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5"/>
  </p:sldMasterIdLst>
  <p:notesMasterIdLst>
    <p:notesMasterId r:id="rId27"/>
  </p:notesMasterIdLst>
  <p:sldIdLst>
    <p:sldId id="295" r:id="rId6"/>
    <p:sldId id="292" r:id="rId7"/>
    <p:sldId id="299" r:id="rId8"/>
    <p:sldId id="297" r:id="rId9"/>
    <p:sldId id="293" r:id="rId10"/>
    <p:sldId id="286" r:id="rId11"/>
    <p:sldId id="302" r:id="rId12"/>
    <p:sldId id="305" r:id="rId13"/>
    <p:sldId id="308" r:id="rId14"/>
    <p:sldId id="307" r:id="rId15"/>
    <p:sldId id="309" r:id="rId16"/>
    <p:sldId id="304" r:id="rId17"/>
    <p:sldId id="284" r:id="rId18"/>
    <p:sldId id="266" r:id="rId19"/>
    <p:sldId id="298" r:id="rId20"/>
    <p:sldId id="301" r:id="rId21"/>
    <p:sldId id="300" r:id="rId22"/>
    <p:sldId id="310" r:id="rId23"/>
    <p:sldId id="279" r:id="rId24"/>
    <p:sldId id="261" r:id="rId25"/>
    <p:sldId id="291" r:id="rId26"/>
  </p:sldIdLst>
  <p:sldSz cx="12192000" cy="6858000"/>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DFA8318B-250D-4A42-AADE-5B3A20636E1E}">
          <p14:sldIdLst>
            <p14:sldId id="295"/>
            <p14:sldId id="292"/>
            <p14:sldId id="299"/>
          </p14:sldIdLst>
        </p14:section>
        <p14:section name="Untitled Section" id="{0AB63895-6B3B-4580-8F58-7B47D5B1C7DD}">
          <p14:sldIdLst>
            <p14:sldId id="297"/>
            <p14:sldId id="293"/>
            <p14:sldId id="286"/>
            <p14:sldId id="302"/>
            <p14:sldId id="305"/>
            <p14:sldId id="308"/>
            <p14:sldId id="307"/>
            <p14:sldId id="309"/>
            <p14:sldId id="304"/>
            <p14:sldId id="284"/>
            <p14:sldId id="266"/>
            <p14:sldId id="298"/>
            <p14:sldId id="301"/>
            <p14:sldId id="300"/>
            <p14:sldId id="310"/>
            <p14:sldId id="279"/>
            <p14:sldId id="261"/>
            <p14:sldId id="291"/>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1F8E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8723B2A-77C3-4E98-9163-4FD2BFDF721F}" v="2" dt="2022-02-21T15:18:05.60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002" autoAdjust="0"/>
    <p:restoredTop sz="94660"/>
  </p:normalViewPr>
  <p:slideViewPr>
    <p:cSldViewPr snapToGrid="0">
      <p:cViewPr varScale="1">
        <p:scale>
          <a:sx n="52" d="100"/>
          <a:sy n="52" d="100"/>
        </p:scale>
        <p:origin x="48" y="3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microsoft.com/office/2016/11/relationships/changesInfo" Target="changesInfos/changesInfo1.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tableStyles" Target="tableStyles.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notesMaster" Target="notesMasters/notesMaster1.xml"/><Relationship Id="rId30" Type="http://schemas.openxmlformats.org/officeDocument/2006/relationships/theme" Target="theme/theme1.xml"/><Relationship Id="rId8" Type="http://schemas.openxmlformats.org/officeDocument/2006/relationships/slide" Target="slides/slide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ohn Arcus" userId="bec88fd4-8b8d-4690-a5ad-f801791d5fef" providerId="ADAL" clId="{58723B2A-77C3-4E98-9163-4FD2BFDF721F}"/>
    <pc:docChg chg="custSel modSld sldOrd modMainMaster">
      <pc:chgData name="John Arcus" userId="bec88fd4-8b8d-4690-a5ad-f801791d5fef" providerId="ADAL" clId="{58723B2A-77C3-4E98-9163-4FD2BFDF721F}" dt="2022-02-21T15:18:05.603" v="4"/>
      <pc:docMkLst>
        <pc:docMk/>
      </pc:docMkLst>
      <pc:sldChg chg="setBg">
        <pc:chgData name="John Arcus" userId="bec88fd4-8b8d-4690-a5ad-f801791d5fef" providerId="ADAL" clId="{58723B2A-77C3-4E98-9163-4FD2BFDF721F}" dt="2022-02-21T15:18:05.603" v="4"/>
        <pc:sldMkLst>
          <pc:docMk/>
          <pc:sldMk cId="937745164" sldId="266"/>
        </pc:sldMkLst>
      </pc:sldChg>
      <pc:sldChg chg="setBg">
        <pc:chgData name="John Arcus" userId="bec88fd4-8b8d-4690-a5ad-f801791d5fef" providerId="ADAL" clId="{58723B2A-77C3-4E98-9163-4FD2BFDF721F}" dt="2022-02-21T15:18:05.603" v="4"/>
        <pc:sldMkLst>
          <pc:docMk/>
          <pc:sldMk cId="3522795883" sldId="284"/>
        </pc:sldMkLst>
      </pc:sldChg>
      <pc:sldChg chg="setBg">
        <pc:chgData name="John Arcus" userId="bec88fd4-8b8d-4690-a5ad-f801791d5fef" providerId="ADAL" clId="{58723B2A-77C3-4E98-9163-4FD2BFDF721F}" dt="2022-02-21T15:18:05.603" v="4"/>
        <pc:sldMkLst>
          <pc:docMk/>
          <pc:sldMk cId="4095755033" sldId="286"/>
        </pc:sldMkLst>
      </pc:sldChg>
      <pc:sldChg chg="setBg">
        <pc:chgData name="John Arcus" userId="bec88fd4-8b8d-4690-a5ad-f801791d5fef" providerId="ADAL" clId="{58723B2A-77C3-4E98-9163-4FD2BFDF721F}" dt="2022-02-21T15:18:05.603" v="4"/>
        <pc:sldMkLst>
          <pc:docMk/>
          <pc:sldMk cId="1436148476" sldId="292"/>
        </pc:sldMkLst>
      </pc:sldChg>
      <pc:sldChg chg="ord setBg">
        <pc:chgData name="John Arcus" userId="bec88fd4-8b8d-4690-a5ad-f801791d5fef" providerId="ADAL" clId="{58723B2A-77C3-4E98-9163-4FD2BFDF721F}" dt="2022-02-21T15:18:05.603" v="4"/>
        <pc:sldMkLst>
          <pc:docMk/>
          <pc:sldMk cId="3370708427" sldId="293"/>
        </pc:sldMkLst>
      </pc:sldChg>
      <pc:sldChg chg="setBg">
        <pc:chgData name="John Arcus" userId="bec88fd4-8b8d-4690-a5ad-f801791d5fef" providerId="ADAL" clId="{58723B2A-77C3-4E98-9163-4FD2BFDF721F}" dt="2022-02-21T15:18:05.603" v="4"/>
        <pc:sldMkLst>
          <pc:docMk/>
          <pc:sldMk cId="130342078" sldId="295"/>
        </pc:sldMkLst>
      </pc:sldChg>
      <pc:sldChg chg="delSp mod setBg">
        <pc:chgData name="John Arcus" userId="bec88fd4-8b8d-4690-a5ad-f801791d5fef" providerId="ADAL" clId="{58723B2A-77C3-4E98-9163-4FD2BFDF721F}" dt="2022-02-21T15:18:05.603" v="4"/>
        <pc:sldMkLst>
          <pc:docMk/>
          <pc:sldMk cId="1357424998" sldId="297"/>
        </pc:sldMkLst>
        <pc:spChg chg="del">
          <ac:chgData name="John Arcus" userId="bec88fd4-8b8d-4690-a5ad-f801791d5fef" providerId="ADAL" clId="{58723B2A-77C3-4E98-9163-4FD2BFDF721F}" dt="2022-02-21T15:17:59.355" v="3" actId="478"/>
          <ac:spMkLst>
            <pc:docMk/>
            <pc:sldMk cId="1357424998" sldId="297"/>
            <ac:spMk id="4" creationId="{00000000-0000-0000-0000-000000000000}"/>
          </ac:spMkLst>
        </pc:spChg>
      </pc:sldChg>
      <pc:sldChg chg="setBg">
        <pc:chgData name="John Arcus" userId="bec88fd4-8b8d-4690-a5ad-f801791d5fef" providerId="ADAL" clId="{58723B2A-77C3-4E98-9163-4FD2BFDF721F}" dt="2022-02-21T15:18:05.603" v="4"/>
        <pc:sldMkLst>
          <pc:docMk/>
          <pc:sldMk cId="1083522942" sldId="298"/>
        </pc:sldMkLst>
      </pc:sldChg>
      <pc:sldChg chg="setBg">
        <pc:chgData name="John Arcus" userId="bec88fd4-8b8d-4690-a5ad-f801791d5fef" providerId="ADAL" clId="{58723B2A-77C3-4E98-9163-4FD2BFDF721F}" dt="2022-02-21T15:18:05.603" v="4"/>
        <pc:sldMkLst>
          <pc:docMk/>
          <pc:sldMk cId="688231270" sldId="299"/>
        </pc:sldMkLst>
      </pc:sldChg>
      <pc:sldChg chg="setBg">
        <pc:chgData name="John Arcus" userId="bec88fd4-8b8d-4690-a5ad-f801791d5fef" providerId="ADAL" clId="{58723B2A-77C3-4E98-9163-4FD2BFDF721F}" dt="2022-02-21T15:18:05.603" v="4"/>
        <pc:sldMkLst>
          <pc:docMk/>
          <pc:sldMk cId="4061531409" sldId="300"/>
        </pc:sldMkLst>
      </pc:sldChg>
      <pc:sldChg chg="setBg">
        <pc:chgData name="John Arcus" userId="bec88fd4-8b8d-4690-a5ad-f801791d5fef" providerId="ADAL" clId="{58723B2A-77C3-4E98-9163-4FD2BFDF721F}" dt="2022-02-21T15:18:05.603" v="4"/>
        <pc:sldMkLst>
          <pc:docMk/>
          <pc:sldMk cId="407897427" sldId="301"/>
        </pc:sldMkLst>
      </pc:sldChg>
      <pc:sldChg chg="setBg">
        <pc:chgData name="John Arcus" userId="bec88fd4-8b8d-4690-a5ad-f801791d5fef" providerId="ADAL" clId="{58723B2A-77C3-4E98-9163-4FD2BFDF721F}" dt="2022-02-21T15:18:05.603" v="4"/>
        <pc:sldMkLst>
          <pc:docMk/>
          <pc:sldMk cId="1084446312" sldId="302"/>
        </pc:sldMkLst>
      </pc:sldChg>
      <pc:sldChg chg="setBg">
        <pc:chgData name="John Arcus" userId="bec88fd4-8b8d-4690-a5ad-f801791d5fef" providerId="ADAL" clId="{58723B2A-77C3-4E98-9163-4FD2BFDF721F}" dt="2022-02-21T15:18:05.603" v="4"/>
        <pc:sldMkLst>
          <pc:docMk/>
          <pc:sldMk cId="3733334574" sldId="304"/>
        </pc:sldMkLst>
      </pc:sldChg>
      <pc:sldChg chg="setBg">
        <pc:chgData name="John Arcus" userId="bec88fd4-8b8d-4690-a5ad-f801791d5fef" providerId="ADAL" clId="{58723B2A-77C3-4E98-9163-4FD2BFDF721F}" dt="2022-02-21T15:18:05.603" v="4"/>
        <pc:sldMkLst>
          <pc:docMk/>
          <pc:sldMk cId="1835290861" sldId="305"/>
        </pc:sldMkLst>
      </pc:sldChg>
      <pc:sldChg chg="setBg">
        <pc:chgData name="John Arcus" userId="bec88fd4-8b8d-4690-a5ad-f801791d5fef" providerId="ADAL" clId="{58723B2A-77C3-4E98-9163-4FD2BFDF721F}" dt="2022-02-21T15:18:05.603" v="4"/>
        <pc:sldMkLst>
          <pc:docMk/>
          <pc:sldMk cId="1973943696" sldId="307"/>
        </pc:sldMkLst>
      </pc:sldChg>
      <pc:sldChg chg="setBg">
        <pc:chgData name="John Arcus" userId="bec88fd4-8b8d-4690-a5ad-f801791d5fef" providerId="ADAL" clId="{58723B2A-77C3-4E98-9163-4FD2BFDF721F}" dt="2022-02-21T15:18:05.603" v="4"/>
        <pc:sldMkLst>
          <pc:docMk/>
          <pc:sldMk cId="1579934450" sldId="308"/>
        </pc:sldMkLst>
      </pc:sldChg>
      <pc:sldChg chg="setBg">
        <pc:chgData name="John Arcus" userId="bec88fd4-8b8d-4690-a5ad-f801791d5fef" providerId="ADAL" clId="{58723B2A-77C3-4E98-9163-4FD2BFDF721F}" dt="2022-02-21T15:18:05.603" v="4"/>
        <pc:sldMkLst>
          <pc:docMk/>
          <pc:sldMk cId="923752072" sldId="309"/>
        </pc:sldMkLst>
      </pc:sldChg>
      <pc:sldMasterChg chg="setBg modSldLayout">
        <pc:chgData name="John Arcus" userId="bec88fd4-8b8d-4690-a5ad-f801791d5fef" providerId="ADAL" clId="{58723B2A-77C3-4E98-9163-4FD2BFDF721F}" dt="2022-02-21T15:18:05.603" v="4"/>
        <pc:sldMasterMkLst>
          <pc:docMk/>
          <pc:sldMasterMk cId="2124772993" sldId="2147483660"/>
        </pc:sldMasterMkLst>
        <pc:sldLayoutChg chg="setBg">
          <pc:chgData name="John Arcus" userId="bec88fd4-8b8d-4690-a5ad-f801791d5fef" providerId="ADAL" clId="{58723B2A-77C3-4E98-9163-4FD2BFDF721F}" dt="2022-02-21T15:18:05.603" v="4"/>
          <pc:sldLayoutMkLst>
            <pc:docMk/>
            <pc:sldMasterMk cId="2124772993" sldId="2147483660"/>
            <pc:sldLayoutMk cId="1187369676" sldId="2147483661"/>
          </pc:sldLayoutMkLst>
        </pc:sldLayoutChg>
        <pc:sldLayoutChg chg="setBg">
          <pc:chgData name="John Arcus" userId="bec88fd4-8b8d-4690-a5ad-f801791d5fef" providerId="ADAL" clId="{58723B2A-77C3-4E98-9163-4FD2BFDF721F}" dt="2022-02-21T15:18:05.603" v="4"/>
          <pc:sldLayoutMkLst>
            <pc:docMk/>
            <pc:sldMasterMk cId="2124772993" sldId="2147483660"/>
            <pc:sldLayoutMk cId="3090245794" sldId="2147483662"/>
          </pc:sldLayoutMkLst>
        </pc:sldLayoutChg>
        <pc:sldLayoutChg chg="setBg">
          <pc:chgData name="John Arcus" userId="bec88fd4-8b8d-4690-a5ad-f801791d5fef" providerId="ADAL" clId="{58723B2A-77C3-4E98-9163-4FD2BFDF721F}" dt="2022-02-21T15:18:05.603" v="4"/>
          <pc:sldLayoutMkLst>
            <pc:docMk/>
            <pc:sldMasterMk cId="2124772993" sldId="2147483660"/>
            <pc:sldLayoutMk cId="321257764" sldId="2147483663"/>
          </pc:sldLayoutMkLst>
        </pc:sldLayoutChg>
        <pc:sldLayoutChg chg="setBg">
          <pc:chgData name="John Arcus" userId="bec88fd4-8b8d-4690-a5ad-f801791d5fef" providerId="ADAL" clId="{58723B2A-77C3-4E98-9163-4FD2BFDF721F}" dt="2022-02-21T15:18:05.603" v="4"/>
          <pc:sldLayoutMkLst>
            <pc:docMk/>
            <pc:sldMasterMk cId="2124772993" sldId="2147483660"/>
            <pc:sldLayoutMk cId="3463415431" sldId="2147483664"/>
          </pc:sldLayoutMkLst>
        </pc:sldLayoutChg>
        <pc:sldLayoutChg chg="setBg">
          <pc:chgData name="John Arcus" userId="bec88fd4-8b8d-4690-a5ad-f801791d5fef" providerId="ADAL" clId="{58723B2A-77C3-4E98-9163-4FD2BFDF721F}" dt="2022-02-21T15:18:05.603" v="4"/>
          <pc:sldLayoutMkLst>
            <pc:docMk/>
            <pc:sldMasterMk cId="2124772993" sldId="2147483660"/>
            <pc:sldLayoutMk cId="60352522" sldId="2147483665"/>
          </pc:sldLayoutMkLst>
        </pc:sldLayoutChg>
        <pc:sldLayoutChg chg="setBg">
          <pc:chgData name="John Arcus" userId="bec88fd4-8b8d-4690-a5ad-f801791d5fef" providerId="ADAL" clId="{58723B2A-77C3-4E98-9163-4FD2BFDF721F}" dt="2022-02-21T15:18:05.603" v="4"/>
          <pc:sldLayoutMkLst>
            <pc:docMk/>
            <pc:sldMasterMk cId="2124772993" sldId="2147483660"/>
            <pc:sldLayoutMk cId="1734744697" sldId="2147483666"/>
          </pc:sldLayoutMkLst>
        </pc:sldLayoutChg>
        <pc:sldLayoutChg chg="setBg">
          <pc:chgData name="John Arcus" userId="bec88fd4-8b8d-4690-a5ad-f801791d5fef" providerId="ADAL" clId="{58723B2A-77C3-4E98-9163-4FD2BFDF721F}" dt="2022-02-21T15:18:05.603" v="4"/>
          <pc:sldLayoutMkLst>
            <pc:docMk/>
            <pc:sldMasterMk cId="2124772993" sldId="2147483660"/>
            <pc:sldLayoutMk cId="1332161725" sldId="2147483667"/>
          </pc:sldLayoutMkLst>
        </pc:sldLayoutChg>
        <pc:sldLayoutChg chg="setBg">
          <pc:chgData name="John Arcus" userId="bec88fd4-8b8d-4690-a5ad-f801791d5fef" providerId="ADAL" clId="{58723B2A-77C3-4E98-9163-4FD2BFDF721F}" dt="2022-02-21T15:18:05.603" v="4"/>
          <pc:sldLayoutMkLst>
            <pc:docMk/>
            <pc:sldMasterMk cId="2124772993" sldId="2147483660"/>
            <pc:sldLayoutMk cId="2055855906" sldId="2147483668"/>
          </pc:sldLayoutMkLst>
        </pc:sldLayoutChg>
        <pc:sldLayoutChg chg="setBg">
          <pc:chgData name="John Arcus" userId="bec88fd4-8b8d-4690-a5ad-f801791d5fef" providerId="ADAL" clId="{58723B2A-77C3-4E98-9163-4FD2BFDF721F}" dt="2022-02-21T15:18:05.603" v="4"/>
          <pc:sldLayoutMkLst>
            <pc:docMk/>
            <pc:sldMasterMk cId="2124772993" sldId="2147483660"/>
            <pc:sldLayoutMk cId="2545072489" sldId="2147483669"/>
          </pc:sldLayoutMkLst>
        </pc:sldLayoutChg>
        <pc:sldLayoutChg chg="setBg">
          <pc:chgData name="John Arcus" userId="bec88fd4-8b8d-4690-a5ad-f801791d5fef" providerId="ADAL" clId="{58723B2A-77C3-4E98-9163-4FD2BFDF721F}" dt="2022-02-21T15:18:05.603" v="4"/>
          <pc:sldLayoutMkLst>
            <pc:docMk/>
            <pc:sldMasterMk cId="2124772993" sldId="2147483660"/>
            <pc:sldLayoutMk cId="3037668792" sldId="2147483670"/>
          </pc:sldLayoutMkLst>
        </pc:sldLayoutChg>
        <pc:sldLayoutChg chg="setBg">
          <pc:chgData name="John Arcus" userId="bec88fd4-8b8d-4690-a5ad-f801791d5fef" providerId="ADAL" clId="{58723B2A-77C3-4E98-9163-4FD2BFDF721F}" dt="2022-02-21T15:18:05.603" v="4"/>
          <pc:sldLayoutMkLst>
            <pc:docMk/>
            <pc:sldMasterMk cId="2124772993" sldId="2147483660"/>
            <pc:sldLayoutMk cId="1746096182" sldId="2147483671"/>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59CC9800-3095-4584-A448-13A508970ACD}" type="datetimeFigureOut">
              <a:rPr lang="en-GB" smtClean="0"/>
              <a:t>21/02/2022</a:t>
            </a:fld>
            <a:endParaRPr lang="en-GB" dirty="0"/>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47828642-04A3-42FA-877A-E63FB55F53F1}" type="slidenum">
              <a:rPr lang="en-GB" smtClean="0"/>
              <a:t>‹#›</a:t>
            </a:fld>
            <a:endParaRPr lang="en-GB" dirty="0"/>
          </a:p>
        </p:txBody>
      </p:sp>
    </p:spTree>
    <p:extLst>
      <p:ext uri="{BB962C8B-B14F-4D97-AF65-F5344CB8AC3E}">
        <p14:creationId xmlns:p14="http://schemas.microsoft.com/office/powerpoint/2010/main" val="29782871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2222E808-07DC-40A2-BC43-554495B41E70}" type="datetime1">
              <a:rPr lang="en-GB" smtClean="0"/>
              <a:t>21/02/2022</a:t>
            </a:fld>
            <a:endParaRPr lang="en-GB" dirty="0"/>
          </a:p>
        </p:txBody>
      </p:sp>
      <p:sp>
        <p:nvSpPr>
          <p:cNvPr id="5" name="Footer Placeholder 4"/>
          <p:cNvSpPr>
            <a:spLocks noGrp="1"/>
          </p:cNvSpPr>
          <p:nvPr>
            <p:ph type="ftr" sz="quarter" idx="11"/>
          </p:nvPr>
        </p:nvSpPr>
        <p:spPr/>
        <p:txBody>
          <a:bodyPr/>
          <a:lstStyle/>
          <a:p>
            <a:r>
              <a:rPr lang="en-GB" dirty="0"/>
              <a:t>Torbay Community Development Trust * 4-8 Temperance Street, Torquay, TQ2 5PU *  01803 212 638 * www.torbaycdt.org.uk * info@torbaycdt.org.uk </a:t>
            </a:r>
          </a:p>
        </p:txBody>
      </p:sp>
      <p:sp>
        <p:nvSpPr>
          <p:cNvPr id="6" name="Slide Number Placeholder 5"/>
          <p:cNvSpPr>
            <a:spLocks noGrp="1"/>
          </p:cNvSpPr>
          <p:nvPr>
            <p:ph type="sldNum" sz="quarter" idx="12"/>
          </p:nvPr>
        </p:nvSpPr>
        <p:spPr/>
        <p:txBody>
          <a:bodyPr/>
          <a:lstStyle/>
          <a:p>
            <a:fld id="{C9F57914-EDC5-4DC0-9908-B6B52515AF00}" type="slidenum">
              <a:rPr lang="en-GB" smtClean="0"/>
              <a:t>‹#›</a:t>
            </a:fld>
            <a:endParaRPr lang="en-GB" dirty="0"/>
          </a:p>
        </p:txBody>
      </p:sp>
    </p:spTree>
    <p:extLst>
      <p:ext uri="{BB962C8B-B14F-4D97-AF65-F5344CB8AC3E}">
        <p14:creationId xmlns:p14="http://schemas.microsoft.com/office/powerpoint/2010/main" val="11873696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246A6FE6-603C-46CC-BEC1-1AB704375E0A}" type="datetime1">
              <a:rPr lang="en-GB" smtClean="0"/>
              <a:t>21/02/2022</a:t>
            </a:fld>
            <a:endParaRPr lang="en-GB" dirty="0"/>
          </a:p>
        </p:txBody>
      </p:sp>
      <p:sp>
        <p:nvSpPr>
          <p:cNvPr id="5" name="Footer Placeholder 4"/>
          <p:cNvSpPr>
            <a:spLocks noGrp="1"/>
          </p:cNvSpPr>
          <p:nvPr>
            <p:ph type="ftr" sz="quarter" idx="11"/>
          </p:nvPr>
        </p:nvSpPr>
        <p:spPr/>
        <p:txBody>
          <a:bodyPr/>
          <a:lstStyle/>
          <a:p>
            <a:r>
              <a:rPr lang="en-GB" dirty="0"/>
              <a:t>Torbay Community Development Trust * 4-8 Temperance Street, Torquay, TQ2 5PU *  01803 212 638 * www.torbaycdt.org.uk * info@torbaycdt.org.uk </a:t>
            </a:r>
          </a:p>
        </p:txBody>
      </p:sp>
      <p:sp>
        <p:nvSpPr>
          <p:cNvPr id="6" name="Slide Number Placeholder 5"/>
          <p:cNvSpPr>
            <a:spLocks noGrp="1"/>
          </p:cNvSpPr>
          <p:nvPr>
            <p:ph type="sldNum" sz="quarter" idx="12"/>
          </p:nvPr>
        </p:nvSpPr>
        <p:spPr/>
        <p:txBody>
          <a:bodyPr/>
          <a:lstStyle/>
          <a:p>
            <a:fld id="{C9F57914-EDC5-4DC0-9908-B6B52515AF00}" type="slidenum">
              <a:rPr lang="en-GB" smtClean="0"/>
              <a:t>‹#›</a:t>
            </a:fld>
            <a:endParaRPr lang="en-GB" dirty="0"/>
          </a:p>
        </p:txBody>
      </p:sp>
    </p:spTree>
    <p:extLst>
      <p:ext uri="{BB962C8B-B14F-4D97-AF65-F5344CB8AC3E}">
        <p14:creationId xmlns:p14="http://schemas.microsoft.com/office/powerpoint/2010/main" val="30376687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C5C201DE-D6F1-43DC-908B-7AE47E62DBCC}" type="datetime1">
              <a:rPr lang="en-GB" smtClean="0"/>
              <a:t>21/02/2022</a:t>
            </a:fld>
            <a:endParaRPr lang="en-GB" dirty="0"/>
          </a:p>
        </p:txBody>
      </p:sp>
      <p:sp>
        <p:nvSpPr>
          <p:cNvPr id="5" name="Footer Placeholder 4"/>
          <p:cNvSpPr>
            <a:spLocks noGrp="1"/>
          </p:cNvSpPr>
          <p:nvPr>
            <p:ph type="ftr" sz="quarter" idx="11"/>
          </p:nvPr>
        </p:nvSpPr>
        <p:spPr/>
        <p:txBody>
          <a:bodyPr/>
          <a:lstStyle/>
          <a:p>
            <a:r>
              <a:rPr lang="en-GB" dirty="0"/>
              <a:t>Torbay Community Development Trust * 4-8 Temperance Street, Torquay, TQ2 5PU *  01803 212 638 * www.torbaycdt.org.uk * info@torbaycdt.org.uk </a:t>
            </a:r>
          </a:p>
        </p:txBody>
      </p:sp>
      <p:sp>
        <p:nvSpPr>
          <p:cNvPr id="6" name="Slide Number Placeholder 5"/>
          <p:cNvSpPr>
            <a:spLocks noGrp="1"/>
          </p:cNvSpPr>
          <p:nvPr>
            <p:ph type="sldNum" sz="quarter" idx="12"/>
          </p:nvPr>
        </p:nvSpPr>
        <p:spPr/>
        <p:txBody>
          <a:bodyPr/>
          <a:lstStyle/>
          <a:p>
            <a:fld id="{C9F57914-EDC5-4DC0-9908-B6B52515AF00}" type="slidenum">
              <a:rPr lang="en-GB" smtClean="0"/>
              <a:t>‹#›</a:t>
            </a:fld>
            <a:endParaRPr lang="en-GB" dirty="0"/>
          </a:p>
        </p:txBody>
      </p:sp>
    </p:spTree>
    <p:extLst>
      <p:ext uri="{BB962C8B-B14F-4D97-AF65-F5344CB8AC3E}">
        <p14:creationId xmlns:p14="http://schemas.microsoft.com/office/powerpoint/2010/main" val="17460961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Footer Placeholder 4"/>
          <p:cNvSpPr>
            <a:spLocks noGrp="1"/>
          </p:cNvSpPr>
          <p:nvPr>
            <p:ph type="ftr" sz="quarter" idx="11"/>
          </p:nvPr>
        </p:nvSpPr>
        <p:spPr>
          <a:xfrm>
            <a:off x="838200" y="6311900"/>
            <a:ext cx="10515600" cy="301171"/>
          </a:xfrm>
        </p:spPr>
        <p:txBody>
          <a:bodyPr/>
          <a:lstStyle/>
          <a:p>
            <a:r>
              <a:rPr lang="en-GB" dirty="0"/>
              <a:t>Torbay Community Development Trust * 4-8 Temperance Street, Torquay, TQ2 5PU *  01803 212 638 * www.torbaycdt.org.uk * info@torbaycdt.org.uk </a:t>
            </a:r>
          </a:p>
        </p:txBody>
      </p:sp>
    </p:spTree>
    <p:extLst>
      <p:ext uri="{BB962C8B-B14F-4D97-AF65-F5344CB8AC3E}">
        <p14:creationId xmlns:p14="http://schemas.microsoft.com/office/powerpoint/2010/main" val="30902457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BCBE9FC-7FA4-4825-AB6B-E0CF6D650BDB}" type="datetime1">
              <a:rPr lang="en-GB" smtClean="0"/>
              <a:t>21/02/2022</a:t>
            </a:fld>
            <a:endParaRPr lang="en-GB" dirty="0"/>
          </a:p>
        </p:txBody>
      </p:sp>
      <p:sp>
        <p:nvSpPr>
          <p:cNvPr id="5" name="Footer Placeholder 4"/>
          <p:cNvSpPr>
            <a:spLocks noGrp="1"/>
          </p:cNvSpPr>
          <p:nvPr>
            <p:ph type="ftr" sz="quarter" idx="11"/>
          </p:nvPr>
        </p:nvSpPr>
        <p:spPr/>
        <p:txBody>
          <a:bodyPr/>
          <a:lstStyle/>
          <a:p>
            <a:r>
              <a:rPr lang="en-GB" dirty="0"/>
              <a:t>Torbay Community Development Trust * 4-8 Temperance Street, Torquay, TQ2 5PU *  01803 212 638 * www.torbaycdt.org.uk * info@torbaycdt.org.uk </a:t>
            </a:r>
          </a:p>
        </p:txBody>
      </p:sp>
      <p:sp>
        <p:nvSpPr>
          <p:cNvPr id="6" name="Slide Number Placeholder 5"/>
          <p:cNvSpPr>
            <a:spLocks noGrp="1"/>
          </p:cNvSpPr>
          <p:nvPr>
            <p:ph type="sldNum" sz="quarter" idx="12"/>
          </p:nvPr>
        </p:nvSpPr>
        <p:spPr/>
        <p:txBody>
          <a:bodyPr/>
          <a:lstStyle/>
          <a:p>
            <a:fld id="{C9F57914-EDC5-4DC0-9908-B6B52515AF00}" type="slidenum">
              <a:rPr lang="en-GB" smtClean="0"/>
              <a:t>‹#›</a:t>
            </a:fld>
            <a:endParaRPr lang="en-GB" dirty="0"/>
          </a:p>
        </p:txBody>
      </p:sp>
    </p:spTree>
    <p:extLst>
      <p:ext uri="{BB962C8B-B14F-4D97-AF65-F5344CB8AC3E}">
        <p14:creationId xmlns:p14="http://schemas.microsoft.com/office/powerpoint/2010/main" val="3212577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DD135453-9CEE-43FF-A705-C374368B8EDB}" type="datetime1">
              <a:rPr lang="en-GB" smtClean="0"/>
              <a:t>21/02/2022</a:t>
            </a:fld>
            <a:endParaRPr lang="en-GB" dirty="0"/>
          </a:p>
        </p:txBody>
      </p:sp>
      <p:sp>
        <p:nvSpPr>
          <p:cNvPr id="6" name="Footer Placeholder 5"/>
          <p:cNvSpPr>
            <a:spLocks noGrp="1"/>
          </p:cNvSpPr>
          <p:nvPr>
            <p:ph type="ftr" sz="quarter" idx="11"/>
          </p:nvPr>
        </p:nvSpPr>
        <p:spPr/>
        <p:txBody>
          <a:bodyPr/>
          <a:lstStyle/>
          <a:p>
            <a:r>
              <a:rPr lang="en-GB" dirty="0"/>
              <a:t>Torbay Community Development Trust * 4-8 Temperance Street, Torquay, TQ2 5PU *  01803 212 638 * www.torbaycdt.org.uk * info@torbaycdt.org.uk </a:t>
            </a:r>
          </a:p>
        </p:txBody>
      </p:sp>
      <p:sp>
        <p:nvSpPr>
          <p:cNvPr id="7" name="Slide Number Placeholder 6"/>
          <p:cNvSpPr>
            <a:spLocks noGrp="1"/>
          </p:cNvSpPr>
          <p:nvPr>
            <p:ph type="sldNum" sz="quarter" idx="12"/>
          </p:nvPr>
        </p:nvSpPr>
        <p:spPr/>
        <p:txBody>
          <a:bodyPr/>
          <a:lstStyle/>
          <a:p>
            <a:fld id="{C9F57914-EDC5-4DC0-9908-B6B52515AF00}" type="slidenum">
              <a:rPr lang="en-GB" smtClean="0"/>
              <a:t>‹#›</a:t>
            </a:fld>
            <a:endParaRPr lang="en-GB" dirty="0"/>
          </a:p>
        </p:txBody>
      </p:sp>
    </p:spTree>
    <p:extLst>
      <p:ext uri="{BB962C8B-B14F-4D97-AF65-F5344CB8AC3E}">
        <p14:creationId xmlns:p14="http://schemas.microsoft.com/office/powerpoint/2010/main" val="34634154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6FABC100-2A4A-4C37-96F9-D288E8786CF7}" type="datetime1">
              <a:rPr lang="en-GB" smtClean="0"/>
              <a:t>21/02/2022</a:t>
            </a:fld>
            <a:endParaRPr lang="en-GB" dirty="0"/>
          </a:p>
        </p:txBody>
      </p:sp>
      <p:sp>
        <p:nvSpPr>
          <p:cNvPr id="8" name="Footer Placeholder 7"/>
          <p:cNvSpPr>
            <a:spLocks noGrp="1"/>
          </p:cNvSpPr>
          <p:nvPr>
            <p:ph type="ftr" sz="quarter" idx="11"/>
          </p:nvPr>
        </p:nvSpPr>
        <p:spPr/>
        <p:txBody>
          <a:bodyPr/>
          <a:lstStyle/>
          <a:p>
            <a:r>
              <a:rPr lang="en-GB" dirty="0"/>
              <a:t>Torbay Community Development Trust * 4-8 Temperance Street, Torquay, TQ2 5PU *  01803 212 638 * www.torbaycdt.org.uk * info@torbaycdt.org.uk </a:t>
            </a:r>
          </a:p>
        </p:txBody>
      </p:sp>
      <p:sp>
        <p:nvSpPr>
          <p:cNvPr id="9" name="Slide Number Placeholder 8"/>
          <p:cNvSpPr>
            <a:spLocks noGrp="1"/>
          </p:cNvSpPr>
          <p:nvPr>
            <p:ph type="sldNum" sz="quarter" idx="12"/>
          </p:nvPr>
        </p:nvSpPr>
        <p:spPr/>
        <p:txBody>
          <a:bodyPr/>
          <a:lstStyle/>
          <a:p>
            <a:fld id="{C9F57914-EDC5-4DC0-9908-B6B52515AF00}" type="slidenum">
              <a:rPr lang="en-GB" smtClean="0"/>
              <a:t>‹#›</a:t>
            </a:fld>
            <a:endParaRPr lang="en-GB" dirty="0"/>
          </a:p>
        </p:txBody>
      </p:sp>
    </p:spTree>
    <p:extLst>
      <p:ext uri="{BB962C8B-B14F-4D97-AF65-F5344CB8AC3E}">
        <p14:creationId xmlns:p14="http://schemas.microsoft.com/office/powerpoint/2010/main" val="603525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C14B74FF-C1AC-422E-A2BC-AE5A37BC7666}" type="datetime1">
              <a:rPr lang="en-GB" smtClean="0"/>
              <a:t>21/02/2022</a:t>
            </a:fld>
            <a:endParaRPr lang="en-GB" dirty="0"/>
          </a:p>
        </p:txBody>
      </p:sp>
      <p:sp>
        <p:nvSpPr>
          <p:cNvPr id="4" name="Footer Placeholder 3"/>
          <p:cNvSpPr>
            <a:spLocks noGrp="1"/>
          </p:cNvSpPr>
          <p:nvPr>
            <p:ph type="ftr" sz="quarter" idx="11"/>
          </p:nvPr>
        </p:nvSpPr>
        <p:spPr/>
        <p:txBody>
          <a:bodyPr/>
          <a:lstStyle/>
          <a:p>
            <a:r>
              <a:rPr lang="en-GB" dirty="0"/>
              <a:t>Torbay Community Development Trust * 4-8 Temperance Street, Torquay, TQ2 5PU *  01803 212 638 * www.torbaycdt.org.uk * info@torbaycdt.org.uk </a:t>
            </a:r>
          </a:p>
        </p:txBody>
      </p:sp>
      <p:sp>
        <p:nvSpPr>
          <p:cNvPr id="5" name="Slide Number Placeholder 4"/>
          <p:cNvSpPr>
            <a:spLocks noGrp="1"/>
          </p:cNvSpPr>
          <p:nvPr>
            <p:ph type="sldNum" sz="quarter" idx="12"/>
          </p:nvPr>
        </p:nvSpPr>
        <p:spPr/>
        <p:txBody>
          <a:bodyPr/>
          <a:lstStyle/>
          <a:p>
            <a:fld id="{C9F57914-EDC5-4DC0-9908-B6B52515AF00}" type="slidenum">
              <a:rPr lang="en-GB" smtClean="0"/>
              <a:t>‹#›</a:t>
            </a:fld>
            <a:endParaRPr lang="en-GB" dirty="0"/>
          </a:p>
        </p:txBody>
      </p:sp>
    </p:spTree>
    <p:extLst>
      <p:ext uri="{BB962C8B-B14F-4D97-AF65-F5344CB8AC3E}">
        <p14:creationId xmlns:p14="http://schemas.microsoft.com/office/powerpoint/2010/main" val="17347446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D0B7310-8EB1-4BF2-8298-8419AF586ECC}" type="datetime1">
              <a:rPr lang="en-GB" smtClean="0"/>
              <a:t>21/02/2022</a:t>
            </a:fld>
            <a:endParaRPr lang="en-GB" dirty="0"/>
          </a:p>
        </p:txBody>
      </p:sp>
      <p:sp>
        <p:nvSpPr>
          <p:cNvPr id="3" name="Footer Placeholder 2"/>
          <p:cNvSpPr>
            <a:spLocks noGrp="1"/>
          </p:cNvSpPr>
          <p:nvPr>
            <p:ph type="ftr" sz="quarter" idx="11"/>
          </p:nvPr>
        </p:nvSpPr>
        <p:spPr/>
        <p:txBody>
          <a:bodyPr/>
          <a:lstStyle/>
          <a:p>
            <a:r>
              <a:rPr lang="en-GB" dirty="0"/>
              <a:t>Torbay Community Development Trust * 4-8 Temperance Street, Torquay, TQ2 5PU *  01803 212 638 * www.torbaycdt.org.uk * info@torbaycdt.org.uk </a:t>
            </a:r>
          </a:p>
        </p:txBody>
      </p:sp>
      <p:sp>
        <p:nvSpPr>
          <p:cNvPr id="4" name="Slide Number Placeholder 3"/>
          <p:cNvSpPr>
            <a:spLocks noGrp="1"/>
          </p:cNvSpPr>
          <p:nvPr>
            <p:ph type="sldNum" sz="quarter" idx="12"/>
          </p:nvPr>
        </p:nvSpPr>
        <p:spPr/>
        <p:txBody>
          <a:bodyPr/>
          <a:lstStyle/>
          <a:p>
            <a:fld id="{C9F57914-EDC5-4DC0-9908-B6B52515AF00}" type="slidenum">
              <a:rPr lang="en-GB" smtClean="0"/>
              <a:t>‹#›</a:t>
            </a:fld>
            <a:endParaRPr lang="en-GB" dirty="0"/>
          </a:p>
        </p:txBody>
      </p:sp>
    </p:spTree>
    <p:extLst>
      <p:ext uri="{BB962C8B-B14F-4D97-AF65-F5344CB8AC3E}">
        <p14:creationId xmlns:p14="http://schemas.microsoft.com/office/powerpoint/2010/main" val="13321617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5C5E1BE-1EB5-4046-AC95-53CC90C85284}" type="datetime1">
              <a:rPr lang="en-GB" smtClean="0"/>
              <a:t>21/02/2022</a:t>
            </a:fld>
            <a:endParaRPr lang="en-GB" dirty="0"/>
          </a:p>
        </p:txBody>
      </p:sp>
      <p:sp>
        <p:nvSpPr>
          <p:cNvPr id="6" name="Footer Placeholder 5"/>
          <p:cNvSpPr>
            <a:spLocks noGrp="1"/>
          </p:cNvSpPr>
          <p:nvPr>
            <p:ph type="ftr" sz="quarter" idx="11"/>
          </p:nvPr>
        </p:nvSpPr>
        <p:spPr/>
        <p:txBody>
          <a:bodyPr/>
          <a:lstStyle/>
          <a:p>
            <a:r>
              <a:rPr lang="en-GB" dirty="0"/>
              <a:t>Torbay Community Development Trust * 4-8 Temperance Street, Torquay, TQ2 5PU *  01803 212 638 * www.torbaycdt.org.uk * info@torbaycdt.org.uk </a:t>
            </a:r>
          </a:p>
        </p:txBody>
      </p:sp>
      <p:sp>
        <p:nvSpPr>
          <p:cNvPr id="7" name="Slide Number Placeholder 6"/>
          <p:cNvSpPr>
            <a:spLocks noGrp="1"/>
          </p:cNvSpPr>
          <p:nvPr>
            <p:ph type="sldNum" sz="quarter" idx="12"/>
          </p:nvPr>
        </p:nvSpPr>
        <p:spPr/>
        <p:txBody>
          <a:bodyPr/>
          <a:lstStyle/>
          <a:p>
            <a:fld id="{C9F57914-EDC5-4DC0-9908-B6B52515AF00}" type="slidenum">
              <a:rPr lang="en-GB" smtClean="0"/>
              <a:t>‹#›</a:t>
            </a:fld>
            <a:endParaRPr lang="en-GB" dirty="0"/>
          </a:p>
        </p:txBody>
      </p:sp>
    </p:spTree>
    <p:extLst>
      <p:ext uri="{BB962C8B-B14F-4D97-AF65-F5344CB8AC3E}">
        <p14:creationId xmlns:p14="http://schemas.microsoft.com/office/powerpoint/2010/main" val="20558559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21717EA-4FC5-4D9E-B745-06F5C3ADE020}" type="datetime1">
              <a:rPr lang="en-GB" smtClean="0"/>
              <a:t>21/02/2022</a:t>
            </a:fld>
            <a:endParaRPr lang="en-GB" dirty="0"/>
          </a:p>
        </p:txBody>
      </p:sp>
      <p:sp>
        <p:nvSpPr>
          <p:cNvPr id="6" name="Footer Placeholder 5"/>
          <p:cNvSpPr>
            <a:spLocks noGrp="1"/>
          </p:cNvSpPr>
          <p:nvPr>
            <p:ph type="ftr" sz="quarter" idx="11"/>
          </p:nvPr>
        </p:nvSpPr>
        <p:spPr/>
        <p:txBody>
          <a:bodyPr/>
          <a:lstStyle/>
          <a:p>
            <a:r>
              <a:rPr lang="en-GB" dirty="0"/>
              <a:t>Torbay Community Development Trust * 4-8 Temperance Street, Torquay, TQ2 5PU *  01803 212 638 * www.torbaycdt.org.uk * info@torbaycdt.org.uk </a:t>
            </a:r>
          </a:p>
        </p:txBody>
      </p:sp>
      <p:sp>
        <p:nvSpPr>
          <p:cNvPr id="7" name="Slide Number Placeholder 6"/>
          <p:cNvSpPr>
            <a:spLocks noGrp="1"/>
          </p:cNvSpPr>
          <p:nvPr>
            <p:ph type="sldNum" sz="quarter" idx="12"/>
          </p:nvPr>
        </p:nvSpPr>
        <p:spPr/>
        <p:txBody>
          <a:bodyPr/>
          <a:lstStyle/>
          <a:p>
            <a:fld id="{C9F57914-EDC5-4DC0-9908-B6B52515AF00}" type="slidenum">
              <a:rPr lang="en-GB" smtClean="0"/>
              <a:t>‹#›</a:t>
            </a:fld>
            <a:endParaRPr lang="en-GB" dirty="0"/>
          </a:p>
        </p:txBody>
      </p:sp>
    </p:spTree>
    <p:extLst>
      <p:ext uri="{BB962C8B-B14F-4D97-AF65-F5344CB8AC3E}">
        <p14:creationId xmlns:p14="http://schemas.microsoft.com/office/powerpoint/2010/main" val="25450724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F1F8EC"/>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endParaRPr lang="en-GB"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B9138FC-0F3C-4C54-88A9-04BD4114C1FF}" type="datetime1">
              <a:rPr lang="en-GB" smtClean="0"/>
              <a:t>21/02/2022</a:t>
            </a:fld>
            <a:endParaRPr lang="en-GB"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GB" dirty="0"/>
              <a:t>Torbay Community Development Trust * 4-8 Temperance Street, Torquay, TQ2 5PU *  01803 212 638 * www.torbaycdt.org.uk * info@torbaycdt.org.uk </a:t>
            </a: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9F57914-EDC5-4DC0-9908-B6B52515AF00}" type="slidenum">
              <a:rPr lang="en-GB" smtClean="0"/>
              <a:t>‹#›</a:t>
            </a:fld>
            <a:endParaRPr lang="en-GB" dirty="0"/>
          </a:p>
        </p:txBody>
      </p:sp>
    </p:spTree>
    <p:extLst>
      <p:ext uri="{BB962C8B-B14F-4D97-AF65-F5344CB8AC3E}">
        <p14:creationId xmlns:p14="http://schemas.microsoft.com/office/powerpoint/2010/main" val="212477299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4.xml"/><Relationship Id="rId4" Type="http://schemas.openxmlformats.org/officeDocument/2006/relationships/image" Target="../media/image8.png"/></Relationships>
</file>

<file path=ppt/slides/_rels/slide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4.xml"/><Relationship Id="rId4" Type="http://schemas.openxmlformats.org/officeDocument/2006/relationships/image" Target="../media/image8.png"/></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hyperlink" Target="http://www.torbaycdt.org.uk/" TargetMode="External"/><Relationship Id="rId7" Type="http://schemas.openxmlformats.org/officeDocument/2006/relationships/image" Target="../media/image7.png"/><Relationship Id="rId2" Type="http://schemas.openxmlformats.org/officeDocument/2006/relationships/hyperlink" Target="mailto:johnarcus@torbaycdt.org.uk" TargetMode="Externa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hyperlink" Target="http://www.torbaytogether.org.uk/" TargetMode="External"/><Relationship Id="rId4" Type="http://schemas.openxmlformats.org/officeDocument/2006/relationships/hyperlink" Target="http://www.ageingwelltorbay.com/" TargetMode="External"/></Relationships>
</file>

<file path=ppt/slides/_rels/slide21.xml.rels><?xml version="1.0" encoding="UTF-8" standalone="yes"?>
<Relationships xmlns="http://schemas.openxmlformats.org/package/2006/relationships"><Relationship Id="rId3" Type="http://schemas.openxmlformats.org/officeDocument/2006/relationships/hyperlink" Target="https://www.torbaycdt.org.uk/core-work/" TargetMode="External"/><Relationship Id="rId2" Type="http://schemas.openxmlformats.org/officeDocument/2006/relationships/image" Target="../media/image8.png"/><Relationship Id="rId1" Type="http://schemas.openxmlformats.org/officeDocument/2006/relationships/slideLayout" Target="../slideLayouts/slideLayout1.xml"/><Relationship Id="rId4" Type="http://schemas.openxmlformats.org/officeDocument/2006/relationships/image" Target="../media/image21.jpeg"/></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4.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4.xml"/><Relationship Id="rId5" Type="http://schemas.openxmlformats.org/officeDocument/2006/relationships/image" Target="../media/image9.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52850A51-C776-4B42-AA68-E4D1A7FBE046}"/>
              </a:ext>
            </a:extLst>
          </p:cNvPr>
          <p:cNvSpPr>
            <a:spLocks noGrp="1"/>
          </p:cNvSpPr>
          <p:nvPr>
            <p:ph type="sldNum" sz="quarter" idx="12"/>
          </p:nvPr>
        </p:nvSpPr>
        <p:spPr/>
        <p:txBody>
          <a:bodyPr/>
          <a:lstStyle/>
          <a:p>
            <a:fld id="{C9F57914-EDC5-4DC0-9908-B6B52515AF00}" type="slidenum">
              <a:rPr lang="en-GB" smtClean="0"/>
              <a:t>1</a:t>
            </a:fld>
            <a:endParaRPr lang="en-GB" dirty="0"/>
          </a:p>
        </p:txBody>
      </p:sp>
      <p:pic>
        <p:nvPicPr>
          <p:cNvPr id="1026" name="Picture 2">
            <a:extLst>
              <a:ext uri="{FF2B5EF4-FFF2-40B4-BE49-F238E27FC236}">
                <a16:creationId xmlns:a16="http://schemas.microsoft.com/office/drawing/2014/main" id="{11794CF8-0B04-4119-BDEB-C0E034E76E2B}"/>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3511089" y="691240"/>
            <a:ext cx="4759211" cy="4738268"/>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grpSp>
        <p:nvGrpSpPr>
          <p:cNvPr id="7" name="Group 3">
            <a:extLst>
              <a:ext uri="{FF2B5EF4-FFF2-40B4-BE49-F238E27FC236}">
                <a16:creationId xmlns:a16="http://schemas.microsoft.com/office/drawing/2014/main" id="{E2160C5B-7662-4C69-B120-FCE549AD50D5}"/>
              </a:ext>
            </a:extLst>
          </p:cNvPr>
          <p:cNvGrpSpPr>
            <a:grpSpLocks/>
          </p:cNvGrpSpPr>
          <p:nvPr/>
        </p:nvGrpSpPr>
        <p:grpSpPr bwMode="auto">
          <a:xfrm>
            <a:off x="1423207" y="691240"/>
            <a:ext cx="1458913" cy="1228725"/>
            <a:chOff x="110265310" y="105194871"/>
            <a:chExt cx="1385329" cy="1166942"/>
          </a:xfrm>
        </p:grpSpPr>
        <p:pic>
          <p:nvPicPr>
            <p:cNvPr id="1028" name="Picture 4">
              <a:extLst>
                <a:ext uri="{FF2B5EF4-FFF2-40B4-BE49-F238E27FC236}">
                  <a16:creationId xmlns:a16="http://schemas.microsoft.com/office/drawing/2014/main" id="{8F4B6340-8656-4FE4-8737-9E36AB509086}"/>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10265310" y="105194871"/>
              <a:ext cx="1385329" cy="1166942"/>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grpSp>
          <p:nvGrpSpPr>
            <p:cNvPr id="8" name="Group 5">
              <a:extLst>
                <a:ext uri="{FF2B5EF4-FFF2-40B4-BE49-F238E27FC236}">
                  <a16:creationId xmlns:a16="http://schemas.microsoft.com/office/drawing/2014/main" id="{8284D3E4-89AE-4AC4-B687-A3A66D9739C8}"/>
                </a:ext>
              </a:extLst>
            </p:cNvPr>
            <p:cNvGrpSpPr>
              <a:grpSpLocks/>
            </p:cNvGrpSpPr>
            <p:nvPr/>
          </p:nvGrpSpPr>
          <p:grpSpPr bwMode="auto">
            <a:xfrm>
              <a:off x="110474459" y="105422848"/>
              <a:ext cx="943943" cy="502175"/>
              <a:chOff x="111916346" y="104692853"/>
              <a:chExt cx="958736" cy="510045"/>
            </a:xfrm>
          </p:grpSpPr>
          <p:sp>
            <p:nvSpPr>
              <p:cNvPr id="9" name="WordArt 6">
                <a:extLst>
                  <a:ext uri="{FF2B5EF4-FFF2-40B4-BE49-F238E27FC236}">
                    <a16:creationId xmlns:a16="http://schemas.microsoft.com/office/drawing/2014/main" id="{6A75309B-64D9-474F-8EDA-877EFCD6FF2C}"/>
                  </a:ext>
                </a:extLst>
              </p:cNvPr>
              <p:cNvSpPr>
                <a:spLocks noChangeArrowheads="1" noChangeShapeType="1" noTextEdit="1"/>
              </p:cNvSpPr>
              <p:nvPr/>
            </p:nvSpPr>
            <p:spPr bwMode="auto">
              <a:xfrm>
                <a:off x="112090234" y="104692853"/>
                <a:ext cx="613134" cy="212468"/>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rtl="0">
                  <a:buNone/>
                </a:pPr>
                <a:r>
                  <a:rPr lang="en-GB" sz="3600" b="1" kern="10" spc="0" dirty="0">
                    <a:ln w="6350" algn="ctr">
                      <a:solidFill>
                        <a:srgbClr val="D8D8D8"/>
                      </a:solidFill>
                      <a:round/>
                      <a:headEnd/>
                      <a:tailEnd/>
                    </a:ln>
                    <a:solidFill>
                      <a:srgbClr val="000000"/>
                    </a:solidFill>
                    <a:effectLst/>
                    <a:latin typeface="Arial Nova Cond" panose="020B0506020202020204" pitchFamily="34" charset="0"/>
                  </a:rPr>
                  <a:t>Torbay</a:t>
                </a:r>
              </a:p>
            </p:txBody>
          </p:sp>
          <p:sp>
            <p:nvSpPr>
              <p:cNvPr id="10" name="WordArt 7">
                <a:extLst>
                  <a:ext uri="{FF2B5EF4-FFF2-40B4-BE49-F238E27FC236}">
                    <a16:creationId xmlns:a16="http://schemas.microsoft.com/office/drawing/2014/main" id="{D035440D-DD5B-4AA1-B898-25AB939B2C27}"/>
                  </a:ext>
                </a:extLst>
              </p:cNvPr>
              <p:cNvSpPr>
                <a:spLocks noChangeArrowheads="1" noChangeShapeType="1" noTextEdit="1"/>
              </p:cNvSpPr>
              <p:nvPr/>
            </p:nvSpPr>
            <p:spPr bwMode="auto">
              <a:xfrm>
                <a:off x="111916346" y="104882819"/>
                <a:ext cx="958736" cy="320079"/>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rtl="0">
                  <a:buNone/>
                </a:pPr>
                <a:r>
                  <a:rPr lang="en-GB" sz="3600" b="1" kern="10" spc="0" dirty="0">
                    <a:ln w="6350" algn="ctr">
                      <a:solidFill>
                        <a:srgbClr val="D8D8D8"/>
                      </a:solidFill>
                      <a:round/>
                      <a:headEnd/>
                      <a:tailEnd/>
                    </a:ln>
                    <a:solidFill>
                      <a:srgbClr val="000000"/>
                    </a:solidFill>
                    <a:effectLst/>
                    <a:latin typeface="Arial Nova Cond" panose="020B0506020202020204" pitchFamily="34" charset="0"/>
                  </a:rPr>
                  <a:t>Assembly</a:t>
                </a:r>
              </a:p>
            </p:txBody>
          </p:sp>
        </p:grpSp>
      </p:grpSp>
      <p:sp>
        <p:nvSpPr>
          <p:cNvPr id="11" name="Title 5">
            <a:extLst>
              <a:ext uri="{FF2B5EF4-FFF2-40B4-BE49-F238E27FC236}">
                <a16:creationId xmlns:a16="http://schemas.microsoft.com/office/drawing/2014/main" id="{03428BE0-21A4-4369-8632-926749D9C172}"/>
              </a:ext>
            </a:extLst>
          </p:cNvPr>
          <p:cNvSpPr>
            <a:spLocks noGrp="1"/>
          </p:cNvSpPr>
          <p:nvPr>
            <p:ph type="title"/>
          </p:nvPr>
        </p:nvSpPr>
        <p:spPr>
          <a:xfrm>
            <a:off x="794237" y="5363008"/>
            <a:ext cx="10603526" cy="1993715"/>
          </a:xfrm>
        </p:spPr>
        <p:txBody>
          <a:bodyPr vert="horz" lIns="91440" tIns="45720" rIns="91440" bIns="45720" rtlCol="0" anchor="ctr" anchorCtr="1">
            <a:normAutofit fontScale="90000"/>
          </a:bodyPr>
          <a:lstStyle/>
          <a:p>
            <a:r>
              <a:rPr lang="en-US" sz="3700" b="1" dirty="0">
                <a:solidFill>
                  <a:schemeClr val="accent6">
                    <a:lumMod val="50000"/>
                  </a:schemeClr>
                </a:solidFill>
                <a:latin typeface="Arial Nova" panose="020B0504020202020204" pitchFamily="34" charset="0"/>
              </a:rPr>
              <a:t>Torbay - a community response to the pandemic</a:t>
            </a:r>
            <a:br>
              <a:rPr lang="en-US" sz="3700" b="1" dirty="0">
                <a:solidFill>
                  <a:schemeClr val="accent6">
                    <a:lumMod val="50000"/>
                  </a:schemeClr>
                </a:solidFill>
                <a:latin typeface="Arial Nova" panose="020B0504020202020204" pitchFamily="34" charset="0"/>
              </a:rPr>
            </a:br>
            <a:br>
              <a:rPr lang="en-US" sz="3700" b="1" dirty="0"/>
            </a:br>
            <a:endParaRPr lang="en-US" sz="3700" b="1" dirty="0"/>
          </a:p>
        </p:txBody>
      </p:sp>
    </p:spTree>
    <p:extLst>
      <p:ext uri="{BB962C8B-B14F-4D97-AF65-F5344CB8AC3E}">
        <p14:creationId xmlns:p14="http://schemas.microsoft.com/office/powerpoint/2010/main" val="1303420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a:xfrm>
            <a:off x="3505200" y="6356350"/>
            <a:ext cx="3429000" cy="365125"/>
          </a:xfrm>
        </p:spPr>
        <p:txBody>
          <a:bodyPr vert="horz" lIns="91440" tIns="45720" rIns="91440" bIns="45720" rtlCol="0" anchor="ctr">
            <a:normAutofit/>
          </a:bodyPr>
          <a:lstStyle/>
          <a:p>
            <a:pPr algn="l">
              <a:spcAft>
                <a:spcPts val="600"/>
              </a:spcAft>
              <a:defRPr/>
            </a:pPr>
            <a:r>
              <a:rPr lang="en-US" kern="1200" dirty="0">
                <a:solidFill>
                  <a:prstClr val="black">
                    <a:tint val="75000"/>
                  </a:prstClr>
                </a:solidFill>
                <a:latin typeface="Calibri" panose="020F0502020204030204"/>
                <a:ea typeface="+mn-ea"/>
                <a:cs typeface="+mn-cs"/>
              </a:rPr>
              <a:t> </a:t>
            </a:r>
          </a:p>
        </p:txBody>
      </p:sp>
      <p:pic>
        <p:nvPicPr>
          <p:cNvPr id="3074" name="Picture 2">
            <a:extLst>
              <a:ext uri="{FF2B5EF4-FFF2-40B4-BE49-F238E27FC236}">
                <a16:creationId xmlns:a16="http://schemas.microsoft.com/office/drawing/2014/main" id="{908FC0AA-33F3-47F1-AE92-75D215D47DD1}"/>
              </a:ext>
            </a:extLst>
          </p:cNvPr>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r="-261"/>
          <a:stretch/>
        </p:blipFill>
        <p:spPr bwMode="auto">
          <a:xfrm>
            <a:off x="556428" y="751115"/>
            <a:ext cx="10959408" cy="5290454"/>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5" name="Picture 2">
            <a:extLst>
              <a:ext uri="{FF2B5EF4-FFF2-40B4-BE49-F238E27FC236}">
                <a16:creationId xmlns:a16="http://schemas.microsoft.com/office/drawing/2014/main" id="{E9341D0B-0250-4DF7-AD06-88F2C7C258D4}"/>
              </a:ext>
            </a:extLst>
          </p:cNvPr>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l="-751"/>
          <a:stretch/>
        </p:blipFill>
        <p:spPr bwMode="auto">
          <a:xfrm>
            <a:off x="3508974" y="807062"/>
            <a:ext cx="4478056" cy="5208380"/>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Tree>
    <p:extLst>
      <p:ext uri="{BB962C8B-B14F-4D97-AF65-F5344CB8AC3E}">
        <p14:creationId xmlns:p14="http://schemas.microsoft.com/office/powerpoint/2010/main" val="19739436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a:xfrm>
            <a:off x="3505200" y="6356350"/>
            <a:ext cx="3429000" cy="365125"/>
          </a:xfrm>
        </p:spPr>
        <p:txBody>
          <a:bodyPr vert="horz" lIns="91440" tIns="45720" rIns="91440" bIns="45720" rtlCol="0" anchor="ctr">
            <a:normAutofit/>
          </a:bodyPr>
          <a:lstStyle/>
          <a:p>
            <a:pPr algn="l">
              <a:spcAft>
                <a:spcPts val="600"/>
              </a:spcAft>
              <a:defRPr/>
            </a:pPr>
            <a:r>
              <a:rPr lang="en-US" kern="1200" dirty="0">
                <a:solidFill>
                  <a:prstClr val="black">
                    <a:tint val="75000"/>
                  </a:prstClr>
                </a:solidFill>
                <a:latin typeface="Calibri" panose="020F0502020204030204"/>
                <a:ea typeface="+mn-ea"/>
                <a:cs typeface="+mn-cs"/>
              </a:rPr>
              <a:t> </a:t>
            </a:r>
          </a:p>
        </p:txBody>
      </p:sp>
      <p:pic>
        <p:nvPicPr>
          <p:cNvPr id="3074" name="Picture 2">
            <a:extLst>
              <a:ext uri="{FF2B5EF4-FFF2-40B4-BE49-F238E27FC236}">
                <a16:creationId xmlns:a16="http://schemas.microsoft.com/office/drawing/2014/main" id="{908FC0AA-33F3-47F1-AE92-75D215D47DD1}"/>
              </a:ext>
            </a:extLst>
          </p:cNvPr>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a:stretch/>
        </p:blipFill>
        <p:spPr bwMode="auto">
          <a:xfrm>
            <a:off x="2460853" y="415636"/>
            <a:ext cx="6835548" cy="5950085"/>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Tree>
    <p:extLst>
      <p:ext uri="{BB962C8B-B14F-4D97-AF65-F5344CB8AC3E}">
        <p14:creationId xmlns:p14="http://schemas.microsoft.com/office/powerpoint/2010/main" val="92375207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a:xfrm>
            <a:off x="3505200" y="6356350"/>
            <a:ext cx="3429000" cy="365125"/>
          </a:xfrm>
        </p:spPr>
        <p:txBody>
          <a:bodyPr vert="horz" lIns="91440" tIns="45720" rIns="91440" bIns="45720" rtlCol="0" anchor="ctr">
            <a:normAutofit/>
          </a:bodyPr>
          <a:lstStyle/>
          <a:p>
            <a:pPr algn="l">
              <a:spcAft>
                <a:spcPts val="600"/>
              </a:spcAft>
              <a:defRPr/>
            </a:pPr>
            <a:r>
              <a:rPr lang="en-US" kern="1200" dirty="0">
                <a:solidFill>
                  <a:prstClr val="black">
                    <a:tint val="75000"/>
                  </a:prstClr>
                </a:solidFill>
                <a:latin typeface="Calibri" panose="020F0502020204030204"/>
                <a:ea typeface="+mn-ea"/>
                <a:cs typeface="+mn-cs"/>
              </a:rPr>
              <a:t> </a:t>
            </a:r>
          </a:p>
        </p:txBody>
      </p:sp>
      <p:pic>
        <p:nvPicPr>
          <p:cNvPr id="3074" name="Picture 2">
            <a:extLst>
              <a:ext uri="{FF2B5EF4-FFF2-40B4-BE49-F238E27FC236}">
                <a16:creationId xmlns:a16="http://schemas.microsoft.com/office/drawing/2014/main" id="{908FC0AA-33F3-47F1-AE92-75D215D47DD1}"/>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p:blipFill>
        <p:spPr bwMode="auto">
          <a:xfrm>
            <a:off x="2460853" y="361648"/>
            <a:ext cx="6835548" cy="6069387"/>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Tree>
    <p:extLst>
      <p:ext uri="{BB962C8B-B14F-4D97-AF65-F5344CB8AC3E}">
        <p14:creationId xmlns:p14="http://schemas.microsoft.com/office/powerpoint/2010/main" val="37333345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10D026A-1C86-4EC1-ACEA-3B1A8F6CAC55}"/>
              </a:ext>
            </a:extLst>
          </p:cNvPr>
          <p:cNvSpPr>
            <a:spLocks noGrp="1"/>
          </p:cNvSpPr>
          <p:nvPr>
            <p:ph type="sldNum" sz="quarter" idx="12"/>
          </p:nvPr>
        </p:nvSpPr>
        <p:spPr/>
        <p:txBody>
          <a:bodyPr/>
          <a:lstStyle/>
          <a:p>
            <a:fld id="{C9F57914-EDC5-4DC0-9908-B6B52515AF00}" type="slidenum">
              <a:rPr lang="en-GB" smtClean="0"/>
              <a:t>13</a:t>
            </a:fld>
            <a:endParaRPr lang="en-GB" dirty="0"/>
          </a:p>
        </p:txBody>
      </p:sp>
      <p:pic>
        <p:nvPicPr>
          <p:cNvPr id="4" name="Picture 3" descr="Timeline&#10;&#10;Description automatically generated with medium confidence">
            <a:extLst>
              <a:ext uri="{FF2B5EF4-FFF2-40B4-BE49-F238E27FC236}">
                <a16:creationId xmlns:a16="http://schemas.microsoft.com/office/drawing/2014/main" id="{6925B9AB-ED39-4122-BEAC-7613183A109D}"/>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762078" y="536080"/>
            <a:ext cx="8667843" cy="6185395"/>
          </a:xfrm>
          <a:prstGeom prst="rect">
            <a:avLst/>
          </a:prstGeom>
        </p:spPr>
      </p:pic>
    </p:spTree>
    <p:extLst>
      <p:ext uri="{BB962C8B-B14F-4D97-AF65-F5344CB8AC3E}">
        <p14:creationId xmlns:p14="http://schemas.microsoft.com/office/powerpoint/2010/main" val="35227958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Oval 16">
            <a:extLst>
              <a:ext uri="{FF2B5EF4-FFF2-40B4-BE49-F238E27FC236}">
                <a16:creationId xmlns:a16="http://schemas.microsoft.com/office/drawing/2014/main" id="{531ED375-4977-408D-B794-C31060D79E2A}"/>
              </a:ext>
            </a:extLst>
          </p:cNvPr>
          <p:cNvSpPr/>
          <p:nvPr/>
        </p:nvSpPr>
        <p:spPr>
          <a:xfrm>
            <a:off x="2071374" y="2252227"/>
            <a:ext cx="8271942" cy="2511996"/>
          </a:xfrm>
          <a:prstGeom prst="ellipse">
            <a:avLst/>
          </a:prstGeom>
          <a:solidFill>
            <a:srgbClr val="EEE5F7"/>
          </a:solid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p:cNvSpPr>
            <a:spLocks noGrp="1"/>
          </p:cNvSpPr>
          <p:nvPr>
            <p:ph type="title"/>
          </p:nvPr>
        </p:nvSpPr>
        <p:spPr>
          <a:xfrm>
            <a:off x="3590355" y="2997159"/>
            <a:ext cx="5252562" cy="1162516"/>
          </a:xfrm>
        </p:spPr>
        <p:txBody>
          <a:bodyPr>
            <a:normAutofit/>
          </a:bodyPr>
          <a:lstStyle/>
          <a:p>
            <a:pPr algn="ctr"/>
            <a:r>
              <a:rPr lang="en-GB" sz="2800" b="1" dirty="0">
                <a:solidFill>
                  <a:srgbClr val="7030A0"/>
                </a:solidFill>
                <a:latin typeface="Arial Nova" panose="020B0504020202020204" pitchFamily="34" charset="0"/>
              </a:rPr>
              <a:t>Torbay Voluntary Community and Social Enterprise Sector</a:t>
            </a:r>
            <a:endParaRPr lang="en-GB" sz="3200" b="1" i="1" dirty="0">
              <a:solidFill>
                <a:srgbClr val="7030A0"/>
              </a:solidFill>
            </a:endParaRPr>
          </a:p>
        </p:txBody>
      </p:sp>
      <p:sp>
        <p:nvSpPr>
          <p:cNvPr id="4" name="Oval 3">
            <a:extLst>
              <a:ext uri="{FF2B5EF4-FFF2-40B4-BE49-F238E27FC236}">
                <a16:creationId xmlns:a16="http://schemas.microsoft.com/office/drawing/2014/main" id="{ECE81FE0-3994-40A4-932C-DD4B5A47610A}"/>
              </a:ext>
            </a:extLst>
          </p:cNvPr>
          <p:cNvSpPr/>
          <p:nvPr/>
        </p:nvSpPr>
        <p:spPr>
          <a:xfrm>
            <a:off x="1870905" y="893692"/>
            <a:ext cx="2135706" cy="2135706"/>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latin typeface="Arial Nova Cond" panose="020B0506020202020204" pitchFamily="34" charset="0"/>
              </a:rPr>
              <a:t>Torbay Health and Wellbeing Voluntary Sector Network </a:t>
            </a:r>
          </a:p>
          <a:p>
            <a:pPr algn="ctr"/>
            <a:r>
              <a:rPr lang="en-GB" sz="2800" b="1" dirty="0">
                <a:latin typeface="Arial Nova Cond" panose="020B0506020202020204" pitchFamily="34" charset="0"/>
              </a:rPr>
              <a:t>250</a:t>
            </a:r>
            <a:endParaRPr lang="en-GB" b="1" dirty="0">
              <a:latin typeface="Arial Nova Cond" panose="020B0506020202020204" pitchFamily="34" charset="0"/>
            </a:endParaRPr>
          </a:p>
        </p:txBody>
      </p:sp>
      <p:sp>
        <p:nvSpPr>
          <p:cNvPr id="5" name="Oval 4">
            <a:extLst>
              <a:ext uri="{FF2B5EF4-FFF2-40B4-BE49-F238E27FC236}">
                <a16:creationId xmlns:a16="http://schemas.microsoft.com/office/drawing/2014/main" id="{DE0B895A-9EED-4371-95B2-839B4870E514}"/>
              </a:ext>
            </a:extLst>
          </p:cNvPr>
          <p:cNvSpPr/>
          <p:nvPr/>
        </p:nvSpPr>
        <p:spPr>
          <a:xfrm>
            <a:off x="4000238" y="305177"/>
            <a:ext cx="2135706" cy="2135706"/>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latin typeface="Arial Nova Cond" panose="020B0506020202020204" pitchFamily="34" charset="0"/>
              </a:rPr>
              <a:t>Torbay Advice and Information Partnership </a:t>
            </a:r>
          </a:p>
          <a:p>
            <a:pPr algn="ctr"/>
            <a:r>
              <a:rPr lang="en-GB" sz="3200" b="1" dirty="0">
                <a:latin typeface="Arial Nova Cond" panose="020B0506020202020204" pitchFamily="34" charset="0"/>
              </a:rPr>
              <a:t>18</a:t>
            </a:r>
            <a:endParaRPr lang="en-GB" sz="2000" b="1" dirty="0">
              <a:latin typeface="Arial Nova Cond" panose="020B0506020202020204" pitchFamily="34" charset="0"/>
            </a:endParaRPr>
          </a:p>
        </p:txBody>
      </p:sp>
      <p:sp>
        <p:nvSpPr>
          <p:cNvPr id="6" name="Oval 5">
            <a:extLst>
              <a:ext uri="{FF2B5EF4-FFF2-40B4-BE49-F238E27FC236}">
                <a16:creationId xmlns:a16="http://schemas.microsoft.com/office/drawing/2014/main" id="{F2AAE53D-5BD4-4165-94B6-7D1307EBF485}"/>
              </a:ext>
            </a:extLst>
          </p:cNvPr>
          <p:cNvSpPr/>
          <p:nvPr/>
        </p:nvSpPr>
        <p:spPr>
          <a:xfrm>
            <a:off x="6207345" y="303355"/>
            <a:ext cx="2135706" cy="2135706"/>
          </a:xfrm>
          <a:prstGeom prst="ellipse">
            <a:avLst/>
          </a:prstGeom>
          <a:solidFill>
            <a:srgbClr val="632D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Arial Nova Cond" panose="020B0506020202020204" pitchFamily="34" charset="0"/>
              </a:rPr>
              <a:t>Torbay Food Alliance </a:t>
            </a:r>
          </a:p>
          <a:p>
            <a:pPr algn="ctr"/>
            <a:r>
              <a:rPr lang="en-GB" sz="3200" b="1" dirty="0">
                <a:latin typeface="Arial Nova Cond" panose="020B0506020202020204" pitchFamily="34" charset="0"/>
              </a:rPr>
              <a:t>12</a:t>
            </a:r>
            <a:endParaRPr lang="en-GB" sz="2000" b="1" dirty="0">
              <a:latin typeface="Arial Nova Cond" panose="020B0506020202020204" pitchFamily="34" charset="0"/>
            </a:endParaRPr>
          </a:p>
        </p:txBody>
      </p:sp>
      <p:sp>
        <p:nvSpPr>
          <p:cNvPr id="7" name="Oval 6">
            <a:extLst>
              <a:ext uri="{FF2B5EF4-FFF2-40B4-BE49-F238E27FC236}">
                <a16:creationId xmlns:a16="http://schemas.microsoft.com/office/drawing/2014/main" id="{BBC136A1-5CA2-4B09-B814-73B976C37B53}"/>
              </a:ext>
            </a:extLst>
          </p:cNvPr>
          <p:cNvSpPr/>
          <p:nvPr/>
        </p:nvSpPr>
        <p:spPr>
          <a:xfrm>
            <a:off x="8292003" y="922259"/>
            <a:ext cx="2135706" cy="2135706"/>
          </a:xfrm>
          <a:prstGeom prst="ellipse">
            <a:avLst/>
          </a:prstGeom>
          <a:solidFill>
            <a:srgbClr val="B686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latin typeface="Arial Nova Cond" panose="020B0506020202020204" pitchFamily="34" charset="0"/>
              </a:rPr>
              <a:t>Torbay Prevent Homelessness Network</a:t>
            </a:r>
            <a:r>
              <a:rPr lang="en-GB" b="1" dirty="0">
                <a:latin typeface="Arial Nova Cond" panose="020B0506020202020204" pitchFamily="34" charset="0"/>
              </a:rPr>
              <a:t> </a:t>
            </a:r>
            <a:r>
              <a:rPr lang="en-GB" sz="1400" b="1" dirty="0">
                <a:latin typeface="Arial Nova Cond" panose="020B0506020202020204" pitchFamily="34" charset="0"/>
              </a:rPr>
              <a:t>(under development) </a:t>
            </a:r>
            <a:endParaRPr lang="en-GB" b="1" dirty="0">
              <a:latin typeface="Arial Nova Cond" panose="020B0506020202020204" pitchFamily="34" charset="0"/>
            </a:endParaRPr>
          </a:p>
        </p:txBody>
      </p:sp>
      <p:sp>
        <p:nvSpPr>
          <p:cNvPr id="8" name="Oval 7">
            <a:extLst>
              <a:ext uri="{FF2B5EF4-FFF2-40B4-BE49-F238E27FC236}">
                <a16:creationId xmlns:a16="http://schemas.microsoft.com/office/drawing/2014/main" id="{09893BA9-054F-4407-9E36-2462A66D4C78}"/>
              </a:ext>
            </a:extLst>
          </p:cNvPr>
          <p:cNvSpPr/>
          <p:nvPr/>
        </p:nvSpPr>
        <p:spPr>
          <a:xfrm>
            <a:off x="310815" y="2448179"/>
            <a:ext cx="2135706" cy="213570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Arial Nova Cond" panose="020B0506020202020204" pitchFamily="34" charset="0"/>
              </a:rPr>
              <a:t>Imagine This -Children, Young People and Families Partnership </a:t>
            </a:r>
          </a:p>
          <a:p>
            <a:pPr algn="ctr"/>
            <a:r>
              <a:rPr lang="en-GB" sz="3200" b="1" dirty="0">
                <a:latin typeface="Arial Nova Cond" panose="020B0506020202020204" pitchFamily="34" charset="0"/>
              </a:rPr>
              <a:t>44</a:t>
            </a:r>
            <a:endParaRPr lang="en-GB" sz="2000" b="1" dirty="0">
              <a:latin typeface="Arial Nova Cond" panose="020B0506020202020204" pitchFamily="34" charset="0"/>
            </a:endParaRPr>
          </a:p>
        </p:txBody>
      </p:sp>
      <p:sp>
        <p:nvSpPr>
          <p:cNvPr id="9" name="Oval 8">
            <a:extLst>
              <a:ext uri="{FF2B5EF4-FFF2-40B4-BE49-F238E27FC236}">
                <a16:creationId xmlns:a16="http://schemas.microsoft.com/office/drawing/2014/main" id="{D8CD5BD3-4E44-437D-A5CE-F623BF7B7C7F}"/>
              </a:ext>
            </a:extLst>
          </p:cNvPr>
          <p:cNvSpPr/>
          <p:nvPr/>
        </p:nvSpPr>
        <p:spPr>
          <a:xfrm>
            <a:off x="3948949" y="4538867"/>
            <a:ext cx="2135706" cy="2135706"/>
          </a:xfrm>
          <a:prstGeom prst="ellipse">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Arial Nova Cond" panose="020B0506020202020204" pitchFamily="34" charset="0"/>
              </a:rPr>
              <a:t>Torbay Greenspace Forum  </a:t>
            </a:r>
          </a:p>
          <a:p>
            <a:pPr algn="ctr"/>
            <a:r>
              <a:rPr lang="en-GB" sz="3200" b="1" dirty="0">
                <a:latin typeface="Arial Nova Cond" panose="020B0506020202020204" pitchFamily="34" charset="0"/>
              </a:rPr>
              <a:t>24</a:t>
            </a:r>
            <a:endParaRPr lang="en-GB" sz="2000" b="1" dirty="0">
              <a:latin typeface="Arial Nova Cond" panose="020B0506020202020204" pitchFamily="34" charset="0"/>
            </a:endParaRPr>
          </a:p>
        </p:txBody>
      </p:sp>
      <p:sp>
        <p:nvSpPr>
          <p:cNvPr id="10" name="Oval 9">
            <a:extLst>
              <a:ext uri="{FF2B5EF4-FFF2-40B4-BE49-F238E27FC236}">
                <a16:creationId xmlns:a16="http://schemas.microsoft.com/office/drawing/2014/main" id="{7D6A705D-8EE8-49FA-9CC1-D76F305EC622}"/>
              </a:ext>
            </a:extLst>
          </p:cNvPr>
          <p:cNvSpPr/>
          <p:nvPr/>
        </p:nvSpPr>
        <p:spPr>
          <a:xfrm>
            <a:off x="6151387" y="4538867"/>
            <a:ext cx="2135706" cy="2135706"/>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Nova Cond" panose="020B0506020202020204" pitchFamily="34" charset="0"/>
              </a:rPr>
              <a:t>Torbay Community Partnership  Neighbourhood Forums and Community Centres </a:t>
            </a:r>
            <a:r>
              <a:rPr lang="en-GB" sz="3200" b="1" dirty="0">
                <a:latin typeface="Arial Nova Cond" panose="020B0506020202020204" pitchFamily="34" charset="0"/>
              </a:rPr>
              <a:t>38</a:t>
            </a:r>
            <a:endParaRPr lang="en-GB" sz="2400" b="1" dirty="0">
              <a:latin typeface="Arial Nova Cond" panose="020B0506020202020204" pitchFamily="34" charset="0"/>
            </a:endParaRPr>
          </a:p>
        </p:txBody>
      </p:sp>
      <p:sp>
        <p:nvSpPr>
          <p:cNvPr id="11" name="Oval 10">
            <a:extLst>
              <a:ext uri="{FF2B5EF4-FFF2-40B4-BE49-F238E27FC236}">
                <a16:creationId xmlns:a16="http://schemas.microsoft.com/office/drawing/2014/main" id="{51979C78-2AAB-4D44-95A7-0A076D2F45D0}"/>
              </a:ext>
            </a:extLst>
          </p:cNvPr>
          <p:cNvSpPr/>
          <p:nvPr/>
        </p:nvSpPr>
        <p:spPr>
          <a:xfrm>
            <a:off x="8269698" y="4028215"/>
            <a:ext cx="2135706" cy="2135706"/>
          </a:xfrm>
          <a:prstGeom prst="ellipse">
            <a:avLst/>
          </a:prstGeom>
          <a:solidFill>
            <a:srgbClr val="0066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Arial Nova Cond" panose="020B0506020202020204" pitchFamily="34" charset="0"/>
              </a:rPr>
              <a:t>Informal Groups, supported by Torbay Community Builders </a:t>
            </a:r>
          </a:p>
          <a:p>
            <a:pPr algn="ctr"/>
            <a:r>
              <a:rPr lang="en-GB" sz="3200" b="1" dirty="0">
                <a:latin typeface="Arial Nova Cond" panose="020B0506020202020204" pitchFamily="34" charset="0"/>
              </a:rPr>
              <a:t>300+</a:t>
            </a:r>
            <a:endParaRPr lang="en-GB" sz="2000" b="1" dirty="0">
              <a:latin typeface="Arial Nova Cond" panose="020B0506020202020204" pitchFamily="34" charset="0"/>
            </a:endParaRPr>
          </a:p>
        </p:txBody>
      </p:sp>
      <p:sp>
        <p:nvSpPr>
          <p:cNvPr id="12" name="Oval 11">
            <a:extLst>
              <a:ext uri="{FF2B5EF4-FFF2-40B4-BE49-F238E27FC236}">
                <a16:creationId xmlns:a16="http://schemas.microsoft.com/office/drawing/2014/main" id="{7FE44F1D-DB25-45B9-B365-B878CAD3CBA0}"/>
              </a:ext>
            </a:extLst>
          </p:cNvPr>
          <p:cNvSpPr/>
          <p:nvPr/>
        </p:nvSpPr>
        <p:spPr>
          <a:xfrm>
            <a:off x="9844956" y="2448179"/>
            <a:ext cx="2135706" cy="2135706"/>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latin typeface="Arial Nova Cond" panose="020B0506020202020204" pitchFamily="34" charset="0"/>
              </a:rPr>
              <a:t>Local Spark Torbay, Social Enterprise Network </a:t>
            </a:r>
          </a:p>
        </p:txBody>
      </p:sp>
      <p:sp>
        <p:nvSpPr>
          <p:cNvPr id="13" name="Oval 12">
            <a:extLst>
              <a:ext uri="{FF2B5EF4-FFF2-40B4-BE49-F238E27FC236}">
                <a16:creationId xmlns:a16="http://schemas.microsoft.com/office/drawing/2014/main" id="{4EAADBFB-0312-44DB-B9A6-EEE114AEF885}"/>
              </a:ext>
            </a:extLst>
          </p:cNvPr>
          <p:cNvSpPr/>
          <p:nvPr/>
        </p:nvSpPr>
        <p:spPr>
          <a:xfrm>
            <a:off x="1835654" y="4028215"/>
            <a:ext cx="2135706" cy="2135706"/>
          </a:xfrm>
          <a:prstGeom prst="ellipse">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b="1" dirty="0">
              <a:latin typeface="Arial Nova Cond" panose="020B0506020202020204" pitchFamily="34" charset="0"/>
            </a:endParaRPr>
          </a:p>
          <a:p>
            <a:pPr algn="ctr"/>
            <a:endParaRPr lang="en-GB" sz="2000" b="1" dirty="0">
              <a:latin typeface="Arial Nova Cond" panose="020B0506020202020204" pitchFamily="34" charset="0"/>
            </a:endParaRPr>
          </a:p>
          <a:p>
            <a:pPr algn="ctr"/>
            <a:r>
              <a:rPr lang="en-GB" b="1" dirty="0">
                <a:latin typeface="Arial Nova Cond" panose="020B0506020202020204" pitchFamily="34" charset="0"/>
              </a:rPr>
              <a:t>Standing Tall Domestic Abuse</a:t>
            </a:r>
          </a:p>
          <a:p>
            <a:pPr algn="ctr"/>
            <a:r>
              <a:rPr lang="en-GB" sz="3200" b="1" dirty="0">
                <a:latin typeface="Arial Nova Cond" panose="020B0506020202020204" pitchFamily="34" charset="0"/>
              </a:rPr>
              <a:t>10</a:t>
            </a:r>
            <a:endParaRPr lang="en-GB" sz="1200" b="1" dirty="0">
              <a:latin typeface="Arial Nova Cond" panose="020B0506020202020204" pitchFamily="34" charset="0"/>
            </a:endParaRPr>
          </a:p>
          <a:p>
            <a:pPr algn="ctr"/>
            <a:endParaRPr lang="en-GB" sz="2000" b="1" dirty="0">
              <a:latin typeface="Arial Nova Cond" panose="020B0506020202020204" pitchFamily="34" charset="0"/>
            </a:endParaRPr>
          </a:p>
        </p:txBody>
      </p:sp>
    </p:spTree>
    <p:extLst>
      <p:ext uri="{BB962C8B-B14F-4D97-AF65-F5344CB8AC3E}">
        <p14:creationId xmlns:p14="http://schemas.microsoft.com/office/powerpoint/2010/main" val="9377451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522352" y="288925"/>
            <a:ext cx="5251316" cy="1807305"/>
          </a:xfrm>
        </p:spPr>
        <p:txBody>
          <a:bodyPr vert="horz" lIns="91440" tIns="45720" rIns="91440" bIns="45720" rtlCol="0" anchor="ctr" anchorCtr="1">
            <a:normAutofit/>
          </a:bodyPr>
          <a:lstStyle/>
          <a:p>
            <a:r>
              <a:rPr lang="en-US" sz="3700" b="1" dirty="0">
                <a:solidFill>
                  <a:schemeClr val="accent6">
                    <a:lumMod val="50000"/>
                  </a:schemeClr>
                </a:solidFill>
                <a:latin typeface="Arial Nova" panose="020B0504020202020204" pitchFamily="34" charset="0"/>
              </a:rPr>
              <a:t>Response</a:t>
            </a:r>
            <a:br>
              <a:rPr lang="en-US" sz="3700" b="1" dirty="0"/>
            </a:br>
            <a:endParaRPr lang="en-US" sz="3700" b="1" dirty="0"/>
          </a:p>
        </p:txBody>
      </p:sp>
      <p:sp>
        <p:nvSpPr>
          <p:cNvPr id="7" name="Content Placeholder 6"/>
          <p:cNvSpPr>
            <a:spLocks noGrp="1"/>
          </p:cNvSpPr>
          <p:nvPr>
            <p:ph sz="half" idx="2"/>
          </p:nvPr>
        </p:nvSpPr>
        <p:spPr>
          <a:xfrm>
            <a:off x="1167019" y="1295402"/>
            <a:ext cx="5251315" cy="5061855"/>
          </a:xfrm>
        </p:spPr>
        <p:txBody>
          <a:bodyPr vert="horz" lIns="91440" tIns="45720" rIns="91440" bIns="45720" rtlCol="0">
            <a:normAutofit fontScale="85000" lnSpcReduction="20000"/>
          </a:bodyPr>
          <a:lstStyle/>
          <a:p>
            <a:r>
              <a:rPr lang="en-US" dirty="0">
                <a:latin typeface="Arial Nova" panose="020B0504020202020204" pitchFamily="34" charset="0"/>
              </a:rPr>
              <a:t>Voluntary Network - </a:t>
            </a:r>
            <a:r>
              <a:rPr kumimoji="0" lang="en-US" altLang="en-US" sz="2800" b="0" i="0" u="none" strike="noStrike" cap="none" normalizeH="0" baseline="0" dirty="0">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70 charities linking back into the helpline </a:t>
            </a:r>
            <a:endParaRPr lang="en-US" dirty="0">
              <a:latin typeface="Arial Nova" panose="020B0504020202020204" pitchFamily="34" charset="0"/>
            </a:endParaRPr>
          </a:p>
          <a:p>
            <a:r>
              <a:rPr lang="en-US" dirty="0">
                <a:latin typeface="Arial Nova" panose="020B0504020202020204" pitchFamily="34" charset="0"/>
              </a:rPr>
              <a:t>Mobilising local assistance - Volunteers</a:t>
            </a:r>
          </a:p>
          <a:p>
            <a:r>
              <a:rPr lang="en-US" dirty="0">
                <a:latin typeface="Arial Nova" panose="020B0504020202020204" pitchFamily="34" charset="0"/>
              </a:rPr>
              <a:t>Community Builders</a:t>
            </a:r>
          </a:p>
          <a:p>
            <a:r>
              <a:rPr lang="en-US" dirty="0">
                <a:latin typeface="Arial Nova" panose="020B0504020202020204" pitchFamily="34" charset="0"/>
              </a:rPr>
              <a:t>Good Neighbours Networks</a:t>
            </a:r>
          </a:p>
          <a:p>
            <a:r>
              <a:rPr lang="en-US" dirty="0">
                <a:latin typeface="Arial Nova" panose="020B0504020202020204" pitchFamily="34" charset="0"/>
              </a:rPr>
              <a:t>Triage</a:t>
            </a:r>
          </a:p>
          <a:p>
            <a:r>
              <a:rPr lang="en-US" dirty="0">
                <a:latin typeface="Arial Nova" panose="020B0504020202020204" pitchFamily="34" charset="0"/>
              </a:rPr>
              <a:t>Referrals</a:t>
            </a:r>
          </a:p>
          <a:p>
            <a:r>
              <a:rPr lang="en-US" dirty="0">
                <a:latin typeface="Arial Nova" panose="020B0504020202020204" pitchFamily="34" charset="0"/>
              </a:rPr>
              <a:t>Matching</a:t>
            </a:r>
          </a:p>
          <a:p>
            <a:r>
              <a:rPr lang="en-US" dirty="0">
                <a:latin typeface="Arial Nova" panose="020B0504020202020204" pitchFamily="34" charset="0"/>
              </a:rPr>
              <a:t>Help Hubs - Torbay Together and Timebanking</a:t>
            </a:r>
          </a:p>
          <a:p>
            <a:r>
              <a:rPr lang="en-US" dirty="0">
                <a:latin typeface="Arial Nova" panose="020B0504020202020204" pitchFamily="34" charset="0"/>
              </a:rPr>
              <a:t>New partnerships - Food Alliance</a:t>
            </a:r>
          </a:p>
          <a:p>
            <a:r>
              <a:rPr lang="en-US" dirty="0">
                <a:latin typeface="Arial Nova" panose="020B0504020202020204" pitchFamily="34" charset="0"/>
              </a:rPr>
              <a:t>Different needs– CRM system - one database </a:t>
            </a:r>
          </a:p>
          <a:p>
            <a:endParaRPr lang="en-US" dirty="0">
              <a:latin typeface="Arial Nova" panose="020B0504020202020204" pitchFamily="34" charset="0"/>
            </a:endParaRPr>
          </a:p>
          <a:p>
            <a:endParaRPr lang="en-US" sz="700" dirty="0">
              <a:latin typeface="Arial Nova" panose="020B0504020202020204" pitchFamily="34" charset="0"/>
            </a:endParaRPr>
          </a:p>
        </p:txBody>
      </p:sp>
      <p:pic>
        <p:nvPicPr>
          <p:cNvPr id="11" name="Picture 10">
            <a:extLst>
              <a:ext uri="{FF2B5EF4-FFF2-40B4-BE49-F238E27FC236}">
                <a16:creationId xmlns:a16="http://schemas.microsoft.com/office/drawing/2014/main" id="{87924BD0-A9DA-4A6E-A183-75D94DADAEA8}"/>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noFill/>
        </p:spPr>
      </p:pic>
    </p:spTree>
    <p:extLst>
      <p:ext uri="{BB962C8B-B14F-4D97-AF65-F5344CB8AC3E}">
        <p14:creationId xmlns:p14="http://schemas.microsoft.com/office/powerpoint/2010/main" val="108352294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522352" y="288925"/>
            <a:ext cx="5251316" cy="1807305"/>
          </a:xfrm>
        </p:spPr>
        <p:txBody>
          <a:bodyPr vert="horz" lIns="91440" tIns="45720" rIns="91440" bIns="45720" rtlCol="0" anchor="ctr" anchorCtr="1">
            <a:normAutofit/>
          </a:bodyPr>
          <a:lstStyle/>
          <a:p>
            <a:r>
              <a:rPr lang="en-US" sz="3700" b="1" dirty="0">
                <a:solidFill>
                  <a:schemeClr val="accent6">
                    <a:lumMod val="50000"/>
                  </a:schemeClr>
                </a:solidFill>
                <a:latin typeface="Arial Nova" panose="020B0504020202020204" pitchFamily="34" charset="0"/>
              </a:rPr>
              <a:t>Person-centred</a:t>
            </a:r>
            <a:br>
              <a:rPr lang="en-US" sz="3700" b="1" dirty="0"/>
            </a:br>
            <a:endParaRPr lang="en-US" sz="3700" b="1" dirty="0"/>
          </a:p>
        </p:txBody>
      </p:sp>
      <p:sp>
        <p:nvSpPr>
          <p:cNvPr id="7" name="Content Placeholder 6"/>
          <p:cNvSpPr>
            <a:spLocks noGrp="1"/>
          </p:cNvSpPr>
          <p:nvPr>
            <p:ph sz="half" idx="2"/>
          </p:nvPr>
        </p:nvSpPr>
        <p:spPr>
          <a:xfrm>
            <a:off x="1719346" y="1349831"/>
            <a:ext cx="4619621" cy="4620306"/>
          </a:xfrm>
        </p:spPr>
        <p:txBody>
          <a:bodyPr vert="horz" lIns="91440" tIns="45720" rIns="91440" bIns="45720" rtlCol="0">
            <a:normAutofit fontScale="85000" lnSpcReduction="10000"/>
          </a:bodyPr>
          <a:lstStyle/>
          <a:p>
            <a:r>
              <a:rPr lang="en-US" dirty="0">
                <a:latin typeface="Arial Nova" panose="020B0504020202020204" pitchFamily="34" charset="0"/>
              </a:rPr>
              <a:t>Conversational</a:t>
            </a:r>
          </a:p>
          <a:p>
            <a:r>
              <a:rPr lang="en-US" altLang="en-US" dirty="0">
                <a:solidFill>
                  <a:srgbClr val="000000"/>
                </a:solidFill>
                <a:latin typeface="Arial" panose="020B0604020202020204" pitchFamily="34" charset="0"/>
                <a:ea typeface="Calibri" panose="020F0502020204030204" pitchFamily="34" charset="0"/>
                <a:cs typeface="Arial" panose="020B0604020202020204" pitchFamily="34" charset="0"/>
              </a:rPr>
              <a:t>N</a:t>
            </a:r>
            <a:r>
              <a:rPr kumimoji="0" lang="en-US" altLang="en-US" sz="2800" b="0" i="0" u="none" strike="noStrike" cap="none" normalizeH="0" baseline="0" dirty="0">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on-judgmental and not seen as an authority</a:t>
            </a:r>
          </a:p>
          <a:p>
            <a:r>
              <a:rPr lang="en-US" dirty="0">
                <a:latin typeface="Arial Nova" panose="020B0504020202020204" pitchFamily="34" charset="0"/>
              </a:rPr>
              <a:t>Building trusted relationships</a:t>
            </a:r>
          </a:p>
          <a:p>
            <a:r>
              <a:rPr lang="en-US" dirty="0">
                <a:latin typeface="Arial Nova" panose="020B0504020202020204" pitchFamily="34" charset="0"/>
              </a:rPr>
              <a:t>People who have never had to ask for help</a:t>
            </a:r>
          </a:p>
          <a:p>
            <a:r>
              <a:rPr lang="en-US" dirty="0">
                <a:latin typeface="Arial Nova" panose="020B0504020202020204" pitchFamily="34" charset="0"/>
              </a:rPr>
              <a:t>Support for complex and multiple needs</a:t>
            </a:r>
          </a:p>
          <a:p>
            <a:r>
              <a:rPr lang="en-US" dirty="0">
                <a:solidFill>
                  <a:srgbClr val="000000"/>
                </a:solidFill>
                <a:latin typeface="Arial" panose="020B0604020202020204" pitchFamily="34" charset="0"/>
                <a:cs typeface="Arial" panose="020B0604020202020204" pitchFamily="34" charset="0"/>
              </a:rPr>
              <a:t>Relief for families</a:t>
            </a:r>
            <a:endParaRPr lang="en-US" dirty="0">
              <a:latin typeface="Arial Nova" panose="020B0504020202020204" pitchFamily="34" charset="0"/>
            </a:endParaRPr>
          </a:p>
          <a:p>
            <a:r>
              <a:rPr lang="en-US" dirty="0">
                <a:latin typeface="Arial Nova" panose="020B0504020202020204" pitchFamily="34" charset="0"/>
              </a:rPr>
              <a:t>Opportunity to give and receive</a:t>
            </a:r>
          </a:p>
          <a:p>
            <a:r>
              <a:rPr lang="en-US" dirty="0">
                <a:latin typeface="Arial Nova" panose="020B0504020202020204" pitchFamily="34" charset="0"/>
              </a:rPr>
              <a:t>Network/ecosystem of support</a:t>
            </a:r>
          </a:p>
          <a:p>
            <a:endParaRPr lang="en-US" dirty="0">
              <a:latin typeface="Arial Nova" panose="020B0504020202020204" pitchFamily="34" charset="0"/>
            </a:endParaRPr>
          </a:p>
          <a:p>
            <a:endParaRPr lang="en-US" dirty="0">
              <a:latin typeface="Arial Nova" panose="020B0504020202020204" pitchFamily="34" charset="0"/>
            </a:endParaRPr>
          </a:p>
          <a:p>
            <a:endParaRPr lang="en-US" sz="700" dirty="0">
              <a:latin typeface="Arial Nova" panose="020B0504020202020204" pitchFamily="34" charset="0"/>
            </a:endParaRPr>
          </a:p>
        </p:txBody>
      </p:sp>
      <p:pic>
        <p:nvPicPr>
          <p:cNvPr id="11" name="Picture 10">
            <a:extLst>
              <a:ext uri="{FF2B5EF4-FFF2-40B4-BE49-F238E27FC236}">
                <a16:creationId xmlns:a16="http://schemas.microsoft.com/office/drawing/2014/main" id="{87924BD0-A9DA-4A6E-A183-75D94DADAEA8}"/>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noFill/>
        </p:spPr>
      </p:pic>
    </p:spTree>
    <p:extLst>
      <p:ext uri="{BB962C8B-B14F-4D97-AF65-F5344CB8AC3E}">
        <p14:creationId xmlns:p14="http://schemas.microsoft.com/office/powerpoint/2010/main" val="40789742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522352" y="288925"/>
            <a:ext cx="5251316" cy="1807305"/>
          </a:xfrm>
        </p:spPr>
        <p:txBody>
          <a:bodyPr vert="horz" lIns="91440" tIns="45720" rIns="91440" bIns="45720" rtlCol="0" anchor="ctr" anchorCtr="1">
            <a:normAutofit/>
          </a:bodyPr>
          <a:lstStyle/>
          <a:p>
            <a:r>
              <a:rPr lang="en-US" sz="3700" b="1" dirty="0">
                <a:solidFill>
                  <a:schemeClr val="accent6">
                    <a:lumMod val="50000"/>
                  </a:schemeClr>
                </a:solidFill>
                <a:latin typeface="Arial Nova" panose="020B0504020202020204" pitchFamily="34" charset="0"/>
              </a:rPr>
              <a:t>Development</a:t>
            </a:r>
            <a:br>
              <a:rPr lang="en-US" sz="3700" b="1" dirty="0"/>
            </a:br>
            <a:endParaRPr lang="en-US" sz="3700" b="1" dirty="0"/>
          </a:p>
        </p:txBody>
      </p:sp>
      <p:sp>
        <p:nvSpPr>
          <p:cNvPr id="7" name="Content Placeholder 6"/>
          <p:cNvSpPr>
            <a:spLocks noGrp="1"/>
          </p:cNvSpPr>
          <p:nvPr>
            <p:ph sz="half" idx="2"/>
          </p:nvPr>
        </p:nvSpPr>
        <p:spPr>
          <a:xfrm>
            <a:off x="1719346" y="1349831"/>
            <a:ext cx="4619621" cy="4620306"/>
          </a:xfrm>
        </p:spPr>
        <p:txBody>
          <a:bodyPr vert="horz" lIns="91440" tIns="45720" rIns="91440" bIns="45720" rtlCol="0">
            <a:normAutofit fontScale="85000" lnSpcReduction="20000"/>
          </a:bodyPr>
          <a:lstStyle/>
          <a:p>
            <a:r>
              <a:rPr lang="en-US" dirty="0">
                <a:latin typeface="Arial Nova" panose="020B0504020202020204" pitchFamily="34" charset="0"/>
              </a:rPr>
              <a:t>Networking</a:t>
            </a:r>
          </a:p>
          <a:p>
            <a:r>
              <a:rPr lang="en-US" dirty="0">
                <a:latin typeface="Arial Nova" panose="020B0504020202020204" pitchFamily="34" charset="0"/>
              </a:rPr>
              <a:t>New collaborations and partnerships – Front Door Project</a:t>
            </a:r>
          </a:p>
          <a:p>
            <a:r>
              <a:rPr lang="en-US" dirty="0">
                <a:latin typeface="Arial Nova" panose="020B0504020202020204" pitchFamily="34" charset="0"/>
              </a:rPr>
              <a:t>Training and workshops</a:t>
            </a:r>
          </a:p>
          <a:p>
            <a:r>
              <a:rPr lang="en-US" dirty="0">
                <a:latin typeface="Arial Nova" panose="020B0504020202020204" pitchFamily="34" charset="0"/>
              </a:rPr>
              <a:t>Community of practice for asset-based community development</a:t>
            </a:r>
          </a:p>
          <a:p>
            <a:r>
              <a:rPr lang="en-US" dirty="0">
                <a:latin typeface="Arial Nova" panose="020B0504020202020204" pitchFamily="34" charset="0"/>
              </a:rPr>
              <a:t>A barometer of community needs - modifying response weekly</a:t>
            </a:r>
          </a:p>
          <a:p>
            <a:r>
              <a:rPr kumimoji="0" lang="en-US" altLang="en-US" sz="2800" b="0" i="0" u="none" strike="noStrike" cap="none" normalizeH="0" baseline="0" dirty="0">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Freeing up opportunities and systems </a:t>
            </a:r>
          </a:p>
          <a:p>
            <a:r>
              <a:rPr lang="en-US" altLang="en-US" dirty="0">
                <a:solidFill>
                  <a:srgbClr val="000000"/>
                </a:solidFill>
                <a:latin typeface="Arial" panose="020B0604020202020204" pitchFamily="34" charset="0"/>
                <a:ea typeface="Calibri" panose="020F0502020204030204" pitchFamily="34" charset="0"/>
                <a:cs typeface="Arial" panose="020B0604020202020204" pitchFamily="34" charset="0"/>
              </a:rPr>
              <a:t>Growing respect for VCSE</a:t>
            </a:r>
            <a:endParaRPr kumimoji="0" lang="en-US" altLang="en-US" sz="2800" b="0" i="0" u="none" strike="noStrike" cap="none" normalizeH="0" baseline="0" dirty="0">
              <a:ln>
                <a:noFill/>
              </a:ln>
              <a:solidFill>
                <a:srgbClr val="000000"/>
              </a:solidFill>
              <a:effectLst/>
              <a:latin typeface="Arial" panose="020B0604020202020204" pitchFamily="34" charset="0"/>
              <a:ea typeface="Calibri" panose="020F0502020204030204" pitchFamily="34" charset="0"/>
              <a:cs typeface="Arial" panose="020B0604020202020204" pitchFamily="34" charset="0"/>
            </a:endParaRPr>
          </a:p>
          <a:p>
            <a:endParaRPr lang="en-US" sz="700" dirty="0">
              <a:latin typeface="Arial Nova" panose="020B0504020202020204" pitchFamily="34" charset="0"/>
            </a:endParaRPr>
          </a:p>
        </p:txBody>
      </p:sp>
      <p:pic>
        <p:nvPicPr>
          <p:cNvPr id="11" name="Picture 10">
            <a:extLst>
              <a:ext uri="{FF2B5EF4-FFF2-40B4-BE49-F238E27FC236}">
                <a16:creationId xmlns:a16="http://schemas.microsoft.com/office/drawing/2014/main" id="{87924BD0-A9DA-4A6E-A183-75D94DADAEA8}"/>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noFill/>
        </p:spPr>
      </p:pic>
      <p:sp>
        <p:nvSpPr>
          <p:cNvPr id="4" name="Footer Placeholder 3"/>
          <p:cNvSpPr>
            <a:spLocks noGrp="1"/>
          </p:cNvSpPr>
          <p:nvPr>
            <p:ph type="ftr" sz="quarter" idx="11"/>
          </p:nvPr>
        </p:nvSpPr>
        <p:spPr>
          <a:xfrm>
            <a:off x="3505200" y="6356350"/>
            <a:ext cx="3429000" cy="365125"/>
          </a:xfrm>
        </p:spPr>
        <p:txBody>
          <a:bodyPr vert="horz" lIns="91440" tIns="45720" rIns="91440" bIns="45720" rtlCol="0" anchor="ctr">
            <a:normAutofit/>
          </a:bodyPr>
          <a:lstStyle/>
          <a:p>
            <a:pPr algn="l">
              <a:spcAft>
                <a:spcPts val="600"/>
              </a:spcAft>
              <a:defRPr/>
            </a:pPr>
            <a:r>
              <a:rPr lang="en-US" kern="1200" dirty="0">
                <a:solidFill>
                  <a:prstClr val="black">
                    <a:tint val="75000"/>
                  </a:prstClr>
                </a:solidFill>
                <a:latin typeface="Calibri" panose="020F0502020204030204"/>
                <a:ea typeface="+mn-ea"/>
                <a:cs typeface="+mn-cs"/>
              </a:rPr>
              <a:t> </a:t>
            </a:r>
          </a:p>
        </p:txBody>
      </p:sp>
    </p:spTree>
    <p:extLst>
      <p:ext uri="{BB962C8B-B14F-4D97-AF65-F5344CB8AC3E}">
        <p14:creationId xmlns:p14="http://schemas.microsoft.com/office/powerpoint/2010/main" val="406153140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41DA8812-B231-4CC8-BEAB-ACC5E41B47C5}"/>
              </a:ext>
            </a:extLst>
          </p:cNvPr>
          <p:cNvSpPr>
            <a:spLocks noGrp="1"/>
          </p:cNvSpPr>
          <p:nvPr>
            <p:ph sz="half" idx="2"/>
          </p:nvPr>
        </p:nvSpPr>
        <p:spPr>
          <a:xfrm>
            <a:off x="1347437" y="1266957"/>
            <a:ext cx="9786257" cy="4351338"/>
          </a:xfrm>
        </p:spPr>
        <p:txBody>
          <a:bodyPr vert="horz" lIns="91440" tIns="45720" rIns="91440" bIns="45720" rtlCol="0" anchor="t">
            <a:normAutofit lnSpcReduction="10000"/>
          </a:bodyPr>
          <a:lstStyle/>
          <a:p>
            <a:pPr marL="0" indent="0">
              <a:buFont typeface="Arial" panose="020B0604020202020204" pitchFamily="34" charset="0"/>
              <a:buNone/>
            </a:pPr>
            <a:endParaRPr lang="en-GB" sz="200" dirty="0">
              <a:latin typeface="Arial Nova" panose="020B0504020202020204" pitchFamily="34" charset="0"/>
              <a:ea typeface="Times New Roman" panose="02020603050405020304" pitchFamily="18" charset="0"/>
            </a:endParaRPr>
          </a:p>
          <a:p>
            <a:pPr marL="0" indent="0">
              <a:buFont typeface="Arial" panose="020B0604020202020204" pitchFamily="34" charset="0"/>
              <a:buNone/>
            </a:pPr>
            <a:endParaRPr lang="en-GB" sz="200" dirty="0">
              <a:latin typeface="Arial Nova" panose="020B0504020202020204" pitchFamily="34" charset="0"/>
              <a:ea typeface="Times New Roman" panose="02020603050405020304" pitchFamily="18" charset="0"/>
            </a:endParaRPr>
          </a:p>
          <a:p>
            <a:pPr marL="0" indent="0">
              <a:buFont typeface="Arial" panose="020B0604020202020204" pitchFamily="34" charset="0"/>
              <a:buNone/>
            </a:pPr>
            <a:endParaRPr lang="en-GB" sz="200" dirty="0">
              <a:latin typeface="Arial Nova" panose="020B0504020202020204" pitchFamily="34" charset="0"/>
              <a:ea typeface="Times New Roman" panose="02020603050405020304" pitchFamily="18" charset="0"/>
            </a:endParaRPr>
          </a:p>
          <a:p>
            <a:pPr marL="0" indent="0">
              <a:buFont typeface="Arial" panose="020B0604020202020204" pitchFamily="34" charset="0"/>
              <a:buNone/>
            </a:pPr>
            <a:r>
              <a:rPr lang="en-GB" sz="2800" dirty="0">
                <a:latin typeface="Arial Nova" panose="020B0504020202020204" pitchFamily="34" charset="0"/>
                <a:ea typeface="Times New Roman" panose="02020603050405020304" pitchFamily="18" charset="0"/>
              </a:rPr>
              <a:t>Themes: </a:t>
            </a:r>
          </a:p>
          <a:p>
            <a:pPr marL="342900" indent="-342900">
              <a:buFont typeface="Symbol" panose="05050102010706020507" pitchFamily="18" charset="2"/>
              <a:buChar char=""/>
            </a:pPr>
            <a:r>
              <a:rPr lang="en-GB" sz="2800" dirty="0">
                <a:latin typeface="Arial Nova" panose="020B0504020202020204" pitchFamily="34" charset="0"/>
                <a:ea typeface="Times New Roman" panose="02020603050405020304" pitchFamily="18" charset="0"/>
              </a:rPr>
              <a:t>Ageing Better and Ageing Well Torbay programme</a:t>
            </a:r>
            <a:endParaRPr lang="en-GB" sz="2800" dirty="0">
              <a:latin typeface="Calibri" panose="020F0502020204030204" pitchFamily="34" charset="0"/>
              <a:ea typeface="Calibri" panose="020F0502020204030204" pitchFamily="34" charset="0"/>
            </a:endParaRPr>
          </a:p>
          <a:p>
            <a:pPr marL="342900" indent="-342900">
              <a:buFont typeface="Symbol" panose="05050102010706020507" pitchFamily="18" charset="2"/>
              <a:buChar char=""/>
            </a:pPr>
            <a:r>
              <a:rPr lang="en-GB" sz="2800" dirty="0">
                <a:latin typeface="Arial Nova" panose="020B0504020202020204" pitchFamily="34" charset="0"/>
                <a:ea typeface="Times New Roman" panose="02020603050405020304" pitchFamily="18" charset="0"/>
              </a:rPr>
              <a:t>Torbay Community Helpline and approaches to volunteering</a:t>
            </a:r>
            <a:endParaRPr lang="en-GB" sz="2800" dirty="0">
              <a:latin typeface="Calibri" panose="020F0502020204030204" pitchFamily="34" charset="0"/>
              <a:ea typeface="Calibri" panose="020F0502020204030204" pitchFamily="34" charset="0"/>
            </a:endParaRPr>
          </a:p>
          <a:p>
            <a:pPr marL="342900" indent="-342900">
              <a:buFont typeface="Symbol" panose="05050102010706020507" pitchFamily="18" charset="2"/>
              <a:buChar char=""/>
            </a:pPr>
            <a:r>
              <a:rPr lang="en-GB" sz="2800" dirty="0">
                <a:latin typeface="Arial Nova" panose="020B0504020202020204" pitchFamily="34" charset="0"/>
                <a:ea typeface="Times New Roman" panose="02020603050405020304" pitchFamily="18" charset="0"/>
              </a:rPr>
              <a:t>Community Builders and building a connected community</a:t>
            </a:r>
            <a:endParaRPr lang="en-GB" sz="2800" dirty="0">
              <a:latin typeface="Calibri" panose="020F0502020204030204" pitchFamily="34" charset="0"/>
              <a:ea typeface="Calibri" panose="020F0502020204030204" pitchFamily="34" charset="0"/>
            </a:endParaRPr>
          </a:p>
          <a:p>
            <a:pPr marL="342900" indent="-342900">
              <a:buFont typeface="Symbol" panose="05050102010706020507" pitchFamily="18" charset="2"/>
              <a:buChar char=""/>
            </a:pPr>
            <a:r>
              <a:rPr lang="en-GB" sz="2800" dirty="0">
                <a:latin typeface="Arial Nova" panose="020B0504020202020204" pitchFamily="34" charset="0"/>
                <a:ea typeface="Times New Roman" panose="02020603050405020304" pitchFamily="18" charset="0"/>
              </a:rPr>
              <a:t>Good Neighbour Networks</a:t>
            </a:r>
            <a:endParaRPr lang="en-GB" sz="2800" dirty="0">
              <a:latin typeface="Calibri" panose="020F0502020204030204" pitchFamily="34" charset="0"/>
              <a:ea typeface="Calibri" panose="020F0502020204030204" pitchFamily="34" charset="0"/>
            </a:endParaRPr>
          </a:p>
          <a:p>
            <a:pPr marL="342900" indent="-342900">
              <a:buFont typeface="Symbol" panose="05050102010706020507" pitchFamily="18" charset="2"/>
              <a:buChar char=""/>
            </a:pPr>
            <a:r>
              <a:rPr lang="en-GB" sz="2800" dirty="0">
                <a:latin typeface="Arial Nova" panose="020B0504020202020204" pitchFamily="34" charset="0"/>
                <a:ea typeface="Times New Roman" panose="02020603050405020304" pitchFamily="18" charset="0"/>
              </a:rPr>
              <a:t>Torbay Together website and Timebanking</a:t>
            </a:r>
            <a:endParaRPr lang="en-GB" sz="2800" dirty="0">
              <a:latin typeface="Calibri" panose="020F0502020204030204" pitchFamily="34" charset="0"/>
              <a:ea typeface="Calibri" panose="020F0502020204030204" pitchFamily="34" charset="0"/>
            </a:endParaRPr>
          </a:p>
          <a:p>
            <a:pPr marL="342900" indent="-342900">
              <a:buFont typeface="Symbol" panose="05050102010706020507" pitchFamily="18" charset="2"/>
              <a:buChar char=""/>
            </a:pPr>
            <a:r>
              <a:rPr lang="en-GB" sz="2800" dirty="0">
                <a:latin typeface="Arial Nova" panose="020B0504020202020204" pitchFamily="34" charset="0"/>
                <a:ea typeface="Times New Roman" panose="02020603050405020304" pitchFamily="18" charset="0"/>
              </a:rPr>
              <a:t>Volunteering - collaboration – passporting – and training</a:t>
            </a:r>
            <a:endParaRPr lang="en-GB" sz="2800" dirty="0">
              <a:latin typeface="Calibri" panose="020F0502020204030204" pitchFamily="34" charset="0"/>
              <a:ea typeface="Calibri" panose="020F0502020204030204" pitchFamily="34" charset="0"/>
            </a:endParaRPr>
          </a:p>
        </p:txBody>
      </p:sp>
      <p:sp>
        <p:nvSpPr>
          <p:cNvPr id="6" name="Slide Number Placeholder 5">
            <a:extLst>
              <a:ext uri="{FF2B5EF4-FFF2-40B4-BE49-F238E27FC236}">
                <a16:creationId xmlns:a16="http://schemas.microsoft.com/office/drawing/2014/main" id="{D8566045-554B-42CF-B3BF-B5CA4FD4AAD4}"/>
              </a:ext>
            </a:extLst>
          </p:cNvPr>
          <p:cNvSpPr>
            <a:spLocks noGrp="1"/>
          </p:cNvSpPr>
          <p:nvPr>
            <p:ph type="sldNum" sz="quarter" idx="12"/>
          </p:nvPr>
        </p:nvSpPr>
        <p:spPr/>
        <p:txBody>
          <a:bodyPr/>
          <a:lstStyle/>
          <a:p>
            <a:fld id="{C9F57914-EDC5-4DC0-9908-B6B52515AF00}" type="slidenum">
              <a:rPr lang="en-GB" smtClean="0"/>
              <a:t>18</a:t>
            </a:fld>
            <a:endParaRPr lang="en-GB" dirty="0"/>
          </a:p>
        </p:txBody>
      </p:sp>
      <p:pic>
        <p:nvPicPr>
          <p:cNvPr id="8" name="Picture 2">
            <a:extLst>
              <a:ext uri="{FF2B5EF4-FFF2-40B4-BE49-F238E27FC236}">
                <a16:creationId xmlns:a16="http://schemas.microsoft.com/office/drawing/2014/main" id="{5656167C-CD09-4651-9734-BFE1A63A1D3D}"/>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9335635" y="5745162"/>
            <a:ext cx="2193925" cy="1073150"/>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9" name="Picture 3">
            <a:extLst>
              <a:ext uri="{FF2B5EF4-FFF2-40B4-BE49-F238E27FC236}">
                <a16:creationId xmlns:a16="http://schemas.microsoft.com/office/drawing/2014/main" id="{9C5AEE28-EFAF-41D6-B00F-9A5F768DB3AC}"/>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5707062" y="5815012"/>
            <a:ext cx="777875" cy="781050"/>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10" name="Picture 4">
            <a:extLst>
              <a:ext uri="{FF2B5EF4-FFF2-40B4-BE49-F238E27FC236}">
                <a16:creationId xmlns:a16="http://schemas.microsoft.com/office/drawing/2014/main" id="{8D812D2B-B1C4-44BE-AABE-C94244BADC6C}"/>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662440" y="5967412"/>
            <a:ext cx="2062163" cy="628650"/>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11" name="Title 1">
            <a:extLst>
              <a:ext uri="{FF2B5EF4-FFF2-40B4-BE49-F238E27FC236}">
                <a16:creationId xmlns:a16="http://schemas.microsoft.com/office/drawing/2014/main" id="{757B28A9-0C0E-41C0-AC06-3EF39D8AD01E}"/>
              </a:ext>
            </a:extLst>
          </p:cNvPr>
          <p:cNvSpPr txBox="1">
            <a:spLocks/>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4000" b="1" dirty="0">
                <a:solidFill>
                  <a:schemeClr val="accent6">
                    <a:lumMod val="50000"/>
                  </a:schemeClr>
                </a:solidFill>
                <a:latin typeface="Arial Nova" panose="020B0504020202020204" pitchFamily="34" charset="0"/>
                <a:ea typeface="Calibri" panose="020F0502020204030204" pitchFamily="34" charset="0"/>
              </a:rPr>
              <a:t>Asset-based approaches to volunteering</a:t>
            </a:r>
            <a:endParaRPr lang="en-GB" sz="4000" dirty="0">
              <a:solidFill>
                <a:schemeClr val="accent6">
                  <a:lumMod val="50000"/>
                </a:schemeClr>
              </a:solidFill>
              <a:latin typeface="Calibri" panose="020F0502020204030204" pitchFamily="34" charset="0"/>
              <a:ea typeface="Calibri" panose="020F0502020204030204" pitchFamily="34" charset="0"/>
            </a:endParaRPr>
          </a:p>
        </p:txBody>
      </p:sp>
      <p:sp>
        <p:nvSpPr>
          <p:cNvPr id="12" name="Content Placeholder 3">
            <a:extLst>
              <a:ext uri="{FF2B5EF4-FFF2-40B4-BE49-F238E27FC236}">
                <a16:creationId xmlns:a16="http://schemas.microsoft.com/office/drawing/2014/main" id="{D4C8DB28-3A60-41AF-BFC6-638AC78DBF52}"/>
              </a:ext>
            </a:extLst>
          </p:cNvPr>
          <p:cNvSpPr txBox="1">
            <a:spLocks/>
          </p:cNvSpPr>
          <p:nvPr/>
        </p:nvSpPr>
        <p:spPr>
          <a:xfrm>
            <a:off x="6172200" y="1273322"/>
            <a:ext cx="5620996" cy="5144569"/>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GB" sz="3800" dirty="0">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19620100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EFFF1F-1B81-46AC-B61A-58725350F637}"/>
              </a:ext>
            </a:extLst>
          </p:cNvPr>
          <p:cNvSpPr>
            <a:spLocks noGrp="1"/>
          </p:cNvSpPr>
          <p:nvPr>
            <p:ph type="title"/>
          </p:nvPr>
        </p:nvSpPr>
        <p:spPr/>
        <p:txBody>
          <a:bodyPr>
            <a:normAutofit/>
          </a:bodyPr>
          <a:lstStyle/>
          <a:p>
            <a:pPr algn="ctr"/>
            <a:r>
              <a:rPr lang="en-US" sz="3200" b="1" dirty="0">
                <a:solidFill>
                  <a:schemeClr val="accent6">
                    <a:lumMod val="50000"/>
                  </a:schemeClr>
                </a:solidFill>
                <a:latin typeface="Arial Nova" panose="020B0504020202020204" pitchFamily="34" charset="0"/>
                <a:cs typeface="Calibri Light"/>
              </a:rPr>
              <a:t>Ageing Better and Ageing Well Torbay Programme</a:t>
            </a:r>
          </a:p>
        </p:txBody>
      </p:sp>
      <p:sp>
        <p:nvSpPr>
          <p:cNvPr id="3" name="Content Placeholder 2">
            <a:extLst>
              <a:ext uri="{FF2B5EF4-FFF2-40B4-BE49-F238E27FC236}">
                <a16:creationId xmlns:a16="http://schemas.microsoft.com/office/drawing/2014/main" id="{FBB3BDEB-3A25-403D-AB92-718031B9E2F4}"/>
              </a:ext>
            </a:extLst>
          </p:cNvPr>
          <p:cNvSpPr>
            <a:spLocks noGrp="1"/>
          </p:cNvSpPr>
          <p:nvPr>
            <p:ph sz="half" idx="1"/>
          </p:nvPr>
        </p:nvSpPr>
        <p:spPr>
          <a:xfrm>
            <a:off x="1431017" y="1828233"/>
            <a:ext cx="9503229" cy="2964089"/>
          </a:xfrm>
        </p:spPr>
        <p:txBody>
          <a:bodyPr vert="horz" lIns="91440" tIns="45720" rIns="91440" bIns="45720" rtlCol="0" anchor="t">
            <a:noAutofit/>
          </a:bodyPr>
          <a:lstStyle/>
          <a:p>
            <a:pPr marL="0" indent="0" algn="ctr">
              <a:buNone/>
            </a:pPr>
            <a:r>
              <a:rPr lang="en-GB" sz="3200" b="1" dirty="0">
                <a:solidFill>
                  <a:schemeClr val="accent6">
                    <a:lumMod val="50000"/>
                  </a:schemeClr>
                </a:solidFill>
                <a:effectLst/>
                <a:latin typeface="Arial Nova" panose="020B0504020202020204" pitchFamily="34" charset="0"/>
                <a:ea typeface="Calibri" panose="020F0502020204030204" pitchFamily="34" charset="0"/>
              </a:rPr>
              <a:t>John Arcus, Ageing Well Programme Manager, Torbay Community Development Trust </a:t>
            </a:r>
          </a:p>
          <a:p>
            <a:pPr marL="0" indent="0" algn="ctr">
              <a:buNone/>
            </a:pPr>
            <a:r>
              <a:rPr lang="en-GB" sz="3200" i="1" dirty="0">
                <a:effectLst/>
                <a:latin typeface="Arial Nova" panose="020B0504020202020204" pitchFamily="34" charset="0"/>
                <a:ea typeface="Calibri" panose="020F0502020204030204" pitchFamily="34" charset="0"/>
              </a:rPr>
              <a:t>In Torbay we have been involved in developing localised, collaborative and integrated approaches to community development through the Lottery funded Ageing Better Programme addressing isolation and loneliness in people over 50.</a:t>
            </a:r>
            <a:endParaRPr lang="en-US" sz="3200" i="1" dirty="0">
              <a:latin typeface="Arial Nova" panose="020B0504020202020204" pitchFamily="34" charset="0"/>
              <a:cs typeface="Calibri"/>
            </a:endParaRPr>
          </a:p>
          <a:p>
            <a:pPr algn="ctr"/>
            <a:endParaRPr lang="en-US" sz="3200" dirty="0">
              <a:latin typeface="Arial Nova" panose="020B0504020202020204" pitchFamily="34" charset="0"/>
              <a:cs typeface="Calibri"/>
            </a:endParaRPr>
          </a:p>
          <a:p>
            <a:pPr algn="ctr"/>
            <a:endParaRPr lang="en-US" sz="3200" dirty="0">
              <a:latin typeface="Arial Nova" panose="020B0504020202020204" pitchFamily="34" charset="0"/>
              <a:cs typeface="Calibri"/>
            </a:endParaRPr>
          </a:p>
        </p:txBody>
      </p:sp>
      <p:sp>
        <p:nvSpPr>
          <p:cNvPr id="6" name="Slide Number Placeholder 5">
            <a:extLst>
              <a:ext uri="{FF2B5EF4-FFF2-40B4-BE49-F238E27FC236}">
                <a16:creationId xmlns:a16="http://schemas.microsoft.com/office/drawing/2014/main" id="{D8566045-554B-42CF-B3BF-B5CA4FD4AAD4}"/>
              </a:ext>
            </a:extLst>
          </p:cNvPr>
          <p:cNvSpPr>
            <a:spLocks noGrp="1"/>
          </p:cNvSpPr>
          <p:nvPr>
            <p:ph type="sldNum" sz="quarter" idx="12"/>
          </p:nvPr>
        </p:nvSpPr>
        <p:spPr/>
        <p:txBody>
          <a:bodyPr/>
          <a:lstStyle/>
          <a:p>
            <a:fld id="{C9F57914-EDC5-4DC0-9908-B6B52515AF00}" type="slidenum">
              <a:rPr lang="en-GB" smtClean="0"/>
              <a:t>19</a:t>
            </a:fld>
            <a:endParaRPr lang="en-GB" dirty="0"/>
          </a:p>
        </p:txBody>
      </p:sp>
      <p:pic>
        <p:nvPicPr>
          <p:cNvPr id="7" name="Picture 2">
            <a:extLst>
              <a:ext uri="{FF2B5EF4-FFF2-40B4-BE49-F238E27FC236}">
                <a16:creationId xmlns:a16="http://schemas.microsoft.com/office/drawing/2014/main" id="{E2DA1072-368E-44C0-8B6B-BCCC502CA8F0}"/>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9335635" y="5745162"/>
            <a:ext cx="2193925" cy="1073150"/>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8" name="Picture 3">
            <a:extLst>
              <a:ext uri="{FF2B5EF4-FFF2-40B4-BE49-F238E27FC236}">
                <a16:creationId xmlns:a16="http://schemas.microsoft.com/office/drawing/2014/main" id="{031C6770-0DE4-4608-9AF5-907CE4754850}"/>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5707062" y="5815012"/>
            <a:ext cx="777875" cy="781050"/>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9" name="Picture 4">
            <a:extLst>
              <a:ext uri="{FF2B5EF4-FFF2-40B4-BE49-F238E27FC236}">
                <a16:creationId xmlns:a16="http://schemas.microsoft.com/office/drawing/2014/main" id="{0B219ED6-AE59-4C8F-8EDC-DE8EE8F99CDE}"/>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662440" y="5967412"/>
            <a:ext cx="2062163" cy="628650"/>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Tree>
    <p:extLst>
      <p:ext uri="{BB962C8B-B14F-4D97-AF65-F5344CB8AC3E}">
        <p14:creationId xmlns:p14="http://schemas.microsoft.com/office/powerpoint/2010/main" val="22143444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871481" y="974725"/>
            <a:ext cx="5251316" cy="1807305"/>
          </a:xfrm>
        </p:spPr>
        <p:txBody>
          <a:bodyPr vert="horz" lIns="91440" tIns="45720" rIns="91440" bIns="45720" rtlCol="0" anchor="ctr" anchorCtr="1">
            <a:normAutofit/>
          </a:bodyPr>
          <a:lstStyle/>
          <a:p>
            <a:r>
              <a:rPr lang="en-US" sz="3700" b="1" dirty="0">
                <a:solidFill>
                  <a:schemeClr val="accent6">
                    <a:lumMod val="50000"/>
                  </a:schemeClr>
                </a:solidFill>
                <a:latin typeface="Arial Nova" panose="020B0504020202020204" pitchFamily="34" charset="0"/>
              </a:rPr>
              <a:t>Torbay Community Development Trust</a:t>
            </a:r>
            <a:br>
              <a:rPr lang="en-US" sz="3700" b="1" dirty="0"/>
            </a:br>
            <a:endParaRPr lang="en-US" sz="3700" b="1" dirty="0"/>
          </a:p>
        </p:txBody>
      </p:sp>
      <p:sp>
        <p:nvSpPr>
          <p:cNvPr id="7" name="Content Placeholder 6"/>
          <p:cNvSpPr>
            <a:spLocks noGrp="1"/>
          </p:cNvSpPr>
          <p:nvPr>
            <p:ph sz="half" idx="2"/>
          </p:nvPr>
        </p:nvSpPr>
        <p:spPr>
          <a:xfrm>
            <a:off x="1187329" y="2333297"/>
            <a:ext cx="4619621" cy="3843666"/>
          </a:xfrm>
        </p:spPr>
        <p:txBody>
          <a:bodyPr vert="horz" lIns="91440" tIns="45720" rIns="91440" bIns="45720" rtlCol="0">
            <a:normAutofit fontScale="92500"/>
          </a:bodyPr>
          <a:lstStyle/>
          <a:p>
            <a:r>
              <a:rPr lang="en-US" dirty="0">
                <a:latin typeface="Arial Nova" panose="020B0504020202020204" pitchFamily="34" charset="0"/>
              </a:rPr>
              <a:t>Developing stronger communities across Torbay</a:t>
            </a:r>
          </a:p>
          <a:p>
            <a:r>
              <a:rPr lang="en-US" dirty="0">
                <a:latin typeface="Arial Nova" panose="020B0504020202020204" pitchFamily="34" charset="0"/>
              </a:rPr>
              <a:t>Encouraging people to do what they do best</a:t>
            </a:r>
          </a:p>
          <a:p>
            <a:r>
              <a:rPr lang="en-US" dirty="0">
                <a:latin typeface="Arial Nova" panose="020B0504020202020204" pitchFamily="34" charset="0"/>
              </a:rPr>
              <a:t>Supporting groups to thrive</a:t>
            </a:r>
          </a:p>
          <a:p>
            <a:r>
              <a:rPr lang="en-US" dirty="0">
                <a:latin typeface="Arial Nova" panose="020B0504020202020204" pitchFamily="34" charset="0"/>
              </a:rPr>
              <a:t>Making connections and stimulating co-operation</a:t>
            </a:r>
          </a:p>
          <a:p>
            <a:endParaRPr lang="en-US" sz="700" dirty="0">
              <a:latin typeface="Arial Nova" panose="020B0504020202020204" pitchFamily="34" charset="0"/>
            </a:endParaRPr>
          </a:p>
          <a:p>
            <a:pPr marL="0" indent="0" algn="ctr">
              <a:buNone/>
            </a:pPr>
            <a:r>
              <a:rPr lang="en-US" b="1" dirty="0">
                <a:effectLst>
                  <a:glow rad="228600">
                    <a:schemeClr val="accent6">
                      <a:satMod val="175000"/>
                      <a:alpha val="40000"/>
                    </a:schemeClr>
                  </a:glow>
                </a:effectLst>
                <a:latin typeface="Arial Nova" panose="020B0504020202020204" pitchFamily="34" charset="0"/>
              </a:rPr>
              <a:t>“Bringing people together”</a:t>
            </a:r>
          </a:p>
        </p:txBody>
      </p:sp>
      <p:pic>
        <p:nvPicPr>
          <p:cNvPr id="11" name="Picture 10">
            <a:extLst>
              <a:ext uri="{FF2B5EF4-FFF2-40B4-BE49-F238E27FC236}">
                <a16:creationId xmlns:a16="http://schemas.microsoft.com/office/drawing/2014/main" id="{87924BD0-A9DA-4A6E-A183-75D94DADAEA8}"/>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noFill/>
        </p:spPr>
      </p:pic>
      <p:sp>
        <p:nvSpPr>
          <p:cNvPr id="4" name="Footer Placeholder 3"/>
          <p:cNvSpPr>
            <a:spLocks noGrp="1"/>
          </p:cNvSpPr>
          <p:nvPr>
            <p:ph type="ftr" sz="quarter" idx="11"/>
          </p:nvPr>
        </p:nvSpPr>
        <p:spPr>
          <a:xfrm>
            <a:off x="3505200" y="6356350"/>
            <a:ext cx="3429000" cy="365125"/>
          </a:xfrm>
        </p:spPr>
        <p:txBody>
          <a:bodyPr vert="horz" lIns="91440" tIns="45720" rIns="91440" bIns="45720" rtlCol="0" anchor="ctr">
            <a:normAutofit/>
          </a:bodyPr>
          <a:lstStyle/>
          <a:p>
            <a:pPr algn="l">
              <a:spcAft>
                <a:spcPts val="600"/>
              </a:spcAft>
              <a:defRPr/>
            </a:pPr>
            <a:r>
              <a:rPr lang="en-US" kern="1200" dirty="0">
                <a:solidFill>
                  <a:prstClr val="black">
                    <a:tint val="75000"/>
                  </a:prstClr>
                </a:solidFill>
                <a:latin typeface="Calibri" panose="020F0502020204030204"/>
                <a:ea typeface="+mn-ea"/>
                <a:cs typeface="+mn-cs"/>
              </a:rPr>
              <a:t> </a:t>
            </a:r>
          </a:p>
        </p:txBody>
      </p:sp>
    </p:spTree>
    <p:extLst>
      <p:ext uri="{BB962C8B-B14F-4D97-AF65-F5344CB8AC3E}">
        <p14:creationId xmlns:p14="http://schemas.microsoft.com/office/powerpoint/2010/main" val="143614847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ctrTitle"/>
          </p:nvPr>
        </p:nvSpPr>
        <p:spPr>
          <a:xfrm>
            <a:off x="1523999" y="957943"/>
            <a:ext cx="9144000" cy="4942114"/>
          </a:xfrm>
        </p:spPr>
        <p:txBody>
          <a:bodyPr>
            <a:normAutofit/>
          </a:bodyPr>
          <a:lstStyle/>
          <a:p>
            <a:br>
              <a:rPr lang="en-GB" sz="3100" dirty="0">
                <a:latin typeface="Arial Nova" panose="020B0504020202020204" pitchFamily="34" charset="0"/>
              </a:rPr>
            </a:br>
            <a:r>
              <a:rPr lang="en-GB" sz="3100" b="1" dirty="0">
                <a:solidFill>
                  <a:schemeClr val="accent6">
                    <a:lumMod val="50000"/>
                  </a:schemeClr>
                </a:solidFill>
                <a:effectLst/>
                <a:latin typeface="Arial Nova" panose="020B0504020202020204" pitchFamily="34" charset="0"/>
                <a:ea typeface="Times New Roman" panose="02020603050405020304" pitchFamily="18" charset="0"/>
                <a:cs typeface="Times New Roman" panose="02020603050405020304" pitchFamily="18" charset="0"/>
              </a:rPr>
              <a:t>John Arcus</a:t>
            </a:r>
            <a:br>
              <a:rPr lang="en-GB" sz="3100" dirty="0">
                <a:solidFill>
                  <a:schemeClr val="accent6">
                    <a:lumMod val="50000"/>
                  </a:schemeClr>
                </a:solidFill>
                <a:effectLst/>
                <a:latin typeface="Arial Nova" panose="020B0504020202020204" pitchFamily="34" charset="0"/>
                <a:ea typeface="Calibri" panose="020F0502020204030204" pitchFamily="34" charset="0"/>
                <a:cs typeface="Times New Roman" panose="02020603050405020304" pitchFamily="18" charset="0"/>
              </a:rPr>
            </a:br>
            <a:r>
              <a:rPr lang="en-GB" sz="3100" dirty="0">
                <a:solidFill>
                  <a:schemeClr val="accent6">
                    <a:lumMod val="50000"/>
                  </a:schemeClr>
                </a:solidFill>
                <a:effectLst/>
                <a:latin typeface="Arial Nova" panose="020B0504020202020204" pitchFamily="34" charset="0"/>
                <a:ea typeface="Times New Roman" panose="02020603050405020304" pitchFamily="18" charset="0"/>
                <a:cs typeface="Times New Roman" panose="02020603050405020304" pitchFamily="18" charset="0"/>
              </a:rPr>
              <a:t>Ageing Well Torbay Programme Manager</a:t>
            </a:r>
            <a:br>
              <a:rPr lang="en-GB" sz="3100" dirty="0">
                <a:solidFill>
                  <a:schemeClr val="accent6">
                    <a:lumMod val="50000"/>
                  </a:schemeClr>
                </a:solidFill>
                <a:effectLst/>
                <a:latin typeface="Arial Nova" panose="020B0504020202020204" pitchFamily="34" charset="0"/>
                <a:ea typeface="Calibri" panose="020F0502020204030204" pitchFamily="34" charset="0"/>
                <a:cs typeface="Times New Roman" panose="02020603050405020304" pitchFamily="18" charset="0"/>
              </a:rPr>
            </a:br>
            <a:br>
              <a:rPr lang="en-GB" sz="3100" dirty="0">
                <a:solidFill>
                  <a:schemeClr val="accent6">
                    <a:lumMod val="50000"/>
                  </a:schemeClr>
                </a:solidFill>
                <a:effectLst/>
                <a:latin typeface="Arial Nova" panose="020B0504020202020204" pitchFamily="34" charset="0"/>
                <a:ea typeface="Calibri" panose="020F0502020204030204" pitchFamily="34" charset="0"/>
                <a:cs typeface="Times New Roman" panose="02020603050405020304" pitchFamily="18" charset="0"/>
              </a:rPr>
            </a:br>
            <a:r>
              <a:rPr lang="en-GB" sz="3100" dirty="0">
                <a:solidFill>
                  <a:schemeClr val="accent6">
                    <a:lumMod val="50000"/>
                  </a:schemeClr>
                </a:solidFill>
                <a:effectLst/>
                <a:latin typeface="Arial Nova" panose="020B0504020202020204" pitchFamily="34" charset="0"/>
                <a:ea typeface="Times New Roman" panose="02020603050405020304" pitchFamily="18" charset="0"/>
                <a:cs typeface="Times New Roman" panose="02020603050405020304" pitchFamily="18" charset="0"/>
              </a:rPr>
              <a:t>Mob: </a:t>
            </a:r>
            <a:r>
              <a:rPr lang="en-GB" sz="3100" b="1" dirty="0">
                <a:solidFill>
                  <a:schemeClr val="accent6">
                    <a:lumMod val="50000"/>
                  </a:schemeClr>
                </a:solidFill>
                <a:effectLst/>
                <a:latin typeface="Arial Nova" panose="020B0504020202020204" pitchFamily="34" charset="0"/>
                <a:ea typeface="Times New Roman" panose="02020603050405020304" pitchFamily="18" charset="0"/>
                <a:cs typeface="Times New Roman" panose="02020603050405020304" pitchFamily="18" charset="0"/>
              </a:rPr>
              <a:t>07548704877</a:t>
            </a:r>
            <a:r>
              <a:rPr lang="en-GB" sz="3100" dirty="0">
                <a:solidFill>
                  <a:schemeClr val="accent6">
                    <a:lumMod val="50000"/>
                  </a:schemeClr>
                </a:solidFill>
                <a:effectLst/>
                <a:latin typeface="Arial Nova" panose="020B0504020202020204" pitchFamily="34" charset="0"/>
                <a:ea typeface="Times New Roman" panose="02020603050405020304" pitchFamily="18" charset="0"/>
                <a:cs typeface="Times New Roman" panose="02020603050405020304" pitchFamily="18" charset="0"/>
              </a:rPr>
              <a:t> Email:  </a:t>
            </a:r>
            <a:r>
              <a:rPr lang="en-GB" sz="3100" b="1" u="sng" dirty="0">
                <a:solidFill>
                  <a:schemeClr val="accent6">
                    <a:lumMod val="50000"/>
                  </a:schemeClr>
                </a:solidFill>
                <a:effectLst/>
                <a:latin typeface="Arial Nova" panose="020B0504020202020204" pitchFamily="34" charset="0"/>
                <a:ea typeface="Times New Roman" panose="02020603050405020304" pitchFamily="18" charset="0"/>
                <a:cs typeface="Times New Roman" panose="02020603050405020304" pitchFamily="18" charset="0"/>
                <a:hlinkClick r:id="rId2">
                  <a:extLst>
                    <a:ext uri="{A12FA001-AC4F-418D-AE19-62706E023703}">
                      <ahyp:hlinkClr xmlns:ahyp="http://schemas.microsoft.com/office/drawing/2018/hyperlinkcolor" val="tx"/>
                    </a:ext>
                  </a:extLst>
                </a:hlinkClick>
              </a:rPr>
              <a:t>johnarcus@torbaycdt.org.uk</a:t>
            </a:r>
            <a:r>
              <a:rPr lang="en-GB" sz="3100" dirty="0">
                <a:solidFill>
                  <a:schemeClr val="accent6">
                    <a:lumMod val="50000"/>
                  </a:schemeClr>
                </a:solidFill>
                <a:effectLst/>
                <a:latin typeface="Arial Nova" panose="020B0504020202020204" pitchFamily="34" charset="0"/>
                <a:ea typeface="Times New Roman" panose="02020603050405020304" pitchFamily="18" charset="0"/>
                <a:cs typeface="Times New Roman" panose="02020603050405020304" pitchFamily="18" charset="0"/>
              </a:rPr>
              <a:t> </a:t>
            </a:r>
            <a:br>
              <a:rPr lang="en-GB" sz="3100" dirty="0">
                <a:solidFill>
                  <a:schemeClr val="accent6">
                    <a:lumMod val="50000"/>
                  </a:schemeClr>
                </a:solidFill>
                <a:effectLst/>
                <a:latin typeface="Arial Nova" panose="020B0504020202020204" pitchFamily="34" charset="0"/>
                <a:ea typeface="Calibri" panose="020F0502020204030204" pitchFamily="34" charset="0"/>
                <a:cs typeface="Times New Roman" panose="02020603050405020304" pitchFamily="18" charset="0"/>
              </a:rPr>
            </a:br>
            <a:r>
              <a:rPr lang="en-GB" sz="3100" dirty="0">
                <a:solidFill>
                  <a:schemeClr val="accent6">
                    <a:lumMod val="50000"/>
                  </a:schemeClr>
                </a:solidFill>
                <a:effectLst/>
                <a:latin typeface="Arial Nova" panose="020B0504020202020204" pitchFamily="34" charset="0"/>
                <a:ea typeface="Times New Roman" panose="02020603050405020304" pitchFamily="18" charset="0"/>
                <a:cs typeface="Times New Roman" panose="02020603050405020304" pitchFamily="18" charset="0"/>
              </a:rPr>
              <a:t>Web:   </a:t>
            </a:r>
            <a:r>
              <a:rPr lang="en-GB" sz="3100" u="sng" dirty="0">
                <a:solidFill>
                  <a:schemeClr val="accent6">
                    <a:lumMod val="50000"/>
                  </a:schemeClr>
                </a:solidFill>
                <a:effectLst/>
                <a:latin typeface="Arial Nova" panose="020B0504020202020204" pitchFamily="34" charset="0"/>
                <a:ea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val="tx"/>
                    </a:ext>
                  </a:extLst>
                </a:hlinkClick>
              </a:rPr>
              <a:t>www.torbaycdt.org.uk</a:t>
            </a:r>
            <a:r>
              <a:rPr lang="en-GB" sz="3100" u="sng" dirty="0">
                <a:solidFill>
                  <a:schemeClr val="accent6">
                    <a:lumMod val="50000"/>
                  </a:schemeClr>
                </a:solidFill>
                <a:effectLst/>
                <a:latin typeface="Arial Nova" panose="020B0504020202020204" pitchFamily="34" charset="0"/>
                <a:ea typeface="Times New Roman" panose="02020603050405020304" pitchFamily="18" charset="0"/>
                <a:cs typeface="Times New Roman" panose="02020603050405020304" pitchFamily="18" charset="0"/>
              </a:rPr>
              <a:t> </a:t>
            </a:r>
            <a:br>
              <a:rPr lang="en-GB" sz="3100" u="sng" dirty="0">
                <a:solidFill>
                  <a:schemeClr val="accent6">
                    <a:lumMod val="50000"/>
                  </a:schemeClr>
                </a:solidFill>
                <a:effectLst/>
                <a:latin typeface="Arial Nova" panose="020B0504020202020204" pitchFamily="34" charset="0"/>
                <a:ea typeface="Times New Roman" panose="02020603050405020304" pitchFamily="18" charset="0"/>
                <a:cs typeface="Times New Roman" panose="02020603050405020304" pitchFamily="18" charset="0"/>
              </a:rPr>
            </a:br>
            <a:r>
              <a:rPr lang="en-GB" sz="3100" u="sng" dirty="0">
                <a:solidFill>
                  <a:schemeClr val="accent6">
                    <a:lumMod val="50000"/>
                  </a:schemeClr>
                </a:solidFill>
                <a:effectLst/>
                <a:latin typeface="Arial Nova" panose="020B0504020202020204" pitchFamily="34" charset="0"/>
                <a:ea typeface="Times New Roman" panose="02020603050405020304" pitchFamily="18" charset="0"/>
                <a:cs typeface="Times New Roman" panose="02020603050405020304" pitchFamily="18" charset="0"/>
              </a:rPr>
              <a:t>  </a:t>
            </a:r>
            <a:r>
              <a:rPr lang="en-GB" sz="3100" u="sng" dirty="0">
                <a:solidFill>
                  <a:schemeClr val="accent6">
                    <a:lumMod val="50000"/>
                  </a:schemeClr>
                </a:solidFill>
                <a:effectLst/>
                <a:latin typeface="Arial Nova" panose="020B0504020202020204" pitchFamily="34" charset="0"/>
                <a:ea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www.ageingwelltorbay.com</a:t>
            </a:r>
            <a:r>
              <a:rPr lang="en-GB" sz="3100" u="sng" dirty="0">
                <a:solidFill>
                  <a:schemeClr val="accent6">
                    <a:lumMod val="50000"/>
                  </a:schemeClr>
                </a:solidFill>
                <a:effectLst/>
                <a:latin typeface="Arial Nova" panose="020B0504020202020204" pitchFamily="34" charset="0"/>
                <a:ea typeface="Times New Roman" panose="02020603050405020304" pitchFamily="18" charset="0"/>
                <a:cs typeface="Times New Roman" panose="02020603050405020304" pitchFamily="18" charset="0"/>
              </a:rPr>
              <a:t>  </a:t>
            </a:r>
            <a:br>
              <a:rPr lang="en-GB" sz="3100" u="sng" dirty="0">
                <a:solidFill>
                  <a:schemeClr val="accent6">
                    <a:lumMod val="50000"/>
                  </a:schemeClr>
                </a:solidFill>
                <a:effectLst/>
                <a:latin typeface="Arial Nova" panose="020B0504020202020204" pitchFamily="34" charset="0"/>
                <a:ea typeface="Times New Roman" panose="02020603050405020304" pitchFamily="18" charset="0"/>
                <a:cs typeface="Times New Roman" panose="02020603050405020304" pitchFamily="18" charset="0"/>
              </a:rPr>
            </a:br>
            <a:r>
              <a:rPr lang="en-GB" sz="3100" u="sng" dirty="0">
                <a:solidFill>
                  <a:schemeClr val="accent6">
                    <a:lumMod val="50000"/>
                  </a:schemeClr>
                </a:solidFill>
                <a:effectLst/>
                <a:latin typeface="Arial Nova" panose="020B0504020202020204" pitchFamily="34" charset="0"/>
                <a:ea typeface="Times New Roman" panose="02020603050405020304" pitchFamily="18" charset="0"/>
                <a:cs typeface="Times New Roman" panose="02020603050405020304" pitchFamily="18" charset="0"/>
                <a:hlinkClick r:id="rId5">
                  <a:extLst>
                    <a:ext uri="{A12FA001-AC4F-418D-AE19-62706E023703}">
                      <ahyp:hlinkClr xmlns:ahyp="http://schemas.microsoft.com/office/drawing/2018/hyperlinkcolor" val="tx"/>
                    </a:ext>
                  </a:extLst>
                </a:hlinkClick>
              </a:rPr>
              <a:t>www.torbaytogether.org.uk</a:t>
            </a:r>
            <a:br>
              <a:rPr lang="en-GB" sz="3100" b="1" dirty="0">
                <a:latin typeface="Arial Nova" panose="020B0504020202020204" pitchFamily="34" charset="0"/>
              </a:rPr>
            </a:br>
            <a:endParaRPr lang="en-GB" dirty="0">
              <a:latin typeface="Arial Nova" panose="020B0504020202020204" pitchFamily="34" charset="0"/>
            </a:endParaRPr>
          </a:p>
        </p:txBody>
      </p:sp>
      <p:sp>
        <p:nvSpPr>
          <p:cNvPr id="6" name="Slide Number Placeholder 5"/>
          <p:cNvSpPr>
            <a:spLocks noGrp="1"/>
          </p:cNvSpPr>
          <p:nvPr>
            <p:ph type="sldNum" sz="quarter" idx="12"/>
          </p:nvPr>
        </p:nvSpPr>
        <p:spPr/>
        <p:txBody>
          <a:bodyPr/>
          <a:lstStyle/>
          <a:p>
            <a:fld id="{C9F57914-EDC5-4DC0-9908-B6B52515AF00}" type="slidenum">
              <a:rPr lang="en-GB" smtClean="0"/>
              <a:t>20</a:t>
            </a:fld>
            <a:endParaRPr lang="en-GB" dirty="0"/>
          </a:p>
        </p:txBody>
      </p:sp>
      <p:pic>
        <p:nvPicPr>
          <p:cNvPr id="8" name="Picture 2">
            <a:extLst>
              <a:ext uri="{FF2B5EF4-FFF2-40B4-BE49-F238E27FC236}">
                <a16:creationId xmlns:a16="http://schemas.microsoft.com/office/drawing/2014/main" id="{8F0CB4A1-8BCA-4744-B611-0B007774DD39}"/>
              </a:ext>
            </a:extLst>
          </p:cNvPr>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9335635" y="5745162"/>
            <a:ext cx="2193925" cy="1073150"/>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9" name="Picture 3">
            <a:extLst>
              <a:ext uri="{FF2B5EF4-FFF2-40B4-BE49-F238E27FC236}">
                <a16:creationId xmlns:a16="http://schemas.microsoft.com/office/drawing/2014/main" id="{D3628F02-2BEB-4E62-8825-40FFEA495B13}"/>
              </a:ext>
            </a:extLst>
          </p:cNvPr>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5707062" y="5815012"/>
            <a:ext cx="777875" cy="781050"/>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10" name="Picture 4">
            <a:extLst>
              <a:ext uri="{FF2B5EF4-FFF2-40B4-BE49-F238E27FC236}">
                <a16:creationId xmlns:a16="http://schemas.microsoft.com/office/drawing/2014/main" id="{7FF88734-8927-47D6-A840-C000AFB178C3}"/>
              </a:ext>
            </a:extLst>
          </p:cNvPr>
          <p:cNvPicPr>
            <a:picLocks noChangeAspect="1" noChangeArrowheads="1"/>
          </p:cNvPicPr>
          <p:nvPr/>
        </p:nvPicPr>
        <p:blipFill>
          <a:blip r:embed="rId8" cstate="print">
            <a:extLst>
              <a:ext uri="{28A0092B-C50C-407E-A947-70E740481C1C}">
                <a14:useLocalDpi xmlns:a14="http://schemas.microsoft.com/office/drawing/2010/main"/>
              </a:ext>
            </a:extLst>
          </a:blip>
          <a:srcRect/>
          <a:stretch>
            <a:fillRect/>
          </a:stretch>
        </p:blipFill>
        <p:spPr bwMode="auto">
          <a:xfrm>
            <a:off x="662440" y="5967412"/>
            <a:ext cx="2062163" cy="628650"/>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Tree>
    <p:extLst>
      <p:ext uri="{BB962C8B-B14F-4D97-AF65-F5344CB8AC3E}">
        <p14:creationId xmlns:p14="http://schemas.microsoft.com/office/powerpoint/2010/main" val="154062820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a:extLst>
              <a:ext uri="{FF2B5EF4-FFF2-40B4-BE49-F238E27FC236}">
                <a16:creationId xmlns:a16="http://schemas.microsoft.com/office/drawing/2014/main" id="{99DF597F-3EB6-4F14-B7EF-6C2461A1EBBD}"/>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3686303" y="321666"/>
            <a:ext cx="4380011" cy="1335246"/>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7" name="Picture 6">
            <a:hlinkClick r:id="rId3"/>
            <a:extLst>
              <a:ext uri="{FF2B5EF4-FFF2-40B4-BE49-F238E27FC236}">
                <a16:creationId xmlns:a16="http://schemas.microsoft.com/office/drawing/2014/main" id="{3D31427D-462D-4BFB-80F6-F39616112C30}"/>
              </a:ext>
            </a:extLst>
          </p:cNvPr>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bwMode="auto">
          <a:xfrm>
            <a:off x="3323608" y="1790360"/>
            <a:ext cx="5290458" cy="4666179"/>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3118661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804982" y="288925"/>
            <a:ext cx="5251316" cy="1807305"/>
          </a:xfrm>
        </p:spPr>
        <p:txBody>
          <a:bodyPr vert="horz" lIns="91440" tIns="45720" rIns="91440" bIns="45720" rtlCol="0" anchor="ctr" anchorCtr="1">
            <a:normAutofit/>
          </a:bodyPr>
          <a:lstStyle/>
          <a:p>
            <a:r>
              <a:rPr lang="en-US" sz="3700" b="1" dirty="0">
                <a:solidFill>
                  <a:schemeClr val="accent6">
                    <a:lumMod val="50000"/>
                  </a:schemeClr>
                </a:solidFill>
                <a:latin typeface="Arial Nova" panose="020B0504020202020204" pitchFamily="34" charset="0"/>
              </a:rPr>
              <a:t>Asset based principles</a:t>
            </a:r>
            <a:br>
              <a:rPr lang="en-US" sz="3700" b="1" dirty="0"/>
            </a:br>
            <a:endParaRPr lang="en-US" sz="3700" b="1" dirty="0"/>
          </a:p>
        </p:txBody>
      </p:sp>
      <p:sp>
        <p:nvSpPr>
          <p:cNvPr id="7" name="Content Placeholder 6"/>
          <p:cNvSpPr>
            <a:spLocks noGrp="1"/>
          </p:cNvSpPr>
          <p:nvPr>
            <p:ph sz="half" idx="2"/>
          </p:nvPr>
        </p:nvSpPr>
        <p:spPr>
          <a:xfrm>
            <a:off x="1147153" y="1349831"/>
            <a:ext cx="5025557" cy="4620306"/>
          </a:xfrm>
        </p:spPr>
        <p:txBody>
          <a:bodyPr vert="horz" lIns="91440" tIns="45720" rIns="91440" bIns="45720" rtlCol="0">
            <a:normAutofit lnSpcReduction="10000"/>
          </a:bodyPr>
          <a:lstStyle/>
          <a:p>
            <a:r>
              <a:rPr lang="en-US" dirty="0">
                <a:latin typeface="Arial Nova" panose="020B0504020202020204" pitchFamily="34" charset="0"/>
              </a:rPr>
              <a:t>Person-centred</a:t>
            </a:r>
          </a:p>
          <a:p>
            <a:r>
              <a:rPr lang="en-US" dirty="0">
                <a:latin typeface="Arial Nova" panose="020B0504020202020204" pitchFamily="34" charset="0"/>
              </a:rPr>
              <a:t>Holistic</a:t>
            </a:r>
          </a:p>
          <a:p>
            <a:r>
              <a:rPr lang="en-US" dirty="0">
                <a:latin typeface="Arial Nova" panose="020B0504020202020204" pitchFamily="34" charset="0"/>
              </a:rPr>
              <a:t>People in the lead</a:t>
            </a:r>
          </a:p>
          <a:p>
            <a:r>
              <a:rPr lang="en-US" dirty="0">
                <a:latin typeface="Arial Nova" panose="020B0504020202020204" pitchFamily="34" charset="0"/>
              </a:rPr>
              <a:t>You have what you need when you share what you have</a:t>
            </a:r>
          </a:p>
          <a:p>
            <a:r>
              <a:rPr lang="en-US" dirty="0">
                <a:latin typeface="Arial Nova" panose="020B0504020202020204" pitchFamily="34" charset="0"/>
              </a:rPr>
              <a:t>Heart-centred</a:t>
            </a:r>
          </a:p>
          <a:p>
            <a:pPr marL="0" indent="0">
              <a:buNone/>
            </a:pPr>
            <a:endParaRPr lang="en-GB" sz="200" dirty="0">
              <a:effectLst/>
              <a:latin typeface="Arial Nova" panose="020B0504020202020204" pitchFamily="34" charset="0"/>
              <a:ea typeface="Times New Roman" panose="02020603050405020304" pitchFamily="18" charset="0"/>
            </a:endParaRPr>
          </a:p>
          <a:p>
            <a:pPr marL="0" indent="0">
              <a:buNone/>
            </a:pPr>
            <a:endParaRPr lang="en-GB" sz="200" dirty="0">
              <a:latin typeface="Arial Nova" panose="020B0504020202020204" pitchFamily="34" charset="0"/>
              <a:ea typeface="Times New Roman" panose="02020603050405020304" pitchFamily="18" charset="0"/>
            </a:endParaRPr>
          </a:p>
          <a:p>
            <a:pPr marL="0" indent="0">
              <a:buNone/>
            </a:pPr>
            <a:r>
              <a:rPr lang="en-GB" sz="2800" i="1" dirty="0">
                <a:latin typeface="Arial Nova" panose="020B0504020202020204" pitchFamily="34" charset="0"/>
                <a:ea typeface="Calibri" panose="020F0502020204030204" pitchFamily="34" charset="0"/>
              </a:rPr>
              <a:t>People build heart-centred relationships with other people – not organisations.</a:t>
            </a:r>
            <a:endParaRPr lang="en-GB" sz="2800" i="1" dirty="0">
              <a:effectLst/>
              <a:latin typeface="Calibri" panose="020F0502020204030204" pitchFamily="34" charset="0"/>
              <a:ea typeface="Calibri" panose="020F0502020204030204" pitchFamily="34" charset="0"/>
            </a:endParaRPr>
          </a:p>
          <a:p>
            <a:endParaRPr lang="en-US" dirty="0">
              <a:latin typeface="Arial Nova" panose="020B0504020202020204" pitchFamily="34" charset="0"/>
            </a:endParaRPr>
          </a:p>
          <a:p>
            <a:endParaRPr lang="en-US" dirty="0">
              <a:latin typeface="Arial Nova" panose="020B0504020202020204" pitchFamily="34" charset="0"/>
            </a:endParaRPr>
          </a:p>
          <a:p>
            <a:endParaRPr lang="en-US" dirty="0">
              <a:latin typeface="Arial Nova" panose="020B0504020202020204" pitchFamily="34" charset="0"/>
            </a:endParaRPr>
          </a:p>
          <a:p>
            <a:endParaRPr lang="en-US" sz="700" dirty="0">
              <a:latin typeface="Arial Nova" panose="020B0504020202020204" pitchFamily="34" charset="0"/>
            </a:endParaRPr>
          </a:p>
        </p:txBody>
      </p:sp>
      <p:pic>
        <p:nvPicPr>
          <p:cNvPr id="11" name="Picture 10">
            <a:extLst>
              <a:ext uri="{FF2B5EF4-FFF2-40B4-BE49-F238E27FC236}">
                <a16:creationId xmlns:a16="http://schemas.microsoft.com/office/drawing/2014/main" id="{87924BD0-A9DA-4A6E-A183-75D94DADAEA8}"/>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b="-1"/>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noFill/>
        </p:spPr>
      </p:pic>
      <p:sp>
        <p:nvSpPr>
          <p:cNvPr id="4" name="Footer Placeholder 3"/>
          <p:cNvSpPr>
            <a:spLocks noGrp="1"/>
          </p:cNvSpPr>
          <p:nvPr>
            <p:ph type="ftr" sz="quarter" idx="11"/>
          </p:nvPr>
        </p:nvSpPr>
        <p:spPr>
          <a:xfrm>
            <a:off x="3505200" y="6356350"/>
            <a:ext cx="3429000" cy="365125"/>
          </a:xfrm>
        </p:spPr>
        <p:txBody>
          <a:bodyPr vert="horz" lIns="91440" tIns="45720" rIns="91440" bIns="45720" rtlCol="0" anchor="ctr">
            <a:normAutofit/>
          </a:bodyPr>
          <a:lstStyle/>
          <a:p>
            <a:pPr algn="l">
              <a:spcAft>
                <a:spcPts val="600"/>
              </a:spcAft>
              <a:defRPr/>
            </a:pPr>
            <a:r>
              <a:rPr lang="en-US" kern="1200" dirty="0">
                <a:solidFill>
                  <a:prstClr val="black">
                    <a:tint val="75000"/>
                  </a:prstClr>
                </a:solidFill>
                <a:latin typeface="Calibri" panose="020F0502020204030204"/>
                <a:ea typeface="+mn-ea"/>
                <a:cs typeface="+mn-cs"/>
              </a:rPr>
              <a:t> </a:t>
            </a:r>
          </a:p>
        </p:txBody>
      </p:sp>
      <p:sp>
        <p:nvSpPr>
          <p:cNvPr id="12" name="TextBox 11">
            <a:extLst>
              <a:ext uri="{FF2B5EF4-FFF2-40B4-BE49-F238E27FC236}">
                <a16:creationId xmlns:a16="http://schemas.microsoft.com/office/drawing/2014/main" id="{2DE07F7B-3313-478E-9E40-AA8D750F1F70}"/>
              </a:ext>
            </a:extLst>
          </p:cNvPr>
          <p:cNvSpPr txBox="1"/>
          <p:nvPr/>
        </p:nvSpPr>
        <p:spPr>
          <a:xfrm>
            <a:off x="630079" y="6320899"/>
            <a:ext cx="5544418" cy="291516"/>
          </a:xfrm>
          <a:prstGeom prst="rect">
            <a:avLst/>
          </a:prstGeom>
        </p:spPr>
        <p:txBody>
          <a:bodyPr vert="horz" lIns="91440" tIns="45720" rIns="91440" bIns="45720" rtlCol="0">
            <a:normAutofit/>
          </a:bodyPr>
          <a:lstStyle/>
          <a:p>
            <a:pPr>
              <a:lnSpc>
                <a:spcPct val="90000"/>
              </a:lnSpc>
              <a:spcBef>
                <a:spcPts val="1000"/>
              </a:spcBef>
            </a:pPr>
            <a:r>
              <a:rPr lang="en-US" sz="1000" kern="1200" dirty="0">
                <a:latin typeface="Arial Nova Cond" panose="020B0506020202020204" pitchFamily="34" charset="0"/>
              </a:rPr>
              <a:t>RESOURCE ID 8101, Communities, Age-positive image library, CREDIT Peter Kindersley</a:t>
            </a:r>
          </a:p>
        </p:txBody>
      </p:sp>
    </p:spTree>
    <p:extLst>
      <p:ext uri="{BB962C8B-B14F-4D97-AF65-F5344CB8AC3E}">
        <p14:creationId xmlns:p14="http://schemas.microsoft.com/office/powerpoint/2010/main" val="6882312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522352" y="288925"/>
            <a:ext cx="5251316" cy="1807305"/>
          </a:xfrm>
        </p:spPr>
        <p:txBody>
          <a:bodyPr vert="horz" lIns="91440" tIns="45720" rIns="91440" bIns="45720" rtlCol="0" anchor="ctr" anchorCtr="1">
            <a:normAutofit/>
          </a:bodyPr>
          <a:lstStyle/>
          <a:p>
            <a:r>
              <a:rPr lang="en-US" sz="3700" b="1" dirty="0">
                <a:solidFill>
                  <a:schemeClr val="accent6">
                    <a:lumMod val="50000"/>
                  </a:schemeClr>
                </a:solidFill>
                <a:latin typeface="Arial Nova" panose="020B0504020202020204" pitchFamily="34" charset="0"/>
              </a:rPr>
              <a:t>Beautiful Torbay</a:t>
            </a:r>
            <a:br>
              <a:rPr lang="en-US" sz="3700" b="1" dirty="0"/>
            </a:br>
            <a:endParaRPr lang="en-US" sz="3700" b="1" dirty="0"/>
          </a:p>
        </p:txBody>
      </p:sp>
      <p:sp>
        <p:nvSpPr>
          <p:cNvPr id="7" name="Content Placeholder 6"/>
          <p:cNvSpPr>
            <a:spLocks noGrp="1"/>
          </p:cNvSpPr>
          <p:nvPr>
            <p:ph sz="half" idx="2"/>
          </p:nvPr>
        </p:nvSpPr>
        <p:spPr>
          <a:xfrm>
            <a:off x="1287075" y="1349831"/>
            <a:ext cx="4619621" cy="4620306"/>
          </a:xfrm>
        </p:spPr>
        <p:txBody>
          <a:bodyPr vert="horz" lIns="91440" tIns="45720" rIns="91440" bIns="45720" rtlCol="0">
            <a:normAutofit lnSpcReduction="10000"/>
          </a:bodyPr>
          <a:lstStyle/>
          <a:p>
            <a:r>
              <a:rPr lang="en-US" dirty="0">
                <a:latin typeface="Arial Nova" panose="020B0504020202020204" pitchFamily="34" charset="0"/>
              </a:rPr>
              <a:t>135,000 people</a:t>
            </a:r>
          </a:p>
          <a:p>
            <a:r>
              <a:rPr lang="en-US" dirty="0">
                <a:latin typeface="Arial Nova" panose="020B0504020202020204" pitchFamily="34" charset="0"/>
              </a:rPr>
              <a:t>Unitary authority</a:t>
            </a:r>
          </a:p>
          <a:p>
            <a:r>
              <a:rPr lang="en-US" dirty="0">
                <a:latin typeface="Arial Nova" panose="020B0504020202020204" pitchFamily="34" charset="0"/>
              </a:rPr>
              <a:t>50% over 50yrs</a:t>
            </a:r>
          </a:p>
          <a:p>
            <a:r>
              <a:rPr lang="en-US" dirty="0">
                <a:latin typeface="Arial Nova" panose="020B0504020202020204" pitchFamily="34" charset="0"/>
              </a:rPr>
              <a:t>Coastal seasonal tourist economy</a:t>
            </a:r>
          </a:p>
          <a:p>
            <a:r>
              <a:rPr lang="en-US" dirty="0">
                <a:latin typeface="Arial Nova" panose="020B0504020202020204" pitchFamily="34" charset="0"/>
              </a:rPr>
              <a:t>Ageing Well 7-year Lottery Funded test and learn programme addressing isolation and loneliness.</a:t>
            </a:r>
          </a:p>
          <a:p>
            <a:r>
              <a:rPr lang="en-US" dirty="0">
                <a:latin typeface="Arial Nova" panose="020B0504020202020204" pitchFamily="34" charset="0"/>
              </a:rPr>
              <a:t>6000 people over 50 yrs isolated and lonely</a:t>
            </a:r>
          </a:p>
          <a:p>
            <a:endParaRPr lang="en-US" sz="700" dirty="0">
              <a:latin typeface="Arial Nova" panose="020B0504020202020204" pitchFamily="34" charset="0"/>
            </a:endParaRPr>
          </a:p>
        </p:txBody>
      </p:sp>
      <p:pic>
        <p:nvPicPr>
          <p:cNvPr id="11" name="Picture 10">
            <a:extLst>
              <a:ext uri="{FF2B5EF4-FFF2-40B4-BE49-F238E27FC236}">
                <a16:creationId xmlns:a16="http://schemas.microsoft.com/office/drawing/2014/main" id="{87924BD0-A9DA-4A6E-A183-75D94DADAEA8}"/>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noFill/>
        </p:spPr>
      </p:pic>
    </p:spTree>
    <p:extLst>
      <p:ext uri="{BB962C8B-B14F-4D97-AF65-F5344CB8AC3E}">
        <p14:creationId xmlns:p14="http://schemas.microsoft.com/office/powerpoint/2010/main" val="13574249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EFFF1F-1B81-46AC-B61A-58725350F637}"/>
              </a:ext>
            </a:extLst>
          </p:cNvPr>
          <p:cNvSpPr>
            <a:spLocks noGrp="1"/>
          </p:cNvSpPr>
          <p:nvPr>
            <p:ph type="title"/>
          </p:nvPr>
        </p:nvSpPr>
        <p:spPr/>
        <p:txBody>
          <a:bodyPr>
            <a:normAutofit/>
          </a:bodyPr>
          <a:lstStyle/>
          <a:p>
            <a:pPr algn="ctr"/>
            <a:r>
              <a:rPr lang="en-US" sz="4000" b="1" dirty="0">
                <a:solidFill>
                  <a:schemeClr val="accent6">
                    <a:lumMod val="50000"/>
                  </a:schemeClr>
                </a:solidFill>
                <a:latin typeface="Arial Nova" panose="020B0504020202020204" pitchFamily="34" charset="0"/>
                <a:cs typeface="Calibri Light"/>
              </a:rPr>
              <a:t>Ageing Better – National Lottery</a:t>
            </a:r>
          </a:p>
        </p:txBody>
      </p:sp>
      <p:sp>
        <p:nvSpPr>
          <p:cNvPr id="4" name="Content Placeholder 3">
            <a:extLst>
              <a:ext uri="{FF2B5EF4-FFF2-40B4-BE49-F238E27FC236}">
                <a16:creationId xmlns:a16="http://schemas.microsoft.com/office/drawing/2014/main" id="{41DA8812-B231-4CC8-BEAB-ACC5E41B47C5}"/>
              </a:ext>
            </a:extLst>
          </p:cNvPr>
          <p:cNvSpPr>
            <a:spLocks noGrp="1"/>
          </p:cNvSpPr>
          <p:nvPr>
            <p:ph sz="half" idx="2"/>
          </p:nvPr>
        </p:nvSpPr>
        <p:spPr>
          <a:xfrm>
            <a:off x="1279071" y="1930399"/>
            <a:ext cx="9786257" cy="4351338"/>
          </a:xfrm>
        </p:spPr>
        <p:txBody>
          <a:bodyPr vert="horz" lIns="91440" tIns="45720" rIns="91440" bIns="45720" rtlCol="0" anchor="t">
            <a:normAutofit/>
          </a:bodyPr>
          <a:lstStyle/>
          <a:p>
            <a:pPr marL="0" indent="0" algn="ctr">
              <a:buNone/>
            </a:pPr>
            <a:r>
              <a:rPr lang="en-US" dirty="0">
                <a:latin typeface="Arial Nova" panose="020B0504020202020204" pitchFamily="34" charset="0"/>
                <a:cs typeface="Calibri"/>
              </a:rPr>
              <a:t>Ageing Better is an £87 million, seven-year, programme funded by TNLCF delivered across 14 areas in the UK. The programme aims to improve the lives of people aged 50 and over by addressing social isolation and loneliness, improving social connections, and enabling people over 50 to be more engaged in the design of services for their communities. It also aims to challenge negative narratives around ageing and promote a positive image of later life.</a:t>
            </a:r>
          </a:p>
        </p:txBody>
      </p:sp>
      <p:sp>
        <p:nvSpPr>
          <p:cNvPr id="6" name="Slide Number Placeholder 5">
            <a:extLst>
              <a:ext uri="{FF2B5EF4-FFF2-40B4-BE49-F238E27FC236}">
                <a16:creationId xmlns:a16="http://schemas.microsoft.com/office/drawing/2014/main" id="{D8566045-554B-42CF-B3BF-B5CA4FD4AAD4}"/>
              </a:ext>
            </a:extLst>
          </p:cNvPr>
          <p:cNvSpPr>
            <a:spLocks noGrp="1"/>
          </p:cNvSpPr>
          <p:nvPr>
            <p:ph type="sldNum" sz="quarter" idx="12"/>
          </p:nvPr>
        </p:nvSpPr>
        <p:spPr/>
        <p:txBody>
          <a:bodyPr/>
          <a:lstStyle/>
          <a:p>
            <a:fld id="{C9F57914-EDC5-4DC0-9908-B6B52515AF00}" type="slidenum">
              <a:rPr lang="en-GB" smtClean="0"/>
              <a:t>5</a:t>
            </a:fld>
            <a:endParaRPr lang="en-GB" dirty="0"/>
          </a:p>
        </p:txBody>
      </p:sp>
      <p:pic>
        <p:nvPicPr>
          <p:cNvPr id="8" name="Picture 2">
            <a:extLst>
              <a:ext uri="{FF2B5EF4-FFF2-40B4-BE49-F238E27FC236}">
                <a16:creationId xmlns:a16="http://schemas.microsoft.com/office/drawing/2014/main" id="{5656167C-CD09-4651-9734-BFE1A63A1D3D}"/>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9335635" y="5745162"/>
            <a:ext cx="2193925" cy="1073150"/>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9" name="Picture 3">
            <a:extLst>
              <a:ext uri="{FF2B5EF4-FFF2-40B4-BE49-F238E27FC236}">
                <a16:creationId xmlns:a16="http://schemas.microsoft.com/office/drawing/2014/main" id="{9C5AEE28-EFAF-41D6-B00F-9A5F768DB3AC}"/>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5707062" y="5815012"/>
            <a:ext cx="777875" cy="781050"/>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10" name="Picture 4">
            <a:extLst>
              <a:ext uri="{FF2B5EF4-FFF2-40B4-BE49-F238E27FC236}">
                <a16:creationId xmlns:a16="http://schemas.microsoft.com/office/drawing/2014/main" id="{8D812D2B-B1C4-44BE-AABE-C94244BADC6C}"/>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662440" y="5967412"/>
            <a:ext cx="2062163" cy="628650"/>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Tree>
    <p:extLst>
      <p:ext uri="{BB962C8B-B14F-4D97-AF65-F5344CB8AC3E}">
        <p14:creationId xmlns:p14="http://schemas.microsoft.com/office/powerpoint/2010/main" val="33707084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EFFF1F-1B81-46AC-B61A-58725350F637}"/>
              </a:ext>
            </a:extLst>
          </p:cNvPr>
          <p:cNvSpPr>
            <a:spLocks noGrp="1"/>
          </p:cNvSpPr>
          <p:nvPr>
            <p:ph type="title"/>
          </p:nvPr>
        </p:nvSpPr>
        <p:spPr/>
        <p:txBody>
          <a:bodyPr>
            <a:normAutofit/>
          </a:bodyPr>
          <a:lstStyle/>
          <a:p>
            <a:pPr algn="ctr"/>
            <a:r>
              <a:rPr lang="en-US" sz="4000" b="1" dirty="0">
                <a:solidFill>
                  <a:schemeClr val="accent6">
                    <a:lumMod val="50000"/>
                  </a:schemeClr>
                </a:solidFill>
                <a:latin typeface="Arial Nova" panose="020B0504020202020204" pitchFamily="34" charset="0"/>
                <a:cs typeface="Calibri Light"/>
              </a:rPr>
              <a:t>Torbay Community Helpline</a:t>
            </a:r>
          </a:p>
        </p:txBody>
      </p:sp>
      <p:sp>
        <p:nvSpPr>
          <p:cNvPr id="3" name="Content Placeholder 2">
            <a:extLst>
              <a:ext uri="{FF2B5EF4-FFF2-40B4-BE49-F238E27FC236}">
                <a16:creationId xmlns:a16="http://schemas.microsoft.com/office/drawing/2014/main" id="{FBB3BDEB-3A25-403D-AB92-718031B9E2F4}"/>
              </a:ext>
            </a:extLst>
          </p:cNvPr>
          <p:cNvSpPr>
            <a:spLocks noGrp="1"/>
          </p:cNvSpPr>
          <p:nvPr>
            <p:ph sz="half" idx="1"/>
          </p:nvPr>
        </p:nvSpPr>
        <p:spPr>
          <a:xfrm>
            <a:off x="1001789" y="1690688"/>
            <a:ext cx="5181600" cy="4351338"/>
          </a:xfrm>
        </p:spPr>
        <p:txBody>
          <a:bodyPr vert="horz" lIns="91440" tIns="45720" rIns="91440" bIns="45720" rtlCol="0" anchor="t">
            <a:normAutofit fontScale="92500" lnSpcReduction="10000"/>
          </a:bodyPr>
          <a:lstStyle/>
          <a:p>
            <a:pPr marL="0" indent="0">
              <a:buNone/>
            </a:pPr>
            <a:r>
              <a:rPr lang="en-GB" sz="2800" dirty="0">
                <a:effectLst/>
                <a:latin typeface="Arial Nova" panose="020B0504020202020204" pitchFamily="34" charset="0"/>
                <a:ea typeface="Calibri" panose="020F0502020204030204" pitchFamily="34" charset="0"/>
              </a:rPr>
              <a:t>In the first week of Covid lockdown we set up a community-based helpline that continues to grow and develop in response to our community’s needs, links-up the work of VCSE organisations, offers a person-centred approach to people facing complex issues and provides flexible opportunities for people to volunteer to assist people in their local communities. </a:t>
            </a:r>
            <a:endParaRPr lang="en-US" dirty="0">
              <a:cs typeface="Calibri"/>
            </a:endParaRPr>
          </a:p>
          <a:p>
            <a:endParaRPr lang="en-US" dirty="0">
              <a:latin typeface="Arial Nova" panose="020B0504020202020204" pitchFamily="34" charset="0"/>
              <a:cs typeface="Calibri"/>
            </a:endParaRPr>
          </a:p>
          <a:p>
            <a:endParaRPr lang="en-US" dirty="0">
              <a:latin typeface="Arial Nova" panose="020B0504020202020204" pitchFamily="34" charset="0"/>
              <a:cs typeface="Calibri"/>
            </a:endParaRPr>
          </a:p>
          <a:p>
            <a:endParaRPr lang="en-US" dirty="0">
              <a:latin typeface="Arial Nova" panose="020B0504020202020204" pitchFamily="34" charset="0"/>
              <a:cs typeface="Calibri"/>
            </a:endParaRPr>
          </a:p>
        </p:txBody>
      </p:sp>
      <p:sp>
        <p:nvSpPr>
          <p:cNvPr id="6" name="Slide Number Placeholder 5">
            <a:extLst>
              <a:ext uri="{FF2B5EF4-FFF2-40B4-BE49-F238E27FC236}">
                <a16:creationId xmlns:a16="http://schemas.microsoft.com/office/drawing/2014/main" id="{D8566045-554B-42CF-B3BF-B5CA4FD4AAD4}"/>
              </a:ext>
            </a:extLst>
          </p:cNvPr>
          <p:cNvSpPr>
            <a:spLocks noGrp="1"/>
          </p:cNvSpPr>
          <p:nvPr>
            <p:ph type="sldNum" sz="quarter" idx="12"/>
          </p:nvPr>
        </p:nvSpPr>
        <p:spPr/>
        <p:txBody>
          <a:bodyPr/>
          <a:lstStyle/>
          <a:p>
            <a:fld id="{C9F57914-EDC5-4DC0-9908-B6B52515AF00}" type="slidenum">
              <a:rPr lang="en-GB" smtClean="0"/>
              <a:t>6</a:t>
            </a:fld>
            <a:endParaRPr lang="en-GB" dirty="0"/>
          </a:p>
        </p:txBody>
      </p:sp>
      <p:pic>
        <p:nvPicPr>
          <p:cNvPr id="7" name="Picture 2">
            <a:extLst>
              <a:ext uri="{FF2B5EF4-FFF2-40B4-BE49-F238E27FC236}">
                <a16:creationId xmlns:a16="http://schemas.microsoft.com/office/drawing/2014/main" id="{F31E8A4C-3861-4B14-B672-3789D1327C61}"/>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9335635" y="5745162"/>
            <a:ext cx="2193925" cy="1073150"/>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8" name="Picture 3">
            <a:extLst>
              <a:ext uri="{FF2B5EF4-FFF2-40B4-BE49-F238E27FC236}">
                <a16:creationId xmlns:a16="http://schemas.microsoft.com/office/drawing/2014/main" id="{D87AC6AE-1674-4664-AD2F-07645C046840}"/>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5707062" y="5815012"/>
            <a:ext cx="777875" cy="781050"/>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9" name="Picture 4">
            <a:extLst>
              <a:ext uri="{FF2B5EF4-FFF2-40B4-BE49-F238E27FC236}">
                <a16:creationId xmlns:a16="http://schemas.microsoft.com/office/drawing/2014/main" id="{7E1DABA0-E775-4305-B22E-928BD35AA448}"/>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662440" y="5967412"/>
            <a:ext cx="2062163" cy="628650"/>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1026" name="Picture 2">
            <a:extLst>
              <a:ext uri="{FF2B5EF4-FFF2-40B4-BE49-F238E27FC236}">
                <a16:creationId xmlns:a16="http://schemas.microsoft.com/office/drawing/2014/main" id="{34404E6D-EFBC-4F5A-9CED-1F579141ADA8}"/>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6379028" y="1964532"/>
            <a:ext cx="4811183" cy="3436937"/>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Tree>
    <p:extLst>
      <p:ext uri="{BB962C8B-B14F-4D97-AF65-F5344CB8AC3E}">
        <p14:creationId xmlns:p14="http://schemas.microsoft.com/office/powerpoint/2010/main" val="40957550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a:xfrm>
            <a:off x="3505200" y="6356350"/>
            <a:ext cx="3429000" cy="365125"/>
          </a:xfrm>
        </p:spPr>
        <p:txBody>
          <a:bodyPr vert="horz" lIns="91440" tIns="45720" rIns="91440" bIns="45720" rtlCol="0" anchor="ctr">
            <a:normAutofit/>
          </a:bodyPr>
          <a:lstStyle/>
          <a:p>
            <a:pPr algn="l">
              <a:spcAft>
                <a:spcPts val="600"/>
              </a:spcAft>
              <a:defRPr/>
            </a:pPr>
            <a:r>
              <a:rPr lang="en-US" kern="1200" dirty="0">
                <a:solidFill>
                  <a:prstClr val="black">
                    <a:tint val="75000"/>
                  </a:prstClr>
                </a:solidFill>
                <a:latin typeface="Calibri" panose="020F0502020204030204"/>
                <a:ea typeface="+mn-ea"/>
                <a:cs typeface="+mn-cs"/>
              </a:rPr>
              <a:t> </a:t>
            </a:r>
          </a:p>
        </p:txBody>
      </p:sp>
      <p:pic>
        <p:nvPicPr>
          <p:cNvPr id="3074" name="Picture 2">
            <a:extLst>
              <a:ext uri="{FF2B5EF4-FFF2-40B4-BE49-F238E27FC236}">
                <a16:creationId xmlns:a16="http://schemas.microsoft.com/office/drawing/2014/main" id="{908FC0AA-33F3-47F1-AE92-75D215D47DD1}"/>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2460853" y="361648"/>
            <a:ext cx="6835548" cy="6069387"/>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Tree>
    <p:extLst>
      <p:ext uri="{BB962C8B-B14F-4D97-AF65-F5344CB8AC3E}">
        <p14:creationId xmlns:p14="http://schemas.microsoft.com/office/powerpoint/2010/main" val="10844463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a:xfrm>
            <a:off x="3505200" y="6356350"/>
            <a:ext cx="3429000" cy="365125"/>
          </a:xfrm>
        </p:spPr>
        <p:txBody>
          <a:bodyPr vert="horz" lIns="91440" tIns="45720" rIns="91440" bIns="45720" rtlCol="0" anchor="ctr">
            <a:normAutofit/>
          </a:bodyPr>
          <a:lstStyle/>
          <a:p>
            <a:pPr algn="l">
              <a:spcAft>
                <a:spcPts val="600"/>
              </a:spcAft>
              <a:defRPr/>
            </a:pPr>
            <a:r>
              <a:rPr lang="en-US" kern="1200" dirty="0">
                <a:solidFill>
                  <a:prstClr val="black">
                    <a:tint val="75000"/>
                  </a:prstClr>
                </a:solidFill>
                <a:latin typeface="Calibri" panose="020F0502020204030204"/>
                <a:ea typeface="+mn-ea"/>
                <a:cs typeface="+mn-cs"/>
              </a:rPr>
              <a:t> </a:t>
            </a:r>
          </a:p>
        </p:txBody>
      </p:sp>
      <p:pic>
        <p:nvPicPr>
          <p:cNvPr id="3074" name="Picture 2">
            <a:extLst>
              <a:ext uri="{FF2B5EF4-FFF2-40B4-BE49-F238E27FC236}">
                <a16:creationId xmlns:a16="http://schemas.microsoft.com/office/drawing/2014/main" id="{908FC0AA-33F3-47F1-AE92-75D215D47DD1}"/>
              </a:ext>
            </a:extLst>
          </p:cNvPr>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r="-213"/>
          <a:stretch/>
        </p:blipFill>
        <p:spPr bwMode="auto">
          <a:xfrm>
            <a:off x="1338943" y="286963"/>
            <a:ext cx="9133114" cy="6069387"/>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Tree>
    <p:extLst>
      <p:ext uri="{BB962C8B-B14F-4D97-AF65-F5344CB8AC3E}">
        <p14:creationId xmlns:p14="http://schemas.microsoft.com/office/powerpoint/2010/main" val="18352908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a:xfrm>
            <a:off x="3505200" y="6356350"/>
            <a:ext cx="3429000" cy="365125"/>
          </a:xfrm>
        </p:spPr>
        <p:txBody>
          <a:bodyPr vert="horz" lIns="91440" tIns="45720" rIns="91440" bIns="45720" rtlCol="0" anchor="ctr">
            <a:normAutofit/>
          </a:bodyPr>
          <a:lstStyle/>
          <a:p>
            <a:pPr algn="l">
              <a:spcAft>
                <a:spcPts val="600"/>
              </a:spcAft>
              <a:defRPr/>
            </a:pPr>
            <a:r>
              <a:rPr lang="en-US" kern="1200" dirty="0">
                <a:solidFill>
                  <a:prstClr val="black">
                    <a:tint val="75000"/>
                  </a:prstClr>
                </a:solidFill>
                <a:latin typeface="Calibri" panose="020F0502020204030204"/>
                <a:ea typeface="+mn-ea"/>
                <a:cs typeface="+mn-cs"/>
              </a:rPr>
              <a:t> </a:t>
            </a:r>
          </a:p>
        </p:txBody>
      </p:sp>
      <p:pic>
        <p:nvPicPr>
          <p:cNvPr id="3074" name="Picture 2">
            <a:extLst>
              <a:ext uri="{FF2B5EF4-FFF2-40B4-BE49-F238E27FC236}">
                <a16:creationId xmlns:a16="http://schemas.microsoft.com/office/drawing/2014/main" id="{908FC0AA-33F3-47F1-AE92-75D215D47DD1}"/>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p:blipFill>
        <p:spPr bwMode="auto">
          <a:xfrm>
            <a:off x="2460853" y="361648"/>
            <a:ext cx="6835548" cy="6069387"/>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Tree>
    <p:extLst>
      <p:ext uri="{BB962C8B-B14F-4D97-AF65-F5344CB8AC3E}">
        <p14:creationId xmlns:p14="http://schemas.microsoft.com/office/powerpoint/2010/main" val="1579934450"/>
      </p:ext>
    </p:extLst>
  </p:cSld>
  <p:clrMapOvr>
    <a:masterClrMapping/>
  </p:clrMapOvr>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2.xml><?xml version="1.0" encoding="utf-8"?>
<p:properties xmlns:p="http://schemas.microsoft.com/office/2006/metadata/properties" xmlns:xsi="http://www.w3.org/2001/XMLSchema-instance" xmlns:pc="http://schemas.microsoft.com/office/infopath/2007/PartnerControls">
  <documentManagement>
    <_dlc_DocId xmlns="1871e54f-6352-42c7-8481-9fefcb2fb22c">AS37RMYUHUAT-1780023914-292002</_dlc_DocId>
    <_dlc_DocIdUrl xmlns="1871e54f-6352-42c7-8481-9fefcb2fb22c">
      <Url>https://torbaycdt.sharepoint.com/sites/TorbayCDTDocumentStore/_layouts/15/DocIdRedir.aspx?ID=AS37RMYUHUAT-1780023914-292002</Url>
      <Description>AS37RMYUHUAT-1780023914-292002</Description>
    </_dlc_DocIdUrl>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6AAC45B7EF0A784AA6B98FEB462E9DCB" ma:contentTypeVersion="615" ma:contentTypeDescription="Create a new document." ma:contentTypeScope="" ma:versionID="1c11cb351eff719e86865abe2ccdab18">
  <xsd:schema xmlns:xsd="http://www.w3.org/2001/XMLSchema" xmlns:xs="http://www.w3.org/2001/XMLSchema" xmlns:p="http://schemas.microsoft.com/office/2006/metadata/properties" xmlns:ns2="1871e54f-6352-42c7-8481-9fefcb2fb22c" xmlns:ns3="8f1c304c-75fe-4436-919b-a7a9c33fcfa2" targetNamespace="http://schemas.microsoft.com/office/2006/metadata/properties" ma:root="true" ma:fieldsID="c8017ac04376c80b1f38065bd478db01" ns2:_="" ns3:_="">
    <xsd:import namespace="1871e54f-6352-42c7-8481-9fefcb2fb22c"/>
    <xsd:import namespace="8f1c304c-75fe-4436-919b-a7a9c33fcfa2"/>
    <xsd:element name="properties">
      <xsd:complexType>
        <xsd:sequence>
          <xsd:element name="documentManagement">
            <xsd:complexType>
              <xsd:all>
                <xsd:element ref="ns2:_dlc_DocId" minOccurs="0"/>
                <xsd:element ref="ns2:_dlc_DocIdUrl" minOccurs="0"/>
                <xsd:element ref="ns2:_dlc_DocIdPersistId" minOccurs="0"/>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DateTaken" minOccurs="0"/>
                <xsd:element ref="ns3:MediaServiceAutoTags" minOccurs="0"/>
                <xsd:element ref="ns3:MediaServiceGenerationTime" minOccurs="0"/>
                <xsd:element ref="ns3:MediaServiceEventHashCode" minOccurs="0"/>
                <xsd:element ref="ns3:MediaServiceOCR" minOccurs="0"/>
                <xsd:element ref="ns3:MediaServiceLocation"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871e54f-6352-42c7-8481-9fefcb2fb22c"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8f1c304c-75fe-4436-919b-a7a9c33fcfa2" elementFormDefault="qualified">
    <xsd:import namespace="http://schemas.microsoft.com/office/2006/documentManagement/types"/>
    <xsd:import namespace="http://schemas.microsoft.com/office/infopath/2007/PartnerControls"/>
    <xsd:element name="MediaServiceMetadata" ma:index="13" nillable="true" ma:displayName="MediaServiceMetadata" ma:hidden="true" ma:internalName="MediaServiceMetadata" ma:readOnly="true">
      <xsd:simpleType>
        <xsd:restriction base="dms:Note"/>
      </xsd:simpleType>
    </xsd:element>
    <xsd:element name="MediaServiceFastMetadata" ma:index="14" nillable="true" ma:displayName="MediaServiceFastMetadata" ma:hidden="true" ma:internalName="MediaServiceFastMetadata" ma:readOnly="true">
      <xsd:simpleType>
        <xsd:restriction base="dms:Note"/>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DateTaken" ma:index="17" nillable="true" ma:displayName="MediaServiceDateTaken" ma:hidden="true" ma:internalName="MediaServiceDateTaken" ma:readOnly="true">
      <xsd:simpleType>
        <xsd:restriction base="dms:Text"/>
      </xsd:simpleType>
    </xsd:element>
    <xsd:element name="MediaServiceAutoTags" ma:index="18" nillable="true" ma:displayName="Tags" ma:internalName="MediaServiceAutoTags" ma:readOnly="true">
      <xsd:simpleType>
        <xsd:restriction base="dms:Text"/>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MediaServiceOCR" ma:index="21" nillable="true" ma:displayName="Extracted Text" ma:internalName="MediaServiceOCR" ma:readOnly="true">
      <xsd:simpleType>
        <xsd:restriction base="dms:Note">
          <xsd:maxLength value="255"/>
        </xsd:restriction>
      </xsd:simpleType>
    </xsd:element>
    <xsd:element name="MediaServiceLocation" ma:index="22" nillable="true" ma:displayName="Location" ma:internalName="MediaServiceLocation" ma:readOnly="true">
      <xsd:simpleType>
        <xsd:restriction base="dms:Text"/>
      </xsd:simpleType>
    </xsd:element>
    <xsd:element name="MediaLengthInSeconds" ma:index="23" nillable="true" ma:displayName="Length (seconds)"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6F54FB6-8475-460C-9AB4-4B1CB10BBBE5}">
  <ds:schemaRefs>
    <ds:schemaRef ds:uri="http://schemas.microsoft.com/sharepoint/events"/>
  </ds:schemaRefs>
</ds:datastoreItem>
</file>

<file path=customXml/itemProps2.xml><?xml version="1.0" encoding="utf-8"?>
<ds:datastoreItem xmlns:ds="http://schemas.openxmlformats.org/officeDocument/2006/customXml" ds:itemID="{94C198E2-7AE2-4C33-A4F3-641AB43A20F9}">
  <ds:schemaRefs>
    <ds:schemaRef ds:uri="http://schemas.openxmlformats.org/package/2006/metadata/core-properties"/>
    <ds:schemaRef ds:uri="http://schemas.microsoft.com/office/infopath/2007/PartnerControls"/>
    <ds:schemaRef ds:uri="http://purl.org/dc/dcmitype/"/>
    <ds:schemaRef ds:uri="http://purl.org/dc/elements/1.1/"/>
    <ds:schemaRef ds:uri="1871e54f-6352-42c7-8481-9fefcb2fb22c"/>
    <ds:schemaRef ds:uri="http://schemas.microsoft.com/office/2006/documentManagement/types"/>
    <ds:schemaRef ds:uri="8f1c304c-75fe-4436-919b-a7a9c33fcfa2"/>
    <ds:schemaRef ds:uri="http://schemas.microsoft.com/office/2006/metadata/properties"/>
    <ds:schemaRef ds:uri="http://www.w3.org/XML/1998/namespace"/>
    <ds:schemaRef ds:uri="http://purl.org/dc/terms/"/>
  </ds:schemaRefs>
</ds:datastoreItem>
</file>

<file path=customXml/itemProps3.xml><?xml version="1.0" encoding="utf-8"?>
<ds:datastoreItem xmlns:ds="http://schemas.openxmlformats.org/officeDocument/2006/customXml" ds:itemID="{5F05D011-C502-48A2-B00F-4B4D6B9AA85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871e54f-6352-42c7-8481-9fefcb2fb22c"/>
    <ds:schemaRef ds:uri="8f1c304c-75fe-4436-919b-a7a9c33fcfa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4.xml><?xml version="1.0" encoding="utf-8"?>
<ds:datastoreItem xmlns:ds="http://schemas.openxmlformats.org/officeDocument/2006/customXml" ds:itemID="{34AD2938-D795-4E9E-81A9-1443A490155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383</TotalTime>
  <Words>639</Words>
  <Application>Microsoft Office PowerPoint</Application>
  <PresentationFormat>Widescreen</PresentationFormat>
  <Paragraphs>114</Paragraphs>
  <Slides>21</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21</vt:i4>
      </vt:variant>
    </vt:vector>
  </HeadingPairs>
  <TitlesOfParts>
    <vt:vector size="28" baseType="lpstr">
      <vt:lpstr>Arial</vt:lpstr>
      <vt:lpstr>Arial Nova</vt:lpstr>
      <vt:lpstr>Arial Nova Cond</vt:lpstr>
      <vt:lpstr>Calibri</vt:lpstr>
      <vt:lpstr>Calibri Light</vt:lpstr>
      <vt:lpstr>Symbol</vt:lpstr>
      <vt:lpstr>Custom Design</vt:lpstr>
      <vt:lpstr>Torbay - a community response to the pandemic  </vt:lpstr>
      <vt:lpstr>Torbay Community Development Trust </vt:lpstr>
      <vt:lpstr>Asset based principles </vt:lpstr>
      <vt:lpstr>Beautiful Torbay </vt:lpstr>
      <vt:lpstr>Ageing Better – National Lottery</vt:lpstr>
      <vt:lpstr>Torbay Community Helpline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Torbay Voluntary Community and Social Enterprise Sector</vt:lpstr>
      <vt:lpstr>Response </vt:lpstr>
      <vt:lpstr>Person-centred </vt:lpstr>
      <vt:lpstr>Development </vt:lpstr>
      <vt:lpstr>PowerPoint Presentation</vt:lpstr>
      <vt:lpstr>Ageing Better and Ageing Well Torbay Programme</vt:lpstr>
      <vt:lpstr> John Arcus Ageing Well Torbay Programme Manager  Mob: 07548704877 Email:  johnarcus@torbaycdt.org.uk  Web:   www.torbaycdt.org.uk    www.ageingwelltorbay.com   www.torbaytogether.org.uk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Hannah McGugan</dc:creator>
  <cp:lastModifiedBy>John Arcus</cp:lastModifiedBy>
  <cp:revision>198</cp:revision>
  <cp:lastPrinted>2019-10-22T13:40:50Z</cp:lastPrinted>
  <dcterms:created xsi:type="dcterms:W3CDTF">2014-07-01T13:16:09Z</dcterms:created>
  <dcterms:modified xsi:type="dcterms:W3CDTF">2022-02-21T15:18:08Z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0x0101006AAC45B7EF0A784AA6B98FEB462E9DCB</vt:lpwstr>
  </property>
  <property fmtid="{D5CDD505-2E9C-101B-9397-08002B2CF9AE}" pid="3" name="_dlc_DocIdItemGuid">
    <vt:lpwstr>e515085e-d7a3-4458-8180-571a46794fd9</vt:lpwstr>
  </property>
</Properties>
</file>