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398432-BAEC-4CB2-A5B8-7CAD967DBFF9}">
  <a:tblStyle styleId="{58398432-BAEC-4CB2-A5B8-7CAD967DBF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340" autoAdjust="0"/>
  </p:normalViewPr>
  <p:slideViewPr>
    <p:cSldViewPr snapToGrid="0">
      <p:cViewPr varScale="1">
        <p:scale>
          <a:sx n="66" d="100"/>
          <a:sy n="66" d="100"/>
        </p:scale>
        <p:origin x="21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6f5c9d839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a6f5c9d83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6f8b4eb18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a6f8b4eb1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Logistics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to keep speakers to 5 mins - perhaps agree beforehand that we send them message at 4 mins “1 min left”?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667e305b5_2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ga667e305b5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667e305b5_2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a667e305b5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e7f8715e4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g9e7f8715e4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e7f8715e4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9e7f8715e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e7f8715e4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g9e7f8715e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e7f8715e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g9e7f8715e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6f8b4eb1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6f8b4eb18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a6f8b4eb18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e7f8715e4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Notes now in a separate Google doc</a:t>
            </a:r>
            <a:endParaRPr dirty="0"/>
          </a:p>
        </p:txBody>
      </p:sp>
      <p:sp>
        <p:nvSpPr>
          <p:cNvPr id="127" name="Google Shape;127;g9e7f8715e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6f8b4eb18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ga6f8b4eb1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6f5c9d83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a6f5c9d8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6f5c9d83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a6f5c9d8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6f5c9d839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a6f5c9d83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088" y="2873979"/>
            <a:ext cx="4843824" cy="111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title / text">
  <p:cSld name="Ttitle /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515938" y="512764"/>
            <a:ext cx="11160125" cy="54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15937" y="1557339"/>
            <a:ext cx="11160125" cy="413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">
  <p:cSld name="Back cover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>
            <a:off x="413526" y="6225236"/>
            <a:ext cx="1064144" cy="4462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74825" y="1690851"/>
            <a:ext cx="4843824" cy="111004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/>
          <p:nvPr/>
        </p:nvSpPr>
        <p:spPr>
          <a:xfrm>
            <a:off x="1774825" y="3305520"/>
            <a:ext cx="4681538" cy="176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help@helpforce.community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www.helpforce.community</a:t>
            </a:r>
            <a:endParaRPr sz="1600" b="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image">
  <p:cSld name="Full-imag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774824" y="1557337"/>
            <a:ext cx="8642351" cy="156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74823" y="3429000"/>
            <a:ext cx="8642351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0147"/>
            <a:ext cx="850557" cy="19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image + title">
  <p:cSld name="Full-image + 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515938" y="1"/>
            <a:ext cx="4125731" cy="60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ctr" anchorCtr="0">
            <a:noAutofit/>
          </a:bodyPr>
          <a:lstStyle>
            <a:lvl1pPr marR="0" lvl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7957775" y="6182050"/>
            <a:ext cx="24594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www.sli.do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10234075" y="6274325"/>
            <a:ext cx="15195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lpfor slide">
  <p:cSld name="Helpfor slide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76350" y="2477386"/>
            <a:ext cx="8304994" cy="190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Image">
  <p:cSld name="Text / Im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5938" y="512763"/>
            <a:ext cx="5219700" cy="119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5938" y="1952625"/>
            <a:ext cx="5219700" cy="38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/ Text">
  <p:cSld name="Image /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0080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456363" y="512763"/>
            <a:ext cx="5219700" cy="119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456363" y="1952625"/>
            <a:ext cx="5219700" cy="38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>
            <a:spLocks noGrp="1"/>
          </p:cNvSpPr>
          <p:nvPr>
            <p:ph type="pic" idx="2"/>
          </p:nvPr>
        </p:nvSpPr>
        <p:spPr>
          <a:xfrm>
            <a:off x="4360087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3"/>
          </p:nvPr>
        </p:nvSpPr>
        <p:spPr>
          <a:xfrm>
            <a:off x="515938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>
            <a:spLocks noGrp="1"/>
          </p:cNvSpPr>
          <p:nvPr>
            <p:ph type="pic" idx="4"/>
          </p:nvPr>
        </p:nvSpPr>
        <p:spPr>
          <a:xfrm>
            <a:off x="8204237" y="1952624"/>
            <a:ext cx="3471826" cy="3737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515938" y="512763"/>
            <a:ext cx="11160125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/ Half">
  <p:cSld name="Half / Half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515937" y="512764"/>
            <a:ext cx="11160125" cy="64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515938" y="1557339"/>
            <a:ext cx="5219700" cy="413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463893" y="1557339"/>
            <a:ext cx="5219700" cy="413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/ bullet point">
  <p:cSld name="2 Images / bullet 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0" y="3130062"/>
            <a:ext cx="6096000" cy="28780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456363" y="521472"/>
            <a:ext cx="5219700" cy="201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6456363" y="3432528"/>
            <a:ext cx="5219700" cy="202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/>
          <p:nvPr/>
        </p:nvSpPr>
        <p:spPr>
          <a:xfrm>
            <a:off x="0" y="6008077"/>
            <a:ext cx="12192000" cy="849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345238"/>
            <a:ext cx="850557" cy="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5914383" y="6345237"/>
            <a:ext cx="363234" cy="19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>
            <a:spLocks noGrp="1"/>
          </p:cNvSpPr>
          <p:nvPr>
            <p:ph type="pic" idx="4"/>
          </p:nvPr>
        </p:nvSpPr>
        <p:spPr>
          <a:xfrm>
            <a:off x="0" y="0"/>
            <a:ext cx="6096000" cy="28780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15938" y="512764"/>
            <a:ext cx="11160125" cy="54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>
          <p15:clr>
            <a:srgbClr val="F26B43"/>
          </p15:clr>
        </p15:guide>
        <p15:guide id="2" pos="7355">
          <p15:clr>
            <a:srgbClr val="F26B43"/>
          </p15:clr>
        </p15:guide>
        <p15:guide id="3" pos="325">
          <p15:clr>
            <a:srgbClr val="F26B43"/>
          </p15:clr>
        </p15:guide>
        <p15:guide id="4" orient="horz" pos="32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pos="1118">
          <p15:clr>
            <a:srgbClr val="F26B43"/>
          </p15:clr>
        </p15:guide>
        <p15:guide id="8" pos="6562">
          <p15:clr>
            <a:srgbClr val="F26B43"/>
          </p15:clr>
        </p15:guide>
        <p15:guide id="9" orient="horz" pos="3680">
          <p15:clr>
            <a:srgbClr val="F26B43"/>
          </p15:clr>
        </p15:guide>
        <p15:guide id="10" orient="horz" pos="981">
          <p15:clr>
            <a:srgbClr val="F26B43"/>
          </p15:clr>
        </p15:guide>
        <p15:guide id="11" pos="3613">
          <p15:clr>
            <a:srgbClr val="F26B43"/>
          </p15:clr>
        </p15:guide>
        <p15:guide id="12" pos="4067">
          <p15:clr>
            <a:srgbClr val="F26B43"/>
          </p15:clr>
        </p15:guide>
        <p15:guide id="13" orient="horz" pos="1230">
          <p15:clr>
            <a:srgbClr val="F26B43"/>
          </p15:clr>
        </p15:guide>
        <p15:guide id="14" orient="horz" pos="2047">
          <p15:clr>
            <a:srgbClr val="F26B43"/>
          </p15:clr>
        </p15:guide>
        <p15:guide id="15" orient="horz" pos="22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helpforce.community/co-creating/volunteer-innovators-programme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i.d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helpforce.community/connec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i.d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lpforce.community/co-creating/volunteer-innovators-programm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force.community/co-creating/volunteer-innovators-programme" TargetMode="External"/><Relationship Id="rId7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sli.do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515950" y="1147800"/>
            <a:ext cx="4393800" cy="1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5000"/>
              <a:t>Volunteering Innovators Programme</a:t>
            </a:r>
            <a:endParaRPr sz="470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"/>
          </p:nvPr>
        </p:nvSpPr>
        <p:spPr>
          <a:xfrm>
            <a:off x="473050" y="3505200"/>
            <a:ext cx="39801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200"/>
              <a:t>Key findings and outputs</a:t>
            </a:r>
            <a:br>
              <a:rPr lang="en-US" sz="2200"/>
            </a:br>
            <a:endParaRPr sz="22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400"/>
              <a:t>4th November 2020</a:t>
            </a:r>
            <a:endParaRPr sz="1400"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500" y="464300"/>
            <a:ext cx="6817075" cy="480576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473050" y="2577400"/>
            <a:ext cx="44868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Impactful volunteering roles across NHS hospital trusts</a:t>
            </a:r>
            <a:endParaRPr sz="24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476947" y="5015850"/>
            <a:ext cx="3278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Funded by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425" y="5428725"/>
            <a:ext cx="927376" cy="7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1177725" y="5526425"/>
            <a:ext cx="1382700" cy="57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725" y="5506950"/>
            <a:ext cx="1382700" cy="61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363548" y="207975"/>
            <a:ext cx="109620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evidence findings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Volunteers</a:t>
            </a:r>
            <a:endParaRPr sz="30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A60"/>
              </a:buClr>
              <a:buSzPts val="2000"/>
              <a:buChar char="●"/>
            </a:pPr>
            <a:r>
              <a:rPr lang="en-US" sz="2000">
                <a:solidFill>
                  <a:srgbClr val="1A3A60"/>
                </a:solidFill>
              </a:rPr>
              <a:t>Volunteers may pursue a career in the NHS as a result of their volunteering</a:t>
            </a:r>
            <a:endParaRPr sz="3800"/>
          </a:p>
        </p:txBody>
      </p:sp>
      <p:sp>
        <p:nvSpPr>
          <p:cNvPr id="172" name="Google Shape;172;p23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000" y="1897425"/>
            <a:ext cx="6052949" cy="32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1926" y="2321475"/>
            <a:ext cx="32004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363548" y="207975"/>
            <a:ext cx="109620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evidence findings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Full report</a:t>
            </a:r>
            <a:endParaRPr/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0" name="Google Shape;180;p24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225" y="895713"/>
            <a:ext cx="4318650" cy="486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8266075" y="1122375"/>
            <a:ext cx="3451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Report available at: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https://helpforce.community/vip/</a:t>
            </a:r>
            <a:endParaRPr b="1">
              <a:solidFill>
                <a:srgbClr val="FF4B4E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5735643" y="650052"/>
            <a:ext cx="49863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NHS perspective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375" y="865073"/>
            <a:ext cx="3260700" cy="24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823551" y="3485862"/>
            <a:ext cx="45327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Dr Neil Churchill OBE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Director for Experience, Participation &amp; Equalities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NHS England &amp; NHS Improvement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5735650" y="155735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Implications of the findings for the NHS in context of Covid-19</a:t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4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5944168" y="735752"/>
            <a:ext cx="49863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NHS perspective</a:t>
            </a: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836099" y="329655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</a:rPr>
              <a:t>Ruth Wilkin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Director of Communications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Sandwell &amp; West Birmingham Hospitals NHS Trust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5944175" y="155735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</a:rPr>
              <a:t>Embedding mobility volunteers in our hospital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800" y="735750"/>
            <a:ext cx="2433750" cy="24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5922968" y="711202"/>
            <a:ext cx="49863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NHS perspective</a:t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820971" y="4553989"/>
            <a:ext cx="5345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</a:rPr>
              <a:t>Nancy Whiskin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Head of Volunteering,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Barts Health NHS Trust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5922975" y="155735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</a:rPr>
              <a:t>How our Response Volunteers model has adapted to be effective during the COVID crisis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1421" y="573900"/>
            <a:ext cx="4272109" cy="3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6611950" y="219175"/>
            <a:ext cx="49509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Helpforce can support you</a:t>
            </a:r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6429750" y="1522300"/>
            <a:ext cx="56295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800" b="1">
                <a:solidFill>
                  <a:schemeClr val="dk1"/>
                </a:solidFill>
              </a:rPr>
              <a:t>Facilitated support to adopt high-impact innovations </a:t>
            </a:r>
            <a:r>
              <a:rPr lang="en-US" sz="1800">
                <a:solidFill>
                  <a:schemeClr val="dk1"/>
                </a:solidFill>
              </a:rPr>
              <a:t>relevant to respond to COVID-19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Address barriers</a:t>
            </a:r>
            <a:r>
              <a:rPr lang="en-US" sz="1800">
                <a:solidFill>
                  <a:schemeClr val="dk1"/>
                </a:solidFill>
              </a:rPr>
              <a:t> to volunteering during COVID-19 through shared insight &amp; solutions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Produce evidence </a:t>
            </a:r>
            <a:r>
              <a:rPr lang="en-US" sz="1800">
                <a:solidFill>
                  <a:schemeClr val="dk1"/>
                </a:solidFill>
              </a:rPr>
              <a:t>to help make the case for volunteering to leaders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2200450" y="5433975"/>
            <a:ext cx="33159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help@helpforce.community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328750" y="5382225"/>
            <a:ext cx="1720200" cy="58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Contact us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464083" y="4300125"/>
            <a:ext cx="59037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 b="1" u="sng">
                <a:solidFill>
                  <a:srgbClr val="6AA84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Helpforce Connect</a:t>
            </a:r>
            <a:r>
              <a:rPr lang="en-US" sz="1800">
                <a:solidFill>
                  <a:srgbClr val="6AA84F"/>
                </a:solidFill>
              </a:rPr>
              <a:t> </a:t>
            </a:r>
            <a:r>
              <a:rPr lang="en-US" sz="1800">
                <a:solidFill>
                  <a:schemeClr val="dk1"/>
                </a:solidFill>
              </a:rPr>
              <a:t>- join our network to collaborate with colleagues, and join Groups to share ideas and innovations</a:t>
            </a:r>
            <a:endParaRPr sz="1800"/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5">
            <a:alphaModFix/>
          </a:blip>
          <a:srcRect t="7857" b="7832"/>
          <a:stretch/>
        </p:blipFill>
        <p:spPr>
          <a:xfrm rot="-491137">
            <a:off x="500353" y="413211"/>
            <a:ext cx="4914423" cy="27621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6">
            <a:alphaModFix/>
          </a:blip>
          <a:srcRect t="7873" b="8008"/>
          <a:stretch/>
        </p:blipFill>
        <p:spPr>
          <a:xfrm>
            <a:off x="1374488" y="2635237"/>
            <a:ext cx="4786673" cy="2684212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515938" y="207963"/>
            <a:ext cx="111600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Q&amp;A panel</a:t>
            </a:r>
            <a:endParaRPr/>
          </a:p>
        </p:txBody>
      </p:sp>
      <p:sp>
        <p:nvSpPr>
          <p:cNvPr id="227" name="Google Shape;227;p29"/>
          <p:cNvSpPr txBox="1"/>
          <p:nvPr/>
        </p:nvSpPr>
        <p:spPr>
          <a:xfrm>
            <a:off x="443000" y="1317200"/>
            <a:ext cx="5452200" cy="4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We will now take questions from attendees.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</a:rPr>
              <a:t>Panel:</a:t>
            </a:r>
            <a:endParaRPr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Mark Lever - Chair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Neil Churchill / Jane Fox - NHS England and NHS Improvement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Ruth Wilkin - Sandwell and West Birmingham Hospitals NHS Trust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Patricia Hunt - Sandwell and West Birmingham Hospitals NHS Trust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Nancy Whiskin - Barts Health NHS Trust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Paul Wharton - North Tees and Hartlepool NHS TFT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Charlotte Evans - Norfolk and Norwich University Hospitals NHS Foundation Trust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Jo Scott - Camden and Islington NHS Foundation Trust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Lucy Boulter - Salford Royal NHS Foundation Trust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Natalia Tomashpolskaya - Moorfields Eye Hospital NHS FT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</a:rPr>
              <a:t>Jullie Tran Graham - Helpforce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200" y="958450"/>
            <a:ext cx="6144399" cy="4485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4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515938" y="207963"/>
            <a:ext cx="11160000" cy="10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Summary &amp; close</a:t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225" y="895713"/>
            <a:ext cx="4318650" cy="486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8266075" y="1122375"/>
            <a:ext cx="3451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Report available at: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https://helpforce.community/vip/</a:t>
            </a:r>
            <a:endParaRPr b="1">
              <a:solidFill>
                <a:srgbClr val="FF4B4E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515957" y="207975"/>
            <a:ext cx="84417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 &amp; Housekeeping</a:t>
            </a:r>
            <a:endParaRPr/>
          </a:p>
        </p:txBody>
      </p:sp>
      <p:graphicFrame>
        <p:nvGraphicFramePr>
          <p:cNvPr id="98" name="Google Shape;98;p15"/>
          <p:cNvGraphicFramePr/>
          <p:nvPr/>
        </p:nvGraphicFramePr>
        <p:xfrm>
          <a:off x="1031150" y="960575"/>
          <a:ext cx="10496575" cy="4429770"/>
        </p:xfrm>
        <a:graphic>
          <a:graphicData uri="http://schemas.openxmlformats.org/drawingml/2006/table">
            <a:tbl>
              <a:tblPr>
                <a:noFill/>
                <a:tableStyleId>{58398432-BAEC-4CB2-A5B8-7CAD967DBFF9}</a:tableStyleId>
              </a:tblPr>
              <a:tblGrid>
                <a:gridCol w="506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&amp; introduction</a:t>
                      </a:r>
                      <a:endParaRPr sz="15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Char char="●"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Housekeeping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Char char="●"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Overview of the Programme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 Lever, Helpforce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evidence findings</a:t>
                      </a:r>
                      <a:endParaRPr sz="15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Jullie Tran Graham, Helpforce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NHS perspective</a:t>
                      </a:r>
                      <a:endParaRPr sz="15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Char char="●"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Implications of the findings for the NHS in context of COVID-19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Char char="●"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Embedding mobility volunteers in our hospital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00"/>
                        <a:buFont typeface="Calibri"/>
                        <a:buChar char="●"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our Response Volunteers model has adapted to be effective during the COVID-19 crisis</a:t>
                      </a:r>
                      <a:endParaRPr sz="15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 Neil Churchill OBE, NHS England and NHS Improvement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Ruth Wilkin, Sandwell &amp; West Birmingham Hospitals NHS Trust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Nancy Whiskin, Barts Health NHS Trust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Helpforce can</a:t>
                      </a:r>
                      <a:r>
                        <a:rPr lang="en-US" sz="1500" b="1" i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5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you</a:t>
                      </a:r>
                      <a:endParaRPr sz="15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 Lever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Q&amp;A panel</a:t>
                      </a:r>
                      <a:endParaRPr sz="15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Chaired by Paddy Hanrahan, Helpforce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Joined by colleagues from VIP trusts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Summing up</a:t>
                      </a:r>
                      <a:endParaRPr sz="15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 Lever</a:t>
                      </a:r>
                      <a:endParaRPr sz="15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9" name="Google Shape;99;p15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486138" y="512763"/>
            <a:ext cx="5219700" cy="1199100"/>
          </a:xfrm>
          <a:prstGeom prst="rect">
            <a:avLst/>
          </a:prstGeom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use Slido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608713" y="1557350"/>
            <a:ext cx="5219700" cy="38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lang="en-US" sz="37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www.sli.do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Enter the code: #HFVIP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700" b="1">
                <a:latin typeface="Calibri"/>
                <a:ea typeface="Calibri"/>
                <a:cs typeface="Calibri"/>
                <a:sym typeface="Calibri"/>
              </a:rPr>
              <a:t>Type in your question</a:t>
            </a:r>
            <a:endParaRPr sz="37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7776" y="1469125"/>
            <a:ext cx="5043125" cy="427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 rot="-10797403">
            <a:off x="3364975" y="4964400"/>
            <a:ext cx="11913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7"/>
          <p:cNvSpPr/>
          <p:nvPr/>
        </p:nvSpPr>
        <p:spPr>
          <a:xfrm rot="5402665">
            <a:off x="4905675" y="4166851"/>
            <a:ext cx="3870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/>
          <p:nvPr/>
        </p:nvSpPr>
        <p:spPr>
          <a:xfrm rot="5402665">
            <a:off x="3333925" y="2587276"/>
            <a:ext cx="3870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515957" y="207975"/>
            <a:ext cx="84417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 of the Programme </a:t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8266075" y="1122375"/>
            <a:ext cx="3451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4B4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 b="1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https://helpforce.community/vip/</a:t>
            </a:r>
            <a:endParaRPr b="1">
              <a:solidFill>
                <a:srgbClr val="FF4B4E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039" y="2932651"/>
            <a:ext cx="1700936" cy="119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825" y="1439588"/>
            <a:ext cx="1026075" cy="10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546225" y="1353075"/>
            <a:ext cx="3962400" cy="1199100"/>
          </a:xfrm>
          <a:prstGeom prst="rect">
            <a:avLst/>
          </a:prstGeom>
          <a:solidFill>
            <a:srgbClr val="9ECCF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Ambitions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>
                <a:solidFill>
                  <a:schemeClr val="dk2"/>
                </a:solidFill>
              </a:rPr>
              <a:t>Develop and spread high-impact innovations	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>
                <a:solidFill>
                  <a:schemeClr val="dk2"/>
                </a:solidFill>
              </a:rPr>
              <a:t>Improve the evidence base for volunteering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>
                <a:solidFill>
                  <a:schemeClr val="dk2"/>
                </a:solidFill>
              </a:rPr>
              <a:t>Grow the Helpforce network to share the learning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109975" y="2932650"/>
            <a:ext cx="3709800" cy="1199100"/>
          </a:xfrm>
          <a:prstGeom prst="rect">
            <a:avLst/>
          </a:prstGeom>
          <a:solidFill>
            <a:srgbClr val="FF4B4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Project work across NHS hospital trusts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US" sz="1200">
                <a:solidFill>
                  <a:srgbClr val="FFFFFF"/>
                </a:solidFill>
              </a:rPr>
              <a:t>Service design, testing, and improvement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US" sz="1200">
                <a:solidFill>
                  <a:srgbClr val="FFFFFF"/>
                </a:solidFill>
              </a:rPr>
              <a:t>Scaling up &amp; ‘packaging’ of innovations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US" sz="1200">
                <a:solidFill>
                  <a:srgbClr val="FFFFFF"/>
                </a:solidFill>
              </a:rPr>
              <a:t>Data collection &amp; analysis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556275" y="4536456"/>
            <a:ext cx="3709800" cy="119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Outputs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US" sz="1200">
                <a:solidFill>
                  <a:srgbClr val="FFFFFF"/>
                </a:solidFill>
              </a:rPr>
              <a:t>Key evidence findings reports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US" sz="1200">
                <a:solidFill>
                  <a:srgbClr val="FFFFFF"/>
                </a:solidFill>
              </a:rPr>
              <a:t>Volunteering service guides x 9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-US" sz="1200">
                <a:solidFill>
                  <a:srgbClr val="FFFFFF"/>
                </a:solidFill>
              </a:rPr>
              <a:t>Learning Network of 600+ members</a:t>
            </a:r>
            <a:endParaRPr sz="1200" b="1">
              <a:solidFill>
                <a:srgbClr val="FFFFFF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69825" y="4727850"/>
            <a:ext cx="28950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</a:rPr>
              <a:t>How do we build on this work to accelerate the growth &amp; impact of volunteering?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6375" y="1886988"/>
            <a:ext cx="6665377" cy="3442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7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515957" y="207975"/>
            <a:ext cx="84417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evidence findings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Introduction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000"/>
          </a:p>
        </p:txBody>
      </p:sp>
      <p:sp>
        <p:nvSpPr>
          <p:cNvPr id="130" name="Google Shape;130;p18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313" y="1925650"/>
            <a:ext cx="732472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363557" y="207975"/>
            <a:ext cx="84417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evidence findings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Overview: volunteering outcomes that help the NHS</a:t>
            </a:r>
            <a:endParaRPr sz="30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3000"/>
          </a:p>
        </p:txBody>
      </p:sp>
      <p:sp>
        <p:nvSpPr>
          <p:cNvPr id="137" name="Google Shape;137;p19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825" y="1749325"/>
            <a:ext cx="3603948" cy="12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3125" y="1859350"/>
            <a:ext cx="3494750" cy="10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1013" y="3588875"/>
            <a:ext cx="3685032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9700" y="3626488"/>
            <a:ext cx="3440441" cy="102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6275" y="1677125"/>
            <a:ext cx="3752450" cy="13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63550" y="207975"/>
            <a:ext cx="115641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evidence findings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Patients</a:t>
            </a:r>
            <a:endParaRPr sz="3000"/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Clr>
                <a:srgbClr val="1A3A60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rgbClr val="1A3A60"/>
                </a:solidFill>
                <a:latin typeface="Calibri"/>
                <a:ea typeface="Calibri"/>
                <a:cs typeface="Calibri"/>
                <a:sym typeface="Calibri"/>
              </a:rPr>
              <a:t>Volunteers improve patient experience and help patients feel more supported at a difficult time</a:t>
            </a:r>
            <a:endParaRPr sz="2100"/>
          </a:p>
        </p:txBody>
      </p:sp>
      <p:sp>
        <p:nvSpPr>
          <p:cNvPr id="148" name="Google Shape;148;p20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75" y="1897575"/>
            <a:ext cx="5993599" cy="345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0550" y="2824150"/>
            <a:ext cx="433387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63547" y="207975"/>
            <a:ext cx="116760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evidence findings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Staff</a:t>
            </a:r>
            <a:endParaRPr sz="3000"/>
          </a:p>
          <a:p>
            <a:pPr marL="9144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3A60"/>
              </a:buClr>
              <a:buSzPts val="2100"/>
              <a:buChar char="●"/>
            </a:pPr>
            <a:r>
              <a:rPr lang="en-US" sz="2100">
                <a:solidFill>
                  <a:srgbClr val="1A3A60"/>
                </a:solidFill>
              </a:rPr>
              <a:t>Volunteers help the wellbeing of NHS staff, and create more time for care</a:t>
            </a:r>
            <a:endParaRPr sz="2100"/>
          </a:p>
        </p:txBody>
      </p:sp>
      <p:sp>
        <p:nvSpPr>
          <p:cNvPr id="156" name="Google Shape;156;p21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350" y="1899751"/>
            <a:ext cx="6541349" cy="37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1900" y="2247888"/>
            <a:ext cx="20764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63557" y="207975"/>
            <a:ext cx="84417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6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Key evidence findings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/>
              <a:t>Services</a:t>
            </a:r>
            <a:endParaRPr sz="1800"/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solidFill>
                  <a:srgbClr val="1A3A60"/>
                </a:solidFill>
              </a:rPr>
              <a:t>Volunteers contribute to the efficiency of a hospital</a:t>
            </a:r>
            <a:endParaRPr sz="2000"/>
          </a:p>
        </p:txBody>
      </p:sp>
      <p:sp>
        <p:nvSpPr>
          <p:cNvPr id="164" name="Google Shape;164;p22"/>
          <p:cNvSpPr txBox="1"/>
          <p:nvPr/>
        </p:nvSpPr>
        <p:spPr>
          <a:xfrm>
            <a:off x="7938750" y="6184325"/>
            <a:ext cx="39741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hlinkClick r:id="rId3"/>
              </a:rPr>
              <a:t>www.sli.do</a:t>
            </a:r>
            <a:r>
              <a:rPr lang="en-US" sz="1800" b="1"/>
              <a:t>	</a:t>
            </a:r>
            <a:r>
              <a:rPr lang="en-US"/>
              <a:t>		</a:t>
            </a:r>
            <a:r>
              <a:rPr lang="en-US" b="1">
                <a:solidFill>
                  <a:schemeClr val="lt1"/>
                </a:solidFill>
              </a:rPr>
              <a:t>#HFVIP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400" y="1621825"/>
            <a:ext cx="3490725" cy="43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6525" y="1788075"/>
            <a:ext cx="61150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force">
      <a:dk1>
        <a:srgbClr val="1A3A60"/>
      </a:dk1>
      <a:lt1>
        <a:srgbClr val="FFFFFF"/>
      </a:lt1>
      <a:dk2>
        <a:srgbClr val="1A3A60"/>
      </a:dk2>
      <a:lt2>
        <a:srgbClr val="FFFFFF"/>
      </a:lt2>
      <a:accent1>
        <a:srgbClr val="FF4B4E"/>
      </a:accent1>
      <a:accent2>
        <a:srgbClr val="1A3A60"/>
      </a:accent2>
      <a:accent3>
        <a:srgbClr val="B1E0D8"/>
      </a:accent3>
      <a:accent4>
        <a:srgbClr val="FDC300"/>
      </a:accent4>
      <a:accent5>
        <a:srgbClr val="51565C"/>
      </a:accent5>
      <a:accent6>
        <a:srgbClr val="D6D8D5"/>
      </a:accent6>
      <a:hlink>
        <a:srgbClr val="FF4B4E"/>
      </a:hlink>
      <a:folHlink>
        <a:srgbClr val="FDC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Widescreen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Volunteering Innovators Programme</vt:lpstr>
      <vt:lpstr>Agenda &amp; Housekeeping</vt:lpstr>
      <vt:lpstr>How to use Slido</vt:lpstr>
      <vt:lpstr>Overview of the Programme </vt:lpstr>
      <vt:lpstr>Key evidence findings Introduction </vt:lpstr>
      <vt:lpstr>Key evidence findings Overview: volunteering outcomes that help the NHS </vt:lpstr>
      <vt:lpstr>Key evidence findings Patients Volunteers improve patient experience and help patients feel more supported at a difficult time</vt:lpstr>
      <vt:lpstr>Key evidence findings Staff Volunteers help the wellbeing of NHS staff, and create more time for care</vt:lpstr>
      <vt:lpstr>Key evidence findings Services Volunteers contribute to the efficiency of a hospital</vt:lpstr>
      <vt:lpstr>Key evidence findings Volunteers Volunteers may pursue a career in the NHS as a result of their volunteering</vt:lpstr>
      <vt:lpstr>Key evidence findings Full report </vt:lpstr>
      <vt:lpstr>The NHS perspective</vt:lpstr>
      <vt:lpstr>The NHS perspective</vt:lpstr>
      <vt:lpstr>The NHS perspective</vt:lpstr>
      <vt:lpstr>How Helpforce can support you</vt:lpstr>
      <vt:lpstr>Q&amp;A panel</vt:lpstr>
      <vt:lpstr>Summary &amp; close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 Innovators Programme</dc:title>
  <cp:lastModifiedBy>Helpforce Connect</cp:lastModifiedBy>
  <cp:revision>1</cp:revision>
  <dcterms:modified xsi:type="dcterms:W3CDTF">2020-11-05T14:10:08Z</dcterms:modified>
</cp:coreProperties>
</file>