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7" r:id="rId2"/>
    <p:sldId id="261" r:id="rId3"/>
    <p:sldId id="283" r:id="rId4"/>
    <p:sldId id="285" r:id="rId5"/>
    <p:sldId id="276" r:id="rId6"/>
    <p:sldId id="284" r:id="rId7"/>
    <p:sldId id="270" r:id="rId8"/>
    <p:sldId id="297" r:id="rId9"/>
    <p:sldId id="268" r:id="rId10"/>
    <p:sldId id="294" r:id="rId11"/>
    <p:sldId id="286" r:id="rId12"/>
    <p:sldId id="281" r:id="rId13"/>
    <p:sldId id="273" r:id="rId14"/>
    <p:sldId id="298" r:id="rId15"/>
  </p:sldIdLst>
  <p:sldSz cx="18288000" cy="10287000"/>
  <p:notesSz cx="6797675" cy="9928225"/>
  <p:embeddedFontLst>
    <p:embeddedFont>
      <p:font typeface="Calibri" panose="020F0502020204030204" pitchFamily="34" charset="0"/>
      <p:regular r:id="rId17"/>
      <p:bold r:id="rId18"/>
      <p:italic r:id="rId19"/>
      <p:boldItalic r:id="rId20"/>
    </p:embeddedFont>
    <p:embeddedFont>
      <p:font typeface="Montserrat Classic" panose="020B0604020202020204" charset="0"/>
      <p:regular r:id="rId21"/>
    </p:embeddedFont>
    <p:embeddedFont>
      <p:font typeface="Montserrat Classic Bold" panose="020B0604020202020204" charset="0"/>
      <p:regular r:id="rId22"/>
    </p:embeddedFont>
    <p:embeddedFont>
      <p:font typeface="Poppins Light" panose="00000400000000000000" pitchFamily="2" charset="0"/>
      <p:regular r:id="rId23"/>
      <p:italic r:id="rId24"/>
    </p:embeddedFont>
    <p:embeddedFont>
      <p:font typeface="Segoe UI" panose="020B0502040204020203"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65578" autoAdjust="0"/>
  </p:normalViewPr>
  <p:slideViewPr>
    <p:cSldViewPr>
      <p:cViewPr>
        <p:scale>
          <a:sx n="30" d="100"/>
          <a:sy n="30" d="100"/>
        </p:scale>
        <p:origin x="101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8"/>
    </p:cViewPr>
  </p:sorterViewPr>
  <p:notesViewPr>
    <p:cSldViewPr>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30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48" y="0"/>
            <a:ext cx="3927546" cy="372308"/>
          </a:xfrm>
          <a:prstGeom prst="rect">
            <a:avLst/>
          </a:prstGeom>
        </p:spPr>
        <p:txBody>
          <a:bodyPr vert="horz" lIns="91440" tIns="45720" rIns="91440" bIns="45720" rtlCol="0"/>
          <a:lstStyle>
            <a:lvl1pPr algn="r">
              <a:defRPr sz="1200"/>
            </a:lvl1pPr>
          </a:lstStyle>
          <a:p>
            <a:fld id="{B7268E1E-0E44-426D-905E-8AD9B19D2182}" type="datetimeFigureOut">
              <a:rPr lang="cs-CZ" smtClean="0"/>
              <a:t>22.02.2022</a:t>
            </a:fld>
            <a:endParaRPr lang="cs-CZ"/>
          </a:p>
        </p:txBody>
      </p:sp>
      <p:sp>
        <p:nvSpPr>
          <p:cNvPr id="4" name="Slide Image Placeholder 3"/>
          <p:cNvSpPr>
            <a:spLocks noGrp="1" noRot="1" noChangeAspect="1"/>
          </p:cNvSpPr>
          <p:nvPr>
            <p:ph type="sldImg" idx="2"/>
          </p:nvPr>
        </p:nvSpPr>
        <p:spPr>
          <a:xfrm>
            <a:off x="2055813" y="557213"/>
            <a:ext cx="4951412" cy="2786062"/>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7" y="3530035"/>
            <a:ext cx="7250853" cy="3345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7060072"/>
            <a:ext cx="3927546" cy="37058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48" y="7060072"/>
            <a:ext cx="3927546" cy="370585"/>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30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48" y="0"/>
            <a:ext cx="3927546" cy="372308"/>
          </a:xfrm>
          <a:prstGeom prst="rect">
            <a:avLst/>
          </a:prstGeom>
        </p:spPr>
        <p:txBody>
          <a:bodyPr vert="horz" lIns="91440" tIns="45720" rIns="91440" bIns="45720" rtlCol="0"/>
          <a:lstStyle>
            <a:lvl1pPr algn="r">
              <a:defRPr sz="1200"/>
            </a:lvl1pPr>
          </a:lstStyle>
          <a:p>
            <a:fld id="{B7268E1E-0E44-426D-905E-8AD9B19D2182}" type="datetimeFigureOut">
              <a:rPr lang="cs-CZ" smtClean="0"/>
              <a:t>22.02.2022</a:t>
            </a:fld>
            <a:endParaRPr lang="cs-CZ"/>
          </a:p>
        </p:txBody>
      </p:sp>
      <p:sp>
        <p:nvSpPr>
          <p:cNvPr id="4" name="Slide Image Placeholder 3"/>
          <p:cNvSpPr>
            <a:spLocks noGrp="1" noRot="1" noChangeAspect="1"/>
          </p:cNvSpPr>
          <p:nvPr>
            <p:ph type="sldImg" idx="2"/>
          </p:nvPr>
        </p:nvSpPr>
        <p:spPr>
          <a:xfrm>
            <a:off x="2055813" y="557213"/>
            <a:ext cx="4951412" cy="2786062"/>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7" y="3530035"/>
            <a:ext cx="7250853" cy="3345606"/>
          </a:xfrm>
          <a:prstGeom prst="rect">
            <a:avLst/>
          </a:prstGeom>
        </p:spPr>
        <p:txBody>
          <a:bodyPr vert="horz" lIns="91440" tIns="45720" rIns="91440" bIns="45720" rtlCol="0"/>
          <a:lstStyle/>
          <a:p>
            <a:pPr lvl="0"/>
            <a:r>
              <a:rPr lang="en-US" dirty="0"/>
              <a:t>Hi there, my name’s Tasha and I’m the Active Citizenship Supervisor for Ageless </a:t>
            </a:r>
            <a:r>
              <a:rPr lang="en-US" dirty="0" err="1"/>
              <a:t>Thanet</a:t>
            </a:r>
            <a:endParaRPr lang="en-US" dirty="0"/>
          </a:p>
          <a:p>
            <a:pPr lvl="0"/>
            <a:r>
              <a:rPr lang="en-US" dirty="0"/>
              <a:t>Today I'll be sharing some of the successes of our Volunteering stream of the Ageless Thanet project. </a:t>
            </a:r>
          </a:p>
          <a:p>
            <a:pPr lvl="0"/>
            <a:r>
              <a:rPr lang="en-US" dirty="0"/>
              <a:t>My aim for this session, is to share our experiences in the hope that people can take what they want, to use or share, so that more people out there can do their best job to enhance our communities”.</a:t>
            </a:r>
          </a:p>
        </p:txBody>
      </p:sp>
      <p:sp>
        <p:nvSpPr>
          <p:cNvPr id="6" name="Footer Placeholder 5"/>
          <p:cNvSpPr>
            <a:spLocks noGrp="1"/>
          </p:cNvSpPr>
          <p:nvPr>
            <p:ph type="ftr" sz="quarter" idx="4"/>
          </p:nvPr>
        </p:nvSpPr>
        <p:spPr>
          <a:xfrm>
            <a:off x="0" y="7060072"/>
            <a:ext cx="3927546" cy="37058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48" y="7060072"/>
            <a:ext cx="3927546" cy="370585"/>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12034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101705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19410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30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48" y="0"/>
            <a:ext cx="3927546" cy="372308"/>
          </a:xfrm>
          <a:prstGeom prst="rect">
            <a:avLst/>
          </a:prstGeom>
        </p:spPr>
        <p:txBody>
          <a:bodyPr vert="horz" lIns="91440" tIns="45720" rIns="91440" bIns="45720" rtlCol="0"/>
          <a:lstStyle>
            <a:lvl1pPr algn="r">
              <a:defRPr sz="1200"/>
            </a:lvl1pPr>
          </a:lstStyle>
          <a:p>
            <a:fld id="{B7268E1E-0E44-426D-905E-8AD9B19D2182}" type="datetimeFigureOut">
              <a:rPr lang="cs-CZ" smtClean="0"/>
              <a:t>22.02.2022</a:t>
            </a:fld>
            <a:endParaRPr lang="cs-CZ"/>
          </a:p>
        </p:txBody>
      </p:sp>
      <p:sp>
        <p:nvSpPr>
          <p:cNvPr id="4" name="Slide Image Placeholder 3"/>
          <p:cNvSpPr>
            <a:spLocks noGrp="1" noRot="1" noChangeAspect="1"/>
          </p:cNvSpPr>
          <p:nvPr>
            <p:ph type="sldImg" idx="2"/>
          </p:nvPr>
        </p:nvSpPr>
        <p:spPr>
          <a:xfrm>
            <a:off x="2055813" y="557213"/>
            <a:ext cx="4951412" cy="2786062"/>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7" y="3530035"/>
            <a:ext cx="7250853" cy="3345606"/>
          </a:xfrm>
          <a:prstGeom prst="rect">
            <a:avLst/>
          </a:prstGeom>
        </p:spPr>
        <p:txBody>
          <a:bodyPr vert="horz" lIns="91440" tIns="45720" rIns="91440" bIns="45720" rtlCol="0"/>
          <a:lstStyle/>
          <a:p>
            <a:pPr marL="171450" indent="-171450">
              <a:lnSpc>
                <a:spcPts val="4400"/>
              </a:lnSpc>
              <a:spcBef>
                <a:spcPct val="0"/>
              </a:spcBef>
              <a:buFont typeface="Arial" panose="020B0604020202020204" pitchFamily="34" charset="0"/>
              <a:buChar char="•"/>
            </a:pPr>
            <a:endParaRPr lang="en-US" sz="1200" b="0" dirty="0">
              <a:solidFill>
                <a:srgbClr val="FFFFFF"/>
              </a:solidFill>
              <a:latin typeface="Montserrat Classic Bold Italics"/>
            </a:endParaRPr>
          </a:p>
          <a:p>
            <a:pPr marL="0" marR="0" lvl="0" indent="0" algn="l" defTabSz="914400" rtl="0" eaLnBrk="1" fontAlgn="auto" latinLnBrk="0" hangingPunct="1">
              <a:lnSpc>
                <a:spcPts val="4400"/>
              </a:lnSpc>
              <a:spcBef>
                <a:spcPct val="0"/>
              </a:spcBef>
              <a:spcAft>
                <a:spcPts val="0"/>
              </a:spcAft>
              <a:buClrTx/>
              <a:buSzTx/>
              <a:buFont typeface="Arial" panose="020B0604020202020204" pitchFamily="34" charset="0"/>
              <a:buNone/>
              <a:tabLst/>
              <a:defRPr/>
            </a:pPr>
            <a:r>
              <a:rPr lang="en-US" sz="1200" b="0" dirty="0">
                <a:solidFill>
                  <a:srgbClr val="FFFFFF"/>
                </a:solidFill>
                <a:latin typeface="Montserrat Classic Bold Italics"/>
              </a:rPr>
              <a:t>AT &amp; TLCF Website reports and resources</a:t>
            </a:r>
          </a:p>
        </p:txBody>
      </p:sp>
      <p:sp>
        <p:nvSpPr>
          <p:cNvPr id="6" name="Footer Placeholder 5"/>
          <p:cNvSpPr>
            <a:spLocks noGrp="1"/>
          </p:cNvSpPr>
          <p:nvPr>
            <p:ph type="ftr" sz="quarter" idx="4"/>
          </p:nvPr>
        </p:nvSpPr>
        <p:spPr>
          <a:xfrm>
            <a:off x="0" y="7060072"/>
            <a:ext cx="3927546" cy="37058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48" y="7060072"/>
            <a:ext cx="3927546" cy="370585"/>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30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48" y="0"/>
            <a:ext cx="3927546" cy="372308"/>
          </a:xfrm>
          <a:prstGeom prst="rect">
            <a:avLst/>
          </a:prstGeom>
        </p:spPr>
        <p:txBody>
          <a:bodyPr vert="horz" lIns="91440" tIns="45720" rIns="91440" bIns="45720" rtlCol="0"/>
          <a:lstStyle>
            <a:lvl1pPr algn="r">
              <a:defRPr sz="1200"/>
            </a:lvl1pPr>
          </a:lstStyle>
          <a:p>
            <a:fld id="{B7268E1E-0E44-426D-905E-8AD9B19D2182}" type="datetimeFigureOut">
              <a:rPr lang="cs-CZ" smtClean="0"/>
              <a:t>22.02.2022</a:t>
            </a:fld>
            <a:endParaRPr lang="cs-CZ"/>
          </a:p>
        </p:txBody>
      </p:sp>
      <p:sp>
        <p:nvSpPr>
          <p:cNvPr id="4" name="Slide Image Placeholder 3"/>
          <p:cNvSpPr>
            <a:spLocks noGrp="1" noRot="1" noChangeAspect="1"/>
          </p:cNvSpPr>
          <p:nvPr>
            <p:ph type="sldImg" idx="2"/>
          </p:nvPr>
        </p:nvSpPr>
        <p:spPr>
          <a:xfrm>
            <a:off x="2055813" y="557213"/>
            <a:ext cx="4951412" cy="2786062"/>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7" y="3530035"/>
            <a:ext cx="7250853" cy="3345606"/>
          </a:xfrm>
          <a:prstGeom prst="rect">
            <a:avLst/>
          </a:prstGeom>
        </p:spPr>
        <p:txBody>
          <a:bodyPr vert="horz" lIns="91440" tIns="45720" rIns="91440" bIns="45720" rtlCol="0"/>
          <a:lstStyle/>
          <a:p>
            <a:pPr marL="171450" indent="-171450">
              <a:lnSpc>
                <a:spcPts val="4400"/>
              </a:lnSpc>
              <a:spcBef>
                <a:spcPct val="0"/>
              </a:spcBef>
              <a:buFont typeface="Arial" panose="020B0604020202020204" pitchFamily="34" charset="0"/>
              <a:buChar char="•"/>
            </a:pPr>
            <a:r>
              <a:rPr lang="en-US" sz="1200" b="0" dirty="0">
                <a:solidFill>
                  <a:srgbClr val="FFFFFF"/>
                </a:solidFill>
                <a:latin typeface="Montserrat Classic Bold Italics"/>
              </a:rPr>
              <a:t>Does anyone have any questions they’d like to ask or comments they’d like to share?</a:t>
            </a:r>
          </a:p>
        </p:txBody>
      </p:sp>
      <p:sp>
        <p:nvSpPr>
          <p:cNvPr id="6" name="Footer Placeholder 5"/>
          <p:cNvSpPr>
            <a:spLocks noGrp="1"/>
          </p:cNvSpPr>
          <p:nvPr>
            <p:ph type="ftr" sz="quarter" idx="4"/>
          </p:nvPr>
        </p:nvSpPr>
        <p:spPr>
          <a:xfrm>
            <a:off x="0" y="7060072"/>
            <a:ext cx="3927546" cy="37058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48" y="7060072"/>
            <a:ext cx="3927546" cy="370585"/>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extLst>
      <p:ext uri="{BB962C8B-B14F-4D97-AF65-F5344CB8AC3E}">
        <p14:creationId xmlns:p14="http://schemas.microsoft.com/office/powerpoint/2010/main" val="163530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40420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pPr>
              <a:lnSpc>
                <a:spcPts val="4399"/>
              </a:lnSpc>
              <a:spcBef>
                <a:spcPct val="0"/>
              </a:spcBef>
            </a:pPr>
            <a:r>
              <a:rPr lang="en-US" sz="1200" b="1" dirty="0">
                <a:solidFill>
                  <a:srgbClr val="FFFFFF"/>
                </a:solidFill>
                <a:latin typeface="Montserrat Classic Bold Italics"/>
              </a:rPr>
              <a:t>Our unique volunteer recruitment process:</a:t>
            </a:r>
          </a:p>
          <a:p>
            <a:pPr>
              <a:lnSpc>
                <a:spcPts val="4399"/>
              </a:lnSpc>
              <a:spcBef>
                <a:spcPct val="0"/>
              </a:spcBef>
            </a:pPr>
            <a:endParaRPr lang="en-US" sz="1200" b="1" dirty="0">
              <a:solidFill>
                <a:srgbClr val="FFFFFF"/>
              </a:solidFill>
              <a:latin typeface="Montserrat Classic Bold Italics"/>
            </a:endParaRPr>
          </a:p>
          <a:p>
            <a:pPr marL="0" indent="0">
              <a:spcBef>
                <a:spcPct val="0"/>
              </a:spcBef>
              <a:buFont typeface="Arial" panose="020B0604020202020204" pitchFamily="34" charset="0"/>
              <a:buNone/>
            </a:pPr>
            <a:r>
              <a:rPr lang="en-US" sz="1200" b="1" dirty="0">
                <a:solidFill>
                  <a:srgbClr val="FFFFFF"/>
                </a:solidFill>
                <a:latin typeface="Montserrat Classic Bold Italics"/>
              </a:rPr>
              <a:t>Anyone 18+ (not just 50+) – </a:t>
            </a:r>
            <a:r>
              <a:rPr lang="en-US" sz="1200" b="0" dirty="0">
                <a:solidFill>
                  <a:srgbClr val="FFFFFF"/>
                </a:solidFill>
                <a:latin typeface="Montserrat Classic Bold Italics"/>
              </a:rPr>
              <a:t>Whilst we started out aiming to primarily recruit volunteers aged 50+ so that they might benefit from community action, we soon learned that many younger people had lots to offer our audience and that we should include them with equal importance if they are able to help us create or maintain social activities for others</a:t>
            </a:r>
          </a:p>
          <a:p>
            <a:pPr marL="0" indent="0">
              <a:spcBef>
                <a:spcPct val="0"/>
              </a:spcBef>
              <a:buFont typeface="Arial" panose="020B0604020202020204" pitchFamily="34" charset="0"/>
              <a:buNone/>
            </a:pPr>
            <a:r>
              <a:rPr lang="en-US" sz="1200" b="1" dirty="0">
                <a:solidFill>
                  <a:srgbClr val="FFFFFF"/>
                </a:solidFill>
                <a:latin typeface="Montserrat Classic Bold Italics"/>
              </a:rPr>
              <a:t>However, </a:t>
            </a:r>
            <a:r>
              <a:rPr lang="en-US" sz="1200" b="0" dirty="0">
                <a:solidFill>
                  <a:srgbClr val="FFFFFF"/>
                </a:solidFill>
                <a:latin typeface="Montserrat Classic Bold Italics"/>
              </a:rPr>
              <a:t>they DO need to be </a:t>
            </a:r>
            <a:r>
              <a:rPr lang="en-US" sz="1200" b="1" dirty="0">
                <a:solidFill>
                  <a:srgbClr val="FFFFFF"/>
                </a:solidFill>
                <a:latin typeface="Montserrat Classic Bold Italics"/>
              </a:rPr>
              <a:t>Keen to support local 50</a:t>
            </a:r>
            <a:r>
              <a:rPr lang="en-US" sz="1200" b="0" dirty="0">
                <a:solidFill>
                  <a:srgbClr val="FFFFFF"/>
                </a:solidFill>
                <a:latin typeface="Montserrat Classic Bold Italics"/>
              </a:rPr>
              <a:t>+ people as they are stepping into an environment where the majority of participants would be aged 50 or over.</a:t>
            </a:r>
          </a:p>
          <a:p>
            <a:pPr marL="0" indent="0">
              <a:spcBef>
                <a:spcPct val="0"/>
              </a:spcBef>
              <a:buFont typeface="Arial" panose="020B0604020202020204" pitchFamily="34" charset="0"/>
              <a:buNone/>
            </a:pPr>
            <a:r>
              <a:rPr lang="en-US" sz="1200" b="1" dirty="0">
                <a:solidFill>
                  <a:srgbClr val="FFFFFF"/>
                </a:solidFill>
                <a:latin typeface="Montserrat Classic Bold Italics"/>
              </a:rPr>
              <a:t>Personalised or bespoke opportunities</a:t>
            </a:r>
            <a:r>
              <a:rPr lang="en-US" sz="1200" b="0" dirty="0">
                <a:solidFill>
                  <a:srgbClr val="FFFFFF"/>
                </a:solidFill>
                <a:latin typeface="Montserrat Classic Bold Italics"/>
              </a:rPr>
              <a:t>, we work to create tailor-made opportunities which bring enjoyment, satisfaction and benefit to both volunteers and participants. Working around the time, skills, confidence of the individual. </a:t>
            </a:r>
            <a:r>
              <a:rPr lang="en-GB" dirty="0"/>
              <a:t>We steer away from advertising specific volunteering roles, instead encouraging individuals to create their own personalised opportunity. </a:t>
            </a:r>
            <a:endParaRPr lang="en-US" sz="1200" b="0" dirty="0">
              <a:solidFill>
                <a:srgbClr val="FFFFFF"/>
              </a:solidFill>
              <a:latin typeface="Montserrat Classic Bold Italics"/>
            </a:endParaRPr>
          </a:p>
          <a:p>
            <a:pPr marL="0" indent="0">
              <a:spcBef>
                <a:spcPct val="0"/>
              </a:spcBef>
              <a:buFont typeface="Arial" panose="020B0604020202020204" pitchFamily="34" charset="0"/>
              <a:buNone/>
            </a:pPr>
            <a:r>
              <a:rPr lang="en-US" sz="1200" b="1" dirty="0">
                <a:solidFill>
                  <a:srgbClr val="FFFFFF"/>
                </a:solidFill>
                <a:latin typeface="Montserrat Classic Bold Italics"/>
              </a:rPr>
              <a:t>Flexible volunteering is KEY! </a:t>
            </a:r>
            <a:r>
              <a:rPr lang="en-US" sz="1200" b="0" dirty="0">
                <a:solidFill>
                  <a:srgbClr val="FFFFFF"/>
                </a:solidFill>
                <a:latin typeface="Montserrat Classic Bold Italics"/>
              </a:rPr>
              <a:t>Life changes, family changes, work changes health changes and even pandemics happen. If you are ready for this you can plan in advance and all be comfortable and ready for plan B if needed!</a:t>
            </a:r>
            <a:endParaRPr lang="en-US" sz="900" b="0" dirty="0">
              <a:solidFill>
                <a:srgbClr val="FFFFFF"/>
              </a:solidFill>
              <a:latin typeface="Montserrat Classic Bold Italics"/>
            </a:endParaRPr>
          </a:p>
          <a:p>
            <a:pPr>
              <a:lnSpc>
                <a:spcPts val="4399"/>
              </a:lnSpc>
              <a:spcBef>
                <a:spcPct val="0"/>
              </a:spcBef>
            </a:pPr>
            <a:r>
              <a:rPr lang="en-US" sz="1200" b="1" dirty="0">
                <a:solidFill>
                  <a:srgbClr val="FFFFFF"/>
                </a:solidFill>
                <a:latin typeface="Montserrat Classic Bold Italics"/>
              </a:rPr>
              <a:t>Volunteering for all! We strongly believe there is a volunteering opportunity for everyone, regardless of qualifications or experience, it’s just a case of working out what the best action is and some careful planning to make sure the idea works for all.</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33016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r>
              <a:rPr lang="en-GB" dirty="0"/>
              <a:t>Volunteering with Ageless Thanet is different to traditional volunteering. Our key objectives are to make the experience as personal and as flexible as possible, to ensure maximum benefit and enjoyment for our volunteers. </a:t>
            </a:r>
          </a:p>
          <a:p>
            <a:endParaRPr lang="en-GB" dirty="0"/>
          </a:p>
          <a:p>
            <a:r>
              <a:rPr lang="en-GB" dirty="0"/>
              <a:t>We steer away from advertising specific volunteering roles, instead encouraging individuals to create their own personalised opportunity. We always meet with a potential volunteer face to face, to firstly explain the objectives of the project, but also to add that personal and friendly touch that means the individual knows that they will be valued and appreciated. </a:t>
            </a:r>
          </a:p>
          <a:p>
            <a:endParaRPr lang="en-GB" dirty="0"/>
          </a:p>
          <a:p>
            <a:r>
              <a:rPr lang="en-GB" dirty="0"/>
              <a:t>If a volunteer is unsure of exactly what they want to do, we spend time with them to understand their skill set, hobbies and interests, to help them determine what they might like to offer. This varies from running a class or activity to helping out at events or community engagement days. </a:t>
            </a:r>
          </a:p>
          <a:p>
            <a:endParaRPr lang="en-GB" dirty="0"/>
          </a:p>
          <a:p>
            <a:r>
              <a:rPr lang="en-GB" dirty="0"/>
              <a:t>Our volunteers bring the passion and enthusiasm for their particular interest, and we assist with the practical side of things such as booking venues and creating marketing material. We involve the volunteers at every step of the way, to build their confidence and to empower them rather than simply enabling them. If there is something they enjoy doing, and would like to share it with others - we make that possible. </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22801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r>
              <a:rPr lang="en-GB" dirty="0"/>
              <a:t>Such as… next slide:</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21209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557213"/>
            <a:ext cx="4951412" cy="278606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1484402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90500" lvl="0" indent="0">
              <a:lnSpc>
                <a:spcPct val="150000"/>
              </a:lnSpc>
              <a:buFont typeface="Arial"/>
              <a:buNone/>
            </a:pPr>
            <a:r>
              <a:rPr lang="en-US" sz="1200" dirty="0">
                <a:solidFill>
                  <a:srgbClr val="FFFFFF"/>
                </a:solidFill>
                <a:latin typeface="Montserrat Classic"/>
              </a:rPr>
              <a:t>Following the start of the pandemic we ramped up our efforts to be as inclusive as possible and reach people who had effectively ‘disappeared’. We did this via:</a:t>
            </a:r>
          </a:p>
          <a:p>
            <a:pPr marL="361950" lvl="0" indent="-171450">
              <a:lnSpc>
                <a:spcPct val="150000"/>
              </a:lnSpc>
              <a:buFont typeface="Arial" panose="020B0604020202020204" pitchFamily="34" charset="0"/>
              <a:buChar char="•"/>
            </a:pPr>
            <a:r>
              <a:rPr lang="en-US" sz="1200" dirty="0">
                <a:solidFill>
                  <a:srgbClr val="FFFFFF"/>
                </a:solidFill>
                <a:latin typeface="Montserrat Classic"/>
              </a:rPr>
              <a:t>A general telephone helpline – providing ongoing support and signposting for all services</a:t>
            </a:r>
          </a:p>
          <a:p>
            <a:pPr marL="361950" lvl="0" indent="-171450">
              <a:lnSpc>
                <a:spcPct val="150000"/>
              </a:lnSpc>
              <a:buFont typeface="Arial" panose="020B0604020202020204" pitchFamily="34" charset="0"/>
              <a:buChar char="•"/>
            </a:pPr>
            <a:r>
              <a:rPr lang="en-US" sz="1200" dirty="0">
                <a:solidFill>
                  <a:srgbClr val="FFFFFF"/>
                </a:solidFill>
                <a:latin typeface="Montserrat Classic"/>
              </a:rPr>
              <a:t>We increased the frequency of mail-outs including helpful information re: local services </a:t>
            </a:r>
          </a:p>
          <a:p>
            <a:pPr marL="361950" lvl="0" indent="-171450">
              <a:lnSpc>
                <a:spcPct val="150000"/>
              </a:lnSpc>
              <a:buFont typeface="Arial" panose="020B0604020202020204" pitchFamily="34" charset="0"/>
              <a:buChar char="•"/>
            </a:pPr>
            <a:r>
              <a:rPr lang="en-US" sz="1200" dirty="0">
                <a:solidFill>
                  <a:srgbClr val="FFFFFF"/>
                </a:solidFill>
                <a:latin typeface="Montserrat Classic"/>
              </a:rPr>
              <a:t>We also ramped up our social media communications</a:t>
            </a:r>
          </a:p>
          <a:p>
            <a:pPr marL="361950" lvl="0" indent="-171450">
              <a:lnSpc>
                <a:spcPct val="150000"/>
              </a:lnSpc>
              <a:buFont typeface="Arial" panose="020B0604020202020204" pitchFamily="34" charset="0"/>
              <a:buChar char="•"/>
            </a:pPr>
            <a:r>
              <a:rPr lang="en-US" sz="1200" dirty="0">
                <a:solidFill>
                  <a:srgbClr val="FFFFFF"/>
                </a:solidFill>
                <a:latin typeface="Montserrat Classic"/>
              </a:rPr>
              <a:t>We hosted Zoom think-tanks with beneficiaries and volunteers (to find out what people wanted, or thought might help themselves and their community)</a:t>
            </a:r>
          </a:p>
          <a:p>
            <a:pPr marL="3619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Montserrat Classic"/>
              </a:rPr>
              <a:t>Online drop-ins – hosted weekly by staff re: all services</a:t>
            </a:r>
          </a:p>
          <a:p>
            <a:pPr marL="361950" lvl="0" indent="-171450">
              <a:lnSpc>
                <a:spcPct val="150000"/>
              </a:lnSpc>
              <a:buFont typeface="Arial" panose="020B0604020202020204" pitchFamily="34" charset="0"/>
              <a:buChar char="•"/>
            </a:pPr>
            <a:r>
              <a:rPr lang="en-US" sz="1200" dirty="0">
                <a:solidFill>
                  <a:srgbClr val="FFFFFF"/>
                </a:solidFill>
                <a:latin typeface="Montserrat Classic"/>
              </a:rPr>
              <a:t>We provided zoom support for volunteer group hosts – to get them started</a:t>
            </a:r>
          </a:p>
          <a:p>
            <a:pPr marL="361950" lvl="0" indent="-171450">
              <a:lnSpc>
                <a:spcPct val="150000"/>
              </a:lnSpc>
              <a:buFont typeface="Arial" panose="020B0604020202020204" pitchFamily="34" charset="0"/>
              <a:buChar char="•"/>
            </a:pPr>
            <a:r>
              <a:rPr lang="en-US" sz="1200" dirty="0">
                <a:solidFill>
                  <a:srgbClr val="FFFFFF"/>
                </a:solidFill>
                <a:latin typeface="Montserrat Classic"/>
              </a:rPr>
              <a:t>We created a range of brand-new digital socials and activities </a:t>
            </a:r>
          </a:p>
          <a:p>
            <a:pPr marL="361950" lvl="0" indent="-171450">
              <a:lnSpc>
                <a:spcPct val="150000"/>
              </a:lnSpc>
              <a:buFont typeface="Arial" panose="020B0604020202020204" pitchFamily="34" charset="0"/>
              <a:buChar char="•"/>
            </a:pPr>
            <a:r>
              <a:rPr lang="en-US" sz="1200" dirty="0">
                <a:solidFill>
                  <a:srgbClr val="FFFFFF"/>
                </a:solidFill>
                <a:latin typeface="Montserrat Classic"/>
              </a:rPr>
              <a:t>We started a digital Buddies scheme – which I will talk more about in a moment</a:t>
            </a:r>
          </a:p>
          <a:p>
            <a:pPr marL="3619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Montserrat Classic"/>
              </a:rPr>
              <a:t>And we also supported referrals to Social Prescribing services regarding accessibility needs for those eligible for assistance</a:t>
            </a:r>
          </a:p>
          <a:p>
            <a:endParaRPr lang="en-GB" dirty="0"/>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180694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90500" marR="0" lvl="0" indent="0" algn="l" defTabSz="914400" rtl="0" eaLnBrk="1" fontAlgn="auto" latinLnBrk="0" hangingPunct="1">
              <a:lnSpc>
                <a:spcPct val="150000"/>
              </a:lnSpc>
              <a:spcBef>
                <a:spcPts val="0"/>
              </a:spcBef>
              <a:spcAft>
                <a:spcPts val="0"/>
              </a:spcAft>
              <a:buClrTx/>
              <a:buSzTx/>
              <a:buFont typeface="Arial"/>
              <a:buNone/>
              <a:tabLst/>
              <a:defRPr/>
            </a:pPr>
            <a:r>
              <a:rPr lang="en-US" sz="1200" dirty="0">
                <a:solidFill>
                  <a:srgbClr val="FFFFFF"/>
                </a:solidFill>
                <a:latin typeface="Montserrat Classic"/>
              </a:rPr>
              <a:t>In response to restrictions, we worked swiftly to transition our traditionally face to face opportunities online:</a:t>
            </a:r>
          </a:p>
          <a:p>
            <a:pPr marL="3619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Montserrat Classic"/>
              </a:rPr>
              <a:t>We were able to provide a wide selection of digital wellbeing activities, led by professional facilitators and instructors – such as Yoga, keep fit, pilates and photography to name but a few.</a:t>
            </a:r>
          </a:p>
          <a:p>
            <a:pPr marL="3619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rgbClr val="FFFFFF"/>
                </a:solidFill>
                <a:latin typeface="Montserrat Classic"/>
              </a:rPr>
              <a:t>Also a good range of volunteer-led socials and activities, such as coffee &amp; chats, a local music lovers’ group was formed, psychology discussions started, plus regular info-drop-ins and quizzes… We even hosted a quiz on Christmas day!</a:t>
            </a:r>
          </a:p>
          <a:p>
            <a:pPr marL="190500" marR="0" lvl="0" indent="0" algn="l" defTabSz="914400" rtl="0" eaLnBrk="1" fontAlgn="auto" latinLnBrk="0" hangingPunct="1">
              <a:lnSpc>
                <a:spcPct val="150000"/>
              </a:lnSpc>
              <a:spcBef>
                <a:spcPts val="0"/>
              </a:spcBef>
              <a:spcAft>
                <a:spcPts val="0"/>
              </a:spcAft>
              <a:buClrTx/>
              <a:buSzTx/>
              <a:buFont typeface="Arial"/>
              <a:buNone/>
              <a:tabLst/>
              <a:defRPr/>
            </a:pPr>
            <a:r>
              <a:rPr lang="en-US" sz="1200" dirty="0">
                <a:solidFill>
                  <a:srgbClr val="FFFFFF"/>
                </a:solidFill>
                <a:latin typeface="Montserrat Classic"/>
              </a:rPr>
              <a:t>Added to this we also supported our audience to engage with the first ever online Census, over to Will to tell you more about that…</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4188092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546" cy="37230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34448" y="0"/>
            <a:ext cx="3927546" cy="372308"/>
          </a:xfrm>
          <a:prstGeom prst="rect">
            <a:avLst/>
          </a:prstGeom>
        </p:spPr>
        <p:txBody>
          <a:bodyPr vert="horz" lIns="91440" tIns="45720" rIns="91440" bIns="45720" rtlCol="0"/>
          <a:lstStyle>
            <a:lvl1pPr algn="r">
              <a:defRPr sz="1200"/>
            </a:lvl1pPr>
          </a:lstStyle>
          <a:p>
            <a:fld id="{B7268E1E-0E44-426D-905E-8AD9B19D2182}" type="datetimeFigureOut">
              <a:rPr lang="cs-CZ" smtClean="0"/>
              <a:t>22.02.2022</a:t>
            </a:fld>
            <a:endParaRPr lang="cs-CZ"/>
          </a:p>
        </p:txBody>
      </p:sp>
      <p:sp>
        <p:nvSpPr>
          <p:cNvPr id="4" name="Slide Image Placeholder 3"/>
          <p:cNvSpPr>
            <a:spLocks noGrp="1" noRot="1" noChangeAspect="1"/>
          </p:cNvSpPr>
          <p:nvPr>
            <p:ph type="sldImg" idx="2"/>
          </p:nvPr>
        </p:nvSpPr>
        <p:spPr>
          <a:xfrm>
            <a:off x="2055813" y="557213"/>
            <a:ext cx="4951412" cy="2786062"/>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06357" y="3530035"/>
            <a:ext cx="7250853" cy="3345606"/>
          </a:xfrm>
          <a:prstGeom prst="rect">
            <a:avLst/>
          </a:prstGeom>
        </p:spPr>
        <p:txBody>
          <a:bodyPr vert="horz" lIns="91440" tIns="45720" rIns="91440" bIns="45720" rtlCol="0"/>
          <a:lstStyle/>
          <a:p>
            <a:pPr lvl="0"/>
            <a:r>
              <a:rPr lang="en-US" b="1" dirty="0">
                <a:solidFill>
                  <a:schemeClr val="tx2"/>
                </a:solidFill>
                <a:highlight>
                  <a:srgbClr val="FFFF00"/>
                </a:highlight>
              </a:rPr>
              <a:t>Venues</a:t>
            </a:r>
          </a:p>
          <a:p>
            <a:pPr lvl="0"/>
            <a:r>
              <a:rPr lang="en-US" dirty="0">
                <a:solidFill>
                  <a:schemeClr val="tx2"/>
                </a:solidFill>
                <a:highlight>
                  <a:srgbClr val="FFFF00"/>
                </a:highlight>
              </a:rPr>
              <a:t>We have used a broad range of physical venues such as community centres, sports facilities, church halls, supported living complexes, local businesses, public/green spaces. Volunteer-led aim for FOC or refreshments purchased at business. Sometimes drop-in (if for one-off support), courses or longer term depending on volunteer/s and opportunity.</a:t>
            </a:r>
          </a:p>
          <a:p>
            <a:pPr lvl="0"/>
            <a:r>
              <a:rPr lang="en-US" sz="1200" b="1" dirty="0">
                <a:solidFill>
                  <a:schemeClr val="tx2"/>
                </a:solidFill>
                <a:highlight>
                  <a:srgbClr val="FFFF00"/>
                </a:highlight>
                <a:latin typeface="+mn-lt"/>
              </a:rPr>
              <a:t>Communicating with our audience:</a:t>
            </a:r>
          </a:p>
          <a:p>
            <a:pPr lvl="0"/>
            <a:r>
              <a:rPr lang="en-US" sz="1200" b="0" dirty="0">
                <a:solidFill>
                  <a:schemeClr val="tx2"/>
                </a:solidFill>
                <a:highlight>
                  <a:srgbClr val="FFFF00"/>
                </a:highlight>
                <a:latin typeface="+mn-lt"/>
              </a:rPr>
              <a:t>Slots in project, wider organization and partner newsletters, sharing on social media, face to face public engagement opportunities, local press, </a:t>
            </a:r>
            <a:r>
              <a:rPr lang="en-US" sz="1200" b="0" dirty="0" err="1">
                <a:solidFill>
                  <a:schemeClr val="tx2"/>
                </a:solidFill>
                <a:highlight>
                  <a:srgbClr val="FFFF00"/>
                </a:highlight>
                <a:latin typeface="+mn-lt"/>
              </a:rPr>
              <a:t>neighbourhood</a:t>
            </a:r>
            <a:r>
              <a:rPr lang="en-US" sz="1200" b="0" dirty="0">
                <a:solidFill>
                  <a:schemeClr val="tx2"/>
                </a:solidFill>
                <a:highlight>
                  <a:srgbClr val="FFFF00"/>
                </a:highlight>
                <a:latin typeface="+mn-lt"/>
              </a:rPr>
              <a:t> magazines. Must admit that OUR biggest project hook was our own Age Friendly Business reward card (You may have similar in your area? There are lots of postcode/city discount cards or virtual high-street groups across the country)</a:t>
            </a:r>
            <a:endParaRPr lang="en-US" sz="1200" b="0" dirty="0">
              <a:solidFill>
                <a:schemeClr val="tx1"/>
              </a:solidFill>
              <a:highlight>
                <a:srgbClr val="FFFF00"/>
              </a:highlight>
              <a:latin typeface="+mn-lt"/>
            </a:endParaRPr>
          </a:p>
          <a:p>
            <a:pPr lvl="0"/>
            <a:r>
              <a:rPr lang="en-US" sz="1200" b="1" dirty="0">
                <a:solidFill>
                  <a:srgbClr val="FFFFFF"/>
                </a:solidFill>
                <a:latin typeface="Montserrat Classic Bold Italics"/>
              </a:rPr>
              <a:t>Learning and development</a:t>
            </a:r>
          </a:p>
          <a:p>
            <a:pPr lvl="0"/>
            <a:r>
              <a:rPr lang="en-US" sz="1200" b="0" dirty="0">
                <a:solidFill>
                  <a:srgbClr val="FFFFFF"/>
                </a:solidFill>
                <a:latin typeface="Montserrat Classic Bold Italics"/>
              </a:rPr>
              <a:t>We work with our partners to the benefit of our shared audience, so we have a broader reach for surveys</a:t>
            </a:r>
            <a:r>
              <a:rPr lang="en-US" sz="1200" dirty="0">
                <a:solidFill>
                  <a:srgbClr val="FFFFFF"/>
                </a:solidFill>
                <a:latin typeface="Montserrat Classic Bold Italics"/>
              </a:rPr>
              <a:t>, to gather data, </a:t>
            </a:r>
            <a:r>
              <a:rPr lang="en-US" sz="1200" dirty="0" err="1">
                <a:solidFill>
                  <a:srgbClr val="FFFFFF"/>
                </a:solidFill>
                <a:latin typeface="Montserrat Classic Bold Italics"/>
              </a:rPr>
              <a:t>tp</a:t>
            </a:r>
            <a:r>
              <a:rPr lang="en-US" sz="1200" dirty="0">
                <a:solidFill>
                  <a:srgbClr val="FFFFFF"/>
                </a:solidFill>
                <a:latin typeface="Montserrat Classic Bold Italics"/>
              </a:rPr>
              <a:t> test and learn with</a:t>
            </a:r>
          </a:p>
          <a:p>
            <a:pPr lvl="0"/>
            <a:r>
              <a:rPr lang="en-US" sz="1200" dirty="0">
                <a:solidFill>
                  <a:srgbClr val="FFFFFF"/>
                </a:solidFill>
                <a:latin typeface="Montserrat Classic Bold Italics"/>
              </a:rPr>
              <a:t>We also believe fully in our approach, learning and achievements, and that produced by other ageing better projects (please see ours and TNLC Ageing Better website for resources and toolkits).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Montserrat Classic Bold Italics"/>
              </a:rPr>
              <a:t>Participants and volunteers are the best advocates!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FFFF"/>
                </a:solidFill>
                <a:latin typeface="Montserrat Classic Bold Italics"/>
              </a:rPr>
              <a:t>When promoting activities or recruiting volunteers of participants.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Montserrat Classic Bold Italics"/>
              </a:rPr>
              <a:t>Flexibility is key </a:t>
            </a:r>
            <a:r>
              <a:rPr lang="en-US" sz="1200" dirty="0">
                <a:solidFill>
                  <a:srgbClr val="FFFFFF"/>
                </a:solidFill>
                <a:latin typeface="Montserrat Classic Bold Italics"/>
              </a:rPr>
              <a:t>Because life changes, targets change, the weather changes, and even pandemics happen! </a:t>
            </a:r>
            <a:r>
              <a:rPr lang="en-GB" dirty="0"/>
              <a:t>Our volunteers are reassured that they can give as much or as little time as they can, when it suits them and have the option to take a break or stop altogether if life gets in the way. All volunteers are welcome to return to volunteering if and when they want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Montserrat Classic Bold Italics"/>
              </a:rPr>
              <a:t>Fantastic bi-products of the partnership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Montserrat Classic Bold Italics"/>
              </a:rPr>
              <a:t>MORE opportunities for friendships, new skills, challenging ageing, confidence building, championing older people’s voices, awareness raising – AND SO MUCH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Montserrat Classic Bold Itali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Montserrat Classic Bold Itali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Montserrat Classic Bold Italics"/>
            </a:endParaRPr>
          </a:p>
          <a:p>
            <a:pPr lvl="0"/>
            <a:endParaRPr lang="en-US" dirty="0"/>
          </a:p>
        </p:txBody>
      </p:sp>
      <p:sp>
        <p:nvSpPr>
          <p:cNvPr id="6" name="Footer Placeholder 5"/>
          <p:cNvSpPr>
            <a:spLocks noGrp="1"/>
          </p:cNvSpPr>
          <p:nvPr>
            <p:ph type="ftr" sz="quarter" idx="4"/>
          </p:nvPr>
        </p:nvSpPr>
        <p:spPr>
          <a:xfrm>
            <a:off x="0" y="7060072"/>
            <a:ext cx="3927546" cy="37058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34448" y="7060072"/>
            <a:ext cx="3927546" cy="370585"/>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s://youtu.be/CzQio9Z-v7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362200" y="1744851"/>
            <a:ext cx="4661619" cy="4661601"/>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16666" b="-16666"/>
              </a:stretch>
            </a:blipFill>
          </p:spPr>
        </p:sp>
      </p:grpSp>
      <p:sp>
        <p:nvSpPr>
          <p:cNvPr id="9" name="TextBox 9"/>
          <p:cNvSpPr txBox="1"/>
          <p:nvPr/>
        </p:nvSpPr>
        <p:spPr>
          <a:xfrm>
            <a:off x="9165771" y="2781300"/>
            <a:ext cx="7529684" cy="538609"/>
          </a:xfrm>
          <a:prstGeom prst="rect">
            <a:avLst/>
          </a:prstGeom>
        </p:spPr>
        <p:txBody>
          <a:bodyPr wrap="square" lIns="0" tIns="0" rIns="0" bIns="0" rtlCol="0" anchor="t">
            <a:spAutoFit/>
          </a:bodyPr>
          <a:lstStyle/>
          <a:p>
            <a:pPr algn="ctr">
              <a:lnSpc>
                <a:spcPts val="4200"/>
              </a:lnSpc>
            </a:pPr>
            <a:r>
              <a:rPr lang="en-US" sz="5400" spc="270" dirty="0">
                <a:solidFill>
                  <a:srgbClr val="FCFEF1"/>
                </a:solidFill>
                <a:latin typeface="Montserrat Classic Bold"/>
              </a:rPr>
              <a:t>NATASHA HART</a:t>
            </a:r>
          </a:p>
        </p:txBody>
      </p:sp>
      <p:sp>
        <p:nvSpPr>
          <p:cNvPr id="10" name="TextBox 10"/>
          <p:cNvSpPr txBox="1"/>
          <p:nvPr/>
        </p:nvSpPr>
        <p:spPr>
          <a:xfrm>
            <a:off x="9906000" y="3361209"/>
            <a:ext cx="10039350" cy="2136482"/>
          </a:xfrm>
          <a:prstGeom prst="rect">
            <a:avLst/>
          </a:prstGeom>
        </p:spPr>
        <p:txBody>
          <a:bodyPr wrap="square" lIns="0" tIns="0" rIns="0" bIns="0" rtlCol="0" anchor="t">
            <a:spAutoFit/>
          </a:bodyPr>
          <a:lstStyle/>
          <a:p>
            <a:pPr>
              <a:lnSpc>
                <a:spcPts val="3749"/>
              </a:lnSpc>
            </a:pPr>
            <a:r>
              <a:rPr lang="en-US" sz="5400" b="1" spc="49" dirty="0">
                <a:solidFill>
                  <a:srgbClr val="FCFEF1"/>
                </a:solidFill>
                <a:latin typeface="Poppins Light"/>
              </a:rPr>
              <a:t> </a:t>
            </a:r>
          </a:p>
          <a:p>
            <a:r>
              <a:rPr lang="en-US" sz="5400" b="1" spc="49" dirty="0">
                <a:solidFill>
                  <a:srgbClr val="FCFEF1"/>
                </a:solidFill>
                <a:latin typeface="Poppins Light"/>
              </a:rPr>
              <a:t>Active Citizenship </a:t>
            </a:r>
          </a:p>
          <a:p>
            <a:r>
              <a:rPr lang="en-US" sz="5400" b="1" spc="49" dirty="0">
                <a:solidFill>
                  <a:srgbClr val="FCFEF1"/>
                </a:solidFill>
                <a:latin typeface="Poppins Light"/>
              </a:rPr>
              <a:t>Supervisor</a:t>
            </a:r>
          </a:p>
        </p:txBody>
      </p:sp>
      <p:grpSp>
        <p:nvGrpSpPr>
          <p:cNvPr id="19" name="Group 18">
            <a:extLst>
              <a:ext uri="{FF2B5EF4-FFF2-40B4-BE49-F238E27FC236}">
                <a16:creationId xmlns:a16="http://schemas.microsoft.com/office/drawing/2014/main" id="{BF3C97F6-85C6-4CB6-B806-98CCC47B8097}"/>
              </a:ext>
            </a:extLst>
          </p:cNvPr>
          <p:cNvGrpSpPr/>
          <p:nvPr/>
        </p:nvGrpSpPr>
        <p:grpSpPr>
          <a:xfrm>
            <a:off x="621419" y="7675474"/>
            <a:ext cx="17045162" cy="2400304"/>
            <a:chOff x="624021" y="8954058"/>
            <a:chExt cx="10444530" cy="1355085"/>
          </a:xfrm>
        </p:grpSpPr>
        <p:pic>
          <p:nvPicPr>
            <p:cNvPr id="16" name="Picture 2">
              <a:extLst>
                <a:ext uri="{FF2B5EF4-FFF2-40B4-BE49-F238E27FC236}">
                  <a16:creationId xmlns:a16="http://schemas.microsoft.com/office/drawing/2014/main" id="{38819098-5B2B-4B9F-9390-B1649DF03FC4}"/>
                </a:ext>
              </a:extLst>
            </p:cNvPr>
            <p:cNvPicPr>
              <a:picLocks noChangeAspect="1"/>
            </p:cNvPicPr>
            <p:nvPr/>
          </p:nvPicPr>
          <p:blipFill>
            <a:blip r:embed="rId4"/>
            <a:srcRect t="381" b="381"/>
            <a:stretch>
              <a:fillRect/>
            </a:stretch>
          </p:blipFill>
          <p:spPr>
            <a:xfrm>
              <a:off x="624021" y="9530373"/>
              <a:ext cx="2133349" cy="537207"/>
            </a:xfrm>
            <a:prstGeom prst="rect">
              <a:avLst/>
            </a:prstGeom>
          </p:spPr>
        </p:pic>
        <p:pic>
          <p:nvPicPr>
            <p:cNvPr id="18" name="Picture 4">
              <a:extLst>
                <a:ext uri="{FF2B5EF4-FFF2-40B4-BE49-F238E27FC236}">
                  <a16:creationId xmlns:a16="http://schemas.microsoft.com/office/drawing/2014/main" id="{828078D6-B377-4A59-A61F-EDE7A50E5D97}"/>
                </a:ext>
              </a:extLst>
            </p:cNvPr>
            <p:cNvPicPr>
              <a:picLocks noChangeAspect="1"/>
            </p:cNvPicPr>
            <p:nvPr/>
          </p:nvPicPr>
          <p:blipFill>
            <a:blip r:embed="rId5"/>
            <a:srcRect/>
            <a:stretch>
              <a:fillRect/>
            </a:stretch>
          </p:blipFill>
          <p:spPr>
            <a:xfrm>
              <a:off x="8295998" y="8954058"/>
              <a:ext cx="2772553" cy="1355085"/>
            </a:xfrm>
            <a:prstGeom prst="rect">
              <a:avLst/>
            </a:prstGeom>
          </p:spPr>
        </p:pic>
      </p:grpSp>
      <p:pic>
        <p:nvPicPr>
          <p:cNvPr id="20" name="Picture 4">
            <a:extLst>
              <a:ext uri="{FF2B5EF4-FFF2-40B4-BE49-F238E27FC236}">
                <a16:creationId xmlns:a16="http://schemas.microsoft.com/office/drawing/2014/main" id="{2CA5C65C-0443-4CF0-9717-674BC57C3B70}"/>
              </a:ext>
            </a:extLst>
          </p:cNvPr>
          <p:cNvPicPr>
            <a:picLocks noChangeAspect="1"/>
          </p:cNvPicPr>
          <p:nvPr/>
        </p:nvPicPr>
        <p:blipFill>
          <a:blip r:embed="rId6"/>
          <a:srcRect/>
          <a:stretch>
            <a:fillRect/>
          </a:stretch>
        </p:blipFill>
        <p:spPr>
          <a:xfrm>
            <a:off x="6057448" y="4720715"/>
            <a:ext cx="2772554" cy="27725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3" name="TextBox 3"/>
          <p:cNvSpPr txBox="1"/>
          <p:nvPr/>
        </p:nvSpPr>
        <p:spPr>
          <a:xfrm>
            <a:off x="8173346" y="1095375"/>
            <a:ext cx="9085954" cy="2036445"/>
          </a:xfrm>
          <a:prstGeom prst="rect">
            <a:avLst/>
          </a:prstGeom>
        </p:spPr>
        <p:txBody>
          <a:bodyPr lIns="0" tIns="0" rIns="0" bIns="0" rtlCol="0" anchor="t">
            <a:spAutoFit/>
          </a:bodyPr>
          <a:lstStyle/>
          <a:p>
            <a:pPr marL="0" marR="0" lvl="0" indent="0" algn="r" defTabSz="914400" rtl="0" eaLnBrk="1" fontAlgn="auto" latinLnBrk="0" hangingPunct="1">
              <a:lnSpc>
                <a:spcPts val="792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3366"/>
                </a:solidFill>
                <a:effectLst/>
                <a:uLnTx/>
                <a:uFillTx/>
                <a:latin typeface="Poppins Bold Bold Italics"/>
                <a:ea typeface="+mn-ea"/>
                <a:cs typeface="+mn-cs"/>
              </a:rPr>
              <a:t>Who is </a:t>
            </a:r>
          </a:p>
          <a:p>
            <a:pPr marL="0" marR="0" lvl="0" indent="0" algn="r" defTabSz="914400" rtl="0" eaLnBrk="1" fontAlgn="auto" latinLnBrk="0" hangingPunct="1">
              <a:lnSpc>
                <a:spcPts val="792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003366"/>
                </a:solidFill>
                <a:effectLst/>
                <a:uLnTx/>
                <a:uFillTx/>
                <a:latin typeface="Poppins Bold Bold Italics"/>
                <a:ea typeface="+mn-ea"/>
                <a:cs typeface="+mn-cs"/>
              </a:rPr>
              <a:t>Ageless Thanet?</a:t>
            </a:r>
          </a:p>
        </p:txBody>
      </p:sp>
      <p:sp>
        <p:nvSpPr>
          <p:cNvPr id="4" name="TextBox 4"/>
          <p:cNvSpPr txBox="1"/>
          <p:nvPr/>
        </p:nvSpPr>
        <p:spPr>
          <a:xfrm>
            <a:off x="10117371" y="7914208"/>
            <a:ext cx="7141929" cy="969645"/>
          </a:xfrm>
          <a:prstGeom prst="rect">
            <a:avLst/>
          </a:prstGeom>
        </p:spPr>
        <p:txBody>
          <a:bodyPr lIns="0" tIns="0" rIns="0" bIns="0" rtlCol="0" anchor="t">
            <a:spAutoFit/>
          </a:bodyPr>
          <a:lstStyle/>
          <a:p>
            <a:pPr marL="0" marR="0" lvl="0" indent="0" algn="r" defTabSz="914400" rtl="0" eaLnBrk="1" fontAlgn="auto" latinLnBrk="0" hangingPunct="1">
              <a:lnSpc>
                <a:spcPts val="3840"/>
              </a:lnSpc>
              <a:spcBef>
                <a:spcPts val="0"/>
              </a:spcBef>
              <a:spcAft>
                <a:spcPts val="0"/>
              </a:spcAft>
              <a:buClrTx/>
              <a:buSzTx/>
              <a:buFontTx/>
              <a:buNone/>
              <a:tabLst/>
              <a:defRPr/>
            </a:pPr>
            <a:r>
              <a:rPr kumimoji="0" lang="en-US" sz="3200" b="0" i="0" u="none" strike="noStrike" kern="1200" cap="none" spc="160" normalizeH="0" baseline="0" noProof="0" dirty="0">
                <a:ln>
                  <a:noFill/>
                </a:ln>
                <a:solidFill>
                  <a:srgbClr val="003366"/>
                </a:solidFill>
                <a:effectLst/>
                <a:uLnTx/>
                <a:uFillTx/>
                <a:latin typeface="Poppins Bold Italics"/>
                <a:ea typeface="+mn-ea"/>
                <a:cs typeface="+mn-cs"/>
              </a:rPr>
              <a:t>MAKING THANET A GREAT PLACE TO GROW OLDER</a:t>
            </a:r>
          </a:p>
        </p:txBody>
      </p:sp>
      <p:sp>
        <p:nvSpPr>
          <p:cNvPr id="5" name="TextBox 5"/>
          <p:cNvSpPr txBox="1"/>
          <p:nvPr/>
        </p:nvSpPr>
        <p:spPr>
          <a:xfrm>
            <a:off x="687147" y="887087"/>
            <a:ext cx="16913705" cy="7386638"/>
          </a:xfrm>
          <a:prstGeom prst="rect">
            <a:avLst/>
          </a:prstGeom>
        </p:spPr>
        <p:txBody>
          <a:bodyPr lIns="0" tIns="0" rIns="0" bIns="0" rtlCol="0" anchor="t">
            <a:spAutoFit/>
          </a:bodyPr>
          <a:lstStyle/>
          <a:p>
            <a:pPr marL="0" marR="0" lvl="0" indent="0" defTabSz="914400" rtl="0" eaLnBrk="1" fontAlgn="auto" latinLnBrk="0" hangingPunct="1">
              <a:lnSpc>
                <a:spcPts val="4839"/>
              </a:lnSpc>
              <a:spcBef>
                <a:spcPct val="0"/>
              </a:spcBef>
              <a:spcAft>
                <a:spcPts val="0"/>
              </a:spcAft>
              <a:buClrTx/>
              <a:buSzTx/>
              <a:buFontTx/>
              <a:buNone/>
              <a:tabLst/>
              <a:defRPr/>
            </a:pPr>
            <a:r>
              <a:rPr kumimoji="0" lang="en-US" sz="6000" b="0" i="0" u="none" strike="noStrike" kern="1200" cap="none" spc="0" normalizeH="0" baseline="0" noProof="0" dirty="0">
                <a:ln>
                  <a:noFill/>
                </a:ln>
                <a:solidFill>
                  <a:srgbClr val="FFFF00"/>
                </a:solidFill>
                <a:effectLst/>
                <a:uLnTx/>
                <a:uFillTx/>
                <a:latin typeface="Montserrat Classic Bold" panose="020B0604020202020204" charset="0"/>
                <a:ea typeface="+mn-ea"/>
                <a:cs typeface="+mn-cs"/>
              </a:rPr>
              <a:t>Our key volunteer statistics:</a:t>
            </a:r>
          </a:p>
          <a:p>
            <a:pPr marL="0" marR="0" lvl="0" indent="0" defTabSz="914400" rtl="0" eaLnBrk="1" fontAlgn="auto" latinLnBrk="0" hangingPunct="1">
              <a:lnSpc>
                <a:spcPts val="4839"/>
              </a:lnSpc>
              <a:spcBef>
                <a:spcPct val="0"/>
              </a:spcBef>
              <a:spcAft>
                <a:spcPts val="0"/>
              </a:spcAft>
              <a:buClrTx/>
              <a:buSzTx/>
              <a:buFontTx/>
              <a:buNone/>
              <a:tabLst/>
              <a:defRPr/>
            </a:pPr>
            <a:endParaRPr kumimoji="0" lang="en-US" sz="6000" b="0" i="0" u="none" strike="noStrike" kern="1200" cap="none" spc="0" normalizeH="0" baseline="0" noProof="0" dirty="0">
              <a:ln>
                <a:noFill/>
              </a:ln>
              <a:solidFill>
                <a:srgbClr val="FFFFFF"/>
              </a:solidFill>
              <a:effectLst/>
              <a:uLnTx/>
              <a:uFillTx/>
              <a:latin typeface="Montserrat Classic Bold" panose="020B0604020202020204" charset="0"/>
              <a:ea typeface="+mn-ea"/>
              <a:cs typeface="+mn-cs"/>
            </a:endParaRPr>
          </a:p>
          <a:p>
            <a:pPr marL="0" marR="0" lvl="0" indent="0" algn="l" defTabSz="914400" rtl="0" eaLnBrk="1" fontAlgn="auto" latinLnBrk="0" hangingPunct="1">
              <a:lnSpc>
                <a:spcPts val="4840"/>
              </a:lnSpc>
              <a:spcBef>
                <a:spcPct val="0"/>
              </a:spcBef>
              <a:spcAft>
                <a:spcPts val="0"/>
              </a:spcAft>
              <a:buClrTx/>
              <a:buSzTx/>
              <a:buFontTx/>
              <a:buNone/>
              <a:tabLst/>
              <a:defRPr/>
            </a:pPr>
            <a:endParaRPr kumimoji="0" lang="en-US" sz="4800" b="1" i="0" u="none" strike="noStrike" kern="1200" cap="none" spc="0" normalizeH="0" baseline="0" noProof="0" dirty="0">
              <a:ln>
                <a:noFill/>
              </a:ln>
              <a:solidFill>
                <a:schemeClr val="bg1"/>
              </a:solidFill>
              <a:effectLst/>
              <a:uLnTx/>
              <a:uFillTx/>
              <a:latin typeface="Montserrat Classic Bold" panose="020B0604020202020204" charset="0"/>
              <a:ea typeface="+mn-ea"/>
              <a:cs typeface="+mn-cs"/>
            </a:endParaRPr>
          </a:p>
          <a:p>
            <a:pPr marL="949961" lvl="1" indent="-474980">
              <a:lnSpc>
                <a:spcPts val="4840"/>
              </a:lnSpc>
              <a:buFont typeface="Arial"/>
              <a:buChar char="•"/>
              <a:defRPr/>
            </a:pPr>
            <a:r>
              <a:rPr kumimoji="0" lang="en-US" sz="4800" b="0" i="0" u="none" strike="noStrike" kern="1200" cap="none" spc="0" normalizeH="0" baseline="0" noProof="0" dirty="0">
                <a:ln>
                  <a:noFill/>
                </a:ln>
                <a:solidFill>
                  <a:srgbClr val="FFFF00"/>
                </a:solidFill>
                <a:effectLst/>
                <a:uLnTx/>
                <a:uFillTx/>
                <a:latin typeface="Montserrat Classic Bold" panose="020B0604020202020204" charset="0"/>
                <a:ea typeface="+mn-ea"/>
                <a:cs typeface="+mn-cs"/>
              </a:rPr>
              <a:t>65% </a:t>
            </a:r>
            <a:r>
              <a:rPr lang="en-GB" sz="4800" b="1" i="0" dirty="0">
                <a:solidFill>
                  <a:schemeClr val="bg1"/>
                </a:solidFill>
                <a:effectLst/>
                <a:latin typeface="Segoe UI" panose="020B0502040204020203" pitchFamily="34" charset="0"/>
              </a:rPr>
              <a:t>of volunteers said their confidence increased</a:t>
            </a:r>
          </a:p>
          <a:p>
            <a:pPr marL="949961" lvl="1" indent="-474980">
              <a:lnSpc>
                <a:spcPts val="4840"/>
              </a:lnSpc>
              <a:buFont typeface="Arial"/>
              <a:buChar char="•"/>
              <a:defRPr/>
            </a:pPr>
            <a:endParaRPr kumimoji="0" lang="en-US" sz="4800" b="0" i="0" u="none" strike="noStrike" kern="1200" cap="none" spc="0" normalizeH="0" baseline="0" noProof="0" dirty="0">
              <a:ln>
                <a:noFill/>
              </a:ln>
              <a:solidFill>
                <a:srgbClr val="FFFFFF"/>
              </a:solidFill>
              <a:effectLst/>
              <a:uLnTx/>
              <a:uFillTx/>
              <a:latin typeface="Montserrat Classic Bold" panose="020B0604020202020204" charset="0"/>
              <a:ea typeface="+mn-ea"/>
              <a:cs typeface="+mn-cs"/>
            </a:endParaRPr>
          </a:p>
          <a:p>
            <a:pPr marL="949961" lvl="1" indent="-474980">
              <a:lnSpc>
                <a:spcPts val="4840"/>
              </a:lnSpc>
              <a:buFont typeface="Arial"/>
              <a:buChar char="•"/>
              <a:defRPr/>
            </a:pPr>
            <a:r>
              <a:rPr kumimoji="0" lang="en-US" sz="4800" b="0" i="0" u="none" strike="noStrike" kern="1200" cap="none" spc="0" normalizeH="0" baseline="0" noProof="0" dirty="0">
                <a:ln>
                  <a:noFill/>
                </a:ln>
                <a:solidFill>
                  <a:srgbClr val="FFFF00"/>
                </a:solidFill>
                <a:effectLst/>
                <a:uLnTx/>
                <a:uFillTx/>
                <a:latin typeface="Montserrat Classic Bold" panose="020B0604020202020204" charset="0"/>
                <a:ea typeface="+mn-ea"/>
                <a:cs typeface="+mn-cs"/>
              </a:rPr>
              <a:t>77% </a:t>
            </a:r>
            <a:r>
              <a:rPr kumimoji="0" lang="en-US" sz="4800" b="0" i="0" u="none" strike="noStrike" kern="1200" cap="none" spc="0" normalizeH="0" baseline="0" noProof="0" dirty="0">
                <a:ln>
                  <a:noFill/>
                </a:ln>
                <a:solidFill>
                  <a:schemeClr val="bg1"/>
                </a:solidFill>
                <a:effectLst/>
                <a:uLnTx/>
                <a:uFillTx/>
                <a:latin typeface="Montserrat Classic Bold" panose="020B0604020202020204" charset="0"/>
                <a:ea typeface="+mn-ea"/>
                <a:cs typeface="+mn-cs"/>
              </a:rPr>
              <a:t>of </a:t>
            </a:r>
            <a:r>
              <a:rPr lang="en-GB" sz="4800" b="0" i="0" dirty="0">
                <a:solidFill>
                  <a:schemeClr val="bg1"/>
                </a:solidFill>
                <a:effectLst/>
                <a:latin typeface="Montserrat Classic Bold" panose="020B0604020202020204" charset="0"/>
              </a:rPr>
              <a:t>volunteers said they felt they were making a useful contribution</a:t>
            </a:r>
          </a:p>
          <a:p>
            <a:pPr marL="949961" lvl="1" indent="-474980">
              <a:lnSpc>
                <a:spcPts val="4840"/>
              </a:lnSpc>
              <a:buFont typeface="Arial"/>
              <a:buChar char="•"/>
              <a:defRPr/>
            </a:pPr>
            <a:endParaRPr kumimoji="0" lang="en-US" sz="4800" b="0" i="0" u="none" strike="noStrike" kern="1200" cap="none" spc="0" normalizeH="0" baseline="0" noProof="0" dirty="0">
              <a:ln>
                <a:noFill/>
              </a:ln>
              <a:solidFill>
                <a:srgbClr val="FFFFFF"/>
              </a:solidFill>
              <a:effectLst/>
              <a:uLnTx/>
              <a:uFillTx/>
              <a:latin typeface="Montserrat Classic Bold" panose="020B0604020202020204" charset="0"/>
              <a:ea typeface="+mn-ea"/>
              <a:cs typeface="+mn-cs"/>
            </a:endParaRPr>
          </a:p>
          <a:p>
            <a:pPr marL="949961" lvl="1" indent="-474980">
              <a:lnSpc>
                <a:spcPts val="4840"/>
              </a:lnSpc>
              <a:buFont typeface="Arial"/>
              <a:buChar char="•"/>
              <a:defRPr/>
            </a:pPr>
            <a:r>
              <a:rPr kumimoji="0" lang="en-US" sz="4800" b="0" i="0" u="none" strike="noStrike" kern="1200" cap="none" spc="0" normalizeH="0" baseline="0" noProof="0" dirty="0">
                <a:ln>
                  <a:noFill/>
                </a:ln>
                <a:solidFill>
                  <a:srgbClr val="FFFF00"/>
                </a:solidFill>
                <a:effectLst/>
                <a:uLnTx/>
                <a:uFillTx/>
                <a:latin typeface="Montserrat Classic Bold" panose="020B0604020202020204" charset="0"/>
                <a:ea typeface="+mn-ea"/>
                <a:cs typeface="+mn-cs"/>
              </a:rPr>
              <a:t>76% </a:t>
            </a:r>
            <a:r>
              <a:rPr lang="en-GB" sz="4800" b="0" i="0" dirty="0">
                <a:solidFill>
                  <a:schemeClr val="bg1"/>
                </a:solidFill>
                <a:effectLst/>
                <a:latin typeface="Montserrat Classic Bold" panose="020B0604020202020204" charset="0"/>
              </a:rPr>
              <a:t>of volunteers said their motivation increased.</a:t>
            </a:r>
          </a:p>
          <a:p>
            <a:pPr marL="949961" lvl="1" indent="-474980">
              <a:lnSpc>
                <a:spcPts val="4840"/>
              </a:lnSpc>
              <a:buFont typeface="Arial"/>
              <a:buChar char="•"/>
              <a:defRPr/>
            </a:pPr>
            <a:endParaRPr kumimoji="0" lang="en-US" sz="4800" b="0" i="0" u="none" strike="noStrike" kern="1200" cap="none" spc="0" normalizeH="0" baseline="0" noProof="0" dirty="0">
              <a:ln>
                <a:noFill/>
              </a:ln>
              <a:solidFill>
                <a:srgbClr val="FFFFFF"/>
              </a:solidFill>
              <a:effectLst/>
              <a:uLnTx/>
              <a:uFillTx/>
              <a:latin typeface="Montserrat Classic Bold" panose="020B0604020202020204" charset="0"/>
              <a:ea typeface="+mn-ea"/>
              <a:cs typeface="+mn-cs"/>
            </a:endParaRPr>
          </a:p>
          <a:p>
            <a:pPr marL="949960" lvl="1" indent="-474980">
              <a:lnSpc>
                <a:spcPts val="4840"/>
              </a:lnSpc>
              <a:buFont typeface="Arial"/>
              <a:buChar char="•"/>
              <a:defRPr/>
            </a:pPr>
            <a:r>
              <a:rPr kumimoji="0" lang="en-US" sz="4800" b="0" i="0" u="none" strike="noStrike" kern="1200" cap="none" spc="0" normalizeH="0" baseline="0" noProof="0" dirty="0">
                <a:ln>
                  <a:noFill/>
                </a:ln>
                <a:solidFill>
                  <a:srgbClr val="FFFF00"/>
                </a:solidFill>
                <a:effectLst/>
                <a:uLnTx/>
                <a:uFillTx/>
                <a:latin typeface="Montserrat Classic Bold" panose="020B0604020202020204" charset="0"/>
                <a:ea typeface="+mn-ea"/>
                <a:cs typeface="+mn-cs"/>
              </a:rPr>
              <a:t>81% </a:t>
            </a:r>
            <a:r>
              <a:rPr lang="en-GB" sz="4800" b="0" i="0" dirty="0">
                <a:solidFill>
                  <a:schemeClr val="bg1"/>
                </a:solidFill>
                <a:effectLst/>
                <a:latin typeface="Montserrat Classic Bold" panose="020B0604020202020204" charset="0"/>
              </a:rPr>
              <a:t>of volunteers said they felt they have things to look forward to</a:t>
            </a:r>
            <a:endParaRPr kumimoji="0" lang="en-US" sz="4800" b="0" i="0" u="none" strike="noStrike" kern="1200" cap="none" spc="0" normalizeH="0" baseline="0" noProof="0" dirty="0">
              <a:ln>
                <a:noFill/>
              </a:ln>
              <a:solidFill>
                <a:srgbClr val="FFFF00"/>
              </a:solidFill>
              <a:effectLst/>
              <a:uLnTx/>
              <a:uFillTx/>
              <a:latin typeface="Montserrat Classic Bold" panose="020B0604020202020204" charset="0"/>
              <a:ea typeface="+mn-ea"/>
              <a:cs typeface="+mn-cs"/>
            </a:endParaRPr>
          </a:p>
        </p:txBody>
      </p:sp>
      <p:grpSp>
        <p:nvGrpSpPr>
          <p:cNvPr id="6" name="Group 5">
            <a:extLst>
              <a:ext uri="{FF2B5EF4-FFF2-40B4-BE49-F238E27FC236}">
                <a16:creationId xmlns:a16="http://schemas.microsoft.com/office/drawing/2014/main" id="{27AAD357-AD7C-4EAA-9417-B3A0DD30E584}"/>
              </a:ext>
            </a:extLst>
          </p:cNvPr>
          <p:cNvGrpSpPr/>
          <p:nvPr/>
        </p:nvGrpSpPr>
        <p:grpSpPr>
          <a:xfrm>
            <a:off x="533400" y="8633241"/>
            <a:ext cx="17354550" cy="1355085"/>
            <a:chOff x="533400" y="8633241"/>
            <a:chExt cx="17354550" cy="1355085"/>
          </a:xfrm>
        </p:grpSpPr>
        <p:pic>
          <p:nvPicPr>
            <p:cNvPr id="7" name="Picture 2">
              <a:extLst>
                <a:ext uri="{FF2B5EF4-FFF2-40B4-BE49-F238E27FC236}">
                  <a16:creationId xmlns:a16="http://schemas.microsoft.com/office/drawing/2014/main" id="{42EFC64D-7267-41F0-83F8-AB7CED2B5139}"/>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9" name="Picture 4">
              <a:extLst>
                <a:ext uri="{FF2B5EF4-FFF2-40B4-BE49-F238E27FC236}">
                  <a16:creationId xmlns:a16="http://schemas.microsoft.com/office/drawing/2014/main" id="{2AE5281D-8099-4D2D-9DEC-3EE43E5B7535}"/>
                </a:ext>
              </a:extLst>
            </p:cNvPr>
            <p:cNvPicPr>
              <a:picLocks noChangeAspect="1"/>
            </p:cNvPicPr>
            <p:nvPr/>
          </p:nvPicPr>
          <p:blipFill>
            <a:blip r:embed="rId4"/>
            <a:srcRect/>
            <a:stretch>
              <a:fillRect/>
            </a:stretch>
          </p:blipFill>
          <p:spPr>
            <a:xfrm>
              <a:off x="15115397" y="8633241"/>
              <a:ext cx="2772553" cy="1355085"/>
            </a:xfrm>
            <a:prstGeom prst="rect">
              <a:avLst/>
            </a:prstGeom>
          </p:spPr>
        </p:pic>
      </p:grpSp>
    </p:spTree>
    <p:extLst>
      <p:ext uri="{BB962C8B-B14F-4D97-AF65-F5344CB8AC3E}">
        <p14:creationId xmlns:p14="http://schemas.microsoft.com/office/powerpoint/2010/main" val="256740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5" name="TextBox 5"/>
          <p:cNvSpPr txBox="1"/>
          <p:nvPr/>
        </p:nvSpPr>
        <p:spPr>
          <a:xfrm>
            <a:off x="569849" y="449900"/>
            <a:ext cx="15862629" cy="6217600"/>
          </a:xfrm>
          <a:prstGeom prst="rect">
            <a:avLst/>
          </a:prstGeom>
        </p:spPr>
        <p:txBody>
          <a:bodyPr lIns="0" tIns="0" rIns="0" bIns="0" rtlCol="0" anchor="t">
            <a:spAutoFit/>
          </a:bodyPr>
          <a:lstStyle/>
          <a:p>
            <a:pPr>
              <a:spcBef>
                <a:spcPct val="0"/>
              </a:spcBef>
            </a:pPr>
            <a:r>
              <a:rPr lang="en-US" sz="6000" b="1" dirty="0">
                <a:solidFill>
                  <a:srgbClr val="FFFF00"/>
                </a:solidFill>
                <a:latin typeface="Montserrat Classic Bold Italics"/>
              </a:rPr>
              <a:t>Some additional</a:t>
            </a:r>
          </a:p>
          <a:p>
            <a:pPr>
              <a:spcBef>
                <a:spcPct val="0"/>
              </a:spcBef>
            </a:pPr>
            <a:r>
              <a:rPr lang="en-US" sz="6000" b="1" dirty="0">
                <a:solidFill>
                  <a:srgbClr val="FFFF00"/>
                </a:solidFill>
                <a:latin typeface="Montserrat Classic Bold Italics"/>
              </a:rPr>
              <a:t>Ageless </a:t>
            </a:r>
            <a:r>
              <a:rPr lang="en-US" sz="6000" b="1" dirty="0" err="1">
                <a:solidFill>
                  <a:srgbClr val="FFFF00"/>
                </a:solidFill>
                <a:latin typeface="Montserrat Classic Bold Italics"/>
              </a:rPr>
              <a:t>Thanet</a:t>
            </a:r>
            <a:endParaRPr lang="en-US" sz="6000" b="1" dirty="0">
              <a:solidFill>
                <a:srgbClr val="FFFF00"/>
              </a:solidFill>
              <a:latin typeface="Montserrat Classic Bold Italics"/>
            </a:endParaRPr>
          </a:p>
          <a:p>
            <a:pPr>
              <a:spcBef>
                <a:spcPct val="0"/>
              </a:spcBef>
            </a:pPr>
            <a:r>
              <a:rPr lang="en-US" sz="6000" b="1" dirty="0">
                <a:solidFill>
                  <a:srgbClr val="FFFF00"/>
                </a:solidFill>
                <a:latin typeface="Montserrat Classic Bold Italics"/>
              </a:rPr>
              <a:t>Volunteer statistics:</a:t>
            </a:r>
          </a:p>
          <a:p>
            <a:pPr>
              <a:lnSpc>
                <a:spcPts val="4399"/>
              </a:lnSpc>
              <a:spcBef>
                <a:spcPct val="0"/>
              </a:spcBef>
            </a:pPr>
            <a:endParaRPr lang="en-US" sz="6000" b="1" dirty="0">
              <a:solidFill>
                <a:srgbClr val="FFFFFF"/>
              </a:solidFill>
              <a:latin typeface="Montserrat Classic Bold Italics"/>
            </a:endParaRPr>
          </a:p>
          <a:p>
            <a:pPr>
              <a:lnSpc>
                <a:spcPts val="4399"/>
              </a:lnSpc>
              <a:spcBef>
                <a:spcPct val="0"/>
              </a:spcBef>
            </a:pPr>
            <a:endParaRPr lang="en-US" sz="6000" b="1" dirty="0">
              <a:solidFill>
                <a:srgbClr val="FFFFFF"/>
              </a:solidFill>
              <a:latin typeface="Montserrat Classic Bold Italics"/>
            </a:endParaRPr>
          </a:p>
          <a:p>
            <a:pPr>
              <a:lnSpc>
                <a:spcPts val="4399"/>
              </a:lnSpc>
              <a:spcBef>
                <a:spcPct val="0"/>
              </a:spcBef>
            </a:pPr>
            <a:endParaRPr lang="en-US" sz="4000" b="1" dirty="0">
              <a:solidFill>
                <a:srgbClr val="FFFFFF"/>
              </a:solidFill>
              <a:latin typeface="Montserrat Classic Bold Italics"/>
            </a:endParaRPr>
          </a:p>
          <a:p>
            <a:pPr>
              <a:lnSpc>
                <a:spcPts val="4399"/>
              </a:lnSpc>
              <a:spcBef>
                <a:spcPct val="0"/>
              </a:spcBef>
            </a:pPr>
            <a:endParaRPr lang="en-US" sz="6000" b="1" dirty="0">
              <a:solidFill>
                <a:srgbClr val="FFFFFF"/>
              </a:solidFill>
              <a:latin typeface="Montserrat Classic Bold Italics"/>
            </a:endParaRPr>
          </a:p>
          <a:p>
            <a:pPr>
              <a:lnSpc>
                <a:spcPts val="4399"/>
              </a:lnSpc>
              <a:spcBef>
                <a:spcPct val="0"/>
              </a:spcBef>
            </a:pPr>
            <a:endParaRPr lang="en-US" sz="6000" b="1" dirty="0">
              <a:solidFill>
                <a:srgbClr val="FFFFFF"/>
              </a:solidFill>
              <a:latin typeface="Montserrat Classic Bold Italics"/>
            </a:endParaRPr>
          </a:p>
          <a:p>
            <a:pPr>
              <a:lnSpc>
                <a:spcPts val="4399"/>
              </a:lnSpc>
              <a:spcBef>
                <a:spcPct val="0"/>
              </a:spcBef>
            </a:pPr>
            <a:endParaRPr lang="en-US" sz="6000" b="1" dirty="0">
              <a:solidFill>
                <a:srgbClr val="FFFFFF"/>
              </a:solidFill>
              <a:latin typeface="Montserrat Classic Bold Italics"/>
            </a:endParaRPr>
          </a:p>
        </p:txBody>
      </p:sp>
      <p:grpSp>
        <p:nvGrpSpPr>
          <p:cNvPr id="7" name="Group 6">
            <a:extLst>
              <a:ext uri="{FF2B5EF4-FFF2-40B4-BE49-F238E27FC236}">
                <a16:creationId xmlns:a16="http://schemas.microsoft.com/office/drawing/2014/main" id="{838E4DE9-2226-498E-93FF-D426FEAB91BA}"/>
              </a:ext>
            </a:extLst>
          </p:cNvPr>
          <p:cNvGrpSpPr/>
          <p:nvPr/>
        </p:nvGrpSpPr>
        <p:grpSpPr>
          <a:xfrm>
            <a:off x="533400" y="8633241"/>
            <a:ext cx="17354550" cy="1355085"/>
            <a:chOff x="533400" y="8633241"/>
            <a:chExt cx="17354550" cy="1355085"/>
          </a:xfrm>
        </p:grpSpPr>
        <p:pic>
          <p:nvPicPr>
            <p:cNvPr id="8" name="Picture 2">
              <a:extLst>
                <a:ext uri="{FF2B5EF4-FFF2-40B4-BE49-F238E27FC236}">
                  <a16:creationId xmlns:a16="http://schemas.microsoft.com/office/drawing/2014/main" id="{FF1E81B8-F38F-423B-85CD-C591A937491F}"/>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10" name="Picture 4">
              <a:extLst>
                <a:ext uri="{FF2B5EF4-FFF2-40B4-BE49-F238E27FC236}">
                  <a16:creationId xmlns:a16="http://schemas.microsoft.com/office/drawing/2014/main" id="{E34B6476-A243-4AC1-A8B9-C4F303ECEECC}"/>
                </a:ext>
              </a:extLst>
            </p:cNvPr>
            <p:cNvPicPr>
              <a:picLocks noChangeAspect="1"/>
            </p:cNvPicPr>
            <p:nvPr/>
          </p:nvPicPr>
          <p:blipFill>
            <a:blip r:embed="rId4"/>
            <a:srcRect/>
            <a:stretch>
              <a:fillRect/>
            </a:stretch>
          </p:blipFill>
          <p:spPr>
            <a:xfrm>
              <a:off x="15115397" y="8633241"/>
              <a:ext cx="2772553" cy="1355085"/>
            </a:xfrm>
            <a:prstGeom prst="rect">
              <a:avLst/>
            </a:prstGeom>
          </p:spPr>
        </p:pic>
      </p:grpSp>
      <p:pic>
        <p:nvPicPr>
          <p:cNvPr id="6" name="Picture 5">
            <a:extLst>
              <a:ext uri="{FF2B5EF4-FFF2-40B4-BE49-F238E27FC236}">
                <a16:creationId xmlns:a16="http://schemas.microsoft.com/office/drawing/2014/main" id="{68921831-8B85-4A43-A1E0-DFE74D88DC9E}"/>
              </a:ext>
            </a:extLst>
          </p:cNvPr>
          <p:cNvPicPr>
            <a:picLocks noChangeAspect="1"/>
          </p:cNvPicPr>
          <p:nvPr/>
        </p:nvPicPr>
        <p:blipFill>
          <a:blip r:embed="rId5"/>
          <a:stretch>
            <a:fillRect/>
          </a:stretch>
        </p:blipFill>
        <p:spPr>
          <a:xfrm>
            <a:off x="427760" y="3757740"/>
            <a:ext cx="8588840" cy="4586160"/>
          </a:xfrm>
          <a:prstGeom prst="rect">
            <a:avLst/>
          </a:prstGeom>
        </p:spPr>
      </p:pic>
      <p:pic>
        <p:nvPicPr>
          <p:cNvPr id="15" name="Picture 14">
            <a:extLst>
              <a:ext uri="{FF2B5EF4-FFF2-40B4-BE49-F238E27FC236}">
                <a16:creationId xmlns:a16="http://schemas.microsoft.com/office/drawing/2014/main" id="{9633776D-ABB6-48E5-9234-8DB1B1227423}"/>
              </a:ext>
            </a:extLst>
          </p:cNvPr>
          <p:cNvPicPr>
            <a:picLocks noChangeAspect="1"/>
          </p:cNvPicPr>
          <p:nvPr/>
        </p:nvPicPr>
        <p:blipFill>
          <a:blip r:embed="rId6"/>
          <a:stretch>
            <a:fillRect/>
          </a:stretch>
        </p:blipFill>
        <p:spPr>
          <a:xfrm>
            <a:off x="9271401" y="1400174"/>
            <a:ext cx="8588839" cy="6931937"/>
          </a:xfrm>
          <a:prstGeom prst="rect">
            <a:avLst/>
          </a:prstGeom>
        </p:spPr>
      </p:pic>
    </p:spTree>
    <p:extLst>
      <p:ext uri="{BB962C8B-B14F-4D97-AF65-F5344CB8AC3E}">
        <p14:creationId xmlns:p14="http://schemas.microsoft.com/office/powerpoint/2010/main" val="27839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4" name="TextBox 4"/>
          <p:cNvSpPr txBox="1"/>
          <p:nvPr/>
        </p:nvSpPr>
        <p:spPr>
          <a:xfrm>
            <a:off x="10117371" y="7914208"/>
            <a:ext cx="7141929" cy="969645"/>
          </a:xfrm>
          <a:prstGeom prst="rect">
            <a:avLst/>
          </a:prstGeom>
        </p:spPr>
        <p:txBody>
          <a:bodyPr lIns="0" tIns="0" rIns="0" bIns="0" rtlCol="0" anchor="t">
            <a:spAutoFit/>
          </a:bodyPr>
          <a:lstStyle/>
          <a:p>
            <a:pPr algn="r">
              <a:lnSpc>
                <a:spcPts val="3840"/>
              </a:lnSpc>
            </a:pPr>
            <a:r>
              <a:rPr lang="en-US" sz="3200" spc="160" dirty="0">
                <a:solidFill>
                  <a:srgbClr val="003366"/>
                </a:solidFill>
                <a:latin typeface="Poppins Bold Italics"/>
              </a:rPr>
              <a:t>MAKING THANET A GREAT PLACE TO GROW OLDER</a:t>
            </a:r>
          </a:p>
        </p:txBody>
      </p:sp>
      <p:sp>
        <p:nvSpPr>
          <p:cNvPr id="5" name="TextBox 5"/>
          <p:cNvSpPr txBox="1"/>
          <p:nvPr/>
        </p:nvSpPr>
        <p:spPr>
          <a:xfrm>
            <a:off x="1028700" y="598657"/>
            <a:ext cx="9343496" cy="11849398"/>
          </a:xfrm>
          <a:prstGeom prst="rect">
            <a:avLst/>
          </a:prstGeom>
        </p:spPr>
        <p:txBody>
          <a:bodyPr wrap="square" lIns="0" tIns="0" rIns="0" bIns="0" rtlCol="0" anchor="t">
            <a:spAutoFit/>
          </a:bodyPr>
          <a:lstStyle/>
          <a:p>
            <a:pPr>
              <a:lnSpc>
                <a:spcPts val="4399"/>
              </a:lnSpc>
              <a:spcBef>
                <a:spcPct val="0"/>
              </a:spcBef>
            </a:pPr>
            <a:r>
              <a:rPr lang="en-US" sz="6000" b="1" dirty="0">
                <a:solidFill>
                  <a:srgbClr val="FFFF00"/>
                </a:solidFill>
                <a:latin typeface="Montserrat Classic Bold Italics"/>
              </a:rPr>
              <a:t>Queens award for volunteering:</a:t>
            </a:r>
          </a:p>
          <a:p>
            <a:pPr>
              <a:lnSpc>
                <a:spcPts val="4399"/>
              </a:lnSpc>
              <a:spcBef>
                <a:spcPct val="0"/>
              </a:spcBef>
            </a:pPr>
            <a:endParaRPr lang="en-US" sz="6000" b="1" dirty="0">
              <a:solidFill>
                <a:srgbClr val="FFFFFF"/>
              </a:solidFill>
              <a:latin typeface="Montserrat Classic Bold Italics"/>
            </a:endParaRPr>
          </a:p>
          <a:p>
            <a:pPr>
              <a:lnSpc>
                <a:spcPts val="4399"/>
              </a:lnSpc>
              <a:spcBef>
                <a:spcPct val="0"/>
              </a:spcBef>
            </a:pPr>
            <a:r>
              <a:rPr lang="en-US" sz="4000" b="1" dirty="0">
                <a:solidFill>
                  <a:srgbClr val="FFFFFF"/>
                </a:solidFill>
                <a:latin typeface="Montserrat Classic Bold" panose="020B0604020202020204" charset="0"/>
              </a:rPr>
              <a:t>This year our volunteers were recognised with this very special award. T</a:t>
            </a:r>
            <a:r>
              <a:rPr lang="en-GB" sz="4000" kern="1400" dirty="0">
                <a:ln>
                  <a:noFill/>
                </a:ln>
                <a:solidFill>
                  <a:schemeClr val="bg1"/>
                </a:solidFill>
                <a:effectLst/>
                <a:latin typeface="Montserrat Classic Bold" panose="020B0604020202020204" charset="0"/>
              </a:rPr>
              <a:t>he MBE for Volunteer groups and the highest recognition volunteers can receive! </a:t>
            </a:r>
          </a:p>
          <a:p>
            <a:pPr>
              <a:lnSpc>
                <a:spcPts val="4399"/>
              </a:lnSpc>
              <a:spcBef>
                <a:spcPct val="0"/>
              </a:spcBef>
            </a:pPr>
            <a:endParaRPr lang="en-GB" sz="4000" kern="1400" dirty="0">
              <a:solidFill>
                <a:schemeClr val="bg1"/>
              </a:solidFill>
              <a:latin typeface="Montserrat Classic Bold" panose="020B0604020202020204" charset="0"/>
            </a:endParaRPr>
          </a:p>
          <a:p>
            <a:pPr>
              <a:lnSpc>
                <a:spcPts val="4399"/>
              </a:lnSpc>
              <a:spcBef>
                <a:spcPct val="0"/>
              </a:spcBef>
            </a:pPr>
            <a:r>
              <a:rPr lang="en-GB" sz="4000" kern="1400" dirty="0">
                <a:ln>
                  <a:noFill/>
                </a:ln>
                <a:solidFill>
                  <a:schemeClr val="bg1"/>
                </a:solidFill>
                <a:effectLst/>
                <a:latin typeface="Montserrat Classic Bold" panose="020B0604020202020204" charset="0"/>
              </a:rPr>
              <a:t>The Queen’s Award for Voluntary Service aims to recognise outstanding work by volunteer groups who benefit their local communities. </a:t>
            </a:r>
          </a:p>
          <a:p>
            <a:pPr>
              <a:lnSpc>
                <a:spcPts val="4399"/>
              </a:lnSpc>
              <a:spcBef>
                <a:spcPct val="0"/>
              </a:spcBef>
            </a:pPr>
            <a:endParaRPr lang="en-US" sz="6000" b="1" dirty="0">
              <a:solidFill>
                <a:srgbClr val="FFFFFF"/>
              </a:solidFill>
              <a:latin typeface="Montserrat Classic Bold Italics"/>
            </a:endParaRPr>
          </a:p>
          <a:p>
            <a:pPr>
              <a:lnSpc>
                <a:spcPts val="4399"/>
              </a:lnSpc>
              <a:spcBef>
                <a:spcPct val="0"/>
              </a:spcBef>
            </a:pPr>
            <a:endParaRPr lang="en-US" sz="6000" b="1" dirty="0">
              <a:solidFill>
                <a:srgbClr val="FFFFFF"/>
              </a:solidFill>
              <a:latin typeface="Montserrat Classic Bold Italics"/>
            </a:endParaRPr>
          </a:p>
          <a:p>
            <a:pPr>
              <a:lnSpc>
                <a:spcPts val="4399"/>
              </a:lnSpc>
              <a:spcBef>
                <a:spcPct val="0"/>
              </a:spcBef>
            </a:pPr>
            <a:endParaRPr lang="en-US" sz="6000" b="1" dirty="0">
              <a:solidFill>
                <a:srgbClr val="FFFFFF"/>
              </a:solidFill>
              <a:latin typeface="Montserrat Classic Bold Italics"/>
            </a:endParaRPr>
          </a:p>
          <a:p>
            <a:pPr>
              <a:lnSpc>
                <a:spcPts val="4399"/>
              </a:lnSpc>
              <a:spcBef>
                <a:spcPct val="0"/>
              </a:spcBef>
            </a:pPr>
            <a:endParaRPr lang="en-US" sz="6000" b="1" dirty="0">
              <a:solidFill>
                <a:srgbClr val="FFFFFF"/>
              </a:solidFill>
              <a:latin typeface="Montserrat Classic Bold Italics"/>
            </a:endParaRPr>
          </a:p>
          <a:p>
            <a:pPr>
              <a:lnSpc>
                <a:spcPts val="4399"/>
              </a:lnSpc>
              <a:spcBef>
                <a:spcPct val="0"/>
              </a:spcBef>
            </a:pPr>
            <a:endParaRPr lang="en-US" sz="4000" dirty="0">
              <a:solidFill>
                <a:srgbClr val="FFFFFF"/>
              </a:solidFill>
              <a:latin typeface="Montserrat Classic Bold Italics"/>
            </a:endParaRPr>
          </a:p>
          <a:p>
            <a:pPr>
              <a:lnSpc>
                <a:spcPts val="4399"/>
              </a:lnSpc>
              <a:spcBef>
                <a:spcPct val="0"/>
              </a:spcBef>
            </a:pPr>
            <a:endParaRPr lang="en-US" sz="4000" dirty="0">
              <a:solidFill>
                <a:srgbClr val="FFFFFF"/>
              </a:solidFill>
              <a:latin typeface="Montserrat Classic Bold Italics"/>
            </a:endParaRPr>
          </a:p>
          <a:p>
            <a:pPr>
              <a:lnSpc>
                <a:spcPts val="4399"/>
              </a:lnSpc>
              <a:spcBef>
                <a:spcPct val="0"/>
              </a:spcBef>
            </a:pPr>
            <a:endParaRPr lang="en-US" sz="4000" dirty="0">
              <a:solidFill>
                <a:srgbClr val="FFFFFF"/>
              </a:solidFill>
              <a:latin typeface="Montserrat Classic Bold Italics"/>
            </a:endParaRPr>
          </a:p>
        </p:txBody>
      </p:sp>
      <p:grpSp>
        <p:nvGrpSpPr>
          <p:cNvPr id="7" name="Group 6">
            <a:extLst>
              <a:ext uri="{FF2B5EF4-FFF2-40B4-BE49-F238E27FC236}">
                <a16:creationId xmlns:a16="http://schemas.microsoft.com/office/drawing/2014/main" id="{5F96B3D0-2E19-4B2A-B85F-3E2B1C97A111}"/>
              </a:ext>
            </a:extLst>
          </p:cNvPr>
          <p:cNvGrpSpPr/>
          <p:nvPr/>
        </p:nvGrpSpPr>
        <p:grpSpPr>
          <a:xfrm>
            <a:off x="533400" y="8633241"/>
            <a:ext cx="17354550" cy="1355085"/>
            <a:chOff x="533400" y="8633241"/>
            <a:chExt cx="17354550" cy="1355085"/>
          </a:xfrm>
        </p:grpSpPr>
        <p:pic>
          <p:nvPicPr>
            <p:cNvPr id="8" name="Picture 2">
              <a:extLst>
                <a:ext uri="{FF2B5EF4-FFF2-40B4-BE49-F238E27FC236}">
                  <a16:creationId xmlns:a16="http://schemas.microsoft.com/office/drawing/2014/main" id="{E0C0CB5D-CAD5-4582-9A91-296ADF96E701}"/>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10" name="Picture 4">
              <a:extLst>
                <a:ext uri="{FF2B5EF4-FFF2-40B4-BE49-F238E27FC236}">
                  <a16:creationId xmlns:a16="http://schemas.microsoft.com/office/drawing/2014/main" id="{DAA75F78-643E-40D4-83C5-958074BEF094}"/>
                </a:ext>
              </a:extLst>
            </p:cNvPr>
            <p:cNvPicPr>
              <a:picLocks noChangeAspect="1"/>
            </p:cNvPicPr>
            <p:nvPr/>
          </p:nvPicPr>
          <p:blipFill>
            <a:blip r:embed="rId4"/>
            <a:srcRect/>
            <a:stretch>
              <a:fillRect/>
            </a:stretch>
          </p:blipFill>
          <p:spPr>
            <a:xfrm>
              <a:off x="15115397" y="8633241"/>
              <a:ext cx="2772553" cy="1355085"/>
            </a:xfrm>
            <a:prstGeom prst="rect">
              <a:avLst/>
            </a:prstGeom>
          </p:spPr>
        </p:pic>
      </p:grpSp>
      <p:pic>
        <p:nvPicPr>
          <p:cNvPr id="12" name="Picture 11">
            <a:extLst>
              <a:ext uri="{FF2B5EF4-FFF2-40B4-BE49-F238E27FC236}">
                <a16:creationId xmlns:a16="http://schemas.microsoft.com/office/drawing/2014/main" id="{10A78542-71CC-4EDC-B676-F85068E6D50C}"/>
              </a:ext>
            </a:extLst>
          </p:cNvPr>
          <p:cNvPicPr>
            <a:picLocks noChangeAspect="1"/>
          </p:cNvPicPr>
          <p:nvPr/>
        </p:nvPicPr>
        <p:blipFill>
          <a:blip r:embed="rId5"/>
          <a:stretch>
            <a:fillRect/>
          </a:stretch>
        </p:blipFill>
        <p:spPr>
          <a:xfrm>
            <a:off x="11430000" y="2033370"/>
            <a:ext cx="5637847" cy="5088601"/>
          </a:xfrm>
          <a:prstGeom prst="rect">
            <a:avLst/>
          </a:prstGeom>
        </p:spPr>
      </p:pic>
      <p:pic>
        <p:nvPicPr>
          <p:cNvPr id="13" name="Picture 4">
            <a:extLst>
              <a:ext uri="{FF2B5EF4-FFF2-40B4-BE49-F238E27FC236}">
                <a16:creationId xmlns:a16="http://schemas.microsoft.com/office/drawing/2014/main" id="{2165FB32-2576-497D-B007-D3476FA53A59}"/>
              </a:ext>
            </a:extLst>
          </p:cNvPr>
          <p:cNvPicPr>
            <a:picLocks noChangeAspect="1"/>
          </p:cNvPicPr>
          <p:nvPr/>
        </p:nvPicPr>
        <p:blipFill>
          <a:blip r:embed="rId6"/>
          <a:srcRect/>
          <a:stretch>
            <a:fillRect/>
          </a:stretch>
        </p:blipFill>
        <p:spPr>
          <a:xfrm>
            <a:off x="15696506" y="6400799"/>
            <a:ext cx="2441794" cy="2441794"/>
          </a:xfrm>
          <a:prstGeom prst="rect">
            <a:avLst/>
          </a:prstGeom>
        </p:spPr>
      </p:pic>
    </p:spTree>
    <p:extLst>
      <p:ext uri="{BB962C8B-B14F-4D97-AF65-F5344CB8AC3E}">
        <p14:creationId xmlns:p14="http://schemas.microsoft.com/office/powerpoint/2010/main" val="279383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3" name="TextBox 3"/>
          <p:cNvSpPr txBox="1"/>
          <p:nvPr/>
        </p:nvSpPr>
        <p:spPr>
          <a:xfrm>
            <a:off x="8173346" y="1095375"/>
            <a:ext cx="9085954" cy="2036445"/>
          </a:xfrm>
          <a:prstGeom prst="rect">
            <a:avLst/>
          </a:prstGeom>
        </p:spPr>
        <p:txBody>
          <a:bodyPr lIns="0" tIns="0" rIns="0" bIns="0" rtlCol="0" anchor="t">
            <a:spAutoFit/>
          </a:bodyPr>
          <a:lstStyle/>
          <a:p>
            <a:pPr algn="r">
              <a:lnSpc>
                <a:spcPts val="7920"/>
              </a:lnSpc>
            </a:pPr>
            <a:r>
              <a:rPr lang="en-US" sz="7200" dirty="0">
                <a:solidFill>
                  <a:srgbClr val="003366"/>
                </a:solidFill>
                <a:latin typeface="Poppins Bold Bold Italics"/>
              </a:rPr>
              <a:t>Who is </a:t>
            </a:r>
          </a:p>
          <a:p>
            <a:pPr algn="r">
              <a:lnSpc>
                <a:spcPts val="7920"/>
              </a:lnSpc>
            </a:pPr>
            <a:r>
              <a:rPr lang="en-US" sz="7200" dirty="0">
                <a:solidFill>
                  <a:srgbClr val="003366"/>
                </a:solidFill>
                <a:latin typeface="Poppins Bold Bold Italics"/>
              </a:rPr>
              <a:t>Ageless Thanet?</a:t>
            </a:r>
          </a:p>
        </p:txBody>
      </p:sp>
      <p:sp>
        <p:nvSpPr>
          <p:cNvPr id="5" name="TextBox 5"/>
          <p:cNvSpPr txBox="1"/>
          <p:nvPr/>
        </p:nvSpPr>
        <p:spPr>
          <a:xfrm>
            <a:off x="822099" y="708720"/>
            <a:ext cx="15652680" cy="6206827"/>
          </a:xfrm>
          <a:prstGeom prst="rect">
            <a:avLst/>
          </a:prstGeom>
        </p:spPr>
        <p:txBody>
          <a:bodyPr wrap="square" lIns="0" tIns="0" rIns="0" bIns="0" rtlCol="0" anchor="t">
            <a:spAutoFit/>
          </a:bodyPr>
          <a:lstStyle/>
          <a:p>
            <a:pPr>
              <a:lnSpc>
                <a:spcPts val="4400"/>
              </a:lnSpc>
            </a:pPr>
            <a:r>
              <a:rPr lang="en-US" sz="6000" b="1" dirty="0">
                <a:solidFill>
                  <a:srgbClr val="FFFFFF"/>
                </a:solidFill>
                <a:latin typeface="Montserrat Classic Bold Italics"/>
              </a:rPr>
              <a:t>Ageless </a:t>
            </a:r>
            <a:r>
              <a:rPr lang="en-US" sz="6000" b="1" dirty="0" err="1">
                <a:solidFill>
                  <a:srgbClr val="FFFFFF"/>
                </a:solidFill>
                <a:latin typeface="Montserrat Classic Bold Italics"/>
              </a:rPr>
              <a:t>Thanet</a:t>
            </a:r>
            <a:r>
              <a:rPr lang="en-US" sz="6000" b="1" dirty="0">
                <a:solidFill>
                  <a:srgbClr val="FFFFFF"/>
                </a:solidFill>
                <a:latin typeface="Montserrat Classic Bold Italics"/>
              </a:rPr>
              <a:t> Shared Learning:</a:t>
            </a:r>
          </a:p>
          <a:p>
            <a:pPr>
              <a:lnSpc>
                <a:spcPts val="4400"/>
              </a:lnSpc>
            </a:pPr>
            <a:endParaRPr lang="en-US" sz="3000" b="1" dirty="0">
              <a:solidFill>
                <a:srgbClr val="FFFFFF"/>
              </a:solidFill>
              <a:latin typeface="Montserrat Classic Bold Italics"/>
            </a:endParaRPr>
          </a:p>
          <a:p>
            <a:pPr>
              <a:lnSpc>
                <a:spcPts val="4400"/>
              </a:lnSpc>
            </a:pPr>
            <a:endParaRPr lang="en-US" sz="4000" b="1" dirty="0">
              <a:solidFill>
                <a:srgbClr val="FFFFFF"/>
              </a:solidFill>
              <a:latin typeface="Montserrat Classic Bold Italics"/>
            </a:endParaRPr>
          </a:p>
          <a:p>
            <a:pPr>
              <a:lnSpc>
                <a:spcPts val="4400"/>
              </a:lnSpc>
            </a:pPr>
            <a:endParaRPr lang="en-US" sz="4000" b="1" dirty="0">
              <a:solidFill>
                <a:srgbClr val="FFFFFF"/>
              </a:solidFill>
              <a:latin typeface="Montserrat Classic Bold Italics"/>
            </a:endParaRPr>
          </a:p>
          <a:p>
            <a:pPr>
              <a:lnSpc>
                <a:spcPts val="4400"/>
              </a:lnSpc>
            </a:pPr>
            <a:endParaRPr lang="en-US" sz="4000" b="1" dirty="0">
              <a:solidFill>
                <a:srgbClr val="FFFFFF"/>
              </a:solidFill>
              <a:latin typeface="Montserrat Classic Bold Italics"/>
            </a:endParaRPr>
          </a:p>
          <a:p>
            <a:pPr>
              <a:lnSpc>
                <a:spcPts val="4400"/>
              </a:lnSpc>
              <a:spcBef>
                <a:spcPct val="0"/>
              </a:spcBef>
            </a:pPr>
            <a:endParaRPr lang="en-US" sz="4000" b="1" dirty="0">
              <a:solidFill>
                <a:srgbClr val="FFFFFF"/>
              </a:solidFill>
              <a:latin typeface="Montserrat Classic Bold Italics"/>
            </a:endParaRPr>
          </a:p>
          <a:p>
            <a:pPr>
              <a:lnSpc>
                <a:spcPts val="4400"/>
              </a:lnSpc>
              <a:spcBef>
                <a:spcPct val="0"/>
              </a:spcBef>
            </a:pPr>
            <a:endParaRPr lang="en-US" sz="4000"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p:txBody>
      </p:sp>
      <p:grpSp>
        <p:nvGrpSpPr>
          <p:cNvPr id="6" name="Group 5">
            <a:extLst>
              <a:ext uri="{FF2B5EF4-FFF2-40B4-BE49-F238E27FC236}">
                <a16:creationId xmlns:a16="http://schemas.microsoft.com/office/drawing/2014/main" id="{15FFE92F-8DC5-4D36-A0EE-88AA3A839A98}"/>
              </a:ext>
            </a:extLst>
          </p:cNvPr>
          <p:cNvGrpSpPr/>
          <p:nvPr/>
        </p:nvGrpSpPr>
        <p:grpSpPr>
          <a:xfrm>
            <a:off x="533400" y="8633241"/>
            <a:ext cx="17354550" cy="1355085"/>
            <a:chOff x="533400" y="8633241"/>
            <a:chExt cx="17354550" cy="1355085"/>
          </a:xfrm>
        </p:grpSpPr>
        <p:pic>
          <p:nvPicPr>
            <p:cNvPr id="7" name="Picture 2">
              <a:extLst>
                <a:ext uri="{FF2B5EF4-FFF2-40B4-BE49-F238E27FC236}">
                  <a16:creationId xmlns:a16="http://schemas.microsoft.com/office/drawing/2014/main" id="{C0E08F75-ED2E-4457-B47B-3640946BB0C9}"/>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9" name="Picture 4">
              <a:extLst>
                <a:ext uri="{FF2B5EF4-FFF2-40B4-BE49-F238E27FC236}">
                  <a16:creationId xmlns:a16="http://schemas.microsoft.com/office/drawing/2014/main" id="{7B208877-9256-40EC-BE5C-32C8426AA75B}"/>
                </a:ext>
              </a:extLst>
            </p:cNvPr>
            <p:cNvPicPr>
              <a:picLocks noChangeAspect="1"/>
            </p:cNvPicPr>
            <p:nvPr/>
          </p:nvPicPr>
          <p:blipFill>
            <a:blip r:embed="rId4"/>
            <a:srcRect/>
            <a:stretch>
              <a:fillRect/>
            </a:stretch>
          </p:blipFill>
          <p:spPr>
            <a:xfrm>
              <a:off x="15115397" y="8633241"/>
              <a:ext cx="2772553" cy="1355085"/>
            </a:xfrm>
            <a:prstGeom prst="rect">
              <a:avLst/>
            </a:prstGeom>
          </p:spPr>
        </p:pic>
      </p:grpSp>
      <p:pic>
        <p:nvPicPr>
          <p:cNvPr id="1028" name="Picture 4" descr="Copy of Volunteering Report.pdf">
            <a:extLst>
              <a:ext uri="{FF2B5EF4-FFF2-40B4-BE49-F238E27FC236}">
                <a16:creationId xmlns:a16="http://schemas.microsoft.com/office/drawing/2014/main" id="{9A7891E2-A978-4F38-932D-A63039181E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8007">
            <a:off x="12903947" y="4853184"/>
            <a:ext cx="2496761" cy="350195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py of Report Wellbeing">
            <a:extLst>
              <a:ext uri="{FF2B5EF4-FFF2-40B4-BE49-F238E27FC236}">
                <a16:creationId xmlns:a16="http://schemas.microsoft.com/office/drawing/2014/main" id="{67F9876A-4241-4D12-B8A4-69C80586B1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57856">
            <a:off x="10082130" y="2250753"/>
            <a:ext cx="2539932" cy="35928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port Covid-19 (1)">
            <a:extLst>
              <a:ext uri="{FF2B5EF4-FFF2-40B4-BE49-F238E27FC236}">
                <a16:creationId xmlns:a16="http://schemas.microsoft.com/office/drawing/2014/main" id="{8BC050F4-261E-4998-A590-5093D78C2EC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67148" y="852397"/>
            <a:ext cx="2548249" cy="35741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7 years 7 keys">
            <a:extLst>
              <a:ext uri="{FF2B5EF4-FFF2-40B4-BE49-F238E27FC236}">
                <a16:creationId xmlns:a16="http://schemas.microsoft.com/office/drawing/2014/main" id="{1BCCC3B6-DA7E-453B-9031-5F3B0B2A54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28772">
            <a:off x="15043112" y="2025049"/>
            <a:ext cx="2551257" cy="357416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59EE419-981B-441F-BF73-E270F54EA4BA}"/>
              </a:ext>
            </a:extLst>
          </p:cNvPr>
          <p:cNvSpPr txBox="1"/>
          <p:nvPr/>
        </p:nvSpPr>
        <p:spPr>
          <a:xfrm>
            <a:off x="822099" y="5661790"/>
            <a:ext cx="9144000" cy="2554545"/>
          </a:xfrm>
          <a:prstGeom prst="rect">
            <a:avLst/>
          </a:prstGeom>
          <a:noFill/>
        </p:spPr>
        <p:txBody>
          <a:bodyPr wrap="square">
            <a:spAutoFit/>
          </a:bodyPr>
          <a:lstStyle/>
          <a:p>
            <a:r>
              <a:rPr lang="en-GB" sz="4000" b="1" dirty="0">
                <a:solidFill>
                  <a:schemeClr val="bg1"/>
                </a:solidFill>
              </a:rPr>
              <a:t>Ageless Thanet Videos:</a:t>
            </a:r>
          </a:p>
          <a:p>
            <a:endParaRPr lang="en-GB" sz="4000" b="1" dirty="0">
              <a:solidFill>
                <a:schemeClr val="bg1"/>
              </a:solidFill>
            </a:endParaRPr>
          </a:p>
          <a:p>
            <a:r>
              <a:rPr lang="en-GB" sz="4000" b="1" dirty="0">
                <a:solidFill>
                  <a:srgbClr val="FFFF00"/>
                </a:solidFill>
              </a:rPr>
              <a:t>https://www.youtube.com/channel/UCAo6sfAiAcFhs1FY98LlfYw/videos</a:t>
            </a:r>
          </a:p>
        </p:txBody>
      </p:sp>
      <p:sp>
        <p:nvSpPr>
          <p:cNvPr id="22" name="TextBox 21">
            <a:extLst>
              <a:ext uri="{FF2B5EF4-FFF2-40B4-BE49-F238E27FC236}">
                <a16:creationId xmlns:a16="http://schemas.microsoft.com/office/drawing/2014/main" id="{00FDECE9-F4C7-4720-962F-C48CBA999701}"/>
              </a:ext>
            </a:extLst>
          </p:cNvPr>
          <p:cNvSpPr txBox="1"/>
          <p:nvPr/>
        </p:nvSpPr>
        <p:spPr>
          <a:xfrm>
            <a:off x="799606" y="2287236"/>
            <a:ext cx="7653457" cy="2554545"/>
          </a:xfrm>
          <a:prstGeom prst="rect">
            <a:avLst/>
          </a:prstGeom>
          <a:noFill/>
        </p:spPr>
        <p:txBody>
          <a:bodyPr wrap="square">
            <a:spAutoFit/>
          </a:bodyPr>
          <a:lstStyle/>
          <a:p>
            <a:r>
              <a:rPr lang="en-GB" sz="4000" b="1" dirty="0">
                <a:solidFill>
                  <a:schemeClr val="bg1"/>
                </a:solidFill>
              </a:rPr>
              <a:t>Ageless Thanet Learning Reports:</a:t>
            </a:r>
          </a:p>
          <a:p>
            <a:endParaRPr lang="en-GB" sz="4000" b="1" dirty="0">
              <a:solidFill>
                <a:schemeClr val="bg1"/>
              </a:solidFill>
            </a:endParaRPr>
          </a:p>
          <a:p>
            <a:r>
              <a:rPr lang="en-US" sz="4000" b="1" dirty="0">
                <a:solidFill>
                  <a:srgbClr val="FFFF00"/>
                </a:solidFill>
                <a:latin typeface="Montserrat Classic Bold Italics"/>
              </a:rPr>
              <a:t>https://www.agelessthanet.org.uk/learning-reports</a:t>
            </a:r>
            <a:endParaRPr lang="en-GB" sz="4000" b="1"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3" name="TextBox 3"/>
          <p:cNvSpPr txBox="1"/>
          <p:nvPr/>
        </p:nvSpPr>
        <p:spPr>
          <a:xfrm>
            <a:off x="8173346" y="1095375"/>
            <a:ext cx="9085954" cy="2036445"/>
          </a:xfrm>
          <a:prstGeom prst="rect">
            <a:avLst/>
          </a:prstGeom>
        </p:spPr>
        <p:txBody>
          <a:bodyPr lIns="0" tIns="0" rIns="0" bIns="0" rtlCol="0" anchor="t">
            <a:spAutoFit/>
          </a:bodyPr>
          <a:lstStyle/>
          <a:p>
            <a:pPr algn="r">
              <a:lnSpc>
                <a:spcPts val="7920"/>
              </a:lnSpc>
            </a:pPr>
            <a:r>
              <a:rPr lang="en-US" sz="7200" dirty="0">
                <a:solidFill>
                  <a:srgbClr val="003366"/>
                </a:solidFill>
                <a:latin typeface="Poppins Bold Bold Italics"/>
              </a:rPr>
              <a:t>Who is </a:t>
            </a:r>
          </a:p>
          <a:p>
            <a:pPr algn="r">
              <a:lnSpc>
                <a:spcPts val="7920"/>
              </a:lnSpc>
            </a:pPr>
            <a:r>
              <a:rPr lang="en-US" sz="7200" dirty="0">
                <a:solidFill>
                  <a:srgbClr val="003366"/>
                </a:solidFill>
                <a:latin typeface="Poppins Bold Bold Italics"/>
              </a:rPr>
              <a:t>Ageless Thanet?</a:t>
            </a:r>
          </a:p>
        </p:txBody>
      </p:sp>
      <p:sp>
        <p:nvSpPr>
          <p:cNvPr id="5" name="TextBox 5"/>
          <p:cNvSpPr txBox="1"/>
          <p:nvPr/>
        </p:nvSpPr>
        <p:spPr>
          <a:xfrm>
            <a:off x="859879" y="1389499"/>
            <a:ext cx="15652680" cy="13542169"/>
          </a:xfrm>
          <a:prstGeom prst="rect">
            <a:avLst/>
          </a:prstGeom>
        </p:spPr>
        <p:txBody>
          <a:bodyPr wrap="square" lIns="0" tIns="0" rIns="0" bIns="0" rtlCol="0" anchor="t">
            <a:spAutoFit/>
          </a:bodyPr>
          <a:lstStyle/>
          <a:p>
            <a:pPr>
              <a:lnSpc>
                <a:spcPts val="4400"/>
              </a:lnSpc>
            </a:pPr>
            <a:r>
              <a:rPr lang="en-US" sz="10000" b="1" dirty="0">
                <a:solidFill>
                  <a:srgbClr val="FFFFFF"/>
                </a:solidFill>
                <a:latin typeface="Montserrat Classic Bold Italics"/>
              </a:rPr>
              <a:t>Any  questions?</a:t>
            </a:r>
          </a:p>
          <a:p>
            <a:pPr>
              <a:lnSpc>
                <a:spcPts val="4400"/>
              </a:lnSpc>
            </a:pPr>
            <a:endParaRPr lang="en-US" sz="10000" b="1" dirty="0">
              <a:solidFill>
                <a:srgbClr val="FFFFFF"/>
              </a:solidFill>
              <a:latin typeface="Montserrat Classic Bold Italics"/>
            </a:endParaRPr>
          </a:p>
          <a:p>
            <a:pPr>
              <a:lnSpc>
                <a:spcPts val="4400"/>
              </a:lnSpc>
            </a:pPr>
            <a:endParaRPr lang="en-US" sz="10000" b="1" dirty="0">
              <a:solidFill>
                <a:srgbClr val="FFFFFF"/>
              </a:solidFill>
              <a:latin typeface="Montserrat Classic Bold Italics"/>
            </a:endParaRPr>
          </a:p>
          <a:p>
            <a:pPr>
              <a:lnSpc>
                <a:spcPts val="4400"/>
              </a:lnSpc>
            </a:pPr>
            <a:endParaRPr lang="en-US" sz="10000" b="1" dirty="0">
              <a:solidFill>
                <a:srgbClr val="FFFFFF"/>
              </a:solidFill>
              <a:latin typeface="Montserrat Classic Bold Italics"/>
            </a:endParaRPr>
          </a:p>
          <a:p>
            <a:pPr>
              <a:lnSpc>
                <a:spcPts val="4400"/>
              </a:lnSpc>
            </a:pPr>
            <a:endParaRPr lang="en-US" sz="10000" b="1" dirty="0">
              <a:solidFill>
                <a:srgbClr val="FFFFFF"/>
              </a:solidFill>
              <a:latin typeface="Montserrat Classic Bold Italics"/>
            </a:endParaRPr>
          </a:p>
          <a:p>
            <a:pPr>
              <a:lnSpc>
                <a:spcPts val="4400"/>
              </a:lnSpc>
            </a:pPr>
            <a:endParaRPr lang="en-US" sz="10000" b="1" dirty="0">
              <a:solidFill>
                <a:srgbClr val="FFFFFF"/>
              </a:solidFill>
              <a:latin typeface="Montserrat Classic Bold Italics"/>
            </a:endParaRPr>
          </a:p>
          <a:p>
            <a:pPr>
              <a:lnSpc>
                <a:spcPts val="4400"/>
              </a:lnSpc>
            </a:pPr>
            <a:endParaRPr lang="en-US" sz="10000" b="1" dirty="0">
              <a:solidFill>
                <a:srgbClr val="FFFFFF"/>
              </a:solidFill>
              <a:latin typeface="Montserrat Classic Bold Italics"/>
            </a:endParaRPr>
          </a:p>
          <a:p>
            <a:pPr>
              <a:lnSpc>
                <a:spcPts val="4400"/>
              </a:lnSpc>
            </a:pPr>
            <a:endParaRPr lang="en-US" sz="10000" b="1" dirty="0">
              <a:solidFill>
                <a:srgbClr val="FFFFFF"/>
              </a:solidFill>
              <a:latin typeface="Montserrat Classic Bold Italics"/>
            </a:endParaRPr>
          </a:p>
          <a:p>
            <a:pPr>
              <a:lnSpc>
                <a:spcPts val="4400"/>
              </a:lnSpc>
            </a:pPr>
            <a:endParaRPr lang="en-US" sz="10000" b="1" dirty="0">
              <a:solidFill>
                <a:srgbClr val="FFFFFF"/>
              </a:solidFill>
              <a:latin typeface="Montserrat Classic Bold Italics"/>
            </a:endParaRPr>
          </a:p>
          <a:p>
            <a:pPr>
              <a:lnSpc>
                <a:spcPts val="4400"/>
              </a:lnSpc>
            </a:pPr>
            <a:endParaRPr lang="en-US" sz="10000" b="1" dirty="0">
              <a:solidFill>
                <a:srgbClr val="FFFFFF"/>
              </a:solidFill>
              <a:latin typeface="Montserrat Classic Bold Italics"/>
            </a:endParaRPr>
          </a:p>
          <a:p>
            <a:pPr lvl="1" algn="r">
              <a:lnSpc>
                <a:spcPts val="4400"/>
              </a:lnSpc>
            </a:pPr>
            <a:endParaRPr lang="en-US" sz="10000" b="1" dirty="0">
              <a:solidFill>
                <a:srgbClr val="FFFF00"/>
              </a:solidFill>
              <a:latin typeface="Montserrat Classic Bold Italics"/>
            </a:endParaRPr>
          </a:p>
          <a:p>
            <a:pPr lvl="1" algn="r">
              <a:lnSpc>
                <a:spcPts val="4400"/>
              </a:lnSpc>
            </a:pPr>
            <a:r>
              <a:rPr lang="en-US" sz="10000" b="1" dirty="0">
                <a:solidFill>
                  <a:srgbClr val="FFFF00"/>
                </a:solidFill>
                <a:latin typeface="Montserrat Classic Bold Italics"/>
              </a:rPr>
              <a:t>Thank you</a:t>
            </a:r>
          </a:p>
          <a:p>
            <a:pPr>
              <a:lnSpc>
                <a:spcPts val="4400"/>
              </a:lnSpc>
            </a:pPr>
            <a:endParaRPr lang="en-US" sz="4000" b="1" dirty="0">
              <a:solidFill>
                <a:srgbClr val="FFFFFF"/>
              </a:solidFill>
              <a:latin typeface="Montserrat Classic Bold Italics"/>
            </a:endParaRPr>
          </a:p>
          <a:p>
            <a:pPr>
              <a:lnSpc>
                <a:spcPts val="4400"/>
              </a:lnSpc>
            </a:pPr>
            <a:endParaRPr lang="en-US" sz="4000" b="1" dirty="0">
              <a:solidFill>
                <a:srgbClr val="FFFFFF"/>
              </a:solidFill>
              <a:latin typeface="Montserrat Classic Bold Italics"/>
            </a:endParaRPr>
          </a:p>
          <a:p>
            <a:pPr>
              <a:lnSpc>
                <a:spcPts val="4400"/>
              </a:lnSpc>
              <a:spcBef>
                <a:spcPct val="0"/>
              </a:spcBef>
            </a:pPr>
            <a:endParaRPr lang="en-US" sz="4000" b="1" dirty="0">
              <a:solidFill>
                <a:srgbClr val="FFFFFF"/>
              </a:solidFill>
              <a:latin typeface="Montserrat Classic Bold Italics"/>
            </a:endParaRPr>
          </a:p>
          <a:p>
            <a:pPr>
              <a:lnSpc>
                <a:spcPts val="4400"/>
              </a:lnSpc>
              <a:spcBef>
                <a:spcPct val="0"/>
              </a:spcBef>
            </a:pPr>
            <a:endParaRPr lang="en-US" sz="4000"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a:p>
            <a:pPr algn="r">
              <a:lnSpc>
                <a:spcPts val="4400"/>
              </a:lnSpc>
              <a:spcBef>
                <a:spcPct val="0"/>
              </a:spcBef>
            </a:pPr>
            <a:endParaRPr lang="en-US" sz="4000" b="1" dirty="0">
              <a:solidFill>
                <a:srgbClr val="FFFFFF"/>
              </a:solidFill>
              <a:latin typeface="Montserrat Classic Bold Italics"/>
            </a:endParaRPr>
          </a:p>
          <a:p>
            <a:pPr algn="ctr">
              <a:lnSpc>
                <a:spcPts val="4400"/>
              </a:lnSpc>
              <a:spcBef>
                <a:spcPct val="0"/>
              </a:spcBef>
            </a:pPr>
            <a:endParaRPr lang="en-US" sz="4000" dirty="0">
              <a:solidFill>
                <a:srgbClr val="FFFFFF"/>
              </a:solidFill>
              <a:latin typeface="Montserrat Classic Bold Italics"/>
            </a:endParaRPr>
          </a:p>
          <a:p>
            <a:pPr algn="ctr">
              <a:lnSpc>
                <a:spcPts val="4400"/>
              </a:lnSpc>
              <a:spcBef>
                <a:spcPct val="0"/>
              </a:spcBef>
            </a:pPr>
            <a:endParaRPr lang="en-US" sz="4000" dirty="0">
              <a:solidFill>
                <a:srgbClr val="FFFFFF"/>
              </a:solidFill>
              <a:latin typeface="Montserrat Classic Bold Italics"/>
            </a:endParaRPr>
          </a:p>
        </p:txBody>
      </p:sp>
      <p:grpSp>
        <p:nvGrpSpPr>
          <p:cNvPr id="6" name="Group 5">
            <a:extLst>
              <a:ext uri="{FF2B5EF4-FFF2-40B4-BE49-F238E27FC236}">
                <a16:creationId xmlns:a16="http://schemas.microsoft.com/office/drawing/2014/main" id="{15FFE92F-8DC5-4D36-A0EE-88AA3A839A98}"/>
              </a:ext>
            </a:extLst>
          </p:cNvPr>
          <p:cNvGrpSpPr/>
          <p:nvPr/>
        </p:nvGrpSpPr>
        <p:grpSpPr>
          <a:xfrm>
            <a:off x="533400" y="8633241"/>
            <a:ext cx="17354550" cy="1355085"/>
            <a:chOff x="533400" y="8633241"/>
            <a:chExt cx="17354550" cy="1355085"/>
          </a:xfrm>
        </p:grpSpPr>
        <p:pic>
          <p:nvPicPr>
            <p:cNvPr id="7" name="Picture 2">
              <a:extLst>
                <a:ext uri="{FF2B5EF4-FFF2-40B4-BE49-F238E27FC236}">
                  <a16:creationId xmlns:a16="http://schemas.microsoft.com/office/drawing/2014/main" id="{C0E08F75-ED2E-4457-B47B-3640946BB0C9}"/>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9" name="Picture 4">
              <a:extLst>
                <a:ext uri="{FF2B5EF4-FFF2-40B4-BE49-F238E27FC236}">
                  <a16:creationId xmlns:a16="http://schemas.microsoft.com/office/drawing/2014/main" id="{7B208877-9256-40EC-BE5C-32C8426AA75B}"/>
                </a:ext>
              </a:extLst>
            </p:cNvPr>
            <p:cNvPicPr>
              <a:picLocks noChangeAspect="1"/>
            </p:cNvPicPr>
            <p:nvPr/>
          </p:nvPicPr>
          <p:blipFill>
            <a:blip r:embed="rId4"/>
            <a:srcRect/>
            <a:stretch>
              <a:fillRect/>
            </a:stretch>
          </p:blipFill>
          <p:spPr>
            <a:xfrm>
              <a:off x="15115397" y="8633241"/>
              <a:ext cx="2772553" cy="1355085"/>
            </a:xfrm>
            <a:prstGeom prst="rect">
              <a:avLst/>
            </a:prstGeom>
          </p:spPr>
        </p:pic>
      </p:grpSp>
    </p:spTree>
    <p:extLst>
      <p:ext uri="{BB962C8B-B14F-4D97-AF65-F5344CB8AC3E}">
        <p14:creationId xmlns:p14="http://schemas.microsoft.com/office/powerpoint/2010/main" val="198798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4" name="TextBox 4"/>
          <p:cNvSpPr txBox="1"/>
          <p:nvPr/>
        </p:nvSpPr>
        <p:spPr>
          <a:xfrm>
            <a:off x="10117371" y="7914208"/>
            <a:ext cx="7141929" cy="969645"/>
          </a:xfrm>
          <a:prstGeom prst="rect">
            <a:avLst/>
          </a:prstGeom>
        </p:spPr>
        <p:txBody>
          <a:bodyPr lIns="0" tIns="0" rIns="0" bIns="0" rtlCol="0" anchor="t">
            <a:spAutoFit/>
          </a:bodyPr>
          <a:lstStyle/>
          <a:p>
            <a:pPr algn="r">
              <a:lnSpc>
                <a:spcPts val="3840"/>
              </a:lnSpc>
            </a:pPr>
            <a:r>
              <a:rPr lang="en-US" sz="3200" spc="160" dirty="0">
                <a:solidFill>
                  <a:srgbClr val="003366"/>
                </a:solidFill>
                <a:latin typeface="Poppins Bold Italics"/>
              </a:rPr>
              <a:t>MAKING THANET A GREAT PLACE TO GROW OLDER</a:t>
            </a:r>
          </a:p>
        </p:txBody>
      </p:sp>
      <p:sp>
        <p:nvSpPr>
          <p:cNvPr id="5" name="TextBox 5"/>
          <p:cNvSpPr txBox="1"/>
          <p:nvPr/>
        </p:nvSpPr>
        <p:spPr>
          <a:xfrm>
            <a:off x="914400" y="876300"/>
            <a:ext cx="16725900" cy="7961667"/>
          </a:xfrm>
          <a:prstGeom prst="rect">
            <a:avLst/>
          </a:prstGeom>
        </p:spPr>
        <p:txBody>
          <a:bodyPr wrap="square" lIns="0" tIns="0" rIns="0" bIns="0" rtlCol="0" anchor="t">
            <a:spAutoFit/>
          </a:bodyPr>
          <a:lstStyle/>
          <a:p>
            <a:pPr>
              <a:spcBef>
                <a:spcPct val="0"/>
              </a:spcBef>
            </a:pPr>
            <a:r>
              <a:rPr lang="en-US" sz="6000" b="1" dirty="0">
                <a:solidFill>
                  <a:srgbClr val="FFFF00"/>
                </a:solidFill>
                <a:latin typeface="Montserrat Classic Bold" panose="020B0604020202020204" charset="0"/>
              </a:rPr>
              <a:t>Volunteer action at </a:t>
            </a:r>
          </a:p>
          <a:p>
            <a:pPr>
              <a:spcBef>
                <a:spcPct val="0"/>
              </a:spcBef>
            </a:pPr>
            <a:r>
              <a:rPr lang="en-US" sz="6000" b="1" dirty="0">
                <a:solidFill>
                  <a:srgbClr val="FFFF00"/>
                </a:solidFill>
                <a:latin typeface="Montserrat Classic Bold" panose="020B0604020202020204" charset="0"/>
              </a:rPr>
              <a:t>Ageless Thanet:</a:t>
            </a:r>
          </a:p>
          <a:p>
            <a:pPr>
              <a:lnSpc>
                <a:spcPts val="4399"/>
              </a:lnSpc>
              <a:spcBef>
                <a:spcPct val="0"/>
              </a:spcBef>
            </a:pPr>
            <a:endParaRPr lang="en-US" sz="6000" b="1" dirty="0">
              <a:solidFill>
                <a:srgbClr val="FFFFFF"/>
              </a:solidFill>
              <a:latin typeface="Montserrat Classic Bold" panose="020B0604020202020204" charset="0"/>
            </a:endParaRPr>
          </a:p>
          <a:p>
            <a:pPr>
              <a:spcBef>
                <a:spcPct val="0"/>
              </a:spcBef>
            </a:pPr>
            <a:r>
              <a:rPr lang="en-GB" sz="4000" dirty="0">
                <a:solidFill>
                  <a:schemeClr val="bg1"/>
                </a:solidFill>
                <a:latin typeface="Montserrat Classic Bold" panose="020B0604020202020204" charset="0"/>
              </a:rPr>
              <a:t>Our volunteers are involved across all areas of the project and help us in reducing isolation and loneliness, empowering communities, improving people's mental and physical wellbeing, and ensuring older people's voices are heard. </a:t>
            </a:r>
          </a:p>
          <a:p>
            <a:pPr>
              <a:spcBef>
                <a:spcPct val="0"/>
              </a:spcBef>
            </a:pPr>
            <a:endParaRPr lang="en-GB" sz="4000" dirty="0">
              <a:solidFill>
                <a:schemeClr val="bg1"/>
              </a:solidFill>
              <a:latin typeface="Montserrat Classic Bold" panose="020B0604020202020204" charset="0"/>
            </a:endParaRPr>
          </a:p>
          <a:p>
            <a:pPr>
              <a:spcBef>
                <a:spcPct val="0"/>
              </a:spcBef>
            </a:pPr>
            <a:r>
              <a:rPr lang="en-GB" sz="4000" dirty="0">
                <a:solidFill>
                  <a:srgbClr val="FFFF00"/>
                </a:solidFill>
                <a:latin typeface="Montserrat Classic Bold" panose="020B0604020202020204" charset="0"/>
              </a:rPr>
              <a:t>We want to change people’s perceptions of getting older and our volunteers are vital to us achieving this. We seek volunteers of all age ranges and backgrounds to help us in our goal. </a:t>
            </a:r>
            <a:endParaRPr lang="en-US" sz="4000" dirty="0">
              <a:solidFill>
                <a:srgbClr val="FFFF00"/>
              </a:solidFill>
              <a:latin typeface="Montserrat Classic Bold" panose="020B0604020202020204" charset="0"/>
            </a:endParaRPr>
          </a:p>
          <a:p>
            <a:pPr>
              <a:lnSpc>
                <a:spcPts val="4399"/>
              </a:lnSpc>
              <a:spcBef>
                <a:spcPct val="0"/>
              </a:spcBef>
            </a:pPr>
            <a:endParaRPr lang="en-US" sz="6000" b="1" dirty="0">
              <a:solidFill>
                <a:srgbClr val="FFFFFF"/>
              </a:solidFill>
              <a:latin typeface="Montserrat Classic Bold Italics"/>
            </a:endParaRPr>
          </a:p>
        </p:txBody>
      </p:sp>
      <p:grpSp>
        <p:nvGrpSpPr>
          <p:cNvPr id="7" name="Group 6">
            <a:extLst>
              <a:ext uri="{FF2B5EF4-FFF2-40B4-BE49-F238E27FC236}">
                <a16:creationId xmlns:a16="http://schemas.microsoft.com/office/drawing/2014/main" id="{11697AD0-AEED-46DF-8A88-E4F071C51708}"/>
              </a:ext>
            </a:extLst>
          </p:cNvPr>
          <p:cNvGrpSpPr/>
          <p:nvPr/>
        </p:nvGrpSpPr>
        <p:grpSpPr>
          <a:xfrm>
            <a:off x="533400" y="8633241"/>
            <a:ext cx="17354550" cy="1355085"/>
            <a:chOff x="533400" y="8633241"/>
            <a:chExt cx="17354550" cy="1355085"/>
          </a:xfrm>
        </p:grpSpPr>
        <p:pic>
          <p:nvPicPr>
            <p:cNvPr id="8" name="Picture 2">
              <a:extLst>
                <a:ext uri="{FF2B5EF4-FFF2-40B4-BE49-F238E27FC236}">
                  <a16:creationId xmlns:a16="http://schemas.microsoft.com/office/drawing/2014/main" id="{22BE843B-8D6C-42D6-8D14-D684C3D6867F}"/>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10" name="Picture 4">
              <a:extLst>
                <a:ext uri="{FF2B5EF4-FFF2-40B4-BE49-F238E27FC236}">
                  <a16:creationId xmlns:a16="http://schemas.microsoft.com/office/drawing/2014/main" id="{E17ED4C0-1BBC-4997-966C-FC888D4E51CC}"/>
                </a:ext>
              </a:extLst>
            </p:cNvPr>
            <p:cNvPicPr>
              <a:picLocks noChangeAspect="1"/>
            </p:cNvPicPr>
            <p:nvPr/>
          </p:nvPicPr>
          <p:blipFill>
            <a:blip r:embed="rId4"/>
            <a:srcRect/>
            <a:stretch>
              <a:fillRect/>
            </a:stretch>
          </p:blipFill>
          <p:spPr>
            <a:xfrm>
              <a:off x="15115397" y="8633241"/>
              <a:ext cx="2772553" cy="1355085"/>
            </a:xfrm>
            <a:prstGeom prst="rect">
              <a:avLst/>
            </a:prstGeom>
          </p:spPr>
        </p:pic>
      </p:grpSp>
      <p:pic>
        <p:nvPicPr>
          <p:cNvPr id="11" name="Picture 4">
            <a:extLst>
              <a:ext uri="{FF2B5EF4-FFF2-40B4-BE49-F238E27FC236}">
                <a16:creationId xmlns:a16="http://schemas.microsoft.com/office/drawing/2014/main" id="{EA018B63-EFD1-4120-B633-92D0369DFF1E}"/>
              </a:ext>
            </a:extLst>
          </p:cNvPr>
          <p:cNvPicPr>
            <a:picLocks noChangeAspect="1"/>
          </p:cNvPicPr>
          <p:nvPr/>
        </p:nvPicPr>
        <p:blipFill>
          <a:blip r:embed="rId5"/>
          <a:srcRect/>
          <a:stretch>
            <a:fillRect/>
          </a:stretch>
        </p:blipFill>
        <p:spPr>
          <a:xfrm>
            <a:off x="15225569" y="252269"/>
            <a:ext cx="2833831" cy="2833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4" name="TextBox 4"/>
          <p:cNvSpPr txBox="1"/>
          <p:nvPr/>
        </p:nvSpPr>
        <p:spPr>
          <a:xfrm>
            <a:off x="3962400" y="5541180"/>
            <a:ext cx="7141929" cy="969645"/>
          </a:xfrm>
          <a:prstGeom prst="rect">
            <a:avLst/>
          </a:prstGeom>
        </p:spPr>
        <p:txBody>
          <a:bodyPr lIns="0" tIns="0" rIns="0" bIns="0" rtlCol="0" anchor="t">
            <a:spAutoFit/>
          </a:bodyPr>
          <a:lstStyle/>
          <a:p>
            <a:pPr algn="r">
              <a:lnSpc>
                <a:spcPts val="3840"/>
              </a:lnSpc>
            </a:pPr>
            <a:r>
              <a:rPr lang="en-US" sz="3200" spc="160" dirty="0">
                <a:solidFill>
                  <a:srgbClr val="003366"/>
                </a:solidFill>
                <a:latin typeface="Poppins Bold Italics"/>
              </a:rPr>
              <a:t>MAKING THANET A GREAT PLACE TO GROW OLDER</a:t>
            </a:r>
          </a:p>
        </p:txBody>
      </p:sp>
      <p:sp>
        <p:nvSpPr>
          <p:cNvPr id="5" name="TextBox 5"/>
          <p:cNvSpPr txBox="1"/>
          <p:nvPr/>
        </p:nvSpPr>
        <p:spPr>
          <a:xfrm>
            <a:off x="854844" y="338627"/>
            <a:ext cx="16213183" cy="9757030"/>
          </a:xfrm>
          <a:prstGeom prst="rect">
            <a:avLst/>
          </a:prstGeom>
        </p:spPr>
        <p:txBody>
          <a:bodyPr wrap="square" lIns="0" tIns="0" rIns="0" bIns="0" rtlCol="0" anchor="t">
            <a:spAutoFit/>
          </a:bodyPr>
          <a:lstStyle/>
          <a:p>
            <a:pPr>
              <a:spcBef>
                <a:spcPct val="0"/>
              </a:spcBef>
            </a:pPr>
            <a:r>
              <a:rPr lang="en-US" sz="6000" b="1" dirty="0">
                <a:solidFill>
                  <a:srgbClr val="FFFF00"/>
                </a:solidFill>
                <a:latin typeface="Montserrat Classic Bold" panose="020B0604020202020204" charset="0"/>
              </a:rPr>
              <a:t>Our unique volunteer </a:t>
            </a:r>
          </a:p>
          <a:p>
            <a:pPr>
              <a:spcBef>
                <a:spcPct val="0"/>
              </a:spcBef>
            </a:pPr>
            <a:r>
              <a:rPr lang="en-US" sz="6000" b="1" dirty="0">
                <a:solidFill>
                  <a:srgbClr val="FFFF00"/>
                </a:solidFill>
                <a:latin typeface="Montserrat Classic Bold" panose="020B0604020202020204" charset="0"/>
              </a:rPr>
              <a:t>recruitment process:</a:t>
            </a:r>
          </a:p>
          <a:p>
            <a:pPr>
              <a:lnSpc>
                <a:spcPts val="4399"/>
              </a:lnSpc>
              <a:spcBef>
                <a:spcPct val="0"/>
              </a:spcBef>
            </a:pPr>
            <a:endParaRPr lang="en-US" sz="6000" b="1" dirty="0">
              <a:solidFill>
                <a:srgbClr val="FFFFFF"/>
              </a:solidFill>
              <a:latin typeface="Montserrat Classic Bold" panose="020B0604020202020204" charset="0"/>
            </a:endParaRPr>
          </a:p>
          <a:p>
            <a:pPr marL="571500" indent="-571500">
              <a:lnSpc>
                <a:spcPct val="200000"/>
              </a:lnSpc>
              <a:spcBef>
                <a:spcPct val="0"/>
              </a:spcBef>
              <a:buFont typeface="Arial" panose="020B0604020202020204" pitchFamily="34" charset="0"/>
              <a:buChar char="•"/>
            </a:pPr>
            <a:r>
              <a:rPr lang="en-US" sz="4000" b="1" dirty="0">
                <a:solidFill>
                  <a:srgbClr val="FFFFFF"/>
                </a:solidFill>
                <a:latin typeface="Montserrat Classic Bold" panose="020B0604020202020204" charset="0"/>
              </a:rPr>
              <a:t>Anyone 18+ (not just 50+)</a:t>
            </a:r>
          </a:p>
          <a:p>
            <a:pPr marL="571500" indent="-571500">
              <a:lnSpc>
                <a:spcPct val="200000"/>
              </a:lnSpc>
              <a:spcBef>
                <a:spcPct val="0"/>
              </a:spcBef>
              <a:buFont typeface="Arial" panose="020B0604020202020204" pitchFamily="34" charset="0"/>
              <a:buChar char="•"/>
            </a:pPr>
            <a:r>
              <a:rPr lang="en-US" sz="4000" b="1" dirty="0">
                <a:solidFill>
                  <a:srgbClr val="FFFFFF"/>
                </a:solidFill>
                <a:latin typeface="Montserrat Classic Bold" panose="020B0604020202020204" charset="0"/>
              </a:rPr>
              <a:t>Keen to support local 50+ people</a:t>
            </a:r>
          </a:p>
          <a:p>
            <a:pPr marL="571500" indent="-571500">
              <a:lnSpc>
                <a:spcPct val="200000"/>
              </a:lnSpc>
              <a:spcBef>
                <a:spcPct val="0"/>
              </a:spcBef>
              <a:buFont typeface="Arial" panose="020B0604020202020204" pitchFamily="34" charset="0"/>
              <a:buChar char="•"/>
            </a:pPr>
            <a:r>
              <a:rPr lang="en-US" sz="4000" b="1" dirty="0">
                <a:solidFill>
                  <a:srgbClr val="FFFFFF"/>
                </a:solidFill>
                <a:latin typeface="Montserrat Classic Bold" panose="020B0604020202020204" charset="0"/>
              </a:rPr>
              <a:t>Personalised opportunities </a:t>
            </a:r>
          </a:p>
          <a:p>
            <a:pPr marL="571500" indent="-571500">
              <a:lnSpc>
                <a:spcPct val="200000"/>
              </a:lnSpc>
              <a:spcBef>
                <a:spcPct val="0"/>
              </a:spcBef>
              <a:buFont typeface="Arial" panose="020B0604020202020204" pitchFamily="34" charset="0"/>
              <a:buChar char="•"/>
            </a:pPr>
            <a:r>
              <a:rPr lang="en-US" sz="4000" b="1" dirty="0">
                <a:solidFill>
                  <a:srgbClr val="FFFFFF"/>
                </a:solidFill>
                <a:latin typeface="Montserrat Classic Bold" panose="020B0604020202020204" charset="0"/>
              </a:rPr>
              <a:t>Flexible volunteering</a:t>
            </a:r>
          </a:p>
          <a:p>
            <a:pPr>
              <a:lnSpc>
                <a:spcPct val="200000"/>
              </a:lnSpc>
              <a:spcBef>
                <a:spcPct val="0"/>
              </a:spcBef>
            </a:pPr>
            <a:r>
              <a:rPr lang="en-US" sz="4000" b="1" i="1" dirty="0">
                <a:solidFill>
                  <a:srgbClr val="FFFF00"/>
                </a:solidFill>
                <a:latin typeface="Montserrat Classic Bold" panose="020B0604020202020204" charset="0"/>
              </a:rPr>
              <a:t>Target = Maximising benefit &amp; enjoyment for all!</a:t>
            </a:r>
          </a:p>
          <a:p>
            <a:pPr>
              <a:lnSpc>
                <a:spcPts val="4399"/>
              </a:lnSpc>
              <a:spcBef>
                <a:spcPct val="0"/>
              </a:spcBef>
            </a:pPr>
            <a:endParaRPr lang="en-US" sz="4000" b="1" dirty="0">
              <a:solidFill>
                <a:srgbClr val="FFFFFF"/>
              </a:solidFill>
              <a:latin typeface="Montserrat Classic Bold Italics"/>
            </a:endParaRPr>
          </a:p>
          <a:p>
            <a:pPr>
              <a:lnSpc>
                <a:spcPts val="4399"/>
              </a:lnSpc>
              <a:spcBef>
                <a:spcPct val="0"/>
              </a:spcBef>
            </a:pPr>
            <a:endParaRPr lang="en-US" sz="6000" b="1" dirty="0">
              <a:solidFill>
                <a:srgbClr val="FFFFFF"/>
              </a:solidFill>
              <a:latin typeface="Montserrat Classic Bold Italics"/>
            </a:endParaRPr>
          </a:p>
        </p:txBody>
      </p:sp>
      <p:grpSp>
        <p:nvGrpSpPr>
          <p:cNvPr id="7" name="Group 6">
            <a:extLst>
              <a:ext uri="{FF2B5EF4-FFF2-40B4-BE49-F238E27FC236}">
                <a16:creationId xmlns:a16="http://schemas.microsoft.com/office/drawing/2014/main" id="{11697AD0-AEED-46DF-8A88-E4F071C51708}"/>
              </a:ext>
            </a:extLst>
          </p:cNvPr>
          <p:cNvGrpSpPr/>
          <p:nvPr/>
        </p:nvGrpSpPr>
        <p:grpSpPr>
          <a:xfrm>
            <a:off x="533400" y="8633241"/>
            <a:ext cx="17354550" cy="1355085"/>
            <a:chOff x="533400" y="8633241"/>
            <a:chExt cx="17354550" cy="1355085"/>
          </a:xfrm>
        </p:grpSpPr>
        <p:pic>
          <p:nvPicPr>
            <p:cNvPr id="8" name="Picture 2">
              <a:extLst>
                <a:ext uri="{FF2B5EF4-FFF2-40B4-BE49-F238E27FC236}">
                  <a16:creationId xmlns:a16="http://schemas.microsoft.com/office/drawing/2014/main" id="{22BE843B-8D6C-42D6-8D14-D684C3D6867F}"/>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10" name="Picture 4">
              <a:extLst>
                <a:ext uri="{FF2B5EF4-FFF2-40B4-BE49-F238E27FC236}">
                  <a16:creationId xmlns:a16="http://schemas.microsoft.com/office/drawing/2014/main" id="{E17ED4C0-1BBC-4997-966C-FC888D4E51CC}"/>
                </a:ext>
              </a:extLst>
            </p:cNvPr>
            <p:cNvPicPr>
              <a:picLocks noChangeAspect="1"/>
            </p:cNvPicPr>
            <p:nvPr/>
          </p:nvPicPr>
          <p:blipFill>
            <a:blip r:embed="rId4"/>
            <a:srcRect/>
            <a:stretch>
              <a:fillRect/>
            </a:stretch>
          </p:blipFill>
          <p:spPr>
            <a:xfrm>
              <a:off x="15115397" y="8633241"/>
              <a:ext cx="2772553" cy="1355085"/>
            </a:xfrm>
            <a:prstGeom prst="rect">
              <a:avLst/>
            </a:prstGeom>
          </p:spPr>
        </p:pic>
      </p:grpSp>
      <p:pic>
        <p:nvPicPr>
          <p:cNvPr id="6" name="Picture 5">
            <a:extLst>
              <a:ext uri="{FF2B5EF4-FFF2-40B4-BE49-F238E27FC236}">
                <a16:creationId xmlns:a16="http://schemas.microsoft.com/office/drawing/2014/main" id="{645E9C70-0E56-4E7A-B93C-5C5761D85D5B}"/>
              </a:ext>
            </a:extLst>
          </p:cNvPr>
          <p:cNvPicPr>
            <a:picLocks noChangeAspect="1"/>
          </p:cNvPicPr>
          <p:nvPr/>
        </p:nvPicPr>
        <p:blipFill>
          <a:blip r:embed="rId5"/>
          <a:stretch>
            <a:fillRect/>
          </a:stretch>
        </p:blipFill>
        <p:spPr>
          <a:xfrm>
            <a:off x="10086589" y="2730651"/>
            <a:ext cx="7391400" cy="4486275"/>
          </a:xfrm>
          <a:prstGeom prst="rect">
            <a:avLst/>
          </a:prstGeom>
        </p:spPr>
      </p:pic>
    </p:spTree>
    <p:extLst>
      <p:ext uri="{BB962C8B-B14F-4D97-AF65-F5344CB8AC3E}">
        <p14:creationId xmlns:p14="http://schemas.microsoft.com/office/powerpoint/2010/main" val="356800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4" name="TextBox 4"/>
          <p:cNvSpPr txBox="1"/>
          <p:nvPr/>
        </p:nvSpPr>
        <p:spPr>
          <a:xfrm>
            <a:off x="10117371" y="7914208"/>
            <a:ext cx="7141929" cy="969645"/>
          </a:xfrm>
          <a:prstGeom prst="rect">
            <a:avLst/>
          </a:prstGeom>
        </p:spPr>
        <p:txBody>
          <a:bodyPr lIns="0" tIns="0" rIns="0" bIns="0" rtlCol="0" anchor="t">
            <a:spAutoFit/>
          </a:bodyPr>
          <a:lstStyle/>
          <a:p>
            <a:pPr algn="r">
              <a:lnSpc>
                <a:spcPts val="3840"/>
              </a:lnSpc>
            </a:pPr>
            <a:r>
              <a:rPr lang="en-US" sz="3200" spc="160" dirty="0">
                <a:solidFill>
                  <a:srgbClr val="003366"/>
                </a:solidFill>
                <a:latin typeface="Poppins Bold Italics"/>
              </a:rPr>
              <a:t>MAKING THANET A GREAT PLACE TO GROW OLDER</a:t>
            </a:r>
          </a:p>
        </p:txBody>
      </p:sp>
      <p:sp>
        <p:nvSpPr>
          <p:cNvPr id="5" name="TextBox 5"/>
          <p:cNvSpPr txBox="1"/>
          <p:nvPr/>
        </p:nvSpPr>
        <p:spPr>
          <a:xfrm>
            <a:off x="722079" y="266700"/>
            <a:ext cx="16230600" cy="12157174"/>
          </a:xfrm>
          <a:prstGeom prst="rect">
            <a:avLst/>
          </a:prstGeom>
        </p:spPr>
        <p:txBody>
          <a:bodyPr wrap="square" lIns="0" tIns="0" rIns="0" bIns="0" rtlCol="0" anchor="t">
            <a:spAutoFit/>
          </a:bodyPr>
          <a:lstStyle/>
          <a:p>
            <a:pPr>
              <a:spcBef>
                <a:spcPct val="0"/>
              </a:spcBef>
            </a:pPr>
            <a:r>
              <a:rPr lang="en-US" sz="6000" b="1" dirty="0">
                <a:solidFill>
                  <a:srgbClr val="FFFFFF"/>
                </a:solidFill>
                <a:latin typeface="Montserrat Classic Bold" panose="020B0604020202020204" charset="0"/>
              </a:rPr>
              <a:t>Recruiting volunteers to host activities</a:t>
            </a:r>
          </a:p>
          <a:p>
            <a:pPr>
              <a:spcBef>
                <a:spcPct val="0"/>
              </a:spcBef>
            </a:pPr>
            <a:endParaRPr lang="en-US" sz="4000" b="1" dirty="0">
              <a:solidFill>
                <a:srgbClr val="FFFF00"/>
              </a:solidFill>
              <a:latin typeface="Montserrat Classic Bold" panose="020B0604020202020204" charset="0"/>
            </a:endParaRPr>
          </a:p>
          <a:p>
            <a:pPr>
              <a:spcBef>
                <a:spcPct val="0"/>
              </a:spcBef>
            </a:pPr>
            <a:r>
              <a:rPr lang="en-US" sz="4000" b="1" dirty="0">
                <a:solidFill>
                  <a:srgbClr val="FFFF00"/>
                </a:solidFill>
                <a:latin typeface="Montserrat Classic Bold" panose="020B0604020202020204" charset="0"/>
              </a:rPr>
              <a:t>Our top priorities:</a:t>
            </a:r>
            <a:endParaRPr lang="en-GB" sz="4000" b="1" dirty="0">
              <a:solidFill>
                <a:schemeClr val="bg1"/>
              </a:solidFill>
              <a:latin typeface="Montserrat Classic Bold" panose="020B0604020202020204" charset="0"/>
            </a:endParaRPr>
          </a:p>
          <a:p>
            <a:pPr marL="571500" indent="-571500">
              <a:lnSpc>
                <a:spcPct val="150000"/>
              </a:lnSpc>
              <a:spcBef>
                <a:spcPct val="0"/>
              </a:spcBef>
              <a:buFont typeface="Arial" panose="020B0604020202020204" pitchFamily="34" charset="0"/>
              <a:buChar char="•"/>
            </a:pPr>
            <a:r>
              <a:rPr lang="en-GB" sz="4000" b="1" dirty="0">
                <a:solidFill>
                  <a:schemeClr val="bg1"/>
                </a:solidFill>
                <a:latin typeface="Montserrat Classic Bold" panose="020B0604020202020204" charset="0"/>
              </a:rPr>
              <a:t>1:1 meet (or call) with potential volunteer</a:t>
            </a:r>
          </a:p>
          <a:p>
            <a:pPr marL="571500" indent="-571500">
              <a:lnSpc>
                <a:spcPct val="150000"/>
              </a:lnSpc>
              <a:spcBef>
                <a:spcPct val="0"/>
              </a:spcBef>
              <a:buFont typeface="Arial" panose="020B0604020202020204" pitchFamily="34" charset="0"/>
              <a:buChar char="•"/>
            </a:pPr>
            <a:r>
              <a:rPr lang="en-GB" sz="4000" b="1" dirty="0">
                <a:solidFill>
                  <a:schemeClr val="bg1"/>
                </a:solidFill>
                <a:latin typeface="Montserrat Classic Bold" panose="020B0604020202020204" charset="0"/>
              </a:rPr>
              <a:t>Explain project objectives</a:t>
            </a:r>
          </a:p>
          <a:p>
            <a:pPr marL="571500" indent="-571500">
              <a:lnSpc>
                <a:spcPct val="150000"/>
              </a:lnSpc>
              <a:spcBef>
                <a:spcPct val="0"/>
              </a:spcBef>
              <a:buFont typeface="Arial" panose="020B0604020202020204" pitchFamily="34" charset="0"/>
              <a:buChar char="•"/>
            </a:pPr>
            <a:r>
              <a:rPr lang="en-GB" sz="4000" b="1" dirty="0">
                <a:solidFill>
                  <a:schemeClr val="bg1"/>
                </a:solidFill>
                <a:latin typeface="Montserrat Classic Bold" panose="020B0604020202020204" charset="0"/>
              </a:rPr>
              <a:t>Take time to understand their skills, hobbies and interests</a:t>
            </a:r>
          </a:p>
          <a:p>
            <a:pPr marL="571500" indent="-571500">
              <a:lnSpc>
                <a:spcPct val="150000"/>
              </a:lnSpc>
              <a:spcBef>
                <a:spcPct val="0"/>
              </a:spcBef>
              <a:buFont typeface="Arial" panose="020B0604020202020204" pitchFamily="34" charset="0"/>
              <a:buChar char="•"/>
            </a:pPr>
            <a:r>
              <a:rPr lang="en-GB" sz="4000" b="1" dirty="0">
                <a:solidFill>
                  <a:schemeClr val="bg1"/>
                </a:solidFill>
                <a:latin typeface="Montserrat Classic Bold" panose="020B0604020202020204" charset="0"/>
              </a:rPr>
              <a:t>Offer practical support (venues, marketing etc,)</a:t>
            </a:r>
          </a:p>
          <a:p>
            <a:pPr marL="571500" indent="-571500">
              <a:lnSpc>
                <a:spcPct val="150000"/>
              </a:lnSpc>
              <a:spcBef>
                <a:spcPct val="0"/>
              </a:spcBef>
              <a:buFont typeface="Arial" panose="020B0604020202020204" pitchFamily="34" charset="0"/>
              <a:buChar char="•"/>
            </a:pPr>
            <a:r>
              <a:rPr lang="en-GB" sz="4000" b="1" dirty="0">
                <a:solidFill>
                  <a:schemeClr val="bg1"/>
                </a:solidFill>
                <a:latin typeface="Montserrat Classic Bold" panose="020B0604020202020204" charset="0"/>
              </a:rPr>
              <a:t>Empower not just enable</a:t>
            </a:r>
          </a:p>
          <a:p>
            <a:pPr marL="571500" indent="-571500">
              <a:lnSpc>
                <a:spcPct val="150000"/>
              </a:lnSpc>
              <a:spcBef>
                <a:spcPct val="0"/>
              </a:spcBef>
              <a:buFont typeface="Arial" panose="020B0604020202020204" pitchFamily="34" charset="0"/>
              <a:buChar char="•"/>
            </a:pPr>
            <a:r>
              <a:rPr lang="en-GB" sz="4000" b="1" dirty="0">
                <a:solidFill>
                  <a:schemeClr val="bg1"/>
                </a:solidFill>
                <a:latin typeface="Montserrat Classic Bold" panose="020B0604020202020204" charset="0"/>
              </a:rPr>
              <a:t>Review and flex</a:t>
            </a:r>
          </a:p>
          <a:p>
            <a:pPr marL="571500" indent="-571500">
              <a:lnSpc>
                <a:spcPct val="150000"/>
              </a:lnSpc>
              <a:spcBef>
                <a:spcPct val="0"/>
              </a:spcBef>
              <a:buFont typeface="Arial" panose="020B0604020202020204" pitchFamily="34" charset="0"/>
              <a:buChar char="•"/>
            </a:pPr>
            <a:r>
              <a:rPr lang="en-GB" sz="4000" b="1" dirty="0">
                <a:solidFill>
                  <a:schemeClr val="bg1"/>
                </a:solidFill>
                <a:latin typeface="Montserrat Classic Bold" panose="020B0604020202020204" charset="0"/>
              </a:rPr>
              <a:t>Involve volunteers in every step!</a:t>
            </a:r>
          </a:p>
          <a:p>
            <a:pPr>
              <a:spcBef>
                <a:spcPct val="0"/>
              </a:spcBef>
            </a:pPr>
            <a:endParaRPr lang="en-GB" sz="4000" b="1" dirty="0">
              <a:solidFill>
                <a:schemeClr val="bg1"/>
              </a:solidFill>
              <a:latin typeface="Montserrat Classic Bold" panose="020B0604020202020204" charset="0"/>
            </a:endParaRPr>
          </a:p>
          <a:p>
            <a:pPr>
              <a:spcBef>
                <a:spcPct val="0"/>
              </a:spcBef>
            </a:pPr>
            <a:endParaRPr lang="en-GB" sz="4000" b="1" dirty="0">
              <a:solidFill>
                <a:schemeClr val="bg1"/>
              </a:solidFill>
              <a:latin typeface="Montserrat Classic Bold" panose="020B0604020202020204" charset="0"/>
            </a:endParaRPr>
          </a:p>
          <a:p>
            <a:pPr>
              <a:spcBef>
                <a:spcPct val="0"/>
              </a:spcBef>
            </a:pPr>
            <a:endParaRPr lang="en-GB" sz="4000" b="1" dirty="0">
              <a:solidFill>
                <a:schemeClr val="bg1"/>
              </a:solidFill>
              <a:latin typeface="Montserrat Classic Bold" panose="020B0604020202020204" charset="0"/>
            </a:endParaRPr>
          </a:p>
          <a:p>
            <a:pPr>
              <a:lnSpc>
                <a:spcPts val="4399"/>
              </a:lnSpc>
              <a:spcBef>
                <a:spcPct val="0"/>
              </a:spcBef>
            </a:pPr>
            <a:endParaRPr lang="en-US" sz="4000" dirty="0">
              <a:solidFill>
                <a:srgbClr val="FFFFFF"/>
              </a:solidFill>
              <a:latin typeface="Montserrat Classic Bold Italics"/>
            </a:endParaRPr>
          </a:p>
          <a:p>
            <a:pPr>
              <a:lnSpc>
                <a:spcPts val="4399"/>
              </a:lnSpc>
              <a:spcBef>
                <a:spcPct val="0"/>
              </a:spcBef>
            </a:pPr>
            <a:endParaRPr lang="en-US" sz="4000" dirty="0">
              <a:solidFill>
                <a:srgbClr val="FFFFFF"/>
              </a:solidFill>
              <a:latin typeface="Montserrat Classic Bold Italics"/>
            </a:endParaRPr>
          </a:p>
          <a:p>
            <a:pPr>
              <a:lnSpc>
                <a:spcPts val="4399"/>
              </a:lnSpc>
              <a:spcBef>
                <a:spcPct val="0"/>
              </a:spcBef>
            </a:pPr>
            <a:endParaRPr lang="en-US" sz="4000" dirty="0">
              <a:solidFill>
                <a:srgbClr val="FFFFFF"/>
              </a:solidFill>
              <a:latin typeface="Montserrat Classic Bold Italics"/>
            </a:endParaRPr>
          </a:p>
        </p:txBody>
      </p:sp>
      <p:grpSp>
        <p:nvGrpSpPr>
          <p:cNvPr id="7" name="Group 6">
            <a:extLst>
              <a:ext uri="{FF2B5EF4-FFF2-40B4-BE49-F238E27FC236}">
                <a16:creationId xmlns:a16="http://schemas.microsoft.com/office/drawing/2014/main" id="{04C3CCCC-FA2E-4787-8A98-CEEBE11C9839}"/>
              </a:ext>
            </a:extLst>
          </p:cNvPr>
          <p:cNvGrpSpPr/>
          <p:nvPr/>
        </p:nvGrpSpPr>
        <p:grpSpPr>
          <a:xfrm>
            <a:off x="533400" y="8633241"/>
            <a:ext cx="17354550" cy="1355085"/>
            <a:chOff x="533400" y="8633241"/>
            <a:chExt cx="17354550" cy="1355085"/>
          </a:xfrm>
        </p:grpSpPr>
        <p:pic>
          <p:nvPicPr>
            <p:cNvPr id="8" name="Picture 2">
              <a:extLst>
                <a:ext uri="{FF2B5EF4-FFF2-40B4-BE49-F238E27FC236}">
                  <a16:creationId xmlns:a16="http://schemas.microsoft.com/office/drawing/2014/main" id="{E9058A00-B7BF-4D74-9A4C-84D832CC5442}"/>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10" name="Picture 4">
              <a:extLst>
                <a:ext uri="{FF2B5EF4-FFF2-40B4-BE49-F238E27FC236}">
                  <a16:creationId xmlns:a16="http://schemas.microsoft.com/office/drawing/2014/main" id="{9C3C23DF-1646-451C-A813-E085B0F79D02}"/>
                </a:ext>
              </a:extLst>
            </p:cNvPr>
            <p:cNvPicPr>
              <a:picLocks noChangeAspect="1"/>
            </p:cNvPicPr>
            <p:nvPr/>
          </p:nvPicPr>
          <p:blipFill>
            <a:blip r:embed="rId4"/>
            <a:srcRect/>
            <a:stretch>
              <a:fillRect/>
            </a:stretch>
          </p:blipFill>
          <p:spPr>
            <a:xfrm>
              <a:off x="15115397" y="8633241"/>
              <a:ext cx="2772553" cy="1355085"/>
            </a:xfrm>
            <a:prstGeom prst="rect">
              <a:avLst/>
            </a:prstGeom>
          </p:spPr>
        </p:pic>
      </p:grpSp>
    </p:spTree>
    <p:extLst>
      <p:ext uri="{BB962C8B-B14F-4D97-AF65-F5344CB8AC3E}">
        <p14:creationId xmlns:p14="http://schemas.microsoft.com/office/powerpoint/2010/main" val="138605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4" name="TextBox 4"/>
          <p:cNvSpPr txBox="1"/>
          <p:nvPr/>
        </p:nvSpPr>
        <p:spPr>
          <a:xfrm>
            <a:off x="10117371" y="7914208"/>
            <a:ext cx="7141929" cy="969645"/>
          </a:xfrm>
          <a:prstGeom prst="rect">
            <a:avLst/>
          </a:prstGeom>
        </p:spPr>
        <p:txBody>
          <a:bodyPr lIns="0" tIns="0" rIns="0" bIns="0" rtlCol="0" anchor="t">
            <a:spAutoFit/>
          </a:bodyPr>
          <a:lstStyle/>
          <a:p>
            <a:pPr algn="r">
              <a:lnSpc>
                <a:spcPts val="3840"/>
              </a:lnSpc>
            </a:pPr>
            <a:r>
              <a:rPr lang="en-US" sz="3200" spc="160" dirty="0">
                <a:solidFill>
                  <a:srgbClr val="003366"/>
                </a:solidFill>
                <a:latin typeface="Poppins Bold Italics"/>
              </a:rPr>
              <a:t>MAKING THANET A GREAT PLACE TO GROW OLDER</a:t>
            </a:r>
          </a:p>
        </p:txBody>
      </p:sp>
      <p:sp>
        <p:nvSpPr>
          <p:cNvPr id="5" name="TextBox 5"/>
          <p:cNvSpPr txBox="1"/>
          <p:nvPr/>
        </p:nvSpPr>
        <p:spPr>
          <a:xfrm>
            <a:off x="1028214" y="776285"/>
            <a:ext cx="10975688" cy="9079409"/>
          </a:xfrm>
          <a:prstGeom prst="rect">
            <a:avLst/>
          </a:prstGeom>
        </p:spPr>
        <p:txBody>
          <a:bodyPr wrap="square" lIns="0" tIns="0" rIns="0" bIns="0" rtlCol="0" anchor="t">
            <a:spAutoFit/>
          </a:bodyPr>
          <a:lstStyle/>
          <a:p>
            <a:pPr>
              <a:spcBef>
                <a:spcPct val="0"/>
              </a:spcBef>
            </a:pPr>
            <a:r>
              <a:rPr lang="en-US" sz="6000" b="1" dirty="0">
                <a:solidFill>
                  <a:srgbClr val="FFFF00"/>
                </a:solidFill>
                <a:latin typeface="Montserrat Classic Bold" panose="020B0604020202020204" charset="0"/>
              </a:rPr>
              <a:t>How we work with our </a:t>
            </a:r>
          </a:p>
          <a:p>
            <a:pPr>
              <a:spcBef>
                <a:spcPct val="0"/>
              </a:spcBef>
            </a:pPr>
            <a:r>
              <a:rPr lang="en-US" sz="6000" b="1" dirty="0">
                <a:solidFill>
                  <a:srgbClr val="FFFF00"/>
                </a:solidFill>
                <a:latin typeface="Montserrat Classic Bold" panose="020B0604020202020204" charset="0"/>
              </a:rPr>
              <a:t>volunteers and community:</a:t>
            </a:r>
          </a:p>
          <a:p>
            <a:pPr>
              <a:spcBef>
                <a:spcPct val="0"/>
              </a:spcBef>
            </a:pPr>
            <a:endParaRPr lang="en-US" sz="4000" b="1" dirty="0">
              <a:solidFill>
                <a:srgbClr val="FFFFFF"/>
              </a:solidFill>
              <a:latin typeface="Montserrat Classic Bold" panose="020B0604020202020204" charset="0"/>
            </a:endParaRPr>
          </a:p>
          <a:p>
            <a:pPr>
              <a:spcBef>
                <a:spcPct val="0"/>
              </a:spcBef>
            </a:pPr>
            <a:endParaRPr lang="en-US" sz="4000" b="1" dirty="0">
              <a:solidFill>
                <a:srgbClr val="FFFFFF"/>
              </a:solidFill>
              <a:latin typeface="Montserrat Classic Bold" panose="020B0604020202020204" charset="0"/>
            </a:endParaRPr>
          </a:p>
          <a:p>
            <a:pPr>
              <a:lnSpc>
                <a:spcPct val="150000"/>
              </a:lnSpc>
              <a:spcBef>
                <a:spcPct val="0"/>
              </a:spcBef>
            </a:pPr>
            <a:r>
              <a:rPr lang="en-GB" sz="4000" b="1" dirty="0">
                <a:solidFill>
                  <a:schemeClr val="bg1"/>
                </a:solidFill>
                <a:latin typeface="Montserrat Classic Bold" panose="020B0604020202020204" charset="0"/>
              </a:rPr>
              <a:t>As well as being an integral part of our governance panel and various committees, our volunteers lead a huge range of different activities. ..</a:t>
            </a:r>
          </a:p>
          <a:p>
            <a:pPr>
              <a:spcBef>
                <a:spcPct val="0"/>
              </a:spcBef>
            </a:pPr>
            <a:endParaRPr lang="en-GB" sz="4000" b="1" dirty="0">
              <a:solidFill>
                <a:schemeClr val="bg1"/>
              </a:solidFill>
              <a:latin typeface="Montserrat Classic Bold" panose="020B0604020202020204" charset="0"/>
            </a:endParaRPr>
          </a:p>
          <a:p>
            <a:pPr>
              <a:lnSpc>
                <a:spcPts val="4399"/>
              </a:lnSpc>
              <a:spcBef>
                <a:spcPct val="0"/>
              </a:spcBef>
            </a:pPr>
            <a:endParaRPr lang="en-US" sz="4000" dirty="0">
              <a:solidFill>
                <a:srgbClr val="FFFFFF"/>
              </a:solidFill>
              <a:latin typeface="Montserrat Classic Bold Italics"/>
            </a:endParaRPr>
          </a:p>
          <a:p>
            <a:pPr>
              <a:lnSpc>
                <a:spcPts val="4399"/>
              </a:lnSpc>
              <a:spcBef>
                <a:spcPct val="0"/>
              </a:spcBef>
            </a:pPr>
            <a:endParaRPr lang="en-US" sz="4000" dirty="0">
              <a:solidFill>
                <a:srgbClr val="FFFFFF"/>
              </a:solidFill>
              <a:latin typeface="Montserrat Classic Bold Italics"/>
            </a:endParaRPr>
          </a:p>
          <a:p>
            <a:pPr>
              <a:lnSpc>
                <a:spcPts val="4399"/>
              </a:lnSpc>
              <a:spcBef>
                <a:spcPct val="0"/>
              </a:spcBef>
            </a:pPr>
            <a:endParaRPr lang="en-US" sz="4000" dirty="0">
              <a:solidFill>
                <a:srgbClr val="FFFFFF"/>
              </a:solidFill>
              <a:latin typeface="Montserrat Classic Bold Italics"/>
            </a:endParaRPr>
          </a:p>
        </p:txBody>
      </p:sp>
      <p:grpSp>
        <p:nvGrpSpPr>
          <p:cNvPr id="7" name="Group 6">
            <a:extLst>
              <a:ext uri="{FF2B5EF4-FFF2-40B4-BE49-F238E27FC236}">
                <a16:creationId xmlns:a16="http://schemas.microsoft.com/office/drawing/2014/main" id="{04C3CCCC-FA2E-4787-8A98-CEEBE11C9839}"/>
              </a:ext>
            </a:extLst>
          </p:cNvPr>
          <p:cNvGrpSpPr/>
          <p:nvPr/>
        </p:nvGrpSpPr>
        <p:grpSpPr>
          <a:xfrm>
            <a:off x="533400" y="8633241"/>
            <a:ext cx="17354550" cy="1355085"/>
            <a:chOff x="533400" y="8633241"/>
            <a:chExt cx="17354550" cy="1355085"/>
          </a:xfrm>
        </p:grpSpPr>
        <p:pic>
          <p:nvPicPr>
            <p:cNvPr id="8" name="Picture 2">
              <a:extLst>
                <a:ext uri="{FF2B5EF4-FFF2-40B4-BE49-F238E27FC236}">
                  <a16:creationId xmlns:a16="http://schemas.microsoft.com/office/drawing/2014/main" id="{E9058A00-B7BF-4D74-9A4C-84D832CC5442}"/>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10" name="Picture 4">
              <a:extLst>
                <a:ext uri="{FF2B5EF4-FFF2-40B4-BE49-F238E27FC236}">
                  <a16:creationId xmlns:a16="http://schemas.microsoft.com/office/drawing/2014/main" id="{9C3C23DF-1646-451C-A813-E085B0F79D02}"/>
                </a:ext>
              </a:extLst>
            </p:cNvPr>
            <p:cNvPicPr>
              <a:picLocks noChangeAspect="1"/>
            </p:cNvPicPr>
            <p:nvPr/>
          </p:nvPicPr>
          <p:blipFill>
            <a:blip r:embed="rId4"/>
            <a:srcRect/>
            <a:stretch>
              <a:fillRect/>
            </a:stretch>
          </p:blipFill>
          <p:spPr>
            <a:xfrm>
              <a:off x="15115397" y="8633241"/>
              <a:ext cx="2772553" cy="1355085"/>
            </a:xfrm>
            <a:prstGeom prst="rect">
              <a:avLst/>
            </a:prstGeom>
          </p:spPr>
        </p:pic>
      </p:grpSp>
      <p:pic>
        <p:nvPicPr>
          <p:cNvPr id="11" name="Picture 10">
            <a:extLst>
              <a:ext uri="{FF2B5EF4-FFF2-40B4-BE49-F238E27FC236}">
                <a16:creationId xmlns:a16="http://schemas.microsoft.com/office/drawing/2014/main" id="{9A228821-163F-42E2-BF4D-8E66947C213D}"/>
              </a:ext>
            </a:extLst>
          </p:cNvPr>
          <p:cNvPicPr>
            <a:picLocks noChangeAspect="1"/>
          </p:cNvPicPr>
          <p:nvPr/>
        </p:nvPicPr>
        <p:blipFill>
          <a:blip r:embed="rId5"/>
          <a:stretch>
            <a:fillRect/>
          </a:stretch>
        </p:blipFill>
        <p:spPr>
          <a:xfrm>
            <a:off x="12703464" y="1565435"/>
            <a:ext cx="4212936" cy="6913536"/>
          </a:xfrm>
          <a:prstGeom prst="rect">
            <a:avLst/>
          </a:prstGeom>
        </p:spPr>
      </p:pic>
    </p:spTree>
    <p:extLst>
      <p:ext uri="{BB962C8B-B14F-4D97-AF65-F5344CB8AC3E}">
        <p14:creationId xmlns:p14="http://schemas.microsoft.com/office/powerpoint/2010/main" val="261388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4" name="TextBox 4"/>
          <p:cNvSpPr txBox="1"/>
          <p:nvPr/>
        </p:nvSpPr>
        <p:spPr>
          <a:xfrm>
            <a:off x="10117371" y="7914208"/>
            <a:ext cx="7141929" cy="969645"/>
          </a:xfrm>
          <a:prstGeom prst="rect">
            <a:avLst/>
          </a:prstGeom>
        </p:spPr>
        <p:txBody>
          <a:bodyPr lIns="0" tIns="0" rIns="0" bIns="0" rtlCol="0" anchor="t">
            <a:spAutoFit/>
          </a:bodyPr>
          <a:lstStyle/>
          <a:p>
            <a:pPr algn="r">
              <a:lnSpc>
                <a:spcPts val="3840"/>
              </a:lnSpc>
            </a:pPr>
            <a:r>
              <a:rPr lang="en-US" sz="3200" spc="160" dirty="0">
                <a:solidFill>
                  <a:srgbClr val="003366"/>
                </a:solidFill>
                <a:latin typeface="Poppins Bold Italics"/>
              </a:rPr>
              <a:t>MAKING THANET A GREAT PLACE TO GROW OLDER</a:t>
            </a:r>
          </a:p>
        </p:txBody>
      </p:sp>
      <p:grpSp>
        <p:nvGrpSpPr>
          <p:cNvPr id="7" name="Group 6">
            <a:extLst>
              <a:ext uri="{FF2B5EF4-FFF2-40B4-BE49-F238E27FC236}">
                <a16:creationId xmlns:a16="http://schemas.microsoft.com/office/drawing/2014/main" id="{04C3CCCC-FA2E-4787-8A98-CEEBE11C9839}"/>
              </a:ext>
            </a:extLst>
          </p:cNvPr>
          <p:cNvGrpSpPr/>
          <p:nvPr/>
        </p:nvGrpSpPr>
        <p:grpSpPr>
          <a:xfrm>
            <a:off x="533400" y="8801100"/>
            <a:ext cx="17354550" cy="1355085"/>
            <a:chOff x="533400" y="8633241"/>
            <a:chExt cx="17354550" cy="1355085"/>
          </a:xfrm>
        </p:grpSpPr>
        <p:pic>
          <p:nvPicPr>
            <p:cNvPr id="8" name="Picture 2">
              <a:extLst>
                <a:ext uri="{FF2B5EF4-FFF2-40B4-BE49-F238E27FC236}">
                  <a16:creationId xmlns:a16="http://schemas.microsoft.com/office/drawing/2014/main" id="{E9058A00-B7BF-4D74-9A4C-84D832CC5442}"/>
                </a:ext>
              </a:extLst>
            </p:cNvPr>
            <p:cNvPicPr>
              <a:picLocks noChangeAspect="1"/>
            </p:cNvPicPr>
            <p:nvPr/>
          </p:nvPicPr>
          <p:blipFill>
            <a:blip r:embed="rId3"/>
            <a:srcRect t="381" b="381"/>
            <a:stretch>
              <a:fillRect/>
            </a:stretch>
          </p:blipFill>
          <p:spPr>
            <a:xfrm>
              <a:off x="533400" y="9201150"/>
              <a:ext cx="2496608" cy="628680"/>
            </a:xfrm>
            <a:prstGeom prst="rect">
              <a:avLst/>
            </a:prstGeom>
          </p:spPr>
        </p:pic>
        <p:pic>
          <p:nvPicPr>
            <p:cNvPr id="10" name="Picture 4">
              <a:extLst>
                <a:ext uri="{FF2B5EF4-FFF2-40B4-BE49-F238E27FC236}">
                  <a16:creationId xmlns:a16="http://schemas.microsoft.com/office/drawing/2014/main" id="{9C3C23DF-1646-451C-A813-E085B0F79D02}"/>
                </a:ext>
              </a:extLst>
            </p:cNvPr>
            <p:cNvPicPr>
              <a:picLocks noChangeAspect="1"/>
            </p:cNvPicPr>
            <p:nvPr/>
          </p:nvPicPr>
          <p:blipFill>
            <a:blip r:embed="rId4"/>
            <a:srcRect/>
            <a:stretch>
              <a:fillRect/>
            </a:stretch>
          </p:blipFill>
          <p:spPr>
            <a:xfrm>
              <a:off x="15115397" y="8633241"/>
              <a:ext cx="2772553" cy="1355085"/>
            </a:xfrm>
            <a:prstGeom prst="rect">
              <a:avLst/>
            </a:prstGeom>
          </p:spPr>
        </p:pic>
      </p:grpSp>
      <p:pic>
        <p:nvPicPr>
          <p:cNvPr id="15" name="Picture 14">
            <a:extLst>
              <a:ext uri="{FF2B5EF4-FFF2-40B4-BE49-F238E27FC236}">
                <a16:creationId xmlns:a16="http://schemas.microsoft.com/office/drawing/2014/main" id="{5BB6025C-DF0E-46B4-9BF8-43BD5B46E37C}"/>
              </a:ext>
            </a:extLst>
          </p:cNvPr>
          <p:cNvPicPr>
            <a:picLocks noChangeAspect="1"/>
          </p:cNvPicPr>
          <p:nvPr/>
        </p:nvPicPr>
        <p:blipFill>
          <a:blip r:embed="rId5">
            <a:duotone>
              <a:prstClr val="black"/>
              <a:schemeClr val="accent5">
                <a:tint val="45000"/>
                <a:satMod val="400000"/>
              </a:schemeClr>
            </a:duotone>
          </a:blip>
          <a:stretch>
            <a:fillRect/>
          </a:stretch>
        </p:blipFill>
        <p:spPr>
          <a:xfrm>
            <a:off x="2017931" y="1219200"/>
            <a:ext cx="14252138" cy="7890290"/>
          </a:xfrm>
          <a:prstGeom prst="rect">
            <a:avLst/>
          </a:prstGeom>
        </p:spPr>
      </p:pic>
      <p:sp>
        <p:nvSpPr>
          <p:cNvPr id="16" name="TextBox 5">
            <a:extLst>
              <a:ext uri="{FF2B5EF4-FFF2-40B4-BE49-F238E27FC236}">
                <a16:creationId xmlns:a16="http://schemas.microsoft.com/office/drawing/2014/main" id="{21FDAC7C-5B83-4290-A953-105F46922D7B}"/>
              </a:ext>
            </a:extLst>
          </p:cNvPr>
          <p:cNvSpPr txBox="1"/>
          <p:nvPr/>
        </p:nvSpPr>
        <p:spPr>
          <a:xfrm>
            <a:off x="1028700" y="152202"/>
            <a:ext cx="16478251" cy="1333698"/>
          </a:xfrm>
          <a:prstGeom prst="rect">
            <a:avLst/>
          </a:prstGeom>
        </p:spPr>
        <p:txBody>
          <a:bodyPr wrap="square" lIns="0" tIns="0" rIns="0" bIns="0" rtlCol="0" anchor="t">
            <a:spAutoFit/>
          </a:bodyPr>
          <a:lstStyle/>
          <a:p>
            <a:pPr>
              <a:spcBef>
                <a:spcPct val="0"/>
              </a:spcBef>
            </a:pPr>
            <a:r>
              <a:rPr lang="en-US" sz="5000" b="1" dirty="0">
                <a:solidFill>
                  <a:srgbClr val="FFFF00"/>
                </a:solidFill>
                <a:latin typeface="Montserrat Classic Bold" panose="020B0604020202020204" charset="0"/>
              </a:rPr>
              <a:t>Types of volunteer activities we have supported</a:t>
            </a:r>
            <a:r>
              <a:rPr lang="en-US" sz="5000" b="1" dirty="0">
                <a:solidFill>
                  <a:srgbClr val="FFFFFF"/>
                </a:solidFill>
                <a:latin typeface="Montserrat Classic Bold" panose="020B0604020202020204" charset="0"/>
              </a:rPr>
              <a:t>:</a:t>
            </a:r>
          </a:p>
          <a:p>
            <a:pPr>
              <a:lnSpc>
                <a:spcPts val="4399"/>
              </a:lnSpc>
              <a:spcBef>
                <a:spcPct val="0"/>
              </a:spcBef>
            </a:pPr>
            <a:endParaRPr lang="en-US" sz="4000" dirty="0">
              <a:solidFill>
                <a:srgbClr val="FFFFFF"/>
              </a:solidFill>
              <a:latin typeface="Montserrat Classic Bold Italics"/>
            </a:endParaRPr>
          </a:p>
        </p:txBody>
      </p:sp>
    </p:spTree>
    <p:extLst>
      <p:ext uri="{BB962C8B-B14F-4D97-AF65-F5344CB8AC3E}">
        <p14:creationId xmlns:p14="http://schemas.microsoft.com/office/powerpoint/2010/main" val="150862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08931" y="8961906"/>
            <a:ext cx="2336109" cy="592788"/>
          </a:xfrm>
          <a:prstGeom prst="rect">
            <a:avLst/>
          </a:prstGeom>
        </p:spPr>
      </p:pic>
      <p:pic>
        <p:nvPicPr>
          <p:cNvPr id="3" name="Picture 3"/>
          <p:cNvPicPr>
            <a:picLocks noChangeAspect="1"/>
          </p:cNvPicPr>
          <p:nvPr/>
        </p:nvPicPr>
        <p:blipFill>
          <a:blip r:embed="rId4"/>
          <a:srcRect/>
          <a:stretch>
            <a:fillRect/>
          </a:stretch>
        </p:blipFill>
        <p:spPr>
          <a:xfrm>
            <a:off x="15087026" y="8508005"/>
            <a:ext cx="2800924" cy="1368951"/>
          </a:xfrm>
          <a:prstGeom prst="rect">
            <a:avLst/>
          </a:prstGeom>
        </p:spPr>
      </p:pic>
      <p:sp>
        <p:nvSpPr>
          <p:cNvPr id="5" name="TextBox 2">
            <a:extLst>
              <a:ext uri="{FF2B5EF4-FFF2-40B4-BE49-F238E27FC236}">
                <a16:creationId xmlns:a16="http://schemas.microsoft.com/office/drawing/2014/main" id="{CAA75312-51BE-411C-93DE-F62C0D7BE03E}"/>
              </a:ext>
            </a:extLst>
          </p:cNvPr>
          <p:cNvSpPr txBox="1"/>
          <p:nvPr/>
        </p:nvSpPr>
        <p:spPr>
          <a:xfrm>
            <a:off x="198622" y="364842"/>
            <a:ext cx="9982200" cy="8156079"/>
          </a:xfrm>
          <a:prstGeom prst="rect">
            <a:avLst/>
          </a:prstGeom>
        </p:spPr>
        <p:txBody>
          <a:bodyPr wrap="square" lIns="0" tIns="0" rIns="0" bIns="0" rtlCol="0" anchor="t">
            <a:spAutoFit/>
          </a:bodyPr>
          <a:lstStyle/>
          <a:p>
            <a:pPr marL="647700" lvl="1">
              <a:lnSpc>
                <a:spcPct val="150000"/>
              </a:lnSpc>
            </a:pPr>
            <a:r>
              <a:rPr lang="en-US" sz="4000" b="1" dirty="0">
                <a:solidFill>
                  <a:srgbClr val="FFFFFF"/>
                </a:solidFill>
                <a:latin typeface="Montserrat Classic"/>
              </a:rPr>
              <a:t>Covid-reactive (new, remote action)</a:t>
            </a:r>
            <a:endParaRPr lang="en-US" sz="2000" dirty="0">
              <a:solidFill>
                <a:srgbClr val="FFFFFF"/>
              </a:solidFill>
              <a:latin typeface="Montserrat Classic"/>
            </a:endParaRPr>
          </a:p>
          <a:p>
            <a:pPr marL="647700" lvl="1">
              <a:lnSpc>
                <a:spcPct val="150000"/>
              </a:lnSpc>
            </a:pPr>
            <a:endParaRPr lang="en-US" sz="2000" dirty="0">
              <a:solidFill>
                <a:srgbClr val="FFFFFF"/>
              </a:solidFill>
              <a:latin typeface="Montserrat Classic"/>
            </a:endParaRPr>
          </a:p>
          <a:p>
            <a:pPr marL="647700" lvl="1"/>
            <a:r>
              <a:rPr lang="en-US" sz="4000" dirty="0">
                <a:solidFill>
                  <a:schemeClr val="bg1"/>
                </a:solidFill>
                <a:latin typeface="Montserrat Classic" panose="020B0604020202020204" charset="0"/>
              </a:rPr>
              <a:t>AGAIN, ALL FREE:</a:t>
            </a:r>
            <a:endParaRPr lang="en-US" sz="4000" dirty="0">
              <a:solidFill>
                <a:srgbClr val="FFFFFF"/>
              </a:solidFill>
              <a:latin typeface="Montserrat Classic"/>
            </a:endParaRPr>
          </a:p>
          <a:p>
            <a:pPr marL="1295400" lvl="1" indent="-647700">
              <a:buFont typeface="Arial"/>
              <a:buChar char="•"/>
            </a:pPr>
            <a:r>
              <a:rPr lang="en-US" sz="4000" dirty="0">
                <a:solidFill>
                  <a:srgbClr val="FFFFFF"/>
                </a:solidFill>
                <a:latin typeface="Montserrat Classic"/>
              </a:rPr>
              <a:t>Helpline</a:t>
            </a:r>
          </a:p>
          <a:p>
            <a:pPr marL="1295400" lvl="1" indent="-647700">
              <a:buFont typeface="Arial"/>
              <a:buChar char="•"/>
            </a:pPr>
            <a:r>
              <a:rPr lang="en-US" sz="4000" dirty="0">
                <a:solidFill>
                  <a:srgbClr val="FFFFFF"/>
                </a:solidFill>
                <a:latin typeface="Montserrat Classic"/>
              </a:rPr>
              <a:t>Interim newsletters</a:t>
            </a:r>
          </a:p>
          <a:p>
            <a:pPr marL="1295400" lvl="1" indent="-647700">
              <a:buFont typeface="Arial"/>
              <a:buChar char="•"/>
            </a:pPr>
            <a:r>
              <a:rPr lang="en-US" sz="4000" dirty="0">
                <a:solidFill>
                  <a:srgbClr val="FFFFFF"/>
                </a:solidFill>
                <a:latin typeface="Montserrat Classic"/>
              </a:rPr>
              <a:t>Social media focus</a:t>
            </a:r>
          </a:p>
          <a:p>
            <a:pPr marL="1295400" lvl="1" indent="-647700">
              <a:buFont typeface="Arial"/>
              <a:buChar char="•"/>
            </a:pPr>
            <a:r>
              <a:rPr lang="en-US" sz="4000" dirty="0">
                <a:solidFill>
                  <a:srgbClr val="FFFFFF"/>
                </a:solidFill>
                <a:latin typeface="Montserrat Classic"/>
              </a:rPr>
              <a:t>Zoom think-tank</a:t>
            </a:r>
          </a:p>
          <a:p>
            <a:pPr marL="1295400" lvl="1" indent="-647700">
              <a:buFont typeface="Arial"/>
              <a:buChar char="•"/>
            </a:pPr>
            <a:r>
              <a:rPr lang="en-US" sz="4000" dirty="0">
                <a:solidFill>
                  <a:srgbClr val="FFFFFF"/>
                </a:solidFill>
                <a:latin typeface="Montserrat Classic"/>
              </a:rPr>
              <a:t>Online drop-ins</a:t>
            </a:r>
          </a:p>
          <a:p>
            <a:pPr marL="1295400" lvl="1" indent="-647700">
              <a:buFont typeface="Arial"/>
              <a:buChar char="•"/>
            </a:pPr>
            <a:r>
              <a:rPr lang="en-US" sz="4000" dirty="0">
                <a:solidFill>
                  <a:srgbClr val="FFFFFF"/>
                </a:solidFill>
                <a:latin typeface="Montserrat Classic"/>
              </a:rPr>
              <a:t>Zoom support for volunteers</a:t>
            </a:r>
          </a:p>
          <a:p>
            <a:pPr marL="1295400" lvl="1" indent="-647700">
              <a:buFont typeface="Arial"/>
              <a:buChar char="•"/>
            </a:pPr>
            <a:r>
              <a:rPr lang="en-US" sz="4000" dirty="0">
                <a:solidFill>
                  <a:srgbClr val="FFFFFF"/>
                </a:solidFill>
                <a:latin typeface="Montserrat Classic"/>
              </a:rPr>
              <a:t>Digital socials and activities </a:t>
            </a:r>
          </a:p>
          <a:p>
            <a:pPr marL="1295400" lvl="1" indent="-647700">
              <a:buFont typeface="Arial"/>
              <a:buChar char="•"/>
            </a:pPr>
            <a:r>
              <a:rPr lang="en-US" sz="4000" dirty="0">
                <a:solidFill>
                  <a:srgbClr val="FFFFFF"/>
                </a:solidFill>
                <a:latin typeface="Montserrat Classic"/>
              </a:rPr>
              <a:t>Telephone Befriending</a:t>
            </a:r>
          </a:p>
          <a:p>
            <a:pPr marL="1295400" lvl="1" indent="-647700">
              <a:buFont typeface="Arial"/>
              <a:buChar char="•"/>
            </a:pPr>
            <a:r>
              <a:rPr lang="en-US" sz="4000" dirty="0">
                <a:solidFill>
                  <a:srgbClr val="FFFFFF"/>
                </a:solidFill>
                <a:latin typeface="Montserrat Classic"/>
              </a:rPr>
              <a:t>Digital Buddies scheme</a:t>
            </a:r>
          </a:p>
          <a:p>
            <a:pPr marL="1295400" lvl="1" indent="-647700">
              <a:buFont typeface="Arial"/>
              <a:buChar char="•"/>
            </a:pPr>
            <a:r>
              <a:rPr lang="en-US" sz="4000" dirty="0">
                <a:solidFill>
                  <a:srgbClr val="FFFFFF"/>
                </a:solidFill>
                <a:latin typeface="Montserrat Classic"/>
              </a:rPr>
              <a:t>Social Prescribing referrals</a:t>
            </a:r>
          </a:p>
        </p:txBody>
      </p:sp>
      <p:pic>
        <p:nvPicPr>
          <p:cNvPr id="6" name="Picture 12" descr="May be an image of text that says 'are stil we here hereforyou for you AGELESS N'">
            <a:extLst>
              <a:ext uri="{FF2B5EF4-FFF2-40B4-BE49-F238E27FC236}">
                <a16:creationId xmlns:a16="http://schemas.microsoft.com/office/drawing/2014/main" id="{9802654B-86E3-4806-8A0D-23918E92B4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615"/>
          <a:stretch/>
        </p:blipFill>
        <p:spPr bwMode="auto">
          <a:xfrm>
            <a:off x="9634242" y="1124457"/>
            <a:ext cx="3855001" cy="33184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No photo description available.">
            <a:extLst>
              <a:ext uri="{FF2B5EF4-FFF2-40B4-BE49-F238E27FC236}">
                <a16:creationId xmlns:a16="http://schemas.microsoft.com/office/drawing/2014/main" id="{D5CAE624-CC20-43E3-9B9A-EFE052CD64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92200" y="898741"/>
            <a:ext cx="3958526" cy="3318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y be an image of one or more people and text that says 'Weekly Virtual AGELESS Drop-In zoom N EVERY THURSDAY* 1:30 2:30pm FREE EVENT'">
            <a:extLst>
              <a:ext uri="{FF2B5EF4-FFF2-40B4-BE49-F238E27FC236}">
                <a16:creationId xmlns:a16="http://schemas.microsoft.com/office/drawing/2014/main" id="{8F48ABF5-50DC-4CAE-B809-E0400D0FF2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96073" y="4740382"/>
            <a:ext cx="3958527" cy="3318424"/>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9" name="Picture 10" descr="A-T Support Helpline - A-T Society">
            <a:extLst>
              <a:ext uri="{FF2B5EF4-FFF2-40B4-BE49-F238E27FC236}">
                <a16:creationId xmlns:a16="http://schemas.microsoft.com/office/drawing/2014/main" id="{9D0E1670-EE51-4113-98C3-54111EBFFF3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388" t="20007" r="21657" b="21334"/>
          <a:stretch/>
        </p:blipFill>
        <p:spPr bwMode="auto">
          <a:xfrm>
            <a:off x="9855770" y="4695825"/>
            <a:ext cx="3308422" cy="3407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08931" y="8961906"/>
            <a:ext cx="2336109" cy="592788"/>
          </a:xfrm>
          <a:prstGeom prst="rect">
            <a:avLst/>
          </a:prstGeom>
        </p:spPr>
      </p:pic>
      <p:pic>
        <p:nvPicPr>
          <p:cNvPr id="3" name="Picture 3"/>
          <p:cNvPicPr>
            <a:picLocks noChangeAspect="1"/>
          </p:cNvPicPr>
          <p:nvPr/>
        </p:nvPicPr>
        <p:blipFill>
          <a:blip r:embed="rId4"/>
          <a:srcRect/>
          <a:stretch>
            <a:fillRect/>
          </a:stretch>
        </p:blipFill>
        <p:spPr>
          <a:xfrm>
            <a:off x="15087026" y="8508005"/>
            <a:ext cx="2800924" cy="1368951"/>
          </a:xfrm>
          <a:prstGeom prst="rect">
            <a:avLst/>
          </a:prstGeom>
        </p:spPr>
      </p:pic>
      <p:sp>
        <p:nvSpPr>
          <p:cNvPr id="5" name="TextBox 2">
            <a:extLst>
              <a:ext uri="{FF2B5EF4-FFF2-40B4-BE49-F238E27FC236}">
                <a16:creationId xmlns:a16="http://schemas.microsoft.com/office/drawing/2014/main" id="{AD5061A6-1D8F-4E71-880D-8C63B2EF960F}"/>
              </a:ext>
            </a:extLst>
          </p:cNvPr>
          <p:cNvSpPr txBox="1"/>
          <p:nvPr/>
        </p:nvSpPr>
        <p:spPr>
          <a:xfrm>
            <a:off x="-118798" y="585222"/>
            <a:ext cx="9525000" cy="6771084"/>
          </a:xfrm>
          <a:prstGeom prst="rect">
            <a:avLst/>
          </a:prstGeom>
        </p:spPr>
        <p:txBody>
          <a:bodyPr wrap="square" lIns="0" tIns="0" rIns="0" bIns="0" rtlCol="0" anchor="t">
            <a:spAutoFit/>
          </a:bodyPr>
          <a:lstStyle/>
          <a:p>
            <a:pPr marL="647700" lvl="1">
              <a:lnSpc>
                <a:spcPct val="150000"/>
              </a:lnSpc>
            </a:pPr>
            <a:r>
              <a:rPr lang="en-US" sz="4000" b="1" dirty="0">
                <a:solidFill>
                  <a:srgbClr val="FFFFFF"/>
                </a:solidFill>
                <a:latin typeface="Montserrat Classic"/>
              </a:rPr>
              <a:t>Digital Socials and Activities: </a:t>
            </a:r>
          </a:p>
          <a:p>
            <a:pPr marL="647700" lvl="1">
              <a:lnSpc>
                <a:spcPct val="150000"/>
              </a:lnSpc>
            </a:pPr>
            <a:endParaRPr lang="en-US" sz="4000" b="1" dirty="0">
              <a:solidFill>
                <a:srgbClr val="FFFFFF"/>
              </a:solidFill>
              <a:latin typeface="Montserrat Classic"/>
            </a:endParaRPr>
          </a:p>
          <a:p>
            <a:pPr marL="1295400" lvl="1" indent="-647700">
              <a:buFont typeface="Arial"/>
              <a:buChar char="•"/>
            </a:pPr>
            <a:r>
              <a:rPr lang="en-US" sz="4000" dirty="0">
                <a:solidFill>
                  <a:srgbClr val="FFFFFF"/>
                </a:solidFill>
                <a:latin typeface="Montserrat Classic"/>
              </a:rPr>
              <a:t>Wellbeing activities </a:t>
            </a:r>
          </a:p>
          <a:p>
            <a:pPr marL="1295400" lvl="1" indent="-647700">
              <a:buFont typeface="Arial"/>
              <a:buChar char="•"/>
            </a:pPr>
            <a:r>
              <a:rPr lang="en-US" sz="4000" dirty="0">
                <a:solidFill>
                  <a:srgbClr val="FFFFFF"/>
                </a:solidFill>
                <a:latin typeface="Montserrat Classic"/>
              </a:rPr>
              <a:t>Volunteer Zoom think tank</a:t>
            </a:r>
          </a:p>
          <a:p>
            <a:pPr marL="1295400" lvl="1" indent="-647700">
              <a:buFont typeface="Arial"/>
              <a:buChar char="•"/>
            </a:pPr>
            <a:r>
              <a:rPr lang="en-US" sz="4000" dirty="0">
                <a:solidFill>
                  <a:srgbClr val="FFFFFF"/>
                </a:solidFill>
                <a:latin typeface="Montserrat Classic"/>
              </a:rPr>
              <a:t>Coffee &amp; chats</a:t>
            </a:r>
          </a:p>
          <a:p>
            <a:pPr marL="1295400" lvl="1" indent="-647700">
              <a:buFont typeface="Arial"/>
              <a:buChar char="•"/>
            </a:pPr>
            <a:r>
              <a:rPr lang="en-US" sz="4000" dirty="0">
                <a:solidFill>
                  <a:srgbClr val="FFFFFF"/>
                </a:solidFill>
                <a:latin typeface="Montserrat Classic"/>
              </a:rPr>
              <a:t>Local music lovers' group</a:t>
            </a:r>
          </a:p>
          <a:p>
            <a:pPr marL="1295400" lvl="1" indent="-647700">
              <a:buFont typeface="Arial"/>
              <a:buChar char="•"/>
            </a:pPr>
            <a:r>
              <a:rPr lang="en-US" sz="4000" dirty="0">
                <a:solidFill>
                  <a:srgbClr val="FFFFFF"/>
                </a:solidFill>
                <a:latin typeface="Montserrat Classic"/>
              </a:rPr>
              <a:t>Psychology discussion sessions</a:t>
            </a:r>
          </a:p>
          <a:p>
            <a:pPr marL="1295400" lvl="1" indent="-647700">
              <a:buFont typeface="Arial"/>
              <a:buChar char="•"/>
            </a:pPr>
            <a:r>
              <a:rPr lang="en-US" sz="4000" dirty="0">
                <a:solidFill>
                  <a:srgbClr val="FFFFFF"/>
                </a:solidFill>
                <a:latin typeface="Montserrat Classic"/>
              </a:rPr>
              <a:t>Quiz</a:t>
            </a:r>
          </a:p>
          <a:p>
            <a:pPr marL="1295400" lvl="1" indent="-647700">
              <a:buFont typeface="Arial"/>
              <a:buChar char="•"/>
            </a:pPr>
            <a:r>
              <a:rPr lang="en-US" sz="4000" dirty="0">
                <a:solidFill>
                  <a:srgbClr val="FFFFFF"/>
                </a:solidFill>
                <a:latin typeface="Montserrat Classic"/>
              </a:rPr>
              <a:t>Digital Buddies scheme</a:t>
            </a:r>
          </a:p>
          <a:p>
            <a:pPr marL="1295400" lvl="1" indent="-647700">
              <a:buFont typeface="Arial"/>
              <a:buChar char="•"/>
            </a:pPr>
            <a:r>
              <a:rPr lang="en-US" sz="4000" dirty="0">
                <a:solidFill>
                  <a:srgbClr val="FFFFFF"/>
                </a:solidFill>
                <a:latin typeface="Montserrat Classic"/>
              </a:rPr>
              <a:t>Regular drop-ins</a:t>
            </a:r>
          </a:p>
        </p:txBody>
      </p:sp>
      <p:pic>
        <p:nvPicPr>
          <p:cNvPr id="6" name="Picture 8" descr="May be an image of 11 people, hair and text that says 'FREE Christmas Day With the Ageless Thanet Team QUIZ 10am, Friday 25th December, via Zoom (see social media post for more info)'">
            <a:extLst>
              <a:ext uri="{FF2B5EF4-FFF2-40B4-BE49-F238E27FC236}">
                <a16:creationId xmlns:a16="http://schemas.microsoft.com/office/drawing/2014/main" id="{86E8E894-20C9-47BE-BA15-A8FE83DBD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320" y="6011584"/>
            <a:ext cx="4402008" cy="3690194"/>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7" name="Picture 6" descr="May be an image of text that says 'Psychology Discussion Group 5 week topic 1= AGELESS PHOBIAS zoom 5 x weekly 1.5hr sessions from 1pm on Tuesdays *Starting 12th January 2021 FREE for Thanet 50+ Residents BOOKING IS ESSENTIAL! See post for more info'">
            <a:extLst>
              <a:ext uri="{FF2B5EF4-FFF2-40B4-BE49-F238E27FC236}">
                <a16:creationId xmlns:a16="http://schemas.microsoft.com/office/drawing/2014/main" id="{F8053F81-3E60-471E-9E94-C63218C06E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378091"/>
            <a:ext cx="4568518" cy="3829779"/>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8" name="Picture 4" descr="May be an image of text that says 'Frankie's Fab AGELESS Feelgood Quiz zoom ANTH Bi-Weekly Volunteer-Led Activity QUIZ FREE for BOOKING IS Thanet 50+ ESSENTIAL! Residents V See post for more info'">
            <a:extLst>
              <a:ext uri="{FF2B5EF4-FFF2-40B4-BE49-F238E27FC236}">
                <a16:creationId xmlns:a16="http://schemas.microsoft.com/office/drawing/2014/main" id="{3B1F2EFF-5203-4A4B-8E63-631AE43961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86819" y="371332"/>
            <a:ext cx="4115406" cy="3449936"/>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9" name="Picture 4" descr="May be an image of 5 people">
            <a:extLst>
              <a:ext uri="{FF2B5EF4-FFF2-40B4-BE49-F238E27FC236}">
                <a16:creationId xmlns:a16="http://schemas.microsoft.com/office/drawing/2014/main" id="{D0649E52-B5F9-40ED-BF41-6660C22ADC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5018" y="2947820"/>
            <a:ext cx="4568518" cy="3829779"/>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pic>
        <p:nvPicPr>
          <p:cNvPr id="10" name="Picture 2" descr="No photo description available.">
            <a:extLst>
              <a:ext uri="{FF2B5EF4-FFF2-40B4-BE49-F238E27FC236}">
                <a16:creationId xmlns:a16="http://schemas.microsoft.com/office/drawing/2014/main" id="{3BD3082E-DA04-417A-B09C-B5776507BD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32423" y="6011584"/>
            <a:ext cx="4269802" cy="3579366"/>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0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9258300"/>
            <a:ext cx="16230600" cy="38100"/>
          </a:xfrm>
          <a:prstGeom prst="rect">
            <a:avLst/>
          </a:prstGeom>
          <a:solidFill>
            <a:srgbClr val="003366"/>
          </a:solidFill>
        </p:spPr>
      </p:sp>
      <p:sp>
        <p:nvSpPr>
          <p:cNvPr id="4" name="TextBox 4"/>
          <p:cNvSpPr txBox="1"/>
          <p:nvPr/>
        </p:nvSpPr>
        <p:spPr>
          <a:xfrm>
            <a:off x="10117371" y="7914208"/>
            <a:ext cx="7141929" cy="969645"/>
          </a:xfrm>
          <a:prstGeom prst="rect">
            <a:avLst/>
          </a:prstGeom>
        </p:spPr>
        <p:txBody>
          <a:bodyPr lIns="0" tIns="0" rIns="0" bIns="0" rtlCol="0" anchor="t">
            <a:spAutoFit/>
          </a:bodyPr>
          <a:lstStyle/>
          <a:p>
            <a:pPr algn="r">
              <a:lnSpc>
                <a:spcPts val="3840"/>
              </a:lnSpc>
            </a:pPr>
            <a:r>
              <a:rPr lang="en-US" sz="3200" spc="160" dirty="0">
                <a:solidFill>
                  <a:srgbClr val="003366"/>
                </a:solidFill>
                <a:latin typeface="Poppins Bold Italics"/>
              </a:rPr>
              <a:t>MAKING THANET A GREAT PLACE TO GROW OLDER</a:t>
            </a:r>
          </a:p>
        </p:txBody>
      </p:sp>
      <p:sp>
        <p:nvSpPr>
          <p:cNvPr id="5" name="TextBox 5"/>
          <p:cNvSpPr txBox="1"/>
          <p:nvPr/>
        </p:nvSpPr>
        <p:spPr>
          <a:xfrm>
            <a:off x="1028700" y="923453"/>
            <a:ext cx="16560964" cy="8207375"/>
          </a:xfrm>
          <a:prstGeom prst="rect">
            <a:avLst/>
          </a:prstGeom>
        </p:spPr>
        <p:txBody>
          <a:bodyPr wrap="square" lIns="0" tIns="0" rIns="0" bIns="0" rtlCol="0" anchor="t">
            <a:spAutoFit/>
          </a:bodyPr>
          <a:lstStyle/>
          <a:p>
            <a:pPr>
              <a:lnSpc>
                <a:spcPts val="4400"/>
              </a:lnSpc>
              <a:spcBef>
                <a:spcPct val="0"/>
              </a:spcBef>
            </a:pPr>
            <a:r>
              <a:rPr lang="en-US" sz="6000" b="1" dirty="0">
                <a:solidFill>
                  <a:srgbClr val="FFFF00"/>
                </a:solidFill>
                <a:latin typeface="Montserrat Classic Bold Italics"/>
              </a:rPr>
              <a:t>The volunteer-community partners overlap</a:t>
            </a:r>
          </a:p>
          <a:p>
            <a:pPr>
              <a:lnSpc>
                <a:spcPts val="4400"/>
              </a:lnSpc>
              <a:spcBef>
                <a:spcPct val="0"/>
              </a:spcBef>
            </a:pPr>
            <a:endParaRPr lang="en-US" sz="4000" dirty="0">
              <a:solidFill>
                <a:srgbClr val="FFFFFF"/>
              </a:solidFill>
              <a:latin typeface="Montserrat Classic Bold Italics"/>
            </a:endParaRPr>
          </a:p>
          <a:p>
            <a:pPr>
              <a:spcBef>
                <a:spcPct val="0"/>
              </a:spcBef>
            </a:pPr>
            <a:r>
              <a:rPr lang="en-US" sz="4000" b="1" dirty="0">
                <a:solidFill>
                  <a:srgbClr val="FFFFFF"/>
                </a:solidFill>
                <a:latin typeface="Montserrat Classic Bold Italics"/>
              </a:rPr>
              <a:t>• Venues, courses &amp; drop-ins</a:t>
            </a:r>
          </a:p>
          <a:p>
            <a:pPr>
              <a:spcBef>
                <a:spcPct val="0"/>
              </a:spcBef>
            </a:pPr>
            <a:r>
              <a:rPr lang="en-US" sz="4000" b="1" dirty="0">
                <a:solidFill>
                  <a:srgbClr val="FFFFFF"/>
                </a:solidFill>
                <a:latin typeface="Montserrat Classic Bold Italics"/>
              </a:rPr>
              <a:t>• How we engage our audience</a:t>
            </a:r>
          </a:p>
          <a:p>
            <a:pPr>
              <a:spcBef>
                <a:spcPct val="0"/>
              </a:spcBef>
            </a:pPr>
            <a:r>
              <a:rPr lang="en-US" sz="4000" b="1" dirty="0">
                <a:solidFill>
                  <a:srgbClr val="FFFFFF"/>
                </a:solidFill>
                <a:latin typeface="Montserrat Classic Bold Italics"/>
              </a:rPr>
              <a:t>• Learning and development</a:t>
            </a:r>
          </a:p>
          <a:p>
            <a:pPr>
              <a:spcBef>
                <a:spcPct val="0"/>
              </a:spcBef>
            </a:pPr>
            <a:r>
              <a:rPr lang="en-US" sz="4000" b="1" dirty="0">
                <a:solidFill>
                  <a:srgbClr val="FFFFFF"/>
                </a:solidFill>
                <a:latin typeface="Montserrat Classic Bold Italics"/>
              </a:rPr>
              <a:t>• Participants as volunteers = the best advocates!</a:t>
            </a:r>
          </a:p>
          <a:p>
            <a:pPr>
              <a:spcBef>
                <a:spcPct val="0"/>
              </a:spcBef>
            </a:pPr>
            <a:r>
              <a:rPr lang="en-US" sz="4000" b="1" dirty="0">
                <a:solidFill>
                  <a:srgbClr val="FFFFFF"/>
                </a:solidFill>
                <a:latin typeface="Montserrat Classic Bold Italics"/>
              </a:rPr>
              <a:t>• Flexibility is key </a:t>
            </a:r>
          </a:p>
          <a:p>
            <a:pPr>
              <a:spcBef>
                <a:spcPct val="0"/>
              </a:spcBef>
            </a:pPr>
            <a:r>
              <a:rPr lang="en-US" sz="4000" b="1" dirty="0">
                <a:solidFill>
                  <a:srgbClr val="FFFFFF"/>
                </a:solidFill>
                <a:latin typeface="Montserrat Classic Bold Italics"/>
              </a:rPr>
              <a:t>• Fantastic bi-products of  a joined-up approach</a:t>
            </a:r>
          </a:p>
          <a:p>
            <a:pPr>
              <a:lnSpc>
                <a:spcPts val="4400"/>
              </a:lnSpc>
              <a:spcBef>
                <a:spcPct val="0"/>
              </a:spcBef>
            </a:pPr>
            <a:endParaRPr lang="en-US" sz="6000" b="1" dirty="0">
              <a:solidFill>
                <a:srgbClr val="FFFFFF"/>
              </a:solidFill>
              <a:latin typeface="Montserrat Classic Bold Italics"/>
            </a:endParaRPr>
          </a:p>
          <a:p>
            <a:pPr>
              <a:lnSpc>
                <a:spcPts val="4400"/>
              </a:lnSpc>
              <a:spcBef>
                <a:spcPct val="0"/>
              </a:spcBef>
            </a:pPr>
            <a:endParaRPr lang="en-US" sz="6000" b="1" dirty="0">
              <a:solidFill>
                <a:srgbClr val="FFFF00"/>
              </a:solidFill>
              <a:latin typeface="Montserrat Classic Bold Italics"/>
            </a:endParaRPr>
          </a:p>
          <a:p>
            <a:pPr>
              <a:lnSpc>
                <a:spcPts val="4400"/>
              </a:lnSpc>
              <a:spcBef>
                <a:spcPct val="0"/>
              </a:spcBef>
            </a:pPr>
            <a:endParaRPr lang="en-US" sz="4800" b="1" dirty="0">
              <a:solidFill>
                <a:srgbClr val="FFFF00"/>
              </a:solidFill>
              <a:latin typeface="Montserrat Classic Bold Italics"/>
            </a:endParaRPr>
          </a:p>
          <a:p>
            <a:pPr>
              <a:lnSpc>
                <a:spcPts val="4400"/>
              </a:lnSpc>
              <a:spcBef>
                <a:spcPct val="0"/>
              </a:spcBef>
            </a:pPr>
            <a:r>
              <a:rPr lang="en-US" sz="4800" b="1" dirty="0">
                <a:solidFill>
                  <a:srgbClr val="FFFF00"/>
                </a:solidFill>
                <a:latin typeface="Montserrat Classic Bold Italics"/>
              </a:rPr>
              <a:t>‘TOP TIPS’ video from Ageless </a:t>
            </a:r>
            <a:r>
              <a:rPr lang="en-US" sz="4800" b="1" dirty="0" err="1">
                <a:solidFill>
                  <a:srgbClr val="FFFF00"/>
                </a:solidFill>
                <a:latin typeface="Montserrat Classic Bold Italics"/>
              </a:rPr>
              <a:t>Thanet</a:t>
            </a:r>
            <a:r>
              <a:rPr lang="en-US" sz="4800" b="1" dirty="0">
                <a:solidFill>
                  <a:srgbClr val="FFFF00"/>
                </a:solidFill>
                <a:latin typeface="Montserrat Classic Bold Italics"/>
              </a:rPr>
              <a:t> and leisure partners :</a:t>
            </a:r>
            <a:endParaRPr lang="en-US" sz="4800" b="1" dirty="0">
              <a:solidFill>
                <a:srgbClr val="FFFFFF"/>
              </a:solidFill>
              <a:latin typeface="Montserrat Classic Bold Italics"/>
            </a:endParaRPr>
          </a:p>
          <a:p>
            <a:pPr>
              <a:lnSpc>
                <a:spcPts val="4400"/>
              </a:lnSpc>
              <a:spcBef>
                <a:spcPct val="0"/>
              </a:spcBef>
            </a:pPr>
            <a:r>
              <a:rPr lang="en-US" sz="2800" b="1" dirty="0">
                <a:solidFill>
                  <a:schemeClr val="bg1"/>
                </a:solidFill>
                <a:latin typeface="Montserrat Classic Bold Italics"/>
                <a:hlinkClick r:id="rId3">
                  <a:extLst>
                    <a:ext uri="{A12FA001-AC4F-418D-AE19-62706E023703}">
                      <ahyp:hlinkClr xmlns:ahyp="http://schemas.microsoft.com/office/drawing/2018/hyperlinkcolor" val="tx"/>
                    </a:ext>
                  </a:extLst>
                </a:hlinkClick>
              </a:rPr>
              <a:t>https://youtu.be/</a:t>
            </a:r>
            <a:r>
              <a:rPr lang="en-US" sz="2800" b="1" dirty="0">
                <a:solidFill>
                  <a:schemeClr val="bg1"/>
                </a:solidFill>
                <a:hlinkClick r:id="rId3">
                  <a:extLst>
                    <a:ext uri="{A12FA001-AC4F-418D-AE19-62706E023703}">
                      <ahyp:hlinkClr xmlns:ahyp="http://schemas.microsoft.com/office/drawing/2018/hyperlinkcolor" val="tx"/>
                    </a:ext>
                  </a:extLst>
                </a:hlinkClick>
              </a:rPr>
              <a:t>CzQio9Z-v7Y</a:t>
            </a:r>
            <a:endParaRPr lang="en-US" sz="2800" b="1" dirty="0">
              <a:solidFill>
                <a:schemeClr val="bg1"/>
              </a:solidFill>
              <a:latin typeface="Montserrat Classic Bold Italics"/>
            </a:endParaRPr>
          </a:p>
          <a:p>
            <a:pPr>
              <a:lnSpc>
                <a:spcPts val="4400"/>
              </a:lnSpc>
              <a:spcBef>
                <a:spcPct val="0"/>
              </a:spcBef>
            </a:pPr>
            <a:endParaRPr lang="en-US" sz="4000" dirty="0">
              <a:solidFill>
                <a:srgbClr val="FFFFFF"/>
              </a:solidFill>
              <a:latin typeface="Montserrat Classic Bold Italics"/>
            </a:endParaRPr>
          </a:p>
        </p:txBody>
      </p:sp>
      <p:grpSp>
        <p:nvGrpSpPr>
          <p:cNvPr id="6" name="Group 5">
            <a:extLst>
              <a:ext uri="{FF2B5EF4-FFF2-40B4-BE49-F238E27FC236}">
                <a16:creationId xmlns:a16="http://schemas.microsoft.com/office/drawing/2014/main" id="{A4E0717F-0A3A-4899-9A5F-816D79E051AD}"/>
              </a:ext>
            </a:extLst>
          </p:cNvPr>
          <p:cNvGrpSpPr/>
          <p:nvPr/>
        </p:nvGrpSpPr>
        <p:grpSpPr>
          <a:xfrm>
            <a:off x="533400" y="8633241"/>
            <a:ext cx="17354550" cy="1355085"/>
            <a:chOff x="533400" y="8633241"/>
            <a:chExt cx="17354550" cy="1355085"/>
          </a:xfrm>
        </p:grpSpPr>
        <p:pic>
          <p:nvPicPr>
            <p:cNvPr id="7" name="Picture 2">
              <a:extLst>
                <a:ext uri="{FF2B5EF4-FFF2-40B4-BE49-F238E27FC236}">
                  <a16:creationId xmlns:a16="http://schemas.microsoft.com/office/drawing/2014/main" id="{95B09720-2622-4555-AA80-947476DF9FBB}"/>
                </a:ext>
              </a:extLst>
            </p:cNvPr>
            <p:cNvPicPr>
              <a:picLocks noChangeAspect="1"/>
            </p:cNvPicPr>
            <p:nvPr/>
          </p:nvPicPr>
          <p:blipFill>
            <a:blip r:embed="rId4"/>
            <a:srcRect t="381" b="381"/>
            <a:stretch>
              <a:fillRect/>
            </a:stretch>
          </p:blipFill>
          <p:spPr>
            <a:xfrm>
              <a:off x="533400" y="9201150"/>
              <a:ext cx="2496608" cy="628680"/>
            </a:xfrm>
            <a:prstGeom prst="rect">
              <a:avLst/>
            </a:prstGeom>
          </p:spPr>
        </p:pic>
        <p:pic>
          <p:nvPicPr>
            <p:cNvPr id="9" name="Picture 4">
              <a:extLst>
                <a:ext uri="{FF2B5EF4-FFF2-40B4-BE49-F238E27FC236}">
                  <a16:creationId xmlns:a16="http://schemas.microsoft.com/office/drawing/2014/main" id="{759CDCF7-835F-449E-B6F4-ED01AAE3268F}"/>
                </a:ext>
              </a:extLst>
            </p:cNvPr>
            <p:cNvPicPr>
              <a:picLocks noChangeAspect="1"/>
            </p:cNvPicPr>
            <p:nvPr/>
          </p:nvPicPr>
          <p:blipFill>
            <a:blip r:embed="rId5"/>
            <a:srcRect/>
            <a:stretch>
              <a:fillRect/>
            </a:stretch>
          </p:blipFill>
          <p:spPr>
            <a:xfrm>
              <a:off x="15115397" y="8633241"/>
              <a:ext cx="2772553" cy="1355085"/>
            </a:xfrm>
            <a:prstGeom prst="rect">
              <a:avLst/>
            </a:prstGeom>
          </p:spPr>
        </p:pic>
      </p:grpSp>
      <p:pic>
        <p:nvPicPr>
          <p:cNvPr id="10" name="Picture 9">
            <a:extLst>
              <a:ext uri="{FF2B5EF4-FFF2-40B4-BE49-F238E27FC236}">
                <a16:creationId xmlns:a16="http://schemas.microsoft.com/office/drawing/2014/main" id="{F1C95D85-1F2D-401C-A530-8075D89DF7BA}"/>
              </a:ext>
            </a:extLst>
          </p:cNvPr>
          <p:cNvPicPr>
            <a:picLocks noChangeAspect="1"/>
          </p:cNvPicPr>
          <p:nvPr/>
        </p:nvPicPr>
        <p:blipFill>
          <a:blip r:embed="rId6"/>
          <a:stretch>
            <a:fillRect/>
          </a:stretch>
        </p:blipFill>
        <p:spPr>
          <a:xfrm>
            <a:off x="11925724" y="2476500"/>
            <a:ext cx="5460098" cy="41660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1783</Words>
  <Application>Microsoft Office PowerPoint</Application>
  <PresentationFormat>Custom</PresentationFormat>
  <Paragraphs>221</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Segoe UI</vt:lpstr>
      <vt:lpstr>Montserrat Classic Bold Italics</vt:lpstr>
      <vt:lpstr>Montserrat Classic</vt:lpstr>
      <vt:lpstr>Montserrat Classic Bold</vt:lpstr>
      <vt:lpstr>Arial</vt:lpstr>
      <vt:lpstr>Poppins Bold Bold Italics</vt:lpstr>
      <vt:lpstr>Poppins Light</vt:lpstr>
      <vt:lpstr>Calibri</vt:lpstr>
      <vt:lpstr>Poppins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Activities and Volunteering - The Ageless Thanet Way slides</dc:title>
  <dc:creator>Heather Biddles</dc:creator>
  <cp:lastModifiedBy>Natasha Hart</cp:lastModifiedBy>
  <cp:revision>35</cp:revision>
  <cp:lastPrinted>2022-01-18T10:28:53Z</cp:lastPrinted>
  <dcterms:created xsi:type="dcterms:W3CDTF">2006-08-16T00:00:00Z</dcterms:created>
  <dcterms:modified xsi:type="dcterms:W3CDTF">2022-02-22T10:39:19Z</dcterms:modified>
  <dc:identifier>DAEmOrIS3zM</dc:identifier>
</cp:coreProperties>
</file>