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65" r:id="rId3"/>
    <p:sldId id="258" r:id="rId4"/>
    <p:sldId id="259" r:id="rId5"/>
    <p:sldId id="260" r:id="rId6"/>
    <p:sldId id="261" r:id="rId7"/>
    <p:sldId id="262" r:id="rId8"/>
    <p:sldId id="263" r:id="rId9"/>
    <p:sldId id="274" r:id="rId10"/>
    <p:sldId id="257" r:id="rId11"/>
    <p:sldId id="266" r:id="rId12"/>
    <p:sldId id="267" r:id="rId13"/>
    <p:sldId id="275" r:id="rId14"/>
    <p:sldId id="279" r:id="rId15"/>
    <p:sldId id="269" r:id="rId16"/>
    <p:sldId id="277" r:id="rId17"/>
    <p:sldId id="270" r:id="rId18"/>
    <p:sldId id="271" r:id="rId19"/>
    <p:sldId id="272" r:id="rId20"/>
    <p:sldId id="273" r:id="rId21"/>
    <p:sldId id="26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Nunito"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V2fUWZ8nKfbO7cqODIWvppZ6f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3BB46B-D24E-47F7-B7AD-961528F2E259}" v="5" dt="2022-06-27T15:50:55.052"/>
  </p1510:revLst>
</p1510:revInfo>
</file>

<file path=ppt/tableStyles.xml><?xml version="1.0" encoding="utf-8"?>
<a:tblStyleLst xmlns:a="http://schemas.openxmlformats.org/drawingml/2006/main" def="{32F6FDDB-D9B0-46FF-8355-B5CC38405895}">
  <a:tblStyle styleId="{32F6FDDB-D9B0-46FF-8355-B5CC3840589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pforce Systems" userId="7ed802c37e0d1b7b" providerId="LiveId" clId="{F43BB46B-D24E-47F7-B7AD-961528F2E259}"/>
    <pc:docChg chg="undo custSel delSld modSld">
      <pc:chgData name="Helpforce Systems" userId="7ed802c37e0d1b7b" providerId="LiveId" clId="{F43BB46B-D24E-47F7-B7AD-961528F2E259}" dt="2022-06-27T16:08:50.148" v="43" actId="47"/>
      <pc:docMkLst>
        <pc:docMk/>
      </pc:docMkLst>
      <pc:sldChg chg="addSp delSp modSp del mod">
        <pc:chgData name="Helpforce Systems" userId="7ed802c37e0d1b7b" providerId="LiveId" clId="{F43BB46B-D24E-47F7-B7AD-961528F2E259}" dt="2022-06-27T16:08:43.249" v="41" actId="47"/>
        <pc:sldMkLst>
          <pc:docMk/>
          <pc:sldMk cId="0" sldId="268"/>
        </pc:sldMkLst>
        <pc:spChg chg="add del mod">
          <ac:chgData name="Helpforce Systems" userId="7ed802c37e0d1b7b" providerId="LiveId" clId="{F43BB46B-D24E-47F7-B7AD-961528F2E259}" dt="2022-06-27T15:09:07.858" v="6" actId="767"/>
          <ac:spMkLst>
            <pc:docMk/>
            <pc:sldMk cId="0" sldId="268"/>
            <ac:spMk id="2" creationId="{DD5A348C-21BA-B09A-7CDB-5FE80078F760}"/>
          </ac:spMkLst>
        </pc:spChg>
        <pc:spChg chg="mod">
          <ac:chgData name="Helpforce Systems" userId="7ed802c37e0d1b7b" providerId="LiveId" clId="{F43BB46B-D24E-47F7-B7AD-961528F2E259}" dt="2022-06-27T15:36:40.276" v="35" actId="20577"/>
          <ac:spMkLst>
            <pc:docMk/>
            <pc:sldMk cId="0" sldId="268"/>
            <ac:spMk id="160" creationId="{00000000-0000-0000-0000-000000000000}"/>
          </ac:spMkLst>
        </pc:spChg>
        <pc:spChg chg="mod">
          <ac:chgData name="Helpforce Systems" userId="7ed802c37e0d1b7b" providerId="LiveId" clId="{F43BB46B-D24E-47F7-B7AD-961528F2E259}" dt="2022-06-27T15:08:12.754" v="1" actId="14100"/>
          <ac:spMkLst>
            <pc:docMk/>
            <pc:sldMk cId="0" sldId="268"/>
            <ac:spMk id="161" creationId="{00000000-0000-0000-0000-000000000000}"/>
          </ac:spMkLst>
        </pc:spChg>
        <pc:spChg chg="mod">
          <ac:chgData name="Helpforce Systems" userId="7ed802c37e0d1b7b" providerId="LiveId" clId="{F43BB46B-D24E-47F7-B7AD-961528F2E259}" dt="2022-06-27T15:08:31.576" v="4" actId="14100"/>
          <ac:spMkLst>
            <pc:docMk/>
            <pc:sldMk cId="0" sldId="268"/>
            <ac:spMk id="162" creationId="{00000000-0000-0000-0000-000000000000}"/>
          </ac:spMkLst>
        </pc:spChg>
        <pc:spChg chg="mod">
          <ac:chgData name="Helpforce Systems" userId="7ed802c37e0d1b7b" providerId="LiveId" clId="{F43BB46B-D24E-47F7-B7AD-961528F2E259}" dt="2022-06-27T15:47:29.995" v="37" actId="6549"/>
          <ac:spMkLst>
            <pc:docMk/>
            <pc:sldMk cId="0" sldId="268"/>
            <ac:spMk id="163" creationId="{00000000-0000-0000-0000-000000000000}"/>
          </ac:spMkLst>
        </pc:spChg>
      </pc:sldChg>
      <pc:sldChg chg="delSp del mod">
        <pc:chgData name="Helpforce Systems" userId="7ed802c37e0d1b7b" providerId="LiveId" clId="{F43BB46B-D24E-47F7-B7AD-961528F2E259}" dt="2022-06-27T16:08:50.148" v="43" actId="47"/>
        <pc:sldMkLst>
          <pc:docMk/>
          <pc:sldMk cId="1477062032" sldId="278"/>
        </pc:sldMkLst>
        <pc:spChg chg="del">
          <ac:chgData name="Helpforce Systems" userId="7ed802c37e0d1b7b" providerId="LiveId" clId="{F43BB46B-D24E-47F7-B7AD-961528F2E259}" dt="2022-06-27T15:48:07.029" v="39" actId="21"/>
          <ac:spMkLst>
            <pc:docMk/>
            <pc:sldMk cId="1477062032" sldId="278"/>
            <ac:spMk id="161" creationId="{00000000-0000-0000-0000-000000000000}"/>
          </ac:spMkLst>
        </pc:spChg>
        <pc:spChg chg="del">
          <ac:chgData name="Helpforce Systems" userId="7ed802c37e0d1b7b" providerId="LiveId" clId="{F43BB46B-D24E-47F7-B7AD-961528F2E259}" dt="2022-06-27T15:48:10.703" v="40" actId="21"/>
          <ac:spMkLst>
            <pc:docMk/>
            <pc:sldMk cId="1477062032" sldId="278"/>
            <ac:spMk id="162" creationId="{00000000-0000-0000-0000-000000000000}"/>
          </ac:spMkLst>
        </pc:spChg>
        <pc:spChg chg="del">
          <ac:chgData name="Helpforce Systems" userId="7ed802c37e0d1b7b" providerId="LiveId" clId="{F43BB46B-D24E-47F7-B7AD-961528F2E259}" dt="2022-06-27T15:48:03.512" v="38" actId="21"/>
          <ac:spMkLst>
            <pc:docMk/>
            <pc:sldMk cId="1477062032" sldId="278"/>
            <ac:spMk id="163" creationId="{00000000-0000-0000-0000-000000000000}"/>
          </ac:spMkLst>
        </pc:spChg>
      </pc:sldChg>
      <pc:sldChg chg="del">
        <pc:chgData name="Helpforce Systems" userId="7ed802c37e0d1b7b" providerId="LiveId" clId="{F43BB46B-D24E-47F7-B7AD-961528F2E259}" dt="2022-06-27T16:08:47.212" v="42" actId="47"/>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3d99fb26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23d99fb26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Career clinics specific training access to jobs and intranet experience outside the original project having a mentor /buddy starting together s a group</a:t>
            </a:r>
            <a:endParaRPr/>
          </a:p>
        </p:txBody>
      </p:sp>
      <p:sp>
        <p:nvSpPr>
          <p:cNvPr id="143" name="Google Shape;143;g123d99fb26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ff3abf402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1ff3abf402_9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1ff3abf402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692d4dff7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2692d4dff7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2692d4dff7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3d99fb26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23d99fb26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striking that with extra targeted support people gained confidence : volunteers in themselves and their ability clinicians on volunteers to start to have meaningful conversations about longer term careers. for some not just Nursing physio but catering IT and other careers. </a:t>
            </a:r>
            <a:endParaRPr/>
          </a:p>
        </p:txBody>
      </p:sp>
      <p:sp>
        <p:nvSpPr>
          <p:cNvPr id="157" name="Google Shape;157;g123d99fb26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3d99fb26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23d99fb265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23d99fb26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3d99fb26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23d99fb265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23d99fb26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58219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05511a7b9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1205511a7b9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5511a7b9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1205511a7b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05511a7b9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1205511a7b9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3d99fb26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23d99fb26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100 thousand staff vacancies in NHS ⅛ in Nursing </a:t>
            </a:r>
            <a:endParaRPr/>
          </a:p>
          <a:p>
            <a:pPr marL="0" lvl="0" indent="0" algn="l" rtl="0">
              <a:lnSpc>
                <a:spcPct val="100000"/>
              </a:lnSpc>
              <a:spcBef>
                <a:spcPts val="0"/>
              </a:spcBef>
              <a:spcAft>
                <a:spcPts val="0"/>
              </a:spcAft>
              <a:buSzPts val="1400"/>
              <a:buNone/>
            </a:pPr>
            <a:r>
              <a:rPr lang="en-US"/>
              <a:t>How could volunteers be part of the solution to this escalating problem</a:t>
            </a:r>
            <a:endParaRPr/>
          </a:p>
          <a:p>
            <a:pPr marL="0" lvl="0" indent="0" algn="l" rtl="0">
              <a:lnSpc>
                <a:spcPct val="100000"/>
              </a:lnSpc>
              <a:spcBef>
                <a:spcPts val="0"/>
              </a:spcBef>
              <a:spcAft>
                <a:spcPts val="0"/>
              </a:spcAft>
              <a:buSzPts val="1400"/>
              <a:buNone/>
            </a:pPr>
            <a:r>
              <a:rPr lang="en-US"/>
              <a:t>2021 started volunteer to career a few stop starts with Covid </a:t>
            </a:r>
            <a:endParaRPr/>
          </a:p>
          <a:p>
            <a:pPr marL="0" lvl="0" indent="0" algn="l" rtl="0">
              <a:lnSpc>
                <a:spcPct val="100000"/>
              </a:lnSpc>
              <a:spcBef>
                <a:spcPts val="0"/>
              </a:spcBef>
              <a:spcAft>
                <a:spcPts val="0"/>
              </a:spcAft>
              <a:buSzPts val="1400"/>
              <a:buNone/>
            </a:pPr>
            <a:r>
              <a:rPr lang="en-US"/>
              <a:t>1 year on what has happenend</a:t>
            </a:r>
            <a:endParaRPr/>
          </a:p>
          <a:p>
            <a:pPr marL="0" lvl="0" indent="0" algn="l" rtl="0">
              <a:lnSpc>
                <a:spcPct val="100000"/>
              </a:lnSpc>
              <a:spcBef>
                <a:spcPts val="0"/>
              </a:spcBef>
              <a:spcAft>
                <a:spcPts val="0"/>
              </a:spcAft>
              <a:buSzPts val="1400"/>
              <a:buNone/>
            </a:pPr>
            <a:endParaRPr/>
          </a:p>
        </p:txBody>
      </p:sp>
      <p:sp>
        <p:nvSpPr>
          <p:cNvPr id="129" name="Google Shape;129;g123d99fb26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205511a7b9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1205511a7b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f4a0f6df3_4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1f4a0f6df3_4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1f4a0f6df3_4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774824" y="1557337"/>
            <a:ext cx="8642351" cy="1568635"/>
          </a:xfrm>
          <a:prstGeom prst="rect">
            <a:avLst/>
          </a:prstGeom>
          <a:noFill/>
          <a:ln>
            <a:noFill/>
          </a:ln>
        </p:spPr>
        <p:txBody>
          <a:bodyPr spcFirstLastPara="1" wrap="square" lIns="0" tIns="46800" rIns="0" bIns="46800" anchor="b" anchorCtr="0">
            <a:noAutofit/>
          </a:bodyPr>
          <a:lstStyle>
            <a:lvl1pPr marR="0" lvl="0" algn="ctr">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10"/>
          <p:cNvSpPr txBox="1">
            <a:spLocks noGrp="1"/>
          </p:cNvSpPr>
          <p:nvPr>
            <p:ph type="subTitle" idx="1"/>
          </p:nvPr>
        </p:nvSpPr>
        <p:spPr>
          <a:xfrm>
            <a:off x="1774823" y="3429000"/>
            <a:ext cx="8642351" cy="173672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 name="Google Shape;14;p10"/>
          <p:cNvPicPr preferRelativeResize="0"/>
          <p:nvPr/>
        </p:nvPicPr>
        <p:blipFill rotWithShape="1">
          <a:blip r:embed="rId2">
            <a:alphaModFix/>
          </a:blip>
          <a:srcRect/>
          <a:stretch/>
        </p:blipFill>
        <p:spPr>
          <a:xfrm>
            <a:off x="515938" y="6340147"/>
            <a:ext cx="850557" cy="194919"/>
          </a:xfrm>
          <a:prstGeom prst="rect">
            <a:avLst/>
          </a:prstGeom>
          <a:noFill/>
          <a:ln>
            <a:noFill/>
          </a:ln>
        </p:spPr>
      </p:pic>
      <p:pic>
        <p:nvPicPr>
          <p:cNvPr id="15" name="Google Shape;15;p10"/>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Images / bullet point">
  <p:cSld name="2 Images / bullet point">
    <p:spTree>
      <p:nvGrpSpPr>
        <p:cNvPr id="1" name="Shape 67"/>
        <p:cNvGrpSpPr/>
        <p:nvPr/>
      </p:nvGrpSpPr>
      <p:grpSpPr>
        <a:xfrm>
          <a:off x="0" y="0"/>
          <a:ext cx="0" cy="0"/>
          <a:chOff x="0" y="0"/>
          <a:chExt cx="0" cy="0"/>
        </a:xfrm>
      </p:grpSpPr>
      <p:sp>
        <p:nvSpPr>
          <p:cNvPr id="68" name="Google Shape;68;p19"/>
          <p:cNvSpPr>
            <a:spLocks noGrp="1"/>
          </p:cNvSpPr>
          <p:nvPr>
            <p:ph type="pic" idx="2"/>
          </p:nvPr>
        </p:nvSpPr>
        <p:spPr>
          <a:xfrm>
            <a:off x="0" y="3130062"/>
            <a:ext cx="6096000" cy="2878015"/>
          </a:xfrm>
          <a:prstGeom prst="rect">
            <a:avLst/>
          </a:prstGeom>
          <a:solidFill>
            <a:schemeClr val="lt1"/>
          </a:solidFill>
          <a:ln>
            <a:noFill/>
          </a:ln>
        </p:spPr>
      </p:sp>
      <p:sp>
        <p:nvSpPr>
          <p:cNvPr id="69" name="Google Shape;69;p19"/>
          <p:cNvSpPr txBox="1">
            <a:spLocks noGrp="1"/>
          </p:cNvSpPr>
          <p:nvPr>
            <p:ph type="body" idx="1"/>
          </p:nvPr>
        </p:nvSpPr>
        <p:spPr>
          <a:xfrm>
            <a:off x="6456363" y="521472"/>
            <a:ext cx="5219700" cy="201460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3"/>
          </p:nvPr>
        </p:nvSpPr>
        <p:spPr>
          <a:xfrm>
            <a:off x="6456363" y="3432528"/>
            <a:ext cx="5219700" cy="20210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9"/>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 name="Google Shape;72;p19"/>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73" name="Google Shape;73;p19"/>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
        <p:nvSpPr>
          <p:cNvPr id="74" name="Google Shape;74;p19"/>
          <p:cNvSpPr>
            <a:spLocks noGrp="1"/>
          </p:cNvSpPr>
          <p:nvPr>
            <p:ph type="pic" idx="4"/>
          </p:nvPr>
        </p:nvSpPr>
        <p:spPr>
          <a:xfrm>
            <a:off x="0" y="0"/>
            <a:ext cx="6096000" cy="2878015"/>
          </a:xfrm>
          <a:prstGeom prst="rect">
            <a:avLst/>
          </a:prstGeom>
          <a:solidFill>
            <a:schemeClr val="lt1"/>
          </a:solidFill>
          <a:ln>
            <a:noFill/>
          </a:ln>
        </p:spPr>
      </p:sp>
      <p:pic>
        <p:nvPicPr>
          <p:cNvPr id="75" name="Google Shape;75;p19"/>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image">
  <p:cSld name="Full-image">
    <p:spTree>
      <p:nvGrpSpPr>
        <p:cNvPr id="1" name="Shape 83"/>
        <p:cNvGrpSpPr/>
        <p:nvPr/>
      </p:nvGrpSpPr>
      <p:grpSpPr>
        <a:xfrm>
          <a:off x="0" y="0"/>
          <a:ext cx="0" cy="0"/>
          <a:chOff x="0" y="0"/>
          <a:chExt cx="0" cy="0"/>
        </a:xfrm>
      </p:grpSpPr>
      <p:sp>
        <p:nvSpPr>
          <p:cNvPr id="84" name="Google Shape;84;p21"/>
          <p:cNvSpPr>
            <a:spLocks noGrp="1"/>
          </p:cNvSpPr>
          <p:nvPr>
            <p:ph type="pic" idx="2"/>
          </p:nvPr>
        </p:nvSpPr>
        <p:spPr>
          <a:xfrm>
            <a:off x="0" y="0"/>
            <a:ext cx="12192000" cy="6008077"/>
          </a:xfrm>
          <a:prstGeom prst="rect">
            <a:avLst/>
          </a:prstGeom>
          <a:solidFill>
            <a:schemeClr val="lt1"/>
          </a:solidFill>
          <a:ln>
            <a:noFill/>
          </a:ln>
        </p:spPr>
      </p:sp>
      <p:sp>
        <p:nvSpPr>
          <p:cNvPr id="85" name="Google Shape;85;p21"/>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21"/>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87" name="Google Shape;87;p21"/>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88" name="Google Shape;88;p21"/>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title / text">
  <p:cSld name="Ttitle / text">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22"/>
          <p:cNvSpPr txBox="1">
            <a:spLocks noGrp="1"/>
          </p:cNvSpPr>
          <p:nvPr>
            <p:ph type="body" idx="1"/>
          </p:nvPr>
        </p:nvSpPr>
        <p:spPr>
          <a:xfrm>
            <a:off x="515937" y="1557339"/>
            <a:ext cx="11160125" cy="41328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2"/>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22"/>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23" name="Google Shape;23;p22"/>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4" name="Google Shape;24;p22"/>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extLst>
      <p:ext uri="{BB962C8B-B14F-4D97-AF65-F5344CB8AC3E}">
        <p14:creationId xmlns:p14="http://schemas.microsoft.com/office/powerpoint/2010/main" val="423456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Image 3">
  <p:cSld name="Text / Image 3">
    <p:spTree>
      <p:nvGrpSpPr>
        <p:cNvPr id="1" name="Shape 25"/>
        <p:cNvGrpSpPr/>
        <p:nvPr/>
      </p:nvGrpSpPr>
      <p:grpSpPr>
        <a:xfrm>
          <a:off x="0" y="0"/>
          <a:ext cx="0" cy="0"/>
          <a:chOff x="0" y="0"/>
          <a:chExt cx="0" cy="0"/>
        </a:xfrm>
      </p:grpSpPr>
      <p:sp>
        <p:nvSpPr>
          <p:cNvPr id="26" name="Google Shape;26;g11f254a2181_0_99"/>
          <p:cNvSpPr>
            <a:spLocks noGrp="1"/>
          </p:cNvSpPr>
          <p:nvPr>
            <p:ph type="pic" idx="2"/>
          </p:nvPr>
        </p:nvSpPr>
        <p:spPr>
          <a:xfrm>
            <a:off x="6096000" y="0"/>
            <a:ext cx="6096000" cy="6008100"/>
          </a:xfrm>
          <a:prstGeom prst="rect">
            <a:avLst/>
          </a:prstGeom>
          <a:solidFill>
            <a:schemeClr val="lt1"/>
          </a:solidFill>
          <a:ln>
            <a:noFill/>
          </a:ln>
        </p:spPr>
      </p:sp>
      <p:sp>
        <p:nvSpPr>
          <p:cNvPr id="27" name="Google Shape;27;g11f254a2181_0_99"/>
          <p:cNvSpPr txBox="1">
            <a:spLocks noGrp="1"/>
          </p:cNvSpPr>
          <p:nvPr>
            <p:ph type="title"/>
          </p:nvPr>
        </p:nvSpPr>
        <p:spPr>
          <a:xfrm>
            <a:off x="515938" y="512763"/>
            <a:ext cx="5219700" cy="1199100"/>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g11f254a2181_0_99"/>
          <p:cNvSpPr txBox="1">
            <a:spLocks noGrp="1"/>
          </p:cNvSpPr>
          <p:nvPr>
            <p:ph type="body" idx="1"/>
          </p:nvPr>
        </p:nvSpPr>
        <p:spPr>
          <a:xfrm>
            <a:off x="515938" y="1952625"/>
            <a:ext cx="5219700" cy="3889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g11f254a2181_0_99"/>
          <p:cNvSpPr/>
          <p:nvPr/>
        </p:nvSpPr>
        <p:spPr>
          <a:xfrm>
            <a:off x="0" y="6008077"/>
            <a:ext cx="12192000" cy="849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g11f254a2181_0_99"/>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31" name="Google Shape;31;g11f254a2181_0_99"/>
          <p:cNvSpPr txBox="1"/>
          <p:nvPr/>
        </p:nvSpPr>
        <p:spPr>
          <a:xfrm>
            <a:off x="5914383" y="6345237"/>
            <a:ext cx="363300" cy="19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32" name="Google Shape;32;g11f254a2181_0_99"/>
          <p:cNvPicPr preferRelativeResize="0"/>
          <p:nvPr/>
        </p:nvPicPr>
        <p:blipFill rotWithShape="1">
          <a:blip r:embed="rId3">
            <a:alphaModFix/>
          </a:blip>
          <a:srcRect/>
          <a:stretch/>
        </p:blipFill>
        <p:spPr>
          <a:xfrm>
            <a:off x="10178006" y="6325545"/>
            <a:ext cx="1521869" cy="224123"/>
          </a:xfrm>
          <a:prstGeom prst="rect">
            <a:avLst/>
          </a:prstGeom>
          <a:noFill/>
          <a:ln>
            <a:noFill/>
          </a:ln>
        </p:spPr>
      </p:pic>
    </p:spTree>
    <p:extLst>
      <p:ext uri="{BB962C8B-B14F-4D97-AF65-F5344CB8AC3E}">
        <p14:creationId xmlns:p14="http://schemas.microsoft.com/office/powerpoint/2010/main" val="59100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g1205511a7b9_0_1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205511a7b9_0_162"/>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g1205511a7b9_0_16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g1205511a7b9_0_16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g1205511a7b9_0_16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994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16"/>
        <p:cNvGrpSpPr/>
        <p:nvPr/>
      </p:nvGrpSpPr>
      <p:grpSpPr>
        <a:xfrm>
          <a:off x="0" y="0"/>
          <a:ext cx="0" cy="0"/>
          <a:chOff x="0" y="0"/>
          <a:chExt cx="0" cy="0"/>
        </a:xfrm>
      </p:grpSpPr>
      <p:sp>
        <p:nvSpPr>
          <p:cNvPr id="17" name="Google Shape;17;p11"/>
          <p:cNvSpPr>
            <a:spLocks noGrp="1"/>
          </p:cNvSpPr>
          <p:nvPr>
            <p:ph type="pic" idx="2"/>
          </p:nvPr>
        </p:nvSpPr>
        <p:spPr>
          <a:xfrm>
            <a:off x="6096000" y="0"/>
            <a:ext cx="6096000" cy="6008077"/>
          </a:xfrm>
          <a:prstGeom prst="rect">
            <a:avLst/>
          </a:prstGeom>
          <a:solidFill>
            <a:schemeClr val="lt1"/>
          </a:solidFill>
          <a:ln>
            <a:noFill/>
          </a:ln>
        </p:spPr>
      </p:sp>
      <p:sp>
        <p:nvSpPr>
          <p:cNvPr id="18" name="Google Shape;18;p11"/>
          <p:cNvSpPr txBox="1">
            <a:spLocks noGrp="1"/>
          </p:cNvSpPr>
          <p:nvPr>
            <p:ph type="title"/>
          </p:nvPr>
        </p:nvSpPr>
        <p:spPr>
          <a:xfrm>
            <a:off x="515938" y="512763"/>
            <a:ext cx="5219700" cy="1199079"/>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11"/>
          <p:cNvSpPr txBox="1">
            <a:spLocks noGrp="1"/>
          </p:cNvSpPr>
          <p:nvPr>
            <p:ph type="body" idx="1"/>
          </p:nvPr>
        </p:nvSpPr>
        <p:spPr>
          <a:xfrm>
            <a:off x="515938" y="1952625"/>
            <a:ext cx="5219700" cy="38893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1"/>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22" name="Google Shape;22;p11"/>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3" name="Google Shape;23;p11"/>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24"/>
        <p:cNvGrpSpPr/>
        <p:nvPr/>
      </p:nvGrpSpPr>
      <p:grpSpPr>
        <a:xfrm>
          <a:off x="0" y="0"/>
          <a:ext cx="0" cy="0"/>
          <a:chOff x="0" y="0"/>
          <a:chExt cx="0" cy="0"/>
        </a:xfrm>
      </p:grpSpPr>
      <p:sp>
        <p:nvSpPr>
          <p:cNvPr id="25" name="Google Shape;25;p12"/>
          <p:cNvSpPr/>
          <p:nvPr/>
        </p:nvSpPr>
        <p:spPr>
          <a:xfrm>
            <a:off x="413526" y="6225236"/>
            <a:ext cx="1064144" cy="44622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12"/>
          <p:cNvPicPr preferRelativeResize="0"/>
          <p:nvPr/>
        </p:nvPicPr>
        <p:blipFill rotWithShape="1">
          <a:blip r:embed="rId2">
            <a:alphaModFix/>
          </a:blip>
          <a:srcRect/>
          <a:stretch/>
        </p:blipFill>
        <p:spPr>
          <a:xfrm>
            <a:off x="1774825" y="1690851"/>
            <a:ext cx="4843824" cy="1110043"/>
          </a:xfrm>
          <a:prstGeom prst="rect">
            <a:avLst/>
          </a:prstGeom>
          <a:noFill/>
          <a:ln>
            <a:noFill/>
          </a:ln>
        </p:spPr>
      </p:pic>
      <p:sp>
        <p:nvSpPr>
          <p:cNvPr id="27" name="Google Shape;27;p12"/>
          <p:cNvSpPr txBox="1"/>
          <p:nvPr/>
        </p:nvSpPr>
        <p:spPr>
          <a:xfrm>
            <a:off x="1774825" y="3305520"/>
            <a:ext cx="4681538" cy="1768846"/>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lt1"/>
              </a:buClr>
              <a:buSzPts val="4200"/>
              <a:buFont typeface="Calibri"/>
              <a:buNone/>
            </a:pPr>
            <a:r>
              <a:rPr lang="en-US" sz="4200" b="1"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600"/>
              <a:buFont typeface="Times New Roman"/>
              <a:buNone/>
            </a:pPr>
            <a:r>
              <a:rPr lang="en-US" sz="1600" b="0" i="0" u="none" strike="noStrike" cap="none">
                <a:solidFill>
                  <a:schemeClr val="lt1"/>
                </a:solidFill>
                <a:latin typeface="Times New Roman"/>
                <a:ea typeface="Times New Roman"/>
                <a:cs typeface="Times New Roman"/>
                <a:sym typeface="Times New Roman"/>
              </a:rPr>
              <a:t>help@helpforce.community</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Times New Roman"/>
                <a:ea typeface="Times New Roman"/>
                <a:cs typeface="Times New Roman"/>
                <a:sym typeface="Times New Roman"/>
              </a:rPr>
              <a:t>www.helpforce.community</a:t>
            </a:r>
            <a:endParaRPr sz="16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chemeClr val="dk1"/>
        </a:solidFill>
        <a:effectLst/>
      </p:bgPr>
    </p:bg>
    <p:spTree>
      <p:nvGrpSpPr>
        <p:cNvPr id="1" name="Shape 28"/>
        <p:cNvGrpSpPr/>
        <p:nvPr/>
      </p:nvGrpSpPr>
      <p:grpSpPr>
        <a:xfrm>
          <a:off x="0" y="0"/>
          <a:ext cx="0" cy="0"/>
          <a:chOff x="0" y="0"/>
          <a:chExt cx="0" cy="0"/>
        </a:xfrm>
      </p:grpSpPr>
      <p:pic>
        <p:nvPicPr>
          <p:cNvPr id="29" name="Google Shape;29;p13"/>
          <p:cNvPicPr preferRelativeResize="0"/>
          <p:nvPr/>
        </p:nvPicPr>
        <p:blipFill rotWithShape="1">
          <a:blip r:embed="rId2">
            <a:alphaModFix/>
          </a:blip>
          <a:srcRect/>
          <a:stretch/>
        </p:blipFill>
        <p:spPr>
          <a:xfrm>
            <a:off x="3674088" y="2873979"/>
            <a:ext cx="4843824" cy="111004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image + title">
  <p:cSld name="Full-image + title">
    <p:spTree>
      <p:nvGrpSpPr>
        <p:cNvPr id="1" name="Shape 30"/>
        <p:cNvGrpSpPr/>
        <p:nvPr/>
      </p:nvGrpSpPr>
      <p:grpSpPr>
        <a:xfrm>
          <a:off x="0" y="0"/>
          <a:ext cx="0" cy="0"/>
          <a:chOff x="0" y="0"/>
          <a:chExt cx="0" cy="0"/>
        </a:xfrm>
      </p:grpSpPr>
      <p:sp>
        <p:nvSpPr>
          <p:cNvPr id="31" name="Google Shape;31;p14"/>
          <p:cNvSpPr>
            <a:spLocks noGrp="1"/>
          </p:cNvSpPr>
          <p:nvPr>
            <p:ph type="pic" idx="2"/>
          </p:nvPr>
        </p:nvSpPr>
        <p:spPr>
          <a:xfrm>
            <a:off x="0" y="0"/>
            <a:ext cx="12192000" cy="6008077"/>
          </a:xfrm>
          <a:prstGeom prst="rect">
            <a:avLst/>
          </a:prstGeom>
          <a:solidFill>
            <a:schemeClr val="lt1"/>
          </a:solidFill>
          <a:ln>
            <a:noFill/>
          </a:ln>
        </p:spPr>
      </p:sp>
      <p:sp>
        <p:nvSpPr>
          <p:cNvPr id="32" name="Google Shape;32;p14"/>
          <p:cNvSpPr txBox="1">
            <a:spLocks noGrp="1"/>
          </p:cNvSpPr>
          <p:nvPr>
            <p:ph type="ctrTitle"/>
          </p:nvPr>
        </p:nvSpPr>
        <p:spPr>
          <a:xfrm>
            <a:off x="515938" y="1"/>
            <a:ext cx="4125731" cy="6008076"/>
          </a:xfrm>
          <a:prstGeom prst="rect">
            <a:avLst/>
          </a:prstGeom>
          <a:noFill/>
          <a:ln>
            <a:noFill/>
          </a:ln>
        </p:spPr>
        <p:txBody>
          <a:bodyPr spcFirstLastPara="1" wrap="square" lIns="0" tIns="46800" rIns="0" bIns="46800" anchor="ctr" anchorCtr="0">
            <a:noAutofit/>
          </a:bodyPr>
          <a:lstStyle>
            <a:lvl1pPr marR="0" lvl="0" algn="l">
              <a:lnSpc>
                <a:spcPct val="91666"/>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14"/>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4"/>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35" name="Google Shape;35;p14"/>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36" name="Google Shape;36;p14"/>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lpfor slide">
  <p:cSld name="Helpfor slide">
    <p:bg>
      <p:bgPr>
        <a:solidFill>
          <a:schemeClr val="dk1"/>
        </a:solidFill>
        <a:effectLst/>
      </p:bgPr>
    </p:bg>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6076350" y="2477386"/>
            <a:ext cx="8304994" cy="1903228"/>
          </a:xfrm>
          <a:prstGeom prst="rect">
            <a:avLst/>
          </a:prstGeom>
          <a:noFill/>
          <a:ln>
            <a:noFill/>
          </a:ln>
        </p:spPr>
      </p:pic>
      <p:pic>
        <p:nvPicPr>
          <p:cNvPr id="39" name="Google Shape;39;p15"/>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40" name="Google Shape;40;p15"/>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41" name="Google Shape;41;p15"/>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42"/>
        <p:cNvGrpSpPr/>
        <p:nvPr/>
      </p:nvGrpSpPr>
      <p:grpSpPr>
        <a:xfrm>
          <a:off x="0" y="0"/>
          <a:ext cx="0" cy="0"/>
          <a:chOff x="0" y="0"/>
          <a:chExt cx="0" cy="0"/>
        </a:xfrm>
      </p:grpSpPr>
      <p:sp>
        <p:nvSpPr>
          <p:cNvPr id="43" name="Google Shape;43;p16"/>
          <p:cNvSpPr>
            <a:spLocks noGrp="1"/>
          </p:cNvSpPr>
          <p:nvPr>
            <p:ph type="pic" idx="2"/>
          </p:nvPr>
        </p:nvSpPr>
        <p:spPr>
          <a:xfrm>
            <a:off x="0" y="0"/>
            <a:ext cx="6096000" cy="6008077"/>
          </a:xfrm>
          <a:prstGeom prst="rect">
            <a:avLst/>
          </a:prstGeom>
          <a:solidFill>
            <a:schemeClr val="lt1"/>
          </a:solidFill>
          <a:ln>
            <a:noFill/>
          </a:ln>
        </p:spPr>
      </p:sp>
      <p:sp>
        <p:nvSpPr>
          <p:cNvPr id="44" name="Google Shape;44;p16"/>
          <p:cNvSpPr txBox="1">
            <a:spLocks noGrp="1"/>
          </p:cNvSpPr>
          <p:nvPr>
            <p:ph type="title"/>
          </p:nvPr>
        </p:nvSpPr>
        <p:spPr>
          <a:xfrm>
            <a:off x="6456363" y="512763"/>
            <a:ext cx="5219700" cy="1199079"/>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16"/>
          <p:cNvSpPr txBox="1">
            <a:spLocks noGrp="1"/>
          </p:cNvSpPr>
          <p:nvPr>
            <p:ph type="body" idx="1"/>
          </p:nvPr>
        </p:nvSpPr>
        <p:spPr>
          <a:xfrm>
            <a:off x="6456363" y="1952625"/>
            <a:ext cx="5219700" cy="38893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6"/>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16"/>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48" name="Google Shape;48;p16"/>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49" name="Google Shape;49;p16"/>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50"/>
        <p:cNvGrpSpPr/>
        <p:nvPr/>
      </p:nvGrpSpPr>
      <p:grpSpPr>
        <a:xfrm>
          <a:off x="0" y="0"/>
          <a:ext cx="0" cy="0"/>
          <a:chOff x="0" y="0"/>
          <a:chExt cx="0" cy="0"/>
        </a:xfrm>
      </p:grpSpPr>
      <p:sp>
        <p:nvSpPr>
          <p:cNvPr id="51" name="Google Shape;51;p17"/>
          <p:cNvSpPr>
            <a:spLocks noGrp="1"/>
          </p:cNvSpPr>
          <p:nvPr>
            <p:ph type="pic" idx="2"/>
          </p:nvPr>
        </p:nvSpPr>
        <p:spPr>
          <a:xfrm>
            <a:off x="4360087" y="1952624"/>
            <a:ext cx="3471826" cy="3737609"/>
          </a:xfrm>
          <a:prstGeom prst="rect">
            <a:avLst/>
          </a:prstGeom>
          <a:solidFill>
            <a:schemeClr val="lt1"/>
          </a:solidFill>
          <a:ln>
            <a:noFill/>
          </a:ln>
        </p:spPr>
      </p:sp>
      <p:sp>
        <p:nvSpPr>
          <p:cNvPr id="52" name="Google Shape;52;p17"/>
          <p:cNvSpPr>
            <a:spLocks noGrp="1"/>
          </p:cNvSpPr>
          <p:nvPr>
            <p:ph type="pic" idx="3"/>
          </p:nvPr>
        </p:nvSpPr>
        <p:spPr>
          <a:xfrm>
            <a:off x="515938" y="1952624"/>
            <a:ext cx="3471826" cy="3737609"/>
          </a:xfrm>
          <a:prstGeom prst="rect">
            <a:avLst/>
          </a:prstGeom>
          <a:solidFill>
            <a:schemeClr val="lt1"/>
          </a:solidFill>
          <a:ln>
            <a:noFill/>
          </a:ln>
        </p:spPr>
      </p:sp>
      <p:sp>
        <p:nvSpPr>
          <p:cNvPr id="53" name="Google Shape;53;p17"/>
          <p:cNvSpPr>
            <a:spLocks noGrp="1"/>
          </p:cNvSpPr>
          <p:nvPr>
            <p:ph type="pic" idx="4"/>
          </p:nvPr>
        </p:nvSpPr>
        <p:spPr>
          <a:xfrm>
            <a:off x="8204237" y="1952624"/>
            <a:ext cx="3471826" cy="3737609"/>
          </a:xfrm>
          <a:prstGeom prst="rect">
            <a:avLst/>
          </a:prstGeom>
          <a:solidFill>
            <a:schemeClr val="lt1"/>
          </a:solidFill>
          <a:ln>
            <a:noFill/>
          </a:ln>
        </p:spPr>
      </p:sp>
      <p:sp>
        <p:nvSpPr>
          <p:cNvPr id="54" name="Google Shape;54;p17"/>
          <p:cNvSpPr txBox="1">
            <a:spLocks noGrp="1"/>
          </p:cNvSpPr>
          <p:nvPr>
            <p:ph type="title"/>
          </p:nvPr>
        </p:nvSpPr>
        <p:spPr>
          <a:xfrm>
            <a:off x="515938" y="512763"/>
            <a:ext cx="11160125" cy="1044575"/>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7"/>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17"/>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57" name="Google Shape;57;p17"/>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58" name="Google Shape;58;p17"/>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 / Half">
  <p:cSld name="Half / Half">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515937" y="512764"/>
            <a:ext cx="11160125" cy="646186"/>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8"/>
          <p:cNvSpPr txBox="1">
            <a:spLocks noGrp="1"/>
          </p:cNvSpPr>
          <p:nvPr>
            <p:ph type="body" idx="1"/>
          </p:nvPr>
        </p:nvSpPr>
        <p:spPr>
          <a:xfrm>
            <a:off x="515938"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8"/>
          <p:cNvSpPr txBox="1">
            <a:spLocks noGrp="1"/>
          </p:cNvSpPr>
          <p:nvPr>
            <p:ph type="body" idx="2"/>
          </p:nvPr>
        </p:nvSpPr>
        <p:spPr>
          <a:xfrm>
            <a:off x="6463893"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8"/>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18"/>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65" name="Google Shape;65;p18"/>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66" name="Google Shape;66;p18"/>
          <p:cNvPicPr preferRelativeResize="0"/>
          <p:nvPr/>
        </p:nvPicPr>
        <p:blipFill rotWithShape="1">
          <a:blip r:embed="rId3">
            <a:alphaModFix/>
          </a:blip>
          <a:srcRect/>
          <a:stretch/>
        </p:blipFill>
        <p:spPr>
          <a:xfrm>
            <a:off x="10178006" y="6325545"/>
            <a:ext cx="1521868" cy="2241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97">
          <p15:clr>
            <a:srgbClr val="F26B43"/>
          </p15:clr>
        </p15:guide>
        <p15:guide id="2" pos="7355">
          <p15:clr>
            <a:srgbClr val="F26B43"/>
          </p15:clr>
        </p15:guide>
        <p15:guide id="3" pos="325">
          <p15:clr>
            <a:srgbClr val="F26B43"/>
          </p15:clr>
        </p15:guide>
        <p15:guide id="4" orient="horz" pos="323">
          <p15:clr>
            <a:srgbClr val="F26B43"/>
          </p15:clr>
        </p15:guide>
        <p15:guide id="5" pos="3840">
          <p15:clr>
            <a:srgbClr val="F26B43"/>
          </p15:clr>
        </p15:guide>
        <p15:guide id="6" orient="horz" pos="2160">
          <p15:clr>
            <a:srgbClr val="F26B43"/>
          </p15:clr>
        </p15:guide>
        <p15:guide id="7" pos="1118">
          <p15:clr>
            <a:srgbClr val="F26B43"/>
          </p15:clr>
        </p15:guide>
        <p15:guide id="8" pos="6562">
          <p15:clr>
            <a:srgbClr val="F26B43"/>
          </p15:clr>
        </p15:guide>
        <p15:guide id="9" orient="horz" pos="3680">
          <p15:clr>
            <a:srgbClr val="F26B43"/>
          </p15:clr>
        </p15:guide>
        <p15:guide id="10" orient="horz" pos="981">
          <p15:clr>
            <a:srgbClr val="F26B43"/>
          </p15:clr>
        </p15:guide>
        <p15:guide id="11" pos="3613">
          <p15:clr>
            <a:srgbClr val="F26B43"/>
          </p15:clr>
        </p15:guide>
        <p15:guide id="12" pos="4067">
          <p15:clr>
            <a:srgbClr val="F26B43"/>
          </p15:clr>
        </p15:guide>
        <p15:guide id="13" orient="horz" pos="1230">
          <p15:clr>
            <a:srgbClr val="F26B43"/>
          </p15:clr>
        </p15:guide>
        <p15:guide id="14" orient="horz" pos="2047">
          <p15:clr>
            <a:srgbClr val="F26B43"/>
          </p15:clr>
        </p15:guide>
        <p15:guide id="15" orient="horz" pos="22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774824" y="1557337"/>
            <a:ext cx="8642351" cy="1568635"/>
          </a:xfrm>
          <a:prstGeom prst="rect">
            <a:avLst/>
          </a:prstGeom>
          <a:noFill/>
          <a:ln>
            <a:noFill/>
          </a:ln>
        </p:spPr>
        <p:txBody>
          <a:bodyPr spcFirstLastPara="1" wrap="square" lIns="0" tIns="46800" rIns="0" bIns="46800" anchor="b" anchorCtr="0">
            <a:noAutofit/>
          </a:bodyPr>
          <a:lstStyle/>
          <a:p>
            <a:pPr marL="0" marR="0" lvl="0" indent="0" algn="ctr" rtl="0">
              <a:lnSpc>
                <a:spcPct val="90000"/>
              </a:lnSpc>
              <a:spcBef>
                <a:spcPts val="0"/>
              </a:spcBef>
              <a:spcAft>
                <a:spcPts val="0"/>
              </a:spcAft>
              <a:buClr>
                <a:schemeClr val="lt1"/>
              </a:buClr>
              <a:buSzPts val="6000"/>
              <a:buFont typeface="Calibri"/>
              <a:buNone/>
            </a:pPr>
            <a:r>
              <a:rPr lang="en-US"/>
              <a:t>Volunteer to Career (VtC) Programme</a:t>
            </a:r>
            <a:endParaRPr/>
          </a:p>
        </p:txBody>
      </p:sp>
      <p:sp>
        <p:nvSpPr>
          <p:cNvPr id="94" name="Google Shape;94;p1"/>
          <p:cNvSpPr txBox="1">
            <a:spLocks noGrp="1"/>
          </p:cNvSpPr>
          <p:nvPr>
            <p:ph type="subTitle" idx="1"/>
          </p:nvPr>
        </p:nvSpPr>
        <p:spPr>
          <a:xfrm>
            <a:off x="1774823" y="3429000"/>
            <a:ext cx="8642400" cy="1736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300" dirty="0"/>
              <a:t>Funded by The Burdett Trust for Nursing &amp; Health Education England </a:t>
            </a:r>
            <a:endParaRPr sz="2300" dirty="0"/>
          </a:p>
        </p:txBody>
      </p:sp>
      <p:sp>
        <p:nvSpPr>
          <p:cNvPr id="95" name="Google Shape;95;p1"/>
          <p:cNvSpPr/>
          <p:nvPr/>
        </p:nvSpPr>
        <p:spPr>
          <a:xfrm>
            <a:off x="146625" y="5301425"/>
            <a:ext cx="1804800" cy="90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1"/>
          <p:cNvPicPr preferRelativeResize="0"/>
          <p:nvPr/>
        </p:nvPicPr>
        <p:blipFill rotWithShape="1">
          <a:blip r:embed="rId3">
            <a:alphaModFix/>
          </a:blip>
          <a:srcRect/>
          <a:stretch/>
        </p:blipFill>
        <p:spPr>
          <a:xfrm>
            <a:off x="152400" y="5318125"/>
            <a:ext cx="1790700" cy="857250"/>
          </a:xfrm>
          <a:prstGeom prst="rect">
            <a:avLst/>
          </a:prstGeom>
          <a:noFill/>
          <a:ln>
            <a:noFill/>
          </a:ln>
        </p:spPr>
      </p:pic>
      <p:pic>
        <p:nvPicPr>
          <p:cNvPr id="97" name="Google Shape;97;p1"/>
          <p:cNvPicPr preferRelativeResize="0"/>
          <p:nvPr/>
        </p:nvPicPr>
        <p:blipFill rotWithShape="1">
          <a:blip r:embed="rId4">
            <a:alphaModFix/>
          </a:blip>
          <a:srcRect/>
          <a:stretch/>
        </p:blipFill>
        <p:spPr>
          <a:xfrm>
            <a:off x="2234877" y="5468725"/>
            <a:ext cx="3268697" cy="751800"/>
          </a:xfrm>
          <a:prstGeom prst="rect">
            <a:avLst/>
          </a:prstGeom>
          <a:noFill/>
          <a:ln>
            <a:noFill/>
          </a:ln>
        </p:spPr>
      </p:pic>
      <p:sp>
        <p:nvSpPr>
          <p:cNvPr id="8" name="TextBox 7">
            <a:extLst>
              <a:ext uri="{FF2B5EF4-FFF2-40B4-BE49-F238E27FC236}">
                <a16:creationId xmlns:a16="http://schemas.microsoft.com/office/drawing/2014/main" id="{9F13746F-21A7-77A6-D774-1DFBF6D00F54}"/>
              </a:ext>
            </a:extLst>
          </p:cNvPr>
          <p:cNvSpPr txBox="1"/>
          <p:nvPr/>
        </p:nvSpPr>
        <p:spPr>
          <a:xfrm>
            <a:off x="3048000" y="3277570"/>
            <a:ext cx="6096000" cy="307777"/>
          </a:xfrm>
          <a:prstGeom prst="rect">
            <a:avLst/>
          </a:prstGeom>
          <a:noFill/>
        </p:spPr>
        <p:txBody>
          <a:bodyPr wrap="square">
            <a:spAutoFit/>
          </a:bodyPr>
          <a:lstStyle/>
          <a:p>
            <a:r>
              <a:rPr lang="en-GB" b="0" dirty="0">
                <a:effectLst/>
              </a:rPr>
              <a:t>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ctrTitle"/>
          </p:nvPr>
        </p:nvSpPr>
        <p:spPr>
          <a:xfrm>
            <a:off x="1774824" y="1557337"/>
            <a:ext cx="8642351" cy="1568635"/>
          </a:xfrm>
          <a:prstGeom prst="rect">
            <a:avLst/>
          </a:prstGeom>
          <a:noFill/>
          <a:ln>
            <a:noFill/>
          </a:ln>
        </p:spPr>
        <p:txBody>
          <a:bodyPr spcFirstLastPara="1" wrap="square" lIns="0" tIns="46800" rIns="0" bIns="46800" anchor="b"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4400" dirty="0"/>
              <a:t>Volunteering  To Career ( </a:t>
            </a:r>
            <a:r>
              <a:rPr lang="en-US" sz="4400" dirty="0" err="1"/>
              <a:t>VtC</a:t>
            </a:r>
            <a:r>
              <a:rPr lang="en-US" sz="4400" dirty="0"/>
              <a:t> ) </a:t>
            </a:r>
            <a:endParaRPr sz="4400" dirty="0"/>
          </a:p>
          <a:p>
            <a:pPr marL="0" marR="0" lvl="0" indent="0" algn="ctr" rtl="0">
              <a:lnSpc>
                <a:spcPct val="90000"/>
              </a:lnSpc>
              <a:spcBef>
                <a:spcPts val="0"/>
              </a:spcBef>
              <a:spcAft>
                <a:spcPts val="0"/>
              </a:spcAft>
              <a:buClr>
                <a:schemeClr val="lt1"/>
              </a:buClr>
              <a:buSzPts val="6000"/>
              <a:buFont typeface="Calibri"/>
              <a:buNone/>
            </a:pPr>
            <a:r>
              <a:rPr lang="en-US" sz="4400" dirty="0"/>
              <a:t>Journey So far </a:t>
            </a:r>
            <a:endParaRPr sz="4400" dirty="0"/>
          </a:p>
        </p:txBody>
      </p:sp>
      <p:sp>
        <p:nvSpPr>
          <p:cNvPr id="191" name="Google Shape;191;p2"/>
          <p:cNvSpPr txBox="1">
            <a:spLocks noGrp="1"/>
          </p:cNvSpPr>
          <p:nvPr>
            <p:ph type="subTitle" idx="1"/>
          </p:nvPr>
        </p:nvSpPr>
        <p:spPr>
          <a:xfrm>
            <a:off x="1774823" y="3429000"/>
            <a:ext cx="8642351" cy="17367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800" dirty="0"/>
              <a:t>Interim Results – June 22 </a:t>
            </a:r>
          </a:p>
          <a:p>
            <a:pPr marL="0" marR="0" lvl="0" indent="0" algn="ctr" rtl="0">
              <a:lnSpc>
                <a:spcPct val="90000"/>
              </a:lnSpc>
              <a:spcBef>
                <a:spcPts val="0"/>
              </a:spcBef>
              <a:spcAft>
                <a:spcPts val="0"/>
              </a:spcAft>
              <a:buClr>
                <a:schemeClr val="lt1"/>
              </a:buClr>
              <a:buSzPts val="2400"/>
              <a:buFont typeface="Arial"/>
              <a:buNone/>
            </a:pPr>
            <a:endParaRPr lang="en-US" sz="2800" dirty="0"/>
          </a:p>
          <a:p>
            <a:pPr marL="0" marR="0" lvl="0" indent="0" algn="ctr" rtl="0">
              <a:lnSpc>
                <a:spcPct val="90000"/>
              </a:lnSpc>
              <a:spcBef>
                <a:spcPts val="0"/>
              </a:spcBef>
              <a:spcAft>
                <a:spcPts val="0"/>
              </a:spcAft>
              <a:buClr>
                <a:schemeClr val="lt1"/>
              </a:buClr>
              <a:buSzPts val="2400"/>
              <a:buFont typeface="Arial"/>
              <a:buNone/>
            </a:pPr>
            <a:r>
              <a:rPr lang="en-US" sz="2800" dirty="0"/>
              <a:t> Bradford District Care  Case Study - </a:t>
            </a:r>
            <a:r>
              <a:rPr lang="en-US" sz="2700" dirty="0"/>
              <a:t>Joanne Smith  </a:t>
            </a:r>
          </a:p>
          <a:p>
            <a:pPr marL="0" marR="0" lvl="0" indent="0" algn="ctr" rtl="0">
              <a:lnSpc>
                <a:spcPct val="90000"/>
              </a:lnSpc>
              <a:spcBef>
                <a:spcPts val="0"/>
              </a:spcBef>
              <a:spcAft>
                <a:spcPts val="0"/>
              </a:spcAft>
              <a:buClr>
                <a:schemeClr val="lt1"/>
              </a:buClr>
              <a:buSzPts val="2400"/>
              <a:buFont typeface="Arial"/>
              <a:buNone/>
            </a:pPr>
            <a:r>
              <a:rPr lang="en-US" sz="2700" dirty="0"/>
              <a:t>HEE Workforce Supply Volunteer to Career </a:t>
            </a:r>
            <a:endParaRPr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23d99fb265_0_1"/>
          <p:cNvSpPr txBox="1">
            <a:spLocks noGrp="1"/>
          </p:cNvSpPr>
          <p:nvPr>
            <p:ph type="title"/>
          </p:nvPr>
        </p:nvSpPr>
        <p:spPr>
          <a:xfrm>
            <a:off x="515989" y="154525"/>
            <a:ext cx="11222100" cy="11991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a:t>Project overview cohort 1</a:t>
            </a:r>
            <a:endParaRPr/>
          </a:p>
        </p:txBody>
      </p:sp>
      <p:graphicFrame>
        <p:nvGraphicFramePr>
          <p:cNvPr id="146" name="Google Shape;146;g123d99fb265_0_1"/>
          <p:cNvGraphicFramePr/>
          <p:nvPr/>
        </p:nvGraphicFramePr>
        <p:xfrm>
          <a:off x="592150" y="901963"/>
          <a:ext cx="10287000" cy="4771575"/>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655375">
                <a:tc>
                  <a:txBody>
                    <a:bodyPr/>
                    <a:lstStyle/>
                    <a:p>
                      <a:pPr marL="0" lvl="0" indent="0" algn="l" rtl="0">
                        <a:spcBef>
                          <a:spcPts val="0"/>
                        </a:spcBef>
                        <a:spcAft>
                          <a:spcPts val="0"/>
                        </a:spcAft>
                        <a:buNone/>
                      </a:pPr>
                      <a:endParaRPr sz="1200">
                        <a:solidFill>
                          <a:schemeClr val="lt1"/>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300">
                          <a:solidFill>
                            <a:schemeClr val="lt2"/>
                          </a:solidFill>
                          <a:latin typeface="Calibri"/>
                          <a:ea typeface="Calibri"/>
                          <a:cs typeface="Calibri"/>
                          <a:sym typeface="Calibri"/>
                        </a:rPr>
                        <a:t>Bradford District Care NHS Trust</a:t>
                      </a:r>
                      <a:endParaRPr sz="1300">
                        <a:solidFill>
                          <a:schemeClr val="lt2"/>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300">
                          <a:solidFill>
                            <a:schemeClr val="lt2"/>
                          </a:solidFill>
                          <a:latin typeface="Calibri"/>
                          <a:ea typeface="Calibri"/>
                          <a:cs typeface="Calibri"/>
                          <a:sym typeface="Calibri"/>
                        </a:rPr>
                        <a:t>South Tees Hospitals NHS Foundation Trust</a:t>
                      </a:r>
                      <a:endParaRPr sz="1300">
                        <a:solidFill>
                          <a:schemeClr val="lt2"/>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300">
                          <a:solidFill>
                            <a:schemeClr val="lt2"/>
                          </a:solidFill>
                          <a:latin typeface="Calibri"/>
                          <a:ea typeface="Calibri"/>
                          <a:cs typeface="Calibri"/>
                          <a:sym typeface="Calibri"/>
                        </a:rPr>
                        <a:t>Alderhey Children’s Hospital NHS Foundation Trust</a:t>
                      </a:r>
                      <a:endParaRPr sz="1300">
                        <a:solidFill>
                          <a:schemeClr val="lt2"/>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300">
                          <a:solidFill>
                            <a:schemeClr val="lt2"/>
                          </a:solidFill>
                          <a:latin typeface="Calibri"/>
                          <a:ea typeface="Calibri"/>
                          <a:cs typeface="Calibri"/>
                          <a:sym typeface="Calibri"/>
                        </a:rPr>
                        <a:t>Camden and Islington NHS Foundation Trust</a:t>
                      </a:r>
                      <a:endParaRPr sz="1300">
                        <a:solidFill>
                          <a:schemeClr val="lt2"/>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300">
                          <a:solidFill>
                            <a:schemeClr val="lt2"/>
                          </a:solidFill>
                          <a:latin typeface="Calibri"/>
                          <a:ea typeface="Calibri"/>
                          <a:cs typeface="Calibri"/>
                          <a:sym typeface="Calibri"/>
                        </a:rPr>
                        <a:t>The Leeds Teaching Hospital NHS Trust</a:t>
                      </a:r>
                      <a:endParaRPr sz="1300">
                        <a:solidFill>
                          <a:schemeClr val="lt2"/>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967475">
                <a:tc>
                  <a:txBody>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Volunteer role/Identified workforce need</a:t>
                      </a:r>
                      <a:endParaRPr sz="1300">
                        <a:solidFill>
                          <a:schemeClr val="lt1"/>
                        </a:solidFill>
                        <a:latin typeface="Calibri"/>
                        <a:ea typeface="Calibri"/>
                        <a:cs typeface="Calibri"/>
                        <a:sym typeface="Calibri"/>
                      </a:endParaRPr>
                    </a:p>
                  </a:txBody>
                  <a:tcPr marL="91425" marR="91425" marT="91425" marB="91425">
                    <a:lnT w="9525" cap="flat" cmpd="sng">
                      <a:solidFill>
                        <a:schemeClr val="lt1"/>
                      </a:solidFill>
                      <a:prstDash val="solid"/>
                      <a:round/>
                      <a:headEnd type="none" w="sm" len="sm"/>
                      <a:tailEnd type="none" w="sm" len="sm"/>
                    </a:lnT>
                    <a:solidFill>
                      <a:schemeClr val="dk2"/>
                    </a:solidFill>
                  </a:tcPr>
                </a:tc>
                <a:tc>
                  <a:txBody>
                    <a:bodyPr/>
                    <a:lstStyle/>
                    <a:p>
                      <a:pPr marL="0" lvl="0" indent="0" algn="l" rtl="0">
                        <a:spcBef>
                          <a:spcPts val="0"/>
                        </a:spcBef>
                        <a:spcAft>
                          <a:spcPts val="0"/>
                        </a:spcAft>
                        <a:buNone/>
                      </a:pPr>
                      <a:r>
                        <a:rPr lang="en-US" sz="1100">
                          <a:solidFill>
                            <a:schemeClr val="dk2"/>
                          </a:solidFill>
                        </a:rPr>
                        <a:t>Support at 4 health visiting baby clinics in Bradford. </a:t>
                      </a:r>
                      <a:endParaRPr sz="1100">
                        <a:solidFill>
                          <a:schemeClr val="dk2"/>
                        </a:solidFill>
                      </a:endParaRPr>
                    </a:p>
                    <a:p>
                      <a:pPr marL="0" lvl="0" indent="0" algn="l" rtl="0">
                        <a:spcBef>
                          <a:spcPts val="0"/>
                        </a:spcBef>
                        <a:spcAft>
                          <a:spcPts val="0"/>
                        </a:spcAft>
                        <a:buNone/>
                      </a:pPr>
                      <a:r>
                        <a:rPr lang="en-US" sz="1100">
                          <a:solidFill>
                            <a:schemeClr val="dk2"/>
                          </a:solidFill>
                        </a:rPr>
                        <a:t>Role, support with: clinic set up, meet and greets, growth measurements, health promotion, sharing details of local groups.</a:t>
                      </a:r>
                      <a:endParaRPr sz="1100">
                        <a:solidFill>
                          <a:schemeClr val="dk2"/>
                        </a:solidFill>
                      </a:endParaRPr>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n-US" sz="1100">
                          <a:solidFill>
                            <a:schemeClr val="dk2"/>
                          </a:solidFill>
                        </a:rPr>
                        <a:t>Wellbeing volunteers providing support strategies for people with mental ill health, learning disabilities and Autism presenting in A&amp;E.</a:t>
                      </a:r>
                      <a:endParaRPr sz="1100">
                        <a:solidFill>
                          <a:schemeClr val="dk2"/>
                        </a:solidFill>
                      </a:endParaRPr>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n-US" sz="1100">
                          <a:solidFill>
                            <a:schemeClr val="dk2"/>
                          </a:solidFill>
                        </a:rPr>
                        <a:t>Play Specialist Support Volunteer. Delivering support to play specialists working with children, learning guided play techniques.</a:t>
                      </a:r>
                      <a:endParaRPr sz="1100">
                        <a:solidFill>
                          <a:schemeClr val="dk2"/>
                        </a:solidFill>
                      </a:endParaRPr>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n-US" sz="1100">
                          <a:solidFill>
                            <a:schemeClr val="dk2"/>
                          </a:solidFill>
                        </a:rPr>
                        <a:t>Increase our number of Peer Debrief Volunteers as part of our Covid recovery and service to expansion into our Health Based Place of Safety/section.</a:t>
                      </a:r>
                      <a:endParaRPr sz="1100">
                        <a:solidFill>
                          <a:schemeClr val="dk2"/>
                        </a:solidFill>
                      </a:endParaRPr>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n-US" sz="1100">
                          <a:solidFill>
                            <a:schemeClr val="dk2"/>
                          </a:solidFill>
                        </a:rPr>
                        <a:t>Support clinical ward teams by helping safeguard patient’s wellbeing thought: Deep breathing exercises, cognitive stimulation, fulfilling the role of a conduit between the patient and their identified relatives.</a:t>
                      </a:r>
                      <a:endParaRPr sz="1100">
                        <a:solidFill>
                          <a:schemeClr val="dk2"/>
                        </a:solidFill>
                      </a:endParaRPr>
                    </a:p>
                  </a:txBody>
                  <a:tcPr marL="91425" marR="91425" marT="91425" marB="91425">
                    <a:lnT w="9525"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1483850">
                <a:tc>
                  <a:txBody>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Career pathway</a:t>
                      </a:r>
                      <a:endParaRPr sz="1300">
                        <a:solidFill>
                          <a:schemeClr val="lt1"/>
                        </a:solidFill>
                        <a:latin typeface="Calibri"/>
                        <a:ea typeface="Calibri"/>
                        <a:cs typeface="Calibri"/>
                        <a:sym typeface="Calibri"/>
                      </a:endParaRPr>
                    </a:p>
                  </a:txBody>
                  <a:tcPr marL="91425" marR="91425" marT="91425" marB="91425">
                    <a:solidFill>
                      <a:schemeClr val="dk2"/>
                    </a:solidFill>
                  </a:tcPr>
                </a:tc>
                <a:tc>
                  <a:txBody>
                    <a:bodyPr/>
                    <a:lstStyle/>
                    <a:p>
                      <a:pPr marL="0" lvl="0" indent="0" algn="l" rtl="0">
                        <a:spcBef>
                          <a:spcPts val="0"/>
                        </a:spcBef>
                        <a:spcAft>
                          <a:spcPts val="0"/>
                        </a:spcAft>
                        <a:buNone/>
                      </a:pPr>
                      <a:r>
                        <a:rPr lang="en-US" sz="1100">
                          <a:solidFill>
                            <a:schemeClr val="dk2"/>
                          </a:solidFill>
                        </a:rPr>
                        <a:t>Career clinics with specific opportunities within BDCFT clinics e.g. 0-19 support worker role.</a:t>
                      </a:r>
                      <a:endParaRPr sz="1100">
                        <a:solidFill>
                          <a:schemeClr val="dk2"/>
                        </a:solidFill>
                      </a:endParaRPr>
                    </a:p>
                  </a:txBody>
                  <a:tcPr marL="91425" marR="91425" marT="91425" marB="91425"/>
                </a:tc>
                <a:tc>
                  <a:txBody>
                    <a:bodyPr/>
                    <a:lstStyle/>
                    <a:p>
                      <a:pPr marL="0" lvl="0" indent="0" algn="l" rtl="0">
                        <a:spcBef>
                          <a:spcPts val="0"/>
                        </a:spcBef>
                        <a:spcAft>
                          <a:spcPts val="0"/>
                        </a:spcAft>
                        <a:buNone/>
                      </a:pPr>
                      <a:r>
                        <a:rPr lang="en-US" sz="1100">
                          <a:solidFill>
                            <a:schemeClr val="dk2"/>
                          </a:solidFill>
                        </a:rPr>
                        <a:t>Career clinics covering opportunities to across the hospital.</a:t>
                      </a:r>
                      <a:endParaRPr sz="1100">
                        <a:solidFill>
                          <a:schemeClr val="dk2"/>
                        </a:solidFill>
                      </a:endParaRPr>
                    </a:p>
                  </a:txBody>
                  <a:tcPr marL="91425" marR="91425" marT="91425" marB="91425"/>
                </a:tc>
                <a:tc>
                  <a:txBody>
                    <a:bodyPr/>
                    <a:lstStyle/>
                    <a:p>
                      <a:pPr marL="0" lvl="0" indent="0" algn="l" rtl="0">
                        <a:spcBef>
                          <a:spcPts val="0"/>
                        </a:spcBef>
                        <a:spcAft>
                          <a:spcPts val="0"/>
                        </a:spcAft>
                        <a:buNone/>
                      </a:pPr>
                      <a:r>
                        <a:rPr lang="en-US" sz="1100">
                          <a:solidFill>
                            <a:schemeClr val="dk2"/>
                          </a:solidFill>
                        </a:rPr>
                        <a:t>Skills towards level 3 childcare course + foundation degree Healthcare Play Specialism </a:t>
                      </a:r>
                      <a:endParaRPr sz="1100">
                        <a:solidFill>
                          <a:schemeClr val="dk2"/>
                        </a:solidFill>
                      </a:endParaRPr>
                    </a:p>
                    <a:p>
                      <a:pPr marL="0" lvl="0" indent="0" algn="l" rtl="0">
                        <a:spcBef>
                          <a:spcPts val="0"/>
                        </a:spcBef>
                        <a:spcAft>
                          <a:spcPts val="0"/>
                        </a:spcAft>
                        <a:buNone/>
                      </a:pPr>
                      <a:r>
                        <a:rPr lang="en-US" sz="1100">
                          <a:solidFill>
                            <a:schemeClr val="dk2"/>
                          </a:solidFill>
                        </a:rPr>
                        <a:t>support worker</a:t>
                      </a:r>
                      <a:endParaRPr sz="1100">
                        <a:solidFill>
                          <a:schemeClr val="dk2"/>
                        </a:solidFill>
                      </a:endParaRPr>
                    </a:p>
                  </a:txBody>
                  <a:tcPr marL="91425" marR="91425" marT="91425" marB="91425"/>
                </a:tc>
                <a:tc>
                  <a:txBody>
                    <a:bodyPr/>
                    <a:lstStyle/>
                    <a:p>
                      <a:pPr marL="0" lvl="0" indent="0" algn="l" rtl="0">
                        <a:spcBef>
                          <a:spcPts val="0"/>
                        </a:spcBef>
                        <a:spcAft>
                          <a:spcPts val="0"/>
                        </a:spcAft>
                        <a:buNone/>
                      </a:pPr>
                      <a:r>
                        <a:rPr lang="en-US" sz="1100">
                          <a:solidFill>
                            <a:schemeClr val="dk2"/>
                          </a:solidFill>
                        </a:rPr>
                        <a:t>Mapping of volunteer role description.</a:t>
                      </a:r>
                      <a:endParaRPr sz="1100">
                        <a:solidFill>
                          <a:schemeClr val="dk2"/>
                        </a:solidFill>
                      </a:endParaRPr>
                    </a:p>
                    <a:p>
                      <a:pPr marL="0" lvl="0" indent="0" algn="l" rtl="0">
                        <a:spcBef>
                          <a:spcPts val="0"/>
                        </a:spcBef>
                        <a:spcAft>
                          <a:spcPts val="0"/>
                        </a:spcAft>
                        <a:buNone/>
                      </a:pPr>
                      <a:r>
                        <a:rPr lang="en-US" sz="1100">
                          <a:solidFill>
                            <a:schemeClr val="dk2"/>
                          </a:solidFill>
                        </a:rPr>
                        <a:t>Providing peer worker training</a:t>
                      </a:r>
                      <a:endParaRPr sz="1100">
                        <a:solidFill>
                          <a:schemeClr val="dk2"/>
                        </a:solidFill>
                      </a:endParaRPr>
                    </a:p>
                    <a:p>
                      <a:pPr marL="0" lvl="0" indent="0" algn="l" rtl="0">
                        <a:spcBef>
                          <a:spcPts val="0"/>
                        </a:spcBef>
                        <a:spcAft>
                          <a:spcPts val="0"/>
                        </a:spcAft>
                        <a:buNone/>
                      </a:pPr>
                      <a:r>
                        <a:rPr lang="en-US" sz="1100">
                          <a:solidFill>
                            <a:schemeClr val="dk2"/>
                          </a:solidFill>
                        </a:rPr>
                        <a:t>Worker training slots for peer debrief volunteers leading to paid [eer support work.</a:t>
                      </a:r>
                      <a:endParaRPr sz="1100">
                        <a:solidFill>
                          <a:schemeClr val="dk2"/>
                        </a:solidFill>
                      </a:endParaRPr>
                    </a:p>
                  </a:txBody>
                  <a:tcPr marL="91425" marR="91425" marT="91425" marB="91425"/>
                </a:tc>
                <a:tc>
                  <a:txBody>
                    <a:bodyPr/>
                    <a:lstStyle/>
                    <a:p>
                      <a:pPr marL="0" lvl="0" indent="0" algn="l" rtl="0">
                        <a:spcBef>
                          <a:spcPts val="0"/>
                        </a:spcBef>
                        <a:spcAft>
                          <a:spcPts val="0"/>
                        </a:spcAft>
                        <a:buNone/>
                      </a:pPr>
                      <a:r>
                        <a:rPr lang="en-US" sz="1100">
                          <a:solidFill>
                            <a:schemeClr val="dk2"/>
                          </a:solidFill>
                        </a:rPr>
                        <a:t>Career clinics </a:t>
                      </a:r>
                      <a:endParaRPr sz="1100">
                        <a:solidFill>
                          <a:schemeClr val="dk2"/>
                        </a:solidFill>
                      </a:endParaRPr>
                    </a:p>
                    <a:p>
                      <a:pPr marL="0" lvl="0" indent="0" algn="l" rtl="0">
                        <a:spcBef>
                          <a:spcPts val="0"/>
                        </a:spcBef>
                        <a:spcAft>
                          <a:spcPts val="0"/>
                        </a:spcAft>
                        <a:buNone/>
                      </a:pPr>
                      <a:r>
                        <a:rPr lang="en-US" sz="1100">
                          <a:solidFill>
                            <a:schemeClr val="dk2"/>
                          </a:solidFill>
                        </a:rPr>
                        <a:t>Signposting the volunteer towards appropriate career opportunities both with the Trust and wider healthcare organisations, accessing other volunteering roles or accessing further study.</a:t>
                      </a:r>
                      <a:endParaRPr sz="1100">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ff3abf402_9_0"/>
          <p:cNvSpPr txBox="1">
            <a:spLocks noGrp="1"/>
          </p:cNvSpPr>
          <p:nvPr>
            <p:ph type="title"/>
          </p:nvPr>
        </p:nvSpPr>
        <p:spPr>
          <a:xfrm>
            <a:off x="515950" y="512775"/>
            <a:ext cx="9948000" cy="11292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3800"/>
              <a:t>VtC - Types of Volunteering Roles</a:t>
            </a:r>
            <a:r>
              <a:rPr lang="en-US" sz="5500"/>
              <a:t> </a:t>
            </a:r>
            <a:r>
              <a:rPr lang="en-US" sz="5300"/>
              <a:t> </a:t>
            </a:r>
            <a:endParaRPr sz="6500"/>
          </a:p>
        </p:txBody>
      </p:sp>
      <p:sp>
        <p:nvSpPr>
          <p:cNvPr id="153" name="Google Shape;153;g11ff3abf402_9_0"/>
          <p:cNvSpPr txBox="1"/>
          <p:nvPr/>
        </p:nvSpPr>
        <p:spPr>
          <a:xfrm>
            <a:off x="515950" y="1557350"/>
            <a:ext cx="10517100" cy="38328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2"/>
              </a:buClr>
              <a:buSzPts val="1900"/>
              <a:buChar char="●"/>
            </a:pPr>
            <a:r>
              <a:rPr lang="en-US" sz="1900">
                <a:solidFill>
                  <a:schemeClr val="dk2"/>
                </a:solidFill>
              </a:rPr>
              <a:t>Eye Clinic -Theatres &amp; Ward support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Patient and staff enhancement ( PASE)</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Community based  MIU - Leg Club Volunteer ( Changing leg wound dressings )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A&amp;E welcome Volunteers</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Dementia friends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Baby Clinic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Ward Support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Play Specialist Support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Peer Debrief ( supporting Patients with severe  Mental Health ) </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Wellbeing Volunteer in the Emergency Department ( ED)  </a:t>
            </a:r>
            <a:endParaRPr sz="1900">
              <a:solidFill>
                <a:schemeClr val="dk2"/>
              </a:solidFill>
            </a:endParaRPr>
          </a:p>
          <a:p>
            <a:pPr marL="457200" lvl="0" indent="0" algn="l" rtl="0">
              <a:spcBef>
                <a:spcPts val="0"/>
              </a:spcBef>
              <a:spcAft>
                <a:spcPts val="0"/>
              </a:spcAft>
              <a:buNone/>
            </a:pPr>
            <a:endParaRPr sz="19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2692d4dff7_0_336"/>
          <p:cNvSpPr txBox="1">
            <a:spLocks noGrp="1"/>
          </p:cNvSpPr>
          <p:nvPr>
            <p:ph type="title"/>
          </p:nvPr>
        </p:nvSpPr>
        <p:spPr>
          <a:xfrm>
            <a:off x="386954" y="384573"/>
            <a:ext cx="8370000" cy="4065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3100"/>
              <a:t>Volunteer to Career ( VtC) Programme   </a:t>
            </a:r>
            <a:endParaRPr sz="4300"/>
          </a:p>
        </p:txBody>
      </p:sp>
      <p:sp>
        <p:nvSpPr>
          <p:cNvPr id="232" name="Google Shape;232;g12692d4dff7_0_336"/>
          <p:cNvSpPr txBox="1">
            <a:spLocks noGrp="1"/>
          </p:cNvSpPr>
          <p:nvPr>
            <p:ph type="body" idx="1"/>
          </p:nvPr>
        </p:nvSpPr>
        <p:spPr>
          <a:xfrm>
            <a:off x="355275" y="1200750"/>
            <a:ext cx="3744900" cy="442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b="1" dirty="0">
                <a:solidFill>
                  <a:srgbClr val="1A3A60"/>
                </a:solidFill>
                <a:highlight>
                  <a:srgbClr val="FFFFFF"/>
                </a:highlight>
                <a:latin typeface="Arial"/>
                <a:ea typeface="Arial"/>
                <a:cs typeface="Arial"/>
                <a:sym typeface="Arial"/>
              </a:rPr>
              <a:t>When asked about confidence in these ambitions...</a:t>
            </a:r>
            <a:endParaRPr sz="1500" b="1" dirty="0">
              <a:solidFill>
                <a:srgbClr val="1A3A60"/>
              </a:solidFill>
              <a:highlight>
                <a:srgbClr val="FFFFFF"/>
              </a:highlight>
              <a:latin typeface="Arial"/>
              <a:ea typeface="Arial"/>
              <a:cs typeface="Arial"/>
              <a:sym typeface="Arial"/>
            </a:endParaRPr>
          </a:p>
          <a:p>
            <a:pPr marL="457200" lvl="0" indent="-298450" algn="l" rtl="0">
              <a:lnSpc>
                <a:spcPct val="115000"/>
              </a:lnSpc>
              <a:spcBef>
                <a:spcPts val="1200"/>
              </a:spcBef>
              <a:spcAft>
                <a:spcPts val="0"/>
              </a:spcAft>
              <a:buClr>
                <a:srgbClr val="1A3A60"/>
              </a:buClr>
              <a:buSzPts val="1300"/>
              <a:buChar char="●"/>
            </a:pPr>
            <a:r>
              <a:rPr lang="en-US" sz="1300" dirty="0">
                <a:solidFill>
                  <a:srgbClr val="1A3A60"/>
                </a:solidFill>
                <a:highlight>
                  <a:srgbClr val="FFFFFF"/>
                </a:highlight>
                <a:latin typeface="Arial"/>
                <a:ea typeface="Arial"/>
                <a:cs typeface="Arial"/>
                <a:sym typeface="Arial"/>
              </a:rPr>
              <a:t>At the start of the </a:t>
            </a:r>
            <a:r>
              <a:rPr lang="en-US" sz="1300" dirty="0" err="1">
                <a:solidFill>
                  <a:srgbClr val="1A3A60"/>
                </a:solidFill>
                <a:highlight>
                  <a:srgbClr val="FFFFFF"/>
                </a:highlight>
                <a:latin typeface="Arial"/>
                <a:ea typeface="Arial"/>
                <a:cs typeface="Arial"/>
                <a:sym typeface="Arial"/>
              </a:rPr>
              <a:t>programme</a:t>
            </a:r>
            <a:r>
              <a:rPr lang="en-US" sz="1300" dirty="0">
                <a:solidFill>
                  <a:srgbClr val="1A3A60"/>
                </a:solidFill>
                <a:highlight>
                  <a:srgbClr val="FFFFFF"/>
                </a:highlight>
                <a:latin typeface="Arial"/>
                <a:ea typeface="Arial"/>
                <a:cs typeface="Arial"/>
                <a:sym typeface="Arial"/>
              </a:rPr>
              <a:t>, the majority of volunteers stated they a modest degree of confidence in these career ambitions, with 18% stating they had low confidence in them. As the </a:t>
            </a:r>
            <a:r>
              <a:rPr lang="en-US" sz="1300" dirty="0" err="1">
                <a:solidFill>
                  <a:srgbClr val="1A3A60"/>
                </a:solidFill>
                <a:highlight>
                  <a:srgbClr val="FFFFFF"/>
                </a:highlight>
                <a:latin typeface="Arial"/>
                <a:ea typeface="Arial"/>
                <a:cs typeface="Arial"/>
                <a:sym typeface="Arial"/>
              </a:rPr>
              <a:t>programme</a:t>
            </a:r>
            <a:r>
              <a:rPr lang="en-US" sz="1300" dirty="0">
                <a:solidFill>
                  <a:srgbClr val="1A3A60"/>
                </a:solidFill>
                <a:highlight>
                  <a:srgbClr val="FFFFFF"/>
                </a:highlight>
                <a:latin typeface="Arial"/>
                <a:ea typeface="Arial"/>
                <a:cs typeface="Arial"/>
                <a:sym typeface="Arial"/>
              </a:rPr>
              <a:t> progressed, we see an </a:t>
            </a:r>
            <a:r>
              <a:rPr lang="en-US" sz="1300" b="1" dirty="0">
                <a:solidFill>
                  <a:srgbClr val="1A3A60"/>
                </a:solidFill>
                <a:highlight>
                  <a:srgbClr val="FFFFFF"/>
                </a:highlight>
                <a:latin typeface="Arial"/>
                <a:ea typeface="Arial"/>
                <a:cs typeface="Arial"/>
                <a:sym typeface="Arial"/>
              </a:rPr>
              <a:t>increase in the proportion of volunteers gaining confidence in their career ambitions, with 100% of volunteers stating they either have high or modest degrees of confidence at the 6-month stage </a:t>
            </a:r>
            <a:r>
              <a:rPr lang="en-US" sz="1300" dirty="0">
                <a:solidFill>
                  <a:srgbClr val="1A3A60"/>
                </a:solidFill>
                <a:highlight>
                  <a:srgbClr val="FFFFFF"/>
                </a:highlight>
                <a:latin typeface="Arial"/>
                <a:ea typeface="Arial"/>
                <a:cs typeface="Arial"/>
                <a:sym typeface="Arial"/>
              </a:rPr>
              <a:t>(for whom we have data).</a:t>
            </a:r>
            <a:endParaRPr sz="1300" dirty="0">
              <a:solidFill>
                <a:srgbClr val="1A3A60"/>
              </a:solidFill>
              <a:highlight>
                <a:srgbClr val="FFFFFF"/>
              </a:highlight>
              <a:latin typeface="Arial"/>
              <a:ea typeface="Arial"/>
              <a:cs typeface="Arial"/>
              <a:sym typeface="Arial"/>
            </a:endParaRPr>
          </a:p>
          <a:p>
            <a:pPr marL="457200" lvl="0" indent="-285750" algn="l" rtl="0">
              <a:lnSpc>
                <a:spcPct val="115000"/>
              </a:lnSpc>
              <a:spcBef>
                <a:spcPts val="0"/>
              </a:spcBef>
              <a:spcAft>
                <a:spcPts val="0"/>
              </a:spcAft>
              <a:buClr>
                <a:srgbClr val="1A3A60"/>
              </a:buClr>
              <a:buSzPts val="1100"/>
              <a:buChar char="●"/>
            </a:pPr>
            <a:r>
              <a:rPr lang="en-US" sz="1300" b="1" dirty="0">
                <a:solidFill>
                  <a:srgbClr val="1A3A60"/>
                </a:solidFill>
                <a:highlight>
                  <a:srgbClr val="FFFFFF"/>
                </a:highlight>
                <a:latin typeface="Arial"/>
                <a:ea typeface="Arial"/>
                <a:cs typeface="Arial"/>
                <a:sym typeface="Arial"/>
              </a:rPr>
              <a:t>94% of volunteers reported a maintained or increased confidence level </a:t>
            </a:r>
            <a:r>
              <a:rPr lang="en-US" sz="1300" dirty="0">
                <a:solidFill>
                  <a:srgbClr val="1A3A60"/>
                </a:solidFill>
                <a:highlight>
                  <a:srgbClr val="FFFFFF"/>
                </a:highlight>
                <a:latin typeface="Arial"/>
                <a:ea typeface="Arial"/>
                <a:cs typeface="Arial"/>
                <a:sym typeface="Arial"/>
              </a:rPr>
              <a:t>in their career ambitions as the </a:t>
            </a:r>
            <a:r>
              <a:rPr lang="en-US" sz="1300" dirty="0" err="1">
                <a:solidFill>
                  <a:srgbClr val="1A3A60"/>
                </a:solidFill>
                <a:highlight>
                  <a:srgbClr val="FFFFFF"/>
                </a:highlight>
                <a:latin typeface="Arial"/>
                <a:ea typeface="Arial"/>
                <a:cs typeface="Arial"/>
                <a:sym typeface="Arial"/>
              </a:rPr>
              <a:t>programme</a:t>
            </a:r>
            <a:r>
              <a:rPr lang="en-US" sz="1300" dirty="0">
                <a:solidFill>
                  <a:srgbClr val="1A3A60"/>
                </a:solidFill>
                <a:highlight>
                  <a:srgbClr val="FFFFFF"/>
                </a:highlight>
                <a:latin typeface="Arial"/>
                <a:ea typeface="Arial"/>
                <a:cs typeface="Arial"/>
                <a:sym typeface="Arial"/>
              </a:rPr>
              <a:t> progressed</a:t>
            </a:r>
            <a:r>
              <a:rPr lang="en-US" sz="1100" dirty="0">
                <a:solidFill>
                  <a:srgbClr val="1A3A60"/>
                </a:solidFill>
                <a:highlight>
                  <a:srgbClr val="FFFFFF"/>
                </a:highlight>
                <a:latin typeface="Arial"/>
                <a:ea typeface="Arial"/>
                <a:cs typeface="Arial"/>
                <a:sym typeface="Arial"/>
              </a:rPr>
              <a:t>.</a:t>
            </a:r>
            <a:endParaRPr sz="1100" dirty="0">
              <a:solidFill>
                <a:srgbClr val="1A3A60"/>
              </a:solidFill>
              <a:highlight>
                <a:srgbClr val="FFFFFF"/>
              </a:highlight>
              <a:latin typeface="Arial"/>
              <a:ea typeface="Arial"/>
              <a:cs typeface="Arial"/>
              <a:sym typeface="Arial"/>
            </a:endParaRPr>
          </a:p>
        </p:txBody>
      </p:sp>
      <p:sp>
        <p:nvSpPr>
          <p:cNvPr id="233" name="Google Shape;233;g12692d4dff7_0_336"/>
          <p:cNvSpPr txBox="1"/>
          <p:nvPr/>
        </p:nvSpPr>
        <p:spPr>
          <a:xfrm>
            <a:off x="4700800" y="1373750"/>
            <a:ext cx="614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34" name="Google Shape;234;g12692d4dff7_0_336"/>
          <p:cNvPicPr preferRelativeResize="0"/>
          <p:nvPr/>
        </p:nvPicPr>
        <p:blipFill>
          <a:blip r:embed="rId3">
            <a:alphaModFix/>
          </a:blip>
          <a:stretch>
            <a:fillRect/>
          </a:stretch>
        </p:blipFill>
        <p:spPr>
          <a:xfrm>
            <a:off x="4700800" y="1529378"/>
            <a:ext cx="6607575" cy="31177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23d99fb265_0_12"/>
          <p:cNvSpPr txBox="1">
            <a:spLocks noGrp="1"/>
          </p:cNvSpPr>
          <p:nvPr>
            <p:ph type="title"/>
          </p:nvPr>
        </p:nvSpPr>
        <p:spPr>
          <a:xfrm>
            <a:off x="424338" y="512764"/>
            <a:ext cx="11160000" cy="5421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3000"/>
              <a:t>Volunteer to Career ( VtC) Programme - Impact     </a:t>
            </a:r>
            <a:endParaRPr sz="4200"/>
          </a:p>
        </p:txBody>
      </p:sp>
      <p:sp>
        <p:nvSpPr>
          <p:cNvPr id="160" name="Google Shape;160;g123d99fb265_0_12"/>
          <p:cNvSpPr txBox="1">
            <a:spLocks noGrp="1"/>
          </p:cNvSpPr>
          <p:nvPr>
            <p:ph type="body" idx="1"/>
          </p:nvPr>
        </p:nvSpPr>
        <p:spPr>
          <a:xfrm>
            <a:off x="0" y="1106000"/>
            <a:ext cx="11300400" cy="5146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None/>
            </a:pPr>
            <a:r>
              <a:rPr lang="en-US" sz="2400" b="1">
                <a:solidFill>
                  <a:schemeClr val="dk2"/>
                </a:solidFill>
                <a:latin typeface="Arial"/>
                <a:ea typeface="Arial"/>
                <a:cs typeface="Arial"/>
                <a:sym typeface="Arial"/>
              </a:rPr>
              <a:t>    Interim findings</a:t>
            </a:r>
            <a:r>
              <a:rPr lang="en-US" sz="2100" b="1">
                <a:solidFill>
                  <a:schemeClr val="dk2"/>
                </a:solidFill>
                <a:latin typeface="Arial"/>
                <a:ea typeface="Arial"/>
                <a:cs typeface="Arial"/>
                <a:sym typeface="Arial"/>
              </a:rPr>
              <a:t> </a:t>
            </a:r>
            <a:r>
              <a:rPr lang="en-US" sz="2400" b="1">
                <a:solidFill>
                  <a:schemeClr val="dk2"/>
                </a:solidFill>
                <a:latin typeface="Arial"/>
                <a:ea typeface="Arial"/>
                <a:cs typeface="Arial"/>
                <a:sym typeface="Arial"/>
              </a:rPr>
              <a:t>Cohort 1</a:t>
            </a:r>
            <a:r>
              <a:rPr lang="en-US" sz="2100" b="1">
                <a:solidFill>
                  <a:schemeClr val="dk2"/>
                </a:solidFill>
                <a:latin typeface="Arial"/>
                <a:ea typeface="Arial"/>
                <a:cs typeface="Arial"/>
                <a:sym typeface="Arial"/>
              </a:rPr>
              <a:t> </a:t>
            </a:r>
            <a:r>
              <a:rPr lang="en-US" sz="2400" b="1">
                <a:solidFill>
                  <a:schemeClr val="dk2"/>
                </a:solidFill>
                <a:latin typeface="Arial"/>
                <a:ea typeface="Arial"/>
                <a:cs typeface="Arial"/>
                <a:sym typeface="Arial"/>
              </a:rPr>
              <a:t>(March 2022)</a:t>
            </a:r>
            <a:endParaRPr sz="2200">
              <a:solidFill>
                <a:schemeClr val="dk2"/>
              </a:solidFill>
              <a:latin typeface="Arial"/>
              <a:ea typeface="Arial"/>
              <a:cs typeface="Arial"/>
              <a:sym typeface="Arial"/>
            </a:endParaRPr>
          </a:p>
          <a:p>
            <a:pPr marL="0" lvl="0" indent="0" algn="ctr" rtl="0">
              <a:lnSpc>
                <a:spcPct val="125000"/>
              </a:lnSpc>
              <a:spcBef>
                <a:spcPts val="0"/>
              </a:spcBef>
              <a:spcAft>
                <a:spcPts val="0"/>
              </a:spcAft>
              <a:buSzPts val="2000"/>
              <a:buNone/>
            </a:pPr>
            <a:endParaRPr sz="2200">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l" rtl="0">
              <a:lnSpc>
                <a:spcPct val="100000"/>
              </a:lnSpc>
              <a:spcBef>
                <a:spcPts val="0"/>
              </a:spcBef>
              <a:spcAft>
                <a:spcPts val="0"/>
              </a:spcAft>
              <a:buSzPts val="2000"/>
              <a:buNone/>
            </a:pPr>
            <a:r>
              <a:rPr lang="en-US" sz="1800" b="1">
                <a:solidFill>
                  <a:schemeClr val="lt1"/>
                </a:solidFill>
                <a:latin typeface="Arial"/>
                <a:ea typeface="Arial"/>
                <a:cs typeface="Arial"/>
                <a:sym typeface="Arial"/>
              </a:rPr>
              <a:t>16 Jobs Applied for </a:t>
            </a:r>
            <a:endParaRPr sz="1800" b="1">
              <a:solidFill>
                <a:schemeClr val="lt1"/>
              </a:solidFill>
              <a:latin typeface="Arial"/>
              <a:ea typeface="Arial"/>
              <a:cs typeface="Arial"/>
              <a:sym typeface="Arial"/>
            </a:endParaRPr>
          </a:p>
          <a:p>
            <a:pPr marL="0" lvl="0" indent="0" algn="ctr" rtl="0">
              <a:lnSpc>
                <a:spcPct val="115000"/>
              </a:lnSpc>
              <a:spcBef>
                <a:spcPts val="0"/>
              </a:spcBef>
              <a:spcAft>
                <a:spcPts val="0"/>
              </a:spcAft>
              <a:buSzPts val="2000"/>
              <a:buNone/>
            </a:pPr>
            <a:endParaRPr sz="2200" b="1">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200" b="1">
              <a:solidFill>
                <a:srgbClr val="000000"/>
              </a:solidFill>
              <a:latin typeface="Arial"/>
              <a:ea typeface="Arial"/>
              <a:cs typeface="Arial"/>
              <a:sym typeface="Arial"/>
            </a:endParaRPr>
          </a:p>
          <a:p>
            <a:pPr marL="457200" lvl="0" indent="457200" algn="l"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l"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ctr" rtl="0">
              <a:lnSpc>
                <a:spcPct val="115000"/>
              </a:lnSpc>
              <a:spcBef>
                <a:spcPts val="0"/>
              </a:spcBef>
              <a:spcAft>
                <a:spcPts val="0"/>
              </a:spcAft>
              <a:buSzPts val="2000"/>
              <a:buNone/>
            </a:pPr>
            <a:endParaRPr sz="2100" b="1">
              <a:solidFill>
                <a:srgbClr val="000000"/>
              </a:solidFill>
              <a:latin typeface="Arial"/>
              <a:ea typeface="Arial"/>
              <a:cs typeface="Arial"/>
              <a:sym typeface="Arial"/>
            </a:endParaRPr>
          </a:p>
          <a:p>
            <a:pPr marL="0" lvl="0" indent="0" algn="l" rtl="0">
              <a:lnSpc>
                <a:spcPct val="90000"/>
              </a:lnSpc>
              <a:spcBef>
                <a:spcPts val="1000"/>
              </a:spcBef>
              <a:spcAft>
                <a:spcPts val="0"/>
              </a:spcAft>
              <a:buSzPts val="2000"/>
              <a:buNone/>
            </a:pPr>
            <a:endParaRPr sz="3500">
              <a:latin typeface="Arial"/>
              <a:ea typeface="Arial"/>
              <a:cs typeface="Arial"/>
              <a:sym typeface="Arial"/>
            </a:endParaRPr>
          </a:p>
          <a:p>
            <a:pPr marL="0" lvl="0" indent="0" algn="l" rtl="0">
              <a:lnSpc>
                <a:spcPct val="90000"/>
              </a:lnSpc>
              <a:spcBef>
                <a:spcPts val="1000"/>
              </a:spcBef>
              <a:spcAft>
                <a:spcPts val="0"/>
              </a:spcAft>
              <a:buSzPts val="2000"/>
              <a:buNone/>
            </a:pPr>
            <a:endParaRPr sz="1700">
              <a:latin typeface="Calibri"/>
              <a:ea typeface="Calibri"/>
              <a:cs typeface="Calibri"/>
              <a:sym typeface="Calibri"/>
            </a:endParaRPr>
          </a:p>
          <a:p>
            <a:pPr marL="0" marR="101600" lvl="0" indent="0" algn="l" rtl="0">
              <a:lnSpc>
                <a:spcPct val="142857"/>
              </a:lnSpc>
              <a:spcBef>
                <a:spcPts val="300"/>
              </a:spcBef>
              <a:spcAft>
                <a:spcPts val="0"/>
              </a:spcAft>
              <a:buSzPts val="2000"/>
              <a:buNone/>
            </a:pPr>
            <a:endParaRPr sz="4300" b="1">
              <a:latin typeface="Calibri"/>
              <a:ea typeface="Calibri"/>
              <a:cs typeface="Calibri"/>
              <a:sym typeface="Calibri"/>
            </a:endParaRPr>
          </a:p>
          <a:p>
            <a:pPr marL="0" marR="101600" lvl="0" indent="0" algn="l" rtl="0">
              <a:lnSpc>
                <a:spcPct val="142857"/>
              </a:lnSpc>
              <a:spcBef>
                <a:spcPts val="300"/>
              </a:spcBef>
              <a:spcAft>
                <a:spcPts val="0"/>
              </a:spcAft>
              <a:buSzPts val="2000"/>
              <a:buNone/>
            </a:pPr>
            <a:endParaRPr sz="1800" b="1" u="sng">
              <a:latin typeface="Calibri"/>
              <a:ea typeface="Calibri"/>
              <a:cs typeface="Calibri"/>
              <a:sym typeface="Calibri"/>
            </a:endParaRPr>
          </a:p>
          <a:p>
            <a:pPr marL="0" marR="101600" lvl="0" indent="0" algn="l" rtl="0">
              <a:lnSpc>
                <a:spcPct val="142857"/>
              </a:lnSpc>
              <a:spcBef>
                <a:spcPts val="300"/>
              </a:spcBef>
              <a:spcAft>
                <a:spcPts val="0"/>
              </a:spcAft>
              <a:buSzPts val="2000"/>
              <a:buNone/>
            </a:pPr>
            <a:endParaRPr sz="1800" b="1" u="sng">
              <a:latin typeface="Calibri"/>
              <a:ea typeface="Calibri"/>
              <a:cs typeface="Calibri"/>
              <a:sym typeface="Calibri"/>
            </a:endParaRPr>
          </a:p>
          <a:p>
            <a:pPr marL="0" marR="101600" lvl="0" indent="0" algn="l" rtl="0">
              <a:lnSpc>
                <a:spcPct val="142857"/>
              </a:lnSpc>
              <a:spcBef>
                <a:spcPts val="300"/>
              </a:spcBef>
              <a:spcAft>
                <a:spcPts val="0"/>
              </a:spcAft>
              <a:buSzPts val="2000"/>
              <a:buNone/>
            </a:pPr>
            <a:endParaRPr sz="1800" b="1">
              <a:latin typeface="Calibri"/>
              <a:ea typeface="Calibri"/>
              <a:cs typeface="Calibri"/>
              <a:sym typeface="Calibri"/>
            </a:endParaRPr>
          </a:p>
        </p:txBody>
      </p:sp>
      <p:sp>
        <p:nvSpPr>
          <p:cNvPr id="161" name="Google Shape;161;g123d99fb265_0_12"/>
          <p:cNvSpPr txBox="1"/>
          <p:nvPr/>
        </p:nvSpPr>
        <p:spPr>
          <a:xfrm>
            <a:off x="3970850" y="2428238"/>
            <a:ext cx="3680700" cy="15699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Of </a:t>
            </a:r>
            <a:r>
              <a:rPr lang="en-US" sz="1800" b="1">
                <a:solidFill>
                  <a:schemeClr val="lt1"/>
                </a:solidFill>
              </a:rPr>
              <a:t>those who have left the programme,</a:t>
            </a:r>
            <a:r>
              <a:rPr lang="en-US" sz="1800" b="1" i="0" u="none" strike="noStrike" cap="none">
                <a:solidFill>
                  <a:schemeClr val="lt1"/>
                </a:solidFill>
                <a:latin typeface="Arial"/>
                <a:ea typeface="Arial"/>
                <a:cs typeface="Arial"/>
                <a:sym typeface="Arial"/>
              </a:rPr>
              <a:t> </a:t>
            </a:r>
            <a:r>
              <a:rPr lang="en-US" sz="1800" b="1">
                <a:solidFill>
                  <a:schemeClr val="lt1"/>
                </a:solidFill>
              </a:rPr>
              <a:t>67% have gone on to employment or further education related to health and care </a:t>
            </a:r>
            <a:r>
              <a:rPr lang="en-US" sz="1800" b="1" i="0" u="none" strike="noStrike" cap="none">
                <a:solidFill>
                  <a:schemeClr val="lt1"/>
                </a:solidFill>
                <a:latin typeface="Arial"/>
                <a:ea typeface="Arial"/>
                <a:cs typeface="Arial"/>
                <a:sym typeface="Arial"/>
              </a:rPr>
              <a:t>     </a:t>
            </a:r>
            <a:endParaRPr sz="1800" b="1" i="0" u="none" strike="noStrike" cap="none">
              <a:solidFill>
                <a:schemeClr val="lt1"/>
              </a:solidFill>
              <a:latin typeface="Arial"/>
              <a:ea typeface="Arial"/>
              <a:cs typeface="Arial"/>
              <a:sym typeface="Arial"/>
            </a:endParaRPr>
          </a:p>
        </p:txBody>
      </p:sp>
      <p:sp>
        <p:nvSpPr>
          <p:cNvPr id="162" name="Google Shape;162;g123d99fb265_0_12"/>
          <p:cNvSpPr txBox="1"/>
          <p:nvPr/>
        </p:nvSpPr>
        <p:spPr>
          <a:xfrm>
            <a:off x="3997700" y="4130150"/>
            <a:ext cx="3680700" cy="10158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               </a:t>
            </a:r>
            <a:r>
              <a:rPr lang="en-US" sz="1800">
                <a:solidFill>
                  <a:srgbClr val="FFFFFF"/>
                </a:solidFill>
              </a:rPr>
              <a:t>24%</a:t>
            </a:r>
            <a:endParaRPr sz="18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further education /Training Courses applied for  </a:t>
            </a:r>
            <a:endParaRPr sz="1800" b="1" i="0" u="none" strike="noStrike" cap="none">
              <a:solidFill>
                <a:srgbClr val="FFFFFF"/>
              </a:solidFill>
              <a:latin typeface="Arial"/>
              <a:ea typeface="Arial"/>
              <a:cs typeface="Arial"/>
              <a:sym typeface="Arial"/>
            </a:endParaRPr>
          </a:p>
        </p:txBody>
      </p:sp>
      <p:sp>
        <p:nvSpPr>
          <p:cNvPr id="163" name="Google Shape;163;g123d99fb265_0_12"/>
          <p:cNvSpPr txBox="1"/>
          <p:nvPr/>
        </p:nvSpPr>
        <p:spPr>
          <a:xfrm>
            <a:off x="3970850" y="1557350"/>
            <a:ext cx="3680700" cy="7389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a:solidFill>
                <a:srgbClr val="FFFFFF"/>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FFFFFF"/>
                </a:solidFill>
              </a:rPr>
              <a:t>65 Volunteers in Cohort 1</a:t>
            </a:r>
            <a:endParaRPr sz="1800" b="1">
              <a:solidFill>
                <a:srgbClr val="FFFFFF"/>
              </a:solidFill>
            </a:endParaRPr>
          </a:p>
        </p:txBody>
      </p:sp>
      <p:graphicFrame>
        <p:nvGraphicFramePr>
          <p:cNvPr id="164" name="Google Shape;164;g123d99fb265_0_12"/>
          <p:cNvGraphicFramePr/>
          <p:nvPr/>
        </p:nvGraphicFramePr>
        <p:xfrm>
          <a:off x="3997688" y="5277945"/>
          <a:ext cx="3680700" cy="731490"/>
        </p:xfrm>
        <a:graphic>
          <a:graphicData uri="http://schemas.openxmlformats.org/drawingml/2006/table">
            <a:tbl>
              <a:tblPr>
                <a:noFill/>
              </a:tblPr>
              <a:tblGrid>
                <a:gridCol w="3680700">
                  <a:extLst>
                    <a:ext uri="{9D8B030D-6E8A-4147-A177-3AD203B41FA5}">
                      <a16:colId xmlns:a16="http://schemas.microsoft.com/office/drawing/2014/main" val="20000"/>
                    </a:ext>
                  </a:extLst>
                </a:gridCol>
              </a:tblGrid>
              <a:tr h="731475">
                <a:tc>
                  <a:txBody>
                    <a:bodyPr/>
                    <a:lstStyle/>
                    <a:p>
                      <a:pPr marL="0" lvl="0" indent="0" algn="l" rtl="0">
                        <a:spcBef>
                          <a:spcPts val="0"/>
                        </a:spcBef>
                        <a:spcAft>
                          <a:spcPts val="0"/>
                        </a:spcAft>
                        <a:buNone/>
                      </a:pPr>
                      <a:r>
                        <a:rPr lang="en-US" sz="1800" b="1">
                          <a:solidFill>
                            <a:schemeClr val="lt1"/>
                          </a:solidFill>
                          <a:highlight>
                            <a:schemeClr val="accent1"/>
                          </a:highlight>
                        </a:rPr>
                        <a:t>11 Jobs secured in Health &amp; Care </a:t>
                      </a:r>
                      <a:endParaRPr sz="1800" b="1">
                        <a:solidFill>
                          <a:schemeClr val="lt1"/>
                        </a:solidFill>
                        <a:highlight>
                          <a:schemeClr val="accent1"/>
                        </a:highlight>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23d99fb265_0_89"/>
          <p:cNvSpPr txBox="1">
            <a:spLocks noGrp="1"/>
          </p:cNvSpPr>
          <p:nvPr>
            <p:ph type="title"/>
          </p:nvPr>
        </p:nvSpPr>
        <p:spPr>
          <a:xfrm>
            <a:off x="515938" y="512764"/>
            <a:ext cx="11160000" cy="5421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3000"/>
              <a:t> Signs of Systemic Change    </a:t>
            </a:r>
            <a:endParaRPr sz="4200"/>
          </a:p>
        </p:txBody>
      </p:sp>
      <p:sp>
        <p:nvSpPr>
          <p:cNvPr id="176" name="Google Shape;176;g123d99fb265_0_89"/>
          <p:cNvSpPr txBox="1">
            <a:spLocks noGrp="1"/>
          </p:cNvSpPr>
          <p:nvPr>
            <p:ph type="body" idx="1"/>
          </p:nvPr>
        </p:nvSpPr>
        <p:spPr>
          <a:xfrm>
            <a:off x="355225" y="1184125"/>
            <a:ext cx="11320800" cy="481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000"/>
              <a:buNone/>
            </a:pPr>
            <a:endParaRPr sz="17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US" sz="2100" dirty="0" err="1">
                <a:latin typeface="Calibri"/>
                <a:ea typeface="Calibri"/>
                <a:cs typeface="Calibri"/>
                <a:sym typeface="Calibri"/>
              </a:rPr>
              <a:t>VtC</a:t>
            </a:r>
            <a:r>
              <a:rPr lang="en-US" sz="2100" dirty="0">
                <a:latin typeface="Calibri"/>
                <a:ea typeface="Calibri"/>
                <a:cs typeface="Calibri"/>
                <a:sym typeface="Calibri"/>
              </a:rPr>
              <a:t> has now been built in as part of this year's workforce Strategy for all Trusts in Cohort 1, with Bradford District Care Trust Board , funding a full time </a:t>
            </a:r>
            <a:r>
              <a:rPr lang="en-US" sz="2100" dirty="0" err="1">
                <a:latin typeface="Calibri"/>
                <a:ea typeface="Calibri"/>
                <a:cs typeface="Calibri"/>
                <a:sym typeface="Calibri"/>
              </a:rPr>
              <a:t>VtC</a:t>
            </a:r>
            <a:r>
              <a:rPr lang="en-US" sz="2100" dirty="0">
                <a:latin typeface="Calibri"/>
                <a:ea typeface="Calibri"/>
                <a:cs typeface="Calibri"/>
                <a:sym typeface="Calibri"/>
              </a:rPr>
              <a:t> Clinical Lead to expand the service across Children Services. </a:t>
            </a:r>
            <a:endParaRPr sz="2100" dirty="0">
              <a:latin typeface="Calibri"/>
              <a:ea typeface="Calibri"/>
              <a:cs typeface="Calibri"/>
              <a:sym typeface="Calibri"/>
            </a:endParaRPr>
          </a:p>
          <a:p>
            <a:pPr marL="457200" lvl="0" indent="0" algn="l" rtl="0">
              <a:lnSpc>
                <a:spcPct val="90000"/>
              </a:lnSpc>
              <a:spcBef>
                <a:spcPts val="0"/>
              </a:spcBef>
              <a:spcAft>
                <a:spcPts val="0"/>
              </a:spcAft>
              <a:buNone/>
            </a:pPr>
            <a:endParaRPr sz="21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US" sz="2100" dirty="0">
                <a:latin typeface="Calibri"/>
                <a:ea typeface="Calibri"/>
                <a:cs typeface="Calibri"/>
                <a:sym typeface="Calibri"/>
              </a:rPr>
              <a:t>Culture of volunteering embraced by clinical teams- AHPs as well as Nursing teams joining the project</a:t>
            </a:r>
            <a:endParaRPr sz="2100" dirty="0">
              <a:latin typeface="Calibri"/>
              <a:ea typeface="Calibri"/>
              <a:cs typeface="Calibri"/>
              <a:sym typeface="Calibri"/>
            </a:endParaRPr>
          </a:p>
          <a:p>
            <a:pPr marL="0" lvl="0" indent="0" algn="l" rtl="0">
              <a:lnSpc>
                <a:spcPct val="90000"/>
              </a:lnSpc>
              <a:spcBef>
                <a:spcPts val="0"/>
              </a:spcBef>
              <a:spcAft>
                <a:spcPts val="0"/>
              </a:spcAft>
              <a:buNone/>
            </a:pPr>
            <a:endParaRPr sz="21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US" sz="2100" dirty="0">
                <a:latin typeface="Calibri"/>
                <a:ea typeface="Calibri"/>
                <a:cs typeface="Calibri"/>
                <a:sym typeface="Calibri"/>
              </a:rPr>
              <a:t>Career Pathway interventions, are now been offered to all volunteers on </a:t>
            </a:r>
            <a:r>
              <a:rPr lang="en-US" sz="2100" dirty="0" err="1">
                <a:latin typeface="Calibri"/>
                <a:ea typeface="Calibri"/>
                <a:cs typeface="Calibri"/>
                <a:sym typeface="Calibri"/>
              </a:rPr>
              <a:t>VtC</a:t>
            </a:r>
            <a:r>
              <a:rPr lang="en-US" sz="2100" dirty="0">
                <a:latin typeface="Calibri"/>
                <a:ea typeface="Calibri"/>
                <a:cs typeface="Calibri"/>
                <a:sym typeface="Calibri"/>
              </a:rPr>
              <a:t>. </a:t>
            </a:r>
            <a:endParaRPr sz="2100" dirty="0">
              <a:latin typeface="Calibri"/>
              <a:ea typeface="Calibri"/>
              <a:cs typeface="Calibri"/>
              <a:sym typeface="Calibri"/>
            </a:endParaRPr>
          </a:p>
          <a:p>
            <a:pPr marL="457200" lvl="0" indent="0" algn="l" rtl="0">
              <a:spcBef>
                <a:spcPts val="0"/>
              </a:spcBef>
              <a:spcAft>
                <a:spcPts val="0"/>
              </a:spcAft>
              <a:buNone/>
            </a:pPr>
            <a:endParaRPr sz="2100" dirty="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dirty="0">
                <a:latin typeface="Calibri"/>
                <a:ea typeface="Calibri"/>
                <a:cs typeface="Calibri"/>
                <a:sym typeface="Calibri"/>
              </a:rPr>
              <a:t>Clinical lead role has been instrumental to the success</a:t>
            </a:r>
            <a:endParaRPr sz="2100" dirty="0">
              <a:latin typeface="Calibri"/>
              <a:ea typeface="Calibri"/>
              <a:cs typeface="Calibri"/>
              <a:sym typeface="Calibri"/>
            </a:endParaRPr>
          </a:p>
          <a:p>
            <a:pPr marL="457200" lvl="0" indent="0" algn="l" rtl="0">
              <a:spcBef>
                <a:spcPts val="0"/>
              </a:spcBef>
              <a:spcAft>
                <a:spcPts val="0"/>
              </a:spcAft>
              <a:buNone/>
            </a:pPr>
            <a:endParaRPr sz="2100" dirty="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dirty="0">
                <a:latin typeface="Calibri"/>
                <a:ea typeface="Calibri"/>
                <a:cs typeface="Calibri"/>
                <a:sym typeface="Calibri"/>
              </a:rPr>
              <a:t>VSM have welcomed the contribution of Clinical Leads </a:t>
            </a:r>
            <a:r>
              <a:rPr lang="en-US" sz="1800" dirty="0">
                <a:latin typeface="Calibri"/>
                <a:ea typeface="Calibri"/>
                <a:cs typeface="Calibri"/>
                <a:sym typeface="Calibri"/>
              </a:rPr>
              <a:t>: </a:t>
            </a:r>
            <a:endParaRPr sz="2100" dirty="0">
              <a:latin typeface="Calibri"/>
              <a:ea typeface="Calibri"/>
              <a:cs typeface="Calibri"/>
              <a:sym typeface="Calibri"/>
            </a:endParaRPr>
          </a:p>
          <a:p>
            <a:pPr marL="457200" lvl="0" indent="0" algn="l" rtl="0">
              <a:lnSpc>
                <a:spcPct val="90000"/>
              </a:lnSpc>
              <a:spcBef>
                <a:spcPts val="1000"/>
              </a:spcBef>
              <a:spcAft>
                <a:spcPts val="0"/>
              </a:spcAft>
              <a:buNone/>
            </a:pPr>
            <a:r>
              <a:rPr lang="en-US" sz="1500" i="1" dirty="0">
                <a:solidFill>
                  <a:srgbClr val="202124"/>
                </a:solidFill>
                <a:latin typeface="Roboto"/>
                <a:ea typeface="Roboto"/>
                <a:cs typeface="Roboto"/>
                <a:sym typeface="Roboto"/>
              </a:rPr>
              <a:t>“Having a clinical lead has meant the project rolled out and embedded much quicker, she was truly able to create a meaningful volunteer role in a clinical area, There is no way we could have delivered this if we had put in a volunteer coordinator from the volunteer service who was not embedded in the service”</a:t>
            </a:r>
            <a:endParaRPr sz="1500" i="1" dirty="0">
              <a:solidFill>
                <a:srgbClr val="202124"/>
              </a:solidFill>
              <a:latin typeface="Roboto"/>
              <a:ea typeface="Roboto"/>
              <a:cs typeface="Roboto"/>
              <a:sym typeface="Roboto"/>
            </a:endParaRPr>
          </a:p>
          <a:p>
            <a:pPr marL="0" marR="101600" lvl="0" indent="0" algn="l" rtl="0">
              <a:lnSpc>
                <a:spcPct val="142857"/>
              </a:lnSpc>
              <a:spcBef>
                <a:spcPts val="300"/>
              </a:spcBef>
              <a:spcAft>
                <a:spcPts val="0"/>
              </a:spcAft>
              <a:buSzPts val="2000"/>
              <a:buNone/>
            </a:pPr>
            <a:endParaRPr sz="1500" i="1" dirty="0">
              <a:solidFill>
                <a:srgbClr val="202124"/>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23d99fb265_0_89"/>
          <p:cNvSpPr txBox="1">
            <a:spLocks noGrp="1"/>
          </p:cNvSpPr>
          <p:nvPr>
            <p:ph type="title"/>
          </p:nvPr>
        </p:nvSpPr>
        <p:spPr>
          <a:xfrm>
            <a:off x="515938" y="512764"/>
            <a:ext cx="11160000" cy="5421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3000" dirty="0"/>
              <a:t> In Summary      </a:t>
            </a:r>
            <a:endParaRPr sz="4200" dirty="0"/>
          </a:p>
        </p:txBody>
      </p:sp>
      <p:sp>
        <p:nvSpPr>
          <p:cNvPr id="176" name="Google Shape;176;g123d99fb265_0_89"/>
          <p:cNvSpPr txBox="1">
            <a:spLocks noGrp="1"/>
          </p:cNvSpPr>
          <p:nvPr>
            <p:ph type="body" idx="1"/>
          </p:nvPr>
        </p:nvSpPr>
        <p:spPr>
          <a:xfrm>
            <a:off x="355225" y="1184125"/>
            <a:ext cx="11320800" cy="481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000"/>
              <a:buNone/>
            </a:pPr>
            <a:endParaRPr sz="17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endParaRPr lang="en-US" sz="21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US" sz="2100" dirty="0">
                <a:latin typeface="Calibri"/>
                <a:ea typeface="Calibri"/>
                <a:cs typeface="Calibri"/>
                <a:sym typeface="Calibri"/>
              </a:rPr>
              <a:t>Gaining buy in at Senior level early on  to run A clinical Lead led </a:t>
            </a:r>
            <a:r>
              <a:rPr lang="en-US" sz="2100" dirty="0" err="1">
                <a:latin typeface="Calibri"/>
                <a:ea typeface="Calibri"/>
                <a:cs typeface="Calibri"/>
                <a:sym typeface="Calibri"/>
              </a:rPr>
              <a:t>programme</a:t>
            </a:r>
            <a:r>
              <a:rPr lang="en-US" sz="2100" dirty="0">
                <a:latin typeface="Calibri"/>
                <a:ea typeface="Calibri"/>
                <a:cs typeface="Calibri"/>
                <a:sym typeface="Calibri"/>
              </a:rPr>
              <a:t>, has been instrumental to the succuss. </a:t>
            </a:r>
            <a:endParaRPr sz="2100" dirty="0">
              <a:latin typeface="Calibri"/>
              <a:ea typeface="Calibri"/>
              <a:cs typeface="Calibri"/>
              <a:sym typeface="Calibri"/>
            </a:endParaRPr>
          </a:p>
          <a:p>
            <a:pPr marL="457200" lvl="0" indent="0" algn="l" rtl="0">
              <a:lnSpc>
                <a:spcPct val="90000"/>
              </a:lnSpc>
              <a:spcBef>
                <a:spcPts val="0"/>
              </a:spcBef>
              <a:spcAft>
                <a:spcPts val="0"/>
              </a:spcAft>
              <a:buNone/>
            </a:pPr>
            <a:endParaRPr sz="21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GB" sz="2100" dirty="0">
                <a:latin typeface="Calibri"/>
                <a:ea typeface="Calibri"/>
                <a:cs typeface="Calibri"/>
                <a:sym typeface="Calibri"/>
              </a:rPr>
              <a:t> Robust components in your Career pathway,  involving other departments -  Will enable Volunters to gain the knowledge and confidence to embark on a career in Health &amp; Care  </a:t>
            </a:r>
            <a:endParaRPr sz="2100" dirty="0">
              <a:latin typeface="Calibri"/>
              <a:ea typeface="Calibri"/>
              <a:cs typeface="Calibri"/>
              <a:sym typeface="Calibri"/>
            </a:endParaRPr>
          </a:p>
          <a:p>
            <a:pPr marL="0" lvl="0" indent="0" algn="l" rtl="0">
              <a:lnSpc>
                <a:spcPct val="90000"/>
              </a:lnSpc>
              <a:spcBef>
                <a:spcPts val="0"/>
              </a:spcBef>
              <a:spcAft>
                <a:spcPts val="0"/>
              </a:spcAft>
              <a:buNone/>
            </a:pPr>
            <a:endParaRPr sz="2100" dirty="0">
              <a:latin typeface="Calibri"/>
              <a:ea typeface="Calibri"/>
              <a:cs typeface="Calibri"/>
              <a:sym typeface="Calibri"/>
            </a:endParaRPr>
          </a:p>
          <a:p>
            <a:pPr marL="457200" lvl="0" indent="-361950" algn="l" rtl="0">
              <a:lnSpc>
                <a:spcPct val="90000"/>
              </a:lnSpc>
              <a:spcBef>
                <a:spcPts val="0"/>
              </a:spcBef>
              <a:spcAft>
                <a:spcPts val="0"/>
              </a:spcAft>
              <a:buSzPts val="2100"/>
              <a:buFont typeface="Calibri"/>
              <a:buChar char="●"/>
            </a:pPr>
            <a:r>
              <a:rPr lang="en-US" sz="2100" dirty="0">
                <a:latin typeface="Calibri"/>
                <a:ea typeface="Calibri"/>
                <a:cs typeface="Calibri"/>
                <a:sym typeface="Calibri"/>
              </a:rPr>
              <a:t>Governance – A well represented </a:t>
            </a:r>
            <a:r>
              <a:rPr lang="en-US" sz="2100" dirty="0" err="1">
                <a:latin typeface="Calibri"/>
                <a:ea typeface="Calibri"/>
                <a:cs typeface="Calibri"/>
                <a:sym typeface="Calibri"/>
              </a:rPr>
              <a:t>VtC</a:t>
            </a:r>
            <a:r>
              <a:rPr lang="en-US" sz="2100" dirty="0">
                <a:latin typeface="Calibri"/>
                <a:ea typeface="Calibri"/>
                <a:cs typeface="Calibri"/>
                <a:sym typeface="Calibri"/>
              </a:rPr>
              <a:t>  Steering group will open doors and support delivery to ensure success! </a:t>
            </a:r>
          </a:p>
          <a:p>
            <a:pPr marL="457200" lvl="0" indent="-361950" algn="l" rtl="0">
              <a:lnSpc>
                <a:spcPct val="90000"/>
              </a:lnSpc>
              <a:spcBef>
                <a:spcPts val="0"/>
              </a:spcBef>
              <a:spcAft>
                <a:spcPts val="0"/>
              </a:spcAft>
              <a:buSzPts val="2100"/>
              <a:buFont typeface="Calibri"/>
              <a:buChar char="●"/>
            </a:pPr>
            <a:endParaRPr lang="en-US" sz="2100" dirty="0">
              <a:latin typeface="Calibri"/>
              <a:ea typeface="Calibri"/>
              <a:cs typeface="Calibri"/>
              <a:sym typeface="Calibri"/>
            </a:endParaRPr>
          </a:p>
          <a:p>
            <a:pPr marL="95250" lvl="0" indent="0" algn="l" rtl="0">
              <a:lnSpc>
                <a:spcPct val="90000"/>
              </a:lnSpc>
              <a:spcBef>
                <a:spcPts val="0"/>
              </a:spcBef>
              <a:spcAft>
                <a:spcPts val="0"/>
              </a:spcAft>
              <a:buSzPts val="2100"/>
            </a:pPr>
            <a:r>
              <a:rPr lang="en-US" sz="2100" dirty="0">
                <a:latin typeface="Calibri"/>
                <a:ea typeface="Calibri"/>
                <a:cs typeface="Calibri"/>
                <a:sym typeface="Calibri"/>
              </a:rPr>
              <a:t>Closing Thought!</a:t>
            </a:r>
          </a:p>
          <a:p>
            <a:pPr marL="95250" lvl="0" indent="0" algn="l" rtl="0">
              <a:lnSpc>
                <a:spcPct val="90000"/>
              </a:lnSpc>
              <a:spcBef>
                <a:spcPts val="0"/>
              </a:spcBef>
              <a:spcAft>
                <a:spcPts val="0"/>
              </a:spcAft>
              <a:buSzPts val="2100"/>
            </a:pPr>
            <a:endParaRPr lang="en-US" sz="2100" dirty="0">
              <a:latin typeface="Calibri"/>
              <a:ea typeface="Calibri"/>
              <a:cs typeface="Calibri"/>
              <a:sym typeface="Calibri"/>
            </a:endParaRPr>
          </a:p>
          <a:p>
            <a:pPr marL="95250" lvl="0" indent="0" algn="l" rtl="0">
              <a:lnSpc>
                <a:spcPct val="90000"/>
              </a:lnSpc>
              <a:spcBef>
                <a:spcPts val="0"/>
              </a:spcBef>
              <a:spcAft>
                <a:spcPts val="0"/>
              </a:spcAft>
              <a:buSzPts val="2100"/>
            </a:pPr>
            <a:r>
              <a:rPr lang="en-US" sz="2100" i="1" dirty="0">
                <a:latin typeface="Calibri"/>
                <a:ea typeface="Calibri"/>
                <a:cs typeface="Calibri"/>
                <a:sym typeface="Calibri"/>
              </a:rPr>
              <a:t>Work backwards – What would succuss look like in your </a:t>
            </a:r>
            <a:r>
              <a:rPr lang="en-US" sz="2100" i="1" dirty="0" err="1">
                <a:latin typeface="Calibri"/>
                <a:ea typeface="Calibri"/>
                <a:cs typeface="Calibri"/>
                <a:sym typeface="Calibri"/>
              </a:rPr>
              <a:t>organsation</a:t>
            </a:r>
            <a:r>
              <a:rPr lang="en-US" sz="2100" i="1" dirty="0">
                <a:latin typeface="Calibri"/>
                <a:ea typeface="Calibri"/>
                <a:cs typeface="Calibri"/>
                <a:sym typeface="Calibri"/>
              </a:rPr>
              <a:t>, for your </a:t>
            </a:r>
            <a:r>
              <a:rPr lang="en-US" sz="2100" i="1" dirty="0" err="1">
                <a:latin typeface="Calibri"/>
                <a:ea typeface="Calibri"/>
                <a:cs typeface="Calibri"/>
                <a:sym typeface="Calibri"/>
              </a:rPr>
              <a:t>programme</a:t>
            </a:r>
            <a:r>
              <a:rPr lang="en-US" sz="2100" i="1" dirty="0">
                <a:latin typeface="Calibri"/>
                <a:ea typeface="Calibri"/>
                <a:cs typeface="Calibri"/>
                <a:sym typeface="Calibri"/>
              </a:rPr>
              <a:t> to sustain, post funding </a:t>
            </a:r>
            <a:endParaRPr lang="en-US" sz="2100" dirty="0">
              <a:latin typeface="Calibri"/>
              <a:ea typeface="Calibri"/>
              <a:cs typeface="Calibri"/>
              <a:sym typeface="Calibri"/>
            </a:endParaRPr>
          </a:p>
          <a:p>
            <a:pPr marL="0" marR="101600" lvl="0" indent="0" algn="l" rtl="0">
              <a:lnSpc>
                <a:spcPct val="142857"/>
              </a:lnSpc>
              <a:spcBef>
                <a:spcPts val="300"/>
              </a:spcBef>
              <a:spcAft>
                <a:spcPts val="0"/>
              </a:spcAft>
              <a:buSzPts val="2000"/>
              <a:buNone/>
            </a:pPr>
            <a:endParaRPr sz="1500" i="1" dirty="0">
              <a:solidFill>
                <a:srgbClr val="202124"/>
              </a:solidFill>
              <a:latin typeface="Roboto"/>
              <a:ea typeface="Roboto"/>
              <a:cs typeface="Roboto"/>
              <a:sym typeface="Roboto"/>
            </a:endParaRPr>
          </a:p>
        </p:txBody>
      </p:sp>
    </p:spTree>
    <p:extLst>
      <p:ext uri="{BB962C8B-B14F-4D97-AF65-F5344CB8AC3E}">
        <p14:creationId xmlns:p14="http://schemas.microsoft.com/office/powerpoint/2010/main" val="416967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1205511a7b9_0_319"/>
          <p:cNvPicPr preferRelativeResize="0"/>
          <p:nvPr/>
        </p:nvPicPr>
        <p:blipFill rotWithShape="1">
          <a:blip r:embed="rId3">
            <a:alphaModFix/>
          </a:blip>
          <a:srcRect/>
          <a:stretch/>
        </p:blipFill>
        <p:spPr>
          <a:xfrm>
            <a:off x="7168460" y="0"/>
            <a:ext cx="3767656" cy="1694835"/>
          </a:xfrm>
          <a:prstGeom prst="rect">
            <a:avLst/>
          </a:prstGeom>
          <a:noFill/>
          <a:ln>
            <a:noFill/>
          </a:ln>
        </p:spPr>
      </p:pic>
      <p:sp>
        <p:nvSpPr>
          <p:cNvPr id="249" name="Google Shape;249;g1205511a7b9_0_319"/>
          <p:cNvSpPr txBox="1">
            <a:spLocks noGrp="1"/>
          </p:cNvSpPr>
          <p:nvPr>
            <p:ph type="body" idx="1"/>
          </p:nvPr>
        </p:nvSpPr>
        <p:spPr>
          <a:xfrm>
            <a:off x="289405" y="1006764"/>
            <a:ext cx="11582400" cy="333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p>
          <a:p>
            <a:pPr marL="0" lvl="0" indent="0" algn="l" rtl="0">
              <a:lnSpc>
                <a:spcPct val="100000"/>
              </a:lnSpc>
              <a:spcBef>
                <a:spcPts val="240"/>
              </a:spcBef>
              <a:spcAft>
                <a:spcPts val="0"/>
              </a:spcAft>
              <a:buClr>
                <a:schemeClr val="dk1"/>
              </a:buClr>
              <a:buSzPts val="1200"/>
              <a:buNone/>
            </a:pPr>
            <a:endParaRPr sz="1200"/>
          </a:p>
        </p:txBody>
      </p:sp>
      <p:sp>
        <p:nvSpPr>
          <p:cNvPr id="250" name="Google Shape;250;g1205511a7b9_0_319"/>
          <p:cNvSpPr txBox="1"/>
          <p:nvPr/>
        </p:nvSpPr>
        <p:spPr>
          <a:xfrm>
            <a:off x="735829" y="1123335"/>
            <a:ext cx="109728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VtC in Health Visiting </a:t>
            </a:r>
            <a:endParaRPr sz="1400" b="0" i="0" u="none" strike="noStrike" cap="none">
              <a:solidFill>
                <a:srgbClr val="000000"/>
              </a:solidFill>
              <a:latin typeface="Arial"/>
              <a:ea typeface="Arial"/>
              <a:cs typeface="Arial"/>
              <a:sym typeface="Arial"/>
            </a:endParaRPr>
          </a:p>
        </p:txBody>
      </p:sp>
      <p:sp>
        <p:nvSpPr>
          <p:cNvPr id="251" name="Google Shape;251;g1205511a7b9_0_319"/>
          <p:cNvSpPr txBox="1"/>
          <p:nvPr/>
        </p:nvSpPr>
        <p:spPr>
          <a:xfrm>
            <a:off x="671176" y="2107807"/>
            <a:ext cx="11360700" cy="20829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Recruited a Health Visitor as the project clinical lead.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Designed a project to embed volunteers in the re-opening of baby clinics that had been stopped due to COVID.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Recruited volunteers interested in a career in health care.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Trained the volunteers to support the baby clinics.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Supported volunteers through 1:1s to explore career development needs.</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52" name="Google Shape;252;g1205511a7b9_0_319"/>
          <p:cNvSpPr txBox="1"/>
          <p:nvPr/>
        </p:nvSpPr>
        <p:spPr>
          <a:xfrm>
            <a:off x="453900" y="453900"/>
            <a:ext cx="6002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Bradford District Care - VtC Case Study </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1205511a7b9_0_86"/>
          <p:cNvPicPr preferRelativeResize="0"/>
          <p:nvPr/>
        </p:nvPicPr>
        <p:blipFill rotWithShape="1">
          <a:blip r:embed="rId3">
            <a:alphaModFix/>
          </a:blip>
          <a:srcRect/>
          <a:stretch/>
        </p:blipFill>
        <p:spPr>
          <a:xfrm>
            <a:off x="7168460" y="0"/>
            <a:ext cx="3767656" cy="1694835"/>
          </a:xfrm>
          <a:prstGeom prst="rect">
            <a:avLst/>
          </a:prstGeom>
          <a:noFill/>
          <a:ln>
            <a:noFill/>
          </a:ln>
        </p:spPr>
      </p:pic>
      <p:sp>
        <p:nvSpPr>
          <p:cNvPr id="258" name="Google Shape;258;g1205511a7b9_0_86"/>
          <p:cNvSpPr txBox="1">
            <a:spLocks noGrp="1"/>
          </p:cNvSpPr>
          <p:nvPr>
            <p:ph type="body" idx="1"/>
          </p:nvPr>
        </p:nvSpPr>
        <p:spPr>
          <a:xfrm>
            <a:off x="289405" y="1006764"/>
            <a:ext cx="11582400" cy="3334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p>
          <a:p>
            <a:pPr marL="0" lvl="0" indent="0" algn="l" rtl="0">
              <a:lnSpc>
                <a:spcPct val="100000"/>
              </a:lnSpc>
              <a:spcBef>
                <a:spcPts val="240"/>
              </a:spcBef>
              <a:spcAft>
                <a:spcPts val="0"/>
              </a:spcAft>
              <a:buClr>
                <a:schemeClr val="dk1"/>
              </a:buClr>
              <a:buSzPts val="1200"/>
              <a:buNone/>
            </a:pPr>
            <a:endParaRPr sz="1200"/>
          </a:p>
        </p:txBody>
      </p:sp>
      <p:sp>
        <p:nvSpPr>
          <p:cNvPr id="259" name="Google Shape;259;g1205511a7b9_0_86"/>
          <p:cNvSpPr txBox="1"/>
          <p:nvPr/>
        </p:nvSpPr>
        <p:spPr>
          <a:xfrm>
            <a:off x="453900" y="1123325"/>
            <a:ext cx="11254800" cy="904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Delivery </a:t>
            </a:r>
            <a:endParaRPr sz="1400" b="0" i="0" u="none" strike="noStrike" cap="none">
              <a:solidFill>
                <a:srgbClr val="000000"/>
              </a:solidFill>
              <a:latin typeface="Arial"/>
              <a:ea typeface="Arial"/>
              <a:cs typeface="Arial"/>
              <a:sym typeface="Arial"/>
            </a:endParaRPr>
          </a:p>
        </p:txBody>
      </p:sp>
      <p:sp>
        <p:nvSpPr>
          <p:cNvPr id="260" name="Google Shape;260;g1205511a7b9_0_86"/>
          <p:cNvSpPr txBox="1"/>
          <p:nvPr/>
        </p:nvSpPr>
        <p:spPr>
          <a:xfrm>
            <a:off x="562450" y="2107802"/>
            <a:ext cx="11469300" cy="13953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5 volunteers supporting 4 baby clinics (3 opened as a result of this project, 1 already open)</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From October to Jan – 114.3 volunteering hours</a:t>
            </a:r>
            <a:endParaRPr sz="1800" b="0" i="0" u="none" strike="noStrike" cap="none">
              <a:solidFill>
                <a:srgbClr val="000000"/>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61" name="Google Shape;261;g1205511a7b9_0_86"/>
          <p:cNvSpPr txBox="1"/>
          <p:nvPr/>
        </p:nvSpPr>
        <p:spPr>
          <a:xfrm>
            <a:off x="453900" y="453900"/>
            <a:ext cx="6002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Bradford District Care - VtC Case Study </a:t>
            </a:r>
            <a:endParaRPr sz="2400" b="1" i="0" u="none" strike="noStrike" cap="none">
              <a:solidFill>
                <a:srgbClr val="000000"/>
              </a:solidFill>
              <a:latin typeface="Arial"/>
              <a:ea typeface="Arial"/>
              <a:cs typeface="Arial"/>
              <a:sym typeface="Arial"/>
            </a:endParaRPr>
          </a:p>
        </p:txBody>
      </p:sp>
      <p:sp>
        <p:nvSpPr>
          <p:cNvPr id="262" name="Google Shape;262;g1205511a7b9_0_86"/>
          <p:cNvSpPr txBox="1"/>
          <p:nvPr/>
        </p:nvSpPr>
        <p:spPr>
          <a:xfrm>
            <a:off x="631525" y="2950425"/>
            <a:ext cx="10657200" cy="3409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900"/>
              </a:spcBef>
              <a:spcAft>
                <a:spcPts val="0"/>
              </a:spcAft>
              <a:buClr>
                <a:srgbClr val="000000"/>
              </a:buClr>
              <a:buSzPts val="4400"/>
              <a:buFont typeface="Arial"/>
              <a:buNone/>
            </a:pPr>
            <a:r>
              <a:rPr lang="en-US" sz="4400" b="0" i="0" u="none" strike="noStrike" cap="none">
                <a:solidFill>
                  <a:srgbClr val="000000"/>
                </a:solidFill>
                <a:latin typeface="Calibri"/>
                <a:ea typeface="Calibri"/>
                <a:cs typeface="Calibri"/>
                <a:sym typeface="Calibri"/>
              </a:rPr>
              <a:t>Volunteer Outcomes</a:t>
            </a:r>
            <a:endParaRPr sz="4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1  Volunteer has secured a place to study dietetics in September.</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1 Volunteer has secured a job in housing</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2 Volunteer are already qualified nursery nurses, one plans to apply for a job in 0-19 service when advertised, and the other has decided to apply to university for nursing and is currently retaking her maths and English.</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1 Volunteer has secured a job in a GP practice part time and intends to carry on volunteering in different roles to develop her experience.</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a:solidFill>
                  <a:srgbClr val="000000"/>
                </a:solidFill>
                <a:latin typeface="Calibri"/>
                <a:ea typeface="Calibri"/>
                <a:cs typeface="Calibri"/>
                <a:sym typeface="Calibri"/>
              </a:rPr>
              <a:t>6 new volunteers currently in recruitment for the baby clinic role.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1205511a7b9_0_168"/>
          <p:cNvPicPr preferRelativeResize="0"/>
          <p:nvPr/>
        </p:nvPicPr>
        <p:blipFill rotWithShape="1">
          <a:blip r:embed="rId3">
            <a:alphaModFix/>
          </a:blip>
          <a:srcRect/>
          <a:stretch/>
        </p:blipFill>
        <p:spPr>
          <a:xfrm>
            <a:off x="7519125" y="0"/>
            <a:ext cx="3295822" cy="1143000"/>
          </a:xfrm>
          <a:prstGeom prst="rect">
            <a:avLst/>
          </a:prstGeom>
          <a:noFill/>
          <a:ln>
            <a:noFill/>
          </a:ln>
        </p:spPr>
      </p:pic>
      <p:sp>
        <p:nvSpPr>
          <p:cNvPr id="268" name="Google Shape;268;g1205511a7b9_0_168"/>
          <p:cNvSpPr txBox="1">
            <a:spLocks noGrp="1"/>
          </p:cNvSpPr>
          <p:nvPr>
            <p:ph type="title"/>
          </p:nvPr>
        </p:nvSpPr>
        <p:spPr>
          <a:xfrm>
            <a:off x="233988" y="163656"/>
            <a:ext cx="59667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Service Outcomes</a:t>
            </a:r>
            <a:endParaRPr/>
          </a:p>
        </p:txBody>
      </p:sp>
      <p:sp>
        <p:nvSpPr>
          <p:cNvPr id="269" name="Google Shape;269;g1205511a7b9_0_168"/>
          <p:cNvSpPr txBox="1">
            <a:spLocks noGrp="1"/>
          </p:cNvSpPr>
          <p:nvPr>
            <p:ph type="body" idx="1"/>
          </p:nvPr>
        </p:nvSpPr>
        <p:spPr>
          <a:xfrm>
            <a:off x="234000" y="1667625"/>
            <a:ext cx="11400000" cy="5029800"/>
          </a:xfrm>
          <a:prstGeom prst="rect">
            <a:avLst/>
          </a:prstGeom>
          <a:noFill/>
          <a:ln>
            <a:noFill/>
          </a:ln>
        </p:spPr>
        <p:txBody>
          <a:bodyPr spcFirstLastPara="1" wrap="square" lIns="91425" tIns="45700" rIns="91425" bIns="45700" anchor="t" anchorCtr="0">
            <a:normAutofit fontScale="92500" lnSpcReduction="20000"/>
          </a:bodyPr>
          <a:lstStyle/>
          <a:p>
            <a:pPr marL="342900" lvl="0" indent="-331469" algn="l" rtl="0">
              <a:lnSpc>
                <a:spcPct val="100000"/>
              </a:lnSpc>
              <a:spcBef>
                <a:spcPts val="0"/>
              </a:spcBef>
              <a:spcAft>
                <a:spcPts val="0"/>
              </a:spcAft>
              <a:buClr>
                <a:schemeClr val="dk1"/>
              </a:buClr>
              <a:buSzPct val="100000"/>
              <a:buChar char="•"/>
            </a:pPr>
            <a:r>
              <a:rPr lang="en-US" sz="2400"/>
              <a:t>Staff have valued the volunteer input into the baby clinics, it has released staff capacity and improved mother and baby experience. </a:t>
            </a:r>
            <a:endParaRPr/>
          </a:p>
          <a:p>
            <a:pPr marL="0" lvl="0" indent="0" algn="l" rtl="0">
              <a:lnSpc>
                <a:spcPct val="100000"/>
              </a:lnSpc>
              <a:spcBef>
                <a:spcPts val="408"/>
              </a:spcBef>
              <a:spcAft>
                <a:spcPts val="0"/>
              </a:spcAft>
              <a:buClr>
                <a:schemeClr val="dk1"/>
              </a:buClr>
              <a:buSzPct val="100000"/>
              <a:buNone/>
            </a:pPr>
            <a:endParaRPr sz="2400"/>
          </a:p>
          <a:p>
            <a:pPr marL="0" lvl="0" indent="0" algn="ctr" rtl="0">
              <a:lnSpc>
                <a:spcPct val="100000"/>
              </a:lnSpc>
              <a:spcBef>
                <a:spcPts val="306"/>
              </a:spcBef>
              <a:spcAft>
                <a:spcPts val="0"/>
              </a:spcAft>
              <a:buClr>
                <a:schemeClr val="dk1"/>
              </a:buClr>
              <a:buSzPct val="100000"/>
              <a:buNone/>
            </a:pPr>
            <a:r>
              <a:rPr lang="en-US" sz="1800"/>
              <a:t>“Once Lindsay settled in, it really helped us with the turnaround time/and also the quality of care for patients.” </a:t>
            </a:r>
            <a:endParaRPr/>
          </a:p>
          <a:p>
            <a:pPr marL="0" lvl="0" indent="0" algn="ctr" rtl="0">
              <a:lnSpc>
                <a:spcPct val="100000"/>
              </a:lnSpc>
              <a:spcBef>
                <a:spcPts val="306"/>
              </a:spcBef>
              <a:spcAft>
                <a:spcPts val="0"/>
              </a:spcAft>
              <a:buClr>
                <a:schemeClr val="dk1"/>
              </a:buClr>
              <a:buSzPct val="100000"/>
              <a:buNone/>
            </a:pPr>
            <a:endParaRPr sz="1800"/>
          </a:p>
          <a:p>
            <a:pPr marL="0" lvl="0" indent="0" algn="ctr" rtl="0">
              <a:lnSpc>
                <a:spcPct val="100000"/>
              </a:lnSpc>
              <a:spcBef>
                <a:spcPts val="306"/>
              </a:spcBef>
              <a:spcAft>
                <a:spcPts val="0"/>
              </a:spcAft>
              <a:buClr>
                <a:schemeClr val="dk1"/>
              </a:buClr>
              <a:buSzPct val="100000"/>
              <a:buNone/>
            </a:pPr>
            <a:r>
              <a:rPr lang="en-US" sz="1800"/>
              <a:t>“I'm really enjoying working with Rehana - helping push her to do her nursing course, she's so passionate about her career path!”</a:t>
            </a:r>
            <a:endParaRPr/>
          </a:p>
          <a:p>
            <a:pPr marL="0" lvl="0" indent="0" algn="ctr" rtl="0">
              <a:lnSpc>
                <a:spcPct val="100000"/>
              </a:lnSpc>
              <a:spcBef>
                <a:spcPts val="306"/>
              </a:spcBef>
              <a:spcAft>
                <a:spcPts val="0"/>
              </a:spcAft>
              <a:buClr>
                <a:schemeClr val="dk1"/>
              </a:buClr>
              <a:buSzPct val="100000"/>
              <a:buNone/>
            </a:pPr>
            <a:endParaRPr sz="1800"/>
          </a:p>
          <a:p>
            <a:pPr marL="0" lvl="0" indent="0" algn="ctr" rtl="0">
              <a:lnSpc>
                <a:spcPct val="100000"/>
              </a:lnSpc>
              <a:spcBef>
                <a:spcPts val="306"/>
              </a:spcBef>
              <a:spcAft>
                <a:spcPts val="0"/>
              </a:spcAft>
              <a:buClr>
                <a:schemeClr val="dk1"/>
              </a:buClr>
              <a:buSzPct val="100000"/>
              <a:buNone/>
            </a:pPr>
            <a:r>
              <a:rPr lang="en-US" sz="1800"/>
              <a:t>“Lyndsey is amazing. It’s like she has been here for years. Really good with the parents and children and just gets on with it and is a valuable member of the baby clinic. Also, always upbeat smiling and a breath of fresh air.”</a:t>
            </a:r>
            <a:endParaRPr/>
          </a:p>
          <a:p>
            <a:pPr marL="0" lvl="0" indent="0" algn="ctr" rtl="0">
              <a:lnSpc>
                <a:spcPct val="100000"/>
              </a:lnSpc>
              <a:spcBef>
                <a:spcPts val="306"/>
              </a:spcBef>
              <a:spcAft>
                <a:spcPts val="0"/>
              </a:spcAft>
              <a:buClr>
                <a:schemeClr val="dk1"/>
              </a:buClr>
              <a:buSzPct val="100000"/>
              <a:buNone/>
            </a:pPr>
            <a:endParaRPr sz="1800"/>
          </a:p>
          <a:p>
            <a:pPr marL="0" lvl="0" indent="0" algn="ctr" rtl="0">
              <a:lnSpc>
                <a:spcPct val="100000"/>
              </a:lnSpc>
              <a:spcBef>
                <a:spcPts val="306"/>
              </a:spcBef>
              <a:spcAft>
                <a:spcPts val="0"/>
              </a:spcAft>
              <a:buClr>
                <a:schemeClr val="dk1"/>
              </a:buClr>
              <a:buSzPct val="100000"/>
              <a:buNone/>
            </a:pPr>
            <a:r>
              <a:rPr lang="en-US" sz="1800"/>
              <a:t>“Rehana has been a great addition to baby clinic! The appointments flow better as there is more than one person so the interaction with parents is more quality. For example, having a baby in for growth measurements, recording this in PCHR and computer records whilst using that 15-minute appointment to go through other things opportunistically with parents e.g. weaning, maternal mood. Having a volunteer has helped me feel a bit more organised and less pressure because it is a helping hand. I know Rehana has fed back to me saying she really enjoys coming to clinic because she feels she gets something out of it. I’ve seen her become so much more confident throughout the weeks with doing measurements and when communicating with parents. I think it’s really helped encourage her to pursue nursing as a career because it’s something she’s said she sees herself enjoying doing long term.” </a:t>
            </a:r>
            <a:endParaRPr/>
          </a:p>
          <a:p>
            <a:pPr marL="342900" lvl="0" indent="-245745" algn="l" rtl="0">
              <a:lnSpc>
                <a:spcPct val="100000"/>
              </a:lnSpc>
              <a:spcBef>
                <a:spcPts val="306"/>
              </a:spcBef>
              <a:spcAft>
                <a:spcPts val="0"/>
              </a:spcAft>
              <a:buClr>
                <a:schemeClr val="dk1"/>
              </a:buClr>
              <a:buSzPct val="100000"/>
              <a:buNone/>
            </a:pPr>
            <a:endParaRPr sz="1800">
              <a:latin typeface="Calibri"/>
              <a:ea typeface="Calibri"/>
              <a:cs typeface="Calibri"/>
              <a:sym typeface="Calibri"/>
            </a:endParaRPr>
          </a:p>
          <a:p>
            <a:pPr marL="342900" lvl="0" indent="-245745" algn="l" rtl="0">
              <a:lnSpc>
                <a:spcPct val="100000"/>
              </a:lnSpc>
              <a:spcBef>
                <a:spcPts val="306"/>
              </a:spcBef>
              <a:spcAft>
                <a:spcPts val="0"/>
              </a:spcAft>
              <a:buClr>
                <a:schemeClr val="dk1"/>
              </a:buClr>
              <a:buSzPct val="100000"/>
              <a:buNone/>
            </a:pPr>
            <a:endParaRPr sz="1800">
              <a:latin typeface="Calibri"/>
              <a:ea typeface="Calibri"/>
              <a:cs typeface="Calibri"/>
              <a:sym typeface="Calibri"/>
            </a:endParaRPr>
          </a:p>
          <a:p>
            <a:pPr marL="342900" lvl="0" indent="-170180" algn="l" rtl="0">
              <a:lnSpc>
                <a:spcPct val="100000"/>
              </a:lnSpc>
              <a:spcBef>
                <a:spcPts val="544"/>
              </a:spcBef>
              <a:spcAft>
                <a:spcPts val="0"/>
              </a:spcAft>
              <a:buClr>
                <a:schemeClr val="dk1"/>
              </a:buClr>
              <a:buSzPct val="228571"/>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23d99fb265_2_0"/>
          <p:cNvSpPr txBox="1">
            <a:spLocks noGrp="1"/>
          </p:cNvSpPr>
          <p:nvPr>
            <p:ph type="title"/>
          </p:nvPr>
        </p:nvSpPr>
        <p:spPr>
          <a:xfrm>
            <a:off x="944450" y="794200"/>
            <a:ext cx="11075700" cy="3820500"/>
          </a:xfrm>
          <a:prstGeom prst="rect">
            <a:avLst/>
          </a:prstGeom>
          <a:noFill/>
          <a:ln>
            <a:noFill/>
          </a:ln>
        </p:spPr>
        <p:txBody>
          <a:bodyPr spcFirstLastPara="1" wrap="square" lIns="0" tIns="46800" rIns="0" bIns="46800" anchor="t" anchorCtr="0">
            <a:noAutofit/>
          </a:bodyPr>
          <a:lstStyle/>
          <a:p>
            <a:pPr marL="0" lvl="0" indent="0" algn="l" rtl="0">
              <a:lnSpc>
                <a:spcPct val="90000"/>
              </a:lnSpc>
              <a:spcBef>
                <a:spcPts val="0"/>
              </a:spcBef>
              <a:spcAft>
                <a:spcPts val="0"/>
              </a:spcAft>
              <a:buSzPts val="4400"/>
              <a:buNone/>
            </a:pPr>
            <a:r>
              <a:rPr lang="en-US" sz="5500" dirty="0"/>
              <a:t>Volunteer to Career </a:t>
            </a:r>
            <a:br>
              <a:rPr lang="en-US" sz="5500" dirty="0"/>
            </a:br>
            <a:endParaRPr sz="5500" dirty="0"/>
          </a:p>
          <a:p>
            <a:pPr marL="0" lvl="0" indent="0" algn="l" rtl="0">
              <a:lnSpc>
                <a:spcPct val="90000"/>
              </a:lnSpc>
              <a:spcBef>
                <a:spcPts val="0"/>
              </a:spcBef>
              <a:spcAft>
                <a:spcPts val="0"/>
              </a:spcAft>
              <a:buSzPts val="4400"/>
              <a:buNone/>
            </a:pPr>
            <a:r>
              <a:rPr lang="en-US" sz="4800" dirty="0"/>
              <a:t>Supporting volunteers into healthcare careers through clinically led training pathways and opportunity</a:t>
            </a:r>
            <a:r>
              <a:rPr lang="en-US" sz="5100" dirty="0"/>
              <a:t>.</a:t>
            </a:r>
            <a:endParaRPr sz="5100" dirty="0"/>
          </a:p>
          <a:p>
            <a:pPr marL="0" lvl="0" indent="0" algn="l" rtl="0">
              <a:lnSpc>
                <a:spcPct val="90000"/>
              </a:lnSpc>
              <a:spcBef>
                <a:spcPts val="0"/>
              </a:spcBef>
              <a:spcAft>
                <a:spcPts val="0"/>
              </a:spcAft>
              <a:buSzPts val="4400"/>
              <a:buNone/>
            </a:pPr>
            <a:endParaRPr sz="5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205511a7b9_0_243"/>
          <p:cNvSpPr txBox="1">
            <a:spLocks noGrp="1"/>
          </p:cNvSpPr>
          <p:nvPr>
            <p:ph type="title"/>
          </p:nvPr>
        </p:nvSpPr>
        <p:spPr>
          <a:xfrm>
            <a:off x="295563" y="326591"/>
            <a:ext cx="52893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a:t>Trust Outcomes</a:t>
            </a:r>
            <a:endParaRPr/>
          </a:p>
        </p:txBody>
      </p:sp>
      <p:sp>
        <p:nvSpPr>
          <p:cNvPr id="275" name="Google Shape;275;g1205511a7b9_0_243"/>
          <p:cNvSpPr txBox="1">
            <a:spLocks noGrp="1"/>
          </p:cNvSpPr>
          <p:nvPr>
            <p:ph type="body" idx="1"/>
          </p:nvPr>
        </p:nvSpPr>
        <p:spPr>
          <a:xfrm>
            <a:off x="166255" y="1928092"/>
            <a:ext cx="11859600" cy="49221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Embedded VtC as part of the new volunteer strategy</a:t>
            </a:r>
            <a:endParaRPr/>
          </a:p>
          <a:p>
            <a:pPr marL="342900" lvl="0" indent="-342900" algn="l" rtl="0">
              <a:lnSpc>
                <a:spcPct val="100000"/>
              </a:lnSpc>
              <a:spcBef>
                <a:spcPts val="544"/>
              </a:spcBef>
              <a:spcAft>
                <a:spcPts val="0"/>
              </a:spcAft>
              <a:buClr>
                <a:schemeClr val="dk1"/>
              </a:buClr>
              <a:buSzPts val="3200"/>
              <a:buChar char="•"/>
            </a:pPr>
            <a:r>
              <a:rPr lang="en-US"/>
              <a:t>Volunteering is becoming part of the Trust wide workforce strategy conversations.</a:t>
            </a:r>
            <a:endParaRPr/>
          </a:p>
          <a:p>
            <a:pPr marL="342900" lvl="0" indent="-342900" algn="l" rtl="0">
              <a:lnSpc>
                <a:spcPct val="100000"/>
              </a:lnSpc>
              <a:spcBef>
                <a:spcPts val="544"/>
              </a:spcBef>
              <a:spcAft>
                <a:spcPts val="0"/>
              </a:spcAft>
              <a:buClr>
                <a:schemeClr val="dk1"/>
              </a:buClr>
              <a:buSzPts val="3200"/>
              <a:buChar char="•"/>
            </a:pPr>
            <a:r>
              <a:rPr lang="en-US"/>
              <a:t>Opened the door to volunteering within Children’s services, funding has been secured for a post to continue growing the volunteer workforce within these services. </a:t>
            </a:r>
            <a:endParaRPr/>
          </a:p>
          <a:p>
            <a:pPr marL="342900" lvl="0" indent="-342900" algn="l" rtl="0">
              <a:lnSpc>
                <a:spcPct val="100000"/>
              </a:lnSpc>
              <a:spcBef>
                <a:spcPts val="544"/>
              </a:spcBef>
              <a:spcAft>
                <a:spcPts val="0"/>
              </a:spcAft>
              <a:buClr>
                <a:schemeClr val="dk1"/>
              </a:buClr>
              <a:buSzPts val="3200"/>
              <a:buChar char="•"/>
            </a:pPr>
            <a:r>
              <a:rPr lang="en-US"/>
              <a:t>Working with HR to establish support pathways, training and job application processes for volunteers.</a:t>
            </a:r>
            <a:endParaRPr/>
          </a:p>
          <a:p>
            <a:pPr marL="342900" lvl="0" indent="-342900" algn="l" rtl="0">
              <a:lnSpc>
                <a:spcPct val="100000"/>
              </a:lnSpc>
              <a:spcBef>
                <a:spcPts val="544"/>
              </a:spcBef>
              <a:spcAft>
                <a:spcPts val="0"/>
              </a:spcAft>
              <a:buClr>
                <a:schemeClr val="dk1"/>
              </a:buClr>
              <a:buSzPts val="3200"/>
              <a:buChar char="•"/>
            </a:pPr>
            <a:r>
              <a:rPr lang="en-US"/>
              <a:t>A second VtC project starting with AHP with an aspiration to deliver at place with partners. </a:t>
            </a:r>
            <a:endParaRPr/>
          </a:p>
          <a:p>
            <a:pPr marL="342900" lvl="0" indent="-342900" algn="l" rtl="0">
              <a:lnSpc>
                <a:spcPct val="100000"/>
              </a:lnSpc>
              <a:spcBef>
                <a:spcPts val="544"/>
              </a:spcBef>
              <a:spcAft>
                <a:spcPts val="0"/>
              </a:spcAft>
              <a:buClr>
                <a:schemeClr val="dk1"/>
              </a:buClr>
              <a:buSzPts val="3200"/>
              <a:buChar char="•"/>
            </a:pPr>
            <a:r>
              <a:rPr lang="en-US"/>
              <a:t>Positive fully supported working partnership with Helpforce. </a:t>
            </a:r>
            <a:endParaRPr/>
          </a:p>
          <a:p>
            <a:pPr marL="342900" lvl="0" indent="-342900" algn="l" rtl="0">
              <a:lnSpc>
                <a:spcPct val="100000"/>
              </a:lnSpc>
              <a:spcBef>
                <a:spcPts val="544"/>
              </a:spcBef>
              <a:spcAft>
                <a:spcPts val="0"/>
              </a:spcAft>
              <a:buClr>
                <a:schemeClr val="dk1"/>
              </a:buClr>
              <a:buSzPts val="3200"/>
              <a:buChar char="•"/>
            </a:pPr>
            <a:r>
              <a:rPr lang="en-US"/>
              <a:t>Secured funding to a recruit a Volunteer Coordinator for Community Children's services. </a:t>
            </a:r>
            <a:endParaRPr/>
          </a:p>
        </p:txBody>
      </p:sp>
      <p:pic>
        <p:nvPicPr>
          <p:cNvPr id="276" name="Google Shape;276;g1205511a7b9_0_243"/>
          <p:cNvPicPr preferRelativeResize="0"/>
          <p:nvPr/>
        </p:nvPicPr>
        <p:blipFill rotWithShape="1">
          <a:blip r:embed="rId3">
            <a:alphaModFix/>
          </a:blip>
          <a:srcRect/>
          <a:stretch/>
        </p:blipFill>
        <p:spPr>
          <a:xfrm>
            <a:off x="7168460" y="0"/>
            <a:ext cx="3767656" cy="16948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515959" y="512775"/>
            <a:ext cx="8971500" cy="1199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a:t>Volunteer to Career ( VtC ) Overview</a:t>
            </a:r>
            <a:endParaRPr/>
          </a:p>
        </p:txBody>
      </p:sp>
      <p:sp>
        <p:nvSpPr>
          <p:cNvPr id="110" name="Google Shape;110;p2"/>
          <p:cNvSpPr txBox="1">
            <a:spLocks noGrp="1"/>
          </p:cNvSpPr>
          <p:nvPr>
            <p:ph type="body" idx="1"/>
          </p:nvPr>
        </p:nvSpPr>
        <p:spPr>
          <a:xfrm>
            <a:off x="515950" y="1484250"/>
            <a:ext cx="10760400" cy="4139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dirty="0">
              <a:latin typeface="Nunito"/>
              <a:ea typeface="Nunito"/>
              <a:cs typeface="Nunito"/>
              <a:sym typeface="Nunito"/>
            </a:endParaRPr>
          </a:p>
          <a:p>
            <a:pPr marL="0" marR="0" lvl="0" indent="0" algn="l" rtl="0">
              <a:lnSpc>
                <a:spcPct val="90000"/>
              </a:lnSpc>
              <a:spcBef>
                <a:spcPts val="0"/>
              </a:spcBef>
              <a:spcAft>
                <a:spcPts val="0"/>
              </a:spcAft>
              <a:buSzPts val="2000"/>
              <a:buNone/>
            </a:pPr>
            <a:r>
              <a:rPr lang="en-US" b="1" dirty="0">
                <a:latin typeface="Nunito"/>
                <a:ea typeface="Nunito"/>
                <a:cs typeface="Nunito"/>
                <a:sym typeface="Nunito"/>
              </a:rPr>
              <a:t>The strategic aim</a:t>
            </a:r>
            <a:r>
              <a:rPr lang="en-US" dirty="0">
                <a:latin typeface="Nunito"/>
                <a:ea typeface="Nunito"/>
                <a:cs typeface="Nunito"/>
                <a:sym typeface="Nunito"/>
              </a:rPr>
              <a:t> of the </a:t>
            </a:r>
            <a:r>
              <a:rPr lang="en-US" dirty="0" err="1">
                <a:latin typeface="Nunito"/>
                <a:ea typeface="Nunito"/>
                <a:cs typeface="Nunito"/>
                <a:sym typeface="Nunito"/>
              </a:rPr>
              <a:t>programme</a:t>
            </a:r>
            <a:r>
              <a:rPr lang="en-US" dirty="0">
                <a:latin typeface="Nunito"/>
                <a:ea typeface="Nunito"/>
                <a:cs typeface="Nunito"/>
                <a:sym typeface="Nunito"/>
              </a:rPr>
              <a:t> is to positively impact NHS workforce recruitment needs at a local level through the design of Volunteer to Career </a:t>
            </a:r>
            <a:r>
              <a:rPr lang="en-US" dirty="0" err="1">
                <a:latin typeface="Nunito"/>
                <a:ea typeface="Nunito"/>
                <a:cs typeface="Nunito"/>
                <a:sym typeface="Nunito"/>
              </a:rPr>
              <a:t>VtC</a:t>
            </a:r>
            <a:r>
              <a:rPr lang="en-US" dirty="0">
                <a:latin typeface="Nunito"/>
                <a:ea typeface="Nunito"/>
                <a:cs typeface="Nunito"/>
                <a:sym typeface="Nunito"/>
              </a:rPr>
              <a:t> initiatives.</a:t>
            </a: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dirty="0">
              <a:latin typeface="Nunito"/>
              <a:ea typeface="Nunito"/>
              <a:cs typeface="Nunito"/>
              <a:sym typeface="Nunito"/>
            </a:endParaRPr>
          </a:p>
          <a:p>
            <a:pPr marL="0" marR="0" lvl="0" indent="0" algn="l" rtl="0">
              <a:lnSpc>
                <a:spcPct val="90000"/>
              </a:lnSpc>
              <a:spcBef>
                <a:spcPts val="0"/>
              </a:spcBef>
              <a:spcAft>
                <a:spcPts val="0"/>
              </a:spcAft>
              <a:buSzPts val="2000"/>
              <a:buNone/>
            </a:pPr>
            <a:r>
              <a:rPr lang="en-US" b="1" dirty="0">
                <a:latin typeface="Nunito"/>
                <a:ea typeface="Nunito"/>
                <a:cs typeface="Nunito"/>
                <a:sym typeface="Nunito"/>
              </a:rPr>
              <a:t>The key measure will be </a:t>
            </a:r>
            <a:r>
              <a:rPr lang="en-US" dirty="0">
                <a:latin typeface="Nunito"/>
                <a:ea typeface="Nunito"/>
                <a:cs typeface="Nunito"/>
                <a:sym typeface="Nunito"/>
              </a:rPr>
              <a:t>to see an increase in the number of volunteers who have an interest in pursuing a career in health and care after their volunteering experience.</a:t>
            </a: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b="1"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r>
              <a:rPr lang="en-US" b="1" dirty="0">
                <a:latin typeface="Nunito"/>
                <a:ea typeface="Nunito"/>
                <a:cs typeface="Nunito"/>
                <a:sym typeface="Nunito"/>
              </a:rPr>
              <a:t>This will be achieved through </a:t>
            </a:r>
            <a:r>
              <a:rPr lang="en-US" dirty="0">
                <a:latin typeface="Nunito"/>
                <a:ea typeface="Nunito"/>
                <a:cs typeface="Nunito"/>
                <a:sym typeface="Nunito"/>
              </a:rPr>
              <a:t>the delivery of a series of projects led by selected clinical leaders. Each clinical lead will design a </a:t>
            </a:r>
            <a:r>
              <a:rPr lang="en-US" dirty="0" err="1">
                <a:latin typeface="Nunito"/>
                <a:ea typeface="Nunito"/>
                <a:cs typeface="Nunito"/>
                <a:sym typeface="Nunito"/>
              </a:rPr>
              <a:t>VtC</a:t>
            </a:r>
            <a:r>
              <a:rPr lang="en-US" dirty="0">
                <a:latin typeface="Nunito"/>
                <a:ea typeface="Nunito"/>
                <a:cs typeface="Nunito"/>
                <a:sym typeface="Nunito"/>
              </a:rPr>
              <a:t> project based on their local clinical workforce needs. </a:t>
            </a: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r>
              <a:rPr lang="en-US" b="1" dirty="0">
                <a:latin typeface="Nunito"/>
                <a:ea typeface="Nunito"/>
                <a:cs typeface="Nunito"/>
                <a:sym typeface="Nunito"/>
              </a:rPr>
              <a:t>Scaling and spreading </a:t>
            </a:r>
            <a:r>
              <a:rPr lang="en-US" dirty="0">
                <a:latin typeface="Nunito"/>
                <a:ea typeface="Nunito"/>
                <a:cs typeface="Nunito"/>
                <a:sym typeface="Nunito"/>
              </a:rPr>
              <a:t>through the development of resources, tools, learning, case studies and evidence-based models/ initiatives developed within the projects and shared with other </a:t>
            </a:r>
            <a:r>
              <a:rPr lang="en-US" dirty="0" err="1">
                <a:latin typeface="Nunito"/>
                <a:ea typeface="Nunito"/>
                <a:cs typeface="Nunito"/>
                <a:sym typeface="Nunito"/>
              </a:rPr>
              <a:t>organisations</a:t>
            </a:r>
            <a:r>
              <a:rPr lang="en-US" dirty="0">
                <a:latin typeface="Nunito"/>
                <a:ea typeface="Nunito"/>
                <a:cs typeface="Nunito"/>
                <a:sym typeface="Nunito"/>
              </a:rPr>
              <a:t>. </a:t>
            </a: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dirty="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515950" y="512775"/>
            <a:ext cx="10437000" cy="8454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a:t>Systemic Change</a:t>
            </a:r>
            <a:endParaRPr sz="4000"/>
          </a:p>
        </p:txBody>
      </p:sp>
      <p:sp>
        <p:nvSpPr>
          <p:cNvPr id="116" name="Google Shape;116;p3"/>
          <p:cNvSpPr txBox="1">
            <a:spLocks noGrp="1"/>
          </p:cNvSpPr>
          <p:nvPr>
            <p:ph type="body" idx="1"/>
          </p:nvPr>
        </p:nvSpPr>
        <p:spPr>
          <a:xfrm>
            <a:off x="355450" y="1285100"/>
            <a:ext cx="10760400" cy="71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1600">
                <a:latin typeface="Calibri"/>
                <a:ea typeface="Calibri"/>
                <a:cs typeface="Calibri"/>
                <a:sym typeface="Calibri"/>
              </a:rPr>
              <a:t>Success will be measured by assessing the organisational improvement across 3 strategic areas identified as essential to achieving systemic change:</a:t>
            </a:r>
            <a:endParaRPr sz="1600">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b="1">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a:latin typeface="Nunito"/>
              <a:ea typeface="Nunito"/>
              <a:cs typeface="Nunito"/>
              <a:sym typeface="Nunito"/>
            </a:endParaRPr>
          </a:p>
        </p:txBody>
      </p:sp>
      <p:graphicFrame>
        <p:nvGraphicFramePr>
          <p:cNvPr id="117" name="Google Shape;117;p3"/>
          <p:cNvGraphicFramePr/>
          <p:nvPr/>
        </p:nvGraphicFramePr>
        <p:xfrm>
          <a:off x="262650" y="2142300"/>
          <a:ext cx="11718375" cy="3273375"/>
        </p:xfrm>
        <a:graphic>
          <a:graphicData uri="http://schemas.openxmlformats.org/drawingml/2006/table">
            <a:tbl>
              <a:tblPr>
                <a:noFill/>
                <a:tableStyleId>{32F6FDDB-D9B0-46FF-8355-B5CC38405895}</a:tableStyleId>
              </a:tblPr>
              <a:tblGrid>
                <a:gridCol w="3906125">
                  <a:extLst>
                    <a:ext uri="{9D8B030D-6E8A-4147-A177-3AD203B41FA5}">
                      <a16:colId xmlns:a16="http://schemas.microsoft.com/office/drawing/2014/main" val="20000"/>
                    </a:ext>
                  </a:extLst>
                </a:gridCol>
                <a:gridCol w="3906125">
                  <a:extLst>
                    <a:ext uri="{9D8B030D-6E8A-4147-A177-3AD203B41FA5}">
                      <a16:colId xmlns:a16="http://schemas.microsoft.com/office/drawing/2014/main" val="20001"/>
                    </a:ext>
                  </a:extLst>
                </a:gridCol>
                <a:gridCol w="3906125">
                  <a:extLst>
                    <a:ext uri="{9D8B030D-6E8A-4147-A177-3AD203B41FA5}">
                      <a16:colId xmlns:a16="http://schemas.microsoft.com/office/drawing/2014/main" val="20002"/>
                    </a:ext>
                  </a:extLst>
                </a:gridCol>
              </a:tblGrid>
              <a:tr h="626725">
                <a:tc>
                  <a:txBody>
                    <a:bodyPr/>
                    <a:lstStyle/>
                    <a:p>
                      <a:pPr marL="457200" marR="0" lvl="0" indent="-317500" algn="l" rtl="0">
                        <a:lnSpc>
                          <a:spcPct val="90000"/>
                        </a:lnSpc>
                        <a:spcBef>
                          <a:spcPts val="0"/>
                        </a:spcBef>
                        <a:spcAft>
                          <a:spcPts val="0"/>
                        </a:spcAft>
                        <a:buClr>
                          <a:schemeClr val="dk1"/>
                        </a:buClr>
                        <a:buSzPts val="1400"/>
                        <a:buFont typeface="Calibri"/>
                        <a:buAutoNum type="arabicPeriod"/>
                      </a:pPr>
                      <a:r>
                        <a:rPr lang="en-US" sz="1400" b="1" u="none" strike="noStrike" cap="none">
                          <a:solidFill>
                            <a:schemeClr val="dk1"/>
                          </a:solidFill>
                          <a:latin typeface="Calibri"/>
                          <a:ea typeface="Calibri"/>
                          <a:cs typeface="Calibri"/>
                          <a:sym typeface="Calibri"/>
                        </a:rPr>
                        <a:t>Clinical Leadership</a:t>
                      </a:r>
                      <a:endParaRPr sz="14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9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2.     Environment &amp; Culture</a:t>
                      </a:r>
                      <a:endParaRPr sz="1400" b="1"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9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3.     Volunteer to Career Pathways</a:t>
                      </a:r>
                      <a:endParaRPr sz="1400" b="1" u="none" strike="noStrike" cap="none">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0"/>
                  </a:ext>
                </a:extLst>
              </a:tr>
              <a:tr h="381000">
                <a:tc>
                  <a:txBody>
                    <a:bodyPr/>
                    <a:lstStyle/>
                    <a:p>
                      <a:pPr marL="0" marR="0" lvl="0" indent="0" algn="l" rtl="0">
                        <a:lnSpc>
                          <a:spcPct val="90000"/>
                        </a:lnSpc>
                        <a:spcBef>
                          <a:spcPts val="0"/>
                        </a:spcBef>
                        <a:spcAft>
                          <a:spcPts val="0"/>
                        </a:spcAft>
                        <a:buClr>
                          <a:schemeClr val="dk1"/>
                        </a:buClr>
                        <a:buSzPts val="2000"/>
                        <a:buFont typeface="Arial"/>
                        <a:buNone/>
                      </a:pPr>
                      <a:r>
                        <a:rPr lang="en-US" sz="1200" u="none" strike="noStrike" cap="none">
                          <a:solidFill>
                            <a:schemeClr val="dk1"/>
                          </a:solidFill>
                          <a:latin typeface="Calibri"/>
                          <a:ea typeface="Calibri"/>
                          <a:cs typeface="Calibri"/>
                          <a:sym typeface="Calibri"/>
                        </a:rPr>
                        <a:t>Develop a (local) network of senior clinical nursing leaders to; </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harness their expertise, support and influence around VtC through effective engagement</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positively influence their behaviours and beliefs around volunteering practice</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Encourage their adoption of successful VtC pilots within their own environment. </a:t>
                      </a:r>
                      <a:endParaRPr sz="120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1200" u="none" strike="noStrike" cap="none">
                          <a:solidFill>
                            <a:schemeClr val="dk1"/>
                          </a:solidFill>
                          <a:latin typeface="Calibri"/>
                          <a:ea typeface="Calibri"/>
                          <a:cs typeface="Calibri"/>
                          <a:sym typeface="Calibri"/>
                        </a:rPr>
                        <a:t>Have clinicians who act as role models to support VtC locally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25" marR="91425" marT="91425" marB="91425"/>
                </a:tc>
                <a:tc>
                  <a:txBody>
                    <a:bodyPr/>
                    <a:lstStyle/>
                    <a:p>
                      <a:pPr marL="457200" marR="0" lvl="0" indent="-304800" algn="l" rtl="0">
                        <a:lnSpc>
                          <a:spcPct val="9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Fully engage, support and raise the value of the volunteer workforce in the clinical environment to enhance likelihood of volunteers wanting to adopt an clinical career</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Utilise best practice to prepare clinical teams to work with the volunteer workforce </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Spread - Share project learning through a network/community which has national and international reach</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25" marR="91425" marT="91425" marB="91425"/>
                </a:tc>
                <a:tc>
                  <a:txBody>
                    <a:bodyPr/>
                    <a:lstStyle/>
                    <a:p>
                      <a:pPr marL="457200" marR="0" lvl="0" indent="-304800" algn="l" rtl="0">
                        <a:lnSpc>
                          <a:spcPct val="9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Develop innovative and impactful volunteer roles using national standards, to encourage/ enable volunteers to use this as a route to a career in the NHS</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Develop career pathways to attract and improve the retention of volunteers</a:t>
                      </a:r>
                      <a:endParaRPr sz="1200" u="none" strike="noStrike" cap="none">
                        <a:solidFill>
                          <a:schemeClr val="dk1"/>
                        </a:solidFill>
                        <a:latin typeface="Calibri"/>
                        <a:ea typeface="Calibri"/>
                        <a:cs typeface="Calibri"/>
                        <a:sym typeface="Calibri"/>
                      </a:endParaRPr>
                    </a:p>
                    <a:p>
                      <a:pPr marL="457200" marR="0" lvl="0" indent="-304800" algn="l" rtl="0">
                        <a:lnSpc>
                          <a:spcPct val="90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Link volunteering roles to the local recruitment needs</a:t>
                      </a:r>
                      <a:endParaRPr sz="120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391475" y="285150"/>
            <a:ext cx="11656800" cy="698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a:t>Programme components</a:t>
            </a:r>
            <a:endParaRPr sz="4000"/>
          </a:p>
        </p:txBody>
      </p:sp>
      <p:graphicFrame>
        <p:nvGraphicFramePr>
          <p:cNvPr id="123" name="Google Shape;123;p4"/>
          <p:cNvGraphicFramePr/>
          <p:nvPr>
            <p:extLst>
              <p:ext uri="{D42A27DB-BD31-4B8C-83A1-F6EECF244321}">
                <p14:modId xmlns:p14="http://schemas.microsoft.com/office/powerpoint/2010/main" val="928501332"/>
              </p:ext>
            </p:extLst>
          </p:nvPr>
        </p:nvGraphicFramePr>
        <p:xfrm>
          <a:off x="165625" y="1943063"/>
          <a:ext cx="11435325" cy="3975227"/>
        </p:xfrm>
        <a:graphic>
          <a:graphicData uri="http://schemas.openxmlformats.org/drawingml/2006/table">
            <a:tbl>
              <a:tblPr>
                <a:noFill/>
                <a:tableStyleId>{32F6FDDB-D9B0-46FF-8355-B5CC38405895}</a:tableStyleId>
              </a:tblPr>
              <a:tblGrid>
                <a:gridCol w="1103550">
                  <a:extLst>
                    <a:ext uri="{9D8B030D-6E8A-4147-A177-3AD203B41FA5}">
                      <a16:colId xmlns:a16="http://schemas.microsoft.com/office/drawing/2014/main" val="20000"/>
                    </a:ext>
                  </a:extLst>
                </a:gridCol>
                <a:gridCol w="2523000">
                  <a:extLst>
                    <a:ext uri="{9D8B030D-6E8A-4147-A177-3AD203B41FA5}">
                      <a16:colId xmlns:a16="http://schemas.microsoft.com/office/drawing/2014/main" val="20001"/>
                    </a:ext>
                  </a:extLst>
                </a:gridCol>
                <a:gridCol w="7808775">
                  <a:extLst>
                    <a:ext uri="{9D8B030D-6E8A-4147-A177-3AD203B41FA5}">
                      <a16:colId xmlns:a16="http://schemas.microsoft.com/office/drawing/2014/main" val="20002"/>
                    </a:ext>
                  </a:extLst>
                </a:gridCol>
              </a:tblGrid>
              <a:tr h="396200">
                <a:tc rowSpan="4">
                  <a:txBody>
                    <a:bodyPr/>
                    <a:lstStyle/>
                    <a:p>
                      <a:pPr marL="0" marR="1270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C355E"/>
                          </a:solidFill>
                          <a:latin typeface="Calibri"/>
                          <a:ea typeface="Calibri"/>
                          <a:cs typeface="Calibri"/>
                          <a:sym typeface="Calibri"/>
                        </a:rPr>
                        <a:t>Phase 1, Development</a:t>
                      </a:r>
                      <a:endParaRPr sz="1200" b="1" u="none" strike="noStrike" cap="none">
                        <a:solidFill>
                          <a:srgbClr val="1C355E"/>
                        </a:solidFill>
                        <a:latin typeface="Calibri"/>
                        <a:ea typeface="Calibri"/>
                        <a:cs typeface="Calibri"/>
                        <a:sym typeface="Calibri"/>
                      </a:endParaRPr>
                    </a:p>
                  </a:txBody>
                  <a:tcPr marL="91425" marR="91425" marT="0" marB="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C355E"/>
                          </a:solidFill>
                          <a:latin typeface="Calibri"/>
                          <a:ea typeface="Calibri"/>
                          <a:cs typeface="Calibri"/>
                          <a:sym typeface="Calibri"/>
                        </a:rPr>
                        <a:t>Learning and Support Package </a:t>
                      </a:r>
                      <a:endParaRPr sz="1200" u="none" strike="noStrike" cap="none">
                        <a:solidFill>
                          <a:srgbClr val="1C355E"/>
                        </a:solidFill>
                        <a:latin typeface="Calibri"/>
                        <a:ea typeface="Calibri"/>
                        <a:cs typeface="Calibri"/>
                        <a:sym typeface="Calibri"/>
                      </a:endParaRPr>
                    </a:p>
                  </a:txBody>
                  <a:tcPr marL="91425" marR="91425" marT="0" marB="0"/>
                </a:tc>
                <a:tc>
                  <a:txBody>
                    <a:bodyPr/>
                    <a:lstStyle/>
                    <a:p>
                      <a:pPr marL="0" marR="100584" lvl="0" indent="0" algn="just" rtl="0">
                        <a:lnSpc>
                          <a:spcPct val="115000"/>
                        </a:lnSpc>
                        <a:spcBef>
                          <a:spcPts val="0"/>
                        </a:spcBef>
                        <a:spcAft>
                          <a:spcPts val="0"/>
                        </a:spcAft>
                        <a:buClr>
                          <a:srgbClr val="000000"/>
                        </a:buClr>
                        <a:buSzPts val="1200"/>
                        <a:buFont typeface="Arial"/>
                        <a:buNone/>
                      </a:pPr>
                      <a:r>
                        <a:rPr lang="en-US" sz="1200" u="none" strike="noStrike" cap="none">
                          <a:solidFill>
                            <a:srgbClr val="1C355E"/>
                          </a:solidFill>
                          <a:latin typeface="Calibri"/>
                          <a:ea typeface="Calibri"/>
                          <a:cs typeface="Calibri"/>
                          <a:sym typeface="Calibri"/>
                        </a:rPr>
                        <a:t>A ‘Learning and Support Package’ delivered to the Clinical Leads, providing them with the skills and knowledge needed to design and deliver the projects. </a:t>
                      </a:r>
                      <a:endParaRPr sz="1200" u="none" strike="noStrike" cap="none">
                        <a:solidFill>
                          <a:srgbClr val="1C355E"/>
                        </a:solidFill>
                        <a:latin typeface="Calibri"/>
                        <a:ea typeface="Calibri"/>
                        <a:cs typeface="Calibri"/>
                        <a:sym typeface="Calibri"/>
                      </a:endParaRPr>
                    </a:p>
                    <a:p>
                      <a:pPr marL="0" marR="100584" lvl="0" indent="0" algn="just" rtl="0">
                        <a:lnSpc>
                          <a:spcPct val="115000"/>
                        </a:lnSpc>
                        <a:spcBef>
                          <a:spcPts val="1000"/>
                        </a:spcBef>
                        <a:spcAft>
                          <a:spcPts val="0"/>
                        </a:spcAft>
                        <a:buClr>
                          <a:srgbClr val="000000"/>
                        </a:buClr>
                        <a:buSzPts val="1200"/>
                        <a:buFont typeface="Arial"/>
                        <a:buNone/>
                      </a:pPr>
                      <a:r>
                        <a:rPr lang="en-US" sz="1200" b="1" u="none" strike="noStrike" cap="none">
                          <a:solidFill>
                            <a:srgbClr val="1C355E"/>
                          </a:solidFill>
                          <a:latin typeface="Calibri"/>
                          <a:ea typeface="Calibri"/>
                          <a:cs typeface="Calibri"/>
                          <a:sym typeface="Calibri"/>
                        </a:rPr>
                        <a:t>Online modules supported by a tutor and facilitated discussions:</a:t>
                      </a:r>
                      <a:r>
                        <a:rPr lang="en-US" sz="1200" u="none" strike="noStrike" cap="none">
                          <a:solidFill>
                            <a:srgbClr val="1C355E"/>
                          </a:solidFill>
                          <a:latin typeface="Calibri"/>
                          <a:ea typeface="Calibri"/>
                          <a:cs typeface="Calibri"/>
                          <a:sym typeface="Calibri"/>
                        </a:rPr>
                        <a:t> Strategy, Project Management, Coaching (how to coach others), Communication - stakeholder engagement/ influencing/ building a network, Measuring Impact - including how to use the assessment tool, Service Design - co-creating approach to developing services, processes,  tools, resources</a:t>
                      </a:r>
                      <a:endParaRPr sz="1200" u="none" strike="noStrike" cap="none">
                        <a:solidFill>
                          <a:srgbClr val="1C355E"/>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Arial"/>
                        <a:buNone/>
                      </a:pPr>
                      <a:r>
                        <a:rPr lang="en-US" sz="1200" b="1" u="none" strike="noStrike" cap="none">
                          <a:solidFill>
                            <a:srgbClr val="1C355E"/>
                          </a:solidFill>
                          <a:latin typeface="Calibri"/>
                          <a:ea typeface="Calibri"/>
                          <a:cs typeface="Calibri"/>
                          <a:sym typeface="Calibri"/>
                        </a:rPr>
                        <a:t>Whole programme support;</a:t>
                      </a:r>
                      <a:r>
                        <a:rPr lang="en-US" sz="1200" u="none" strike="noStrike" cap="none">
                          <a:solidFill>
                            <a:srgbClr val="1C355E"/>
                          </a:solidFill>
                          <a:latin typeface="Calibri"/>
                          <a:ea typeface="Calibri"/>
                          <a:cs typeface="Calibri"/>
                          <a:sym typeface="Calibri"/>
                        </a:rPr>
                        <a:t> Mentoring, Formal 1:1, Peer mentoring (from others on the programme), Helpforce Connect network, HF experts - impact/ insight, comms &amp; marketing, service design, advice and guidance</a:t>
                      </a:r>
                      <a:endParaRPr sz="1200" u="none" strike="noStrike" cap="none">
                        <a:solidFill>
                          <a:srgbClr val="1C355E"/>
                        </a:solidFill>
                        <a:latin typeface="Calibri"/>
                        <a:ea typeface="Calibri"/>
                        <a:cs typeface="Calibri"/>
                        <a:sym typeface="Calibri"/>
                      </a:endParaRPr>
                    </a:p>
                  </a:txBody>
                  <a:tcPr marL="91425" marR="91425" marT="0" marB="0"/>
                </a:tc>
                <a:extLst>
                  <a:ext uri="{0D108BD9-81ED-4DB2-BD59-A6C34878D82A}">
                    <a16:rowId xmlns:a16="http://schemas.microsoft.com/office/drawing/2014/main" val="10000"/>
                  </a:ext>
                </a:extLst>
              </a:tr>
              <a:tr h="3962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1C355E"/>
                          </a:solidFill>
                          <a:latin typeface="Calibri"/>
                          <a:ea typeface="Calibri"/>
                          <a:cs typeface="Calibri"/>
                          <a:sym typeface="Calibri"/>
                        </a:rPr>
                        <a:t>Clinical Tutor/ Mentor</a:t>
                      </a:r>
                      <a:endParaRPr sz="1200" b="1" u="none" strike="noStrike" cap="none">
                        <a:solidFill>
                          <a:srgbClr val="1C355E"/>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latin typeface="Calibri"/>
                          <a:ea typeface="Calibri"/>
                          <a:cs typeface="Calibri"/>
                          <a:sym typeface="Calibri"/>
                        </a:rPr>
                        <a:t>Delivery of the learning and support package to clinical leads. The role will:</a:t>
                      </a:r>
                      <a:endParaRPr sz="1200" u="none" strike="noStrike" cap="none" dirty="0">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facilitate group discussions following training sessions. </a:t>
                      </a:r>
                      <a:endParaRPr sz="1200" u="none" strike="noStrike" cap="none" dirty="0">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develop 1:1 mentor relationships with each of the clinical leads for the duration of the </a:t>
                      </a:r>
                      <a:r>
                        <a:rPr lang="en-US" sz="1200" u="none" strike="noStrike" cap="none" dirty="0" err="1">
                          <a:solidFill>
                            <a:schemeClr val="dk1"/>
                          </a:solidFill>
                          <a:latin typeface="Calibri"/>
                          <a:ea typeface="Calibri"/>
                          <a:cs typeface="Calibri"/>
                          <a:sym typeface="Calibri"/>
                        </a:rPr>
                        <a:t>programme</a:t>
                      </a:r>
                      <a:endParaRPr sz="1200" u="none" strike="noStrike" cap="none" dirty="0">
                        <a:solidFill>
                          <a:srgbClr val="1C355E"/>
                        </a:solidFill>
                        <a:latin typeface="Calibri"/>
                        <a:ea typeface="Calibri"/>
                        <a:cs typeface="Calibri"/>
                        <a:sym typeface="Calibri"/>
                      </a:endParaRPr>
                    </a:p>
                  </a:txBody>
                  <a:tcPr marL="91425" marR="91425" marT="0" marB="0"/>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12700" lvl="0" indent="0" algn="l" rtl="0">
                        <a:lnSpc>
                          <a:spcPct val="100000"/>
                        </a:lnSpc>
                        <a:spcBef>
                          <a:spcPts val="0"/>
                        </a:spcBef>
                        <a:spcAft>
                          <a:spcPts val="0"/>
                        </a:spcAft>
                        <a:buClr>
                          <a:srgbClr val="000000"/>
                        </a:buClr>
                        <a:buSzPts val="1200"/>
                        <a:buFont typeface="Arial"/>
                        <a:buNone/>
                      </a:pPr>
                      <a:r>
                        <a:rPr lang="en-US" sz="1200" b="1" u="none" strike="noStrike" cap="none" dirty="0">
                          <a:solidFill>
                            <a:srgbClr val="1C355E"/>
                          </a:solidFill>
                          <a:latin typeface="Calibri"/>
                          <a:ea typeface="Calibri"/>
                          <a:cs typeface="Calibri"/>
                          <a:sym typeface="Calibri"/>
                        </a:rPr>
                        <a:t>‘</a:t>
                      </a:r>
                      <a:r>
                        <a:rPr lang="en-US" sz="1200" b="1" u="none" strike="noStrike" cap="none" dirty="0" err="1">
                          <a:solidFill>
                            <a:srgbClr val="1C355E"/>
                          </a:solidFill>
                          <a:latin typeface="Calibri"/>
                          <a:ea typeface="Calibri"/>
                          <a:cs typeface="Calibri"/>
                          <a:sym typeface="Calibri"/>
                        </a:rPr>
                        <a:t>VtC</a:t>
                      </a:r>
                      <a:r>
                        <a:rPr lang="en-US" sz="1200" b="1" u="none" strike="noStrike" cap="none" dirty="0">
                          <a:solidFill>
                            <a:srgbClr val="1C355E"/>
                          </a:solidFill>
                          <a:latin typeface="Calibri"/>
                          <a:ea typeface="Calibri"/>
                          <a:cs typeface="Calibri"/>
                          <a:sym typeface="Calibri"/>
                        </a:rPr>
                        <a:t>  Self Assessment Tool’ ( SAT) </a:t>
                      </a:r>
                      <a:endParaRPr sz="1200" b="1" u="none" strike="noStrike" cap="none" dirty="0">
                        <a:solidFill>
                          <a:srgbClr val="1C355E"/>
                        </a:solidFill>
                        <a:latin typeface="Calibri"/>
                        <a:ea typeface="Calibri"/>
                        <a:cs typeface="Calibri"/>
                        <a:sym typeface="Calibri"/>
                      </a:endParaRPr>
                    </a:p>
                  </a:txBody>
                  <a:tcPr marL="91425" marR="91425" marT="0" marB="0"/>
                </a:tc>
                <a:tc>
                  <a:txBody>
                    <a:bodyPr/>
                    <a:lstStyle/>
                    <a:p>
                      <a:pPr marL="0" marR="12700" lvl="0" indent="0" algn="just" rtl="0">
                        <a:lnSpc>
                          <a:spcPct val="100000"/>
                        </a:lnSpc>
                        <a:spcBef>
                          <a:spcPts val="0"/>
                        </a:spcBef>
                        <a:spcAft>
                          <a:spcPts val="0"/>
                        </a:spcAft>
                        <a:buClr>
                          <a:srgbClr val="000000"/>
                        </a:buClr>
                        <a:buSzPts val="1200"/>
                        <a:buFont typeface="Arial"/>
                        <a:buNone/>
                      </a:pPr>
                      <a:r>
                        <a:rPr lang="en-US" sz="1200" u="none" strike="noStrike" cap="none" dirty="0">
                          <a:solidFill>
                            <a:srgbClr val="1C355E"/>
                          </a:solidFill>
                          <a:latin typeface="Calibri"/>
                          <a:ea typeface="Calibri"/>
                          <a:cs typeface="Calibri"/>
                          <a:sym typeface="Calibri"/>
                        </a:rPr>
                        <a:t>Using a ‘</a:t>
                      </a:r>
                      <a:r>
                        <a:rPr lang="en-US" sz="1200" u="none" strike="noStrike" cap="none" dirty="0" err="1">
                          <a:solidFill>
                            <a:srgbClr val="1C355E"/>
                          </a:solidFill>
                          <a:latin typeface="Calibri"/>
                          <a:ea typeface="Calibri"/>
                          <a:cs typeface="Calibri"/>
                          <a:sym typeface="Calibri"/>
                        </a:rPr>
                        <a:t>VtC</a:t>
                      </a:r>
                      <a:r>
                        <a:rPr lang="en-US" sz="1200" u="none" strike="noStrike" cap="none" dirty="0">
                          <a:solidFill>
                            <a:srgbClr val="1C355E"/>
                          </a:solidFill>
                          <a:latin typeface="Calibri"/>
                          <a:ea typeface="Calibri"/>
                          <a:cs typeface="Calibri"/>
                          <a:sym typeface="Calibri"/>
                        </a:rPr>
                        <a:t> Self Assessment Tool’, the clinical lead for each </a:t>
                      </a:r>
                      <a:r>
                        <a:rPr lang="en-US" sz="1200" u="none" strike="noStrike" cap="none" dirty="0" err="1">
                          <a:solidFill>
                            <a:srgbClr val="1C355E"/>
                          </a:solidFill>
                          <a:latin typeface="Calibri"/>
                          <a:ea typeface="Calibri"/>
                          <a:cs typeface="Calibri"/>
                          <a:sym typeface="Calibri"/>
                        </a:rPr>
                        <a:t>organisation</a:t>
                      </a:r>
                      <a:r>
                        <a:rPr lang="en-US" sz="1200" u="none" strike="noStrike" cap="none" dirty="0">
                          <a:solidFill>
                            <a:srgbClr val="1C355E"/>
                          </a:solidFill>
                          <a:latin typeface="Calibri"/>
                          <a:ea typeface="Calibri"/>
                          <a:cs typeface="Calibri"/>
                          <a:sym typeface="Calibri"/>
                        </a:rPr>
                        <a:t> will measure their </a:t>
                      </a:r>
                      <a:r>
                        <a:rPr lang="en-US" sz="1200" u="none" strike="noStrike" cap="none" dirty="0" err="1">
                          <a:solidFill>
                            <a:srgbClr val="1C355E"/>
                          </a:solidFill>
                          <a:latin typeface="Calibri"/>
                          <a:ea typeface="Calibri"/>
                          <a:cs typeface="Calibri"/>
                          <a:sym typeface="Calibri"/>
                        </a:rPr>
                        <a:t>organisations</a:t>
                      </a:r>
                      <a:r>
                        <a:rPr lang="en-US" sz="1200" u="none" strike="noStrike" cap="none" dirty="0">
                          <a:solidFill>
                            <a:srgbClr val="1C355E"/>
                          </a:solidFill>
                          <a:latin typeface="Calibri"/>
                          <a:ea typeface="Calibri"/>
                          <a:cs typeface="Calibri"/>
                          <a:sym typeface="Calibri"/>
                        </a:rPr>
                        <a:t> against a series of identified categories and questions associated with their workforce strategy e.g. ability to fulfil demand for specific roles, recruitment gaps/ issues, volunteering culture and environment,  role of clinical leadership, </a:t>
                      </a:r>
                      <a:r>
                        <a:rPr lang="en-US" sz="1200" u="none" strike="noStrike" cap="none" dirty="0" err="1">
                          <a:solidFill>
                            <a:srgbClr val="1C355E"/>
                          </a:solidFill>
                          <a:latin typeface="Calibri"/>
                          <a:ea typeface="Calibri"/>
                          <a:cs typeface="Calibri"/>
                          <a:sym typeface="Calibri"/>
                        </a:rPr>
                        <a:t>VtC</a:t>
                      </a:r>
                      <a:r>
                        <a:rPr lang="en-US" sz="1200" u="none" strike="noStrike" cap="none" dirty="0">
                          <a:solidFill>
                            <a:srgbClr val="1C355E"/>
                          </a:solidFill>
                          <a:latin typeface="Calibri"/>
                          <a:ea typeface="Calibri"/>
                          <a:cs typeface="Calibri"/>
                          <a:sym typeface="Calibri"/>
                        </a:rPr>
                        <a:t> pathways. Core functionality requirements:</a:t>
                      </a:r>
                      <a:endParaRPr sz="1200" u="none" strike="noStrike" cap="none" dirty="0">
                        <a:solidFill>
                          <a:srgbClr val="1C355E"/>
                        </a:solidFill>
                        <a:latin typeface="Calibri"/>
                        <a:ea typeface="Calibri"/>
                        <a:cs typeface="Calibri"/>
                        <a:sym typeface="Calibri"/>
                      </a:endParaRPr>
                    </a:p>
                    <a:p>
                      <a:pPr marL="914400" marR="100584" lvl="1" indent="-304800" algn="just" rtl="0">
                        <a:lnSpc>
                          <a:spcPct val="115000"/>
                        </a:lnSpc>
                        <a:spcBef>
                          <a:spcPts val="0"/>
                        </a:spcBef>
                        <a:spcAft>
                          <a:spcPts val="0"/>
                        </a:spcAft>
                        <a:buClr>
                          <a:srgbClr val="1C355E"/>
                        </a:buClr>
                        <a:buSzPts val="1200"/>
                        <a:buFont typeface="Calibri"/>
                        <a:buAutoNum type="alphaLcPeriod"/>
                      </a:pPr>
                      <a:r>
                        <a:rPr lang="en-US" sz="1200" u="none" strike="noStrike" cap="none" dirty="0">
                          <a:solidFill>
                            <a:srgbClr val="1C355E"/>
                          </a:solidFill>
                          <a:latin typeface="Calibri"/>
                          <a:ea typeface="Calibri"/>
                          <a:cs typeface="Calibri"/>
                          <a:sym typeface="Calibri"/>
                        </a:rPr>
                        <a:t>Ability to create a baseline measurement/ score across each of the strategic areas for improvement.</a:t>
                      </a:r>
                      <a:endParaRPr sz="1200" u="none" strike="noStrike" cap="none" dirty="0">
                        <a:solidFill>
                          <a:srgbClr val="1C355E"/>
                        </a:solidFill>
                        <a:latin typeface="Calibri"/>
                        <a:ea typeface="Calibri"/>
                        <a:cs typeface="Calibri"/>
                        <a:sym typeface="Calibri"/>
                      </a:endParaRPr>
                    </a:p>
                    <a:p>
                      <a:pPr marL="914400" marR="100584" lvl="1" indent="-304800" algn="just" rtl="0">
                        <a:lnSpc>
                          <a:spcPct val="115000"/>
                        </a:lnSpc>
                        <a:spcBef>
                          <a:spcPts val="0"/>
                        </a:spcBef>
                        <a:spcAft>
                          <a:spcPts val="0"/>
                        </a:spcAft>
                        <a:buClr>
                          <a:srgbClr val="1C355E"/>
                        </a:buClr>
                        <a:buSzPts val="1200"/>
                        <a:buFont typeface="Calibri"/>
                        <a:buAutoNum type="alphaLcPeriod"/>
                      </a:pPr>
                      <a:r>
                        <a:rPr lang="en-US" sz="1200" u="none" strike="noStrike" cap="none" dirty="0">
                          <a:solidFill>
                            <a:srgbClr val="1C355E"/>
                          </a:solidFill>
                          <a:latin typeface="Calibri"/>
                          <a:ea typeface="Calibri"/>
                          <a:cs typeface="Calibri"/>
                          <a:sym typeface="Calibri"/>
                        </a:rPr>
                        <a:t>Be able to measure time A and time B to evidence area’s of positive impact related to the projects. </a:t>
                      </a:r>
                      <a:endParaRPr sz="1200" u="none" strike="noStrike" cap="none" dirty="0">
                        <a:solidFill>
                          <a:srgbClr val="1C355E"/>
                        </a:solidFill>
                        <a:latin typeface="Calibri"/>
                        <a:ea typeface="Calibri"/>
                        <a:cs typeface="Calibri"/>
                        <a:sym typeface="Calibri"/>
                      </a:endParaRPr>
                    </a:p>
                  </a:txBody>
                  <a:tcPr marL="91425" marR="91425" marT="0" marB="0"/>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Comms &amp; Marketing  inc Connect</a:t>
                      </a: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dirty="0">
                          <a:solidFill>
                            <a:schemeClr val="dk1"/>
                          </a:solidFill>
                          <a:latin typeface="Calibri"/>
                          <a:ea typeface="Calibri"/>
                          <a:cs typeface="Calibri"/>
                          <a:sym typeface="Calibri"/>
                        </a:rPr>
                        <a:t>A </a:t>
                      </a:r>
                      <a:r>
                        <a:rPr lang="en-US" sz="1200" u="none" strike="noStrike" cap="none" dirty="0" err="1">
                          <a:solidFill>
                            <a:schemeClr val="dk1"/>
                          </a:solidFill>
                          <a:latin typeface="Calibri"/>
                          <a:ea typeface="Calibri"/>
                          <a:cs typeface="Calibri"/>
                          <a:sym typeface="Calibri"/>
                        </a:rPr>
                        <a:t>programme</a:t>
                      </a:r>
                      <a:r>
                        <a:rPr lang="en-US" sz="1200" u="none" strike="noStrike" cap="none" dirty="0">
                          <a:solidFill>
                            <a:schemeClr val="dk1"/>
                          </a:solidFill>
                          <a:latin typeface="Calibri"/>
                          <a:ea typeface="Calibri"/>
                          <a:cs typeface="Calibri"/>
                          <a:sym typeface="Calibri"/>
                        </a:rPr>
                        <a:t> wide comms and marketing plan will include support to the local projects as well as the development of the a new area in Helpforce Connect to grow a </a:t>
                      </a:r>
                      <a:r>
                        <a:rPr lang="en-US" sz="1200" u="none" strike="noStrike" cap="none" dirty="0" err="1">
                          <a:solidFill>
                            <a:schemeClr val="dk1"/>
                          </a:solidFill>
                          <a:latin typeface="Calibri"/>
                          <a:ea typeface="Calibri"/>
                          <a:cs typeface="Calibri"/>
                          <a:sym typeface="Calibri"/>
                        </a:rPr>
                        <a:t>VtC</a:t>
                      </a:r>
                      <a:r>
                        <a:rPr lang="en-US" sz="1200" u="none" strike="noStrike" cap="none" dirty="0">
                          <a:solidFill>
                            <a:schemeClr val="dk1"/>
                          </a:solidFill>
                          <a:latin typeface="Calibri"/>
                          <a:ea typeface="Calibri"/>
                          <a:cs typeface="Calibri"/>
                          <a:sym typeface="Calibri"/>
                        </a:rPr>
                        <a:t> network. </a:t>
                      </a:r>
                      <a:endParaRPr sz="1200" u="none" strike="noStrike" cap="none" dirty="0">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3"/>
                  </a:ext>
                </a:extLst>
              </a:tr>
            </a:tbl>
          </a:graphicData>
        </a:graphic>
      </p:graphicFrame>
      <p:sp>
        <p:nvSpPr>
          <p:cNvPr id="124" name="Google Shape;124;p4"/>
          <p:cNvSpPr txBox="1"/>
          <p:nvPr/>
        </p:nvSpPr>
        <p:spPr>
          <a:xfrm>
            <a:off x="391475" y="7046275"/>
            <a:ext cx="9929100" cy="3000000"/>
          </a:xfrm>
          <a:prstGeom prst="rect">
            <a:avLst/>
          </a:prstGeom>
          <a:noFill/>
          <a:ln>
            <a:noFill/>
          </a:ln>
        </p:spPr>
        <p:txBody>
          <a:bodyPr spcFirstLastPara="1" wrap="square" lIns="91425" tIns="91425" rIns="91425" bIns="91425" anchor="t" anchorCtr="0">
            <a:noAutofit/>
          </a:bodyPr>
          <a:lstStyle/>
          <a:p>
            <a:pPr marL="457200" marR="12700" lvl="0" indent="-298450" algn="just" rtl="0">
              <a:lnSpc>
                <a:spcPct val="100000"/>
              </a:lnSpc>
              <a:spcBef>
                <a:spcPts val="1000"/>
              </a:spcBef>
              <a:spcAft>
                <a:spcPts val="0"/>
              </a:spcAft>
              <a:buClr>
                <a:srgbClr val="222222"/>
              </a:buClr>
              <a:buSzPts val="1100"/>
              <a:buFont typeface="Arial"/>
              <a:buAutoNum type="arabicPeriod"/>
            </a:pPr>
            <a:endParaRPr sz="1100" b="0" i="0" u="none" strike="noStrike" cap="none" dirty="0">
              <a:solidFill>
                <a:srgbClr val="222222"/>
              </a:solidFill>
              <a:latin typeface="Arial"/>
              <a:ea typeface="Arial"/>
              <a:cs typeface="Arial"/>
              <a:sym typeface="Arial"/>
            </a:endParaRPr>
          </a:p>
        </p:txBody>
      </p:sp>
      <p:sp>
        <p:nvSpPr>
          <p:cNvPr id="125" name="Google Shape;125;p4"/>
          <p:cNvSpPr txBox="1"/>
          <p:nvPr/>
        </p:nvSpPr>
        <p:spPr>
          <a:xfrm>
            <a:off x="181350" y="933025"/>
            <a:ext cx="11829300" cy="114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2"/>
                </a:solidFill>
                <a:latin typeface="Calibri"/>
                <a:ea typeface="Calibri"/>
                <a:cs typeface="Calibri"/>
                <a:sym typeface="Calibri"/>
              </a:rPr>
              <a:t>The Programme will deliver a number of scaleable innovative models/ initiatives that positively impact NHS workforce recruitment issues. Projects designed by local clinical leaders will address their local workforce issues identified through their completion of a ‘VtC Maturity Self Assessment Tool’. </a:t>
            </a:r>
            <a:endParaRPr sz="15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2"/>
                </a:solidFill>
                <a:latin typeface="Calibri"/>
                <a:ea typeface="Calibri"/>
                <a:cs typeface="Calibri"/>
                <a:sym typeface="Calibri"/>
              </a:rPr>
              <a:t>Each project will pilot new and innovative VtC initiatives with successful models being packaged and spread to other organisations. </a:t>
            </a:r>
            <a:endParaRPr sz="1500" b="0" i="0" u="none" strike="noStrike" cap="non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391475" y="285150"/>
            <a:ext cx="11656800" cy="698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a:t>Programme components</a:t>
            </a:r>
            <a:endParaRPr sz="4000"/>
          </a:p>
        </p:txBody>
      </p:sp>
      <p:graphicFrame>
        <p:nvGraphicFramePr>
          <p:cNvPr id="131" name="Google Shape;131;p5"/>
          <p:cNvGraphicFramePr/>
          <p:nvPr>
            <p:extLst>
              <p:ext uri="{D42A27DB-BD31-4B8C-83A1-F6EECF244321}">
                <p14:modId xmlns:p14="http://schemas.microsoft.com/office/powerpoint/2010/main" val="3073306813"/>
              </p:ext>
            </p:extLst>
          </p:nvPr>
        </p:nvGraphicFramePr>
        <p:xfrm>
          <a:off x="240750" y="982675"/>
          <a:ext cx="11754175" cy="4216719"/>
        </p:xfrm>
        <a:graphic>
          <a:graphicData uri="http://schemas.openxmlformats.org/drawingml/2006/table">
            <a:tbl>
              <a:tblPr>
                <a:noFill/>
                <a:tableStyleId>{32F6FDDB-D9B0-46FF-8355-B5CC38405895}</a:tableStyleId>
              </a:tblPr>
              <a:tblGrid>
                <a:gridCol w="1134325">
                  <a:extLst>
                    <a:ext uri="{9D8B030D-6E8A-4147-A177-3AD203B41FA5}">
                      <a16:colId xmlns:a16="http://schemas.microsoft.com/office/drawing/2014/main" val="20000"/>
                    </a:ext>
                  </a:extLst>
                </a:gridCol>
                <a:gridCol w="2593350">
                  <a:extLst>
                    <a:ext uri="{9D8B030D-6E8A-4147-A177-3AD203B41FA5}">
                      <a16:colId xmlns:a16="http://schemas.microsoft.com/office/drawing/2014/main" val="20001"/>
                    </a:ext>
                  </a:extLst>
                </a:gridCol>
                <a:gridCol w="8026500">
                  <a:extLst>
                    <a:ext uri="{9D8B030D-6E8A-4147-A177-3AD203B41FA5}">
                      <a16:colId xmlns:a16="http://schemas.microsoft.com/office/drawing/2014/main" val="20002"/>
                    </a:ext>
                  </a:extLst>
                </a:gridCol>
              </a:tblGrid>
              <a:tr h="1510675">
                <a:tc rowSpan="4">
                  <a:txBody>
                    <a:bodyPr/>
                    <a:lstStyle/>
                    <a:p>
                      <a:pPr marL="0" marR="1270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Phase  2 Delivery</a:t>
                      </a:r>
                      <a:endParaRPr sz="1200" b="1" u="none" strike="noStrike" cap="none">
                        <a:solidFill>
                          <a:schemeClr val="dk1"/>
                        </a:solidFill>
                        <a:latin typeface="Calibri"/>
                        <a:ea typeface="Calibri"/>
                        <a:cs typeface="Calibri"/>
                        <a:sym typeface="Calibri"/>
                      </a:endParaRPr>
                    </a:p>
                  </a:txBody>
                  <a:tcPr marL="91425" marR="91425" marT="0" marB="0" anchor="ctr"/>
                </a:tc>
                <a:tc>
                  <a:txBody>
                    <a:bodyPr/>
                    <a:lstStyle/>
                    <a:p>
                      <a:pPr marL="0" marR="100584" lvl="0" indent="0" algn="just" rtl="0">
                        <a:lnSpc>
                          <a:spcPct val="115000"/>
                        </a:lnSpc>
                        <a:spcBef>
                          <a:spcPts val="0"/>
                        </a:spcBef>
                        <a:spcAft>
                          <a:spcPts val="0"/>
                        </a:spcAft>
                        <a:buClr>
                          <a:srgbClr val="000000"/>
                        </a:buClr>
                        <a:buSzPts val="1200"/>
                        <a:buFont typeface="Arial"/>
                        <a:buNone/>
                      </a:pPr>
                      <a:r>
                        <a:rPr lang="en-US" sz="1200" b="1" u="none" strike="noStrike" cap="none" dirty="0" err="1">
                          <a:solidFill>
                            <a:schemeClr val="dk1"/>
                          </a:solidFill>
                          <a:latin typeface="Calibri"/>
                          <a:ea typeface="Calibri"/>
                          <a:cs typeface="Calibri"/>
                          <a:sym typeface="Calibri"/>
                        </a:rPr>
                        <a:t>VtC</a:t>
                      </a:r>
                      <a:r>
                        <a:rPr lang="en-US" sz="1200" b="1" u="none" strike="noStrike" cap="none" dirty="0">
                          <a:solidFill>
                            <a:schemeClr val="dk1"/>
                          </a:solidFill>
                          <a:latin typeface="Calibri"/>
                          <a:ea typeface="Calibri"/>
                          <a:cs typeface="Calibri"/>
                          <a:sym typeface="Calibri"/>
                        </a:rPr>
                        <a:t> Projects </a:t>
                      </a:r>
                      <a:endParaRPr sz="1400" u="none" strike="noStrike" cap="none" dirty="0">
                        <a:solidFill>
                          <a:schemeClr val="dk1"/>
                        </a:solidFill>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Each selected clinical leader will;</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100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complete the 6 week ‘Training and Support Package’</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design,  test and deliver impactful vtc initiatives/ models/ tools, </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lead the projects from a clinical perspectives</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develop a defined set of metrics to measure the impact of their initiatives and pilot activity</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develop a business case for sustainment and scaling of successful initiatives within their own organisation.</a:t>
                      </a:r>
                      <a:endParaRPr sz="1200" u="none" strike="noStrike" cap="none">
                        <a:solidFill>
                          <a:schemeClr val="dk1"/>
                        </a:solidFill>
                        <a:latin typeface="Calibri"/>
                        <a:ea typeface="Calibri"/>
                        <a:cs typeface="Calibri"/>
                        <a:sym typeface="Calibri"/>
                      </a:endParaRPr>
                    </a:p>
                    <a:p>
                      <a:pPr marL="457200" marR="0" lvl="0" indent="-304800" algn="just" rtl="0">
                        <a:lnSpc>
                          <a:spcPct val="114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incorporate requirements for the future spreading of successful initiatives to other organisations e.g. packaging</a:t>
                      </a:r>
                      <a:endParaRPr sz="12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0"/>
                  </a:ext>
                </a:extLst>
              </a:tr>
              <a:tr h="396200">
                <a:tc vMerge="1">
                  <a:txBody>
                    <a:bodyPr/>
                    <a:lstStyle/>
                    <a:p>
                      <a:endParaRPr lang="en-US"/>
                    </a:p>
                  </a:txBody>
                  <a:tcPr/>
                </a:tc>
                <a:tc>
                  <a:txBody>
                    <a:bodyPr/>
                    <a:lstStyle/>
                    <a:p>
                      <a:pPr marL="0" marR="12700" lvl="0" indent="0" algn="just"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latin typeface="Calibri"/>
                          <a:ea typeface="Calibri"/>
                          <a:cs typeface="Calibri"/>
                          <a:sym typeface="Calibri"/>
                        </a:rPr>
                        <a:t>Helpforce Connect Platform</a:t>
                      </a:r>
                      <a:endParaRPr sz="1400" u="none" strike="noStrike" cap="none" dirty="0">
                        <a:solidFill>
                          <a:schemeClr val="dk1"/>
                        </a:solidFill>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Helpforce and the clinical leads to support the development of a network (within Helpforce Connect Platform) of clinical leaders interested in Volunteer to Career,  who then become a reference group for the projects through the programme leaving a legacy to support the spreading of VtC initiatives. </a:t>
                      </a:r>
                      <a:endParaRPr sz="12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Scale &amp; Spread Plan</a:t>
                      </a: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Productising Solutions (packaging) - support to the projects to develop tools, resources, case studies, models that can be shared on Helpforce Connect as part of the scale and spread plan throughout the programme. </a:t>
                      </a:r>
                      <a:endParaRPr sz="1200" u="none" strike="noStrike" cap="none">
                        <a:solidFill>
                          <a:schemeClr val="dk1"/>
                        </a:solidFill>
                        <a:latin typeface="Calibri"/>
                        <a:ea typeface="Calibri"/>
                        <a:cs typeface="Calibri"/>
                        <a:sym typeface="Calibri"/>
                      </a:endParaRPr>
                    </a:p>
                    <a:p>
                      <a:pPr marL="0" marR="0" lvl="0" indent="0" algn="just" rtl="0">
                        <a:lnSpc>
                          <a:spcPct val="114000"/>
                        </a:lnSpc>
                        <a:spcBef>
                          <a:spcPts val="100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Develop plan/ approach following first 2 months of delivery </a:t>
                      </a:r>
                      <a:endParaRPr sz="12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Impact and Insight</a:t>
                      </a:r>
                      <a:endParaRPr sz="1400" u="none" strike="noStrike" cap="none">
                        <a:solidFill>
                          <a:schemeClr val="dk1"/>
                        </a:solidFill>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Measure the impact of the overall programme  initiatives developed and the impact they have made/ are making, agree local/ national plan to scale/ spread (this can happen at the most relevant point of individual initiative maturity and doesn’t need to wait until the end).</a:t>
                      </a:r>
                      <a:endParaRPr sz="1400" u="none" strike="noStrike" cap="none">
                        <a:solidFill>
                          <a:schemeClr val="dk1"/>
                        </a:solidFill>
                      </a:endParaRPr>
                    </a:p>
                  </a:txBody>
                  <a:tcPr marL="91425" marR="91425" marT="0" marB="0"/>
                </a:tc>
                <a:extLst>
                  <a:ext uri="{0D108BD9-81ED-4DB2-BD59-A6C34878D82A}">
                    <a16:rowId xmlns:a16="http://schemas.microsoft.com/office/drawing/2014/main" val="10003"/>
                  </a:ext>
                </a:extLst>
              </a:tr>
              <a:tr h="381000">
                <a:tc>
                  <a:txBody>
                    <a:bodyPr/>
                    <a:lstStyle/>
                    <a:p>
                      <a:pPr marL="0" marR="1270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Phase 3</a:t>
                      </a:r>
                      <a:endParaRPr sz="1200" b="1" u="none" strike="noStrike" cap="none">
                        <a:solidFill>
                          <a:schemeClr val="dk1"/>
                        </a:solidFill>
                        <a:latin typeface="Calibri"/>
                        <a:ea typeface="Calibri"/>
                        <a:cs typeface="Calibri"/>
                        <a:sym typeface="Calibri"/>
                      </a:endParaRPr>
                    </a:p>
                    <a:p>
                      <a:pPr marL="0" marR="12700" lvl="0" indent="0" algn="l" rtl="0">
                        <a:lnSpc>
                          <a:spcPct val="100000"/>
                        </a:lnSpc>
                        <a:spcBef>
                          <a:spcPts val="100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Scale &amp; Spread</a:t>
                      </a:r>
                      <a:endParaRPr sz="1200" b="1" u="none" strike="noStrike" cap="none">
                        <a:solidFill>
                          <a:schemeClr val="dk1"/>
                        </a:solidFill>
                        <a:latin typeface="Calibri"/>
                        <a:ea typeface="Calibri"/>
                        <a:cs typeface="Calibri"/>
                        <a:sym typeface="Calibri"/>
                      </a:endParaRPr>
                    </a:p>
                  </a:txBody>
                  <a:tcPr marL="91425" marR="91425" marT="0" marB="0" anchor="ctr"/>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Programme Report</a:t>
                      </a: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just" rtl="0">
                        <a:lnSpc>
                          <a:spcPct val="114000"/>
                        </a:lnSpc>
                        <a:spcBef>
                          <a:spcPts val="0"/>
                        </a:spcBef>
                        <a:spcAft>
                          <a:spcPts val="0"/>
                        </a:spcAft>
                        <a:buClr>
                          <a:srgbClr val="000000"/>
                        </a:buClr>
                        <a:buSzPts val="1200"/>
                        <a:buFont typeface="Arial"/>
                        <a:buNone/>
                      </a:pPr>
                      <a:r>
                        <a:rPr lang="en-US" sz="1200" u="none" strike="noStrike" cap="none" dirty="0">
                          <a:solidFill>
                            <a:schemeClr val="dk1"/>
                          </a:solidFill>
                          <a:latin typeface="Calibri"/>
                          <a:ea typeface="Calibri"/>
                          <a:cs typeface="Calibri"/>
                          <a:sym typeface="Calibri"/>
                        </a:rPr>
                        <a:t>Complete overall </a:t>
                      </a:r>
                      <a:r>
                        <a:rPr lang="en-US" sz="1200" u="none" strike="noStrike" cap="none" dirty="0" err="1">
                          <a:solidFill>
                            <a:schemeClr val="dk1"/>
                          </a:solidFill>
                          <a:latin typeface="Calibri"/>
                          <a:ea typeface="Calibri"/>
                          <a:cs typeface="Calibri"/>
                          <a:sym typeface="Calibri"/>
                        </a:rPr>
                        <a:t>programme</a:t>
                      </a:r>
                      <a:r>
                        <a:rPr lang="en-US" sz="1200" u="none" strike="noStrike" cap="none" dirty="0">
                          <a:solidFill>
                            <a:schemeClr val="dk1"/>
                          </a:solidFill>
                          <a:latin typeface="Calibri"/>
                          <a:ea typeface="Calibri"/>
                          <a:cs typeface="Calibri"/>
                          <a:sym typeface="Calibri"/>
                        </a:rPr>
                        <a:t> report - Learning, findings, performance, impact, insights</a:t>
                      </a:r>
                      <a:endParaRPr sz="1200" u="none" strike="noStrike" cap="none" dirty="0">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91475" y="285150"/>
            <a:ext cx="11656800" cy="698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a:t>Programme Roles</a:t>
            </a:r>
            <a:endParaRPr sz="4000"/>
          </a:p>
        </p:txBody>
      </p:sp>
      <p:graphicFrame>
        <p:nvGraphicFramePr>
          <p:cNvPr id="137" name="Google Shape;137;p6"/>
          <p:cNvGraphicFramePr/>
          <p:nvPr>
            <p:extLst>
              <p:ext uri="{D42A27DB-BD31-4B8C-83A1-F6EECF244321}">
                <p14:modId xmlns:p14="http://schemas.microsoft.com/office/powerpoint/2010/main" val="1336959793"/>
              </p:ext>
            </p:extLst>
          </p:nvPr>
        </p:nvGraphicFramePr>
        <p:xfrm>
          <a:off x="139200" y="919163"/>
          <a:ext cx="11909075" cy="4738370"/>
        </p:xfrm>
        <a:graphic>
          <a:graphicData uri="http://schemas.openxmlformats.org/drawingml/2006/table">
            <a:tbl>
              <a:tblPr>
                <a:noFill/>
                <a:tableStyleId>{32F6FDDB-D9B0-46FF-8355-B5CC38405895}</a:tableStyleId>
              </a:tblPr>
              <a:tblGrid>
                <a:gridCol w="1071375">
                  <a:extLst>
                    <a:ext uri="{9D8B030D-6E8A-4147-A177-3AD203B41FA5}">
                      <a16:colId xmlns:a16="http://schemas.microsoft.com/office/drawing/2014/main" val="20000"/>
                    </a:ext>
                  </a:extLst>
                </a:gridCol>
                <a:gridCol w="1814150">
                  <a:extLst>
                    <a:ext uri="{9D8B030D-6E8A-4147-A177-3AD203B41FA5}">
                      <a16:colId xmlns:a16="http://schemas.microsoft.com/office/drawing/2014/main" val="20001"/>
                    </a:ext>
                  </a:extLst>
                </a:gridCol>
                <a:gridCol w="2298725">
                  <a:extLst>
                    <a:ext uri="{9D8B030D-6E8A-4147-A177-3AD203B41FA5}">
                      <a16:colId xmlns:a16="http://schemas.microsoft.com/office/drawing/2014/main" val="20002"/>
                    </a:ext>
                  </a:extLst>
                </a:gridCol>
                <a:gridCol w="2467775">
                  <a:extLst>
                    <a:ext uri="{9D8B030D-6E8A-4147-A177-3AD203B41FA5}">
                      <a16:colId xmlns:a16="http://schemas.microsoft.com/office/drawing/2014/main" val="20003"/>
                    </a:ext>
                  </a:extLst>
                </a:gridCol>
                <a:gridCol w="2135275">
                  <a:extLst>
                    <a:ext uri="{9D8B030D-6E8A-4147-A177-3AD203B41FA5}">
                      <a16:colId xmlns:a16="http://schemas.microsoft.com/office/drawing/2014/main" val="20004"/>
                    </a:ext>
                  </a:extLst>
                </a:gridCol>
                <a:gridCol w="2121775">
                  <a:extLst>
                    <a:ext uri="{9D8B030D-6E8A-4147-A177-3AD203B41FA5}">
                      <a16:colId xmlns:a16="http://schemas.microsoft.com/office/drawing/2014/main" val="20005"/>
                    </a:ext>
                  </a:extLst>
                </a:gridCol>
              </a:tblGrid>
              <a:tr h="381000">
                <a:tc>
                  <a:txBody>
                    <a:bodyPr/>
                    <a:lstStyle/>
                    <a:p>
                      <a:pPr marL="0" marR="0" lvl="0" indent="0" algn="just" rtl="0">
                        <a:lnSpc>
                          <a:spcPct val="114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ctr"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Steering Group</a:t>
                      </a:r>
                      <a:endParaRPr sz="1200"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Programme Lead</a:t>
                      </a:r>
                      <a:endParaRPr sz="120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ctr"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Specialist Team</a:t>
                      </a:r>
                      <a:endParaRPr sz="1200" u="none" strike="noStrike" cap="none">
                        <a:solidFill>
                          <a:schemeClr val="dk1"/>
                        </a:solidFill>
                        <a:latin typeface="Calibri"/>
                        <a:ea typeface="Calibri"/>
                        <a:cs typeface="Calibri"/>
                        <a:sym typeface="Calibri"/>
                      </a:endParaRPr>
                    </a:p>
                    <a:p>
                      <a:pPr marL="0" marR="0" lvl="0" indent="0" algn="ctr" rtl="0">
                        <a:lnSpc>
                          <a:spcPct val="114000"/>
                        </a:lnSpc>
                        <a:spcBef>
                          <a:spcPts val="100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ctr"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Tutor/ Mentor</a:t>
                      </a:r>
                      <a:endParaRPr sz="1200" u="none" strike="noStrike" cap="none">
                        <a:solidFill>
                          <a:schemeClr val="dk1"/>
                        </a:solidFill>
                        <a:latin typeface="Calibri"/>
                        <a:ea typeface="Calibri"/>
                        <a:cs typeface="Calibri"/>
                        <a:sym typeface="Calibri"/>
                      </a:endParaRPr>
                    </a:p>
                  </a:txBody>
                  <a:tcPr marL="91425" marR="91425" marT="0" marB="0">
                    <a:solidFill>
                      <a:srgbClr val="FCE5CD"/>
                    </a:solidFill>
                  </a:tcPr>
                </a:tc>
                <a:tc>
                  <a:txBody>
                    <a:bodyPr/>
                    <a:lstStyle/>
                    <a:p>
                      <a:pPr marL="0" marR="0" lvl="0" indent="0" algn="ctr" rtl="0">
                        <a:lnSpc>
                          <a:spcPct val="114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Clinical Lead</a:t>
                      </a:r>
                      <a:endParaRPr sz="1200" u="none" strike="noStrike" cap="none">
                        <a:solidFill>
                          <a:schemeClr val="dk1"/>
                        </a:solidFill>
                        <a:latin typeface="Calibri"/>
                        <a:ea typeface="Calibri"/>
                        <a:cs typeface="Calibri"/>
                        <a:sym typeface="Calibri"/>
                      </a:endParaRPr>
                    </a:p>
                    <a:p>
                      <a:pPr marL="0" marR="0" lvl="0" indent="0" algn="ctr" rtl="0">
                        <a:lnSpc>
                          <a:spcPct val="114000"/>
                        </a:lnSpc>
                        <a:spcBef>
                          <a:spcPts val="100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solidFill>
                      <a:srgbClr val="FCE5CD"/>
                    </a:solidFill>
                  </a:tcPr>
                </a:tc>
                <a:extLst>
                  <a:ext uri="{0D108BD9-81ED-4DB2-BD59-A6C34878D82A}">
                    <a16:rowId xmlns:a16="http://schemas.microsoft.com/office/drawing/2014/main" val="10000"/>
                  </a:ext>
                </a:extLst>
              </a:tr>
              <a:tr h="381000">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Primary Role</a:t>
                      </a: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Championing the programme and individual projects through their .expertise, guidance and advice</a:t>
                      </a:r>
                      <a:endParaRPr sz="12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Ensure delivery of  overall programme in line with vision.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Be the main contact for the local projects and stakeholders.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Effectively use skills/ knowledge/ experience of the steering group and deploy specialist team support to the local projects where needed.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Drive the VtC agenda within Helpforce and wider</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Provide expert (e.g. marketing, PR, comms, finance, I&amp;I, connect, content development, events) support for each local project where needed.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Support the development and then the delivery of the learning and support package to upt to 5 clinical leads.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The role will:</a:t>
                      </a:r>
                      <a:endParaRPr sz="120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facilitate group discussions following training sessions. </a:t>
                      </a:r>
                      <a:endParaRPr sz="120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develop 1:1 mentor relationships with each of the clinical leads for the duration of the programme</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solidFill>
                      <a:srgbClr val="FCE5CD"/>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Complete a 6 week learning package leading to the design, development and delivery of a VtC project in their organisation.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Lead all aspects of the project  with mentor support and support from relevant specialists within Helpforce e.g. I&amp;I, marketing, packaging</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Deliver a project that covers the strategic objectives of the programme. </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solidFill>
                      <a:srgbClr val="FCE5CD"/>
                    </a:solidFill>
                  </a:tcPr>
                </a:tc>
                <a:extLst>
                  <a:ext uri="{0D108BD9-81ED-4DB2-BD59-A6C34878D82A}">
                    <a16:rowId xmlns:a16="http://schemas.microsoft.com/office/drawing/2014/main" val="10001"/>
                  </a:ext>
                </a:extLst>
              </a:tr>
              <a:tr h="381000">
                <a:tc>
                  <a:txBody>
                    <a:bodyPr/>
                    <a:lstStyle/>
                    <a:p>
                      <a:pPr marL="0" marR="0" lvl="0" indent="0" algn="just" rtl="0">
                        <a:lnSpc>
                          <a:spcPct val="114000"/>
                        </a:lnSpc>
                        <a:spcBef>
                          <a:spcPts val="0"/>
                        </a:spcBef>
                        <a:spcAft>
                          <a:spcPts val="0"/>
                        </a:spcAft>
                        <a:buClr>
                          <a:srgbClr val="000000"/>
                        </a:buClr>
                        <a:buSzPts val="1200"/>
                        <a:buFont typeface="Arial"/>
                        <a:buNone/>
                      </a:pPr>
                      <a:r>
                        <a:rPr lang="en-US" sz="1200" b="1" u="none" strike="noStrike" cap="none">
                          <a:solidFill>
                            <a:schemeClr val="dk1"/>
                          </a:solidFill>
                          <a:latin typeface="Calibri"/>
                          <a:ea typeface="Calibri"/>
                          <a:cs typeface="Calibri"/>
                          <a:sym typeface="Calibri"/>
                        </a:rPr>
                        <a:t>Known responsibilities/tasks/ activities </a:t>
                      </a: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91440" algn="just"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Meet quarterly </a:t>
                      </a:r>
                      <a:endParaRPr sz="1200" u="none" strike="noStrike" cap="none">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Attend working group meetings where relevant. </a:t>
                      </a:r>
                      <a:endParaRPr sz="120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Calibri"/>
                        <a:ea typeface="Calibri"/>
                        <a:cs typeface="Calibri"/>
                        <a:sym typeface="Calibri"/>
                      </a:endParaRPr>
                    </a:p>
                  </a:txBody>
                  <a:tcPr marL="91425" marR="91425" marT="0" marB="0"/>
                </a:tc>
                <a:tc>
                  <a:txBody>
                    <a:bodyPr/>
                    <a:lstStyle/>
                    <a:p>
                      <a:pPr marL="146304" marR="0" lvl="0" indent="-146304"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Support Tutor/ Mentor</a:t>
                      </a:r>
                      <a:endParaRPr sz="1200" u="none" strike="noStrike" cap="none">
                        <a:solidFill>
                          <a:schemeClr val="dk1"/>
                        </a:solidFill>
                        <a:latin typeface="Calibri"/>
                        <a:ea typeface="Calibri"/>
                        <a:cs typeface="Calibri"/>
                        <a:sym typeface="Calibri"/>
                      </a:endParaRPr>
                    </a:p>
                    <a:p>
                      <a:pPr marL="146304" marR="0" lvl="0" indent="-146304"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Stakeholder communication and management</a:t>
                      </a:r>
                      <a:endParaRPr sz="1200" u="none" strike="noStrike" cap="none">
                        <a:solidFill>
                          <a:schemeClr val="dk1"/>
                        </a:solidFill>
                        <a:latin typeface="Calibri"/>
                        <a:ea typeface="Calibri"/>
                        <a:cs typeface="Calibri"/>
                        <a:sym typeface="Calibri"/>
                      </a:endParaRPr>
                    </a:p>
                    <a:p>
                      <a:pPr marL="146304"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Learning and support package</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err="1">
                          <a:solidFill>
                            <a:schemeClr val="dk1"/>
                          </a:solidFill>
                          <a:latin typeface="Calibri"/>
                          <a:ea typeface="Calibri"/>
                          <a:cs typeface="Calibri"/>
                          <a:sym typeface="Calibri"/>
                        </a:rPr>
                        <a:t>VtC</a:t>
                      </a:r>
                      <a:r>
                        <a:rPr lang="en-US" sz="1200" u="none" strike="noStrike" cap="none" dirty="0">
                          <a:solidFill>
                            <a:schemeClr val="dk1"/>
                          </a:solidFill>
                          <a:latin typeface="Calibri"/>
                          <a:ea typeface="Calibri"/>
                          <a:cs typeface="Calibri"/>
                          <a:sym typeface="Calibri"/>
                        </a:rPr>
                        <a:t>  Self Assessment tool ( SAT)</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Connect development</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Marketing &amp; Comms</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Clinical Tutor/ Mentor</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I&amp;I</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err="1">
                          <a:solidFill>
                            <a:schemeClr val="dk1"/>
                          </a:solidFill>
                          <a:latin typeface="Calibri"/>
                          <a:ea typeface="Calibri"/>
                          <a:cs typeface="Calibri"/>
                          <a:sym typeface="Calibri"/>
                        </a:rPr>
                        <a:t>Productising</a:t>
                      </a:r>
                      <a:r>
                        <a:rPr lang="en-US" sz="1200" u="none" strike="noStrike" cap="none" dirty="0">
                          <a:solidFill>
                            <a:schemeClr val="dk1"/>
                          </a:solidFill>
                          <a:latin typeface="Calibri"/>
                          <a:ea typeface="Calibri"/>
                          <a:cs typeface="Calibri"/>
                          <a:sym typeface="Calibri"/>
                        </a:rPr>
                        <a:t> solutions</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Scale and spread plan</a:t>
                      </a:r>
                      <a:endParaRPr sz="1200" u="none" strike="noStrike" cap="none" dirty="0">
                        <a:solidFill>
                          <a:schemeClr val="dk1"/>
                        </a:solidFill>
                        <a:latin typeface="Calibri"/>
                        <a:ea typeface="Calibri"/>
                        <a:cs typeface="Calibri"/>
                        <a:sym typeface="Calibri"/>
                      </a:endParaRPr>
                    </a:p>
                  </a:txBody>
                  <a:tcPr marL="91425" marR="91425" marT="0" marB="0"/>
                </a:tc>
                <a:tc>
                  <a:txBody>
                    <a:bodyPr/>
                    <a:lstStyle/>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Tutor/ Mentor</a:t>
                      </a:r>
                      <a:endParaRPr sz="1200" u="none" strike="noStrike" cap="none">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Learning and support package</a:t>
                      </a:r>
                      <a:endParaRPr sz="1200" u="none" strike="noStrike" cap="none">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VtC maturity self assessment tool development</a:t>
                      </a:r>
                      <a:endParaRPr sz="1200" u="none" strike="noStrike" cap="none">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Feed into steering group</a:t>
                      </a:r>
                      <a:endParaRPr sz="1200" u="none" strike="noStrike" cap="none">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a:solidFill>
                            <a:schemeClr val="dk1"/>
                          </a:solidFill>
                          <a:latin typeface="Calibri"/>
                          <a:ea typeface="Calibri"/>
                          <a:cs typeface="Calibri"/>
                          <a:sym typeface="Calibri"/>
                        </a:rPr>
                        <a:t>Be part of connect network</a:t>
                      </a:r>
                      <a:endParaRPr sz="1200" u="none" strike="noStrike" cap="none">
                        <a:solidFill>
                          <a:schemeClr val="dk1"/>
                        </a:solidFill>
                        <a:latin typeface="Calibri"/>
                        <a:ea typeface="Calibri"/>
                        <a:cs typeface="Calibri"/>
                        <a:sym typeface="Calibri"/>
                      </a:endParaRPr>
                    </a:p>
                    <a:p>
                      <a:pPr marL="91440" marR="0" lvl="0" indent="-15239" algn="l" rtl="0">
                        <a:lnSpc>
                          <a:spcPct val="100000"/>
                        </a:lnSpc>
                        <a:spcBef>
                          <a:spcPts val="0"/>
                        </a:spcBef>
                        <a:spcAft>
                          <a:spcPts val="0"/>
                        </a:spcAft>
                        <a:buClr>
                          <a:schemeClr val="dk1"/>
                        </a:buClr>
                        <a:buSzPts val="1200"/>
                        <a:buFont typeface="Calibri"/>
                        <a:buNone/>
                      </a:pPr>
                      <a:endParaRPr sz="1200" u="none" strike="noStrike" cap="none">
                        <a:solidFill>
                          <a:schemeClr val="dk1"/>
                        </a:solidFill>
                        <a:latin typeface="Calibri"/>
                        <a:ea typeface="Calibri"/>
                        <a:cs typeface="Calibri"/>
                        <a:sym typeface="Calibri"/>
                      </a:endParaRPr>
                    </a:p>
                  </a:txBody>
                  <a:tcPr marL="91425" marR="91425" marT="0" marB="0">
                    <a:solidFill>
                      <a:srgbClr val="FCE5CD"/>
                    </a:solidFill>
                  </a:tcPr>
                </a:tc>
                <a:tc>
                  <a:txBody>
                    <a:bodyPr/>
                    <a:lstStyle/>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Complete learning and support package</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Complete </a:t>
                      </a:r>
                      <a:r>
                        <a:rPr lang="en-US" sz="1200" u="none" strike="noStrike" cap="none" dirty="0" err="1">
                          <a:solidFill>
                            <a:schemeClr val="dk1"/>
                          </a:solidFill>
                          <a:latin typeface="Calibri"/>
                          <a:ea typeface="Calibri"/>
                          <a:cs typeface="Calibri"/>
                          <a:sym typeface="Calibri"/>
                        </a:rPr>
                        <a:t>VtC</a:t>
                      </a:r>
                      <a:r>
                        <a:rPr lang="en-US" sz="1200" u="none" strike="noStrike" cap="none" dirty="0">
                          <a:solidFill>
                            <a:schemeClr val="dk1"/>
                          </a:solidFill>
                          <a:latin typeface="Calibri"/>
                          <a:ea typeface="Calibri"/>
                          <a:cs typeface="Calibri"/>
                          <a:sym typeface="Calibri"/>
                        </a:rPr>
                        <a:t> tool</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User of Connect</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Local marketing &amp; comms</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I&amp;I</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err="1">
                          <a:solidFill>
                            <a:schemeClr val="dk1"/>
                          </a:solidFill>
                          <a:latin typeface="Calibri"/>
                          <a:ea typeface="Calibri"/>
                          <a:cs typeface="Calibri"/>
                          <a:sym typeface="Calibri"/>
                        </a:rPr>
                        <a:t>Productising</a:t>
                      </a:r>
                      <a:r>
                        <a:rPr lang="en-US" sz="1200" u="none" strike="noStrike" cap="none" dirty="0">
                          <a:solidFill>
                            <a:schemeClr val="dk1"/>
                          </a:solidFill>
                          <a:latin typeface="Calibri"/>
                          <a:ea typeface="Calibri"/>
                          <a:cs typeface="Calibri"/>
                          <a:sym typeface="Calibri"/>
                        </a:rPr>
                        <a:t> solutions</a:t>
                      </a:r>
                      <a:endParaRPr sz="1200" u="none" strike="noStrike" cap="none" dirty="0">
                        <a:solidFill>
                          <a:schemeClr val="dk1"/>
                        </a:solidFill>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200"/>
                        <a:buFont typeface="Calibri"/>
                        <a:buChar char="●"/>
                      </a:pPr>
                      <a:r>
                        <a:rPr lang="en-US" sz="1200" u="none" strike="noStrike" cap="none" dirty="0">
                          <a:solidFill>
                            <a:schemeClr val="dk1"/>
                          </a:solidFill>
                          <a:latin typeface="Calibri"/>
                          <a:ea typeface="Calibri"/>
                          <a:cs typeface="Calibri"/>
                          <a:sym typeface="Calibri"/>
                        </a:rPr>
                        <a:t>Business Case for sustainment</a:t>
                      </a:r>
                      <a:endParaRPr sz="1200" u="none" strike="noStrike" cap="none" dirty="0">
                        <a:solidFill>
                          <a:schemeClr val="dk1"/>
                        </a:solidFill>
                        <a:latin typeface="Calibri"/>
                        <a:ea typeface="Calibri"/>
                        <a:cs typeface="Calibri"/>
                        <a:sym typeface="Calibri"/>
                      </a:endParaRPr>
                    </a:p>
                  </a:txBody>
                  <a:tcPr marL="91425" marR="91425" marT="0" marB="0">
                    <a:solidFill>
                      <a:srgbClr val="FCE5CD"/>
                    </a:solidFill>
                  </a:tcPr>
                </a:tc>
                <a:extLst>
                  <a:ext uri="{0D108BD9-81ED-4DB2-BD59-A6C34878D82A}">
                    <a16:rowId xmlns:a16="http://schemas.microsoft.com/office/drawing/2014/main" val="10002"/>
                  </a:ext>
                </a:extLst>
              </a:tr>
            </a:tbl>
          </a:graphicData>
        </a:graphic>
      </p:graphicFrame>
      <p:sp>
        <p:nvSpPr>
          <p:cNvPr id="138" name="Google Shape;138;p6"/>
          <p:cNvSpPr txBox="1"/>
          <p:nvPr/>
        </p:nvSpPr>
        <p:spPr>
          <a:xfrm>
            <a:off x="4365200" y="408600"/>
            <a:ext cx="6677400" cy="4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515975" y="512775"/>
            <a:ext cx="11079600" cy="7281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200" dirty="0"/>
              <a:t>Governance – </a:t>
            </a:r>
            <a:r>
              <a:rPr lang="en-US" sz="3200" dirty="0" err="1"/>
              <a:t>VtC</a:t>
            </a:r>
            <a:r>
              <a:rPr lang="en-US" sz="3200" dirty="0"/>
              <a:t> Steering Group meeting Members  </a:t>
            </a:r>
            <a:endParaRPr sz="3200" dirty="0"/>
          </a:p>
        </p:txBody>
      </p:sp>
      <p:sp>
        <p:nvSpPr>
          <p:cNvPr id="144" name="Google Shape;144;p7"/>
          <p:cNvSpPr txBox="1">
            <a:spLocks noGrp="1"/>
          </p:cNvSpPr>
          <p:nvPr>
            <p:ph type="body" idx="1"/>
          </p:nvPr>
        </p:nvSpPr>
        <p:spPr>
          <a:xfrm>
            <a:off x="515950" y="1176450"/>
            <a:ext cx="10760400" cy="4733100"/>
          </a:xfrm>
          <a:prstGeom prst="rect">
            <a:avLst/>
          </a:prstGeom>
          <a:noFill/>
          <a:ln>
            <a:noFill/>
          </a:ln>
        </p:spPr>
        <p:txBody>
          <a:bodyPr spcFirstLastPara="1" wrap="square" lIns="91425" tIns="45700" rIns="91425" bIns="45700" anchor="t" anchorCtr="0">
            <a:noAutofit/>
          </a:bodyPr>
          <a:lstStyle/>
          <a:p>
            <a:pPr marL="914400" marR="0" lvl="0" indent="0" algn="l" rtl="0">
              <a:lnSpc>
                <a:spcPct val="90000"/>
              </a:lnSpc>
              <a:spcBef>
                <a:spcPts val="0"/>
              </a:spcBef>
              <a:spcAft>
                <a:spcPts val="0"/>
              </a:spcAft>
              <a:buSzPts val="2000"/>
              <a:buNone/>
            </a:pPr>
            <a:endParaRPr lang="en-GB" sz="1400" dirty="0">
              <a:latin typeface="Nunito"/>
              <a:ea typeface="Nunito"/>
              <a:cs typeface="Nunito"/>
              <a:sym typeface="Nunito"/>
            </a:endParaRPr>
          </a:p>
          <a:p>
            <a:pPr marL="914400" marR="0" lvl="0" indent="0" algn="l" rtl="0">
              <a:lnSpc>
                <a:spcPct val="90000"/>
              </a:lnSpc>
              <a:spcBef>
                <a:spcPts val="0"/>
              </a:spcBef>
              <a:spcAft>
                <a:spcPts val="0"/>
              </a:spcAft>
              <a:buSzPts val="2000"/>
              <a:buNone/>
            </a:pPr>
            <a:r>
              <a:rPr lang="en-GB" sz="1600" b="1" dirty="0">
                <a:latin typeface="Nunito"/>
                <a:ea typeface="Nunito"/>
                <a:cs typeface="Nunito"/>
                <a:sym typeface="Nunito"/>
              </a:rPr>
              <a:t> Meets Quarterly </a:t>
            </a:r>
            <a:endParaRPr sz="1600" b="1"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914400" marR="0" lvl="0" indent="0" algn="l" rtl="0">
              <a:lnSpc>
                <a:spcPct val="90000"/>
              </a:lnSpc>
              <a:spcBef>
                <a:spcPts val="0"/>
              </a:spcBef>
              <a:spcAft>
                <a:spcPts val="0"/>
              </a:spcAft>
              <a:buSzPts val="2000"/>
              <a:buNone/>
            </a:pPr>
            <a:endParaRPr sz="1600"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dirty="0">
              <a:latin typeface="Nunito"/>
              <a:ea typeface="Nunito"/>
              <a:cs typeface="Nunito"/>
              <a:sym typeface="Nunito"/>
            </a:endParaRPr>
          </a:p>
          <a:p>
            <a:pPr marL="0" marR="0" lvl="0" indent="0" algn="l" rtl="0">
              <a:lnSpc>
                <a:spcPct val="90000"/>
              </a:lnSpc>
              <a:spcBef>
                <a:spcPts val="0"/>
              </a:spcBef>
              <a:spcAft>
                <a:spcPts val="0"/>
              </a:spcAft>
              <a:buClr>
                <a:schemeClr val="dk1"/>
              </a:buClr>
              <a:buSzPts val="2000"/>
              <a:buFont typeface="Arial"/>
              <a:buNone/>
            </a:pPr>
            <a:endParaRPr sz="1600" dirty="0">
              <a:latin typeface="Nunito"/>
              <a:ea typeface="Nunito"/>
              <a:cs typeface="Nunito"/>
              <a:sym typeface="Nunito"/>
            </a:endParaRPr>
          </a:p>
        </p:txBody>
      </p:sp>
      <p:pic>
        <p:nvPicPr>
          <p:cNvPr id="145" name="Google Shape;145;p7"/>
          <p:cNvPicPr preferRelativeResize="0"/>
          <p:nvPr/>
        </p:nvPicPr>
        <p:blipFill rotWithShape="1">
          <a:blip r:embed="rId3">
            <a:alphaModFix/>
          </a:blip>
          <a:srcRect l="2217" t="30930" r="63976" b="33712"/>
          <a:stretch/>
        </p:blipFill>
        <p:spPr>
          <a:xfrm>
            <a:off x="1582993" y="1759974"/>
            <a:ext cx="6479458" cy="29432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f4a0f6df3_4_115"/>
          <p:cNvSpPr/>
          <p:nvPr/>
        </p:nvSpPr>
        <p:spPr>
          <a:xfrm>
            <a:off x="-64350" y="0"/>
            <a:ext cx="12320700" cy="827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11f4a0f6df3_4_115"/>
          <p:cNvSpPr txBox="1">
            <a:spLocks noGrp="1"/>
          </p:cNvSpPr>
          <p:nvPr>
            <p:ph type="title"/>
          </p:nvPr>
        </p:nvSpPr>
        <p:spPr>
          <a:xfrm>
            <a:off x="637675" y="47250"/>
            <a:ext cx="11228400" cy="732900"/>
          </a:xfrm>
          <a:prstGeom prst="rect">
            <a:avLst/>
          </a:prstGeom>
          <a:noFill/>
          <a:ln>
            <a:noFill/>
          </a:ln>
        </p:spPr>
        <p:txBody>
          <a:bodyPr spcFirstLastPara="1" wrap="square" lIns="0" tIns="46800" rIns="0" bIns="468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600">
                <a:solidFill>
                  <a:schemeClr val="lt1"/>
                </a:solidFill>
              </a:rPr>
              <a:t>How a Helpforce Programme Manager will support you</a:t>
            </a:r>
            <a:endParaRPr sz="3600">
              <a:solidFill>
                <a:schemeClr val="lt1"/>
              </a:solidFill>
            </a:endParaRPr>
          </a:p>
        </p:txBody>
      </p:sp>
      <p:sp>
        <p:nvSpPr>
          <p:cNvPr id="284" name="Google Shape;284;g11f4a0f6df3_4_115"/>
          <p:cNvSpPr txBox="1"/>
          <p:nvPr/>
        </p:nvSpPr>
        <p:spPr>
          <a:xfrm>
            <a:off x="-69900" y="764175"/>
            <a:ext cx="12320700" cy="431100"/>
          </a:xfrm>
          <a:prstGeom prst="rect">
            <a:avLst/>
          </a:prstGeom>
          <a:solidFill>
            <a:schemeClr val="accent1"/>
          </a:solidFill>
          <a:ln>
            <a:noFill/>
          </a:ln>
        </p:spPr>
        <p:txBody>
          <a:bodyPr spcFirstLastPara="1" wrap="square" lIns="91425" tIns="91425" rIns="91425" bIns="91425" anchor="t" anchorCtr="0">
            <a:spAutoFit/>
          </a:bodyPr>
          <a:lstStyle/>
          <a:p>
            <a:pPr marL="101600" marR="0" lvl="0" indent="0" algn="ctr" rtl="0">
              <a:lnSpc>
                <a:spcPct val="115000"/>
              </a:lnSpc>
              <a:spcBef>
                <a:spcPts val="0"/>
              </a:spcBef>
              <a:spcAft>
                <a:spcPts val="0"/>
              </a:spcAft>
              <a:buClr>
                <a:srgbClr val="000000"/>
              </a:buClr>
              <a:buSzPts val="1400"/>
              <a:buFont typeface="Arial"/>
              <a:buNone/>
            </a:pPr>
            <a:r>
              <a:rPr lang="en-US" sz="1600" b="1" i="0" u="none" strike="noStrike" cap="none">
                <a:solidFill>
                  <a:schemeClr val="lt1"/>
                </a:solidFill>
                <a:latin typeface="Calibri"/>
                <a:ea typeface="Calibri"/>
                <a:cs typeface="Calibri"/>
                <a:sym typeface="Calibri"/>
              </a:rPr>
              <a:t>How we support you with different stages of a project or programme life cycle</a:t>
            </a:r>
            <a:endParaRPr sz="1600" b="1" i="0" u="none" strike="noStrike" cap="none">
              <a:solidFill>
                <a:schemeClr val="lt1"/>
              </a:solidFill>
              <a:latin typeface="Calibri"/>
              <a:ea typeface="Calibri"/>
              <a:cs typeface="Calibri"/>
              <a:sym typeface="Calibri"/>
            </a:endParaRPr>
          </a:p>
        </p:txBody>
      </p:sp>
      <p:grpSp>
        <p:nvGrpSpPr>
          <p:cNvPr id="285" name="Google Shape;285;g11f4a0f6df3_4_115"/>
          <p:cNvGrpSpPr/>
          <p:nvPr/>
        </p:nvGrpSpPr>
        <p:grpSpPr>
          <a:xfrm>
            <a:off x="312225" y="2101726"/>
            <a:ext cx="11394238" cy="1636162"/>
            <a:chOff x="312225" y="2040888"/>
            <a:chExt cx="11394238" cy="1636162"/>
          </a:xfrm>
        </p:grpSpPr>
        <p:sp>
          <p:nvSpPr>
            <p:cNvPr id="286" name="Google Shape;286;g11f4a0f6df3_4_115"/>
            <p:cNvSpPr txBox="1"/>
            <p:nvPr/>
          </p:nvSpPr>
          <p:spPr>
            <a:xfrm>
              <a:off x="312225" y="2054100"/>
              <a:ext cx="2736000" cy="16200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Understanding the scale of the challenge and your capacity</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Understanding your needs and aspirations</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Expertise around volunteering in health </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Achieving senior buy in</a:t>
              </a:r>
              <a:endParaRPr sz="1200" b="0" i="0" u="none" strike="noStrike" cap="none">
                <a:solidFill>
                  <a:schemeClr val="dk1"/>
                </a:solidFill>
                <a:latin typeface="Calibri"/>
                <a:ea typeface="Calibri"/>
                <a:cs typeface="Calibri"/>
                <a:sym typeface="Calibri"/>
              </a:endParaRPr>
            </a:p>
          </p:txBody>
        </p:sp>
        <p:sp>
          <p:nvSpPr>
            <p:cNvPr id="287" name="Google Shape;287;g11f4a0f6df3_4_115"/>
            <p:cNvSpPr txBox="1"/>
            <p:nvPr/>
          </p:nvSpPr>
          <p:spPr>
            <a:xfrm>
              <a:off x="3206638" y="2040888"/>
              <a:ext cx="2750400" cy="1620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Developing plans and strategies</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Getting access to knowledge and best practice</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Linking with other stakeholders locally</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Linking with others nationally</a:t>
              </a:r>
              <a:endParaRPr sz="1200" b="0" i="0" u="none" strike="noStrike" cap="none">
                <a:solidFill>
                  <a:schemeClr val="dk1"/>
                </a:solidFill>
                <a:latin typeface="Calibri"/>
                <a:ea typeface="Calibri"/>
                <a:cs typeface="Calibri"/>
                <a:sym typeface="Calibri"/>
              </a:endParaRPr>
            </a:p>
          </p:txBody>
        </p:sp>
        <p:sp>
          <p:nvSpPr>
            <p:cNvPr id="288" name="Google Shape;288;g11f4a0f6df3_4_115"/>
            <p:cNvSpPr txBox="1"/>
            <p:nvPr/>
          </p:nvSpPr>
          <p:spPr>
            <a:xfrm>
              <a:off x="8970463" y="2045026"/>
              <a:ext cx="2736000" cy="1620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Recognising and sharing what you achieve</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Providing a platform to promote your  work</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9" name="Google Shape;289;g11f4a0f6df3_4_115"/>
            <p:cNvSpPr txBox="1"/>
            <p:nvPr/>
          </p:nvSpPr>
          <p:spPr>
            <a:xfrm>
              <a:off x="6088550" y="2057050"/>
              <a:ext cx="2736000" cy="1620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Supporting design and implementation of plans </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Helping you “Adopt and Adapt”  what has worked elsewhere</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Measuring impact</a:t>
              </a:r>
              <a:endParaRPr sz="1200" b="0" i="0" u="none" strike="noStrike" cap="none">
                <a:solidFill>
                  <a:schemeClr val="dk1"/>
                </a:solidFill>
                <a:latin typeface="Calibri"/>
                <a:ea typeface="Calibri"/>
                <a:cs typeface="Calibri"/>
                <a:sym typeface="Calibri"/>
              </a:endParaRPr>
            </a:p>
            <a:p>
              <a:pPr marL="292100" marR="0" lvl="0" indent="-139700" algn="l" rtl="0">
                <a:lnSpc>
                  <a:spcPct val="115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Maximising potential </a:t>
              </a:r>
              <a:endParaRPr sz="12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grpSp>
      <p:sp>
        <p:nvSpPr>
          <p:cNvPr id="290" name="Google Shape;290;g11f4a0f6df3_4_115"/>
          <p:cNvSpPr/>
          <p:nvPr/>
        </p:nvSpPr>
        <p:spPr>
          <a:xfrm>
            <a:off x="292400" y="3930050"/>
            <a:ext cx="4611900" cy="1900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g11f4a0f6df3_4_115"/>
          <p:cNvSpPr txBox="1"/>
          <p:nvPr/>
        </p:nvSpPr>
        <p:spPr>
          <a:xfrm>
            <a:off x="290931" y="3883652"/>
            <a:ext cx="2740500" cy="431100"/>
          </a:xfrm>
          <a:prstGeom prst="rect">
            <a:avLst/>
          </a:prstGeom>
          <a:noFill/>
          <a:ln>
            <a:noFill/>
          </a:ln>
        </p:spPr>
        <p:txBody>
          <a:bodyPr spcFirstLastPara="1" wrap="square" lIns="91425" tIns="91425" rIns="91425" bIns="91425" anchor="t" anchorCtr="0">
            <a:spAutoFit/>
          </a:bodyPr>
          <a:lstStyle/>
          <a:p>
            <a:pPr marL="101600" marR="0" lvl="0" indent="0" algn="l" rtl="0">
              <a:lnSpc>
                <a:spcPct val="115000"/>
              </a:lnSpc>
              <a:spcBef>
                <a:spcPts val="0"/>
              </a:spcBef>
              <a:spcAft>
                <a:spcPts val="0"/>
              </a:spcAft>
              <a:buClr>
                <a:srgbClr val="000000"/>
              </a:buClr>
              <a:buSzPts val="1700"/>
              <a:buFont typeface="Arial"/>
              <a:buNone/>
            </a:pPr>
            <a:r>
              <a:rPr lang="en-US" sz="1600" b="1" i="0" u="none" strike="noStrike" cap="none">
                <a:solidFill>
                  <a:schemeClr val="dk1"/>
                </a:solidFill>
                <a:latin typeface="Calibri"/>
                <a:ea typeface="Calibri"/>
                <a:cs typeface="Calibri"/>
                <a:sym typeface="Calibri"/>
              </a:rPr>
              <a:t>How do we add value?</a:t>
            </a:r>
            <a:endParaRPr sz="1600" b="1" i="0" u="none" strike="noStrike" cap="none">
              <a:solidFill>
                <a:schemeClr val="dk1"/>
              </a:solidFill>
              <a:latin typeface="Calibri"/>
              <a:ea typeface="Calibri"/>
              <a:cs typeface="Calibri"/>
              <a:sym typeface="Calibri"/>
            </a:endParaRPr>
          </a:p>
        </p:txBody>
      </p:sp>
      <p:pic>
        <p:nvPicPr>
          <p:cNvPr id="292" name="Google Shape;292;g11f4a0f6df3_4_115" descr="Boardroom outline"/>
          <p:cNvPicPr preferRelativeResize="0"/>
          <p:nvPr/>
        </p:nvPicPr>
        <p:blipFill rotWithShape="1">
          <a:blip r:embed="rId3">
            <a:alphaModFix/>
          </a:blip>
          <a:srcRect/>
          <a:stretch/>
        </p:blipFill>
        <p:spPr>
          <a:xfrm>
            <a:off x="2813318" y="4198062"/>
            <a:ext cx="557719" cy="557719"/>
          </a:xfrm>
          <a:prstGeom prst="rect">
            <a:avLst/>
          </a:prstGeom>
          <a:noFill/>
          <a:ln>
            <a:noFill/>
          </a:ln>
        </p:spPr>
      </p:pic>
      <p:sp>
        <p:nvSpPr>
          <p:cNvPr id="293" name="Google Shape;293;g11f4a0f6df3_4_115"/>
          <p:cNvSpPr txBox="1"/>
          <p:nvPr/>
        </p:nvSpPr>
        <p:spPr>
          <a:xfrm>
            <a:off x="3279214" y="4448100"/>
            <a:ext cx="1518000" cy="1416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Coaching</a:t>
            </a:r>
            <a:endParaRPr sz="1200" b="0" i="0" u="none" strike="noStrike" cap="none">
              <a:solidFill>
                <a:srgbClr val="1A3A6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Critical friend</a:t>
            </a:r>
            <a:endParaRPr sz="1200" b="0" i="0" u="none" strike="noStrike" cap="none">
              <a:solidFill>
                <a:srgbClr val="1A3A6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Empathy</a:t>
            </a:r>
            <a:endParaRPr sz="1200" b="0" i="0" u="none" strike="noStrike" cap="none">
              <a:solidFill>
                <a:srgbClr val="1A3A6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Guiding</a:t>
            </a:r>
            <a:endParaRPr sz="1200" b="0" i="0" u="none" strike="noStrike" cap="none">
              <a:solidFill>
                <a:srgbClr val="1A3A6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Mentoring</a:t>
            </a:r>
            <a:endParaRPr sz="1200" b="0" i="0" u="none" strike="noStrike" cap="none">
              <a:solidFill>
                <a:srgbClr val="1A3A6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1200"/>
              <a:buFont typeface="Times New Roman"/>
              <a:buChar char="•"/>
            </a:pPr>
            <a:r>
              <a:rPr lang="en-US" sz="1200" b="0" i="0" u="none" strike="noStrike" cap="none">
                <a:solidFill>
                  <a:srgbClr val="1A3A60"/>
                </a:solidFill>
                <a:latin typeface="Calibri"/>
                <a:ea typeface="Calibri"/>
                <a:cs typeface="Calibri"/>
                <a:sym typeface="Calibri"/>
              </a:rPr>
              <a:t>Advocating</a:t>
            </a:r>
            <a:endParaRPr sz="1200" b="0" i="0" u="none" strike="noStrike" cap="none">
              <a:solidFill>
                <a:srgbClr val="1A3A6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11f4a0f6df3_4_115"/>
          <p:cNvSpPr txBox="1"/>
          <p:nvPr/>
        </p:nvSpPr>
        <p:spPr>
          <a:xfrm>
            <a:off x="794276" y="4467150"/>
            <a:ext cx="2083500" cy="1200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Project management</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Evaluation</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Stakeholder mapping and management</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Signposting</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Facilitation</a:t>
            </a:r>
            <a:endParaRPr sz="1200" b="0" i="0" u="none" strike="noStrike" cap="none">
              <a:solidFill>
                <a:schemeClr val="dk1"/>
              </a:solidFill>
              <a:latin typeface="Calibri"/>
              <a:ea typeface="Calibri"/>
              <a:cs typeface="Calibri"/>
              <a:sym typeface="Calibri"/>
            </a:endParaRPr>
          </a:p>
        </p:txBody>
      </p:sp>
      <p:sp>
        <p:nvSpPr>
          <p:cNvPr id="295" name="Google Shape;295;g11f4a0f6df3_4_115"/>
          <p:cNvSpPr/>
          <p:nvPr/>
        </p:nvSpPr>
        <p:spPr>
          <a:xfrm>
            <a:off x="5069112" y="3930038"/>
            <a:ext cx="3240000" cy="1900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296" name="Google Shape;296;g11f4a0f6df3_4_115"/>
          <p:cNvSpPr txBox="1"/>
          <p:nvPr/>
        </p:nvSpPr>
        <p:spPr>
          <a:xfrm>
            <a:off x="4936600" y="3880032"/>
            <a:ext cx="3430200" cy="431100"/>
          </a:xfrm>
          <a:prstGeom prst="rect">
            <a:avLst/>
          </a:prstGeom>
          <a:noFill/>
          <a:ln>
            <a:noFill/>
          </a:ln>
        </p:spPr>
        <p:txBody>
          <a:bodyPr spcFirstLastPara="1" wrap="square" lIns="91425" tIns="91425" rIns="91425" bIns="91425" anchor="t" anchorCtr="0">
            <a:spAutoFit/>
          </a:bodyPr>
          <a:lstStyle/>
          <a:p>
            <a:pPr marL="101600" marR="0" lvl="0" indent="0" algn="l" rtl="0">
              <a:lnSpc>
                <a:spcPct val="115000"/>
              </a:lnSpc>
              <a:spcBef>
                <a:spcPts val="0"/>
              </a:spcBef>
              <a:spcAft>
                <a:spcPts val="0"/>
              </a:spcAft>
              <a:buClr>
                <a:srgbClr val="000000"/>
              </a:buClr>
              <a:buSzPts val="1700"/>
              <a:buFont typeface="Arial"/>
              <a:buNone/>
            </a:pPr>
            <a:r>
              <a:rPr lang="en-US" sz="1600" b="1" i="0" u="none" strike="noStrike" cap="none">
                <a:solidFill>
                  <a:schemeClr val="dk1"/>
                </a:solidFill>
                <a:latin typeface="Calibri"/>
                <a:ea typeface="Calibri"/>
                <a:cs typeface="Calibri"/>
                <a:sym typeface="Calibri"/>
              </a:rPr>
              <a:t>What else can you expect from us?</a:t>
            </a:r>
            <a:endParaRPr sz="1600" b="1" i="0" u="none" strike="noStrike" cap="none">
              <a:solidFill>
                <a:schemeClr val="dk1"/>
              </a:solidFill>
              <a:latin typeface="Calibri"/>
              <a:ea typeface="Calibri"/>
              <a:cs typeface="Calibri"/>
              <a:sym typeface="Calibri"/>
            </a:endParaRPr>
          </a:p>
        </p:txBody>
      </p:sp>
      <p:sp>
        <p:nvSpPr>
          <p:cNvPr id="297" name="Google Shape;297;g11f4a0f6df3_4_115"/>
          <p:cNvSpPr txBox="1"/>
          <p:nvPr/>
        </p:nvSpPr>
        <p:spPr>
          <a:xfrm>
            <a:off x="5614773" y="4490752"/>
            <a:ext cx="1612200" cy="1015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Pragmatism</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Enthusiasm</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Confidence</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Knowledge</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Time</a:t>
            </a:r>
            <a:endParaRPr sz="1200" b="0" i="0" u="none" strike="noStrike" cap="none">
              <a:solidFill>
                <a:schemeClr val="dk1"/>
              </a:solidFill>
              <a:latin typeface="Calibri"/>
              <a:ea typeface="Calibri"/>
              <a:cs typeface="Calibri"/>
              <a:sym typeface="Calibri"/>
            </a:endParaRPr>
          </a:p>
        </p:txBody>
      </p:sp>
      <p:sp>
        <p:nvSpPr>
          <p:cNvPr id="298" name="Google Shape;298;g11f4a0f6df3_4_115"/>
          <p:cNvSpPr/>
          <p:nvPr/>
        </p:nvSpPr>
        <p:spPr>
          <a:xfrm>
            <a:off x="8473800" y="3930612"/>
            <a:ext cx="3240000" cy="1900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9" name="Google Shape;299;g11f4a0f6df3_4_115"/>
          <p:cNvSpPr txBox="1"/>
          <p:nvPr/>
        </p:nvSpPr>
        <p:spPr>
          <a:xfrm>
            <a:off x="8395634" y="3892310"/>
            <a:ext cx="2881200" cy="431100"/>
          </a:xfrm>
          <a:prstGeom prst="rect">
            <a:avLst/>
          </a:prstGeom>
          <a:noFill/>
          <a:ln>
            <a:noFill/>
          </a:ln>
        </p:spPr>
        <p:txBody>
          <a:bodyPr spcFirstLastPara="1" wrap="square" lIns="91425" tIns="91425" rIns="91425" bIns="91425" anchor="t" anchorCtr="0">
            <a:spAutoFit/>
          </a:bodyPr>
          <a:lstStyle/>
          <a:p>
            <a:pPr marL="101600" marR="0" lvl="0" indent="0" algn="l" rtl="0">
              <a:lnSpc>
                <a:spcPct val="115000"/>
              </a:lnSpc>
              <a:spcBef>
                <a:spcPts val="0"/>
              </a:spcBef>
              <a:spcAft>
                <a:spcPts val="0"/>
              </a:spcAft>
              <a:buClr>
                <a:srgbClr val="000000"/>
              </a:buClr>
              <a:buSzPts val="1700"/>
              <a:buFont typeface="Arial"/>
              <a:buNone/>
            </a:pPr>
            <a:r>
              <a:rPr lang="en-US" sz="1600" b="1" i="0" u="none" strike="noStrike" cap="none">
                <a:solidFill>
                  <a:schemeClr val="dk1"/>
                </a:solidFill>
                <a:latin typeface="Calibri"/>
                <a:ea typeface="Calibri"/>
                <a:cs typeface="Calibri"/>
                <a:sym typeface="Calibri"/>
              </a:rPr>
              <a:t>What are the benefits?</a:t>
            </a:r>
            <a:endParaRPr sz="1600" b="1" i="0" u="none" strike="noStrike" cap="none">
              <a:solidFill>
                <a:schemeClr val="dk1"/>
              </a:solidFill>
              <a:latin typeface="Calibri"/>
              <a:ea typeface="Calibri"/>
              <a:cs typeface="Calibri"/>
              <a:sym typeface="Calibri"/>
            </a:endParaRPr>
          </a:p>
        </p:txBody>
      </p:sp>
      <p:sp>
        <p:nvSpPr>
          <p:cNvPr id="300" name="Google Shape;300;g11f4a0f6df3_4_115"/>
          <p:cNvSpPr txBox="1"/>
          <p:nvPr/>
        </p:nvSpPr>
        <p:spPr>
          <a:xfrm>
            <a:off x="8979648" y="4467150"/>
            <a:ext cx="2526600" cy="1015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Reduce the risks related to  developing new services</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Deliver sustainable systems</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Fast track staff learning</a:t>
            </a:r>
            <a:endParaRPr sz="1200" b="0" i="0"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Calibri"/>
                <a:ea typeface="Calibri"/>
                <a:cs typeface="Calibri"/>
                <a:sym typeface="Calibri"/>
              </a:rPr>
              <a:t>Grow team confidence</a:t>
            </a:r>
            <a:endParaRPr sz="1200" b="0" i="0" u="none" strike="noStrike" cap="none">
              <a:solidFill>
                <a:schemeClr val="dk1"/>
              </a:solidFill>
              <a:latin typeface="Calibri"/>
              <a:ea typeface="Calibri"/>
              <a:cs typeface="Calibri"/>
              <a:sym typeface="Calibri"/>
            </a:endParaRPr>
          </a:p>
        </p:txBody>
      </p:sp>
      <p:pic>
        <p:nvPicPr>
          <p:cNvPr id="301" name="Google Shape;301;g11f4a0f6df3_4_115" descr="Tools outline"/>
          <p:cNvPicPr preferRelativeResize="0"/>
          <p:nvPr/>
        </p:nvPicPr>
        <p:blipFill rotWithShape="1">
          <a:blip r:embed="rId4">
            <a:alphaModFix/>
          </a:blip>
          <a:srcRect/>
          <a:stretch/>
        </p:blipFill>
        <p:spPr>
          <a:xfrm>
            <a:off x="507338" y="4333966"/>
            <a:ext cx="343059" cy="343059"/>
          </a:xfrm>
          <a:prstGeom prst="rect">
            <a:avLst/>
          </a:prstGeom>
          <a:noFill/>
          <a:ln>
            <a:noFill/>
          </a:ln>
        </p:spPr>
      </p:pic>
      <p:pic>
        <p:nvPicPr>
          <p:cNvPr id="302" name="Google Shape;302;g11f4a0f6df3_4_115"/>
          <p:cNvPicPr preferRelativeResize="0"/>
          <p:nvPr/>
        </p:nvPicPr>
        <p:blipFill rotWithShape="1">
          <a:blip r:embed="rId5">
            <a:alphaModFix/>
          </a:blip>
          <a:srcRect/>
          <a:stretch/>
        </p:blipFill>
        <p:spPr>
          <a:xfrm>
            <a:off x="5198575" y="4323400"/>
            <a:ext cx="409925" cy="409925"/>
          </a:xfrm>
          <a:prstGeom prst="rect">
            <a:avLst/>
          </a:prstGeom>
          <a:noFill/>
          <a:ln>
            <a:noFill/>
          </a:ln>
        </p:spPr>
      </p:pic>
      <p:grpSp>
        <p:nvGrpSpPr>
          <p:cNvPr id="303" name="Google Shape;303;g11f4a0f6df3_4_115"/>
          <p:cNvGrpSpPr/>
          <p:nvPr/>
        </p:nvGrpSpPr>
        <p:grpSpPr>
          <a:xfrm>
            <a:off x="353391" y="1281595"/>
            <a:ext cx="11345816" cy="653709"/>
            <a:chOff x="2035802" y="2997280"/>
            <a:chExt cx="8120395" cy="863438"/>
          </a:xfrm>
        </p:grpSpPr>
        <p:sp>
          <p:nvSpPr>
            <p:cNvPr id="304" name="Google Shape;304;g11f4a0f6df3_4_115"/>
            <p:cNvSpPr/>
            <p:nvPr/>
          </p:nvSpPr>
          <p:spPr>
            <a:xfrm>
              <a:off x="2035802" y="2997280"/>
              <a:ext cx="1789500" cy="690900"/>
            </a:xfrm>
            <a:prstGeom prst="chevron">
              <a:avLst>
                <a:gd name="adj" fmla="val 40000"/>
              </a:avLst>
            </a:prstGeom>
            <a:solidFill>
              <a:srgbClr val="9ECCF2"/>
            </a:solidFill>
            <a:ln w="25400" cap="flat" cmpd="sng">
              <a:solidFill>
                <a:srgbClr val="9ECC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1f4a0f6df3_4_115"/>
            <p:cNvSpPr/>
            <p:nvPr/>
          </p:nvSpPr>
          <p:spPr>
            <a:xfrm>
              <a:off x="2513004" y="3169968"/>
              <a:ext cx="1511141" cy="690750"/>
            </a:xfrm>
            <a:custGeom>
              <a:avLst/>
              <a:gdLst/>
              <a:ahLst/>
              <a:cxnLst/>
              <a:rect l="l" t="t" r="r" b="b"/>
              <a:pathLst>
                <a:path w="1511141" h="690750" extrusionOk="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solidFill>
              <a:schemeClr val="lt1">
                <a:alpha val="89411"/>
              </a:schemeClr>
            </a:solidFill>
            <a:ln w="25400" cap="flat" cmpd="sng">
              <a:solidFill>
                <a:srgbClr val="9ECCF2"/>
              </a:solidFill>
              <a:prstDash val="solid"/>
              <a:round/>
              <a:headEnd type="none" w="sm" len="sm"/>
              <a:tailEnd type="none" w="sm" len="sm"/>
            </a:ln>
          </p:spPr>
          <p:txBody>
            <a:bodyPr spcFirstLastPara="1" wrap="square" lIns="183800" tIns="183800" rIns="183800" bIns="1838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rgbClr val="1A3A60"/>
                  </a:solidFill>
                  <a:latin typeface="Calibri"/>
                  <a:ea typeface="Calibri"/>
                  <a:cs typeface="Calibri"/>
                  <a:sym typeface="Calibri"/>
                </a:rPr>
                <a:t>Initiating</a:t>
              </a:r>
              <a:endParaRPr sz="1400" b="0" i="0" u="none" strike="noStrike" cap="none">
                <a:solidFill>
                  <a:srgbClr val="000000"/>
                </a:solidFill>
                <a:latin typeface="Arial"/>
                <a:ea typeface="Arial"/>
                <a:cs typeface="Arial"/>
                <a:sym typeface="Arial"/>
              </a:endParaRPr>
            </a:p>
          </p:txBody>
        </p:sp>
        <p:sp>
          <p:nvSpPr>
            <p:cNvPr id="306" name="Google Shape;306;g11f4a0f6df3_4_115"/>
            <p:cNvSpPr/>
            <p:nvPr/>
          </p:nvSpPr>
          <p:spPr>
            <a:xfrm>
              <a:off x="4079819" y="2997280"/>
              <a:ext cx="1789500" cy="690900"/>
            </a:xfrm>
            <a:prstGeom prst="chevron">
              <a:avLst>
                <a:gd name="adj" fmla="val 40000"/>
              </a:avLst>
            </a:prstGeom>
            <a:solidFill>
              <a:srgbClr val="FDC4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1f4a0f6df3_4_115"/>
            <p:cNvSpPr/>
            <p:nvPr/>
          </p:nvSpPr>
          <p:spPr>
            <a:xfrm>
              <a:off x="4557021" y="3169968"/>
              <a:ext cx="1511141" cy="690750"/>
            </a:xfrm>
            <a:custGeom>
              <a:avLst/>
              <a:gdLst/>
              <a:ahLst/>
              <a:cxnLst/>
              <a:rect l="l" t="t" r="r" b="b"/>
              <a:pathLst>
                <a:path w="1511141" h="690750" extrusionOk="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solidFill>
              <a:schemeClr val="lt1">
                <a:alpha val="89411"/>
              </a:schemeClr>
            </a:solidFill>
            <a:ln w="25400" cap="flat" cmpd="sng">
              <a:solidFill>
                <a:srgbClr val="FDC400"/>
              </a:solidFill>
              <a:prstDash val="solid"/>
              <a:round/>
              <a:headEnd type="none" w="sm" len="sm"/>
              <a:tailEnd type="none" w="sm" len="sm"/>
            </a:ln>
          </p:spPr>
          <p:txBody>
            <a:bodyPr spcFirstLastPara="1" wrap="square" lIns="183800" tIns="183800" rIns="183800" bIns="1838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rgbClr val="1A3A60"/>
                  </a:solidFill>
                  <a:latin typeface="Calibri"/>
                  <a:ea typeface="Calibri"/>
                  <a:cs typeface="Calibri"/>
                  <a:sym typeface="Calibri"/>
                </a:rPr>
                <a:t>Planning</a:t>
              </a:r>
              <a:endParaRPr sz="1400" b="0" i="0" u="none" strike="noStrike" cap="none">
                <a:solidFill>
                  <a:srgbClr val="000000"/>
                </a:solidFill>
                <a:latin typeface="Arial"/>
                <a:ea typeface="Arial"/>
                <a:cs typeface="Arial"/>
                <a:sym typeface="Arial"/>
              </a:endParaRPr>
            </a:p>
          </p:txBody>
        </p:sp>
        <p:sp>
          <p:nvSpPr>
            <p:cNvPr id="308" name="Google Shape;308;g11f4a0f6df3_4_115"/>
            <p:cNvSpPr/>
            <p:nvPr/>
          </p:nvSpPr>
          <p:spPr>
            <a:xfrm>
              <a:off x="6123836" y="2997280"/>
              <a:ext cx="1789500" cy="690900"/>
            </a:xfrm>
            <a:prstGeom prst="chevron">
              <a:avLst>
                <a:gd name="adj" fmla="val 40000"/>
              </a:avLst>
            </a:prstGeom>
            <a:solidFill>
              <a:srgbClr val="5156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11f4a0f6df3_4_115"/>
            <p:cNvSpPr/>
            <p:nvPr/>
          </p:nvSpPr>
          <p:spPr>
            <a:xfrm>
              <a:off x="6601039" y="3169968"/>
              <a:ext cx="1511141" cy="690750"/>
            </a:xfrm>
            <a:custGeom>
              <a:avLst/>
              <a:gdLst/>
              <a:ahLst/>
              <a:cxnLst/>
              <a:rect l="l" t="t" r="r" b="b"/>
              <a:pathLst>
                <a:path w="1511141" h="690750" extrusionOk="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solidFill>
              <a:schemeClr val="lt1">
                <a:alpha val="89411"/>
              </a:schemeClr>
            </a:solidFill>
            <a:ln w="25400" cap="flat" cmpd="sng">
              <a:solidFill>
                <a:srgbClr val="51565C"/>
              </a:solidFill>
              <a:prstDash val="solid"/>
              <a:round/>
              <a:headEnd type="none" w="sm" len="sm"/>
              <a:tailEnd type="none" w="sm" len="sm"/>
            </a:ln>
          </p:spPr>
          <p:txBody>
            <a:bodyPr spcFirstLastPara="1" wrap="square" lIns="183800" tIns="183800" rIns="183800" bIns="1838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rgbClr val="1A3A60"/>
                  </a:solidFill>
                  <a:latin typeface="Calibri"/>
                  <a:ea typeface="Calibri"/>
                  <a:cs typeface="Calibri"/>
                  <a:sym typeface="Calibri"/>
                </a:rPr>
                <a:t>Delivery</a:t>
              </a:r>
              <a:endParaRPr sz="1400" b="0" i="0" u="none" strike="noStrike" cap="none">
                <a:solidFill>
                  <a:srgbClr val="000000"/>
                </a:solidFill>
                <a:latin typeface="Arial"/>
                <a:ea typeface="Arial"/>
                <a:cs typeface="Arial"/>
                <a:sym typeface="Arial"/>
              </a:endParaRPr>
            </a:p>
          </p:txBody>
        </p:sp>
        <p:sp>
          <p:nvSpPr>
            <p:cNvPr id="310" name="Google Shape;310;g11f4a0f6df3_4_115"/>
            <p:cNvSpPr/>
            <p:nvPr/>
          </p:nvSpPr>
          <p:spPr>
            <a:xfrm>
              <a:off x="8167854" y="2997280"/>
              <a:ext cx="1789500" cy="690900"/>
            </a:xfrm>
            <a:prstGeom prst="chevron">
              <a:avLst>
                <a:gd name="adj" fmla="val 40000"/>
              </a:avLst>
            </a:prstGeom>
            <a:solidFill>
              <a:srgbClr val="D6D8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1f4a0f6df3_4_115"/>
            <p:cNvSpPr/>
            <p:nvPr/>
          </p:nvSpPr>
          <p:spPr>
            <a:xfrm>
              <a:off x="8645056" y="3169968"/>
              <a:ext cx="1511141" cy="690750"/>
            </a:xfrm>
            <a:custGeom>
              <a:avLst/>
              <a:gdLst/>
              <a:ahLst/>
              <a:cxnLst/>
              <a:rect l="l" t="t" r="r" b="b"/>
              <a:pathLst>
                <a:path w="1511141" h="690750" extrusionOk="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solidFill>
              <a:schemeClr val="lt1">
                <a:alpha val="89411"/>
              </a:schemeClr>
            </a:solidFill>
            <a:ln w="25400" cap="flat" cmpd="sng">
              <a:solidFill>
                <a:srgbClr val="D6D8D5"/>
              </a:solidFill>
              <a:prstDash val="solid"/>
              <a:round/>
              <a:headEnd type="none" w="sm" len="sm"/>
              <a:tailEnd type="none" w="sm" len="sm"/>
            </a:ln>
          </p:spPr>
          <p:txBody>
            <a:bodyPr spcFirstLastPara="1" wrap="square" lIns="183800" tIns="183800" rIns="183800" bIns="1838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rgbClr val="1A3A60"/>
                  </a:solidFill>
                  <a:latin typeface="Calibri"/>
                  <a:ea typeface="Calibri"/>
                  <a:cs typeface="Calibri"/>
                  <a:sym typeface="Calibri"/>
                </a:rPr>
                <a:t>Closing</a:t>
              </a:r>
              <a:endParaRPr sz="1400" b="0" i="0" u="none" strike="noStrike" cap="none">
                <a:solidFill>
                  <a:srgbClr val="000000"/>
                </a:solidFill>
                <a:latin typeface="Arial"/>
                <a:ea typeface="Arial"/>
                <a:cs typeface="Arial"/>
                <a:sym typeface="Arial"/>
              </a:endParaRPr>
            </a:p>
          </p:txBody>
        </p:sp>
      </p:grpSp>
      <p:pic>
        <p:nvPicPr>
          <p:cNvPr id="312" name="Google Shape;312;g11f4a0f6df3_4_115" descr="Plant outline"/>
          <p:cNvPicPr preferRelativeResize="0"/>
          <p:nvPr/>
        </p:nvPicPr>
        <p:blipFill rotWithShape="1">
          <a:blip r:embed="rId6">
            <a:alphaModFix/>
          </a:blip>
          <a:srcRect/>
          <a:stretch/>
        </p:blipFill>
        <p:spPr>
          <a:xfrm>
            <a:off x="8576696" y="4282849"/>
            <a:ext cx="491025" cy="491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3030</Words>
  <Application>Microsoft Office PowerPoint</Application>
  <PresentationFormat>Widescreen</PresentationFormat>
  <Paragraphs>321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Roboto</vt:lpstr>
      <vt:lpstr>Calibri</vt:lpstr>
      <vt:lpstr>Nunito</vt:lpstr>
      <vt:lpstr>Times New Roman</vt:lpstr>
      <vt:lpstr>Arial</vt:lpstr>
      <vt:lpstr>Office Theme</vt:lpstr>
      <vt:lpstr>Volunteer to Career (VtC) Programme</vt:lpstr>
      <vt:lpstr>Volunteer to Career   Supporting volunteers into healthcare careers through clinically led training pathways and opportunity. </vt:lpstr>
      <vt:lpstr>Volunteer to Career ( VtC ) Overview</vt:lpstr>
      <vt:lpstr>Systemic Change</vt:lpstr>
      <vt:lpstr>Programme components</vt:lpstr>
      <vt:lpstr>Programme components</vt:lpstr>
      <vt:lpstr>Programme Roles</vt:lpstr>
      <vt:lpstr>Governance – VtC Steering Group meeting Members  </vt:lpstr>
      <vt:lpstr>How a Helpforce Programme Manager will support you</vt:lpstr>
      <vt:lpstr>Volunteering  To Career ( VtC )  Journey So far </vt:lpstr>
      <vt:lpstr>Project overview cohort 1</vt:lpstr>
      <vt:lpstr>VtC - Types of Volunteering Roles  </vt:lpstr>
      <vt:lpstr>Volunteer to Career ( VtC) Programme   </vt:lpstr>
      <vt:lpstr>Volunteer to Career ( VtC) Programme - Impact     </vt:lpstr>
      <vt:lpstr> Signs of Systemic Change    </vt:lpstr>
      <vt:lpstr> In Summary      </vt:lpstr>
      <vt:lpstr>PowerPoint Presentation</vt:lpstr>
      <vt:lpstr>PowerPoint Presentation</vt:lpstr>
      <vt:lpstr>Service Outcomes</vt:lpstr>
      <vt:lpstr>Trust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to Career (VtC) Programme</dc:title>
  <dc:creator>Mark Burrett Systems</dc:creator>
  <cp:lastModifiedBy>Helpforce Systems</cp:lastModifiedBy>
  <cp:revision>4</cp:revision>
  <dcterms:modified xsi:type="dcterms:W3CDTF">2022-06-27T16:08:54Z</dcterms:modified>
</cp:coreProperties>
</file>