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2" roundtripDataSignature="AMtx7mh+MCKD7iuNUpHiTGypRjBkpa8U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customschemas.google.com/relationships/presentationmetadata" Target="metadata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7" name="Google Shape;14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9" name="Google Shape;159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5" name="Google Shape;165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b5eaa04823_0_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1" name="Google Shape;171;gb5eaa04823_0_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7" name="Google Shape;177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3" name="Google Shape;183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9" name="Google Shape;189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5eaa04823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gb5eaa04823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" name="Google Shape;107;gb5eaa04823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0" name="Google Shape;120;p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1" name="Google Shape;121;p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p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8" name="Google Shape;128;p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4" name="Google Shape;13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0" name="Google Shape;140;p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1" name="Google Shape;141;p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slide">
  <p:cSld name="Logo slide">
    <p:bg>
      <p:bgPr>
        <a:solidFill>
          <a:schemeClr val="dk1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74088" y="2873979"/>
            <a:ext cx="4843824" cy="11100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Images / bullet point">
  <p:cSld name="2 Images / bullet poin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6"/>
          <p:cNvSpPr/>
          <p:nvPr>
            <p:ph idx="2" type="pic"/>
          </p:nvPr>
        </p:nvSpPr>
        <p:spPr>
          <a:xfrm>
            <a:off x="0" y="3130062"/>
            <a:ext cx="6096000" cy="287801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26"/>
          <p:cNvSpPr txBox="1"/>
          <p:nvPr>
            <p:ph idx="1" type="body"/>
          </p:nvPr>
        </p:nvSpPr>
        <p:spPr>
          <a:xfrm>
            <a:off x="6456363" y="521472"/>
            <a:ext cx="5219700" cy="20146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26"/>
          <p:cNvSpPr txBox="1"/>
          <p:nvPr>
            <p:ph idx="3" type="body"/>
          </p:nvPr>
        </p:nvSpPr>
        <p:spPr>
          <a:xfrm>
            <a:off x="6456363" y="3432528"/>
            <a:ext cx="5219700" cy="2021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6"/>
          <p:cNvSpPr/>
          <p:nvPr/>
        </p:nvSpPr>
        <p:spPr>
          <a:xfrm>
            <a:off x="0" y="6008077"/>
            <a:ext cx="12192000" cy="849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9" name="Google Shape;69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26"/>
          <p:cNvSpPr txBox="1"/>
          <p:nvPr/>
        </p:nvSpPr>
        <p:spPr>
          <a:xfrm>
            <a:off x="5914383" y="6345237"/>
            <a:ext cx="363234" cy="1949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26"/>
          <p:cNvSpPr/>
          <p:nvPr>
            <p:ph idx="4" type="pic"/>
          </p:nvPr>
        </p:nvSpPr>
        <p:spPr>
          <a:xfrm>
            <a:off x="0" y="0"/>
            <a:ext cx="6096000" cy="287801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72" name="Google Shape;72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title / text">
  <p:cSld name="Ttitle / 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7"/>
          <p:cNvSpPr txBox="1"/>
          <p:nvPr>
            <p:ph type="title"/>
          </p:nvPr>
        </p:nvSpPr>
        <p:spPr>
          <a:xfrm>
            <a:off x="515938" y="512764"/>
            <a:ext cx="11160125" cy="54219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5" name="Google Shape;75;p27"/>
          <p:cNvSpPr txBox="1"/>
          <p:nvPr>
            <p:ph idx="1" type="body"/>
          </p:nvPr>
        </p:nvSpPr>
        <p:spPr>
          <a:xfrm>
            <a:off x="515937" y="1557339"/>
            <a:ext cx="11160125" cy="41328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27"/>
          <p:cNvSpPr/>
          <p:nvPr/>
        </p:nvSpPr>
        <p:spPr>
          <a:xfrm>
            <a:off x="0" y="6008077"/>
            <a:ext cx="12192000" cy="849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7" name="Google Shape;77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27"/>
          <p:cNvSpPr txBox="1"/>
          <p:nvPr/>
        </p:nvSpPr>
        <p:spPr>
          <a:xfrm>
            <a:off x="5914383" y="6345237"/>
            <a:ext cx="363234" cy="1949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9" name="Google Shape;7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-image">
  <p:cSld name="Full-image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8"/>
          <p:cNvSpPr/>
          <p:nvPr>
            <p:ph idx="2" type="pic"/>
          </p:nvPr>
        </p:nvSpPr>
        <p:spPr>
          <a:xfrm>
            <a:off x="0" y="0"/>
            <a:ext cx="12192000" cy="600807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28"/>
          <p:cNvSpPr/>
          <p:nvPr/>
        </p:nvSpPr>
        <p:spPr>
          <a:xfrm>
            <a:off x="0" y="6008077"/>
            <a:ext cx="12192000" cy="849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3" name="Google Shape;83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28"/>
          <p:cNvSpPr txBox="1"/>
          <p:nvPr/>
        </p:nvSpPr>
        <p:spPr>
          <a:xfrm>
            <a:off x="5914383" y="6345237"/>
            <a:ext cx="363234" cy="1949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8"/>
          <p:cNvSpPr txBox="1"/>
          <p:nvPr>
            <p:ph type="ctrTitle"/>
          </p:nvPr>
        </p:nvSpPr>
        <p:spPr>
          <a:xfrm>
            <a:off x="1774824" y="1557337"/>
            <a:ext cx="8642351" cy="1568635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0" spcFirstLastPara="1" rIns="0" wrap="square" tIns="46800">
            <a:noAutofit/>
          </a:bodyPr>
          <a:lstStyle>
            <a:lvl1pPr lvl="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b="1" i="0" sz="6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" name="Google Shape;15;p18"/>
          <p:cNvSpPr txBox="1"/>
          <p:nvPr>
            <p:ph idx="1" type="subTitle"/>
          </p:nvPr>
        </p:nvSpPr>
        <p:spPr>
          <a:xfrm>
            <a:off x="1774823" y="3429000"/>
            <a:ext cx="8642351" cy="173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6" name="Google Shape;16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15938" y="6340147"/>
            <a:ext cx="850557" cy="194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Images">
  <p:cSld name="3 Image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9"/>
          <p:cNvSpPr/>
          <p:nvPr>
            <p:ph idx="2" type="pic"/>
          </p:nvPr>
        </p:nvSpPr>
        <p:spPr>
          <a:xfrm>
            <a:off x="4360087" y="1952624"/>
            <a:ext cx="3471826" cy="373760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19"/>
          <p:cNvSpPr/>
          <p:nvPr>
            <p:ph idx="3" type="pic"/>
          </p:nvPr>
        </p:nvSpPr>
        <p:spPr>
          <a:xfrm>
            <a:off x="515938" y="1952624"/>
            <a:ext cx="3471826" cy="373760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19"/>
          <p:cNvSpPr/>
          <p:nvPr>
            <p:ph idx="4" type="pic"/>
          </p:nvPr>
        </p:nvSpPr>
        <p:spPr>
          <a:xfrm>
            <a:off x="8204237" y="1952624"/>
            <a:ext cx="3471826" cy="373760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19"/>
          <p:cNvSpPr txBox="1"/>
          <p:nvPr>
            <p:ph type="title"/>
          </p:nvPr>
        </p:nvSpPr>
        <p:spPr>
          <a:xfrm>
            <a:off x="515938" y="512763"/>
            <a:ext cx="11160125" cy="10445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19"/>
          <p:cNvSpPr/>
          <p:nvPr/>
        </p:nvSpPr>
        <p:spPr>
          <a:xfrm>
            <a:off x="0" y="6008077"/>
            <a:ext cx="12192000" cy="849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" name="Google Shape;24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/ Image">
  <p:cSld name="Text / Imag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0"/>
          <p:cNvSpPr/>
          <p:nvPr>
            <p:ph idx="2" type="pic"/>
          </p:nvPr>
        </p:nvSpPr>
        <p:spPr>
          <a:xfrm>
            <a:off x="6096000" y="0"/>
            <a:ext cx="6096000" cy="600807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20"/>
          <p:cNvSpPr txBox="1"/>
          <p:nvPr>
            <p:ph type="title"/>
          </p:nvPr>
        </p:nvSpPr>
        <p:spPr>
          <a:xfrm>
            <a:off x="515938" y="512763"/>
            <a:ext cx="5219700" cy="119907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20"/>
          <p:cNvSpPr txBox="1"/>
          <p:nvPr>
            <p:ph idx="1" type="body"/>
          </p:nvPr>
        </p:nvSpPr>
        <p:spPr>
          <a:xfrm>
            <a:off x="515938" y="1952625"/>
            <a:ext cx="5219700" cy="38893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20"/>
          <p:cNvSpPr/>
          <p:nvPr/>
        </p:nvSpPr>
        <p:spPr>
          <a:xfrm>
            <a:off x="0" y="6008077"/>
            <a:ext cx="12192000" cy="849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" name="Google Shape;31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alf / Half">
  <p:cSld name="Half / Half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/>
          <p:nvPr>
            <p:ph type="title"/>
          </p:nvPr>
        </p:nvSpPr>
        <p:spPr>
          <a:xfrm>
            <a:off x="515937" y="512764"/>
            <a:ext cx="11160125" cy="64618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5" name="Google Shape;35;p21"/>
          <p:cNvSpPr txBox="1"/>
          <p:nvPr>
            <p:ph idx="1" type="body"/>
          </p:nvPr>
        </p:nvSpPr>
        <p:spPr>
          <a:xfrm>
            <a:off x="515938" y="1557339"/>
            <a:ext cx="5219700" cy="4132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21"/>
          <p:cNvSpPr txBox="1"/>
          <p:nvPr>
            <p:ph idx="2" type="body"/>
          </p:nvPr>
        </p:nvSpPr>
        <p:spPr>
          <a:xfrm>
            <a:off x="6463893" y="1557339"/>
            <a:ext cx="5219700" cy="4132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21"/>
          <p:cNvSpPr/>
          <p:nvPr/>
        </p:nvSpPr>
        <p:spPr>
          <a:xfrm>
            <a:off x="0" y="6008077"/>
            <a:ext cx="12192000" cy="849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" name="Google Shape;38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 cover">
  <p:cSld name="Back cover">
    <p:bg>
      <p:bgPr>
        <a:solidFill>
          <a:schemeClr val="dk1"/>
        </a:solid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2"/>
          <p:cNvSpPr/>
          <p:nvPr/>
        </p:nvSpPr>
        <p:spPr>
          <a:xfrm>
            <a:off x="413526" y="6225236"/>
            <a:ext cx="1064144" cy="44622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2" name="Google Shape;42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74825" y="1690851"/>
            <a:ext cx="4843824" cy="1110043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22"/>
          <p:cNvSpPr txBox="1"/>
          <p:nvPr/>
        </p:nvSpPr>
        <p:spPr>
          <a:xfrm>
            <a:off x="1774825" y="3305520"/>
            <a:ext cx="4681538" cy="17688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</a:pPr>
            <a:r>
              <a:rPr b="1" i="0" lang="en-US" sz="4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help@helpforce.community</a:t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www.helpforce.community</a:t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-image + title">
  <p:cSld name="Full-image + title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3"/>
          <p:cNvSpPr/>
          <p:nvPr>
            <p:ph idx="2" type="pic"/>
          </p:nvPr>
        </p:nvSpPr>
        <p:spPr>
          <a:xfrm>
            <a:off x="0" y="0"/>
            <a:ext cx="12192000" cy="600807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23"/>
          <p:cNvSpPr txBox="1"/>
          <p:nvPr>
            <p:ph type="ctrTitle"/>
          </p:nvPr>
        </p:nvSpPr>
        <p:spPr>
          <a:xfrm>
            <a:off x="515938" y="1"/>
            <a:ext cx="4125731" cy="60080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0" spcFirstLastPara="1" rIns="0" wrap="square" tIns="46800">
            <a:noAutofit/>
          </a:bodyPr>
          <a:lstStyle>
            <a:lvl1pPr lvl="0" marR="0" algn="l">
              <a:lnSpc>
                <a:spcPct val="91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b="1" i="0" sz="6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23"/>
          <p:cNvSpPr/>
          <p:nvPr/>
        </p:nvSpPr>
        <p:spPr>
          <a:xfrm>
            <a:off x="0" y="6008077"/>
            <a:ext cx="12192000" cy="849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8" name="Google Shape;48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23"/>
          <p:cNvSpPr txBox="1"/>
          <p:nvPr/>
        </p:nvSpPr>
        <p:spPr>
          <a:xfrm>
            <a:off x="5914383" y="6345237"/>
            <a:ext cx="363234" cy="1949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0" name="Google Shape;50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lpfor slide">
  <p:cSld name="Helpfor slide">
    <p:bg>
      <p:bgPr>
        <a:solidFill>
          <a:schemeClr val="dk1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76350" y="2477386"/>
            <a:ext cx="8304994" cy="19032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4"/>
          <p:cNvSpPr txBox="1"/>
          <p:nvPr/>
        </p:nvSpPr>
        <p:spPr>
          <a:xfrm>
            <a:off x="5914383" y="6345237"/>
            <a:ext cx="363234" cy="1949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" name="Google Shape;55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/ Text">
  <p:cSld name="Image / 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5"/>
          <p:cNvSpPr/>
          <p:nvPr>
            <p:ph idx="2" type="pic"/>
          </p:nvPr>
        </p:nvSpPr>
        <p:spPr>
          <a:xfrm>
            <a:off x="0" y="0"/>
            <a:ext cx="6096000" cy="600807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25"/>
          <p:cNvSpPr txBox="1"/>
          <p:nvPr>
            <p:ph type="title"/>
          </p:nvPr>
        </p:nvSpPr>
        <p:spPr>
          <a:xfrm>
            <a:off x="6456363" y="512763"/>
            <a:ext cx="5219700" cy="1199079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9" name="Google Shape;59;p25"/>
          <p:cNvSpPr txBox="1"/>
          <p:nvPr>
            <p:ph idx="1" type="body"/>
          </p:nvPr>
        </p:nvSpPr>
        <p:spPr>
          <a:xfrm>
            <a:off x="6456363" y="1952625"/>
            <a:ext cx="5219700" cy="38893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25"/>
          <p:cNvSpPr/>
          <p:nvPr/>
        </p:nvSpPr>
        <p:spPr>
          <a:xfrm>
            <a:off x="0" y="6008077"/>
            <a:ext cx="12192000" cy="849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5"/>
          <p:cNvSpPr txBox="1"/>
          <p:nvPr/>
        </p:nvSpPr>
        <p:spPr>
          <a:xfrm>
            <a:off x="5914383" y="6345237"/>
            <a:ext cx="363234" cy="1949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3" name="Google Shape;63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/>
          <p:nvPr>
            <p:ph type="title"/>
          </p:nvPr>
        </p:nvSpPr>
        <p:spPr>
          <a:xfrm>
            <a:off x="515938" y="512764"/>
            <a:ext cx="11160125" cy="54219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3997">
          <p15:clr>
            <a:srgbClr val="F26B43"/>
          </p15:clr>
        </p15:guide>
        <p15:guide id="2" pos="7355">
          <p15:clr>
            <a:srgbClr val="F26B43"/>
          </p15:clr>
        </p15:guide>
        <p15:guide id="3" pos="325">
          <p15:clr>
            <a:srgbClr val="F26B43"/>
          </p15:clr>
        </p15:guide>
        <p15:guide id="4" orient="horz" pos="323">
          <p15:clr>
            <a:srgbClr val="F26B43"/>
          </p15:clr>
        </p15:guide>
        <p15:guide id="5" pos="3840">
          <p15:clr>
            <a:srgbClr val="F26B43"/>
          </p15:clr>
        </p15:guide>
        <p15:guide id="6" orient="horz" pos="2160">
          <p15:clr>
            <a:srgbClr val="F26B43"/>
          </p15:clr>
        </p15:guide>
        <p15:guide id="7" pos="1118">
          <p15:clr>
            <a:srgbClr val="F26B43"/>
          </p15:clr>
        </p15:guide>
        <p15:guide id="8" pos="6562">
          <p15:clr>
            <a:srgbClr val="F26B43"/>
          </p15:clr>
        </p15:guide>
        <p15:guide id="9" orient="horz" pos="3680">
          <p15:clr>
            <a:srgbClr val="F26B43"/>
          </p15:clr>
        </p15:guide>
        <p15:guide id="10" orient="horz" pos="981">
          <p15:clr>
            <a:srgbClr val="F26B43"/>
          </p15:clr>
        </p15:guide>
        <p15:guide id="11" pos="3613">
          <p15:clr>
            <a:srgbClr val="F26B43"/>
          </p15:clr>
        </p15:guide>
        <p15:guide id="12" pos="4067">
          <p15:clr>
            <a:srgbClr val="F26B43"/>
          </p15:clr>
        </p15:guide>
        <p15:guide id="13" orient="horz" pos="1230">
          <p15:clr>
            <a:srgbClr val="F26B43"/>
          </p15:clr>
        </p15:guide>
        <p15:guide id="14" orient="horz" pos="2047">
          <p15:clr>
            <a:srgbClr val="F26B43"/>
          </p15:clr>
        </p15:guide>
        <p15:guide id="15" orient="horz" pos="227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"/>
          <p:cNvSpPr txBox="1"/>
          <p:nvPr>
            <p:ph type="title"/>
          </p:nvPr>
        </p:nvSpPr>
        <p:spPr>
          <a:xfrm>
            <a:off x="515937" y="512764"/>
            <a:ext cx="11160125" cy="646186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2000">
                <a:solidFill>
                  <a:srgbClr val="FFFFFF"/>
                </a:solidFill>
              </a:rPr>
              <a:t>Challenges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50" name="Google Shape;150;p8"/>
          <p:cNvSpPr txBox="1"/>
          <p:nvPr>
            <p:ph idx="1" type="body"/>
          </p:nvPr>
        </p:nvSpPr>
        <p:spPr>
          <a:xfrm>
            <a:off x="515937" y="1077059"/>
            <a:ext cx="10190400" cy="41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Limited volunteer management experience or capacity in Primary Care</a:t>
            </a:r>
            <a:endParaRPr sz="3000"/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Managing volunteers is not free</a:t>
            </a:r>
            <a:endParaRPr sz="3000"/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Setting up a volunteer project takes time</a:t>
            </a:r>
            <a:b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Understanding local assets takes time</a:t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Non-medical interventions can be seen as not “core business” </a:t>
            </a:r>
            <a:b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Potential competition with the voluntary sector</a:t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b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"/>
          <p:cNvSpPr txBox="1"/>
          <p:nvPr>
            <p:ph type="title"/>
          </p:nvPr>
        </p:nvSpPr>
        <p:spPr>
          <a:xfrm>
            <a:off x="515937" y="512764"/>
            <a:ext cx="11160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2000">
                <a:solidFill>
                  <a:srgbClr val="FFFFFF"/>
                </a:solidFill>
              </a:rPr>
              <a:t>Reciprocal benefits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56" name="Google Shape;156;p10"/>
          <p:cNvSpPr txBox="1"/>
          <p:nvPr>
            <p:ph idx="1" type="body"/>
          </p:nvPr>
        </p:nvSpPr>
        <p:spPr>
          <a:xfrm>
            <a:off x="515963" y="1557350"/>
            <a:ext cx="11058900" cy="41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445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Patients can reduce their own isolation through volunteering</a:t>
            </a:r>
            <a:b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445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Volunteering provides routes into employment</a:t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445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Volunteer designed services are better for the users</a:t>
            </a:r>
            <a:b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b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"/>
          <p:cNvSpPr txBox="1"/>
          <p:nvPr>
            <p:ph type="title"/>
          </p:nvPr>
        </p:nvSpPr>
        <p:spPr>
          <a:xfrm>
            <a:off x="515937" y="512764"/>
            <a:ext cx="11160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2000">
                <a:solidFill>
                  <a:srgbClr val="FFFFFF"/>
                </a:solidFill>
              </a:rPr>
              <a:t>Pitfalls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62" name="Google Shape;162;p11"/>
          <p:cNvSpPr txBox="1"/>
          <p:nvPr>
            <p:ph idx="1" type="body"/>
          </p:nvPr>
        </p:nvSpPr>
        <p:spPr>
          <a:xfrm>
            <a:off x="515961" y="1176350"/>
            <a:ext cx="9901200" cy="41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445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Developing volunteering projects takes time</a:t>
            </a:r>
            <a:b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445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Volunteers are not paid staff and their contribution needs to be recognised differently</a:t>
            </a:r>
            <a:b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445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Volunteering in Primary Care does not exist in isolation</a:t>
            </a:r>
            <a:endParaRPr/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445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Matching supply and demand is crucial  -  don’t have people asking for support that you can’t give and don’t have volunteers with nothing to do.</a:t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b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"/>
          <p:cNvSpPr txBox="1"/>
          <p:nvPr>
            <p:ph type="title"/>
          </p:nvPr>
        </p:nvSpPr>
        <p:spPr>
          <a:xfrm>
            <a:off x="515937" y="512764"/>
            <a:ext cx="11160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2000">
                <a:solidFill>
                  <a:srgbClr val="FFFFFF"/>
                </a:solidFill>
              </a:rPr>
              <a:t>Some examples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68" name="Google Shape;168;p12"/>
          <p:cNvSpPr txBox="1"/>
          <p:nvPr>
            <p:ph idx="1" type="body"/>
          </p:nvPr>
        </p:nvSpPr>
        <p:spPr>
          <a:xfrm>
            <a:off x="439774" y="815650"/>
            <a:ext cx="11160000" cy="41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3000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Altogether Better</a:t>
            </a:r>
            <a: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- An example of involving volunteers to improve primary care delivery. </a:t>
            </a:r>
            <a:b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</a:pPr>
            <a: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Trains primary care leaders to work in collaboration with their local community (through Health Champion volunteers)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</a:pPr>
            <a: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Health Champions help codesign services around local needs 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</a:pPr>
            <a: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Run group classes for activities such as walking, breast feeding, and diabetes management. 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</a:pPr>
            <a: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These activities help reduce GP visits, secondary care referrals, and help tackle social isolation.</a:t>
            </a:r>
            <a:endParaRPr sz="39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None/>
            </a:pPr>
            <a:r>
              <a:t/>
            </a:r>
            <a:endParaRPr sz="2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b5eaa04823_0_9"/>
          <p:cNvSpPr txBox="1"/>
          <p:nvPr>
            <p:ph type="title"/>
          </p:nvPr>
        </p:nvSpPr>
        <p:spPr>
          <a:xfrm>
            <a:off x="515937" y="512764"/>
            <a:ext cx="11160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2000">
                <a:solidFill>
                  <a:srgbClr val="FFFFFF"/>
                </a:solidFill>
              </a:rPr>
              <a:t>Some examples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74" name="Google Shape;174;gb5eaa04823_0_9"/>
          <p:cNvSpPr txBox="1"/>
          <p:nvPr>
            <p:ph idx="1" type="body"/>
          </p:nvPr>
        </p:nvSpPr>
        <p:spPr>
          <a:xfrm>
            <a:off x="515974" y="1044250"/>
            <a:ext cx="11160000" cy="41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3000" u="sng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Helpforce Companions</a:t>
            </a:r>
            <a: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- Helpforce Companions are recruited, trained and managed by a local third sector organisation that already has experience of working with local volunteers. Helpforce Companions support people by</a:t>
            </a:r>
            <a:b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000"/>
              <a:buChar char="●"/>
            </a:pPr>
            <a: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Picking up medication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●"/>
            </a:pPr>
            <a: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Accompanying on a walk or a trip to the shops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●"/>
            </a:pPr>
            <a: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Taking to an appointment or community event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●"/>
            </a:pPr>
            <a: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Keeping in touch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●"/>
            </a:pPr>
            <a:r>
              <a:rPr lang="en-US" sz="3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Helping with simple tasks</a:t>
            </a:r>
            <a:endParaRPr sz="39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Calibri"/>
              <a:buNone/>
            </a:pPr>
            <a:r>
              <a:t/>
            </a:r>
            <a:endParaRPr sz="2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3"/>
          <p:cNvSpPr txBox="1"/>
          <p:nvPr>
            <p:ph type="title"/>
          </p:nvPr>
        </p:nvSpPr>
        <p:spPr>
          <a:xfrm>
            <a:off x="515937" y="512764"/>
            <a:ext cx="11160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2000">
                <a:solidFill>
                  <a:srgbClr val="FFFFFF"/>
                </a:solidFill>
              </a:rPr>
              <a:t>Evaluation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80" name="Google Shape;180;p13"/>
          <p:cNvSpPr txBox="1"/>
          <p:nvPr>
            <p:ph idx="1" type="body"/>
          </p:nvPr>
        </p:nvSpPr>
        <p:spPr>
          <a:xfrm>
            <a:off x="515925" y="985025"/>
            <a:ext cx="11160000" cy="41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evidence base is emerging and tends to focus on the following areas:</a:t>
            </a:r>
            <a:endParaRPr sz="3000"/>
          </a:p>
          <a:p>
            <a:pPr indent="-4191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Positive impact on GP staff</a:t>
            </a:r>
            <a:endParaRPr sz="3000"/>
          </a:p>
          <a:p>
            <a:pPr indent="-4191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Reduction in demand for health services  -  evidence is emerging  - attribution is very hard but impact likely to be felt in</a:t>
            </a:r>
            <a:endParaRPr sz="3000"/>
          </a:p>
          <a:p>
            <a:pPr indent="-4191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○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Reduced GP appts</a:t>
            </a:r>
            <a:endParaRPr sz="3000"/>
          </a:p>
          <a:p>
            <a:pPr indent="-4191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○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Reduced A&amp;E attendance</a:t>
            </a:r>
            <a:endParaRPr sz="3000"/>
          </a:p>
          <a:p>
            <a:pPr indent="-4191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Impact on patients</a:t>
            </a:r>
            <a:endParaRPr sz="3000"/>
          </a:p>
          <a:p>
            <a:pPr indent="-4191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○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Improvement in physical and mental wellbeing as evidence by improvement in scores such as Patient Activation Measure (PAM) and Warwick Edinburgh Mental Wellbeing Score (WEMWBS)</a:t>
            </a:r>
            <a:endParaRPr sz="3000"/>
          </a:p>
          <a:p>
            <a:pPr indent="-4191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Impact on volunteers</a:t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4"/>
          <p:cNvSpPr txBox="1"/>
          <p:nvPr>
            <p:ph type="title"/>
          </p:nvPr>
        </p:nvSpPr>
        <p:spPr>
          <a:xfrm>
            <a:off x="515937" y="512764"/>
            <a:ext cx="11160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2000">
                <a:solidFill>
                  <a:srgbClr val="FFFFFF"/>
                </a:solidFill>
              </a:rPr>
              <a:t>Need more help?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86" name="Google Shape;186;p14"/>
          <p:cNvSpPr txBox="1"/>
          <p:nvPr>
            <p:ph idx="1" type="body"/>
          </p:nvPr>
        </p:nvSpPr>
        <p:spPr>
          <a:xfrm>
            <a:off x="367949" y="1300775"/>
            <a:ext cx="10989600" cy="41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27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Helpforce has set up a forum on our website for anyone interested in the role of volunteers in supporting primary care.  </a:t>
            </a:r>
            <a:endParaRPr/>
          </a:p>
          <a:p>
            <a:pPr indent="0" lvl="0" marL="127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</a:pPr>
            <a:r>
              <a:t/>
            </a:r>
            <a:endParaRPr sz="2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Anyone can join this forum it is a place to share best practice and for people to ask others for help and guidance when setting up and running projects aimed at increasing volunteering in Primary Care</a:t>
            </a:r>
            <a:endParaRPr/>
          </a:p>
          <a:p>
            <a:pPr indent="0" lvl="0" marL="127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</a:pPr>
            <a:r>
              <a:t/>
            </a:r>
            <a:endParaRPr sz="2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None/>
            </a:pPr>
            <a:r>
              <a:t/>
            </a:r>
            <a:endParaRPr/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5"/>
          <p:cNvSpPr txBox="1"/>
          <p:nvPr/>
        </p:nvSpPr>
        <p:spPr>
          <a:xfrm>
            <a:off x="1679650" y="4398425"/>
            <a:ext cx="2847600" cy="357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>
            <p:ph type="ctrTitle"/>
          </p:nvPr>
        </p:nvSpPr>
        <p:spPr>
          <a:xfrm>
            <a:off x="1774824" y="1557337"/>
            <a:ext cx="8642400" cy="15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0" spcFirstLastPara="1" rIns="0" wrap="square" tIns="468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n-US"/>
              <a:t>Volunteering in Primary Care</a:t>
            </a:r>
            <a:endParaRPr/>
          </a:p>
        </p:txBody>
      </p:sp>
      <p:sp>
        <p:nvSpPr>
          <p:cNvPr id="95" name="Google Shape;95;p2"/>
          <p:cNvSpPr txBox="1"/>
          <p:nvPr>
            <p:ph idx="1" type="subTitle"/>
          </p:nvPr>
        </p:nvSpPr>
        <p:spPr>
          <a:xfrm>
            <a:off x="1774823" y="3429000"/>
            <a:ext cx="8642400" cy="173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/>
              <a:t>Integrated Approaches to Volunteering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>
            <p:ph type="title"/>
          </p:nvPr>
        </p:nvSpPr>
        <p:spPr>
          <a:xfrm>
            <a:off x="439738" y="512763"/>
            <a:ext cx="11160000" cy="6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sz="2000">
                <a:solidFill>
                  <a:srgbClr val="FFFFFF"/>
                </a:solidFill>
              </a:rPr>
              <a:t>What is this presentation for?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02" name="Google Shape;102;p3"/>
          <p:cNvSpPr txBox="1"/>
          <p:nvPr>
            <p:ph idx="1" type="body"/>
          </p:nvPr>
        </p:nvSpPr>
        <p:spPr>
          <a:xfrm>
            <a:off x="349700" y="1109800"/>
            <a:ext cx="5630100" cy="249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This presentation is a template that people can use to set out the case for encouraging greater volunteering in primary care.  </a:t>
            </a: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You can take any part of this and use it support your projects</a:t>
            </a:r>
            <a:b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p3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14440" r="17923" t="0"/>
          <a:stretch/>
        </p:blipFill>
        <p:spPr>
          <a:xfrm>
            <a:off x="6096000" y="0"/>
            <a:ext cx="6096000" cy="60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5eaa04823_0_0"/>
          <p:cNvSpPr txBox="1"/>
          <p:nvPr/>
        </p:nvSpPr>
        <p:spPr>
          <a:xfrm>
            <a:off x="407829" y="337140"/>
            <a:ext cx="11160000" cy="6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Who might use this presentation?</a:t>
            </a:r>
            <a:endParaRPr sz="2000"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b="1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gb5eaa04823_0_0"/>
          <p:cNvSpPr txBox="1"/>
          <p:nvPr/>
        </p:nvSpPr>
        <p:spPr>
          <a:xfrm>
            <a:off x="457900" y="1251850"/>
            <a:ext cx="9370200" cy="167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Anyone that is keen to expand the role of volunteers in support of primary care:</a:t>
            </a: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000"/>
          </a:p>
          <a:p>
            <a:pPr indent="-4064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GPs and </a:t>
            </a: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staff </a:t>
            </a: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based </a:t>
            </a: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 Primary Care</a:t>
            </a:r>
            <a:endParaRPr sz="3000">
              <a:solidFill>
                <a:srgbClr val="FFFFFF"/>
              </a:solidFill>
            </a:endParaRPr>
          </a:p>
          <a:p>
            <a:pPr indent="-4064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CCG staff</a:t>
            </a:r>
            <a:endParaRPr sz="3000">
              <a:solidFill>
                <a:srgbClr val="FFFFFF"/>
              </a:solidFill>
            </a:endParaRPr>
          </a:p>
          <a:p>
            <a:pPr indent="-4064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Voluntary &amp; Commu</a:t>
            </a: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nity S</a:t>
            </a: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ector </a:t>
            </a: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rganisations</a:t>
            </a:r>
            <a:endParaRPr sz="3000">
              <a:solidFill>
                <a:srgbClr val="FFFFFF"/>
              </a:solidFill>
            </a:endParaRPr>
          </a:p>
          <a:p>
            <a:pPr indent="-4064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Local </a:t>
            </a: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uthority staff</a:t>
            </a:r>
            <a:endParaRPr sz="3000">
              <a:solidFill>
                <a:srgbClr val="FFFFFF"/>
              </a:solidFill>
            </a:endParaRPr>
          </a:p>
          <a:p>
            <a:pPr indent="-4064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Patient Participation Groups </a:t>
            </a: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(PPG</a:t>
            </a: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s)</a:t>
            </a:r>
            <a:endParaRPr sz="3000">
              <a:solidFill>
                <a:srgbClr val="FFFFFF"/>
              </a:solidFill>
            </a:endParaRPr>
          </a:p>
          <a:p>
            <a:pPr indent="-4064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Community Nurses</a:t>
            </a:r>
            <a:endParaRPr sz="3000">
              <a:solidFill>
                <a:srgbClr val="FFFFFF"/>
              </a:solidFill>
            </a:endParaRPr>
          </a:p>
          <a:p>
            <a:pPr indent="-4064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Hospital Discharge teams</a:t>
            </a:r>
            <a:endParaRPr sz="3000">
              <a:solidFill>
                <a:srgbClr val="FFFFFF"/>
              </a:solidFill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4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14443" r="17919" t="0"/>
          <a:stretch/>
        </p:blipFill>
        <p:spPr>
          <a:xfrm>
            <a:off x="6096000" y="0"/>
            <a:ext cx="6096000" cy="60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116" name="Google Shape;116;p4"/>
          <p:cNvSpPr txBox="1"/>
          <p:nvPr>
            <p:ph type="title"/>
          </p:nvPr>
        </p:nvSpPr>
        <p:spPr>
          <a:xfrm>
            <a:off x="515938" y="512763"/>
            <a:ext cx="5219700" cy="11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2000">
                <a:solidFill>
                  <a:srgbClr val="FFFFFF"/>
                </a:solidFill>
              </a:rPr>
              <a:t>Benefits of Volunteering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17" name="Google Shape;117;p4"/>
          <p:cNvSpPr txBox="1"/>
          <p:nvPr>
            <p:ph idx="1" type="body"/>
          </p:nvPr>
        </p:nvSpPr>
        <p:spPr>
          <a:xfrm>
            <a:off x="515938" y="962025"/>
            <a:ext cx="5219700" cy="38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Volunteers increase capacity in Primary Care</a:t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Volunteers in Primary Care can be representative of the community</a:t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Primary Care is looking at ways to support non-medical need</a:t>
            </a:r>
            <a:b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"/>
          <p:cNvSpPr txBox="1"/>
          <p:nvPr>
            <p:ph type="title"/>
          </p:nvPr>
        </p:nvSpPr>
        <p:spPr>
          <a:xfrm>
            <a:off x="515938" y="512763"/>
            <a:ext cx="11160000" cy="10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sz="2000">
                <a:solidFill>
                  <a:srgbClr val="FFFFFF"/>
                </a:solidFill>
              </a:rPr>
              <a:t>Understanding Primary Care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24" name="Google Shape;124;p5"/>
          <p:cNvSpPr txBox="1"/>
          <p:nvPr>
            <p:ph idx="1" type="body"/>
          </p:nvPr>
        </p:nvSpPr>
        <p:spPr>
          <a:xfrm>
            <a:off x="439750" y="871550"/>
            <a:ext cx="11414100" cy="167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Primary Care is more than GP Practices.</a:t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○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PCNs have brought together GP Practices with other local actors in “Neighbourhoods”</a:t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Primary Care is made up of a range of multidisciplinary roles</a:t>
            </a: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GP Practices also exist in federations</a:t>
            </a: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Primary Care Networks (PCNs) have a role in Population Health Management</a:t>
            </a:r>
            <a:endParaRPr/>
          </a:p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PCNs must create closer links with their communities</a:t>
            </a:r>
            <a:endParaRPr/>
          </a:p>
          <a:p>
            <a:pPr indent="0" lvl="0" marL="381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br>
              <a:rPr b="0" i="0" lang="en-US" sz="3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3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 txBox="1"/>
          <p:nvPr>
            <p:ph type="title"/>
          </p:nvPr>
        </p:nvSpPr>
        <p:spPr>
          <a:xfrm>
            <a:off x="515938" y="512763"/>
            <a:ext cx="11160000" cy="10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sz="2000">
                <a:solidFill>
                  <a:srgbClr val="FFFFFF"/>
                </a:solidFill>
              </a:rPr>
              <a:t>Considerations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31" name="Google Shape;131;p6"/>
          <p:cNvSpPr txBox="1"/>
          <p:nvPr>
            <p:ph idx="1" type="body"/>
          </p:nvPr>
        </p:nvSpPr>
        <p:spPr>
          <a:xfrm>
            <a:off x="439750" y="1070550"/>
            <a:ext cx="10760100" cy="167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Primary Care is currently carrying extremely high vacancy levels</a:t>
            </a: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PCNs will have discretionary budgets</a:t>
            </a: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Primary Care manages significant non-medical appointments estimate that 35% of GP appointments relate to non biomedical issues</a:t>
            </a: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br>
              <a:rPr b="0" i="0" lang="en-US" sz="3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3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"/>
          <p:cNvSpPr txBox="1"/>
          <p:nvPr>
            <p:ph type="title"/>
          </p:nvPr>
        </p:nvSpPr>
        <p:spPr>
          <a:xfrm>
            <a:off x="515937" y="512764"/>
            <a:ext cx="111600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2000">
                <a:solidFill>
                  <a:srgbClr val="FFFFFF"/>
                </a:solidFill>
              </a:rPr>
              <a:t>Who might need to be involved in any primary care volunteering project: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37" name="Google Shape;137;p9"/>
          <p:cNvSpPr txBox="1"/>
          <p:nvPr>
            <p:ph idx="1" type="body"/>
          </p:nvPr>
        </p:nvSpPr>
        <p:spPr>
          <a:xfrm>
            <a:off x="515937" y="1158964"/>
            <a:ext cx="11058900" cy="41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PCN staff</a:t>
            </a:r>
            <a:b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Social Prescribing Link Workers</a:t>
            </a:r>
            <a:b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Local infrastructure organisations (CVS)</a:t>
            </a:r>
            <a:b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Local voluntary sector </a:t>
            </a: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organisations</a:t>
            </a:r>
            <a:b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Local Authority</a:t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Local people</a:t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br>
              <a:rPr lang="en-US" sz="3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3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7"/>
          <p:cNvSpPr txBox="1"/>
          <p:nvPr>
            <p:ph type="title"/>
          </p:nvPr>
        </p:nvSpPr>
        <p:spPr>
          <a:xfrm>
            <a:off x="515938" y="512763"/>
            <a:ext cx="11160000" cy="10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0" spcFirstLastPara="1" rIns="0" wrap="square" tIns="468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sz="2000">
                <a:solidFill>
                  <a:srgbClr val="FFFFFF"/>
                </a:solidFill>
              </a:rPr>
              <a:t>How can volunteering help?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44" name="Google Shape;144;p7"/>
          <p:cNvSpPr txBox="1"/>
          <p:nvPr>
            <p:ph idx="1" type="body"/>
          </p:nvPr>
        </p:nvSpPr>
        <p:spPr>
          <a:xfrm>
            <a:off x="515950" y="1222950"/>
            <a:ext cx="10249500" cy="167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Social prescribing has demonstrated the benefits of linking Primary Care to the surrounding community</a:t>
            </a: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Volunteers can amplify the impact of social prescriptions</a:t>
            </a: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Volunteers can improve the experience of GPs</a:t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191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Calibri"/>
              <a:buChar char="●"/>
            </a:pPr>
            <a: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Volunteers can help co-produce services around local needs</a:t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br>
              <a:rPr b="0" i="0" lang="en-US" sz="3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Helpforce">
      <a:dk1>
        <a:srgbClr val="1A3A60"/>
      </a:dk1>
      <a:lt1>
        <a:srgbClr val="FFFFFF"/>
      </a:lt1>
      <a:dk2>
        <a:srgbClr val="1A3A60"/>
      </a:dk2>
      <a:lt2>
        <a:srgbClr val="FFFFFF"/>
      </a:lt2>
      <a:accent1>
        <a:srgbClr val="FF4B4E"/>
      </a:accent1>
      <a:accent2>
        <a:srgbClr val="1A3A60"/>
      </a:accent2>
      <a:accent3>
        <a:srgbClr val="B1E0D8"/>
      </a:accent3>
      <a:accent4>
        <a:srgbClr val="FDC300"/>
      </a:accent4>
      <a:accent5>
        <a:srgbClr val="51565C"/>
      </a:accent5>
      <a:accent6>
        <a:srgbClr val="D6D8D5"/>
      </a:accent6>
      <a:hlink>
        <a:srgbClr val="FF4B4E"/>
      </a:hlink>
      <a:folHlink>
        <a:srgbClr val="FDC3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Giles Piercy</dc:creator>
</cp:coreProperties>
</file>