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5"/>
  </p:notesMasterIdLst>
  <p:sldIdLst>
    <p:sldId id="269" r:id="rId2"/>
    <p:sldId id="270" r:id="rId3"/>
    <p:sldId id="271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45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8c09e2d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8c09e2ddc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b8c09e2ddc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7a5bda894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b7a5bda894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b7a5bda894_0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b7a5bda89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b7a5bda894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b7a5bda894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image + title">
  <p:cSld name="Full-image + 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515938" y="1"/>
            <a:ext cx="4125731" cy="6008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ctr" anchorCtr="0">
            <a:noAutofit/>
          </a:bodyPr>
          <a:lstStyle>
            <a:lvl1pPr marR="0" lvl="0" algn="l" rtl="0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lpfor slide">
  <p:cSld name="Helpfor slide">
    <p:bg>
      <p:bgPr>
        <a:solidFill>
          <a:schemeClr val="dk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76350" y="2477386"/>
            <a:ext cx="8304994" cy="1903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/ Image">
  <p:cSld name="Text / Imag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6096000" y="0"/>
            <a:ext cx="6096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515938" y="512763"/>
            <a:ext cx="5219700" cy="1199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515938" y="1952625"/>
            <a:ext cx="5219700" cy="388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/ Text">
  <p:cSld name="Image /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0" y="0"/>
            <a:ext cx="6096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6456363" y="512763"/>
            <a:ext cx="5219700" cy="1199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6456363" y="1952625"/>
            <a:ext cx="5219700" cy="388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" name="Google Shape;43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mages">
  <p:cSld name="3 Image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>
            <a:spLocks noGrp="1"/>
          </p:cNvSpPr>
          <p:nvPr>
            <p:ph type="pic" idx="2"/>
          </p:nvPr>
        </p:nvSpPr>
        <p:spPr>
          <a:xfrm>
            <a:off x="4360087" y="1952624"/>
            <a:ext cx="3471826" cy="37376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>
            <a:spLocks noGrp="1"/>
          </p:cNvSpPr>
          <p:nvPr>
            <p:ph type="pic" idx="3"/>
          </p:nvPr>
        </p:nvSpPr>
        <p:spPr>
          <a:xfrm>
            <a:off x="515938" y="1952624"/>
            <a:ext cx="3471826" cy="37376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>
            <a:spLocks noGrp="1"/>
          </p:cNvSpPr>
          <p:nvPr>
            <p:ph type="pic" idx="4"/>
          </p:nvPr>
        </p:nvSpPr>
        <p:spPr>
          <a:xfrm>
            <a:off x="8204237" y="1952624"/>
            <a:ext cx="3471826" cy="37376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515938" y="512763"/>
            <a:ext cx="11160125" cy="104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8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Google Shape;5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alf / Half">
  <p:cSld name="Half / Half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515937" y="512764"/>
            <a:ext cx="11160125" cy="646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515938" y="1557339"/>
            <a:ext cx="5219700" cy="413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6463893" y="1557339"/>
            <a:ext cx="5219700" cy="413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9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Images / bullet point">
  <p:cSld name="2 Images / bullet poi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0" y="3130062"/>
            <a:ext cx="6096000" cy="28780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6456363" y="521472"/>
            <a:ext cx="5219700" cy="201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6456363" y="3432528"/>
            <a:ext cx="5219700" cy="2021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0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0"/>
          <p:cNvSpPr>
            <a:spLocks noGrp="1"/>
          </p:cNvSpPr>
          <p:nvPr>
            <p:ph type="pic" idx="4"/>
          </p:nvPr>
        </p:nvSpPr>
        <p:spPr>
          <a:xfrm>
            <a:off x="0" y="0"/>
            <a:ext cx="6096000" cy="28780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1" name="Google Shape;7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title / text">
  <p:cSld name="Ttitle /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515938" y="512764"/>
            <a:ext cx="11160125" cy="54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515937" y="1557339"/>
            <a:ext cx="11160125" cy="413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1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image">
  <p:cSld name="Full-imag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15938" y="512764"/>
            <a:ext cx="11160125" cy="54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>
          <p15:clr>
            <a:srgbClr val="F26B43"/>
          </p15:clr>
        </p15:guide>
        <p15:guide id="2" pos="7355">
          <p15:clr>
            <a:srgbClr val="F26B43"/>
          </p15:clr>
        </p15:guide>
        <p15:guide id="3" pos="325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pos="3840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pos="1118">
          <p15:clr>
            <a:srgbClr val="F26B43"/>
          </p15:clr>
        </p15:guide>
        <p15:guide id="8" pos="6562">
          <p15:clr>
            <a:srgbClr val="F26B43"/>
          </p15:clr>
        </p15:guide>
        <p15:guide id="9" orient="horz" pos="3680">
          <p15:clr>
            <a:srgbClr val="F26B43"/>
          </p15:clr>
        </p15:guide>
        <p15:guide id="10" orient="horz" pos="981">
          <p15:clr>
            <a:srgbClr val="F26B43"/>
          </p15:clr>
        </p15:guide>
        <p15:guide id="11" pos="3613">
          <p15:clr>
            <a:srgbClr val="F26B43"/>
          </p15:clr>
        </p15:guide>
        <p15:guide id="12" pos="4067">
          <p15:clr>
            <a:srgbClr val="F26B43"/>
          </p15:clr>
        </p15:guide>
        <p15:guide id="13" orient="horz" pos="1230">
          <p15:clr>
            <a:srgbClr val="F26B43"/>
          </p15:clr>
        </p15:guide>
        <p15:guide id="14" orient="horz" pos="2047">
          <p15:clr>
            <a:srgbClr val="F26B43"/>
          </p15:clr>
        </p15:guide>
        <p15:guide id="15" orient="horz" pos="227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>
            <a:spLocks noGrp="1"/>
          </p:cNvSpPr>
          <p:nvPr>
            <p:ph type="title"/>
          </p:nvPr>
        </p:nvSpPr>
        <p:spPr>
          <a:xfrm>
            <a:off x="515938" y="512764"/>
            <a:ext cx="11160000" cy="542100"/>
          </a:xfrm>
          <a:prstGeom prst="rect">
            <a:avLst/>
          </a:prstGeom>
        </p:spPr>
        <p:txBody>
          <a:bodyPr spcFirstLastPara="1" wrap="square" lIns="0" tIns="46800" rIns="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7"/>
          <p:cNvSpPr txBox="1">
            <a:spLocks noGrp="1"/>
          </p:cNvSpPr>
          <p:nvPr>
            <p:ph type="body" idx="1"/>
          </p:nvPr>
        </p:nvSpPr>
        <p:spPr>
          <a:xfrm>
            <a:off x="515937" y="1557339"/>
            <a:ext cx="11160000" cy="4132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3" name="Google Shape;17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2192000" cy="61325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64AC13-3BEE-49C3-8191-DC69ED3A98F9}"/>
              </a:ext>
            </a:extLst>
          </p:cNvPr>
          <p:cNvSpPr txBox="1"/>
          <p:nvPr/>
        </p:nvSpPr>
        <p:spPr>
          <a:xfrm>
            <a:off x="99514" y="44728"/>
            <a:ext cx="1199284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Action plan checklist/ RAG rating tool - Writing and Impactful Business Case </a:t>
            </a:r>
          </a:p>
          <a:p>
            <a:r>
              <a:rPr lang="en-GB" sz="1100" dirty="0">
                <a:solidFill>
                  <a:schemeClr val="bg1"/>
                </a:solidFill>
              </a:rPr>
              <a:t>Understand the starting point for writing the business case. For each of the questions on page 1&amp;2 identify which rating best describes your situation. Then use the prompt questions on page 3 to help identify what support/ learning/ knowledge you need to progress to green for each.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F2492C-2FA4-455C-AFF1-8D879125F01B}"/>
              </a:ext>
            </a:extLst>
          </p:cNvPr>
          <p:cNvSpPr/>
          <p:nvPr/>
        </p:nvSpPr>
        <p:spPr>
          <a:xfrm>
            <a:off x="5952565" y="6238869"/>
            <a:ext cx="430306" cy="28974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1/3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72CF2-3F4E-4C51-A262-A4A209DDE50D}"/>
              </a:ext>
            </a:extLst>
          </p:cNvPr>
          <p:cNvSpPr txBox="1"/>
          <p:nvPr/>
        </p:nvSpPr>
        <p:spPr>
          <a:xfrm>
            <a:off x="3287058" y="6528610"/>
            <a:ext cx="7829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Action planning checklist/ RAG rating tool - Writing and Impactful Business Case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>
            <a:spLocks noGrp="1"/>
          </p:cNvSpPr>
          <p:nvPr>
            <p:ph type="title"/>
          </p:nvPr>
        </p:nvSpPr>
        <p:spPr>
          <a:xfrm>
            <a:off x="515938" y="512764"/>
            <a:ext cx="11160000" cy="542100"/>
          </a:xfrm>
          <a:prstGeom prst="rect">
            <a:avLst/>
          </a:prstGeom>
        </p:spPr>
        <p:txBody>
          <a:bodyPr spcFirstLastPara="1" wrap="square" lIns="0" tIns="46800" rIns="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8"/>
          <p:cNvSpPr txBox="1">
            <a:spLocks noGrp="1"/>
          </p:cNvSpPr>
          <p:nvPr>
            <p:ph type="body" idx="1"/>
          </p:nvPr>
        </p:nvSpPr>
        <p:spPr>
          <a:xfrm>
            <a:off x="515937" y="1557339"/>
            <a:ext cx="11160000" cy="4132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1" name="Google Shape;18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1598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407B5D2-CA90-42CF-BC05-59F7F6862CDE}"/>
              </a:ext>
            </a:extLst>
          </p:cNvPr>
          <p:cNvSpPr/>
          <p:nvPr/>
        </p:nvSpPr>
        <p:spPr>
          <a:xfrm>
            <a:off x="5886824" y="6301117"/>
            <a:ext cx="508000" cy="28974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2/3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50486C-E360-4CD7-8EB2-454BC1C7B40A}"/>
              </a:ext>
            </a:extLst>
          </p:cNvPr>
          <p:cNvSpPr txBox="1"/>
          <p:nvPr/>
        </p:nvSpPr>
        <p:spPr>
          <a:xfrm>
            <a:off x="3382682" y="6534144"/>
            <a:ext cx="7829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Action planning checklist/ RAG rating tool - Writing and Impactful Business Case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>
            <a:spLocks noGrp="1"/>
          </p:cNvSpPr>
          <p:nvPr>
            <p:ph type="title"/>
          </p:nvPr>
        </p:nvSpPr>
        <p:spPr>
          <a:xfrm>
            <a:off x="515938" y="297277"/>
            <a:ext cx="11160000" cy="542100"/>
          </a:xfrm>
          <a:prstGeom prst="rect">
            <a:avLst/>
          </a:prstGeom>
        </p:spPr>
        <p:txBody>
          <a:bodyPr spcFirstLastPara="1" wrap="square" lIns="0" tIns="46800" rIns="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Develop your action plan</a:t>
            </a:r>
            <a:endParaRPr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7DC978-C794-40AB-91C6-3A60C283C796}"/>
              </a:ext>
            </a:extLst>
          </p:cNvPr>
          <p:cNvSpPr/>
          <p:nvPr/>
        </p:nvSpPr>
        <p:spPr>
          <a:xfrm>
            <a:off x="5886824" y="6301117"/>
            <a:ext cx="508000" cy="28974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3/3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B24980-E183-4D04-B6E9-CAAC45588F85}"/>
              </a:ext>
            </a:extLst>
          </p:cNvPr>
          <p:cNvSpPr txBox="1"/>
          <p:nvPr/>
        </p:nvSpPr>
        <p:spPr>
          <a:xfrm>
            <a:off x="3287058" y="6528610"/>
            <a:ext cx="7829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Action planning checklist/ RAG rating tool - Writing and Impactful Business Case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0BE0E41-C8E0-4A8B-A1B7-6959EE495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558766"/>
              </p:ext>
            </p:extLst>
          </p:nvPr>
        </p:nvGraphicFramePr>
        <p:xfrm>
          <a:off x="388471" y="1227666"/>
          <a:ext cx="11331387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129">
                  <a:extLst>
                    <a:ext uri="{9D8B030D-6E8A-4147-A177-3AD203B41FA5}">
                      <a16:colId xmlns:a16="http://schemas.microsoft.com/office/drawing/2014/main" val="1222899780"/>
                    </a:ext>
                  </a:extLst>
                </a:gridCol>
                <a:gridCol w="3777129">
                  <a:extLst>
                    <a:ext uri="{9D8B030D-6E8A-4147-A177-3AD203B41FA5}">
                      <a16:colId xmlns:a16="http://schemas.microsoft.com/office/drawing/2014/main" val="667948289"/>
                    </a:ext>
                  </a:extLst>
                </a:gridCol>
                <a:gridCol w="3777129">
                  <a:extLst>
                    <a:ext uri="{9D8B030D-6E8A-4147-A177-3AD203B41FA5}">
                      <a16:colId xmlns:a16="http://schemas.microsoft.com/office/drawing/2014/main" val="2019465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If Red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If Amber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If Green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859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How can you find our the missing information?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How can you plug the gap?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What resources do you need?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Who will help you?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How can you strengthen your understanding?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How can you improve your current position?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What resources do you need?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Who will help you?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bg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You’re ready to get your business case signed off!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0049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lpforce">
      <a:dk1>
        <a:srgbClr val="1A3A60"/>
      </a:dk1>
      <a:lt1>
        <a:srgbClr val="FFFFFF"/>
      </a:lt1>
      <a:dk2>
        <a:srgbClr val="1A3A60"/>
      </a:dk2>
      <a:lt2>
        <a:srgbClr val="FFFFFF"/>
      </a:lt2>
      <a:accent1>
        <a:srgbClr val="FF4B4E"/>
      </a:accent1>
      <a:accent2>
        <a:srgbClr val="1A3A60"/>
      </a:accent2>
      <a:accent3>
        <a:srgbClr val="B1E0D8"/>
      </a:accent3>
      <a:accent4>
        <a:srgbClr val="FDC300"/>
      </a:accent4>
      <a:accent5>
        <a:srgbClr val="51565C"/>
      </a:accent5>
      <a:accent6>
        <a:srgbClr val="D6D8D5"/>
      </a:accent6>
      <a:hlink>
        <a:srgbClr val="FF4B4E"/>
      </a:hlink>
      <a:folHlink>
        <a:srgbClr val="FDC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183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Develop your 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Maxine Moss-Black</cp:lastModifiedBy>
  <cp:revision>5</cp:revision>
  <dcterms:modified xsi:type="dcterms:W3CDTF">2021-02-03T20:18:11Z</dcterms:modified>
</cp:coreProperties>
</file>