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Indie Flow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637609-FB39-40AD-8685-67BF1AAA7862}">
  <a:tblStyle styleId="{81637609-FB39-40AD-8685-67BF1AAA78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dieFlow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a5aea051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a5aea051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ba5aea0511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a5aea051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a5aea051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ba5aea051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e82e4741c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e82e4741c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be82e4741c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22498e5e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022498e5e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c022498e5e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022498e5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022498e5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c022498e5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022498e5e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022498e5e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c022498e5e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022498e5e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022498e5e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c022498e5e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022498e5e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022498e5e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c022498e5e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4088" y="2873979"/>
            <a:ext cx="4843824" cy="111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itle / text">
  <p:cSld name="Ttitle /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515937" y="1557339"/>
            <a:ext cx="11160125" cy="4132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ack cover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413526" y="6225236"/>
            <a:ext cx="1064144" cy="446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4825" y="1690851"/>
            <a:ext cx="4843824" cy="11100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774825" y="3305520"/>
            <a:ext cx="4681538" cy="1768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help@helpforce.community</a:t>
            </a:r>
            <a:endParaRPr b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www.helpforce.community</a:t>
            </a:r>
            <a:endParaRPr b="0" i="0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">
  <p:cSld name="Full-imag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>
            <p:ph idx="2" type="pic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774824" y="1557337"/>
            <a:ext cx="8642351" cy="156863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0" spcFirstLastPara="1" rIns="0" wrap="square" tIns="468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774823" y="3429000"/>
            <a:ext cx="8642351" cy="173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0147"/>
            <a:ext cx="850557" cy="19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 + title">
  <p:cSld name="Full-image +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>
            <p:ph idx="2" type="pic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515938" y="1"/>
            <a:ext cx="4125731" cy="600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0" spcFirstLastPara="1" rIns="0" wrap="square" tIns="46800">
            <a:noAutofit/>
          </a:bodyPr>
          <a:lstStyle>
            <a:lvl1pPr lvl="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lpfor slide">
  <p:cSld name="Helpfor slide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76350" y="2477386"/>
            <a:ext cx="8304994" cy="190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/ Image">
  <p:cSld name="Text / Im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>
            <p:ph idx="2" type="pic"/>
          </p:nvPr>
        </p:nvSpPr>
        <p:spPr>
          <a:xfrm>
            <a:off x="609600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515938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515938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/ Text">
  <p:cSld name="Image /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>
            <p:ph idx="2" type="pic"/>
          </p:nvPr>
        </p:nvSpPr>
        <p:spPr>
          <a:xfrm>
            <a:off x="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6456363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456363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3 Image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>
            <p:ph idx="2" type="pic"/>
          </p:nvPr>
        </p:nvSpPr>
        <p:spPr>
          <a:xfrm>
            <a:off x="436008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/>
          <p:nvPr>
            <p:ph idx="3" type="pic"/>
          </p:nvPr>
        </p:nvSpPr>
        <p:spPr>
          <a:xfrm>
            <a:off x="515938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/>
          <p:nvPr>
            <p:ph idx="4" type="pic"/>
          </p:nvPr>
        </p:nvSpPr>
        <p:spPr>
          <a:xfrm>
            <a:off x="820423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515938" y="512763"/>
            <a:ext cx="1116012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/ Half">
  <p:cSld name="Half / Half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515937" y="512764"/>
            <a:ext cx="11160125" cy="64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5938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463893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 / bullet point">
  <p:cSld name="2 Images / bullet 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>
            <p:ph idx="2" type="pic"/>
          </p:nvPr>
        </p:nvSpPr>
        <p:spPr>
          <a:xfrm>
            <a:off x="0" y="3130062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456363" y="521472"/>
            <a:ext cx="5219700" cy="2014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6456363" y="3432528"/>
            <a:ext cx="5219700" cy="2021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>
            <p:ph idx="4" type="pic"/>
          </p:nvPr>
        </p:nvSpPr>
        <p:spPr>
          <a:xfrm>
            <a:off x="0" y="0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8006" y="6325545"/>
            <a:ext cx="1521868" cy="22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0" spcFirstLastPara="1" rIns="0" wrap="square" tIns="468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997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1118">
          <p15:clr>
            <a:srgbClr val="F26B43"/>
          </p15:clr>
        </p15:guide>
        <p15:guide id="8" pos="6562">
          <p15:clr>
            <a:srgbClr val="F26B43"/>
          </p15:clr>
        </p15:guide>
        <p15:guide id="9" orient="horz" pos="3680">
          <p15:clr>
            <a:srgbClr val="F26B43"/>
          </p15:clr>
        </p15:guide>
        <p15:guide id="10" orient="horz" pos="981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orient="horz" pos="1230">
          <p15:clr>
            <a:srgbClr val="F26B43"/>
          </p15:clr>
        </p15:guide>
        <p15:guide id="14" orient="horz" pos="2047">
          <p15:clr>
            <a:srgbClr val="F26B43"/>
          </p15:clr>
        </p15:guide>
        <p15:guide id="15" orient="horz" pos="22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4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212550" y="1253925"/>
            <a:ext cx="11766900" cy="41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0" spcFirstLastPara="1" rIns="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5600"/>
              <a:t>Developing and Running</a:t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5600"/>
              <a:t> an Effective Project </a:t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0" lang="en-US" sz="2650">
                <a:solidFill>
                  <a:srgbClr val="FFFFFF"/>
                </a:solidFill>
              </a:rPr>
              <a:t>This session will look at a mix of methods and techniques that will support your overall approach to adopting a new service</a:t>
            </a:r>
            <a:endParaRPr sz="69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sz="5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15938" y="5127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15937" y="1557339"/>
            <a:ext cx="11160000" cy="41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Components of a service </a:t>
            </a:r>
            <a:r>
              <a:rPr lang="en-US"/>
              <a:t>adoption</a:t>
            </a:r>
            <a:r>
              <a:rPr lang="en-US"/>
              <a:t> project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Project management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Service design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Project management, being and feeling in control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Service design, it’s a balancing act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Engagement, it’s key to everything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900" y="1246400"/>
            <a:ext cx="5279150" cy="3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5212450" y="1536625"/>
            <a:ext cx="6275400" cy="3932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515938" y="5127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service adoption project 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15932" y="1557350"/>
            <a:ext cx="4395300" cy="41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US" sz="1700"/>
              <a:t>Understand</a:t>
            </a:r>
            <a:r>
              <a:rPr b="1" lang="en-US" sz="1700"/>
              <a:t> local context</a:t>
            </a:r>
            <a:r>
              <a:rPr lang="en-US" sz="1700"/>
              <a:t>; always important, but more so when adopting an existing model with promised benefits as it will have to be adapted to suit your environment. 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b="1" lang="en-US" sz="1700"/>
              <a:t>Service design</a:t>
            </a:r>
            <a:r>
              <a:rPr lang="en-US" sz="1700"/>
              <a:t>; Looks at both: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AutoNum type="alphaLcPeriod"/>
            </a:pPr>
            <a:r>
              <a:rPr lang="en-US" sz="1700"/>
              <a:t>Front stage (customer experience)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AutoNum type="alphaLcPeriod"/>
            </a:pPr>
            <a:r>
              <a:rPr lang="en-US" sz="1700"/>
              <a:t>Back stage (staff experience) 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AutoNum type="arabicPeriod"/>
            </a:pPr>
            <a:r>
              <a:rPr b="1" lang="en-US" sz="1700"/>
              <a:t>Project management</a:t>
            </a:r>
            <a:r>
              <a:rPr lang="en-US" sz="1700"/>
              <a:t>; includes the planning, initiation, execution, monitoring, and closing of a project</a:t>
            </a:r>
            <a:endParaRPr sz="1700"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7748304" y="2125418"/>
            <a:ext cx="3060212" cy="3042414"/>
            <a:chOff x="4303290" y="1676962"/>
            <a:chExt cx="1854000" cy="1854000"/>
          </a:xfrm>
        </p:grpSpPr>
        <p:sp>
          <p:nvSpPr>
            <p:cNvPr id="115" name="Google Shape;115;p17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FF0000">
                <a:alpha val="3876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4656691" y="1785528"/>
              <a:ext cx="1147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140970" lvl="0" marL="27432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boto"/>
                <a:buAutoNum type="arabicPeriod" startAt="3"/>
              </a:pPr>
              <a:r>
                <a:rPr b="1" lang="en-US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Project Management</a:t>
              </a:r>
              <a:endParaRPr b="1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5916871" y="2139324"/>
            <a:ext cx="3060212" cy="2965658"/>
            <a:chOff x="2986712" y="1676962"/>
            <a:chExt cx="1854000" cy="1854000"/>
          </a:xfrm>
        </p:grpSpPr>
        <p:sp>
          <p:nvSpPr>
            <p:cNvPr id="118" name="Google Shape;118;p17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1A3A60">
                <a:alpha val="4382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3313135" y="1735060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0" spcFirstLastPara="1" rIns="365750" wrap="square" tIns="118850">
              <a:noAutofit/>
            </a:bodyPr>
            <a:lstStyle/>
            <a:p>
              <a:pPr indent="-140970" lvl="0" marL="27432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Roboto"/>
                <a:buAutoNum type="arabicPeriod" startAt="2"/>
              </a:pPr>
              <a:r>
                <a:rPr b="1" lang="en-US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Service Design </a:t>
              </a:r>
              <a:endParaRPr b="1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" name="Google Shape;120;p17"/>
          <p:cNvSpPr txBox="1"/>
          <p:nvPr/>
        </p:nvSpPr>
        <p:spPr>
          <a:xfrm>
            <a:off x="7595500" y="3346050"/>
            <a:ext cx="1509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Engagement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405424" y="1447975"/>
            <a:ext cx="5250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14097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b="1" lang="en-US" sz="1500">
                <a:latin typeface="Roboto"/>
                <a:ea typeface="Roboto"/>
                <a:cs typeface="Roboto"/>
                <a:sym typeface="Roboto"/>
              </a:rPr>
              <a:t>Local context, considerations and integration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8977076" y="3346150"/>
            <a:ext cx="16944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Scope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Planning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Budget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Governance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Risk &amp; mitigation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637675" y="3100200"/>
            <a:ext cx="25023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Front/ Back Stage: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People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Props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-US" sz="1500">
                <a:latin typeface="Roboto"/>
                <a:ea typeface="Roboto"/>
                <a:cs typeface="Roboto"/>
                <a:sym typeface="Roboto"/>
              </a:rPr>
              <a:t>Processes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515938" y="5127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management - tips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515937" y="1557339"/>
            <a:ext cx="11160000" cy="41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b="1" lang="en-US"/>
              <a:t>Feeling and being in control</a:t>
            </a:r>
            <a:endParaRPr b="1"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 u="sng">
                <a:solidFill>
                  <a:schemeClr val="hlink"/>
                </a:solidFill>
                <a:hlinkClick action="ppaction://hlinksldjump" r:id="rId3"/>
              </a:rPr>
              <a:t>Scope Doc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Start small, but do start! 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 aware of scope creep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Out of scope list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Challenge yourself on your deadlines 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Where are the dates coming from and why?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Query/ Qualify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Backward planning - be realistic about your true capacity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Engagement - be bold, open, capture learning and share good bad and ugly 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Clear statements - this what doing these are the benefits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3194" t="4979"/>
          <a:stretch/>
        </p:blipFill>
        <p:spPr>
          <a:xfrm>
            <a:off x="6789000" y="1557350"/>
            <a:ext cx="4887074" cy="23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515988" y="1767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hlinkClick action="ppaction://hlinksldjump" r:id="rId3"/>
              </a:rPr>
              <a:t>Scope Doc</a:t>
            </a:r>
            <a:r>
              <a:rPr lang="en-US"/>
              <a:t>. </a:t>
            </a:r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 b="10284" l="20750" r="57446" t="19941"/>
          <a:stretch/>
        </p:blipFill>
        <p:spPr>
          <a:xfrm>
            <a:off x="175900" y="879825"/>
            <a:ext cx="3500229" cy="48925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14263" l="20716" r="56669" t="17262"/>
          <a:stretch/>
        </p:blipFill>
        <p:spPr>
          <a:xfrm>
            <a:off x="8173375" y="810650"/>
            <a:ext cx="3751520" cy="496167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0" name="Google Shape;140;p19"/>
          <p:cNvSpPr txBox="1"/>
          <p:nvPr/>
        </p:nvSpPr>
        <p:spPr>
          <a:xfrm>
            <a:off x="3982550" y="928888"/>
            <a:ext cx="27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Ensure you and you line manager are aligned regarding the existing situation and issues </a:t>
            </a:r>
            <a:endParaRPr sz="1200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111000" y="1455188"/>
            <a:ext cx="272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Exercise 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-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get your line manager to list key issues to identify gaps/ confirm alignment with you</a:t>
            </a:r>
            <a:endParaRPr b="1" sz="12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 flipH="1" rot="10800000">
            <a:off x="2895500" y="1877800"/>
            <a:ext cx="1274700" cy="1166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3" name="Google Shape;143;p19"/>
          <p:cNvSpPr txBox="1"/>
          <p:nvPr/>
        </p:nvSpPr>
        <p:spPr>
          <a:xfrm>
            <a:off x="3891550" y="2967300"/>
            <a:ext cx="397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This is your elevator pitch, making sure you can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describe your vision in a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succinct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way highlighting key benefits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. Help people to picture your service and gain buy in. </a:t>
            </a:r>
            <a:endParaRPr sz="1200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44" name="Google Shape;144;p19"/>
          <p:cNvCxnSpPr>
            <a:endCxn id="143" idx="1"/>
          </p:cNvCxnSpPr>
          <p:nvPr/>
        </p:nvCxnSpPr>
        <p:spPr>
          <a:xfrm flipH="1" rot="10800000">
            <a:off x="1927150" y="3336750"/>
            <a:ext cx="1964400" cy="1634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4703850" y="220050"/>
            <a:ext cx="316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The objectives need to be simple to measure and provide you with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tangible evidence that will support a case to sustain the service. </a:t>
            </a:r>
            <a:endParaRPr b="1" sz="12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46" name="Google Shape;146;p19"/>
          <p:cNvCxnSpPr/>
          <p:nvPr/>
        </p:nvCxnSpPr>
        <p:spPr>
          <a:xfrm rot="10800000">
            <a:off x="7786775" y="718875"/>
            <a:ext cx="929100" cy="576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47" name="Google Shape;147;p19"/>
          <p:cNvCxnSpPr/>
          <p:nvPr/>
        </p:nvCxnSpPr>
        <p:spPr>
          <a:xfrm rot="10800000">
            <a:off x="7955075" y="2708100"/>
            <a:ext cx="918900" cy="424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8" name="Google Shape;148;p19"/>
          <p:cNvSpPr txBox="1"/>
          <p:nvPr/>
        </p:nvSpPr>
        <p:spPr>
          <a:xfrm>
            <a:off x="4170000" y="3686325"/>
            <a:ext cx="3852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Knowing what out of scope helps prevent scope creep,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gives you the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confidence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to say No</a:t>
            </a:r>
            <a:r>
              <a:rPr b="1"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to random additions to the plan by saying - It’s out of scope for phase 1, it’s here in phase 2 etc. Adding in something new either will change the timelines or mean something else moves out of scope. </a:t>
            </a:r>
            <a:endParaRPr sz="1200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446075" y="1936488"/>
            <a:ext cx="272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Milestones are what you have done, not what you are going to do, taking time to work these out across you timeline, they will help frame your project plan.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They need to be realistic </a:t>
            </a:r>
            <a:endParaRPr b="1" sz="12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 flipH="1">
            <a:off x="7870050" y="4022250"/>
            <a:ext cx="1073100" cy="196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1" name="Google Shape;151;p19"/>
          <p:cNvSpPr txBox="1"/>
          <p:nvPr/>
        </p:nvSpPr>
        <p:spPr>
          <a:xfrm>
            <a:off x="4106700" y="5005700"/>
            <a:ext cx="397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Understand what data you will need to ensure the service is running effectively (performance data). </a:t>
            </a:r>
            <a:r>
              <a:rPr b="1" lang="en-US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What are your stakeholders data needs? 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Ensure you can demonstrate impact related to 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organisational </a:t>
            </a:r>
            <a:r>
              <a:rPr lang="en-US" sz="12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strategic objectives too. </a:t>
            </a:r>
            <a:endParaRPr sz="1200">
              <a:solidFill>
                <a:srgbClr val="FF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52" name="Google Shape;152;p19"/>
          <p:cNvCxnSpPr/>
          <p:nvPr/>
        </p:nvCxnSpPr>
        <p:spPr>
          <a:xfrm flipH="1">
            <a:off x="7878050" y="4931375"/>
            <a:ext cx="1124400" cy="576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53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2781" y="1178150"/>
            <a:ext cx="1433133" cy="12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515938" y="5127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Service design</a:t>
            </a:r>
            <a:endParaRPr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66125" y="1364500"/>
            <a:ext cx="7350000" cy="447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Service design is the activity of planning and organizing people, infrastructure, communication and material components of a service in order to improve its quality and the interaction between the service provider and its users.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Consider and balance front and backstage activities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Who are your customers?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Understand how your service works and </a:t>
            </a:r>
            <a:r>
              <a:rPr lang="en-US"/>
              <a:t>the customer and service providers </a:t>
            </a:r>
            <a:r>
              <a:rPr lang="en-US"/>
              <a:t>interaction points.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</a:rPr>
              <a:t>A quality user experience for both back and front stage is needed in order to grow and in turn sustain a service.</a:t>
            </a:r>
            <a:endParaRPr b="1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/>
              <a:t>Engagement - be bold, open, capture learning and share good bad and ugly 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Clear statements - this what the service is, this is what it isn’t, these are the benefits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★"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123" y="805924"/>
            <a:ext cx="4884999" cy="417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515988" y="1970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main components of service design are;</a:t>
            </a:r>
            <a:endParaRPr/>
          </a:p>
        </p:txBody>
      </p:sp>
      <p:graphicFrame>
        <p:nvGraphicFramePr>
          <p:cNvPr id="168" name="Google Shape;168;p21"/>
          <p:cNvGraphicFramePr/>
          <p:nvPr/>
        </p:nvGraphicFramePr>
        <p:xfrm>
          <a:off x="592150" y="118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{81637609-FB39-40AD-8685-67BF1AAA7862}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-3810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AutoNum type="arabicPeriod"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People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Props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</a:t>
                      </a:r>
                      <a:r>
                        <a:rPr b="1"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Processes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 component includes anyone who creates or uses the service, as well as individuals who may be indirectly affected by the service.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 component refers to the physical or digital artifacts (including products) that are needed to deliver the service successfully.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hese are any workflows, procedures, or rituals performed by either the employee or the customer/ user throughout a service.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 include: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Staff making requests (Customer/ user)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Volunteering service staff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Volunteers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patients (customers encountered throughout the service)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Stakeholders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 include: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Request form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Marketing info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and training materials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Hub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VMS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Case studies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Huddles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Volunteers uniform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list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 include: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to make a request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Completing any governance forms e.g. signatures to confirm receipt of drugs from TTO run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Receiving a referral  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Scheduling volunteers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★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Identifying new tasks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515988" y="77964"/>
            <a:ext cx="11160000" cy="542100"/>
          </a:xfrm>
          <a:prstGeom prst="rect">
            <a:avLst/>
          </a:prstGeom>
        </p:spPr>
        <p:txBody>
          <a:bodyPr anchorCtr="0" anchor="t" bIns="46800" lIns="0" spcFirstLastPara="1" rIns="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Engagement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585100" y="836000"/>
            <a:ext cx="3497100" cy="500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Who?</a:t>
            </a:r>
            <a:endParaRPr b="1"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Stakeholders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Enablers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Blockers </a:t>
            </a:r>
            <a:endParaRPr sz="15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/>
              <a:t>Why? </a:t>
            </a:r>
            <a:endParaRPr b="1" sz="13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Buy in/ support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Alignment - use your scoping doc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Help (resource or experience)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Influential</a:t>
            </a:r>
            <a:endParaRPr sz="1500"/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/>
              <a:t>Customer</a:t>
            </a:r>
            <a:endParaRPr sz="15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accent1"/>
                </a:solidFill>
              </a:rPr>
              <a:t>What?</a:t>
            </a:r>
            <a:endParaRPr b="1" sz="1500">
              <a:solidFill>
                <a:schemeClr val="accent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accent1"/>
                </a:solidFill>
              </a:rPr>
              <a:t>Scope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accent1"/>
                </a:solidFill>
              </a:rPr>
              <a:t>Planning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accent1"/>
                </a:solidFill>
              </a:rPr>
              <a:t>Infrastructure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accent1"/>
                </a:solidFill>
              </a:rPr>
              <a:t>The service </a:t>
            </a:r>
            <a:endParaRPr sz="15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6" name="Google Shape;176;p22"/>
          <p:cNvSpPr txBox="1"/>
          <p:nvPr/>
        </p:nvSpPr>
        <p:spPr>
          <a:xfrm>
            <a:off x="3872950" y="836000"/>
            <a:ext cx="29634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When?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Delivery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○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How?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1:1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Peer Groups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Steering Groups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Surveys (evaluation)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23933" l="34020" r="40711" t="37943"/>
          <a:stretch/>
        </p:blipFill>
        <p:spPr>
          <a:xfrm>
            <a:off x="8398088" y="77975"/>
            <a:ext cx="3549423" cy="23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8088" y="2800496"/>
            <a:ext cx="3549425" cy="30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8939788" y="4335375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</a:rPr>
              <a:t>Service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0561763" y="4400700"/>
            <a:ext cx="89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1"/>
                </a:solidFill>
              </a:rPr>
              <a:t>Project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9690912" y="2800500"/>
            <a:ext cx="112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accent1"/>
                </a:solidFill>
              </a:rPr>
              <a:t>Needs</a:t>
            </a:r>
            <a:r>
              <a:rPr b="1" lang="en-US" sz="2100">
                <a:solidFill>
                  <a:schemeClr val="accent1"/>
                </a:solidFill>
              </a:rPr>
              <a:t> </a:t>
            </a:r>
            <a:endParaRPr b="1" sz="2100">
              <a:solidFill>
                <a:schemeClr val="accent1"/>
              </a:solidFill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19725" y="5161625"/>
            <a:ext cx="8708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Engagement - be bold, open, capture learning and share good bad and ugly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elpforce">
      <a:dk1>
        <a:srgbClr val="1A3A60"/>
      </a:dk1>
      <a:lt1>
        <a:srgbClr val="FFFFFF"/>
      </a:lt1>
      <a:dk2>
        <a:srgbClr val="1A3A60"/>
      </a:dk2>
      <a:lt2>
        <a:srgbClr val="FFFFFF"/>
      </a:lt2>
      <a:accent1>
        <a:srgbClr val="FF4B4E"/>
      </a:accent1>
      <a:accent2>
        <a:srgbClr val="1A3A60"/>
      </a:accent2>
      <a:accent3>
        <a:srgbClr val="B1E0D8"/>
      </a:accent3>
      <a:accent4>
        <a:srgbClr val="FDC300"/>
      </a:accent4>
      <a:accent5>
        <a:srgbClr val="51565C"/>
      </a:accent5>
      <a:accent6>
        <a:srgbClr val="D6D8D5"/>
      </a:accent6>
      <a:hlink>
        <a:srgbClr val="FF4B4E"/>
      </a:hlink>
      <a:folHlink>
        <a:srgbClr val="FDC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