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79" r:id="rId3"/>
    <p:sldId id="277" r:id="rId4"/>
    <p:sldId id="274" r:id="rId5"/>
    <p:sldId id="280" r:id="rId6"/>
    <p:sldId id="281" r:id="rId7"/>
    <p:sldId id="282" r:id="rId8"/>
    <p:sldId id="283" r:id="rId9"/>
    <p:sldId id="284" r:id="rId10"/>
    <p:sldId id="285" r:id="rId11"/>
    <p:sldId id="286" r:id="rId12"/>
    <p:sldId id="287" r:id="rId13"/>
    <p:sldId id="289" r:id="rId14"/>
    <p:sldId id="290" r:id="rId15"/>
    <p:sldId id="291" r:id="rId16"/>
    <p:sldId id="288" r:id="rId17"/>
    <p:sldId id="296" r:id="rId18"/>
    <p:sldId id="295" r:id="rId19"/>
    <p:sldId id="297" r:id="rId20"/>
    <p:sldId id="294" r:id="rId21"/>
    <p:sldId id="293" r:id="rId22"/>
    <p:sldId id="292"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hel Spath" initials="RS" lastIdx="1" clrIdx="0">
    <p:extLst>
      <p:ext uri="{19B8F6BF-5375-455C-9EA6-DF929625EA0E}">
        <p15:presenceInfo xmlns:p15="http://schemas.microsoft.com/office/powerpoint/2012/main" userId="0646309128ee8f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6"/>
    <p:restoredTop sz="94624"/>
  </p:normalViewPr>
  <p:slideViewPr>
    <p:cSldViewPr snapToGrid="0" snapToObjects="1">
      <p:cViewPr varScale="1">
        <p:scale>
          <a:sx n="70" d="100"/>
          <a:sy n="70" d="100"/>
        </p:scale>
        <p:origin x="90"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nd-of-life-care-project-pre-project-stakeholder-survey-all-services-none-91ed63a86f79878f91c7abcd4a00d3c0.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OLC%20pre%20project%20stakeholder%20survey%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nd-of-life-care-project-pre-project-stakeholder-survey-all-services-none-91ed63a86f79878f91c7abcd4a00d3c0.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OLC%20pre%20project%20stakeholder%20survey%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OLC%20pre%20project%20stakeholder%20survey%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OLC%20pre%20project%20stakeholder%20survey%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hel\Dropbox\Freelance%20Data%20Analyst\2.%20Projects\16.%20HelpForce\15.%20EoL%20project%202020\Surveys\Pre%20stakeholder%20survey%20analysis%20Feb%202021\EOLC%20pre%20project%20stakeholder%20survey%20analysi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b="1" dirty="0"/>
              <a:t>Number of responses from each trust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Analysis!$A$4:$A$10</c:f>
              <c:strCache>
                <c:ptCount val="7"/>
                <c:pt idx="0">
                  <c:v>West Hertfordshire Hospitals</c:v>
                </c:pt>
                <c:pt idx="1">
                  <c:v>Hywel Dda UHB</c:v>
                </c:pt>
                <c:pt idx="2">
                  <c:v>Aneurin Bevan UHB</c:v>
                </c:pt>
                <c:pt idx="3">
                  <c:v>Northern HST</c:v>
                </c:pt>
                <c:pt idx="4">
                  <c:v>Powys THB</c:v>
                </c:pt>
                <c:pt idx="5">
                  <c:v>NHS Borders</c:v>
                </c:pt>
                <c:pt idx="6">
                  <c:v>York Teaching Hospital</c:v>
                </c:pt>
              </c:strCache>
            </c:strRef>
          </c:cat>
          <c:val>
            <c:numRef>
              <c:f>Analysis!$B$4:$B$10</c:f>
              <c:numCache>
                <c:formatCode>General</c:formatCode>
                <c:ptCount val="7"/>
                <c:pt idx="0">
                  <c:v>7</c:v>
                </c:pt>
                <c:pt idx="1">
                  <c:v>6</c:v>
                </c:pt>
                <c:pt idx="2">
                  <c:v>5</c:v>
                </c:pt>
                <c:pt idx="3">
                  <c:v>4</c:v>
                </c:pt>
                <c:pt idx="4">
                  <c:v>2</c:v>
                </c:pt>
                <c:pt idx="5">
                  <c:v>1</c:v>
                </c:pt>
                <c:pt idx="6">
                  <c:v>0</c:v>
                </c:pt>
              </c:numCache>
            </c:numRef>
          </c:val>
          <c:extLst>
            <c:ext xmlns:c16="http://schemas.microsoft.com/office/drawing/2014/chart" uri="{C3380CC4-5D6E-409C-BE32-E72D297353CC}">
              <c16:uniqueId val="{00000000-DD87-4989-985A-9DDFB21E7FD7}"/>
            </c:ext>
          </c:extLst>
        </c:ser>
        <c:dLbls>
          <c:showLegendKey val="0"/>
          <c:showVal val="0"/>
          <c:showCatName val="0"/>
          <c:showSerName val="0"/>
          <c:showPercent val="0"/>
          <c:showBubbleSize val="0"/>
        </c:dLbls>
        <c:gapWidth val="30"/>
        <c:axId val="543570568"/>
        <c:axId val="543567688"/>
      </c:barChart>
      <c:catAx>
        <c:axId val="543570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43567688"/>
        <c:crosses val="autoZero"/>
        <c:auto val="1"/>
        <c:lblAlgn val="ctr"/>
        <c:lblOffset val="100"/>
        <c:noMultiLvlLbl val="0"/>
      </c:catAx>
      <c:valAx>
        <c:axId val="543567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4357056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en-GB" b="1" dirty="0"/>
              <a:t>Job roles</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Analysis!$D$22:$D$26</c:f>
              <c:strCache>
                <c:ptCount val="5"/>
                <c:pt idx="0">
                  <c:v>Volunteer team members and managers</c:v>
                </c:pt>
                <c:pt idx="1">
                  <c:v>Clinical</c:v>
                </c:pt>
                <c:pt idx="2">
                  <c:v>Quality improvement</c:v>
                </c:pt>
                <c:pt idx="3">
                  <c:v>Third sector liaison and third sector partners</c:v>
                </c:pt>
                <c:pt idx="4">
                  <c:v>Hospital administration and management</c:v>
                </c:pt>
              </c:strCache>
            </c:strRef>
          </c:cat>
          <c:val>
            <c:numRef>
              <c:f>Analysis!$F$22:$F$26</c:f>
              <c:numCache>
                <c:formatCode>0%</c:formatCode>
                <c:ptCount val="5"/>
                <c:pt idx="0">
                  <c:v>0.32</c:v>
                </c:pt>
                <c:pt idx="1">
                  <c:v>0.28000000000000003</c:v>
                </c:pt>
                <c:pt idx="2">
                  <c:v>0.16</c:v>
                </c:pt>
                <c:pt idx="3">
                  <c:v>0.12</c:v>
                </c:pt>
                <c:pt idx="4">
                  <c:v>0.12</c:v>
                </c:pt>
              </c:numCache>
            </c:numRef>
          </c:val>
          <c:extLst>
            <c:ext xmlns:c16="http://schemas.microsoft.com/office/drawing/2014/chart" uri="{C3380CC4-5D6E-409C-BE32-E72D297353CC}">
              <c16:uniqueId val="{00000000-621D-4D0A-A80C-48533A0DC2FA}"/>
            </c:ext>
          </c:extLst>
        </c:ser>
        <c:dLbls>
          <c:showLegendKey val="0"/>
          <c:showVal val="0"/>
          <c:showCatName val="0"/>
          <c:showSerName val="0"/>
          <c:showPercent val="0"/>
          <c:showBubbleSize val="0"/>
        </c:dLbls>
        <c:gapWidth val="30"/>
        <c:axId val="543570568"/>
        <c:axId val="543567688"/>
      </c:barChart>
      <c:catAx>
        <c:axId val="543570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43567688"/>
        <c:crosses val="autoZero"/>
        <c:auto val="1"/>
        <c:lblAlgn val="ctr"/>
        <c:lblOffset val="100"/>
        <c:noMultiLvlLbl val="0"/>
      </c:catAx>
      <c:valAx>
        <c:axId val="543567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43570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b="1" dirty="0"/>
              <a:t>Satisfaction levels with previous volunteer support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105874770681527E-2"/>
          <c:y val="0.13108265187671309"/>
          <c:w val="0.48672019642130515"/>
          <c:h val="0.82909985021409738"/>
        </c:manualLayout>
      </c:layout>
      <c:pieChart>
        <c:varyColors val="1"/>
        <c:ser>
          <c:idx val="0"/>
          <c:order val="0"/>
          <c:dPt>
            <c:idx val="0"/>
            <c:bubble3D val="0"/>
            <c:spPr>
              <a:solidFill>
                <a:schemeClr val="tx2"/>
              </a:solidFill>
              <a:ln>
                <a:noFill/>
              </a:ln>
              <a:effectLst/>
            </c:spPr>
            <c:extLst>
              <c:ext xmlns:c16="http://schemas.microsoft.com/office/drawing/2014/chart" uri="{C3380CC4-5D6E-409C-BE32-E72D297353CC}">
                <c16:uniqueId val="{00000001-1DB2-416B-B6E8-A764A3CF7F02}"/>
              </c:ext>
            </c:extLst>
          </c:dPt>
          <c:dPt>
            <c:idx val="1"/>
            <c:bubble3D val="0"/>
            <c:spPr>
              <a:solidFill>
                <a:schemeClr val="accent3"/>
              </a:solidFill>
              <a:ln>
                <a:noFill/>
              </a:ln>
              <a:effectLst/>
            </c:spPr>
            <c:extLst>
              <c:ext xmlns:c16="http://schemas.microsoft.com/office/drawing/2014/chart" uri="{C3380CC4-5D6E-409C-BE32-E72D297353CC}">
                <c16:uniqueId val="{00000003-1DB2-416B-B6E8-A764A3CF7F02}"/>
              </c:ext>
            </c:extLst>
          </c:dPt>
          <c:dPt>
            <c:idx val="2"/>
            <c:bubble3D val="0"/>
            <c:spPr>
              <a:solidFill>
                <a:schemeClr val="accent6"/>
              </a:solidFill>
              <a:ln>
                <a:noFill/>
              </a:ln>
              <a:effectLst/>
            </c:spPr>
            <c:extLst>
              <c:ext xmlns:c16="http://schemas.microsoft.com/office/drawing/2014/chart" uri="{C3380CC4-5D6E-409C-BE32-E72D297353CC}">
                <c16:uniqueId val="{00000005-1DB2-416B-B6E8-A764A3CF7F02}"/>
              </c:ext>
            </c:extLst>
          </c:dPt>
          <c:dPt>
            <c:idx val="3"/>
            <c:bubble3D val="0"/>
            <c:spPr>
              <a:solidFill>
                <a:schemeClr val="accent4"/>
              </a:solidFill>
              <a:ln>
                <a:noFill/>
              </a:ln>
              <a:effectLst/>
            </c:spPr>
            <c:extLst>
              <c:ext xmlns:c16="http://schemas.microsoft.com/office/drawing/2014/chart" uri="{C3380CC4-5D6E-409C-BE32-E72D297353CC}">
                <c16:uniqueId val="{00000007-1DB2-416B-B6E8-A764A3CF7F02}"/>
              </c:ext>
            </c:extLst>
          </c:dPt>
          <c:dPt>
            <c:idx val="4"/>
            <c:bubble3D val="0"/>
            <c:spPr>
              <a:solidFill>
                <a:schemeClr val="accent1"/>
              </a:solidFill>
              <a:ln>
                <a:noFill/>
              </a:ln>
              <a:effectLst/>
            </c:spPr>
            <c:extLst>
              <c:ext xmlns:c16="http://schemas.microsoft.com/office/drawing/2014/chart" uri="{C3380CC4-5D6E-409C-BE32-E72D297353CC}">
                <c16:uniqueId val="{00000009-1DB2-416B-B6E8-A764A3CF7F02}"/>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DB2-416B-B6E8-A764A3CF7F02}"/>
                </c:ext>
              </c:extLst>
            </c:dLbl>
            <c:dLbl>
              <c:idx val="3"/>
              <c:delete val="1"/>
              <c:extLst>
                <c:ext xmlns:c15="http://schemas.microsoft.com/office/drawing/2012/chart" uri="{CE6537A1-D6FC-4f65-9D91-7224C49458BB}"/>
                <c:ext xmlns:c16="http://schemas.microsoft.com/office/drawing/2014/chart" uri="{C3380CC4-5D6E-409C-BE32-E72D297353CC}">
                  <c16:uniqueId val="{00000007-1DB2-416B-B6E8-A764A3CF7F02}"/>
                </c:ext>
              </c:extLst>
            </c:dLbl>
            <c:dLbl>
              <c:idx val="4"/>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DB2-416B-B6E8-A764A3CF7F0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Analysis!$A$58:$A$62</c:f>
              <c:strCache>
                <c:ptCount val="5"/>
                <c:pt idx="0">
                  <c:v>Very satisfied</c:v>
                </c:pt>
                <c:pt idx="1">
                  <c:v>Satisfied</c:v>
                </c:pt>
                <c:pt idx="2">
                  <c:v>Neither satisfied nor unsatisfied</c:v>
                </c:pt>
                <c:pt idx="3">
                  <c:v>Unsatisfied</c:v>
                </c:pt>
                <c:pt idx="4">
                  <c:v>Very unsatisfied</c:v>
                </c:pt>
              </c:strCache>
            </c:strRef>
          </c:cat>
          <c:val>
            <c:numRef>
              <c:f>Analysis!$C$58:$C$62</c:f>
              <c:numCache>
                <c:formatCode>0%</c:formatCode>
                <c:ptCount val="5"/>
                <c:pt idx="0">
                  <c:v>0.56000000000000005</c:v>
                </c:pt>
                <c:pt idx="1">
                  <c:v>0.32</c:v>
                </c:pt>
                <c:pt idx="2">
                  <c:v>0.08</c:v>
                </c:pt>
                <c:pt idx="3">
                  <c:v>0</c:v>
                </c:pt>
                <c:pt idx="4">
                  <c:v>0.04</c:v>
                </c:pt>
              </c:numCache>
            </c:numRef>
          </c:val>
          <c:extLst>
            <c:ext xmlns:c16="http://schemas.microsoft.com/office/drawing/2014/chart" uri="{C3380CC4-5D6E-409C-BE32-E72D297353CC}">
              <c16:uniqueId val="{0000000A-1DB2-416B-B6E8-A764A3CF7F0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7574568668083981"/>
          <c:y val="0.21848232105705528"/>
          <c:w val="0.41256695117673486"/>
          <c:h val="0.660936500235273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Analysis!$B$130</c:f>
              <c:strCache>
                <c:ptCount val="1"/>
                <c:pt idx="0">
                  <c:v>Very poor</c:v>
                </c:pt>
              </c:strCache>
            </c:strRef>
          </c:tx>
          <c:spPr>
            <a:solidFill>
              <a:schemeClr val="accent1"/>
            </a:solidFill>
            <a:ln>
              <a:noFill/>
            </a:ln>
            <a:effectLst/>
          </c:spPr>
          <c:invertIfNegative val="0"/>
          <c:dLbls>
            <c:delete val="1"/>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Analysis!$B$131:$B$139</c:f>
              <c:numCache>
                <c:formatCode>0%</c:formatCode>
                <c:ptCount val="9"/>
                <c:pt idx="0">
                  <c:v>0</c:v>
                </c:pt>
                <c:pt idx="1">
                  <c:v>0</c:v>
                </c:pt>
                <c:pt idx="2">
                  <c:v>4.1666666666666664E-2</c:v>
                </c:pt>
                <c:pt idx="3">
                  <c:v>4.1666666666666664E-2</c:v>
                </c:pt>
                <c:pt idx="4">
                  <c:v>4.1666666666666664E-2</c:v>
                </c:pt>
                <c:pt idx="5">
                  <c:v>4.1666666666666664E-2</c:v>
                </c:pt>
                <c:pt idx="6">
                  <c:v>0</c:v>
                </c:pt>
                <c:pt idx="7">
                  <c:v>0</c:v>
                </c:pt>
                <c:pt idx="8">
                  <c:v>0</c:v>
                </c:pt>
              </c:numCache>
            </c:numRef>
          </c:val>
          <c:extLst>
            <c:ext xmlns:c16="http://schemas.microsoft.com/office/drawing/2014/chart" uri="{C3380CC4-5D6E-409C-BE32-E72D297353CC}">
              <c16:uniqueId val="{00000000-2AA5-4FB4-B61C-A9E4925F0685}"/>
            </c:ext>
          </c:extLst>
        </c:ser>
        <c:ser>
          <c:idx val="1"/>
          <c:order val="1"/>
          <c:tx>
            <c:strRef>
              <c:f>Analysis!$C$130</c:f>
              <c:strCache>
                <c:ptCount val="1"/>
                <c:pt idx="0">
                  <c:v>Poor</c:v>
                </c:pt>
              </c:strCache>
            </c:strRef>
          </c:tx>
          <c:spPr>
            <a:solidFill>
              <a:schemeClr val="accent4"/>
            </a:solidFill>
            <a:ln>
              <a:noFill/>
            </a:ln>
            <a:effectLst/>
          </c:spPr>
          <c:invertIfNegative val="0"/>
          <c:dLbls>
            <c:delete val="1"/>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Analysis!$C$131:$C$139</c:f>
              <c:numCache>
                <c:formatCode>0%</c:formatCode>
                <c:ptCount val="9"/>
                <c:pt idx="0">
                  <c:v>4.1666666666666664E-2</c:v>
                </c:pt>
                <c:pt idx="1">
                  <c:v>0</c:v>
                </c:pt>
                <c:pt idx="2">
                  <c:v>0</c:v>
                </c:pt>
                <c:pt idx="3">
                  <c:v>0</c:v>
                </c:pt>
                <c:pt idx="4">
                  <c:v>4.1666666666666664E-2</c:v>
                </c:pt>
                <c:pt idx="5">
                  <c:v>4.1666666666666664E-2</c:v>
                </c:pt>
                <c:pt idx="6">
                  <c:v>0</c:v>
                </c:pt>
                <c:pt idx="7">
                  <c:v>0</c:v>
                </c:pt>
                <c:pt idx="8">
                  <c:v>4.1666666666666664E-2</c:v>
                </c:pt>
              </c:numCache>
            </c:numRef>
          </c:val>
          <c:extLst>
            <c:ext xmlns:c16="http://schemas.microsoft.com/office/drawing/2014/chart" uri="{C3380CC4-5D6E-409C-BE32-E72D297353CC}">
              <c16:uniqueId val="{00000001-2AA5-4FB4-B61C-A9E4925F0685}"/>
            </c:ext>
          </c:extLst>
        </c:ser>
        <c:ser>
          <c:idx val="2"/>
          <c:order val="2"/>
          <c:tx>
            <c:strRef>
              <c:f>Analysis!$D$130</c:f>
              <c:strCache>
                <c:ptCount val="1"/>
                <c:pt idx="0">
                  <c:v>Neither poor/good</c:v>
                </c:pt>
              </c:strCache>
            </c:strRef>
          </c:tx>
          <c:spPr>
            <a:solidFill>
              <a:schemeClr val="accent6"/>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9-2AA5-4FB4-B61C-A9E4925F0685}"/>
                </c:ext>
              </c:extLst>
            </c:dLbl>
            <c:dLbl>
              <c:idx val="7"/>
              <c:delete val="1"/>
              <c:extLst>
                <c:ext xmlns:c15="http://schemas.microsoft.com/office/drawing/2012/chart" uri="{CE6537A1-D6FC-4f65-9D91-7224C49458BB}"/>
                <c:ext xmlns:c16="http://schemas.microsoft.com/office/drawing/2014/chart" uri="{C3380CC4-5D6E-409C-BE32-E72D297353CC}">
                  <c16:uniqueId val="{00000008-2AA5-4FB4-B61C-A9E4925F068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Analysis!$D$131:$D$139</c:f>
              <c:numCache>
                <c:formatCode>0%</c:formatCode>
                <c:ptCount val="9"/>
                <c:pt idx="0">
                  <c:v>8.3333333333333329E-2</c:v>
                </c:pt>
                <c:pt idx="1">
                  <c:v>0.125</c:v>
                </c:pt>
                <c:pt idx="2">
                  <c:v>0.16666666666666666</c:v>
                </c:pt>
                <c:pt idx="3">
                  <c:v>0.16666666666666666</c:v>
                </c:pt>
                <c:pt idx="4">
                  <c:v>0.20833333333333334</c:v>
                </c:pt>
                <c:pt idx="5">
                  <c:v>0.16666666666666666</c:v>
                </c:pt>
                <c:pt idx="6">
                  <c:v>4.1666666666666664E-2</c:v>
                </c:pt>
                <c:pt idx="7">
                  <c:v>4.1666666666666664E-2</c:v>
                </c:pt>
                <c:pt idx="8">
                  <c:v>8.3333333333333329E-2</c:v>
                </c:pt>
              </c:numCache>
            </c:numRef>
          </c:val>
          <c:extLst>
            <c:ext xmlns:c16="http://schemas.microsoft.com/office/drawing/2014/chart" uri="{C3380CC4-5D6E-409C-BE32-E72D297353CC}">
              <c16:uniqueId val="{00000002-2AA5-4FB4-B61C-A9E4925F0685}"/>
            </c:ext>
          </c:extLst>
        </c:ser>
        <c:ser>
          <c:idx val="3"/>
          <c:order val="3"/>
          <c:tx>
            <c:strRef>
              <c:f>Analysis!$E$130</c:f>
              <c:strCache>
                <c:ptCount val="1"/>
                <c:pt idx="0">
                  <c:v>Good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Analysis!$E$131:$E$139</c:f>
              <c:numCache>
                <c:formatCode>0%</c:formatCode>
                <c:ptCount val="9"/>
                <c:pt idx="0">
                  <c:v>0.20833333333333334</c:v>
                </c:pt>
                <c:pt idx="1">
                  <c:v>0.16666666666666666</c:v>
                </c:pt>
                <c:pt idx="2">
                  <c:v>0.20833333333333334</c:v>
                </c:pt>
                <c:pt idx="3">
                  <c:v>0.29166666666666669</c:v>
                </c:pt>
                <c:pt idx="4">
                  <c:v>0.16666666666666666</c:v>
                </c:pt>
                <c:pt idx="5">
                  <c:v>0.20833333333333334</c:v>
                </c:pt>
                <c:pt idx="6">
                  <c:v>0.20833333333333334</c:v>
                </c:pt>
                <c:pt idx="7">
                  <c:v>0.16666666666666666</c:v>
                </c:pt>
                <c:pt idx="8">
                  <c:v>0.125</c:v>
                </c:pt>
              </c:numCache>
            </c:numRef>
          </c:val>
          <c:extLst>
            <c:ext xmlns:c16="http://schemas.microsoft.com/office/drawing/2014/chart" uri="{C3380CC4-5D6E-409C-BE32-E72D297353CC}">
              <c16:uniqueId val="{00000003-2AA5-4FB4-B61C-A9E4925F0685}"/>
            </c:ext>
          </c:extLst>
        </c:ser>
        <c:ser>
          <c:idx val="4"/>
          <c:order val="4"/>
          <c:tx>
            <c:strRef>
              <c:f>Analysis!$F$130</c:f>
              <c:strCache>
                <c:ptCount val="1"/>
                <c:pt idx="0">
                  <c:v>Very good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Analysis!$F$131:$F$139</c:f>
              <c:numCache>
                <c:formatCode>0%</c:formatCode>
                <c:ptCount val="9"/>
                <c:pt idx="0">
                  <c:v>0.29166666666666669</c:v>
                </c:pt>
                <c:pt idx="1">
                  <c:v>0.375</c:v>
                </c:pt>
                <c:pt idx="2">
                  <c:v>0.20833333333333334</c:v>
                </c:pt>
                <c:pt idx="3">
                  <c:v>0.25</c:v>
                </c:pt>
                <c:pt idx="4">
                  <c:v>0.20833333333333334</c:v>
                </c:pt>
                <c:pt idx="5">
                  <c:v>0.20833333333333334</c:v>
                </c:pt>
                <c:pt idx="6">
                  <c:v>0.33333333333333331</c:v>
                </c:pt>
                <c:pt idx="7">
                  <c:v>0.375</c:v>
                </c:pt>
                <c:pt idx="8">
                  <c:v>0.20833333333333334</c:v>
                </c:pt>
              </c:numCache>
            </c:numRef>
          </c:val>
          <c:extLst>
            <c:ext xmlns:c16="http://schemas.microsoft.com/office/drawing/2014/chart" uri="{C3380CC4-5D6E-409C-BE32-E72D297353CC}">
              <c16:uniqueId val="{00000004-2AA5-4FB4-B61C-A9E4925F0685}"/>
            </c:ext>
          </c:extLst>
        </c:ser>
        <c:ser>
          <c:idx val="5"/>
          <c:order val="5"/>
          <c:tx>
            <c:strRef>
              <c:f>Analysis!$G$130</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Analysis!$G$131:$G$139</c:f>
              <c:numCache>
                <c:formatCode>0%</c:formatCode>
                <c:ptCount val="9"/>
                <c:pt idx="0">
                  <c:v>0.125</c:v>
                </c:pt>
                <c:pt idx="1">
                  <c:v>0.125</c:v>
                </c:pt>
                <c:pt idx="2">
                  <c:v>0.25</c:v>
                </c:pt>
                <c:pt idx="3">
                  <c:v>0.125</c:v>
                </c:pt>
                <c:pt idx="4">
                  <c:v>0.20833333333333334</c:v>
                </c:pt>
                <c:pt idx="5">
                  <c:v>0.25</c:v>
                </c:pt>
                <c:pt idx="6">
                  <c:v>0.29166666666666669</c:v>
                </c:pt>
                <c:pt idx="7">
                  <c:v>0.25</c:v>
                </c:pt>
                <c:pt idx="8">
                  <c:v>0.41666666666666669</c:v>
                </c:pt>
              </c:numCache>
            </c:numRef>
          </c:val>
          <c:extLst>
            <c:ext xmlns:c16="http://schemas.microsoft.com/office/drawing/2014/chart" uri="{C3380CC4-5D6E-409C-BE32-E72D297353CC}">
              <c16:uniqueId val="{00000005-2AA5-4FB4-B61C-A9E4925F0685}"/>
            </c:ext>
          </c:extLst>
        </c:ser>
        <c:ser>
          <c:idx val="6"/>
          <c:order val="6"/>
          <c:tx>
            <c:strRef>
              <c:f>Analysis!$H$130</c:f>
              <c:strCache>
                <c:ptCount val="1"/>
                <c:pt idx="0">
                  <c:v>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Analysis!$A$131:$A$139</c:f>
              <c:strCache>
                <c:ptCount val="9"/>
                <c:pt idx="0">
                  <c:v>Patient experience</c:v>
                </c:pt>
                <c:pt idx="1">
                  <c:v>Quality of care</c:v>
                </c:pt>
                <c:pt idx="2">
                  <c:v>Family/carer wellbeing</c:v>
                </c:pt>
                <c:pt idx="3">
                  <c:v>Family/carer experience</c:v>
                </c:pt>
                <c:pt idx="4">
                  <c:v>Family/carer knowledge of support services</c:v>
                </c:pt>
                <c:pt idx="5">
                  <c:v>Staff wellbeing</c:v>
                </c:pt>
                <c:pt idx="6">
                  <c:v>Staff confidence in the quality of the service that volunteers are helping to deliver</c:v>
                </c:pt>
                <c:pt idx="7">
                  <c:v>Volunteer sense of purpose / skills / confidence</c:v>
                </c:pt>
                <c:pt idx="8">
                  <c:v>Volunteer interest in a health and care career</c:v>
                </c:pt>
              </c:strCache>
            </c:strRef>
          </c:cat>
          <c:val>
            <c:numRef>
              <c:f>Analysis!$H$131:$H$139</c:f>
              <c:numCache>
                <c:formatCode>0%</c:formatCode>
                <c:ptCount val="9"/>
                <c:pt idx="0">
                  <c:v>0.25</c:v>
                </c:pt>
                <c:pt idx="1">
                  <c:v>0.20833333333333334</c:v>
                </c:pt>
                <c:pt idx="2">
                  <c:v>0.125</c:v>
                </c:pt>
                <c:pt idx="3">
                  <c:v>0.125</c:v>
                </c:pt>
                <c:pt idx="4">
                  <c:v>0.125</c:v>
                </c:pt>
                <c:pt idx="5">
                  <c:v>8.3333333333333329E-2</c:v>
                </c:pt>
                <c:pt idx="6">
                  <c:v>0.125</c:v>
                </c:pt>
                <c:pt idx="7">
                  <c:v>0.16666666666666666</c:v>
                </c:pt>
                <c:pt idx="8">
                  <c:v>0.125</c:v>
                </c:pt>
              </c:numCache>
            </c:numRef>
          </c:val>
          <c:extLst>
            <c:ext xmlns:c16="http://schemas.microsoft.com/office/drawing/2014/chart" uri="{C3380CC4-5D6E-409C-BE32-E72D297353CC}">
              <c16:uniqueId val="{00000006-2AA5-4FB4-B61C-A9E4925F0685}"/>
            </c:ext>
          </c:extLst>
        </c:ser>
        <c:dLbls>
          <c:dLblPos val="ctr"/>
          <c:showLegendKey val="0"/>
          <c:showVal val="1"/>
          <c:showCatName val="0"/>
          <c:showSerName val="0"/>
          <c:showPercent val="0"/>
          <c:showBubbleSize val="0"/>
        </c:dLbls>
        <c:gapWidth val="30"/>
        <c:overlap val="100"/>
        <c:axId val="543570568"/>
        <c:axId val="543567688"/>
      </c:barChart>
      <c:catAx>
        <c:axId val="543570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543567688"/>
        <c:crosses val="autoZero"/>
        <c:auto val="1"/>
        <c:lblAlgn val="ctr"/>
        <c:lblOffset val="100"/>
        <c:noMultiLvlLbl val="0"/>
      </c:catAx>
      <c:valAx>
        <c:axId val="543567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43570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Analysis!$B$166</c:f>
              <c:strCache>
                <c:ptCount val="1"/>
                <c:pt idx="0">
                  <c:v>Not important at all</c:v>
                </c:pt>
              </c:strCache>
            </c:strRef>
          </c:tx>
          <c:spPr>
            <a:solidFill>
              <a:schemeClr val="accent1"/>
            </a:solidFill>
            <a:ln>
              <a:noFill/>
            </a:ln>
            <a:effectLst/>
          </c:spPr>
          <c:invertIfNegative val="0"/>
          <c:dLbls>
            <c:delete val="1"/>
          </c:dLbls>
          <c:cat>
            <c:strRef>
              <c:f>Analysis!$A$167:$A$170</c:f>
              <c:strCache>
                <c:ptCount val="4"/>
                <c:pt idx="0">
                  <c:v>The opinions and wishes of staff</c:v>
                </c:pt>
                <c:pt idx="1">
                  <c:v>The opinions and wishes of patients</c:v>
                </c:pt>
                <c:pt idx="2">
                  <c:v>The opinions and wishes of families and carers</c:v>
                </c:pt>
                <c:pt idx="3">
                  <c:v>The opinions and wishes of volunteers</c:v>
                </c:pt>
              </c:strCache>
            </c:strRef>
          </c:cat>
          <c:val>
            <c:numRef>
              <c:f>Analysis!$B$167:$B$170</c:f>
              <c:numCache>
                <c:formatCode>0%</c:formatCode>
                <c:ptCount val="4"/>
                <c:pt idx="0">
                  <c:v>0</c:v>
                </c:pt>
                <c:pt idx="1">
                  <c:v>0</c:v>
                </c:pt>
                <c:pt idx="2">
                  <c:v>0</c:v>
                </c:pt>
                <c:pt idx="3">
                  <c:v>0</c:v>
                </c:pt>
              </c:numCache>
            </c:numRef>
          </c:val>
          <c:extLst>
            <c:ext xmlns:c16="http://schemas.microsoft.com/office/drawing/2014/chart" uri="{C3380CC4-5D6E-409C-BE32-E72D297353CC}">
              <c16:uniqueId val="{00000000-E4A9-41B9-BA9E-D0DF860DCBCA}"/>
            </c:ext>
          </c:extLst>
        </c:ser>
        <c:ser>
          <c:idx val="1"/>
          <c:order val="1"/>
          <c:tx>
            <c:strRef>
              <c:f>Analysis!$C$166</c:f>
              <c:strCache>
                <c:ptCount val="1"/>
                <c:pt idx="0">
                  <c:v>Slightly important</c:v>
                </c:pt>
              </c:strCache>
            </c:strRef>
          </c:tx>
          <c:spPr>
            <a:solidFill>
              <a:schemeClr val="accent3"/>
            </a:solidFill>
            <a:ln>
              <a:noFill/>
            </a:ln>
            <a:effectLst/>
          </c:spPr>
          <c:invertIfNegative val="0"/>
          <c:dLbls>
            <c:delete val="1"/>
          </c:dLbls>
          <c:cat>
            <c:strRef>
              <c:f>Analysis!$A$167:$A$170</c:f>
              <c:strCache>
                <c:ptCount val="4"/>
                <c:pt idx="0">
                  <c:v>The opinions and wishes of staff</c:v>
                </c:pt>
                <c:pt idx="1">
                  <c:v>The opinions and wishes of patients</c:v>
                </c:pt>
                <c:pt idx="2">
                  <c:v>The opinions and wishes of families and carers</c:v>
                </c:pt>
                <c:pt idx="3">
                  <c:v>The opinions and wishes of volunteers</c:v>
                </c:pt>
              </c:strCache>
            </c:strRef>
          </c:cat>
          <c:val>
            <c:numRef>
              <c:f>Analysis!$C$167:$C$170</c:f>
              <c:numCache>
                <c:formatCode>0%</c:formatCode>
                <c:ptCount val="4"/>
                <c:pt idx="0">
                  <c:v>0.04</c:v>
                </c:pt>
                <c:pt idx="1">
                  <c:v>0</c:v>
                </c:pt>
                <c:pt idx="2">
                  <c:v>0.04</c:v>
                </c:pt>
                <c:pt idx="3">
                  <c:v>0</c:v>
                </c:pt>
              </c:numCache>
            </c:numRef>
          </c:val>
          <c:extLst>
            <c:ext xmlns:c16="http://schemas.microsoft.com/office/drawing/2014/chart" uri="{C3380CC4-5D6E-409C-BE32-E72D297353CC}">
              <c16:uniqueId val="{00000001-E4A9-41B9-BA9E-D0DF860DCBCA}"/>
            </c:ext>
          </c:extLst>
        </c:ser>
        <c:ser>
          <c:idx val="2"/>
          <c:order val="2"/>
          <c:tx>
            <c:strRef>
              <c:f>Analysis!$D$166</c:f>
              <c:strCache>
                <c:ptCount val="1"/>
                <c:pt idx="0">
                  <c:v>Very important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Analysis!$A$167:$A$170</c:f>
              <c:strCache>
                <c:ptCount val="4"/>
                <c:pt idx="0">
                  <c:v>The opinions and wishes of staff</c:v>
                </c:pt>
                <c:pt idx="1">
                  <c:v>The opinions and wishes of patients</c:v>
                </c:pt>
                <c:pt idx="2">
                  <c:v>The opinions and wishes of families and carers</c:v>
                </c:pt>
                <c:pt idx="3">
                  <c:v>The opinions and wishes of volunteers</c:v>
                </c:pt>
              </c:strCache>
            </c:strRef>
          </c:cat>
          <c:val>
            <c:numRef>
              <c:f>Analysis!$D$167:$D$170</c:f>
              <c:numCache>
                <c:formatCode>0%</c:formatCode>
                <c:ptCount val="4"/>
                <c:pt idx="0">
                  <c:v>0.96</c:v>
                </c:pt>
                <c:pt idx="1">
                  <c:v>0.84</c:v>
                </c:pt>
                <c:pt idx="2">
                  <c:v>0.96</c:v>
                </c:pt>
                <c:pt idx="3">
                  <c:v>1</c:v>
                </c:pt>
              </c:numCache>
            </c:numRef>
          </c:val>
          <c:extLst>
            <c:ext xmlns:c16="http://schemas.microsoft.com/office/drawing/2014/chart" uri="{C3380CC4-5D6E-409C-BE32-E72D297353CC}">
              <c16:uniqueId val="{00000002-E4A9-41B9-BA9E-D0DF860DCBCA}"/>
            </c:ext>
          </c:extLst>
        </c:ser>
        <c:ser>
          <c:idx val="3"/>
          <c:order val="3"/>
          <c:tx>
            <c:strRef>
              <c:f>Analysis!$E$166</c:f>
              <c:strCache>
                <c:ptCount val="1"/>
                <c:pt idx="0">
                  <c:v>Don't know</c:v>
                </c:pt>
              </c:strCache>
            </c:strRef>
          </c:tx>
          <c:spPr>
            <a:solidFill>
              <a:schemeClr val="accent6"/>
            </a:solidFill>
            <a:ln>
              <a:noFill/>
            </a:ln>
            <a:effectLst/>
          </c:spPr>
          <c:invertIfNegative val="0"/>
          <c:dLbls>
            <c:delete val="1"/>
          </c:dLbls>
          <c:cat>
            <c:strRef>
              <c:f>Analysis!$A$167:$A$170</c:f>
              <c:strCache>
                <c:ptCount val="4"/>
                <c:pt idx="0">
                  <c:v>The opinions and wishes of staff</c:v>
                </c:pt>
                <c:pt idx="1">
                  <c:v>The opinions and wishes of patients</c:v>
                </c:pt>
                <c:pt idx="2">
                  <c:v>The opinions and wishes of families and carers</c:v>
                </c:pt>
                <c:pt idx="3">
                  <c:v>The opinions and wishes of volunteers</c:v>
                </c:pt>
              </c:strCache>
            </c:strRef>
          </c:cat>
          <c:val>
            <c:numRef>
              <c:f>Analysis!$E$167:$E$170</c:f>
              <c:numCache>
                <c:formatCode>0%</c:formatCode>
                <c:ptCount val="4"/>
                <c:pt idx="0">
                  <c:v>0</c:v>
                </c:pt>
                <c:pt idx="1">
                  <c:v>0</c:v>
                </c:pt>
                <c:pt idx="2">
                  <c:v>0</c:v>
                </c:pt>
                <c:pt idx="3">
                  <c:v>0</c:v>
                </c:pt>
              </c:numCache>
            </c:numRef>
          </c:val>
          <c:extLst>
            <c:ext xmlns:c16="http://schemas.microsoft.com/office/drawing/2014/chart" uri="{C3380CC4-5D6E-409C-BE32-E72D297353CC}">
              <c16:uniqueId val="{00000003-E4A9-41B9-BA9E-D0DF860DCBCA}"/>
            </c:ext>
          </c:extLst>
        </c:ser>
        <c:ser>
          <c:idx val="4"/>
          <c:order val="4"/>
          <c:tx>
            <c:strRef>
              <c:f>Analysis!$F$166</c:f>
              <c:strCache>
                <c:ptCount val="1"/>
                <c:pt idx="0">
                  <c:v>N/A</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4A9-41B9-BA9E-D0DF860DCBCA}"/>
                </c:ext>
              </c:extLst>
            </c:dLbl>
            <c:dLbl>
              <c:idx val="2"/>
              <c:delete val="1"/>
              <c:extLst>
                <c:ext xmlns:c15="http://schemas.microsoft.com/office/drawing/2012/chart" uri="{CE6537A1-D6FC-4f65-9D91-7224C49458BB}"/>
                <c:ext xmlns:c16="http://schemas.microsoft.com/office/drawing/2014/chart" uri="{C3380CC4-5D6E-409C-BE32-E72D297353CC}">
                  <c16:uniqueId val="{00000008-E4A9-41B9-BA9E-D0DF860DCBCA}"/>
                </c:ext>
              </c:extLst>
            </c:dLbl>
            <c:dLbl>
              <c:idx val="3"/>
              <c:delete val="1"/>
              <c:extLst>
                <c:ext xmlns:c15="http://schemas.microsoft.com/office/drawing/2012/chart" uri="{CE6537A1-D6FC-4f65-9D91-7224C49458BB}"/>
                <c:ext xmlns:c16="http://schemas.microsoft.com/office/drawing/2014/chart" uri="{C3380CC4-5D6E-409C-BE32-E72D297353CC}">
                  <c16:uniqueId val="{00000009-E4A9-41B9-BA9E-D0DF860DCBCA}"/>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Analysis!$A$167:$A$170</c:f>
              <c:strCache>
                <c:ptCount val="4"/>
                <c:pt idx="0">
                  <c:v>The opinions and wishes of staff</c:v>
                </c:pt>
                <c:pt idx="1">
                  <c:v>The opinions and wishes of patients</c:v>
                </c:pt>
                <c:pt idx="2">
                  <c:v>The opinions and wishes of families and carers</c:v>
                </c:pt>
                <c:pt idx="3">
                  <c:v>The opinions and wishes of volunteers</c:v>
                </c:pt>
              </c:strCache>
            </c:strRef>
          </c:cat>
          <c:val>
            <c:numRef>
              <c:f>Analysis!$F$167:$F$170</c:f>
              <c:numCache>
                <c:formatCode>0%</c:formatCode>
                <c:ptCount val="4"/>
                <c:pt idx="0">
                  <c:v>0</c:v>
                </c:pt>
                <c:pt idx="1">
                  <c:v>0.16</c:v>
                </c:pt>
                <c:pt idx="2">
                  <c:v>0</c:v>
                </c:pt>
                <c:pt idx="3">
                  <c:v>0</c:v>
                </c:pt>
              </c:numCache>
            </c:numRef>
          </c:val>
          <c:extLst>
            <c:ext xmlns:c16="http://schemas.microsoft.com/office/drawing/2014/chart" uri="{C3380CC4-5D6E-409C-BE32-E72D297353CC}">
              <c16:uniqueId val="{00000004-E4A9-41B9-BA9E-D0DF860DCBCA}"/>
            </c:ext>
          </c:extLst>
        </c:ser>
        <c:dLbls>
          <c:dLblPos val="ctr"/>
          <c:showLegendKey val="0"/>
          <c:showVal val="1"/>
          <c:showCatName val="0"/>
          <c:showSerName val="0"/>
          <c:showPercent val="0"/>
          <c:showBubbleSize val="0"/>
        </c:dLbls>
        <c:gapWidth val="30"/>
        <c:overlap val="100"/>
        <c:axId val="543570568"/>
        <c:axId val="543567688"/>
      </c:barChart>
      <c:catAx>
        <c:axId val="543570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43567688"/>
        <c:crosses val="autoZero"/>
        <c:auto val="1"/>
        <c:lblAlgn val="ctr"/>
        <c:lblOffset val="100"/>
        <c:noMultiLvlLbl val="0"/>
      </c:catAx>
      <c:valAx>
        <c:axId val="543567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43570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Analysis!$B$186</c:f>
              <c:strCache>
                <c:ptCount val="1"/>
                <c:pt idx="0">
                  <c:v>Not important at all</c:v>
                </c:pt>
              </c:strCache>
            </c:strRef>
          </c:tx>
          <c:spPr>
            <a:solidFill>
              <a:schemeClr val="accent1"/>
            </a:solidFill>
            <a:ln>
              <a:noFill/>
            </a:ln>
            <a:effectLst/>
          </c:spPr>
          <c:invertIfNegative val="0"/>
          <c:dLbls>
            <c:delete val="1"/>
          </c:dLbls>
          <c:cat>
            <c:strRef>
              <c:f>Analysis!$A$187:$A$193</c:f>
              <c:strCache>
                <c:ptCount val="7"/>
                <c:pt idx="0">
                  <c:v>Volunteer role boundaries</c:v>
                </c:pt>
                <c:pt idx="1">
                  <c:v>The process of matching volunteers to the patients / families and carers that they help</c:v>
                </c:pt>
                <c:pt idx="2">
                  <c:v>Volunteer knowledge and understanding of the local / national services that can help patients or families and carers</c:v>
                </c:pt>
                <c:pt idx="3">
                  <c:v>The availability of volunteers to provide the service</c:v>
                </c:pt>
                <c:pt idx="4">
                  <c:v>The training, support and supervision requirements of volunteers</c:v>
                </c:pt>
                <c:pt idx="5">
                  <c:v>The successful integration of volunteers into the wider team, complementing the work of paid staff</c:v>
                </c:pt>
                <c:pt idx="6">
                  <c:v>The management / oversight requirements of the volunteer service</c:v>
                </c:pt>
              </c:strCache>
            </c:strRef>
          </c:cat>
          <c:val>
            <c:numRef>
              <c:f>Analysis!$B$187:$B$193</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A03C-4F2A-927D-569D50DB98F3}"/>
            </c:ext>
          </c:extLst>
        </c:ser>
        <c:ser>
          <c:idx val="1"/>
          <c:order val="1"/>
          <c:tx>
            <c:strRef>
              <c:f>Analysis!$C$186</c:f>
              <c:strCache>
                <c:ptCount val="1"/>
                <c:pt idx="0">
                  <c:v>Slightly important</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A03C-4F2A-927D-569D50DB98F3}"/>
                </c:ext>
              </c:extLst>
            </c:dLbl>
            <c:dLbl>
              <c:idx val="4"/>
              <c:delete val="1"/>
              <c:extLst>
                <c:ext xmlns:c15="http://schemas.microsoft.com/office/drawing/2012/chart" uri="{CE6537A1-D6FC-4f65-9D91-7224C49458BB}"/>
                <c:ext xmlns:c16="http://schemas.microsoft.com/office/drawing/2014/chart" uri="{C3380CC4-5D6E-409C-BE32-E72D297353CC}">
                  <c16:uniqueId val="{00000008-A03C-4F2A-927D-569D50DB98F3}"/>
                </c:ext>
              </c:extLst>
            </c:dLbl>
            <c:dLbl>
              <c:idx val="6"/>
              <c:delete val="1"/>
              <c:extLst>
                <c:ext xmlns:c15="http://schemas.microsoft.com/office/drawing/2012/chart" uri="{CE6537A1-D6FC-4f65-9D91-7224C49458BB}"/>
                <c:ext xmlns:c16="http://schemas.microsoft.com/office/drawing/2014/chart" uri="{C3380CC4-5D6E-409C-BE32-E72D297353CC}">
                  <c16:uniqueId val="{00000009-A03C-4F2A-927D-569D50DB98F3}"/>
                </c:ext>
              </c:extLst>
            </c:dLbl>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Analysis!$A$187:$A$193</c:f>
              <c:strCache>
                <c:ptCount val="7"/>
                <c:pt idx="0">
                  <c:v>Volunteer role boundaries</c:v>
                </c:pt>
                <c:pt idx="1">
                  <c:v>The process of matching volunteers to the patients / families and carers that they help</c:v>
                </c:pt>
                <c:pt idx="2">
                  <c:v>Volunteer knowledge and understanding of the local / national services that can help patients or families and carers</c:v>
                </c:pt>
                <c:pt idx="3">
                  <c:v>The availability of volunteers to provide the service</c:v>
                </c:pt>
                <c:pt idx="4">
                  <c:v>The training, support and supervision requirements of volunteers</c:v>
                </c:pt>
                <c:pt idx="5">
                  <c:v>The successful integration of volunteers into the wider team, complementing the work of paid staff</c:v>
                </c:pt>
                <c:pt idx="6">
                  <c:v>The management / oversight requirements of the volunteer service</c:v>
                </c:pt>
              </c:strCache>
            </c:strRef>
          </c:cat>
          <c:val>
            <c:numRef>
              <c:f>Analysis!$C$187:$C$193</c:f>
              <c:numCache>
                <c:formatCode>0%</c:formatCode>
                <c:ptCount val="7"/>
                <c:pt idx="0">
                  <c:v>0</c:v>
                </c:pt>
                <c:pt idx="1">
                  <c:v>0.16</c:v>
                </c:pt>
                <c:pt idx="2">
                  <c:v>0.2</c:v>
                </c:pt>
                <c:pt idx="3">
                  <c:v>0.12</c:v>
                </c:pt>
                <c:pt idx="4">
                  <c:v>0</c:v>
                </c:pt>
                <c:pt idx="5">
                  <c:v>0.08</c:v>
                </c:pt>
                <c:pt idx="6">
                  <c:v>0.04</c:v>
                </c:pt>
              </c:numCache>
            </c:numRef>
          </c:val>
          <c:extLst>
            <c:ext xmlns:c16="http://schemas.microsoft.com/office/drawing/2014/chart" uri="{C3380CC4-5D6E-409C-BE32-E72D297353CC}">
              <c16:uniqueId val="{00000001-A03C-4F2A-927D-569D50DB98F3}"/>
            </c:ext>
          </c:extLst>
        </c:ser>
        <c:ser>
          <c:idx val="2"/>
          <c:order val="2"/>
          <c:tx>
            <c:strRef>
              <c:f>Analysis!$D$186</c:f>
              <c:strCache>
                <c:ptCount val="1"/>
                <c:pt idx="0">
                  <c:v>Very important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Analysis!$A$187:$A$193</c:f>
              <c:strCache>
                <c:ptCount val="7"/>
                <c:pt idx="0">
                  <c:v>Volunteer role boundaries</c:v>
                </c:pt>
                <c:pt idx="1">
                  <c:v>The process of matching volunteers to the patients / families and carers that they help</c:v>
                </c:pt>
                <c:pt idx="2">
                  <c:v>Volunteer knowledge and understanding of the local / national services that can help patients or families and carers</c:v>
                </c:pt>
                <c:pt idx="3">
                  <c:v>The availability of volunteers to provide the service</c:v>
                </c:pt>
                <c:pt idx="4">
                  <c:v>The training, support and supervision requirements of volunteers</c:v>
                </c:pt>
                <c:pt idx="5">
                  <c:v>The successful integration of volunteers into the wider team, complementing the work of paid staff</c:v>
                </c:pt>
                <c:pt idx="6">
                  <c:v>The management / oversight requirements of the volunteer service</c:v>
                </c:pt>
              </c:strCache>
            </c:strRef>
          </c:cat>
          <c:val>
            <c:numRef>
              <c:f>Analysis!$D$187:$D$193</c:f>
              <c:numCache>
                <c:formatCode>0%</c:formatCode>
                <c:ptCount val="7"/>
                <c:pt idx="0">
                  <c:v>0.96</c:v>
                </c:pt>
                <c:pt idx="1">
                  <c:v>0.72</c:v>
                </c:pt>
                <c:pt idx="2">
                  <c:v>0.72</c:v>
                </c:pt>
                <c:pt idx="3">
                  <c:v>0.84</c:v>
                </c:pt>
                <c:pt idx="4">
                  <c:v>0.96</c:v>
                </c:pt>
                <c:pt idx="5">
                  <c:v>0.88</c:v>
                </c:pt>
                <c:pt idx="6">
                  <c:v>0.92</c:v>
                </c:pt>
              </c:numCache>
            </c:numRef>
          </c:val>
          <c:extLst>
            <c:ext xmlns:c16="http://schemas.microsoft.com/office/drawing/2014/chart" uri="{C3380CC4-5D6E-409C-BE32-E72D297353CC}">
              <c16:uniqueId val="{00000002-A03C-4F2A-927D-569D50DB98F3}"/>
            </c:ext>
          </c:extLst>
        </c:ser>
        <c:ser>
          <c:idx val="3"/>
          <c:order val="3"/>
          <c:tx>
            <c:strRef>
              <c:f>Analysis!$E$186</c:f>
              <c:strCache>
                <c:ptCount val="1"/>
                <c:pt idx="0">
                  <c:v>Don't know</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03C-4F2A-927D-569D50DB98F3}"/>
                </c:ext>
              </c:extLst>
            </c:dLbl>
            <c:dLbl>
              <c:idx val="1"/>
              <c:delete val="1"/>
              <c:extLst>
                <c:ext xmlns:c15="http://schemas.microsoft.com/office/drawing/2012/chart" uri="{CE6537A1-D6FC-4f65-9D91-7224C49458BB}"/>
                <c:ext xmlns:c16="http://schemas.microsoft.com/office/drawing/2014/chart" uri="{C3380CC4-5D6E-409C-BE32-E72D297353CC}">
                  <c16:uniqueId val="{0000000C-A03C-4F2A-927D-569D50DB98F3}"/>
                </c:ext>
              </c:extLst>
            </c:dLbl>
            <c:dLbl>
              <c:idx val="3"/>
              <c:delete val="1"/>
              <c:extLst>
                <c:ext xmlns:c15="http://schemas.microsoft.com/office/drawing/2012/chart" uri="{CE6537A1-D6FC-4f65-9D91-7224C49458BB}"/>
                <c:ext xmlns:c16="http://schemas.microsoft.com/office/drawing/2014/chart" uri="{C3380CC4-5D6E-409C-BE32-E72D297353CC}">
                  <c16:uniqueId val="{00000015-A03C-4F2A-927D-569D50DB98F3}"/>
                </c:ext>
              </c:extLst>
            </c:dLbl>
            <c:dLbl>
              <c:idx val="4"/>
              <c:delete val="1"/>
              <c:extLst>
                <c:ext xmlns:c15="http://schemas.microsoft.com/office/drawing/2012/chart" uri="{CE6537A1-D6FC-4f65-9D91-7224C49458BB}"/>
                <c:ext xmlns:c16="http://schemas.microsoft.com/office/drawing/2014/chart" uri="{C3380CC4-5D6E-409C-BE32-E72D297353CC}">
                  <c16:uniqueId val="{00000014-A03C-4F2A-927D-569D50DB98F3}"/>
                </c:ext>
              </c:extLst>
            </c:dLbl>
            <c:dLbl>
              <c:idx val="5"/>
              <c:delete val="1"/>
              <c:extLst>
                <c:ext xmlns:c15="http://schemas.microsoft.com/office/drawing/2012/chart" uri="{CE6537A1-D6FC-4f65-9D91-7224C49458BB}"/>
                <c:ext xmlns:c16="http://schemas.microsoft.com/office/drawing/2014/chart" uri="{C3380CC4-5D6E-409C-BE32-E72D297353CC}">
                  <c16:uniqueId val="{00000013-A03C-4F2A-927D-569D50DB98F3}"/>
                </c:ext>
              </c:extLst>
            </c:dLbl>
            <c:dLbl>
              <c:idx val="6"/>
              <c:delete val="1"/>
              <c:extLst>
                <c:ext xmlns:c15="http://schemas.microsoft.com/office/drawing/2012/chart" uri="{CE6537A1-D6FC-4f65-9D91-7224C49458BB}"/>
                <c:ext xmlns:c16="http://schemas.microsoft.com/office/drawing/2014/chart" uri="{C3380CC4-5D6E-409C-BE32-E72D297353CC}">
                  <c16:uniqueId val="{00000012-A03C-4F2A-927D-569D50DB98F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Analysis!$A$187:$A$193</c:f>
              <c:strCache>
                <c:ptCount val="7"/>
                <c:pt idx="0">
                  <c:v>Volunteer role boundaries</c:v>
                </c:pt>
                <c:pt idx="1">
                  <c:v>The process of matching volunteers to the patients / families and carers that they help</c:v>
                </c:pt>
                <c:pt idx="2">
                  <c:v>Volunteer knowledge and understanding of the local / national services that can help patients or families and carers</c:v>
                </c:pt>
                <c:pt idx="3">
                  <c:v>The availability of volunteers to provide the service</c:v>
                </c:pt>
                <c:pt idx="4">
                  <c:v>The training, support and supervision requirements of volunteers</c:v>
                </c:pt>
                <c:pt idx="5">
                  <c:v>The successful integration of volunteers into the wider team, complementing the work of paid staff</c:v>
                </c:pt>
                <c:pt idx="6">
                  <c:v>The management / oversight requirements of the volunteer service</c:v>
                </c:pt>
              </c:strCache>
            </c:strRef>
          </c:cat>
          <c:val>
            <c:numRef>
              <c:f>Analysis!$E$187:$E$193</c:f>
              <c:numCache>
                <c:formatCode>0%</c:formatCode>
                <c:ptCount val="7"/>
                <c:pt idx="0">
                  <c:v>0.04</c:v>
                </c:pt>
                <c:pt idx="1">
                  <c:v>0.04</c:v>
                </c:pt>
                <c:pt idx="2">
                  <c:v>0.08</c:v>
                </c:pt>
                <c:pt idx="3">
                  <c:v>0.04</c:v>
                </c:pt>
                <c:pt idx="4">
                  <c:v>0.04</c:v>
                </c:pt>
                <c:pt idx="5">
                  <c:v>0.04</c:v>
                </c:pt>
                <c:pt idx="6">
                  <c:v>0.04</c:v>
                </c:pt>
              </c:numCache>
            </c:numRef>
          </c:val>
          <c:extLst>
            <c:ext xmlns:c16="http://schemas.microsoft.com/office/drawing/2014/chart" uri="{C3380CC4-5D6E-409C-BE32-E72D297353CC}">
              <c16:uniqueId val="{00000003-A03C-4F2A-927D-569D50DB98F3}"/>
            </c:ext>
          </c:extLst>
        </c:ser>
        <c:ser>
          <c:idx val="4"/>
          <c:order val="4"/>
          <c:tx>
            <c:strRef>
              <c:f>Analysis!$F$186</c:f>
              <c:strCache>
                <c:ptCount val="1"/>
                <c:pt idx="0">
                  <c:v>N/A</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03C-4F2A-927D-569D50DB98F3}"/>
                </c:ext>
              </c:extLst>
            </c:dLbl>
            <c:dLbl>
              <c:idx val="2"/>
              <c:delete val="1"/>
              <c:extLst>
                <c:ext xmlns:c15="http://schemas.microsoft.com/office/drawing/2012/chart" uri="{CE6537A1-D6FC-4f65-9D91-7224C49458BB}"/>
                <c:ext xmlns:c16="http://schemas.microsoft.com/office/drawing/2014/chart" uri="{C3380CC4-5D6E-409C-BE32-E72D297353CC}">
                  <c16:uniqueId val="{0000000D-A03C-4F2A-927D-569D50DB98F3}"/>
                </c:ext>
              </c:extLst>
            </c:dLbl>
            <c:dLbl>
              <c:idx val="3"/>
              <c:delete val="1"/>
              <c:extLst>
                <c:ext xmlns:c15="http://schemas.microsoft.com/office/drawing/2012/chart" uri="{CE6537A1-D6FC-4f65-9D91-7224C49458BB}"/>
                <c:ext xmlns:c16="http://schemas.microsoft.com/office/drawing/2014/chart" uri="{C3380CC4-5D6E-409C-BE32-E72D297353CC}">
                  <c16:uniqueId val="{0000000E-A03C-4F2A-927D-569D50DB98F3}"/>
                </c:ext>
              </c:extLst>
            </c:dLbl>
            <c:dLbl>
              <c:idx val="4"/>
              <c:delete val="1"/>
              <c:extLst>
                <c:ext xmlns:c15="http://schemas.microsoft.com/office/drawing/2012/chart" uri="{CE6537A1-D6FC-4f65-9D91-7224C49458BB}"/>
                <c:ext xmlns:c16="http://schemas.microsoft.com/office/drawing/2014/chart" uri="{C3380CC4-5D6E-409C-BE32-E72D297353CC}">
                  <c16:uniqueId val="{0000000F-A03C-4F2A-927D-569D50DB98F3}"/>
                </c:ext>
              </c:extLst>
            </c:dLbl>
            <c:dLbl>
              <c:idx val="5"/>
              <c:delete val="1"/>
              <c:extLst>
                <c:ext xmlns:c15="http://schemas.microsoft.com/office/drawing/2012/chart" uri="{CE6537A1-D6FC-4f65-9D91-7224C49458BB}"/>
                <c:ext xmlns:c16="http://schemas.microsoft.com/office/drawing/2014/chart" uri="{C3380CC4-5D6E-409C-BE32-E72D297353CC}">
                  <c16:uniqueId val="{00000010-A03C-4F2A-927D-569D50DB98F3}"/>
                </c:ext>
              </c:extLst>
            </c:dLbl>
            <c:dLbl>
              <c:idx val="6"/>
              <c:delete val="1"/>
              <c:extLst>
                <c:ext xmlns:c15="http://schemas.microsoft.com/office/drawing/2012/chart" uri="{CE6537A1-D6FC-4f65-9D91-7224C49458BB}"/>
                <c:ext xmlns:c16="http://schemas.microsoft.com/office/drawing/2014/chart" uri="{C3380CC4-5D6E-409C-BE32-E72D297353CC}">
                  <c16:uniqueId val="{00000011-A03C-4F2A-927D-569D50DB98F3}"/>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Analysis!$A$187:$A$193</c:f>
              <c:strCache>
                <c:ptCount val="7"/>
                <c:pt idx="0">
                  <c:v>Volunteer role boundaries</c:v>
                </c:pt>
                <c:pt idx="1">
                  <c:v>The process of matching volunteers to the patients / families and carers that they help</c:v>
                </c:pt>
                <c:pt idx="2">
                  <c:v>Volunteer knowledge and understanding of the local / national services that can help patients or families and carers</c:v>
                </c:pt>
                <c:pt idx="3">
                  <c:v>The availability of volunteers to provide the service</c:v>
                </c:pt>
                <c:pt idx="4">
                  <c:v>The training, support and supervision requirements of volunteers</c:v>
                </c:pt>
                <c:pt idx="5">
                  <c:v>The successful integration of volunteers into the wider team, complementing the work of paid staff</c:v>
                </c:pt>
                <c:pt idx="6">
                  <c:v>The management / oversight requirements of the volunteer service</c:v>
                </c:pt>
              </c:strCache>
            </c:strRef>
          </c:cat>
          <c:val>
            <c:numRef>
              <c:f>Analysis!$F$187:$F$193</c:f>
              <c:numCache>
                <c:formatCode>0%</c:formatCode>
                <c:ptCount val="7"/>
                <c:pt idx="0">
                  <c:v>0</c:v>
                </c:pt>
                <c:pt idx="1">
                  <c:v>0.08</c:v>
                </c:pt>
                <c:pt idx="2">
                  <c:v>0</c:v>
                </c:pt>
                <c:pt idx="3">
                  <c:v>0</c:v>
                </c:pt>
                <c:pt idx="4">
                  <c:v>0</c:v>
                </c:pt>
                <c:pt idx="5">
                  <c:v>0</c:v>
                </c:pt>
                <c:pt idx="6">
                  <c:v>0</c:v>
                </c:pt>
              </c:numCache>
            </c:numRef>
          </c:val>
          <c:extLst>
            <c:ext xmlns:c16="http://schemas.microsoft.com/office/drawing/2014/chart" uri="{C3380CC4-5D6E-409C-BE32-E72D297353CC}">
              <c16:uniqueId val="{00000004-A03C-4F2A-927D-569D50DB98F3}"/>
            </c:ext>
          </c:extLst>
        </c:ser>
        <c:dLbls>
          <c:dLblPos val="ctr"/>
          <c:showLegendKey val="0"/>
          <c:showVal val="1"/>
          <c:showCatName val="0"/>
          <c:showSerName val="0"/>
          <c:showPercent val="0"/>
          <c:showBubbleSize val="0"/>
        </c:dLbls>
        <c:gapWidth val="30"/>
        <c:overlap val="100"/>
        <c:axId val="543570568"/>
        <c:axId val="543567688"/>
      </c:barChart>
      <c:catAx>
        <c:axId val="543570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543567688"/>
        <c:crosses val="autoZero"/>
        <c:auto val="1"/>
        <c:lblAlgn val="ctr"/>
        <c:lblOffset val="100"/>
        <c:noMultiLvlLbl val="0"/>
      </c:catAx>
      <c:valAx>
        <c:axId val="543567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43570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Analysis!$B$209</c:f>
              <c:strCache>
                <c:ptCount val="1"/>
                <c:pt idx="0">
                  <c:v>Not important at all</c:v>
                </c:pt>
              </c:strCache>
            </c:strRef>
          </c:tx>
          <c:spPr>
            <a:solidFill>
              <a:schemeClr val="accent1"/>
            </a:solidFill>
            <a:ln>
              <a:noFill/>
            </a:ln>
            <a:effectLst/>
          </c:spPr>
          <c:invertIfNegative val="0"/>
          <c:dLbls>
            <c:delete val="1"/>
          </c:dLbls>
          <c:cat>
            <c:strRef>
              <c:f>Analysis!$A$210:$A$217</c:f>
              <c:strCache>
                <c:ptCount val="8"/>
                <c:pt idx="0">
                  <c:v>Senior management / Executive buy-in and support for the volunteer service</c:v>
                </c:pt>
                <c:pt idx="1">
                  <c:v>The accessibility of the volunteer service to potential referrers and users</c:v>
                </c:pt>
                <c:pt idx="2">
                  <c:v>Communication and promotion related to the volunteer service</c:v>
                </c:pt>
                <c:pt idx="3">
                  <c:v>The management of risk within the volunteer service</c:v>
                </c:pt>
                <c:pt idx="4">
                  <c:v>The Information Governance requirements associated with the volunteer service</c:v>
                </c:pt>
                <c:pt idx="5">
                  <c:v>The availability of equipment required by the volunteer service</c:v>
                </c:pt>
                <c:pt idx="6">
                  <c:v>Ongoing quality assurance within the volunteer service and methods for achieving continuous improvement</c:v>
                </c:pt>
                <c:pt idx="7">
                  <c:v>The collection of evidence to demonstrate the impact of the volunteer service</c:v>
                </c:pt>
              </c:strCache>
            </c:strRef>
          </c:cat>
          <c:val>
            <c:numRef>
              <c:f>Analysis!$B$210:$B$217</c:f>
              <c:numCache>
                <c:formatCode>0%</c:formatCode>
                <c:ptCount val="8"/>
                <c:pt idx="0">
                  <c:v>0.04</c:v>
                </c:pt>
                <c:pt idx="1">
                  <c:v>0</c:v>
                </c:pt>
                <c:pt idx="2">
                  <c:v>0</c:v>
                </c:pt>
                <c:pt idx="3">
                  <c:v>0</c:v>
                </c:pt>
                <c:pt idx="4">
                  <c:v>0</c:v>
                </c:pt>
                <c:pt idx="5">
                  <c:v>0.04</c:v>
                </c:pt>
                <c:pt idx="6">
                  <c:v>0</c:v>
                </c:pt>
                <c:pt idx="7">
                  <c:v>0</c:v>
                </c:pt>
              </c:numCache>
            </c:numRef>
          </c:val>
          <c:extLst>
            <c:ext xmlns:c16="http://schemas.microsoft.com/office/drawing/2014/chart" uri="{C3380CC4-5D6E-409C-BE32-E72D297353CC}">
              <c16:uniqueId val="{00000000-1CF8-4956-ADDB-134690DC0667}"/>
            </c:ext>
          </c:extLst>
        </c:ser>
        <c:ser>
          <c:idx val="1"/>
          <c:order val="1"/>
          <c:tx>
            <c:strRef>
              <c:f>Analysis!$C$209</c:f>
              <c:strCache>
                <c:ptCount val="1"/>
                <c:pt idx="0">
                  <c:v>Slightly important</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1CF8-4956-ADDB-134690DC0667}"/>
                </c:ext>
              </c:extLst>
            </c:dLbl>
            <c:dLbl>
              <c:idx val="2"/>
              <c:delete val="1"/>
              <c:extLst>
                <c:ext xmlns:c15="http://schemas.microsoft.com/office/drawing/2012/chart" uri="{CE6537A1-D6FC-4f65-9D91-7224C49458BB}"/>
                <c:ext xmlns:c16="http://schemas.microsoft.com/office/drawing/2014/chart" uri="{C3380CC4-5D6E-409C-BE32-E72D297353CC}">
                  <c16:uniqueId val="{00000008-1CF8-4956-ADDB-134690DC0667}"/>
                </c:ext>
              </c:extLst>
            </c:dLbl>
            <c:dLbl>
              <c:idx val="3"/>
              <c:delete val="1"/>
              <c:extLst>
                <c:ext xmlns:c15="http://schemas.microsoft.com/office/drawing/2012/chart" uri="{CE6537A1-D6FC-4f65-9D91-7224C49458BB}"/>
                <c:ext xmlns:c16="http://schemas.microsoft.com/office/drawing/2014/chart" uri="{C3380CC4-5D6E-409C-BE32-E72D297353CC}">
                  <c16:uniqueId val="{00000009-1CF8-4956-ADDB-134690DC0667}"/>
                </c:ext>
              </c:extLst>
            </c:dLbl>
            <c:dLbl>
              <c:idx val="6"/>
              <c:delete val="1"/>
              <c:extLst>
                <c:ext xmlns:c15="http://schemas.microsoft.com/office/drawing/2012/chart" uri="{CE6537A1-D6FC-4f65-9D91-7224C49458BB}"/>
                <c:ext xmlns:c16="http://schemas.microsoft.com/office/drawing/2014/chart" uri="{C3380CC4-5D6E-409C-BE32-E72D297353CC}">
                  <c16:uniqueId val="{0000000A-1CF8-4956-ADDB-134690DC0667}"/>
                </c:ext>
              </c:extLst>
            </c:dLbl>
            <c:dLbl>
              <c:idx val="7"/>
              <c:delete val="1"/>
              <c:extLst>
                <c:ext xmlns:c15="http://schemas.microsoft.com/office/drawing/2012/chart" uri="{CE6537A1-D6FC-4f65-9D91-7224C49458BB}"/>
                <c:ext xmlns:c16="http://schemas.microsoft.com/office/drawing/2014/chart" uri="{C3380CC4-5D6E-409C-BE32-E72D297353CC}">
                  <c16:uniqueId val="{0000000B-1CF8-4956-ADDB-134690DC066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Analysis!$A$210:$A$217</c:f>
              <c:strCache>
                <c:ptCount val="8"/>
                <c:pt idx="0">
                  <c:v>Senior management / Executive buy-in and support for the volunteer service</c:v>
                </c:pt>
                <c:pt idx="1">
                  <c:v>The accessibility of the volunteer service to potential referrers and users</c:v>
                </c:pt>
                <c:pt idx="2">
                  <c:v>Communication and promotion related to the volunteer service</c:v>
                </c:pt>
                <c:pt idx="3">
                  <c:v>The management of risk within the volunteer service</c:v>
                </c:pt>
                <c:pt idx="4">
                  <c:v>The Information Governance requirements associated with the volunteer service</c:v>
                </c:pt>
                <c:pt idx="5">
                  <c:v>The availability of equipment required by the volunteer service</c:v>
                </c:pt>
                <c:pt idx="6">
                  <c:v>Ongoing quality assurance within the volunteer service and methods for achieving continuous improvement</c:v>
                </c:pt>
                <c:pt idx="7">
                  <c:v>The collection of evidence to demonstrate the impact of the volunteer service</c:v>
                </c:pt>
              </c:strCache>
            </c:strRef>
          </c:cat>
          <c:val>
            <c:numRef>
              <c:f>Analysis!$C$210:$C$217</c:f>
              <c:numCache>
                <c:formatCode>0%</c:formatCode>
                <c:ptCount val="8"/>
                <c:pt idx="0">
                  <c:v>0.12</c:v>
                </c:pt>
                <c:pt idx="1">
                  <c:v>0.04</c:v>
                </c:pt>
                <c:pt idx="2">
                  <c:v>0.04</c:v>
                </c:pt>
                <c:pt idx="3">
                  <c:v>0.04</c:v>
                </c:pt>
                <c:pt idx="4">
                  <c:v>0.08</c:v>
                </c:pt>
                <c:pt idx="5">
                  <c:v>0.24</c:v>
                </c:pt>
                <c:pt idx="6">
                  <c:v>0.04</c:v>
                </c:pt>
                <c:pt idx="7">
                  <c:v>0.04</c:v>
                </c:pt>
              </c:numCache>
            </c:numRef>
          </c:val>
          <c:extLst>
            <c:ext xmlns:c16="http://schemas.microsoft.com/office/drawing/2014/chart" uri="{C3380CC4-5D6E-409C-BE32-E72D297353CC}">
              <c16:uniqueId val="{00000001-1CF8-4956-ADDB-134690DC0667}"/>
            </c:ext>
          </c:extLst>
        </c:ser>
        <c:ser>
          <c:idx val="2"/>
          <c:order val="2"/>
          <c:tx>
            <c:strRef>
              <c:f>Analysis!$D$209</c:f>
              <c:strCache>
                <c:ptCount val="1"/>
                <c:pt idx="0">
                  <c:v>Very important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Analysis!$A$210:$A$217</c:f>
              <c:strCache>
                <c:ptCount val="8"/>
                <c:pt idx="0">
                  <c:v>Senior management / Executive buy-in and support for the volunteer service</c:v>
                </c:pt>
                <c:pt idx="1">
                  <c:v>The accessibility of the volunteer service to potential referrers and users</c:v>
                </c:pt>
                <c:pt idx="2">
                  <c:v>Communication and promotion related to the volunteer service</c:v>
                </c:pt>
                <c:pt idx="3">
                  <c:v>The management of risk within the volunteer service</c:v>
                </c:pt>
                <c:pt idx="4">
                  <c:v>The Information Governance requirements associated with the volunteer service</c:v>
                </c:pt>
                <c:pt idx="5">
                  <c:v>The availability of equipment required by the volunteer service</c:v>
                </c:pt>
                <c:pt idx="6">
                  <c:v>Ongoing quality assurance within the volunteer service and methods for achieving continuous improvement</c:v>
                </c:pt>
                <c:pt idx="7">
                  <c:v>The collection of evidence to demonstrate the impact of the volunteer service</c:v>
                </c:pt>
              </c:strCache>
            </c:strRef>
          </c:cat>
          <c:val>
            <c:numRef>
              <c:f>Analysis!$D$210:$D$217</c:f>
              <c:numCache>
                <c:formatCode>0%</c:formatCode>
                <c:ptCount val="8"/>
                <c:pt idx="0">
                  <c:v>0.8</c:v>
                </c:pt>
                <c:pt idx="1">
                  <c:v>0.8</c:v>
                </c:pt>
                <c:pt idx="2">
                  <c:v>0.92</c:v>
                </c:pt>
                <c:pt idx="3">
                  <c:v>0.92</c:v>
                </c:pt>
                <c:pt idx="4">
                  <c:v>0.88</c:v>
                </c:pt>
                <c:pt idx="5">
                  <c:v>0.56000000000000005</c:v>
                </c:pt>
                <c:pt idx="6">
                  <c:v>0.92</c:v>
                </c:pt>
                <c:pt idx="7">
                  <c:v>0.92</c:v>
                </c:pt>
              </c:numCache>
            </c:numRef>
          </c:val>
          <c:extLst>
            <c:ext xmlns:c16="http://schemas.microsoft.com/office/drawing/2014/chart" uri="{C3380CC4-5D6E-409C-BE32-E72D297353CC}">
              <c16:uniqueId val="{00000002-1CF8-4956-ADDB-134690DC0667}"/>
            </c:ext>
          </c:extLst>
        </c:ser>
        <c:ser>
          <c:idx val="3"/>
          <c:order val="3"/>
          <c:tx>
            <c:strRef>
              <c:f>Analysis!$E$209</c:f>
              <c:strCache>
                <c:ptCount val="1"/>
                <c:pt idx="0">
                  <c:v>Don't know</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1CF8-4956-ADDB-134690DC0667}"/>
                </c:ext>
              </c:extLst>
            </c:dLbl>
            <c:dLbl>
              <c:idx val="2"/>
              <c:delete val="1"/>
              <c:extLst>
                <c:ext xmlns:c15="http://schemas.microsoft.com/office/drawing/2012/chart" uri="{CE6537A1-D6FC-4f65-9D91-7224C49458BB}"/>
                <c:ext xmlns:c16="http://schemas.microsoft.com/office/drawing/2014/chart" uri="{C3380CC4-5D6E-409C-BE32-E72D297353CC}">
                  <c16:uniqueId val="{0000000F-1CF8-4956-ADDB-134690DC0667}"/>
                </c:ext>
              </c:extLst>
            </c:dLbl>
            <c:dLbl>
              <c:idx val="3"/>
              <c:delete val="1"/>
              <c:extLst>
                <c:ext xmlns:c15="http://schemas.microsoft.com/office/drawing/2012/chart" uri="{CE6537A1-D6FC-4f65-9D91-7224C49458BB}"/>
                <c:ext xmlns:c16="http://schemas.microsoft.com/office/drawing/2014/chart" uri="{C3380CC4-5D6E-409C-BE32-E72D297353CC}">
                  <c16:uniqueId val="{00000011-1CF8-4956-ADDB-134690DC0667}"/>
                </c:ext>
              </c:extLst>
            </c:dLbl>
            <c:dLbl>
              <c:idx val="4"/>
              <c:delete val="1"/>
              <c:extLst>
                <c:ext xmlns:c15="http://schemas.microsoft.com/office/drawing/2012/chart" uri="{CE6537A1-D6FC-4f65-9D91-7224C49458BB}"/>
                <c:ext xmlns:c16="http://schemas.microsoft.com/office/drawing/2014/chart" uri="{C3380CC4-5D6E-409C-BE32-E72D297353CC}">
                  <c16:uniqueId val="{00000013-1CF8-4956-ADDB-134690DC0667}"/>
                </c:ext>
              </c:extLst>
            </c:dLbl>
            <c:dLbl>
              <c:idx val="5"/>
              <c:delete val="1"/>
              <c:extLst>
                <c:ext xmlns:c15="http://schemas.microsoft.com/office/drawing/2012/chart" uri="{CE6537A1-D6FC-4f65-9D91-7224C49458BB}"/>
                <c:ext xmlns:c16="http://schemas.microsoft.com/office/drawing/2014/chart" uri="{C3380CC4-5D6E-409C-BE32-E72D297353CC}">
                  <c16:uniqueId val="{00000014-1CF8-4956-ADDB-134690DC0667}"/>
                </c:ext>
              </c:extLst>
            </c:dLbl>
            <c:dLbl>
              <c:idx val="6"/>
              <c:delete val="1"/>
              <c:extLst>
                <c:ext xmlns:c15="http://schemas.microsoft.com/office/drawing/2012/chart" uri="{CE6537A1-D6FC-4f65-9D91-7224C49458BB}"/>
                <c:ext xmlns:c16="http://schemas.microsoft.com/office/drawing/2014/chart" uri="{C3380CC4-5D6E-409C-BE32-E72D297353CC}">
                  <c16:uniqueId val="{00000016-1CF8-4956-ADDB-134690DC0667}"/>
                </c:ext>
              </c:extLst>
            </c:dLbl>
            <c:dLbl>
              <c:idx val="7"/>
              <c:delete val="1"/>
              <c:extLst>
                <c:ext xmlns:c15="http://schemas.microsoft.com/office/drawing/2012/chart" uri="{CE6537A1-D6FC-4f65-9D91-7224C49458BB}"/>
                <c:ext xmlns:c16="http://schemas.microsoft.com/office/drawing/2014/chart" uri="{C3380CC4-5D6E-409C-BE32-E72D297353CC}">
                  <c16:uniqueId val="{00000018-1CF8-4956-ADDB-134690DC066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Analysis!$A$210:$A$217</c:f>
              <c:strCache>
                <c:ptCount val="8"/>
                <c:pt idx="0">
                  <c:v>Senior management / Executive buy-in and support for the volunteer service</c:v>
                </c:pt>
                <c:pt idx="1">
                  <c:v>The accessibility of the volunteer service to potential referrers and users</c:v>
                </c:pt>
                <c:pt idx="2">
                  <c:v>Communication and promotion related to the volunteer service</c:v>
                </c:pt>
                <c:pt idx="3">
                  <c:v>The management of risk within the volunteer service</c:v>
                </c:pt>
                <c:pt idx="4">
                  <c:v>The Information Governance requirements associated with the volunteer service</c:v>
                </c:pt>
                <c:pt idx="5">
                  <c:v>The availability of equipment required by the volunteer service</c:v>
                </c:pt>
                <c:pt idx="6">
                  <c:v>Ongoing quality assurance within the volunteer service and methods for achieving continuous improvement</c:v>
                </c:pt>
                <c:pt idx="7">
                  <c:v>The collection of evidence to demonstrate the impact of the volunteer service</c:v>
                </c:pt>
              </c:strCache>
            </c:strRef>
          </c:cat>
          <c:val>
            <c:numRef>
              <c:f>Analysis!$E$210:$E$217</c:f>
              <c:numCache>
                <c:formatCode>0%</c:formatCode>
                <c:ptCount val="8"/>
                <c:pt idx="0">
                  <c:v>0.04</c:v>
                </c:pt>
                <c:pt idx="1">
                  <c:v>0.08</c:v>
                </c:pt>
                <c:pt idx="2">
                  <c:v>0.04</c:v>
                </c:pt>
                <c:pt idx="3">
                  <c:v>0.04</c:v>
                </c:pt>
                <c:pt idx="4">
                  <c:v>0.04</c:v>
                </c:pt>
                <c:pt idx="5">
                  <c:v>0.04</c:v>
                </c:pt>
                <c:pt idx="6">
                  <c:v>0.04</c:v>
                </c:pt>
                <c:pt idx="7">
                  <c:v>0.04</c:v>
                </c:pt>
              </c:numCache>
            </c:numRef>
          </c:val>
          <c:extLst>
            <c:ext xmlns:c16="http://schemas.microsoft.com/office/drawing/2014/chart" uri="{C3380CC4-5D6E-409C-BE32-E72D297353CC}">
              <c16:uniqueId val="{00000003-1CF8-4956-ADDB-134690DC0667}"/>
            </c:ext>
          </c:extLst>
        </c:ser>
        <c:ser>
          <c:idx val="4"/>
          <c:order val="4"/>
          <c:tx>
            <c:strRef>
              <c:f>Analysis!$F$209</c:f>
              <c:strCache>
                <c:ptCount val="1"/>
                <c:pt idx="0">
                  <c:v>N/A</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1CF8-4956-ADDB-134690DC0667}"/>
                </c:ext>
              </c:extLst>
            </c:dLbl>
            <c:dLbl>
              <c:idx val="2"/>
              <c:delete val="1"/>
              <c:extLst>
                <c:ext xmlns:c15="http://schemas.microsoft.com/office/drawing/2012/chart" uri="{CE6537A1-D6FC-4f65-9D91-7224C49458BB}"/>
                <c:ext xmlns:c16="http://schemas.microsoft.com/office/drawing/2014/chart" uri="{C3380CC4-5D6E-409C-BE32-E72D297353CC}">
                  <c16:uniqueId val="{0000000E-1CF8-4956-ADDB-134690DC0667}"/>
                </c:ext>
              </c:extLst>
            </c:dLbl>
            <c:dLbl>
              <c:idx val="3"/>
              <c:delete val="1"/>
              <c:extLst>
                <c:ext xmlns:c15="http://schemas.microsoft.com/office/drawing/2012/chart" uri="{CE6537A1-D6FC-4f65-9D91-7224C49458BB}"/>
                <c:ext xmlns:c16="http://schemas.microsoft.com/office/drawing/2014/chart" uri="{C3380CC4-5D6E-409C-BE32-E72D297353CC}">
                  <c16:uniqueId val="{00000010-1CF8-4956-ADDB-134690DC0667}"/>
                </c:ext>
              </c:extLst>
            </c:dLbl>
            <c:dLbl>
              <c:idx val="4"/>
              <c:delete val="1"/>
              <c:extLst>
                <c:ext xmlns:c15="http://schemas.microsoft.com/office/drawing/2012/chart" uri="{CE6537A1-D6FC-4f65-9D91-7224C49458BB}"/>
                <c:ext xmlns:c16="http://schemas.microsoft.com/office/drawing/2014/chart" uri="{C3380CC4-5D6E-409C-BE32-E72D297353CC}">
                  <c16:uniqueId val="{00000012-1CF8-4956-ADDB-134690DC0667}"/>
                </c:ext>
              </c:extLst>
            </c:dLbl>
            <c:dLbl>
              <c:idx val="6"/>
              <c:delete val="1"/>
              <c:extLst>
                <c:ext xmlns:c15="http://schemas.microsoft.com/office/drawing/2012/chart" uri="{CE6537A1-D6FC-4f65-9D91-7224C49458BB}"/>
                <c:ext xmlns:c16="http://schemas.microsoft.com/office/drawing/2014/chart" uri="{C3380CC4-5D6E-409C-BE32-E72D297353CC}">
                  <c16:uniqueId val="{00000015-1CF8-4956-ADDB-134690DC0667}"/>
                </c:ext>
              </c:extLst>
            </c:dLbl>
            <c:dLbl>
              <c:idx val="7"/>
              <c:delete val="1"/>
              <c:extLst>
                <c:ext xmlns:c15="http://schemas.microsoft.com/office/drawing/2012/chart" uri="{CE6537A1-D6FC-4f65-9D91-7224C49458BB}"/>
                <c:ext xmlns:c16="http://schemas.microsoft.com/office/drawing/2014/chart" uri="{C3380CC4-5D6E-409C-BE32-E72D297353CC}">
                  <c16:uniqueId val="{00000017-1CF8-4956-ADDB-134690DC066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Analysis!$A$210:$A$217</c:f>
              <c:strCache>
                <c:ptCount val="8"/>
                <c:pt idx="0">
                  <c:v>Senior management / Executive buy-in and support for the volunteer service</c:v>
                </c:pt>
                <c:pt idx="1">
                  <c:v>The accessibility of the volunteer service to potential referrers and users</c:v>
                </c:pt>
                <c:pt idx="2">
                  <c:v>Communication and promotion related to the volunteer service</c:v>
                </c:pt>
                <c:pt idx="3">
                  <c:v>The management of risk within the volunteer service</c:v>
                </c:pt>
                <c:pt idx="4">
                  <c:v>The Information Governance requirements associated with the volunteer service</c:v>
                </c:pt>
                <c:pt idx="5">
                  <c:v>The availability of equipment required by the volunteer service</c:v>
                </c:pt>
                <c:pt idx="6">
                  <c:v>Ongoing quality assurance within the volunteer service and methods for achieving continuous improvement</c:v>
                </c:pt>
                <c:pt idx="7">
                  <c:v>The collection of evidence to demonstrate the impact of the volunteer service</c:v>
                </c:pt>
              </c:strCache>
            </c:strRef>
          </c:cat>
          <c:val>
            <c:numRef>
              <c:f>Analysis!$F$210:$F$217</c:f>
              <c:numCache>
                <c:formatCode>0%</c:formatCode>
                <c:ptCount val="8"/>
                <c:pt idx="0">
                  <c:v>0</c:v>
                </c:pt>
                <c:pt idx="1">
                  <c:v>0.08</c:v>
                </c:pt>
                <c:pt idx="2">
                  <c:v>0</c:v>
                </c:pt>
                <c:pt idx="3">
                  <c:v>0</c:v>
                </c:pt>
                <c:pt idx="4">
                  <c:v>0</c:v>
                </c:pt>
                <c:pt idx="5">
                  <c:v>0.12</c:v>
                </c:pt>
                <c:pt idx="6">
                  <c:v>0</c:v>
                </c:pt>
                <c:pt idx="7">
                  <c:v>0</c:v>
                </c:pt>
              </c:numCache>
            </c:numRef>
          </c:val>
          <c:extLst>
            <c:ext xmlns:c16="http://schemas.microsoft.com/office/drawing/2014/chart" uri="{C3380CC4-5D6E-409C-BE32-E72D297353CC}">
              <c16:uniqueId val="{00000004-1CF8-4956-ADDB-134690DC0667}"/>
            </c:ext>
          </c:extLst>
        </c:ser>
        <c:dLbls>
          <c:dLblPos val="ctr"/>
          <c:showLegendKey val="0"/>
          <c:showVal val="1"/>
          <c:showCatName val="0"/>
          <c:showSerName val="0"/>
          <c:showPercent val="0"/>
          <c:showBubbleSize val="0"/>
        </c:dLbls>
        <c:gapWidth val="30"/>
        <c:overlap val="100"/>
        <c:axId val="543570568"/>
        <c:axId val="543567688"/>
      </c:barChart>
      <c:catAx>
        <c:axId val="543570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543567688"/>
        <c:crosses val="autoZero"/>
        <c:auto val="1"/>
        <c:lblAlgn val="ctr"/>
        <c:lblOffset val="100"/>
        <c:noMultiLvlLbl val="0"/>
      </c:catAx>
      <c:valAx>
        <c:axId val="543567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43570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7FC4-C37A-2C4F-A838-596D77838309}" type="datetimeFigureOut">
              <a:rPr lang="en-US" smtClean="0"/>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CF195-E138-B54E-B836-A7A9E3886C24}" type="slidenum">
              <a:rPr lang="en-US" smtClean="0"/>
              <a:t>‹#›</a:t>
            </a:fld>
            <a:endParaRPr lang="en-US" dirty="0"/>
          </a:p>
        </p:txBody>
      </p:sp>
    </p:spTree>
    <p:extLst>
      <p:ext uri="{BB962C8B-B14F-4D97-AF65-F5344CB8AC3E}">
        <p14:creationId xmlns:p14="http://schemas.microsoft.com/office/powerpoint/2010/main" val="349437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CF195-E138-B54E-B836-A7A9E3886C24}" type="slidenum">
              <a:rPr lang="en-US" smtClean="0"/>
              <a:t>10</a:t>
            </a:fld>
            <a:endParaRPr lang="en-US" dirty="0"/>
          </a:p>
        </p:txBody>
      </p:sp>
    </p:spTree>
    <p:extLst>
      <p:ext uri="{BB962C8B-B14F-4D97-AF65-F5344CB8AC3E}">
        <p14:creationId xmlns:p14="http://schemas.microsoft.com/office/powerpoint/2010/main" val="90189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image + titl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E2CE7D0-5D19-BD46-897C-A6B798EFFF31}"/>
              </a:ext>
            </a:extLst>
          </p:cNvPr>
          <p:cNvSpPr>
            <a:spLocks noGrp="1"/>
          </p:cNvSpPr>
          <p:nvPr>
            <p:ph type="pic" sz="quarter" idx="16" hasCustomPrompt="1"/>
          </p:nvPr>
        </p:nvSpPr>
        <p:spPr>
          <a:xfrm>
            <a:off x="0" y="0"/>
            <a:ext cx="12192000" cy="6858000"/>
          </a:xfrm>
          <a:prstGeom prst="rect">
            <a:avLst/>
          </a:prstGeom>
          <a:pattFill prst="pct5">
            <a:fgClr>
              <a:schemeClr val="tx1"/>
            </a:fgClr>
            <a:bgClr>
              <a:schemeClr val="bg1"/>
            </a:bgClr>
          </a:pattFill>
          <a:effectLst>
            <a:softEdge rad="0"/>
          </a:effectLst>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E535D0EF-207B-284A-A069-47F943F01D9D}"/>
              </a:ext>
            </a:extLst>
          </p:cNvPr>
          <p:cNvSpPr>
            <a:spLocks noGrp="1"/>
          </p:cNvSpPr>
          <p:nvPr>
            <p:ph type="ctrTitle"/>
          </p:nvPr>
        </p:nvSpPr>
        <p:spPr>
          <a:xfrm>
            <a:off x="515938" y="1557337"/>
            <a:ext cx="4125731" cy="3772309"/>
          </a:xfrm>
          <a:prstGeom prst="rect">
            <a:avLst/>
          </a:prstGeom>
        </p:spPr>
        <p:txBody>
          <a:bodyPr anchor="ctr" anchorCtr="0">
            <a:normAutofit/>
          </a:bodyPr>
          <a:lstStyle>
            <a:lvl1pPr algn="l">
              <a:lnSpc>
                <a:spcPts val="55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1048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title / 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84465F7-AB5B-EA4B-A9F3-0F32DBEABCE9}"/>
              </a:ext>
            </a:extLst>
          </p:cNvPr>
          <p:cNvSpPr>
            <a:spLocks noGrp="1"/>
          </p:cNvSpPr>
          <p:nvPr>
            <p:ph type="title"/>
          </p:nvPr>
        </p:nvSpPr>
        <p:spPr>
          <a:xfrm>
            <a:off x="515938" y="512764"/>
            <a:ext cx="11160125" cy="542197"/>
          </a:xfrm>
          <a:prstGeom prst="rect">
            <a:avLst/>
          </a:prstGeom>
        </p:spPr>
        <p:txBody>
          <a:bodyPr vert="horz" lIns="0" tIns="46800" rIns="0" bIns="46800" rtlCol="0" anchor="t" anchorCtr="0">
            <a:noAutofit/>
          </a:bodyPr>
          <a:lstStyle/>
          <a:p>
            <a:r>
              <a:rPr lang="en-US" dirty="0"/>
              <a:t>Click to edit Master title style</a:t>
            </a:r>
          </a:p>
        </p:txBody>
      </p:sp>
      <p:sp>
        <p:nvSpPr>
          <p:cNvPr id="4" name="Text Placeholder 10">
            <a:extLst>
              <a:ext uri="{FF2B5EF4-FFF2-40B4-BE49-F238E27FC236}">
                <a16:creationId xmlns:a16="http://schemas.microsoft.com/office/drawing/2014/main" id="{C55E91BC-BACE-5D42-AACE-89C22B613D05}"/>
              </a:ext>
            </a:extLst>
          </p:cNvPr>
          <p:cNvSpPr>
            <a:spLocks noGrp="1"/>
          </p:cNvSpPr>
          <p:nvPr>
            <p:ph type="body" sz="quarter" idx="17"/>
          </p:nvPr>
        </p:nvSpPr>
        <p:spPr>
          <a:xfrm>
            <a:off x="515937" y="1557339"/>
            <a:ext cx="11160125" cy="4284662"/>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21145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5071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669821-7C65-7B44-9A95-74411557758F}"/>
              </a:ext>
            </a:extLst>
          </p:cNvPr>
          <p:cNvSpPr/>
          <p:nvPr userDrawn="1"/>
        </p:nvSpPr>
        <p:spPr>
          <a:xfrm>
            <a:off x="413526" y="6225236"/>
            <a:ext cx="1064144" cy="4462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9DDCB1B-64A3-1748-9831-9DDEC0159AA4}"/>
              </a:ext>
            </a:extLst>
          </p:cNvPr>
          <p:cNvPicPr>
            <a:picLocks noChangeAspect="1"/>
          </p:cNvPicPr>
          <p:nvPr userDrawn="1"/>
        </p:nvPicPr>
        <p:blipFill>
          <a:blip r:embed="rId2"/>
          <a:stretch>
            <a:fillRect/>
          </a:stretch>
        </p:blipFill>
        <p:spPr>
          <a:xfrm>
            <a:off x="1774825" y="1952625"/>
            <a:ext cx="4843824" cy="1110043"/>
          </a:xfrm>
          <a:prstGeom prst="rect">
            <a:avLst/>
          </a:prstGeom>
        </p:spPr>
      </p:pic>
      <p:sp>
        <p:nvSpPr>
          <p:cNvPr id="5" name="TextBox 4">
            <a:extLst>
              <a:ext uri="{FF2B5EF4-FFF2-40B4-BE49-F238E27FC236}">
                <a16:creationId xmlns:a16="http://schemas.microsoft.com/office/drawing/2014/main" id="{D66F293C-7643-0D49-8F6D-03B5CF9E86EF}"/>
              </a:ext>
            </a:extLst>
          </p:cNvPr>
          <p:cNvSpPr txBox="1"/>
          <p:nvPr userDrawn="1"/>
        </p:nvSpPr>
        <p:spPr>
          <a:xfrm>
            <a:off x="1774825" y="3608388"/>
            <a:ext cx="4681538" cy="1323439"/>
          </a:xfrm>
          <a:prstGeom prst="rect">
            <a:avLst/>
          </a:prstGeom>
          <a:noFill/>
        </p:spPr>
        <p:txBody>
          <a:bodyPr wrap="square" lIns="0" tIns="46800" rIns="0" rtlCol="0">
            <a:noAutofit/>
          </a:bodyPr>
          <a:lstStyle/>
          <a:p>
            <a:r>
              <a:rPr lang="en-GB" sz="1600" b="0" i="0" kern="1200" dirty="0">
                <a:solidFill>
                  <a:schemeClr val="bg1"/>
                </a:solidFill>
                <a:effectLst/>
                <a:latin typeface="Times New Roman" panose="02020603050405020304" pitchFamily="18" charset="0"/>
                <a:ea typeface="+mn-ea"/>
                <a:cs typeface="Times New Roman" panose="02020603050405020304" pitchFamily="18" charset="0"/>
              </a:rPr>
              <a:t>Somerset House</a:t>
            </a:r>
          </a:p>
          <a:p>
            <a:r>
              <a:rPr lang="en-GB" sz="1600" b="0" i="0" kern="1200" dirty="0">
                <a:solidFill>
                  <a:schemeClr val="bg1"/>
                </a:solidFill>
                <a:effectLst/>
                <a:latin typeface="Times New Roman" panose="02020603050405020304" pitchFamily="18" charset="0"/>
                <a:ea typeface="+mn-ea"/>
                <a:cs typeface="Times New Roman" panose="02020603050405020304" pitchFamily="18" charset="0"/>
              </a:rPr>
              <a:t>Strand, London WC2R 1LA</a:t>
            </a:r>
          </a:p>
          <a:p>
            <a:r>
              <a:rPr lang="en-GB" sz="1600" b="0" i="0" kern="1200" dirty="0">
                <a:solidFill>
                  <a:schemeClr val="bg1"/>
                </a:solidFill>
                <a:effectLst/>
                <a:latin typeface="Times New Roman" panose="02020603050405020304" pitchFamily="18" charset="0"/>
                <a:ea typeface="+mn-ea"/>
                <a:cs typeface="Times New Roman" panose="02020603050405020304" pitchFamily="18" charset="0"/>
              </a:rPr>
              <a:t>020 124 5786</a:t>
            </a:r>
          </a:p>
          <a:p>
            <a:r>
              <a:rPr lang="en-GB" sz="1600" b="0" i="0" kern="1200" dirty="0">
                <a:solidFill>
                  <a:schemeClr val="bg1"/>
                </a:solidFill>
                <a:effectLst/>
                <a:latin typeface="Times New Roman" panose="02020603050405020304" pitchFamily="18" charset="0"/>
                <a:ea typeface="+mn-ea"/>
                <a:cs typeface="Times New Roman" panose="02020603050405020304" pitchFamily="18" charset="0"/>
              </a:rPr>
              <a:t>www.helpforce.community</a:t>
            </a:r>
          </a:p>
          <a:p>
            <a:r>
              <a:rPr lang="en-GB" sz="1600" b="0" i="0" kern="1200" dirty="0">
                <a:solidFill>
                  <a:schemeClr val="bg1"/>
                </a:solidFill>
                <a:effectLst/>
                <a:latin typeface="Times New Roman" panose="02020603050405020304" pitchFamily="18" charset="0"/>
                <a:ea typeface="+mn-ea"/>
                <a:cs typeface="Times New Roman" panose="02020603050405020304" pitchFamily="18" charset="0"/>
              </a:rPr>
              <a:t>help@helpforce.community</a:t>
            </a:r>
          </a:p>
        </p:txBody>
      </p:sp>
    </p:spTree>
    <p:extLst>
      <p:ext uri="{BB962C8B-B14F-4D97-AF65-F5344CB8AC3E}">
        <p14:creationId xmlns:p14="http://schemas.microsoft.com/office/powerpoint/2010/main" val="241064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E2CE7D0-5D19-BD46-897C-A6B798EFFF31}"/>
              </a:ext>
            </a:extLst>
          </p:cNvPr>
          <p:cNvSpPr>
            <a:spLocks noGrp="1"/>
          </p:cNvSpPr>
          <p:nvPr>
            <p:ph type="pic" sz="quarter" idx="16" hasCustomPrompt="1"/>
          </p:nvPr>
        </p:nvSpPr>
        <p:spPr>
          <a:xfrm>
            <a:off x="0" y="0"/>
            <a:ext cx="12192000" cy="6858000"/>
          </a:xfrm>
          <a:prstGeom prst="rect">
            <a:avLst/>
          </a:prstGeom>
          <a:pattFill prst="pct5">
            <a:fgClr>
              <a:schemeClr val="tx1"/>
            </a:fgClr>
            <a:bgClr>
              <a:schemeClr val="bg1"/>
            </a:bgClr>
          </a:pattFill>
          <a:effectLst>
            <a:softEdge rad="0"/>
          </a:effectLst>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397851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pfor slid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5E74B-5478-3F46-9814-622F2662FC52}"/>
              </a:ext>
            </a:extLst>
          </p:cNvPr>
          <p:cNvPicPr>
            <a:picLocks noChangeAspect="1"/>
          </p:cNvPicPr>
          <p:nvPr userDrawn="1"/>
        </p:nvPicPr>
        <p:blipFill>
          <a:blip r:embed="rId2"/>
          <a:stretch>
            <a:fillRect/>
          </a:stretch>
        </p:blipFill>
        <p:spPr>
          <a:xfrm>
            <a:off x="6076350" y="2477386"/>
            <a:ext cx="8304994" cy="1903228"/>
          </a:xfrm>
          <a:prstGeom prst="rect">
            <a:avLst/>
          </a:prstGeom>
        </p:spPr>
      </p:pic>
    </p:spTree>
    <p:extLst>
      <p:ext uri="{BB962C8B-B14F-4D97-AF65-F5344CB8AC3E}">
        <p14:creationId xmlns:p14="http://schemas.microsoft.com/office/powerpoint/2010/main" val="228511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4824" y="1557337"/>
            <a:ext cx="8642351" cy="1568635"/>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74823" y="3429000"/>
            <a:ext cx="8642351" cy="1736725"/>
          </a:xfrm>
          <a:prstGeom prst="rect">
            <a:avLst/>
          </a:prstGeo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6321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E947010-0D34-0F4D-B20F-25F3FF6C4592}"/>
              </a:ext>
            </a:extLst>
          </p:cNvPr>
          <p:cNvSpPr>
            <a:spLocks noGrp="1"/>
          </p:cNvSpPr>
          <p:nvPr>
            <p:ph type="pic" sz="quarter" idx="15" hasCustomPrompt="1"/>
          </p:nvPr>
        </p:nvSpPr>
        <p:spPr>
          <a:xfrm>
            <a:off x="6096000" y="0"/>
            <a:ext cx="6096000" cy="6858000"/>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dirty="0"/>
              <a:t>Insert Image</a:t>
            </a:r>
          </a:p>
        </p:txBody>
      </p:sp>
      <p:sp>
        <p:nvSpPr>
          <p:cNvPr id="8" name="Title 1">
            <a:extLst>
              <a:ext uri="{FF2B5EF4-FFF2-40B4-BE49-F238E27FC236}">
                <a16:creationId xmlns:a16="http://schemas.microsoft.com/office/drawing/2014/main" id="{4AEB15AF-5B5E-4347-BDDB-1E2C19406120}"/>
              </a:ext>
            </a:extLst>
          </p:cNvPr>
          <p:cNvSpPr>
            <a:spLocks noGrp="1"/>
          </p:cNvSpPr>
          <p:nvPr>
            <p:ph type="title"/>
          </p:nvPr>
        </p:nvSpPr>
        <p:spPr>
          <a:xfrm>
            <a:off x="515938" y="512763"/>
            <a:ext cx="5219700" cy="1199079"/>
          </a:xfrm>
          <a:prstGeom prst="rect">
            <a:avLst/>
          </a:prstGeom>
        </p:spPr>
        <p:txBody>
          <a:bodyPr/>
          <a:lstStyle/>
          <a:p>
            <a:r>
              <a:rPr lang="en-US" dirty="0"/>
              <a:t>Click to edit Master title style</a:t>
            </a:r>
          </a:p>
        </p:txBody>
      </p:sp>
      <p:sp>
        <p:nvSpPr>
          <p:cNvPr id="5" name="Text Placeholder 10">
            <a:extLst>
              <a:ext uri="{FF2B5EF4-FFF2-40B4-BE49-F238E27FC236}">
                <a16:creationId xmlns:a16="http://schemas.microsoft.com/office/drawing/2014/main" id="{1070B2A9-5103-F143-BBFE-A92AE1A89BC8}"/>
              </a:ext>
            </a:extLst>
          </p:cNvPr>
          <p:cNvSpPr>
            <a:spLocks noGrp="1"/>
          </p:cNvSpPr>
          <p:nvPr>
            <p:ph type="body" sz="quarter" idx="17"/>
          </p:nvPr>
        </p:nvSpPr>
        <p:spPr>
          <a:xfrm>
            <a:off x="515938" y="1952625"/>
            <a:ext cx="5219700" cy="3889376"/>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21145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8091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262E0FC-CFEE-F648-8842-DC8AD57C465D}"/>
              </a:ext>
            </a:extLst>
          </p:cNvPr>
          <p:cNvSpPr>
            <a:spLocks noGrp="1"/>
          </p:cNvSpPr>
          <p:nvPr>
            <p:ph type="pic" sz="quarter" idx="15" hasCustomPrompt="1"/>
          </p:nvPr>
        </p:nvSpPr>
        <p:spPr>
          <a:xfrm>
            <a:off x="0" y="0"/>
            <a:ext cx="6096000" cy="6858000"/>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dirty="0"/>
              <a:t>Insert Image</a:t>
            </a:r>
          </a:p>
        </p:txBody>
      </p:sp>
      <p:sp>
        <p:nvSpPr>
          <p:cNvPr id="9" name="Title 1">
            <a:extLst>
              <a:ext uri="{FF2B5EF4-FFF2-40B4-BE49-F238E27FC236}">
                <a16:creationId xmlns:a16="http://schemas.microsoft.com/office/drawing/2014/main" id="{D8606423-B160-9746-B05E-AF431260704C}"/>
              </a:ext>
            </a:extLst>
          </p:cNvPr>
          <p:cNvSpPr>
            <a:spLocks noGrp="1"/>
          </p:cNvSpPr>
          <p:nvPr>
            <p:ph type="title"/>
          </p:nvPr>
        </p:nvSpPr>
        <p:spPr>
          <a:xfrm>
            <a:off x="6456363" y="512763"/>
            <a:ext cx="5219700" cy="1199079"/>
          </a:xfrm>
          <a:prstGeom prst="rect">
            <a:avLst/>
          </a:prstGeom>
        </p:spPr>
        <p:txBody>
          <a:bodyPr/>
          <a:lstStyle/>
          <a:p>
            <a:r>
              <a:rPr lang="en-US" dirty="0"/>
              <a:t>Click to edit Master title style</a:t>
            </a:r>
          </a:p>
        </p:txBody>
      </p:sp>
      <p:sp>
        <p:nvSpPr>
          <p:cNvPr id="5" name="Text Placeholder 10">
            <a:extLst>
              <a:ext uri="{FF2B5EF4-FFF2-40B4-BE49-F238E27FC236}">
                <a16:creationId xmlns:a16="http://schemas.microsoft.com/office/drawing/2014/main" id="{AB47719D-93E7-B645-9BAB-0E2BAC6BD791}"/>
              </a:ext>
            </a:extLst>
          </p:cNvPr>
          <p:cNvSpPr>
            <a:spLocks noGrp="1"/>
          </p:cNvSpPr>
          <p:nvPr>
            <p:ph type="body" sz="quarter" idx="17"/>
          </p:nvPr>
        </p:nvSpPr>
        <p:spPr>
          <a:xfrm>
            <a:off x="6456363" y="1952625"/>
            <a:ext cx="5219700" cy="3889376"/>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21145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2742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66BB2E7-E2CB-524D-A9D4-C4AD599EE33A}"/>
              </a:ext>
            </a:extLst>
          </p:cNvPr>
          <p:cNvSpPr>
            <a:spLocks noGrp="1"/>
          </p:cNvSpPr>
          <p:nvPr>
            <p:ph type="pic" sz="quarter" idx="11" hasCustomPrompt="1"/>
          </p:nvPr>
        </p:nvSpPr>
        <p:spPr>
          <a:xfrm>
            <a:off x="4360087" y="1952624"/>
            <a:ext cx="3471826" cy="3889375"/>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dirty="0"/>
              <a:t>Insert Image</a:t>
            </a:r>
          </a:p>
        </p:txBody>
      </p:sp>
      <p:sp>
        <p:nvSpPr>
          <p:cNvPr id="8" name="Picture Placeholder 2">
            <a:extLst>
              <a:ext uri="{FF2B5EF4-FFF2-40B4-BE49-F238E27FC236}">
                <a16:creationId xmlns:a16="http://schemas.microsoft.com/office/drawing/2014/main" id="{E734AD2A-963E-9840-BBB6-1A584EF80520}"/>
              </a:ext>
            </a:extLst>
          </p:cNvPr>
          <p:cNvSpPr>
            <a:spLocks noGrp="1"/>
          </p:cNvSpPr>
          <p:nvPr>
            <p:ph type="pic" sz="quarter" idx="12" hasCustomPrompt="1"/>
          </p:nvPr>
        </p:nvSpPr>
        <p:spPr>
          <a:xfrm>
            <a:off x="515938" y="1952624"/>
            <a:ext cx="3471826" cy="3889375"/>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dirty="0"/>
              <a:t>Insert Image</a:t>
            </a:r>
          </a:p>
        </p:txBody>
      </p:sp>
      <p:sp>
        <p:nvSpPr>
          <p:cNvPr id="9" name="Picture Placeholder 2">
            <a:extLst>
              <a:ext uri="{FF2B5EF4-FFF2-40B4-BE49-F238E27FC236}">
                <a16:creationId xmlns:a16="http://schemas.microsoft.com/office/drawing/2014/main" id="{13E1FA0B-7B9B-4043-9220-C17A1C7DE361}"/>
              </a:ext>
            </a:extLst>
          </p:cNvPr>
          <p:cNvSpPr>
            <a:spLocks noGrp="1"/>
          </p:cNvSpPr>
          <p:nvPr>
            <p:ph type="pic" sz="quarter" idx="13" hasCustomPrompt="1"/>
          </p:nvPr>
        </p:nvSpPr>
        <p:spPr>
          <a:xfrm>
            <a:off x="8204237" y="1952624"/>
            <a:ext cx="3471826" cy="3889375"/>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dirty="0"/>
              <a:t>Insert Image</a:t>
            </a:r>
          </a:p>
        </p:txBody>
      </p:sp>
      <p:sp>
        <p:nvSpPr>
          <p:cNvPr id="10" name="Title 1">
            <a:extLst>
              <a:ext uri="{FF2B5EF4-FFF2-40B4-BE49-F238E27FC236}">
                <a16:creationId xmlns:a16="http://schemas.microsoft.com/office/drawing/2014/main" id="{7FF55186-5A68-AA47-A251-7D27202E957B}"/>
              </a:ext>
            </a:extLst>
          </p:cNvPr>
          <p:cNvSpPr>
            <a:spLocks noGrp="1"/>
          </p:cNvSpPr>
          <p:nvPr>
            <p:ph type="title"/>
          </p:nvPr>
        </p:nvSpPr>
        <p:spPr>
          <a:xfrm>
            <a:off x="515938" y="512763"/>
            <a:ext cx="11160125" cy="104457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640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 Half">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634E95-0CCB-FE4C-9322-84B9CEF836B8}"/>
              </a:ext>
            </a:extLst>
          </p:cNvPr>
          <p:cNvSpPr>
            <a:spLocks noGrp="1"/>
          </p:cNvSpPr>
          <p:nvPr>
            <p:ph type="title"/>
          </p:nvPr>
        </p:nvSpPr>
        <p:spPr>
          <a:xfrm>
            <a:off x="515937" y="512764"/>
            <a:ext cx="11160125" cy="646186"/>
          </a:xfrm>
          <a:prstGeom prst="rect">
            <a:avLst/>
          </a:prstGeom>
        </p:spPr>
        <p:txBody>
          <a:bodyPr/>
          <a:lstStyle/>
          <a:p>
            <a:r>
              <a:rPr lang="en-US" dirty="0"/>
              <a:t>Click to edit Master title style</a:t>
            </a:r>
          </a:p>
        </p:txBody>
      </p:sp>
      <p:sp>
        <p:nvSpPr>
          <p:cNvPr id="12" name="Text Placeholder 10">
            <a:extLst>
              <a:ext uri="{FF2B5EF4-FFF2-40B4-BE49-F238E27FC236}">
                <a16:creationId xmlns:a16="http://schemas.microsoft.com/office/drawing/2014/main" id="{64EFD91E-BA2D-7C43-806B-85F32B289489}"/>
              </a:ext>
            </a:extLst>
          </p:cNvPr>
          <p:cNvSpPr>
            <a:spLocks noGrp="1"/>
          </p:cNvSpPr>
          <p:nvPr>
            <p:ph type="body" sz="quarter" idx="17"/>
          </p:nvPr>
        </p:nvSpPr>
        <p:spPr>
          <a:xfrm>
            <a:off x="515938" y="1557339"/>
            <a:ext cx="5219700" cy="4284662"/>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21145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10">
            <a:extLst>
              <a:ext uri="{FF2B5EF4-FFF2-40B4-BE49-F238E27FC236}">
                <a16:creationId xmlns:a16="http://schemas.microsoft.com/office/drawing/2014/main" id="{B94A180C-C608-0D4D-9811-CF519320AAB7}"/>
              </a:ext>
            </a:extLst>
          </p:cNvPr>
          <p:cNvSpPr>
            <a:spLocks noGrp="1"/>
          </p:cNvSpPr>
          <p:nvPr>
            <p:ph type="body" sz="quarter" idx="18"/>
          </p:nvPr>
        </p:nvSpPr>
        <p:spPr>
          <a:xfrm>
            <a:off x="6463893" y="1557339"/>
            <a:ext cx="5219700" cy="4284662"/>
          </a:xfrm>
          <a:prstGeom prst="rect">
            <a:avLst/>
          </a:prstGeom>
        </p:spPr>
        <p:txBody>
          <a:bodyPr/>
          <a:lstStyle>
            <a:lvl1pPr marL="0" indent="0">
              <a:buNone/>
              <a:defRPr sz="2000"/>
            </a:lvl1pPr>
            <a:lvl2pPr marL="457200" indent="0">
              <a:buNone/>
              <a:defRPr sz="1800"/>
            </a:lvl2pPr>
            <a:lvl3pPr marL="914400" indent="0">
              <a:buFont typeface="Arial" panose="020B0604020202020204" pitchFamily="34" charset="0"/>
              <a:buNone/>
              <a:defRPr sz="1600"/>
            </a:lvl3pPr>
            <a:lvl4pPr marL="1371600" indent="0">
              <a:buNone/>
              <a:defRPr sz="1400"/>
            </a:lvl4pPr>
            <a:lvl5pPr marL="21145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0722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 bullet poin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E32BE661-7A35-AF40-8433-C15A1A701461}"/>
              </a:ext>
            </a:extLst>
          </p:cNvPr>
          <p:cNvSpPr>
            <a:spLocks noGrp="1"/>
          </p:cNvSpPr>
          <p:nvPr>
            <p:ph type="pic" sz="quarter" idx="16" hasCustomPrompt="1"/>
          </p:nvPr>
        </p:nvSpPr>
        <p:spPr>
          <a:xfrm>
            <a:off x="0" y="0"/>
            <a:ext cx="6096000" cy="3249611"/>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7" name="Picture Placeholder 2">
            <a:extLst>
              <a:ext uri="{FF2B5EF4-FFF2-40B4-BE49-F238E27FC236}">
                <a16:creationId xmlns:a16="http://schemas.microsoft.com/office/drawing/2014/main" id="{6F303A19-5065-2A48-9B63-CD6C632CA1F8}"/>
              </a:ext>
            </a:extLst>
          </p:cNvPr>
          <p:cNvSpPr>
            <a:spLocks noGrp="1"/>
          </p:cNvSpPr>
          <p:nvPr>
            <p:ph type="pic" sz="quarter" idx="17" hasCustomPrompt="1"/>
          </p:nvPr>
        </p:nvSpPr>
        <p:spPr>
          <a:xfrm>
            <a:off x="0" y="3608388"/>
            <a:ext cx="6096000" cy="3249612"/>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9" name="Text Placeholder 8">
            <a:extLst>
              <a:ext uri="{FF2B5EF4-FFF2-40B4-BE49-F238E27FC236}">
                <a16:creationId xmlns:a16="http://schemas.microsoft.com/office/drawing/2014/main" id="{9D4C40F3-9786-9E47-B517-3FA969C20707}"/>
              </a:ext>
            </a:extLst>
          </p:cNvPr>
          <p:cNvSpPr>
            <a:spLocks noGrp="1"/>
          </p:cNvSpPr>
          <p:nvPr>
            <p:ph type="body" sz="quarter" idx="18"/>
          </p:nvPr>
        </p:nvSpPr>
        <p:spPr>
          <a:xfrm>
            <a:off x="6456363" y="521471"/>
            <a:ext cx="5219700" cy="2728141"/>
          </a:xfrm>
          <a:prstGeom prst="rect">
            <a:avLst/>
          </a:prstGeom>
        </p:spPr>
        <p:txBody>
          <a:bodyPr/>
          <a:lstStyle>
            <a:lvl1pPr>
              <a:defRPr sz="2000"/>
            </a:lvl1pPr>
          </a:lstStyle>
          <a:p>
            <a:pPr lvl="0"/>
            <a:r>
              <a:rPr lang="en-US" dirty="0"/>
              <a:t>Edit Master text styles</a:t>
            </a:r>
          </a:p>
        </p:txBody>
      </p:sp>
      <p:sp>
        <p:nvSpPr>
          <p:cNvPr id="11" name="Text Placeholder 8">
            <a:extLst>
              <a:ext uri="{FF2B5EF4-FFF2-40B4-BE49-F238E27FC236}">
                <a16:creationId xmlns:a16="http://schemas.microsoft.com/office/drawing/2014/main" id="{916DA57F-B989-EF4E-889D-686F1845EA73}"/>
              </a:ext>
            </a:extLst>
          </p:cNvPr>
          <p:cNvSpPr>
            <a:spLocks noGrp="1"/>
          </p:cNvSpPr>
          <p:nvPr>
            <p:ph type="body" sz="quarter" idx="19"/>
          </p:nvPr>
        </p:nvSpPr>
        <p:spPr>
          <a:xfrm>
            <a:off x="6456363" y="3608389"/>
            <a:ext cx="5219700" cy="2736850"/>
          </a:xfrm>
          <a:prstGeom prst="rect">
            <a:avLst/>
          </a:prstGeom>
        </p:spPr>
        <p:txBody>
          <a:bodyPr/>
          <a:lstStyle>
            <a:lvl1pPr>
              <a:defRPr sz="2000"/>
            </a:lvl1pPr>
          </a:lstStyle>
          <a:p>
            <a:pPr lvl="0"/>
            <a:r>
              <a:rPr lang="en-US" dirty="0"/>
              <a:t>Edit Master text styles</a:t>
            </a:r>
          </a:p>
        </p:txBody>
      </p:sp>
    </p:spTree>
    <p:extLst>
      <p:ext uri="{BB962C8B-B14F-4D97-AF65-F5344CB8AC3E}">
        <p14:creationId xmlns:p14="http://schemas.microsoft.com/office/powerpoint/2010/main" val="112024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512764"/>
            <a:ext cx="11160125" cy="542197"/>
          </a:xfrm>
          <a:prstGeom prst="rect">
            <a:avLst/>
          </a:prstGeom>
        </p:spPr>
        <p:txBody>
          <a:bodyPr vert="horz" lIns="0" tIns="46800" rIns="0" bIns="46800" rtlCol="0" anchor="t" anchorCtr="0">
            <a:noAutofit/>
          </a:bodyPr>
          <a:lstStyle/>
          <a:p>
            <a:r>
              <a:rPr lang="en-US" dirty="0"/>
              <a:t>Click to edit Master title style</a:t>
            </a:r>
          </a:p>
        </p:txBody>
      </p:sp>
      <p:pic>
        <p:nvPicPr>
          <p:cNvPr id="9" name="Picture 8">
            <a:extLst>
              <a:ext uri="{FF2B5EF4-FFF2-40B4-BE49-F238E27FC236}">
                <a16:creationId xmlns:a16="http://schemas.microsoft.com/office/drawing/2014/main" id="{15C0C058-19CF-2C46-9E90-9601BD10F2B5}"/>
              </a:ext>
            </a:extLst>
          </p:cNvPr>
          <p:cNvPicPr>
            <a:picLocks noChangeAspect="1"/>
          </p:cNvPicPr>
          <p:nvPr userDrawn="1"/>
        </p:nvPicPr>
        <p:blipFill>
          <a:blip r:embed="rId13"/>
          <a:stretch>
            <a:fillRect/>
          </a:stretch>
        </p:blipFill>
        <p:spPr>
          <a:xfrm>
            <a:off x="515938" y="6345238"/>
            <a:ext cx="850557" cy="194919"/>
          </a:xfrm>
          <a:prstGeom prst="rect">
            <a:avLst/>
          </a:prstGeom>
        </p:spPr>
      </p:pic>
      <p:sp>
        <p:nvSpPr>
          <p:cNvPr id="16" name="TextBox 15">
            <a:extLst>
              <a:ext uri="{FF2B5EF4-FFF2-40B4-BE49-F238E27FC236}">
                <a16:creationId xmlns:a16="http://schemas.microsoft.com/office/drawing/2014/main" id="{3B40C00B-2857-3948-823B-243A2AF2F38A}"/>
              </a:ext>
            </a:extLst>
          </p:cNvPr>
          <p:cNvSpPr txBox="1"/>
          <p:nvPr userDrawn="1"/>
        </p:nvSpPr>
        <p:spPr>
          <a:xfrm>
            <a:off x="11312830" y="6345237"/>
            <a:ext cx="363234" cy="194919"/>
          </a:xfrm>
          <a:prstGeom prst="rect">
            <a:avLst/>
          </a:prstGeom>
          <a:noFill/>
        </p:spPr>
        <p:txBody>
          <a:bodyPr wrap="square" lIns="0" tIns="0" rIns="0" bIns="0" rtlCol="0">
            <a:noAutofit/>
          </a:bodyPr>
          <a:lstStyle/>
          <a:p>
            <a:pPr algn="r"/>
            <a:fld id="{9F92F98B-3308-0F4C-BD2B-544CBA5420E1}" type="slidenum">
              <a:rPr lang="en-US" sz="1200" b="0" i="0" smtClean="0">
                <a:latin typeface="Calibri" panose="020F0502020204030204" pitchFamily="34" charset="0"/>
                <a:cs typeface="Calibri" panose="020F0502020204030204" pitchFamily="34" charset="0"/>
              </a:rPr>
              <a:pPr algn="r"/>
              <a:t>‹#›</a:t>
            </a:fld>
            <a:endParaRPr lang="en-US" sz="12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2218570"/>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0" r:id="rId3"/>
    <p:sldLayoutId id="2147483661" r:id="rId4"/>
    <p:sldLayoutId id="2147483663" r:id="rId5"/>
    <p:sldLayoutId id="2147483664" r:id="rId6"/>
    <p:sldLayoutId id="2147483662" r:id="rId7"/>
    <p:sldLayoutId id="2147483665" r:id="rId8"/>
    <p:sldLayoutId id="2147483666" r:id="rId9"/>
    <p:sldLayoutId id="2147483668" r:id="rId10"/>
    <p:sldLayoutId id="2147483671"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Apple Symbols" panose="02000000000000000000" pitchFamily="2" charset="-79"/>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userDrawn="1">
          <p15:clr>
            <a:srgbClr val="F26B43"/>
          </p15:clr>
        </p15:guide>
        <p15:guide id="2" pos="7355" userDrawn="1">
          <p15:clr>
            <a:srgbClr val="F26B43"/>
          </p15:clr>
        </p15:guide>
        <p15:guide id="3" pos="325" userDrawn="1">
          <p15:clr>
            <a:srgbClr val="F26B43"/>
          </p15:clr>
        </p15:guide>
        <p15:guide id="4" orient="horz" pos="323" userDrawn="1">
          <p15:clr>
            <a:srgbClr val="F26B43"/>
          </p15:clr>
        </p15:guide>
        <p15:guide id="5" pos="3840" userDrawn="1">
          <p15:clr>
            <a:srgbClr val="F26B43"/>
          </p15:clr>
        </p15:guide>
        <p15:guide id="6" orient="horz" pos="2160" userDrawn="1">
          <p15:clr>
            <a:srgbClr val="F26B43"/>
          </p15:clr>
        </p15:guide>
        <p15:guide id="7" pos="1118" userDrawn="1">
          <p15:clr>
            <a:srgbClr val="F26B43"/>
          </p15:clr>
        </p15:guide>
        <p15:guide id="8" pos="6562" userDrawn="1">
          <p15:clr>
            <a:srgbClr val="F26B43"/>
          </p15:clr>
        </p15:guide>
        <p15:guide id="9" orient="horz" pos="3680" userDrawn="1">
          <p15:clr>
            <a:srgbClr val="F26B43"/>
          </p15:clr>
        </p15:guide>
        <p15:guide id="10" orient="horz" pos="981" userDrawn="1">
          <p15:clr>
            <a:srgbClr val="F26B43"/>
          </p15:clr>
        </p15:guide>
        <p15:guide id="11" pos="3613" userDrawn="1">
          <p15:clr>
            <a:srgbClr val="F26B43"/>
          </p15:clr>
        </p15:guide>
        <p15:guide id="12" pos="4067" userDrawn="1">
          <p15:clr>
            <a:srgbClr val="F26B43"/>
          </p15:clr>
        </p15:guide>
        <p15:guide id="13" orient="horz" pos="1230" userDrawn="1">
          <p15:clr>
            <a:srgbClr val="F26B43"/>
          </p15:clr>
        </p15:guide>
        <p15:guide id="14" orient="horz" pos="2047" userDrawn="1">
          <p15:clr>
            <a:srgbClr val="F26B43"/>
          </p15:clr>
        </p15:guide>
        <p15:guide id="15" orient="horz" pos="227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7471-CA7B-3F45-B353-F183D0DF3446}"/>
              </a:ext>
            </a:extLst>
          </p:cNvPr>
          <p:cNvSpPr>
            <a:spLocks noGrp="1"/>
          </p:cNvSpPr>
          <p:nvPr>
            <p:ph type="ctrTitle"/>
          </p:nvPr>
        </p:nvSpPr>
        <p:spPr/>
        <p:txBody>
          <a:bodyPr/>
          <a:lstStyle/>
          <a:p>
            <a:r>
              <a:rPr lang="en-GB" dirty="0"/>
              <a:t>End of Life Care Project, Pre-project stakeholder survey</a:t>
            </a:r>
            <a:endParaRPr lang="en-US" dirty="0"/>
          </a:p>
        </p:txBody>
      </p:sp>
      <p:sp>
        <p:nvSpPr>
          <p:cNvPr id="3" name="Subtitle 2">
            <a:extLst>
              <a:ext uri="{FF2B5EF4-FFF2-40B4-BE49-F238E27FC236}">
                <a16:creationId xmlns:a16="http://schemas.microsoft.com/office/drawing/2014/main" id="{03C6A6D3-FA81-2248-98A2-472EFE07C9B7}"/>
              </a:ext>
            </a:extLst>
          </p:cNvPr>
          <p:cNvSpPr>
            <a:spLocks noGrp="1"/>
          </p:cNvSpPr>
          <p:nvPr>
            <p:ph type="subTitle" idx="1"/>
          </p:nvPr>
        </p:nvSpPr>
        <p:spPr/>
        <p:txBody>
          <a:bodyPr/>
          <a:lstStyle/>
          <a:p>
            <a:r>
              <a:rPr lang="en-US" dirty="0"/>
              <a:t>Survey results, Feb 2021</a:t>
            </a:r>
          </a:p>
        </p:txBody>
      </p:sp>
    </p:spTree>
    <p:extLst>
      <p:ext uri="{BB962C8B-B14F-4D97-AF65-F5344CB8AC3E}">
        <p14:creationId xmlns:p14="http://schemas.microsoft.com/office/powerpoint/2010/main" val="325341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7. Ratings of EOLC/palliative care/bereavement service performance before volunteers were introduced</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342901" y="1557338"/>
            <a:ext cx="11333162" cy="5094285"/>
          </a:xfrm>
        </p:spPr>
        <p:txBody>
          <a:bodyPr/>
          <a:lstStyle/>
          <a:p>
            <a:pPr marL="285750" indent="-285750">
              <a:buFont typeface="Arial" panose="020B0604020202020204" pitchFamily="34" charset="0"/>
              <a:buChar char="•"/>
            </a:pPr>
            <a:r>
              <a:rPr lang="en-US" sz="1800" dirty="0"/>
              <a:t>Many survey respondents (between 25% and 54% depending on the sub-question) did know how to rate the previous EOLC/palliative care/bereavement service or felt the aspects listed were not relevant to their volunteering project. The four aspects that were rated most poorly are volunteer interest in a health and care career (33% good / very good), family/carer knowledge of support services (38% good / very good), family/carer wellbeing, and staff wellbeing (both 42% good / very good).</a:t>
            </a:r>
          </a:p>
        </p:txBody>
      </p:sp>
      <p:graphicFrame>
        <p:nvGraphicFramePr>
          <p:cNvPr id="4" name="Chart 3">
            <a:extLst>
              <a:ext uri="{FF2B5EF4-FFF2-40B4-BE49-F238E27FC236}">
                <a16:creationId xmlns:a16="http://schemas.microsoft.com/office/drawing/2014/main" id="{1078CCA9-7175-4346-B1BD-5C6FBFB93467}"/>
              </a:ext>
            </a:extLst>
          </p:cNvPr>
          <p:cNvGraphicFramePr>
            <a:graphicFrameLocks/>
          </p:cNvGraphicFramePr>
          <p:nvPr>
            <p:extLst>
              <p:ext uri="{D42A27DB-BD31-4B8C-83A1-F6EECF244321}">
                <p14:modId xmlns:p14="http://schemas.microsoft.com/office/powerpoint/2010/main" val="596325118"/>
              </p:ext>
            </p:extLst>
          </p:nvPr>
        </p:nvGraphicFramePr>
        <p:xfrm>
          <a:off x="3713134" y="2586038"/>
          <a:ext cx="7772401" cy="40655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2">
            <a:extLst>
              <a:ext uri="{FF2B5EF4-FFF2-40B4-BE49-F238E27FC236}">
                <a16:creationId xmlns:a16="http://schemas.microsoft.com/office/drawing/2014/main" id="{96A89A22-07F2-4B4A-B1F3-D20223E87E15}"/>
              </a:ext>
            </a:extLst>
          </p:cNvPr>
          <p:cNvSpPr txBox="1">
            <a:spLocks/>
          </p:cNvSpPr>
          <p:nvPr/>
        </p:nvSpPr>
        <p:spPr>
          <a:xfrm>
            <a:off x="515937" y="2898177"/>
            <a:ext cx="3544618" cy="33556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Job role differences</a:t>
            </a:r>
          </a:p>
          <a:p>
            <a:endParaRPr lang="en-US" sz="1200" b="1" dirty="0"/>
          </a:p>
          <a:p>
            <a:pPr>
              <a:spcBef>
                <a:spcPts val="0"/>
              </a:spcBef>
            </a:pPr>
            <a:r>
              <a:rPr lang="en-US" sz="1200" dirty="0"/>
              <a:t>Survey respondents </a:t>
            </a:r>
            <a:r>
              <a:rPr lang="en-GB" sz="1200" dirty="0"/>
              <a:t>from quality improvement teams responded "don't know" to most of the performance aspects. </a:t>
            </a:r>
          </a:p>
          <a:p>
            <a:pPr>
              <a:spcBef>
                <a:spcPts val="0"/>
              </a:spcBef>
            </a:pPr>
            <a:r>
              <a:rPr lang="en-GB" sz="1200" dirty="0"/>
              <a:t>Third sector liaison / third sector partners and clinical staff provide the highest performance ratings on patient experience, quality of care, family/carer wellbeing and family/carer experience, compared with other job roles.</a:t>
            </a:r>
          </a:p>
          <a:p>
            <a:pPr>
              <a:spcBef>
                <a:spcPts val="0"/>
              </a:spcBef>
            </a:pPr>
            <a:r>
              <a:rPr lang="en-GB" sz="1200" dirty="0"/>
              <a:t>Clinical staff are also most the positive about family/carer knowledge of support services and staff wellbeing but are also the least positive on volunteer sense of purpose / skills / confidence and volunteer interest in a health and care career. </a:t>
            </a:r>
          </a:p>
          <a:p>
            <a:pPr>
              <a:spcBef>
                <a:spcPts val="0"/>
              </a:spcBef>
            </a:pPr>
            <a:r>
              <a:rPr lang="en-GB" sz="1200" dirty="0"/>
              <a:t>Volunteer team members / managers were the most positive on staff confidence in the quality of the service that volunteers are helping to deliver and volunteer sense of purpose / skills / confidence. </a:t>
            </a:r>
            <a:endParaRPr lang="en-US" sz="1200" dirty="0"/>
          </a:p>
        </p:txBody>
      </p:sp>
    </p:spTree>
    <p:extLst>
      <p:ext uri="{BB962C8B-B14F-4D97-AF65-F5344CB8AC3E}">
        <p14:creationId xmlns:p14="http://schemas.microsoft.com/office/powerpoint/2010/main" val="143840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8. What, if any, do you believe are the primary benefits that will result from the introduction of the new volunteer service?</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8" y="1797803"/>
            <a:ext cx="4815480" cy="4044198"/>
          </a:xfrm>
        </p:spPr>
        <p:txBody>
          <a:bodyPr/>
          <a:lstStyle/>
          <a:p>
            <a:pPr marL="285750" indent="-285750">
              <a:buFont typeface="Wingdings" panose="05000000000000000000" pitchFamily="2" charset="2"/>
              <a:buChar char="§"/>
            </a:pPr>
            <a:r>
              <a:rPr lang="en-US" sz="1800" dirty="0"/>
              <a:t>Additional support to patients’ loved ones, including reassurance that the patient is not alone and signposting to support services</a:t>
            </a:r>
          </a:p>
          <a:p>
            <a:pPr marL="285750" indent="-285750">
              <a:buFont typeface="Wingdings" panose="05000000000000000000" pitchFamily="2" charset="2"/>
              <a:buChar char="§"/>
            </a:pPr>
            <a:r>
              <a:rPr lang="en-US" sz="1800" dirty="0"/>
              <a:t>Improved patient care and preventing patient loneliness</a:t>
            </a:r>
          </a:p>
          <a:p>
            <a:pPr marL="285750" indent="-285750">
              <a:buFont typeface="Wingdings" panose="05000000000000000000" pitchFamily="2" charset="2"/>
              <a:buChar char="§"/>
            </a:pPr>
            <a:r>
              <a:rPr lang="en-US" sz="1800" dirty="0"/>
              <a:t>Additional support to staff to provide good care, free up time, and improve their wellbeing</a:t>
            </a:r>
          </a:p>
          <a:p>
            <a:pPr marL="285750" indent="-285750">
              <a:buFont typeface="Wingdings" panose="05000000000000000000" pitchFamily="2" charset="2"/>
              <a:buChar char="§"/>
            </a:pPr>
            <a:r>
              <a:rPr lang="en-US" sz="1800" dirty="0"/>
              <a:t>Better connection between trust and patients’ loved ones</a:t>
            </a:r>
          </a:p>
          <a:p>
            <a:pPr marL="285750" indent="-285750">
              <a:buFont typeface="Wingdings" panose="05000000000000000000" pitchFamily="2" charset="2"/>
              <a:buChar char="§"/>
            </a:pPr>
            <a:r>
              <a:rPr lang="en-US" sz="1800" dirty="0"/>
              <a:t>Improved wellbeing and experience in volunteers</a:t>
            </a:r>
          </a:p>
        </p:txBody>
      </p:sp>
      <p:sp>
        <p:nvSpPr>
          <p:cNvPr id="4" name="Text Placeholder 2">
            <a:extLst>
              <a:ext uri="{FF2B5EF4-FFF2-40B4-BE49-F238E27FC236}">
                <a16:creationId xmlns:a16="http://schemas.microsoft.com/office/drawing/2014/main" id="{46F3B900-3664-49CA-BD73-BC08C3ACBA46}"/>
              </a:ext>
            </a:extLst>
          </p:cNvPr>
          <p:cNvSpPr txBox="1">
            <a:spLocks/>
          </p:cNvSpPr>
          <p:nvPr/>
        </p:nvSpPr>
        <p:spPr>
          <a:xfrm>
            <a:off x="5331417" y="1797803"/>
            <a:ext cx="6344645" cy="40441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dirty="0">
                <a:solidFill>
                  <a:schemeClr val="accent1"/>
                </a:solidFill>
              </a:rPr>
              <a:t>“</a:t>
            </a:r>
            <a:r>
              <a:rPr lang="en-GB" sz="1800" i="1" dirty="0">
                <a:solidFill>
                  <a:schemeClr val="accent1"/>
                </a:solidFill>
              </a:rPr>
              <a:t>The ability to reassure next of kin that they were not alone, the signposting to the necessary help, to help start the new grief journey and assure people are being listened to</a:t>
            </a:r>
            <a:r>
              <a:rPr lang="en-US" sz="1800" i="1" dirty="0">
                <a:solidFill>
                  <a:schemeClr val="accent1"/>
                </a:solidFill>
              </a:rPr>
              <a:t>” </a:t>
            </a:r>
            <a:r>
              <a:rPr lang="en-US" sz="1800" dirty="0">
                <a:solidFill>
                  <a:schemeClr val="accent1"/>
                </a:solidFill>
              </a:rPr>
              <a:t>– Northern HST</a:t>
            </a:r>
          </a:p>
          <a:p>
            <a:r>
              <a:rPr lang="en-US" sz="1800" i="1" dirty="0">
                <a:solidFill>
                  <a:schemeClr val="accent1"/>
                </a:solidFill>
              </a:rPr>
              <a:t>“</a:t>
            </a:r>
            <a:r>
              <a:rPr lang="en-GB" sz="1800" i="1" dirty="0">
                <a:solidFill>
                  <a:schemeClr val="accent1"/>
                </a:solidFill>
              </a:rPr>
              <a:t>Friendship and to prevent loneliness with the hospital as staff as busy.” </a:t>
            </a:r>
            <a:r>
              <a:rPr lang="en-GB" sz="1800" dirty="0">
                <a:solidFill>
                  <a:schemeClr val="accent1"/>
                </a:solidFill>
              </a:rPr>
              <a:t>– Hywel Dda UHB</a:t>
            </a:r>
            <a:endParaRPr lang="en-US" sz="1800" dirty="0">
              <a:solidFill>
                <a:schemeClr val="accent1"/>
              </a:solidFill>
            </a:endParaRPr>
          </a:p>
          <a:p>
            <a:r>
              <a:rPr lang="en-US" sz="1800" i="1" dirty="0">
                <a:solidFill>
                  <a:schemeClr val="accent1"/>
                </a:solidFill>
              </a:rPr>
              <a:t>“</a:t>
            </a:r>
            <a:r>
              <a:rPr lang="en-GB" sz="1800" i="1" dirty="0">
                <a:solidFill>
                  <a:schemeClr val="accent1"/>
                </a:solidFill>
              </a:rPr>
              <a:t>Staff will feel more supported to provide the care they need to patients</a:t>
            </a:r>
            <a:r>
              <a:rPr lang="en-US" sz="1800" i="1" dirty="0">
                <a:solidFill>
                  <a:schemeClr val="accent1"/>
                </a:solidFill>
              </a:rPr>
              <a:t>” </a:t>
            </a:r>
            <a:endParaRPr lang="en-US" sz="1800" dirty="0">
              <a:solidFill>
                <a:schemeClr val="accent1"/>
              </a:solidFill>
            </a:endParaRPr>
          </a:p>
          <a:p>
            <a:r>
              <a:rPr lang="en-US" sz="1800" i="1" dirty="0">
                <a:solidFill>
                  <a:schemeClr val="accent1"/>
                </a:solidFill>
              </a:rPr>
              <a:t>“</a:t>
            </a:r>
            <a:r>
              <a:rPr lang="en-GB" sz="1800" i="1" dirty="0">
                <a:solidFill>
                  <a:schemeClr val="accent1"/>
                </a:solidFill>
              </a:rPr>
              <a:t>Families will have a sense that the Trust has remembered about them and they haven't been forgotten.</a:t>
            </a:r>
            <a:r>
              <a:rPr lang="en-US" sz="1800" i="1" dirty="0">
                <a:solidFill>
                  <a:schemeClr val="accent1"/>
                </a:solidFill>
              </a:rPr>
              <a:t>” </a:t>
            </a:r>
            <a:r>
              <a:rPr lang="en-US" sz="1800" dirty="0">
                <a:solidFill>
                  <a:schemeClr val="accent1"/>
                </a:solidFill>
              </a:rPr>
              <a:t>– Northern HST</a:t>
            </a:r>
          </a:p>
          <a:p>
            <a:r>
              <a:rPr lang="en-US" sz="1800" i="1" dirty="0">
                <a:solidFill>
                  <a:schemeClr val="accent1"/>
                </a:solidFill>
              </a:rPr>
              <a:t>“</a:t>
            </a:r>
            <a:r>
              <a:rPr lang="en-GB" sz="1800" i="1" dirty="0">
                <a:solidFill>
                  <a:schemeClr val="accent1"/>
                </a:solidFill>
              </a:rPr>
              <a:t>This service provides a meaningful and rewarding volunteering role, benefitting the wellbeing of volunteers who are involved.</a:t>
            </a:r>
            <a:r>
              <a:rPr lang="en-US" sz="1800" i="1" dirty="0">
                <a:solidFill>
                  <a:schemeClr val="accent1"/>
                </a:solidFill>
              </a:rPr>
              <a:t>” </a:t>
            </a:r>
            <a:r>
              <a:rPr lang="en-US" sz="1800" dirty="0">
                <a:solidFill>
                  <a:schemeClr val="accent1"/>
                </a:solidFill>
              </a:rPr>
              <a:t>– Northern HST</a:t>
            </a:r>
          </a:p>
        </p:txBody>
      </p:sp>
      <p:sp>
        <p:nvSpPr>
          <p:cNvPr id="5" name="Text Placeholder 2">
            <a:extLst>
              <a:ext uri="{FF2B5EF4-FFF2-40B4-BE49-F238E27FC236}">
                <a16:creationId xmlns:a16="http://schemas.microsoft.com/office/drawing/2014/main" id="{AEE16A8F-FEDA-47AE-BAC5-51ADDE13A2B9}"/>
              </a:ext>
            </a:extLst>
          </p:cNvPr>
          <p:cNvSpPr txBox="1">
            <a:spLocks/>
          </p:cNvSpPr>
          <p:nvPr/>
        </p:nvSpPr>
        <p:spPr>
          <a:xfrm>
            <a:off x="515938" y="5685267"/>
            <a:ext cx="11160125" cy="3134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There are no observed differences in responses between on ward types of services and virtual types of services.</a:t>
            </a:r>
          </a:p>
        </p:txBody>
      </p:sp>
    </p:spTree>
    <p:extLst>
      <p:ext uri="{BB962C8B-B14F-4D97-AF65-F5344CB8AC3E}">
        <p14:creationId xmlns:p14="http://schemas.microsoft.com/office/powerpoint/2010/main" val="377877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9. If you believe that volunteers will deliver service-related benefits, are there any specific hospital performance metrics that you believe should be monitored as part of this project to help demonstrate these benefits?</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2479729"/>
            <a:ext cx="11160125" cy="3362272"/>
          </a:xfrm>
        </p:spPr>
        <p:txBody>
          <a:bodyPr/>
          <a:lstStyle/>
          <a:p>
            <a:r>
              <a:rPr lang="en-US" sz="1800" dirty="0"/>
              <a:t>Only 11 respondents (44%) answered this question. Most of these stated that they did not know of relevant metrics, leaving only 4 meaningful answers (16% of all respondents):</a:t>
            </a:r>
          </a:p>
          <a:p>
            <a:pPr marL="285750" indent="-285750">
              <a:buFont typeface="Wingdings" panose="05000000000000000000" pitchFamily="2" charset="2"/>
              <a:buChar char="§"/>
            </a:pPr>
            <a:r>
              <a:rPr lang="en-GB" sz="1800" i="1" dirty="0">
                <a:solidFill>
                  <a:schemeClr val="accent1"/>
                </a:solidFill>
              </a:rPr>
              <a:t>“Cost benefit analysis, ROI or KPI's met.” </a:t>
            </a:r>
            <a:r>
              <a:rPr lang="en-GB" sz="1800" dirty="0">
                <a:solidFill>
                  <a:schemeClr val="accent1"/>
                </a:solidFill>
              </a:rPr>
              <a:t>– West Hertfordshire Hospitals</a:t>
            </a:r>
          </a:p>
          <a:p>
            <a:pPr marL="285750" indent="-285750">
              <a:buFont typeface="Wingdings" panose="05000000000000000000" pitchFamily="2" charset="2"/>
              <a:buChar char="§"/>
            </a:pPr>
            <a:r>
              <a:rPr lang="en-GB" sz="1800" i="1" dirty="0">
                <a:solidFill>
                  <a:schemeClr val="accent1"/>
                </a:solidFill>
              </a:rPr>
              <a:t>“Workforce satisfaction with providing end of life care, although this can be difficult to measure” </a:t>
            </a:r>
            <a:endParaRPr lang="en-GB" sz="1800" dirty="0">
              <a:solidFill>
                <a:schemeClr val="accent1"/>
              </a:solidFill>
            </a:endParaRPr>
          </a:p>
          <a:p>
            <a:pPr marL="285750" indent="-285750">
              <a:buFont typeface="Wingdings" panose="05000000000000000000" pitchFamily="2" charset="2"/>
              <a:buChar char="§"/>
            </a:pPr>
            <a:r>
              <a:rPr lang="en-GB" sz="1800" i="1" dirty="0">
                <a:solidFill>
                  <a:schemeClr val="accent1"/>
                </a:solidFill>
              </a:rPr>
              <a:t>“Primarily that patients at end of life will have timely access to a companion and that there will be a reduction in the number of people dying alone” </a:t>
            </a:r>
            <a:r>
              <a:rPr lang="en-GB" sz="1800" dirty="0">
                <a:solidFill>
                  <a:schemeClr val="accent1"/>
                </a:solidFill>
              </a:rPr>
              <a:t>– Aneurin Bevan UHB</a:t>
            </a:r>
          </a:p>
          <a:p>
            <a:pPr marL="285750" indent="-285750">
              <a:buFont typeface="Wingdings" panose="05000000000000000000" pitchFamily="2" charset="2"/>
              <a:buChar char="§"/>
            </a:pPr>
            <a:r>
              <a:rPr lang="en-GB" sz="1800" i="1" dirty="0">
                <a:solidFill>
                  <a:schemeClr val="accent1"/>
                </a:solidFill>
              </a:rPr>
              <a:t>“Patient and family satisfaction. Hopefully, this service will reduce the number of complaints relating to end of life care.” </a:t>
            </a:r>
            <a:r>
              <a:rPr lang="en-GB" sz="1800" dirty="0">
                <a:solidFill>
                  <a:schemeClr val="accent1"/>
                </a:solidFill>
              </a:rPr>
              <a:t>– Aneurin Bevan UHB</a:t>
            </a:r>
            <a:endParaRPr lang="en-US" sz="1800" dirty="0">
              <a:solidFill>
                <a:schemeClr val="accent1"/>
              </a:solidFill>
            </a:endParaRPr>
          </a:p>
        </p:txBody>
      </p:sp>
    </p:spTree>
    <p:extLst>
      <p:ext uri="{BB962C8B-B14F-4D97-AF65-F5344CB8AC3E}">
        <p14:creationId xmlns:p14="http://schemas.microsoft.com/office/powerpoint/2010/main" val="256941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10. How important do you believe that the following will be to the successful implementation of the volunteer service that you are involved with? - (a) Considering the opinions and wishes of stakeholders</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2479729"/>
            <a:ext cx="11160125" cy="3362272"/>
          </a:xfrm>
        </p:spPr>
        <p:txBody>
          <a:bodyPr/>
          <a:lstStyle/>
          <a:p>
            <a:r>
              <a:rPr lang="en-US" sz="1800" dirty="0"/>
              <a:t>The vast majority of the survey respondents feel that the opinions and wishes of all four stakeholder groups (staff, patients, families and carers, and volunteers) are very important to the successful implementation of the volunteer service. The “N/A” responses with regards to patients came from Northern HST (bereavement focus).</a:t>
            </a:r>
          </a:p>
        </p:txBody>
      </p:sp>
      <p:graphicFrame>
        <p:nvGraphicFramePr>
          <p:cNvPr id="4" name="Chart 3">
            <a:extLst>
              <a:ext uri="{FF2B5EF4-FFF2-40B4-BE49-F238E27FC236}">
                <a16:creationId xmlns:a16="http://schemas.microsoft.com/office/drawing/2014/main" id="{BDE1F3D7-C469-4041-AC00-D65A829ED6A4}"/>
              </a:ext>
            </a:extLst>
          </p:cNvPr>
          <p:cNvGraphicFramePr>
            <a:graphicFrameLocks/>
          </p:cNvGraphicFramePr>
          <p:nvPr>
            <p:extLst>
              <p:ext uri="{D42A27DB-BD31-4B8C-83A1-F6EECF244321}">
                <p14:modId xmlns:p14="http://schemas.microsoft.com/office/powerpoint/2010/main" val="1385369443"/>
              </p:ext>
            </p:extLst>
          </p:nvPr>
        </p:nvGraphicFramePr>
        <p:xfrm>
          <a:off x="1757018" y="3429000"/>
          <a:ext cx="8677961" cy="2916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691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10. How important do you believe that the following will be to the successful implementation of the volunteer service that you are involved with? - (b) Implementation of the volunteer role</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999281"/>
            <a:ext cx="11160125" cy="3842720"/>
          </a:xfrm>
        </p:spPr>
        <p:txBody>
          <a:bodyPr/>
          <a:lstStyle/>
          <a:p>
            <a:r>
              <a:rPr lang="en-US" sz="1800" dirty="0"/>
              <a:t>The vast majority of the survey respondents feel that all of the below listed aspects are very important to the successful implementation of the volunteer service.</a:t>
            </a:r>
          </a:p>
        </p:txBody>
      </p:sp>
      <p:graphicFrame>
        <p:nvGraphicFramePr>
          <p:cNvPr id="4" name="Chart 3">
            <a:extLst>
              <a:ext uri="{FF2B5EF4-FFF2-40B4-BE49-F238E27FC236}">
                <a16:creationId xmlns:a16="http://schemas.microsoft.com/office/drawing/2014/main" id="{2C0C022C-09A9-4564-A397-C15A799F4E75}"/>
              </a:ext>
            </a:extLst>
          </p:cNvPr>
          <p:cNvGraphicFramePr>
            <a:graphicFrameLocks/>
          </p:cNvGraphicFramePr>
          <p:nvPr>
            <p:extLst>
              <p:ext uri="{D42A27DB-BD31-4B8C-83A1-F6EECF244321}">
                <p14:modId xmlns:p14="http://schemas.microsoft.com/office/powerpoint/2010/main" val="3237514977"/>
              </p:ext>
            </p:extLst>
          </p:nvPr>
        </p:nvGraphicFramePr>
        <p:xfrm>
          <a:off x="650929" y="2541722"/>
          <a:ext cx="10275376" cy="3996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963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10. How important do you believe that the following will be to the successful implementation of the volunteer service that you are involved with? - (c) Other enablers</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999281"/>
            <a:ext cx="11160125" cy="3842720"/>
          </a:xfrm>
        </p:spPr>
        <p:txBody>
          <a:bodyPr/>
          <a:lstStyle/>
          <a:p>
            <a:r>
              <a:rPr lang="en-US" sz="1800" dirty="0"/>
              <a:t>The vast majority of the survey respondents feel that all of the below listed aspects are very important to the successful implementation of the volunteer service. Only the availability of equipment required by the volunteer service is seen as somewhat less important.</a:t>
            </a:r>
          </a:p>
        </p:txBody>
      </p:sp>
      <p:graphicFrame>
        <p:nvGraphicFramePr>
          <p:cNvPr id="4" name="Chart 3">
            <a:extLst>
              <a:ext uri="{FF2B5EF4-FFF2-40B4-BE49-F238E27FC236}">
                <a16:creationId xmlns:a16="http://schemas.microsoft.com/office/drawing/2014/main" id="{31E7C738-6BD4-41F9-BDA9-41C7D668212B}"/>
              </a:ext>
            </a:extLst>
          </p:cNvPr>
          <p:cNvGraphicFramePr>
            <a:graphicFrameLocks/>
          </p:cNvGraphicFramePr>
          <p:nvPr>
            <p:extLst>
              <p:ext uri="{D42A27DB-BD31-4B8C-83A1-F6EECF244321}">
                <p14:modId xmlns:p14="http://schemas.microsoft.com/office/powerpoint/2010/main" val="4002585899"/>
              </p:ext>
            </p:extLst>
          </p:nvPr>
        </p:nvGraphicFramePr>
        <p:xfrm>
          <a:off x="958799" y="2681207"/>
          <a:ext cx="10274400" cy="4014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596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11. Additional comments from survey respondents about their expectations relating to the introduction of the volunteer service</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549831"/>
            <a:ext cx="11160125" cy="4292170"/>
          </a:xfrm>
        </p:spPr>
        <p:txBody>
          <a:bodyPr/>
          <a:lstStyle/>
          <a:p>
            <a:r>
              <a:rPr lang="en-US" sz="1800" dirty="0"/>
              <a:t>Respondents mainly express their enthusiasm for the volunteer service and their optimism for its impact.</a:t>
            </a:r>
          </a:p>
          <a:p>
            <a:r>
              <a:rPr lang="en-US" sz="1800" i="1" dirty="0">
                <a:solidFill>
                  <a:schemeClr val="accent1"/>
                </a:solidFill>
              </a:rPr>
              <a:t>“</a:t>
            </a:r>
            <a:r>
              <a:rPr lang="en-GB" sz="1800" i="1" dirty="0">
                <a:solidFill>
                  <a:schemeClr val="accent1"/>
                </a:solidFill>
              </a:rPr>
              <a:t>When it was piloted before, it was such a huge help to patients, families and staff. I am really looking forward to having this again.</a:t>
            </a:r>
            <a:r>
              <a:rPr lang="en-US" sz="1800" i="1" dirty="0">
                <a:solidFill>
                  <a:schemeClr val="accent1"/>
                </a:solidFill>
              </a:rPr>
              <a:t>” </a:t>
            </a:r>
            <a:r>
              <a:rPr lang="en-US" sz="1800" dirty="0">
                <a:solidFill>
                  <a:schemeClr val="accent1"/>
                </a:solidFill>
              </a:rPr>
              <a:t>– West Hertfordshire Hospitals</a:t>
            </a:r>
          </a:p>
          <a:p>
            <a:r>
              <a:rPr lang="en-US" sz="1800" i="1" dirty="0">
                <a:solidFill>
                  <a:schemeClr val="accent1"/>
                </a:solidFill>
              </a:rPr>
              <a:t>“</a:t>
            </a:r>
            <a:r>
              <a:rPr lang="en-GB" sz="1800" i="1" dirty="0">
                <a:solidFill>
                  <a:schemeClr val="accent1"/>
                </a:solidFill>
              </a:rPr>
              <a:t>We are so keen to get this service embedded across the Health Board but appreciate that much is dependent on the pandemic, national and organisational risk assessments</a:t>
            </a:r>
            <a:r>
              <a:rPr lang="en-US" sz="1800" i="1" dirty="0">
                <a:solidFill>
                  <a:schemeClr val="accent1"/>
                </a:solidFill>
              </a:rPr>
              <a:t>.” </a:t>
            </a:r>
            <a:r>
              <a:rPr lang="en-US" sz="1800" dirty="0">
                <a:solidFill>
                  <a:schemeClr val="accent1"/>
                </a:solidFill>
              </a:rPr>
              <a:t>– Aneurin Bevan UHB</a:t>
            </a:r>
          </a:p>
          <a:p>
            <a:r>
              <a:rPr lang="en-US" sz="1800" dirty="0"/>
              <a:t>Two also offered thoughts around sustainability of the volunteer service.</a:t>
            </a:r>
          </a:p>
          <a:p>
            <a:r>
              <a:rPr lang="en-US" sz="1800" i="1" dirty="0">
                <a:solidFill>
                  <a:schemeClr val="accent1"/>
                </a:solidFill>
              </a:rPr>
              <a:t>“</a:t>
            </a:r>
            <a:r>
              <a:rPr lang="en-GB" sz="1800" i="1" dirty="0">
                <a:solidFill>
                  <a:schemeClr val="accent1"/>
                </a:solidFill>
              </a:rPr>
              <a:t>I think we have planned how we would like it to develop into a service but we must allow it to make some organic growth too - that is what will help with sustainability in the future.</a:t>
            </a:r>
            <a:r>
              <a:rPr lang="en-US" sz="1800" i="1" dirty="0">
                <a:solidFill>
                  <a:schemeClr val="accent1"/>
                </a:solidFill>
              </a:rPr>
              <a:t>” </a:t>
            </a:r>
            <a:r>
              <a:rPr lang="en-US" sz="1800" dirty="0">
                <a:solidFill>
                  <a:schemeClr val="accent1"/>
                </a:solidFill>
              </a:rPr>
              <a:t>– Aneurin Bevan UHB</a:t>
            </a:r>
          </a:p>
          <a:p>
            <a:r>
              <a:rPr lang="en-US" sz="1800" i="1" dirty="0">
                <a:solidFill>
                  <a:schemeClr val="accent1"/>
                </a:solidFill>
              </a:rPr>
              <a:t>“</a:t>
            </a:r>
            <a:r>
              <a:rPr lang="en-GB" sz="1800" i="1" dirty="0">
                <a:solidFill>
                  <a:schemeClr val="accent1"/>
                </a:solidFill>
              </a:rPr>
              <a:t>We would be keen to establish impact to enable the service to continue by finding future funding.</a:t>
            </a:r>
            <a:r>
              <a:rPr lang="en-US" sz="1800" i="1" dirty="0">
                <a:solidFill>
                  <a:schemeClr val="accent1"/>
                </a:solidFill>
              </a:rPr>
              <a:t>” </a:t>
            </a:r>
            <a:r>
              <a:rPr lang="en-US" sz="1800" dirty="0">
                <a:solidFill>
                  <a:schemeClr val="accent1"/>
                </a:solidFill>
              </a:rPr>
              <a:t>– West Hertfordshire Hospitals</a:t>
            </a:r>
          </a:p>
          <a:p>
            <a:r>
              <a:rPr lang="en-US" sz="1800" dirty="0"/>
              <a:t>Two also mention the importance of technology skills.</a:t>
            </a:r>
          </a:p>
          <a:p>
            <a:r>
              <a:rPr lang="en-US" sz="1800" i="1" dirty="0">
                <a:solidFill>
                  <a:schemeClr val="accent1"/>
                </a:solidFill>
              </a:rPr>
              <a:t>“</a:t>
            </a:r>
            <a:r>
              <a:rPr lang="en-GB" sz="1800" i="1" dirty="0">
                <a:solidFill>
                  <a:schemeClr val="accent1"/>
                </a:solidFill>
              </a:rPr>
              <a:t>Technological support for the volunteers, again can be volunteer digital buddies, who can enable the connection to be made if it can’t be face to face. This is important going into the future, technology changes so fast.</a:t>
            </a:r>
            <a:r>
              <a:rPr lang="en-US" sz="1800" i="1" dirty="0">
                <a:solidFill>
                  <a:schemeClr val="accent1"/>
                </a:solidFill>
              </a:rPr>
              <a:t>” </a:t>
            </a:r>
            <a:r>
              <a:rPr lang="en-US" sz="1800" dirty="0">
                <a:solidFill>
                  <a:schemeClr val="accent1"/>
                </a:solidFill>
              </a:rPr>
              <a:t>– Hywel Dda UHB</a:t>
            </a:r>
          </a:p>
        </p:txBody>
      </p:sp>
    </p:spTree>
    <p:extLst>
      <p:ext uri="{BB962C8B-B14F-4D97-AF65-F5344CB8AC3E}">
        <p14:creationId xmlns:p14="http://schemas.microsoft.com/office/powerpoint/2010/main" val="335285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349A6E-4056-4A7E-99F8-C397729494BB}"/>
              </a:ext>
            </a:extLst>
          </p:cNvPr>
          <p:cNvSpPr txBox="1"/>
          <p:nvPr/>
        </p:nvSpPr>
        <p:spPr>
          <a:xfrm>
            <a:off x="3047320" y="3244334"/>
            <a:ext cx="6094638" cy="369332"/>
          </a:xfrm>
          <a:prstGeom prst="rect">
            <a:avLst/>
          </a:prstGeom>
          <a:noFill/>
        </p:spPr>
        <p:txBody>
          <a:bodyPr wrap="square">
            <a:spAutoFit/>
          </a:bodyPr>
          <a:lstStyle/>
          <a:p>
            <a:r>
              <a:rPr lang="en-GB" b="0" dirty="0">
                <a:effectLst/>
              </a:rPr>
              <a:t> </a:t>
            </a:r>
            <a:endParaRPr lang="en-GB" dirty="0"/>
          </a:p>
        </p:txBody>
      </p:sp>
      <p:sp>
        <p:nvSpPr>
          <p:cNvPr id="14" name="Google Shape;84;p1">
            <a:extLst>
              <a:ext uri="{FF2B5EF4-FFF2-40B4-BE49-F238E27FC236}">
                <a16:creationId xmlns:a16="http://schemas.microsoft.com/office/drawing/2014/main" id="{220F0E01-338D-4449-BFEC-4894D5491FDE}"/>
              </a:ext>
            </a:extLst>
          </p:cNvPr>
          <p:cNvSpPr/>
          <p:nvPr/>
        </p:nvSpPr>
        <p:spPr>
          <a:xfrm>
            <a:off x="2154135" y="4176759"/>
            <a:ext cx="1009986" cy="3456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Linking box</a:t>
            </a:r>
            <a:endParaRPr sz="1100" kern="0">
              <a:solidFill>
                <a:srgbClr val="000000"/>
              </a:solidFill>
              <a:latin typeface="Arial"/>
              <a:ea typeface="Arial"/>
              <a:cs typeface="Arial"/>
              <a:sym typeface="Arial"/>
            </a:endParaRPr>
          </a:p>
        </p:txBody>
      </p:sp>
      <p:sp>
        <p:nvSpPr>
          <p:cNvPr id="15" name="Google Shape;85;p1">
            <a:extLst>
              <a:ext uri="{FF2B5EF4-FFF2-40B4-BE49-F238E27FC236}">
                <a16:creationId xmlns:a16="http://schemas.microsoft.com/office/drawing/2014/main" id="{20BAFFBA-2691-42AC-A12D-05C619C380E4}"/>
              </a:ext>
            </a:extLst>
          </p:cNvPr>
          <p:cNvSpPr/>
          <p:nvPr/>
        </p:nvSpPr>
        <p:spPr>
          <a:xfrm>
            <a:off x="220277" y="484957"/>
            <a:ext cx="3168000" cy="4038477"/>
          </a:xfrm>
          <a:prstGeom prst="rect">
            <a:avLst/>
          </a:prstGeom>
          <a:solidFill>
            <a:srgbClr val="D8E2F3"/>
          </a:solidFill>
          <a:ln w="127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algn="ctr">
              <a:buClr>
                <a:srgbClr val="000000"/>
              </a:buClr>
              <a:buSzPts val="1400"/>
              <a:buFont typeface="Arial"/>
              <a:buNone/>
            </a:pPr>
            <a:r>
              <a:rPr lang="en-GB" sz="1000" b="1" kern="0">
                <a:solidFill>
                  <a:srgbClr val="000000"/>
                </a:solidFill>
                <a:latin typeface="Arial"/>
                <a:ea typeface="Arial"/>
                <a:cs typeface="Arial"/>
                <a:sym typeface="Arial"/>
              </a:rPr>
              <a:t>Rose Volunteer Service</a:t>
            </a:r>
            <a:endParaRPr sz="1000" b="1" kern="0">
              <a:solidFill>
                <a:srgbClr val="FFFFFF"/>
              </a:solidFill>
              <a:latin typeface="Arial"/>
              <a:ea typeface="Arial"/>
              <a:cs typeface="Arial"/>
              <a:sym typeface="Arial"/>
            </a:endParaRPr>
          </a:p>
        </p:txBody>
      </p:sp>
      <p:sp>
        <p:nvSpPr>
          <p:cNvPr id="16" name="Google Shape;86;p1">
            <a:extLst>
              <a:ext uri="{FF2B5EF4-FFF2-40B4-BE49-F238E27FC236}">
                <a16:creationId xmlns:a16="http://schemas.microsoft.com/office/drawing/2014/main" id="{12078A44-51B2-42D1-82E2-1FBBE2EAF3CD}"/>
              </a:ext>
            </a:extLst>
          </p:cNvPr>
          <p:cNvSpPr/>
          <p:nvPr/>
        </p:nvSpPr>
        <p:spPr>
          <a:xfrm>
            <a:off x="292277" y="2847529"/>
            <a:ext cx="3024000" cy="1584851"/>
          </a:xfrm>
          <a:prstGeom prst="rect">
            <a:avLst/>
          </a:prstGeom>
          <a:solidFill>
            <a:srgbClr val="B6D2EC"/>
          </a:solidFill>
          <a:ln w="127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algn="ctr">
              <a:buClr>
                <a:srgbClr val="000000"/>
              </a:buClr>
              <a:buSzPts val="800"/>
              <a:buFont typeface="Arial"/>
              <a:buNone/>
            </a:pPr>
            <a:r>
              <a:rPr lang="en-GB" sz="1000" b="1" kern="0">
                <a:solidFill>
                  <a:srgbClr val="000000"/>
                </a:solidFill>
                <a:latin typeface="Arial"/>
                <a:ea typeface="Arial"/>
                <a:cs typeface="Arial"/>
                <a:sym typeface="Arial"/>
              </a:rPr>
              <a:t>Support for carers and loved ones</a:t>
            </a:r>
            <a:endParaRPr sz="1000" kern="0">
              <a:solidFill>
                <a:srgbClr val="000000"/>
              </a:solidFill>
              <a:latin typeface="Arial"/>
              <a:ea typeface="Arial"/>
              <a:cs typeface="Arial"/>
              <a:sym typeface="Arial"/>
            </a:endParaRPr>
          </a:p>
        </p:txBody>
      </p:sp>
      <p:sp>
        <p:nvSpPr>
          <p:cNvPr id="17" name="Google Shape;87;p1">
            <a:extLst>
              <a:ext uri="{FF2B5EF4-FFF2-40B4-BE49-F238E27FC236}">
                <a16:creationId xmlns:a16="http://schemas.microsoft.com/office/drawing/2014/main" id="{04218DDD-D22C-4EE9-A82E-CBAC938FA449}"/>
              </a:ext>
            </a:extLst>
          </p:cNvPr>
          <p:cNvSpPr/>
          <p:nvPr/>
        </p:nvSpPr>
        <p:spPr>
          <a:xfrm>
            <a:off x="364277" y="3064100"/>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kern="0">
                <a:solidFill>
                  <a:srgbClr val="000000"/>
                </a:solidFill>
                <a:latin typeface="Arial"/>
                <a:ea typeface="Arial"/>
                <a:cs typeface="Arial"/>
                <a:sym typeface="Arial"/>
              </a:rPr>
              <a:t>Volunteers provide a presence and companionship to carers and loved ones at end of life. </a:t>
            </a:r>
            <a:endParaRPr sz="1000" kern="0">
              <a:solidFill>
                <a:srgbClr val="000000"/>
              </a:solidFill>
              <a:latin typeface="Arial"/>
              <a:ea typeface="Arial"/>
              <a:cs typeface="Arial"/>
              <a:sym typeface="Arial"/>
            </a:endParaRPr>
          </a:p>
        </p:txBody>
      </p:sp>
      <p:sp>
        <p:nvSpPr>
          <p:cNvPr id="18" name="Google Shape;88;p1">
            <a:extLst>
              <a:ext uri="{FF2B5EF4-FFF2-40B4-BE49-F238E27FC236}">
                <a16:creationId xmlns:a16="http://schemas.microsoft.com/office/drawing/2014/main" id="{18EDA83E-753C-461E-AF3C-6F76FF04979F}"/>
              </a:ext>
            </a:extLst>
          </p:cNvPr>
          <p:cNvSpPr/>
          <p:nvPr/>
        </p:nvSpPr>
        <p:spPr>
          <a:xfrm>
            <a:off x="364277" y="3507366"/>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kern="0">
                <a:solidFill>
                  <a:srgbClr val="000000"/>
                </a:solidFill>
                <a:latin typeface="Arial"/>
                <a:ea typeface="Arial"/>
                <a:cs typeface="Arial"/>
                <a:sym typeface="Arial"/>
              </a:rPr>
              <a:t>Volunteers advocate for carers and loved ones in communications with staff</a:t>
            </a:r>
            <a:endParaRPr sz="1000" kern="0">
              <a:solidFill>
                <a:srgbClr val="000000"/>
              </a:solidFill>
              <a:latin typeface="Arial"/>
              <a:ea typeface="Arial"/>
              <a:cs typeface="Arial"/>
              <a:sym typeface="Arial"/>
            </a:endParaRPr>
          </a:p>
        </p:txBody>
      </p:sp>
      <p:sp>
        <p:nvSpPr>
          <p:cNvPr id="19" name="Google Shape;89;p1">
            <a:extLst>
              <a:ext uri="{FF2B5EF4-FFF2-40B4-BE49-F238E27FC236}">
                <a16:creationId xmlns:a16="http://schemas.microsoft.com/office/drawing/2014/main" id="{33F39B10-BADD-4D48-8437-E5DE015EB0DB}"/>
              </a:ext>
            </a:extLst>
          </p:cNvPr>
          <p:cNvSpPr/>
          <p:nvPr/>
        </p:nvSpPr>
        <p:spPr>
          <a:xfrm>
            <a:off x="364276" y="3950632"/>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kern="0">
                <a:solidFill>
                  <a:srgbClr val="000000"/>
                </a:solidFill>
                <a:latin typeface="Arial"/>
                <a:ea typeface="Arial"/>
                <a:cs typeface="Arial"/>
                <a:sym typeface="Arial"/>
              </a:rPr>
              <a:t>Volunteers raise any carer and loved one concerns to staff </a:t>
            </a:r>
            <a:endParaRPr sz="1000" kern="0">
              <a:solidFill>
                <a:srgbClr val="000000"/>
              </a:solidFill>
              <a:latin typeface="Arial"/>
              <a:ea typeface="Arial"/>
              <a:cs typeface="Arial"/>
              <a:sym typeface="Arial"/>
            </a:endParaRPr>
          </a:p>
        </p:txBody>
      </p:sp>
      <p:sp>
        <p:nvSpPr>
          <p:cNvPr id="20" name="Google Shape;90;p1">
            <a:extLst>
              <a:ext uri="{FF2B5EF4-FFF2-40B4-BE49-F238E27FC236}">
                <a16:creationId xmlns:a16="http://schemas.microsoft.com/office/drawing/2014/main" id="{3AAEFC34-BCEA-4F98-A5BD-CD4A7B7DB5BF}"/>
              </a:ext>
            </a:extLst>
          </p:cNvPr>
          <p:cNvSpPr/>
          <p:nvPr/>
        </p:nvSpPr>
        <p:spPr>
          <a:xfrm>
            <a:off x="3760834" y="4667807"/>
            <a:ext cx="1009986" cy="3456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Linking box</a:t>
            </a:r>
            <a:endParaRPr sz="1100" kern="0">
              <a:solidFill>
                <a:srgbClr val="000000"/>
              </a:solidFill>
              <a:latin typeface="Arial"/>
              <a:ea typeface="Arial"/>
              <a:cs typeface="Arial"/>
              <a:sym typeface="Arial"/>
            </a:endParaRPr>
          </a:p>
        </p:txBody>
      </p:sp>
      <p:sp>
        <p:nvSpPr>
          <p:cNvPr id="21" name="Google Shape;91;p1">
            <a:extLst>
              <a:ext uri="{FF2B5EF4-FFF2-40B4-BE49-F238E27FC236}">
                <a16:creationId xmlns:a16="http://schemas.microsoft.com/office/drawing/2014/main" id="{E7E3E70E-76C8-44F3-966E-C19B055DAB4F}"/>
              </a:ext>
            </a:extLst>
          </p:cNvPr>
          <p:cNvSpPr/>
          <p:nvPr/>
        </p:nvSpPr>
        <p:spPr>
          <a:xfrm>
            <a:off x="3741114" y="4388878"/>
            <a:ext cx="1756737" cy="4212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Linking box</a:t>
            </a:r>
            <a:endParaRPr sz="1050" kern="0">
              <a:solidFill>
                <a:srgbClr val="000000"/>
              </a:solidFill>
              <a:latin typeface="Arial"/>
              <a:ea typeface="Arial"/>
              <a:cs typeface="Arial"/>
              <a:sym typeface="Arial"/>
            </a:endParaRPr>
          </a:p>
        </p:txBody>
      </p:sp>
      <p:sp>
        <p:nvSpPr>
          <p:cNvPr id="22" name="Google Shape;92;p1">
            <a:extLst>
              <a:ext uri="{FF2B5EF4-FFF2-40B4-BE49-F238E27FC236}">
                <a16:creationId xmlns:a16="http://schemas.microsoft.com/office/drawing/2014/main" id="{6258D8E1-D8F7-4D5E-8262-BD92C2A7EDA6}"/>
              </a:ext>
            </a:extLst>
          </p:cNvPr>
          <p:cNvSpPr/>
          <p:nvPr/>
        </p:nvSpPr>
        <p:spPr>
          <a:xfrm>
            <a:off x="3741114" y="4077057"/>
            <a:ext cx="1756737" cy="4212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Linking box</a:t>
            </a:r>
            <a:endParaRPr sz="1050" kern="0">
              <a:solidFill>
                <a:srgbClr val="000000"/>
              </a:solidFill>
              <a:latin typeface="Arial"/>
              <a:ea typeface="Arial"/>
              <a:cs typeface="Arial"/>
              <a:sym typeface="Arial"/>
            </a:endParaRPr>
          </a:p>
        </p:txBody>
      </p:sp>
      <p:sp>
        <p:nvSpPr>
          <p:cNvPr id="23" name="Google Shape;93;p1">
            <a:extLst>
              <a:ext uri="{FF2B5EF4-FFF2-40B4-BE49-F238E27FC236}">
                <a16:creationId xmlns:a16="http://schemas.microsoft.com/office/drawing/2014/main" id="{FD0DE142-95C2-4E2B-9A5C-0BB939167108}"/>
              </a:ext>
            </a:extLst>
          </p:cNvPr>
          <p:cNvSpPr/>
          <p:nvPr/>
        </p:nvSpPr>
        <p:spPr>
          <a:xfrm>
            <a:off x="3741114" y="4700698"/>
            <a:ext cx="1756737" cy="4212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Linking box</a:t>
            </a:r>
            <a:endParaRPr sz="1050" kern="0">
              <a:solidFill>
                <a:srgbClr val="000000"/>
              </a:solidFill>
              <a:latin typeface="Arial"/>
              <a:ea typeface="Arial"/>
              <a:cs typeface="Arial"/>
              <a:sym typeface="Arial"/>
            </a:endParaRPr>
          </a:p>
        </p:txBody>
      </p:sp>
      <p:sp>
        <p:nvSpPr>
          <p:cNvPr id="24" name="Google Shape;94;p1">
            <a:extLst>
              <a:ext uri="{FF2B5EF4-FFF2-40B4-BE49-F238E27FC236}">
                <a16:creationId xmlns:a16="http://schemas.microsoft.com/office/drawing/2014/main" id="{3B97D8FD-38FC-4F23-8E19-F3D926022DC6}"/>
              </a:ext>
            </a:extLst>
          </p:cNvPr>
          <p:cNvSpPr/>
          <p:nvPr/>
        </p:nvSpPr>
        <p:spPr>
          <a:xfrm>
            <a:off x="3741114" y="3553699"/>
            <a:ext cx="4608000" cy="1607187"/>
          </a:xfrm>
          <a:prstGeom prst="rect">
            <a:avLst/>
          </a:prstGeom>
          <a:solidFill>
            <a:srgbClr val="EAD1DC"/>
          </a:solidFill>
          <a:ln w="12700" cap="flat" cmpd="sng">
            <a:solidFill>
              <a:srgbClr val="A64D79"/>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000000"/>
              </a:buClr>
              <a:buSzPts val="1400"/>
              <a:buFont typeface="Arial"/>
              <a:buNone/>
            </a:pPr>
            <a:r>
              <a:rPr lang="en-GB" sz="1300" b="1" kern="0">
                <a:solidFill>
                  <a:srgbClr val="000000"/>
                </a:solidFill>
                <a:latin typeface="Arial"/>
                <a:ea typeface="Arial"/>
                <a:cs typeface="Arial"/>
                <a:sym typeface="Arial"/>
              </a:rPr>
              <a:t>Staff</a:t>
            </a:r>
            <a:endParaRPr sz="1300" b="1" kern="0">
              <a:solidFill>
                <a:srgbClr val="000000"/>
              </a:solidFill>
              <a:latin typeface="Arial"/>
              <a:ea typeface="Arial"/>
              <a:cs typeface="Arial"/>
              <a:sym typeface="Arial"/>
            </a:endParaRPr>
          </a:p>
        </p:txBody>
      </p:sp>
      <p:sp>
        <p:nvSpPr>
          <p:cNvPr id="25" name="Google Shape;95;p1">
            <a:extLst>
              <a:ext uri="{FF2B5EF4-FFF2-40B4-BE49-F238E27FC236}">
                <a16:creationId xmlns:a16="http://schemas.microsoft.com/office/drawing/2014/main" id="{138E763D-BBCE-44AD-BEF9-6F4ED6C6EC0D}"/>
              </a:ext>
            </a:extLst>
          </p:cNvPr>
          <p:cNvSpPr/>
          <p:nvPr/>
        </p:nvSpPr>
        <p:spPr>
          <a:xfrm>
            <a:off x="3739737" y="6017797"/>
            <a:ext cx="1887272" cy="4212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Linking box</a:t>
            </a:r>
            <a:endParaRPr sz="1050" kern="0">
              <a:solidFill>
                <a:srgbClr val="000000"/>
              </a:solidFill>
              <a:latin typeface="Arial"/>
              <a:ea typeface="Arial"/>
              <a:cs typeface="Arial"/>
              <a:sym typeface="Arial"/>
            </a:endParaRPr>
          </a:p>
        </p:txBody>
      </p:sp>
      <p:sp>
        <p:nvSpPr>
          <p:cNvPr id="26" name="Google Shape;96;p1">
            <a:extLst>
              <a:ext uri="{FF2B5EF4-FFF2-40B4-BE49-F238E27FC236}">
                <a16:creationId xmlns:a16="http://schemas.microsoft.com/office/drawing/2014/main" id="{53BFFB56-FEF0-40D5-A7D3-682096E33065}"/>
              </a:ext>
            </a:extLst>
          </p:cNvPr>
          <p:cNvSpPr/>
          <p:nvPr/>
        </p:nvSpPr>
        <p:spPr>
          <a:xfrm>
            <a:off x="3741114" y="489521"/>
            <a:ext cx="4608000" cy="1219911"/>
          </a:xfrm>
          <a:prstGeom prst="rect">
            <a:avLst/>
          </a:prstGeom>
          <a:solidFill>
            <a:srgbClr val="EAD1DC"/>
          </a:solidFill>
          <a:ln w="12700" cap="flat" cmpd="sng">
            <a:solidFill>
              <a:srgbClr val="A64D79"/>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000000"/>
              </a:buClr>
              <a:buSzPts val="1400"/>
              <a:buFont typeface="Arial"/>
              <a:buNone/>
            </a:pPr>
            <a:r>
              <a:rPr lang="en-GB" sz="1300" b="1" kern="0">
                <a:solidFill>
                  <a:srgbClr val="000000"/>
                </a:solidFill>
                <a:latin typeface="Arial"/>
                <a:ea typeface="Arial"/>
                <a:cs typeface="Arial"/>
                <a:sym typeface="Arial"/>
              </a:rPr>
              <a:t>Patients</a:t>
            </a:r>
            <a:endParaRPr sz="1300" b="1" kern="0">
              <a:solidFill>
                <a:srgbClr val="000000"/>
              </a:solidFill>
              <a:latin typeface="Arial"/>
              <a:ea typeface="Arial"/>
              <a:cs typeface="Arial"/>
              <a:sym typeface="Arial"/>
            </a:endParaRPr>
          </a:p>
        </p:txBody>
      </p:sp>
      <p:sp>
        <p:nvSpPr>
          <p:cNvPr id="27" name="Google Shape;97;p1">
            <a:extLst>
              <a:ext uri="{FF2B5EF4-FFF2-40B4-BE49-F238E27FC236}">
                <a16:creationId xmlns:a16="http://schemas.microsoft.com/office/drawing/2014/main" id="{85D52423-7522-4B37-A84F-B04229EAD5AF}"/>
              </a:ext>
            </a:extLst>
          </p:cNvPr>
          <p:cNvSpPr/>
          <p:nvPr/>
        </p:nvSpPr>
        <p:spPr>
          <a:xfrm>
            <a:off x="544276" y="55475"/>
            <a:ext cx="2520000" cy="345600"/>
          </a:xfrm>
          <a:prstGeom prst="rect">
            <a:avLst/>
          </a:prstGeom>
          <a:solidFill>
            <a:srgbClr val="C9DAF8"/>
          </a:solidFill>
          <a:ln w="28575"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r>
              <a:rPr lang="en-GB" b="1" kern="0">
                <a:solidFill>
                  <a:srgbClr val="000000"/>
                </a:solidFill>
                <a:latin typeface="Arial"/>
                <a:ea typeface="Arial"/>
                <a:cs typeface="Arial"/>
                <a:sym typeface="Arial"/>
              </a:rPr>
              <a:t>Activities</a:t>
            </a:r>
            <a:endParaRPr sz="1400" b="1" kern="0">
              <a:solidFill>
                <a:srgbClr val="000000"/>
              </a:solidFill>
              <a:latin typeface="Arial"/>
              <a:ea typeface="Arial"/>
              <a:cs typeface="Arial"/>
              <a:sym typeface="Arial"/>
            </a:endParaRPr>
          </a:p>
        </p:txBody>
      </p:sp>
      <p:sp>
        <p:nvSpPr>
          <p:cNvPr id="28" name="Google Shape;98;p1">
            <a:extLst>
              <a:ext uri="{FF2B5EF4-FFF2-40B4-BE49-F238E27FC236}">
                <a16:creationId xmlns:a16="http://schemas.microsoft.com/office/drawing/2014/main" id="{AAFF6562-2E03-4B2F-8C66-83143C30ABA1}"/>
              </a:ext>
            </a:extLst>
          </p:cNvPr>
          <p:cNvSpPr/>
          <p:nvPr/>
        </p:nvSpPr>
        <p:spPr>
          <a:xfrm>
            <a:off x="4245114" y="55475"/>
            <a:ext cx="3600000" cy="345600"/>
          </a:xfrm>
          <a:prstGeom prst="rect">
            <a:avLst/>
          </a:prstGeom>
          <a:solidFill>
            <a:srgbClr val="EAD1DC"/>
          </a:solidFill>
          <a:ln w="28575"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r>
              <a:rPr lang="en-GB" b="1" kern="0">
                <a:solidFill>
                  <a:srgbClr val="000000"/>
                </a:solidFill>
                <a:latin typeface="Arial"/>
                <a:ea typeface="Arial"/>
                <a:cs typeface="Arial"/>
                <a:sym typeface="Arial"/>
              </a:rPr>
              <a:t>Intermediate outcomes</a:t>
            </a:r>
            <a:endParaRPr b="1" kern="0">
              <a:solidFill>
                <a:srgbClr val="000000"/>
              </a:solidFill>
              <a:latin typeface="Arial"/>
              <a:ea typeface="Arial"/>
              <a:cs typeface="Arial"/>
              <a:sym typeface="Arial"/>
            </a:endParaRPr>
          </a:p>
        </p:txBody>
      </p:sp>
      <p:sp>
        <p:nvSpPr>
          <p:cNvPr id="29" name="Google Shape;99;p1">
            <a:extLst>
              <a:ext uri="{FF2B5EF4-FFF2-40B4-BE49-F238E27FC236}">
                <a16:creationId xmlns:a16="http://schemas.microsoft.com/office/drawing/2014/main" id="{E8C5B074-13AA-45BB-8B5E-231920D90CA9}"/>
              </a:ext>
            </a:extLst>
          </p:cNvPr>
          <p:cNvSpPr/>
          <p:nvPr/>
        </p:nvSpPr>
        <p:spPr>
          <a:xfrm>
            <a:off x="9351532" y="55475"/>
            <a:ext cx="2520000" cy="342900"/>
          </a:xfrm>
          <a:prstGeom prst="rect">
            <a:avLst/>
          </a:prstGeom>
          <a:solidFill>
            <a:srgbClr val="B6D7A8"/>
          </a:solidFill>
          <a:ln w="28575"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r>
              <a:rPr lang="en-GB" b="1" kern="0">
                <a:solidFill>
                  <a:srgbClr val="000000"/>
                </a:solidFill>
                <a:latin typeface="Arial"/>
                <a:ea typeface="Arial"/>
                <a:cs typeface="Arial"/>
                <a:sym typeface="Arial"/>
              </a:rPr>
              <a:t>Ultimate goals</a:t>
            </a:r>
            <a:endParaRPr sz="1400" b="1" kern="0">
              <a:solidFill>
                <a:srgbClr val="000000"/>
              </a:solidFill>
              <a:latin typeface="Arial"/>
              <a:ea typeface="Arial"/>
              <a:cs typeface="Arial"/>
              <a:sym typeface="Arial"/>
            </a:endParaRPr>
          </a:p>
        </p:txBody>
      </p:sp>
      <p:sp>
        <p:nvSpPr>
          <p:cNvPr id="30" name="Google Shape;100;p1">
            <a:extLst>
              <a:ext uri="{FF2B5EF4-FFF2-40B4-BE49-F238E27FC236}">
                <a16:creationId xmlns:a16="http://schemas.microsoft.com/office/drawing/2014/main" id="{AC4B55A8-746C-4E15-A380-C97630BCFBFE}"/>
              </a:ext>
            </a:extLst>
          </p:cNvPr>
          <p:cNvSpPr/>
          <p:nvPr/>
        </p:nvSpPr>
        <p:spPr>
          <a:xfrm>
            <a:off x="3741114" y="5396422"/>
            <a:ext cx="4608000" cy="1354186"/>
          </a:xfrm>
          <a:prstGeom prst="rect">
            <a:avLst/>
          </a:prstGeom>
          <a:solidFill>
            <a:srgbClr val="EAD1DC"/>
          </a:solidFill>
          <a:ln w="12700" cap="flat" cmpd="sng">
            <a:solidFill>
              <a:srgbClr val="A64D79"/>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000000"/>
              </a:buClr>
              <a:buSzPts val="1400"/>
              <a:buFont typeface="Arial"/>
              <a:buNone/>
            </a:pPr>
            <a:r>
              <a:rPr lang="en-GB" sz="1300" b="1" kern="0">
                <a:solidFill>
                  <a:srgbClr val="000000"/>
                </a:solidFill>
                <a:latin typeface="Arial"/>
                <a:ea typeface="Arial"/>
                <a:cs typeface="Arial"/>
                <a:sym typeface="Arial"/>
              </a:rPr>
              <a:t>Volunteers</a:t>
            </a:r>
            <a:endParaRPr sz="1300" b="1" kern="0">
              <a:solidFill>
                <a:srgbClr val="000000"/>
              </a:solidFill>
              <a:latin typeface="Arial"/>
              <a:ea typeface="Arial"/>
              <a:cs typeface="Arial"/>
              <a:sym typeface="Arial"/>
            </a:endParaRPr>
          </a:p>
        </p:txBody>
      </p:sp>
      <p:sp>
        <p:nvSpPr>
          <p:cNvPr id="31" name="Google Shape;101;p1">
            <a:extLst>
              <a:ext uri="{FF2B5EF4-FFF2-40B4-BE49-F238E27FC236}">
                <a16:creationId xmlns:a16="http://schemas.microsoft.com/office/drawing/2014/main" id="{36AE95CF-316A-4245-A4FC-B147E236D29F}"/>
              </a:ext>
            </a:extLst>
          </p:cNvPr>
          <p:cNvSpPr/>
          <p:nvPr/>
        </p:nvSpPr>
        <p:spPr>
          <a:xfrm>
            <a:off x="3885114" y="4246512"/>
            <a:ext cx="4320000" cy="3960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Staff have increased confidence in the Rose volunteer service</a:t>
            </a:r>
            <a:endParaRPr sz="1100" kern="0">
              <a:solidFill>
                <a:srgbClr val="000000"/>
              </a:solidFill>
              <a:latin typeface="Arial"/>
              <a:ea typeface="Arial"/>
              <a:cs typeface="Arial"/>
              <a:sym typeface="Arial"/>
            </a:endParaRPr>
          </a:p>
        </p:txBody>
      </p:sp>
      <p:sp>
        <p:nvSpPr>
          <p:cNvPr id="32" name="Google Shape;102;p1">
            <a:extLst>
              <a:ext uri="{FF2B5EF4-FFF2-40B4-BE49-F238E27FC236}">
                <a16:creationId xmlns:a16="http://schemas.microsoft.com/office/drawing/2014/main" id="{D85901D4-8D62-4EE5-96A0-74A425D92DD7}"/>
              </a:ext>
            </a:extLst>
          </p:cNvPr>
          <p:cNvSpPr/>
          <p:nvPr/>
        </p:nvSpPr>
        <p:spPr>
          <a:xfrm>
            <a:off x="3885114" y="727447"/>
            <a:ext cx="4320000" cy="396000"/>
          </a:xfrm>
          <a:prstGeom prst="rect">
            <a:avLst/>
          </a:prstGeom>
          <a:solidFill>
            <a:srgbClr val="D5A6BD"/>
          </a:solidFill>
          <a:ln w="127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Patients receive increased emotional and wellbeing support</a:t>
            </a:r>
            <a:endParaRPr sz="1050" kern="0">
              <a:solidFill>
                <a:srgbClr val="000000"/>
              </a:solidFill>
              <a:latin typeface="Arial"/>
              <a:ea typeface="Arial"/>
              <a:cs typeface="Arial"/>
              <a:sym typeface="Arial"/>
            </a:endParaRPr>
          </a:p>
        </p:txBody>
      </p:sp>
      <p:sp>
        <p:nvSpPr>
          <p:cNvPr id="33" name="Google Shape;103;p1">
            <a:extLst>
              <a:ext uri="{FF2B5EF4-FFF2-40B4-BE49-F238E27FC236}">
                <a16:creationId xmlns:a16="http://schemas.microsoft.com/office/drawing/2014/main" id="{E2F8C9DF-DBE2-47E6-8BF4-7F83B0EF7E69}"/>
              </a:ext>
            </a:extLst>
          </p:cNvPr>
          <p:cNvSpPr/>
          <p:nvPr/>
        </p:nvSpPr>
        <p:spPr>
          <a:xfrm>
            <a:off x="3885114" y="5627321"/>
            <a:ext cx="4320000" cy="3960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Volunteers report they have found their time spent volunteering beneficial to them, to staff and to patients and families</a:t>
            </a:r>
            <a:endParaRPr sz="1400" kern="0">
              <a:solidFill>
                <a:srgbClr val="000000"/>
              </a:solidFill>
              <a:latin typeface="Arial"/>
              <a:ea typeface="Arial"/>
              <a:cs typeface="Arial"/>
              <a:sym typeface="Arial"/>
            </a:endParaRPr>
          </a:p>
        </p:txBody>
      </p:sp>
      <p:sp>
        <p:nvSpPr>
          <p:cNvPr id="34" name="Google Shape;104;p1">
            <a:extLst>
              <a:ext uri="{FF2B5EF4-FFF2-40B4-BE49-F238E27FC236}">
                <a16:creationId xmlns:a16="http://schemas.microsoft.com/office/drawing/2014/main" id="{C05962EB-E1A7-4ED0-91F0-44A0520FB215}"/>
              </a:ext>
            </a:extLst>
          </p:cNvPr>
          <p:cNvSpPr/>
          <p:nvPr/>
        </p:nvSpPr>
        <p:spPr>
          <a:xfrm>
            <a:off x="3885114" y="6089571"/>
            <a:ext cx="4320000" cy="511192"/>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Volunteers report feeling adequately prepared and supported to undertake their role in supporting patients and their families at end of life</a:t>
            </a:r>
            <a:endParaRPr sz="1050" kern="0">
              <a:solidFill>
                <a:srgbClr val="000000"/>
              </a:solidFill>
              <a:latin typeface="Arial"/>
              <a:ea typeface="Arial"/>
              <a:cs typeface="Arial"/>
              <a:sym typeface="Arial"/>
            </a:endParaRPr>
          </a:p>
        </p:txBody>
      </p:sp>
      <p:sp>
        <p:nvSpPr>
          <p:cNvPr id="35" name="Google Shape;105;p1">
            <a:extLst>
              <a:ext uri="{FF2B5EF4-FFF2-40B4-BE49-F238E27FC236}">
                <a16:creationId xmlns:a16="http://schemas.microsoft.com/office/drawing/2014/main" id="{EC61F2D9-0E7B-4865-81C4-CACC1795C963}"/>
              </a:ext>
            </a:extLst>
          </p:cNvPr>
          <p:cNvSpPr/>
          <p:nvPr/>
        </p:nvSpPr>
        <p:spPr>
          <a:xfrm>
            <a:off x="9243532" y="5493708"/>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b="1" kern="0">
                <a:solidFill>
                  <a:srgbClr val="000000"/>
                </a:solidFill>
                <a:latin typeface="Arial"/>
                <a:ea typeface="Arial"/>
                <a:cs typeface="Arial"/>
                <a:sym typeface="Arial"/>
              </a:rPr>
              <a:t>Improved volunteer satisfaction that time spent volunteering is of benefit to staff, patients and their families</a:t>
            </a:r>
            <a:endParaRPr sz="1000" b="1" kern="0">
              <a:solidFill>
                <a:srgbClr val="000000"/>
              </a:solidFill>
              <a:latin typeface="Arial"/>
              <a:ea typeface="Arial"/>
              <a:cs typeface="Arial"/>
              <a:sym typeface="Arial"/>
            </a:endParaRPr>
          </a:p>
        </p:txBody>
      </p:sp>
      <p:sp>
        <p:nvSpPr>
          <p:cNvPr id="36" name="Google Shape;106;p1">
            <a:extLst>
              <a:ext uri="{FF2B5EF4-FFF2-40B4-BE49-F238E27FC236}">
                <a16:creationId xmlns:a16="http://schemas.microsoft.com/office/drawing/2014/main" id="{5E5C420D-B7A1-49C5-BCB7-1B537E95AA24}"/>
              </a:ext>
            </a:extLst>
          </p:cNvPr>
          <p:cNvSpPr/>
          <p:nvPr/>
        </p:nvSpPr>
        <p:spPr>
          <a:xfrm>
            <a:off x="3885114" y="3789074"/>
            <a:ext cx="4320000" cy="3960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Staff report feeling reassured that patients at end of life have additional support</a:t>
            </a:r>
            <a:endParaRPr sz="1100" kern="0">
              <a:solidFill>
                <a:srgbClr val="000000"/>
              </a:solidFill>
              <a:latin typeface="Arial"/>
              <a:ea typeface="Arial"/>
              <a:cs typeface="Arial"/>
              <a:sym typeface="Arial"/>
            </a:endParaRPr>
          </a:p>
        </p:txBody>
      </p:sp>
      <p:sp>
        <p:nvSpPr>
          <p:cNvPr id="37" name="Google Shape;107;p1">
            <a:extLst>
              <a:ext uri="{FF2B5EF4-FFF2-40B4-BE49-F238E27FC236}">
                <a16:creationId xmlns:a16="http://schemas.microsoft.com/office/drawing/2014/main" id="{7075DD91-145C-4673-B04E-BB7289069567}"/>
              </a:ext>
            </a:extLst>
          </p:cNvPr>
          <p:cNvSpPr/>
          <p:nvPr/>
        </p:nvSpPr>
        <p:spPr>
          <a:xfrm>
            <a:off x="3885114" y="4703949"/>
            <a:ext cx="4320000" cy="396000"/>
          </a:xfrm>
          <a:prstGeom prst="rect">
            <a:avLst/>
          </a:prstGeom>
          <a:solidFill>
            <a:srgbClr val="D5A6BD"/>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Staff have increased time and support to focus on acute clinical responsibilities</a:t>
            </a:r>
            <a:endParaRPr sz="1100" kern="0">
              <a:solidFill>
                <a:srgbClr val="000000"/>
              </a:solidFill>
              <a:latin typeface="Arial"/>
              <a:ea typeface="Arial"/>
              <a:cs typeface="Arial"/>
              <a:sym typeface="Arial"/>
            </a:endParaRPr>
          </a:p>
        </p:txBody>
      </p:sp>
      <p:sp>
        <p:nvSpPr>
          <p:cNvPr id="38" name="Google Shape;108;p1">
            <a:extLst>
              <a:ext uri="{FF2B5EF4-FFF2-40B4-BE49-F238E27FC236}">
                <a16:creationId xmlns:a16="http://schemas.microsoft.com/office/drawing/2014/main" id="{8702A7F3-505B-435D-8500-28B7B00B7C56}"/>
              </a:ext>
            </a:extLst>
          </p:cNvPr>
          <p:cNvSpPr txBox="1"/>
          <p:nvPr/>
        </p:nvSpPr>
        <p:spPr>
          <a:xfrm>
            <a:off x="185059" y="5531047"/>
            <a:ext cx="2865000" cy="1280400"/>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SzPts val="1050"/>
              <a:buFont typeface="Arial"/>
              <a:buNone/>
            </a:pPr>
            <a:r>
              <a:rPr lang="en-GB" sz="1050" b="1" i="1" kern="0">
                <a:solidFill>
                  <a:srgbClr val="000000"/>
                </a:solidFill>
                <a:latin typeface="Arial"/>
                <a:ea typeface="Arial"/>
                <a:cs typeface="Arial"/>
                <a:sym typeface="Arial"/>
              </a:rPr>
              <a:t>Assumptions:</a:t>
            </a:r>
            <a:endParaRPr sz="1050" b="1" kern="0">
              <a:solidFill>
                <a:srgbClr val="000000"/>
              </a:solidFill>
              <a:latin typeface="Arial"/>
              <a:ea typeface="Arial"/>
              <a:cs typeface="Arial"/>
              <a:sym typeface="Arial"/>
            </a:endParaRPr>
          </a:p>
          <a:p>
            <a:pPr marL="171450" indent="-161925">
              <a:buClr>
                <a:srgbClr val="000000"/>
              </a:buClr>
              <a:buSzPts val="1050"/>
              <a:buFont typeface="Arial"/>
              <a:buChar char="•"/>
            </a:pPr>
            <a:r>
              <a:rPr lang="en-GB" sz="1050" kern="0">
                <a:solidFill>
                  <a:srgbClr val="000000"/>
                </a:solidFill>
                <a:latin typeface="Arial"/>
                <a:ea typeface="Arial"/>
                <a:cs typeface="Arial"/>
                <a:sym typeface="Arial"/>
              </a:rPr>
              <a:t>Staff have confidence in the service being offered</a:t>
            </a:r>
            <a:endParaRPr sz="1050" kern="0">
              <a:solidFill>
                <a:srgbClr val="000000"/>
              </a:solidFill>
              <a:latin typeface="Arial"/>
              <a:ea typeface="Arial"/>
              <a:cs typeface="Arial"/>
              <a:sym typeface="Arial"/>
            </a:endParaRPr>
          </a:p>
          <a:p>
            <a:pPr marL="171450" indent="-161925">
              <a:buClr>
                <a:srgbClr val="000000"/>
              </a:buClr>
              <a:buSzPts val="1050"/>
              <a:buFont typeface="Arial"/>
              <a:buChar char="•"/>
            </a:pPr>
            <a:r>
              <a:rPr lang="en-GB" sz="1050" kern="0">
                <a:solidFill>
                  <a:srgbClr val="000000"/>
                </a:solidFill>
                <a:latin typeface="Arial"/>
                <a:ea typeface="Arial"/>
                <a:cs typeface="Arial"/>
                <a:sym typeface="Arial"/>
              </a:rPr>
              <a:t>Patients/families/carers are confident in using the service</a:t>
            </a:r>
            <a:endParaRPr sz="1050" kern="0">
              <a:solidFill>
                <a:srgbClr val="000000"/>
              </a:solidFill>
              <a:latin typeface="Arial"/>
              <a:ea typeface="Arial"/>
              <a:cs typeface="Arial"/>
              <a:sym typeface="Arial"/>
            </a:endParaRPr>
          </a:p>
          <a:p>
            <a:pPr marL="171450" indent="-161925">
              <a:buClr>
                <a:srgbClr val="000000"/>
              </a:buClr>
              <a:buSzPts val="1050"/>
              <a:buFont typeface="Arial"/>
              <a:buChar char="•"/>
            </a:pPr>
            <a:r>
              <a:rPr lang="en-GB" sz="1050" kern="0">
                <a:solidFill>
                  <a:srgbClr val="000000"/>
                </a:solidFill>
                <a:latin typeface="Arial"/>
                <a:ea typeface="Arial"/>
                <a:cs typeface="Arial"/>
                <a:sym typeface="Arial"/>
              </a:rPr>
              <a:t>Volunteers feel confident, supported and sufficiently trained to complete their role</a:t>
            </a:r>
            <a:endParaRPr sz="1400" kern="0">
              <a:solidFill>
                <a:srgbClr val="000000"/>
              </a:solidFill>
              <a:latin typeface="Arial"/>
              <a:ea typeface="Arial"/>
              <a:cs typeface="Arial"/>
              <a:sym typeface="Arial"/>
            </a:endParaRPr>
          </a:p>
        </p:txBody>
      </p:sp>
      <p:sp>
        <p:nvSpPr>
          <p:cNvPr id="39" name="Google Shape;109;p1">
            <a:extLst>
              <a:ext uri="{FF2B5EF4-FFF2-40B4-BE49-F238E27FC236}">
                <a16:creationId xmlns:a16="http://schemas.microsoft.com/office/drawing/2014/main" id="{B6C5AEF8-3C41-483B-8659-DBCBB9B6C8DC}"/>
              </a:ext>
            </a:extLst>
          </p:cNvPr>
          <p:cNvSpPr txBox="1"/>
          <p:nvPr/>
        </p:nvSpPr>
        <p:spPr>
          <a:xfrm>
            <a:off x="3741114" y="1990146"/>
            <a:ext cx="4608000" cy="1263025"/>
          </a:xfrm>
          <a:prstGeom prst="rect">
            <a:avLst/>
          </a:prstGeom>
          <a:solidFill>
            <a:srgbClr val="EAD1DC"/>
          </a:solidFill>
          <a:ln w="12700"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buSzPts val="1300"/>
              <a:buFont typeface="Arial"/>
              <a:buNone/>
            </a:pPr>
            <a:r>
              <a:rPr lang="en-GB" sz="1300" b="1" kern="0">
                <a:solidFill>
                  <a:srgbClr val="000000"/>
                </a:solidFill>
                <a:latin typeface="Arial"/>
                <a:ea typeface="Arial"/>
                <a:cs typeface="Arial"/>
                <a:sym typeface="Arial"/>
              </a:rPr>
              <a:t>Carers and loved ones (including family and friends)</a:t>
            </a:r>
            <a:endParaRPr sz="1300" b="1" kern="0">
              <a:solidFill>
                <a:srgbClr val="000000"/>
              </a:solidFill>
              <a:latin typeface="Arial"/>
              <a:ea typeface="Arial"/>
              <a:cs typeface="Arial"/>
              <a:sym typeface="Arial"/>
            </a:endParaRPr>
          </a:p>
        </p:txBody>
      </p:sp>
      <p:sp>
        <p:nvSpPr>
          <p:cNvPr id="40" name="Google Shape;110;p1">
            <a:extLst>
              <a:ext uri="{FF2B5EF4-FFF2-40B4-BE49-F238E27FC236}">
                <a16:creationId xmlns:a16="http://schemas.microsoft.com/office/drawing/2014/main" id="{43809190-94F4-4AC9-99EC-FEAFDAC13FEE}"/>
              </a:ext>
            </a:extLst>
          </p:cNvPr>
          <p:cNvSpPr txBox="1"/>
          <p:nvPr/>
        </p:nvSpPr>
        <p:spPr>
          <a:xfrm>
            <a:off x="3885114" y="2753484"/>
            <a:ext cx="4320000" cy="421200"/>
          </a:xfrm>
          <a:prstGeom prst="rect">
            <a:avLst/>
          </a:prstGeom>
          <a:solidFill>
            <a:srgbClr val="D5A6BD"/>
          </a:solidFill>
          <a:ln w="12700"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Carers and loved ones report feeling more connected to their loved one through the support provided by the Rose volunteer.</a:t>
            </a:r>
            <a:endParaRPr sz="1400" kern="0">
              <a:solidFill>
                <a:srgbClr val="000000"/>
              </a:solidFill>
              <a:latin typeface="Arial"/>
              <a:ea typeface="Arial"/>
              <a:cs typeface="Arial"/>
              <a:sym typeface="Arial"/>
            </a:endParaRPr>
          </a:p>
        </p:txBody>
      </p:sp>
      <p:sp>
        <p:nvSpPr>
          <p:cNvPr id="41" name="Google Shape;111;p1">
            <a:extLst>
              <a:ext uri="{FF2B5EF4-FFF2-40B4-BE49-F238E27FC236}">
                <a16:creationId xmlns:a16="http://schemas.microsoft.com/office/drawing/2014/main" id="{BBF5C929-7C62-46A9-AF84-39D55F7D7E9D}"/>
              </a:ext>
            </a:extLst>
          </p:cNvPr>
          <p:cNvSpPr txBox="1"/>
          <p:nvPr/>
        </p:nvSpPr>
        <p:spPr>
          <a:xfrm>
            <a:off x="3885114" y="2280644"/>
            <a:ext cx="4320000" cy="397800"/>
          </a:xfrm>
          <a:prstGeom prst="rect">
            <a:avLst/>
          </a:prstGeom>
          <a:solidFill>
            <a:srgbClr val="D5A6BD"/>
          </a:solidFill>
          <a:ln w="12700"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Carers and loved ones report high satisfaction with the support provided by Rose volunteers.</a:t>
            </a:r>
            <a:endParaRPr sz="1050" kern="0">
              <a:solidFill>
                <a:srgbClr val="000000"/>
              </a:solidFill>
              <a:latin typeface="Arial"/>
              <a:ea typeface="Arial"/>
              <a:cs typeface="Arial"/>
              <a:sym typeface="Arial"/>
            </a:endParaRPr>
          </a:p>
          <a:p>
            <a:pPr algn="ctr">
              <a:buClr>
                <a:srgbClr val="000000"/>
              </a:buClr>
              <a:buSzPts val="1400"/>
              <a:buFont typeface="Arial"/>
              <a:buNone/>
            </a:pPr>
            <a:endParaRPr sz="1400" kern="0">
              <a:solidFill>
                <a:srgbClr val="000000"/>
              </a:solidFill>
              <a:latin typeface="Arial"/>
              <a:ea typeface="Arial"/>
              <a:cs typeface="Arial"/>
              <a:sym typeface="Arial"/>
            </a:endParaRPr>
          </a:p>
        </p:txBody>
      </p:sp>
      <p:sp>
        <p:nvSpPr>
          <p:cNvPr id="42" name="Google Shape;112;p1">
            <a:extLst>
              <a:ext uri="{FF2B5EF4-FFF2-40B4-BE49-F238E27FC236}">
                <a16:creationId xmlns:a16="http://schemas.microsoft.com/office/drawing/2014/main" id="{4C49BDBA-37CB-40FD-9EA4-73810D59A336}"/>
              </a:ext>
            </a:extLst>
          </p:cNvPr>
          <p:cNvSpPr txBox="1"/>
          <p:nvPr/>
        </p:nvSpPr>
        <p:spPr>
          <a:xfrm>
            <a:off x="3885114" y="1163359"/>
            <a:ext cx="4320000" cy="396000"/>
          </a:xfrm>
          <a:prstGeom prst="rect">
            <a:avLst/>
          </a:prstGeom>
          <a:solidFill>
            <a:srgbClr val="D5A6BD"/>
          </a:solidFill>
          <a:ln w="12700"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buSzPts val="1050"/>
              <a:buFont typeface="Arial"/>
              <a:buNone/>
            </a:pPr>
            <a:r>
              <a:rPr lang="en-GB" sz="1050" kern="0">
                <a:solidFill>
                  <a:srgbClr val="000000"/>
                </a:solidFill>
                <a:latin typeface="Arial"/>
                <a:ea typeface="Arial"/>
                <a:cs typeface="Arial"/>
                <a:sym typeface="Arial"/>
              </a:rPr>
              <a:t>Patients will be less alone in the final days of life.</a:t>
            </a:r>
            <a:endParaRPr sz="1050" kern="0">
              <a:solidFill>
                <a:srgbClr val="000000"/>
              </a:solidFill>
              <a:latin typeface="Arial"/>
              <a:ea typeface="Arial"/>
              <a:cs typeface="Arial"/>
              <a:sym typeface="Arial"/>
            </a:endParaRPr>
          </a:p>
        </p:txBody>
      </p:sp>
      <p:sp>
        <p:nvSpPr>
          <p:cNvPr id="43" name="Google Shape;113;p1">
            <a:extLst>
              <a:ext uri="{FF2B5EF4-FFF2-40B4-BE49-F238E27FC236}">
                <a16:creationId xmlns:a16="http://schemas.microsoft.com/office/drawing/2014/main" id="{EB8B30FF-CE19-4057-ACAD-DEABB3976F16}"/>
              </a:ext>
            </a:extLst>
          </p:cNvPr>
          <p:cNvSpPr/>
          <p:nvPr/>
        </p:nvSpPr>
        <p:spPr>
          <a:xfrm>
            <a:off x="9243532" y="555143"/>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r>
              <a:rPr lang="en-GB" sz="1000" b="1" kern="0">
                <a:solidFill>
                  <a:srgbClr val="000000"/>
                </a:solidFill>
                <a:latin typeface="Arial"/>
                <a:ea typeface="Arial"/>
                <a:cs typeface="Arial"/>
                <a:sym typeface="Arial"/>
              </a:rPr>
              <a:t>Enhanced patient experience</a:t>
            </a:r>
            <a:endParaRPr sz="800" b="1" kern="0">
              <a:solidFill>
                <a:srgbClr val="000000"/>
              </a:solidFill>
              <a:latin typeface="Arial"/>
              <a:ea typeface="Arial"/>
              <a:cs typeface="Arial"/>
              <a:sym typeface="Arial"/>
            </a:endParaRPr>
          </a:p>
        </p:txBody>
      </p:sp>
      <p:sp>
        <p:nvSpPr>
          <p:cNvPr id="44" name="Google Shape;114;p1">
            <a:extLst>
              <a:ext uri="{FF2B5EF4-FFF2-40B4-BE49-F238E27FC236}">
                <a16:creationId xmlns:a16="http://schemas.microsoft.com/office/drawing/2014/main" id="{95FE1976-6A28-4292-99DB-85E89BBE5228}"/>
              </a:ext>
            </a:extLst>
          </p:cNvPr>
          <p:cNvSpPr/>
          <p:nvPr/>
        </p:nvSpPr>
        <p:spPr>
          <a:xfrm>
            <a:off x="9243532" y="1207001"/>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r>
              <a:rPr lang="en-GB" sz="1000" b="1" kern="0">
                <a:solidFill>
                  <a:srgbClr val="000000"/>
                </a:solidFill>
                <a:latin typeface="Arial"/>
                <a:ea typeface="Arial"/>
                <a:cs typeface="Arial"/>
                <a:sym typeface="Arial"/>
              </a:rPr>
              <a:t>Enhanced quality of care for patients at end of life</a:t>
            </a:r>
            <a:endParaRPr sz="800" b="1" kern="0">
              <a:solidFill>
                <a:srgbClr val="000000"/>
              </a:solidFill>
              <a:latin typeface="Arial"/>
              <a:ea typeface="Arial"/>
              <a:cs typeface="Arial"/>
              <a:sym typeface="Arial"/>
            </a:endParaRPr>
          </a:p>
        </p:txBody>
      </p:sp>
      <p:sp>
        <p:nvSpPr>
          <p:cNvPr id="45" name="Google Shape;115;p1">
            <a:extLst>
              <a:ext uri="{FF2B5EF4-FFF2-40B4-BE49-F238E27FC236}">
                <a16:creationId xmlns:a16="http://schemas.microsoft.com/office/drawing/2014/main" id="{B4748233-FF6A-4DB1-A97D-1A6489329328}"/>
              </a:ext>
            </a:extLst>
          </p:cNvPr>
          <p:cNvSpPr/>
          <p:nvPr/>
        </p:nvSpPr>
        <p:spPr>
          <a:xfrm>
            <a:off x="9243532" y="3875897"/>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b="1" kern="0">
                <a:solidFill>
                  <a:srgbClr val="000000"/>
                </a:solidFill>
                <a:latin typeface="Arial"/>
                <a:ea typeface="Arial"/>
                <a:cs typeface="Arial"/>
                <a:sym typeface="Arial"/>
              </a:rPr>
              <a:t>Staff report increased capacity to focus on acute clinical responsibilities</a:t>
            </a:r>
            <a:endParaRPr sz="1000" b="1" kern="0">
              <a:solidFill>
                <a:srgbClr val="000000"/>
              </a:solidFill>
              <a:latin typeface="Arial"/>
              <a:ea typeface="Arial"/>
              <a:cs typeface="Arial"/>
              <a:sym typeface="Arial"/>
            </a:endParaRPr>
          </a:p>
        </p:txBody>
      </p:sp>
      <p:sp>
        <p:nvSpPr>
          <p:cNvPr id="46" name="Google Shape;116;p1">
            <a:extLst>
              <a:ext uri="{FF2B5EF4-FFF2-40B4-BE49-F238E27FC236}">
                <a16:creationId xmlns:a16="http://schemas.microsoft.com/office/drawing/2014/main" id="{8F34A573-1E25-4EEC-B7FB-F1C48AA30CB6}"/>
              </a:ext>
            </a:extLst>
          </p:cNvPr>
          <p:cNvSpPr/>
          <p:nvPr/>
        </p:nvSpPr>
        <p:spPr>
          <a:xfrm>
            <a:off x="9243532" y="4476241"/>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b="1" kern="0">
                <a:solidFill>
                  <a:srgbClr val="000000"/>
                </a:solidFill>
                <a:latin typeface="Arial"/>
                <a:ea typeface="Arial"/>
                <a:cs typeface="Arial"/>
                <a:sym typeface="Arial"/>
              </a:rPr>
              <a:t>Staff report increased reassurance in the knowledge that patients are receiving enhanced comfort at the end of life</a:t>
            </a:r>
            <a:endParaRPr sz="1000" b="1" kern="0">
              <a:solidFill>
                <a:srgbClr val="000000"/>
              </a:solidFill>
              <a:latin typeface="Arial"/>
              <a:ea typeface="Arial"/>
              <a:cs typeface="Arial"/>
              <a:sym typeface="Arial"/>
            </a:endParaRPr>
          </a:p>
        </p:txBody>
      </p:sp>
      <p:sp>
        <p:nvSpPr>
          <p:cNvPr id="47" name="Google Shape;117;p1">
            <a:extLst>
              <a:ext uri="{FF2B5EF4-FFF2-40B4-BE49-F238E27FC236}">
                <a16:creationId xmlns:a16="http://schemas.microsoft.com/office/drawing/2014/main" id="{CC2D809E-1834-43F8-8245-146AE17A6039}"/>
              </a:ext>
            </a:extLst>
          </p:cNvPr>
          <p:cNvSpPr/>
          <p:nvPr/>
        </p:nvSpPr>
        <p:spPr>
          <a:xfrm>
            <a:off x="9243532" y="2138597"/>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r>
              <a:rPr lang="en-GB" sz="1000" b="1" kern="0">
                <a:solidFill>
                  <a:srgbClr val="000000"/>
                </a:solidFill>
                <a:latin typeface="Arial"/>
                <a:ea typeface="Arial"/>
                <a:cs typeface="Arial"/>
                <a:sym typeface="Arial"/>
              </a:rPr>
              <a:t>Improved carer and loved one wellbeing</a:t>
            </a:r>
            <a:endParaRPr sz="1400" kern="0">
              <a:solidFill>
                <a:srgbClr val="000000"/>
              </a:solidFill>
              <a:latin typeface="Arial"/>
              <a:ea typeface="Arial"/>
              <a:cs typeface="Arial"/>
              <a:sym typeface="Arial"/>
            </a:endParaRPr>
          </a:p>
        </p:txBody>
      </p:sp>
      <p:sp>
        <p:nvSpPr>
          <p:cNvPr id="48" name="Google Shape;118;p1">
            <a:extLst>
              <a:ext uri="{FF2B5EF4-FFF2-40B4-BE49-F238E27FC236}">
                <a16:creationId xmlns:a16="http://schemas.microsoft.com/office/drawing/2014/main" id="{3688C59F-8BF0-4A91-B806-D0774AEEAE88}"/>
              </a:ext>
            </a:extLst>
          </p:cNvPr>
          <p:cNvSpPr txBox="1"/>
          <p:nvPr/>
        </p:nvSpPr>
        <p:spPr>
          <a:xfrm>
            <a:off x="9243532" y="2758271"/>
            <a:ext cx="2736000" cy="540000"/>
          </a:xfrm>
          <a:prstGeom prst="rect">
            <a:avLst/>
          </a:prstGeom>
          <a:solidFill>
            <a:srgbClr val="B6D7A8"/>
          </a:solidFill>
          <a:ln w="12700" cap="flat" cmpd="sng">
            <a:solidFill>
              <a:srgbClr val="548135"/>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200"/>
              <a:buFont typeface="Arial"/>
              <a:buNone/>
            </a:pPr>
            <a:r>
              <a:rPr lang="en-GB" sz="1000" b="1" kern="0">
                <a:solidFill>
                  <a:srgbClr val="000000"/>
                </a:solidFill>
                <a:latin typeface="Arial"/>
                <a:ea typeface="Arial"/>
                <a:cs typeface="Arial"/>
                <a:sym typeface="Arial"/>
              </a:rPr>
              <a:t>Enhanced carer and loved one experience</a:t>
            </a:r>
            <a:endParaRPr sz="1000" b="1" kern="0">
              <a:solidFill>
                <a:srgbClr val="000000"/>
              </a:solidFill>
              <a:latin typeface="Arial"/>
              <a:ea typeface="Arial"/>
              <a:cs typeface="Arial"/>
              <a:sym typeface="Arial"/>
            </a:endParaRPr>
          </a:p>
        </p:txBody>
      </p:sp>
      <p:cxnSp>
        <p:nvCxnSpPr>
          <p:cNvPr id="49" name="Google Shape;119;p1">
            <a:extLst>
              <a:ext uri="{FF2B5EF4-FFF2-40B4-BE49-F238E27FC236}">
                <a16:creationId xmlns:a16="http://schemas.microsoft.com/office/drawing/2014/main" id="{10539CFD-C3C9-443E-8AFB-2FD2CC144A72}"/>
              </a:ext>
            </a:extLst>
          </p:cNvPr>
          <p:cNvCxnSpPr/>
          <p:nvPr/>
        </p:nvCxnSpPr>
        <p:spPr>
          <a:xfrm>
            <a:off x="3051234" y="2447912"/>
            <a:ext cx="90600" cy="0"/>
          </a:xfrm>
          <a:prstGeom prst="straightConnector1">
            <a:avLst/>
          </a:prstGeom>
          <a:noFill/>
          <a:ln w="38100" cap="flat" cmpd="sng">
            <a:solidFill>
              <a:srgbClr val="44546A"/>
            </a:solidFill>
            <a:prstDash val="solid"/>
            <a:round/>
            <a:headEnd type="none" w="sm" len="sm"/>
            <a:tailEnd type="none" w="sm" len="sm"/>
          </a:ln>
        </p:spPr>
      </p:cxnSp>
      <p:sp>
        <p:nvSpPr>
          <p:cNvPr id="50" name="Google Shape;120;p1">
            <a:extLst>
              <a:ext uri="{FF2B5EF4-FFF2-40B4-BE49-F238E27FC236}">
                <a16:creationId xmlns:a16="http://schemas.microsoft.com/office/drawing/2014/main" id="{83091EB8-F802-4000-BBD4-A4C6ECEF797A}"/>
              </a:ext>
            </a:extLst>
          </p:cNvPr>
          <p:cNvSpPr/>
          <p:nvPr/>
        </p:nvSpPr>
        <p:spPr>
          <a:xfrm>
            <a:off x="292277" y="712457"/>
            <a:ext cx="3024000" cy="1998546"/>
          </a:xfrm>
          <a:prstGeom prst="rect">
            <a:avLst/>
          </a:prstGeom>
          <a:solidFill>
            <a:srgbClr val="B6D2EC"/>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800"/>
              <a:buFont typeface="Arial"/>
              <a:buNone/>
              <a:tabLst/>
              <a:defRPr/>
            </a:pPr>
            <a:r>
              <a:rPr kumimoji="0" lang="en-GB" sz="1000" b="1" i="0" u="none" strike="noStrike" kern="0" cap="none" spc="0" normalizeH="0" baseline="0" noProof="0">
                <a:ln>
                  <a:noFill/>
                </a:ln>
                <a:solidFill>
                  <a:srgbClr val="000000"/>
                </a:solidFill>
                <a:effectLst/>
                <a:uLnTx/>
                <a:uFillTx/>
                <a:latin typeface="Arial"/>
                <a:ea typeface="Arial"/>
                <a:cs typeface="Arial"/>
                <a:sym typeface="Arial"/>
              </a:rPr>
              <a:t>Support for patients</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121;p1">
            <a:extLst>
              <a:ext uri="{FF2B5EF4-FFF2-40B4-BE49-F238E27FC236}">
                <a16:creationId xmlns:a16="http://schemas.microsoft.com/office/drawing/2014/main" id="{748BF6BF-C64D-4FE8-A5E2-972AAC398849}"/>
              </a:ext>
            </a:extLst>
          </p:cNvPr>
          <p:cNvSpPr/>
          <p:nvPr/>
        </p:nvSpPr>
        <p:spPr>
          <a:xfrm>
            <a:off x="364277" y="919437"/>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kern="0">
                <a:solidFill>
                  <a:srgbClr val="000000"/>
                </a:solidFill>
                <a:latin typeface="Arial"/>
                <a:ea typeface="Arial"/>
                <a:cs typeface="Arial"/>
                <a:sym typeface="Arial"/>
              </a:rPr>
              <a:t>Volunteers provide a presence and companionship to patients at end of life. </a:t>
            </a:r>
            <a:endParaRPr sz="1000" kern="0">
              <a:solidFill>
                <a:srgbClr val="000000"/>
              </a:solidFill>
              <a:latin typeface="Arial"/>
              <a:ea typeface="Arial"/>
              <a:cs typeface="Arial"/>
              <a:sym typeface="Arial"/>
            </a:endParaRPr>
          </a:p>
        </p:txBody>
      </p:sp>
      <p:sp>
        <p:nvSpPr>
          <p:cNvPr id="52" name="Google Shape;122;p1">
            <a:extLst>
              <a:ext uri="{FF2B5EF4-FFF2-40B4-BE49-F238E27FC236}">
                <a16:creationId xmlns:a16="http://schemas.microsoft.com/office/drawing/2014/main" id="{51E346BA-78EC-4299-B94A-47011DA356B0}"/>
              </a:ext>
            </a:extLst>
          </p:cNvPr>
          <p:cNvSpPr/>
          <p:nvPr/>
        </p:nvSpPr>
        <p:spPr>
          <a:xfrm>
            <a:off x="364277" y="1362797"/>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SzPts val="1000"/>
              <a:buFont typeface="Arial"/>
              <a:buNone/>
            </a:pPr>
            <a:r>
              <a:rPr lang="en-GB" sz="1000" kern="0">
                <a:solidFill>
                  <a:srgbClr val="000000"/>
                </a:solidFill>
                <a:latin typeface="Arial"/>
                <a:ea typeface="Arial"/>
                <a:cs typeface="Arial"/>
                <a:sym typeface="Arial"/>
              </a:rPr>
              <a:t>Volunteers refer patients to support services both within WHHT and the wider community.</a:t>
            </a:r>
            <a:endParaRPr sz="1000" kern="0">
              <a:solidFill>
                <a:srgbClr val="000000"/>
              </a:solidFill>
              <a:latin typeface="Arial"/>
              <a:ea typeface="Arial"/>
              <a:cs typeface="Arial"/>
              <a:sym typeface="Arial"/>
            </a:endParaRPr>
          </a:p>
        </p:txBody>
      </p:sp>
      <p:sp>
        <p:nvSpPr>
          <p:cNvPr id="53" name="Google Shape;123;p1">
            <a:extLst>
              <a:ext uri="{FF2B5EF4-FFF2-40B4-BE49-F238E27FC236}">
                <a16:creationId xmlns:a16="http://schemas.microsoft.com/office/drawing/2014/main" id="{F25820D9-63F8-4D5E-87D3-5CB030F4DA78}"/>
              </a:ext>
            </a:extLst>
          </p:cNvPr>
          <p:cNvSpPr/>
          <p:nvPr/>
        </p:nvSpPr>
        <p:spPr>
          <a:xfrm>
            <a:off x="364277" y="1806157"/>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kern="0">
                <a:solidFill>
                  <a:srgbClr val="000000"/>
                </a:solidFill>
                <a:latin typeface="Arial"/>
                <a:ea typeface="Arial"/>
                <a:cs typeface="Arial"/>
                <a:sym typeface="Arial"/>
              </a:rPr>
              <a:t>Volunteers advocate for patients in communications with staff</a:t>
            </a:r>
            <a:endParaRPr sz="1000" kern="0">
              <a:solidFill>
                <a:srgbClr val="000000"/>
              </a:solidFill>
              <a:latin typeface="Arial"/>
              <a:ea typeface="Arial"/>
              <a:cs typeface="Arial"/>
              <a:sym typeface="Arial"/>
            </a:endParaRPr>
          </a:p>
        </p:txBody>
      </p:sp>
      <p:sp>
        <p:nvSpPr>
          <p:cNvPr id="54" name="Google Shape;124;p1">
            <a:extLst>
              <a:ext uri="{FF2B5EF4-FFF2-40B4-BE49-F238E27FC236}">
                <a16:creationId xmlns:a16="http://schemas.microsoft.com/office/drawing/2014/main" id="{DA5E2D1A-61CA-487F-B44E-4738BC8E465B}"/>
              </a:ext>
            </a:extLst>
          </p:cNvPr>
          <p:cNvSpPr/>
          <p:nvPr/>
        </p:nvSpPr>
        <p:spPr>
          <a:xfrm>
            <a:off x="364277" y="2249517"/>
            <a:ext cx="2880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kern="0">
                <a:solidFill>
                  <a:srgbClr val="000000"/>
                </a:solidFill>
                <a:latin typeface="Arial"/>
                <a:ea typeface="Arial"/>
                <a:cs typeface="Arial"/>
                <a:sym typeface="Arial"/>
              </a:rPr>
              <a:t>Volunteers raise any patient concerns to staff </a:t>
            </a:r>
            <a:endParaRPr sz="1000" kern="0">
              <a:solidFill>
                <a:srgbClr val="000000"/>
              </a:solidFill>
              <a:latin typeface="Arial"/>
              <a:ea typeface="Arial"/>
              <a:cs typeface="Arial"/>
              <a:sym typeface="Arial"/>
            </a:endParaRPr>
          </a:p>
        </p:txBody>
      </p:sp>
      <p:cxnSp>
        <p:nvCxnSpPr>
          <p:cNvPr id="55" name="Google Shape;125;p1">
            <a:extLst>
              <a:ext uri="{FF2B5EF4-FFF2-40B4-BE49-F238E27FC236}">
                <a16:creationId xmlns:a16="http://schemas.microsoft.com/office/drawing/2014/main" id="{808B8C1D-7FF1-436A-81CB-7F49D948AAE9}"/>
              </a:ext>
            </a:extLst>
          </p:cNvPr>
          <p:cNvCxnSpPr>
            <a:stCxn id="50" idx="3"/>
            <a:endCxn id="26" idx="1"/>
          </p:cNvCxnSpPr>
          <p:nvPr/>
        </p:nvCxnSpPr>
        <p:spPr>
          <a:xfrm rot="10800000" flipH="1">
            <a:off x="3316277" y="1099430"/>
            <a:ext cx="424800" cy="612300"/>
          </a:xfrm>
          <a:prstGeom prst="straightConnector1">
            <a:avLst/>
          </a:prstGeom>
          <a:noFill/>
          <a:ln w="19050" cap="flat" cmpd="sng">
            <a:solidFill>
              <a:srgbClr val="44546A"/>
            </a:solidFill>
            <a:prstDash val="solid"/>
            <a:round/>
            <a:headEnd type="none" w="sm" len="sm"/>
            <a:tailEnd type="triangle" w="med" len="med"/>
          </a:ln>
        </p:spPr>
      </p:cxnSp>
      <p:cxnSp>
        <p:nvCxnSpPr>
          <p:cNvPr id="56" name="Google Shape;126;p1">
            <a:extLst>
              <a:ext uri="{FF2B5EF4-FFF2-40B4-BE49-F238E27FC236}">
                <a16:creationId xmlns:a16="http://schemas.microsoft.com/office/drawing/2014/main" id="{C3E59DC6-D43C-4742-97EB-ADCDBF4B283B}"/>
              </a:ext>
            </a:extLst>
          </p:cNvPr>
          <p:cNvCxnSpPr>
            <a:stCxn id="16" idx="3"/>
            <a:endCxn id="39" idx="1"/>
          </p:cNvCxnSpPr>
          <p:nvPr/>
        </p:nvCxnSpPr>
        <p:spPr>
          <a:xfrm rot="10800000" flipH="1">
            <a:off x="3316277" y="2621754"/>
            <a:ext cx="424800" cy="1018200"/>
          </a:xfrm>
          <a:prstGeom prst="straightConnector1">
            <a:avLst/>
          </a:prstGeom>
          <a:noFill/>
          <a:ln w="19050" cap="flat" cmpd="sng">
            <a:solidFill>
              <a:srgbClr val="44546A"/>
            </a:solidFill>
            <a:prstDash val="solid"/>
            <a:round/>
            <a:headEnd type="none" w="sm" len="sm"/>
            <a:tailEnd type="triangle" w="med" len="med"/>
          </a:ln>
        </p:spPr>
      </p:cxnSp>
      <p:cxnSp>
        <p:nvCxnSpPr>
          <p:cNvPr id="57" name="Google Shape;127;p1">
            <a:extLst>
              <a:ext uri="{FF2B5EF4-FFF2-40B4-BE49-F238E27FC236}">
                <a16:creationId xmlns:a16="http://schemas.microsoft.com/office/drawing/2014/main" id="{50506DDE-7E93-4653-AF65-BE957BAC94B1}"/>
              </a:ext>
            </a:extLst>
          </p:cNvPr>
          <p:cNvCxnSpPr>
            <a:stCxn id="26" idx="2"/>
            <a:endCxn id="22" idx="1"/>
          </p:cNvCxnSpPr>
          <p:nvPr/>
        </p:nvCxnSpPr>
        <p:spPr>
          <a:xfrm rot="5400000">
            <a:off x="3604014" y="1846532"/>
            <a:ext cx="2578200" cy="2304000"/>
          </a:xfrm>
          <a:prstGeom prst="bentConnector4">
            <a:avLst>
              <a:gd name="adj1" fmla="val 6085"/>
              <a:gd name="adj2" fmla="val 105241"/>
            </a:avLst>
          </a:prstGeom>
          <a:noFill/>
          <a:ln w="19050" cap="flat" cmpd="sng">
            <a:solidFill>
              <a:srgbClr val="A5A5A5"/>
            </a:solidFill>
            <a:prstDash val="solid"/>
            <a:round/>
            <a:headEnd type="none" w="sm" len="sm"/>
            <a:tailEnd type="stealth" w="med" len="med"/>
          </a:ln>
        </p:spPr>
      </p:cxnSp>
      <p:cxnSp>
        <p:nvCxnSpPr>
          <p:cNvPr id="58" name="Google Shape;128;p1">
            <a:extLst>
              <a:ext uri="{FF2B5EF4-FFF2-40B4-BE49-F238E27FC236}">
                <a16:creationId xmlns:a16="http://schemas.microsoft.com/office/drawing/2014/main" id="{BF77F13F-3012-4D1E-8592-5F1D0AFB1A35}"/>
              </a:ext>
            </a:extLst>
          </p:cNvPr>
          <p:cNvCxnSpPr>
            <a:stCxn id="39" idx="2"/>
            <a:endCxn id="21" idx="1"/>
          </p:cNvCxnSpPr>
          <p:nvPr/>
        </p:nvCxnSpPr>
        <p:spPr>
          <a:xfrm rot="5400000">
            <a:off x="4219914" y="2774371"/>
            <a:ext cx="1346400" cy="2304000"/>
          </a:xfrm>
          <a:prstGeom prst="bentConnector4">
            <a:avLst>
              <a:gd name="adj1" fmla="val 11875"/>
              <a:gd name="adj2" fmla="val 109922"/>
            </a:avLst>
          </a:prstGeom>
          <a:noFill/>
          <a:ln w="19050" cap="flat" cmpd="sng">
            <a:solidFill>
              <a:srgbClr val="A5A5A5"/>
            </a:solidFill>
            <a:prstDash val="solid"/>
            <a:round/>
            <a:headEnd type="none" w="sm" len="sm"/>
            <a:tailEnd type="stealth" w="med" len="med"/>
          </a:ln>
        </p:spPr>
      </p:cxnSp>
      <p:cxnSp>
        <p:nvCxnSpPr>
          <p:cNvPr id="59" name="Google Shape;129;p1">
            <a:extLst>
              <a:ext uri="{FF2B5EF4-FFF2-40B4-BE49-F238E27FC236}">
                <a16:creationId xmlns:a16="http://schemas.microsoft.com/office/drawing/2014/main" id="{942D2BC6-0D19-477A-9549-64696F5F200E}"/>
              </a:ext>
            </a:extLst>
          </p:cNvPr>
          <p:cNvCxnSpPr>
            <a:stCxn id="25" idx="1"/>
            <a:endCxn id="20" idx="1"/>
          </p:cNvCxnSpPr>
          <p:nvPr/>
        </p:nvCxnSpPr>
        <p:spPr>
          <a:xfrm rot="10800000" flipH="1">
            <a:off x="3739737" y="4840597"/>
            <a:ext cx="21000" cy="1387800"/>
          </a:xfrm>
          <a:prstGeom prst="bentConnector3">
            <a:avLst>
              <a:gd name="adj1" fmla="val -1088576"/>
            </a:avLst>
          </a:prstGeom>
          <a:noFill/>
          <a:ln w="19050" cap="flat" cmpd="sng">
            <a:solidFill>
              <a:srgbClr val="A5A5A5"/>
            </a:solidFill>
            <a:prstDash val="solid"/>
            <a:round/>
            <a:headEnd type="none" w="sm" len="sm"/>
            <a:tailEnd type="stealth" w="med" len="med"/>
          </a:ln>
        </p:spPr>
      </p:cxnSp>
      <p:cxnSp>
        <p:nvCxnSpPr>
          <p:cNvPr id="60" name="Google Shape;130;p1">
            <a:extLst>
              <a:ext uri="{FF2B5EF4-FFF2-40B4-BE49-F238E27FC236}">
                <a16:creationId xmlns:a16="http://schemas.microsoft.com/office/drawing/2014/main" id="{A23BCA31-A287-433E-B181-9AAB65493056}"/>
              </a:ext>
            </a:extLst>
          </p:cNvPr>
          <p:cNvCxnSpPr>
            <a:stCxn id="15" idx="2"/>
            <a:endCxn id="30" idx="0"/>
          </p:cNvCxnSpPr>
          <p:nvPr/>
        </p:nvCxnSpPr>
        <p:spPr>
          <a:xfrm rot="-5400000" flipH="1">
            <a:off x="3488177" y="2839534"/>
            <a:ext cx="873000" cy="4240800"/>
          </a:xfrm>
          <a:prstGeom prst="bentConnector3">
            <a:avLst>
              <a:gd name="adj1" fmla="val 83839"/>
            </a:avLst>
          </a:prstGeom>
          <a:noFill/>
          <a:ln w="19050" cap="flat" cmpd="sng">
            <a:solidFill>
              <a:srgbClr val="000000"/>
            </a:solidFill>
            <a:prstDash val="solid"/>
            <a:round/>
            <a:headEnd type="none" w="sm" len="sm"/>
            <a:tailEnd type="triangle" w="med" len="med"/>
          </a:ln>
        </p:spPr>
      </p:cxnSp>
      <p:cxnSp>
        <p:nvCxnSpPr>
          <p:cNvPr id="61" name="Google Shape;131;p1">
            <a:extLst>
              <a:ext uri="{FF2B5EF4-FFF2-40B4-BE49-F238E27FC236}">
                <a16:creationId xmlns:a16="http://schemas.microsoft.com/office/drawing/2014/main" id="{A2542F46-A4A6-434C-B529-74FC8A1B7FE1}"/>
              </a:ext>
            </a:extLst>
          </p:cNvPr>
          <p:cNvCxnSpPr>
            <a:stCxn id="42" idx="3"/>
            <a:endCxn id="43" idx="1"/>
          </p:cNvCxnSpPr>
          <p:nvPr/>
        </p:nvCxnSpPr>
        <p:spPr>
          <a:xfrm rot="10800000" flipH="1">
            <a:off x="8205114" y="825259"/>
            <a:ext cx="1038300" cy="5361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2" name="Google Shape;132;p1">
            <a:extLst>
              <a:ext uri="{FF2B5EF4-FFF2-40B4-BE49-F238E27FC236}">
                <a16:creationId xmlns:a16="http://schemas.microsoft.com/office/drawing/2014/main" id="{92D6C975-FFF8-47B5-8F6B-6E64A7EAA9BC}"/>
              </a:ext>
            </a:extLst>
          </p:cNvPr>
          <p:cNvCxnSpPr>
            <a:stCxn id="32" idx="3"/>
            <a:endCxn id="43" idx="1"/>
          </p:cNvCxnSpPr>
          <p:nvPr/>
        </p:nvCxnSpPr>
        <p:spPr>
          <a:xfrm rot="10800000" flipH="1">
            <a:off x="8205114" y="825247"/>
            <a:ext cx="1038300" cy="1002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3" name="Google Shape;133;p1">
            <a:extLst>
              <a:ext uri="{FF2B5EF4-FFF2-40B4-BE49-F238E27FC236}">
                <a16:creationId xmlns:a16="http://schemas.microsoft.com/office/drawing/2014/main" id="{B23358DB-DA4D-4474-B5E9-A04C7224D9A6}"/>
              </a:ext>
            </a:extLst>
          </p:cNvPr>
          <p:cNvCxnSpPr>
            <a:stCxn id="42" idx="3"/>
            <a:endCxn id="44" idx="1"/>
          </p:cNvCxnSpPr>
          <p:nvPr/>
        </p:nvCxnSpPr>
        <p:spPr>
          <a:xfrm>
            <a:off x="8205114" y="1361359"/>
            <a:ext cx="1038300" cy="1155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4" name="Google Shape;134;p1">
            <a:extLst>
              <a:ext uri="{FF2B5EF4-FFF2-40B4-BE49-F238E27FC236}">
                <a16:creationId xmlns:a16="http://schemas.microsoft.com/office/drawing/2014/main" id="{1548C350-4D01-4742-9B9D-9A3B9E540167}"/>
              </a:ext>
            </a:extLst>
          </p:cNvPr>
          <p:cNvCxnSpPr>
            <a:stCxn id="42" idx="3"/>
            <a:endCxn id="44" idx="1"/>
          </p:cNvCxnSpPr>
          <p:nvPr/>
        </p:nvCxnSpPr>
        <p:spPr>
          <a:xfrm>
            <a:off x="8205114" y="1361359"/>
            <a:ext cx="1038300" cy="1155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5" name="Google Shape;135;p1">
            <a:extLst>
              <a:ext uri="{FF2B5EF4-FFF2-40B4-BE49-F238E27FC236}">
                <a16:creationId xmlns:a16="http://schemas.microsoft.com/office/drawing/2014/main" id="{9CA2B0FC-5B87-423A-8EDE-F6D1B5DDD330}"/>
              </a:ext>
            </a:extLst>
          </p:cNvPr>
          <p:cNvCxnSpPr>
            <a:stCxn id="40" idx="3"/>
            <a:endCxn id="48" idx="1"/>
          </p:cNvCxnSpPr>
          <p:nvPr/>
        </p:nvCxnSpPr>
        <p:spPr>
          <a:xfrm>
            <a:off x="8205114" y="2964084"/>
            <a:ext cx="1038300" cy="642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6" name="Google Shape;136;p1">
            <a:extLst>
              <a:ext uri="{FF2B5EF4-FFF2-40B4-BE49-F238E27FC236}">
                <a16:creationId xmlns:a16="http://schemas.microsoft.com/office/drawing/2014/main" id="{256E3D14-F655-4864-B555-C7A24B83B022}"/>
              </a:ext>
            </a:extLst>
          </p:cNvPr>
          <p:cNvCxnSpPr>
            <a:stCxn id="41" idx="3"/>
            <a:endCxn id="48" idx="1"/>
          </p:cNvCxnSpPr>
          <p:nvPr/>
        </p:nvCxnSpPr>
        <p:spPr>
          <a:xfrm>
            <a:off x="8205114" y="2479544"/>
            <a:ext cx="1038300" cy="5487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7" name="Google Shape;137;p1">
            <a:extLst>
              <a:ext uri="{FF2B5EF4-FFF2-40B4-BE49-F238E27FC236}">
                <a16:creationId xmlns:a16="http://schemas.microsoft.com/office/drawing/2014/main" id="{19164BAC-DC7B-4C6A-B4E2-AB4A6E058030}"/>
              </a:ext>
            </a:extLst>
          </p:cNvPr>
          <p:cNvCxnSpPr>
            <a:stCxn id="40" idx="3"/>
            <a:endCxn id="47" idx="1"/>
          </p:cNvCxnSpPr>
          <p:nvPr/>
        </p:nvCxnSpPr>
        <p:spPr>
          <a:xfrm rot="10800000" flipH="1">
            <a:off x="8205114" y="2408484"/>
            <a:ext cx="1038300" cy="5556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8" name="Google Shape;138;p1">
            <a:extLst>
              <a:ext uri="{FF2B5EF4-FFF2-40B4-BE49-F238E27FC236}">
                <a16:creationId xmlns:a16="http://schemas.microsoft.com/office/drawing/2014/main" id="{78714B0A-79B7-4447-9640-C75F0B82B61C}"/>
              </a:ext>
            </a:extLst>
          </p:cNvPr>
          <p:cNvCxnSpPr>
            <a:stCxn id="36" idx="3"/>
            <a:endCxn id="45" idx="1"/>
          </p:cNvCxnSpPr>
          <p:nvPr/>
        </p:nvCxnSpPr>
        <p:spPr>
          <a:xfrm>
            <a:off x="8205114" y="3987074"/>
            <a:ext cx="1038300" cy="1587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69" name="Google Shape;139;p1">
            <a:extLst>
              <a:ext uri="{FF2B5EF4-FFF2-40B4-BE49-F238E27FC236}">
                <a16:creationId xmlns:a16="http://schemas.microsoft.com/office/drawing/2014/main" id="{CFABE62E-363B-4C21-A967-F8E5549B89E7}"/>
              </a:ext>
            </a:extLst>
          </p:cNvPr>
          <p:cNvCxnSpPr>
            <a:stCxn id="31" idx="3"/>
            <a:endCxn id="45" idx="1"/>
          </p:cNvCxnSpPr>
          <p:nvPr/>
        </p:nvCxnSpPr>
        <p:spPr>
          <a:xfrm rot="10800000" flipH="1">
            <a:off x="8205114" y="4146012"/>
            <a:ext cx="1038300" cy="2985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70" name="Google Shape;140;p1">
            <a:extLst>
              <a:ext uri="{FF2B5EF4-FFF2-40B4-BE49-F238E27FC236}">
                <a16:creationId xmlns:a16="http://schemas.microsoft.com/office/drawing/2014/main" id="{0E445F79-BE34-4D42-B766-452C06213C07}"/>
              </a:ext>
            </a:extLst>
          </p:cNvPr>
          <p:cNvCxnSpPr>
            <a:stCxn id="31" idx="3"/>
            <a:endCxn id="46" idx="1"/>
          </p:cNvCxnSpPr>
          <p:nvPr/>
        </p:nvCxnSpPr>
        <p:spPr>
          <a:xfrm>
            <a:off x="8205114" y="4444512"/>
            <a:ext cx="1038300" cy="3018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71" name="Google Shape;141;p1">
            <a:extLst>
              <a:ext uri="{FF2B5EF4-FFF2-40B4-BE49-F238E27FC236}">
                <a16:creationId xmlns:a16="http://schemas.microsoft.com/office/drawing/2014/main" id="{D55D0A4E-D609-4246-884B-2C359453E988}"/>
              </a:ext>
            </a:extLst>
          </p:cNvPr>
          <p:cNvCxnSpPr>
            <a:stCxn id="37" idx="3"/>
            <a:endCxn id="46" idx="1"/>
          </p:cNvCxnSpPr>
          <p:nvPr/>
        </p:nvCxnSpPr>
        <p:spPr>
          <a:xfrm rot="10800000" flipH="1">
            <a:off x="8205114" y="4746249"/>
            <a:ext cx="1038300" cy="1557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72" name="Google Shape;142;p1">
            <a:extLst>
              <a:ext uri="{FF2B5EF4-FFF2-40B4-BE49-F238E27FC236}">
                <a16:creationId xmlns:a16="http://schemas.microsoft.com/office/drawing/2014/main" id="{47F96585-AABA-4E72-BDED-3AD98A7C8FF2}"/>
              </a:ext>
            </a:extLst>
          </p:cNvPr>
          <p:cNvCxnSpPr>
            <a:stCxn id="33" idx="3"/>
            <a:endCxn id="35" idx="1"/>
          </p:cNvCxnSpPr>
          <p:nvPr/>
        </p:nvCxnSpPr>
        <p:spPr>
          <a:xfrm rot="10800000" flipH="1">
            <a:off x="8205114" y="5763821"/>
            <a:ext cx="1038300" cy="615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73" name="Google Shape;143;p1">
            <a:extLst>
              <a:ext uri="{FF2B5EF4-FFF2-40B4-BE49-F238E27FC236}">
                <a16:creationId xmlns:a16="http://schemas.microsoft.com/office/drawing/2014/main" id="{89D6270F-24E5-428E-9A7D-509C2A1CCC63}"/>
              </a:ext>
            </a:extLst>
          </p:cNvPr>
          <p:cNvCxnSpPr>
            <a:stCxn id="34" idx="3"/>
            <a:endCxn id="35" idx="1"/>
          </p:cNvCxnSpPr>
          <p:nvPr/>
        </p:nvCxnSpPr>
        <p:spPr>
          <a:xfrm rot="10800000" flipH="1">
            <a:off x="8205114" y="5763767"/>
            <a:ext cx="1038300" cy="581400"/>
          </a:xfrm>
          <a:prstGeom prst="bentConnector3">
            <a:avLst>
              <a:gd name="adj1" fmla="val 50006"/>
            </a:avLst>
          </a:prstGeom>
          <a:noFill/>
          <a:ln w="19050" cap="flat" cmpd="sng">
            <a:solidFill>
              <a:srgbClr val="44546A"/>
            </a:solidFill>
            <a:prstDash val="solid"/>
            <a:round/>
            <a:headEnd type="none" w="sm" len="sm"/>
            <a:tailEnd type="stealth" w="med" len="med"/>
          </a:ln>
        </p:spPr>
      </p:cxnSp>
      <p:cxnSp>
        <p:nvCxnSpPr>
          <p:cNvPr id="74" name="Google Shape;144;p1">
            <a:extLst>
              <a:ext uri="{FF2B5EF4-FFF2-40B4-BE49-F238E27FC236}">
                <a16:creationId xmlns:a16="http://schemas.microsoft.com/office/drawing/2014/main" id="{27B50CBF-1575-4436-AADE-5CD9F1BD8182}"/>
              </a:ext>
            </a:extLst>
          </p:cNvPr>
          <p:cNvCxnSpPr>
            <a:stCxn id="14" idx="2"/>
            <a:endCxn id="37" idx="1"/>
          </p:cNvCxnSpPr>
          <p:nvPr/>
        </p:nvCxnSpPr>
        <p:spPr>
          <a:xfrm rot="-5400000" flipH="1">
            <a:off x="3082428" y="4099059"/>
            <a:ext cx="379500" cy="1226100"/>
          </a:xfrm>
          <a:prstGeom prst="bentConnector2">
            <a:avLst/>
          </a:prstGeom>
          <a:noFill/>
          <a:ln w="19050" cap="flat" cmpd="sng">
            <a:solidFill>
              <a:srgbClr val="000000"/>
            </a:solidFill>
            <a:prstDash val="solid"/>
            <a:round/>
            <a:headEnd type="none" w="sm" len="sm"/>
            <a:tailEnd type="triangle" w="med" len="med"/>
          </a:ln>
        </p:spPr>
      </p:cxnSp>
      <p:sp>
        <p:nvSpPr>
          <p:cNvPr id="75" name="Google Shape;145;p1">
            <a:extLst>
              <a:ext uri="{FF2B5EF4-FFF2-40B4-BE49-F238E27FC236}">
                <a16:creationId xmlns:a16="http://schemas.microsoft.com/office/drawing/2014/main" id="{27A3835F-A099-4D4C-BDF7-A3CA53648601}"/>
              </a:ext>
            </a:extLst>
          </p:cNvPr>
          <p:cNvSpPr/>
          <p:nvPr/>
        </p:nvSpPr>
        <p:spPr>
          <a:xfrm>
            <a:off x="9243532" y="6134527"/>
            <a:ext cx="2736000" cy="540000"/>
          </a:xfrm>
          <a:prstGeom prst="rect">
            <a:avLst/>
          </a:prstGeom>
          <a:solidFill>
            <a:srgbClr val="B6D7A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buFont typeface="Arial"/>
              <a:buNone/>
            </a:pPr>
            <a:r>
              <a:rPr lang="en-GB" sz="1000" b="1" kern="0">
                <a:solidFill>
                  <a:srgbClr val="000000"/>
                </a:solidFill>
                <a:latin typeface="Arial"/>
                <a:ea typeface="Arial"/>
                <a:cs typeface="Arial"/>
                <a:sym typeface="Arial"/>
              </a:rPr>
              <a:t>High quality volunteer knowledge and support</a:t>
            </a:r>
            <a:endParaRPr sz="1000" b="1" kern="0">
              <a:solidFill>
                <a:srgbClr val="000000"/>
              </a:solidFill>
              <a:latin typeface="Arial"/>
              <a:ea typeface="Arial"/>
              <a:cs typeface="Arial"/>
              <a:sym typeface="Arial"/>
            </a:endParaRPr>
          </a:p>
        </p:txBody>
      </p:sp>
      <p:cxnSp>
        <p:nvCxnSpPr>
          <p:cNvPr id="76" name="Google Shape;146;p1">
            <a:extLst>
              <a:ext uri="{FF2B5EF4-FFF2-40B4-BE49-F238E27FC236}">
                <a16:creationId xmlns:a16="http://schemas.microsoft.com/office/drawing/2014/main" id="{65AC2FBB-9DEB-4A09-9E38-47725C76059D}"/>
              </a:ext>
            </a:extLst>
          </p:cNvPr>
          <p:cNvCxnSpPr>
            <a:stCxn id="33" idx="3"/>
            <a:endCxn id="75" idx="1"/>
          </p:cNvCxnSpPr>
          <p:nvPr/>
        </p:nvCxnSpPr>
        <p:spPr>
          <a:xfrm>
            <a:off x="8205114" y="5825321"/>
            <a:ext cx="1038300" cy="579300"/>
          </a:xfrm>
          <a:prstGeom prst="bentConnector3">
            <a:avLst>
              <a:gd name="adj1" fmla="val 50006"/>
            </a:avLst>
          </a:prstGeom>
          <a:noFill/>
          <a:ln w="19050" cap="flat" cmpd="sng">
            <a:solidFill>
              <a:srgbClr val="44546A"/>
            </a:solidFill>
            <a:prstDash val="solid"/>
            <a:round/>
            <a:headEnd type="none" w="sm" len="sm"/>
            <a:tailEnd type="stealth" w="med" len="med"/>
          </a:ln>
        </p:spPr>
      </p:cxnSp>
      <p:sp>
        <p:nvSpPr>
          <p:cNvPr id="77" name="TextBox 76">
            <a:extLst>
              <a:ext uri="{FF2B5EF4-FFF2-40B4-BE49-F238E27FC236}">
                <a16:creationId xmlns:a16="http://schemas.microsoft.com/office/drawing/2014/main" id="{97B7E520-FE64-41A2-BA29-42E56D89BE8B}"/>
              </a:ext>
            </a:extLst>
          </p:cNvPr>
          <p:cNvSpPr txBox="1"/>
          <p:nvPr/>
        </p:nvSpPr>
        <p:spPr>
          <a:xfrm>
            <a:off x="292277" y="4810078"/>
            <a:ext cx="1325998" cy="369332"/>
          </a:xfrm>
          <a:prstGeom prst="rect">
            <a:avLst/>
          </a:prstGeom>
          <a:noFill/>
        </p:spPr>
        <p:txBody>
          <a:bodyPr wrap="square" rtlCol="0">
            <a:spAutoFit/>
          </a:bodyPr>
          <a:lstStyle/>
          <a:p>
            <a:r>
              <a:rPr lang="en-GB" b="1" dirty="0"/>
              <a:t>West Herts</a:t>
            </a:r>
          </a:p>
        </p:txBody>
      </p:sp>
    </p:spTree>
    <p:extLst>
      <p:ext uri="{BB962C8B-B14F-4D97-AF65-F5344CB8AC3E}">
        <p14:creationId xmlns:p14="http://schemas.microsoft.com/office/powerpoint/2010/main" val="15142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3">
            <a:extLst>
              <a:ext uri="{FF2B5EF4-FFF2-40B4-BE49-F238E27FC236}">
                <a16:creationId xmlns:a16="http://schemas.microsoft.com/office/drawing/2014/main" id="{B40FF78E-1BAE-45DC-924D-C05B5EF6F769}"/>
              </a:ext>
            </a:extLst>
          </p:cNvPr>
          <p:cNvSpPr/>
          <p:nvPr/>
        </p:nvSpPr>
        <p:spPr>
          <a:xfrm>
            <a:off x="4410433" y="4886144"/>
            <a:ext cx="3164400" cy="324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Arial"/>
              <a:ea typeface="Arial"/>
              <a:cs typeface="Arial"/>
              <a:sym typeface="Arial"/>
            </a:endParaRPr>
          </a:p>
        </p:txBody>
      </p:sp>
      <p:sp>
        <p:nvSpPr>
          <p:cNvPr id="5" name="Google Shape;85;p13">
            <a:extLst>
              <a:ext uri="{FF2B5EF4-FFF2-40B4-BE49-F238E27FC236}">
                <a16:creationId xmlns:a16="http://schemas.microsoft.com/office/drawing/2014/main" id="{7C218F5E-1150-4535-846C-31E704B27434}"/>
              </a:ext>
            </a:extLst>
          </p:cNvPr>
          <p:cNvSpPr/>
          <p:nvPr/>
        </p:nvSpPr>
        <p:spPr>
          <a:xfrm>
            <a:off x="4410433" y="4518766"/>
            <a:ext cx="3164400" cy="324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Arial"/>
              <a:ea typeface="Arial"/>
              <a:cs typeface="Arial"/>
              <a:sym typeface="Arial"/>
            </a:endParaRPr>
          </a:p>
        </p:txBody>
      </p:sp>
      <p:sp>
        <p:nvSpPr>
          <p:cNvPr id="6" name="Google Shape;86;p13">
            <a:extLst>
              <a:ext uri="{FF2B5EF4-FFF2-40B4-BE49-F238E27FC236}">
                <a16:creationId xmlns:a16="http://schemas.microsoft.com/office/drawing/2014/main" id="{745998B0-D48C-40F8-8352-DA2D5D577B64}"/>
              </a:ext>
            </a:extLst>
          </p:cNvPr>
          <p:cNvSpPr/>
          <p:nvPr/>
        </p:nvSpPr>
        <p:spPr>
          <a:xfrm>
            <a:off x="4410433" y="5147199"/>
            <a:ext cx="3164400" cy="324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Arial"/>
              <a:ea typeface="Arial"/>
              <a:cs typeface="Arial"/>
              <a:sym typeface="Arial"/>
            </a:endParaRPr>
          </a:p>
        </p:txBody>
      </p:sp>
      <p:sp>
        <p:nvSpPr>
          <p:cNvPr id="7" name="Google Shape;87;p13">
            <a:extLst>
              <a:ext uri="{FF2B5EF4-FFF2-40B4-BE49-F238E27FC236}">
                <a16:creationId xmlns:a16="http://schemas.microsoft.com/office/drawing/2014/main" id="{18A81CBB-997A-44F0-A9C8-3D6BE49A10BD}"/>
              </a:ext>
            </a:extLst>
          </p:cNvPr>
          <p:cNvSpPr/>
          <p:nvPr/>
        </p:nvSpPr>
        <p:spPr>
          <a:xfrm>
            <a:off x="4411703" y="4406959"/>
            <a:ext cx="3672000" cy="1106345"/>
          </a:xfrm>
          <a:prstGeom prst="rect">
            <a:avLst/>
          </a:prstGeom>
          <a:solidFill>
            <a:srgbClr val="FEE599"/>
          </a:solidFill>
          <a:ln w="9525"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a:solidFill>
                  <a:schemeClr val="dk1"/>
                </a:solidFill>
                <a:latin typeface="Arial"/>
                <a:ea typeface="Arial"/>
                <a:cs typeface="Arial"/>
                <a:sym typeface="Arial"/>
              </a:rPr>
              <a:t>Staff</a:t>
            </a:r>
            <a:endParaRPr sz="1000" b="0" i="0" u="none" strike="noStrike" cap="none">
              <a:solidFill>
                <a:srgbClr val="000000"/>
              </a:solidFill>
              <a:latin typeface="Arial"/>
              <a:ea typeface="Arial"/>
              <a:cs typeface="Arial"/>
              <a:sym typeface="Arial"/>
            </a:endParaRPr>
          </a:p>
        </p:txBody>
      </p:sp>
      <p:cxnSp>
        <p:nvCxnSpPr>
          <p:cNvPr id="8" name="Google Shape;88;p13">
            <a:extLst>
              <a:ext uri="{FF2B5EF4-FFF2-40B4-BE49-F238E27FC236}">
                <a16:creationId xmlns:a16="http://schemas.microsoft.com/office/drawing/2014/main" id="{F3364241-4A6E-403E-A626-1064AAD8DB2F}"/>
              </a:ext>
            </a:extLst>
          </p:cNvPr>
          <p:cNvCxnSpPr/>
          <p:nvPr/>
        </p:nvCxnSpPr>
        <p:spPr>
          <a:xfrm>
            <a:off x="2120580" y="1953721"/>
            <a:ext cx="0" cy="4284000"/>
          </a:xfrm>
          <a:prstGeom prst="straightConnector1">
            <a:avLst/>
          </a:prstGeom>
          <a:noFill/>
          <a:ln w="28575" cap="flat" cmpd="sng">
            <a:solidFill>
              <a:schemeClr val="dk2"/>
            </a:solidFill>
            <a:prstDash val="solid"/>
            <a:round/>
            <a:headEnd type="none" w="sm" len="sm"/>
            <a:tailEnd type="none" w="sm" len="sm"/>
          </a:ln>
        </p:spPr>
      </p:cxnSp>
      <p:sp>
        <p:nvSpPr>
          <p:cNvPr id="9" name="Google Shape;89;p13">
            <a:extLst>
              <a:ext uri="{FF2B5EF4-FFF2-40B4-BE49-F238E27FC236}">
                <a16:creationId xmlns:a16="http://schemas.microsoft.com/office/drawing/2014/main" id="{425BA625-9506-40C0-A5F7-DF3359E31297}"/>
              </a:ext>
            </a:extLst>
          </p:cNvPr>
          <p:cNvSpPr/>
          <p:nvPr/>
        </p:nvSpPr>
        <p:spPr>
          <a:xfrm>
            <a:off x="230580" y="1077093"/>
            <a:ext cx="3780000" cy="3644939"/>
          </a:xfrm>
          <a:prstGeom prst="rect">
            <a:avLst/>
          </a:prstGeom>
          <a:solidFill>
            <a:srgbClr val="D8E2F3"/>
          </a:solidFill>
          <a:ln w="127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a:solidFill>
                  <a:schemeClr val="dk1"/>
                </a:solidFill>
                <a:latin typeface="Arial"/>
                <a:ea typeface="Arial"/>
                <a:cs typeface="Arial"/>
                <a:sym typeface="Arial"/>
              </a:rPr>
              <a:t>VIRTUAL COMPANIONSHIP SERVICE</a:t>
            </a:r>
            <a:endParaRPr sz="1000" b="0" i="0" u="none" strike="noStrike" cap="none">
              <a:solidFill>
                <a:srgbClr val="000000"/>
              </a:solidFill>
              <a:latin typeface="Arial"/>
              <a:ea typeface="Arial"/>
              <a:cs typeface="Arial"/>
              <a:sym typeface="Arial"/>
            </a:endParaRPr>
          </a:p>
        </p:txBody>
      </p:sp>
      <p:sp>
        <p:nvSpPr>
          <p:cNvPr id="10" name="Google Shape;90;p13">
            <a:extLst>
              <a:ext uri="{FF2B5EF4-FFF2-40B4-BE49-F238E27FC236}">
                <a16:creationId xmlns:a16="http://schemas.microsoft.com/office/drawing/2014/main" id="{F1682E4F-D859-4724-BFA3-717F39A22D55}"/>
              </a:ext>
            </a:extLst>
          </p:cNvPr>
          <p:cNvSpPr/>
          <p:nvPr/>
        </p:nvSpPr>
        <p:spPr>
          <a:xfrm>
            <a:off x="356580" y="1304593"/>
            <a:ext cx="3528000" cy="1998546"/>
          </a:xfrm>
          <a:prstGeom prst="rect">
            <a:avLst/>
          </a:prstGeom>
          <a:solidFill>
            <a:srgbClr val="B6D2EC"/>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a:solidFill>
                  <a:schemeClr val="dk1"/>
                </a:solidFill>
                <a:latin typeface="Arial"/>
                <a:ea typeface="Arial"/>
                <a:cs typeface="Arial"/>
                <a:sym typeface="Arial"/>
              </a:rPr>
              <a:t>Volunteer support calls with patients</a:t>
            </a:r>
            <a:endParaRPr sz="1000" b="0" i="0" u="none" strike="noStrike" cap="none">
              <a:solidFill>
                <a:srgbClr val="000000"/>
              </a:solidFill>
              <a:latin typeface="Arial"/>
              <a:ea typeface="Arial"/>
              <a:cs typeface="Arial"/>
              <a:sym typeface="Arial"/>
            </a:endParaRPr>
          </a:p>
        </p:txBody>
      </p:sp>
      <p:sp>
        <p:nvSpPr>
          <p:cNvPr id="11" name="Google Shape;91;p13">
            <a:extLst>
              <a:ext uri="{FF2B5EF4-FFF2-40B4-BE49-F238E27FC236}">
                <a16:creationId xmlns:a16="http://schemas.microsoft.com/office/drawing/2014/main" id="{6D8CEE40-39CE-46D8-AD12-513A28F99AFA}"/>
              </a:ext>
            </a:extLst>
          </p:cNvPr>
          <p:cNvSpPr/>
          <p:nvPr/>
        </p:nvSpPr>
        <p:spPr>
          <a:xfrm>
            <a:off x="446580" y="1511573"/>
            <a:ext cx="3348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Volunteers </a:t>
            </a:r>
            <a:r>
              <a:rPr lang="en-GB" sz="1000" b="0" i="0" u="sng" strike="noStrike" cap="none">
                <a:solidFill>
                  <a:srgbClr val="000000"/>
                </a:solidFill>
                <a:latin typeface="Arial"/>
                <a:ea typeface="Arial"/>
                <a:cs typeface="Arial"/>
                <a:sym typeface="Arial"/>
              </a:rPr>
              <a:t>provide emotional support to patients</a:t>
            </a:r>
            <a:r>
              <a:rPr lang="en-GB" sz="1000" b="0" i="0" u="none" strike="noStrike" cap="none">
                <a:solidFill>
                  <a:srgbClr val="000000"/>
                </a:solidFill>
                <a:latin typeface="Arial"/>
                <a:ea typeface="Arial"/>
                <a:cs typeface="Arial"/>
                <a:sym typeface="Arial"/>
              </a:rPr>
              <a:t> via phone/online</a:t>
            </a:r>
            <a:endParaRPr sz="1000" b="0" i="0" u="none" strike="noStrike" cap="none">
              <a:solidFill>
                <a:srgbClr val="000000"/>
              </a:solidFill>
              <a:latin typeface="Arial"/>
              <a:ea typeface="Arial"/>
              <a:cs typeface="Arial"/>
              <a:sym typeface="Arial"/>
            </a:endParaRPr>
          </a:p>
        </p:txBody>
      </p:sp>
      <p:sp>
        <p:nvSpPr>
          <p:cNvPr id="12" name="Google Shape;92;p13">
            <a:extLst>
              <a:ext uri="{FF2B5EF4-FFF2-40B4-BE49-F238E27FC236}">
                <a16:creationId xmlns:a16="http://schemas.microsoft.com/office/drawing/2014/main" id="{62591574-BF43-454C-A3E7-6437AF2B42DA}"/>
              </a:ext>
            </a:extLst>
          </p:cNvPr>
          <p:cNvSpPr/>
          <p:nvPr/>
        </p:nvSpPr>
        <p:spPr>
          <a:xfrm>
            <a:off x="446580" y="1954933"/>
            <a:ext cx="3348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Volunteers </a:t>
            </a:r>
            <a:r>
              <a:rPr lang="en-GB" sz="1000" b="0" i="0" u="sng" strike="noStrike" cap="none">
                <a:solidFill>
                  <a:srgbClr val="000000"/>
                </a:solidFill>
                <a:latin typeface="Arial"/>
                <a:ea typeface="Arial"/>
                <a:cs typeface="Arial"/>
                <a:sym typeface="Arial"/>
              </a:rPr>
              <a:t>provide mental stimulation and a connection to the outside world for patients </a:t>
            </a:r>
            <a:r>
              <a:rPr lang="en-GB" sz="1000" b="0" i="0" u="none" strike="noStrike" cap="none">
                <a:solidFill>
                  <a:srgbClr val="000000"/>
                </a:solidFill>
                <a:latin typeface="Arial"/>
                <a:ea typeface="Arial"/>
                <a:cs typeface="Arial"/>
                <a:sym typeface="Arial"/>
              </a:rPr>
              <a:t>via phone/online</a:t>
            </a:r>
            <a:endParaRPr sz="1000" b="0" i="0" u="sng" strike="noStrike" cap="none">
              <a:solidFill>
                <a:srgbClr val="000000"/>
              </a:solidFill>
              <a:latin typeface="Arial"/>
              <a:ea typeface="Arial"/>
              <a:cs typeface="Arial"/>
              <a:sym typeface="Arial"/>
            </a:endParaRPr>
          </a:p>
        </p:txBody>
      </p:sp>
      <p:sp>
        <p:nvSpPr>
          <p:cNvPr id="13" name="Google Shape;93;p13">
            <a:extLst>
              <a:ext uri="{FF2B5EF4-FFF2-40B4-BE49-F238E27FC236}">
                <a16:creationId xmlns:a16="http://schemas.microsoft.com/office/drawing/2014/main" id="{DF2C6496-7767-4C0B-80E5-5C233961606C}"/>
              </a:ext>
            </a:extLst>
          </p:cNvPr>
          <p:cNvSpPr/>
          <p:nvPr/>
        </p:nvSpPr>
        <p:spPr>
          <a:xfrm>
            <a:off x="446580" y="2398293"/>
            <a:ext cx="3348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Volunteers </a:t>
            </a:r>
            <a:r>
              <a:rPr lang="en-GB" sz="1000" b="0" i="0" u="sng" strike="noStrike" cap="none">
                <a:solidFill>
                  <a:srgbClr val="000000"/>
                </a:solidFill>
                <a:latin typeface="Arial"/>
                <a:ea typeface="Arial"/>
                <a:cs typeface="Arial"/>
                <a:sym typeface="Arial"/>
              </a:rPr>
              <a:t>log the needs and concerns of patients </a:t>
            </a:r>
            <a:r>
              <a:rPr lang="en-GB" sz="1000" b="0" i="0" u="none" strike="noStrike" cap="none">
                <a:solidFill>
                  <a:srgbClr val="000000"/>
                </a:solidFill>
                <a:latin typeface="Arial"/>
                <a:ea typeface="Arial"/>
                <a:cs typeface="Arial"/>
                <a:sym typeface="Arial"/>
              </a:rPr>
              <a:t>via phone/online</a:t>
            </a:r>
            <a:endParaRPr sz="1000" b="0" i="0" u="sng" strike="noStrike" cap="none">
              <a:solidFill>
                <a:srgbClr val="000000"/>
              </a:solidFill>
              <a:latin typeface="Arial"/>
              <a:ea typeface="Arial"/>
              <a:cs typeface="Arial"/>
              <a:sym typeface="Arial"/>
            </a:endParaRPr>
          </a:p>
        </p:txBody>
      </p:sp>
      <p:sp>
        <p:nvSpPr>
          <p:cNvPr id="14" name="Google Shape;94;p13">
            <a:extLst>
              <a:ext uri="{FF2B5EF4-FFF2-40B4-BE49-F238E27FC236}">
                <a16:creationId xmlns:a16="http://schemas.microsoft.com/office/drawing/2014/main" id="{E132417B-C54F-43D0-B7A8-4D11918455EE}"/>
              </a:ext>
            </a:extLst>
          </p:cNvPr>
          <p:cNvSpPr/>
          <p:nvPr/>
        </p:nvSpPr>
        <p:spPr>
          <a:xfrm>
            <a:off x="4411703" y="1080075"/>
            <a:ext cx="3672000" cy="1984404"/>
          </a:xfrm>
          <a:prstGeom prst="rect">
            <a:avLst/>
          </a:prstGeom>
          <a:solidFill>
            <a:srgbClr val="FEE599"/>
          </a:solidFill>
          <a:ln w="9525"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a:solidFill>
                  <a:schemeClr val="dk1"/>
                </a:solidFill>
                <a:latin typeface="Arial"/>
                <a:ea typeface="Arial"/>
                <a:cs typeface="Arial"/>
                <a:sym typeface="Arial"/>
              </a:rPr>
              <a:t>Patients</a:t>
            </a:r>
            <a:endParaRPr sz="1000" b="0" i="0" u="none" strike="noStrike" cap="none">
              <a:solidFill>
                <a:srgbClr val="000000"/>
              </a:solidFill>
              <a:latin typeface="Arial"/>
              <a:ea typeface="Arial"/>
              <a:cs typeface="Arial"/>
              <a:sym typeface="Arial"/>
            </a:endParaRPr>
          </a:p>
        </p:txBody>
      </p:sp>
      <p:sp>
        <p:nvSpPr>
          <p:cNvPr id="15" name="Google Shape;95;p13">
            <a:extLst>
              <a:ext uri="{FF2B5EF4-FFF2-40B4-BE49-F238E27FC236}">
                <a16:creationId xmlns:a16="http://schemas.microsoft.com/office/drawing/2014/main" id="{702854F8-7D68-4B14-9A1B-F8EB4790CC3C}"/>
              </a:ext>
            </a:extLst>
          </p:cNvPr>
          <p:cNvSpPr/>
          <p:nvPr/>
        </p:nvSpPr>
        <p:spPr>
          <a:xfrm>
            <a:off x="4573703" y="1724331"/>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Patients feel less lonely</a:t>
            </a:r>
            <a:endParaRPr sz="1000" b="0" i="0" u="none" strike="noStrike" cap="none">
              <a:solidFill>
                <a:srgbClr val="000000"/>
              </a:solidFill>
              <a:latin typeface="Arial"/>
              <a:ea typeface="Arial"/>
              <a:cs typeface="Arial"/>
              <a:sym typeface="Arial"/>
            </a:endParaRPr>
          </a:p>
        </p:txBody>
      </p:sp>
      <p:sp>
        <p:nvSpPr>
          <p:cNvPr id="16" name="Google Shape;96;p13">
            <a:extLst>
              <a:ext uri="{FF2B5EF4-FFF2-40B4-BE49-F238E27FC236}">
                <a16:creationId xmlns:a16="http://schemas.microsoft.com/office/drawing/2014/main" id="{38CACEE3-CB68-4D57-AF9C-33F47C62C303}"/>
              </a:ext>
            </a:extLst>
          </p:cNvPr>
          <p:cNvSpPr/>
          <p:nvPr/>
        </p:nvSpPr>
        <p:spPr>
          <a:xfrm>
            <a:off x="4573703" y="1280705"/>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000" b="0" i="0" u="none" strike="noStrike" cap="none">
                <a:solidFill>
                  <a:srgbClr val="000000"/>
                </a:solidFill>
                <a:latin typeface="Arial"/>
                <a:ea typeface="Arial"/>
                <a:cs typeface="Arial"/>
                <a:sym typeface="Arial"/>
              </a:rPr>
              <a:t>Patients feel that they are really listened to</a:t>
            </a:r>
            <a:endParaRPr sz="1000" b="0" i="0" u="none" strike="noStrike" cap="none">
              <a:solidFill>
                <a:srgbClr val="000000"/>
              </a:solidFill>
              <a:latin typeface="Arial"/>
              <a:ea typeface="Arial"/>
              <a:cs typeface="Arial"/>
              <a:sym typeface="Arial"/>
            </a:endParaRPr>
          </a:p>
        </p:txBody>
      </p:sp>
      <p:sp>
        <p:nvSpPr>
          <p:cNvPr id="17" name="Google Shape;97;p13">
            <a:extLst>
              <a:ext uri="{FF2B5EF4-FFF2-40B4-BE49-F238E27FC236}">
                <a16:creationId xmlns:a16="http://schemas.microsoft.com/office/drawing/2014/main" id="{8E3EAAFD-1030-432D-9B8D-984574FB062B}"/>
              </a:ext>
            </a:extLst>
          </p:cNvPr>
          <p:cNvSpPr/>
          <p:nvPr/>
        </p:nvSpPr>
        <p:spPr>
          <a:xfrm>
            <a:off x="4573703" y="2167957"/>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Patients feel more connected to the outside world and less isolated</a:t>
            </a:r>
            <a:endParaRPr sz="1000" b="0" i="0" u="none" strike="noStrike" cap="none">
              <a:solidFill>
                <a:srgbClr val="000000"/>
              </a:solidFill>
              <a:latin typeface="Arial"/>
              <a:ea typeface="Arial"/>
              <a:cs typeface="Arial"/>
              <a:sym typeface="Arial"/>
            </a:endParaRPr>
          </a:p>
        </p:txBody>
      </p:sp>
      <p:sp>
        <p:nvSpPr>
          <p:cNvPr id="18" name="Google Shape;98;p13">
            <a:extLst>
              <a:ext uri="{FF2B5EF4-FFF2-40B4-BE49-F238E27FC236}">
                <a16:creationId xmlns:a16="http://schemas.microsoft.com/office/drawing/2014/main" id="{5994445A-78B9-46C6-B879-B55B41C6F52A}"/>
              </a:ext>
            </a:extLst>
          </p:cNvPr>
          <p:cNvSpPr/>
          <p:nvPr/>
        </p:nvSpPr>
        <p:spPr>
          <a:xfrm>
            <a:off x="4573703" y="2611583"/>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Patients feel more satisfied with the services provided by the hospital</a:t>
            </a:r>
            <a:endParaRPr sz="1000" b="0" i="0" u="none" strike="noStrike" cap="none">
              <a:solidFill>
                <a:srgbClr val="000000"/>
              </a:solidFill>
              <a:latin typeface="Arial"/>
              <a:ea typeface="Arial"/>
              <a:cs typeface="Arial"/>
              <a:sym typeface="Arial"/>
            </a:endParaRPr>
          </a:p>
        </p:txBody>
      </p:sp>
      <p:sp>
        <p:nvSpPr>
          <p:cNvPr id="19" name="Google Shape;99;p13">
            <a:extLst>
              <a:ext uri="{FF2B5EF4-FFF2-40B4-BE49-F238E27FC236}">
                <a16:creationId xmlns:a16="http://schemas.microsoft.com/office/drawing/2014/main" id="{73909FEE-63CE-44B1-927B-5AFD9BD594CF}"/>
              </a:ext>
            </a:extLst>
          </p:cNvPr>
          <p:cNvSpPr/>
          <p:nvPr/>
        </p:nvSpPr>
        <p:spPr>
          <a:xfrm>
            <a:off x="4411703" y="5635134"/>
            <a:ext cx="3672000" cy="1136069"/>
          </a:xfrm>
          <a:prstGeom prst="rect">
            <a:avLst/>
          </a:prstGeom>
          <a:solidFill>
            <a:srgbClr val="FEE599"/>
          </a:solidFill>
          <a:ln w="9525"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a:solidFill>
                  <a:schemeClr val="dk1"/>
                </a:solidFill>
                <a:latin typeface="Arial"/>
                <a:ea typeface="Arial"/>
                <a:cs typeface="Arial"/>
                <a:sym typeface="Arial"/>
              </a:rPr>
              <a:t>Volunteers</a:t>
            </a:r>
            <a:endParaRPr sz="1000" b="0" i="0" u="none" strike="noStrike" cap="none">
              <a:solidFill>
                <a:srgbClr val="000000"/>
              </a:solidFill>
              <a:latin typeface="Arial"/>
              <a:ea typeface="Arial"/>
              <a:cs typeface="Arial"/>
              <a:sym typeface="Arial"/>
            </a:endParaRPr>
          </a:p>
        </p:txBody>
      </p:sp>
      <p:sp>
        <p:nvSpPr>
          <p:cNvPr id="20" name="Google Shape;100;p13">
            <a:extLst>
              <a:ext uri="{FF2B5EF4-FFF2-40B4-BE49-F238E27FC236}">
                <a16:creationId xmlns:a16="http://schemas.microsoft.com/office/drawing/2014/main" id="{0697B305-9F49-4021-9F85-C3EF437B9AE0}"/>
              </a:ext>
            </a:extLst>
          </p:cNvPr>
          <p:cNvSpPr/>
          <p:nvPr/>
        </p:nvSpPr>
        <p:spPr>
          <a:xfrm>
            <a:off x="4411703" y="3167848"/>
            <a:ext cx="3672000" cy="1127988"/>
          </a:xfrm>
          <a:prstGeom prst="rect">
            <a:avLst/>
          </a:prstGeom>
          <a:solidFill>
            <a:srgbClr val="FEE599"/>
          </a:solidFill>
          <a:ln w="9525" cap="flat" cmpd="sng">
            <a:solidFill>
              <a:srgbClr val="31538F"/>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dirty="0">
                <a:solidFill>
                  <a:schemeClr val="dk1"/>
                </a:solidFill>
                <a:latin typeface="Arial"/>
                <a:ea typeface="Arial"/>
                <a:cs typeface="Arial"/>
                <a:sym typeface="Arial"/>
              </a:rPr>
              <a:t>Carers and loved ones (including family and friends)</a:t>
            </a:r>
            <a:endParaRPr sz="1000" b="0" i="0" u="none" strike="noStrike" cap="none" dirty="0">
              <a:solidFill>
                <a:srgbClr val="000000"/>
              </a:solidFill>
              <a:latin typeface="Arial"/>
              <a:ea typeface="Arial"/>
              <a:cs typeface="Arial"/>
              <a:sym typeface="Arial"/>
            </a:endParaRPr>
          </a:p>
        </p:txBody>
      </p:sp>
      <p:sp>
        <p:nvSpPr>
          <p:cNvPr id="21" name="Google Shape;101;p13">
            <a:extLst>
              <a:ext uri="{FF2B5EF4-FFF2-40B4-BE49-F238E27FC236}">
                <a16:creationId xmlns:a16="http://schemas.microsoft.com/office/drawing/2014/main" id="{88DD7AFA-1E00-4B43-8723-19EB6CF528E5}"/>
              </a:ext>
            </a:extLst>
          </p:cNvPr>
          <p:cNvSpPr txBox="1">
            <a:spLocks noGrp="1"/>
          </p:cNvSpPr>
          <p:nvPr>
            <p:ph type="title"/>
          </p:nvPr>
        </p:nvSpPr>
        <p:spPr>
          <a:xfrm>
            <a:off x="106675" y="86793"/>
            <a:ext cx="7155600" cy="74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sz="2800" dirty="0">
                <a:latin typeface="Arial"/>
                <a:ea typeface="Arial"/>
                <a:cs typeface="Arial"/>
                <a:sym typeface="Arial"/>
              </a:rPr>
              <a:t>Borders - Theory of Change </a:t>
            </a:r>
            <a:endParaRPr sz="2800" dirty="0">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Arial"/>
              <a:buNone/>
            </a:pPr>
            <a:r>
              <a:rPr lang="en-GB" sz="2200" dirty="0">
                <a:latin typeface="Arial"/>
                <a:ea typeface="Arial"/>
                <a:cs typeface="Arial"/>
                <a:sym typeface="Arial"/>
              </a:rPr>
              <a:t>Virtual Companionship</a:t>
            </a:r>
            <a:endParaRPr sz="2200" dirty="0">
              <a:latin typeface="Arial"/>
              <a:ea typeface="Arial"/>
              <a:cs typeface="Arial"/>
              <a:sym typeface="Arial"/>
            </a:endParaRPr>
          </a:p>
        </p:txBody>
      </p:sp>
      <p:sp>
        <p:nvSpPr>
          <p:cNvPr id="22" name="Google Shape;102;p13">
            <a:extLst>
              <a:ext uri="{FF2B5EF4-FFF2-40B4-BE49-F238E27FC236}">
                <a16:creationId xmlns:a16="http://schemas.microsoft.com/office/drawing/2014/main" id="{0876A568-2EA1-46D9-80BC-508D6C55965A}"/>
              </a:ext>
            </a:extLst>
          </p:cNvPr>
          <p:cNvSpPr/>
          <p:nvPr/>
        </p:nvSpPr>
        <p:spPr>
          <a:xfrm>
            <a:off x="538380" y="807549"/>
            <a:ext cx="3164400" cy="21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400" b="1" i="0" u="none" strike="noStrike" cap="none">
                <a:solidFill>
                  <a:srgbClr val="000000"/>
                </a:solidFill>
                <a:latin typeface="Arial"/>
                <a:ea typeface="Arial"/>
                <a:cs typeface="Arial"/>
                <a:sym typeface="Arial"/>
              </a:rPr>
              <a:t>Activities</a:t>
            </a:r>
            <a:endParaRPr sz="1400" b="1" i="0" u="none" strike="noStrike" cap="none">
              <a:solidFill>
                <a:srgbClr val="000000"/>
              </a:solidFill>
              <a:latin typeface="Arial"/>
              <a:ea typeface="Arial"/>
              <a:cs typeface="Arial"/>
              <a:sym typeface="Arial"/>
            </a:endParaRPr>
          </a:p>
        </p:txBody>
      </p:sp>
      <p:sp>
        <p:nvSpPr>
          <p:cNvPr id="23" name="Google Shape;103;p13">
            <a:extLst>
              <a:ext uri="{FF2B5EF4-FFF2-40B4-BE49-F238E27FC236}">
                <a16:creationId xmlns:a16="http://schemas.microsoft.com/office/drawing/2014/main" id="{4990C7F9-DE23-4E3E-BBC2-128E94C9C57D}"/>
              </a:ext>
            </a:extLst>
          </p:cNvPr>
          <p:cNvSpPr/>
          <p:nvPr/>
        </p:nvSpPr>
        <p:spPr>
          <a:xfrm>
            <a:off x="4665503" y="807549"/>
            <a:ext cx="3164400" cy="21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400" b="1" i="0" u="none" strike="noStrike" cap="none">
                <a:solidFill>
                  <a:srgbClr val="000000"/>
                </a:solidFill>
                <a:latin typeface="Arial"/>
                <a:ea typeface="Arial"/>
                <a:cs typeface="Arial"/>
                <a:sym typeface="Arial"/>
              </a:rPr>
              <a:t>Intermediate outcomes</a:t>
            </a:r>
            <a:endParaRPr sz="1400" b="1" i="0" u="none" strike="noStrike" cap="none">
              <a:solidFill>
                <a:srgbClr val="000000"/>
              </a:solidFill>
              <a:latin typeface="Arial"/>
              <a:ea typeface="Arial"/>
              <a:cs typeface="Arial"/>
              <a:sym typeface="Arial"/>
            </a:endParaRPr>
          </a:p>
        </p:txBody>
      </p:sp>
      <p:sp>
        <p:nvSpPr>
          <p:cNvPr id="24" name="Google Shape;104;p13">
            <a:extLst>
              <a:ext uri="{FF2B5EF4-FFF2-40B4-BE49-F238E27FC236}">
                <a16:creationId xmlns:a16="http://schemas.microsoft.com/office/drawing/2014/main" id="{EC99DA8C-DCE2-4F5C-A35C-D02205394DA2}"/>
              </a:ext>
            </a:extLst>
          </p:cNvPr>
          <p:cNvSpPr/>
          <p:nvPr/>
        </p:nvSpPr>
        <p:spPr>
          <a:xfrm>
            <a:off x="8658475" y="807549"/>
            <a:ext cx="3164400" cy="216000"/>
          </a:xfrm>
          <a:prstGeom prst="roundRect">
            <a:avLst>
              <a:gd name="adj" fmla="val 16667"/>
            </a:avLst>
          </a:prstGeom>
          <a:solidFill>
            <a:srgbClr val="91C46E"/>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400" b="1" i="0" u="none" strike="noStrike" cap="none">
                <a:solidFill>
                  <a:srgbClr val="000000"/>
                </a:solidFill>
                <a:latin typeface="Arial"/>
                <a:ea typeface="Arial"/>
                <a:cs typeface="Arial"/>
                <a:sym typeface="Arial"/>
              </a:rPr>
              <a:t>Ultimate goals</a:t>
            </a:r>
            <a:endParaRPr sz="1400" b="1" i="0" u="none" strike="noStrike" cap="none">
              <a:solidFill>
                <a:srgbClr val="000000"/>
              </a:solidFill>
              <a:latin typeface="Arial"/>
              <a:ea typeface="Arial"/>
              <a:cs typeface="Arial"/>
              <a:sym typeface="Arial"/>
            </a:endParaRPr>
          </a:p>
        </p:txBody>
      </p:sp>
      <p:sp>
        <p:nvSpPr>
          <p:cNvPr id="25" name="Google Shape;105;p13">
            <a:extLst>
              <a:ext uri="{FF2B5EF4-FFF2-40B4-BE49-F238E27FC236}">
                <a16:creationId xmlns:a16="http://schemas.microsoft.com/office/drawing/2014/main" id="{392C3E80-4D13-4BF2-AB92-BC75B79411B4}"/>
              </a:ext>
            </a:extLst>
          </p:cNvPr>
          <p:cNvSpPr/>
          <p:nvPr/>
        </p:nvSpPr>
        <p:spPr>
          <a:xfrm>
            <a:off x="4573703" y="3383723"/>
            <a:ext cx="3348000" cy="396000"/>
          </a:xfrm>
          <a:prstGeom prst="roundRect">
            <a:avLst>
              <a:gd name="adj" fmla="val 16667"/>
            </a:avLst>
          </a:prstGeom>
          <a:solidFill>
            <a:schemeClr val="accent4"/>
          </a:solidFill>
          <a:ln w="12700" cap="flat" cmpd="sng">
            <a:solidFill>
              <a:srgbClr val="BA8C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dirty="0">
                <a:solidFill>
                  <a:srgbClr val="000000"/>
                </a:solidFill>
                <a:latin typeface="Arial"/>
                <a:ea typeface="Arial"/>
                <a:cs typeface="Arial"/>
                <a:sym typeface="Arial"/>
              </a:rPr>
              <a:t>Carers and loved ones feel more satisfied with the services provided by the hospital</a:t>
            </a:r>
            <a:endParaRPr sz="1000" b="0" i="0" u="none" strike="noStrike" cap="none" dirty="0">
              <a:solidFill>
                <a:srgbClr val="000000"/>
              </a:solidFill>
              <a:latin typeface="Arial"/>
              <a:ea typeface="Arial"/>
              <a:cs typeface="Arial"/>
              <a:sym typeface="Arial"/>
            </a:endParaRPr>
          </a:p>
        </p:txBody>
      </p:sp>
      <p:sp>
        <p:nvSpPr>
          <p:cNvPr id="26" name="Google Shape;106;p13">
            <a:extLst>
              <a:ext uri="{FF2B5EF4-FFF2-40B4-BE49-F238E27FC236}">
                <a16:creationId xmlns:a16="http://schemas.microsoft.com/office/drawing/2014/main" id="{743AB7CA-FBFF-4FA7-9B27-D840E4C0F5B6}"/>
              </a:ext>
            </a:extLst>
          </p:cNvPr>
          <p:cNvSpPr/>
          <p:nvPr/>
        </p:nvSpPr>
        <p:spPr>
          <a:xfrm>
            <a:off x="8566675" y="1546881"/>
            <a:ext cx="3348000" cy="396000"/>
          </a:xfrm>
          <a:prstGeom prst="roundRect">
            <a:avLst>
              <a:gd name="adj" fmla="val 16667"/>
            </a:avLst>
          </a:prstGeom>
          <a:solidFill>
            <a:srgbClr val="91C46E"/>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000000"/>
                </a:solidFill>
                <a:latin typeface="Arial"/>
                <a:ea typeface="Arial"/>
                <a:cs typeface="Arial"/>
                <a:sym typeface="Arial"/>
              </a:rPr>
              <a:t>Enhanced patient experience</a:t>
            </a:r>
            <a:br>
              <a:rPr lang="en-GB" sz="1000" b="0" i="0" u="none" strike="noStrike" cap="none">
                <a:solidFill>
                  <a:srgbClr val="000000"/>
                </a:solidFill>
                <a:latin typeface="Arial"/>
                <a:ea typeface="Arial"/>
                <a:cs typeface="Arial"/>
                <a:sym typeface="Arial"/>
              </a:rPr>
            </a:br>
            <a:r>
              <a:rPr lang="en-GB" sz="1000" b="0" i="0" u="none" strike="noStrike" cap="none">
                <a:solidFill>
                  <a:srgbClr val="000000"/>
                </a:solidFill>
                <a:latin typeface="Arial"/>
                <a:ea typeface="Arial"/>
                <a:cs typeface="Arial"/>
                <a:sym typeface="Arial"/>
              </a:rPr>
              <a:t>(end of life and palliative care)</a:t>
            </a:r>
            <a:endParaRPr sz="1000" b="0" i="0" u="none" strike="noStrike" cap="none">
              <a:solidFill>
                <a:srgbClr val="000000"/>
              </a:solidFill>
              <a:latin typeface="Arial"/>
              <a:ea typeface="Arial"/>
              <a:cs typeface="Arial"/>
              <a:sym typeface="Arial"/>
            </a:endParaRPr>
          </a:p>
        </p:txBody>
      </p:sp>
      <p:sp>
        <p:nvSpPr>
          <p:cNvPr id="27" name="Google Shape;107;p13">
            <a:extLst>
              <a:ext uri="{FF2B5EF4-FFF2-40B4-BE49-F238E27FC236}">
                <a16:creationId xmlns:a16="http://schemas.microsoft.com/office/drawing/2014/main" id="{70C756B1-EA1B-419E-911A-809CCC8BA9FB}"/>
              </a:ext>
            </a:extLst>
          </p:cNvPr>
          <p:cNvSpPr/>
          <p:nvPr/>
        </p:nvSpPr>
        <p:spPr>
          <a:xfrm>
            <a:off x="8566675" y="5849881"/>
            <a:ext cx="3348000" cy="396000"/>
          </a:xfrm>
          <a:prstGeom prst="roundRect">
            <a:avLst>
              <a:gd name="adj" fmla="val 16667"/>
            </a:avLst>
          </a:prstGeom>
          <a:solidFill>
            <a:srgbClr val="91C46E"/>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000000"/>
                </a:solidFill>
                <a:latin typeface="Arial"/>
                <a:ea typeface="Arial"/>
                <a:cs typeface="Arial"/>
                <a:sym typeface="Arial"/>
              </a:rPr>
              <a:t>Increased volunteer satisfaction with hospital related roles </a:t>
            </a:r>
            <a:endParaRPr sz="1000" b="1" i="0" u="none" strike="noStrike" cap="none">
              <a:solidFill>
                <a:srgbClr val="000000"/>
              </a:solidFill>
              <a:latin typeface="Arial"/>
              <a:ea typeface="Arial"/>
              <a:cs typeface="Arial"/>
              <a:sym typeface="Arial"/>
            </a:endParaRPr>
          </a:p>
        </p:txBody>
      </p:sp>
      <p:sp>
        <p:nvSpPr>
          <p:cNvPr id="28" name="Google Shape;108;p13">
            <a:extLst>
              <a:ext uri="{FF2B5EF4-FFF2-40B4-BE49-F238E27FC236}">
                <a16:creationId xmlns:a16="http://schemas.microsoft.com/office/drawing/2014/main" id="{B4C08B0D-791B-4B05-9DBC-6599F42E956B}"/>
              </a:ext>
            </a:extLst>
          </p:cNvPr>
          <p:cNvSpPr/>
          <p:nvPr/>
        </p:nvSpPr>
        <p:spPr>
          <a:xfrm>
            <a:off x="7367580" y="86794"/>
            <a:ext cx="4742400" cy="66489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Calibri"/>
                <a:ea typeface="Calibri"/>
                <a:cs typeface="Calibri"/>
                <a:sym typeface="Calibri"/>
              </a:rPr>
              <a:t>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00" b="0" i="0" u="none" strike="noStrike" cap="none">
                <a:solidFill>
                  <a:schemeClr val="lt1"/>
                </a:solidFill>
                <a:latin typeface="Calibri"/>
                <a:ea typeface="Calibri"/>
                <a:cs typeface="Calibri"/>
                <a:sym typeface="Calibri"/>
              </a:rPr>
              <a:t>1. Volunteers have the confidence to make the calls</a:t>
            </a: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00" b="0" i="0" u="none" strike="noStrike" cap="none">
                <a:solidFill>
                  <a:schemeClr val="lt1"/>
                </a:solidFill>
                <a:latin typeface="Calibri"/>
                <a:ea typeface="Calibri"/>
                <a:cs typeface="Calibri"/>
                <a:sym typeface="Calibri"/>
              </a:rPr>
              <a:t>2. Staff are confident enough in the service to refer patients to it </a:t>
            </a: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00" b="0" i="0" u="none" strike="noStrike" cap="none">
                <a:solidFill>
                  <a:schemeClr val="lt1"/>
                </a:solidFill>
                <a:latin typeface="Calibri"/>
                <a:ea typeface="Calibri"/>
                <a:cs typeface="Calibri"/>
                <a:sym typeface="Calibri"/>
              </a:rPr>
              <a:t>3. Patients/Carers/Families are confident enough in the service to use it</a:t>
            </a:r>
            <a:endParaRPr sz="1000" b="0" i="0" u="none" strike="noStrike" cap="none">
              <a:solidFill>
                <a:schemeClr val="lt1"/>
              </a:solidFill>
              <a:latin typeface="Calibri"/>
              <a:ea typeface="Calibri"/>
              <a:cs typeface="Calibri"/>
              <a:sym typeface="Calibri"/>
            </a:endParaRPr>
          </a:p>
        </p:txBody>
      </p:sp>
      <p:sp>
        <p:nvSpPr>
          <p:cNvPr id="29" name="Google Shape;109;p13">
            <a:extLst>
              <a:ext uri="{FF2B5EF4-FFF2-40B4-BE49-F238E27FC236}">
                <a16:creationId xmlns:a16="http://schemas.microsoft.com/office/drawing/2014/main" id="{52830B0A-B759-40F8-A836-A70C1DCC6CA9}"/>
              </a:ext>
            </a:extLst>
          </p:cNvPr>
          <p:cNvSpPr/>
          <p:nvPr/>
        </p:nvSpPr>
        <p:spPr>
          <a:xfrm>
            <a:off x="8566675" y="4837433"/>
            <a:ext cx="3348000" cy="396000"/>
          </a:xfrm>
          <a:prstGeom prst="roundRect">
            <a:avLst>
              <a:gd name="adj" fmla="val 16667"/>
            </a:avLst>
          </a:prstGeom>
          <a:solidFill>
            <a:srgbClr val="91C46E"/>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000000"/>
                </a:solidFill>
                <a:latin typeface="Arial"/>
                <a:ea typeface="Arial"/>
                <a:cs typeface="Arial"/>
                <a:sym typeface="Arial"/>
              </a:rPr>
              <a:t>Increased staff satisfaction with their role</a:t>
            </a:r>
            <a:endParaRPr sz="1000" b="1" i="0" u="none" strike="noStrike" cap="none">
              <a:solidFill>
                <a:srgbClr val="000000"/>
              </a:solidFill>
              <a:latin typeface="Arial"/>
              <a:ea typeface="Arial"/>
              <a:cs typeface="Arial"/>
              <a:sym typeface="Arial"/>
            </a:endParaRPr>
          </a:p>
        </p:txBody>
      </p:sp>
      <p:sp>
        <p:nvSpPr>
          <p:cNvPr id="30" name="Google Shape;110;p13">
            <a:extLst>
              <a:ext uri="{FF2B5EF4-FFF2-40B4-BE49-F238E27FC236}">
                <a16:creationId xmlns:a16="http://schemas.microsoft.com/office/drawing/2014/main" id="{D468A21F-046B-4797-97AD-D14D1B31D980}"/>
              </a:ext>
            </a:extLst>
          </p:cNvPr>
          <p:cNvSpPr/>
          <p:nvPr/>
        </p:nvSpPr>
        <p:spPr>
          <a:xfrm>
            <a:off x="4573703" y="5849881"/>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Arial"/>
                <a:ea typeface="Arial"/>
                <a:cs typeface="Arial"/>
                <a:sym typeface="Arial"/>
              </a:rPr>
              <a:t>Volunteers feel that their volunteering gives them a sense of purpose </a:t>
            </a:r>
            <a:endParaRPr sz="1000" b="0" i="0" u="none" strike="noStrike" cap="none">
              <a:solidFill>
                <a:schemeClr val="lt1"/>
              </a:solidFill>
              <a:latin typeface="Arial"/>
              <a:ea typeface="Arial"/>
              <a:cs typeface="Arial"/>
              <a:sym typeface="Arial"/>
            </a:endParaRPr>
          </a:p>
        </p:txBody>
      </p:sp>
      <p:cxnSp>
        <p:nvCxnSpPr>
          <p:cNvPr id="31" name="Google Shape;111;p13">
            <a:extLst>
              <a:ext uri="{FF2B5EF4-FFF2-40B4-BE49-F238E27FC236}">
                <a16:creationId xmlns:a16="http://schemas.microsoft.com/office/drawing/2014/main" id="{951F5A8D-B51C-4EAD-869F-5F4538EEF138}"/>
              </a:ext>
            </a:extLst>
          </p:cNvPr>
          <p:cNvCxnSpPr>
            <a:stCxn id="17" idx="3"/>
            <a:endCxn id="26" idx="1"/>
          </p:cNvCxnSpPr>
          <p:nvPr/>
        </p:nvCxnSpPr>
        <p:spPr>
          <a:xfrm rot="10800000" flipH="1">
            <a:off x="7921703" y="1744957"/>
            <a:ext cx="645000" cy="621000"/>
          </a:xfrm>
          <a:prstGeom prst="bentConnector3">
            <a:avLst>
              <a:gd name="adj1" fmla="val 49998"/>
            </a:avLst>
          </a:prstGeom>
          <a:noFill/>
          <a:ln w="28575" cap="flat" cmpd="sng">
            <a:solidFill>
              <a:schemeClr val="dk2"/>
            </a:solidFill>
            <a:prstDash val="solid"/>
            <a:round/>
            <a:headEnd type="none" w="sm" len="sm"/>
            <a:tailEnd type="stealth" w="med" len="med"/>
          </a:ln>
        </p:spPr>
      </p:cxnSp>
      <p:sp>
        <p:nvSpPr>
          <p:cNvPr id="32" name="Google Shape;112;p13">
            <a:extLst>
              <a:ext uri="{FF2B5EF4-FFF2-40B4-BE49-F238E27FC236}">
                <a16:creationId xmlns:a16="http://schemas.microsoft.com/office/drawing/2014/main" id="{2F734B0E-3EDE-412E-A174-1E9744C94C59}"/>
              </a:ext>
            </a:extLst>
          </p:cNvPr>
          <p:cNvSpPr/>
          <p:nvPr/>
        </p:nvSpPr>
        <p:spPr>
          <a:xfrm>
            <a:off x="8566675" y="3383723"/>
            <a:ext cx="3348000" cy="396000"/>
          </a:xfrm>
          <a:prstGeom prst="roundRect">
            <a:avLst>
              <a:gd name="adj" fmla="val 16667"/>
            </a:avLst>
          </a:prstGeom>
          <a:solidFill>
            <a:srgbClr val="91C46E"/>
          </a:solidFill>
          <a:ln w="12700" cap="flat" cmpd="sng">
            <a:solidFill>
              <a:srgbClr val="517E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dirty="0">
                <a:solidFill>
                  <a:srgbClr val="000000"/>
                </a:solidFill>
                <a:latin typeface="Arial"/>
                <a:ea typeface="Arial"/>
                <a:cs typeface="Arial"/>
                <a:sym typeface="Arial"/>
              </a:rPr>
              <a:t>Enhanced experience for carers and loved ones </a:t>
            </a:r>
            <a:r>
              <a:rPr lang="en-GB" sz="1000" b="0" i="0" u="none" strike="noStrike" cap="none" dirty="0">
                <a:solidFill>
                  <a:srgbClr val="000000"/>
                </a:solidFill>
                <a:latin typeface="Arial"/>
                <a:ea typeface="Arial"/>
                <a:cs typeface="Arial"/>
                <a:sym typeface="Arial"/>
              </a:rPr>
              <a:t>of patients at end of life</a:t>
            </a:r>
            <a:endParaRPr sz="1000" b="0" i="0" u="none" strike="noStrike" cap="none" dirty="0">
              <a:solidFill>
                <a:srgbClr val="000000"/>
              </a:solidFill>
              <a:latin typeface="Arial"/>
              <a:ea typeface="Arial"/>
              <a:cs typeface="Arial"/>
              <a:sym typeface="Arial"/>
            </a:endParaRPr>
          </a:p>
        </p:txBody>
      </p:sp>
      <p:cxnSp>
        <p:nvCxnSpPr>
          <p:cNvPr id="33" name="Google Shape;113;p13">
            <a:extLst>
              <a:ext uri="{FF2B5EF4-FFF2-40B4-BE49-F238E27FC236}">
                <a16:creationId xmlns:a16="http://schemas.microsoft.com/office/drawing/2014/main" id="{03E70502-BDDC-4CFD-A60E-3DCB65E711CA}"/>
              </a:ext>
            </a:extLst>
          </p:cNvPr>
          <p:cNvCxnSpPr>
            <a:stCxn id="16" idx="3"/>
            <a:endCxn id="26" idx="1"/>
          </p:cNvCxnSpPr>
          <p:nvPr/>
        </p:nvCxnSpPr>
        <p:spPr>
          <a:xfrm>
            <a:off x="7921703" y="1478705"/>
            <a:ext cx="645000" cy="266100"/>
          </a:xfrm>
          <a:prstGeom prst="bentConnector3">
            <a:avLst>
              <a:gd name="adj1" fmla="val 49998"/>
            </a:avLst>
          </a:prstGeom>
          <a:noFill/>
          <a:ln w="28575" cap="flat" cmpd="sng">
            <a:solidFill>
              <a:schemeClr val="dk2"/>
            </a:solidFill>
            <a:prstDash val="solid"/>
            <a:round/>
            <a:headEnd type="none" w="sm" len="sm"/>
            <a:tailEnd type="stealth" w="med" len="med"/>
          </a:ln>
        </p:spPr>
      </p:cxnSp>
      <p:sp>
        <p:nvSpPr>
          <p:cNvPr id="34" name="Google Shape;114;p13">
            <a:extLst>
              <a:ext uri="{FF2B5EF4-FFF2-40B4-BE49-F238E27FC236}">
                <a16:creationId xmlns:a16="http://schemas.microsoft.com/office/drawing/2014/main" id="{D7723029-9D1A-4E1B-958E-D820957C1CBA}"/>
              </a:ext>
            </a:extLst>
          </p:cNvPr>
          <p:cNvSpPr/>
          <p:nvPr/>
        </p:nvSpPr>
        <p:spPr>
          <a:xfrm>
            <a:off x="8566675" y="2345409"/>
            <a:ext cx="3348000" cy="396000"/>
          </a:xfrm>
          <a:prstGeom prst="roundRect">
            <a:avLst>
              <a:gd name="adj" fmla="val 16667"/>
            </a:avLst>
          </a:prstGeom>
          <a:solidFill>
            <a:srgbClr val="91C46E"/>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000000"/>
                </a:solidFill>
                <a:latin typeface="Arial"/>
                <a:ea typeface="Arial"/>
                <a:cs typeface="Arial"/>
                <a:sym typeface="Arial"/>
              </a:rPr>
              <a:t>Enhanced quality of patient care</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(end of life and palliative care)</a:t>
            </a:r>
            <a:endParaRPr sz="1000" b="0" i="0" u="none" strike="noStrike" cap="none">
              <a:solidFill>
                <a:srgbClr val="000000"/>
              </a:solidFill>
              <a:latin typeface="Arial"/>
              <a:ea typeface="Arial"/>
              <a:cs typeface="Arial"/>
              <a:sym typeface="Arial"/>
            </a:endParaRPr>
          </a:p>
        </p:txBody>
      </p:sp>
      <p:cxnSp>
        <p:nvCxnSpPr>
          <p:cNvPr id="35" name="Google Shape;115;p13">
            <a:extLst>
              <a:ext uri="{FF2B5EF4-FFF2-40B4-BE49-F238E27FC236}">
                <a16:creationId xmlns:a16="http://schemas.microsoft.com/office/drawing/2014/main" id="{8BF35550-C7BB-4418-BBF9-24667743F894}"/>
              </a:ext>
            </a:extLst>
          </p:cNvPr>
          <p:cNvCxnSpPr>
            <a:stCxn id="45" idx="3"/>
            <a:endCxn id="29" idx="1"/>
          </p:cNvCxnSpPr>
          <p:nvPr/>
        </p:nvCxnSpPr>
        <p:spPr>
          <a:xfrm rot="10800000" flipH="1">
            <a:off x="7921703" y="5035315"/>
            <a:ext cx="645000" cy="220500"/>
          </a:xfrm>
          <a:prstGeom prst="bentConnector3">
            <a:avLst>
              <a:gd name="adj1" fmla="val 49998"/>
            </a:avLst>
          </a:prstGeom>
          <a:noFill/>
          <a:ln w="28575" cap="flat" cmpd="sng">
            <a:solidFill>
              <a:schemeClr val="dk2"/>
            </a:solidFill>
            <a:prstDash val="solid"/>
            <a:round/>
            <a:headEnd type="none" w="sm" len="sm"/>
            <a:tailEnd type="stealth" w="med" len="med"/>
          </a:ln>
        </p:spPr>
      </p:cxnSp>
      <p:cxnSp>
        <p:nvCxnSpPr>
          <p:cNvPr id="36" name="Google Shape;117;p13">
            <a:extLst>
              <a:ext uri="{FF2B5EF4-FFF2-40B4-BE49-F238E27FC236}">
                <a16:creationId xmlns:a16="http://schemas.microsoft.com/office/drawing/2014/main" id="{BCD243CA-29C1-4BBC-9A5E-00EF4F6472CC}"/>
              </a:ext>
            </a:extLst>
          </p:cNvPr>
          <p:cNvCxnSpPr>
            <a:stCxn id="44" idx="3"/>
            <a:endCxn id="29" idx="1"/>
          </p:cNvCxnSpPr>
          <p:nvPr/>
        </p:nvCxnSpPr>
        <p:spPr>
          <a:xfrm>
            <a:off x="7921703" y="4815051"/>
            <a:ext cx="645000" cy="220500"/>
          </a:xfrm>
          <a:prstGeom prst="bentConnector3">
            <a:avLst>
              <a:gd name="adj1" fmla="val 49998"/>
            </a:avLst>
          </a:prstGeom>
          <a:noFill/>
          <a:ln w="28575" cap="flat" cmpd="sng">
            <a:solidFill>
              <a:schemeClr val="dk2"/>
            </a:solidFill>
            <a:prstDash val="solid"/>
            <a:round/>
            <a:headEnd type="none" w="sm" len="sm"/>
            <a:tailEnd type="stealth" w="med" len="med"/>
          </a:ln>
        </p:spPr>
      </p:cxnSp>
      <p:sp>
        <p:nvSpPr>
          <p:cNvPr id="37" name="Google Shape;119;p13">
            <a:extLst>
              <a:ext uri="{FF2B5EF4-FFF2-40B4-BE49-F238E27FC236}">
                <a16:creationId xmlns:a16="http://schemas.microsoft.com/office/drawing/2014/main" id="{AD246EB5-6375-4498-BCEC-6FE728527663}"/>
              </a:ext>
            </a:extLst>
          </p:cNvPr>
          <p:cNvSpPr/>
          <p:nvPr/>
        </p:nvSpPr>
        <p:spPr>
          <a:xfrm>
            <a:off x="356580" y="3439666"/>
            <a:ext cx="3528000" cy="1119580"/>
          </a:xfrm>
          <a:prstGeom prst="rect">
            <a:avLst/>
          </a:prstGeom>
          <a:solidFill>
            <a:srgbClr val="B6D2EC"/>
          </a:solidFill>
          <a:ln w="12700" cap="flat" cmpd="sng">
            <a:solidFill>
              <a:srgbClr val="31538F"/>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000" b="1" i="0" u="none" strike="noStrike" cap="none">
                <a:solidFill>
                  <a:schemeClr val="dk1"/>
                </a:solidFill>
                <a:latin typeface="Arial"/>
                <a:ea typeface="Arial"/>
                <a:cs typeface="Arial"/>
                <a:sym typeface="Arial"/>
              </a:rPr>
              <a:t>Volunteer support calls with families and carers</a:t>
            </a:r>
            <a:endParaRPr sz="1000" b="0" i="0" u="none" strike="noStrike" cap="none">
              <a:solidFill>
                <a:srgbClr val="000000"/>
              </a:solidFill>
              <a:latin typeface="Arial"/>
              <a:ea typeface="Arial"/>
              <a:cs typeface="Arial"/>
              <a:sym typeface="Arial"/>
            </a:endParaRPr>
          </a:p>
        </p:txBody>
      </p:sp>
      <p:sp>
        <p:nvSpPr>
          <p:cNvPr id="38" name="Google Shape;120;p13">
            <a:extLst>
              <a:ext uri="{FF2B5EF4-FFF2-40B4-BE49-F238E27FC236}">
                <a16:creationId xmlns:a16="http://schemas.microsoft.com/office/drawing/2014/main" id="{0F7FA859-BECB-4B52-93D8-D15393AC7D15}"/>
              </a:ext>
            </a:extLst>
          </p:cNvPr>
          <p:cNvSpPr/>
          <p:nvPr/>
        </p:nvSpPr>
        <p:spPr>
          <a:xfrm>
            <a:off x="446580" y="3656236"/>
            <a:ext cx="3348000" cy="396000"/>
          </a:xfrm>
          <a:prstGeom prst="roundRect">
            <a:avLst>
              <a:gd name="adj" fmla="val 16667"/>
            </a:avLst>
          </a:prstGeom>
          <a:solidFill>
            <a:srgbClr val="8BB8E1"/>
          </a:solidFill>
          <a:ln w="12700" cap="flat" cmpd="sng">
            <a:solidFill>
              <a:srgbClr val="42719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000000"/>
                </a:solidFill>
                <a:latin typeface="Arial"/>
                <a:ea typeface="Arial"/>
                <a:cs typeface="Arial"/>
                <a:sym typeface="Arial"/>
              </a:rPr>
              <a:t>Volunteers </a:t>
            </a:r>
            <a:r>
              <a:rPr lang="en-GB" sz="1000" b="0" i="0" u="sng" strike="noStrike" cap="none">
                <a:solidFill>
                  <a:srgbClr val="000000"/>
                </a:solidFill>
                <a:latin typeface="Arial"/>
                <a:ea typeface="Arial"/>
                <a:cs typeface="Arial"/>
                <a:sym typeface="Arial"/>
              </a:rPr>
              <a:t>provide emotional support to families/carers</a:t>
            </a:r>
            <a:r>
              <a:rPr lang="en-GB" sz="1000" b="0" i="0" u="none" strike="noStrike" cap="none">
                <a:solidFill>
                  <a:srgbClr val="000000"/>
                </a:solidFill>
                <a:latin typeface="Arial"/>
                <a:ea typeface="Arial"/>
                <a:cs typeface="Arial"/>
                <a:sym typeface="Arial"/>
              </a:rPr>
              <a:t> via phone/online</a:t>
            </a:r>
            <a:endParaRPr sz="1000" b="0" i="0" u="none" strike="noStrike" cap="none">
              <a:solidFill>
                <a:srgbClr val="000000"/>
              </a:solidFill>
              <a:latin typeface="Arial"/>
              <a:ea typeface="Arial"/>
              <a:cs typeface="Arial"/>
              <a:sym typeface="Arial"/>
            </a:endParaRPr>
          </a:p>
        </p:txBody>
      </p:sp>
      <p:sp>
        <p:nvSpPr>
          <p:cNvPr id="39" name="Google Shape;121;p13">
            <a:extLst>
              <a:ext uri="{FF2B5EF4-FFF2-40B4-BE49-F238E27FC236}">
                <a16:creationId xmlns:a16="http://schemas.microsoft.com/office/drawing/2014/main" id="{3688173F-AB45-49BB-A63D-E1D5BF3975C3}"/>
              </a:ext>
            </a:extLst>
          </p:cNvPr>
          <p:cNvSpPr txBox="1"/>
          <p:nvPr/>
        </p:nvSpPr>
        <p:spPr>
          <a:xfrm>
            <a:off x="2072744" y="5986760"/>
            <a:ext cx="108876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000" b="0" i="0" u="none" strike="noStrike" cap="none">
                <a:solidFill>
                  <a:srgbClr val="000000"/>
                </a:solidFill>
                <a:latin typeface="Arial"/>
                <a:ea typeface="Arial"/>
                <a:cs typeface="Arial"/>
                <a:sym typeface="Arial"/>
              </a:rPr>
              <a:t>(All activities)</a:t>
            </a:r>
            <a:endParaRPr sz="1000" b="0" i="0" u="none" strike="noStrike" cap="none">
              <a:solidFill>
                <a:srgbClr val="000000"/>
              </a:solidFill>
              <a:latin typeface="Arial"/>
              <a:ea typeface="Arial"/>
              <a:cs typeface="Arial"/>
              <a:sym typeface="Arial"/>
            </a:endParaRPr>
          </a:p>
        </p:txBody>
      </p:sp>
      <p:cxnSp>
        <p:nvCxnSpPr>
          <p:cNvPr id="40" name="Google Shape;122;p13">
            <a:extLst>
              <a:ext uri="{FF2B5EF4-FFF2-40B4-BE49-F238E27FC236}">
                <a16:creationId xmlns:a16="http://schemas.microsoft.com/office/drawing/2014/main" id="{0E648E3D-337B-4098-8E03-1000041A4760}"/>
              </a:ext>
            </a:extLst>
          </p:cNvPr>
          <p:cNvCxnSpPr/>
          <p:nvPr/>
        </p:nvCxnSpPr>
        <p:spPr>
          <a:xfrm rot="10800000" flipH="1">
            <a:off x="2108177" y="6215730"/>
            <a:ext cx="2304000" cy="6484"/>
          </a:xfrm>
          <a:prstGeom prst="straightConnector1">
            <a:avLst/>
          </a:prstGeom>
          <a:noFill/>
          <a:ln w="28575" cap="flat" cmpd="sng">
            <a:solidFill>
              <a:schemeClr val="dk2"/>
            </a:solidFill>
            <a:prstDash val="solid"/>
            <a:round/>
            <a:headEnd type="none" w="sm" len="sm"/>
            <a:tailEnd type="triangle" w="med" len="med"/>
          </a:ln>
        </p:spPr>
      </p:cxnSp>
      <p:cxnSp>
        <p:nvCxnSpPr>
          <p:cNvPr id="41" name="Google Shape;123;p13">
            <a:extLst>
              <a:ext uri="{FF2B5EF4-FFF2-40B4-BE49-F238E27FC236}">
                <a16:creationId xmlns:a16="http://schemas.microsoft.com/office/drawing/2014/main" id="{F33CEEFD-AA57-479C-A87A-A00561D4C7EF}"/>
              </a:ext>
            </a:extLst>
          </p:cNvPr>
          <p:cNvCxnSpPr>
            <a:endCxn id="14" idx="1"/>
          </p:cNvCxnSpPr>
          <p:nvPr/>
        </p:nvCxnSpPr>
        <p:spPr>
          <a:xfrm rot="10800000" flipH="1">
            <a:off x="3882803" y="2072277"/>
            <a:ext cx="528900" cy="246300"/>
          </a:xfrm>
          <a:prstGeom prst="straightConnector1">
            <a:avLst/>
          </a:prstGeom>
          <a:noFill/>
          <a:ln w="28575" cap="flat" cmpd="sng">
            <a:solidFill>
              <a:schemeClr val="dk2"/>
            </a:solidFill>
            <a:prstDash val="solid"/>
            <a:round/>
            <a:headEnd type="none" w="sm" len="sm"/>
            <a:tailEnd type="triangle" w="med" len="med"/>
          </a:ln>
        </p:spPr>
      </p:cxnSp>
      <p:cxnSp>
        <p:nvCxnSpPr>
          <p:cNvPr id="42" name="Google Shape;124;p13">
            <a:extLst>
              <a:ext uri="{FF2B5EF4-FFF2-40B4-BE49-F238E27FC236}">
                <a16:creationId xmlns:a16="http://schemas.microsoft.com/office/drawing/2014/main" id="{21D70CDE-53E3-4A85-AA56-4F406A8A85CB}"/>
              </a:ext>
            </a:extLst>
          </p:cNvPr>
          <p:cNvCxnSpPr>
            <a:stCxn id="14" idx="2"/>
            <a:endCxn id="5" idx="1"/>
          </p:cNvCxnSpPr>
          <p:nvPr/>
        </p:nvCxnSpPr>
        <p:spPr>
          <a:xfrm rot="5400000">
            <a:off x="4520903" y="2954079"/>
            <a:ext cx="1616400" cy="1837200"/>
          </a:xfrm>
          <a:prstGeom prst="bentConnector4">
            <a:avLst>
              <a:gd name="adj1" fmla="val 3146"/>
              <a:gd name="adj2" fmla="val 111409"/>
            </a:avLst>
          </a:prstGeom>
          <a:noFill/>
          <a:ln w="19050" cap="flat" cmpd="sng">
            <a:solidFill>
              <a:srgbClr val="A5A5A5"/>
            </a:solidFill>
            <a:prstDash val="solid"/>
            <a:round/>
            <a:headEnd type="none" w="sm" len="sm"/>
            <a:tailEnd type="stealth" w="med" len="med"/>
          </a:ln>
        </p:spPr>
      </p:cxnSp>
      <p:cxnSp>
        <p:nvCxnSpPr>
          <p:cNvPr id="43" name="Google Shape;125;p13">
            <a:extLst>
              <a:ext uri="{FF2B5EF4-FFF2-40B4-BE49-F238E27FC236}">
                <a16:creationId xmlns:a16="http://schemas.microsoft.com/office/drawing/2014/main" id="{9D48E500-CB82-4439-9FE6-47A269535EAA}"/>
              </a:ext>
            </a:extLst>
          </p:cNvPr>
          <p:cNvCxnSpPr>
            <a:stCxn id="20" idx="2"/>
            <a:endCxn id="4" idx="1"/>
          </p:cNvCxnSpPr>
          <p:nvPr/>
        </p:nvCxnSpPr>
        <p:spPr>
          <a:xfrm rot="5400000">
            <a:off x="4952903" y="3753436"/>
            <a:ext cx="752400" cy="1837200"/>
          </a:xfrm>
          <a:prstGeom prst="bentConnector4">
            <a:avLst>
              <a:gd name="adj1" fmla="val 7579"/>
              <a:gd name="adj2" fmla="val 115557"/>
            </a:avLst>
          </a:prstGeom>
          <a:noFill/>
          <a:ln w="19050" cap="flat" cmpd="sng">
            <a:solidFill>
              <a:srgbClr val="A5A5A5"/>
            </a:solidFill>
            <a:prstDash val="dash"/>
            <a:round/>
            <a:headEnd type="none" w="sm" len="sm"/>
            <a:tailEnd type="stealth" w="med" len="med"/>
          </a:ln>
        </p:spPr>
      </p:cxnSp>
      <p:sp>
        <p:nvSpPr>
          <p:cNvPr id="44" name="Google Shape;118;p13">
            <a:extLst>
              <a:ext uri="{FF2B5EF4-FFF2-40B4-BE49-F238E27FC236}">
                <a16:creationId xmlns:a16="http://schemas.microsoft.com/office/drawing/2014/main" id="{11557CD5-B325-4E84-85C0-880AA4FBCD27}"/>
              </a:ext>
            </a:extLst>
          </p:cNvPr>
          <p:cNvSpPr/>
          <p:nvPr/>
        </p:nvSpPr>
        <p:spPr>
          <a:xfrm>
            <a:off x="4573703" y="4617051"/>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0" u="none" strike="noStrike" cap="none" dirty="0">
                <a:solidFill>
                  <a:srgbClr val="000000"/>
                </a:solidFill>
                <a:latin typeface="Arial"/>
                <a:ea typeface="Arial"/>
                <a:cs typeface="Arial"/>
                <a:sym typeface="Arial"/>
              </a:rPr>
              <a:t>Staff are alerted to the needs and concerns of patients, carers and loved ones</a:t>
            </a:r>
            <a:endParaRPr sz="1000" b="0" i="0" u="none" strike="noStrike" cap="none" dirty="0">
              <a:solidFill>
                <a:srgbClr val="000000"/>
              </a:solidFill>
              <a:latin typeface="Arial"/>
              <a:ea typeface="Arial"/>
              <a:cs typeface="Arial"/>
              <a:sym typeface="Arial"/>
            </a:endParaRPr>
          </a:p>
        </p:txBody>
      </p:sp>
      <p:sp>
        <p:nvSpPr>
          <p:cNvPr id="45" name="Google Shape;116;p13">
            <a:extLst>
              <a:ext uri="{FF2B5EF4-FFF2-40B4-BE49-F238E27FC236}">
                <a16:creationId xmlns:a16="http://schemas.microsoft.com/office/drawing/2014/main" id="{206F390E-F3E7-4198-8BBF-A18E68CA3319}"/>
              </a:ext>
            </a:extLst>
          </p:cNvPr>
          <p:cNvSpPr/>
          <p:nvPr/>
        </p:nvSpPr>
        <p:spPr>
          <a:xfrm>
            <a:off x="4573703" y="5057815"/>
            <a:ext cx="3348000" cy="396000"/>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Arial"/>
                <a:ea typeface="Arial"/>
                <a:cs typeface="Arial"/>
                <a:sym typeface="Arial"/>
              </a:rPr>
              <a:t>Staff feel more confident about the quality of services offered</a:t>
            </a:r>
            <a:endParaRPr sz="1000" b="0" i="0" u="none" strike="noStrike" cap="none">
              <a:solidFill>
                <a:schemeClr val="lt1"/>
              </a:solidFill>
              <a:latin typeface="Arial"/>
              <a:ea typeface="Arial"/>
              <a:cs typeface="Arial"/>
              <a:sym typeface="Arial"/>
            </a:endParaRPr>
          </a:p>
        </p:txBody>
      </p:sp>
      <p:cxnSp>
        <p:nvCxnSpPr>
          <p:cNvPr id="46" name="Google Shape;126;p13">
            <a:extLst>
              <a:ext uri="{FF2B5EF4-FFF2-40B4-BE49-F238E27FC236}">
                <a16:creationId xmlns:a16="http://schemas.microsoft.com/office/drawing/2014/main" id="{645D1F14-7E50-4F3D-8F1C-39D13383B318}"/>
              </a:ext>
            </a:extLst>
          </p:cNvPr>
          <p:cNvCxnSpPr>
            <a:stCxn id="19" idx="0"/>
            <a:endCxn id="6" idx="1"/>
          </p:cNvCxnSpPr>
          <p:nvPr/>
        </p:nvCxnSpPr>
        <p:spPr>
          <a:xfrm rot="5400000" flipH="1">
            <a:off x="5166203" y="4553634"/>
            <a:ext cx="325800" cy="1837200"/>
          </a:xfrm>
          <a:prstGeom prst="bentConnector4">
            <a:avLst>
              <a:gd name="adj1" fmla="val 18868"/>
              <a:gd name="adj2" fmla="val 111052"/>
            </a:avLst>
          </a:prstGeom>
          <a:noFill/>
          <a:ln w="19050" cap="flat" cmpd="sng">
            <a:solidFill>
              <a:srgbClr val="A5A5A5"/>
            </a:solidFill>
            <a:prstDash val="solid"/>
            <a:round/>
            <a:headEnd type="none" w="sm" len="sm"/>
            <a:tailEnd type="stealth" w="med" len="med"/>
          </a:ln>
        </p:spPr>
      </p:cxnSp>
      <p:cxnSp>
        <p:nvCxnSpPr>
          <p:cNvPr id="47" name="Google Shape;127;p13">
            <a:extLst>
              <a:ext uri="{FF2B5EF4-FFF2-40B4-BE49-F238E27FC236}">
                <a16:creationId xmlns:a16="http://schemas.microsoft.com/office/drawing/2014/main" id="{B14E23CE-8082-413C-B89B-E00111DB8C5A}"/>
              </a:ext>
            </a:extLst>
          </p:cNvPr>
          <p:cNvCxnSpPr>
            <a:stCxn id="37" idx="3"/>
            <a:endCxn id="20" idx="1"/>
          </p:cNvCxnSpPr>
          <p:nvPr/>
        </p:nvCxnSpPr>
        <p:spPr>
          <a:xfrm rot="10800000" flipH="1">
            <a:off x="3884580" y="3731856"/>
            <a:ext cx="527100" cy="267600"/>
          </a:xfrm>
          <a:prstGeom prst="straightConnector1">
            <a:avLst/>
          </a:prstGeom>
          <a:noFill/>
          <a:ln w="28575" cap="flat" cmpd="sng">
            <a:solidFill>
              <a:schemeClr val="dk2"/>
            </a:solidFill>
            <a:prstDash val="dash"/>
            <a:round/>
            <a:headEnd type="none" w="sm" len="sm"/>
            <a:tailEnd type="triangle" w="med" len="med"/>
          </a:ln>
        </p:spPr>
      </p:cxnSp>
      <p:cxnSp>
        <p:nvCxnSpPr>
          <p:cNvPr id="48" name="Google Shape;128;p13">
            <a:extLst>
              <a:ext uri="{FF2B5EF4-FFF2-40B4-BE49-F238E27FC236}">
                <a16:creationId xmlns:a16="http://schemas.microsoft.com/office/drawing/2014/main" id="{89819DA7-36A6-4A8E-80A7-99EDB1A1634E}"/>
              </a:ext>
            </a:extLst>
          </p:cNvPr>
          <p:cNvCxnSpPr>
            <a:stCxn id="18" idx="3"/>
            <a:endCxn id="34" idx="1"/>
          </p:cNvCxnSpPr>
          <p:nvPr/>
        </p:nvCxnSpPr>
        <p:spPr>
          <a:xfrm rot="10800000" flipH="1">
            <a:off x="7921703" y="2543483"/>
            <a:ext cx="645000" cy="266100"/>
          </a:xfrm>
          <a:prstGeom prst="bentConnector3">
            <a:avLst>
              <a:gd name="adj1" fmla="val 49998"/>
            </a:avLst>
          </a:prstGeom>
          <a:noFill/>
          <a:ln w="28575" cap="flat" cmpd="sng">
            <a:solidFill>
              <a:schemeClr val="dk2"/>
            </a:solidFill>
            <a:prstDash val="solid"/>
            <a:round/>
            <a:headEnd type="none" w="sm" len="sm"/>
            <a:tailEnd type="stealth" w="med" len="med"/>
          </a:ln>
        </p:spPr>
      </p:cxnSp>
      <p:cxnSp>
        <p:nvCxnSpPr>
          <p:cNvPr id="49" name="Google Shape;129;p13">
            <a:extLst>
              <a:ext uri="{FF2B5EF4-FFF2-40B4-BE49-F238E27FC236}">
                <a16:creationId xmlns:a16="http://schemas.microsoft.com/office/drawing/2014/main" id="{65EDC4D6-4B87-4BA6-B952-4AAEFF04BFAF}"/>
              </a:ext>
            </a:extLst>
          </p:cNvPr>
          <p:cNvCxnSpPr>
            <a:stCxn id="15" idx="3"/>
            <a:endCxn id="34" idx="1"/>
          </p:cNvCxnSpPr>
          <p:nvPr/>
        </p:nvCxnSpPr>
        <p:spPr>
          <a:xfrm>
            <a:off x="7921703" y="1922331"/>
            <a:ext cx="645000" cy="621000"/>
          </a:xfrm>
          <a:prstGeom prst="bentConnector3">
            <a:avLst>
              <a:gd name="adj1" fmla="val 49998"/>
            </a:avLst>
          </a:prstGeom>
          <a:noFill/>
          <a:ln w="28575" cap="flat" cmpd="sng">
            <a:solidFill>
              <a:schemeClr val="dk2"/>
            </a:solidFill>
            <a:prstDash val="solid"/>
            <a:round/>
            <a:headEnd type="none" w="sm" len="sm"/>
            <a:tailEnd type="stealth" w="med" len="med"/>
          </a:ln>
        </p:spPr>
      </p:cxnSp>
      <p:cxnSp>
        <p:nvCxnSpPr>
          <p:cNvPr id="50" name="Google Shape;130;p13">
            <a:extLst>
              <a:ext uri="{FF2B5EF4-FFF2-40B4-BE49-F238E27FC236}">
                <a16:creationId xmlns:a16="http://schemas.microsoft.com/office/drawing/2014/main" id="{6857B2FB-A0B8-44E6-9FE3-EF177B91CEE7}"/>
              </a:ext>
            </a:extLst>
          </p:cNvPr>
          <p:cNvCxnSpPr>
            <a:stCxn id="25" idx="3"/>
            <a:endCxn id="32" idx="1"/>
          </p:cNvCxnSpPr>
          <p:nvPr/>
        </p:nvCxnSpPr>
        <p:spPr>
          <a:xfrm>
            <a:off x="7921703" y="3581723"/>
            <a:ext cx="645000" cy="0"/>
          </a:xfrm>
          <a:prstGeom prst="straightConnector1">
            <a:avLst/>
          </a:prstGeom>
          <a:noFill/>
          <a:ln w="28575" cap="flat" cmpd="sng">
            <a:solidFill>
              <a:schemeClr val="dk2"/>
            </a:solidFill>
            <a:prstDash val="dash"/>
            <a:round/>
            <a:headEnd type="none" w="sm" len="sm"/>
            <a:tailEnd type="triangle" w="med" len="med"/>
          </a:ln>
        </p:spPr>
      </p:cxnSp>
      <p:sp>
        <p:nvSpPr>
          <p:cNvPr id="51" name="Google Shape;131;p13">
            <a:extLst>
              <a:ext uri="{FF2B5EF4-FFF2-40B4-BE49-F238E27FC236}">
                <a16:creationId xmlns:a16="http://schemas.microsoft.com/office/drawing/2014/main" id="{481F06D2-AA79-4E98-906B-C1598546E2F8}"/>
              </a:ext>
            </a:extLst>
          </p:cNvPr>
          <p:cNvSpPr/>
          <p:nvPr/>
        </p:nvSpPr>
        <p:spPr>
          <a:xfrm>
            <a:off x="8566675" y="3832344"/>
            <a:ext cx="3348000" cy="396000"/>
          </a:xfrm>
          <a:prstGeom prst="roundRect">
            <a:avLst>
              <a:gd name="adj" fmla="val 16667"/>
            </a:avLst>
          </a:prstGeom>
          <a:solidFill>
            <a:srgbClr val="91C46E"/>
          </a:solidFill>
          <a:ln w="12700" cap="flat" cmpd="sng">
            <a:solidFill>
              <a:srgbClr val="517E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dirty="0">
                <a:latin typeface="Arial"/>
                <a:ea typeface="Arial"/>
                <a:cs typeface="Arial"/>
                <a:sym typeface="Arial"/>
              </a:rPr>
              <a:t>Improved bereavement outcomes for carers and loved ones</a:t>
            </a:r>
            <a:r>
              <a:rPr lang="en-GB" sz="1000" b="0" i="0" u="none" strike="noStrike" cap="none" dirty="0">
                <a:latin typeface="Arial"/>
                <a:ea typeface="Arial"/>
                <a:cs typeface="Arial"/>
                <a:sym typeface="Arial"/>
              </a:rPr>
              <a:t> of patients at end of life</a:t>
            </a:r>
            <a:endParaRPr sz="1000" b="0" i="0" u="none" strike="noStrike" cap="none" dirty="0">
              <a:latin typeface="Arial"/>
              <a:ea typeface="Arial"/>
              <a:cs typeface="Arial"/>
              <a:sym typeface="Arial"/>
            </a:endParaRPr>
          </a:p>
        </p:txBody>
      </p:sp>
      <p:sp>
        <p:nvSpPr>
          <p:cNvPr id="52" name="Google Shape;132;p13">
            <a:extLst>
              <a:ext uri="{FF2B5EF4-FFF2-40B4-BE49-F238E27FC236}">
                <a16:creationId xmlns:a16="http://schemas.microsoft.com/office/drawing/2014/main" id="{B206A76C-25A0-4CDF-8592-3E991B7EA11F}"/>
              </a:ext>
            </a:extLst>
          </p:cNvPr>
          <p:cNvSpPr/>
          <p:nvPr/>
        </p:nvSpPr>
        <p:spPr>
          <a:xfrm>
            <a:off x="446580" y="2841653"/>
            <a:ext cx="3348000" cy="396000"/>
          </a:xfrm>
          <a:prstGeom prst="roundRect">
            <a:avLst>
              <a:gd name="adj" fmla="val 16667"/>
            </a:avLst>
          </a:prstGeom>
          <a:solidFill>
            <a:srgbClr val="8BB8E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latin typeface="Arial"/>
                <a:ea typeface="Arial"/>
                <a:cs typeface="Arial"/>
                <a:sym typeface="Arial"/>
              </a:rPr>
              <a:t>Volunteers </a:t>
            </a:r>
            <a:r>
              <a:rPr lang="en-GB" sz="1000" b="0" i="0" u="sng" strike="noStrike" cap="none">
                <a:latin typeface="Arial"/>
                <a:ea typeface="Arial"/>
                <a:cs typeface="Arial"/>
                <a:sym typeface="Arial"/>
              </a:rPr>
              <a:t>signpost patients to other services </a:t>
            </a:r>
            <a:r>
              <a:rPr lang="en-GB" sz="1000" b="0" i="0" u="none" strike="noStrike" cap="none">
                <a:latin typeface="Arial"/>
                <a:ea typeface="Arial"/>
                <a:cs typeface="Arial"/>
                <a:sym typeface="Arial"/>
              </a:rPr>
              <a:t>via phone/online</a:t>
            </a:r>
            <a:endParaRPr sz="1000" b="0" i="0" u="sng" strike="noStrike" cap="none">
              <a:latin typeface="Arial"/>
              <a:ea typeface="Arial"/>
              <a:cs typeface="Arial"/>
              <a:sym typeface="Arial"/>
            </a:endParaRPr>
          </a:p>
        </p:txBody>
      </p:sp>
      <p:sp>
        <p:nvSpPr>
          <p:cNvPr id="53" name="Google Shape;133;p13">
            <a:extLst>
              <a:ext uri="{FF2B5EF4-FFF2-40B4-BE49-F238E27FC236}">
                <a16:creationId xmlns:a16="http://schemas.microsoft.com/office/drawing/2014/main" id="{0FAC62A0-E374-49A4-B158-872C0DBD7065}"/>
              </a:ext>
            </a:extLst>
          </p:cNvPr>
          <p:cNvSpPr/>
          <p:nvPr/>
        </p:nvSpPr>
        <p:spPr>
          <a:xfrm>
            <a:off x="446580" y="4099670"/>
            <a:ext cx="3348000" cy="396000"/>
          </a:xfrm>
          <a:prstGeom prst="roundRect">
            <a:avLst>
              <a:gd name="adj" fmla="val 16667"/>
            </a:avLst>
          </a:prstGeom>
          <a:solidFill>
            <a:srgbClr val="8BB8E1"/>
          </a:solidFill>
          <a:ln w="12700" cap="flat" cmpd="sng">
            <a:solidFill>
              <a:srgbClr val="42719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dirty="0">
                <a:latin typeface="Arial"/>
                <a:ea typeface="Arial"/>
                <a:cs typeface="Arial"/>
                <a:sym typeface="Arial"/>
              </a:rPr>
              <a:t>Volunteers </a:t>
            </a:r>
            <a:r>
              <a:rPr lang="en-GB" sz="1000" b="0" i="0" u="sng" strike="noStrike" cap="none" dirty="0">
                <a:latin typeface="Arial"/>
                <a:ea typeface="Arial"/>
                <a:cs typeface="Arial"/>
                <a:sym typeface="Arial"/>
              </a:rPr>
              <a:t>signpost families/carers to other services </a:t>
            </a:r>
            <a:r>
              <a:rPr lang="en-GB" sz="1000" b="0" i="0" u="none" strike="noStrike" cap="none" dirty="0">
                <a:latin typeface="Arial"/>
                <a:ea typeface="Arial"/>
                <a:cs typeface="Arial"/>
                <a:sym typeface="Arial"/>
              </a:rPr>
              <a:t>via phone/online</a:t>
            </a:r>
            <a:endParaRPr sz="1000" b="0" i="0" u="sng" strike="noStrike" cap="none" dirty="0">
              <a:latin typeface="Arial"/>
              <a:ea typeface="Arial"/>
              <a:cs typeface="Arial"/>
              <a:sym typeface="Arial"/>
            </a:endParaRPr>
          </a:p>
        </p:txBody>
      </p:sp>
      <p:sp>
        <p:nvSpPr>
          <p:cNvPr id="54" name="Google Shape;134;p13">
            <a:extLst>
              <a:ext uri="{FF2B5EF4-FFF2-40B4-BE49-F238E27FC236}">
                <a16:creationId xmlns:a16="http://schemas.microsoft.com/office/drawing/2014/main" id="{DC139BC0-BB13-4F73-923F-65AD526ABEA7}"/>
              </a:ext>
            </a:extLst>
          </p:cNvPr>
          <p:cNvSpPr/>
          <p:nvPr/>
        </p:nvSpPr>
        <p:spPr>
          <a:xfrm>
            <a:off x="4573703" y="3832344"/>
            <a:ext cx="3348000" cy="396000"/>
          </a:xfrm>
          <a:prstGeom prst="roundRect">
            <a:avLst>
              <a:gd name="adj" fmla="val 16667"/>
            </a:avLst>
          </a:prstGeom>
          <a:solidFill>
            <a:schemeClr val="accent4"/>
          </a:solidFill>
          <a:ln w="12700" cap="flat" cmpd="sng">
            <a:solidFill>
              <a:srgbClr val="BA8C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dirty="0">
                <a:latin typeface="Arial"/>
                <a:ea typeface="Arial"/>
                <a:cs typeface="Arial"/>
                <a:sym typeface="Arial"/>
              </a:rPr>
              <a:t>Carers and loved ones feel less lonely</a:t>
            </a:r>
            <a:endParaRPr sz="1000" b="0" i="0" u="none" strike="noStrike" cap="none" dirty="0">
              <a:latin typeface="Arial"/>
              <a:ea typeface="Arial"/>
              <a:cs typeface="Arial"/>
              <a:sym typeface="Arial"/>
            </a:endParaRPr>
          </a:p>
        </p:txBody>
      </p:sp>
      <p:sp>
        <p:nvSpPr>
          <p:cNvPr id="55" name="Google Shape;135;p13">
            <a:extLst>
              <a:ext uri="{FF2B5EF4-FFF2-40B4-BE49-F238E27FC236}">
                <a16:creationId xmlns:a16="http://schemas.microsoft.com/office/drawing/2014/main" id="{154E7684-5456-4576-BAC7-C1D658533A21}"/>
              </a:ext>
            </a:extLst>
          </p:cNvPr>
          <p:cNvSpPr/>
          <p:nvPr/>
        </p:nvSpPr>
        <p:spPr>
          <a:xfrm>
            <a:off x="8566675" y="6298212"/>
            <a:ext cx="3348000" cy="396000"/>
          </a:xfrm>
          <a:prstGeom prst="roundRect">
            <a:avLst>
              <a:gd name="adj" fmla="val 16667"/>
            </a:avLst>
          </a:prstGeom>
          <a:solidFill>
            <a:srgbClr val="91C46E"/>
          </a:solidFill>
          <a:ln w="12700" cap="flat" cmpd="sng">
            <a:solidFill>
              <a:srgbClr val="517E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latin typeface="Arial"/>
                <a:ea typeface="Arial"/>
                <a:cs typeface="Arial"/>
                <a:sym typeface="Arial"/>
              </a:rPr>
              <a:t>Increased number of former volunteers in health and social care related careers</a:t>
            </a:r>
            <a:endParaRPr sz="1000" b="1" i="0" u="none" strike="noStrike" cap="none">
              <a:latin typeface="Arial"/>
              <a:ea typeface="Arial"/>
              <a:cs typeface="Arial"/>
              <a:sym typeface="Arial"/>
            </a:endParaRPr>
          </a:p>
        </p:txBody>
      </p:sp>
      <p:cxnSp>
        <p:nvCxnSpPr>
          <p:cNvPr id="56" name="Google Shape;136;p13">
            <a:extLst>
              <a:ext uri="{FF2B5EF4-FFF2-40B4-BE49-F238E27FC236}">
                <a16:creationId xmlns:a16="http://schemas.microsoft.com/office/drawing/2014/main" id="{B0B2D11C-65BB-4E40-9693-EAEE7EB27803}"/>
              </a:ext>
            </a:extLst>
          </p:cNvPr>
          <p:cNvCxnSpPr>
            <a:stCxn id="54" idx="3"/>
            <a:endCxn id="51" idx="1"/>
          </p:cNvCxnSpPr>
          <p:nvPr/>
        </p:nvCxnSpPr>
        <p:spPr>
          <a:xfrm>
            <a:off x="7921703" y="4030344"/>
            <a:ext cx="645000" cy="0"/>
          </a:xfrm>
          <a:prstGeom prst="straightConnector1">
            <a:avLst/>
          </a:prstGeom>
          <a:noFill/>
          <a:ln w="28575" cap="flat" cmpd="sng">
            <a:solidFill>
              <a:schemeClr val="dk2"/>
            </a:solidFill>
            <a:prstDash val="dash"/>
            <a:round/>
            <a:headEnd type="none" w="sm" len="sm"/>
            <a:tailEnd type="triangle" w="med" len="med"/>
          </a:ln>
        </p:spPr>
      </p:cxnSp>
      <p:sp>
        <p:nvSpPr>
          <p:cNvPr id="57" name="Google Shape;137;p13">
            <a:extLst>
              <a:ext uri="{FF2B5EF4-FFF2-40B4-BE49-F238E27FC236}">
                <a16:creationId xmlns:a16="http://schemas.microsoft.com/office/drawing/2014/main" id="{14794690-6250-41EE-88D0-17E0D4765AF5}"/>
              </a:ext>
            </a:extLst>
          </p:cNvPr>
          <p:cNvSpPr/>
          <p:nvPr/>
        </p:nvSpPr>
        <p:spPr>
          <a:xfrm>
            <a:off x="4573703" y="6298212"/>
            <a:ext cx="3348000" cy="396000"/>
          </a:xfrm>
          <a:prstGeom prst="roundRect">
            <a:avLst>
              <a:gd name="adj" fmla="val 16667"/>
            </a:avLst>
          </a:prstGeom>
          <a:solidFill>
            <a:schemeClr val="accent4"/>
          </a:solidFill>
          <a:ln w="12700" cap="flat" cmpd="sng">
            <a:solidFill>
              <a:srgbClr val="BA8C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0" u="none" strike="noStrike" cap="none">
                <a:latin typeface="Arial"/>
                <a:ea typeface="Arial"/>
                <a:cs typeface="Arial"/>
                <a:sym typeface="Arial"/>
              </a:rPr>
              <a:t>Volunteers feel that they have gained skills, experiences and opportunities, which could lead to a career in the health or care sector</a:t>
            </a:r>
            <a:endParaRPr sz="1000" b="0" i="0" u="none" strike="noStrike" cap="none">
              <a:latin typeface="Arial"/>
              <a:ea typeface="Arial"/>
              <a:cs typeface="Arial"/>
              <a:sym typeface="Arial"/>
            </a:endParaRPr>
          </a:p>
        </p:txBody>
      </p:sp>
      <p:cxnSp>
        <p:nvCxnSpPr>
          <p:cNvPr id="58" name="Google Shape;138;p13">
            <a:extLst>
              <a:ext uri="{FF2B5EF4-FFF2-40B4-BE49-F238E27FC236}">
                <a16:creationId xmlns:a16="http://schemas.microsoft.com/office/drawing/2014/main" id="{EF734CA5-4193-4F06-A2C1-3B208C76EFB3}"/>
              </a:ext>
            </a:extLst>
          </p:cNvPr>
          <p:cNvCxnSpPr>
            <a:stCxn id="30" idx="3"/>
            <a:endCxn id="27" idx="1"/>
          </p:cNvCxnSpPr>
          <p:nvPr/>
        </p:nvCxnSpPr>
        <p:spPr>
          <a:xfrm>
            <a:off x="7921703" y="6047881"/>
            <a:ext cx="645000" cy="0"/>
          </a:xfrm>
          <a:prstGeom prst="straightConnector1">
            <a:avLst/>
          </a:prstGeom>
          <a:noFill/>
          <a:ln w="28575" cap="flat" cmpd="sng">
            <a:solidFill>
              <a:schemeClr val="dk2"/>
            </a:solidFill>
            <a:prstDash val="solid"/>
            <a:round/>
            <a:headEnd type="none" w="sm" len="sm"/>
            <a:tailEnd type="triangle" w="med" len="med"/>
          </a:ln>
        </p:spPr>
      </p:cxnSp>
      <p:cxnSp>
        <p:nvCxnSpPr>
          <p:cNvPr id="59" name="Google Shape;139;p13">
            <a:extLst>
              <a:ext uri="{FF2B5EF4-FFF2-40B4-BE49-F238E27FC236}">
                <a16:creationId xmlns:a16="http://schemas.microsoft.com/office/drawing/2014/main" id="{3AB828D1-88D0-4D4D-8E13-035B0C6DF7E7}"/>
              </a:ext>
            </a:extLst>
          </p:cNvPr>
          <p:cNvCxnSpPr>
            <a:stCxn id="57" idx="3"/>
            <a:endCxn id="55" idx="1"/>
          </p:cNvCxnSpPr>
          <p:nvPr/>
        </p:nvCxnSpPr>
        <p:spPr>
          <a:xfrm>
            <a:off x="7921703" y="6496212"/>
            <a:ext cx="645000" cy="0"/>
          </a:xfrm>
          <a:prstGeom prst="straightConnector1">
            <a:avLst/>
          </a:prstGeom>
          <a:noFill/>
          <a:ln w="28575" cap="flat" cmpd="sng">
            <a:solidFill>
              <a:schemeClr val="dk2"/>
            </a:solidFill>
            <a:prstDash val="dash"/>
            <a:round/>
            <a:headEnd type="none" w="sm" len="sm"/>
            <a:tailEnd type="triangle" w="med" len="med"/>
          </a:ln>
        </p:spPr>
      </p:cxnSp>
    </p:spTree>
    <p:extLst>
      <p:ext uri="{BB962C8B-B14F-4D97-AF65-F5344CB8AC3E}">
        <p14:creationId xmlns:p14="http://schemas.microsoft.com/office/powerpoint/2010/main" val="219350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FA1E0E-088C-4FB9-AF5D-0BDC35481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33" y="440872"/>
            <a:ext cx="10898100" cy="609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4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468923"/>
            <a:ext cx="11160125" cy="5373078"/>
          </a:xfrm>
        </p:spPr>
        <p:txBody>
          <a:bodyPr/>
          <a:lstStyle/>
          <a:p>
            <a:pPr algn="ctr" rtl="0">
              <a:spcBef>
                <a:spcPts val="0"/>
              </a:spcBef>
              <a:spcAft>
                <a:spcPts val="0"/>
              </a:spcAft>
            </a:pPr>
            <a:br>
              <a:rPr lang="en-GB" b="0" dirty="0">
                <a:effectLst/>
              </a:rPr>
            </a:br>
            <a:r>
              <a:rPr lang="en-GB" sz="1800" b="1" i="0" u="none" strike="noStrike" dirty="0">
                <a:solidFill>
                  <a:srgbClr val="000000"/>
                </a:solidFill>
                <a:effectLst/>
                <a:latin typeface="Arial" panose="020B0604020202020204" pitchFamily="34" charset="0"/>
              </a:rPr>
              <a:t>End of Life UK Cohort Meeting</a:t>
            </a:r>
            <a:endParaRPr lang="en-GB" b="0" dirty="0">
              <a:effectLst/>
            </a:endParaRPr>
          </a:p>
          <a:p>
            <a:pPr algn="ctr" rtl="0">
              <a:spcBef>
                <a:spcPts val="0"/>
              </a:spcBef>
              <a:spcAft>
                <a:spcPts val="0"/>
              </a:spcAft>
            </a:pPr>
            <a:br>
              <a:rPr lang="en-GB" b="0" dirty="0">
                <a:effectLst/>
              </a:rPr>
            </a:br>
            <a:r>
              <a:rPr lang="en-GB" sz="1800" b="1" i="0" u="none" strike="noStrike" dirty="0">
                <a:solidFill>
                  <a:srgbClr val="000000"/>
                </a:solidFill>
                <a:effectLst/>
                <a:latin typeface="Arial" panose="020B0604020202020204" pitchFamily="34" charset="0"/>
              </a:rPr>
              <a:t>17.03.21,  2 - 3.15pm</a:t>
            </a:r>
            <a:endParaRPr lang="en-GB" b="0" dirty="0">
              <a:effectLst/>
            </a:endParaRPr>
          </a:p>
          <a:p>
            <a:pPr algn="ctr" rtl="0">
              <a:spcBef>
                <a:spcPts val="0"/>
              </a:spcBef>
              <a:spcAft>
                <a:spcPts val="0"/>
              </a:spcAft>
            </a:pPr>
            <a:br>
              <a:rPr lang="en-GB" b="0" dirty="0">
                <a:effectLst/>
              </a:rPr>
            </a:br>
            <a:r>
              <a:rPr lang="en-GB" sz="1800" b="1" i="0" u="none" strike="noStrike" dirty="0">
                <a:solidFill>
                  <a:srgbClr val="000000"/>
                </a:solidFill>
                <a:effectLst/>
                <a:latin typeface="Arial" panose="020B0604020202020204" pitchFamily="34" charset="0"/>
              </a:rPr>
              <a:t>Agenda</a:t>
            </a:r>
            <a:endParaRPr lang="en-GB" b="0" dirty="0">
              <a:effectLst/>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Welcome</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Update from Board/Trusts - 3 mins each</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Results of the pre-project stakeholder survey</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Quantitative data collection progress </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Final report - discussion ‘what would you like to see in the final report’</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Toolkits - development </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What additional information is  required to support toolkits and final reports</a:t>
            </a:r>
          </a:p>
          <a:p>
            <a:pPr rtl="0" fontAlgn="base">
              <a:spcBef>
                <a:spcPts val="0"/>
              </a:spcBef>
              <a:spcAft>
                <a:spcPts val="0"/>
              </a:spcAft>
              <a:buFont typeface="+mj-lt"/>
              <a:buAutoNum type="arabicPeriod"/>
            </a:pP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Questions/answers</a:t>
            </a:r>
          </a:p>
          <a:p>
            <a:br>
              <a:rPr lang="en-GB" b="0" dirty="0">
                <a:effectLst/>
              </a:rPr>
            </a:br>
            <a:endParaRPr lang="en-US" dirty="0"/>
          </a:p>
        </p:txBody>
      </p:sp>
    </p:spTree>
    <p:extLst>
      <p:ext uri="{BB962C8B-B14F-4D97-AF65-F5344CB8AC3E}">
        <p14:creationId xmlns:p14="http://schemas.microsoft.com/office/powerpoint/2010/main" val="230842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D88C6A5-B82F-42BB-B1BE-E96834AA7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22" y="898073"/>
            <a:ext cx="10008234" cy="5628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2AA1AA-79D9-4A74-B414-55B11F3F6212}"/>
              </a:ext>
            </a:extLst>
          </p:cNvPr>
          <p:cNvSpPr txBox="1"/>
          <p:nvPr/>
        </p:nvSpPr>
        <p:spPr>
          <a:xfrm>
            <a:off x="1224643" y="375557"/>
            <a:ext cx="3976007" cy="369332"/>
          </a:xfrm>
          <a:prstGeom prst="rect">
            <a:avLst/>
          </a:prstGeom>
          <a:noFill/>
        </p:spPr>
        <p:txBody>
          <a:bodyPr wrap="square" rtlCol="0">
            <a:spAutoFit/>
          </a:bodyPr>
          <a:lstStyle/>
          <a:p>
            <a:r>
              <a:rPr lang="en-GB" dirty="0"/>
              <a:t>Aneurin Bevan</a:t>
            </a:r>
          </a:p>
        </p:txBody>
      </p:sp>
    </p:spTree>
    <p:extLst>
      <p:ext uri="{BB962C8B-B14F-4D97-AF65-F5344CB8AC3E}">
        <p14:creationId xmlns:p14="http://schemas.microsoft.com/office/powerpoint/2010/main" val="35005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975F68B-38BF-4158-9CFA-BCA04EC4D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63" y="400051"/>
            <a:ext cx="10294161" cy="603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1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10;&#10;Description automatically generated">
            <a:extLst>
              <a:ext uri="{FF2B5EF4-FFF2-40B4-BE49-F238E27FC236}">
                <a16:creationId xmlns:a16="http://schemas.microsoft.com/office/drawing/2014/main" id="{DA4C8A66-EE0A-4943-B1F4-98A7C84B0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43" y="816429"/>
            <a:ext cx="10038010" cy="5190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E857F1-2AA3-451A-A494-439092FCD2C5}"/>
              </a:ext>
            </a:extLst>
          </p:cNvPr>
          <p:cNvSpPr txBox="1"/>
          <p:nvPr/>
        </p:nvSpPr>
        <p:spPr>
          <a:xfrm>
            <a:off x="1273629" y="342900"/>
            <a:ext cx="3151414" cy="369332"/>
          </a:xfrm>
          <a:prstGeom prst="rect">
            <a:avLst/>
          </a:prstGeom>
          <a:noFill/>
        </p:spPr>
        <p:txBody>
          <a:bodyPr wrap="square" rtlCol="0">
            <a:spAutoFit/>
          </a:bodyPr>
          <a:lstStyle/>
          <a:p>
            <a:r>
              <a:rPr lang="en-GB" dirty="0"/>
              <a:t>Northern</a:t>
            </a:r>
          </a:p>
        </p:txBody>
      </p:sp>
    </p:spTree>
    <p:extLst>
      <p:ext uri="{BB962C8B-B14F-4D97-AF65-F5344CB8AC3E}">
        <p14:creationId xmlns:p14="http://schemas.microsoft.com/office/powerpoint/2010/main" val="210130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71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4EE6FD5-7453-5841-8F78-9D7993DFD764}"/>
              </a:ext>
            </a:extLst>
          </p:cNvPr>
          <p:cNvPicPr>
            <a:picLocks noGrp="1" noChangeAspect="1"/>
          </p:cNvPicPr>
          <p:nvPr>
            <p:ph type="pic" sz="quarter" idx="16"/>
          </p:nvPr>
        </p:nvPicPr>
        <p:blipFill>
          <a:blip r:embed="rId2"/>
          <a:srcRect t="7813" b="7813"/>
          <a:stretch>
            <a:fillRect/>
          </a:stretch>
        </p:blipFill>
        <p:spPr/>
      </p:pic>
      <p:sp>
        <p:nvSpPr>
          <p:cNvPr id="3" name="Title 2">
            <a:extLst>
              <a:ext uri="{FF2B5EF4-FFF2-40B4-BE49-F238E27FC236}">
                <a16:creationId xmlns:a16="http://schemas.microsoft.com/office/drawing/2014/main" id="{98BC135F-D761-6E43-AF5F-348B325B4797}"/>
              </a:ext>
            </a:extLst>
          </p:cNvPr>
          <p:cNvSpPr>
            <a:spLocks noGrp="1"/>
          </p:cNvSpPr>
          <p:nvPr>
            <p:ph type="ctrTitle"/>
          </p:nvPr>
        </p:nvSpPr>
        <p:spPr/>
        <p:txBody>
          <a:bodyPr/>
          <a:lstStyle/>
          <a:p>
            <a:r>
              <a:rPr lang="en-US" dirty="0"/>
              <a:t>Survey results</a:t>
            </a:r>
          </a:p>
        </p:txBody>
      </p:sp>
    </p:spTree>
    <p:extLst>
      <p:ext uri="{BB962C8B-B14F-4D97-AF65-F5344CB8AC3E}">
        <p14:creationId xmlns:p14="http://schemas.microsoft.com/office/powerpoint/2010/main" val="165079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US" sz="3200" dirty="0"/>
              <a:t>1. Which trusts/health boards took part in the survey?</a:t>
            </a:r>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557339"/>
            <a:ext cx="4927601" cy="4284662"/>
          </a:xfrm>
        </p:spPr>
        <p:txBody>
          <a:bodyPr/>
          <a:lstStyle/>
          <a:p>
            <a:r>
              <a:rPr lang="en-US" sz="1800" dirty="0"/>
              <a:t>The survey had 30 responses. However, 5 responses came from volunteers who did not appear to be part of the relevant steering groups, based on some of their responses. Thus, they were excluded from the analyses.</a:t>
            </a:r>
          </a:p>
          <a:p>
            <a:endParaRPr lang="en-US" dirty="0"/>
          </a:p>
          <a:p>
            <a:r>
              <a:rPr lang="en-US" sz="1200" b="1" dirty="0"/>
              <a:t>On ward support:</a:t>
            </a:r>
          </a:p>
          <a:p>
            <a:pPr marL="342900" indent="-342900">
              <a:buFont typeface="Wingdings" panose="05000000000000000000" pitchFamily="2" charset="2"/>
              <a:buChar char="§"/>
            </a:pPr>
            <a:r>
              <a:rPr lang="en-US" sz="1200" dirty="0"/>
              <a:t>Aneurin Bevan UHB</a:t>
            </a:r>
          </a:p>
          <a:p>
            <a:pPr marL="342900" indent="-342900">
              <a:buFont typeface="Wingdings" panose="05000000000000000000" pitchFamily="2" charset="2"/>
              <a:buChar char="§"/>
            </a:pPr>
            <a:r>
              <a:rPr lang="en-US" sz="1200" dirty="0"/>
              <a:t>West Hertfordshire Hospitals</a:t>
            </a:r>
          </a:p>
          <a:p>
            <a:pPr marL="342900" indent="-342900">
              <a:buFont typeface="Wingdings" panose="05000000000000000000" pitchFamily="2" charset="2"/>
              <a:buChar char="§"/>
            </a:pPr>
            <a:r>
              <a:rPr lang="en-US" sz="1200" dirty="0"/>
              <a:t>York Teaching Hospital</a:t>
            </a:r>
          </a:p>
          <a:p>
            <a:r>
              <a:rPr lang="en-US" sz="1200" b="1" dirty="0"/>
              <a:t>Virtual support:</a:t>
            </a:r>
          </a:p>
          <a:p>
            <a:pPr marL="342900" indent="-342900">
              <a:buFont typeface="Wingdings" panose="05000000000000000000" pitchFamily="2" charset="2"/>
              <a:buChar char="§"/>
            </a:pPr>
            <a:r>
              <a:rPr lang="en-US" sz="1200" dirty="0"/>
              <a:t>Hywel Dda UHB</a:t>
            </a:r>
          </a:p>
          <a:p>
            <a:pPr marL="342900" indent="-342900">
              <a:buFont typeface="Wingdings" panose="05000000000000000000" pitchFamily="2" charset="2"/>
              <a:buChar char="§"/>
            </a:pPr>
            <a:r>
              <a:rPr lang="en-US" sz="1200" dirty="0"/>
              <a:t>NHS Borders</a:t>
            </a:r>
          </a:p>
          <a:p>
            <a:pPr marL="342900" indent="-342900">
              <a:buFont typeface="Wingdings" panose="05000000000000000000" pitchFamily="2" charset="2"/>
              <a:buChar char="§"/>
            </a:pPr>
            <a:r>
              <a:rPr lang="en-US" sz="1200" dirty="0"/>
              <a:t>Northern HST</a:t>
            </a:r>
          </a:p>
          <a:p>
            <a:pPr marL="342900" indent="-342900">
              <a:buFont typeface="Wingdings" panose="05000000000000000000" pitchFamily="2" charset="2"/>
              <a:buChar char="§"/>
            </a:pPr>
            <a:r>
              <a:rPr lang="en-US" sz="1200" dirty="0"/>
              <a:t>Powys THB</a:t>
            </a:r>
          </a:p>
        </p:txBody>
      </p:sp>
      <p:graphicFrame>
        <p:nvGraphicFramePr>
          <p:cNvPr id="5" name="Chart 4">
            <a:extLst>
              <a:ext uri="{FF2B5EF4-FFF2-40B4-BE49-F238E27FC236}">
                <a16:creationId xmlns:a16="http://schemas.microsoft.com/office/drawing/2014/main" id="{3DA76EF1-8D83-401A-B175-C7639524DA6B}"/>
              </a:ext>
            </a:extLst>
          </p:cNvPr>
          <p:cNvGraphicFramePr>
            <a:graphicFrameLocks/>
          </p:cNvGraphicFramePr>
          <p:nvPr>
            <p:extLst>
              <p:ext uri="{D42A27DB-BD31-4B8C-83A1-F6EECF244321}">
                <p14:modId xmlns:p14="http://schemas.microsoft.com/office/powerpoint/2010/main" val="2656461007"/>
              </p:ext>
            </p:extLst>
          </p:nvPr>
        </p:nvGraphicFramePr>
        <p:xfrm>
          <a:off x="5769768" y="1557339"/>
          <a:ext cx="5710237" cy="4029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24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US" sz="3200" dirty="0"/>
              <a:t>2. Job roles of survey respondents</a:t>
            </a:r>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285875"/>
            <a:ext cx="11160125" cy="4556126"/>
          </a:xfrm>
        </p:spPr>
        <p:txBody>
          <a:bodyPr/>
          <a:lstStyle/>
          <a:p>
            <a:r>
              <a:rPr lang="en-US" sz="1800" dirty="0"/>
              <a:t>Just under a third of the survey respondents are volunteer team members or mangers (32%), 28% are clinical staff such as Palliative Care Clinical Nurse Specialists, 16% are quality improvement staff such as Patient Experience or Quality Improvement team members, 12% are third sector liaison and third sector partner staff, and 12% are hospital administration or management staff.</a:t>
            </a:r>
          </a:p>
        </p:txBody>
      </p:sp>
      <p:graphicFrame>
        <p:nvGraphicFramePr>
          <p:cNvPr id="4" name="Chart 3">
            <a:extLst>
              <a:ext uri="{FF2B5EF4-FFF2-40B4-BE49-F238E27FC236}">
                <a16:creationId xmlns:a16="http://schemas.microsoft.com/office/drawing/2014/main" id="{80389363-733E-46BB-AC04-1191CD2C781E}"/>
              </a:ext>
            </a:extLst>
          </p:cNvPr>
          <p:cNvGraphicFramePr>
            <a:graphicFrameLocks/>
          </p:cNvGraphicFramePr>
          <p:nvPr>
            <p:extLst>
              <p:ext uri="{D42A27DB-BD31-4B8C-83A1-F6EECF244321}">
                <p14:modId xmlns:p14="http://schemas.microsoft.com/office/powerpoint/2010/main" val="291657171"/>
              </p:ext>
            </p:extLst>
          </p:nvPr>
        </p:nvGraphicFramePr>
        <p:xfrm>
          <a:off x="1714501" y="2293806"/>
          <a:ext cx="8029574" cy="3757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418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3. How would you rate your level of satisfaction with your previous experience of volunteer support provided within this hospital?</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2014537"/>
            <a:ext cx="3727451" cy="3827463"/>
          </a:xfrm>
        </p:spPr>
        <p:txBody>
          <a:bodyPr/>
          <a:lstStyle/>
          <a:p>
            <a:r>
              <a:rPr lang="en-US" sz="1800" dirty="0"/>
              <a:t>Most survey respondents (88%) are either satisfied or very satisfied with the previous volunteer support provided within their hospital.</a:t>
            </a:r>
          </a:p>
          <a:p>
            <a:r>
              <a:rPr lang="en-US" sz="1800" b="1" dirty="0">
                <a:solidFill>
                  <a:schemeClr val="accent1"/>
                </a:solidFill>
              </a:rPr>
              <a:t>Very satisfied quote: </a:t>
            </a:r>
            <a:r>
              <a:rPr lang="en-US" sz="1800" i="1" dirty="0">
                <a:solidFill>
                  <a:schemeClr val="accent1"/>
                </a:solidFill>
              </a:rPr>
              <a:t>“</a:t>
            </a:r>
            <a:r>
              <a:rPr lang="en-GB" sz="1800" i="1" dirty="0">
                <a:solidFill>
                  <a:schemeClr val="accent1"/>
                </a:solidFill>
              </a:rPr>
              <a:t>Our volunteers are a super bunch, so kind and supportive, and always ready to help out with whatever is needed! However, they haven't been involved with EOLC.</a:t>
            </a:r>
            <a:r>
              <a:rPr lang="en-US" sz="1800" i="1" dirty="0">
                <a:solidFill>
                  <a:schemeClr val="accent1"/>
                </a:solidFill>
              </a:rPr>
              <a:t>”</a:t>
            </a:r>
            <a:r>
              <a:rPr lang="en-US" sz="1800" dirty="0">
                <a:solidFill>
                  <a:schemeClr val="accent1"/>
                </a:solidFill>
              </a:rPr>
              <a:t> – West Hertfordshire Hospitals</a:t>
            </a:r>
          </a:p>
          <a:p>
            <a:r>
              <a:rPr lang="en-US" sz="1800" b="1" dirty="0">
                <a:solidFill>
                  <a:schemeClr val="accent1"/>
                </a:solidFill>
              </a:rPr>
              <a:t>Unsatisfied quote: </a:t>
            </a:r>
            <a:r>
              <a:rPr lang="en-US" sz="1800" i="1" dirty="0">
                <a:solidFill>
                  <a:schemeClr val="accent1"/>
                </a:solidFill>
              </a:rPr>
              <a:t>“</a:t>
            </a:r>
            <a:r>
              <a:rPr lang="en-GB" sz="1800" i="1" dirty="0">
                <a:solidFill>
                  <a:schemeClr val="accent1"/>
                </a:solidFill>
              </a:rPr>
              <a:t>Very limited volunteer offering previously</a:t>
            </a:r>
            <a:r>
              <a:rPr lang="en-US" sz="1800" i="1" dirty="0">
                <a:solidFill>
                  <a:schemeClr val="accent1"/>
                </a:solidFill>
              </a:rPr>
              <a:t>” </a:t>
            </a:r>
            <a:r>
              <a:rPr lang="en-US" sz="1800" dirty="0">
                <a:solidFill>
                  <a:schemeClr val="accent1"/>
                </a:solidFill>
              </a:rPr>
              <a:t>– Powys THB</a:t>
            </a:r>
          </a:p>
        </p:txBody>
      </p:sp>
      <p:graphicFrame>
        <p:nvGraphicFramePr>
          <p:cNvPr id="4" name="Chart 3">
            <a:extLst>
              <a:ext uri="{FF2B5EF4-FFF2-40B4-BE49-F238E27FC236}">
                <a16:creationId xmlns:a16="http://schemas.microsoft.com/office/drawing/2014/main" id="{6091D261-9360-4128-B9F6-3F037DD5228A}"/>
              </a:ext>
            </a:extLst>
          </p:cNvPr>
          <p:cNvGraphicFramePr>
            <a:graphicFrameLocks/>
          </p:cNvGraphicFramePr>
          <p:nvPr>
            <p:extLst>
              <p:ext uri="{D42A27DB-BD31-4B8C-83A1-F6EECF244321}">
                <p14:modId xmlns:p14="http://schemas.microsoft.com/office/powerpoint/2010/main" val="4240590907"/>
              </p:ext>
            </p:extLst>
          </p:nvPr>
        </p:nvGraphicFramePr>
        <p:xfrm>
          <a:off x="3809999" y="2052637"/>
          <a:ext cx="7866063" cy="3827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73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4. How has your experience of the design and implementation of the new volunteer service been so far? Do you have any concerns at this stage?</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957387"/>
            <a:ext cx="11160125" cy="542197"/>
          </a:xfrm>
        </p:spPr>
        <p:txBody>
          <a:bodyPr/>
          <a:lstStyle/>
          <a:p>
            <a:r>
              <a:rPr lang="en-US" sz="1800" dirty="0"/>
              <a:t>Over half of the respondents (64%) do not have any concerns at this stage. Trusts with virtual support tend to report faster implementation while those with on ward support tend to report delays due to Covid-19.</a:t>
            </a:r>
          </a:p>
        </p:txBody>
      </p:sp>
      <p:sp>
        <p:nvSpPr>
          <p:cNvPr id="4" name="Text Placeholder 2">
            <a:extLst>
              <a:ext uri="{FF2B5EF4-FFF2-40B4-BE49-F238E27FC236}">
                <a16:creationId xmlns:a16="http://schemas.microsoft.com/office/drawing/2014/main" id="{3E4FBBD8-A575-42B4-B89B-8E03F125BD1D}"/>
              </a:ext>
            </a:extLst>
          </p:cNvPr>
          <p:cNvSpPr txBox="1">
            <a:spLocks/>
          </p:cNvSpPr>
          <p:nvPr/>
        </p:nvSpPr>
        <p:spPr>
          <a:xfrm>
            <a:off x="515937" y="2652712"/>
            <a:ext cx="5213352" cy="29479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Positive experiences</a:t>
            </a:r>
          </a:p>
          <a:p>
            <a:pPr marL="342900" indent="-342900">
              <a:buFont typeface="Wingdings" panose="05000000000000000000" pitchFamily="2" charset="2"/>
              <a:buChar char="§"/>
            </a:pPr>
            <a:r>
              <a:rPr lang="en-US" sz="1800" dirty="0"/>
              <a:t>No concerns</a:t>
            </a:r>
          </a:p>
          <a:p>
            <a:pPr marL="342900" indent="-342900">
              <a:buFont typeface="Wingdings" panose="05000000000000000000" pitchFamily="2" charset="2"/>
              <a:buChar char="§"/>
            </a:pPr>
            <a:r>
              <a:rPr lang="en-US" sz="1800" dirty="0"/>
              <a:t>Well organised, good communication and collaboration</a:t>
            </a:r>
          </a:p>
          <a:p>
            <a:pPr marL="342900" indent="-342900">
              <a:buFont typeface="Wingdings" panose="05000000000000000000" pitchFamily="2" charset="2"/>
              <a:buChar char="§"/>
            </a:pPr>
            <a:r>
              <a:rPr lang="en-US" sz="1800" dirty="0"/>
              <a:t>Volunteer recruitment persisted during pandemic</a:t>
            </a:r>
          </a:p>
          <a:p>
            <a:pPr marL="342900" indent="-342900">
              <a:buFont typeface="Wingdings" panose="05000000000000000000" pitchFamily="2" charset="2"/>
              <a:buChar char="§"/>
            </a:pPr>
            <a:r>
              <a:rPr lang="en-US" sz="1800" dirty="0"/>
              <a:t>Positive impressions of the running volunteer service</a:t>
            </a:r>
          </a:p>
          <a:p>
            <a:pPr marL="342900" indent="-342900">
              <a:buFont typeface="Wingdings" panose="05000000000000000000" pitchFamily="2" charset="2"/>
              <a:buChar char="§"/>
            </a:pPr>
            <a:r>
              <a:rPr lang="en-US" sz="1800" dirty="0"/>
              <a:t>The service has been implemented swiftly (Powys THB / Northern HST)</a:t>
            </a:r>
          </a:p>
        </p:txBody>
      </p:sp>
      <p:sp>
        <p:nvSpPr>
          <p:cNvPr id="5" name="Text Placeholder 2">
            <a:extLst>
              <a:ext uri="{FF2B5EF4-FFF2-40B4-BE49-F238E27FC236}">
                <a16:creationId xmlns:a16="http://schemas.microsoft.com/office/drawing/2014/main" id="{E657905E-BDD8-4364-92AB-75D8CA7E187C}"/>
              </a:ext>
            </a:extLst>
          </p:cNvPr>
          <p:cNvSpPr txBox="1">
            <a:spLocks/>
          </p:cNvSpPr>
          <p:nvPr/>
        </p:nvSpPr>
        <p:spPr>
          <a:xfrm>
            <a:off x="6095999" y="2652712"/>
            <a:ext cx="5213352" cy="29479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Concerns</a:t>
            </a:r>
          </a:p>
          <a:p>
            <a:pPr marL="342900" indent="-342900">
              <a:buFont typeface="Wingdings" panose="05000000000000000000" pitchFamily="2" charset="2"/>
              <a:buChar char="§"/>
            </a:pPr>
            <a:r>
              <a:rPr lang="en-US" sz="1800" dirty="0"/>
              <a:t>Delays to the service implementation due to Covid-19</a:t>
            </a:r>
          </a:p>
          <a:p>
            <a:pPr marL="342900" indent="-342900">
              <a:buFont typeface="Wingdings" panose="05000000000000000000" pitchFamily="2" charset="2"/>
              <a:buChar char="§"/>
            </a:pPr>
            <a:r>
              <a:rPr lang="en-US" sz="1800" dirty="0"/>
              <a:t>Lack of capacity from the volunteer coordinator</a:t>
            </a:r>
          </a:p>
          <a:p>
            <a:pPr marL="342900" indent="-342900">
              <a:buFont typeface="Wingdings" panose="05000000000000000000" pitchFamily="2" charset="2"/>
              <a:buChar char="§"/>
            </a:pPr>
            <a:r>
              <a:rPr lang="en-US" sz="1800" dirty="0"/>
              <a:t>The virtual support is not as effective as face-to-face support would be</a:t>
            </a:r>
          </a:p>
          <a:p>
            <a:pPr marL="342900" indent="-342900">
              <a:buFont typeface="Wingdings" panose="05000000000000000000" pitchFamily="2" charset="2"/>
              <a:buChar char="§"/>
            </a:pPr>
            <a:r>
              <a:rPr lang="en-US" sz="1800" dirty="0"/>
              <a:t>Risk of losing volunteer engagement</a:t>
            </a:r>
          </a:p>
        </p:txBody>
      </p:sp>
    </p:spTree>
    <p:extLst>
      <p:ext uri="{BB962C8B-B14F-4D97-AF65-F5344CB8AC3E}">
        <p14:creationId xmlns:p14="http://schemas.microsoft.com/office/powerpoint/2010/main" val="151164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5. In your opinion, what have been the main barriers to successful implementation of the new service?</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7" y="1857375"/>
            <a:ext cx="11160125" cy="3984626"/>
          </a:xfrm>
        </p:spPr>
        <p:txBody>
          <a:bodyPr/>
          <a:lstStyle/>
          <a:p>
            <a:r>
              <a:rPr lang="en-US" sz="1800" dirty="0"/>
              <a:t>Covid-19, related restrictions, and adapting to remote working is by far the most named barrier among the survey respondents.</a:t>
            </a:r>
          </a:p>
          <a:p>
            <a:endParaRPr lang="en-US" sz="1800" dirty="0"/>
          </a:p>
          <a:p>
            <a:r>
              <a:rPr lang="en-US" sz="1800" i="1" dirty="0">
                <a:solidFill>
                  <a:schemeClr val="accent1"/>
                </a:solidFill>
              </a:rPr>
              <a:t>“</a:t>
            </a:r>
            <a:r>
              <a:rPr lang="en-GB" sz="1800" i="1" dirty="0">
                <a:solidFill>
                  <a:schemeClr val="accent1"/>
                </a:solidFill>
              </a:rPr>
              <a:t>Due to the pandemic we had to change the project, which actually works well but took longer. Also due to the pandemic staff involved did not have the time needed to implement the project as swiftly as we would have liked.” </a:t>
            </a:r>
            <a:r>
              <a:rPr lang="en-GB" sz="1800" dirty="0">
                <a:solidFill>
                  <a:schemeClr val="accent1"/>
                </a:solidFill>
              </a:rPr>
              <a:t>– Hywel Dda UHB</a:t>
            </a:r>
            <a:endParaRPr lang="en-US" sz="1800" dirty="0">
              <a:solidFill>
                <a:schemeClr val="accent1"/>
              </a:solidFill>
            </a:endParaRPr>
          </a:p>
          <a:p>
            <a:endParaRPr lang="en-US" sz="1800" dirty="0"/>
          </a:p>
          <a:p>
            <a:r>
              <a:rPr lang="en-US" sz="1800" b="1" dirty="0"/>
              <a:t>Other barriers:</a:t>
            </a:r>
          </a:p>
          <a:p>
            <a:pPr marL="285750" indent="-285750">
              <a:buFont typeface="Wingdings" panose="05000000000000000000" pitchFamily="2" charset="2"/>
              <a:buChar char="§"/>
            </a:pPr>
            <a:r>
              <a:rPr lang="en-US" sz="1800" dirty="0"/>
              <a:t>Lack of capacity from the volunteer coordinator (Northern HST, NHS Borders)</a:t>
            </a:r>
          </a:p>
          <a:p>
            <a:pPr marL="285750" indent="-285750">
              <a:buFont typeface="Wingdings" panose="05000000000000000000" pitchFamily="2" charset="2"/>
              <a:buChar char="§"/>
            </a:pPr>
            <a:r>
              <a:rPr lang="en-GB" sz="1800" dirty="0"/>
              <a:t>Having to offer a virtual version of the service</a:t>
            </a:r>
            <a:r>
              <a:rPr lang="en-US" sz="1800" dirty="0"/>
              <a:t>, as it affects referrals and volunteer engagement (Powys THB)</a:t>
            </a:r>
          </a:p>
          <a:p>
            <a:pPr marL="285750" indent="-285750">
              <a:buFont typeface="Wingdings" panose="05000000000000000000" pitchFamily="2" charset="2"/>
              <a:buChar char="§"/>
            </a:pPr>
            <a:r>
              <a:rPr lang="en-US" sz="1800" dirty="0"/>
              <a:t>Lack of volunteers (West Hertfordshire Hospitals)</a:t>
            </a:r>
          </a:p>
        </p:txBody>
      </p:sp>
    </p:spTree>
    <p:extLst>
      <p:ext uri="{BB962C8B-B14F-4D97-AF65-F5344CB8AC3E}">
        <p14:creationId xmlns:p14="http://schemas.microsoft.com/office/powerpoint/2010/main" val="353653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F1DF-D686-5243-85D2-4973BD15E528}"/>
              </a:ext>
            </a:extLst>
          </p:cNvPr>
          <p:cNvSpPr>
            <a:spLocks noGrp="1"/>
          </p:cNvSpPr>
          <p:nvPr>
            <p:ph type="title"/>
          </p:nvPr>
        </p:nvSpPr>
        <p:spPr/>
        <p:txBody>
          <a:bodyPr/>
          <a:lstStyle/>
          <a:p>
            <a:r>
              <a:rPr lang="en-GB" sz="3200" dirty="0"/>
              <a:t>6. What have been the key enablers required for implementing the new service?</a:t>
            </a:r>
            <a:endParaRPr lang="en-US" sz="3200" dirty="0"/>
          </a:p>
        </p:txBody>
      </p:sp>
      <p:sp>
        <p:nvSpPr>
          <p:cNvPr id="3" name="Text Placeholder 2">
            <a:extLst>
              <a:ext uri="{FF2B5EF4-FFF2-40B4-BE49-F238E27FC236}">
                <a16:creationId xmlns:a16="http://schemas.microsoft.com/office/drawing/2014/main" id="{1F3068C2-FFD2-C040-9D8E-DBC92842E373}"/>
              </a:ext>
            </a:extLst>
          </p:cNvPr>
          <p:cNvSpPr>
            <a:spLocks noGrp="1"/>
          </p:cNvSpPr>
          <p:nvPr>
            <p:ph type="body" sz="quarter" idx="17"/>
          </p:nvPr>
        </p:nvSpPr>
        <p:spPr>
          <a:xfrm>
            <a:off x="515938" y="1871663"/>
            <a:ext cx="2770187" cy="3970337"/>
          </a:xfrm>
        </p:spPr>
        <p:txBody>
          <a:bodyPr/>
          <a:lstStyle/>
          <a:p>
            <a:pPr marL="285750" indent="-285750">
              <a:buFont typeface="Wingdings" panose="05000000000000000000" pitchFamily="2" charset="2"/>
              <a:buChar char="§"/>
            </a:pPr>
            <a:r>
              <a:rPr lang="en-US" sz="1800" dirty="0"/>
              <a:t>Good partnership working, teamwork, and stakeholder buy-in</a:t>
            </a:r>
          </a:p>
          <a:p>
            <a:pPr marL="285750" indent="-285750">
              <a:buFont typeface="Wingdings" panose="05000000000000000000" pitchFamily="2" charset="2"/>
              <a:buChar char="§"/>
            </a:pPr>
            <a:r>
              <a:rPr lang="en-US" sz="1800" dirty="0"/>
              <a:t>Enthusiastic volunteers</a:t>
            </a:r>
          </a:p>
          <a:p>
            <a:pPr marL="285750" indent="-285750">
              <a:buFont typeface="Wingdings" panose="05000000000000000000" pitchFamily="2" charset="2"/>
              <a:buChar char="§"/>
            </a:pPr>
            <a:r>
              <a:rPr lang="en-US" sz="1800" dirty="0"/>
              <a:t>Supportive, dedicated volunteer coordinator and good leadership</a:t>
            </a:r>
          </a:p>
          <a:p>
            <a:pPr marL="285750" indent="-285750">
              <a:buFont typeface="Wingdings" panose="05000000000000000000" pitchFamily="2" charset="2"/>
              <a:buChar char="§"/>
            </a:pPr>
            <a:r>
              <a:rPr lang="en-US" sz="1800" dirty="0"/>
              <a:t>Health and safety</a:t>
            </a:r>
          </a:p>
          <a:p>
            <a:pPr marL="285750" indent="-285750">
              <a:buFont typeface="Wingdings" panose="05000000000000000000" pitchFamily="2" charset="2"/>
              <a:buChar char="§"/>
            </a:pPr>
            <a:r>
              <a:rPr lang="en-US" sz="1800" dirty="0"/>
              <a:t>Technology training</a:t>
            </a:r>
          </a:p>
        </p:txBody>
      </p:sp>
      <p:sp>
        <p:nvSpPr>
          <p:cNvPr id="4" name="Text Placeholder 2">
            <a:extLst>
              <a:ext uri="{FF2B5EF4-FFF2-40B4-BE49-F238E27FC236}">
                <a16:creationId xmlns:a16="http://schemas.microsoft.com/office/drawing/2014/main" id="{41B67C1A-A1CF-4678-9652-DD6F711528A5}"/>
              </a:ext>
            </a:extLst>
          </p:cNvPr>
          <p:cNvSpPr txBox="1">
            <a:spLocks/>
          </p:cNvSpPr>
          <p:nvPr/>
        </p:nvSpPr>
        <p:spPr>
          <a:xfrm>
            <a:off x="3529013" y="1871663"/>
            <a:ext cx="8147050" cy="3970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dirty="0">
                <a:solidFill>
                  <a:schemeClr val="accent1"/>
                </a:solidFill>
              </a:rPr>
              <a:t>“</a:t>
            </a:r>
            <a:r>
              <a:rPr lang="en-GB" sz="1800" i="1" dirty="0">
                <a:solidFill>
                  <a:schemeClr val="accent1"/>
                </a:solidFill>
              </a:rPr>
              <a:t>The key enablers are that everyone from the outset saw the added value of this initiative and went 'over and above' to get it started.  There has been great team working from the outset and a genuine willingness to help and support this.”</a:t>
            </a:r>
            <a:r>
              <a:rPr lang="en-GB" sz="1800" dirty="0">
                <a:solidFill>
                  <a:schemeClr val="accent1"/>
                </a:solidFill>
              </a:rPr>
              <a:t> – Northern HST</a:t>
            </a:r>
          </a:p>
          <a:p>
            <a:r>
              <a:rPr lang="en-GB" sz="1800" i="1" dirty="0">
                <a:solidFill>
                  <a:schemeClr val="accent1"/>
                </a:solidFill>
              </a:rPr>
              <a:t>“The enthusiasm and commitment of the volunteers has been heart warming.” </a:t>
            </a:r>
            <a:r>
              <a:rPr lang="en-GB" sz="1800" dirty="0">
                <a:solidFill>
                  <a:schemeClr val="accent1"/>
                </a:solidFill>
              </a:rPr>
              <a:t>– Aneurin Bevan UHB</a:t>
            </a:r>
          </a:p>
          <a:p>
            <a:r>
              <a:rPr lang="en-GB" sz="1800" i="1" dirty="0">
                <a:solidFill>
                  <a:schemeClr val="accent1"/>
                </a:solidFill>
              </a:rPr>
              <a:t>“We have a fab new coordinator who's really getting the service up and running, training vols etc.” </a:t>
            </a:r>
            <a:r>
              <a:rPr lang="en-GB" sz="1800" dirty="0">
                <a:solidFill>
                  <a:schemeClr val="accent1"/>
                </a:solidFill>
              </a:rPr>
              <a:t>– West Hertfordshire Hospitals</a:t>
            </a:r>
          </a:p>
          <a:p>
            <a:r>
              <a:rPr lang="en-GB" sz="1800" i="1" dirty="0">
                <a:solidFill>
                  <a:schemeClr val="accent1"/>
                </a:solidFill>
              </a:rPr>
              <a:t>“Risk assessments in place to ensure safe return for all our volunteers, additional training in PPE.” </a:t>
            </a:r>
            <a:r>
              <a:rPr lang="en-GB" sz="1800" dirty="0">
                <a:solidFill>
                  <a:schemeClr val="accent1"/>
                </a:solidFill>
              </a:rPr>
              <a:t>– Aneurin Bevan UHB</a:t>
            </a:r>
          </a:p>
          <a:p>
            <a:r>
              <a:rPr lang="en-US" sz="1800" i="1" dirty="0">
                <a:solidFill>
                  <a:schemeClr val="accent1"/>
                </a:solidFill>
              </a:rPr>
              <a:t>“</a:t>
            </a:r>
            <a:r>
              <a:rPr lang="en-GB" sz="1800" i="1" dirty="0">
                <a:solidFill>
                  <a:schemeClr val="accent1"/>
                </a:solidFill>
              </a:rPr>
              <a:t>Accessing technology and digital training for the staff and volunteers while remaining remotely safe</a:t>
            </a:r>
            <a:r>
              <a:rPr lang="en-US" sz="1800" i="1" dirty="0">
                <a:solidFill>
                  <a:schemeClr val="accent1"/>
                </a:solidFill>
              </a:rPr>
              <a:t>.” </a:t>
            </a:r>
            <a:r>
              <a:rPr lang="en-US" sz="1800" dirty="0">
                <a:solidFill>
                  <a:schemeClr val="accent1"/>
                </a:solidFill>
              </a:rPr>
              <a:t>– Hywel Dda UHB</a:t>
            </a:r>
            <a:endParaRPr lang="en-GB" sz="1800" dirty="0">
              <a:solidFill>
                <a:schemeClr val="accent1"/>
              </a:solidFill>
            </a:endParaRPr>
          </a:p>
        </p:txBody>
      </p:sp>
      <p:sp>
        <p:nvSpPr>
          <p:cNvPr id="5" name="Text Placeholder 2">
            <a:extLst>
              <a:ext uri="{FF2B5EF4-FFF2-40B4-BE49-F238E27FC236}">
                <a16:creationId xmlns:a16="http://schemas.microsoft.com/office/drawing/2014/main" id="{B2FCD1FA-A561-4918-80CA-D4908FD0C03F}"/>
              </a:ext>
            </a:extLst>
          </p:cNvPr>
          <p:cNvSpPr txBox="1">
            <a:spLocks/>
          </p:cNvSpPr>
          <p:nvPr/>
        </p:nvSpPr>
        <p:spPr>
          <a:xfrm>
            <a:off x="515937" y="5528534"/>
            <a:ext cx="11160125" cy="8167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Times New Roman" panose="02020603050405020304" pitchFamily="18" charset="0"/>
                <a:ea typeface="+mn-ea"/>
                <a:cs typeface="Times New Roman" panose="02020603050405020304" pitchFamily="18"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Health and safety was relevant only to on ward types of services while technology training was relevant only to virtual types of services.</a:t>
            </a:r>
          </a:p>
        </p:txBody>
      </p:sp>
    </p:spTree>
    <p:extLst>
      <p:ext uri="{BB962C8B-B14F-4D97-AF65-F5344CB8AC3E}">
        <p14:creationId xmlns:p14="http://schemas.microsoft.com/office/powerpoint/2010/main" val="4022054874"/>
      </p:ext>
    </p:extLst>
  </p:cSld>
  <p:clrMapOvr>
    <a:masterClrMapping/>
  </p:clrMapOvr>
</p:sld>
</file>

<file path=ppt/theme/theme1.xml><?xml version="1.0" encoding="utf-8"?>
<a:theme xmlns:a="http://schemas.openxmlformats.org/drawingml/2006/main" name="Office Theme">
  <a:themeElements>
    <a:clrScheme name="Helpforce">
      <a:dk1>
        <a:srgbClr val="1A3A60"/>
      </a:dk1>
      <a:lt1>
        <a:srgbClr val="FFFFFF"/>
      </a:lt1>
      <a:dk2>
        <a:srgbClr val="1A3A60"/>
      </a:dk2>
      <a:lt2>
        <a:srgbClr val="FFFFFF"/>
      </a:lt2>
      <a:accent1>
        <a:srgbClr val="FF4B4E"/>
      </a:accent1>
      <a:accent2>
        <a:srgbClr val="1A3A60"/>
      </a:accent2>
      <a:accent3>
        <a:srgbClr val="B1E0D8"/>
      </a:accent3>
      <a:accent4>
        <a:srgbClr val="FDC300"/>
      </a:accent4>
      <a:accent5>
        <a:srgbClr val="51565C"/>
      </a:accent5>
      <a:accent6>
        <a:srgbClr val="D6D8D5"/>
      </a:accent6>
      <a:hlink>
        <a:srgbClr val="FF4B4E"/>
      </a:hlink>
      <a:folHlink>
        <a:srgbClr val="FDC3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2660</Words>
  <Application>Microsoft Office PowerPoint</Application>
  <PresentationFormat>Widescreen</PresentationFormat>
  <Paragraphs>210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Titillium</vt:lpstr>
      <vt:lpstr>Wingdings</vt:lpstr>
      <vt:lpstr>Office Theme</vt:lpstr>
      <vt:lpstr>End of Life Care Project, Pre-project stakeholder survey</vt:lpstr>
      <vt:lpstr>PowerPoint Presentation</vt:lpstr>
      <vt:lpstr>Survey results</vt:lpstr>
      <vt:lpstr>1. Which trusts/health boards took part in the survey?</vt:lpstr>
      <vt:lpstr>2. Job roles of survey respondents</vt:lpstr>
      <vt:lpstr>3. How would you rate your level of satisfaction with your previous experience of volunteer support provided within this hospital?</vt:lpstr>
      <vt:lpstr>4. How has your experience of the design and implementation of the new volunteer service been so far? Do you have any concerns at this stage?</vt:lpstr>
      <vt:lpstr>5. In your opinion, what have been the main barriers to successful implementation of the new service?</vt:lpstr>
      <vt:lpstr>6. What have been the key enablers required for implementing the new service?</vt:lpstr>
      <vt:lpstr>7. Ratings of EOLC/palliative care/bereavement service performance before volunteers were introduced</vt:lpstr>
      <vt:lpstr>8. What, if any, do you believe are the primary benefits that will result from the introduction of the new volunteer service?</vt:lpstr>
      <vt:lpstr>9. If you believe that volunteers will deliver service-related benefits, are there any specific hospital performance metrics that you believe should be monitored as part of this project to help demonstrate these benefits?</vt:lpstr>
      <vt:lpstr>10. How important do you believe that the following will be to the successful implementation of the volunteer service that you are involved with? - (a) Considering the opinions and wishes of stakeholders</vt:lpstr>
      <vt:lpstr>10. How important do you believe that the following will be to the successful implementation of the volunteer service that you are involved with? - (b) Implementation of the volunteer role</vt:lpstr>
      <vt:lpstr>10. How important do you believe that the following will be to the successful implementation of the volunteer service that you are involved with? - (c) Other enablers</vt:lpstr>
      <vt:lpstr>11. Additional comments from survey respondents about their expectations relating to the introduction of the volunteer service</vt:lpstr>
      <vt:lpstr>PowerPoint Presentation</vt:lpstr>
      <vt:lpstr>Borders - Theory of Change  Virtual Companionship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Pixeldot Creative</dc:creator>
  <cp:lastModifiedBy>Roz Tinlin</cp:lastModifiedBy>
  <cp:revision>57</cp:revision>
  <cp:lastPrinted>2018-09-19T09:38:16Z</cp:lastPrinted>
  <dcterms:created xsi:type="dcterms:W3CDTF">2018-09-18T14:30:25Z</dcterms:created>
  <dcterms:modified xsi:type="dcterms:W3CDTF">2021-03-24T09:42:52Z</dcterms:modified>
</cp:coreProperties>
</file>