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6"/>
  </p:notesMasterIdLst>
  <p:handoutMasterIdLst>
    <p:handoutMasterId r:id="rId37"/>
  </p:handoutMasterIdLst>
  <p:sldIdLst>
    <p:sldId id="322" r:id="rId5"/>
    <p:sldId id="321" r:id="rId6"/>
    <p:sldId id="320" r:id="rId7"/>
    <p:sldId id="340" r:id="rId8"/>
    <p:sldId id="319" r:id="rId9"/>
    <p:sldId id="318" r:id="rId10"/>
    <p:sldId id="316" r:id="rId11"/>
    <p:sldId id="315" r:id="rId12"/>
    <p:sldId id="314" r:id="rId13"/>
    <p:sldId id="338" r:id="rId14"/>
    <p:sldId id="346" r:id="rId15"/>
    <p:sldId id="311" r:id="rId16"/>
    <p:sldId id="323" r:id="rId17"/>
    <p:sldId id="324" r:id="rId18"/>
    <p:sldId id="325" r:id="rId19"/>
    <p:sldId id="342" r:id="rId20"/>
    <p:sldId id="326" r:id="rId21"/>
    <p:sldId id="345" r:id="rId22"/>
    <p:sldId id="334" r:id="rId23"/>
    <p:sldId id="327" r:id="rId24"/>
    <p:sldId id="328" r:id="rId25"/>
    <p:sldId id="329" r:id="rId26"/>
    <p:sldId id="335" r:id="rId27"/>
    <p:sldId id="336" r:id="rId28"/>
    <p:sldId id="330" r:id="rId29"/>
    <p:sldId id="312" r:id="rId30"/>
    <p:sldId id="339" r:id="rId31"/>
    <p:sldId id="337" r:id="rId32"/>
    <p:sldId id="343" r:id="rId33"/>
    <p:sldId id="344" r:id="rId34"/>
    <p:sldId id="347"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B8BF"/>
    <a:srgbClr val="5869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E3FDE45-AF77-4B5C-9715-49D594BDF05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98" autoAdjust="0"/>
    <p:restoredTop sz="95433" autoAdjust="0"/>
  </p:normalViewPr>
  <p:slideViewPr>
    <p:cSldViewPr snapToGrid="0">
      <p:cViewPr varScale="1">
        <p:scale>
          <a:sx n="100" d="100"/>
          <a:sy n="100" d="100"/>
        </p:scale>
        <p:origin x="936" y="168"/>
      </p:cViewPr>
      <p:guideLst/>
    </p:cSldViewPr>
  </p:slideViewPr>
  <p:outlineViewPr>
    <p:cViewPr>
      <p:scale>
        <a:sx n="33" d="100"/>
        <a:sy n="33" d="100"/>
      </p:scale>
      <p:origin x="0" y="-7776"/>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3480" y="55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1A50702-3C68-4B14-B819-72B57D27F94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EF0F4880-E690-44D0-8356-A9E7BDBAB0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E6205E-B305-4B90-9534-3C5E99A0275E}" type="datetimeFigureOut">
              <a:rPr lang="en-US" smtClean="0"/>
              <a:t>4/11/26</a:t>
            </a:fld>
            <a:endParaRPr lang="en-US" dirty="0"/>
          </a:p>
        </p:txBody>
      </p:sp>
      <p:sp>
        <p:nvSpPr>
          <p:cNvPr id="4" name="Footer Placeholder 3">
            <a:extLst>
              <a:ext uri="{FF2B5EF4-FFF2-40B4-BE49-F238E27FC236}">
                <a16:creationId xmlns:a16="http://schemas.microsoft.com/office/drawing/2014/main" id="{26B4ACF6-39FD-4B08-A7D5-5BFDC37B462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AF7C9FD2-2C57-4DE7-8EA4-86DEE80B988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0AC623C-86E0-4A85-83FB-F4A716956FD4}" type="slidenum">
              <a:rPr lang="en-US" smtClean="0"/>
              <a:t>‹#›</a:t>
            </a:fld>
            <a:endParaRPr lang="en-US" dirty="0"/>
          </a:p>
        </p:txBody>
      </p:sp>
    </p:spTree>
    <p:extLst>
      <p:ext uri="{BB962C8B-B14F-4D97-AF65-F5344CB8AC3E}">
        <p14:creationId xmlns:p14="http://schemas.microsoft.com/office/powerpoint/2010/main" val="16939555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722F1-E430-42A1-A473-1759336AECCE}" type="datetimeFigureOut">
              <a:rPr lang="en-US" smtClean="0"/>
              <a:t>4/11/26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7D7554-D10C-4E29-B8E6-BB7111FA614F}" type="slidenum">
              <a:rPr lang="en-US" smtClean="0"/>
              <a:t>‹#›</a:t>
            </a:fld>
            <a:endParaRPr lang="en-US" dirty="0"/>
          </a:p>
        </p:txBody>
      </p:sp>
    </p:spTree>
    <p:extLst>
      <p:ext uri="{BB962C8B-B14F-4D97-AF65-F5344CB8AC3E}">
        <p14:creationId xmlns:p14="http://schemas.microsoft.com/office/powerpoint/2010/main" val="3517347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C37D7554-D10C-4E29-B8E6-BB7111FA614F}" type="slidenum">
              <a:rPr lang="en-US" smtClean="0"/>
              <a:t>7</a:t>
            </a:fld>
            <a:endParaRPr lang="en-US" dirty="0"/>
          </a:p>
        </p:txBody>
      </p:sp>
    </p:spTree>
    <p:extLst>
      <p:ext uri="{BB962C8B-B14F-4D97-AF65-F5344CB8AC3E}">
        <p14:creationId xmlns:p14="http://schemas.microsoft.com/office/powerpoint/2010/main" val="21273474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bg>
      <p:bgPr>
        <a:solidFill>
          <a:schemeClr val="accent2">
            <a:lumMod val="5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B5E70F-EF03-B535-2505-BC971E3BC36D}"/>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 name="Straight Connector 2">
            <a:extLst>
              <a:ext uri="{FF2B5EF4-FFF2-40B4-BE49-F238E27FC236}">
                <a16:creationId xmlns:a16="http://schemas.microsoft.com/office/drawing/2014/main" id="{8794424E-93DD-A404-D05E-EF6030A76D3B}"/>
              </a:ext>
              <a:ext uri="{C183D7F6-B498-43B3-948B-1728B52AA6E4}">
                <adec:decorative xmlns:adec="http://schemas.microsoft.com/office/drawing/2017/decorative" val="1"/>
              </a:ext>
            </a:extLst>
          </p:cNvPr>
          <p:cNvCxnSpPr>
            <a:cxnSpLocks/>
          </p:cNvCxnSpPr>
          <p:nvPr userDrawn="1"/>
        </p:nvCxnSpPr>
        <p:spPr>
          <a:xfrm>
            <a:off x="896628" y="0"/>
            <a:ext cx="0" cy="6858000"/>
          </a:xfrm>
          <a:prstGeom prst="line">
            <a:avLst/>
          </a:prstGeom>
          <a:ln w="19050">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B03A3B6B-5129-A46A-A20C-5D7BC706C9B1}"/>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24E401A1-8CEE-5E1B-343B-D737433AE63F}"/>
              </a:ext>
            </a:extLst>
          </p:cNvPr>
          <p:cNvSpPr>
            <a:spLocks noGrp="1"/>
          </p:cNvSpPr>
          <p:nvPr>
            <p:ph type="title" hasCustomPrompt="1"/>
          </p:nvPr>
        </p:nvSpPr>
        <p:spPr>
          <a:xfrm>
            <a:off x="1317615" y="690511"/>
            <a:ext cx="5185821" cy="5253089"/>
          </a:xfrm>
        </p:spPr>
        <p:txBody>
          <a:bodyPr anchor="b">
            <a:normAutofit/>
          </a:bodyPr>
          <a:lstStyle>
            <a:lvl1pPr>
              <a:defRPr sz="6000">
                <a:solidFill>
                  <a:schemeClr val="bg1"/>
                </a:solidFill>
              </a:defRPr>
            </a:lvl1pPr>
          </a:lstStyle>
          <a:p>
            <a:r>
              <a:rPr lang="en-US" dirty="0"/>
              <a:t>Click to add title</a:t>
            </a:r>
          </a:p>
        </p:txBody>
      </p:sp>
    </p:spTree>
    <p:extLst>
      <p:ext uri="{BB962C8B-B14F-4D97-AF65-F5344CB8AC3E}">
        <p14:creationId xmlns:p14="http://schemas.microsoft.com/office/powerpoint/2010/main" val="17845559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1">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55583" y="737115"/>
            <a:ext cx="4640418" cy="5407091"/>
          </a:xfrm>
        </p:spPr>
        <p:txBody>
          <a:bodyPr lIns="0">
            <a:normAutofit/>
          </a:bodyPr>
          <a:lstStyle>
            <a:lvl1pPr>
              <a:defRPr sz="3600"/>
            </a:lvl1pPr>
          </a:lstStyle>
          <a:p>
            <a:r>
              <a:rPr lang="en-US" dirty="0"/>
              <a:t>Click to add title</a:t>
            </a:r>
          </a:p>
        </p:txBody>
      </p:sp>
      <p:sp>
        <p:nvSpPr>
          <p:cNvPr id="2" name="Content Placeholder 7">
            <a:extLst>
              <a:ext uri="{FF2B5EF4-FFF2-40B4-BE49-F238E27FC236}">
                <a16:creationId xmlns:a16="http://schemas.microsoft.com/office/drawing/2014/main" id="{AEA3C42D-C3E7-4F13-63E2-96D7A3B21113}"/>
              </a:ext>
            </a:extLst>
          </p:cNvPr>
          <p:cNvSpPr>
            <a:spLocks noGrp="1"/>
          </p:cNvSpPr>
          <p:nvPr>
            <p:ph sz="quarter" idx="12" hasCustomPrompt="1"/>
          </p:nvPr>
        </p:nvSpPr>
        <p:spPr>
          <a:xfrm>
            <a:off x="6388461" y="737115"/>
            <a:ext cx="4449712" cy="5407091"/>
          </a:xfrm>
        </p:spPr>
        <p:txBody>
          <a:bodyPr lIns="0" tIns="0" rIns="0" bIns="0" anchor="ctr">
            <a:normAutofit/>
          </a:bodyPr>
          <a:lstStyle>
            <a:lvl1pPr marL="228600" indent="-228600">
              <a:lnSpc>
                <a:spcPct val="100000"/>
              </a:lnSpc>
              <a:spcBef>
                <a:spcPts val="0"/>
              </a:spcBef>
              <a:spcAft>
                <a:spcPts val="1200"/>
              </a:spcAft>
              <a:buFont typeface="Arial" panose="020B0604020202020204" pitchFamily="34" charset="0"/>
              <a:buChar char="•"/>
              <a:defRPr sz="2000"/>
            </a:lvl1pPr>
            <a:lvl2pPr marL="685800" indent="-228600">
              <a:lnSpc>
                <a:spcPct val="100000"/>
              </a:lnSpc>
              <a:spcBef>
                <a:spcPts val="0"/>
              </a:spcBef>
              <a:spcAft>
                <a:spcPts val="1200"/>
              </a:spcAft>
              <a:buFont typeface="Arial" panose="020B0604020202020204" pitchFamily="34" charset="0"/>
              <a:buChar char="•"/>
              <a:defRPr sz="2000"/>
            </a:lvl2pPr>
            <a:lvl3pPr marL="1143000" indent="-228600">
              <a:spcBef>
                <a:spcPts val="0"/>
              </a:spcBef>
              <a:spcAft>
                <a:spcPts val="1200"/>
              </a:spcAft>
              <a:buFont typeface="Arial" panose="020B0604020202020204" pitchFamily="34" charset="0"/>
              <a:buChar char="•"/>
              <a:defRPr sz="2000"/>
            </a:lvl3pPr>
            <a:lvl4pPr marL="1600200" indent="-228600">
              <a:spcBef>
                <a:spcPts val="0"/>
              </a:spcBef>
              <a:spcAft>
                <a:spcPts val="1200"/>
              </a:spcAft>
              <a:buFont typeface="Arial" panose="020B0604020202020204" pitchFamily="34" charset="0"/>
              <a:buChar char="•"/>
              <a:defRPr sz="2000"/>
            </a:lvl4pPr>
            <a:lvl5pPr marL="2057400" indent="-228600">
              <a:spcBef>
                <a:spcPts val="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3" name="Straight Connector 2">
            <a:extLst>
              <a:ext uri="{FF2B5EF4-FFF2-40B4-BE49-F238E27FC236}">
                <a16:creationId xmlns:a16="http://schemas.microsoft.com/office/drawing/2014/main" id="{45FE61D9-DA99-9DA5-5DD2-C4118066CA63}"/>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E64603E-965E-E3BF-203B-F4D99428203D}"/>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5">
            <a:extLst>
              <a:ext uri="{FF2B5EF4-FFF2-40B4-BE49-F238E27FC236}">
                <a16:creationId xmlns:a16="http://schemas.microsoft.com/office/drawing/2014/main" id="{4E9F5D75-1D8F-F695-81F8-4A6D0C678215}"/>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3277245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Picture">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B6B956C-A124-5A7C-EBD4-CBB618B9BC1D}"/>
              </a:ext>
            </a:extLst>
          </p:cNvPr>
          <p:cNvSpPr>
            <a:spLocks noGrp="1"/>
          </p:cNvSpPr>
          <p:nvPr>
            <p:ph type="title" hasCustomPrompt="1"/>
          </p:nvPr>
        </p:nvSpPr>
        <p:spPr>
          <a:xfrm>
            <a:off x="1353827" y="1278294"/>
            <a:ext cx="5000318" cy="4904141"/>
          </a:xfrm>
        </p:spPr>
        <p:txBody>
          <a:bodyPr anchor="b">
            <a:normAutofit/>
          </a:bodyPr>
          <a:lstStyle>
            <a:lvl1pPr>
              <a:defRPr sz="3600"/>
            </a:lvl1pPr>
          </a:lstStyle>
          <a:p>
            <a:r>
              <a:rPr lang="en-US" dirty="0"/>
              <a:t>Click to add title</a:t>
            </a:r>
          </a:p>
        </p:txBody>
      </p:sp>
      <p:sp>
        <p:nvSpPr>
          <p:cNvPr id="12" name="Picture Placeholder 11">
            <a:extLst>
              <a:ext uri="{FF2B5EF4-FFF2-40B4-BE49-F238E27FC236}">
                <a16:creationId xmlns:a16="http://schemas.microsoft.com/office/drawing/2014/main" id="{2B92702B-E14C-886C-445A-349265F37592}"/>
              </a:ext>
            </a:extLst>
          </p:cNvPr>
          <p:cNvSpPr>
            <a:spLocks noGrp="1"/>
          </p:cNvSpPr>
          <p:nvPr>
            <p:ph type="pic" sz="quarter" idx="13"/>
          </p:nvPr>
        </p:nvSpPr>
        <p:spPr>
          <a:xfrm>
            <a:off x="6642169" y="-1"/>
            <a:ext cx="4635426" cy="6857999"/>
          </a:xfrm>
        </p:spPr>
        <p:txBody>
          <a:bodyPr>
            <a:normAutofit/>
          </a:bodyPr>
          <a:lstStyle>
            <a:lvl1pPr marL="0" indent="0" algn="ctr">
              <a:buNone/>
              <a:defRPr sz="2000"/>
            </a:lvl1pPr>
          </a:lstStyle>
          <a:p>
            <a:r>
              <a:rPr lang="en-US" dirty="0"/>
              <a:t>Click icon to add picture</a:t>
            </a:r>
          </a:p>
        </p:txBody>
      </p:sp>
      <p:sp>
        <p:nvSpPr>
          <p:cNvPr id="6" name="Rectangle 5">
            <a:extLst>
              <a:ext uri="{FF2B5EF4-FFF2-40B4-BE49-F238E27FC236}">
                <a16:creationId xmlns:a16="http://schemas.microsoft.com/office/drawing/2014/main" id="{49C76C37-CBD2-36CF-1413-53DD1CB4A545}"/>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510D1AAD-E663-5B8E-CE72-64C1DBF19CE0}"/>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EC250190-89C1-EAA3-6C2A-15A60C6754F5}"/>
              </a:ext>
              <a:ext uri="{C183D7F6-B498-43B3-948B-1728B52AA6E4}">
                <adec:decorative xmlns:adec="http://schemas.microsoft.com/office/drawing/2017/decorative" val="1"/>
              </a:ext>
            </a:extLst>
          </p:cNvPr>
          <p:cNvCxnSpPr>
            <a:cxnSpLocks/>
          </p:cNvCxnSpPr>
          <p:nvPr userDrawn="1"/>
        </p:nvCxnSpPr>
        <p:spPr>
          <a:xfrm>
            <a:off x="896628" y="0"/>
            <a:ext cx="0" cy="68580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90299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Subtitle">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B6B956C-A124-5A7C-EBD4-CBB618B9BC1D}"/>
              </a:ext>
            </a:extLst>
          </p:cNvPr>
          <p:cNvSpPr>
            <a:spLocks noGrp="1"/>
          </p:cNvSpPr>
          <p:nvPr>
            <p:ph type="title" hasCustomPrompt="1"/>
          </p:nvPr>
        </p:nvSpPr>
        <p:spPr>
          <a:xfrm>
            <a:off x="1353827" y="3508311"/>
            <a:ext cx="9923770" cy="1438762"/>
          </a:xfrm>
        </p:spPr>
        <p:txBody>
          <a:bodyPr anchor="b">
            <a:normAutofit/>
          </a:bodyPr>
          <a:lstStyle>
            <a:lvl1pPr>
              <a:defRPr sz="3600"/>
            </a:lvl1pPr>
          </a:lstStyle>
          <a:p>
            <a:r>
              <a:rPr lang="en-US" dirty="0"/>
              <a:t>Click to add title</a:t>
            </a:r>
          </a:p>
        </p:txBody>
      </p:sp>
      <p:sp>
        <p:nvSpPr>
          <p:cNvPr id="12" name="Picture Placeholder 11">
            <a:extLst>
              <a:ext uri="{FF2B5EF4-FFF2-40B4-BE49-F238E27FC236}">
                <a16:creationId xmlns:a16="http://schemas.microsoft.com/office/drawing/2014/main" id="{2B92702B-E14C-886C-445A-349265F37592}"/>
              </a:ext>
            </a:extLst>
          </p:cNvPr>
          <p:cNvSpPr>
            <a:spLocks noGrp="1"/>
          </p:cNvSpPr>
          <p:nvPr>
            <p:ph type="pic" sz="quarter" idx="13"/>
          </p:nvPr>
        </p:nvSpPr>
        <p:spPr>
          <a:xfrm>
            <a:off x="915600" y="0"/>
            <a:ext cx="10361995" cy="3429000"/>
          </a:xfrm>
        </p:spPr>
        <p:txBody>
          <a:bodyPr>
            <a:normAutofit/>
          </a:bodyPr>
          <a:lstStyle>
            <a:lvl1pPr marL="0" indent="0" algn="ctr">
              <a:buNone/>
              <a:defRPr sz="2000"/>
            </a:lvl1pPr>
          </a:lstStyle>
          <a:p>
            <a:r>
              <a:rPr lang="en-US" dirty="0"/>
              <a:t>Click icon to add picture</a:t>
            </a:r>
          </a:p>
        </p:txBody>
      </p:sp>
      <p:sp>
        <p:nvSpPr>
          <p:cNvPr id="6" name="Rectangle 5">
            <a:extLst>
              <a:ext uri="{FF2B5EF4-FFF2-40B4-BE49-F238E27FC236}">
                <a16:creationId xmlns:a16="http://schemas.microsoft.com/office/drawing/2014/main" id="{49C76C37-CBD2-36CF-1413-53DD1CB4A545}"/>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510D1AAD-E663-5B8E-CE72-64C1DBF19CE0}"/>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EC250190-89C1-EAA3-6C2A-15A60C6754F5}"/>
              </a:ext>
              <a:ext uri="{C183D7F6-B498-43B3-948B-1728B52AA6E4}">
                <adec:decorative xmlns:adec="http://schemas.microsoft.com/office/drawing/2017/decorative" val="1"/>
              </a:ext>
            </a:extLst>
          </p:cNvPr>
          <p:cNvCxnSpPr>
            <a:cxnSpLocks/>
          </p:cNvCxnSpPr>
          <p:nvPr userDrawn="1"/>
        </p:nvCxnSpPr>
        <p:spPr>
          <a:xfrm>
            <a:off x="896628" y="0"/>
            <a:ext cx="0" cy="68580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10" name="Text Placeholder 12">
            <a:extLst>
              <a:ext uri="{FF2B5EF4-FFF2-40B4-BE49-F238E27FC236}">
                <a16:creationId xmlns:a16="http://schemas.microsoft.com/office/drawing/2014/main" id="{D179113D-0374-3934-841E-56AD5AFCF977}"/>
              </a:ext>
            </a:extLst>
          </p:cNvPr>
          <p:cNvSpPr>
            <a:spLocks noGrp="1"/>
          </p:cNvSpPr>
          <p:nvPr>
            <p:ph type="body" sz="quarter" idx="12" hasCustomPrompt="1"/>
          </p:nvPr>
        </p:nvSpPr>
        <p:spPr>
          <a:xfrm>
            <a:off x="1353828" y="5228488"/>
            <a:ext cx="9923770" cy="1368256"/>
          </a:xfrm>
          <a:prstGeom prst="rect">
            <a:avLst/>
          </a:prstGeom>
        </p:spPr>
        <p:txBody>
          <a:bodyPr anchor="t">
            <a:normAutofit/>
          </a:bodyPr>
          <a:lstStyle>
            <a:lvl1pPr marL="0" indent="0" algn="l">
              <a:lnSpc>
                <a:spcPct val="80000"/>
              </a:lnSpc>
              <a:spcBef>
                <a:spcPts val="0"/>
              </a:spcBef>
              <a:buNone/>
              <a:defRPr sz="2000" spc="0" baseline="0">
                <a:solidFill>
                  <a:schemeClr val="tx1"/>
                </a:solidFill>
                <a:latin typeface="+mn-lt"/>
              </a:defRPr>
            </a:lvl1pPr>
          </a:lstStyle>
          <a:p>
            <a:pPr lvl="0"/>
            <a:r>
              <a:rPr lang="en-US" dirty="0"/>
              <a:t>Click to add subtitle</a:t>
            </a:r>
          </a:p>
        </p:txBody>
      </p:sp>
    </p:spTree>
    <p:extLst>
      <p:ext uri="{BB962C8B-B14F-4D97-AF65-F5344CB8AC3E}">
        <p14:creationId xmlns:p14="http://schemas.microsoft.com/office/powerpoint/2010/main" val="3227224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5" y="503852"/>
            <a:ext cx="9150675" cy="1427585"/>
          </a:xfrm>
        </p:spPr>
        <p:txBody>
          <a:bodyPr lIns="0">
            <a:normAutofit/>
          </a:bodyPr>
          <a:lstStyle>
            <a:lvl1pPr>
              <a:defRPr sz="3600"/>
            </a:lvl1pPr>
          </a:lstStyle>
          <a:p>
            <a:r>
              <a:rPr lang="en-US" dirty="0"/>
              <a:t>Click to add title</a:t>
            </a:r>
          </a:p>
        </p:txBody>
      </p:sp>
      <p:sp>
        <p:nvSpPr>
          <p:cNvPr id="2" name="Content Placeholder 7">
            <a:extLst>
              <a:ext uri="{FF2B5EF4-FFF2-40B4-BE49-F238E27FC236}">
                <a16:creationId xmlns:a16="http://schemas.microsoft.com/office/drawing/2014/main" id="{AEA3C42D-C3E7-4F13-63E2-96D7A3B21113}"/>
              </a:ext>
            </a:extLst>
          </p:cNvPr>
          <p:cNvSpPr>
            <a:spLocks noGrp="1"/>
          </p:cNvSpPr>
          <p:nvPr>
            <p:ph sz="quarter" idx="12" hasCustomPrompt="1"/>
          </p:nvPr>
        </p:nvSpPr>
        <p:spPr>
          <a:xfrm>
            <a:off x="1450153" y="2108722"/>
            <a:ext cx="8552264" cy="4119463"/>
          </a:xfrm>
        </p:spPr>
        <p:txBody>
          <a:bodyPr lIns="0" tIns="0" rIns="0" bIns="0">
            <a:normAutofit/>
          </a:bodyPr>
          <a:lstStyle>
            <a:lvl1pPr marL="228600" indent="-228600">
              <a:lnSpc>
                <a:spcPct val="100000"/>
              </a:lnSpc>
              <a:spcBef>
                <a:spcPts val="0"/>
              </a:spcBef>
              <a:spcAft>
                <a:spcPts val="1200"/>
              </a:spcAft>
              <a:buFont typeface="Arial" panose="020B0604020202020204" pitchFamily="34" charset="0"/>
              <a:buChar char="•"/>
              <a:defRPr sz="2000"/>
            </a:lvl1pPr>
            <a:lvl2pPr marL="685800" indent="-228600">
              <a:lnSpc>
                <a:spcPct val="100000"/>
              </a:lnSpc>
              <a:spcBef>
                <a:spcPts val="0"/>
              </a:spcBef>
              <a:spcAft>
                <a:spcPts val="1200"/>
              </a:spcAft>
              <a:buFont typeface="Arial" panose="020B0604020202020204" pitchFamily="34" charset="0"/>
              <a:buChar char="•"/>
              <a:defRPr sz="2000"/>
            </a:lvl2pPr>
            <a:lvl3pPr marL="1143000" indent="-228600">
              <a:spcBef>
                <a:spcPts val="0"/>
              </a:spcBef>
              <a:spcAft>
                <a:spcPts val="1200"/>
              </a:spcAft>
              <a:buFont typeface="Arial" panose="020B0604020202020204" pitchFamily="34" charset="0"/>
              <a:buChar char="•"/>
              <a:defRPr sz="2000"/>
            </a:lvl3pPr>
            <a:lvl4pPr marL="1600200" indent="-228600">
              <a:spcBef>
                <a:spcPts val="0"/>
              </a:spcBef>
              <a:spcAft>
                <a:spcPts val="1200"/>
              </a:spcAft>
              <a:buFont typeface="Arial" panose="020B0604020202020204" pitchFamily="34" charset="0"/>
              <a:buChar char="•"/>
              <a:defRPr sz="2000"/>
            </a:lvl4pPr>
            <a:lvl5pPr marL="2057400" indent="-228600">
              <a:spcBef>
                <a:spcPts val="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3" name="Straight Connector 2">
            <a:extLst>
              <a:ext uri="{FF2B5EF4-FFF2-40B4-BE49-F238E27FC236}">
                <a16:creationId xmlns:a16="http://schemas.microsoft.com/office/drawing/2014/main" id="{45FE61D9-DA99-9DA5-5DD2-C4118066CA63}"/>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E64603E-965E-E3BF-203B-F4D99428203D}"/>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5">
            <a:extLst>
              <a:ext uri="{FF2B5EF4-FFF2-40B4-BE49-F238E27FC236}">
                <a16:creationId xmlns:a16="http://schemas.microsoft.com/office/drawing/2014/main" id="{5DABAFC1-3E76-DCE6-3A6D-E0020C5BE864}"/>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1373596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6"/>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07175C5-CB2F-2BAC-3704-54DCD1BF043F}"/>
              </a:ext>
            </a:extLst>
          </p:cNvPr>
          <p:cNvSpPr>
            <a:spLocks noGrp="1"/>
          </p:cNvSpPr>
          <p:nvPr>
            <p:ph type="title" hasCustomPrompt="1"/>
          </p:nvPr>
        </p:nvSpPr>
        <p:spPr>
          <a:xfrm>
            <a:off x="1038031" y="1068169"/>
            <a:ext cx="10115939" cy="2681549"/>
          </a:xfrm>
        </p:spPr>
        <p:txBody>
          <a:bodyPr anchor="b"/>
          <a:lstStyle>
            <a:lvl1pPr algn="ctr">
              <a:defRPr>
                <a:solidFill>
                  <a:schemeClr val="bg1"/>
                </a:solidFill>
              </a:defRPr>
            </a:lvl1pPr>
          </a:lstStyle>
          <a:p>
            <a:r>
              <a:rPr lang="en-US" dirty="0"/>
              <a:t>Click to add title</a:t>
            </a:r>
          </a:p>
        </p:txBody>
      </p:sp>
      <p:sp>
        <p:nvSpPr>
          <p:cNvPr id="5" name="Rectangle 4">
            <a:extLst>
              <a:ext uri="{FF2B5EF4-FFF2-40B4-BE49-F238E27FC236}">
                <a16:creationId xmlns:a16="http://schemas.microsoft.com/office/drawing/2014/main" id="{3901905E-33E7-852F-94E3-8E100B3D1E4A}"/>
              </a:ext>
              <a:ext uri="{C183D7F6-B498-43B3-948B-1728B52AA6E4}">
                <adec:decorative xmlns:adec="http://schemas.microsoft.com/office/drawing/2017/decorative" val="1"/>
              </a:ext>
            </a:extLst>
          </p:cNvPr>
          <p:cNvSpPr/>
          <p:nvPr userDrawn="1"/>
        </p:nvSpPr>
        <p:spPr>
          <a:xfrm>
            <a:off x="914400" y="914400"/>
            <a:ext cx="10363200" cy="502920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B7799F7-CBB1-9649-7D06-F7EEFD4F0183}"/>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1AFC5CA-DB29-4B8C-C004-72E4EC761C3B}"/>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12">
            <a:extLst>
              <a:ext uri="{FF2B5EF4-FFF2-40B4-BE49-F238E27FC236}">
                <a16:creationId xmlns:a16="http://schemas.microsoft.com/office/drawing/2014/main" id="{E3CB2D2A-7172-87CE-D493-DAF52D62EBFC}"/>
              </a:ext>
            </a:extLst>
          </p:cNvPr>
          <p:cNvSpPr>
            <a:spLocks noGrp="1"/>
          </p:cNvSpPr>
          <p:nvPr>
            <p:ph type="body" sz="quarter" idx="12" hasCustomPrompt="1"/>
          </p:nvPr>
        </p:nvSpPr>
        <p:spPr>
          <a:xfrm>
            <a:off x="1038031" y="4027047"/>
            <a:ext cx="10115939" cy="1762783"/>
          </a:xfrm>
          <a:prstGeom prst="rect">
            <a:avLst/>
          </a:prstGeom>
        </p:spPr>
        <p:txBody>
          <a:bodyPr anchor="t">
            <a:normAutofit/>
          </a:bodyPr>
          <a:lstStyle>
            <a:lvl1pPr marL="0" indent="0" algn="ctr">
              <a:lnSpc>
                <a:spcPct val="80000"/>
              </a:lnSpc>
              <a:spcBef>
                <a:spcPts val="0"/>
              </a:spcBef>
              <a:buNone/>
              <a:defRPr sz="2000" spc="0" baseline="0">
                <a:solidFill>
                  <a:schemeClr val="bg1"/>
                </a:solidFill>
                <a:latin typeface="+mn-lt"/>
              </a:defRPr>
            </a:lvl1pPr>
          </a:lstStyle>
          <a:p>
            <a:pPr lvl="0"/>
            <a:r>
              <a:rPr lang="en-US" dirty="0"/>
              <a:t>Click to add subtitle</a:t>
            </a:r>
          </a:p>
        </p:txBody>
      </p:sp>
    </p:spTree>
    <p:extLst>
      <p:ext uri="{BB962C8B-B14F-4D97-AF65-F5344CB8AC3E}">
        <p14:creationId xmlns:p14="http://schemas.microsoft.com/office/powerpoint/2010/main" val="2069536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2 Content ">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dirty="0"/>
              <a:t>Click to add title</a:t>
            </a:r>
          </a:p>
        </p:txBody>
      </p:sp>
      <p:sp>
        <p:nvSpPr>
          <p:cNvPr id="2" name="Content Placeholder 7">
            <a:extLst>
              <a:ext uri="{FF2B5EF4-FFF2-40B4-BE49-F238E27FC236}">
                <a16:creationId xmlns:a16="http://schemas.microsoft.com/office/drawing/2014/main" id="{AEA3C42D-C3E7-4F13-63E2-96D7A3B21113}"/>
              </a:ext>
            </a:extLst>
          </p:cNvPr>
          <p:cNvSpPr>
            <a:spLocks noGrp="1"/>
          </p:cNvSpPr>
          <p:nvPr>
            <p:ph sz="quarter" idx="12" hasCustomPrompt="1"/>
          </p:nvPr>
        </p:nvSpPr>
        <p:spPr>
          <a:xfrm>
            <a:off x="1468814" y="2057401"/>
            <a:ext cx="4627186" cy="4119463"/>
          </a:xfrm>
        </p:spPr>
        <p:txBody>
          <a:bodyPr lIns="0">
            <a:normAutofit/>
          </a:bodyPr>
          <a:lstStyle>
            <a:lvl1pPr marL="0" indent="0">
              <a:lnSpc>
                <a:spcPct val="100000"/>
              </a:lnSpc>
              <a:spcBef>
                <a:spcPts val="1000"/>
              </a:spcBef>
              <a:spcAft>
                <a:spcPts val="1200"/>
              </a:spcAft>
              <a:buNone/>
              <a:defRPr sz="2000"/>
            </a:lvl1pPr>
            <a:lvl2pPr marL="228600" indent="-228600">
              <a:lnSpc>
                <a:spcPct val="100000"/>
              </a:lnSpc>
              <a:spcBef>
                <a:spcPts val="0"/>
              </a:spcBef>
              <a:spcAft>
                <a:spcPts val="1200"/>
              </a:spcAft>
              <a:buFont typeface="Arial" panose="020B0604020202020204" pitchFamily="34" charset="0"/>
              <a:buChar char="•"/>
              <a:defRPr sz="2000"/>
            </a:lvl2pPr>
            <a:lvl3pPr marL="685800" indent="-228600">
              <a:spcBef>
                <a:spcPts val="1000"/>
              </a:spcBef>
              <a:spcAft>
                <a:spcPts val="1200"/>
              </a:spcAft>
              <a:buFont typeface="Arial" panose="020B0604020202020204" pitchFamily="34" charset="0"/>
              <a:buChar char="•"/>
              <a:defRPr sz="2000"/>
            </a:lvl3pPr>
            <a:lvl4pPr marL="1143000" indent="-228600">
              <a:spcBef>
                <a:spcPts val="1000"/>
              </a:spcBef>
              <a:spcAft>
                <a:spcPts val="1200"/>
              </a:spcAft>
              <a:buFont typeface="Arial" panose="020B0604020202020204" pitchFamily="34" charset="0"/>
              <a:buChar char="•"/>
              <a:defRPr sz="2000"/>
            </a:lvl4pPr>
            <a:lvl5pPr marL="1600200" indent="-228600">
              <a:spcBef>
                <a:spcPts val="100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6668185" y="2057401"/>
            <a:ext cx="4609399" cy="4119463"/>
          </a:xfrm>
        </p:spPr>
        <p:txBody>
          <a:bodyPr lIns="0">
            <a:normAutofit/>
          </a:bodyPr>
          <a:lstStyle>
            <a:lvl1pPr marL="0" indent="0">
              <a:lnSpc>
                <a:spcPct val="100000"/>
              </a:lnSpc>
              <a:spcBef>
                <a:spcPts val="1000"/>
              </a:spcBef>
              <a:spcAft>
                <a:spcPts val="1200"/>
              </a:spcAft>
              <a:buNone/>
              <a:defRPr sz="2000"/>
            </a:lvl1pPr>
            <a:lvl2pPr marL="228600" indent="-228600">
              <a:lnSpc>
                <a:spcPct val="100000"/>
              </a:lnSpc>
              <a:spcBef>
                <a:spcPts val="1000"/>
              </a:spcBef>
              <a:spcAft>
                <a:spcPts val="1200"/>
              </a:spcAft>
              <a:buFont typeface="Arial" panose="020B0604020202020204" pitchFamily="34" charset="0"/>
              <a:buChar char="•"/>
              <a:defRPr sz="2000"/>
            </a:lvl2pPr>
            <a:lvl3pPr marL="685800" indent="-228600">
              <a:spcBef>
                <a:spcPts val="1000"/>
              </a:spcBef>
              <a:spcAft>
                <a:spcPts val="1200"/>
              </a:spcAft>
              <a:buFont typeface="Arial" panose="020B0604020202020204" pitchFamily="34" charset="0"/>
              <a:buChar char="•"/>
              <a:defRPr sz="2000"/>
            </a:lvl3pPr>
            <a:lvl4pPr marL="1143000" indent="-228600">
              <a:spcBef>
                <a:spcPts val="1000"/>
              </a:spcBef>
              <a:spcAft>
                <a:spcPts val="1200"/>
              </a:spcAft>
              <a:buFont typeface="Arial" panose="020B0604020202020204" pitchFamily="34" charset="0"/>
              <a:buChar char="•"/>
              <a:defRPr sz="2000"/>
            </a:lvl4pPr>
            <a:lvl5pPr marL="1600200" indent="-228600">
              <a:spcBef>
                <a:spcPts val="100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Slide Number Placeholder 5">
            <a:extLst>
              <a:ext uri="{FF2B5EF4-FFF2-40B4-BE49-F238E27FC236}">
                <a16:creationId xmlns:a16="http://schemas.microsoft.com/office/drawing/2014/main" id="{1D40DF0B-6602-19D4-3110-4659C28780D5}"/>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2561720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2 Content 3">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dirty="0"/>
              <a:t>Click to add title</a:t>
            </a:r>
          </a:p>
        </p:txBody>
      </p:sp>
      <p:sp>
        <p:nvSpPr>
          <p:cNvPr id="4" name="Content Placeholder 7">
            <a:extLst>
              <a:ext uri="{FF2B5EF4-FFF2-40B4-BE49-F238E27FC236}">
                <a16:creationId xmlns:a16="http://schemas.microsoft.com/office/drawing/2014/main" id="{C355854D-70C0-E6E1-2A0C-284D00A21AEC}"/>
              </a:ext>
            </a:extLst>
          </p:cNvPr>
          <p:cNvSpPr>
            <a:spLocks noGrp="1"/>
          </p:cNvSpPr>
          <p:nvPr>
            <p:ph sz="quarter" idx="12" hasCustomPrompt="1"/>
          </p:nvPr>
        </p:nvSpPr>
        <p:spPr>
          <a:xfrm>
            <a:off x="1468815" y="2057401"/>
            <a:ext cx="3068678" cy="4119463"/>
          </a:xfrm>
        </p:spPr>
        <p:txBody>
          <a:bodyPr lIns="0">
            <a:normAutofit/>
          </a:bodyPr>
          <a:lstStyle>
            <a:lvl1pPr marL="320040" indent="-320040">
              <a:lnSpc>
                <a:spcPct val="100000"/>
              </a:lnSpc>
              <a:spcBef>
                <a:spcPts val="0"/>
              </a:spcBef>
              <a:spcAft>
                <a:spcPts val="1200"/>
              </a:spcAft>
              <a:buFont typeface="+mj-lt"/>
              <a:buAutoNum type="arabicPeriod"/>
              <a:defRPr sz="2000"/>
            </a:lvl1pPr>
            <a:lvl2pPr marL="457200" indent="-320040">
              <a:lnSpc>
                <a:spcPct val="100000"/>
              </a:lnSpc>
              <a:spcBef>
                <a:spcPts val="1000"/>
              </a:spcBef>
              <a:spcAft>
                <a:spcPts val="1200"/>
              </a:spcAft>
              <a:buFont typeface="+mj-lt"/>
              <a:buAutoNum type="alphaLcPeriod"/>
              <a:defRPr sz="2000"/>
            </a:lvl2pPr>
            <a:lvl3pPr marL="914400" indent="-320040">
              <a:spcBef>
                <a:spcPts val="1000"/>
              </a:spcBef>
              <a:spcAft>
                <a:spcPts val="1200"/>
              </a:spcAft>
              <a:buFont typeface="+mj-lt"/>
              <a:buAutoNum type="arabicParenR"/>
              <a:defRPr sz="2000"/>
            </a:lvl3pPr>
            <a:lvl4pPr marL="1371600" indent="-320040">
              <a:spcBef>
                <a:spcPts val="1000"/>
              </a:spcBef>
              <a:spcAft>
                <a:spcPts val="1200"/>
              </a:spcAft>
              <a:buFont typeface="+mj-lt"/>
              <a:buAutoNum type="alphaLcParenR"/>
              <a:defRPr sz="2000"/>
            </a:lvl4pPr>
            <a:lvl5pPr marL="1828800" indent="-320040">
              <a:spcBef>
                <a:spcPts val="1000"/>
              </a:spcBef>
              <a:spcAft>
                <a:spcPts val="1200"/>
              </a:spcAft>
              <a:buFont typeface="+mj-lt"/>
              <a:buAutoNum type="romanLcPeriod"/>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5191727" y="2057401"/>
            <a:ext cx="6085857" cy="4119463"/>
          </a:xfrm>
        </p:spPr>
        <p:txBody>
          <a:bodyPr lIns="0">
            <a:normAutofit/>
          </a:bodyPr>
          <a:lstStyle>
            <a:lvl1pPr marL="0" indent="0">
              <a:lnSpc>
                <a:spcPct val="100000"/>
              </a:lnSpc>
              <a:spcBef>
                <a:spcPts val="1000"/>
              </a:spcBef>
              <a:spcAft>
                <a:spcPts val="1200"/>
              </a:spcAft>
              <a:buNone/>
              <a:defRPr sz="2000"/>
            </a:lvl1pPr>
            <a:lvl2pPr marL="228600" indent="-228600">
              <a:lnSpc>
                <a:spcPct val="100000"/>
              </a:lnSpc>
              <a:spcBef>
                <a:spcPts val="1000"/>
              </a:spcBef>
              <a:spcAft>
                <a:spcPts val="1200"/>
              </a:spcAft>
              <a:buFont typeface="Arial" panose="020B0604020202020204" pitchFamily="34" charset="0"/>
              <a:buChar char="•"/>
              <a:defRPr sz="2000"/>
            </a:lvl2pPr>
            <a:lvl3pPr marL="685800" indent="-228600">
              <a:spcBef>
                <a:spcPts val="1000"/>
              </a:spcBef>
              <a:spcAft>
                <a:spcPts val="1200"/>
              </a:spcAft>
              <a:buFont typeface="Arial" panose="020B0604020202020204" pitchFamily="34" charset="0"/>
              <a:buChar char="•"/>
              <a:defRPr sz="2000"/>
            </a:lvl3pPr>
            <a:lvl4pPr marL="1143000" indent="-228600">
              <a:spcBef>
                <a:spcPts val="1000"/>
              </a:spcBef>
              <a:spcAft>
                <a:spcPts val="1200"/>
              </a:spcAft>
              <a:buFont typeface="Arial" panose="020B0604020202020204" pitchFamily="34" charset="0"/>
              <a:buChar char="•"/>
              <a:defRPr sz="2000"/>
            </a:lvl4pPr>
            <a:lvl5pPr marL="1600200" indent="-228600">
              <a:spcBef>
                <a:spcPts val="100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Slide Number Placeholder 5">
            <a:extLst>
              <a:ext uri="{FF2B5EF4-FFF2-40B4-BE49-F238E27FC236}">
                <a16:creationId xmlns:a16="http://schemas.microsoft.com/office/drawing/2014/main" id="{D7B331F9-6D4A-5020-969F-E961AF374E19}"/>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2514237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Picture and Content">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dirty="0"/>
              <a:t>Click to add title</a:t>
            </a:r>
          </a:p>
        </p:txBody>
      </p:sp>
      <p:sp>
        <p:nvSpPr>
          <p:cNvPr id="8" name="Picture Placeholder 7">
            <a:extLst>
              <a:ext uri="{FF2B5EF4-FFF2-40B4-BE49-F238E27FC236}">
                <a16:creationId xmlns:a16="http://schemas.microsoft.com/office/drawing/2014/main" id="{357912CB-B8F8-1E65-094F-AD3220E6C79C}"/>
              </a:ext>
            </a:extLst>
          </p:cNvPr>
          <p:cNvSpPr>
            <a:spLocks noGrp="1"/>
          </p:cNvSpPr>
          <p:nvPr>
            <p:ph type="pic" sz="quarter" idx="12"/>
          </p:nvPr>
        </p:nvSpPr>
        <p:spPr>
          <a:xfrm>
            <a:off x="1503363" y="2061969"/>
            <a:ext cx="4592637" cy="4805362"/>
          </a:xfrm>
        </p:spPr>
        <p:txBody>
          <a:bodyPr>
            <a:normAutofit/>
          </a:bodyPr>
          <a:lstStyle>
            <a:lvl1pPr marL="0" indent="0" algn="ctr">
              <a:buNone/>
              <a:defRPr sz="2000"/>
            </a:lvl1pPr>
          </a:lstStyle>
          <a:p>
            <a:r>
              <a:rPr lang="en-US" dirty="0"/>
              <a:t>Click icon to add picture</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6787262" y="2052736"/>
            <a:ext cx="4490320" cy="4800598"/>
          </a:xfrm>
        </p:spPr>
        <p:txBody>
          <a:bodyPr lIns="0">
            <a:normAutofit/>
          </a:bodyPr>
          <a:lstStyle>
            <a:lvl1pPr marL="0" indent="0">
              <a:lnSpc>
                <a:spcPct val="100000"/>
              </a:lnSpc>
              <a:spcBef>
                <a:spcPts val="1000"/>
              </a:spcBef>
              <a:spcAft>
                <a:spcPts val="1200"/>
              </a:spcAft>
              <a:buNone/>
              <a:defRPr sz="2000"/>
            </a:lvl1pPr>
            <a:lvl2pPr marL="800100" indent="-342900">
              <a:lnSpc>
                <a:spcPct val="100000"/>
              </a:lnSpc>
              <a:spcBef>
                <a:spcPts val="1000"/>
              </a:spcBef>
              <a:spcAft>
                <a:spcPts val="1200"/>
              </a:spcAft>
              <a:buFont typeface="Arial" panose="020B0604020202020204" pitchFamily="34" charset="0"/>
              <a:buChar char="•"/>
              <a:defRPr sz="2000"/>
            </a:lvl2pPr>
            <a:lvl3pPr marL="1257300" indent="-342900">
              <a:spcBef>
                <a:spcPts val="1000"/>
              </a:spcBef>
              <a:spcAft>
                <a:spcPts val="1200"/>
              </a:spcAft>
              <a:buFont typeface="Arial" panose="020B0604020202020204" pitchFamily="34" charset="0"/>
              <a:buChar char="•"/>
              <a:defRPr sz="2000"/>
            </a:lvl3pPr>
            <a:lvl4pPr marL="1714500" indent="-342900">
              <a:spcBef>
                <a:spcPts val="1000"/>
              </a:spcBef>
              <a:spcAft>
                <a:spcPts val="1200"/>
              </a:spcAft>
              <a:buFont typeface="Arial" panose="020B0604020202020204" pitchFamily="34" charset="0"/>
              <a:buChar char="•"/>
              <a:defRPr sz="2000"/>
            </a:lvl4pPr>
            <a:lvl5pPr marL="2171700" indent="-342900">
              <a:spcBef>
                <a:spcPts val="100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Slide Number Placeholder 5">
            <a:extLst>
              <a:ext uri="{FF2B5EF4-FFF2-40B4-BE49-F238E27FC236}">
                <a16:creationId xmlns:a16="http://schemas.microsoft.com/office/drawing/2014/main" id="{8809D86D-3DDE-CA24-4CAA-DF6944B9BCBB}"/>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6107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nd Tabl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dirty="0"/>
              <a:t>Click to add title</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1468814" y="2057400"/>
            <a:ext cx="3091027" cy="3867538"/>
          </a:xfrm>
        </p:spPr>
        <p:txBody>
          <a:bodyPr lIns="0">
            <a:normAutofit/>
          </a:bodyPr>
          <a:lstStyle>
            <a:lvl1pPr marL="0" indent="0">
              <a:lnSpc>
                <a:spcPct val="100000"/>
              </a:lnSpc>
              <a:spcBef>
                <a:spcPts val="0"/>
              </a:spcBef>
              <a:spcAft>
                <a:spcPts val="1200"/>
              </a:spcAft>
              <a:buNone/>
              <a:defRPr sz="2000"/>
            </a:lvl1pPr>
            <a:lvl2pPr marL="800100" indent="-342900">
              <a:lnSpc>
                <a:spcPct val="100000"/>
              </a:lnSpc>
              <a:spcBef>
                <a:spcPts val="0"/>
              </a:spcBef>
              <a:spcAft>
                <a:spcPts val="1200"/>
              </a:spcAft>
              <a:buFont typeface="Arial" panose="020B0604020202020204" pitchFamily="34" charset="0"/>
              <a:buChar char="•"/>
              <a:defRPr sz="2000"/>
            </a:lvl2pPr>
            <a:lvl3pPr marL="1257300" indent="-342900">
              <a:spcBef>
                <a:spcPts val="0"/>
              </a:spcBef>
              <a:spcAft>
                <a:spcPts val="1200"/>
              </a:spcAft>
              <a:buFont typeface="Arial" panose="020B0604020202020204" pitchFamily="34" charset="0"/>
              <a:buChar char="•"/>
              <a:defRPr sz="2000"/>
            </a:lvl3pPr>
            <a:lvl4pPr marL="1714500" indent="-342900">
              <a:spcBef>
                <a:spcPts val="0"/>
              </a:spcBef>
              <a:spcAft>
                <a:spcPts val="1200"/>
              </a:spcAft>
              <a:buFont typeface="Arial" panose="020B0604020202020204" pitchFamily="34" charset="0"/>
              <a:buChar char="•"/>
              <a:defRPr sz="2000"/>
            </a:lvl4pPr>
            <a:lvl5pPr marL="2171700" indent="-342900">
              <a:spcBef>
                <a:spcPts val="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able Placeholder 13">
            <a:extLst>
              <a:ext uri="{FF2B5EF4-FFF2-40B4-BE49-F238E27FC236}">
                <a16:creationId xmlns:a16="http://schemas.microsoft.com/office/drawing/2014/main" id="{EA708189-1532-1BDD-104F-4D8556146CEE}"/>
              </a:ext>
            </a:extLst>
          </p:cNvPr>
          <p:cNvSpPr>
            <a:spLocks noGrp="1"/>
          </p:cNvSpPr>
          <p:nvPr>
            <p:ph type="tbl" sz="quarter" idx="12"/>
          </p:nvPr>
        </p:nvSpPr>
        <p:spPr>
          <a:xfrm>
            <a:off x="5097463" y="2051976"/>
            <a:ext cx="6180137" cy="3867538"/>
          </a:xfrm>
        </p:spPr>
        <p:txBody>
          <a:bodyPr>
            <a:normAutofit/>
          </a:bodyPr>
          <a:lstStyle>
            <a:lvl1pPr>
              <a:defRPr sz="2000"/>
            </a:lvl1pPr>
          </a:lstStyle>
          <a:p>
            <a:r>
              <a:rPr lang="en-US" dirty="0"/>
              <a:t>Click icon to add table</a:t>
            </a:r>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5">
            <a:extLst>
              <a:ext uri="{FF2B5EF4-FFF2-40B4-BE49-F238E27FC236}">
                <a16:creationId xmlns:a16="http://schemas.microsoft.com/office/drawing/2014/main" id="{6E0EC71B-95A1-C740-6B1F-F8DF02E2D164}"/>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3409299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2 Content 2">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dirty="0"/>
              <a:t>Click to add title</a:t>
            </a:r>
          </a:p>
        </p:txBody>
      </p:sp>
      <p:sp>
        <p:nvSpPr>
          <p:cNvPr id="8" name="Content Placeholder 7">
            <a:extLst>
              <a:ext uri="{FF2B5EF4-FFF2-40B4-BE49-F238E27FC236}">
                <a16:creationId xmlns:a16="http://schemas.microsoft.com/office/drawing/2014/main" id="{8B0AB10A-3CAB-D4C0-3CB1-401461802BD3}"/>
              </a:ext>
            </a:extLst>
          </p:cNvPr>
          <p:cNvSpPr>
            <a:spLocks noGrp="1"/>
          </p:cNvSpPr>
          <p:nvPr>
            <p:ph sz="quarter" idx="10" hasCustomPrompt="1"/>
          </p:nvPr>
        </p:nvSpPr>
        <p:spPr>
          <a:xfrm>
            <a:off x="1468814" y="2066731"/>
            <a:ext cx="6452876" cy="3867538"/>
          </a:xfrm>
        </p:spPr>
        <p:txBody>
          <a:bodyPr lIns="0">
            <a:normAutofit/>
          </a:bodyPr>
          <a:lstStyle>
            <a:lvl1pPr>
              <a:lnSpc>
                <a:spcPct val="100000"/>
              </a:lnSpc>
              <a:spcAft>
                <a:spcPts val="600"/>
              </a:spcAft>
              <a:defRPr sz="2000"/>
            </a:lvl1pPr>
            <a:lvl2pPr>
              <a:lnSpc>
                <a:spcPct val="100000"/>
              </a:lnSpc>
              <a:spcAft>
                <a:spcPts val="600"/>
              </a:spcAft>
              <a:defRPr sz="2000"/>
            </a:lvl2pPr>
            <a:lvl3pPr>
              <a:lnSpc>
                <a:spcPct val="100000"/>
              </a:lnSpc>
              <a:spcBef>
                <a:spcPts val="1000"/>
              </a:spcBef>
              <a:spcAft>
                <a:spcPts val="600"/>
              </a:spcAft>
              <a:defRPr sz="2000"/>
            </a:lvl3pPr>
            <a:lvl4pPr>
              <a:lnSpc>
                <a:spcPct val="100000"/>
              </a:lnSpc>
              <a:spcAft>
                <a:spcPts val="1200"/>
              </a:spcAft>
              <a:defRPr sz="2000"/>
            </a:lvl4pPr>
            <a:lvl5pP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7">
            <a:extLst>
              <a:ext uri="{FF2B5EF4-FFF2-40B4-BE49-F238E27FC236}">
                <a16:creationId xmlns:a16="http://schemas.microsoft.com/office/drawing/2014/main" id="{7DBA8ADB-B20F-8404-46AB-AF67E25C7C75}"/>
              </a:ext>
            </a:extLst>
          </p:cNvPr>
          <p:cNvSpPr>
            <a:spLocks noGrp="1"/>
          </p:cNvSpPr>
          <p:nvPr>
            <p:ph sz="quarter" idx="11" hasCustomPrompt="1"/>
          </p:nvPr>
        </p:nvSpPr>
        <p:spPr>
          <a:xfrm>
            <a:off x="8169196" y="2066731"/>
            <a:ext cx="3108391" cy="3867538"/>
          </a:xfrm>
        </p:spPr>
        <p:txBody>
          <a:bodyPr lIns="0">
            <a:normAutofit/>
          </a:bodyPr>
          <a:lstStyle>
            <a:lvl1pPr marL="0" indent="0">
              <a:lnSpc>
                <a:spcPct val="100000"/>
              </a:lnSpc>
              <a:spcAft>
                <a:spcPts val="600"/>
              </a:spcAft>
              <a:buNone/>
              <a:defRPr sz="2000"/>
            </a:lvl1pPr>
            <a:lvl2pPr marL="800100" indent="-342900">
              <a:lnSpc>
                <a:spcPct val="100000"/>
              </a:lnSpc>
              <a:spcAft>
                <a:spcPts val="600"/>
              </a:spcAft>
              <a:buFont typeface="Arial" panose="020B0604020202020204" pitchFamily="34" charset="0"/>
              <a:buChar char="•"/>
              <a:defRPr sz="2000"/>
            </a:lvl2pPr>
            <a:lvl3pPr marL="1257300" indent="-342900">
              <a:buFont typeface="Arial" panose="020B0604020202020204" pitchFamily="34" charset="0"/>
              <a:buChar char="•"/>
              <a:defRPr sz="2000"/>
            </a:lvl3pPr>
            <a:lvl4pPr marL="1714500" indent="-342900">
              <a:buFont typeface="Arial" panose="020B0604020202020204" pitchFamily="34" charset="0"/>
              <a:buChar char="•"/>
              <a:defRPr sz="2000"/>
            </a:lvl4pPr>
            <a:lvl5pPr marL="2171700" indent="-342900">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Slide Number Placeholder 5">
            <a:extLst>
              <a:ext uri="{FF2B5EF4-FFF2-40B4-BE49-F238E27FC236}">
                <a16:creationId xmlns:a16="http://schemas.microsoft.com/office/drawing/2014/main" id="{8814D5F7-E70A-5F97-5C8F-95B9E1B6D492}"/>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8528140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Tabl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dirty="0"/>
              <a:t>Click to add title</a:t>
            </a:r>
          </a:p>
        </p:txBody>
      </p:sp>
      <p:sp>
        <p:nvSpPr>
          <p:cNvPr id="9" name="Table Placeholder 8">
            <a:extLst>
              <a:ext uri="{FF2B5EF4-FFF2-40B4-BE49-F238E27FC236}">
                <a16:creationId xmlns:a16="http://schemas.microsoft.com/office/drawing/2014/main" id="{CB43608F-0A38-CF4A-4B3B-F1212E786FDE}"/>
              </a:ext>
            </a:extLst>
          </p:cNvPr>
          <p:cNvSpPr>
            <a:spLocks noGrp="1"/>
          </p:cNvSpPr>
          <p:nvPr>
            <p:ph type="tbl" sz="quarter" idx="10"/>
          </p:nvPr>
        </p:nvSpPr>
        <p:spPr>
          <a:xfrm>
            <a:off x="1487488" y="2057400"/>
            <a:ext cx="9790112" cy="3886200"/>
          </a:xfrm>
        </p:spPr>
        <p:txBody>
          <a:bodyPr>
            <a:normAutofit/>
          </a:bodyPr>
          <a:lstStyle>
            <a:lvl1pPr>
              <a:defRPr sz="2400"/>
            </a:lvl1pPr>
          </a:lstStyle>
          <a:p>
            <a:r>
              <a:rPr lang="en-US" dirty="0"/>
              <a:t>Click icon to add table</a:t>
            </a:r>
          </a:p>
        </p:txBody>
      </p:sp>
      <p:sp>
        <p:nvSpPr>
          <p:cNvPr id="2" name="Slide Number Placeholder 5">
            <a:extLst>
              <a:ext uri="{FF2B5EF4-FFF2-40B4-BE49-F238E27FC236}">
                <a16:creationId xmlns:a16="http://schemas.microsoft.com/office/drawing/2014/main" id="{05DA3688-07D1-82D9-6818-C95E9A69C2F1}"/>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26913572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1">
    <p:bg>
      <p:bgPr>
        <a:solidFill>
          <a:schemeClr val="accent2">
            <a:lumMod val="5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B5E70F-EF03-B535-2505-BC971E3BC36D}"/>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 name="Straight Connector 2">
            <a:extLst>
              <a:ext uri="{FF2B5EF4-FFF2-40B4-BE49-F238E27FC236}">
                <a16:creationId xmlns:a16="http://schemas.microsoft.com/office/drawing/2014/main" id="{8794424E-93DD-A404-D05E-EF6030A76D3B}"/>
              </a:ext>
              <a:ext uri="{C183D7F6-B498-43B3-948B-1728B52AA6E4}">
                <adec:decorative xmlns:adec="http://schemas.microsoft.com/office/drawing/2017/decorative" val="1"/>
              </a:ext>
            </a:extLst>
          </p:cNvPr>
          <p:cNvCxnSpPr>
            <a:cxnSpLocks/>
          </p:cNvCxnSpPr>
          <p:nvPr userDrawn="1"/>
        </p:nvCxnSpPr>
        <p:spPr>
          <a:xfrm>
            <a:off x="896628" y="0"/>
            <a:ext cx="0" cy="6858000"/>
          </a:xfrm>
          <a:prstGeom prst="line">
            <a:avLst/>
          </a:prstGeom>
          <a:ln w="19050">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B03A3B6B-5129-A46A-A20C-5D7BC706C9B1}"/>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24E401A1-8CEE-5E1B-343B-D737433AE63F}"/>
              </a:ext>
            </a:extLst>
          </p:cNvPr>
          <p:cNvSpPr>
            <a:spLocks noGrp="1"/>
          </p:cNvSpPr>
          <p:nvPr>
            <p:ph type="title" hasCustomPrompt="1"/>
          </p:nvPr>
        </p:nvSpPr>
        <p:spPr>
          <a:xfrm>
            <a:off x="1317614" y="690511"/>
            <a:ext cx="4964671" cy="5253089"/>
          </a:xfrm>
        </p:spPr>
        <p:txBody>
          <a:bodyPr anchor="b">
            <a:normAutofit/>
          </a:bodyPr>
          <a:lstStyle>
            <a:lvl1pPr>
              <a:defRPr sz="6000">
                <a:solidFill>
                  <a:schemeClr val="bg1"/>
                </a:solidFill>
              </a:defRPr>
            </a:lvl1pPr>
          </a:lstStyle>
          <a:p>
            <a:r>
              <a:rPr lang="en-US" dirty="0"/>
              <a:t>Click to add title</a:t>
            </a:r>
          </a:p>
        </p:txBody>
      </p:sp>
      <p:sp>
        <p:nvSpPr>
          <p:cNvPr id="10" name="Content Placeholder 9">
            <a:extLst>
              <a:ext uri="{FF2B5EF4-FFF2-40B4-BE49-F238E27FC236}">
                <a16:creationId xmlns:a16="http://schemas.microsoft.com/office/drawing/2014/main" id="{AD608249-3D60-D3B2-68C5-778D0EA18F2D}"/>
              </a:ext>
            </a:extLst>
          </p:cNvPr>
          <p:cNvSpPr>
            <a:spLocks noGrp="1"/>
          </p:cNvSpPr>
          <p:nvPr>
            <p:ph sz="quarter" idx="10" hasCustomPrompt="1"/>
          </p:nvPr>
        </p:nvSpPr>
        <p:spPr>
          <a:xfrm>
            <a:off x="6282286" y="690465"/>
            <a:ext cx="4784372" cy="5253089"/>
          </a:xfrm>
        </p:spPr>
        <p:txBody>
          <a:bodyPr anchor="ctr">
            <a:normAutofit/>
          </a:bodyPr>
          <a:lstStyle>
            <a:lvl1pPr marL="0" indent="0">
              <a:lnSpc>
                <a:spcPct val="100000"/>
              </a:lnSpc>
              <a:spcBef>
                <a:spcPts val="0"/>
              </a:spcBef>
              <a:spcAft>
                <a:spcPts val="1200"/>
              </a:spcAft>
              <a:buNone/>
              <a:defRPr sz="2000">
                <a:solidFill>
                  <a:schemeClr val="bg1"/>
                </a:solidFill>
              </a:defRPr>
            </a:lvl1pPr>
            <a:lvl2pPr marL="742950" indent="-285750">
              <a:lnSpc>
                <a:spcPct val="100000"/>
              </a:lnSpc>
              <a:spcBef>
                <a:spcPts val="0"/>
              </a:spcBef>
              <a:spcAft>
                <a:spcPts val="1200"/>
              </a:spcAft>
              <a:buFont typeface="Arial" panose="020B0604020202020204" pitchFamily="34" charset="0"/>
              <a:buChar char="•"/>
              <a:defRPr sz="1800">
                <a:solidFill>
                  <a:schemeClr val="bg1"/>
                </a:solidFill>
              </a:defRPr>
            </a:lvl2pPr>
            <a:lvl3pPr marL="1200150" indent="-285750">
              <a:lnSpc>
                <a:spcPct val="100000"/>
              </a:lnSpc>
              <a:spcBef>
                <a:spcPts val="0"/>
              </a:spcBef>
              <a:spcAft>
                <a:spcPts val="1200"/>
              </a:spcAft>
              <a:buFont typeface="Arial" panose="020B0604020202020204" pitchFamily="34" charset="0"/>
              <a:buChar char="•"/>
              <a:defRPr sz="1600">
                <a:solidFill>
                  <a:schemeClr val="bg1"/>
                </a:solidFill>
              </a:defRPr>
            </a:lvl3pPr>
            <a:lvl4pPr marL="1657350" indent="-285750">
              <a:lnSpc>
                <a:spcPct val="100000"/>
              </a:lnSpc>
              <a:spcBef>
                <a:spcPts val="0"/>
              </a:spcBef>
              <a:spcAft>
                <a:spcPts val="1200"/>
              </a:spcAft>
              <a:buFont typeface="Arial" panose="020B0604020202020204" pitchFamily="34" charset="0"/>
              <a:buChar char="•"/>
              <a:defRPr sz="1400">
                <a:solidFill>
                  <a:schemeClr val="bg1"/>
                </a:solidFill>
              </a:defRPr>
            </a:lvl4pPr>
            <a:lvl5pPr marL="2114550" indent="-285750">
              <a:lnSpc>
                <a:spcPct val="100000"/>
              </a:lnSpc>
              <a:spcBef>
                <a:spcPts val="0"/>
              </a:spcBef>
              <a:spcAft>
                <a:spcPts val="1200"/>
              </a:spcAft>
              <a:buFont typeface="Arial" panose="020B0604020202020204" pitchFamily="34" charset="0"/>
              <a:buChar char="•"/>
              <a:defRPr sz="1400">
                <a:solidFill>
                  <a:schemeClr val="bg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43748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82F216-62F1-7E0B-63FD-51C27CDAA1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E61F31D-B959-2AD8-9208-FF08B574DB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32C8C7-5C6C-400B-AEC0-4D8178161B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b="0" cap="all" spc="150" baseline="0">
                <a:solidFill>
                  <a:schemeClr val="bg2">
                    <a:lumMod val="50000"/>
                  </a:schemeClr>
                </a:solidFill>
                <a:latin typeface="Univers Light" panose="020B0403020202020204" pitchFamily="34" charset="0"/>
              </a:defRPr>
            </a:lvl1pPr>
          </a:lstStyle>
          <a:p>
            <a:endParaRPr lang="en-US" dirty="0"/>
          </a:p>
        </p:txBody>
      </p:sp>
      <p:sp>
        <p:nvSpPr>
          <p:cNvPr id="5" name="Footer Placeholder 4">
            <a:extLst>
              <a:ext uri="{FF2B5EF4-FFF2-40B4-BE49-F238E27FC236}">
                <a16:creationId xmlns:a16="http://schemas.microsoft.com/office/drawing/2014/main" id="{4B7105D6-7B52-4B7D-9473-BCD571A93A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900" b="0" cap="all" spc="150" baseline="0">
                <a:solidFill>
                  <a:schemeClr val="bg2">
                    <a:lumMod val="50000"/>
                  </a:schemeClr>
                </a:solidFill>
                <a:latin typeface="Univers Light" panose="020B0403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B13EAA0A-7090-4FA3-AD1C-CD4570404021}"/>
              </a:ext>
            </a:extLst>
          </p:cNvPr>
          <p:cNvSpPr>
            <a:spLocks noGrp="1"/>
          </p:cNvSpPr>
          <p:nvPr>
            <p:ph type="sldNum" sz="quarter" idx="4"/>
          </p:nvPr>
        </p:nvSpPr>
        <p:spPr>
          <a:xfrm>
            <a:off x="412136" y="5943601"/>
            <a:ext cx="968983" cy="651912"/>
          </a:xfrm>
          <a:prstGeom prst="rect">
            <a:avLst/>
          </a:prstGeom>
        </p:spPr>
        <p:txBody>
          <a:bodyPr vert="horz" lIns="91440" tIns="45720" rIns="91440" bIns="45720" rtlCol="0" anchor="ctr"/>
          <a:lstStyle>
            <a:lvl1pPr algn="ctr">
              <a:defRPr sz="1200" b="1" spc="150" baseline="0">
                <a:solidFill>
                  <a:schemeClr val="tx1"/>
                </a:solidFill>
                <a:latin typeface="+mn-lt"/>
              </a:defRPr>
            </a:lvl1p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737433849"/>
      </p:ext>
    </p:extLst>
  </p:cSld>
  <p:clrMap bg1="lt1" tx1="dk1" bg2="lt2" tx2="dk2" accent1="accent1" accent2="accent2" accent3="accent3" accent4="accent4" accent5="accent5" accent6="accent6" hlink="hlink" folHlink="folHlink"/>
  <p:sldLayoutIdLst>
    <p:sldLayoutId id="2147483694" r:id="rId1"/>
    <p:sldLayoutId id="2147483693" r:id="rId2"/>
    <p:sldLayoutId id="2147483692" r:id="rId3"/>
    <p:sldLayoutId id="2147483691" r:id="rId4"/>
    <p:sldLayoutId id="2147483690" r:id="rId5"/>
    <p:sldLayoutId id="2147483689" r:id="rId6"/>
    <p:sldLayoutId id="2147483688" r:id="rId7"/>
    <p:sldLayoutId id="2147483687" r:id="rId8"/>
    <p:sldLayoutId id="2147483686" r:id="rId9"/>
    <p:sldLayoutId id="2147483685" r:id="rId10"/>
    <p:sldLayoutId id="2147483684" r:id="rId11"/>
    <p:sldLayoutId id="2147483682" r:id="rId12"/>
    <p:sldLayoutId id="2147483681"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hyperlink" Target="https://pubmed.ncbi.nlm.nih.gov/?term=Falke+K&amp;cauthor_id=7509706" TargetMode="External"/><Relationship Id="rId13" Type="http://schemas.openxmlformats.org/officeDocument/2006/relationships/hyperlink" Target="https://pubmed.ncbi.nlm.nih.gov/?term=Spragg+R&amp;cauthor_id=7509706" TargetMode="External"/><Relationship Id="rId3" Type="http://schemas.openxmlformats.org/officeDocument/2006/relationships/hyperlink" Target="https://pubmed.ncbi.nlm.nih.gov/?term=Bernard+GR&amp;cauthor_id=7509706" TargetMode="External"/><Relationship Id="rId7" Type="http://schemas.openxmlformats.org/officeDocument/2006/relationships/hyperlink" Target="https://pubmed.ncbi.nlm.nih.gov/?term=Carlet+J&amp;cauthor_id=7509706" TargetMode="External"/><Relationship Id="rId12" Type="http://schemas.openxmlformats.org/officeDocument/2006/relationships/hyperlink" Target="https://pubmed.ncbi.nlm.nih.gov/?term=Morris+A&amp;cauthor_id=7509706" TargetMode="Externa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hyperlink" Target="https://pubmed.ncbi.nlm.nih.gov/?term=Brigham+KL&amp;cauthor_id=7509706" TargetMode="External"/><Relationship Id="rId11" Type="http://schemas.openxmlformats.org/officeDocument/2006/relationships/hyperlink" Target="https://pubmed.ncbi.nlm.nih.gov/?term=Legall+JR&amp;cauthor_id=7509706" TargetMode="External"/><Relationship Id="rId5" Type="http://schemas.openxmlformats.org/officeDocument/2006/relationships/hyperlink" Target="https://pubmed.ncbi.nlm.nih.gov/?term=Artigas+A&amp;cauthor_id=7509706" TargetMode="External"/><Relationship Id="rId10" Type="http://schemas.openxmlformats.org/officeDocument/2006/relationships/hyperlink" Target="https://pubmed.ncbi.nlm.nih.gov/?term=Lamy+M&amp;cauthor_id=7509706" TargetMode="External"/><Relationship Id="rId4" Type="http://schemas.openxmlformats.org/officeDocument/2006/relationships/hyperlink" Target="https://pubmed.ncbi.nlm.nih.gov/7509706/#full-view-affiliation-1" TargetMode="External"/><Relationship Id="rId9" Type="http://schemas.openxmlformats.org/officeDocument/2006/relationships/hyperlink" Target="https://pubmed.ncbi.nlm.nih.gov/?term=Hudson+L&amp;cauthor_id=7509706" TargetMode="External"/><Relationship Id="rId1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hyperlink" Target="https://pubmed.ncbi.nlm.nih.gov/?term=Fan+E&amp;cauthor_id=22797452" TargetMode="External"/><Relationship Id="rId3" Type="http://schemas.openxmlformats.org/officeDocument/2006/relationships/hyperlink" Target="https://pubmed.ncbi.nlm.nih.gov/?term=Ranieri+VM&amp;cauthor_id=22797452" TargetMode="External"/><Relationship Id="rId7" Type="http://schemas.openxmlformats.org/officeDocument/2006/relationships/hyperlink" Target="https://pubmed.ncbi.nlm.nih.gov/?term=Caldwell+E&amp;cauthor_id=22797452" TargetMode="External"/><Relationship Id="rId2" Type="http://schemas.openxmlformats.org/officeDocument/2006/relationships/hyperlink" Target="https://pubmed.ncbi.nlm.nih.gov/?term=ARDS+Definition+Task+Force%5BCorporate+Author%5D" TargetMode="External"/><Relationship Id="rId1" Type="http://schemas.openxmlformats.org/officeDocument/2006/relationships/slideLayout" Target="../slideLayouts/slideLayout3.xml"/><Relationship Id="rId6" Type="http://schemas.openxmlformats.org/officeDocument/2006/relationships/hyperlink" Target="https://pubmed.ncbi.nlm.nih.gov/?term=Ferguson+ND&amp;cauthor_id=22797452" TargetMode="External"/><Relationship Id="rId5" Type="http://schemas.openxmlformats.org/officeDocument/2006/relationships/hyperlink" Target="https://pubmed.ncbi.nlm.nih.gov/?term=Thompson+BT&amp;cauthor_id=22797452" TargetMode="External"/><Relationship Id="rId10" Type="http://schemas.openxmlformats.org/officeDocument/2006/relationships/hyperlink" Target="https://pubmed.ncbi.nlm.nih.gov/?term=Slutsky+AS&amp;cauthor_id=22797452" TargetMode="External"/><Relationship Id="rId4" Type="http://schemas.openxmlformats.org/officeDocument/2006/relationships/hyperlink" Target="https://pubmed.ncbi.nlm.nih.gov/?term=Rubenfeld+GD&amp;cauthor_id=22797452" TargetMode="External"/><Relationship Id="rId9" Type="http://schemas.openxmlformats.org/officeDocument/2006/relationships/hyperlink" Target="https://pubmed.ncbi.nlm.nih.gov/?term=Camporota+L&amp;cauthor_id=22797452"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9.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54C9E-20FB-B999-9303-C71D1334BAD7}"/>
              </a:ext>
            </a:extLst>
          </p:cNvPr>
          <p:cNvSpPr>
            <a:spLocks noGrp="1"/>
          </p:cNvSpPr>
          <p:nvPr>
            <p:ph type="title"/>
          </p:nvPr>
        </p:nvSpPr>
        <p:spPr>
          <a:xfrm>
            <a:off x="2548538" y="2066192"/>
            <a:ext cx="7685708" cy="2329961"/>
          </a:xfrm>
        </p:spPr>
        <p:txBody>
          <a:bodyPr>
            <a:normAutofit fontScale="90000"/>
          </a:bodyPr>
          <a:lstStyle/>
          <a:p>
            <a:pPr algn="ctr"/>
            <a:r>
              <a:rPr lang="uk-UA" dirty="0"/>
              <a:t>Гострий респіраторний </a:t>
            </a:r>
            <a:r>
              <a:rPr lang="uk-UA" dirty="0" err="1"/>
              <a:t>дистрес</a:t>
            </a:r>
            <a:r>
              <a:rPr lang="uk-UA" dirty="0"/>
              <a:t> синдром</a:t>
            </a:r>
            <a:endParaRPr lang="en-US" dirty="0"/>
          </a:p>
        </p:txBody>
      </p:sp>
      <p:pic>
        <p:nvPicPr>
          <p:cNvPr id="3" name="Графіка 2">
            <a:extLst>
              <a:ext uri="{FF2B5EF4-FFF2-40B4-BE49-F238E27FC236}">
                <a16:creationId xmlns:a16="http://schemas.microsoft.com/office/drawing/2014/main" id="{FD5B0796-7C6B-5247-8F84-98099E560EE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17615" y="366057"/>
            <a:ext cx="2999756" cy="1096685"/>
          </a:xfrm>
          <a:prstGeom prst="rect">
            <a:avLst/>
          </a:prstGeom>
        </p:spPr>
      </p:pic>
      <p:pic>
        <p:nvPicPr>
          <p:cNvPr id="4" name="Picture 2">
            <a:extLst>
              <a:ext uri="{FF2B5EF4-FFF2-40B4-BE49-F238E27FC236}">
                <a16:creationId xmlns:a16="http://schemas.microsoft.com/office/drawing/2014/main" id="{6690E6C1-FF63-43F3-4B33-6B0737DD15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74385" y="0"/>
            <a:ext cx="1327013" cy="168311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101E128-3730-5BFD-14E3-A869C22AB0D6}"/>
              </a:ext>
            </a:extLst>
          </p:cNvPr>
          <p:cNvSpPr txBox="1"/>
          <p:nvPr/>
        </p:nvSpPr>
        <p:spPr>
          <a:xfrm>
            <a:off x="3047268" y="5941354"/>
            <a:ext cx="6097464" cy="646331"/>
          </a:xfrm>
          <a:prstGeom prst="rect">
            <a:avLst/>
          </a:prstGeom>
          <a:noFill/>
        </p:spPr>
        <p:txBody>
          <a:bodyPr wrap="square">
            <a:spAutoFit/>
          </a:bodyPr>
          <a:lstStyle/>
          <a:p>
            <a:pPr algn="ctr"/>
            <a:r>
              <a:rPr lang="uk-UA" dirty="0"/>
              <a:t>Доцент кафедри </a:t>
            </a:r>
          </a:p>
          <a:p>
            <a:pPr algn="ctr"/>
            <a:r>
              <a:rPr lang="uk-UA" dirty="0"/>
              <a:t>анестезіології та інтенсивної терапії Костів О.І.</a:t>
            </a:r>
          </a:p>
        </p:txBody>
      </p:sp>
    </p:spTree>
    <p:extLst>
      <p:ext uri="{BB962C8B-B14F-4D97-AF65-F5344CB8AC3E}">
        <p14:creationId xmlns:p14="http://schemas.microsoft.com/office/powerpoint/2010/main" val="3378822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C3E21258-1265-97FB-F39B-59B57361F69F}"/>
              </a:ext>
            </a:extLst>
          </p:cNvPr>
          <p:cNvPicPr>
            <a:picLocks noChangeAspect="1"/>
          </p:cNvPicPr>
          <p:nvPr/>
        </p:nvPicPr>
        <p:blipFill>
          <a:blip r:embed="rId2"/>
          <a:stretch>
            <a:fillRect/>
          </a:stretch>
        </p:blipFill>
        <p:spPr>
          <a:xfrm>
            <a:off x="1239717" y="1200589"/>
            <a:ext cx="2857498" cy="3489445"/>
          </a:xfrm>
          <a:prstGeom prst="rect">
            <a:avLst/>
          </a:prstGeom>
        </p:spPr>
      </p:pic>
      <p:sp>
        <p:nvSpPr>
          <p:cNvPr id="2" name="Title 1">
            <a:extLst>
              <a:ext uri="{FF2B5EF4-FFF2-40B4-BE49-F238E27FC236}">
                <a16:creationId xmlns:a16="http://schemas.microsoft.com/office/drawing/2014/main" id="{2CD97761-0B88-A5E8-0B78-C39173D05F4D}"/>
              </a:ext>
            </a:extLst>
          </p:cNvPr>
          <p:cNvSpPr>
            <a:spLocks noGrp="1"/>
          </p:cNvSpPr>
          <p:nvPr>
            <p:ph type="title"/>
          </p:nvPr>
        </p:nvSpPr>
        <p:spPr>
          <a:xfrm>
            <a:off x="1239717" y="61546"/>
            <a:ext cx="4641685" cy="1310054"/>
          </a:xfrm>
        </p:spPr>
        <p:txBody>
          <a:bodyPr/>
          <a:lstStyle/>
          <a:p>
            <a:r>
              <a:rPr lang="uk-UA" dirty="0"/>
              <a:t>ГРДС, перша публікація</a:t>
            </a:r>
            <a:r>
              <a:rPr lang="en-US" dirty="0"/>
              <a:t> (1</a:t>
            </a:r>
            <a:r>
              <a:rPr lang="uk-UA" dirty="0"/>
              <a:t>967р.)</a:t>
            </a:r>
            <a:endParaRPr lang="en-US" dirty="0"/>
          </a:p>
        </p:txBody>
      </p:sp>
      <p:sp>
        <p:nvSpPr>
          <p:cNvPr id="4" name="Slide Number Placeholder 3">
            <a:extLst>
              <a:ext uri="{FF2B5EF4-FFF2-40B4-BE49-F238E27FC236}">
                <a16:creationId xmlns:a16="http://schemas.microsoft.com/office/drawing/2014/main" id="{2CD4601E-33F5-5714-867D-A0B584DA7C11}"/>
              </a:ext>
            </a:extLst>
          </p:cNvPr>
          <p:cNvSpPr>
            <a:spLocks noGrp="1"/>
          </p:cNvSpPr>
          <p:nvPr>
            <p:ph type="sldNum" sz="quarter" idx="15"/>
          </p:nvPr>
        </p:nvSpPr>
        <p:spPr/>
        <p:txBody>
          <a:bodyPr/>
          <a:lstStyle/>
          <a:p>
            <a:fld id="{18D65601-5AE2-46FC-B138-694DDD2B510D}" type="slidenum">
              <a:rPr lang="en-US" smtClean="0"/>
              <a:pPr/>
              <a:t>2</a:t>
            </a:fld>
            <a:endParaRPr lang="en-US" dirty="0"/>
          </a:p>
        </p:txBody>
      </p:sp>
      <p:sp>
        <p:nvSpPr>
          <p:cNvPr id="8" name="TextBox 7">
            <a:extLst>
              <a:ext uri="{FF2B5EF4-FFF2-40B4-BE49-F238E27FC236}">
                <a16:creationId xmlns:a16="http://schemas.microsoft.com/office/drawing/2014/main" id="{65EAE48A-F5A8-DB0B-F8ED-214361E33F3E}"/>
              </a:ext>
            </a:extLst>
          </p:cNvPr>
          <p:cNvSpPr txBox="1"/>
          <p:nvPr/>
        </p:nvSpPr>
        <p:spPr>
          <a:xfrm>
            <a:off x="7294032" y="171271"/>
            <a:ext cx="4141828" cy="1200329"/>
          </a:xfrm>
          <a:prstGeom prst="rect">
            <a:avLst/>
          </a:prstGeom>
          <a:noFill/>
        </p:spPr>
        <p:txBody>
          <a:bodyPr wrap="square" rtlCol="0">
            <a:spAutoFit/>
          </a:bodyPr>
          <a:lstStyle/>
          <a:p>
            <a:pPr algn="ctr"/>
            <a:r>
              <a:rPr lang="uk-UA" sz="2400" dirty="0">
                <a:latin typeface="+mj-lt"/>
              </a:rPr>
              <a:t>Критерії</a:t>
            </a:r>
            <a:r>
              <a:rPr lang="en-US" sz="2400" dirty="0">
                <a:latin typeface="+mj-lt"/>
              </a:rPr>
              <a:t> American-European Consensus Conference (AECC)</a:t>
            </a:r>
            <a:r>
              <a:rPr lang="uk-UA" sz="2400" dirty="0">
                <a:latin typeface="+mj-lt"/>
              </a:rPr>
              <a:t> (1994р.) </a:t>
            </a:r>
          </a:p>
        </p:txBody>
      </p:sp>
      <p:sp>
        <p:nvSpPr>
          <p:cNvPr id="9" name="TextBox 8">
            <a:extLst>
              <a:ext uri="{FF2B5EF4-FFF2-40B4-BE49-F238E27FC236}">
                <a16:creationId xmlns:a16="http://schemas.microsoft.com/office/drawing/2014/main" id="{3A0B1F37-B96E-C846-C40F-0BC48160D85B}"/>
              </a:ext>
            </a:extLst>
          </p:cNvPr>
          <p:cNvSpPr txBox="1"/>
          <p:nvPr/>
        </p:nvSpPr>
        <p:spPr>
          <a:xfrm>
            <a:off x="7707270" y="1579684"/>
            <a:ext cx="3877408" cy="2585323"/>
          </a:xfrm>
          <a:prstGeom prst="rect">
            <a:avLst/>
          </a:prstGeom>
          <a:noFill/>
        </p:spPr>
        <p:txBody>
          <a:bodyPr wrap="square" rtlCol="0">
            <a:spAutoFit/>
          </a:bodyPr>
          <a:lstStyle/>
          <a:p>
            <a:r>
              <a:rPr lang="uk-UA" dirty="0"/>
              <a:t>Гострий початок </a:t>
            </a:r>
            <a:r>
              <a:rPr lang="uk-UA" dirty="0" err="1"/>
              <a:t>гіпоксемії</a:t>
            </a:r>
            <a:r>
              <a:rPr lang="uk-UA" dirty="0"/>
              <a:t> (РаО2/</a:t>
            </a:r>
            <a:r>
              <a:rPr lang="en-US" dirty="0"/>
              <a:t>FiO2)</a:t>
            </a:r>
            <a:r>
              <a:rPr lang="uk-UA" dirty="0"/>
              <a:t> менше 200, з наявністю двобічних інфільтратів на фронтальній рентгенографії легень, з відсутністю даних за підвищення тиску у лівому передсерді.</a:t>
            </a:r>
          </a:p>
          <a:p>
            <a:r>
              <a:rPr lang="uk-UA" b="1" dirty="0"/>
              <a:t>Гостре ушкодження легень </a:t>
            </a:r>
            <a:r>
              <a:rPr lang="uk-UA" dirty="0"/>
              <a:t>– те саме (РаО2/</a:t>
            </a:r>
            <a:r>
              <a:rPr lang="en-US" dirty="0"/>
              <a:t>FiO2)</a:t>
            </a:r>
            <a:r>
              <a:rPr lang="uk-UA" dirty="0"/>
              <a:t> менше 300.</a:t>
            </a:r>
          </a:p>
        </p:txBody>
      </p:sp>
      <p:sp>
        <p:nvSpPr>
          <p:cNvPr id="10" name="Rectangle 1">
            <a:extLst>
              <a:ext uri="{FF2B5EF4-FFF2-40B4-BE49-F238E27FC236}">
                <a16:creationId xmlns:a16="http://schemas.microsoft.com/office/drawing/2014/main" id="{543DC8E4-69AE-DE8C-AE27-D4407947CA4A}"/>
              </a:ext>
            </a:extLst>
          </p:cNvPr>
          <p:cNvSpPr>
            <a:spLocks noChangeArrowheads="1"/>
          </p:cNvSpPr>
          <p:nvPr/>
        </p:nvSpPr>
        <p:spPr bwMode="auto">
          <a:xfrm>
            <a:off x="1471246" y="5278315"/>
            <a:ext cx="12192000" cy="0"/>
          </a:xfrm>
          <a:prstGeom prst="rect">
            <a:avLst/>
          </a:prstGeom>
          <a:solidFill>
            <a:srgbClr val="DCE4E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altLang="uk-UA" sz="1200" b="0" i="0" u="none" strike="noStrike" cap="none" normalizeH="0" baseline="0" dirty="0" err="1">
                <a:ln>
                  <a:noFill/>
                </a:ln>
                <a:solidFill>
                  <a:srgbClr val="205493"/>
                </a:solidFill>
                <a:effectLst/>
                <a:latin typeface="BlinkMacSystemFont"/>
              </a:rPr>
              <a:t>Review</a:t>
            </a:r>
            <a:endParaRPr kumimoji="0" lang="uk-UA" altLang="uk-UA" sz="1200" b="0" i="0" u="none" strike="noStrike" cap="none" normalizeH="0" baseline="0" dirty="0">
              <a:ln>
                <a:noFill/>
              </a:ln>
              <a:solidFill>
                <a:srgbClr val="212121"/>
              </a:solidFill>
              <a:effectLst/>
              <a:latin typeface="BlinkMacSystemFon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altLang="uk-UA" sz="1200" b="0" i="0" u="none" strike="noStrike" cap="none" normalizeH="0" baseline="0" dirty="0">
                <a:ln>
                  <a:noFill/>
                </a:ln>
                <a:solidFill>
                  <a:srgbClr val="212121"/>
                </a:solidFill>
                <a:effectLst/>
                <a:latin typeface="BlinkMacSystemFont"/>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uk-UA" altLang="uk-UA" sz="1800" b="0" i="0" u="none" strike="noStrike" cap="none" normalizeH="0" baseline="0" dirty="0">
              <a:ln>
                <a:noFill/>
              </a:ln>
              <a:solidFill>
                <a:schemeClr val="tx1"/>
              </a:solidFill>
              <a:effectLst/>
              <a:latin typeface="Arial" panose="020B0604020202020204" pitchFamily="34" charset="0"/>
            </a:endParaRPr>
          </a:p>
        </p:txBody>
      </p:sp>
      <p:sp>
        <p:nvSpPr>
          <p:cNvPr id="13" name="TextBox 12">
            <a:extLst>
              <a:ext uri="{FF2B5EF4-FFF2-40B4-BE49-F238E27FC236}">
                <a16:creationId xmlns:a16="http://schemas.microsoft.com/office/drawing/2014/main" id="{22371BDE-1719-04B0-2A76-17CF212ACD04}"/>
              </a:ext>
            </a:extLst>
          </p:cNvPr>
          <p:cNvSpPr txBox="1"/>
          <p:nvPr/>
        </p:nvSpPr>
        <p:spPr>
          <a:xfrm>
            <a:off x="7567246" y="5560627"/>
            <a:ext cx="4380767" cy="830997"/>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tabLst/>
            </a:pPr>
            <a:r>
              <a:rPr lang="en-US" altLang="uk-UA" sz="800" dirty="0">
                <a:solidFill>
                  <a:srgbClr val="0071BC"/>
                </a:solidFill>
                <a:latin typeface="BlinkMacSystemFont"/>
              </a:rPr>
              <a:t>*</a:t>
            </a:r>
            <a:r>
              <a:rPr kumimoji="0" lang="uk-UA" altLang="uk-UA" sz="800" b="0" i="0" u="none" strike="noStrike" cap="none" normalizeH="0" baseline="0" dirty="0">
                <a:ln>
                  <a:noFill/>
                </a:ln>
                <a:solidFill>
                  <a:srgbClr val="212121"/>
                </a:solidFill>
                <a:effectLst/>
                <a:latin typeface="BlinkMacSystemFont"/>
              </a:rPr>
              <a:t>1994 Mar;149(3 </a:t>
            </a:r>
            <a:r>
              <a:rPr kumimoji="0" lang="uk-UA" altLang="uk-UA" sz="800" b="0" i="0" u="none" strike="noStrike" cap="none" normalizeH="0" baseline="0" dirty="0" err="1">
                <a:ln>
                  <a:noFill/>
                </a:ln>
                <a:solidFill>
                  <a:srgbClr val="212121"/>
                </a:solidFill>
                <a:effectLst/>
                <a:latin typeface="BlinkMacSystemFont"/>
              </a:rPr>
              <a:t>Pt</a:t>
            </a:r>
            <a:r>
              <a:rPr kumimoji="0" lang="uk-UA" altLang="uk-UA" sz="800" b="0" i="0" u="none" strike="noStrike" cap="none" normalizeH="0" baseline="0" dirty="0">
                <a:ln>
                  <a:noFill/>
                </a:ln>
                <a:solidFill>
                  <a:srgbClr val="212121"/>
                </a:solidFill>
                <a:effectLst/>
                <a:latin typeface="BlinkMacSystemFont"/>
              </a:rPr>
              <a:t> 1):818-24.</a:t>
            </a:r>
            <a:endParaRPr kumimoji="0" lang="uk-UA" altLang="uk-UA"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altLang="uk-UA" sz="800" b="0" i="0" u="none" strike="noStrike" cap="none" normalizeH="0" baseline="0" dirty="0">
                <a:ln>
                  <a:noFill/>
                </a:ln>
                <a:solidFill>
                  <a:schemeClr val="tx1"/>
                </a:solidFill>
                <a:effectLst/>
                <a:latin typeface="Arial" panose="020B0604020202020204" pitchFamily="34" charset="0"/>
              </a:rPr>
              <a:t> </a:t>
            </a:r>
            <a:r>
              <a:rPr kumimoji="0" lang="uk-UA" altLang="uk-UA" sz="800" b="0" i="0" u="none" strike="noStrike" cap="none" normalizeH="0" baseline="0" dirty="0" err="1">
                <a:ln>
                  <a:noFill/>
                </a:ln>
                <a:solidFill>
                  <a:srgbClr val="5B616B"/>
                </a:solidFill>
                <a:effectLst/>
                <a:latin typeface="Arial" panose="020B0604020202020204" pitchFamily="34" charset="0"/>
              </a:rPr>
              <a:t>doi</a:t>
            </a:r>
            <a:r>
              <a:rPr kumimoji="0" lang="uk-UA" altLang="uk-UA" sz="800" b="0" i="0" u="none" strike="noStrike" cap="none" normalizeH="0" baseline="0" dirty="0">
                <a:ln>
                  <a:noFill/>
                </a:ln>
                <a:solidFill>
                  <a:srgbClr val="5B616B"/>
                </a:solidFill>
                <a:effectLst/>
                <a:latin typeface="Arial" panose="020B0604020202020204" pitchFamily="34" charset="0"/>
              </a:rPr>
              <a:t>: 10.1164/ajrccm.149.3.7509706.</a:t>
            </a:r>
            <a:endParaRPr kumimoji="0" lang="uk-UA" altLang="uk-UA" sz="800" b="1" i="0" u="none" strike="noStrike" cap="none" normalizeH="0" baseline="0" dirty="0">
              <a:ln>
                <a:noFill/>
              </a:ln>
              <a:solidFill>
                <a:srgbClr val="212121"/>
              </a:solidFill>
              <a:effectLst/>
              <a:latin typeface="Merriweather" panose="020F0502020204030204" pitchFamily="2" charset="-5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altLang="uk-UA" sz="800" b="1" i="0" u="none" strike="noStrike" cap="none" normalizeH="0" baseline="0" dirty="0" err="1">
                <a:ln>
                  <a:noFill/>
                </a:ln>
                <a:solidFill>
                  <a:srgbClr val="212121"/>
                </a:solidFill>
                <a:effectLst/>
                <a:latin typeface="Merriweather" panose="020F0502020204030204" pitchFamily="2" charset="-52"/>
              </a:rPr>
              <a:t>The</a:t>
            </a:r>
            <a:r>
              <a:rPr kumimoji="0" lang="uk-UA" altLang="uk-UA" sz="800" b="1" i="0" u="none" strike="noStrike" cap="none" normalizeH="0" baseline="0" dirty="0">
                <a:ln>
                  <a:noFill/>
                </a:ln>
                <a:solidFill>
                  <a:srgbClr val="212121"/>
                </a:solidFill>
                <a:effectLst/>
                <a:latin typeface="Merriweather" panose="020F0502020204030204" pitchFamily="2" charset="-52"/>
              </a:rPr>
              <a:t> </a:t>
            </a:r>
            <a:r>
              <a:rPr kumimoji="0" lang="uk-UA" altLang="uk-UA" sz="800" b="1" i="0" u="none" strike="noStrike" cap="none" normalizeH="0" baseline="0" dirty="0" err="1">
                <a:ln>
                  <a:noFill/>
                </a:ln>
                <a:solidFill>
                  <a:srgbClr val="212121"/>
                </a:solidFill>
                <a:effectLst/>
                <a:latin typeface="Merriweather" panose="020F0502020204030204" pitchFamily="2" charset="-52"/>
              </a:rPr>
              <a:t>American-European</a:t>
            </a:r>
            <a:r>
              <a:rPr kumimoji="0" lang="uk-UA" altLang="uk-UA" sz="800" b="1" i="0" u="none" strike="noStrike" cap="none" normalizeH="0" baseline="0" dirty="0">
                <a:ln>
                  <a:noFill/>
                </a:ln>
                <a:solidFill>
                  <a:srgbClr val="212121"/>
                </a:solidFill>
                <a:effectLst/>
                <a:latin typeface="Merriweather" panose="020F0502020204030204" pitchFamily="2" charset="-52"/>
              </a:rPr>
              <a:t> </a:t>
            </a:r>
            <a:r>
              <a:rPr kumimoji="0" lang="uk-UA" altLang="uk-UA" sz="800" b="1" i="0" u="none" strike="noStrike" cap="none" normalizeH="0" baseline="0" dirty="0" err="1">
                <a:ln>
                  <a:noFill/>
                </a:ln>
                <a:solidFill>
                  <a:srgbClr val="212121"/>
                </a:solidFill>
                <a:effectLst/>
                <a:latin typeface="Merriweather" panose="020F0502020204030204" pitchFamily="2" charset="-52"/>
              </a:rPr>
              <a:t>Consensus</a:t>
            </a:r>
            <a:r>
              <a:rPr kumimoji="0" lang="uk-UA" altLang="uk-UA" sz="800" b="1" i="0" u="none" strike="noStrike" cap="none" normalizeH="0" baseline="0" dirty="0">
                <a:ln>
                  <a:noFill/>
                </a:ln>
                <a:solidFill>
                  <a:srgbClr val="212121"/>
                </a:solidFill>
                <a:effectLst/>
                <a:latin typeface="Merriweather" panose="020F0502020204030204" pitchFamily="2" charset="-52"/>
              </a:rPr>
              <a:t> </a:t>
            </a:r>
            <a:r>
              <a:rPr kumimoji="0" lang="uk-UA" altLang="uk-UA" sz="800" b="1" i="0" u="none" strike="noStrike" cap="none" normalizeH="0" baseline="0" dirty="0" err="1">
                <a:ln>
                  <a:noFill/>
                </a:ln>
                <a:solidFill>
                  <a:srgbClr val="212121"/>
                </a:solidFill>
                <a:effectLst/>
                <a:latin typeface="Merriweather" panose="020F0502020204030204" pitchFamily="2" charset="-52"/>
              </a:rPr>
              <a:t>Conference</a:t>
            </a:r>
            <a:r>
              <a:rPr kumimoji="0" lang="uk-UA" altLang="uk-UA" sz="800" b="1" i="0" u="none" strike="noStrike" cap="none" normalizeH="0" baseline="0" dirty="0">
                <a:ln>
                  <a:noFill/>
                </a:ln>
                <a:solidFill>
                  <a:srgbClr val="212121"/>
                </a:solidFill>
                <a:effectLst/>
                <a:latin typeface="Merriweather" panose="020F0502020204030204" pitchFamily="2" charset="-52"/>
              </a:rPr>
              <a:t> </a:t>
            </a:r>
            <a:r>
              <a:rPr kumimoji="0" lang="uk-UA" altLang="uk-UA" sz="800" b="1" i="0" u="none" strike="noStrike" cap="none" normalizeH="0" baseline="0" dirty="0" err="1">
                <a:ln>
                  <a:noFill/>
                </a:ln>
                <a:solidFill>
                  <a:srgbClr val="212121"/>
                </a:solidFill>
                <a:effectLst/>
                <a:latin typeface="Merriweather" panose="020F0502020204030204" pitchFamily="2" charset="-52"/>
              </a:rPr>
              <a:t>on</a:t>
            </a:r>
            <a:r>
              <a:rPr kumimoji="0" lang="uk-UA" altLang="uk-UA" sz="800" b="1" i="0" u="none" strike="noStrike" cap="none" normalizeH="0" baseline="0" dirty="0">
                <a:ln>
                  <a:noFill/>
                </a:ln>
                <a:solidFill>
                  <a:srgbClr val="212121"/>
                </a:solidFill>
                <a:effectLst/>
                <a:latin typeface="Merriweather" panose="020F0502020204030204" pitchFamily="2" charset="-52"/>
              </a:rPr>
              <a:t> ARDS. </a:t>
            </a:r>
          </a:p>
          <a:p>
            <a:pPr marL="0" marR="0" lvl="0" indent="0" algn="l" defTabSz="914400" rtl="0" eaLnBrk="0" fontAlgn="base" latinLnBrk="0" hangingPunct="0">
              <a:lnSpc>
                <a:spcPct val="100000"/>
              </a:lnSpc>
              <a:spcBef>
                <a:spcPct val="0"/>
              </a:spcBef>
              <a:spcAft>
                <a:spcPct val="0"/>
              </a:spcAft>
              <a:buClrTx/>
              <a:buSzTx/>
              <a:buFontTx/>
              <a:buNone/>
              <a:tabLst/>
            </a:pPr>
            <a:r>
              <a:rPr kumimoji="0" lang="uk-UA" altLang="uk-UA" sz="800" b="1" i="0" u="none" strike="noStrike" cap="none" normalizeH="0" baseline="0" dirty="0" err="1">
                <a:ln>
                  <a:noFill/>
                </a:ln>
                <a:solidFill>
                  <a:srgbClr val="212121"/>
                </a:solidFill>
                <a:effectLst/>
                <a:latin typeface="Merriweather" panose="020F0502020204030204" pitchFamily="2" charset="-52"/>
              </a:rPr>
              <a:t>Definitions</a:t>
            </a:r>
            <a:r>
              <a:rPr kumimoji="0" lang="uk-UA" altLang="uk-UA" sz="800" b="1" i="0" u="none" strike="noStrike" cap="none" normalizeH="0" baseline="0" dirty="0">
                <a:ln>
                  <a:noFill/>
                </a:ln>
                <a:solidFill>
                  <a:srgbClr val="212121"/>
                </a:solidFill>
                <a:effectLst/>
                <a:latin typeface="Merriweather" panose="020F0502020204030204" pitchFamily="2" charset="-52"/>
              </a:rPr>
              <a:t>, </a:t>
            </a:r>
            <a:r>
              <a:rPr kumimoji="0" lang="uk-UA" altLang="uk-UA" sz="800" b="1" i="0" u="none" strike="noStrike" cap="none" normalizeH="0" baseline="0" dirty="0" err="1">
                <a:ln>
                  <a:noFill/>
                </a:ln>
                <a:solidFill>
                  <a:srgbClr val="212121"/>
                </a:solidFill>
                <a:effectLst/>
                <a:latin typeface="Merriweather" panose="020F0502020204030204" pitchFamily="2" charset="-52"/>
              </a:rPr>
              <a:t>mechanisms</a:t>
            </a:r>
            <a:r>
              <a:rPr kumimoji="0" lang="uk-UA" altLang="uk-UA" sz="800" b="1" i="0" u="none" strike="noStrike" cap="none" normalizeH="0" baseline="0" dirty="0">
                <a:ln>
                  <a:noFill/>
                </a:ln>
                <a:solidFill>
                  <a:srgbClr val="212121"/>
                </a:solidFill>
                <a:effectLst/>
                <a:latin typeface="Merriweather" panose="020F0502020204030204" pitchFamily="2" charset="-52"/>
              </a:rPr>
              <a:t>, </a:t>
            </a:r>
            <a:r>
              <a:rPr kumimoji="0" lang="uk-UA" altLang="uk-UA" sz="800" b="1" i="0" u="none" strike="noStrike" cap="none" normalizeH="0" baseline="0" dirty="0" err="1">
                <a:ln>
                  <a:noFill/>
                </a:ln>
                <a:solidFill>
                  <a:srgbClr val="212121"/>
                </a:solidFill>
                <a:effectLst/>
                <a:latin typeface="Merriweather" panose="020F0502020204030204" pitchFamily="2" charset="-52"/>
              </a:rPr>
              <a:t>relevant</a:t>
            </a:r>
            <a:r>
              <a:rPr kumimoji="0" lang="uk-UA" altLang="uk-UA" sz="800" b="1" i="0" u="none" strike="noStrike" cap="none" normalizeH="0" baseline="0" dirty="0">
                <a:ln>
                  <a:noFill/>
                </a:ln>
                <a:solidFill>
                  <a:srgbClr val="212121"/>
                </a:solidFill>
                <a:effectLst/>
                <a:latin typeface="Merriweather" panose="020F0502020204030204" pitchFamily="2" charset="-52"/>
              </a:rPr>
              <a:t> </a:t>
            </a:r>
            <a:r>
              <a:rPr kumimoji="0" lang="uk-UA" altLang="uk-UA" sz="800" b="1" i="0" u="none" strike="noStrike" cap="none" normalizeH="0" baseline="0" dirty="0" err="1">
                <a:ln>
                  <a:noFill/>
                </a:ln>
                <a:solidFill>
                  <a:srgbClr val="212121"/>
                </a:solidFill>
                <a:effectLst/>
                <a:latin typeface="Merriweather" panose="020F0502020204030204" pitchFamily="2" charset="-52"/>
              </a:rPr>
              <a:t>outcomes</a:t>
            </a:r>
            <a:r>
              <a:rPr kumimoji="0" lang="uk-UA" altLang="uk-UA" sz="800" b="1" i="0" u="none" strike="noStrike" cap="none" normalizeH="0" baseline="0" dirty="0">
                <a:ln>
                  <a:noFill/>
                </a:ln>
                <a:solidFill>
                  <a:srgbClr val="212121"/>
                </a:solidFill>
                <a:effectLst/>
                <a:latin typeface="Merriweather" panose="020F0502020204030204" pitchFamily="2" charset="-52"/>
              </a:rPr>
              <a:t>, </a:t>
            </a:r>
            <a:r>
              <a:rPr kumimoji="0" lang="uk-UA" altLang="uk-UA" sz="800" b="1" i="0" u="none" strike="noStrike" cap="none" normalizeH="0" baseline="0" dirty="0" err="1">
                <a:ln>
                  <a:noFill/>
                </a:ln>
                <a:solidFill>
                  <a:srgbClr val="212121"/>
                </a:solidFill>
                <a:effectLst/>
                <a:latin typeface="Merriweather" panose="020F0502020204030204" pitchFamily="2" charset="-52"/>
              </a:rPr>
              <a:t>and</a:t>
            </a:r>
            <a:r>
              <a:rPr kumimoji="0" lang="uk-UA" altLang="uk-UA" sz="800" b="1" i="0" u="none" strike="noStrike" cap="none" normalizeH="0" baseline="0" dirty="0">
                <a:ln>
                  <a:noFill/>
                </a:ln>
                <a:solidFill>
                  <a:srgbClr val="212121"/>
                </a:solidFill>
                <a:effectLst/>
                <a:latin typeface="Merriweather" panose="020F0502020204030204" pitchFamily="2" charset="-52"/>
              </a:rPr>
              <a:t> </a:t>
            </a:r>
            <a:r>
              <a:rPr kumimoji="0" lang="uk-UA" altLang="uk-UA" sz="800" b="1" i="0" u="none" strike="noStrike" cap="none" normalizeH="0" baseline="0" dirty="0" err="1">
                <a:ln>
                  <a:noFill/>
                </a:ln>
                <a:solidFill>
                  <a:srgbClr val="212121"/>
                </a:solidFill>
                <a:effectLst/>
                <a:latin typeface="Merriweather" panose="020F0502020204030204" pitchFamily="2" charset="-52"/>
              </a:rPr>
              <a:t>clinical</a:t>
            </a:r>
            <a:r>
              <a:rPr kumimoji="0" lang="uk-UA" altLang="uk-UA" sz="800" b="1" i="0" u="none" strike="noStrike" cap="none" normalizeH="0" baseline="0" dirty="0">
                <a:ln>
                  <a:noFill/>
                </a:ln>
                <a:solidFill>
                  <a:srgbClr val="212121"/>
                </a:solidFill>
                <a:effectLst/>
                <a:latin typeface="Merriweather" panose="020F0502020204030204" pitchFamily="2" charset="-52"/>
              </a:rPr>
              <a:t> </a:t>
            </a:r>
            <a:r>
              <a:rPr kumimoji="0" lang="uk-UA" altLang="uk-UA" sz="800" b="1" i="0" u="none" strike="noStrike" cap="none" normalizeH="0" baseline="0" dirty="0" err="1">
                <a:ln>
                  <a:noFill/>
                </a:ln>
                <a:solidFill>
                  <a:srgbClr val="212121"/>
                </a:solidFill>
                <a:effectLst/>
                <a:latin typeface="Merriweather" panose="020F0502020204030204" pitchFamily="2" charset="-52"/>
              </a:rPr>
              <a:t>trial</a:t>
            </a:r>
            <a:r>
              <a:rPr kumimoji="0" lang="uk-UA" altLang="uk-UA" sz="800" b="1" i="0" u="none" strike="noStrike" cap="none" normalizeH="0" baseline="0" dirty="0">
                <a:ln>
                  <a:noFill/>
                </a:ln>
                <a:solidFill>
                  <a:srgbClr val="212121"/>
                </a:solidFill>
                <a:effectLst/>
                <a:latin typeface="Merriweather" panose="020F0502020204030204" pitchFamily="2" charset="-52"/>
              </a:rPr>
              <a:t> </a:t>
            </a:r>
            <a:r>
              <a:rPr kumimoji="0" lang="uk-UA" altLang="uk-UA" sz="800" b="1" i="0" u="none" strike="noStrike" cap="none" normalizeH="0" baseline="0" dirty="0" err="1">
                <a:ln>
                  <a:noFill/>
                </a:ln>
                <a:solidFill>
                  <a:srgbClr val="212121"/>
                </a:solidFill>
                <a:effectLst/>
                <a:latin typeface="Merriweather" panose="020F0502020204030204" pitchFamily="2" charset="-52"/>
              </a:rPr>
              <a:t>coordination</a:t>
            </a:r>
            <a:endParaRPr kumimoji="0" lang="uk-UA" altLang="uk-UA" sz="800" b="1" i="0" u="none" strike="noStrike" cap="none" normalizeH="0" baseline="0" dirty="0">
              <a:ln>
                <a:noFill/>
              </a:ln>
              <a:solidFill>
                <a:srgbClr val="212121"/>
              </a:solidFill>
              <a:effectLst/>
              <a:latin typeface="Merriweather" panose="020F0502020204030204" pitchFamily="2" charset="-5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uk-UA" altLang="uk-UA" sz="800" b="0" i="0" u="none" strike="noStrike" cap="none" normalizeH="0" baseline="0" dirty="0">
                <a:ln>
                  <a:noFill/>
                </a:ln>
                <a:solidFill>
                  <a:srgbClr val="0071BC"/>
                </a:solidFill>
                <a:effectLst/>
                <a:latin typeface="BlinkMacSystemFont"/>
                <a:hlinkClick r:id="rId3"/>
              </a:rPr>
              <a:t>G R </a:t>
            </a:r>
            <a:r>
              <a:rPr kumimoji="0" lang="uk-UA" altLang="uk-UA" sz="800" b="0" i="0" u="none" strike="noStrike" cap="none" normalizeH="0" baseline="0" dirty="0" err="1">
                <a:ln>
                  <a:noFill/>
                </a:ln>
                <a:solidFill>
                  <a:srgbClr val="0071BC"/>
                </a:solidFill>
                <a:effectLst/>
                <a:latin typeface="BlinkMacSystemFont"/>
                <a:hlinkClick r:id="rId3"/>
              </a:rPr>
              <a:t>Bernard</a:t>
            </a:r>
            <a:r>
              <a:rPr kumimoji="0" lang="uk-UA" altLang="uk-UA" sz="800" b="0" i="0" u="none" strike="noStrike" cap="none" normalizeH="0" baseline="30000" dirty="0">
                <a:ln>
                  <a:noFill/>
                </a:ln>
                <a:solidFill>
                  <a:srgbClr val="5B616B"/>
                </a:solidFill>
                <a:effectLst/>
                <a:latin typeface="BlinkMacSystemFont"/>
              </a:rPr>
              <a:t> </a:t>
            </a:r>
            <a:r>
              <a:rPr kumimoji="0" lang="uk-UA" altLang="uk-UA" sz="800" b="0" i="0" u="none" strike="noStrike" cap="none" normalizeH="0" baseline="30000" dirty="0">
                <a:ln>
                  <a:noFill/>
                </a:ln>
                <a:solidFill>
                  <a:srgbClr val="323A45"/>
                </a:solidFill>
                <a:effectLst/>
                <a:latin typeface="BlinkMacSystemFont"/>
                <a:hlinkClick r:id="rId4" tooltip="Vanderbilt University, Nashville, Tennessee."/>
              </a:rPr>
              <a:t>1</a:t>
            </a:r>
            <a:r>
              <a:rPr kumimoji="0" lang="uk-UA" altLang="uk-UA" sz="800" b="0" i="0" u="none" strike="noStrike" cap="none" normalizeH="0" baseline="0" dirty="0">
                <a:ln>
                  <a:noFill/>
                </a:ln>
                <a:solidFill>
                  <a:srgbClr val="5B616B"/>
                </a:solidFill>
                <a:effectLst/>
                <a:latin typeface="BlinkMacSystemFont"/>
              </a:rPr>
              <a:t>, </a:t>
            </a:r>
            <a:r>
              <a:rPr kumimoji="0" lang="uk-UA" altLang="uk-UA" sz="800" b="0" i="0" u="none" strike="noStrike" cap="none" normalizeH="0" baseline="0" dirty="0">
                <a:ln>
                  <a:noFill/>
                </a:ln>
                <a:solidFill>
                  <a:srgbClr val="0071BC"/>
                </a:solidFill>
                <a:effectLst/>
                <a:latin typeface="BlinkMacSystemFont"/>
                <a:hlinkClick r:id="rId5"/>
              </a:rPr>
              <a:t>A </a:t>
            </a:r>
            <a:r>
              <a:rPr kumimoji="0" lang="uk-UA" altLang="uk-UA" sz="800" b="0" i="0" u="none" strike="noStrike" cap="none" normalizeH="0" baseline="0" dirty="0" err="1">
                <a:ln>
                  <a:noFill/>
                </a:ln>
                <a:solidFill>
                  <a:srgbClr val="0071BC"/>
                </a:solidFill>
                <a:effectLst/>
                <a:latin typeface="BlinkMacSystemFont"/>
                <a:hlinkClick r:id="rId5"/>
              </a:rPr>
              <a:t>Artigas</a:t>
            </a:r>
            <a:r>
              <a:rPr kumimoji="0" lang="uk-UA" altLang="uk-UA" sz="800" b="0" i="0" u="none" strike="noStrike" cap="none" normalizeH="0" baseline="0" dirty="0">
                <a:ln>
                  <a:noFill/>
                </a:ln>
                <a:solidFill>
                  <a:srgbClr val="5B616B"/>
                </a:solidFill>
                <a:effectLst/>
                <a:latin typeface="BlinkMacSystemFont"/>
              </a:rPr>
              <a:t>, </a:t>
            </a:r>
            <a:r>
              <a:rPr kumimoji="0" lang="uk-UA" altLang="uk-UA" sz="800" b="0" i="0" u="none" strike="noStrike" cap="none" normalizeH="0" baseline="0" dirty="0">
                <a:ln>
                  <a:noFill/>
                </a:ln>
                <a:solidFill>
                  <a:srgbClr val="0071BC"/>
                </a:solidFill>
                <a:effectLst/>
                <a:latin typeface="BlinkMacSystemFont"/>
                <a:hlinkClick r:id="rId6"/>
              </a:rPr>
              <a:t>K L </a:t>
            </a:r>
            <a:r>
              <a:rPr kumimoji="0" lang="uk-UA" altLang="uk-UA" sz="800" b="0" i="0" u="none" strike="noStrike" cap="none" normalizeH="0" baseline="0" dirty="0" err="1">
                <a:ln>
                  <a:noFill/>
                </a:ln>
                <a:solidFill>
                  <a:srgbClr val="0071BC"/>
                </a:solidFill>
                <a:effectLst/>
                <a:latin typeface="BlinkMacSystemFont"/>
                <a:hlinkClick r:id="rId6"/>
              </a:rPr>
              <a:t>Brigham</a:t>
            </a:r>
            <a:r>
              <a:rPr kumimoji="0" lang="uk-UA" altLang="uk-UA" sz="800" b="0" i="0" u="none" strike="noStrike" cap="none" normalizeH="0" baseline="0" dirty="0">
                <a:ln>
                  <a:noFill/>
                </a:ln>
                <a:solidFill>
                  <a:srgbClr val="5B616B"/>
                </a:solidFill>
                <a:effectLst/>
                <a:latin typeface="BlinkMacSystemFont"/>
              </a:rPr>
              <a:t>, </a:t>
            </a:r>
            <a:r>
              <a:rPr kumimoji="0" lang="uk-UA" altLang="uk-UA" sz="800" b="0" i="0" u="none" strike="noStrike" cap="none" normalizeH="0" baseline="0" dirty="0">
                <a:ln>
                  <a:noFill/>
                </a:ln>
                <a:solidFill>
                  <a:srgbClr val="0071BC"/>
                </a:solidFill>
                <a:effectLst/>
                <a:latin typeface="BlinkMacSystemFont"/>
                <a:hlinkClick r:id="rId7"/>
              </a:rPr>
              <a:t>J </a:t>
            </a:r>
            <a:r>
              <a:rPr kumimoji="0" lang="uk-UA" altLang="uk-UA" sz="800" b="0" i="0" u="none" strike="noStrike" cap="none" normalizeH="0" baseline="0" dirty="0" err="1">
                <a:ln>
                  <a:noFill/>
                </a:ln>
                <a:solidFill>
                  <a:srgbClr val="0071BC"/>
                </a:solidFill>
                <a:effectLst/>
                <a:latin typeface="BlinkMacSystemFont"/>
                <a:hlinkClick r:id="rId7"/>
              </a:rPr>
              <a:t>Carlet</a:t>
            </a:r>
            <a:r>
              <a:rPr kumimoji="0" lang="uk-UA" altLang="uk-UA" sz="800" b="0" i="0" u="none" strike="noStrike" cap="none" normalizeH="0" baseline="0" dirty="0">
                <a:ln>
                  <a:noFill/>
                </a:ln>
                <a:solidFill>
                  <a:srgbClr val="5B616B"/>
                </a:solidFill>
                <a:effectLst/>
                <a:latin typeface="BlinkMacSystemFont"/>
              </a:rPr>
              <a:t>, </a:t>
            </a:r>
            <a:r>
              <a:rPr kumimoji="0" lang="uk-UA" altLang="uk-UA" sz="800" b="0" i="0" u="none" strike="noStrike" cap="none" normalizeH="0" baseline="0" dirty="0">
                <a:ln>
                  <a:noFill/>
                </a:ln>
                <a:solidFill>
                  <a:srgbClr val="0071BC"/>
                </a:solidFill>
                <a:effectLst/>
                <a:latin typeface="BlinkMacSystemFont"/>
                <a:hlinkClick r:id="rId8"/>
              </a:rPr>
              <a:t>K </a:t>
            </a:r>
            <a:r>
              <a:rPr kumimoji="0" lang="uk-UA" altLang="uk-UA" sz="800" b="0" i="0" u="none" strike="noStrike" cap="none" normalizeH="0" baseline="0" dirty="0" err="1">
                <a:ln>
                  <a:noFill/>
                </a:ln>
                <a:solidFill>
                  <a:srgbClr val="0071BC"/>
                </a:solidFill>
                <a:effectLst/>
                <a:latin typeface="BlinkMacSystemFont"/>
                <a:hlinkClick r:id="rId8"/>
              </a:rPr>
              <a:t>Falke</a:t>
            </a:r>
            <a:r>
              <a:rPr kumimoji="0" lang="uk-UA" altLang="uk-UA" sz="800" b="0" i="0" u="none" strike="noStrike" cap="none" normalizeH="0" baseline="0" dirty="0">
                <a:ln>
                  <a:noFill/>
                </a:ln>
                <a:solidFill>
                  <a:srgbClr val="5B616B"/>
                </a:solidFill>
                <a:effectLst/>
                <a:latin typeface="BlinkMacSystemFont"/>
              </a:rPr>
              <a:t>, </a:t>
            </a:r>
            <a:r>
              <a:rPr kumimoji="0" lang="uk-UA" altLang="uk-UA" sz="800" b="0" i="0" u="none" strike="noStrike" cap="none" normalizeH="0" baseline="0" dirty="0">
                <a:ln>
                  <a:noFill/>
                </a:ln>
                <a:solidFill>
                  <a:srgbClr val="0071BC"/>
                </a:solidFill>
                <a:effectLst/>
                <a:latin typeface="BlinkMacSystemFont"/>
                <a:hlinkClick r:id="rId9"/>
              </a:rPr>
              <a:t>L </a:t>
            </a:r>
            <a:r>
              <a:rPr kumimoji="0" lang="uk-UA" altLang="uk-UA" sz="800" b="0" i="0" u="none" strike="noStrike" cap="none" normalizeH="0" baseline="0" dirty="0" err="1">
                <a:ln>
                  <a:noFill/>
                </a:ln>
                <a:solidFill>
                  <a:srgbClr val="0071BC"/>
                </a:solidFill>
                <a:effectLst/>
                <a:latin typeface="BlinkMacSystemFont"/>
                <a:hlinkClick r:id="rId9"/>
              </a:rPr>
              <a:t>Hudson</a:t>
            </a:r>
            <a:r>
              <a:rPr kumimoji="0" lang="uk-UA" altLang="uk-UA" sz="800" b="0" i="0" u="none" strike="noStrike" cap="none" normalizeH="0" baseline="0" dirty="0">
                <a:ln>
                  <a:noFill/>
                </a:ln>
                <a:solidFill>
                  <a:srgbClr val="5B616B"/>
                </a:solidFill>
                <a:effectLst/>
                <a:latin typeface="BlinkMacSystemFont"/>
              </a:rPr>
              <a:t>, </a:t>
            </a:r>
            <a:r>
              <a:rPr kumimoji="0" lang="uk-UA" altLang="uk-UA" sz="800" b="0" i="0" u="none" strike="noStrike" cap="none" normalizeH="0" baseline="0" dirty="0">
                <a:ln>
                  <a:noFill/>
                </a:ln>
                <a:solidFill>
                  <a:srgbClr val="0071BC"/>
                </a:solidFill>
                <a:effectLst/>
                <a:latin typeface="BlinkMacSystemFont"/>
                <a:hlinkClick r:id="rId10"/>
              </a:rPr>
              <a:t>M </a:t>
            </a:r>
            <a:r>
              <a:rPr kumimoji="0" lang="uk-UA" altLang="uk-UA" sz="800" b="0" i="0" u="none" strike="noStrike" cap="none" normalizeH="0" baseline="0" dirty="0" err="1">
                <a:ln>
                  <a:noFill/>
                </a:ln>
                <a:solidFill>
                  <a:srgbClr val="0071BC"/>
                </a:solidFill>
                <a:effectLst/>
                <a:latin typeface="BlinkMacSystemFont"/>
                <a:hlinkClick r:id="rId10"/>
              </a:rPr>
              <a:t>Lamy</a:t>
            </a:r>
            <a:r>
              <a:rPr kumimoji="0" lang="uk-UA" altLang="uk-UA" sz="800" b="0" i="0" u="none" strike="noStrike" cap="none" normalizeH="0" baseline="0" dirty="0">
                <a:ln>
                  <a:noFill/>
                </a:ln>
                <a:solidFill>
                  <a:srgbClr val="5B616B"/>
                </a:solidFill>
                <a:effectLst/>
                <a:latin typeface="BlinkMacSystemFont"/>
              </a:rPr>
              <a:t>, </a:t>
            </a:r>
            <a:r>
              <a:rPr kumimoji="0" lang="uk-UA" altLang="uk-UA" sz="800" b="0" i="0" u="none" strike="noStrike" cap="none" normalizeH="0" baseline="0" dirty="0">
                <a:ln>
                  <a:noFill/>
                </a:ln>
                <a:solidFill>
                  <a:srgbClr val="0071BC"/>
                </a:solidFill>
                <a:effectLst/>
                <a:latin typeface="BlinkMacSystemFont"/>
                <a:hlinkClick r:id="rId11"/>
              </a:rPr>
              <a:t>J R </a:t>
            </a:r>
            <a:r>
              <a:rPr kumimoji="0" lang="uk-UA" altLang="uk-UA" sz="800" b="0" i="0" u="none" strike="noStrike" cap="none" normalizeH="0" baseline="0" dirty="0" err="1">
                <a:ln>
                  <a:noFill/>
                </a:ln>
                <a:solidFill>
                  <a:srgbClr val="0071BC"/>
                </a:solidFill>
                <a:effectLst/>
                <a:latin typeface="BlinkMacSystemFont"/>
                <a:hlinkClick r:id="rId11"/>
              </a:rPr>
              <a:t>Legall</a:t>
            </a:r>
            <a:r>
              <a:rPr kumimoji="0" lang="uk-UA" altLang="uk-UA" sz="800" b="0" i="0" u="none" strike="noStrike" cap="none" normalizeH="0" baseline="0" dirty="0">
                <a:ln>
                  <a:noFill/>
                </a:ln>
                <a:solidFill>
                  <a:srgbClr val="5B616B"/>
                </a:solidFill>
                <a:effectLst/>
                <a:latin typeface="BlinkMacSystemFont"/>
              </a:rPr>
              <a:t>, </a:t>
            </a:r>
            <a:r>
              <a:rPr kumimoji="0" lang="uk-UA" altLang="uk-UA" sz="800" b="0" i="0" u="none" strike="noStrike" cap="none" normalizeH="0" baseline="0" dirty="0">
                <a:ln>
                  <a:noFill/>
                </a:ln>
                <a:solidFill>
                  <a:srgbClr val="0071BC"/>
                </a:solidFill>
                <a:effectLst/>
                <a:latin typeface="BlinkMacSystemFont"/>
                <a:hlinkClick r:id="rId12"/>
              </a:rPr>
              <a:t>A </a:t>
            </a:r>
            <a:r>
              <a:rPr kumimoji="0" lang="uk-UA" altLang="uk-UA" sz="800" b="0" i="0" u="none" strike="noStrike" cap="none" normalizeH="0" baseline="0" dirty="0" err="1">
                <a:ln>
                  <a:noFill/>
                </a:ln>
                <a:solidFill>
                  <a:srgbClr val="0071BC"/>
                </a:solidFill>
                <a:effectLst/>
                <a:latin typeface="BlinkMacSystemFont"/>
                <a:hlinkClick r:id="rId12"/>
              </a:rPr>
              <a:t>Morris</a:t>
            </a:r>
            <a:r>
              <a:rPr kumimoji="0" lang="uk-UA" altLang="uk-UA" sz="800" b="0" i="0" u="none" strike="noStrike" cap="none" normalizeH="0" baseline="0" dirty="0">
                <a:ln>
                  <a:noFill/>
                </a:ln>
                <a:solidFill>
                  <a:srgbClr val="5B616B"/>
                </a:solidFill>
                <a:effectLst/>
                <a:latin typeface="BlinkMacSystemFont"/>
              </a:rPr>
              <a:t>, </a:t>
            </a:r>
            <a:r>
              <a:rPr kumimoji="0" lang="uk-UA" altLang="uk-UA" sz="800" b="0" i="0" u="none" strike="noStrike" cap="none" normalizeH="0" baseline="0" dirty="0">
                <a:ln>
                  <a:noFill/>
                </a:ln>
                <a:solidFill>
                  <a:srgbClr val="0071BC"/>
                </a:solidFill>
                <a:effectLst/>
                <a:latin typeface="BlinkMacSystemFont"/>
                <a:hlinkClick r:id="rId13"/>
              </a:rPr>
              <a:t>R </a:t>
            </a:r>
            <a:r>
              <a:rPr kumimoji="0" lang="uk-UA" altLang="uk-UA" sz="800" b="0" i="0" u="none" strike="noStrike" cap="none" normalizeH="0" baseline="0" dirty="0" err="1">
                <a:ln>
                  <a:noFill/>
                </a:ln>
                <a:solidFill>
                  <a:srgbClr val="0071BC"/>
                </a:solidFill>
                <a:effectLst/>
                <a:latin typeface="BlinkMacSystemFont"/>
                <a:hlinkClick r:id="rId13"/>
              </a:rPr>
              <a:t>Spragg</a:t>
            </a:r>
            <a:endParaRPr kumimoji="0" lang="uk-UA" altLang="uk-UA" sz="800" b="0" i="0" u="none" strike="noStrike" cap="none" normalizeH="0" baseline="0" dirty="0">
              <a:ln>
                <a:noFill/>
              </a:ln>
              <a:solidFill>
                <a:schemeClr val="tx1"/>
              </a:solidFill>
              <a:effectLst/>
              <a:latin typeface="Arial" panose="020B0604020202020204" pitchFamily="34" charset="0"/>
            </a:endParaRPr>
          </a:p>
        </p:txBody>
      </p:sp>
      <p:pic>
        <p:nvPicPr>
          <p:cNvPr id="3" name="Рисунок 2">
            <a:extLst>
              <a:ext uri="{FF2B5EF4-FFF2-40B4-BE49-F238E27FC236}">
                <a16:creationId xmlns:a16="http://schemas.microsoft.com/office/drawing/2014/main" id="{98B799E2-9E58-6569-25FA-DAB18AD5665A}"/>
              </a:ext>
            </a:extLst>
          </p:cNvPr>
          <p:cNvPicPr>
            <a:picLocks noChangeAspect="1"/>
          </p:cNvPicPr>
          <p:nvPr/>
        </p:nvPicPr>
        <p:blipFill>
          <a:blip r:embed="rId14"/>
          <a:srcRect r="13477"/>
          <a:stretch>
            <a:fillRect/>
          </a:stretch>
        </p:blipFill>
        <p:spPr>
          <a:xfrm>
            <a:off x="4136827" y="3398903"/>
            <a:ext cx="3250783" cy="3196610"/>
          </a:xfrm>
          <a:prstGeom prst="rect">
            <a:avLst/>
          </a:prstGeom>
        </p:spPr>
      </p:pic>
    </p:spTree>
    <p:extLst>
      <p:ext uri="{BB962C8B-B14F-4D97-AF65-F5344CB8AC3E}">
        <p14:creationId xmlns:p14="http://schemas.microsoft.com/office/powerpoint/2010/main" val="16074552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D0E47E-D228-15EB-5886-33E9AA181D03}"/>
              </a:ext>
            </a:extLst>
          </p:cNvPr>
          <p:cNvSpPr>
            <a:spLocks noGrp="1"/>
          </p:cNvSpPr>
          <p:nvPr>
            <p:ph type="title"/>
          </p:nvPr>
        </p:nvSpPr>
        <p:spPr>
          <a:xfrm>
            <a:off x="2743012" y="219809"/>
            <a:ext cx="7711042" cy="879230"/>
          </a:xfrm>
        </p:spPr>
        <p:txBody>
          <a:bodyPr/>
          <a:lstStyle/>
          <a:p>
            <a:r>
              <a:rPr lang="uk-UA" dirty="0"/>
              <a:t>ГРДС, визначення Берлін 2012</a:t>
            </a:r>
            <a:endParaRPr lang="en-US" dirty="0"/>
          </a:p>
        </p:txBody>
      </p:sp>
      <p:graphicFrame>
        <p:nvGraphicFramePr>
          <p:cNvPr id="8" name="Таблиця 7">
            <a:extLst>
              <a:ext uri="{FF2B5EF4-FFF2-40B4-BE49-F238E27FC236}">
                <a16:creationId xmlns:a16="http://schemas.microsoft.com/office/drawing/2014/main" id="{80403F34-3830-40AC-1D74-D76D3260F91F}"/>
              </a:ext>
            </a:extLst>
          </p:cNvPr>
          <p:cNvGraphicFramePr>
            <a:graphicFrameLocks noGrp="1"/>
          </p:cNvGraphicFramePr>
          <p:nvPr>
            <p:extLst>
              <p:ext uri="{D42A27DB-BD31-4B8C-83A1-F6EECF244321}">
                <p14:modId xmlns:p14="http://schemas.microsoft.com/office/powerpoint/2010/main" val="2258063156"/>
              </p:ext>
            </p:extLst>
          </p:nvPr>
        </p:nvGraphicFramePr>
        <p:xfrm>
          <a:off x="2032000" y="1546143"/>
          <a:ext cx="8128000" cy="3576320"/>
        </p:xfrm>
        <a:graphic>
          <a:graphicData uri="http://schemas.openxmlformats.org/drawingml/2006/table">
            <a:tbl>
              <a:tblPr firstRow="1" bandRow="1">
                <a:tableStyleId>{0E3FDE45-AF77-4B5C-9715-49D594BDF05E}</a:tableStyleId>
              </a:tblPr>
              <a:tblGrid>
                <a:gridCol w="1476131">
                  <a:extLst>
                    <a:ext uri="{9D8B030D-6E8A-4147-A177-3AD203B41FA5}">
                      <a16:colId xmlns:a16="http://schemas.microsoft.com/office/drawing/2014/main" val="262991011"/>
                    </a:ext>
                  </a:extLst>
                </a:gridCol>
                <a:gridCol w="2259623">
                  <a:extLst>
                    <a:ext uri="{9D8B030D-6E8A-4147-A177-3AD203B41FA5}">
                      <a16:colId xmlns:a16="http://schemas.microsoft.com/office/drawing/2014/main" val="105954397"/>
                    </a:ext>
                  </a:extLst>
                </a:gridCol>
                <a:gridCol w="328246">
                  <a:extLst>
                    <a:ext uri="{9D8B030D-6E8A-4147-A177-3AD203B41FA5}">
                      <a16:colId xmlns:a16="http://schemas.microsoft.com/office/drawing/2014/main" val="3463437415"/>
                    </a:ext>
                  </a:extLst>
                </a:gridCol>
                <a:gridCol w="2032000">
                  <a:extLst>
                    <a:ext uri="{9D8B030D-6E8A-4147-A177-3AD203B41FA5}">
                      <a16:colId xmlns:a16="http://schemas.microsoft.com/office/drawing/2014/main" val="4233833775"/>
                    </a:ext>
                  </a:extLst>
                </a:gridCol>
                <a:gridCol w="2032000">
                  <a:extLst>
                    <a:ext uri="{9D8B030D-6E8A-4147-A177-3AD203B41FA5}">
                      <a16:colId xmlns:a16="http://schemas.microsoft.com/office/drawing/2014/main" val="2897968213"/>
                    </a:ext>
                  </a:extLst>
                </a:gridCol>
              </a:tblGrid>
              <a:tr h="370840">
                <a:tc gridSpan="5">
                  <a:txBody>
                    <a:bodyPr/>
                    <a:lstStyle/>
                    <a:p>
                      <a:pPr algn="ctr"/>
                      <a:r>
                        <a:rPr lang="uk-UA" dirty="0"/>
                        <a:t>ГРДС (гострий респіраторний </a:t>
                      </a:r>
                      <a:r>
                        <a:rPr lang="uk-UA" dirty="0" err="1"/>
                        <a:t>дистрес</a:t>
                      </a:r>
                      <a:r>
                        <a:rPr lang="uk-UA" dirty="0"/>
                        <a:t> синдром)</a:t>
                      </a:r>
                    </a:p>
                  </a:txBody>
                  <a:tcPr/>
                </a:tc>
                <a:tc hMerge="1">
                  <a:txBody>
                    <a:bodyPr/>
                    <a:lstStyle/>
                    <a:p>
                      <a:endParaRPr lang="uk-UA" dirty="0"/>
                    </a:p>
                  </a:txBody>
                  <a:tcPr/>
                </a:tc>
                <a:tc hMerge="1">
                  <a:txBody>
                    <a:bodyPr/>
                    <a:lstStyle/>
                    <a:p>
                      <a:endParaRPr lang="uk-UA"/>
                    </a:p>
                  </a:txBody>
                  <a:tcPr/>
                </a:tc>
                <a:tc hMerge="1">
                  <a:txBody>
                    <a:bodyPr/>
                    <a:lstStyle/>
                    <a:p>
                      <a:endParaRPr lang="uk-UA" dirty="0"/>
                    </a:p>
                  </a:txBody>
                  <a:tcPr/>
                </a:tc>
                <a:tc hMerge="1">
                  <a:txBody>
                    <a:bodyPr/>
                    <a:lstStyle/>
                    <a:p>
                      <a:endParaRPr lang="uk-UA" dirty="0"/>
                    </a:p>
                  </a:txBody>
                  <a:tcPr/>
                </a:tc>
                <a:extLst>
                  <a:ext uri="{0D108BD9-81ED-4DB2-BD59-A6C34878D82A}">
                    <a16:rowId xmlns:a16="http://schemas.microsoft.com/office/drawing/2014/main" val="906909590"/>
                  </a:ext>
                </a:extLst>
              </a:tr>
              <a:tr h="370840">
                <a:tc>
                  <a:txBody>
                    <a:bodyPr/>
                    <a:lstStyle/>
                    <a:p>
                      <a:endParaRPr lang="uk-UA" dirty="0"/>
                    </a:p>
                  </a:txBody>
                  <a:tcPr/>
                </a:tc>
                <a:tc gridSpan="2">
                  <a:txBody>
                    <a:bodyPr/>
                    <a:lstStyle/>
                    <a:p>
                      <a:r>
                        <a:rPr lang="uk-UA" dirty="0"/>
                        <a:t>Легкий</a:t>
                      </a:r>
                    </a:p>
                  </a:txBody>
                  <a:tcPr/>
                </a:tc>
                <a:tc hMerge="1">
                  <a:txBody>
                    <a:bodyPr/>
                    <a:lstStyle/>
                    <a:p>
                      <a:endParaRPr lang="uk-UA" dirty="0"/>
                    </a:p>
                  </a:txBody>
                  <a:tcPr/>
                </a:tc>
                <a:tc>
                  <a:txBody>
                    <a:bodyPr/>
                    <a:lstStyle/>
                    <a:p>
                      <a:r>
                        <a:rPr lang="uk-UA" dirty="0"/>
                        <a:t>Помірний</a:t>
                      </a:r>
                    </a:p>
                  </a:txBody>
                  <a:tcPr/>
                </a:tc>
                <a:tc>
                  <a:txBody>
                    <a:bodyPr/>
                    <a:lstStyle/>
                    <a:p>
                      <a:r>
                        <a:rPr lang="uk-UA" dirty="0"/>
                        <a:t>Важкий</a:t>
                      </a:r>
                    </a:p>
                  </a:txBody>
                  <a:tcPr/>
                </a:tc>
                <a:extLst>
                  <a:ext uri="{0D108BD9-81ED-4DB2-BD59-A6C34878D82A}">
                    <a16:rowId xmlns:a16="http://schemas.microsoft.com/office/drawing/2014/main" val="2966348611"/>
                  </a:ext>
                </a:extLst>
              </a:tr>
              <a:tr h="370840">
                <a:tc>
                  <a:txBody>
                    <a:bodyPr/>
                    <a:lstStyle/>
                    <a:p>
                      <a:r>
                        <a:rPr lang="uk-UA" dirty="0"/>
                        <a:t>Час</a:t>
                      </a:r>
                    </a:p>
                  </a:txBody>
                  <a:tcPr/>
                </a:tc>
                <a:tc gridSpan="4">
                  <a:txBody>
                    <a:bodyPr/>
                    <a:lstStyle/>
                    <a:p>
                      <a:pPr algn="ctr"/>
                      <a:r>
                        <a:rPr lang="uk-UA" dirty="0"/>
                        <a:t>Гострий початок (1 тиждень від клінічного погіршення або нових респіраторних симптомів)</a:t>
                      </a:r>
                    </a:p>
                  </a:txBody>
                  <a:tcPr/>
                </a:tc>
                <a:tc hMerge="1">
                  <a:txBody>
                    <a:bodyPr/>
                    <a:lstStyle/>
                    <a:p>
                      <a:endParaRPr lang="uk-UA"/>
                    </a:p>
                  </a:txBody>
                  <a:tcPr/>
                </a:tc>
                <a:tc hMerge="1">
                  <a:txBody>
                    <a:bodyPr/>
                    <a:lstStyle/>
                    <a:p>
                      <a:endParaRPr lang="uk-UA" dirty="0"/>
                    </a:p>
                  </a:txBody>
                  <a:tcPr/>
                </a:tc>
                <a:tc hMerge="1">
                  <a:txBody>
                    <a:bodyPr/>
                    <a:lstStyle/>
                    <a:p>
                      <a:endParaRPr lang="uk-UA" dirty="0"/>
                    </a:p>
                  </a:txBody>
                  <a:tcPr/>
                </a:tc>
                <a:extLst>
                  <a:ext uri="{0D108BD9-81ED-4DB2-BD59-A6C34878D82A}">
                    <a16:rowId xmlns:a16="http://schemas.microsoft.com/office/drawing/2014/main" val="3567182829"/>
                  </a:ext>
                </a:extLst>
              </a:tr>
              <a:tr h="370840">
                <a:tc>
                  <a:txBody>
                    <a:bodyPr/>
                    <a:lstStyle/>
                    <a:p>
                      <a:r>
                        <a:rPr lang="uk-UA" dirty="0"/>
                        <a:t>Гіпоксія</a:t>
                      </a:r>
                    </a:p>
                  </a:txBody>
                  <a:tcPr/>
                </a:tc>
                <a:tc>
                  <a:txBody>
                    <a:bodyPr/>
                    <a:lstStyle/>
                    <a:p>
                      <a:r>
                        <a:rPr lang="uk-UA" dirty="0"/>
                        <a:t>РаО2/</a:t>
                      </a:r>
                      <a:r>
                        <a:rPr lang="en-US" dirty="0"/>
                        <a:t>FiO2</a:t>
                      </a:r>
                      <a:r>
                        <a:rPr lang="uk-UA" dirty="0"/>
                        <a:t> 201-300</a:t>
                      </a:r>
                    </a:p>
                    <a:p>
                      <a:r>
                        <a:rPr lang="uk-UA" dirty="0"/>
                        <a:t>РЕЕР більше 5</a:t>
                      </a:r>
                    </a:p>
                  </a:txBody>
                  <a:tcPr/>
                </a:tc>
                <a:tc gridSpan="2">
                  <a:txBody>
                    <a:bodyPr/>
                    <a:lstStyle/>
                    <a:p>
                      <a:r>
                        <a:rPr lang="uk-UA" dirty="0"/>
                        <a:t>РаО2/</a:t>
                      </a:r>
                      <a:r>
                        <a:rPr lang="en-US" dirty="0"/>
                        <a:t>FiO2</a:t>
                      </a:r>
                      <a:r>
                        <a:rPr lang="uk-UA" dirty="0"/>
                        <a:t> менше 200</a:t>
                      </a:r>
                    </a:p>
                    <a:p>
                      <a:pPr marL="0" marR="0" lvl="0" indent="0" algn="l" defTabSz="914400" rtl="0" eaLnBrk="1" fontAlgn="auto" latinLnBrk="0" hangingPunct="1">
                        <a:lnSpc>
                          <a:spcPct val="100000"/>
                        </a:lnSpc>
                        <a:spcBef>
                          <a:spcPts val="0"/>
                        </a:spcBef>
                        <a:spcAft>
                          <a:spcPts val="0"/>
                        </a:spcAft>
                        <a:buClrTx/>
                        <a:buSzTx/>
                        <a:buFontTx/>
                        <a:buNone/>
                        <a:tabLst/>
                        <a:defRPr/>
                      </a:pPr>
                      <a:r>
                        <a:rPr lang="uk-UA" dirty="0"/>
                        <a:t>РЕЕР більше 5</a:t>
                      </a:r>
                    </a:p>
                  </a:txBody>
                  <a:tcPr/>
                </a:tc>
                <a:tc hMerge="1">
                  <a:txBody>
                    <a:bodyPr/>
                    <a:lstStyle/>
                    <a:p>
                      <a:r>
                        <a:rPr lang="uk-UA" dirty="0"/>
                        <a:t>РаО2/</a:t>
                      </a:r>
                      <a:r>
                        <a:rPr lang="en-US" dirty="0"/>
                        <a:t>FiO2</a:t>
                      </a:r>
                      <a:r>
                        <a:rPr lang="uk-UA" dirty="0"/>
                        <a:t> менше 200</a:t>
                      </a:r>
                    </a:p>
                    <a:p>
                      <a:pPr marL="0" marR="0" lvl="0" indent="0" algn="l" defTabSz="914400" rtl="0" eaLnBrk="1" fontAlgn="auto" latinLnBrk="0" hangingPunct="1">
                        <a:lnSpc>
                          <a:spcPct val="100000"/>
                        </a:lnSpc>
                        <a:spcBef>
                          <a:spcPts val="0"/>
                        </a:spcBef>
                        <a:spcAft>
                          <a:spcPts val="0"/>
                        </a:spcAft>
                        <a:buClrTx/>
                        <a:buSzTx/>
                        <a:buFontTx/>
                        <a:buNone/>
                        <a:tabLst/>
                        <a:defRPr/>
                      </a:pPr>
                      <a:r>
                        <a:rPr lang="uk-UA" dirty="0"/>
                        <a:t>РЕЕР більше 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uk-UA" dirty="0"/>
                        <a:t>РаО2/</a:t>
                      </a:r>
                      <a:r>
                        <a:rPr lang="en-US" dirty="0"/>
                        <a:t>FiO2</a:t>
                      </a:r>
                      <a:r>
                        <a:rPr lang="uk-UA" dirty="0"/>
                        <a:t> менше 100</a:t>
                      </a:r>
                    </a:p>
                    <a:p>
                      <a:pPr marL="0" marR="0" lvl="0" indent="0" algn="l" defTabSz="914400" rtl="0" eaLnBrk="1" fontAlgn="auto" latinLnBrk="0" hangingPunct="1">
                        <a:lnSpc>
                          <a:spcPct val="100000"/>
                        </a:lnSpc>
                        <a:spcBef>
                          <a:spcPts val="0"/>
                        </a:spcBef>
                        <a:spcAft>
                          <a:spcPts val="0"/>
                        </a:spcAft>
                        <a:buClrTx/>
                        <a:buSzTx/>
                        <a:buFontTx/>
                        <a:buNone/>
                        <a:tabLst/>
                        <a:defRPr/>
                      </a:pPr>
                      <a:r>
                        <a:rPr lang="uk-UA" dirty="0"/>
                        <a:t>РЕЕР більше 5</a:t>
                      </a:r>
                    </a:p>
                  </a:txBody>
                  <a:tcPr/>
                </a:tc>
                <a:extLst>
                  <a:ext uri="{0D108BD9-81ED-4DB2-BD59-A6C34878D82A}">
                    <a16:rowId xmlns:a16="http://schemas.microsoft.com/office/drawing/2014/main" val="2299631689"/>
                  </a:ext>
                </a:extLst>
              </a:tr>
              <a:tr h="370840">
                <a:tc>
                  <a:txBody>
                    <a:bodyPr/>
                    <a:lstStyle/>
                    <a:p>
                      <a:r>
                        <a:rPr lang="uk-UA" dirty="0"/>
                        <a:t>Набряк</a:t>
                      </a:r>
                    </a:p>
                  </a:txBody>
                  <a:tcPr/>
                </a:tc>
                <a:tc gridSpan="4">
                  <a:txBody>
                    <a:bodyPr/>
                    <a:lstStyle/>
                    <a:p>
                      <a:pPr algn="ctr"/>
                      <a:r>
                        <a:rPr lang="uk-UA" dirty="0"/>
                        <a:t>Виключено </a:t>
                      </a:r>
                      <a:r>
                        <a:rPr lang="uk-UA" dirty="0" err="1"/>
                        <a:t>кардіогенний</a:t>
                      </a:r>
                      <a:r>
                        <a:rPr lang="uk-UA" dirty="0"/>
                        <a:t> набряк або перевантаження рідиною (потрібна об</a:t>
                      </a:r>
                      <a:r>
                        <a:rPr lang="en-US" dirty="0"/>
                        <a:t>’</a:t>
                      </a:r>
                      <a:r>
                        <a:rPr lang="uk-UA" dirty="0" err="1"/>
                        <a:t>єктивна</a:t>
                      </a:r>
                      <a:r>
                        <a:rPr lang="uk-UA" dirty="0"/>
                        <a:t> оцінка, напр. ЕХОКГ)</a:t>
                      </a:r>
                    </a:p>
                  </a:txBody>
                  <a:tcPr/>
                </a:tc>
                <a:tc hMerge="1">
                  <a:txBody>
                    <a:bodyPr/>
                    <a:lstStyle/>
                    <a:p>
                      <a:endParaRPr lang="uk-UA" dirty="0"/>
                    </a:p>
                  </a:txBody>
                  <a:tcPr/>
                </a:tc>
                <a:tc hMerge="1">
                  <a:txBody>
                    <a:bodyPr/>
                    <a:lstStyle/>
                    <a:p>
                      <a:endParaRPr lang="uk-UA"/>
                    </a:p>
                  </a:txBody>
                  <a:tcPr/>
                </a:tc>
                <a:tc hMerge="1">
                  <a:txBody>
                    <a:bodyPr/>
                    <a:lstStyle/>
                    <a:p>
                      <a:endParaRPr lang="uk-UA" dirty="0"/>
                    </a:p>
                  </a:txBody>
                  <a:tcPr/>
                </a:tc>
                <a:extLst>
                  <a:ext uri="{0D108BD9-81ED-4DB2-BD59-A6C34878D82A}">
                    <a16:rowId xmlns:a16="http://schemas.microsoft.com/office/drawing/2014/main" val="3832698658"/>
                  </a:ext>
                </a:extLst>
              </a:tr>
              <a:tr h="370840">
                <a:tc>
                  <a:txBody>
                    <a:bodyPr/>
                    <a:lstStyle/>
                    <a:p>
                      <a:r>
                        <a:rPr lang="uk-UA" dirty="0"/>
                        <a:t>Радіологія</a:t>
                      </a:r>
                    </a:p>
                  </a:txBody>
                  <a:tcPr/>
                </a:tc>
                <a:tc gridSpan="4">
                  <a:txBody>
                    <a:bodyPr/>
                    <a:lstStyle/>
                    <a:p>
                      <a:pPr algn="ctr"/>
                      <a:r>
                        <a:rPr lang="uk-UA" dirty="0"/>
                        <a:t>Двобічна інфільтрація (що повністю не пояснюється плевральним випотом, ателектазом долі/легені, л/вузлами)</a:t>
                      </a:r>
                    </a:p>
                  </a:txBody>
                  <a:tcPr/>
                </a:tc>
                <a:tc hMerge="1">
                  <a:txBody>
                    <a:bodyPr/>
                    <a:lstStyle/>
                    <a:p>
                      <a:endParaRPr lang="uk-UA" dirty="0"/>
                    </a:p>
                  </a:txBody>
                  <a:tcPr/>
                </a:tc>
                <a:tc hMerge="1">
                  <a:txBody>
                    <a:bodyPr/>
                    <a:lstStyle/>
                    <a:p>
                      <a:endParaRPr lang="uk-UA"/>
                    </a:p>
                  </a:txBody>
                  <a:tcPr/>
                </a:tc>
                <a:tc hMerge="1">
                  <a:txBody>
                    <a:bodyPr/>
                    <a:lstStyle/>
                    <a:p>
                      <a:endParaRPr lang="uk-UA" dirty="0"/>
                    </a:p>
                  </a:txBody>
                  <a:tcPr/>
                </a:tc>
                <a:extLst>
                  <a:ext uri="{0D108BD9-81ED-4DB2-BD59-A6C34878D82A}">
                    <a16:rowId xmlns:a16="http://schemas.microsoft.com/office/drawing/2014/main" val="827543118"/>
                  </a:ext>
                </a:extLst>
              </a:tr>
            </a:tbl>
          </a:graphicData>
        </a:graphic>
      </p:graphicFrame>
      <p:sp>
        <p:nvSpPr>
          <p:cNvPr id="10" name="TextBox 9">
            <a:extLst>
              <a:ext uri="{FF2B5EF4-FFF2-40B4-BE49-F238E27FC236}">
                <a16:creationId xmlns:a16="http://schemas.microsoft.com/office/drawing/2014/main" id="{FBC35C49-BAC9-5B41-D77D-EB0C16342FA2}"/>
              </a:ext>
            </a:extLst>
          </p:cNvPr>
          <p:cNvSpPr txBox="1"/>
          <p:nvPr/>
        </p:nvSpPr>
        <p:spPr>
          <a:xfrm>
            <a:off x="1896940" y="5732283"/>
            <a:ext cx="5646859" cy="707886"/>
          </a:xfrm>
          <a:prstGeom prst="rect">
            <a:avLst/>
          </a:prstGeom>
          <a:noFill/>
        </p:spPr>
        <p:txBody>
          <a:bodyPr wrap="square">
            <a:spAutoFit/>
          </a:bodyPr>
          <a:lstStyle/>
          <a:p>
            <a:pPr algn="l">
              <a:buNone/>
            </a:pPr>
            <a:r>
              <a:rPr lang="en-US" sz="800" b="0" i="0" dirty="0">
                <a:solidFill>
                  <a:srgbClr val="5B616B"/>
                </a:solidFill>
                <a:effectLst/>
                <a:latin typeface="BlinkMacSystemFont"/>
              </a:rPr>
              <a:t>*2012 Jun 20;307(23):2526-33.</a:t>
            </a:r>
          </a:p>
          <a:p>
            <a:pPr algn="l">
              <a:buNone/>
            </a:pPr>
            <a:r>
              <a:rPr lang="en-US" sz="800" b="0" i="0" dirty="0">
                <a:solidFill>
                  <a:srgbClr val="212121"/>
                </a:solidFill>
                <a:effectLst/>
                <a:latin typeface="BlinkMacSystemFont"/>
              </a:rPr>
              <a:t> </a:t>
            </a:r>
            <a:r>
              <a:rPr lang="en-US" sz="800" b="0" i="0" dirty="0" err="1">
                <a:solidFill>
                  <a:srgbClr val="5B616B"/>
                </a:solidFill>
                <a:effectLst/>
                <a:latin typeface="BlinkMacSystemFont"/>
              </a:rPr>
              <a:t>doi</a:t>
            </a:r>
            <a:r>
              <a:rPr lang="en-US" sz="800" b="0" i="0" dirty="0">
                <a:solidFill>
                  <a:srgbClr val="5B616B"/>
                </a:solidFill>
                <a:effectLst/>
                <a:latin typeface="BlinkMacSystemFont"/>
              </a:rPr>
              <a:t>: 10.1001/jama.2012.5669.</a:t>
            </a:r>
            <a:endParaRPr lang="en-US" sz="800" b="0" i="0" dirty="0">
              <a:solidFill>
                <a:srgbClr val="212121"/>
              </a:solidFill>
              <a:effectLst/>
              <a:latin typeface="BlinkMacSystemFont"/>
            </a:endParaRPr>
          </a:p>
          <a:p>
            <a:pPr algn="l">
              <a:buNone/>
            </a:pPr>
            <a:r>
              <a:rPr lang="en-US" sz="800" b="1" i="0" dirty="0">
                <a:solidFill>
                  <a:srgbClr val="212121"/>
                </a:solidFill>
                <a:effectLst/>
                <a:latin typeface="Merriweather" panose="00000500000000000000" pitchFamily="2" charset="-52"/>
              </a:rPr>
              <a:t>Acute respiratory distress syndrome: the Berlin Definition</a:t>
            </a:r>
          </a:p>
          <a:p>
            <a:pPr algn="l">
              <a:buNone/>
            </a:pPr>
            <a:r>
              <a:rPr lang="en-US" sz="800" b="0" i="0" u="none" strike="noStrike" dirty="0">
                <a:solidFill>
                  <a:srgbClr val="0071BC"/>
                </a:solidFill>
                <a:effectLst/>
                <a:latin typeface="BlinkMacSystemFont"/>
                <a:hlinkClick r:id="rId2"/>
              </a:rPr>
              <a:t>ARDS Definition Task Force</a:t>
            </a:r>
            <a:r>
              <a:rPr lang="en-US" sz="800" b="0" i="0" dirty="0">
                <a:solidFill>
                  <a:srgbClr val="5B616B"/>
                </a:solidFill>
                <a:effectLst/>
                <a:latin typeface="BlinkMacSystemFont"/>
              </a:rPr>
              <a:t>; </a:t>
            </a:r>
            <a:r>
              <a:rPr lang="en-US" sz="800" b="0" i="0" u="none" strike="noStrike" dirty="0">
                <a:solidFill>
                  <a:srgbClr val="0071BC"/>
                </a:solidFill>
                <a:effectLst/>
                <a:latin typeface="BlinkMacSystemFont"/>
                <a:hlinkClick r:id="rId3"/>
              </a:rPr>
              <a:t>V Marco Ranieri</a:t>
            </a:r>
            <a:r>
              <a:rPr lang="en-US" sz="800" b="0" i="0" dirty="0">
                <a:solidFill>
                  <a:srgbClr val="5B616B"/>
                </a:solidFill>
                <a:effectLst/>
                <a:latin typeface="BlinkMacSystemFont"/>
              </a:rPr>
              <a:t>, </a:t>
            </a:r>
            <a:r>
              <a:rPr lang="en-US" sz="800" b="0" i="0" u="none" strike="noStrike" dirty="0">
                <a:solidFill>
                  <a:srgbClr val="0071BC"/>
                </a:solidFill>
                <a:effectLst/>
                <a:latin typeface="BlinkMacSystemFont"/>
                <a:hlinkClick r:id="rId4"/>
              </a:rPr>
              <a:t>Gordon D Rubenfeld</a:t>
            </a:r>
            <a:r>
              <a:rPr lang="en-US" sz="800" b="0" i="0" dirty="0">
                <a:solidFill>
                  <a:srgbClr val="5B616B"/>
                </a:solidFill>
                <a:effectLst/>
                <a:latin typeface="BlinkMacSystemFont"/>
              </a:rPr>
              <a:t>, </a:t>
            </a:r>
            <a:r>
              <a:rPr lang="en-US" sz="800" b="0" i="0" u="none" strike="noStrike" dirty="0">
                <a:solidFill>
                  <a:srgbClr val="0071BC"/>
                </a:solidFill>
                <a:effectLst/>
                <a:latin typeface="BlinkMacSystemFont"/>
                <a:hlinkClick r:id="rId5"/>
              </a:rPr>
              <a:t>B Taylor Thompson</a:t>
            </a:r>
            <a:r>
              <a:rPr lang="en-US" sz="800" b="0" i="0" dirty="0">
                <a:solidFill>
                  <a:srgbClr val="5B616B"/>
                </a:solidFill>
                <a:effectLst/>
                <a:latin typeface="BlinkMacSystemFont"/>
              </a:rPr>
              <a:t>, </a:t>
            </a:r>
          </a:p>
          <a:p>
            <a:pPr algn="l">
              <a:buNone/>
            </a:pPr>
            <a:r>
              <a:rPr lang="en-US" sz="800" b="0" i="0" u="none" strike="noStrike" dirty="0">
                <a:solidFill>
                  <a:srgbClr val="0071BC"/>
                </a:solidFill>
                <a:effectLst/>
                <a:latin typeface="BlinkMacSystemFont"/>
                <a:hlinkClick r:id="rId6"/>
              </a:rPr>
              <a:t>Niall D Ferguson</a:t>
            </a:r>
            <a:r>
              <a:rPr lang="en-US" sz="800" b="0" i="0" dirty="0">
                <a:solidFill>
                  <a:srgbClr val="5B616B"/>
                </a:solidFill>
                <a:effectLst/>
                <a:latin typeface="BlinkMacSystemFont"/>
              </a:rPr>
              <a:t>, </a:t>
            </a:r>
            <a:r>
              <a:rPr lang="en-US" sz="800" b="0" i="0" u="none" strike="noStrike" dirty="0">
                <a:solidFill>
                  <a:srgbClr val="0071BC"/>
                </a:solidFill>
                <a:effectLst/>
                <a:latin typeface="BlinkMacSystemFont"/>
                <a:hlinkClick r:id="rId7"/>
              </a:rPr>
              <a:t>Ellen Caldwell</a:t>
            </a:r>
            <a:r>
              <a:rPr lang="en-US" sz="800" b="0" i="0" dirty="0">
                <a:solidFill>
                  <a:srgbClr val="5B616B"/>
                </a:solidFill>
                <a:effectLst/>
                <a:latin typeface="BlinkMacSystemFont"/>
              </a:rPr>
              <a:t>, </a:t>
            </a:r>
            <a:r>
              <a:rPr lang="en-US" sz="800" b="0" i="0" u="none" strike="noStrike" dirty="0">
                <a:solidFill>
                  <a:srgbClr val="0071BC"/>
                </a:solidFill>
                <a:effectLst/>
                <a:latin typeface="BlinkMacSystemFont"/>
                <a:hlinkClick r:id="rId8"/>
              </a:rPr>
              <a:t>Eddy Fan</a:t>
            </a:r>
            <a:r>
              <a:rPr lang="en-US" sz="800" b="0" i="0" dirty="0">
                <a:solidFill>
                  <a:srgbClr val="5B616B"/>
                </a:solidFill>
                <a:effectLst/>
                <a:latin typeface="BlinkMacSystemFont"/>
              </a:rPr>
              <a:t>, </a:t>
            </a:r>
            <a:r>
              <a:rPr lang="en-US" sz="800" b="0" i="0" u="none" strike="noStrike" dirty="0">
                <a:solidFill>
                  <a:srgbClr val="0071BC"/>
                </a:solidFill>
                <a:effectLst/>
                <a:latin typeface="BlinkMacSystemFont"/>
                <a:hlinkClick r:id="rId9"/>
              </a:rPr>
              <a:t>Luigi </a:t>
            </a:r>
            <a:r>
              <a:rPr lang="en-US" sz="800" b="0" i="0" u="none" strike="noStrike" dirty="0" err="1">
                <a:solidFill>
                  <a:srgbClr val="0071BC"/>
                </a:solidFill>
                <a:effectLst/>
                <a:latin typeface="BlinkMacSystemFont"/>
                <a:hlinkClick r:id="rId9"/>
              </a:rPr>
              <a:t>Camporota</a:t>
            </a:r>
            <a:r>
              <a:rPr lang="en-US" sz="800" b="0" i="0" dirty="0">
                <a:solidFill>
                  <a:srgbClr val="5B616B"/>
                </a:solidFill>
                <a:effectLst/>
                <a:latin typeface="BlinkMacSystemFont"/>
              </a:rPr>
              <a:t>, </a:t>
            </a:r>
            <a:r>
              <a:rPr lang="en-US" sz="800" b="0" i="0" u="none" strike="noStrike" dirty="0">
                <a:solidFill>
                  <a:srgbClr val="0071BC"/>
                </a:solidFill>
                <a:effectLst/>
                <a:latin typeface="BlinkMacSystemFont"/>
                <a:hlinkClick r:id="rId10"/>
              </a:rPr>
              <a:t>Arthur S Slutsky</a:t>
            </a:r>
            <a:endParaRPr lang="en-US" sz="800" b="0" i="0" dirty="0">
              <a:solidFill>
                <a:srgbClr val="5B616B"/>
              </a:solidFill>
              <a:effectLst/>
              <a:latin typeface="BlinkMacSystemFont"/>
            </a:endParaRPr>
          </a:p>
        </p:txBody>
      </p:sp>
    </p:spTree>
    <p:extLst>
      <p:ext uri="{BB962C8B-B14F-4D97-AF65-F5344CB8AC3E}">
        <p14:creationId xmlns:p14="http://schemas.microsoft.com/office/powerpoint/2010/main" val="37521184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Заголовок 14">
            <a:extLst>
              <a:ext uri="{FF2B5EF4-FFF2-40B4-BE49-F238E27FC236}">
                <a16:creationId xmlns:a16="http://schemas.microsoft.com/office/drawing/2014/main" id="{E08E1ED8-F248-10FD-7602-9E21D9437451}"/>
              </a:ext>
            </a:extLst>
          </p:cNvPr>
          <p:cNvSpPr>
            <a:spLocks noGrp="1"/>
          </p:cNvSpPr>
          <p:nvPr>
            <p:ph type="title"/>
          </p:nvPr>
        </p:nvSpPr>
        <p:spPr>
          <a:xfrm>
            <a:off x="1468815" y="503852"/>
            <a:ext cx="9150675" cy="1427585"/>
          </a:xfrm>
        </p:spPr>
        <p:txBody>
          <a:bodyPr anchor="ctr">
            <a:normAutofit/>
          </a:bodyPr>
          <a:lstStyle/>
          <a:p>
            <a:r>
              <a:rPr lang="ru-RU" b="1" dirty="0"/>
              <a:t>Нове </a:t>
            </a:r>
            <a:r>
              <a:rPr lang="ru-RU" b="1" dirty="0" err="1"/>
              <a:t>визначення</a:t>
            </a:r>
            <a:r>
              <a:rPr lang="ru-RU" b="1" dirty="0"/>
              <a:t> ГРДС (</a:t>
            </a:r>
            <a:r>
              <a:rPr lang="en" b="1" dirty="0"/>
              <a:t>ESICM 2023)</a:t>
            </a:r>
            <a:br>
              <a:rPr lang="en" b="1" dirty="0"/>
            </a:br>
            <a:endParaRPr lang="ru-SE" dirty="0"/>
          </a:p>
        </p:txBody>
      </p:sp>
      <p:pic>
        <p:nvPicPr>
          <p:cNvPr id="18" name="Рисунок 17" descr="Изображение выглядит как текст, чек, Шрифт, снимок экрана&#10;&#10;Содержимое, созданное искусственным интеллектом, может быть неверным.">
            <a:extLst>
              <a:ext uri="{FF2B5EF4-FFF2-40B4-BE49-F238E27FC236}">
                <a16:creationId xmlns:a16="http://schemas.microsoft.com/office/drawing/2014/main" id="{6E3F7C9A-AFE9-2BD8-DA8A-6A3185FCA895}"/>
              </a:ext>
            </a:extLst>
          </p:cNvPr>
          <p:cNvPicPr>
            <a:picLocks noChangeAspect="1"/>
          </p:cNvPicPr>
          <p:nvPr/>
        </p:nvPicPr>
        <p:blipFill>
          <a:blip r:embed="rId2"/>
          <a:stretch>
            <a:fillRect/>
          </a:stretch>
        </p:blipFill>
        <p:spPr>
          <a:xfrm>
            <a:off x="986971" y="1335315"/>
            <a:ext cx="10929258" cy="5260198"/>
          </a:xfrm>
          <a:prstGeom prst="rect">
            <a:avLst/>
          </a:prstGeom>
          <a:noFill/>
        </p:spPr>
      </p:pic>
      <p:sp>
        <p:nvSpPr>
          <p:cNvPr id="23" name="Slide Number Placeholder 3">
            <a:extLst>
              <a:ext uri="{FF2B5EF4-FFF2-40B4-BE49-F238E27FC236}">
                <a16:creationId xmlns:a16="http://schemas.microsoft.com/office/drawing/2014/main" id="{79DFD828-CCC1-5BAB-A03B-2D39A975CCF5}"/>
              </a:ext>
            </a:extLst>
          </p:cNvPr>
          <p:cNvSpPr>
            <a:spLocks noGrp="1"/>
          </p:cNvSpPr>
          <p:nvPr>
            <p:ph type="sldNum" sz="quarter" idx="15"/>
          </p:nvPr>
        </p:nvSpPr>
        <p:spPr>
          <a:xfrm>
            <a:off x="412136" y="5943601"/>
            <a:ext cx="968983" cy="651912"/>
          </a:xfrm>
        </p:spPr>
        <p:txBody>
          <a:bodyPr/>
          <a:lstStyle/>
          <a:p>
            <a:pPr>
              <a:spcAft>
                <a:spcPts val="600"/>
              </a:spcAft>
            </a:pPr>
            <a:fld id="{18D65601-5AE2-46FC-B138-694DDD2B510D}" type="slidenum">
              <a:rPr lang="en-US" smtClean="0"/>
              <a:pPr>
                <a:spcAft>
                  <a:spcPts val="600"/>
                </a:spcAft>
              </a:pPr>
              <a:t>4</a:t>
            </a:fld>
            <a:endParaRPr lang="en-US"/>
          </a:p>
        </p:txBody>
      </p:sp>
    </p:spTree>
    <p:extLst>
      <p:ext uri="{BB962C8B-B14F-4D97-AF65-F5344CB8AC3E}">
        <p14:creationId xmlns:p14="http://schemas.microsoft.com/office/powerpoint/2010/main" val="4121379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C0FEFBF-60FD-0161-6F6E-89EE39389CEE}"/>
              </a:ext>
            </a:extLst>
          </p:cNvPr>
          <p:cNvSpPr>
            <a:spLocks noGrp="1"/>
          </p:cNvSpPr>
          <p:nvPr>
            <p:ph type="title"/>
          </p:nvPr>
        </p:nvSpPr>
        <p:spPr>
          <a:xfrm>
            <a:off x="4411494" y="211015"/>
            <a:ext cx="3261946" cy="754095"/>
          </a:xfrm>
        </p:spPr>
        <p:txBody>
          <a:bodyPr>
            <a:normAutofit fontScale="90000"/>
          </a:bodyPr>
          <a:lstStyle/>
          <a:p>
            <a:r>
              <a:rPr lang="uk-UA" dirty="0"/>
              <a:t>Епідеміологія</a:t>
            </a:r>
            <a:endParaRPr lang="en-ZA" dirty="0"/>
          </a:p>
        </p:txBody>
      </p:sp>
      <p:sp>
        <p:nvSpPr>
          <p:cNvPr id="4" name="TextBox 3">
            <a:extLst>
              <a:ext uri="{FF2B5EF4-FFF2-40B4-BE49-F238E27FC236}">
                <a16:creationId xmlns:a16="http://schemas.microsoft.com/office/drawing/2014/main" id="{CF4704FC-8E52-88AA-5939-A39C8BE259C9}"/>
              </a:ext>
            </a:extLst>
          </p:cNvPr>
          <p:cNvSpPr txBox="1"/>
          <p:nvPr/>
        </p:nvSpPr>
        <p:spPr>
          <a:xfrm>
            <a:off x="1705707" y="1081481"/>
            <a:ext cx="4053255" cy="2246769"/>
          </a:xfrm>
          <a:prstGeom prst="rect">
            <a:avLst/>
          </a:prstGeom>
          <a:noFill/>
        </p:spPr>
        <p:txBody>
          <a:bodyPr wrap="square" rtlCol="0">
            <a:spAutoFit/>
          </a:bodyPr>
          <a:lstStyle/>
          <a:p>
            <a:pPr marL="285750" indent="-285750">
              <a:buFont typeface="Arial" panose="020B0604020202020204" pitchFamily="34" charset="0"/>
              <a:buChar char="•"/>
            </a:pPr>
            <a:r>
              <a:rPr lang="uk-UA" sz="2000" dirty="0"/>
              <a:t>10-86 випадків на 100 тис. населення на рік у світі</a:t>
            </a:r>
          </a:p>
          <a:p>
            <a:pPr marL="285750" indent="-285750">
              <a:buFont typeface="Arial" panose="020B0604020202020204" pitchFamily="34" charset="0"/>
              <a:buChar char="•"/>
            </a:pPr>
            <a:r>
              <a:rPr lang="uk-UA" sz="2000" dirty="0"/>
              <a:t>У 10% всіх пацієнтів, які потрапляють у ВАІТ</a:t>
            </a:r>
          </a:p>
          <a:p>
            <a:pPr marL="285750" indent="-285750">
              <a:buFont typeface="Arial" panose="020B0604020202020204" pitchFamily="34" charset="0"/>
              <a:buChar char="•"/>
            </a:pPr>
            <a:r>
              <a:rPr lang="uk-UA" sz="2000" dirty="0"/>
              <a:t>У 23%пацієнтів, які потребують механічної вентиляції легень</a:t>
            </a:r>
          </a:p>
        </p:txBody>
      </p:sp>
      <p:sp>
        <p:nvSpPr>
          <p:cNvPr id="9" name="TextBox 8">
            <a:extLst>
              <a:ext uri="{FF2B5EF4-FFF2-40B4-BE49-F238E27FC236}">
                <a16:creationId xmlns:a16="http://schemas.microsoft.com/office/drawing/2014/main" id="{DAF70BD3-6C9D-880F-A8C6-B2A15B0FD082}"/>
              </a:ext>
            </a:extLst>
          </p:cNvPr>
          <p:cNvSpPr txBox="1"/>
          <p:nvPr/>
        </p:nvSpPr>
        <p:spPr>
          <a:xfrm>
            <a:off x="7224347" y="965110"/>
            <a:ext cx="3261946" cy="1938992"/>
          </a:xfrm>
          <a:prstGeom prst="rect">
            <a:avLst/>
          </a:prstGeom>
          <a:noFill/>
        </p:spPr>
        <p:txBody>
          <a:bodyPr wrap="square" rtlCol="0">
            <a:spAutoFit/>
          </a:bodyPr>
          <a:lstStyle/>
          <a:p>
            <a:r>
              <a:rPr lang="uk-UA" sz="2000" dirty="0"/>
              <a:t>30-40 випадків на 100 тис. населення в Україні. Це означає, що щорічно в Україні може виникати від 12 тис. до 16 тис. випадків ГРДС. </a:t>
            </a:r>
          </a:p>
        </p:txBody>
      </p:sp>
      <p:sp>
        <p:nvSpPr>
          <p:cNvPr id="3" name="TextBox 2">
            <a:extLst>
              <a:ext uri="{FF2B5EF4-FFF2-40B4-BE49-F238E27FC236}">
                <a16:creationId xmlns:a16="http://schemas.microsoft.com/office/drawing/2014/main" id="{35542AFE-FC4B-065F-EFEB-EBED41CB990D}"/>
              </a:ext>
            </a:extLst>
          </p:cNvPr>
          <p:cNvSpPr txBox="1"/>
          <p:nvPr/>
        </p:nvSpPr>
        <p:spPr>
          <a:xfrm>
            <a:off x="4519245" y="4281854"/>
            <a:ext cx="4211516" cy="1323439"/>
          </a:xfrm>
          <a:prstGeom prst="rect">
            <a:avLst/>
          </a:prstGeom>
          <a:noFill/>
        </p:spPr>
        <p:txBody>
          <a:bodyPr wrap="square" rtlCol="0">
            <a:spAutoFit/>
          </a:bodyPr>
          <a:lstStyle/>
          <a:p>
            <a:r>
              <a:rPr lang="uk-UA" sz="2000" b="1" dirty="0">
                <a:latin typeface="Arial" panose="020B0604020202020204" pitchFamily="34" charset="0"/>
                <a:cs typeface="Arial" panose="020B0604020202020204" pitchFamily="34" charset="0"/>
              </a:rPr>
              <a:t>Летальність:</a:t>
            </a:r>
          </a:p>
          <a:p>
            <a:pPr marL="285750" indent="-285750">
              <a:buFontTx/>
              <a:buChar char="-"/>
            </a:pPr>
            <a:r>
              <a:rPr lang="uk-UA" sz="2000" dirty="0"/>
              <a:t>Легкий ГРДС: 27%</a:t>
            </a:r>
          </a:p>
          <a:p>
            <a:pPr marL="285750" indent="-285750">
              <a:buFontTx/>
              <a:buChar char="-"/>
            </a:pPr>
            <a:r>
              <a:rPr lang="uk-UA" sz="2000" dirty="0"/>
              <a:t>Середньої тяжкості: 32%</a:t>
            </a:r>
          </a:p>
          <a:p>
            <a:pPr marL="285750" indent="-285750">
              <a:buFontTx/>
              <a:buChar char="-"/>
            </a:pPr>
            <a:r>
              <a:rPr lang="uk-UA" sz="2000" dirty="0"/>
              <a:t>Тяжкий ГРДС: 45% і вище.</a:t>
            </a:r>
          </a:p>
        </p:txBody>
      </p:sp>
    </p:spTree>
    <p:extLst>
      <p:ext uri="{BB962C8B-B14F-4D97-AF65-F5344CB8AC3E}">
        <p14:creationId xmlns:p14="http://schemas.microsoft.com/office/powerpoint/2010/main" val="3421680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EBC60-AA38-5DEF-3160-0CAA68F3D28C}"/>
              </a:ext>
            </a:extLst>
          </p:cNvPr>
          <p:cNvSpPr>
            <a:spLocks noGrp="1"/>
          </p:cNvSpPr>
          <p:nvPr>
            <p:ph type="title"/>
          </p:nvPr>
        </p:nvSpPr>
        <p:spPr>
          <a:xfrm>
            <a:off x="4616461" y="422031"/>
            <a:ext cx="3111977" cy="931435"/>
          </a:xfrm>
        </p:spPr>
        <p:txBody>
          <a:bodyPr/>
          <a:lstStyle/>
          <a:p>
            <a:pPr algn="ctr"/>
            <a:r>
              <a:rPr lang="uk-UA" dirty="0"/>
              <a:t>Етіологія</a:t>
            </a:r>
            <a:endParaRPr lang="en-ZA" dirty="0"/>
          </a:p>
        </p:txBody>
      </p:sp>
      <p:sp>
        <p:nvSpPr>
          <p:cNvPr id="4" name="Slide Number Placeholder 3">
            <a:extLst>
              <a:ext uri="{FF2B5EF4-FFF2-40B4-BE49-F238E27FC236}">
                <a16:creationId xmlns:a16="http://schemas.microsoft.com/office/drawing/2014/main" id="{527C964F-E2D5-D8E7-C513-C47A7E409DF3}"/>
              </a:ext>
            </a:extLst>
          </p:cNvPr>
          <p:cNvSpPr>
            <a:spLocks noGrp="1"/>
          </p:cNvSpPr>
          <p:nvPr>
            <p:ph type="sldNum" sz="quarter" idx="15"/>
          </p:nvPr>
        </p:nvSpPr>
        <p:spPr/>
        <p:txBody>
          <a:bodyPr/>
          <a:lstStyle/>
          <a:p>
            <a:fld id="{18D65601-5AE2-46FC-B138-694DDD2B510D}" type="slidenum">
              <a:rPr lang="en-US" smtClean="0"/>
              <a:pPr/>
              <a:t>6</a:t>
            </a:fld>
            <a:endParaRPr lang="en-US" dirty="0"/>
          </a:p>
        </p:txBody>
      </p:sp>
      <p:sp>
        <p:nvSpPr>
          <p:cNvPr id="5" name="TextBox 4">
            <a:extLst>
              <a:ext uri="{FF2B5EF4-FFF2-40B4-BE49-F238E27FC236}">
                <a16:creationId xmlns:a16="http://schemas.microsoft.com/office/drawing/2014/main" id="{8463387B-513D-A50B-936A-2465B125ECCF}"/>
              </a:ext>
            </a:extLst>
          </p:cNvPr>
          <p:cNvSpPr txBox="1"/>
          <p:nvPr/>
        </p:nvSpPr>
        <p:spPr>
          <a:xfrm>
            <a:off x="1987061" y="1811215"/>
            <a:ext cx="3287823" cy="2123658"/>
          </a:xfrm>
          <a:prstGeom prst="rect">
            <a:avLst/>
          </a:prstGeom>
          <a:noFill/>
        </p:spPr>
        <p:txBody>
          <a:bodyPr wrap="square" rtlCol="0">
            <a:spAutoFit/>
          </a:bodyPr>
          <a:lstStyle/>
          <a:p>
            <a:pPr algn="ctr"/>
            <a:r>
              <a:rPr lang="uk-UA" b="1" dirty="0">
                <a:solidFill>
                  <a:srgbClr val="FF0000"/>
                </a:solidFill>
              </a:rPr>
              <a:t>Прямі фактори ризику пошкодження легень</a:t>
            </a:r>
          </a:p>
          <a:p>
            <a:pPr marL="285750" indent="-285750">
              <a:buFont typeface="Arial" panose="020B0604020202020204" pitchFamily="34" charset="0"/>
              <a:buChar char="•"/>
            </a:pPr>
            <a:r>
              <a:rPr lang="uk-UA" sz="1600" dirty="0"/>
              <a:t>Пневмонія</a:t>
            </a:r>
          </a:p>
          <a:p>
            <a:pPr marL="285750" indent="-285750">
              <a:buFont typeface="Arial" panose="020B0604020202020204" pitchFamily="34" charset="0"/>
              <a:buChar char="•"/>
            </a:pPr>
            <a:r>
              <a:rPr lang="uk-UA" sz="1600" dirty="0"/>
              <a:t>Аспірація шлункового вмісту</a:t>
            </a:r>
          </a:p>
          <a:p>
            <a:pPr marL="285750" indent="-285750">
              <a:buFont typeface="Arial" panose="020B0604020202020204" pitchFamily="34" charset="0"/>
              <a:buChar char="•"/>
            </a:pPr>
            <a:r>
              <a:rPr lang="uk-UA" sz="1600" dirty="0"/>
              <a:t>Забій легень</a:t>
            </a:r>
          </a:p>
          <a:p>
            <a:pPr marL="285750" indent="-285750">
              <a:buFont typeface="Arial" panose="020B0604020202020204" pitchFamily="34" charset="0"/>
              <a:buChar char="•"/>
            </a:pPr>
            <a:r>
              <a:rPr lang="uk-UA" sz="1600" dirty="0"/>
              <a:t>Інгаляційне пошкодження</a:t>
            </a:r>
          </a:p>
          <a:p>
            <a:pPr marL="285750" indent="-285750">
              <a:buFont typeface="Arial" panose="020B0604020202020204" pitchFamily="34" charset="0"/>
              <a:buChar char="•"/>
            </a:pPr>
            <a:r>
              <a:rPr lang="uk-UA" sz="1600" dirty="0"/>
              <a:t>Утоплення</a:t>
            </a:r>
          </a:p>
          <a:p>
            <a:endParaRPr lang="uk-UA" sz="1600" dirty="0"/>
          </a:p>
        </p:txBody>
      </p:sp>
      <p:sp>
        <p:nvSpPr>
          <p:cNvPr id="6" name="TextBox 5">
            <a:extLst>
              <a:ext uri="{FF2B5EF4-FFF2-40B4-BE49-F238E27FC236}">
                <a16:creationId xmlns:a16="http://schemas.microsoft.com/office/drawing/2014/main" id="{E2DF8E25-DA3C-F7BE-DBEA-898E0D70FA85}"/>
              </a:ext>
            </a:extLst>
          </p:cNvPr>
          <p:cNvSpPr txBox="1"/>
          <p:nvPr/>
        </p:nvSpPr>
        <p:spPr>
          <a:xfrm>
            <a:off x="6330461" y="1811215"/>
            <a:ext cx="4888523" cy="3693319"/>
          </a:xfrm>
          <a:prstGeom prst="rect">
            <a:avLst/>
          </a:prstGeom>
          <a:noFill/>
        </p:spPr>
        <p:txBody>
          <a:bodyPr wrap="square" rtlCol="0">
            <a:spAutoFit/>
          </a:bodyPr>
          <a:lstStyle/>
          <a:p>
            <a:pPr algn="ctr"/>
            <a:r>
              <a:rPr lang="uk-UA" b="1" dirty="0">
                <a:solidFill>
                  <a:srgbClr val="FF0000"/>
                </a:solidFill>
              </a:rPr>
              <a:t>Непрямі фактори ризику пошкодження легень</a:t>
            </a:r>
          </a:p>
          <a:p>
            <a:pPr marL="285750" indent="-285750">
              <a:buFont typeface="Arial" panose="020B0604020202020204" pitchFamily="34" charset="0"/>
              <a:buChar char="•"/>
            </a:pPr>
            <a:r>
              <a:rPr lang="uk-UA" dirty="0"/>
              <a:t>Сепсис</a:t>
            </a:r>
          </a:p>
          <a:p>
            <a:pPr marL="285750" indent="-285750">
              <a:buFont typeface="Arial" panose="020B0604020202020204" pitchFamily="34" charset="0"/>
              <a:buChar char="•"/>
            </a:pPr>
            <a:r>
              <a:rPr lang="uk-UA" dirty="0" err="1"/>
              <a:t>Неторакальна</a:t>
            </a:r>
            <a:r>
              <a:rPr lang="uk-UA" dirty="0"/>
              <a:t> травма або геморагічний шок </a:t>
            </a:r>
          </a:p>
          <a:p>
            <a:pPr marL="285750" indent="-285750">
              <a:buFont typeface="Arial" panose="020B0604020202020204" pitchFamily="34" charset="0"/>
              <a:buChar char="•"/>
            </a:pPr>
            <a:r>
              <a:rPr lang="uk-UA" dirty="0"/>
              <a:t>Панкреатит</a:t>
            </a:r>
          </a:p>
          <a:p>
            <a:pPr marL="285750" indent="-285750">
              <a:buFont typeface="Arial" panose="020B0604020202020204" pitchFamily="34" charset="0"/>
              <a:buChar char="•"/>
            </a:pPr>
            <a:r>
              <a:rPr lang="uk-UA" dirty="0"/>
              <a:t>Опіки</a:t>
            </a:r>
          </a:p>
          <a:p>
            <a:pPr marL="285750" indent="-285750">
              <a:buFont typeface="Arial" panose="020B0604020202020204" pitchFamily="34" charset="0"/>
              <a:buChar char="•"/>
            </a:pPr>
            <a:r>
              <a:rPr lang="uk-UA" dirty="0"/>
              <a:t>Передозування наркотиків</a:t>
            </a:r>
          </a:p>
          <a:p>
            <a:pPr marL="285750" indent="-285750">
              <a:buFont typeface="Arial" panose="020B0604020202020204" pitchFamily="34" charset="0"/>
              <a:buChar char="•"/>
            </a:pPr>
            <a:r>
              <a:rPr lang="uk-UA" dirty="0"/>
              <a:t>Масивна </a:t>
            </a:r>
            <a:r>
              <a:rPr lang="uk-UA" dirty="0" err="1"/>
              <a:t>гемотрансфузія</a:t>
            </a:r>
            <a:endParaRPr lang="uk-UA" dirty="0"/>
          </a:p>
          <a:p>
            <a:pPr marL="285750" indent="-285750">
              <a:buFont typeface="Arial" panose="020B0604020202020204" pitchFamily="34" charset="0"/>
              <a:buChar char="•"/>
            </a:pPr>
            <a:r>
              <a:rPr lang="uk-UA" dirty="0"/>
              <a:t>Використання штучного кровообігу</a:t>
            </a:r>
          </a:p>
          <a:p>
            <a:pPr marL="285750" indent="-285750">
              <a:buFont typeface="Arial" panose="020B0604020202020204" pitchFamily="34" charset="0"/>
              <a:buChar char="•"/>
            </a:pPr>
            <a:r>
              <a:rPr lang="uk-UA" dirty="0" err="1"/>
              <a:t>Реперфузійний</a:t>
            </a:r>
            <a:r>
              <a:rPr lang="uk-UA" dirty="0"/>
              <a:t> набряк</a:t>
            </a:r>
          </a:p>
          <a:p>
            <a:pPr marL="285750" indent="-285750">
              <a:buFont typeface="Arial" panose="020B0604020202020204" pitchFamily="34" charset="0"/>
              <a:buChar char="•"/>
            </a:pPr>
            <a:r>
              <a:rPr lang="uk-UA" dirty="0"/>
              <a:t>Після трансплантації легень або </a:t>
            </a:r>
            <a:r>
              <a:rPr lang="uk-UA" dirty="0" err="1"/>
              <a:t>емболектомії</a:t>
            </a:r>
            <a:endParaRPr lang="uk-UA" dirty="0"/>
          </a:p>
        </p:txBody>
      </p:sp>
      <p:sp>
        <p:nvSpPr>
          <p:cNvPr id="7" name="TextBox 6">
            <a:extLst>
              <a:ext uri="{FF2B5EF4-FFF2-40B4-BE49-F238E27FC236}">
                <a16:creationId xmlns:a16="http://schemas.microsoft.com/office/drawing/2014/main" id="{E894CA24-7D9C-A621-FC93-98AFE787FFB2}"/>
              </a:ext>
            </a:extLst>
          </p:cNvPr>
          <p:cNvSpPr txBox="1"/>
          <p:nvPr/>
        </p:nvSpPr>
        <p:spPr>
          <a:xfrm>
            <a:off x="1285104" y="5741477"/>
            <a:ext cx="10396308" cy="369332"/>
          </a:xfrm>
          <a:prstGeom prst="rect">
            <a:avLst/>
          </a:prstGeom>
          <a:noFill/>
        </p:spPr>
        <p:txBody>
          <a:bodyPr wrap="square" rtlCol="0">
            <a:spAutoFit/>
          </a:bodyPr>
          <a:lstStyle/>
          <a:p>
            <a:r>
              <a:rPr lang="uk-UA" dirty="0">
                <a:solidFill>
                  <a:srgbClr val="0070C0"/>
                </a:solidFill>
              </a:rPr>
              <a:t>Пневмонія, аспірація шлункового вмісту та сепсис разом складають 85% всіх випадків ГРДС.</a:t>
            </a:r>
          </a:p>
        </p:txBody>
      </p:sp>
      <p:pic>
        <p:nvPicPr>
          <p:cNvPr id="9" name="Рисунок 8">
            <a:extLst>
              <a:ext uri="{FF2B5EF4-FFF2-40B4-BE49-F238E27FC236}">
                <a16:creationId xmlns:a16="http://schemas.microsoft.com/office/drawing/2014/main" id="{9DA7A4AC-4A2E-7A9C-5828-6617DEA10F3B}"/>
              </a:ext>
            </a:extLst>
          </p:cNvPr>
          <p:cNvPicPr>
            <a:picLocks noChangeAspect="1"/>
          </p:cNvPicPr>
          <p:nvPr/>
        </p:nvPicPr>
        <p:blipFill>
          <a:blip r:embed="rId2"/>
          <a:srcRect l="18" t="656" r="31337" b="46584"/>
          <a:stretch>
            <a:fillRect/>
          </a:stretch>
        </p:blipFill>
        <p:spPr>
          <a:xfrm>
            <a:off x="2198149" y="4196529"/>
            <a:ext cx="2593293" cy="1589193"/>
          </a:xfrm>
          <a:prstGeom prst="rect">
            <a:avLst/>
          </a:prstGeom>
        </p:spPr>
      </p:pic>
    </p:spTree>
    <p:extLst>
      <p:ext uri="{BB962C8B-B14F-4D97-AF65-F5344CB8AC3E}">
        <p14:creationId xmlns:p14="http://schemas.microsoft.com/office/powerpoint/2010/main" val="2906152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6F71E8-8D71-9405-3A01-01C3B8F86877}"/>
              </a:ext>
            </a:extLst>
          </p:cNvPr>
          <p:cNvSpPr>
            <a:spLocks noGrp="1"/>
          </p:cNvSpPr>
          <p:nvPr>
            <p:ph type="title"/>
          </p:nvPr>
        </p:nvSpPr>
        <p:spPr>
          <a:xfrm>
            <a:off x="4194431" y="521437"/>
            <a:ext cx="4694594" cy="735863"/>
          </a:xfrm>
        </p:spPr>
        <p:txBody>
          <a:bodyPr/>
          <a:lstStyle/>
          <a:p>
            <a:r>
              <a:rPr lang="uk-UA" dirty="0"/>
              <a:t>Патофізіологія ГРДС</a:t>
            </a:r>
            <a:endParaRPr lang="en-ZA" dirty="0"/>
          </a:p>
        </p:txBody>
      </p:sp>
      <p:sp>
        <p:nvSpPr>
          <p:cNvPr id="5" name="Slide Number Placeholder 4">
            <a:extLst>
              <a:ext uri="{FF2B5EF4-FFF2-40B4-BE49-F238E27FC236}">
                <a16:creationId xmlns:a16="http://schemas.microsoft.com/office/drawing/2014/main" id="{A34518A5-1C9D-79F3-349C-3E7AAFD98951}"/>
              </a:ext>
            </a:extLst>
          </p:cNvPr>
          <p:cNvSpPr>
            <a:spLocks noGrp="1"/>
          </p:cNvSpPr>
          <p:nvPr>
            <p:ph type="sldNum" sz="quarter" idx="15"/>
          </p:nvPr>
        </p:nvSpPr>
        <p:spPr/>
        <p:txBody>
          <a:bodyPr/>
          <a:lstStyle/>
          <a:p>
            <a:fld id="{18D65601-5AE2-46FC-B138-694DDD2B510D}" type="slidenum">
              <a:rPr lang="en-US" smtClean="0"/>
              <a:pPr/>
              <a:t>7</a:t>
            </a:fld>
            <a:endParaRPr lang="en-US" dirty="0"/>
          </a:p>
        </p:txBody>
      </p:sp>
      <p:pic>
        <p:nvPicPr>
          <p:cNvPr id="15" name="Рисунок 14">
            <a:extLst>
              <a:ext uri="{FF2B5EF4-FFF2-40B4-BE49-F238E27FC236}">
                <a16:creationId xmlns:a16="http://schemas.microsoft.com/office/drawing/2014/main" id="{CAF97D5F-FF7B-9679-4E6E-38261F5A1CE2}"/>
              </a:ext>
            </a:extLst>
          </p:cNvPr>
          <p:cNvPicPr>
            <a:picLocks noChangeAspect="1"/>
          </p:cNvPicPr>
          <p:nvPr/>
        </p:nvPicPr>
        <p:blipFill>
          <a:blip r:embed="rId3"/>
          <a:stretch>
            <a:fillRect/>
          </a:stretch>
        </p:blipFill>
        <p:spPr>
          <a:xfrm>
            <a:off x="1019720" y="1552575"/>
            <a:ext cx="4607358" cy="3522375"/>
          </a:xfrm>
          <a:prstGeom prst="rect">
            <a:avLst/>
          </a:prstGeom>
        </p:spPr>
      </p:pic>
      <p:sp>
        <p:nvSpPr>
          <p:cNvPr id="4" name="TextBox 3">
            <a:extLst>
              <a:ext uri="{FF2B5EF4-FFF2-40B4-BE49-F238E27FC236}">
                <a16:creationId xmlns:a16="http://schemas.microsoft.com/office/drawing/2014/main" id="{2821F9C6-07F1-E240-43A2-15FDB63A446B}"/>
              </a:ext>
            </a:extLst>
          </p:cNvPr>
          <p:cNvSpPr txBox="1"/>
          <p:nvPr/>
        </p:nvSpPr>
        <p:spPr>
          <a:xfrm>
            <a:off x="6096000" y="1744102"/>
            <a:ext cx="6009502" cy="3136818"/>
          </a:xfrm>
          <a:prstGeom prst="rect">
            <a:avLst/>
          </a:prstGeom>
          <a:noFill/>
        </p:spPr>
        <p:txBody>
          <a:bodyPr wrap="square">
            <a:spAutoFit/>
          </a:bodyPr>
          <a:lstStyle/>
          <a:p>
            <a:r>
              <a:rPr lang="ru-SE" dirty="0"/>
              <a:t>Тригер (прямий/непрямий)</a:t>
            </a:r>
          </a:p>
          <a:p>
            <a:r>
              <a:rPr lang="ru-SE" dirty="0"/>
              <a:t>         ↓</a:t>
            </a:r>
          </a:p>
          <a:p>
            <a:r>
              <a:rPr lang="ru-SE" dirty="0"/>
              <a:t>Системне/локальне запалення (цитокіни)</a:t>
            </a:r>
          </a:p>
          <a:p>
            <a:r>
              <a:rPr lang="ru-SE" dirty="0"/>
              <a:t>         ↓</a:t>
            </a:r>
          </a:p>
          <a:p>
            <a:r>
              <a:rPr lang="ru-SE" dirty="0"/>
              <a:t>Пошкодження ендотелію + альвеолярного епітелію</a:t>
            </a:r>
          </a:p>
          <a:p>
            <a:r>
              <a:rPr lang="ru-SE" dirty="0"/>
              <a:t>         ↓</a:t>
            </a:r>
          </a:p>
          <a:p>
            <a:r>
              <a:rPr lang="ru-SE" dirty="0"/>
              <a:t>Підвищена проникність → набряк легень</a:t>
            </a:r>
          </a:p>
          <a:p>
            <a:r>
              <a:rPr lang="ru-SE" dirty="0"/>
              <a:t>         ↓</a:t>
            </a:r>
          </a:p>
          <a:p>
            <a:r>
              <a:rPr lang="ru-SE" dirty="0"/>
              <a:t>Зниження сурфактанту → ателектази</a:t>
            </a:r>
          </a:p>
          <a:p>
            <a:r>
              <a:rPr lang="ru-SE" dirty="0"/>
              <a:t>         ↓</a:t>
            </a:r>
          </a:p>
          <a:p>
            <a:r>
              <a:rPr lang="ru-SE" dirty="0"/>
              <a:t>Внутрішньолегеневе шунтування → ГІПОКСЕМІЯ</a:t>
            </a:r>
          </a:p>
        </p:txBody>
      </p:sp>
      <p:sp>
        <p:nvSpPr>
          <p:cNvPr id="7" name="TextBox 6">
            <a:extLst>
              <a:ext uri="{FF2B5EF4-FFF2-40B4-BE49-F238E27FC236}">
                <a16:creationId xmlns:a16="http://schemas.microsoft.com/office/drawing/2014/main" id="{847B86E7-E098-B39D-2046-06DA30873078}"/>
              </a:ext>
            </a:extLst>
          </p:cNvPr>
          <p:cNvSpPr txBox="1"/>
          <p:nvPr/>
        </p:nvSpPr>
        <p:spPr>
          <a:xfrm>
            <a:off x="1603289" y="5367722"/>
            <a:ext cx="9085305" cy="369332"/>
          </a:xfrm>
          <a:prstGeom prst="rect">
            <a:avLst/>
          </a:prstGeom>
          <a:noFill/>
        </p:spPr>
        <p:txBody>
          <a:bodyPr wrap="square">
            <a:spAutoFit/>
          </a:bodyPr>
          <a:lstStyle/>
          <a:p>
            <a:r>
              <a:rPr lang="ru-RU" b="1" i="0" u="none" strike="noStrike" dirty="0" err="1">
                <a:solidFill>
                  <a:srgbClr val="0F1115"/>
                </a:solidFill>
                <a:effectLst/>
                <a:latin typeface="quote-cjk-patch"/>
              </a:rPr>
              <a:t>Фази</a:t>
            </a:r>
            <a:r>
              <a:rPr lang="ru-RU" b="1" i="0" u="none" strike="noStrike" dirty="0">
                <a:solidFill>
                  <a:srgbClr val="0F1115"/>
                </a:solidFill>
                <a:effectLst/>
                <a:latin typeface="quote-cjk-patch"/>
              </a:rPr>
              <a:t>:</a:t>
            </a:r>
            <a:r>
              <a:rPr lang="ru-RU" b="0" i="0" u="none" strike="noStrike" dirty="0">
                <a:solidFill>
                  <a:srgbClr val="0F1115"/>
                </a:solidFill>
                <a:effectLst/>
                <a:latin typeface="quote-cjk-patch"/>
              </a:rPr>
              <a:t> </a:t>
            </a:r>
            <a:r>
              <a:rPr lang="ru-RU" b="0" i="0" u="none" strike="noStrike" dirty="0" err="1">
                <a:solidFill>
                  <a:srgbClr val="0F1115"/>
                </a:solidFill>
                <a:effectLst/>
                <a:latin typeface="quote-cjk-patch"/>
              </a:rPr>
              <a:t>Ексудативна</a:t>
            </a:r>
            <a:r>
              <a:rPr lang="ru-RU" b="0" i="0" u="none" strike="noStrike" dirty="0">
                <a:solidFill>
                  <a:srgbClr val="0F1115"/>
                </a:solidFill>
                <a:effectLst/>
                <a:latin typeface="quote-cjk-patch"/>
              </a:rPr>
              <a:t> (0-7 </a:t>
            </a:r>
            <a:r>
              <a:rPr lang="ru-RU" b="0" i="0" u="none" strike="noStrike" dirty="0" err="1">
                <a:solidFill>
                  <a:srgbClr val="0F1115"/>
                </a:solidFill>
                <a:effectLst/>
                <a:latin typeface="quote-cjk-patch"/>
              </a:rPr>
              <a:t>днів</a:t>
            </a:r>
            <a:r>
              <a:rPr lang="ru-RU" b="0" i="0" u="none" strike="noStrike" dirty="0">
                <a:solidFill>
                  <a:srgbClr val="0F1115"/>
                </a:solidFill>
                <a:effectLst/>
                <a:latin typeface="quote-cjk-patch"/>
              </a:rPr>
              <a:t>) → </a:t>
            </a:r>
            <a:r>
              <a:rPr lang="ru-RU" b="0" i="0" u="none" strike="noStrike" dirty="0" err="1">
                <a:solidFill>
                  <a:srgbClr val="0F1115"/>
                </a:solidFill>
                <a:effectLst/>
                <a:latin typeface="quote-cjk-patch"/>
              </a:rPr>
              <a:t>Проліферативна</a:t>
            </a:r>
            <a:r>
              <a:rPr lang="ru-RU" b="0" i="0" u="none" strike="noStrike" dirty="0">
                <a:solidFill>
                  <a:srgbClr val="0F1115"/>
                </a:solidFill>
                <a:effectLst/>
                <a:latin typeface="quote-cjk-patch"/>
              </a:rPr>
              <a:t> (7-14 </a:t>
            </a:r>
            <a:r>
              <a:rPr lang="ru-RU" b="0" i="0" u="none" strike="noStrike" dirty="0" err="1">
                <a:solidFill>
                  <a:srgbClr val="0F1115"/>
                </a:solidFill>
                <a:effectLst/>
                <a:latin typeface="quote-cjk-patch"/>
              </a:rPr>
              <a:t>днів</a:t>
            </a:r>
            <a:r>
              <a:rPr lang="ru-RU" b="0" i="0" u="none" strike="noStrike" dirty="0">
                <a:solidFill>
                  <a:srgbClr val="0F1115"/>
                </a:solidFill>
                <a:effectLst/>
                <a:latin typeface="quote-cjk-patch"/>
              </a:rPr>
              <a:t>) → </a:t>
            </a:r>
            <a:r>
              <a:rPr lang="ru-RU" b="0" i="0" u="none" strike="noStrike" dirty="0" err="1">
                <a:solidFill>
                  <a:srgbClr val="0F1115"/>
                </a:solidFill>
                <a:effectLst/>
                <a:latin typeface="quote-cjk-patch"/>
              </a:rPr>
              <a:t>Фібротична</a:t>
            </a:r>
            <a:r>
              <a:rPr lang="ru-RU" b="0" i="0" u="none" strike="noStrike" dirty="0">
                <a:solidFill>
                  <a:srgbClr val="0F1115"/>
                </a:solidFill>
                <a:effectLst/>
                <a:latin typeface="quote-cjk-patch"/>
              </a:rPr>
              <a:t> (&gt;14 </a:t>
            </a:r>
            <a:r>
              <a:rPr lang="ru-RU" b="0" i="0" u="none" strike="noStrike" dirty="0" err="1">
                <a:solidFill>
                  <a:srgbClr val="0F1115"/>
                </a:solidFill>
                <a:effectLst/>
                <a:latin typeface="quote-cjk-patch"/>
              </a:rPr>
              <a:t>днів</a:t>
            </a:r>
            <a:r>
              <a:rPr lang="ru-RU" b="0" i="0" u="none" strike="noStrike" dirty="0">
                <a:solidFill>
                  <a:srgbClr val="0F1115"/>
                </a:solidFill>
                <a:effectLst/>
                <a:latin typeface="quote-cjk-patch"/>
              </a:rPr>
              <a:t>)</a:t>
            </a:r>
            <a:endParaRPr lang="ru-SE" dirty="0"/>
          </a:p>
        </p:txBody>
      </p:sp>
    </p:spTree>
    <p:extLst>
      <p:ext uri="{BB962C8B-B14F-4D97-AF65-F5344CB8AC3E}">
        <p14:creationId xmlns:p14="http://schemas.microsoft.com/office/powerpoint/2010/main" val="5543824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C15354-374E-4710-792F-592E588BAAE2}"/>
              </a:ext>
            </a:extLst>
          </p:cNvPr>
          <p:cNvSpPr>
            <a:spLocks noGrp="1"/>
          </p:cNvSpPr>
          <p:nvPr>
            <p:ph type="title"/>
          </p:nvPr>
        </p:nvSpPr>
        <p:spPr>
          <a:xfrm>
            <a:off x="3455875" y="360484"/>
            <a:ext cx="5890348" cy="981868"/>
          </a:xfrm>
        </p:spPr>
        <p:txBody>
          <a:bodyPr/>
          <a:lstStyle/>
          <a:p>
            <a:r>
              <a:rPr lang="uk-UA" dirty="0"/>
              <a:t>ГРДС, генетичні фактори</a:t>
            </a:r>
            <a:endParaRPr lang="en-ZA" dirty="0"/>
          </a:p>
        </p:txBody>
      </p:sp>
      <p:sp>
        <p:nvSpPr>
          <p:cNvPr id="4" name="Content Placeholder 3">
            <a:extLst>
              <a:ext uri="{FF2B5EF4-FFF2-40B4-BE49-F238E27FC236}">
                <a16:creationId xmlns:a16="http://schemas.microsoft.com/office/drawing/2014/main" id="{685D951B-D6C0-AB0A-0FFD-23670BE643EE}"/>
              </a:ext>
            </a:extLst>
          </p:cNvPr>
          <p:cNvSpPr>
            <a:spLocks noGrp="1"/>
          </p:cNvSpPr>
          <p:nvPr>
            <p:ph sz="quarter" idx="12"/>
          </p:nvPr>
        </p:nvSpPr>
        <p:spPr>
          <a:xfrm>
            <a:off x="1653453" y="1978271"/>
            <a:ext cx="3068678" cy="4119463"/>
          </a:xfrm>
        </p:spPr>
        <p:txBody>
          <a:bodyPr>
            <a:normAutofit lnSpcReduction="10000"/>
          </a:bodyPr>
          <a:lstStyle/>
          <a:p>
            <a:pPr marL="0" indent="0">
              <a:buNone/>
            </a:pPr>
            <a:r>
              <a:rPr lang="uk-UA" dirty="0"/>
              <a:t>Генетична схильність до розвитку ГРДС існує. Це комбінація варіантів (</a:t>
            </a:r>
            <a:r>
              <a:rPr lang="uk-UA" dirty="0" err="1"/>
              <a:t>поліморфізмів</a:t>
            </a:r>
            <a:r>
              <a:rPr lang="uk-UA" dirty="0"/>
              <a:t>) різних генів, які можуть: </a:t>
            </a:r>
          </a:p>
          <a:p>
            <a:pPr marL="342900" indent="-342900">
              <a:buFont typeface="Arial" panose="020B0604020202020204" pitchFamily="34" charset="0"/>
              <a:buChar char="•"/>
            </a:pPr>
            <a:r>
              <a:rPr lang="uk-UA" dirty="0"/>
              <a:t>Посилювати запальну відповідь</a:t>
            </a:r>
          </a:p>
          <a:p>
            <a:pPr marL="342900" indent="-342900">
              <a:buFont typeface="Arial" panose="020B0604020202020204" pitchFamily="34" charset="0"/>
              <a:buChar char="•"/>
            </a:pPr>
            <a:r>
              <a:rPr lang="uk-UA" dirty="0"/>
              <a:t>Послаблювати захист легеневої тканини</a:t>
            </a:r>
          </a:p>
          <a:p>
            <a:pPr marL="342900" indent="-342900">
              <a:buFont typeface="Arial" panose="020B0604020202020204" pitchFamily="34" charset="0"/>
              <a:buChar char="•"/>
            </a:pPr>
            <a:r>
              <a:rPr lang="uk-UA" dirty="0"/>
              <a:t>Впливати на здатність до відновлення пошкоджених клітин</a:t>
            </a:r>
          </a:p>
          <a:p>
            <a:pPr marL="342900" indent="-342900">
              <a:buFont typeface="Arial" panose="020B0604020202020204" pitchFamily="34" charset="0"/>
              <a:buChar char="•"/>
            </a:pPr>
            <a:endParaRPr lang="en-US" dirty="0"/>
          </a:p>
        </p:txBody>
      </p:sp>
      <p:sp>
        <p:nvSpPr>
          <p:cNvPr id="2" name="Content Placeholder 1">
            <a:extLst>
              <a:ext uri="{FF2B5EF4-FFF2-40B4-BE49-F238E27FC236}">
                <a16:creationId xmlns:a16="http://schemas.microsoft.com/office/drawing/2014/main" id="{F7CE9E18-F4C2-3B3A-348B-BE5512664CA8}"/>
              </a:ext>
            </a:extLst>
          </p:cNvPr>
          <p:cNvSpPr>
            <a:spLocks noGrp="1"/>
          </p:cNvSpPr>
          <p:nvPr>
            <p:ph sz="quarter" idx="11"/>
          </p:nvPr>
        </p:nvSpPr>
        <p:spPr>
          <a:xfrm>
            <a:off x="5411535" y="2057401"/>
            <a:ext cx="6211896" cy="4119463"/>
          </a:xfrm>
        </p:spPr>
        <p:txBody>
          <a:bodyPr>
            <a:normAutofit lnSpcReduction="10000"/>
          </a:bodyPr>
          <a:lstStyle/>
          <a:p>
            <a:r>
              <a:rPr lang="uk-UA" dirty="0"/>
              <a:t>Основні групи генів:</a:t>
            </a:r>
          </a:p>
          <a:p>
            <a:pPr marL="457200" indent="-457200">
              <a:buFont typeface="+mj-lt"/>
              <a:buAutoNum type="arabicPeriod"/>
            </a:pPr>
            <a:r>
              <a:rPr lang="uk-UA" dirty="0"/>
              <a:t>Гени, </a:t>
            </a:r>
            <a:r>
              <a:rPr lang="uk-UA" dirty="0" err="1"/>
              <a:t>пов</a:t>
            </a:r>
            <a:r>
              <a:rPr lang="en-US" dirty="0"/>
              <a:t>’</a:t>
            </a:r>
            <a:r>
              <a:rPr lang="uk-UA" dirty="0" err="1"/>
              <a:t>язані</a:t>
            </a:r>
            <a:r>
              <a:rPr lang="uk-UA" dirty="0"/>
              <a:t> із запальною відповіддю:</a:t>
            </a:r>
          </a:p>
          <a:p>
            <a:r>
              <a:rPr lang="uk-UA" dirty="0"/>
              <a:t>Гени цитокінів та їх рецепторів, гени </a:t>
            </a:r>
            <a:r>
              <a:rPr lang="uk-UA" dirty="0" err="1"/>
              <a:t>пов</a:t>
            </a:r>
            <a:r>
              <a:rPr lang="en-US" dirty="0"/>
              <a:t>’</a:t>
            </a:r>
            <a:r>
              <a:rPr lang="uk-UA" dirty="0" err="1"/>
              <a:t>язані</a:t>
            </a:r>
            <a:r>
              <a:rPr lang="uk-UA" dirty="0"/>
              <a:t> з вродженим імунітетом.</a:t>
            </a:r>
          </a:p>
          <a:p>
            <a:r>
              <a:rPr lang="uk-UA" dirty="0"/>
              <a:t>2. Гени, </a:t>
            </a:r>
            <a:r>
              <a:rPr lang="uk-UA" dirty="0" err="1"/>
              <a:t>пов</a:t>
            </a:r>
            <a:r>
              <a:rPr lang="en-US" dirty="0"/>
              <a:t>’</a:t>
            </a:r>
            <a:r>
              <a:rPr lang="uk-UA" dirty="0" err="1"/>
              <a:t>язані</a:t>
            </a:r>
            <a:r>
              <a:rPr lang="uk-UA" dirty="0"/>
              <a:t> із захистом легеневої тканини:</a:t>
            </a:r>
          </a:p>
          <a:p>
            <a:r>
              <a:rPr lang="uk-UA" dirty="0"/>
              <a:t>Гени </a:t>
            </a:r>
            <a:r>
              <a:rPr lang="uk-UA" dirty="0" err="1"/>
              <a:t>сурфактанту</a:t>
            </a:r>
            <a:r>
              <a:rPr lang="uk-UA" dirty="0"/>
              <a:t> і гени ангіотензин-перетворювального ферменту, гени, що кодують іонні канали.</a:t>
            </a:r>
          </a:p>
          <a:p>
            <a:r>
              <a:rPr lang="uk-UA" dirty="0"/>
              <a:t>3. Гени, </a:t>
            </a:r>
            <a:r>
              <a:rPr lang="uk-UA" dirty="0" err="1"/>
              <a:t>пов</a:t>
            </a:r>
            <a:r>
              <a:rPr lang="en-US" dirty="0"/>
              <a:t>’</a:t>
            </a:r>
            <a:r>
              <a:rPr lang="uk-UA" dirty="0" err="1"/>
              <a:t>язані</a:t>
            </a:r>
            <a:r>
              <a:rPr lang="uk-UA" dirty="0"/>
              <a:t> з антиоксидантною системою.</a:t>
            </a:r>
          </a:p>
          <a:p>
            <a:endParaRPr lang="uk-UA" dirty="0"/>
          </a:p>
          <a:p>
            <a:endParaRPr lang="uk-UA" dirty="0"/>
          </a:p>
          <a:p>
            <a:pPr marL="457200" indent="-457200">
              <a:buFont typeface="+mj-lt"/>
              <a:buAutoNum type="arabicPeriod"/>
            </a:pPr>
            <a:endParaRPr lang="en-US" dirty="0"/>
          </a:p>
        </p:txBody>
      </p:sp>
      <p:sp>
        <p:nvSpPr>
          <p:cNvPr id="5" name="Slide Number Placeholder 4">
            <a:extLst>
              <a:ext uri="{FF2B5EF4-FFF2-40B4-BE49-F238E27FC236}">
                <a16:creationId xmlns:a16="http://schemas.microsoft.com/office/drawing/2014/main" id="{25756543-DA8C-CEE2-0E13-19DE61C1349B}"/>
              </a:ext>
            </a:extLst>
          </p:cNvPr>
          <p:cNvSpPr>
            <a:spLocks noGrp="1"/>
          </p:cNvSpPr>
          <p:nvPr>
            <p:ph type="sldNum" sz="quarter" idx="15"/>
          </p:nvPr>
        </p:nvSpPr>
        <p:spPr/>
        <p:txBody>
          <a:bodyPr/>
          <a:lstStyle/>
          <a:p>
            <a:fld id="{18D65601-5AE2-46FC-B138-694DDD2B510D}" type="slidenum">
              <a:rPr lang="en-US" smtClean="0"/>
              <a:pPr/>
              <a:t>8</a:t>
            </a:fld>
            <a:endParaRPr lang="en-US" dirty="0"/>
          </a:p>
        </p:txBody>
      </p:sp>
    </p:spTree>
    <p:extLst>
      <p:ext uri="{BB962C8B-B14F-4D97-AF65-F5344CB8AC3E}">
        <p14:creationId xmlns:p14="http://schemas.microsoft.com/office/powerpoint/2010/main" val="23020101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2EF1C1-5933-D909-38D2-D22F630A85FE}"/>
              </a:ext>
            </a:extLst>
          </p:cNvPr>
          <p:cNvSpPr>
            <a:spLocks noGrp="1"/>
          </p:cNvSpPr>
          <p:nvPr>
            <p:ph type="title"/>
          </p:nvPr>
        </p:nvSpPr>
        <p:spPr>
          <a:xfrm>
            <a:off x="2576644" y="44163"/>
            <a:ext cx="8615964" cy="923194"/>
          </a:xfrm>
        </p:spPr>
        <p:txBody>
          <a:bodyPr/>
          <a:lstStyle/>
          <a:p>
            <a:r>
              <a:rPr lang="uk-UA" dirty="0"/>
              <a:t>Інструментальні методи діагностики</a:t>
            </a:r>
            <a:endParaRPr lang="en-ZA" dirty="0"/>
          </a:p>
        </p:txBody>
      </p:sp>
      <p:sp>
        <p:nvSpPr>
          <p:cNvPr id="2" name="Slide Number Placeholder 1">
            <a:extLst>
              <a:ext uri="{FF2B5EF4-FFF2-40B4-BE49-F238E27FC236}">
                <a16:creationId xmlns:a16="http://schemas.microsoft.com/office/drawing/2014/main" id="{C1D94129-1999-7159-E6E3-7D6C478655BD}"/>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9</a:t>
            </a:fld>
            <a:endParaRPr lang="en-US" dirty="0"/>
          </a:p>
        </p:txBody>
      </p:sp>
      <p:pic>
        <p:nvPicPr>
          <p:cNvPr id="11" name="Рисунок 10">
            <a:extLst>
              <a:ext uri="{FF2B5EF4-FFF2-40B4-BE49-F238E27FC236}">
                <a16:creationId xmlns:a16="http://schemas.microsoft.com/office/drawing/2014/main" id="{A2194842-9707-BCE4-BA84-7E2429ECAEE2}"/>
              </a:ext>
            </a:extLst>
          </p:cNvPr>
          <p:cNvPicPr>
            <a:picLocks noChangeAspect="1"/>
          </p:cNvPicPr>
          <p:nvPr/>
        </p:nvPicPr>
        <p:blipFill>
          <a:blip r:embed="rId2"/>
          <a:srcRect l="11190" t="-30" r="45551" b="36377"/>
          <a:stretch>
            <a:fillRect/>
          </a:stretch>
        </p:blipFill>
        <p:spPr>
          <a:xfrm>
            <a:off x="1449023" y="861006"/>
            <a:ext cx="2549043" cy="2567994"/>
          </a:xfrm>
          <a:prstGeom prst="rect">
            <a:avLst/>
          </a:prstGeom>
        </p:spPr>
      </p:pic>
      <p:pic>
        <p:nvPicPr>
          <p:cNvPr id="13" name="Рисунок 12">
            <a:extLst>
              <a:ext uri="{FF2B5EF4-FFF2-40B4-BE49-F238E27FC236}">
                <a16:creationId xmlns:a16="http://schemas.microsoft.com/office/drawing/2014/main" id="{B3057104-42B6-7F6B-3CFC-60DFA6D37317}"/>
              </a:ext>
            </a:extLst>
          </p:cNvPr>
          <p:cNvPicPr>
            <a:picLocks noChangeAspect="1"/>
          </p:cNvPicPr>
          <p:nvPr/>
        </p:nvPicPr>
        <p:blipFill>
          <a:blip r:embed="rId3"/>
          <a:srcRect r="878" b="1940"/>
          <a:stretch>
            <a:fillRect/>
          </a:stretch>
        </p:blipFill>
        <p:spPr>
          <a:xfrm>
            <a:off x="4316434" y="1782150"/>
            <a:ext cx="7755003" cy="4042830"/>
          </a:xfrm>
          <a:prstGeom prst="rect">
            <a:avLst/>
          </a:prstGeom>
        </p:spPr>
      </p:pic>
      <p:pic>
        <p:nvPicPr>
          <p:cNvPr id="2050" name="Picture 2" descr="COVID-19: можливості УЗД при обстеженні легень в інфікованих пацієнтів –  ЛІКАРСЬКА СПРАВА: ТЕОРІЯ І ПРАКТИКА">
            <a:extLst>
              <a:ext uri="{FF2B5EF4-FFF2-40B4-BE49-F238E27FC236}">
                <a16:creationId xmlns:a16="http://schemas.microsoft.com/office/drawing/2014/main" id="{D3ED28FE-BAC1-732E-10E0-62A081CC174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6256" t="2573"/>
          <a:stretch>
            <a:fillRect/>
          </a:stretch>
        </p:blipFill>
        <p:spPr bwMode="auto">
          <a:xfrm>
            <a:off x="1036352" y="3578378"/>
            <a:ext cx="3071446" cy="2691179"/>
          </a:xfrm>
          <a:prstGeom prst="rect">
            <a:avLst/>
          </a:prstGeom>
          <a:noFill/>
          <a:extLst>
            <a:ext uri="{909E8E84-426E-40DD-AFC4-6F175D3DCCD1}">
              <a14:hiddenFill xmlns:a14="http://schemas.microsoft.com/office/drawing/2010/main">
                <a:solidFill>
                  <a:srgbClr val="FFFFFF"/>
                </a:solidFill>
              </a14:hiddenFill>
            </a:ext>
          </a:extLst>
        </p:spPr>
      </p:pic>
      <p:pic>
        <p:nvPicPr>
          <p:cNvPr id="3" name="Рисунок 2">
            <a:extLst>
              <a:ext uri="{FF2B5EF4-FFF2-40B4-BE49-F238E27FC236}">
                <a16:creationId xmlns:a16="http://schemas.microsoft.com/office/drawing/2014/main" id="{CD31F191-8BA3-3C9F-A544-9A2E45A38539}"/>
              </a:ext>
            </a:extLst>
          </p:cNvPr>
          <p:cNvPicPr>
            <a:picLocks noChangeAspect="1"/>
          </p:cNvPicPr>
          <p:nvPr/>
        </p:nvPicPr>
        <p:blipFill>
          <a:blip r:embed="rId3"/>
          <a:srcRect r="878" b="1940"/>
          <a:stretch>
            <a:fillRect/>
          </a:stretch>
        </p:blipFill>
        <p:spPr>
          <a:xfrm>
            <a:off x="4316433" y="1782150"/>
            <a:ext cx="7755003" cy="4042830"/>
          </a:xfrm>
          <a:prstGeom prst="rect">
            <a:avLst/>
          </a:prstGeom>
        </p:spPr>
      </p:pic>
    </p:spTree>
    <p:extLst>
      <p:ext uri="{BB962C8B-B14F-4D97-AF65-F5344CB8AC3E}">
        <p14:creationId xmlns:p14="http://schemas.microsoft.com/office/powerpoint/2010/main" val="822506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80CDC99-CCC2-07E8-5D3A-620217D1B5A4}"/>
              </a:ext>
            </a:extLst>
          </p:cNvPr>
          <p:cNvSpPr>
            <a:spLocks noGrp="1"/>
          </p:cNvSpPr>
          <p:nvPr>
            <p:ph type="title"/>
          </p:nvPr>
        </p:nvSpPr>
        <p:spPr>
          <a:xfrm>
            <a:off x="1564910" y="138092"/>
            <a:ext cx="9808773" cy="1427585"/>
          </a:xfrm>
        </p:spPr>
        <p:txBody>
          <a:bodyPr/>
          <a:lstStyle/>
          <a:p>
            <a:r>
              <a:rPr lang="uk-UA" dirty="0"/>
              <a:t>ЗАСТОСУВАННЯ ГЛЮКОКОРТИКОСТЕРОЇДІВ (ГКС)</a:t>
            </a:r>
          </a:p>
        </p:txBody>
      </p:sp>
      <p:sp>
        <p:nvSpPr>
          <p:cNvPr id="4" name="Місце для номера слайда 3">
            <a:extLst>
              <a:ext uri="{FF2B5EF4-FFF2-40B4-BE49-F238E27FC236}">
                <a16:creationId xmlns:a16="http://schemas.microsoft.com/office/drawing/2014/main" id="{90714882-2AA2-ADBC-C6C3-BBE0259550FA}"/>
              </a:ext>
            </a:extLst>
          </p:cNvPr>
          <p:cNvSpPr>
            <a:spLocks noGrp="1"/>
          </p:cNvSpPr>
          <p:nvPr>
            <p:ph type="sldNum" sz="quarter" idx="15"/>
          </p:nvPr>
        </p:nvSpPr>
        <p:spPr/>
        <p:txBody>
          <a:bodyPr/>
          <a:lstStyle/>
          <a:p>
            <a:fld id="{18D65601-5AE2-46FC-B138-694DDD2B510D}" type="slidenum">
              <a:rPr lang="en-US" smtClean="0"/>
              <a:pPr/>
              <a:t>10</a:t>
            </a:fld>
            <a:endParaRPr lang="en-US" dirty="0"/>
          </a:p>
        </p:txBody>
      </p:sp>
      <p:sp>
        <p:nvSpPr>
          <p:cNvPr id="6" name="TextBox 5">
            <a:extLst>
              <a:ext uri="{FF2B5EF4-FFF2-40B4-BE49-F238E27FC236}">
                <a16:creationId xmlns:a16="http://schemas.microsoft.com/office/drawing/2014/main" id="{EFD42C61-FE49-E1EE-4AE5-7A475C5BE6B1}"/>
              </a:ext>
            </a:extLst>
          </p:cNvPr>
          <p:cNvSpPr txBox="1"/>
          <p:nvPr/>
        </p:nvSpPr>
        <p:spPr>
          <a:xfrm>
            <a:off x="1191613" y="5192339"/>
            <a:ext cx="9808773" cy="1077218"/>
          </a:xfrm>
          <a:prstGeom prst="rect">
            <a:avLst/>
          </a:prstGeom>
          <a:noFill/>
        </p:spPr>
        <p:txBody>
          <a:bodyPr wrap="square">
            <a:spAutoFit/>
          </a:bodyPr>
          <a:lstStyle/>
          <a:p>
            <a:r>
              <a:rPr lang="uk-UA" sz="1600" dirty="0"/>
              <a:t>Варто відзначити, що гостра еозинофільна пневмонія (ГЕП) може імітувати ГРДС — відповідні випадки були описані у військовослужбовців, які нещодавно почали курити. ГЕП є високочутливою до </a:t>
            </a:r>
            <a:r>
              <a:rPr lang="uk-UA" sz="1600" dirty="0" err="1"/>
              <a:t>глюкокортикостероїдної</a:t>
            </a:r>
            <a:r>
              <a:rPr lang="uk-UA" sz="1600" dirty="0"/>
              <a:t> терапії, тому надзвичайно важливо правильно диференціювати ГЕП від більш поширеного ГРДС?</a:t>
            </a:r>
          </a:p>
        </p:txBody>
      </p:sp>
      <p:graphicFrame>
        <p:nvGraphicFramePr>
          <p:cNvPr id="3" name="Таблица 2">
            <a:extLst>
              <a:ext uri="{FF2B5EF4-FFF2-40B4-BE49-F238E27FC236}">
                <a16:creationId xmlns:a16="http://schemas.microsoft.com/office/drawing/2014/main" id="{9B9A9D14-ECA8-2B15-91F7-0E28293CB28A}"/>
              </a:ext>
            </a:extLst>
          </p:cNvPr>
          <p:cNvGraphicFramePr>
            <a:graphicFrameLocks noGrp="1"/>
          </p:cNvGraphicFramePr>
          <p:nvPr>
            <p:extLst>
              <p:ext uri="{D42A27DB-BD31-4B8C-83A1-F6EECF244321}">
                <p14:modId xmlns:p14="http://schemas.microsoft.com/office/powerpoint/2010/main" val="3748982220"/>
              </p:ext>
            </p:extLst>
          </p:nvPr>
        </p:nvGraphicFramePr>
        <p:xfrm>
          <a:off x="1468814" y="3712651"/>
          <a:ext cx="7162800" cy="1167639"/>
        </p:xfrm>
        <a:graphic>
          <a:graphicData uri="http://schemas.openxmlformats.org/drawingml/2006/table">
            <a:tbl>
              <a:tblPr firstRow="1" firstCol="1" bandRow="1">
                <a:tableStyleId>{0E3FDE45-AF77-4B5C-9715-49D594BDF05E}</a:tableStyleId>
              </a:tblPr>
              <a:tblGrid>
                <a:gridCol w="3581400">
                  <a:extLst>
                    <a:ext uri="{9D8B030D-6E8A-4147-A177-3AD203B41FA5}">
                      <a16:colId xmlns:a16="http://schemas.microsoft.com/office/drawing/2014/main" val="230969007"/>
                    </a:ext>
                  </a:extLst>
                </a:gridCol>
                <a:gridCol w="3581400">
                  <a:extLst>
                    <a:ext uri="{9D8B030D-6E8A-4147-A177-3AD203B41FA5}">
                      <a16:colId xmlns:a16="http://schemas.microsoft.com/office/drawing/2014/main" val="92666771"/>
                    </a:ext>
                  </a:extLst>
                </a:gridCol>
              </a:tblGrid>
              <a:tr h="0">
                <a:tc>
                  <a:txBody>
                    <a:bodyPr/>
                    <a:lstStyle/>
                    <a:p>
                      <a:pPr>
                        <a:lnSpc>
                          <a:spcPct val="115000"/>
                        </a:lnSpc>
                        <a:spcAft>
                          <a:spcPts val="800"/>
                        </a:spcAft>
                        <a:buNone/>
                      </a:pPr>
                      <a:r>
                        <a:rPr lang="ru-SE" sz="1200" kern="0" dirty="0">
                          <a:effectLst/>
                        </a:rPr>
                        <a:t>Препарат</a:t>
                      </a:r>
                      <a:endParaRPr lang="ru-S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152400" marT="95250" marB="95250" anchor="ctr"/>
                </a:tc>
                <a:tc>
                  <a:txBody>
                    <a:bodyPr/>
                    <a:lstStyle/>
                    <a:p>
                      <a:pPr>
                        <a:lnSpc>
                          <a:spcPct val="115000"/>
                        </a:lnSpc>
                        <a:spcAft>
                          <a:spcPts val="800"/>
                        </a:spcAft>
                        <a:buNone/>
                      </a:pPr>
                      <a:r>
                        <a:rPr lang="ru-SE" sz="1200" kern="0">
                          <a:effectLst/>
                        </a:rPr>
                        <a:t>Дозування</a:t>
                      </a:r>
                      <a:endParaRPr lang="ru-SE" sz="1200" kern="100">
                        <a:effectLst/>
                        <a:latin typeface="Aptos" panose="020B0004020202020204" pitchFamily="34" charset="0"/>
                        <a:ea typeface="Aptos" panose="020B0004020202020204" pitchFamily="34" charset="0"/>
                        <a:cs typeface="Times New Roman" panose="02020603050405020304" pitchFamily="18" charset="0"/>
                      </a:endParaRPr>
                    </a:p>
                  </a:txBody>
                  <a:tcPr marL="152400" marR="152400" marT="95250" marB="95250" anchor="ctr"/>
                </a:tc>
                <a:extLst>
                  <a:ext uri="{0D108BD9-81ED-4DB2-BD59-A6C34878D82A}">
                    <a16:rowId xmlns:a16="http://schemas.microsoft.com/office/drawing/2014/main" val="1201028263"/>
                  </a:ext>
                </a:extLst>
              </a:tr>
              <a:tr h="0">
                <a:tc>
                  <a:txBody>
                    <a:bodyPr/>
                    <a:lstStyle/>
                    <a:p>
                      <a:pPr>
                        <a:lnSpc>
                          <a:spcPct val="115000"/>
                        </a:lnSpc>
                        <a:spcAft>
                          <a:spcPts val="800"/>
                        </a:spcAft>
                        <a:buNone/>
                      </a:pPr>
                      <a:r>
                        <a:rPr lang="ru-SE" sz="1200" kern="0" dirty="0">
                          <a:effectLst/>
                        </a:rPr>
                        <a:t>Дексаметазон</a:t>
                      </a:r>
                      <a:endParaRPr lang="ru-S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0" marR="152400" marT="95250" marB="95250" anchor="ctr"/>
                </a:tc>
                <a:tc>
                  <a:txBody>
                    <a:bodyPr/>
                    <a:lstStyle/>
                    <a:p>
                      <a:pPr>
                        <a:lnSpc>
                          <a:spcPct val="115000"/>
                        </a:lnSpc>
                        <a:spcAft>
                          <a:spcPts val="800"/>
                        </a:spcAft>
                        <a:buNone/>
                      </a:pPr>
                      <a:r>
                        <a:rPr lang="ru-SE" sz="1200" kern="0">
                          <a:effectLst/>
                        </a:rPr>
                        <a:t>20 мг/добу × 5 днів → 10 мг/добу × 5 днів</a:t>
                      </a:r>
                      <a:endParaRPr lang="ru-SE" sz="1200" kern="100">
                        <a:effectLst/>
                        <a:latin typeface="Aptos" panose="020B0004020202020204" pitchFamily="34" charset="0"/>
                        <a:ea typeface="Aptos" panose="020B0004020202020204" pitchFamily="34" charset="0"/>
                        <a:cs typeface="Times New Roman" panose="02020603050405020304" pitchFamily="18" charset="0"/>
                      </a:endParaRPr>
                    </a:p>
                  </a:txBody>
                  <a:tcPr marL="152400" marR="0" marT="95250" marB="95250" anchor="ctr"/>
                </a:tc>
                <a:extLst>
                  <a:ext uri="{0D108BD9-81ED-4DB2-BD59-A6C34878D82A}">
                    <a16:rowId xmlns:a16="http://schemas.microsoft.com/office/drawing/2014/main" val="6702065"/>
                  </a:ext>
                </a:extLst>
              </a:tr>
              <a:tr h="0">
                <a:tc>
                  <a:txBody>
                    <a:bodyPr/>
                    <a:lstStyle/>
                    <a:p>
                      <a:pPr>
                        <a:lnSpc>
                          <a:spcPct val="115000"/>
                        </a:lnSpc>
                        <a:spcAft>
                          <a:spcPts val="800"/>
                        </a:spcAft>
                        <a:buNone/>
                      </a:pPr>
                      <a:r>
                        <a:rPr lang="ru-SE" sz="1200" kern="0">
                          <a:effectLst/>
                        </a:rPr>
                        <a:t>Метилпреднізолон</a:t>
                      </a:r>
                      <a:endParaRPr lang="ru-SE" sz="1200" kern="100">
                        <a:effectLst/>
                        <a:latin typeface="Aptos" panose="020B0004020202020204" pitchFamily="34" charset="0"/>
                        <a:ea typeface="Aptos" panose="020B0004020202020204" pitchFamily="34" charset="0"/>
                        <a:cs typeface="Times New Roman" panose="02020603050405020304" pitchFamily="18" charset="0"/>
                      </a:endParaRPr>
                    </a:p>
                  </a:txBody>
                  <a:tcPr marL="0" marR="152400" marT="95250" marB="95250" anchor="ctr"/>
                </a:tc>
                <a:tc>
                  <a:txBody>
                    <a:bodyPr/>
                    <a:lstStyle/>
                    <a:p>
                      <a:pPr>
                        <a:lnSpc>
                          <a:spcPct val="115000"/>
                        </a:lnSpc>
                        <a:spcAft>
                          <a:spcPts val="800"/>
                        </a:spcAft>
                        <a:buNone/>
                      </a:pPr>
                      <a:r>
                        <a:rPr lang="ru-SE" sz="1200" kern="0" dirty="0">
                          <a:effectLst/>
                        </a:rPr>
                        <a:t>1 мг/кг/добу (ранній ГРДС, ≤72 год)</a:t>
                      </a:r>
                      <a:endParaRPr lang="ru-S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52400" marR="0" marT="95250" marB="95250" anchor="ctr"/>
                </a:tc>
                <a:extLst>
                  <a:ext uri="{0D108BD9-81ED-4DB2-BD59-A6C34878D82A}">
                    <a16:rowId xmlns:a16="http://schemas.microsoft.com/office/drawing/2014/main" val="356102385"/>
                  </a:ext>
                </a:extLst>
              </a:tr>
            </a:tbl>
          </a:graphicData>
        </a:graphic>
      </p:graphicFrame>
      <p:sp>
        <p:nvSpPr>
          <p:cNvPr id="5" name="Rectangle 1">
            <a:extLst>
              <a:ext uri="{FF2B5EF4-FFF2-40B4-BE49-F238E27FC236}">
                <a16:creationId xmlns:a16="http://schemas.microsoft.com/office/drawing/2014/main" id="{1430C109-CBBF-9622-4CD3-F7EEBA0DD4B7}"/>
              </a:ext>
            </a:extLst>
          </p:cNvPr>
          <p:cNvSpPr>
            <a:spLocks noChangeArrowheads="1"/>
          </p:cNvSpPr>
          <p:nvPr/>
        </p:nvSpPr>
        <p:spPr bwMode="auto">
          <a:xfrm>
            <a:off x="1468814" y="1425393"/>
            <a:ext cx="9158276"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SE" altLang="ru-SE" sz="1000" b="0" i="0" u="none" strike="noStrike" cap="none" normalizeH="0" baseline="0" dirty="0">
                <a:ln>
                  <a:noFill/>
                </a:ln>
                <a:solidFill>
                  <a:srgbClr val="800080"/>
                </a:solidFill>
                <a:effectLst/>
                <a:latin typeface="Aptos" panose="020B0004020202020204" pitchFamily="34" charset="0"/>
                <a:ea typeface="Times New Roman" panose="02020603050405020304" pitchFamily="18" charset="0"/>
                <a:cs typeface="Apple Color Emoji" pitchFamily="2" charset="0"/>
              </a:rPr>
              <a:t>✅</a:t>
            </a:r>
            <a:r>
              <a:rPr kumimoji="0" lang="ru-SE" altLang="ru-SE" sz="1400" b="0" i="0" u="none" strike="noStrike" cap="none" normalizeH="0" baseline="0" dirty="0">
                <a:ln>
                  <a:noFill/>
                </a:ln>
                <a:solidFill>
                  <a:srgbClr val="800080"/>
                </a:solidFill>
                <a:effectLst/>
                <a:latin typeface="Aptos" panose="020B0004020202020204" pitchFamily="34" charset="0"/>
                <a:ea typeface="Times New Roman" panose="02020603050405020304" pitchFamily="18" charset="0"/>
                <a:cs typeface="Times New Roman" panose="02020603050405020304" pitchFamily="18" charset="0"/>
              </a:rPr>
              <a:t> </a:t>
            </a:r>
            <a:r>
              <a:rPr kumimoji="0" lang="ru-SE" altLang="ru-SE" sz="1400" b="1" i="0" u="none" strike="noStrike" cap="none" normalizeH="0" baseline="0" dirty="0">
                <a:ln>
                  <a:noFill/>
                </a:ln>
                <a:solidFill>
                  <a:srgbClr val="800080"/>
                </a:solidFill>
                <a:effectLst/>
                <a:latin typeface="Segoe UI" panose="020B0502040204020203" pitchFamily="34" charset="0"/>
                <a:ea typeface="Times New Roman" panose="02020603050405020304" pitchFamily="18" charset="0"/>
                <a:cs typeface="Times New Roman" panose="02020603050405020304" pitchFamily="18" charset="0"/>
              </a:rPr>
              <a:t>ATS/SCCM 2024 РЕКОМЕНДУЄ застосування ГКС при ГРДС</a:t>
            </a:r>
            <a:r>
              <a:rPr kumimoji="0" lang="ru-SE" altLang="ru-SE" sz="1400" b="0" i="0" u="none" strike="noStrike" cap="none" normalizeH="0" baseline="0" dirty="0">
                <a:ln>
                  <a:noFill/>
                </a:ln>
                <a:solidFill>
                  <a:srgbClr val="800080"/>
                </a:solidFill>
                <a:effectLst/>
                <a:latin typeface="Aptos" panose="020B0004020202020204" pitchFamily="34" charset="0"/>
                <a:ea typeface="Times New Roman" panose="02020603050405020304" pitchFamily="18" charset="0"/>
                <a:cs typeface="Times New Roman" panose="02020603050405020304" pitchFamily="18" charset="0"/>
              </a:rPr>
              <a:t> </a:t>
            </a:r>
            <a:r>
              <a:rPr kumimoji="0" lang="ru-SE" altLang="ru-SE" sz="1400" b="0" i="0" u="none" strike="noStrike" cap="none" normalizeH="0" baseline="0" dirty="0">
                <a:ln>
                  <a:noFill/>
                </a:ln>
                <a:solidFill>
                  <a:srgbClr val="800080"/>
                </a:solidFill>
                <a:effectLst/>
                <a:latin typeface="Segoe UI" panose="020B0502040204020203" pitchFamily="34" charset="0"/>
                <a:ea typeface="Times New Roman" panose="02020603050405020304" pitchFamily="18" charset="0"/>
                <a:cs typeface="Times New Roman" panose="02020603050405020304" pitchFamily="18" charset="0"/>
              </a:rPr>
              <a:t>(умовна рекомендація, помірна доказовість)</a:t>
            </a:r>
            <a:endParaRPr kumimoji="0" lang="ru-SE" altLang="ru-SE"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SE" altLang="ru-SE" sz="1400" b="1" i="0" u="none" strike="noStrike" cap="none" normalizeH="0" baseline="0" dirty="0">
                <a:ln>
                  <a:noFill/>
                </a:ln>
                <a:solidFill>
                  <a:srgbClr val="800080"/>
                </a:solidFill>
                <a:effectLst/>
                <a:latin typeface="Segoe UI" panose="020B0502040204020203" pitchFamily="34" charset="0"/>
                <a:ea typeface="Times New Roman" panose="02020603050405020304" pitchFamily="18" charset="0"/>
                <a:cs typeface="Times New Roman" panose="02020603050405020304" pitchFamily="18" charset="0"/>
              </a:rPr>
              <a:t>Ефекти:</a:t>
            </a:r>
            <a:endParaRPr kumimoji="0" lang="ru-SE" altLang="ru-SE"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SE" altLang="ru-SE" sz="1400" b="0" i="0" u="none" strike="noStrike" cap="none" normalizeH="0" baseline="0" dirty="0">
                <a:ln>
                  <a:noFill/>
                </a:ln>
                <a:solidFill>
                  <a:srgbClr val="800080"/>
                </a:solidFill>
                <a:effectLst/>
                <a:latin typeface="Segoe UI" panose="020B0502040204020203" pitchFamily="34" charset="0"/>
                <a:ea typeface="Times New Roman" panose="02020603050405020304" pitchFamily="18" charset="0"/>
                <a:cs typeface="Times New Roman" panose="02020603050405020304" pitchFamily="18" charset="0"/>
              </a:rPr>
              <a:t>↓ смертності (RR 0.84)</a:t>
            </a:r>
            <a:endParaRPr kumimoji="0" lang="ru-SE" altLang="ru-SE" sz="1400" b="0" i="0" u="none" strike="noStrike" cap="none" normalizeH="0" baseline="0" dirty="0">
              <a:ln>
                <a:noFill/>
              </a:ln>
              <a:solidFill>
                <a:srgbClr val="800080"/>
              </a:solidFill>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SE" altLang="ru-SE" sz="1400" b="0" i="0" u="none" strike="noStrike" cap="none" normalizeH="0" baseline="0" dirty="0">
                <a:ln>
                  <a:noFill/>
                </a:ln>
                <a:solidFill>
                  <a:srgbClr val="800080"/>
                </a:solidFill>
                <a:effectLst/>
                <a:latin typeface="Segoe UI" panose="020B0502040204020203" pitchFamily="34" charset="0"/>
                <a:ea typeface="Times New Roman" panose="02020603050405020304" pitchFamily="18" charset="0"/>
                <a:cs typeface="Times New Roman" panose="02020603050405020304" pitchFamily="18" charset="0"/>
              </a:rPr>
              <a:t>↓ тривалості ШВЛ</a:t>
            </a:r>
            <a:endParaRPr kumimoji="0" lang="ru-SE" altLang="ru-SE" sz="1400" b="0" i="0" u="none" strike="noStrike" cap="none" normalizeH="0" baseline="0" dirty="0">
              <a:ln>
                <a:noFill/>
              </a:ln>
              <a:solidFill>
                <a:srgbClr val="800080"/>
              </a:solidFill>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SE" altLang="ru-SE" sz="1400" b="0" i="0" u="none" strike="noStrike" cap="none" normalizeH="0" baseline="0" dirty="0">
                <a:ln>
                  <a:noFill/>
                </a:ln>
                <a:solidFill>
                  <a:srgbClr val="800080"/>
                </a:solidFill>
                <a:effectLst/>
                <a:latin typeface="Segoe UI" panose="020B0502040204020203" pitchFamily="34" charset="0"/>
                <a:ea typeface="Times New Roman" panose="02020603050405020304" pitchFamily="18" charset="0"/>
                <a:cs typeface="Times New Roman" panose="02020603050405020304" pitchFamily="18" charset="0"/>
              </a:rPr>
              <a:t>↓ перебування в стаціонарі</a:t>
            </a:r>
            <a:endParaRPr kumimoji="0" lang="ru-SE" altLang="ru-SE"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SE" altLang="ru-SE" sz="1400" b="1" i="0" u="none" strike="noStrike" cap="none" normalizeH="0" baseline="0" dirty="0">
                <a:ln>
                  <a:noFill/>
                </a:ln>
                <a:solidFill>
                  <a:srgbClr val="800080"/>
                </a:solidFill>
                <a:effectLst/>
                <a:latin typeface="Segoe UI" panose="020B0502040204020203" pitchFamily="34" charset="0"/>
                <a:ea typeface="Times New Roman" panose="02020603050405020304" pitchFamily="18" charset="0"/>
                <a:cs typeface="Times New Roman" panose="02020603050405020304" pitchFamily="18" charset="0"/>
              </a:rPr>
              <a:t>Застереження:</a:t>
            </a:r>
            <a:endParaRPr kumimoji="0" lang="ru-SE" altLang="ru-SE"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SE" altLang="ru-SE" sz="1400" b="0" i="0" u="none" strike="noStrike" cap="none" normalizeH="0" baseline="0" dirty="0">
                <a:ln>
                  <a:noFill/>
                </a:ln>
                <a:solidFill>
                  <a:srgbClr val="800080"/>
                </a:solidFill>
                <a:effectLst/>
                <a:latin typeface="Aptos" panose="020B0004020202020204" pitchFamily="34" charset="0"/>
                <a:ea typeface="Times New Roman" panose="02020603050405020304" pitchFamily="18" charset="0"/>
                <a:cs typeface="Apple Color Emoji" pitchFamily="2" charset="0"/>
              </a:rPr>
              <a:t>⚠️</a:t>
            </a:r>
            <a:r>
              <a:rPr kumimoji="0" lang="ru-SE" altLang="ru-SE" sz="1400" b="0" i="0" u="none" strike="noStrike" cap="none" normalizeH="0" baseline="0" dirty="0">
                <a:ln>
                  <a:noFill/>
                </a:ln>
                <a:solidFill>
                  <a:srgbClr val="800080"/>
                </a:solidFill>
                <a:effectLst/>
                <a:latin typeface="Segoe UI" panose="020B0502040204020203" pitchFamily="34" charset="0"/>
                <a:ea typeface="Times New Roman" panose="02020603050405020304" pitchFamily="18" charset="0"/>
                <a:cs typeface="Times New Roman" panose="02020603050405020304" pitchFamily="18" charset="0"/>
              </a:rPr>
              <a:t> Якщо ШВЛ &gt;14 днів </a:t>
            </a:r>
            <a:r>
              <a:rPr kumimoji="0" lang="ru-SE" altLang="ru-SE" sz="1400" b="0" i="0" u="none" strike="noStrike" cap="none" normalizeH="0" baseline="0" dirty="0">
                <a:ln>
                  <a:noFill/>
                </a:ln>
                <a:solidFill>
                  <a:srgbClr val="800080"/>
                </a:solidFill>
                <a:effectLst/>
                <a:latin typeface="Aptos" panose="020B0004020202020204" pitchFamily="34" charset="0"/>
                <a:ea typeface="Times New Roman" panose="02020603050405020304" pitchFamily="18" charset="0"/>
                <a:cs typeface="Times New Roman" panose="02020603050405020304" pitchFamily="18" charset="0"/>
              </a:rPr>
              <a:t>—</a:t>
            </a:r>
            <a:r>
              <a:rPr kumimoji="0" lang="ru-SE" altLang="ru-SE" sz="1400" b="0" i="0" u="none" strike="noStrike" cap="none" normalizeH="0" baseline="0" dirty="0">
                <a:ln>
                  <a:noFill/>
                </a:ln>
                <a:solidFill>
                  <a:srgbClr val="800080"/>
                </a:solidFill>
                <a:effectLst/>
                <a:latin typeface="Segoe UI" panose="020B0502040204020203" pitchFamily="34" charset="0"/>
                <a:ea typeface="Times New Roman" panose="02020603050405020304" pitchFamily="18" charset="0"/>
                <a:cs typeface="Times New Roman" panose="02020603050405020304" pitchFamily="18" charset="0"/>
              </a:rPr>
              <a:t> ризик перевищує користь</a:t>
            </a:r>
            <a:endParaRPr kumimoji="0" lang="ru-SE" altLang="ru-SE" sz="1400" b="0" i="0" u="none" strike="noStrike" cap="none" normalizeH="0" baseline="0" dirty="0">
              <a:ln>
                <a:noFill/>
              </a:ln>
              <a:solidFill>
                <a:srgbClr val="800080"/>
              </a:solidFill>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SE" altLang="ru-SE" sz="1400" b="0" i="0" u="none" strike="noStrike" cap="none" normalizeH="0" baseline="0" dirty="0">
                <a:ln>
                  <a:noFill/>
                </a:ln>
                <a:solidFill>
                  <a:srgbClr val="800080"/>
                </a:solidFill>
                <a:effectLst/>
                <a:latin typeface="Aptos" panose="020B0004020202020204" pitchFamily="34" charset="0"/>
                <a:ea typeface="Times New Roman" panose="02020603050405020304" pitchFamily="18" charset="0"/>
                <a:cs typeface="Apple Color Emoji" pitchFamily="2" charset="0"/>
              </a:rPr>
              <a:t>⚠️</a:t>
            </a:r>
            <a:r>
              <a:rPr kumimoji="0" lang="ru-SE" altLang="ru-SE" sz="1400" b="0" i="0" u="none" strike="noStrike" cap="none" normalizeH="0" baseline="0" dirty="0">
                <a:ln>
                  <a:noFill/>
                </a:ln>
                <a:solidFill>
                  <a:srgbClr val="800080"/>
                </a:solidFill>
                <a:effectLst/>
                <a:latin typeface="Segoe UI" panose="020B0502040204020203" pitchFamily="34" charset="0"/>
                <a:ea typeface="Times New Roman" panose="02020603050405020304" pitchFamily="18" charset="0"/>
                <a:cs typeface="Times New Roman" panose="02020603050405020304" pitchFamily="18" charset="0"/>
              </a:rPr>
              <a:t> Моніторинг гіперглікемії, шлунково-кишкових кровотеч</a:t>
            </a:r>
          </a:p>
          <a:p>
            <a:pPr marL="0" marR="0" lvl="0" indent="0" algn="l" defTabSz="914400" rtl="0" eaLnBrk="0" fontAlgn="base" latinLnBrk="0" hangingPunct="0">
              <a:lnSpc>
                <a:spcPct val="100000"/>
              </a:lnSpc>
              <a:spcBef>
                <a:spcPct val="0"/>
              </a:spcBef>
              <a:spcAft>
                <a:spcPct val="0"/>
              </a:spcAft>
              <a:buClrTx/>
              <a:buSzTx/>
              <a:tabLst/>
            </a:pPr>
            <a:endParaRPr kumimoji="0" lang="ru-SE" altLang="ru-SE"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SE" altLang="ru-SE" sz="1800" b="0" i="0" u="none" strike="noStrike" cap="none" normalizeH="0" baseline="0" dirty="0">
                <a:ln>
                  <a:noFill/>
                </a:ln>
                <a:solidFill>
                  <a:schemeClr val="tx1"/>
                </a:solidFill>
                <a:effectLst/>
                <a:latin typeface="Arial" panose="020B0604020202020204" pitchFamily="34" charset="0"/>
              </a:rPr>
              <a:t>Схеми на вибір:</a:t>
            </a:r>
          </a:p>
        </p:txBody>
      </p:sp>
    </p:spTree>
    <p:extLst>
      <p:ext uri="{BB962C8B-B14F-4D97-AF65-F5344CB8AC3E}">
        <p14:creationId xmlns:p14="http://schemas.microsoft.com/office/powerpoint/2010/main" val="3213809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AC5E88A-577F-9933-686F-4D160143BFCC}"/>
              </a:ext>
            </a:extLst>
          </p:cNvPr>
          <p:cNvSpPr>
            <a:spLocks noGrp="1"/>
          </p:cNvSpPr>
          <p:nvPr>
            <p:ph type="title"/>
          </p:nvPr>
        </p:nvSpPr>
        <p:spPr/>
        <p:txBody>
          <a:bodyPr/>
          <a:lstStyle/>
          <a:p>
            <a:r>
              <a:rPr lang="ru-RU" dirty="0" err="1"/>
              <a:t>Дихальна</a:t>
            </a:r>
            <a:r>
              <a:rPr lang="ru-RU" dirty="0"/>
              <a:t> </a:t>
            </a:r>
            <a:r>
              <a:rPr lang="ru-RU" dirty="0" err="1"/>
              <a:t>підтримка</a:t>
            </a:r>
            <a:r>
              <a:rPr lang="ru-RU" dirty="0"/>
              <a:t>: </a:t>
            </a:r>
            <a:r>
              <a:rPr lang="en" dirty="0"/>
              <a:t>HFOT </a:t>
            </a:r>
            <a:r>
              <a:rPr lang="ru-RU" dirty="0"/>
              <a:t>та НІВЛ</a:t>
            </a:r>
            <a:endParaRPr lang="ru-SE" dirty="0"/>
          </a:p>
        </p:txBody>
      </p:sp>
      <p:sp>
        <p:nvSpPr>
          <p:cNvPr id="3" name="Таблица 2">
            <a:extLst>
              <a:ext uri="{FF2B5EF4-FFF2-40B4-BE49-F238E27FC236}">
                <a16:creationId xmlns:a16="http://schemas.microsoft.com/office/drawing/2014/main" id="{93944ACF-EF59-4495-2E58-CA16BBF71352}"/>
              </a:ext>
            </a:extLst>
          </p:cNvPr>
          <p:cNvSpPr>
            <a:spLocks noGrp="1"/>
          </p:cNvSpPr>
          <p:nvPr>
            <p:ph type="tbl" sz="quarter" idx="10"/>
          </p:nvPr>
        </p:nvSpPr>
        <p:spPr>
          <a:xfrm>
            <a:off x="1468814" y="1931437"/>
            <a:ext cx="9790112" cy="3886200"/>
          </a:xfrm>
        </p:spPr>
        <p:txBody>
          <a:bodyPr/>
          <a:lstStyle/>
          <a:p>
            <a:endParaRPr lang="ru-SE"/>
          </a:p>
        </p:txBody>
      </p:sp>
      <p:sp>
        <p:nvSpPr>
          <p:cNvPr id="4" name="Номер слайда 3">
            <a:extLst>
              <a:ext uri="{FF2B5EF4-FFF2-40B4-BE49-F238E27FC236}">
                <a16:creationId xmlns:a16="http://schemas.microsoft.com/office/drawing/2014/main" id="{3BD0559E-7ACC-DD0A-25ED-3F4E81CD2A9A}"/>
              </a:ext>
            </a:extLst>
          </p:cNvPr>
          <p:cNvSpPr>
            <a:spLocks noGrp="1"/>
          </p:cNvSpPr>
          <p:nvPr>
            <p:ph type="sldNum" sz="quarter" idx="15"/>
          </p:nvPr>
        </p:nvSpPr>
        <p:spPr/>
        <p:txBody>
          <a:bodyPr/>
          <a:lstStyle/>
          <a:p>
            <a:fld id="{18D65601-5AE2-46FC-B138-694DDD2B510D}" type="slidenum">
              <a:rPr lang="en-US" smtClean="0"/>
              <a:pPr/>
              <a:t>11</a:t>
            </a:fld>
            <a:endParaRPr lang="en-US" dirty="0"/>
          </a:p>
        </p:txBody>
      </p:sp>
      <p:pic>
        <p:nvPicPr>
          <p:cNvPr id="6" name="Рисунок 5" descr="Изображение выглядит как текст, чек, Шрифт, снимок экрана&#10;&#10;Содержимое, созданное искусственным интеллектом, может быть неверным.">
            <a:extLst>
              <a:ext uri="{FF2B5EF4-FFF2-40B4-BE49-F238E27FC236}">
                <a16:creationId xmlns:a16="http://schemas.microsoft.com/office/drawing/2014/main" id="{50C3EB46-6CBF-7B58-6F04-BE42010B7435}"/>
              </a:ext>
            </a:extLst>
          </p:cNvPr>
          <p:cNvPicPr>
            <a:picLocks noChangeAspect="1"/>
          </p:cNvPicPr>
          <p:nvPr/>
        </p:nvPicPr>
        <p:blipFill>
          <a:blip r:embed="rId2"/>
          <a:stretch>
            <a:fillRect/>
          </a:stretch>
        </p:blipFill>
        <p:spPr>
          <a:xfrm>
            <a:off x="1200150" y="1786597"/>
            <a:ext cx="10058776" cy="4157003"/>
          </a:xfrm>
          <a:prstGeom prst="rect">
            <a:avLst/>
          </a:prstGeom>
        </p:spPr>
      </p:pic>
    </p:spTree>
    <p:extLst>
      <p:ext uri="{BB962C8B-B14F-4D97-AF65-F5344CB8AC3E}">
        <p14:creationId xmlns:p14="http://schemas.microsoft.com/office/powerpoint/2010/main" val="42275670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A7BF639-9897-7AC5-9AE9-B87BE1DE79F3}"/>
              </a:ext>
            </a:extLst>
          </p:cNvPr>
          <p:cNvSpPr>
            <a:spLocks noGrp="1"/>
          </p:cNvSpPr>
          <p:nvPr>
            <p:ph type="title"/>
          </p:nvPr>
        </p:nvSpPr>
        <p:spPr>
          <a:xfrm>
            <a:off x="1253153" y="108196"/>
            <a:ext cx="5130062" cy="5650765"/>
          </a:xfrm>
        </p:spPr>
        <p:txBody>
          <a:bodyPr>
            <a:normAutofit/>
          </a:bodyPr>
          <a:lstStyle/>
          <a:p>
            <a:pPr algn="ctr"/>
            <a:r>
              <a:rPr lang="uk-UA" sz="2400" b="1" dirty="0" err="1"/>
              <a:t>Неінвазивна</a:t>
            </a:r>
            <a:r>
              <a:rPr lang="uk-UA" sz="2400" dirty="0"/>
              <a:t> </a:t>
            </a:r>
            <a:r>
              <a:rPr lang="uk-UA" sz="2400" b="1" dirty="0"/>
              <a:t>вентиляція легень </a:t>
            </a:r>
            <a:br>
              <a:rPr lang="en-US" sz="2400" b="1" dirty="0"/>
            </a:br>
            <a:r>
              <a:rPr lang="uk-UA" sz="2400" dirty="0"/>
              <a:t>не виключає пошкодження легень:</a:t>
            </a:r>
            <a:br>
              <a:rPr lang="uk-UA" sz="2400" dirty="0"/>
            </a:br>
            <a:r>
              <a:rPr lang="en-US" sz="2400" dirty="0"/>
              <a:t> </a:t>
            </a:r>
            <a:r>
              <a:rPr lang="uk-UA" sz="2400" dirty="0"/>
              <a:t>-Індивідуально підібраний інтерфейс </a:t>
            </a:r>
            <a:br>
              <a:rPr lang="uk-UA" sz="2400" dirty="0"/>
            </a:br>
            <a:r>
              <a:rPr lang="en-US" sz="2400" dirty="0"/>
              <a:t> </a:t>
            </a:r>
            <a:r>
              <a:rPr lang="uk-UA" sz="2400" dirty="0"/>
              <a:t>-Синхронізація спроб пацієнта та респіратора</a:t>
            </a:r>
            <a:br>
              <a:rPr lang="uk-UA" sz="2400" dirty="0"/>
            </a:br>
            <a:r>
              <a:rPr lang="en-US" sz="2400" dirty="0"/>
              <a:t> </a:t>
            </a:r>
            <a:r>
              <a:rPr lang="uk-UA" sz="2400" dirty="0"/>
              <a:t>-Тиск у дихальних шляхах не більше 20 см при </a:t>
            </a:r>
            <a:r>
              <a:rPr lang="en-US" sz="2400" dirty="0"/>
              <a:t>   </a:t>
            </a:r>
            <a:r>
              <a:rPr lang="uk-UA" sz="2400" dirty="0"/>
              <a:t>ПТКВ5</a:t>
            </a:r>
            <a:br>
              <a:rPr lang="uk-UA" sz="2400" dirty="0"/>
            </a:br>
            <a:r>
              <a:rPr lang="en-US" sz="2400" dirty="0"/>
              <a:t> </a:t>
            </a:r>
            <a:r>
              <a:rPr lang="uk-UA" sz="2400" dirty="0"/>
              <a:t>-</a:t>
            </a:r>
            <a:r>
              <a:rPr lang="en-US" sz="2400" dirty="0"/>
              <a:t>FIO2 </a:t>
            </a:r>
            <a:r>
              <a:rPr lang="uk-UA" sz="2400" dirty="0"/>
              <a:t>менше 0,8</a:t>
            </a:r>
            <a:br>
              <a:rPr lang="uk-UA" sz="2400" dirty="0"/>
            </a:br>
            <a:r>
              <a:rPr lang="en-US" sz="2400" dirty="0"/>
              <a:t> </a:t>
            </a:r>
            <a:r>
              <a:rPr lang="uk-UA" sz="2400" dirty="0"/>
              <a:t>- Постійний контроль газообміну</a:t>
            </a:r>
            <a:br>
              <a:rPr lang="uk-UA" sz="2400" dirty="0"/>
            </a:br>
            <a:r>
              <a:rPr lang="uk-UA" sz="2400" dirty="0"/>
              <a:t>При порівнянні НІВ з оксигенотерапією маскою </a:t>
            </a:r>
            <a:r>
              <a:rPr lang="uk-UA" sz="2400" dirty="0" err="1"/>
              <a:t>Вентурі</a:t>
            </a:r>
            <a:r>
              <a:rPr lang="uk-UA" sz="2400" dirty="0"/>
              <a:t> у пацієнтів з легким ГРДС не було різниці в частоті </a:t>
            </a:r>
            <a:r>
              <a:rPr lang="uk-UA" sz="2400" dirty="0" err="1"/>
              <a:t>інтубації</a:t>
            </a:r>
            <a:r>
              <a:rPr lang="uk-UA" sz="2400" dirty="0"/>
              <a:t> та летальності. (</a:t>
            </a:r>
            <a:r>
              <a:rPr lang="en-US" sz="2400" dirty="0" err="1"/>
              <a:t>Hangyong</a:t>
            </a:r>
            <a:r>
              <a:rPr lang="en-US" sz="2400" dirty="0"/>
              <a:t> He 2019)</a:t>
            </a:r>
            <a:endParaRPr lang="en-ZA" sz="2400" dirty="0"/>
          </a:p>
        </p:txBody>
      </p:sp>
      <p:sp>
        <p:nvSpPr>
          <p:cNvPr id="2" name="Slide Number Placeholder 1">
            <a:extLst>
              <a:ext uri="{FF2B5EF4-FFF2-40B4-BE49-F238E27FC236}">
                <a16:creationId xmlns:a16="http://schemas.microsoft.com/office/drawing/2014/main" id="{D444EDC2-BFBF-920F-CB70-9AF732466054}"/>
              </a:ext>
            </a:extLst>
          </p:cNvPr>
          <p:cNvSpPr>
            <a:spLocks noGrp="1"/>
          </p:cNvSpPr>
          <p:nvPr>
            <p:ph type="sldNum" sz="quarter" idx="15"/>
          </p:nvPr>
        </p:nvSpPr>
        <p:spPr/>
        <p:txBody>
          <a:bodyPr/>
          <a:lstStyle/>
          <a:p>
            <a:fld id="{18D65601-5AE2-46FC-B138-694DDD2B510D}" type="slidenum">
              <a:rPr lang="en-US" smtClean="0"/>
              <a:pPr/>
              <a:t>12</a:t>
            </a:fld>
            <a:endParaRPr lang="en-US" dirty="0"/>
          </a:p>
        </p:txBody>
      </p:sp>
      <p:pic>
        <p:nvPicPr>
          <p:cNvPr id="5122" name="Picture 2" descr="Наука: Между смертью и вдохом | Здоровье | Селдон Новости">
            <a:extLst>
              <a:ext uri="{FF2B5EF4-FFF2-40B4-BE49-F238E27FC236}">
                <a16:creationId xmlns:a16="http://schemas.microsoft.com/office/drawing/2014/main" id="{805DA7E5-93BD-28B9-1955-B504B5E08B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3981254"/>
            <a:ext cx="4921864" cy="27685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90237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D65C51C-47D4-D23C-48DF-B9B7D9C27D05}"/>
              </a:ext>
            </a:extLst>
          </p:cNvPr>
          <p:cNvSpPr>
            <a:spLocks noGrp="1"/>
          </p:cNvSpPr>
          <p:nvPr>
            <p:ph type="title"/>
          </p:nvPr>
        </p:nvSpPr>
        <p:spPr>
          <a:xfrm>
            <a:off x="3860322" y="266460"/>
            <a:ext cx="6154115" cy="814994"/>
          </a:xfrm>
        </p:spPr>
        <p:txBody>
          <a:bodyPr/>
          <a:lstStyle/>
          <a:p>
            <a:pPr algn="ctr"/>
            <a:r>
              <a:rPr lang="uk-UA" b="1" dirty="0"/>
              <a:t>НІВЛ - припиняємо</a:t>
            </a:r>
          </a:p>
        </p:txBody>
      </p:sp>
      <p:sp>
        <p:nvSpPr>
          <p:cNvPr id="4" name="Місце для номера слайда 3">
            <a:extLst>
              <a:ext uri="{FF2B5EF4-FFF2-40B4-BE49-F238E27FC236}">
                <a16:creationId xmlns:a16="http://schemas.microsoft.com/office/drawing/2014/main" id="{F1BD2AFB-157E-1731-96E9-61C4ACA2FCA9}"/>
              </a:ext>
            </a:extLst>
          </p:cNvPr>
          <p:cNvSpPr>
            <a:spLocks noGrp="1"/>
          </p:cNvSpPr>
          <p:nvPr>
            <p:ph type="sldNum" sz="quarter" idx="15"/>
          </p:nvPr>
        </p:nvSpPr>
        <p:spPr/>
        <p:txBody>
          <a:bodyPr/>
          <a:lstStyle/>
          <a:p>
            <a:fld id="{18D65601-5AE2-46FC-B138-694DDD2B510D}" type="slidenum">
              <a:rPr lang="en-US" smtClean="0"/>
              <a:pPr/>
              <a:t>13</a:t>
            </a:fld>
            <a:endParaRPr lang="en-US" dirty="0"/>
          </a:p>
        </p:txBody>
      </p:sp>
      <p:sp>
        <p:nvSpPr>
          <p:cNvPr id="5" name="TextBox 4">
            <a:extLst>
              <a:ext uri="{FF2B5EF4-FFF2-40B4-BE49-F238E27FC236}">
                <a16:creationId xmlns:a16="http://schemas.microsoft.com/office/drawing/2014/main" id="{E4E8B8BA-0E1A-7133-ACEE-F17E43E9A06B}"/>
              </a:ext>
            </a:extLst>
          </p:cNvPr>
          <p:cNvSpPr txBox="1"/>
          <p:nvPr/>
        </p:nvSpPr>
        <p:spPr>
          <a:xfrm>
            <a:off x="3763108" y="1652954"/>
            <a:ext cx="6154115" cy="2585323"/>
          </a:xfrm>
          <a:prstGeom prst="rect">
            <a:avLst/>
          </a:prstGeom>
          <a:noFill/>
        </p:spPr>
        <p:txBody>
          <a:bodyPr wrap="square" rtlCol="0">
            <a:spAutoFit/>
          </a:bodyPr>
          <a:lstStyle/>
          <a:p>
            <a:pPr marL="285750" indent="-285750">
              <a:buFont typeface="Arial" panose="020B0604020202020204" pitchFamily="34" charset="0"/>
              <a:buChar char="•"/>
            </a:pPr>
            <a:r>
              <a:rPr lang="uk-UA" dirty="0"/>
              <a:t>Включаються допоміжні м</a:t>
            </a:r>
            <a:r>
              <a:rPr lang="en-US" dirty="0"/>
              <a:t>’</a:t>
            </a:r>
            <a:r>
              <a:rPr lang="uk-UA" dirty="0" err="1"/>
              <a:t>язи</a:t>
            </a:r>
            <a:endParaRPr lang="uk-UA" dirty="0"/>
          </a:p>
          <a:p>
            <a:pPr marL="285750" indent="-285750">
              <a:buFont typeface="Arial" panose="020B0604020202020204" pitchFamily="34" charset="0"/>
              <a:buChar char="•"/>
            </a:pPr>
            <a:r>
              <a:rPr lang="uk-UA" dirty="0"/>
              <a:t>Наростання гіпоксії та </a:t>
            </a:r>
            <a:r>
              <a:rPr lang="uk-UA" dirty="0" err="1"/>
              <a:t>гіперкапнії</a:t>
            </a:r>
            <a:endParaRPr lang="uk-UA" dirty="0"/>
          </a:p>
          <a:p>
            <a:pPr marL="285750" indent="-285750">
              <a:buFont typeface="Arial" panose="020B0604020202020204" pitchFamily="34" charset="0"/>
              <a:buChar char="•"/>
            </a:pPr>
            <a:r>
              <a:rPr lang="uk-UA" dirty="0"/>
              <a:t>ЧД більше 25 за хвилину, МВ більше 11 літрів за хвилину</a:t>
            </a:r>
          </a:p>
          <a:p>
            <a:pPr marL="285750" indent="-285750">
              <a:buFont typeface="Arial" panose="020B0604020202020204" pitchFamily="34" charset="0"/>
              <a:buChar char="•"/>
            </a:pPr>
            <a:r>
              <a:rPr lang="uk-UA" dirty="0"/>
              <a:t>Зниження рівня свідомості до </a:t>
            </a:r>
            <a:r>
              <a:rPr lang="uk-UA" dirty="0" err="1"/>
              <a:t>сопора</a:t>
            </a:r>
            <a:r>
              <a:rPr lang="uk-UA" dirty="0"/>
              <a:t> або психомоторне збудження</a:t>
            </a:r>
          </a:p>
          <a:p>
            <a:pPr marL="285750" indent="-285750">
              <a:buFont typeface="Arial" panose="020B0604020202020204" pitchFamily="34" charset="0"/>
              <a:buChar char="•"/>
            </a:pPr>
            <a:r>
              <a:rPr lang="uk-UA" dirty="0"/>
              <a:t>Порушення ковтання</a:t>
            </a:r>
          </a:p>
          <a:p>
            <a:pPr marL="285750" indent="-285750">
              <a:buFont typeface="Arial" panose="020B0604020202020204" pitchFamily="34" charset="0"/>
              <a:buChar char="•"/>
            </a:pPr>
            <a:r>
              <a:rPr lang="uk-UA" dirty="0"/>
              <a:t>Неможливість адекватного дренування харкотиння </a:t>
            </a:r>
          </a:p>
          <a:p>
            <a:pPr marL="285750" indent="-285750">
              <a:buFont typeface="Arial" panose="020B0604020202020204" pitchFamily="34" charset="0"/>
              <a:buChar char="•"/>
            </a:pPr>
            <a:r>
              <a:rPr lang="uk-UA" dirty="0"/>
              <a:t>Потреба в НІВЛ за добу більше 12 годин</a:t>
            </a:r>
          </a:p>
        </p:txBody>
      </p:sp>
      <p:pic>
        <p:nvPicPr>
          <p:cNvPr id="4098" name="Picture 2" descr="Cpap Therapy Treatment Obstructive Sleep Apnea: стоковая векторная графика  (без лицензионных платежей), 2345829363 | Shutterstock">
            <a:extLst>
              <a:ext uri="{FF2B5EF4-FFF2-40B4-BE49-F238E27FC236}">
                <a16:creationId xmlns:a16="http://schemas.microsoft.com/office/drawing/2014/main" id="{37A93DE4-8D79-4C0B-8291-D7A1F1FF1C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17674" y="3924540"/>
            <a:ext cx="2476500" cy="2667000"/>
          </a:xfrm>
          <a:prstGeom prst="rect">
            <a:avLst/>
          </a:prstGeom>
          <a:noFill/>
          <a:extLst>
            <a:ext uri="{909E8E84-426E-40DD-AFC4-6F175D3DCCD1}">
              <a14:hiddenFill xmlns:a14="http://schemas.microsoft.com/office/drawing/2010/main">
                <a:solidFill>
                  <a:srgbClr val="FFFFFF"/>
                </a:solidFill>
              </a14:hiddenFill>
            </a:ext>
          </a:extLst>
        </p:spPr>
      </p:pic>
      <p:cxnSp>
        <p:nvCxnSpPr>
          <p:cNvPr id="7" name="Пряма сполучна лінія 6">
            <a:extLst>
              <a:ext uri="{FF2B5EF4-FFF2-40B4-BE49-F238E27FC236}">
                <a16:creationId xmlns:a16="http://schemas.microsoft.com/office/drawing/2014/main" id="{AF9CB063-0070-6A7A-F262-3D3EE3532746}"/>
              </a:ext>
            </a:extLst>
          </p:cNvPr>
          <p:cNvCxnSpPr/>
          <p:nvPr/>
        </p:nvCxnSpPr>
        <p:spPr>
          <a:xfrm>
            <a:off x="9559437" y="3962520"/>
            <a:ext cx="2392974" cy="2591040"/>
          </a:xfrm>
          <a:prstGeom prst="line">
            <a:avLst/>
          </a:prstGeom>
          <a:ln w="76200"/>
        </p:spPr>
        <p:style>
          <a:lnRef idx="3">
            <a:schemeClr val="accent6"/>
          </a:lnRef>
          <a:fillRef idx="0">
            <a:schemeClr val="accent6"/>
          </a:fillRef>
          <a:effectRef idx="2">
            <a:schemeClr val="accent6"/>
          </a:effectRef>
          <a:fontRef idx="minor">
            <a:schemeClr val="tx1"/>
          </a:fontRef>
        </p:style>
      </p:cxnSp>
      <p:cxnSp>
        <p:nvCxnSpPr>
          <p:cNvPr id="10" name="Пряма сполучна лінія 9">
            <a:extLst>
              <a:ext uri="{FF2B5EF4-FFF2-40B4-BE49-F238E27FC236}">
                <a16:creationId xmlns:a16="http://schemas.microsoft.com/office/drawing/2014/main" id="{DF909B9B-8C27-7014-E2DE-6B108A2D7FA5}"/>
              </a:ext>
            </a:extLst>
          </p:cNvPr>
          <p:cNvCxnSpPr/>
          <p:nvPr/>
        </p:nvCxnSpPr>
        <p:spPr>
          <a:xfrm flipH="1">
            <a:off x="9559437" y="3962520"/>
            <a:ext cx="2392974" cy="2591040"/>
          </a:xfrm>
          <a:prstGeom prst="line">
            <a:avLst/>
          </a:prstGeom>
          <a:ln w="76200"/>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939271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EB69AA-4551-3AB4-C648-883A252A3CC0}"/>
              </a:ext>
            </a:extLst>
          </p:cNvPr>
          <p:cNvSpPr>
            <a:spLocks noGrp="1"/>
          </p:cNvSpPr>
          <p:nvPr>
            <p:ph type="title"/>
          </p:nvPr>
        </p:nvSpPr>
        <p:spPr>
          <a:xfrm>
            <a:off x="3640515" y="512646"/>
            <a:ext cx="5740877" cy="762240"/>
          </a:xfrm>
        </p:spPr>
        <p:txBody>
          <a:bodyPr/>
          <a:lstStyle/>
          <a:p>
            <a:pPr algn="ctr"/>
            <a:r>
              <a:rPr lang="en-US" dirty="0"/>
              <a:t>High-flow oxygen therapy</a:t>
            </a:r>
            <a:endParaRPr lang="uk-UA" dirty="0"/>
          </a:p>
        </p:txBody>
      </p:sp>
      <p:sp>
        <p:nvSpPr>
          <p:cNvPr id="4" name="Місце для номера слайда 3">
            <a:extLst>
              <a:ext uri="{FF2B5EF4-FFF2-40B4-BE49-F238E27FC236}">
                <a16:creationId xmlns:a16="http://schemas.microsoft.com/office/drawing/2014/main" id="{433BF717-060E-1E6A-2C8B-30D8D98BF9C7}"/>
              </a:ext>
            </a:extLst>
          </p:cNvPr>
          <p:cNvSpPr>
            <a:spLocks noGrp="1"/>
          </p:cNvSpPr>
          <p:nvPr>
            <p:ph type="sldNum" sz="quarter" idx="15"/>
          </p:nvPr>
        </p:nvSpPr>
        <p:spPr/>
        <p:txBody>
          <a:bodyPr/>
          <a:lstStyle/>
          <a:p>
            <a:fld id="{18D65601-5AE2-46FC-B138-694DDD2B510D}" type="slidenum">
              <a:rPr lang="en-US" smtClean="0"/>
              <a:pPr/>
              <a:t>14</a:t>
            </a:fld>
            <a:endParaRPr lang="en-US" dirty="0"/>
          </a:p>
        </p:txBody>
      </p:sp>
      <p:sp>
        <p:nvSpPr>
          <p:cNvPr id="5" name="TextBox 4">
            <a:extLst>
              <a:ext uri="{FF2B5EF4-FFF2-40B4-BE49-F238E27FC236}">
                <a16:creationId xmlns:a16="http://schemas.microsoft.com/office/drawing/2014/main" id="{7694808A-3EEB-CD87-032B-1F6F82870CAF}"/>
              </a:ext>
            </a:extLst>
          </p:cNvPr>
          <p:cNvSpPr txBox="1"/>
          <p:nvPr/>
        </p:nvSpPr>
        <p:spPr>
          <a:xfrm>
            <a:off x="2435469" y="1274886"/>
            <a:ext cx="3543300" cy="2585323"/>
          </a:xfrm>
          <a:prstGeom prst="rect">
            <a:avLst/>
          </a:prstGeom>
          <a:noFill/>
        </p:spPr>
        <p:txBody>
          <a:bodyPr wrap="square" rtlCol="0">
            <a:spAutoFit/>
          </a:bodyPr>
          <a:lstStyle/>
          <a:p>
            <a:pPr marL="285750" indent="-285750">
              <a:buFont typeface="Arial" panose="020B0604020202020204" pitchFamily="34" charset="0"/>
              <a:buChar char="•"/>
            </a:pPr>
            <a:r>
              <a:rPr lang="uk-UA" dirty="0"/>
              <a:t>Покращує </a:t>
            </a:r>
            <a:r>
              <a:rPr lang="uk-UA" dirty="0" err="1"/>
              <a:t>оксигенацію</a:t>
            </a:r>
            <a:endParaRPr lang="uk-UA" dirty="0"/>
          </a:p>
          <a:p>
            <a:pPr marL="285750" indent="-285750">
              <a:buFont typeface="Arial" panose="020B0604020202020204" pitchFamily="34" charset="0"/>
              <a:buChar char="•"/>
            </a:pPr>
            <a:r>
              <a:rPr lang="uk-UA" dirty="0"/>
              <a:t>Забезпечує зволоження ДШ</a:t>
            </a:r>
          </a:p>
          <a:p>
            <a:pPr marL="285750" indent="-285750">
              <a:buFont typeface="Arial" panose="020B0604020202020204" pitchFamily="34" charset="0"/>
              <a:buChar char="•"/>
            </a:pPr>
            <a:r>
              <a:rPr lang="uk-UA" dirty="0"/>
              <a:t>Є більш комфортною, порівняно з НІВ</a:t>
            </a:r>
          </a:p>
          <a:p>
            <a:pPr marL="285750" indent="-285750">
              <a:buFont typeface="Arial" panose="020B0604020202020204" pitchFamily="34" charset="0"/>
              <a:buChar char="•"/>
            </a:pPr>
            <a:r>
              <a:rPr lang="uk-UA" dirty="0"/>
              <a:t>За даними досліджень – зменшує кількість пацієнтів, що потребують НІВ та </a:t>
            </a:r>
            <a:r>
              <a:rPr lang="uk-UA" dirty="0" err="1"/>
              <a:t>інтубації</a:t>
            </a:r>
            <a:r>
              <a:rPr lang="uk-UA" dirty="0"/>
              <a:t> трахеї (</a:t>
            </a:r>
            <a:r>
              <a:rPr lang="en-US" dirty="0" err="1"/>
              <a:t>PLoS</a:t>
            </a:r>
            <a:r>
              <a:rPr lang="en-US" dirty="0"/>
              <a:t> One/ 2019</a:t>
            </a:r>
            <a:r>
              <a:rPr lang="uk-UA" dirty="0"/>
              <a:t>,</a:t>
            </a:r>
            <a:r>
              <a:rPr lang="en-US" dirty="0"/>
              <a:t> 14(6)</a:t>
            </a:r>
            <a:r>
              <a:rPr lang="uk-UA" dirty="0"/>
              <a:t>: е0216957).</a:t>
            </a:r>
          </a:p>
        </p:txBody>
      </p:sp>
      <p:pic>
        <p:nvPicPr>
          <p:cNvPr id="6146" name="Picture 2" descr="New Frontiers in High-Flow Therapy | Open Respiratory Archives">
            <a:extLst>
              <a:ext uri="{FF2B5EF4-FFF2-40B4-BE49-F238E27FC236}">
                <a16:creationId xmlns:a16="http://schemas.microsoft.com/office/drawing/2014/main" id="{F1079A2A-A6DC-0108-2471-8303230ABD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94205" y="2347546"/>
            <a:ext cx="257175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98495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FC8FD10-A6F3-1D2F-86F2-C6280983C2C4}"/>
              </a:ext>
            </a:extLst>
          </p:cNvPr>
          <p:cNvSpPr>
            <a:spLocks noGrp="1"/>
          </p:cNvSpPr>
          <p:nvPr>
            <p:ph type="title"/>
          </p:nvPr>
        </p:nvSpPr>
        <p:spPr>
          <a:xfrm>
            <a:off x="3455875" y="354382"/>
            <a:ext cx="6206871" cy="665525"/>
          </a:xfrm>
        </p:spPr>
        <p:txBody>
          <a:bodyPr/>
          <a:lstStyle/>
          <a:p>
            <a:pPr algn="ctr"/>
            <a:r>
              <a:rPr lang="uk-UA" dirty="0"/>
              <a:t>Покази до </a:t>
            </a:r>
            <a:r>
              <a:rPr lang="uk-UA" dirty="0" err="1"/>
              <a:t>інвазивної</a:t>
            </a:r>
            <a:r>
              <a:rPr lang="uk-UA" dirty="0"/>
              <a:t> ШВЛ</a:t>
            </a:r>
          </a:p>
        </p:txBody>
      </p:sp>
      <p:sp>
        <p:nvSpPr>
          <p:cNvPr id="4" name="Місце для номера слайда 3">
            <a:extLst>
              <a:ext uri="{FF2B5EF4-FFF2-40B4-BE49-F238E27FC236}">
                <a16:creationId xmlns:a16="http://schemas.microsoft.com/office/drawing/2014/main" id="{D8867249-D9E7-43BF-6DEB-5FDBB237B312}"/>
              </a:ext>
            </a:extLst>
          </p:cNvPr>
          <p:cNvSpPr>
            <a:spLocks noGrp="1"/>
          </p:cNvSpPr>
          <p:nvPr>
            <p:ph type="sldNum" sz="quarter" idx="15"/>
          </p:nvPr>
        </p:nvSpPr>
        <p:spPr/>
        <p:txBody>
          <a:bodyPr/>
          <a:lstStyle/>
          <a:p>
            <a:fld id="{18D65601-5AE2-46FC-B138-694DDD2B510D}" type="slidenum">
              <a:rPr lang="en-US" smtClean="0"/>
              <a:pPr/>
              <a:t>15</a:t>
            </a:fld>
            <a:endParaRPr lang="en-US" dirty="0"/>
          </a:p>
        </p:txBody>
      </p:sp>
      <p:sp>
        <p:nvSpPr>
          <p:cNvPr id="5" name="TextBox 4">
            <a:extLst>
              <a:ext uri="{FF2B5EF4-FFF2-40B4-BE49-F238E27FC236}">
                <a16:creationId xmlns:a16="http://schemas.microsoft.com/office/drawing/2014/main" id="{33FF461A-B655-963A-AB8F-42D1D72B95C1}"/>
              </a:ext>
            </a:extLst>
          </p:cNvPr>
          <p:cNvSpPr txBox="1"/>
          <p:nvPr/>
        </p:nvSpPr>
        <p:spPr>
          <a:xfrm>
            <a:off x="1248032" y="1618735"/>
            <a:ext cx="7711330" cy="1754326"/>
          </a:xfrm>
          <a:prstGeom prst="rect">
            <a:avLst/>
          </a:prstGeom>
          <a:noFill/>
        </p:spPr>
        <p:txBody>
          <a:bodyPr wrap="square" rtlCol="0">
            <a:spAutoFit/>
          </a:bodyPr>
          <a:lstStyle/>
          <a:p>
            <a:pPr marL="285750" indent="-285750">
              <a:buFont typeface="Arial" panose="020B0604020202020204" pitchFamily="34" charset="0"/>
              <a:buChar char="•"/>
            </a:pPr>
            <a:r>
              <a:rPr lang="uk-UA" dirty="0"/>
              <a:t>Порушення свідомості</a:t>
            </a:r>
          </a:p>
          <a:p>
            <a:pPr marL="285750" indent="-285750">
              <a:buFont typeface="Arial" panose="020B0604020202020204" pitchFamily="34" charset="0"/>
              <a:buChar char="•"/>
            </a:pPr>
            <a:r>
              <a:rPr lang="uk-UA" dirty="0"/>
              <a:t>Важка </a:t>
            </a:r>
            <a:r>
              <a:rPr lang="uk-UA" dirty="0" err="1"/>
              <a:t>гіпоксемія</a:t>
            </a:r>
            <a:endParaRPr lang="uk-UA" dirty="0"/>
          </a:p>
          <a:p>
            <a:pPr marL="285750" indent="-285750">
              <a:buFont typeface="Arial" panose="020B0604020202020204" pitchFamily="34" charset="0"/>
              <a:buChar char="•"/>
            </a:pPr>
            <a:r>
              <a:rPr lang="uk-UA" dirty="0"/>
              <a:t>Септичний шок</a:t>
            </a:r>
          </a:p>
          <a:p>
            <a:pPr marL="285750" indent="-285750">
              <a:buFont typeface="Arial" panose="020B0604020202020204" pitchFamily="34" charset="0"/>
              <a:buChar char="•"/>
            </a:pPr>
            <a:r>
              <a:rPr lang="uk-UA" dirty="0"/>
              <a:t>Важке </a:t>
            </a:r>
            <a:r>
              <a:rPr lang="uk-UA" dirty="0" err="1"/>
              <a:t>тахіпное</a:t>
            </a:r>
            <a:r>
              <a:rPr lang="uk-UA" dirty="0"/>
              <a:t> (більше 35-40) та інші ознаки виснаження, не зважаючи на НІВ з високим </a:t>
            </a:r>
            <a:r>
              <a:rPr lang="en-US" dirty="0"/>
              <a:t>FIO2</a:t>
            </a:r>
            <a:endParaRPr lang="uk-UA" dirty="0"/>
          </a:p>
          <a:p>
            <a:pPr marL="285750" indent="-285750">
              <a:buFont typeface="Arial" panose="020B0604020202020204" pitchFamily="34" charset="0"/>
              <a:buChar char="•"/>
            </a:pPr>
            <a:r>
              <a:rPr lang="uk-UA" dirty="0"/>
              <a:t>Неможливість дренувати харкотиння</a:t>
            </a:r>
          </a:p>
        </p:txBody>
      </p:sp>
      <p:pic>
        <p:nvPicPr>
          <p:cNvPr id="7170" name="Picture 2" descr="Штучна вентиляція легень. Типи апаратів для ШВЛ | Журнал Житомира">
            <a:extLst>
              <a:ext uri="{FF2B5EF4-FFF2-40B4-BE49-F238E27FC236}">
                <a16:creationId xmlns:a16="http://schemas.microsoft.com/office/drawing/2014/main" id="{8461E73B-B117-2AF5-121F-1C56CBF451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64345" y="3664477"/>
            <a:ext cx="4015519" cy="29310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57192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BC6BB64-376C-8ECB-8693-B612C3D9604F}"/>
              </a:ext>
            </a:extLst>
          </p:cNvPr>
          <p:cNvSpPr>
            <a:spLocks noGrp="1"/>
          </p:cNvSpPr>
          <p:nvPr>
            <p:ph type="title"/>
          </p:nvPr>
        </p:nvSpPr>
        <p:spPr/>
        <p:txBody>
          <a:bodyPr/>
          <a:lstStyle/>
          <a:p>
            <a:r>
              <a:rPr lang="ru-RU" dirty="0" err="1"/>
              <a:t>Нейром'язові</a:t>
            </a:r>
            <a:r>
              <a:rPr lang="ru-RU" dirty="0"/>
              <a:t> </a:t>
            </a:r>
            <a:r>
              <a:rPr lang="ru-RU" dirty="0" err="1"/>
              <a:t>блокатори</a:t>
            </a:r>
            <a:r>
              <a:rPr lang="ru-RU" dirty="0"/>
              <a:t> (</a:t>
            </a:r>
            <a:r>
              <a:rPr lang="en" dirty="0"/>
              <a:t>NMBA) — SCCM 2026</a:t>
            </a:r>
            <a:endParaRPr lang="ru-SE" dirty="0"/>
          </a:p>
        </p:txBody>
      </p:sp>
      <p:sp>
        <p:nvSpPr>
          <p:cNvPr id="3" name="Таблица 2">
            <a:extLst>
              <a:ext uri="{FF2B5EF4-FFF2-40B4-BE49-F238E27FC236}">
                <a16:creationId xmlns:a16="http://schemas.microsoft.com/office/drawing/2014/main" id="{BA1AE6F0-DAEE-8CBF-8489-A58CF9ACA112}"/>
              </a:ext>
            </a:extLst>
          </p:cNvPr>
          <p:cNvSpPr>
            <a:spLocks noGrp="1"/>
          </p:cNvSpPr>
          <p:nvPr>
            <p:ph type="tbl" sz="quarter" idx="10"/>
          </p:nvPr>
        </p:nvSpPr>
        <p:spPr>
          <a:xfrm>
            <a:off x="1408109" y="2057400"/>
            <a:ext cx="9869491" cy="3886200"/>
          </a:xfrm>
        </p:spPr>
        <p:txBody>
          <a:bodyPr/>
          <a:lstStyle/>
          <a:p>
            <a:endParaRPr lang="ru-SE"/>
          </a:p>
        </p:txBody>
      </p:sp>
      <p:sp>
        <p:nvSpPr>
          <p:cNvPr id="4" name="Номер слайда 3">
            <a:extLst>
              <a:ext uri="{FF2B5EF4-FFF2-40B4-BE49-F238E27FC236}">
                <a16:creationId xmlns:a16="http://schemas.microsoft.com/office/drawing/2014/main" id="{F7E60222-E301-9F21-BACE-6499351A83B4}"/>
              </a:ext>
            </a:extLst>
          </p:cNvPr>
          <p:cNvSpPr>
            <a:spLocks noGrp="1"/>
          </p:cNvSpPr>
          <p:nvPr>
            <p:ph type="sldNum" sz="quarter" idx="15"/>
          </p:nvPr>
        </p:nvSpPr>
        <p:spPr/>
        <p:txBody>
          <a:bodyPr/>
          <a:lstStyle/>
          <a:p>
            <a:fld id="{18D65601-5AE2-46FC-B138-694DDD2B510D}" type="slidenum">
              <a:rPr lang="en-US" smtClean="0"/>
              <a:pPr/>
              <a:t>16</a:t>
            </a:fld>
            <a:endParaRPr lang="en-US" dirty="0"/>
          </a:p>
        </p:txBody>
      </p:sp>
      <p:sp>
        <p:nvSpPr>
          <p:cNvPr id="5" name="Rectangle 1">
            <a:extLst>
              <a:ext uri="{FF2B5EF4-FFF2-40B4-BE49-F238E27FC236}">
                <a16:creationId xmlns:a16="http://schemas.microsoft.com/office/drawing/2014/main" id="{3B6CE5FF-5F5A-3390-7E63-1D80A10BF49D}"/>
              </a:ext>
            </a:extLst>
          </p:cNvPr>
          <p:cNvSpPr>
            <a:spLocks noChangeArrowheads="1"/>
          </p:cNvSpPr>
          <p:nvPr/>
        </p:nvSpPr>
        <p:spPr bwMode="auto">
          <a:xfrm rot="10800000" flipV="1">
            <a:off x="914399" y="1750191"/>
            <a:ext cx="10363187" cy="40945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44398" rIns="0" bIns="24439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SE" altLang="ru-SE" b="1" i="0" u="none" strike="noStrike" cap="none" normalizeH="0" baseline="0" dirty="0">
                <a:ln>
                  <a:noFill/>
                </a:ln>
                <a:solidFill>
                  <a:srgbClr val="0F1115"/>
                </a:solidFill>
                <a:effectLst/>
                <a:latin typeface="quote-cjk-patch"/>
              </a:rPr>
              <a:t>Умовна рекомендація застосовувати NMBA при ранньому тяжкому ГРДС</a:t>
            </a:r>
            <a:endParaRPr kumimoji="0" lang="ru-SE" altLang="ru-SE"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SE" altLang="ru-SE" b="1" i="0" u="none" strike="noStrike" cap="none" normalizeH="0" baseline="0" dirty="0">
                <a:ln>
                  <a:noFill/>
                </a:ln>
                <a:solidFill>
                  <a:srgbClr val="FF0000"/>
                </a:solidFill>
                <a:effectLst/>
                <a:latin typeface="quote-cjk-patch"/>
              </a:rPr>
              <a:t>Показання:</a:t>
            </a:r>
            <a:endParaRPr kumimoji="0" lang="ru-SE" altLang="ru-SE" b="0" i="0" u="none" strike="noStrike" cap="none" normalizeH="0" baseline="0" dirty="0">
              <a:ln>
                <a:noFill/>
              </a:ln>
              <a:solidFill>
                <a:srgbClr val="FF0000"/>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SE" altLang="ru-SE" b="0" i="0" u="none" strike="noStrike" cap="none" normalizeH="0" baseline="0" dirty="0">
                <a:ln>
                  <a:noFill/>
                </a:ln>
                <a:solidFill>
                  <a:srgbClr val="0F1115"/>
                </a:solidFill>
                <a:effectLst/>
                <a:latin typeface="quote-cjk-patch"/>
              </a:rPr>
              <a:t>PF &lt;150</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ru-SE" altLang="ru-SE" b="0" i="0" u="none" strike="noStrike" cap="none" normalizeH="0" baseline="0" dirty="0">
                <a:ln>
                  <a:noFill/>
                </a:ln>
                <a:solidFill>
                  <a:srgbClr val="0F1115"/>
                </a:solidFill>
                <a:effectLst/>
                <a:latin typeface="quote-cjk-patch"/>
              </a:rPr>
              <a:t>Перші 48-72 години після початку ШВЛ</a:t>
            </a:r>
          </a:p>
          <a:p>
            <a:pPr marL="0" marR="0" lvl="0" indent="0" algn="l" defTabSz="914400" rtl="0" eaLnBrk="0" fontAlgn="base" latinLnBrk="0" hangingPunct="0">
              <a:lnSpc>
                <a:spcPct val="100000"/>
              </a:lnSpc>
              <a:spcBef>
                <a:spcPct val="0"/>
              </a:spcBef>
              <a:spcAft>
                <a:spcPct val="0"/>
              </a:spcAft>
              <a:buClrTx/>
              <a:buSzTx/>
              <a:buFontTx/>
              <a:buNone/>
              <a:tabLst/>
            </a:pPr>
            <a:r>
              <a:rPr kumimoji="0" lang="ru-SE" altLang="ru-SE" b="1" i="0" u="none" strike="noStrike" cap="none" normalizeH="0" baseline="0" dirty="0">
                <a:ln>
                  <a:noFill/>
                </a:ln>
                <a:solidFill>
                  <a:srgbClr val="FF0000"/>
                </a:solidFill>
                <a:effectLst/>
                <a:latin typeface="quote-cjk-patch"/>
              </a:rPr>
              <a:t>Переваги:</a:t>
            </a:r>
            <a:endParaRPr kumimoji="0" lang="ru-SE" altLang="ru-SE" b="0" i="0" u="none" strike="noStrike" cap="none" normalizeH="0" baseline="0" dirty="0">
              <a:ln>
                <a:noFill/>
              </a:ln>
              <a:solidFill>
                <a:srgbClr val="FF0000"/>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SE" altLang="ru-SE" b="0" i="0" u="none" strike="noStrike" cap="none" normalizeH="0" baseline="0" dirty="0">
                <a:ln>
                  <a:noFill/>
                </a:ln>
                <a:solidFill>
                  <a:srgbClr val="0F1115"/>
                </a:solidFill>
                <a:effectLst/>
                <a:latin typeface="quote-cjk-patch"/>
              </a:rPr>
              <a:t>Синхронізація з респіратором</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ru-SE" altLang="ru-SE" b="0" i="0" u="none" strike="noStrike" cap="none" normalizeH="0" baseline="0" dirty="0">
                <a:ln>
                  <a:noFill/>
                </a:ln>
                <a:solidFill>
                  <a:srgbClr val="0F1115"/>
                </a:solidFill>
                <a:effectLst/>
                <a:latin typeface="quote-cjk-patch"/>
              </a:rPr>
              <a:t>Зниження баротравми</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ru-SE" altLang="ru-SE" b="0" i="0" u="none" strike="noStrike" cap="none" normalizeH="0" baseline="0" dirty="0">
                <a:ln>
                  <a:noFill/>
                </a:ln>
                <a:solidFill>
                  <a:srgbClr val="0F1115"/>
                </a:solidFill>
                <a:effectLst/>
                <a:latin typeface="quote-cjk-patch"/>
              </a:rPr>
              <a:t>↓ запальної відповіді</a:t>
            </a:r>
          </a:p>
          <a:p>
            <a:pPr marL="0" marR="0" lvl="0" indent="0" algn="l" defTabSz="914400" rtl="0" eaLnBrk="0" fontAlgn="base" latinLnBrk="0" hangingPunct="0">
              <a:lnSpc>
                <a:spcPct val="100000"/>
              </a:lnSpc>
              <a:spcBef>
                <a:spcPct val="0"/>
              </a:spcBef>
              <a:spcAft>
                <a:spcPct val="0"/>
              </a:spcAft>
              <a:buClrTx/>
              <a:buSzTx/>
              <a:buFontTx/>
              <a:buNone/>
              <a:tabLst/>
            </a:pPr>
            <a:r>
              <a:rPr kumimoji="0" lang="ru-SE" altLang="ru-SE" b="1" i="0" u="none" strike="noStrike" cap="none" normalizeH="0" baseline="0" dirty="0">
                <a:ln>
                  <a:noFill/>
                </a:ln>
                <a:solidFill>
                  <a:srgbClr val="FF0000"/>
                </a:solidFill>
                <a:effectLst/>
                <a:latin typeface="quote-cjk-patch"/>
              </a:rPr>
              <a:t>Вимоги:</a:t>
            </a:r>
            <a:endParaRPr kumimoji="0" lang="ru-SE" altLang="ru-SE" b="0" i="0" u="none" strike="noStrike" cap="none" normalizeH="0" baseline="0" dirty="0">
              <a:ln>
                <a:noFill/>
              </a:ln>
              <a:solidFill>
                <a:srgbClr val="FF0000"/>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SE" altLang="ru-SE" b="0" i="0" u="none" strike="noStrike" cap="none" normalizeH="0" baseline="0" dirty="0">
                <a:ln>
                  <a:noFill/>
                </a:ln>
                <a:solidFill>
                  <a:srgbClr val="0F1115"/>
                </a:solidFill>
                <a:effectLst/>
                <a:latin typeface="quote-cjk-patch"/>
              </a:rPr>
              <a:t>Адекватна седація (перед введенням NMBA)</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ru-SE" altLang="ru-SE" b="0" i="0" u="none" strike="noStrike" cap="none" normalizeH="0" baseline="0" dirty="0">
                <a:ln>
                  <a:noFill/>
                </a:ln>
                <a:solidFill>
                  <a:srgbClr val="0F1115"/>
                </a:solidFill>
                <a:effectLst/>
                <a:latin typeface="quote-cjk-patch"/>
              </a:rPr>
              <a:t>Моніторинг глибини блокади (TOF)</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ru-SE" altLang="ru-SE" b="0" i="0" u="none" strike="noStrike" cap="none" normalizeH="0" baseline="0" dirty="0">
                <a:ln>
                  <a:noFill/>
                </a:ln>
                <a:solidFill>
                  <a:srgbClr val="0F1115"/>
                </a:solidFill>
                <a:effectLst/>
                <a:latin typeface="quote-cjk-patch"/>
              </a:rPr>
              <a:t>Не більше 48 год без переоцінки</a:t>
            </a:r>
          </a:p>
          <a:p>
            <a:pPr marL="0" marR="0" lvl="0" indent="0" algn="l" defTabSz="914400" rtl="0" eaLnBrk="0" fontAlgn="base" latinLnBrk="0" hangingPunct="0">
              <a:lnSpc>
                <a:spcPct val="100000"/>
              </a:lnSpc>
              <a:spcBef>
                <a:spcPct val="0"/>
              </a:spcBef>
              <a:spcAft>
                <a:spcPct val="0"/>
              </a:spcAft>
              <a:buClrTx/>
              <a:buSzTx/>
              <a:buFontTx/>
              <a:buNone/>
              <a:tabLst/>
            </a:pPr>
            <a:r>
              <a:rPr kumimoji="0" lang="ru-SE" altLang="ru-SE" b="0" i="1" u="none" strike="noStrike" cap="none" normalizeH="0" baseline="0" dirty="0">
                <a:ln>
                  <a:noFill/>
                </a:ln>
                <a:solidFill>
                  <a:srgbClr val="0070C0"/>
                </a:solidFill>
                <a:effectLst/>
                <a:latin typeface="quote-cjk-patch"/>
              </a:rPr>
              <a:t>                                                                                                     Джерело: SCCM 2026</a:t>
            </a:r>
            <a:endParaRPr kumimoji="0" lang="ru-SE" altLang="ru-SE" b="0" i="0" u="none" strike="noStrike" cap="none" normalizeH="0" baseline="0" dirty="0">
              <a:ln>
                <a:noFill/>
              </a:ln>
              <a:solidFill>
                <a:srgbClr val="0070C0"/>
              </a:solidFill>
              <a:effectLst/>
              <a:latin typeface="Arial" panose="020B0604020202020204" pitchFamily="34" charset="0"/>
            </a:endParaRPr>
          </a:p>
        </p:txBody>
      </p:sp>
      <p:sp>
        <p:nvSpPr>
          <p:cNvPr id="6" name="Rectangle 2">
            <a:extLst>
              <a:ext uri="{FF2B5EF4-FFF2-40B4-BE49-F238E27FC236}">
                <a16:creationId xmlns:a16="http://schemas.microsoft.com/office/drawing/2014/main" id="{672720F3-62DA-7279-169C-9E0910DC80EF}"/>
              </a:ext>
            </a:extLst>
          </p:cNvPr>
          <p:cNvSpPr>
            <a:spLocks noChangeArrowheads="1"/>
          </p:cNvSpPr>
          <p:nvPr/>
        </p:nvSpPr>
        <p:spPr bwMode="auto">
          <a:xfrm>
            <a:off x="-98854" y="457200"/>
            <a:ext cx="12290854"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SE"/>
          </a:p>
        </p:txBody>
      </p:sp>
      <p:sp>
        <p:nvSpPr>
          <p:cNvPr id="7" name="Rectangle 3">
            <a:extLst>
              <a:ext uri="{FF2B5EF4-FFF2-40B4-BE49-F238E27FC236}">
                <a16:creationId xmlns:a16="http://schemas.microsoft.com/office/drawing/2014/main" id="{6436B604-EB3F-F525-FCFA-F5DA17FE31C5}"/>
              </a:ext>
            </a:extLst>
          </p:cNvPr>
          <p:cNvSpPr>
            <a:spLocks noChangeArrowheads="1"/>
          </p:cNvSpPr>
          <p:nvPr/>
        </p:nvSpPr>
        <p:spPr bwMode="auto">
          <a:xfrm>
            <a:off x="-98854" y="72966"/>
            <a:ext cx="12290854"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SE" altLang="ru-SE" sz="10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ru-SE" altLang="ru-SE" sz="1800" b="0" i="0" u="none" strike="noStrike" cap="none" normalizeH="0" baseline="0">
                <a:ln>
                  <a:noFill/>
                </a:ln>
                <a:solidFill>
                  <a:schemeClr val="tx1"/>
                </a:solidFill>
                <a:effectLst/>
                <a:latin typeface="Arial" panose="020B0604020202020204" pitchFamily="34" charset="0"/>
              </a:rPr>
            </a:br>
            <a:endParaRPr kumimoji="0" lang="ru-SE" altLang="ru-SE"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9594955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Місце для номера слайда 3">
            <a:extLst>
              <a:ext uri="{FF2B5EF4-FFF2-40B4-BE49-F238E27FC236}">
                <a16:creationId xmlns:a16="http://schemas.microsoft.com/office/drawing/2014/main" id="{EFC6821A-0203-335A-BD3B-9B83DB7E1959}"/>
              </a:ext>
            </a:extLst>
          </p:cNvPr>
          <p:cNvSpPr>
            <a:spLocks noGrp="1"/>
          </p:cNvSpPr>
          <p:nvPr>
            <p:ph type="sldNum" sz="quarter" idx="15"/>
          </p:nvPr>
        </p:nvSpPr>
        <p:spPr/>
        <p:txBody>
          <a:bodyPr/>
          <a:lstStyle/>
          <a:p>
            <a:fld id="{18D65601-5AE2-46FC-B138-694DDD2B510D}" type="slidenum">
              <a:rPr lang="en-US" smtClean="0"/>
              <a:pPr/>
              <a:t>17</a:t>
            </a:fld>
            <a:endParaRPr lang="en-US" dirty="0"/>
          </a:p>
        </p:txBody>
      </p:sp>
      <p:pic>
        <p:nvPicPr>
          <p:cNvPr id="6" name="Рисунок 5">
            <a:extLst>
              <a:ext uri="{FF2B5EF4-FFF2-40B4-BE49-F238E27FC236}">
                <a16:creationId xmlns:a16="http://schemas.microsoft.com/office/drawing/2014/main" id="{99B1C579-20B1-4CED-9069-8A5799A9940A}"/>
              </a:ext>
            </a:extLst>
          </p:cNvPr>
          <p:cNvPicPr>
            <a:picLocks noChangeAspect="1"/>
          </p:cNvPicPr>
          <p:nvPr/>
        </p:nvPicPr>
        <p:blipFill>
          <a:blip r:embed="rId2"/>
          <a:stretch>
            <a:fillRect/>
          </a:stretch>
        </p:blipFill>
        <p:spPr>
          <a:xfrm>
            <a:off x="1604961" y="1240998"/>
            <a:ext cx="3801294" cy="4376004"/>
          </a:xfrm>
          <a:prstGeom prst="rect">
            <a:avLst/>
          </a:prstGeom>
        </p:spPr>
      </p:pic>
      <p:sp>
        <p:nvSpPr>
          <p:cNvPr id="2" name="TextBox 1">
            <a:extLst>
              <a:ext uri="{FF2B5EF4-FFF2-40B4-BE49-F238E27FC236}">
                <a16:creationId xmlns:a16="http://schemas.microsoft.com/office/drawing/2014/main" id="{A76668ED-8629-08B6-E407-FC8A8F0AC8D2}"/>
              </a:ext>
            </a:extLst>
          </p:cNvPr>
          <p:cNvSpPr txBox="1"/>
          <p:nvPr/>
        </p:nvSpPr>
        <p:spPr>
          <a:xfrm>
            <a:off x="6785746" y="1240200"/>
            <a:ext cx="4916816" cy="3539430"/>
          </a:xfrm>
          <a:prstGeom prst="rect">
            <a:avLst/>
          </a:prstGeom>
          <a:noFill/>
        </p:spPr>
        <p:txBody>
          <a:bodyPr wrap="square" rtlCol="0">
            <a:spAutoFit/>
          </a:bodyPr>
          <a:lstStyle/>
          <a:p>
            <a:pPr algn="ctr"/>
            <a:r>
              <a:rPr lang="uk-UA" sz="1600" dirty="0"/>
              <a:t>У всіх випадках мінімальний тиск на вдиху (</a:t>
            </a:r>
            <a:r>
              <a:rPr lang="en-US" sz="1600" dirty="0"/>
              <a:t>PPLAT – PEEP) </a:t>
            </a:r>
            <a:r>
              <a:rPr lang="uk-UA" sz="1600" dirty="0"/>
              <a:t>має бути якомога найнижчим, щоб оптимізувати шанси пацієнта на виживання.25 На початку лікування можна використовувати </a:t>
            </a:r>
            <a:r>
              <a:rPr lang="en-US" sz="1600" dirty="0"/>
              <a:t>VT, </a:t>
            </a:r>
            <a:r>
              <a:rPr lang="uk-UA" sz="1600" dirty="0"/>
              <a:t>що становить 8 мл/кг, проте цей показник слід зменшити до 6 мл/кг протягом 2–4 годин. Якщо </a:t>
            </a:r>
            <a:r>
              <a:rPr lang="en-US" sz="1600" dirty="0"/>
              <a:t>PPLAT </a:t>
            </a:r>
            <a:r>
              <a:rPr lang="uk-UA" sz="1600" dirty="0"/>
              <a:t>залишається вищим за 30 см </a:t>
            </a:r>
            <a:r>
              <a:rPr lang="en-US" sz="1600" dirty="0"/>
              <a:t>H2O, </a:t>
            </a:r>
            <a:r>
              <a:rPr lang="uk-UA" sz="1600" dirty="0"/>
              <a:t>дихальний об'єм можна ще скоротити до 4 мл/кг, якщо є свідчення належного постачання кисню до периферичних тканин (нормальний рівень лактату і лужного дефіциту). На додаток до вентиляції з керованим об’ємом можна використовувати інші режими, проте на розсуд реаніматолога, який має досвід у лікуванні ГРДС. </a:t>
            </a:r>
          </a:p>
        </p:txBody>
      </p:sp>
      <p:sp>
        <p:nvSpPr>
          <p:cNvPr id="3" name="TextBox 2">
            <a:extLst>
              <a:ext uri="{FF2B5EF4-FFF2-40B4-BE49-F238E27FC236}">
                <a16:creationId xmlns:a16="http://schemas.microsoft.com/office/drawing/2014/main" id="{67D08A7C-045E-3C6B-120E-A25A7197085F}"/>
              </a:ext>
            </a:extLst>
          </p:cNvPr>
          <p:cNvSpPr txBox="1"/>
          <p:nvPr/>
        </p:nvSpPr>
        <p:spPr>
          <a:xfrm>
            <a:off x="2612839" y="290147"/>
            <a:ext cx="6620607" cy="830997"/>
          </a:xfrm>
          <a:prstGeom prst="rect">
            <a:avLst/>
          </a:prstGeom>
          <a:noFill/>
        </p:spPr>
        <p:txBody>
          <a:bodyPr wrap="square" rtlCol="0">
            <a:spAutoFit/>
          </a:bodyPr>
          <a:lstStyle/>
          <a:p>
            <a:pPr algn="ctr"/>
            <a:r>
              <a:rPr lang="uk-UA" sz="2400" b="1" dirty="0"/>
              <a:t>Налаштування апарату ШВЛ для захисту легень</a:t>
            </a:r>
          </a:p>
        </p:txBody>
      </p:sp>
    </p:spTree>
    <p:extLst>
      <p:ext uri="{BB962C8B-B14F-4D97-AF65-F5344CB8AC3E}">
        <p14:creationId xmlns:p14="http://schemas.microsoft.com/office/powerpoint/2010/main" val="33940049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аблица 2">
            <a:extLst>
              <a:ext uri="{FF2B5EF4-FFF2-40B4-BE49-F238E27FC236}">
                <a16:creationId xmlns:a16="http://schemas.microsoft.com/office/drawing/2014/main" id="{391B921D-0531-A2FB-3678-F80ED3E160D6}"/>
              </a:ext>
            </a:extLst>
          </p:cNvPr>
          <p:cNvSpPr>
            <a:spLocks noGrp="1"/>
          </p:cNvSpPr>
          <p:nvPr>
            <p:ph type="tbl" sz="quarter" idx="10"/>
          </p:nvPr>
        </p:nvSpPr>
        <p:spPr/>
        <p:txBody>
          <a:bodyPr/>
          <a:lstStyle/>
          <a:p>
            <a:endParaRPr lang="ru-SE"/>
          </a:p>
        </p:txBody>
      </p:sp>
      <p:sp>
        <p:nvSpPr>
          <p:cNvPr id="4" name="Номер слайда 3">
            <a:extLst>
              <a:ext uri="{FF2B5EF4-FFF2-40B4-BE49-F238E27FC236}">
                <a16:creationId xmlns:a16="http://schemas.microsoft.com/office/drawing/2014/main" id="{D1336BDE-0325-E0EA-88D5-048A517E4D2D}"/>
              </a:ext>
            </a:extLst>
          </p:cNvPr>
          <p:cNvSpPr>
            <a:spLocks noGrp="1"/>
          </p:cNvSpPr>
          <p:nvPr>
            <p:ph type="sldNum" sz="quarter" idx="15"/>
          </p:nvPr>
        </p:nvSpPr>
        <p:spPr/>
        <p:txBody>
          <a:bodyPr/>
          <a:lstStyle/>
          <a:p>
            <a:fld id="{18D65601-5AE2-46FC-B138-694DDD2B510D}" type="slidenum">
              <a:rPr lang="en-US" smtClean="0"/>
              <a:pPr/>
              <a:t>18</a:t>
            </a:fld>
            <a:endParaRPr lang="en-US" dirty="0"/>
          </a:p>
        </p:txBody>
      </p:sp>
      <p:sp>
        <p:nvSpPr>
          <p:cNvPr id="5" name="Rectangle 1">
            <a:extLst>
              <a:ext uri="{FF2B5EF4-FFF2-40B4-BE49-F238E27FC236}">
                <a16:creationId xmlns:a16="http://schemas.microsoft.com/office/drawing/2014/main" id="{AF8A96EC-024C-62AB-AEA2-104AF13391B1}"/>
              </a:ext>
            </a:extLst>
          </p:cNvPr>
          <p:cNvSpPr>
            <a:spLocks noGrp="1" noChangeArrowheads="1"/>
          </p:cNvSpPr>
          <p:nvPr>
            <p:ph type="title"/>
          </p:nvPr>
        </p:nvSpPr>
        <p:spPr bwMode="auto">
          <a:xfrm>
            <a:off x="1487488" y="214368"/>
            <a:ext cx="7112653"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SE" altLang="ru-SE" sz="3200" b="0" i="0" u="none" strike="noStrike" cap="none" normalizeH="0" baseline="0" dirty="0">
                <a:ln>
                  <a:noFill/>
                </a:ln>
                <a:solidFill>
                  <a:srgbClr val="0F1115"/>
                </a:solidFill>
                <a:effectLst/>
                <a:latin typeface="quote-cjk-patch"/>
              </a:rPr>
              <a:t>Протективна ШВЛ — цільові параметри</a:t>
            </a:r>
            <a:endParaRPr kumimoji="0" lang="ru-SE" altLang="ru-SE" sz="3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ru-SE" altLang="ru-SE" sz="1800" b="0" i="0" u="none" strike="noStrike" cap="none" normalizeH="0" baseline="0" dirty="0">
                <a:ln>
                  <a:noFill/>
                </a:ln>
                <a:solidFill>
                  <a:schemeClr val="tx1"/>
                </a:solidFill>
                <a:effectLst/>
                <a:latin typeface="Arial" panose="020B0604020202020204" pitchFamily="34" charset="0"/>
              </a:rPr>
            </a:br>
            <a:endParaRPr kumimoji="0" lang="ru-SE" altLang="ru-SE" sz="1800" b="0" i="0" u="none" strike="noStrike" cap="none" normalizeH="0" baseline="0" dirty="0">
              <a:ln>
                <a:noFill/>
              </a:ln>
              <a:solidFill>
                <a:schemeClr val="tx1"/>
              </a:solidFill>
              <a:effectLst/>
              <a:latin typeface="Arial" panose="020B0604020202020204" pitchFamily="34" charset="0"/>
            </a:endParaRPr>
          </a:p>
        </p:txBody>
      </p:sp>
      <p:pic>
        <p:nvPicPr>
          <p:cNvPr id="7" name="Рисунок 6" descr="Изображение выглядит как текст, чек, Шрифт, снимок экрана&#10;&#10;Содержимое, созданное искусственным интеллектом, может быть неверным.">
            <a:extLst>
              <a:ext uri="{FF2B5EF4-FFF2-40B4-BE49-F238E27FC236}">
                <a16:creationId xmlns:a16="http://schemas.microsoft.com/office/drawing/2014/main" id="{CA76792B-DED8-D5BB-1619-1CBDFD92270B}"/>
              </a:ext>
            </a:extLst>
          </p:cNvPr>
          <p:cNvPicPr>
            <a:picLocks noChangeAspect="1"/>
          </p:cNvPicPr>
          <p:nvPr/>
        </p:nvPicPr>
        <p:blipFill>
          <a:blip r:embed="rId2"/>
          <a:stretch>
            <a:fillRect/>
          </a:stretch>
        </p:blipFill>
        <p:spPr>
          <a:xfrm>
            <a:off x="749300" y="1322364"/>
            <a:ext cx="10528300" cy="4621236"/>
          </a:xfrm>
          <a:prstGeom prst="rect">
            <a:avLst/>
          </a:prstGeom>
        </p:spPr>
      </p:pic>
    </p:spTree>
    <p:extLst>
      <p:ext uri="{BB962C8B-B14F-4D97-AF65-F5344CB8AC3E}">
        <p14:creationId xmlns:p14="http://schemas.microsoft.com/office/powerpoint/2010/main" val="39778725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ED339CB-FE18-DFA1-EEEE-DFB3A3B145E9}"/>
              </a:ext>
            </a:extLst>
          </p:cNvPr>
          <p:cNvSpPr>
            <a:spLocks noGrp="1"/>
          </p:cNvSpPr>
          <p:nvPr>
            <p:ph type="title"/>
          </p:nvPr>
        </p:nvSpPr>
        <p:spPr>
          <a:xfrm>
            <a:off x="1213338" y="503852"/>
            <a:ext cx="10064249" cy="1427585"/>
          </a:xfrm>
        </p:spPr>
        <p:txBody>
          <a:bodyPr>
            <a:normAutofit/>
          </a:bodyPr>
          <a:lstStyle/>
          <a:p>
            <a:pPr algn="ctr"/>
            <a:r>
              <a:rPr lang="ru-RU" sz="3200" b="1" dirty="0"/>
              <a:t>ЦІЛЬОВИЙ ПОКАЗНИК ОКСИГЕНАЦІЇ: Pа02 55-80 мм рт. ст. </a:t>
            </a:r>
            <a:r>
              <a:rPr lang="ru-RU" sz="3200" b="1" dirty="0" err="1"/>
              <a:t>або</a:t>
            </a:r>
            <a:r>
              <a:rPr lang="ru-RU" sz="3200" b="1" dirty="0"/>
              <a:t> SpO2 88-95%</a:t>
            </a:r>
            <a:endParaRPr lang="uk-UA" sz="3200" b="1" dirty="0"/>
          </a:p>
        </p:txBody>
      </p:sp>
      <p:sp>
        <p:nvSpPr>
          <p:cNvPr id="4" name="Місце для номера слайда 3">
            <a:extLst>
              <a:ext uri="{FF2B5EF4-FFF2-40B4-BE49-F238E27FC236}">
                <a16:creationId xmlns:a16="http://schemas.microsoft.com/office/drawing/2014/main" id="{F3E902FF-94D7-77EB-B5A1-7D5A385656BF}"/>
              </a:ext>
            </a:extLst>
          </p:cNvPr>
          <p:cNvSpPr>
            <a:spLocks noGrp="1"/>
          </p:cNvSpPr>
          <p:nvPr>
            <p:ph type="sldNum" sz="quarter" idx="15"/>
          </p:nvPr>
        </p:nvSpPr>
        <p:spPr/>
        <p:txBody>
          <a:bodyPr/>
          <a:lstStyle/>
          <a:p>
            <a:fld id="{18D65601-5AE2-46FC-B138-694DDD2B510D}" type="slidenum">
              <a:rPr lang="en-US" smtClean="0"/>
              <a:pPr/>
              <a:t>19</a:t>
            </a:fld>
            <a:endParaRPr lang="en-US" dirty="0"/>
          </a:p>
        </p:txBody>
      </p:sp>
      <p:pic>
        <p:nvPicPr>
          <p:cNvPr id="6" name="Рисунок 5">
            <a:extLst>
              <a:ext uri="{FF2B5EF4-FFF2-40B4-BE49-F238E27FC236}">
                <a16:creationId xmlns:a16="http://schemas.microsoft.com/office/drawing/2014/main" id="{DE569B05-D4FB-DC69-CDFB-B11066F2ACC3}"/>
              </a:ext>
            </a:extLst>
          </p:cNvPr>
          <p:cNvPicPr>
            <a:picLocks noChangeAspect="1"/>
          </p:cNvPicPr>
          <p:nvPr/>
        </p:nvPicPr>
        <p:blipFill>
          <a:blip r:embed="rId2"/>
          <a:srcRect t="30000"/>
          <a:stretch>
            <a:fillRect/>
          </a:stretch>
        </p:blipFill>
        <p:spPr>
          <a:xfrm>
            <a:off x="5545108" y="2576146"/>
            <a:ext cx="6576553" cy="3710354"/>
          </a:xfrm>
          <a:prstGeom prst="rect">
            <a:avLst/>
          </a:prstGeom>
        </p:spPr>
      </p:pic>
      <p:sp>
        <p:nvSpPr>
          <p:cNvPr id="8" name="TextBox 7">
            <a:extLst>
              <a:ext uri="{FF2B5EF4-FFF2-40B4-BE49-F238E27FC236}">
                <a16:creationId xmlns:a16="http://schemas.microsoft.com/office/drawing/2014/main" id="{38D9F78A-95EC-ED08-7CFE-344482E3378D}"/>
              </a:ext>
            </a:extLst>
          </p:cNvPr>
          <p:cNvSpPr txBox="1"/>
          <p:nvPr/>
        </p:nvSpPr>
        <p:spPr>
          <a:xfrm>
            <a:off x="1213338" y="2229359"/>
            <a:ext cx="3885560" cy="3416320"/>
          </a:xfrm>
          <a:prstGeom prst="rect">
            <a:avLst/>
          </a:prstGeom>
          <a:noFill/>
        </p:spPr>
        <p:txBody>
          <a:bodyPr wrap="square">
            <a:spAutoFit/>
          </a:bodyPr>
          <a:lstStyle/>
          <a:p>
            <a:r>
              <a:rPr lang="ru-RU" b="0" i="0" dirty="0" err="1">
                <a:solidFill>
                  <a:srgbClr val="222222"/>
                </a:solidFill>
                <a:effectLst/>
                <a:latin typeface="Arial" panose="020B0604020202020204" pitchFamily="34" charset="0"/>
              </a:rPr>
              <a:t>Застосовуйте</a:t>
            </a:r>
            <a:r>
              <a:rPr lang="ru-RU" b="0" i="0" dirty="0">
                <a:solidFill>
                  <a:srgbClr val="222222"/>
                </a:solidFill>
                <a:effectLst/>
                <a:latin typeface="Arial" panose="020B0604020202020204" pitchFamily="34" charset="0"/>
              </a:rPr>
              <a:t> </a:t>
            </a:r>
            <a:r>
              <a:rPr lang="ru-RU" b="0" i="0" dirty="0" err="1">
                <a:solidFill>
                  <a:srgbClr val="222222"/>
                </a:solidFill>
                <a:effectLst/>
                <a:latin typeface="Arial" panose="020B0604020202020204" pitchFamily="34" charset="0"/>
              </a:rPr>
              <a:t>мінімальний</a:t>
            </a:r>
            <a:r>
              <a:rPr lang="ru-RU" b="0" i="0" dirty="0">
                <a:solidFill>
                  <a:srgbClr val="222222"/>
                </a:solidFill>
                <a:effectLst/>
                <a:latin typeface="Arial" panose="020B0604020202020204" pitchFamily="34" charset="0"/>
              </a:rPr>
              <a:t> РЕЕР на </a:t>
            </a:r>
            <a:r>
              <a:rPr lang="ru-RU" b="0" i="0" dirty="0" err="1">
                <a:solidFill>
                  <a:srgbClr val="222222"/>
                </a:solidFill>
                <a:effectLst/>
                <a:latin typeface="Arial" panose="020B0604020202020204" pitchFamily="34" charset="0"/>
              </a:rPr>
              <a:t>рівні</a:t>
            </a:r>
            <a:r>
              <a:rPr lang="ru-RU" b="0" i="0" dirty="0">
                <a:solidFill>
                  <a:srgbClr val="222222"/>
                </a:solidFill>
                <a:effectLst/>
                <a:latin typeface="Arial" panose="020B0604020202020204" pitchFamily="34" charset="0"/>
              </a:rPr>
              <a:t> 5 см Н20. Для </a:t>
            </a:r>
            <a:r>
              <a:rPr lang="ru-RU" b="0" i="0" dirty="0" err="1">
                <a:solidFill>
                  <a:srgbClr val="222222"/>
                </a:solidFill>
                <a:effectLst/>
                <a:latin typeface="Arial" panose="020B0604020202020204" pitchFamily="34" charset="0"/>
              </a:rPr>
              <a:t>досягнення</a:t>
            </a:r>
            <a:r>
              <a:rPr lang="ru-RU" b="0" i="0" dirty="0">
                <a:solidFill>
                  <a:srgbClr val="222222"/>
                </a:solidFill>
                <a:effectLst/>
                <a:latin typeface="Arial" panose="020B0604020202020204" pitchFamily="34" charset="0"/>
              </a:rPr>
              <a:t> </a:t>
            </a:r>
            <a:r>
              <a:rPr lang="ru-RU" b="0" i="0" dirty="0" err="1">
                <a:solidFill>
                  <a:srgbClr val="222222"/>
                </a:solidFill>
                <a:effectLst/>
                <a:latin typeface="Arial" panose="020B0604020202020204" pitchFamily="34" charset="0"/>
              </a:rPr>
              <a:t>цільового</a:t>
            </a:r>
            <a:r>
              <a:rPr lang="ru-RU" b="0" i="0" dirty="0">
                <a:solidFill>
                  <a:srgbClr val="222222"/>
                </a:solidFill>
                <a:effectLst/>
                <a:latin typeface="Arial" panose="020B0604020202020204" pitchFamily="34" charset="0"/>
              </a:rPr>
              <a:t> </a:t>
            </a:r>
            <a:r>
              <a:rPr lang="ru-RU" b="0" i="0" dirty="0" err="1">
                <a:solidFill>
                  <a:srgbClr val="222222"/>
                </a:solidFill>
                <a:effectLst/>
                <a:latin typeface="Arial" panose="020B0604020202020204" pitchFamily="34" charset="0"/>
              </a:rPr>
              <a:t>показника</a:t>
            </a:r>
            <a:r>
              <a:rPr lang="ru-RU" b="0" i="0" dirty="0">
                <a:solidFill>
                  <a:srgbClr val="222222"/>
                </a:solidFill>
                <a:effectLst/>
                <a:latin typeface="Arial" panose="020B0604020202020204" pitchFamily="34" charset="0"/>
              </a:rPr>
              <a:t> </a:t>
            </a:r>
            <a:r>
              <a:rPr lang="ru-RU" b="0" i="0" dirty="0" err="1">
                <a:solidFill>
                  <a:srgbClr val="222222"/>
                </a:solidFill>
                <a:effectLst/>
                <a:latin typeface="Arial" panose="020B0604020202020204" pitchFamily="34" charset="0"/>
              </a:rPr>
              <a:t>розгляньте</a:t>
            </a:r>
            <a:r>
              <a:rPr lang="ru-RU" b="0" i="0" dirty="0">
                <a:solidFill>
                  <a:srgbClr val="222222"/>
                </a:solidFill>
                <a:effectLst/>
                <a:latin typeface="Arial" panose="020B0604020202020204" pitchFamily="34" charset="0"/>
              </a:rPr>
              <a:t> </a:t>
            </a:r>
            <a:r>
              <a:rPr lang="ru-RU" b="0" i="0" dirty="0" err="1">
                <a:solidFill>
                  <a:srgbClr val="222222"/>
                </a:solidFill>
                <a:effectLst/>
                <a:latin typeface="Arial" panose="020B0604020202020204" pitchFamily="34" charset="0"/>
              </a:rPr>
              <a:t>можливість</a:t>
            </a:r>
            <a:r>
              <a:rPr lang="ru-RU" b="0" i="0" dirty="0">
                <a:solidFill>
                  <a:srgbClr val="222222"/>
                </a:solidFill>
                <a:effectLst/>
                <a:latin typeface="Arial" panose="020B0604020202020204" pitchFamily="34" charset="0"/>
              </a:rPr>
              <a:t> </a:t>
            </a:r>
            <a:r>
              <a:rPr lang="ru-RU" b="0" i="0" dirty="0" err="1">
                <a:solidFill>
                  <a:srgbClr val="222222"/>
                </a:solidFill>
                <a:effectLst/>
                <a:latin typeface="Arial" panose="020B0604020202020204" pitchFamily="34" charset="0"/>
              </a:rPr>
              <a:t>використання</a:t>
            </a:r>
            <a:r>
              <a:rPr lang="ru-RU" b="0" i="0" dirty="0">
                <a:solidFill>
                  <a:srgbClr val="222222"/>
                </a:solidFill>
                <a:effectLst/>
                <a:latin typeface="Arial" panose="020B0604020202020204" pitchFamily="34" charset="0"/>
              </a:rPr>
              <a:t> </a:t>
            </a:r>
            <a:r>
              <a:rPr lang="ru-RU" b="0" i="0" dirty="0" err="1">
                <a:solidFill>
                  <a:srgbClr val="222222"/>
                </a:solidFill>
                <a:effectLst/>
                <a:latin typeface="Arial" panose="020B0604020202020204" pitchFamily="34" charset="0"/>
              </a:rPr>
              <a:t>покрокових</a:t>
            </a:r>
            <a:r>
              <a:rPr lang="ru-RU" b="0" i="0" dirty="0">
                <a:solidFill>
                  <a:srgbClr val="222222"/>
                </a:solidFill>
                <a:effectLst/>
                <a:latin typeface="Arial" panose="020B0604020202020204" pitchFamily="34" charset="0"/>
              </a:rPr>
              <a:t> </a:t>
            </a:r>
            <a:r>
              <a:rPr lang="ru-RU" b="0" i="0" dirty="0" err="1">
                <a:solidFill>
                  <a:srgbClr val="222222"/>
                </a:solidFill>
                <a:effectLst/>
                <a:latin typeface="Arial" panose="020B0604020202020204" pitchFamily="34" charset="0"/>
              </a:rPr>
              <a:t>комбінацій</a:t>
            </a:r>
            <a:r>
              <a:rPr lang="ru-RU" b="0" i="0" dirty="0">
                <a:solidFill>
                  <a:srgbClr val="222222"/>
                </a:solidFill>
                <a:effectLst/>
                <a:latin typeface="Arial" panose="020B0604020202020204" pitchFamily="34" charset="0"/>
              </a:rPr>
              <a:t> FiO2/РЕEP, як показано </a:t>
            </a:r>
            <a:r>
              <a:rPr lang="ru-RU" b="0" i="0" dirty="0" err="1">
                <a:solidFill>
                  <a:srgbClr val="222222"/>
                </a:solidFill>
                <a:effectLst/>
                <a:latin typeface="Arial" panose="020B0604020202020204" pitchFamily="34" charset="0"/>
              </a:rPr>
              <a:t>нижче</a:t>
            </a:r>
            <a:r>
              <a:rPr lang="ru-RU" b="0" i="0" dirty="0">
                <a:solidFill>
                  <a:srgbClr val="222222"/>
                </a:solidFill>
                <a:effectLst/>
                <a:latin typeface="Arial" panose="020B0604020202020204" pitchFamily="34" charset="0"/>
              </a:rPr>
              <a:t> (не </a:t>
            </a:r>
            <a:r>
              <a:rPr lang="ru-RU" b="0" i="0" dirty="0" err="1">
                <a:solidFill>
                  <a:srgbClr val="222222"/>
                </a:solidFill>
                <a:effectLst/>
                <a:latin typeface="Arial" panose="020B0604020202020204" pitchFamily="34" charset="0"/>
              </a:rPr>
              <a:t>обов'язково</a:t>
            </a:r>
            <a:r>
              <a:rPr lang="ru-RU" b="0" i="0" dirty="0">
                <a:solidFill>
                  <a:srgbClr val="222222"/>
                </a:solidFill>
                <a:effectLst/>
                <a:latin typeface="Arial" panose="020B0604020202020204" pitchFamily="34" charset="0"/>
              </a:rPr>
              <a:t>).</a:t>
            </a:r>
            <a:r>
              <a:rPr lang="ru-RU" b="1" dirty="0"/>
              <a:t> </a:t>
            </a:r>
          </a:p>
          <a:p>
            <a:endParaRPr lang="ru-RU" b="1" dirty="0"/>
          </a:p>
          <a:p>
            <a:r>
              <a:rPr lang="ru-RU" b="1" dirty="0" err="1">
                <a:solidFill>
                  <a:srgbClr val="FF0000"/>
                </a:solidFill>
              </a:rPr>
              <a:t>Рекомендація</a:t>
            </a:r>
            <a:r>
              <a:rPr lang="ru-RU" b="1" dirty="0">
                <a:solidFill>
                  <a:srgbClr val="FF0000"/>
                </a:solidFill>
              </a:rPr>
              <a:t> </a:t>
            </a:r>
            <a:r>
              <a:rPr lang="en" b="1" dirty="0">
                <a:solidFill>
                  <a:srgbClr val="FF0000"/>
                </a:solidFill>
              </a:rPr>
              <a:t>ATS 2024</a:t>
            </a:r>
            <a:r>
              <a:rPr lang="en" b="1" dirty="0"/>
              <a:t>:</a:t>
            </a:r>
            <a:r>
              <a:rPr lang="en" dirty="0"/>
              <a:t> </a:t>
            </a:r>
            <a:r>
              <a:rPr lang="ru-RU" dirty="0" err="1"/>
              <a:t>вищий</a:t>
            </a:r>
            <a:r>
              <a:rPr lang="ru-RU" dirty="0"/>
              <a:t> </a:t>
            </a:r>
            <a:r>
              <a:rPr lang="en" dirty="0"/>
              <a:t>PEEP </a:t>
            </a:r>
            <a:r>
              <a:rPr lang="ru-RU" dirty="0"/>
              <a:t>без рекрутмент-</a:t>
            </a:r>
            <a:r>
              <a:rPr lang="ru-RU" dirty="0" err="1"/>
              <a:t>маневрів</a:t>
            </a:r>
            <a:r>
              <a:rPr lang="ru-RU" dirty="0"/>
              <a:t> </a:t>
            </a:r>
            <a:r>
              <a:rPr lang="ru-RU" dirty="0" err="1"/>
              <a:t>кращий</a:t>
            </a:r>
            <a:r>
              <a:rPr lang="ru-RU" dirty="0"/>
              <a:t> за </a:t>
            </a:r>
            <a:r>
              <a:rPr lang="ru-RU" dirty="0" err="1"/>
              <a:t>нижчий</a:t>
            </a:r>
            <a:r>
              <a:rPr lang="ru-RU" dirty="0"/>
              <a:t> </a:t>
            </a:r>
            <a:r>
              <a:rPr lang="en" dirty="0"/>
              <a:t>PEEP </a:t>
            </a:r>
            <a:r>
              <a:rPr lang="ru-RU" dirty="0"/>
              <a:t>з рекрутментом.</a:t>
            </a:r>
            <a:endParaRPr lang="uk-UA" dirty="0"/>
          </a:p>
        </p:txBody>
      </p:sp>
    </p:spTree>
    <p:extLst>
      <p:ext uri="{BB962C8B-B14F-4D97-AF65-F5344CB8AC3E}">
        <p14:creationId xmlns:p14="http://schemas.microsoft.com/office/powerpoint/2010/main" val="34044550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017D9BE-8710-DABD-2565-A301E2ADA08C}"/>
              </a:ext>
            </a:extLst>
          </p:cNvPr>
          <p:cNvSpPr>
            <a:spLocks noGrp="1"/>
          </p:cNvSpPr>
          <p:nvPr>
            <p:ph type="title"/>
          </p:nvPr>
        </p:nvSpPr>
        <p:spPr/>
        <p:txBody>
          <a:bodyPr>
            <a:normAutofit/>
          </a:bodyPr>
          <a:lstStyle/>
          <a:p>
            <a:r>
              <a:rPr lang="uk-UA" sz="3200" dirty="0"/>
              <a:t>Положення лежачи на животі</a:t>
            </a:r>
          </a:p>
        </p:txBody>
      </p:sp>
      <p:sp>
        <p:nvSpPr>
          <p:cNvPr id="4" name="Місце для номера слайда 3">
            <a:extLst>
              <a:ext uri="{FF2B5EF4-FFF2-40B4-BE49-F238E27FC236}">
                <a16:creationId xmlns:a16="http://schemas.microsoft.com/office/drawing/2014/main" id="{21A4B75B-09AC-4AAB-8677-638DE0A3B685}"/>
              </a:ext>
            </a:extLst>
          </p:cNvPr>
          <p:cNvSpPr>
            <a:spLocks noGrp="1"/>
          </p:cNvSpPr>
          <p:nvPr>
            <p:ph type="sldNum" sz="quarter" idx="15"/>
          </p:nvPr>
        </p:nvSpPr>
        <p:spPr/>
        <p:txBody>
          <a:bodyPr/>
          <a:lstStyle/>
          <a:p>
            <a:fld id="{18D65601-5AE2-46FC-B138-694DDD2B510D}" type="slidenum">
              <a:rPr lang="en-US" smtClean="0"/>
              <a:pPr/>
              <a:t>20</a:t>
            </a:fld>
            <a:endParaRPr lang="en-US" dirty="0"/>
          </a:p>
        </p:txBody>
      </p:sp>
      <p:pic>
        <p:nvPicPr>
          <p:cNvPr id="6" name="Рисунок 5">
            <a:extLst>
              <a:ext uri="{FF2B5EF4-FFF2-40B4-BE49-F238E27FC236}">
                <a16:creationId xmlns:a16="http://schemas.microsoft.com/office/drawing/2014/main" id="{BB83A6A2-3D76-B7AD-9501-53856B331C67}"/>
              </a:ext>
            </a:extLst>
          </p:cNvPr>
          <p:cNvPicPr>
            <a:picLocks noChangeAspect="1"/>
          </p:cNvPicPr>
          <p:nvPr/>
        </p:nvPicPr>
        <p:blipFill>
          <a:blip r:embed="rId2"/>
          <a:stretch>
            <a:fillRect/>
          </a:stretch>
        </p:blipFill>
        <p:spPr>
          <a:xfrm>
            <a:off x="8421925" y="2259624"/>
            <a:ext cx="3147412" cy="3683977"/>
          </a:xfrm>
          <a:prstGeom prst="rect">
            <a:avLst/>
          </a:prstGeom>
        </p:spPr>
      </p:pic>
      <p:sp>
        <p:nvSpPr>
          <p:cNvPr id="3" name="TextBox 2">
            <a:extLst>
              <a:ext uri="{FF2B5EF4-FFF2-40B4-BE49-F238E27FC236}">
                <a16:creationId xmlns:a16="http://schemas.microsoft.com/office/drawing/2014/main" id="{56B87445-0A35-6766-33AB-9ED215814B5B}"/>
              </a:ext>
            </a:extLst>
          </p:cNvPr>
          <p:cNvSpPr txBox="1"/>
          <p:nvPr/>
        </p:nvSpPr>
        <p:spPr>
          <a:xfrm>
            <a:off x="1116016" y="2110154"/>
            <a:ext cx="7305909" cy="4278094"/>
          </a:xfrm>
          <a:prstGeom prst="rect">
            <a:avLst/>
          </a:prstGeom>
          <a:noFill/>
        </p:spPr>
        <p:txBody>
          <a:bodyPr wrap="square" rtlCol="0">
            <a:spAutoFit/>
          </a:bodyPr>
          <a:lstStyle/>
          <a:p>
            <a:r>
              <a:rPr lang="uk-UA" sz="1600" dirty="0"/>
              <a:t>Якщо у пацієнта уражені переважно нижні частки легень (на основі результатів рентгенографії або комп’ютерної томографії), слід спробувати розташувати пацієнта в положення лежачи на животі на 2–6 годин. Якщо газообмін пацієнта покращується, продовжуйте лікування пацієнта в положенні долілиць. Нещодавнє дослідження пацієнтів із помірним та тяжким ГРДС (</a:t>
            </a:r>
            <a:r>
              <a:rPr lang="en-US" sz="1600" dirty="0"/>
              <a:t>P:F </a:t>
            </a:r>
            <a:r>
              <a:rPr lang="ru-RU" sz="1600" dirty="0"/>
              <a:t>&lt;150) </a:t>
            </a:r>
            <a:r>
              <a:rPr lang="ru-RU" sz="1600" dirty="0" err="1"/>
              <a:t>продемонструвало</a:t>
            </a:r>
            <a:r>
              <a:rPr lang="ru-RU" sz="1600" dirty="0"/>
              <a:t> </a:t>
            </a:r>
            <a:r>
              <a:rPr lang="ru-RU" sz="1600" dirty="0" err="1"/>
              <a:t>зменшення</a:t>
            </a:r>
            <a:r>
              <a:rPr lang="ru-RU" sz="1600" dirty="0"/>
              <a:t> </a:t>
            </a:r>
            <a:r>
              <a:rPr lang="ru-RU" sz="1600" dirty="0" err="1"/>
              <a:t>рівня</a:t>
            </a:r>
            <a:r>
              <a:rPr lang="ru-RU" sz="1600" dirty="0"/>
              <a:t> </a:t>
            </a:r>
            <a:r>
              <a:rPr lang="ru-RU" sz="1600" dirty="0" err="1"/>
              <a:t>смертності</a:t>
            </a:r>
            <a:r>
              <a:rPr lang="ru-RU" sz="1600" dirty="0"/>
              <a:t> при </a:t>
            </a:r>
            <a:r>
              <a:rPr lang="ru-RU" sz="1600" dirty="0" err="1"/>
              <a:t>застосуванні</a:t>
            </a:r>
            <a:r>
              <a:rPr lang="ru-RU" sz="1600" dirty="0"/>
              <a:t> </a:t>
            </a:r>
            <a:r>
              <a:rPr lang="ru-RU" sz="1600" dirty="0" err="1"/>
              <a:t>положення</a:t>
            </a:r>
            <a:r>
              <a:rPr lang="ru-RU" sz="1600" dirty="0"/>
              <a:t> </a:t>
            </a:r>
            <a:r>
              <a:rPr lang="ru-RU" sz="1600" dirty="0" err="1"/>
              <a:t>лежачи</a:t>
            </a:r>
            <a:r>
              <a:rPr lang="ru-RU" sz="1600" dirty="0"/>
              <a:t> на </a:t>
            </a:r>
            <a:r>
              <a:rPr lang="ru-RU" sz="1600" dirty="0" err="1"/>
              <a:t>животі</a:t>
            </a:r>
            <a:r>
              <a:rPr lang="ru-RU" sz="1600" dirty="0"/>
              <a:t> </a:t>
            </a:r>
            <a:r>
              <a:rPr lang="ru-RU" sz="1600" dirty="0" err="1"/>
              <a:t>протягом</a:t>
            </a:r>
            <a:r>
              <a:rPr lang="ru-RU" sz="1600" dirty="0"/>
              <a:t> 16 годин на день.32 </a:t>
            </a:r>
            <a:r>
              <a:rPr lang="ru-RU" sz="1600" dirty="0" err="1"/>
              <a:t>Бажано</a:t>
            </a:r>
            <a:r>
              <a:rPr lang="ru-RU" sz="1600" dirty="0"/>
              <a:t>, </a:t>
            </a:r>
            <a:r>
              <a:rPr lang="ru-RU" sz="1600" dirty="0" err="1"/>
              <a:t>щоб</a:t>
            </a:r>
            <a:r>
              <a:rPr lang="ru-RU" sz="1600" dirty="0"/>
              <a:t> </a:t>
            </a:r>
            <a:r>
              <a:rPr lang="ru-RU" sz="1600" dirty="0" err="1"/>
              <a:t>цей</a:t>
            </a:r>
            <a:r>
              <a:rPr lang="ru-RU" sz="1600" dirty="0"/>
              <a:t> маневр </a:t>
            </a:r>
            <a:r>
              <a:rPr lang="ru-RU" sz="1600" dirty="0" err="1"/>
              <a:t>виконувала</a:t>
            </a:r>
            <a:r>
              <a:rPr lang="ru-RU" sz="1600" dirty="0"/>
              <a:t> </a:t>
            </a:r>
            <a:r>
              <a:rPr lang="ru-RU" sz="1600" dirty="0" err="1"/>
              <a:t>досвідчена</a:t>
            </a:r>
            <a:r>
              <a:rPr lang="ru-RU" sz="1600" dirty="0"/>
              <a:t> бригада, </a:t>
            </a:r>
            <a:r>
              <a:rPr lang="ru-RU" sz="1600" dirty="0" err="1"/>
              <a:t>щоб</a:t>
            </a:r>
            <a:r>
              <a:rPr lang="ru-RU" sz="1600" dirty="0"/>
              <a:t> </a:t>
            </a:r>
            <a:r>
              <a:rPr lang="ru-RU" sz="1600" dirty="0" err="1"/>
              <a:t>уникнути</a:t>
            </a:r>
            <a:r>
              <a:rPr lang="ru-RU" sz="1600" dirty="0"/>
              <a:t> </a:t>
            </a:r>
            <a:r>
              <a:rPr lang="ru-RU" sz="1600" dirty="0" err="1"/>
              <a:t>зміщення</a:t>
            </a:r>
            <a:r>
              <a:rPr lang="ru-RU" sz="1600" dirty="0"/>
              <a:t> трубки/</a:t>
            </a:r>
            <a:r>
              <a:rPr lang="ru-RU" sz="1600" dirty="0" err="1"/>
              <a:t>лінії</a:t>
            </a:r>
            <a:r>
              <a:rPr lang="ru-RU" sz="1600" dirty="0"/>
              <a:t> </a:t>
            </a:r>
            <a:r>
              <a:rPr lang="ru-RU" sz="1600" dirty="0" err="1"/>
              <a:t>під</a:t>
            </a:r>
            <a:r>
              <a:rPr lang="ru-RU" sz="1600" dirty="0"/>
              <a:t> час </a:t>
            </a:r>
            <a:r>
              <a:rPr lang="ru-RU" sz="1600" dirty="0" err="1"/>
              <a:t>переведення</a:t>
            </a:r>
            <a:r>
              <a:rPr lang="ru-RU" sz="1600" dirty="0"/>
              <a:t> </a:t>
            </a:r>
            <a:r>
              <a:rPr lang="ru-RU" sz="1600" dirty="0" err="1"/>
              <a:t>пацієнта</a:t>
            </a:r>
            <a:r>
              <a:rPr lang="ru-RU" sz="1600" dirty="0"/>
              <a:t> в </a:t>
            </a:r>
            <a:r>
              <a:rPr lang="ru-RU" sz="1600" dirty="0" err="1"/>
              <a:t>положення</a:t>
            </a:r>
            <a:r>
              <a:rPr lang="ru-RU" sz="1600" dirty="0"/>
              <a:t> </a:t>
            </a:r>
            <a:r>
              <a:rPr lang="ru-RU" sz="1600" dirty="0" err="1"/>
              <a:t>долілиць</a:t>
            </a:r>
            <a:r>
              <a:rPr lang="ru-RU" sz="1600" dirty="0"/>
              <a:t>; у </a:t>
            </a:r>
            <a:r>
              <a:rPr lang="ru-RU" sz="1600" dirty="0" err="1"/>
              <a:t>фронтових</a:t>
            </a:r>
            <a:r>
              <a:rPr lang="ru-RU" sz="1600" dirty="0"/>
              <a:t> </a:t>
            </a:r>
            <a:r>
              <a:rPr lang="ru-RU" sz="1600" dirty="0" err="1"/>
              <a:t>умовах</a:t>
            </a:r>
            <a:r>
              <a:rPr lang="ru-RU" sz="1600" dirty="0"/>
              <a:t> </a:t>
            </a:r>
            <a:r>
              <a:rPr lang="ru-RU" sz="1600" dirty="0" err="1"/>
              <a:t>або</a:t>
            </a:r>
            <a:r>
              <a:rPr lang="ru-RU" sz="1600" dirty="0"/>
              <a:t> </a:t>
            </a:r>
            <a:r>
              <a:rPr lang="ru-RU" sz="1600" dirty="0" err="1"/>
              <a:t>середовищі</a:t>
            </a:r>
            <a:r>
              <a:rPr lang="ru-RU" sz="1600" dirty="0"/>
              <a:t> з </a:t>
            </a:r>
            <a:r>
              <a:rPr lang="ru-RU" sz="1600" dirty="0" err="1"/>
              <a:t>обмеженими</a:t>
            </a:r>
            <a:r>
              <a:rPr lang="ru-RU" sz="1600" dirty="0"/>
              <a:t> ресурсами </a:t>
            </a:r>
            <a:r>
              <a:rPr lang="ru-RU" sz="1600" dirty="0" err="1"/>
              <a:t>виконання</a:t>
            </a:r>
            <a:r>
              <a:rPr lang="ru-RU" sz="1600" dirty="0"/>
              <a:t> </a:t>
            </a:r>
            <a:r>
              <a:rPr lang="ru-RU" sz="1600" dirty="0" err="1"/>
              <a:t>цього</a:t>
            </a:r>
            <a:r>
              <a:rPr lang="ru-RU" sz="1600" dirty="0"/>
              <a:t> маневру </a:t>
            </a:r>
            <a:r>
              <a:rPr lang="ru-RU" sz="1600" dirty="0" err="1"/>
              <a:t>може</a:t>
            </a:r>
            <a:r>
              <a:rPr lang="ru-RU" sz="1600" dirty="0"/>
              <a:t> бути </a:t>
            </a:r>
            <a:r>
              <a:rPr lang="ru-RU" sz="1600" dirty="0" err="1"/>
              <a:t>непрактичним</a:t>
            </a:r>
            <a:r>
              <a:rPr lang="ru-RU" sz="1600" dirty="0"/>
              <a:t>. </a:t>
            </a:r>
            <a:r>
              <a:rPr lang="ru-RU" sz="1600" dirty="0" err="1"/>
              <a:t>Електроди</a:t>
            </a:r>
            <a:r>
              <a:rPr lang="ru-RU" sz="1600" dirty="0"/>
              <a:t> ЕКГ </a:t>
            </a:r>
            <a:r>
              <a:rPr lang="ru-RU" sz="1600" dirty="0" err="1"/>
              <a:t>слід</a:t>
            </a:r>
            <a:r>
              <a:rPr lang="ru-RU" sz="1600" dirty="0"/>
              <a:t> </a:t>
            </a:r>
            <a:r>
              <a:rPr lang="ru-RU" sz="1600" dirty="0" err="1"/>
              <a:t>розташувати</a:t>
            </a:r>
            <a:r>
              <a:rPr lang="ru-RU" sz="1600" dirty="0"/>
              <a:t> на </a:t>
            </a:r>
            <a:r>
              <a:rPr lang="ru-RU" sz="1600" dirty="0" err="1"/>
              <a:t>спині</a:t>
            </a:r>
            <a:r>
              <a:rPr lang="ru-RU" sz="1600" dirty="0"/>
              <a:t> </a:t>
            </a:r>
            <a:r>
              <a:rPr lang="ru-RU" sz="1600" dirty="0" err="1"/>
              <a:t>пацієнта</a:t>
            </a:r>
            <a:r>
              <a:rPr lang="ru-RU" sz="1600" dirty="0"/>
              <a:t>, а </a:t>
            </a:r>
            <a:r>
              <a:rPr lang="ru-RU" sz="1600" dirty="0" err="1"/>
              <a:t>повіки</a:t>
            </a:r>
            <a:r>
              <a:rPr lang="ru-RU" sz="1600" dirty="0"/>
              <a:t> </a:t>
            </a:r>
            <a:r>
              <a:rPr lang="ru-RU" sz="1600" dirty="0" err="1"/>
              <a:t>заклеїти</a:t>
            </a:r>
            <a:r>
              <a:rPr lang="ru-RU" sz="1600" dirty="0"/>
              <a:t> </a:t>
            </a:r>
            <a:r>
              <a:rPr lang="ru-RU" sz="1600" dirty="0" err="1"/>
              <a:t>пластиром</a:t>
            </a:r>
            <a:r>
              <a:rPr lang="ru-RU" sz="1600" dirty="0"/>
              <a:t> для </a:t>
            </a:r>
            <a:r>
              <a:rPr lang="ru-RU" sz="1600" dirty="0" err="1"/>
              <a:t>захисту</a:t>
            </a:r>
            <a:r>
              <a:rPr lang="ru-RU" sz="1600" dirty="0"/>
              <a:t> очей. </a:t>
            </a:r>
            <a:r>
              <a:rPr lang="ru-RU" sz="1600" dirty="0" err="1"/>
              <a:t>Цей</a:t>
            </a:r>
            <a:r>
              <a:rPr lang="ru-RU" sz="1600" dirty="0"/>
              <a:t> </a:t>
            </a:r>
            <a:r>
              <a:rPr lang="ru-RU" sz="1600" dirty="0" err="1"/>
              <a:t>підхід</a:t>
            </a:r>
            <a:r>
              <a:rPr lang="ru-RU" sz="1600" dirty="0"/>
              <a:t> </a:t>
            </a:r>
            <a:r>
              <a:rPr lang="ru-RU" sz="1600" dirty="0" err="1"/>
              <a:t>найкраще</a:t>
            </a:r>
            <a:r>
              <a:rPr lang="ru-RU" sz="1600" dirty="0"/>
              <a:t> </a:t>
            </a:r>
            <a:r>
              <a:rPr lang="ru-RU" sz="1600" dirty="0" err="1"/>
              <a:t>реалізовувати</a:t>
            </a:r>
            <a:r>
              <a:rPr lang="ru-RU" sz="1600" dirty="0"/>
              <a:t> у рамках протоколу </a:t>
            </a:r>
            <a:r>
              <a:rPr lang="ru-RU" sz="1600" dirty="0" err="1"/>
              <a:t>переведення</a:t>
            </a:r>
            <a:r>
              <a:rPr lang="ru-RU" sz="1600" dirty="0"/>
              <a:t> в </a:t>
            </a:r>
            <a:r>
              <a:rPr lang="ru-RU" sz="1600" dirty="0" err="1"/>
              <a:t>положення</a:t>
            </a:r>
            <a:r>
              <a:rPr lang="ru-RU" sz="1600" dirty="0"/>
              <a:t> </a:t>
            </a:r>
            <a:r>
              <a:rPr lang="ru-RU" sz="1600" dirty="0" err="1"/>
              <a:t>лежачи</a:t>
            </a:r>
            <a:r>
              <a:rPr lang="ru-RU" sz="1600" dirty="0"/>
              <a:t> на </a:t>
            </a:r>
            <a:r>
              <a:rPr lang="ru-RU" sz="1600" dirty="0" err="1"/>
              <a:t>животі</a:t>
            </a:r>
            <a:r>
              <a:rPr lang="ru-RU" sz="1600" dirty="0"/>
              <a:t>, </a:t>
            </a:r>
            <a:r>
              <a:rPr lang="ru-RU" sz="1600" dirty="0" err="1"/>
              <a:t>який</a:t>
            </a:r>
            <a:r>
              <a:rPr lang="ru-RU" sz="1600" dirty="0"/>
              <a:t> </a:t>
            </a:r>
            <a:r>
              <a:rPr lang="ru-RU" sz="1600" dirty="0" err="1"/>
              <a:t>включає</a:t>
            </a:r>
            <a:r>
              <a:rPr lang="ru-RU" sz="1600" dirty="0"/>
              <a:t> </a:t>
            </a:r>
            <a:r>
              <a:rPr lang="ru-RU" sz="1600" dirty="0" err="1"/>
              <a:t>показання</a:t>
            </a:r>
            <a:r>
              <a:rPr lang="ru-RU" sz="1600" dirty="0"/>
              <a:t> та </a:t>
            </a:r>
            <a:r>
              <a:rPr lang="ru-RU" sz="1600" dirty="0" err="1"/>
              <a:t>протипоказання</a:t>
            </a:r>
            <a:r>
              <a:rPr lang="ru-RU" sz="1600" dirty="0"/>
              <a:t>, </a:t>
            </a:r>
            <a:r>
              <a:rPr lang="ru-RU" sz="1600" dirty="0" err="1"/>
              <a:t>контрольний</a:t>
            </a:r>
            <a:r>
              <a:rPr lang="ru-RU" sz="1600" dirty="0"/>
              <a:t> список перед </a:t>
            </a:r>
            <a:r>
              <a:rPr lang="ru-RU" sz="1600" dirty="0" err="1"/>
              <a:t>зміною</a:t>
            </a:r>
            <a:r>
              <a:rPr lang="ru-RU" sz="1600" dirty="0"/>
              <a:t> </a:t>
            </a:r>
            <a:r>
              <a:rPr lang="ru-RU" sz="1600" dirty="0" err="1"/>
              <a:t>положення</a:t>
            </a:r>
            <a:r>
              <a:rPr lang="ru-RU" sz="1600" dirty="0"/>
              <a:t> та </a:t>
            </a:r>
            <a:r>
              <a:rPr lang="ru-RU" sz="1600" dirty="0" err="1"/>
              <a:t>опис</a:t>
            </a:r>
            <a:r>
              <a:rPr lang="ru-RU" sz="1600" dirty="0"/>
              <a:t> </a:t>
            </a:r>
            <a:r>
              <a:rPr lang="ru-RU" sz="1600" dirty="0" err="1"/>
              <a:t>сестринського</a:t>
            </a:r>
            <a:r>
              <a:rPr lang="ru-RU" sz="1600" dirty="0"/>
              <a:t> догляду за </a:t>
            </a:r>
            <a:r>
              <a:rPr lang="ru-RU" sz="1600" dirty="0" err="1"/>
              <a:t>пацієнтом</a:t>
            </a:r>
            <a:r>
              <a:rPr lang="ru-RU" sz="1600" dirty="0"/>
              <a:t>, </a:t>
            </a:r>
            <a:r>
              <a:rPr lang="ru-RU" sz="1600" dirty="0" err="1"/>
              <a:t>який</a:t>
            </a:r>
            <a:r>
              <a:rPr lang="ru-RU" sz="1600" dirty="0"/>
              <a:t> </a:t>
            </a:r>
            <a:r>
              <a:rPr lang="ru-RU" sz="1600" dirty="0" err="1"/>
              <a:t>перебуває</a:t>
            </a:r>
            <a:r>
              <a:rPr lang="ru-RU" sz="1600" dirty="0"/>
              <a:t> в </a:t>
            </a:r>
            <a:r>
              <a:rPr lang="ru-RU" sz="1600" dirty="0" err="1"/>
              <a:t>положенні</a:t>
            </a:r>
            <a:r>
              <a:rPr lang="ru-RU" sz="1600" dirty="0"/>
              <a:t> </a:t>
            </a:r>
            <a:r>
              <a:rPr lang="ru-RU" sz="1600" dirty="0" err="1"/>
              <a:t>долілиць</a:t>
            </a:r>
            <a:r>
              <a:rPr lang="ru-RU" sz="1600" dirty="0"/>
              <a:t>.</a:t>
            </a:r>
            <a:endParaRPr lang="uk-UA" sz="1600" dirty="0"/>
          </a:p>
        </p:txBody>
      </p:sp>
    </p:spTree>
    <p:extLst>
      <p:ext uri="{BB962C8B-B14F-4D97-AF65-F5344CB8AC3E}">
        <p14:creationId xmlns:p14="http://schemas.microsoft.com/office/powerpoint/2010/main" val="38449101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551A141-763F-C555-6EAD-5FE454EE87A3}"/>
              </a:ext>
            </a:extLst>
          </p:cNvPr>
          <p:cNvSpPr>
            <a:spLocks noGrp="1"/>
          </p:cNvSpPr>
          <p:nvPr>
            <p:ph type="title"/>
          </p:nvPr>
        </p:nvSpPr>
        <p:spPr>
          <a:xfrm>
            <a:off x="2100649" y="145507"/>
            <a:ext cx="9139868" cy="509402"/>
          </a:xfrm>
        </p:spPr>
        <p:txBody>
          <a:bodyPr>
            <a:normAutofit fontScale="90000"/>
          </a:bodyPr>
          <a:lstStyle/>
          <a:p>
            <a:pPr algn="ctr"/>
            <a:r>
              <a:rPr lang="uk-UA" dirty="0"/>
              <a:t>Тиск плато та РЕЕР</a:t>
            </a:r>
          </a:p>
        </p:txBody>
      </p:sp>
      <p:sp>
        <p:nvSpPr>
          <p:cNvPr id="4" name="Місце для номера слайда 3">
            <a:extLst>
              <a:ext uri="{FF2B5EF4-FFF2-40B4-BE49-F238E27FC236}">
                <a16:creationId xmlns:a16="http://schemas.microsoft.com/office/drawing/2014/main" id="{0CC745DD-485E-9E00-F529-FD5E7F3A384D}"/>
              </a:ext>
            </a:extLst>
          </p:cNvPr>
          <p:cNvSpPr>
            <a:spLocks noGrp="1"/>
          </p:cNvSpPr>
          <p:nvPr>
            <p:ph type="sldNum" sz="quarter" idx="15"/>
          </p:nvPr>
        </p:nvSpPr>
        <p:spPr/>
        <p:txBody>
          <a:bodyPr/>
          <a:lstStyle/>
          <a:p>
            <a:fld id="{18D65601-5AE2-46FC-B138-694DDD2B510D}" type="slidenum">
              <a:rPr lang="en-US" smtClean="0"/>
              <a:pPr/>
              <a:t>21</a:t>
            </a:fld>
            <a:endParaRPr lang="en-US" dirty="0"/>
          </a:p>
        </p:txBody>
      </p:sp>
      <p:pic>
        <p:nvPicPr>
          <p:cNvPr id="6" name="Рисунок 5">
            <a:extLst>
              <a:ext uri="{FF2B5EF4-FFF2-40B4-BE49-F238E27FC236}">
                <a16:creationId xmlns:a16="http://schemas.microsoft.com/office/drawing/2014/main" id="{6E6305E8-B68D-BDA3-64DB-505B447679CE}"/>
              </a:ext>
            </a:extLst>
          </p:cNvPr>
          <p:cNvPicPr>
            <a:picLocks noChangeAspect="1"/>
          </p:cNvPicPr>
          <p:nvPr/>
        </p:nvPicPr>
        <p:blipFill>
          <a:blip r:embed="rId2"/>
          <a:stretch>
            <a:fillRect/>
          </a:stretch>
        </p:blipFill>
        <p:spPr>
          <a:xfrm>
            <a:off x="5768013" y="654909"/>
            <a:ext cx="6423987" cy="3904426"/>
          </a:xfrm>
          <a:prstGeom prst="rect">
            <a:avLst/>
          </a:prstGeom>
        </p:spPr>
      </p:pic>
      <p:sp>
        <p:nvSpPr>
          <p:cNvPr id="3" name="TextBox 2">
            <a:extLst>
              <a:ext uri="{FF2B5EF4-FFF2-40B4-BE49-F238E27FC236}">
                <a16:creationId xmlns:a16="http://schemas.microsoft.com/office/drawing/2014/main" id="{29C51D98-C9F2-05C3-5B48-05A483E54F18}"/>
              </a:ext>
            </a:extLst>
          </p:cNvPr>
          <p:cNvSpPr txBox="1"/>
          <p:nvPr/>
        </p:nvSpPr>
        <p:spPr>
          <a:xfrm>
            <a:off x="1246607" y="750197"/>
            <a:ext cx="3886200" cy="2308324"/>
          </a:xfrm>
          <a:prstGeom prst="rect">
            <a:avLst/>
          </a:prstGeom>
          <a:noFill/>
        </p:spPr>
        <p:txBody>
          <a:bodyPr wrap="square" rtlCol="0">
            <a:spAutoFit/>
          </a:bodyPr>
          <a:lstStyle/>
          <a:p>
            <a:pPr marL="285750" indent="-285750">
              <a:buFont typeface="Arial" panose="020B0604020202020204" pitchFamily="34" charset="0"/>
              <a:buChar char="•"/>
            </a:pPr>
            <a:r>
              <a:rPr lang="en-US" sz="2400" dirty="0"/>
              <a:t>Driving pressure (</a:t>
            </a:r>
            <a:r>
              <a:rPr lang="uk-UA" sz="2400" dirty="0"/>
              <a:t>дельта Р</a:t>
            </a:r>
            <a:r>
              <a:rPr lang="en-US" sz="2400" dirty="0"/>
              <a:t>)</a:t>
            </a:r>
            <a:r>
              <a:rPr lang="uk-UA" sz="2400" dirty="0"/>
              <a:t>= тиск плато-РЕЕР</a:t>
            </a:r>
          </a:p>
          <a:p>
            <a:pPr marL="285750" indent="-285750">
              <a:buFont typeface="Arial" panose="020B0604020202020204" pitchFamily="34" charset="0"/>
              <a:buChar char="•"/>
            </a:pPr>
            <a:r>
              <a:rPr lang="uk-UA" sz="2400" dirty="0" err="1"/>
              <a:t>Комплаєнс</a:t>
            </a:r>
            <a:r>
              <a:rPr lang="uk-UA" sz="2400" dirty="0"/>
              <a:t> = зміни у об</a:t>
            </a:r>
            <a:r>
              <a:rPr lang="en-US" sz="2400" dirty="0"/>
              <a:t>’</a:t>
            </a:r>
            <a:r>
              <a:rPr lang="uk-UA" sz="2400" dirty="0" err="1"/>
              <a:t>ємі</a:t>
            </a:r>
            <a:r>
              <a:rPr lang="uk-UA" sz="2400" dirty="0"/>
              <a:t> / зміни у тиску</a:t>
            </a:r>
          </a:p>
          <a:p>
            <a:pPr marL="285750" indent="-285750">
              <a:buFont typeface="Arial" panose="020B0604020202020204" pitchFamily="34" charset="0"/>
              <a:buChar char="•"/>
            </a:pPr>
            <a:r>
              <a:rPr lang="uk-UA" sz="2400" dirty="0" err="1"/>
              <a:t>Комплаєнс</a:t>
            </a:r>
            <a:r>
              <a:rPr lang="uk-UA" sz="2400" dirty="0"/>
              <a:t> дихальний = ДО / тиск плато-РЕЕР</a:t>
            </a:r>
          </a:p>
        </p:txBody>
      </p:sp>
      <p:sp>
        <p:nvSpPr>
          <p:cNvPr id="7" name="TextBox 6">
            <a:extLst>
              <a:ext uri="{FF2B5EF4-FFF2-40B4-BE49-F238E27FC236}">
                <a16:creationId xmlns:a16="http://schemas.microsoft.com/office/drawing/2014/main" id="{B6A82130-404F-F487-CA43-D010BEEECF65}"/>
              </a:ext>
            </a:extLst>
          </p:cNvPr>
          <p:cNvSpPr txBox="1"/>
          <p:nvPr/>
        </p:nvSpPr>
        <p:spPr>
          <a:xfrm>
            <a:off x="1182231" y="3429000"/>
            <a:ext cx="6098058" cy="2862322"/>
          </a:xfrm>
          <a:prstGeom prst="rect">
            <a:avLst/>
          </a:prstGeom>
          <a:noFill/>
        </p:spPr>
        <p:txBody>
          <a:bodyPr wrap="square">
            <a:spAutoFit/>
          </a:bodyPr>
          <a:lstStyle/>
          <a:p>
            <a:r>
              <a:rPr lang="ru-SE" dirty="0"/>
              <a:t>Формули:</a:t>
            </a:r>
          </a:p>
          <a:p>
            <a:r>
              <a:rPr lang="ru-SE" dirty="0"/>
              <a:t>  ΔP = Pplat – PEEP</a:t>
            </a:r>
          </a:p>
          <a:p>
            <a:r>
              <a:rPr lang="ru-SE" dirty="0"/>
              <a:t>  Комплаєнс (C) = VT / ΔP</a:t>
            </a:r>
          </a:p>
          <a:p>
            <a:endParaRPr lang="ru-SE" dirty="0"/>
          </a:p>
          <a:p>
            <a:r>
              <a:rPr lang="ru-SE" dirty="0"/>
              <a:t>Приклад: VT = 450 мл, Pplat = 28, PEEP = 10</a:t>
            </a:r>
          </a:p>
          <a:p>
            <a:r>
              <a:rPr lang="ru-SE" dirty="0"/>
              <a:t>  → ΔP = 18 см H₂O (ПОГАНО, треба &lt;15)</a:t>
            </a:r>
          </a:p>
          <a:p>
            <a:r>
              <a:rPr lang="ru-SE" dirty="0"/>
              <a:t>  → C = 450/18 = 25 мл/см H₂O (норма &gt;40-50)</a:t>
            </a:r>
          </a:p>
          <a:p>
            <a:endParaRPr lang="ru-SE" dirty="0"/>
          </a:p>
          <a:p>
            <a:r>
              <a:rPr lang="ru-SE" dirty="0"/>
              <a:t>Корекція: знизити VT до 400 мл</a:t>
            </a:r>
          </a:p>
          <a:p>
            <a:r>
              <a:rPr lang="ru-SE" dirty="0"/>
              <a:t>  → Pplat = 24 → ΔP = 14 → C ≈ 28.6</a:t>
            </a:r>
          </a:p>
        </p:txBody>
      </p:sp>
    </p:spTree>
    <p:extLst>
      <p:ext uri="{BB962C8B-B14F-4D97-AF65-F5344CB8AC3E}">
        <p14:creationId xmlns:p14="http://schemas.microsoft.com/office/powerpoint/2010/main" val="13424947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DB3D1B4-0B81-B470-2B09-A4C78944183D}"/>
              </a:ext>
            </a:extLst>
          </p:cNvPr>
          <p:cNvSpPr>
            <a:spLocks noGrp="1"/>
          </p:cNvSpPr>
          <p:nvPr>
            <p:ph type="title"/>
          </p:nvPr>
        </p:nvSpPr>
        <p:spPr/>
        <p:txBody>
          <a:bodyPr/>
          <a:lstStyle/>
          <a:p>
            <a:r>
              <a:rPr lang="uk-UA" dirty="0" err="1"/>
              <a:t>Рекрутмент</a:t>
            </a:r>
            <a:r>
              <a:rPr lang="uk-UA" dirty="0"/>
              <a:t>-маневр</a:t>
            </a:r>
          </a:p>
        </p:txBody>
      </p:sp>
      <p:sp>
        <p:nvSpPr>
          <p:cNvPr id="4" name="Місце для номера слайда 3">
            <a:extLst>
              <a:ext uri="{FF2B5EF4-FFF2-40B4-BE49-F238E27FC236}">
                <a16:creationId xmlns:a16="http://schemas.microsoft.com/office/drawing/2014/main" id="{EA2AEBF3-C84B-02C5-11DD-17D8ED94BF4C}"/>
              </a:ext>
            </a:extLst>
          </p:cNvPr>
          <p:cNvSpPr>
            <a:spLocks noGrp="1"/>
          </p:cNvSpPr>
          <p:nvPr>
            <p:ph type="sldNum" sz="quarter" idx="15"/>
          </p:nvPr>
        </p:nvSpPr>
        <p:spPr/>
        <p:txBody>
          <a:bodyPr/>
          <a:lstStyle/>
          <a:p>
            <a:fld id="{18D65601-5AE2-46FC-B138-694DDD2B510D}" type="slidenum">
              <a:rPr lang="en-US" smtClean="0"/>
              <a:pPr/>
              <a:t>22</a:t>
            </a:fld>
            <a:endParaRPr lang="en-US" dirty="0"/>
          </a:p>
        </p:txBody>
      </p:sp>
      <p:pic>
        <p:nvPicPr>
          <p:cNvPr id="6" name="Рисунок 5">
            <a:extLst>
              <a:ext uri="{FF2B5EF4-FFF2-40B4-BE49-F238E27FC236}">
                <a16:creationId xmlns:a16="http://schemas.microsoft.com/office/drawing/2014/main" id="{B878A32E-DD4F-1D0E-3B00-C11FC8752E23}"/>
              </a:ext>
            </a:extLst>
          </p:cNvPr>
          <p:cNvPicPr>
            <a:picLocks noChangeAspect="1"/>
          </p:cNvPicPr>
          <p:nvPr/>
        </p:nvPicPr>
        <p:blipFill>
          <a:blip r:embed="rId2"/>
          <a:srcRect l="1814" t="2247" r="504" b="1211"/>
          <a:stretch>
            <a:fillRect/>
          </a:stretch>
        </p:blipFill>
        <p:spPr>
          <a:xfrm>
            <a:off x="6161882" y="3230736"/>
            <a:ext cx="5839121" cy="3038821"/>
          </a:xfrm>
          <a:prstGeom prst="rect">
            <a:avLst/>
          </a:prstGeom>
        </p:spPr>
      </p:pic>
      <p:sp>
        <p:nvSpPr>
          <p:cNvPr id="3" name="TextBox 2">
            <a:extLst>
              <a:ext uri="{FF2B5EF4-FFF2-40B4-BE49-F238E27FC236}">
                <a16:creationId xmlns:a16="http://schemas.microsoft.com/office/drawing/2014/main" id="{9313B227-C549-87AA-5D59-4D3A00EF4519}"/>
              </a:ext>
            </a:extLst>
          </p:cNvPr>
          <p:cNvSpPr txBox="1"/>
          <p:nvPr/>
        </p:nvSpPr>
        <p:spPr>
          <a:xfrm>
            <a:off x="1028700" y="2523392"/>
            <a:ext cx="4862146" cy="4093428"/>
          </a:xfrm>
          <a:prstGeom prst="rect">
            <a:avLst/>
          </a:prstGeom>
          <a:noFill/>
        </p:spPr>
        <p:txBody>
          <a:bodyPr wrap="square" rtlCol="0">
            <a:spAutoFit/>
          </a:bodyPr>
          <a:lstStyle/>
          <a:p>
            <a:r>
              <a:rPr lang="uk-UA" sz="1100" dirty="0"/>
              <a:t>1. </a:t>
            </a:r>
            <a:r>
              <a:rPr lang="uk-UA" sz="1100" b="1" dirty="0"/>
              <a:t>Уникання рутинного використання тривалих </a:t>
            </a:r>
            <a:r>
              <a:rPr lang="uk-UA" sz="1100" b="1" dirty="0" err="1"/>
              <a:t>високотискових</a:t>
            </a:r>
            <a:r>
              <a:rPr lang="uk-UA" sz="1100" b="1" dirty="0"/>
              <a:t> </a:t>
            </a:r>
            <a:r>
              <a:rPr lang="uk-UA" sz="1100" b="1" dirty="0" err="1"/>
              <a:t>рекрутмент</a:t>
            </a:r>
            <a:r>
              <a:rPr lang="uk-UA" sz="1100" b="1" dirty="0"/>
              <a:t>-маневрів</a:t>
            </a:r>
          </a:p>
          <a:p>
            <a:r>
              <a:rPr lang="uk-UA" sz="1100" dirty="0"/>
              <a:t>У нових керівництвах від </a:t>
            </a:r>
            <a:r>
              <a:rPr lang="en-US" sz="1100" dirty="0"/>
              <a:t>ESICM </a:t>
            </a:r>
            <a:r>
              <a:rPr lang="uk-UA" sz="1100" dirty="0"/>
              <a:t>та </a:t>
            </a:r>
            <a:r>
              <a:rPr lang="en-US" sz="1100" dirty="0"/>
              <a:t>ATS </a:t>
            </a:r>
            <a:r>
              <a:rPr lang="uk-UA" sz="1100" dirty="0"/>
              <a:t>рекомендують не застосовувати тривалі </a:t>
            </a:r>
            <a:r>
              <a:rPr lang="uk-UA" sz="1100" dirty="0" err="1"/>
              <a:t>рекрутмент</a:t>
            </a:r>
            <a:r>
              <a:rPr lang="uk-UA" sz="1100" dirty="0"/>
              <a:t>-маневри з високим тиском (≥35 см </a:t>
            </a:r>
            <a:r>
              <a:rPr lang="en-US" sz="1100" dirty="0"/>
              <a:t>H₂O </a:t>
            </a:r>
            <a:r>
              <a:rPr lang="uk-UA" sz="1100" dirty="0"/>
              <a:t>протягом ≥ 60 с) </a:t>
            </a:r>
            <a:r>
              <a:rPr lang="uk-UA" sz="1100" dirty="0" err="1"/>
              <a:t>рутинно</a:t>
            </a:r>
            <a:r>
              <a:rPr lang="uk-UA" sz="1100" dirty="0"/>
              <a:t>, через відсутність доказів зменшення смертності і через підвищений ризик баротравми або </a:t>
            </a:r>
            <a:r>
              <a:rPr lang="uk-UA" sz="1100" dirty="0" err="1"/>
              <a:t>гемодинамічних</a:t>
            </a:r>
            <a:r>
              <a:rPr lang="uk-UA" sz="1100" dirty="0"/>
              <a:t> ускладнень.</a:t>
            </a:r>
          </a:p>
          <a:p>
            <a:r>
              <a:rPr lang="uk-UA" sz="1100" dirty="0"/>
              <a:t>2. </a:t>
            </a:r>
            <a:r>
              <a:rPr lang="uk-UA" sz="1100" b="1" dirty="0"/>
              <a:t>Перевага: вищий </a:t>
            </a:r>
            <a:r>
              <a:rPr lang="en-US" sz="1100" b="1" dirty="0"/>
              <a:t>PEEP </a:t>
            </a:r>
            <a:r>
              <a:rPr lang="uk-UA" sz="1100" b="1" dirty="0"/>
              <a:t>без </a:t>
            </a:r>
            <a:r>
              <a:rPr lang="uk-UA" sz="1100" b="1" dirty="0" err="1"/>
              <a:t>рекрутмент</a:t>
            </a:r>
            <a:r>
              <a:rPr lang="uk-UA" sz="1100" b="1" dirty="0"/>
              <a:t>-маневрів перед високим </a:t>
            </a:r>
            <a:r>
              <a:rPr lang="en-US" sz="1100" b="1" dirty="0"/>
              <a:t>PEEP </a:t>
            </a:r>
            <a:r>
              <a:rPr lang="uk-UA" sz="1100" b="1" dirty="0"/>
              <a:t>з </a:t>
            </a:r>
            <a:r>
              <a:rPr lang="uk-UA" sz="1100" b="1" dirty="0" err="1"/>
              <a:t>рекрутментом</a:t>
            </a:r>
            <a:endParaRPr lang="uk-UA" sz="1100" b="1" dirty="0"/>
          </a:p>
          <a:p>
            <a:r>
              <a:rPr lang="uk-UA" sz="1100" dirty="0"/>
              <a:t>У рекомендаціях США (</a:t>
            </a:r>
            <a:r>
              <a:rPr lang="en-US" sz="1100" dirty="0"/>
              <a:t>ATS 2024) </a:t>
            </a:r>
            <a:r>
              <a:rPr lang="uk-UA" sz="1100" dirty="0"/>
              <a:t>запропоновано використовувати вищий </a:t>
            </a:r>
            <a:r>
              <a:rPr lang="en-US" sz="1100" dirty="0"/>
              <a:t>PEEP </a:t>
            </a:r>
            <a:r>
              <a:rPr lang="uk-UA" sz="1100" dirty="0"/>
              <a:t>без </a:t>
            </a:r>
            <a:r>
              <a:rPr lang="uk-UA" sz="1100" dirty="0" err="1"/>
              <a:t>рекрутментів</a:t>
            </a:r>
            <a:r>
              <a:rPr lang="uk-UA" sz="1100" dirty="0"/>
              <a:t> у пацієнтів з помірним і тяжким </a:t>
            </a:r>
            <a:r>
              <a:rPr lang="en-US" sz="1100" dirty="0"/>
              <a:t>ARDS </a:t>
            </a:r>
            <a:r>
              <a:rPr lang="uk-UA" sz="1100" dirty="0"/>
              <a:t>замість нижчого </a:t>
            </a:r>
            <a:r>
              <a:rPr lang="en-US" sz="1100" dirty="0"/>
              <a:t>PEEP </a:t>
            </a:r>
            <a:r>
              <a:rPr lang="uk-UA" sz="1100" dirty="0"/>
              <a:t>із застосуванням </a:t>
            </a:r>
            <a:r>
              <a:rPr lang="uk-UA" sz="1100" dirty="0" err="1"/>
              <a:t>рекрутментів</a:t>
            </a:r>
            <a:r>
              <a:rPr lang="uk-UA" sz="1100" dirty="0"/>
              <a:t>.</a:t>
            </a:r>
          </a:p>
          <a:p>
            <a:r>
              <a:rPr lang="uk-UA" sz="1100" dirty="0"/>
              <a:t>Вважається, що це може мінімізувати ризики від </a:t>
            </a:r>
            <a:r>
              <a:rPr lang="uk-UA" sz="1100" dirty="0" err="1"/>
              <a:t>рекрутментів</a:t>
            </a:r>
            <a:r>
              <a:rPr lang="uk-UA" sz="1100" dirty="0"/>
              <a:t>, зберігаючи при цьому ефект покращення </a:t>
            </a:r>
            <a:r>
              <a:rPr lang="uk-UA" sz="1100" dirty="0" err="1"/>
              <a:t>оксигенації</a:t>
            </a:r>
            <a:r>
              <a:rPr lang="uk-UA" sz="1100" dirty="0"/>
              <a:t>.</a:t>
            </a:r>
          </a:p>
          <a:p>
            <a:r>
              <a:rPr lang="uk-UA" sz="1100" dirty="0"/>
              <a:t>3. </a:t>
            </a:r>
            <a:r>
              <a:rPr lang="uk-UA" sz="1100" b="1" dirty="0"/>
              <a:t>Обмежене та обережне використання </a:t>
            </a:r>
            <a:r>
              <a:rPr lang="uk-UA" sz="1100" b="1" dirty="0" err="1"/>
              <a:t>рекрутмент</a:t>
            </a:r>
            <a:r>
              <a:rPr lang="uk-UA" sz="1100" b="1" dirty="0"/>
              <a:t>-маневрів у вибраних випадках</a:t>
            </a:r>
          </a:p>
          <a:p>
            <a:r>
              <a:rPr lang="uk-UA" sz="1100" dirty="0"/>
              <a:t>При певних клінічних ситуаціях — наприклад, після дезактивації вентилятора, після маніпуляцій (</a:t>
            </a:r>
            <a:r>
              <a:rPr lang="uk-UA" sz="1100" dirty="0" err="1"/>
              <a:t>суксіонування</a:t>
            </a:r>
            <a:r>
              <a:rPr lang="uk-UA" sz="1100" dirty="0"/>
              <a:t>, бронхоскопія) або при рефрактерній </a:t>
            </a:r>
            <a:r>
              <a:rPr lang="uk-UA" sz="1100" dirty="0" err="1"/>
              <a:t>гіпоксемії</a:t>
            </a:r>
            <a:r>
              <a:rPr lang="uk-UA" sz="1100" dirty="0"/>
              <a:t> після оптимізації вентиляції — </a:t>
            </a:r>
            <a:r>
              <a:rPr lang="uk-UA" sz="1100" dirty="0" err="1"/>
              <a:t>рекрутмент</a:t>
            </a:r>
            <a:r>
              <a:rPr lang="uk-UA" sz="1100" dirty="0"/>
              <a:t> може застосовуватися в якості “</a:t>
            </a:r>
            <a:r>
              <a:rPr lang="uk-UA" sz="1100" dirty="0" err="1"/>
              <a:t>ремедіального</a:t>
            </a:r>
            <a:r>
              <a:rPr lang="uk-UA" sz="1100" dirty="0"/>
              <a:t>” заходу, але з суворим контролем і готовністю перервати маневр у разі погіршення гемодинаміки.</a:t>
            </a:r>
          </a:p>
          <a:p>
            <a:endParaRPr lang="uk-UA" dirty="0"/>
          </a:p>
        </p:txBody>
      </p:sp>
    </p:spTree>
    <p:extLst>
      <p:ext uri="{BB962C8B-B14F-4D97-AF65-F5344CB8AC3E}">
        <p14:creationId xmlns:p14="http://schemas.microsoft.com/office/powerpoint/2010/main" val="676921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1114729-45AE-1D59-7BCE-9A758851F8D9}"/>
              </a:ext>
            </a:extLst>
          </p:cNvPr>
          <p:cNvSpPr>
            <a:spLocks noGrp="1"/>
          </p:cNvSpPr>
          <p:nvPr>
            <p:ph type="title"/>
          </p:nvPr>
        </p:nvSpPr>
        <p:spPr>
          <a:xfrm>
            <a:off x="1124168" y="65866"/>
            <a:ext cx="9808773" cy="1427585"/>
          </a:xfrm>
        </p:spPr>
        <p:txBody>
          <a:bodyPr/>
          <a:lstStyle/>
          <a:p>
            <a:r>
              <a:rPr lang="uk-UA" dirty="0" err="1"/>
              <a:t>Рекрутмент</a:t>
            </a:r>
            <a:r>
              <a:rPr lang="uk-UA" dirty="0"/>
              <a:t>-маневр</a:t>
            </a:r>
          </a:p>
        </p:txBody>
      </p:sp>
      <p:sp>
        <p:nvSpPr>
          <p:cNvPr id="4" name="Місце для номера слайда 3">
            <a:extLst>
              <a:ext uri="{FF2B5EF4-FFF2-40B4-BE49-F238E27FC236}">
                <a16:creationId xmlns:a16="http://schemas.microsoft.com/office/drawing/2014/main" id="{833D9E46-3FBD-C91E-F465-BE59F5CAA985}"/>
              </a:ext>
            </a:extLst>
          </p:cNvPr>
          <p:cNvSpPr>
            <a:spLocks noGrp="1"/>
          </p:cNvSpPr>
          <p:nvPr>
            <p:ph type="sldNum" sz="quarter" idx="15"/>
          </p:nvPr>
        </p:nvSpPr>
        <p:spPr/>
        <p:txBody>
          <a:bodyPr/>
          <a:lstStyle/>
          <a:p>
            <a:fld id="{18D65601-5AE2-46FC-B138-694DDD2B510D}" type="slidenum">
              <a:rPr lang="en-US" smtClean="0"/>
              <a:pPr/>
              <a:t>23</a:t>
            </a:fld>
            <a:endParaRPr lang="en-US" dirty="0"/>
          </a:p>
        </p:txBody>
      </p:sp>
      <p:sp>
        <p:nvSpPr>
          <p:cNvPr id="6" name="TextBox 5">
            <a:extLst>
              <a:ext uri="{FF2B5EF4-FFF2-40B4-BE49-F238E27FC236}">
                <a16:creationId xmlns:a16="http://schemas.microsoft.com/office/drawing/2014/main" id="{2D6BE8E2-85DD-3EED-D96F-B2F9E667A58C}"/>
              </a:ext>
            </a:extLst>
          </p:cNvPr>
          <p:cNvSpPr txBox="1"/>
          <p:nvPr/>
        </p:nvSpPr>
        <p:spPr>
          <a:xfrm>
            <a:off x="1011614" y="1910982"/>
            <a:ext cx="7361361" cy="4524315"/>
          </a:xfrm>
          <a:prstGeom prst="rect">
            <a:avLst/>
          </a:prstGeom>
          <a:noFill/>
        </p:spPr>
        <p:txBody>
          <a:bodyPr wrap="square">
            <a:spAutoFit/>
          </a:bodyPr>
          <a:lstStyle/>
          <a:p>
            <a:pPr algn="l"/>
            <a:r>
              <a:rPr lang="uk-UA" b="0" i="0" dirty="0">
                <a:solidFill>
                  <a:srgbClr val="222222"/>
                </a:solidFill>
                <a:effectLst/>
              </a:rPr>
              <a:t>4. </a:t>
            </a:r>
            <a:r>
              <a:rPr lang="uk-UA" b="1" i="0" dirty="0">
                <a:solidFill>
                  <a:srgbClr val="222222"/>
                </a:solidFill>
                <a:effectLst/>
              </a:rPr>
              <a:t>Обмеження по тривалості та тиску під час </a:t>
            </a:r>
            <a:r>
              <a:rPr lang="uk-UA" b="1" i="0" dirty="0" err="1">
                <a:solidFill>
                  <a:srgbClr val="222222"/>
                </a:solidFill>
                <a:effectLst/>
              </a:rPr>
              <a:t>рекрутменту</a:t>
            </a:r>
            <a:endParaRPr lang="uk-UA" b="1" i="0" dirty="0">
              <a:solidFill>
                <a:srgbClr val="222222"/>
              </a:solidFill>
              <a:effectLst/>
            </a:endParaRPr>
          </a:p>
          <a:p>
            <a:pPr algn="l"/>
            <a:r>
              <a:rPr lang="uk-UA" b="0" i="0" dirty="0">
                <a:solidFill>
                  <a:srgbClr val="222222"/>
                </a:solidFill>
                <a:effectLst/>
              </a:rPr>
              <a:t>Якщо все ж застосовувати </a:t>
            </a:r>
            <a:r>
              <a:rPr lang="uk-UA" b="0" i="0" dirty="0" err="1">
                <a:solidFill>
                  <a:srgbClr val="222222"/>
                </a:solidFill>
                <a:effectLst/>
              </a:rPr>
              <a:t>рекрутмент</a:t>
            </a:r>
            <a:r>
              <a:rPr lang="uk-UA" b="0" i="0" dirty="0">
                <a:solidFill>
                  <a:srgbClr val="222222"/>
                </a:solidFill>
                <a:effectLst/>
              </a:rPr>
              <a:t>, більшість джерел радять обмежувати тривалість до 10–20 с і не перевищувати тиск 30–40 см </a:t>
            </a:r>
            <a:r>
              <a:rPr lang="en-US" b="0" i="0" dirty="0">
                <a:solidFill>
                  <a:srgbClr val="222222"/>
                </a:solidFill>
                <a:effectLst/>
              </a:rPr>
              <a:t>H₂O (</a:t>
            </a:r>
            <a:r>
              <a:rPr lang="uk-UA" b="0" i="0" dirty="0">
                <a:solidFill>
                  <a:srgbClr val="222222"/>
                </a:solidFill>
                <a:effectLst/>
              </a:rPr>
              <a:t>іноді до 40–45 см </a:t>
            </a:r>
            <a:r>
              <a:rPr lang="en-US" b="0" i="0" dirty="0">
                <a:solidFill>
                  <a:srgbClr val="222222"/>
                </a:solidFill>
                <a:effectLst/>
              </a:rPr>
              <a:t>H₂O) </a:t>
            </a:r>
            <a:r>
              <a:rPr lang="uk-UA" b="0" i="0" dirty="0">
                <a:solidFill>
                  <a:srgbClr val="222222"/>
                </a:solidFill>
                <a:effectLst/>
              </a:rPr>
              <a:t>з урахуванням безпеки (відслідковування тиску, гемодинаміки).</a:t>
            </a:r>
          </a:p>
          <a:p>
            <a:pPr algn="l"/>
            <a:r>
              <a:rPr lang="uk-UA" b="0" i="0" dirty="0">
                <a:solidFill>
                  <a:srgbClr val="222222"/>
                </a:solidFill>
                <a:effectLst/>
              </a:rPr>
              <a:t>5</a:t>
            </a:r>
            <a:r>
              <a:rPr lang="uk-UA" b="1" i="0" dirty="0">
                <a:solidFill>
                  <a:srgbClr val="222222"/>
                </a:solidFill>
                <a:effectLst/>
              </a:rPr>
              <a:t>. Оцінка </a:t>
            </a:r>
            <a:r>
              <a:rPr lang="uk-UA" b="1" i="0" dirty="0" err="1">
                <a:solidFill>
                  <a:srgbClr val="222222"/>
                </a:solidFill>
                <a:effectLst/>
              </a:rPr>
              <a:t>рестрипту</a:t>
            </a:r>
            <a:r>
              <a:rPr lang="uk-UA" b="1" i="0" dirty="0">
                <a:solidFill>
                  <a:srgbClr val="222222"/>
                </a:solidFill>
                <a:effectLst/>
              </a:rPr>
              <a:t> встановленого ефекту / відгуку (</a:t>
            </a:r>
            <a:r>
              <a:rPr lang="en-US" b="1" i="0" dirty="0" err="1">
                <a:solidFill>
                  <a:srgbClr val="222222"/>
                </a:solidFill>
                <a:effectLst/>
              </a:rPr>
              <a:t>recruitability</a:t>
            </a:r>
            <a:r>
              <a:rPr lang="en-US" b="1" i="0" dirty="0">
                <a:solidFill>
                  <a:srgbClr val="222222"/>
                </a:solidFill>
                <a:effectLst/>
              </a:rPr>
              <a:t>)</a:t>
            </a:r>
          </a:p>
          <a:p>
            <a:pPr algn="l"/>
            <a:r>
              <a:rPr lang="uk-UA" b="0" i="0" dirty="0">
                <a:solidFill>
                  <a:srgbClr val="222222"/>
                </a:solidFill>
                <a:effectLst/>
              </a:rPr>
              <a:t>Не в усіх пацієнтів легені піддаються </a:t>
            </a:r>
            <a:r>
              <a:rPr lang="uk-UA" b="0" i="0" dirty="0" err="1">
                <a:solidFill>
                  <a:srgbClr val="222222"/>
                </a:solidFill>
                <a:effectLst/>
              </a:rPr>
              <a:t>рекрутменту</a:t>
            </a:r>
            <a:r>
              <a:rPr lang="uk-UA" b="0" i="0" dirty="0">
                <a:solidFill>
                  <a:srgbClr val="222222"/>
                </a:solidFill>
                <a:effectLst/>
              </a:rPr>
              <a:t>. Важливо оцінити, чи легкі пацієнта реагують на підвищення </a:t>
            </a:r>
            <a:r>
              <a:rPr lang="en-US" b="0" i="0" dirty="0">
                <a:solidFill>
                  <a:srgbClr val="222222"/>
                </a:solidFill>
                <a:effectLst/>
              </a:rPr>
              <a:t>PEEP </a:t>
            </a:r>
            <a:r>
              <a:rPr lang="uk-UA" b="0" i="0" dirty="0">
                <a:solidFill>
                  <a:srgbClr val="222222"/>
                </a:solidFill>
                <a:effectLst/>
              </a:rPr>
              <a:t>чи </a:t>
            </a:r>
            <a:r>
              <a:rPr lang="uk-UA" b="0" i="0" dirty="0" err="1">
                <a:solidFill>
                  <a:srgbClr val="222222"/>
                </a:solidFill>
                <a:effectLst/>
              </a:rPr>
              <a:t>рекрутмент</a:t>
            </a:r>
            <a:r>
              <a:rPr lang="uk-UA" b="0" i="0" dirty="0">
                <a:solidFill>
                  <a:srgbClr val="222222"/>
                </a:solidFill>
                <a:effectLst/>
              </a:rPr>
              <a:t> — тобто чи є “</a:t>
            </a:r>
            <a:r>
              <a:rPr lang="en-US" b="0" i="0" dirty="0">
                <a:solidFill>
                  <a:srgbClr val="222222"/>
                </a:solidFill>
                <a:effectLst/>
              </a:rPr>
              <a:t>recruitable lung regions”. </a:t>
            </a:r>
            <a:r>
              <a:rPr lang="uk-UA" b="0" i="0" dirty="0">
                <a:solidFill>
                  <a:srgbClr val="222222"/>
                </a:solidFill>
                <a:effectLst/>
              </a:rPr>
              <a:t>У пацієнтів із низькою </a:t>
            </a:r>
            <a:r>
              <a:rPr lang="en-US" b="0" i="0" dirty="0" err="1">
                <a:solidFill>
                  <a:srgbClr val="222222"/>
                </a:solidFill>
                <a:effectLst/>
              </a:rPr>
              <a:t>recruitability</a:t>
            </a:r>
            <a:r>
              <a:rPr lang="en-US" b="0" i="0" dirty="0">
                <a:solidFill>
                  <a:srgbClr val="222222"/>
                </a:solidFill>
                <a:effectLst/>
              </a:rPr>
              <a:t> </a:t>
            </a:r>
            <a:r>
              <a:rPr lang="uk-UA" b="0" i="0" dirty="0">
                <a:solidFill>
                  <a:srgbClr val="222222"/>
                </a:solidFill>
                <a:effectLst/>
              </a:rPr>
              <a:t>ризик перевантаження і баротравми може перевищити потенційний ефект.</a:t>
            </a:r>
          </a:p>
          <a:p>
            <a:pPr algn="l"/>
            <a:r>
              <a:rPr lang="uk-UA" b="0" i="0" dirty="0">
                <a:solidFill>
                  <a:srgbClr val="222222"/>
                </a:solidFill>
                <a:effectLst/>
              </a:rPr>
              <a:t>6</a:t>
            </a:r>
            <a:r>
              <a:rPr lang="uk-UA" b="1" i="0" dirty="0">
                <a:solidFill>
                  <a:srgbClr val="222222"/>
                </a:solidFill>
                <a:effectLst/>
              </a:rPr>
              <a:t>. Уважний моніторинг гемодинаміки і ризиків</a:t>
            </a:r>
          </a:p>
          <a:p>
            <a:pPr algn="l"/>
            <a:r>
              <a:rPr lang="uk-UA" b="0" i="0" dirty="0">
                <a:solidFill>
                  <a:srgbClr val="222222"/>
                </a:solidFill>
                <a:effectLst/>
              </a:rPr>
              <a:t>Під час </a:t>
            </a:r>
            <a:r>
              <a:rPr lang="uk-UA" b="0" i="0" dirty="0" err="1">
                <a:solidFill>
                  <a:srgbClr val="222222"/>
                </a:solidFill>
                <a:effectLst/>
              </a:rPr>
              <a:t>рекрутментів</a:t>
            </a:r>
            <a:r>
              <a:rPr lang="uk-UA" b="0" i="0" dirty="0">
                <a:solidFill>
                  <a:srgbClr val="222222"/>
                </a:solidFill>
                <a:effectLst/>
              </a:rPr>
              <a:t> часто можуть виникати </a:t>
            </a:r>
            <a:r>
              <a:rPr lang="uk-UA" b="0" i="0" dirty="0" err="1">
                <a:solidFill>
                  <a:srgbClr val="222222"/>
                </a:solidFill>
                <a:effectLst/>
              </a:rPr>
              <a:t>гіпотензія</a:t>
            </a:r>
            <a:r>
              <a:rPr lang="uk-UA" b="0" i="0" dirty="0">
                <a:solidFill>
                  <a:srgbClr val="222222"/>
                </a:solidFill>
                <a:effectLst/>
              </a:rPr>
              <a:t>, зниження </a:t>
            </a:r>
            <a:r>
              <a:rPr lang="uk-UA" b="0" i="0" dirty="0" err="1">
                <a:solidFill>
                  <a:srgbClr val="222222"/>
                </a:solidFill>
                <a:effectLst/>
              </a:rPr>
              <a:t>переднавантаження</a:t>
            </a:r>
            <a:r>
              <a:rPr lang="uk-UA" b="0" i="0" dirty="0">
                <a:solidFill>
                  <a:srgbClr val="222222"/>
                </a:solidFill>
                <a:effectLst/>
              </a:rPr>
              <a:t>, порушення серцевих функцій, ризик баротравми, переривання маневру при погіршенні — усе це потребує ретельного нагляду і чітких критеріїв припинення.</a:t>
            </a:r>
          </a:p>
        </p:txBody>
      </p:sp>
      <p:sp>
        <p:nvSpPr>
          <p:cNvPr id="7" name="TextBox 6">
            <a:extLst>
              <a:ext uri="{FF2B5EF4-FFF2-40B4-BE49-F238E27FC236}">
                <a16:creationId xmlns:a16="http://schemas.microsoft.com/office/drawing/2014/main" id="{E8B79D8F-9868-27C5-FD15-550DD8CEBF54}"/>
              </a:ext>
            </a:extLst>
          </p:cNvPr>
          <p:cNvSpPr txBox="1"/>
          <p:nvPr/>
        </p:nvSpPr>
        <p:spPr>
          <a:xfrm>
            <a:off x="9454201" y="2765563"/>
            <a:ext cx="2822332" cy="1107996"/>
          </a:xfrm>
          <a:prstGeom prst="rect">
            <a:avLst/>
          </a:prstGeom>
          <a:noFill/>
        </p:spPr>
        <p:txBody>
          <a:bodyPr wrap="square" rtlCol="0">
            <a:spAutoFit/>
          </a:bodyPr>
          <a:lstStyle/>
          <a:p>
            <a:r>
              <a:rPr lang="uk-UA" sz="1100" b="1" dirty="0"/>
              <a:t>На графіку показано криву </a:t>
            </a:r>
            <a:r>
              <a:rPr lang="en-US" sz="1100" b="1" dirty="0"/>
              <a:t>recruitment over time (</a:t>
            </a:r>
            <a:r>
              <a:rPr lang="uk-UA" sz="1100" b="1" dirty="0"/>
              <a:t>відсоток рекрутування легень при постійному тиску) та </a:t>
            </a:r>
            <a:r>
              <a:rPr lang="uk-UA" sz="1100" b="1" dirty="0" err="1"/>
              <a:t>фотомікроскопічні</a:t>
            </a:r>
            <a:r>
              <a:rPr lang="uk-UA" sz="1100" b="1" dirty="0"/>
              <a:t> зображення альвеол у різні моменти часу під дією 40 см </a:t>
            </a:r>
            <a:r>
              <a:rPr lang="en-US" sz="1100" b="1" dirty="0"/>
              <a:t>H₂O </a:t>
            </a:r>
            <a:r>
              <a:rPr lang="uk-UA" sz="1100" b="1" dirty="0"/>
              <a:t>тиску.</a:t>
            </a:r>
          </a:p>
        </p:txBody>
      </p:sp>
      <p:sp>
        <p:nvSpPr>
          <p:cNvPr id="8" name="TextBox 7">
            <a:extLst>
              <a:ext uri="{FF2B5EF4-FFF2-40B4-BE49-F238E27FC236}">
                <a16:creationId xmlns:a16="http://schemas.microsoft.com/office/drawing/2014/main" id="{F14ED63B-0241-9174-E8C8-FD8CF988D123}"/>
              </a:ext>
            </a:extLst>
          </p:cNvPr>
          <p:cNvSpPr txBox="1"/>
          <p:nvPr/>
        </p:nvSpPr>
        <p:spPr>
          <a:xfrm>
            <a:off x="7855720" y="5932379"/>
            <a:ext cx="2822332" cy="938719"/>
          </a:xfrm>
          <a:prstGeom prst="rect">
            <a:avLst/>
          </a:prstGeom>
          <a:noFill/>
        </p:spPr>
        <p:txBody>
          <a:bodyPr wrap="square" rtlCol="0">
            <a:spAutoFit/>
          </a:bodyPr>
          <a:lstStyle/>
          <a:p>
            <a:r>
              <a:rPr lang="uk-UA" sz="1100" b="1" dirty="0"/>
              <a:t> Класична крива “тиск – об’єм” (</a:t>
            </a:r>
            <a:r>
              <a:rPr lang="en-US" sz="1100" b="1" dirty="0"/>
              <a:t>P-V-curve) </a:t>
            </a:r>
            <a:r>
              <a:rPr lang="uk-UA" sz="1100" b="1" dirty="0"/>
              <a:t>у пацієнта з </a:t>
            </a:r>
            <a:r>
              <a:rPr lang="en-US" sz="1100" b="1" dirty="0"/>
              <a:t>ARDS, </a:t>
            </a:r>
            <a:r>
              <a:rPr lang="uk-UA" sz="1100" b="1" dirty="0"/>
              <a:t>із виділеною “нижньою точкою вигину” (</a:t>
            </a:r>
            <a:r>
              <a:rPr lang="en-US" sz="1100" b="1" dirty="0"/>
              <a:t>lower inflection point, LIP), </a:t>
            </a:r>
            <a:r>
              <a:rPr lang="uk-UA" sz="1100" b="1" dirty="0"/>
              <a:t>після якої активніше рекрутуються альвеоли.</a:t>
            </a:r>
          </a:p>
        </p:txBody>
      </p:sp>
      <p:pic>
        <p:nvPicPr>
          <p:cNvPr id="10" name="Рисунок 9">
            <a:extLst>
              <a:ext uri="{FF2B5EF4-FFF2-40B4-BE49-F238E27FC236}">
                <a16:creationId xmlns:a16="http://schemas.microsoft.com/office/drawing/2014/main" id="{B8E19DE9-5C92-526E-8B0B-9849D4034D7E}"/>
              </a:ext>
            </a:extLst>
          </p:cNvPr>
          <p:cNvPicPr>
            <a:picLocks noChangeAspect="1"/>
          </p:cNvPicPr>
          <p:nvPr/>
        </p:nvPicPr>
        <p:blipFill>
          <a:blip r:embed="rId2"/>
          <a:stretch>
            <a:fillRect/>
          </a:stretch>
        </p:blipFill>
        <p:spPr>
          <a:xfrm>
            <a:off x="9818634" y="0"/>
            <a:ext cx="2373366" cy="2742236"/>
          </a:xfrm>
          <a:prstGeom prst="rect">
            <a:avLst/>
          </a:prstGeom>
        </p:spPr>
      </p:pic>
      <p:pic>
        <p:nvPicPr>
          <p:cNvPr id="12" name="Рисунок 11">
            <a:extLst>
              <a:ext uri="{FF2B5EF4-FFF2-40B4-BE49-F238E27FC236}">
                <a16:creationId xmlns:a16="http://schemas.microsoft.com/office/drawing/2014/main" id="{14266AA5-B323-0927-E781-0BB498973C2D}"/>
              </a:ext>
            </a:extLst>
          </p:cNvPr>
          <p:cNvPicPr>
            <a:picLocks noChangeAspect="1"/>
          </p:cNvPicPr>
          <p:nvPr/>
        </p:nvPicPr>
        <p:blipFill>
          <a:blip r:embed="rId3"/>
          <a:stretch>
            <a:fillRect/>
          </a:stretch>
        </p:blipFill>
        <p:spPr>
          <a:xfrm>
            <a:off x="10216175" y="3761550"/>
            <a:ext cx="1928421" cy="2400300"/>
          </a:xfrm>
          <a:prstGeom prst="rect">
            <a:avLst/>
          </a:prstGeom>
        </p:spPr>
      </p:pic>
    </p:spTree>
    <p:extLst>
      <p:ext uri="{BB962C8B-B14F-4D97-AF65-F5344CB8AC3E}">
        <p14:creationId xmlns:p14="http://schemas.microsoft.com/office/powerpoint/2010/main" val="21177840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C1AEC0-6A40-1D0D-6978-978E462EA47A}"/>
              </a:ext>
            </a:extLst>
          </p:cNvPr>
          <p:cNvSpPr>
            <a:spLocks noGrp="1"/>
          </p:cNvSpPr>
          <p:nvPr>
            <p:ph type="title"/>
          </p:nvPr>
        </p:nvSpPr>
        <p:spPr/>
        <p:txBody>
          <a:bodyPr/>
          <a:lstStyle/>
          <a:p>
            <a:r>
              <a:rPr lang="uk-UA" dirty="0" err="1"/>
              <a:t>Рекрутмент</a:t>
            </a:r>
            <a:r>
              <a:rPr lang="uk-UA" dirty="0"/>
              <a:t>-маневр</a:t>
            </a:r>
          </a:p>
        </p:txBody>
      </p:sp>
      <p:sp>
        <p:nvSpPr>
          <p:cNvPr id="4" name="Місце для номера слайда 3">
            <a:extLst>
              <a:ext uri="{FF2B5EF4-FFF2-40B4-BE49-F238E27FC236}">
                <a16:creationId xmlns:a16="http://schemas.microsoft.com/office/drawing/2014/main" id="{64C01F71-34B4-7AB9-C7D6-BA813E353474}"/>
              </a:ext>
            </a:extLst>
          </p:cNvPr>
          <p:cNvSpPr>
            <a:spLocks noGrp="1"/>
          </p:cNvSpPr>
          <p:nvPr>
            <p:ph type="sldNum" sz="quarter" idx="15"/>
          </p:nvPr>
        </p:nvSpPr>
        <p:spPr/>
        <p:txBody>
          <a:bodyPr/>
          <a:lstStyle/>
          <a:p>
            <a:fld id="{18D65601-5AE2-46FC-B138-694DDD2B510D}" type="slidenum">
              <a:rPr lang="en-US" smtClean="0"/>
              <a:pPr/>
              <a:t>24</a:t>
            </a:fld>
            <a:endParaRPr lang="en-US" dirty="0"/>
          </a:p>
        </p:txBody>
      </p:sp>
      <p:sp>
        <p:nvSpPr>
          <p:cNvPr id="6" name="TextBox 5">
            <a:extLst>
              <a:ext uri="{FF2B5EF4-FFF2-40B4-BE49-F238E27FC236}">
                <a16:creationId xmlns:a16="http://schemas.microsoft.com/office/drawing/2014/main" id="{98817854-4ACB-11E7-F3D0-E96C2431149E}"/>
              </a:ext>
            </a:extLst>
          </p:cNvPr>
          <p:cNvSpPr txBox="1"/>
          <p:nvPr/>
        </p:nvSpPr>
        <p:spPr>
          <a:xfrm>
            <a:off x="914413" y="1667885"/>
            <a:ext cx="5714987" cy="3970318"/>
          </a:xfrm>
          <a:prstGeom prst="rect">
            <a:avLst/>
          </a:prstGeom>
          <a:noFill/>
        </p:spPr>
        <p:txBody>
          <a:bodyPr wrap="square">
            <a:spAutoFit/>
          </a:bodyPr>
          <a:lstStyle/>
          <a:p>
            <a:pPr algn="l"/>
            <a:r>
              <a:rPr lang="uk-UA" b="1" i="0" dirty="0">
                <a:solidFill>
                  <a:srgbClr val="222222"/>
                </a:solidFill>
                <a:effectLst/>
              </a:rPr>
              <a:t>7. Індивідуалізований підхід</a:t>
            </a:r>
          </a:p>
          <a:p>
            <a:pPr algn="l"/>
            <a:r>
              <a:rPr lang="uk-UA" b="0" i="0" dirty="0">
                <a:solidFill>
                  <a:srgbClr val="222222"/>
                </a:solidFill>
                <a:effectLst/>
              </a:rPr>
              <a:t>Через гетерогенність ураження </a:t>
            </a:r>
            <a:r>
              <a:rPr lang="uk-UA" b="0" i="0" dirty="0" err="1">
                <a:solidFill>
                  <a:srgbClr val="222222"/>
                </a:solidFill>
                <a:effectLst/>
              </a:rPr>
              <a:t>легенів</a:t>
            </a:r>
            <a:r>
              <a:rPr lang="uk-UA" b="0" i="0" dirty="0">
                <a:solidFill>
                  <a:srgbClr val="222222"/>
                </a:solidFill>
                <a:effectLst/>
              </a:rPr>
              <a:t> у </a:t>
            </a:r>
            <a:r>
              <a:rPr lang="en-US" b="0" i="0" dirty="0">
                <a:solidFill>
                  <a:srgbClr val="222222"/>
                </a:solidFill>
                <a:effectLst/>
              </a:rPr>
              <a:t>ARDS </a:t>
            </a:r>
            <a:r>
              <a:rPr lang="uk-UA" b="0" i="0" dirty="0">
                <a:solidFill>
                  <a:srgbClr val="222222"/>
                </a:solidFill>
                <a:effectLst/>
              </a:rPr>
              <a:t>не існує універсального </a:t>
            </a:r>
            <a:r>
              <a:rPr lang="uk-UA" b="0" i="0" dirty="0" err="1">
                <a:solidFill>
                  <a:srgbClr val="222222"/>
                </a:solidFill>
                <a:effectLst/>
              </a:rPr>
              <a:t>рекрутмент</a:t>
            </a:r>
            <a:r>
              <a:rPr lang="uk-UA" b="0" i="0" dirty="0">
                <a:solidFill>
                  <a:srgbClr val="222222"/>
                </a:solidFill>
                <a:effectLst/>
              </a:rPr>
              <a:t>-протоколу, які підходили б для всіх. Часто застосовують спадні або сходові методи </a:t>
            </a:r>
            <a:r>
              <a:rPr lang="uk-UA" b="0" i="0" dirty="0" err="1">
                <a:solidFill>
                  <a:srgbClr val="222222"/>
                </a:solidFill>
                <a:effectLst/>
              </a:rPr>
              <a:t>тискового</a:t>
            </a:r>
            <a:r>
              <a:rPr lang="uk-UA" b="0" i="0" dirty="0">
                <a:solidFill>
                  <a:srgbClr val="222222"/>
                </a:solidFill>
                <a:effectLst/>
              </a:rPr>
              <a:t> підйому (</a:t>
            </a:r>
            <a:r>
              <a:rPr lang="en-US" b="0" i="0" dirty="0">
                <a:solidFill>
                  <a:srgbClr val="222222"/>
                </a:solidFill>
                <a:effectLst/>
              </a:rPr>
              <a:t>stepwise recruitment) </a:t>
            </a:r>
            <a:r>
              <a:rPr lang="uk-UA" b="0" i="0" dirty="0">
                <a:solidFill>
                  <a:srgbClr val="222222"/>
                </a:solidFill>
                <a:effectLst/>
              </a:rPr>
              <a:t>із титруванням </a:t>
            </a:r>
            <a:r>
              <a:rPr lang="en-US" b="0" i="0" dirty="0">
                <a:solidFill>
                  <a:srgbClr val="222222"/>
                </a:solidFill>
                <a:effectLst/>
              </a:rPr>
              <a:t>PEEP </a:t>
            </a:r>
            <a:r>
              <a:rPr lang="uk-UA" b="0" i="0" dirty="0">
                <a:solidFill>
                  <a:srgbClr val="222222"/>
                </a:solidFill>
                <a:effectLst/>
              </a:rPr>
              <a:t>за відповіддю динамічної </a:t>
            </a:r>
            <a:r>
              <a:rPr lang="uk-UA" b="0" i="0" dirty="0" err="1">
                <a:solidFill>
                  <a:srgbClr val="222222"/>
                </a:solidFill>
                <a:effectLst/>
              </a:rPr>
              <a:t>комплаєнсії</a:t>
            </a:r>
            <a:r>
              <a:rPr lang="uk-UA" b="0" i="0" dirty="0">
                <a:solidFill>
                  <a:srgbClr val="222222"/>
                </a:solidFill>
                <a:effectLst/>
              </a:rPr>
              <a:t>, тиску дихального об’єму чи </a:t>
            </a:r>
            <a:r>
              <a:rPr lang="uk-UA" b="0" i="0" dirty="0" err="1">
                <a:solidFill>
                  <a:srgbClr val="222222"/>
                </a:solidFill>
                <a:effectLst/>
              </a:rPr>
              <a:t>оксигенації</a:t>
            </a:r>
            <a:r>
              <a:rPr lang="uk-UA" b="0" i="0" dirty="0">
                <a:solidFill>
                  <a:srgbClr val="222222"/>
                </a:solidFill>
                <a:effectLst/>
              </a:rPr>
              <a:t>.</a:t>
            </a:r>
          </a:p>
          <a:p>
            <a:pPr algn="l"/>
            <a:r>
              <a:rPr lang="uk-UA" b="1" i="0" dirty="0">
                <a:solidFill>
                  <a:srgbClr val="222222"/>
                </a:solidFill>
                <a:effectLst/>
              </a:rPr>
              <a:t>8. Недостатність доказів для покращення виживання</a:t>
            </a:r>
          </a:p>
          <a:p>
            <a:pPr algn="l"/>
            <a:r>
              <a:rPr lang="uk-UA" b="0" i="0" dirty="0" err="1">
                <a:solidFill>
                  <a:srgbClr val="222222"/>
                </a:solidFill>
                <a:effectLst/>
              </a:rPr>
              <a:t>Метарегіональні</a:t>
            </a:r>
            <a:r>
              <a:rPr lang="uk-UA" b="0" i="0" dirty="0">
                <a:solidFill>
                  <a:srgbClr val="222222"/>
                </a:solidFill>
                <a:effectLst/>
              </a:rPr>
              <a:t> огляди і </a:t>
            </a:r>
            <a:r>
              <a:rPr lang="uk-UA" b="0" i="0" dirty="0" err="1">
                <a:solidFill>
                  <a:srgbClr val="222222"/>
                </a:solidFill>
                <a:effectLst/>
              </a:rPr>
              <a:t>рандомізовані</a:t>
            </a:r>
            <a:r>
              <a:rPr lang="uk-UA" b="0" i="0" dirty="0">
                <a:solidFill>
                  <a:srgbClr val="222222"/>
                </a:solidFill>
                <a:effectLst/>
              </a:rPr>
              <a:t> дослідження не надали переконливих доказів, що </a:t>
            </a:r>
            <a:r>
              <a:rPr lang="uk-UA" b="0" i="0" dirty="0" err="1">
                <a:solidFill>
                  <a:srgbClr val="222222"/>
                </a:solidFill>
                <a:effectLst/>
              </a:rPr>
              <a:t>рекрутменти</a:t>
            </a:r>
            <a:r>
              <a:rPr lang="uk-UA" b="0" i="0" dirty="0">
                <a:solidFill>
                  <a:srgbClr val="222222"/>
                </a:solidFill>
                <a:effectLst/>
              </a:rPr>
              <a:t> </a:t>
            </a:r>
            <a:r>
              <a:rPr lang="uk-UA" b="0" i="0" dirty="0" err="1">
                <a:solidFill>
                  <a:srgbClr val="222222"/>
                </a:solidFill>
                <a:effectLst/>
              </a:rPr>
              <a:t>рутинно</a:t>
            </a:r>
            <a:r>
              <a:rPr lang="uk-UA" b="0" i="0" dirty="0">
                <a:solidFill>
                  <a:srgbClr val="222222"/>
                </a:solidFill>
                <a:effectLst/>
              </a:rPr>
              <a:t> знижують смертність у </a:t>
            </a:r>
            <a:r>
              <a:rPr lang="en-US" b="0" i="0" dirty="0">
                <a:solidFill>
                  <a:srgbClr val="222222"/>
                </a:solidFill>
                <a:effectLst/>
              </a:rPr>
              <a:t>ARDS.</a:t>
            </a:r>
          </a:p>
        </p:txBody>
      </p:sp>
      <p:sp>
        <p:nvSpPr>
          <p:cNvPr id="7" name="TextBox 6">
            <a:extLst>
              <a:ext uri="{FF2B5EF4-FFF2-40B4-BE49-F238E27FC236}">
                <a16:creationId xmlns:a16="http://schemas.microsoft.com/office/drawing/2014/main" id="{7FEBCBA9-FDC4-7D89-72FC-4B4B2BF9FB3B}"/>
              </a:ext>
            </a:extLst>
          </p:cNvPr>
          <p:cNvSpPr txBox="1"/>
          <p:nvPr/>
        </p:nvSpPr>
        <p:spPr>
          <a:xfrm>
            <a:off x="7233122" y="2248682"/>
            <a:ext cx="2751993" cy="1492716"/>
          </a:xfrm>
          <a:prstGeom prst="rect">
            <a:avLst/>
          </a:prstGeom>
          <a:noFill/>
        </p:spPr>
        <p:txBody>
          <a:bodyPr wrap="square" rtlCol="0">
            <a:spAutoFit/>
          </a:bodyPr>
          <a:lstStyle/>
          <a:p>
            <a:pPr algn="ctr"/>
            <a:r>
              <a:rPr lang="uk-UA" sz="1100" b="1" dirty="0"/>
              <a:t>схема, що показує як підвищення </a:t>
            </a:r>
            <a:r>
              <a:rPr lang="en-US" sz="1100" b="1" dirty="0"/>
              <a:t>PEEP </a:t>
            </a:r>
            <a:r>
              <a:rPr lang="uk-UA" sz="1100" b="1" dirty="0"/>
              <a:t>може “зрушити” положення кривої, тобто збільшення об’єму рекрутування при тому ж тиску (“</a:t>
            </a:r>
            <a:r>
              <a:rPr lang="en-US" sz="1100" b="1" dirty="0"/>
              <a:t>recruitment”) </a:t>
            </a:r>
            <a:r>
              <a:rPr lang="uk-UA" sz="1100" b="1" dirty="0"/>
              <a:t>порівняно з нижчим </a:t>
            </a:r>
            <a:r>
              <a:rPr lang="en-US" sz="1100" b="1" dirty="0"/>
              <a:t>PEEP.</a:t>
            </a:r>
          </a:p>
          <a:p>
            <a:br>
              <a:rPr lang="en-US" dirty="0"/>
            </a:br>
            <a:endParaRPr lang="uk-UA" dirty="0"/>
          </a:p>
        </p:txBody>
      </p:sp>
      <p:sp>
        <p:nvSpPr>
          <p:cNvPr id="8" name="TextBox 7">
            <a:extLst>
              <a:ext uri="{FF2B5EF4-FFF2-40B4-BE49-F238E27FC236}">
                <a16:creationId xmlns:a16="http://schemas.microsoft.com/office/drawing/2014/main" id="{5791BB40-EEF1-57D4-8961-CF1D40E2B1DE}"/>
              </a:ext>
            </a:extLst>
          </p:cNvPr>
          <p:cNvSpPr txBox="1"/>
          <p:nvPr/>
        </p:nvSpPr>
        <p:spPr>
          <a:xfrm>
            <a:off x="9488618" y="5750004"/>
            <a:ext cx="2584938" cy="1107996"/>
          </a:xfrm>
          <a:prstGeom prst="rect">
            <a:avLst/>
          </a:prstGeom>
          <a:noFill/>
        </p:spPr>
        <p:txBody>
          <a:bodyPr wrap="square" rtlCol="0">
            <a:spAutoFit/>
          </a:bodyPr>
          <a:lstStyle/>
          <a:p>
            <a:pPr algn="ctr"/>
            <a:r>
              <a:rPr lang="uk-UA" sz="1100" b="1" dirty="0"/>
              <a:t>графік, який демонструє, як при підвищенні тиску по різних стадіях </a:t>
            </a:r>
            <a:r>
              <a:rPr lang="en-US" sz="1100" b="1" dirty="0"/>
              <a:t>ARDS </a:t>
            </a:r>
            <a:r>
              <a:rPr lang="uk-UA" sz="1100" b="1" dirty="0"/>
              <a:t>збільшується </a:t>
            </a:r>
            <a:r>
              <a:rPr lang="uk-UA" sz="1100" b="1" dirty="0" err="1"/>
              <a:t>рекрутмент</a:t>
            </a:r>
            <a:r>
              <a:rPr lang="uk-UA" sz="1100" b="1" dirty="0"/>
              <a:t> тканини легень (</a:t>
            </a:r>
            <a:r>
              <a:rPr lang="uk-UA" sz="1100" b="1" dirty="0" err="1"/>
              <a:t>гістькі</a:t>
            </a:r>
            <a:r>
              <a:rPr lang="uk-UA" sz="1100" b="1" dirty="0"/>
              <a:t> лінії відповідають різним ступеням тяжкості).</a:t>
            </a:r>
          </a:p>
        </p:txBody>
      </p:sp>
      <p:pic>
        <p:nvPicPr>
          <p:cNvPr id="10" name="Рисунок 9">
            <a:extLst>
              <a:ext uri="{FF2B5EF4-FFF2-40B4-BE49-F238E27FC236}">
                <a16:creationId xmlns:a16="http://schemas.microsoft.com/office/drawing/2014/main" id="{04539B33-3251-6752-A600-FA1E9CD4670D}"/>
              </a:ext>
            </a:extLst>
          </p:cNvPr>
          <p:cNvPicPr>
            <a:picLocks noChangeAspect="1"/>
          </p:cNvPicPr>
          <p:nvPr/>
        </p:nvPicPr>
        <p:blipFill>
          <a:blip r:embed="rId2"/>
          <a:stretch>
            <a:fillRect/>
          </a:stretch>
        </p:blipFill>
        <p:spPr>
          <a:xfrm>
            <a:off x="9985115" y="0"/>
            <a:ext cx="2206885" cy="3237546"/>
          </a:xfrm>
          <a:prstGeom prst="rect">
            <a:avLst/>
          </a:prstGeom>
        </p:spPr>
      </p:pic>
      <p:pic>
        <p:nvPicPr>
          <p:cNvPr id="12" name="Рисунок 11">
            <a:extLst>
              <a:ext uri="{FF2B5EF4-FFF2-40B4-BE49-F238E27FC236}">
                <a16:creationId xmlns:a16="http://schemas.microsoft.com/office/drawing/2014/main" id="{2A7CE9F3-9C3B-93CA-781D-9269B5EF5D88}"/>
              </a:ext>
            </a:extLst>
          </p:cNvPr>
          <p:cNvPicPr>
            <a:picLocks noChangeAspect="1"/>
          </p:cNvPicPr>
          <p:nvPr/>
        </p:nvPicPr>
        <p:blipFill>
          <a:blip r:embed="rId3"/>
          <a:stretch>
            <a:fillRect/>
          </a:stretch>
        </p:blipFill>
        <p:spPr>
          <a:xfrm>
            <a:off x="9091246" y="4123840"/>
            <a:ext cx="2862582" cy="1617785"/>
          </a:xfrm>
          <a:prstGeom prst="rect">
            <a:avLst/>
          </a:prstGeom>
        </p:spPr>
      </p:pic>
    </p:spTree>
    <p:extLst>
      <p:ext uri="{BB962C8B-B14F-4D97-AF65-F5344CB8AC3E}">
        <p14:creationId xmlns:p14="http://schemas.microsoft.com/office/powerpoint/2010/main" val="6015878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401AF89-7D64-D31D-DB2D-13915FDC5C6F}"/>
              </a:ext>
            </a:extLst>
          </p:cNvPr>
          <p:cNvSpPr>
            <a:spLocks noGrp="1"/>
          </p:cNvSpPr>
          <p:nvPr>
            <p:ph type="title"/>
          </p:nvPr>
        </p:nvSpPr>
        <p:spPr/>
        <p:txBody>
          <a:bodyPr/>
          <a:lstStyle/>
          <a:p>
            <a:r>
              <a:rPr lang="uk-UA" dirty="0" err="1"/>
              <a:t>Рекрутмент</a:t>
            </a:r>
            <a:r>
              <a:rPr lang="uk-UA" dirty="0"/>
              <a:t> маневр-підсумки </a:t>
            </a:r>
            <a:br>
              <a:rPr lang="uk-UA" dirty="0"/>
            </a:br>
            <a:endParaRPr lang="uk-UA" dirty="0"/>
          </a:p>
        </p:txBody>
      </p:sp>
      <p:sp>
        <p:nvSpPr>
          <p:cNvPr id="4" name="Місце для номера слайда 3">
            <a:extLst>
              <a:ext uri="{FF2B5EF4-FFF2-40B4-BE49-F238E27FC236}">
                <a16:creationId xmlns:a16="http://schemas.microsoft.com/office/drawing/2014/main" id="{CB63162D-F19A-1AB2-DE5E-E6038C302676}"/>
              </a:ext>
            </a:extLst>
          </p:cNvPr>
          <p:cNvSpPr>
            <a:spLocks noGrp="1"/>
          </p:cNvSpPr>
          <p:nvPr>
            <p:ph type="sldNum" sz="quarter" idx="15"/>
          </p:nvPr>
        </p:nvSpPr>
        <p:spPr/>
        <p:txBody>
          <a:bodyPr/>
          <a:lstStyle/>
          <a:p>
            <a:fld id="{18D65601-5AE2-46FC-B138-694DDD2B510D}" type="slidenum">
              <a:rPr lang="en-US" smtClean="0"/>
              <a:pPr/>
              <a:t>25</a:t>
            </a:fld>
            <a:endParaRPr lang="en-US" dirty="0"/>
          </a:p>
        </p:txBody>
      </p:sp>
      <p:sp>
        <p:nvSpPr>
          <p:cNvPr id="3" name="Rectangle 1">
            <a:extLst>
              <a:ext uri="{FF2B5EF4-FFF2-40B4-BE49-F238E27FC236}">
                <a16:creationId xmlns:a16="http://schemas.microsoft.com/office/drawing/2014/main" id="{C8D95BC3-672F-AF5C-B550-933303C47857}"/>
              </a:ext>
            </a:extLst>
          </p:cNvPr>
          <p:cNvSpPr>
            <a:spLocks noChangeArrowheads="1"/>
          </p:cNvSpPr>
          <p:nvPr/>
        </p:nvSpPr>
        <p:spPr bwMode="auto">
          <a:xfrm>
            <a:off x="914412" y="1505115"/>
            <a:ext cx="9550387" cy="38477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2199" rIns="0" bIns="122199"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SE" altLang="ru-SE" b="1" i="0" u="none" strike="noStrike" cap="none" normalizeH="0" baseline="0" dirty="0">
                <a:ln>
                  <a:noFill/>
                </a:ln>
                <a:solidFill>
                  <a:srgbClr val="FF0000"/>
                </a:solidFill>
                <a:effectLst/>
                <a:latin typeface="quote-cjk-patch"/>
              </a:rPr>
              <a:t>РЕКОМЕНДОВАНО НЕ ЗАСТОСОВУВАТИ</a:t>
            </a:r>
            <a:r>
              <a:rPr kumimoji="0" lang="ru-SE" altLang="ru-SE" b="0" i="0" u="none" strike="noStrike" cap="none" normalizeH="0" baseline="0" dirty="0">
                <a:ln>
                  <a:noFill/>
                </a:ln>
                <a:solidFill>
                  <a:srgbClr val="FF0000"/>
                </a:solidFill>
                <a:effectLst/>
                <a:latin typeface="quote-cjk-patch"/>
              </a:rPr>
              <a:t> </a:t>
            </a:r>
            <a:r>
              <a:rPr kumimoji="0" lang="ru-SE" altLang="ru-SE" b="0" i="0" u="none" strike="noStrike" cap="none" normalizeH="0" baseline="0" dirty="0">
                <a:ln>
                  <a:noFill/>
                </a:ln>
                <a:solidFill>
                  <a:srgbClr val="0F1115"/>
                </a:solidFill>
                <a:effectLst/>
                <a:latin typeface="quote-cjk-patch"/>
              </a:rPr>
              <a:t>тривалі рекрутмент-маневри:</a:t>
            </a:r>
            <a:endParaRPr kumimoji="0" lang="ru-SE" altLang="ru-SE"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SE" altLang="ru-SE" b="0" i="0" u="none" strike="noStrike" cap="none" normalizeH="0" baseline="0" dirty="0">
                <a:ln>
                  <a:noFill/>
                </a:ln>
                <a:solidFill>
                  <a:srgbClr val="0F1115"/>
                </a:solidFill>
                <a:effectLst/>
                <a:latin typeface="quote-cjk-patch"/>
              </a:rPr>
              <a:t>Тиск ≥35 см H₂O, тривалість ≥60 с</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ru-SE" altLang="ru-SE" b="0" i="0" u="none" strike="noStrike" cap="none" normalizeH="0" baseline="0" dirty="0">
                <a:ln>
                  <a:noFill/>
                </a:ln>
                <a:solidFill>
                  <a:srgbClr val="0F1115"/>
                </a:solidFill>
                <a:effectLst/>
                <a:latin typeface="quote-cjk-patch"/>
              </a:rPr>
              <a:t>У пацієнтів із помірним/тяжким ГРДС</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ru-SE" altLang="ru-SE" b="1" i="0" u="none" strike="noStrike" cap="none" normalizeH="0" baseline="0" dirty="0">
                <a:ln>
                  <a:noFill/>
                </a:ln>
                <a:solidFill>
                  <a:srgbClr val="0F1115"/>
                </a:solidFill>
                <a:effectLst/>
                <a:latin typeface="quote-cjk-patch"/>
              </a:rPr>
              <a:t>Сильна рекомендація ATS 2026</a:t>
            </a:r>
          </a:p>
          <a:p>
            <a:pPr marL="0" marR="0" lvl="0" indent="0" algn="l" defTabSz="914400" rtl="0" eaLnBrk="0" fontAlgn="base" latinLnBrk="0" hangingPunct="0">
              <a:lnSpc>
                <a:spcPct val="100000"/>
              </a:lnSpc>
              <a:spcBef>
                <a:spcPct val="0"/>
              </a:spcBef>
              <a:spcAft>
                <a:spcPct val="0"/>
              </a:spcAft>
              <a:buClrTx/>
              <a:buSzTx/>
              <a:buFontTx/>
              <a:buChar char="•"/>
              <a:tabLst/>
            </a:pPr>
            <a:endParaRPr lang="ru-SE" altLang="ru-SE" b="1" dirty="0">
              <a:solidFill>
                <a:srgbClr val="0F1115"/>
              </a:solidFill>
              <a:latin typeface="quote-cjk-patch"/>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ru-SE" altLang="ru-SE" b="0" i="0" u="none" strike="noStrike" cap="none" normalizeH="0" baseline="0" dirty="0">
              <a:ln>
                <a:noFill/>
              </a:ln>
              <a:solidFill>
                <a:srgbClr val="0F1115"/>
              </a:solidFill>
              <a:effectLst/>
              <a:latin typeface="quote-cjk-patch"/>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SE" altLang="ru-SE" sz="2000" b="1" i="0" u="none" strike="noStrike" cap="none" normalizeH="0" baseline="0" dirty="0">
                <a:ln>
                  <a:noFill/>
                </a:ln>
                <a:solidFill>
                  <a:srgbClr val="FF0000"/>
                </a:solidFill>
                <a:effectLst/>
                <a:latin typeface="quote-cjk-patch"/>
              </a:rPr>
              <a:t>МОЖНА (лише в окремих випадках):</a:t>
            </a:r>
            <a:endParaRPr kumimoji="0" lang="ru-SE" altLang="ru-SE" sz="2000" b="0" i="0" u="none" strike="noStrike" cap="none" normalizeH="0" baseline="0" dirty="0">
              <a:ln>
                <a:noFill/>
              </a:ln>
              <a:solidFill>
                <a:srgbClr val="FF0000"/>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SE" altLang="ru-SE" b="0" i="0" u="none" strike="noStrike" cap="none" normalizeH="0" baseline="0" dirty="0">
                <a:ln>
                  <a:noFill/>
                </a:ln>
                <a:solidFill>
                  <a:srgbClr val="0F1115"/>
                </a:solidFill>
                <a:effectLst/>
                <a:latin typeface="quote-cjk-patch"/>
              </a:rPr>
              <a:t>Після роз'єднання від вентилятора/санації</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ru-SE" altLang="ru-SE" b="0" i="0" u="none" strike="noStrike" cap="none" normalizeH="0" baseline="0" dirty="0">
                <a:ln>
                  <a:noFill/>
                </a:ln>
                <a:solidFill>
                  <a:srgbClr val="0F1115"/>
                </a:solidFill>
                <a:effectLst/>
                <a:latin typeface="quote-cjk-patch"/>
              </a:rPr>
              <a:t>При рефрактерній гіпоксемії після оптимізації</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ru-SE" altLang="ru-SE" b="0" i="0" u="none" strike="noStrike" cap="none" normalizeH="0" baseline="0" dirty="0">
                <a:ln>
                  <a:noFill/>
                </a:ln>
                <a:solidFill>
                  <a:srgbClr val="0F1115"/>
                </a:solidFill>
                <a:effectLst/>
                <a:latin typeface="quote-cjk-patch"/>
              </a:rPr>
              <a:t>Тиск 30-40 см H₂O, тривалість 10-20 с</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ru-SE" altLang="ru-SE" b="0" i="0" u="none" strike="noStrike" cap="none" normalizeH="0" baseline="0" dirty="0">
                <a:ln>
                  <a:noFill/>
                </a:ln>
                <a:solidFill>
                  <a:srgbClr val="0F1115"/>
                </a:solidFill>
                <a:effectLst/>
                <a:latin typeface="quote-cjk-patch"/>
              </a:rPr>
              <a:t>Моніторинг гемодинаміки — при гіпотензії припинити</a:t>
            </a:r>
          </a:p>
          <a:p>
            <a:pPr marL="0" marR="0" lvl="0" indent="0" algn="l" defTabSz="914400" rtl="0" eaLnBrk="0" fontAlgn="base" latinLnBrk="0" hangingPunct="0">
              <a:lnSpc>
                <a:spcPct val="100000"/>
              </a:lnSpc>
              <a:spcBef>
                <a:spcPct val="0"/>
              </a:spcBef>
              <a:spcAft>
                <a:spcPct val="0"/>
              </a:spcAft>
              <a:buClrTx/>
              <a:buSzTx/>
              <a:buFontTx/>
              <a:buNone/>
              <a:tabLst/>
            </a:pPr>
            <a:br>
              <a:rPr kumimoji="0" lang="ru-SE" altLang="ru-SE" b="0" i="0" u="none" strike="noStrike" cap="none" normalizeH="0" baseline="0" dirty="0">
                <a:ln>
                  <a:noFill/>
                </a:ln>
                <a:solidFill>
                  <a:schemeClr val="tx1"/>
                </a:solidFill>
                <a:effectLst/>
              </a:rPr>
            </a:br>
            <a:endParaRPr kumimoji="0" lang="ru-SE" altLang="ru-SE"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4887660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9D6A759-37B6-1E14-BD05-D652BEECEA33}"/>
              </a:ext>
            </a:extLst>
          </p:cNvPr>
          <p:cNvSpPr>
            <a:spLocks noGrp="1"/>
          </p:cNvSpPr>
          <p:nvPr>
            <p:ph type="sldNum" sz="quarter" idx="15"/>
          </p:nvPr>
        </p:nvSpPr>
        <p:spPr/>
        <p:txBody>
          <a:bodyPr/>
          <a:lstStyle/>
          <a:p>
            <a:fld id="{18D65601-5AE2-46FC-B138-694DDD2B510D}" type="slidenum">
              <a:rPr lang="en-US" smtClean="0"/>
              <a:pPr/>
              <a:t>26</a:t>
            </a:fld>
            <a:endParaRPr lang="en-US" dirty="0"/>
          </a:p>
        </p:txBody>
      </p:sp>
      <p:pic>
        <p:nvPicPr>
          <p:cNvPr id="8" name="Рисунок 7">
            <a:extLst>
              <a:ext uri="{FF2B5EF4-FFF2-40B4-BE49-F238E27FC236}">
                <a16:creationId xmlns:a16="http://schemas.microsoft.com/office/drawing/2014/main" id="{6B53889D-2002-B323-64BE-6BF00F6ECF9A}"/>
              </a:ext>
            </a:extLst>
          </p:cNvPr>
          <p:cNvPicPr>
            <a:picLocks noChangeAspect="1"/>
          </p:cNvPicPr>
          <p:nvPr/>
        </p:nvPicPr>
        <p:blipFill>
          <a:blip r:embed="rId2"/>
          <a:srcRect b="780"/>
          <a:stretch>
            <a:fillRect/>
          </a:stretch>
        </p:blipFill>
        <p:spPr>
          <a:xfrm>
            <a:off x="1317220" y="1313599"/>
            <a:ext cx="4373684" cy="4012164"/>
          </a:xfrm>
          <a:prstGeom prst="rect">
            <a:avLst/>
          </a:prstGeom>
        </p:spPr>
      </p:pic>
      <p:pic>
        <p:nvPicPr>
          <p:cNvPr id="13" name="Рисунок 12">
            <a:extLst>
              <a:ext uri="{FF2B5EF4-FFF2-40B4-BE49-F238E27FC236}">
                <a16:creationId xmlns:a16="http://schemas.microsoft.com/office/drawing/2014/main" id="{85D41478-1B34-4DEC-3000-C271F143D9EF}"/>
              </a:ext>
            </a:extLst>
          </p:cNvPr>
          <p:cNvPicPr>
            <a:picLocks noChangeAspect="1"/>
          </p:cNvPicPr>
          <p:nvPr/>
        </p:nvPicPr>
        <p:blipFill>
          <a:blip r:embed="rId3"/>
          <a:stretch>
            <a:fillRect/>
          </a:stretch>
        </p:blipFill>
        <p:spPr>
          <a:xfrm>
            <a:off x="6306824" y="2071899"/>
            <a:ext cx="5094431" cy="3511217"/>
          </a:xfrm>
          <a:prstGeom prst="rect">
            <a:avLst/>
          </a:prstGeom>
        </p:spPr>
      </p:pic>
      <p:sp>
        <p:nvSpPr>
          <p:cNvPr id="14" name="Title 3">
            <a:extLst>
              <a:ext uri="{FF2B5EF4-FFF2-40B4-BE49-F238E27FC236}">
                <a16:creationId xmlns:a16="http://schemas.microsoft.com/office/drawing/2014/main" id="{8FFBDCA1-1325-117B-209E-EA82014882F4}"/>
              </a:ext>
            </a:extLst>
          </p:cNvPr>
          <p:cNvSpPr>
            <a:spLocks noGrp="1"/>
          </p:cNvSpPr>
          <p:nvPr>
            <p:ph type="title"/>
          </p:nvPr>
        </p:nvSpPr>
        <p:spPr>
          <a:xfrm>
            <a:off x="3420706" y="388890"/>
            <a:ext cx="6110155" cy="524848"/>
          </a:xfrm>
        </p:spPr>
        <p:txBody>
          <a:bodyPr>
            <a:normAutofit fontScale="90000"/>
          </a:bodyPr>
          <a:lstStyle/>
          <a:p>
            <a:pPr algn="ctr"/>
            <a:r>
              <a:rPr lang="uk-UA" dirty="0"/>
              <a:t>Терапія пацієнтів з ГРДС</a:t>
            </a:r>
            <a:endParaRPr lang="en-ZA" dirty="0"/>
          </a:p>
        </p:txBody>
      </p:sp>
      <p:pic>
        <p:nvPicPr>
          <p:cNvPr id="2" name="Рисунок 1">
            <a:extLst>
              <a:ext uri="{FF2B5EF4-FFF2-40B4-BE49-F238E27FC236}">
                <a16:creationId xmlns:a16="http://schemas.microsoft.com/office/drawing/2014/main" id="{73239E6F-1237-3A3E-0270-4672DAB2DDE1}"/>
              </a:ext>
            </a:extLst>
          </p:cNvPr>
          <p:cNvPicPr>
            <a:picLocks noChangeAspect="1"/>
          </p:cNvPicPr>
          <p:nvPr/>
        </p:nvPicPr>
        <p:blipFill>
          <a:blip r:embed="rId2"/>
          <a:srcRect b="780"/>
          <a:stretch>
            <a:fillRect/>
          </a:stretch>
        </p:blipFill>
        <p:spPr>
          <a:xfrm>
            <a:off x="412136" y="889644"/>
            <a:ext cx="5683864" cy="5579466"/>
          </a:xfrm>
          <a:prstGeom prst="rect">
            <a:avLst/>
          </a:prstGeom>
        </p:spPr>
      </p:pic>
    </p:spTree>
    <p:extLst>
      <p:ext uri="{BB962C8B-B14F-4D97-AF65-F5344CB8AC3E}">
        <p14:creationId xmlns:p14="http://schemas.microsoft.com/office/powerpoint/2010/main" val="9521353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CCFFBF1-F45E-BCC3-BA7C-1750129F5553}"/>
              </a:ext>
            </a:extLst>
          </p:cNvPr>
          <p:cNvSpPr>
            <a:spLocks noGrp="1"/>
          </p:cNvSpPr>
          <p:nvPr>
            <p:ph type="title"/>
          </p:nvPr>
        </p:nvSpPr>
        <p:spPr/>
        <p:txBody>
          <a:bodyPr>
            <a:normAutofit fontScale="90000"/>
          </a:bodyPr>
          <a:lstStyle/>
          <a:p>
            <a:pPr algn="ctr"/>
            <a:r>
              <a:rPr lang="uk-UA" dirty="0"/>
              <a:t>Показання для початку </a:t>
            </a:r>
            <a:r>
              <a:rPr lang="uk-UA" dirty="0" err="1"/>
              <a:t>екстракорпоральної</a:t>
            </a:r>
            <a:r>
              <a:rPr lang="uk-UA" dirty="0"/>
              <a:t> мембранної </a:t>
            </a:r>
            <a:r>
              <a:rPr lang="uk-UA" dirty="0" err="1"/>
              <a:t>оксигенації</a:t>
            </a:r>
            <a:r>
              <a:rPr lang="uk-UA" dirty="0"/>
              <a:t> (ЕКМО) при дихальній недостатності включають: </a:t>
            </a:r>
            <a:br>
              <a:rPr lang="uk-UA" dirty="0"/>
            </a:br>
            <a:endParaRPr lang="uk-UA" dirty="0"/>
          </a:p>
        </p:txBody>
      </p:sp>
      <p:sp>
        <p:nvSpPr>
          <p:cNvPr id="4" name="Місце для номера слайда 3">
            <a:extLst>
              <a:ext uri="{FF2B5EF4-FFF2-40B4-BE49-F238E27FC236}">
                <a16:creationId xmlns:a16="http://schemas.microsoft.com/office/drawing/2014/main" id="{17A29216-77ED-4246-EAC7-D148809B1042}"/>
              </a:ext>
            </a:extLst>
          </p:cNvPr>
          <p:cNvSpPr>
            <a:spLocks noGrp="1"/>
          </p:cNvSpPr>
          <p:nvPr>
            <p:ph type="sldNum" sz="quarter" idx="15"/>
          </p:nvPr>
        </p:nvSpPr>
        <p:spPr/>
        <p:txBody>
          <a:bodyPr/>
          <a:lstStyle/>
          <a:p>
            <a:fld id="{18D65601-5AE2-46FC-B138-694DDD2B510D}" type="slidenum">
              <a:rPr lang="en-US" smtClean="0"/>
              <a:pPr/>
              <a:t>27</a:t>
            </a:fld>
            <a:endParaRPr lang="en-US" dirty="0"/>
          </a:p>
        </p:txBody>
      </p:sp>
      <p:sp>
        <p:nvSpPr>
          <p:cNvPr id="6" name="TextBox 5">
            <a:extLst>
              <a:ext uri="{FF2B5EF4-FFF2-40B4-BE49-F238E27FC236}">
                <a16:creationId xmlns:a16="http://schemas.microsoft.com/office/drawing/2014/main" id="{3640FBFB-4C77-2D40-B118-4E5BDF0B81EB}"/>
              </a:ext>
            </a:extLst>
          </p:cNvPr>
          <p:cNvSpPr txBox="1"/>
          <p:nvPr/>
        </p:nvSpPr>
        <p:spPr>
          <a:xfrm>
            <a:off x="1263894" y="2022240"/>
            <a:ext cx="7906483" cy="4247317"/>
          </a:xfrm>
          <a:prstGeom prst="rect">
            <a:avLst/>
          </a:prstGeom>
          <a:noFill/>
        </p:spPr>
        <p:txBody>
          <a:bodyPr wrap="square">
            <a:spAutoFit/>
          </a:bodyPr>
          <a:lstStyle/>
          <a:p>
            <a:pPr marL="342900" indent="-342900">
              <a:buAutoNum type="arabicPeriod"/>
            </a:pPr>
            <a:r>
              <a:rPr lang="uk-UA" sz="1800" dirty="0"/>
              <a:t>Співвідношення</a:t>
            </a:r>
            <a:r>
              <a:rPr lang="ru-RU" sz="1800" dirty="0"/>
              <a:t> P:F &lt;150 </a:t>
            </a:r>
            <a:r>
              <a:rPr lang="ru-RU" sz="1800" dirty="0" err="1"/>
              <a:t>або</a:t>
            </a:r>
            <a:r>
              <a:rPr lang="ru-RU" sz="1800" dirty="0"/>
              <a:t> </a:t>
            </a:r>
            <a:r>
              <a:rPr lang="ru-RU" sz="1800" dirty="0" err="1"/>
              <a:t>тиск</a:t>
            </a:r>
            <a:r>
              <a:rPr lang="ru-RU" sz="1800" dirty="0"/>
              <a:t> плато </a:t>
            </a:r>
            <a:r>
              <a:rPr lang="ru-RU" sz="1800" dirty="0" err="1"/>
              <a:t>більше</a:t>
            </a:r>
            <a:r>
              <a:rPr lang="ru-RU" sz="1800" dirty="0"/>
              <a:t> 30 см</a:t>
            </a:r>
            <a:r>
              <a:rPr lang="en-US" sz="1800" dirty="0"/>
              <a:t> </a:t>
            </a:r>
            <a:r>
              <a:rPr lang="uk-UA" sz="1800" dirty="0"/>
              <a:t>незважаючи на оптимальне застосування апарата ШВЛ. </a:t>
            </a:r>
          </a:p>
          <a:p>
            <a:pPr marL="342900" indent="-342900">
              <a:buAutoNum type="arabicPeriod"/>
            </a:pPr>
            <a:r>
              <a:rPr lang="uk-UA" sz="1800" dirty="0"/>
              <a:t>Респіраторний ацидоз із показниками </a:t>
            </a:r>
            <a:r>
              <a:rPr lang="en-US" sz="1800" dirty="0"/>
              <a:t>pCO2&gt; 70 </a:t>
            </a:r>
            <a:r>
              <a:rPr lang="uk-UA" sz="1800" dirty="0"/>
              <a:t>та </a:t>
            </a:r>
            <a:r>
              <a:rPr lang="en-US" sz="1800" dirty="0"/>
              <a:t>pH &lt; 7,25 </a:t>
            </a:r>
            <a:r>
              <a:rPr lang="uk-UA" sz="1800" dirty="0"/>
              <a:t>незважаючи на оптимальне застосування апарата ШВЛ. </a:t>
            </a:r>
          </a:p>
          <a:p>
            <a:pPr marL="342900" indent="-342900">
              <a:buAutoNum type="arabicPeriod"/>
            </a:pPr>
            <a:r>
              <a:rPr lang="uk-UA" sz="1800" dirty="0"/>
              <a:t>Початок екстрених процедур для лікування ГРДС (</a:t>
            </a:r>
            <a:r>
              <a:rPr lang="en-US" sz="1800" dirty="0"/>
              <a:t>PEEP &gt; 15, </a:t>
            </a:r>
            <a:r>
              <a:rPr lang="uk-UA" sz="1800" dirty="0"/>
              <a:t>положення лежачи на животі, високочастотна осциляція (</a:t>
            </a:r>
            <a:r>
              <a:rPr lang="en-US" sz="1800" dirty="0"/>
              <a:t>High Frequency Oscillation, HFOC), </a:t>
            </a:r>
            <a:r>
              <a:rPr lang="en-US" sz="1800" dirty="0" err="1"/>
              <a:t>iNO</a:t>
            </a:r>
            <a:r>
              <a:rPr lang="en-US" sz="1800" dirty="0"/>
              <a:t>, </a:t>
            </a:r>
            <a:r>
              <a:rPr lang="uk-UA" sz="1800" dirty="0"/>
              <a:t>тривале </a:t>
            </a:r>
            <a:r>
              <a:rPr lang="uk-UA" sz="1800" dirty="0" err="1"/>
              <a:t>знерухомлення</a:t>
            </a:r>
            <a:r>
              <a:rPr lang="uk-UA" sz="1800" dirty="0"/>
              <a:t>). </a:t>
            </a:r>
          </a:p>
          <a:p>
            <a:pPr marL="342900" indent="-342900">
              <a:buAutoNum type="arabicPeriod"/>
            </a:pPr>
            <a:r>
              <a:rPr lang="uk-UA" sz="1800" dirty="0"/>
              <a:t>Дихальна недостатність, пов’язана зі значною баротравмою, вимагає вентиляційної підтримки. Консультація щодо ЕКМО має бути доступна цілодобово. Через потенційні катастрофічні наслідки гострої дихальної недостатності та час, необхідний для формування транспортної бригади ЕКМО, раннє сповіщення набуває першочергового значення. Надзвичайно важливо на ранніх етапах провести консультацію з бригадою ЕКМО, навіть якщо це відбувається раніше 12 годин від моменту дихальної недостатності.</a:t>
            </a:r>
          </a:p>
        </p:txBody>
      </p:sp>
    </p:spTree>
    <p:extLst>
      <p:ext uri="{BB962C8B-B14F-4D97-AF65-F5344CB8AC3E}">
        <p14:creationId xmlns:p14="http://schemas.microsoft.com/office/powerpoint/2010/main" val="9792690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66327B-C04A-32AB-0C1B-39925143C325}"/>
              </a:ext>
            </a:extLst>
          </p:cNvPr>
          <p:cNvSpPr>
            <a:spLocks noGrp="1"/>
          </p:cNvSpPr>
          <p:nvPr>
            <p:ph type="title"/>
          </p:nvPr>
        </p:nvSpPr>
        <p:spPr/>
        <p:txBody>
          <a:bodyPr/>
          <a:lstStyle/>
          <a:p>
            <a:r>
              <a:rPr lang="uk-UA" dirty="0" err="1"/>
              <a:t>Екстракорпоральне</a:t>
            </a:r>
            <a:r>
              <a:rPr lang="uk-UA" dirty="0"/>
              <a:t> життєзабезпечення</a:t>
            </a:r>
          </a:p>
        </p:txBody>
      </p:sp>
      <p:sp>
        <p:nvSpPr>
          <p:cNvPr id="4" name="Місце для номера слайда 3">
            <a:extLst>
              <a:ext uri="{FF2B5EF4-FFF2-40B4-BE49-F238E27FC236}">
                <a16:creationId xmlns:a16="http://schemas.microsoft.com/office/drawing/2014/main" id="{48D33B49-D052-9BC1-2C03-23F006E3ACDD}"/>
              </a:ext>
            </a:extLst>
          </p:cNvPr>
          <p:cNvSpPr>
            <a:spLocks noGrp="1"/>
          </p:cNvSpPr>
          <p:nvPr>
            <p:ph type="sldNum" sz="quarter" idx="15"/>
          </p:nvPr>
        </p:nvSpPr>
        <p:spPr/>
        <p:txBody>
          <a:bodyPr/>
          <a:lstStyle/>
          <a:p>
            <a:fld id="{18D65601-5AE2-46FC-B138-694DDD2B510D}" type="slidenum">
              <a:rPr lang="en-US" smtClean="0"/>
              <a:pPr/>
              <a:t>28</a:t>
            </a:fld>
            <a:endParaRPr lang="en-US" dirty="0"/>
          </a:p>
        </p:txBody>
      </p:sp>
      <p:sp>
        <p:nvSpPr>
          <p:cNvPr id="6" name="TextBox 5">
            <a:extLst>
              <a:ext uri="{FF2B5EF4-FFF2-40B4-BE49-F238E27FC236}">
                <a16:creationId xmlns:a16="http://schemas.microsoft.com/office/drawing/2014/main" id="{370FCB13-F6CF-0891-B716-312415F216D9}"/>
              </a:ext>
            </a:extLst>
          </p:cNvPr>
          <p:cNvSpPr txBox="1"/>
          <p:nvPr/>
        </p:nvSpPr>
        <p:spPr>
          <a:xfrm>
            <a:off x="1116624" y="1512277"/>
            <a:ext cx="6559061" cy="3785652"/>
          </a:xfrm>
          <a:prstGeom prst="rect">
            <a:avLst/>
          </a:prstGeom>
          <a:noFill/>
        </p:spPr>
        <p:txBody>
          <a:bodyPr wrap="square">
            <a:spAutoFit/>
          </a:bodyPr>
          <a:lstStyle/>
          <a:p>
            <a:r>
              <a:rPr lang="uk-UA" sz="2000" dirty="0"/>
              <a:t>Раннє вено-венозне </a:t>
            </a:r>
            <a:r>
              <a:rPr lang="uk-UA" sz="2000" dirty="0" err="1"/>
              <a:t>екстракорпоральне</a:t>
            </a:r>
            <a:r>
              <a:rPr lang="uk-UA" sz="2000" dirty="0"/>
              <a:t> життєзабезпечення</a:t>
            </a:r>
            <a:r>
              <a:rPr lang="en-US" sz="2000" dirty="0"/>
              <a:t> </a:t>
            </a:r>
            <a:r>
              <a:rPr lang="uk-UA" sz="2000" dirty="0"/>
              <a:t>надзвичайно важливе для пацієнтів, у яких спроби вентиляції із захистом легень не приносять </a:t>
            </a:r>
            <a:r>
              <a:rPr lang="uk-UA" sz="2000" dirty="0" err="1"/>
              <a:t>успіху.Якщо</a:t>
            </a:r>
            <a:r>
              <a:rPr lang="uk-UA" sz="2000" dirty="0"/>
              <a:t> цілі газообміну та перфузії не досягаються після 12 годин вентиляції із захистом легень, а пацієнт </a:t>
            </a:r>
            <a:r>
              <a:rPr lang="uk-UA" sz="2000" dirty="0" err="1"/>
              <a:t>знерухомлений</a:t>
            </a:r>
            <a:r>
              <a:rPr lang="uk-UA" sz="2000" dirty="0"/>
              <a:t> і перебуває в положенні лежачи на животі, слід розглянути </a:t>
            </a:r>
            <a:r>
              <a:rPr lang="uk-UA" sz="2000" dirty="0" err="1"/>
              <a:t>екстракорпоральну</a:t>
            </a:r>
            <a:r>
              <a:rPr lang="uk-UA" sz="2000" dirty="0"/>
              <a:t> підтримку. Крім того, транспортування пацієнтів, які перебувають на підтримці </a:t>
            </a:r>
            <a:r>
              <a:rPr lang="en-US" sz="2000" dirty="0" err="1"/>
              <a:t>vvECLS</a:t>
            </a:r>
            <a:r>
              <a:rPr lang="en-US" sz="2000" dirty="0"/>
              <a:t>, </a:t>
            </a:r>
            <a:r>
              <a:rPr lang="uk-UA" sz="2000" dirty="0"/>
              <a:t>може бути безпечнішим і легшим, якщо є бригада, що може забезпечити перевезення з </a:t>
            </a:r>
            <a:r>
              <a:rPr lang="uk-UA" sz="2000" dirty="0" err="1"/>
              <a:t>екстракорпоральною</a:t>
            </a:r>
            <a:r>
              <a:rPr lang="uk-UA" sz="2000" dirty="0"/>
              <a:t> підтримкою. </a:t>
            </a:r>
          </a:p>
        </p:txBody>
      </p:sp>
      <p:pic>
        <p:nvPicPr>
          <p:cNvPr id="1026" name="Picture 2" descr="Екстракорпоральна мембранна оксигенація (ЕКМО) | Інтенсивна терапія  критичних станів і сепсису | Клініка EuReCa (Еврика) - Київ">
            <a:extLst>
              <a:ext uri="{FF2B5EF4-FFF2-40B4-BE49-F238E27FC236}">
                <a16:creationId xmlns:a16="http://schemas.microsoft.com/office/drawing/2014/main" id="{6E2E69E7-A2E5-2E38-164C-22B6B0F657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9500" y="2134573"/>
            <a:ext cx="4762500" cy="4219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9702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25215CF-0741-58B3-7E27-61F697B31580}"/>
              </a:ext>
            </a:extLst>
          </p:cNvPr>
          <p:cNvSpPr>
            <a:spLocks noGrp="1"/>
          </p:cNvSpPr>
          <p:nvPr>
            <p:ph type="title"/>
          </p:nvPr>
        </p:nvSpPr>
        <p:spPr/>
        <p:txBody>
          <a:bodyPr/>
          <a:lstStyle/>
          <a:p>
            <a:r>
              <a:rPr lang="ru-RU" dirty="0"/>
              <a:t>АЛГОРИТМ ВЕДЕННЯ ГРДС (</a:t>
            </a:r>
            <a:r>
              <a:rPr lang="ru-RU" dirty="0" err="1"/>
              <a:t>оновлений</a:t>
            </a:r>
            <a:r>
              <a:rPr lang="ru-RU" dirty="0"/>
              <a:t> 2024-2026)</a:t>
            </a:r>
            <a:endParaRPr lang="ru-SE" dirty="0"/>
          </a:p>
        </p:txBody>
      </p:sp>
      <p:sp>
        <p:nvSpPr>
          <p:cNvPr id="4" name="Номер слайда 3">
            <a:extLst>
              <a:ext uri="{FF2B5EF4-FFF2-40B4-BE49-F238E27FC236}">
                <a16:creationId xmlns:a16="http://schemas.microsoft.com/office/drawing/2014/main" id="{D0E85858-97FA-ED16-6E62-31728D87096F}"/>
              </a:ext>
            </a:extLst>
          </p:cNvPr>
          <p:cNvSpPr>
            <a:spLocks noGrp="1"/>
          </p:cNvSpPr>
          <p:nvPr>
            <p:ph type="sldNum" sz="quarter" idx="15"/>
          </p:nvPr>
        </p:nvSpPr>
        <p:spPr/>
        <p:txBody>
          <a:bodyPr/>
          <a:lstStyle/>
          <a:p>
            <a:fld id="{18D65601-5AE2-46FC-B138-694DDD2B510D}" type="slidenum">
              <a:rPr lang="en-US" smtClean="0"/>
              <a:pPr/>
              <a:t>29</a:t>
            </a:fld>
            <a:endParaRPr lang="en-US" dirty="0"/>
          </a:p>
        </p:txBody>
      </p:sp>
      <p:sp>
        <p:nvSpPr>
          <p:cNvPr id="17" name="Rectangle 12">
            <a:extLst>
              <a:ext uri="{FF2B5EF4-FFF2-40B4-BE49-F238E27FC236}">
                <a16:creationId xmlns:a16="http://schemas.microsoft.com/office/drawing/2014/main" id="{5B812F80-EC0F-E3E7-9F71-2C64F66D6009}"/>
              </a:ext>
            </a:extLst>
          </p:cNvPr>
          <p:cNvSpPr>
            <a:spLocks noChangeArrowheads="1"/>
          </p:cNvSpPr>
          <p:nvPr/>
        </p:nvSpPr>
        <p:spPr bwMode="auto">
          <a:xfrm rot="10800000" flipV="1">
            <a:off x="1112108" y="2075677"/>
            <a:ext cx="8353168" cy="3293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2199" rIns="0" bIns="122199"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SE" altLang="ru-SE"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ru-SE" altLang="ru-SE" b="1" i="0" u="none" strike="noStrike" cap="none" normalizeH="0" baseline="0" dirty="0">
                <a:ln>
                  <a:noFill/>
                </a:ln>
                <a:solidFill>
                  <a:srgbClr val="0F1115"/>
                </a:solidFill>
                <a:effectLst/>
                <a:latin typeface="quote-cjk-patch"/>
              </a:rPr>
              <a:t>Діагностика:</a:t>
            </a:r>
            <a:r>
              <a:rPr kumimoji="0" lang="ru-SE" altLang="ru-SE" b="0" i="0" u="none" strike="noStrike" cap="none" normalizeH="0" baseline="0" dirty="0">
                <a:ln>
                  <a:noFill/>
                </a:ln>
                <a:solidFill>
                  <a:srgbClr val="0F1115"/>
                </a:solidFill>
                <a:effectLst/>
                <a:latin typeface="quote-cjk-patch"/>
              </a:rPr>
              <a:t> PF &lt;300 (або SpO₂/FiO₂ ≤315) + двобічні інфільтрати/B-лінії + не кардіогенний</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ru-SE" altLang="ru-SE" b="1" i="0" u="none" strike="noStrike" cap="none" normalizeH="0" baseline="0" dirty="0">
                <a:ln>
                  <a:noFill/>
                </a:ln>
                <a:solidFill>
                  <a:srgbClr val="0F1115"/>
                </a:solidFill>
                <a:effectLst/>
                <a:latin typeface="quote-cjk-patch"/>
              </a:rPr>
              <a:t>Неінвазивна підтримка</a:t>
            </a:r>
            <a:r>
              <a:rPr kumimoji="0" lang="ru-SE" altLang="ru-SE" b="0" i="0" u="none" strike="noStrike" cap="none" normalizeH="0" baseline="0" dirty="0">
                <a:ln>
                  <a:noFill/>
                </a:ln>
                <a:solidFill>
                  <a:srgbClr val="0F1115"/>
                </a:solidFill>
                <a:effectLst/>
                <a:latin typeface="quote-cjk-patch"/>
              </a:rPr>
              <a:t> (PF &gt;150, ясна свідомість) → HFOT або НІВЛ</a:t>
            </a:r>
            <a:br>
              <a:rPr kumimoji="0" lang="ru-SE" altLang="ru-SE" b="0" i="0" u="none" strike="noStrike" cap="none" normalizeH="0" baseline="0" dirty="0">
                <a:ln>
                  <a:noFill/>
                </a:ln>
                <a:solidFill>
                  <a:srgbClr val="0F1115"/>
                </a:solidFill>
                <a:effectLst/>
                <a:latin typeface="quote-cjk-patch"/>
              </a:rPr>
            </a:br>
            <a:r>
              <a:rPr kumimoji="0" lang="ru-SE" altLang="ru-SE" b="0" i="0" u="none" strike="noStrike" cap="none" normalizeH="0" baseline="0" dirty="0">
                <a:ln>
                  <a:noFill/>
                </a:ln>
                <a:solidFill>
                  <a:srgbClr val="0F1115"/>
                </a:solidFill>
                <a:effectLst/>
                <a:latin typeface="quote-cjk-patch"/>
              </a:rPr>
              <a:t>→ погіршення → </a:t>
            </a:r>
            <a:r>
              <a:rPr kumimoji="0" lang="ru-SE" altLang="ru-SE" b="1" i="0" u="none" strike="noStrike" cap="none" normalizeH="0" baseline="0" dirty="0">
                <a:ln>
                  <a:noFill/>
                </a:ln>
                <a:solidFill>
                  <a:srgbClr val="0F1115"/>
                </a:solidFill>
                <a:effectLst/>
                <a:latin typeface="quote-cjk-patch"/>
              </a:rPr>
              <a:t>інтубація</a:t>
            </a:r>
            <a:endParaRPr kumimoji="0" lang="ru-SE" altLang="ru-SE" b="0" i="0" u="none" strike="noStrike" cap="none" normalizeH="0" baseline="0" dirty="0">
              <a:ln>
                <a:noFill/>
              </a:ln>
              <a:solidFill>
                <a:srgbClr val="0F1115"/>
              </a:solidFill>
              <a:effectLst/>
              <a:latin typeface="quote-cjk-patch"/>
            </a:endParaRP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ru-SE" altLang="ru-SE" b="1" i="0" u="none" strike="noStrike" cap="none" normalizeH="0" baseline="0" dirty="0">
                <a:ln>
                  <a:noFill/>
                </a:ln>
                <a:solidFill>
                  <a:srgbClr val="0F1115"/>
                </a:solidFill>
                <a:effectLst/>
                <a:latin typeface="quote-cjk-patch"/>
              </a:rPr>
              <a:t>Інвазивна ШВЛ:</a:t>
            </a:r>
            <a:r>
              <a:rPr kumimoji="0" lang="ru-SE" altLang="ru-SE" b="0" i="0" u="none" strike="noStrike" cap="none" normalizeH="0" baseline="0" dirty="0">
                <a:ln>
                  <a:noFill/>
                </a:ln>
                <a:solidFill>
                  <a:srgbClr val="0F1115"/>
                </a:solidFill>
                <a:effectLst/>
                <a:latin typeface="quote-cjk-patch"/>
              </a:rPr>
              <a:t> VT 6 мл/кг, Pplat &lt;30, ΔP &lt;15, PEEP за таблицею</a:t>
            </a: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ru-SE" altLang="ru-SE" b="1" i="0" u="none" strike="noStrike" cap="none" normalizeH="0" baseline="0" dirty="0">
                <a:ln>
                  <a:noFill/>
                </a:ln>
                <a:solidFill>
                  <a:srgbClr val="0F1115"/>
                </a:solidFill>
                <a:effectLst/>
                <a:latin typeface="quote-cjk-patch"/>
              </a:rPr>
              <a:t>PF &lt;150</a:t>
            </a:r>
            <a:r>
              <a:rPr kumimoji="0" lang="ru-SE" altLang="ru-SE" b="0" i="0" u="none" strike="noStrike" cap="none" normalizeH="0" baseline="0" dirty="0">
                <a:ln>
                  <a:noFill/>
                </a:ln>
                <a:solidFill>
                  <a:srgbClr val="0F1115"/>
                </a:solidFill>
                <a:effectLst/>
                <a:latin typeface="quote-cjk-patch"/>
              </a:rPr>
              <a:t> → положення на животі 16 год/день + </a:t>
            </a:r>
            <a:r>
              <a:rPr kumimoji="0" lang="ru-SE" altLang="ru-SE" b="1" i="0" u="none" strike="noStrike" cap="none" normalizeH="0" baseline="0" dirty="0">
                <a:ln>
                  <a:noFill/>
                </a:ln>
                <a:solidFill>
                  <a:srgbClr val="0F1115"/>
                </a:solidFill>
                <a:effectLst/>
                <a:latin typeface="quote-cjk-patch"/>
              </a:rPr>
              <a:t>розглянути NMBA</a:t>
            </a:r>
            <a:r>
              <a:rPr kumimoji="0" lang="ru-SE" altLang="ru-SE" b="0" i="0" u="none" strike="noStrike" cap="none" normalizeH="0" baseline="0" dirty="0">
                <a:ln>
                  <a:noFill/>
                </a:ln>
                <a:solidFill>
                  <a:srgbClr val="0F1115"/>
                </a:solidFill>
                <a:effectLst/>
                <a:latin typeface="quote-cjk-patch"/>
              </a:rPr>
              <a:t> (SCCM 2026)</a:t>
            </a:r>
          </a:p>
          <a:p>
            <a:pPr marL="0" marR="0" lvl="0" indent="0" algn="l" defTabSz="914400" rtl="0" eaLnBrk="0" fontAlgn="base" latinLnBrk="0" hangingPunct="0">
              <a:lnSpc>
                <a:spcPct val="100000"/>
              </a:lnSpc>
              <a:spcBef>
                <a:spcPct val="0"/>
              </a:spcBef>
              <a:spcAft>
                <a:spcPct val="0"/>
              </a:spcAft>
              <a:buClrTx/>
              <a:buSzTx/>
              <a:buFontTx/>
              <a:buAutoNum type="arabicPeriod" startAt="5"/>
              <a:tabLst/>
            </a:pPr>
            <a:r>
              <a:rPr kumimoji="0" lang="ru-SE" altLang="ru-SE" b="1" i="0" u="none" strike="noStrike" cap="none" normalizeH="0" baseline="0" dirty="0">
                <a:ln>
                  <a:noFill/>
                </a:ln>
                <a:solidFill>
                  <a:srgbClr val="0F1115"/>
                </a:solidFill>
                <a:effectLst/>
                <a:latin typeface="quote-cjk-patch"/>
              </a:rPr>
              <a:t>ГКС</a:t>
            </a:r>
            <a:r>
              <a:rPr kumimoji="0" lang="ru-SE" altLang="ru-SE" b="0" i="0" u="none" strike="noStrike" cap="none" normalizeH="0" baseline="0" dirty="0">
                <a:ln>
                  <a:noFill/>
                </a:ln>
                <a:solidFill>
                  <a:srgbClr val="0F1115"/>
                </a:solidFill>
                <a:effectLst/>
                <a:latin typeface="quote-cjk-patch"/>
              </a:rPr>
              <a:t> (ATS/SCCM 2024) — розпочати якомога раніше (≤72 год), якщо немає протипоказань</a:t>
            </a:r>
          </a:p>
          <a:p>
            <a:pPr marL="0" marR="0" lvl="0" indent="0" algn="l" defTabSz="914400" rtl="0" eaLnBrk="0" fontAlgn="base" latinLnBrk="0" hangingPunct="0">
              <a:lnSpc>
                <a:spcPct val="100000"/>
              </a:lnSpc>
              <a:spcBef>
                <a:spcPct val="0"/>
              </a:spcBef>
              <a:spcAft>
                <a:spcPct val="0"/>
              </a:spcAft>
              <a:buClrTx/>
              <a:buSzTx/>
              <a:buFontTx/>
              <a:buAutoNum type="arabicPeriod" startAt="6"/>
              <a:tabLst/>
            </a:pPr>
            <a:r>
              <a:rPr kumimoji="0" lang="ru-SE" altLang="ru-SE" b="1" i="0" u="none" strike="noStrike" cap="none" normalizeH="0" baseline="0" dirty="0">
                <a:ln>
                  <a:noFill/>
                </a:ln>
                <a:solidFill>
                  <a:srgbClr val="0F1115"/>
                </a:solidFill>
                <a:effectLst/>
                <a:latin typeface="quote-cjk-patch"/>
              </a:rPr>
              <a:t>PF &lt;100 або pH &lt;7.25 або Pplat &gt;30</a:t>
            </a:r>
            <a:r>
              <a:rPr kumimoji="0" lang="ru-SE" altLang="ru-SE" b="0" i="0" u="none" strike="noStrike" cap="none" normalizeH="0" baseline="0" dirty="0">
                <a:ln>
                  <a:noFill/>
                </a:ln>
                <a:solidFill>
                  <a:srgbClr val="0F1115"/>
                </a:solidFill>
                <a:effectLst/>
                <a:latin typeface="quote-cjk-patch"/>
              </a:rPr>
              <a:t> → рання консультація ЕКМО</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SE" altLang="ru-SE"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206449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9D2EBD0-E28E-4779-BBB6-AE824279A19F}"/>
              </a:ext>
            </a:extLst>
          </p:cNvPr>
          <p:cNvSpPr>
            <a:spLocks noGrp="1"/>
          </p:cNvSpPr>
          <p:nvPr>
            <p:ph type="title"/>
          </p:nvPr>
        </p:nvSpPr>
        <p:spPr/>
        <p:txBody>
          <a:bodyPr/>
          <a:lstStyle/>
          <a:p>
            <a:r>
              <a:rPr lang="ru-RU" dirty="0" err="1"/>
              <a:t>Чого</a:t>
            </a:r>
            <a:r>
              <a:rPr lang="ru-RU" dirty="0"/>
              <a:t> </a:t>
            </a:r>
            <a:r>
              <a:rPr lang="ru-RU" dirty="0" err="1"/>
              <a:t>уникати</a:t>
            </a:r>
            <a:r>
              <a:rPr lang="ru-RU" dirty="0"/>
              <a:t> при ГРДС </a:t>
            </a:r>
            <a:endParaRPr lang="ru-SE" dirty="0"/>
          </a:p>
        </p:txBody>
      </p:sp>
      <p:sp>
        <p:nvSpPr>
          <p:cNvPr id="3" name="Таблица 2">
            <a:extLst>
              <a:ext uri="{FF2B5EF4-FFF2-40B4-BE49-F238E27FC236}">
                <a16:creationId xmlns:a16="http://schemas.microsoft.com/office/drawing/2014/main" id="{F3B5313B-2625-F292-B7AC-280859E5E75E}"/>
              </a:ext>
            </a:extLst>
          </p:cNvPr>
          <p:cNvSpPr>
            <a:spLocks noGrp="1"/>
          </p:cNvSpPr>
          <p:nvPr>
            <p:ph type="tbl" sz="quarter" idx="10"/>
          </p:nvPr>
        </p:nvSpPr>
        <p:spPr>
          <a:xfrm>
            <a:off x="896626" y="2057400"/>
            <a:ext cx="10883237" cy="4538113"/>
          </a:xfrm>
        </p:spPr>
        <p:txBody>
          <a:bodyPr/>
          <a:lstStyle/>
          <a:p>
            <a:endParaRPr lang="ru-SE"/>
          </a:p>
        </p:txBody>
      </p:sp>
      <p:sp>
        <p:nvSpPr>
          <p:cNvPr id="4" name="Номер слайда 3">
            <a:extLst>
              <a:ext uri="{FF2B5EF4-FFF2-40B4-BE49-F238E27FC236}">
                <a16:creationId xmlns:a16="http://schemas.microsoft.com/office/drawing/2014/main" id="{0094E96D-60AD-93CE-63EA-133674FAC565}"/>
              </a:ext>
            </a:extLst>
          </p:cNvPr>
          <p:cNvSpPr>
            <a:spLocks noGrp="1"/>
          </p:cNvSpPr>
          <p:nvPr>
            <p:ph type="sldNum" sz="quarter" idx="15"/>
          </p:nvPr>
        </p:nvSpPr>
        <p:spPr/>
        <p:txBody>
          <a:bodyPr/>
          <a:lstStyle/>
          <a:p>
            <a:fld id="{18D65601-5AE2-46FC-B138-694DDD2B510D}" type="slidenum">
              <a:rPr lang="en-US" smtClean="0"/>
              <a:pPr/>
              <a:t>30</a:t>
            </a:fld>
            <a:endParaRPr lang="en-US" dirty="0"/>
          </a:p>
        </p:txBody>
      </p:sp>
      <p:sp>
        <p:nvSpPr>
          <p:cNvPr id="5" name="Rectangle 1">
            <a:extLst>
              <a:ext uri="{FF2B5EF4-FFF2-40B4-BE49-F238E27FC236}">
                <a16:creationId xmlns:a16="http://schemas.microsoft.com/office/drawing/2014/main" id="{5B0F15CD-2B61-9FB1-4818-794D0566E6BA}"/>
              </a:ext>
            </a:extLst>
          </p:cNvPr>
          <p:cNvSpPr>
            <a:spLocks noChangeArrowheads="1"/>
          </p:cNvSpPr>
          <p:nvPr/>
        </p:nvSpPr>
        <p:spPr bwMode="auto">
          <a:xfrm>
            <a:off x="1680519" y="1920613"/>
            <a:ext cx="6742359" cy="3016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2199" rIns="0" bIns="122199"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SE" altLang="ru-SE"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ru-SE" altLang="ru-SE" b="0" i="0" u="none" strike="noStrike" cap="none" normalizeH="0" baseline="0" dirty="0">
                <a:ln>
                  <a:noFill/>
                </a:ln>
                <a:solidFill>
                  <a:srgbClr val="0F1115"/>
                </a:solidFill>
                <a:effectLst/>
                <a:latin typeface="quote-cjk-patch"/>
              </a:rPr>
              <a:t>❌ Тривалих рекрутмент-маневрів (ATS 2024, сильна рекомендація)</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ru-SE" altLang="ru-SE" b="0" i="0" u="none" strike="noStrike" cap="none" normalizeH="0" baseline="0" dirty="0">
                <a:ln>
                  <a:noFill/>
                </a:ln>
                <a:solidFill>
                  <a:srgbClr val="0F1115"/>
                </a:solidFill>
                <a:effectLst/>
                <a:latin typeface="quote-cjk-patch"/>
              </a:rPr>
              <a:t>❌ VT &gt;6-8 мл/кг</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ru-SE" altLang="ru-SE" b="0" i="0" u="none" strike="noStrike" cap="none" normalizeH="0" baseline="0" dirty="0">
                <a:ln>
                  <a:noFill/>
                </a:ln>
                <a:solidFill>
                  <a:srgbClr val="0F1115"/>
                </a:solidFill>
                <a:effectLst/>
                <a:latin typeface="quote-cjk-patch"/>
              </a:rPr>
              <a:t>❌ Pplat &gt;30 см H₂O</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ru-SE" altLang="ru-SE" b="0" i="0" u="none" strike="noStrike" cap="none" normalizeH="0" baseline="0" dirty="0">
                <a:ln>
                  <a:noFill/>
                </a:ln>
                <a:solidFill>
                  <a:srgbClr val="0F1115"/>
                </a:solidFill>
                <a:effectLst/>
                <a:latin typeface="quote-cjk-patch"/>
              </a:rPr>
              <a:t>❌ Driving pressure ≥15</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ru-SE" altLang="ru-SE" b="0" i="0" u="none" strike="noStrike" cap="none" normalizeH="0" baseline="0" dirty="0">
                <a:ln>
                  <a:noFill/>
                </a:ln>
                <a:solidFill>
                  <a:srgbClr val="0F1115"/>
                </a:solidFill>
                <a:effectLst/>
                <a:latin typeface="quote-cjk-patch"/>
              </a:rPr>
              <a:t>❌ Затримки з інтубацією при наростаючій гіпоксемії</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ru-SE" altLang="ru-SE" b="0" i="0" u="none" strike="noStrike" cap="none" normalizeH="0" baseline="0" dirty="0">
                <a:ln>
                  <a:noFill/>
                </a:ln>
                <a:solidFill>
                  <a:srgbClr val="0F1115"/>
                </a:solidFill>
                <a:effectLst/>
                <a:latin typeface="quote-cjk-patch"/>
              </a:rPr>
              <a:t>❌ ГКС при ШВЛ &gt;14 днів (ризик &gt; користі)</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ru-SE" altLang="ru-SE" b="0" i="0" u="none" strike="noStrike" cap="none" normalizeH="0" baseline="0" dirty="0">
                <a:ln>
                  <a:noFill/>
                </a:ln>
                <a:solidFill>
                  <a:srgbClr val="0F1115"/>
                </a:solidFill>
                <a:effectLst/>
                <a:latin typeface="quote-cjk-patch"/>
              </a:rPr>
              <a:t>❌ Низького PEEP (&lt;5) у пацієнта на ШВЛ</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ru-SE" altLang="ru-SE" b="0" i="0" u="none" strike="noStrike" cap="none" normalizeH="0" baseline="0" dirty="0">
                <a:ln>
                  <a:noFill/>
                </a:ln>
                <a:solidFill>
                  <a:srgbClr val="0F1115"/>
                </a:solidFill>
                <a:effectLst/>
                <a:latin typeface="quote-cjk-patch"/>
              </a:rPr>
              <a:t>❌ NMBA без адекватної седації</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SE" altLang="ru-SE"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774585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910E8066-7994-0CEA-E5FD-92690CDFA522}"/>
              </a:ext>
            </a:extLst>
          </p:cNvPr>
          <p:cNvSpPr>
            <a:spLocks noGrp="1" noChangeArrowheads="1"/>
          </p:cNvSpPr>
          <p:nvPr>
            <p:ph type="title"/>
          </p:nvPr>
        </p:nvSpPr>
        <p:spPr bwMode="auto">
          <a:xfrm>
            <a:off x="1317614" y="690511"/>
            <a:ext cx="4964671" cy="5253089"/>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b" anchorCtr="0" compatLnSpc="1">
            <a:prstTxWarp prst="textNoShape">
              <a:avLst/>
            </a:prstTxWarp>
            <a:normAutofit/>
          </a:bodyPr>
          <a:lstStyle/>
          <a:p>
            <a:pPr lvl="0" fontAlgn="base">
              <a:spcAft>
                <a:spcPct val="0"/>
              </a:spcAft>
            </a:pPr>
            <a:r>
              <a:rPr kumimoji="0" lang="en-US" altLang="ru-SE" sz="2900" i="0" u="none" strike="noStrike" kern="1200" cap="none" normalizeH="0" baseline="0" dirty="0" err="1">
                <a:ln>
                  <a:noFill/>
                </a:ln>
                <a:effectLst/>
                <a:latin typeface="+mj-lt"/>
                <a:ea typeface="+mj-ea"/>
                <a:cs typeface="+mj-cs"/>
              </a:rPr>
              <a:t>Ми</a:t>
            </a:r>
            <a:r>
              <a:rPr kumimoji="0" lang="en-US" altLang="ru-SE" sz="2900" i="0" u="none" strike="noStrike" kern="1200" cap="none" normalizeH="0" baseline="0" dirty="0">
                <a:ln>
                  <a:noFill/>
                </a:ln>
                <a:effectLst/>
                <a:latin typeface="+mj-lt"/>
                <a:ea typeface="+mj-ea"/>
                <a:cs typeface="+mj-cs"/>
              </a:rPr>
              <a:t> </a:t>
            </a:r>
            <a:r>
              <a:rPr kumimoji="0" lang="en-US" altLang="ru-SE" sz="2900" i="0" u="none" strike="noStrike" kern="1200" cap="none" normalizeH="0" baseline="0" dirty="0" err="1">
                <a:ln>
                  <a:noFill/>
                </a:ln>
                <a:effectLst/>
                <a:latin typeface="+mj-lt"/>
                <a:ea typeface="+mj-ea"/>
                <a:cs typeface="+mj-cs"/>
              </a:rPr>
              <a:t>не</a:t>
            </a:r>
            <a:r>
              <a:rPr kumimoji="0" lang="en-US" altLang="ru-SE" sz="2900" i="0" u="none" strike="noStrike" kern="1200" cap="none" normalizeH="0" baseline="0" dirty="0">
                <a:ln>
                  <a:noFill/>
                </a:ln>
                <a:effectLst/>
                <a:latin typeface="+mj-lt"/>
                <a:ea typeface="+mj-ea"/>
                <a:cs typeface="+mj-cs"/>
              </a:rPr>
              <a:t>  </a:t>
            </a:r>
            <a:r>
              <a:rPr kumimoji="0" lang="en-US" altLang="ru-SE" sz="2900" i="0" u="none" strike="noStrike" kern="1200" cap="none" normalizeH="0" baseline="0" dirty="0" err="1">
                <a:ln>
                  <a:noFill/>
                </a:ln>
                <a:effectLst/>
                <a:latin typeface="+mj-lt"/>
                <a:ea typeface="+mj-ea"/>
                <a:cs typeface="+mj-cs"/>
              </a:rPr>
              <a:t>обираємо</a:t>
            </a:r>
            <a:r>
              <a:rPr kumimoji="0" lang="en-US" altLang="ru-SE" sz="2900" i="0" u="none" strike="noStrike" kern="1200" cap="none" normalizeH="0" baseline="0" dirty="0">
                <a:ln>
                  <a:noFill/>
                </a:ln>
                <a:effectLst/>
                <a:latin typeface="+mj-lt"/>
                <a:ea typeface="+mj-ea"/>
                <a:cs typeface="+mj-cs"/>
              </a:rPr>
              <a:t> </a:t>
            </a:r>
            <a:r>
              <a:rPr kumimoji="0" lang="en-US" altLang="ru-SE" sz="2900" i="0" u="none" strike="noStrike" kern="1200" cap="none" normalizeH="0" baseline="0" dirty="0" err="1">
                <a:ln>
                  <a:noFill/>
                </a:ln>
                <a:effectLst/>
                <a:latin typeface="+mj-lt"/>
                <a:ea typeface="+mj-ea"/>
                <a:cs typeface="+mj-cs"/>
              </a:rPr>
              <a:t>хворобу</a:t>
            </a:r>
            <a:r>
              <a:rPr kumimoji="0" lang="en-US" altLang="ru-SE" sz="2900" i="0" u="none" strike="noStrike" kern="1200" cap="none" normalizeH="0" baseline="0" dirty="0">
                <a:ln>
                  <a:noFill/>
                </a:ln>
                <a:effectLst/>
                <a:latin typeface="+mj-lt"/>
                <a:ea typeface="+mj-ea"/>
                <a:cs typeface="+mj-cs"/>
              </a:rPr>
              <a:t>, </a:t>
            </a:r>
            <a:r>
              <a:rPr kumimoji="0" lang="en-US" altLang="ru-SE" sz="2900" i="0" u="none" strike="noStrike" kern="1200" cap="none" normalizeH="0" baseline="0" dirty="0" err="1">
                <a:ln>
                  <a:noFill/>
                </a:ln>
                <a:effectLst/>
                <a:latin typeface="+mj-lt"/>
                <a:ea typeface="+mj-ea"/>
                <a:cs typeface="+mj-cs"/>
              </a:rPr>
              <a:t>але</a:t>
            </a:r>
            <a:r>
              <a:rPr kumimoji="0" lang="en-US" altLang="ru-SE" sz="2900" i="0" u="none" strike="noStrike" kern="1200" cap="none" normalizeH="0" baseline="0" dirty="0">
                <a:ln>
                  <a:noFill/>
                </a:ln>
                <a:effectLst/>
                <a:latin typeface="+mj-lt"/>
                <a:ea typeface="+mj-ea"/>
                <a:cs typeface="+mj-cs"/>
              </a:rPr>
              <a:t> </a:t>
            </a:r>
            <a:r>
              <a:rPr kumimoji="0" lang="en-US" altLang="ru-SE" sz="2900" i="0" u="none" strike="noStrike" kern="1200" cap="none" normalizeH="0" baseline="0" dirty="0" err="1">
                <a:ln>
                  <a:noFill/>
                </a:ln>
                <a:effectLst/>
                <a:latin typeface="+mj-lt"/>
                <a:ea typeface="+mj-ea"/>
                <a:cs typeface="+mj-cs"/>
              </a:rPr>
              <a:t>ми</a:t>
            </a:r>
            <a:r>
              <a:rPr kumimoji="0" lang="en-US" altLang="ru-SE" sz="2900" i="0" u="none" strike="noStrike" kern="1200" cap="none" normalizeH="0" baseline="0" dirty="0">
                <a:ln>
                  <a:noFill/>
                </a:ln>
                <a:effectLst/>
                <a:latin typeface="+mj-lt"/>
                <a:ea typeface="+mj-ea"/>
                <a:cs typeface="+mj-cs"/>
              </a:rPr>
              <a:t> </a:t>
            </a:r>
            <a:r>
              <a:rPr kumimoji="0" lang="en-US" altLang="ru-SE" sz="2900" i="0" u="none" strike="noStrike" kern="1200" cap="none" normalizeH="0" baseline="0" dirty="0" err="1">
                <a:ln>
                  <a:noFill/>
                </a:ln>
                <a:effectLst/>
                <a:latin typeface="+mj-lt"/>
                <a:ea typeface="+mj-ea"/>
                <a:cs typeface="+mj-cs"/>
              </a:rPr>
              <a:t>обираємо</a:t>
            </a:r>
            <a:r>
              <a:rPr kumimoji="0" lang="en-US" altLang="ru-SE" sz="2900" i="0" u="none" strike="noStrike" kern="1200" cap="none" normalizeH="0" baseline="0" dirty="0">
                <a:ln>
                  <a:noFill/>
                </a:ln>
                <a:effectLst/>
                <a:latin typeface="+mj-lt"/>
                <a:ea typeface="+mj-ea"/>
                <a:cs typeface="+mj-cs"/>
              </a:rPr>
              <a:t>, </a:t>
            </a:r>
            <a:r>
              <a:rPr kumimoji="0" lang="en-US" altLang="ru-SE" sz="2900" i="0" u="none" strike="noStrike" kern="1200" cap="none" normalizeH="0" baseline="0" dirty="0" err="1">
                <a:ln>
                  <a:noFill/>
                </a:ln>
                <a:effectLst/>
                <a:latin typeface="+mj-lt"/>
                <a:ea typeface="+mj-ea"/>
                <a:cs typeface="+mj-cs"/>
              </a:rPr>
              <a:t>як</a:t>
            </a:r>
            <a:r>
              <a:rPr kumimoji="0" lang="en-US" altLang="ru-SE" sz="2900" i="0" u="none" strike="noStrike" kern="1200" cap="none" normalizeH="0" baseline="0" dirty="0">
                <a:ln>
                  <a:noFill/>
                </a:ln>
                <a:effectLst/>
                <a:latin typeface="+mj-lt"/>
                <a:ea typeface="+mj-ea"/>
                <a:cs typeface="+mj-cs"/>
              </a:rPr>
              <a:t> </a:t>
            </a:r>
            <a:r>
              <a:rPr kumimoji="0" lang="en-US" altLang="ru-SE" sz="2900" i="0" u="none" strike="noStrike" kern="1200" cap="none" normalizeH="0" baseline="0" dirty="0" err="1">
                <a:ln>
                  <a:noFill/>
                </a:ln>
                <a:effectLst/>
                <a:latin typeface="+mj-lt"/>
                <a:ea typeface="+mj-ea"/>
                <a:cs typeface="+mj-cs"/>
              </a:rPr>
              <a:t>на</a:t>
            </a:r>
            <a:r>
              <a:rPr kumimoji="0" lang="en-US" altLang="ru-SE" sz="2900" i="0" u="none" strike="noStrike" kern="1200" cap="none" normalizeH="0" baseline="0" dirty="0">
                <a:ln>
                  <a:noFill/>
                </a:ln>
                <a:effectLst/>
                <a:latin typeface="+mj-lt"/>
                <a:ea typeface="+mj-ea"/>
                <a:cs typeface="+mj-cs"/>
              </a:rPr>
              <a:t> </a:t>
            </a:r>
            <a:r>
              <a:rPr kumimoji="0" lang="en-US" altLang="ru-SE" sz="2900" i="0" u="none" strike="noStrike" kern="1200" cap="none" normalizeH="0" baseline="0" dirty="0" err="1">
                <a:ln>
                  <a:noFill/>
                </a:ln>
                <a:effectLst/>
                <a:latin typeface="+mj-lt"/>
                <a:ea typeface="+mj-ea"/>
                <a:cs typeface="+mj-cs"/>
              </a:rPr>
              <a:t>неї</a:t>
            </a:r>
            <a:r>
              <a:rPr kumimoji="0" lang="en-US" altLang="ru-SE" sz="2900" i="0" u="none" strike="noStrike" kern="1200" cap="none" normalizeH="0" baseline="0" dirty="0">
                <a:ln>
                  <a:noFill/>
                </a:ln>
                <a:effectLst/>
                <a:latin typeface="+mj-lt"/>
                <a:ea typeface="+mj-ea"/>
                <a:cs typeface="+mj-cs"/>
              </a:rPr>
              <a:t> </a:t>
            </a:r>
            <a:r>
              <a:rPr kumimoji="0" lang="en-US" altLang="ru-SE" sz="2900" i="0" u="none" strike="noStrike" kern="1200" cap="none" normalizeH="0" baseline="0" dirty="0" err="1">
                <a:ln>
                  <a:noFill/>
                </a:ln>
                <a:effectLst/>
                <a:latin typeface="+mj-lt"/>
                <a:ea typeface="+mj-ea"/>
                <a:cs typeface="+mj-cs"/>
              </a:rPr>
              <a:t>відповісти</a:t>
            </a:r>
            <a:r>
              <a:rPr kumimoji="0" lang="en-US" altLang="ru-SE" sz="2900" i="0" u="none" strike="noStrike" kern="1200" cap="none" normalizeH="0" baseline="0" dirty="0">
                <a:ln>
                  <a:noFill/>
                </a:ln>
                <a:effectLst/>
                <a:latin typeface="+mj-lt"/>
                <a:ea typeface="+mj-ea"/>
                <a:cs typeface="+mj-cs"/>
              </a:rPr>
              <a:t>.</a:t>
            </a:r>
            <a:br>
              <a:rPr kumimoji="0" lang="en-US" altLang="ru-SE" sz="2900" i="0" u="none" strike="noStrike" kern="1200" cap="none" normalizeH="0" baseline="0" dirty="0">
                <a:ln>
                  <a:noFill/>
                </a:ln>
                <a:effectLst/>
                <a:latin typeface="+mj-lt"/>
                <a:ea typeface="+mj-ea"/>
                <a:cs typeface="+mj-cs"/>
              </a:rPr>
            </a:br>
            <a:r>
              <a:rPr kumimoji="0" lang="en-US" altLang="ru-SE" sz="2900" i="0" u="none" strike="noStrike" kern="1200" cap="none" normalizeH="0" baseline="0" dirty="0" err="1">
                <a:ln>
                  <a:noFill/>
                </a:ln>
                <a:effectLst/>
                <a:latin typeface="+mj-lt"/>
                <a:ea typeface="+mj-ea"/>
                <a:cs typeface="+mj-cs"/>
              </a:rPr>
              <a:t>Протоколи</a:t>
            </a:r>
            <a:r>
              <a:rPr kumimoji="0" lang="en-US" altLang="ru-SE" sz="2900" i="0" u="none" strike="noStrike" kern="1200" cap="none" normalizeH="0" baseline="0" dirty="0">
                <a:ln>
                  <a:noFill/>
                </a:ln>
                <a:effectLst/>
                <a:latin typeface="+mj-lt"/>
                <a:ea typeface="+mj-ea"/>
                <a:cs typeface="+mj-cs"/>
              </a:rPr>
              <a:t> — </a:t>
            </a:r>
            <a:r>
              <a:rPr kumimoji="0" lang="en-US" altLang="ru-SE" sz="2900" i="0" u="none" strike="noStrike" kern="1200" cap="none" normalizeH="0" baseline="0" dirty="0" err="1">
                <a:ln>
                  <a:noFill/>
                </a:ln>
                <a:effectLst/>
                <a:latin typeface="+mj-lt"/>
                <a:ea typeface="+mj-ea"/>
                <a:cs typeface="+mj-cs"/>
              </a:rPr>
              <a:t>це</a:t>
            </a:r>
            <a:r>
              <a:rPr kumimoji="0" lang="en-US" altLang="ru-SE" sz="2900" i="0" u="none" strike="noStrike" kern="1200" cap="none" normalizeH="0" baseline="0" dirty="0">
                <a:ln>
                  <a:noFill/>
                </a:ln>
                <a:effectLst/>
                <a:latin typeface="+mj-lt"/>
                <a:ea typeface="+mj-ea"/>
                <a:cs typeface="+mj-cs"/>
              </a:rPr>
              <a:t> </a:t>
            </a:r>
            <a:r>
              <a:rPr kumimoji="0" lang="en-US" altLang="ru-SE" sz="2900" i="0" u="none" strike="noStrike" kern="1200" cap="none" normalizeH="0" baseline="0" dirty="0" err="1">
                <a:ln>
                  <a:noFill/>
                </a:ln>
                <a:effectLst/>
                <a:latin typeface="+mj-lt"/>
                <a:ea typeface="+mj-ea"/>
                <a:cs typeface="+mj-cs"/>
              </a:rPr>
              <a:t>мапа</a:t>
            </a:r>
            <a:r>
              <a:rPr kumimoji="0" lang="en-US" altLang="ru-SE" sz="2900" i="0" u="none" strike="noStrike" kern="1200" cap="none" normalizeH="0" baseline="0" dirty="0">
                <a:ln>
                  <a:noFill/>
                </a:ln>
                <a:effectLst/>
                <a:latin typeface="+mj-lt"/>
                <a:ea typeface="+mj-ea"/>
                <a:cs typeface="+mj-cs"/>
              </a:rPr>
              <a:t>, </a:t>
            </a:r>
            <a:r>
              <a:rPr kumimoji="0" lang="en-US" altLang="ru-SE" sz="2900" i="0" u="none" strike="noStrike" kern="1200" cap="none" normalizeH="0" baseline="0" dirty="0" err="1">
                <a:ln>
                  <a:noFill/>
                </a:ln>
                <a:effectLst/>
                <a:latin typeface="+mj-lt"/>
                <a:ea typeface="+mj-ea"/>
                <a:cs typeface="+mj-cs"/>
              </a:rPr>
              <a:t>але</a:t>
            </a:r>
            <a:r>
              <a:rPr kumimoji="0" lang="en-US" altLang="ru-SE" sz="2900" i="0" u="none" strike="noStrike" kern="1200" cap="none" normalizeH="0" baseline="0" dirty="0">
                <a:ln>
                  <a:noFill/>
                </a:ln>
                <a:effectLst/>
                <a:latin typeface="+mj-lt"/>
                <a:ea typeface="+mj-ea"/>
                <a:cs typeface="+mj-cs"/>
              </a:rPr>
              <a:t> </a:t>
            </a:r>
            <a:r>
              <a:rPr kumimoji="0" lang="en-US" altLang="ru-SE" sz="2900" i="0" u="none" strike="noStrike" kern="1200" cap="none" normalizeH="0" baseline="0" dirty="0" err="1">
                <a:ln>
                  <a:noFill/>
                </a:ln>
                <a:effectLst/>
                <a:latin typeface="+mj-lt"/>
                <a:ea typeface="+mj-ea"/>
                <a:cs typeface="+mj-cs"/>
              </a:rPr>
              <a:t>клінічне</a:t>
            </a:r>
            <a:r>
              <a:rPr kumimoji="0" lang="en-US" altLang="ru-SE" sz="2900" i="0" u="none" strike="noStrike" kern="1200" cap="none" normalizeH="0" baseline="0" dirty="0">
                <a:ln>
                  <a:noFill/>
                </a:ln>
                <a:effectLst/>
                <a:latin typeface="+mj-lt"/>
                <a:ea typeface="+mj-ea"/>
                <a:cs typeface="+mj-cs"/>
              </a:rPr>
              <a:t> </a:t>
            </a:r>
            <a:r>
              <a:rPr kumimoji="0" lang="en-US" altLang="ru-SE" sz="2900" i="0" u="none" strike="noStrike" kern="1200" cap="none" normalizeH="0" baseline="0" dirty="0" err="1">
                <a:ln>
                  <a:noFill/>
                </a:ln>
                <a:effectLst/>
                <a:latin typeface="+mj-lt"/>
                <a:ea typeface="+mj-ea"/>
                <a:cs typeface="+mj-cs"/>
              </a:rPr>
              <a:t>мислення</a:t>
            </a:r>
            <a:r>
              <a:rPr kumimoji="0" lang="en-US" altLang="ru-SE" sz="2900" i="0" u="none" strike="noStrike" kern="1200" cap="none" normalizeH="0" baseline="0" dirty="0">
                <a:ln>
                  <a:noFill/>
                </a:ln>
                <a:effectLst/>
                <a:latin typeface="+mj-lt"/>
                <a:ea typeface="+mj-ea"/>
                <a:cs typeface="+mj-cs"/>
              </a:rPr>
              <a:t> — </a:t>
            </a:r>
            <a:r>
              <a:rPr kumimoji="0" lang="en-US" altLang="ru-SE" sz="2900" i="0" u="none" strike="noStrike" kern="1200" cap="none" normalizeH="0" baseline="0" dirty="0" err="1">
                <a:ln>
                  <a:noFill/>
                </a:ln>
                <a:effectLst/>
                <a:latin typeface="+mj-lt"/>
                <a:ea typeface="+mj-ea"/>
                <a:cs typeface="+mj-cs"/>
              </a:rPr>
              <a:t>це</a:t>
            </a:r>
            <a:r>
              <a:rPr kumimoji="0" lang="en-US" altLang="ru-SE" sz="2900" i="0" u="none" strike="noStrike" kern="1200" cap="none" normalizeH="0" baseline="0" dirty="0">
                <a:ln>
                  <a:noFill/>
                </a:ln>
                <a:effectLst/>
                <a:latin typeface="+mj-lt"/>
                <a:ea typeface="+mj-ea"/>
                <a:cs typeface="+mj-cs"/>
              </a:rPr>
              <a:t> </a:t>
            </a:r>
            <a:r>
              <a:rPr kumimoji="0" lang="en-US" altLang="ru-SE" sz="2900" i="0" u="none" strike="noStrike" kern="1200" cap="none" normalizeH="0" baseline="0" dirty="0" err="1">
                <a:ln>
                  <a:noFill/>
                </a:ln>
                <a:effectLst/>
                <a:latin typeface="+mj-lt"/>
                <a:ea typeface="+mj-ea"/>
                <a:cs typeface="+mj-cs"/>
              </a:rPr>
              <a:t>компас</a:t>
            </a:r>
            <a:r>
              <a:rPr kumimoji="0" lang="en-US" altLang="ru-SE" sz="2900" i="0" u="none" strike="noStrike" kern="1200" cap="none" normalizeH="0" baseline="0" dirty="0">
                <a:ln>
                  <a:noFill/>
                </a:ln>
                <a:effectLst/>
                <a:latin typeface="+mj-lt"/>
                <a:ea typeface="+mj-ea"/>
                <a:cs typeface="+mj-cs"/>
              </a:rPr>
              <a:t>.</a:t>
            </a:r>
            <a:br>
              <a:rPr kumimoji="0" lang="en-US" altLang="ru-SE" sz="2900" i="0" u="none" strike="noStrike" kern="1200" cap="none" normalizeH="0" baseline="0" dirty="0">
                <a:ln>
                  <a:noFill/>
                </a:ln>
                <a:effectLst/>
                <a:latin typeface="+mj-lt"/>
                <a:ea typeface="+mj-ea"/>
                <a:cs typeface="+mj-cs"/>
              </a:rPr>
            </a:br>
            <a:r>
              <a:rPr kumimoji="0" lang="en-US" altLang="ru-SE" sz="2900" i="0" u="none" strike="noStrike" kern="1200" cap="none" normalizeH="0" baseline="0" dirty="0" err="1">
                <a:ln>
                  <a:noFill/>
                </a:ln>
                <a:effectLst/>
                <a:latin typeface="+mj-lt"/>
                <a:ea typeface="+mj-ea"/>
                <a:cs typeface="+mj-cs"/>
              </a:rPr>
              <a:t>Н</a:t>
            </a:r>
            <a:r>
              <a:rPr lang="en-US" sz="2900" kern="1200" dirty="0" err="1">
                <a:latin typeface="+mj-lt"/>
                <a:ea typeface="+mj-ea"/>
                <a:cs typeface="+mj-cs"/>
              </a:rPr>
              <a:t>айкращий</a:t>
            </a:r>
            <a:r>
              <a:rPr lang="en-US" sz="2900" kern="1200" dirty="0">
                <a:latin typeface="+mj-lt"/>
                <a:ea typeface="+mj-ea"/>
                <a:cs typeface="+mj-cs"/>
              </a:rPr>
              <a:t> </a:t>
            </a:r>
            <a:r>
              <a:rPr lang="en-US" sz="2900" kern="1200" dirty="0" err="1">
                <a:latin typeface="+mj-lt"/>
                <a:ea typeface="+mj-ea"/>
                <a:cs typeface="+mj-cs"/>
              </a:rPr>
              <a:t>протокол</a:t>
            </a:r>
            <a:r>
              <a:rPr lang="en-US" sz="2900" kern="1200" dirty="0">
                <a:latin typeface="+mj-lt"/>
                <a:ea typeface="+mj-ea"/>
                <a:cs typeface="+mj-cs"/>
              </a:rPr>
              <a:t> — </a:t>
            </a:r>
            <a:r>
              <a:rPr lang="en-US" sz="2900" kern="1200" dirty="0" err="1">
                <a:latin typeface="+mj-lt"/>
                <a:ea typeface="+mj-ea"/>
                <a:cs typeface="+mj-cs"/>
              </a:rPr>
              <a:t>той</a:t>
            </a:r>
            <a:r>
              <a:rPr lang="en-US" sz="2900" kern="1200" dirty="0">
                <a:latin typeface="+mj-lt"/>
                <a:ea typeface="+mj-ea"/>
                <a:cs typeface="+mj-cs"/>
              </a:rPr>
              <a:t>,  </a:t>
            </a:r>
            <a:r>
              <a:rPr lang="en-US" sz="2900" kern="1200" dirty="0" err="1">
                <a:latin typeface="+mj-lt"/>
                <a:ea typeface="+mj-ea"/>
                <a:cs typeface="+mj-cs"/>
              </a:rPr>
              <a:t>який</a:t>
            </a:r>
            <a:r>
              <a:rPr lang="en-US" sz="2900" kern="1200" dirty="0">
                <a:latin typeface="+mj-lt"/>
                <a:ea typeface="+mj-ea"/>
                <a:cs typeface="+mj-cs"/>
              </a:rPr>
              <a:t> </a:t>
            </a:r>
            <a:r>
              <a:rPr lang="en-US" sz="2900" kern="1200" dirty="0" err="1">
                <a:latin typeface="+mj-lt"/>
                <a:ea typeface="+mj-ea"/>
                <a:cs typeface="+mj-cs"/>
              </a:rPr>
              <a:t>адаптований</a:t>
            </a:r>
            <a:r>
              <a:rPr lang="en-US" sz="2900" kern="1200" dirty="0">
                <a:latin typeface="+mj-lt"/>
                <a:ea typeface="+mj-ea"/>
                <a:cs typeface="+mj-cs"/>
              </a:rPr>
              <a:t> </a:t>
            </a:r>
            <a:r>
              <a:rPr lang="en-US" sz="2900" kern="1200" dirty="0" err="1">
                <a:latin typeface="+mj-lt"/>
                <a:ea typeface="+mj-ea"/>
                <a:cs typeface="+mj-cs"/>
              </a:rPr>
              <a:t>до</a:t>
            </a:r>
            <a:r>
              <a:rPr lang="en-US" sz="2900" kern="1200" dirty="0">
                <a:latin typeface="+mj-lt"/>
                <a:ea typeface="+mj-ea"/>
                <a:cs typeface="+mj-cs"/>
              </a:rPr>
              <a:t> </a:t>
            </a:r>
            <a:r>
              <a:rPr lang="en-US" sz="2900" kern="1200" dirty="0" err="1">
                <a:latin typeface="+mj-lt"/>
                <a:ea typeface="+mj-ea"/>
                <a:cs typeface="+mj-cs"/>
              </a:rPr>
              <a:t>конкретного</a:t>
            </a:r>
            <a:r>
              <a:rPr lang="en-US" sz="2900" kern="1200" dirty="0">
                <a:latin typeface="+mj-lt"/>
                <a:ea typeface="+mj-ea"/>
                <a:cs typeface="+mj-cs"/>
              </a:rPr>
              <a:t> </a:t>
            </a:r>
            <a:r>
              <a:rPr lang="en-US" sz="2900" kern="1200" dirty="0" err="1">
                <a:latin typeface="+mj-lt"/>
                <a:ea typeface="+mj-ea"/>
                <a:cs typeface="+mj-cs"/>
              </a:rPr>
              <a:t>пацієнта</a:t>
            </a:r>
            <a:r>
              <a:rPr lang="en-US" sz="2900" kern="1200" dirty="0">
                <a:latin typeface="+mj-lt"/>
                <a:ea typeface="+mj-ea"/>
                <a:cs typeface="+mj-cs"/>
              </a:rPr>
              <a:t> </a:t>
            </a:r>
            <a:r>
              <a:rPr lang="en-US" sz="2900" kern="1200" dirty="0" err="1">
                <a:latin typeface="+mj-lt"/>
                <a:ea typeface="+mj-ea"/>
                <a:cs typeface="+mj-cs"/>
              </a:rPr>
              <a:t>біля</a:t>
            </a:r>
            <a:r>
              <a:rPr lang="en-US" sz="2900" kern="1200" dirty="0">
                <a:latin typeface="+mj-lt"/>
                <a:ea typeface="+mj-ea"/>
                <a:cs typeface="+mj-cs"/>
              </a:rPr>
              <a:t> </a:t>
            </a:r>
            <a:r>
              <a:rPr lang="en-US" sz="2900" kern="1200" dirty="0" err="1">
                <a:latin typeface="+mj-lt"/>
                <a:ea typeface="+mj-ea"/>
                <a:cs typeface="+mj-cs"/>
              </a:rPr>
              <a:t>ліжка</a:t>
            </a:r>
            <a:r>
              <a:rPr lang="en-US" sz="2900" kern="1200" dirty="0">
                <a:latin typeface="+mj-lt"/>
                <a:ea typeface="+mj-ea"/>
                <a:cs typeface="+mj-cs"/>
              </a:rPr>
              <a:t>.</a:t>
            </a:r>
            <a:endParaRPr kumimoji="0" lang="en-US" altLang="ru-SE" sz="2900" b="0" i="0" u="none" strike="noStrike" kern="1200" cap="none" normalizeH="0" baseline="0" dirty="0">
              <a:ln>
                <a:noFill/>
              </a:ln>
              <a:effectLst/>
              <a:latin typeface="+mj-lt"/>
              <a:ea typeface="+mj-ea"/>
              <a:cs typeface="+mj-cs"/>
            </a:endParaRPr>
          </a:p>
        </p:txBody>
      </p:sp>
      <p:sp>
        <p:nvSpPr>
          <p:cNvPr id="6" name="TextBox 5">
            <a:extLst>
              <a:ext uri="{FF2B5EF4-FFF2-40B4-BE49-F238E27FC236}">
                <a16:creationId xmlns:a16="http://schemas.microsoft.com/office/drawing/2014/main" id="{39F86D44-8C8B-E699-D8E2-D35D5F5301DD}"/>
              </a:ext>
            </a:extLst>
          </p:cNvPr>
          <p:cNvSpPr txBox="1"/>
          <p:nvPr/>
        </p:nvSpPr>
        <p:spPr>
          <a:xfrm>
            <a:off x="7617600" y="665111"/>
            <a:ext cx="4784372" cy="5253089"/>
          </a:xfrm>
          <a:prstGeom prst="rect">
            <a:avLst/>
          </a:prstGeom>
        </p:spPr>
        <p:txBody>
          <a:bodyPr vert="horz" lIns="91440" tIns="45720" rIns="91440" bIns="45720" rtlCol="0" anchor="ctr">
            <a:normAutofit/>
          </a:bodyPr>
          <a:lstStyle/>
          <a:p>
            <a:pPr>
              <a:spcAft>
                <a:spcPts val="1200"/>
              </a:spcAft>
              <a:buFont typeface="Arial" panose="020B0604020202020204" pitchFamily="34" charset="0"/>
            </a:pPr>
            <a:r>
              <a:rPr lang="en-US" sz="2000" b="1">
                <a:solidFill>
                  <a:schemeClr val="bg1"/>
                </a:solidFill>
              </a:rPr>
              <a:t>ДЯКУЮ ЗА УВАГУ!!!</a:t>
            </a:r>
          </a:p>
        </p:txBody>
      </p:sp>
      <p:sp>
        <p:nvSpPr>
          <p:cNvPr id="4" name="Номер слайда 3" hidden="1">
            <a:extLst>
              <a:ext uri="{FF2B5EF4-FFF2-40B4-BE49-F238E27FC236}">
                <a16:creationId xmlns:a16="http://schemas.microsoft.com/office/drawing/2014/main" id="{2780FD88-258B-91AB-6037-E67D0BAE3A5A}"/>
              </a:ext>
            </a:extLst>
          </p:cNvPr>
          <p:cNvSpPr>
            <a:spLocks noGrp="1"/>
          </p:cNvSpPr>
          <p:nvPr>
            <p:ph type="sldNum" sz="quarter" idx="4294967295"/>
          </p:nvPr>
        </p:nvSpPr>
        <p:spPr>
          <a:xfrm>
            <a:off x="412136" y="5943601"/>
            <a:ext cx="968983" cy="651912"/>
          </a:xfrm>
        </p:spPr>
        <p:txBody>
          <a:bodyPr/>
          <a:lstStyle/>
          <a:p>
            <a:pPr>
              <a:spcAft>
                <a:spcPts val="600"/>
              </a:spcAft>
            </a:pPr>
            <a:fld id="{18D65601-5AE2-46FC-B138-694DDD2B510D}" type="slidenum">
              <a:rPr lang="en-US" smtClean="0"/>
              <a:pPr>
                <a:spcAft>
                  <a:spcPts val="600"/>
                </a:spcAft>
              </a:pPr>
              <a:t>31</a:t>
            </a:fld>
            <a:endParaRPr lang="en-US"/>
          </a:p>
        </p:txBody>
      </p:sp>
    </p:spTree>
    <p:extLst>
      <p:ext uri="{BB962C8B-B14F-4D97-AF65-F5344CB8AC3E}">
        <p14:creationId xmlns:p14="http://schemas.microsoft.com/office/powerpoint/2010/main" val="725480012"/>
      </p:ext>
    </p:extLst>
  </p:cSld>
  <p:clrMapOvr>
    <a:masterClrMapping/>
  </p:clrMapOvr>
</p:sld>
</file>

<file path=ppt/theme/theme1.xml><?xml version="1.0" encoding="utf-8"?>
<a:theme xmlns:a="http://schemas.openxmlformats.org/drawingml/2006/main" name="Custom">
  <a:themeElements>
    <a:clrScheme name="Custom 23">
      <a:dk1>
        <a:sysClr val="windowText" lastClr="000000"/>
      </a:dk1>
      <a:lt1>
        <a:sysClr val="window" lastClr="FFFFFF"/>
      </a:lt1>
      <a:dk2>
        <a:srgbClr val="44546A"/>
      </a:dk2>
      <a:lt2>
        <a:srgbClr val="E7E6E6"/>
      </a:lt2>
      <a:accent1>
        <a:srgbClr val="58696B"/>
      </a:accent1>
      <a:accent2>
        <a:srgbClr val="95B8BF"/>
      </a:accent2>
      <a:accent3>
        <a:srgbClr val="BFD4D9"/>
      </a:accent3>
      <a:accent4>
        <a:srgbClr val="5B4839"/>
      </a:accent4>
      <a:accent5>
        <a:srgbClr val="C3A398"/>
      </a:accent5>
      <a:accent6>
        <a:srgbClr val="CA553E"/>
      </a:accent6>
      <a:hlink>
        <a:srgbClr val="0563C1"/>
      </a:hlink>
      <a:folHlink>
        <a:srgbClr val="954F72"/>
      </a:folHlink>
    </a:clrScheme>
    <a:fontScheme name="Custom 30">
      <a:majorFont>
        <a:latin typeface="Tisa Offc Serif Pro"/>
        <a:ea typeface=""/>
        <a:cs typeface=""/>
      </a:majorFont>
      <a:minorFont>
        <a:latin typeface="Univer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chemeClr val="accent5">
              <a:lumMod val="20000"/>
              <a:lumOff val="8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M78544816_Win32_SL_V10" id="{8934A6D9-B969-498F-A646-4B502FD69C4E}" vid="{AA78C1C8-456D-41A9-83FC-BC8B9A8EE3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3FAE0208-DBD5-43E1-AC6B-D2AD9623F0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98CD342-50C4-441F-B4A3-7D5ADB057132}">
  <ds:schemaRefs>
    <ds:schemaRef ds:uri="http://schemas.microsoft.com/sharepoint/v3/contenttype/forms"/>
  </ds:schemaRefs>
</ds:datastoreItem>
</file>

<file path=customXml/itemProps3.xml><?xml version="1.0" encoding="utf-8"?>
<ds:datastoreItem xmlns:ds="http://schemas.openxmlformats.org/officeDocument/2006/customXml" ds:itemID="{CBDD27D0-5B6E-4A0E-95B2-BB37F9D88615}">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4941</TotalTime>
  <Words>2555</Words>
  <Application>Microsoft Macintosh PowerPoint</Application>
  <PresentationFormat>Широкоэкранный</PresentationFormat>
  <Paragraphs>265</Paragraphs>
  <Slides>31</Slides>
  <Notes>1</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31</vt:i4>
      </vt:variant>
    </vt:vector>
  </HeadingPairs>
  <TitlesOfParts>
    <vt:vector size="41" baseType="lpstr">
      <vt:lpstr>Aptos</vt:lpstr>
      <vt:lpstr>Arial</vt:lpstr>
      <vt:lpstr>BlinkMacSystemFont</vt:lpstr>
      <vt:lpstr>Calibri</vt:lpstr>
      <vt:lpstr>Merriweather</vt:lpstr>
      <vt:lpstr>quote-cjk-patch</vt:lpstr>
      <vt:lpstr>Segoe UI</vt:lpstr>
      <vt:lpstr>Tisa Offc Serif Pro</vt:lpstr>
      <vt:lpstr>Univers Light</vt:lpstr>
      <vt:lpstr>Custom</vt:lpstr>
      <vt:lpstr>Гострий респіраторний дистрес синдром</vt:lpstr>
      <vt:lpstr>ГРДС, перша публікація (1967р.)</vt:lpstr>
      <vt:lpstr>ГРДС, визначення Берлін 2012</vt:lpstr>
      <vt:lpstr>Нове визначення ГРДС (ESICM 2023) </vt:lpstr>
      <vt:lpstr>Епідеміологія</vt:lpstr>
      <vt:lpstr>Етіологія</vt:lpstr>
      <vt:lpstr>Патофізіологія ГРДС</vt:lpstr>
      <vt:lpstr>ГРДС, генетичні фактори</vt:lpstr>
      <vt:lpstr>Інструментальні методи діагностики</vt:lpstr>
      <vt:lpstr>ЗАСТОСУВАННЯ ГЛЮКОКОРТИКОСТЕРОЇДІВ (ГКС)</vt:lpstr>
      <vt:lpstr>Дихальна підтримка: HFOT та НІВЛ</vt:lpstr>
      <vt:lpstr>Неінвазивна вентиляція легень  не виключає пошкодження легень:  -Індивідуально підібраний інтерфейс   -Синхронізація спроб пацієнта та респіратора  -Тиск у дихальних шляхах не більше 20 см при    ПТКВ5  -FIO2 менше 0,8  - Постійний контроль газообміну При порівнянні НІВ з оксигенотерапією маскою Вентурі у пацієнтів з легким ГРДС не було різниці в частоті інтубації та летальності. (Hangyong He 2019)</vt:lpstr>
      <vt:lpstr>НІВЛ - припиняємо</vt:lpstr>
      <vt:lpstr>High-flow oxygen therapy</vt:lpstr>
      <vt:lpstr>Покази до інвазивної ШВЛ</vt:lpstr>
      <vt:lpstr>Нейром'язові блокатори (NMBA) — SCCM 2026</vt:lpstr>
      <vt:lpstr>Презентация PowerPoint</vt:lpstr>
      <vt:lpstr>Протективна ШВЛ — цільові параметри  </vt:lpstr>
      <vt:lpstr>ЦІЛЬОВИЙ ПОКАЗНИК ОКСИГЕНАЦІЇ: Pа02 55-80 мм рт. ст. або SpO2 88-95%</vt:lpstr>
      <vt:lpstr>Положення лежачи на животі</vt:lpstr>
      <vt:lpstr>Тиск плато та РЕЕР</vt:lpstr>
      <vt:lpstr>Рекрутмент-маневр</vt:lpstr>
      <vt:lpstr>Рекрутмент-маневр</vt:lpstr>
      <vt:lpstr>Рекрутмент-маневр</vt:lpstr>
      <vt:lpstr>Рекрутмент маневр-підсумки  </vt:lpstr>
      <vt:lpstr>Терапія пацієнтів з ГРДС</vt:lpstr>
      <vt:lpstr>Показання для початку екстракорпоральної мембранної оксигенації (ЕКМО) при дихальній недостатності включають:  </vt:lpstr>
      <vt:lpstr>Екстракорпоральне життєзабезпечення</vt:lpstr>
      <vt:lpstr>АЛГОРИТМ ВЕДЕННЯ ГРДС (оновлений 2024-2026)</vt:lpstr>
      <vt:lpstr>Чого уникати при ГРДС </vt:lpstr>
      <vt:lpstr>Ми не  обираємо хворобу, але ми обираємо, як на неї відповісти. Протоколи — це мапа, але клінічне мислення — це компас. Найкращий протокол — той,  який адаптований до конкретного пацієнта біля ліжка.</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 presentation</dc:title>
  <dc:creator>Тереза</dc:creator>
  <cp:lastModifiedBy>Ольга Ігорівна Костів</cp:lastModifiedBy>
  <cp:revision>27</cp:revision>
  <dcterms:created xsi:type="dcterms:W3CDTF">2024-01-11T18:09:01Z</dcterms:created>
  <dcterms:modified xsi:type="dcterms:W3CDTF">2026-04-14T17:08:57Z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