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59" r:id="rId8"/>
    <p:sldId id="274" r:id="rId9"/>
    <p:sldId id="275" r:id="rId10"/>
    <p:sldId id="276" r:id="rId11"/>
    <p:sldId id="277" r:id="rId12"/>
    <p:sldId id="279" r:id="rId13"/>
    <p:sldId id="280" r:id="rId14"/>
    <p:sldId id="267" r:id="rId15"/>
    <p:sldId id="268" r:id="rId16"/>
    <p:sldId id="269" r:id="rId17"/>
    <p:sldId id="271" r:id="rId18"/>
    <p:sldId id="272" r:id="rId19"/>
    <p:sldId id="273" r:id="rId20"/>
    <p:sldId id="261" r:id="rId21"/>
    <p:sldId id="262" r:id="rId22"/>
    <p:sldId id="263" r:id="rId23"/>
    <p:sldId id="281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400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33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1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846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0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66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4/13/2025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4/13/2025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7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4/13/2025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6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80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203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2" r:id="rId6"/>
    <p:sldLayoutId id="2147483698" r:id="rId7"/>
    <p:sldLayoutId id="2147483699" r:id="rId8"/>
    <p:sldLayoutId id="2147483700" r:id="rId9"/>
    <p:sldLayoutId id="2147483701" r:id="rId10"/>
    <p:sldLayoutId id="214748370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108889-014F-EF60-9185-19CCBC52BA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6181" y="871758"/>
            <a:ext cx="6844145" cy="3871143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/>
              <a:t>Анестезіологічне забезпечення оперативних </a:t>
            </a:r>
            <a:r>
              <a:rPr lang="uk-UA" sz="4400" b="1" dirty="0" err="1"/>
              <a:t>втручань</a:t>
            </a:r>
            <a:r>
              <a:rPr lang="uk-UA" sz="4400" b="1" dirty="0"/>
              <a:t> при </a:t>
            </a:r>
            <a:r>
              <a:rPr lang="uk-UA" sz="4400" b="1" dirty="0" err="1"/>
              <a:t>Шкк</a:t>
            </a:r>
            <a:endParaRPr lang="ru-RU" sz="4400" b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19A7E65-2253-EB5E-D745-D586EF7C86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19964" y="3948546"/>
            <a:ext cx="5322013" cy="3057310"/>
          </a:xfrm>
        </p:spPr>
        <p:txBody>
          <a:bodyPr>
            <a:normAutofit fontScale="85000" lnSpcReduction="10000"/>
          </a:bodyPr>
          <a:lstStyle/>
          <a:p>
            <a:endParaRPr lang="uk-UA" sz="2400" b="1" dirty="0" smtClean="0"/>
          </a:p>
          <a:p>
            <a:endParaRPr lang="uk-UA" sz="2400" b="1" dirty="0"/>
          </a:p>
          <a:p>
            <a:endParaRPr lang="uk-UA" sz="2400" b="1" dirty="0" smtClean="0"/>
          </a:p>
          <a:p>
            <a:r>
              <a:rPr lang="uk-UA" sz="4100" b="1" dirty="0" err="1" smtClean="0"/>
              <a:t>Бігняк</a:t>
            </a:r>
            <a:r>
              <a:rPr lang="uk-UA" sz="4100" b="1" dirty="0" smtClean="0"/>
              <a:t> </a:t>
            </a:r>
            <a:r>
              <a:rPr lang="uk-UA" sz="4100" b="1" dirty="0"/>
              <a:t>Павло Іванович</a:t>
            </a:r>
          </a:p>
          <a:p>
            <a:endParaRPr lang="uk-UA" dirty="0"/>
          </a:p>
          <a:p>
            <a:r>
              <a:rPr lang="uk-UA" sz="2800" b="1" dirty="0"/>
              <a:t>Хмельницький 2025</a:t>
            </a:r>
          </a:p>
          <a:p>
            <a:endParaRPr lang="ru-RU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723900"/>
            <a:ext cx="57062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12">
            <a:extLst>
              <a:ext uri="{FF2B5EF4-FFF2-40B4-BE49-F238E27FC236}">
                <a16:creationId xmlns:a16="http://schemas.microsoft.com/office/drawing/2014/main" id="{2CF06E40-3ECB-4820-95B5-8A70B07D4B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6134100"/>
            <a:ext cx="56681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blue abstract watercolor pattern on a white background">
            <a:extLst>
              <a:ext uri="{FF2B5EF4-FFF2-40B4-BE49-F238E27FC236}">
                <a16:creationId xmlns:a16="http://schemas.microsoft.com/office/drawing/2014/main" id="{8EFF91E0-92B5-9AC3-CE71-6647F54379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649" r="29883" b="-1"/>
          <a:stretch/>
        </p:blipFill>
        <p:spPr>
          <a:xfrm>
            <a:off x="1" y="10"/>
            <a:ext cx="4876799" cy="6857989"/>
          </a:xfrm>
          <a:prstGeom prst="rect">
            <a:avLst/>
          </a:prstGeom>
        </p:spPr>
      </p:pic>
      <p:pic>
        <p:nvPicPr>
          <p:cNvPr id="6" name="Рисунок 5" descr="Зображення, що містить Шрифт, текст, логотип, Графіка&#10;&#10;Вміст, створений ШІ, може бути неправильним.">
            <a:extLst>
              <a:ext uri="{FF2B5EF4-FFF2-40B4-BE49-F238E27FC236}">
                <a16:creationId xmlns:a16="http://schemas.microsoft.com/office/drawing/2014/main" id="{183E244C-5909-EBE7-4152-534FEA7B14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03645"/>
            <a:ext cx="3297148" cy="169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23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DF627D-332C-46BE-F4E1-4F1085BD1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D3C6EE-4FAE-7A6F-7BBA-71302B1B4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Методи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корекції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ОЦК</a:t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09849E4-72A8-B0E8-CC96-1C342EEA8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Колоїдні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розчини</a:t>
            </a: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None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Використовуються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значних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крововтратах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оскільки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мають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більший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онкотичний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тиск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довше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утримуються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судинному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руслі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Альбумін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5%, 20%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ефективний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гіпопротеїнемії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опіках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Гідроксиетилкрохмаль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(ГЕК)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наприклад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Voluven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HES 130/0.4);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може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викликати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коагулопатію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при великих дозах.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Желатинові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розчини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Гелофузин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менший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ризик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коагулопатії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але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короткий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ефект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None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Обмеження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ГЕК не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рекомендується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сепсисі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нирковій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недостатності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критичних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станах.</a:t>
            </a:r>
          </a:p>
          <a:p>
            <a:pPr marL="0" indent="0">
              <a:buNone/>
            </a:pPr>
            <a:endParaRPr lang="uk-UA" sz="1200" b="1" i="0" dirty="0" smtClean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uk-UA" sz="1200" b="1" i="0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Anesthesia for Gastrointestinal Surgery / S. S. Lee, M. K. Y. Choi. — New York: Springer, 2017</a:t>
            </a:r>
            <a:endParaRPr lang="ru-RU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52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59DD9E-109E-CE75-C279-C67DBCCA1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48D5A-330F-2E9A-55F2-1AC853397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Методи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корекції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ОЦК</a:t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5E49568-7F54-6E3B-67A3-582B0B948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ІІ.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Компонентна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гемотрансфузія</a:t>
            </a: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None/>
            </a:pP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масивній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крововтраті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гематокриті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&lt;30%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необхідне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переливання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кровозамінників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Еритроцитарна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маса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підтримки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Hb &gt;70 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г/л 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індивідуально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залежно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клінічного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стану).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Свіжозаморожена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плазма (СЗП)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порушенні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коагуляції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варфаринова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інтоксикація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ДВЗ-синдром).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Тромбоцитарна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маса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тромбоцитопенії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(&lt;50 × 10⁹/л 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активній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кровотечі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Кріопреципітат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дефіциті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фібриногену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(&lt;1 г/л).</a:t>
            </a:r>
          </a:p>
          <a:p>
            <a:pPr marL="0" indent="0" algn="l">
              <a:buNone/>
            </a:pPr>
            <a:endParaRPr lang="uk-UA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uk-UA" sz="1200" b="1" i="0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Anesthesia for Gastrointestinal Surgery / S. S. Lee, M. K. Y. Choi. — New York: Springer, 2017</a:t>
            </a:r>
            <a:endParaRPr lang="ru-RU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59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0D644B-2E51-0474-5CBB-BC29F945F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A464B5-8CEA-72AF-5F63-E342B9551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Методи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корекції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ОЦК</a:t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5FB09C7-448B-3B1D-F77D-74B4D92E2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l">
              <a:buNone/>
            </a:pP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III. 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Вазоактивна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підтримка</a:t>
            </a: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None/>
            </a:pP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гіпотензії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незважаючи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адекватне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заповнення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ОЦК,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застосовують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Норадреналін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вазодилатаційному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шоці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Допамін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добутамін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покращення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серцевого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викиду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Вазопресин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при рефрактерному шоку.</a:t>
            </a:r>
          </a:p>
          <a:p>
            <a:pPr marL="0" indent="0" algn="l">
              <a:buNone/>
            </a:pP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Anesthesia for Gastrointestinal Surgery / S. S. Lee, M. K. Y. Choi. — New York: Springer, 2017</a:t>
            </a:r>
            <a:endParaRPr lang="ru-RU" sz="1200" b="1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635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C73B6B-3809-2D06-BB8C-95BB0F88E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2D154-3E9A-9946-A22D-EE9737510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Моніторинг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ефективності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корекції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ОЦК</a:t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68B49EA-F90E-B676-1CAF-CD2980A02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1"/>
            <a:ext cx="10691265" cy="538212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Артеріальний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тиск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ЧСС, ЦВТ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первинні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показники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Лактацидемія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(&lt;2 ммоль/л)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маркер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ефективності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перфузії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Гематокрит,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рівень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гемоглобіну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оцінка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необхідності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гемотрансфузії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Сатурація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венозної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SvO</a:t>
            </a:r>
            <a:r>
              <a:rPr lang="en-US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₂)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&gt;65%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свідчить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про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адекватне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відновлення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доставки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кисню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 algn="l">
              <a:buNone/>
            </a:pP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Тактика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корекції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ОЦК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залежить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причини та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ступеня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гіповолемії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Кристалоїди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використовуються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первинного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заповнення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колоїди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– при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значних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крововтратах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, а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гемотрансфузія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– при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анемії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коагулопатії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Важливим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є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індивідуальний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підхід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динамічний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моніторинг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стану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пацієнта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 algn="l">
              <a:buNone/>
            </a:pPr>
            <a:endParaRPr lang="uk-UA" sz="1200" b="1" i="0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US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 Clinical Guide to Gastrointestinal Bleeding / G. R. Stollman, R. A. Korman. — Oxford: Wiley-Blackwell, 2019.</a:t>
            </a:r>
            <a:endParaRPr lang="ru-RU" sz="1200" b="1" i="0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427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30DA0B-B666-A4B4-85E9-208486562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D48CAB-9DCE-3A4D-1D28-BCA6BEE15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Діагностика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коагуляційних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порушень</a:t>
            </a: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98457D-2889-5C02-8DA9-54CB34CE9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Активований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частковий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тромбопластиновий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час (АЧТЧ</a:t>
            </a: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Протромбіновий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час (ПЧ</a:t>
            </a: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Міжнародне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нормалізоване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відношення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(МНВ</a:t>
            </a: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Тромбіновий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час (ТЧ</a:t>
            </a: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422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4E8CDA-29D7-E9F8-E15E-4FDF6C54F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6FE43-0559-B841-8AF6-A98121C1A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/>
          </a:bodyPr>
          <a:lstStyle/>
          <a:p>
            <a:pPr algn="l"/>
            <a:r>
              <a:rPr lang="ru-RU" sz="28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Підходи</a:t>
            </a:r>
            <a:r>
              <a:rPr lang="ru-RU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до </a:t>
            </a:r>
            <a:r>
              <a:rPr lang="ru-RU" sz="28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корекції</a:t>
            </a:r>
            <a:r>
              <a:rPr lang="ru-RU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коагуляційних</a:t>
            </a:r>
            <a:r>
              <a:rPr lang="ru-RU" sz="28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порушень</a:t>
            </a:r>
            <a:endParaRPr lang="ru-RU" sz="2800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77D2E9-2D40-EF76-EFFB-8BBC95968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332434"/>
          </a:xfrm>
        </p:spPr>
        <p:txBody>
          <a:bodyPr>
            <a:normAutofit fontScale="92500" lnSpcReduction="10000"/>
          </a:bodyPr>
          <a:lstStyle/>
          <a:p>
            <a:pPr algn="l">
              <a:buFont typeface="+mj-lt"/>
              <a:buAutoNum type="arabicPeriod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Замісна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терапія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Введення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факторів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згортання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Свіжозаморожена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плазма (СЗП</a:t>
            </a: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).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Антикоагулянтна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терапія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Гепарин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Антагоністи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вітаміну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К (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варфарин</a:t>
            </a: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).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Терапія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при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тромбоцитарних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порушеннях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Трансфузія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тромбоцитарної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маси</a:t>
            </a: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ru-RU" b="1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Десмопресин</a:t>
            </a:r>
            <a:r>
              <a:rPr lang="ru-RU" b="1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Новітні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підходи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Імуноіндукована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толерантність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(ІІТ</a:t>
            </a: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Генна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терапія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біологічні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препарати</a:t>
            </a: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Анестезія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умовах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екстреної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хірургії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 / О.В.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Іванов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. — М.: ГЕОТАР-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Медіа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2013.</a:t>
            </a:r>
          </a:p>
          <a:p>
            <a:pPr marL="0" indent="0">
              <a:buNone/>
            </a:pP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Сучасні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методи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анестезії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екстреній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хірургії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 / О.О. Назаренко, Л.П. Стецюк. — Х.: ХНМУ, 2018.</a:t>
            </a:r>
            <a:endParaRPr lang="ru-RU" sz="13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55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F9C299-6A74-125C-214F-2B5E5B8EF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933A1D-F63B-5EC5-19A3-5A8DF8C7D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Основні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принципи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анестезії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при ШКК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879D88C-B48E-462F-7661-77887CD25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Передопераційна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оцінка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підготовка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Оцінка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тяжкості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крововтрати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Гемодинамічні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показники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(АТ, ЧСС, ЦВТ).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Лабораторні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аналізи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Hb,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Ht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коагулограма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електроліти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742950" lvl="1" indent="-285750" algn="l">
              <a:buFont typeface="+mj-lt"/>
              <a:buAutoNum type="alphaUcPeriod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Відновлення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об'єму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циркулюючої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(ОЦК):</a:t>
            </a:r>
          </a:p>
          <a:p>
            <a:pPr lvl="2" algn="l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Кристалоїди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колоїди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2" algn="l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Переливання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еритроцитарної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маси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значній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анемії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742950" lvl="1" indent="-285750" algn="l">
              <a:buFont typeface="+mj-lt"/>
              <a:buAutoNum type="alphaUcPeriod"/>
            </a:pP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Контроль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коагуляції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корекція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коагулопатій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(СЗП,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тромбоцити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фібриноген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742950" lvl="1" indent="-285750" algn="l">
              <a:buFont typeface="+mj-lt"/>
              <a:buAutoNum type="alphaUcPeriod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Профілактика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аспірації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lvl="2" algn="l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Призначення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антацидів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інгібіторів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протонної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помпи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(омепразол).</a:t>
            </a:r>
          </a:p>
          <a:p>
            <a:pPr lvl="2" algn="l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Назогастральний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зонд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евакуації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вмісту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шлунка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Анестезія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хірургії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 / Г.А.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Радзієвський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В.С. Шаповалов. — К.: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Здоров'я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2011.</a:t>
            </a:r>
            <a:endParaRPr lang="ru-RU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43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7317B4-8DF9-7C65-E9DA-680F7791D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0AE9B6-DCCB-B557-2A8C-7F20B5694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l"/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6B79C2-A31F-ABFA-2398-4A729CDE7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1"/>
            <a:ext cx="10691265" cy="5539047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Метод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анестезії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Індукція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Швидка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послідовна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індукція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Rapid Sequence Induction, RSI) 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мінімальним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використанням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позитивного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тиску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вентиляції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Препарати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вибору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етомідат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нестабільній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гемодинаміці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кетамін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вираженій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гіпотензії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), пропофол (при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стабільній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гемодинаміці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Міорелаксанти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сукцинілхолін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рокуроній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швидкої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інтубації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800100" lvl="1" indent="-342900">
              <a:buFont typeface="+mj-lt"/>
              <a:buAutoNum type="alphaUcPeriod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Інтубація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вентиляція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Ендотрахеальна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інтубація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з манжетою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захисту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дихальних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шляхів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Контрольована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механічна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вентиляція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обмеженням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позитивного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тиску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уникнення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зниження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венозного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повернення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800100" lvl="1" indent="-342900">
              <a:buFont typeface="+mj-lt"/>
              <a:buAutoNum type="alphaUcPeriod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Підтримка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анестезії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v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Внутрішньовенна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анестезія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TIVA)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комбінація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інгаляційними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анестетиками 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ізофлуран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севофлуран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ru-RU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Опіоїди</a:t>
            </a:r>
            <a:r>
              <a:rPr lang="ru-RU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фентаніл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реміфентаніл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аналгезії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При </a:t>
            </a:r>
            <a:r>
              <a:rPr lang="ru-RU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необхідності</a:t>
            </a:r>
            <a:r>
              <a:rPr lang="ru-RU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інотропна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підтримка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добутамін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норадреналін</a:t>
            </a:r>
            <a:r>
              <a:rPr lang="ru-RU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).</a:t>
            </a:r>
            <a:endParaRPr lang="ru-RU" sz="1300" b="1" i="0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Анестезія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хірургії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 / Г.А.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Радзієвський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В.С. Шаповалов. — К.: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Здоров'я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2011.</a:t>
            </a:r>
            <a:endParaRPr lang="ru-RU" sz="13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36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539BAD-A7E3-61BA-73C6-993058AA5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818317-EF0B-B87C-B01B-DBF9575F4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l"/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F41553-9E8D-7A75-CF8C-22607312C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ru-RU" b="1" dirty="0">
                <a:solidFill>
                  <a:srgbClr val="222222"/>
                </a:solidFill>
                <a:latin typeface="Arial" panose="020B0604020202020204" pitchFamily="34" charset="0"/>
              </a:rPr>
              <a:t>3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Інтраопераційний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моніторинг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Інвазивний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моніторинг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АТ.</a:t>
            </a:r>
          </a:p>
          <a:p>
            <a:pPr lvl="1"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Артеріальний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газовий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аналіз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оцінки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кислотно-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лужного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стану.</a:t>
            </a:r>
          </a:p>
          <a:p>
            <a:pPr lvl="1"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Коагулограма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рівень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гемоглобіну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1"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діурезу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оцінки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перфузії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органів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200000"/>
              </a:lnSpc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Анестезія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хірургії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 / Г.А.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Радзієвський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В.С. Шаповалов. — К.: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Здоров'я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2011.</a:t>
            </a:r>
            <a:endParaRPr lang="ru-RU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49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403BBF-8E9F-AB79-B1F4-5147E7158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1DAA87-F95E-A746-91EE-7BAD09A98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l"/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BC10F88-DF62-518C-578B-5BD6E8809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566756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ru-RU" b="1" dirty="0">
                <a:solidFill>
                  <a:srgbClr val="222222"/>
                </a:solidFill>
                <a:latin typeface="Arial" panose="020B0604020202020204" pitchFamily="34" charset="0"/>
              </a:rPr>
              <a:t>4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Післяопераційне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ведення</a:t>
            </a:r>
            <a:endParaRPr lang="ru-RU" b="1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 algn="l">
              <a:lnSpc>
                <a:spcPct val="210000"/>
              </a:lnSpc>
              <a:buFont typeface="Wingdings" panose="05000000000000000000" pitchFamily="2" charset="2"/>
              <a:buChar char="Ø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Переведення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у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відділення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інтенсивної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терапії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1" algn="l">
              <a:lnSpc>
                <a:spcPct val="210000"/>
              </a:lnSpc>
              <a:buFont typeface="Wingdings" panose="05000000000000000000" pitchFamily="2" charset="2"/>
              <a:buChar char="Ø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Продовження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інфузійної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терапії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корекція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гіповолемії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1" algn="l">
              <a:lnSpc>
                <a:spcPct val="210000"/>
              </a:lnSpc>
              <a:buFont typeface="Wingdings" panose="05000000000000000000" pitchFamily="2" charset="2"/>
              <a:buChar char="Ø"/>
            </a:pP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Контроль гемостазу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повторні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ендоскопічні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дослідження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за потреби.</a:t>
            </a:r>
          </a:p>
          <a:p>
            <a:pPr marL="800100" lvl="1" indent="-342900" algn="l">
              <a:buFont typeface="+mj-lt"/>
              <a:buAutoNum type="alphaUcPeriod"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457200" lvl="1" indent="0" algn="l">
              <a:buNone/>
            </a:pP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800100" lvl="1" indent="-342900" algn="l">
              <a:buFont typeface="+mj-lt"/>
              <a:buAutoNum type="alphaUcPeriod"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457200" lvl="1" indent="0" algn="l">
              <a:buNone/>
            </a:pP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Анестезіологічна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тактика при ШКК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залежить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тяжкості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стану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пацієнта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швидкості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кровотечі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необхідності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ургентного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хірургічного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втручання</a:t>
            </a:r>
            <a:r>
              <a:rPr lang="ru-RU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457200" lvl="1" indent="0" algn="l">
              <a:buNone/>
            </a:pP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Анестезія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хірургії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 / Г.А.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Радзієвський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В.С. Шаповалов. — К.: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Здоров'я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2011.</a:t>
            </a:r>
            <a:endParaRPr lang="ru-RU" sz="13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6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E717E2-D1EA-C0EB-EF51-CA4B4B8D7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Вступ</a:t>
            </a:r>
            <a:b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2DD9887-0901-631A-2629-FDB65CE9E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1"/>
            <a:ext cx="10691265" cy="5544589"/>
          </a:xfrm>
        </p:spPr>
        <p:txBody>
          <a:bodyPr>
            <a:normAutofit fontScale="92500" lnSpcReduction="20000"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ru-RU" sz="2600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Шлунково-кишкові</a:t>
            </a:r>
            <a:r>
              <a:rPr lang="ru-RU" sz="2600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кровотечі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(ШКК) є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однією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найпоширеніших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небезпечних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патологій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потребує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швидкої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і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ефективної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медичної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допомоги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(Частота смертельного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кінця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внаслідок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кровотечі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верхніх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відділів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ШКТ становить 63–103 на 100 тис.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дорослих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пацієнтів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[1].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Смертність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внаслідок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кровотечі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нижніх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відділів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ШКТ становить 33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дорослих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особи на 100 тис.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населення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[2]).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Анестезіологічне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забезпечення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при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цих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станах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має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важливе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значення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стабілізації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гемодинаміки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запобігання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розвитку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шоку, контролю за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болем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забезпечення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комфортних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умов для </a:t>
            </a:r>
            <a:r>
              <a:rPr lang="ru-RU" sz="2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пацієнта</a:t>
            </a:r>
            <a:r>
              <a:rPr lang="ru-RU" sz="2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uk-UA" dirty="0"/>
          </a:p>
          <a:p>
            <a:endParaRPr lang="uk-UA" dirty="0"/>
          </a:p>
          <a:p>
            <a:pPr marL="0" indent="0">
              <a:buNone/>
            </a:pPr>
            <a:endParaRPr lang="uk-UA" sz="1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0070C0"/>
                </a:solidFill>
              </a:rPr>
              <a:t>Ahmed A., Armstrong M., Robertson I. et al. (2015) Upper gastrointestinal bleeding in Scotland 2000-2010: improved outcomes but a significant weekend effect. World J. Gastroenterol., 21: 10890–10897. </a:t>
            </a:r>
            <a:endParaRPr lang="uk-UA" sz="1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0070C0"/>
                </a:solidFill>
              </a:rPr>
              <a:t>Wuerth B.A., Rockey D.C. (2018) Changing epidemiology of upper gastrointestinal hemorrhage in the last decade: a nationwide analysis. Dig. Dis. Sci, 63: 1286–1293)</a:t>
            </a:r>
            <a:r>
              <a:rPr lang="uk-UA" sz="1400" b="1" dirty="0">
                <a:solidFill>
                  <a:srgbClr val="0070C0"/>
                </a:solidFill>
              </a:rPr>
              <a:t>.</a:t>
            </a:r>
            <a:endParaRPr lang="ru-RU" sz="1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64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5459DA-1A21-392C-2ADB-6B99FA82A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8D4098-EA30-997D-44CF-5075A50C0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Післяопераційне спостереження</a:t>
            </a:r>
            <a:b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5B61F33-144D-D406-D8AB-1320B70D0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/>
          <a:lstStyle/>
          <a:p>
            <a:pPr marL="0" indent="0" algn="l">
              <a:buNone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Моніторинг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ранньому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післяопераційному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періоді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контроль за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гемодинамікою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функцією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органів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дихання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серцево-судинної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системи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Аналіз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лабораторних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показників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рівень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гемоглобіну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електролітний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баланс).</a:t>
            </a: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Знеболення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застосування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ненаркотичних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анальгетиків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можливе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використання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наркотичних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засобів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за </a:t>
            </a:r>
            <a:r>
              <a:rPr lang="ru-RU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необхідності</a:t>
            </a:r>
            <a:r>
              <a:rPr lang="ru-RU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124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DED40A-5880-278C-EE54-41F0EC2E2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8E0B28-7F1A-E97F-ABDC-87F99D409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Ускладнення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їх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профілактика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DBE664-7021-D125-A66C-E8849153D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Шок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різного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походження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гіповолемічний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кардіогенний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обструктивний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дистрибутивний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комбіновані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форми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шоку).</a:t>
            </a: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Дихальні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ускладнення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через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вентиляції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Інфекційні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ускладнення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через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операцію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чи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введення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інфекційних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агентів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під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час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ендоскопії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719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4C6CBF-9955-CAFC-0C50-434C08A2A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C5067-25E6-F3C0-29FD-6793D4320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Висновки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2D96C00-96C8-6F44-899D-7738598CF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ru-RU" b="1" dirty="0" err="1" smtClean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Анестезіологічне</a:t>
            </a:r>
            <a:r>
              <a:rPr lang="ru-RU" b="1" dirty="0" smtClean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забезпечення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при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шлунково-кишкових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кровотечах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є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складним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процесом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,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що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вимагає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комплексного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підходу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до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корекції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гемодинаміки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,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знеболення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та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забезпечення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безпеки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пацієнта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під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час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проведення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обстежень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та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оперативних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втручань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.</a:t>
            </a: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Важливе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значення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має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своєчасне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визначення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тяжкості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кровотечі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та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вибір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адекватної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тактики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анестезії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для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уникнення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ускладнень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та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покращення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результатів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лікування</a:t>
            </a:r>
            <a:r>
              <a:rPr lang="ru-RU" b="1" dirty="0">
                <a:solidFill>
                  <a:srgbClr val="2222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671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479833C7-FDE4-4657-B0B1-32BE833C24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ABE7C0B-A2D9-4202-A524-532DA2E2D5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1939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7CBE0E-74BF-97BB-0832-3448DE288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FFC047-42D2-303F-0AA0-C41F244D8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етіологія</a:t>
            </a:r>
            <a:b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6985C4-31BA-CD42-D827-6730F4C16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1"/>
            <a:ext cx="10691265" cy="5640547"/>
          </a:xfrm>
        </p:spPr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ru-RU" b="1" dirty="0" smtClean="0">
                <a:solidFill>
                  <a:srgbClr val="333333"/>
                </a:solidFill>
                <a:effectLst/>
              </a:rPr>
              <a:t>1</a:t>
            </a:r>
            <a:r>
              <a:rPr lang="ru-RU" b="1" dirty="0">
                <a:solidFill>
                  <a:srgbClr val="333333"/>
                </a:solidFill>
                <a:effectLst/>
              </a:rPr>
              <a:t>.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Кровотеч</a:t>
            </a:r>
            <a:r>
              <a:rPr lang="en-US" b="1" dirty="0" err="1">
                <a:solidFill>
                  <a:srgbClr val="333333"/>
                </a:solidFill>
                <a:effectLst/>
              </a:rPr>
              <a:t>i</a:t>
            </a:r>
            <a:r>
              <a:rPr lang="en-US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>
                <a:solidFill>
                  <a:srgbClr val="333333"/>
                </a:solidFill>
                <a:effectLst/>
              </a:rPr>
              <a:t>з 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верхнього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відділу</a:t>
            </a:r>
            <a:r>
              <a:rPr lang="ru-RU" b="1" dirty="0">
                <a:solidFill>
                  <a:srgbClr val="333333"/>
                </a:solidFill>
                <a:effectLst/>
              </a:rPr>
              <a:t> ШКТ</a:t>
            </a:r>
            <a:r>
              <a:rPr lang="ru-RU" dirty="0">
                <a:solidFill>
                  <a:srgbClr val="333333"/>
                </a:solidFill>
                <a:effectLst/>
              </a:rPr>
              <a:t> (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вище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зв’язки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Трейца</a:t>
            </a:r>
            <a:r>
              <a:rPr lang="ru-RU" dirty="0">
                <a:solidFill>
                  <a:srgbClr val="333333"/>
                </a:solidFill>
                <a:effectLst/>
              </a:rPr>
              <a:t>) ≈80 % </a:t>
            </a:r>
            <a:r>
              <a:rPr lang="ru-RU" dirty="0" err="1">
                <a:solidFill>
                  <a:srgbClr val="333333"/>
                </a:solidFill>
                <a:effectLst/>
              </a:rPr>
              <a:t>пацієнтів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госпіталізованих</a:t>
            </a:r>
            <a:r>
              <a:rPr lang="ru-RU" dirty="0">
                <a:solidFill>
                  <a:srgbClr val="333333"/>
                </a:solidFill>
                <a:effectLst/>
              </a:rPr>
              <a:t> з приводу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кровотечі</a:t>
            </a:r>
            <a:r>
              <a:rPr lang="ru-RU" dirty="0">
                <a:solidFill>
                  <a:srgbClr val="333333"/>
                </a:solidFill>
                <a:effectLst/>
              </a:rPr>
              <a:t> до ШКТ. </a:t>
            </a:r>
            <a:r>
              <a:rPr lang="ru-RU" dirty="0" err="1">
                <a:solidFill>
                  <a:srgbClr val="333333"/>
                </a:solidFill>
                <a:effectLst/>
              </a:rPr>
              <a:t>Найчастіші</a:t>
            </a:r>
            <a:r>
              <a:rPr lang="ru-RU" dirty="0">
                <a:solidFill>
                  <a:srgbClr val="333333"/>
                </a:solidFill>
                <a:effectLst/>
              </a:rPr>
              <a:t> </a:t>
            </a:r>
            <a:r>
              <a:rPr lang="ru-RU" b="1" dirty="0">
                <a:solidFill>
                  <a:srgbClr val="333333"/>
                </a:solidFill>
                <a:effectLst/>
              </a:rPr>
              <a:t>причини</a:t>
            </a:r>
            <a:r>
              <a:rPr lang="ru-RU" dirty="0">
                <a:solidFill>
                  <a:srgbClr val="333333"/>
                </a:solidFill>
                <a:effectLst/>
              </a:rPr>
              <a:t>: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виразка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дванадцятипалої</a:t>
            </a:r>
            <a:r>
              <a:rPr lang="ru-RU" dirty="0">
                <a:solidFill>
                  <a:srgbClr val="333333"/>
                </a:solidFill>
                <a:effectLst/>
              </a:rPr>
              <a:t> кишки, </a:t>
            </a:r>
            <a:r>
              <a:rPr lang="ru-RU" dirty="0" err="1">
                <a:solidFill>
                  <a:srgbClr val="333333"/>
                </a:solidFill>
                <a:effectLst/>
              </a:rPr>
              <a:t>гостра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геморагічна</a:t>
            </a:r>
            <a:r>
              <a:rPr lang="ru-RU" dirty="0">
                <a:solidFill>
                  <a:srgbClr val="333333"/>
                </a:solidFill>
                <a:effectLst/>
              </a:rPr>
              <a:t> (</a:t>
            </a:r>
            <a:r>
              <a:rPr lang="ru-RU" dirty="0" err="1">
                <a:solidFill>
                  <a:srgbClr val="333333"/>
                </a:solidFill>
                <a:effectLst/>
              </a:rPr>
              <a:t>ерозивна</a:t>
            </a:r>
            <a:r>
              <a:rPr lang="ru-RU" dirty="0">
                <a:solidFill>
                  <a:srgbClr val="333333"/>
                </a:solidFill>
                <a:effectLst/>
              </a:rPr>
              <a:t>) </a:t>
            </a:r>
            <a:r>
              <a:rPr lang="ru-RU" dirty="0" err="1">
                <a:solidFill>
                  <a:srgbClr val="333333"/>
                </a:solidFill>
                <a:effectLst/>
              </a:rPr>
              <a:t>гастропатія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виразка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шлунка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варикозно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розширені</a:t>
            </a:r>
            <a:r>
              <a:rPr lang="ru-RU" dirty="0">
                <a:solidFill>
                  <a:srgbClr val="333333"/>
                </a:solidFill>
                <a:effectLst/>
              </a:rPr>
              <a:t> вени </a:t>
            </a:r>
            <a:r>
              <a:rPr lang="ru-RU" dirty="0" err="1">
                <a:solidFill>
                  <a:srgbClr val="333333"/>
                </a:solidFill>
                <a:effectLst/>
              </a:rPr>
              <a:t>стравоходу</a:t>
            </a:r>
            <a:r>
              <a:rPr lang="ru-RU" dirty="0">
                <a:solidFill>
                  <a:srgbClr val="333333"/>
                </a:solidFill>
                <a:effectLst/>
              </a:rPr>
              <a:t>, синдром </a:t>
            </a:r>
            <a:r>
              <a:rPr lang="ru-RU" dirty="0" err="1">
                <a:solidFill>
                  <a:srgbClr val="333333"/>
                </a:solidFill>
                <a:effectLst/>
              </a:rPr>
              <a:t>Меллорі</a:t>
            </a:r>
            <a:r>
              <a:rPr lang="ru-RU" dirty="0">
                <a:solidFill>
                  <a:srgbClr val="333333"/>
                </a:solidFill>
                <a:effectLst/>
              </a:rPr>
              <a:t>-Вейса, </a:t>
            </a:r>
            <a:r>
              <a:rPr lang="ru-RU" dirty="0" err="1">
                <a:solidFill>
                  <a:srgbClr val="333333"/>
                </a:solidFill>
                <a:effectLst/>
              </a:rPr>
              <a:t>інші</a:t>
            </a:r>
            <a:r>
              <a:rPr lang="ru-RU" dirty="0">
                <a:solidFill>
                  <a:srgbClr val="333333"/>
                </a:solidFill>
                <a:effectLst/>
              </a:rPr>
              <a:t> (</a:t>
            </a:r>
            <a:r>
              <a:rPr lang="ru-RU" dirty="0" err="1">
                <a:solidFill>
                  <a:srgbClr val="333333"/>
                </a:solidFill>
                <a:effectLst/>
              </a:rPr>
              <a:t>рідше</a:t>
            </a:r>
            <a:r>
              <a:rPr lang="ru-RU" dirty="0">
                <a:solidFill>
                  <a:srgbClr val="333333"/>
                </a:solidFill>
                <a:effectLst/>
              </a:rPr>
              <a:t>) — </a:t>
            </a:r>
            <a:r>
              <a:rPr lang="ru-RU" dirty="0" err="1">
                <a:solidFill>
                  <a:srgbClr val="333333"/>
                </a:solidFill>
                <a:effectLst/>
              </a:rPr>
              <a:t>езофагіт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або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дуоденіт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новоутворення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виразки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стравоходу</a:t>
            </a:r>
            <a:r>
              <a:rPr lang="ru-RU" dirty="0">
                <a:solidFill>
                  <a:srgbClr val="333333"/>
                </a:solidFill>
                <a:effectLst/>
              </a:rPr>
              <a:t> і </a:t>
            </a:r>
            <a:r>
              <a:rPr lang="ru-RU" dirty="0" err="1">
                <a:solidFill>
                  <a:srgbClr val="333333"/>
                </a:solidFill>
                <a:effectLst/>
              </a:rPr>
              <a:t>судинні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мальформації</a:t>
            </a:r>
            <a:r>
              <a:rPr lang="ru-RU" dirty="0">
                <a:solidFill>
                  <a:srgbClr val="333333"/>
                </a:solidFill>
                <a:effectLst/>
              </a:rPr>
              <a:t>. </a:t>
            </a:r>
            <a:r>
              <a:rPr lang="ru-RU" dirty="0" err="1">
                <a:solidFill>
                  <a:srgbClr val="333333"/>
                </a:solidFill>
                <a:effectLst/>
              </a:rPr>
              <a:t>Перші</a:t>
            </a:r>
            <a:r>
              <a:rPr lang="ru-RU" dirty="0">
                <a:solidFill>
                  <a:srgbClr val="333333"/>
                </a:solidFill>
                <a:effectLst/>
              </a:rPr>
              <a:t> 3 причини </a:t>
            </a:r>
            <a:r>
              <a:rPr lang="ru-RU" dirty="0" err="1">
                <a:solidFill>
                  <a:srgbClr val="333333"/>
                </a:solidFill>
                <a:effectLst/>
              </a:rPr>
              <a:t>становлять</a:t>
            </a:r>
            <a:r>
              <a:rPr lang="ru-RU" dirty="0">
                <a:solidFill>
                  <a:srgbClr val="333333"/>
                </a:solidFill>
                <a:effectLst/>
              </a:rPr>
              <a:t> ≈60 % у </a:t>
            </a:r>
            <a:r>
              <a:rPr lang="ru-RU" dirty="0" err="1">
                <a:solidFill>
                  <a:srgbClr val="333333"/>
                </a:solidFill>
                <a:effectLst/>
              </a:rPr>
              <a:t>госпіталізованих</a:t>
            </a:r>
            <a:r>
              <a:rPr lang="ru-RU" dirty="0">
                <a:solidFill>
                  <a:srgbClr val="333333"/>
                </a:solidFill>
                <a:effectLst/>
              </a:rPr>
              <a:t> з </a:t>
            </a:r>
            <a:r>
              <a:rPr lang="ru-RU" dirty="0" err="1">
                <a:solidFill>
                  <a:srgbClr val="333333"/>
                </a:solidFill>
                <a:effectLst/>
              </a:rPr>
              <a:t>цього</a:t>
            </a:r>
            <a:r>
              <a:rPr lang="ru-RU" dirty="0">
                <a:solidFill>
                  <a:srgbClr val="333333"/>
                </a:solidFill>
                <a:effectLst/>
              </a:rPr>
              <a:t> приводу </a:t>
            </a:r>
            <a:r>
              <a:rPr lang="ru-RU" dirty="0" err="1">
                <a:solidFill>
                  <a:srgbClr val="333333"/>
                </a:solidFill>
                <a:effectLst/>
              </a:rPr>
              <a:t>хворих</a:t>
            </a:r>
            <a:r>
              <a:rPr lang="ru-RU" dirty="0">
                <a:solidFill>
                  <a:srgbClr val="333333"/>
                </a:solidFill>
                <a:effectLst/>
              </a:rPr>
              <a:t> і при </a:t>
            </a:r>
            <a:r>
              <a:rPr lang="ru-RU" dirty="0" err="1">
                <a:solidFill>
                  <a:srgbClr val="333333"/>
                </a:solidFill>
                <a:effectLst/>
              </a:rPr>
              <a:t>гострій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формі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можуть</a:t>
            </a:r>
            <a:r>
              <a:rPr lang="ru-RU" dirty="0">
                <a:solidFill>
                  <a:srgbClr val="333333"/>
                </a:solidFill>
                <a:effectLst/>
              </a:rPr>
              <a:t> бути </a:t>
            </a:r>
            <a:r>
              <a:rPr lang="ru-RU" dirty="0" err="1">
                <a:solidFill>
                  <a:srgbClr val="333333"/>
                </a:solidFill>
                <a:effectLst/>
              </a:rPr>
              <a:t>спричинені</a:t>
            </a:r>
            <a:r>
              <a:rPr lang="ru-RU" dirty="0">
                <a:solidFill>
                  <a:srgbClr val="333333"/>
                </a:solidFill>
                <a:effectLst/>
              </a:rPr>
              <a:t> шоком, ССЗР, сепсисом, </a:t>
            </a:r>
            <a:r>
              <a:rPr lang="ru-RU" dirty="0" err="1">
                <a:solidFill>
                  <a:srgbClr val="333333"/>
                </a:solidFill>
                <a:effectLst/>
              </a:rPr>
              <a:t>поліорганною</a:t>
            </a:r>
            <a:r>
              <a:rPr lang="ru-RU" dirty="0">
                <a:solidFill>
                  <a:srgbClr val="333333"/>
                </a:solidFill>
                <a:effectLst/>
              </a:rPr>
              <a:t> травмою, </a:t>
            </a:r>
            <a:r>
              <a:rPr lang="ru-RU" dirty="0" err="1">
                <a:solidFill>
                  <a:srgbClr val="333333"/>
                </a:solidFill>
                <a:effectLst/>
              </a:rPr>
              <a:t>гострою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дихальною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недостатністю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поліорганною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недостатністю</a:t>
            </a:r>
            <a:r>
              <a:rPr lang="ru-RU" dirty="0">
                <a:solidFill>
                  <a:srgbClr val="333333"/>
                </a:solidFill>
                <a:effectLst/>
              </a:rPr>
              <a:t>, тяжкими </a:t>
            </a:r>
            <a:r>
              <a:rPr lang="ru-RU" dirty="0" err="1">
                <a:solidFill>
                  <a:srgbClr val="333333"/>
                </a:solidFill>
                <a:effectLst/>
              </a:rPr>
              <a:t>опіками</a:t>
            </a:r>
            <a:r>
              <a:rPr lang="ru-RU" dirty="0">
                <a:solidFill>
                  <a:srgbClr val="333333"/>
                </a:solidFill>
                <a:effectLst/>
              </a:rPr>
              <a:t> та </a:t>
            </a:r>
            <a:r>
              <a:rPr lang="ru-RU" dirty="0" err="1">
                <a:solidFill>
                  <a:srgbClr val="333333"/>
                </a:solidFill>
                <a:effectLst/>
              </a:rPr>
              <a:t>іншими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гострими</a:t>
            </a:r>
            <a:r>
              <a:rPr lang="ru-RU" dirty="0">
                <a:solidFill>
                  <a:srgbClr val="333333"/>
                </a:solidFill>
                <a:effectLst/>
              </a:rPr>
              <a:t>, тяжкими </a:t>
            </a:r>
            <a:r>
              <a:rPr lang="ru-RU" dirty="0" err="1">
                <a:solidFill>
                  <a:srgbClr val="333333"/>
                </a:solidFill>
                <a:effectLst/>
              </a:rPr>
              <a:t>захворюваннями</a:t>
            </a:r>
            <a:r>
              <a:rPr lang="ru-RU" dirty="0">
                <a:solidFill>
                  <a:srgbClr val="333333"/>
                </a:solidFill>
                <a:effectLst/>
              </a:rPr>
              <a:t>.</a:t>
            </a:r>
          </a:p>
          <a:p>
            <a:pPr algn="l">
              <a:buNone/>
            </a:pPr>
            <a:r>
              <a:rPr lang="ru-RU" b="1" dirty="0">
                <a:solidFill>
                  <a:srgbClr val="333333"/>
                </a:solidFill>
                <a:effectLst/>
              </a:rPr>
              <a:t>2.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Кровотеч</a:t>
            </a:r>
            <a:r>
              <a:rPr lang="en-US" b="1" dirty="0" err="1">
                <a:solidFill>
                  <a:srgbClr val="333333"/>
                </a:solidFill>
                <a:effectLst/>
              </a:rPr>
              <a:t>i</a:t>
            </a:r>
            <a:r>
              <a:rPr lang="en-US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>
                <a:solidFill>
                  <a:srgbClr val="333333"/>
                </a:solidFill>
                <a:effectLst/>
              </a:rPr>
              <a:t>з 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нижнього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відділу</a:t>
            </a:r>
            <a:r>
              <a:rPr lang="ru-RU" b="1" dirty="0">
                <a:solidFill>
                  <a:srgbClr val="333333"/>
                </a:solidFill>
                <a:effectLst/>
              </a:rPr>
              <a:t> ШКТ</a:t>
            </a:r>
            <a:r>
              <a:rPr lang="ru-RU" dirty="0">
                <a:solidFill>
                  <a:srgbClr val="333333"/>
                </a:solidFill>
                <a:effectLst/>
              </a:rPr>
              <a:t> (</a:t>
            </a:r>
            <a:r>
              <a:rPr lang="ru-RU" dirty="0" err="1">
                <a:solidFill>
                  <a:srgbClr val="333333"/>
                </a:solidFill>
                <a:effectLst/>
              </a:rPr>
              <a:t>нижче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зв’язки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Трейца</a:t>
            </a:r>
            <a:r>
              <a:rPr lang="ru-RU" dirty="0">
                <a:solidFill>
                  <a:srgbClr val="333333"/>
                </a:solidFill>
                <a:effectLst/>
              </a:rPr>
              <a:t>) ≈20 % </a:t>
            </a:r>
            <a:r>
              <a:rPr lang="ru-RU" dirty="0" err="1">
                <a:solidFill>
                  <a:srgbClr val="333333"/>
                </a:solidFill>
                <a:effectLst/>
              </a:rPr>
              <a:t>пацієнтів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які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госпіталізовані</a:t>
            </a:r>
            <a:r>
              <a:rPr lang="ru-RU" dirty="0">
                <a:solidFill>
                  <a:srgbClr val="333333"/>
                </a:solidFill>
                <a:effectLst/>
              </a:rPr>
              <a:t> з приводу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кровотечі</a:t>
            </a:r>
            <a:r>
              <a:rPr lang="ru-RU" dirty="0">
                <a:solidFill>
                  <a:srgbClr val="333333"/>
                </a:solidFill>
                <a:effectLst/>
              </a:rPr>
              <a:t> до ШКТ. </a:t>
            </a:r>
            <a:r>
              <a:rPr lang="ru-RU" dirty="0" err="1">
                <a:solidFill>
                  <a:srgbClr val="333333"/>
                </a:solidFill>
                <a:effectLst/>
              </a:rPr>
              <a:t>Найчастішою</a:t>
            </a:r>
            <a:r>
              <a:rPr lang="ru-RU" dirty="0">
                <a:solidFill>
                  <a:srgbClr val="333333"/>
                </a:solidFill>
                <a:effectLst/>
              </a:rPr>
              <a:t> </a:t>
            </a:r>
            <a:r>
              <a:rPr lang="ru-RU" b="1" dirty="0">
                <a:solidFill>
                  <a:srgbClr val="333333"/>
                </a:solidFill>
                <a:effectLst/>
              </a:rPr>
              <a:t>причиною </a:t>
            </a:r>
            <a:r>
              <a:rPr lang="ru-RU" dirty="0" err="1">
                <a:solidFill>
                  <a:srgbClr val="333333"/>
                </a:solidFill>
                <a:effectLst/>
              </a:rPr>
              <a:t>серйозних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кровотеч</a:t>
            </a:r>
            <a:r>
              <a:rPr lang="ru-RU" dirty="0">
                <a:solidFill>
                  <a:srgbClr val="333333"/>
                </a:solidFill>
                <a:effectLst/>
              </a:rPr>
              <a:t> є </a:t>
            </a:r>
            <a:r>
              <a:rPr lang="ru-RU" dirty="0" err="1">
                <a:solidFill>
                  <a:srgbClr val="333333"/>
                </a:solidFill>
                <a:effectLst/>
              </a:rPr>
              <a:t>дивертикули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товстого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кишківника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рідше</a:t>
            </a:r>
            <a:r>
              <a:rPr lang="ru-RU" dirty="0">
                <a:solidFill>
                  <a:srgbClr val="333333"/>
                </a:solidFill>
                <a:effectLst/>
              </a:rPr>
              <a:t> — </a:t>
            </a:r>
            <a:r>
              <a:rPr lang="ru-RU" dirty="0" err="1">
                <a:solidFill>
                  <a:srgbClr val="333333"/>
                </a:solidFill>
                <a:effectLst/>
              </a:rPr>
              <a:t>запальні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захворювання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кишківника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геморой</a:t>
            </a:r>
            <a:r>
              <a:rPr lang="ru-RU" dirty="0">
                <a:solidFill>
                  <a:srgbClr val="333333"/>
                </a:solidFill>
                <a:effectLst/>
              </a:rPr>
              <a:t> (</a:t>
            </a:r>
            <a:r>
              <a:rPr lang="ru-RU" dirty="0" err="1">
                <a:solidFill>
                  <a:srgbClr val="333333"/>
                </a:solidFill>
                <a:effectLst/>
              </a:rPr>
              <a:t>варикозно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розширені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гемороїдальні</a:t>
            </a:r>
            <a:r>
              <a:rPr lang="ru-RU" dirty="0">
                <a:solidFill>
                  <a:srgbClr val="333333"/>
                </a:solidFill>
                <a:effectLst/>
              </a:rPr>
              <a:t> вени), </a:t>
            </a:r>
            <a:r>
              <a:rPr lang="ru-RU" dirty="0" err="1">
                <a:solidFill>
                  <a:srgbClr val="333333"/>
                </a:solidFill>
                <a:effectLst/>
              </a:rPr>
              <a:t>новоутворення</a:t>
            </a:r>
            <a:r>
              <a:rPr lang="ru-RU" dirty="0">
                <a:solidFill>
                  <a:srgbClr val="333333"/>
                </a:solidFill>
                <a:effectLst/>
              </a:rPr>
              <a:t> і </a:t>
            </a:r>
            <a:r>
              <a:rPr lang="ru-RU" dirty="0" err="1">
                <a:solidFill>
                  <a:srgbClr val="333333"/>
                </a:solidFill>
                <a:effectLst/>
              </a:rPr>
              <a:t>судинні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мальформації</a:t>
            </a:r>
            <a:r>
              <a:rPr lang="ru-RU" dirty="0">
                <a:solidFill>
                  <a:srgbClr val="333333"/>
                </a:solidFill>
                <a:effectLst/>
              </a:rPr>
              <a:t>, а в </a:t>
            </a:r>
            <a:r>
              <a:rPr lang="ru-RU" dirty="0" err="1">
                <a:solidFill>
                  <a:srgbClr val="333333"/>
                </a:solidFill>
                <a:effectLst/>
              </a:rPr>
              <a:t>дитячому</a:t>
            </a:r>
            <a:r>
              <a:rPr lang="ru-RU" dirty="0">
                <a:solidFill>
                  <a:srgbClr val="333333"/>
                </a:solidFill>
                <a:effectLst/>
              </a:rPr>
              <a:t> і </a:t>
            </a:r>
            <a:r>
              <a:rPr lang="ru-RU" dirty="0" err="1">
                <a:solidFill>
                  <a:srgbClr val="333333"/>
                </a:solidFill>
                <a:effectLst/>
              </a:rPr>
              <a:t>підлітковому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віці</a:t>
            </a:r>
            <a:r>
              <a:rPr lang="ru-RU" dirty="0">
                <a:solidFill>
                  <a:srgbClr val="333333"/>
                </a:solidFill>
                <a:effectLst/>
              </a:rPr>
              <a:t> — </a:t>
            </a:r>
            <a:r>
              <a:rPr lang="ru-RU" dirty="0" err="1">
                <a:solidFill>
                  <a:srgbClr val="333333"/>
                </a:solidFill>
                <a:effectLst/>
              </a:rPr>
              <a:t>інвагінації</a:t>
            </a:r>
            <a:r>
              <a:rPr lang="ru-RU" dirty="0">
                <a:solidFill>
                  <a:srgbClr val="333333"/>
                </a:solidFill>
                <a:effectLst/>
              </a:rPr>
              <a:t> (на </a:t>
            </a:r>
            <a:r>
              <a:rPr lang="ru-RU" dirty="0" err="1">
                <a:solidFill>
                  <a:srgbClr val="333333"/>
                </a:solidFill>
                <a:effectLst/>
              </a:rPr>
              <a:t>основі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поліпів</a:t>
            </a:r>
            <a:r>
              <a:rPr lang="ru-RU" dirty="0">
                <a:solidFill>
                  <a:srgbClr val="333333"/>
                </a:solidFill>
                <a:effectLst/>
              </a:rPr>
              <a:t>), </a:t>
            </a:r>
            <a:r>
              <a:rPr lang="ru-RU" dirty="0" err="1">
                <a:solidFill>
                  <a:srgbClr val="333333"/>
                </a:solidFill>
                <a:effectLst/>
              </a:rPr>
              <a:t>запальні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захворювання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кишківника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запалення</a:t>
            </a:r>
            <a:r>
              <a:rPr lang="ru-RU" dirty="0">
                <a:solidFill>
                  <a:srgbClr val="333333"/>
                </a:solidFill>
                <a:effectLst/>
              </a:rPr>
              <a:t> дивертикулу </a:t>
            </a:r>
            <a:r>
              <a:rPr lang="ru-RU" dirty="0" err="1">
                <a:solidFill>
                  <a:srgbClr val="333333"/>
                </a:solidFill>
                <a:effectLst/>
              </a:rPr>
              <a:t>Меккеля</a:t>
            </a:r>
            <a:r>
              <a:rPr lang="ru-RU" dirty="0">
                <a:solidFill>
                  <a:srgbClr val="333333"/>
                </a:solidFill>
                <a:effectLst/>
              </a:rPr>
              <a:t> і </a:t>
            </a:r>
            <a:r>
              <a:rPr lang="ru-RU" dirty="0" err="1">
                <a:solidFill>
                  <a:srgbClr val="333333"/>
                </a:solidFill>
                <a:effectLst/>
              </a:rPr>
              <a:t>поліпи</a:t>
            </a:r>
            <a:r>
              <a:rPr lang="ru-RU" dirty="0">
                <a:solidFill>
                  <a:srgbClr val="333333"/>
                </a:solidFill>
                <a:effectLst/>
              </a:rPr>
              <a:t> тонкого </a:t>
            </a:r>
            <a:r>
              <a:rPr lang="ru-RU" dirty="0" err="1">
                <a:solidFill>
                  <a:srgbClr val="333333"/>
                </a:solidFill>
                <a:effectLst/>
              </a:rPr>
              <a:t>або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товстого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кишківника</a:t>
            </a:r>
            <a:r>
              <a:rPr lang="ru-RU" dirty="0">
                <a:solidFill>
                  <a:srgbClr val="333333"/>
                </a:solidFill>
                <a:effectLst/>
              </a:rPr>
              <a:t>.</a:t>
            </a:r>
          </a:p>
          <a:p>
            <a:pPr algn="l"/>
            <a:r>
              <a:rPr lang="ru-RU" dirty="0" err="1">
                <a:solidFill>
                  <a:srgbClr val="333333"/>
                </a:solidFill>
                <a:effectLst/>
              </a:rPr>
              <a:t>Кровотеча</a:t>
            </a:r>
            <a:r>
              <a:rPr lang="ru-RU" dirty="0">
                <a:solidFill>
                  <a:srgbClr val="333333"/>
                </a:solidFill>
                <a:effectLst/>
              </a:rPr>
              <a:t> також </a:t>
            </a:r>
            <a:r>
              <a:rPr lang="ru-RU" dirty="0" err="1">
                <a:solidFill>
                  <a:srgbClr val="333333"/>
                </a:solidFill>
                <a:effectLst/>
              </a:rPr>
              <a:t>може</a:t>
            </a:r>
            <a:r>
              <a:rPr lang="ru-RU" dirty="0">
                <a:solidFill>
                  <a:srgbClr val="333333"/>
                </a:solidFill>
                <a:effectLst/>
              </a:rPr>
              <a:t> бути </a:t>
            </a:r>
            <a:r>
              <a:rPr lang="ru-RU" dirty="0" err="1">
                <a:solidFill>
                  <a:srgbClr val="333333"/>
                </a:solidFill>
                <a:effectLst/>
              </a:rPr>
              <a:t>наслідком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коагулопатії</a:t>
            </a:r>
            <a:r>
              <a:rPr lang="ru-RU" dirty="0">
                <a:solidFill>
                  <a:srgbClr val="333333"/>
                </a:solidFill>
                <a:effectLst/>
              </a:rPr>
              <a:t>.</a:t>
            </a:r>
          </a:p>
          <a:p>
            <a:pPr marL="0" indent="0" algn="l">
              <a:buNone/>
            </a:pP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ru-RU" sz="15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Шлунково-кишкові</a:t>
            </a:r>
            <a:r>
              <a:rPr lang="ru-RU" sz="15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5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кровотечі</a:t>
            </a:r>
            <a:r>
              <a:rPr lang="ru-RU" sz="15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5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діагностика</a:t>
            </a:r>
            <a:r>
              <a:rPr lang="ru-RU" sz="15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5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лікування</a:t>
            </a:r>
            <a:r>
              <a:rPr lang="ru-RU" sz="15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 / С.М. Базилевич, І.В. </a:t>
            </a:r>
            <a:r>
              <a:rPr lang="ru-RU" sz="15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Лебедєва</a:t>
            </a:r>
            <a:r>
              <a:rPr lang="ru-RU" sz="15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. — К.: </a:t>
            </a:r>
            <a:r>
              <a:rPr lang="ru-RU" sz="15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Наукова</a:t>
            </a:r>
            <a:r>
              <a:rPr lang="ru-RU" sz="15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думка, 2014.</a:t>
            </a:r>
            <a:endParaRPr lang="ru-RU" sz="15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55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2C1AC0-1143-38EE-CF65-5AA288827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E3DC4C-F8F7-B0D0-25F7-5D60E0A38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Клініка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672E3BA-343C-389B-5727-23A839E93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ru-RU" b="1" dirty="0" smtClean="0">
                <a:solidFill>
                  <a:srgbClr val="333333"/>
                </a:solidFill>
                <a:effectLst/>
              </a:rPr>
              <a:t>1</a:t>
            </a:r>
            <a:r>
              <a:rPr lang="ru-RU" b="1" dirty="0">
                <a:solidFill>
                  <a:srgbClr val="333333"/>
                </a:solidFill>
                <a:effectLst/>
              </a:rPr>
              <a:t>.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Гостра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кровотеча</a:t>
            </a:r>
            <a:endParaRPr lang="ru-RU" dirty="0">
              <a:solidFill>
                <a:srgbClr val="333333"/>
              </a:solidFill>
              <a:effectLst/>
            </a:endParaRPr>
          </a:p>
          <a:p>
            <a:pPr algn="l">
              <a:buNone/>
            </a:pPr>
            <a:r>
              <a:rPr lang="ru-RU" dirty="0">
                <a:solidFill>
                  <a:srgbClr val="333333"/>
                </a:solidFill>
                <a:effectLst/>
              </a:rPr>
              <a:t>1) </a:t>
            </a:r>
            <a:r>
              <a:rPr lang="ru-RU" b="1" dirty="0">
                <a:solidFill>
                  <a:srgbClr val="333333"/>
                </a:solidFill>
                <a:effectLst/>
              </a:rPr>
              <a:t>з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верхнього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відділу</a:t>
            </a:r>
            <a:r>
              <a:rPr lang="ru-RU" b="1" dirty="0">
                <a:solidFill>
                  <a:srgbClr val="333333"/>
                </a:solidFill>
                <a:effectLst/>
              </a:rPr>
              <a:t> ШКТ —</a:t>
            </a:r>
            <a:r>
              <a:rPr lang="ru-RU" dirty="0">
                <a:solidFill>
                  <a:srgbClr val="333333"/>
                </a:solidFill>
                <a:effectLst/>
              </a:rPr>
              <a:t> </a:t>
            </a:r>
            <a:r>
              <a:rPr lang="ru-RU" dirty="0" err="1">
                <a:solidFill>
                  <a:srgbClr val="333333"/>
                </a:solidFill>
                <a:effectLst/>
              </a:rPr>
              <a:t>дьогтеподібний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стілець</a:t>
            </a:r>
            <a:r>
              <a:rPr lang="ru-RU" dirty="0">
                <a:solidFill>
                  <a:srgbClr val="333333"/>
                </a:solidFill>
                <a:effectLst/>
              </a:rPr>
              <a:t>, при </a:t>
            </a:r>
            <a:r>
              <a:rPr lang="ru-RU" dirty="0" err="1">
                <a:solidFill>
                  <a:srgbClr val="333333"/>
                </a:solidFill>
                <a:effectLst/>
              </a:rPr>
              <a:t>значній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динаміці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кровотечі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можуть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протікати</a:t>
            </a:r>
            <a:r>
              <a:rPr lang="ru-RU" dirty="0">
                <a:solidFill>
                  <a:srgbClr val="333333"/>
                </a:solidFill>
                <a:effectLst/>
              </a:rPr>
              <a:t> у </a:t>
            </a:r>
            <a:r>
              <a:rPr lang="ru-RU" dirty="0" err="1">
                <a:solidFill>
                  <a:srgbClr val="333333"/>
                </a:solidFill>
                <a:effectLst/>
              </a:rPr>
              <a:t>формі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дьогтеподібного</a:t>
            </a:r>
            <a:r>
              <a:rPr lang="ru-RU" dirty="0">
                <a:solidFill>
                  <a:srgbClr val="333333"/>
                </a:solidFill>
                <a:effectLst/>
              </a:rPr>
              <a:t> проносу (70–80 %), при </a:t>
            </a:r>
            <a:r>
              <a:rPr lang="ru-RU" dirty="0" err="1">
                <a:solidFill>
                  <a:srgbClr val="333333"/>
                </a:solidFill>
                <a:effectLst/>
              </a:rPr>
              <a:t>масивних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кровотечах</a:t>
            </a:r>
            <a:r>
              <a:rPr lang="ru-RU" dirty="0">
                <a:solidFill>
                  <a:srgbClr val="333333"/>
                </a:solidFill>
                <a:effectLst/>
              </a:rPr>
              <a:t> — з </a:t>
            </a:r>
            <a:r>
              <a:rPr lang="ru-RU" dirty="0" err="1">
                <a:solidFill>
                  <a:srgbClr val="333333"/>
                </a:solidFill>
                <a:effectLst/>
              </a:rPr>
              <a:t>домішкою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свіжої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крові</a:t>
            </a:r>
            <a:r>
              <a:rPr lang="ru-RU" dirty="0">
                <a:solidFill>
                  <a:srgbClr val="333333"/>
                </a:solidFill>
                <a:effectLst/>
              </a:rPr>
              <a:t>; </a:t>
            </a:r>
            <a:r>
              <a:rPr lang="ru-RU" dirty="0" err="1">
                <a:solidFill>
                  <a:srgbClr val="333333"/>
                </a:solidFill>
                <a:effectLst/>
              </a:rPr>
              <a:t>інколи</a:t>
            </a:r>
            <a:r>
              <a:rPr lang="ru-RU" dirty="0">
                <a:solidFill>
                  <a:srgbClr val="333333"/>
                </a:solidFill>
                <a:effectLst/>
              </a:rPr>
              <a:t> — </a:t>
            </a:r>
            <a:r>
              <a:rPr lang="ru-RU" dirty="0" err="1">
                <a:solidFill>
                  <a:srgbClr val="333333"/>
                </a:solidFill>
                <a:effectLst/>
              </a:rPr>
              <a:t>біль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що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локалізується</a:t>
            </a:r>
            <a:r>
              <a:rPr lang="ru-RU" dirty="0">
                <a:solidFill>
                  <a:srgbClr val="333333"/>
                </a:solidFill>
                <a:effectLst/>
              </a:rPr>
              <a:t> у </a:t>
            </a:r>
            <a:r>
              <a:rPr lang="ru-RU" dirty="0" err="1">
                <a:solidFill>
                  <a:srgbClr val="333333"/>
                </a:solidFill>
                <a:effectLst/>
              </a:rPr>
              <a:t>ділянці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епігастрію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або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генералізований</a:t>
            </a:r>
            <a:r>
              <a:rPr lang="ru-RU" dirty="0">
                <a:solidFill>
                  <a:srgbClr val="333333"/>
                </a:solidFill>
                <a:effectLst/>
              </a:rPr>
              <a:t> (</a:t>
            </a:r>
            <a:r>
              <a:rPr lang="ru-RU" dirty="0" err="1">
                <a:solidFill>
                  <a:srgbClr val="333333"/>
                </a:solidFill>
                <a:effectLst/>
              </a:rPr>
              <a:t>може</a:t>
            </a:r>
            <a:r>
              <a:rPr lang="ru-RU" dirty="0">
                <a:solidFill>
                  <a:srgbClr val="333333"/>
                </a:solidFill>
                <a:effectLst/>
              </a:rPr>
              <a:t> бути також </a:t>
            </a:r>
            <a:r>
              <a:rPr lang="ru-RU" dirty="0" err="1">
                <a:solidFill>
                  <a:srgbClr val="333333"/>
                </a:solidFill>
                <a:effectLst/>
              </a:rPr>
              <a:t>загрудинний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біль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імітуючий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коронарний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інцидент</a:t>
            </a:r>
            <a:r>
              <a:rPr lang="ru-RU" dirty="0">
                <a:solidFill>
                  <a:srgbClr val="333333"/>
                </a:solidFill>
                <a:effectLst/>
              </a:rPr>
              <a:t>); </a:t>
            </a:r>
            <a:r>
              <a:rPr lang="ru-RU" dirty="0" err="1">
                <a:solidFill>
                  <a:srgbClr val="333333"/>
                </a:solidFill>
                <a:effectLst/>
              </a:rPr>
              <a:t>симптоми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дефіциту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циркулюючої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крові</a:t>
            </a:r>
            <a:r>
              <a:rPr lang="ru-RU" dirty="0">
                <a:solidFill>
                  <a:srgbClr val="333333"/>
                </a:solidFill>
                <a:effectLst/>
              </a:rPr>
              <a:t> (шок).</a:t>
            </a:r>
          </a:p>
          <a:p>
            <a:pPr algn="l">
              <a:buNone/>
            </a:pPr>
            <a:r>
              <a:rPr lang="ru-RU" dirty="0">
                <a:solidFill>
                  <a:srgbClr val="333333"/>
                </a:solidFill>
                <a:effectLst/>
              </a:rPr>
              <a:t>2) </a:t>
            </a:r>
            <a:r>
              <a:rPr lang="ru-RU" b="1" dirty="0">
                <a:solidFill>
                  <a:srgbClr val="333333"/>
                </a:solidFill>
                <a:effectLst/>
              </a:rPr>
              <a:t>з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нижнього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відділу</a:t>
            </a:r>
            <a:r>
              <a:rPr lang="ru-RU" b="1" dirty="0">
                <a:solidFill>
                  <a:srgbClr val="333333"/>
                </a:solidFill>
                <a:effectLst/>
              </a:rPr>
              <a:t> ШКТ —</a:t>
            </a:r>
            <a:r>
              <a:rPr lang="ru-RU" dirty="0">
                <a:solidFill>
                  <a:srgbClr val="333333"/>
                </a:solidFill>
                <a:effectLst/>
              </a:rPr>
              <a:t> 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криваві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випорожнення</a:t>
            </a:r>
            <a:r>
              <a:rPr lang="ru-RU" dirty="0">
                <a:solidFill>
                  <a:srgbClr val="333333"/>
                </a:solidFill>
                <a:effectLst/>
              </a:rPr>
              <a:t> (як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виняток</a:t>
            </a:r>
            <a:r>
              <a:rPr lang="ru-RU" dirty="0">
                <a:solidFill>
                  <a:srgbClr val="333333"/>
                </a:solidFill>
                <a:effectLst/>
              </a:rPr>
              <a:t> — </a:t>
            </a:r>
            <a:r>
              <a:rPr lang="ru-RU" dirty="0" err="1">
                <a:solidFill>
                  <a:srgbClr val="333333"/>
                </a:solidFill>
                <a:effectLst/>
              </a:rPr>
              <a:t>дьогтеподібні</a:t>
            </a:r>
            <a:r>
              <a:rPr lang="ru-RU" dirty="0">
                <a:solidFill>
                  <a:srgbClr val="333333"/>
                </a:solidFill>
                <a:effectLst/>
              </a:rPr>
              <a:t>) </a:t>
            </a:r>
            <a:r>
              <a:rPr lang="ru-RU" dirty="0" err="1">
                <a:solidFill>
                  <a:srgbClr val="333333"/>
                </a:solidFill>
                <a:effectLst/>
              </a:rPr>
              <a:t>або</a:t>
            </a:r>
            <a:r>
              <a:rPr lang="ru-RU" dirty="0">
                <a:solidFill>
                  <a:srgbClr val="333333"/>
                </a:solidFill>
                <a:effectLst/>
              </a:rPr>
              <a:t> з </a:t>
            </a:r>
            <a:r>
              <a:rPr lang="ru-RU" dirty="0" err="1">
                <a:solidFill>
                  <a:srgbClr val="333333"/>
                </a:solidFill>
                <a:effectLst/>
              </a:rPr>
              <a:t>яскраво-червоним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кров’янистим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вмістом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що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виходить</a:t>
            </a:r>
            <a:r>
              <a:rPr lang="ru-RU" dirty="0">
                <a:solidFill>
                  <a:srgbClr val="333333"/>
                </a:solidFill>
                <a:effectLst/>
              </a:rPr>
              <a:t> з ануса; </a:t>
            </a:r>
            <a:r>
              <a:rPr lang="ru-RU" dirty="0" err="1">
                <a:solidFill>
                  <a:srgbClr val="333333"/>
                </a:solidFill>
                <a:effectLst/>
              </a:rPr>
              <a:t>симптоми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дефіциту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циркулюючої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крові</a:t>
            </a:r>
            <a:r>
              <a:rPr lang="ru-RU" dirty="0">
                <a:solidFill>
                  <a:srgbClr val="333333"/>
                </a:solidFill>
                <a:effectLst/>
              </a:rPr>
              <a:t> (шоку).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</a:rPr>
              <a:t>2.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Хронічна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кровотеча</a:t>
            </a:r>
            <a:r>
              <a:rPr lang="ru-RU" b="1" dirty="0">
                <a:solidFill>
                  <a:srgbClr val="333333"/>
                </a:solidFill>
                <a:effectLst/>
              </a:rPr>
              <a:t>:</a:t>
            </a:r>
            <a:r>
              <a:rPr lang="ru-RU" dirty="0">
                <a:solidFill>
                  <a:srgbClr val="333333"/>
                </a:solidFill>
                <a:effectLst/>
              </a:rPr>
              <a:t> </a:t>
            </a:r>
            <a:r>
              <a:rPr lang="ru-RU" dirty="0" err="1">
                <a:solidFill>
                  <a:srgbClr val="333333"/>
                </a:solidFill>
                <a:effectLst/>
              </a:rPr>
              <a:t>періодично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виявляються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домішки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невеликої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кількості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крові</a:t>
            </a:r>
            <a:r>
              <a:rPr lang="ru-RU" dirty="0">
                <a:solidFill>
                  <a:srgbClr val="333333"/>
                </a:solidFill>
                <a:effectLst/>
              </a:rPr>
              <a:t> в </a:t>
            </a:r>
            <a:r>
              <a:rPr lang="ru-RU" dirty="0" err="1">
                <a:solidFill>
                  <a:srgbClr val="333333"/>
                </a:solidFill>
                <a:effectLst/>
              </a:rPr>
              <a:t>калі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анемія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прихована</a:t>
            </a:r>
            <a:r>
              <a:rPr lang="ru-RU" dirty="0">
                <a:solidFill>
                  <a:srgbClr val="333333"/>
                </a:solidFill>
                <a:effectLst/>
              </a:rPr>
              <a:t> кров у </a:t>
            </a:r>
            <a:r>
              <a:rPr lang="ru-RU" dirty="0" err="1">
                <a:solidFill>
                  <a:srgbClr val="333333"/>
                </a:solidFill>
                <a:effectLst/>
              </a:rPr>
              <a:t>калі</a:t>
            </a:r>
            <a:r>
              <a:rPr lang="ru-RU" dirty="0" smtClean="0">
                <a:solidFill>
                  <a:srgbClr val="333333"/>
                </a:solidFill>
                <a:effectLst/>
              </a:rPr>
              <a:t>.</a:t>
            </a:r>
          </a:p>
          <a:p>
            <a:pPr marL="0" indent="0" algn="l">
              <a:buNone/>
            </a:pPr>
            <a:endParaRPr lang="ru-RU" dirty="0">
              <a:solidFill>
                <a:srgbClr val="333333"/>
              </a:solidFill>
              <a:effectLst/>
            </a:endParaRPr>
          </a:p>
          <a:p>
            <a:pPr marL="0" indent="0">
              <a:buNone/>
            </a:pP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Шлунково-кишкові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кровотечі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діагностика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лікування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 / С.М. Базилевич, І.В.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Лебедєва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. — К.: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Наукова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думка, 2014.</a:t>
            </a:r>
            <a:endParaRPr lang="ru-RU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44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1B33C8-6B89-BFAF-C09B-43320DD39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28595B-C3DE-863F-B3AF-B8FB7AB7B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cap="all" dirty="0">
                <a:effectLst/>
                <a:latin typeface="Arial" panose="020B0604020202020204" pitchFamily="34" charset="0"/>
              </a:rPr>
              <a:t>ДІАГНОСТИКА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759EA4-A414-378B-9CD4-1EBB26239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1"/>
            <a:ext cx="10691265" cy="5431825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	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На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джерело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кровотечі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може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вказувати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анамнез,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але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остаточний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діагноз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встановлюється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на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основі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ендоскопічної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картини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, а при драматичному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перебігу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кровотеч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—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під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 час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операції</a:t>
            </a:r>
            <a:r>
              <a:rPr lang="ru-RU" b="1" i="0" dirty="0">
                <a:solidFill>
                  <a:srgbClr val="0070C0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algn="l">
              <a:buNone/>
            </a:pPr>
            <a:r>
              <a:rPr lang="ru-RU" b="1" dirty="0">
                <a:solidFill>
                  <a:srgbClr val="333333"/>
                </a:solidFill>
              </a:rPr>
              <a:t>1.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Лабораторні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аналізи</a:t>
            </a:r>
            <a:r>
              <a:rPr lang="ru-RU" b="1" dirty="0">
                <a:solidFill>
                  <a:srgbClr val="333333"/>
                </a:solidFill>
                <a:effectLst/>
              </a:rPr>
              <a:t>:</a:t>
            </a:r>
            <a:endParaRPr lang="ru-RU" dirty="0">
              <a:solidFill>
                <a:srgbClr val="333333"/>
              </a:solidFill>
              <a:effectLst/>
            </a:endParaRPr>
          </a:p>
          <a:p>
            <a:pPr algn="l">
              <a:buFont typeface="Wingdings" panose="05000000000000000000" pitchFamily="2" charset="2"/>
              <a:buChar char="§"/>
            </a:pPr>
            <a:r>
              <a:rPr lang="ru-RU" b="1" dirty="0" err="1" smtClean="0">
                <a:solidFill>
                  <a:srgbClr val="333333"/>
                </a:solidFill>
                <a:effectLst/>
              </a:rPr>
              <a:t>загальний</a:t>
            </a:r>
            <a:r>
              <a:rPr lang="ru-RU" b="1" dirty="0" smtClean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аналіз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периферичної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крові</a:t>
            </a:r>
            <a:r>
              <a:rPr lang="ru-RU" dirty="0">
                <a:solidFill>
                  <a:srgbClr val="333333"/>
                </a:solidFill>
                <a:effectLst/>
              </a:rPr>
              <a:t> — </a:t>
            </a:r>
            <a:r>
              <a:rPr lang="ru-RU" dirty="0" err="1">
                <a:solidFill>
                  <a:srgbClr val="333333"/>
                </a:solidFill>
                <a:effectLst/>
              </a:rPr>
              <a:t>слід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пам’ятати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що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зменшення</a:t>
            </a:r>
            <a:r>
              <a:rPr lang="ru-RU" dirty="0">
                <a:solidFill>
                  <a:srgbClr val="333333"/>
                </a:solidFill>
                <a:effectLst/>
              </a:rPr>
              <a:t> гематокриту, </a:t>
            </a:r>
            <a:r>
              <a:rPr lang="ru-RU" dirty="0" err="1">
                <a:solidFill>
                  <a:srgbClr val="333333"/>
                </a:solidFill>
                <a:effectLst/>
              </a:rPr>
              <a:t>рівня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гемоглобіну</a:t>
            </a:r>
            <a:r>
              <a:rPr lang="ru-RU" dirty="0">
                <a:solidFill>
                  <a:srgbClr val="333333"/>
                </a:solidFill>
                <a:effectLst/>
              </a:rPr>
              <a:t> і </a:t>
            </a:r>
            <a:r>
              <a:rPr lang="ru-RU" dirty="0" err="1">
                <a:solidFill>
                  <a:srgbClr val="333333"/>
                </a:solidFill>
                <a:effectLst/>
              </a:rPr>
              <a:t>кількості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еритроцитів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може</a:t>
            </a:r>
            <a:r>
              <a:rPr lang="ru-RU" dirty="0">
                <a:solidFill>
                  <a:srgbClr val="333333"/>
                </a:solidFill>
                <a:effectLst/>
              </a:rPr>
              <a:t> не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виявлятись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поки</a:t>
            </a:r>
            <a:r>
              <a:rPr lang="ru-RU" dirty="0">
                <a:solidFill>
                  <a:srgbClr val="333333"/>
                </a:solidFill>
                <a:effectLst/>
              </a:rPr>
              <a:t> не наступить </a:t>
            </a:r>
            <a:r>
              <a:rPr lang="ru-RU" dirty="0" err="1">
                <a:solidFill>
                  <a:srgbClr val="333333"/>
                </a:solidFill>
                <a:effectLst/>
              </a:rPr>
              <a:t>розрідження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міжклітинною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рідиною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що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надходить</a:t>
            </a:r>
            <a:r>
              <a:rPr lang="ru-RU" dirty="0">
                <a:solidFill>
                  <a:srgbClr val="333333"/>
                </a:solidFill>
                <a:effectLst/>
              </a:rPr>
              <a:t> до </a:t>
            </a:r>
            <a:r>
              <a:rPr lang="ru-RU" dirty="0" err="1">
                <a:solidFill>
                  <a:srgbClr val="333333"/>
                </a:solidFill>
                <a:effectLst/>
              </a:rPr>
              <a:t>внутрішньосудинного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об’єму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або</a:t>
            </a:r>
            <a:r>
              <a:rPr lang="ru-RU" dirty="0">
                <a:solidFill>
                  <a:srgbClr val="333333"/>
                </a:solidFill>
                <a:effectLst/>
              </a:rPr>
              <a:t> за </a:t>
            </a:r>
            <a:r>
              <a:rPr lang="ru-RU" dirty="0" err="1">
                <a:solidFill>
                  <a:srgbClr val="333333"/>
                </a:solidFill>
                <a:effectLst/>
              </a:rPr>
              <a:t>рахунок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інфузії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рідини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що</a:t>
            </a:r>
            <a:r>
              <a:rPr lang="ru-RU" dirty="0">
                <a:solidFill>
                  <a:srgbClr val="333333"/>
                </a:solidFill>
                <a:effectLst/>
              </a:rPr>
              <a:t> не </a:t>
            </a:r>
            <a:r>
              <a:rPr lang="ru-RU" dirty="0" err="1">
                <a:solidFill>
                  <a:srgbClr val="333333"/>
                </a:solidFill>
                <a:effectLst/>
              </a:rPr>
              <a:t>містить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еритроцитів</a:t>
            </a:r>
            <a:r>
              <a:rPr lang="ru-RU" dirty="0">
                <a:solidFill>
                  <a:srgbClr val="333333"/>
                </a:solidFill>
                <a:effectLst/>
              </a:rPr>
              <a:t> (напр. 0,9 % </a:t>
            </a:r>
            <a:r>
              <a:rPr lang="en-US" dirty="0">
                <a:solidFill>
                  <a:srgbClr val="333333"/>
                </a:solidFill>
                <a:effectLst/>
              </a:rPr>
              <a:t>NaCl);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333333"/>
                </a:solidFill>
                <a:effectLst/>
              </a:rPr>
              <a:t>МНВ </a:t>
            </a:r>
            <a:r>
              <a:rPr lang="ru-RU" b="1" dirty="0">
                <a:solidFill>
                  <a:srgbClr val="333333"/>
                </a:solidFill>
                <a:effectLst/>
              </a:rPr>
              <a:t>та 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інші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дослідження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системи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згортання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крові</a:t>
            </a:r>
            <a:r>
              <a:rPr lang="ru-RU" b="1" dirty="0">
                <a:solidFill>
                  <a:srgbClr val="333333"/>
                </a:solidFill>
                <a:effectLst/>
              </a:rPr>
              <a:t> </a:t>
            </a:r>
            <a:r>
              <a:rPr lang="ru-RU" dirty="0">
                <a:solidFill>
                  <a:srgbClr val="333333"/>
                </a:solidFill>
                <a:effectLst/>
              </a:rPr>
              <a:t>— особливо </a:t>
            </a:r>
            <a:r>
              <a:rPr lang="ru-RU" dirty="0" err="1">
                <a:solidFill>
                  <a:srgbClr val="333333"/>
                </a:solidFill>
                <a:effectLst/>
              </a:rPr>
              <a:t>важливі</a:t>
            </a:r>
            <a:r>
              <a:rPr lang="ru-RU" dirty="0">
                <a:solidFill>
                  <a:srgbClr val="333333"/>
                </a:solidFill>
                <a:effectLst/>
              </a:rPr>
              <a:t> у </a:t>
            </a:r>
            <a:r>
              <a:rPr lang="ru-RU" dirty="0" err="1">
                <a:solidFill>
                  <a:srgbClr val="333333"/>
                </a:solidFill>
                <a:effectLst/>
              </a:rPr>
              <a:t>хворих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які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отримують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антикоагулянтне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лікування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тим</a:t>
            </a:r>
            <a:r>
              <a:rPr lang="ru-RU" dirty="0">
                <a:solidFill>
                  <a:srgbClr val="333333"/>
                </a:solidFill>
                <a:effectLst/>
              </a:rPr>
              <a:t> паче, </a:t>
            </a:r>
            <a:r>
              <a:rPr lang="ru-RU" dirty="0" err="1">
                <a:solidFill>
                  <a:srgbClr val="333333"/>
                </a:solidFill>
                <a:effectLst/>
              </a:rPr>
              <a:t>що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інформацію</a:t>
            </a:r>
            <a:r>
              <a:rPr lang="ru-RU" dirty="0">
                <a:solidFill>
                  <a:srgbClr val="333333"/>
                </a:solidFill>
                <a:effectLst/>
              </a:rPr>
              <a:t> про </a:t>
            </a:r>
            <a:r>
              <a:rPr lang="ru-RU" dirty="0" err="1">
                <a:solidFill>
                  <a:srgbClr val="333333"/>
                </a:solidFill>
                <a:effectLst/>
              </a:rPr>
              <a:t>таке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лікування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інколи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неможливо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отримати</a:t>
            </a:r>
            <a:r>
              <a:rPr lang="ru-RU" dirty="0">
                <a:solidFill>
                  <a:srgbClr val="333333"/>
                </a:solidFill>
                <a:effectLst/>
              </a:rPr>
              <a:t> в </a:t>
            </a:r>
            <a:r>
              <a:rPr lang="ru-RU" dirty="0" err="1">
                <a:solidFill>
                  <a:srgbClr val="333333"/>
                </a:solidFill>
                <a:effectLst/>
              </a:rPr>
              <a:t>осіб</a:t>
            </a:r>
            <a:r>
              <a:rPr lang="ru-RU" dirty="0">
                <a:solidFill>
                  <a:srgbClr val="333333"/>
                </a:solidFill>
                <a:effectLst/>
              </a:rPr>
              <a:t> з </a:t>
            </a:r>
            <a:r>
              <a:rPr lang="ru-RU" dirty="0" err="1">
                <a:solidFill>
                  <a:srgbClr val="333333"/>
                </a:solidFill>
                <a:effectLst/>
              </a:rPr>
              <a:t>порушенням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свідомості</a:t>
            </a:r>
            <a:r>
              <a:rPr lang="ru-RU" dirty="0">
                <a:solidFill>
                  <a:srgbClr val="333333"/>
                </a:solidFill>
                <a:effectLst/>
              </a:rPr>
              <a:t>; </a:t>
            </a:r>
            <a:r>
              <a:rPr lang="ru-RU" dirty="0" err="1">
                <a:solidFill>
                  <a:srgbClr val="333333"/>
                </a:solidFill>
                <a:effectLst/>
              </a:rPr>
              <a:t>коагулопатія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може</a:t>
            </a:r>
            <a:r>
              <a:rPr lang="ru-RU" dirty="0">
                <a:solidFill>
                  <a:srgbClr val="333333"/>
                </a:solidFill>
                <a:effectLst/>
              </a:rPr>
              <a:t> також </a:t>
            </a:r>
            <a:r>
              <a:rPr lang="ru-RU" dirty="0" err="1">
                <a:solidFill>
                  <a:srgbClr val="333333"/>
                </a:solidFill>
                <a:effectLst/>
              </a:rPr>
              <a:t>вказувати</a:t>
            </a:r>
            <a:r>
              <a:rPr lang="ru-RU" dirty="0">
                <a:solidFill>
                  <a:srgbClr val="333333"/>
                </a:solidFill>
                <a:effectLst/>
              </a:rPr>
              <a:t> на </a:t>
            </a:r>
            <a:r>
              <a:rPr lang="ru-RU" dirty="0" err="1">
                <a:solidFill>
                  <a:srgbClr val="333333"/>
                </a:solidFill>
                <a:effectLst/>
              </a:rPr>
              <a:t>погіршення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функції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печінки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або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вичерпання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факторів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коагуляції</a:t>
            </a:r>
            <a:r>
              <a:rPr lang="ru-RU" dirty="0">
                <a:solidFill>
                  <a:srgbClr val="333333"/>
                </a:solidFill>
                <a:effectLst/>
              </a:rPr>
              <a:t>.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ru-RU" b="1" dirty="0" err="1" smtClean="0">
                <a:solidFill>
                  <a:srgbClr val="333333"/>
                </a:solidFill>
                <a:effectLst/>
              </a:rPr>
              <a:t>дослідження</a:t>
            </a:r>
            <a:r>
              <a:rPr lang="ru-RU" b="1" dirty="0" smtClean="0">
                <a:solidFill>
                  <a:srgbClr val="333333"/>
                </a:solidFill>
                <a:effectLst/>
              </a:rPr>
              <a:t> </a:t>
            </a:r>
            <a:r>
              <a:rPr lang="ru-RU" b="1" dirty="0">
                <a:solidFill>
                  <a:srgbClr val="333333"/>
                </a:solidFill>
                <a:effectLst/>
              </a:rPr>
              <a:t>на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наявність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прихованої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крові</a:t>
            </a:r>
            <a:r>
              <a:rPr lang="ru-RU" b="1" dirty="0">
                <a:solidFill>
                  <a:srgbClr val="333333"/>
                </a:solidFill>
                <a:effectLst/>
              </a:rPr>
              <a:t> в 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калі</a:t>
            </a:r>
            <a:r>
              <a:rPr lang="ru-RU" b="1" dirty="0">
                <a:solidFill>
                  <a:srgbClr val="333333"/>
                </a:solidFill>
                <a:effectLst/>
              </a:rPr>
              <a:t> —</a:t>
            </a:r>
            <a:r>
              <a:rPr lang="ru-RU" dirty="0">
                <a:solidFill>
                  <a:srgbClr val="333333"/>
                </a:solidFill>
                <a:effectLst/>
              </a:rPr>
              <a:t> </a:t>
            </a:r>
            <a:r>
              <a:rPr lang="ru-RU" dirty="0" err="1">
                <a:solidFill>
                  <a:srgbClr val="333333"/>
                </a:solidFill>
                <a:effectLst/>
              </a:rPr>
              <a:t>гваякова</a:t>
            </a:r>
            <a:r>
              <a:rPr lang="ru-RU" dirty="0">
                <a:solidFill>
                  <a:srgbClr val="333333"/>
                </a:solidFill>
                <a:effectLst/>
              </a:rPr>
              <a:t> проба (</a:t>
            </a:r>
            <a:r>
              <a:rPr lang="ru-RU" dirty="0" err="1">
                <a:solidFill>
                  <a:srgbClr val="333333"/>
                </a:solidFill>
                <a:effectLst/>
              </a:rPr>
              <a:t>нижча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чутливість</a:t>
            </a:r>
            <a:r>
              <a:rPr lang="ru-RU" dirty="0">
                <a:solidFill>
                  <a:srgbClr val="333333"/>
                </a:solidFill>
                <a:effectLst/>
              </a:rPr>
              <a:t> та </a:t>
            </a:r>
            <a:r>
              <a:rPr lang="ru-RU" dirty="0" err="1">
                <a:solidFill>
                  <a:srgbClr val="333333"/>
                </a:solidFill>
                <a:effectLst/>
              </a:rPr>
              <a:t>специфічність</a:t>
            </a:r>
            <a:r>
              <a:rPr lang="ru-RU" dirty="0">
                <a:solidFill>
                  <a:srgbClr val="333333"/>
                </a:solidFill>
                <a:effectLst/>
              </a:rPr>
              <a:t>) </a:t>
            </a:r>
            <a:r>
              <a:rPr lang="ru-RU" dirty="0" err="1">
                <a:solidFill>
                  <a:srgbClr val="333333"/>
                </a:solidFill>
                <a:effectLst/>
              </a:rPr>
              <a:t>або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імунохімічний</a:t>
            </a:r>
            <a:r>
              <a:rPr lang="ru-RU" dirty="0">
                <a:solidFill>
                  <a:srgbClr val="333333"/>
                </a:solidFill>
                <a:effectLst/>
              </a:rPr>
              <a:t> тест (</a:t>
            </a:r>
            <a:r>
              <a:rPr lang="ru-RU" dirty="0" err="1">
                <a:solidFill>
                  <a:srgbClr val="333333"/>
                </a:solidFill>
                <a:effectLst/>
              </a:rPr>
              <a:t>більша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точність</a:t>
            </a:r>
            <a:r>
              <a:rPr lang="ru-RU" dirty="0">
                <a:solidFill>
                  <a:srgbClr val="333333"/>
                </a:solidFill>
                <a:effectLst/>
              </a:rPr>
              <a:t>, особливо при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кровотечі</a:t>
            </a:r>
            <a:r>
              <a:rPr lang="ru-RU" dirty="0">
                <a:solidFill>
                  <a:srgbClr val="333333"/>
                </a:solidFill>
                <a:effectLst/>
              </a:rPr>
              <a:t> з </a:t>
            </a:r>
            <a:r>
              <a:rPr lang="ru-RU" dirty="0" err="1">
                <a:solidFill>
                  <a:srgbClr val="333333"/>
                </a:solidFill>
                <a:effectLst/>
              </a:rPr>
              <a:t>нижнього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відділу</a:t>
            </a:r>
            <a:r>
              <a:rPr lang="ru-RU" dirty="0">
                <a:solidFill>
                  <a:srgbClr val="333333"/>
                </a:solidFill>
                <a:effectLst/>
              </a:rPr>
              <a:t> травного тракту).</a:t>
            </a:r>
          </a:p>
          <a:p>
            <a:pPr marL="0" indent="0" algn="l">
              <a:buNone/>
            </a:pP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Шлунково-кишкові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кровотечі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діагностика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лікування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 / С.М. Базилевич, І.В.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Лебедєва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. — К.: </a:t>
            </a:r>
            <a:r>
              <a:rPr lang="ru-RU" sz="13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Наукова</a:t>
            </a:r>
            <a:r>
              <a:rPr lang="ru-RU" sz="13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думка, 2014.</a:t>
            </a:r>
            <a:endParaRPr lang="ru-RU" sz="1300" b="1" dirty="0">
              <a:solidFill>
                <a:srgbClr val="0070C0"/>
              </a:solidFill>
              <a:effectLst/>
            </a:endParaRPr>
          </a:p>
          <a:p>
            <a:pPr marL="0" indent="0" algn="l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89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37C900-B851-2FF6-5839-5C29F56C5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BE35D4-37AB-2F6B-5FE4-0787D1334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діагностика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68E86C6-9483-5335-B80B-28EF9A8BB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0"/>
            <a:ext cx="10691265" cy="5491461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ru-RU" b="1" dirty="0">
                <a:solidFill>
                  <a:srgbClr val="333333"/>
                </a:solidFill>
                <a:effectLst/>
              </a:rPr>
              <a:t> 2.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Ендоскопія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верхнього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або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нижнього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відділу</a:t>
            </a:r>
            <a:r>
              <a:rPr lang="ru-RU" b="1" dirty="0">
                <a:solidFill>
                  <a:srgbClr val="333333"/>
                </a:solidFill>
                <a:effectLst/>
              </a:rPr>
              <a:t> ШКТ:</a:t>
            </a:r>
            <a:r>
              <a:rPr lang="ru-RU" dirty="0">
                <a:solidFill>
                  <a:srgbClr val="333333"/>
                </a:solidFill>
                <a:effectLst/>
              </a:rPr>
              <a:t> </a:t>
            </a:r>
            <a:r>
              <a:rPr lang="ru-RU" dirty="0" err="1">
                <a:solidFill>
                  <a:srgbClr val="333333"/>
                </a:solidFill>
                <a:effectLst/>
              </a:rPr>
              <a:t>основне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діагностичне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дослідження</a:t>
            </a:r>
            <a:r>
              <a:rPr lang="ru-RU" dirty="0">
                <a:solidFill>
                  <a:srgbClr val="333333"/>
                </a:solidFill>
                <a:effectLst/>
              </a:rPr>
              <a:t>; </a:t>
            </a:r>
            <a:r>
              <a:rPr lang="ru-RU" dirty="0" err="1">
                <a:solidFill>
                  <a:srgbClr val="333333"/>
                </a:solidFill>
                <a:effectLst/>
              </a:rPr>
              <a:t>переважно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візуалізує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місце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кровотечі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дозволяє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оцінити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її</a:t>
            </a:r>
            <a:r>
              <a:rPr lang="ru-RU" dirty="0">
                <a:solidFill>
                  <a:srgbClr val="333333"/>
                </a:solidFill>
                <a:effectLst/>
              </a:rPr>
              <a:t> </a:t>
            </a:r>
            <a:r>
              <a:rPr lang="ru-RU" dirty="0" err="1">
                <a:solidFill>
                  <a:srgbClr val="333333"/>
                </a:solidFill>
                <a:effectLst/>
              </a:rPr>
              <a:t>інтенсивність</a:t>
            </a:r>
            <a:r>
              <a:rPr lang="ru-RU" dirty="0">
                <a:solidFill>
                  <a:srgbClr val="333333"/>
                </a:solidFill>
                <a:effectLst/>
              </a:rPr>
              <a:t> і </a:t>
            </a:r>
            <a:r>
              <a:rPr lang="ru-RU" dirty="0" err="1">
                <a:solidFill>
                  <a:srgbClr val="333333"/>
                </a:solidFill>
                <a:effectLst/>
              </a:rPr>
              <a:t>розпочати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лікування</a:t>
            </a:r>
            <a:r>
              <a:rPr lang="ru-RU" dirty="0">
                <a:solidFill>
                  <a:srgbClr val="333333"/>
                </a:solidFill>
                <a:effectLst/>
              </a:rPr>
              <a:t>. 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Класифікація</a:t>
            </a:r>
            <a:r>
              <a:rPr lang="ru-RU" b="1" dirty="0">
                <a:solidFill>
                  <a:srgbClr val="333333"/>
                </a:solidFill>
                <a:effectLst/>
              </a:rPr>
              <a:t> </a:t>
            </a:r>
            <a:r>
              <a:rPr lang="ru-RU" dirty="0" err="1">
                <a:solidFill>
                  <a:srgbClr val="333333"/>
                </a:solidFill>
                <a:effectLst/>
              </a:rPr>
              <a:t>інтенсивності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кровотечі</a:t>
            </a:r>
            <a:r>
              <a:rPr lang="ru-RU" dirty="0">
                <a:solidFill>
                  <a:srgbClr val="333333"/>
                </a:solidFill>
                <a:effectLst/>
              </a:rPr>
              <a:t> з 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виразки</a:t>
            </a:r>
            <a:r>
              <a:rPr lang="ru-RU" dirty="0">
                <a:solidFill>
                  <a:srgbClr val="333333"/>
                </a:solidFill>
                <a:effectLst/>
              </a:rPr>
              <a:t>, </a:t>
            </a:r>
            <a:r>
              <a:rPr lang="ru-RU" b="1" dirty="0">
                <a:solidFill>
                  <a:srgbClr val="333333"/>
                </a:solidFill>
                <a:effectLst/>
              </a:rPr>
              <a:t>за Форестом </a:t>
            </a:r>
            <a:r>
              <a:rPr lang="ru-RU" dirty="0">
                <a:solidFill>
                  <a:srgbClr val="333333"/>
                </a:solidFill>
                <a:effectLst/>
              </a:rPr>
              <a:t>і </a:t>
            </a:r>
            <a:r>
              <a:rPr lang="ru-RU" dirty="0" err="1">
                <a:solidFill>
                  <a:srgbClr val="333333"/>
                </a:solidFill>
                <a:effectLst/>
              </a:rPr>
              <a:t>спів</a:t>
            </a:r>
            <a:r>
              <a:rPr lang="ru-RU" dirty="0">
                <a:solidFill>
                  <a:srgbClr val="333333"/>
                </a:solidFill>
                <a:effectLst/>
              </a:rPr>
              <a:t>.: </a:t>
            </a:r>
            <a:r>
              <a:rPr lang="ru-RU" dirty="0" err="1">
                <a:solidFill>
                  <a:srgbClr val="333333"/>
                </a:solidFill>
                <a:effectLst/>
              </a:rPr>
              <a:t>ступінь</a:t>
            </a:r>
            <a:r>
              <a:rPr lang="ru-RU" dirty="0">
                <a:solidFill>
                  <a:srgbClr val="333333"/>
                </a:solidFill>
                <a:effectLst/>
              </a:rPr>
              <a:t> І — активна </a:t>
            </a:r>
            <a:r>
              <a:rPr lang="ru-RU" dirty="0" err="1">
                <a:solidFill>
                  <a:srgbClr val="333333"/>
                </a:solidFill>
                <a:effectLst/>
              </a:rPr>
              <a:t>пульсуюча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кровотеча</a:t>
            </a:r>
            <a:r>
              <a:rPr lang="ru-RU" dirty="0">
                <a:solidFill>
                  <a:srgbClr val="333333"/>
                </a:solidFill>
                <a:effectLst/>
              </a:rPr>
              <a:t> (</a:t>
            </a:r>
            <a:r>
              <a:rPr lang="ru-RU" dirty="0" err="1">
                <a:solidFill>
                  <a:srgbClr val="333333"/>
                </a:solidFill>
                <a:effectLst/>
              </a:rPr>
              <a:t>Іа</a:t>
            </a:r>
            <a:r>
              <a:rPr lang="ru-RU" dirty="0">
                <a:solidFill>
                  <a:srgbClr val="333333"/>
                </a:solidFill>
                <a:effectLst/>
              </a:rPr>
              <a:t>) </a:t>
            </a:r>
            <a:r>
              <a:rPr lang="ru-RU" dirty="0" err="1">
                <a:solidFill>
                  <a:srgbClr val="333333"/>
                </a:solidFill>
                <a:effectLst/>
              </a:rPr>
              <a:t>або</a:t>
            </a:r>
            <a:r>
              <a:rPr lang="ru-RU" dirty="0">
                <a:solidFill>
                  <a:srgbClr val="333333"/>
                </a:solidFill>
                <a:effectLst/>
              </a:rPr>
              <a:t> з </a:t>
            </a:r>
            <a:r>
              <a:rPr lang="ru-RU" dirty="0" err="1">
                <a:solidFill>
                  <a:srgbClr val="333333"/>
                </a:solidFill>
                <a:effectLst/>
              </a:rPr>
              <a:t>просочуванням</a:t>
            </a:r>
            <a:r>
              <a:rPr lang="ru-RU" dirty="0">
                <a:solidFill>
                  <a:srgbClr val="333333"/>
                </a:solidFill>
                <a:effectLst/>
              </a:rPr>
              <a:t> (І</a:t>
            </a:r>
            <a:r>
              <a:rPr lang="en-US" dirty="0">
                <a:solidFill>
                  <a:srgbClr val="333333"/>
                </a:solidFill>
                <a:effectLst/>
              </a:rPr>
              <a:t>b); </a:t>
            </a:r>
            <a:r>
              <a:rPr lang="ru-RU" dirty="0" err="1">
                <a:solidFill>
                  <a:srgbClr val="333333"/>
                </a:solidFill>
                <a:effectLst/>
              </a:rPr>
              <a:t>ІІа</a:t>
            </a:r>
            <a:r>
              <a:rPr lang="ru-RU" dirty="0">
                <a:solidFill>
                  <a:srgbClr val="333333"/>
                </a:solidFill>
                <a:effectLst/>
              </a:rPr>
              <a:t> — </a:t>
            </a:r>
            <a:r>
              <a:rPr lang="ru-RU" dirty="0" err="1">
                <a:solidFill>
                  <a:srgbClr val="333333"/>
                </a:solidFill>
                <a:effectLst/>
              </a:rPr>
              <a:t>помітно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судину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що</a:t>
            </a:r>
            <a:r>
              <a:rPr lang="ru-RU" dirty="0">
                <a:solidFill>
                  <a:srgbClr val="333333"/>
                </a:solidFill>
                <a:effectLst/>
              </a:rPr>
              <a:t> не кровоточить; ІІ</a:t>
            </a:r>
            <a:r>
              <a:rPr lang="en-US" dirty="0">
                <a:solidFill>
                  <a:srgbClr val="333333"/>
                </a:solidFill>
                <a:effectLst/>
              </a:rPr>
              <a:t>b — </a:t>
            </a:r>
            <a:r>
              <a:rPr lang="ru-RU" dirty="0">
                <a:solidFill>
                  <a:srgbClr val="333333"/>
                </a:solidFill>
                <a:effectLst/>
              </a:rPr>
              <a:t>тромб на </a:t>
            </a:r>
            <a:r>
              <a:rPr lang="ru-RU" dirty="0" err="1">
                <a:solidFill>
                  <a:srgbClr val="333333"/>
                </a:solidFill>
                <a:effectLst/>
              </a:rPr>
              <a:t>дні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виразки</a:t>
            </a:r>
            <a:r>
              <a:rPr lang="ru-RU" dirty="0">
                <a:solidFill>
                  <a:srgbClr val="333333"/>
                </a:solidFill>
                <a:effectLst/>
              </a:rPr>
              <a:t>; ІІ</a:t>
            </a:r>
            <a:r>
              <a:rPr lang="en-US" dirty="0">
                <a:solidFill>
                  <a:srgbClr val="333333"/>
                </a:solidFill>
                <a:effectLst/>
              </a:rPr>
              <a:t>c — </a:t>
            </a:r>
            <a:r>
              <a:rPr lang="ru-RU" dirty="0" err="1">
                <a:solidFill>
                  <a:srgbClr val="333333"/>
                </a:solidFill>
                <a:effectLst/>
              </a:rPr>
              <a:t>забарвлене</a:t>
            </a:r>
            <a:r>
              <a:rPr lang="ru-RU" dirty="0">
                <a:solidFill>
                  <a:srgbClr val="333333"/>
                </a:solidFill>
                <a:effectLst/>
              </a:rPr>
              <a:t> дно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виразки</a:t>
            </a:r>
            <a:r>
              <a:rPr lang="ru-RU" dirty="0">
                <a:solidFill>
                  <a:srgbClr val="333333"/>
                </a:solidFill>
                <a:effectLst/>
              </a:rPr>
              <a:t>; ІІІ — </a:t>
            </a:r>
            <a:r>
              <a:rPr lang="ru-RU" dirty="0" err="1">
                <a:solidFill>
                  <a:srgbClr val="333333"/>
                </a:solidFill>
                <a:effectLst/>
              </a:rPr>
              <a:t>біле</a:t>
            </a:r>
            <a:r>
              <a:rPr lang="ru-RU" dirty="0">
                <a:solidFill>
                  <a:srgbClr val="333333"/>
                </a:solidFill>
                <a:effectLst/>
              </a:rPr>
              <a:t> дно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виразки</a:t>
            </a:r>
            <a:r>
              <a:rPr lang="ru-RU" dirty="0">
                <a:solidFill>
                  <a:srgbClr val="333333"/>
                </a:solidFill>
                <a:effectLst/>
              </a:rPr>
              <a:t>. </a:t>
            </a:r>
            <a:r>
              <a:rPr lang="ru-RU" dirty="0" err="1">
                <a:solidFill>
                  <a:srgbClr val="333333"/>
                </a:solidFill>
                <a:effectLst/>
              </a:rPr>
              <a:t>Якщо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немає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можливості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негайно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зробити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ендоскопію</a:t>
            </a:r>
            <a:r>
              <a:rPr lang="ru-RU" dirty="0">
                <a:solidFill>
                  <a:srgbClr val="333333"/>
                </a:solidFill>
                <a:effectLst/>
              </a:rPr>
              <a:t> → </a:t>
            </a:r>
            <a:r>
              <a:rPr lang="ru-RU" dirty="0" err="1">
                <a:solidFill>
                  <a:srgbClr val="333333"/>
                </a:solidFill>
                <a:effectLst/>
              </a:rPr>
              <a:t>слід</a:t>
            </a:r>
            <a:r>
              <a:rPr lang="ru-RU" dirty="0">
                <a:solidFill>
                  <a:srgbClr val="333333"/>
                </a:solidFill>
                <a:effectLst/>
              </a:rPr>
              <a:t> ввести зонд у </a:t>
            </a:r>
            <a:r>
              <a:rPr lang="ru-RU" dirty="0" err="1">
                <a:solidFill>
                  <a:srgbClr val="333333"/>
                </a:solidFill>
                <a:effectLst/>
              </a:rPr>
              <a:t>шлунок</a:t>
            </a:r>
            <a:r>
              <a:rPr lang="ru-RU" dirty="0">
                <a:solidFill>
                  <a:srgbClr val="333333"/>
                </a:solidFill>
                <a:effectLst/>
              </a:rPr>
              <a:t> (</a:t>
            </a:r>
            <a:r>
              <a:rPr lang="ru-RU" dirty="0" err="1">
                <a:solidFill>
                  <a:srgbClr val="333333"/>
                </a:solidFill>
                <a:effectLst/>
              </a:rPr>
              <a:t>після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забезпечення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прохідності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дихальних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шляхів</a:t>
            </a:r>
            <a:r>
              <a:rPr lang="ru-RU" dirty="0">
                <a:solidFill>
                  <a:srgbClr val="333333"/>
                </a:solidFill>
                <a:effectLst/>
              </a:rPr>
              <a:t>); </a:t>
            </a:r>
            <a:r>
              <a:rPr lang="ru-RU" dirty="0" err="1">
                <a:solidFill>
                  <a:srgbClr val="333333"/>
                </a:solidFill>
                <a:effectLst/>
              </a:rPr>
              <a:t>найдостовірнішим</a:t>
            </a:r>
            <a:r>
              <a:rPr lang="ru-RU" dirty="0">
                <a:solidFill>
                  <a:srgbClr val="333333"/>
                </a:solidFill>
                <a:effectLst/>
              </a:rPr>
              <a:t> (</a:t>
            </a:r>
            <a:r>
              <a:rPr lang="ru-RU" dirty="0" err="1">
                <a:solidFill>
                  <a:srgbClr val="333333"/>
                </a:solidFill>
                <a:effectLst/>
              </a:rPr>
              <a:t>але</a:t>
            </a:r>
            <a:r>
              <a:rPr lang="ru-RU" dirty="0">
                <a:solidFill>
                  <a:srgbClr val="333333"/>
                </a:solidFill>
                <a:effectLst/>
              </a:rPr>
              <a:t> не на 100 %) </a:t>
            </a:r>
            <a:r>
              <a:rPr lang="ru-RU" dirty="0" err="1">
                <a:solidFill>
                  <a:srgbClr val="333333"/>
                </a:solidFill>
                <a:effectLst/>
              </a:rPr>
              <a:t>доказом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кровотечі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тільки</a:t>
            </a:r>
            <a:r>
              <a:rPr lang="ru-RU" dirty="0">
                <a:solidFill>
                  <a:srgbClr val="333333"/>
                </a:solidFill>
                <a:effectLst/>
              </a:rPr>
              <a:t> з </a:t>
            </a:r>
            <a:r>
              <a:rPr lang="ru-RU" dirty="0" err="1">
                <a:solidFill>
                  <a:srgbClr val="333333"/>
                </a:solidFill>
                <a:effectLst/>
              </a:rPr>
              <a:t>нижнього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відділу</a:t>
            </a:r>
            <a:r>
              <a:rPr lang="ru-RU" dirty="0">
                <a:solidFill>
                  <a:srgbClr val="333333"/>
                </a:solidFill>
                <a:effectLst/>
              </a:rPr>
              <a:t> ШКТ є 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виявлення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жовчі</a:t>
            </a:r>
            <a:r>
              <a:rPr lang="ru-RU" dirty="0">
                <a:solidFill>
                  <a:srgbClr val="333333"/>
                </a:solidFill>
                <a:effectLst/>
              </a:rPr>
              <a:t> у чистому </a:t>
            </a:r>
            <a:r>
              <a:rPr lang="ru-RU" dirty="0" err="1">
                <a:solidFill>
                  <a:srgbClr val="333333"/>
                </a:solidFill>
                <a:effectLst/>
              </a:rPr>
              <a:t>шлунковому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соці</a:t>
            </a:r>
            <a:r>
              <a:rPr lang="ru-RU" dirty="0">
                <a:solidFill>
                  <a:srgbClr val="333333"/>
                </a:solidFill>
                <a:effectLst/>
              </a:rPr>
              <a:t> без </a:t>
            </a:r>
            <a:r>
              <a:rPr lang="ru-RU" dirty="0" err="1">
                <a:solidFill>
                  <a:srgbClr val="333333"/>
                </a:solidFill>
                <a:effectLst/>
              </a:rPr>
              <a:t>домішки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крові</a:t>
            </a:r>
            <a:r>
              <a:rPr lang="ru-RU" dirty="0">
                <a:solidFill>
                  <a:srgbClr val="333333"/>
                </a:solidFill>
                <a:effectLst/>
              </a:rPr>
              <a:t>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</a:rPr>
              <a:t>3.</a:t>
            </a:r>
            <a:r>
              <a:rPr lang="ru-RU" dirty="0">
                <a:solidFill>
                  <a:srgbClr val="333333"/>
                </a:solidFill>
                <a:effectLst/>
              </a:rPr>
              <a:t> </a:t>
            </a:r>
            <a:r>
              <a:rPr lang="ru-RU" dirty="0" err="1">
                <a:solidFill>
                  <a:srgbClr val="333333"/>
                </a:solidFill>
                <a:effectLst/>
              </a:rPr>
              <a:t>Інші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допоміжні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методи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дослідження</a:t>
            </a:r>
            <a:r>
              <a:rPr lang="ru-RU" dirty="0">
                <a:solidFill>
                  <a:srgbClr val="333333"/>
                </a:solidFill>
                <a:effectLst/>
              </a:rPr>
              <a:t> для </a:t>
            </a:r>
            <a:r>
              <a:rPr lang="ru-RU" dirty="0" err="1">
                <a:solidFill>
                  <a:srgbClr val="333333"/>
                </a:solidFill>
                <a:effectLst/>
              </a:rPr>
              <a:t>виявлення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місця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кровотечі</a:t>
            </a:r>
            <a:r>
              <a:rPr lang="ru-RU" dirty="0">
                <a:solidFill>
                  <a:srgbClr val="333333"/>
                </a:solidFill>
                <a:effectLst/>
              </a:rPr>
              <a:t>, особливо </a:t>
            </a:r>
            <a:r>
              <a:rPr lang="ru-RU" dirty="0" err="1">
                <a:solidFill>
                  <a:srgbClr val="333333"/>
                </a:solidFill>
                <a:effectLst/>
              </a:rPr>
              <a:t>хронічної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або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рецидивуючої</a:t>
            </a:r>
            <a:r>
              <a:rPr lang="ru-RU" dirty="0">
                <a:solidFill>
                  <a:srgbClr val="333333"/>
                </a:solidFill>
                <a:effectLst/>
              </a:rPr>
              <a:t>, </a:t>
            </a:r>
            <a:r>
              <a:rPr lang="ru-RU" dirty="0" err="1">
                <a:solidFill>
                  <a:srgbClr val="333333"/>
                </a:solidFill>
                <a:effectLst/>
              </a:rPr>
              <a:t>локалізованої</a:t>
            </a:r>
            <a:r>
              <a:rPr lang="ru-RU" dirty="0">
                <a:solidFill>
                  <a:srgbClr val="333333"/>
                </a:solidFill>
                <a:effectLst/>
              </a:rPr>
              <a:t> в </a:t>
            </a:r>
            <a:r>
              <a:rPr lang="ru-RU" dirty="0" err="1">
                <a:solidFill>
                  <a:srgbClr val="333333"/>
                </a:solidFill>
                <a:effectLst/>
              </a:rPr>
              <a:t>нижньому</a:t>
            </a:r>
            <a:r>
              <a:rPr lang="ru-RU" dirty="0">
                <a:solidFill>
                  <a:srgbClr val="333333"/>
                </a:solidFill>
                <a:effectLst/>
              </a:rPr>
              <a:t> </a:t>
            </a:r>
            <a:r>
              <a:rPr lang="ru-RU" dirty="0" err="1">
                <a:solidFill>
                  <a:srgbClr val="333333"/>
                </a:solidFill>
                <a:effectLst/>
              </a:rPr>
              <a:t>відділі</a:t>
            </a:r>
            <a:r>
              <a:rPr lang="ru-RU" dirty="0">
                <a:solidFill>
                  <a:srgbClr val="333333"/>
                </a:solidFill>
                <a:effectLst/>
              </a:rPr>
              <a:t> травного тракту: </a:t>
            </a:r>
            <a:r>
              <a:rPr lang="ru-RU" b="1" dirty="0">
                <a:solidFill>
                  <a:srgbClr val="333333"/>
                </a:solidFill>
                <a:effectLst/>
              </a:rPr>
              <a:t>КТ-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ангіографія</a:t>
            </a:r>
            <a:r>
              <a:rPr lang="ru-RU" b="1" dirty="0">
                <a:solidFill>
                  <a:srgbClr val="333333"/>
                </a:solidFill>
                <a:effectLst/>
              </a:rPr>
              <a:t>,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ангіографія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мезентеріальних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судин</a:t>
            </a:r>
            <a:r>
              <a:rPr lang="ru-RU" b="1" dirty="0">
                <a:solidFill>
                  <a:srgbClr val="333333"/>
                </a:solidFill>
                <a:effectLst/>
              </a:rPr>
              <a:t>,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сцинтиграфія</a:t>
            </a:r>
            <a:r>
              <a:rPr lang="ru-RU" b="1" dirty="0">
                <a:solidFill>
                  <a:srgbClr val="333333"/>
                </a:solidFill>
                <a:effectLst/>
              </a:rPr>
              <a:t> з 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еритроцитами</a:t>
            </a:r>
            <a:r>
              <a:rPr lang="ru-RU" b="1" dirty="0">
                <a:solidFill>
                  <a:srgbClr val="333333"/>
                </a:solidFill>
                <a:effectLst/>
              </a:rPr>
              <a:t>,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міченими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технецієм</a:t>
            </a:r>
            <a:r>
              <a:rPr lang="ru-RU" b="1" dirty="0">
                <a:solidFill>
                  <a:srgbClr val="333333"/>
                </a:solidFill>
                <a:effectLst/>
              </a:rPr>
              <a:t>,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капсульна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або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ендоскопічна</a:t>
            </a:r>
            <a:r>
              <a:rPr lang="ru-RU" b="1" dirty="0">
                <a:solidFill>
                  <a:srgbClr val="333333"/>
                </a:solidFill>
                <a:effectLst/>
              </a:rPr>
              <a:t>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ентероскопія</a:t>
            </a:r>
            <a:r>
              <a:rPr lang="ru-RU" b="1" dirty="0">
                <a:solidFill>
                  <a:srgbClr val="333333"/>
                </a:solidFill>
                <a:effectLst/>
              </a:rPr>
              <a:t>, </a:t>
            </a:r>
            <a:r>
              <a:rPr lang="ru-RU" b="1" dirty="0" err="1">
                <a:solidFill>
                  <a:srgbClr val="333333"/>
                </a:solidFill>
                <a:effectLst/>
              </a:rPr>
              <a:t>аноскопія</a:t>
            </a:r>
            <a:r>
              <a:rPr lang="ru-RU" dirty="0">
                <a:solidFill>
                  <a:srgbClr val="333333"/>
                </a:solidFill>
                <a:effectLst/>
              </a:rPr>
              <a:t>.</a:t>
            </a:r>
          </a:p>
          <a:p>
            <a:pPr marL="0" indent="0">
              <a:buNone/>
            </a:pPr>
            <a:endParaRPr lang="ru-RU" sz="1200" b="1" i="0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Шлунково-кишкові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кровотечі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діагностика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лікування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 / С.М. Базилевич, І.В.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Лебедєва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. — К.: </a:t>
            </a:r>
            <a:r>
              <a:rPr lang="ru-RU" sz="1200" b="1" i="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Наукова</a:t>
            </a:r>
            <a:r>
              <a:rPr lang="ru-RU" sz="12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думка, 2014.</a:t>
            </a:r>
            <a:endParaRPr lang="ru-RU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3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516F9A-63D1-0EA5-B256-49FD56A57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9A592D-115D-49C4-23A7-F94EC0CAF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3100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Принципи анестезіологічного забезпечення при шлунково-кишкових кровотечах</a:t>
            </a:r>
            <a: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E65DC3-74C4-9AA6-3481-6BE826EC9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ru-RU" b="1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Оцінка</a:t>
            </a: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стану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пацієнта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швидка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оцінка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гемодинаміки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артеріальний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тиск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пульс,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рівень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свідомості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обстеження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наявність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інших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супутніх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патологій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Управління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гемодинамікою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корекція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об'єму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циркулюючої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шляхом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введення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розчинів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кристалоїдів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колоїдів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підтримки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об'єму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нормалізації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артеріального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тиску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Корекція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коагуляційних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порушень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застосування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препаратів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впливають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на систему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згортання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фібриноген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свіжозаморожена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плазма).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Техніка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анестезії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зазвичай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застосовується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загальна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анестезія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проведення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оперативного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втручання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ендоскопії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Враховуються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всі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фактори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що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можуть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впливати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на стан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пацієнта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втрата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порушення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функцій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органів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487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3727B3-8C22-A7FA-7F6A-40F354A5D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B82D45-64AC-63DB-D2B6-7A131A917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Мета корекції ОЦК</a:t>
            </a: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18CFA6-1625-A7C6-3646-9D2657AE4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ru-RU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Відновлення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адекватної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перфузії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органів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Запобігання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гіпоксії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метаболічному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ацидозу.</a:t>
            </a: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Підтримка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гемодинамічної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стабільності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Відновлення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коагуляційного</a:t>
            </a:r>
            <a:r>
              <a:rPr lang="ru-RU" sz="2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балансу при </a:t>
            </a:r>
            <a:r>
              <a:rPr lang="ru-RU" sz="2400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крововтраті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924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BBEE78-43A5-8192-36C9-6081AF4DD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5F49D9-5E08-DF01-54B0-F5CDA39E2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9753"/>
            <a:ext cx="10691265" cy="648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Методи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корекції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ОЦК</a:t>
            </a:r>
            <a:b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0F6C48D-6ABC-436C-951A-4F20A27AC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89462"/>
            <a:ext cx="10691265" cy="5072426"/>
          </a:xfrm>
        </p:spPr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ru-RU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Інфузійна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терапія</a:t>
            </a: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None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Вибір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розчинів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залежить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ступеня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гіповолемії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характеру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втрат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супутньої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патології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None/>
            </a:pP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1.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Кристалоїдні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розчини</a:t>
            </a:r>
            <a:endParaRPr lang="ru-RU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None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Використовуються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первинного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заповнення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ОЦК, особливо при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дегідратації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незначних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крововтратах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Розчини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електролітів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Розчин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Рінгера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(з лактатом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ацетатом) –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підтримує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кислотно-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лужний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баланс.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0,9% 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NaCl –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ризик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розвитку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гіперхлоремічного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ацидозу.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Глюкозовмісні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розчини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(5% глюкоза)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–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використовуються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корекції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гіпоглікемії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але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не для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відновлення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ОЦК.</a:t>
            </a:r>
          </a:p>
          <a:p>
            <a:pPr algn="l">
              <a:buNone/>
            </a:pP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Недоліки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кристалоїдів</a:t>
            </a:r>
            <a:r>
              <a:rPr lang="ru-RU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endParaRPr lang="ru-RU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Швидке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проникнення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інтерстиціальний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простір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необхідність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введення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у 3–4 рази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більше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об'єму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ніж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втрачено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крові</a:t>
            </a:r>
            <a:r>
              <a:rPr lang="ru-RU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indent="0">
              <a:buNone/>
            </a:pPr>
            <a:endParaRPr lang="uk-UA" sz="1400" b="1" i="0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Anesthesia for Gastrointestinal Surgery / S. S. Lee, M. K. Y. Choi. — New York: Springer, 2017</a:t>
            </a:r>
            <a:endParaRPr lang="ru-RU" sz="1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42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958</Words>
  <Application>Microsoft Office PowerPoint</Application>
  <PresentationFormat>Широкоэкранный</PresentationFormat>
  <Paragraphs>196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Calisto MT</vt:lpstr>
      <vt:lpstr>Univers Condensed</vt:lpstr>
      <vt:lpstr>Verdana</vt:lpstr>
      <vt:lpstr>Wingdings</vt:lpstr>
      <vt:lpstr>ChronicleVTI</vt:lpstr>
      <vt:lpstr>Анестезіологічне забезпечення оперативних втручань при Шкк</vt:lpstr>
      <vt:lpstr> Вступ </vt:lpstr>
      <vt:lpstr> етіологія  </vt:lpstr>
      <vt:lpstr>Клініка</vt:lpstr>
      <vt:lpstr>ДІАГНОСТИКА </vt:lpstr>
      <vt:lpstr>діагностика </vt:lpstr>
      <vt:lpstr> Принципи анестезіологічного забезпечення при шлунково-кишкових кровотечах  </vt:lpstr>
      <vt:lpstr> Мета корекції ОЦК</vt:lpstr>
      <vt:lpstr> Методи корекції ОЦК </vt:lpstr>
      <vt:lpstr> Методи корекції ОЦК </vt:lpstr>
      <vt:lpstr> Методи корекції ОЦК </vt:lpstr>
      <vt:lpstr> Методи корекції ОЦК </vt:lpstr>
      <vt:lpstr> Моніторинг ефективності корекції ОЦК  </vt:lpstr>
      <vt:lpstr>Діагностика коагуляційних порушень</vt:lpstr>
      <vt:lpstr>Підходи до корекції коагуляційних порушень</vt:lpstr>
      <vt:lpstr>Основні принципи анестезії при ШКК</vt:lpstr>
      <vt:lpstr>Презентация PowerPoint</vt:lpstr>
      <vt:lpstr>Презентация PowerPoint</vt:lpstr>
      <vt:lpstr>Презентация PowerPoint</vt:lpstr>
      <vt:lpstr>Післяопераційне спостереження  </vt:lpstr>
      <vt:lpstr>Ускладнення та їх профілактика  </vt:lpstr>
      <vt:lpstr>Висновки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Анестезіологічне забезпечення оперативних втручань при Шкк</dc:title>
  <dc:creator>ternopil1</dc:creator>
  <cp:lastModifiedBy>1</cp:lastModifiedBy>
  <cp:revision>16</cp:revision>
  <dcterms:created xsi:type="dcterms:W3CDTF">2025-03-30T19:29:36Z</dcterms:created>
  <dcterms:modified xsi:type="dcterms:W3CDTF">2025-04-13T20:28:58Z</dcterms:modified>
</cp:coreProperties>
</file>