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0"/>
  </p:notesMasterIdLst>
  <p:sldIdLst>
    <p:sldId id="679" r:id="rId2"/>
    <p:sldId id="605" r:id="rId3"/>
    <p:sldId id="905" r:id="rId4"/>
    <p:sldId id="939" r:id="rId5"/>
    <p:sldId id="936" r:id="rId6"/>
    <p:sldId id="937" r:id="rId7"/>
    <p:sldId id="607" r:id="rId8"/>
    <p:sldId id="608" r:id="rId9"/>
    <p:sldId id="609" r:id="rId10"/>
    <p:sldId id="489" r:id="rId11"/>
    <p:sldId id="967" r:id="rId12"/>
    <p:sldId id="913" r:id="rId13"/>
    <p:sldId id="903" r:id="rId14"/>
    <p:sldId id="644" r:id="rId15"/>
    <p:sldId id="713" r:id="rId16"/>
    <p:sldId id="650" r:id="rId17"/>
    <p:sldId id="651" r:id="rId18"/>
    <p:sldId id="652" r:id="rId19"/>
    <p:sldId id="653" r:id="rId20"/>
    <p:sldId id="934" r:id="rId21"/>
    <p:sldId id="935" r:id="rId22"/>
    <p:sldId id="907" r:id="rId23"/>
    <p:sldId id="919" r:id="rId24"/>
    <p:sldId id="908" r:id="rId25"/>
    <p:sldId id="910" r:id="rId26"/>
    <p:sldId id="933" r:id="rId27"/>
    <p:sldId id="670" r:id="rId28"/>
    <p:sldId id="968" r:id="rId29"/>
    <p:sldId id="920" r:id="rId30"/>
    <p:sldId id="958" r:id="rId31"/>
    <p:sldId id="959" r:id="rId32"/>
    <p:sldId id="940" r:id="rId33"/>
    <p:sldId id="941" r:id="rId34"/>
    <p:sldId id="945" r:id="rId35"/>
    <p:sldId id="942" r:id="rId36"/>
    <p:sldId id="946" r:id="rId37"/>
    <p:sldId id="947" r:id="rId38"/>
    <p:sldId id="948" r:id="rId39"/>
    <p:sldId id="957" r:id="rId40"/>
    <p:sldId id="956" r:id="rId41"/>
    <p:sldId id="966" r:id="rId42"/>
    <p:sldId id="949" r:id="rId43"/>
    <p:sldId id="955" r:id="rId44"/>
    <p:sldId id="951" r:id="rId45"/>
    <p:sldId id="953" r:id="rId46"/>
    <p:sldId id="950" r:id="rId47"/>
    <p:sldId id="954" r:id="rId48"/>
    <p:sldId id="92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CC4C8"/>
    <a:srgbClr val="E1EFD9"/>
    <a:srgbClr val="D7EACC"/>
    <a:srgbClr val="327E7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8" autoAdjust="0"/>
    <p:restoredTop sz="84888" autoAdjust="0"/>
  </p:normalViewPr>
  <p:slideViewPr>
    <p:cSldViewPr snapToGrid="0">
      <p:cViewPr varScale="1">
        <p:scale>
          <a:sx n="55" d="100"/>
          <a:sy n="55" d="100"/>
        </p:scale>
        <p:origin x="-12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91B05-371A-402F-BDBB-F8E123A034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3D5C5-996D-4B9F-BD05-F20CB8969B38}">
      <dgm:prSet phldrT="[Текст]" custT="1"/>
      <dgm:spPr/>
      <dgm:t>
        <a:bodyPr/>
        <a:lstStyle/>
        <a:p>
          <a:r>
            <a: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Первинні</a:t>
          </a:r>
          <a:r>
            <a: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</a:t>
          </a:r>
          <a:endParaRPr lang="ru-RU" sz="4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CC9E6C-00ED-4C59-B679-79CFF0123141}" type="parTrans" cxnId="{1577A859-0AF4-4AE0-83DD-9EDF2ECD6F2D}">
      <dgm:prSet/>
      <dgm:spPr/>
      <dgm:t>
        <a:bodyPr/>
        <a:lstStyle/>
        <a:p>
          <a:endParaRPr lang="ru-RU"/>
        </a:p>
      </dgm:t>
    </dgm:pt>
    <dgm:pt modelId="{7985FC72-894D-4729-94E7-FBE01C139757}" type="sibTrans" cxnId="{1577A859-0AF4-4AE0-83DD-9EDF2ECD6F2D}">
      <dgm:prSet/>
      <dgm:spPr/>
      <dgm:t>
        <a:bodyPr/>
        <a:lstStyle/>
        <a:p>
          <a:endParaRPr lang="ru-RU"/>
        </a:p>
      </dgm:t>
    </dgm:pt>
    <dgm:pt modelId="{8A90FF18-8633-4D3D-A95C-2F25A9AA2209}">
      <dgm:prSet phldrT="[Текст]" custT="1"/>
      <dgm:spPr/>
      <dgm:t>
        <a:bodyPr/>
        <a:lstStyle/>
        <a:p>
          <a:r>
            <a: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Вторинні (набуті):</a:t>
          </a:r>
        </a:p>
      </dgm:t>
    </dgm:pt>
    <dgm:pt modelId="{BDF6F084-A615-4F02-8B0E-ECB841430DD2}" type="parTrans" cxnId="{4BBEEE2E-0B08-4171-A05A-52E95787C74F}">
      <dgm:prSet/>
      <dgm:spPr/>
      <dgm:t>
        <a:bodyPr/>
        <a:lstStyle/>
        <a:p>
          <a:endParaRPr lang="ru-RU"/>
        </a:p>
      </dgm:t>
    </dgm:pt>
    <dgm:pt modelId="{88C26735-C948-494F-9333-014BAC3DC338}" type="sibTrans" cxnId="{4BBEEE2E-0B08-4171-A05A-52E95787C74F}">
      <dgm:prSet/>
      <dgm:spPr/>
      <dgm:t>
        <a:bodyPr/>
        <a:lstStyle/>
        <a:p>
          <a:endParaRPr lang="ru-RU"/>
        </a:p>
      </dgm:t>
    </dgm:pt>
    <dgm:pt modelId="{9ADBFFC7-5B0C-40E0-A803-706E645DCAF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Спадкові </a:t>
          </a:r>
          <a:r>
            <a:rPr lang="uk-UA" sz="28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Ізоімунні</a:t>
          </a:r>
          <a:r>
            <a: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Трансімунні</a:t>
          </a:r>
          <a:r>
            <a: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ідіопатичні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AC95A1-C36A-43A7-B04C-54AB10261802}" type="parTrans" cxnId="{B23B519B-6107-4867-BB92-67B7FF655298}">
      <dgm:prSet/>
      <dgm:spPr/>
      <dgm:t>
        <a:bodyPr/>
        <a:lstStyle/>
        <a:p>
          <a:endParaRPr lang="ru-RU"/>
        </a:p>
      </dgm:t>
    </dgm:pt>
    <dgm:pt modelId="{624810F1-DC72-43D7-B2F2-DB1E128AE954}" type="sibTrans" cxnId="{B23B519B-6107-4867-BB92-67B7FF655298}">
      <dgm:prSet/>
      <dgm:spPr/>
      <dgm:t>
        <a:bodyPr/>
        <a:lstStyle/>
        <a:p>
          <a:endParaRPr lang="ru-RU"/>
        </a:p>
      </dgm:t>
    </dgm:pt>
    <dgm:pt modelId="{89BEC28B-7CE6-4103-AE59-BE42A7B294ED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1.Неімунологічні</a:t>
          </a:r>
        </a:p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Імунологічні - АІТ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E37149-DC7F-4FE0-9FBD-237A49B4D35A}" type="parTrans" cxnId="{B11FCB0B-5188-4759-9D24-1D2AA7F56F5D}">
      <dgm:prSet/>
      <dgm:spPr/>
      <dgm:t>
        <a:bodyPr/>
        <a:lstStyle/>
        <a:p>
          <a:endParaRPr lang="ru-RU"/>
        </a:p>
      </dgm:t>
    </dgm:pt>
    <dgm:pt modelId="{D13F920F-0DC9-4D5A-9A8A-D5F7494949DF}" type="sibTrans" cxnId="{B11FCB0B-5188-4759-9D24-1D2AA7F56F5D}">
      <dgm:prSet/>
      <dgm:spPr/>
      <dgm:t>
        <a:bodyPr/>
        <a:lstStyle/>
        <a:p>
          <a:endParaRPr lang="ru-RU"/>
        </a:p>
      </dgm:t>
    </dgm:pt>
    <dgm:pt modelId="{F1843D48-B91D-4465-BFEF-EBF40F463806}" type="pres">
      <dgm:prSet presAssocID="{74691B05-371A-402F-BDBB-F8E123A034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DD7F8-4FA3-49AE-B762-C269C4B9D5F9}" type="pres">
      <dgm:prSet presAssocID="{8A93D5C5-996D-4B9F-BD05-F20CB8969B38}" presName="node" presStyleLbl="node1" presStyleIdx="0" presStyleCnt="4" custLinFactNeighborX="-10497" custLinFactNeighborY="-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65AA1-48AB-4407-9B4A-1EA0F6DA29DB}" type="pres">
      <dgm:prSet presAssocID="{7985FC72-894D-4729-94E7-FBE01C139757}" presName="sibTrans" presStyleCnt="0"/>
      <dgm:spPr/>
    </dgm:pt>
    <dgm:pt modelId="{059AED3D-A68A-42B3-9C94-063999D6D31B}" type="pres">
      <dgm:prSet presAssocID="{8A90FF18-8633-4D3D-A95C-2F25A9AA22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B208-97BA-4895-AA00-ADF782F2CD7D}" type="pres">
      <dgm:prSet presAssocID="{88C26735-C948-494F-9333-014BAC3DC338}" presName="sibTrans" presStyleCnt="0"/>
      <dgm:spPr/>
    </dgm:pt>
    <dgm:pt modelId="{D9CF40D9-6525-4E5F-9DCF-6F9C3E0C2A84}" type="pres">
      <dgm:prSet presAssocID="{9ADBFFC7-5B0C-40E0-A803-706E645DCAF7}" presName="node" presStyleLbl="node1" presStyleIdx="2" presStyleCnt="4" custAng="0" custScaleY="13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3F45F-0B8B-4C8E-A59F-51DBF1EDB5A2}" type="pres">
      <dgm:prSet presAssocID="{624810F1-DC72-43D7-B2F2-DB1E128AE954}" presName="sibTrans" presStyleCnt="0"/>
      <dgm:spPr/>
    </dgm:pt>
    <dgm:pt modelId="{85B072AC-8835-4476-B087-81D0411B3AE7}" type="pres">
      <dgm:prSet presAssocID="{89BEC28B-7CE6-4103-AE59-BE42A7B294ED}" presName="node" presStyleLbl="node1" presStyleIdx="3" presStyleCnt="4" custLinFactNeighborX="-6039" custLinFactNeighborY="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51410-83E2-4522-8E8F-5CA729CA2715}" type="presOf" srcId="{89BEC28B-7CE6-4103-AE59-BE42A7B294ED}" destId="{85B072AC-8835-4476-B087-81D0411B3AE7}" srcOrd="0" destOrd="0" presId="urn:microsoft.com/office/officeart/2005/8/layout/default"/>
    <dgm:cxn modelId="{D38C43EB-1B9E-473F-8F9F-C8E85A8A6139}" type="presOf" srcId="{9ADBFFC7-5B0C-40E0-A803-706E645DCAF7}" destId="{D9CF40D9-6525-4E5F-9DCF-6F9C3E0C2A84}" srcOrd="0" destOrd="0" presId="urn:microsoft.com/office/officeart/2005/8/layout/default"/>
    <dgm:cxn modelId="{B23B519B-6107-4867-BB92-67B7FF655298}" srcId="{74691B05-371A-402F-BDBB-F8E123A0347B}" destId="{9ADBFFC7-5B0C-40E0-A803-706E645DCAF7}" srcOrd="2" destOrd="0" parTransId="{A9AC95A1-C36A-43A7-B04C-54AB10261802}" sibTransId="{624810F1-DC72-43D7-B2F2-DB1E128AE954}"/>
    <dgm:cxn modelId="{1577A859-0AF4-4AE0-83DD-9EDF2ECD6F2D}" srcId="{74691B05-371A-402F-BDBB-F8E123A0347B}" destId="{8A93D5C5-996D-4B9F-BD05-F20CB8969B38}" srcOrd="0" destOrd="0" parTransId="{C2CC9E6C-00ED-4C59-B679-79CFF0123141}" sibTransId="{7985FC72-894D-4729-94E7-FBE01C139757}"/>
    <dgm:cxn modelId="{1D1E24F8-F7B6-4C6C-8CE6-A4B906D27587}" type="presOf" srcId="{8A90FF18-8633-4D3D-A95C-2F25A9AA2209}" destId="{059AED3D-A68A-42B3-9C94-063999D6D31B}" srcOrd="0" destOrd="0" presId="urn:microsoft.com/office/officeart/2005/8/layout/default"/>
    <dgm:cxn modelId="{4BBEEE2E-0B08-4171-A05A-52E95787C74F}" srcId="{74691B05-371A-402F-BDBB-F8E123A0347B}" destId="{8A90FF18-8633-4D3D-A95C-2F25A9AA2209}" srcOrd="1" destOrd="0" parTransId="{BDF6F084-A615-4F02-8B0E-ECB841430DD2}" sibTransId="{88C26735-C948-494F-9333-014BAC3DC338}"/>
    <dgm:cxn modelId="{B11FCB0B-5188-4759-9D24-1D2AA7F56F5D}" srcId="{74691B05-371A-402F-BDBB-F8E123A0347B}" destId="{89BEC28B-7CE6-4103-AE59-BE42A7B294ED}" srcOrd="3" destOrd="0" parTransId="{10E37149-DC7F-4FE0-9FBD-237A49B4D35A}" sibTransId="{D13F920F-0DC9-4D5A-9A8A-D5F7494949DF}"/>
    <dgm:cxn modelId="{D3054AD9-27E6-4CC6-AEF6-F52D1662AE06}" type="presOf" srcId="{8A93D5C5-996D-4B9F-BD05-F20CB8969B38}" destId="{5EFDD7F8-4FA3-49AE-B762-C269C4B9D5F9}" srcOrd="0" destOrd="0" presId="urn:microsoft.com/office/officeart/2005/8/layout/default"/>
    <dgm:cxn modelId="{040415B6-383D-44DF-A161-575C429F60AA}" type="presOf" srcId="{74691B05-371A-402F-BDBB-F8E123A0347B}" destId="{F1843D48-B91D-4465-BFEF-EBF40F463806}" srcOrd="0" destOrd="0" presId="urn:microsoft.com/office/officeart/2005/8/layout/default"/>
    <dgm:cxn modelId="{7A27A6CC-C7A1-4FA5-985D-6A8815D524A5}" type="presParOf" srcId="{F1843D48-B91D-4465-BFEF-EBF40F463806}" destId="{5EFDD7F8-4FA3-49AE-B762-C269C4B9D5F9}" srcOrd="0" destOrd="0" presId="urn:microsoft.com/office/officeart/2005/8/layout/default"/>
    <dgm:cxn modelId="{8D4C1062-D967-4A60-9302-1F10A242268A}" type="presParOf" srcId="{F1843D48-B91D-4465-BFEF-EBF40F463806}" destId="{66465AA1-48AB-4407-9B4A-1EA0F6DA29DB}" srcOrd="1" destOrd="0" presId="urn:microsoft.com/office/officeart/2005/8/layout/default"/>
    <dgm:cxn modelId="{1C41543C-AB24-4F61-806A-D5FC175315A5}" type="presParOf" srcId="{F1843D48-B91D-4465-BFEF-EBF40F463806}" destId="{059AED3D-A68A-42B3-9C94-063999D6D31B}" srcOrd="2" destOrd="0" presId="urn:microsoft.com/office/officeart/2005/8/layout/default"/>
    <dgm:cxn modelId="{80DD973D-D06C-41A6-8B0B-6D92650AA918}" type="presParOf" srcId="{F1843D48-B91D-4465-BFEF-EBF40F463806}" destId="{9E14B208-97BA-4895-AA00-ADF782F2CD7D}" srcOrd="3" destOrd="0" presId="urn:microsoft.com/office/officeart/2005/8/layout/default"/>
    <dgm:cxn modelId="{C6FB2844-3D4D-472F-9F8F-DF85F87E46C3}" type="presParOf" srcId="{F1843D48-B91D-4465-BFEF-EBF40F463806}" destId="{D9CF40D9-6525-4E5F-9DCF-6F9C3E0C2A84}" srcOrd="4" destOrd="0" presId="urn:microsoft.com/office/officeart/2005/8/layout/default"/>
    <dgm:cxn modelId="{4C12CD45-E56E-433E-9AE2-82BB7E226E5F}" type="presParOf" srcId="{F1843D48-B91D-4465-BFEF-EBF40F463806}" destId="{7F03F45F-0B8B-4C8E-A59F-51DBF1EDB5A2}" srcOrd="5" destOrd="0" presId="urn:microsoft.com/office/officeart/2005/8/layout/default"/>
    <dgm:cxn modelId="{506CE234-3DC3-48FD-A730-1F6904795071}" type="presParOf" srcId="{F1843D48-B91D-4465-BFEF-EBF40F463806}" destId="{85B072AC-8835-4476-B087-81D0411B3AE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C0644-128C-455E-9192-4BCB11D51A5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659C6F-6C21-42B7-AC21-D96375736AA9}">
      <dgm:prSet phldrT="[Текст]" custT="1"/>
      <dgm:spPr/>
      <dgm:t>
        <a:bodyPr/>
        <a:lstStyle/>
        <a:p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Медика-ментозні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2F1D1-5E69-43EF-A0A5-F6623FECB132}" type="parTrans" cxnId="{45FB37EC-335D-430B-A86F-21849DBB4884}">
      <dgm:prSet/>
      <dgm:spPr/>
      <dgm:t>
        <a:bodyPr/>
        <a:lstStyle/>
        <a:p>
          <a:endParaRPr lang="ru-RU"/>
        </a:p>
      </dgm:t>
    </dgm:pt>
    <dgm:pt modelId="{1238BC62-F8E0-4657-9569-F43A1010656C}" type="sibTrans" cxnId="{45FB37EC-335D-430B-A86F-21849DBB4884}">
      <dgm:prSet/>
      <dgm:spPr/>
      <dgm:t>
        <a:bodyPr/>
        <a:lstStyle/>
        <a:p>
          <a:endParaRPr lang="ru-RU"/>
        </a:p>
      </dgm:t>
    </dgm:pt>
    <dgm:pt modelId="{FBD76DA0-2EAF-4B39-9B79-1277A73729A5}">
      <dgm:prSet phldrT="[Текст]" phldr="1"/>
      <dgm:spPr/>
      <dgm:t>
        <a:bodyPr/>
        <a:lstStyle/>
        <a:p>
          <a:endParaRPr lang="ru-RU" dirty="0"/>
        </a:p>
      </dgm:t>
    </dgm:pt>
    <dgm:pt modelId="{CE7D1705-8123-46DE-9AAE-6CBED9133733}" type="parTrans" cxnId="{18FEEC1F-D458-4EFE-94F1-40EE241A6F06}">
      <dgm:prSet/>
      <dgm:spPr/>
      <dgm:t>
        <a:bodyPr/>
        <a:lstStyle/>
        <a:p>
          <a:endParaRPr lang="ru-RU"/>
        </a:p>
      </dgm:t>
    </dgm:pt>
    <dgm:pt modelId="{96422DE3-B741-4A55-A257-2B8ED7058EE8}" type="sibTrans" cxnId="{18FEEC1F-D458-4EFE-94F1-40EE241A6F06}">
      <dgm:prSet/>
      <dgm:spPr/>
      <dgm:t>
        <a:bodyPr/>
        <a:lstStyle/>
        <a:p>
          <a:endParaRPr lang="ru-RU"/>
        </a:p>
      </dgm:t>
    </dgm:pt>
    <dgm:pt modelId="{844A9719-3540-422F-86E1-2C290EBB9783}">
      <dgm:prSet phldrT="[Текст]" custT="1"/>
      <dgm:spPr/>
      <dgm:t>
        <a:bodyPr/>
        <a:lstStyle/>
        <a:p>
          <a:r>
            <a: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Вторинні </a:t>
          </a:r>
          <a:r>
            <a:rPr lang="uk-UA" sz="28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неімуно-логічні</a:t>
          </a:r>
          <a:endParaRPr lang="ru-RU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9E10C8-3685-4F0E-A424-727C5E192D38}" type="parTrans" cxnId="{914DFE07-761B-41A3-8CC2-0417DE616F78}">
      <dgm:prSet/>
      <dgm:spPr/>
      <dgm:t>
        <a:bodyPr/>
        <a:lstStyle/>
        <a:p>
          <a:endParaRPr lang="ru-RU"/>
        </a:p>
      </dgm:t>
    </dgm:pt>
    <dgm:pt modelId="{20807398-ECF0-4D3E-AEA5-184FEB36DB1A}" type="sibTrans" cxnId="{914DFE07-761B-41A3-8CC2-0417DE616F78}">
      <dgm:prSet custT="1"/>
      <dgm:spPr/>
      <dgm:t>
        <a:bodyPr/>
        <a:lstStyle/>
        <a:p>
          <a:r>
            <a:rPr lang="uk-U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Опромі-нення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C2262-C41D-4D40-B3AA-1A1E7F395260}">
      <dgm:prSet phldrT="[Текст]" custT="1"/>
      <dgm:spPr/>
      <dgm:t>
        <a:bodyPr/>
        <a:lstStyle/>
        <a:p>
          <a:pPr algn="ctr"/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Вірусні</a:t>
          </a:r>
        </a:p>
        <a:p>
          <a:pPr algn="ctr"/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uk-U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транзиторні</a:t>
          </a:r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C4EC8-C48D-4C6E-8A6A-70B1CB5B1FA1}" type="parTrans" cxnId="{D9581581-B03E-4A52-A2CA-8149C3B0BD41}">
      <dgm:prSet/>
      <dgm:spPr/>
      <dgm:t>
        <a:bodyPr/>
        <a:lstStyle/>
        <a:p>
          <a:endParaRPr lang="ru-RU"/>
        </a:p>
      </dgm:t>
    </dgm:pt>
    <dgm:pt modelId="{9C70286B-7A0E-40E9-BABD-B6EA22D28495}" type="sibTrans" cxnId="{D9581581-B03E-4A52-A2CA-8149C3B0BD41}">
      <dgm:prSet/>
      <dgm:spPr/>
      <dgm:t>
        <a:bodyPr/>
        <a:lstStyle/>
        <a:p>
          <a:endParaRPr lang="ru-RU"/>
        </a:p>
      </dgm:t>
    </dgm:pt>
    <dgm:pt modelId="{1EC4A877-9068-4D6C-879F-74992AF7FA2E}">
      <dgm:prSet phldrT="[Текст]" custT="1"/>
      <dgm:spPr/>
      <dgm:t>
        <a:bodyPr/>
        <a:lstStyle/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Колаге-нози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965CBB-76BA-471D-8BC9-EC4FBF2CD86B}" type="parTrans" cxnId="{F7486995-F7AE-432C-AFA2-33334628B1CB}">
      <dgm:prSet/>
      <dgm:spPr/>
      <dgm:t>
        <a:bodyPr/>
        <a:lstStyle/>
        <a:p>
          <a:endParaRPr lang="ru-RU"/>
        </a:p>
      </dgm:t>
    </dgm:pt>
    <dgm:pt modelId="{3230E2AE-4724-4ADB-8856-9A0482E36417}" type="sibTrans" cxnId="{F7486995-F7AE-432C-AFA2-33334628B1CB}">
      <dgm:prSet custT="1"/>
      <dgm:spPr/>
      <dgm:t>
        <a:bodyPr/>
        <a:lstStyle/>
        <a:p>
          <a:r>
            <a:rPr lang="uk-UA" sz="1800" b="1" dirty="0" err="1" smtClean="0"/>
            <a:t>Гемобла-стози</a:t>
          </a:r>
          <a:endParaRPr lang="ru-RU" sz="1800" b="1" dirty="0"/>
        </a:p>
      </dgm:t>
    </dgm:pt>
    <dgm:pt modelId="{A0636CB7-9D3C-4DBB-AC18-48FA07623601}">
      <dgm:prSet phldrT="[Текст]"/>
      <dgm:spPr/>
      <dgm:t>
        <a:bodyPr/>
        <a:lstStyle/>
        <a:p>
          <a:r>
            <a:rPr lang="uk-UA" dirty="0" err="1"/>
            <a:t>Гемобластози</a:t>
          </a:r>
          <a:endParaRPr lang="ru-RU" dirty="0"/>
        </a:p>
      </dgm:t>
    </dgm:pt>
    <dgm:pt modelId="{53D6F704-8078-4B77-85EB-993CBF9E6F82}" type="parTrans" cxnId="{F16D4E4D-19E6-4070-942E-CC4AF53F71F9}">
      <dgm:prSet/>
      <dgm:spPr/>
      <dgm:t>
        <a:bodyPr/>
        <a:lstStyle/>
        <a:p>
          <a:endParaRPr lang="ru-RU"/>
        </a:p>
      </dgm:t>
    </dgm:pt>
    <dgm:pt modelId="{40B7C899-58C5-4606-9832-852C385CC972}" type="sibTrans" cxnId="{F16D4E4D-19E6-4070-942E-CC4AF53F71F9}">
      <dgm:prSet/>
      <dgm:spPr/>
      <dgm:t>
        <a:bodyPr/>
        <a:lstStyle/>
        <a:p>
          <a:endParaRPr lang="ru-RU"/>
        </a:p>
      </dgm:t>
    </dgm:pt>
    <dgm:pt modelId="{7446D7F4-4803-401D-8481-D60FF0C1EF8C}" type="pres">
      <dgm:prSet presAssocID="{0A6C0644-128C-455E-9192-4BCB11D51A5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A9656B3-FA38-44FD-B197-660D3B44E660}" type="pres">
      <dgm:prSet presAssocID="{2F659C6F-6C21-42B7-AC21-D96375736AA9}" presName="composite" presStyleCnt="0"/>
      <dgm:spPr/>
    </dgm:pt>
    <dgm:pt modelId="{FE69F063-2949-4DFC-85C1-AA60597B7909}" type="pres">
      <dgm:prSet presAssocID="{2F659C6F-6C21-42B7-AC21-D96375736AA9}" presName="Parent1" presStyleLbl="node1" presStyleIdx="0" presStyleCnt="6" custScaleX="127164" custLinFactNeighborX="13420" custLinFactNeighborY="29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3A87E-D894-4D52-917E-81011837CE57}" type="pres">
      <dgm:prSet presAssocID="{2F659C6F-6C21-42B7-AC21-D96375736AA9}" presName="Childtext1" presStyleLbl="revTx" presStyleIdx="0" presStyleCnt="3" custScaleX="28043" custLinFactY="35100" custLinFactNeighborX="911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46A7B-A606-4E1A-B04F-14457280E4E0}" type="pres">
      <dgm:prSet presAssocID="{2F659C6F-6C21-42B7-AC21-D96375736AA9}" presName="BalanceSpacing" presStyleCnt="0"/>
      <dgm:spPr/>
    </dgm:pt>
    <dgm:pt modelId="{D429FF25-1777-487C-878C-A2C2D906EBFE}" type="pres">
      <dgm:prSet presAssocID="{2F659C6F-6C21-42B7-AC21-D96375736AA9}" presName="BalanceSpacing1" presStyleCnt="0"/>
      <dgm:spPr/>
    </dgm:pt>
    <dgm:pt modelId="{29C69CF2-53DB-4728-9BEF-3E67D4CDFD90}" type="pres">
      <dgm:prSet presAssocID="{1238BC62-F8E0-4657-9569-F43A1010656C}" presName="Accent1Text" presStyleLbl="node1" presStyleIdx="1" presStyleCnt="6" custScaleX="134013" custLinFactNeighborX="-16860" custLinFactNeighborY="2928"/>
      <dgm:spPr/>
      <dgm:t>
        <a:bodyPr/>
        <a:lstStyle/>
        <a:p>
          <a:endParaRPr lang="ru-RU"/>
        </a:p>
      </dgm:t>
    </dgm:pt>
    <dgm:pt modelId="{3334288B-EA81-4273-8232-F2BC34242203}" type="pres">
      <dgm:prSet presAssocID="{1238BC62-F8E0-4657-9569-F43A1010656C}" presName="spaceBetweenRectangles" presStyleCnt="0"/>
      <dgm:spPr/>
    </dgm:pt>
    <dgm:pt modelId="{B4808C9A-820C-43FF-A686-412479525AB9}" type="pres">
      <dgm:prSet presAssocID="{844A9719-3540-422F-86E1-2C290EBB9783}" presName="composite" presStyleCnt="0"/>
      <dgm:spPr/>
    </dgm:pt>
    <dgm:pt modelId="{073B64DC-5B08-44B9-83E0-3FEEFD6994C2}" type="pres">
      <dgm:prSet presAssocID="{844A9719-3540-422F-86E1-2C290EBB9783}" presName="Parent1" presStyleLbl="node1" presStyleIdx="2" presStyleCnt="6" custScaleX="1912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366B3-312A-4FE4-902F-4E69FE182BF2}" type="pres">
      <dgm:prSet presAssocID="{844A9719-3540-422F-86E1-2C290EBB9783}" presName="Childtext1" presStyleLbl="revTx" presStyleIdx="1" presStyleCnt="3" custScaleX="104147" custLinFactY="-37370" custLinFactNeighborX="3858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E85B-55E7-4ED0-916A-30C7BBBB11B3}" type="pres">
      <dgm:prSet presAssocID="{844A9719-3540-422F-86E1-2C290EBB9783}" presName="BalanceSpacing" presStyleCnt="0"/>
      <dgm:spPr/>
    </dgm:pt>
    <dgm:pt modelId="{0ECABC0B-2D2E-482C-A718-22677159B08B}" type="pres">
      <dgm:prSet presAssocID="{844A9719-3540-422F-86E1-2C290EBB9783}" presName="BalanceSpacing1" presStyleCnt="0"/>
      <dgm:spPr/>
    </dgm:pt>
    <dgm:pt modelId="{4A86E83B-4784-4549-AE99-16F24A08A68E}" type="pres">
      <dgm:prSet presAssocID="{20807398-ECF0-4D3E-AEA5-184FEB36DB1A}" presName="Accent1Text" presStyleLbl="node1" presStyleIdx="3" presStyleCnt="6" custLinFactNeighborX="45930" custLinFactNeighborY="772"/>
      <dgm:spPr/>
      <dgm:t>
        <a:bodyPr/>
        <a:lstStyle/>
        <a:p>
          <a:endParaRPr lang="ru-RU"/>
        </a:p>
      </dgm:t>
    </dgm:pt>
    <dgm:pt modelId="{1AE47F6C-D8AD-4835-AF4B-B6F365CF4F5A}" type="pres">
      <dgm:prSet presAssocID="{20807398-ECF0-4D3E-AEA5-184FEB36DB1A}" presName="spaceBetweenRectangles" presStyleCnt="0"/>
      <dgm:spPr/>
    </dgm:pt>
    <dgm:pt modelId="{5241F394-136C-4058-9B16-98D4EADAEB46}" type="pres">
      <dgm:prSet presAssocID="{1EC4A877-9068-4D6C-879F-74992AF7FA2E}" presName="composite" presStyleCnt="0"/>
      <dgm:spPr/>
    </dgm:pt>
    <dgm:pt modelId="{069A4F6F-4485-4E6D-BEBF-7355BDECEA8F}" type="pres">
      <dgm:prSet presAssocID="{1EC4A877-9068-4D6C-879F-74992AF7FA2E}" presName="Parent1" presStyleLbl="node1" presStyleIdx="4" presStyleCnt="6" custScaleX="1102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CB8D8-23A8-4793-867E-293B3373F4AF}" type="pres">
      <dgm:prSet presAssocID="{1EC4A877-9068-4D6C-879F-74992AF7FA2E}" presName="Childtext1" presStyleLbl="revTx" presStyleIdx="2" presStyleCnt="3" custScaleX="70932" custLinFactX="-66713" custLinFactNeighborX="-100000" custLinFactNeighborY="-3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6F543-56E6-4E50-BA36-5CF12FFE9646}" type="pres">
      <dgm:prSet presAssocID="{1EC4A877-9068-4D6C-879F-74992AF7FA2E}" presName="BalanceSpacing" presStyleCnt="0"/>
      <dgm:spPr/>
    </dgm:pt>
    <dgm:pt modelId="{87420D4B-D6A6-44AC-B16C-6927E9869CBD}" type="pres">
      <dgm:prSet presAssocID="{1EC4A877-9068-4D6C-879F-74992AF7FA2E}" presName="BalanceSpacing1" presStyleCnt="0"/>
      <dgm:spPr/>
    </dgm:pt>
    <dgm:pt modelId="{985BAADE-1685-4F66-A67D-6E57BA13F666}" type="pres">
      <dgm:prSet presAssocID="{3230E2AE-4724-4ADB-8856-9A0482E36417}" presName="Accent1Text" presStyleLbl="node1" presStyleIdx="5" presStyleCnt="6" custScaleX="112718" custLinFactNeighborX="-5324" custLinFactNeighborY="1544"/>
      <dgm:spPr/>
      <dgm:t>
        <a:bodyPr/>
        <a:lstStyle/>
        <a:p>
          <a:endParaRPr lang="ru-RU"/>
        </a:p>
      </dgm:t>
    </dgm:pt>
  </dgm:ptLst>
  <dgm:cxnLst>
    <dgm:cxn modelId="{603CC53E-485A-4917-B860-3FBB4BFB8035}" type="presOf" srcId="{1238BC62-F8E0-4657-9569-F43A1010656C}" destId="{29C69CF2-53DB-4728-9BEF-3E67D4CDFD90}" srcOrd="0" destOrd="0" presId="urn:microsoft.com/office/officeart/2008/layout/AlternatingHexagons"/>
    <dgm:cxn modelId="{5B994A60-06AC-4B4D-867F-6D20845DAAD2}" type="presOf" srcId="{3230E2AE-4724-4ADB-8856-9A0482E36417}" destId="{985BAADE-1685-4F66-A67D-6E57BA13F666}" srcOrd="0" destOrd="0" presId="urn:microsoft.com/office/officeart/2008/layout/AlternatingHexagons"/>
    <dgm:cxn modelId="{4C7A0B15-E649-4CFE-B97D-DE338FDABF9C}" type="presOf" srcId="{20807398-ECF0-4D3E-AEA5-184FEB36DB1A}" destId="{4A86E83B-4784-4549-AE99-16F24A08A68E}" srcOrd="0" destOrd="0" presId="urn:microsoft.com/office/officeart/2008/layout/AlternatingHexagons"/>
    <dgm:cxn modelId="{0AAC0088-C934-49C0-BE08-F4092AA28DE3}" type="presOf" srcId="{A0636CB7-9D3C-4DBB-AC18-48FA07623601}" destId="{EA1CB8D8-23A8-4793-867E-293B3373F4AF}" srcOrd="0" destOrd="0" presId="urn:microsoft.com/office/officeart/2008/layout/AlternatingHexagons"/>
    <dgm:cxn modelId="{47A8EC7C-26FB-4AB9-A051-9B37E1078097}" type="presOf" srcId="{1EC4A877-9068-4D6C-879F-74992AF7FA2E}" destId="{069A4F6F-4485-4E6D-BEBF-7355BDECEA8F}" srcOrd="0" destOrd="0" presId="urn:microsoft.com/office/officeart/2008/layout/AlternatingHexagons"/>
    <dgm:cxn modelId="{F7486995-F7AE-432C-AFA2-33334628B1CB}" srcId="{0A6C0644-128C-455E-9192-4BCB11D51A5B}" destId="{1EC4A877-9068-4D6C-879F-74992AF7FA2E}" srcOrd="2" destOrd="0" parTransId="{C4965CBB-76BA-471D-8BC9-EC4FBF2CD86B}" sibTransId="{3230E2AE-4724-4ADB-8856-9A0482E36417}"/>
    <dgm:cxn modelId="{624D46F8-FD81-4A36-9EF5-53C83C14A5D1}" type="presOf" srcId="{2F659C6F-6C21-42B7-AC21-D96375736AA9}" destId="{FE69F063-2949-4DFC-85C1-AA60597B7909}" srcOrd="0" destOrd="0" presId="urn:microsoft.com/office/officeart/2008/layout/AlternatingHexagons"/>
    <dgm:cxn modelId="{45FB37EC-335D-430B-A86F-21849DBB4884}" srcId="{0A6C0644-128C-455E-9192-4BCB11D51A5B}" destId="{2F659C6F-6C21-42B7-AC21-D96375736AA9}" srcOrd="0" destOrd="0" parTransId="{62B2F1D1-5E69-43EF-A0A5-F6623FECB132}" sibTransId="{1238BC62-F8E0-4657-9569-F43A1010656C}"/>
    <dgm:cxn modelId="{F16D4E4D-19E6-4070-942E-CC4AF53F71F9}" srcId="{1EC4A877-9068-4D6C-879F-74992AF7FA2E}" destId="{A0636CB7-9D3C-4DBB-AC18-48FA07623601}" srcOrd="0" destOrd="0" parTransId="{53D6F704-8078-4B77-85EB-993CBF9E6F82}" sibTransId="{40B7C899-58C5-4606-9832-852C385CC972}"/>
    <dgm:cxn modelId="{914DFE07-761B-41A3-8CC2-0417DE616F78}" srcId="{0A6C0644-128C-455E-9192-4BCB11D51A5B}" destId="{844A9719-3540-422F-86E1-2C290EBB9783}" srcOrd="1" destOrd="0" parTransId="{4F9E10C8-3685-4F0E-A424-727C5E192D38}" sibTransId="{20807398-ECF0-4D3E-AEA5-184FEB36DB1A}"/>
    <dgm:cxn modelId="{A4227468-3341-44CB-A5B0-D8074A44F59F}" type="presOf" srcId="{0A6C0644-128C-455E-9192-4BCB11D51A5B}" destId="{7446D7F4-4803-401D-8481-D60FF0C1EF8C}" srcOrd="0" destOrd="0" presId="urn:microsoft.com/office/officeart/2008/layout/AlternatingHexagons"/>
    <dgm:cxn modelId="{856FD405-1DDB-463E-A67C-78850056871C}" type="presOf" srcId="{FBD76DA0-2EAF-4B39-9B79-1277A73729A5}" destId="{35D3A87E-D894-4D52-917E-81011837CE57}" srcOrd="0" destOrd="0" presId="urn:microsoft.com/office/officeart/2008/layout/AlternatingHexagons"/>
    <dgm:cxn modelId="{D9581581-B03E-4A52-A2CA-8149C3B0BD41}" srcId="{844A9719-3540-422F-86E1-2C290EBB9783}" destId="{C67C2262-C41D-4D40-B3AA-1A1E7F395260}" srcOrd="0" destOrd="0" parTransId="{939C4EC8-C48D-4C6E-8A6A-70B1CB5B1FA1}" sibTransId="{9C70286B-7A0E-40E9-BABD-B6EA22D28495}"/>
    <dgm:cxn modelId="{EDB58CF2-3543-4F41-A9CE-BBBC933B5D17}" type="presOf" srcId="{844A9719-3540-422F-86E1-2C290EBB9783}" destId="{073B64DC-5B08-44B9-83E0-3FEEFD6994C2}" srcOrd="0" destOrd="0" presId="urn:microsoft.com/office/officeart/2008/layout/AlternatingHexagons"/>
    <dgm:cxn modelId="{18FEEC1F-D458-4EFE-94F1-40EE241A6F06}" srcId="{2F659C6F-6C21-42B7-AC21-D96375736AA9}" destId="{FBD76DA0-2EAF-4B39-9B79-1277A73729A5}" srcOrd="0" destOrd="0" parTransId="{CE7D1705-8123-46DE-9AAE-6CBED9133733}" sibTransId="{96422DE3-B741-4A55-A257-2B8ED7058EE8}"/>
    <dgm:cxn modelId="{8E33F352-51A4-4D3A-8FAC-5DEC93B106F1}" type="presOf" srcId="{C67C2262-C41D-4D40-B3AA-1A1E7F395260}" destId="{364366B3-312A-4FE4-902F-4E69FE182BF2}" srcOrd="0" destOrd="0" presId="urn:microsoft.com/office/officeart/2008/layout/AlternatingHexagons"/>
    <dgm:cxn modelId="{B8295D42-3621-419F-B80F-FEF441B29ED0}" type="presParOf" srcId="{7446D7F4-4803-401D-8481-D60FF0C1EF8C}" destId="{0A9656B3-FA38-44FD-B197-660D3B44E660}" srcOrd="0" destOrd="0" presId="urn:microsoft.com/office/officeart/2008/layout/AlternatingHexagons"/>
    <dgm:cxn modelId="{F2C7E0C7-693B-4D42-8CF4-B2C0C18BC80E}" type="presParOf" srcId="{0A9656B3-FA38-44FD-B197-660D3B44E660}" destId="{FE69F063-2949-4DFC-85C1-AA60597B7909}" srcOrd="0" destOrd="0" presId="urn:microsoft.com/office/officeart/2008/layout/AlternatingHexagons"/>
    <dgm:cxn modelId="{A353B09D-177A-4F8B-BD17-2DA0ABB836E3}" type="presParOf" srcId="{0A9656B3-FA38-44FD-B197-660D3B44E660}" destId="{35D3A87E-D894-4D52-917E-81011837CE57}" srcOrd="1" destOrd="0" presId="urn:microsoft.com/office/officeart/2008/layout/AlternatingHexagons"/>
    <dgm:cxn modelId="{3F833AEB-3C50-4431-A5A0-615A4A4DE0F9}" type="presParOf" srcId="{0A9656B3-FA38-44FD-B197-660D3B44E660}" destId="{BCD46A7B-A606-4E1A-B04F-14457280E4E0}" srcOrd="2" destOrd="0" presId="urn:microsoft.com/office/officeart/2008/layout/AlternatingHexagons"/>
    <dgm:cxn modelId="{9C9EF488-21FC-49E4-A638-97AA574503F8}" type="presParOf" srcId="{0A9656B3-FA38-44FD-B197-660D3B44E660}" destId="{D429FF25-1777-487C-878C-A2C2D906EBFE}" srcOrd="3" destOrd="0" presId="urn:microsoft.com/office/officeart/2008/layout/AlternatingHexagons"/>
    <dgm:cxn modelId="{037F214C-DB23-4718-BB99-50122069D020}" type="presParOf" srcId="{0A9656B3-FA38-44FD-B197-660D3B44E660}" destId="{29C69CF2-53DB-4728-9BEF-3E67D4CDFD90}" srcOrd="4" destOrd="0" presId="urn:microsoft.com/office/officeart/2008/layout/AlternatingHexagons"/>
    <dgm:cxn modelId="{A8754536-5D8C-4001-B816-8BC19887A1DC}" type="presParOf" srcId="{7446D7F4-4803-401D-8481-D60FF0C1EF8C}" destId="{3334288B-EA81-4273-8232-F2BC34242203}" srcOrd="1" destOrd="0" presId="urn:microsoft.com/office/officeart/2008/layout/AlternatingHexagons"/>
    <dgm:cxn modelId="{2B4235E0-7069-4D87-87A7-5FACD3B04BBE}" type="presParOf" srcId="{7446D7F4-4803-401D-8481-D60FF0C1EF8C}" destId="{B4808C9A-820C-43FF-A686-412479525AB9}" srcOrd="2" destOrd="0" presId="urn:microsoft.com/office/officeart/2008/layout/AlternatingHexagons"/>
    <dgm:cxn modelId="{DF557195-4AE0-42B5-B260-5D7E8A57854E}" type="presParOf" srcId="{B4808C9A-820C-43FF-A686-412479525AB9}" destId="{073B64DC-5B08-44B9-83E0-3FEEFD6994C2}" srcOrd="0" destOrd="0" presId="urn:microsoft.com/office/officeart/2008/layout/AlternatingHexagons"/>
    <dgm:cxn modelId="{81B65FB6-7FF4-45E1-9F77-D020D9DCED19}" type="presParOf" srcId="{B4808C9A-820C-43FF-A686-412479525AB9}" destId="{364366B3-312A-4FE4-902F-4E69FE182BF2}" srcOrd="1" destOrd="0" presId="urn:microsoft.com/office/officeart/2008/layout/AlternatingHexagons"/>
    <dgm:cxn modelId="{5DDBE69B-357F-4692-B576-17A57362DB96}" type="presParOf" srcId="{B4808C9A-820C-43FF-A686-412479525AB9}" destId="{0045E85B-55E7-4ED0-916A-30C7BBBB11B3}" srcOrd="2" destOrd="0" presId="urn:microsoft.com/office/officeart/2008/layout/AlternatingHexagons"/>
    <dgm:cxn modelId="{A53BDF44-7F3A-486E-AFCB-F6F749DEA949}" type="presParOf" srcId="{B4808C9A-820C-43FF-A686-412479525AB9}" destId="{0ECABC0B-2D2E-482C-A718-22677159B08B}" srcOrd="3" destOrd="0" presId="urn:microsoft.com/office/officeart/2008/layout/AlternatingHexagons"/>
    <dgm:cxn modelId="{5609D193-FBC2-4434-8165-8F1F786861E1}" type="presParOf" srcId="{B4808C9A-820C-43FF-A686-412479525AB9}" destId="{4A86E83B-4784-4549-AE99-16F24A08A68E}" srcOrd="4" destOrd="0" presId="urn:microsoft.com/office/officeart/2008/layout/AlternatingHexagons"/>
    <dgm:cxn modelId="{2DFC1C52-DF8E-4532-98E1-B52A4EF2C347}" type="presParOf" srcId="{7446D7F4-4803-401D-8481-D60FF0C1EF8C}" destId="{1AE47F6C-D8AD-4835-AF4B-B6F365CF4F5A}" srcOrd="3" destOrd="0" presId="urn:microsoft.com/office/officeart/2008/layout/AlternatingHexagons"/>
    <dgm:cxn modelId="{223F1A5D-3C4A-4EFA-A93D-B3D9F7AFB5D7}" type="presParOf" srcId="{7446D7F4-4803-401D-8481-D60FF0C1EF8C}" destId="{5241F394-136C-4058-9B16-98D4EADAEB46}" srcOrd="4" destOrd="0" presId="urn:microsoft.com/office/officeart/2008/layout/AlternatingHexagons"/>
    <dgm:cxn modelId="{452F8BDD-7BC0-481B-B332-FAD198EF453D}" type="presParOf" srcId="{5241F394-136C-4058-9B16-98D4EADAEB46}" destId="{069A4F6F-4485-4E6D-BEBF-7355BDECEA8F}" srcOrd="0" destOrd="0" presId="urn:microsoft.com/office/officeart/2008/layout/AlternatingHexagons"/>
    <dgm:cxn modelId="{C461115D-D420-4628-9917-DC59FA318F54}" type="presParOf" srcId="{5241F394-136C-4058-9B16-98D4EADAEB46}" destId="{EA1CB8D8-23A8-4793-867E-293B3373F4AF}" srcOrd="1" destOrd="0" presId="urn:microsoft.com/office/officeart/2008/layout/AlternatingHexagons"/>
    <dgm:cxn modelId="{5D2FC1C5-A064-4699-AC1B-92EDF3191C93}" type="presParOf" srcId="{5241F394-136C-4058-9B16-98D4EADAEB46}" destId="{C366F543-56E6-4E50-BA36-5CF12FFE9646}" srcOrd="2" destOrd="0" presId="urn:microsoft.com/office/officeart/2008/layout/AlternatingHexagons"/>
    <dgm:cxn modelId="{758805A2-3E9D-410C-81D4-6092538F5CDD}" type="presParOf" srcId="{5241F394-136C-4058-9B16-98D4EADAEB46}" destId="{87420D4B-D6A6-44AC-B16C-6927E9869CBD}" srcOrd="3" destOrd="0" presId="urn:microsoft.com/office/officeart/2008/layout/AlternatingHexagons"/>
    <dgm:cxn modelId="{D39F9166-7D63-407F-81FE-3E8D04E3F813}" type="presParOf" srcId="{5241F394-136C-4058-9B16-98D4EADAEB46}" destId="{985BAADE-1685-4F66-A67D-6E57BA13F66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DD7F8-4FA3-49AE-B762-C269C4B9D5F9}">
      <dsp:nvSpPr>
        <dsp:cNvPr id="0" name=""/>
        <dsp:cNvSpPr/>
      </dsp:nvSpPr>
      <dsp:spPr>
        <a:xfrm>
          <a:off x="0" y="961434"/>
          <a:ext cx="2994601" cy="1796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Первинні</a:t>
          </a:r>
          <a:r>
            <a:rPr lang="uk-UA" sz="4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 </a:t>
          </a:r>
          <a:endParaRPr lang="ru-RU" sz="4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61434"/>
        <a:ext cx="2994601" cy="1796760"/>
      </dsp:txXfrm>
    </dsp:sp>
    <dsp:sp modelId="{059AED3D-A68A-42B3-9C94-063999D6D31B}">
      <dsp:nvSpPr>
        <dsp:cNvPr id="0" name=""/>
        <dsp:cNvSpPr/>
      </dsp:nvSpPr>
      <dsp:spPr>
        <a:xfrm>
          <a:off x="3294829" y="972268"/>
          <a:ext cx="2994601" cy="1796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Вторинні (набуті):</a:t>
          </a:r>
        </a:p>
      </dsp:txBody>
      <dsp:txXfrm>
        <a:off x="3294829" y="972268"/>
        <a:ext cx="2994601" cy="1796760"/>
      </dsp:txXfrm>
    </dsp:sp>
    <dsp:sp modelId="{D9CF40D9-6525-4E5F-9DCF-6F9C3E0C2A84}">
      <dsp:nvSpPr>
        <dsp:cNvPr id="0" name=""/>
        <dsp:cNvSpPr/>
      </dsp:nvSpPr>
      <dsp:spPr>
        <a:xfrm>
          <a:off x="767" y="3068489"/>
          <a:ext cx="2994601" cy="2357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Спадкові </a:t>
          </a:r>
          <a:r>
            <a:rPr lang="uk-UA" sz="28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Ізоімунні</a:t>
          </a:r>
          <a:r>
            <a:rPr lang="uk-UA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Трансімунні</a:t>
          </a:r>
          <a:r>
            <a:rPr lang="uk-UA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ідіопатичні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7" y="3068489"/>
        <a:ext cx="2994601" cy="2357026"/>
      </dsp:txXfrm>
    </dsp:sp>
    <dsp:sp modelId="{85B072AC-8835-4476-B087-81D0411B3AE7}">
      <dsp:nvSpPr>
        <dsp:cNvPr id="0" name=""/>
        <dsp:cNvSpPr/>
      </dsp:nvSpPr>
      <dsp:spPr>
        <a:xfrm>
          <a:off x="3113985" y="3444156"/>
          <a:ext cx="2994601" cy="1796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1.Неімунологічні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Імунологічні - АІТ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3985" y="3444156"/>
        <a:ext cx="2994601" cy="1796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9F063-2949-4DFC-85C1-AA60597B7909}">
      <dsp:nvSpPr>
        <dsp:cNvPr id="0" name=""/>
        <dsp:cNvSpPr/>
      </dsp:nvSpPr>
      <dsp:spPr>
        <a:xfrm rot="5400000">
          <a:off x="2460543" y="38810"/>
          <a:ext cx="1499313" cy="16587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Медика-ментозні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657290" y="368405"/>
        <a:ext cx="1105820" cy="999542"/>
      </dsp:txXfrm>
    </dsp:sp>
    <dsp:sp modelId="{35D3A87E-D894-4D52-917E-81011837CE57}">
      <dsp:nvSpPr>
        <dsp:cNvPr id="0" name=""/>
        <dsp:cNvSpPr/>
      </dsp:nvSpPr>
      <dsp:spPr>
        <a:xfrm>
          <a:off x="4481485" y="1589825"/>
          <a:ext cx="469224" cy="899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481485" y="1589825"/>
        <a:ext cx="469224" cy="899587"/>
      </dsp:txXfrm>
    </dsp:sp>
    <dsp:sp modelId="{29C69CF2-53DB-4728-9BEF-3E67D4CDFD90}">
      <dsp:nvSpPr>
        <dsp:cNvPr id="0" name=""/>
        <dsp:cNvSpPr/>
      </dsp:nvSpPr>
      <dsp:spPr>
        <a:xfrm rot="5400000">
          <a:off x="656815" y="-5858"/>
          <a:ext cx="1499313" cy="17480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823783" y="368406"/>
        <a:ext cx="1165378" cy="999542"/>
      </dsp:txXfrm>
    </dsp:sp>
    <dsp:sp modelId="{073B64DC-5B08-44B9-83E0-3FEEFD6994C2}">
      <dsp:nvSpPr>
        <dsp:cNvPr id="0" name=""/>
        <dsp:cNvSpPr/>
      </dsp:nvSpPr>
      <dsp:spPr>
        <a:xfrm rot="5400000">
          <a:off x="1595204" y="849564"/>
          <a:ext cx="1499313" cy="24946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Вторинні </a:t>
          </a:r>
          <a:r>
            <a:rPr lang="uk-UA" sz="2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неімуно-логічні</a:t>
          </a:r>
          <a:endParaRPr lang="ru-RU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513309" y="1597122"/>
        <a:ext cx="1663104" cy="999542"/>
      </dsp:txXfrm>
    </dsp:sp>
    <dsp:sp modelId="{364366B3-312A-4FE4-902F-4E69FE182BF2}">
      <dsp:nvSpPr>
        <dsp:cNvPr id="0" name=""/>
        <dsp:cNvSpPr/>
      </dsp:nvSpPr>
      <dsp:spPr>
        <a:xfrm>
          <a:off x="610592" y="411335"/>
          <a:ext cx="1686408" cy="899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Вірусні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uk-U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транзиторні</a:t>
          </a: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0592" y="411335"/>
        <a:ext cx="1686408" cy="899587"/>
      </dsp:txXfrm>
    </dsp:sp>
    <dsp:sp modelId="{4A86E83B-4784-4549-AE99-16F24A08A68E}">
      <dsp:nvSpPr>
        <dsp:cNvPr id="0" name=""/>
        <dsp:cNvSpPr/>
      </dsp:nvSpPr>
      <dsp:spPr>
        <a:xfrm rot="5400000">
          <a:off x="3603070" y="1456266"/>
          <a:ext cx="1499313" cy="13044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Опромі-нення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903794" y="1592454"/>
        <a:ext cx="897864" cy="1032027"/>
      </dsp:txXfrm>
    </dsp:sp>
    <dsp:sp modelId="{069A4F6F-4485-4E6D-BEBF-7355BDECEA8F}">
      <dsp:nvSpPr>
        <dsp:cNvPr id="0" name=""/>
        <dsp:cNvSpPr/>
      </dsp:nvSpPr>
      <dsp:spPr>
        <a:xfrm rot="5400000">
          <a:off x="2285492" y="2650301"/>
          <a:ext cx="1499313" cy="14384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Колаге-нози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50807" y="2864664"/>
        <a:ext cx="968682" cy="1009691"/>
      </dsp:txXfrm>
    </dsp:sp>
    <dsp:sp modelId="{EA1CB8D8-23A8-4793-867E-293B3373F4AF}">
      <dsp:nvSpPr>
        <dsp:cNvPr id="0" name=""/>
        <dsp:cNvSpPr/>
      </dsp:nvSpPr>
      <dsp:spPr>
        <a:xfrm>
          <a:off x="1180622" y="2884992"/>
          <a:ext cx="1186858" cy="899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/>
            <a:t>Гемобластози</a:t>
          </a:r>
          <a:endParaRPr lang="ru-RU" sz="1400" kern="1200" dirty="0"/>
        </a:p>
      </dsp:txBody>
      <dsp:txXfrm>
        <a:off x="1180622" y="2884992"/>
        <a:ext cx="1186858" cy="899587"/>
      </dsp:txXfrm>
    </dsp:sp>
    <dsp:sp modelId="{985BAADE-1685-4F66-A67D-6E57BA13F666}">
      <dsp:nvSpPr>
        <dsp:cNvPr id="0" name=""/>
        <dsp:cNvSpPr/>
      </dsp:nvSpPr>
      <dsp:spPr>
        <a:xfrm rot="5400000">
          <a:off x="807291" y="2657511"/>
          <a:ext cx="1499313" cy="14702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Гемобла-стози</a:t>
          </a:r>
          <a:endParaRPr lang="ru-RU" sz="1800" b="1" kern="1200" dirty="0"/>
        </a:p>
      </dsp:txBody>
      <dsp:txXfrm rot="-5400000">
        <a:off x="1064477" y="2890470"/>
        <a:ext cx="984940" cy="100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0F1C3-318D-48A2-8565-E2A16D24727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ADF4-6899-48FF-8662-F51C29E7A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7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3B3814-7900-4C60-88EA-6E5EC946FA3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3213" y="455613"/>
            <a:ext cx="6097587" cy="3430587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xfrm>
            <a:off x="685800" y="42672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6" tIns="46488" rIns="92976" bIns="46488"/>
          <a:lstStyle/>
          <a:p>
            <a:pPr marL="111125" indent="-111125"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0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7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3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8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8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7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6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9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7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8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8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E6BE9-22CD-4A8F-B76F-B8C73D5501B7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6167-1E2F-4C7A-9B83-9B2782FF3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-l.com.ua/ua/archive/2019/1(64)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ostrda.org.ua/?p=52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-l.com.ua/ua/archive/2019/1(64)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rheumatology.kiev.ua/article/magazine/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ru/professional/authors/villa-forte-alexandr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health-ua.com/multimedia/userfiles/images/2023/ZU_20_2023/ZU_20_2023_st20-21_pic.jp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-ua.com/newspaper/med_gaz_zu/75334-medichna-gazeta-zdorovya-ukrani-21-storchchya--20-557-2023-r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0;&#1054;&#1042;&#1030;&#1044;-19\&#1051;&#1110;&#1082;&#1091;&#1074;&#1072;&#1085;&#1085;&#1103;%20&#1050;&#1054;&#1042;&#1030;&#1044;%20-%2019.ppt863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-l.com.ua/ua/archive/2019/1(64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-l.com.ua/ua/archive/2019/1(64)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ru/professional/authors/villa-forte-alexand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4860758" y="5300471"/>
            <a:ext cx="6596055" cy="10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Пипа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Л.В.</a:t>
            </a:r>
          </a:p>
          <a:p>
            <a:pPr algn="ctr" eaLnBrk="1" hangingPunct="1">
              <a:buClr>
                <a:schemeClr val="bg1"/>
              </a:buClr>
              <a:buFontTx/>
              <a:buNone/>
            </a:pPr>
            <a:r>
              <a:rPr lang="uk-UA" alt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de-DE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4907145"/>
            <a:ext cx="12192000" cy="219075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033404" y="1810496"/>
            <a:ext cx="68965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пошкодженні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первинного   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судинно-тромбоцитарного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гемостазу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Невідкадна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терапія</a:t>
            </a:r>
            <a:endParaRPr lang="en-US" alt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75421" y="238292"/>
            <a:ext cx="7154571" cy="59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Tx/>
              <a:buNone/>
            </a:pPr>
            <a:r>
              <a:rPr lang="ru-RU" altLang="ru-RU" sz="2400" b="1" dirty="0">
                <a:latin typeface="+mn-lt"/>
              </a:rPr>
              <a:t>МОЗ </a:t>
            </a:r>
            <a:r>
              <a:rPr lang="ru-RU" altLang="ru-RU" sz="2400" b="1" dirty="0" err="1">
                <a:latin typeface="+mn-lt"/>
              </a:rPr>
              <a:t>України</a:t>
            </a:r>
            <a:endParaRPr lang="ru-RU" altLang="ru-RU" sz="2400" b="1" dirty="0">
              <a:latin typeface="+mn-lt"/>
            </a:endParaRPr>
          </a:p>
          <a:p>
            <a:pPr algn="ctr" eaLnBrk="1" hangingPunct="1">
              <a:buClr>
                <a:schemeClr val="bg1"/>
              </a:buClr>
              <a:buFontTx/>
              <a:buNone/>
            </a:pPr>
            <a:r>
              <a:rPr lang="ru-RU" altLang="ru-RU" sz="2400" b="1" dirty="0" err="1">
                <a:latin typeface="+mn-lt"/>
              </a:rPr>
              <a:t>Вінницький</a:t>
            </a: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b="1" dirty="0" err="1">
                <a:latin typeface="+mn-lt"/>
              </a:rPr>
              <a:t>національний</a:t>
            </a: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b="1" dirty="0" err="1">
                <a:latin typeface="+mn-lt"/>
              </a:rPr>
              <a:t>медичний</a:t>
            </a: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b="1" dirty="0" err="1">
                <a:latin typeface="+mn-lt"/>
              </a:rPr>
              <a:t>університет</a:t>
            </a:r>
            <a:endParaRPr lang="ru-RU" altLang="ru-RU" sz="2400" b="1" dirty="0">
              <a:latin typeface="+mn-lt"/>
            </a:endParaRPr>
          </a:p>
          <a:p>
            <a:pPr algn="ctr" eaLnBrk="1" hangingPunct="1">
              <a:buClr>
                <a:schemeClr val="bg1"/>
              </a:buClr>
              <a:buFontTx/>
              <a:buNone/>
            </a:pP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b="1" dirty="0" err="1">
                <a:latin typeface="+mn-lt"/>
              </a:rPr>
              <a:t>ім</a:t>
            </a:r>
            <a:r>
              <a:rPr lang="ru-RU" altLang="ru-RU" sz="2400" b="1" dirty="0">
                <a:latin typeface="+mn-lt"/>
              </a:rPr>
              <a:t>. </a:t>
            </a:r>
            <a:r>
              <a:rPr lang="ru-RU" altLang="ru-RU" sz="2400" b="1" dirty="0" err="1">
                <a:latin typeface="+mn-lt"/>
              </a:rPr>
              <a:t>М.І.Пирогова</a:t>
            </a:r>
            <a:endParaRPr lang="de-DE" altLang="ru-RU" sz="2400" b="1" dirty="0">
              <a:latin typeface="+mn-lt"/>
            </a:endParaRPr>
          </a:p>
        </p:txBody>
      </p:sp>
      <p:sp>
        <p:nvSpPr>
          <p:cNvPr id="3" name="AutoShape 2" descr="Розрив вени артерії кровотеча кров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2" y="537899"/>
            <a:ext cx="40100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2" y="3602220"/>
            <a:ext cx="4010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0855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="" xmlns:a16="http://schemas.microsoft.com/office/drawing/2014/main" id="{4FE6FF5F-A320-4959-9AE9-6895EF5C3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2660" y="260350"/>
            <a:ext cx="11123721" cy="5563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Класифікація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васкулітів</a:t>
            </a:r>
            <a:r>
              <a:rPr lang="uk-UA" sz="3600" b="1" dirty="0">
                <a:solidFill>
                  <a:srgbClr val="FF0000"/>
                </a:solidFill>
                <a:latin typeface="+mn-lt"/>
              </a:rPr>
              <a:t>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="" xmlns:a16="http://schemas.microsoft.com/office/drawing/2014/main" id="{B9281655-0C38-41C4-80B0-BF1428680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920" y="873805"/>
            <a:ext cx="6527672" cy="5257800"/>
          </a:xfrm>
        </p:spPr>
        <p:txBody>
          <a:bodyPr/>
          <a:lstStyle/>
          <a:p>
            <a:pPr marL="609600" indent="-609600">
              <a:defRPr/>
            </a:pPr>
            <a:r>
              <a:rPr lang="uk-UA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Васкуліти</a:t>
            </a:r>
            <a:r>
              <a:rPr lang="uk-UA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крупних судин:</a:t>
            </a:r>
          </a:p>
          <a:p>
            <a:pPr marL="609600" indent="-609600">
              <a:buFontTx/>
              <a:buAutoNum type="arabicPeriod"/>
              <a:defRPr/>
            </a:pPr>
            <a:r>
              <a:rPr lang="uk-UA" b="1" dirty="0"/>
              <a:t>Артеріїт </a:t>
            </a:r>
            <a:r>
              <a:rPr lang="uk-UA" b="1" dirty="0" err="1"/>
              <a:t>Такаясу</a:t>
            </a:r>
            <a:r>
              <a:rPr lang="uk-UA" b="1" dirty="0"/>
              <a:t>, </a:t>
            </a:r>
            <a:r>
              <a:rPr lang="uk-UA" b="1" dirty="0" err="1"/>
              <a:t>гігантоклітинний</a:t>
            </a:r>
            <a:r>
              <a:rPr lang="uk-UA" b="1" dirty="0"/>
              <a:t> </a:t>
            </a:r>
            <a:r>
              <a:rPr lang="uk-UA" b="1" dirty="0" err="1"/>
              <a:t>артерііт</a:t>
            </a:r>
            <a:r>
              <a:rPr lang="uk-UA" b="1" dirty="0"/>
              <a:t> (скроневий </a:t>
            </a:r>
            <a:r>
              <a:rPr lang="uk-UA" b="1" dirty="0" err="1"/>
              <a:t>артерііт</a:t>
            </a:r>
            <a:r>
              <a:rPr lang="uk-UA" b="1" dirty="0"/>
              <a:t>)</a:t>
            </a:r>
          </a:p>
          <a:p>
            <a:pPr marL="609600" indent="-609600">
              <a:defRPr/>
            </a:pPr>
            <a:r>
              <a:rPr lang="uk-UA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Васкуліти</a:t>
            </a:r>
            <a:r>
              <a:rPr lang="uk-UA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 ураженням судин середнього калібру: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uk-UA" b="1" dirty="0"/>
              <a:t>Вузликовий </a:t>
            </a:r>
            <a:r>
              <a:rPr lang="uk-UA" b="1" dirty="0" err="1"/>
              <a:t>поліартеріїт</a:t>
            </a:r>
            <a:r>
              <a:rPr lang="uk-UA" b="1" dirty="0"/>
              <a:t>; хвороба Кавасакі, </a:t>
            </a:r>
            <a:r>
              <a:rPr lang="uk-UA" b="1" dirty="0" err="1"/>
              <a:t>Гранулематоз</a:t>
            </a:r>
            <a:r>
              <a:rPr lang="uk-UA" b="1" dirty="0"/>
              <a:t> </a:t>
            </a:r>
            <a:r>
              <a:rPr lang="uk-UA" b="1" dirty="0" err="1"/>
              <a:t>Вегенера</a:t>
            </a:r>
            <a:r>
              <a:rPr lang="uk-UA" b="1" dirty="0"/>
              <a:t>,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F71F063-DF3D-4A62-B965-CD4AC7F57C4F}"/>
              </a:ext>
            </a:extLst>
          </p:cNvPr>
          <p:cNvSpPr txBox="1">
            <a:spLocks noChangeArrowheads="1"/>
          </p:cNvSpPr>
          <p:nvPr/>
        </p:nvSpPr>
        <p:spPr>
          <a:xfrm>
            <a:off x="150920" y="4299995"/>
            <a:ext cx="11887200" cy="197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defRPr/>
            </a:pPr>
            <a:r>
              <a:rPr lang="uk-UA" sz="32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Васкуліти</a:t>
            </a:r>
            <a:r>
              <a:rPr lang="uk-UA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 ураженням судин дрібного калібру:</a:t>
            </a:r>
            <a:r>
              <a:rPr lang="uk-UA" sz="3200" b="1" dirty="0"/>
              <a:t> </a:t>
            </a:r>
          </a:p>
          <a:p>
            <a:pPr marL="609600" indent="-609600">
              <a:defRPr/>
            </a:pPr>
            <a:r>
              <a:rPr lang="uk-UA" b="1" dirty="0" err="1"/>
              <a:t>С-м</a:t>
            </a:r>
            <a:r>
              <a:rPr lang="uk-UA" b="1" dirty="0"/>
              <a:t> </a:t>
            </a:r>
            <a:r>
              <a:rPr lang="uk-UA" b="1" dirty="0" err="1"/>
              <a:t>Чардж-Стросса</a:t>
            </a:r>
            <a:r>
              <a:rPr lang="uk-UA" b="1" dirty="0"/>
              <a:t>, </a:t>
            </a:r>
            <a:r>
              <a:rPr lang="uk-UA" b="1" dirty="0" err="1"/>
              <a:t>Есенціальний</a:t>
            </a:r>
            <a:r>
              <a:rPr lang="uk-UA" b="1" dirty="0"/>
              <a:t> </a:t>
            </a:r>
            <a:r>
              <a:rPr lang="uk-UA" b="1" dirty="0" err="1"/>
              <a:t>кріоглобу-лінемічний</a:t>
            </a:r>
            <a:r>
              <a:rPr lang="uk-UA" b="1" dirty="0"/>
              <a:t> васкуліт, Синдром </a:t>
            </a:r>
            <a:r>
              <a:rPr lang="uk-UA" b="1" dirty="0" err="1"/>
              <a:t>Бехчета</a:t>
            </a:r>
            <a:r>
              <a:rPr lang="uk-UA" b="1" dirty="0"/>
              <a:t>, Шкіряний </a:t>
            </a:r>
            <a:r>
              <a:rPr lang="uk-UA" b="1" dirty="0" err="1"/>
              <a:t>лейкоцито-кластичний</a:t>
            </a:r>
            <a:r>
              <a:rPr lang="uk-UA" b="1" dirty="0"/>
              <a:t> васкуліт,</a:t>
            </a:r>
            <a:r>
              <a:rPr lang="uk-UA" dirty="0"/>
              <a:t> 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Пурпура </a:t>
            </a:r>
            <a:r>
              <a:rPr lang="uk-UA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Шенлейн-Геноха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dirty="0"/>
              <a:t>або</a:t>
            </a:r>
            <a:r>
              <a:rPr lang="ru-RU" altLang="uk-UA" dirty="0"/>
              <a:t> </a:t>
            </a:r>
            <a:r>
              <a:rPr lang="ru-RU" altLang="uk-U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ru-RU" alt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васкуліт</a:t>
            </a:r>
            <a:r>
              <a:rPr lang="ru-RU" altLang="uk-UA" dirty="0"/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F915197-3678-42EA-8A82-4F31CBF7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79" y="115747"/>
            <a:ext cx="5964819" cy="42999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99769" y="6203242"/>
            <a:ext cx="7361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err="1"/>
              <a:t>Марушко</a:t>
            </a:r>
            <a:r>
              <a:rPr lang="ru-RU" sz="1400" b="1" dirty="0"/>
              <a:t> Т.В. </a:t>
            </a:r>
            <a:r>
              <a:rPr lang="ru-RU" sz="1400" b="1" dirty="0" err="1"/>
              <a:t>Геморагічний</a:t>
            </a:r>
            <a:r>
              <a:rPr lang="ru-RU" sz="1400" b="1" dirty="0"/>
              <a:t> </a:t>
            </a:r>
            <a:r>
              <a:rPr lang="ru-RU" sz="1400" b="1" dirty="0" err="1"/>
              <a:t>васкуліт</a:t>
            </a:r>
            <a:r>
              <a:rPr lang="ru-RU" sz="1400" b="1" dirty="0"/>
              <a:t> у </a:t>
            </a:r>
            <a:r>
              <a:rPr lang="ru-RU" sz="1400" b="1" dirty="0" err="1"/>
              <a:t>дітей</a:t>
            </a:r>
            <a:r>
              <a:rPr lang="ru-RU" sz="1400" b="1" dirty="0"/>
              <a:t>: </a:t>
            </a:r>
            <a:r>
              <a:rPr lang="ru-RU" sz="1400" b="1" dirty="0" err="1"/>
              <a:t>особливості</a:t>
            </a:r>
            <a:r>
              <a:rPr lang="ru-RU" sz="1400" b="1" dirty="0"/>
              <a:t> </a:t>
            </a:r>
            <a:r>
              <a:rPr lang="ru-RU" sz="1400" b="1" dirty="0" err="1"/>
              <a:t>діагностики</a:t>
            </a:r>
            <a:r>
              <a:rPr lang="ru-RU" sz="1400" b="1" dirty="0"/>
              <a:t> та </a:t>
            </a:r>
            <a:r>
              <a:rPr lang="ru-RU" sz="1400" b="1" dirty="0" err="1"/>
              <a:t>лікування</a:t>
            </a:r>
            <a:r>
              <a:rPr lang="ru-RU" sz="1400" b="1" dirty="0"/>
              <a:t> на </a:t>
            </a:r>
            <a:r>
              <a:rPr lang="ru-RU" sz="1400" b="1" dirty="0" err="1"/>
              <a:t>сучасному</a:t>
            </a:r>
            <a:r>
              <a:rPr lang="ru-RU" sz="1400" b="1" dirty="0"/>
              <a:t> </a:t>
            </a:r>
            <a:r>
              <a:rPr lang="ru-RU" sz="1400" b="1" dirty="0" err="1"/>
              <a:t>етапі</a:t>
            </a:r>
            <a:r>
              <a:rPr lang="ru-RU" sz="1400" b="1" dirty="0"/>
              <a:t> // Дитячий </a:t>
            </a:r>
            <a:r>
              <a:rPr lang="ru-RU" sz="1400" b="1" dirty="0" err="1"/>
              <a:t>лікар</a:t>
            </a:r>
            <a:r>
              <a:rPr lang="ru-RU" sz="1400" b="1" dirty="0"/>
              <a:t>, </a:t>
            </a:r>
            <a:r>
              <a:rPr lang="ru-RU" sz="1400" b="1" i="1" dirty="0">
                <a:hlinkClick r:id="rId3"/>
              </a:rPr>
              <a:t>1 (64)' 2019</a:t>
            </a:r>
            <a:r>
              <a:rPr lang="ru-RU" sz="1400" b="1" dirty="0"/>
              <a:t> .- С. 16-22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664322-1ADD-4F14-A5A0-07B2F307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275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Класифікація </a:t>
            </a:r>
            <a:r>
              <a:rPr lang="uk-UA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васкулітів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B6DF6E23-1BE5-4822-B5CC-B087B913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30" y="791110"/>
            <a:ext cx="11408596" cy="5593131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Васкуліти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пов’язані з імунними комплексами: </a:t>
            </a:r>
          </a:p>
          <a:p>
            <a:pPr>
              <a:buFontTx/>
              <a:buChar char="-"/>
            </a:pPr>
            <a:r>
              <a:rPr lang="uk-UA" i="1" dirty="0"/>
              <a:t>Геморагічний васкуліт. </a:t>
            </a:r>
          </a:p>
          <a:p>
            <a:pPr>
              <a:buFontTx/>
              <a:buChar char="-"/>
            </a:pPr>
            <a:r>
              <a:rPr lang="uk-UA" i="1" dirty="0" err="1"/>
              <a:t>Васкуліти</a:t>
            </a:r>
            <a:r>
              <a:rPr lang="uk-UA" i="1" dirty="0"/>
              <a:t> при системному червоному вовчаку та </a:t>
            </a:r>
            <a:r>
              <a:rPr lang="uk-UA" i="1" dirty="0" err="1"/>
              <a:t>ревматоїдному</a:t>
            </a:r>
            <a:r>
              <a:rPr lang="uk-UA" i="1" dirty="0"/>
              <a:t> артриті. </a:t>
            </a:r>
          </a:p>
          <a:p>
            <a:pPr>
              <a:buFontTx/>
              <a:buChar char="-"/>
            </a:pPr>
            <a:r>
              <a:rPr lang="uk-UA" i="1" dirty="0"/>
              <a:t>Хвороба </a:t>
            </a:r>
            <a:r>
              <a:rPr lang="uk-UA" i="1" dirty="0" err="1"/>
              <a:t>Бехчета</a:t>
            </a:r>
            <a:r>
              <a:rPr lang="uk-UA" i="1" dirty="0"/>
              <a:t>. </a:t>
            </a:r>
          </a:p>
          <a:p>
            <a:pPr>
              <a:buFontTx/>
              <a:buChar char="-"/>
            </a:pPr>
            <a:r>
              <a:rPr lang="uk-UA" i="1" dirty="0" err="1"/>
              <a:t>Кріоглобулінемічний</a:t>
            </a:r>
            <a:r>
              <a:rPr lang="uk-UA" i="1" dirty="0"/>
              <a:t> васкуліт. </a:t>
            </a:r>
          </a:p>
          <a:p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Васкуліти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пов’язані з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органоспецифічними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антитілами:</a:t>
            </a:r>
            <a:r>
              <a:rPr lang="uk-UA" dirty="0"/>
              <a:t> 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i="1" dirty="0"/>
              <a:t>Хвороба Кавасакі (з продукцією антитіл до ендотелію). </a:t>
            </a:r>
          </a:p>
          <a:p>
            <a:pPr>
              <a:lnSpc>
                <a:spcPct val="120000"/>
              </a:lnSpc>
            </a:pP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Васкуліти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пов’язані з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антинейтрофільними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цитоплазматичними антитілами (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ANCA)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Tx/>
              <a:buChar char="-"/>
            </a:pPr>
            <a:r>
              <a:rPr lang="uk-UA" i="1" dirty="0" err="1"/>
              <a:t>Гранулематоз</a:t>
            </a:r>
            <a:r>
              <a:rPr lang="uk-UA" i="1" dirty="0"/>
              <a:t> Вегенера. </a:t>
            </a:r>
          </a:p>
          <a:p>
            <a:pPr>
              <a:buFontTx/>
              <a:buChar char="-"/>
            </a:pPr>
            <a:r>
              <a:rPr lang="uk-UA" i="1" dirty="0"/>
              <a:t>Мікроскопічний </a:t>
            </a:r>
            <a:r>
              <a:rPr lang="uk-UA" i="1" dirty="0" err="1"/>
              <a:t>поліартеріїт</a:t>
            </a:r>
            <a:r>
              <a:rPr lang="uk-UA" i="1" dirty="0"/>
              <a:t>. </a:t>
            </a:r>
          </a:p>
          <a:p>
            <a:pPr>
              <a:buFontTx/>
              <a:buChar char="-"/>
            </a:pPr>
            <a:r>
              <a:rPr lang="uk-UA" i="1" dirty="0"/>
              <a:t>Алергічний (еозинофільний) </a:t>
            </a:r>
            <a:r>
              <a:rPr lang="uk-UA" i="1" dirty="0" err="1"/>
              <a:t>гранулематозний</a:t>
            </a:r>
            <a:r>
              <a:rPr lang="uk-UA" i="1" dirty="0"/>
              <a:t> </a:t>
            </a:r>
            <a:r>
              <a:rPr lang="uk-UA" i="1" dirty="0" err="1"/>
              <a:t>ангіїт</a:t>
            </a:r>
            <a:r>
              <a:rPr lang="uk-UA" i="1" dirty="0"/>
              <a:t> (синдром </a:t>
            </a:r>
            <a:r>
              <a:rPr lang="uk-UA" i="1" dirty="0" err="1"/>
              <a:t>Чарга-Стросса</a:t>
            </a:r>
            <a:r>
              <a:rPr lang="uk-UA" i="1" dirty="0"/>
              <a:t>). </a:t>
            </a:r>
          </a:p>
          <a:p>
            <a:pPr>
              <a:buFontTx/>
              <a:buChar char="-"/>
            </a:pPr>
            <a:r>
              <a:rPr lang="uk-UA" i="1" dirty="0"/>
              <a:t>Класичний вузликовий </a:t>
            </a:r>
            <a:r>
              <a:rPr lang="uk-UA" i="1" dirty="0" err="1"/>
              <a:t>поліартеріїт</a:t>
            </a:r>
            <a:r>
              <a:rPr lang="uk-UA" i="1" dirty="0"/>
              <a:t>.</a:t>
            </a:r>
            <a:br>
              <a:rPr lang="uk-UA" i="1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764FA305-E561-49DC-BFA1-0344640810BB}"/>
              </a:ext>
            </a:extLst>
          </p:cNvPr>
          <p:cNvSpPr/>
          <p:nvPr/>
        </p:nvSpPr>
        <p:spPr>
          <a:xfrm>
            <a:off x="6783388" y="5737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Джерело: </a:t>
            </a:r>
            <a:r>
              <a:rPr lang="en-US" dirty="0">
                <a:hlinkClick r:id="rId2"/>
              </a:rPr>
              <a:t>https://mostrda.org.ua/?p=5278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© https://mostrda.org.ua/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411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3" y="254643"/>
            <a:ext cx="11296891" cy="637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16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="" xmlns:a16="http://schemas.microsoft.com/office/drawing/2014/main" id="{B1844EB8-C09C-4F63-A15F-314D7353D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626" y="260953"/>
            <a:ext cx="10515600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ГЕМОРАГІЧНИЙ ВАСКУЛІТ </a:t>
            </a:r>
          </a:p>
        </p:txBody>
      </p:sp>
      <p:sp>
        <p:nvSpPr>
          <p:cNvPr id="380931" name="Rectangle 3">
            <a:extLst>
              <a:ext uri="{FF2B5EF4-FFF2-40B4-BE49-F238E27FC236}">
                <a16:creationId xmlns="" xmlns:a16="http://schemas.microsoft.com/office/drawing/2014/main" id="{02F39919-D9FF-458E-A95F-74EE7B8E0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133" y="900003"/>
            <a:ext cx="11408863" cy="425619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5000"/>
              </a:lnSpc>
              <a:defRPr/>
            </a:pPr>
            <a:r>
              <a:rPr lang="uk-UA" sz="33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Геморагічний</a:t>
            </a:r>
            <a:r>
              <a:rPr lang="uk-UA" sz="33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3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васкуліт</a:t>
            </a:r>
            <a:r>
              <a:rPr lang="uk-UA" sz="3300" b="1" dirty="0" err="1">
                <a:solidFill>
                  <a:srgbClr val="CC0000"/>
                </a:solidFill>
              </a:rPr>
              <a:t> </a:t>
            </a:r>
            <a:r>
              <a:rPr lang="uk-UA" sz="33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Шенле</a:t>
            </a:r>
            <a:r>
              <a:rPr lang="uk-UA" sz="3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йн-Геноха (</a:t>
            </a:r>
            <a:r>
              <a:rPr lang="en-US" sz="3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</a:t>
            </a:r>
            <a:r>
              <a:rPr lang="uk-UA" sz="33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-васкуліт</a:t>
            </a:r>
            <a:r>
              <a:rPr lang="uk-UA" sz="3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</a:t>
            </a:r>
            <a:r>
              <a:rPr lang="uk-UA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3300" b="1" dirty="0"/>
              <a:t>один з </a:t>
            </a:r>
            <a:r>
              <a:rPr lang="ru-RU" altLang="uk-UA" sz="3300" b="1" dirty="0" err="1"/>
              <a:t>найбільш</a:t>
            </a:r>
            <a:r>
              <a:rPr lang="ru-RU" altLang="uk-UA" sz="3300" b="1" dirty="0"/>
              <a:t> </a:t>
            </a:r>
            <a:r>
              <a:rPr lang="ru-RU" altLang="uk-UA" sz="3300" b="1" dirty="0" err="1"/>
              <a:t>поширених</a:t>
            </a:r>
            <a:r>
              <a:rPr lang="ru-RU" altLang="uk-UA" sz="3300" b="1" dirty="0"/>
              <a:t> </a:t>
            </a:r>
            <a:r>
              <a:rPr lang="ru-RU" altLang="uk-UA" sz="3300" b="1" dirty="0" err="1"/>
              <a:t>васкулітів</a:t>
            </a:r>
            <a:r>
              <a:rPr lang="ru-RU" altLang="uk-UA" sz="3300" b="1" dirty="0"/>
              <a:t> </a:t>
            </a:r>
            <a:r>
              <a:rPr lang="ru-RU" altLang="uk-UA" sz="3300" b="1" dirty="0" err="1"/>
              <a:t>серед</a:t>
            </a:r>
            <a:r>
              <a:rPr lang="ru-RU" altLang="uk-UA" sz="3300" b="1" dirty="0"/>
              <a:t>  </a:t>
            </a:r>
            <a:r>
              <a:rPr lang="ru-RU" altLang="uk-UA" sz="3300" b="1" dirty="0" err="1"/>
              <a:t>дітей</a:t>
            </a:r>
            <a:r>
              <a:rPr lang="ru-RU" altLang="uk-UA" sz="3300" b="1" dirty="0"/>
              <a:t> і </a:t>
            </a:r>
            <a:r>
              <a:rPr lang="ru-RU" altLang="uk-UA" sz="3300" b="1" dirty="0" err="1"/>
              <a:t>належить</a:t>
            </a:r>
            <a:r>
              <a:rPr lang="ru-RU" altLang="uk-UA" sz="3300" b="1" dirty="0"/>
              <a:t> до </a:t>
            </a:r>
            <a:r>
              <a:rPr lang="ru-RU" altLang="uk-UA" sz="3300" b="1" dirty="0" err="1"/>
              <a:t>групи</a:t>
            </a:r>
            <a:r>
              <a:rPr lang="ru-RU" altLang="uk-UA" sz="3300" b="1" dirty="0"/>
              <a:t> </a:t>
            </a:r>
            <a:r>
              <a:rPr lang="ru-RU" altLang="uk-UA" sz="3300" b="1" dirty="0" err="1"/>
              <a:t>лейкоцитокластичних</a:t>
            </a:r>
            <a:r>
              <a:rPr lang="ru-RU" altLang="uk-UA" sz="3300" b="1" dirty="0"/>
              <a:t> </a:t>
            </a:r>
            <a:r>
              <a:rPr lang="ru-RU" altLang="uk-UA" sz="3300" b="1" dirty="0" err="1"/>
              <a:t>васкулітів</a:t>
            </a:r>
            <a:r>
              <a:rPr lang="ru-RU" altLang="uk-UA" sz="3300" b="1" dirty="0"/>
              <a:t>, з </a:t>
            </a:r>
            <a:r>
              <a:rPr lang="ru-RU" altLang="uk-UA" sz="3300" b="1" dirty="0" err="1"/>
              <a:t>ураженням</a:t>
            </a:r>
            <a:r>
              <a:rPr lang="ru-RU" altLang="uk-UA" sz="3300" b="1" dirty="0"/>
              <a:t> </a:t>
            </a:r>
            <a:r>
              <a:rPr lang="ru-RU" altLang="uk-UA" sz="3300" b="1" dirty="0" err="1"/>
              <a:t>судин</a:t>
            </a:r>
            <a:r>
              <a:rPr lang="ru-RU" altLang="uk-UA" sz="3300" b="1" dirty="0"/>
              <a:t> </a:t>
            </a:r>
            <a:r>
              <a:rPr lang="ru-RU" altLang="uk-UA" sz="3300" b="1" dirty="0" err="1"/>
              <a:t>дрібного</a:t>
            </a:r>
            <a:r>
              <a:rPr lang="ru-RU" altLang="uk-UA" sz="3300" b="1" dirty="0"/>
              <a:t> </a:t>
            </a:r>
            <a:r>
              <a:rPr lang="ru-RU" altLang="uk-UA" sz="3300" b="1" dirty="0" err="1"/>
              <a:t>калібру</a:t>
            </a:r>
            <a:r>
              <a:rPr lang="ru-RU" altLang="uk-UA" sz="3300" b="1" dirty="0"/>
              <a:t> з </a:t>
            </a:r>
            <a:r>
              <a:rPr lang="ru-RU" altLang="uk-UA" sz="3300" b="1" dirty="0" err="1"/>
              <a:t>відкладанням</a:t>
            </a:r>
            <a:r>
              <a:rPr lang="ru-RU" altLang="uk-UA" sz="3300" b="1" dirty="0"/>
              <a:t> в них ЦІК  -</a:t>
            </a:r>
            <a:r>
              <a:rPr lang="ru-RU" sz="3300" b="1" dirty="0"/>
              <a:t> результат </a:t>
            </a:r>
            <a:r>
              <a:rPr lang="ru-RU" sz="3300" b="1" dirty="0" err="1"/>
              <a:t>гіперімунної</a:t>
            </a:r>
            <a:r>
              <a:rPr lang="ru-RU" sz="3300" b="1" dirty="0"/>
              <a:t> </a:t>
            </a:r>
            <a:r>
              <a:rPr lang="ru-RU" sz="3300" b="1" dirty="0" err="1"/>
              <a:t>відповіді</a:t>
            </a:r>
            <a:r>
              <a:rPr lang="ru-RU" sz="3300" b="1" dirty="0"/>
              <a:t> на </a:t>
            </a:r>
            <a:r>
              <a:rPr lang="ru-RU" sz="3300" b="1" dirty="0" err="1"/>
              <a:t>тригерний</a:t>
            </a:r>
            <a:r>
              <a:rPr lang="ru-RU" sz="3300" b="1" dirty="0"/>
              <a:t> фактор з </a:t>
            </a:r>
            <a:r>
              <a:rPr lang="ru-RU" sz="3300" b="1" dirty="0" err="1"/>
              <a:t>утворенням</a:t>
            </a:r>
            <a:r>
              <a:rPr lang="ru-RU" sz="3300" b="1" dirty="0"/>
              <a:t> </a:t>
            </a:r>
            <a:r>
              <a:rPr lang="ru-RU" sz="3300" b="1" dirty="0" err="1"/>
              <a:t>мікротромбів</a:t>
            </a:r>
            <a:r>
              <a:rPr lang="ru-RU" sz="3300" b="1" dirty="0"/>
              <a:t> в</a:t>
            </a:r>
            <a:r>
              <a:rPr lang="ru-RU" altLang="uk-UA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33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посткапілярних</a:t>
            </a:r>
            <a:r>
              <a:rPr lang="ru-RU" altLang="uk-UA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33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венулах</a:t>
            </a:r>
            <a:r>
              <a:rPr lang="ru-RU" altLang="uk-UA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uk-UA" sz="33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капілярах</a:t>
            </a:r>
            <a:r>
              <a:rPr lang="ru-RU" altLang="uk-UA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altLang="uk-UA" sz="33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артеріолах</a:t>
            </a:r>
            <a:r>
              <a:rPr lang="ru-RU" altLang="uk-UA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altLang="uk-UA" sz="33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altLang="uk-UA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органах і  в </a:t>
            </a:r>
            <a:r>
              <a:rPr lang="ru-RU" altLang="uk-UA" sz="33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шкірі</a:t>
            </a:r>
            <a:r>
              <a:rPr lang="ru-RU" altLang="uk-UA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altLang="uk-UA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ct val="105000"/>
              </a:lnSpc>
              <a:defRPr/>
            </a:pPr>
            <a:r>
              <a:rPr lang="ru-RU" sz="3300" b="1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089" y="5911770"/>
            <a:ext cx="8623139" cy="86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Bef>
                <a:spcPts val="1000"/>
              </a:spcBef>
              <a:defRPr/>
            </a:pPr>
            <a:r>
              <a:rPr lang="ru-RU" sz="1200" b="1" dirty="0">
                <a:solidFill>
                  <a:prstClr val="black"/>
                </a:solidFill>
              </a:rPr>
              <a:t>1.Кваченюк О. Г., </a:t>
            </a:r>
            <a:r>
              <a:rPr lang="ru-RU" sz="1200" b="1" dirty="0" err="1">
                <a:solidFill>
                  <a:prstClr val="black"/>
                </a:solidFill>
              </a:rPr>
              <a:t>Охотнікова</a:t>
            </a:r>
            <a:r>
              <a:rPr lang="ru-RU" sz="1200" b="1" dirty="0">
                <a:solidFill>
                  <a:prstClr val="black"/>
                </a:solidFill>
              </a:rPr>
              <a:t> О. М. СУЧАСНІ ОСОБЛИВОСТІ ЕВОЛЮЦІЇ IGA-ВАСКУЛІТУ У ДІТЕЙ ЗА ДАНИМИ КАТАМНЕСТИЧНОГО ДОСЛІДЖЕННЯ </a:t>
            </a:r>
            <a:r>
              <a:rPr lang="en-US" sz="1200" b="1" dirty="0">
                <a:solidFill>
                  <a:prstClr val="black"/>
                </a:solidFill>
              </a:rPr>
              <a:t>Actual problems of modern medicine. Issue 8, 2021</a:t>
            </a:r>
            <a:r>
              <a:rPr lang="uk-UA" sz="1200" b="1" dirty="0">
                <a:solidFill>
                  <a:prstClr val="black"/>
                </a:solidFill>
              </a:rPr>
              <a:t>, С. 41-50. </a:t>
            </a:r>
            <a:r>
              <a:rPr lang="en-US" sz="1200" b="1" dirty="0">
                <a:solidFill>
                  <a:prstClr val="black"/>
                </a:solidFill>
              </a:rPr>
              <a:t>DOI: 10.26565/2617-409X-2021-8-04</a:t>
            </a:r>
            <a:r>
              <a:rPr lang="uk-UA" sz="12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</a:t>
            </a:r>
            <a:r>
              <a:rPr lang="ru-RU" sz="1200" dirty="0"/>
              <a:t> </a:t>
            </a:r>
            <a:r>
              <a:rPr lang="ru-RU" sz="1200" b="1" dirty="0"/>
              <a:t>2.Боярчук О. Р., </a:t>
            </a:r>
            <a:r>
              <a:rPr lang="ru-RU" sz="1200" b="1" dirty="0" err="1"/>
              <a:t>Сагаль</a:t>
            </a:r>
            <a:r>
              <a:rPr lang="ru-RU" sz="1200" b="1" dirty="0"/>
              <a:t> І. Р. </a:t>
            </a:r>
            <a:r>
              <a:rPr lang="ru-RU" sz="1200" b="1" dirty="0" err="1"/>
              <a:t>Геморагічний</a:t>
            </a:r>
            <a:r>
              <a:rPr lang="ru-RU" sz="1200" b="1" dirty="0"/>
              <a:t> (</a:t>
            </a:r>
            <a:r>
              <a:rPr lang="en-US" sz="1200" b="1" dirty="0"/>
              <a:t>IgA-) </a:t>
            </a:r>
            <a:r>
              <a:rPr lang="ru-RU" sz="1200" b="1" dirty="0" err="1"/>
              <a:t>васкуліт</a:t>
            </a:r>
            <a:r>
              <a:rPr lang="ru-RU" sz="1200" b="1" dirty="0"/>
              <a:t> у </a:t>
            </a:r>
            <a:r>
              <a:rPr lang="ru-RU" sz="1200" b="1" dirty="0" err="1"/>
              <a:t>дітей</a:t>
            </a:r>
            <a:r>
              <a:rPr lang="ru-RU" sz="1200" b="1" dirty="0"/>
              <a:t>: </a:t>
            </a:r>
            <a:r>
              <a:rPr lang="ru-RU" sz="1200" b="1" dirty="0" err="1"/>
              <a:t>сучасний</a:t>
            </a:r>
            <a:r>
              <a:rPr lang="ru-RU" sz="1200" b="1" dirty="0"/>
              <a:t> </a:t>
            </a:r>
            <a:r>
              <a:rPr lang="ru-RU" sz="1200" b="1" dirty="0" err="1"/>
              <a:t>погляд</a:t>
            </a:r>
            <a:r>
              <a:rPr lang="ru-RU" sz="1200" b="1" dirty="0"/>
              <a:t> на проблему. </a:t>
            </a:r>
            <a:r>
              <a:rPr lang="ru-RU" sz="1200" b="1" dirty="0" err="1"/>
              <a:t>Клінічна</a:t>
            </a:r>
            <a:r>
              <a:rPr lang="ru-RU" sz="1200" b="1" dirty="0"/>
              <a:t> </a:t>
            </a:r>
            <a:r>
              <a:rPr lang="ru-RU" sz="1200" b="1" dirty="0" err="1"/>
              <a:t>імунологія</a:t>
            </a:r>
            <a:r>
              <a:rPr lang="ru-RU" sz="1200" b="1" dirty="0"/>
              <a:t>. </a:t>
            </a:r>
            <a:r>
              <a:rPr lang="ru-RU" sz="1200" b="1" dirty="0" err="1"/>
              <a:t>Алергологія</a:t>
            </a:r>
            <a:r>
              <a:rPr lang="ru-RU" sz="1200" b="1" dirty="0"/>
              <a:t>. </a:t>
            </a:r>
            <a:r>
              <a:rPr lang="ru-RU" sz="1200" b="1" dirty="0" err="1"/>
              <a:t>Інфектологія</a:t>
            </a:r>
            <a:r>
              <a:rPr lang="ru-RU" sz="1200" b="1" dirty="0"/>
              <a:t>. 2017. № 7-8 (104-105). С. 25-29.</a:t>
            </a:r>
            <a:r>
              <a:rPr lang="uk-UA" sz="12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477" y="4449363"/>
            <a:ext cx="3001700" cy="189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" y="4542401"/>
            <a:ext cx="8140700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defRPr/>
            </a:pPr>
            <a:r>
              <a:rPr lang="ru-RU" sz="2800" i="1" dirty="0" err="1"/>
              <a:t>захворюваність</a:t>
            </a:r>
            <a:r>
              <a:rPr lang="ru-RU" sz="2800" i="1" dirty="0"/>
              <a:t> </a:t>
            </a:r>
            <a:r>
              <a:rPr lang="en-US" sz="2800" i="1" dirty="0"/>
              <a:t>c</a:t>
            </a:r>
            <a:r>
              <a:rPr lang="ru-RU" sz="2800" i="1" dirty="0" err="1"/>
              <a:t>тановить</a:t>
            </a:r>
            <a:r>
              <a:rPr lang="ru-RU" sz="2800" i="1" dirty="0"/>
              <a:t> 20-25 на 10 тис. </a:t>
            </a:r>
            <a:r>
              <a:rPr lang="ru-RU" sz="2800" i="1" dirty="0" err="1"/>
              <a:t>населення</a:t>
            </a:r>
            <a:r>
              <a:rPr lang="ru-RU" sz="2800" i="1" dirty="0"/>
              <a:t>. </a:t>
            </a:r>
            <a:r>
              <a:rPr lang="ru-RU" sz="2800" i="1" dirty="0" err="1"/>
              <a:t>Хворіють</a:t>
            </a:r>
            <a:r>
              <a:rPr lang="ru-RU" sz="2800" i="1" dirty="0"/>
              <a:t> </a:t>
            </a:r>
            <a:r>
              <a:rPr lang="ru-RU" sz="2800" i="1" dirty="0" err="1"/>
              <a:t>діти</a:t>
            </a:r>
            <a:r>
              <a:rPr lang="ru-RU" sz="2800" i="1" dirty="0"/>
              <a:t> </a:t>
            </a:r>
            <a:r>
              <a:rPr lang="ru-RU" sz="2800" i="1" dirty="0" err="1"/>
              <a:t>віком</a:t>
            </a:r>
            <a:r>
              <a:rPr lang="ru-RU" sz="2800" i="1" dirty="0"/>
              <a:t> </a:t>
            </a:r>
            <a:r>
              <a:rPr lang="ru-RU" sz="2800" i="1" dirty="0" err="1"/>
              <a:t>від</a:t>
            </a:r>
            <a:r>
              <a:rPr lang="ru-RU" sz="2800" i="1" dirty="0"/>
              <a:t> 2 до 10 </a:t>
            </a:r>
            <a:r>
              <a:rPr lang="ru-RU" sz="2800" i="1" dirty="0" err="1"/>
              <a:t>років</a:t>
            </a:r>
            <a:r>
              <a:rPr lang="ru-RU" sz="2800" i="1" dirty="0"/>
              <a:t>, </a:t>
            </a:r>
            <a:r>
              <a:rPr lang="ru-RU" sz="2800" i="1" dirty="0" err="1"/>
              <a:t>частіше</a:t>
            </a:r>
            <a:r>
              <a:rPr lang="ru-RU" sz="2800" i="1" dirty="0"/>
              <a:t> хлопчики</a:t>
            </a:r>
            <a:r>
              <a:rPr lang="ru-RU" sz="2800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871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="" xmlns:a16="http://schemas.microsoft.com/office/drawing/2014/main" id="{3E3A6055-5452-47B7-84E9-CCDA98D36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780769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Етіологія і патогенез</a:t>
            </a: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FDB14509-C427-474E-96D6-86181634A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171" y="649325"/>
            <a:ext cx="11482086" cy="285054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uk-UA" b="1" dirty="0" err="1"/>
              <a:t>Це</a:t>
            </a:r>
            <a:r>
              <a:rPr lang="ru-RU" altLang="uk-UA" b="1" dirty="0"/>
              <a:t> </a:t>
            </a:r>
            <a:r>
              <a:rPr lang="ru-RU" altLang="uk-UA" b="1" dirty="0" err="1"/>
              <a:t>аутоімунне</a:t>
            </a:r>
            <a:r>
              <a:rPr lang="ru-RU" altLang="uk-UA" b="1" dirty="0"/>
              <a:t> </a:t>
            </a:r>
            <a:r>
              <a:rPr lang="ru-RU" altLang="uk-UA" b="1" dirty="0" err="1"/>
              <a:t>захворювання</a:t>
            </a:r>
            <a:r>
              <a:rPr lang="ru-RU" altLang="uk-UA" b="1" dirty="0"/>
              <a:t>, але </a:t>
            </a:r>
            <a:r>
              <a:rPr lang="ru-RU" altLang="uk-UA" b="1" dirty="0" err="1"/>
              <a:t>має</a:t>
            </a:r>
            <a:r>
              <a:rPr lang="ru-RU" altLang="uk-UA" b="1" dirty="0"/>
              <a:t> </a:t>
            </a:r>
            <a:r>
              <a:rPr lang="ru-RU" altLang="uk-UA" b="1" dirty="0" err="1"/>
              <a:t>багато</a:t>
            </a:r>
            <a:r>
              <a:rPr lang="ru-RU" altLang="uk-UA" b="1" dirty="0"/>
              <a:t> </a:t>
            </a:r>
            <a:r>
              <a:rPr lang="ru-RU" altLang="uk-UA" b="1" dirty="0" err="1"/>
              <a:t>тригерних</a:t>
            </a:r>
            <a:r>
              <a:rPr lang="ru-RU" altLang="uk-UA" b="1" dirty="0"/>
              <a:t> </a:t>
            </a:r>
            <a:r>
              <a:rPr lang="ru-RU" altLang="uk-UA" b="1" dirty="0" err="1"/>
              <a:t>факторів</a:t>
            </a:r>
            <a:r>
              <a:rPr lang="ru-RU" altLang="uk-UA" b="1" dirty="0"/>
              <a:t>, </a:t>
            </a:r>
            <a:r>
              <a:rPr lang="ru-RU" altLang="uk-UA" b="1" dirty="0" err="1"/>
              <a:t>які</a:t>
            </a:r>
            <a:r>
              <a:rPr lang="ru-RU" altLang="uk-UA" b="1" dirty="0"/>
              <a:t> </a:t>
            </a:r>
            <a:r>
              <a:rPr lang="ru-RU" altLang="uk-UA" b="1" dirty="0" err="1"/>
              <a:t>його</a:t>
            </a:r>
            <a:r>
              <a:rPr lang="ru-RU" altLang="uk-UA" b="1" dirty="0"/>
              <a:t> </a:t>
            </a:r>
            <a:r>
              <a:rPr lang="ru-RU" altLang="uk-UA" b="1" dirty="0" err="1"/>
              <a:t>запускають</a:t>
            </a:r>
            <a:r>
              <a:rPr lang="ru-RU" altLang="uk-UA" b="1" dirty="0"/>
              <a:t>: </a:t>
            </a:r>
            <a:r>
              <a:rPr lang="ru-RU" altLang="uk-UA" b="1" dirty="0" err="1"/>
              <a:t>інфекційні</a:t>
            </a:r>
            <a:r>
              <a:rPr lang="ru-RU" altLang="uk-UA" b="1" dirty="0"/>
              <a:t> </a:t>
            </a:r>
            <a:r>
              <a:rPr lang="ru-RU" altLang="uk-UA" b="1" dirty="0" err="1"/>
              <a:t>збудники</a:t>
            </a:r>
            <a:r>
              <a:rPr lang="ru-RU" altLang="uk-UA" b="1" dirty="0"/>
              <a:t> (</a:t>
            </a:r>
            <a:r>
              <a:rPr lang="ru-RU" altLang="uk-UA" i="1" dirty="0"/>
              <a:t>β-</a:t>
            </a:r>
            <a:r>
              <a:rPr lang="ru-RU" altLang="uk-UA" i="1" dirty="0" err="1"/>
              <a:t>гемолітичний</a:t>
            </a:r>
            <a:r>
              <a:rPr lang="ru-RU" altLang="uk-UA" i="1" dirty="0"/>
              <a:t> </a:t>
            </a:r>
            <a:r>
              <a:rPr lang="ru-RU" altLang="uk-UA" i="1" dirty="0" err="1"/>
              <a:t>стрептокок</a:t>
            </a:r>
            <a:r>
              <a:rPr lang="ru-RU" altLang="uk-UA" i="1" dirty="0"/>
              <a:t> </a:t>
            </a:r>
            <a:r>
              <a:rPr lang="ru-RU" altLang="uk-UA" i="1" dirty="0" err="1"/>
              <a:t>групи</a:t>
            </a:r>
            <a:r>
              <a:rPr lang="ru-RU" altLang="uk-UA" i="1" dirty="0"/>
              <a:t> А, </a:t>
            </a:r>
            <a:r>
              <a:rPr lang="ru-RU" altLang="uk-UA" i="1" dirty="0" err="1"/>
              <a:t>Mycoplasma</a:t>
            </a:r>
            <a:r>
              <a:rPr lang="ru-RU" altLang="uk-UA" i="1" dirty="0"/>
              <a:t> </a:t>
            </a:r>
            <a:r>
              <a:rPr lang="ru-RU" altLang="uk-UA" i="1" dirty="0" err="1"/>
              <a:t>pneumoniae</a:t>
            </a:r>
            <a:r>
              <a:rPr lang="ru-RU" altLang="uk-UA" i="1" dirty="0"/>
              <a:t>, </a:t>
            </a:r>
            <a:r>
              <a:rPr lang="ru-RU" altLang="uk-UA" i="1" dirty="0" err="1"/>
              <a:t>Bartonella</a:t>
            </a:r>
            <a:r>
              <a:rPr lang="ru-RU" altLang="uk-UA" i="1" dirty="0"/>
              <a:t> </a:t>
            </a:r>
            <a:r>
              <a:rPr lang="ru-RU" altLang="uk-UA" i="1" dirty="0" err="1"/>
              <a:t>benselae</a:t>
            </a:r>
            <a:r>
              <a:rPr lang="ru-RU" altLang="uk-UA" i="1" dirty="0"/>
              <a:t>, </a:t>
            </a:r>
            <a:r>
              <a:rPr lang="ru-RU" altLang="uk-UA" i="1" dirty="0" err="1"/>
              <a:t>Yersinia</a:t>
            </a:r>
            <a:r>
              <a:rPr lang="ru-RU" altLang="uk-UA" i="1" dirty="0"/>
              <a:t> </a:t>
            </a:r>
            <a:r>
              <a:rPr lang="ru-RU" altLang="uk-UA" i="1" dirty="0" err="1"/>
              <a:t>enterocolitica</a:t>
            </a:r>
            <a:r>
              <a:rPr lang="ru-RU" altLang="uk-UA" b="1" dirty="0"/>
              <a:t>; </a:t>
            </a:r>
            <a:r>
              <a:rPr lang="ru-RU" altLang="uk-UA" i="1" dirty="0" err="1"/>
              <a:t>віруси</a:t>
            </a:r>
            <a:r>
              <a:rPr lang="ru-RU" altLang="uk-UA" i="1" dirty="0"/>
              <a:t> </a:t>
            </a:r>
            <a:r>
              <a:rPr lang="ru-RU" altLang="uk-UA" i="1" dirty="0" err="1"/>
              <a:t>гепатитів</a:t>
            </a:r>
            <a:r>
              <a:rPr lang="ru-RU" altLang="uk-UA" i="1" dirty="0"/>
              <a:t>, </a:t>
            </a:r>
            <a:r>
              <a:rPr lang="ru-RU" altLang="uk-UA" i="1" dirty="0" err="1"/>
              <a:t>вітряної</a:t>
            </a:r>
            <a:r>
              <a:rPr lang="ru-RU" altLang="uk-UA" i="1" dirty="0"/>
              <a:t> </a:t>
            </a:r>
            <a:r>
              <a:rPr lang="ru-RU" altLang="uk-UA" i="1" dirty="0" err="1"/>
              <a:t>віспи</a:t>
            </a:r>
            <a:r>
              <a:rPr lang="ru-RU" altLang="uk-UA" i="1" dirty="0"/>
              <a:t>, краснухи</a:t>
            </a:r>
            <a:r>
              <a:rPr lang="ru-RU" altLang="uk-UA" b="1" dirty="0"/>
              <a:t>; </a:t>
            </a:r>
            <a:r>
              <a:rPr lang="ru-RU" altLang="uk-UA" i="1" dirty="0" err="1"/>
              <a:t>паразити</a:t>
            </a:r>
            <a:r>
              <a:rPr lang="ru-RU" altLang="uk-UA" i="1" dirty="0"/>
              <a:t>)</a:t>
            </a:r>
            <a:r>
              <a:rPr lang="ru-RU" altLang="uk-UA" b="1" dirty="0"/>
              <a:t>; </a:t>
            </a:r>
            <a:r>
              <a:rPr lang="ru-RU" altLang="uk-UA" b="1" dirty="0" err="1"/>
              <a:t>алергени</a:t>
            </a:r>
            <a:r>
              <a:rPr lang="ru-RU" altLang="uk-UA" b="1" dirty="0"/>
              <a:t> (</a:t>
            </a:r>
            <a:r>
              <a:rPr lang="ru-RU" altLang="uk-UA" i="1" dirty="0"/>
              <a:t>укуси комах, </a:t>
            </a:r>
            <a:r>
              <a:rPr lang="ru-RU" altLang="uk-UA" i="1" dirty="0" err="1"/>
              <a:t>харчові</a:t>
            </a:r>
            <a:r>
              <a:rPr lang="ru-RU" altLang="uk-UA" i="1" dirty="0"/>
              <a:t> </a:t>
            </a:r>
            <a:r>
              <a:rPr lang="ru-RU" altLang="uk-UA" i="1" dirty="0" err="1"/>
              <a:t>алергени</a:t>
            </a:r>
            <a:r>
              <a:rPr lang="ru-RU" altLang="uk-UA" i="1" dirty="0"/>
              <a:t>, </a:t>
            </a:r>
            <a:r>
              <a:rPr lang="ru-RU" altLang="uk-UA" i="1" dirty="0" err="1"/>
              <a:t>лікарські</a:t>
            </a:r>
            <a:r>
              <a:rPr lang="ru-RU" altLang="uk-UA" i="1" dirty="0"/>
              <a:t> </a:t>
            </a:r>
            <a:r>
              <a:rPr lang="ru-RU" altLang="uk-UA" i="1" dirty="0" err="1"/>
              <a:t>засоби</a:t>
            </a:r>
            <a:r>
              <a:rPr lang="ru-RU" altLang="uk-UA" b="1" dirty="0"/>
              <a:t>); </a:t>
            </a:r>
            <a:r>
              <a:rPr lang="ru-RU" altLang="uk-UA" b="1" dirty="0" err="1"/>
              <a:t>травми</a:t>
            </a:r>
            <a:r>
              <a:rPr lang="ru-RU" altLang="uk-UA" b="1" dirty="0"/>
              <a:t>; </a:t>
            </a:r>
            <a:r>
              <a:rPr lang="ru-RU" altLang="uk-UA" b="1" dirty="0" err="1"/>
              <a:t>переохолодження</a:t>
            </a:r>
            <a:r>
              <a:rPr lang="ru-RU" altLang="uk-UA" b="1" dirty="0"/>
              <a:t> </a:t>
            </a:r>
            <a:r>
              <a:rPr lang="ru-RU" altLang="uk-UA" b="1" dirty="0" err="1"/>
              <a:t>або</a:t>
            </a:r>
            <a:r>
              <a:rPr lang="ru-RU" altLang="uk-UA" b="1" dirty="0"/>
              <a:t> </a:t>
            </a:r>
            <a:r>
              <a:rPr lang="ru-RU" altLang="uk-UA" b="1" dirty="0" err="1"/>
              <a:t>перегрів</a:t>
            </a:r>
            <a:r>
              <a:rPr lang="ru-RU" altLang="uk-UA" b="1" dirty="0"/>
              <a:t>, </a:t>
            </a:r>
            <a:r>
              <a:rPr lang="ru-RU" altLang="uk-UA" b="1" dirty="0" err="1"/>
              <a:t>які</a:t>
            </a:r>
            <a:r>
              <a:rPr lang="ru-RU" altLang="uk-UA" b="1" dirty="0"/>
              <a:t> </a:t>
            </a:r>
            <a:r>
              <a:rPr lang="ru-RU" altLang="uk-UA" b="1" dirty="0" err="1"/>
              <a:t>зумовлюють</a:t>
            </a:r>
            <a:r>
              <a:rPr lang="ru-RU" altLang="uk-UA" b="1" dirty="0"/>
              <a:t> </a:t>
            </a:r>
            <a:r>
              <a:rPr lang="ru-RU" altLang="uk-UA" b="1" dirty="0" err="1"/>
              <a:t>утворення</a:t>
            </a:r>
            <a:r>
              <a:rPr lang="ru-RU" altLang="uk-UA" b="1" dirty="0"/>
              <a:t> ЦІК і </a:t>
            </a:r>
            <a:r>
              <a:rPr lang="ru-RU" altLang="uk-UA" b="1" dirty="0" err="1"/>
              <a:t>активацію</a:t>
            </a:r>
            <a:r>
              <a:rPr lang="ru-RU" altLang="uk-UA" b="1" dirty="0"/>
              <a:t> </a:t>
            </a:r>
            <a:r>
              <a:rPr lang="ru-RU" altLang="uk-UA" b="1" dirty="0" err="1"/>
              <a:t>системи</a:t>
            </a:r>
            <a:r>
              <a:rPr lang="ru-RU" altLang="uk-UA" b="1" dirty="0"/>
              <a:t> комплементу.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ADA0CB-B688-4725-84DE-C569497A8D51}"/>
              </a:ext>
            </a:extLst>
          </p:cNvPr>
          <p:cNvSpPr txBox="1">
            <a:spLocks noChangeArrowheads="1"/>
          </p:cNvSpPr>
          <p:nvPr/>
        </p:nvSpPr>
        <p:spPr>
          <a:xfrm>
            <a:off x="2338087" y="3715473"/>
            <a:ext cx="9493170" cy="3055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" y="3976446"/>
            <a:ext cx="2328209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72693" y="6281794"/>
            <a:ext cx="7001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1400" b="1" dirty="0" err="1"/>
              <a:t>Марушко</a:t>
            </a:r>
            <a:r>
              <a:rPr lang="ru-RU" sz="1400" b="1" dirty="0"/>
              <a:t> Т.В. </a:t>
            </a:r>
            <a:r>
              <a:rPr lang="ru-RU" sz="1400" b="1" dirty="0" err="1"/>
              <a:t>Геморагічний</a:t>
            </a:r>
            <a:r>
              <a:rPr lang="ru-RU" sz="1400" b="1" dirty="0"/>
              <a:t> </a:t>
            </a:r>
            <a:r>
              <a:rPr lang="ru-RU" sz="1400" b="1" dirty="0" err="1"/>
              <a:t>васкуліт</a:t>
            </a:r>
            <a:r>
              <a:rPr lang="ru-RU" sz="1400" b="1" dirty="0"/>
              <a:t> у </a:t>
            </a:r>
            <a:r>
              <a:rPr lang="ru-RU" sz="1400" b="1" dirty="0" err="1"/>
              <a:t>дітей</a:t>
            </a:r>
            <a:r>
              <a:rPr lang="ru-RU" sz="1400" b="1" dirty="0"/>
              <a:t>: </a:t>
            </a:r>
            <a:r>
              <a:rPr lang="ru-RU" sz="1400" b="1" dirty="0" err="1"/>
              <a:t>особливості</a:t>
            </a:r>
            <a:r>
              <a:rPr lang="ru-RU" sz="1400" b="1" dirty="0"/>
              <a:t> </a:t>
            </a:r>
            <a:r>
              <a:rPr lang="ru-RU" sz="1400" b="1" dirty="0" err="1"/>
              <a:t>діагностики</a:t>
            </a:r>
            <a:r>
              <a:rPr lang="ru-RU" sz="1400" b="1" dirty="0"/>
              <a:t> та </a:t>
            </a:r>
            <a:r>
              <a:rPr lang="ru-RU" sz="1400" b="1" dirty="0" err="1"/>
              <a:t>лікування</a:t>
            </a:r>
            <a:r>
              <a:rPr lang="ru-RU" sz="1400" b="1" dirty="0"/>
              <a:t> на </a:t>
            </a:r>
            <a:r>
              <a:rPr lang="ru-RU" sz="1400" b="1" dirty="0" err="1"/>
              <a:t>сучасному</a:t>
            </a:r>
            <a:r>
              <a:rPr lang="ru-RU" sz="1400" b="1" dirty="0"/>
              <a:t> </a:t>
            </a:r>
            <a:r>
              <a:rPr lang="ru-RU" sz="1400" b="1" dirty="0" err="1"/>
              <a:t>етапі</a:t>
            </a:r>
            <a:r>
              <a:rPr lang="ru-RU" sz="1400" b="1" dirty="0"/>
              <a:t> // Дитячий </a:t>
            </a:r>
            <a:r>
              <a:rPr lang="ru-RU" sz="1400" b="1" dirty="0" err="1"/>
              <a:t>лікар</a:t>
            </a:r>
            <a:r>
              <a:rPr lang="ru-RU" sz="1400" b="1" dirty="0"/>
              <a:t>, </a:t>
            </a:r>
            <a:r>
              <a:rPr lang="ru-RU" sz="1400" b="1" i="1" dirty="0">
                <a:hlinkClick r:id="rId3"/>
              </a:rPr>
              <a:t>1 (64)' 2019</a:t>
            </a:r>
            <a:r>
              <a:rPr lang="ru-RU" sz="1400" b="1" dirty="0"/>
              <a:t> .- С. 16-22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55524" y="3515791"/>
            <a:ext cx="93757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uk-UA" sz="2800" b="1" dirty="0" err="1"/>
              <a:t>Дрібні</a:t>
            </a:r>
            <a:r>
              <a:rPr lang="ru-RU" altLang="uk-UA" sz="2800" b="1" dirty="0"/>
              <a:t> ЦІК, </a:t>
            </a:r>
            <a:r>
              <a:rPr lang="ru-RU" altLang="uk-UA" sz="2800" b="1" dirty="0" err="1"/>
              <a:t>які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утворилися</a:t>
            </a:r>
            <a:r>
              <a:rPr lang="ru-RU" altLang="uk-UA" sz="2800" b="1" dirty="0"/>
              <a:t> в </a:t>
            </a:r>
            <a:r>
              <a:rPr lang="ru-RU" altLang="uk-UA" sz="2800" b="1" dirty="0" err="1"/>
              <a:t>результаті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імунних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реакцій</a:t>
            </a:r>
            <a:r>
              <a:rPr lang="ru-RU" altLang="uk-UA" sz="2800" b="1" dirty="0"/>
              <a:t>,  </a:t>
            </a:r>
            <a:r>
              <a:rPr lang="ru-RU" altLang="uk-UA" sz="2800" b="1" dirty="0" err="1"/>
              <a:t>відкладаються</a:t>
            </a:r>
            <a:r>
              <a:rPr lang="ru-RU" altLang="uk-UA" sz="2800" b="1" dirty="0"/>
              <a:t> на </a:t>
            </a:r>
            <a:r>
              <a:rPr lang="ru-RU" altLang="uk-UA" sz="2800" b="1" dirty="0" err="1"/>
              <a:t>ендотелії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судин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мікроциркуляторного</a:t>
            </a:r>
            <a:r>
              <a:rPr lang="ru-RU" altLang="uk-UA" sz="2800" b="1" dirty="0"/>
              <a:t> русла, </a:t>
            </a:r>
            <a:r>
              <a:rPr lang="ru-RU" altLang="uk-UA" sz="2800" b="1" dirty="0" err="1"/>
              <a:t>призводять</a:t>
            </a:r>
            <a:r>
              <a:rPr lang="ru-RU" altLang="uk-UA" sz="2800" b="1" dirty="0"/>
              <a:t> до </a:t>
            </a:r>
            <a:r>
              <a:rPr lang="ru-RU" altLang="uk-UA" sz="2800" b="1" dirty="0" err="1"/>
              <a:t>його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ушкодження</a:t>
            </a:r>
            <a:r>
              <a:rPr lang="ru-RU" altLang="uk-UA" sz="2800" b="1" dirty="0"/>
              <a:t> з </a:t>
            </a:r>
            <a:r>
              <a:rPr lang="ru-RU" altLang="uk-UA" sz="2800" b="1" dirty="0" err="1"/>
              <a:t>відкладанням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IgА-депозитів</a:t>
            </a:r>
            <a:r>
              <a:rPr lang="ru-RU" altLang="uk-UA" sz="2800" b="1" dirty="0"/>
              <a:t> і з </a:t>
            </a:r>
            <a:r>
              <a:rPr lang="ru-RU" altLang="uk-UA" sz="2800" b="1" dirty="0" err="1"/>
              <a:t>подальшим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формуванням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тромбозів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дрібних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судин</a:t>
            </a:r>
            <a:r>
              <a:rPr lang="ru-RU" altLang="uk-UA" sz="2800" b="1" dirty="0"/>
              <a:t> з </a:t>
            </a:r>
            <a:r>
              <a:rPr lang="ru-RU" altLang="uk-UA" sz="2800" b="1" dirty="0" err="1"/>
              <a:t>наступним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розвитком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некрозів</a:t>
            </a:r>
            <a:r>
              <a:rPr lang="ru-RU" altLang="uk-UA" sz="2800" b="1" dirty="0"/>
              <a:t>, </a:t>
            </a:r>
            <a:r>
              <a:rPr lang="ru-RU" altLang="uk-UA" sz="2800" b="1" dirty="0" err="1"/>
              <a:t>деструкції</a:t>
            </a:r>
            <a:r>
              <a:rPr lang="ru-RU" altLang="uk-UA" sz="2800" b="1" dirty="0"/>
              <a:t> і </a:t>
            </a:r>
            <a:r>
              <a:rPr lang="ru-RU" altLang="uk-UA" sz="2800" b="1" dirty="0" err="1"/>
              <a:t>розвитком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кровотеч</a:t>
            </a:r>
            <a:r>
              <a:rPr lang="ru-RU" altLang="uk-UA" sz="2800" b="1" dirty="0"/>
              <a:t> – </a:t>
            </a:r>
            <a:r>
              <a:rPr lang="ru-RU" altLang="uk-UA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кровотечі</a:t>
            </a:r>
            <a:r>
              <a:rPr lang="ru-RU" alt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altLang="uk-UA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фоні</a:t>
            </a:r>
            <a:r>
              <a:rPr lang="ru-RU" alt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мікротромбозів</a:t>
            </a:r>
            <a:r>
              <a:rPr lang="ru-RU" alt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="" xmlns:a16="http://schemas.microsoft.com/office/drawing/2014/main" id="{B6EF6E04-D4A3-4C8E-897F-B85797769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362" y="133632"/>
            <a:ext cx="10515600" cy="873366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КЛІНІКА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90499" name="Rectangle 3">
            <a:extLst>
              <a:ext uri="{FF2B5EF4-FFF2-40B4-BE49-F238E27FC236}">
                <a16:creationId xmlns="" xmlns:a16="http://schemas.microsoft.com/office/drawing/2014/main" id="{77BB00A9-D089-413C-B353-3545530D2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64" y="1617421"/>
            <a:ext cx="11424211" cy="350637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клініці</a:t>
            </a: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ГВ </a:t>
            </a:r>
            <a:r>
              <a:rPr lang="ru-RU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розрізняють</a:t>
            </a: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п’ять</a:t>
            </a: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головних</a:t>
            </a: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синдромів</a:t>
            </a: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(форм):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i="1" dirty="0"/>
              <a:t>- </a:t>
            </a:r>
            <a:r>
              <a:rPr lang="ru-RU" b="1" i="1" dirty="0" err="1"/>
              <a:t>шкірно-геморагічний</a:t>
            </a:r>
            <a:r>
              <a:rPr lang="ru-RU" b="1" i="1" dirty="0"/>
              <a:t>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i="1" dirty="0"/>
              <a:t>- </a:t>
            </a:r>
            <a:r>
              <a:rPr lang="ru-RU" b="1" i="1" dirty="0" err="1"/>
              <a:t>суглобово-шкірний</a:t>
            </a:r>
            <a:r>
              <a:rPr lang="ru-RU" b="1" i="1" dirty="0"/>
              <a:t>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i="1" dirty="0"/>
              <a:t>- </a:t>
            </a:r>
            <a:r>
              <a:rPr lang="ru-RU" b="1" i="1" dirty="0" err="1"/>
              <a:t>абдомінальний</a:t>
            </a:r>
            <a:r>
              <a:rPr lang="ru-RU" b="1" i="1" dirty="0"/>
              <a:t>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i="1" dirty="0"/>
              <a:t>- </a:t>
            </a:r>
            <a:r>
              <a:rPr lang="ru-RU" b="1" i="1" dirty="0" err="1"/>
              <a:t>нирковий</a:t>
            </a:r>
            <a:r>
              <a:rPr lang="ru-RU" b="1" i="1" dirty="0"/>
              <a:t>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i="1" dirty="0"/>
              <a:t>- </a:t>
            </a:r>
            <a:r>
              <a:rPr lang="ru-RU" b="1" i="1" dirty="0" err="1"/>
              <a:t>змішаний</a:t>
            </a:r>
            <a:r>
              <a:rPr lang="ru-RU" b="1" i="1" dirty="0"/>
              <a:t> (</a:t>
            </a:r>
            <a:r>
              <a:rPr lang="ru-RU" b="1" i="1" dirty="0" err="1"/>
              <a:t>різноманітне</a:t>
            </a:r>
            <a:r>
              <a:rPr lang="ru-RU" b="1" i="1" dirty="0"/>
              <a:t> </a:t>
            </a:r>
            <a:r>
              <a:rPr lang="ru-RU" b="1" i="1" dirty="0" err="1"/>
              <a:t>поєднання</a:t>
            </a:r>
            <a:r>
              <a:rPr lang="ru-RU" b="1" i="1" dirty="0"/>
              <a:t> </a:t>
            </a:r>
            <a:r>
              <a:rPr lang="ru-RU" b="1" i="1" dirty="0" err="1"/>
              <a:t>уражееь</a:t>
            </a:r>
            <a:r>
              <a:rPr lang="ru-RU" b="1" i="1" dirty="0"/>
              <a:t> </a:t>
            </a:r>
            <a:r>
              <a:rPr lang="ru-RU" b="1" i="1" dirty="0" err="1"/>
              <a:t>шкіри</a:t>
            </a:r>
            <a:r>
              <a:rPr lang="ru-RU" b="1" i="1" dirty="0"/>
              <a:t> і </a:t>
            </a:r>
            <a:r>
              <a:rPr lang="ru-RU" b="1" i="1" dirty="0" err="1"/>
              <a:t>вісцеральних</a:t>
            </a:r>
            <a:r>
              <a:rPr lang="ru-RU" b="1" i="1" dirty="0"/>
              <a:t> </a:t>
            </a:r>
            <a:r>
              <a:rPr lang="ru-RU" b="1" i="1" dirty="0" err="1"/>
              <a:t>органів</a:t>
            </a:r>
            <a:r>
              <a:rPr lang="ru-RU" b="1" i="1" dirty="0"/>
              <a:t>).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CB2254E1-40CC-46A9-B978-271620674774}"/>
              </a:ext>
            </a:extLst>
          </p:cNvPr>
          <p:cNvSpPr txBox="1">
            <a:spLocks noChangeArrowheads="1"/>
          </p:cNvSpPr>
          <p:nvPr/>
        </p:nvSpPr>
        <p:spPr>
          <a:xfrm>
            <a:off x="92597" y="5131855"/>
            <a:ext cx="11844761" cy="160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uk-UA" b="1" dirty="0"/>
              <a:t>Початок </a:t>
            </a:r>
            <a:r>
              <a:rPr lang="ru-RU" altLang="uk-UA" b="1" dirty="0" err="1"/>
              <a:t>захворювання</a:t>
            </a:r>
            <a:r>
              <a:rPr lang="ru-RU" altLang="uk-UA" b="1" dirty="0"/>
              <a:t> </a:t>
            </a:r>
            <a:r>
              <a:rPr lang="ru-RU" altLang="uk-UA" b="1" dirty="0" err="1"/>
              <a:t>гострий</a:t>
            </a:r>
            <a:r>
              <a:rPr lang="ru-RU" altLang="uk-UA" b="1" dirty="0"/>
              <a:t>. </a:t>
            </a:r>
            <a:r>
              <a:rPr lang="ru-RU" altLang="uk-UA" b="1" dirty="0" err="1"/>
              <a:t>Зазвичай</a:t>
            </a:r>
            <a:r>
              <a:rPr lang="ru-RU" altLang="uk-UA" b="1" dirty="0"/>
              <a:t> </a:t>
            </a:r>
            <a:r>
              <a:rPr lang="ru-RU" altLang="uk-UA" b="1" dirty="0" err="1"/>
              <a:t>спостерігається</a:t>
            </a:r>
            <a:r>
              <a:rPr lang="ru-RU" altLang="uk-UA" b="1" dirty="0"/>
              <a:t> </a:t>
            </a:r>
            <a:r>
              <a:rPr lang="ru-RU" altLang="uk-UA" b="1" dirty="0" err="1"/>
              <a:t>помірна</a:t>
            </a:r>
            <a:r>
              <a:rPr lang="ru-RU" altLang="uk-UA" b="1" dirty="0"/>
              <a:t> </a:t>
            </a:r>
            <a:r>
              <a:rPr lang="ru-RU" altLang="uk-UA" b="1" dirty="0" err="1"/>
              <a:t>гарячка</a:t>
            </a:r>
            <a:r>
              <a:rPr lang="ru-RU" altLang="uk-UA" b="1" dirty="0"/>
              <a:t> і </a:t>
            </a:r>
            <a:r>
              <a:rPr lang="ru-RU" altLang="uk-UA" b="1" dirty="0" err="1"/>
              <a:t>слабкість</a:t>
            </a:r>
            <a:r>
              <a:rPr lang="ru-RU" altLang="uk-UA" b="1" dirty="0"/>
              <a:t>. </a:t>
            </a:r>
            <a:r>
              <a:rPr lang="ru-RU" altLang="uk-UA" b="1" dirty="0" err="1"/>
              <a:t>Характерні</a:t>
            </a:r>
            <a:r>
              <a:rPr lang="ru-RU" altLang="uk-UA" b="1" dirty="0"/>
              <a:t> </a:t>
            </a:r>
            <a:r>
              <a:rPr lang="ru-RU" altLang="uk-UA" b="1" dirty="0" err="1"/>
              <a:t>симптоми</a:t>
            </a:r>
            <a:r>
              <a:rPr lang="ru-RU" altLang="uk-UA" b="1" dirty="0"/>
              <a:t> з </a:t>
            </a:r>
            <a:r>
              <a:rPr lang="ru-RU" altLang="uk-UA" b="1" dirty="0" err="1"/>
              <a:t>ураженням</a:t>
            </a:r>
            <a:r>
              <a:rPr lang="ru-RU" altLang="uk-UA" b="1" dirty="0"/>
              <a:t> </a:t>
            </a:r>
            <a:r>
              <a:rPr lang="ru-RU" altLang="uk-UA" b="1" dirty="0" err="1"/>
              <a:t>шкіри</a:t>
            </a:r>
            <a:r>
              <a:rPr lang="ru-RU" altLang="uk-UA" b="1" dirty="0"/>
              <a:t>, </a:t>
            </a:r>
            <a:r>
              <a:rPr lang="ru-RU" altLang="uk-UA" b="1" dirty="0" err="1"/>
              <a:t>суглобів</a:t>
            </a:r>
            <a:r>
              <a:rPr lang="ru-RU" altLang="uk-UA" b="1" dirty="0"/>
              <a:t>, ШКТ та </a:t>
            </a:r>
            <a:r>
              <a:rPr lang="ru-RU" altLang="uk-UA" b="1" dirty="0" err="1"/>
              <a:t>нирок</a:t>
            </a:r>
            <a:r>
              <a:rPr lang="ru-RU" altLang="uk-UA" b="1" dirty="0"/>
              <a:t> </a:t>
            </a:r>
            <a:r>
              <a:rPr lang="ru-RU" altLang="uk-UA" b="1" dirty="0" err="1"/>
              <a:t>з’являються</a:t>
            </a:r>
            <a:r>
              <a:rPr lang="ru-RU" altLang="uk-UA" b="1" dirty="0"/>
              <a:t> </a:t>
            </a:r>
            <a:r>
              <a:rPr lang="ru-RU" altLang="uk-UA" b="1" dirty="0" err="1"/>
              <a:t>послідовно</a:t>
            </a:r>
            <a:r>
              <a:rPr lang="ru-RU" altLang="uk-UA" b="1" dirty="0"/>
              <a:t> </a:t>
            </a:r>
            <a:r>
              <a:rPr lang="ru-RU" altLang="uk-UA" b="1" dirty="0" err="1"/>
              <a:t>протягом</a:t>
            </a:r>
            <a:r>
              <a:rPr lang="ru-RU" altLang="uk-UA" b="1" dirty="0"/>
              <a:t> </a:t>
            </a:r>
            <a:r>
              <a:rPr lang="ru-RU" altLang="uk-UA" b="1" dirty="0" err="1"/>
              <a:t>кількох</a:t>
            </a:r>
            <a:r>
              <a:rPr lang="ru-RU" altLang="uk-UA" b="1" dirty="0"/>
              <a:t> </a:t>
            </a:r>
            <a:r>
              <a:rPr lang="ru-RU" altLang="uk-UA" b="1" dirty="0" err="1"/>
              <a:t>днів</a:t>
            </a:r>
            <a:r>
              <a:rPr lang="ru-RU" altLang="uk-UA" b="1" dirty="0"/>
              <a:t> </a:t>
            </a:r>
            <a:r>
              <a:rPr lang="ru-RU" altLang="uk-UA" b="1" dirty="0" err="1"/>
              <a:t>або</a:t>
            </a:r>
            <a:r>
              <a:rPr lang="ru-RU" altLang="uk-UA" b="1" dirty="0"/>
              <a:t> </a:t>
            </a:r>
            <a:r>
              <a:rPr lang="ru-RU" altLang="uk-UA" b="1" dirty="0" err="1"/>
              <a:t>тижнів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1858" y="232426"/>
            <a:ext cx="888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Васкуліт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Шенлейна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Геноха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характеризується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гемора-гічним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висипом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артритом,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абдомінальним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синдромом та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ураженням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нирок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систем. </a:t>
            </a:r>
          </a:p>
        </p:txBody>
      </p:sp>
      <p:pic>
        <p:nvPicPr>
          <p:cNvPr id="8" name="Picture 5" descr="trombotsitopenicheskaya-purpura-rebenok-noga">
            <a:extLst>
              <a:ext uri="{FF2B5EF4-FFF2-40B4-BE49-F238E27FC236}">
                <a16:creationId xmlns="" xmlns:a16="http://schemas.microsoft.com/office/drawing/2014/main" id="{7683F4B0-7F3F-4D23-9CBE-66283F12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17" y="2172837"/>
            <a:ext cx="2306483" cy="19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gemorragicheskii-diatez-1">
            <a:extLst>
              <a:ext uri="{FF2B5EF4-FFF2-40B4-BE49-F238E27FC236}">
                <a16:creationId xmlns="" xmlns:a16="http://schemas.microsoft.com/office/drawing/2014/main" id="{C8DBD263-B36C-4C41-9C12-F41736B0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93" y="2227844"/>
            <a:ext cx="2765855" cy="19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Henoch-Schonlein-Purpura-disease">
            <a:extLst>
              <a:ext uri="{FF2B5EF4-FFF2-40B4-BE49-F238E27FC236}">
                <a16:creationId xmlns="" xmlns:a16="http://schemas.microsoft.com/office/drawing/2014/main" id="{751DC3C8-6D8A-4D0A-BD70-5D42312C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37" y="2337076"/>
            <a:ext cx="2103071" cy="17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%D0%93%D0%B5%D0%BC%D0%BE%D1%80%D1%80%D0%B0%D0%B3%D0%B8%D1%87%D0%B5%D1%81%D0%BA%D0%B8%D0%B9-%D0%B2%D0%B0%D1%81%D0%BA%D1%83%D0%BB%D0%B8%D1%82-%D1%81%D0%B8%D0%BC%D0%BF%D1%82%D0%BE%D0%BC%D1%8B-%D0%B8-%D0%BB%D0%B5%D1%87%D0%B5%D0%BD%D0%B8%D0%B5">
            <a:extLst>
              <a:ext uri="{FF2B5EF4-FFF2-40B4-BE49-F238E27FC236}">
                <a16:creationId xmlns="" xmlns:a16="http://schemas.microsoft.com/office/drawing/2014/main" id="{23E0B5DE-0478-4B2D-97F2-82C80F08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7" y="1551008"/>
            <a:ext cx="2843213" cy="25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5083" y="1444821"/>
            <a:ext cx="8623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Суглобовий</a:t>
            </a:r>
            <a:r>
              <a:rPr lang="ru-RU" alt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</a:t>
            </a:r>
            <a:r>
              <a:rPr lang="ru-RU" altLang="uk-UA" sz="2800" dirty="0"/>
              <a:t> </a:t>
            </a:r>
            <a:r>
              <a:rPr lang="ru-RU" altLang="uk-UA" sz="2800" b="1" dirty="0" err="1"/>
              <a:t>спостерігається</a:t>
            </a:r>
            <a:r>
              <a:rPr lang="ru-RU" altLang="uk-UA" sz="2800" b="1" dirty="0"/>
              <a:t> у </a:t>
            </a:r>
            <a:r>
              <a:rPr lang="ru-RU" alt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50-80%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дітей</a:t>
            </a:r>
            <a:r>
              <a:rPr lang="ru-RU" altLang="uk-UA" sz="2800" b="1" dirty="0"/>
              <a:t> з </a:t>
            </a:r>
            <a:r>
              <a:rPr lang="ru-RU" altLang="uk-UA" sz="2800" b="1" dirty="0" err="1"/>
              <a:t>геморагічним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васкулітом</a:t>
            </a:r>
            <a:r>
              <a:rPr lang="ru-RU" altLang="uk-UA" sz="2800" b="1" dirty="0"/>
              <a:t>. </a:t>
            </a:r>
            <a:r>
              <a:rPr lang="ru-RU" altLang="uk-UA" sz="2800" b="1" dirty="0" err="1"/>
              <a:t>Найчастіше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уражаються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великі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суглоби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нижніх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кінцівок</a:t>
            </a:r>
            <a:r>
              <a:rPr lang="ru-RU" altLang="uk-UA" sz="2800" b="1" dirty="0"/>
              <a:t> – </a:t>
            </a:r>
            <a:r>
              <a:rPr lang="ru-RU" altLang="uk-UA" sz="2800" b="1" dirty="0" err="1"/>
              <a:t>колінні</a:t>
            </a:r>
            <a:r>
              <a:rPr lang="ru-RU" altLang="uk-UA" sz="2800" b="1" dirty="0"/>
              <a:t> (38%) та </a:t>
            </a:r>
            <a:r>
              <a:rPr lang="ru-RU" altLang="uk-UA" sz="2800" b="1" dirty="0" err="1"/>
              <a:t>гомілково-ступневі</a:t>
            </a:r>
            <a:r>
              <a:rPr lang="ru-RU" altLang="uk-UA" sz="2800" b="1" dirty="0"/>
              <a:t> (85%), </a:t>
            </a:r>
            <a:r>
              <a:rPr lang="ru-RU" altLang="uk-UA" sz="2800" b="1" dirty="0" err="1"/>
              <a:t>рідше</a:t>
            </a:r>
            <a:r>
              <a:rPr lang="ru-RU" altLang="uk-UA" sz="2800" b="1" dirty="0"/>
              <a:t> – </a:t>
            </a:r>
            <a:r>
              <a:rPr lang="ru-RU" altLang="uk-UA" sz="2800" b="1" dirty="0" err="1"/>
              <a:t>міжфалангові</a:t>
            </a:r>
            <a:r>
              <a:rPr lang="ru-RU" altLang="uk-UA" sz="2800" b="1" dirty="0"/>
              <a:t>, </a:t>
            </a:r>
            <a:r>
              <a:rPr lang="ru-RU" altLang="uk-UA" sz="2800" b="1" dirty="0" err="1"/>
              <a:t>променево-зап’ястні</a:t>
            </a:r>
            <a:r>
              <a:rPr lang="ru-RU" altLang="uk-UA" sz="2800" b="1" dirty="0"/>
              <a:t>,  </a:t>
            </a:r>
            <a:r>
              <a:rPr lang="ru-RU" altLang="uk-UA" sz="2800" b="1" dirty="0" err="1"/>
              <a:t>ліктьові</a:t>
            </a:r>
            <a:r>
              <a:rPr lang="ru-RU" altLang="uk-UA" sz="2800" b="1" dirty="0"/>
              <a:t>. </a:t>
            </a:r>
            <a:r>
              <a:rPr lang="ru-RU" altLang="uk-UA" sz="2800" b="1" dirty="0" err="1"/>
              <a:t>Інколи</a:t>
            </a:r>
            <a:r>
              <a:rPr lang="ru-RU" altLang="uk-UA" sz="2800" b="1" dirty="0"/>
              <a:t> (у 15%) артрит </a:t>
            </a:r>
            <a:r>
              <a:rPr lang="ru-RU" altLang="uk-UA" sz="2800" b="1" dirty="0" err="1"/>
              <a:t>може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передувати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появі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висипань</a:t>
            </a:r>
            <a:r>
              <a:rPr lang="ru-RU" altLang="uk-UA" sz="2800" b="1" dirty="0"/>
              <a:t> на 1-2 </a:t>
            </a:r>
            <a:r>
              <a:rPr lang="ru-RU" altLang="uk-UA" sz="2800" b="1" dirty="0" err="1"/>
              <a:t>дні</a:t>
            </a:r>
            <a:r>
              <a:rPr lang="ru-RU" altLang="uk-UA" sz="2800" b="1" dirty="0"/>
              <a:t>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6608" y="365125"/>
            <a:ext cx="11204292" cy="1325563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Шкіряно-суглобна форма – найпоширеніша форма васкуліту </a:t>
            </a:r>
            <a:r>
              <a:rPr lang="uk-UA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Шенлейн-Геноха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8971" y="4336415"/>
            <a:ext cx="114319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uk-UA" sz="2800" b="1" dirty="0" err="1"/>
              <a:t>Характерними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ознаками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даного</a:t>
            </a:r>
            <a:r>
              <a:rPr lang="ru-RU" altLang="uk-UA" sz="2800" b="1" dirty="0"/>
              <a:t> артриту є </a:t>
            </a:r>
            <a:r>
              <a:rPr lang="ru-RU" altLang="uk-UA" sz="2800" b="1" dirty="0" err="1"/>
              <a:t>періартикулярний</a:t>
            </a:r>
            <a:r>
              <a:rPr lang="ru-RU" altLang="uk-UA" sz="2800" b="1" dirty="0"/>
              <a:t> набряк, </a:t>
            </a:r>
            <a:r>
              <a:rPr lang="ru-RU" altLang="uk-UA" sz="2800" b="1" dirty="0" err="1"/>
              <a:t>біль</a:t>
            </a:r>
            <a:r>
              <a:rPr lang="ru-RU" altLang="uk-UA" sz="2800" b="1" dirty="0"/>
              <a:t> і </a:t>
            </a:r>
            <a:r>
              <a:rPr lang="ru-RU" altLang="uk-UA" sz="2800" b="1" dirty="0" err="1"/>
              <a:t>зменшення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обсягу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рухів</a:t>
            </a:r>
            <a:r>
              <a:rPr lang="ru-RU" altLang="uk-UA" sz="2800" b="1" dirty="0"/>
              <a:t> у </a:t>
            </a:r>
            <a:r>
              <a:rPr lang="ru-RU" altLang="uk-UA" sz="2800" b="1" dirty="0" err="1"/>
              <a:t>суглобі</a:t>
            </a:r>
            <a:r>
              <a:rPr lang="ru-RU" altLang="uk-UA" sz="2800" b="1" dirty="0"/>
              <a:t>, </a:t>
            </a:r>
            <a:r>
              <a:rPr lang="ru-RU" altLang="uk-UA" sz="2800" b="1" dirty="0" err="1"/>
              <a:t>тоді</a:t>
            </a:r>
            <a:r>
              <a:rPr lang="ru-RU" altLang="uk-UA" sz="2800" b="1" dirty="0"/>
              <a:t> як </a:t>
            </a:r>
            <a:r>
              <a:rPr lang="ru-RU" altLang="uk-UA" sz="2800" b="1" dirty="0" err="1"/>
              <a:t>почервоніння</a:t>
            </a:r>
            <a:r>
              <a:rPr lang="ru-RU" altLang="uk-UA" sz="2800" b="1" dirty="0"/>
              <a:t> та </a:t>
            </a:r>
            <a:r>
              <a:rPr lang="ru-RU" altLang="uk-UA" sz="2800" b="1" dirty="0" err="1"/>
              <a:t>підвищення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температури</a:t>
            </a:r>
            <a:r>
              <a:rPr lang="ru-RU" altLang="uk-UA" sz="2800" b="1" dirty="0"/>
              <a:t> над </a:t>
            </a:r>
            <a:r>
              <a:rPr lang="ru-RU" altLang="uk-UA" sz="2800" b="1" dirty="0" err="1"/>
              <a:t>ділянкою</a:t>
            </a:r>
            <a:r>
              <a:rPr lang="ru-RU" altLang="uk-UA" sz="2800" b="1" dirty="0"/>
              <a:t> </a:t>
            </a:r>
            <a:r>
              <a:rPr lang="ru-RU" altLang="uk-UA" sz="2800" b="1" dirty="0" err="1"/>
              <a:t>суглоба</a:t>
            </a:r>
            <a:r>
              <a:rPr lang="ru-RU" altLang="uk-UA" sz="2800" b="1" dirty="0"/>
              <a:t> не є </a:t>
            </a:r>
            <a:r>
              <a:rPr lang="ru-RU" altLang="uk-UA" sz="2800" b="1" dirty="0" err="1"/>
              <a:t>типовими</a:t>
            </a:r>
            <a:r>
              <a:rPr lang="ru-RU" altLang="uk-UA" sz="2800" b="1" dirty="0"/>
              <a:t>.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Суглобовий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доброякісний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перебіг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утримується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1-2 </a:t>
            </a:r>
            <a:r>
              <a:rPr lang="ru-RU" alt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тижнів</a:t>
            </a:r>
            <a:r>
              <a:rPr lang="ru-RU" alt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="" xmlns:a16="http://schemas.microsoft.com/office/drawing/2014/main" id="{F5267AE4-766F-4303-80C0-0CF39337B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393" y="125696"/>
            <a:ext cx="10515600" cy="780769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Абдомінальна (вісцеральна) форма ГВ</a:t>
            </a: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7E595429-A84D-425A-8CA3-CED2D7660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7919" y="980207"/>
            <a:ext cx="11250591" cy="5602147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ru-RU" altLang="uk-UA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Абдомінальний</a:t>
            </a:r>
            <a:r>
              <a:rPr lang="ru-RU" alt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</a:t>
            </a:r>
            <a:r>
              <a:rPr lang="ru-RU" altLang="uk-UA" b="1" i="1" dirty="0"/>
              <a:t> </a:t>
            </a:r>
            <a:r>
              <a:rPr lang="ru-RU" altLang="uk-UA" b="1" dirty="0" err="1"/>
              <a:t>спостерігається</a:t>
            </a:r>
            <a:r>
              <a:rPr lang="ru-RU" altLang="uk-UA" b="1" dirty="0"/>
              <a:t> у </a:t>
            </a:r>
            <a:r>
              <a:rPr lang="ru-RU" alt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50-75%</a:t>
            </a:r>
            <a:r>
              <a:rPr lang="ru-RU" altLang="uk-UA" b="1" dirty="0"/>
              <a:t> </a:t>
            </a:r>
            <a:r>
              <a:rPr lang="ru-RU" altLang="uk-UA" b="1" dirty="0" err="1"/>
              <a:t>дітей</a:t>
            </a:r>
            <a:r>
              <a:rPr lang="ru-RU" altLang="uk-UA" b="1" dirty="0"/>
              <a:t>, </a:t>
            </a:r>
            <a:r>
              <a:rPr lang="ru-RU" altLang="uk-UA" b="1" dirty="0" err="1"/>
              <a:t>найчастіше</a:t>
            </a:r>
            <a:r>
              <a:rPr lang="ru-RU" altLang="uk-UA" b="1" dirty="0"/>
              <a:t> через </a:t>
            </a:r>
            <a:r>
              <a:rPr lang="ru-RU" altLang="uk-UA" b="1" dirty="0" err="1"/>
              <a:t>тиждень</a:t>
            </a:r>
            <a:r>
              <a:rPr lang="ru-RU" altLang="uk-UA" b="1" dirty="0"/>
              <a:t> </a:t>
            </a:r>
            <a:r>
              <a:rPr lang="ru-RU" altLang="uk-UA" b="1" dirty="0" err="1"/>
              <a:t>після</a:t>
            </a:r>
            <a:r>
              <a:rPr lang="ru-RU" altLang="uk-UA" b="1" dirty="0"/>
              <a:t> </a:t>
            </a:r>
            <a:r>
              <a:rPr lang="ru-RU" altLang="uk-UA" b="1" dirty="0" err="1"/>
              <a:t>появи</a:t>
            </a:r>
            <a:r>
              <a:rPr lang="ru-RU" altLang="uk-UA" b="1" dirty="0"/>
              <a:t> </a:t>
            </a:r>
            <a:r>
              <a:rPr lang="ru-RU" altLang="uk-UA" b="1" dirty="0" err="1"/>
              <a:t>висипань</a:t>
            </a:r>
            <a:r>
              <a:rPr lang="ru-RU" altLang="uk-UA" b="1" dirty="0"/>
              <a:t>, але </a:t>
            </a:r>
            <a:r>
              <a:rPr lang="ru-RU" altLang="uk-UA" b="1" dirty="0" err="1"/>
              <a:t>завжди</a:t>
            </a:r>
            <a:r>
              <a:rPr lang="ru-RU" altLang="uk-UA" b="1" dirty="0"/>
              <a:t> в </a:t>
            </a:r>
            <a:r>
              <a:rPr lang="ru-RU" altLang="uk-UA" b="1" dirty="0" err="1"/>
              <a:t>перші</a:t>
            </a:r>
            <a:r>
              <a:rPr lang="ru-RU" altLang="uk-UA" b="1" dirty="0"/>
              <a:t> 30 </a:t>
            </a:r>
            <a:r>
              <a:rPr lang="ru-RU" altLang="uk-UA" b="1" dirty="0" err="1"/>
              <a:t>днів</a:t>
            </a:r>
            <a:r>
              <a:rPr lang="ru-RU" altLang="uk-UA" b="1" dirty="0"/>
              <a:t>. </a:t>
            </a:r>
            <a:r>
              <a:rPr lang="ru-RU" altLang="uk-UA" b="1" dirty="0" err="1"/>
              <a:t>Інколи</a:t>
            </a:r>
            <a:r>
              <a:rPr lang="ru-RU" altLang="uk-UA" b="1" dirty="0"/>
              <a:t> (</a:t>
            </a:r>
            <a:r>
              <a:rPr lang="ru-RU" alt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10</a:t>
            </a:r>
            <a:r>
              <a:rPr lang="ru-RU" altLang="uk-UA" b="1" dirty="0"/>
              <a:t>%) </a:t>
            </a:r>
            <a:r>
              <a:rPr lang="ru-RU" altLang="uk-UA" b="1" dirty="0" err="1"/>
              <a:t>він</a:t>
            </a:r>
            <a:r>
              <a:rPr lang="ru-RU" altLang="uk-UA" b="1" dirty="0"/>
              <a:t> </a:t>
            </a:r>
            <a:r>
              <a:rPr lang="ru-RU" altLang="uk-UA" b="1" dirty="0" err="1"/>
              <a:t>передує</a:t>
            </a:r>
            <a:r>
              <a:rPr lang="ru-RU" altLang="uk-UA" b="1" dirty="0"/>
              <a:t> </a:t>
            </a:r>
            <a:r>
              <a:rPr lang="ru-RU" altLang="uk-UA" b="1" dirty="0" err="1"/>
              <a:t>іншим</a:t>
            </a:r>
            <a:r>
              <a:rPr lang="ru-RU" altLang="uk-UA" b="1" dirty="0"/>
              <a:t> </a:t>
            </a:r>
            <a:r>
              <a:rPr lang="ru-RU" altLang="uk-UA" b="1" dirty="0" err="1"/>
              <a:t>проявам</a:t>
            </a:r>
            <a:r>
              <a:rPr lang="ru-RU" altLang="uk-UA" b="1" dirty="0"/>
              <a:t> </a:t>
            </a:r>
            <a:r>
              <a:rPr lang="ru-RU" altLang="uk-UA" b="1" dirty="0" err="1"/>
              <a:t>хвороби</a:t>
            </a:r>
            <a:r>
              <a:rPr lang="ru-RU" altLang="uk-UA" b="1" dirty="0"/>
              <a:t>. 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altLang="uk-UA" b="1" dirty="0" err="1"/>
              <a:t>Абдомінальний</a:t>
            </a:r>
            <a:r>
              <a:rPr lang="ru-RU" altLang="uk-UA" b="1" dirty="0"/>
              <a:t> синдром </a:t>
            </a:r>
            <a:r>
              <a:rPr lang="ru-RU" altLang="uk-UA" b="1" dirty="0" err="1"/>
              <a:t>проявляється</a:t>
            </a:r>
            <a:r>
              <a:rPr lang="ru-RU" altLang="uk-UA" b="1" dirty="0"/>
              <a:t> </a:t>
            </a:r>
            <a:r>
              <a:rPr lang="ru-RU" altLang="uk-UA" b="1" dirty="0" err="1"/>
              <a:t>вираженим</a:t>
            </a:r>
            <a:r>
              <a:rPr lang="ru-RU" altLang="uk-UA" b="1" dirty="0"/>
              <a:t> </a:t>
            </a:r>
            <a:r>
              <a:rPr lang="ru-RU" altLang="uk-UA" b="1" dirty="0" err="1"/>
              <a:t>болем</a:t>
            </a:r>
            <a:r>
              <a:rPr lang="ru-RU" altLang="uk-UA" b="1" dirty="0"/>
              <a:t> у </a:t>
            </a:r>
            <a:r>
              <a:rPr lang="ru-RU" altLang="uk-UA" b="1" dirty="0" err="1"/>
              <a:t>животі</a:t>
            </a:r>
            <a:r>
              <a:rPr lang="ru-RU" altLang="uk-UA" b="1" dirty="0"/>
              <a:t>, </a:t>
            </a:r>
            <a:r>
              <a:rPr lang="ru-RU" altLang="uk-UA" b="1" dirty="0" err="1"/>
              <a:t>може</a:t>
            </a:r>
            <a:r>
              <a:rPr lang="ru-RU" altLang="uk-UA" b="1" dirty="0"/>
              <a:t> </a:t>
            </a:r>
            <a:r>
              <a:rPr lang="ru-RU" altLang="uk-UA" b="1" dirty="0" err="1"/>
              <a:t>супроводжуватися</a:t>
            </a:r>
            <a:r>
              <a:rPr lang="ru-RU" altLang="uk-UA" b="1" dirty="0"/>
              <a:t> </a:t>
            </a:r>
            <a:r>
              <a:rPr lang="ru-RU" altLang="uk-UA" b="1" dirty="0" err="1"/>
              <a:t>кишковою</a:t>
            </a:r>
            <a:r>
              <a:rPr lang="ru-RU" altLang="uk-UA" b="1" dirty="0"/>
              <a:t> </a:t>
            </a:r>
            <a:r>
              <a:rPr lang="ru-RU" altLang="uk-UA" b="1" dirty="0" err="1"/>
              <a:t>кровотечею</a:t>
            </a:r>
            <a:r>
              <a:rPr lang="ru-RU" altLang="uk-UA" b="1" dirty="0"/>
              <a:t> з </a:t>
            </a:r>
            <a:r>
              <a:rPr lang="ru-RU" altLang="uk-UA" b="1" dirty="0" err="1"/>
              <a:t>рідкими</a:t>
            </a:r>
            <a:r>
              <a:rPr lang="ru-RU" altLang="uk-UA" b="1" dirty="0"/>
              <a:t> </a:t>
            </a:r>
            <a:r>
              <a:rPr lang="ru-RU" altLang="uk-UA" b="1" dirty="0" err="1"/>
              <a:t>випорож-неннями</a:t>
            </a:r>
            <a:r>
              <a:rPr lang="ru-RU" altLang="uk-UA" b="1" dirty="0"/>
              <a:t>, </a:t>
            </a:r>
            <a:r>
              <a:rPr lang="ru-RU" altLang="uk-UA" b="1" dirty="0" err="1"/>
              <a:t>нудотою</a:t>
            </a:r>
            <a:r>
              <a:rPr lang="ru-RU" altLang="uk-UA" b="1" dirty="0"/>
              <a:t> та </a:t>
            </a:r>
            <a:r>
              <a:rPr lang="ru-RU" altLang="uk-UA" b="1" dirty="0" err="1"/>
              <a:t>блюванням</a:t>
            </a:r>
            <a:r>
              <a:rPr lang="ru-RU" altLang="uk-UA" b="1" dirty="0"/>
              <a:t>.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Васкуліт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стінки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кишки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ускладнитись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кишковою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непрохідністю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гангреною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перфорацією</a:t>
            </a:r>
            <a:r>
              <a:rPr lang="ru-RU" alt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кишки. </a:t>
            </a:r>
          </a:p>
          <a:p>
            <a:pPr algn="just">
              <a:lnSpc>
                <a:spcPct val="100000"/>
              </a:lnSpc>
            </a:pPr>
            <a:r>
              <a:rPr lang="ru-RU" altLang="uk-UA" b="1" dirty="0" err="1"/>
              <a:t>Механізм</a:t>
            </a:r>
            <a:r>
              <a:rPr lang="ru-RU" altLang="uk-UA" b="1" dirty="0"/>
              <a:t> </a:t>
            </a:r>
            <a:r>
              <a:rPr lang="ru-RU" altLang="uk-UA" b="1" dirty="0" err="1"/>
              <a:t>появи</a:t>
            </a:r>
            <a:r>
              <a:rPr lang="ru-RU" altLang="uk-UA" b="1" dirty="0"/>
              <a:t> </a:t>
            </a:r>
            <a:r>
              <a:rPr lang="ru-RU" altLang="uk-UA" b="1" dirty="0" err="1"/>
              <a:t>больового</a:t>
            </a:r>
            <a:r>
              <a:rPr lang="ru-RU" altLang="uk-UA" b="1" dirty="0"/>
              <a:t> синдрому </a:t>
            </a:r>
            <a:r>
              <a:rPr lang="ru-RU" altLang="uk-UA" b="1" dirty="0" err="1"/>
              <a:t>пов’язаний</a:t>
            </a:r>
            <a:r>
              <a:rPr lang="ru-RU" altLang="uk-UA" b="1" dirty="0"/>
              <a:t> </a:t>
            </a:r>
            <a:r>
              <a:rPr lang="ru-RU" altLang="uk-UA" b="1" dirty="0" err="1"/>
              <a:t>зі</a:t>
            </a:r>
            <a:r>
              <a:rPr lang="ru-RU" altLang="uk-UA" b="1" dirty="0"/>
              <a:t> спазмом </a:t>
            </a:r>
            <a:r>
              <a:rPr lang="ru-RU" altLang="uk-UA" b="1" dirty="0" err="1"/>
              <a:t>судин</a:t>
            </a:r>
            <a:r>
              <a:rPr lang="ru-RU" altLang="uk-UA" b="1" dirty="0"/>
              <a:t> </a:t>
            </a:r>
            <a:r>
              <a:rPr lang="ru-RU" altLang="uk-UA" b="1" dirty="0" err="1"/>
              <a:t>брижі</a:t>
            </a:r>
            <a:r>
              <a:rPr lang="ru-RU" altLang="uk-UA" b="1" dirty="0"/>
              <a:t> та петель кишечнику, </a:t>
            </a:r>
            <a:r>
              <a:rPr lang="ru-RU" altLang="uk-UA" b="1" dirty="0" err="1"/>
              <a:t>ангіоневротичним</a:t>
            </a:r>
            <a:r>
              <a:rPr lang="ru-RU" altLang="uk-UA" b="1" dirty="0"/>
              <a:t> </a:t>
            </a:r>
            <a:r>
              <a:rPr lang="ru-RU" altLang="uk-UA" b="1" dirty="0" err="1"/>
              <a:t>набряком</a:t>
            </a:r>
            <a:r>
              <a:rPr lang="ru-RU" altLang="uk-UA" b="1" dirty="0"/>
              <a:t>, </a:t>
            </a:r>
            <a:r>
              <a:rPr lang="ru-RU" altLang="uk-UA" b="1" dirty="0" err="1"/>
              <a:t>масивним</a:t>
            </a:r>
            <a:r>
              <a:rPr lang="ru-RU" altLang="uk-UA" b="1" dirty="0"/>
              <a:t> </a:t>
            </a:r>
            <a:r>
              <a:rPr lang="ru-RU" altLang="uk-UA" b="1" dirty="0" err="1"/>
              <a:t>діапедезом</a:t>
            </a:r>
            <a:r>
              <a:rPr lang="ru-RU" altLang="uk-UA" b="1" dirty="0"/>
              <a:t> </a:t>
            </a:r>
            <a:r>
              <a:rPr lang="ru-RU" altLang="uk-UA" b="1" dirty="0" err="1"/>
              <a:t>еритроцитів</a:t>
            </a:r>
            <a:r>
              <a:rPr lang="ru-RU" altLang="uk-UA" b="1" dirty="0"/>
              <a:t> у </a:t>
            </a:r>
            <a:r>
              <a:rPr lang="ru-RU" altLang="uk-UA" b="1" dirty="0" err="1"/>
              <a:t>стінку</a:t>
            </a:r>
            <a:r>
              <a:rPr lang="ru-RU" altLang="uk-UA" b="1" dirty="0"/>
              <a:t> кишечнику </a:t>
            </a:r>
            <a:r>
              <a:rPr lang="ru-RU" altLang="uk-UA" b="1" dirty="0" err="1"/>
              <a:t>внаслідок</a:t>
            </a:r>
            <a:r>
              <a:rPr lang="ru-RU" altLang="uk-UA" b="1" dirty="0"/>
              <a:t> </a:t>
            </a:r>
            <a:r>
              <a:rPr lang="ru-RU" altLang="uk-UA" b="1" dirty="0" err="1"/>
              <a:t>мікротромбу-вання</a:t>
            </a:r>
            <a:r>
              <a:rPr lang="ru-RU" altLang="uk-UA" b="1" dirty="0"/>
              <a:t> </a:t>
            </a:r>
            <a:r>
              <a:rPr lang="ru-RU" altLang="uk-UA" b="1" dirty="0" err="1"/>
              <a:t>дрібних</a:t>
            </a:r>
            <a:r>
              <a:rPr lang="ru-RU" altLang="uk-UA" b="1" dirty="0"/>
              <a:t> </a:t>
            </a:r>
            <a:r>
              <a:rPr lang="ru-RU" altLang="uk-UA" b="1" dirty="0" err="1"/>
              <a:t>судин</a:t>
            </a:r>
            <a:r>
              <a:rPr lang="ru-RU" altLang="uk-UA" b="1" dirty="0"/>
              <a:t> </a:t>
            </a:r>
            <a:r>
              <a:rPr lang="ru-RU" altLang="uk-UA" b="1" dirty="0" err="1"/>
              <a:t>брижі</a:t>
            </a:r>
            <a:r>
              <a:rPr lang="ru-RU" altLang="uk-UA" b="1" dirty="0"/>
              <a:t>.</a:t>
            </a:r>
          </a:p>
          <a:p>
            <a:pPr algn="just">
              <a:lnSpc>
                <a:spcPct val="100000"/>
              </a:lnSpc>
            </a:pPr>
            <a:endParaRPr lang="ru-RU" altLang="uk-UA" b="1" dirty="0"/>
          </a:p>
          <a:p>
            <a:pPr algn="just" eaLnBrk="1" hangingPunct="1">
              <a:lnSpc>
                <a:spcPct val="80000"/>
              </a:lnSpc>
            </a:pPr>
            <a:endParaRPr lang="ru-RU" alt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="" xmlns:a16="http://schemas.microsoft.com/office/drawing/2014/main" id="{D9E0836A-08A7-44CD-BFC9-C79F81A60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430" y="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Ниркова або змішана форма</a:t>
            </a: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960C1387-87CC-4DF7-9FBA-23F1F3205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167" y="1026972"/>
            <a:ext cx="8143755" cy="583102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uk-UA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</a:t>
            </a:r>
            <a:r>
              <a:rPr lang="ru-RU" alt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нирок</a:t>
            </a:r>
            <a:r>
              <a:rPr lang="ru-RU" altLang="uk-UA" b="1" i="1" dirty="0"/>
              <a:t> </a:t>
            </a:r>
            <a:r>
              <a:rPr lang="ru-RU" altLang="uk-UA" b="1" dirty="0" err="1"/>
              <a:t>спостерігається</a:t>
            </a:r>
            <a:r>
              <a:rPr lang="ru-RU" altLang="uk-UA" b="1" dirty="0"/>
              <a:t> у </a:t>
            </a:r>
            <a:r>
              <a:rPr lang="ru-RU" altLang="uk-UA" b="1" dirty="0" err="1"/>
              <a:t>третини</a:t>
            </a:r>
            <a:r>
              <a:rPr lang="ru-RU" altLang="uk-UA" b="1" dirty="0"/>
              <a:t> </a:t>
            </a:r>
            <a:r>
              <a:rPr lang="ru-RU" altLang="uk-UA" b="1" dirty="0" err="1"/>
              <a:t>дітей</a:t>
            </a:r>
            <a:r>
              <a:rPr lang="ru-RU" altLang="uk-UA" b="1" dirty="0"/>
              <a:t> з ГВ та </a:t>
            </a:r>
            <a:r>
              <a:rPr lang="ru-RU" altLang="uk-UA" b="1" dirty="0" err="1"/>
              <a:t>проявляється</a:t>
            </a:r>
            <a:r>
              <a:rPr lang="ru-RU" altLang="uk-UA" b="1" dirty="0"/>
              <a:t> у </a:t>
            </a:r>
            <a:r>
              <a:rPr lang="ru-RU" altLang="uk-UA" b="1" dirty="0" err="1"/>
              <a:t>вигляді</a:t>
            </a:r>
            <a:r>
              <a:rPr lang="ru-RU" altLang="uk-UA" b="1" dirty="0"/>
              <a:t> </a:t>
            </a:r>
            <a:r>
              <a:rPr lang="ru-RU" altLang="uk-UA" b="1" dirty="0" err="1"/>
              <a:t>гломерулонефри</a:t>
            </a:r>
            <a:r>
              <a:rPr lang="ru-RU" altLang="uk-UA" b="1" dirty="0"/>
              <a:t>-ту </a:t>
            </a:r>
            <a:r>
              <a:rPr lang="ru-RU" altLang="uk-UA" b="1" dirty="0" err="1"/>
              <a:t>різної</a:t>
            </a:r>
            <a:r>
              <a:rPr lang="ru-RU" altLang="uk-UA" b="1" dirty="0"/>
              <a:t> </a:t>
            </a:r>
            <a:r>
              <a:rPr lang="ru-RU" altLang="uk-UA" b="1" dirty="0" err="1"/>
              <a:t>важкості</a:t>
            </a:r>
            <a:r>
              <a:rPr lang="ru-RU" altLang="uk-UA" b="1" dirty="0"/>
              <a:t>, а у 10 % </a:t>
            </a:r>
            <a:r>
              <a:rPr lang="ru-RU" altLang="uk-UA" b="1" dirty="0" err="1"/>
              <a:t>дітей</a:t>
            </a:r>
            <a:r>
              <a:rPr lang="ru-RU" altLang="uk-UA" b="1" dirty="0"/>
              <a:t> </a:t>
            </a:r>
            <a:r>
              <a:rPr lang="ru-RU" altLang="uk-UA" b="1" dirty="0" err="1"/>
              <a:t>швидко</a:t>
            </a:r>
            <a:r>
              <a:rPr lang="ru-RU" altLang="uk-UA" b="1" dirty="0"/>
              <a:t> </a:t>
            </a:r>
            <a:r>
              <a:rPr lang="ru-RU" altLang="uk-UA" b="1" dirty="0" err="1"/>
              <a:t>формується</a:t>
            </a:r>
            <a:r>
              <a:rPr lang="ru-RU" altLang="uk-UA" b="1" dirty="0"/>
              <a:t> ХНН.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uk-UA" b="1" dirty="0" err="1"/>
              <a:t>Найчастіше</a:t>
            </a:r>
            <a:r>
              <a:rPr lang="ru-RU" altLang="uk-UA" b="1" dirty="0"/>
              <a:t> </a:t>
            </a:r>
            <a:r>
              <a:rPr lang="ru-RU" altLang="uk-UA" b="1" dirty="0" err="1"/>
              <a:t>ураження</a:t>
            </a:r>
            <a:r>
              <a:rPr lang="ru-RU" altLang="uk-UA" b="1" dirty="0"/>
              <a:t> </a:t>
            </a:r>
            <a:r>
              <a:rPr lang="ru-RU" altLang="uk-UA" b="1" dirty="0" err="1"/>
              <a:t>нирок</a:t>
            </a:r>
            <a:r>
              <a:rPr lang="ru-RU" altLang="uk-UA" b="1" dirty="0"/>
              <a:t> </a:t>
            </a:r>
            <a:r>
              <a:rPr lang="ru-RU" altLang="uk-UA" b="1" dirty="0" err="1"/>
              <a:t>спостерігаються</a:t>
            </a:r>
            <a:r>
              <a:rPr lang="ru-RU" altLang="uk-UA" b="1" dirty="0"/>
              <a:t> </a:t>
            </a:r>
            <a:r>
              <a:rPr lang="ru-RU" altLang="uk-UA" b="1" dirty="0" err="1"/>
              <a:t>протягом</a:t>
            </a:r>
            <a:r>
              <a:rPr lang="ru-RU" altLang="uk-UA" b="1" dirty="0"/>
              <a:t> </a:t>
            </a:r>
            <a:r>
              <a:rPr lang="ru-RU" altLang="uk-UA" b="1" dirty="0" err="1"/>
              <a:t>першого</a:t>
            </a:r>
            <a:r>
              <a:rPr lang="ru-RU" altLang="uk-UA" b="1" dirty="0"/>
              <a:t> </a:t>
            </a:r>
            <a:r>
              <a:rPr lang="ru-RU" altLang="uk-UA" b="1" dirty="0" err="1"/>
              <a:t>місяця</a:t>
            </a:r>
            <a:r>
              <a:rPr lang="ru-RU" altLang="uk-UA" b="1" dirty="0"/>
              <a:t> </a:t>
            </a:r>
            <a:r>
              <a:rPr lang="ru-RU" altLang="uk-UA" b="1" dirty="0" err="1"/>
              <a:t>після</a:t>
            </a:r>
            <a:r>
              <a:rPr lang="ru-RU" altLang="uk-UA" b="1" dirty="0"/>
              <a:t> </a:t>
            </a:r>
            <a:r>
              <a:rPr lang="ru-RU" altLang="uk-UA" b="1" dirty="0" err="1"/>
              <a:t>появи</a:t>
            </a:r>
            <a:r>
              <a:rPr lang="ru-RU" altLang="uk-UA" b="1" dirty="0"/>
              <a:t> </a:t>
            </a:r>
            <a:r>
              <a:rPr lang="ru-RU" altLang="uk-UA" b="1" dirty="0" err="1"/>
              <a:t>висипань</a:t>
            </a:r>
            <a:r>
              <a:rPr lang="ru-RU" altLang="uk-UA" b="1" dirty="0"/>
              <a:t> (75-80%), </a:t>
            </a:r>
            <a:r>
              <a:rPr lang="ru-RU" altLang="uk-UA" b="1" dirty="0" err="1"/>
              <a:t>хоча</a:t>
            </a:r>
            <a:r>
              <a:rPr lang="ru-RU" altLang="uk-UA" b="1" dirty="0"/>
              <a:t> </a:t>
            </a:r>
            <a:r>
              <a:rPr lang="ru-RU" altLang="uk-UA" b="1" dirty="0" err="1"/>
              <a:t>нирковий</a:t>
            </a:r>
            <a:r>
              <a:rPr lang="ru-RU" altLang="uk-UA" b="1" dirty="0"/>
              <a:t> синдром </a:t>
            </a:r>
            <a:r>
              <a:rPr lang="ru-RU" altLang="uk-UA" b="1" dirty="0" err="1"/>
              <a:t>може</a:t>
            </a:r>
            <a:r>
              <a:rPr lang="ru-RU" altLang="uk-UA" b="1" dirty="0"/>
              <a:t> </a:t>
            </a:r>
            <a:r>
              <a:rPr lang="ru-RU" altLang="uk-UA" b="1" dirty="0" err="1"/>
              <a:t>приєд-натися</a:t>
            </a:r>
            <a:r>
              <a:rPr lang="ru-RU" altLang="uk-UA" b="1" dirty="0"/>
              <a:t> і </a:t>
            </a:r>
            <a:r>
              <a:rPr lang="ru-RU" altLang="uk-UA" b="1" dirty="0" err="1"/>
              <a:t>протягом</a:t>
            </a:r>
            <a:r>
              <a:rPr lang="ru-RU" altLang="uk-UA" b="1" dirty="0"/>
              <a:t> </a:t>
            </a:r>
            <a:r>
              <a:rPr lang="ru-RU" alt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</a:t>
            </a:r>
            <a:r>
              <a:rPr lang="ru-RU" alt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</a:t>
            </a:r>
            <a:r>
              <a:rPr lang="ru-RU" alt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</a:t>
            </a:r>
            <a:r>
              <a:rPr lang="ru-RU" alt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uk-UA" i="1" dirty="0" err="1"/>
              <a:t>Проявами</a:t>
            </a:r>
            <a:r>
              <a:rPr lang="ru-RU" altLang="uk-UA" i="1" dirty="0"/>
              <a:t> </a:t>
            </a:r>
            <a:r>
              <a:rPr lang="ru-RU" altLang="uk-UA" i="1" dirty="0" err="1"/>
              <a:t>ниркового</a:t>
            </a:r>
            <a:r>
              <a:rPr lang="ru-RU" altLang="uk-UA" i="1" dirty="0"/>
              <a:t> синдрому </a:t>
            </a:r>
            <a:r>
              <a:rPr lang="ru-RU" altLang="uk-UA" i="1" dirty="0" err="1"/>
              <a:t>можуть</a:t>
            </a:r>
            <a:r>
              <a:rPr lang="ru-RU" altLang="uk-UA" i="1" dirty="0"/>
              <a:t> бути як </a:t>
            </a:r>
            <a:r>
              <a:rPr lang="ru-RU" altLang="uk-UA" i="1" dirty="0" err="1"/>
              <a:t>мікроскопічна</a:t>
            </a:r>
            <a:r>
              <a:rPr lang="ru-RU" altLang="uk-UA" i="1" dirty="0"/>
              <a:t> </a:t>
            </a:r>
            <a:r>
              <a:rPr lang="ru-RU" altLang="uk-UA" i="1" dirty="0" err="1"/>
              <a:t>гематурія</a:t>
            </a:r>
            <a:r>
              <a:rPr lang="ru-RU" altLang="uk-UA" i="1" dirty="0"/>
              <a:t>, </a:t>
            </a:r>
            <a:r>
              <a:rPr lang="ru-RU" altLang="uk-UA" i="1" dirty="0" err="1"/>
              <a:t>помірна</a:t>
            </a:r>
            <a:r>
              <a:rPr lang="ru-RU" altLang="uk-UA" i="1" dirty="0"/>
              <a:t> </a:t>
            </a:r>
            <a:r>
              <a:rPr lang="ru-RU" altLang="uk-UA" i="1" dirty="0" err="1"/>
              <a:t>протеїнурія</a:t>
            </a:r>
            <a:r>
              <a:rPr lang="ru-RU" altLang="uk-UA" i="1" dirty="0"/>
              <a:t>, так і </a:t>
            </a:r>
            <a:r>
              <a:rPr lang="ru-RU" altLang="uk-UA" i="1" dirty="0" err="1"/>
              <a:t>виражений</a:t>
            </a:r>
            <a:r>
              <a:rPr lang="ru-RU" altLang="uk-UA" i="1" dirty="0"/>
              <a:t> </a:t>
            </a:r>
            <a:r>
              <a:rPr lang="ru-RU" altLang="uk-UA" i="1" dirty="0" err="1"/>
              <a:t>нефротичний</a:t>
            </a:r>
            <a:r>
              <a:rPr lang="ru-RU" altLang="uk-UA" i="1" dirty="0"/>
              <a:t> </a:t>
            </a:r>
            <a:r>
              <a:rPr lang="ru-RU" altLang="uk-UA" i="1" dirty="0" err="1"/>
              <a:t>або</a:t>
            </a:r>
            <a:r>
              <a:rPr lang="ru-RU" altLang="uk-UA" i="1" dirty="0"/>
              <a:t> </a:t>
            </a:r>
            <a:r>
              <a:rPr lang="ru-RU" altLang="uk-UA" i="1" dirty="0" err="1"/>
              <a:t>нефритичний</a:t>
            </a:r>
            <a:r>
              <a:rPr lang="ru-RU" altLang="uk-UA" i="1" dirty="0"/>
              <a:t> синдром з </a:t>
            </a:r>
            <a:r>
              <a:rPr lang="ru-RU" altLang="uk-UA" i="1" dirty="0" err="1"/>
              <a:t>гіпертензією</a:t>
            </a:r>
            <a:r>
              <a:rPr lang="ru-RU" altLang="uk-UA" i="1" dirty="0"/>
              <a:t> і </a:t>
            </a:r>
            <a:r>
              <a:rPr lang="ru-RU" altLang="uk-UA" i="1" dirty="0" err="1"/>
              <a:t>нирковою</a:t>
            </a:r>
            <a:r>
              <a:rPr lang="ru-RU" altLang="uk-UA" i="1" dirty="0"/>
              <a:t> </a:t>
            </a:r>
            <a:r>
              <a:rPr lang="ru-RU" altLang="uk-UA" i="1" dirty="0" err="1"/>
              <a:t>недостат-ністю</a:t>
            </a:r>
            <a:r>
              <a:rPr lang="ru-RU" altLang="uk-UA" i="1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95" y="506996"/>
            <a:ext cx="3518222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484" y="6236237"/>
            <a:ext cx="10825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Охотнікова</a:t>
            </a:r>
            <a:r>
              <a:rPr lang="ru-RU" b="1" dirty="0"/>
              <a:t> О.М., </a:t>
            </a:r>
            <a:r>
              <a:rPr lang="ru-RU" b="1" dirty="0" err="1"/>
              <a:t>Ошлянська</a:t>
            </a:r>
            <a:r>
              <a:rPr lang="ru-RU" b="1" dirty="0"/>
              <a:t> О.А. УРТИКАРНИЙ ВАСКУЛІТ У ДІТЕЙ // Астма та </a:t>
            </a:r>
            <a:r>
              <a:rPr lang="ru-RU" b="1" dirty="0" err="1"/>
              <a:t>Алергія</a:t>
            </a:r>
            <a:r>
              <a:rPr lang="ru-RU" b="1" dirty="0"/>
              <a:t>, 2021, № 3, С. 16–29.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="" xmlns:a16="http://schemas.microsoft.com/office/drawing/2014/main" id="{A1D23EF4-515B-4253-BA76-861A6D14A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775" y="1"/>
            <a:ext cx="10515600" cy="87967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Прогностичні</a:t>
            </a: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фактори</a:t>
            </a: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нефриту у </a:t>
            </a: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дітей</a:t>
            </a: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з ГВ</a:t>
            </a:r>
            <a:r>
              <a:rPr lang="ru-RU" sz="4000" b="1" i="1" dirty="0">
                <a:latin typeface="+mn-lt"/>
              </a:rPr>
              <a:t>: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2804D480-3205-4ADD-A3B7-DEB4AF5C4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6788" y="969098"/>
            <a:ext cx="10515600" cy="588890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uk-UA" b="1" dirty="0"/>
              <a:t>початок </a:t>
            </a:r>
            <a:r>
              <a:rPr lang="ru-RU" altLang="uk-UA" b="1" dirty="0" err="1"/>
              <a:t>хвороби</a:t>
            </a:r>
            <a:r>
              <a:rPr lang="ru-RU" altLang="uk-UA" b="1" dirty="0"/>
              <a:t> </a:t>
            </a:r>
            <a:r>
              <a:rPr lang="ru-RU" altLang="uk-UA" b="1" dirty="0" err="1"/>
              <a:t>після</a:t>
            </a:r>
            <a:r>
              <a:rPr lang="ru-RU" altLang="uk-UA" b="1" dirty="0"/>
              <a:t> 7 </a:t>
            </a:r>
            <a:r>
              <a:rPr lang="ru-RU" altLang="uk-UA" b="1" dirty="0" err="1"/>
              <a:t>років</a:t>
            </a:r>
            <a:r>
              <a:rPr lang="ru-RU" altLang="uk-UA" b="1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 err="1"/>
              <a:t>персистуючу</a:t>
            </a:r>
            <a:r>
              <a:rPr lang="ru-RU" altLang="uk-UA" b="1" dirty="0"/>
              <a:t> пурпуру;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/>
              <a:t>тяжкий </a:t>
            </a:r>
            <a:r>
              <a:rPr lang="ru-RU" altLang="uk-UA" b="1" dirty="0" err="1"/>
              <a:t>абдомінальний</a:t>
            </a:r>
            <a:r>
              <a:rPr lang="ru-RU" altLang="uk-UA" b="1" dirty="0"/>
              <a:t> синдром;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 err="1"/>
              <a:t>зниження</a:t>
            </a:r>
            <a:r>
              <a:rPr lang="ru-RU" altLang="uk-UA" b="1" dirty="0"/>
              <a:t> </a:t>
            </a:r>
            <a:r>
              <a:rPr lang="ru-RU" altLang="uk-UA" b="1" dirty="0" err="1"/>
              <a:t>активності</a:t>
            </a:r>
            <a:r>
              <a:rPr lang="ru-RU" altLang="uk-UA" b="1" dirty="0"/>
              <a:t> XIII фактора.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 err="1"/>
              <a:t>чоловіча</a:t>
            </a:r>
            <a:r>
              <a:rPr lang="ru-RU" altLang="uk-UA" b="1" dirty="0"/>
              <a:t> стать;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 err="1"/>
              <a:t>тяжкі</a:t>
            </a:r>
            <a:r>
              <a:rPr lang="ru-RU" altLang="uk-UA" b="1" dirty="0"/>
              <a:t> </a:t>
            </a:r>
            <a:r>
              <a:rPr lang="ru-RU" altLang="uk-UA" b="1" dirty="0" err="1"/>
              <a:t>гастроінтестинальні</a:t>
            </a:r>
            <a:r>
              <a:rPr lang="ru-RU" altLang="uk-UA" b="1" dirty="0"/>
              <a:t> </a:t>
            </a:r>
            <a:r>
              <a:rPr lang="ru-RU" altLang="uk-UA" b="1" dirty="0" err="1"/>
              <a:t>розлади</a:t>
            </a:r>
            <a:r>
              <a:rPr lang="ru-RU" altLang="uk-UA" b="1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/>
              <a:t>артрит/</a:t>
            </a:r>
            <a:r>
              <a:rPr lang="ru-RU" altLang="uk-UA" b="1" dirty="0" err="1"/>
              <a:t>артралгія</a:t>
            </a:r>
            <a:r>
              <a:rPr lang="ru-RU" altLang="uk-UA" b="1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 err="1"/>
              <a:t>Персистуюча</a:t>
            </a:r>
            <a:r>
              <a:rPr lang="ru-RU" altLang="uk-UA" b="1" dirty="0"/>
              <a:t> </a:t>
            </a:r>
            <a:r>
              <a:rPr lang="ru-RU" altLang="uk-UA" b="1" dirty="0" err="1"/>
              <a:t>або</a:t>
            </a:r>
            <a:r>
              <a:rPr lang="ru-RU" altLang="uk-UA" b="1" dirty="0"/>
              <a:t> </a:t>
            </a:r>
            <a:r>
              <a:rPr lang="ru-RU" altLang="uk-UA" b="1" dirty="0" err="1"/>
              <a:t>рецидивуюча</a:t>
            </a:r>
            <a:r>
              <a:rPr lang="ru-RU" altLang="uk-UA" b="1" dirty="0"/>
              <a:t> пурпура;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/>
              <a:t>лейкоцитоз &gt; 15×109/л;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/>
              <a:t>тромбоцитоз &gt; 500×109/л;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 err="1"/>
              <a:t>підвищення</a:t>
            </a:r>
            <a:r>
              <a:rPr lang="ru-RU" altLang="uk-UA" b="1" dirty="0"/>
              <a:t> </a:t>
            </a:r>
            <a:r>
              <a:rPr lang="ru-RU" altLang="uk-UA" b="1" dirty="0" err="1"/>
              <a:t>рівня</a:t>
            </a:r>
            <a:r>
              <a:rPr lang="ru-RU" altLang="uk-UA" b="1" dirty="0"/>
              <a:t> АСЛ-О;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b="1" dirty="0" err="1"/>
              <a:t>низький</a:t>
            </a:r>
            <a:r>
              <a:rPr lang="ru-RU" altLang="uk-UA" b="1" dirty="0"/>
              <a:t> </a:t>
            </a:r>
            <a:r>
              <a:rPr lang="ru-RU" altLang="uk-UA" b="1" dirty="0" err="1"/>
              <a:t>рівень</a:t>
            </a:r>
            <a:r>
              <a:rPr lang="ru-RU" altLang="uk-UA" b="1" dirty="0"/>
              <a:t> C3.</a:t>
            </a:r>
          </a:p>
          <a:p>
            <a:pPr eaLnBrk="1" hangingPunct="1">
              <a:lnSpc>
                <a:spcPct val="80000"/>
              </a:lnSpc>
            </a:pPr>
            <a:endParaRPr lang="ru-RU" altLang="uk-UA" sz="2000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="" xmlns:a16="http://schemas.microsoft.com/office/drawing/2014/main" id="{3292A372-C91F-4168-8F0D-2129045A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49" y="1076446"/>
            <a:ext cx="5456896" cy="33064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B44A9666-1D37-42E1-9919-DAE97A990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6"/>
            <a:ext cx="10515600" cy="716132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гемостазу</a:t>
            </a:r>
            <a:endParaRPr lang="ru-RU" alt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8D206614-58A2-4979-AEBE-14F05073C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0756" y="884839"/>
            <a:ext cx="8852221" cy="33061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uk-UA" sz="3200" b="1" dirty="0"/>
              <a:t>Основна функція системи гемостазу – </a:t>
            </a:r>
            <a:r>
              <a:rPr lang="uk-UA" sz="3200" b="1" dirty="0" err="1"/>
              <a:t>підтри-мання</a:t>
            </a:r>
            <a:r>
              <a:rPr lang="uk-UA" sz="3200" b="1" dirty="0"/>
              <a:t> рідкого стану крові в кровоносних </a:t>
            </a:r>
            <a:r>
              <a:rPr lang="uk-UA" sz="3200" b="1" dirty="0" err="1"/>
              <a:t>суди-нах</a:t>
            </a:r>
            <a:r>
              <a:rPr lang="uk-UA" sz="3200" b="1" dirty="0"/>
              <a:t>, а також зсідання крові при порушенні цілісності судин і тим самим припинення </a:t>
            </a:r>
            <a:r>
              <a:rPr lang="uk-UA" sz="3200" b="1" dirty="0" err="1"/>
              <a:t>кро-вотечі</a:t>
            </a:r>
            <a:r>
              <a:rPr lang="uk-UA" sz="3200" b="1" dirty="0"/>
              <a:t>, збереження об’єму і складу крові. </a:t>
            </a:r>
            <a:endParaRPr lang="ru-RU" sz="3200" b="1" dirty="0"/>
          </a:p>
          <a:p>
            <a:pPr algn="just" eaLnBrk="1" hangingPunct="1"/>
            <a:endParaRPr lang="uk-UA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ru-RU" altLang="uk-UA" b="1" dirty="0"/>
          </a:p>
        </p:txBody>
      </p:sp>
      <p:pic>
        <p:nvPicPr>
          <p:cNvPr id="5" name="Picture 4" descr="Картинки по запросу ФІЗІОЛОГІЯ ГЕМОСТАЗУ,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60" y="25637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60" y="4022561"/>
            <a:ext cx="2916238" cy="283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0BDD4F1-F699-42B9-A457-16FBBAA8B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54207"/>
            <a:ext cx="12192000" cy="219075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756" y="6334780"/>
            <a:ext cx="10280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1400" b="1" dirty="0">
                <a:solidFill>
                  <a:prstClr val="black"/>
                </a:solidFill>
              </a:rPr>
              <a:t>Семеняка В.І. </a:t>
            </a:r>
            <a:r>
              <a:rPr lang="ru-RU" altLang="uk-UA" sz="1400" b="1" dirty="0" err="1">
                <a:solidFill>
                  <a:prstClr val="black"/>
                </a:solidFill>
              </a:rPr>
              <a:t>Фізіологія</a:t>
            </a:r>
            <a:r>
              <a:rPr lang="ru-RU" altLang="uk-UA" sz="1400" b="1" dirty="0">
                <a:solidFill>
                  <a:prstClr val="black"/>
                </a:solidFill>
              </a:rPr>
              <a:t> </a:t>
            </a:r>
            <a:r>
              <a:rPr lang="ru-RU" altLang="uk-UA" sz="1400" b="1" dirty="0" err="1">
                <a:solidFill>
                  <a:prstClr val="black"/>
                </a:solidFill>
              </a:rPr>
              <a:t>системи</a:t>
            </a:r>
            <a:r>
              <a:rPr lang="ru-RU" altLang="uk-UA" sz="1400" b="1" dirty="0">
                <a:solidFill>
                  <a:prstClr val="black"/>
                </a:solidFill>
              </a:rPr>
              <a:t> гемостазу </a:t>
            </a:r>
            <a:r>
              <a:rPr lang="ru-RU" sz="1400" dirty="0"/>
              <a:t>УКР. МЕД. ЧАСОПИС, 1 (141), Т. 1 – I/II 2021 </a:t>
            </a:r>
            <a:r>
              <a:rPr lang="en-US" altLang="uk-UA" sz="1400" b="1" dirty="0">
                <a:solidFill>
                  <a:prstClr val="black"/>
                </a:solidFill>
              </a:rPr>
              <a:t>DOI:  10.32471/umj.1680-3051.141.197044 </a:t>
            </a:r>
            <a:endParaRPr lang="ru-RU" altLang="uk-UA" sz="1400" b="1" dirty="0">
              <a:solidFill>
                <a:prstClr val="black"/>
              </a:solidFill>
            </a:endParaRPr>
          </a:p>
          <a:p>
            <a:r>
              <a:rPr lang="ru-RU" altLang="uk-UA" sz="1400" b="1" dirty="0" err="1">
                <a:solidFill>
                  <a:prstClr val="black"/>
                </a:solidFill>
              </a:rPr>
              <a:t>Посилання</a:t>
            </a:r>
            <a:r>
              <a:rPr lang="ru-RU" altLang="uk-UA" sz="1400" b="1" dirty="0">
                <a:solidFill>
                  <a:prstClr val="black"/>
                </a:solidFill>
              </a:rPr>
              <a:t>: (www.umj.com.ua/</a:t>
            </a:r>
            <a:r>
              <a:rPr lang="ru-RU" altLang="uk-UA" sz="1400" b="1" dirty="0" err="1">
                <a:solidFill>
                  <a:prstClr val="black"/>
                </a:solidFill>
              </a:rPr>
              <a:t>uk</a:t>
            </a:r>
            <a:r>
              <a:rPr lang="ru-RU" altLang="uk-UA" sz="1400" b="1" dirty="0">
                <a:solidFill>
                  <a:prstClr val="black"/>
                </a:solidFill>
              </a:rPr>
              <a:t>/publikatsia-197044-fiziologiya-sistemi-gemostazu)</a:t>
            </a:r>
            <a:endParaRPr lang="ru-RU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0200" y="3923734"/>
            <a:ext cx="8686800" cy="2411045"/>
          </a:xfrm>
          <a:prstGeom prst="rect">
            <a:avLst/>
          </a:prstGeom>
          <a:solidFill>
            <a:srgbClr val="FCC4C8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uk-UA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системи гемостазу належать:</a:t>
            </a:r>
          </a:p>
          <a:p>
            <a:pPr algn="just">
              <a:defRPr/>
            </a:pPr>
            <a:r>
              <a:rPr lang="uk-UA" sz="3200" b="1" dirty="0"/>
              <a:t>1. Судинна стінка;</a:t>
            </a:r>
          </a:p>
          <a:p>
            <a:pPr algn="just">
              <a:defRPr/>
            </a:pPr>
            <a:r>
              <a:rPr lang="uk-UA" sz="3200" b="1" dirty="0"/>
              <a:t>2. Клітини крові (переважно тромбоцити);</a:t>
            </a:r>
          </a:p>
          <a:p>
            <a:pPr algn="just">
              <a:defRPr/>
            </a:pPr>
            <a:r>
              <a:rPr lang="uk-UA" sz="3200" b="1" dirty="0"/>
              <a:t>3. Фактори зсідання плазми крові.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79057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Патогенез васкуліту при </a:t>
            </a:r>
            <a:r>
              <a:rPr lang="uk-UA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Ковід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-19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99" y="887413"/>
            <a:ext cx="8026399" cy="4903788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На </a:t>
            </a:r>
            <a:r>
              <a:rPr lang="ru-RU" b="1" dirty="0" err="1"/>
              <a:t>сьогодні</a:t>
            </a:r>
            <a:r>
              <a:rPr lang="ru-RU" b="1" dirty="0"/>
              <a:t> в </a:t>
            </a:r>
            <a:r>
              <a:rPr lang="ru-RU" b="1" dirty="0" err="1"/>
              <a:t>науковій</a:t>
            </a:r>
            <a:r>
              <a:rPr lang="ru-RU" b="1" dirty="0"/>
              <a:t> </a:t>
            </a:r>
            <a:r>
              <a:rPr lang="ru-RU" b="1" dirty="0" err="1"/>
              <a:t>літературі</a:t>
            </a:r>
            <a:r>
              <a:rPr lang="ru-RU" b="1" dirty="0"/>
              <a:t> описано </a:t>
            </a:r>
            <a:r>
              <a:rPr lang="ru-RU" b="1" dirty="0" err="1"/>
              <a:t>близько</a:t>
            </a:r>
            <a:r>
              <a:rPr lang="ru-RU" b="1" dirty="0"/>
              <a:t> </a:t>
            </a:r>
            <a:r>
              <a:rPr lang="ru-RU" b="1" dirty="0" err="1"/>
              <a:t>сотні</a:t>
            </a:r>
            <a:r>
              <a:rPr lang="ru-RU" b="1" dirty="0"/>
              <a:t> </a:t>
            </a:r>
            <a:r>
              <a:rPr lang="ru-RU" b="1" dirty="0" err="1"/>
              <a:t>випадків</a:t>
            </a:r>
            <a:r>
              <a:rPr lang="ru-RU" b="1" dirty="0"/>
              <a:t> </a:t>
            </a:r>
            <a:r>
              <a:rPr lang="ru-RU" b="1" dirty="0" err="1"/>
              <a:t>системних</a:t>
            </a:r>
            <a:r>
              <a:rPr lang="ru-RU" b="1" dirty="0"/>
              <a:t> </a:t>
            </a:r>
            <a:r>
              <a:rPr lang="ru-RU" b="1" dirty="0" err="1"/>
              <a:t>васкулітів</a:t>
            </a:r>
            <a:r>
              <a:rPr lang="ru-RU" b="1" dirty="0"/>
              <a:t> як </a:t>
            </a:r>
            <a:r>
              <a:rPr lang="ru-RU" b="1" dirty="0" err="1"/>
              <a:t>проявів</a:t>
            </a:r>
            <a:r>
              <a:rPr lang="ru-RU" b="1" dirty="0"/>
              <a:t> </a:t>
            </a:r>
            <a:r>
              <a:rPr lang="ru-RU" b="1" dirty="0" err="1"/>
              <a:t>інфекції</a:t>
            </a:r>
            <a:r>
              <a:rPr lang="ru-RU" b="1" dirty="0"/>
              <a:t> </a:t>
            </a:r>
            <a:r>
              <a:rPr lang="en-US" b="1" dirty="0"/>
              <a:t>COVID-19, </a:t>
            </a:r>
            <a:r>
              <a:rPr lang="ru-RU" b="1" dirty="0" err="1"/>
              <a:t>які</a:t>
            </a:r>
            <a:r>
              <a:rPr lang="ru-RU" b="1" dirty="0"/>
              <a:t> проявлялись </a:t>
            </a:r>
            <a:r>
              <a:rPr lang="ru-RU" b="1" dirty="0" err="1"/>
              <a:t>ішемічно-некротичними</a:t>
            </a:r>
            <a:r>
              <a:rPr lang="ru-RU" b="1" dirty="0"/>
              <a:t> </a:t>
            </a:r>
            <a:r>
              <a:rPr lang="ru-RU" b="1" dirty="0" err="1"/>
              <a:t>змінами</a:t>
            </a:r>
            <a:r>
              <a:rPr lang="ru-RU" b="1" dirty="0"/>
              <a:t> в </a:t>
            </a:r>
            <a:r>
              <a:rPr lang="ru-RU" b="1" dirty="0" err="1"/>
              <a:t>кінцівках</a:t>
            </a:r>
            <a:r>
              <a:rPr lang="ru-RU" b="1" dirty="0"/>
              <a:t>/ </a:t>
            </a:r>
            <a:r>
              <a:rPr lang="ru-RU" b="1" dirty="0" err="1"/>
              <a:t>пальцях</a:t>
            </a:r>
            <a:r>
              <a:rPr lang="ru-RU" b="1" dirty="0"/>
              <a:t>, </a:t>
            </a:r>
            <a:r>
              <a:rPr lang="ru-RU" b="1" dirty="0" err="1"/>
              <a:t>нервовій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, кишках, </a:t>
            </a:r>
            <a:r>
              <a:rPr lang="ru-RU" b="1" dirty="0" err="1"/>
              <a:t>сітківці</a:t>
            </a:r>
            <a:r>
              <a:rPr lang="ru-RU" b="1" dirty="0"/>
              <a:t> ока, </a:t>
            </a:r>
            <a:r>
              <a:rPr lang="ru-RU" b="1" dirty="0" err="1"/>
              <a:t>висипаннями</a:t>
            </a:r>
            <a:r>
              <a:rPr lang="ru-RU" b="1" dirty="0"/>
              <a:t> на </a:t>
            </a:r>
            <a:r>
              <a:rPr lang="ru-RU" b="1" dirty="0" err="1"/>
              <a:t>шкірі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інфарктами</a:t>
            </a:r>
            <a:r>
              <a:rPr lang="ru-RU" b="1" dirty="0"/>
              <a:t> </a:t>
            </a:r>
            <a:r>
              <a:rPr lang="ru-RU" b="1" dirty="0" err="1"/>
              <a:t>міокарда</a:t>
            </a:r>
            <a:r>
              <a:rPr lang="ru-RU" b="1" dirty="0"/>
              <a:t> та </a:t>
            </a:r>
            <a:r>
              <a:rPr lang="ru-RU" b="1" dirty="0" err="1"/>
              <a:t>інфарктами</a:t>
            </a:r>
            <a:r>
              <a:rPr lang="ru-RU" b="1" dirty="0"/>
              <a:t>/ </a:t>
            </a:r>
            <a:r>
              <a:rPr lang="ru-RU" b="1" dirty="0" err="1"/>
              <a:t>інсультами</a:t>
            </a:r>
            <a:r>
              <a:rPr lang="ru-RU" b="1" dirty="0"/>
              <a:t> </a:t>
            </a:r>
            <a:r>
              <a:rPr lang="ru-RU" b="1" dirty="0" err="1"/>
              <a:t>мозку</a:t>
            </a:r>
            <a:r>
              <a:rPr lang="ru-RU" b="1" dirty="0"/>
              <a:t>. </a:t>
            </a:r>
          </a:p>
          <a:p>
            <a:pPr algn="just"/>
            <a:r>
              <a:rPr lang="ru-RU" b="1" dirty="0"/>
              <a:t>Практично в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хворих</a:t>
            </a:r>
            <a:r>
              <a:rPr lang="ru-RU" b="1" dirty="0"/>
              <a:t> на COVID-19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системне</a:t>
            </a:r>
            <a:r>
              <a:rPr lang="ru-RU" b="1" dirty="0"/>
              <a:t> </a:t>
            </a:r>
            <a:r>
              <a:rPr lang="ru-RU" b="1" dirty="0" err="1"/>
              <a:t>запалення</a:t>
            </a:r>
            <a:r>
              <a:rPr lang="ru-RU" b="1" dirty="0"/>
              <a:t> </a:t>
            </a:r>
            <a:r>
              <a:rPr lang="ru-RU" b="1" dirty="0" err="1"/>
              <a:t>ендотелію</a:t>
            </a:r>
            <a:r>
              <a:rPr lang="ru-RU" b="1" dirty="0"/>
              <a:t> з </a:t>
            </a:r>
            <a:r>
              <a:rPr lang="ru-RU" b="1" dirty="0" err="1"/>
              <a:t>виділенням</a:t>
            </a:r>
            <a:r>
              <a:rPr lang="ru-RU" b="1" dirty="0"/>
              <a:t> </a:t>
            </a:r>
            <a:r>
              <a:rPr lang="ru-RU" b="1" dirty="0" err="1"/>
              <a:t>тканинного</a:t>
            </a:r>
            <a:r>
              <a:rPr lang="ru-RU" b="1" dirty="0"/>
              <a:t> </a:t>
            </a:r>
            <a:r>
              <a:rPr lang="ru-RU" b="1" dirty="0" err="1"/>
              <a:t>тромбопластину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призводить</a:t>
            </a:r>
            <a:r>
              <a:rPr lang="ru-RU" b="1" dirty="0"/>
              <a:t> до </a:t>
            </a:r>
            <a:r>
              <a:rPr lang="ru-RU" b="1" dirty="0" err="1"/>
              <a:t>прискореного</a:t>
            </a:r>
            <a:r>
              <a:rPr lang="ru-RU" b="1" dirty="0"/>
              <a:t> </a:t>
            </a:r>
            <a:r>
              <a:rPr lang="ru-RU" b="1" dirty="0" err="1"/>
              <a:t>неконтрольованого</a:t>
            </a:r>
            <a:r>
              <a:rPr lang="ru-RU" b="1" dirty="0"/>
              <a:t> </a:t>
            </a:r>
            <a:r>
              <a:rPr lang="ru-RU" b="1" dirty="0" err="1"/>
              <a:t>зсідання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в </a:t>
            </a:r>
            <a:r>
              <a:rPr lang="ru-RU" b="1" dirty="0" err="1"/>
              <a:t>кровоносних</a:t>
            </a:r>
            <a:r>
              <a:rPr lang="ru-RU" b="1" dirty="0"/>
              <a:t> </a:t>
            </a:r>
            <a:r>
              <a:rPr lang="ru-RU" b="1" dirty="0" err="1"/>
              <a:t>судинах</a:t>
            </a:r>
            <a:r>
              <a:rPr lang="ru-RU" b="1" dirty="0"/>
              <a:t>.</a:t>
            </a:r>
          </a:p>
          <a:p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164" y="5842000"/>
            <a:ext cx="8182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/>
              <a:t>1. Изолированный кожный </a:t>
            </a:r>
            <a:r>
              <a:rPr lang="ru-RU" sz="1400" b="1" cap="all" dirty="0" err="1"/>
              <a:t>васкулит</a:t>
            </a:r>
            <a:r>
              <a:rPr lang="ru-RU" sz="1400" b="1" cap="all" dirty="0"/>
              <a:t>: проблема на границе специальностей </a:t>
            </a:r>
            <a:r>
              <a:rPr lang="ru-RU" sz="1400" b="1" i="1" dirty="0"/>
              <a:t>Г.А. Проценко, В.В. Качур </a:t>
            </a:r>
            <a:r>
              <a:rPr lang="ru-RU" sz="1400" b="1" i="1" dirty="0" err="1"/>
              <a:t>Ревматологічний</a:t>
            </a:r>
            <a:r>
              <a:rPr lang="ru-RU" sz="1400" b="1" i="1" dirty="0"/>
              <a:t> журнал, </a:t>
            </a:r>
            <a:r>
              <a:rPr lang="ru-RU" sz="1400" u="sng" dirty="0">
                <a:hlinkClick r:id="rId2" tooltip="Оглавление номера"/>
              </a:rPr>
              <a:t>№65 (3) 2016</a:t>
            </a:r>
            <a:r>
              <a:rPr lang="ru-RU" sz="1400" dirty="0"/>
              <a:t> .</a:t>
            </a:r>
          </a:p>
          <a:p>
            <a:r>
              <a:rPr lang="uk-UA" sz="1400" i="1" dirty="0"/>
              <a:t>2. </a:t>
            </a:r>
            <a:r>
              <a:rPr lang="ru-RU" sz="1400" dirty="0"/>
              <a:t>www.plr.com.ua | ПЛ, том 11, № 4, 2022.</a:t>
            </a:r>
            <a:endParaRPr lang="ru-RU" sz="14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58" y="3334795"/>
            <a:ext cx="3169695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58" y="173620"/>
            <a:ext cx="3348942" cy="27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98084" y="5660072"/>
            <a:ext cx="42796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Becker RC. COVID-19 update: Covid-19-associated coagulopathy. J </a:t>
            </a:r>
            <a:r>
              <a:rPr lang="en-US" sz="1400" dirty="0" err="1"/>
              <a:t>Thromb</a:t>
            </a:r>
            <a:r>
              <a:rPr lang="en-US" sz="1400" dirty="0"/>
              <a:t> Thrombolysis. 2020;50:54-67. 6. </a:t>
            </a:r>
            <a:r>
              <a:rPr lang="en-US" sz="1400" dirty="0" err="1"/>
              <a:t>Varga</a:t>
            </a:r>
            <a:r>
              <a:rPr lang="en-US" sz="1400" dirty="0"/>
              <a:t> Z, </a:t>
            </a:r>
            <a:r>
              <a:rPr lang="en-US" sz="1400" dirty="0" err="1"/>
              <a:t>Flammer</a:t>
            </a:r>
            <a:r>
              <a:rPr lang="en-US" sz="1400" dirty="0"/>
              <a:t> AJ, </a:t>
            </a:r>
            <a:r>
              <a:rPr lang="en-US" sz="1400" dirty="0" err="1"/>
              <a:t>Steiger</a:t>
            </a:r>
            <a:r>
              <a:rPr lang="en-US" sz="1400" dirty="0"/>
              <a:t> P, </a:t>
            </a:r>
            <a:r>
              <a:rPr lang="en-US" sz="1400" dirty="0" err="1"/>
              <a:t>Haberecker</a:t>
            </a:r>
            <a:r>
              <a:rPr lang="en-US" sz="1400" dirty="0"/>
              <a:t> M, </a:t>
            </a:r>
            <a:r>
              <a:rPr lang="en-US" sz="1400" dirty="0" err="1"/>
              <a:t>Andermatt</a:t>
            </a:r>
            <a:r>
              <a:rPr lang="en-US" sz="1400" dirty="0"/>
              <a:t> R, et al. Endothelial cell infection and </a:t>
            </a:r>
            <a:r>
              <a:rPr lang="en-US" sz="1400" dirty="0" err="1"/>
              <a:t>endotheliitis</a:t>
            </a:r>
            <a:r>
              <a:rPr lang="en-US" sz="1400" dirty="0"/>
              <a:t> in COVID-19. Lancet. 2020;395:1417- 1418.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300" y="1256049"/>
            <a:ext cx="73279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/>
              <a:t>1. </a:t>
            </a:r>
            <a:r>
              <a:rPr lang="ru-RU" sz="2800" i="1" dirty="0" err="1"/>
              <a:t>Найбільш</a:t>
            </a:r>
            <a:r>
              <a:rPr lang="ru-RU" sz="2800" i="1" dirty="0"/>
              <a:t> частим </a:t>
            </a:r>
            <a:r>
              <a:rPr lang="ru-RU" sz="2800" i="1" dirty="0" err="1"/>
              <a:t>судинним</a:t>
            </a:r>
            <a:r>
              <a:rPr lang="ru-RU" sz="2800" i="1" dirty="0"/>
              <a:t> </a:t>
            </a:r>
            <a:r>
              <a:rPr lang="ru-RU" sz="2800" i="1" dirty="0" err="1"/>
              <a:t>проявом</a:t>
            </a:r>
            <a:r>
              <a:rPr lang="ru-RU" sz="2800" i="1" dirty="0"/>
              <a:t> </a:t>
            </a:r>
            <a:r>
              <a:rPr lang="en-US" sz="2800" i="1" dirty="0"/>
              <a:t>COVID-19 </a:t>
            </a:r>
            <a:r>
              <a:rPr lang="ru-RU" sz="2800" i="1" dirty="0" err="1"/>
              <a:t>вважається</a:t>
            </a:r>
            <a:r>
              <a:rPr lang="ru-RU" sz="2800" i="1" dirty="0"/>
              <a:t>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синдром,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подібний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Кавасакі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/>
              <a:t>(</a:t>
            </a:r>
            <a:r>
              <a:rPr lang="en-US" sz="2800" i="1" dirty="0" err="1"/>
              <a:t>Kavasaki</a:t>
            </a:r>
            <a:r>
              <a:rPr lang="en-US" sz="2800" i="1" dirty="0"/>
              <a:t>-like syndrome)</a:t>
            </a:r>
            <a:r>
              <a:rPr lang="ru-RU" sz="2800" i="1" dirty="0"/>
              <a:t> з </a:t>
            </a:r>
            <a:r>
              <a:rPr lang="ru-RU" sz="2800" i="1" dirty="0" err="1"/>
              <a:t>утворенням</a:t>
            </a:r>
            <a:r>
              <a:rPr lang="ru-RU" sz="2800" i="1" dirty="0"/>
              <a:t> </a:t>
            </a:r>
            <a:r>
              <a:rPr lang="ru-RU" sz="2800" i="1" dirty="0" err="1"/>
              <a:t>антитіл</a:t>
            </a:r>
            <a:r>
              <a:rPr lang="ru-RU" sz="2800" i="1" dirty="0"/>
              <a:t> до </a:t>
            </a:r>
            <a:r>
              <a:rPr lang="ru-RU" sz="2800" i="1" dirty="0" err="1"/>
              <a:t>ендотелію</a:t>
            </a:r>
            <a:r>
              <a:rPr lang="ru-RU" sz="2800" i="1" dirty="0"/>
              <a:t>;</a:t>
            </a:r>
          </a:p>
          <a:p>
            <a:pPr algn="just"/>
            <a:r>
              <a:rPr lang="ru-RU" sz="2800" i="1" dirty="0"/>
              <a:t>2. </a:t>
            </a:r>
            <a:r>
              <a:rPr lang="ru-RU" sz="2800" i="1" dirty="0" err="1"/>
              <a:t>Внаслідок</a:t>
            </a:r>
            <a:r>
              <a:rPr lang="ru-RU" sz="2800" i="1" dirty="0"/>
              <a:t> </a:t>
            </a:r>
            <a:r>
              <a:rPr lang="ru-RU" sz="2800" i="1" dirty="0" err="1"/>
              <a:t>надмірної</a:t>
            </a:r>
            <a:r>
              <a:rPr lang="ru-RU" sz="2800" i="1" dirty="0"/>
              <a:t> Т- та В-</a:t>
            </a:r>
            <a:r>
              <a:rPr lang="ru-RU" sz="2800" i="1" dirty="0" err="1"/>
              <a:t>імунної</a:t>
            </a:r>
            <a:r>
              <a:rPr lang="ru-RU" sz="2800" i="1" dirty="0"/>
              <a:t> </a:t>
            </a:r>
            <a:r>
              <a:rPr lang="ru-RU" sz="2800" i="1" dirty="0" err="1"/>
              <a:t>відповіді</a:t>
            </a:r>
            <a:r>
              <a:rPr lang="ru-RU" sz="2800" i="1" dirty="0"/>
              <a:t> на </a:t>
            </a:r>
            <a:r>
              <a:rPr lang="ru-RU" sz="2800" i="1" dirty="0" err="1"/>
              <a:t>вірусну</a:t>
            </a:r>
            <a:r>
              <a:rPr lang="ru-RU" sz="2800" i="1" dirty="0"/>
              <a:t> </a:t>
            </a:r>
            <a:r>
              <a:rPr lang="ru-RU" sz="2800" i="1" dirty="0" err="1"/>
              <a:t>інфекцію</a:t>
            </a:r>
            <a:r>
              <a:rPr lang="ru-RU" sz="2800" i="1" dirty="0"/>
              <a:t> </a:t>
            </a:r>
            <a:r>
              <a:rPr lang="ru-RU" sz="2800" i="1" dirty="0" err="1"/>
              <a:t>тлі</a:t>
            </a:r>
            <a:r>
              <a:rPr lang="ru-RU" sz="2800" i="1" dirty="0"/>
              <a:t> </a:t>
            </a:r>
            <a:r>
              <a:rPr lang="ru-RU" sz="2800" i="1" dirty="0" err="1"/>
              <a:t>зменшення</a:t>
            </a:r>
            <a:r>
              <a:rPr lang="ru-RU" sz="2800" i="1" dirty="0"/>
              <a:t> </a:t>
            </a:r>
            <a:r>
              <a:rPr lang="ru-RU" sz="2800" i="1" dirty="0" err="1"/>
              <a:t>загальної</a:t>
            </a:r>
            <a:r>
              <a:rPr lang="ru-RU" sz="2800" i="1" dirty="0"/>
              <a:t> </a:t>
            </a:r>
            <a:r>
              <a:rPr lang="ru-RU" sz="2800" i="1" dirty="0" err="1"/>
              <a:t>кількості</a:t>
            </a:r>
            <a:r>
              <a:rPr lang="ru-RU" sz="2800" i="1" dirty="0"/>
              <a:t> </a:t>
            </a:r>
            <a:r>
              <a:rPr lang="ru-RU" sz="2800" i="1" dirty="0" err="1"/>
              <a:t>лімфоцитів</a:t>
            </a:r>
            <a:r>
              <a:rPr lang="ru-RU" sz="2800" i="1" dirty="0"/>
              <a:t> і </a:t>
            </a:r>
            <a:r>
              <a:rPr lang="ru-RU" sz="2800" i="1" dirty="0" err="1"/>
              <a:t>зростання</a:t>
            </a:r>
            <a:r>
              <a:rPr lang="ru-RU" sz="2800" i="1" dirty="0"/>
              <a:t> </a:t>
            </a:r>
            <a:r>
              <a:rPr lang="ru-RU" sz="2800" i="1" dirty="0" err="1"/>
              <a:t>моноцитів</a:t>
            </a:r>
            <a:r>
              <a:rPr lang="ru-RU" sz="2800" i="1" dirty="0"/>
              <a:t> – як </a:t>
            </a:r>
            <a:r>
              <a:rPr lang="ru-RU" sz="2800" b="1" i="1" dirty="0" err="1"/>
              <a:t>автоімунне</a:t>
            </a:r>
            <a:r>
              <a:rPr lang="ru-RU" sz="2800" b="1" i="1" dirty="0"/>
              <a:t> </a:t>
            </a:r>
            <a:r>
              <a:rPr lang="ru-RU" sz="2800" b="1" i="1" dirty="0" err="1"/>
              <a:t>запалення</a:t>
            </a:r>
            <a:r>
              <a:rPr lang="ru-RU" sz="2800" i="1" dirty="0"/>
              <a:t>.</a:t>
            </a:r>
          </a:p>
          <a:p>
            <a:pPr algn="just"/>
            <a:r>
              <a:rPr lang="ru-RU" sz="2800" i="1" dirty="0"/>
              <a:t>3. </a:t>
            </a:r>
            <a:r>
              <a:rPr lang="ru-RU" sz="2800" b="1" i="1" dirty="0" err="1"/>
              <a:t>Лейкоцитокластичний</a:t>
            </a:r>
            <a:r>
              <a:rPr lang="ru-RU" sz="2800" b="1" i="1" dirty="0"/>
              <a:t> </a:t>
            </a:r>
            <a:r>
              <a:rPr lang="ru-RU" sz="2800" b="1" i="1" dirty="0" err="1"/>
              <a:t>васкуліт</a:t>
            </a:r>
            <a:r>
              <a:rPr lang="ru-RU" sz="2800" b="1" i="1" dirty="0"/>
              <a:t> (</a:t>
            </a:r>
            <a:r>
              <a:rPr lang="ru-RU" sz="2800" i="1" dirty="0"/>
              <a:t>з </a:t>
            </a:r>
            <a:r>
              <a:rPr lang="ru-RU" sz="2800" i="1" dirty="0" err="1"/>
              <a:t>утворенням</a:t>
            </a:r>
            <a:r>
              <a:rPr lang="ru-RU" sz="2800" i="1" dirty="0"/>
              <a:t> </a:t>
            </a:r>
            <a:r>
              <a:rPr lang="en-US" sz="2800" i="1" dirty="0"/>
              <a:t>ANCA</a:t>
            </a:r>
            <a:r>
              <a:rPr lang="ru-RU" sz="2800" i="1" dirty="0"/>
              <a:t>-</a:t>
            </a:r>
            <a:r>
              <a:rPr lang="ru-RU" sz="2800" i="1" dirty="0" err="1"/>
              <a:t>антитіл</a:t>
            </a:r>
            <a:r>
              <a:rPr lang="ru-RU" sz="2800" i="1" dirty="0"/>
              <a:t>)</a:t>
            </a:r>
            <a:r>
              <a:rPr lang="en-US" sz="2800" i="1" dirty="0"/>
              <a:t> 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проявлявся</a:t>
            </a:r>
            <a:r>
              <a:rPr lang="ru-RU" sz="2800" i="1" dirty="0"/>
              <a:t> </a:t>
            </a:r>
            <a:r>
              <a:rPr lang="ru-RU" sz="2800" i="1" dirty="0" err="1"/>
              <a:t>ураженнями</a:t>
            </a:r>
            <a:r>
              <a:rPr lang="ru-RU" sz="2800" i="1" dirty="0"/>
              <a:t> </a:t>
            </a:r>
            <a:r>
              <a:rPr lang="ru-RU" sz="2800" i="1" dirty="0" err="1"/>
              <a:t>шкіри</a:t>
            </a:r>
            <a:r>
              <a:rPr lang="ru-RU" sz="2800" i="1" dirty="0"/>
              <a:t> </a:t>
            </a:r>
            <a:r>
              <a:rPr lang="ru-RU" sz="2800" i="1" dirty="0" err="1"/>
              <a:t>пальців</a:t>
            </a:r>
            <a:r>
              <a:rPr lang="ru-RU" sz="2800" i="1" dirty="0"/>
              <a:t> та </a:t>
            </a:r>
            <a:r>
              <a:rPr lang="ru-RU" sz="2800" i="1" dirty="0" err="1"/>
              <a:t>ступнів</a:t>
            </a:r>
            <a:r>
              <a:rPr lang="ru-RU" sz="2800" i="1" dirty="0"/>
              <a:t>, </a:t>
            </a:r>
            <a:r>
              <a:rPr lang="ru-RU" sz="2800" i="1" dirty="0" err="1"/>
              <a:t>частіше</a:t>
            </a:r>
            <a:r>
              <a:rPr lang="ru-RU" sz="2800" i="1" dirty="0"/>
              <a:t> </a:t>
            </a:r>
            <a:r>
              <a:rPr lang="ru-RU" sz="2800" i="1" dirty="0" err="1"/>
              <a:t>спостерігався</a:t>
            </a:r>
            <a:r>
              <a:rPr lang="ru-RU" sz="2800" i="1" dirty="0"/>
              <a:t> в </a:t>
            </a:r>
            <a:r>
              <a:rPr lang="ru-RU" sz="2800" i="1" dirty="0" err="1"/>
              <a:t>дітей</a:t>
            </a:r>
            <a:r>
              <a:rPr lang="ru-RU" sz="2800" i="1" dirty="0"/>
              <a:t> і </a:t>
            </a:r>
            <a:r>
              <a:rPr lang="ru-RU" sz="2800" i="1" dirty="0" err="1"/>
              <a:t>підлітків</a:t>
            </a:r>
            <a:r>
              <a:rPr lang="ru-RU" sz="2800" i="1" dirty="0"/>
              <a:t>; </a:t>
            </a:r>
          </a:p>
          <a:p>
            <a:pPr algn="just"/>
            <a:endParaRPr lang="ru-RU" sz="2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249535"/>
            <a:ext cx="1137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/>
              <a:t>Під</a:t>
            </a:r>
            <a:r>
              <a:rPr lang="ru-RU" sz="2800" b="1" i="1" dirty="0"/>
              <a:t> час </a:t>
            </a:r>
            <a:r>
              <a:rPr lang="ru-RU" sz="2800" b="1" i="1" dirty="0" err="1"/>
              <a:t>біопсії</a:t>
            </a:r>
            <a:r>
              <a:rPr lang="ru-RU" sz="2800" b="1" i="1" dirty="0"/>
              <a:t> </a:t>
            </a:r>
            <a:r>
              <a:rPr lang="ru-RU" sz="2800" b="1" i="1" dirty="0" err="1"/>
              <a:t>були</a:t>
            </a:r>
            <a:r>
              <a:rPr lang="ru-RU" sz="2800" b="1" i="1" dirty="0"/>
              <a:t> </a:t>
            </a:r>
            <a:r>
              <a:rPr lang="ru-RU" sz="2800" b="1" i="1" dirty="0" err="1"/>
              <a:t>виявлені</a:t>
            </a:r>
            <a:r>
              <a:rPr lang="ru-RU" sz="2800" b="1" i="1" dirty="0"/>
              <a:t> </a:t>
            </a:r>
            <a:r>
              <a:rPr lang="ru-RU" sz="2800" b="1" i="1" dirty="0" err="1"/>
              <a:t>множинні</a:t>
            </a:r>
            <a:r>
              <a:rPr lang="ru-RU" sz="2800" b="1" i="1" dirty="0"/>
              <a:t> </a:t>
            </a:r>
            <a:r>
              <a:rPr lang="ru-RU" sz="2800" b="1" i="1" dirty="0" err="1"/>
              <a:t>мікросудинні</a:t>
            </a:r>
            <a:r>
              <a:rPr lang="ru-RU" sz="2800" b="1" i="1" dirty="0"/>
              <a:t> </a:t>
            </a:r>
            <a:r>
              <a:rPr lang="ru-RU" sz="2800" b="1" i="1" dirty="0" err="1"/>
              <a:t>тромбози</a:t>
            </a:r>
            <a:r>
              <a:rPr lang="ru-RU" sz="2800" b="1" i="1" dirty="0"/>
              <a:t> в </a:t>
            </a:r>
            <a:r>
              <a:rPr lang="ru-RU" sz="2800" b="1" i="1" dirty="0" err="1"/>
              <a:t>артеріях</a:t>
            </a:r>
            <a:r>
              <a:rPr lang="ru-RU" sz="2800" b="1" i="1" dirty="0"/>
              <a:t> і </a:t>
            </a:r>
            <a:r>
              <a:rPr lang="ru-RU" sz="2800" b="1" i="1" dirty="0" err="1"/>
              <a:t>артеріолах</a:t>
            </a:r>
            <a:r>
              <a:rPr lang="ru-RU" sz="2800" b="1" i="1" dirty="0"/>
              <a:t>, венах, </a:t>
            </a:r>
            <a:r>
              <a:rPr lang="ru-RU" sz="2800" b="1" i="1" dirty="0" err="1"/>
              <a:t>венулах</a:t>
            </a:r>
            <a:r>
              <a:rPr lang="ru-RU" sz="2800" b="1" i="1" dirty="0"/>
              <a:t> та </a:t>
            </a:r>
            <a:r>
              <a:rPr lang="ru-RU" sz="2800" b="1" i="1" dirty="0" err="1"/>
              <a:t>капілярах</a:t>
            </a:r>
            <a:r>
              <a:rPr lang="ru-RU" sz="2800" b="1" i="1" dirty="0"/>
              <a:t> </a:t>
            </a:r>
            <a:r>
              <a:rPr lang="ru-RU" sz="2800" b="1" i="1" dirty="0" err="1"/>
              <a:t>унаслідок</a:t>
            </a:r>
            <a:r>
              <a:rPr lang="ru-RU" sz="2800" b="1" i="1" dirty="0"/>
              <a:t>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1352977"/>
            <a:ext cx="3754437" cy="420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58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051" y="98908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Клінічний кейс.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96" y="1053296"/>
            <a:ext cx="11771452" cy="2592729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/>
              <a:t>Дівчинка Є., 2009 року поступила в КП «ХМДЛ» 14 жовтня 2024 року зі скаргами на висипку на шкірі, біль і набряклість колінних суглобів.</a:t>
            </a:r>
          </a:p>
          <a:p>
            <a:pPr algn="just"/>
            <a:r>
              <a:rPr lang="uk-UA" sz="2400" b="1" dirty="0"/>
              <a:t>З анамнезу відомо, що захворіла 4 дні тому, коли появилися поодинокі дрібні висипання на нижніх кінцівках і тулубі, які наростали, місцями зливалися, виникли болі в нижніх кінцівках, припухлість обох колінних суглобів і на 4-й день хвороби госпіталізована в дитяче відділення КП «ХМДЛ» ХМР з попереднім діагнозом: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Геморагічний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васкуліт, шкіряно-суглобова форма».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091" y="3741297"/>
            <a:ext cx="74425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огляді: </a:t>
            </a:r>
            <a:r>
              <a:rPr lang="uk-UA" sz="2400" b="1" i="1" dirty="0"/>
              <a:t>стан середньої важкості: температура тіла </a:t>
            </a:r>
            <a:r>
              <a:rPr lang="uk-UA" sz="2400" b="1" i="1" dirty="0" err="1"/>
              <a:t>субфебрильна</a:t>
            </a:r>
            <a:r>
              <a:rPr lang="uk-UA" sz="2400" b="1" i="1" dirty="0"/>
              <a:t>, на шкірі нижніх кінцівок </a:t>
            </a:r>
            <a:r>
              <a:rPr lang="uk-UA" sz="2400" b="1" i="1" dirty="0" err="1"/>
              <a:t>пурпур-ний</a:t>
            </a:r>
            <a:r>
              <a:rPr lang="uk-UA" sz="2400" b="1" i="1" dirty="0"/>
              <a:t> висип, </a:t>
            </a:r>
            <a:r>
              <a:rPr lang="ru-RU" altLang="uk-UA" sz="2400" b="1" i="1" dirty="0" err="1"/>
              <a:t>розташований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симетрично</a:t>
            </a:r>
            <a:r>
              <a:rPr lang="ru-RU" altLang="uk-UA" sz="2400" b="1" i="1" dirty="0"/>
              <a:t>, </a:t>
            </a:r>
            <a:r>
              <a:rPr lang="ru-RU" altLang="uk-UA" sz="2400" b="1" i="1" dirty="0" err="1"/>
              <a:t>переважно</a:t>
            </a:r>
            <a:r>
              <a:rPr lang="ru-RU" altLang="uk-UA" sz="2400" b="1" i="1" dirty="0"/>
              <a:t> на </a:t>
            </a:r>
            <a:r>
              <a:rPr lang="ru-RU" altLang="uk-UA" sz="2400" b="1" i="1" dirty="0" err="1"/>
              <a:t>розгинальних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поверхнях</a:t>
            </a:r>
            <a:r>
              <a:rPr lang="ru-RU" altLang="uk-UA" sz="2400" b="1" i="1" dirty="0"/>
              <a:t>, особливо </a:t>
            </a:r>
            <a:r>
              <a:rPr lang="ru-RU" altLang="uk-UA" sz="2400" b="1" i="1" dirty="0" err="1"/>
              <a:t>навколо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гомілково-ступневих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суглобів</a:t>
            </a:r>
            <a:r>
              <a:rPr lang="ru-RU" altLang="uk-UA" sz="2400" b="1" i="1" dirty="0"/>
              <a:t>, в </a:t>
            </a:r>
            <a:r>
              <a:rPr lang="ru-RU" altLang="uk-UA" sz="2400" b="1" i="1" dirty="0" err="1"/>
              <a:t>області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сідниць</a:t>
            </a:r>
            <a:r>
              <a:rPr lang="ru-RU" altLang="uk-UA" sz="2400" b="1" i="1" dirty="0"/>
              <a:t> та </a:t>
            </a:r>
            <a:r>
              <a:rPr lang="ru-RU" altLang="uk-UA" sz="2400" b="1" i="1" dirty="0" err="1"/>
              <a:t>поодиноко</a:t>
            </a:r>
            <a:r>
              <a:rPr lang="ru-RU" altLang="uk-UA" sz="2400" b="1" i="1" dirty="0"/>
              <a:t> на </a:t>
            </a:r>
            <a:r>
              <a:rPr lang="ru-RU" altLang="uk-UA" sz="2400" b="1" i="1" dirty="0" err="1"/>
              <a:t>тулубі</a:t>
            </a:r>
            <a:r>
              <a:rPr lang="ru-RU" altLang="uk-UA" sz="2400" b="1" i="1" dirty="0"/>
              <a:t>. </a:t>
            </a:r>
            <a:r>
              <a:rPr lang="ru-RU" altLang="uk-UA" sz="2400" b="1" i="1" dirty="0" err="1"/>
              <a:t>Живіт</a:t>
            </a:r>
            <a:r>
              <a:rPr lang="ru-RU" altLang="uk-UA" sz="2400" b="1" i="1" dirty="0"/>
              <a:t> м</a:t>
            </a:r>
            <a:r>
              <a:rPr lang="en-US" altLang="uk-UA" sz="2400" b="1" i="1" dirty="0"/>
              <a:t>’</a:t>
            </a:r>
            <a:r>
              <a:rPr lang="ru-RU" altLang="uk-UA" sz="2400" b="1" i="1" dirty="0" err="1"/>
              <a:t>який</a:t>
            </a:r>
            <a:r>
              <a:rPr lang="ru-RU" altLang="uk-UA" sz="2400" b="1" i="1" dirty="0"/>
              <a:t>, </a:t>
            </a:r>
            <a:r>
              <a:rPr lang="ru-RU" altLang="uk-UA" sz="2400" b="1" i="1" dirty="0" err="1"/>
              <a:t>печінка</a:t>
            </a:r>
            <a:r>
              <a:rPr lang="ru-RU" altLang="uk-UA" sz="2400" b="1" i="1" dirty="0"/>
              <a:t> і </a:t>
            </a:r>
            <a:r>
              <a:rPr lang="ru-RU" altLang="uk-UA" sz="2400" b="1" i="1" dirty="0" err="1"/>
              <a:t>селезінка</a:t>
            </a:r>
            <a:r>
              <a:rPr lang="ru-RU" altLang="uk-UA" sz="2400" b="1" i="1" dirty="0"/>
              <a:t> не </a:t>
            </a:r>
            <a:r>
              <a:rPr lang="ru-RU" altLang="uk-UA" sz="2400" b="1" i="1" dirty="0" err="1"/>
              <a:t>збільшені</a:t>
            </a:r>
            <a:r>
              <a:rPr lang="ru-RU" altLang="uk-UA" sz="2400" b="1" i="1" dirty="0"/>
              <a:t>. </a:t>
            </a:r>
            <a:r>
              <a:rPr lang="ru-RU" altLang="uk-UA" sz="2400" b="1" i="1" dirty="0" err="1"/>
              <a:t>Зі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сторони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органів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грудної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клітини</a:t>
            </a:r>
            <a:r>
              <a:rPr lang="ru-RU" altLang="uk-UA" sz="2400" b="1" i="1" dirty="0"/>
              <a:t> </a:t>
            </a:r>
            <a:r>
              <a:rPr lang="ru-RU" altLang="uk-UA" sz="2400" b="1" i="1" dirty="0" err="1"/>
              <a:t>патології</a:t>
            </a:r>
            <a:r>
              <a:rPr lang="ru-RU" altLang="uk-UA" sz="2400" b="1" i="1" dirty="0"/>
              <a:t>  не </a:t>
            </a:r>
            <a:r>
              <a:rPr lang="ru-RU" altLang="uk-UA" sz="2400" b="1" i="1" dirty="0" err="1"/>
              <a:t>виявлено</a:t>
            </a:r>
            <a:r>
              <a:rPr lang="ru-RU" altLang="uk-UA" sz="2400" b="1" i="1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08" y="4075349"/>
            <a:ext cx="4033857" cy="271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6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264" y="0"/>
            <a:ext cx="10948686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 лабораторних та інструментальних досліджень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965200"/>
            <a:ext cx="8356600" cy="5511438"/>
          </a:xfrm>
        </p:spPr>
        <p:txBody>
          <a:bodyPr>
            <a:normAutofit/>
          </a:bodyPr>
          <a:lstStyle/>
          <a:p>
            <a:r>
              <a:rPr lang="uk-UA" sz="2400" b="1" dirty="0" err="1"/>
              <a:t>Креатинін</a:t>
            </a:r>
            <a:r>
              <a:rPr lang="uk-UA" sz="2400" b="1" dirty="0"/>
              <a:t>, сечовина, білок, АЛТ, АСТ в нормі,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 – 24,6</a:t>
            </a:r>
            <a:r>
              <a:rPr lang="uk-UA" sz="2400" b="1" dirty="0"/>
              <a:t>; електроліти в нормі; ЗАС – ацетон (++);</a:t>
            </a:r>
          </a:p>
          <a:p>
            <a:r>
              <a:rPr lang="uk-UA" sz="2400" b="1" dirty="0" err="1"/>
              <a:t>Коагулограмма</a:t>
            </a:r>
            <a:r>
              <a:rPr lang="uk-UA" sz="2400" b="1" dirty="0"/>
              <a:t> в нормі (АЧТЧ – 27,5 сек.);</a:t>
            </a:r>
            <a:r>
              <a:rPr lang="en-US" sz="2400" b="1" dirty="0"/>
              <a:t> </a:t>
            </a:r>
            <a:r>
              <a:rPr lang="uk-UA" sz="2400" b="1" dirty="0"/>
              <a:t>ПКТ – в нормі;</a:t>
            </a:r>
          </a:p>
          <a:p>
            <a:r>
              <a:rPr lang="uk-UA" sz="2400" b="1" dirty="0"/>
              <a:t>ЗАК – Л – 10х10</a:t>
            </a:r>
            <a:r>
              <a:rPr lang="uk-UA" sz="2400" b="1" dirty="0">
                <a:cs typeface="Times New Roman"/>
              </a:rPr>
              <a:t>¹²/л, нейтрофільоз – 74%, ШОЕ – 3 мм/год. </a:t>
            </a:r>
          </a:p>
          <a:p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Д-димер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- 1893,0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3891,0 (</a:t>
            </a:r>
            <a:r>
              <a:rPr lang="uk-UA" sz="2400" b="1" u="sng" dirty="0">
                <a:cs typeface="Times New Roman"/>
              </a:rPr>
              <a:t>при цьому кровотеча з ШКТ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)</a:t>
            </a:r>
          </a:p>
          <a:p>
            <a:r>
              <a:rPr lang="uk-UA" sz="2400" b="1" dirty="0">
                <a:cs typeface="Times New Roman"/>
              </a:rPr>
              <a:t>З зіву </a:t>
            </a:r>
            <a:r>
              <a:rPr lang="uk-UA" sz="2400" b="1" dirty="0" err="1">
                <a:cs typeface="Times New Roman"/>
              </a:rPr>
              <a:t>висіяно</a:t>
            </a:r>
            <a:r>
              <a:rPr lang="uk-UA" sz="2400" b="1" dirty="0">
                <a:cs typeface="Times New Roman"/>
              </a:rPr>
              <a:t> стафілококи і стрептококи, з крові – </a:t>
            </a:r>
            <a:r>
              <a:rPr lang="uk-UA" sz="2400" b="1" dirty="0" err="1">
                <a:cs typeface="Times New Roman"/>
              </a:rPr>
              <a:t>поліре-зистентний</a:t>
            </a:r>
            <a:r>
              <a:rPr lang="uk-UA" sz="2400" b="1" dirty="0">
                <a:cs typeface="Times New Roman"/>
              </a:rPr>
              <a:t> епідермальний стафілокок. </a:t>
            </a:r>
          </a:p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ЗАС - норма </a:t>
            </a:r>
          </a:p>
          <a:p>
            <a:pPr algn="just"/>
            <a:endParaRPr lang="uk-U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1295400"/>
            <a:ext cx="33274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62674" y="4418355"/>
            <a:ext cx="11397204" cy="204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uk-UA" sz="2400" b="1" dirty="0"/>
              <a:t>УЗД ОЧП – </a:t>
            </a:r>
            <a:r>
              <a:rPr lang="ru-RU" altLang="uk-UA" sz="2400" b="1" dirty="0" err="1"/>
              <a:t>патологічних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відхилень</a:t>
            </a:r>
            <a:r>
              <a:rPr lang="ru-RU" altLang="uk-UA" sz="2400" b="1" dirty="0"/>
              <a:t> не </a:t>
            </a:r>
            <a:r>
              <a:rPr lang="ru-RU" altLang="uk-UA" sz="2400" b="1" dirty="0" err="1"/>
              <a:t>виявлено</a:t>
            </a:r>
            <a:r>
              <a:rPr lang="ru-RU" altLang="uk-UA" sz="2400" b="1" dirty="0"/>
              <a:t>;</a:t>
            </a:r>
          </a:p>
          <a:p>
            <a:pPr algn="just">
              <a:lnSpc>
                <a:spcPct val="100000"/>
              </a:lnSpc>
            </a:pPr>
            <a:r>
              <a:rPr lang="ru-RU" altLang="uk-UA" sz="2400" b="1" dirty="0"/>
              <a:t>УЗД </a:t>
            </a:r>
            <a:r>
              <a:rPr lang="ru-RU" altLang="uk-UA" sz="2400" b="1" dirty="0" err="1"/>
              <a:t>суглобів</a:t>
            </a:r>
            <a:r>
              <a:rPr lang="ru-RU" altLang="uk-UA" sz="2400" b="1" dirty="0"/>
              <a:t>: набряк м</a:t>
            </a:r>
            <a:r>
              <a:rPr lang="en-US" altLang="uk-UA" sz="2400" b="1" dirty="0"/>
              <a:t>’</a:t>
            </a:r>
            <a:r>
              <a:rPr lang="ru-RU" altLang="uk-UA" sz="2400" b="1" dirty="0" err="1"/>
              <a:t>яких</a:t>
            </a:r>
            <a:r>
              <a:rPr lang="ru-RU" altLang="uk-UA" sz="2400" b="1" dirty="0"/>
              <a:t> тканин в </a:t>
            </a:r>
            <a:r>
              <a:rPr lang="ru-RU" altLang="uk-UA" sz="2400" b="1" dirty="0" err="1"/>
              <a:t>області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гомілково-ступневих</a:t>
            </a:r>
            <a:r>
              <a:rPr lang="ru-RU" altLang="uk-UA" sz="2400" b="1" dirty="0"/>
              <a:t> та </a:t>
            </a:r>
            <a:r>
              <a:rPr lang="ru-RU" altLang="uk-UA" sz="2400" b="1" dirty="0" err="1"/>
              <a:t>колінних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суглобів</a:t>
            </a:r>
            <a:r>
              <a:rPr lang="ru-RU" altLang="uk-UA" sz="2400" b="1" dirty="0"/>
              <a:t> та в </a:t>
            </a:r>
            <a:r>
              <a:rPr lang="ru-RU" altLang="uk-UA" sz="2400" b="1" dirty="0" err="1"/>
              <a:t>проекції</a:t>
            </a:r>
            <a:r>
              <a:rPr lang="ru-RU" altLang="uk-UA" sz="2400" b="1" dirty="0"/>
              <a:t> правого стегна;</a:t>
            </a:r>
          </a:p>
          <a:p>
            <a:pPr algn="just">
              <a:lnSpc>
                <a:spcPct val="100000"/>
              </a:lnSpc>
            </a:pPr>
            <a:r>
              <a:rPr lang="en-US" altLang="uk-UA" sz="2400" b="1" dirty="0"/>
              <a:t>Rh-</a:t>
            </a:r>
            <a:r>
              <a:rPr lang="uk-UA" altLang="uk-UA" sz="2400" b="1" dirty="0"/>
              <a:t>ОГК, ОЧП – норма;</a:t>
            </a:r>
            <a:r>
              <a:rPr lang="ru-RU" altLang="uk-UA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28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89" y="81024"/>
            <a:ext cx="10948686" cy="74078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Динаміка захворювання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666" y="901378"/>
            <a:ext cx="11505236" cy="3543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4-й день перебування в лікарні стан різко погіршився </a:t>
            </a:r>
            <a:r>
              <a:rPr lang="uk-UA" b="1" dirty="0"/>
              <a:t>– появилися ознаки абдомінального синдрому (нудота, блювота, біль в животі, прожилки крові в стільці). </a:t>
            </a:r>
            <a:r>
              <a:rPr lang="uk-UA" b="1" u="sng" dirty="0"/>
              <a:t>Переведена у ВАІТ, де перебувала  8 днів.</a:t>
            </a:r>
          </a:p>
          <a:p>
            <a:pPr algn="just">
              <a:lnSpc>
                <a:spcPct val="100000"/>
              </a:lnSpc>
            </a:pPr>
            <a:r>
              <a:rPr lang="uk-UA" b="1" dirty="0"/>
              <a:t>УЗД ОЧП (17.10.24) – вільна рідина у великій кількості у всіх відділах черевної порожнини і малого тазу, </a:t>
            </a:r>
            <a:r>
              <a:rPr lang="uk-UA" b="1" dirty="0" err="1"/>
              <a:t>анехогенна</a:t>
            </a:r>
            <a:r>
              <a:rPr lang="uk-UA" b="1" dirty="0"/>
              <a:t>, петлі тонкого </a:t>
            </a:r>
            <a:r>
              <a:rPr lang="uk-UA" b="1" dirty="0" err="1"/>
              <a:t>кишків-ника</a:t>
            </a:r>
            <a:r>
              <a:rPr lang="uk-UA" b="1" dirty="0"/>
              <a:t> значно потовщені; нирки – без змін, печінка – </a:t>
            </a:r>
            <a:r>
              <a:rPr lang="uk-UA" b="1" dirty="0" err="1"/>
              <a:t>периваскулярна</a:t>
            </a:r>
            <a:r>
              <a:rPr lang="uk-UA" b="1" dirty="0"/>
              <a:t> інфільтрація;</a:t>
            </a:r>
          </a:p>
          <a:p>
            <a:pPr lvl="0" algn="just">
              <a:lnSpc>
                <a:spcPct val="100000"/>
              </a:lnSpc>
            </a:pPr>
            <a:r>
              <a:rPr lang="uk-UA" b="1" dirty="0"/>
              <a:t>УЗД ОЧП (22.10.24 року) – значне покращення, а 28.10.24 р. – норма і дитина переведена в педіатричне відділення в майже задовільному стані: </a:t>
            </a:r>
            <a:r>
              <a:rPr lang="uk-UA" i="1" dirty="0"/>
              <a:t>апетит підвищений (отримує ГКС), висип майже зник, </a:t>
            </a:r>
            <a:r>
              <a:rPr lang="uk-UA" i="1" dirty="0" err="1"/>
              <a:t>пігмен-тація</a:t>
            </a:r>
            <a:r>
              <a:rPr lang="uk-UA" i="1" dirty="0"/>
              <a:t>, </a:t>
            </a:r>
            <a:r>
              <a:rPr lang="uk-UA" i="1" dirty="0">
                <a:solidFill>
                  <a:prstClr val="black"/>
                </a:solidFill>
              </a:rPr>
              <a:t>суглобовий і абдомінальний синдроми регресували, не лихоманить, активна (режим палатний). Продовжує  приймати терапію. </a:t>
            </a:r>
          </a:p>
          <a:p>
            <a:pPr algn="just">
              <a:lnSpc>
                <a:spcPct val="100000"/>
              </a:lnSpc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41293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64465"/>
            <a:ext cx="5727700" cy="81183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Рецидив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0" y="758825"/>
            <a:ext cx="7106052" cy="3394075"/>
          </a:xfrm>
        </p:spPr>
        <p:txBody>
          <a:bodyPr>
            <a:normAutofit/>
          </a:bodyPr>
          <a:lstStyle/>
          <a:p>
            <a:r>
              <a:rPr lang="uk-UA" b="1" dirty="0"/>
              <a:t>Через 3 дні стан знову важкий. Дитина сонлива, в</a:t>
            </a:r>
            <a:r>
              <a:rPr lang="en-US" b="1" dirty="0"/>
              <a:t>’</a:t>
            </a:r>
            <a:r>
              <a:rPr lang="uk-UA" b="1" dirty="0"/>
              <a:t>яла, скарги на нудоту, появу повторної блювоти, кров в стільці, </a:t>
            </a:r>
            <a:r>
              <a:rPr lang="uk-UA" b="1" dirty="0" err="1"/>
              <a:t>змен-шився</a:t>
            </a:r>
            <a:r>
              <a:rPr lang="uk-UA" b="1" dirty="0"/>
              <a:t> діурез. </a:t>
            </a:r>
          </a:p>
          <a:p>
            <a:r>
              <a:rPr lang="uk-UA" b="1" dirty="0"/>
              <a:t>На шкірі кінцівок, тулуба, обличчя, вушних раковин інтенсивний, зливний  </a:t>
            </a:r>
            <a:r>
              <a:rPr lang="uk-UA" b="1" dirty="0" err="1"/>
              <a:t>геморагіч-ний</a:t>
            </a:r>
            <a:r>
              <a:rPr lang="uk-UA" b="1" dirty="0"/>
              <a:t> висип; </a:t>
            </a:r>
            <a:r>
              <a:rPr lang="uk-U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набряк та синюшність м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 тканин правої кінцівки. 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99" y="370391"/>
            <a:ext cx="4763826" cy="243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9550" y="4060824"/>
            <a:ext cx="11772900" cy="904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Дитина переводиться знову у ВАІТ з рецидивом </a:t>
            </a:r>
            <a:r>
              <a:rPr lang="uk-UA" b="1" dirty="0" err="1"/>
              <a:t>геморагічного</a:t>
            </a:r>
            <a:r>
              <a:rPr lang="uk-UA" b="1" dirty="0"/>
              <a:t> васкуліту, змішана форма (ураження шкіри, суглобів, ШКТ, нирок з розвитком ГНН.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9550" y="5237164"/>
            <a:ext cx="11772900" cy="1489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В ЗАК: лейкоцитоз – 23 тис.,  нейтрофільоз – 64 %, ШОЕ –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3мм/год.;</a:t>
            </a:r>
          </a:p>
          <a:p>
            <a:r>
              <a:rPr lang="uk-UA" b="1" dirty="0"/>
              <a:t>В біохімічному аналізі крові: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 - 0, ПКТ – 3,5, </a:t>
            </a:r>
            <a:r>
              <a:rPr lang="uk-UA" b="1" dirty="0" err="1"/>
              <a:t>креатинін</a:t>
            </a:r>
            <a:r>
              <a:rPr lang="uk-UA" b="1" dirty="0"/>
              <a:t> – 20,6, сечовина – 4,63 </a:t>
            </a:r>
            <a:r>
              <a:rPr lang="uk-UA" b="1" dirty="0" err="1"/>
              <a:t>ммоль</a:t>
            </a:r>
            <a:r>
              <a:rPr lang="uk-UA" b="1" dirty="0"/>
              <a:t>/л..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АСЛО (+++)!!!</a:t>
            </a:r>
            <a:r>
              <a:rPr lang="uk-UA" b="1" dirty="0"/>
              <a:t> ЗАС – </a:t>
            </a:r>
            <a:r>
              <a:rPr lang="uk-UA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еритроцитурія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/>
              <a:t>(01.11.24)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492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833" y="1"/>
            <a:ext cx="10515600" cy="9144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Лікування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644" y="832208"/>
            <a:ext cx="11546711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altLang="uk-UA" dirty="0" err="1"/>
              <a:t>Згідно</a:t>
            </a:r>
            <a:r>
              <a:rPr lang="ru-RU" altLang="uk-UA" dirty="0"/>
              <a:t> </a:t>
            </a:r>
            <a:r>
              <a:rPr lang="ru-RU" altLang="uk-UA" dirty="0" err="1"/>
              <a:t>закордонних</a:t>
            </a:r>
            <a:r>
              <a:rPr lang="ru-RU" altLang="uk-UA" dirty="0"/>
              <a:t> </a:t>
            </a:r>
            <a:r>
              <a:rPr lang="ru-RU" altLang="uk-UA" dirty="0" err="1"/>
              <a:t>протоколів</a:t>
            </a:r>
            <a:r>
              <a:rPr lang="ru-RU" altLang="uk-UA" dirty="0"/>
              <a:t> та </a:t>
            </a:r>
            <a:r>
              <a:rPr lang="ru-RU" altLang="uk-UA" dirty="0" err="1"/>
              <a:t>рекомендації</a:t>
            </a:r>
            <a:r>
              <a:rPr lang="ru-RU" altLang="uk-UA" dirty="0"/>
              <a:t> </a:t>
            </a:r>
            <a:r>
              <a:rPr lang="ru-RU" altLang="uk-UA" dirty="0" err="1"/>
              <a:t>Організації</a:t>
            </a:r>
            <a:r>
              <a:rPr lang="ru-RU" altLang="uk-UA" dirty="0"/>
              <a:t> </a:t>
            </a:r>
            <a:r>
              <a:rPr lang="ru-RU" altLang="uk-UA" dirty="0" err="1"/>
              <a:t>міжнародних</a:t>
            </a:r>
            <a:r>
              <a:rPr lang="ru-RU" altLang="uk-UA" dirty="0"/>
              <a:t> </a:t>
            </a:r>
            <a:r>
              <a:rPr lang="ru-RU" altLang="uk-UA" dirty="0" err="1"/>
              <a:t>досліджень</a:t>
            </a:r>
            <a:r>
              <a:rPr lang="ru-RU" altLang="uk-UA" dirty="0"/>
              <a:t> в </a:t>
            </a:r>
            <a:r>
              <a:rPr lang="ru-RU" altLang="uk-UA" dirty="0" err="1"/>
              <a:t>галузі</a:t>
            </a:r>
            <a:r>
              <a:rPr lang="ru-RU" altLang="uk-UA" dirty="0"/>
              <a:t> </a:t>
            </a:r>
            <a:r>
              <a:rPr lang="ru-RU" altLang="uk-UA" dirty="0" err="1"/>
              <a:t>дитячої</a:t>
            </a:r>
            <a:r>
              <a:rPr lang="ru-RU" altLang="uk-UA" dirty="0"/>
              <a:t> та </a:t>
            </a:r>
            <a:r>
              <a:rPr lang="ru-RU" altLang="uk-UA" dirty="0" err="1"/>
              <a:t>підліткової</a:t>
            </a:r>
            <a:r>
              <a:rPr lang="ru-RU" altLang="uk-UA" dirty="0"/>
              <a:t> </a:t>
            </a:r>
            <a:r>
              <a:rPr lang="ru-RU" altLang="uk-UA" dirty="0" err="1"/>
              <a:t>ревматології</a:t>
            </a:r>
            <a:r>
              <a:rPr lang="ru-RU" altLang="uk-UA" dirty="0"/>
              <a:t> (</a:t>
            </a:r>
            <a:r>
              <a:rPr lang="ru-RU" altLang="uk-UA" dirty="0" err="1"/>
              <a:t>Paediatric</a:t>
            </a:r>
            <a:r>
              <a:rPr lang="ru-RU" altLang="uk-UA" dirty="0"/>
              <a:t> </a:t>
            </a:r>
            <a:r>
              <a:rPr lang="ru-RU" altLang="uk-UA" dirty="0" err="1"/>
              <a:t>Rheumatology</a:t>
            </a:r>
            <a:r>
              <a:rPr lang="ru-RU" altLang="uk-UA" dirty="0"/>
              <a:t> </a:t>
            </a:r>
            <a:r>
              <a:rPr lang="ru-RU" altLang="uk-UA" dirty="0" err="1"/>
              <a:t>International</a:t>
            </a:r>
            <a:r>
              <a:rPr lang="ru-RU" altLang="uk-UA" dirty="0"/>
              <a:t> </a:t>
            </a:r>
            <a:r>
              <a:rPr lang="ru-RU" altLang="uk-UA" dirty="0" err="1"/>
              <a:t>Trials</a:t>
            </a:r>
            <a:r>
              <a:rPr lang="ru-RU" altLang="uk-UA" dirty="0"/>
              <a:t> </a:t>
            </a:r>
            <a:r>
              <a:rPr lang="ru-RU" altLang="uk-UA" dirty="0" err="1"/>
              <a:t>Organisation</a:t>
            </a:r>
            <a:r>
              <a:rPr lang="ru-RU" altLang="uk-UA" dirty="0"/>
              <a:t>; PRINTO) та </a:t>
            </a:r>
            <a:r>
              <a:rPr lang="ru-RU" altLang="uk-UA" dirty="0" err="1"/>
              <a:t>Європейського</a:t>
            </a:r>
            <a:r>
              <a:rPr lang="ru-RU" altLang="uk-UA" dirty="0"/>
              <a:t> </a:t>
            </a:r>
            <a:r>
              <a:rPr lang="ru-RU" altLang="uk-UA" dirty="0" err="1"/>
              <a:t>товариства</a:t>
            </a:r>
            <a:r>
              <a:rPr lang="ru-RU" altLang="uk-UA" dirty="0"/>
              <a:t> з </a:t>
            </a:r>
            <a:r>
              <a:rPr lang="ru-RU" altLang="uk-UA" dirty="0" err="1"/>
              <a:t>дитячої</a:t>
            </a:r>
            <a:r>
              <a:rPr lang="ru-RU" altLang="uk-UA" dirty="0"/>
              <a:t> та </a:t>
            </a:r>
            <a:r>
              <a:rPr lang="ru-RU" altLang="uk-UA" dirty="0" err="1"/>
              <a:t>підліткової</a:t>
            </a:r>
            <a:r>
              <a:rPr lang="ru-RU" altLang="uk-UA" dirty="0"/>
              <a:t> </a:t>
            </a:r>
            <a:r>
              <a:rPr lang="ru-RU" altLang="uk-UA" dirty="0" err="1"/>
              <a:t>ревматології</a:t>
            </a:r>
            <a:r>
              <a:rPr lang="ru-RU" altLang="uk-UA" dirty="0"/>
              <a:t> (</a:t>
            </a:r>
            <a:r>
              <a:rPr lang="ru-RU" altLang="uk-UA" dirty="0" err="1"/>
              <a:t>Paediatric</a:t>
            </a:r>
            <a:r>
              <a:rPr lang="ru-RU" altLang="uk-UA" dirty="0"/>
              <a:t> </a:t>
            </a:r>
            <a:r>
              <a:rPr lang="ru-RU" altLang="uk-UA" dirty="0" err="1"/>
              <a:t>Rheumatology</a:t>
            </a:r>
            <a:r>
              <a:rPr lang="ru-RU" altLang="uk-UA" dirty="0"/>
              <a:t> </a:t>
            </a:r>
            <a:r>
              <a:rPr lang="ru-RU" altLang="uk-UA" dirty="0" err="1"/>
              <a:t>European</a:t>
            </a:r>
            <a:r>
              <a:rPr lang="ru-RU" altLang="uk-UA" dirty="0"/>
              <a:t> </a:t>
            </a:r>
            <a:r>
              <a:rPr lang="ru-RU" altLang="uk-UA" dirty="0" err="1"/>
              <a:t>Society</a:t>
            </a:r>
            <a:r>
              <a:rPr lang="ru-RU" altLang="uk-UA" dirty="0"/>
              <a:t>; PRES),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  <a:r>
              <a:rPr lang="ru-RU" altLang="uk-UA" dirty="0" err="1"/>
              <a:t>більшість</a:t>
            </a:r>
            <a:r>
              <a:rPr lang="ru-RU" altLang="uk-UA" dirty="0"/>
              <a:t> </a:t>
            </a:r>
            <a:r>
              <a:rPr lang="ru-RU" altLang="uk-UA" dirty="0" err="1"/>
              <a:t>пацієнтів</a:t>
            </a:r>
            <a:r>
              <a:rPr lang="ru-RU" altLang="uk-UA" dirty="0"/>
              <a:t> з </a:t>
            </a:r>
            <a:r>
              <a:rPr lang="ru-RU" altLang="uk-UA" dirty="0" err="1"/>
              <a:t>геморагічним</a:t>
            </a:r>
            <a:r>
              <a:rPr lang="ru-RU" altLang="uk-UA" dirty="0"/>
              <a:t> </a:t>
            </a:r>
            <a:r>
              <a:rPr lang="ru-RU" altLang="uk-UA" dirty="0" err="1"/>
              <a:t>васкулітом</a:t>
            </a:r>
            <a:r>
              <a:rPr lang="ru-RU" altLang="uk-UA" dirty="0"/>
              <a:t> </a:t>
            </a:r>
            <a:r>
              <a:rPr lang="ru-RU" altLang="uk-UA" dirty="0" err="1"/>
              <a:t>почуваються</a:t>
            </a:r>
            <a:r>
              <a:rPr lang="ru-RU" altLang="uk-UA" dirty="0"/>
              <a:t> добре і не </a:t>
            </a:r>
            <a:r>
              <a:rPr lang="ru-RU" altLang="uk-UA" dirty="0" err="1"/>
              <a:t>потребують</a:t>
            </a:r>
            <a:r>
              <a:rPr lang="ru-RU" altLang="uk-UA" dirty="0"/>
              <a:t> </a:t>
            </a:r>
            <a:r>
              <a:rPr lang="ru-RU" altLang="uk-UA" dirty="0" err="1"/>
              <a:t>специфічної</a:t>
            </a:r>
            <a:r>
              <a:rPr lang="ru-RU" altLang="uk-UA" dirty="0"/>
              <a:t> </a:t>
            </a:r>
            <a:r>
              <a:rPr lang="ru-RU" altLang="uk-UA" dirty="0" err="1"/>
              <a:t>терапії</a:t>
            </a:r>
            <a:r>
              <a:rPr lang="ru-RU" altLang="uk-UA" dirty="0"/>
              <a:t>:</a:t>
            </a:r>
          </a:p>
          <a:p>
            <a:pPr algn="just">
              <a:lnSpc>
                <a:spcPct val="100000"/>
              </a:lnSpc>
            </a:pPr>
            <a:r>
              <a:rPr lang="ru-RU" b="1" dirty="0"/>
              <a:t>- </a:t>
            </a:r>
            <a:r>
              <a:rPr lang="ru-RU" b="1" dirty="0" err="1"/>
              <a:t>ліжковий</a:t>
            </a:r>
            <a:r>
              <a:rPr lang="ru-RU" b="1" dirty="0"/>
              <a:t> режим </a:t>
            </a:r>
            <a:r>
              <a:rPr lang="ru-RU" dirty="0"/>
              <a:t>на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висипки</a:t>
            </a:r>
            <a:r>
              <a:rPr lang="ru-RU" dirty="0"/>
              <a:t>, болю в </a:t>
            </a:r>
            <a:r>
              <a:rPr lang="ru-RU" dirty="0" err="1"/>
              <a:t>суглобах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r>
              <a:rPr lang="ru-RU" b="1" dirty="0"/>
              <a:t>- </a:t>
            </a:r>
            <a:r>
              <a:rPr lang="ru-RU" b="1" dirty="0" err="1"/>
              <a:t>дієта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гіпоалергенна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виключенням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подразнюючих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b="1" dirty="0"/>
              <a:t>-При </a:t>
            </a:r>
            <a:r>
              <a:rPr lang="ru-RU" b="1" dirty="0" err="1"/>
              <a:t>суглобовому</a:t>
            </a:r>
            <a:r>
              <a:rPr lang="ru-RU" b="1" dirty="0"/>
              <a:t> </a:t>
            </a:r>
            <a:r>
              <a:rPr lang="ru-RU" b="1" dirty="0" err="1"/>
              <a:t>синдромі</a:t>
            </a:r>
            <a:r>
              <a:rPr lang="ru-RU" b="1" dirty="0"/>
              <a:t> </a:t>
            </a:r>
            <a:r>
              <a:rPr lang="ru-RU" dirty="0"/>
              <a:t>→ НПЗП </a:t>
            </a:r>
            <a:r>
              <a:rPr lang="ru-RU" dirty="0" err="1"/>
              <a:t>або</a:t>
            </a:r>
            <a:r>
              <a:rPr lang="ru-RU" dirty="0"/>
              <a:t> ГК (у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ураженням</a:t>
            </a:r>
            <a:r>
              <a:rPr lang="ru-RU" dirty="0"/>
              <a:t> </a:t>
            </a:r>
            <a:r>
              <a:rPr lang="ru-RU" dirty="0" err="1"/>
              <a:t>нирок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НПЗП),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5848" y="6180758"/>
            <a:ext cx="981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Геморрагический </a:t>
            </a:r>
            <a:r>
              <a:rPr lang="ru-RU" sz="1600" b="1" dirty="0" err="1"/>
              <a:t>васкулит</a:t>
            </a:r>
            <a:r>
              <a:rPr lang="ru-RU" sz="1600" b="1" dirty="0"/>
              <a:t> (связанный с иммуноглобулином-А </a:t>
            </a:r>
            <a:r>
              <a:rPr lang="ru-RU" sz="1600" b="1" dirty="0" err="1"/>
              <a:t>васкулит</a:t>
            </a:r>
            <a:r>
              <a:rPr lang="ru-RU" sz="1600" b="1" dirty="0"/>
              <a:t>)(Пурпура </a:t>
            </a:r>
            <a:r>
              <a:rPr lang="ru-RU" sz="1600" b="1" dirty="0" err="1"/>
              <a:t>Шёнлейна-Геноха</a:t>
            </a:r>
            <a:r>
              <a:rPr lang="ru-RU" sz="1600" b="1" dirty="0"/>
              <a:t>) </a:t>
            </a:r>
            <a:r>
              <a:rPr lang="ru-RU" sz="1600" i="1" dirty="0"/>
              <a:t>Авторы:</a:t>
            </a:r>
            <a:r>
              <a:rPr lang="en-US" sz="1600" b="1" i="1" u="sng" dirty="0">
                <a:hlinkClick r:id="rId2"/>
              </a:rPr>
              <a:t>Alexandra Villa-Forte</a:t>
            </a:r>
            <a:r>
              <a:rPr lang="en-US" sz="1600" i="1" dirty="0"/>
              <a:t>, MD, MPH, Cleveland Clinic</a:t>
            </a:r>
            <a:r>
              <a:rPr lang="ru-RU" sz="1600" i="1" dirty="0"/>
              <a:t>Проверено/пересмотрено </a:t>
            </a:r>
            <a:r>
              <a:rPr lang="ru-RU" sz="1600" i="1" dirty="0" err="1"/>
              <a:t>июн</a:t>
            </a:r>
            <a:r>
              <a:rPr lang="ru-RU" sz="1600" i="1" dirty="0"/>
              <a:t>. 2022</a:t>
            </a:r>
          </a:p>
        </p:txBody>
      </p:sp>
    </p:spTree>
    <p:extLst>
      <p:ext uri="{BB962C8B-B14F-4D97-AF65-F5344CB8AC3E}">
        <p14:creationId xmlns:p14="http://schemas.microsoft.com/office/powerpoint/2010/main" val="335708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="" xmlns:a16="http://schemas.microsoft.com/office/drawing/2014/main" id="{9C3A0FA1-8A5D-4E3C-872D-F7A3A6F7E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900" y="1"/>
            <a:ext cx="10515600" cy="9779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Лікування</a:t>
            </a: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E24E28B7-7F93-42A1-8F47-F7488675F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89000"/>
            <a:ext cx="11607800" cy="561597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altLang="uk-UA" dirty="0"/>
              <a:t>При </a:t>
            </a:r>
            <a:r>
              <a:rPr lang="ru-RU" altLang="uk-UA" dirty="0" err="1"/>
              <a:t>абдомінальному</a:t>
            </a:r>
            <a:r>
              <a:rPr lang="ru-RU" altLang="uk-UA" dirty="0"/>
              <a:t> </a:t>
            </a:r>
            <a:r>
              <a:rPr lang="ru-RU" altLang="uk-UA" dirty="0" err="1"/>
              <a:t>синдромі</a:t>
            </a:r>
            <a:r>
              <a:rPr lang="ru-RU" altLang="uk-UA" dirty="0"/>
              <a:t> в/в </a:t>
            </a:r>
            <a:r>
              <a:rPr lang="ru-RU" altLang="uk-UA" dirty="0" err="1"/>
              <a:t>метилпреднізолону</a:t>
            </a:r>
            <a:r>
              <a:rPr lang="ru-RU" altLang="uk-UA" dirty="0"/>
              <a:t> 7-15 мг/кг/</a:t>
            </a:r>
            <a:r>
              <a:rPr lang="ru-RU" altLang="uk-UA" dirty="0" err="1"/>
              <a:t>добу</a:t>
            </a:r>
            <a:r>
              <a:rPr lang="ru-RU" altLang="uk-UA" dirty="0"/>
              <a:t>, (макс. 1 000 мг/д.), 3 </a:t>
            </a:r>
            <a:r>
              <a:rPr lang="ru-RU" altLang="uk-UA" dirty="0" err="1"/>
              <a:t>дні</a:t>
            </a:r>
            <a:r>
              <a:rPr lang="ru-RU" altLang="uk-UA" dirty="0"/>
              <a:t> з </a:t>
            </a:r>
            <a:r>
              <a:rPr lang="ru-RU" altLang="uk-UA" dirty="0" err="1"/>
              <a:t>наступним</a:t>
            </a:r>
            <a:r>
              <a:rPr lang="ru-RU" altLang="uk-UA" dirty="0"/>
              <a:t> </a:t>
            </a:r>
            <a:r>
              <a:rPr lang="ru-RU" altLang="uk-UA" dirty="0" err="1"/>
              <a:t>прийомом</a:t>
            </a:r>
            <a:r>
              <a:rPr lang="ru-RU" altLang="uk-UA" dirty="0"/>
              <a:t> </a:t>
            </a:r>
            <a:r>
              <a:rPr lang="ru-RU" altLang="uk-UA" dirty="0" err="1"/>
              <a:t>преднізолону</a:t>
            </a:r>
            <a:r>
              <a:rPr lang="ru-RU" altLang="uk-UA" dirty="0"/>
              <a:t> через рот 1 мг/кг/</a:t>
            </a:r>
            <a:r>
              <a:rPr lang="ru-RU" altLang="uk-UA" dirty="0" err="1"/>
              <a:t>добу</a:t>
            </a:r>
            <a:r>
              <a:rPr lang="ru-RU" altLang="uk-UA" dirty="0"/>
              <a:t>,  </a:t>
            </a:r>
            <a:r>
              <a:rPr lang="ru-RU" altLang="uk-UA" dirty="0" err="1"/>
              <a:t>протягом</a:t>
            </a:r>
            <a:r>
              <a:rPr lang="ru-RU" altLang="uk-UA" dirty="0"/>
              <a:t> 3 </a:t>
            </a:r>
            <a:r>
              <a:rPr lang="ru-RU" altLang="uk-UA" dirty="0" err="1"/>
              <a:t>міс</a:t>
            </a:r>
            <a:r>
              <a:rPr lang="ru-RU" altLang="uk-UA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ru-RU" altLang="uk-UA" b="1" dirty="0"/>
              <a:t>Для </a:t>
            </a:r>
            <a:r>
              <a:rPr lang="ru-RU" altLang="uk-UA" b="1" dirty="0" err="1"/>
              <a:t>лікування</a:t>
            </a:r>
            <a:r>
              <a:rPr lang="ru-RU" altLang="uk-UA" b="1" dirty="0"/>
              <a:t> тяжких </a:t>
            </a:r>
            <a:r>
              <a:rPr lang="ru-RU" altLang="uk-UA" b="1" dirty="0" err="1"/>
              <a:t>шкірних</a:t>
            </a:r>
            <a:r>
              <a:rPr lang="ru-RU" altLang="uk-UA" b="1" dirty="0"/>
              <a:t> </a:t>
            </a:r>
            <a:r>
              <a:rPr lang="ru-RU" altLang="uk-UA" b="1" dirty="0" err="1"/>
              <a:t>проявів</a:t>
            </a:r>
            <a:r>
              <a:rPr lang="ru-RU" altLang="uk-UA" b="1" dirty="0"/>
              <a:t> </a:t>
            </a:r>
            <a:r>
              <a:rPr lang="ru-RU" altLang="uk-UA" b="1" dirty="0" err="1"/>
              <a:t>деякі</a:t>
            </a:r>
            <a:r>
              <a:rPr lang="ru-RU" altLang="uk-UA" b="1" dirty="0"/>
              <a:t> </a:t>
            </a:r>
            <a:r>
              <a:rPr lang="ru-RU" altLang="uk-UA" b="1" dirty="0" err="1"/>
              <a:t>рекомендації</a:t>
            </a:r>
            <a:r>
              <a:rPr lang="ru-RU" altLang="uk-UA" b="1" dirty="0"/>
              <a:t> </a:t>
            </a:r>
            <a:r>
              <a:rPr lang="ru-RU" altLang="uk-UA" b="1" dirty="0" err="1"/>
              <a:t>пропонують</a:t>
            </a:r>
            <a:r>
              <a:rPr lang="ru-RU" altLang="uk-UA" b="1" dirty="0"/>
              <a:t> </a:t>
            </a:r>
            <a:r>
              <a:rPr lang="ru-RU" altLang="uk-UA" b="1" dirty="0" err="1"/>
              <a:t>призначати</a:t>
            </a:r>
            <a:r>
              <a:rPr lang="ru-RU" altLang="uk-UA" b="1" dirty="0"/>
              <a:t> </a:t>
            </a:r>
            <a:r>
              <a:rPr lang="ru-RU" altLang="uk-UA" b="1" dirty="0" err="1"/>
              <a:t>дапсон</a:t>
            </a:r>
            <a:r>
              <a:rPr lang="ru-RU" altLang="uk-UA" b="1" dirty="0"/>
              <a:t> – 2 мг/кг раз на </a:t>
            </a:r>
            <a:r>
              <a:rPr lang="ru-RU" altLang="uk-UA" b="1" dirty="0" err="1"/>
              <a:t>добу</a:t>
            </a:r>
            <a:r>
              <a:rPr lang="ru-RU" altLang="uk-UA" b="1" dirty="0"/>
              <a:t>, максимум 100 мг, </a:t>
            </a:r>
            <a:r>
              <a:rPr lang="ru-RU" altLang="uk-UA" b="1" dirty="0" err="1"/>
              <a:t>інші</a:t>
            </a:r>
            <a:r>
              <a:rPr lang="ru-RU" altLang="uk-UA" b="1" dirty="0"/>
              <a:t> – </a:t>
            </a:r>
            <a:r>
              <a:rPr lang="ru-RU" altLang="uk-UA" b="1" dirty="0" err="1"/>
              <a:t>колхіцин</a:t>
            </a:r>
            <a:r>
              <a:rPr lang="ru-RU" altLang="uk-UA" b="1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ru-RU" i="1" dirty="0"/>
              <a:t>При </a:t>
            </a:r>
            <a:r>
              <a:rPr lang="ru-RU" i="1" dirty="0" err="1"/>
              <a:t>ураженні</a:t>
            </a:r>
            <a:r>
              <a:rPr lang="ru-RU" i="1" dirty="0"/>
              <a:t> </a:t>
            </a:r>
            <a:r>
              <a:rPr lang="ru-RU" i="1" dirty="0" err="1"/>
              <a:t>нирок</a:t>
            </a:r>
            <a:r>
              <a:rPr lang="ru-RU" i="1" dirty="0"/>
              <a:t> в/в </a:t>
            </a:r>
            <a:r>
              <a:rPr lang="ru-RU" i="1" dirty="0" err="1"/>
              <a:t>введення</a:t>
            </a:r>
            <a:r>
              <a:rPr lang="ru-RU" i="1" dirty="0"/>
              <a:t> </a:t>
            </a:r>
            <a:r>
              <a:rPr lang="ru-RU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метилпреднізолону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dirty="0"/>
              <a:t>7-15 мг/кг/</a:t>
            </a:r>
            <a:r>
              <a:rPr lang="ru-RU" i="1" dirty="0" err="1"/>
              <a:t>добу</a:t>
            </a:r>
            <a:r>
              <a:rPr lang="ru-RU" i="1" dirty="0"/>
              <a:t>, макс.  1000 мг/д., 3 </a:t>
            </a:r>
            <a:r>
              <a:rPr lang="ru-RU" i="1" dirty="0" err="1"/>
              <a:t>дні</a:t>
            </a:r>
            <a:r>
              <a:rPr lang="ru-RU" i="1" dirty="0"/>
              <a:t> з </a:t>
            </a:r>
            <a:r>
              <a:rPr lang="ru-RU" i="1" dirty="0" err="1"/>
              <a:t>наступним</a:t>
            </a:r>
            <a:r>
              <a:rPr lang="ru-RU" i="1" dirty="0"/>
              <a:t> </a:t>
            </a:r>
            <a:r>
              <a:rPr lang="ru-RU" i="1" dirty="0" err="1"/>
              <a:t>прийомом</a:t>
            </a:r>
            <a:r>
              <a:rPr lang="ru-RU" i="1" dirty="0"/>
              <a:t> </a:t>
            </a:r>
            <a:r>
              <a:rPr lang="ru-RU" i="1" dirty="0" err="1"/>
              <a:t>преднізолону</a:t>
            </a:r>
            <a:r>
              <a:rPr lang="ru-RU" i="1" dirty="0"/>
              <a:t> 1 мг/кг/</a:t>
            </a:r>
            <a:r>
              <a:rPr lang="ru-RU" i="1" dirty="0" err="1"/>
              <a:t>добу</a:t>
            </a:r>
            <a:r>
              <a:rPr lang="ru-RU" i="1" dirty="0"/>
              <a:t> </a:t>
            </a:r>
            <a:r>
              <a:rPr lang="ru-RU" i="1" dirty="0" err="1"/>
              <a:t>протягом</a:t>
            </a:r>
            <a:r>
              <a:rPr lang="ru-RU" i="1" dirty="0"/>
              <a:t> 3міс. При </a:t>
            </a:r>
            <a:r>
              <a:rPr lang="ru-RU" i="1" dirty="0" err="1"/>
              <a:t>прогресуванні</a:t>
            </a:r>
            <a:r>
              <a:rPr lang="ru-RU" i="1" dirty="0"/>
              <a:t> нефриту </a:t>
            </a:r>
            <a:r>
              <a:rPr lang="ru-RU" i="1" dirty="0" err="1"/>
              <a:t>додатково</a:t>
            </a:r>
            <a:r>
              <a:rPr lang="ru-RU" i="1" dirty="0"/>
              <a:t> </a:t>
            </a:r>
            <a:r>
              <a:rPr lang="ru-RU" i="1" dirty="0" err="1"/>
              <a:t>додають</a:t>
            </a:r>
            <a:r>
              <a:rPr lang="ru-RU" i="1" dirty="0"/>
              <a:t> </a:t>
            </a:r>
            <a:r>
              <a:rPr lang="ru-RU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циклофосфамід</a:t>
            </a:r>
            <a:r>
              <a:rPr lang="ru-RU" i="1" dirty="0"/>
              <a:t> 2-3 мг/кг/</a:t>
            </a:r>
            <a:r>
              <a:rPr lang="ru-RU" i="1" dirty="0" err="1"/>
              <a:t>добу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азатіоприн</a:t>
            </a:r>
            <a:r>
              <a:rPr lang="ru-RU" i="1" dirty="0"/>
              <a:t> 2-3 мг/кг/</a:t>
            </a:r>
            <a:r>
              <a:rPr lang="ru-RU" i="1" dirty="0" err="1"/>
              <a:t>добу</a:t>
            </a:r>
            <a:r>
              <a:rPr lang="ru-RU" i="1" dirty="0"/>
              <a:t> перорально </a:t>
            </a:r>
            <a:r>
              <a:rPr lang="ru-RU" i="1" dirty="0" err="1"/>
              <a:t>протягом</a:t>
            </a:r>
            <a:r>
              <a:rPr lang="ru-RU" i="1" dirty="0"/>
              <a:t> </a:t>
            </a:r>
            <a:r>
              <a:rPr lang="ru-RU" b="1" i="1" dirty="0"/>
              <a:t>12 </a:t>
            </a:r>
            <a:r>
              <a:rPr lang="ru-RU" b="1" i="1" dirty="0" err="1"/>
              <a:t>тиж</a:t>
            </a:r>
            <a:r>
              <a:rPr lang="ru-RU" b="1" i="1" dirty="0"/>
              <a:t>. </a:t>
            </a:r>
          </a:p>
          <a:p>
            <a:pPr algn="just"/>
            <a:r>
              <a:rPr lang="ru-RU" altLang="uk-UA" b="1" dirty="0"/>
              <a:t>-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формах ГВ проводиться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плазмаферез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і/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ВВІГ; при великих дозах гепарину – АТ ІІІ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мін.дози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кріоплазма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2 думки). </a:t>
            </a:r>
            <a:endParaRPr lang="ru-RU" alt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195" y="6156087"/>
            <a:ext cx="11892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http://www.royalberkshire.nhs.uk/Downloads/GPs/GP protocols and guidelines/</a:t>
            </a:r>
            <a:r>
              <a:rPr lang="en-US" i="1" dirty="0" err="1"/>
              <a:t>Paediatric</a:t>
            </a:r>
            <a:r>
              <a:rPr lang="en-US" i="1" dirty="0"/>
              <a:t> handbook/</a:t>
            </a:r>
            <a:r>
              <a:rPr lang="en-US" i="1" dirty="0" err="1"/>
              <a:t>Henoch</a:t>
            </a:r>
            <a:r>
              <a:rPr lang="en-US" i="1" dirty="0"/>
              <a:t> </a:t>
            </a:r>
            <a:r>
              <a:rPr lang="en-US" i="1" dirty="0" err="1"/>
              <a:t>Schonlein</a:t>
            </a:r>
            <a:r>
              <a:rPr lang="en-US" i="1" dirty="0"/>
              <a:t> </a:t>
            </a:r>
            <a:r>
              <a:rPr lang="en-US" i="1" dirty="0" err="1"/>
              <a:t>Purpura</a:t>
            </a:r>
            <a:r>
              <a:rPr lang="en-US" i="1" dirty="0"/>
              <a:t> guideline.pdf)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844D81-0CD8-4787-9625-5AE72575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6C5B6E29-F535-4AAA-A546-D1D40CAF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72" y="911225"/>
            <a:ext cx="11192838" cy="4351338"/>
          </a:xfrm>
        </p:spPr>
        <p:txBody>
          <a:bodyPr/>
          <a:lstStyle/>
          <a:p>
            <a:pPr algn="just"/>
            <a:r>
              <a:rPr lang="uk-UA" b="1" dirty="0"/>
              <a:t>Введення в/в імуноглобуліну при васкуліті </a:t>
            </a:r>
            <a:r>
              <a:rPr lang="uk-UA" b="1" dirty="0" err="1"/>
              <a:t>Шенлейн-Геноха</a:t>
            </a:r>
            <a:r>
              <a:rPr lang="uk-UA" b="1" dirty="0"/>
              <a:t>, на відміну, від </a:t>
            </a:r>
            <a:r>
              <a:rPr lang="uk-UA" b="1" dirty="0" err="1"/>
              <a:t>тромбоцитопеній</a:t>
            </a:r>
            <a:r>
              <a:rPr lang="uk-UA" b="1" dirty="0"/>
              <a:t>, не проводиться, оскільки це захворювання обумовлене накопиченням ЦІК, а не антитіл. </a:t>
            </a:r>
          </a:p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вводитись для лікування лише певних вторинних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васкулітів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саме:</a:t>
            </a:r>
          </a:p>
          <a:p>
            <a:pPr>
              <a:buFontTx/>
              <a:buChar char="-"/>
            </a:pPr>
            <a:r>
              <a:rPr lang="uk-UA" i="1" dirty="0"/>
              <a:t>обумовлених дефіцитом МНС І класу</a:t>
            </a:r>
          </a:p>
          <a:p>
            <a:pPr>
              <a:buFontTx/>
              <a:buChar char="-"/>
            </a:pPr>
            <a:r>
              <a:rPr lang="uk-UA" i="1" dirty="0"/>
              <a:t>Синдромі </a:t>
            </a:r>
            <a:r>
              <a:rPr lang="uk-UA" i="1" dirty="0" err="1"/>
              <a:t>Віскота-Олдріча</a:t>
            </a:r>
            <a:endParaRPr lang="uk-UA" i="1" dirty="0"/>
          </a:p>
          <a:p>
            <a:pPr>
              <a:buFontTx/>
              <a:buChar char="-"/>
            </a:pPr>
            <a:r>
              <a:rPr lang="uk-UA" i="1" dirty="0"/>
              <a:t>Дефіциті </a:t>
            </a:r>
            <a:r>
              <a:rPr lang="en-US" i="1" dirty="0"/>
              <a:t>ARPC1B</a:t>
            </a:r>
          </a:p>
          <a:p>
            <a:pPr>
              <a:buFontTx/>
              <a:buChar char="-"/>
            </a:pPr>
            <a:r>
              <a:rPr lang="uk-UA" i="1" dirty="0"/>
              <a:t>Васкуліті на тлі хронічного шкірно-слизового </a:t>
            </a:r>
            <a:r>
              <a:rPr lang="uk-UA" i="1" dirty="0" err="1"/>
              <a:t>кандидозу</a:t>
            </a:r>
            <a:r>
              <a:rPr lang="uk-UA" i="1"/>
              <a:t>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196125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="" xmlns:a16="http://schemas.microsoft.com/office/drawing/2014/main" id="{95C6088B-09F4-4877-8364-63144C675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10858981" cy="1308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Диференційна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діагностика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васкулитів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3200" b="1" dirty="0">
                <a:latin typeface="+mn-lt"/>
              </a:rPr>
              <a:t>проводиться </a:t>
            </a:r>
            <a:r>
              <a:rPr lang="ru-RU" sz="3200" b="1" dirty="0" err="1">
                <a:latin typeface="+mn-lt"/>
              </a:rPr>
              <a:t>залежно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від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клінічної</a:t>
            </a:r>
            <a:r>
              <a:rPr lang="ru-RU" sz="3200" b="1" dirty="0">
                <a:latin typeface="+mn-lt"/>
              </a:rPr>
              <a:t> симптоматики </a:t>
            </a:r>
            <a:r>
              <a:rPr lang="ru-RU" sz="3200" b="1" dirty="0" err="1">
                <a:latin typeface="+mn-lt"/>
              </a:rPr>
              <a:t>захворювання</a:t>
            </a:r>
            <a:r>
              <a:rPr lang="ru-RU" sz="3200" b="1" dirty="0">
                <a:latin typeface="+mn-lt"/>
              </a:rPr>
              <a:t>. 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489475" name="Rectangle 3">
            <a:extLst>
              <a:ext uri="{FF2B5EF4-FFF2-40B4-BE49-F238E27FC236}">
                <a16:creationId xmlns="" xmlns:a16="http://schemas.microsoft.com/office/drawing/2014/main" id="{F03B3D97-B0D4-4B31-8D81-FAA89FBA5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301" y="1319513"/>
            <a:ext cx="11634324" cy="129636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</a:t>
            </a:r>
            <a:r>
              <a:rPr lang="ru-RU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шкірному</a:t>
            </a: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синдромі</a:t>
            </a:r>
            <a:r>
              <a:rPr lang="ru-RU" dirty="0"/>
              <a:t> </a:t>
            </a:r>
            <a:r>
              <a:rPr lang="ru-RU" dirty="0" err="1"/>
              <a:t>виключають</a:t>
            </a:r>
            <a:r>
              <a:rPr lang="ru-RU" dirty="0"/>
              <a:t>, </a:t>
            </a:r>
            <a:r>
              <a:rPr lang="ru-RU" b="1" i="1" dirty="0"/>
              <a:t>в першу </a:t>
            </a:r>
            <a:r>
              <a:rPr lang="ru-RU" b="1" i="1" dirty="0" err="1"/>
              <a:t>чергу</a:t>
            </a:r>
            <a:r>
              <a:rPr lang="ru-RU" b="1" i="1" dirty="0"/>
              <a:t> </a:t>
            </a:r>
            <a:r>
              <a:rPr lang="ru-RU" b="1" i="1" dirty="0" err="1"/>
              <a:t>менінгококову</a:t>
            </a:r>
            <a:r>
              <a:rPr lang="ru-RU" b="1" i="1" dirty="0"/>
              <a:t> </a:t>
            </a:r>
            <a:r>
              <a:rPr lang="ru-RU" b="1" i="1" dirty="0" err="1"/>
              <a:t>інфекцію</a:t>
            </a:r>
            <a:r>
              <a:rPr lang="ru-RU" b="1" i="1" dirty="0"/>
              <a:t>, </a:t>
            </a:r>
            <a:r>
              <a:rPr lang="ru-RU" dirty="0"/>
              <a:t>сепсис,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Ковід-19,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первинними</a:t>
            </a:r>
            <a:r>
              <a:rPr lang="ru-RU" dirty="0"/>
              <a:t> та </a:t>
            </a:r>
            <a:r>
              <a:rPr lang="ru-RU" dirty="0" err="1"/>
              <a:t>вторинними</a:t>
            </a:r>
            <a:r>
              <a:rPr lang="ru-RU" dirty="0"/>
              <a:t> </a:t>
            </a:r>
            <a:r>
              <a:rPr lang="ru-RU" dirty="0" err="1"/>
              <a:t>васкулітами</a:t>
            </a:r>
            <a:r>
              <a:rPr lang="ru-RU" dirty="0"/>
              <a:t>,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тромбоцитопенічною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пурпурою.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543" y="6452758"/>
            <a:ext cx="12040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Яременко О.Б., </a:t>
            </a:r>
            <a:r>
              <a:rPr lang="ru-RU" sz="1400" b="1" dirty="0" err="1"/>
              <a:t>Петелицька</a:t>
            </a:r>
            <a:r>
              <a:rPr lang="ru-RU" sz="1400" b="1" dirty="0"/>
              <a:t> Л.Б. ДЕРМАТОЛОГІЧНІ ПРОЯВИ СИСТЕМНИХ ВАСКУЛІТІВ // </a:t>
            </a:r>
            <a:r>
              <a:rPr lang="ru-RU" sz="1400" b="1" dirty="0" err="1"/>
              <a:t>Практикуючий</a:t>
            </a:r>
            <a:r>
              <a:rPr lang="ru-RU" sz="1400" b="1" dirty="0"/>
              <a:t> </a:t>
            </a:r>
            <a:r>
              <a:rPr lang="ru-RU" sz="1400" b="1" dirty="0" err="1"/>
              <a:t>лікар</a:t>
            </a:r>
            <a:r>
              <a:rPr lang="ru-RU" sz="1400" b="1" dirty="0"/>
              <a:t>, №3, 2014. С.60-66 </a:t>
            </a:r>
            <a:r>
              <a:rPr lang="en-US" sz="1400" b="1" dirty="0"/>
              <a:t>www.likar-praktik.kiev.ua </a:t>
            </a:r>
            <a:endParaRPr lang="ru-RU" sz="1400" b="1" dirty="0"/>
          </a:p>
        </p:txBody>
      </p:sp>
      <p:pic>
        <p:nvPicPr>
          <p:cNvPr id="7" name="Picture 4" descr="20160321_151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58" y="2708476"/>
            <a:ext cx="3576708" cy="34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25" y="2708476"/>
            <a:ext cx="3314700" cy="348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56" y="2733153"/>
            <a:ext cx="29527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3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1">
            <a:extLst>
              <a:ext uri="{FF2B5EF4-FFF2-40B4-BE49-F238E27FC236}">
                <a16:creationId xmlns="" xmlns:a16="http://schemas.microsoft.com/office/drawing/2014/main" id="{83862721-2C3F-4209-AF82-80431CB416F9}"/>
              </a:ext>
            </a:extLst>
          </p:cNvPr>
          <p:cNvSpPr/>
          <p:nvPr/>
        </p:nvSpPr>
        <p:spPr>
          <a:xfrm>
            <a:off x="292963" y="3067467"/>
            <a:ext cx="103496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</a:rPr>
              <a:t>*</a:t>
            </a:r>
            <a:r>
              <a:rPr lang="uk-UA" sz="2400" b="1" dirty="0">
                <a:solidFill>
                  <a:srgbClr val="FF0000"/>
                </a:solidFill>
              </a:rPr>
              <a:t>   </a:t>
            </a:r>
            <a:r>
              <a:rPr lang="uk-UA" sz="3200" b="1" dirty="0"/>
              <a:t>Судинна стінка і клітини крові (тромбоцити) формують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первинний    </a:t>
            </a:r>
            <a:r>
              <a:rPr lang="uk-UA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судинно-тромбоцитарний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гемостаз, </a:t>
            </a:r>
            <a:r>
              <a:rPr lang="uk-UA" sz="3200" b="1" dirty="0"/>
              <a:t>який закінчується формуванням білого тромбу – 2-6 хвилин.</a:t>
            </a:r>
          </a:p>
          <a:p>
            <a:pPr>
              <a:defRPr/>
            </a:pPr>
            <a:r>
              <a:rPr lang="en-US" sz="3200" b="1" dirty="0">
                <a:solidFill>
                  <a:srgbClr val="CC0000"/>
                </a:solidFill>
              </a:rPr>
              <a:t>*</a:t>
            </a:r>
            <a:r>
              <a:rPr lang="uk-UA" sz="3200" b="1" dirty="0">
                <a:solidFill>
                  <a:srgbClr val="CC0000"/>
                </a:solidFill>
              </a:rPr>
              <a:t>  </a:t>
            </a:r>
            <a:r>
              <a:rPr lang="uk-UA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торинний </a:t>
            </a:r>
            <a:r>
              <a:rPr lang="uk-UA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коагуляційний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 err="1"/>
              <a:t>плазменний</a:t>
            </a:r>
            <a:r>
              <a:rPr lang="uk-UA" sz="3200" b="1" dirty="0"/>
              <a:t> гемостаз (формує червоний тромб через 4-9 хв.).</a:t>
            </a:r>
          </a:p>
          <a:p>
            <a:pPr>
              <a:defRPr/>
            </a:pPr>
            <a:endParaRPr lang="en-US" sz="32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45201" y="6119336"/>
            <a:ext cx="6102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Hoffman R., </a:t>
            </a:r>
            <a:r>
              <a:rPr lang="en-US" sz="1400" b="1" dirty="0" err="1"/>
              <a:t>BenzE.J.,Silberstein</a:t>
            </a:r>
            <a:r>
              <a:rPr lang="en-US" sz="1400" b="1" dirty="0"/>
              <a:t> </a:t>
            </a:r>
            <a:r>
              <a:rPr lang="en-US" sz="1400" b="1" dirty="0" err="1"/>
              <a:t>L.E.etal</a:t>
            </a:r>
            <a:r>
              <a:rPr lang="en-US" sz="1400" b="1" dirty="0"/>
              <a:t>.(2017) </a:t>
            </a:r>
            <a:r>
              <a:rPr lang="en-US" sz="1400" b="1" dirty="0" err="1"/>
              <a:t>Hematology:basicprinciplesandpractice</a:t>
            </a:r>
            <a:r>
              <a:rPr lang="en-US" sz="1400" b="1" dirty="0"/>
              <a:t>. 7th ed. Elsevier, Philadelphia</a:t>
            </a:r>
            <a:endParaRPr lang="ru-RU" sz="14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47406" y="0"/>
            <a:ext cx="5970588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Класифікація судин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2108" y="1397000"/>
            <a:ext cx="7742092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b="1" dirty="0">
                <a:latin typeface="+mn-lt"/>
              </a:rPr>
              <a:t>1. Компенсаторні судини</a:t>
            </a:r>
            <a:br>
              <a:rPr lang="uk-UA" sz="3200" b="1" dirty="0">
                <a:latin typeface="+mn-lt"/>
              </a:rPr>
            </a:br>
            <a:r>
              <a:rPr lang="uk-UA" sz="3200" b="1" dirty="0">
                <a:latin typeface="+mn-lt"/>
              </a:rPr>
              <a:t>2. Об</a:t>
            </a:r>
            <a:r>
              <a:rPr lang="en-US" sz="3200" b="1" dirty="0">
                <a:latin typeface="+mn-lt"/>
              </a:rPr>
              <a:t>’</a:t>
            </a:r>
            <a:r>
              <a:rPr lang="uk-UA" sz="3200" b="1" dirty="0">
                <a:latin typeface="+mn-lt"/>
              </a:rPr>
              <a:t>ємні судини</a:t>
            </a:r>
            <a:br>
              <a:rPr lang="uk-UA" sz="3200" b="1" dirty="0">
                <a:latin typeface="+mn-lt"/>
              </a:rPr>
            </a:br>
            <a:r>
              <a:rPr lang="uk-UA" sz="3200" b="1" dirty="0">
                <a:latin typeface="+mn-lt"/>
              </a:rPr>
              <a:t>3. Судини опору (резистивні судини)</a:t>
            </a:r>
            <a:br>
              <a:rPr lang="uk-UA" sz="3200" b="1" dirty="0">
                <a:latin typeface="+mn-lt"/>
              </a:rPr>
            </a:br>
            <a:r>
              <a:rPr lang="uk-UA" sz="3200" b="1" dirty="0">
                <a:latin typeface="+mn-lt"/>
              </a:rPr>
              <a:t>4. Обмінні судини (капіляри)</a:t>
            </a:r>
            <a:endParaRPr lang="ru-RU" sz="3200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742"/>
            <a:ext cx="49434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0" y="4038600"/>
            <a:ext cx="162401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02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28" y="98907"/>
            <a:ext cx="10515600" cy="977539"/>
          </a:xfrm>
        </p:spPr>
        <p:txBody>
          <a:bodyPr>
            <a:normAutofit/>
          </a:bodyPr>
          <a:lstStyle/>
          <a:p>
            <a:r>
              <a:rPr lang="uk-UA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Тромбоцитопенії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666" y="945950"/>
            <a:ext cx="11227443" cy="278109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Патофізіологічними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механізмами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тромбоцитопенії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тромбоцитів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150 × 109 /л)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бути: </a:t>
            </a:r>
          </a:p>
          <a:p>
            <a:pPr algn="just">
              <a:lnSpc>
                <a:spcPct val="100000"/>
              </a:lnSpc>
            </a:pPr>
            <a:r>
              <a:rPr lang="ru-RU" b="1" dirty="0"/>
              <a:t>- </a:t>
            </a:r>
            <a:r>
              <a:rPr lang="ru-RU" b="1" dirty="0" err="1"/>
              <a:t>знижена</a:t>
            </a:r>
            <a:r>
              <a:rPr lang="ru-RU" b="1" dirty="0"/>
              <a:t> </a:t>
            </a:r>
            <a:r>
              <a:rPr lang="ru-RU" b="1" dirty="0" err="1"/>
              <a:t>продукція</a:t>
            </a:r>
            <a:r>
              <a:rPr lang="ru-RU" b="1" dirty="0"/>
              <a:t> </a:t>
            </a:r>
            <a:r>
              <a:rPr lang="ru-RU" b="1" dirty="0" err="1"/>
              <a:t>тромбоцитів</a:t>
            </a:r>
            <a:r>
              <a:rPr lang="ru-RU" b="1" dirty="0"/>
              <a:t> у </a:t>
            </a:r>
            <a:r>
              <a:rPr lang="ru-RU" b="1" dirty="0" err="1"/>
              <a:t>кістковому</a:t>
            </a:r>
            <a:r>
              <a:rPr lang="ru-RU" b="1" dirty="0"/>
              <a:t> </a:t>
            </a:r>
            <a:r>
              <a:rPr lang="ru-RU" b="1" dirty="0" err="1"/>
              <a:t>мозку</a:t>
            </a:r>
            <a:endParaRPr lang="ru-RU" b="1" dirty="0"/>
          </a:p>
          <a:p>
            <a:pPr algn="just">
              <a:lnSpc>
                <a:spcPct val="100000"/>
              </a:lnSpc>
            </a:pPr>
            <a:r>
              <a:rPr lang="ru-RU" b="1" dirty="0"/>
              <a:t>- </a:t>
            </a:r>
            <a:r>
              <a:rPr lang="ru-RU" b="1" dirty="0" err="1"/>
              <a:t>підвищене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тромбоцитів</a:t>
            </a:r>
            <a:r>
              <a:rPr lang="ru-RU" b="1" dirty="0"/>
              <a:t> </a:t>
            </a:r>
          </a:p>
          <a:p>
            <a:pPr algn="just">
              <a:lnSpc>
                <a:spcPct val="100000"/>
              </a:lnSpc>
            </a:pPr>
            <a:r>
              <a:rPr lang="ru-RU" b="1" dirty="0"/>
              <a:t>- </a:t>
            </a:r>
            <a:r>
              <a:rPr lang="ru-RU" b="1" dirty="0" err="1"/>
              <a:t>підвищена</a:t>
            </a:r>
            <a:r>
              <a:rPr lang="ru-RU" b="1" dirty="0"/>
              <a:t> </a:t>
            </a:r>
            <a:r>
              <a:rPr lang="ru-RU" b="1" dirty="0" err="1"/>
              <a:t>секвестрація</a:t>
            </a:r>
            <a:r>
              <a:rPr lang="ru-RU" b="1" dirty="0"/>
              <a:t> і </a:t>
            </a:r>
            <a:r>
              <a:rPr lang="ru-RU" b="1" dirty="0" err="1"/>
              <a:t>розрушення</a:t>
            </a:r>
            <a:r>
              <a:rPr lang="ru-RU" b="1" dirty="0"/>
              <a:t> в </a:t>
            </a:r>
            <a:r>
              <a:rPr lang="ru-RU" b="1" dirty="0" err="1"/>
              <a:t>селезінці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218" y="5017245"/>
            <a:ext cx="1169043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i="1" dirty="0"/>
              <a:t>При </a:t>
            </a:r>
            <a:r>
              <a:rPr lang="ru-RU" sz="2400" b="1" i="1" dirty="0" err="1"/>
              <a:t>підрахунку</a:t>
            </a:r>
            <a:r>
              <a:rPr lang="ru-RU" sz="2400" b="1" i="1" dirty="0"/>
              <a:t> </a:t>
            </a:r>
            <a:r>
              <a:rPr lang="ru-RU" sz="2400" b="1" i="1" dirty="0" err="1"/>
              <a:t>тромбоцитів</a:t>
            </a:r>
            <a:r>
              <a:rPr lang="ru-RU" sz="2400" b="1" i="1" dirty="0"/>
              <a:t> </a:t>
            </a:r>
            <a:r>
              <a:rPr lang="ru-RU" sz="2400" b="1" i="1" dirty="0" err="1"/>
              <a:t>крові</a:t>
            </a:r>
            <a:r>
              <a:rPr lang="ru-RU" sz="2400" b="1" i="1" dirty="0"/>
              <a:t> з </a:t>
            </a:r>
            <a:r>
              <a:rPr lang="ru-RU" sz="2400" b="1" i="1" dirty="0" err="1"/>
              <a:t>використанням</a:t>
            </a:r>
            <a:r>
              <a:rPr lang="ru-RU" sz="2400" b="1" i="1" dirty="0"/>
              <a:t> ЕДТА антикоагулянта </a:t>
            </a:r>
            <a:r>
              <a:rPr lang="ru-RU" sz="2400" b="1" i="1" dirty="0" err="1"/>
              <a:t>іноді</a:t>
            </a:r>
            <a:r>
              <a:rPr lang="ru-RU" sz="2400" b="1" i="1" dirty="0"/>
              <a:t> </a:t>
            </a:r>
            <a:r>
              <a:rPr lang="ru-RU" sz="2400" b="1" i="1" dirty="0" err="1"/>
              <a:t>отримують</a:t>
            </a:r>
            <a:r>
              <a:rPr lang="ru-RU" sz="2400" b="1" i="1" dirty="0"/>
              <a:t> </a:t>
            </a:r>
            <a:r>
              <a:rPr lang="ru-RU" sz="2400" b="1" i="1" dirty="0" err="1"/>
              <a:t>помилково</a:t>
            </a:r>
            <a:r>
              <a:rPr lang="ru-RU" sz="2400" b="1" i="1" dirty="0"/>
              <a:t> </a:t>
            </a:r>
            <a:r>
              <a:rPr lang="ru-RU" sz="2400" b="1" i="1" dirty="0" err="1"/>
              <a:t>низькі</a:t>
            </a:r>
            <a:r>
              <a:rPr lang="ru-RU" sz="2400" b="1" i="1" dirty="0"/>
              <a:t> показ-</a:t>
            </a:r>
            <a:r>
              <a:rPr lang="ru-RU" sz="2400" b="1" i="1" dirty="0" err="1"/>
              <a:t>ники</a:t>
            </a:r>
            <a:r>
              <a:rPr lang="ru-RU" sz="2400" b="1" i="1" dirty="0"/>
              <a:t> (</a:t>
            </a:r>
            <a:r>
              <a:rPr lang="ru-RU" sz="2400" b="1" i="1" dirty="0" err="1"/>
              <a:t>псевдотромбоцитопенія</a:t>
            </a:r>
            <a:r>
              <a:rPr lang="ru-RU" sz="2400" b="1" i="1" dirty="0"/>
              <a:t>). </a:t>
            </a:r>
          </a:p>
          <a:p>
            <a:r>
              <a:rPr lang="ru-RU" sz="2400" b="1" i="1" dirty="0" err="1"/>
              <a:t>Якщо</a:t>
            </a:r>
            <a:r>
              <a:rPr lang="ru-RU" sz="2400" b="1" i="1" dirty="0"/>
              <a:t> </a:t>
            </a:r>
            <a:r>
              <a:rPr lang="ru-RU" sz="2400" b="1" i="1" dirty="0" err="1"/>
              <a:t>тромбоцитопенію</a:t>
            </a:r>
            <a:r>
              <a:rPr lang="ru-RU" sz="2400" b="1" i="1" dirty="0"/>
              <a:t> (&lt; 100 × 109 /л) у </a:t>
            </a:r>
            <a:r>
              <a:rPr lang="ru-RU" sz="2400" b="1" i="1" dirty="0" err="1"/>
              <a:t>пацієнта</a:t>
            </a:r>
            <a:r>
              <a:rPr lang="ru-RU" sz="2400" b="1" i="1" dirty="0"/>
              <a:t> </a:t>
            </a:r>
            <a:r>
              <a:rPr lang="ru-RU" sz="2400" b="1" i="1" dirty="0" err="1"/>
              <a:t>виявили</a:t>
            </a:r>
            <a:r>
              <a:rPr lang="ru-RU" sz="2400" b="1" i="1" dirty="0"/>
              <a:t> </a:t>
            </a:r>
            <a:r>
              <a:rPr lang="ru-RU" sz="2400" b="1" i="1" dirty="0" err="1"/>
              <a:t>вперше</a:t>
            </a:r>
            <a:r>
              <a:rPr lang="ru-RU" sz="2400" b="1" i="1" dirty="0"/>
              <a:t>, той </a:t>
            </a:r>
            <a:r>
              <a:rPr lang="ru-RU" sz="2400" b="1" i="1" dirty="0" err="1"/>
              <a:t>самий</a:t>
            </a:r>
            <a:r>
              <a:rPr lang="ru-RU" sz="2400" b="1" i="1" dirty="0"/>
              <a:t> </a:t>
            </a:r>
            <a:r>
              <a:rPr lang="ru-RU" sz="2400" b="1" i="1" dirty="0" err="1"/>
              <a:t>зразок</a:t>
            </a:r>
            <a:r>
              <a:rPr lang="ru-RU" sz="2400" b="1" i="1" dirty="0"/>
              <a:t> </a:t>
            </a:r>
            <a:r>
              <a:rPr lang="ru-RU" sz="2400" b="1" i="1" dirty="0" err="1"/>
              <a:t>крові</a:t>
            </a:r>
            <a:r>
              <a:rPr lang="ru-RU" sz="2400" b="1" i="1" dirty="0"/>
              <a:t> </a:t>
            </a:r>
            <a:r>
              <a:rPr lang="ru-RU" sz="2400" b="1" i="1" dirty="0" err="1"/>
              <a:t>слід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перевірити</a:t>
            </a:r>
            <a:r>
              <a:rPr lang="ru-RU" sz="2400" b="1" i="1" dirty="0"/>
              <a:t> </a:t>
            </a:r>
            <a:r>
              <a:rPr lang="ru-RU" sz="2400" b="1" i="1" dirty="0" err="1"/>
              <a:t>вручну</a:t>
            </a:r>
            <a:r>
              <a:rPr lang="ru-RU" sz="2400" b="1" i="1" dirty="0"/>
              <a:t> на </a:t>
            </a:r>
            <a:r>
              <a:rPr lang="ru-RU" sz="2400" b="1" i="1" dirty="0" err="1"/>
              <a:t>наявність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агрегатів</a:t>
            </a:r>
            <a:r>
              <a:rPr lang="ru-RU" sz="2400" b="1" i="1" dirty="0"/>
              <a:t> </a:t>
            </a:r>
            <a:r>
              <a:rPr lang="ru-RU" sz="2400" b="1" i="1" dirty="0" err="1"/>
              <a:t>тромбоцитів</a:t>
            </a:r>
            <a:r>
              <a:rPr lang="ru-RU" sz="2400" b="1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114" y="3869764"/>
            <a:ext cx="11551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Типовими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проявами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тромбоцитопенії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синців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петехій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кровоточивість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слизових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оболонок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49" y="1607133"/>
            <a:ext cx="27813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17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873" y="373405"/>
            <a:ext cx="239270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7798799"/>
              </p:ext>
            </p:extLst>
          </p:nvPr>
        </p:nvGraphicFramePr>
        <p:xfrm>
          <a:off x="180050" y="257658"/>
          <a:ext cx="6290198" cy="639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34729814"/>
              </p:ext>
            </p:extLst>
          </p:nvPr>
        </p:nvGraphicFramePr>
        <p:xfrm>
          <a:off x="6643868" y="2407535"/>
          <a:ext cx="5402804" cy="419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9524" y="57799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Настанова</a:t>
            </a:r>
            <a:r>
              <a:rPr lang="ru-RU" dirty="0"/>
              <a:t> 00312. </a:t>
            </a:r>
            <a:r>
              <a:rPr lang="ru-RU" dirty="0" err="1"/>
              <a:t>Тромбоцитопенія</a:t>
            </a:r>
            <a:r>
              <a:rPr lang="ru-RU" dirty="0"/>
              <a:t> Автор: </a:t>
            </a:r>
            <a:r>
              <a:rPr lang="ru-RU" dirty="0" err="1"/>
              <a:t>Esa</a:t>
            </a:r>
            <a:r>
              <a:rPr lang="ru-RU" dirty="0"/>
              <a:t> </a:t>
            </a:r>
            <a:r>
              <a:rPr lang="ru-RU" dirty="0" err="1"/>
              <a:t>Jantunen</a:t>
            </a:r>
            <a:r>
              <a:rPr lang="ru-RU" dirty="0"/>
              <a:t> Редактор </a:t>
            </a:r>
            <a:r>
              <a:rPr lang="ru-RU" dirty="0" err="1"/>
              <a:t>оригінального</a:t>
            </a:r>
            <a:r>
              <a:rPr lang="ru-RU" dirty="0"/>
              <a:t> тексту: </a:t>
            </a:r>
            <a:r>
              <a:rPr lang="ru-RU" dirty="0" err="1"/>
              <a:t>Hanna</a:t>
            </a:r>
            <a:r>
              <a:rPr lang="ru-RU" dirty="0"/>
              <a:t> </a:t>
            </a:r>
            <a:r>
              <a:rPr lang="ru-RU" dirty="0" err="1"/>
              <a:t>Pelttari</a:t>
            </a:r>
            <a:r>
              <a:rPr lang="ru-RU" dirty="0"/>
              <a:t> Дата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: 2017-04-25</a:t>
            </a:r>
          </a:p>
        </p:txBody>
      </p:sp>
    </p:spTree>
    <p:extLst>
      <p:ext uri="{BB962C8B-B14F-4D97-AF65-F5344CB8AC3E}">
        <p14:creationId xmlns:p14="http://schemas.microsoft.com/office/powerpoint/2010/main" val="3408185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13" y="300943"/>
            <a:ext cx="11401063" cy="52664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uk-UA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Етіологія 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захворювання досі лишається достеменно невідомою, однак розвиток хвороби часто пов’язують у дітей з попередньою вірусною інфекцією, у дорослих з прийомом жарознижуючих препаратів, а також слід пам’ятати, що </a:t>
            </a: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ІТП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часто є ускладненням при інших автоімунних захворюваннях, вагітності, злоякісних пухлинах, </a:t>
            </a:r>
            <a:r>
              <a:rPr lang="uk-UA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лейкозу, вірусних 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гепатитах В, С, </a:t>
            </a:r>
            <a:r>
              <a:rPr lang="uk-UA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цитомегаловірусі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мононуклеозі. </a:t>
            </a:r>
          </a:p>
          <a:p>
            <a:pPr algn="just">
              <a:lnSpc>
                <a:spcPct val="100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Діагноз </a:t>
            </a: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ІТП 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є діагнозом виключення: тобто встановлюється після виключення всіх інших можливих причин виникнення </a:t>
            </a:r>
            <a:r>
              <a:rPr lang="uk-UA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тромбоцитопенії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uk-UA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Ізольована </a:t>
            </a:r>
            <a:r>
              <a:rPr lang="uk-UA" b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тромбоцитопенія</a:t>
            </a: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при проведенні загального аналізу крові є базовою ознакою ІТП.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48132" y="54910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 2009 р.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переглянута</a:t>
            </a:r>
            <a:r>
              <a:rPr lang="ru-RU" dirty="0"/>
              <a:t>, і на 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гостру</a:t>
            </a:r>
            <a:r>
              <a:rPr lang="ru-RU" dirty="0"/>
              <a:t> (&lt;3 </a:t>
            </a:r>
            <a:r>
              <a:rPr lang="ru-RU" dirty="0" err="1"/>
              <a:t>міс</a:t>
            </a:r>
            <a:r>
              <a:rPr lang="ru-RU" dirty="0"/>
              <a:t>), </a:t>
            </a:r>
            <a:r>
              <a:rPr lang="ru-RU" dirty="0" err="1"/>
              <a:t>персистуючу</a:t>
            </a:r>
            <a:r>
              <a:rPr lang="ru-RU" dirty="0"/>
              <a:t> (3-12 </a:t>
            </a:r>
            <a:r>
              <a:rPr lang="ru-RU" dirty="0" err="1"/>
              <a:t>міс</a:t>
            </a:r>
            <a:r>
              <a:rPr lang="ru-RU" dirty="0"/>
              <a:t>) та </a:t>
            </a:r>
            <a:r>
              <a:rPr lang="ru-RU" dirty="0" err="1"/>
              <a:t>хронічну</a:t>
            </a:r>
            <a:r>
              <a:rPr lang="ru-RU" dirty="0"/>
              <a:t> (&gt;12 </a:t>
            </a:r>
            <a:r>
              <a:rPr lang="ru-RU" dirty="0" err="1"/>
              <a:t>міс</a:t>
            </a:r>
            <a:r>
              <a:rPr lang="ru-RU" dirty="0"/>
              <a:t>) </a:t>
            </a:r>
            <a:r>
              <a:rPr lang="ru-RU" dirty="0" err="1"/>
              <a:t>імунну</a:t>
            </a:r>
            <a:r>
              <a:rPr lang="ru-RU" dirty="0"/>
              <a:t> </a:t>
            </a:r>
            <a:r>
              <a:rPr lang="ru-RU" dirty="0" err="1"/>
              <a:t>тромбоцитопенію</a:t>
            </a:r>
            <a:r>
              <a:rPr lang="ru-RU" dirty="0"/>
              <a:t> (F. </a:t>
            </a:r>
            <a:r>
              <a:rPr lang="ru-RU" dirty="0" err="1"/>
              <a:t>Rodeghiero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2009).</a:t>
            </a:r>
          </a:p>
        </p:txBody>
      </p:sp>
    </p:spTree>
    <p:extLst>
      <p:ext uri="{BB962C8B-B14F-4D97-AF65-F5344CB8AC3E}">
        <p14:creationId xmlns:p14="http://schemas.microsoft.com/office/powerpoint/2010/main" val="4052559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533AD16F-B5EC-5DB9-B942-B9EB5240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3" y="301450"/>
            <a:ext cx="11294347" cy="6199833"/>
          </a:xfrm>
        </p:spPr>
        <p:txBody>
          <a:bodyPr>
            <a:normAutofit/>
          </a:bodyPr>
          <a:lstStyle/>
          <a:p>
            <a:pPr indent="450215" algn="just">
              <a:lnSpc>
                <a:spcPct val="110000"/>
              </a:lnSpc>
              <a:spcAft>
                <a:spcPts val="800"/>
              </a:spcAft>
            </a:pPr>
            <a:r>
              <a:rPr lang="uk-UA" sz="2400" b="1" i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Патогенез ІТП</a:t>
            </a:r>
            <a:r>
              <a:rPr lang="uk-UA" sz="2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включає формування </a:t>
            </a:r>
            <a:r>
              <a:rPr lang="uk-UA" sz="2400" b="1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аутоантитіл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в основному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IgG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одного чи декількох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глікопротеїдів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тромбоцитарної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мембрани. </a:t>
            </a:r>
            <a:endParaRPr lang="uk-UA" sz="2400" b="1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0000"/>
              </a:lnSpc>
              <a:spcAft>
                <a:spcPts val="800"/>
              </a:spcAft>
            </a:pPr>
            <a:r>
              <a:rPr lang="uk-UA" sz="2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Селезінка 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є ключовим органом в патофізіології ІТП, не тільки тому, що </a:t>
            </a:r>
            <a:r>
              <a:rPr lang="uk-UA" sz="2400" b="1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аутоантитіла</a:t>
            </a:r>
            <a:r>
              <a:rPr lang="uk-UA" sz="2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формуються у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ії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білій пульпі, але також тому, що зв’язані з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аутоантитілами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тромбоцити </a:t>
            </a:r>
            <a:r>
              <a:rPr lang="uk-UA" sz="2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руйнуються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мононуклеарними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макрофагами червоної пульпи. </a:t>
            </a:r>
          </a:p>
          <a:p>
            <a:pPr indent="450215" algn="just">
              <a:lnSpc>
                <a:spcPct val="110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Якщо мегакаріоцити кісткового мозку не здатні підвищити продукцію тромбоцитів до того рівня, що компенсує їх руйнування та підтримувати рівень тромбоцитів у межах норми, наслідком є розвиток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тромбоцитопенії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і геморагічної пурпури ( геморагічних проявів). В свою чергу, внаслідок неможливості компенсаторного підвищення рівня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тромбопоетину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та розвитку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апоптозу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мегакаріоцитів поглиблюються порушення </a:t>
            </a:r>
            <a:r>
              <a:rPr lang="uk-UA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тромбоцитопоезу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 кісткового мозку.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5224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CCE846CB-774B-9FAC-2C5E-60BF459A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391885"/>
            <a:ext cx="11304396" cy="6263557"/>
          </a:xfrm>
        </p:spPr>
        <p:txBody>
          <a:bodyPr>
            <a:normAutofit lnSpcReduction="10000"/>
          </a:bodyPr>
          <a:lstStyle/>
          <a:p>
            <a:pPr marL="678815" algn="just">
              <a:lnSpc>
                <a:spcPct val="110000"/>
              </a:lnSpc>
              <a:spcAft>
                <a:spcPts val="800"/>
              </a:spcAft>
            </a:pPr>
            <a:r>
              <a:rPr lang="uk-UA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Аспіраційну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біопсію / </a:t>
            </a:r>
            <a:r>
              <a:rPr lang="uk-UA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трепанобіопсію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кісткового мозку не проводять, </a:t>
            </a:r>
            <a:r>
              <a:rPr lang="uk-UA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якщо аналіз 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крові вказує на ізольовану </a:t>
            </a:r>
            <a:r>
              <a:rPr lang="uk-UA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тромбоцитопенію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при відсутності інших порушень, а ознаки кровотеч присутні тільки при </a:t>
            </a:r>
            <a:r>
              <a:rPr lang="uk-UA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фізикальному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обстеженні.   </a:t>
            </a:r>
          </a:p>
          <a:p>
            <a:pPr indent="450215" algn="just">
              <a:spcAft>
                <a:spcPts val="800"/>
              </a:spcAft>
            </a:pPr>
            <a:r>
              <a:rPr lang="uk-UA" b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Аспіраційну</a:t>
            </a: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біопсі</a:t>
            </a: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\ </a:t>
            </a:r>
            <a:r>
              <a:rPr lang="uk-UA" b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трепанобіопсію</a:t>
            </a: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кісткового мозку проводять в </a:t>
            </a:r>
            <a:r>
              <a:rPr lang="uk-UA" b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обов’зковому</a:t>
            </a: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порядку :</a:t>
            </a:r>
          </a:p>
          <a:p>
            <a:pPr indent="450215" algn="just">
              <a:spcAft>
                <a:spcPts val="800"/>
              </a:spcAft>
            </a:pP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якщо аномальні або потенційно злоякісні клітини </a:t>
            </a:r>
            <a:r>
              <a:rPr lang="uk-UA" b="1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візуалізу-ються</a:t>
            </a:r>
            <a:r>
              <a:rPr lang="uk-UA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мазку крові; </a:t>
            </a:r>
          </a:p>
          <a:p>
            <a:pPr indent="450215" algn="just">
              <a:spcAft>
                <a:spcPts val="800"/>
              </a:spcAft>
            </a:pPr>
            <a:r>
              <a:rPr lang="uk-UA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якщо є порушення </a:t>
            </a:r>
            <a:r>
              <a:rPr lang="uk-UA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еритроїдної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uk-UA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гранулоцитарної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ланки </a:t>
            </a:r>
            <a:r>
              <a:rPr lang="uk-UA" b="1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гемопоезу</a:t>
            </a:r>
            <a:r>
              <a:rPr lang="uk-UA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uk-UA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при наявності </a:t>
            </a:r>
            <a:r>
              <a:rPr lang="uk-UA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гепатоспленомегалії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та/або 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лімфаденопатії </a:t>
            </a:r>
          </a:p>
          <a:p>
            <a:pPr algn="just">
              <a:spcAft>
                <a:spcPts val="800"/>
              </a:spcAft>
            </a:pP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uk-UA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при </a:t>
            </a: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недосягненні очікуваної відповіді на першу лінію терапії </a:t>
            </a:r>
            <a:r>
              <a:rPr lang="uk-UA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ІТП.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0289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E884342-97F9-E41E-5B24-AB851779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391886"/>
            <a:ext cx="11465169" cy="627017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uk-UA" sz="24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Розподіл ІТП за віком та статтю.</a:t>
            </a:r>
            <a:r>
              <a:rPr lang="uk-UA" sz="24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дітей ІТП може розвинутись у будь – якому віці, однак частота захворювання різко підвищується у віці 1-6 років; частіше хвороба вражає хлопчиків. У дорослих хвороба має місце в усіх вікових категоріях, однак найчастіше трапляється у жінок 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30-40 </a:t>
            </a:r>
            <a:r>
              <a:rPr lang="uk-UA" sz="2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r>
              <a:rPr lang="uk-UA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uk-UA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uk-UA" sz="2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Проявами 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захворювання є ознаки кровоточивості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ступінь яких коливається від </a:t>
            </a:r>
            <a:r>
              <a:rPr lang="uk-UA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крововиливів 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легкої форми </a:t>
            </a:r>
            <a:r>
              <a:rPr lang="uk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мікроциркуляторного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типу ( </a:t>
            </a:r>
            <a:r>
              <a:rPr lang="uk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петехій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екхимозів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чи синці) на шкірі </a:t>
            </a:r>
            <a:r>
              <a:rPr lang="uk-UA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та/або 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слизових </a:t>
            </a:r>
            <a:r>
              <a:rPr lang="uk-UA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оболонках під 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дією механічних чинників ( наприклад, після проведення вимірювання артеріального тиску на місці манжети або ЕК</a:t>
            </a:r>
            <a:r>
              <a:rPr lang="uk-UA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дослідження на місці електродів – присосок, поява крові на зубній щітці, кров'янисті виділення з носа, тощо) до раптової появи масивних спонтанних крововиливів у шкіру та зі слизових оболонок з розвитком </a:t>
            </a:r>
            <a:r>
              <a:rPr lang="uk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профузних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кровотеч ( носових, маткових, ниркових, шлунково – кишкових) і </a:t>
            </a:r>
            <a:r>
              <a:rPr lang="uk-UA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крововиливі 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життєве важливі органи </a:t>
            </a:r>
            <a:r>
              <a:rPr lang="uk-UA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(наприклад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внутрішньочерепних). </a:t>
            </a:r>
            <a:r>
              <a:rPr lang="uk-UA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Тяжкість клінічних проявів обумовлена ступенем </a:t>
            </a:r>
            <a:r>
              <a:rPr lang="uk-UA" sz="2400" b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тромбоцитопенії</a:t>
            </a:r>
            <a:r>
              <a:rPr lang="uk-UA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098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620E996C-3CA0-F2B8-367F-7CB4199C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ІТП на фоні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Covid-19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(ПЛР позитивний)</a:t>
            </a:r>
          </a:p>
        </p:txBody>
      </p:sp>
      <p:pic>
        <p:nvPicPr>
          <p:cNvPr id="17" name="Місце для вмісту 16">
            <a:extLst>
              <a:ext uri="{FF2B5EF4-FFF2-40B4-BE49-F238E27FC236}">
                <a16:creationId xmlns="" xmlns:a16="http://schemas.microsoft.com/office/drawing/2014/main" id="{263EA7DB-D9B1-994A-7D17-5E83AB3E4E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2" y="1537398"/>
            <a:ext cx="3603740" cy="4955477"/>
          </a:xfrm>
        </p:spPr>
      </p:pic>
      <p:pic>
        <p:nvPicPr>
          <p:cNvPr id="21" name="Місце для вмісту 20">
            <a:extLst>
              <a:ext uri="{FF2B5EF4-FFF2-40B4-BE49-F238E27FC236}">
                <a16:creationId xmlns="" xmlns:a16="http://schemas.microsoft.com/office/drawing/2014/main" id="{31E05319-2C8F-0EE0-3525-1FE3CE196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68" y="1537398"/>
            <a:ext cx="4104485" cy="5034224"/>
          </a:xfrm>
        </p:spPr>
      </p:pic>
    </p:spTree>
    <p:extLst>
      <p:ext uri="{BB962C8B-B14F-4D97-AF65-F5344CB8AC3E}">
        <p14:creationId xmlns:p14="http://schemas.microsoft.com/office/powerpoint/2010/main" val="3675042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1051D2-6C76-DBAA-52CE-3804500A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Геморагічні прояви гострої важкої ІТП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="" xmlns:a16="http://schemas.microsoft.com/office/drawing/2014/main" id="{84EE9C70-8AD7-43FE-F24F-85F4F67DA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5181600" cy="4486275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="" xmlns:a16="http://schemas.microsoft.com/office/drawing/2014/main" id="{570690C3-D57B-3DDF-6E14-A41B9E4549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03" y="1690688"/>
            <a:ext cx="3263503" cy="4486275"/>
          </a:xfrm>
        </p:spPr>
      </p:pic>
    </p:spTree>
    <p:extLst>
      <p:ext uri="{BB962C8B-B14F-4D97-AF65-F5344CB8AC3E}">
        <p14:creationId xmlns:p14="http://schemas.microsoft.com/office/powerpoint/2010/main" val="2961877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DAB5308-6D36-9A08-0F7F-D96686EF3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104" y="185577"/>
            <a:ext cx="9144000" cy="773723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Лікування</a:t>
            </a:r>
          </a:p>
        </p:txBody>
      </p:sp>
      <p:sp>
        <p:nvSpPr>
          <p:cNvPr id="6" name="Підзаголовок 5">
            <a:extLst>
              <a:ext uri="{FF2B5EF4-FFF2-40B4-BE49-F238E27FC236}">
                <a16:creationId xmlns="" xmlns:a16="http://schemas.microsoft.com/office/drawing/2014/main" id="{CCA25CDD-E68C-E25F-0525-D4718ADC5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91" y="1051898"/>
            <a:ext cx="11452704" cy="3800789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/>
              <a:t>З 2024 року нозологія імунна </a:t>
            </a:r>
            <a:r>
              <a:rPr lang="uk-UA" sz="3200" b="1" dirty="0" err="1"/>
              <a:t>тромбоцитопенія</a:t>
            </a:r>
            <a:r>
              <a:rPr lang="uk-UA" sz="3200" b="1" dirty="0"/>
              <a:t> ввійшла до пакету №38 «Лікування та супровід </a:t>
            </a:r>
            <a:r>
              <a:rPr lang="uk-UA" sz="3200" b="1" dirty="0" err="1"/>
              <a:t>піцієнтів</a:t>
            </a:r>
            <a:r>
              <a:rPr lang="uk-UA" sz="3200" b="1" dirty="0"/>
              <a:t> з </a:t>
            </a:r>
            <a:r>
              <a:rPr lang="uk-UA" sz="3200" b="1" dirty="0" err="1" smtClean="0"/>
              <a:t>гематологічни-ми</a:t>
            </a:r>
            <a:r>
              <a:rPr lang="uk-UA" sz="3200" b="1" dirty="0" smtClean="0"/>
              <a:t> </a:t>
            </a:r>
            <a:r>
              <a:rPr lang="uk-UA" sz="3200" b="1" dirty="0"/>
              <a:t>та </a:t>
            </a:r>
            <a:r>
              <a:rPr lang="uk-UA" sz="3200" b="1" dirty="0" err="1"/>
              <a:t>онкогематологічними</a:t>
            </a:r>
            <a:r>
              <a:rPr lang="uk-UA" sz="3200" b="1" dirty="0"/>
              <a:t> захворюваннями у дорослих та дітей в амбулаторний та стаціонарних умовах»</a:t>
            </a:r>
          </a:p>
          <a:p>
            <a:pPr algn="just"/>
            <a:r>
              <a:rPr lang="uk-UA" sz="3200" b="1" dirty="0"/>
              <a:t>В </a:t>
            </a:r>
            <a:r>
              <a:rPr lang="uk-UA" sz="3200" b="1" dirty="0" smtClean="0"/>
              <a:t>лікуванні, </a:t>
            </a:r>
            <a:r>
              <a:rPr lang="uk-UA" sz="3200" b="1" dirty="0"/>
              <a:t>згідно </a:t>
            </a:r>
            <a:r>
              <a:rPr lang="uk-UA" sz="3200" b="1" dirty="0" smtClean="0"/>
              <a:t>протоколу, </a:t>
            </a:r>
            <a:r>
              <a:rPr lang="uk-UA" sz="3200" b="1" dirty="0" err="1"/>
              <a:t>використувується</a:t>
            </a:r>
            <a:r>
              <a:rPr lang="uk-UA" sz="3200" b="1" dirty="0"/>
              <a:t> різні комбінації препаратів: </a:t>
            </a:r>
            <a:r>
              <a:rPr lang="uk-UA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ВВІГ, ГКС, </a:t>
            </a:r>
            <a:r>
              <a:rPr lang="uk-UA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Ритуксимаб</a:t>
            </a:r>
            <a:r>
              <a:rPr lang="uk-UA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агоністи рецепторів </a:t>
            </a:r>
            <a:r>
              <a:rPr lang="uk-UA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тромбопоетину</a:t>
            </a:r>
            <a:r>
              <a:rPr lang="uk-UA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спленектомія</a:t>
            </a:r>
            <a:r>
              <a:rPr lang="uk-UA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3200" b="1" dirty="0"/>
              <a:t>Лікування ІПТ повинно проводитись виключно в спеціалізованому відділенні багатопрофільної лікарні.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5033" y="5483224"/>
            <a:ext cx="11146420" cy="12879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Для людей, у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ознак</a:t>
            </a:r>
            <a:r>
              <a:rPr lang="ru-RU" b="1" dirty="0" smtClean="0"/>
              <a:t> </a:t>
            </a:r>
            <a:r>
              <a:rPr lang="ru-RU" b="1" dirty="0" err="1" smtClean="0"/>
              <a:t>кровотечі</a:t>
            </a:r>
            <a:r>
              <a:rPr lang="ru-RU" b="1" dirty="0" smtClean="0"/>
              <a:t>, </a:t>
            </a:r>
            <a:r>
              <a:rPr lang="ru-RU" b="1" dirty="0" err="1" smtClean="0"/>
              <a:t>розпочати</a:t>
            </a:r>
            <a:r>
              <a:rPr lang="ru-RU" b="1" dirty="0" smtClean="0"/>
              <a:t> </a:t>
            </a:r>
            <a:r>
              <a:rPr lang="ru-RU" b="1" dirty="0" err="1" smtClean="0"/>
              <a:t>терапію</a:t>
            </a:r>
            <a:r>
              <a:rPr lang="ru-RU" b="1" dirty="0" smtClean="0"/>
              <a:t> ІТП рекомендовано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тромбоцити</a:t>
            </a:r>
            <a:r>
              <a:rPr lang="ru-RU" b="1" dirty="0" smtClean="0"/>
              <a:t> </a:t>
            </a:r>
            <a:r>
              <a:rPr lang="ru-RU" b="1" dirty="0" err="1" smtClean="0"/>
              <a:t>знижуються</a:t>
            </a:r>
            <a:r>
              <a:rPr lang="ru-RU" b="1" dirty="0" smtClean="0"/>
              <a:t> </a:t>
            </a:r>
            <a:r>
              <a:rPr lang="ru-RU" b="1" dirty="0" err="1" smtClean="0"/>
              <a:t>менше</a:t>
            </a:r>
            <a:r>
              <a:rPr lang="ru-RU" b="1" dirty="0" smtClean="0"/>
              <a:t> &lt;20,000/</a:t>
            </a:r>
            <a:r>
              <a:rPr lang="ru-RU" b="1" dirty="0" err="1" smtClean="0"/>
              <a:t>microL</a:t>
            </a:r>
            <a:r>
              <a:rPr lang="ru-RU" b="1" dirty="0" smtClean="0"/>
              <a:t>, та </a:t>
            </a:r>
            <a:r>
              <a:rPr lang="ru-RU" b="1" dirty="0" err="1" smtClean="0"/>
              <a:t>загалом</a:t>
            </a:r>
            <a:r>
              <a:rPr lang="ru-RU" b="1" dirty="0" smtClean="0"/>
              <a:t> НЕ </a:t>
            </a:r>
            <a:r>
              <a:rPr lang="ru-RU" b="1" dirty="0" err="1" smtClean="0"/>
              <a:t>рекомен-довано</a:t>
            </a:r>
            <a:r>
              <a:rPr lang="ru-RU" b="1" dirty="0" smtClean="0"/>
              <a:t>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тромбоцитів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≥30,000/</a:t>
            </a:r>
            <a:r>
              <a:rPr lang="ru-RU" b="1" dirty="0" err="1" smtClean="0"/>
              <a:t>microL</a:t>
            </a:r>
            <a:r>
              <a:rPr lang="ru-RU" b="1" dirty="0" smtClean="0"/>
              <a:t> і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кровотеч</a:t>
            </a:r>
            <a:r>
              <a:rPr lang="ru-RU" b="1" dirty="0" smtClean="0"/>
              <a:t> - </a:t>
            </a:r>
            <a:r>
              <a:rPr lang="ru-RU" b="1" dirty="0" err="1" smtClean="0"/>
              <a:t>спостерігати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804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210" y="300942"/>
            <a:ext cx="11644131" cy="586836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терапії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/>
              <a:t>включає</a:t>
            </a:r>
            <a:r>
              <a:rPr lang="ru-RU" b="1" dirty="0" smtClean="0"/>
              <a:t>  </a:t>
            </a:r>
            <a:r>
              <a:rPr lang="ru-RU" b="1" dirty="0" err="1" smtClean="0"/>
              <a:t>преднізолон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деривати</a:t>
            </a:r>
            <a:r>
              <a:rPr lang="ru-RU" dirty="0"/>
              <a:t> в </a:t>
            </a:r>
            <a:r>
              <a:rPr lang="ru-RU" dirty="0" err="1" smtClean="0"/>
              <a:t>еквівален-тних</a:t>
            </a:r>
            <a:r>
              <a:rPr lang="ru-RU" dirty="0" smtClean="0"/>
              <a:t> </a:t>
            </a:r>
            <a:r>
              <a:rPr lang="ru-RU" dirty="0"/>
              <a:t>дозах. </a:t>
            </a:r>
            <a:r>
              <a:rPr lang="ru-RU" dirty="0" smtClean="0"/>
              <a:t>Є 2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глюкокортикостероїдами</a:t>
            </a:r>
            <a:r>
              <a:rPr lang="ru-RU" dirty="0" smtClean="0"/>
              <a:t>:  </a:t>
            </a:r>
          </a:p>
          <a:p>
            <a:pPr algn="just"/>
            <a:r>
              <a:rPr lang="ru-RU" dirty="0" smtClean="0"/>
              <a:t>- </a:t>
            </a:r>
            <a:r>
              <a:rPr lang="ru-RU" b="1" u="sng" dirty="0" err="1" smtClean="0"/>
              <a:t>звичайна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терапія</a:t>
            </a:r>
            <a:r>
              <a:rPr lang="ru-RU" b="1" u="sng" dirty="0" smtClean="0"/>
              <a:t>: </a:t>
            </a:r>
            <a:r>
              <a:rPr lang="ru-RU" dirty="0" smtClean="0"/>
              <a:t>початкова </a:t>
            </a:r>
            <a:r>
              <a:rPr lang="ru-RU" dirty="0"/>
              <a:t>доза </a:t>
            </a:r>
            <a:r>
              <a:rPr lang="ru-RU" dirty="0" err="1"/>
              <a:t>преднізолону</a:t>
            </a:r>
            <a:r>
              <a:rPr lang="ru-RU" dirty="0"/>
              <a:t> </a:t>
            </a:r>
            <a:r>
              <a:rPr lang="ru-RU" dirty="0" smtClean="0"/>
              <a:t>до 1-2 </a:t>
            </a:r>
            <a:r>
              <a:rPr lang="ru-RU" dirty="0"/>
              <a:t>мг/кг </a:t>
            </a:r>
            <a:r>
              <a:rPr lang="ru-RU" dirty="0" err="1"/>
              <a:t>маси</a:t>
            </a:r>
            <a:r>
              <a:rPr lang="ru-RU" dirty="0"/>
              <a:t> на </a:t>
            </a:r>
            <a:r>
              <a:rPr lang="ru-RU" dirty="0" err="1" smtClean="0"/>
              <a:t>добу</a:t>
            </a:r>
            <a:r>
              <a:rPr lang="ru-RU" dirty="0" smtClean="0"/>
              <a:t>.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через 1-4 </a:t>
            </a:r>
            <a:r>
              <a:rPr lang="ru-RU" dirty="0" err="1" smtClean="0"/>
              <a:t>тижні</a:t>
            </a:r>
            <a:r>
              <a:rPr lang="ru-RU" dirty="0"/>
              <a:t> </a:t>
            </a:r>
            <a:r>
              <a:rPr lang="ru-RU" dirty="0" smtClean="0"/>
              <a:t>у 50%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/>
              <a:t>Пізніше</a:t>
            </a:r>
            <a:r>
              <a:rPr lang="ru-RU" dirty="0"/>
              <a:t> дозу </a:t>
            </a:r>
            <a:r>
              <a:rPr lang="ru-RU" dirty="0" err="1"/>
              <a:t>преднізолону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знижують</a:t>
            </a:r>
            <a:r>
              <a:rPr lang="ru-RU" dirty="0"/>
              <a:t> до </a:t>
            </a:r>
            <a:r>
              <a:rPr lang="ru-RU" dirty="0" err="1"/>
              <a:t>підтримуючої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 10-15 мг/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 smtClean="0"/>
              <a:t>відміни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- п</a:t>
            </a:r>
            <a:r>
              <a:rPr lang="ru-RU" dirty="0" smtClean="0"/>
              <a:t>ри </a:t>
            </a:r>
            <a:r>
              <a:rPr lang="ru-RU" dirty="0" err="1"/>
              <a:t>рефрактерних</a:t>
            </a:r>
            <a:r>
              <a:rPr lang="ru-RU" dirty="0"/>
              <a:t> формах ІТП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b="1" dirty="0" smtClean="0"/>
              <a:t>пульс-</a:t>
            </a:r>
            <a:r>
              <a:rPr lang="ru-RU" b="1" dirty="0" err="1" smtClean="0"/>
              <a:t>терапію</a:t>
            </a:r>
            <a:r>
              <a:rPr lang="ru-RU" b="1" dirty="0" smtClean="0"/>
              <a:t>: </a:t>
            </a:r>
            <a:r>
              <a:rPr lang="ru-RU" dirty="0" err="1" smtClean="0"/>
              <a:t>метилпреднізолон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високих</a:t>
            </a:r>
            <a:r>
              <a:rPr lang="ru-RU" dirty="0"/>
              <a:t> дозах (30 мг\кг\день – 3 </a:t>
            </a:r>
            <a:r>
              <a:rPr lang="ru-RU" dirty="0" err="1"/>
              <a:t>дні</a:t>
            </a:r>
            <a:r>
              <a:rPr lang="ru-RU" dirty="0"/>
              <a:t>, 20 мг\кг\день – 4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5, 2 і 1 мг\кг\день по </a:t>
            </a:r>
            <a:r>
              <a:rPr lang="ru-RU" dirty="0" err="1"/>
              <a:t>тижню</a:t>
            </a:r>
            <a:r>
              <a:rPr lang="ru-RU" dirty="0"/>
              <a:t>).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лінії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терапії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ІТП у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/>
              <a:t>в/в </a:t>
            </a:r>
            <a:r>
              <a:rPr lang="ru-RU" b="1" dirty="0" err="1" smtClean="0"/>
              <a:t>імуноглобулін</a:t>
            </a:r>
            <a:r>
              <a:rPr lang="ru-RU" b="1" dirty="0" smtClean="0"/>
              <a:t> в </a:t>
            </a:r>
            <a:r>
              <a:rPr lang="ru-RU" b="1" dirty="0" err="1" smtClean="0"/>
              <a:t>дозі</a:t>
            </a:r>
            <a:r>
              <a:rPr lang="ru-RU" b="1" dirty="0" smtClean="0"/>
              <a:t> 0,4-1г/кг 3-5 </a:t>
            </a:r>
            <a:r>
              <a:rPr lang="ru-RU" b="1" dirty="0" err="1" smtClean="0"/>
              <a:t>днів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з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починати</a:t>
            </a:r>
            <a:r>
              <a:rPr lang="ru-RU" dirty="0" smtClean="0"/>
              <a:t> </a:t>
            </a:r>
            <a:r>
              <a:rPr lang="ru-RU" dirty="0" err="1" smtClean="0"/>
              <a:t>лікувати</a:t>
            </a:r>
            <a:r>
              <a:rPr lang="ru-RU" dirty="0" smtClean="0"/>
              <a:t>, особливо при </a:t>
            </a:r>
            <a:r>
              <a:rPr lang="ru-RU" dirty="0" err="1" smtClean="0"/>
              <a:t>вираженій</a:t>
            </a:r>
            <a:r>
              <a:rPr lang="ru-RU" dirty="0" smtClean="0"/>
              <a:t> </a:t>
            </a:r>
            <a:r>
              <a:rPr lang="ru-RU" dirty="0" err="1" smtClean="0"/>
              <a:t>тромбоцитопенії</a:t>
            </a:r>
            <a:r>
              <a:rPr lang="ru-RU" dirty="0" smtClean="0"/>
              <a:t> як препарат </a:t>
            </a:r>
            <a:r>
              <a:rPr lang="ru-RU" dirty="0" err="1" smtClean="0"/>
              <a:t>невідкладної</a:t>
            </a:r>
            <a:r>
              <a:rPr lang="ru-RU" dirty="0" smtClean="0"/>
              <a:t> </a:t>
            </a:r>
            <a:r>
              <a:rPr lang="ru-RU" dirty="0" err="1" smtClean="0"/>
              <a:t>терапії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призначати</a:t>
            </a:r>
            <a:r>
              <a:rPr lang="ru-RU" dirty="0" smtClean="0"/>
              <a:t> при </a:t>
            </a:r>
            <a:r>
              <a:rPr lang="ru-RU" dirty="0" err="1" smtClean="0"/>
              <a:t>неефективності</a:t>
            </a:r>
            <a:r>
              <a:rPr lang="ru-RU" dirty="0" smtClean="0"/>
              <a:t> ГКС.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61276" y="5842073"/>
            <a:ext cx="6096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ru-RU" b="1" dirty="0"/>
              <a:t>У 70-80% </a:t>
            </a:r>
            <a:r>
              <a:rPr lang="ru-RU" b="1" dirty="0" err="1"/>
              <a:t>хворих</a:t>
            </a:r>
            <a:r>
              <a:rPr lang="ru-RU" b="1" dirty="0"/>
              <a:t> ІТП </a:t>
            </a:r>
            <a:r>
              <a:rPr lang="ru-RU" b="1" dirty="0" err="1"/>
              <a:t>спостерігається</a:t>
            </a:r>
            <a:r>
              <a:rPr lang="ru-RU" b="1" dirty="0"/>
              <a:t> </a:t>
            </a:r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тромбоцитів</a:t>
            </a:r>
            <a:r>
              <a:rPr lang="ru-RU" b="1" dirty="0"/>
              <a:t>, але через 2-3 </a:t>
            </a:r>
            <a:r>
              <a:rPr lang="ru-RU" b="1" dirty="0" err="1"/>
              <a:t>тижні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тромбоцитів</a:t>
            </a:r>
            <a:r>
              <a:rPr lang="ru-RU" b="1" dirty="0"/>
              <a:t> </a:t>
            </a:r>
            <a:r>
              <a:rPr lang="ru-RU" b="1" dirty="0" err="1"/>
              <a:t>повертається</a:t>
            </a:r>
            <a:r>
              <a:rPr lang="ru-RU" b="1" dirty="0"/>
              <a:t> о </a:t>
            </a:r>
            <a:r>
              <a:rPr lang="ru-RU" b="1" dirty="0" err="1"/>
              <a:t>попередніх</a:t>
            </a:r>
            <a:r>
              <a:rPr lang="ru-RU" b="1" dirty="0"/>
              <a:t> цифр.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27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6" y="278537"/>
            <a:ext cx="6105887" cy="61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01595" y="116491"/>
            <a:ext cx="55278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вторинного </a:t>
            </a:r>
            <a:r>
              <a:rPr lang="uk-UA" sz="2800" b="1" dirty="0"/>
              <a:t>гемостазу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800" b="1" i="1" dirty="0"/>
              <a:t>1) Фактори системи </a:t>
            </a:r>
            <a:r>
              <a:rPr lang="uk-UA" sz="2800" b="1" i="1" dirty="0" err="1"/>
              <a:t>згортан-ня</a:t>
            </a:r>
            <a:r>
              <a:rPr lang="uk-UA" sz="2800" b="1" i="1" dirty="0"/>
              <a:t> крові (</a:t>
            </a:r>
            <a:r>
              <a:rPr lang="uk-UA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13+каллікреїн-кенінова система</a:t>
            </a:r>
            <a:r>
              <a:rPr lang="uk-UA" sz="2800" b="1" i="1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800" b="1" i="1" dirty="0"/>
              <a:t>2) </a:t>
            </a:r>
            <a:r>
              <a:rPr lang="uk-UA" sz="2800" b="1" i="1" dirty="0" err="1"/>
              <a:t>Протизгортуча</a:t>
            </a:r>
            <a:r>
              <a:rPr lang="uk-UA" sz="2800" b="1" i="1" dirty="0"/>
              <a:t> система (</a:t>
            </a:r>
            <a:r>
              <a:rPr lang="uk-UA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антитромбіни</a:t>
            </a:r>
            <a:r>
              <a:rPr lang="uk-UA" sz="2800" b="1" i="1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800" b="1" i="1" dirty="0"/>
              <a:t>3) Система </a:t>
            </a:r>
            <a:r>
              <a:rPr lang="uk-UA" sz="2800" b="1" i="1" dirty="0" err="1"/>
              <a:t>фібрінолізу</a:t>
            </a:r>
            <a:r>
              <a:rPr lang="uk-UA" sz="2800" b="1" i="1" dirty="0"/>
              <a:t> (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білок </a:t>
            </a:r>
            <a:r>
              <a:rPr lang="uk-UA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плазміноген</a:t>
            </a:r>
            <a:r>
              <a:rPr lang="uk-UA" sz="2800" b="1" i="1" dirty="0"/>
              <a:t>).</a:t>
            </a:r>
            <a:endParaRPr lang="en-US" sz="28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24" y="3655920"/>
            <a:ext cx="5660021" cy="32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18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942" y="610283"/>
            <a:ext cx="11644131" cy="435133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терапії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/>
              <a:t>У </a:t>
            </a:r>
            <a:r>
              <a:rPr lang="ru-RU" b="1" dirty="0" err="1"/>
              <a:t>випадку</a:t>
            </a:r>
            <a:r>
              <a:rPr lang="ru-RU" b="1" dirty="0"/>
              <a:t> </a:t>
            </a:r>
            <a:r>
              <a:rPr lang="ru-RU" b="1" dirty="0" err="1"/>
              <a:t>неефективності</a:t>
            </a:r>
            <a:r>
              <a:rPr lang="ru-RU" b="1" dirty="0"/>
              <a:t> </a:t>
            </a:r>
            <a:r>
              <a:rPr lang="ru-RU" b="1" dirty="0" smtClean="0"/>
              <a:t>І </a:t>
            </a:r>
            <a:r>
              <a:rPr lang="ru-RU" b="1" dirty="0" err="1" smtClean="0"/>
              <a:t>лінії</a:t>
            </a:r>
            <a:r>
              <a:rPr lang="ru-RU" b="1" dirty="0" smtClean="0"/>
              <a:t> </a:t>
            </a:r>
            <a:r>
              <a:rPr lang="ru-RU" b="1" dirty="0" err="1" smtClean="0"/>
              <a:t>терапії</a:t>
            </a:r>
            <a:r>
              <a:rPr lang="ru-RU" b="1" dirty="0" smtClean="0"/>
              <a:t> </a:t>
            </a:r>
            <a:r>
              <a:rPr lang="ru-RU" b="1" dirty="0" err="1" smtClean="0"/>
              <a:t>рекомендують</a:t>
            </a:r>
            <a:r>
              <a:rPr lang="ru-RU" b="1" dirty="0" smtClean="0"/>
              <a:t> </a:t>
            </a:r>
            <a:r>
              <a:rPr lang="ru-RU" b="1" dirty="0" err="1" smtClean="0"/>
              <a:t>імуносупресивну</a:t>
            </a:r>
            <a:r>
              <a:rPr lang="ru-RU" b="1" dirty="0" smtClean="0"/>
              <a:t> </a:t>
            </a:r>
            <a:r>
              <a:rPr lang="ru-RU" b="1" dirty="0" err="1" smtClean="0"/>
              <a:t>терапію</a:t>
            </a:r>
            <a:r>
              <a:rPr lang="ru-RU" b="1" dirty="0" smtClean="0"/>
              <a:t> (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ретуксимаб</a:t>
            </a:r>
            <a:r>
              <a:rPr lang="ru-RU" b="1" dirty="0" smtClean="0"/>
              <a:t>). 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err="1" smtClean="0"/>
              <a:t>неефективності</a:t>
            </a:r>
            <a:r>
              <a:rPr lang="ru-RU" b="1" dirty="0" smtClean="0"/>
              <a:t> </a:t>
            </a:r>
            <a:r>
              <a:rPr lang="ru-RU" b="1" dirty="0" err="1" smtClean="0"/>
              <a:t>консервативної</a:t>
            </a:r>
            <a:r>
              <a:rPr lang="ru-RU" b="1" dirty="0" smtClean="0"/>
              <a:t> </a:t>
            </a:r>
            <a:r>
              <a:rPr lang="ru-RU" b="1" dirty="0" err="1"/>
              <a:t>терапії</a:t>
            </a:r>
            <a:r>
              <a:rPr lang="ru-RU" b="1" dirty="0"/>
              <a:t> через 6 </a:t>
            </a:r>
            <a:r>
              <a:rPr lang="ru-RU" b="1" dirty="0" err="1" smtClean="0"/>
              <a:t>місяців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початку 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рекомендувати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спленектомію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i="1" dirty="0" smtClean="0"/>
              <a:t>При </a:t>
            </a:r>
            <a:r>
              <a:rPr lang="ru-RU" i="1" dirty="0"/>
              <a:t>особливо тяжких формах </a:t>
            </a:r>
            <a:r>
              <a:rPr lang="ru-RU" i="1" dirty="0" err="1"/>
              <a:t>захворювання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протікають</a:t>
            </a:r>
            <a:r>
              <a:rPr lang="ru-RU" i="1" dirty="0"/>
              <a:t> з </a:t>
            </a:r>
            <a:r>
              <a:rPr lang="ru-RU" i="1" dirty="0" err="1"/>
              <a:t>різко</a:t>
            </a:r>
            <a:r>
              <a:rPr lang="ru-RU" i="1" dirty="0"/>
              <a:t> </a:t>
            </a:r>
            <a:r>
              <a:rPr lang="ru-RU" i="1" dirty="0" err="1"/>
              <a:t>вираженим</a:t>
            </a:r>
            <a:r>
              <a:rPr lang="ru-RU" i="1" dirty="0"/>
              <a:t> </a:t>
            </a:r>
            <a:r>
              <a:rPr lang="ru-RU" i="1" dirty="0" err="1"/>
              <a:t>геморагічним</a:t>
            </a:r>
            <a:r>
              <a:rPr lang="ru-RU" i="1" dirty="0"/>
              <a:t> синдромом, </a:t>
            </a:r>
            <a:r>
              <a:rPr lang="ru-RU" i="1" dirty="0" err="1"/>
              <a:t>оперативне</a:t>
            </a:r>
            <a:r>
              <a:rPr lang="ru-RU" i="1" dirty="0"/>
              <a:t> </a:t>
            </a:r>
            <a:r>
              <a:rPr lang="ru-RU" i="1" dirty="0" err="1"/>
              <a:t>втручання</a:t>
            </a:r>
            <a:r>
              <a:rPr lang="ru-RU" i="1" dirty="0"/>
              <a:t> </a:t>
            </a:r>
            <a:r>
              <a:rPr lang="ru-RU" i="1" dirty="0" err="1"/>
              <a:t>слід</a:t>
            </a:r>
            <a:r>
              <a:rPr lang="ru-RU" i="1" dirty="0"/>
              <a:t> провести </a:t>
            </a:r>
            <a:r>
              <a:rPr lang="ru-RU" i="1" dirty="0" err="1"/>
              <a:t>раніше</a:t>
            </a:r>
            <a:r>
              <a:rPr lang="ru-RU" i="1" dirty="0"/>
              <a:t>.</a:t>
            </a:r>
          </a:p>
          <a:p>
            <a:pPr algn="just"/>
            <a:r>
              <a:rPr lang="ru-RU" b="1" dirty="0" err="1"/>
              <a:t>Віддаленим</a:t>
            </a:r>
            <a:r>
              <a:rPr lang="ru-RU" b="1" dirty="0"/>
              <a:t> </a:t>
            </a:r>
            <a:r>
              <a:rPr lang="ru-RU" b="1" dirty="0" err="1"/>
              <a:t>ускладненням</a:t>
            </a:r>
            <a:r>
              <a:rPr lang="ru-RU" b="1" dirty="0"/>
              <a:t> </a:t>
            </a:r>
            <a:r>
              <a:rPr lang="ru-RU" b="1" dirty="0" err="1"/>
              <a:t>спленектомії</a:t>
            </a:r>
            <a:r>
              <a:rPr lang="ru-RU" b="1" dirty="0"/>
              <a:t> є так званий ОР</a:t>
            </a:r>
            <a:r>
              <a:rPr lang="en-US" b="1" dirty="0"/>
              <a:t>Si-</a:t>
            </a:r>
            <a:r>
              <a:rPr lang="ru-RU" b="1" dirty="0" smtClean="0"/>
              <a:t>синдром</a:t>
            </a:r>
            <a:r>
              <a:rPr lang="ru-RU" dirty="0" smtClean="0"/>
              <a:t>. </a:t>
            </a:r>
            <a:r>
              <a:rPr lang="ru-RU" dirty="0" err="1"/>
              <a:t>Цей</a:t>
            </a:r>
            <a:r>
              <a:rPr lang="ru-RU" dirty="0"/>
              <a:t> синдром </a:t>
            </a:r>
            <a:r>
              <a:rPr lang="ru-RU" dirty="0" err="1"/>
              <a:t>характеризується</a:t>
            </a:r>
            <a:r>
              <a:rPr lang="ru-RU" dirty="0"/>
              <a:t> тяжкими </a:t>
            </a:r>
            <a:r>
              <a:rPr lang="ru-RU" dirty="0" err="1"/>
              <a:t>інфекціями</a:t>
            </a:r>
            <a:r>
              <a:rPr lang="ru-RU" dirty="0"/>
              <a:t> з </a:t>
            </a:r>
            <a:r>
              <a:rPr lang="ru-RU" dirty="0" err="1"/>
              <a:t>масивною</a:t>
            </a:r>
            <a:r>
              <a:rPr lang="ru-RU" dirty="0"/>
              <a:t> </a:t>
            </a:r>
            <a:r>
              <a:rPr lang="ru-RU" dirty="0" err="1" smtClean="0"/>
              <a:t>бактері-ємією</a:t>
            </a:r>
            <a:r>
              <a:rPr lang="ru-RU" dirty="0" smtClean="0"/>
              <a:t>. З </a:t>
            </a:r>
            <a:r>
              <a:rPr lang="ru-RU" dirty="0"/>
              <a:t>метою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ускладнень</a:t>
            </a:r>
            <a:r>
              <a:rPr lang="ru-RU" dirty="0"/>
              <a:t> за два </a:t>
            </a:r>
            <a:r>
              <a:rPr lang="ru-RU" dirty="0" err="1"/>
              <a:t>тижні</a:t>
            </a:r>
            <a:r>
              <a:rPr lang="ru-RU" dirty="0"/>
              <a:t> до </a:t>
            </a:r>
            <a:r>
              <a:rPr lang="ru-RU" dirty="0" err="1" smtClean="0"/>
              <a:t>сплен-ектомії</a:t>
            </a:r>
            <a:r>
              <a:rPr lang="ru-RU" dirty="0" smtClean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вакцинацію</a:t>
            </a:r>
            <a:r>
              <a:rPr lang="ru-RU" dirty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пневмококу</a:t>
            </a:r>
            <a:r>
              <a:rPr lang="ru-RU" dirty="0" smtClean="0"/>
              <a:t> та </a:t>
            </a:r>
            <a:r>
              <a:rPr lang="ru-RU" dirty="0" err="1" smtClean="0"/>
              <a:t>менінгококу</a:t>
            </a:r>
            <a:r>
              <a:rPr lang="ru-RU" dirty="0" smtClean="0"/>
              <a:t>.</a:t>
            </a:r>
            <a:endParaRPr lang="ru-RU" dirty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7438" y="5745259"/>
            <a:ext cx="7905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Протоколу «Імунна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тромбоцитопенія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Діагностика та лікування у дітей, дорослих, вагітних та новонароджених» Київ 2020 рік, </a:t>
            </a:r>
            <a:r>
              <a:rPr lang="ru-RU" dirty="0"/>
              <a:t>https://gmka.org/uk/imunna-trombotsytopeniya/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32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861" y="517685"/>
            <a:ext cx="114473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/>
              <a:t>з </a:t>
            </a:r>
            <a:r>
              <a:rPr lang="ru-RU" b="1" dirty="0" err="1"/>
              <a:t>настановами</a:t>
            </a:r>
            <a:r>
              <a:rPr lang="ru-RU" b="1" dirty="0"/>
              <a:t> </a:t>
            </a:r>
            <a:r>
              <a:rPr lang="ru-RU" b="1" dirty="0" err="1"/>
              <a:t>Американського</a:t>
            </a:r>
            <a:r>
              <a:rPr lang="ru-RU" b="1" dirty="0"/>
              <a:t> </a:t>
            </a:r>
            <a:r>
              <a:rPr lang="ru-RU" b="1" dirty="0" err="1"/>
              <a:t>товариства</a:t>
            </a:r>
            <a:r>
              <a:rPr lang="ru-RU" b="1" dirty="0"/>
              <a:t> </a:t>
            </a:r>
            <a:r>
              <a:rPr lang="ru-RU" b="1" dirty="0" err="1"/>
              <a:t>гематології</a:t>
            </a:r>
            <a:r>
              <a:rPr lang="ru-RU" b="1" dirty="0"/>
              <a:t> (2019), у </a:t>
            </a:r>
            <a:r>
              <a:rPr lang="ru-RU" b="1" dirty="0" err="1"/>
              <a:t>дітей</a:t>
            </a:r>
            <a:r>
              <a:rPr lang="ru-RU" b="1" dirty="0"/>
              <a:t> з </a:t>
            </a:r>
            <a:r>
              <a:rPr lang="ru-RU" b="1" dirty="0" err="1"/>
              <a:t>імунною</a:t>
            </a:r>
            <a:r>
              <a:rPr lang="ru-RU" b="1" dirty="0"/>
              <a:t> </a:t>
            </a:r>
            <a:r>
              <a:rPr lang="ru-RU" b="1" dirty="0" err="1"/>
              <a:t>тромбоцитопенією</a:t>
            </a:r>
            <a:r>
              <a:rPr lang="ru-RU" b="1" dirty="0"/>
              <a:t> з </a:t>
            </a:r>
            <a:r>
              <a:rPr lang="ru-RU" b="1" dirty="0" err="1"/>
              <a:t>незагрозливою</a:t>
            </a:r>
            <a:r>
              <a:rPr lang="ru-RU" b="1" dirty="0"/>
              <a:t> для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 smtClean="0"/>
              <a:t>кровотечою</a:t>
            </a:r>
            <a:r>
              <a:rPr lang="ru-RU" b="1" dirty="0" smtClean="0"/>
              <a:t>, </a:t>
            </a:r>
            <a:r>
              <a:rPr lang="ru-RU" b="1" dirty="0"/>
              <a:t>та у </a:t>
            </a:r>
            <a:r>
              <a:rPr lang="ru-RU" b="1" dirty="0" err="1"/>
              <a:t>яких</a:t>
            </a:r>
            <a:r>
              <a:rPr lang="ru-RU" b="1" dirty="0"/>
              <a:t> не </a:t>
            </a:r>
            <a:r>
              <a:rPr lang="ru-RU" b="1" dirty="0" err="1"/>
              <a:t>досягнута</a:t>
            </a:r>
            <a:r>
              <a:rPr lang="ru-RU" b="1" dirty="0"/>
              <a:t> </a:t>
            </a:r>
            <a:r>
              <a:rPr lang="ru-RU" b="1" dirty="0" err="1"/>
              <a:t>відповідь</a:t>
            </a:r>
            <a:r>
              <a:rPr lang="ru-RU" b="1" dirty="0"/>
              <a:t> на 1-шу </a:t>
            </a:r>
            <a:r>
              <a:rPr lang="ru-RU" b="1" dirty="0" err="1"/>
              <a:t>лінію</a:t>
            </a:r>
            <a:r>
              <a:rPr lang="ru-RU" b="1" dirty="0"/>
              <a:t> </a:t>
            </a:r>
            <a:r>
              <a:rPr lang="ru-RU" b="1" dirty="0" err="1"/>
              <a:t>терапії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2-й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лінії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агоністам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рецепторів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тромбопоетину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над </a:t>
            </a:r>
            <a:r>
              <a:rPr lang="ru-RU" b="1" dirty="0" err="1"/>
              <a:t>ритуксимабом</a:t>
            </a:r>
            <a:r>
              <a:rPr lang="ru-RU" b="1" dirty="0"/>
              <a:t> і </a:t>
            </a:r>
            <a:r>
              <a:rPr lang="ru-RU" b="1" dirty="0" err="1"/>
              <a:t>спленектомією</a:t>
            </a:r>
            <a:r>
              <a:rPr lang="ru-RU" b="1" dirty="0"/>
              <a:t> (</a:t>
            </a:r>
            <a:r>
              <a:rPr lang="ru-RU" b="1" dirty="0" err="1"/>
              <a:t>умовна</a:t>
            </a:r>
            <a:r>
              <a:rPr lang="ru-RU" b="1" dirty="0"/>
              <a:t> </a:t>
            </a:r>
            <a:r>
              <a:rPr lang="ru-RU" b="1" dirty="0" err="1"/>
              <a:t>рекомендація</a:t>
            </a:r>
            <a:r>
              <a:rPr lang="ru-RU" b="1" dirty="0"/>
              <a:t>, заснована на </a:t>
            </a:r>
            <a:r>
              <a:rPr lang="ru-RU" b="1" dirty="0" err="1"/>
              <a:t>доказах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низької</a:t>
            </a:r>
            <a:r>
              <a:rPr lang="ru-RU" b="1" dirty="0"/>
              <a:t> </a:t>
            </a:r>
            <a:r>
              <a:rPr lang="ru-RU" b="1" dirty="0" err="1"/>
              <a:t>достовірності</a:t>
            </a:r>
            <a:r>
              <a:rPr lang="ru-RU" b="1" dirty="0"/>
              <a:t>; </a:t>
            </a:r>
            <a:r>
              <a:rPr lang="ru-RU" b="1" dirty="0" smtClean="0"/>
              <a:t>(C</a:t>
            </a:r>
            <a:r>
              <a:rPr lang="ru-RU" b="1" dirty="0"/>
              <a:t>. </a:t>
            </a:r>
            <a:r>
              <a:rPr lang="ru-RU" b="1" dirty="0" err="1"/>
              <a:t>Neunert</a:t>
            </a:r>
            <a:r>
              <a:rPr lang="ru-RU" b="1" dirty="0"/>
              <a:t> </a:t>
            </a:r>
            <a:r>
              <a:rPr lang="ru-RU" b="1" dirty="0" err="1"/>
              <a:t>et</a:t>
            </a:r>
            <a:r>
              <a:rPr lang="ru-RU" b="1" dirty="0"/>
              <a:t> </a:t>
            </a:r>
            <a:r>
              <a:rPr lang="ru-RU" b="1" dirty="0" err="1"/>
              <a:t>al</a:t>
            </a:r>
            <a:r>
              <a:rPr lang="ru-RU" b="1" dirty="0"/>
              <a:t>., 2019</a:t>
            </a:r>
            <a:r>
              <a:rPr lang="ru-RU" b="1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ru-RU" b="1" dirty="0" err="1"/>
              <a:t>Агоністи</a:t>
            </a:r>
            <a:r>
              <a:rPr lang="ru-RU" b="1" dirty="0"/>
              <a:t> </a:t>
            </a:r>
            <a:r>
              <a:rPr lang="ru-RU" b="1" dirty="0" err="1"/>
              <a:t>рецепторів</a:t>
            </a:r>
            <a:r>
              <a:rPr lang="ru-RU" b="1" dirty="0"/>
              <a:t> </a:t>
            </a:r>
            <a:r>
              <a:rPr lang="ru-RU" b="1" dirty="0" err="1"/>
              <a:t>тромбопоетину</a:t>
            </a:r>
            <a:r>
              <a:rPr lang="ru-RU" b="1" dirty="0"/>
              <a:t> (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роміплостим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ельтромбопаг</a:t>
            </a:r>
            <a:r>
              <a:rPr lang="ru-RU" b="1" dirty="0"/>
              <a:t>) є одним з </a:t>
            </a:r>
            <a:r>
              <a:rPr lang="ru-RU" b="1" dirty="0" err="1"/>
              <a:t>варіантів</a:t>
            </a:r>
            <a:r>
              <a:rPr lang="ru-RU" b="1" dirty="0"/>
              <a:t>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b="1" dirty="0" err="1"/>
              <a:t>хронічної</a:t>
            </a:r>
            <a:r>
              <a:rPr lang="ru-RU" b="1" dirty="0"/>
              <a:t> ІТП,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спленектомія</a:t>
            </a:r>
            <a:r>
              <a:rPr lang="ru-RU" b="1" dirty="0"/>
              <a:t> не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ефективною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протипоказана</a:t>
            </a:r>
            <a:r>
              <a:rPr lang="ru-RU" b="1" dirty="0"/>
              <a:t>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8491" y="5674126"/>
            <a:ext cx="10370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Тематичний</a:t>
            </a:r>
            <a:r>
              <a:rPr lang="ru-RU" dirty="0"/>
              <a:t> номер «</a:t>
            </a:r>
            <a:r>
              <a:rPr lang="ru-RU" dirty="0" err="1"/>
              <a:t>Онкологія</a:t>
            </a:r>
            <a:r>
              <a:rPr lang="ru-RU" dirty="0"/>
              <a:t>, </a:t>
            </a:r>
            <a:r>
              <a:rPr lang="ru-RU" dirty="0" err="1"/>
              <a:t>Гематологія</a:t>
            </a:r>
            <a:r>
              <a:rPr lang="ru-RU" dirty="0"/>
              <a:t>, </a:t>
            </a:r>
            <a:r>
              <a:rPr lang="ru-RU" dirty="0" err="1"/>
              <a:t>Хіміотерапія</a:t>
            </a:r>
            <a:r>
              <a:rPr lang="ru-RU" dirty="0"/>
              <a:t>» № 6 (67) 2020 р</a:t>
            </a:r>
            <a:r>
              <a:rPr lang="ru-RU" dirty="0" smtClean="0"/>
              <a:t>.</a:t>
            </a:r>
          </a:p>
          <a:p>
            <a:r>
              <a:rPr lang="ru-RU" dirty="0" err="1"/>
              <a:t>Настанова</a:t>
            </a:r>
            <a:r>
              <a:rPr lang="ru-RU" dirty="0"/>
              <a:t> 00312. </a:t>
            </a:r>
            <a:r>
              <a:rPr lang="ru-RU" dirty="0" err="1"/>
              <a:t>Тромбоцитопенія</a:t>
            </a:r>
            <a:r>
              <a:rPr lang="ru-RU" dirty="0"/>
              <a:t> Автор: </a:t>
            </a:r>
            <a:r>
              <a:rPr lang="ru-RU" dirty="0" err="1"/>
              <a:t>Esa</a:t>
            </a:r>
            <a:r>
              <a:rPr lang="ru-RU" dirty="0"/>
              <a:t> </a:t>
            </a:r>
            <a:r>
              <a:rPr lang="ru-RU" dirty="0" err="1"/>
              <a:t>Jantunen</a:t>
            </a:r>
            <a:r>
              <a:rPr lang="ru-RU" dirty="0"/>
              <a:t> Редактор </a:t>
            </a:r>
            <a:r>
              <a:rPr lang="ru-RU" dirty="0" err="1"/>
              <a:t>оригінального</a:t>
            </a:r>
            <a:r>
              <a:rPr lang="ru-RU" dirty="0"/>
              <a:t> тексту: </a:t>
            </a:r>
            <a:r>
              <a:rPr lang="ru-RU" dirty="0" err="1"/>
              <a:t>Hanna</a:t>
            </a:r>
            <a:r>
              <a:rPr lang="ru-RU" dirty="0"/>
              <a:t> </a:t>
            </a:r>
            <a:r>
              <a:rPr lang="ru-RU" dirty="0" err="1"/>
              <a:t>Pelttari</a:t>
            </a:r>
            <a:r>
              <a:rPr lang="ru-RU" dirty="0"/>
              <a:t> Дата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: 2017-04-25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1" y="4702576"/>
            <a:ext cx="77914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259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98907"/>
            <a:ext cx="11783028" cy="57242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Невідкладна допомога при </a:t>
            </a: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тромбоцитопенії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3620" y="752354"/>
            <a:ext cx="11632557" cy="61056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 err="1"/>
              <a:t>Важливим</a:t>
            </a:r>
            <a:r>
              <a:rPr lang="ru-RU" b="1" dirty="0"/>
              <a:t> є </a:t>
            </a:r>
            <a:r>
              <a:rPr lang="ru-RU" b="1" dirty="0" err="1"/>
              <a:t>питання</a:t>
            </a:r>
            <a:r>
              <a:rPr lang="ru-RU" b="1" dirty="0"/>
              <a:t> </a:t>
            </a:r>
            <a:r>
              <a:rPr lang="ru-RU" b="1" dirty="0" err="1"/>
              <a:t>трансфузійної</a:t>
            </a:r>
            <a:r>
              <a:rPr lang="ru-RU" b="1" dirty="0"/>
              <a:t> </a:t>
            </a:r>
            <a:r>
              <a:rPr lang="ru-RU" b="1" dirty="0" err="1"/>
              <a:t>терапії</a:t>
            </a:r>
            <a:r>
              <a:rPr lang="ru-RU" b="1" dirty="0"/>
              <a:t> у </a:t>
            </a:r>
            <a:r>
              <a:rPr lang="ru-RU" b="1" dirty="0" err="1"/>
              <a:t>хворих</a:t>
            </a:r>
            <a:r>
              <a:rPr lang="ru-RU" b="1" dirty="0"/>
              <a:t> на ІТП. </a:t>
            </a:r>
            <a:r>
              <a:rPr lang="ru-RU" dirty="0"/>
              <a:t>При </a:t>
            </a:r>
            <a:r>
              <a:rPr lang="ru-RU" dirty="0" err="1"/>
              <a:t>імунних</a:t>
            </a:r>
            <a:r>
              <a:rPr lang="ru-RU" dirty="0"/>
              <a:t> формах </a:t>
            </a:r>
            <a:r>
              <a:rPr lang="ru-RU" dirty="0" err="1"/>
              <a:t>тромбоцитопенії</a:t>
            </a:r>
            <a:r>
              <a:rPr lang="ru-RU" dirty="0"/>
              <a:t> </a:t>
            </a:r>
            <a:r>
              <a:rPr lang="ru-RU" dirty="0" err="1"/>
              <a:t>трансфузії</a:t>
            </a:r>
            <a:r>
              <a:rPr lang="ru-RU" dirty="0"/>
              <a:t> концентрату </a:t>
            </a:r>
            <a:r>
              <a:rPr lang="ru-RU" dirty="0" err="1"/>
              <a:t>тромбоцитів</a:t>
            </a:r>
            <a:r>
              <a:rPr lang="ru-RU" dirty="0"/>
              <a:t> не </a:t>
            </a:r>
            <a:r>
              <a:rPr lang="ru-RU" dirty="0" err="1"/>
              <a:t>бажані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утворюватися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алогенних</a:t>
            </a:r>
            <a:r>
              <a:rPr lang="ru-RU" dirty="0"/>
              <a:t> </a:t>
            </a:r>
            <a:r>
              <a:rPr lang="ru-RU" dirty="0" err="1"/>
              <a:t>тромбоцитів</a:t>
            </a:r>
            <a:r>
              <a:rPr lang="ru-RU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ru-RU" dirty="0" err="1"/>
              <a:t>Масивні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компенсуються</a:t>
            </a:r>
            <a:r>
              <a:rPr lang="ru-RU" dirty="0"/>
              <a:t> </a:t>
            </a:r>
            <a:r>
              <a:rPr lang="ru-RU" b="1" dirty="0" err="1"/>
              <a:t>еритроцитарною</a:t>
            </a:r>
            <a:r>
              <a:rPr lang="ru-RU" b="1" dirty="0"/>
              <a:t> </a:t>
            </a:r>
            <a:r>
              <a:rPr lang="ru-RU" b="1" dirty="0" err="1"/>
              <a:t>масою</a:t>
            </a:r>
            <a:r>
              <a:rPr lang="ru-RU" b="1" dirty="0"/>
              <a:t>, </a:t>
            </a:r>
            <a:r>
              <a:rPr lang="ru-RU" b="1" dirty="0" err="1" smtClean="0"/>
              <a:t>свіжозамо-роженою</a:t>
            </a:r>
            <a:r>
              <a:rPr lang="ru-RU" b="1" dirty="0" smtClean="0"/>
              <a:t> </a:t>
            </a:r>
            <a:r>
              <a:rPr lang="ru-RU" b="1" dirty="0"/>
              <a:t>плазмою і </a:t>
            </a:r>
            <a:r>
              <a:rPr lang="ru-RU" b="1" dirty="0" err="1"/>
              <a:t>тромбоцитарною</a:t>
            </a:r>
            <a:r>
              <a:rPr lang="ru-RU" b="1" dirty="0"/>
              <a:t> </a:t>
            </a:r>
            <a:r>
              <a:rPr lang="ru-RU" b="1" dirty="0" err="1"/>
              <a:t>масою</a:t>
            </a:r>
            <a:r>
              <a:rPr lang="ru-RU" dirty="0"/>
              <a:t>. </a:t>
            </a:r>
            <a:r>
              <a:rPr lang="ru-RU" i="1" dirty="0" err="1"/>
              <a:t>Трансфузії</a:t>
            </a:r>
            <a:r>
              <a:rPr lang="ru-RU" i="1" dirty="0"/>
              <a:t> </a:t>
            </a:r>
            <a:r>
              <a:rPr lang="ru-RU" i="1" dirty="0" err="1"/>
              <a:t>тромбоцитів</a:t>
            </a:r>
            <a:r>
              <a:rPr lang="ru-RU" i="1" dirty="0"/>
              <a:t> </a:t>
            </a:r>
            <a:r>
              <a:rPr lang="ru-RU" i="1" dirty="0" err="1"/>
              <a:t>рекомендовані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при </a:t>
            </a:r>
            <a:r>
              <a:rPr lang="ru-RU" i="1" dirty="0" err="1"/>
              <a:t>гострих</a:t>
            </a:r>
            <a:r>
              <a:rPr lang="ru-RU" i="1" dirty="0"/>
              <a:t> </a:t>
            </a:r>
            <a:r>
              <a:rPr lang="ru-RU" i="1" dirty="0" err="1"/>
              <a:t>кровотечах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загрожують</a:t>
            </a:r>
            <a:r>
              <a:rPr lang="ru-RU" i="1" dirty="0"/>
              <a:t> </a:t>
            </a:r>
            <a:r>
              <a:rPr lang="ru-RU" i="1" dirty="0" err="1"/>
              <a:t>життю</a:t>
            </a:r>
            <a:r>
              <a:rPr lang="ru-RU" i="1" dirty="0"/>
              <a:t> </a:t>
            </a:r>
            <a:r>
              <a:rPr lang="ru-RU" i="1" dirty="0" smtClean="0"/>
              <a:t>хворого, </a:t>
            </a:r>
            <a:r>
              <a:rPr lang="ru-RU" i="1" dirty="0" err="1" smtClean="0"/>
              <a:t>переважно</a:t>
            </a:r>
            <a:r>
              <a:rPr lang="ru-RU" i="1" dirty="0" smtClean="0"/>
              <a:t> </a:t>
            </a:r>
            <a:r>
              <a:rPr lang="ru-RU" i="1" dirty="0"/>
              <a:t>при </a:t>
            </a:r>
            <a:r>
              <a:rPr lang="ru-RU" i="1" dirty="0" err="1"/>
              <a:t>вторинних</a:t>
            </a:r>
            <a:r>
              <a:rPr lang="ru-RU" i="1" dirty="0"/>
              <a:t> (</a:t>
            </a:r>
            <a:r>
              <a:rPr lang="ru-RU" i="1" dirty="0" err="1"/>
              <a:t>неімунних</a:t>
            </a:r>
            <a:r>
              <a:rPr lang="ru-RU" i="1" dirty="0"/>
              <a:t> </a:t>
            </a:r>
            <a:r>
              <a:rPr lang="ru-RU" i="1" dirty="0" err="1"/>
              <a:t>тромоцитопеніях</a:t>
            </a:r>
            <a:r>
              <a:rPr lang="ru-RU" i="1" dirty="0"/>
              <a:t>).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/>
              <a:t>назначати</a:t>
            </a:r>
            <a:r>
              <a:rPr lang="ru-RU" dirty="0"/>
              <a:t>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(2,0-4,0х10</a:t>
            </a:r>
            <a:r>
              <a:rPr lang="ru-RU" baseline="30000" dirty="0"/>
              <a:t>11</a:t>
            </a:r>
            <a:r>
              <a:rPr lang="ru-RU" dirty="0"/>
              <a:t> </a:t>
            </a:r>
            <a:r>
              <a:rPr lang="ru-RU" dirty="0" err="1"/>
              <a:t>клітин</a:t>
            </a:r>
            <a:r>
              <a:rPr lang="ru-RU" dirty="0" smtClean="0"/>
              <a:t>), </a:t>
            </a:r>
            <a:r>
              <a:rPr lang="ru-RU" dirty="0" err="1" smtClean="0"/>
              <a:t>можна</a:t>
            </a:r>
            <a:r>
              <a:rPr lang="ru-RU" dirty="0" smtClean="0"/>
              <a:t>  </a:t>
            </a:r>
            <a:r>
              <a:rPr lang="ru-RU" dirty="0" err="1"/>
              <a:t>кожні</a:t>
            </a:r>
            <a:r>
              <a:rPr lang="ru-RU" dirty="0"/>
              <a:t> </a:t>
            </a:r>
            <a:r>
              <a:rPr lang="ru-RU" dirty="0" smtClean="0"/>
              <a:t>4-6 год. 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995" y="5502587"/>
            <a:ext cx="1131618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dirty="0"/>
              <a:t>При </a:t>
            </a:r>
            <a:r>
              <a:rPr lang="ru-RU" sz="2400" b="1" dirty="0" err="1"/>
              <a:t>неефективності</a:t>
            </a:r>
            <a:r>
              <a:rPr lang="ru-RU" sz="2400" b="1" dirty="0"/>
              <a:t> </a:t>
            </a:r>
            <a:r>
              <a:rPr lang="ru-RU" sz="2400" b="1" dirty="0" err="1"/>
              <a:t>вказаних</a:t>
            </a:r>
            <a:r>
              <a:rPr lang="ru-RU" sz="2400" b="1" dirty="0"/>
              <a:t> </a:t>
            </a:r>
            <a:r>
              <a:rPr lang="ru-RU" sz="2400" b="1" dirty="0" err="1"/>
              <a:t>методів</a:t>
            </a:r>
            <a:r>
              <a:rPr lang="ru-RU" sz="2400" b="1" dirty="0"/>
              <a:t> </a:t>
            </a:r>
            <a:r>
              <a:rPr lang="ru-RU" sz="2400" b="1" dirty="0" err="1"/>
              <a:t>лікування</a:t>
            </a:r>
            <a:r>
              <a:rPr lang="ru-RU" sz="2400" dirty="0"/>
              <a:t> з метою </a:t>
            </a:r>
            <a:r>
              <a:rPr lang="ru-RU" sz="2400" dirty="0" err="1"/>
              <a:t>швидкої</a:t>
            </a:r>
            <a:r>
              <a:rPr lang="ru-RU" sz="2400" dirty="0"/>
              <a:t> </a:t>
            </a:r>
            <a:r>
              <a:rPr lang="ru-RU" sz="2400" dirty="0" err="1"/>
              <a:t>зупинки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 в </a:t>
            </a:r>
            <a:r>
              <a:rPr lang="ru-RU" sz="2400" dirty="0" err="1"/>
              <a:t>ургентних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вводять</a:t>
            </a:r>
            <a:r>
              <a:rPr lang="ru-RU" sz="2400" dirty="0"/>
              <a:t> </a:t>
            </a:r>
            <a:r>
              <a:rPr lang="ru-RU" sz="2400" dirty="0" err="1"/>
              <a:t>рекомбінантний</a:t>
            </a:r>
            <a:r>
              <a:rPr lang="ru-RU" sz="2400" dirty="0"/>
              <a:t> </a:t>
            </a:r>
            <a:r>
              <a:rPr lang="ru-RU" sz="2400" dirty="0" err="1"/>
              <a:t>активований</a:t>
            </a:r>
            <a:r>
              <a:rPr lang="ru-RU" sz="2400" dirty="0"/>
              <a:t> фактор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(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VIIa</a:t>
            </a:r>
            <a:r>
              <a:rPr lang="en-US" sz="2400" dirty="0"/>
              <a:t>) </a:t>
            </a:r>
            <a:r>
              <a:rPr lang="ru-RU" sz="2400" dirty="0"/>
              <a:t>в </a:t>
            </a:r>
            <a:r>
              <a:rPr lang="ru-RU" sz="2400" dirty="0" err="1"/>
              <a:t>дозі</a:t>
            </a:r>
            <a:r>
              <a:rPr lang="ru-RU" sz="2400" dirty="0"/>
              <a:t> 60-90 мг\кг </a:t>
            </a:r>
            <a:r>
              <a:rPr lang="ru-RU" sz="2400" dirty="0" err="1"/>
              <a:t>кожні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години</a:t>
            </a:r>
            <a:r>
              <a:rPr lang="ru-RU" sz="2400" dirty="0"/>
              <a:t> до </a:t>
            </a:r>
            <a:r>
              <a:rPr lang="ru-RU" sz="2400" dirty="0" err="1"/>
              <a:t>зупинки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2866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516" y="486137"/>
            <a:ext cx="11644131" cy="59609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>В </a:t>
            </a:r>
            <a:r>
              <a:rPr lang="ru-RU" b="1" dirty="0"/>
              <a:t>комплексному </a:t>
            </a:r>
            <a:r>
              <a:rPr lang="ru-RU" b="1" dirty="0" err="1"/>
              <a:t>лікуванні</a:t>
            </a:r>
            <a:r>
              <a:rPr lang="ru-RU" b="1" dirty="0"/>
              <a:t> </a:t>
            </a:r>
            <a:r>
              <a:rPr lang="ru-RU" b="1" dirty="0" err="1"/>
              <a:t>використовуються</a:t>
            </a:r>
            <a:r>
              <a:rPr lang="ru-RU" b="1" dirty="0"/>
              <a:t> Е-АКК, </a:t>
            </a:r>
            <a:r>
              <a:rPr lang="ru-RU" b="1" dirty="0" err="1" smtClean="0"/>
              <a:t>транексамова</a:t>
            </a:r>
            <a:r>
              <a:rPr lang="ru-RU" b="1" dirty="0" smtClean="0"/>
              <a:t> </a:t>
            </a:r>
            <a:r>
              <a:rPr lang="ru-RU" b="1" dirty="0"/>
              <a:t>кислота, </a:t>
            </a:r>
            <a:r>
              <a:rPr lang="ru-RU" b="1" dirty="0" err="1"/>
              <a:t>діцинон</a:t>
            </a:r>
            <a:r>
              <a:rPr lang="ru-RU" b="1" dirty="0"/>
              <a:t>, </a:t>
            </a:r>
            <a:r>
              <a:rPr lang="ru-RU" b="1" dirty="0" err="1"/>
              <a:t>інгібітори</a:t>
            </a:r>
            <a:r>
              <a:rPr lang="ru-RU" b="1" dirty="0"/>
              <a:t> </a:t>
            </a:r>
            <a:r>
              <a:rPr lang="ru-RU" b="1" dirty="0" err="1" smtClean="0"/>
              <a:t>фібрінолізу</a:t>
            </a:r>
            <a:r>
              <a:rPr lang="ru-RU" b="1" dirty="0" smtClean="0"/>
              <a:t>, </a:t>
            </a:r>
            <a:r>
              <a:rPr lang="ru-RU" b="1" dirty="0" err="1" smtClean="0"/>
              <a:t>добензілат</a:t>
            </a:r>
            <a:r>
              <a:rPr lang="ru-RU" b="1" dirty="0" smtClean="0"/>
              <a:t> </a:t>
            </a:r>
            <a:r>
              <a:rPr lang="ru-RU" b="1" dirty="0" err="1" smtClean="0"/>
              <a:t>кальцію</a:t>
            </a:r>
            <a:r>
              <a:rPr lang="ru-RU" b="1" dirty="0" smtClean="0"/>
              <a:t> (</a:t>
            </a:r>
            <a:r>
              <a:rPr lang="ru-RU" b="1" dirty="0" err="1" smtClean="0"/>
              <a:t>доксіум</a:t>
            </a:r>
            <a:r>
              <a:rPr lang="ru-RU" b="1" dirty="0" smtClean="0"/>
              <a:t>), </a:t>
            </a:r>
            <a:r>
              <a:rPr lang="ru-RU" b="1" dirty="0" err="1" smtClean="0"/>
              <a:t>серотонін</a:t>
            </a:r>
            <a:r>
              <a:rPr lang="ru-RU" b="1" dirty="0" smtClean="0"/>
              <a:t> (в/в </a:t>
            </a:r>
            <a:r>
              <a:rPr lang="ru-RU" b="1" dirty="0" err="1" smtClean="0"/>
              <a:t>крапельно</a:t>
            </a:r>
            <a:r>
              <a:rPr lang="ru-RU" b="1" dirty="0" smtClean="0"/>
              <a:t> в 100-150 мл </a:t>
            </a:r>
            <a:r>
              <a:rPr lang="ru-RU" b="1" dirty="0" err="1" smtClean="0"/>
              <a:t>фіз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),  </a:t>
            </a:r>
          </a:p>
          <a:p>
            <a:pPr>
              <a:lnSpc>
                <a:spcPct val="100000"/>
              </a:lnSpc>
            </a:pPr>
            <a:r>
              <a:rPr lang="uk-UA" b="1" dirty="0" smtClean="0"/>
              <a:t>При носових кровотечах – </a:t>
            </a:r>
            <a:r>
              <a:rPr lang="uk-UA" b="1" dirty="0" err="1" smtClean="0"/>
              <a:t>тампонадв</a:t>
            </a:r>
            <a:r>
              <a:rPr lang="uk-UA" b="1" dirty="0" smtClean="0"/>
              <a:t> носа. Тампони з </a:t>
            </a:r>
            <a:r>
              <a:rPr lang="uk-UA" b="1" dirty="0" err="1" smtClean="0"/>
              <a:t>гемостатичною</a:t>
            </a:r>
            <a:r>
              <a:rPr lang="uk-UA" b="1" dirty="0" smtClean="0"/>
              <a:t> губкою або 5%-АКК, або з </a:t>
            </a:r>
            <a:r>
              <a:rPr lang="uk-UA" b="1" dirty="0" err="1" smtClean="0"/>
              <a:t>андроксоном</a:t>
            </a:r>
            <a:r>
              <a:rPr lang="uk-UA" b="1" dirty="0" smtClean="0"/>
              <a:t>. При їх відсутності – з Н</a:t>
            </a:r>
            <a:r>
              <a:rPr lang="uk-UA" sz="2000" b="1" dirty="0" smtClean="0"/>
              <a:t>2</a:t>
            </a:r>
            <a:r>
              <a:rPr lang="uk-UA" b="1" dirty="0" smtClean="0"/>
              <a:t>О</a:t>
            </a:r>
            <a:r>
              <a:rPr lang="uk-UA" sz="2000" b="1" dirty="0" smtClean="0"/>
              <a:t>2</a:t>
            </a:r>
            <a:r>
              <a:rPr lang="uk-UA" b="1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uk-UA" b="1" dirty="0" smtClean="0"/>
              <a:t>При маткових кровотечах – </a:t>
            </a:r>
            <a:r>
              <a:rPr lang="uk-UA" b="1" dirty="0" err="1" smtClean="0"/>
              <a:t>інфекундин</a:t>
            </a:r>
            <a:r>
              <a:rPr lang="uk-UA" b="1" dirty="0" smtClean="0"/>
              <a:t>, </a:t>
            </a:r>
            <a:r>
              <a:rPr lang="uk-UA" b="1" dirty="0" err="1" smtClean="0"/>
              <a:t>местранол</a:t>
            </a:r>
            <a:r>
              <a:rPr lang="uk-UA" b="1" dirty="0" smtClean="0"/>
              <a:t>, </a:t>
            </a:r>
            <a:r>
              <a:rPr lang="uk-UA" b="1" dirty="0" err="1" smtClean="0"/>
              <a:t>мамофізин</a:t>
            </a:r>
            <a:r>
              <a:rPr lang="uk-UA" b="1" dirty="0" smtClean="0"/>
              <a:t> чи ін., по схемі (призначає </a:t>
            </a:r>
            <a:r>
              <a:rPr lang="uk-UA" b="1" dirty="0" err="1" smtClean="0"/>
              <a:t>геніколог</a:t>
            </a:r>
            <a:r>
              <a:rPr lang="uk-UA" b="1" dirty="0" smtClean="0"/>
              <a:t>);</a:t>
            </a:r>
            <a:endParaRPr lang="ru-RU" b="1" dirty="0"/>
          </a:p>
          <a:p>
            <a:pPr>
              <a:lnSpc>
                <a:spcPct val="100000"/>
              </a:lnSpc>
            </a:pPr>
            <a:r>
              <a:rPr lang="uk-UA" dirty="0" smtClean="0"/>
              <a:t>Мелена: 1 ампула сухого тромбіну + 50 </a:t>
            </a:r>
            <a:r>
              <a:rPr lang="uk-UA" dirty="0" err="1" smtClean="0"/>
              <a:t>мл</a:t>
            </a:r>
            <a:r>
              <a:rPr lang="uk-UA" dirty="0" smtClean="0"/>
              <a:t> 5%- АКК + 2 </a:t>
            </a:r>
            <a:r>
              <a:rPr lang="uk-UA" dirty="0" err="1" smtClean="0"/>
              <a:t>мл</a:t>
            </a:r>
            <a:r>
              <a:rPr lang="uk-UA" dirty="0" smtClean="0"/>
              <a:t> 0,025 % </a:t>
            </a:r>
            <a:r>
              <a:rPr lang="uk-UA" dirty="0" err="1" smtClean="0"/>
              <a:t>андроксону</a:t>
            </a:r>
            <a:r>
              <a:rPr lang="uk-UA" dirty="0" smtClean="0"/>
              <a:t> і в залежності від віку: 1 чайна ложка або 1 десертна, або столова ложка тричі на день; </a:t>
            </a:r>
            <a:r>
              <a:rPr lang="ru-RU" b="1" dirty="0" smtClean="0"/>
              <a:t> </a:t>
            </a:r>
            <a:r>
              <a:rPr lang="ru-RU" b="1" dirty="0" err="1"/>
              <a:t>тіосульфат</a:t>
            </a:r>
            <a:r>
              <a:rPr lang="ru-RU" b="1" dirty="0"/>
              <a:t> </a:t>
            </a:r>
            <a:r>
              <a:rPr lang="ru-RU" b="1" dirty="0" err="1"/>
              <a:t>магнію</a:t>
            </a:r>
            <a:r>
              <a:rPr lang="ru-RU" b="1" dirty="0"/>
              <a:t> – у </a:t>
            </a:r>
            <a:r>
              <a:rPr lang="ru-RU" b="1" dirty="0" err="1"/>
              <a:t>вікових</a:t>
            </a:r>
            <a:r>
              <a:rPr lang="ru-RU" b="1" dirty="0"/>
              <a:t> дозах.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872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137" y="428262"/>
            <a:ext cx="11308465" cy="621560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b="1" dirty="0" err="1"/>
              <a:t>Нефракціоновані</a:t>
            </a:r>
            <a:r>
              <a:rPr lang="ru-RU" b="1" dirty="0"/>
              <a:t> (НФГ) і </a:t>
            </a:r>
            <a:r>
              <a:rPr lang="ru-RU" b="1" dirty="0" err="1"/>
              <a:t>низькомолекулярні</a:t>
            </a:r>
            <a:r>
              <a:rPr lang="ru-RU" b="1" dirty="0"/>
              <a:t> </a:t>
            </a:r>
            <a:r>
              <a:rPr lang="ru-RU" b="1" dirty="0" err="1"/>
              <a:t>гепарини</a:t>
            </a:r>
            <a:r>
              <a:rPr lang="ru-RU" b="1" dirty="0"/>
              <a:t> (НМГ) є </a:t>
            </a:r>
            <a:r>
              <a:rPr lang="ru-RU" b="1" dirty="0" err="1" smtClean="0"/>
              <a:t>препа-ратами</a:t>
            </a:r>
            <a:r>
              <a:rPr lang="ru-RU" b="1" dirty="0"/>
              <a:t>, </a:t>
            </a:r>
            <a:r>
              <a:rPr lang="ru-RU" b="1" dirty="0" err="1"/>
              <a:t>що</a:t>
            </a:r>
            <a:r>
              <a:rPr lang="ru-RU" b="1" dirty="0"/>
              <a:t> широко </a:t>
            </a:r>
            <a:r>
              <a:rPr lang="ru-RU" b="1" dirty="0" err="1"/>
              <a:t>використовуються</a:t>
            </a:r>
            <a:r>
              <a:rPr lang="ru-RU" b="1" dirty="0"/>
              <a:t> та </a:t>
            </a:r>
            <a:r>
              <a:rPr lang="ru-RU" b="1" dirty="0" err="1"/>
              <a:t>запобігають</a:t>
            </a:r>
            <a:r>
              <a:rPr lang="ru-RU" b="1" dirty="0"/>
              <a:t> </a:t>
            </a:r>
            <a:r>
              <a:rPr lang="ru-RU" b="1" dirty="0" err="1"/>
              <a:t>артеріальним</a:t>
            </a:r>
            <a:r>
              <a:rPr lang="ru-RU" b="1" dirty="0"/>
              <a:t> і </a:t>
            </a:r>
            <a:r>
              <a:rPr lang="ru-RU" b="1" dirty="0" err="1"/>
              <a:t>венозним</a:t>
            </a:r>
            <a:r>
              <a:rPr lang="ru-RU" b="1" dirty="0"/>
              <a:t> тромбозам. </a:t>
            </a:r>
            <a:r>
              <a:rPr lang="ru-RU" b="1" dirty="0" err="1"/>
              <a:t>Однак</a:t>
            </a:r>
            <a:r>
              <a:rPr lang="ru-RU" b="1" dirty="0"/>
              <a:t> </a:t>
            </a:r>
            <a:r>
              <a:rPr lang="ru-RU" b="1" dirty="0" err="1"/>
              <a:t>їхнє</a:t>
            </a:r>
            <a:r>
              <a:rPr lang="ru-RU" b="1" dirty="0"/>
              <a:t> </a:t>
            </a:r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пов’язано</a:t>
            </a:r>
            <a:r>
              <a:rPr lang="ru-RU" b="1" dirty="0"/>
              <a:t> з парадоксальною </a:t>
            </a:r>
            <a:r>
              <a:rPr lang="ru-RU" b="1" dirty="0" err="1"/>
              <a:t>реакцією</a:t>
            </a:r>
            <a:r>
              <a:rPr lang="ru-RU" b="1" dirty="0"/>
              <a:t>, 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зумовлює</a:t>
            </a:r>
            <a:r>
              <a:rPr lang="ru-RU" b="1" dirty="0"/>
              <a:t> </a:t>
            </a:r>
            <a:r>
              <a:rPr lang="ru-RU" b="1" dirty="0" err="1"/>
              <a:t>потенційно</a:t>
            </a:r>
            <a:r>
              <a:rPr lang="ru-RU" b="1" dirty="0"/>
              <a:t> </a:t>
            </a:r>
            <a:r>
              <a:rPr lang="ru-RU" b="1" dirty="0" err="1"/>
              <a:t>небезпечний</a:t>
            </a:r>
            <a:r>
              <a:rPr lang="ru-RU" b="1" dirty="0"/>
              <a:t> для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 smtClean="0"/>
              <a:t>протромботич-ний</a:t>
            </a:r>
            <a:r>
              <a:rPr lang="ru-RU" b="1" dirty="0" smtClean="0"/>
              <a:t> </a:t>
            </a:r>
            <a:r>
              <a:rPr lang="ru-RU" b="1" dirty="0"/>
              <a:t>стан, результатом </a:t>
            </a:r>
            <a:r>
              <a:rPr lang="ru-RU" b="1" dirty="0" err="1"/>
              <a:t>чого</a:t>
            </a:r>
            <a:r>
              <a:rPr lang="ru-RU" b="1" dirty="0"/>
              <a:t> є </a:t>
            </a:r>
            <a:r>
              <a:rPr lang="ru-RU" b="1" dirty="0" err="1"/>
              <a:t>серйозні</a:t>
            </a:r>
            <a:r>
              <a:rPr lang="ru-RU" b="1" dirty="0"/>
              <a:t> </a:t>
            </a:r>
            <a:r>
              <a:rPr lang="ru-RU" b="1" dirty="0" err="1"/>
              <a:t>ускладнення</a:t>
            </a:r>
            <a:r>
              <a:rPr lang="ru-RU" b="1" dirty="0"/>
              <a:t> (гангрена, </a:t>
            </a:r>
            <a:r>
              <a:rPr lang="ru-RU" b="1" dirty="0" err="1"/>
              <a:t>ампутація</a:t>
            </a:r>
            <a:r>
              <a:rPr lang="ru-RU" b="1" dirty="0"/>
              <a:t> </a:t>
            </a:r>
            <a:r>
              <a:rPr lang="ru-RU" b="1" dirty="0" err="1"/>
              <a:t>кінцівок</a:t>
            </a:r>
            <a:r>
              <a:rPr lang="ru-RU" b="1" dirty="0"/>
              <a:t>)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фатальні</a:t>
            </a:r>
            <a:r>
              <a:rPr lang="ru-RU" b="1" dirty="0"/>
              <a:t> </a:t>
            </a:r>
            <a:r>
              <a:rPr lang="ru-RU" b="1" dirty="0" err="1"/>
              <a:t>наслідки</a:t>
            </a:r>
            <a:r>
              <a:rPr lang="ru-RU" b="1" dirty="0"/>
              <a:t>. </a:t>
            </a:r>
            <a:endParaRPr lang="ru-RU" b="1" dirty="0" smtClean="0"/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Гепарин-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індукована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тромбоцитопенія</a:t>
            </a:r>
            <a:r>
              <a:rPr lang="ru-RU" b="1" dirty="0"/>
              <a:t> (ГІТ) – ​</a:t>
            </a:r>
            <a:r>
              <a:rPr lang="ru-RU" b="1" dirty="0" err="1"/>
              <a:t>це</a:t>
            </a:r>
            <a:r>
              <a:rPr lang="ru-RU" b="1" dirty="0"/>
              <a:t> </a:t>
            </a:r>
            <a:r>
              <a:rPr lang="ru-RU" b="1" dirty="0" err="1"/>
              <a:t>імуноопосередкована</a:t>
            </a:r>
            <a:r>
              <a:rPr lang="ru-RU" b="1" dirty="0"/>
              <a:t> </a:t>
            </a:r>
            <a:r>
              <a:rPr lang="ru-RU" b="1" dirty="0" err="1"/>
              <a:t>відповідь</a:t>
            </a:r>
            <a:r>
              <a:rPr lang="ru-RU" b="1" dirty="0"/>
              <a:t> на </a:t>
            </a:r>
            <a:r>
              <a:rPr lang="ru-RU" b="1" dirty="0" err="1"/>
              <a:t>введення</a:t>
            </a:r>
            <a:r>
              <a:rPr lang="ru-RU" b="1" dirty="0"/>
              <a:t> гепарину,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спричиняє</a:t>
            </a:r>
            <a:r>
              <a:rPr lang="ru-RU" b="1" dirty="0"/>
              <a:t> </a:t>
            </a:r>
            <a:r>
              <a:rPr lang="ru-RU" b="1" dirty="0" err="1"/>
              <a:t>небезпечний</a:t>
            </a:r>
            <a:r>
              <a:rPr lang="ru-RU" b="1" dirty="0"/>
              <a:t> для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smtClean="0"/>
              <a:t>тромбоз. </a:t>
            </a:r>
            <a:r>
              <a:rPr lang="ru-RU" b="1" dirty="0" err="1" smtClean="0"/>
              <a:t>Хоча</a:t>
            </a:r>
            <a:r>
              <a:rPr lang="ru-RU" b="1" dirty="0" smtClean="0"/>
              <a:t> </a:t>
            </a:r>
            <a:r>
              <a:rPr lang="ru-RU" b="1" dirty="0"/>
              <a:t>при </a:t>
            </a:r>
            <a:r>
              <a:rPr lang="ru-RU" b="1" dirty="0" err="1"/>
              <a:t>введенні</a:t>
            </a:r>
            <a:r>
              <a:rPr lang="ru-RU" b="1" dirty="0"/>
              <a:t> гепарину </a:t>
            </a:r>
            <a:r>
              <a:rPr lang="ru-RU" b="1" dirty="0" err="1"/>
              <a:t>імунна</a:t>
            </a:r>
            <a:r>
              <a:rPr lang="ru-RU" b="1" dirty="0"/>
              <a:t> </a:t>
            </a:r>
            <a:r>
              <a:rPr lang="ru-RU" b="1" dirty="0" err="1"/>
              <a:t>реакція</a:t>
            </a:r>
            <a:r>
              <a:rPr lang="ru-RU" b="1" dirty="0"/>
              <a:t> </a:t>
            </a:r>
            <a:r>
              <a:rPr lang="ru-RU" b="1" dirty="0" err="1"/>
              <a:t>зустрічається</a:t>
            </a:r>
            <a:r>
              <a:rPr lang="ru-RU" b="1" dirty="0"/>
              <a:t> </a:t>
            </a:r>
            <a:r>
              <a:rPr lang="ru-RU" b="1" dirty="0" err="1"/>
              <a:t>досить</a:t>
            </a:r>
            <a:r>
              <a:rPr lang="ru-RU" b="1" dirty="0"/>
              <a:t> часто (</a:t>
            </a:r>
            <a:r>
              <a:rPr lang="ru-RU" b="1" dirty="0" err="1"/>
              <a:t>від</a:t>
            </a:r>
            <a:r>
              <a:rPr lang="ru-RU" b="1" dirty="0"/>
              <a:t> 8 до 50%), </a:t>
            </a:r>
            <a:r>
              <a:rPr lang="ru-RU" b="1" dirty="0" err="1"/>
              <a:t>клінічні</a:t>
            </a:r>
            <a:r>
              <a:rPr lang="ru-RU" b="1" dirty="0"/>
              <a:t> </a:t>
            </a:r>
            <a:r>
              <a:rPr lang="ru-RU" b="1" dirty="0" err="1"/>
              <a:t>ускладнення</a:t>
            </a:r>
            <a:r>
              <a:rPr lang="ru-RU" b="1" dirty="0"/>
              <a:t> у </a:t>
            </a:r>
            <a:r>
              <a:rPr lang="ru-RU" b="1" dirty="0" err="1"/>
              <a:t>разі</a:t>
            </a:r>
            <a:r>
              <a:rPr lang="ru-RU" b="1" dirty="0"/>
              <a:t> ГІТ </a:t>
            </a:r>
            <a:r>
              <a:rPr lang="ru-RU" b="1" dirty="0" err="1"/>
              <a:t>виникають</a:t>
            </a:r>
            <a:r>
              <a:rPr lang="ru-RU" b="1" dirty="0"/>
              <a:t> у ≈0,2-3% </a:t>
            </a:r>
            <a:r>
              <a:rPr lang="ru-RU" b="1" dirty="0" err="1"/>
              <a:t>пацієнтів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приймають</a:t>
            </a:r>
            <a:r>
              <a:rPr lang="ru-RU" b="1" dirty="0"/>
              <a:t> гепарин </a:t>
            </a:r>
            <a:r>
              <a:rPr lang="ru-RU" b="1" dirty="0" err="1"/>
              <a:t>протягом</a:t>
            </a:r>
            <a:r>
              <a:rPr lang="ru-RU" b="1" dirty="0"/>
              <a:t> &gt;4 </a:t>
            </a:r>
            <a:r>
              <a:rPr lang="ru-RU" b="1" dirty="0" err="1" smtClean="0"/>
              <a:t>днів</a:t>
            </a:r>
            <a:r>
              <a:rPr lang="ru-RU" b="1" dirty="0" smtClean="0"/>
              <a:t>; </a:t>
            </a:r>
            <a:r>
              <a:rPr lang="ru-RU" b="1" dirty="0" err="1" smtClean="0"/>
              <a:t>частіше</a:t>
            </a:r>
            <a:r>
              <a:rPr lang="ru-RU" b="1" dirty="0"/>
              <a:t> </a:t>
            </a:r>
            <a:r>
              <a:rPr lang="ru-RU" b="1" dirty="0" err="1" smtClean="0"/>
              <a:t>спостерігаєть-ся</a:t>
            </a:r>
            <a:r>
              <a:rPr lang="ru-RU" b="1" dirty="0" smtClean="0"/>
              <a:t> </a:t>
            </a:r>
            <a:r>
              <a:rPr lang="ru-RU" b="1" dirty="0"/>
              <a:t>в </a:t>
            </a:r>
            <a:r>
              <a:rPr lang="ru-RU" b="1" dirty="0" err="1" smtClean="0"/>
              <a:t>жінок</a:t>
            </a:r>
            <a:r>
              <a:rPr lang="ru-RU" b="1" dirty="0" smtClean="0"/>
              <a:t>. </a:t>
            </a:r>
            <a:r>
              <a:rPr lang="ru-RU" b="1" dirty="0"/>
              <a:t>У 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стані</a:t>
            </a:r>
            <a:r>
              <a:rPr lang="ru-RU" b="1" dirty="0"/>
              <a:t> </a:t>
            </a:r>
            <a:r>
              <a:rPr lang="ru-RU" b="1" dirty="0" err="1"/>
              <a:t>тромбоцити</a:t>
            </a:r>
            <a:r>
              <a:rPr lang="ru-RU" b="1" dirty="0"/>
              <a:t> </a:t>
            </a:r>
            <a:r>
              <a:rPr lang="ru-RU" b="1" dirty="0" err="1"/>
              <a:t>різко</a:t>
            </a:r>
            <a:r>
              <a:rPr lang="ru-RU" b="1" dirty="0"/>
              <a:t> </a:t>
            </a:r>
            <a:r>
              <a:rPr lang="ru-RU" b="1" dirty="0" err="1"/>
              <a:t>знижуються</a:t>
            </a:r>
            <a:r>
              <a:rPr lang="ru-RU" b="1" dirty="0"/>
              <a:t> до 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smtClean="0">
                <a:latin typeface="Times New Roman"/>
                <a:cs typeface="Times New Roman"/>
              </a:rPr>
              <a:t>≤</a:t>
            </a:r>
            <a:r>
              <a:rPr lang="ru-RU" b="1" dirty="0" smtClean="0"/>
              <a:t>20×10</a:t>
            </a:r>
            <a:r>
              <a:rPr lang="ru-RU" b="1" baseline="30000" dirty="0" smtClean="0"/>
              <a:t>9</a:t>
            </a:r>
            <a:r>
              <a:rPr lang="ru-RU" b="1" dirty="0" smtClean="0"/>
              <a:t>/л</a:t>
            </a:r>
            <a:r>
              <a:rPr lang="ru-RU" b="1" dirty="0"/>
              <a:t>.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Смертність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становить 10-20%.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82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489" y="309342"/>
            <a:ext cx="6754792" cy="435133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ГІТ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запідозрити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тромбоцитів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знижується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 &gt;50%.</a:t>
            </a:r>
          </a:p>
          <a:p>
            <a:pPr algn="just"/>
            <a:r>
              <a:rPr lang="ru-RU" sz="3200" b="1" dirty="0" err="1"/>
              <a:t>Діагностика</a:t>
            </a:r>
            <a:r>
              <a:rPr lang="ru-RU" sz="3200" b="1" dirty="0"/>
              <a:t> ГІТ </a:t>
            </a:r>
            <a:r>
              <a:rPr lang="ru-RU" sz="3200" b="1" dirty="0" err="1"/>
              <a:t>ґрунтується</a:t>
            </a:r>
            <a:r>
              <a:rPr lang="ru-RU" sz="3200" b="1" dirty="0"/>
              <a:t> на 3 </a:t>
            </a:r>
            <a:r>
              <a:rPr lang="ru-RU" sz="3200" b="1" dirty="0" err="1"/>
              <a:t>критеріях</a:t>
            </a:r>
            <a:r>
              <a:rPr lang="ru-RU" sz="3200" b="1" dirty="0"/>
              <a:t>:</a:t>
            </a:r>
          </a:p>
          <a:p>
            <a:pPr lvl="0" algn="just"/>
            <a:r>
              <a:rPr lang="ru-RU" sz="3200" b="1" dirty="0" smtClean="0"/>
              <a:t>- </a:t>
            </a:r>
            <a:r>
              <a:rPr lang="ru-RU" sz="3200" b="1" dirty="0" err="1" smtClean="0"/>
              <a:t>пацієнт</a:t>
            </a:r>
            <a:r>
              <a:rPr lang="ru-RU" sz="3200" b="1" dirty="0" smtClean="0"/>
              <a:t> </a:t>
            </a:r>
            <a:r>
              <a:rPr lang="ru-RU" sz="3200" b="1" dirty="0" err="1"/>
              <a:t>отримує</a:t>
            </a:r>
            <a:r>
              <a:rPr lang="ru-RU" sz="3200" b="1" dirty="0"/>
              <a:t> </a:t>
            </a:r>
            <a:r>
              <a:rPr lang="ru-RU" sz="3200" b="1" dirty="0" err="1"/>
              <a:t>чи</a:t>
            </a:r>
            <a:r>
              <a:rPr lang="ru-RU" sz="3200" b="1" dirty="0"/>
              <a:t> </a:t>
            </a:r>
            <a:r>
              <a:rPr lang="ru-RU" sz="3200" b="1" dirty="0" err="1" smtClean="0"/>
              <a:t>отримував</a:t>
            </a:r>
            <a:r>
              <a:rPr lang="ru-RU" sz="3200" b="1" dirty="0" smtClean="0"/>
              <a:t> НФГ </a:t>
            </a:r>
            <a:r>
              <a:rPr lang="ru-RU" sz="3200" b="1" dirty="0" err="1"/>
              <a:t>або</a:t>
            </a:r>
            <a:r>
              <a:rPr lang="ru-RU" sz="3200" b="1" dirty="0"/>
              <a:t> НМГ;</a:t>
            </a:r>
          </a:p>
          <a:p>
            <a:pPr lvl="0" algn="just"/>
            <a:r>
              <a:rPr lang="ru-RU" sz="3200" b="1" dirty="0" smtClean="0"/>
              <a:t>- </a:t>
            </a:r>
            <a:r>
              <a:rPr lang="ru-RU" sz="3200" b="1" dirty="0" err="1" smtClean="0"/>
              <a:t>наростаюча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цьому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фоні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тромбоцитопенія</a:t>
            </a:r>
            <a:r>
              <a:rPr lang="ru-RU" sz="3200" b="1" dirty="0" smtClean="0"/>
              <a:t>;</a:t>
            </a:r>
          </a:p>
          <a:p>
            <a:pPr lvl="0" algn="just"/>
            <a:r>
              <a:rPr lang="ru-RU" sz="3200" b="1" dirty="0" smtClean="0"/>
              <a:t>- </a:t>
            </a:r>
            <a:r>
              <a:rPr lang="ru-RU" sz="3200" b="1" dirty="0" err="1" smtClean="0"/>
              <a:t>поява</a:t>
            </a:r>
            <a:r>
              <a:rPr lang="ru-RU" sz="3200" b="1" dirty="0" smtClean="0"/>
              <a:t> венозного</a:t>
            </a:r>
            <a:r>
              <a:rPr lang="ru-RU" sz="3200" b="1" dirty="0"/>
              <a:t> </a:t>
            </a:r>
            <a:r>
              <a:rPr lang="ru-RU" sz="3200" b="1" dirty="0" err="1" smtClean="0"/>
              <a:t>або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артеріаль-ного</a:t>
            </a:r>
            <a:r>
              <a:rPr lang="ru-RU" sz="3200" b="1" dirty="0" smtClean="0"/>
              <a:t> тромбу,</a:t>
            </a:r>
            <a:r>
              <a:rPr lang="ru-RU" sz="3200" b="1" dirty="0"/>
              <a:t> 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вперше</a:t>
            </a:r>
            <a:r>
              <a:rPr lang="ru-RU" sz="3200" b="1" dirty="0"/>
              <a:t> </a:t>
            </a:r>
            <a:r>
              <a:rPr lang="ru-RU" sz="3200" b="1" dirty="0" err="1"/>
              <a:t>виник</a:t>
            </a:r>
            <a:r>
              <a:rPr lang="ru-RU" sz="3200" b="1" dirty="0"/>
              <a:t>;</a:t>
            </a:r>
          </a:p>
          <a:p>
            <a:pPr lvl="0" algn="just"/>
            <a:r>
              <a:rPr lang="ru-RU" sz="3200" b="1" dirty="0" smtClean="0"/>
              <a:t>- є </a:t>
            </a:r>
            <a:r>
              <a:rPr lang="ru-RU" sz="3200" b="1" dirty="0" err="1"/>
              <a:t>лабораторні</a:t>
            </a:r>
            <a:r>
              <a:rPr lang="ru-RU" sz="3200" b="1" dirty="0"/>
              <a:t> </a:t>
            </a:r>
            <a:r>
              <a:rPr lang="ru-RU" sz="3200" b="1" dirty="0" err="1"/>
              <a:t>дані</a:t>
            </a:r>
            <a:r>
              <a:rPr lang="ru-RU" sz="3200" b="1" dirty="0"/>
              <a:t> про </a:t>
            </a:r>
            <a:r>
              <a:rPr lang="ru-RU" sz="3200" b="1" dirty="0" err="1"/>
              <a:t>наявність</a:t>
            </a:r>
            <a:r>
              <a:rPr lang="ru-RU" sz="3200" b="1" dirty="0"/>
              <a:t> </a:t>
            </a:r>
            <a:r>
              <a:rPr lang="ru-RU" sz="3200" b="1" dirty="0" err="1"/>
              <a:t>специфічних</a:t>
            </a:r>
            <a:r>
              <a:rPr lang="ru-RU" sz="3200" b="1" dirty="0"/>
              <a:t> </a:t>
            </a:r>
            <a:r>
              <a:rPr lang="ru-RU" sz="3200" b="1" dirty="0" err="1"/>
              <a:t>антитіл</a:t>
            </a:r>
            <a:r>
              <a:rPr lang="ru-RU" sz="3200" b="1" dirty="0"/>
              <a:t> до </a:t>
            </a:r>
            <a:r>
              <a:rPr lang="ru-RU" sz="3200" b="1" dirty="0" smtClean="0"/>
              <a:t>ГІТ-</a:t>
            </a:r>
            <a:r>
              <a:rPr lang="ru-RU" sz="3200" b="1" dirty="0" err="1" smtClean="0"/>
              <a:t>тів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just"/>
            <a:endParaRPr lang="ru-RU" sz="3200" b="1" dirty="0"/>
          </a:p>
        </p:txBody>
      </p:sp>
      <p:pic>
        <p:nvPicPr>
          <p:cNvPr id="4" name="Рисунок 3" descr="Рис. Патогенез ГІТ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49" y="289367"/>
            <a:ext cx="4625654" cy="6204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148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970186"/>
              </p:ext>
            </p:extLst>
          </p:nvPr>
        </p:nvGraphicFramePr>
        <p:xfrm>
          <a:off x="266218" y="1123803"/>
          <a:ext cx="8831483" cy="5683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1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617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31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Порівняльна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характеристика ГІТ 1 та 2 </a:t>
                      </a: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типів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71450" marT="171450" marB="1714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Характер-ка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71450" marT="171450" marB="1714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ГІТ‑1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ГІТ‑2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9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Механізм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71450" marT="171450" marB="1714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Неімунний</a:t>
                      </a:r>
                      <a:r>
                        <a:rPr lang="ru-RU" sz="2000" b="1" dirty="0" smtClean="0">
                          <a:effectLst/>
                        </a:rPr>
                        <a:t> (20-30 %)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Імунний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2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Кількість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тромбоцитів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71450" marT="171450" marB="1714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≥100×10</a:t>
                      </a:r>
                      <a:r>
                        <a:rPr lang="ru-RU" sz="2000" b="1" baseline="30000" dirty="0">
                          <a:effectLst/>
                        </a:rPr>
                        <a:t>9</a:t>
                      </a:r>
                      <a:r>
                        <a:rPr lang="ru-RU" sz="2000" b="1" dirty="0">
                          <a:effectLst/>
                        </a:rPr>
                        <a:t>/л/≥50%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від</a:t>
                      </a:r>
                      <a:r>
                        <a:rPr lang="ru-RU" sz="2000" b="1" dirty="0">
                          <a:effectLst/>
                        </a:rPr>
                        <a:t> початкового </a:t>
                      </a:r>
                      <a:r>
                        <a:rPr lang="ru-RU" sz="2000" b="1" dirty="0" err="1">
                          <a:effectLst/>
                        </a:rPr>
                        <a:t>рівня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≤100×10</a:t>
                      </a:r>
                      <a:r>
                        <a:rPr lang="ru-RU" sz="2000" b="1" baseline="30000" dirty="0">
                          <a:effectLst/>
                        </a:rPr>
                        <a:t>9</a:t>
                      </a:r>
                      <a:r>
                        <a:rPr lang="ru-RU" sz="2000" b="1" dirty="0">
                          <a:effectLst/>
                        </a:rPr>
                        <a:t>/л/≤50%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від</a:t>
                      </a:r>
                      <a:r>
                        <a:rPr lang="ru-RU" sz="2000" b="1" dirty="0">
                          <a:effectLst/>
                        </a:rPr>
                        <a:t> початку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9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Маніфестація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71450" marT="171450" marB="1714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вперші</a:t>
                      </a:r>
                      <a:r>
                        <a:rPr lang="ru-RU" sz="2000" b="1" dirty="0">
                          <a:effectLst/>
                        </a:rPr>
                        <a:t> 4 </a:t>
                      </a:r>
                      <a:r>
                        <a:rPr lang="ru-RU" sz="2000" b="1" dirty="0" err="1">
                          <a:effectLst/>
                        </a:rPr>
                        <a:t>дні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протягом</a:t>
                      </a:r>
                      <a:r>
                        <a:rPr lang="ru-RU" sz="2000" b="1" dirty="0">
                          <a:effectLst/>
                        </a:rPr>
                        <a:t> 5-15 </a:t>
                      </a:r>
                      <a:r>
                        <a:rPr lang="ru-RU" sz="2000" b="1" dirty="0" err="1">
                          <a:effectLst/>
                        </a:rPr>
                        <a:t>днів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9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Тромбози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71450" marT="171450" marB="1714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рідко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часто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46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Лікування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0" marR="171450" marT="171450" marB="1714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відміна</a:t>
                      </a:r>
                      <a:r>
                        <a:rPr lang="ru-RU" sz="2000" b="1" dirty="0">
                          <a:effectLst/>
                        </a:rPr>
                        <a:t> гепарину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Відміна</a:t>
                      </a:r>
                      <a:r>
                        <a:rPr lang="ru-RU" sz="2000" b="1" dirty="0">
                          <a:effectLst/>
                        </a:rPr>
                        <a:t> гепарину, </a:t>
                      </a:r>
                      <a:r>
                        <a:rPr lang="ru-RU" sz="2000" b="1" dirty="0" err="1" smtClean="0">
                          <a:effectLst/>
                        </a:rPr>
                        <a:t>призначе-ння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альтернативних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</a:rPr>
                        <a:t>антико-агулянтів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171450" marB="1714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3067" y="132847"/>
            <a:ext cx="11736729" cy="1024621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+mn-lt"/>
              </a:rPr>
              <a:t>Розрізняють</a:t>
            </a:r>
            <a:r>
              <a:rPr lang="ru-RU" sz="3200" b="1" dirty="0">
                <a:latin typeface="+mn-lt"/>
              </a:rPr>
              <a:t> 2 </a:t>
            </a:r>
            <a:r>
              <a:rPr lang="ru-RU" sz="3200" b="1" dirty="0" err="1">
                <a:latin typeface="+mn-lt"/>
              </a:rPr>
              <a:t>типи</a:t>
            </a:r>
            <a:r>
              <a:rPr lang="ru-RU" sz="3200" b="1" dirty="0">
                <a:latin typeface="+mn-lt"/>
              </a:rPr>
              <a:t> ГІТ за </a:t>
            </a:r>
            <a:r>
              <a:rPr lang="ru-RU" sz="3200" b="1" dirty="0" err="1">
                <a:latin typeface="+mn-lt"/>
              </a:rPr>
              <a:t>механізмами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розвитку</a:t>
            </a:r>
            <a:r>
              <a:rPr lang="ru-RU" sz="3200" b="1" dirty="0">
                <a:latin typeface="+mn-lt"/>
              </a:rPr>
              <a:t>, </a:t>
            </a:r>
            <a:r>
              <a:rPr lang="ru-RU" sz="3200" b="1" dirty="0" err="1">
                <a:latin typeface="+mn-lt"/>
              </a:rPr>
              <a:t>швидкістю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зниження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кількості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тромбоцитів</a:t>
            </a:r>
            <a:r>
              <a:rPr lang="ru-RU" sz="3200" b="1" dirty="0">
                <a:latin typeface="+mn-lt"/>
              </a:rPr>
              <a:t>, принципами </a:t>
            </a:r>
            <a:r>
              <a:rPr lang="ru-RU" sz="3200" b="1" dirty="0" err="1">
                <a:latin typeface="+mn-lt"/>
              </a:rPr>
              <a:t>лікування</a:t>
            </a:r>
            <a:r>
              <a:rPr lang="ru-RU" sz="3200" b="1" dirty="0">
                <a:latin typeface="+mn-lt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94471" y="2319153"/>
            <a:ext cx="27894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 smtClean="0"/>
              <a:t>механізми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розвитку</a:t>
            </a:r>
            <a:r>
              <a:rPr lang="ru-RU" sz="2400" b="1" dirty="0" smtClean="0"/>
              <a:t> ГІТ-2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</a:t>
            </a:r>
            <a:r>
              <a:rPr lang="ru-RU" sz="2400" b="1" dirty="0" err="1"/>
              <a:t>запущені</a:t>
            </a:r>
            <a:r>
              <a:rPr lang="ru-RU" sz="2400" b="1" dirty="0"/>
              <a:t>, </a:t>
            </a:r>
            <a:r>
              <a:rPr lang="ru-RU" sz="2400" b="1" dirty="0" err="1"/>
              <a:t>ризик</a:t>
            </a:r>
            <a:r>
              <a:rPr lang="ru-RU" sz="2400" b="1" dirty="0"/>
              <a:t> тромбозу </a:t>
            </a:r>
            <a:r>
              <a:rPr lang="ru-RU" sz="2400" b="1" dirty="0" err="1" smtClean="0"/>
              <a:t>зберігається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декількох</a:t>
            </a:r>
            <a:r>
              <a:rPr lang="ru-RU" sz="2400" b="1" dirty="0"/>
              <a:t> </a:t>
            </a:r>
            <a:r>
              <a:rPr lang="ru-RU" sz="2400" b="1" dirty="0" err="1"/>
              <a:t>днів</a:t>
            </a:r>
            <a:r>
              <a:rPr lang="ru-RU" sz="2400" b="1" dirty="0"/>
              <a:t> до </a:t>
            </a:r>
            <a:r>
              <a:rPr lang="ru-RU" sz="2400" b="1" dirty="0" err="1"/>
              <a:t>тижнів</a:t>
            </a:r>
            <a:r>
              <a:rPr lang="ru-RU" sz="2400" b="1" dirty="0"/>
              <a:t> </a:t>
            </a:r>
            <a:r>
              <a:rPr lang="ru-RU" sz="2400" b="1" dirty="0" err="1"/>
              <a:t>навіть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припинення</a:t>
            </a:r>
            <a:r>
              <a:rPr lang="ru-RU" sz="2400" b="1" dirty="0"/>
              <a:t> </a:t>
            </a:r>
            <a:r>
              <a:rPr lang="ru-RU" sz="2400" b="1" dirty="0" err="1"/>
              <a:t>застосування</a:t>
            </a:r>
            <a:r>
              <a:rPr lang="ru-RU" sz="2400" b="1" dirty="0"/>
              <a:t> гепарину 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4860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010" y="300942"/>
            <a:ext cx="11215868" cy="5876021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Ключовим</a:t>
            </a:r>
            <a:r>
              <a:rPr lang="ru-RU" sz="3200" b="1" dirty="0"/>
              <a:t> моментом у </a:t>
            </a:r>
            <a:r>
              <a:rPr lang="ru-RU" sz="3200" b="1" dirty="0" err="1"/>
              <a:t>хворих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 </a:t>
            </a:r>
            <a:r>
              <a:rPr lang="ru-RU" sz="3200" b="1" dirty="0" err="1"/>
              <a:t>високим</a:t>
            </a:r>
            <a:r>
              <a:rPr lang="ru-RU" sz="3200" b="1" dirty="0"/>
              <a:t> </a:t>
            </a:r>
            <a:r>
              <a:rPr lang="ru-RU" sz="3200" b="1" dirty="0" err="1"/>
              <a:t>ступенем</a:t>
            </a:r>
            <a:r>
              <a:rPr lang="ru-RU" sz="3200" b="1" dirty="0"/>
              <a:t> </a:t>
            </a:r>
            <a:r>
              <a:rPr lang="ru-RU" sz="3200" b="1" dirty="0" err="1"/>
              <a:t>підозри</a:t>
            </a:r>
            <a:r>
              <a:rPr lang="ru-RU" sz="3200" b="1" dirty="0"/>
              <a:t> </a:t>
            </a:r>
            <a:r>
              <a:rPr lang="ru-RU" sz="3200" b="1" dirty="0" err="1"/>
              <a:t>чи</a:t>
            </a:r>
            <a:r>
              <a:rPr lang="ru-RU" sz="3200" b="1" dirty="0"/>
              <a:t> </a:t>
            </a:r>
            <a:r>
              <a:rPr lang="ru-RU" sz="3200" b="1" dirty="0" err="1"/>
              <a:t>підтвердженої</a:t>
            </a:r>
            <a:r>
              <a:rPr lang="ru-RU" sz="3200" b="1" dirty="0"/>
              <a:t> </a:t>
            </a:r>
            <a:r>
              <a:rPr lang="ru-RU" sz="3200" b="1" dirty="0" err="1"/>
              <a:t>гострої</a:t>
            </a:r>
            <a:r>
              <a:rPr lang="ru-RU" sz="3200" b="1" dirty="0"/>
              <a:t> ГІТ є </a:t>
            </a:r>
            <a:r>
              <a:rPr lang="ru-RU" sz="3200" b="1" dirty="0" err="1"/>
              <a:t>негайне</a:t>
            </a:r>
            <a:r>
              <a:rPr lang="ru-RU" sz="3200" b="1" dirty="0"/>
              <a:t> </a:t>
            </a:r>
            <a:r>
              <a:rPr lang="ru-RU" sz="3200" b="1" dirty="0" err="1"/>
              <a:t>припинення</a:t>
            </a:r>
            <a:r>
              <a:rPr lang="ru-RU" sz="3200" b="1" dirty="0"/>
              <a:t> </a:t>
            </a:r>
            <a:r>
              <a:rPr lang="ru-RU" sz="3200" b="1" dirty="0" err="1"/>
              <a:t>прийому</a:t>
            </a:r>
            <a:r>
              <a:rPr lang="ru-RU" sz="3200" b="1" dirty="0"/>
              <a:t> гепарину (</a:t>
            </a:r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 err="1"/>
              <a:t>він</a:t>
            </a:r>
            <a:r>
              <a:rPr lang="ru-RU" sz="3200" b="1" dirty="0"/>
              <a:t> усе </a:t>
            </a:r>
            <a:r>
              <a:rPr lang="ru-RU" sz="3200" b="1" dirty="0" err="1"/>
              <a:t>ще</a:t>
            </a:r>
            <a:r>
              <a:rPr lang="ru-RU" sz="3200" b="1" dirty="0"/>
              <a:t> </a:t>
            </a:r>
            <a:r>
              <a:rPr lang="ru-RU" sz="3200" b="1" dirty="0" err="1"/>
              <a:t>застосовується</a:t>
            </a:r>
            <a:r>
              <a:rPr lang="ru-RU" sz="3200" b="1" dirty="0"/>
              <a:t>) та початок </a:t>
            </a:r>
            <a:r>
              <a:rPr lang="ru-RU" sz="3200" b="1" dirty="0" err="1"/>
              <a:t>застосування</a:t>
            </a:r>
            <a:r>
              <a:rPr lang="ru-RU" sz="3200" b="1" dirty="0"/>
              <a:t> </a:t>
            </a:r>
            <a:r>
              <a:rPr lang="ru-RU" sz="3200" b="1" dirty="0" err="1"/>
              <a:t>альтернативних</a:t>
            </a:r>
            <a:r>
              <a:rPr lang="ru-RU" sz="3200" b="1" dirty="0"/>
              <a:t> </a:t>
            </a:r>
            <a:r>
              <a:rPr lang="ru-RU" sz="3200" b="1" dirty="0" err="1"/>
              <a:t>антикоагулянтів</a:t>
            </a:r>
            <a:r>
              <a:rPr lang="ru-RU" sz="3200" b="1" dirty="0"/>
              <a:t> у </a:t>
            </a:r>
            <a:r>
              <a:rPr lang="ru-RU" sz="3200" b="1" dirty="0" err="1"/>
              <a:t>терапевтичній</a:t>
            </a:r>
            <a:r>
              <a:rPr lang="ru-RU" sz="3200" b="1" dirty="0"/>
              <a:t> </a:t>
            </a:r>
            <a:r>
              <a:rPr lang="ru-RU" sz="3200" b="1" dirty="0" err="1"/>
              <a:t>дозі</a:t>
            </a:r>
            <a:r>
              <a:rPr lang="ru-RU" sz="3200" b="1" dirty="0"/>
              <a:t>.</a:t>
            </a:r>
          </a:p>
          <a:p>
            <a:r>
              <a:rPr lang="ru-RU" sz="3200" dirty="0"/>
              <a:t>Для </a:t>
            </a:r>
            <a:r>
              <a:rPr lang="ru-RU" sz="3200" dirty="0" err="1"/>
              <a:t>лікування</a:t>
            </a:r>
            <a:r>
              <a:rPr lang="ru-RU" sz="3200" dirty="0"/>
              <a:t> ГІТ </a:t>
            </a:r>
            <a:r>
              <a:rPr lang="ru-RU" sz="3200" dirty="0" err="1"/>
              <a:t>наразі</a:t>
            </a:r>
            <a:r>
              <a:rPr lang="ru-RU" sz="3200" dirty="0"/>
              <a:t> </a:t>
            </a:r>
            <a:r>
              <a:rPr lang="ru-RU" sz="3200" dirty="0" err="1"/>
              <a:t>схвалено</a:t>
            </a:r>
            <a:r>
              <a:rPr lang="ru-RU" sz="3200" dirty="0"/>
              <a:t> 2 </a:t>
            </a:r>
            <a:r>
              <a:rPr lang="ru-RU" sz="3200" dirty="0" err="1"/>
              <a:t>препарати</a:t>
            </a:r>
            <a:r>
              <a:rPr lang="ru-RU" sz="3200" dirty="0"/>
              <a:t> – ​</a:t>
            </a:r>
            <a:r>
              <a:rPr lang="ru-RU" sz="3200" dirty="0" err="1"/>
              <a:t>прямий</a:t>
            </a:r>
            <a:r>
              <a:rPr lang="ru-RU" sz="3200" dirty="0"/>
              <a:t> </a:t>
            </a:r>
            <a:r>
              <a:rPr lang="ru-RU" sz="3200" dirty="0" err="1"/>
              <a:t>інгібітор</a:t>
            </a:r>
            <a:r>
              <a:rPr lang="ru-RU" sz="3200" dirty="0"/>
              <a:t> </a:t>
            </a:r>
            <a:r>
              <a:rPr lang="ru-RU" sz="3200" dirty="0" err="1"/>
              <a:t>тромбіну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аргатробан</a:t>
            </a:r>
            <a:r>
              <a:rPr lang="ru-RU" sz="3200" dirty="0"/>
              <a:t> (США, Канада, </a:t>
            </a:r>
            <a:r>
              <a:rPr lang="ru-RU" sz="3200" dirty="0" err="1"/>
              <a:t>Європейський</a:t>
            </a:r>
            <a:r>
              <a:rPr lang="ru-RU" sz="3200" dirty="0"/>
              <a:t> Союз, </a:t>
            </a:r>
            <a:r>
              <a:rPr lang="ru-RU" sz="3200" dirty="0" err="1"/>
              <a:t>Австралія</a:t>
            </a:r>
            <a:r>
              <a:rPr lang="ru-RU" sz="3200" dirty="0"/>
              <a:t>) та </a:t>
            </a:r>
            <a:r>
              <a:rPr lang="ru-RU" sz="3200" dirty="0" err="1"/>
              <a:t>інгібітор</a:t>
            </a:r>
            <a:r>
              <a:rPr lang="ru-RU" sz="3200" dirty="0"/>
              <a:t> анти-Ха-фактора – ​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данапароїд</a:t>
            </a:r>
            <a:r>
              <a:rPr lang="ru-RU" sz="3200" b="1" dirty="0"/>
              <a:t> </a:t>
            </a:r>
            <a:r>
              <a:rPr lang="ru-RU" sz="3200" dirty="0"/>
              <a:t>(Канада, </a:t>
            </a:r>
            <a:r>
              <a:rPr lang="ru-RU" sz="3200" dirty="0" err="1"/>
              <a:t>Європейський</a:t>
            </a:r>
            <a:r>
              <a:rPr lang="ru-RU" sz="3200" dirty="0"/>
              <a:t> Союз, </a:t>
            </a:r>
            <a:r>
              <a:rPr lang="ru-RU" sz="3200" dirty="0" err="1"/>
              <a:t>Австралія</a:t>
            </a:r>
            <a:r>
              <a:rPr lang="ru-RU" sz="3200" dirty="0"/>
              <a:t>).</a:t>
            </a:r>
          </a:p>
          <a:p>
            <a:r>
              <a:rPr lang="uk-UA" sz="3200" b="1" dirty="0"/>
              <a:t>Перший протипоказаний при печінковій недостатності, другий – при нирковій. Контроль -АЧТЧ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0649" y="59879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u="sng" dirty="0" err="1">
                <a:hlinkClick r:id="rId2"/>
              </a:rPr>
              <a:t>Медична</a:t>
            </a:r>
            <a:r>
              <a:rPr lang="ru-RU" u="sng" dirty="0">
                <a:hlinkClick r:id="rId2"/>
              </a:rPr>
              <a:t> газета «</a:t>
            </a:r>
            <a:r>
              <a:rPr lang="ru-RU" u="sng" dirty="0" err="1">
                <a:hlinkClick r:id="rId2"/>
              </a:rPr>
              <a:t>Здоров’я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України</a:t>
            </a:r>
            <a:r>
              <a:rPr lang="ru-RU" u="sng" dirty="0">
                <a:hlinkClick r:id="rId2"/>
              </a:rPr>
              <a:t> 21 </a:t>
            </a:r>
            <a:r>
              <a:rPr lang="ru-RU" u="sng" dirty="0" err="1">
                <a:hlinkClick r:id="rId2"/>
              </a:rPr>
              <a:t>сторіччя</a:t>
            </a:r>
            <a:r>
              <a:rPr lang="ru-RU" u="sng" dirty="0">
                <a:hlinkClick r:id="rId2"/>
              </a:rPr>
              <a:t>» № 20 (557), 2023 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720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0"/>
            <a:ext cx="7151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3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039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4" descr="Картинки по запросу герб м. хмельниць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" y="3573463"/>
            <a:ext cx="121920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WordArt 5"/>
          <p:cNvSpPr>
            <a:spLocks noChangeArrowheads="1" noChangeShapeType="1" noTextEdit="1"/>
          </p:cNvSpPr>
          <p:nvPr/>
        </p:nvSpPr>
        <p:spPr bwMode="auto">
          <a:xfrm>
            <a:off x="719138" y="3068638"/>
            <a:ext cx="4513262" cy="1728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ДЯКУЮ</a:t>
            </a:r>
          </a:p>
        </p:txBody>
      </p:sp>
      <p:pic>
        <p:nvPicPr>
          <p:cNvPr id="95238" name="Лікування КОВІД - 19.ppt86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550650" y="6376988"/>
            <a:ext cx="325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061316"/>
      </p:ext>
    </p:extLst>
  </p:cSld>
  <p:clrMapOvr>
    <a:masterClrMapping/>
  </p:clrMapOvr>
  <p:transition advTm="10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ЛОКАЛЬНІ СОБЛИВОСТІ ГЕМОСТАЗУ: ВИСОКА КОНЦЕНТРАЦІЯ ПЛАЗМІНОГЕНУ СПОТЕРІГАЄТЬСЯ В НАСТУПНИХ ОРГАНАХ 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02146"/>
            <a:ext cx="10515600" cy="86418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ПАТОЛОГІЇ ЦЕ СПРИЯЄ РОЗВИТКУ ГІПЕРФІБРИНОЛІЗУ З ВИНИКНЕННЯ ПОТУЖНОЇ КРОВОТЕЧІ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52022"/>
            <a:ext cx="110299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3500" y="4929127"/>
            <a:ext cx="502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↑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3500" y="1232912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↓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3952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25" y="98908"/>
            <a:ext cx="10515600" cy="7691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ОСОБЛИВОСТІ ГЕМОСТАЗУ У НОВОНАРОДЖЕНИХ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286" y="1053297"/>
            <a:ext cx="11088547" cy="470697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200" b="1" dirty="0" err="1"/>
              <a:t>Знижений</a:t>
            </a:r>
            <a:r>
              <a:rPr lang="ru-RU" sz="3200" b="1" dirty="0"/>
              <a:t> </a:t>
            </a:r>
            <a:r>
              <a:rPr lang="ru-RU" sz="3200" b="1" dirty="0" err="1"/>
              <a:t>рівень</a:t>
            </a:r>
            <a:r>
              <a:rPr lang="ru-RU" sz="3200" b="1" dirty="0"/>
              <a:t> </a:t>
            </a:r>
            <a:r>
              <a:rPr lang="en-US" sz="3200" b="1" dirty="0" err="1"/>
              <a:t>Vit</a:t>
            </a:r>
            <a:r>
              <a:rPr lang="en-US" sz="3200" b="1" dirty="0"/>
              <a:t>. </a:t>
            </a:r>
            <a:r>
              <a:rPr lang="ru-RU" sz="3200" b="1" dirty="0"/>
              <a:t>К-</a:t>
            </a:r>
            <a:r>
              <a:rPr lang="ru-RU" sz="3200" b="1" dirty="0" err="1"/>
              <a:t>залежних</a:t>
            </a:r>
            <a:r>
              <a:rPr lang="ru-RU" sz="3200" b="1" dirty="0"/>
              <a:t> </a:t>
            </a:r>
            <a:r>
              <a:rPr lang="ru-RU" sz="3200" b="1" dirty="0" err="1"/>
              <a:t>факторів</a:t>
            </a:r>
            <a:r>
              <a:rPr lang="ru-RU" sz="3200" b="1" dirty="0"/>
              <a:t> </a:t>
            </a:r>
            <a:r>
              <a:rPr lang="ru-RU" sz="3200" b="1" dirty="0" err="1"/>
              <a:t>згортання</a:t>
            </a:r>
            <a:r>
              <a:rPr lang="ru-RU" sz="3200" b="1" dirty="0"/>
              <a:t> </a:t>
            </a:r>
            <a:r>
              <a:rPr lang="ru-RU" sz="3200" b="1" dirty="0" err="1"/>
              <a:t>крові</a:t>
            </a:r>
            <a:r>
              <a:rPr lang="ru-RU" sz="3200" b="1" dirty="0"/>
              <a:t> (</a:t>
            </a:r>
            <a:r>
              <a:rPr lang="en-US" sz="3200" b="1" dirty="0"/>
              <a:t>FII, FVII, FIX, FX) </a:t>
            </a:r>
            <a:r>
              <a:rPr lang="uk-UA" sz="3200" b="1" dirty="0"/>
              <a:t> та </a:t>
            </a:r>
            <a:r>
              <a:rPr lang="en-US" sz="3200" b="1" dirty="0"/>
              <a:t>FV, XII, XIII. </a:t>
            </a:r>
            <a:endParaRPr lang="uk-UA" sz="3200" b="1" dirty="0"/>
          </a:p>
          <a:p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/>
              <a:t>Знижений</a:t>
            </a:r>
            <a:r>
              <a:rPr lang="ru-RU" sz="3200" b="1" dirty="0"/>
              <a:t> </a:t>
            </a:r>
            <a:r>
              <a:rPr lang="ru-RU" sz="3200" b="1" dirty="0" err="1"/>
              <a:t>рівень</a:t>
            </a:r>
            <a:r>
              <a:rPr lang="ru-RU" sz="3200" b="1" dirty="0"/>
              <a:t> </a:t>
            </a:r>
            <a:r>
              <a:rPr lang="ru-RU" sz="3200" b="1" dirty="0" err="1"/>
              <a:t>прекалікреіну</a:t>
            </a:r>
            <a:r>
              <a:rPr lang="ru-RU" sz="3200" b="1" dirty="0"/>
              <a:t>, </a:t>
            </a:r>
            <a:r>
              <a:rPr lang="ru-RU" sz="3200" b="1" dirty="0" err="1"/>
              <a:t>плазміногену</a:t>
            </a:r>
            <a:r>
              <a:rPr lang="ru-RU" sz="3200" b="1" dirty="0"/>
              <a:t>, </a:t>
            </a:r>
            <a:r>
              <a:rPr lang="ru-RU" sz="3200" b="1" dirty="0" err="1"/>
              <a:t>антитромбіну</a:t>
            </a:r>
            <a:r>
              <a:rPr lang="ru-RU" sz="3200" b="1" dirty="0"/>
              <a:t> ІІІ, </a:t>
            </a:r>
            <a:r>
              <a:rPr lang="el-GR" sz="3200" b="1" dirty="0"/>
              <a:t>α2-</a:t>
            </a:r>
            <a:r>
              <a:rPr lang="ru-RU" sz="3200" b="1" dirty="0" err="1"/>
              <a:t>антиплазміну</a:t>
            </a:r>
            <a:r>
              <a:rPr lang="ru-RU" sz="3200" b="1" dirty="0"/>
              <a:t>.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3200" b="1" dirty="0"/>
              <a:t> </a:t>
            </a:r>
            <a:r>
              <a:rPr lang="ru-RU" sz="3200" b="1" dirty="0" err="1"/>
              <a:t>Транзиторна</a:t>
            </a:r>
            <a:r>
              <a:rPr lang="ru-RU" sz="3200" b="1" dirty="0"/>
              <a:t> </a:t>
            </a:r>
            <a:r>
              <a:rPr lang="ru-RU" sz="3200" b="1" dirty="0" err="1"/>
              <a:t>функціональна</a:t>
            </a:r>
            <a:r>
              <a:rPr lang="ru-RU" sz="3200" b="1" dirty="0"/>
              <a:t> </a:t>
            </a:r>
            <a:r>
              <a:rPr lang="ru-RU" sz="3200" b="1" dirty="0" err="1"/>
              <a:t>незрілість</a:t>
            </a:r>
            <a:r>
              <a:rPr lang="ru-RU" sz="3200" b="1" dirty="0"/>
              <a:t>  </a:t>
            </a:r>
            <a:r>
              <a:rPr lang="ru-RU" sz="3200" b="1" dirty="0" err="1"/>
              <a:t>тромбоцитів</a:t>
            </a:r>
            <a:r>
              <a:rPr lang="ru-RU" sz="3200" b="1" dirty="0"/>
              <a:t> (</a:t>
            </a:r>
            <a:r>
              <a:rPr lang="ru-RU" sz="3200" b="1" dirty="0" err="1"/>
              <a:t>адгезія-агрегація</a:t>
            </a:r>
            <a:r>
              <a:rPr lang="ru-RU" sz="3200" b="1" dirty="0"/>
              <a:t>).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200" b="1" dirty="0" err="1"/>
              <a:t>Підвищена</a:t>
            </a:r>
            <a:r>
              <a:rPr lang="ru-RU" sz="3200" b="1" dirty="0"/>
              <a:t> </a:t>
            </a:r>
            <a:r>
              <a:rPr lang="ru-RU" sz="3200" b="1" dirty="0" err="1"/>
              <a:t>проникність</a:t>
            </a:r>
            <a:r>
              <a:rPr lang="ru-RU" sz="3200" b="1" dirty="0"/>
              <a:t> </a:t>
            </a:r>
            <a:r>
              <a:rPr lang="ru-RU" sz="3200" b="1" dirty="0" err="1"/>
              <a:t>судинної</a:t>
            </a:r>
            <a:r>
              <a:rPr lang="ru-RU" sz="3200" b="1" dirty="0"/>
              <a:t> </a:t>
            </a:r>
            <a:r>
              <a:rPr lang="ru-RU" sz="3200" b="1" dirty="0" err="1"/>
              <a:t>стінки</a:t>
            </a:r>
            <a:r>
              <a:rPr lang="ru-RU" sz="3200" b="1" dirty="0"/>
              <a:t>.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3200" b="1" dirty="0" err="1"/>
              <a:t>Знижений</a:t>
            </a:r>
            <a:r>
              <a:rPr lang="ru-RU" sz="3200" b="1" dirty="0"/>
              <a:t> </a:t>
            </a:r>
            <a:r>
              <a:rPr lang="ru-RU" sz="3200" b="1" dirty="0" err="1"/>
              <a:t>рівень</a:t>
            </a:r>
            <a:r>
              <a:rPr lang="ru-RU" sz="3200" b="1" dirty="0"/>
              <a:t> </a:t>
            </a:r>
            <a:r>
              <a:rPr lang="ru-RU" sz="3200" b="1" dirty="0" err="1"/>
              <a:t>фібриногену</a:t>
            </a:r>
            <a:r>
              <a:rPr lang="ru-RU" sz="3200" b="1" dirty="0"/>
              <a:t> з </a:t>
            </a:r>
            <a:r>
              <a:rPr lang="ru-RU" sz="3200" b="1" dirty="0" err="1"/>
              <a:t>порушенням</a:t>
            </a:r>
            <a:r>
              <a:rPr lang="ru-RU" sz="3200" b="1" dirty="0"/>
              <a:t> </a:t>
            </a:r>
            <a:r>
              <a:rPr lang="ru-RU" sz="3200" b="1" dirty="0" err="1"/>
              <a:t>його</a:t>
            </a:r>
            <a:r>
              <a:rPr lang="ru-RU" sz="3200" b="1" dirty="0"/>
              <a:t> </a:t>
            </a:r>
            <a:r>
              <a:rPr lang="ru-RU" sz="3200" b="1" dirty="0" err="1"/>
              <a:t>функції</a:t>
            </a:r>
            <a:r>
              <a:rPr lang="ru-RU" sz="3200" b="1" dirty="0"/>
              <a:t> </a:t>
            </a:r>
            <a:r>
              <a:rPr lang="ru-RU" sz="3200" b="1" dirty="0" err="1"/>
              <a:t>внаслідок</a:t>
            </a:r>
            <a:r>
              <a:rPr lang="ru-RU" sz="3200" b="1" dirty="0"/>
              <a:t> </a:t>
            </a:r>
            <a:r>
              <a:rPr lang="ru-RU" sz="3200" b="1" dirty="0" err="1"/>
              <a:t>наявності</a:t>
            </a:r>
            <a:r>
              <a:rPr lang="ru-RU" sz="3200" b="1" dirty="0"/>
              <a:t> </a:t>
            </a:r>
            <a:r>
              <a:rPr lang="ru-RU" sz="3200" b="1" dirty="0" err="1"/>
              <a:t>фетальної</a:t>
            </a:r>
            <a:r>
              <a:rPr lang="ru-RU" sz="3200" b="1" dirty="0"/>
              <a:t> </a:t>
            </a:r>
            <a:r>
              <a:rPr lang="ru-RU" sz="3200" b="1" dirty="0" err="1"/>
              <a:t>форми</a:t>
            </a:r>
            <a:r>
              <a:rPr lang="ru-RU" sz="3200" b="1" dirty="0"/>
              <a:t> </a:t>
            </a:r>
            <a:r>
              <a:rPr lang="ru-RU" sz="3200" b="1" dirty="0" err="1"/>
              <a:t>фібриногену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3447" y="5640690"/>
            <a:ext cx="10622178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800" b="1" i="1" dirty="0"/>
              <a:t>Чим </a:t>
            </a:r>
            <a:r>
              <a:rPr lang="ru-RU" sz="2800" b="1" i="1" dirty="0" err="1"/>
              <a:t>більш</a:t>
            </a:r>
            <a:r>
              <a:rPr lang="ru-RU" sz="2800" b="1" i="1" dirty="0"/>
              <a:t> </a:t>
            </a:r>
            <a:r>
              <a:rPr lang="ru-RU" sz="2800" b="1" i="1" dirty="0" err="1"/>
              <a:t>глибоко</a:t>
            </a:r>
            <a:r>
              <a:rPr lang="ru-RU" sz="2800" b="1" i="1" dirty="0"/>
              <a:t> </a:t>
            </a:r>
            <a:r>
              <a:rPr lang="ru-RU" sz="2800" b="1" i="1" dirty="0" err="1"/>
              <a:t>недоношена</a:t>
            </a:r>
            <a:r>
              <a:rPr lang="ru-RU" sz="2800" b="1" i="1" dirty="0"/>
              <a:t> </a:t>
            </a:r>
            <a:r>
              <a:rPr lang="ru-RU" sz="2800" b="1" i="1" dirty="0" err="1"/>
              <a:t>дитина</a:t>
            </a:r>
            <a:r>
              <a:rPr lang="ru-RU" sz="2800" b="1" i="1" dirty="0"/>
              <a:t>, </a:t>
            </a:r>
            <a:r>
              <a:rPr lang="ru-RU" sz="2800" b="1" i="1" dirty="0" err="1"/>
              <a:t>тим</a:t>
            </a:r>
            <a:r>
              <a:rPr lang="ru-RU" sz="2800" b="1" i="1" dirty="0"/>
              <a:t> </a:t>
            </a:r>
            <a:r>
              <a:rPr lang="ru-RU" sz="2800" b="1" i="1" dirty="0" err="1"/>
              <a:t>більш</a:t>
            </a:r>
            <a:r>
              <a:rPr lang="ru-RU" sz="2800" b="1" i="1" dirty="0"/>
              <a:t> </a:t>
            </a:r>
            <a:r>
              <a:rPr lang="ru-RU" sz="2800" b="1" i="1" dirty="0" err="1"/>
              <a:t>виражені</a:t>
            </a:r>
            <a:r>
              <a:rPr lang="ru-RU" sz="2800" b="1" i="1" dirty="0"/>
              <a:t> в </a:t>
            </a:r>
            <a:r>
              <a:rPr lang="ru-RU" sz="2800" b="1" i="1" dirty="0" err="1"/>
              <a:t>неї</a:t>
            </a:r>
            <a:r>
              <a:rPr lang="ru-RU" sz="2800" b="1" i="1" dirty="0"/>
              <a:t> </a:t>
            </a:r>
            <a:r>
              <a:rPr lang="ru-RU" sz="2800" b="1" i="1" dirty="0" err="1"/>
              <a:t>зміни</a:t>
            </a:r>
            <a:r>
              <a:rPr lang="ru-RU" sz="2800" b="1" i="1" dirty="0"/>
              <a:t> у </a:t>
            </a:r>
            <a:r>
              <a:rPr lang="ru-RU" sz="2800" b="1" i="1" dirty="0" err="1"/>
              <a:t>показниках</a:t>
            </a:r>
            <a:r>
              <a:rPr lang="ru-RU" sz="2800" b="1" i="1" dirty="0"/>
              <a:t> </a:t>
            </a:r>
            <a:r>
              <a:rPr lang="ru-RU" sz="2800" b="1" i="1" dirty="0" err="1"/>
              <a:t>системи</a:t>
            </a:r>
            <a:r>
              <a:rPr lang="ru-RU" sz="2800" b="1" i="1" dirty="0"/>
              <a:t> </a:t>
            </a:r>
            <a:r>
              <a:rPr lang="ru-RU" sz="2800" b="1" i="1" dirty="0" err="1"/>
              <a:t>згортання</a:t>
            </a:r>
            <a:r>
              <a:rPr lang="ru-RU" sz="2800" b="1" i="1" dirty="0"/>
              <a:t> </a:t>
            </a:r>
            <a:r>
              <a:rPr lang="ru-RU" sz="2800" b="1" i="1" dirty="0" err="1"/>
              <a:t>крові</a:t>
            </a:r>
            <a:r>
              <a:rPr lang="ru-RU" sz="28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02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="" xmlns:a16="http://schemas.microsoft.com/office/drawing/2014/main" id="{7A4D1AB0-EA23-431F-93A2-5294286F0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45400" y="2997200"/>
            <a:ext cx="4546600" cy="8992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Класифікація ГД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74787" name="Rectangle 3">
            <a:extLst>
              <a:ext uri="{FF2B5EF4-FFF2-40B4-BE49-F238E27FC236}">
                <a16:creationId xmlns="" xmlns:a16="http://schemas.microsoft.com/office/drawing/2014/main" id="{9E3D9D44-BD18-4745-B1B0-C03F64B04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7358" y="3727833"/>
            <a:ext cx="7766612" cy="2438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</a:t>
            </a:r>
            <a:r>
              <a:rPr lang="uk-UA" sz="3200" b="1" dirty="0"/>
              <a:t> ГД судинного генезу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</a:t>
            </a:r>
            <a:r>
              <a:rPr lang="uk-UA" sz="3200" b="1" dirty="0"/>
              <a:t> ГД обумовлені недостатністю або </a:t>
            </a:r>
            <a:r>
              <a:rPr lang="uk-UA" sz="3200" b="1" dirty="0" err="1"/>
              <a:t>фун-кціональною</a:t>
            </a:r>
            <a:r>
              <a:rPr lang="uk-UA" sz="3200" b="1" dirty="0"/>
              <a:t> незрілістю тромбоцитів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i="1" dirty="0"/>
              <a:t>3) ГД пов'язані з порушенням системи згортання крові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74790" name="Rectangle 6">
            <a:extLst>
              <a:ext uri="{FF2B5EF4-FFF2-40B4-BE49-F238E27FC236}">
                <a16:creationId xmlns="" xmlns:a16="http://schemas.microsoft.com/office/drawing/2014/main" id="{E8AFB336-3B0D-42F5-935B-5F91AECD7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037" y="3591308"/>
            <a:ext cx="361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}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4791" name="Rectangle 7">
            <a:extLst>
              <a:ext uri="{FF2B5EF4-FFF2-40B4-BE49-F238E27FC236}">
                <a16:creationId xmlns="" xmlns:a16="http://schemas.microsoft.com/office/drawing/2014/main" id="{7B2B9F15-8E6A-47CF-A182-2D2C4491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382" y="3727833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</a:t>
            </a:r>
            <a:endParaRPr lang="ru-RU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2470" y="6231000"/>
            <a:ext cx="7361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err="1"/>
              <a:t>Марушко</a:t>
            </a:r>
            <a:r>
              <a:rPr lang="ru-RU" sz="1400" b="1" dirty="0"/>
              <a:t> Т.В. </a:t>
            </a:r>
            <a:r>
              <a:rPr lang="ru-RU" sz="1400" b="1" dirty="0" err="1"/>
              <a:t>Геморагічний</a:t>
            </a:r>
            <a:r>
              <a:rPr lang="ru-RU" sz="1400" b="1" dirty="0"/>
              <a:t> </a:t>
            </a:r>
            <a:r>
              <a:rPr lang="ru-RU" sz="1400" b="1" dirty="0" err="1"/>
              <a:t>васкуліт</a:t>
            </a:r>
            <a:r>
              <a:rPr lang="ru-RU" sz="1400" b="1" dirty="0"/>
              <a:t> у </a:t>
            </a:r>
            <a:r>
              <a:rPr lang="ru-RU" sz="1400" b="1" dirty="0" err="1"/>
              <a:t>дітей</a:t>
            </a:r>
            <a:r>
              <a:rPr lang="ru-RU" sz="1400" b="1" dirty="0"/>
              <a:t>: </a:t>
            </a:r>
            <a:r>
              <a:rPr lang="ru-RU" sz="1400" b="1" dirty="0" err="1"/>
              <a:t>особливості</a:t>
            </a:r>
            <a:r>
              <a:rPr lang="ru-RU" sz="1400" b="1" dirty="0"/>
              <a:t> </a:t>
            </a:r>
            <a:r>
              <a:rPr lang="ru-RU" sz="1400" b="1" dirty="0" err="1"/>
              <a:t>діагностики</a:t>
            </a:r>
            <a:r>
              <a:rPr lang="ru-RU" sz="1400" b="1" dirty="0"/>
              <a:t> та </a:t>
            </a:r>
            <a:r>
              <a:rPr lang="ru-RU" sz="1400" b="1" dirty="0" err="1"/>
              <a:t>лікування</a:t>
            </a:r>
            <a:r>
              <a:rPr lang="ru-RU" sz="1400" b="1" dirty="0"/>
              <a:t> на </a:t>
            </a:r>
            <a:r>
              <a:rPr lang="ru-RU" sz="1400" b="1" dirty="0" err="1"/>
              <a:t>сучасному</a:t>
            </a:r>
            <a:r>
              <a:rPr lang="ru-RU" sz="1400" b="1" dirty="0"/>
              <a:t> </a:t>
            </a:r>
            <a:r>
              <a:rPr lang="ru-RU" sz="1400" b="1" dirty="0" err="1"/>
              <a:t>етапі</a:t>
            </a:r>
            <a:r>
              <a:rPr lang="ru-RU" sz="1400" b="1" dirty="0"/>
              <a:t> // Дитячий </a:t>
            </a:r>
            <a:r>
              <a:rPr lang="ru-RU" sz="1400" b="1" dirty="0" err="1"/>
              <a:t>лікар</a:t>
            </a:r>
            <a:r>
              <a:rPr lang="ru-RU" sz="1400" b="1" dirty="0"/>
              <a:t>, </a:t>
            </a:r>
            <a:r>
              <a:rPr lang="ru-RU" sz="1400" b="1" i="1" dirty="0">
                <a:hlinkClick r:id="rId2"/>
              </a:rPr>
              <a:t>1 (64)' 2019</a:t>
            </a:r>
            <a:r>
              <a:rPr lang="ru-RU" sz="1400" b="1" dirty="0"/>
              <a:t> .- С. 16-22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173" y="163513"/>
            <a:ext cx="8624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пошкодження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судинно-тромбоцитарного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гемостазу розвивається певний вид </a:t>
            </a:r>
            <a:r>
              <a:rPr lang="uk-UA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геморагіч-ного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діатезу</a:t>
            </a:r>
            <a:r>
              <a:rPr lang="uk-UA" sz="3200" b="1" dirty="0"/>
              <a:t> – це група хвороб спадкового або набутого характеру, спільним проявом якого є </a:t>
            </a:r>
            <a:r>
              <a:rPr lang="uk-UA" sz="3200" b="1" dirty="0" err="1"/>
              <a:t>геморагічний</a:t>
            </a:r>
            <a:r>
              <a:rPr lang="uk-UA" sz="3200" b="1" dirty="0"/>
              <a:t> синдром (схильність до </a:t>
            </a:r>
            <a:r>
              <a:rPr lang="uk-UA" sz="3200" b="1" dirty="0" err="1"/>
              <a:t>рециди-вуючих</a:t>
            </a:r>
            <a:r>
              <a:rPr lang="uk-UA" sz="3200" b="1" dirty="0"/>
              <a:t> тривалих кровотеч і крововиливів)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63513"/>
            <a:ext cx="3276600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8" y="3400669"/>
            <a:ext cx="4452998" cy="300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A4D1AB0-EA23-431F-93A2-5294286F0661}"/>
              </a:ext>
            </a:extLst>
          </p:cNvPr>
          <p:cNvSpPr txBox="1">
            <a:spLocks noChangeArrowheads="1"/>
          </p:cNvSpPr>
          <p:nvPr/>
        </p:nvSpPr>
        <p:spPr>
          <a:xfrm>
            <a:off x="175870" y="6402973"/>
            <a:ext cx="4546600" cy="44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Ендотелій судин: 1,5 кг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="" xmlns:a16="http://schemas.microsoft.com/office/drawing/2014/main" id="{9968DC3B-6C8E-4D38-B4E5-38034337D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819" y="274638"/>
            <a:ext cx="795274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Типи кровоточивості в залежності від пошкодженої ланки гемостазу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75811" name="Rectangle 3">
            <a:extLst>
              <a:ext uri="{FF2B5EF4-FFF2-40B4-BE49-F238E27FC236}">
                <a16:creationId xmlns="" xmlns:a16="http://schemas.microsoft.com/office/drawing/2014/main" id="{87C3AF66-F65E-4734-BECC-84AE5C398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819" y="1628776"/>
            <a:ext cx="7520944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Капілярний:</a:t>
            </a:r>
            <a:r>
              <a:rPr lang="uk-UA" b="1" dirty="0"/>
              <a:t> при  порушенні первинного гемостазу (</a:t>
            </a:r>
            <a:r>
              <a:rPr lang="uk-UA" b="1" dirty="0" err="1"/>
              <a:t>судино-тромбоцитарної</a:t>
            </a:r>
            <a:r>
              <a:rPr lang="uk-UA" b="1" dirty="0"/>
              <a:t> ланки) - 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</a:t>
            </a:r>
            <a:r>
              <a:rPr lang="uk-UA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вазопатіях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 </a:t>
            </a:r>
            <a:r>
              <a:rPr lang="uk-UA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тромбоцитопатіях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uk-UA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пеніях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just" eaLnBrk="1" hangingPunct="1">
              <a:defRPr/>
            </a:pPr>
            <a:endParaRPr lang="uk-UA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48" name="Picture 4" descr="Картинки по запросу геморрагический диатез у детей фото">
            <a:extLst>
              <a:ext uri="{FF2B5EF4-FFF2-40B4-BE49-F238E27FC236}">
                <a16:creationId xmlns="" xmlns:a16="http://schemas.microsoft.com/office/drawing/2014/main" id="{ED12EBDB-9BE5-44E4-9A39-BAA6E54C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58" y="2849162"/>
            <a:ext cx="24844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10103470">
            <a:extLst>
              <a:ext uri="{FF2B5EF4-FFF2-40B4-BE49-F238E27FC236}">
                <a16:creationId xmlns="" xmlns:a16="http://schemas.microsoft.com/office/drawing/2014/main" id="{2D67438A-0A6C-4C75-9CBF-AB951A6A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19" y="3376449"/>
            <a:ext cx="2555875" cy="25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тромбоцитопеническая пурпура ребенок лицо плечо">
            <a:extLst>
              <a:ext uri="{FF2B5EF4-FFF2-40B4-BE49-F238E27FC236}">
                <a16:creationId xmlns="" xmlns:a16="http://schemas.microsoft.com/office/drawing/2014/main" id="{59E8B31C-5F92-4BBF-AACC-D63D6386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579" y="274638"/>
            <a:ext cx="37798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83994DC0-EEF3-44C2-AF9B-85E6D8A1EE9D}"/>
              </a:ext>
            </a:extLst>
          </p:cNvPr>
          <p:cNvSpPr/>
          <p:nvPr/>
        </p:nvSpPr>
        <p:spPr>
          <a:xfrm>
            <a:off x="435005" y="3291592"/>
            <a:ext cx="4323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uk-UA" sz="28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Коагуляційний</a:t>
            </a:r>
            <a:r>
              <a:rPr 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(гема-томний):</a:t>
            </a:r>
            <a:r>
              <a:rPr lang="uk-UA" sz="2800" b="1" dirty="0"/>
              <a:t> при </a:t>
            </a:r>
            <a:r>
              <a:rPr lang="uk-UA" sz="2800" b="1" dirty="0" err="1"/>
              <a:t>порушен-нях</a:t>
            </a:r>
            <a:r>
              <a:rPr lang="uk-UA" sz="2800" b="1" dirty="0"/>
              <a:t> вторинної ланки гемо-стазу (</a:t>
            </a:r>
            <a:r>
              <a:rPr lang="uk-UA" sz="2800" b="1" dirty="0" err="1"/>
              <a:t>плазмено-коагуля-ційної</a:t>
            </a:r>
            <a:r>
              <a:rPr lang="uk-UA" sz="2800" b="1" dirty="0"/>
              <a:t> ланки)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гемофілії, ДВЗ і ін. стани.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8644" y="6184702"/>
            <a:ext cx="7361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err="1"/>
              <a:t>Марушко</a:t>
            </a:r>
            <a:r>
              <a:rPr lang="ru-RU" sz="1400" b="1" dirty="0"/>
              <a:t> Т.В. </a:t>
            </a:r>
            <a:r>
              <a:rPr lang="ru-RU" sz="1400" b="1" dirty="0" err="1"/>
              <a:t>Геморагічний</a:t>
            </a:r>
            <a:r>
              <a:rPr lang="ru-RU" sz="1400" b="1" dirty="0"/>
              <a:t> </a:t>
            </a:r>
            <a:r>
              <a:rPr lang="ru-RU" sz="1400" b="1" dirty="0" err="1"/>
              <a:t>васкуліт</a:t>
            </a:r>
            <a:r>
              <a:rPr lang="ru-RU" sz="1400" b="1" dirty="0"/>
              <a:t> у </a:t>
            </a:r>
            <a:r>
              <a:rPr lang="ru-RU" sz="1400" b="1" dirty="0" err="1"/>
              <a:t>дітей</a:t>
            </a:r>
            <a:r>
              <a:rPr lang="ru-RU" sz="1400" b="1" dirty="0"/>
              <a:t>: </a:t>
            </a:r>
            <a:r>
              <a:rPr lang="ru-RU" sz="1400" b="1" dirty="0" err="1"/>
              <a:t>особливості</a:t>
            </a:r>
            <a:r>
              <a:rPr lang="ru-RU" sz="1400" b="1" dirty="0"/>
              <a:t> </a:t>
            </a:r>
            <a:r>
              <a:rPr lang="ru-RU" sz="1400" b="1" dirty="0" err="1"/>
              <a:t>діагностики</a:t>
            </a:r>
            <a:r>
              <a:rPr lang="ru-RU" sz="1400" b="1" dirty="0"/>
              <a:t> та </a:t>
            </a:r>
            <a:r>
              <a:rPr lang="ru-RU" sz="1400" b="1" dirty="0" err="1"/>
              <a:t>лікування</a:t>
            </a:r>
            <a:r>
              <a:rPr lang="ru-RU" sz="1400" b="1" dirty="0"/>
              <a:t> на </a:t>
            </a:r>
            <a:r>
              <a:rPr lang="ru-RU" sz="1400" b="1" dirty="0" err="1"/>
              <a:t>сучасному</a:t>
            </a:r>
            <a:r>
              <a:rPr lang="ru-RU" sz="1400" b="1" dirty="0"/>
              <a:t> </a:t>
            </a:r>
            <a:r>
              <a:rPr lang="ru-RU" sz="1400" b="1" dirty="0" err="1"/>
              <a:t>етапі</a:t>
            </a:r>
            <a:r>
              <a:rPr lang="ru-RU" sz="1400" b="1" dirty="0"/>
              <a:t> // Дитячий </a:t>
            </a:r>
            <a:r>
              <a:rPr lang="ru-RU" sz="1400" b="1" dirty="0" err="1"/>
              <a:t>лікар</a:t>
            </a:r>
            <a:r>
              <a:rPr lang="ru-RU" sz="1400" b="1" dirty="0"/>
              <a:t>, </a:t>
            </a:r>
            <a:r>
              <a:rPr lang="ru-RU" sz="1400" b="1" i="1" dirty="0">
                <a:hlinkClick r:id="rId5"/>
              </a:rPr>
              <a:t>1 (64)' 2019</a:t>
            </a:r>
            <a:r>
              <a:rPr lang="ru-RU" sz="1400" b="1" dirty="0"/>
              <a:t> .- С. 16-22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>
            <a:extLst>
              <a:ext uri="{FF2B5EF4-FFF2-40B4-BE49-F238E27FC236}">
                <a16:creationId xmlns="" xmlns:a16="http://schemas.microsoft.com/office/drawing/2014/main" id="{378F50B0-6E4A-4224-B427-5F2D20314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9594" y="240740"/>
            <a:ext cx="11552809" cy="274985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кровотеч при пошкодженні первинного гемостазу (</a:t>
            </a:r>
            <a:r>
              <a:rPr lang="uk-UA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судино-</a:t>
            </a:r>
            <a:r>
              <a:rPr lang="uk-UA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тромбоцитарна</a:t>
            </a:r>
            <a:r>
              <a:rPr lang="uk-UA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ланка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algn="just">
              <a:defRPr/>
            </a:pPr>
            <a:r>
              <a:rPr lang="uk-UA" sz="3200" b="1" dirty="0"/>
              <a:t>- кровотеча зі </a:t>
            </a:r>
            <a:r>
              <a:rPr lang="uk-UA" altLang="uk-UA" sz="3200" b="1" u="sng" dirty="0"/>
              <a:t>слизових оболонок </a:t>
            </a:r>
            <a:r>
              <a:rPr lang="uk-UA" altLang="uk-UA" sz="3200" b="1" dirty="0"/>
              <a:t>(</a:t>
            </a:r>
            <a:r>
              <a:rPr lang="uk-UA" altLang="uk-UA" sz="3200" i="1" dirty="0"/>
              <a:t>носові, шлунково-кишкові, маточні, з нирки, з слизової рота, сечового міхура і ін</a:t>
            </a:r>
            <a:r>
              <a:rPr lang="uk-UA" altLang="uk-UA" sz="3200" b="1" i="1" dirty="0"/>
              <a:t>.);</a:t>
            </a:r>
          </a:p>
          <a:p>
            <a:pPr algn="just">
              <a:defRPr/>
            </a:pPr>
            <a:r>
              <a:rPr lang="uk-UA" altLang="uk-UA" sz="3200" b="1" i="1" dirty="0"/>
              <a:t>- </a:t>
            </a:r>
            <a:r>
              <a:rPr lang="uk-UA" altLang="uk-UA" sz="32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екхімози</a:t>
            </a:r>
            <a:r>
              <a:rPr lang="uk-UA" altLang="uk-UA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altLang="uk-UA" sz="32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петехії</a:t>
            </a:r>
            <a:r>
              <a:rPr lang="uk-UA" altLang="uk-UA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uk-UA" sz="3200" b="1" i="1" dirty="0"/>
              <a:t>на шкірі</a:t>
            </a:r>
            <a:r>
              <a:rPr lang="ru-RU" altLang="uk-UA" sz="3200" b="1" dirty="0"/>
              <a:t>, </a:t>
            </a:r>
          </a:p>
          <a:p>
            <a:pPr algn="just">
              <a:defRPr/>
            </a:pP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початок </a:t>
            </a:r>
            <a:r>
              <a:rPr lang="ru-RU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кровотечі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зразу після травми</a:t>
            </a:r>
            <a:r>
              <a:rPr lang="uk-UA" sz="3200" b="1" dirty="0"/>
              <a:t> - внаслідок неможливості утворення первинного </a:t>
            </a:r>
            <a:r>
              <a:rPr lang="uk-UA" sz="3200" b="1" dirty="0" err="1"/>
              <a:t>тромбоцитарного</a:t>
            </a:r>
            <a:r>
              <a:rPr lang="uk-UA" sz="3200" b="1" dirty="0"/>
              <a:t> тромбу. </a:t>
            </a:r>
          </a:p>
          <a:p>
            <a:pPr algn="just">
              <a:defRPr/>
            </a:pPr>
            <a:r>
              <a:rPr lang="uk-UA" i="1" dirty="0"/>
              <a:t>Для </a:t>
            </a:r>
            <a:r>
              <a:rPr lang="uk-UA" i="1" dirty="0" err="1"/>
              <a:t>коагулопатій</a:t>
            </a:r>
            <a:r>
              <a:rPr lang="uk-UA" i="1" dirty="0"/>
              <a:t>, обмовлених </a:t>
            </a:r>
            <a:r>
              <a:rPr lang="uk-UA" i="1" u="sng" dirty="0"/>
              <a:t>дефектом </a:t>
            </a:r>
            <a:r>
              <a:rPr lang="uk-UA" i="1" u="sng" dirty="0" err="1"/>
              <a:t>плазмених</a:t>
            </a:r>
            <a:r>
              <a:rPr lang="uk-UA" i="1" u="sng" dirty="0"/>
              <a:t> факторів згортання крові, </a:t>
            </a:r>
            <a:r>
              <a:rPr lang="uk-UA" i="1" dirty="0"/>
              <a:t>характерні </a:t>
            </a:r>
            <a:r>
              <a:rPr lang="uk-UA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пізні кровотечі</a:t>
            </a:r>
            <a:r>
              <a:rPr lang="uk-UA" i="1" dirty="0">
                <a:solidFill>
                  <a:srgbClr val="FF0000"/>
                </a:solidFill>
              </a:rPr>
              <a:t>.</a:t>
            </a:r>
            <a:r>
              <a:rPr lang="uk-UA" i="1" dirty="0"/>
              <a:t> Вони виникають через декілька годин або діб після травми з крововиливами </a:t>
            </a:r>
            <a:r>
              <a:rPr lang="uk-UA" altLang="uk-UA" i="1" dirty="0"/>
              <a:t>в порожнини і м</a:t>
            </a:r>
            <a:r>
              <a:rPr lang="en-US" altLang="uk-UA" i="1" dirty="0"/>
              <a:t>’</a:t>
            </a:r>
            <a:r>
              <a:rPr lang="uk-UA" altLang="uk-UA" i="1" dirty="0"/>
              <a:t>які тканини (</a:t>
            </a:r>
            <a:r>
              <a:rPr lang="uk-UA" altLang="uk-UA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гематомний</a:t>
            </a:r>
            <a:r>
              <a:rPr lang="uk-UA" altLang="uk-U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 кровотеч</a:t>
            </a:r>
            <a:r>
              <a:rPr lang="uk-UA" altLang="uk-UA" i="1" dirty="0"/>
              <a:t>),</a:t>
            </a:r>
            <a:r>
              <a:rPr lang="uk-UA" i="1" dirty="0"/>
              <a:t> оскільки утворення первинної </a:t>
            </a:r>
            <a:r>
              <a:rPr lang="uk-UA" i="1" dirty="0" err="1"/>
              <a:t>тромбоцитарної</a:t>
            </a:r>
            <a:r>
              <a:rPr lang="uk-UA" i="1" dirty="0"/>
              <a:t> пробки не порушено.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B306FE-1167-42FB-89C0-751A2114DEEF}"/>
              </a:ext>
            </a:extLst>
          </p:cNvPr>
          <p:cNvSpPr txBox="1">
            <a:spLocks noChangeArrowheads="1"/>
          </p:cNvSpPr>
          <p:nvPr/>
        </p:nvSpPr>
        <p:spPr>
          <a:xfrm>
            <a:off x="420949" y="4237977"/>
            <a:ext cx="11350101" cy="274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74289" y="6126297"/>
            <a:ext cx="798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Обзор </a:t>
            </a:r>
            <a:r>
              <a:rPr lang="ru-RU" b="1" dirty="0" err="1"/>
              <a:t>васкулита</a:t>
            </a:r>
            <a:r>
              <a:rPr lang="ru-RU" b="1" dirty="0"/>
              <a:t> (</a:t>
            </a:r>
            <a:r>
              <a:rPr lang="en-US" b="1" dirty="0"/>
              <a:t>Overview of </a:t>
            </a:r>
            <a:r>
              <a:rPr lang="en-US" b="1" dirty="0" err="1"/>
              <a:t>Vasculitis</a:t>
            </a:r>
            <a:r>
              <a:rPr lang="en-US" b="1" dirty="0"/>
              <a:t>)</a:t>
            </a:r>
            <a:r>
              <a:rPr lang="uk-UA" b="1" dirty="0"/>
              <a:t> </a:t>
            </a:r>
            <a:r>
              <a:rPr lang="ru-RU" i="1" dirty="0"/>
              <a:t>Авторы:</a:t>
            </a:r>
            <a:r>
              <a:rPr lang="en-US" b="1" i="1" u="sng" dirty="0">
                <a:hlinkClick r:id="rId2"/>
              </a:rPr>
              <a:t>Alexandra Villa-Forte</a:t>
            </a:r>
            <a:r>
              <a:rPr lang="en-US" i="1" dirty="0"/>
              <a:t>, MD, MPH, Cleveland Clinic</a:t>
            </a:r>
            <a:r>
              <a:rPr lang="uk-UA" i="1" dirty="0"/>
              <a:t>  </a:t>
            </a:r>
            <a:r>
              <a:rPr lang="ru-RU" i="1" dirty="0"/>
              <a:t>Проверено/пересмотрено </a:t>
            </a:r>
            <a:r>
              <a:rPr lang="ru-RU" i="1" dirty="0" err="1"/>
              <a:t>июн</a:t>
            </a:r>
            <a:r>
              <a:rPr lang="ru-RU" i="1" dirty="0"/>
              <a:t>.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6892</TotalTime>
  <Words>3518</Words>
  <Application>Microsoft Office PowerPoint</Application>
  <PresentationFormat>Произвольный</PresentationFormat>
  <Paragraphs>277</Paragraphs>
  <Slides>48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Система гемостазу</vt:lpstr>
      <vt:lpstr>Презентация PowerPoint</vt:lpstr>
      <vt:lpstr>Презентация PowerPoint</vt:lpstr>
      <vt:lpstr>ЛОКАЛЬНІ СОБЛИВОСТІ ГЕМОСТАЗУ: ВИСОКА КОНЦЕНТРАЦІЯ ПЛАЗМІНОГЕНУ СПОТЕРІГАЄТЬСЯ В НАСТУПНИХ ОРГАНАХ </vt:lpstr>
      <vt:lpstr>ОСОБЛИВОСТІ ГЕМОСТАЗУ У НОВОНАРОДЖЕНИХ</vt:lpstr>
      <vt:lpstr>Класифікація ГД</vt:lpstr>
      <vt:lpstr>Типи кровоточивості в залежності від пошкодженої ланки гемостазу</vt:lpstr>
      <vt:lpstr>Презентация PowerPoint</vt:lpstr>
      <vt:lpstr>Класифікація васкулітів </vt:lpstr>
      <vt:lpstr>Класифікація васкулітів</vt:lpstr>
      <vt:lpstr>Презентация PowerPoint</vt:lpstr>
      <vt:lpstr>ГЕМОРАГІЧНИЙ ВАСКУЛІТ </vt:lpstr>
      <vt:lpstr>Етіологія і патогенез</vt:lpstr>
      <vt:lpstr>КЛІНІКА</vt:lpstr>
      <vt:lpstr>Шкіряно-суглобна форма – найпоширеніша форма васкуліту Шенлейн-Геноха </vt:lpstr>
      <vt:lpstr>Абдомінальна (вісцеральна) форма ГВ</vt:lpstr>
      <vt:lpstr>Ниркова або змішана форма</vt:lpstr>
      <vt:lpstr> Прогностичні фактори нефриту у дітей з ГВ: </vt:lpstr>
      <vt:lpstr>Патогенез васкуліту при Ковід-19</vt:lpstr>
      <vt:lpstr>Презентация PowerPoint</vt:lpstr>
      <vt:lpstr>Клінічний кейс.</vt:lpstr>
      <vt:lpstr>Результати лабораторних та інструментальних досліджень</vt:lpstr>
      <vt:lpstr>Динаміка захворювання</vt:lpstr>
      <vt:lpstr>Рецидив</vt:lpstr>
      <vt:lpstr>Лікування</vt:lpstr>
      <vt:lpstr>Лікування</vt:lpstr>
      <vt:lpstr>ЛІКУВАННЯ</vt:lpstr>
      <vt:lpstr>Диференційна діагностика васкулитів проводиться залежно від клінічної симптоматики захворювання.  </vt:lpstr>
      <vt:lpstr>Тромбоцитопенії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ІТП на фоні Covid-19 (ПЛР позитивний)</vt:lpstr>
      <vt:lpstr>Геморагічні прояви гострої важкої ІТП</vt:lpstr>
      <vt:lpstr>Лікування</vt:lpstr>
      <vt:lpstr>Презентация PowerPoint</vt:lpstr>
      <vt:lpstr>Презентация PowerPoint</vt:lpstr>
      <vt:lpstr>Презентация PowerPoint</vt:lpstr>
      <vt:lpstr>Невідкладна допомога при тромбоцитопенії</vt:lpstr>
      <vt:lpstr>Презентация PowerPoint</vt:lpstr>
      <vt:lpstr>Презентация PowerPoint</vt:lpstr>
      <vt:lpstr>Презентация PowerPoint</vt:lpstr>
      <vt:lpstr>Розрізняють 2 типи ГІТ за механізмами розвитку, швидкістю зниження кількості тромбоцитів, принципами лікування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599</cp:revision>
  <dcterms:created xsi:type="dcterms:W3CDTF">2020-03-06T06:57:13Z</dcterms:created>
  <dcterms:modified xsi:type="dcterms:W3CDTF">2025-04-15T17:36:25Z</dcterms:modified>
</cp:coreProperties>
</file>