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 bookmarkIdSeed="5">
  <p:sldMasterIdLst>
    <p:sldMasterId id="2147483863" r:id="rId1"/>
  </p:sldMasterIdLst>
  <p:notesMasterIdLst>
    <p:notesMasterId r:id="rId25"/>
  </p:notesMasterIdLst>
  <p:sldIdLst>
    <p:sldId id="286" r:id="rId2"/>
    <p:sldId id="295" r:id="rId3"/>
    <p:sldId id="357" r:id="rId4"/>
    <p:sldId id="353" r:id="rId5"/>
    <p:sldId id="354" r:id="rId6"/>
    <p:sldId id="327" r:id="rId7"/>
    <p:sldId id="328" r:id="rId8"/>
    <p:sldId id="330" r:id="rId9"/>
    <p:sldId id="331" r:id="rId10"/>
    <p:sldId id="332" r:id="rId11"/>
    <p:sldId id="334" r:id="rId12"/>
    <p:sldId id="336" r:id="rId13"/>
    <p:sldId id="358" r:id="rId14"/>
    <p:sldId id="359" r:id="rId15"/>
    <p:sldId id="335" r:id="rId16"/>
    <p:sldId id="337" r:id="rId17"/>
    <p:sldId id="338" r:id="rId18"/>
    <p:sldId id="339" r:id="rId19"/>
    <p:sldId id="340" r:id="rId20"/>
    <p:sldId id="341" r:id="rId21"/>
    <p:sldId id="343" r:id="rId22"/>
    <p:sldId id="344" r:id="rId23"/>
    <p:sldId id="346" r:id="rId24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замовчуванням" id="{F9FDAD2B-704C-44B7-81E3-065C53C03435}">
          <p14:sldIdLst>
            <p14:sldId id="286"/>
            <p14:sldId id="295"/>
            <p14:sldId id="357"/>
            <p14:sldId id="353"/>
            <p14:sldId id="354"/>
            <p14:sldId id="327"/>
            <p14:sldId id="328"/>
            <p14:sldId id="330"/>
            <p14:sldId id="331"/>
            <p14:sldId id="332"/>
            <p14:sldId id="334"/>
            <p14:sldId id="336"/>
            <p14:sldId id="358"/>
            <p14:sldId id="359"/>
            <p14:sldId id="335"/>
            <p14:sldId id="337"/>
            <p14:sldId id="338"/>
            <p14:sldId id="339"/>
            <p14:sldId id="340"/>
            <p14:sldId id="341"/>
            <p14:sldId id="343"/>
            <p14:sldId id="344"/>
            <p14:sldId id="346"/>
          </p14:sldIdLst>
        </p14:section>
        <p14:section name="Розділ без заголовка" id="{403661A4-420B-4265-BA1F-5A87B3EB5A87}">
          <p14:sldIdLst/>
        </p14:section>
        <p14:section name="Розділ без заголовка" id="{71207B3C-023F-4DC1-8032-D8078EFC4E2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3842" autoAdjust="0"/>
  </p:normalViewPr>
  <p:slideViewPr>
    <p:cSldViewPr snapToGrid="0">
      <p:cViewPr varScale="1">
        <p:scale>
          <a:sx n="67" d="100"/>
          <a:sy n="67" d="100"/>
        </p:scale>
        <p:origin x="564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A4B69-06F5-4447-B5F0-49E0539426F6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D451E-9C59-4354-96C5-5B9B87EE81F3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141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8A998-5847-4261-A1F8-3703AA29A728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7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8378A-90DD-4754-9E78-1986E1ACC4D8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17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046F-BA4D-4F25-8514-42290FE2BAE9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33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1D0E4-84AE-4DE9-B001-136A131C90CD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3A40-54BC-4016-93D4-886175CE330B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2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BF15F-B98F-45BD-98F0-D8EC0B11B1E6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2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CA04A-4D88-47FA-AE9A-C242075414CD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1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91D9-3213-4DD0-8006-3C74D173DDCE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23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79A1-BCFC-438E-AA2F-9080893294F5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87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F7B2-2A4E-47ED-99E6-EF292A457D3D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9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E0C2-1CFF-4365-8269-C44210A36706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116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DF5C-1913-490C-83EC-6BFAC1105278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0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72D6C-2262-4CE3-BA79-E9F5BAB3558C}" type="datetime1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08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65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565" y="2052991"/>
            <a:ext cx="10685721" cy="2025714"/>
          </a:xfrm>
        </p:spPr>
        <p:txBody>
          <a:bodyPr>
            <a:normAutofit/>
          </a:bodyPr>
          <a:lstStyle/>
          <a:p>
            <a:b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«Рідкісні причини ШКК. Клінічні кейси».</a:t>
            </a:r>
            <a:br>
              <a:rPr lang="uk-UA" sz="2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  <a:b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8853" y="3273418"/>
            <a:ext cx="10303623" cy="2804923"/>
          </a:xfrm>
        </p:spPr>
        <p:txBody>
          <a:bodyPr>
            <a:noAutofit/>
          </a:bodyPr>
          <a:lstStyle/>
          <a:p>
            <a:pPr algn="l">
              <a:lnSpc>
                <a:spcPct val="60000"/>
              </a:lnSpc>
            </a:pPr>
            <a:endParaRPr lang="uk-UA" altLang="uk-UA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r">
              <a:lnSpc>
                <a:spcPct val="60000"/>
              </a:lnSpc>
            </a:pPr>
            <a:endParaRPr lang="ru-RU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60000"/>
              </a:lnSpc>
            </a:pPr>
            <a:endParaRPr lang="ru-RU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60000"/>
              </a:lnSpc>
            </a:pPr>
            <a:endParaRPr lang="ru-RU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60000"/>
              </a:lnSpc>
            </a:pPr>
            <a:endParaRPr lang="ru-RU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60000"/>
              </a:lnSpc>
            </a:pPr>
            <a:endParaRPr lang="ru-RU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60000"/>
              </a:lnSpc>
            </a:pPr>
            <a:r>
              <a:rPr lang="ru-RU" alt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</a:t>
            </a:r>
            <a:r>
              <a:rPr lang="ru-RU" alt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медичних</a:t>
            </a:r>
            <a:r>
              <a:rPr lang="ru-RU" alt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наук,</a:t>
            </a:r>
          </a:p>
          <a:p>
            <a:pPr algn="r">
              <a:lnSpc>
                <a:spcPct val="60000"/>
              </a:lnSpc>
            </a:pPr>
            <a:r>
              <a:rPr lang="ru-RU" alt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доцент </a:t>
            </a:r>
            <a:r>
              <a:rPr lang="ru-RU" alt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alt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ендоскопічної</a:t>
            </a:r>
            <a:r>
              <a:rPr lang="ru-RU" alt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серцево-судинної</a:t>
            </a:r>
            <a:r>
              <a:rPr lang="ru-RU" alt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хірургії</a:t>
            </a:r>
            <a:r>
              <a:rPr lang="ru-RU" alt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lnSpc>
                <a:spcPct val="60000"/>
              </a:lnSpc>
            </a:pPr>
            <a:r>
              <a:rPr lang="ru-RU" alt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ВНМУ </a:t>
            </a:r>
            <a:r>
              <a:rPr lang="ru-RU" alt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alt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М.І.Пирогова</a:t>
            </a:r>
            <a:r>
              <a:rPr lang="ru-RU" alt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Суходоля С. А.</a:t>
            </a:r>
            <a:endParaRPr lang="en-US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60000"/>
              </a:lnSpc>
            </a:pPr>
            <a:endParaRPr lang="en-US" alt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1170" y="342883"/>
            <a:ext cx="86486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ct val="20000"/>
              </a:spcBef>
            </a:pPr>
            <a:r>
              <a:rPr lang="uk-UA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Міністерство охорони здоров’я України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4400">
              <a:spcBef>
                <a:spcPct val="20000"/>
              </a:spcBef>
            </a:pPr>
            <a:r>
              <a:rPr lang="uk-UA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Вінницький національний медичний університет імені М.І. Пирогова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4400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ендоскопічної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серцево-судинної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хірургії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35859" y="6403652"/>
            <a:ext cx="4819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Хмельницький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- 2025</a:t>
            </a:r>
          </a:p>
        </p:txBody>
      </p:sp>
      <p:pic>
        <p:nvPicPr>
          <p:cNvPr id="8" name="Picture 3" descr="Gerb_RJ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57" y="106301"/>
            <a:ext cx="1216096" cy="162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764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A1951A0A-47C7-4B3D-AAC9-C666162B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803DDC-570A-43C5-92B9-2E1A6F95EB7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t="4877" r="10983" b="21047"/>
          <a:stretch/>
        </p:blipFill>
        <p:spPr bwMode="auto">
          <a:xfrm>
            <a:off x="573308" y="384907"/>
            <a:ext cx="3486595" cy="3044093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655D23-B499-4806-812F-F279C1EF663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t="5981" r="12903" b="29672"/>
          <a:stretch/>
        </p:blipFill>
        <p:spPr bwMode="auto">
          <a:xfrm>
            <a:off x="7906656" y="363968"/>
            <a:ext cx="3486595" cy="3044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1CEF5A-1D10-49D0-AC75-33F79FFEFE3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5394" r="9091" b="10281"/>
          <a:stretch>
            <a:fillRect/>
          </a:stretch>
        </p:blipFill>
        <p:spPr bwMode="auto">
          <a:xfrm>
            <a:off x="4151629" y="384907"/>
            <a:ext cx="3663301" cy="3023154"/>
          </a:xfrm>
          <a:prstGeom prst="rect">
            <a:avLst/>
          </a:prstGeom>
          <a:noFill/>
        </p:spPr>
      </p:pic>
      <p:sp>
        <p:nvSpPr>
          <p:cNvPr id="8" name="Стрілка: вправо 7">
            <a:extLst>
              <a:ext uri="{FF2B5EF4-FFF2-40B4-BE49-F238E27FC236}">
                <a16:creationId xmlns:a16="http://schemas.microsoft.com/office/drawing/2014/main" id="{4AB59D11-C423-4165-ACCC-A16D20DD7AF8}"/>
              </a:ext>
            </a:extLst>
          </p:cNvPr>
          <p:cNvSpPr/>
          <p:nvPr/>
        </p:nvSpPr>
        <p:spPr>
          <a:xfrm rot="20306470">
            <a:off x="8916186" y="1604180"/>
            <a:ext cx="1055561" cy="257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ілка: вправо 8">
            <a:extLst>
              <a:ext uri="{FF2B5EF4-FFF2-40B4-BE49-F238E27FC236}">
                <a16:creationId xmlns:a16="http://schemas.microsoft.com/office/drawing/2014/main" id="{0EAE0782-D4CE-4B1B-8669-368A31D0F111}"/>
              </a:ext>
            </a:extLst>
          </p:cNvPr>
          <p:cNvSpPr/>
          <p:nvPr/>
        </p:nvSpPr>
        <p:spPr>
          <a:xfrm rot="20306470">
            <a:off x="369207" y="2351898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: вправо 9">
            <a:extLst>
              <a:ext uri="{FF2B5EF4-FFF2-40B4-BE49-F238E27FC236}">
                <a16:creationId xmlns:a16="http://schemas.microsoft.com/office/drawing/2014/main" id="{F63824F6-B9EC-41A9-B476-5F44A91E8F26}"/>
              </a:ext>
            </a:extLst>
          </p:cNvPr>
          <p:cNvSpPr/>
          <p:nvPr/>
        </p:nvSpPr>
        <p:spPr>
          <a:xfrm rot="20306470">
            <a:off x="7287150" y="2570557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вправо 10">
            <a:extLst>
              <a:ext uri="{FF2B5EF4-FFF2-40B4-BE49-F238E27FC236}">
                <a16:creationId xmlns:a16="http://schemas.microsoft.com/office/drawing/2014/main" id="{0F31B1C8-25C6-4D4E-BBC6-977703ACAA70}"/>
              </a:ext>
            </a:extLst>
          </p:cNvPr>
          <p:cNvSpPr/>
          <p:nvPr/>
        </p:nvSpPr>
        <p:spPr>
          <a:xfrm rot="20306470">
            <a:off x="5089111" y="3014058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7" b="23161"/>
          <a:stretch/>
        </p:blipFill>
        <p:spPr bwMode="auto">
          <a:xfrm>
            <a:off x="4143309" y="3515915"/>
            <a:ext cx="3679940" cy="3009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165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A70CC58C-14A0-4A53-97CF-F535F6434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1F55930-E88C-42E9-93DE-A53C450323E7}"/>
              </a:ext>
            </a:extLst>
          </p:cNvPr>
          <p:cNvSpPr/>
          <p:nvPr/>
        </p:nvSpPr>
        <p:spPr>
          <a:xfrm>
            <a:off x="2128837" y="68948"/>
            <a:ext cx="7408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Операції при внутрішньоочеревинних та зовнішніх кровотечах</a:t>
            </a:r>
            <a:endParaRPr lang="uk-UA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BB12CB94-974A-41FD-8B01-E05C4430D5CD}"/>
              </a:ext>
            </a:extLst>
          </p:cNvPr>
          <p:cNvSpPr/>
          <p:nvPr/>
        </p:nvSpPr>
        <p:spPr>
          <a:xfrm>
            <a:off x="282925" y="253614"/>
            <a:ext cx="11100390" cy="2448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Термін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uk-UA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«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hemosuccus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pancreaticus</a:t>
            </a:r>
            <a:r>
              <a:rPr lang="uk-UA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»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вперше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описаний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та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введений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у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термінологію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Lower and Farrell, а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також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Sandblom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який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описав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власних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трьох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прооперованих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пацієнтів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з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шлунково-кишковою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кровотечою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внаслідок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розриву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псевдоаневризми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у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панкреатичну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sz="14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протоку</a:t>
            </a:r>
            <a:r>
              <a:rPr lang="de-DE" sz="14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[</a:t>
            </a:r>
            <a:r>
              <a:rPr lang="de-DE" sz="1400" kern="150" dirty="0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Lower W. E</a:t>
            </a:r>
            <a:r>
              <a:rPr lang="uk-UA" sz="1400" kern="150" dirty="0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1931</a:t>
            </a:r>
            <a:r>
              <a:rPr lang="de-DE" sz="1400" kern="150" dirty="0">
                <a:highlight>
                  <a:srgbClr val="00FF00"/>
                </a:highlight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</a:t>
            </a:r>
            <a:r>
              <a:rPr lang="de-DE" sz="1400" kern="150" dirty="0" err="1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Sandblom</a:t>
            </a:r>
            <a:r>
              <a:rPr lang="de-DE" sz="1400" kern="150" dirty="0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P. H.</a:t>
            </a:r>
            <a:r>
              <a:rPr lang="uk-UA" sz="1400" kern="150" dirty="0">
                <a:solidFill>
                  <a:srgbClr val="000000"/>
                </a:solidFill>
                <a:highlight>
                  <a:srgbClr val="00FF00"/>
                </a:highlight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1970</a:t>
            </a:r>
            <a:r>
              <a:rPr lang="de-DE" sz="1400" kern="150" dirty="0">
                <a:highlight>
                  <a:srgbClr val="00FF00"/>
                </a:highlight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].</a:t>
            </a:r>
          </a:p>
          <a:p>
            <a:pPr marL="457200" indent="540385" algn="just">
              <a:lnSpc>
                <a:spcPct val="150000"/>
              </a:lnSpc>
            </a:pP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Варіантами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лікування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класичний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відкритий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хірургічний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ендоваскулярн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втручання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включно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ендоваскулярну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емболізацію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імплантацію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закритих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стент-графтів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умові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відсутності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ургентного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стану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відсутності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супутніх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ускладнень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притаманних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ХП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наступного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відкритого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радикального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операційного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втручання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540385" algn="just" fontAlgn="auto">
              <a:lnSpc>
                <a:spcPct val="150000"/>
              </a:lnSpc>
              <a:spcAft>
                <a:spcPts val="0"/>
              </a:spcAft>
            </a:pPr>
            <a:endParaRPr lang="uk-UA" sz="16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71C101B7-37B1-499D-AC78-97204B2DBBC2}"/>
              </a:ext>
            </a:extLst>
          </p:cNvPr>
          <p:cNvSpPr/>
          <p:nvPr/>
        </p:nvSpPr>
        <p:spPr>
          <a:xfrm>
            <a:off x="739834" y="2310198"/>
            <a:ext cx="111003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За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період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201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6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–202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4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р.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р.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діагностовано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та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проліковано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1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8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пацієнтів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і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з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кровотечою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,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що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становило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9,1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%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від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усіх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1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97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оперованих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пацієнтів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із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ускладненим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ХП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протягом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вказаного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часового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відрізку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.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Серед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пацієнтів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було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11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(6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1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%)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жінок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та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7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(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39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%)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чоловіків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із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середнім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віком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54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роки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(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діапазон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34–70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років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). 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1622F4-31A3-47EC-AA6E-0610ED44CDD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/>
          <a:stretch/>
        </p:blipFill>
        <p:spPr bwMode="auto">
          <a:xfrm>
            <a:off x="156497" y="3240526"/>
            <a:ext cx="3944680" cy="34385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E2FF2F-3950-40D1-9D33-1FB788B1F8A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0"/>
          <a:stretch/>
        </p:blipFill>
        <p:spPr bwMode="auto">
          <a:xfrm>
            <a:off x="4234429" y="3240526"/>
            <a:ext cx="380467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DFB750-59A7-4EE6-A334-58F69843DD3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r="13808" b="24296"/>
          <a:stretch/>
        </p:blipFill>
        <p:spPr bwMode="auto">
          <a:xfrm>
            <a:off x="8172352" y="3282948"/>
            <a:ext cx="3922688" cy="34385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Стрілка: вправо 11">
            <a:extLst>
              <a:ext uri="{FF2B5EF4-FFF2-40B4-BE49-F238E27FC236}">
                <a16:creationId xmlns:a16="http://schemas.microsoft.com/office/drawing/2014/main" id="{744B17E2-A7BD-4114-B998-2E00092E3778}"/>
              </a:ext>
            </a:extLst>
          </p:cNvPr>
          <p:cNvSpPr/>
          <p:nvPr/>
        </p:nvSpPr>
        <p:spPr>
          <a:xfrm rot="13408502" flipV="1">
            <a:off x="2394663" y="4724247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ілка: вправо 12">
            <a:extLst>
              <a:ext uri="{FF2B5EF4-FFF2-40B4-BE49-F238E27FC236}">
                <a16:creationId xmlns:a16="http://schemas.microsoft.com/office/drawing/2014/main" id="{4D1050DC-ACE9-419B-A2E0-16F2ADF641E7}"/>
              </a:ext>
            </a:extLst>
          </p:cNvPr>
          <p:cNvSpPr/>
          <p:nvPr/>
        </p:nvSpPr>
        <p:spPr>
          <a:xfrm rot="13408502" flipV="1">
            <a:off x="6425221" y="4498960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ілка: вправо 13">
            <a:extLst>
              <a:ext uri="{FF2B5EF4-FFF2-40B4-BE49-F238E27FC236}">
                <a16:creationId xmlns:a16="http://schemas.microsoft.com/office/drawing/2014/main" id="{50CF85A1-A735-4CBF-A221-F491DFE25375}"/>
              </a:ext>
            </a:extLst>
          </p:cNvPr>
          <p:cNvSpPr/>
          <p:nvPr/>
        </p:nvSpPr>
        <p:spPr>
          <a:xfrm rot="13408502" flipV="1">
            <a:off x="9942825" y="4806587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2181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89118147-DA8F-462B-BC98-FD1B64A6C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06EEA4-FE29-44D7-A2E9-7ED59C39C2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4"/>
          <a:stretch>
            <a:fillRect/>
          </a:stretch>
        </p:blipFill>
        <p:spPr bwMode="auto">
          <a:xfrm rot="16200000">
            <a:off x="7250570" y="-244215"/>
            <a:ext cx="3786860" cy="478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F9A7E-BCD5-4D15-B326-9B5B9ECEAB6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56" y="253277"/>
            <a:ext cx="4274288" cy="37868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A817E163-162E-4DFE-9C49-499BBA42A7C2}"/>
              </a:ext>
            </a:extLst>
          </p:cNvPr>
          <p:cNvSpPr/>
          <p:nvPr/>
        </p:nvSpPr>
        <p:spPr>
          <a:xfrm>
            <a:off x="733646" y="4487545"/>
            <a:ext cx="11227982" cy="1894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 fontAlgn="auto">
              <a:lnSpc>
                <a:spcPct val="150000"/>
              </a:lnSpc>
              <a:spcAft>
                <a:spcPts val="0"/>
              </a:spcAft>
            </a:pPr>
            <a:endParaRPr lang="uk-UA" sz="1600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sz="16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3 пацієнтів (16,6%), з кровотечою у кісту та </a:t>
            </a:r>
            <a:r>
              <a:rPr lang="uk-UA" sz="16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псевдоаневризмою</a:t>
            </a:r>
            <a:r>
              <a:rPr lang="uk-UA" sz="16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селезінкової артерії, нами було виконано </a:t>
            </a:r>
            <a:r>
              <a:rPr lang="uk-UA" sz="16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ангіографічну</a:t>
            </a:r>
            <a:r>
              <a:rPr lang="uk-UA" sz="16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емболізацію</a:t>
            </a:r>
            <a:r>
              <a:rPr lang="uk-UA" sz="16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дві з яких, через рецидив, виявились неефективними. Тому, на нашу думку, артеріальна </a:t>
            </a:r>
            <a:r>
              <a:rPr lang="uk-UA" sz="16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емболізація</a:t>
            </a:r>
            <a:r>
              <a:rPr lang="uk-UA" sz="16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має право на застосування у стабільних-планових пацієнтів, або ж як стабілізаційну ланку перед радикальним, найбільш ефективним хірургічним втручанням, що забезпечить як зупинку кровотечі, так і ліквідацію інших ускладнень ХП.</a:t>
            </a:r>
            <a:endParaRPr lang="uk-UA" sz="16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28149D95-3BA0-4108-B8BA-B12FACE2F880}"/>
              </a:ext>
            </a:extLst>
          </p:cNvPr>
          <p:cNvSpPr/>
          <p:nvPr/>
        </p:nvSpPr>
        <p:spPr>
          <a:xfrm>
            <a:off x="766430" y="4155385"/>
            <a:ext cx="5184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Ангіографія із </a:t>
            </a:r>
            <a:r>
              <a:rPr lang="uk-UA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емболізацією</a:t>
            </a:r>
            <a:r>
              <a:rPr lang="uk-UA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судини, що була причиною кровотечі у кісту підшлункової залози.</a:t>
            </a:r>
            <a:endParaRPr lang="uk-UA" dirty="0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26D52FF3-05BB-43A2-9FFF-9D23EA2B01CB}"/>
              </a:ext>
            </a:extLst>
          </p:cNvPr>
          <p:cNvSpPr/>
          <p:nvPr/>
        </p:nvSpPr>
        <p:spPr>
          <a:xfrm>
            <a:off x="5701981" y="3199963"/>
            <a:ext cx="78803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6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180334A5-B44B-4C31-8EF2-A0F3CB02D57F}"/>
              </a:ext>
            </a:extLst>
          </p:cNvPr>
          <p:cNvSpPr/>
          <p:nvPr/>
        </p:nvSpPr>
        <p:spPr>
          <a:xfrm>
            <a:off x="6626647" y="4109522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Рисунок 6.26. Тромб у ділянці нориці.</a:t>
            </a:r>
            <a:endParaRPr lang="uk-UA" dirty="0"/>
          </a:p>
        </p:txBody>
      </p:sp>
      <p:sp>
        <p:nvSpPr>
          <p:cNvPr id="16" name="Стрілка: вправо 15">
            <a:extLst>
              <a:ext uri="{FF2B5EF4-FFF2-40B4-BE49-F238E27FC236}">
                <a16:creationId xmlns:a16="http://schemas.microsoft.com/office/drawing/2014/main" id="{4B52691D-ADC8-4965-819D-F716FFE4E818}"/>
              </a:ext>
            </a:extLst>
          </p:cNvPr>
          <p:cNvSpPr/>
          <p:nvPr/>
        </p:nvSpPr>
        <p:spPr>
          <a:xfrm rot="13408502" flipV="1">
            <a:off x="8966015" y="2509397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0904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1069" y="199506"/>
            <a:ext cx="11950931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На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доопераційному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етапі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патологію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діагностували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за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даними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мультиспіральної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комп’ютерної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томографії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(МСКТ)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органів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черевної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порожнини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(ОЧП) з в/в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контрастуванням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магнітно-резонансної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томографії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(МРТ) ОЧП,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ультразвукового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дослідження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(УЗД) ОЧП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та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ендосонографії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 </a:t>
            </a:r>
            <a:endParaRPr lang="uk-UA" kern="150" dirty="0"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pPr marL="457200" indent="540385" algn="just" fontAlgn="auto">
              <a:lnSpc>
                <a:spcPct val="150000"/>
              </a:lnSpc>
              <a:spcAft>
                <a:spcPts val="0"/>
              </a:spcAft>
            </a:pPr>
            <a:endParaRPr lang="uk-UA" kern="150" dirty="0"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pPr marL="457200" indent="540385" algn="just">
              <a:lnSpc>
                <a:spcPct val="150000"/>
              </a:lnSpc>
            </a:pPr>
            <a:r>
              <a:rPr lang="de-DE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 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Колоноскопія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виконувалась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доповнення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ФЕГДС, у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вдавалося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зафіксувати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кровотечі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тривали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Фатерового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соска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виключення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кровотечі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нижніх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відділів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ШКТ. У 1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пацієнтів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%)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одразу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виконувалось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хірургічне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втручання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6,6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%)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ангіографічну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емболізацію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рецидив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виявил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неефективн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ими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540385" algn="just">
              <a:lnSpc>
                <a:spcPct val="150000"/>
              </a:lnSpc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540385" algn="just" fontAlgn="auto">
              <a:lnSpc>
                <a:spcPct val="150000"/>
              </a:lnSpc>
              <a:spcAft>
                <a:spcPts val="0"/>
              </a:spcAft>
            </a:pPr>
            <a:endParaRPr lang="uk-UA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525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872840"/>
              </p:ext>
            </p:extLst>
          </p:nvPr>
        </p:nvGraphicFramePr>
        <p:xfrm>
          <a:off x="3316779" y="91441"/>
          <a:ext cx="5037513" cy="6766560"/>
        </p:xfrm>
        <a:graphic>
          <a:graphicData uri="http://schemas.openxmlformats.org/drawingml/2006/table">
            <a:tbl>
              <a:tblPr firstRow="1" firstCol="1" bandRow="1"/>
              <a:tblGrid>
                <a:gridCol w="791183">
                  <a:extLst>
                    <a:ext uri="{9D8B030D-6E8A-4147-A177-3AD203B41FA5}">
                      <a16:colId xmlns:a16="http://schemas.microsoft.com/office/drawing/2014/main" val="4257638663"/>
                    </a:ext>
                  </a:extLst>
                </a:gridCol>
                <a:gridCol w="700134">
                  <a:extLst>
                    <a:ext uri="{9D8B030D-6E8A-4147-A177-3AD203B41FA5}">
                      <a16:colId xmlns:a16="http://schemas.microsoft.com/office/drawing/2014/main" val="3944692179"/>
                    </a:ext>
                  </a:extLst>
                </a:gridCol>
                <a:gridCol w="909966">
                  <a:extLst>
                    <a:ext uri="{9D8B030D-6E8A-4147-A177-3AD203B41FA5}">
                      <a16:colId xmlns:a16="http://schemas.microsoft.com/office/drawing/2014/main" val="2627969822"/>
                    </a:ext>
                  </a:extLst>
                </a:gridCol>
                <a:gridCol w="781241">
                  <a:extLst>
                    <a:ext uri="{9D8B030D-6E8A-4147-A177-3AD203B41FA5}">
                      <a16:colId xmlns:a16="http://schemas.microsoft.com/office/drawing/2014/main" val="3464315031"/>
                    </a:ext>
                  </a:extLst>
                </a:gridCol>
                <a:gridCol w="781241">
                  <a:extLst>
                    <a:ext uri="{9D8B030D-6E8A-4147-A177-3AD203B41FA5}">
                      <a16:colId xmlns:a16="http://schemas.microsoft.com/office/drawing/2014/main" val="1808155557"/>
                    </a:ext>
                  </a:extLst>
                </a:gridCol>
                <a:gridCol w="1073748">
                  <a:extLst>
                    <a:ext uri="{9D8B030D-6E8A-4147-A177-3AD203B41FA5}">
                      <a16:colId xmlns:a16="http://schemas.microsoft.com/office/drawing/2014/main" val="3838377833"/>
                    </a:ext>
                  </a:extLst>
                </a:gridCol>
              </a:tblGrid>
              <a:tr h="169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6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6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6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6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6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6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1948205"/>
                  </a:ext>
                </a:extLst>
              </a:tr>
              <a:tr h="845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Патології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Пухлина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голівки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ПЗ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Кровотеча у кісту як ускладнення ХП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Псевдоаневризма селезінкової артерії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Вірсунго-венозна норийя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21212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псевдоаневризма панкреатодуоденальної артерії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480206"/>
                  </a:ext>
                </a:extLst>
              </a:tr>
              <a:tr h="169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Пацієнти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272730"/>
                  </a:ext>
                </a:extLst>
              </a:tr>
              <a:tr h="1014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Скарги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Біль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анемія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мелена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Біль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класичні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ознаки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ХП,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анемія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головокружіння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Біль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анемія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мелена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гематомезис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Біль, анемія, мелена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Біль, анемія, мелена, гематомезис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523540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Протокова гіпертензія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відсутня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uk-UA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трьох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наявна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наявна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відсутня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1286281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Гемоглобін г/л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60-90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70-105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70-95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70-90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67-100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43319"/>
                  </a:ext>
                </a:extLst>
              </a:tr>
              <a:tr h="67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Інтраопераційна вірсунгографія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ні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виконувалась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виконувалась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виконувалась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виконувалась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922063"/>
                  </a:ext>
                </a:extLst>
              </a:tr>
              <a:tr h="1184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Лікування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ПДР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Whipple</a:t>
                      </a: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Цистоентеростомія з ушиванням судини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Дистальна лівобічна резекція ПЗ з спленектомією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Дистальна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лівобічна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резекція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ПЗ з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спленектомією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Дистальна лівобічна резекція ПЗ з спленектомією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488282"/>
                  </a:ext>
                </a:extLst>
              </a:tr>
              <a:tr h="845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Віддалені результати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1 пацієнта підпечінковий абсцес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1 рецидив кровотечі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ускладнень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ускладнень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ускладнень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56738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еластаза-1 у калі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kern="15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300-</a:t>
                      </a:r>
                      <a:r>
                        <a:rPr lang="de-DE" sz="1100" kern="15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kern="15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90-</a:t>
                      </a:r>
                      <a:r>
                        <a:rPr lang="de-DE" sz="1100" kern="15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kern="15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150-</a:t>
                      </a:r>
                      <a:r>
                        <a:rPr lang="de-DE" sz="1100" kern="15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kern="15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87-</a:t>
                      </a:r>
                      <a:r>
                        <a:rPr lang="de-DE" sz="1100" kern="15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5649628"/>
                  </a:ext>
                </a:extLst>
              </a:tr>
              <a:tr h="5074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Етіологія кровотечі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Пухлина голівки ПЗ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Кіста як ускладнення ХП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Ускладнення ХП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Ускладнення ХП</a:t>
                      </a:r>
                      <a:endParaRPr lang="uk-UA" sz="1100" kern="15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kern="15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Ускладнення</a:t>
                      </a:r>
                      <a:r>
                        <a:rPr lang="de-DE" sz="1100" kern="1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ХП</a:t>
                      </a:r>
                      <a:endParaRPr lang="uk-UA" sz="1100" kern="150" dirty="0">
                        <a:effectLst/>
                        <a:latin typeface="Times New Roman" panose="02020603050405020304" pitchFamily="18" charset="0"/>
                        <a:ea typeface="Andale Sans UI"/>
                        <a:cs typeface="Tahoma" panose="020B0604030504040204" pitchFamily="34" charset="0"/>
                      </a:endParaRPr>
                    </a:p>
                  </a:txBody>
                  <a:tcPr marL="36806" marR="368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407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289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DF180F04-9E50-4B4C-978F-9DE9D5AD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AE3508-4865-4A48-9ECB-BC9CAB01987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" b="13184"/>
          <a:stretch/>
        </p:blipFill>
        <p:spPr bwMode="auto">
          <a:xfrm>
            <a:off x="1088596" y="823207"/>
            <a:ext cx="5007403" cy="4378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D5C3A64-7F55-46B6-8BAC-2FB5368C296E}"/>
              </a:ext>
            </a:extLst>
          </p:cNvPr>
          <p:cNvSpPr/>
          <p:nvPr/>
        </p:nvSpPr>
        <p:spPr>
          <a:xfrm>
            <a:off x="449705" y="5161221"/>
            <a:ext cx="6096001" cy="8735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de-DE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Пухлина</a:t>
            </a:r>
            <a:r>
              <a:rPr lang="de-DE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</a:t>
            </a:r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голівки </a:t>
            </a:r>
            <a:r>
              <a:rPr lang="de-DE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ПЗ</a:t>
            </a:r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із кровотечою </a:t>
            </a:r>
          </a:p>
          <a:p>
            <a:pPr marL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через дуоденальний сосочок.</a:t>
            </a:r>
            <a:endParaRPr lang="uk-UA" sz="16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227281-9489-4F02-9A36-1061E1C2A75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t="5072" r="10585" b="26377"/>
          <a:stretch/>
        </p:blipFill>
        <p:spPr bwMode="auto">
          <a:xfrm>
            <a:off x="6485454" y="812574"/>
            <a:ext cx="4868345" cy="4378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4FD30A43-BC80-4E3E-8D31-6496B6731FA5}"/>
              </a:ext>
            </a:extLst>
          </p:cNvPr>
          <p:cNvSpPr/>
          <p:nvPr/>
        </p:nvSpPr>
        <p:spPr>
          <a:xfrm>
            <a:off x="5805377" y="5090889"/>
            <a:ext cx="5576553" cy="1248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lnSpc>
                <a:spcPct val="150000"/>
              </a:lnSpc>
            </a:pPr>
            <a:r>
              <a:rPr lang="de-DE" sz="1600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</a:t>
            </a:r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Препарат - п</a:t>
            </a:r>
            <a:r>
              <a:rPr lang="de-DE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ухлина</a:t>
            </a:r>
            <a:r>
              <a:rPr lang="de-DE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з </a:t>
            </a:r>
            <a:r>
              <a:rPr lang="de-DE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гематомою</a:t>
            </a:r>
            <a:r>
              <a:rPr lang="de-DE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у </a:t>
            </a:r>
            <a:r>
              <a:rPr lang="de-DE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головці</a:t>
            </a:r>
            <a:r>
              <a:rPr lang="de-DE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ПЗ</a:t>
            </a:r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</a:t>
            </a:r>
            <a:r>
              <a:rPr lang="uk-UA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піся</a:t>
            </a:r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операції </a:t>
            </a:r>
            <a:r>
              <a:rPr lang="uk-UA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Whipple</a:t>
            </a:r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dirty="0"/>
          </a:p>
          <a:p>
            <a:pPr marL="540385" algn="just" fontAlgn="auto">
              <a:lnSpc>
                <a:spcPct val="150000"/>
              </a:lnSpc>
              <a:spcAft>
                <a:spcPts val="0"/>
              </a:spcAft>
            </a:pPr>
            <a:endParaRPr lang="uk-UA" sz="16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10" name="Стрілка: вправо 9">
            <a:extLst>
              <a:ext uri="{FF2B5EF4-FFF2-40B4-BE49-F238E27FC236}">
                <a16:creationId xmlns:a16="http://schemas.microsoft.com/office/drawing/2014/main" id="{BFFB1921-95EC-4CAC-A115-D53FB63B42A8}"/>
              </a:ext>
            </a:extLst>
          </p:cNvPr>
          <p:cNvSpPr/>
          <p:nvPr/>
        </p:nvSpPr>
        <p:spPr>
          <a:xfrm rot="13408502" flipV="1">
            <a:off x="4213523" y="4024240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вправо 10">
            <a:extLst>
              <a:ext uri="{FF2B5EF4-FFF2-40B4-BE49-F238E27FC236}">
                <a16:creationId xmlns:a16="http://schemas.microsoft.com/office/drawing/2014/main" id="{ED5B128A-96CB-46AE-88BF-280652CEB21A}"/>
              </a:ext>
            </a:extLst>
          </p:cNvPr>
          <p:cNvSpPr/>
          <p:nvPr/>
        </p:nvSpPr>
        <p:spPr>
          <a:xfrm rot="13408502" flipV="1">
            <a:off x="8732521" y="3619492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6607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FD0FDCC1-1718-4EF1-97EF-EB21EB33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A0F02F-F01A-4B14-BD60-E6BE2DCCAC1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b="12960"/>
          <a:stretch/>
        </p:blipFill>
        <p:spPr bwMode="auto">
          <a:xfrm rot="16200000">
            <a:off x="445770" y="36155"/>
            <a:ext cx="3662679" cy="39820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FC62B80-A4D1-4903-A2A8-D512E5DDBCE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r="29829" b="33281"/>
          <a:stretch/>
        </p:blipFill>
        <p:spPr bwMode="auto">
          <a:xfrm>
            <a:off x="7875069" y="451039"/>
            <a:ext cx="3990975" cy="3662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FC35B-96D9-4B3F-9713-B6054ACADB2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872" y="3001645"/>
            <a:ext cx="4326255" cy="38563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60146150-3B8C-4B48-BDC6-FD484853D6CF}"/>
              </a:ext>
            </a:extLst>
          </p:cNvPr>
          <p:cNvSpPr/>
          <p:nvPr/>
        </p:nvSpPr>
        <p:spPr>
          <a:xfrm>
            <a:off x="3048000" y="2992214"/>
            <a:ext cx="6096000" cy="4580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0430" algn="just" fontAlgn="auto">
              <a:lnSpc>
                <a:spcPct val="150000"/>
              </a:lnSpc>
              <a:spcAft>
                <a:spcPts val="0"/>
              </a:spcAft>
            </a:pPr>
            <a:r>
              <a:rPr lang="de-DE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.</a:t>
            </a:r>
            <a:endParaRPr lang="uk-UA" sz="16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AC27BE9A-EA42-4144-B16C-E68D1F5C2212}"/>
              </a:ext>
            </a:extLst>
          </p:cNvPr>
          <p:cNvSpPr/>
          <p:nvPr/>
        </p:nvSpPr>
        <p:spPr>
          <a:xfrm>
            <a:off x="8367823" y="4386948"/>
            <a:ext cx="5014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Сформований п</a:t>
            </a:r>
            <a:r>
              <a:rPr lang="de-DE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анкреатоєюно</a:t>
            </a:r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анастомоз </a:t>
            </a:r>
          </a:p>
          <a:p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під час </a:t>
            </a:r>
          </a:p>
          <a:p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операції </a:t>
            </a:r>
            <a:r>
              <a:rPr lang="uk-UA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Whipple</a:t>
            </a:r>
            <a:endParaRPr lang="uk-UA" dirty="0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FEBB6166-3B6A-4473-AAA8-CD82D8D36877}"/>
              </a:ext>
            </a:extLst>
          </p:cNvPr>
          <p:cNvSpPr/>
          <p:nvPr/>
        </p:nvSpPr>
        <p:spPr>
          <a:xfrm>
            <a:off x="325955" y="4101877"/>
            <a:ext cx="3252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 fontAlgn="auto">
              <a:spcAft>
                <a:spcPts val="0"/>
              </a:spcAft>
            </a:pPr>
            <a:r>
              <a:rPr lang="de-DE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Панкреатоєюностомія</a:t>
            </a:r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під час операції </a:t>
            </a:r>
            <a:r>
              <a:rPr lang="uk-UA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Whipple</a:t>
            </a:r>
            <a:r>
              <a:rPr lang="de-DE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.</a:t>
            </a:r>
            <a:endParaRPr lang="uk-UA" sz="16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10" name="Стрілка: вправо 9">
            <a:extLst>
              <a:ext uri="{FF2B5EF4-FFF2-40B4-BE49-F238E27FC236}">
                <a16:creationId xmlns:a16="http://schemas.microsoft.com/office/drawing/2014/main" id="{138C93B5-C05D-4524-BC1F-AF8D4DD44A73}"/>
              </a:ext>
            </a:extLst>
          </p:cNvPr>
          <p:cNvSpPr/>
          <p:nvPr/>
        </p:nvSpPr>
        <p:spPr>
          <a:xfrm rot="13408502" flipV="1">
            <a:off x="2739363" y="2965022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вправо 10">
            <a:extLst>
              <a:ext uri="{FF2B5EF4-FFF2-40B4-BE49-F238E27FC236}">
                <a16:creationId xmlns:a16="http://schemas.microsoft.com/office/drawing/2014/main" id="{6DB1C8A5-7D8A-4414-8914-85939F3FA817}"/>
              </a:ext>
            </a:extLst>
          </p:cNvPr>
          <p:cNvSpPr/>
          <p:nvPr/>
        </p:nvSpPr>
        <p:spPr>
          <a:xfrm rot="13408502" flipV="1">
            <a:off x="10544750" y="3221103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ілка: вправо 11">
            <a:extLst>
              <a:ext uri="{FF2B5EF4-FFF2-40B4-BE49-F238E27FC236}">
                <a16:creationId xmlns:a16="http://schemas.microsoft.com/office/drawing/2014/main" id="{1888E37F-7E47-4F92-A2B0-7E5337CC9924}"/>
              </a:ext>
            </a:extLst>
          </p:cNvPr>
          <p:cNvSpPr/>
          <p:nvPr/>
        </p:nvSpPr>
        <p:spPr>
          <a:xfrm rot="13408502" flipV="1">
            <a:off x="7075992" y="6501693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876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EBFD4AEA-B277-4731-A987-F3ED040B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291052-35A1-496D-A6BC-FE6BBACA826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" b="32313"/>
          <a:stretch/>
        </p:blipFill>
        <p:spPr bwMode="auto">
          <a:xfrm>
            <a:off x="7083314" y="325180"/>
            <a:ext cx="4667250" cy="50607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38A8AC2A-16FF-4051-A3F7-B04B809F9955}"/>
              </a:ext>
            </a:extLst>
          </p:cNvPr>
          <p:cNvSpPr/>
          <p:nvPr/>
        </p:nvSpPr>
        <p:spPr>
          <a:xfrm>
            <a:off x="6453963" y="5484589"/>
            <a:ext cx="5609450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Сформований </a:t>
            </a:r>
            <a:r>
              <a:rPr lang="uk-UA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гастроентеро</a:t>
            </a:r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анастомоз кінець у бік під-час операції </a:t>
            </a:r>
            <a:r>
              <a:rPr lang="uk-UA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Whipple</a:t>
            </a:r>
            <a:r>
              <a:rPr lang="de-DE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.</a:t>
            </a:r>
            <a:endParaRPr lang="uk-UA" sz="16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3D2BF91-A04C-47D1-AE64-CA7BD46743A2}"/>
              </a:ext>
            </a:extLst>
          </p:cNvPr>
          <p:cNvSpPr/>
          <p:nvPr/>
        </p:nvSpPr>
        <p:spPr>
          <a:xfrm>
            <a:off x="5974813" y="3199963"/>
            <a:ext cx="242374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6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A32C3F47-770E-4A66-B9F8-47F3A9D06A38}"/>
              </a:ext>
            </a:extLst>
          </p:cNvPr>
          <p:cNvSpPr/>
          <p:nvPr/>
        </p:nvSpPr>
        <p:spPr>
          <a:xfrm>
            <a:off x="-222626" y="5523984"/>
            <a:ext cx="5218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Сформований </a:t>
            </a:r>
            <a:r>
              <a:rPr lang="uk-UA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гепатикоєюно</a:t>
            </a:r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анастомоз</a:t>
            </a:r>
            <a:endParaRPr lang="uk-UA" dirty="0"/>
          </a:p>
        </p:txBody>
      </p:sp>
      <p:sp>
        <p:nvSpPr>
          <p:cNvPr id="9" name="Стрілка: вправо 8">
            <a:extLst>
              <a:ext uri="{FF2B5EF4-FFF2-40B4-BE49-F238E27FC236}">
                <a16:creationId xmlns:a16="http://schemas.microsoft.com/office/drawing/2014/main" id="{FADFA3C1-1041-4C55-AA9E-29B342CBA398}"/>
              </a:ext>
            </a:extLst>
          </p:cNvPr>
          <p:cNvSpPr/>
          <p:nvPr/>
        </p:nvSpPr>
        <p:spPr>
          <a:xfrm rot="13408502" flipV="1">
            <a:off x="2803754" y="4624856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: вправо 9">
            <a:extLst>
              <a:ext uri="{FF2B5EF4-FFF2-40B4-BE49-F238E27FC236}">
                <a16:creationId xmlns:a16="http://schemas.microsoft.com/office/drawing/2014/main" id="{F897EB00-2476-4885-A60D-04DABF14216D}"/>
              </a:ext>
            </a:extLst>
          </p:cNvPr>
          <p:cNvSpPr/>
          <p:nvPr/>
        </p:nvSpPr>
        <p:spPr>
          <a:xfrm rot="13408502" flipV="1">
            <a:off x="9819195" y="4150547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9" r="150" b="14197"/>
          <a:stretch>
            <a:fillRect/>
          </a:stretch>
        </p:blipFill>
        <p:spPr bwMode="auto">
          <a:xfrm>
            <a:off x="731209" y="408809"/>
            <a:ext cx="4667250" cy="497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631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C6F409B6-00DB-4351-A10A-D35FFBEE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08F5D506-BBEB-4802-8241-FBDB4EE137BD}"/>
              </a:ext>
            </a:extLst>
          </p:cNvPr>
          <p:cNvSpPr/>
          <p:nvPr/>
        </p:nvSpPr>
        <p:spPr>
          <a:xfrm>
            <a:off x="1947863" y="41052"/>
            <a:ext cx="7632072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 fontAlgn="auto">
              <a:lnSpc>
                <a:spcPct val="150000"/>
              </a:lnSpc>
              <a:spcAft>
                <a:spcPts val="0"/>
              </a:spcAft>
            </a:pPr>
            <a:r>
              <a:rPr lang="uk-UA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Операції при кістах, </a:t>
            </a:r>
            <a:r>
              <a:rPr lang="uk-UA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псевдокістах</a:t>
            </a:r>
            <a:r>
              <a:rPr lang="uk-UA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інших рідинних утвореннях підшлункової залози;</a:t>
            </a:r>
            <a:endParaRPr lang="uk-UA" sz="16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23D0BD6-8D15-4A1E-8E1B-578C805E043B}"/>
              </a:ext>
            </a:extLst>
          </p:cNvPr>
          <p:cNvSpPr/>
          <p:nvPr/>
        </p:nvSpPr>
        <p:spPr>
          <a:xfrm>
            <a:off x="510363" y="914722"/>
            <a:ext cx="11355572" cy="1894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sz="1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нашого дослідження були включені 68 пацієнтів (17,52%) із рідинними утвореннями ПЗ різної локалізації, що діагностувалися, як клінічні прояви ускладненого ХП із наявною </a:t>
            </a:r>
            <a:r>
              <a:rPr lang="uk-UA" sz="1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протоковою</a:t>
            </a:r>
            <a:r>
              <a:rPr lang="uk-UA" sz="1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гіпертензією. З метою діагностики нориць (внутрішньоочеревинних та </a:t>
            </a:r>
            <a:r>
              <a:rPr lang="uk-UA" sz="1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черевноплевральних</a:t>
            </a:r>
            <a:r>
              <a:rPr lang="uk-UA" sz="1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ПЗ, наявності </a:t>
            </a:r>
            <a:r>
              <a:rPr lang="uk-UA" sz="1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протокової</a:t>
            </a:r>
            <a:r>
              <a:rPr lang="uk-UA" sz="1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гіпертензії, а також наявності сполучення протоки ПЗ з кістою, у нашому дослідженні, ми застосовували, спосіб </a:t>
            </a:r>
            <a:r>
              <a:rPr lang="uk-UA" sz="1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інтраопераційної</a:t>
            </a:r>
            <a:r>
              <a:rPr lang="uk-UA" sz="1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діагностики змін </a:t>
            </a:r>
            <a:r>
              <a:rPr lang="uk-UA" sz="1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протокової</a:t>
            </a:r>
            <a:r>
              <a:rPr lang="uk-UA" sz="1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системи ПЗ</a:t>
            </a:r>
            <a:r>
              <a:rPr lang="uk-UA" sz="16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 можливістю діагностики сполучення рідинного утворення із </a:t>
            </a:r>
            <a:r>
              <a:rPr lang="uk-UA" sz="16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протоковою</a:t>
            </a:r>
            <a:r>
              <a:rPr lang="uk-UA" sz="16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системою ПЗ.</a:t>
            </a:r>
            <a:r>
              <a:rPr lang="uk-UA" sz="1600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endParaRPr lang="uk-UA" sz="16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6" name="Рисунок 5" descr="suhodolia3334556">
            <a:extLst>
              <a:ext uri="{FF2B5EF4-FFF2-40B4-BE49-F238E27FC236}">
                <a16:creationId xmlns:a16="http://schemas.microsoft.com/office/drawing/2014/main" id="{6FB7727E-813F-4389-BA23-830AB00CB42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1" b="15331"/>
          <a:stretch>
            <a:fillRect/>
          </a:stretch>
        </p:blipFill>
        <p:spPr bwMode="auto">
          <a:xfrm>
            <a:off x="326066" y="3289300"/>
            <a:ext cx="3823955" cy="28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прот гіп +кіста">
            <a:extLst>
              <a:ext uri="{FF2B5EF4-FFF2-40B4-BE49-F238E27FC236}">
                <a16:creationId xmlns:a16="http://schemas.microsoft.com/office/drawing/2014/main" id="{F4F62E2F-EA9B-407C-A412-B5147FD6CFE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7" r="11145" b="15050"/>
          <a:stretch/>
        </p:blipFill>
        <p:spPr bwMode="auto">
          <a:xfrm>
            <a:off x="4513927" y="3337858"/>
            <a:ext cx="3639658" cy="29630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прот гіпер">
            <a:extLst>
              <a:ext uri="{FF2B5EF4-FFF2-40B4-BE49-F238E27FC236}">
                <a16:creationId xmlns:a16="http://schemas.microsoft.com/office/drawing/2014/main" id="{2A5AFC55-7C35-47FD-9856-E6A639100F6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9" r="10410" b="17981"/>
          <a:stretch>
            <a:fillRect/>
          </a:stretch>
        </p:blipFill>
        <p:spPr bwMode="auto">
          <a:xfrm>
            <a:off x="8690343" y="3517900"/>
            <a:ext cx="3501657" cy="27829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Стрілка: вправо 8">
            <a:extLst>
              <a:ext uri="{FF2B5EF4-FFF2-40B4-BE49-F238E27FC236}">
                <a16:creationId xmlns:a16="http://schemas.microsoft.com/office/drawing/2014/main" id="{6161145B-81BD-4242-A6F8-763A65AD9D36}"/>
              </a:ext>
            </a:extLst>
          </p:cNvPr>
          <p:cNvSpPr/>
          <p:nvPr/>
        </p:nvSpPr>
        <p:spPr>
          <a:xfrm rot="13408502" flipV="1">
            <a:off x="1987159" y="5419986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: вправо 9">
            <a:extLst>
              <a:ext uri="{FF2B5EF4-FFF2-40B4-BE49-F238E27FC236}">
                <a16:creationId xmlns:a16="http://schemas.microsoft.com/office/drawing/2014/main" id="{2859910D-FBDA-4152-B9CE-1D68EDA9C962}"/>
              </a:ext>
            </a:extLst>
          </p:cNvPr>
          <p:cNvSpPr/>
          <p:nvPr/>
        </p:nvSpPr>
        <p:spPr>
          <a:xfrm rot="13408502" flipV="1">
            <a:off x="9913391" y="5315770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9575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C5E52B1C-E25F-436B-A476-B338641B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AF7D7B-AA4A-4199-B93C-213EC60A7D6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t="19828" r="4899" b="22889"/>
          <a:stretch/>
        </p:blipFill>
        <p:spPr bwMode="auto">
          <a:xfrm>
            <a:off x="241270" y="499789"/>
            <a:ext cx="3905428" cy="3125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4DF984-F9A1-4659-8C8F-5A21672A50D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14226" r="35500" b="46256"/>
          <a:stretch/>
        </p:blipFill>
        <p:spPr bwMode="auto">
          <a:xfrm>
            <a:off x="4341937" y="499789"/>
            <a:ext cx="3777529" cy="3125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B98A26-78C4-42B4-BED2-194EF6874CF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2"/>
          <a:stretch/>
        </p:blipFill>
        <p:spPr bwMode="auto">
          <a:xfrm>
            <a:off x="8219276" y="499789"/>
            <a:ext cx="3752983" cy="3125470"/>
          </a:xfrm>
          <a:prstGeom prst="rect">
            <a:avLst/>
          </a:prstGeom>
          <a:noFill/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90C31870-AE17-41E2-9BC5-A1379FF7EB5F}"/>
              </a:ext>
            </a:extLst>
          </p:cNvPr>
          <p:cNvSpPr/>
          <p:nvPr/>
        </p:nvSpPr>
        <p:spPr>
          <a:xfrm>
            <a:off x="340242" y="4439707"/>
            <a:ext cx="11632017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Інтраопераційна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пункційна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панкреатовірсунгографія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комплексній діагностиці є простим, безпечним та інформативним методом діагностики ускладненого ХП; дозволяє диференціювати тип змін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протокової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системи підшлункової залози, рівень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обструкціі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наявність конкрементів у просвіті, а також диференціювати наявність сполучення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кістозних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утворень із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протоковою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системою у хворих з ускладненим ХП.</a:t>
            </a:r>
            <a:endParaRPr lang="uk-UA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8" name="Стрілка: вправо 7">
            <a:extLst>
              <a:ext uri="{FF2B5EF4-FFF2-40B4-BE49-F238E27FC236}">
                <a16:creationId xmlns:a16="http://schemas.microsoft.com/office/drawing/2014/main" id="{43138579-AF11-4CC9-88CF-38F4E72593F1}"/>
              </a:ext>
            </a:extLst>
          </p:cNvPr>
          <p:cNvSpPr/>
          <p:nvPr/>
        </p:nvSpPr>
        <p:spPr>
          <a:xfrm rot="13408502" flipV="1">
            <a:off x="2026916" y="2239465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ілка: вправо 8">
            <a:extLst>
              <a:ext uri="{FF2B5EF4-FFF2-40B4-BE49-F238E27FC236}">
                <a16:creationId xmlns:a16="http://schemas.microsoft.com/office/drawing/2014/main" id="{9F1AD158-2FFF-4179-A8BB-277FE08841FD}"/>
              </a:ext>
            </a:extLst>
          </p:cNvPr>
          <p:cNvSpPr/>
          <p:nvPr/>
        </p:nvSpPr>
        <p:spPr>
          <a:xfrm rot="13408502" flipV="1">
            <a:off x="5443939" y="3188080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: вправо 9">
            <a:extLst>
              <a:ext uri="{FF2B5EF4-FFF2-40B4-BE49-F238E27FC236}">
                <a16:creationId xmlns:a16="http://schemas.microsoft.com/office/drawing/2014/main" id="{18C85864-1417-4454-9E32-179D339D3242}"/>
              </a:ext>
            </a:extLst>
          </p:cNvPr>
          <p:cNvSpPr/>
          <p:nvPr/>
        </p:nvSpPr>
        <p:spPr>
          <a:xfrm rot="13408502" flipV="1">
            <a:off x="9079583" y="3231854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вправо 10">
            <a:extLst>
              <a:ext uri="{FF2B5EF4-FFF2-40B4-BE49-F238E27FC236}">
                <a16:creationId xmlns:a16="http://schemas.microsoft.com/office/drawing/2014/main" id="{0C874DB6-FF6C-47DA-AB0B-8202673B3E18}"/>
              </a:ext>
            </a:extLst>
          </p:cNvPr>
          <p:cNvSpPr/>
          <p:nvPr/>
        </p:nvSpPr>
        <p:spPr>
          <a:xfrm rot="13408502" flipV="1">
            <a:off x="9719801" y="2177201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Picture 2" descr="Без імен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2" y="499789"/>
            <a:ext cx="3871804" cy="318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924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05" y="80725"/>
            <a:ext cx="6724281" cy="33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09410" y="6312240"/>
            <a:ext cx="720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4</a:t>
            </a:r>
            <a:endParaRPr lang="en-US" b="1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E76C980-B50F-4B0D-A3B4-30AE843B3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95" y="3652712"/>
            <a:ext cx="6201690" cy="3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8B7EF45-7D14-4A48-B10F-BB020A86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586" y="365125"/>
            <a:ext cx="4319213" cy="1325563"/>
          </a:xfrm>
        </p:spPr>
        <p:txBody>
          <a:bodyPr>
            <a:no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Щорічне виявлення нових випадків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1218691-0FA7-4D05-BE8D-96801B400ABE}"/>
              </a:ext>
            </a:extLst>
          </p:cNvPr>
          <p:cNvSpPr txBox="1">
            <a:spLocks/>
          </p:cNvSpPr>
          <p:nvPr/>
        </p:nvSpPr>
        <p:spPr>
          <a:xfrm>
            <a:off x="0" y="4475211"/>
            <a:ext cx="65838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Щорічна Смертність від РПЗ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51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6421460E-471A-473C-A331-35966C77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5200" y="631825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96D48B-484F-4B09-B06A-9FCC8EDB30B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7" t="26367" b="15094"/>
          <a:stretch/>
        </p:blipFill>
        <p:spPr bwMode="auto">
          <a:xfrm>
            <a:off x="429731" y="237586"/>
            <a:ext cx="4721189" cy="4001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9DFA8686-CF35-4BAD-A313-B48793937E05}"/>
              </a:ext>
            </a:extLst>
          </p:cNvPr>
          <p:cNvSpPr/>
          <p:nvPr/>
        </p:nvSpPr>
        <p:spPr>
          <a:xfrm>
            <a:off x="701748" y="4180304"/>
            <a:ext cx="4550735" cy="16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sz="1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Інтраопераційна</a:t>
            </a:r>
            <a:r>
              <a:rPr lang="uk-UA" sz="1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панкреатовірсунгографія</a:t>
            </a:r>
            <a:r>
              <a:rPr lang="uk-UA" sz="1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ПЗ з вираженими </a:t>
            </a:r>
            <a:r>
              <a:rPr lang="uk-UA" sz="1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онаками</a:t>
            </a:r>
            <a:r>
              <a:rPr lang="uk-UA" sz="1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протокової</a:t>
            </a:r>
            <a:r>
              <a:rPr lang="uk-UA" sz="1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гіпертензії, із демонстративною обструкцією на рівні перешийка та голівки протокою ПЗ, проте із </a:t>
            </a:r>
            <a:r>
              <a:rPr lang="uk-UA" sz="1400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пасажем</a:t>
            </a:r>
            <a:r>
              <a:rPr lang="uk-UA" sz="14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дванадцятипалу кишку.</a:t>
            </a:r>
            <a:endParaRPr lang="uk-UA" sz="14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8ABBF80-CD1C-41F5-B867-6EF150CD1C19}"/>
              </a:ext>
            </a:extLst>
          </p:cNvPr>
          <p:cNvSpPr/>
          <p:nvPr/>
        </p:nvSpPr>
        <p:spPr>
          <a:xfrm>
            <a:off x="5524500" y="237586"/>
            <a:ext cx="6450418" cy="4613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Застосування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інтраопераційної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пункційної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панкреатовірсунгографії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доповнює відомі діагностичні методики і цим полегшує вибір методу операції та забезпечує кращий результат оперативного втручання при ускладнених формах ХП. Завдяки комплексному підходу та діагностиці нам вдалося диференціювати тип змін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протокової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системи підшлункової залози у хворих з ускладненим ХП та виявити у 64%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протокову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гіпертензію із стриктурою протоки у ділянці перешийка та голівки, а у 43,4% сполучення </a:t>
            </a:r>
            <a:r>
              <a:rPr lang="uk-UA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кістозних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утворень з протокою ПЗ, у 9% – наявність внутрішньої нориці ПЗ.</a:t>
            </a:r>
            <a:endParaRPr lang="uk-UA" sz="16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7" name="Стрілка: вправо 6">
            <a:extLst>
              <a:ext uri="{FF2B5EF4-FFF2-40B4-BE49-F238E27FC236}">
                <a16:creationId xmlns:a16="http://schemas.microsoft.com/office/drawing/2014/main" id="{EDAE7C51-D213-40A4-A738-BEFA2AA9871E}"/>
              </a:ext>
            </a:extLst>
          </p:cNvPr>
          <p:cNvSpPr/>
          <p:nvPr/>
        </p:nvSpPr>
        <p:spPr>
          <a:xfrm rot="13408502" flipV="1">
            <a:off x="3398514" y="3587126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ілка: вправо 7">
            <a:extLst>
              <a:ext uri="{FF2B5EF4-FFF2-40B4-BE49-F238E27FC236}">
                <a16:creationId xmlns:a16="http://schemas.microsoft.com/office/drawing/2014/main" id="{77382A7C-68F3-4F97-8A73-27CB883F7962}"/>
              </a:ext>
            </a:extLst>
          </p:cNvPr>
          <p:cNvSpPr/>
          <p:nvPr/>
        </p:nvSpPr>
        <p:spPr>
          <a:xfrm rot="2731213" flipV="1">
            <a:off x="1783443" y="854998"/>
            <a:ext cx="1055561" cy="306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873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1C24CA47-C8D1-4887-962E-FBD629F1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2D4ACA0-BADC-4CD7-80EE-AB2F172ED349}"/>
              </a:ext>
            </a:extLst>
          </p:cNvPr>
          <p:cNvSpPr/>
          <p:nvPr/>
        </p:nvSpPr>
        <p:spPr>
          <a:xfrm>
            <a:off x="584791" y="136525"/>
            <a:ext cx="11089757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Безпосередньо, під час оперативного втручання, ми виконували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інтраопераційну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множинну полі-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панч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біопсію та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зішкріб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Вірсунгового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протока з експрес (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інтраопераційною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діагностикою, та, відповідно від отриманого результату, визначали подальшу тактику оперативного втручання. </a:t>
            </a:r>
            <a:endParaRPr lang="uk-UA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C2D3C4-143E-49D9-A86D-231E645BBA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67" y="1951443"/>
            <a:ext cx="3519376" cy="31415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F06D02FF-0389-4F0E-9F39-892DF2AE6CFE}"/>
              </a:ext>
            </a:extLst>
          </p:cNvPr>
          <p:cNvSpPr/>
          <p:nvPr/>
        </p:nvSpPr>
        <p:spPr>
          <a:xfrm>
            <a:off x="382771" y="5478453"/>
            <a:ext cx="10579396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Запропоноване та впроваджене нами схематичне та </a:t>
            </a:r>
            <a:r>
              <a:rPr lang="uk-UA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інтраопераційне</a:t>
            </a:r>
            <a:r>
              <a:rPr lang="uk-UA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зображення </a:t>
            </a:r>
            <a:r>
              <a:rPr lang="uk-UA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інтраопераційної</a:t>
            </a:r>
            <a:r>
              <a:rPr lang="uk-UA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множинної </a:t>
            </a:r>
            <a:r>
              <a:rPr lang="uk-UA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панч</a:t>
            </a:r>
            <a:r>
              <a:rPr lang="uk-UA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-біопсії підшлункової залози. Даний метод можна застосовувати для біопсії та діагностики будь-якої зміненої тканини для </a:t>
            </a:r>
            <a:r>
              <a:rPr lang="uk-UA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прицизійного</a:t>
            </a:r>
            <a:r>
              <a:rPr lang="uk-UA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вивчення. </a:t>
            </a:r>
            <a:endParaRPr lang="uk-UA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B61B81-8C75-45D7-8B48-0137C461F44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8" r="10312" b="13553"/>
          <a:stretch/>
        </p:blipFill>
        <p:spPr bwMode="auto">
          <a:xfrm>
            <a:off x="3859619" y="1648047"/>
            <a:ext cx="3827720" cy="34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Без імені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 r="13625" b="23164"/>
          <a:stretch/>
        </p:blipFill>
        <p:spPr bwMode="auto">
          <a:xfrm>
            <a:off x="7887363" y="1674855"/>
            <a:ext cx="4114137" cy="341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088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E21FEB42-A08F-4B16-8B44-BB5A10AA9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7FA788E-B62E-4917-8932-76B0D2946505}"/>
              </a:ext>
            </a:extLst>
          </p:cNvPr>
          <p:cNvSpPr/>
          <p:nvPr/>
        </p:nvSpPr>
        <p:spPr>
          <a:xfrm>
            <a:off x="276908" y="81367"/>
            <a:ext cx="11249246" cy="295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Запропонований нами новий метод діагностики «Методика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інтраопераційної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біопсії підшлункової залози» </a:t>
            </a:r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 вирішення якого спрямований спосіб, полягає у збільшенні обсягу видаленого матеріалу, а також отриманні інформації про розповсюдження пухлинного процесу до змін у паренхімі підшлункової залози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(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Рис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 6.</a:t>
            </a:r>
            <a:r>
              <a:rPr lang="uk-UA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4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</a:t>
            </a:r>
            <a:r>
              <a:rPr lang="uk-UA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4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.)</a:t>
            </a:r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indent="540385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Поставлене завдання вирішується таким чином, що біопсія береться за допомогою модифікованої </a:t>
            </a:r>
            <a:r>
              <a:rPr lang="uk-UA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кюретки</a:t>
            </a:r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або </a:t>
            </a:r>
            <a:r>
              <a:rPr lang="uk-UA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жолобоватим</a:t>
            </a:r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зондом на усьому протязі </a:t>
            </a:r>
            <a:r>
              <a:rPr lang="uk-UA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Вірсунгового</a:t>
            </a:r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протока, який заводять у просвіт через розріз у паренхімі залози при наявній помірній </a:t>
            </a:r>
            <a:r>
              <a:rPr lang="uk-UA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протоковій</a:t>
            </a:r>
            <a:r>
              <a:rPr lang="uk-UA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гіпертензії. Таким чином, відбувається безпечний забір матеріалу та повноцінне, на усьому протязі, дослідження. </a:t>
            </a:r>
            <a:endParaRPr lang="uk-UA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D4E6CE-8660-4620-9BF7-4DA717CB61F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0" r="11034" b="21089"/>
          <a:stretch/>
        </p:blipFill>
        <p:spPr bwMode="auto">
          <a:xfrm>
            <a:off x="0" y="3340386"/>
            <a:ext cx="4295553" cy="2922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F8ED1A-7884-431F-A0DE-7790CEF0499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11" t="31371" r="6011" b="-1273"/>
          <a:stretch/>
        </p:blipFill>
        <p:spPr bwMode="auto">
          <a:xfrm>
            <a:off x="4314038" y="2958672"/>
            <a:ext cx="3870252" cy="3471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6D5F63-CFB1-4C3D-A393-EA405AC42A3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t="22566"/>
          <a:stretch/>
        </p:blipFill>
        <p:spPr bwMode="auto">
          <a:xfrm>
            <a:off x="8414200" y="3023063"/>
            <a:ext cx="3341864" cy="3333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417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4BC02AE1-40D7-4448-9461-EFC5D9BCB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7632C8F-4C64-42B3-B732-EE46D1A24BA1}"/>
              </a:ext>
            </a:extLst>
          </p:cNvPr>
          <p:cNvSpPr/>
          <p:nvPr/>
        </p:nvSpPr>
        <p:spPr>
          <a:xfrm>
            <a:off x="903768" y="-82560"/>
            <a:ext cx="10450032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fontAlgn="auto">
              <a:lnSpc>
                <a:spcPct val="150000"/>
              </a:lnSpc>
              <a:spcAft>
                <a:spcPts val="0"/>
              </a:spcAft>
            </a:pPr>
            <a:endParaRPr lang="uk-UA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indent="450215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За наявності вираженої жовтяниці, п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окази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для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передопераційної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біліарної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декомпресії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в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обох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групах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були</a:t>
            </a:r>
            <a:r>
              <a:rPr lang="uk-UA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ідентичні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 </a:t>
            </a:r>
            <a:endParaRPr lang="uk-UA" sz="16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F9B1B902-2EC5-4558-980A-DF853692D88E}"/>
              </a:ext>
            </a:extLst>
          </p:cNvPr>
          <p:cNvSpPr/>
          <p:nvPr/>
        </p:nvSpPr>
        <p:spPr>
          <a:xfrm>
            <a:off x="806302" y="1087934"/>
            <a:ext cx="10547498" cy="212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fontAlgn="auto">
              <a:lnSpc>
                <a:spcPct val="150000"/>
              </a:lnSpc>
              <a:spcAft>
                <a:spcPts val="0"/>
              </a:spcAft>
            </a:pP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Відповідно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до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протоколу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ERAS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її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виконували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у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хворих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при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гіпербілірубінемії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вище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250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ммоль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/л.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Надавали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перевагу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uk-UA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малоінвазивному</a:t>
            </a:r>
            <a:r>
              <a:rPr lang="uk-UA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стентуванню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що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забезпечувало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внутрішнє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дренування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жовчних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проток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та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попереджувало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втрати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жовчі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 </a:t>
            </a:r>
            <a:r>
              <a:rPr lang="uk-UA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С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тентування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виконано</a:t>
            </a:r>
            <a:r>
              <a:rPr lang="de-DE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у 9 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(16,4%) </a:t>
            </a:r>
            <a:r>
              <a:rPr lang="de-DE" kern="150" dirty="0" err="1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випадках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 </a:t>
            </a:r>
            <a:r>
              <a:rPr lang="uk-UA" kern="150" dirty="0" err="1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Ендобіліарне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у 4 пацієнтів (44,4%), натомість </a:t>
            </a:r>
            <a:r>
              <a:rPr lang="uk-UA" kern="150" dirty="0" err="1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черезшкірне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uk-UA" kern="150" dirty="0" err="1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транспечінкове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дренування виконане у 5 пацієнтів (55.6%) із механічною жовтяницею.</a:t>
            </a:r>
            <a:r>
              <a:rPr lang="uk-UA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endParaRPr lang="uk-UA" sz="16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019A5-C1F4-4F71-B6F6-5F083CBA71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47" y="3152085"/>
            <a:ext cx="3400979" cy="339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5EC6E8-D47F-46A6-BBB5-715CDB48B34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803" y="3113593"/>
            <a:ext cx="3310048" cy="341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2EF900-9F16-4FF1-87EA-B74723265A1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198" y="3131498"/>
            <a:ext cx="3712535" cy="34253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Стрілка: вправо 8">
            <a:extLst>
              <a:ext uri="{FF2B5EF4-FFF2-40B4-BE49-F238E27FC236}">
                <a16:creationId xmlns:a16="http://schemas.microsoft.com/office/drawing/2014/main" id="{782A55F0-43B4-458F-B80F-97C5E5A1DB03}"/>
              </a:ext>
            </a:extLst>
          </p:cNvPr>
          <p:cNvSpPr/>
          <p:nvPr/>
        </p:nvSpPr>
        <p:spPr>
          <a:xfrm rot="18663754" flipV="1">
            <a:off x="1148579" y="5095417"/>
            <a:ext cx="667616" cy="18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: вправо 9">
            <a:extLst>
              <a:ext uri="{FF2B5EF4-FFF2-40B4-BE49-F238E27FC236}">
                <a16:creationId xmlns:a16="http://schemas.microsoft.com/office/drawing/2014/main" id="{115B442C-9F69-4F53-ADD8-079597494C2A}"/>
              </a:ext>
            </a:extLst>
          </p:cNvPr>
          <p:cNvSpPr/>
          <p:nvPr/>
        </p:nvSpPr>
        <p:spPr>
          <a:xfrm rot="15764085" flipV="1">
            <a:off x="5431946" y="4911358"/>
            <a:ext cx="667616" cy="2013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ілка: вправо 11">
            <a:extLst>
              <a:ext uri="{FF2B5EF4-FFF2-40B4-BE49-F238E27FC236}">
                <a16:creationId xmlns:a16="http://schemas.microsoft.com/office/drawing/2014/main" id="{76332B76-7460-4F67-84D6-4E3419BEB27E}"/>
              </a:ext>
            </a:extLst>
          </p:cNvPr>
          <p:cNvSpPr/>
          <p:nvPr/>
        </p:nvSpPr>
        <p:spPr>
          <a:xfrm rot="18663754" flipV="1">
            <a:off x="8735450" y="4987034"/>
            <a:ext cx="667616" cy="18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8278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764" y="399011"/>
            <a:ext cx="10855036" cy="5777952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Окрім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відомих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ускладнень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ХП,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насправді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загрозлив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ою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гепатопанкреатобіліарної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Причиною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псевдоаневризма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селезінкової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артерії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постнекротичних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норицею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вірсунгову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протоку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постнекротична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вірсунго-венозна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нориця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порожнину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кісти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ПЗ,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пухлини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головки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лівого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анатомічного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сегмента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[M.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Vujasinovic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2021,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Brock, L. M. Nielsen,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2013,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P.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Gambiez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1997]. </a:t>
            </a:r>
            <a:r>
              <a:rPr lang="de-DE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виключено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 часті)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de-DE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кровотечі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радикальних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резекційних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</a:t>
            </a:r>
            <a:r>
              <a:rPr lang="uk-UA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тивних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втручань</a:t>
            </a:r>
            <a:r>
              <a:rPr lang="uk-UA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паліативних </a:t>
            </a:r>
            <a:r>
              <a:rPr lang="uk-UA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втручань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ПЗ </a:t>
            </a:r>
            <a:r>
              <a:rPr lang="de-DE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панкреатоєюностомії</a:t>
            </a:r>
            <a:r>
              <a:rPr lang="de-DE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більшості випадків кровотеча у ранньому післяопераційному періоді після радикальних оперативних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втручань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приводу РПЗ, виникає внаслідок неспроможності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панкреатоентероанастомозу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витоку панкреатичного соку (за умови жовчної чи кишкової нориці контакту із травними соками) та послідуючих </a:t>
            </a:r>
            <a:r>
              <a:rPr lang="uk-UA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арозивних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кровотеч із гілок черевного стовбура.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перераховані випадки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загрозливими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часто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маскуються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виглядом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ШКТ,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потрапляючи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кишечника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вірсунгову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протоку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або через анастомоз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Кровотечі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черевну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порожнину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заочеревинний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плевральну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порожнину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діагностуються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вчасно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причиною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нестабільної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гемодинаміки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високого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смертності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авторів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ХП,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ускладненого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кровотечою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псевдоаневризми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коливається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10%.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Найчастіше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вражається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селезінкова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гастродуоденальна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панкреатодуоденальна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печінкова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артерії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[O. S.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Ugo­nabo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2022, 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de-DE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Dhali</a:t>
            </a:r>
            <a:r>
              <a:rPr lang="uk-U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r>
              <a:rPr lang="de-DE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uk-UA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57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B374B17C-AEF9-40D4-9E63-6D8A7635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EE4F7C-A0BE-4509-B646-B44E967239C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11470" r="11891" b="5881"/>
          <a:stretch/>
        </p:blipFill>
        <p:spPr bwMode="auto">
          <a:xfrm rot="5400000">
            <a:off x="7201374" y="748825"/>
            <a:ext cx="3745549" cy="3263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662DC6-35B9-4F09-9C06-9E5E2F43FF3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21319" r="24104" b="16918"/>
          <a:stretch/>
        </p:blipFill>
        <p:spPr bwMode="auto">
          <a:xfrm>
            <a:off x="914400" y="508000"/>
            <a:ext cx="5384801" cy="37455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23A117A-4693-4FAE-B0DF-2622E0CA619C}"/>
              </a:ext>
            </a:extLst>
          </p:cNvPr>
          <p:cNvSpPr/>
          <p:nvPr/>
        </p:nvSpPr>
        <p:spPr>
          <a:xfrm>
            <a:off x="1968500" y="4287614"/>
            <a:ext cx="9486438" cy="2725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ts val="0"/>
              </a:spcAft>
            </a:pPr>
            <a:r>
              <a:rPr lang="de-DE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Сполучення</a:t>
            </a:r>
            <a:r>
              <a:rPr lang="de-DE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</a:t>
            </a:r>
            <a:r>
              <a:rPr lang="de-DE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кісти</a:t>
            </a:r>
            <a:r>
              <a:rPr lang="de-DE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з </a:t>
            </a:r>
            <a:r>
              <a:rPr lang="de-DE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протокою</a:t>
            </a:r>
            <a:r>
              <a:rPr lang="de-DE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</a:t>
            </a:r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підшлункової залози та </a:t>
            </a:r>
            <a:r>
              <a:rPr lang="uk-UA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кровотечею</a:t>
            </a:r>
            <a:r>
              <a:rPr lang="uk-UA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inos"/>
              </a:rPr>
              <a:t> у її просвіт.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</a:pPr>
            <a:endParaRPr lang="uk-UA" kern="150" dirty="0">
              <a:solidFill>
                <a:srgbClr val="000000"/>
              </a:solidFill>
              <a:latin typeface="Times New Roman" panose="02020603050405020304" pitchFamily="18" charset="0"/>
              <a:ea typeface="Andale Sans UI"/>
              <a:cs typeface="Tinos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sz="1600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Найпростіше та найефективніше, що ви можете зробити це КТ… бажано з контрастуванням. Враховуючи, що його вартість, як кількох УЗД, що призначаються інколи нашими колегами гіперболізовано…</a:t>
            </a:r>
            <a:endParaRPr lang="uk-UA" sz="16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sz="1600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Є змога встановити діагноз, та </a:t>
            </a:r>
            <a:r>
              <a:rPr lang="uk-UA" sz="1600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верифікувати</a:t>
            </a:r>
            <a:r>
              <a:rPr lang="uk-UA" sz="1600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певні знахідки – </a:t>
            </a:r>
            <a:r>
              <a:rPr lang="uk-UA" sz="1600" b="1" kern="150" dirty="0" err="1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доклінічні</a:t>
            </a:r>
            <a:r>
              <a:rPr lang="uk-UA" sz="1600" b="1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захворювання!!!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sz="1600" kern="150" dirty="0">
                <a:solidFill>
                  <a:srgbClr val="000000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Що дасть змогу пролікувати пацієнта на ранній стадії, ремісії, планово…</a:t>
            </a:r>
          </a:p>
          <a:p>
            <a:pPr algn="just" fontAlgn="auto">
              <a:lnSpc>
                <a:spcPct val="150000"/>
              </a:lnSpc>
              <a:spcAft>
                <a:spcPts val="0"/>
              </a:spcAft>
            </a:pPr>
            <a:endParaRPr lang="uk-UA" sz="1600" b="1" kern="150" dirty="0">
              <a:solidFill>
                <a:srgbClr val="000000"/>
              </a:solidFill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7" name="Стрілка: вправо 6">
            <a:extLst>
              <a:ext uri="{FF2B5EF4-FFF2-40B4-BE49-F238E27FC236}">
                <a16:creationId xmlns:a16="http://schemas.microsoft.com/office/drawing/2014/main" id="{8F981E1F-43DB-4887-80E3-BDE8F14047DE}"/>
              </a:ext>
            </a:extLst>
          </p:cNvPr>
          <p:cNvSpPr/>
          <p:nvPr/>
        </p:nvSpPr>
        <p:spPr>
          <a:xfrm rot="20306470">
            <a:off x="2876273" y="2353449"/>
            <a:ext cx="1461052" cy="310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ілка: вправо 7">
            <a:extLst>
              <a:ext uri="{FF2B5EF4-FFF2-40B4-BE49-F238E27FC236}">
                <a16:creationId xmlns:a16="http://schemas.microsoft.com/office/drawing/2014/main" id="{7FA5923A-D956-4744-8550-AED74BFFE6DA}"/>
              </a:ext>
            </a:extLst>
          </p:cNvPr>
          <p:cNvSpPr/>
          <p:nvPr/>
        </p:nvSpPr>
        <p:spPr>
          <a:xfrm rot="20306470">
            <a:off x="8067812" y="1954398"/>
            <a:ext cx="1461052" cy="310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190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845762CB-EAEE-469D-B1B1-F9C6B9AB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4A06A8-1F5B-4BAE-ABD6-341F8BD4C22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 t="10291" r="189" b="16251"/>
          <a:stretch/>
        </p:blipFill>
        <p:spPr bwMode="auto">
          <a:xfrm>
            <a:off x="622300" y="1245703"/>
            <a:ext cx="11125200" cy="5475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Стрілка: вправо 3">
            <a:extLst>
              <a:ext uri="{FF2B5EF4-FFF2-40B4-BE49-F238E27FC236}">
                <a16:creationId xmlns:a16="http://schemas.microsoft.com/office/drawing/2014/main" id="{72C1AADD-2825-48D5-852D-D71CA5D4796D}"/>
              </a:ext>
            </a:extLst>
          </p:cNvPr>
          <p:cNvSpPr/>
          <p:nvPr/>
        </p:nvSpPr>
        <p:spPr>
          <a:xfrm rot="20306470">
            <a:off x="2844051" y="5462845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трілка: вправо 4">
            <a:extLst>
              <a:ext uri="{FF2B5EF4-FFF2-40B4-BE49-F238E27FC236}">
                <a16:creationId xmlns:a16="http://schemas.microsoft.com/office/drawing/2014/main" id="{527CB832-D784-44F8-AF27-97EA622EF44D}"/>
              </a:ext>
            </a:extLst>
          </p:cNvPr>
          <p:cNvSpPr/>
          <p:nvPr/>
        </p:nvSpPr>
        <p:spPr>
          <a:xfrm rot="15112639">
            <a:off x="10092989" y="2732897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ілка: вправо 5">
            <a:extLst>
              <a:ext uri="{FF2B5EF4-FFF2-40B4-BE49-F238E27FC236}">
                <a16:creationId xmlns:a16="http://schemas.microsoft.com/office/drawing/2014/main" id="{DA753F4D-6053-4C2B-A2BA-376B57299F86}"/>
              </a:ext>
            </a:extLst>
          </p:cNvPr>
          <p:cNvSpPr/>
          <p:nvPr/>
        </p:nvSpPr>
        <p:spPr>
          <a:xfrm rot="20306470">
            <a:off x="2012478" y="1430871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622300" y="331302"/>
            <a:ext cx="111252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Завантажуємо програму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Radiant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тривало вивчаємо зображення у різних проекціях. Проксимальна, сагітальна та аксіальна (не забуваючи до цього і після ретельно оглянути та пальпувати пацієнта).</a:t>
            </a:r>
          </a:p>
        </p:txBody>
      </p:sp>
    </p:spTree>
    <p:extLst>
      <p:ext uri="{BB962C8B-B14F-4D97-AF65-F5344CB8AC3E}">
        <p14:creationId xmlns:p14="http://schemas.microsoft.com/office/powerpoint/2010/main" val="2515004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E8B22A7C-27AA-47E0-86D7-76F4FD9E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D4BBAE-0A74-4BD7-AA01-7C054223489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08" y="228600"/>
            <a:ext cx="6262355" cy="39712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22E0949-4318-4BA6-8B9A-94ED3D374DA8}"/>
              </a:ext>
            </a:extLst>
          </p:cNvPr>
          <p:cNvSpPr/>
          <p:nvPr/>
        </p:nvSpPr>
        <p:spPr>
          <a:xfrm>
            <a:off x="3048000" y="3079000"/>
            <a:ext cx="6096000" cy="37683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340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sz="1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2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970023DB-36BA-4054-B8E9-CB4126EEC989}"/>
              </a:ext>
            </a:extLst>
          </p:cNvPr>
          <p:cNvSpPr/>
          <p:nvPr/>
        </p:nvSpPr>
        <p:spPr>
          <a:xfrm>
            <a:off x="5709609" y="3913692"/>
            <a:ext cx="6056941" cy="1843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 fontAlgn="auto">
              <a:lnSpc>
                <a:spcPct val="150000"/>
              </a:lnSpc>
              <a:spcAft>
                <a:spcPts val="0"/>
              </a:spcAft>
            </a:pPr>
            <a:endParaRPr lang="uk-UA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МРТ ознаки пухлини голівки ПЗ із помірною </a:t>
            </a:r>
            <a:r>
              <a:rPr lang="uk-UA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протоковою</a:t>
            </a:r>
            <a:r>
              <a:rPr lang="uk-UA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гіпертензією та різким обриванням у проекції голівки.</a:t>
            </a:r>
            <a:endParaRPr lang="uk-UA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84EF5E-1C98-4689-847D-1A517D51685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t="1748" r="8095" b="9218"/>
          <a:stretch/>
        </p:blipFill>
        <p:spPr bwMode="auto">
          <a:xfrm>
            <a:off x="220036" y="228600"/>
            <a:ext cx="5245099" cy="39712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EDB24829-1D66-46A3-A008-FB68DC517E85}"/>
              </a:ext>
            </a:extLst>
          </p:cNvPr>
          <p:cNvSpPr/>
          <p:nvPr/>
        </p:nvSpPr>
        <p:spPr>
          <a:xfrm>
            <a:off x="425451" y="4452714"/>
            <a:ext cx="5245100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МРТ у пацієнта без патології </a:t>
            </a:r>
            <a:r>
              <a:rPr lang="uk-UA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гепатопанкреатобіліарного</a:t>
            </a:r>
            <a:r>
              <a:rPr lang="uk-UA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дерева.</a:t>
            </a:r>
            <a:endParaRPr lang="uk-UA" sz="20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10" name="Стрілка: вправо 9">
            <a:extLst>
              <a:ext uri="{FF2B5EF4-FFF2-40B4-BE49-F238E27FC236}">
                <a16:creationId xmlns:a16="http://schemas.microsoft.com/office/drawing/2014/main" id="{CE4270AE-5000-4F8C-9C2F-A4AEE9B81C47}"/>
              </a:ext>
            </a:extLst>
          </p:cNvPr>
          <p:cNvSpPr/>
          <p:nvPr/>
        </p:nvSpPr>
        <p:spPr>
          <a:xfrm rot="13105396">
            <a:off x="2163871" y="2604485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вправо 10">
            <a:extLst>
              <a:ext uri="{FF2B5EF4-FFF2-40B4-BE49-F238E27FC236}">
                <a16:creationId xmlns:a16="http://schemas.microsoft.com/office/drawing/2014/main" id="{BC78C5EA-0340-4185-A90D-678FC1AA7B2E}"/>
              </a:ext>
            </a:extLst>
          </p:cNvPr>
          <p:cNvSpPr/>
          <p:nvPr/>
        </p:nvSpPr>
        <p:spPr>
          <a:xfrm rot="13882001">
            <a:off x="9400006" y="2820477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ілка: вправо 11">
            <a:extLst>
              <a:ext uri="{FF2B5EF4-FFF2-40B4-BE49-F238E27FC236}">
                <a16:creationId xmlns:a16="http://schemas.microsoft.com/office/drawing/2014/main" id="{FA8FFDD1-F843-4FDF-ACD8-395169CE905E}"/>
              </a:ext>
            </a:extLst>
          </p:cNvPr>
          <p:cNvSpPr/>
          <p:nvPr/>
        </p:nvSpPr>
        <p:spPr>
          <a:xfrm rot="16200000" flipV="1">
            <a:off x="8777633" y="3637840"/>
            <a:ext cx="1055561" cy="284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6827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44E454D4-A53C-4987-8DD6-F98D83BF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130" y="6388358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F93B1D-C8FA-44C7-B661-A53D6D6468A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92" y="287079"/>
            <a:ext cx="5319046" cy="458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161CB4-B5B4-4B7E-AFA6-9D3EDB69E52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7" y="287080"/>
            <a:ext cx="5326911" cy="45826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68B51F3B-373D-461D-89AD-2A4A5FA337A9}"/>
              </a:ext>
            </a:extLst>
          </p:cNvPr>
          <p:cNvSpPr/>
          <p:nvPr/>
        </p:nvSpPr>
        <p:spPr>
          <a:xfrm>
            <a:off x="191386" y="4724390"/>
            <a:ext cx="58266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 fontAlgn="auto">
              <a:lnSpc>
                <a:spcPct val="150000"/>
              </a:lnSpc>
              <a:spcAft>
                <a:spcPts val="0"/>
              </a:spcAft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 fontAlgn="auto">
              <a:lnSpc>
                <a:spcPct val="150000"/>
              </a:lnSpc>
              <a:spcAft>
                <a:spcPts val="0"/>
              </a:spcAft>
            </a:pPr>
            <a:r>
              <a:rPr lang="uk-UA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ЕРХПГ пацієнта із пухлиною голівки ПЗ із помірною </a:t>
            </a:r>
            <a:r>
              <a:rPr lang="uk-UA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біліарною</a:t>
            </a:r>
            <a:r>
              <a:rPr lang="uk-UA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гіпертензією та повною стриктурою </a:t>
            </a:r>
            <a:r>
              <a:rPr lang="uk-UA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Вірсунгової</a:t>
            </a:r>
            <a:r>
              <a:rPr lang="uk-UA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протоки в ділянці голівки. </a:t>
            </a:r>
            <a:r>
              <a:rPr lang="uk-UA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ДІАГНОСТИКА</a:t>
            </a:r>
            <a:endParaRPr lang="uk-UA" sz="1600" b="1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B8EF86C9-AEDB-47AC-996F-E9E7ACF450BD}"/>
              </a:ext>
            </a:extLst>
          </p:cNvPr>
          <p:cNvSpPr/>
          <p:nvPr/>
        </p:nvSpPr>
        <p:spPr>
          <a:xfrm>
            <a:off x="6347637" y="4523898"/>
            <a:ext cx="60965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ЕРХПГ пацієнта із пухлиною голівки ПЗ із вираженою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біліарною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гіпертензією та обструкцією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Вірсунгової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протоки в ділянці голівки по типу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double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duct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Відсутність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контрастованої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ділянки проксимального відділу протоки</a:t>
            </a:r>
            <a:endParaRPr lang="uk-UA" dirty="0"/>
          </a:p>
        </p:txBody>
      </p:sp>
      <p:sp>
        <p:nvSpPr>
          <p:cNvPr id="9" name="Стрілка: вправо 8">
            <a:extLst>
              <a:ext uri="{FF2B5EF4-FFF2-40B4-BE49-F238E27FC236}">
                <a16:creationId xmlns:a16="http://schemas.microsoft.com/office/drawing/2014/main" id="{24D32153-AD14-4A59-A9ED-0DE1A2C0D59D}"/>
              </a:ext>
            </a:extLst>
          </p:cNvPr>
          <p:cNvSpPr/>
          <p:nvPr/>
        </p:nvSpPr>
        <p:spPr>
          <a:xfrm rot="12324066">
            <a:off x="2497181" y="3962037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: вправо 9">
            <a:extLst>
              <a:ext uri="{FF2B5EF4-FFF2-40B4-BE49-F238E27FC236}">
                <a16:creationId xmlns:a16="http://schemas.microsoft.com/office/drawing/2014/main" id="{6EA0C178-9FF2-4259-95D7-31FE96B6C50D}"/>
              </a:ext>
            </a:extLst>
          </p:cNvPr>
          <p:cNvSpPr/>
          <p:nvPr/>
        </p:nvSpPr>
        <p:spPr>
          <a:xfrm rot="12132364">
            <a:off x="9196148" y="4398541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: вправо 10">
            <a:extLst>
              <a:ext uri="{FF2B5EF4-FFF2-40B4-BE49-F238E27FC236}">
                <a16:creationId xmlns:a16="http://schemas.microsoft.com/office/drawing/2014/main" id="{9AB075BB-73A4-4332-B74E-66179C0D6538}"/>
              </a:ext>
            </a:extLst>
          </p:cNvPr>
          <p:cNvSpPr/>
          <p:nvPr/>
        </p:nvSpPr>
        <p:spPr>
          <a:xfrm rot="20306470">
            <a:off x="7684407" y="3196723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ілка: вправо 11">
            <a:extLst>
              <a:ext uri="{FF2B5EF4-FFF2-40B4-BE49-F238E27FC236}">
                <a16:creationId xmlns:a16="http://schemas.microsoft.com/office/drawing/2014/main" id="{C23E7644-D4C7-43DC-977B-340250A9C509}"/>
              </a:ext>
            </a:extLst>
          </p:cNvPr>
          <p:cNvSpPr/>
          <p:nvPr/>
        </p:nvSpPr>
        <p:spPr>
          <a:xfrm rot="1751649">
            <a:off x="7421044" y="4273182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8151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79AD0217-C42E-4606-A106-15844E034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7774" y="6396604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E677A8D-F9E0-471B-BD8A-DD6F498324DE}"/>
              </a:ext>
            </a:extLst>
          </p:cNvPr>
          <p:cNvSpPr/>
          <p:nvPr/>
        </p:nvSpPr>
        <p:spPr>
          <a:xfrm>
            <a:off x="320301" y="453031"/>
            <a:ext cx="114999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Протягом останніх 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8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років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про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оперован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о 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388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пацієнтів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з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приводу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ускладнених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форм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ХП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, а також РПЗ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. У </a:t>
            </a:r>
            <a:r>
              <a:rPr lang="de-DE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59 (15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,2</a:t>
            </a:r>
            <a:r>
              <a:rPr lang="de-DE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%)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пацієнт</a:t>
            </a:r>
            <a:r>
              <a:rPr lang="uk-UA" kern="150" dirty="0" err="1">
                <a:latin typeface="Times New Roman" panose="02020603050405020304" pitchFamily="18" charset="0"/>
                <a:ea typeface="Andale Sans UI"/>
              </a:rPr>
              <a:t>ів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виявлені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зовнішні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та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внутрішні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ПН.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Причиною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утворення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ПН у </a:t>
            </a:r>
            <a:r>
              <a:rPr lang="de-DE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1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9</a:t>
            </a:r>
            <a:r>
              <a:rPr lang="de-DE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 (32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,2</a:t>
            </a:r>
            <a:r>
              <a:rPr lang="de-DE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%)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хворих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бу</a:t>
            </a:r>
            <a:r>
              <a:rPr lang="uk-UA" kern="150" dirty="0" err="1">
                <a:latin typeface="Times New Roman" panose="02020603050405020304" pitchFamily="18" charset="0"/>
                <a:ea typeface="Andale Sans UI"/>
              </a:rPr>
              <a:t>ли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 оперативні втручання з приводу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гостр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ого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панкреатит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у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,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панкреонекроз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у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, у </a:t>
            </a:r>
            <a:r>
              <a:rPr lang="de-DE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2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9</a:t>
            </a:r>
            <a:r>
              <a:rPr lang="de-DE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 (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49,2</a:t>
            </a:r>
            <a:r>
              <a:rPr lang="de-DE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%)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– </a:t>
            </a:r>
            <a:r>
              <a:rPr lang="uk-UA" kern="150" dirty="0" err="1">
                <a:latin typeface="Times New Roman" panose="02020603050405020304" pitchFamily="18" charset="0"/>
                <a:ea typeface="Andale Sans UI"/>
              </a:rPr>
              <a:t>декомпенсований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 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ХП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 із ускладненими формами та оперативними </a:t>
            </a:r>
            <a:r>
              <a:rPr lang="uk-UA" kern="150" dirty="0" err="1">
                <a:latin typeface="Times New Roman" panose="02020603050405020304" pitchFamily="18" charset="0"/>
                <a:ea typeface="Andale Sans UI"/>
              </a:rPr>
              <a:t>втручаннями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 в анамнезі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, в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 одного пацієнта (1,7%)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 – </a:t>
            </a:r>
            <a:r>
              <a:rPr lang="de-DE" kern="150" dirty="0" err="1">
                <a:latin typeface="Times New Roman" panose="02020603050405020304" pitchFamily="18" charset="0"/>
                <a:ea typeface="Andale Sans UI"/>
              </a:rPr>
              <a:t>травма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 ПЗ</a:t>
            </a:r>
            <a:r>
              <a:rPr lang="de-DE" kern="150" dirty="0">
                <a:latin typeface="Times New Roman" panose="02020603050405020304" pitchFamily="18" charset="0"/>
                <a:ea typeface="Andale Sans UI"/>
              </a:rPr>
              <a:t>.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 Нориці, що виникли після резекційних оперативних </a:t>
            </a:r>
            <a:r>
              <a:rPr lang="uk-UA" kern="150" dirty="0" err="1">
                <a:latin typeface="Times New Roman" panose="02020603050405020304" pitchFamily="18" charset="0"/>
                <a:ea typeface="Andale Sans UI"/>
              </a:rPr>
              <a:t>втручань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 з приводу РПЗ спостерігалися </a:t>
            </a:r>
            <a:r>
              <a:rPr lang="uk-UA" kern="150" dirty="0">
                <a:solidFill>
                  <a:srgbClr val="FF0000"/>
                </a:solidFill>
                <a:latin typeface="Times New Roman" panose="02020603050405020304" pitchFamily="18" charset="0"/>
                <a:ea typeface="Andale Sans UI"/>
              </a:rPr>
              <a:t>у 10 (16,9%)</a:t>
            </a:r>
            <a:r>
              <a:rPr lang="uk-UA" kern="150" dirty="0">
                <a:latin typeface="Times New Roman" panose="02020603050405020304" pitchFamily="18" charset="0"/>
                <a:ea typeface="Andale Sans UI"/>
              </a:rPr>
              <a:t> пацієнтів. </a:t>
            </a:r>
          </a:p>
          <a:p>
            <a:pPr algn="just"/>
            <a:endParaRPr lang="uk-UA" kern="150" dirty="0">
              <a:latin typeface="Times New Roman" panose="02020603050405020304" pitchFamily="18" charset="0"/>
              <a:ea typeface="Andale Sans UI"/>
            </a:endParaRPr>
          </a:p>
          <a:p>
            <a:pPr algn="just"/>
            <a:r>
              <a:rPr lang="uk-UA" kern="150" dirty="0">
                <a:latin typeface="Times New Roman" panose="02020603050405020304" pitchFamily="18" charset="0"/>
              </a:rPr>
              <a:t>Тривалий (дубовий) дренаж, агресивний сік та виснаження пацієнта (а також </a:t>
            </a:r>
            <a:r>
              <a:rPr lang="uk-UA" kern="150" dirty="0" err="1">
                <a:latin typeface="Times New Roman" panose="02020603050405020304" pitchFamily="18" charset="0"/>
              </a:rPr>
              <a:t>рефлюкс</a:t>
            </a:r>
            <a:r>
              <a:rPr lang="uk-UA" kern="150" dirty="0">
                <a:latin typeface="Times New Roman" panose="02020603050405020304" pitchFamily="18" charset="0"/>
              </a:rPr>
              <a:t> жовчі та кишкового вмісту у просвіт </a:t>
            </a:r>
            <a:r>
              <a:rPr lang="uk-UA" kern="150" dirty="0" err="1">
                <a:latin typeface="Times New Roman" panose="02020603050405020304" pitchFamily="18" charset="0"/>
              </a:rPr>
              <a:t>протокової</a:t>
            </a:r>
            <a:r>
              <a:rPr lang="uk-UA" kern="150" dirty="0">
                <a:latin typeface="Times New Roman" panose="02020603050405020304" pitchFamily="18" charset="0"/>
              </a:rPr>
              <a:t> системи ПЗ та активація соку)  – буде причиною зовнішньої кровотечі.</a:t>
            </a:r>
            <a:endParaRPr lang="uk-UA" dirty="0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329CCC6A-3379-4234-921F-77C5E4BFDE27}"/>
              </a:ext>
            </a:extLst>
          </p:cNvPr>
          <p:cNvSpPr/>
          <p:nvPr/>
        </p:nvSpPr>
        <p:spPr>
          <a:xfrm>
            <a:off x="3760336" y="166172"/>
            <a:ext cx="3172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Панкреатичні нориці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FEF275-66D8-4B6C-A6DF-6CE3E2D39BD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4153" r="10655" b="7903"/>
          <a:stretch>
            <a:fillRect/>
          </a:stretch>
        </p:blipFill>
        <p:spPr bwMode="auto">
          <a:xfrm>
            <a:off x="9554962" y="2768099"/>
            <a:ext cx="2459990" cy="3731895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D7105D-984D-45EA-AE06-B6C77FC6FB6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01" y="2768099"/>
            <a:ext cx="2647315" cy="3731895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982017-48DF-44F4-96C1-CF6A5434A87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5006" r="10699" b="10381"/>
          <a:stretch>
            <a:fillRect/>
          </a:stretch>
        </p:blipFill>
        <p:spPr bwMode="auto">
          <a:xfrm>
            <a:off x="3530036" y="2768099"/>
            <a:ext cx="2792730" cy="3731895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CED08C-4773-4318-96DB-41F4D463CBD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4936" r="12152" b="9709"/>
          <a:stretch>
            <a:fillRect/>
          </a:stretch>
        </p:blipFill>
        <p:spPr bwMode="auto">
          <a:xfrm>
            <a:off x="6542499" y="2768099"/>
            <a:ext cx="2792730" cy="3731895"/>
          </a:xfrm>
          <a:prstGeom prst="rect">
            <a:avLst/>
          </a:prstGeom>
          <a:noFill/>
        </p:spPr>
      </p:pic>
      <p:sp>
        <p:nvSpPr>
          <p:cNvPr id="13" name="Стрілка: вправо 12">
            <a:extLst>
              <a:ext uri="{FF2B5EF4-FFF2-40B4-BE49-F238E27FC236}">
                <a16:creationId xmlns:a16="http://schemas.microsoft.com/office/drawing/2014/main" id="{7C9F3B3F-058D-4DBA-A4AD-EC709A5421AA}"/>
              </a:ext>
            </a:extLst>
          </p:cNvPr>
          <p:cNvSpPr/>
          <p:nvPr/>
        </p:nvSpPr>
        <p:spPr>
          <a:xfrm rot="20306470">
            <a:off x="3407456" y="4675732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ілка: вправо 13">
            <a:extLst>
              <a:ext uri="{FF2B5EF4-FFF2-40B4-BE49-F238E27FC236}">
                <a16:creationId xmlns:a16="http://schemas.microsoft.com/office/drawing/2014/main" id="{F9DC9658-4DAC-41D6-939D-A2BD04AA2749}"/>
              </a:ext>
            </a:extLst>
          </p:cNvPr>
          <p:cNvSpPr/>
          <p:nvPr/>
        </p:nvSpPr>
        <p:spPr>
          <a:xfrm rot="20306470">
            <a:off x="7573072" y="4105398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ілка: вправо 14">
            <a:extLst>
              <a:ext uri="{FF2B5EF4-FFF2-40B4-BE49-F238E27FC236}">
                <a16:creationId xmlns:a16="http://schemas.microsoft.com/office/drawing/2014/main" id="{32EE9CB9-C032-430E-91E4-2D767652DFC8}"/>
              </a:ext>
            </a:extLst>
          </p:cNvPr>
          <p:cNvSpPr/>
          <p:nvPr/>
        </p:nvSpPr>
        <p:spPr>
          <a:xfrm rot="19917327">
            <a:off x="8964976" y="5107033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ілка: вправо 15">
            <a:extLst>
              <a:ext uri="{FF2B5EF4-FFF2-40B4-BE49-F238E27FC236}">
                <a16:creationId xmlns:a16="http://schemas.microsoft.com/office/drawing/2014/main" id="{2E81D151-CA90-48A0-930B-EDB8D9516A0E}"/>
              </a:ext>
            </a:extLst>
          </p:cNvPr>
          <p:cNvSpPr/>
          <p:nvPr/>
        </p:nvSpPr>
        <p:spPr>
          <a:xfrm rot="14055296">
            <a:off x="11170184" y="6003911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трілка: вправо 16">
            <a:extLst>
              <a:ext uri="{FF2B5EF4-FFF2-40B4-BE49-F238E27FC236}">
                <a16:creationId xmlns:a16="http://schemas.microsoft.com/office/drawing/2014/main" id="{E8FF3070-9E47-4638-98D9-7DD14DA793F6}"/>
              </a:ext>
            </a:extLst>
          </p:cNvPr>
          <p:cNvSpPr/>
          <p:nvPr/>
        </p:nvSpPr>
        <p:spPr>
          <a:xfrm rot="20306470">
            <a:off x="-43152" y="4854997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04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628757AF-CF7E-47BC-83E2-A89F2F55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7E657A-7F97-4440-AB50-2272A378BB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4565" r="11639" b="9314"/>
          <a:stretch>
            <a:fillRect/>
          </a:stretch>
        </p:blipFill>
        <p:spPr bwMode="auto">
          <a:xfrm>
            <a:off x="457200" y="456685"/>
            <a:ext cx="3998422" cy="4364696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540E32-4E67-4FCE-8D78-9E15B5BA75C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t="5109" r="18103" b="9399"/>
          <a:stretch/>
        </p:blipFill>
        <p:spPr bwMode="auto">
          <a:xfrm>
            <a:off x="7223761" y="434974"/>
            <a:ext cx="3350176" cy="43864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88D1946-582E-4575-B1CE-0FC4843335FE}"/>
              </a:ext>
            </a:extLst>
          </p:cNvPr>
          <p:cNvSpPr/>
          <p:nvPr/>
        </p:nvSpPr>
        <p:spPr>
          <a:xfrm>
            <a:off x="457200" y="4143365"/>
            <a:ext cx="11125000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fontAlgn="auto">
              <a:lnSpc>
                <a:spcPct val="150000"/>
              </a:lnSpc>
              <a:spcAft>
                <a:spcPts val="0"/>
              </a:spcAft>
            </a:pPr>
            <a:endParaRPr lang="uk-UA" sz="2000" kern="150" dirty="0"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pPr marL="90170" fontAlgn="auto">
              <a:lnSpc>
                <a:spcPct val="150000"/>
              </a:lnSpc>
              <a:spcAft>
                <a:spcPts val="0"/>
              </a:spcAft>
            </a:pPr>
            <a:endParaRPr lang="uk-UA" sz="2000" kern="150" dirty="0"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pPr marL="90170" fontAlgn="auto">
              <a:lnSpc>
                <a:spcPct val="150000"/>
              </a:lnSpc>
              <a:spcAft>
                <a:spcPts val="0"/>
              </a:spcAft>
            </a:pPr>
            <a:r>
              <a:rPr lang="uk-UA" sz="20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Сформована тривала зовнішня панкреатична нориця</a:t>
            </a:r>
            <a:r>
              <a:rPr lang="uk-UA" sz="2000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de-DE" sz="20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grade C</a:t>
            </a:r>
            <a:r>
              <a:rPr lang="uk-UA" sz="20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що потребує виключно хірургічної корекції. Під час </a:t>
            </a:r>
            <a:r>
              <a:rPr lang="uk-UA" sz="20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фістулографії</a:t>
            </a:r>
            <a:r>
              <a:rPr lang="uk-UA" sz="20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– </a:t>
            </a:r>
            <a:r>
              <a:rPr lang="uk-UA" sz="20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контрастується</a:t>
            </a:r>
            <a:r>
              <a:rPr lang="uk-UA" sz="20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uk-UA" sz="20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Вірсунгова</a:t>
            </a:r>
            <a:r>
              <a:rPr lang="uk-UA" sz="20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протока.</a:t>
            </a:r>
            <a:endParaRPr lang="uk-UA" sz="20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sp>
        <p:nvSpPr>
          <p:cNvPr id="8" name="Стрілка: вправо 7">
            <a:extLst>
              <a:ext uri="{FF2B5EF4-FFF2-40B4-BE49-F238E27FC236}">
                <a16:creationId xmlns:a16="http://schemas.microsoft.com/office/drawing/2014/main" id="{F94BC2AD-BEA5-46D1-B997-6273A2073A58}"/>
              </a:ext>
            </a:extLst>
          </p:cNvPr>
          <p:cNvSpPr/>
          <p:nvPr/>
        </p:nvSpPr>
        <p:spPr>
          <a:xfrm rot="14764903">
            <a:off x="1729244" y="3064607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ілка: вправо 8">
            <a:extLst>
              <a:ext uri="{FF2B5EF4-FFF2-40B4-BE49-F238E27FC236}">
                <a16:creationId xmlns:a16="http://schemas.microsoft.com/office/drawing/2014/main" id="{FE257B2F-B3E6-40A2-B79F-32AFCC662894}"/>
              </a:ext>
            </a:extLst>
          </p:cNvPr>
          <p:cNvSpPr/>
          <p:nvPr/>
        </p:nvSpPr>
        <p:spPr>
          <a:xfrm rot="14739490">
            <a:off x="8981374" y="3156147"/>
            <a:ext cx="1055561" cy="250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9770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12155</TotalTime>
  <Words>1760</Words>
  <Application>Microsoft Office PowerPoint</Application>
  <PresentationFormat>Широкий екран</PresentationFormat>
  <Paragraphs>163</Paragraphs>
  <Slides>23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  «Рідкісні причини ШКК. Клінічні кейси».           </vt:lpstr>
      <vt:lpstr>Щорічне виявлення нових випадків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Julia S</cp:lastModifiedBy>
  <cp:revision>231</cp:revision>
  <cp:lastPrinted>2022-10-20T14:53:09Z</cp:lastPrinted>
  <dcterms:created xsi:type="dcterms:W3CDTF">2018-02-28T16:04:32Z</dcterms:created>
  <dcterms:modified xsi:type="dcterms:W3CDTF">2025-04-16T06:32:32Z</dcterms:modified>
</cp:coreProperties>
</file>