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5"/>
  </p:notesMasterIdLst>
  <p:sldIdLst>
    <p:sldId id="326" r:id="rId2"/>
    <p:sldId id="357" r:id="rId3"/>
    <p:sldId id="372" r:id="rId4"/>
    <p:sldId id="349" r:id="rId5"/>
    <p:sldId id="361" r:id="rId6"/>
    <p:sldId id="350" r:id="rId7"/>
    <p:sldId id="362" r:id="rId8"/>
    <p:sldId id="364" r:id="rId9"/>
    <p:sldId id="365" r:id="rId10"/>
    <p:sldId id="366" r:id="rId11"/>
    <p:sldId id="367" r:id="rId12"/>
    <p:sldId id="382" r:id="rId13"/>
    <p:sldId id="383" r:id="rId14"/>
    <p:sldId id="368" r:id="rId15"/>
    <p:sldId id="369" r:id="rId16"/>
    <p:sldId id="377" r:id="rId17"/>
    <p:sldId id="336" r:id="rId18"/>
    <p:sldId id="329" r:id="rId19"/>
    <p:sldId id="406" r:id="rId20"/>
    <p:sldId id="404" r:id="rId21"/>
    <p:sldId id="379" r:id="rId22"/>
    <p:sldId id="405" r:id="rId23"/>
    <p:sldId id="331" r:id="rId24"/>
    <p:sldId id="330" r:id="rId25"/>
    <p:sldId id="332" r:id="rId26"/>
    <p:sldId id="333" r:id="rId27"/>
    <p:sldId id="351" r:id="rId28"/>
    <p:sldId id="338" r:id="rId29"/>
    <p:sldId id="334" r:id="rId30"/>
    <p:sldId id="388" r:id="rId31"/>
    <p:sldId id="394" r:id="rId32"/>
    <p:sldId id="395" r:id="rId33"/>
    <p:sldId id="389" r:id="rId34"/>
    <p:sldId id="335" r:id="rId35"/>
    <p:sldId id="327" r:id="rId36"/>
    <p:sldId id="328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8" r:id="rId46"/>
    <p:sldId id="409" r:id="rId47"/>
    <p:sldId id="410" r:id="rId48"/>
    <p:sldId id="390" r:id="rId49"/>
    <p:sldId id="391" r:id="rId50"/>
    <p:sldId id="392" r:id="rId51"/>
    <p:sldId id="393" r:id="rId52"/>
    <p:sldId id="407" r:id="rId53"/>
    <p:sldId id="325" r:id="rId54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103"/>
    <a:srgbClr val="03A903"/>
    <a:srgbClr val="04EE04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4660"/>
  </p:normalViewPr>
  <p:slideViewPr>
    <p:cSldViewPr>
      <p:cViewPr varScale="1">
        <p:scale>
          <a:sx n="108" d="100"/>
          <a:sy n="108" d="100"/>
        </p:scale>
        <p:origin x="774" y="102"/>
      </p:cViewPr>
      <p:guideLst>
        <p:guide orient="horz" pos="2160"/>
        <p:guide pos="3840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u="none" strike="noStrike" baseline="0" dirty="0" smtClean="0">
                <a:solidFill>
                  <a:schemeClr val="tx1"/>
                </a:solidFill>
                <a:effectLst/>
              </a:rPr>
              <a:t>СТРУКТУРА ХВОРИХ, </a:t>
            </a:r>
          </a:p>
          <a:p>
            <a:pPr>
              <a:defRPr/>
            </a:pPr>
            <a:r>
              <a:rPr lang="uk-UA" sz="2400" b="1" i="0" u="none" strike="noStrike" baseline="0" dirty="0" smtClean="0">
                <a:solidFill>
                  <a:schemeClr val="tx1"/>
                </a:solidFill>
                <a:effectLst/>
              </a:rPr>
              <a:t>доставлених в стаціонари з терміновими станами (%)</a:t>
            </a:r>
            <a:endParaRPr lang="uk-UA" sz="2400" dirty="0">
              <a:solidFill>
                <a:schemeClr val="tx1"/>
              </a:solidFill>
            </a:endParaRPr>
          </a:p>
        </c:rich>
      </c:tx>
      <c:overlay val="0"/>
      <c:spPr>
        <a:solidFill>
          <a:srgbClr val="03C10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476789973269285"/>
          <c:y val="0.12562496674801751"/>
          <c:w val="0.63192000070937071"/>
          <c:h val="0.872449946578302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5BB-41BF-A8DF-9C1E923212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5BB-41BF-A8DF-9C1E923212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5BB-41BF-A8DF-9C1E923212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5BB-41BF-A8DF-9C1E923212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5BB-41BF-A8DF-9C1E923212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430-4053-B599-4E70DB0D943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5BB-41BF-A8DF-9C1E9232120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5BB-41BF-A8DF-9C1E92321208}"/>
              </c:ext>
            </c:extLst>
          </c:dPt>
          <c:dLbls>
            <c:spPr>
              <a:solidFill>
                <a:srgbClr val="FFFF00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Лист1!$A$2:$A$9</c:f>
              <c:strCache>
                <c:ptCount val="8"/>
                <c:pt idx="0">
                  <c:v>Гостра непрохідність</c:v>
                </c:pt>
                <c:pt idx="1">
                  <c:v>Гострий апендицит</c:v>
                </c:pt>
                <c:pt idx="2">
                  <c:v>Проривна виразка</c:v>
                </c:pt>
                <c:pt idx="3">
                  <c:v>Шлунково-кишкова кровотеча</c:v>
                </c:pt>
                <c:pt idx="4">
                  <c:v>Защемлена кила</c:v>
                </c:pt>
                <c:pt idx="5">
                  <c:v>Гострий холецистит</c:v>
                </c:pt>
                <c:pt idx="6">
                  <c:v>Гострий панкреатит</c:v>
                </c:pt>
                <c:pt idx="7">
                  <c:v>Травми внутрішніх органів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5.6</c:v>
                </c:pt>
                <c:pt idx="1">
                  <c:v>34.9</c:v>
                </c:pt>
                <c:pt idx="2">
                  <c:v>3.8</c:v>
                </c:pt>
                <c:pt idx="3">
                  <c:v>13.2</c:v>
                </c:pt>
                <c:pt idx="4">
                  <c:v>6.7</c:v>
                </c:pt>
                <c:pt idx="5">
                  <c:v>13.8</c:v>
                </c:pt>
                <c:pt idx="6">
                  <c:v>13.9</c:v>
                </c:pt>
                <c:pt idx="7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5BB-41BF-A8DF-9C1E9232120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7430-4053-B599-4E70DB0D94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430-4053-B599-4E70DB0D94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7430-4053-B599-4E70DB0D94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7430-4053-B599-4E70DB0D94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7430-4053-B599-4E70DB0D94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7430-4053-B599-4E70DB0D943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7430-4053-B599-4E70DB0D943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7430-4053-B599-4E70DB0D94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Гостра непрохідність</c:v>
                </c:pt>
                <c:pt idx="1">
                  <c:v>Гострий апендицит</c:v>
                </c:pt>
                <c:pt idx="2">
                  <c:v>Проривна виразка</c:v>
                </c:pt>
                <c:pt idx="3">
                  <c:v>Шлунково-кишкова кровотеча</c:v>
                </c:pt>
                <c:pt idx="4">
                  <c:v>Защемлена кила</c:v>
                </c:pt>
                <c:pt idx="5">
                  <c:v>Гострий холецистит</c:v>
                </c:pt>
                <c:pt idx="6">
                  <c:v>Гострий панкреатит</c:v>
                </c:pt>
                <c:pt idx="7">
                  <c:v>Травми внутрішніх органів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F4E-45F2-BF30-D8EC2DB99FE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7430-4053-B599-4E70DB0D94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7430-4053-B599-4E70DB0D94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7430-4053-B599-4E70DB0D94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7430-4053-B599-4E70DB0D94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7430-4053-B599-4E70DB0D94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7430-4053-B599-4E70DB0D943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7430-4053-B599-4E70DB0D943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7430-4053-B599-4E70DB0D94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Гостра непрохідність</c:v>
                </c:pt>
                <c:pt idx="1">
                  <c:v>Гострий апендицит</c:v>
                </c:pt>
                <c:pt idx="2">
                  <c:v>Проривна виразка</c:v>
                </c:pt>
                <c:pt idx="3">
                  <c:v>Шлунково-кишкова кровотеча</c:v>
                </c:pt>
                <c:pt idx="4">
                  <c:v>Защемлена кила</c:v>
                </c:pt>
                <c:pt idx="5">
                  <c:v>Гострий холецистит</c:v>
                </c:pt>
                <c:pt idx="6">
                  <c:v>Гострий панкреатит</c:v>
                </c:pt>
                <c:pt idx="7">
                  <c:v>Травми внутрішніх органів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560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F4E-45F2-BF30-D8EC2DB99FE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>
                <a:solidFill>
                  <a:schemeClr val="tx1"/>
                </a:solidFill>
              </a:rPr>
              <a:t>Доставлено хворих в стаціонар з ШКК,</a:t>
            </a:r>
          </a:p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Хмельницька область, 2024</a:t>
            </a:r>
          </a:p>
        </c:rich>
      </c:tx>
      <c:layout/>
      <c:overlay val="0"/>
      <c:spPr>
        <a:solidFill>
          <a:schemeClr val="accent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41914260330488468"/>
          <c:y val="0.14841194616525938"/>
          <c:w val="0.55770536035474438"/>
          <c:h val="0.803794713380340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оперовано, всього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tint val="77000"/>
                  </a:schemeClr>
                </a:gs>
                <a:gs pos="75000">
                  <a:schemeClr val="accent6">
                    <a:tint val="77000"/>
                    <a:lumMod val="60000"/>
                    <a:lumOff val="40000"/>
                  </a:schemeClr>
                </a:gs>
                <a:gs pos="51000">
                  <a:schemeClr val="accent6">
                    <a:tint val="77000"/>
                    <a:alpha val="75000"/>
                  </a:schemeClr>
                </a:gs>
                <a:gs pos="100000">
                  <a:schemeClr val="accent6">
                    <a:tint val="77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Лист1!$A$2:$A$27</c:f>
              <c:strCache>
                <c:ptCount val="26"/>
                <c:pt idx="0">
                  <c:v>КНП "Хмельницька обласна дитяча лікарня" ХОР</c:v>
                </c:pt>
                <c:pt idx="1">
                  <c:v>КНП "Новоушицька  БЛ"</c:v>
                </c:pt>
                <c:pt idx="2">
                  <c:v>КП "Хмельницька міська дитяча лікарня"</c:v>
                </c:pt>
                <c:pt idx="3">
                  <c:v>КНП "Віньковецька  БЛ"</c:v>
                </c:pt>
                <c:pt idx="4">
                  <c:v>КНП "Теофіпольська  БЛ"</c:v>
                </c:pt>
                <c:pt idx="5">
                  <c:v>КНП "Хмельницька ЦРЛ"</c:v>
                </c:pt>
                <c:pt idx="6">
                  <c:v>КНП "Летичівська  БЛ"</c:v>
                </c:pt>
                <c:pt idx="7">
                  <c:v>КНПНМР "Спеціалізована медико-санітарна частина м.Нетішин"</c:v>
                </c:pt>
                <c:pt idx="8">
                  <c:v>КНП "Старосинявська БЛ"</c:v>
                </c:pt>
                <c:pt idx="9">
                  <c:v>КНП''ГородоцькаМ БЛ''</c:v>
                </c:pt>
                <c:pt idx="10">
                  <c:v>КНП "Ярмолинецька БЛ"</c:v>
                </c:pt>
                <c:pt idx="11">
                  <c:v>КНП "Білогірська БЛ"</c:v>
                </c:pt>
                <c:pt idx="12">
                  <c:v>КП "ДеражнянськаМ БЛ"</c:v>
                </c:pt>
                <c:pt idx="13">
                  <c:v>КНП "Шепетівська БЛ"</c:v>
                </c:pt>
                <c:pt idx="14">
                  <c:v>КНП "Старокостянтинівська БЛ"</c:v>
                </c:pt>
                <c:pt idx="15">
                  <c:v>КНП "БЦРЛ" Слобідко-Кульчиївецької сільської ради</c:v>
                </c:pt>
                <c:pt idx="16">
                  <c:v>КНП "Волочиська БЛ"</c:v>
                </c:pt>
                <c:pt idx="17">
                  <c:v>КНП "Красилівська БЛ"</c:v>
                </c:pt>
                <c:pt idx="18">
                  <c:v>КНП "Полонська МЛ"</c:v>
                </c:pt>
                <c:pt idx="19">
                  <c:v>КНП "Чемеровецька БЛ"</c:v>
                </c:pt>
                <c:pt idx="20">
                  <c:v>КНП "Дунаєвецька БЛ"</c:v>
                </c:pt>
                <c:pt idx="21">
                  <c:v>КНП "IзяславськаМ БЛ"</c:v>
                </c:pt>
                <c:pt idx="22">
                  <c:v>КП "Славутська МЛ"</c:v>
                </c:pt>
                <c:pt idx="23">
                  <c:v>КНП "Кам'янець-Подiльська мiськалiкарня" КПМР</c:v>
                </c:pt>
                <c:pt idx="24">
                  <c:v>КП "Хмельницька мiська лiкарня"</c:v>
                </c:pt>
                <c:pt idx="25">
                  <c:v>КНП "Хмельницька обласна лікарня" ХОР</c:v>
                </c:pt>
              </c:strCache>
            </c:strRef>
          </c:cat>
          <c:val>
            <c:numRef>
              <c:f>Лист1!$B$2:$B$27</c:f>
              <c:numCache>
                <c:formatCode>#,##0</c:formatCode>
                <c:ptCount val="26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9</c:v>
                </c:pt>
                <c:pt idx="7">
                  <c:v>10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15</c:v>
                </c:pt>
                <c:pt idx="12">
                  <c:v>17</c:v>
                </c:pt>
                <c:pt idx="13">
                  <c:v>18</c:v>
                </c:pt>
                <c:pt idx="14">
                  <c:v>23</c:v>
                </c:pt>
                <c:pt idx="15">
                  <c:v>29</c:v>
                </c:pt>
                <c:pt idx="16">
                  <c:v>29</c:v>
                </c:pt>
                <c:pt idx="17">
                  <c:v>32</c:v>
                </c:pt>
                <c:pt idx="18">
                  <c:v>33</c:v>
                </c:pt>
                <c:pt idx="19">
                  <c:v>38</c:v>
                </c:pt>
                <c:pt idx="20">
                  <c:v>43</c:v>
                </c:pt>
                <c:pt idx="21">
                  <c:v>47</c:v>
                </c:pt>
                <c:pt idx="22">
                  <c:v>49</c:v>
                </c:pt>
                <c:pt idx="23">
                  <c:v>67</c:v>
                </c:pt>
                <c:pt idx="24">
                  <c:v>92</c:v>
                </c:pt>
                <c:pt idx="25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 них померло, всього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Лист1!$A$2:$A$27</c:f>
              <c:strCache>
                <c:ptCount val="26"/>
                <c:pt idx="0">
                  <c:v>КНП "Хмельницька обласна дитяча лікарня" ХОР</c:v>
                </c:pt>
                <c:pt idx="1">
                  <c:v>КНП "Новоушицька  БЛ"</c:v>
                </c:pt>
                <c:pt idx="2">
                  <c:v>КП "Хмельницька міська дитяча лікарня"</c:v>
                </c:pt>
                <c:pt idx="3">
                  <c:v>КНП "Віньковецька  БЛ"</c:v>
                </c:pt>
                <c:pt idx="4">
                  <c:v>КНП "Теофіпольська  БЛ"</c:v>
                </c:pt>
                <c:pt idx="5">
                  <c:v>КНП "Хмельницька ЦРЛ"</c:v>
                </c:pt>
                <c:pt idx="6">
                  <c:v>КНП "Летичівська  БЛ"</c:v>
                </c:pt>
                <c:pt idx="7">
                  <c:v>КНПНМР "Спеціалізована медико-санітарна частина м.Нетішин"</c:v>
                </c:pt>
                <c:pt idx="8">
                  <c:v>КНП "Старосинявська БЛ"</c:v>
                </c:pt>
                <c:pt idx="9">
                  <c:v>КНП''ГородоцькаМ БЛ''</c:v>
                </c:pt>
                <c:pt idx="10">
                  <c:v>КНП "Ярмолинецька БЛ"</c:v>
                </c:pt>
                <c:pt idx="11">
                  <c:v>КНП "Білогірська БЛ"</c:v>
                </c:pt>
                <c:pt idx="12">
                  <c:v>КП "ДеражнянськаМ БЛ"</c:v>
                </c:pt>
                <c:pt idx="13">
                  <c:v>КНП "Шепетівська БЛ"</c:v>
                </c:pt>
                <c:pt idx="14">
                  <c:v>КНП "Старокостянтинівська БЛ"</c:v>
                </c:pt>
                <c:pt idx="15">
                  <c:v>КНП "БЦРЛ" Слобідко-Кульчиївецької сільської ради</c:v>
                </c:pt>
                <c:pt idx="16">
                  <c:v>КНП "Волочиська БЛ"</c:v>
                </c:pt>
                <c:pt idx="17">
                  <c:v>КНП "Красилівська БЛ"</c:v>
                </c:pt>
                <c:pt idx="18">
                  <c:v>КНП "Полонська МЛ"</c:v>
                </c:pt>
                <c:pt idx="19">
                  <c:v>КНП "Чемеровецька БЛ"</c:v>
                </c:pt>
                <c:pt idx="20">
                  <c:v>КНП "Дунаєвецька БЛ"</c:v>
                </c:pt>
                <c:pt idx="21">
                  <c:v>КНП "IзяславськаМ БЛ"</c:v>
                </c:pt>
                <c:pt idx="22">
                  <c:v>КП "Славутська МЛ"</c:v>
                </c:pt>
                <c:pt idx="23">
                  <c:v>КНП "Кам'янець-Подiльська мiськалiкарня" КПМР</c:v>
                </c:pt>
                <c:pt idx="24">
                  <c:v>КП "Хмельницька мiська лiкарня"</c:v>
                </c:pt>
                <c:pt idx="25">
                  <c:v>КНП "Хмельницька обласна лікарня" ХОР</c:v>
                </c:pt>
              </c:strCache>
            </c:strRef>
          </c:cat>
          <c:val>
            <c:numRef>
              <c:f>Лист1!$C$2:$C$27</c:f>
              <c:numCache>
                <c:formatCode>General</c:formatCode>
                <c:ptCount val="26"/>
                <c:pt idx="4" formatCode="#,##0">
                  <c:v>1</c:v>
                </c:pt>
                <c:pt idx="6" formatCode="#,##0">
                  <c:v>1</c:v>
                </c:pt>
                <c:pt idx="14" formatCode="#,##0">
                  <c:v>1</c:v>
                </c:pt>
                <c:pt idx="20" formatCode="#,##0">
                  <c:v>1</c:v>
                </c:pt>
                <c:pt idx="21" formatCode="#,##0">
                  <c:v>2</c:v>
                </c:pt>
                <c:pt idx="22" formatCode="#,##0">
                  <c:v>2</c:v>
                </c:pt>
                <c:pt idx="23" formatCode="#,##0">
                  <c:v>4</c:v>
                </c:pt>
                <c:pt idx="24" formatCode="#,##0">
                  <c:v>2</c:v>
                </c:pt>
                <c:pt idx="25" formatCode="#,##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C3-4223-83B9-FEB3329CF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202233344"/>
        <c:axId val="202234880"/>
      </c:barChart>
      <c:catAx>
        <c:axId val="202233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166935720968471"/>
          <c:y val="0.62794035794046632"/>
          <c:w val="0.16165299246850384"/>
          <c:h val="8.250837777424902E-2"/>
        </c:manualLayout>
      </c:layout>
      <c:overlay val="0"/>
      <c:spPr>
        <a:solidFill>
          <a:schemeClr val="accent3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 smtClean="0">
                <a:solidFill>
                  <a:schemeClr val="tx1"/>
                </a:solidFill>
              </a:rPr>
              <a:t>КІЛЬКІСТЬ ОПЕРАЦІЙ ХВОРИМ з </a:t>
            </a:r>
            <a:r>
              <a:rPr lang="uk-UA" dirty="0">
                <a:solidFill>
                  <a:schemeClr val="tx1"/>
                </a:solidFill>
              </a:rPr>
              <a:t>ШКК,</a:t>
            </a:r>
          </a:p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Хмельницька область, 2024</a:t>
            </a:r>
          </a:p>
        </c:rich>
      </c:tx>
      <c:layout/>
      <c:overlay val="0"/>
      <c:spPr>
        <a:solidFill>
          <a:schemeClr val="accent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41914260330488468"/>
          <c:y val="0.14841194616525938"/>
          <c:w val="0.55770536035474438"/>
          <c:h val="0.803794713380340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оперовано, всього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tint val="77000"/>
                  </a:schemeClr>
                </a:gs>
                <a:gs pos="75000">
                  <a:schemeClr val="accent6">
                    <a:tint val="77000"/>
                    <a:lumMod val="60000"/>
                    <a:lumOff val="40000"/>
                  </a:schemeClr>
                </a:gs>
                <a:gs pos="51000">
                  <a:schemeClr val="accent6">
                    <a:tint val="77000"/>
                    <a:alpha val="75000"/>
                  </a:schemeClr>
                </a:gs>
                <a:gs pos="100000">
                  <a:schemeClr val="accent6">
                    <a:tint val="77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Лист1!$A$2:$A$27</c:f>
              <c:strCache>
                <c:ptCount val="26"/>
                <c:pt idx="0">
                  <c:v>КНП "Хмельницька обласна дитяча лікарня" ХОР</c:v>
                </c:pt>
                <c:pt idx="1">
                  <c:v>КНП "Новоушицька  БЛ"</c:v>
                </c:pt>
                <c:pt idx="2">
                  <c:v>КНП "Віньковецька  БЛ"</c:v>
                </c:pt>
                <c:pt idx="3">
                  <c:v>КНП "Теофіпольська  БЛ"</c:v>
                </c:pt>
                <c:pt idx="4">
                  <c:v>КНП "Хмельницька ЦРЛ"</c:v>
                </c:pt>
                <c:pt idx="5">
                  <c:v>КНП "Летичівська  БЛ"</c:v>
                </c:pt>
                <c:pt idx="6">
                  <c:v>КНП "Старосинявська БЛ"</c:v>
                </c:pt>
                <c:pt idx="7">
                  <c:v>КНП''ГородоцькаМ БЛ''</c:v>
                </c:pt>
                <c:pt idx="8">
                  <c:v>КНП "Білогірська БЛ"</c:v>
                </c:pt>
                <c:pt idx="9">
                  <c:v>КП "ДеражнянськаМ БЛ"</c:v>
                </c:pt>
                <c:pt idx="10">
                  <c:v>КНП "Волочиська БЛ"</c:v>
                </c:pt>
                <c:pt idx="11">
                  <c:v>КНП "Полонська МЛ"</c:v>
                </c:pt>
                <c:pt idx="12">
                  <c:v>КП "Хмельницька міська дитяча лікарня"</c:v>
                </c:pt>
                <c:pt idx="13">
                  <c:v>КНПНМР "Спеціалізована медико-санітарна частина м.Нетішин"</c:v>
                </c:pt>
                <c:pt idx="14">
                  <c:v>КНП "Чемеровецька БЛ"</c:v>
                </c:pt>
                <c:pt idx="15">
                  <c:v>КНП "Дунаєвецька БЛ"</c:v>
                </c:pt>
                <c:pt idx="16">
                  <c:v>КНП "IзяславськаМ БЛ"</c:v>
                </c:pt>
                <c:pt idx="17">
                  <c:v>КНП "БЦРЛ" Слобідко-Кульчиївецької сільської ради</c:v>
                </c:pt>
                <c:pt idx="18">
                  <c:v>КП "Славутська МЛ"</c:v>
                </c:pt>
                <c:pt idx="19">
                  <c:v>КНП "Ярмолинецька БЛ"</c:v>
                </c:pt>
                <c:pt idx="20">
                  <c:v>КНП "Красилівська БЛ"</c:v>
                </c:pt>
                <c:pt idx="21">
                  <c:v>КНП "Старокостянтинівська БЛ"</c:v>
                </c:pt>
                <c:pt idx="22">
                  <c:v>КНП "Кам'янець-Подiльська мiськалiкарня" КПМР</c:v>
                </c:pt>
                <c:pt idx="23">
                  <c:v>КП "Хмельницька мiська лiкарня"</c:v>
                </c:pt>
                <c:pt idx="24">
                  <c:v>КНП "Шепетівська БЛ"</c:v>
                </c:pt>
                <c:pt idx="25">
                  <c:v>КНП "Хмельницька обласна лікарня" ХОР</c:v>
                </c:pt>
              </c:strCache>
            </c:strRef>
          </c:cat>
          <c:val>
            <c:numRef>
              <c:f>Лист1!$B$2:$B$27</c:f>
              <c:numCache>
                <c:formatCode>General</c:formatCode>
                <c:ptCount val="26"/>
                <c:pt idx="12" formatCode="#,##0">
                  <c:v>1</c:v>
                </c:pt>
                <c:pt idx="13" formatCode="#,##0">
                  <c:v>1</c:v>
                </c:pt>
                <c:pt idx="14" formatCode="#,##0">
                  <c:v>1</c:v>
                </c:pt>
                <c:pt idx="15" formatCode="#,##0">
                  <c:v>1</c:v>
                </c:pt>
                <c:pt idx="16" formatCode="#,##0">
                  <c:v>1</c:v>
                </c:pt>
                <c:pt idx="17" formatCode="#,##0">
                  <c:v>2</c:v>
                </c:pt>
                <c:pt idx="18" formatCode="#,##0">
                  <c:v>2</c:v>
                </c:pt>
                <c:pt idx="19" formatCode="#,##0">
                  <c:v>3</c:v>
                </c:pt>
                <c:pt idx="20" formatCode="#,##0">
                  <c:v>3</c:v>
                </c:pt>
                <c:pt idx="21" formatCode="#,##0">
                  <c:v>4</c:v>
                </c:pt>
                <c:pt idx="22" formatCode="#,##0">
                  <c:v>4</c:v>
                </c:pt>
                <c:pt idx="23" formatCode="#,##0">
                  <c:v>4</c:v>
                </c:pt>
                <c:pt idx="24" formatCode="#,##0">
                  <c:v>9</c:v>
                </c:pt>
                <c:pt idx="25" formatCode="#,##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 них померло, всього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Лист1!$A$2:$A$27</c:f>
              <c:strCache>
                <c:ptCount val="26"/>
                <c:pt idx="0">
                  <c:v>КНП "Хмельницька обласна дитяча лікарня" ХОР</c:v>
                </c:pt>
                <c:pt idx="1">
                  <c:v>КНП "Новоушицька  БЛ"</c:v>
                </c:pt>
                <c:pt idx="2">
                  <c:v>КНП "Віньковецька  БЛ"</c:v>
                </c:pt>
                <c:pt idx="3">
                  <c:v>КНП "Теофіпольська  БЛ"</c:v>
                </c:pt>
                <c:pt idx="4">
                  <c:v>КНП "Хмельницька ЦРЛ"</c:v>
                </c:pt>
                <c:pt idx="5">
                  <c:v>КНП "Летичівська  БЛ"</c:v>
                </c:pt>
                <c:pt idx="6">
                  <c:v>КНП "Старосинявська БЛ"</c:v>
                </c:pt>
                <c:pt idx="7">
                  <c:v>КНП''ГородоцькаМ БЛ''</c:v>
                </c:pt>
                <c:pt idx="8">
                  <c:v>КНП "Білогірська БЛ"</c:v>
                </c:pt>
                <c:pt idx="9">
                  <c:v>КП "ДеражнянськаМ БЛ"</c:v>
                </c:pt>
                <c:pt idx="10">
                  <c:v>КНП "Волочиська БЛ"</c:v>
                </c:pt>
                <c:pt idx="11">
                  <c:v>КНП "Полонська МЛ"</c:v>
                </c:pt>
                <c:pt idx="12">
                  <c:v>КП "Хмельницька міська дитяча лікарня"</c:v>
                </c:pt>
                <c:pt idx="13">
                  <c:v>КНПНМР "Спеціалізована медико-санітарна частина м.Нетішин"</c:v>
                </c:pt>
                <c:pt idx="14">
                  <c:v>КНП "Чемеровецька БЛ"</c:v>
                </c:pt>
                <c:pt idx="15">
                  <c:v>КНП "Дунаєвецька БЛ"</c:v>
                </c:pt>
                <c:pt idx="16">
                  <c:v>КНП "IзяславськаМ БЛ"</c:v>
                </c:pt>
                <c:pt idx="17">
                  <c:v>КНП "БЦРЛ" Слобідко-Кульчиївецької сільської ради</c:v>
                </c:pt>
                <c:pt idx="18">
                  <c:v>КП "Славутська МЛ"</c:v>
                </c:pt>
                <c:pt idx="19">
                  <c:v>КНП "Ярмолинецька БЛ"</c:v>
                </c:pt>
                <c:pt idx="20">
                  <c:v>КНП "Красилівська БЛ"</c:v>
                </c:pt>
                <c:pt idx="21">
                  <c:v>КНП "Старокостянтинівська БЛ"</c:v>
                </c:pt>
                <c:pt idx="22">
                  <c:v>КНП "Кам'янець-Подiльська мiськалiкарня" КПМР</c:v>
                </c:pt>
                <c:pt idx="23">
                  <c:v>КП "Хмельницька мiська лiкарня"</c:v>
                </c:pt>
                <c:pt idx="24">
                  <c:v>КНП "Шепетівська БЛ"</c:v>
                </c:pt>
                <c:pt idx="25">
                  <c:v>КНП "Хмельницька обласна лікарня" ХОР</c:v>
                </c:pt>
              </c:strCache>
            </c:strRef>
          </c:cat>
          <c:val>
            <c:numRef>
              <c:f>Лист1!$C$2:$C$27</c:f>
              <c:numCache>
                <c:formatCode>General</c:formatCode>
                <c:ptCount val="26"/>
                <c:pt idx="23" formatCode="#,##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C3-4223-83B9-FEB3329CF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202233344"/>
        <c:axId val="202234880"/>
      </c:barChart>
      <c:catAx>
        <c:axId val="202233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692465753179965"/>
          <c:y val="0.60497606749430166"/>
          <c:w val="0.18206873048403693"/>
          <c:h val="0.11799864482741275"/>
        </c:manualLayout>
      </c:layout>
      <c:overlay val="0"/>
      <c:spPr>
        <a:solidFill>
          <a:schemeClr val="accent3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Доставлено в </a:t>
            </a:r>
            <a:r>
              <a:rPr lang="ru-RU" dirty="0" err="1" smtClean="0"/>
              <a:t>стаціонар</a:t>
            </a:r>
            <a:r>
              <a:rPr lang="ru-RU" dirty="0" smtClean="0"/>
              <a:t> </a:t>
            </a:r>
            <a:r>
              <a:rPr lang="ru-RU" dirty="0" err="1" smtClean="0"/>
              <a:t>хворих</a:t>
            </a:r>
            <a:r>
              <a:rPr lang="ru-RU" dirty="0" smtClean="0"/>
              <a:t> </a:t>
            </a:r>
          </a:p>
          <a:p>
            <a:pPr>
              <a:defRPr/>
            </a:pPr>
            <a:r>
              <a:rPr lang="ru-RU" dirty="0" smtClean="0"/>
              <a:t>(</a:t>
            </a:r>
            <a:r>
              <a:rPr lang="ru-RU" cap="none" dirty="0" smtClean="0"/>
              <a:t>на 10 </a:t>
            </a:r>
            <a:r>
              <a:rPr lang="ru-RU" cap="none" dirty="0" err="1" smtClean="0"/>
              <a:t>тисяч</a:t>
            </a:r>
            <a:r>
              <a:rPr lang="ru-RU" cap="none" dirty="0" smtClean="0"/>
              <a:t> </a:t>
            </a:r>
            <a:r>
              <a:rPr lang="ru-RU" cap="none" dirty="0" err="1" smtClean="0"/>
              <a:t>населення</a:t>
            </a:r>
            <a:r>
              <a:rPr lang="ru-RU" dirty="0" smtClean="0"/>
              <a:t>)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Доставлено в стаціонар хворих (на 10 тисяч населення)</c:v>
                </c:pt>
              </c:strCache>
            </c:strRef>
          </c:tx>
          <c:spPr>
            <a:solidFill>
              <a:schemeClr val="accent6">
                <a:alpha val="88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6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6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4.5</c:v>
                </c:pt>
                <c:pt idx="1">
                  <c:v>3.95</c:v>
                </c:pt>
                <c:pt idx="2">
                  <c:v>4.24</c:v>
                </c:pt>
                <c:pt idx="3">
                  <c:v>3.91</c:v>
                </c:pt>
                <c:pt idx="4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err="1" smtClean="0">
                <a:solidFill>
                  <a:schemeClr val="tx1"/>
                </a:solidFill>
                <a:effectLst/>
              </a:rPr>
              <a:t>Післяопераційна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летальність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endParaRPr lang="uk-UA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  <a:effectLst/>
              </a:rPr>
              <a:t>при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термінових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втручаннях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з приводу ШЛУНКОВО-КИШКОВОЇ КРОВОТЕЧІ в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Україні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endParaRPr lang="uk-UA" sz="2400" dirty="0">
              <a:solidFill>
                <a:schemeClr val="tx1"/>
              </a:solidFill>
              <a:effectLst/>
            </a:endParaRPr>
          </a:p>
        </c:rich>
      </c:tx>
      <c:overlay val="0"/>
      <c:spPr>
        <a:solidFill>
          <a:schemeClr val="accent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Післяопераційна летальність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4.9800000000000004</c:v>
                </c:pt>
                <c:pt idx="1">
                  <c:v>5.73</c:v>
                </c:pt>
                <c:pt idx="2">
                  <c:v>5.77</c:v>
                </c:pt>
                <c:pt idx="3">
                  <c:v>5.79</c:v>
                </c:pt>
                <c:pt idx="4">
                  <c:v>6.62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Післяопераційна летальність при пізній госпіталізації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7.02</c:v>
                </c:pt>
                <c:pt idx="1">
                  <c:v>6.87</c:v>
                </c:pt>
                <c:pt idx="2">
                  <c:v>7.09</c:v>
                </c:pt>
                <c:pt idx="3">
                  <c:v>8.31</c:v>
                </c:pt>
                <c:pt idx="4">
                  <c:v>8.01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4-4585-9065-7AE3F99D0C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159995450240975"/>
          <c:y val="0.44222323060785451"/>
          <c:w val="0.2864021344567157"/>
          <c:h val="0.42842570161756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абсолютне число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F6-4E6F-832A-BD03BFEB46E8}"/>
                </c:ext>
              </c:extLst>
            </c:dLbl>
            <c:dLbl>
              <c:idx val="1"/>
              <c:layout>
                <c:manualLayout>
                  <c:x val="2.0833333333333333E-3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F6-4E6F-832A-BD03BFEB46E8}"/>
                </c:ext>
              </c:extLst>
            </c:dLbl>
            <c:dLbl>
              <c:idx val="2"/>
              <c:layout>
                <c:manualLayout>
                  <c:x val="0"/>
                  <c:y val="-4.062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4F6-4E6F-832A-BD03BFEB4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  <c:pt idx="30">
                  <c:v>2024</c:v>
                </c:pt>
              </c:numCache>
            </c:numRef>
          </c:cat>
          <c:val>
            <c:numRef>
              <c:f>Лист1!$B$2:$B$32</c:f>
              <c:numCache>
                <c:formatCode>General</c:formatCode>
                <c:ptCount val="31"/>
                <c:pt idx="0">
                  <c:v>347</c:v>
                </c:pt>
                <c:pt idx="1">
                  <c:v>341</c:v>
                </c:pt>
                <c:pt idx="2">
                  <c:v>337</c:v>
                </c:pt>
                <c:pt idx="3">
                  <c:v>362</c:v>
                </c:pt>
                <c:pt idx="4">
                  <c:v>429</c:v>
                </c:pt>
                <c:pt idx="5">
                  <c:v>338</c:v>
                </c:pt>
                <c:pt idx="6">
                  <c:v>397</c:v>
                </c:pt>
                <c:pt idx="7">
                  <c:v>447</c:v>
                </c:pt>
                <c:pt idx="8">
                  <c:v>464</c:v>
                </c:pt>
                <c:pt idx="9">
                  <c:v>470</c:v>
                </c:pt>
                <c:pt idx="10">
                  <c:v>425</c:v>
                </c:pt>
                <c:pt idx="11">
                  <c:v>482</c:v>
                </c:pt>
                <c:pt idx="12">
                  <c:v>512</c:v>
                </c:pt>
                <c:pt idx="13">
                  <c:v>520</c:v>
                </c:pt>
                <c:pt idx="14">
                  <c:v>526</c:v>
                </c:pt>
                <c:pt idx="15">
                  <c:v>570</c:v>
                </c:pt>
                <c:pt idx="16">
                  <c:v>550</c:v>
                </c:pt>
                <c:pt idx="17">
                  <c:v>497</c:v>
                </c:pt>
                <c:pt idx="18">
                  <c:v>540</c:v>
                </c:pt>
                <c:pt idx="19">
                  <c:v>518</c:v>
                </c:pt>
                <c:pt idx="20">
                  <c:v>506</c:v>
                </c:pt>
                <c:pt idx="21">
                  <c:v>509</c:v>
                </c:pt>
                <c:pt idx="22">
                  <c:v>512</c:v>
                </c:pt>
                <c:pt idx="23">
                  <c:v>526</c:v>
                </c:pt>
                <c:pt idx="24">
                  <c:v>429</c:v>
                </c:pt>
                <c:pt idx="25">
                  <c:v>519</c:v>
                </c:pt>
                <c:pt idx="26">
                  <c:v>487</c:v>
                </c:pt>
                <c:pt idx="27">
                  <c:v>566</c:v>
                </c:pt>
                <c:pt idx="28">
                  <c:v>660</c:v>
                </c:pt>
                <c:pt idx="29">
                  <c:v>712</c:v>
                </c:pt>
                <c:pt idx="30">
                  <c:v>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  <c:pt idx="30">
                  <c:v>2024</c:v>
                </c:pt>
              </c:numCache>
            </c:numRef>
          </c:cat>
          <c:val>
            <c:numRef>
              <c:f>Лист1!$B$2:$B$32</c:f>
              <c:numCache>
                <c:formatCode>General</c:formatCode>
                <c:ptCount val="31"/>
                <c:pt idx="0">
                  <c:v>9</c:v>
                </c:pt>
                <c:pt idx="1">
                  <c:v>17</c:v>
                </c:pt>
                <c:pt idx="2">
                  <c:v>13</c:v>
                </c:pt>
                <c:pt idx="3">
                  <c:v>4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7</c:v>
                </c:pt>
                <c:pt idx="8">
                  <c:v>11</c:v>
                </c:pt>
                <c:pt idx="9">
                  <c:v>4</c:v>
                </c:pt>
                <c:pt idx="10">
                  <c:v>6</c:v>
                </c:pt>
                <c:pt idx="11">
                  <c:v>6</c:v>
                </c:pt>
                <c:pt idx="12">
                  <c:v>16</c:v>
                </c:pt>
                <c:pt idx="13">
                  <c:v>11</c:v>
                </c:pt>
                <c:pt idx="14">
                  <c:v>11</c:v>
                </c:pt>
                <c:pt idx="15">
                  <c:v>13</c:v>
                </c:pt>
                <c:pt idx="16">
                  <c:v>18</c:v>
                </c:pt>
                <c:pt idx="17">
                  <c:v>13</c:v>
                </c:pt>
                <c:pt idx="18">
                  <c:v>12</c:v>
                </c:pt>
                <c:pt idx="19">
                  <c:v>8</c:v>
                </c:pt>
                <c:pt idx="20">
                  <c:v>9</c:v>
                </c:pt>
                <c:pt idx="21">
                  <c:v>12</c:v>
                </c:pt>
                <c:pt idx="22">
                  <c:v>8</c:v>
                </c:pt>
                <c:pt idx="23">
                  <c:v>9</c:v>
                </c:pt>
                <c:pt idx="24">
                  <c:v>7</c:v>
                </c:pt>
                <c:pt idx="25">
                  <c:v>19</c:v>
                </c:pt>
                <c:pt idx="26">
                  <c:v>9</c:v>
                </c:pt>
                <c:pt idx="27">
                  <c:v>19</c:v>
                </c:pt>
                <c:pt idx="28">
                  <c:v>9</c:v>
                </c:pt>
                <c:pt idx="29">
                  <c:v>10</c:v>
                </c:pt>
                <c:pt idx="3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C8-4B53-A40D-0B5E9B9183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абсолютне число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F6-4E6F-832A-BD03BFEB46E8}"/>
                </c:ext>
              </c:extLst>
            </c:dLbl>
            <c:dLbl>
              <c:idx val="1"/>
              <c:layout>
                <c:manualLayout>
                  <c:x val="2.0833333333333333E-3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F6-4E6F-832A-BD03BFEB46E8}"/>
                </c:ext>
              </c:extLst>
            </c:dLbl>
            <c:dLbl>
              <c:idx val="2"/>
              <c:layout>
                <c:manualLayout>
                  <c:x val="0"/>
                  <c:y val="-4.062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4F6-4E6F-832A-BD03BFEB4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  <c:pt idx="30">
                  <c:v>2024</c:v>
                </c:pt>
              </c:numCache>
            </c:numRef>
          </c:cat>
          <c:val>
            <c:numRef>
              <c:f>Лист1!$B$2:$B$32</c:f>
              <c:numCache>
                <c:formatCode>General</c:formatCode>
                <c:ptCount val="31"/>
                <c:pt idx="0">
                  <c:v>11</c:v>
                </c:pt>
                <c:pt idx="1">
                  <c:v>94</c:v>
                </c:pt>
                <c:pt idx="2">
                  <c:v>97</c:v>
                </c:pt>
                <c:pt idx="3">
                  <c:v>124</c:v>
                </c:pt>
                <c:pt idx="4">
                  <c:v>120</c:v>
                </c:pt>
                <c:pt idx="5">
                  <c:v>150</c:v>
                </c:pt>
                <c:pt idx="6">
                  <c:v>138</c:v>
                </c:pt>
                <c:pt idx="7">
                  <c:v>152</c:v>
                </c:pt>
                <c:pt idx="8">
                  <c:v>129</c:v>
                </c:pt>
                <c:pt idx="9">
                  <c:v>117</c:v>
                </c:pt>
                <c:pt idx="10">
                  <c:v>142</c:v>
                </c:pt>
                <c:pt idx="11">
                  <c:v>111</c:v>
                </c:pt>
                <c:pt idx="12">
                  <c:v>113</c:v>
                </c:pt>
                <c:pt idx="13">
                  <c:v>100</c:v>
                </c:pt>
                <c:pt idx="14">
                  <c:v>105</c:v>
                </c:pt>
                <c:pt idx="15">
                  <c:v>98</c:v>
                </c:pt>
                <c:pt idx="16">
                  <c:v>96</c:v>
                </c:pt>
                <c:pt idx="17">
                  <c:v>78</c:v>
                </c:pt>
                <c:pt idx="18">
                  <c:v>114</c:v>
                </c:pt>
                <c:pt idx="19">
                  <c:v>90</c:v>
                </c:pt>
                <c:pt idx="20">
                  <c:v>90</c:v>
                </c:pt>
                <c:pt idx="21">
                  <c:v>93</c:v>
                </c:pt>
                <c:pt idx="22">
                  <c:v>61</c:v>
                </c:pt>
                <c:pt idx="23">
                  <c:v>67</c:v>
                </c:pt>
                <c:pt idx="24">
                  <c:v>51</c:v>
                </c:pt>
                <c:pt idx="25">
                  <c:v>46</c:v>
                </c:pt>
                <c:pt idx="26">
                  <c:v>48</c:v>
                </c:pt>
                <c:pt idx="27">
                  <c:v>41</c:v>
                </c:pt>
                <c:pt idx="28">
                  <c:v>62</c:v>
                </c:pt>
                <c:pt idx="29">
                  <c:v>58</c:v>
                </c:pt>
                <c:pt idx="3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  <c:pt idx="30">
                  <c:v>2024</c:v>
                </c:pt>
              </c:numCache>
            </c:numRef>
          </c:cat>
          <c:val>
            <c:numRef>
              <c:f>Лист1!$B$2:$B$32</c:f>
              <c:numCache>
                <c:formatCode>#,##0</c:formatCode>
                <c:ptCount val="31"/>
                <c:pt idx="0">
                  <c:v>20</c:v>
                </c:pt>
                <c:pt idx="1">
                  <c:v>11</c:v>
                </c:pt>
                <c:pt idx="2">
                  <c:v>9</c:v>
                </c:pt>
                <c:pt idx="3">
                  <c:v>12</c:v>
                </c:pt>
                <c:pt idx="4">
                  <c:v>19</c:v>
                </c:pt>
                <c:pt idx="5">
                  <c:v>14</c:v>
                </c:pt>
                <c:pt idx="6">
                  <c:v>12</c:v>
                </c:pt>
                <c:pt idx="7">
                  <c:v>17</c:v>
                </c:pt>
                <c:pt idx="8">
                  <c:v>15</c:v>
                </c:pt>
                <c:pt idx="9">
                  <c:v>7</c:v>
                </c:pt>
                <c:pt idx="10">
                  <c:v>8</c:v>
                </c:pt>
                <c:pt idx="11">
                  <c:v>7</c:v>
                </c:pt>
                <c:pt idx="12" formatCode="General">
                  <c:v>3</c:v>
                </c:pt>
                <c:pt idx="13" formatCode="General">
                  <c:v>9</c:v>
                </c:pt>
                <c:pt idx="14" formatCode="General">
                  <c:v>6</c:v>
                </c:pt>
                <c:pt idx="15" formatCode="General">
                  <c:v>2</c:v>
                </c:pt>
                <c:pt idx="16" formatCode="General">
                  <c:v>7</c:v>
                </c:pt>
                <c:pt idx="17" formatCode="General">
                  <c:v>5</c:v>
                </c:pt>
                <c:pt idx="18" formatCode="General">
                  <c:v>6</c:v>
                </c:pt>
                <c:pt idx="19" formatCode="General">
                  <c:v>5</c:v>
                </c:pt>
                <c:pt idx="20" formatCode="General">
                  <c:v>8</c:v>
                </c:pt>
                <c:pt idx="21" formatCode="General">
                  <c:v>4</c:v>
                </c:pt>
                <c:pt idx="22" formatCode="General">
                  <c:v>4</c:v>
                </c:pt>
                <c:pt idx="23" formatCode="General">
                  <c:v>3</c:v>
                </c:pt>
                <c:pt idx="24" formatCode="General">
                  <c:v>3</c:v>
                </c:pt>
                <c:pt idx="25" formatCode="General">
                  <c:v>1</c:v>
                </c:pt>
                <c:pt idx="26" formatCode="General">
                  <c:v>2</c:v>
                </c:pt>
                <c:pt idx="27" formatCode="General">
                  <c:v>5</c:v>
                </c:pt>
                <c:pt idx="28" formatCode="General">
                  <c:v>5</c:v>
                </c:pt>
                <c:pt idx="29" formatCode="General">
                  <c:v>6</c:v>
                </c:pt>
                <c:pt idx="30" formatCode="General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09-4E85-A80D-3ECCBE1E7D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абсолютне число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F6-4E6F-832A-BD03BFEB46E8}"/>
                </c:ext>
              </c:extLst>
            </c:dLbl>
            <c:dLbl>
              <c:idx val="1"/>
              <c:layout>
                <c:manualLayout>
                  <c:x val="2.0833333333333333E-3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F6-4E6F-832A-BD03BFEB46E8}"/>
                </c:ext>
              </c:extLst>
            </c:dLbl>
            <c:dLbl>
              <c:idx val="2"/>
              <c:layout>
                <c:manualLayout>
                  <c:x val="0"/>
                  <c:y val="-4.062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4F6-4E6F-832A-BD03BFEB4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Лист1!$A$2:$A$30</c:f>
              <c:numCache>
                <c:formatCode>General</c:formatCode>
                <c:ptCount val="29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</c:numCache>
            </c:num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12324</c:v>
                </c:pt>
                <c:pt idx="1">
                  <c:v>11784</c:v>
                </c:pt>
                <c:pt idx="2">
                  <c:v>12562</c:v>
                </c:pt>
                <c:pt idx="3">
                  <c:v>13080</c:v>
                </c:pt>
                <c:pt idx="4">
                  <c:v>14074</c:v>
                </c:pt>
                <c:pt idx="5">
                  <c:v>14887</c:v>
                </c:pt>
                <c:pt idx="6">
                  <c:v>15709</c:v>
                </c:pt>
                <c:pt idx="7">
                  <c:v>20453</c:v>
                </c:pt>
                <c:pt idx="8">
                  <c:v>20420</c:v>
                </c:pt>
                <c:pt idx="9">
                  <c:v>17463</c:v>
                </c:pt>
                <c:pt idx="10">
                  <c:v>17101</c:v>
                </c:pt>
                <c:pt idx="11">
                  <c:v>18536</c:v>
                </c:pt>
                <c:pt idx="12">
                  <c:v>18890</c:v>
                </c:pt>
                <c:pt idx="13">
                  <c:v>18475</c:v>
                </c:pt>
                <c:pt idx="14">
                  <c:v>18777</c:v>
                </c:pt>
                <c:pt idx="15">
                  <c:v>19287</c:v>
                </c:pt>
                <c:pt idx="16">
                  <c:v>18984</c:v>
                </c:pt>
                <c:pt idx="17">
                  <c:v>18690</c:v>
                </c:pt>
                <c:pt idx="18">
                  <c:v>19363</c:v>
                </c:pt>
                <c:pt idx="19">
                  <c:v>19503</c:v>
                </c:pt>
                <c:pt idx="20">
                  <c:v>16161</c:v>
                </c:pt>
                <c:pt idx="21">
                  <c:v>17293</c:v>
                </c:pt>
                <c:pt idx="22">
                  <c:v>16578</c:v>
                </c:pt>
                <c:pt idx="23">
                  <c:v>16930</c:v>
                </c:pt>
                <c:pt idx="24">
                  <c:v>16922</c:v>
                </c:pt>
                <c:pt idx="25">
                  <c:v>16682</c:v>
                </c:pt>
                <c:pt idx="26">
                  <c:v>14981</c:v>
                </c:pt>
                <c:pt idx="27">
                  <c:v>15805</c:v>
                </c:pt>
                <c:pt idx="28">
                  <c:v>14313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абсолютне число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F6-4E6F-832A-BD03BFEB46E8}"/>
                </c:ext>
              </c:extLst>
            </c:dLbl>
            <c:dLbl>
              <c:idx val="1"/>
              <c:layout>
                <c:manualLayout>
                  <c:x val="2.0833333333333333E-3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F6-4E6F-832A-BD03BFEB46E8}"/>
                </c:ext>
              </c:extLst>
            </c:dLbl>
            <c:dLbl>
              <c:idx val="2"/>
              <c:layout>
                <c:manualLayout>
                  <c:x val="0"/>
                  <c:y val="-4.062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4F6-4E6F-832A-BD03BFEB4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Лист1!$A$2:$A$30</c:f>
              <c:numCache>
                <c:formatCode>General</c:formatCode>
                <c:ptCount val="29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</c:numCache>
            </c:num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421</c:v>
                </c:pt>
                <c:pt idx="1">
                  <c:v>354</c:v>
                </c:pt>
                <c:pt idx="2">
                  <c:v>358</c:v>
                </c:pt>
                <c:pt idx="3">
                  <c:v>355</c:v>
                </c:pt>
                <c:pt idx="4">
                  <c:v>393</c:v>
                </c:pt>
                <c:pt idx="5">
                  <c:v>391</c:v>
                </c:pt>
                <c:pt idx="6">
                  <c:v>332</c:v>
                </c:pt>
                <c:pt idx="7">
                  <c:v>761</c:v>
                </c:pt>
                <c:pt idx="8">
                  <c:v>481</c:v>
                </c:pt>
                <c:pt idx="9">
                  <c:v>373</c:v>
                </c:pt>
                <c:pt idx="10">
                  <c:v>364</c:v>
                </c:pt>
                <c:pt idx="11">
                  <c:v>336</c:v>
                </c:pt>
                <c:pt idx="12">
                  <c:v>393</c:v>
                </c:pt>
                <c:pt idx="13">
                  <c:v>385</c:v>
                </c:pt>
                <c:pt idx="14">
                  <c:v>420</c:v>
                </c:pt>
                <c:pt idx="15">
                  <c:v>421</c:v>
                </c:pt>
                <c:pt idx="16">
                  <c:v>426</c:v>
                </c:pt>
                <c:pt idx="17">
                  <c:v>421</c:v>
                </c:pt>
                <c:pt idx="18">
                  <c:v>542</c:v>
                </c:pt>
                <c:pt idx="19">
                  <c:v>466</c:v>
                </c:pt>
                <c:pt idx="20">
                  <c:v>315</c:v>
                </c:pt>
                <c:pt idx="21">
                  <c:v>326</c:v>
                </c:pt>
                <c:pt idx="22">
                  <c:v>292</c:v>
                </c:pt>
                <c:pt idx="23">
                  <c:v>377</c:v>
                </c:pt>
                <c:pt idx="24">
                  <c:v>372</c:v>
                </c:pt>
                <c:pt idx="25">
                  <c:v>341</c:v>
                </c:pt>
                <c:pt idx="26">
                  <c:v>402</c:v>
                </c:pt>
                <c:pt idx="27">
                  <c:v>461</c:v>
                </c:pt>
                <c:pt idx="28">
                  <c:v>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абсолютне число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F6-4E6F-832A-BD03BFEB46E8}"/>
                </c:ext>
              </c:extLst>
            </c:dLbl>
            <c:dLbl>
              <c:idx val="1"/>
              <c:layout>
                <c:manualLayout>
                  <c:x val="2.0833333333333333E-3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F6-4E6F-832A-BD03BFEB46E8}"/>
                </c:ext>
              </c:extLst>
            </c:dLbl>
            <c:dLbl>
              <c:idx val="2"/>
              <c:layout>
                <c:manualLayout>
                  <c:x val="0"/>
                  <c:y val="-4.062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4F6-4E6F-832A-BD03BFEB4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Лист1!$A$2:$A$30</c:f>
              <c:numCache>
                <c:formatCode>General</c:formatCode>
                <c:ptCount val="29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</c:numCache>
            </c:num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5294</c:v>
                </c:pt>
                <c:pt idx="1">
                  <c:v>4691</c:v>
                </c:pt>
                <c:pt idx="2">
                  <c:v>4699</c:v>
                </c:pt>
                <c:pt idx="3">
                  <c:v>4675</c:v>
                </c:pt>
                <c:pt idx="4">
                  <c:v>4224</c:v>
                </c:pt>
                <c:pt idx="5">
                  <c:v>4518</c:v>
                </c:pt>
                <c:pt idx="6">
                  <c:v>3969</c:v>
                </c:pt>
                <c:pt idx="7">
                  <c:v>4451</c:v>
                </c:pt>
                <c:pt idx="8">
                  <c:v>4308</c:v>
                </c:pt>
                <c:pt idx="9">
                  <c:v>3208</c:v>
                </c:pt>
                <c:pt idx="10">
                  <c:v>3122</c:v>
                </c:pt>
                <c:pt idx="11">
                  <c:v>2911</c:v>
                </c:pt>
                <c:pt idx="12">
                  <c:v>2373</c:v>
                </c:pt>
                <c:pt idx="13">
                  <c:v>2395</c:v>
                </c:pt>
                <c:pt idx="14">
                  <c:v>2311</c:v>
                </c:pt>
                <c:pt idx="15">
                  <c:v>2385</c:v>
                </c:pt>
                <c:pt idx="16">
                  <c:v>2277</c:v>
                </c:pt>
                <c:pt idx="17">
                  <c:v>2215</c:v>
                </c:pt>
                <c:pt idx="18">
                  <c:v>2548</c:v>
                </c:pt>
                <c:pt idx="19">
                  <c:v>2376</c:v>
                </c:pt>
                <c:pt idx="20">
                  <c:v>2144</c:v>
                </c:pt>
                <c:pt idx="21">
                  <c:v>1929</c:v>
                </c:pt>
                <c:pt idx="22">
                  <c:v>1877</c:v>
                </c:pt>
                <c:pt idx="23">
                  <c:v>2038</c:v>
                </c:pt>
                <c:pt idx="24">
                  <c:v>1785</c:v>
                </c:pt>
                <c:pt idx="25">
                  <c:v>1666</c:v>
                </c:pt>
                <c:pt idx="26">
                  <c:v>1502</c:v>
                </c:pt>
                <c:pt idx="27">
                  <c:v>1767</c:v>
                </c:pt>
                <c:pt idx="28">
                  <c:v>1709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абсолютне число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F6-4E6F-832A-BD03BFEB46E8}"/>
                </c:ext>
              </c:extLst>
            </c:dLbl>
            <c:dLbl>
              <c:idx val="1"/>
              <c:layout>
                <c:manualLayout>
                  <c:x val="2.0833333333333333E-3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F6-4E6F-832A-BD03BFEB46E8}"/>
                </c:ext>
              </c:extLst>
            </c:dLbl>
            <c:dLbl>
              <c:idx val="2"/>
              <c:layout>
                <c:manualLayout>
                  <c:x val="0"/>
                  <c:y val="-4.062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4F6-4E6F-832A-BD03BFEB4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Лист1!$A$2:$A$30</c:f>
              <c:numCache>
                <c:formatCode>General</c:formatCode>
                <c:ptCount val="29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2017</c:v>
                </c:pt>
                <c:pt idx="23">
                  <c:v>2016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</c:numCache>
            </c:num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543</c:v>
                </c:pt>
                <c:pt idx="1">
                  <c:v>493</c:v>
                </c:pt>
                <c:pt idx="2">
                  <c:v>510</c:v>
                </c:pt>
                <c:pt idx="3">
                  <c:v>463</c:v>
                </c:pt>
                <c:pt idx="4">
                  <c:v>395</c:v>
                </c:pt>
                <c:pt idx="5">
                  <c:v>409</c:v>
                </c:pt>
                <c:pt idx="6">
                  <c:v>349</c:v>
                </c:pt>
                <c:pt idx="7">
                  <c:v>382</c:v>
                </c:pt>
                <c:pt idx="8">
                  <c:v>327</c:v>
                </c:pt>
                <c:pt idx="9">
                  <c:v>205</c:v>
                </c:pt>
                <c:pt idx="10">
                  <c:v>203</c:v>
                </c:pt>
                <c:pt idx="11">
                  <c:v>152</c:v>
                </c:pt>
                <c:pt idx="12">
                  <c:v>160</c:v>
                </c:pt>
                <c:pt idx="13">
                  <c:v>146</c:v>
                </c:pt>
                <c:pt idx="14">
                  <c:v>143</c:v>
                </c:pt>
                <c:pt idx="15">
                  <c:v>149</c:v>
                </c:pt>
                <c:pt idx="16">
                  <c:v>132</c:v>
                </c:pt>
                <c:pt idx="17">
                  <c:v>133</c:v>
                </c:pt>
                <c:pt idx="18">
                  <c:v>153</c:v>
                </c:pt>
                <c:pt idx="19">
                  <c:v>126</c:v>
                </c:pt>
                <c:pt idx="20">
                  <c:v>106</c:v>
                </c:pt>
                <c:pt idx="21">
                  <c:v>96</c:v>
                </c:pt>
                <c:pt idx="22">
                  <c:v>99</c:v>
                </c:pt>
                <c:pt idx="23">
                  <c:v>105</c:v>
                </c:pt>
                <c:pt idx="24">
                  <c:v>129</c:v>
                </c:pt>
                <c:pt idx="25">
                  <c:v>123</c:v>
                </c:pt>
                <c:pt idx="26">
                  <c:v>86</c:v>
                </c:pt>
                <c:pt idx="27">
                  <c:v>102</c:v>
                </c:pt>
                <c:pt idx="28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F6-4E6F-832A-BD03BFEB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233344"/>
        <c:axId val="202234880"/>
        <c:axId val="0"/>
      </c:bar3DChart>
      <c:catAx>
        <c:axId val="2022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4880"/>
        <c:crosses val="autoZero"/>
        <c:auto val="1"/>
        <c:lblAlgn val="ctr"/>
        <c:lblOffset val="100"/>
        <c:noMultiLvlLbl val="0"/>
      </c:catAx>
      <c:valAx>
        <c:axId val="2022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22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DF09E-5432-4D8B-A29E-EBCD9B5C005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B5B5B3-2418-4764-9A87-A812AC3844E0}">
      <dgm:prSet phldrT="[Текст]"/>
      <dgm:spPr/>
      <dgm:t>
        <a:bodyPr/>
        <a:lstStyle/>
        <a:p>
          <a:pPr algn="ctr"/>
          <a:r>
            <a:rPr lang="uk-UA" dirty="0" smtClean="0"/>
            <a:t>Шлунково-кишкова кровотеча (ШКК) є однією з найпоширеніших причин госпіталізації пацієнтів із захворюваннями органів травлення. </a:t>
          </a:r>
          <a:endParaRPr lang="ru-RU" dirty="0"/>
        </a:p>
      </dgm:t>
    </dgm:pt>
    <dgm:pt modelId="{4335C96B-AA58-427E-9C30-02298A15164E}" type="parTrans" cxnId="{F5B6394A-1776-455E-AD4B-F2CC54FC3344}">
      <dgm:prSet/>
      <dgm:spPr/>
      <dgm:t>
        <a:bodyPr/>
        <a:lstStyle/>
        <a:p>
          <a:endParaRPr lang="ru-RU"/>
        </a:p>
      </dgm:t>
    </dgm:pt>
    <dgm:pt modelId="{B45C7580-0CDB-456F-9F24-0E1BB86F1BFF}" type="sibTrans" cxnId="{F5B6394A-1776-455E-AD4B-F2CC54FC3344}">
      <dgm:prSet/>
      <dgm:spPr/>
      <dgm:t>
        <a:bodyPr/>
        <a:lstStyle/>
        <a:p>
          <a:endParaRPr lang="ru-RU"/>
        </a:p>
      </dgm:t>
    </dgm:pt>
    <dgm:pt modelId="{D0AFCF61-F407-4606-ACB2-F8BF66169E52}">
      <dgm:prSet phldrT="[Текст]"/>
      <dgm:spPr/>
      <dgm:t>
        <a:bodyPr/>
        <a:lstStyle/>
        <a:p>
          <a:pPr algn="ctr"/>
          <a:r>
            <a:rPr lang="uk-UA" dirty="0" smtClean="0"/>
            <a:t>Її небезпека полягає не лише у значній втраті крові, але й у можливих ускладненнях, що можуть призвести до летального наслідку. </a:t>
          </a:r>
          <a:endParaRPr lang="ru-RU" dirty="0"/>
        </a:p>
      </dgm:t>
    </dgm:pt>
    <dgm:pt modelId="{B358A9CF-FE66-4D40-A8C3-CE145461183D}" type="parTrans" cxnId="{5544826D-EA8F-46C5-8FBC-47BE0051E9B7}">
      <dgm:prSet/>
      <dgm:spPr/>
      <dgm:t>
        <a:bodyPr/>
        <a:lstStyle/>
        <a:p>
          <a:endParaRPr lang="ru-RU"/>
        </a:p>
      </dgm:t>
    </dgm:pt>
    <dgm:pt modelId="{A0967154-FC5B-4721-846D-CE33861D086F}" type="sibTrans" cxnId="{5544826D-EA8F-46C5-8FBC-47BE0051E9B7}">
      <dgm:prSet/>
      <dgm:spPr/>
      <dgm:t>
        <a:bodyPr/>
        <a:lstStyle/>
        <a:p>
          <a:endParaRPr lang="ru-RU"/>
        </a:p>
      </dgm:t>
    </dgm:pt>
    <dgm:pt modelId="{B8CFF7C4-C52C-4F16-B7E4-1E22871F7BBC}">
      <dgm:prSet phldrT="[Текст]"/>
      <dgm:spPr>
        <a:solidFill>
          <a:schemeClr val="bg1"/>
        </a:solidFill>
      </dgm:spPr>
      <dgm:t>
        <a:bodyPr/>
        <a:lstStyle/>
        <a:p>
          <a:pPr algn="ctr"/>
          <a:r>
            <a:rPr lang="uk-UA" dirty="0" smtClean="0"/>
            <a:t>Статистичні дані свідчать, що рівень смертності від ШКК залишається високим, особливо серед пацієнтів літнього віку та тих, хто має супутні захворювання.</a:t>
          </a:r>
          <a:endParaRPr lang="ru-RU" dirty="0"/>
        </a:p>
      </dgm:t>
    </dgm:pt>
    <dgm:pt modelId="{67E837FB-1749-485E-BDBA-F9A0CD06D1F6}" type="parTrans" cxnId="{E7F8FC51-2390-4FC4-8763-DDA32115CB25}">
      <dgm:prSet/>
      <dgm:spPr/>
      <dgm:t>
        <a:bodyPr/>
        <a:lstStyle/>
        <a:p>
          <a:endParaRPr lang="ru-RU"/>
        </a:p>
      </dgm:t>
    </dgm:pt>
    <dgm:pt modelId="{26E1A6B2-3038-4127-B469-4BA4DD661284}" type="sibTrans" cxnId="{E7F8FC51-2390-4FC4-8763-DDA32115CB25}">
      <dgm:prSet/>
      <dgm:spPr/>
      <dgm:t>
        <a:bodyPr/>
        <a:lstStyle/>
        <a:p>
          <a:endParaRPr lang="ru-RU"/>
        </a:p>
      </dgm:t>
    </dgm:pt>
    <dgm:pt modelId="{61953C43-46A4-4508-8EAC-5C9B1874394E}">
      <dgm:prSet/>
      <dgm:spPr/>
      <dgm:t>
        <a:bodyPr/>
        <a:lstStyle/>
        <a:p>
          <a:pPr algn="ctr"/>
          <a:r>
            <a:rPr lang="uk-UA" dirty="0" smtClean="0"/>
            <a:t>Значущість проблеми обумовлена соціально-економічним впливом, оскільки лікування часто потребує значних ресурсів і тривалої реабілітації, вимагає </a:t>
          </a:r>
          <a:r>
            <a:rPr lang="uk-UA" dirty="0" err="1" smtClean="0"/>
            <a:t>мультидисциплінарного</a:t>
          </a:r>
          <a:r>
            <a:rPr lang="uk-UA" dirty="0" smtClean="0"/>
            <a:t> підходу.</a:t>
          </a:r>
        </a:p>
      </dgm:t>
    </dgm:pt>
    <dgm:pt modelId="{F36EE4DA-3D77-47A9-998A-69C8B844EAAA}" type="parTrans" cxnId="{E8F7B3F3-7C92-4191-B933-DF8FA520DF5F}">
      <dgm:prSet/>
      <dgm:spPr/>
      <dgm:t>
        <a:bodyPr/>
        <a:lstStyle/>
        <a:p>
          <a:endParaRPr lang="ru-RU"/>
        </a:p>
      </dgm:t>
    </dgm:pt>
    <dgm:pt modelId="{DDF4DB7B-E07E-4344-B707-FB0D96CD6C8D}" type="sibTrans" cxnId="{E8F7B3F3-7C92-4191-B933-DF8FA520DF5F}">
      <dgm:prSet/>
      <dgm:spPr/>
      <dgm:t>
        <a:bodyPr/>
        <a:lstStyle/>
        <a:p>
          <a:endParaRPr lang="ru-RU"/>
        </a:p>
      </dgm:t>
    </dgm:pt>
    <dgm:pt modelId="{46E45236-468B-45BD-9A05-42FD504B033C}">
      <dgm:prSet/>
      <dgm:spPr/>
      <dgm:t>
        <a:bodyPr/>
        <a:lstStyle/>
        <a:p>
          <a:pPr algn="ctr"/>
          <a:r>
            <a:rPr lang="uk-UA" dirty="0" smtClean="0"/>
            <a:t>Незважаючи на численні дослідження все ще існують суперечки з різних питань лікування у цих групах пацієнтів.</a:t>
          </a:r>
          <a:endParaRPr lang="en-US" dirty="0" smtClean="0"/>
        </a:p>
      </dgm:t>
    </dgm:pt>
    <dgm:pt modelId="{C5462C68-2EC8-41DF-88AA-63ABE6C51E4F}" type="parTrans" cxnId="{2B0BD3EF-F743-4EF6-948E-5F8F4BB6AA81}">
      <dgm:prSet/>
      <dgm:spPr/>
      <dgm:t>
        <a:bodyPr/>
        <a:lstStyle/>
        <a:p>
          <a:endParaRPr lang="ru-RU"/>
        </a:p>
      </dgm:t>
    </dgm:pt>
    <dgm:pt modelId="{BF15A601-3E69-4528-BA6A-4413CE450177}" type="sibTrans" cxnId="{2B0BD3EF-F743-4EF6-948E-5F8F4BB6AA81}">
      <dgm:prSet/>
      <dgm:spPr/>
      <dgm:t>
        <a:bodyPr/>
        <a:lstStyle/>
        <a:p>
          <a:endParaRPr lang="ru-RU"/>
        </a:p>
      </dgm:t>
    </dgm:pt>
    <dgm:pt modelId="{B8128697-0314-4C35-839E-35C0B50F04FE}">
      <dgm:prSet/>
      <dgm:spPr/>
      <dgm:t>
        <a:bodyPr/>
        <a:lstStyle/>
        <a:p>
          <a:pPr algn="ctr"/>
          <a:r>
            <a:rPr lang="uk-UA" dirty="0" smtClean="0"/>
            <a:t>Прийняття відповідних рішень має важливе значення для встановлення швидкого діагнозу, точної оцінки ризику та належної реанімації пацієнтів із шлунково-кишковою </a:t>
          </a:r>
          <a:r>
            <a:rPr lang="uk-UA" dirty="0" err="1" smtClean="0"/>
            <a:t>кровотечею</a:t>
          </a:r>
          <a:r>
            <a:rPr lang="uk-UA" dirty="0" smtClean="0"/>
            <a:t>.</a:t>
          </a:r>
          <a:endParaRPr lang="en-US" dirty="0" smtClean="0"/>
        </a:p>
      </dgm:t>
    </dgm:pt>
    <dgm:pt modelId="{8335305A-3329-4FAB-A373-9DA12A88A668}" type="parTrans" cxnId="{FC9C6680-0663-455B-8C46-6F4A2500EDE6}">
      <dgm:prSet/>
      <dgm:spPr/>
      <dgm:t>
        <a:bodyPr/>
        <a:lstStyle/>
        <a:p>
          <a:endParaRPr lang="ru-RU"/>
        </a:p>
      </dgm:t>
    </dgm:pt>
    <dgm:pt modelId="{2208B1BA-AD69-4804-9824-28CDAD650F70}" type="sibTrans" cxnId="{FC9C6680-0663-455B-8C46-6F4A2500EDE6}">
      <dgm:prSet/>
      <dgm:spPr/>
      <dgm:t>
        <a:bodyPr/>
        <a:lstStyle/>
        <a:p>
          <a:endParaRPr lang="ru-RU"/>
        </a:p>
      </dgm:t>
    </dgm:pt>
    <dgm:pt modelId="{6C0E9A06-E672-4699-86D3-034702016764}">
      <dgm:prSet phldrT="[Текст]"/>
      <dgm:spPr>
        <a:solidFill>
          <a:schemeClr val="bg1"/>
        </a:solidFill>
      </dgm:spPr>
      <dgm:t>
        <a:bodyPr/>
        <a:lstStyle/>
        <a:p>
          <a:pPr algn="ctr"/>
          <a:r>
            <a:rPr lang="uk-UA" dirty="0" smtClean="0"/>
            <a:t>Використання НПЗП, </a:t>
          </a:r>
          <a:r>
            <a:rPr lang="uk-UA" dirty="0" err="1" smtClean="0"/>
            <a:t>антитромбоцитарних</a:t>
          </a:r>
          <a:r>
            <a:rPr lang="uk-UA" dirty="0" smtClean="0"/>
            <a:t> та </a:t>
          </a:r>
          <a:r>
            <a:rPr lang="uk-UA" dirty="0" err="1" smtClean="0"/>
            <a:t>антитромботичних</a:t>
          </a:r>
          <a:r>
            <a:rPr lang="uk-UA" dirty="0" smtClean="0"/>
            <a:t> засобів є поширеним явищем у пацієнтів із ШКК, перед лікарем постає завдання щодо належного призначення цих ліків.</a:t>
          </a:r>
          <a:endParaRPr lang="ru-RU" dirty="0"/>
        </a:p>
      </dgm:t>
    </dgm:pt>
    <dgm:pt modelId="{BD85B224-2888-4EB8-B38F-1AF26BC0257B}" type="parTrans" cxnId="{B11C2DF3-E4A3-4F41-AD63-E67A470FA1F1}">
      <dgm:prSet/>
      <dgm:spPr/>
      <dgm:t>
        <a:bodyPr/>
        <a:lstStyle/>
        <a:p>
          <a:endParaRPr lang="ru-RU"/>
        </a:p>
      </dgm:t>
    </dgm:pt>
    <dgm:pt modelId="{488B58AF-5BF8-4FFA-BB1A-B66622BD5611}" type="sibTrans" cxnId="{B11C2DF3-E4A3-4F41-AD63-E67A470FA1F1}">
      <dgm:prSet/>
      <dgm:spPr/>
      <dgm:t>
        <a:bodyPr/>
        <a:lstStyle/>
        <a:p>
          <a:endParaRPr lang="ru-RU"/>
        </a:p>
      </dgm:t>
    </dgm:pt>
    <dgm:pt modelId="{3620281C-E0F2-4071-8CAF-0CE578B8AD51}" type="pres">
      <dgm:prSet presAssocID="{3C6DF09E-5432-4D8B-A29E-EBCD9B5C005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33BF1C-3FBF-4FFC-A573-12EB66103FCD}" type="pres">
      <dgm:prSet presAssocID="{D2B5B5B3-2418-4764-9A87-A812AC3844E0}" presName="thickLine" presStyleLbl="alignNode1" presStyleIdx="0" presStyleCnt="7"/>
      <dgm:spPr/>
    </dgm:pt>
    <dgm:pt modelId="{87C89F9C-AA17-49BE-890E-8448CAC8D31B}" type="pres">
      <dgm:prSet presAssocID="{D2B5B5B3-2418-4764-9A87-A812AC3844E0}" presName="horz1" presStyleCnt="0"/>
      <dgm:spPr/>
    </dgm:pt>
    <dgm:pt modelId="{ECEFF651-F013-4768-8F98-E5D3D639D21F}" type="pres">
      <dgm:prSet presAssocID="{D2B5B5B3-2418-4764-9A87-A812AC3844E0}" presName="tx1" presStyleLbl="revTx" presStyleIdx="0" presStyleCnt="7"/>
      <dgm:spPr/>
      <dgm:t>
        <a:bodyPr/>
        <a:lstStyle/>
        <a:p>
          <a:endParaRPr lang="ru-RU"/>
        </a:p>
      </dgm:t>
    </dgm:pt>
    <dgm:pt modelId="{532FC754-3A2D-47F5-B390-F048B7F1662A}" type="pres">
      <dgm:prSet presAssocID="{D2B5B5B3-2418-4764-9A87-A812AC3844E0}" presName="vert1" presStyleCnt="0"/>
      <dgm:spPr/>
    </dgm:pt>
    <dgm:pt modelId="{FA391C9C-182C-42AC-9E85-8696929EB628}" type="pres">
      <dgm:prSet presAssocID="{D0AFCF61-F407-4606-ACB2-F8BF66169E52}" presName="thickLine" presStyleLbl="alignNode1" presStyleIdx="1" presStyleCnt="7"/>
      <dgm:spPr/>
      <dgm:t>
        <a:bodyPr/>
        <a:lstStyle/>
        <a:p>
          <a:endParaRPr lang="ru-RU"/>
        </a:p>
      </dgm:t>
    </dgm:pt>
    <dgm:pt modelId="{86C3DA4F-1175-47E1-B703-F3F9DEEAD9F8}" type="pres">
      <dgm:prSet presAssocID="{D0AFCF61-F407-4606-ACB2-F8BF66169E52}" presName="horz1" presStyleCnt="0"/>
      <dgm:spPr/>
    </dgm:pt>
    <dgm:pt modelId="{688AE508-A432-4A95-8FD4-42BEC51D3AFB}" type="pres">
      <dgm:prSet presAssocID="{D0AFCF61-F407-4606-ACB2-F8BF66169E52}" presName="tx1" presStyleLbl="revTx" presStyleIdx="1" presStyleCnt="7"/>
      <dgm:spPr/>
      <dgm:t>
        <a:bodyPr/>
        <a:lstStyle/>
        <a:p>
          <a:endParaRPr lang="ru-RU"/>
        </a:p>
      </dgm:t>
    </dgm:pt>
    <dgm:pt modelId="{F1F1A7FB-764C-4D8A-8603-4882C7541FCE}" type="pres">
      <dgm:prSet presAssocID="{D0AFCF61-F407-4606-ACB2-F8BF66169E52}" presName="vert1" presStyleCnt="0"/>
      <dgm:spPr/>
    </dgm:pt>
    <dgm:pt modelId="{E03EBF32-9DB2-4BAA-980D-58E41BDD244F}" type="pres">
      <dgm:prSet presAssocID="{B8CFF7C4-C52C-4F16-B7E4-1E22871F7BBC}" presName="thickLine" presStyleLbl="alignNode1" presStyleIdx="2" presStyleCnt="7"/>
      <dgm:spPr/>
    </dgm:pt>
    <dgm:pt modelId="{FB90CA10-2716-4D84-A7A9-6AB99AC98DB2}" type="pres">
      <dgm:prSet presAssocID="{B8CFF7C4-C52C-4F16-B7E4-1E22871F7BBC}" presName="horz1" presStyleCnt="0"/>
      <dgm:spPr/>
    </dgm:pt>
    <dgm:pt modelId="{C7518D1F-F52F-444B-9274-93EFA3C9AE13}" type="pres">
      <dgm:prSet presAssocID="{B8CFF7C4-C52C-4F16-B7E4-1E22871F7BBC}" presName="tx1" presStyleLbl="revTx" presStyleIdx="2" presStyleCnt="7"/>
      <dgm:spPr/>
      <dgm:t>
        <a:bodyPr/>
        <a:lstStyle/>
        <a:p>
          <a:endParaRPr lang="ru-RU"/>
        </a:p>
      </dgm:t>
    </dgm:pt>
    <dgm:pt modelId="{FBE249C7-70F0-4F82-8D2E-EC66DE55233D}" type="pres">
      <dgm:prSet presAssocID="{B8CFF7C4-C52C-4F16-B7E4-1E22871F7BBC}" presName="vert1" presStyleCnt="0"/>
      <dgm:spPr/>
    </dgm:pt>
    <dgm:pt modelId="{FC783DED-D9C7-4F44-A206-ECF3259D5425}" type="pres">
      <dgm:prSet presAssocID="{6C0E9A06-E672-4699-86D3-034702016764}" presName="thickLine" presStyleLbl="alignNode1" presStyleIdx="3" presStyleCnt="7"/>
      <dgm:spPr/>
    </dgm:pt>
    <dgm:pt modelId="{8DAB9301-5D21-49FB-A6E3-55D1C1981A33}" type="pres">
      <dgm:prSet presAssocID="{6C0E9A06-E672-4699-86D3-034702016764}" presName="horz1" presStyleCnt="0"/>
      <dgm:spPr/>
    </dgm:pt>
    <dgm:pt modelId="{D45339AD-7FC6-48BC-8387-674F9E300DDD}" type="pres">
      <dgm:prSet presAssocID="{6C0E9A06-E672-4699-86D3-034702016764}" presName="tx1" presStyleLbl="revTx" presStyleIdx="3" presStyleCnt="7"/>
      <dgm:spPr/>
      <dgm:t>
        <a:bodyPr/>
        <a:lstStyle/>
        <a:p>
          <a:endParaRPr lang="ru-RU"/>
        </a:p>
      </dgm:t>
    </dgm:pt>
    <dgm:pt modelId="{00A2D7C7-72A1-4295-84CE-8C9C1AC24827}" type="pres">
      <dgm:prSet presAssocID="{6C0E9A06-E672-4699-86D3-034702016764}" presName="vert1" presStyleCnt="0"/>
      <dgm:spPr/>
    </dgm:pt>
    <dgm:pt modelId="{1496CCC1-7254-42CF-BB8D-415AA3938132}" type="pres">
      <dgm:prSet presAssocID="{61953C43-46A4-4508-8EAC-5C9B1874394E}" presName="thickLine" presStyleLbl="alignNode1" presStyleIdx="4" presStyleCnt="7"/>
      <dgm:spPr/>
      <dgm:t>
        <a:bodyPr/>
        <a:lstStyle/>
        <a:p>
          <a:endParaRPr lang="ru-RU"/>
        </a:p>
      </dgm:t>
    </dgm:pt>
    <dgm:pt modelId="{BFF8DE52-9243-4AFD-B590-E2017D341974}" type="pres">
      <dgm:prSet presAssocID="{61953C43-46A4-4508-8EAC-5C9B1874394E}" presName="horz1" presStyleCnt="0"/>
      <dgm:spPr/>
    </dgm:pt>
    <dgm:pt modelId="{83510508-CF4B-4C5A-BB3C-D9F8B68E88A0}" type="pres">
      <dgm:prSet presAssocID="{61953C43-46A4-4508-8EAC-5C9B1874394E}" presName="tx1" presStyleLbl="revTx" presStyleIdx="4" presStyleCnt="7"/>
      <dgm:spPr/>
      <dgm:t>
        <a:bodyPr/>
        <a:lstStyle/>
        <a:p>
          <a:endParaRPr lang="ru-RU"/>
        </a:p>
      </dgm:t>
    </dgm:pt>
    <dgm:pt modelId="{B22AFB91-FA24-4116-BBA7-5D0D06D1EEA7}" type="pres">
      <dgm:prSet presAssocID="{61953C43-46A4-4508-8EAC-5C9B1874394E}" presName="vert1" presStyleCnt="0"/>
      <dgm:spPr/>
    </dgm:pt>
    <dgm:pt modelId="{4B1E12A0-52FF-487D-A489-3F33B51E5231}" type="pres">
      <dgm:prSet presAssocID="{46E45236-468B-45BD-9A05-42FD504B033C}" presName="thickLine" presStyleLbl="alignNode1" presStyleIdx="5" presStyleCnt="7"/>
      <dgm:spPr/>
    </dgm:pt>
    <dgm:pt modelId="{F163DC41-FECD-4F63-BC56-BA14DAE4B291}" type="pres">
      <dgm:prSet presAssocID="{46E45236-468B-45BD-9A05-42FD504B033C}" presName="horz1" presStyleCnt="0"/>
      <dgm:spPr/>
    </dgm:pt>
    <dgm:pt modelId="{D18A59CF-0F25-4B69-B9DC-1B03D7945144}" type="pres">
      <dgm:prSet presAssocID="{46E45236-468B-45BD-9A05-42FD504B033C}" presName="tx1" presStyleLbl="revTx" presStyleIdx="5" presStyleCnt="7"/>
      <dgm:spPr/>
      <dgm:t>
        <a:bodyPr/>
        <a:lstStyle/>
        <a:p>
          <a:endParaRPr lang="ru-RU"/>
        </a:p>
      </dgm:t>
    </dgm:pt>
    <dgm:pt modelId="{A23554FA-0D5C-4333-BDFC-FB24BFB7A4FA}" type="pres">
      <dgm:prSet presAssocID="{46E45236-468B-45BD-9A05-42FD504B033C}" presName="vert1" presStyleCnt="0"/>
      <dgm:spPr/>
    </dgm:pt>
    <dgm:pt modelId="{8CE05723-C05F-4761-95EF-ED5FDD525A22}" type="pres">
      <dgm:prSet presAssocID="{B8128697-0314-4C35-839E-35C0B50F04FE}" presName="thickLine" presStyleLbl="alignNode1" presStyleIdx="6" presStyleCnt="7"/>
      <dgm:spPr/>
    </dgm:pt>
    <dgm:pt modelId="{2B68C4C1-1883-4C2C-B608-E746EC3747B9}" type="pres">
      <dgm:prSet presAssocID="{B8128697-0314-4C35-839E-35C0B50F04FE}" presName="horz1" presStyleCnt="0"/>
      <dgm:spPr/>
    </dgm:pt>
    <dgm:pt modelId="{D10452DA-E489-4857-84EA-6B4013B7C806}" type="pres">
      <dgm:prSet presAssocID="{B8128697-0314-4C35-839E-35C0B50F04FE}" presName="tx1" presStyleLbl="revTx" presStyleIdx="6" presStyleCnt="7"/>
      <dgm:spPr/>
      <dgm:t>
        <a:bodyPr/>
        <a:lstStyle/>
        <a:p>
          <a:endParaRPr lang="ru-RU"/>
        </a:p>
      </dgm:t>
    </dgm:pt>
    <dgm:pt modelId="{701CAF09-C838-4B28-AD88-F0C99FFB39DC}" type="pres">
      <dgm:prSet presAssocID="{B8128697-0314-4C35-839E-35C0B50F04FE}" presName="vert1" presStyleCnt="0"/>
      <dgm:spPr/>
    </dgm:pt>
  </dgm:ptLst>
  <dgm:cxnLst>
    <dgm:cxn modelId="{8A12C993-F271-4F04-AC22-09EF1F840DF4}" type="presOf" srcId="{46E45236-468B-45BD-9A05-42FD504B033C}" destId="{D18A59CF-0F25-4B69-B9DC-1B03D7945144}" srcOrd="0" destOrd="0" presId="urn:microsoft.com/office/officeart/2008/layout/LinedList"/>
    <dgm:cxn modelId="{5E4D54D4-8B33-4C85-8027-8131D89344BA}" type="presOf" srcId="{B8CFF7C4-C52C-4F16-B7E4-1E22871F7BBC}" destId="{C7518D1F-F52F-444B-9274-93EFA3C9AE13}" srcOrd="0" destOrd="0" presId="urn:microsoft.com/office/officeart/2008/layout/LinedList"/>
    <dgm:cxn modelId="{C3193BBF-92D4-4139-9155-CEC3E53C8E5A}" type="presOf" srcId="{3C6DF09E-5432-4D8B-A29E-EBCD9B5C0056}" destId="{3620281C-E0F2-4071-8CAF-0CE578B8AD51}" srcOrd="0" destOrd="0" presId="urn:microsoft.com/office/officeart/2008/layout/LinedList"/>
    <dgm:cxn modelId="{5544826D-EA8F-46C5-8FBC-47BE0051E9B7}" srcId="{3C6DF09E-5432-4D8B-A29E-EBCD9B5C0056}" destId="{D0AFCF61-F407-4606-ACB2-F8BF66169E52}" srcOrd="1" destOrd="0" parTransId="{B358A9CF-FE66-4D40-A8C3-CE145461183D}" sibTransId="{A0967154-FC5B-4721-846D-CE33861D086F}"/>
    <dgm:cxn modelId="{FC9C6680-0663-455B-8C46-6F4A2500EDE6}" srcId="{3C6DF09E-5432-4D8B-A29E-EBCD9B5C0056}" destId="{B8128697-0314-4C35-839E-35C0B50F04FE}" srcOrd="6" destOrd="0" parTransId="{8335305A-3329-4FAB-A373-9DA12A88A668}" sibTransId="{2208B1BA-AD69-4804-9824-28CDAD650F70}"/>
    <dgm:cxn modelId="{2B0BD3EF-F743-4EF6-948E-5F8F4BB6AA81}" srcId="{3C6DF09E-5432-4D8B-A29E-EBCD9B5C0056}" destId="{46E45236-468B-45BD-9A05-42FD504B033C}" srcOrd="5" destOrd="0" parTransId="{C5462C68-2EC8-41DF-88AA-63ABE6C51E4F}" sibTransId="{BF15A601-3E69-4528-BA6A-4413CE450177}"/>
    <dgm:cxn modelId="{222C7EA7-D790-496E-A466-2EB51600CCEE}" type="presOf" srcId="{B8128697-0314-4C35-839E-35C0B50F04FE}" destId="{D10452DA-E489-4857-84EA-6B4013B7C806}" srcOrd="0" destOrd="0" presId="urn:microsoft.com/office/officeart/2008/layout/LinedList"/>
    <dgm:cxn modelId="{B11C2DF3-E4A3-4F41-AD63-E67A470FA1F1}" srcId="{3C6DF09E-5432-4D8B-A29E-EBCD9B5C0056}" destId="{6C0E9A06-E672-4699-86D3-034702016764}" srcOrd="3" destOrd="0" parTransId="{BD85B224-2888-4EB8-B38F-1AF26BC0257B}" sibTransId="{488B58AF-5BF8-4FFA-BB1A-B66622BD5611}"/>
    <dgm:cxn modelId="{613A918C-1A95-44D0-8A15-148727EFAEE0}" type="presOf" srcId="{6C0E9A06-E672-4699-86D3-034702016764}" destId="{D45339AD-7FC6-48BC-8387-674F9E300DDD}" srcOrd="0" destOrd="0" presId="urn:microsoft.com/office/officeart/2008/layout/LinedList"/>
    <dgm:cxn modelId="{E8F7B3F3-7C92-4191-B933-DF8FA520DF5F}" srcId="{3C6DF09E-5432-4D8B-A29E-EBCD9B5C0056}" destId="{61953C43-46A4-4508-8EAC-5C9B1874394E}" srcOrd="4" destOrd="0" parTransId="{F36EE4DA-3D77-47A9-998A-69C8B844EAAA}" sibTransId="{DDF4DB7B-E07E-4344-B707-FB0D96CD6C8D}"/>
    <dgm:cxn modelId="{CE4C3A0B-97D8-4529-9323-21CC79200247}" type="presOf" srcId="{D2B5B5B3-2418-4764-9A87-A812AC3844E0}" destId="{ECEFF651-F013-4768-8F98-E5D3D639D21F}" srcOrd="0" destOrd="0" presId="urn:microsoft.com/office/officeart/2008/layout/LinedList"/>
    <dgm:cxn modelId="{4923EF6E-71B4-4A0A-9DFB-3A472F63ACBF}" type="presOf" srcId="{D0AFCF61-F407-4606-ACB2-F8BF66169E52}" destId="{688AE508-A432-4A95-8FD4-42BEC51D3AFB}" srcOrd="0" destOrd="0" presId="urn:microsoft.com/office/officeart/2008/layout/LinedList"/>
    <dgm:cxn modelId="{A3F9A7DA-36EA-4F7B-AF63-6B52979D1FAD}" type="presOf" srcId="{61953C43-46A4-4508-8EAC-5C9B1874394E}" destId="{83510508-CF4B-4C5A-BB3C-D9F8B68E88A0}" srcOrd="0" destOrd="0" presId="urn:microsoft.com/office/officeart/2008/layout/LinedList"/>
    <dgm:cxn modelId="{F5B6394A-1776-455E-AD4B-F2CC54FC3344}" srcId="{3C6DF09E-5432-4D8B-A29E-EBCD9B5C0056}" destId="{D2B5B5B3-2418-4764-9A87-A812AC3844E0}" srcOrd="0" destOrd="0" parTransId="{4335C96B-AA58-427E-9C30-02298A15164E}" sibTransId="{B45C7580-0CDB-456F-9F24-0E1BB86F1BFF}"/>
    <dgm:cxn modelId="{E7F8FC51-2390-4FC4-8763-DDA32115CB25}" srcId="{3C6DF09E-5432-4D8B-A29E-EBCD9B5C0056}" destId="{B8CFF7C4-C52C-4F16-B7E4-1E22871F7BBC}" srcOrd="2" destOrd="0" parTransId="{67E837FB-1749-485E-BDBA-F9A0CD06D1F6}" sibTransId="{26E1A6B2-3038-4127-B469-4BA4DD661284}"/>
    <dgm:cxn modelId="{A3787DC0-1C68-49C6-9BAA-FE65912241C0}" type="presParOf" srcId="{3620281C-E0F2-4071-8CAF-0CE578B8AD51}" destId="{4433BF1C-3FBF-4FFC-A573-12EB66103FCD}" srcOrd="0" destOrd="0" presId="urn:microsoft.com/office/officeart/2008/layout/LinedList"/>
    <dgm:cxn modelId="{1820508C-4A9F-4A80-970C-31E7E3673F85}" type="presParOf" srcId="{3620281C-E0F2-4071-8CAF-0CE578B8AD51}" destId="{87C89F9C-AA17-49BE-890E-8448CAC8D31B}" srcOrd="1" destOrd="0" presId="urn:microsoft.com/office/officeart/2008/layout/LinedList"/>
    <dgm:cxn modelId="{1E59BEA5-1FC4-4B1A-81CB-7462D37D1EB7}" type="presParOf" srcId="{87C89F9C-AA17-49BE-890E-8448CAC8D31B}" destId="{ECEFF651-F013-4768-8F98-E5D3D639D21F}" srcOrd="0" destOrd="0" presId="urn:microsoft.com/office/officeart/2008/layout/LinedList"/>
    <dgm:cxn modelId="{D7D59892-C540-49BA-8E5E-002EB115A914}" type="presParOf" srcId="{87C89F9C-AA17-49BE-890E-8448CAC8D31B}" destId="{532FC754-3A2D-47F5-B390-F048B7F1662A}" srcOrd="1" destOrd="0" presId="urn:microsoft.com/office/officeart/2008/layout/LinedList"/>
    <dgm:cxn modelId="{6559E68E-B289-4AD4-B147-71759B1FB45B}" type="presParOf" srcId="{3620281C-E0F2-4071-8CAF-0CE578B8AD51}" destId="{FA391C9C-182C-42AC-9E85-8696929EB628}" srcOrd="2" destOrd="0" presId="urn:microsoft.com/office/officeart/2008/layout/LinedList"/>
    <dgm:cxn modelId="{C8B7D1AF-62F8-44D9-B70D-21F40414B0C1}" type="presParOf" srcId="{3620281C-E0F2-4071-8CAF-0CE578B8AD51}" destId="{86C3DA4F-1175-47E1-B703-F3F9DEEAD9F8}" srcOrd="3" destOrd="0" presId="urn:microsoft.com/office/officeart/2008/layout/LinedList"/>
    <dgm:cxn modelId="{0D122C86-8125-413A-8EC8-EA6A2751E366}" type="presParOf" srcId="{86C3DA4F-1175-47E1-B703-F3F9DEEAD9F8}" destId="{688AE508-A432-4A95-8FD4-42BEC51D3AFB}" srcOrd="0" destOrd="0" presId="urn:microsoft.com/office/officeart/2008/layout/LinedList"/>
    <dgm:cxn modelId="{40512B06-410E-485B-83C0-51D232055A17}" type="presParOf" srcId="{86C3DA4F-1175-47E1-B703-F3F9DEEAD9F8}" destId="{F1F1A7FB-764C-4D8A-8603-4882C7541FCE}" srcOrd="1" destOrd="0" presId="urn:microsoft.com/office/officeart/2008/layout/LinedList"/>
    <dgm:cxn modelId="{2B31D07C-06D4-4A87-80C1-D58F44D95C13}" type="presParOf" srcId="{3620281C-E0F2-4071-8CAF-0CE578B8AD51}" destId="{E03EBF32-9DB2-4BAA-980D-58E41BDD244F}" srcOrd="4" destOrd="0" presId="urn:microsoft.com/office/officeart/2008/layout/LinedList"/>
    <dgm:cxn modelId="{86BE37F9-ACDD-4B9F-B310-0FA29BE526E2}" type="presParOf" srcId="{3620281C-E0F2-4071-8CAF-0CE578B8AD51}" destId="{FB90CA10-2716-4D84-A7A9-6AB99AC98DB2}" srcOrd="5" destOrd="0" presId="urn:microsoft.com/office/officeart/2008/layout/LinedList"/>
    <dgm:cxn modelId="{2C33E234-2AB8-47CD-9FF6-DA14B6058BB2}" type="presParOf" srcId="{FB90CA10-2716-4D84-A7A9-6AB99AC98DB2}" destId="{C7518D1F-F52F-444B-9274-93EFA3C9AE13}" srcOrd="0" destOrd="0" presId="urn:microsoft.com/office/officeart/2008/layout/LinedList"/>
    <dgm:cxn modelId="{C7414F98-D807-4C9C-9B13-8A1044ADA35F}" type="presParOf" srcId="{FB90CA10-2716-4D84-A7A9-6AB99AC98DB2}" destId="{FBE249C7-70F0-4F82-8D2E-EC66DE55233D}" srcOrd="1" destOrd="0" presId="urn:microsoft.com/office/officeart/2008/layout/LinedList"/>
    <dgm:cxn modelId="{BF774439-0B08-43F6-8826-A74E138EE334}" type="presParOf" srcId="{3620281C-E0F2-4071-8CAF-0CE578B8AD51}" destId="{FC783DED-D9C7-4F44-A206-ECF3259D5425}" srcOrd="6" destOrd="0" presId="urn:microsoft.com/office/officeart/2008/layout/LinedList"/>
    <dgm:cxn modelId="{2B2EE3A2-0A46-424C-A92B-E6DA86AD419D}" type="presParOf" srcId="{3620281C-E0F2-4071-8CAF-0CE578B8AD51}" destId="{8DAB9301-5D21-49FB-A6E3-55D1C1981A33}" srcOrd="7" destOrd="0" presId="urn:microsoft.com/office/officeart/2008/layout/LinedList"/>
    <dgm:cxn modelId="{077ABDCD-E08D-4308-934F-97CD710C3B17}" type="presParOf" srcId="{8DAB9301-5D21-49FB-A6E3-55D1C1981A33}" destId="{D45339AD-7FC6-48BC-8387-674F9E300DDD}" srcOrd="0" destOrd="0" presId="urn:microsoft.com/office/officeart/2008/layout/LinedList"/>
    <dgm:cxn modelId="{0EA67F27-887C-46FB-A5CE-F959E44D5A28}" type="presParOf" srcId="{8DAB9301-5D21-49FB-A6E3-55D1C1981A33}" destId="{00A2D7C7-72A1-4295-84CE-8C9C1AC24827}" srcOrd="1" destOrd="0" presId="urn:microsoft.com/office/officeart/2008/layout/LinedList"/>
    <dgm:cxn modelId="{29F59D05-2CCB-40C9-B7FC-94C826E71765}" type="presParOf" srcId="{3620281C-E0F2-4071-8CAF-0CE578B8AD51}" destId="{1496CCC1-7254-42CF-BB8D-415AA3938132}" srcOrd="8" destOrd="0" presId="urn:microsoft.com/office/officeart/2008/layout/LinedList"/>
    <dgm:cxn modelId="{5153A354-F982-421A-8E5C-62669CB87D34}" type="presParOf" srcId="{3620281C-E0F2-4071-8CAF-0CE578B8AD51}" destId="{BFF8DE52-9243-4AFD-B590-E2017D341974}" srcOrd="9" destOrd="0" presId="urn:microsoft.com/office/officeart/2008/layout/LinedList"/>
    <dgm:cxn modelId="{30D31705-4D91-46BF-A54F-83BA1B1BDAE9}" type="presParOf" srcId="{BFF8DE52-9243-4AFD-B590-E2017D341974}" destId="{83510508-CF4B-4C5A-BB3C-D9F8B68E88A0}" srcOrd="0" destOrd="0" presId="urn:microsoft.com/office/officeart/2008/layout/LinedList"/>
    <dgm:cxn modelId="{47CA3FB7-4E1B-435A-BFC8-2FFFBA8217C8}" type="presParOf" srcId="{BFF8DE52-9243-4AFD-B590-E2017D341974}" destId="{B22AFB91-FA24-4116-BBA7-5D0D06D1EEA7}" srcOrd="1" destOrd="0" presId="urn:microsoft.com/office/officeart/2008/layout/LinedList"/>
    <dgm:cxn modelId="{317B1936-CE8C-42AF-8410-3E959AB7A853}" type="presParOf" srcId="{3620281C-E0F2-4071-8CAF-0CE578B8AD51}" destId="{4B1E12A0-52FF-487D-A489-3F33B51E5231}" srcOrd="10" destOrd="0" presId="urn:microsoft.com/office/officeart/2008/layout/LinedList"/>
    <dgm:cxn modelId="{D8FCD2D9-3CB9-4EAC-9810-DC575429FB5C}" type="presParOf" srcId="{3620281C-E0F2-4071-8CAF-0CE578B8AD51}" destId="{F163DC41-FECD-4F63-BC56-BA14DAE4B291}" srcOrd="11" destOrd="0" presId="urn:microsoft.com/office/officeart/2008/layout/LinedList"/>
    <dgm:cxn modelId="{A1BA6C02-9EEA-4E89-9476-5698BCC8F4A0}" type="presParOf" srcId="{F163DC41-FECD-4F63-BC56-BA14DAE4B291}" destId="{D18A59CF-0F25-4B69-B9DC-1B03D7945144}" srcOrd="0" destOrd="0" presId="urn:microsoft.com/office/officeart/2008/layout/LinedList"/>
    <dgm:cxn modelId="{9B289D52-8C02-4B71-A5A5-0D8896B2277F}" type="presParOf" srcId="{F163DC41-FECD-4F63-BC56-BA14DAE4B291}" destId="{A23554FA-0D5C-4333-BDFC-FB24BFB7A4FA}" srcOrd="1" destOrd="0" presId="urn:microsoft.com/office/officeart/2008/layout/LinedList"/>
    <dgm:cxn modelId="{E5AD9827-24A1-42A9-B1D1-F02BEC610837}" type="presParOf" srcId="{3620281C-E0F2-4071-8CAF-0CE578B8AD51}" destId="{8CE05723-C05F-4761-95EF-ED5FDD525A22}" srcOrd="12" destOrd="0" presId="urn:microsoft.com/office/officeart/2008/layout/LinedList"/>
    <dgm:cxn modelId="{00221050-6ACA-4ADE-B855-5735B8E521A9}" type="presParOf" srcId="{3620281C-E0F2-4071-8CAF-0CE578B8AD51}" destId="{2B68C4C1-1883-4C2C-B608-E746EC3747B9}" srcOrd="13" destOrd="0" presId="urn:microsoft.com/office/officeart/2008/layout/LinedList"/>
    <dgm:cxn modelId="{EE762888-136D-4176-8FF0-E42CCAB53F39}" type="presParOf" srcId="{2B68C4C1-1883-4C2C-B608-E746EC3747B9}" destId="{D10452DA-E489-4857-84EA-6B4013B7C806}" srcOrd="0" destOrd="0" presId="urn:microsoft.com/office/officeart/2008/layout/LinedList"/>
    <dgm:cxn modelId="{ED1AD386-0983-4D2A-85FD-4CCCF25EC923}" type="presParOf" srcId="{2B68C4C1-1883-4C2C-B608-E746EC3747B9}" destId="{701CAF09-C838-4B28-AD88-F0C99FFB39DC}" srcOrd="1" destOrd="0" presId="urn:microsoft.com/office/officeart/2008/layout/Lin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AB2A58-A2AB-481E-891D-BC38FDC894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C60915-A4B1-4AF3-B905-2FF160ECFBBA}">
      <dgm:prSet/>
      <dgm:spPr/>
      <dgm:t>
        <a:bodyPr/>
        <a:lstStyle/>
        <a:p>
          <a:pPr rtl="0"/>
          <a:r>
            <a:rPr lang="uk-UA" dirty="0" smtClean="0"/>
            <a:t>РІВЕНЬ ГЕМОГЛОБІНУ МЕНШЕ 50 Г/Л І МЕНШЕ ПРИ ГОСТРІЙ ШКК</a:t>
          </a:r>
          <a:endParaRPr lang="uk-UA" dirty="0"/>
        </a:p>
      </dgm:t>
    </dgm:pt>
    <dgm:pt modelId="{7A1F1C6F-0E38-4F3B-8268-CE664137F87F}" type="parTrans" cxnId="{8CC63EAD-CAC9-42A8-97A9-BCFED0904A12}">
      <dgm:prSet/>
      <dgm:spPr/>
      <dgm:t>
        <a:bodyPr/>
        <a:lstStyle/>
        <a:p>
          <a:endParaRPr lang="ru-RU"/>
        </a:p>
      </dgm:t>
    </dgm:pt>
    <dgm:pt modelId="{F16D6934-E1A2-4799-BF92-B26E3697D6C6}" type="sibTrans" cxnId="{8CC63EAD-CAC9-42A8-97A9-BCFED0904A12}">
      <dgm:prSet/>
      <dgm:spPr/>
      <dgm:t>
        <a:bodyPr/>
        <a:lstStyle/>
        <a:p>
          <a:endParaRPr lang="ru-RU"/>
        </a:p>
      </dgm:t>
    </dgm:pt>
    <dgm:pt modelId="{72B52726-052E-461E-B100-89414C36E63A}">
      <dgm:prSet/>
      <dgm:spPr/>
      <dgm:t>
        <a:bodyPr/>
        <a:lstStyle/>
        <a:p>
          <a:pPr rtl="0"/>
          <a:r>
            <a:rPr lang="uk-UA" smtClean="0"/>
            <a:t>ДІАМЕТР ВИРАЗКИ:</a:t>
          </a:r>
          <a:endParaRPr lang="uk-UA"/>
        </a:p>
      </dgm:t>
    </dgm:pt>
    <dgm:pt modelId="{4D4471BC-1F0A-44EF-B26F-520A574E61AF}" type="parTrans" cxnId="{23234F34-7F9E-4D68-AA49-97861B772F1A}">
      <dgm:prSet/>
      <dgm:spPr/>
      <dgm:t>
        <a:bodyPr/>
        <a:lstStyle/>
        <a:p>
          <a:endParaRPr lang="ru-RU"/>
        </a:p>
      </dgm:t>
    </dgm:pt>
    <dgm:pt modelId="{8F70E42D-F402-4764-BF1F-5CB53B4715A9}" type="sibTrans" cxnId="{23234F34-7F9E-4D68-AA49-97861B772F1A}">
      <dgm:prSet/>
      <dgm:spPr/>
      <dgm:t>
        <a:bodyPr/>
        <a:lstStyle/>
        <a:p>
          <a:endParaRPr lang="ru-RU"/>
        </a:p>
      </dgm:t>
    </dgm:pt>
    <dgm:pt modelId="{0423F72B-91AC-4DAA-BCDF-50E39C750EDA}">
      <dgm:prSet/>
      <dgm:spPr/>
      <dgm:t>
        <a:bodyPr/>
        <a:lstStyle/>
        <a:p>
          <a:pPr rtl="0"/>
          <a:r>
            <a:rPr lang="uk-UA" dirty="0" smtClean="0"/>
            <a:t>ШЛУНКУ 2 СМ І БІЛЬШЕ;</a:t>
          </a:r>
          <a:endParaRPr lang="uk-UA" dirty="0"/>
        </a:p>
      </dgm:t>
    </dgm:pt>
    <dgm:pt modelId="{D07AB9A6-B5D7-4D69-90D4-24BDEE69231D}" type="parTrans" cxnId="{26A04DBE-67C8-45C8-B92A-DD3A5959CAB2}">
      <dgm:prSet/>
      <dgm:spPr/>
      <dgm:t>
        <a:bodyPr/>
        <a:lstStyle/>
        <a:p>
          <a:endParaRPr lang="ru-RU"/>
        </a:p>
      </dgm:t>
    </dgm:pt>
    <dgm:pt modelId="{83185C15-517A-48B2-8636-5E7E5D1A4B3B}" type="sibTrans" cxnId="{26A04DBE-67C8-45C8-B92A-DD3A5959CAB2}">
      <dgm:prSet/>
      <dgm:spPr/>
      <dgm:t>
        <a:bodyPr/>
        <a:lstStyle/>
        <a:p>
          <a:endParaRPr lang="ru-RU"/>
        </a:p>
      </dgm:t>
    </dgm:pt>
    <dgm:pt modelId="{9C2D4015-2481-4A60-9F03-B96E94B5D520}">
      <dgm:prSet/>
      <dgm:spPr/>
      <dgm:t>
        <a:bodyPr/>
        <a:lstStyle/>
        <a:p>
          <a:pPr rtl="0"/>
          <a:r>
            <a:rPr lang="uk-UA" smtClean="0"/>
            <a:t>ДПК 1 СМ І БІЛЬШЕ.</a:t>
          </a:r>
          <a:endParaRPr lang="uk-UA"/>
        </a:p>
      </dgm:t>
    </dgm:pt>
    <dgm:pt modelId="{D00C64C3-6DC2-4C65-8D7E-A292621F6769}" type="parTrans" cxnId="{40E090EF-36C4-4204-BD9A-DA833CC8CA84}">
      <dgm:prSet/>
      <dgm:spPr/>
      <dgm:t>
        <a:bodyPr/>
        <a:lstStyle/>
        <a:p>
          <a:endParaRPr lang="ru-RU"/>
        </a:p>
      </dgm:t>
    </dgm:pt>
    <dgm:pt modelId="{AF82B413-78A0-41A4-9567-B6FD2B6619D2}" type="sibTrans" cxnId="{40E090EF-36C4-4204-BD9A-DA833CC8CA84}">
      <dgm:prSet/>
      <dgm:spPr/>
      <dgm:t>
        <a:bodyPr/>
        <a:lstStyle/>
        <a:p>
          <a:endParaRPr lang="ru-RU"/>
        </a:p>
      </dgm:t>
    </dgm:pt>
    <dgm:pt modelId="{D4296F46-BA2C-4DE3-8B93-5A29BA0CA94E}">
      <dgm:prSet/>
      <dgm:spPr/>
      <dgm:t>
        <a:bodyPr/>
        <a:lstStyle/>
        <a:p>
          <a:pPr rtl="0"/>
          <a:r>
            <a:rPr lang="uk-UA" dirty="0" smtClean="0"/>
            <a:t>ОПЕРАЦІЯ З ПРИВОДУ ПЕРФОРАЦІЇ АБО КРОВОТЕЧІ З ВИРАЗКИ ШКК В АНАМНЕЗІ</a:t>
          </a:r>
          <a:endParaRPr lang="uk-UA" dirty="0"/>
        </a:p>
      </dgm:t>
    </dgm:pt>
    <dgm:pt modelId="{B34D460D-CD06-484A-94B6-0895042E7B1A}" type="parTrans" cxnId="{01980FCF-78DE-43D9-AEBD-CFCE8B044E75}">
      <dgm:prSet/>
      <dgm:spPr/>
      <dgm:t>
        <a:bodyPr/>
        <a:lstStyle/>
        <a:p>
          <a:endParaRPr lang="ru-RU"/>
        </a:p>
      </dgm:t>
    </dgm:pt>
    <dgm:pt modelId="{9863AFD6-C357-4C8F-8E86-6662F4B4DE71}" type="sibTrans" cxnId="{01980FCF-78DE-43D9-AEBD-CFCE8B044E75}">
      <dgm:prSet/>
      <dgm:spPr/>
      <dgm:t>
        <a:bodyPr/>
        <a:lstStyle/>
        <a:p>
          <a:endParaRPr lang="ru-RU"/>
        </a:p>
      </dgm:t>
    </dgm:pt>
    <dgm:pt modelId="{7505714E-AD52-44C1-8CC7-7BB0745D12B3}">
      <dgm:prSet/>
      <dgm:spPr/>
      <dgm:t>
        <a:bodyPr/>
        <a:lstStyle/>
        <a:p>
          <a:pPr rtl="0"/>
          <a:r>
            <a:rPr lang="uk-UA" dirty="0" smtClean="0"/>
            <a:t>ШКК НА ФОНІ СТЕНОЗУ ВИХОДУ ЗІ ШЛУНКА</a:t>
          </a:r>
          <a:endParaRPr lang="uk-UA" dirty="0"/>
        </a:p>
      </dgm:t>
    </dgm:pt>
    <dgm:pt modelId="{F7CB2FC1-5CDF-4C56-A0D0-E0F58B9D457F}" type="parTrans" cxnId="{A8E5AAE1-8A3D-4A6E-A2ED-B7795AF6D1E7}">
      <dgm:prSet/>
      <dgm:spPr/>
      <dgm:t>
        <a:bodyPr/>
        <a:lstStyle/>
        <a:p>
          <a:endParaRPr lang="ru-RU"/>
        </a:p>
      </dgm:t>
    </dgm:pt>
    <dgm:pt modelId="{D26D12D0-DE62-421B-824F-A35501251FEC}" type="sibTrans" cxnId="{A8E5AAE1-8A3D-4A6E-A2ED-B7795AF6D1E7}">
      <dgm:prSet/>
      <dgm:spPr/>
      <dgm:t>
        <a:bodyPr/>
        <a:lstStyle/>
        <a:p>
          <a:endParaRPr lang="ru-RU"/>
        </a:p>
      </dgm:t>
    </dgm:pt>
    <dgm:pt modelId="{3860B785-10CA-45F5-82C5-2424CE73BD41}">
      <dgm:prSet/>
      <dgm:spPr/>
      <dgm:t>
        <a:bodyPr/>
        <a:lstStyle/>
        <a:p>
          <a:pPr rtl="0"/>
          <a:r>
            <a:rPr lang="uk-UA" dirty="0" smtClean="0"/>
            <a:t>ВИРАЗКОВА ХВОРОБА + ДУОДЕНОСТАЗ</a:t>
          </a:r>
          <a:endParaRPr lang="uk-UA" dirty="0"/>
        </a:p>
      </dgm:t>
    </dgm:pt>
    <dgm:pt modelId="{D2262A88-E504-4D62-923D-56CF3C0868EF}" type="parTrans" cxnId="{EE7CD330-D4A4-4CA6-A1BD-E60F8D2CA1D0}">
      <dgm:prSet/>
      <dgm:spPr/>
      <dgm:t>
        <a:bodyPr/>
        <a:lstStyle/>
        <a:p>
          <a:endParaRPr lang="ru-RU"/>
        </a:p>
      </dgm:t>
    </dgm:pt>
    <dgm:pt modelId="{1C25CC22-715D-41AB-8BB8-46DA1E3B27A9}" type="sibTrans" cxnId="{EE7CD330-D4A4-4CA6-A1BD-E60F8D2CA1D0}">
      <dgm:prSet/>
      <dgm:spPr/>
      <dgm:t>
        <a:bodyPr/>
        <a:lstStyle/>
        <a:p>
          <a:endParaRPr lang="ru-RU"/>
        </a:p>
      </dgm:t>
    </dgm:pt>
    <dgm:pt modelId="{CD2F9D2D-AD97-49D5-897C-062E18768395}">
      <dgm:prSet/>
      <dgm:spPr/>
      <dgm:t>
        <a:bodyPr/>
        <a:lstStyle/>
        <a:p>
          <a:pPr rtl="0"/>
          <a:r>
            <a:rPr lang="uk-UA" dirty="0" smtClean="0"/>
            <a:t>ДЕКОМПЕНСОВАНИЙ КОМОРБІДНИЙ СТАН</a:t>
          </a:r>
          <a:endParaRPr lang="uk-UA" dirty="0"/>
        </a:p>
      </dgm:t>
    </dgm:pt>
    <dgm:pt modelId="{44C5D208-2B8A-4B36-B554-46FEFD6B00E7}" type="parTrans" cxnId="{ADED0C90-9380-4A13-B8A9-27F2B78FCD70}">
      <dgm:prSet/>
      <dgm:spPr/>
      <dgm:t>
        <a:bodyPr/>
        <a:lstStyle/>
        <a:p>
          <a:endParaRPr lang="ru-RU"/>
        </a:p>
      </dgm:t>
    </dgm:pt>
    <dgm:pt modelId="{7405207B-D681-49F5-BEB2-25C348C35506}" type="sibTrans" cxnId="{ADED0C90-9380-4A13-B8A9-27F2B78FCD70}">
      <dgm:prSet/>
      <dgm:spPr/>
      <dgm:t>
        <a:bodyPr/>
        <a:lstStyle/>
        <a:p>
          <a:endParaRPr lang="ru-RU"/>
        </a:p>
      </dgm:t>
    </dgm:pt>
    <dgm:pt modelId="{0305365A-B082-45A5-8015-35EF39CCF796}">
      <dgm:prSet/>
      <dgm:spPr/>
      <dgm:t>
        <a:bodyPr/>
        <a:lstStyle/>
        <a:p>
          <a:pPr rtl="0"/>
          <a:r>
            <a:rPr lang="uk-UA" dirty="0" smtClean="0"/>
            <a:t>ЦД + ШКК</a:t>
          </a:r>
          <a:endParaRPr lang="uk-UA" dirty="0"/>
        </a:p>
      </dgm:t>
    </dgm:pt>
    <dgm:pt modelId="{3BCB372D-470A-44BC-B304-71CD44D21254}" type="parTrans" cxnId="{0C3A7681-DE8C-4535-B1CD-300747EBE124}">
      <dgm:prSet/>
      <dgm:spPr/>
      <dgm:t>
        <a:bodyPr/>
        <a:lstStyle/>
        <a:p>
          <a:endParaRPr lang="ru-RU"/>
        </a:p>
      </dgm:t>
    </dgm:pt>
    <dgm:pt modelId="{44185940-6124-4A99-B686-525B76F29948}" type="sibTrans" cxnId="{0C3A7681-DE8C-4535-B1CD-300747EBE124}">
      <dgm:prSet/>
      <dgm:spPr/>
      <dgm:t>
        <a:bodyPr/>
        <a:lstStyle/>
        <a:p>
          <a:endParaRPr lang="ru-RU"/>
        </a:p>
      </dgm:t>
    </dgm:pt>
    <dgm:pt modelId="{23C64CAE-5BD0-4DA5-A537-572AB0D7EFB0}">
      <dgm:prSet/>
      <dgm:spPr/>
      <dgm:t>
        <a:bodyPr/>
        <a:lstStyle/>
        <a:p>
          <a:pPr rtl="0"/>
          <a:r>
            <a:rPr lang="uk-UA" dirty="0" smtClean="0"/>
            <a:t>СН + ШКК</a:t>
          </a:r>
          <a:endParaRPr lang="uk-UA" dirty="0"/>
        </a:p>
      </dgm:t>
    </dgm:pt>
    <dgm:pt modelId="{80B0C99E-C7CC-48C4-A45D-5724CD5337E0}" type="parTrans" cxnId="{76B5F16D-F40F-4FBB-B136-5A7518B046E0}">
      <dgm:prSet/>
      <dgm:spPr/>
      <dgm:t>
        <a:bodyPr/>
        <a:lstStyle/>
        <a:p>
          <a:endParaRPr lang="ru-RU"/>
        </a:p>
      </dgm:t>
    </dgm:pt>
    <dgm:pt modelId="{1B40CE18-A3DE-4CA4-B3F4-E5402B63AFB0}" type="sibTrans" cxnId="{76B5F16D-F40F-4FBB-B136-5A7518B046E0}">
      <dgm:prSet/>
      <dgm:spPr/>
      <dgm:t>
        <a:bodyPr/>
        <a:lstStyle/>
        <a:p>
          <a:endParaRPr lang="ru-RU"/>
        </a:p>
      </dgm:t>
    </dgm:pt>
    <dgm:pt modelId="{CA31E52F-2EE2-4ADB-BE03-744E1B79F42F}">
      <dgm:prSet/>
      <dgm:spPr/>
      <dgm:t>
        <a:bodyPr/>
        <a:lstStyle/>
        <a:p>
          <a:pPr rtl="0"/>
          <a:r>
            <a:rPr lang="uk-UA" dirty="0" smtClean="0"/>
            <a:t>ХНН + ШКК і </a:t>
          </a:r>
          <a:r>
            <a:rPr lang="uk-UA" dirty="0" err="1" smtClean="0"/>
            <a:t>т.п</a:t>
          </a:r>
          <a:r>
            <a:rPr lang="uk-UA" dirty="0" smtClean="0"/>
            <a:t>.</a:t>
          </a:r>
          <a:endParaRPr lang="uk-UA" dirty="0"/>
        </a:p>
      </dgm:t>
    </dgm:pt>
    <dgm:pt modelId="{AA5A3BC6-2D81-4517-91C9-3398AD7E18E0}" type="parTrans" cxnId="{AB41C0D6-16C1-44BB-82D6-E12DF3689857}">
      <dgm:prSet/>
      <dgm:spPr/>
      <dgm:t>
        <a:bodyPr/>
        <a:lstStyle/>
        <a:p>
          <a:endParaRPr lang="ru-RU"/>
        </a:p>
      </dgm:t>
    </dgm:pt>
    <dgm:pt modelId="{4111A7B3-BD0D-4931-B302-5D3194B96439}" type="sibTrans" cxnId="{AB41C0D6-16C1-44BB-82D6-E12DF3689857}">
      <dgm:prSet/>
      <dgm:spPr/>
      <dgm:t>
        <a:bodyPr/>
        <a:lstStyle/>
        <a:p>
          <a:endParaRPr lang="ru-RU"/>
        </a:p>
      </dgm:t>
    </dgm:pt>
    <dgm:pt modelId="{F4C82D32-4369-426D-9AE0-914B51319B7A}" type="pres">
      <dgm:prSet presAssocID="{3FAB2A58-A2AB-481E-891D-BC38FDC894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8569F8-E9AE-47AC-AA8C-A9A2B84B4E4C}" type="pres">
      <dgm:prSet presAssocID="{A7C60915-A4B1-4AF3-B905-2FF160ECFBB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6739D-00E0-4F4A-8288-C6C16A1CBE54}" type="pres">
      <dgm:prSet presAssocID="{F16D6934-E1A2-4799-BF92-B26E3697D6C6}" presName="spacer" presStyleCnt="0"/>
      <dgm:spPr/>
    </dgm:pt>
    <dgm:pt modelId="{F221FA7B-A5B5-4FB1-88D5-682490D0D53F}" type="pres">
      <dgm:prSet presAssocID="{72B52726-052E-461E-B100-89414C36E63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5DB78-6807-43B8-9182-A3BFF5034A22}" type="pres">
      <dgm:prSet presAssocID="{72B52726-052E-461E-B100-89414C36E63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E25DF-C650-4A05-88FB-D8F40D37574A}" type="pres">
      <dgm:prSet presAssocID="{D4296F46-BA2C-4DE3-8B93-5A29BA0CA94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E532A-248C-414D-A7A6-D36D42E71D16}" type="pres">
      <dgm:prSet presAssocID="{9863AFD6-C357-4C8F-8E86-6662F4B4DE71}" presName="spacer" presStyleCnt="0"/>
      <dgm:spPr/>
    </dgm:pt>
    <dgm:pt modelId="{702988D1-6C04-45C2-B90E-FE851CCE698D}" type="pres">
      <dgm:prSet presAssocID="{7505714E-AD52-44C1-8CC7-7BB0745D12B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B3B2C-B335-4733-BB28-251F63115439}" type="pres">
      <dgm:prSet presAssocID="{D26D12D0-DE62-421B-824F-A35501251FEC}" presName="spacer" presStyleCnt="0"/>
      <dgm:spPr/>
    </dgm:pt>
    <dgm:pt modelId="{3FBF9B08-A339-4AD2-AB44-9E475DF4F7D9}" type="pres">
      <dgm:prSet presAssocID="{3860B785-10CA-45F5-82C5-2424CE73BD4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19116-EEB7-45D2-AC9A-0B82D88CBAE9}" type="pres">
      <dgm:prSet presAssocID="{1C25CC22-715D-41AB-8BB8-46DA1E3B27A9}" presName="spacer" presStyleCnt="0"/>
      <dgm:spPr/>
    </dgm:pt>
    <dgm:pt modelId="{7D61E2DB-0638-4453-B6B4-3557AB5CB26A}" type="pres">
      <dgm:prSet presAssocID="{CD2F9D2D-AD97-49D5-897C-062E1876839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65005-330A-474C-9308-D967DE4DA2B5}" type="pres">
      <dgm:prSet presAssocID="{CD2F9D2D-AD97-49D5-897C-062E1876839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3DB0B9-90D3-4A0F-8FB9-643E7C0363F8}" type="presOf" srcId="{9C2D4015-2481-4A60-9F03-B96E94B5D520}" destId="{7175DB78-6807-43B8-9182-A3BFF5034A22}" srcOrd="0" destOrd="1" presId="urn:microsoft.com/office/officeart/2005/8/layout/vList2"/>
    <dgm:cxn modelId="{01980FCF-78DE-43D9-AEBD-CFCE8B044E75}" srcId="{3FAB2A58-A2AB-481E-891D-BC38FDC894A8}" destId="{D4296F46-BA2C-4DE3-8B93-5A29BA0CA94E}" srcOrd="2" destOrd="0" parTransId="{B34D460D-CD06-484A-94B6-0895042E7B1A}" sibTransId="{9863AFD6-C357-4C8F-8E86-6662F4B4DE71}"/>
    <dgm:cxn modelId="{0AE419D2-686C-4B46-ADEF-AC0C77EE5765}" type="presOf" srcId="{7505714E-AD52-44C1-8CC7-7BB0745D12B3}" destId="{702988D1-6C04-45C2-B90E-FE851CCE698D}" srcOrd="0" destOrd="0" presId="urn:microsoft.com/office/officeart/2005/8/layout/vList2"/>
    <dgm:cxn modelId="{A3088EBC-806E-4F17-9C2B-0768E9AF5CE4}" type="presOf" srcId="{72B52726-052E-461E-B100-89414C36E63A}" destId="{F221FA7B-A5B5-4FB1-88D5-682490D0D53F}" srcOrd="0" destOrd="0" presId="urn:microsoft.com/office/officeart/2005/8/layout/vList2"/>
    <dgm:cxn modelId="{76B5F16D-F40F-4FBB-B136-5A7518B046E0}" srcId="{CD2F9D2D-AD97-49D5-897C-062E18768395}" destId="{23C64CAE-5BD0-4DA5-A537-572AB0D7EFB0}" srcOrd="1" destOrd="0" parTransId="{80B0C99E-C7CC-48C4-A45D-5724CD5337E0}" sibTransId="{1B40CE18-A3DE-4CA4-B3F4-E5402B63AFB0}"/>
    <dgm:cxn modelId="{AB41C0D6-16C1-44BB-82D6-E12DF3689857}" srcId="{CD2F9D2D-AD97-49D5-897C-062E18768395}" destId="{CA31E52F-2EE2-4ADB-BE03-744E1B79F42F}" srcOrd="2" destOrd="0" parTransId="{AA5A3BC6-2D81-4517-91C9-3398AD7E18E0}" sibTransId="{4111A7B3-BD0D-4931-B302-5D3194B96439}"/>
    <dgm:cxn modelId="{23234F34-7F9E-4D68-AA49-97861B772F1A}" srcId="{3FAB2A58-A2AB-481E-891D-BC38FDC894A8}" destId="{72B52726-052E-461E-B100-89414C36E63A}" srcOrd="1" destOrd="0" parTransId="{4D4471BC-1F0A-44EF-B26F-520A574E61AF}" sibTransId="{8F70E42D-F402-4764-BF1F-5CB53B4715A9}"/>
    <dgm:cxn modelId="{94E527BE-01C0-492D-B21D-00047A64CE83}" type="presOf" srcId="{D4296F46-BA2C-4DE3-8B93-5A29BA0CA94E}" destId="{028E25DF-C650-4A05-88FB-D8F40D37574A}" srcOrd="0" destOrd="0" presId="urn:microsoft.com/office/officeart/2005/8/layout/vList2"/>
    <dgm:cxn modelId="{58B8D00D-C621-4616-B246-40EDAA66C9AB}" type="presOf" srcId="{0305365A-B082-45A5-8015-35EF39CCF796}" destId="{BAF65005-330A-474C-9308-D967DE4DA2B5}" srcOrd="0" destOrd="0" presId="urn:microsoft.com/office/officeart/2005/8/layout/vList2"/>
    <dgm:cxn modelId="{A8E5AAE1-8A3D-4A6E-A2ED-B7795AF6D1E7}" srcId="{3FAB2A58-A2AB-481E-891D-BC38FDC894A8}" destId="{7505714E-AD52-44C1-8CC7-7BB0745D12B3}" srcOrd="3" destOrd="0" parTransId="{F7CB2FC1-5CDF-4C56-A0D0-E0F58B9D457F}" sibTransId="{D26D12D0-DE62-421B-824F-A35501251FEC}"/>
    <dgm:cxn modelId="{81121A54-C7E5-46FA-A832-E275117EE6D8}" type="presOf" srcId="{3860B785-10CA-45F5-82C5-2424CE73BD41}" destId="{3FBF9B08-A339-4AD2-AB44-9E475DF4F7D9}" srcOrd="0" destOrd="0" presId="urn:microsoft.com/office/officeart/2005/8/layout/vList2"/>
    <dgm:cxn modelId="{8CC63EAD-CAC9-42A8-97A9-BCFED0904A12}" srcId="{3FAB2A58-A2AB-481E-891D-BC38FDC894A8}" destId="{A7C60915-A4B1-4AF3-B905-2FF160ECFBBA}" srcOrd="0" destOrd="0" parTransId="{7A1F1C6F-0E38-4F3B-8268-CE664137F87F}" sibTransId="{F16D6934-E1A2-4799-BF92-B26E3697D6C6}"/>
    <dgm:cxn modelId="{A9BD10B1-73EF-4697-87D5-9ED3EFE32424}" type="presOf" srcId="{CA31E52F-2EE2-4ADB-BE03-744E1B79F42F}" destId="{BAF65005-330A-474C-9308-D967DE4DA2B5}" srcOrd="0" destOrd="2" presId="urn:microsoft.com/office/officeart/2005/8/layout/vList2"/>
    <dgm:cxn modelId="{EE7CD330-D4A4-4CA6-A1BD-E60F8D2CA1D0}" srcId="{3FAB2A58-A2AB-481E-891D-BC38FDC894A8}" destId="{3860B785-10CA-45F5-82C5-2424CE73BD41}" srcOrd="4" destOrd="0" parTransId="{D2262A88-E504-4D62-923D-56CF3C0868EF}" sibTransId="{1C25CC22-715D-41AB-8BB8-46DA1E3B27A9}"/>
    <dgm:cxn modelId="{E01A80CF-F5FF-48FE-9FDD-8D0CABC888D1}" type="presOf" srcId="{0423F72B-91AC-4DAA-BCDF-50E39C750EDA}" destId="{7175DB78-6807-43B8-9182-A3BFF5034A22}" srcOrd="0" destOrd="0" presId="urn:microsoft.com/office/officeart/2005/8/layout/vList2"/>
    <dgm:cxn modelId="{26A04DBE-67C8-45C8-B92A-DD3A5959CAB2}" srcId="{72B52726-052E-461E-B100-89414C36E63A}" destId="{0423F72B-91AC-4DAA-BCDF-50E39C750EDA}" srcOrd="0" destOrd="0" parTransId="{D07AB9A6-B5D7-4D69-90D4-24BDEE69231D}" sibTransId="{83185C15-517A-48B2-8636-5E7E5D1A4B3B}"/>
    <dgm:cxn modelId="{ADED0C90-9380-4A13-B8A9-27F2B78FCD70}" srcId="{3FAB2A58-A2AB-481E-891D-BC38FDC894A8}" destId="{CD2F9D2D-AD97-49D5-897C-062E18768395}" srcOrd="5" destOrd="0" parTransId="{44C5D208-2B8A-4B36-B554-46FEFD6B00E7}" sibTransId="{7405207B-D681-49F5-BEB2-25C348C35506}"/>
    <dgm:cxn modelId="{0C3A7681-DE8C-4535-B1CD-300747EBE124}" srcId="{CD2F9D2D-AD97-49D5-897C-062E18768395}" destId="{0305365A-B082-45A5-8015-35EF39CCF796}" srcOrd="0" destOrd="0" parTransId="{3BCB372D-470A-44BC-B304-71CD44D21254}" sibTransId="{44185940-6124-4A99-B686-525B76F29948}"/>
    <dgm:cxn modelId="{7EF4EA66-7FA9-4181-A5D9-7FDB5BE664CE}" type="presOf" srcId="{3FAB2A58-A2AB-481E-891D-BC38FDC894A8}" destId="{F4C82D32-4369-426D-9AE0-914B51319B7A}" srcOrd="0" destOrd="0" presId="urn:microsoft.com/office/officeart/2005/8/layout/vList2"/>
    <dgm:cxn modelId="{1D1DBFE7-26F4-451C-9B91-7F482A04B29F}" type="presOf" srcId="{A7C60915-A4B1-4AF3-B905-2FF160ECFBBA}" destId="{C18569F8-E9AE-47AC-AA8C-A9A2B84B4E4C}" srcOrd="0" destOrd="0" presId="urn:microsoft.com/office/officeart/2005/8/layout/vList2"/>
    <dgm:cxn modelId="{40E090EF-36C4-4204-BD9A-DA833CC8CA84}" srcId="{72B52726-052E-461E-B100-89414C36E63A}" destId="{9C2D4015-2481-4A60-9F03-B96E94B5D520}" srcOrd="1" destOrd="0" parTransId="{D00C64C3-6DC2-4C65-8D7E-A292621F6769}" sibTransId="{AF82B413-78A0-41A4-9567-B6FD2B6619D2}"/>
    <dgm:cxn modelId="{271B1067-48B9-439A-AD92-4F4689A023A2}" type="presOf" srcId="{CD2F9D2D-AD97-49D5-897C-062E18768395}" destId="{7D61E2DB-0638-4453-B6B4-3557AB5CB26A}" srcOrd="0" destOrd="0" presId="urn:microsoft.com/office/officeart/2005/8/layout/vList2"/>
    <dgm:cxn modelId="{3559953E-31FE-40D1-87D3-E01167E79562}" type="presOf" srcId="{23C64CAE-5BD0-4DA5-A537-572AB0D7EFB0}" destId="{BAF65005-330A-474C-9308-D967DE4DA2B5}" srcOrd="0" destOrd="1" presId="urn:microsoft.com/office/officeart/2005/8/layout/vList2"/>
    <dgm:cxn modelId="{5E6E44F1-E01A-46C3-A0C3-FA87BA516CC5}" type="presParOf" srcId="{F4C82D32-4369-426D-9AE0-914B51319B7A}" destId="{C18569F8-E9AE-47AC-AA8C-A9A2B84B4E4C}" srcOrd="0" destOrd="0" presId="urn:microsoft.com/office/officeart/2005/8/layout/vList2"/>
    <dgm:cxn modelId="{52B08ED8-7CCD-4CE2-A796-951C5490F036}" type="presParOf" srcId="{F4C82D32-4369-426D-9AE0-914B51319B7A}" destId="{F046739D-00E0-4F4A-8288-C6C16A1CBE54}" srcOrd="1" destOrd="0" presId="urn:microsoft.com/office/officeart/2005/8/layout/vList2"/>
    <dgm:cxn modelId="{8D7D49F7-0EA0-4B6B-BAE5-85062C0BF763}" type="presParOf" srcId="{F4C82D32-4369-426D-9AE0-914B51319B7A}" destId="{F221FA7B-A5B5-4FB1-88D5-682490D0D53F}" srcOrd="2" destOrd="0" presId="urn:microsoft.com/office/officeart/2005/8/layout/vList2"/>
    <dgm:cxn modelId="{B3971408-0431-41FA-A6D8-56CF7C0DABE8}" type="presParOf" srcId="{F4C82D32-4369-426D-9AE0-914B51319B7A}" destId="{7175DB78-6807-43B8-9182-A3BFF5034A22}" srcOrd="3" destOrd="0" presId="urn:microsoft.com/office/officeart/2005/8/layout/vList2"/>
    <dgm:cxn modelId="{90223D9B-3496-454E-9932-68F50C64AE60}" type="presParOf" srcId="{F4C82D32-4369-426D-9AE0-914B51319B7A}" destId="{028E25DF-C650-4A05-88FB-D8F40D37574A}" srcOrd="4" destOrd="0" presId="urn:microsoft.com/office/officeart/2005/8/layout/vList2"/>
    <dgm:cxn modelId="{B0970A40-84A2-4E8C-8BB6-A52A35E2C45D}" type="presParOf" srcId="{F4C82D32-4369-426D-9AE0-914B51319B7A}" destId="{356E532A-248C-414D-A7A6-D36D42E71D16}" srcOrd="5" destOrd="0" presId="urn:microsoft.com/office/officeart/2005/8/layout/vList2"/>
    <dgm:cxn modelId="{55BFC899-00F1-47AD-BEAC-E7EC7D576968}" type="presParOf" srcId="{F4C82D32-4369-426D-9AE0-914B51319B7A}" destId="{702988D1-6C04-45C2-B90E-FE851CCE698D}" srcOrd="6" destOrd="0" presId="urn:microsoft.com/office/officeart/2005/8/layout/vList2"/>
    <dgm:cxn modelId="{9F7CDEDE-0F26-44E7-947C-F0105FC78425}" type="presParOf" srcId="{F4C82D32-4369-426D-9AE0-914B51319B7A}" destId="{58CB3B2C-B335-4733-BB28-251F63115439}" srcOrd="7" destOrd="0" presId="urn:microsoft.com/office/officeart/2005/8/layout/vList2"/>
    <dgm:cxn modelId="{55E05291-2FF2-4ADF-A97A-5894F9D2BE71}" type="presParOf" srcId="{F4C82D32-4369-426D-9AE0-914B51319B7A}" destId="{3FBF9B08-A339-4AD2-AB44-9E475DF4F7D9}" srcOrd="8" destOrd="0" presId="urn:microsoft.com/office/officeart/2005/8/layout/vList2"/>
    <dgm:cxn modelId="{56C51A4D-019D-4D87-90C1-DC4084A5414E}" type="presParOf" srcId="{F4C82D32-4369-426D-9AE0-914B51319B7A}" destId="{B7E19116-EEB7-45D2-AC9A-0B82D88CBAE9}" srcOrd="9" destOrd="0" presId="urn:microsoft.com/office/officeart/2005/8/layout/vList2"/>
    <dgm:cxn modelId="{6ACA52DD-82C9-4008-8FC5-B673C731B26C}" type="presParOf" srcId="{F4C82D32-4369-426D-9AE0-914B51319B7A}" destId="{7D61E2DB-0638-4453-B6B4-3557AB5CB26A}" srcOrd="10" destOrd="0" presId="urn:microsoft.com/office/officeart/2005/8/layout/vList2"/>
    <dgm:cxn modelId="{BF75FF24-09EB-4398-82FE-7A6C1D1C677E}" type="presParOf" srcId="{F4C82D32-4369-426D-9AE0-914B51319B7A}" destId="{BAF65005-330A-474C-9308-D967DE4DA2B5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BF1C-3FBF-4FFC-A573-12EB66103FCD}">
      <dsp:nvSpPr>
        <dsp:cNvPr id="0" name=""/>
        <dsp:cNvSpPr/>
      </dsp:nvSpPr>
      <dsp:spPr>
        <a:xfrm>
          <a:off x="0" y="685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FF651-F013-4768-8F98-E5D3D639D21F}">
      <dsp:nvSpPr>
        <dsp:cNvPr id="0" name=""/>
        <dsp:cNvSpPr/>
      </dsp:nvSpPr>
      <dsp:spPr>
        <a:xfrm>
          <a:off x="0" y="685"/>
          <a:ext cx="7992888" cy="80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Шлунково-кишкова кровотеча (ШКК) є однією з найпоширеніших причин госпіталізації пацієнтів із захворюваннями органів травлення. </a:t>
          </a:r>
          <a:endParaRPr lang="ru-RU" sz="1600" kern="1200" dirty="0"/>
        </a:p>
      </dsp:txBody>
      <dsp:txXfrm>
        <a:off x="0" y="685"/>
        <a:ext cx="7992888" cy="802178"/>
      </dsp:txXfrm>
    </dsp:sp>
    <dsp:sp modelId="{FA391C9C-182C-42AC-9E85-8696929EB628}">
      <dsp:nvSpPr>
        <dsp:cNvPr id="0" name=""/>
        <dsp:cNvSpPr/>
      </dsp:nvSpPr>
      <dsp:spPr>
        <a:xfrm>
          <a:off x="0" y="802864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AE508-A432-4A95-8FD4-42BEC51D3AFB}">
      <dsp:nvSpPr>
        <dsp:cNvPr id="0" name=""/>
        <dsp:cNvSpPr/>
      </dsp:nvSpPr>
      <dsp:spPr>
        <a:xfrm>
          <a:off x="0" y="802864"/>
          <a:ext cx="7992888" cy="80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Її небезпека полягає не лише у значній втраті крові, але й у можливих ускладненнях, що можуть призвести до летального наслідку. </a:t>
          </a:r>
          <a:endParaRPr lang="ru-RU" sz="1600" kern="1200" dirty="0"/>
        </a:p>
      </dsp:txBody>
      <dsp:txXfrm>
        <a:off x="0" y="802864"/>
        <a:ext cx="7992888" cy="802178"/>
      </dsp:txXfrm>
    </dsp:sp>
    <dsp:sp modelId="{E03EBF32-9DB2-4BAA-980D-58E41BDD244F}">
      <dsp:nvSpPr>
        <dsp:cNvPr id="0" name=""/>
        <dsp:cNvSpPr/>
      </dsp:nvSpPr>
      <dsp:spPr>
        <a:xfrm>
          <a:off x="0" y="1605043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18D1F-F52F-444B-9274-93EFA3C9AE13}">
      <dsp:nvSpPr>
        <dsp:cNvPr id="0" name=""/>
        <dsp:cNvSpPr/>
      </dsp:nvSpPr>
      <dsp:spPr>
        <a:xfrm>
          <a:off x="0" y="1605043"/>
          <a:ext cx="7992888" cy="80217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Статистичні дані свідчать, що рівень смертності від ШКК залишається високим, особливо серед пацієнтів літнього віку та тих, хто має супутні захворювання.</a:t>
          </a:r>
          <a:endParaRPr lang="ru-RU" sz="1600" kern="1200" dirty="0"/>
        </a:p>
      </dsp:txBody>
      <dsp:txXfrm>
        <a:off x="0" y="1605043"/>
        <a:ext cx="7992888" cy="802178"/>
      </dsp:txXfrm>
    </dsp:sp>
    <dsp:sp modelId="{FC783DED-D9C7-4F44-A206-ECF3259D5425}">
      <dsp:nvSpPr>
        <dsp:cNvPr id="0" name=""/>
        <dsp:cNvSpPr/>
      </dsp:nvSpPr>
      <dsp:spPr>
        <a:xfrm>
          <a:off x="0" y="2407222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339AD-7FC6-48BC-8387-674F9E300DDD}">
      <dsp:nvSpPr>
        <dsp:cNvPr id="0" name=""/>
        <dsp:cNvSpPr/>
      </dsp:nvSpPr>
      <dsp:spPr>
        <a:xfrm>
          <a:off x="0" y="2407222"/>
          <a:ext cx="7992888" cy="80217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Використання НПЗП, </a:t>
          </a:r>
          <a:r>
            <a:rPr lang="uk-UA" sz="1600" kern="1200" dirty="0" err="1" smtClean="0"/>
            <a:t>антитромбоцитарних</a:t>
          </a:r>
          <a:r>
            <a:rPr lang="uk-UA" sz="1600" kern="1200" dirty="0" smtClean="0"/>
            <a:t> та </a:t>
          </a:r>
          <a:r>
            <a:rPr lang="uk-UA" sz="1600" kern="1200" dirty="0" err="1" smtClean="0"/>
            <a:t>антитромботичних</a:t>
          </a:r>
          <a:r>
            <a:rPr lang="uk-UA" sz="1600" kern="1200" dirty="0" smtClean="0"/>
            <a:t> засобів є поширеним явищем у пацієнтів із ШКК, перед лікарем постає завдання щодо належного призначення цих ліків.</a:t>
          </a:r>
          <a:endParaRPr lang="ru-RU" sz="1600" kern="1200" dirty="0"/>
        </a:p>
      </dsp:txBody>
      <dsp:txXfrm>
        <a:off x="0" y="2407222"/>
        <a:ext cx="7992888" cy="802178"/>
      </dsp:txXfrm>
    </dsp:sp>
    <dsp:sp modelId="{1496CCC1-7254-42CF-BB8D-415AA3938132}">
      <dsp:nvSpPr>
        <dsp:cNvPr id="0" name=""/>
        <dsp:cNvSpPr/>
      </dsp:nvSpPr>
      <dsp:spPr>
        <a:xfrm>
          <a:off x="0" y="3209401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10508-CF4B-4C5A-BB3C-D9F8B68E88A0}">
      <dsp:nvSpPr>
        <dsp:cNvPr id="0" name=""/>
        <dsp:cNvSpPr/>
      </dsp:nvSpPr>
      <dsp:spPr>
        <a:xfrm>
          <a:off x="0" y="3209401"/>
          <a:ext cx="7992888" cy="80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Значущість проблеми обумовлена соціально-економічним впливом, оскільки лікування часто потребує значних ресурсів і тривалої реабілітації, вимагає </a:t>
          </a:r>
          <a:r>
            <a:rPr lang="uk-UA" sz="1600" kern="1200" dirty="0" err="1" smtClean="0"/>
            <a:t>мультидисциплінарного</a:t>
          </a:r>
          <a:r>
            <a:rPr lang="uk-UA" sz="1600" kern="1200" dirty="0" smtClean="0"/>
            <a:t> підходу.</a:t>
          </a:r>
        </a:p>
      </dsp:txBody>
      <dsp:txXfrm>
        <a:off x="0" y="3209401"/>
        <a:ext cx="7992888" cy="802178"/>
      </dsp:txXfrm>
    </dsp:sp>
    <dsp:sp modelId="{4B1E12A0-52FF-487D-A489-3F33B51E5231}">
      <dsp:nvSpPr>
        <dsp:cNvPr id="0" name=""/>
        <dsp:cNvSpPr/>
      </dsp:nvSpPr>
      <dsp:spPr>
        <a:xfrm>
          <a:off x="0" y="4011580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A59CF-0F25-4B69-B9DC-1B03D7945144}">
      <dsp:nvSpPr>
        <dsp:cNvPr id="0" name=""/>
        <dsp:cNvSpPr/>
      </dsp:nvSpPr>
      <dsp:spPr>
        <a:xfrm>
          <a:off x="0" y="4011580"/>
          <a:ext cx="7992888" cy="80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Незважаючи на численні дослідження все ще існують суперечки з різних питань лікування у цих групах пацієнтів.</a:t>
          </a:r>
          <a:endParaRPr lang="en-US" sz="1600" kern="1200" dirty="0" smtClean="0"/>
        </a:p>
      </dsp:txBody>
      <dsp:txXfrm>
        <a:off x="0" y="4011580"/>
        <a:ext cx="7992888" cy="802178"/>
      </dsp:txXfrm>
    </dsp:sp>
    <dsp:sp modelId="{8CE05723-C05F-4761-95EF-ED5FDD525A22}">
      <dsp:nvSpPr>
        <dsp:cNvPr id="0" name=""/>
        <dsp:cNvSpPr/>
      </dsp:nvSpPr>
      <dsp:spPr>
        <a:xfrm>
          <a:off x="0" y="4813759"/>
          <a:ext cx="79928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452DA-E489-4857-84EA-6B4013B7C806}">
      <dsp:nvSpPr>
        <dsp:cNvPr id="0" name=""/>
        <dsp:cNvSpPr/>
      </dsp:nvSpPr>
      <dsp:spPr>
        <a:xfrm>
          <a:off x="0" y="4813759"/>
          <a:ext cx="7992888" cy="80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Прийняття відповідних рішень має важливе значення для встановлення швидкого діагнозу, точної оцінки ризику та належної реанімації пацієнтів із шлунково-кишковою </a:t>
          </a:r>
          <a:r>
            <a:rPr lang="uk-UA" sz="1600" kern="1200" dirty="0" err="1" smtClean="0"/>
            <a:t>кровотечею</a:t>
          </a:r>
          <a:r>
            <a:rPr lang="uk-UA" sz="1600" kern="1200" dirty="0" smtClean="0"/>
            <a:t>.</a:t>
          </a:r>
          <a:endParaRPr lang="en-US" sz="1600" kern="1200" dirty="0" smtClean="0"/>
        </a:p>
      </dsp:txBody>
      <dsp:txXfrm>
        <a:off x="0" y="4813759"/>
        <a:ext cx="7992888" cy="802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569F8-E9AE-47AC-AA8C-A9A2B84B4E4C}">
      <dsp:nvSpPr>
        <dsp:cNvPr id="0" name=""/>
        <dsp:cNvSpPr/>
      </dsp:nvSpPr>
      <dsp:spPr>
        <a:xfrm>
          <a:off x="0" y="28726"/>
          <a:ext cx="945671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РІВЕНЬ ГЕМОГЛОБІНУ МЕНШЕ 50 Г/Л І МЕНШЕ ПРИ ГОСТРІЙ ШКК</a:t>
          </a:r>
          <a:endParaRPr lang="uk-UA" sz="2000" kern="1200" dirty="0"/>
        </a:p>
      </dsp:txBody>
      <dsp:txXfrm>
        <a:off x="37125" y="65851"/>
        <a:ext cx="9382468" cy="686250"/>
      </dsp:txXfrm>
    </dsp:sp>
    <dsp:sp modelId="{F221FA7B-A5B5-4FB1-88D5-682490D0D53F}">
      <dsp:nvSpPr>
        <dsp:cNvPr id="0" name=""/>
        <dsp:cNvSpPr/>
      </dsp:nvSpPr>
      <dsp:spPr>
        <a:xfrm>
          <a:off x="0" y="846826"/>
          <a:ext cx="945671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ДІАМЕТР ВИРАЗКИ:</a:t>
          </a:r>
          <a:endParaRPr lang="uk-UA" sz="2000" kern="1200"/>
        </a:p>
      </dsp:txBody>
      <dsp:txXfrm>
        <a:off x="37125" y="883951"/>
        <a:ext cx="9382468" cy="686250"/>
      </dsp:txXfrm>
    </dsp:sp>
    <dsp:sp modelId="{7175DB78-6807-43B8-9182-A3BFF5034A22}">
      <dsp:nvSpPr>
        <dsp:cNvPr id="0" name=""/>
        <dsp:cNvSpPr/>
      </dsp:nvSpPr>
      <dsp:spPr>
        <a:xfrm>
          <a:off x="0" y="1607326"/>
          <a:ext cx="9456718" cy="52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251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ШЛУНКУ 2 СМ І БІЛЬШЕ;</a:t>
          </a:r>
          <a:endParaRPr lang="uk-UA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smtClean="0"/>
            <a:t>ДПК 1 СМ І БІЛЬШЕ.</a:t>
          </a:r>
          <a:endParaRPr lang="uk-UA" sz="1600" kern="1200"/>
        </a:p>
      </dsp:txBody>
      <dsp:txXfrm>
        <a:off x="0" y="1607326"/>
        <a:ext cx="9456718" cy="527850"/>
      </dsp:txXfrm>
    </dsp:sp>
    <dsp:sp modelId="{028E25DF-C650-4A05-88FB-D8F40D37574A}">
      <dsp:nvSpPr>
        <dsp:cNvPr id="0" name=""/>
        <dsp:cNvSpPr/>
      </dsp:nvSpPr>
      <dsp:spPr>
        <a:xfrm>
          <a:off x="0" y="2135176"/>
          <a:ext cx="945671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ОПЕРАЦІЯ З ПРИВОДУ ПЕРФОРАЦІЇ АБО КРОВОТЕЧІ З ВИРАЗКИ ШКК В АНАМНЕЗІ</a:t>
          </a:r>
          <a:endParaRPr lang="uk-UA" sz="2000" kern="1200" dirty="0"/>
        </a:p>
      </dsp:txBody>
      <dsp:txXfrm>
        <a:off x="37125" y="2172301"/>
        <a:ext cx="9382468" cy="686250"/>
      </dsp:txXfrm>
    </dsp:sp>
    <dsp:sp modelId="{702988D1-6C04-45C2-B90E-FE851CCE698D}">
      <dsp:nvSpPr>
        <dsp:cNvPr id="0" name=""/>
        <dsp:cNvSpPr/>
      </dsp:nvSpPr>
      <dsp:spPr>
        <a:xfrm>
          <a:off x="0" y="2953276"/>
          <a:ext cx="945671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ШКК НА ФОНІ СТЕНОЗУ ВИХОДУ ЗІ ШЛУНКА</a:t>
          </a:r>
          <a:endParaRPr lang="uk-UA" sz="2000" kern="1200" dirty="0"/>
        </a:p>
      </dsp:txBody>
      <dsp:txXfrm>
        <a:off x="37125" y="2990401"/>
        <a:ext cx="9382468" cy="686250"/>
      </dsp:txXfrm>
    </dsp:sp>
    <dsp:sp modelId="{3FBF9B08-A339-4AD2-AB44-9E475DF4F7D9}">
      <dsp:nvSpPr>
        <dsp:cNvPr id="0" name=""/>
        <dsp:cNvSpPr/>
      </dsp:nvSpPr>
      <dsp:spPr>
        <a:xfrm>
          <a:off x="0" y="3771376"/>
          <a:ext cx="945671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ВИРАЗКОВА ХВОРОБА + ДУОДЕНОСТАЗ</a:t>
          </a:r>
          <a:endParaRPr lang="uk-UA" sz="2000" kern="1200" dirty="0"/>
        </a:p>
      </dsp:txBody>
      <dsp:txXfrm>
        <a:off x="37125" y="3808501"/>
        <a:ext cx="9382468" cy="686250"/>
      </dsp:txXfrm>
    </dsp:sp>
    <dsp:sp modelId="{7D61E2DB-0638-4453-B6B4-3557AB5CB26A}">
      <dsp:nvSpPr>
        <dsp:cNvPr id="0" name=""/>
        <dsp:cNvSpPr/>
      </dsp:nvSpPr>
      <dsp:spPr>
        <a:xfrm>
          <a:off x="0" y="4589476"/>
          <a:ext cx="945671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ДЕКОМПЕНСОВАНИЙ КОМОРБІДНИЙ СТАН</a:t>
          </a:r>
          <a:endParaRPr lang="uk-UA" sz="2000" kern="1200" dirty="0"/>
        </a:p>
      </dsp:txBody>
      <dsp:txXfrm>
        <a:off x="37125" y="4626601"/>
        <a:ext cx="9382468" cy="686250"/>
      </dsp:txXfrm>
    </dsp:sp>
    <dsp:sp modelId="{BAF65005-330A-474C-9308-D967DE4DA2B5}">
      <dsp:nvSpPr>
        <dsp:cNvPr id="0" name=""/>
        <dsp:cNvSpPr/>
      </dsp:nvSpPr>
      <dsp:spPr>
        <a:xfrm>
          <a:off x="0" y="5349976"/>
          <a:ext cx="9456718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251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ЦД + ШКК</a:t>
          </a:r>
          <a:endParaRPr lang="uk-UA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СН + ШКК</a:t>
          </a:r>
          <a:endParaRPr lang="uk-UA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ХНН + ШКК і </a:t>
          </a:r>
          <a:r>
            <a:rPr lang="uk-UA" sz="1600" kern="1200" dirty="0" err="1" smtClean="0"/>
            <a:t>т.п</a:t>
          </a:r>
          <a:r>
            <a:rPr lang="uk-UA" sz="1600" kern="1200" dirty="0" smtClean="0"/>
            <a:t>.</a:t>
          </a:r>
          <a:endParaRPr lang="uk-UA" sz="1600" kern="1200" dirty="0"/>
        </a:p>
      </dsp:txBody>
      <dsp:txXfrm>
        <a:off x="0" y="5349976"/>
        <a:ext cx="9456718" cy="786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27E7B-BE8C-4CA7-89D2-62AEB53F2E0F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3F627-A32E-4C9E-8555-9FC71425B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0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845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44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44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2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5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51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63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531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12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3F627-A32E-4C9E-8555-9FC71425B4F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1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EF1959-1DB0-440E-AED1-F20E2F17E673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B6F4A0-AE7D-4F57-A08D-5758BEE1A0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9746" y="1062028"/>
            <a:ext cx="6512511" cy="15841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dirty="0" smtClean="0">
                <a:effectLst/>
              </a:rPr>
              <a:t>Шлунково-кишкова кровотеча</a:t>
            </a:r>
            <a:endParaRPr lang="uk-UA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2733530"/>
            <a:ext cx="3789778" cy="2658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2098" y="4973362"/>
            <a:ext cx="6444208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i="1" dirty="0"/>
              <a:t>«</a:t>
            </a:r>
            <a:r>
              <a:rPr lang="ru-RU" i="1" dirty="0" err="1"/>
              <a:t>Якщо</a:t>
            </a:r>
            <a:r>
              <a:rPr lang="ru-RU" i="1" dirty="0"/>
              <a:t> </a:t>
            </a:r>
            <a:r>
              <a:rPr lang="ru-RU" i="1" dirty="0" smtClean="0"/>
              <a:t>кров </a:t>
            </a:r>
            <a:r>
              <a:rPr lang="ru-RU" i="1" dirty="0" err="1" smtClean="0"/>
              <a:t>свіжа</a:t>
            </a:r>
            <a:r>
              <a:rPr lang="ru-RU" i="1" dirty="0" smtClean="0"/>
              <a:t> та </a:t>
            </a:r>
            <a:r>
              <a:rPr lang="ru-RU" i="1" dirty="0" err="1" smtClean="0"/>
              <a:t>яскраво-червона</a:t>
            </a:r>
            <a:r>
              <a:rPr lang="ru-RU" i="1" dirty="0" smtClean="0"/>
              <a:t>, а </a:t>
            </a:r>
            <a:r>
              <a:rPr lang="ru-RU" i="1" dirty="0" err="1" smtClean="0"/>
              <a:t>хворий</a:t>
            </a:r>
            <a:r>
              <a:rPr lang="ru-RU" i="1" dirty="0" smtClean="0"/>
              <a:t> </a:t>
            </a:r>
            <a:r>
              <a:rPr lang="ru-RU" i="1" dirty="0" err="1" smtClean="0"/>
              <a:t>похилого</a:t>
            </a:r>
            <a:r>
              <a:rPr lang="ru-RU" i="1" dirty="0" smtClean="0"/>
              <a:t> </a:t>
            </a:r>
            <a:r>
              <a:rPr lang="ru-RU" i="1" dirty="0" err="1" smtClean="0"/>
              <a:t>віку</a:t>
            </a:r>
            <a:r>
              <a:rPr lang="ru-RU" i="1" dirty="0" smtClean="0"/>
              <a:t>, </a:t>
            </a:r>
            <a:r>
              <a:rPr lang="ru-RU" i="1" dirty="0" err="1" smtClean="0"/>
              <a:t>самий</a:t>
            </a:r>
            <a:r>
              <a:rPr lang="ru-RU" i="1" dirty="0" smtClean="0"/>
              <a:t> час </a:t>
            </a:r>
            <a:r>
              <a:rPr lang="ru-RU" i="1" dirty="0" err="1" smtClean="0"/>
              <a:t>діяти</a:t>
            </a:r>
            <a:r>
              <a:rPr lang="ru-RU" i="1" dirty="0" smtClean="0"/>
              <a:t> </a:t>
            </a:r>
            <a:r>
              <a:rPr lang="ru-RU" i="1" dirty="0" err="1" smtClean="0"/>
              <a:t>рішуче</a:t>
            </a:r>
            <a:r>
              <a:rPr lang="ru-RU" i="1" dirty="0" smtClean="0"/>
              <a:t> та </a:t>
            </a:r>
            <a:r>
              <a:rPr lang="ru-RU" i="1" dirty="0" err="1" smtClean="0"/>
              <a:t>сміливо</a:t>
            </a:r>
            <a:r>
              <a:rPr lang="ru-RU" i="1" dirty="0" smtClean="0"/>
              <a:t>. </a:t>
            </a:r>
            <a:r>
              <a:rPr lang="ru-RU" i="1" dirty="0" err="1" smtClean="0"/>
              <a:t>Якщо</a:t>
            </a:r>
            <a:r>
              <a:rPr lang="ru-RU" i="1" dirty="0" smtClean="0"/>
              <a:t> </a:t>
            </a:r>
            <a:r>
              <a:rPr lang="ru-RU" i="1" dirty="0" err="1" smtClean="0"/>
              <a:t>хворий</a:t>
            </a:r>
            <a:r>
              <a:rPr lang="ru-RU" i="1" dirty="0" smtClean="0"/>
              <a:t> </a:t>
            </a:r>
            <a:r>
              <a:rPr lang="ru-RU" i="1" dirty="0" err="1" smtClean="0"/>
              <a:t>молодий</a:t>
            </a:r>
            <a:r>
              <a:rPr lang="ru-RU" i="1" dirty="0" smtClean="0"/>
              <a:t>, а кров темна та стара, </a:t>
            </a:r>
            <a:r>
              <a:rPr lang="ru-RU" i="1" dirty="0" err="1" smtClean="0"/>
              <a:t>можна</a:t>
            </a:r>
            <a:r>
              <a:rPr lang="ru-RU" i="1" dirty="0" smtClean="0"/>
              <a:t> </a:t>
            </a:r>
            <a:r>
              <a:rPr lang="ru-RU" i="1" dirty="0" err="1" smtClean="0"/>
              <a:t>розслабитись</a:t>
            </a:r>
            <a:r>
              <a:rPr lang="ru-RU" i="1" dirty="0" smtClean="0"/>
              <a:t> і </a:t>
            </a:r>
            <a:r>
              <a:rPr lang="ru-RU" i="1" dirty="0" err="1" smtClean="0"/>
              <a:t>відкласти</a:t>
            </a:r>
            <a:r>
              <a:rPr lang="ru-RU" i="1" dirty="0" smtClean="0"/>
              <a:t> скальпель.» </a:t>
            </a:r>
            <a:endParaRPr lang="ru-RU" i="1" dirty="0"/>
          </a:p>
          <a:p>
            <a:pPr algn="r"/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3575721" y="266817"/>
            <a:ext cx="6489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+mj-lt"/>
                <a:cs typeface="Times New Roman" panose="02020603050405020304" pitchFamily="18" charset="0"/>
              </a:rPr>
              <a:t>Вінницький національний медичний університет </a:t>
            </a:r>
          </a:p>
          <a:p>
            <a:pPr algn="ctr"/>
            <a:r>
              <a:rPr lang="uk-UA" sz="2000" b="1" dirty="0">
                <a:latin typeface="+mj-lt"/>
                <a:cs typeface="Times New Roman" panose="02020603050405020304" pitchFamily="18" charset="0"/>
              </a:rPr>
              <a:t>імені М. І. Пирогова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57686205"/>
              </p:ext>
            </p:extLst>
          </p:nvPr>
        </p:nvGraphicFramePr>
        <p:xfrm>
          <a:off x="392590" y="1301365"/>
          <a:ext cx="11197244" cy="504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18" y="6337835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32104" y="5984937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576736" cy="943259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>
                <a:solidFill>
                  <a:prstClr val="black"/>
                </a:solidFill>
                <a:effectLst/>
                <a:latin typeface="+mj-lt"/>
              </a:rPr>
              <a:t>К</a:t>
            </a:r>
            <a:r>
              <a:rPr lang="en-US" sz="2400" dirty="0" err="1">
                <a:solidFill>
                  <a:prstClr val="black"/>
                </a:solidFill>
                <a:effectLst/>
                <a:latin typeface="+mj-lt"/>
              </a:rPr>
              <a:t>i</a:t>
            </a:r>
            <a:r>
              <a:rPr lang="uk-UA" sz="2400" dirty="0" err="1">
                <a:solidFill>
                  <a:prstClr val="black"/>
                </a:solidFill>
                <a:effectLst/>
                <a:latin typeface="+mj-lt"/>
              </a:rPr>
              <a:t>льк</a:t>
            </a:r>
            <a:r>
              <a:rPr lang="en-US" sz="2400" dirty="0" err="1">
                <a:solidFill>
                  <a:prstClr val="black"/>
                </a:solidFill>
                <a:effectLst/>
                <a:latin typeface="+mj-lt"/>
              </a:rPr>
              <a:t>i</a:t>
            </a:r>
            <a:r>
              <a:rPr lang="uk-UA" sz="2400" dirty="0" err="1">
                <a:solidFill>
                  <a:prstClr val="black"/>
                </a:solidFill>
                <a:effectLst/>
                <a:latin typeface="+mj-lt"/>
              </a:rPr>
              <a:t>сть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</a:rPr>
              <a:t> </a:t>
            </a:r>
            <a:r>
              <a:rPr lang="uk-UA" sz="2400" dirty="0" err="1">
                <a:solidFill>
                  <a:srgbClr val="FF0000"/>
                </a:solidFill>
                <a:effectLst/>
                <a:latin typeface="+mj-lt"/>
              </a:rPr>
              <a:t>операц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i</a:t>
            </a:r>
            <a:r>
              <a:rPr lang="uk-UA" sz="2400" dirty="0">
                <a:solidFill>
                  <a:srgbClr val="FF0000"/>
                </a:solidFill>
                <a:effectLst/>
                <a:latin typeface="+mj-lt"/>
              </a:rPr>
              <a:t>й хворим з «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</a:rPr>
              <a:t>ШКК»</a:t>
            </a:r>
            <a:endParaRPr lang="uk-UA" sz="2400" dirty="0">
              <a:solidFill>
                <a:prstClr val="black"/>
              </a:solidFill>
              <a:effectLst/>
              <a:latin typeface="+mj-lt"/>
            </a:endParaRPr>
          </a:p>
          <a:p>
            <a:pPr mar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в 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</a:rPr>
              <a:t>Україні 1993-2022</a:t>
            </a:r>
          </a:p>
        </p:txBody>
      </p:sp>
    </p:spTree>
    <p:extLst>
      <p:ext uri="{BB962C8B-B14F-4D97-AF65-F5344CB8AC3E}">
        <p14:creationId xmlns:p14="http://schemas.microsoft.com/office/powerpoint/2010/main" val="13344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79073474"/>
              </p:ext>
            </p:extLst>
          </p:nvPr>
        </p:nvGraphicFramePr>
        <p:xfrm>
          <a:off x="392590" y="1301365"/>
          <a:ext cx="11197244" cy="504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18" y="6337835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32104" y="5984937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576736" cy="943259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К</a:t>
            </a:r>
            <a:r>
              <a:rPr lang="en-US" sz="2400" dirty="0" err="1" smtClean="0">
                <a:solidFill>
                  <a:prstClr val="black"/>
                </a:solidFill>
                <a:effectLst/>
                <a:latin typeface="+mj-lt"/>
              </a:rPr>
              <a:t>i</a:t>
            </a:r>
            <a:r>
              <a:rPr lang="uk-UA" sz="2400" dirty="0" err="1" smtClean="0">
                <a:solidFill>
                  <a:prstClr val="black"/>
                </a:solidFill>
                <a:effectLst/>
                <a:latin typeface="+mj-lt"/>
              </a:rPr>
              <a:t>льк</a:t>
            </a:r>
            <a:r>
              <a:rPr lang="en-US" sz="2400" dirty="0" err="1" smtClean="0">
                <a:solidFill>
                  <a:prstClr val="black"/>
                </a:solidFill>
                <a:effectLst/>
                <a:latin typeface="+mj-lt"/>
              </a:rPr>
              <a:t>i</a:t>
            </a:r>
            <a:r>
              <a:rPr lang="uk-UA" sz="2400" dirty="0" err="1" smtClean="0">
                <a:solidFill>
                  <a:prstClr val="black"/>
                </a:solidFill>
                <a:effectLst/>
                <a:latin typeface="+mj-lt"/>
              </a:rPr>
              <a:t>сть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</a:rPr>
              <a:t>померлих прооперованих з «ШКК»</a:t>
            </a:r>
            <a:endParaRPr lang="uk-UA" sz="2400" dirty="0" smtClean="0">
              <a:solidFill>
                <a:prstClr val="black"/>
              </a:solidFill>
              <a:effectLst/>
              <a:latin typeface="+mj-lt"/>
            </a:endParaRPr>
          </a:p>
          <a:p>
            <a:pPr mar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в Україні 1993-2022</a:t>
            </a:r>
            <a:endParaRPr lang="uk-UA" sz="2400" dirty="0">
              <a:solidFill>
                <a:prstClr val="black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58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134209266"/>
              </p:ext>
            </p:extLst>
          </p:nvPr>
        </p:nvGraphicFramePr>
        <p:xfrm>
          <a:off x="407368" y="260648"/>
          <a:ext cx="11197244" cy="608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44972674"/>
              </p:ext>
            </p:extLst>
          </p:nvPr>
        </p:nvGraphicFramePr>
        <p:xfrm>
          <a:off x="407368" y="260648"/>
          <a:ext cx="11197244" cy="608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48839000"/>
              </p:ext>
            </p:extLst>
          </p:nvPr>
        </p:nvGraphicFramePr>
        <p:xfrm>
          <a:off x="1482181" y="1476911"/>
          <a:ext cx="9438355" cy="428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5989672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6034384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76320" y="609303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570870" y="206648"/>
            <a:ext cx="9260976" cy="1135464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effectLst/>
                <a:latin typeface="+mj-lt"/>
              </a:rPr>
              <a:t>ТЕРМІНОВА ХІРУРГІЧНА ДОПОМОГА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effectLst/>
                <a:latin typeface="+mj-lt"/>
              </a:rPr>
              <a:t>ПРИ 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+mj-lt"/>
              </a:rPr>
              <a:t>ШЛУНКОВО-КИШКОВІЙ КРОВОТЕЧІ</a:t>
            </a:r>
            <a:r>
              <a:rPr lang="ru-RU" sz="2400" dirty="0" smtClean="0">
                <a:solidFill>
                  <a:prstClr val="black"/>
                </a:solidFill>
                <a:effectLst/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ru-RU" sz="2400" dirty="0" err="1" smtClean="0">
                <a:solidFill>
                  <a:prstClr val="black"/>
                </a:solidFill>
                <a:effectLst/>
                <a:latin typeface="+mj-lt"/>
              </a:rPr>
              <a:t>серед</a:t>
            </a:r>
            <a:r>
              <a:rPr lang="ru-RU" sz="2400" dirty="0" smtClean="0">
                <a:solidFill>
                  <a:prstClr val="black"/>
                </a:solidFill>
                <a:effectLst/>
                <a:latin typeface="+mj-lt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ffectLst/>
                <a:latin typeface="+mj-lt"/>
              </a:rPr>
              <a:t>усього</a:t>
            </a:r>
            <a:r>
              <a:rPr lang="ru-RU" sz="2400" dirty="0" smtClean="0">
                <a:solidFill>
                  <a:prstClr val="black"/>
                </a:solidFill>
                <a:effectLst/>
                <a:latin typeface="+mj-lt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ffectLst/>
                <a:latin typeface="+mj-lt"/>
              </a:rPr>
              <a:t>населення</a:t>
            </a:r>
            <a:r>
              <a:rPr lang="ru-RU" sz="2400" dirty="0" smtClean="0">
                <a:solidFill>
                  <a:prstClr val="black"/>
                </a:solidFill>
                <a:effectLst/>
                <a:latin typeface="+mj-lt"/>
              </a:rPr>
              <a:t> УКРАЇНИ</a:t>
            </a:r>
            <a:endParaRPr lang="uk-UA" sz="2400" dirty="0">
              <a:solidFill>
                <a:prstClr val="black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5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86015023"/>
              </p:ext>
            </p:extLst>
          </p:nvPr>
        </p:nvGraphicFramePr>
        <p:xfrm>
          <a:off x="1271464" y="188640"/>
          <a:ext cx="1058517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5989672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6034384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76320" y="609303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27046" y="171721"/>
            <a:ext cx="7892824" cy="864094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Етіологія та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патогенез</a:t>
            </a:r>
          </a:p>
          <a:p>
            <a:pPr marL="0" indent="0" algn="ctr">
              <a:buNone/>
            </a:pP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Основні причини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кровотечі: </a:t>
            </a:r>
            <a:endParaRPr lang="uk-UA" sz="2400" dirty="0">
              <a:solidFill>
                <a:prstClr val="black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538" y="5733256"/>
            <a:ext cx="1049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Hwang JH, </a:t>
            </a:r>
            <a:r>
              <a:rPr lang="en-US" sz="1400" dirty="0" err="1"/>
              <a:t>Shergill</a:t>
            </a:r>
            <a:r>
              <a:rPr lang="en-US" sz="1400" dirty="0"/>
              <a:t> AK, Acosta </a:t>
            </a:r>
            <a:r>
              <a:rPr lang="en-US" sz="1400" dirty="0" smtClean="0"/>
              <a:t>RD et all; </a:t>
            </a:r>
            <a:r>
              <a:rPr lang="en-US" sz="1400" dirty="0"/>
              <a:t>American Society for Gastrointestinal Endoscopy. The role of endoscopy in the management of </a:t>
            </a:r>
            <a:r>
              <a:rPr lang="en-US" sz="1400" dirty="0" err="1"/>
              <a:t>variceal</a:t>
            </a:r>
            <a:r>
              <a:rPr lang="en-US" sz="1400" dirty="0"/>
              <a:t> hemorrhage. </a:t>
            </a:r>
            <a:r>
              <a:rPr lang="en-US" sz="1400" dirty="0" err="1"/>
              <a:t>Gastrointest</a:t>
            </a:r>
            <a:r>
              <a:rPr lang="en-US" sz="1400" dirty="0"/>
              <a:t> </a:t>
            </a:r>
            <a:r>
              <a:rPr lang="en-US" sz="1400" dirty="0" err="1"/>
              <a:t>Endosc</a:t>
            </a:r>
            <a:r>
              <a:rPr lang="en-US" sz="1400" dirty="0"/>
              <a:t>. 2014 Aug;80(2):221-7</a:t>
            </a:r>
            <a:r>
              <a:rPr lang="en-US" sz="1400" dirty="0" smtClean="0"/>
              <a:t>.</a:t>
            </a:r>
            <a:endParaRPr lang="uk-UA" sz="1400" dirty="0"/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175945"/>
              </p:ext>
            </p:extLst>
          </p:nvPr>
        </p:nvGraphicFramePr>
        <p:xfrm>
          <a:off x="1914412" y="1484784"/>
          <a:ext cx="8718092" cy="425937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249398">
                  <a:extLst>
                    <a:ext uri="{9D8B030D-6E8A-4147-A177-3AD203B41FA5}">
                      <a16:colId xmlns:a16="http://schemas.microsoft.com/office/drawing/2014/main" val="600438418"/>
                    </a:ext>
                  </a:extLst>
                </a:gridCol>
                <a:gridCol w="5468694">
                  <a:extLst>
                    <a:ext uri="{9D8B030D-6E8A-4147-A177-3AD203B41FA5}">
                      <a16:colId xmlns:a16="http://schemas.microsoft.com/office/drawing/2014/main" val="2596863695"/>
                    </a:ext>
                  </a:extLst>
                </a:gridCol>
              </a:tblGrid>
              <a:tr h="2446929">
                <a:tc>
                  <a:txBody>
                    <a:bodyPr/>
                    <a:lstStyle/>
                    <a:p>
                      <a:pPr lvl="0" algn="ctr" defTabSz="8890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ШЛУНКОВО-КИШКОВА КРОВОТЕЧА </a:t>
                      </a:r>
                    </a:p>
                    <a:p>
                      <a:pPr lvl="0" algn="ctr" defTabSz="8890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uk-UA" sz="1800" kern="1200" dirty="0" smtClean="0"/>
                        <a:t>з верхніх відділів </a:t>
                      </a:r>
                      <a:r>
                        <a:rPr lang="en-US" sz="1800" kern="1200" dirty="0" smtClean="0"/>
                        <a:t>(</a:t>
                      </a:r>
                      <a:r>
                        <a:rPr lang="uk-UA" sz="1800" kern="1200" dirty="0" err="1" smtClean="0"/>
                        <a:t>проксимальніше</a:t>
                      </a:r>
                      <a:r>
                        <a:rPr lang="uk-UA" sz="1800" kern="1200" dirty="0" smtClean="0"/>
                        <a:t> зв'язки </a:t>
                      </a:r>
                      <a:r>
                        <a:rPr lang="uk-UA" sz="1800" kern="1200" dirty="0" err="1" smtClean="0"/>
                        <a:t>Трейтца</a:t>
                      </a:r>
                      <a:r>
                        <a:rPr lang="en-US" sz="1800" kern="1200" dirty="0" smtClean="0"/>
                        <a:t>)</a:t>
                      </a:r>
                      <a:r>
                        <a:rPr lang="uk-UA" sz="1800" kern="1200" dirty="0" smtClean="0"/>
                        <a:t>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виразка дванадцятипалої кишки (20%-30%)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ерозії </a:t>
                      </a:r>
                      <a:r>
                        <a:rPr lang="uk-UA" sz="1600" kern="1200" dirty="0" err="1" smtClean="0"/>
                        <a:t>шлунка</a:t>
                      </a:r>
                      <a:r>
                        <a:rPr lang="uk-UA" sz="1600" kern="1200" dirty="0" smtClean="0"/>
                        <a:t> або дванадцятипалої кишки (20%-30%)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варикозне розширення вен стравоходу (15%-20%)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виразкова хвороба </a:t>
                      </a:r>
                      <a:r>
                        <a:rPr lang="uk-UA" sz="1600" kern="1200" dirty="0" err="1" smtClean="0"/>
                        <a:t>шлунка</a:t>
                      </a:r>
                      <a:r>
                        <a:rPr lang="uk-UA" sz="1600" kern="1200" dirty="0" smtClean="0"/>
                        <a:t> (10%-20%)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розриви </a:t>
                      </a:r>
                      <a:r>
                        <a:rPr lang="uk-UA" sz="1600" kern="1200" dirty="0" err="1" smtClean="0"/>
                        <a:t>Меллорі-Вейса</a:t>
                      </a:r>
                      <a:r>
                        <a:rPr lang="uk-UA" sz="1600" kern="1200" dirty="0" smtClean="0"/>
                        <a:t> (</a:t>
                      </a:r>
                      <a:r>
                        <a:rPr lang="en-US" sz="1600" kern="1200" dirty="0" smtClean="0"/>
                        <a:t>MWT, 5%-10%)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ерозивний </a:t>
                      </a:r>
                      <a:r>
                        <a:rPr lang="uk-UA" sz="1600" kern="1200" dirty="0" err="1" smtClean="0"/>
                        <a:t>езофагіт</a:t>
                      </a:r>
                      <a:r>
                        <a:rPr lang="uk-UA" sz="1600" kern="1200" dirty="0" smtClean="0"/>
                        <a:t> (5%-10%)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ангіома (5%-10%)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smtClean="0"/>
                        <a:t>артеріовенозні </a:t>
                      </a:r>
                      <a:r>
                        <a:rPr lang="uk-UA" sz="1600" kern="1200" dirty="0" err="1" smtClean="0"/>
                        <a:t>мальформації</a:t>
                      </a:r>
                      <a:r>
                        <a:rPr lang="uk-UA" sz="1600" kern="1200" dirty="0" smtClean="0"/>
                        <a:t> (&lt; 5%)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 err="1" smtClean="0"/>
                        <a:t>стромальні</a:t>
                      </a:r>
                      <a:r>
                        <a:rPr lang="uk-UA" sz="1600" kern="1200" dirty="0" smtClean="0"/>
                        <a:t> пухлини (</a:t>
                      </a:r>
                      <a:r>
                        <a:rPr lang="en-US" sz="1600" kern="1200" dirty="0" smtClean="0"/>
                        <a:t>GIST</a:t>
                      </a:r>
                      <a:r>
                        <a:rPr lang="uk-UA" sz="1600" kern="1200" dirty="0" smtClean="0"/>
                        <a:t>) та </a:t>
                      </a:r>
                      <a:r>
                        <a:rPr lang="uk-UA" sz="1600" kern="1200" dirty="0" err="1" smtClean="0"/>
                        <a:t>гемобілія</a:t>
                      </a:r>
                      <a:endParaRPr lang="ru-RU" sz="1600" kern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802783"/>
                  </a:ext>
                </a:extLst>
              </a:tr>
              <a:tr h="1729535">
                <a:tc>
                  <a:txBody>
                    <a:bodyPr/>
                    <a:lstStyle/>
                    <a:p>
                      <a:pPr algn="ct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ru-RU" dirty="0" smtClean="0"/>
                        <a:t>ШЛУНКОВО-КИШКОВА КРОВОТЕЧА </a:t>
                      </a:r>
                    </a:p>
                    <a:p>
                      <a:pPr lvl="0" algn="ct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uk-UA" kern="1200" dirty="0" smtClean="0"/>
                        <a:t>з нижніх відділів (</a:t>
                      </a:r>
                      <a:r>
                        <a:rPr lang="uk-UA" kern="1200" dirty="0" err="1" smtClean="0"/>
                        <a:t>дистальніше</a:t>
                      </a:r>
                      <a:r>
                        <a:rPr lang="uk-UA" kern="1200" dirty="0" smtClean="0"/>
                        <a:t> зв’язки </a:t>
                      </a:r>
                      <a:r>
                        <a:rPr lang="uk-UA" kern="1200" dirty="0" err="1" smtClean="0"/>
                        <a:t>Трейца</a:t>
                      </a:r>
                      <a:r>
                        <a:rPr lang="uk-UA" kern="1200" dirty="0" smtClean="0"/>
                        <a:t>)</a:t>
                      </a:r>
                      <a:endParaRPr lang="ru-RU" kern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err="1" smtClean="0"/>
                        <a:t>Ішемічний</a:t>
                      </a:r>
                      <a:r>
                        <a:rPr lang="ru-RU" sz="1600" kern="1200" dirty="0" smtClean="0"/>
                        <a:t> </a:t>
                      </a:r>
                      <a:r>
                        <a:rPr lang="ru-RU" sz="1600" kern="1200" dirty="0" err="1" smtClean="0"/>
                        <a:t>коліт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err="1" smtClean="0"/>
                        <a:t>Колоректальний</a:t>
                      </a:r>
                      <a:r>
                        <a:rPr lang="ru-RU" sz="1600" kern="1200" dirty="0" smtClean="0"/>
                        <a:t> рак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err="1" smtClean="0"/>
                        <a:t>Геморой</a:t>
                      </a:r>
                      <a:endParaRPr lang="ru-RU" sz="1600" kern="12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u="none" kern="1200" dirty="0" err="1" smtClean="0"/>
                        <a:t>Дивертикульоз</a:t>
                      </a:r>
                      <a:r>
                        <a:rPr lang="uk-UA" sz="1600" u="none" kern="1200" dirty="0" smtClean="0"/>
                        <a:t> і </a:t>
                      </a:r>
                      <a:r>
                        <a:rPr lang="uk-UA" sz="1600" u="none" kern="1200" dirty="0" err="1" smtClean="0"/>
                        <a:t>ангіодисплазія</a:t>
                      </a:r>
                      <a:endParaRPr lang="uk-UA" sz="1600" b="0" i="0" u="none" kern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8863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1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652" y="1120676"/>
            <a:ext cx="6264696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F1a</a:t>
            </a:r>
            <a:r>
              <a:rPr lang="uk-UA" b="1" dirty="0"/>
              <a:t> –  </a:t>
            </a:r>
            <a:r>
              <a:rPr lang="uk-UA" dirty="0"/>
              <a:t>активна </a:t>
            </a:r>
            <a:r>
              <a:rPr lang="uk-UA" dirty="0" err="1"/>
              <a:t>струмінна</a:t>
            </a:r>
            <a:endParaRPr lang="uk-UA" dirty="0"/>
          </a:p>
          <a:p>
            <a:r>
              <a:rPr lang="en-US" b="1"/>
              <a:t>F1b</a:t>
            </a:r>
            <a:r>
              <a:rPr lang="uk-UA" b="1"/>
              <a:t> </a:t>
            </a:r>
            <a:r>
              <a:rPr lang="uk-UA" b="1" dirty="0"/>
              <a:t>–  </a:t>
            </a:r>
            <a:r>
              <a:rPr lang="uk-UA" dirty="0"/>
              <a:t>активна капілярна</a:t>
            </a:r>
          </a:p>
          <a:p>
            <a:endParaRPr lang="uk-UA" b="1" dirty="0"/>
          </a:p>
          <a:p>
            <a:r>
              <a:rPr lang="en-US" b="1"/>
              <a:t>F2a</a:t>
            </a:r>
            <a:r>
              <a:rPr lang="uk-UA" b="1" baseline="-25000"/>
              <a:t> </a:t>
            </a:r>
            <a:r>
              <a:rPr lang="uk-UA" b="1" dirty="0"/>
              <a:t>– </a:t>
            </a:r>
            <a:r>
              <a:rPr lang="uk-UA" dirty="0"/>
              <a:t> </a:t>
            </a:r>
            <a:r>
              <a:rPr lang="uk-UA" dirty="0" err="1"/>
              <a:t>тромбована</a:t>
            </a:r>
            <a:r>
              <a:rPr lang="uk-UA" dirty="0"/>
              <a:t> судина з загрозою кровотечі</a:t>
            </a:r>
          </a:p>
          <a:p>
            <a:r>
              <a:rPr lang="en-US" b="1"/>
              <a:t>F2b</a:t>
            </a:r>
            <a:r>
              <a:rPr lang="uk-UA" b="1"/>
              <a:t>– </a:t>
            </a:r>
            <a:r>
              <a:rPr lang="uk-UA"/>
              <a:t> </a:t>
            </a:r>
            <a:r>
              <a:rPr lang="uk-UA" dirty="0"/>
              <a:t>фіксований згорток крові</a:t>
            </a:r>
          </a:p>
          <a:p>
            <a:r>
              <a:rPr lang="en-US" b="1"/>
              <a:t>F2c</a:t>
            </a:r>
            <a:r>
              <a:rPr lang="uk-UA" b="1"/>
              <a:t> </a:t>
            </a:r>
            <a:r>
              <a:rPr lang="uk-UA" b="1" dirty="0"/>
              <a:t>– </a:t>
            </a:r>
            <a:r>
              <a:rPr lang="uk-UA" dirty="0"/>
              <a:t> дрібні </a:t>
            </a:r>
            <a:r>
              <a:rPr lang="uk-UA" dirty="0" err="1"/>
              <a:t>тромбовані</a:t>
            </a:r>
            <a:r>
              <a:rPr lang="uk-UA" dirty="0"/>
              <a:t> судини</a:t>
            </a:r>
          </a:p>
          <a:p>
            <a:endParaRPr lang="uk-UA" b="1" dirty="0"/>
          </a:p>
          <a:p>
            <a:r>
              <a:rPr lang="en-US" b="1"/>
              <a:t>F3</a:t>
            </a:r>
            <a:r>
              <a:rPr lang="uk-UA" b="1"/>
              <a:t> </a:t>
            </a:r>
            <a:r>
              <a:rPr lang="uk-UA" b="1" dirty="0"/>
              <a:t>– </a:t>
            </a:r>
            <a:r>
              <a:rPr lang="uk-UA" dirty="0"/>
              <a:t> дефект </a:t>
            </a:r>
            <a:r>
              <a:rPr lang="uk-UA"/>
              <a:t>під фібрином</a:t>
            </a:r>
            <a:endParaRPr lang="uk-UA" dirty="0"/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07632" y="260649"/>
            <a:ext cx="7576736" cy="69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err="1">
                <a:effectLst/>
              </a:rPr>
              <a:t>Класифікація</a:t>
            </a:r>
            <a:r>
              <a:rPr lang="ru-RU" sz="1800" dirty="0">
                <a:effectLst/>
              </a:rPr>
              <a:t> </a:t>
            </a:r>
            <a:endParaRPr lang="en-US" sz="1800" dirty="0">
              <a:effectLst/>
            </a:endParaRPr>
          </a:p>
          <a:p>
            <a:pPr marL="0" indent="0" algn="ctr">
              <a:buNone/>
            </a:pPr>
            <a:r>
              <a:rPr lang="ru-RU" sz="1800" dirty="0" err="1">
                <a:effectLst/>
              </a:rPr>
              <a:t>активності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кровотечі</a:t>
            </a:r>
            <a:r>
              <a:rPr lang="ru-RU" sz="1800" dirty="0">
                <a:effectLst/>
              </a:rPr>
              <a:t> за </a:t>
            </a:r>
            <a:r>
              <a:rPr lang="ru-RU" sz="1800" dirty="0" err="1">
                <a:effectLst/>
              </a:rPr>
              <a:t>Forrest</a:t>
            </a:r>
            <a:r>
              <a:rPr lang="ru-RU" sz="1800" dirty="0">
                <a:effectLst/>
              </a:rPr>
              <a:t> J.A. </a:t>
            </a:r>
            <a:r>
              <a:rPr lang="en-US" sz="1800" dirty="0">
                <a:effectLst/>
              </a:rPr>
              <a:t>(</a:t>
            </a:r>
            <a:r>
              <a:rPr lang="ru-RU" sz="1800" dirty="0">
                <a:effectLst/>
              </a:rPr>
              <a:t>1974</a:t>
            </a:r>
            <a:r>
              <a:rPr lang="en-US" sz="1800">
                <a:effectLst/>
              </a:rPr>
              <a:t>)</a:t>
            </a:r>
            <a:r>
              <a:rPr lang="ru-RU" sz="1800">
                <a:effectLst/>
              </a:rPr>
              <a:t>: </a:t>
            </a:r>
            <a:endParaRPr lang="uk-UA" sz="1800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10066" r="38187" b="14270"/>
          <a:stretch/>
        </p:blipFill>
        <p:spPr>
          <a:xfrm>
            <a:off x="8360652" y="3645023"/>
            <a:ext cx="2100233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9501" t="3930" r="24972" b="52832"/>
          <a:stretch/>
        </p:blipFill>
        <p:spPr>
          <a:xfrm>
            <a:off x="6384032" y="3645024"/>
            <a:ext cx="1872208" cy="2376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247" t="4143" r="68299" b="58077"/>
          <a:stretch/>
        </p:blipFill>
        <p:spPr>
          <a:xfrm>
            <a:off x="3971269" y="3686959"/>
            <a:ext cx="2160240" cy="20763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873" t="4143" r="67672" b="59171"/>
          <a:stretch/>
        </p:blipFill>
        <p:spPr>
          <a:xfrm>
            <a:off x="1706618" y="3686958"/>
            <a:ext cx="2160240" cy="2016224"/>
          </a:xfrm>
          <a:prstGeom prst="rect">
            <a:avLst/>
          </a:prstGeom>
        </p:spPr>
      </p:pic>
      <p:pic>
        <p:nvPicPr>
          <p:cNvPr id="10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9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667762" y="6309320"/>
            <a:ext cx="8856476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07632" y="260649"/>
            <a:ext cx="7576736" cy="69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err="1">
                <a:effectLst/>
              </a:rPr>
              <a:t>Клініко-лабораторні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ознаки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крововтрати</a:t>
            </a:r>
            <a:endParaRPr lang="ru-RU" sz="1800" dirty="0">
              <a:effectLst/>
            </a:endParaRPr>
          </a:p>
          <a:p>
            <a:pPr marL="0" indent="0" algn="ctr">
              <a:buNone/>
            </a:pPr>
            <a:r>
              <a:rPr lang="ru-RU" sz="1800" dirty="0" err="1">
                <a:effectLst/>
              </a:rPr>
              <a:t>різного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ступеня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тяжкості</a:t>
            </a:r>
            <a:endParaRPr lang="uk-UA" sz="1800" dirty="0"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65889"/>
              </p:ext>
            </p:extLst>
          </p:nvPr>
        </p:nvGraphicFramePr>
        <p:xfrm>
          <a:off x="1919536" y="1008702"/>
          <a:ext cx="8352929" cy="4339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293">
                  <a:extLst>
                    <a:ext uri="{9D8B030D-6E8A-4147-A177-3AD203B41FA5}">
                      <a16:colId xmlns:a16="http://schemas.microsoft.com/office/drawing/2014/main" val="3895943020"/>
                    </a:ext>
                  </a:extLst>
                </a:gridCol>
                <a:gridCol w="1482659">
                  <a:extLst>
                    <a:ext uri="{9D8B030D-6E8A-4147-A177-3AD203B41FA5}">
                      <a16:colId xmlns:a16="http://schemas.microsoft.com/office/drawing/2014/main" val="421807998"/>
                    </a:ext>
                  </a:extLst>
                </a:gridCol>
                <a:gridCol w="1482659">
                  <a:extLst>
                    <a:ext uri="{9D8B030D-6E8A-4147-A177-3AD203B41FA5}">
                      <a16:colId xmlns:a16="http://schemas.microsoft.com/office/drawing/2014/main" val="3914055138"/>
                    </a:ext>
                  </a:extLst>
                </a:gridCol>
                <a:gridCol w="1482659">
                  <a:extLst>
                    <a:ext uri="{9D8B030D-6E8A-4147-A177-3AD203B41FA5}">
                      <a16:colId xmlns:a16="http://schemas.microsoft.com/office/drawing/2014/main" val="1202437686"/>
                    </a:ext>
                  </a:extLst>
                </a:gridCol>
                <a:gridCol w="1482659">
                  <a:extLst>
                    <a:ext uri="{9D8B030D-6E8A-4147-A177-3AD203B41FA5}">
                      <a16:colId xmlns:a16="http://schemas.microsoft.com/office/drawing/2014/main" val="401182502"/>
                    </a:ext>
                  </a:extLst>
                </a:gridCol>
              </a:tblGrid>
              <a:tr h="298621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Показники</a:t>
                      </a:r>
                      <a:endParaRPr lang="uk-UA" sz="14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Ступінь крововтрати</a:t>
                      </a:r>
                      <a:endParaRPr lang="uk-UA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8526445"/>
                  </a:ext>
                </a:extLst>
              </a:tr>
              <a:tr h="539851">
                <a:tc vMerge="1"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Легкий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Середній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Важкий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Вкрай важкий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681532"/>
                  </a:ext>
                </a:extLst>
              </a:tr>
              <a:tr h="767157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Дефіцит ОЦК (% від належного)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10-20% до 1000 мл*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21-30% </a:t>
                      </a:r>
                    </a:p>
                    <a:p>
                      <a:pPr algn="ctr"/>
                      <a:r>
                        <a:rPr lang="uk-UA" sz="1400" dirty="0" smtClean="0"/>
                        <a:t>1000-1500 мл*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31-40% </a:t>
                      </a:r>
                    </a:p>
                    <a:p>
                      <a:pPr algn="ctr"/>
                      <a:r>
                        <a:rPr lang="uk-UA" sz="1400" dirty="0" smtClean="0"/>
                        <a:t>1500-2000 мл*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41-70% </a:t>
                      </a:r>
                    </a:p>
                    <a:p>
                      <a:pPr algn="ctr"/>
                      <a:r>
                        <a:rPr lang="uk-UA" sz="1400" dirty="0" smtClean="0"/>
                        <a:t>2000-3500 мл*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881115"/>
                  </a:ext>
                </a:extLst>
              </a:tr>
              <a:tr h="31254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Пульс (</a:t>
                      </a:r>
                      <a:r>
                        <a:rPr lang="uk-UA" sz="1400" dirty="0" err="1" smtClean="0"/>
                        <a:t>уд</a:t>
                      </a:r>
                      <a:r>
                        <a:rPr lang="uk-UA" sz="1400" dirty="0" smtClean="0"/>
                        <a:t>. за 1 хв)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до 90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90-110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110-120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більше 120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9811757"/>
                  </a:ext>
                </a:extLst>
              </a:tr>
              <a:tr h="31254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АТ мм</a:t>
                      </a:r>
                      <a:r>
                        <a:rPr lang="uk-UA" sz="1400" baseline="0" dirty="0" smtClean="0"/>
                        <a:t> </a:t>
                      </a:r>
                      <a:r>
                        <a:rPr lang="uk-UA" sz="1400" baseline="0" dirty="0" err="1" smtClean="0"/>
                        <a:t>рт.ст</a:t>
                      </a:r>
                      <a:r>
                        <a:rPr lang="uk-UA" sz="1400" baseline="0" dirty="0" smtClean="0"/>
                        <a:t>. 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aseline="0" dirty="0" smtClean="0"/>
                        <a:t>більше 120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120-80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80-70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менше 70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770699"/>
                  </a:ext>
                </a:extLst>
              </a:tr>
              <a:tr h="31254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ЦВТ мм </a:t>
                      </a:r>
                      <a:r>
                        <a:rPr lang="uk-UA" sz="1400" dirty="0" err="1" smtClean="0"/>
                        <a:t>вод.ст</a:t>
                      </a:r>
                      <a:r>
                        <a:rPr lang="uk-UA" sz="1400" dirty="0" smtClean="0"/>
                        <a:t>.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120-80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80-60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менше 60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907561"/>
                  </a:ext>
                </a:extLst>
              </a:tr>
              <a:tr h="53985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Шоковий індекс (Пульс/АТ)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0,54-0,78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0,78-1,38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1,38-1,5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більше 1,5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910800"/>
                  </a:ext>
                </a:extLst>
              </a:tr>
              <a:tr h="31254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Еритроцити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5,0-3,5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3,5-2,5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2,5-2,0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менше 2,0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0172006"/>
                  </a:ext>
                </a:extLst>
              </a:tr>
              <a:tr h="31254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Гемоглобін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120-100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100-80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80-60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менше 60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04453"/>
                  </a:ext>
                </a:extLst>
              </a:tr>
              <a:tr h="31254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Гематокрит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44-38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38-32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32-22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менше 22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3387908"/>
                  </a:ext>
                </a:extLst>
              </a:tr>
              <a:tr h="31254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Діурез (мл/год)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50-60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40-50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30-40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менше 30</a:t>
                      </a:r>
                      <a:endParaRPr lang="uk-UA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15951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1524" y="5401843"/>
            <a:ext cx="8568952" cy="13234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Зафіксований </a:t>
            </a:r>
            <a:r>
              <a:rPr lang="uk-UA" sz="1600" dirty="0" err="1"/>
              <a:t>колаптоїдний</a:t>
            </a:r>
            <a:r>
              <a:rPr lang="uk-UA" sz="1600" dirty="0"/>
              <a:t> стан на висоті геморагічної атаки є свідченням крововтрати важкого ступеня (понад 30% ОЦК)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Хірургічна тактика при важкій та вкрай важкій крововтраті ідентична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Вказані лабораторні показники коректні у разі тривалості кровотечі більше 12 годин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* Величини в мл для хворого вагою 70-80 кг.</a:t>
            </a:r>
          </a:p>
        </p:txBody>
      </p:sp>
      <p:pic>
        <p:nvPicPr>
          <p:cNvPr id="8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Хирургия Здравый смысл Шайна в неотложной абдоминальной хирурги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78" y="925821"/>
            <a:ext cx="3960440" cy="55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38107" r="34719" b="24416"/>
          <a:stretch/>
        </p:blipFill>
        <p:spPr>
          <a:xfrm rot="5400000">
            <a:off x="7140117" y="1088739"/>
            <a:ext cx="3240357" cy="2160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16080" y="4365104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«Протягом кожної наступної війни я спостерігав хірургів, котрі здійснювали одні й </a:t>
            </a:r>
            <a:r>
              <a:rPr lang="uk-UA" dirty="0" err="1" smtClean="0"/>
              <a:t>тіж</a:t>
            </a:r>
            <a:r>
              <a:rPr lang="uk-UA" dirty="0" smtClean="0"/>
              <a:t> помилки, котрих я навчився уникати ще в 1940 році. Стільки втрачено молодих життів…»</a:t>
            </a:r>
          </a:p>
          <a:p>
            <a:r>
              <a:rPr lang="uk-UA" dirty="0" smtClean="0"/>
              <a:t>Карл </a:t>
            </a:r>
            <a:r>
              <a:rPr lang="uk-UA" dirty="0" err="1" smtClean="0"/>
              <a:t>Шайн</a:t>
            </a:r>
            <a:r>
              <a:rPr lang="uk-UA" dirty="0" smtClean="0"/>
              <a:t> (1911-1974)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405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149588" y="260649"/>
            <a:ext cx="7892824" cy="57606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200" dirty="0" smtClean="0">
                <a:solidFill>
                  <a:prstClr val="black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АКТУАЛЬНІСТЬ ТЕМИ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93274534"/>
              </p:ext>
            </p:extLst>
          </p:nvPr>
        </p:nvGraphicFramePr>
        <p:xfrm>
          <a:off x="2099556" y="1052736"/>
          <a:ext cx="799288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85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149588" y="260649"/>
            <a:ext cx="7892824" cy="57606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2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ТАКТИЧНІ НАСТАНОВИ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7508" y="1052736"/>
            <a:ext cx="8856984" cy="52565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	</a:t>
            </a:r>
            <a:r>
              <a:rPr lang="ru-RU" sz="2400" dirty="0" err="1"/>
              <a:t>Тактичні</a:t>
            </a:r>
            <a:r>
              <a:rPr lang="ru-RU" sz="2400" dirty="0"/>
              <a:t> </a:t>
            </a:r>
            <a:r>
              <a:rPr lang="ru-RU" sz="2400" dirty="0" err="1" smtClean="0"/>
              <a:t>настанови</a:t>
            </a:r>
            <a:r>
              <a:rPr lang="ru-RU" sz="2400" dirty="0" smtClean="0"/>
              <a:t> </a:t>
            </a:r>
            <a:r>
              <a:rPr lang="ru-RU" sz="2400" dirty="0" err="1"/>
              <a:t>хірургів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</a:t>
            </a:r>
            <a:r>
              <a:rPr lang="ru-RU" sz="2400" dirty="0" err="1"/>
              <a:t>гострих</a:t>
            </a:r>
            <a:r>
              <a:rPr lang="ru-RU" sz="2400" dirty="0"/>
              <a:t> </a:t>
            </a:r>
            <a:r>
              <a:rPr lang="ru-RU" sz="2400" dirty="0" err="1"/>
              <a:t>шлунково-кишкових</a:t>
            </a:r>
            <a:r>
              <a:rPr lang="ru-RU" sz="2400" dirty="0"/>
              <a:t> </a:t>
            </a:r>
            <a:r>
              <a:rPr lang="ru-RU" sz="2400" dirty="0" err="1"/>
              <a:t>кровотеч</a:t>
            </a:r>
            <a:r>
              <a:rPr lang="ru-RU" sz="2400" dirty="0"/>
              <a:t> за </a:t>
            </a:r>
            <a:r>
              <a:rPr lang="ru-RU" sz="2400" dirty="0" err="1"/>
              <a:t>останні</a:t>
            </a:r>
            <a:r>
              <a:rPr lang="ru-RU" sz="2400" dirty="0"/>
              <a:t> роки </a:t>
            </a:r>
            <a:r>
              <a:rPr lang="ru-RU" sz="2400" dirty="0" err="1"/>
              <a:t>змінилися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впливом</a:t>
            </a:r>
            <a:r>
              <a:rPr lang="ru-RU" sz="2400" dirty="0"/>
              <a:t> низки </a:t>
            </a:r>
            <a:r>
              <a:rPr lang="ru-RU" sz="2400" dirty="0" err="1" smtClean="0"/>
              <a:t>факторів</a:t>
            </a:r>
            <a:r>
              <a:rPr lang="ru-RU" sz="2400" dirty="0" smtClean="0"/>
              <a:t>: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dirty="0" smtClean="0"/>
              <a:t>Розробка </a:t>
            </a:r>
            <a:r>
              <a:rPr lang="uk-UA" sz="2000" dirty="0" err="1" smtClean="0"/>
              <a:t>противиразкової</a:t>
            </a:r>
            <a:r>
              <a:rPr lang="uk-UA" sz="2000" dirty="0" smtClean="0"/>
              <a:t> терапії зменшила кількість </a:t>
            </a:r>
            <a:r>
              <a:rPr lang="uk-UA" sz="2000" dirty="0"/>
              <a:t>випадків агресивного та погано контрольованого </a:t>
            </a:r>
            <a:r>
              <a:rPr lang="uk-UA" sz="2000" dirty="0">
                <a:effectLst/>
              </a:rPr>
              <a:t>перебігу</a:t>
            </a:r>
            <a:r>
              <a:rPr lang="uk-UA" sz="2000" dirty="0"/>
              <a:t> виразкової </a:t>
            </a:r>
            <a:r>
              <a:rPr lang="uk-UA" sz="2000" dirty="0" smtClean="0"/>
              <a:t>хвороби.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Впровадження </a:t>
            </a:r>
            <a:r>
              <a:rPr lang="uk-UA" sz="2000" dirty="0" err="1"/>
              <a:t>антихелікобактерної</a:t>
            </a:r>
            <a:r>
              <a:rPr lang="uk-UA" sz="2000" dirty="0"/>
              <a:t> терапії призвело до зниження рецидивів виразкової </a:t>
            </a:r>
            <a:r>
              <a:rPr lang="uk-UA" sz="2000" dirty="0" smtClean="0"/>
              <a:t>хвороби.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З'явилися </a:t>
            </a:r>
            <a:r>
              <a:rPr lang="uk-UA" sz="2000" dirty="0"/>
              <a:t>ефективні методи ендоскопічного гемостазу при виразкових кровотечах.</a:t>
            </a:r>
          </a:p>
          <a:p>
            <a:pPr marL="45720" indent="0" algn="ctr">
              <a:buNone/>
            </a:pPr>
            <a:r>
              <a:rPr lang="uk-UA" sz="2400" dirty="0"/>
              <a:t>	</a:t>
            </a:r>
            <a:endParaRPr lang="uk-UA" sz="2400" dirty="0" smtClean="0"/>
          </a:p>
          <a:p>
            <a:pPr marL="45720" indent="0" algn="ctr">
              <a:buNone/>
            </a:pPr>
            <a:r>
              <a:rPr lang="uk-UA" sz="2800" b="1" dirty="0" smtClean="0"/>
              <a:t>І </a:t>
            </a:r>
            <a:r>
              <a:rPr lang="uk-UA" sz="2800" b="1" dirty="0"/>
              <a:t>всі ці досягнення роблять вас все менш кваліфікованим у хірургічному лікуванні виразкової хвороби.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289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307632" y="305357"/>
            <a:ext cx="7576736" cy="1251435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effectLst/>
              </a:rPr>
              <a:t>ОСНОВНІ ПИТАННЯ НА ЯКІ ПОТРІБНО ДАТИ ВІДПОВІДЬ ПРИ ЛІКУВАННІ ХВОРОГО З ШЛУНКОВО-КИШКОВОЮ КРОВОТЕЧОЮ:</a:t>
            </a:r>
            <a:endParaRPr lang="ru-RU" sz="2400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3572" y="1941145"/>
            <a:ext cx="7704856" cy="32932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uk-UA" sz="2800" dirty="0" smtClean="0"/>
              <a:t>1</a:t>
            </a:r>
            <a:r>
              <a:rPr lang="uk-UA" sz="2800" dirty="0"/>
              <a:t>. На </a:t>
            </a:r>
            <a:r>
              <a:rPr lang="uk-UA" sz="2800" dirty="0" smtClean="0"/>
              <a:t>скільки </a:t>
            </a:r>
            <a:r>
              <a:rPr lang="uk-UA" sz="2800" dirty="0"/>
              <a:t>небезпечна кровотеча?</a:t>
            </a:r>
          </a:p>
          <a:p>
            <a:pPr>
              <a:spcAft>
                <a:spcPts val="1200"/>
              </a:spcAft>
            </a:pPr>
            <a:r>
              <a:rPr lang="uk-UA" sz="2800" dirty="0"/>
              <a:t>2. Варіанти кровотеч?</a:t>
            </a:r>
          </a:p>
          <a:p>
            <a:pPr>
              <a:spcAft>
                <a:spcPts val="1200"/>
              </a:spcAft>
            </a:pPr>
            <a:r>
              <a:rPr lang="uk-UA" sz="2800" dirty="0"/>
              <a:t>3. Коли проявляти пильність?</a:t>
            </a:r>
          </a:p>
          <a:p>
            <a:pPr>
              <a:spcAft>
                <a:spcPts val="1200"/>
              </a:spcAft>
            </a:pPr>
            <a:r>
              <a:rPr lang="uk-UA" sz="2800" dirty="0"/>
              <a:t>4. Вірогідність та ознаки майбутнього рецидиву ШКК?</a:t>
            </a:r>
          </a:p>
          <a:p>
            <a:pPr>
              <a:spcAft>
                <a:spcPts val="1200"/>
              </a:spcAft>
            </a:pPr>
            <a:r>
              <a:rPr lang="uk-UA" sz="2800" dirty="0"/>
              <a:t>5. Яку операцію робити?</a:t>
            </a:r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825552" y="105679"/>
            <a:ext cx="8540896" cy="6590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</a:rPr>
              <a:t>ОЗНАКИ МАЙБУТНЬОГО РЕЦИДИВУ ШКК В СТАЦІОНАРІ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43906639"/>
              </p:ext>
            </p:extLst>
          </p:nvPr>
        </p:nvGraphicFramePr>
        <p:xfrm>
          <a:off x="1535825" y="692696"/>
          <a:ext cx="9456719" cy="6165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00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307632" y="260648"/>
            <a:ext cx="7576736" cy="721819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effectLst/>
              </a:rPr>
              <a:t>ХАРАКТЕР ОПЕРАТИВНИХ ВТРУЧАНЬ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7408" y="1202482"/>
            <a:ext cx="10657184" cy="4524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а) </a:t>
            </a:r>
            <a:r>
              <a:rPr lang="ru-RU" b="1" dirty="0" smtClean="0"/>
              <a:t>ЕКСТРЕННА ОПЕРАЦІЯ </a:t>
            </a:r>
            <a:r>
              <a:rPr lang="ru-RU" dirty="0" smtClean="0"/>
              <a:t>– </a:t>
            </a:r>
            <a:r>
              <a:rPr lang="ru-RU" dirty="0" err="1"/>
              <a:t>виконується</a:t>
            </a:r>
            <a:r>
              <a:rPr lang="ru-RU" dirty="0"/>
              <a:t> у </a:t>
            </a:r>
            <a:r>
              <a:rPr lang="ru-RU" dirty="0" err="1"/>
              <a:t>хворих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2 год </a:t>
            </a:r>
            <a:r>
              <a:rPr lang="ru-RU" dirty="0" err="1"/>
              <a:t>після</a:t>
            </a:r>
            <a:r>
              <a:rPr lang="ru-RU" dirty="0"/>
              <a:t> доставки до </a:t>
            </a:r>
            <a:r>
              <a:rPr lang="ru-RU" dirty="0" err="1"/>
              <a:t>стаціонару</a:t>
            </a:r>
            <a:r>
              <a:rPr lang="ru-RU" dirty="0"/>
              <a:t> при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кровотечі</a:t>
            </a:r>
            <a:r>
              <a:rPr lang="ru-RU" dirty="0"/>
              <a:t> та стану хворого в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декомпенсації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субкомпенсації</a:t>
            </a:r>
            <a:r>
              <a:rPr lang="ru-RU" dirty="0"/>
              <a:t> </a:t>
            </a:r>
            <a:r>
              <a:rPr lang="ru-RU" dirty="0" err="1"/>
              <a:t>життєво</a:t>
            </a:r>
            <a:r>
              <a:rPr lang="ru-RU" dirty="0"/>
              <a:t> </a:t>
            </a:r>
            <a:r>
              <a:rPr lang="ru-RU" dirty="0" err="1"/>
              <a:t>важливих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;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хворі</a:t>
            </a:r>
            <a:r>
              <a:rPr lang="ru-RU" dirty="0"/>
              <a:t> </a:t>
            </a:r>
            <a:r>
              <a:rPr lang="ru-RU" dirty="0" err="1"/>
              <a:t>надходять</a:t>
            </a:r>
            <a:r>
              <a:rPr lang="ru-RU" dirty="0"/>
              <a:t> до </a:t>
            </a:r>
            <a:r>
              <a:rPr lang="ru-RU" dirty="0" err="1"/>
              <a:t>операційної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приймального</a:t>
            </a:r>
            <a:r>
              <a:rPr lang="ru-RU" dirty="0"/>
              <a:t> </a:t>
            </a:r>
            <a:r>
              <a:rPr lang="ru-RU" dirty="0" err="1"/>
              <a:t>відділення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первинної</a:t>
            </a:r>
            <a:r>
              <a:rPr lang="ru-RU" dirty="0"/>
              <a:t> </a:t>
            </a:r>
            <a:r>
              <a:rPr lang="ru-RU" dirty="0" err="1"/>
              <a:t>приблизної</a:t>
            </a:r>
            <a:r>
              <a:rPr lang="ru-RU" dirty="0"/>
              <a:t> </a:t>
            </a:r>
            <a:r>
              <a:rPr lang="ru-RU" dirty="0" err="1"/>
              <a:t>діагностики</a:t>
            </a:r>
            <a:r>
              <a:rPr lang="ru-RU" dirty="0"/>
              <a:t> (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діагностичні</a:t>
            </a:r>
            <a:r>
              <a:rPr lang="ru-RU" dirty="0"/>
              <a:t> та </a:t>
            </a:r>
            <a:r>
              <a:rPr lang="ru-RU" dirty="0" err="1"/>
              <a:t>лікувальні</a:t>
            </a:r>
            <a:r>
              <a:rPr lang="ru-RU" dirty="0"/>
              <a:t> заходи, </a:t>
            </a:r>
            <a:r>
              <a:rPr lang="ru-RU" dirty="0" err="1"/>
              <a:t>пов’язані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стабілізацією</a:t>
            </a:r>
            <a:r>
              <a:rPr lang="ru-RU" dirty="0"/>
              <a:t> </a:t>
            </a:r>
            <a:r>
              <a:rPr lang="ru-RU" dirty="0" err="1"/>
              <a:t>життєвих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, </a:t>
            </a:r>
            <a:r>
              <a:rPr lang="ru-RU" dirty="0" err="1"/>
              <a:t>виконуються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скороченої</a:t>
            </a:r>
            <a:r>
              <a:rPr lang="ru-RU" dirty="0"/>
              <a:t> </a:t>
            </a:r>
            <a:r>
              <a:rPr lang="ru-RU" dirty="0" err="1"/>
              <a:t>передопераційної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та </a:t>
            </a:r>
            <a:r>
              <a:rPr lang="ru-RU" dirty="0" err="1"/>
              <a:t>самої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, яка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реанімаційних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);</a:t>
            </a:r>
            <a:br>
              <a:rPr lang="ru-RU" dirty="0"/>
            </a:br>
            <a:endParaRPr lang="ru-RU" dirty="0"/>
          </a:p>
          <a:p>
            <a:pPr algn="just"/>
            <a:r>
              <a:rPr lang="ru-RU" dirty="0"/>
              <a:t>б) </a:t>
            </a:r>
            <a:r>
              <a:rPr lang="ru-RU" b="1" dirty="0" smtClean="0"/>
              <a:t>ТЕРМІНОВА ОПЕРАЦІЯ </a:t>
            </a:r>
            <a:r>
              <a:rPr lang="ru-RU" dirty="0" smtClean="0"/>
              <a:t>– </a:t>
            </a:r>
            <a:r>
              <a:rPr lang="ru-RU" dirty="0" err="1"/>
              <a:t>виконується</a:t>
            </a:r>
            <a:r>
              <a:rPr lang="ru-RU" dirty="0"/>
              <a:t> у </a:t>
            </a:r>
            <a:r>
              <a:rPr lang="ru-RU" dirty="0" err="1"/>
              <a:t>хворих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2-24 год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до </a:t>
            </a:r>
            <a:r>
              <a:rPr lang="ru-RU" dirty="0" err="1"/>
              <a:t>стаціонару</a:t>
            </a:r>
            <a:r>
              <a:rPr lang="ru-RU" dirty="0"/>
              <a:t>, при стані хворого в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субкомпенсації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відносній</a:t>
            </a:r>
            <a:r>
              <a:rPr lang="ru-RU" dirty="0"/>
              <a:t> </a:t>
            </a:r>
            <a:r>
              <a:rPr lang="ru-RU" dirty="0" err="1"/>
              <a:t>компенсації</a:t>
            </a:r>
            <a:r>
              <a:rPr lang="ru-RU" dirty="0"/>
              <a:t>, з </a:t>
            </a:r>
            <a:r>
              <a:rPr lang="ru-RU" dirty="0" err="1"/>
              <a:t>кровотечею</a:t>
            </a:r>
            <a:r>
              <a:rPr lang="ru-RU" dirty="0"/>
              <a:t>, яка </a:t>
            </a:r>
            <a:r>
              <a:rPr lang="ru-RU" dirty="0" err="1"/>
              <a:t>продовжується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з </a:t>
            </a:r>
            <a:r>
              <a:rPr lang="ru-RU" dirty="0" err="1"/>
              <a:t>нестійким</a:t>
            </a:r>
            <a:r>
              <a:rPr lang="ru-RU" dirty="0"/>
              <a:t> гемостазом </a:t>
            </a:r>
            <a:r>
              <a:rPr lang="ru-RU" dirty="0" err="1"/>
              <a:t>чи</a:t>
            </a:r>
            <a:r>
              <a:rPr lang="ru-RU" dirty="0"/>
              <a:t> рецидивом </a:t>
            </a:r>
            <a:r>
              <a:rPr lang="ru-RU" dirty="0" err="1"/>
              <a:t>кровотечі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зупинки</a:t>
            </a:r>
            <a:r>
              <a:rPr lang="ru-RU" dirty="0"/>
              <a:t> (</a:t>
            </a:r>
            <a:r>
              <a:rPr lang="ru-RU" dirty="0" err="1"/>
              <a:t>термінові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виконуються</a:t>
            </a:r>
            <a:r>
              <a:rPr lang="ru-RU" dirty="0"/>
              <a:t> в будь-</a:t>
            </a:r>
            <a:r>
              <a:rPr lang="ru-RU" dirty="0" err="1"/>
              <a:t>який</a:t>
            </a:r>
            <a:r>
              <a:rPr lang="ru-RU" dirty="0"/>
              <a:t> час </a:t>
            </a:r>
            <a:r>
              <a:rPr lang="ru-RU" dirty="0" err="1"/>
              <a:t>доби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встановлення</a:t>
            </a:r>
            <a:r>
              <a:rPr lang="ru-RU" dirty="0"/>
              <a:t> факту </a:t>
            </a:r>
            <a:r>
              <a:rPr lang="ru-RU" dirty="0" err="1"/>
              <a:t>кровотечі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проведеної</a:t>
            </a:r>
            <a:r>
              <a:rPr lang="ru-RU" dirty="0"/>
              <a:t> </a:t>
            </a:r>
            <a:r>
              <a:rPr lang="ru-RU" dirty="0" err="1"/>
              <a:t>передопераційної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хворих</a:t>
            </a:r>
            <a:r>
              <a:rPr lang="ru-RU" dirty="0"/>
              <a:t> та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);</a:t>
            </a:r>
            <a:br>
              <a:rPr lang="ru-RU" dirty="0"/>
            </a:br>
            <a:endParaRPr lang="ru-RU" dirty="0"/>
          </a:p>
          <a:p>
            <a:pPr algn="just"/>
            <a:r>
              <a:rPr lang="ru-RU" dirty="0"/>
              <a:t>в) </a:t>
            </a:r>
            <a:r>
              <a:rPr lang="ru-RU" b="1" dirty="0" smtClean="0"/>
              <a:t>ВІДСТРОЧЕНА ОПЕРАЦІЯ </a:t>
            </a:r>
            <a:r>
              <a:rPr lang="ru-RU" dirty="0" smtClean="0"/>
              <a:t>– </a:t>
            </a:r>
            <a:r>
              <a:rPr lang="ru-RU" dirty="0" err="1"/>
              <a:t>виконується</a:t>
            </a:r>
            <a:r>
              <a:rPr lang="ru-RU" dirty="0"/>
              <a:t> у </a:t>
            </a:r>
            <a:r>
              <a:rPr lang="ru-RU" dirty="0" err="1"/>
              <a:t>денний</a:t>
            </a:r>
            <a:r>
              <a:rPr lang="ru-RU" dirty="0"/>
              <a:t> час при </a:t>
            </a:r>
            <a:r>
              <a:rPr lang="ru-RU" dirty="0" err="1"/>
              <a:t>нестійкому</a:t>
            </a:r>
            <a:r>
              <a:rPr lang="ru-RU" dirty="0"/>
              <a:t> </a:t>
            </a:r>
            <a:r>
              <a:rPr lang="ru-RU" dirty="0" err="1"/>
              <a:t>гемостазі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поповнення</a:t>
            </a:r>
            <a:r>
              <a:rPr lang="ru-RU" dirty="0"/>
              <a:t> </a:t>
            </a:r>
            <a:r>
              <a:rPr lang="ru-RU" dirty="0" err="1"/>
              <a:t>крововтрати</a:t>
            </a:r>
            <a:r>
              <a:rPr lang="ru-RU" dirty="0"/>
              <a:t> та </a:t>
            </a:r>
            <a:r>
              <a:rPr lang="ru-RU" dirty="0" err="1"/>
              <a:t>стабілізації</a:t>
            </a:r>
            <a:r>
              <a:rPr lang="ru-RU" dirty="0"/>
              <a:t> </a:t>
            </a:r>
            <a:r>
              <a:rPr lang="ru-RU" dirty="0" err="1"/>
              <a:t>життєвих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24-72 год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хворого до </a:t>
            </a:r>
            <a:r>
              <a:rPr lang="ru-RU" dirty="0" err="1"/>
              <a:t>стаціонару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307632" y="260648"/>
            <a:ext cx="7576736" cy="69627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effectLst/>
              </a:rPr>
              <a:t>ХАРАКТЕР ТА ОБСЯГ ОПЕРАТИВНИХ ВТРУЧАНЬ ВИЗНАЧАЄТЬСЯ ЧОТИРМА ГОЛОВНИМИ ОБСТАВИНАМИ:</a:t>
            </a:r>
            <a:endParaRPr lang="uk-UA" sz="20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7752" y="2996952"/>
            <a:ext cx="9036496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/>
              <a:t>	</a:t>
            </a:r>
            <a:r>
              <a:rPr lang="ru-RU" sz="2000" b="1" dirty="0" err="1"/>
              <a:t>Кровотечі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гострих</a:t>
            </a:r>
            <a:r>
              <a:rPr lang="ru-RU" sz="2000" b="1" dirty="0"/>
              <a:t> </a:t>
            </a:r>
            <a:r>
              <a:rPr lang="ru-RU" sz="2000" b="1" dirty="0" err="1"/>
              <a:t>виразок</a:t>
            </a:r>
            <a:r>
              <a:rPr lang="ru-RU" sz="2000" b="1" dirty="0"/>
              <a:t> </a:t>
            </a:r>
            <a:r>
              <a:rPr lang="ru-RU" sz="2000" b="1" dirty="0" err="1"/>
              <a:t>шлунка</a:t>
            </a:r>
            <a:r>
              <a:rPr lang="ru-RU" sz="2000" b="1" dirty="0"/>
              <a:t>, ДПК </a:t>
            </a:r>
            <a:r>
              <a:rPr lang="ru-RU" sz="2000" dirty="0"/>
              <a:t>- </a:t>
            </a:r>
            <a:r>
              <a:rPr lang="ru-RU" sz="2000" dirty="0" err="1"/>
              <a:t>виконується</a:t>
            </a:r>
            <a:r>
              <a:rPr lang="ru-RU" sz="2000" dirty="0"/>
              <a:t> </a:t>
            </a:r>
            <a:r>
              <a:rPr lang="ru-RU" sz="2000" dirty="0" err="1"/>
              <a:t>гастродуоденотомія</a:t>
            </a:r>
            <a:r>
              <a:rPr lang="ru-RU" sz="2000" dirty="0"/>
              <a:t> з </a:t>
            </a:r>
            <a:r>
              <a:rPr lang="ru-RU" sz="2000" dirty="0" err="1"/>
              <a:t>прошиванням</a:t>
            </a:r>
            <a:r>
              <a:rPr lang="ru-RU" sz="2000" dirty="0"/>
              <a:t> </a:t>
            </a:r>
            <a:r>
              <a:rPr lang="ru-RU" sz="2000" dirty="0" err="1"/>
              <a:t>виразки</a:t>
            </a:r>
            <a:r>
              <a:rPr lang="ru-RU" sz="2000" dirty="0"/>
              <a:t> та </a:t>
            </a:r>
            <a:r>
              <a:rPr lang="ru-RU" sz="2000" dirty="0" err="1"/>
              <a:t>ерозій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є </a:t>
            </a:r>
            <a:r>
              <a:rPr lang="ru-RU" sz="2000" dirty="0" err="1"/>
              <a:t>джерелом</a:t>
            </a:r>
            <a:r>
              <a:rPr lang="ru-RU" sz="2000" dirty="0"/>
              <a:t> </a:t>
            </a:r>
            <a:r>
              <a:rPr lang="ru-RU" sz="2000" dirty="0" err="1"/>
              <a:t>кровотечі</a:t>
            </a:r>
            <a:r>
              <a:rPr lang="ru-RU" sz="2000" dirty="0"/>
              <a:t> (</a:t>
            </a:r>
            <a:r>
              <a:rPr lang="ru-RU" sz="2000" dirty="0" err="1"/>
              <a:t>операція</a:t>
            </a:r>
            <a:r>
              <a:rPr lang="ru-RU" sz="2000" dirty="0"/>
              <a:t> </a:t>
            </a:r>
            <a:r>
              <a:rPr lang="ru-RU" sz="2000" dirty="0" err="1"/>
              <a:t>завершується</a:t>
            </a:r>
            <a:r>
              <a:rPr lang="ru-RU" sz="2000" dirty="0"/>
              <a:t> </a:t>
            </a:r>
            <a:r>
              <a:rPr lang="ru-RU" sz="2000" dirty="0" err="1"/>
              <a:t>стовбуровою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селективною </a:t>
            </a:r>
            <a:r>
              <a:rPr lang="ru-RU" sz="2000" dirty="0" err="1"/>
              <a:t>ваготомією</a:t>
            </a:r>
            <a:r>
              <a:rPr lang="ru-RU" sz="2000" dirty="0"/>
              <a:t> за </a:t>
            </a:r>
            <a:r>
              <a:rPr lang="ru-RU" sz="2000" dirty="0" err="1"/>
              <a:t>винятком</a:t>
            </a:r>
            <a:r>
              <a:rPr lang="ru-RU" sz="2000" dirty="0"/>
              <a:t> </a:t>
            </a:r>
            <a:r>
              <a:rPr lang="ru-RU" sz="2000" dirty="0" err="1"/>
              <a:t>вкрай</a:t>
            </a:r>
            <a:r>
              <a:rPr lang="ru-RU" sz="2000" dirty="0"/>
              <a:t> </a:t>
            </a:r>
            <a:r>
              <a:rPr lang="ru-RU" sz="2000" dirty="0" err="1"/>
              <a:t>важкого</a:t>
            </a:r>
            <a:r>
              <a:rPr lang="ru-RU" sz="2000" dirty="0"/>
              <a:t> стану хворого).</a:t>
            </a:r>
            <a:br>
              <a:rPr lang="ru-RU" sz="2000" dirty="0"/>
            </a:br>
            <a:endParaRPr lang="ru-RU" sz="2000" dirty="0"/>
          </a:p>
          <a:p>
            <a:r>
              <a:rPr lang="ru-RU" sz="2000" b="1" dirty="0"/>
              <a:t>	При </a:t>
            </a:r>
            <a:r>
              <a:rPr lang="ru-RU" sz="2000" b="1" dirty="0" err="1"/>
              <a:t>виразках</a:t>
            </a:r>
            <a:r>
              <a:rPr lang="ru-RU" sz="2000" b="1" dirty="0"/>
              <a:t> </a:t>
            </a:r>
            <a:r>
              <a:rPr lang="ru-RU" sz="2000" b="1" dirty="0" err="1"/>
              <a:t>пілоричного</a:t>
            </a:r>
            <a:r>
              <a:rPr lang="ru-RU" sz="2000" b="1" dirty="0"/>
              <a:t> </a:t>
            </a:r>
            <a:r>
              <a:rPr lang="ru-RU" sz="2000" b="1" dirty="0" err="1"/>
              <a:t>відділу</a:t>
            </a:r>
            <a:r>
              <a:rPr lang="ru-RU" sz="2000" b="1" dirty="0"/>
              <a:t> </a:t>
            </a:r>
            <a:r>
              <a:rPr lang="ru-RU" sz="2000" b="1" dirty="0" err="1"/>
              <a:t>шлунка</a:t>
            </a:r>
            <a:r>
              <a:rPr lang="ru-RU" sz="2000" b="1" dirty="0"/>
              <a:t> та ДПК</a:t>
            </a:r>
            <a:r>
              <a:rPr lang="ru-RU" sz="2000" dirty="0"/>
              <a:t>, </a:t>
            </a:r>
            <a:r>
              <a:rPr lang="ru-RU" sz="2000" b="1" dirty="0"/>
              <a:t>при </a:t>
            </a:r>
            <a:r>
              <a:rPr lang="ru-RU" sz="2000" b="1" dirty="0" err="1"/>
              <a:t>наявності</a:t>
            </a:r>
            <a:r>
              <a:rPr lang="ru-RU" sz="2000" b="1" dirty="0"/>
              <a:t> </a:t>
            </a:r>
            <a:r>
              <a:rPr lang="ru-RU" sz="2000" b="1" dirty="0" err="1"/>
              <a:t>підготовленої</a:t>
            </a:r>
            <a:r>
              <a:rPr lang="ru-RU" sz="2000" b="1" dirty="0"/>
              <a:t> </a:t>
            </a:r>
            <a:r>
              <a:rPr lang="ru-RU" sz="2000" b="1" dirty="0" err="1"/>
              <a:t>хірургічної</a:t>
            </a:r>
            <a:r>
              <a:rPr lang="ru-RU" sz="2000" b="1" dirty="0"/>
              <a:t> </a:t>
            </a:r>
            <a:r>
              <a:rPr lang="ru-RU" sz="2000" b="1" dirty="0" err="1"/>
              <a:t>бригади</a:t>
            </a:r>
            <a:r>
              <a:rPr lang="ru-RU" sz="2000" b="1" dirty="0"/>
              <a:t> - </a:t>
            </a:r>
            <a:r>
              <a:rPr lang="ru-RU" sz="2000" dirty="0" err="1"/>
              <a:t>висічення</a:t>
            </a:r>
            <a:r>
              <a:rPr lang="ru-RU" sz="2000" dirty="0"/>
              <a:t> </a:t>
            </a:r>
            <a:r>
              <a:rPr lang="ru-RU" sz="2000" dirty="0" err="1"/>
              <a:t>виразки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екстериторизація</a:t>
            </a:r>
            <a:r>
              <a:rPr lang="ru-RU" sz="2000" dirty="0"/>
              <a:t> з </a:t>
            </a:r>
            <a:r>
              <a:rPr lang="ru-RU" sz="2000" dirty="0" err="1"/>
              <a:t>прошиванням</a:t>
            </a:r>
            <a:r>
              <a:rPr lang="ru-RU" sz="2000" dirty="0"/>
              <a:t> </a:t>
            </a:r>
            <a:r>
              <a:rPr lang="ru-RU" sz="2000" dirty="0" err="1"/>
              <a:t>судини</a:t>
            </a:r>
            <a:r>
              <a:rPr lang="ru-RU" sz="2000" dirty="0"/>
              <a:t>, яка кровоточить, з </a:t>
            </a:r>
            <a:r>
              <a:rPr lang="ru-RU" sz="2000" dirty="0" err="1"/>
              <a:t>пілородуоденопластикою</a:t>
            </a:r>
            <a:r>
              <a:rPr lang="ru-RU" sz="2000" dirty="0"/>
              <a:t> та одним з </a:t>
            </a:r>
            <a:r>
              <a:rPr lang="ru-RU" sz="2000" dirty="0" err="1"/>
              <a:t>видів</a:t>
            </a:r>
            <a:r>
              <a:rPr lang="ru-RU" sz="2000" dirty="0"/>
              <a:t> </a:t>
            </a:r>
            <a:r>
              <a:rPr lang="ru-RU" sz="2000" dirty="0" err="1"/>
              <a:t>ваготомії</a:t>
            </a:r>
            <a:r>
              <a:rPr lang="ru-RU" sz="2000" dirty="0"/>
              <a:t> (за </a:t>
            </a:r>
            <a:r>
              <a:rPr lang="ru-RU" sz="2000" dirty="0" err="1"/>
              <a:t>винятком</a:t>
            </a:r>
            <a:r>
              <a:rPr lang="ru-RU" sz="2000" dirty="0"/>
              <a:t> </a:t>
            </a:r>
            <a:r>
              <a:rPr lang="ru-RU" sz="2000" dirty="0" err="1"/>
              <a:t>вкрай</a:t>
            </a:r>
            <a:r>
              <a:rPr lang="ru-RU" sz="2000" dirty="0"/>
              <a:t> </a:t>
            </a:r>
            <a:r>
              <a:rPr lang="ru-RU" sz="2000" dirty="0" err="1"/>
              <a:t>важкого</a:t>
            </a:r>
            <a:r>
              <a:rPr lang="ru-RU" sz="2000" dirty="0"/>
              <a:t> стану хворого).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5350" y="1196753"/>
            <a:ext cx="8761301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/>
              <a:t>характером </a:t>
            </a:r>
            <a:r>
              <a:rPr lang="ru-RU" sz="2000" dirty="0" err="1"/>
              <a:t>патологічного</a:t>
            </a:r>
            <a:r>
              <a:rPr lang="ru-RU" sz="2000" dirty="0"/>
              <a:t> </a:t>
            </a:r>
            <a:r>
              <a:rPr lang="ru-RU" sz="2000" dirty="0" err="1"/>
              <a:t>процесу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обумовлює</a:t>
            </a:r>
            <a:r>
              <a:rPr lang="ru-RU" sz="2000" dirty="0"/>
              <a:t> </a:t>
            </a:r>
            <a:r>
              <a:rPr lang="ru-RU" sz="2000" dirty="0" err="1"/>
              <a:t>кровотечу</a:t>
            </a:r>
            <a:r>
              <a:rPr lang="ru-RU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станом хворого;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/>
              <a:t>кваліфікацією</a:t>
            </a:r>
            <a:r>
              <a:rPr lang="ru-RU" sz="2000" dirty="0"/>
              <a:t> </a:t>
            </a:r>
            <a:r>
              <a:rPr lang="ru-RU" sz="2000" dirty="0" err="1"/>
              <a:t>наявної</a:t>
            </a:r>
            <a:r>
              <a:rPr lang="ru-RU" sz="2000" dirty="0"/>
              <a:t> </a:t>
            </a:r>
            <a:r>
              <a:rPr lang="ru-RU" sz="2000" dirty="0" err="1"/>
              <a:t>хірургічної</a:t>
            </a:r>
            <a:r>
              <a:rPr lang="ru-RU" sz="2000" dirty="0"/>
              <a:t> </a:t>
            </a:r>
            <a:r>
              <a:rPr lang="ru-RU" sz="2000" dirty="0" err="1"/>
              <a:t>бригади</a:t>
            </a:r>
            <a:r>
              <a:rPr lang="ru-RU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/>
              <a:t>матеріальним</a:t>
            </a:r>
            <a:r>
              <a:rPr lang="ru-RU" sz="2000" dirty="0"/>
              <a:t> </a:t>
            </a:r>
            <a:r>
              <a:rPr lang="ru-RU" sz="2000" dirty="0" err="1"/>
              <a:t>забезпеченням</a:t>
            </a:r>
            <a:r>
              <a:rPr lang="ru-RU" sz="2000" dirty="0"/>
              <a:t> оперативного </a:t>
            </a:r>
            <a:r>
              <a:rPr lang="ru-RU" sz="2000" dirty="0" err="1"/>
              <a:t>втручання</a:t>
            </a:r>
            <a:r>
              <a:rPr lang="ru-RU" sz="2000" dirty="0"/>
              <a:t>.</a:t>
            </a:r>
            <a:endParaRPr lang="uk-UA" sz="2000" dirty="0"/>
          </a:p>
        </p:txBody>
      </p:sp>
      <p:pic>
        <p:nvPicPr>
          <p:cNvPr id="7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584" y="1332486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При </a:t>
            </a:r>
            <a:r>
              <a:rPr lang="ru-RU" b="1" dirty="0" err="1"/>
              <a:t>кровотечі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хронічної</a:t>
            </a:r>
            <a:r>
              <a:rPr lang="ru-RU" b="1" dirty="0"/>
              <a:t> </a:t>
            </a:r>
            <a:r>
              <a:rPr lang="ru-RU" b="1" dirty="0" err="1"/>
              <a:t>виразки</a:t>
            </a:r>
            <a:r>
              <a:rPr lang="ru-RU" b="1" dirty="0"/>
              <a:t> </a:t>
            </a:r>
            <a:r>
              <a:rPr lang="ru-RU" b="1" dirty="0" err="1"/>
              <a:t>шлунка</a:t>
            </a:r>
            <a:r>
              <a:rPr lang="ru-RU" dirty="0"/>
              <a:t> </a:t>
            </a:r>
            <a:r>
              <a:rPr lang="ru-RU" dirty="0" err="1"/>
              <a:t>адекватним</a:t>
            </a:r>
            <a:r>
              <a:rPr lang="ru-RU" dirty="0"/>
              <a:t> за </a:t>
            </a:r>
            <a:r>
              <a:rPr lang="ru-RU" dirty="0" err="1"/>
              <a:t>обсягом</a:t>
            </a:r>
            <a:r>
              <a:rPr lang="ru-RU" dirty="0"/>
              <a:t> </a:t>
            </a:r>
            <a:r>
              <a:rPr lang="ru-RU" dirty="0" err="1"/>
              <a:t>втручанням</a:t>
            </a:r>
            <a:r>
              <a:rPr lang="ru-RU" dirty="0"/>
              <a:t> є </a:t>
            </a:r>
            <a:r>
              <a:rPr lang="ru-RU" dirty="0" err="1"/>
              <a:t>резекція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/>
              <a:t>. В </a:t>
            </a:r>
            <a:r>
              <a:rPr lang="ru-RU" dirty="0" err="1"/>
              <a:t>разі</a:t>
            </a:r>
            <a:r>
              <a:rPr lang="ru-RU" dirty="0"/>
              <a:t> тяжкого стану хворого </a:t>
            </a:r>
            <a:r>
              <a:rPr lang="ru-RU" dirty="0" err="1"/>
              <a:t>можливе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висічення</a:t>
            </a:r>
            <a:r>
              <a:rPr lang="ru-RU" dirty="0"/>
              <a:t> </a:t>
            </a:r>
            <a:r>
              <a:rPr lang="ru-RU" dirty="0" err="1"/>
              <a:t>виразки</a:t>
            </a:r>
            <a:r>
              <a:rPr lang="ru-RU" dirty="0"/>
              <a:t> (</a:t>
            </a:r>
            <a:r>
              <a:rPr lang="ru-RU" dirty="0" err="1"/>
              <a:t>рішення</a:t>
            </a:r>
            <a:r>
              <a:rPr lang="ru-RU" dirty="0"/>
              <a:t> про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повинне</a:t>
            </a:r>
            <a:r>
              <a:rPr lang="ru-RU" dirty="0"/>
              <a:t> бути </a:t>
            </a:r>
            <a:r>
              <a:rPr lang="ru-RU" dirty="0" err="1"/>
              <a:t>узгоджене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станом хворого,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підготовлених</a:t>
            </a:r>
            <a:r>
              <a:rPr lang="ru-RU" dirty="0"/>
              <a:t> </a:t>
            </a:r>
            <a:r>
              <a:rPr lang="ru-RU" dirty="0" err="1"/>
              <a:t>хірургів</a:t>
            </a:r>
            <a:r>
              <a:rPr lang="ru-RU" dirty="0"/>
              <a:t> і </a:t>
            </a:r>
            <a:r>
              <a:rPr lang="ru-RU" dirty="0" err="1"/>
              <a:t>матеріальним</a:t>
            </a:r>
            <a:r>
              <a:rPr lang="ru-RU" dirty="0"/>
              <a:t> </a:t>
            </a:r>
            <a:r>
              <a:rPr lang="ru-RU" dirty="0" err="1"/>
              <a:t>забезпеченням</a:t>
            </a:r>
            <a:r>
              <a:rPr lang="ru-RU" dirty="0"/>
              <a:t>); </a:t>
            </a:r>
            <a:br>
              <a:rPr lang="ru-RU" dirty="0"/>
            </a:br>
            <a:r>
              <a:rPr lang="ru-RU" dirty="0"/>
              <a:t>	</a:t>
            </a:r>
          </a:p>
          <a:p>
            <a:r>
              <a:rPr lang="ru-RU" dirty="0"/>
              <a:t>	– </a:t>
            </a:r>
            <a:r>
              <a:rPr lang="ru-RU" b="1" dirty="0"/>
              <a:t>при </a:t>
            </a:r>
            <a:r>
              <a:rPr lang="ru-RU" b="1" dirty="0" err="1"/>
              <a:t>сумнівах</a:t>
            </a:r>
            <a:r>
              <a:rPr lang="ru-RU" b="1" dirty="0"/>
              <a:t> у </a:t>
            </a:r>
            <a:r>
              <a:rPr lang="ru-RU" b="1" dirty="0" err="1"/>
              <a:t>доброякісному</a:t>
            </a:r>
            <a:r>
              <a:rPr lang="ru-RU" b="1" dirty="0"/>
              <a:t> </a:t>
            </a:r>
            <a:r>
              <a:rPr lang="ru-RU" b="1" dirty="0" err="1"/>
              <a:t>характері</a:t>
            </a:r>
            <a:r>
              <a:rPr lang="ru-RU" b="1" dirty="0"/>
              <a:t> </a:t>
            </a:r>
            <a:r>
              <a:rPr lang="ru-RU" dirty="0" err="1"/>
              <a:t>виразки</a:t>
            </a:r>
            <a:r>
              <a:rPr lang="ru-RU" dirty="0"/>
              <a:t> </a:t>
            </a:r>
            <a:r>
              <a:rPr lang="ru-RU" dirty="0" err="1"/>
              <a:t>операцією</a:t>
            </a:r>
            <a:r>
              <a:rPr lang="ru-RU" dirty="0"/>
              <a:t> </a:t>
            </a:r>
            <a:r>
              <a:rPr lang="ru-RU" dirty="0" err="1"/>
              <a:t>вибору</a:t>
            </a:r>
            <a:r>
              <a:rPr lang="ru-RU" dirty="0"/>
              <a:t> повинна стати </a:t>
            </a:r>
            <a:r>
              <a:rPr lang="ru-RU" dirty="0" err="1"/>
              <a:t>резекція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/>
              <a:t> за </a:t>
            </a:r>
            <a:r>
              <a:rPr lang="ru-RU" dirty="0" err="1"/>
              <a:t>онкологічними</a:t>
            </a:r>
            <a:r>
              <a:rPr lang="ru-RU" dirty="0"/>
              <a:t> принципами (</a:t>
            </a:r>
            <a:r>
              <a:rPr lang="ru-RU" dirty="0" err="1"/>
              <a:t>якщо</a:t>
            </a:r>
            <a:r>
              <a:rPr lang="ru-RU" dirty="0"/>
              <a:t> стан хворого та </a:t>
            </a:r>
            <a:r>
              <a:rPr lang="ru-RU" dirty="0" err="1"/>
              <a:t>кваліфікація</a:t>
            </a:r>
            <a:r>
              <a:rPr lang="ru-RU" dirty="0"/>
              <a:t> </a:t>
            </a:r>
            <a:r>
              <a:rPr lang="ru-RU" dirty="0" err="1"/>
              <a:t>чергової</a:t>
            </a:r>
            <a:r>
              <a:rPr lang="ru-RU" dirty="0"/>
              <a:t> </a:t>
            </a:r>
            <a:r>
              <a:rPr lang="ru-RU" dirty="0" err="1"/>
              <a:t>бригади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 такого </a:t>
            </a:r>
            <a:r>
              <a:rPr lang="ru-RU" dirty="0" err="1"/>
              <a:t>обсягу</a:t>
            </a:r>
            <a:r>
              <a:rPr lang="ru-RU" dirty="0"/>
              <a:t>);</a:t>
            </a:r>
            <a:br>
              <a:rPr lang="ru-RU" dirty="0"/>
            </a:br>
            <a:r>
              <a:rPr lang="ru-RU" dirty="0"/>
              <a:t>	</a:t>
            </a:r>
          </a:p>
          <a:p>
            <a:r>
              <a:rPr lang="ru-RU" dirty="0"/>
              <a:t>	– </a:t>
            </a:r>
            <a:r>
              <a:rPr lang="ru-RU" b="1" dirty="0"/>
              <a:t>при </a:t>
            </a:r>
            <a:r>
              <a:rPr lang="ru-RU" b="1" dirty="0" err="1"/>
              <a:t>неможливості</a:t>
            </a:r>
            <a:r>
              <a:rPr lang="ru-RU" b="1" dirty="0"/>
              <a:t> </a:t>
            </a:r>
            <a:r>
              <a:rPr lang="ru-RU" b="1" dirty="0" err="1"/>
              <a:t>забезпечити</a:t>
            </a:r>
            <a:r>
              <a:rPr lang="ru-RU" b="1" dirty="0"/>
              <a:t> </a:t>
            </a:r>
            <a:r>
              <a:rPr lang="ru-RU" b="1" dirty="0" err="1"/>
              <a:t>всі</a:t>
            </a:r>
            <a:r>
              <a:rPr lang="ru-RU" b="1" dirty="0"/>
              <a:t> </a:t>
            </a:r>
            <a:r>
              <a:rPr lang="ru-RU" b="1" dirty="0" err="1"/>
              <a:t>умови</a:t>
            </a:r>
            <a:r>
              <a:rPr lang="ru-RU" dirty="0"/>
              <a:t> </a:t>
            </a:r>
            <a:r>
              <a:rPr lang="ru-RU" b="1" dirty="0"/>
              <a:t>для </a:t>
            </a:r>
            <a:r>
              <a:rPr lang="ru-RU" b="1" dirty="0" err="1"/>
              <a:t>виконання</a:t>
            </a:r>
            <a:r>
              <a:rPr lang="ru-RU" b="1" dirty="0"/>
              <a:t> </a:t>
            </a:r>
            <a:r>
              <a:rPr lang="ru-RU" b="1" dirty="0" err="1"/>
              <a:t>типової</a:t>
            </a:r>
            <a:r>
              <a:rPr lang="ru-RU" b="1" dirty="0"/>
              <a:t> </a:t>
            </a:r>
            <a:r>
              <a:rPr lang="ru-RU" b="1" dirty="0" err="1"/>
              <a:t>резекції</a:t>
            </a:r>
            <a:r>
              <a:rPr lang="ru-RU" b="1" dirty="0"/>
              <a:t> </a:t>
            </a:r>
            <a:r>
              <a:rPr lang="ru-RU" b="1" dirty="0" err="1"/>
              <a:t>шлунка</a:t>
            </a:r>
            <a:r>
              <a:rPr lang="ru-RU" dirty="0"/>
              <a:t>, проводиться </a:t>
            </a:r>
            <a:r>
              <a:rPr lang="ru-RU" dirty="0" err="1"/>
              <a:t>сегментарна</a:t>
            </a:r>
            <a:r>
              <a:rPr lang="ru-RU" dirty="0"/>
              <a:t> </a:t>
            </a:r>
            <a:r>
              <a:rPr lang="ru-RU" dirty="0" err="1"/>
              <a:t>резекція</a:t>
            </a:r>
            <a:r>
              <a:rPr lang="ru-RU" dirty="0"/>
              <a:t> з </a:t>
            </a:r>
            <a:r>
              <a:rPr lang="ru-RU" dirty="0" err="1"/>
              <a:t>висіченням</a:t>
            </a:r>
            <a:r>
              <a:rPr lang="ru-RU" dirty="0"/>
              <a:t> </a:t>
            </a:r>
            <a:r>
              <a:rPr lang="ru-RU" dirty="0" err="1"/>
              <a:t>виразки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гастротомія</a:t>
            </a:r>
            <a:r>
              <a:rPr lang="ru-RU" dirty="0"/>
              <a:t> з </a:t>
            </a:r>
            <a:r>
              <a:rPr lang="ru-RU" dirty="0" err="1"/>
              <a:t>прошиванням</a:t>
            </a:r>
            <a:r>
              <a:rPr lang="ru-RU" dirty="0"/>
              <a:t> </a:t>
            </a:r>
            <a:r>
              <a:rPr lang="ru-RU" dirty="0" err="1"/>
              <a:t>кровоточивої</a:t>
            </a:r>
            <a:r>
              <a:rPr lang="ru-RU" dirty="0"/>
              <a:t> </a:t>
            </a:r>
            <a:r>
              <a:rPr lang="ru-RU" dirty="0" err="1"/>
              <a:t>виразки</a:t>
            </a:r>
            <a:r>
              <a:rPr lang="ru-RU" dirty="0"/>
              <a:t> та </a:t>
            </a:r>
            <a:r>
              <a:rPr lang="ru-RU" dirty="0" err="1"/>
              <a:t>біопсією</a:t>
            </a:r>
            <a:r>
              <a:rPr lang="ru-RU" dirty="0"/>
              <a:t> </a:t>
            </a:r>
            <a:r>
              <a:rPr lang="ru-RU" dirty="0" err="1"/>
              <a:t>виразки</a:t>
            </a:r>
            <a:r>
              <a:rPr lang="ru-RU" dirty="0"/>
              <a:t>.</a:t>
            </a:r>
            <a:endParaRPr lang="uk-UA" dirty="0"/>
          </a:p>
          <a:p>
            <a:endParaRPr lang="ru-RU" i="1" dirty="0"/>
          </a:p>
          <a:p>
            <a:endParaRPr lang="uk-UA" dirty="0"/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67672" y="260648"/>
            <a:ext cx="7576736" cy="69627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effectLst/>
              </a:rPr>
              <a:t>Характер та </a:t>
            </a:r>
            <a:r>
              <a:rPr lang="ru-RU" sz="1800" dirty="0" err="1">
                <a:effectLst/>
              </a:rPr>
              <a:t>обсяг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оперативних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втручань</a:t>
            </a:r>
            <a:r>
              <a:rPr lang="ru-RU" sz="1800" dirty="0">
                <a:effectLst/>
              </a:rPr>
              <a:t>:</a:t>
            </a:r>
            <a:endParaRPr lang="uk-UA" sz="1800" dirty="0">
              <a:effectLst/>
            </a:endParaRPr>
          </a:p>
        </p:txBody>
      </p:sp>
      <p:pic>
        <p:nvPicPr>
          <p:cNvPr id="7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3472" y="1335207"/>
            <a:ext cx="95050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b="1" dirty="0"/>
              <a:t>При </a:t>
            </a:r>
            <a:r>
              <a:rPr lang="ru-RU" b="1" dirty="0" err="1"/>
              <a:t>синдромі</a:t>
            </a:r>
            <a:r>
              <a:rPr lang="ru-RU" b="1" dirty="0"/>
              <a:t> </a:t>
            </a:r>
            <a:r>
              <a:rPr lang="ru-RU" b="1" dirty="0" err="1"/>
              <a:t>Малорі-Вейса</a:t>
            </a:r>
            <a:r>
              <a:rPr lang="ru-RU" b="1" dirty="0"/>
              <a:t> </a:t>
            </a:r>
            <a:r>
              <a:rPr lang="ru-RU" dirty="0" err="1"/>
              <a:t>виконується</a:t>
            </a:r>
            <a:r>
              <a:rPr lang="ru-RU" dirty="0"/>
              <a:t> </a:t>
            </a:r>
            <a:r>
              <a:rPr lang="ru-RU" dirty="0" err="1"/>
              <a:t>гастротомія</a:t>
            </a:r>
            <a:r>
              <a:rPr lang="ru-RU" dirty="0"/>
              <a:t> з </a:t>
            </a:r>
            <a:r>
              <a:rPr lang="ru-RU" dirty="0" err="1"/>
              <a:t>прошиванням</a:t>
            </a:r>
            <a:r>
              <a:rPr lang="ru-RU" dirty="0"/>
              <a:t> </a:t>
            </a:r>
            <a:r>
              <a:rPr lang="ru-RU" dirty="0" err="1"/>
              <a:t>розривів</a:t>
            </a:r>
            <a:r>
              <a:rPr lang="ru-RU" dirty="0"/>
              <a:t> </a:t>
            </a:r>
            <a:r>
              <a:rPr lang="ru-RU" dirty="0" err="1"/>
              <a:t>слизової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/>
              <a:t>кардіального</a:t>
            </a:r>
            <a:r>
              <a:rPr lang="ru-RU" dirty="0"/>
              <a:t> </a:t>
            </a:r>
            <a:r>
              <a:rPr lang="ru-RU" dirty="0" err="1"/>
              <a:t>відділу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/>
              <a:t> (при </a:t>
            </a:r>
            <a:r>
              <a:rPr lang="ru-RU" dirty="0" err="1"/>
              <a:t>необхідності</a:t>
            </a:r>
            <a:r>
              <a:rPr lang="ru-RU" dirty="0"/>
              <a:t> </a:t>
            </a:r>
            <a:r>
              <a:rPr lang="ru-RU" dirty="0" err="1"/>
              <a:t>виконується</a:t>
            </a:r>
            <a:r>
              <a:rPr lang="ru-RU" dirty="0"/>
              <a:t> </a:t>
            </a:r>
            <a:r>
              <a:rPr lang="ru-RU" dirty="0" err="1"/>
              <a:t>антирефлюксна</a:t>
            </a:r>
            <a:r>
              <a:rPr lang="ru-RU" dirty="0"/>
              <a:t> </a:t>
            </a:r>
            <a:r>
              <a:rPr lang="ru-RU" dirty="0" err="1"/>
              <a:t>операція</a:t>
            </a:r>
            <a:r>
              <a:rPr lang="ru-RU" dirty="0"/>
              <a:t> та </a:t>
            </a:r>
            <a:r>
              <a:rPr lang="ru-RU" dirty="0" err="1"/>
              <a:t>обов’язково</a:t>
            </a:r>
            <a:r>
              <a:rPr lang="ru-RU" dirty="0"/>
              <a:t> </a:t>
            </a:r>
            <a:r>
              <a:rPr lang="ru-RU" dirty="0" err="1"/>
              <a:t>перев’язується</a:t>
            </a:r>
            <a:r>
              <a:rPr lang="ru-RU" dirty="0"/>
              <a:t> </a:t>
            </a:r>
            <a:r>
              <a:rPr lang="ru-RU" dirty="0" err="1"/>
              <a:t>ліва</a:t>
            </a:r>
            <a:r>
              <a:rPr lang="ru-RU" dirty="0"/>
              <a:t> </a:t>
            </a:r>
            <a:r>
              <a:rPr lang="ru-RU" dirty="0" err="1"/>
              <a:t>шлункова</a:t>
            </a:r>
            <a:r>
              <a:rPr lang="ru-RU" dirty="0"/>
              <a:t> </a:t>
            </a:r>
            <a:r>
              <a:rPr lang="ru-RU" dirty="0" err="1"/>
              <a:t>артерія</a:t>
            </a:r>
            <a:r>
              <a:rPr lang="ru-RU" dirty="0"/>
              <a:t> при </a:t>
            </a:r>
            <a:r>
              <a:rPr lang="ru-RU" dirty="0" err="1"/>
              <a:t>кровотечі</a:t>
            </a:r>
            <a:r>
              <a:rPr lang="ru-RU" dirty="0"/>
              <a:t>, яка </a:t>
            </a:r>
            <a:r>
              <a:rPr lang="ru-RU" dirty="0" err="1"/>
              <a:t>триває</a:t>
            </a:r>
            <a:r>
              <a:rPr lang="ru-RU" dirty="0"/>
              <a:t>).</a:t>
            </a:r>
          </a:p>
          <a:p>
            <a:endParaRPr lang="uk-UA" dirty="0"/>
          </a:p>
          <a:p>
            <a:r>
              <a:rPr lang="ru-RU" dirty="0"/>
              <a:t>	</a:t>
            </a:r>
            <a:r>
              <a:rPr lang="ru-RU" b="1" dirty="0" err="1"/>
              <a:t>Кровотечі</a:t>
            </a:r>
            <a:r>
              <a:rPr lang="ru-RU" b="1" dirty="0"/>
              <a:t>, </a:t>
            </a:r>
            <a:r>
              <a:rPr lang="ru-RU" b="1" dirty="0" err="1"/>
              <a:t>обумовлені</a:t>
            </a:r>
            <a:r>
              <a:rPr lang="ru-RU" b="1" dirty="0"/>
              <a:t> </a:t>
            </a:r>
            <a:r>
              <a:rPr lang="ru-RU" b="1" dirty="0" err="1"/>
              <a:t>доброякісними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злоякісними</a:t>
            </a:r>
            <a:r>
              <a:rPr lang="ru-RU" b="1" dirty="0"/>
              <a:t> </a:t>
            </a:r>
            <a:r>
              <a:rPr lang="ru-RU" b="1" dirty="0" err="1"/>
              <a:t>пухлинами</a:t>
            </a:r>
            <a:r>
              <a:rPr lang="ru-RU" b="1" dirty="0"/>
              <a:t> </a:t>
            </a:r>
            <a:r>
              <a:rPr lang="ru-RU" b="1" dirty="0" err="1"/>
              <a:t>шлунка</a:t>
            </a:r>
            <a:r>
              <a:rPr lang="ru-RU" dirty="0"/>
              <a:t>, є </a:t>
            </a:r>
            <a:r>
              <a:rPr lang="ru-RU" dirty="0" err="1"/>
              <a:t>показаннями</a:t>
            </a:r>
            <a:r>
              <a:rPr lang="ru-RU" dirty="0"/>
              <a:t> до </a:t>
            </a:r>
            <a:r>
              <a:rPr lang="ru-RU" dirty="0" err="1"/>
              <a:t>резекції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/>
              <a:t> в </a:t>
            </a:r>
            <a:r>
              <a:rPr lang="ru-RU" dirty="0" err="1"/>
              <a:t>обсязі</a:t>
            </a:r>
            <a:r>
              <a:rPr lang="ru-RU" dirty="0"/>
              <a:t>, </a:t>
            </a:r>
            <a:r>
              <a:rPr lang="ru-RU" dirty="0" err="1"/>
              <a:t>відповідному</a:t>
            </a:r>
            <a:r>
              <a:rPr lang="ru-RU" dirty="0"/>
              <a:t> характеру та </a:t>
            </a:r>
            <a:r>
              <a:rPr lang="ru-RU" dirty="0" err="1"/>
              <a:t>локалізації</a:t>
            </a:r>
            <a:r>
              <a:rPr lang="ru-RU" dirty="0"/>
              <a:t> </a:t>
            </a:r>
            <a:r>
              <a:rPr lang="ru-RU" dirty="0" err="1"/>
              <a:t>пухлини</a:t>
            </a:r>
            <a:r>
              <a:rPr lang="ru-RU" dirty="0"/>
              <a:t> (у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неможливості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радикальної</a:t>
            </a:r>
            <a:r>
              <a:rPr lang="ru-RU" dirty="0"/>
              <a:t> </a:t>
            </a:r>
            <a:r>
              <a:rPr lang="ru-RU" dirty="0" err="1"/>
              <a:t>резекції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/>
              <a:t>, проводиться </a:t>
            </a:r>
            <a:r>
              <a:rPr lang="ru-RU" dirty="0" err="1"/>
              <a:t>перев’язка</a:t>
            </a:r>
            <a:r>
              <a:rPr lang="ru-RU" dirty="0"/>
              <a:t> </a:t>
            </a:r>
            <a:r>
              <a:rPr lang="ru-RU" dirty="0" err="1"/>
              <a:t>позаорганних</a:t>
            </a:r>
            <a:r>
              <a:rPr lang="ru-RU" dirty="0"/>
              <a:t> </a:t>
            </a:r>
            <a:r>
              <a:rPr lang="ru-RU" dirty="0" err="1"/>
              <a:t>судин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кров’ю</a:t>
            </a:r>
            <a:r>
              <a:rPr lang="ru-RU" dirty="0"/>
              <a:t> </a:t>
            </a:r>
            <a:r>
              <a:rPr lang="ru-RU" dirty="0" err="1"/>
              <a:t>ділянку</a:t>
            </a:r>
            <a:r>
              <a:rPr lang="ru-RU" dirty="0"/>
              <a:t> </a:t>
            </a:r>
            <a:r>
              <a:rPr lang="ru-RU" dirty="0" err="1"/>
              <a:t>патологічного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з </a:t>
            </a:r>
            <a:r>
              <a:rPr lang="ru-RU" dirty="0" err="1"/>
              <a:t>доповненням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гемостатичним</a:t>
            </a:r>
            <a:r>
              <a:rPr lang="ru-RU" dirty="0"/>
              <a:t> </a:t>
            </a:r>
            <a:r>
              <a:rPr lang="ru-RU" dirty="0" err="1"/>
              <a:t>втручанням</a:t>
            </a:r>
            <a:r>
              <a:rPr lang="ru-RU" dirty="0"/>
              <a:t> на </a:t>
            </a:r>
            <a:r>
              <a:rPr lang="ru-RU" dirty="0" err="1"/>
              <a:t>джерелі</a:t>
            </a:r>
            <a:r>
              <a:rPr lang="ru-RU" dirty="0"/>
              <a:t> </a:t>
            </a:r>
            <a:r>
              <a:rPr lang="ru-RU" dirty="0" err="1"/>
              <a:t>кровотечі</a:t>
            </a:r>
            <a:r>
              <a:rPr lang="ru-RU" dirty="0"/>
              <a:t>).</a:t>
            </a:r>
          </a:p>
          <a:p>
            <a:endParaRPr lang="uk-UA" dirty="0"/>
          </a:p>
          <a:p>
            <a:r>
              <a:rPr lang="ru-RU" dirty="0"/>
              <a:t>	</a:t>
            </a:r>
            <a:r>
              <a:rPr lang="ru-RU" b="1" dirty="0"/>
              <a:t>При </a:t>
            </a:r>
            <a:r>
              <a:rPr lang="ru-RU" b="1" dirty="0" err="1"/>
              <a:t>кровотечі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варикозно</a:t>
            </a:r>
            <a:r>
              <a:rPr lang="ru-RU" b="1" dirty="0"/>
              <a:t> </a:t>
            </a:r>
            <a:r>
              <a:rPr lang="ru-RU" b="1" dirty="0" err="1"/>
              <a:t>розширених</a:t>
            </a:r>
            <a:r>
              <a:rPr lang="ru-RU" b="1" dirty="0"/>
              <a:t> вен </a:t>
            </a:r>
            <a:r>
              <a:rPr lang="ru-RU" b="1" dirty="0" err="1"/>
              <a:t>стравоходу</a:t>
            </a:r>
            <a:r>
              <a:rPr lang="ru-RU" b="1" dirty="0"/>
              <a:t> і </a:t>
            </a:r>
            <a:r>
              <a:rPr lang="ru-RU" b="1" dirty="0" err="1"/>
              <a:t>шлунка</a:t>
            </a:r>
            <a:r>
              <a:rPr lang="ru-RU" b="1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гастротомія</a:t>
            </a:r>
            <a:r>
              <a:rPr lang="ru-RU" dirty="0"/>
              <a:t> з </a:t>
            </a:r>
            <a:r>
              <a:rPr lang="ru-RU" dirty="0" err="1"/>
              <a:t>прошиванням</a:t>
            </a:r>
            <a:r>
              <a:rPr lang="ru-RU" dirty="0"/>
              <a:t> </a:t>
            </a:r>
            <a:r>
              <a:rPr lang="ru-RU" dirty="0" err="1"/>
              <a:t>варикозно</a:t>
            </a:r>
            <a:r>
              <a:rPr lang="ru-RU" dirty="0"/>
              <a:t> </a:t>
            </a:r>
            <a:r>
              <a:rPr lang="ru-RU" dirty="0" err="1"/>
              <a:t>розширених</a:t>
            </a:r>
            <a:r>
              <a:rPr lang="ru-RU" dirty="0"/>
              <a:t> вен </a:t>
            </a:r>
            <a:r>
              <a:rPr lang="ru-RU" dirty="0" err="1"/>
              <a:t>кардіального</a:t>
            </a:r>
            <a:r>
              <a:rPr lang="ru-RU" dirty="0"/>
              <a:t> </a:t>
            </a:r>
            <a:r>
              <a:rPr lang="ru-RU" dirty="0" err="1"/>
              <a:t>відділу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/>
              <a:t> і </a:t>
            </a:r>
            <a:r>
              <a:rPr lang="ru-RU" dirty="0" err="1"/>
              <a:t>стравоходу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07632" y="260648"/>
            <a:ext cx="7576736" cy="69627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effectLst/>
              </a:rPr>
              <a:t>Характер та </a:t>
            </a:r>
            <a:r>
              <a:rPr lang="ru-RU" sz="1800" dirty="0" err="1">
                <a:effectLst/>
              </a:rPr>
              <a:t>обсяг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оперативних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втручань</a:t>
            </a:r>
            <a:r>
              <a:rPr lang="ru-RU" sz="1800" dirty="0">
                <a:effectLst/>
              </a:rPr>
              <a:t>:</a:t>
            </a:r>
            <a:endParaRPr lang="uk-UA" sz="1800" dirty="0">
              <a:effectLst/>
            </a:endParaRPr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07632" y="260648"/>
            <a:ext cx="7576736" cy="69627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effectLst/>
              </a:rPr>
              <a:t>Синдром </a:t>
            </a:r>
            <a:r>
              <a:rPr lang="ru-RU" sz="1800" dirty="0" err="1">
                <a:effectLst/>
              </a:rPr>
              <a:t>Малорі-Вейса</a:t>
            </a:r>
            <a:r>
              <a:rPr lang="ru-RU" sz="1800" dirty="0">
                <a:effectLst/>
              </a:rPr>
              <a:t>:</a:t>
            </a:r>
            <a:endParaRPr lang="uk-UA" sz="1800" dirty="0">
              <a:effectLst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1584" y="5085184"/>
            <a:ext cx="734481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Синдром </a:t>
            </a:r>
            <a:r>
              <a:rPr lang="ru-RU" b="1" dirty="0" err="1"/>
              <a:t>Маллорі-Вейса</a:t>
            </a:r>
            <a:r>
              <a:rPr lang="ru-RU" b="1" dirty="0"/>
              <a:t> </a:t>
            </a:r>
            <a:r>
              <a:rPr lang="ru-RU" dirty="0"/>
              <a:t>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 smtClean="0"/>
              <a:t>розрив</a:t>
            </a:r>
            <a:r>
              <a:rPr lang="ru-RU" dirty="0" smtClean="0"/>
              <a:t> (</a:t>
            </a:r>
            <a:r>
              <a:rPr lang="ru-RU" dirty="0" err="1" smtClean="0"/>
              <a:t>непроникаюча</a:t>
            </a:r>
            <a:r>
              <a:rPr lang="ru-RU" dirty="0" smtClean="0"/>
              <a:t> </a:t>
            </a:r>
            <a:r>
              <a:rPr lang="ru-RU" dirty="0"/>
              <a:t>рвана </a:t>
            </a:r>
            <a:r>
              <a:rPr lang="ru-RU" dirty="0" smtClean="0"/>
              <a:t>рана)  </a:t>
            </a:r>
            <a:r>
              <a:rPr lang="ru-RU" dirty="0" err="1"/>
              <a:t>слизової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дистального </a:t>
            </a:r>
            <a:r>
              <a:rPr lang="ru-RU" dirty="0" err="1"/>
              <a:t>відділу</a:t>
            </a:r>
            <a:r>
              <a:rPr lang="ru-RU" dirty="0"/>
              <a:t> </a:t>
            </a:r>
            <a:r>
              <a:rPr lang="ru-RU" dirty="0" err="1"/>
              <a:t>стравоходу</a:t>
            </a:r>
            <a:r>
              <a:rPr lang="ru-RU" dirty="0"/>
              <a:t> </a:t>
            </a:r>
            <a:r>
              <a:rPr lang="ru-RU" dirty="0" smtClean="0"/>
              <a:t>та/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/>
              <a:t>проксимального </a:t>
            </a:r>
            <a:r>
              <a:rPr lang="ru-RU" dirty="0" err="1"/>
              <a:t>відділу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 smtClean="0"/>
              <a:t>, </a:t>
            </a:r>
            <a:r>
              <a:rPr lang="ru-RU" dirty="0" err="1"/>
              <a:t>який</a:t>
            </a:r>
            <a:r>
              <a:rPr lang="ru-RU" dirty="0"/>
              <a:t> часто </a:t>
            </a:r>
            <a:r>
              <a:rPr lang="ru-RU" dirty="0" err="1"/>
              <a:t>виникає</a:t>
            </a:r>
            <a:r>
              <a:rPr lang="ru-RU" dirty="0"/>
              <a:t> через </a:t>
            </a:r>
            <a:r>
              <a:rPr lang="ru-RU" dirty="0" err="1"/>
              <a:t>сильну</a:t>
            </a:r>
            <a:r>
              <a:rPr lang="ru-RU" dirty="0"/>
              <a:t> </a:t>
            </a:r>
            <a:r>
              <a:rPr lang="ru-RU" dirty="0" err="1"/>
              <a:t>блювоту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 smtClean="0"/>
              <a:t>блювотні</a:t>
            </a:r>
            <a:r>
              <a:rPr lang="ru-RU" dirty="0" smtClean="0"/>
              <a:t> </a:t>
            </a:r>
            <a:r>
              <a:rPr lang="ru-RU" dirty="0" err="1" smtClean="0"/>
              <a:t>позиви</a:t>
            </a:r>
            <a:r>
              <a:rPr lang="ru-RU" dirty="0" smtClean="0"/>
              <a:t>, </a:t>
            </a:r>
            <a:r>
              <a:rPr lang="ru-RU" dirty="0" err="1" smtClean="0"/>
              <a:t>напруження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гикавку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050" name="Picture 2" descr="https://edge.sitecorecloud.io/mmanual-ssq1ci05/media/professional/images/m/a/l/mallory_weiss_tear_high_uk.jpg?mw=2048&amp;thn=0&amp;sc_lang=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301365"/>
            <a:ext cx="3150458" cy="31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38" y="1196752"/>
            <a:ext cx="4956468" cy="3484800"/>
          </a:xfrm>
          <a:prstGeom prst="rect">
            <a:avLst/>
          </a:prstGeom>
        </p:spPr>
      </p:pic>
      <p:pic>
        <p:nvPicPr>
          <p:cNvPr id="8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1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307632" y="260648"/>
            <a:ext cx="7576736" cy="69627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effectLst/>
              </a:rPr>
              <a:t>Синдром </a:t>
            </a:r>
            <a:r>
              <a:rPr lang="ru-RU" sz="1800" dirty="0" err="1">
                <a:effectLst/>
              </a:rPr>
              <a:t>Малорі-Вейса</a:t>
            </a:r>
            <a:r>
              <a:rPr lang="ru-RU" sz="1800" dirty="0">
                <a:effectLst/>
              </a:rPr>
              <a:t>:</a:t>
            </a:r>
            <a:endParaRPr lang="uk-UA" sz="1800" dirty="0"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750816"/>
              </p:ext>
            </p:extLst>
          </p:nvPr>
        </p:nvGraphicFramePr>
        <p:xfrm>
          <a:off x="1883532" y="1140811"/>
          <a:ext cx="8424937" cy="4520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981">
                  <a:extLst>
                    <a:ext uri="{9D8B030D-6E8A-4147-A177-3AD203B41FA5}">
                      <a16:colId xmlns:a16="http://schemas.microsoft.com/office/drawing/2014/main" val="497366303"/>
                    </a:ext>
                  </a:extLst>
                </a:gridCol>
                <a:gridCol w="1700446">
                  <a:extLst>
                    <a:ext uri="{9D8B030D-6E8A-4147-A177-3AD203B41FA5}">
                      <a16:colId xmlns:a16="http://schemas.microsoft.com/office/drawing/2014/main" val="4029598976"/>
                    </a:ext>
                  </a:extLst>
                </a:gridCol>
                <a:gridCol w="2318790">
                  <a:extLst>
                    <a:ext uri="{9D8B030D-6E8A-4147-A177-3AD203B41FA5}">
                      <a16:colId xmlns:a16="http://schemas.microsoft.com/office/drawing/2014/main" val="1330593650"/>
                    </a:ext>
                  </a:extLst>
                </a:gridCol>
                <a:gridCol w="3091720">
                  <a:extLst>
                    <a:ext uri="{9D8B030D-6E8A-4147-A177-3AD203B41FA5}">
                      <a16:colId xmlns:a16="http://schemas.microsoft.com/office/drawing/2014/main" val="2305323085"/>
                    </a:ext>
                  </a:extLst>
                </a:gridCol>
              </a:tblGrid>
              <a:tr h="753406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Класифікація за </a:t>
                      </a:r>
                      <a:r>
                        <a:rPr lang="uk-UA" sz="1200" dirty="0" err="1" smtClean="0"/>
                        <a:t>за</a:t>
                      </a:r>
                      <a:r>
                        <a:rPr lang="uk-UA" sz="1200" dirty="0" smtClean="0"/>
                        <a:t> </a:t>
                      </a:r>
                      <a:r>
                        <a:rPr lang="en-US" sz="1200" dirty="0" smtClean="0"/>
                        <a:t>Forrest J.A. </a:t>
                      </a:r>
                      <a:endParaRPr lang="uk-U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smtClean="0"/>
                        <a:t>крововтрата легкого ступеня тяжкості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smtClean="0"/>
                        <a:t>крововтрата середнього ступеня тяжкості 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smtClean="0"/>
                        <a:t>крововтрата важкого ступеня тяжкості </a:t>
                      </a:r>
                      <a:endParaRPr lang="uk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136750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Forest 1a 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uk-UA" sz="1200" b="1" dirty="0" smtClean="0"/>
                        <a:t>а) </a:t>
                      </a:r>
                      <a:r>
                        <a:rPr lang="uk-UA" sz="1200" dirty="0" smtClean="0"/>
                        <a:t>нормалізація лабораторних  показників;</a:t>
                      </a:r>
                    </a:p>
                    <a:p>
                      <a:r>
                        <a:rPr lang="uk-UA" sz="1200" b="1" dirty="0" smtClean="0"/>
                        <a:t>б)</a:t>
                      </a:r>
                      <a:r>
                        <a:rPr lang="uk-UA" sz="1200" dirty="0" smtClean="0"/>
                        <a:t> стійкий гемостаз</a:t>
                      </a:r>
                      <a:endParaRPr lang="uk-UA" sz="12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uk-UA" sz="1200" dirty="0" smtClean="0"/>
                        <a:t>ендоскопічний і медикаментозний гемостаз</a:t>
                      </a:r>
                      <a:endParaRPr lang="uk-U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rgbClr val="FF0000"/>
                          </a:solidFill>
                        </a:rPr>
                        <a:t>при неможливості досягти гемостазу нехірургічним шляхом – операція</a:t>
                      </a:r>
                      <a:endParaRPr lang="uk-U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4264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err="1" smtClean="0"/>
                        <a:t>Forest</a:t>
                      </a:r>
                      <a:r>
                        <a:rPr lang="uk-UA" sz="1200" b="1" dirty="0" smtClean="0"/>
                        <a:t> 1b </a:t>
                      </a:r>
                      <a:endParaRPr lang="uk-UA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rgbClr val="FF0000"/>
                          </a:solidFill>
                        </a:rPr>
                        <a:t>при неможливості досягти гемостазу нехірургічним шляхом – операція</a:t>
                      </a:r>
                      <a:endParaRPr lang="uk-U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013525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err="1" smtClean="0"/>
                        <a:t>Forest</a:t>
                      </a:r>
                      <a:r>
                        <a:rPr lang="uk-UA" sz="1200" b="1" dirty="0" smtClean="0"/>
                        <a:t> 2a </a:t>
                      </a:r>
                      <a:endParaRPr lang="uk-UA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rgbClr val="FF0000"/>
                          </a:solidFill>
                        </a:rPr>
                        <a:t>при неможливості досягти гемостазу нехірургічним шляхом – операція</a:t>
                      </a:r>
                      <a:endParaRPr lang="uk-UA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694275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err="1" smtClean="0"/>
                        <a:t>Forest</a:t>
                      </a:r>
                      <a:r>
                        <a:rPr lang="uk-UA" sz="1200" b="1" dirty="0" smtClean="0"/>
                        <a:t> 2b </a:t>
                      </a:r>
                      <a:endParaRPr lang="uk-UA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200" dirty="0" smtClean="0"/>
                        <a:t>а)  </a:t>
                      </a:r>
                      <a:r>
                        <a:rPr lang="ru-RU" sz="1200" dirty="0" err="1" smtClean="0"/>
                        <a:t>поповнення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крововтрати</a:t>
                      </a:r>
                      <a:r>
                        <a:rPr lang="ru-RU" sz="1200" dirty="0" smtClean="0"/>
                        <a:t>;</a:t>
                      </a:r>
                    </a:p>
                    <a:p>
                      <a:r>
                        <a:rPr lang="ru-RU" sz="1200" dirty="0" smtClean="0"/>
                        <a:t>б)  </a:t>
                      </a:r>
                      <a:r>
                        <a:rPr lang="ru-RU" sz="1200" dirty="0" err="1" smtClean="0"/>
                        <a:t>нормалізація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лабораторних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показників</a:t>
                      </a:r>
                      <a:r>
                        <a:rPr lang="ru-RU" sz="1200" dirty="0" smtClean="0"/>
                        <a:t>;</a:t>
                      </a:r>
                    </a:p>
                    <a:p>
                      <a:r>
                        <a:rPr lang="ru-RU" sz="1200" dirty="0" smtClean="0"/>
                        <a:t>в)  </a:t>
                      </a:r>
                      <a:r>
                        <a:rPr lang="ru-RU" sz="1200" dirty="0" err="1" smtClean="0"/>
                        <a:t>загоєння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тріщин</a:t>
                      </a:r>
                      <a:r>
                        <a:rPr lang="ru-RU" sz="1200" dirty="0" smtClean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rgbClr val="FF0000"/>
                          </a:solidFill>
                        </a:rPr>
                        <a:t>при неможливості досягти гемостазу нехірургічним шляхом – операція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3826959"/>
                  </a:ext>
                </a:extLst>
              </a:tr>
              <a:tr h="43649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Forest 2</a:t>
                      </a:r>
                      <a:r>
                        <a:rPr lang="uk-UA" sz="1200" dirty="0" smtClean="0"/>
                        <a:t>с</a:t>
                      </a:r>
                      <a:endParaRPr lang="en-US" sz="1200" dirty="0" smtClean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а) </a:t>
                      </a:r>
                      <a:r>
                        <a:rPr lang="ru-RU" sz="1200" dirty="0" err="1" smtClean="0"/>
                        <a:t>нормалізація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лабораторних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показників</a:t>
                      </a:r>
                      <a:r>
                        <a:rPr lang="ru-RU" sz="1200" dirty="0" smtClean="0"/>
                        <a:t>; </a:t>
                      </a:r>
                    </a:p>
                    <a:p>
                      <a:r>
                        <a:rPr lang="ru-RU" sz="1200" dirty="0" smtClean="0"/>
                        <a:t>б) </a:t>
                      </a:r>
                      <a:r>
                        <a:rPr lang="ru-RU" sz="1200" dirty="0" err="1" smtClean="0"/>
                        <a:t>загоєння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розривів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слизової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оболонки</a:t>
                      </a:r>
                      <a:r>
                        <a:rPr lang="ru-RU" sz="1200" dirty="0" smtClean="0"/>
                        <a:t>.</a:t>
                      </a:r>
                    </a:p>
                    <a:p>
                      <a:endParaRPr lang="uk-UA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а) </a:t>
                      </a:r>
                      <a:r>
                        <a:rPr lang="ru-RU" sz="1200" dirty="0" err="1" smtClean="0"/>
                        <a:t>поповнення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об’єму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крововтрати</a:t>
                      </a:r>
                      <a:r>
                        <a:rPr lang="ru-RU" sz="1200" dirty="0" smtClean="0"/>
                        <a:t>; </a:t>
                      </a:r>
                    </a:p>
                    <a:p>
                      <a:r>
                        <a:rPr lang="ru-RU" sz="1200" dirty="0" smtClean="0"/>
                        <a:t>б) </a:t>
                      </a:r>
                      <a:r>
                        <a:rPr lang="ru-RU" sz="1200" dirty="0" err="1" smtClean="0"/>
                        <a:t>нормалізація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лабораторних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показників</a:t>
                      </a:r>
                      <a:r>
                        <a:rPr lang="ru-RU" sz="1200" dirty="0" smtClean="0"/>
                        <a:t>; </a:t>
                      </a:r>
                    </a:p>
                    <a:p>
                      <a:r>
                        <a:rPr lang="ru-RU" sz="1200" dirty="0" smtClean="0"/>
                        <a:t>в) </a:t>
                      </a:r>
                      <a:r>
                        <a:rPr lang="ru-RU" sz="1200" dirty="0" err="1" smtClean="0"/>
                        <a:t>рубцювання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поздовжніх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дефектів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слизової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оболонки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шлунка</a:t>
                      </a:r>
                      <a:r>
                        <a:rPr lang="ru-RU" sz="1200" dirty="0" smtClean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435630"/>
                  </a:ext>
                </a:extLst>
              </a:tr>
              <a:tr h="1177945"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 err="1" smtClean="0"/>
                        <a:t>Forest</a:t>
                      </a:r>
                      <a:r>
                        <a:rPr lang="uk-UA" sz="1200" b="1" dirty="0" smtClean="0"/>
                        <a:t> 3</a:t>
                      </a:r>
                      <a:endParaRPr lang="uk-UA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35009"/>
                  </a:ext>
                </a:extLst>
              </a:tr>
            </a:tbl>
          </a:graphicData>
        </a:graphic>
      </p:graphicFrame>
      <p:pic>
        <p:nvPicPr>
          <p:cNvPr id="7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0790" y="5445224"/>
            <a:ext cx="839042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/>
              <a:t>Операція:</a:t>
            </a:r>
            <a:r>
              <a:rPr lang="uk-UA" dirty="0"/>
              <a:t> </a:t>
            </a:r>
            <a:r>
              <a:rPr lang="uk-UA" dirty="0" err="1"/>
              <a:t>верхньосерединна</a:t>
            </a:r>
            <a:r>
              <a:rPr lang="uk-UA" dirty="0"/>
              <a:t> </a:t>
            </a:r>
            <a:r>
              <a:rPr lang="uk-UA" dirty="0" err="1"/>
              <a:t>лапаротомія</a:t>
            </a:r>
            <a:r>
              <a:rPr lang="uk-UA" dirty="0"/>
              <a:t>, </a:t>
            </a:r>
            <a:r>
              <a:rPr lang="uk-UA" dirty="0" err="1"/>
              <a:t>гастротомія</a:t>
            </a:r>
            <a:r>
              <a:rPr lang="uk-UA" dirty="0"/>
              <a:t>, зашивання поздовжніх розривів слизової оболонки </a:t>
            </a:r>
            <a:r>
              <a:rPr lang="uk-UA" dirty="0" err="1"/>
              <a:t>кардіального</a:t>
            </a:r>
            <a:r>
              <a:rPr lang="uk-UA" dirty="0"/>
              <a:t> відділу </a:t>
            </a:r>
            <a:r>
              <a:rPr lang="uk-UA" dirty="0" err="1"/>
              <a:t>шлунка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53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632" y="260648"/>
            <a:ext cx="7576736" cy="581626"/>
          </a:xfr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400" dirty="0" err="1">
                <a:effectLst/>
              </a:rPr>
              <a:t>Гастротомія</a:t>
            </a:r>
            <a:endParaRPr lang="uk-UA" sz="1800" dirty="0"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4087711"/>
            <a:ext cx="2880000" cy="236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286760"/>
            <a:ext cx="2880000" cy="2956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1065027"/>
            <a:ext cx="2880000" cy="25107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014" y="3696276"/>
            <a:ext cx="2880000" cy="2522659"/>
          </a:xfrm>
          <a:prstGeom prst="rect">
            <a:avLst/>
          </a:prstGeom>
        </p:spPr>
      </p:pic>
      <p:pic>
        <p:nvPicPr>
          <p:cNvPr id="13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4">
            <a:extLst>
              <a:ext uri="{FF2B5EF4-FFF2-40B4-BE49-F238E27FC236}">
                <a16:creationId xmlns:a16="http://schemas.microsoft.com/office/drawing/2014/main" id="{8BBA866E-3072-48C5-B8B1-B7D8B687ED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799520"/>
              </p:ext>
            </p:extLst>
          </p:nvPr>
        </p:nvGraphicFramePr>
        <p:xfrm>
          <a:off x="1487488" y="0"/>
          <a:ext cx="9602811" cy="6597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4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50810" r="45660" b="13301"/>
          <a:stretch/>
        </p:blipFill>
        <p:spPr>
          <a:xfrm>
            <a:off x="4038258" y="1279908"/>
            <a:ext cx="3520705" cy="3983217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9744" y="260648"/>
            <a:ext cx="7576736" cy="581626"/>
          </a:xfr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400" dirty="0" smtClean="0">
                <a:effectLst/>
              </a:rPr>
              <a:t>Висічення виразки </a:t>
            </a:r>
            <a:r>
              <a:rPr lang="uk-UA" sz="2400" dirty="0" err="1" smtClean="0">
                <a:effectLst/>
              </a:rPr>
              <a:t>шлунка</a:t>
            </a:r>
            <a:endParaRPr lang="uk-UA" sz="1800" dirty="0"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10293" r="44525" b="54635"/>
          <a:stretch/>
        </p:blipFill>
        <p:spPr>
          <a:xfrm>
            <a:off x="7612133" y="1279909"/>
            <a:ext cx="3380411" cy="40111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1238" r="46448" b="52873"/>
          <a:stretch/>
        </p:blipFill>
        <p:spPr>
          <a:xfrm>
            <a:off x="460538" y="1279909"/>
            <a:ext cx="3520705" cy="3983216"/>
          </a:xfrm>
          <a:prstGeom prst="rect">
            <a:avLst/>
          </a:prstGeom>
        </p:spPr>
      </p:pic>
      <p:pic>
        <p:nvPicPr>
          <p:cNvPr id="15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538" y="5259891"/>
            <a:ext cx="352070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Висічення виразки </a:t>
            </a:r>
            <a:r>
              <a:rPr lang="uk-UA" dirty="0" err="1" smtClean="0"/>
              <a:t>шлунка</a:t>
            </a:r>
            <a:r>
              <a:rPr lang="uk-UA" dirty="0" smtClean="0"/>
              <a:t> в поєднані СПВ</a:t>
            </a:r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>
            <a:off x="4034413" y="5238034"/>
            <a:ext cx="352455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Циркулярне висічення виразки </a:t>
            </a:r>
            <a:r>
              <a:rPr lang="uk-UA" dirty="0" err="1" smtClean="0"/>
              <a:t>шлунка</a:t>
            </a:r>
            <a:r>
              <a:rPr lang="uk-UA" dirty="0" smtClean="0"/>
              <a:t> в поєднані СПВ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7618582" y="5238034"/>
            <a:ext cx="3373962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Висічення виразки </a:t>
            </a:r>
            <a:r>
              <a:rPr lang="uk-UA" dirty="0" err="1" smtClean="0"/>
              <a:t>антрального</a:t>
            </a:r>
            <a:r>
              <a:rPr lang="uk-UA" dirty="0" smtClean="0"/>
              <a:t> відділу </a:t>
            </a:r>
            <a:r>
              <a:rPr lang="uk-UA" dirty="0" err="1" smtClean="0"/>
              <a:t>шлунка</a:t>
            </a:r>
            <a:r>
              <a:rPr lang="uk-UA" dirty="0" smtClean="0"/>
              <a:t> в поєднані із СВ та підслизовою </a:t>
            </a:r>
            <a:r>
              <a:rPr lang="uk-UA" dirty="0" err="1" smtClean="0"/>
              <a:t>пілоропластикою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49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50463" r="43475" b="8705"/>
          <a:stretch/>
        </p:blipFill>
        <p:spPr>
          <a:xfrm>
            <a:off x="1206243" y="1088425"/>
            <a:ext cx="3266999" cy="4237424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9744" y="260648"/>
            <a:ext cx="7576736" cy="581626"/>
          </a:xfr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400" dirty="0">
                <a:effectLst/>
              </a:rPr>
              <a:t>Висічення </a:t>
            </a:r>
            <a:r>
              <a:rPr lang="uk-UA" sz="2400" dirty="0" smtClean="0">
                <a:effectLst/>
              </a:rPr>
              <a:t>виразки, прошивання виразки</a:t>
            </a:r>
            <a:endParaRPr lang="uk-UA" sz="1800" dirty="0">
              <a:effectLst/>
            </a:endParaRPr>
          </a:p>
        </p:txBody>
      </p:sp>
      <p:pic>
        <p:nvPicPr>
          <p:cNvPr id="15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10644" y="5345896"/>
            <a:ext cx="4258199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Висічення виразки тіла </a:t>
            </a:r>
            <a:r>
              <a:rPr lang="uk-UA" dirty="0" err="1" smtClean="0"/>
              <a:t>шлунка</a:t>
            </a:r>
            <a:r>
              <a:rPr lang="uk-UA" dirty="0" smtClean="0"/>
              <a:t> із збереженням іннервації </a:t>
            </a:r>
            <a:r>
              <a:rPr lang="uk-UA" dirty="0" err="1" smtClean="0"/>
              <a:t>антрального</a:t>
            </a:r>
            <a:r>
              <a:rPr lang="uk-UA" dirty="0" smtClean="0"/>
              <a:t> та </a:t>
            </a:r>
            <a:r>
              <a:rPr lang="uk-UA" dirty="0" err="1" smtClean="0"/>
              <a:t>кардіального</a:t>
            </a:r>
            <a:r>
              <a:rPr lang="uk-UA" dirty="0" smtClean="0"/>
              <a:t> відділів</a:t>
            </a:r>
            <a:endParaRPr lang="uk-UA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6" t="43041" r="12512" b="15561"/>
          <a:stretch/>
        </p:blipFill>
        <p:spPr>
          <a:xfrm rot="5400000">
            <a:off x="6446646" y="894716"/>
            <a:ext cx="4123242" cy="468052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68007" y="5295059"/>
            <a:ext cx="468052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Прошивання невеликої поверхневої виразки задньої стінки ДПК 8-подібним швом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33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11494" r="53184" b="51266"/>
          <a:stretch/>
        </p:blipFill>
        <p:spPr>
          <a:xfrm rot="5400000">
            <a:off x="5946551" y="1017759"/>
            <a:ext cx="5858447" cy="3975374"/>
          </a:xfrm>
          <a:prstGeom prst="rect">
            <a:avLst/>
          </a:prstGeom>
        </p:spPr>
      </p:pic>
      <p:pic>
        <p:nvPicPr>
          <p:cNvPr id="15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56040" y="5945910"/>
            <a:ext cx="504056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Відновлювальний етап операції: </a:t>
            </a:r>
          </a:p>
          <a:p>
            <a:pPr algn="ctr"/>
            <a:r>
              <a:rPr lang="uk-UA" dirty="0" smtClean="0"/>
              <a:t>А – </a:t>
            </a:r>
            <a:r>
              <a:rPr lang="uk-UA" dirty="0" err="1" smtClean="0"/>
              <a:t>пілородуоденоанастомоз</a:t>
            </a:r>
            <a:endParaRPr lang="uk-UA" dirty="0" smtClean="0"/>
          </a:p>
          <a:p>
            <a:pPr algn="ctr"/>
            <a:r>
              <a:rPr lang="uk-UA" dirty="0" smtClean="0"/>
              <a:t>Б – </a:t>
            </a:r>
            <a:r>
              <a:rPr lang="uk-UA" dirty="0" err="1" smtClean="0"/>
              <a:t>пілороентероанастомоз</a:t>
            </a:r>
            <a:r>
              <a:rPr lang="uk-UA" dirty="0" smtClean="0"/>
              <a:t> на короткій петлі</a:t>
            </a:r>
            <a:endParaRPr lang="uk-UA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47797" r="55766" b="12460"/>
          <a:stretch/>
        </p:blipFill>
        <p:spPr>
          <a:xfrm rot="5400000">
            <a:off x="1352319" y="621967"/>
            <a:ext cx="4877191" cy="39017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40039" y="5014047"/>
            <a:ext cx="390174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Циркулярне висічення </a:t>
            </a:r>
            <a:r>
              <a:rPr lang="uk-UA" dirty="0" err="1" smtClean="0"/>
              <a:t>пілородуоденальної</a:t>
            </a:r>
            <a:r>
              <a:rPr lang="uk-UA" dirty="0" smtClean="0"/>
              <a:t> зони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456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632" y="260648"/>
            <a:ext cx="7576736" cy="581626"/>
          </a:xfr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400" dirty="0" err="1">
                <a:effectLst/>
              </a:rPr>
              <a:t>Дуоденотомія</a:t>
            </a:r>
            <a:endParaRPr lang="uk-UA" sz="1800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703869"/>
            <a:ext cx="3507448" cy="3928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176760"/>
            <a:ext cx="3787327" cy="4793405"/>
          </a:xfrm>
          <a:prstGeom prst="rect">
            <a:avLst/>
          </a:prstGeom>
        </p:spPr>
      </p:pic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53890" r="54316" b="9710"/>
          <a:stretch/>
        </p:blipFill>
        <p:spPr>
          <a:xfrm rot="5400000">
            <a:off x="5824856" y="1450846"/>
            <a:ext cx="3789074" cy="28147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6458" y="1363074"/>
            <a:ext cx="237626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600" dirty="0" smtClean="0"/>
              <a:t>Обмежена мобілізація цибулини ДПК з перев’язкою правої шлункової артерії</a:t>
            </a:r>
            <a:endParaRPr lang="uk-UA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720230" y="3101443"/>
            <a:ext cx="237626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600" dirty="0" smtClean="0"/>
              <a:t>Виведення на </a:t>
            </a:r>
            <a:r>
              <a:rPr lang="uk-UA" sz="1600" dirty="0" err="1" smtClean="0"/>
              <a:t>тримачці</a:t>
            </a:r>
            <a:r>
              <a:rPr lang="uk-UA" sz="1600" dirty="0" smtClean="0"/>
              <a:t> задньої стінки ДПК</a:t>
            </a:r>
            <a:endParaRPr lang="uk-UA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729412" y="4732249"/>
            <a:ext cx="237626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600" dirty="0" smtClean="0"/>
              <a:t>Висічення виразки разом з ділянкою початкової </a:t>
            </a:r>
            <a:r>
              <a:rPr lang="uk-UA" sz="1600" dirty="0" err="1" smtClean="0"/>
              <a:t>пенетрації</a:t>
            </a:r>
            <a:endParaRPr lang="uk-UA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9192345" y="1426482"/>
            <a:ext cx="2448272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Початок </a:t>
            </a:r>
            <a:r>
              <a:rPr lang="uk-UA" sz="1600" dirty="0" err="1" smtClean="0"/>
              <a:t>пілородуоденопластики</a:t>
            </a:r>
            <a:endParaRPr lang="uk-UA" sz="1600" dirty="0" smtClean="0"/>
          </a:p>
          <a:p>
            <a:pPr algn="ctr"/>
            <a:endParaRPr lang="uk-UA" sz="1600" dirty="0" smtClean="0"/>
          </a:p>
          <a:p>
            <a:r>
              <a:rPr lang="uk-UA" sz="1600" dirty="0" smtClean="0"/>
              <a:t>А – накладання швів на задню стінку</a:t>
            </a:r>
          </a:p>
          <a:p>
            <a:endParaRPr lang="uk-UA" sz="1600" dirty="0" smtClean="0"/>
          </a:p>
          <a:p>
            <a:r>
              <a:rPr lang="uk-UA" sz="1600" dirty="0" smtClean="0"/>
              <a:t>Б – накладання швів на передню стінку</a:t>
            </a:r>
            <a:endParaRPr lang="uk-UA" sz="16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0" t="48290" r="21766" b="5511"/>
          <a:stretch/>
        </p:blipFill>
        <p:spPr>
          <a:xfrm rot="5400000">
            <a:off x="6529639" y="4095847"/>
            <a:ext cx="2381182" cy="27927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92344" y="4779003"/>
            <a:ext cx="244827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600" dirty="0" smtClean="0"/>
              <a:t>Завершення операції </a:t>
            </a:r>
            <a:r>
              <a:rPr lang="uk-UA" sz="1600" dirty="0" err="1" smtClean="0"/>
              <a:t>пілородуоденопластики</a:t>
            </a:r>
            <a:r>
              <a:rPr lang="uk-UA" sz="1600" dirty="0" smtClean="0"/>
              <a:t> та СПВ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4" t="35100" r="40011" b="21090"/>
          <a:stretch/>
        </p:blipFill>
        <p:spPr>
          <a:xfrm rot="5400000">
            <a:off x="913889" y="2067530"/>
            <a:ext cx="2341024" cy="31582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3" t="35651" r="14807" b="23195"/>
          <a:stretch/>
        </p:blipFill>
        <p:spPr>
          <a:xfrm rot="5400000">
            <a:off x="897825" y="3768407"/>
            <a:ext cx="2353404" cy="315826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34480" r="66377" b="24366"/>
          <a:stretch/>
        </p:blipFill>
        <p:spPr>
          <a:xfrm rot="5400000">
            <a:off x="946654" y="292035"/>
            <a:ext cx="2243888" cy="3158259"/>
          </a:xfrm>
          <a:prstGeom prst="rect">
            <a:avLst/>
          </a:prstGeom>
        </p:spPr>
      </p:pic>
      <p:pic>
        <p:nvPicPr>
          <p:cNvPr id="20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632" y="260648"/>
            <a:ext cx="7576736" cy="581626"/>
          </a:xfr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400" dirty="0" err="1">
                <a:effectLst/>
              </a:rPr>
              <a:t>Дуоденотомія</a:t>
            </a:r>
            <a:endParaRPr lang="uk-UA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25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648" y="260648"/>
            <a:ext cx="7576736" cy="581626"/>
          </a:xfr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1800" dirty="0" err="1">
                <a:effectLst/>
              </a:rPr>
              <a:t>Пілородуоденопластика</a:t>
            </a:r>
            <a:r>
              <a:rPr lang="uk-UA" sz="1800" dirty="0">
                <a:effectLst/>
              </a:rPr>
              <a:t> за </a:t>
            </a:r>
            <a:r>
              <a:rPr lang="uk-UA" sz="1800" dirty="0" err="1">
                <a:effectLst/>
              </a:rPr>
              <a:t>Гейнеке-Мікулічем</a:t>
            </a:r>
            <a:r>
              <a:rPr lang="uk-UA" sz="1800" dirty="0">
                <a:effectLst/>
              </a:rPr>
              <a:t> (</a:t>
            </a:r>
            <a:r>
              <a:rPr lang="en-US" sz="1800" dirty="0" err="1">
                <a:effectLst/>
              </a:rPr>
              <a:t>Heineke-Mikulicz</a:t>
            </a:r>
            <a:r>
              <a:rPr lang="uk-UA" sz="1800" dirty="0">
                <a:effectLst/>
              </a:rPr>
              <a:t>) з прошиванням кровоточивої судини в дні виразки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5" y="1196752"/>
            <a:ext cx="2608747" cy="2295613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82" y="1196752"/>
            <a:ext cx="2431813" cy="2245084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87" t="5653" r="-487" b="6726"/>
          <a:stretch/>
        </p:blipFill>
        <p:spPr>
          <a:xfrm>
            <a:off x="7620011" y="1196752"/>
            <a:ext cx="2445797" cy="2245084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207568" y="4413913"/>
            <a:ext cx="806489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/>
              <a:t>А – повздовжня </a:t>
            </a:r>
            <a:r>
              <a:rPr lang="uk-UA" dirty="0" err="1"/>
              <a:t>пілородуоденотомія</a:t>
            </a:r>
            <a:endParaRPr lang="uk-UA" dirty="0"/>
          </a:p>
          <a:p>
            <a:r>
              <a:rPr lang="uk-UA" dirty="0"/>
              <a:t>Б – прошивання кровоточивої судини на дні виразки</a:t>
            </a:r>
          </a:p>
          <a:p>
            <a:r>
              <a:rPr lang="uk-UA" dirty="0"/>
              <a:t>В - прошивання кровоточивої судини на дні виразки </a:t>
            </a:r>
            <a:r>
              <a:rPr lang="en-US" dirty="0"/>
              <a:t>Z-</a:t>
            </a:r>
            <a:r>
              <a:rPr lang="uk-UA" dirty="0"/>
              <a:t>подібними швами</a:t>
            </a:r>
          </a:p>
        </p:txBody>
      </p:sp>
      <p:pic>
        <p:nvPicPr>
          <p:cNvPr id="10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137" y="1592781"/>
            <a:ext cx="2995915" cy="3932781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9000">
                <a:sysClr val="window" lastClr="FFFFFF"/>
              </a:gs>
              <a:gs pos="33000">
                <a:srgbClr val="21D6E0"/>
              </a:gs>
              <a:gs pos="60000">
                <a:srgbClr val="0087E6"/>
              </a:gs>
              <a:gs pos="86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632" y="260648"/>
            <a:ext cx="7576736" cy="581626"/>
          </a:xfr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1800" dirty="0" err="1">
                <a:effectLst/>
              </a:rPr>
              <a:t>Пілородуоденопластика</a:t>
            </a:r>
            <a:r>
              <a:rPr lang="uk-UA" sz="1800" dirty="0">
                <a:effectLst/>
              </a:rPr>
              <a:t> за </a:t>
            </a:r>
            <a:r>
              <a:rPr lang="uk-UA" sz="1800" dirty="0" err="1">
                <a:effectLst/>
              </a:rPr>
              <a:t>Гейнеке-Мікулічем</a:t>
            </a:r>
            <a:r>
              <a:rPr lang="uk-UA" sz="1800" dirty="0">
                <a:effectLst/>
              </a:rPr>
              <a:t> (</a:t>
            </a:r>
            <a:r>
              <a:rPr lang="en-US" sz="1800" dirty="0" err="1">
                <a:effectLst/>
              </a:rPr>
              <a:t>Heineke-Mikulicz</a:t>
            </a:r>
            <a:r>
              <a:rPr lang="uk-UA" sz="1800" dirty="0">
                <a:effectLst/>
              </a:rPr>
              <a:t>) з прошиванням кровоточивої судини в дні виразки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5978"/>
            <a:ext cx="3364299" cy="2949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1592781"/>
            <a:ext cx="3076960" cy="39327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607" y="1335206"/>
            <a:ext cx="3205369" cy="3932781"/>
          </a:xfrm>
          <a:prstGeom prst="rect">
            <a:avLst/>
          </a:prstGeom>
        </p:spPr>
      </p:pic>
      <p:pic>
        <p:nvPicPr>
          <p:cNvPr id="9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0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97" r="7727"/>
          <a:stretch/>
        </p:blipFill>
        <p:spPr>
          <a:xfrm>
            <a:off x="6484641" y="657557"/>
            <a:ext cx="4104456" cy="5792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755" r="4780" b="7755"/>
          <a:stretch/>
        </p:blipFill>
        <p:spPr>
          <a:xfrm>
            <a:off x="1732113" y="761719"/>
            <a:ext cx="4752528" cy="5688633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2927648" y="124761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Обробка культі ДПК</a:t>
            </a:r>
          </a:p>
        </p:txBody>
      </p:sp>
    </p:spTree>
    <p:extLst>
      <p:ext uri="{BB962C8B-B14F-4D97-AF65-F5344CB8AC3E}">
        <p14:creationId xmlns:p14="http://schemas.microsoft.com/office/powerpoint/2010/main" val="36248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75" t="3278" r="7061" b="6537"/>
          <a:stretch/>
        </p:blipFill>
        <p:spPr>
          <a:xfrm>
            <a:off x="5978609" y="700825"/>
            <a:ext cx="4680520" cy="5832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" t="6064" r="11850" b="4865"/>
          <a:stretch/>
        </p:blipFill>
        <p:spPr>
          <a:xfrm>
            <a:off x="1620652" y="736829"/>
            <a:ext cx="4575963" cy="5760640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2927648" y="124761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Обробка культі ДПК</a:t>
            </a:r>
          </a:p>
        </p:txBody>
      </p:sp>
    </p:spTree>
    <p:extLst>
      <p:ext uri="{BB962C8B-B14F-4D97-AF65-F5344CB8AC3E}">
        <p14:creationId xmlns:p14="http://schemas.microsoft.com/office/powerpoint/2010/main" val="42512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0959"/>
          <a:stretch/>
        </p:blipFill>
        <p:spPr>
          <a:xfrm>
            <a:off x="1641379" y="691463"/>
            <a:ext cx="4427984" cy="5756760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2927648" y="124761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Обробка культі ДПК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479" y="800954"/>
            <a:ext cx="4580839" cy="54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3696651"/>
              </p:ext>
            </p:extLst>
          </p:nvPr>
        </p:nvGraphicFramePr>
        <p:xfrm>
          <a:off x="371364" y="1301365"/>
          <a:ext cx="11449272" cy="479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18" y="6337835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60096" y="5791758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892824" cy="1040717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К-ть доставлених хворих в стаціонар з 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«ШКК»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, 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</a:rPr>
              <a:t>НЕ ОПЕРОВАНИХ</a:t>
            </a:r>
            <a:r>
              <a:rPr lang="uk-UA" sz="24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uk-UA" sz="24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по Хмельницькій області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1993-2024</a:t>
            </a:r>
          </a:p>
        </p:txBody>
      </p:sp>
    </p:spTree>
    <p:extLst>
      <p:ext uri="{BB962C8B-B14F-4D97-AF65-F5344CB8AC3E}">
        <p14:creationId xmlns:p14="http://schemas.microsoft.com/office/powerpoint/2010/main" val="2105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927648" y="124761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Обробка культі ДПК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035699"/>
            <a:ext cx="4355952" cy="5222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476" y="1035699"/>
            <a:ext cx="4355954" cy="5222241"/>
          </a:xfrm>
          <a:prstGeom prst="rect">
            <a:avLst/>
          </a:prstGeom>
        </p:spPr>
      </p:pic>
      <p:pic>
        <p:nvPicPr>
          <p:cNvPr id="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1809" b="5353"/>
          <a:stretch/>
        </p:blipFill>
        <p:spPr>
          <a:xfrm>
            <a:off x="1618677" y="620689"/>
            <a:ext cx="4477324" cy="5760640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2927648" y="124761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Обробка культі ДПК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878" t="2254" r="7276" b="5466"/>
          <a:stretch/>
        </p:blipFill>
        <p:spPr>
          <a:xfrm>
            <a:off x="6135957" y="692696"/>
            <a:ext cx="410445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1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7538"/>
          <a:stretch/>
        </p:blipFill>
        <p:spPr>
          <a:xfrm>
            <a:off x="1809626" y="988179"/>
            <a:ext cx="4781550" cy="5680503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2927648" y="124761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Обробка культі ДПК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919" r="6230" b="47767"/>
          <a:stretch/>
        </p:blipFill>
        <p:spPr>
          <a:xfrm>
            <a:off x="6477741" y="1820959"/>
            <a:ext cx="4248472" cy="3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2777708" y="116632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Резекція </a:t>
            </a:r>
            <a:r>
              <a:rPr lang="uk-UA" b="1" dirty="0" err="1">
                <a:solidFill>
                  <a:schemeClr val="tx1"/>
                </a:solidFill>
              </a:rPr>
              <a:t>шлунка</a:t>
            </a:r>
            <a:r>
              <a:rPr lang="uk-UA" b="1" dirty="0">
                <a:solidFill>
                  <a:schemeClr val="tx1"/>
                </a:solidFill>
              </a:rPr>
              <a:t> по </a:t>
            </a:r>
            <a:r>
              <a:rPr lang="uk-UA" b="1" dirty="0" err="1">
                <a:solidFill>
                  <a:schemeClr val="tx1"/>
                </a:solidFill>
              </a:rPr>
              <a:t>Більрот</a:t>
            </a:r>
            <a:r>
              <a:rPr lang="uk-UA" b="1" dirty="0">
                <a:solidFill>
                  <a:schemeClr val="tx1"/>
                </a:solidFill>
              </a:rPr>
              <a:t> І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50000" b="6450"/>
          <a:stretch/>
        </p:blipFill>
        <p:spPr>
          <a:xfrm>
            <a:off x="2846998" y="836712"/>
            <a:ext cx="6498004" cy="3816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3552" y="4941168"/>
            <a:ext cx="806489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/>
              <a:t>1- Пеана-</a:t>
            </a:r>
            <a:r>
              <a:rPr lang="uk-UA" dirty="0" err="1"/>
              <a:t>Більрота</a:t>
            </a:r>
            <a:r>
              <a:rPr lang="uk-UA" dirty="0"/>
              <a:t>, 2- </a:t>
            </a:r>
            <a:r>
              <a:rPr lang="uk-UA" dirty="0" err="1"/>
              <a:t>Більрот</a:t>
            </a:r>
            <a:r>
              <a:rPr lang="uk-UA" dirty="0"/>
              <a:t> І класичний, 3- Кохера, 4- </a:t>
            </a:r>
            <a:r>
              <a:rPr lang="uk-UA" dirty="0" err="1"/>
              <a:t>Шмідена</a:t>
            </a:r>
            <a:r>
              <a:rPr lang="uk-UA" dirty="0"/>
              <a:t>, </a:t>
            </a:r>
            <a:r>
              <a:rPr lang="uk-UA" dirty="0" err="1"/>
              <a:t>Габерер</a:t>
            </a:r>
            <a:r>
              <a:rPr lang="uk-UA" dirty="0"/>
              <a:t> (1 модифікація), 6- </a:t>
            </a:r>
            <a:r>
              <a:rPr lang="uk-UA" dirty="0" err="1"/>
              <a:t>Габерер</a:t>
            </a:r>
            <a:r>
              <a:rPr lang="uk-UA" dirty="0"/>
              <a:t> (2 модифікація), 7- </a:t>
            </a:r>
            <a:r>
              <a:rPr lang="uk-UA" dirty="0" err="1"/>
              <a:t>Рідель-Томода</a:t>
            </a:r>
            <a:r>
              <a:rPr lang="uk-UA" dirty="0"/>
              <a:t>, 8- </a:t>
            </a:r>
            <a:r>
              <a:rPr lang="uk-UA" dirty="0" err="1"/>
              <a:t>Фінстерера</a:t>
            </a:r>
            <a:r>
              <a:rPr lang="uk-UA" dirty="0"/>
              <a:t>, 9- </a:t>
            </a:r>
            <a:r>
              <a:rPr lang="uk-UA" dirty="0" err="1"/>
              <a:t>Клеменса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52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777708" y="116632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Основні способи реконструкції при резекції </a:t>
            </a:r>
            <a:r>
              <a:rPr lang="uk-UA" b="1" dirty="0" err="1" smtClean="0">
                <a:solidFill>
                  <a:schemeClr val="tx1"/>
                </a:solidFill>
              </a:rPr>
              <a:t>шлунка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t="4400" r="16401" b="50801"/>
          <a:stretch/>
        </p:blipFill>
        <p:spPr>
          <a:xfrm rot="5400000">
            <a:off x="8620303" y="1634960"/>
            <a:ext cx="3560153" cy="2848122"/>
          </a:xfrm>
          <a:prstGeom prst="rect">
            <a:avLst/>
          </a:prstGeom>
        </p:spPr>
      </p:pic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64351" y="4847137"/>
            <a:ext cx="230425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dirty="0" err="1" smtClean="0"/>
              <a:t>Ру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48113" r="58407" b="12687"/>
          <a:stretch/>
        </p:blipFill>
        <p:spPr>
          <a:xfrm rot="5400000">
            <a:off x="-154659" y="1581214"/>
            <a:ext cx="3601426" cy="2965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6058" r="57907" b="51942"/>
          <a:stretch/>
        </p:blipFill>
        <p:spPr>
          <a:xfrm rot="5400000">
            <a:off x="2793824" y="1564534"/>
            <a:ext cx="3613114" cy="30109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2" t="48768" r="16401" b="9401"/>
          <a:stretch/>
        </p:blipFill>
        <p:spPr>
          <a:xfrm rot="5400000">
            <a:off x="5735563" y="1641186"/>
            <a:ext cx="3611037" cy="2870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923" y="4828687"/>
            <a:ext cx="165618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dirty="0" err="1" smtClean="0"/>
              <a:t>Більрот</a:t>
            </a:r>
            <a:r>
              <a:rPr lang="uk-UA" dirty="0" smtClean="0"/>
              <a:t>-І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6156220" y="4847137"/>
            <a:ext cx="297685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dirty="0" err="1" smtClean="0"/>
              <a:t>Більрот</a:t>
            </a:r>
            <a:r>
              <a:rPr lang="uk-UA" dirty="0" smtClean="0"/>
              <a:t>-ІІ на довгій петлі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2918753" y="4839098"/>
            <a:ext cx="310618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dirty="0" err="1" smtClean="0"/>
              <a:t>Більрот</a:t>
            </a:r>
            <a:r>
              <a:rPr lang="uk-UA" dirty="0" smtClean="0"/>
              <a:t>-ІІ на короткій петлі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46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8" y="343824"/>
            <a:ext cx="11251025" cy="6514175"/>
          </a:xfrm>
          <a:prstGeom prst="rect">
            <a:avLst/>
          </a:prstGeom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1676400" y="64617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930108" y="269032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СИНДРОМ ПРИВІДНОЇ ПЕТЛІ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8" y="2351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50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877008"/>
            <a:ext cx="6073939" cy="5392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5" y="877008"/>
            <a:ext cx="5878447" cy="5325683"/>
          </a:xfrm>
          <a:prstGeom prst="rect">
            <a:avLst/>
          </a:prstGeom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14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2"/>
          <p:cNvSpPr txBox="1">
            <a:spLocks/>
          </p:cNvSpPr>
          <p:nvPr/>
        </p:nvSpPr>
        <p:spPr>
          <a:xfrm>
            <a:off x="2930108" y="269032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СИНДРОМ ПРИВІДНОЇ ПЕТЛІ</a:t>
            </a:r>
            <a:endParaRPr lang="uk-U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58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9" y="1061338"/>
            <a:ext cx="5442743" cy="5024249"/>
          </a:xfrm>
          <a:prstGeom prst="rect">
            <a:avLst/>
          </a:prstGeom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6551"/>
          <a:stretch/>
        </p:blipFill>
        <p:spPr>
          <a:xfrm>
            <a:off x="6528048" y="589074"/>
            <a:ext cx="4642818" cy="5679851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2930108" y="269032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СИНДРОМ ПРИВІДНОЇ ПЕТЛІ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3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13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1"/>
          <a:stretch/>
        </p:blipFill>
        <p:spPr>
          <a:xfrm>
            <a:off x="2962307" y="212645"/>
            <a:ext cx="6267386" cy="6432713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22" y="404664"/>
            <a:ext cx="4536503" cy="6048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66" y="404664"/>
            <a:ext cx="4536504" cy="6048672"/>
          </a:xfrm>
          <a:prstGeom prst="rect">
            <a:avLst/>
          </a:prstGeom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29914028"/>
              </p:ext>
            </p:extLst>
          </p:nvPr>
        </p:nvGraphicFramePr>
        <p:xfrm>
          <a:off x="371364" y="1301365"/>
          <a:ext cx="11449272" cy="479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18" y="6337835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60096" y="5791758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892824" cy="1040717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К-ть 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померлих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 хворих 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«ШКК»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</a:rPr>
              <a:t>,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</a:rPr>
              <a:t>не оперованих</a:t>
            </a:r>
            <a:r>
              <a:rPr lang="uk-UA" sz="24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uk-UA" sz="24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по Хмельницькій області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1993-2024</a:t>
            </a:r>
          </a:p>
        </p:txBody>
      </p:sp>
    </p:spTree>
    <p:extLst>
      <p:ext uri="{BB962C8B-B14F-4D97-AF65-F5344CB8AC3E}">
        <p14:creationId xmlns:p14="http://schemas.microsoft.com/office/powerpoint/2010/main" val="24827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7" t="30199" r="12729" b="25763"/>
          <a:stretch/>
        </p:blipFill>
        <p:spPr>
          <a:xfrm>
            <a:off x="6456039" y="1472674"/>
            <a:ext cx="5034715" cy="4504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25054" r="20173" b="32538"/>
          <a:stretch/>
        </p:blipFill>
        <p:spPr>
          <a:xfrm>
            <a:off x="767408" y="1472675"/>
            <a:ext cx="5034714" cy="4504746"/>
          </a:xfrm>
          <a:prstGeom prst="rect">
            <a:avLst/>
          </a:prstGeom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30832" r="16938" b="34425"/>
          <a:stretch/>
        </p:blipFill>
        <p:spPr>
          <a:xfrm>
            <a:off x="6384032" y="1176443"/>
            <a:ext cx="5256584" cy="3908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21154" r="15625" b="40771"/>
          <a:stretch/>
        </p:blipFill>
        <p:spPr>
          <a:xfrm>
            <a:off x="407368" y="1156803"/>
            <a:ext cx="5400601" cy="3928381"/>
          </a:xfrm>
          <a:prstGeom prst="rect">
            <a:avLst/>
          </a:prstGeom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pic>
        <p:nvPicPr>
          <p:cNvPr id="6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9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gradFill>
            <a:gsLst>
              <a:gs pos="15000">
                <a:sysClr val="window" lastClr="FF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uk-UA" sz="3200" spc="-15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              		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423592" y="116632"/>
            <a:ext cx="7344816" cy="57606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2800" b="1" dirty="0" smtClean="0">
                <a:solidFill>
                  <a:schemeClr val="tx1"/>
                </a:solidFill>
              </a:rPr>
              <a:t>ВИСНОВКИ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2" y="1196752"/>
            <a:ext cx="8784976" cy="4339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uk-UA" sz="2400" dirty="0" smtClean="0"/>
              <a:t>Всі пацієнти з шлунково-кишковими кровотечами повинні знаходитись на лікування в хірургічному відділені або у відділені інтенсивної терапії.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uk-UA" sz="2400" dirty="0" smtClean="0"/>
              <a:t>Головне в діагностиці – розпізнати і встановити джерело кровотечі.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uk-UA" sz="2400" dirty="0" smtClean="0"/>
              <a:t>Ендоскопічний гемостаз є обов’язковим.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uk-UA" sz="2400" dirty="0" smtClean="0"/>
              <a:t>Не затягувати з операцією якщо вона показана.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uk-UA" sz="2400" dirty="0" smtClean="0"/>
              <a:t>Головною метою операції є зупинка кровотечі, а не радикальна операція.</a:t>
            </a:r>
            <a:endParaRPr lang="uk-UA" sz="2400" dirty="0"/>
          </a:p>
        </p:txBody>
      </p:sp>
      <p:pic>
        <p:nvPicPr>
          <p:cNvPr id="7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5700" y="4437113"/>
            <a:ext cx="540060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i="1" dirty="0"/>
              <a:t>«</a:t>
            </a:r>
            <a:r>
              <a:rPr lang="ru-RU" sz="2000" i="1" dirty="0" err="1"/>
              <a:t>Щоб</a:t>
            </a:r>
            <a:r>
              <a:rPr lang="ru-RU" sz="2000" i="1" dirty="0"/>
              <a:t> </a:t>
            </a:r>
            <a:r>
              <a:rPr lang="ru-RU" sz="2000" i="1" dirty="0" err="1"/>
              <a:t>перетравлювати</a:t>
            </a:r>
            <a:r>
              <a:rPr lang="ru-RU" sz="2000" i="1" dirty="0"/>
              <a:t> </a:t>
            </a:r>
            <a:r>
              <a:rPr lang="ru-RU" sz="2000" i="1" dirty="0" err="1"/>
              <a:t>знання</a:t>
            </a:r>
            <a:r>
              <a:rPr lang="ru-RU" sz="2000" i="1" dirty="0"/>
              <a:t>, </a:t>
            </a:r>
            <a:r>
              <a:rPr lang="ru-RU" sz="2000" i="1" dirty="0" err="1"/>
              <a:t>потрібно</a:t>
            </a:r>
            <a:r>
              <a:rPr lang="ru-RU" sz="2000" i="1" dirty="0"/>
              <a:t> </a:t>
            </a:r>
            <a:r>
              <a:rPr lang="ru-RU" sz="2000" i="1" dirty="0" err="1"/>
              <a:t>поглинати</a:t>
            </a:r>
            <a:r>
              <a:rPr lang="ru-RU" sz="2000" i="1" dirty="0"/>
              <a:t> </a:t>
            </a:r>
            <a:r>
              <a:rPr lang="ru-RU" sz="2000" i="1" dirty="0" err="1"/>
              <a:t>їх</a:t>
            </a:r>
            <a:r>
              <a:rPr lang="ru-RU" sz="2000" i="1" dirty="0"/>
              <a:t> з </a:t>
            </a:r>
            <a:r>
              <a:rPr lang="ru-RU" sz="2000" i="1" dirty="0" err="1"/>
              <a:t>апетитом</a:t>
            </a:r>
            <a:r>
              <a:rPr lang="ru-RU" sz="2000" i="1" dirty="0"/>
              <a:t>»</a:t>
            </a:r>
            <a:r>
              <a:rPr lang="ru-RU" sz="2000" dirty="0"/>
              <a:t> </a:t>
            </a:r>
          </a:p>
          <a:p>
            <a:pPr algn="r"/>
            <a:r>
              <a:rPr lang="ru-RU" sz="2000" i="1" dirty="0"/>
              <a:t>А. Франс</a:t>
            </a:r>
            <a:endParaRPr lang="uk-UA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819636" y="980729"/>
            <a:ext cx="6552728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000" dirty="0"/>
              <a:t>Дякую за увагу!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5630" y="2476275"/>
            <a:ext cx="6660740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i="1" dirty="0"/>
              <a:t>«В </a:t>
            </a:r>
            <a:r>
              <a:rPr lang="ru-RU" sz="2000" i="1" dirty="0" err="1"/>
              <a:t>дослідженні</a:t>
            </a:r>
            <a:r>
              <a:rPr lang="ru-RU" sz="2000" i="1" dirty="0"/>
              <a:t> </a:t>
            </a:r>
            <a:r>
              <a:rPr lang="ru-RU" sz="2000" i="1" dirty="0" err="1"/>
              <a:t>деяких</a:t>
            </a:r>
            <a:r>
              <a:rPr lang="ru-RU" sz="2000" i="1" dirty="0"/>
              <a:t> явно </a:t>
            </a:r>
            <a:r>
              <a:rPr lang="ru-RU" sz="2000" i="1" dirty="0" err="1"/>
              <a:t>нових</a:t>
            </a:r>
            <a:r>
              <a:rPr lang="ru-RU" sz="2000" i="1" dirty="0"/>
              <a:t> проблем ми часто </a:t>
            </a:r>
            <a:r>
              <a:rPr lang="ru-RU" sz="2000" i="1" dirty="0" err="1"/>
              <a:t>досягаємо</a:t>
            </a:r>
            <a:r>
              <a:rPr lang="ru-RU" sz="2000" i="1" dirty="0"/>
              <a:t> </a:t>
            </a:r>
            <a:r>
              <a:rPr lang="ru-RU" sz="2000" i="1" dirty="0" err="1"/>
              <a:t>успіху</a:t>
            </a:r>
            <a:r>
              <a:rPr lang="ru-RU" sz="2000" i="1" dirty="0"/>
              <a:t> за </a:t>
            </a:r>
            <a:r>
              <a:rPr lang="ru-RU" sz="2000" i="1" dirty="0" err="1"/>
              <a:t>допомогою</a:t>
            </a:r>
            <a:r>
              <a:rPr lang="ru-RU" sz="2000" i="1" dirty="0"/>
              <a:t> </a:t>
            </a:r>
            <a:r>
              <a:rPr lang="ru-RU" sz="2000" i="1" dirty="0" err="1"/>
              <a:t>вивчення</a:t>
            </a:r>
            <a:r>
              <a:rPr lang="ru-RU" sz="2000" i="1" dirty="0"/>
              <a:t> </a:t>
            </a:r>
            <a:r>
              <a:rPr lang="ru-RU" sz="2000" i="1" dirty="0" err="1"/>
              <a:t>робіт</a:t>
            </a:r>
            <a:r>
              <a:rPr lang="ru-RU" sz="2000" i="1" dirty="0"/>
              <a:t> великих людей </a:t>
            </a:r>
            <a:r>
              <a:rPr lang="ru-RU" sz="2000" i="1" dirty="0" err="1"/>
              <a:t>минулого</a:t>
            </a:r>
            <a:r>
              <a:rPr lang="ru-RU" sz="2000" i="1" dirty="0"/>
              <a:t>» </a:t>
            </a:r>
          </a:p>
          <a:p>
            <a:pPr algn="r"/>
            <a:r>
              <a:rPr lang="ru-RU" sz="2000" dirty="0"/>
              <a:t>Чарльз Мейо, 1865–1939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87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18673373"/>
              </p:ext>
            </p:extLst>
          </p:nvPr>
        </p:nvGraphicFramePr>
        <p:xfrm>
          <a:off x="371364" y="1301365"/>
          <a:ext cx="11449272" cy="479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18" y="6337835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60096" y="5791758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576736" cy="96168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К</a:t>
            </a:r>
            <a:r>
              <a:rPr lang="en-US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uk-UA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льк</a:t>
            </a:r>
            <a:r>
              <a:rPr lang="en-US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uk-UA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сть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uk-UA" sz="24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операц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й </a:t>
            </a:r>
            <a:r>
              <a:rPr lang="uk-UA" sz="24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хворим з «ШКК» </a:t>
            </a:r>
            <a:br>
              <a:rPr lang="uk-UA" sz="24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по Хмельницькій області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1993-2024</a:t>
            </a:r>
          </a:p>
        </p:txBody>
      </p:sp>
    </p:spTree>
    <p:extLst>
      <p:ext uri="{BB962C8B-B14F-4D97-AF65-F5344CB8AC3E}">
        <p14:creationId xmlns:p14="http://schemas.microsoft.com/office/powerpoint/2010/main" val="298516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17" y="6259997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60096" y="5791758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576736" cy="87672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К</a:t>
            </a:r>
            <a:r>
              <a:rPr lang="en-US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uk-UA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льк</a:t>
            </a:r>
            <a:r>
              <a:rPr lang="en-US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uk-UA" sz="2400" dirty="0" err="1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сть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померлих прооперованих </a:t>
            </a:r>
            <a:r>
              <a:rPr lang="uk-UA" sz="24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хворих з </a:t>
            </a:r>
            <a:r>
              <a:rPr lang="uk-UA" sz="24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«ШКК»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по 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Хмельницькій області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  <a:ea typeface="+mj-ea"/>
                <a:cs typeface="+mj-cs"/>
              </a:rPr>
              <a:t>1993-2024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12801322"/>
              </p:ext>
            </p:extLst>
          </p:nvPr>
        </p:nvGraphicFramePr>
        <p:xfrm>
          <a:off x="371364" y="1301365"/>
          <a:ext cx="11449272" cy="479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238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19169925"/>
              </p:ext>
            </p:extLst>
          </p:nvPr>
        </p:nvGraphicFramePr>
        <p:xfrm>
          <a:off x="371364" y="1301365"/>
          <a:ext cx="11449272" cy="479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18" y="6337835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60096" y="5791758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576736" cy="96168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Госпіталізовано </a:t>
            </a:r>
            <a:r>
              <a:rPr lang="uk-UA" sz="2400" dirty="0" smtClean="0">
                <a:solidFill>
                  <a:schemeClr val="tx1"/>
                </a:solidFill>
                <a:effectLst/>
                <a:latin typeface="+mj-lt"/>
              </a:rPr>
              <a:t>з </a:t>
            </a:r>
            <a:r>
              <a:rPr lang="uk-UA" sz="2400" dirty="0">
                <a:solidFill>
                  <a:srgbClr val="FF0000"/>
                </a:solidFill>
                <a:effectLst/>
                <a:latin typeface="+mj-lt"/>
              </a:rPr>
              <a:t>«ШКК»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</a:rPr>
              <a:t>, не оперовано,</a:t>
            </a:r>
            <a:r>
              <a:rPr lang="uk-UA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в 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</a:rPr>
              <a:t>Україні 1993-2022</a:t>
            </a:r>
          </a:p>
        </p:txBody>
      </p:sp>
    </p:spTree>
    <p:extLst>
      <p:ext uri="{BB962C8B-B14F-4D97-AF65-F5344CB8AC3E}">
        <p14:creationId xmlns:p14="http://schemas.microsoft.com/office/powerpoint/2010/main" val="34213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0200" y="260648"/>
            <a:ext cx="8991600" cy="8072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льк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сть операц</a:t>
            </a:r>
            <a:r>
              <a:rPr lang="en-US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i</a:t>
            </a:r>
            <a:r>
              <a:rPr lang="uk-UA" sz="2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й, хворим </a:t>
            </a: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з </a:t>
            </a:r>
            <a: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«ШКК» </a:t>
            </a:r>
            <a:br>
              <a:rPr lang="uk-UA" sz="2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uk-UA" sz="2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 Хмельницькій області 1999-2023</a:t>
            </a:r>
            <a:endParaRPr lang="en-US" sz="18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25081573"/>
              </p:ext>
            </p:extLst>
          </p:nvPr>
        </p:nvGraphicFramePr>
        <p:xfrm>
          <a:off x="623392" y="1301365"/>
          <a:ext cx="11197244" cy="479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6175037"/>
            <a:ext cx="576064" cy="57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18" y="6337835"/>
            <a:ext cx="5125165" cy="4286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312" y="633783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data.gov.ua</a:t>
            </a:r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60096" y="5791758"/>
            <a:ext cx="17796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dirty="0" smtClean="0"/>
              <a:t>* 2005 рік – відсутні дані</a:t>
            </a:r>
            <a:endParaRPr lang="uk-UA" sz="1100" dirty="0"/>
          </a:p>
        </p:txBody>
      </p:sp>
      <p:pic>
        <p:nvPicPr>
          <p:cNvPr id="11" name="Picture 4" descr="ÐÐ°ÑÑÐ¸Ð½ÐºÐ¸ Ð¿Ð¾ Ð·Ð°Ð¿ÑÐ¾ÑÑ vn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2791"/>
            <a:ext cx="1008112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07632" y="260648"/>
            <a:ext cx="7576736" cy="807212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>
                <a:solidFill>
                  <a:prstClr val="black"/>
                </a:solidFill>
                <a:effectLst/>
                <a:latin typeface="+mj-lt"/>
              </a:rPr>
              <a:t>П</a:t>
            </a: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омерло не оперованих </a:t>
            </a:r>
            <a:r>
              <a:rPr lang="uk-UA" sz="2400" dirty="0" smtClean="0">
                <a:solidFill>
                  <a:schemeClr val="tx1"/>
                </a:solidFill>
                <a:effectLst/>
                <a:latin typeface="+mj-lt"/>
              </a:rPr>
              <a:t>з </a:t>
            </a:r>
            <a:r>
              <a:rPr lang="uk-UA" sz="2400" dirty="0">
                <a:solidFill>
                  <a:srgbClr val="FF0000"/>
                </a:solidFill>
                <a:effectLst/>
                <a:latin typeface="+mj-lt"/>
              </a:rPr>
              <a:t>«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+mj-lt"/>
              </a:rPr>
              <a:t>ШКК»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prstClr val="black"/>
                </a:solidFill>
                <a:effectLst/>
                <a:latin typeface="+mj-lt"/>
              </a:rPr>
              <a:t>В Україні </a:t>
            </a:r>
            <a:r>
              <a:rPr lang="uk-UA" sz="2400" dirty="0">
                <a:solidFill>
                  <a:prstClr val="black"/>
                </a:solidFill>
                <a:effectLst/>
                <a:latin typeface="+mj-lt"/>
              </a:rPr>
              <a:t>1993-2022</a:t>
            </a:r>
          </a:p>
        </p:txBody>
      </p:sp>
    </p:spTree>
    <p:extLst>
      <p:ext uri="{BB962C8B-B14F-4D97-AF65-F5344CB8AC3E}">
        <p14:creationId xmlns:p14="http://schemas.microsoft.com/office/powerpoint/2010/main" val="33737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4910</TotalTime>
  <Words>1747</Words>
  <Application>Microsoft Office PowerPoint</Application>
  <PresentationFormat>Широкоэкранный</PresentationFormat>
  <Paragraphs>349</Paragraphs>
  <Slides>53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Arial Black</vt:lpstr>
      <vt:lpstr>Calibri</vt:lpstr>
      <vt:lpstr>Georgia</vt:lpstr>
      <vt:lpstr>Times New Roman</vt:lpstr>
      <vt:lpstr>Trebuchet MS</vt:lpstr>
      <vt:lpstr>Воздушный поток</vt:lpstr>
      <vt:lpstr>Шлунково-кишкова кровотеча</vt:lpstr>
      <vt:lpstr>Презентация PowerPoint</vt:lpstr>
      <vt:lpstr>Презентация PowerPoint</vt:lpstr>
      <vt:lpstr>Кiлькiсть операцiй, хворим з «ШКК»  по Хмельницькій області 1999-2023</vt:lpstr>
      <vt:lpstr>Кiлькiсть операцiй, хворим з «ШКК»  по Хмельницькій області 1999-2023</vt:lpstr>
      <vt:lpstr>Кiлькiсть операцiй, хворим з «ШКК»  по Хмельницькій області 1999-2023</vt:lpstr>
      <vt:lpstr>Кiлькiсть операцiй, хворим з «ШКК»  по Хмельницькій області 1999-2023</vt:lpstr>
      <vt:lpstr>Кiлькiсть операцiй, хворим з «ШКК»  по Хмельницькій області 1999-2023</vt:lpstr>
      <vt:lpstr>Кiлькiсть операцiй, хворим з «ШКК»  по Хмельницькій області 1999-2023</vt:lpstr>
      <vt:lpstr>Кiлькiсть операцiй, хворим з «ШКК»  по Хмельницькій області 1999-2023</vt:lpstr>
      <vt:lpstr>Кiлькiсть операцiй, хворим з «ШКК»  по Хмельницькій області 1999-2023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Гастротомія</vt:lpstr>
      <vt:lpstr>Висічення виразки шлунка</vt:lpstr>
      <vt:lpstr>Висічення виразки, прошивання виразки</vt:lpstr>
      <vt:lpstr>Презентация PowerPoint</vt:lpstr>
      <vt:lpstr>Дуоденотомія</vt:lpstr>
      <vt:lpstr>Дуоденотомія</vt:lpstr>
      <vt:lpstr>Пілородуоденопластика за Гейнеке-Мікулічем (Heineke-Mikulicz) з прошиванням кровоточивої судини в дні виразки</vt:lpstr>
      <vt:lpstr>Пілородуоденопластика за Гейнеке-Мікулічем (Heineke-Mikulicz) з прошиванням кровоточивої судини в дні виразки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MosiichukV</dc:creator>
  <cp:lastModifiedBy>Суходоля</cp:lastModifiedBy>
  <cp:revision>196</cp:revision>
  <cp:lastPrinted>2025-04-07T06:55:44Z</cp:lastPrinted>
  <dcterms:created xsi:type="dcterms:W3CDTF">2018-06-04T08:49:11Z</dcterms:created>
  <dcterms:modified xsi:type="dcterms:W3CDTF">2025-04-11T09:54:13Z</dcterms:modified>
</cp:coreProperties>
</file>