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97" r:id="rId4"/>
    <p:sldId id="296" r:id="rId5"/>
    <p:sldId id="295" r:id="rId6"/>
    <p:sldId id="282" r:id="rId7"/>
    <p:sldId id="294" r:id="rId8"/>
    <p:sldId id="293" r:id="rId9"/>
    <p:sldId id="276" r:id="rId10"/>
    <p:sldId id="291" r:id="rId11"/>
    <p:sldId id="281" r:id="rId12"/>
    <p:sldId id="263" r:id="rId13"/>
    <p:sldId id="269" r:id="rId14"/>
    <p:sldId id="273" r:id="rId15"/>
    <p:sldId id="290" r:id="rId16"/>
    <p:sldId id="289" r:id="rId17"/>
    <p:sldId id="292" r:id="rId18"/>
    <p:sldId id="280" r:id="rId19"/>
    <p:sldId id="266" r:id="rId20"/>
    <p:sldId id="260" r:id="rId21"/>
    <p:sldId id="270" r:id="rId22"/>
    <p:sldId id="259" r:id="rId23"/>
    <p:sldId id="261" r:id="rId24"/>
    <p:sldId id="279" r:id="rId25"/>
    <p:sldId id="288" r:id="rId26"/>
    <p:sldId id="262" r:id="rId27"/>
    <p:sldId id="271" r:id="rId28"/>
    <p:sldId id="283" r:id="rId29"/>
    <p:sldId id="278" r:id="rId30"/>
    <p:sldId id="267" r:id="rId31"/>
    <p:sldId id="265" r:id="rId32"/>
    <p:sldId id="268" r:id="rId33"/>
    <p:sldId id="303" r:id="rId34"/>
    <p:sldId id="277" r:id="rId35"/>
    <p:sldId id="302" r:id="rId36"/>
    <p:sldId id="301" r:id="rId37"/>
    <p:sldId id="285" r:id="rId38"/>
    <p:sldId id="304" r:id="rId39"/>
    <p:sldId id="264" r:id="rId40"/>
    <p:sldId id="286" r:id="rId41"/>
    <p:sldId id="300" r:id="rId42"/>
    <p:sldId id="306" r:id="rId43"/>
    <p:sldId id="305" r:id="rId44"/>
    <p:sldId id="284" r:id="rId45"/>
    <p:sldId id="299" r:id="rId46"/>
    <p:sldId id="298" r:id="rId47"/>
    <p:sldId id="274" r:id="rId48"/>
    <p:sldId id="272" r:id="rId49"/>
    <p:sldId id="287" r:id="rId50"/>
    <p:sldId id="275" r:id="rId51"/>
    <p:sldId id="309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692" autoAdjust="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692696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НАУКОВО-ПРАКТИЧНА КОНФЕРЕНЦІЯ «ШЛУНКОВО-КИШКОВІ КРОВОТЕЧІ. ДІАГОСТИКА, СУЧАСНІ ПІДХОДИ ДО ЛІКУВАННЯ»</a:t>
            </a:r>
            <a:endParaRPr lang="ru-RU" sz="2000" dirty="0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0248" y="1988840"/>
            <a:ext cx="7632848" cy="13681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1900" dirty="0"/>
              <a:t>ВІННИЦЬКИЙ НАЦІОНАЛЬНИЙ МЕДИЧНИЙ УНІВЕРСИТЕТ </a:t>
            </a:r>
          </a:p>
          <a:p>
            <a:pPr algn="ctr"/>
            <a:r>
              <a:rPr lang="uk-UA" sz="1900" dirty="0"/>
              <a:t>ІМ. М.І. </a:t>
            </a:r>
            <a:r>
              <a:rPr lang="uk-UA" sz="1900" dirty="0" smtClean="0"/>
              <a:t>ПИРОГОВА, КАФЕДРА ХІРУРГІЇ З КУРСОМ СТОМАТОЛОГІЇ </a:t>
            </a:r>
            <a:r>
              <a:rPr lang="uk-UA" sz="1900" dirty="0"/>
              <a:t>ФПО</a:t>
            </a:r>
          </a:p>
          <a:p>
            <a:pPr algn="ctr"/>
            <a:r>
              <a:rPr lang="uk-UA" sz="1900" dirty="0" smtClean="0"/>
              <a:t>КНП «ХМЕЛЬНИЦЬКА </a:t>
            </a:r>
            <a:r>
              <a:rPr lang="uk-UA" sz="1900" dirty="0"/>
              <a:t>ОБЛАСНА </a:t>
            </a:r>
            <a:r>
              <a:rPr lang="uk-UA" sz="1900" dirty="0" smtClean="0"/>
              <a:t>ЛІКАРНЯ» ХОР, </a:t>
            </a:r>
            <a:r>
              <a:rPr lang="uk-UA" sz="1900" dirty="0"/>
              <a:t>ВІДДІЛЕННЯ ПРОКТОЛОГІЇ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539552" y="3356992"/>
            <a:ext cx="8064896" cy="136815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КОЛОРЕКТАЛЬНИЙ РАК, УСКЛАДНЕНИЙ ШКК. ХІРУРГІЧНА ТАКТИКА</a:t>
            </a:r>
            <a:endParaRPr lang="ru-RU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1678" y="557781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Балицький</a:t>
            </a: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В.В</a:t>
            </a:r>
            <a:r>
              <a:rPr lang="uk-U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uk-UA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Вавринчук</a:t>
            </a:r>
            <a:r>
              <a:rPr lang="uk-U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М.О.</a:t>
            </a:r>
            <a:endParaRPr lang="uk-UA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7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96" y="692696"/>
            <a:ext cx="9073008" cy="6120680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Виникнення масивних (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профузних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кровотеч при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колоректальному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 та їх інтенсивність обумовлені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арозією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судини крупного калібру, або декількох судин більш дрібного калібру, які виявити у пухлині з розпадом не завжди можливо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 кровотечі супроводжуються різкою загальною слабкістю,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голокружінням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іноді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колаптоїдними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станами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Адекватна та своєчасна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гемостатична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терапія дозволяє досягнути зупинки подібних кровотеч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Хірургічне лікування таких пацієнтів, як правило, здійснюється у плановому порядку після зупинки кровотечі, а виконання операцій на висоті кровотечі здійснюється в одиничних випадках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9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4668"/>
            <a:ext cx="5760640" cy="68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9" y="1"/>
            <a:ext cx="7631615" cy="68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9" y="764704"/>
            <a:ext cx="4735028" cy="5013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89" y="764704"/>
            <a:ext cx="4442111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24"/>
            <a:ext cx="7200800" cy="685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2338"/>
            <a:ext cx="6768752" cy="69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4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8750"/>
            <a:ext cx="6768752" cy="69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92696"/>
            <a:ext cx="8071048" cy="5976664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  ТОВСТОЇ КИШКИ</a:t>
            </a:r>
          </a:p>
          <a:p>
            <a:pPr algn="ctr"/>
            <a:r>
              <a:rPr lang="uk-UA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Епідеміологія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Щороку у світі реєструється 600 тис. нових випадків злоякісних новоутворень товстої кишки, з яких 300 тис. – у країнах </a:t>
            </a:r>
            <a:r>
              <a:rPr lang="uk-UA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івнічної Америки та Західної Європи, половина з яких помирає упродовж першого року з часу встановлення діагнозу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Рак товстої кишки у світі вийшов на друге місце у структурі </a:t>
            </a:r>
            <a:r>
              <a:rPr lang="uk-UA" sz="2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онкозахворюваності</a:t>
            </a: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після раку молочної залози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сьогодні у світі нараховується близько 4 млн. пацієнтів на рак товстої кишки, які були виявлені за останні 5 років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США кожного року реєструють понад 150 тис. вперше виявлених випадків раку товстої кишки, летальність серед яких складає 55 тис. (це у 4 рази більше, ніж від раку шлунку)</a:t>
            </a:r>
          </a:p>
          <a:p>
            <a:pPr marL="457200" indent="-457200" algn="l">
              <a:buFont typeface="Wingdings" pitchFamily="2" charset="2"/>
              <a:buChar char="Ø"/>
            </a:pPr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2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24" y="1484784"/>
            <a:ext cx="9177424" cy="38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5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4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1798"/>
            <a:ext cx="9144000" cy="53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1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8136904" cy="5256584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причина смерті рак товстої кишки у США посідає 3-тє місце серед чоловіків (після раку легень та раку простати) і жінок (після раку легень та раку молочної залози)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Франції на рак ободової кишки припадає 15% серед всіх онкологічних захворювань і щорічна летальність складає 15 тис. чоловік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Великій Британії рак ободової кишки є причиною смерті 16 тис. хворих щорічно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53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2" y="0"/>
            <a:ext cx="7531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84" y="0"/>
            <a:ext cx="3415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42840"/>
            <a:ext cx="5472608" cy="69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5"/>
            <a:ext cx="9144000" cy="68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124744"/>
            <a:ext cx="8143056" cy="5544616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Україні захворюваність на рак ободової кишки складає 18,6 на 100 тис. населення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Хмельницькій області захворюваність складає 18,7 на 100 тис. населення (у чоловіків 22,4; у жінок 15,6)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2024 рік поширеність раку ободової кишки склала 234 хворих, а прямої кишки – 319 хворих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раку, ускладненого кровотечею становить 2-7,4 %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5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8928992" cy="59766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Наявність крові у калі – найчастіше є першим симптомом </a:t>
            </a:r>
            <a:r>
              <a:rPr lang="uk-UA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раку, який з'являється в результаті розпаду пухлини і травматизації її поверхні каловими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масами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колоноскопія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головний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скринінговий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 обстеження,  дозволяє виявити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колоректальний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 на ранніх стадіях та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знизити смертність від </a:t>
            </a:r>
            <a:r>
              <a:rPr lang="uk-UA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 на 25-33% і має проводитись кожні 3-5 років особам від 45-років без скарг на </a:t>
            </a:r>
            <a:r>
              <a:rPr lang="uk-UA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дисфункцію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кишечника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також від 35-40-років особам, які мають сімейний анамнез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захворювання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Своєчасне та радикальне хірургічне лікування пацієнтів 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колоректальний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рак, ускладнений кровотечею, дозволяє врятувати життя хворого і значно покращити його якість та тривалість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buFont typeface="Wingdings" pitchFamily="2" charset="2"/>
              <a:buChar char="Ø"/>
            </a:pPr>
            <a:endParaRPr lang="uk-UA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7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8650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8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4" y="0"/>
            <a:ext cx="7327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640960" cy="60486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uk-UA" sz="3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ДІАГНОСТИКА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методами 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діагностики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 є ригідна і гнучка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сигмоїдоскопія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також тотальна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колоноскопія</a:t>
            </a:r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використанні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ректороманоскопів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сучасних гнучких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сигмоїдоскопів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вдається виявити 55% карцином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сигмовидної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прямої кишки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Чутливість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колоноскопії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складає 85-95 %, що дозволяє використовувати її як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скринінговий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 обстеження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цьому близько 80% пухлин виявляється на ранніх стадіях, що дозволяє досягнути 15-ти річного виживання у 90% пацієнтів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даними Американської асоціації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колопроктологів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щорічна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колоноскопія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дозволяє знизити смертність від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 на 25-33% і має проводитись кожні 3-5 років особам від 45-років без скарг 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дисфункцію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кишечника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також від 35-40-років особам, які мають сімейний анамнез захворювання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7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20688"/>
            <a:ext cx="9001000" cy="6192688"/>
          </a:xfrm>
        </p:spPr>
        <p:txBody>
          <a:bodyPr>
            <a:normAutofit fontScale="92500"/>
          </a:bodyPr>
          <a:lstStyle/>
          <a:p>
            <a:pPr algn="ctr"/>
            <a:r>
              <a:rPr lang="uk-UA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КЛІНІЧНИЙ ПЕРЕБІГ КОЛОРЕКТАЛЬНОГО РАКУ, УСКЛАДНЕНОГО КИШКОВОЮ КРОВОТЕЧЕЮ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Наявність крові у калі – найчастіше є першим симптомом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колоректального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раку, який з'являється в результаті розпаду пухлини і травматизації її поверхні каловими масами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Макроскопічно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товстокишкова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кровотеча виявляється у вигляді домішок крові у калових масах, при кровотечі з проксимальних відділів товстої кишки – кров темна, з дистальних відділів – частіше яскраво-червона, іноді зі згортками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розповсюдженому пухлинному процесі, внаслідок хронічної кровотечі з пухлини, що розпадається, і розладів кровотворення, обумовлених пригніченням мікрофлори товстої кишки і порушенням екскреції вітамінів і мікроелементів, розвивається анемія</a:t>
            </a:r>
          </a:p>
          <a:p>
            <a:pPr algn="l"/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8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764704"/>
            <a:ext cx="9001000" cy="60486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локалізації пухлин у правій половині товстої кишки характерна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токсико-анемічна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клінічна форма перебігу (11,5%)</a:t>
            </a:r>
          </a:p>
          <a:p>
            <a:pPr algn="l"/>
            <a:endParaRPr lang="uk-UA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 анемії при цій формі може бути обумовлений такими причинами: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Пригнічення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еритропоезу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внаслідок низького рівня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еритропоетину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(за рахунок продукції пухлиною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пухлинонекротизуючого</a:t>
            </a: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фактора або інтерлейкіну-1)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Порушення метаболізму заліза внаслідок продукції пухлиною </a:t>
            </a:r>
            <a:r>
              <a:rPr lang="uk-UA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цитокінів</a:t>
            </a:r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Пухлинна інфільтрація кісткового мозку </a:t>
            </a:r>
          </a:p>
          <a:p>
            <a:pPr marL="457200" indent="-457200" algn="l">
              <a:buFont typeface="Wingdings" pitchFamily="2" charset="2"/>
              <a:buChar char="Ø"/>
            </a:pPr>
            <a:endParaRPr lang="uk-UA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Всмоктування через змінену стінку кишки продуктів розпаду пухлини призводить до розвитку інтоксикації</a:t>
            </a:r>
          </a:p>
          <a:p>
            <a:pPr algn="ctr"/>
            <a:endParaRPr lang="uk-UA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281</TotalTime>
  <Words>749</Words>
  <Application>Microsoft Office PowerPoint</Application>
  <PresentationFormat>Экран (4:3)</PresentationFormat>
  <Paragraphs>47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Поток</vt:lpstr>
      <vt:lpstr>КОЛОРЕКТАЛЬНИЙ РАК, УСКЛАДНЕНИЙ ШКК. ХІРУРГІЧНА ТАКТИКА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КОЛОРЕКТАЛЬНИЙ РАК, УСКЛАДНЕНИЙ ШКК. ХІРУРГІЧНА ТАКТИКА</dc:title>
  <dc:creator>Пользователь</dc:creator>
  <cp:lastModifiedBy>Пользователь</cp:lastModifiedBy>
  <cp:revision>31</cp:revision>
  <dcterms:created xsi:type="dcterms:W3CDTF">2025-04-12T08:24:02Z</dcterms:created>
  <dcterms:modified xsi:type="dcterms:W3CDTF">2025-04-15T11:21:27Z</dcterms:modified>
</cp:coreProperties>
</file>