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FNxmsCjt0W6zSyx1M1vBCfzwu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463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76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D7A19D-2F66-18D3-FB7E-D53DE5BE3C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5BCA4-7BD2-DAAD-E727-1A10833CBF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A7B23-351D-4B9D-ABEC-B21F7B98264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EBF47-4EA8-B496-7A98-51CE827B27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3B34F4-AABD-134B-1692-AC674651CA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2D169-6DC2-4BD2-8C87-F0ECB8668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74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/>
          <p:nvPr/>
        </p:nvSpPr>
        <p:spPr>
          <a:xfrm>
            <a:off x="330017" y="6169025"/>
            <a:ext cx="3333751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US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2024 AIA San Mateo County Design Awards</a:t>
            </a:r>
            <a:endParaRPr dirty="0"/>
          </a:p>
        </p:txBody>
      </p:sp>
      <p:cxnSp>
        <p:nvCxnSpPr>
          <p:cNvPr id="11" name="Google Shape;11;p14"/>
          <p:cNvCxnSpPr/>
          <p:nvPr/>
        </p:nvCxnSpPr>
        <p:spPr>
          <a:xfrm>
            <a:off x="381000" y="6172200"/>
            <a:ext cx="838200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12" name="Google Shape;12;p14"/>
          <p:cNvSpPr txBox="1">
            <a:spLocks noGrp="1"/>
          </p:cNvSpPr>
          <p:nvPr>
            <p:ph type="sldNum" idx="12"/>
          </p:nvPr>
        </p:nvSpPr>
        <p:spPr>
          <a:xfrm>
            <a:off x="8567476" y="6159500"/>
            <a:ext cx="224022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  <a:defRPr>
                <a:solidFill>
                  <a:srgbClr val="595959"/>
                </a:solidFill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  <a:defRPr>
                <a:solidFill>
                  <a:srgbClr val="595959"/>
                </a:solidFill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  <a:defRPr>
                <a:solidFill>
                  <a:srgbClr val="595959"/>
                </a:solidFill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  <a:defRPr>
                <a:solidFill>
                  <a:srgbClr val="595959"/>
                </a:solidFill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  <a:defRPr>
                <a:solidFill>
                  <a:srgbClr val="595959"/>
                </a:solidFill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  <a:defRPr>
                <a:solidFill>
                  <a:srgbClr val="595959"/>
                </a:solidFill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  <a:defRPr>
                <a:solidFill>
                  <a:srgbClr val="595959"/>
                </a:solidFill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  <a:defRPr>
                <a:solidFill>
                  <a:srgbClr val="595959"/>
                </a:solidFill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  <a:defRPr>
                <a:solidFill>
                  <a:srgbClr val="595959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9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4"/>
          <p:cNvSpPr/>
          <p:nvPr/>
        </p:nvSpPr>
        <p:spPr>
          <a:xfrm>
            <a:off x="3924300" y="6187190"/>
            <a:ext cx="1295400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Calibri"/>
              <a:buNone/>
            </a:pPr>
            <a:r>
              <a:rPr lang="en-US" sz="9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Registration ##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>
  <p:cSld name="Defaul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5"/>
          <p:cNvSpPr txBox="1">
            <a:spLocks noGrp="1"/>
          </p:cNvSpPr>
          <p:nvPr>
            <p:ph type="sldNum" idx="12"/>
          </p:nvPr>
        </p:nvSpPr>
        <p:spPr>
          <a:xfrm>
            <a:off x="8291328" y="6429692"/>
            <a:ext cx="224023" cy="218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>
                <a:solidFill>
                  <a:srgbClr val="898989"/>
                </a:solidFill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>
                <a:solidFill>
                  <a:srgbClr val="898989"/>
                </a:solidFill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>
                <a:solidFill>
                  <a:srgbClr val="898989"/>
                </a:solidFill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>
                <a:solidFill>
                  <a:srgbClr val="898989"/>
                </a:solidFill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>
                <a:solidFill>
                  <a:srgbClr val="898989"/>
                </a:solidFill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>
                <a:solidFill>
                  <a:srgbClr val="898989"/>
                </a:solidFill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>
                <a:solidFill>
                  <a:srgbClr val="898989"/>
                </a:solidFill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>
                <a:solidFill>
                  <a:srgbClr val="898989"/>
                </a:solidFill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>
                <a:solidFill>
                  <a:srgbClr val="898989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19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19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19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19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19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19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sldNum" idx="12"/>
          </p:nvPr>
        </p:nvSpPr>
        <p:spPr>
          <a:xfrm>
            <a:off x="8291328" y="6429692"/>
            <a:ext cx="224023" cy="218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"/>
          <p:cNvSpPr/>
          <p:nvPr/>
        </p:nvSpPr>
        <p:spPr>
          <a:xfrm>
            <a:off x="1074787" y="2133600"/>
            <a:ext cx="7154813" cy="3323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None/>
            </a:pPr>
            <a:r>
              <a:rPr lang="en-US" sz="14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dirty="0"/>
          </a:p>
          <a:p>
            <a:pPr marL="2286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AutoNum type="arabicPeriod"/>
            </a:pPr>
            <a:r>
              <a:rPr lang="en-US" sz="14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On the title page, replace the items </a:t>
            </a:r>
            <a:r>
              <a:rPr lang="en-US" sz="1400" b="0" i="1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in italics </a:t>
            </a:r>
            <a:r>
              <a:rPr lang="en-US" sz="14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with project information. </a:t>
            </a:r>
            <a:endParaRPr dirty="0"/>
          </a:p>
          <a:p>
            <a:pPr marL="2286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AutoNum type="arabicPeriod"/>
            </a:pPr>
            <a:r>
              <a:rPr lang="en-US" sz="14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Add images and text to each slide in the file. Do not add videos or slide transitions.</a:t>
            </a:r>
            <a:endParaRPr dirty="0"/>
          </a:p>
          <a:p>
            <a:pPr marL="2286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AutoNum type="arabicPeriod"/>
            </a:pPr>
            <a:r>
              <a:rPr lang="en-US" sz="14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Slides can be removed if desired. The overall file cannot exceed 11 slides. </a:t>
            </a:r>
            <a:endParaRPr dirty="0"/>
          </a:p>
          <a:p>
            <a:pPr marL="2286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AutoNum type="arabicPeriod"/>
            </a:pPr>
            <a:r>
              <a:rPr lang="en-US" sz="14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Remove this instructions slide from your final file version.</a:t>
            </a:r>
            <a:endParaRPr dirty="0"/>
          </a:p>
          <a:p>
            <a:pPr marL="2286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AutoNum type="arabicPeriod"/>
            </a:pPr>
            <a:r>
              <a:rPr lang="en-US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Leave the Registration ## as is. AIASMC will replace this number with an anonymous registration number. </a:t>
            </a:r>
            <a:endParaRPr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AutoNum type="arabicPeriod"/>
            </a:pPr>
            <a:r>
              <a:rPr lang="en-US" sz="14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Name your file with your firm name and project name. The AIASMC will replace this with an anonymous registration number.</a:t>
            </a:r>
            <a:endParaRPr dirty="0"/>
          </a:p>
          <a:p>
            <a:pPr marL="2286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AutoNum type="arabicPeriod"/>
            </a:pPr>
            <a:r>
              <a:rPr lang="en-US" sz="14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Upload the completed template to the AIASMC design awards website.</a:t>
            </a:r>
            <a:endParaRPr dirty="0"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>
            <a:spLocks noGrp="1"/>
          </p:cNvSpPr>
          <p:nvPr>
            <p:ph type="sldNum" idx="12"/>
          </p:nvPr>
        </p:nvSpPr>
        <p:spPr>
          <a:xfrm>
            <a:off x="8619941" y="6159500"/>
            <a:ext cx="224022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</a:pPr>
            <a:fld id="{00000000-1234-1234-1234-123412341234}" type="slidenum">
              <a:rPr lang="en-US">
                <a:solidFill>
                  <a:srgbClr val="595959"/>
                </a:solidFill>
              </a:rPr>
              <a:t>10</a:t>
            </a:fld>
            <a:endParaRPr/>
          </a:p>
        </p:txBody>
      </p:sp>
      <p:sp>
        <p:nvSpPr>
          <p:cNvPr id="79" name="Google Shape;79;p10"/>
          <p:cNvSpPr/>
          <p:nvPr/>
        </p:nvSpPr>
        <p:spPr>
          <a:xfrm>
            <a:off x="279400" y="228600"/>
            <a:ext cx="8255000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alibri"/>
              <a:buNone/>
            </a:pPr>
            <a:r>
              <a:rPr lang="en-US" sz="13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Images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>
            <a:spLocks noGrp="1"/>
          </p:cNvSpPr>
          <p:nvPr>
            <p:ph type="sldNum" idx="12"/>
          </p:nvPr>
        </p:nvSpPr>
        <p:spPr>
          <a:xfrm>
            <a:off x="8619941" y="6159500"/>
            <a:ext cx="224022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</a:pPr>
            <a:fld id="{00000000-1234-1234-1234-123412341234}" type="slidenum">
              <a:rPr lang="en-US">
                <a:solidFill>
                  <a:srgbClr val="595959"/>
                </a:solidFill>
              </a:rPr>
              <a:t>11</a:t>
            </a:fld>
            <a:endParaRPr/>
          </a:p>
        </p:txBody>
      </p:sp>
      <p:sp>
        <p:nvSpPr>
          <p:cNvPr id="85" name="Google Shape;85;p11"/>
          <p:cNvSpPr/>
          <p:nvPr/>
        </p:nvSpPr>
        <p:spPr>
          <a:xfrm>
            <a:off x="279400" y="228600"/>
            <a:ext cx="8255000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alibri"/>
              <a:buNone/>
            </a:pPr>
            <a:r>
              <a:rPr lang="en-US" sz="13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Images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>
            <a:spLocks noGrp="1"/>
          </p:cNvSpPr>
          <p:nvPr>
            <p:ph type="sldNum" idx="12"/>
          </p:nvPr>
        </p:nvSpPr>
        <p:spPr>
          <a:xfrm>
            <a:off x="8619941" y="6159500"/>
            <a:ext cx="224022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Calibri"/>
              <a:buNone/>
            </a:pPr>
            <a:fld id="{00000000-1234-1234-1234-123412341234}" type="slidenum">
              <a:rPr lang="en-US" sz="800"/>
              <a:t>12</a:t>
            </a:fld>
            <a:endParaRPr sz="8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2"/>
          <p:cNvSpPr/>
          <p:nvPr/>
        </p:nvSpPr>
        <p:spPr>
          <a:xfrm>
            <a:off x="279400" y="228600"/>
            <a:ext cx="8255000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alibri"/>
              <a:buNone/>
            </a:pPr>
            <a:r>
              <a:rPr lang="en-US" sz="13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Images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"/>
          <p:cNvSpPr txBox="1">
            <a:spLocks noGrp="1"/>
          </p:cNvSpPr>
          <p:nvPr>
            <p:ph type="title" idx="4294967295"/>
          </p:nvPr>
        </p:nvSpPr>
        <p:spPr>
          <a:xfrm>
            <a:off x="-1" y="914400"/>
            <a:ext cx="9144002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5400"/>
              <a:buFont typeface="Arial"/>
              <a:buNone/>
            </a:pPr>
            <a:r>
              <a:rPr lang="en-US"/>
              <a:t>Registration # </a:t>
            </a:r>
            <a:r>
              <a:rPr lang="en-US" sz="1200"/>
              <a:t>(To be filled in by AIASMC)</a:t>
            </a: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-1" y="1981200"/>
            <a:ext cx="9144002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300"/>
              <a:buFont typeface="Calibri"/>
              <a:buNone/>
            </a:pPr>
            <a:r>
              <a:rPr lang="en-US" sz="13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SUBMISSION CATEGORY</a:t>
            </a: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1524000" y="2514600"/>
            <a:ext cx="647700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None/>
            </a:pPr>
            <a:r>
              <a:rPr lang="en-US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Project Type: </a:t>
            </a:r>
            <a:r>
              <a:rPr lang="en-US" sz="1200" b="0" i="1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Type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None/>
            </a:pPr>
            <a:r>
              <a:rPr lang="en-US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Project Completion: </a:t>
            </a:r>
            <a:r>
              <a:rPr lang="en-US" sz="1200" b="0" i="1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None/>
            </a:pPr>
            <a:r>
              <a:rPr lang="en-US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Size: </a:t>
            </a:r>
            <a:r>
              <a:rPr lang="en-US" sz="1200" b="0" i="1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## SF</a:t>
            </a:r>
            <a:r>
              <a:rPr lang="en-US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None/>
            </a:pPr>
            <a:r>
              <a:rPr lang="en-US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Location</a:t>
            </a:r>
            <a:r>
              <a:rPr lang="en-US" sz="12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200" b="0" i="1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City, State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None/>
            </a:pPr>
            <a:r>
              <a:rPr lang="en-US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Description: </a:t>
            </a:r>
            <a:r>
              <a:rPr lang="en-US" sz="1200" b="0" i="1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Provide a concise one or two sentence description of the project that communicates the most important facts and intentions.  </a:t>
            </a:r>
            <a:endParaRPr dirty="0"/>
          </a:p>
        </p:txBody>
      </p:sp>
      <p:sp>
        <p:nvSpPr>
          <p:cNvPr id="29" name="Google Shape;29;p2"/>
          <p:cNvSpPr txBox="1">
            <a:spLocks noGrp="1"/>
          </p:cNvSpPr>
          <p:nvPr>
            <p:ph type="sldNum" idx="12"/>
          </p:nvPr>
        </p:nvSpPr>
        <p:spPr>
          <a:xfrm>
            <a:off x="8686542" y="6159500"/>
            <a:ext cx="157421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Calibri"/>
              <a:buNone/>
            </a:pPr>
            <a:fld id="{00000000-1234-1234-1234-123412341234}" type="slidenum">
              <a:rPr lang="en-US" sz="800"/>
              <a:t>2</a:t>
            </a:fld>
            <a:endParaRPr sz="8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>
            <a:spLocks noGrp="1"/>
          </p:cNvSpPr>
          <p:nvPr>
            <p:ph type="sldNum" idx="12"/>
          </p:nvPr>
        </p:nvSpPr>
        <p:spPr>
          <a:xfrm>
            <a:off x="8686542" y="6159500"/>
            <a:ext cx="157421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Calibri"/>
              <a:buNone/>
            </a:pPr>
            <a:fld id="{00000000-1234-1234-1234-123412341234}" type="slidenum">
              <a:rPr lang="en-US" sz="800"/>
              <a:t>3</a:t>
            </a:fld>
            <a:endParaRPr sz="8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279400" y="228600"/>
            <a:ext cx="5410200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alibri"/>
              <a:buNone/>
            </a:pPr>
            <a:r>
              <a:rPr lang="en-US" sz="13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Design Narrative</a:t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279400" y="838200"/>
            <a:ext cx="8559800" cy="2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Type here…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679881" y="6159500"/>
            <a:ext cx="164082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</a:pPr>
            <a:fld id="{00000000-1234-1234-1234-123412341234}" type="slidenum">
              <a:rPr lang="en-US">
                <a:solidFill>
                  <a:srgbClr val="595959"/>
                </a:solidFill>
              </a:rPr>
              <a:t>4</a:t>
            </a:fld>
            <a:endParaRPr/>
          </a:p>
        </p:txBody>
      </p:sp>
      <p:sp>
        <p:nvSpPr>
          <p:cNvPr id="42" name="Google Shape;42;p4"/>
          <p:cNvSpPr/>
          <p:nvPr/>
        </p:nvSpPr>
        <p:spPr>
          <a:xfrm>
            <a:off x="271462" y="838200"/>
            <a:ext cx="7886701" cy="2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Click here to start typing</a:t>
            </a:r>
            <a:endParaRPr/>
          </a:p>
        </p:txBody>
      </p:sp>
      <p:sp>
        <p:nvSpPr>
          <p:cNvPr id="43" name="Google Shape;43;p4"/>
          <p:cNvSpPr/>
          <p:nvPr/>
        </p:nvSpPr>
        <p:spPr>
          <a:xfrm>
            <a:off x="279400" y="228600"/>
            <a:ext cx="7645400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alibri"/>
              <a:buNone/>
            </a:pPr>
            <a:r>
              <a:rPr lang="en-US" sz="13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Design Narrative </a:t>
            </a:r>
            <a:r>
              <a:rPr lang="en-US" sz="13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- continued if needed.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>
            <a:spLocks noGrp="1"/>
          </p:cNvSpPr>
          <p:nvPr>
            <p:ph type="sldNum" idx="12"/>
          </p:nvPr>
        </p:nvSpPr>
        <p:spPr>
          <a:xfrm>
            <a:off x="8679881" y="6159500"/>
            <a:ext cx="164082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</a:pPr>
            <a:fld id="{00000000-1234-1234-1234-123412341234}" type="slidenum">
              <a:rPr lang="en-US">
                <a:solidFill>
                  <a:srgbClr val="595959"/>
                </a:solidFill>
              </a:rPr>
              <a:t>5</a:t>
            </a:fld>
            <a:endParaRPr/>
          </a:p>
        </p:txBody>
      </p:sp>
      <p:sp>
        <p:nvSpPr>
          <p:cNvPr id="49" name="Google Shape;49;p5"/>
          <p:cNvSpPr/>
          <p:nvPr/>
        </p:nvSpPr>
        <p:spPr>
          <a:xfrm>
            <a:off x="279400" y="228600"/>
            <a:ext cx="8255000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alibri"/>
              <a:buNone/>
            </a:pPr>
            <a:r>
              <a:rPr lang="en-US" sz="13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Context/Site Plan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 txBox="1">
            <a:spLocks noGrp="1"/>
          </p:cNvSpPr>
          <p:nvPr>
            <p:ph type="sldNum" idx="12"/>
          </p:nvPr>
        </p:nvSpPr>
        <p:spPr>
          <a:xfrm>
            <a:off x="8679881" y="6159500"/>
            <a:ext cx="164082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</a:pPr>
            <a:fld id="{00000000-1234-1234-1234-123412341234}" type="slidenum">
              <a:rPr lang="en-US">
                <a:solidFill>
                  <a:srgbClr val="595959"/>
                </a:solidFill>
              </a:rPr>
              <a:t>6</a:t>
            </a:fld>
            <a:endParaRPr/>
          </a:p>
        </p:txBody>
      </p:sp>
      <p:sp>
        <p:nvSpPr>
          <p:cNvPr id="55" name="Google Shape;55;p6"/>
          <p:cNvSpPr/>
          <p:nvPr/>
        </p:nvSpPr>
        <p:spPr>
          <a:xfrm>
            <a:off x="279400" y="228600"/>
            <a:ext cx="8255000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alibri"/>
              <a:buNone/>
            </a:pPr>
            <a:r>
              <a:rPr lang="en-US" sz="13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Building Plans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sldNum" idx="12"/>
          </p:nvPr>
        </p:nvSpPr>
        <p:spPr>
          <a:xfrm>
            <a:off x="8679881" y="6159500"/>
            <a:ext cx="164082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</a:pPr>
            <a:fld id="{00000000-1234-1234-1234-123412341234}" type="slidenum">
              <a:rPr lang="en-US">
                <a:solidFill>
                  <a:srgbClr val="595959"/>
                </a:solidFill>
              </a:rPr>
              <a:t>7</a:t>
            </a:fld>
            <a:endParaRPr/>
          </a:p>
        </p:txBody>
      </p:sp>
      <p:sp>
        <p:nvSpPr>
          <p:cNvPr id="61" name="Google Shape;61;p7"/>
          <p:cNvSpPr/>
          <p:nvPr/>
        </p:nvSpPr>
        <p:spPr>
          <a:xfrm>
            <a:off x="279400" y="228600"/>
            <a:ext cx="8255000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alibri"/>
              <a:buNone/>
            </a:pPr>
            <a:r>
              <a:rPr lang="en-US" sz="13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Images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8679881" y="6159500"/>
            <a:ext cx="164082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</a:pPr>
            <a:fld id="{00000000-1234-1234-1234-123412341234}" type="slidenum">
              <a:rPr lang="en-US">
                <a:solidFill>
                  <a:srgbClr val="595959"/>
                </a:solidFill>
              </a:rPr>
              <a:t>8</a:t>
            </a:fld>
            <a:endParaRPr/>
          </a:p>
        </p:txBody>
      </p:sp>
      <p:sp>
        <p:nvSpPr>
          <p:cNvPr id="67" name="Google Shape;67;p8"/>
          <p:cNvSpPr/>
          <p:nvPr/>
        </p:nvSpPr>
        <p:spPr>
          <a:xfrm>
            <a:off x="279400" y="228600"/>
            <a:ext cx="8255000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alibri"/>
              <a:buNone/>
            </a:pPr>
            <a:r>
              <a:rPr lang="en-US" sz="13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Images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>
            <a:spLocks noGrp="1"/>
          </p:cNvSpPr>
          <p:nvPr>
            <p:ph type="sldNum" idx="12"/>
          </p:nvPr>
        </p:nvSpPr>
        <p:spPr>
          <a:xfrm>
            <a:off x="8679881" y="6159500"/>
            <a:ext cx="164082" cy="21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900"/>
              <a:buFont typeface="Calibri"/>
              <a:buNone/>
            </a:pPr>
            <a:fld id="{00000000-1234-1234-1234-123412341234}" type="slidenum">
              <a:rPr lang="en-US">
                <a:solidFill>
                  <a:srgbClr val="595959"/>
                </a:solidFill>
              </a:rPr>
              <a:t>9</a:t>
            </a:fld>
            <a:endParaRPr/>
          </a:p>
        </p:txBody>
      </p:sp>
      <p:sp>
        <p:nvSpPr>
          <p:cNvPr id="73" name="Google Shape;73;p9"/>
          <p:cNvSpPr/>
          <p:nvPr/>
        </p:nvSpPr>
        <p:spPr>
          <a:xfrm>
            <a:off x="279400" y="228600"/>
            <a:ext cx="8255000" cy="281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Calibri"/>
              <a:buNone/>
            </a:pPr>
            <a:r>
              <a:rPr lang="en-US" sz="13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Images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203</Words>
  <Application>Microsoft Office PowerPoint</Application>
  <PresentationFormat>On-screen Show (4:3)</PresentationFormat>
  <Paragraphs>39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Registration # (To be filled in by AIASMC)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WS10</dc:creator>
  <cp:lastModifiedBy>Bernice Kim</cp:lastModifiedBy>
  <cp:revision>3</cp:revision>
  <dcterms:modified xsi:type="dcterms:W3CDTF">2024-08-30T16:27:47Z</dcterms:modified>
</cp:coreProperties>
</file>