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47.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8.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 id="2147483775" r:id="rId5"/>
  </p:sldMasterIdLst>
  <p:notesMasterIdLst>
    <p:notesMasterId r:id="rId80"/>
  </p:notesMasterIdLst>
  <p:sldIdLst>
    <p:sldId id="335" r:id="rId6"/>
    <p:sldId id="273" r:id="rId7"/>
    <p:sldId id="728" r:id="rId8"/>
    <p:sldId id="535" r:id="rId9"/>
    <p:sldId id="536" r:id="rId10"/>
    <p:sldId id="538" r:id="rId11"/>
    <p:sldId id="546" r:id="rId12"/>
    <p:sldId id="547" r:id="rId13"/>
    <p:sldId id="540" r:id="rId14"/>
    <p:sldId id="543" r:id="rId15"/>
    <p:sldId id="541" r:id="rId16"/>
    <p:sldId id="542" r:id="rId17"/>
    <p:sldId id="355" r:id="rId18"/>
    <p:sldId id="726" r:id="rId19"/>
    <p:sldId id="725" r:id="rId20"/>
    <p:sldId id="727" r:id="rId21"/>
    <p:sldId id="365" r:id="rId22"/>
    <p:sldId id="366" r:id="rId23"/>
    <p:sldId id="367" r:id="rId24"/>
    <p:sldId id="368" r:id="rId25"/>
    <p:sldId id="369" r:id="rId26"/>
    <p:sldId id="370" r:id="rId27"/>
    <p:sldId id="371" r:id="rId28"/>
    <p:sldId id="372" r:id="rId29"/>
    <p:sldId id="430" r:id="rId30"/>
    <p:sldId id="431" r:id="rId31"/>
    <p:sldId id="432" r:id="rId32"/>
    <p:sldId id="433" r:id="rId33"/>
    <p:sldId id="434" r:id="rId34"/>
    <p:sldId id="435" r:id="rId35"/>
    <p:sldId id="437" r:id="rId36"/>
    <p:sldId id="544" r:id="rId37"/>
    <p:sldId id="438" r:id="rId38"/>
    <p:sldId id="425" r:id="rId39"/>
    <p:sldId id="426" r:id="rId40"/>
    <p:sldId id="428" r:id="rId41"/>
    <p:sldId id="376" r:id="rId42"/>
    <p:sldId id="373" r:id="rId43"/>
    <p:sldId id="416" r:id="rId44"/>
    <p:sldId id="415" r:id="rId45"/>
    <p:sldId id="414" r:id="rId46"/>
    <p:sldId id="409" r:id="rId47"/>
    <p:sldId id="412" r:id="rId48"/>
    <p:sldId id="410" r:id="rId49"/>
    <p:sldId id="411" r:id="rId50"/>
    <p:sldId id="377" r:id="rId51"/>
    <p:sldId id="378" r:id="rId52"/>
    <p:sldId id="421" r:id="rId53"/>
    <p:sldId id="379" r:id="rId54"/>
    <p:sldId id="422" r:id="rId55"/>
    <p:sldId id="384" r:id="rId56"/>
    <p:sldId id="382" r:id="rId57"/>
    <p:sldId id="389" r:id="rId58"/>
    <p:sldId id="388" r:id="rId59"/>
    <p:sldId id="386" r:id="rId60"/>
    <p:sldId id="387" r:id="rId61"/>
    <p:sldId id="722" r:id="rId62"/>
    <p:sldId id="730" r:id="rId63"/>
    <p:sldId id="526" r:id="rId64"/>
    <p:sldId id="529" r:id="rId65"/>
    <p:sldId id="530" r:id="rId66"/>
    <p:sldId id="525" r:id="rId67"/>
    <p:sldId id="531" r:id="rId68"/>
    <p:sldId id="532" r:id="rId69"/>
    <p:sldId id="393" r:id="rId70"/>
    <p:sldId id="398" r:id="rId71"/>
    <p:sldId id="399" r:id="rId72"/>
    <p:sldId id="401" r:id="rId73"/>
    <p:sldId id="533" r:id="rId74"/>
    <p:sldId id="731" r:id="rId75"/>
    <p:sldId id="395" r:id="rId76"/>
    <p:sldId id="502" r:id="rId77"/>
    <p:sldId id="283" r:id="rId78"/>
    <p:sldId id="285"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92C750-1467-3E43-AD52-ACC11F835085}">
          <p14:sldIdLst>
            <p14:sldId id="335"/>
            <p14:sldId id="273"/>
            <p14:sldId id="728"/>
            <p14:sldId id="535"/>
            <p14:sldId id="536"/>
            <p14:sldId id="538"/>
            <p14:sldId id="546"/>
            <p14:sldId id="547"/>
            <p14:sldId id="540"/>
            <p14:sldId id="543"/>
            <p14:sldId id="541"/>
            <p14:sldId id="542"/>
            <p14:sldId id="355"/>
            <p14:sldId id="726"/>
            <p14:sldId id="725"/>
            <p14:sldId id="727"/>
            <p14:sldId id="365"/>
            <p14:sldId id="366"/>
            <p14:sldId id="367"/>
            <p14:sldId id="368"/>
            <p14:sldId id="369"/>
            <p14:sldId id="370"/>
            <p14:sldId id="371"/>
            <p14:sldId id="372"/>
            <p14:sldId id="430"/>
            <p14:sldId id="431"/>
            <p14:sldId id="432"/>
            <p14:sldId id="433"/>
            <p14:sldId id="434"/>
            <p14:sldId id="435"/>
            <p14:sldId id="437"/>
            <p14:sldId id="544"/>
            <p14:sldId id="438"/>
            <p14:sldId id="425"/>
            <p14:sldId id="426"/>
            <p14:sldId id="428"/>
            <p14:sldId id="376"/>
            <p14:sldId id="373"/>
            <p14:sldId id="416"/>
            <p14:sldId id="415"/>
            <p14:sldId id="414"/>
            <p14:sldId id="409"/>
            <p14:sldId id="412"/>
            <p14:sldId id="410"/>
            <p14:sldId id="411"/>
            <p14:sldId id="377"/>
            <p14:sldId id="378"/>
            <p14:sldId id="421"/>
            <p14:sldId id="379"/>
            <p14:sldId id="422"/>
            <p14:sldId id="384"/>
            <p14:sldId id="382"/>
            <p14:sldId id="389"/>
            <p14:sldId id="388"/>
            <p14:sldId id="386"/>
            <p14:sldId id="387"/>
            <p14:sldId id="722"/>
            <p14:sldId id="730"/>
            <p14:sldId id="526"/>
            <p14:sldId id="529"/>
            <p14:sldId id="530"/>
            <p14:sldId id="525"/>
            <p14:sldId id="531"/>
            <p14:sldId id="532"/>
            <p14:sldId id="393"/>
            <p14:sldId id="398"/>
            <p14:sldId id="399"/>
            <p14:sldId id="401"/>
            <p14:sldId id="533"/>
            <p14:sldId id="731"/>
            <p14:sldId id="395"/>
            <p14:sldId id="502"/>
            <p14:sldId id="283"/>
            <p14:sldId id="285"/>
          </p14:sldIdLst>
        </p14:section>
      </p14:sectionLst>
    </p:ext>
    <p:ext uri="{EFAFB233-063F-42B5-8137-9DF3F51BA10A}">
      <p15:sldGuideLst xmlns:p15="http://schemas.microsoft.com/office/powerpoint/2012/main">
        <p15:guide id="1" orient="horz" pos="3960" userDrawn="1">
          <p15:clr>
            <a:srgbClr val="A4A3A4"/>
          </p15:clr>
        </p15:guide>
        <p15:guide id="2" orient="horz" pos="2880" userDrawn="1">
          <p15:clr>
            <a:srgbClr val="A4A3A4"/>
          </p15:clr>
        </p15:guide>
        <p15:guide id="3" orient="horz" pos="1008" userDrawn="1">
          <p15:clr>
            <a:srgbClr val="A4A3A4"/>
          </p15:clr>
        </p15:guide>
        <p15:guide id="4" pos="288" userDrawn="1">
          <p15:clr>
            <a:srgbClr val="A4A3A4"/>
          </p15:clr>
        </p15:guide>
        <p15:guide id="5" orient="horz" pos="2616" userDrawn="1">
          <p15:clr>
            <a:srgbClr val="A4A3A4"/>
          </p15:clr>
        </p15:guide>
        <p15:guide id="6" orient="horz" pos="3120" userDrawn="1">
          <p15:clr>
            <a:srgbClr val="A4A3A4"/>
          </p15:clr>
        </p15:guide>
        <p15:guide id="7" orient="horz" pos="3048" userDrawn="1">
          <p15:clr>
            <a:srgbClr val="A4A3A4"/>
          </p15:clr>
        </p15:guide>
        <p15:guide id="8" orient="horz" pos="2760" userDrawn="1">
          <p15:clr>
            <a:srgbClr val="A4A3A4"/>
          </p15:clr>
        </p15:guide>
        <p15:guide id="9" pos="64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vin McCormick" initials="GM" lastIdx="8" clrIdx="0">
    <p:extLst>
      <p:ext uri="{19B8F6BF-5375-455C-9EA6-DF929625EA0E}">
        <p15:presenceInfo xmlns:p15="http://schemas.microsoft.com/office/powerpoint/2012/main" userId="Gavin McCorm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62E"/>
    <a:srgbClr val="F7F7F7"/>
    <a:srgbClr val="CBCBCC"/>
    <a:srgbClr val="7F7F7F"/>
    <a:srgbClr val="D7D200"/>
    <a:srgbClr val="CA2514"/>
    <a:srgbClr val="FFFF00"/>
    <a:srgbClr val="7D7D80"/>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3" autoAdjust="0"/>
    <p:restoredTop sz="83854" autoAdjust="0"/>
  </p:normalViewPr>
  <p:slideViewPr>
    <p:cSldViewPr snapToGrid="0" snapToObjects="1">
      <p:cViewPr varScale="1">
        <p:scale>
          <a:sx n="78" d="100"/>
          <a:sy n="78" d="100"/>
        </p:scale>
        <p:origin x="1368" y="176"/>
      </p:cViewPr>
      <p:guideLst>
        <p:guide orient="horz" pos="3960"/>
        <p:guide orient="horz" pos="2880"/>
        <p:guide orient="horz" pos="1008"/>
        <p:guide pos="288"/>
        <p:guide orient="horz" pos="2616"/>
        <p:guide orient="horz" pos="3120"/>
        <p:guide orient="horz" pos="3048"/>
        <p:guide orient="horz" pos="2760"/>
        <p:guide pos="6408"/>
      </p:guideLst>
    </p:cSldViewPr>
  </p:slideViewPr>
  <p:notesTextViewPr>
    <p:cViewPr>
      <p:scale>
        <a:sx n="1" d="1"/>
        <a:sy n="1" d="1"/>
      </p:scale>
      <p:origin x="0" y="0"/>
    </p:cViewPr>
  </p:notesTextViewPr>
  <p:sorterViewPr>
    <p:cViewPr>
      <p:scale>
        <a:sx n="81" d="100"/>
        <a:sy n="81" d="100"/>
      </p:scale>
      <p:origin x="0" y="0"/>
    </p:cViewPr>
  </p:sorterViewPr>
  <p:notesViewPr>
    <p:cSldViewPr snapToGrid="0" snapToObjects="1" showGuides="1">
      <p:cViewPr varScale="1">
        <p:scale>
          <a:sx n="149" d="100"/>
          <a:sy n="149" d="100"/>
        </p:scale>
        <p:origin x="268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ilimade:Dropbox:In&#234;s%20Computer:CMU:2012-2013:12.%20Jobs:ERG:Dispatch%20curv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ilimade:Dropbox:In&#234;s%20Computer:CMU:2012-2013:12.%20Jobs:ERG:Dispatch%20curv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ilimade:Dropbox:In&#234;s%20Computer:CMU:2012-2013:12.%20Jobs:ERG:Dispatch%20curv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ilimade:Dropbox:In&#234;s%20Computer:CMU:2012-2013:12.%20Jobs:ERG:Dispatch%20curve.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olinSchofield\Dropbox%20(Altenex)\ClientSide\Customers\Colleges%20and%20Universities\Boston%20University\Supply%20Side\BU%20Renewable%20Energy%20Marginal%20Emissions%20Calculations%20Gen%20Shape%20051018.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35643006798689E-2"/>
          <c:y val="9.3030303030303033E-2"/>
          <c:w val="0.91376562917097226"/>
          <c:h val="0.84878350433468541"/>
        </c:manualLayout>
      </c:layout>
      <c:areaChart>
        <c:grouping val="stacked"/>
        <c:varyColors val="0"/>
        <c:ser>
          <c:idx val="1"/>
          <c:order val="0"/>
          <c:tx>
            <c:v>Wind 7 Emissions</c:v>
          </c:tx>
          <c:spPr>
            <a:solidFill>
              <a:schemeClr val="bg1">
                <a:lumMod val="50000"/>
                <a:alpha val="72000"/>
              </a:schemeClr>
            </a:solidFill>
            <a:ln w="92075">
              <a:noFill/>
            </a:ln>
            <a:effectLst/>
          </c:spPr>
          <c:val>
            <c:numRef>
              <c:f>'Gen Shape'!$C$5:$C$28</c:f>
              <c:numCache>
                <c:formatCode>0</c:formatCode>
                <c:ptCount val="24"/>
                <c:pt idx="0">
                  <c:v>610.86081037890176</c:v>
                </c:pt>
                <c:pt idx="1">
                  <c:v>678.47780107385745</c:v>
                </c:pt>
                <c:pt idx="2">
                  <c:v>705.83012980722481</c:v>
                </c:pt>
                <c:pt idx="3">
                  <c:v>731.96145551977077</c:v>
                </c:pt>
                <c:pt idx="4">
                  <c:v>706.13721236877336</c:v>
                </c:pt>
                <c:pt idx="5">
                  <c:v>650.93838405431632</c:v>
                </c:pt>
                <c:pt idx="6">
                  <c:v>631.82842041690742</c:v>
                </c:pt>
                <c:pt idx="7">
                  <c:v>665.87684244949742</c:v>
                </c:pt>
                <c:pt idx="8">
                  <c:v>627.25357874572956</c:v>
                </c:pt>
                <c:pt idx="9">
                  <c:v>629.6339839292192</c:v>
                </c:pt>
                <c:pt idx="10">
                  <c:v>607.73170171335153</c:v>
                </c:pt>
                <c:pt idx="11">
                  <c:v>602.435173534211</c:v>
                </c:pt>
                <c:pt idx="12">
                  <c:v>621.11409930357968</c:v>
                </c:pt>
                <c:pt idx="13">
                  <c:v>618.41027527476786</c:v>
                </c:pt>
                <c:pt idx="14">
                  <c:v>617.78592608467557</c:v>
                </c:pt>
                <c:pt idx="15">
                  <c:v>636.85726438792358</c:v>
                </c:pt>
                <c:pt idx="16">
                  <c:v>640.83587178142659</c:v>
                </c:pt>
                <c:pt idx="17">
                  <c:v>624.96238239991044</c:v>
                </c:pt>
                <c:pt idx="18">
                  <c:v>619.32734671028845</c:v>
                </c:pt>
                <c:pt idx="19">
                  <c:v>619.96092972443205</c:v>
                </c:pt>
                <c:pt idx="20">
                  <c:v>618.32286531481202</c:v>
                </c:pt>
                <c:pt idx="21">
                  <c:v>620.74118673750081</c:v>
                </c:pt>
                <c:pt idx="22">
                  <c:v>579.37628394568185</c:v>
                </c:pt>
                <c:pt idx="23">
                  <c:v>588.03406251947763</c:v>
                </c:pt>
              </c:numCache>
            </c:numRef>
          </c:val>
          <c:extLst>
            <c:ext xmlns:c16="http://schemas.microsoft.com/office/drawing/2014/chart" uri="{C3380CC4-5D6E-409C-BE32-E72D297353CC}">
              <c16:uniqueId val="{00000000-B03A-4B71-84D3-B104901C3A44}"/>
            </c:ext>
          </c:extLst>
        </c:ser>
        <c:dLbls>
          <c:showLegendKey val="0"/>
          <c:showVal val="0"/>
          <c:showCatName val="0"/>
          <c:showSerName val="0"/>
          <c:showPercent val="0"/>
          <c:showBubbleSize val="0"/>
        </c:dLbls>
        <c:axId val="884467568"/>
        <c:axId val="884473472"/>
      </c:areaChart>
      <c:valAx>
        <c:axId val="884473472"/>
        <c:scaling>
          <c:orientation val="minMax"/>
          <c:min val="450"/>
        </c:scaling>
        <c:delete val="0"/>
        <c:axPos val="r"/>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7568"/>
        <c:crosses val="max"/>
        <c:crossBetween val="midCat"/>
      </c:valAx>
      <c:catAx>
        <c:axId val="884467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734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0"/>
          <a:lstStyle/>
          <a:p>
            <a:pPr>
              <a:defRPr sz="1400" b="1" i="0" u="none" strike="noStrike" kern="1200" spc="0" baseline="0">
                <a:solidFill>
                  <a:schemeClr val="tx1">
                    <a:lumMod val="65000"/>
                    <a:lumOff val="35000"/>
                  </a:schemeClr>
                </a:solidFill>
                <a:latin typeface="+mn-lt"/>
                <a:ea typeface="+mn-ea"/>
                <a:cs typeface="+mn-cs"/>
              </a:defRPr>
            </a:pPr>
            <a:r>
              <a:rPr lang="en-US" b="1" dirty="0"/>
              <a:t>Comparative NG Henry Hub Forecast Prices</a:t>
            </a:r>
          </a:p>
        </c:rich>
      </c:tx>
      <c:overlay val="0"/>
      <c:spPr>
        <a:noFill/>
        <a:ln>
          <a:noFill/>
        </a:ln>
        <a:effectLst/>
      </c:spPr>
      <c:txPr>
        <a:bodyPr rot="0" spcFirstLastPara="1" vertOverflow="ellipsis" vert="horz" wrap="square" anchor="t" anchorCtr="0"/>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725029765429718E-2"/>
          <c:y val="0.2318512321116952"/>
          <c:w val="0.87444162547297422"/>
          <c:h val="0.4724877863704014"/>
        </c:manualLayout>
      </c:layout>
      <c:lineChart>
        <c:grouping val="standard"/>
        <c:varyColors val="0"/>
        <c:ser>
          <c:idx val="0"/>
          <c:order val="0"/>
          <c:tx>
            <c:strRef>
              <c:f>'Nat Gas Prices'!$D$3</c:f>
              <c:strCache>
                <c:ptCount val="1"/>
                <c:pt idx="0">
                  <c:v>Ventyx Low</c:v>
                </c:pt>
              </c:strCache>
            </c:strRef>
          </c:tx>
          <c:spPr>
            <a:ln w="28575" cap="rnd">
              <a:solidFill>
                <a:schemeClr val="accent1"/>
              </a:solidFill>
              <a:round/>
            </a:ln>
            <a:effectLst/>
          </c:spPr>
          <c:marker>
            <c:symbol val="none"/>
          </c:marker>
          <c:cat>
            <c:numRef>
              <c:f>'Nat Gas Prices'!$C$28:$C$243</c:f>
              <c:numCache>
                <c:formatCode>mmm\-yy</c:formatCode>
                <c:ptCount val="216"/>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numCache>
            </c:numRef>
          </c:cat>
          <c:val>
            <c:numRef>
              <c:f>'Nat Gas Prices'!$D$28:$D$243</c:f>
              <c:numCache>
                <c:formatCode>"$"#,##0.00</c:formatCode>
                <c:ptCount val="216"/>
                <c:pt idx="0">
                  <c:v>2.3780000000000001</c:v>
                </c:pt>
                <c:pt idx="1">
                  <c:v>2.3530000000000002</c:v>
                </c:pt>
                <c:pt idx="2">
                  <c:v>2.2930000000000001</c:v>
                </c:pt>
                <c:pt idx="3">
                  <c:v>2.0099999999999998</c:v>
                </c:pt>
                <c:pt idx="4">
                  <c:v>1.9790000000000001</c:v>
                </c:pt>
                <c:pt idx="5">
                  <c:v>1.9870000000000001</c:v>
                </c:pt>
                <c:pt idx="6">
                  <c:v>1.9950000000000001</c:v>
                </c:pt>
                <c:pt idx="7">
                  <c:v>1.9910000000000001</c:v>
                </c:pt>
                <c:pt idx="8">
                  <c:v>1.97</c:v>
                </c:pt>
                <c:pt idx="9">
                  <c:v>1.9990000000000001</c:v>
                </c:pt>
                <c:pt idx="10">
                  <c:v>2.0649999999999999</c:v>
                </c:pt>
                <c:pt idx="11">
                  <c:v>2.194</c:v>
                </c:pt>
                <c:pt idx="12">
                  <c:v>2.1949999999999998</c:v>
                </c:pt>
                <c:pt idx="13">
                  <c:v>2.1880000000000002</c:v>
                </c:pt>
                <c:pt idx="14">
                  <c:v>2.1560000000000001</c:v>
                </c:pt>
                <c:pt idx="15">
                  <c:v>1.982</c:v>
                </c:pt>
                <c:pt idx="16">
                  <c:v>1.988</c:v>
                </c:pt>
                <c:pt idx="17">
                  <c:v>2.0289999999999999</c:v>
                </c:pt>
                <c:pt idx="18">
                  <c:v>2.0819999999999999</c:v>
                </c:pt>
                <c:pt idx="19">
                  <c:v>2.1240000000000001</c:v>
                </c:pt>
                <c:pt idx="20">
                  <c:v>2.1139999999999999</c:v>
                </c:pt>
                <c:pt idx="21">
                  <c:v>2.1619999999999999</c:v>
                </c:pt>
                <c:pt idx="22">
                  <c:v>2.2509999999999999</c:v>
                </c:pt>
                <c:pt idx="23">
                  <c:v>2.363</c:v>
                </c:pt>
                <c:pt idx="24">
                  <c:v>2.379</c:v>
                </c:pt>
                <c:pt idx="25">
                  <c:v>2.3809999999999998</c:v>
                </c:pt>
                <c:pt idx="26">
                  <c:v>2.3650000000000002</c:v>
                </c:pt>
                <c:pt idx="27">
                  <c:v>2.3189999999999991</c:v>
                </c:pt>
                <c:pt idx="28">
                  <c:v>2.3340000000000001</c:v>
                </c:pt>
                <c:pt idx="29">
                  <c:v>2.3610000000000002</c:v>
                </c:pt>
                <c:pt idx="30">
                  <c:v>2.392999999999998</c:v>
                </c:pt>
                <c:pt idx="31">
                  <c:v>2.4220000000000002</c:v>
                </c:pt>
                <c:pt idx="32">
                  <c:v>2.412999999999998</c:v>
                </c:pt>
                <c:pt idx="33">
                  <c:v>2.416999999999998</c:v>
                </c:pt>
                <c:pt idx="34">
                  <c:v>2.4359999999999991</c:v>
                </c:pt>
                <c:pt idx="35">
                  <c:v>2.4569999999999981</c:v>
                </c:pt>
                <c:pt idx="36">
                  <c:v>2.5630000000000002</c:v>
                </c:pt>
                <c:pt idx="37">
                  <c:v>2.5409999999999999</c:v>
                </c:pt>
                <c:pt idx="38">
                  <c:v>2.488</c:v>
                </c:pt>
                <c:pt idx="39">
                  <c:v>2.444</c:v>
                </c:pt>
                <c:pt idx="40">
                  <c:v>2.4300000000000002</c:v>
                </c:pt>
                <c:pt idx="41">
                  <c:v>2.4319999999999991</c:v>
                </c:pt>
                <c:pt idx="42">
                  <c:v>2.4449999999999998</c:v>
                </c:pt>
                <c:pt idx="43">
                  <c:v>2.448</c:v>
                </c:pt>
                <c:pt idx="44">
                  <c:v>2.395</c:v>
                </c:pt>
                <c:pt idx="45">
                  <c:v>2.415999999999999</c:v>
                </c:pt>
                <c:pt idx="46">
                  <c:v>2.4590000000000001</c:v>
                </c:pt>
                <c:pt idx="47">
                  <c:v>2.5019999999999998</c:v>
                </c:pt>
                <c:pt idx="48">
                  <c:v>2.573</c:v>
                </c:pt>
                <c:pt idx="49">
                  <c:v>2.5449999999999999</c:v>
                </c:pt>
                <c:pt idx="50">
                  <c:v>2.476999999999999</c:v>
                </c:pt>
                <c:pt idx="51">
                  <c:v>2.42</c:v>
                </c:pt>
                <c:pt idx="52">
                  <c:v>2.4079999999999999</c:v>
                </c:pt>
                <c:pt idx="53">
                  <c:v>2.4140000000000001</c:v>
                </c:pt>
                <c:pt idx="54">
                  <c:v>2.4359999999999991</c:v>
                </c:pt>
                <c:pt idx="55">
                  <c:v>2.4409999999999998</c:v>
                </c:pt>
                <c:pt idx="56">
                  <c:v>2.3690000000000002</c:v>
                </c:pt>
                <c:pt idx="57">
                  <c:v>2.395</c:v>
                </c:pt>
                <c:pt idx="58">
                  <c:v>2.4510000000000001</c:v>
                </c:pt>
                <c:pt idx="59">
                  <c:v>2.5089999999999999</c:v>
                </c:pt>
                <c:pt idx="60">
                  <c:v>2.544</c:v>
                </c:pt>
                <c:pt idx="61">
                  <c:v>2.5209999999999999</c:v>
                </c:pt>
                <c:pt idx="62">
                  <c:v>2.468</c:v>
                </c:pt>
                <c:pt idx="63">
                  <c:v>2.4220000000000002</c:v>
                </c:pt>
                <c:pt idx="64">
                  <c:v>2.41</c:v>
                </c:pt>
                <c:pt idx="65">
                  <c:v>2.411999999999999</c:v>
                </c:pt>
                <c:pt idx="66">
                  <c:v>2.4260000000000002</c:v>
                </c:pt>
                <c:pt idx="67">
                  <c:v>2.4289999999999998</c:v>
                </c:pt>
                <c:pt idx="68">
                  <c:v>2.3730000000000002</c:v>
                </c:pt>
                <c:pt idx="69">
                  <c:v>2.391</c:v>
                </c:pt>
                <c:pt idx="70">
                  <c:v>2.4319999999999991</c:v>
                </c:pt>
                <c:pt idx="71">
                  <c:v>2.476</c:v>
                </c:pt>
                <c:pt idx="72">
                  <c:v>2.544</c:v>
                </c:pt>
                <c:pt idx="73">
                  <c:v>2.516999999999999</c:v>
                </c:pt>
                <c:pt idx="74">
                  <c:v>2.4550000000000001</c:v>
                </c:pt>
                <c:pt idx="75">
                  <c:v>2.4039999999999999</c:v>
                </c:pt>
                <c:pt idx="76">
                  <c:v>2.39</c:v>
                </c:pt>
                <c:pt idx="77">
                  <c:v>2.3940000000000001</c:v>
                </c:pt>
                <c:pt idx="78">
                  <c:v>2.411999999999999</c:v>
                </c:pt>
                <c:pt idx="79">
                  <c:v>2.415</c:v>
                </c:pt>
                <c:pt idx="80">
                  <c:v>2.3490000000000002</c:v>
                </c:pt>
                <c:pt idx="81">
                  <c:v>2.37</c:v>
                </c:pt>
                <c:pt idx="82">
                  <c:v>2.42</c:v>
                </c:pt>
                <c:pt idx="83">
                  <c:v>2.4740000000000002</c:v>
                </c:pt>
                <c:pt idx="84">
                  <c:v>2.5230000000000001</c:v>
                </c:pt>
                <c:pt idx="85">
                  <c:v>2.496</c:v>
                </c:pt>
                <c:pt idx="86">
                  <c:v>2.4359999999999991</c:v>
                </c:pt>
                <c:pt idx="87">
                  <c:v>2.3849999999999998</c:v>
                </c:pt>
                <c:pt idx="88">
                  <c:v>2.371</c:v>
                </c:pt>
                <c:pt idx="89">
                  <c:v>2.3740000000000001</c:v>
                </c:pt>
                <c:pt idx="90">
                  <c:v>2.392999999999998</c:v>
                </c:pt>
                <c:pt idx="91">
                  <c:v>2.395999999999999</c:v>
                </c:pt>
                <c:pt idx="92">
                  <c:v>2.3319999999999981</c:v>
                </c:pt>
                <c:pt idx="93">
                  <c:v>2.3540000000000001</c:v>
                </c:pt>
                <c:pt idx="94">
                  <c:v>2.403</c:v>
                </c:pt>
                <c:pt idx="95">
                  <c:v>2.4529999999999981</c:v>
                </c:pt>
                <c:pt idx="96">
                  <c:v>2.5009999999999999</c:v>
                </c:pt>
                <c:pt idx="97">
                  <c:v>2.4740000000000002</c:v>
                </c:pt>
                <c:pt idx="98">
                  <c:v>2.416999999999998</c:v>
                </c:pt>
                <c:pt idx="99">
                  <c:v>2.3679999999999999</c:v>
                </c:pt>
                <c:pt idx="100">
                  <c:v>2.3549999999999991</c:v>
                </c:pt>
                <c:pt idx="101">
                  <c:v>2.3570000000000002</c:v>
                </c:pt>
                <c:pt idx="102">
                  <c:v>2.371</c:v>
                </c:pt>
                <c:pt idx="103">
                  <c:v>2.3730000000000002</c:v>
                </c:pt>
                <c:pt idx="104">
                  <c:v>2.3109999999999991</c:v>
                </c:pt>
                <c:pt idx="105">
                  <c:v>2.33</c:v>
                </c:pt>
                <c:pt idx="106">
                  <c:v>2.3730000000000002</c:v>
                </c:pt>
                <c:pt idx="107">
                  <c:v>2.419</c:v>
                </c:pt>
                <c:pt idx="108">
                  <c:v>2.4660000000000002</c:v>
                </c:pt>
                <c:pt idx="109">
                  <c:v>2.4420000000000002</c:v>
                </c:pt>
                <c:pt idx="110">
                  <c:v>2.392999999999998</c:v>
                </c:pt>
                <c:pt idx="111">
                  <c:v>2.3509999999999991</c:v>
                </c:pt>
                <c:pt idx="112">
                  <c:v>2.3389999999999991</c:v>
                </c:pt>
                <c:pt idx="113">
                  <c:v>2.3420000000000001</c:v>
                </c:pt>
                <c:pt idx="114">
                  <c:v>2.3530000000000002</c:v>
                </c:pt>
                <c:pt idx="115">
                  <c:v>2.3549999999999991</c:v>
                </c:pt>
                <c:pt idx="116">
                  <c:v>2.302999999999999</c:v>
                </c:pt>
                <c:pt idx="117">
                  <c:v>2.3210000000000002</c:v>
                </c:pt>
                <c:pt idx="118">
                  <c:v>2.3580000000000001</c:v>
                </c:pt>
                <c:pt idx="119">
                  <c:v>2.3980000000000001</c:v>
                </c:pt>
                <c:pt idx="120">
                  <c:v>2.4740000000000002</c:v>
                </c:pt>
                <c:pt idx="121">
                  <c:v>2.4470000000000001</c:v>
                </c:pt>
                <c:pt idx="122">
                  <c:v>2.39</c:v>
                </c:pt>
                <c:pt idx="123">
                  <c:v>2.3420000000000001</c:v>
                </c:pt>
                <c:pt idx="124">
                  <c:v>2.3290000000000002</c:v>
                </c:pt>
                <c:pt idx="125">
                  <c:v>2.3330000000000002</c:v>
                </c:pt>
                <c:pt idx="126">
                  <c:v>2.3479999999999999</c:v>
                </c:pt>
                <c:pt idx="127">
                  <c:v>2.3519999999999981</c:v>
                </c:pt>
                <c:pt idx="128">
                  <c:v>2.2879999999999998</c:v>
                </c:pt>
                <c:pt idx="129">
                  <c:v>2.3069999999999991</c:v>
                </c:pt>
                <c:pt idx="130">
                  <c:v>2.3519999999999981</c:v>
                </c:pt>
                <c:pt idx="131">
                  <c:v>2.3980000000000001</c:v>
                </c:pt>
                <c:pt idx="132">
                  <c:v>2.448</c:v>
                </c:pt>
                <c:pt idx="133">
                  <c:v>2.4239999999999999</c:v>
                </c:pt>
                <c:pt idx="134">
                  <c:v>2.37</c:v>
                </c:pt>
                <c:pt idx="135">
                  <c:v>2.3239999999999998</c:v>
                </c:pt>
                <c:pt idx="136">
                  <c:v>2.3130000000000002</c:v>
                </c:pt>
                <c:pt idx="137">
                  <c:v>2.3180000000000001</c:v>
                </c:pt>
                <c:pt idx="138">
                  <c:v>2.3319999999999981</c:v>
                </c:pt>
                <c:pt idx="139">
                  <c:v>2.3370000000000002</c:v>
                </c:pt>
                <c:pt idx="140">
                  <c:v>2.282</c:v>
                </c:pt>
                <c:pt idx="141">
                  <c:v>2.3010000000000002</c:v>
                </c:pt>
                <c:pt idx="142">
                  <c:v>2.3439999999999999</c:v>
                </c:pt>
                <c:pt idx="143">
                  <c:v>2.3889999999999998</c:v>
                </c:pt>
                <c:pt idx="144">
                  <c:v>2.4620000000000002</c:v>
                </c:pt>
                <c:pt idx="145">
                  <c:v>2.4380000000000002</c:v>
                </c:pt>
                <c:pt idx="146">
                  <c:v>2.3780000000000001</c:v>
                </c:pt>
                <c:pt idx="147">
                  <c:v>2.3290000000000002</c:v>
                </c:pt>
                <c:pt idx="148">
                  <c:v>2.3170000000000002</c:v>
                </c:pt>
                <c:pt idx="149">
                  <c:v>2.3199999999999981</c:v>
                </c:pt>
                <c:pt idx="150">
                  <c:v>2.3380000000000001</c:v>
                </c:pt>
                <c:pt idx="151">
                  <c:v>2.3439999999999999</c:v>
                </c:pt>
                <c:pt idx="152">
                  <c:v>2.282</c:v>
                </c:pt>
                <c:pt idx="153">
                  <c:v>2.3050000000000002</c:v>
                </c:pt>
                <c:pt idx="154">
                  <c:v>2.3509999999999991</c:v>
                </c:pt>
                <c:pt idx="155">
                  <c:v>2.4009999999999998</c:v>
                </c:pt>
                <c:pt idx="156">
                  <c:v>2.4519999999999991</c:v>
                </c:pt>
                <c:pt idx="157">
                  <c:v>2.4300000000000002</c:v>
                </c:pt>
                <c:pt idx="158">
                  <c:v>2.376999999999998</c:v>
                </c:pt>
                <c:pt idx="159">
                  <c:v>2.3340000000000001</c:v>
                </c:pt>
                <c:pt idx="160">
                  <c:v>2.3210000000000002</c:v>
                </c:pt>
                <c:pt idx="161">
                  <c:v>2.3260000000000001</c:v>
                </c:pt>
                <c:pt idx="162">
                  <c:v>2.34</c:v>
                </c:pt>
                <c:pt idx="163">
                  <c:v>2.3439999999999999</c:v>
                </c:pt>
                <c:pt idx="164">
                  <c:v>2.2890000000000001</c:v>
                </c:pt>
                <c:pt idx="165">
                  <c:v>2.3079999999999998</c:v>
                </c:pt>
                <c:pt idx="166">
                  <c:v>2.3490000000000002</c:v>
                </c:pt>
                <c:pt idx="167">
                  <c:v>2.3940000000000001</c:v>
                </c:pt>
                <c:pt idx="168">
                  <c:v>2.4700000000000002</c:v>
                </c:pt>
                <c:pt idx="169">
                  <c:v>2.4489999999999998</c:v>
                </c:pt>
                <c:pt idx="170">
                  <c:v>2.403</c:v>
                </c:pt>
                <c:pt idx="171">
                  <c:v>2.3639999999999999</c:v>
                </c:pt>
                <c:pt idx="172">
                  <c:v>2.3530000000000002</c:v>
                </c:pt>
                <c:pt idx="173">
                  <c:v>2.3549999999999991</c:v>
                </c:pt>
                <c:pt idx="174">
                  <c:v>2.3690000000000002</c:v>
                </c:pt>
                <c:pt idx="175">
                  <c:v>2.371</c:v>
                </c:pt>
                <c:pt idx="176">
                  <c:v>2.3210000000000002</c:v>
                </c:pt>
                <c:pt idx="177">
                  <c:v>2.3370000000000002</c:v>
                </c:pt>
                <c:pt idx="178">
                  <c:v>2.3740000000000001</c:v>
                </c:pt>
                <c:pt idx="179">
                  <c:v>2.412999999999998</c:v>
                </c:pt>
                <c:pt idx="180">
                  <c:v>2.5070000000000001</c:v>
                </c:pt>
                <c:pt idx="181">
                  <c:v>2.4860000000000002</c:v>
                </c:pt>
                <c:pt idx="182">
                  <c:v>2.4329999999999981</c:v>
                </c:pt>
                <c:pt idx="183">
                  <c:v>2.39</c:v>
                </c:pt>
                <c:pt idx="184">
                  <c:v>2.38</c:v>
                </c:pt>
                <c:pt idx="185">
                  <c:v>2.383</c:v>
                </c:pt>
                <c:pt idx="186">
                  <c:v>2.4</c:v>
                </c:pt>
                <c:pt idx="187">
                  <c:v>2.4049999999999998</c:v>
                </c:pt>
                <c:pt idx="188">
                  <c:v>2.35</c:v>
                </c:pt>
                <c:pt idx="189">
                  <c:v>2.3690000000000002</c:v>
                </c:pt>
                <c:pt idx="190">
                  <c:v>2.411</c:v>
                </c:pt>
                <c:pt idx="191">
                  <c:v>2.4569999999999981</c:v>
                </c:pt>
                <c:pt idx="192">
                  <c:v>2.528</c:v>
                </c:pt>
                <c:pt idx="193">
                  <c:v>2.508</c:v>
                </c:pt>
                <c:pt idx="194">
                  <c:v>2.4620000000000002</c:v>
                </c:pt>
                <c:pt idx="195">
                  <c:v>2.423</c:v>
                </c:pt>
                <c:pt idx="196">
                  <c:v>2.415</c:v>
                </c:pt>
                <c:pt idx="197">
                  <c:v>2.4180000000000001</c:v>
                </c:pt>
                <c:pt idx="198">
                  <c:v>2.431</c:v>
                </c:pt>
                <c:pt idx="199">
                  <c:v>2.4340000000000002</c:v>
                </c:pt>
                <c:pt idx="200">
                  <c:v>2.3839999999999999</c:v>
                </c:pt>
                <c:pt idx="201">
                  <c:v>2.4</c:v>
                </c:pt>
                <c:pt idx="202">
                  <c:v>2.4359999999999991</c:v>
                </c:pt>
                <c:pt idx="203">
                  <c:v>2.4750000000000001</c:v>
                </c:pt>
                <c:pt idx="204">
                  <c:v>2.581</c:v>
                </c:pt>
                <c:pt idx="205">
                  <c:v>2.556</c:v>
                </c:pt>
                <c:pt idx="206">
                  <c:v>2.5</c:v>
                </c:pt>
                <c:pt idx="207">
                  <c:v>2.4519999999999991</c:v>
                </c:pt>
                <c:pt idx="208">
                  <c:v>2.4430000000000001</c:v>
                </c:pt>
                <c:pt idx="209">
                  <c:v>2.4470000000000001</c:v>
                </c:pt>
                <c:pt idx="210">
                  <c:v>2.4630000000000001</c:v>
                </c:pt>
                <c:pt idx="211">
                  <c:v>2.4670000000000001</c:v>
                </c:pt>
                <c:pt idx="212">
                  <c:v>2.4079999999999999</c:v>
                </c:pt>
                <c:pt idx="213">
                  <c:v>2.4279999999999999</c:v>
                </c:pt>
                <c:pt idx="214">
                  <c:v>2.472</c:v>
                </c:pt>
                <c:pt idx="215">
                  <c:v>2.5219999999999998</c:v>
                </c:pt>
              </c:numCache>
            </c:numRef>
          </c:val>
          <c:smooth val="0"/>
          <c:extLst>
            <c:ext xmlns:c16="http://schemas.microsoft.com/office/drawing/2014/chart" uri="{C3380CC4-5D6E-409C-BE32-E72D297353CC}">
              <c16:uniqueId val="{00000000-5AF3-8D4B-B474-9E84132CE012}"/>
            </c:ext>
          </c:extLst>
        </c:ser>
        <c:ser>
          <c:idx val="1"/>
          <c:order val="1"/>
          <c:tx>
            <c:strRef>
              <c:f>'Nat Gas Prices'!$E$3</c:f>
              <c:strCache>
                <c:ptCount val="1"/>
                <c:pt idx="0">
                  <c:v>Ventyx Base </c:v>
                </c:pt>
              </c:strCache>
            </c:strRef>
          </c:tx>
          <c:spPr>
            <a:ln w="28575" cap="rnd">
              <a:solidFill>
                <a:schemeClr val="tx1"/>
              </a:solidFill>
              <a:round/>
            </a:ln>
            <a:effectLst/>
          </c:spPr>
          <c:marker>
            <c:symbol val="none"/>
          </c:marker>
          <c:cat>
            <c:numRef>
              <c:f>'Nat Gas Prices'!$C$28:$C$243</c:f>
              <c:numCache>
                <c:formatCode>mmm\-yy</c:formatCode>
                <c:ptCount val="216"/>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numCache>
            </c:numRef>
          </c:cat>
          <c:val>
            <c:numRef>
              <c:f>'Nat Gas Prices'!$E$28:$E$243</c:f>
              <c:numCache>
                <c:formatCode>"$"#,##0.00</c:formatCode>
                <c:ptCount val="216"/>
                <c:pt idx="0">
                  <c:v>3.14</c:v>
                </c:pt>
                <c:pt idx="1">
                  <c:v>3.1139999999999999</c:v>
                </c:pt>
                <c:pt idx="2">
                  <c:v>3.0419999999999998</c:v>
                </c:pt>
                <c:pt idx="3">
                  <c:v>2.6739999999999999</c:v>
                </c:pt>
                <c:pt idx="4">
                  <c:v>2.637</c:v>
                </c:pt>
                <c:pt idx="5">
                  <c:v>2.6549999999999998</c:v>
                </c:pt>
                <c:pt idx="6">
                  <c:v>2.673</c:v>
                </c:pt>
                <c:pt idx="7">
                  <c:v>2.673</c:v>
                </c:pt>
                <c:pt idx="8">
                  <c:v>2.6539999999999999</c:v>
                </c:pt>
                <c:pt idx="9">
                  <c:v>2.7</c:v>
                </c:pt>
                <c:pt idx="10">
                  <c:v>2.7949999999999999</c:v>
                </c:pt>
                <c:pt idx="11">
                  <c:v>2.976999999999999</c:v>
                </c:pt>
                <c:pt idx="12">
                  <c:v>2.9849999999999999</c:v>
                </c:pt>
                <c:pt idx="13">
                  <c:v>2.9820000000000002</c:v>
                </c:pt>
                <c:pt idx="14">
                  <c:v>2.9470000000000001</c:v>
                </c:pt>
                <c:pt idx="15">
                  <c:v>2.72</c:v>
                </c:pt>
                <c:pt idx="16">
                  <c:v>2.7360000000000002</c:v>
                </c:pt>
                <c:pt idx="17">
                  <c:v>2.7970000000000002</c:v>
                </c:pt>
                <c:pt idx="18">
                  <c:v>2.876999999999998</c:v>
                </c:pt>
                <c:pt idx="19">
                  <c:v>2.94</c:v>
                </c:pt>
                <c:pt idx="20">
                  <c:v>2.9289999999999998</c:v>
                </c:pt>
                <c:pt idx="21">
                  <c:v>2.9980000000000002</c:v>
                </c:pt>
                <c:pt idx="22">
                  <c:v>3.1240000000000001</c:v>
                </c:pt>
                <c:pt idx="23">
                  <c:v>3.2839999999999998</c:v>
                </c:pt>
                <c:pt idx="24">
                  <c:v>3.3140000000000001</c:v>
                </c:pt>
                <c:pt idx="25">
                  <c:v>3.3220000000000001</c:v>
                </c:pt>
                <c:pt idx="26">
                  <c:v>3.3069999999999991</c:v>
                </c:pt>
                <c:pt idx="27">
                  <c:v>3.25</c:v>
                </c:pt>
                <c:pt idx="28">
                  <c:v>3.2789999999999999</c:v>
                </c:pt>
                <c:pt idx="29">
                  <c:v>3.327</c:v>
                </c:pt>
                <c:pt idx="30">
                  <c:v>3.3820000000000001</c:v>
                </c:pt>
                <c:pt idx="31">
                  <c:v>3.4289999999999998</c:v>
                </c:pt>
                <c:pt idx="32">
                  <c:v>3.4260000000000002</c:v>
                </c:pt>
                <c:pt idx="33">
                  <c:v>3.4420000000000002</c:v>
                </c:pt>
                <c:pt idx="34">
                  <c:v>3.476999999999999</c:v>
                </c:pt>
                <c:pt idx="35">
                  <c:v>3.5150000000000001</c:v>
                </c:pt>
                <c:pt idx="36">
                  <c:v>3.6739999999999999</c:v>
                </c:pt>
                <c:pt idx="37">
                  <c:v>3.6480000000000001</c:v>
                </c:pt>
                <c:pt idx="38">
                  <c:v>3.5760000000000001</c:v>
                </c:pt>
                <c:pt idx="39">
                  <c:v>3.5230000000000001</c:v>
                </c:pt>
                <c:pt idx="40">
                  <c:v>3.51</c:v>
                </c:pt>
                <c:pt idx="41">
                  <c:v>3.5179999999999998</c:v>
                </c:pt>
                <c:pt idx="42">
                  <c:v>3.5430000000000001</c:v>
                </c:pt>
                <c:pt idx="43">
                  <c:v>3.552</c:v>
                </c:pt>
                <c:pt idx="44">
                  <c:v>3.476999999999999</c:v>
                </c:pt>
                <c:pt idx="45">
                  <c:v>3.5070000000000001</c:v>
                </c:pt>
                <c:pt idx="46">
                  <c:v>3.5680000000000001</c:v>
                </c:pt>
                <c:pt idx="47">
                  <c:v>3.6339999999999999</c:v>
                </c:pt>
                <c:pt idx="48">
                  <c:v>3.7370000000000001</c:v>
                </c:pt>
                <c:pt idx="49">
                  <c:v>3.6989999999999998</c:v>
                </c:pt>
                <c:pt idx="50">
                  <c:v>3.6019999999999999</c:v>
                </c:pt>
                <c:pt idx="51">
                  <c:v>3.5230000000000001</c:v>
                </c:pt>
                <c:pt idx="52">
                  <c:v>3.5089999999999999</c:v>
                </c:pt>
                <c:pt idx="53">
                  <c:v>3.5209999999999999</c:v>
                </c:pt>
                <c:pt idx="54">
                  <c:v>3.556</c:v>
                </c:pt>
                <c:pt idx="55">
                  <c:v>3.5670000000000002</c:v>
                </c:pt>
                <c:pt idx="56">
                  <c:v>3.4649999999999999</c:v>
                </c:pt>
                <c:pt idx="57">
                  <c:v>3.5059999999999998</c:v>
                </c:pt>
                <c:pt idx="58">
                  <c:v>3.59</c:v>
                </c:pt>
                <c:pt idx="59">
                  <c:v>3.6789999999999998</c:v>
                </c:pt>
                <c:pt idx="60">
                  <c:v>3.7349999999999999</c:v>
                </c:pt>
                <c:pt idx="61">
                  <c:v>3.706</c:v>
                </c:pt>
                <c:pt idx="62">
                  <c:v>3.6339999999999999</c:v>
                </c:pt>
                <c:pt idx="63">
                  <c:v>3.573</c:v>
                </c:pt>
                <c:pt idx="64">
                  <c:v>3.5619999999999998</c:v>
                </c:pt>
                <c:pt idx="65">
                  <c:v>3.5720000000000001</c:v>
                </c:pt>
                <c:pt idx="66">
                  <c:v>3.597</c:v>
                </c:pt>
                <c:pt idx="67">
                  <c:v>3.6070000000000002</c:v>
                </c:pt>
                <c:pt idx="68">
                  <c:v>3.528</c:v>
                </c:pt>
                <c:pt idx="69">
                  <c:v>3.5590000000000002</c:v>
                </c:pt>
                <c:pt idx="70">
                  <c:v>3.6240000000000001</c:v>
                </c:pt>
                <c:pt idx="71">
                  <c:v>3.6909999999999998</c:v>
                </c:pt>
                <c:pt idx="72">
                  <c:v>3.798</c:v>
                </c:pt>
                <c:pt idx="73">
                  <c:v>3.762</c:v>
                </c:pt>
                <c:pt idx="74">
                  <c:v>3.673</c:v>
                </c:pt>
                <c:pt idx="75">
                  <c:v>3.6</c:v>
                </c:pt>
                <c:pt idx="76">
                  <c:v>3.585</c:v>
                </c:pt>
                <c:pt idx="77">
                  <c:v>3.5950000000000002</c:v>
                </c:pt>
                <c:pt idx="78">
                  <c:v>3.6269999999999998</c:v>
                </c:pt>
                <c:pt idx="79">
                  <c:v>3.6389999999999998</c:v>
                </c:pt>
                <c:pt idx="80">
                  <c:v>3.5430000000000001</c:v>
                </c:pt>
                <c:pt idx="81">
                  <c:v>3.581</c:v>
                </c:pt>
                <c:pt idx="82">
                  <c:v>3.66</c:v>
                </c:pt>
                <c:pt idx="83">
                  <c:v>3.7450000000000001</c:v>
                </c:pt>
                <c:pt idx="84">
                  <c:v>3.823</c:v>
                </c:pt>
                <c:pt idx="85">
                  <c:v>3.786</c:v>
                </c:pt>
                <c:pt idx="86">
                  <c:v>3.6989999999999998</c:v>
                </c:pt>
                <c:pt idx="87">
                  <c:v>3.6259999999999999</c:v>
                </c:pt>
                <c:pt idx="88">
                  <c:v>3.61</c:v>
                </c:pt>
                <c:pt idx="89">
                  <c:v>3.62</c:v>
                </c:pt>
                <c:pt idx="90">
                  <c:v>3.653</c:v>
                </c:pt>
                <c:pt idx="91">
                  <c:v>3.6629999999999998</c:v>
                </c:pt>
                <c:pt idx="92">
                  <c:v>3.57</c:v>
                </c:pt>
                <c:pt idx="93">
                  <c:v>3.6080000000000001</c:v>
                </c:pt>
                <c:pt idx="94">
                  <c:v>3.6859999999999999</c:v>
                </c:pt>
                <c:pt idx="95">
                  <c:v>3.7690000000000001</c:v>
                </c:pt>
                <c:pt idx="96">
                  <c:v>3.8490000000000002</c:v>
                </c:pt>
                <c:pt idx="97">
                  <c:v>3.8130000000000002</c:v>
                </c:pt>
                <c:pt idx="98">
                  <c:v>3.7330000000000001</c:v>
                </c:pt>
                <c:pt idx="99">
                  <c:v>3.665</c:v>
                </c:pt>
                <c:pt idx="100">
                  <c:v>3.65</c:v>
                </c:pt>
                <c:pt idx="101">
                  <c:v>3.66</c:v>
                </c:pt>
                <c:pt idx="102">
                  <c:v>3.69</c:v>
                </c:pt>
                <c:pt idx="103">
                  <c:v>3.7</c:v>
                </c:pt>
                <c:pt idx="104">
                  <c:v>3.6110000000000002</c:v>
                </c:pt>
                <c:pt idx="105">
                  <c:v>3.6480000000000001</c:v>
                </c:pt>
                <c:pt idx="106">
                  <c:v>3.72</c:v>
                </c:pt>
                <c:pt idx="107">
                  <c:v>3.798</c:v>
                </c:pt>
                <c:pt idx="108">
                  <c:v>3.8780000000000001</c:v>
                </c:pt>
                <c:pt idx="109">
                  <c:v>3.8479999999999999</c:v>
                </c:pt>
                <c:pt idx="110">
                  <c:v>3.7759999999999998</c:v>
                </c:pt>
                <c:pt idx="111">
                  <c:v>3.7160000000000002</c:v>
                </c:pt>
                <c:pt idx="112">
                  <c:v>3.7040000000000002</c:v>
                </c:pt>
                <c:pt idx="113">
                  <c:v>3.714</c:v>
                </c:pt>
                <c:pt idx="114">
                  <c:v>3.738</c:v>
                </c:pt>
                <c:pt idx="115">
                  <c:v>3.7480000000000002</c:v>
                </c:pt>
                <c:pt idx="116">
                  <c:v>3.67</c:v>
                </c:pt>
                <c:pt idx="117">
                  <c:v>3.702</c:v>
                </c:pt>
                <c:pt idx="118">
                  <c:v>3.7669999999999999</c:v>
                </c:pt>
                <c:pt idx="119">
                  <c:v>3.8340000000000001</c:v>
                </c:pt>
                <c:pt idx="120">
                  <c:v>3.96</c:v>
                </c:pt>
                <c:pt idx="121">
                  <c:v>3.923</c:v>
                </c:pt>
                <c:pt idx="122">
                  <c:v>3.8370000000000002</c:v>
                </c:pt>
                <c:pt idx="123">
                  <c:v>3.7639999999999998</c:v>
                </c:pt>
                <c:pt idx="124">
                  <c:v>3.7480000000000002</c:v>
                </c:pt>
                <c:pt idx="125">
                  <c:v>3.7610000000000001</c:v>
                </c:pt>
                <c:pt idx="126">
                  <c:v>3.7919999999999998</c:v>
                </c:pt>
                <c:pt idx="127">
                  <c:v>3.8039999999999998</c:v>
                </c:pt>
                <c:pt idx="128">
                  <c:v>3.7090000000000001</c:v>
                </c:pt>
                <c:pt idx="129">
                  <c:v>3.7469999999999999</c:v>
                </c:pt>
                <c:pt idx="130">
                  <c:v>3.8250000000000002</c:v>
                </c:pt>
                <c:pt idx="131">
                  <c:v>3.9079999999999999</c:v>
                </c:pt>
                <c:pt idx="132">
                  <c:v>3.9980000000000002</c:v>
                </c:pt>
                <c:pt idx="133">
                  <c:v>3.964</c:v>
                </c:pt>
                <c:pt idx="134">
                  <c:v>3.8809999999999998</c:v>
                </c:pt>
                <c:pt idx="135">
                  <c:v>3.8130000000000002</c:v>
                </c:pt>
                <c:pt idx="136">
                  <c:v>3.798</c:v>
                </c:pt>
                <c:pt idx="137">
                  <c:v>3.81</c:v>
                </c:pt>
                <c:pt idx="138">
                  <c:v>3.8380000000000001</c:v>
                </c:pt>
                <c:pt idx="139">
                  <c:v>3.85</c:v>
                </c:pt>
                <c:pt idx="140">
                  <c:v>3.7610000000000001</c:v>
                </c:pt>
                <c:pt idx="141">
                  <c:v>3.7959999999999998</c:v>
                </c:pt>
                <c:pt idx="142">
                  <c:v>3.8690000000000002</c:v>
                </c:pt>
                <c:pt idx="143">
                  <c:v>3.9470000000000001</c:v>
                </c:pt>
                <c:pt idx="144">
                  <c:v>4.0720000000000001</c:v>
                </c:pt>
                <c:pt idx="145">
                  <c:v>4.0350000000000001</c:v>
                </c:pt>
                <c:pt idx="146">
                  <c:v>3.9409999999999998</c:v>
                </c:pt>
                <c:pt idx="147">
                  <c:v>3.8660000000000001</c:v>
                </c:pt>
                <c:pt idx="148">
                  <c:v>3.8509999999999991</c:v>
                </c:pt>
                <c:pt idx="149">
                  <c:v>3.86</c:v>
                </c:pt>
                <c:pt idx="150">
                  <c:v>3.8940000000000001</c:v>
                </c:pt>
                <c:pt idx="151">
                  <c:v>3.907</c:v>
                </c:pt>
                <c:pt idx="152">
                  <c:v>3.806</c:v>
                </c:pt>
                <c:pt idx="153">
                  <c:v>3.847</c:v>
                </c:pt>
                <c:pt idx="154">
                  <c:v>3.9289999999999998</c:v>
                </c:pt>
                <c:pt idx="155">
                  <c:v>4.0169999999999986</c:v>
                </c:pt>
                <c:pt idx="156">
                  <c:v>4.1059999999999954</c:v>
                </c:pt>
                <c:pt idx="157">
                  <c:v>4.0720000000000001</c:v>
                </c:pt>
                <c:pt idx="158">
                  <c:v>3.988</c:v>
                </c:pt>
                <c:pt idx="159">
                  <c:v>3.92</c:v>
                </c:pt>
                <c:pt idx="160">
                  <c:v>3.9039999999999999</c:v>
                </c:pt>
                <c:pt idx="161">
                  <c:v>3.915</c:v>
                </c:pt>
                <c:pt idx="162">
                  <c:v>3.944</c:v>
                </c:pt>
                <c:pt idx="163">
                  <c:v>3.9559999999999991</c:v>
                </c:pt>
                <c:pt idx="164">
                  <c:v>3.8660000000000001</c:v>
                </c:pt>
                <c:pt idx="165">
                  <c:v>3.9009999999999998</c:v>
                </c:pt>
                <c:pt idx="166">
                  <c:v>3.976</c:v>
                </c:pt>
                <c:pt idx="167">
                  <c:v>4.0579999999999856</c:v>
                </c:pt>
                <c:pt idx="168">
                  <c:v>4.1909999999999856</c:v>
                </c:pt>
                <c:pt idx="169">
                  <c:v>4.1619999999999946</c:v>
                </c:pt>
                <c:pt idx="170">
                  <c:v>4.0880000000000001</c:v>
                </c:pt>
                <c:pt idx="171">
                  <c:v>4.0259999999999856</c:v>
                </c:pt>
                <c:pt idx="172">
                  <c:v>4.0139999999999976</c:v>
                </c:pt>
                <c:pt idx="173">
                  <c:v>4.0199999999999996</c:v>
                </c:pt>
                <c:pt idx="174">
                  <c:v>4.0490000000000004</c:v>
                </c:pt>
                <c:pt idx="175">
                  <c:v>4.0569999999999986</c:v>
                </c:pt>
                <c:pt idx="176">
                  <c:v>3.976999999999999</c:v>
                </c:pt>
                <c:pt idx="177">
                  <c:v>4.0090000000000003</c:v>
                </c:pt>
                <c:pt idx="178">
                  <c:v>4.0759999999999996</c:v>
                </c:pt>
                <c:pt idx="179">
                  <c:v>4.1479999999999846</c:v>
                </c:pt>
                <c:pt idx="180">
                  <c:v>4.3129999999999846</c:v>
                </c:pt>
                <c:pt idx="181">
                  <c:v>4.28</c:v>
                </c:pt>
                <c:pt idx="182">
                  <c:v>4.1919999999999966</c:v>
                </c:pt>
                <c:pt idx="183">
                  <c:v>4.1219999999999946</c:v>
                </c:pt>
                <c:pt idx="184">
                  <c:v>4.1099999999999994</c:v>
                </c:pt>
                <c:pt idx="185">
                  <c:v>4.1169999999999964</c:v>
                </c:pt>
                <c:pt idx="186">
                  <c:v>4.1479999999999846</c:v>
                </c:pt>
                <c:pt idx="187">
                  <c:v>4.1609999999999827</c:v>
                </c:pt>
                <c:pt idx="188">
                  <c:v>4.0679999999999854</c:v>
                </c:pt>
                <c:pt idx="189">
                  <c:v>4.1029999999999944</c:v>
                </c:pt>
                <c:pt idx="190">
                  <c:v>4.181</c:v>
                </c:pt>
                <c:pt idx="191">
                  <c:v>4.2619999999999996</c:v>
                </c:pt>
                <c:pt idx="192">
                  <c:v>4.391</c:v>
                </c:pt>
                <c:pt idx="193">
                  <c:v>4.3599999999999977</c:v>
                </c:pt>
                <c:pt idx="194">
                  <c:v>4.2839999999999998</c:v>
                </c:pt>
                <c:pt idx="195">
                  <c:v>4.22</c:v>
                </c:pt>
                <c:pt idx="196">
                  <c:v>4.2089999999999996</c:v>
                </c:pt>
                <c:pt idx="197">
                  <c:v>4.2169999999999996</c:v>
                </c:pt>
                <c:pt idx="198">
                  <c:v>4.2439999999999998</c:v>
                </c:pt>
                <c:pt idx="199">
                  <c:v>4.2519999999999998</c:v>
                </c:pt>
                <c:pt idx="200">
                  <c:v>4.1710000000000003</c:v>
                </c:pt>
                <c:pt idx="201">
                  <c:v>4.2039999999999997</c:v>
                </c:pt>
                <c:pt idx="202">
                  <c:v>4.2729999999999997</c:v>
                </c:pt>
                <c:pt idx="203">
                  <c:v>4.3460000000000001</c:v>
                </c:pt>
                <c:pt idx="204">
                  <c:v>4.5380000000000003</c:v>
                </c:pt>
                <c:pt idx="205">
                  <c:v>4.5</c:v>
                </c:pt>
                <c:pt idx="206">
                  <c:v>4.4059999999999997</c:v>
                </c:pt>
                <c:pt idx="207">
                  <c:v>4.3259999999999827</c:v>
                </c:pt>
                <c:pt idx="208">
                  <c:v>4.3129999999999846</c:v>
                </c:pt>
                <c:pt idx="209">
                  <c:v>4.3239999999999856</c:v>
                </c:pt>
                <c:pt idx="210">
                  <c:v>4.3569999999999967</c:v>
                </c:pt>
                <c:pt idx="211">
                  <c:v>4.367999999999979</c:v>
                </c:pt>
                <c:pt idx="212">
                  <c:v>4.2690000000000001</c:v>
                </c:pt>
                <c:pt idx="213">
                  <c:v>4.3079999999999856</c:v>
                </c:pt>
                <c:pt idx="214">
                  <c:v>4.3929999999999856</c:v>
                </c:pt>
                <c:pt idx="215">
                  <c:v>4.4829999999999997</c:v>
                </c:pt>
              </c:numCache>
            </c:numRef>
          </c:val>
          <c:smooth val="0"/>
          <c:extLst>
            <c:ext xmlns:c16="http://schemas.microsoft.com/office/drawing/2014/chart" uri="{C3380CC4-5D6E-409C-BE32-E72D297353CC}">
              <c16:uniqueId val="{00000001-5AF3-8D4B-B474-9E84132CE012}"/>
            </c:ext>
          </c:extLst>
        </c:ser>
        <c:ser>
          <c:idx val="2"/>
          <c:order val="2"/>
          <c:tx>
            <c:strRef>
              <c:f>'Nat Gas Prices'!$F$3</c:f>
              <c:strCache>
                <c:ptCount val="1"/>
                <c:pt idx="0">
                  <c:v>NYMEX Market</c:v>
                </c:pt>
              </c:strCache>
            </c:strRef>
          </c:tx>
          <c:spPr>
            <a:ln w="28575" cap="rnd">
              <a:solidFill>
                <a:schemeClr val="accent3"/>
              </a:solidFill>
              <a:round/>
            </a:ln>
            <a:effectLst/>
          </c:spPr>
          <c:marker>
            <c:symbol val="none"/>
          </c:marker>
          <c:cat>
            <c:numRef>
              <c:f>'Nat Gas Prices'!$C$28:$C$243</c:f>
              <c:numCache>
                <c:formatCode>mmm\-yy</c:formatCode>
                <c:ptCount val="216"/>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numCache>
            </c:numRef>
          </c:cat>
          <c:val>
            <c:numRef>
              <c:f>'Nat Gas Prices'!$F$28:$F$243</c:f>
              <c:numCache>
                <c:formatCode>"$"#,##0.00</c:formatCode>
                <c:ptCount val="216"/>
                <c:pt idx="0">
                  <c:v>3.274</c:v>
                </c:pt>
                <c:pt idx="1">
                  <c:v>3.2429999999999999</c:v>
                </c:pt>
                <c:pt idx="2">
                  <c:v>3.1669999999999998</c:v>
                </c:pt>
                <c:pt idx="3">
                  <c:v>2.7850000000000001</c:v>
                </c:pt>
                <c:pt idx="4">
                  <c:v>2.7370000000000001</c:v>
                </c:pt>
                <c:pt idx="5">
                  <c:v>2.758</c:v>
                </c:pt>
                <c:pt idx="6">
                  <c:v>2.7789999999999999</c:v>
                </c:pt>
                <c:pt idx="7">
                  <c:v>2.778</c:v>
                </c:pt>
                <c:pt idx="8">
                  <c:v>2.7610000000000001</c:v>
                </c:pt>
                <c:pt idx="9">
                  <c:v>2.7829999999999999</c:v>
                </c:pt>
                <c:pt idx="10">
                  <c:v>2.8460000000000001</c:v>
                </c:pt>
                <c:pt idx="11">
                  <c:v>2.9940000000000002</c:v>
                </c:pt>
                <c:pt idx="12">
                  <c:v>3.0960000000000001</c:v>
                </c:pt>
                <c:pt idx="13">
                  <c:v>3.0739999999999998</c:v>
                </c:pt>
                <c:pt idx="14">
                  <c:v>3.02</c:v>
                </c:pt>
                <c:pt idx="15">
                  <c:v>2.72</c:v>
                </c:pt>
                <c:pt idx="16">
                  <c:v>2.6949999999999998</c:v>
                </c:pt>
                <c:pt idx="17">
                  <c:v>2.718</c:v>
                </c:pt>
                <c:pt idx="18">
                  <c:v>2.7440000000000002</c:v>
                </c:pt>
                <c:pt idx="19">
                  <c:v>2.7559999999999998</c:v>
                </c:pt>
                <c:pt idx="20">
                  <c:v>2.7559999999999998</c:v>
                </c:pt>
                <c:pt idx="21">
                  <c:v>2.782</c:v>
                </c:pt>
                <c:pt idx="22">
                  <c:v>2.8540000000000001</c:v>
                </c:pt>
                <c:pt idx="23">
                  <c:v>3.0059999999999998</c:v>
                </c:pt>
                <c:pt idx="24">
                  <c:v>3.117</c:v>
                </c:pt>
                <c:pt idx="25">
                  <c:v>3.0920000000000001</c:v>
                </c:pt>
                <c:pt idx="26">
                  <c:v>3.036999999999999</c:v>
                </c:pt>
                <c:pt idx="27">
                  <c:v>2.7370000000000001</c:v>
                </c:pt>
                <c:pt idx="28">
                  <c:v>2.7120000000000002</c:v>
                </c:pt>
                <c:pt idx="29">
                  <c:v>2.7349999999999999</c:v>
                </c:pt>
                <c:pt idx="30">
                  <c:v>2.7589999999999999</c:v>
                </c:pt>
                <c:pt idx="31">
                  <c:v>2.7749999999999999</c:v>
                </c:pt>
                <c:pt idx="32">
                  <c:v>2.7749999999999999</c:v>
                </c:pt>
                <c:pt idx="33">
                  <c:v>2.8010000000000002</c:v>
                </c:pt>
                <c:pt idx="34">
                  <c:v>2.875</c:v>
                </c:pt>
                <c:pt idx="35">
                  <c:v>3.0289999999999999</c:v>
                </c:pt>
                <c:pt idx="36">
                  <c:v>3.1429999999999998</c:v>
                </c:pt>
                <c:pt idx="37">
                  <c:v>3.1190000000000002</c:v>
                </c:pt>
                <c:pt idx="38">
                  <c:v>3.0640000000000001</c:v>
                </c:pt>
                <c:pt idx="39">
                  <c:v>2.7690000000000001</c:v>
                </c:pt>
                <c:pt idx="40">
                  <c:v>2.7509999999999999</c:v>
                </c:pt>
                <c:pt idx="41">
                  <c:v>2.7759999999999998</c:v>
                </c:pt>
                <c:pt idx="42">
                  <c:v>2.802999999999999</c:v>
                </c:pt>
                <c:pt idx="43">
                  <c:v>2.823</c:v>
                </c:pt>
                <c:pt idx="44">
                  <c:v>2.823</c:v>
                </c:pt>
                <c:pt idx="45">
                  <c:v>2.8490000000000002</c:v>
                </c:pt>
                <c:pt idx="46">
                  <c:v>2.9239999999999999</c:v>
                </c:pt>
                <c:pt idx="47">
                  <c:v>3.0790000000000002</c:v>
                </c:pt>
                <c:pt idx="48">
                  <c:v>3.202</c:v>
                </c:pt>
                <c:pt idx="49">
                  <c:v>3.1789999999999998</c:v>
                </c:pt>
                <c:pt idx="50">
                  <c:v>3.1219999999999999</c:v>
                </c:pt>
                <c:pt idx="51">
                  <c:v>2.83</c:v>
                </c:pt>
                <c:pt idx="52">
                  <c:v>2.8119999999999981</c:v>
                </c:pt>
                <c:pt idx="53">
                  <c:v>2.8370000000000002</c:v>
                </c:pt>
                <c:pt idx="54">
                  <c:v>2.8639999999999999</c:v>
                </c:pt>
                <c:pt idx="55">
                  <c:v>2.887</c:v>
                </c:pt>
                <c:pt idx="56">
                  <c:v>2.89</c:v>
                </c:pt>
                <c:pt idx="57">
                  <c:v>2.92</c:v>
                </c:pt>
                <c:pt idx="58">
                  <c:v>2.9950000000000001</c:v>
                </c:pt>
                <c:pt idx="59">
                  <c:v>3.15</c:v>
                </c:pt>
                <c:pt idx="60">
                  <c:v>3.2730000000000001</c:v>
                </c:pt>
                <c:pt idx="61">
                  <c:v>3.2469999999999999</c:v>
                </c:pt>
                <c:pt idx="62">
                  <c:v>3.1850000000000001</c:v>
                </c:pt>
                <c:pt idx="63">
                  <c:v>2.892999999999998</c:v>
                </c:pt>
                <c:pt idx="64">
                  <c:v>2.875</c:v>
                </c:pt>
                <c:pt idx="65">
                  <c:v>2.9009999999999998</c:v>
                </c:pt>
                <c:pt idx="66">
                  <c:v>2.9289999999999998</c:v>
                </c:pt>
                <c:pt idx="67">
                  <c:v>2.9519999999999991</c:v>
                </c:pt>
                <c:pt idx="68">
                  <c:v>2.9559999999999991</c:v>
                </c:pt>
                <c:pt idx="69">
                  <c:v>2.9889999999999999</c:v>
                </c:pt>
                <c:pt idx="70">
                  <c:v>3.0640000000000001</c:v>
                </c:pt>
                <c:pt idx="71">
                  <c:v>3.2189999999999999</c:v>
                </c:pt>
                <c:pt idx="72">
                  <c:v>3.3420000000000001</c:v>
                </c:pt>
                <c:pt idx="73">
                  <c:v>3.3130000000000002</c:v>
                </c:pt>
                <c:pt idx="74">
                  <c:v>3.2480000000000002</c:v>
                </c:pt>
                <c:pt idx="75">
                  <c:v>2.9559999999999991</c:v>
                </c:pt>
                <c:pt idx="76">
                  <c:v>2.9380000000000002</c:v>
                </c:pt>
                <c:pt idx="77">
                  <c:v>2.9660000000000002</c:v>
                </c:pt>
                <c:pt idx="78">
                  <c:v>2.996</c:v>
                </c:pt>
                <c:pt idx="79">
                  <c:v>3.0249999999999999</c:v>
                </c:pt>
                <c:pt idx="80">
                  <c:v>3.0289999999999999</c:v>
                </c:pt>
                <c:pt idx="81">
                  <c:v>3.0640000000000001</c:v>
                </c:pt>
                <c:pt idx="82">
                  <c:v>3.1389999999999998</c:v>
                </c:pt>
                <c:pt idx="83">
                  <c:v>3.294</c:v>
                </c:pt>
                <c:pt idx="84">
                  <c:v>3.416999999999998</c:v>
                </c:pt>
                <c:pt idx="85">
                  <c:v>3.3839999999999999</c:v>
                </c:pt>
                <c:pt idx="86">
                  <c:v>3.3119999999999981</c:v>
                </c:pt>
                <c:pt idx="87">
                  <c:v>3.0089999999999999</c:v>
                </c:pt>
                <c:pt idx="88">
                  <c:v>2.9910000000000001</c:v>
                </c:pt>
                <c:pt idx="89">
                  <c:v>3.024</c:v>
                </c:pt>
                <c:pt idx="90">
                  <c:v>3.0640000000000001</c:v>
                </c:pt>
                <c:pt idx="91">
                  <c:v>3.1019999999999999</c:v>
                </c:pt>
                <c:pt idx="92">
                  <c:v>3.1120000000000001</c:v>
                </c:pt>
                <c:pt idx="93">
                  <c:v>3.157</c:v>
                </c:pt>
                <c:pt idx="94">
                  <c:v>3.2330000000000001</c:v>
                </c:pt>
                <c:pt idx="95">
                  <c:v>3.39</c:v>
                </c:pt>
                <c:pt idx="96">
                  <c:v>3.5249999999999999</c:v>
                </c:pt>
                <c:pt idx="97">
                  <c:v>3.49</c:v>
                </c:pt>
                <c:pt idx="98">
                  <c:v>3.415</c:v>
                </c:pt>
                <c:pt idx="99">
                  <c:v>3.1</c:v>
                </c:pt>
                <c:pt idx="100">
                  <c:v>3.0750000000000002</c:v>
                </c:pt>
                <c:pt idx="101">
                  <c:v>3.1</c:v>
                </c:pt>
                <c:pt idx="102">
                  <c:v>3.129</c:v>
                </c:pt>
                <c:pt idx="103">
                  <c:v>3.157</c:v>
                </c:pt>
                <c:pt idx="104">
                  <c:v>3.1669999999999998</c:v>
                </c:pt>
                <c:pt idx="105">
                  <c:v>3.2069999999999999</c:v>
                </c:pt>
                <c:pt idx="106">
                  <c:v>3.2829999999999999</c:v>
                </c:pt>
                <c:pt idx="107">
                  <c:v>3.44</c:v>
                </c:pt>
                <c:pt idx="108">
                  <c:v>3.58</c:v>
                </c:pt>
                <c:pt idx="109">
                  <c:v>3.5449999999999999</c:v>
                </c:pt>
                <c:pt idx="110">
                  <c:v>3.47</c:v>
                </c:pt>
                <c:pt idx="111">
                  <c:v>3.14</c:v>
                </c:pt>
                <c:pt idx="112">
                  <c:v>3.125</c:v>
                </c:pt>
                <c:pt idx="113">
                  <c:v>3.16</c:v>
                </c:pt>
                <c:pt idx="114">
                  <c:v>3.2050000000000001</c:v>
                </c:pt>
                <c:pt idx="115">
                  <c:v>3.2450000000000001</c:v>
                </c:pt>
                <c:pt idx="116">
                  <c:v>3.26</c:v>
                </c:pt>
                <c:pt idx="117">
                  <c:v>3.3149999999999991</c:v>
                </c:pt>
                <c:pt idx="118">
                  <c:v>3.392999999999998</c:v>
                </c:pt>
                <c:pt idx="119">
                  <c:v>3.5510000000000002</c:v>
                </c:pt>
                <c:pt idx="120">
                  <c:v>3.694</c:v>
                </c:pt>
                <c:pt idx="121">
                  <c:v>3.6589999999999998</c:v>
                </c:pt>
                <c:pt idx="122">
                  <c:v>3.5840000000000001</c:v>
                </c:pt>
                <c:pt idx="123">
                  <c:v>3.2290000000000001</c:v>
                </c:pt>
                <c:pt idx="124">
                  <c:v>3.214</c:v>
                </c:pt>
                <c:pt idx="125">
                  <c:v>3.2490000000000001</c:v>
                </c:pt>
                <c:pt idx="126">
                  <c:v>3.294</c:v>
                </c:pt>
                <c:pt idx="127">
                  <c:v>3.3340000000000001</c:v>
                </c:pt>
                <c:pt idx="128">
                  <c:v>3.3490000000000002</c:v>
                </c:pt>
                <c:pt idx="129">
                  <c:v>3.4039999999999999</c:v>
                </c:pt>
                <c:pt idx="130">
                  <c:v>3.4820000000000002</c:v>
                </c:pt>
                <c:pt idx="131">
                  <c:v>3.6419999999999999</c:v>
                </c:pt>
              </c:numCache>
            </c:numRef>
          </c:val>
          <c:smooth val="0"/>
          <c:extLst>
            <c:ext xmlns:c16="http://schemas.microsoft.com/office/drawing/2014/chart" uri="{C3380CC4-5D6E-409C-BE32-E72D297353CC}">
              <c16:uniqueId val="{00000002-5AF3-8D4B-B474-9E84132CE012}"/>
            </c:ext>
          </c:extLst>
        </c:ser>
        <c:ser>
          <c:idx val="3"/>
          <c:order val="3"/>
          <c:tx>
            <c:strRef>
              <c:f>'Nat Gas Prices'!$G$3</c:f>
              <c:strCache>
                <c:ptCount val="1"/>
                <c:pt idx="0">
                  <c:v>Phoenix Recommended</c:v>
                </c:pt>
              </c:strCache>
            </c:strRef>
          </c:tx>
          <c:spPr>
            <a:ln w="28575" cap="rnd">
              <a:solidFill>
                <a:srgbClr val="FF0000"/>
              </a:solidFill>
              <a:round/>
            </a:ln>
            <a:effectLst/>
          </c:spPr>
          <c:marker>
            <c:symbol val="none"/>
          </c:marker>
          <c:cat>
            <c:numRef>
              <c:f>'Nat Gas Prices'!$C$28:$C$243</c:f>
              <c:numCache>
                <c:formatCode>mmm\-yy</c:formatCode>
                <c:ptCount val="216"/>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numCache>
            </c:numRef>
          </c:cat>
          <c:val>
            <c:numRef>
              <c:f>'Nat Gas Prices'!$G$28:$G$243</c:f>
              <c:numCache>
                <c:formatCode>"$"#,##0.00</c:formatCode>
                <c:ptCount val="216"/>
                <c:pt idx="0">
                  <c:v>3.25</c:v>
                </c:pt>
                <c:pt idx="1">
                  <c:v>3.2</c:v>
                </c:pt>
                <c:pt idx="2">
                  <c:v>3.15</c:v>
                </c:pt>
                <c:pt idx="3">
                  <c:v>2.85</c:v>
                </c:pt>
                <c:pt idx="4">
                  <c:v>2.85</c:v>
                </c:pt>
                <c:pt idx="5">
                  <c:v>2.9</c:v>
                </c:pt>
                <c:pt idx="6">
                  <c:v>2.95</c:v>
                </c:pt>
                <c:pt idx="7">
                  <c:v>2.95</c:v>
                </c:pt>
                <c:pt idx="8">
                  <c:v>2.85</c:v>
                </c:pt>
                <c:pt idx="9">
                  <c:v>2.9</c:v>
                </c:pt>
                <c:pt idx="10">
                  <c:v>3</c:v>
                </c:pt>
                <c:pt idx="11">
                  <c:v>3.15</c:v>
                </c:pt>
                <c:pt idx="12">
                  <c:v>3.25</c:v>
                </c:pt>
                <c:pt idx="13">
                  <c:v>3.2</c:v>
                </c:pt>
                <c:pt idx="14">
                  <c:v>3.15</c:v>
                </c:pt>
                <c:pt idx="15">
                  <c:v>2.85</c:v>
                </c:pt>
                <c:pt idx="16">
                  <c:v>2.85</c:v>
                </c:pt>
                <c:pt idx="17">
                  <c:v>2.9</c:v>
                </c:pt>
                <c:pt idx="18">
                  <c:v>2.95</c:v>
                </c:pt>
                <c:pt idx="19">
                  <c:v>2.95</c:v>
                </c:pt>
                <c:pt idx="20">
                  <c:v>2.85</c:v>
                </c:pt>
                <c:pt idx="21">
                  <c:v>2.9</c:v>
                </c:pt>
                <c:pt idx="22">
                  <c:v>3</c:v>
                </c:pt>
                <c:pt idx="23">
                  <c:v>3.15</c:v>
                </c:pt>
                <c:pt idx="24">
                  <c:v>3.25</c:v>
                </c:pt>
                <c:pt idx="25">
                  <c:v>3.2</c:v>
                </c:pt>
                <c:pt idx="26">
                  <c:v>3.15</c:v>
                </c:pt>
                <c:pt idx="27">
                  <c:v>2.85</c:v>
                </c:pt>
                <c:pt idx="28">
                  <c:v>2.85</c:v>
                </c:pt>
                <c:pt idx="29">
                  <c:v>2.9</c:v>
                </c:pt>
                <c:pt idx="30">
                  <c:v>2.95</c:v>
                </c:pt>
                <c:pt idx="31">
                  <c:v>2.95</c:v>
                </c:pt>
                <c:pt idx="32">
                  <c:v>2.85</c:v>
                </c:pt>
                <c:pt idx="33">
                  <c:v>2.9</c:v>
                </c:pt>
                <c:pt idx="34">
                  <c:v>3</c:v>
                </c:pt>
                <c:pt idx="35">
                  <c:v>3.15</c:v>
                </c:pt>
                <c:pt idx="36">
                  <c:v>3.25</c:v>
                </c:pt>
                <c:pt idx="37">
                  <c:v>3.2</c:v>
                </c:pt>
                <c:pt idx="38">
                  <c:v>3.15</c:v>
                </c:pt>
                <c:pt idx="39">
                  <c:v>2.85</c:v>
                </c:pt>
                <c:pt idx="40">
                  <c:v>2.85</c:v>
                </c:pt>
                <c:pt idx="41">
                  <c:v>2.9</c:v>
                </c:pt>
                <c:pt idx="42">
                  <c:v>2.95</c:v>
                </c:pt>
                <c:pt idx="43">
                  <c:v>2.95</c:v>
                </c:pt>
                <c:pt idx="44">
                  <c:v>2.85</c:v>
                </c:pt>
                <c:pt idx="45">
                  <c:v>2.9</c:v>
                </c:pt>
                <c:pt idx="46">
                  <c:v>3</c:v>
                </c:pt>
                <c:pt idx="47">
                  <c:v>3.15</c:v>
                </c:pt>
                <c:pt idx="48">
                  <c:v>3.25</c:v>
                </c:pt>
                <c:pt idx="49">
                  <c:v>3.2</c:v>
                </c:pt>
                <c:pt idx="50">
                  <c:v>3.15</c:v>
                </c:pt>
                <c:pt idx="51">
                  <c:v>2.85</c:v>
                </c:pt>
                <c:pt idx="52">
                  <c:v>2.85</c:v>
                </c:pt>
                <c:pt idx="53">
                  <c:v>2.9</c:v>
                </c:pt>
                <c:pt idx="54">
                  <c:v>2.95</c:v>
                </c:pt>
                <c:pt idx="55">
                  <c:v>2.95</c:v>
                </c:pt>
                <c:pt idx="56">
                  <c:v>2.85</c:v>
                </c:pt>
                <c:pt idx="57">
                  <c:v>2.9</c:v>
                </c:pt>
                <c:pt idx="58">
                  <c:v>3</c:v>
                </c:pt>
                <c:pt idx="59">
                  <c:v>3.15</c:v>
                </c:pt>
                <c:pt idx="60">
                  <c:v>3.25</c:v>
                </c:pt>
                <c:pt idx="61">
                  <c:v>3.2</c:v>
                </c:pt>
                <c:pt idx="62">
                  <c:v>3.15</c:v>
                </c:pt>
                <c:pt idx="63">
                  <c:v>2.85</c:v>
                </c:pt>
                <c:pt idx="64">
                  <c:v>2.85</c:v>
                </c:pt>
                <c:pt idx="65">
                  <c:v>2.9</c:v>
                </c:pt>
                <c:pt idx="66">
                  <c:v>2.95</c:v>
                </c:pt>
                <c:pt idx="67">
                  <c:v>2.95</c:v>
                </c:pt>
                <c:pt idx="68">
                  <c:v>2.85</c:v>
                </c:pt>
                <c:pt idx="69">
                  <c:v>2.9</c:v>
                </c:pt>
                <c:pt idx="70">
                  <c:v>3</c:v>
                </c:pt>
                <c:pt idx="71">
                  <c:v>3.15</c:v>
                </c:pt>
                <c:pt idx="72">
                  <c:v>3.25</c:v>
                </c:pt>
                <c:pt idx="73">
                  <c:v>3.2</c:v>
                </c:pt>
                <c:pt idx="74">
                  <c:v>3.15</c:v>
                </c:pt>
                <c:pt idx="75">
                  <c:v>2.85</c:v>
                </c:pt>
                <c:pt idx="76">
                  <c:v>2.85</c:v>
                </c:pt>
                <c:pt idx="77">
                  <c:v>2.9</c:v>
                </c:pt>
                <c:pt idx="78">
                  <c:v>2.95</c:v>
                </c:pt>
                <c:pt idx="79">
                  <c:v>2.95</c:v>
                </c:pt>
                <c:pt idx="80">
                  <c:v>2.85</c:v>
                </c:pt>
                <c:pt idx="81">
                  <c:v>2.9</c:v>
                </c:pt>
                <c:pt idx="82">
                  <c:v>3</c:v>
                </c:pt>
                <c:pt idx="83">
                  <c:v>3.15</c:v>
                </c:pt>
                <c:pt idx="84">
                  <c:v>3.25</c:v>
                </c:pt>
                <c:pt idx="85">
                  <c:v>3.2</c:v>
                </c:pt>
                <c:pt idx="86">
                  <c:v>3.15</c:v>
                </c:pt>
                <c:pt idx="87">
                  <c:v>2.85</c:v>
                </c:pt>
                <c:pt idx="88">
                  <c:v>2.85</c:v>
                </c:pt>
                <c:pt idx="89">
                  <c:v>2.9</c:v>
                </c:pt>
                <c:pt idx="90">
                  <c:v>2.95</c:v>
                </c:pt>
                <c:pt idx="91">
                  <c:v>2.95</c:v>
                </c:pt>
                <c:pt idx="92">
                  <c:v>2.85</c:v>
                </c:pt>
                <c:pt idx="93">
                  <c:v>2.9</c:v>
                </c:pt>
                <c:pt idx="94">
                  <c:v>3</c:v>
                </c:pt>
                <c:pt idx="95">
                  <c:v>3.15</c:v>
                </c:pt>
                <c:pt idx="96">
                  <c:v>3.25</c:v>
                </c:pt>
                <c:pt idx="97">
                  <c:v>3.2</c:v>
                </c:pt>
                <c:pt idx="98">
                  <c:v>3.15</c:v>
                </c:pt>
                <c:pt idx="99">
                  <c:v>2.85</c:v>
                </c:pt>
                <c:pt idx="100">
                  <c:v>2.85</c:v>
                </c:pt>
                <c:pt idx="101">
                  <c:v>2.9</c:v>
                </c:pt>
                <c:pt idx="102">
                  <c:v>2.95</c:v>
                </c:pt>
                <c:pt idx="103">
                  <c:v>2.95</c:v>
                </c:pt>
                <c:pt idx="104">
                  <c:v>2.85</c:v>
                </c:pt>
                <c:pt idx="105">
                  <c:v>2.9</c:v>
                </c:pt>
                <c:pt idx="106">
                  <c:v>3</c:v>
                </c:pt>
                <c:pt idx="107">
                  <c:v>3.15</c:v>
                </c:pt>
                <c:pt idx="108">
                  <c:v>3.25</c:v>
                </c:pt>
                <c:pt idx="109">
                  <c:v>3.2</c:v>
                </c:pt>
                <c:pt idx="110">
                  <c:v>3.15</c:v>
                </c:pt>
                <c:pt idx="111">
                  <c:v>2.85</c:v>
                </c:pt>
                <c:pt idx="112">
                  <c:v>2.85</c:v>
                </c:pt>
                <c:pt idx="113">
                  <c:v>2.9</c:v>
                </c:pt>
                <c:pt idx="114">
                  <c:v>2.95</c:v>
                </c:pt>
                <c:pt idx="115">
                  <c:v>2.95</c:v>
                </c:pt>
                <c:pt idx="116">
                  <c:v>2.85</c:v>
                </c:pt>
                <c:pt idx="117">
                  <c:v>2.9</c:v>
                </c:pt>
                <c:pt idx="118">
                  <c:v>3</c:v>
                </c:pt>
                <c:pt idx="119">
                  <c:v>3.15</c:v>
                </c:pt>
                <c:pt idx="120">
                  <c:v>3.25</c:v>
                </c:pt>
                <c:pt idx="121">
                  <c:v>3.2</c:v>
                </c:pt>
                <c:pt idx="122">
                  <c:v>3.15</c:v>
                </c:pt>
                <c:pt idx="123">
                  <c:v>2.85</c:v>
                </c:pt>
                <c:pt idx="124">
                  <c:v>2.85</c:v>
                </c:pt>
                <c:pt idx="125">
                  <c:v>2.9</c:v>
                </c:pt>
                <c:pt idx="126">
                  <c:v>2.95</c:v>
                </c:pt>
                <c:pt idx="127">
                  <c:v>2.95</c:v>
                </c:pt>
                <c:pt idx="128">
                  <c:v>2.85</c:v>
                </c:pt>
                <c:pt idx="129">
                  <c:v>2.9</c:v>
                </c:pt>
                <c:pt idx="130">
                  <c:v>3</c:v>
                </c:pt>
                <c:pt idx="131">
                  <c:v>3.15</c:v>
                </c:pt>
                <c:pt idx="132">
                  <c:v>3.25</c:v>
                </c:pt>
                <c:pt idx="133">
                  <c:v>3.2</c:v>
                </c:pt>
                <c:pt idx="134">
                  <c:v>3.15</c:v>
                </c:pt>
                <c:pt idx="135">
                  <c:v>2.85</c:v>
                </c:pt>
                <c:pt idx="136">
                  <c:v>2.85</c:v>
                </c:pt>
                <c:pt idx="137">
                  <c:v>2.9</c:v>
                </c:pt>
                <c:pt idx="138">
                  <c:v>2.95</c:v>
                </c:pt>
                <c:pt idx="139">
                  <c:v>2.95</c:v>
                </c:pt>
                <c:pt idx="140">
                  <c:v>2.85</c:v>
                </c:pt>
                <c:pt idx="141">
                  <c:v>2.9</c:v>
                </c:pt>
                <c:pt idx="142">
                  <c:v>3</c:v>
                </c:pt>
                <c:pt idx="143">
                  <c:v>3.15</c:v>
                </c:pt>
                <c:pt idx="144">
                  <c:v>3.25</c:v>
                </c:pt>
                <c:pt idx="145">
                  <c:v>3.2</c:v>
                </c:pt>
                <c:pt idx="146">
                  <c:v>3.15</c:v>
                </c:pt>
                <c:pt idx="147">
                  <c:v>2.85</c:v>
                </c:pt>
                <c:pt idx="148">
                  <c:v>2.85</c:v>
                </c:pt>
                <c:pt idx="149">
                  <c:v>2.9</c:v>
                </c:pt>
                <c:pt idx="150">
                  <c:v>2.95</c:v>
                </c:pt>
                <c:pt idx="151">
                  <c:v>2.95</c:v>
                </c:pt>
                <c:pt idx="152">
                  <c:v>2.85</c:v>
                </c:pt>
                <c:pt idx="153">
                  <c:v>2.9</c:v>
                </c:pt>
                <c:pt idx="154">
                  <c:v>3</c:v>
                </c:pt>
                <c:pt idx="155">
                  <c:v>3.15</c:v>
                </c:pt>
                <c:pt idx="156">
                  <c:v>3.25</c:v>
                </c:pt>
                <c:pt idx="157">
                  <c:v>3.2</c:v>
                </c:pt>
                <c:pt idx="158">
                  <c:v>3.15</c:v>
                </c:pt>
                <c:pt idx="159">
                  <c:v>2.85</c:v>
                </c:pt>
                <c:pt idx="160">
                  <c:v>2.85</c:v>
                </c:pt>
                <c:pt idx="161">
                  <c:v>2.9</c:v>
                </c:pt>
                <c:pt idx="162">
                  <c:v>2.95</c:v>
                </c:pt>
                <c:pt idx="163">
                  <c:v>2.95</c:v>
                </c:pt>
                <c:pt idx="164">
                  <c:v>2.85</c:v>
                </c:pt>
                <c:pt idx="165">
                  <c:v>2.9</c:v>
                </c:pt>
                <c:pt idx="166">
                  <c:v>3</c:v>
                </c:pt>
                <c:pt idx="167">
                  <c:v>3.15</c:v>
                </c:pt>
                <c:pt idx="168">
                  <c:v>3.25</c:v>
                </c:pt>
                <c:pt idx="169">
                  <c:v>3.2</c:v>
                </c:pt>
                <c:pt idx="170">
                  <c:v>3.15</c:v>
                </c:pt>
                <c:pt idx="171">
                  <c:v>2.85</c:v>
                </c:pt>
                <c:pt idx="172">
                  <c:v>2.85</c:v>
                </c:pt>
                <c:pt idx="173">
                  <c:v>2.9</c:v>
                </c:pt>
                <c:pt idx="174">
                  <c:v>2.95</c:v>
                </c:pt>
                <c:pt idx="175">
                  <c:v>2.95</c:v>
                </c:pt>
                <c:pt idx="176">
                  <c:v>2.85</c:v>
                </c:pt>
                <c:pt idx="177">
                  <c:v>2.9</c:v>
                </c:pt>
                <c:pt idx="178">
                  <c:v>3</c:v>
                </c:pt>
                <c:pt idx="179">
                  <c:v>3.15</c:v>
                </c:pt>
                <c:pt idx="180">
                  <c:v>3.25</c:v>
                </c:pt>
                <c:pt idx="181">
                  <c:v>3.2</c:v>
                </c:pt>
                <c:pt idx="182">
                  <c:v>3.15</c:v>
                </c:pt>
                <c:pt idx="183">
                  <c:v>2.85</c:v>
                </c:pt>
                <c:pt idx="184">
                  <c:v>2.85</c:v>
                </c:pt>
                <c:pt idx="185">
                  <c:v>2.9</c:v>
                </c:pt>
                <c:pt idx="186">
                  <c:v>2.95</c:v>
                </c:pt>
                <c:pt idx="187">
                  <c:v>2.95</c:v>
                </c:pt>
                <c:pt idx="188">
                  <c:v>2.85</c:v>
                </c:pt>
                <c:pt idx="189">
                  <c:v>2.9</c:v>
                </c:pt>
                <c:pt idx="190">
                  <c:v>3</c:v>
                </c:pt>
                <c:pt idx="191">
                  <c:v>3.15</c:v>
                </c:pt>
                <c:pt idx="192">
                  <c:v>3.25</c:v>
                </c:pt>
                <c:pt idx="193">
                  <c:v>3.2</c:v>
                </c:pt>
                <c:pt idx="194">
                  <c:v>3.15</c:v>
                </c:pt>
                <c:pt idx="195">
                  <c:v>2.85</c:v>
                </c:pt>
                <c:pt idx="196">
                  <c:v>2.85</c:v>
                </c:pt>
                <c:pt idx="197">
                  <c:v>2.9</c:v>
                </c:pt>
                <c:pt idx="198">
                  <c:v>2.95</c:v>
                </c:pt>
                <c:pt idx="199">
                  <c:v>2.95</c:v>
                </c:pt>
                <c:pt idx="200">
                  <c:v>2.85</c:v>
                </c:pt>
                <c:pt idx="201">
                  <c:v>2.9</c:v>
                </c:pt>
                <c:pt idx="202">
                  <c:v>3</c:v>
                </c:pt>
                <c:pt idx="203">
                  <c:v>3.15</c:v>
                </c:pt>
                <c:pt idx="204">
                  <c:v>3.25</c:v>
                </c:pt>
                <c:pt idx="205">
                  <c:v>3.2</c:v>
                </c:pt>
                <c:pt idx="206">
                  <c:v>3.15</c:v>
                </c:pt>
                <c:pt idx="207">
                  <c:v>2.85</c:v>
                </c:pt>
                <c:pt idx="208">
                  <c:v>2.85</c:v>
                </c:pt>
                <c:pt idx="209">
                  <c:v>2.9</c:v>
                </c:pt>
                <c:pt idx="210">
                  <c:v>2.95</c:v>
                </c:pt>
                <c:pt idx="211">
                  <c:v>2.95</c:v>
                </c:pt>
                <c:pt idx="212">
                  <c:v>2.85</c:v>
                </c:pt>
                <c:pt idx="213">
                  <c:v>2.9</c:v>
                </c:pt>
                <c:pt idx="214">
                  <c:v>3</c:v>
                </c:pt>
                <c:pt idx="215">
                  <c:v>3.15</c:v>
                </c:pt>
              </c:numCache>
            </c:numRef>
          </c:val>
          <c:smooth val="0"/>
          <c:extLst>
            <c:ext xmlns:c16="http://schemas.microsoft.com/office/drawing/2014/chart" uri="{C3380CC4-5D6E-409C-BE32-E72D297353CC}">
              <c16:uniqueId val="{00000003-5AF3-8D4B-B474-9E84132CE012}"/>
            </c:ext>
          </c:extLst>
        </c:ser>
        <c:dLbls>
          <c:showLegendKey val="0"/>
          <c:showVal val="0"/>
          <c:showCatName val="0"/>
          <c:showSerName val="0"/>
          <c:showPercent val="0"/>
          <c:showBubbleSize val="0"/>
        </c:dLbls>
        <c:smooth val="0"/>
        <c:axId val="124485216"/>
        <c:axId val="38653344"/>
      </c:lineChart>
      <c:dateAx>
        <c:axId val="124485216"/>
        <c:scaling>
          <c:orientation val="minMax"/>
        </c:scaling>
        <c:delete val="1"/>
        <c:axPos val="b"/>
        <c:numFmt formatCode="mmm\-yy" sourceLinked="1"/>
        <c:majorTickMark val="out"/>
        <c:minorTickMark val="none"/>
        <c:tickLblPos val="nextTo"/>
        <c:crossAx val="38653344"/>
        <c:crosses val="autoZero"/>
        <c:auto val="1"/>
        <c:lblOffset val="100"/>
        <c:baseTimeUnit val="months"/>
      </c:dateAx>
      <c:valAx>
        <c:axId val="3865334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t>$ per MMBtu</a:t>
                </a:r>
                <a:br>
                  <a:rPr lang="en-US" sz="1200" b="1" dirty="0"/>
                </a:br>
                <a:r>
                  <a:rPr lang="en-US" sz="1200" b="1" dirty="0"/>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crossAx val="124485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6241294741107302"/>
          <c:y val="7.4655101435122703E-2"/>
          <c:w val="0.63333938491076203"/>
          <c:h val="0.58361758144967502"/>
        </c:manualLayout>
      </c:layout>
      <c:scatterChart>
        <c:scatterStyle val="lineMarker"/>
        <c:varyColors val="0"/>
        <c:ser>
          <c:idx val="1"/>
          <c:order val="0"/>
          <c:tx>
            <c:strRef>
              <c:f>Sheet1!$G$8</c:f>
              <c:strCache>
                <c:ptCount val="1"/>
                <c:pt idx="0">
                  <c:v>Hydro</c:v>
                </c:pt>
              </c:strCache>
            </c:strRef>
          </c:tx>
          <c:spPr>
            <a:ln w="47625">
              <a:noFill/>
            </a:ln>
          </c:spPr>
          <c:marker>
            <c:symbol val="triangle"/>
            <c:size val="9"/>
            <c:spPr>
              <a:solidFill>
                <a:srgbClr val="3366FF"/>
              </a:solidFill>
              <a:ln>
                <a:solidFill>
                  <a:srgbClr val="3366FF"/>
                </a:solidFill>
              </a:ln>
            </c:spPr>
          </c:marker>
          <c:xVal>
            <c:numRef>
              <c:f>Sheet1!$I$8:$I$9</c:f>
              <c:numCache>
                <c:formatCode>General</c:formatCode>
                <c:ptCount val="2"/>
                <c:pt idx="0">
                  <c:v>1038.978894389953</c:v>
                </c:pt>
                <c:pt idx="1">
                  <c:v>2038.978894389953</c:v>
                </c:pt>
              </c:numCache>
            </c:numRef>
          </c:xVal>
          <c:yVal>
            <c:numRef>
              <c:f>Sheet1!$F$8:$F$9</c:f>
              <c:numCache>
                <c:formatCode>General</c:formatCode>
                <c:ptCount val="2"/>
                <c:pt idx="0">
                  <c:v>10</c:v>
                </c:pt>
                <c:pt idx="1">
                  <c:v>10</c:v>
                </c:pt>
              </c:numCache>
            </c:numRef>
          </c:yVal>
          <c:smooth val="0"/>
          <c:extLst>
            <c:ext xmlns:c16="http://schemas.microsoft.com/office/drawing/2014/chart" uri="{C3380CC4-5D6E-409C-BE32-E72D297353CC}">
              <c16:uniqueId val="{00000000-8A1B-5F48-81DE-6677B128C33B}"/>
            </c:ext>
          </c:extLst>
        </c:ser>
        <c:ser>
          <c:idx val="2"/>
          <c:order val="1"/>
          <c:spPr>
            <a:ln w="47625">
              <a:noFill/>
            </a:ln>
          </c:spPr>
          <c:marker>
            <c:symbol val="square"/>
            <c:size val="4"/>
            <c:spPr>
              <a:solidFill>
                <a:schemeClr val="tx1"/>
              </a:solidFill>
              <a:ln>
                <a:solidFill>
                  <a:schemeClr val="tx1"/>
                </a:solidFill>
              </a:ln>
            </c:spPr>
          </c:marker>
          <c:xVal>
            <c:numRef>
              <c:f>Sheet1!$I$16:$I$27</c:f>
              <c:numCache>
                <c:formatCode>General</c:formatCode>
                <c:ptCount val="12"/>
                <c:pt idx="0">
                  <c:v>5005.7018004203137</c:v>
                </c:pt>
                <c:pt idx="1">
                  <c:v>5048.1810355016396</c:v>
                </c:pt>
                <c:pt idx="2">
                  <c:v>5170.7295011116303</c:v>
                </c:pt>
                <c:pt idx="3">
                  <c:v>5439.364051373077</c:v>
                </c:pt>
                <c:pt idx="4">
                  <c:v>5901.2867379073996</c:v>
                </c:pt>
                <c:pt idx="5">
                  <c:v>6320.9600893984334</c:v>
                </c:pt>
                <c:pt idx="6">
                  <c:v>6657.3630545730502</c:v>
                </c:pt>
                <c:pt idx="7">
                  <c:v>7029.7966294098997</c:v>
                </c:pt>
                <c:pt idx="8">
                  <c:v>7493.8223635472896</c:v>
                </c:pt>
                <c:pt idx="9">
                  <c:v>7705.3530441745361</c:v>
                </c:pt>
                <c:pt idx="10">
                  <c:v>8058.4120893127938</c:v>
                </c:pt>
                <c:pt idx="11">
                  <c:v>8125.0237002477488</c:v>
                </c:pt>
              </c:numCache>
            </c:numRef>
          </c:xVal>
          <c:yVal>
            <c:numRef>
              <c:f>Sheet1!$F$16:$F$27</c:f>
              <c:numCache>
                <c:formatCode>General</c:formatCode>
                <c:ptCount val="12"/>
                <c:pt idx="0">
                  <c:v>28.09354210382492</c:v>
                </c:pt>
                <c:pt idx="1">
                  <c:v>28.439252158179219</c:v>
                </c:pt>
                <c:pt idx="2">
                  <c:v>29.06102294579841</c:v>
                </c:pt>
                <c:pt idx="3">
                  <c:v>29.110829364305431</c:v>
                </c:pt>
                <c:pt idx="4">
                  <c:v>29.424964219757609</c:v>
                </c:pt>
                <c:pt idx="5">
                  <c:v>32.737284266639982</c:v>
                </c:pt>
                <c:pt idx="6">
                  <c:v>33.06305865144828</c:v>
                </c:pt>
                <c:pt idx="7">
                  <c:v>37.695653974592197</c:v>
                </c:pt>
                <c:pt idx="8">
                  <c:v>39.581729445940979</c:v>
                </c:pt>
                <c:pt idx="9">
                  <c:v>39.851367073422331</c:v>
                </c:pt>
                <c:pt idx="10">
                  <c:v>42.670320776495878</c:v>
                </c:pt>
                <c:pt idx="11">
                  <c:v>44.082187682871712</c:v>
                </c:pt>
              </c:numCache>
            </c:numRef>
          </c:yVal>
          <c:smooth val="0"/>
          <c:extLst>
            <c:ext xmlns:c16="http://schemas.microsoft.com/office/drawing/2014/chart" uri="{C3380CC4-5D6E-409C-BE32-E72D297353CC}">
              <c16:uniqueId val="{00000001-8A1B-5F48-81DE-6677B128C33B}"/>
            </c:ext>
          </c:extLst>
        </c:ser>
        <c:ser>
          <c:idx val="4"/>
          <c:order val="2"/>
          <c:tx>
            <c:strRef>
              <c:f>Sheet1!$G$14</c:f>
              <c:strCache>
                <c:ptCount val="1"/>
                <c:pt idx="0">
                  <c:v>NG</c:v>
                </c:pt>
              </c:strCache>
            </c:strRef>
          </c:tx>
          <c:spPr>
            <a:ln w="47625">
              <a:noFill/>
            </a:ln>
          </c:spPr>
          <c:marker>
            <c:symbol val="circle"/>
            <c:size val="4"/>
            <c:spPr>
              <a:solidFill>
                <a:srgbClr val="FF0000"/>
              </a:solidFill>
              <a:ln>
                <a:solidFill>
                  <a:srgbClr val="FF0000"/>
                </a:solidFill>
              </a:ln>
            </c:spPr>
          </c:marker>
          <c:xVal>
            <c:numRef>
              <c:f>Sheet1!$I$14:$I$15</c:f>
              <c:numCache>
                <c:formatCode>General</c:formatCode>
                <c:ptCount val="2"/>
                <c:pt idx="0">
                  <c:v>4702.7491165080719</c:v>
                </c:pt>
                <c:pt idx="1">
                  <c:v>4970.0704945915913</c:v>
                </c:pt>
              </c:numCache>
            </c:numRef>
          </c:xVal>
          <c:yVal>
            <c:numRef>
              <c:f>Sheet1!$F$14:$F$15</c:f>
              <c:numCache>
                <c:formatCode>General</c:formatCode>
                <c:ptCount val="2"/>
                <c:pt idx="0">
                  <c:v>17.754577457697771</c:v>
                </c:pt>
                <c:pt idx="1">
                  <c:v>19.158775607525001</c:v>
                </c:pt>
              </c:numCache>
            </c:numRef>
          </c:yVal>
          <c:smooth val="0"/>
          <c:extLst>
            <c:ext xmlns:c16="http://schemas.microsoft.com/office/drawing/2014/chart" uri="{C3380CC4-5D6E-409C-BE32-E72D297353CC}">
              <c16:uniqueId val="{00000002-8A1B-5F48-81DE-6677B128C33B}"/>
            </c:ext>
          </c:extLst>
        </c:ser>
        <c:ser>
          <c:idx val="6"/>
          <c:order val="3"/>
          <c:tx>
            <c:strRef>
              <c:f>Sheet1!$G$28</c:f>
              <c:strCache>
                <c:ptCount val="1"/>
                <c:pt idx="0">
                  <c:v>NG</c:v>
                </c:pt>
              </c:strCache>
            </c:strRef>
          </c:tx>
          <c:spPr>
            <a:ln w="47625">
              <a:noFill/>
            </a:ln>
          </c:spPr>
          <c:marker>
            <c:symbol val="circle"/>
            <c:size val="4"/>
            <c:spPr>
              <a:solidFill>
                <a:srgbClr val="FF0000"/>
              </a:solidFill>
              <a:ln>
                <a:solidFill>
                  <a:srgbClr val="FF0000"/>
                </a:solidFill>
              </a:ln>
            </c:spPr>
          </c:marker>
          <c:xVal>
            <c:numRef>
              <c:f>Sheet1!$I$28</c:f>
              <c:numCache>
                <c:formatCode>General</c:formatCode>
                <c:ptCount val="1"/>
                <c:pt idx="0">
                  <c:v>8574.0474133989992</c:v>
                </c:pt>
              </c:numCache>
            </c:numRef>
          </c:xVal>
          <c:yVal>
            <c:numRef>
              <c:f>Sheet1!$F$28</c:f>
              <c:numCache>
                <c:formatCode>General</c:formatCode>
                <c:ptCount val="1"/>
                <c:pt idx="0">
                  <c:v>44.767509596354699</c:v>
                </c:pt>
              </c:numCache>
            </c:numRef>
          </c:yVal>
          <c:smooth val="0"/>
          <c:extLst>
            <c:ext xmlns:c16="http://schemas.microsoft.com/office/drawing/2014/chart" uri="{C3380CC4-5D6E-409C-BE32-E72D297353CC}">
              <c16:uniqueId val="{00000003-8A1B-5F48-81DE-6677B128C33B}"/>
            </c:ext>
          </c:extLst>
        </c:ser>
        <c:ser>
          <c:idx val="7"/>
          <c:order val="4"/>
          <c:tx>
            <c:strRef>
              <c:f>Sheet1!$G$30</c:f>
              <c:strCache>
                <c:ptCount val="1"/>
                <c:pt idx="0">
                  <c:v>NG</c:v>
                </c:pt>
              </c:strCache>
            </c:strRef>
          </c:tx>
          <c:spPr>
            <a:ln w="47625">
              <a:noFill/>
            </a:ln>
          </c:spPr>
          <c:marker>
            <c:symbol val="circle"/>
            <c:size val="4"/>
            <c:spPr>
              <a:solidFill>
                <a:srgbClr val="FF0000"/>
              </a:solidFill>
              <a:ln>
                <a:solidFill>
                  <a:srgbClr val="FF0000"/>
                </a:solidFill>
              </a:ln>
            </c:spPr>
          </c:marker>
          <c:xVal>
            <c:numRef>
              <c:f>Sheet1!$I$30:$I$39</c:f>
              <c:numCache>
                <c:formatCode>General</c:formatCode>
                <c:ptCount val="10"/>
                <c:pt idx="0">
                  <c:v>8959.6189523065095</c:v>
                </c:pt>
                <c:pt idx="1">
                  <c:v>9414.4737169376731</c:v>
                </c:pt>
                <c:pt idx="2">
                  <c:v>9854.6468784162189</c:v>
                </c:pt>
                <c:pt idx="3">
                  <c:v>9933.4206123096792</c:v>
                </c:pt>
                <c:pt idx="4">
                  <c:v>10203.26872701353</c:v>
                </c:pt>
                <c:pt idx="5">
                  <c:v>10621.49548682464</c:v>
                </c:pt>
                <c:pt idx="6">
                  <c:v>11118.33918038817</c:v>
                </c:pt>
                <c:pt idx="7">
                  <c:v>11202.750864682859</c:v>
                </c:pt>
                <c:pt idx="8">
                  <c:v>11550.90513671376</c:v>
                </c:pt>
                <c:pt idx="9">
                  <c:v>11991.887628709361</c:v>
                </c:pt>
              </c:numCache>
            </c:numRef>
          </c:xVal>
          <c:yVal>
            <c:numRef>
              <c:f>Sheet1!$F$30:$F$39</c:f>
              <c:numCache>
                <c:formatCode>General</c:formatCode>
                <c:ptCount val="10"/>
                <c:pt idx="0">
                  <c:v>48.835022341808333</c:v>
                </c:pt>
                <c:pt idx="1">
                  <c:v>54.702874112526921</c:v>
                </c:pt>
                <c:pt idx="2">
                  <c:v>77</c:v>
                </c:pt>
                <c:pt idx="3">
                  <c:v>80</c:v>
                </c:pt>
                <c:pt idx="4">
                  <c:v>100</c:v>
                </c:pt>
                <c:pt idx="5">
                  <c:v>120</c:v>
                </c:pt>
                <c:pt idx="6">
                  <c:v>150</c:v>
                </c:pt>
                <c:pt idx="7">
                  <c:v>175</c:v>
                </c:pt>
                <c:pt idx="8">
                  <c:v>190</c:v>
                </c:pt>
                <c:pt idx="9">
                  <c:v>200</c:v>
                </c:pt>
              </c:numCache>
            </c:numRef>
          </c:yVal>
          <c:smooth val="0"/>
          <c:extLst>
            <c:ext xmlns:c16="http://schemas.microsoft.com/office/drawing/2014/chart" uri="{C3380CC4-5D6E-409C-BE32-E72D297353CC}">
              <c16:uniqueId val="{00000004-8A1B-5F48-81DE-6677B128C33B}"/>
            </c:ext>
          </c:extLst>
        </c:ser>
        <c:ser>
          <c:idx val="5"/>
          <c:order val="5"/>
          <c:tx>
            <c:strRef>
              <c:f>Sheet1!$G$10</c:f>
              <c:strCache>
                <c:ptCount val="1"/>
                <c:pt idx="0">
                  <c:v>Nuc</c:v>
                </c:pt>
              </c:strCache>
            </c:strRef>
          </c:tx>
          <c:spPr>
            <a:ln w="47625">
              <a:noFill/>
            </a:ln>
          </c:spPr>
          <c:marker>
            <c:symbol val="circle"/>
            <c:size val="6"/>
            <c:spPr>
              <a:solidFill>
                <a:schemeClr val="bg1"/>
              </a:solidFill>
              <a:ln>
                <a:solidFill>
                  <a:schemeClr val="bg1">
                    <a:lumMod val="50000"/>
                  </a:schemeClr>
                </a:solidFill>
              </a:ln>
            </c:spPr>
          </c:marker>
          <c:xVal>
            <c:numRef>
              <c:f>Sheet1!$I$10:$I$11</c:f>
              <c:numCache>
                <c:formatCode>General</c:formatCode>
                <c:ptCount val="2"/>
                <c:pt idx="0">
                  <c:v>3038.978894389953</c:v>
                </c:pt>
                <c:pt idx="1">
                  <c:v>4038.978894389953</c:v>
                </c:pt>
              </c:numCache>
            </c:numRef>
          </c:xVal>
          <c:yVal>
            <c:numRef>
              <c:f>Sheet1!$F$10:$F$12</c:f>
              <c:numCache>
                <c:formatCode>General</c:formatCode>
                <c:ptCount val="3"/>
                <c:pt idx="0">
                  <c:v>15</c:v>
                </c:pt>
                <c:pt idx="1">
                  <c:v>16</c:v>
                </c:pt>
                <c:pt idx="2">
                  <c:v>16.95568044979353</c:v>
                </c:pt>
              </c:numCache>
            </c:numRef>
          </c:yVal>
          <c:smooth val="0"/>
          <c:extLst>
            <c:ext xmlns:c16="http://schemas.microsoft.com/office/drawing/2014/chart" uri="{C3380CC4-5D6E-409C-BE32-E72D297353CC}">
              <c16:uniqueId val="{00000005-8A1B-5F48-81DE-6677B128C33B}"/>
            </c:ext>
          </c:extLst>
        </c:ser>
        <c:dLbls>
          <c:showLegendKey val="0"/>
          <c:showVal val="0"/>
          <c:showCatName val="0"/>
          <c:showSerName val="0"/>
          <c:showPercent val="0"/>
          <c:showBubbleSize val="0"/>
        </c:dLbls>
        <c:axId val="-2124696432"/>
        <c:axId val="-2122972464"/>
      </c:scatterChart>
      <c:valAx>
        <c:axId val="-2124696432"/>
        <c:scaling>
          <c:orientation val="minMax"/>
        </c:scaling>
        <c:delete val="0"/>
        <c:axPos val="b"/>
        <c:title>
          <c:tx>
            <c:rich>
              <a:bodyPr/>
              <a:lstStyle/>
              <a:p>
                <a:pPr>
                  <a:defRPr/>
                </a:pPr>
                <a:r>
                  <a:rPr lang="en-US"/>
                  <a:t>Total</a:t>
                </a:r>
                <a:r>
                  <a:rPr lang="en-US" baseline="0"/>
                  <a:t> Demand (GW)</a:t>
                </a:r>
                <a:endParaRPr lang="en-US"/>
              </a:p>
            </c:rich>
          </c:tx>
          <c:overlay val="0"/>
        </c:title>
        <c:numFmt formatCode="General" sourceLinked="1"/>
        <c:majorTickMark val="in"/>
        <c:minorTickMark val="none"/>
        <c:tickLblPos val="nextTo"/>
        <c:spPr>
          <a:ln w="28575" cmpd="sng">
            <a:solidFill>
              <a:schemeClr val="tx1"/>
            </a:solidFill>
          </a:ln>
        </c:spPr>
        <c:crossAx val="-2122972464"/>
        <c:crosses val="autoZero"/>
        <c:crossBetween val="midCat"/>
        <c:majorUnit val="2000"/>
        <c:minorUnit val="2000"/>
        <c:dispUnits>
          <c:builtInUnit val="thousands"/>
        </c:dispUnits>
      </c:valAx>
      <c:valAx>
        <c:axId val="-2122972464"/>
        <c:scaling>
          <c:orientation val="minMax"/>
        </c:scaling>
        <c:delete val="0"/>
        <c:axPos val="l"/>
        <c:majorGridlines>
          <c:spPr>
            <a:ln>
              <a:prstDash val="dash"/>
            </a:ln>
          </c:spPr>
        </c:majorGridlines>
        <c:title>
          <c:tx>
            <c:rich>
              <a:bodyPr rot="-5400000" vert="horz"/>
              <a:lstStyle/>
              <a:p>
                <a:pPr>
                  <a:defRPr sz="1400"/>
                </a:pPr>
                <a:r>
                  <a:rPr lang="en-US" sz="1400"/>
                  <a:t>Marginal</a:t>
                </a:r>
                <a:r>
                  <a:rPr lang="en-US" sz="1400" baseline="0"/>
                  <a:t> Cost </a:t>
                </a:r>
              </a:p>
              <a:p>
                <a:pPr>
                  <a:defRPr sz="1400"/>
                </a:pPr>
                <a:r>
                  <a:rPr lang="en-US" sz="1400" baseline="0"/>
                  <a:t>($/MWh)</a:t>
                </a:r>
                <a:endParaRPr lang="en-US" sz="1400"/>
              </a:p>
            </c:rich>
          </c:tx>
          <c:overlay val="0"/>
        </c:title>
        <c:numFmt formatCode="General" sourceLinked="1"/>
        <c:majorTickMark val="in"/>
        <c:minorTickMark val="none"/>
        <c:tickLblPos val="nextTo"/>
        <c:spPr>
          <a:ln>
            <a:solidFill>
              <a:schemeClr val="tx1"/>
            </a:solidFill>
          </a:ln>
        </c:spPr>
        <c:crossAx val="-2124696432"/>
        <c:crosses val="autoZero"/>
        <c:crossBetween val="midCat"/>
      </c:valAx>
      <c:spPr>
        <a:ln>
          <a:prstDash val="dash"/>
        </a:ln>
      </c:spPr>
    </c:plotArea>
    <c:plotVisOnly val="1"/>
    <c:dispBlanksAs val="gap"/>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6859314530086897"/>
          <c:y val="7.3614319796812502E-2"/>
          <c:w val="0.62044663340946005"/>
          <c:h val="0.58942245167838903"/>
        </c:manualLayout>
      </c:layout>
      <c:scatterChart>
        <c:scatterStyle val="lineMarker"/>
        <c:varyColors val="0"/>
        <c:ser>
          <c:idx val="1"/>
          <c:order val="0"/>
          <c:tx>
            <c:strRef>
              <c:f>Sheet1!$G$8</c:f>
              <c:strCache>
                <c:ptCount val="1"/>
                <c:pt idx="0">
                  <c:v>Hydro</c:v>
                </c:pt>
              </c:strCache>
            </c:strRef>
          </c:tx>
          <c:spPr>
            <a:ln w="47625">
              <a:noFill/>
            </a:ln>
          </c:spPr>
          <c:marker>
            <c:symbol val="triangle"/>
            <c:size val="9"/>
            <c:spPr>
              <a:solidFill>
                <a:srgbClr val="3366FF"/>
              </a:solidFill>
              <a:ln>
                <a:solidFill>
                  <a:srgbClr val="3366FF"/>
                </a:solidFill>
              </a:ln>
            </c:spPr>
          </c:marker>
          <c:xVal>
            <c:numRef>
              <c:f>Sheet1!$I$8:$I$9</c:f>
              <c:numCache>
                <c:formatCode>General</c:formatCode>
                <c:ptCount val="2"/>
                <c:pt idx="0">
                  <c:v>1038.978894389953</c:v>
                </c:pt>
                <c:pt idx="1">
                  <c:v>2038.978894389953</c:v>
                </c:pt>
              </c:numCache>
            </c:numRef>
          </c:xVal>
          <c:yVal>
            <c:numRef>
              <c:f>Sheet1!$H$8:$H$9</c:f>
              <c:numCache>
                <c:formatCode>General</c:formatCode>
                <c:ptCount val="2"/>
                <c:pt idx="0">
                  <c:v>0</c:v>
                </c:pt>
                <c:pt idx="1">
                  <c:v>0</c:v>
                </c:pt>
              </c:numCache>
            </c:numRef>
          </c:yVal>
          <c:smooth val="0"/>
          <c:extLst>
            <c:ext xmlns:c16="http://schemas.microsoft.com/office/drawing/2014/chart" uri="{C3380CC4-5D6E-409C-BE32-E72D297353CC}">
              <c16:uniqueId val="{00000000-4354-BF42-A9C6-37EC1FC1382C}"/>
            </c:ext>
          </c:extLst>
        </c:ser>
        <c:ser>
          <c:idx val="2"/>
          <c:order val="1"/>
          <c:spPr>
            <a:ln w="47625">
              <a:noFill/>
            </a:ln>
          </c:spPr>
          <c:marker>
            <c:symbol val="square"/>
            <c:size val="4"/>
            <c:spPr>
              <a:solidFill>
                <a:schemeClr val="tx1"/>
              </a:solidFill>
              <a:ln>
                <a:solidFill>
                  <a:schemeClr val="tx1"/>
                </a:solidFill>
              </a:ln>
            </c:spPr>
          </c:marker>
          <c:xVal>
            <c:numRef>
              <c:f>Sheet1!$I$16:$I$27</c:f>
              <c:numCache>
                <c:formatCode>General</c:formatCode>
                <c:ptCount val="12"/>
                <c:pt idx="0">
                  <c:v>5005.7018004203137</c:v>
                </c:pt>
                <c:pt idx="1">
                  <c:v>5048.1810355016396</c:v>
                </c:pt>
                <c:pt idx="2">
                  <c:v>5170.7295011116303</c:v>
                </c:pt>
                <c:pt idx="3">
                  <c:v>5439.364051373077</c:v>
                </c:pt>
                <c:pt idx="4">
                  <c:v>5901.2867379073996</c:v>
                </c:pt>
                <c:pt idx="5">
                  <c:v>6320.9600893984334</c:v>
                </c:pt>
                <c:pt idx="6">
                  <c:v>6657.3630545730502</c:v>
                </c:pt>
                <c:pt idx="7">
                  <c:v>7029.7966294098997</c:v>
                </c:pt>
                <c:pt idx="8">
                  <c:v>7493.8223635472896</c:v>
                </c:pt>
                <c:pt idx="9">
                  <c:v>7705.3530441745361</c:v>
                </c:pt>
                <c:pt idx="10">
                  <c:v>8058.4120893127938</c:v>
                </c:pt>
                <c:pt idx="11">
                  <c:v>8125.0237002477488</c:v>
                </c:pt>
              </c:numCache>
            </c:numRef>
          </c:xVal>
          <c:yVal>
            <c:numRef>
              <c:f>Sheet1!$H$16:$H$27</c:f>
              <c:numCache>
                <c:formatCode>General</c:formatCode>
                <c:ptCount val="12"/>
                <c:pt idx="0">
                  <c:v>869.7330151625988</c:v>
                </c:pt>
                <c:pt idx="1">
                  <c:v>850</c:v>
                </c:pt>
                <c:pt idx="2">
                  <c:v>832.29442976596772</c:v>
                </c:pt>
                <c:pt idx="3">
                  <c:v>831.35325172944238</c:v>
                </c:pt>
                <c:pt idx="4">
                  <c:v>826.98367621010857</c:v>
                </c:pt>
                <c:pt idx="5">
                  <c:v>879.88305365921099</c:v>
                </c:pt>
                <c:pt idx="6">
                  <c:v>875.30421127406441</c:v>
                </c:pt>
                <c:pt idx="7">
                  <c:v>842.20959518945324</c:v>
                </c:pt>
                <c:pt idx="8">
                  <c:v>811.64451309069125</c:v>
                </c:pt>
                <c:pt idx="9">
                  <c:v>848.28289619534212</c:v>
                </c:pt>
                <c:pt idx="10">
                  <c:v>804.21781234994171</c:v>
                </c:pt>
                <c:pt idx="11">
                  <c:v>882.65151382481224</c:v>
                </c:pt>
              </c:numCache>
            </c:numRef>
          </c:yVal>
          <c:smooth val="0"/>
          <c:extLst>
            <c:ext xmlns:c16="http://schemas.microsoft.com/office/drawing/2014/chart" uri="{C3380CC4-5D6E-409C-BE32-E72D297353CC}">
              <c16:uniqueId val="{00000001-4354-BF42-A9C6-37EC1FC1382C}"/>
            </c:ext>
          </c:extLst>
        </c:ser>
        <c:ser>
          <c:idx val="4"/>
          <c:order val="2"/>
          <c:tx>
            <c:strRef>
              <c:f>Sheet1!$G$14</c:f>
              <c:strCache>
                <c:ptCount val="1"/>
                <c:pt idx="0">
                  <c:v>NG</c:v>
                </c:pt>
              </c:strCache>
            </c:strRef>
          </c:tx>
          <c:spPr>
            <a:ln w="47625">
              <a:noFill/>
            </a:ln>
          </c:spPr>
          <c:marker>
            <c:symbol val="circle"/>
            <c:size val="4"/>
            <c:spPr>
              <a:solidFill>
                <a:srgbClr val="FF0000"/>
              </a:solidFill>
              <a:ln>
                <a:solidFill>
                  <a:srgbClr val="FF0000"/>
                </a:solidFill>
              </a:ln>
            </c:spPr>
          </c:marker>
          <c:xVal>
            <c:numRef>
              <c:f>Sheet1!$I$14:$I$15</c:f>
              <c:numCache>
                <c:formatCode>General</c:formatCode>
                <c:ptCount val="2"/>
                <c:pt idx="0">
                  <c:v>4702.7491165080719</c:v>
                </c:pt>
                <c:pt idx="1">
                  <c:v>4970.0704945915913</c:v>
                </c:pt>
              </c:numCache>
            </c:numRef>
          </c:xVal>
          <c:yVal>
            <c:numRef>
              <c:f>Sheet1!$H$14:$H$15</c:f>
              <c:numCache>
                <c:formatCode>General</c:formatCode>
                <c:ptCount val="2"/>
                <c:pt idx="0">
                  <c:v>431.27225904782682</c:v>
                </c:pt>
                <c:pt idx="1">
                  <c:v>474.62546993143769</c:v>
                </c:pt>
              </c:numCache>
            </c:numRef>
          </c:yVal>
          <c:smooth val="0"/>
          <c:extLst>
            <c:ext xmlns:c16="http://schemas.microsoft.com/office/drawing/2014/chart" uri="{C3380CC4-5D6E-409C-BE32-E72D297353CC}">
              <c16:uniqueId val="{00000002-4354-BF42-A9C6-37EC1FC1382C}"/>
            </c:ext>
          </c:extLst>
        </c:ser>
        <c:ser>
          <c:idx val="6"/>
          <c:order val="3"/>
          <c:tx>
            <c:strRef>
              <c:f>Sheet1!$G$28</c:f>
              <c:strCache>
                <c:ptCount val="1"/>
                <c:pt idx="0">
                  <c:v>NG</c:v>
                </c:pt>
              </c:strCache>
            </c:strRef>
          </c:tx>
          <c:spPr>
            <a:ln w="47625">
              <a:noFill/>
            </a:ln>
          </c:spPr>
          <c:marker>
            <c:symbol val="circle"/>
            <c:size val="4"/>
            <c:spPr>
              <a:solidFill>
                <a:srgbClr val="FF0000"/>
              </a:solidFill>
              <a:ln>
                <a:solidFill>
                  <a:srgbClr val="FF0000"/>
                </a:solidFill>
              </a:ln>
            </c:spPr>
          </c:marker>
          <c:xVal>
            <c:numRef>
              <c:f>Sheet1!$I$28</c:f>
              <c:numCache>
                <c:formatCode>General</c:formatCode>
                <c:ptCount val="1"/>
                <c:pt idx="0">
                  <c:v>8574.0474133989992</c:v>
                </c:pt>
              </c:numCache>
            </c:numRef>
          </c:xVal>
          <c:yVal>
            <c:numRef>
              <c:f>Sheet1!$H$28</c:f>
              <c:numCache>
                <c:formatCode>General</c:formatCode>
                <c:ptCount val="1"/>
                <c:pt idx="0">
                  <c:v>466.36092224785358</c:v>
                </c:pt>
              </c:numCache>
            </c:numRef>
          </c:yVal>
          <c:smooth val="0"/>
          <c:extLst>
            <c:ext xmlns:c16="http://schemas.microsoft.com/office/drawing/2014/chart" uri="{C3380CC4-5D6E-409C-BE32-E72D297353CC}">
              <c16:uniqueId val="{00000003-4354-BF42-A9C6-37EC1FC1382C}"/>
            </c:ext>
          </c:extLst>
        </c:ser>
        <c:ser>
          <c:idx val="7"/>
          <c:order val="4"/>
          <c:tx>
            <c:strRef>
              <c:f>Sheet1!$G$30</c:f>
              <c:strCache>
                <c:ptCount val="1"/>
                <c:pt idx="0">
                  <c:v>NG</c:v>
                </c:pt>
              </c:strCache>
            </c:strRef>
          </c:tx>
          <c:spPr>
            <a:ln w="47625">
              <a:noFill/>
            </a:ln>
          </c:spPr>
          <c:marker>
            <c:symbol val="circle"/>
            <c:size val="4"/>
            <c:spPr>
              <a:solidFill>
                <a:srgbClr val="FF0000"/>
              </a:solidFill>
              <a:ln>
                <a:solidFill>
                  <a:srgbClr val="FF0000"/>
                </a:solidFill>
              </a:ln>
            </c:spPr>
          </c:marker>
          <c:xVal>
            <c:numRef>
              <c:f>Sheet1!$I$30:$I$39</c:f>
              <c:numCache>
                <c:formatCode>General</c:formatCode>
                <c:ptCount val="10"/>
                <c:pt idx="0">
                  <c:v>8959.6189523065095</c:v>
                </c:pt>
                <c:pt idx="1">
                  <c:v>9414.4737169376731</c:v>
                </c:pt>
                <c:pt idx="2">
                  <c:v>9854.6468784162189</c:v>
                </c:pt>
                <c:pt idx="3">
                  <c:v>9933.4206123096792</c:v>
                </c:pt>
                <c:pt idx="4">
                  <c:v>10203.26872701353</c:v>
                </c:pt>
                <c:pt idx="5">
                  <c:v>10621.49548682464</c:v>
                </c:pt>
                <c:pt idx="6">
                  <c:v>11118.33918038817</c:v>
                </c:pt>
                <c:pt idx="7">
                  <c:v>11202.750864682859</c:v>
                </c:pt>
                <c:pt idx="8">
                  <c:v>11550.90513671376</c:v>
                </c:pt>
                <c:pt idx="9">
                  <c:v>11991.887628709361</c:v>
                </c:pt>
              </c:numCache>
            </c:numRef>
          </c:xVal>
          <c:yVal>
            <c:numRef>
              <c:f>Sheet1!$H$30:$H$39</c:f>
              <c:numCache>
                <c:formatCode>General</c:formatCode>
                <c:ptCount val="10"/>
                <c:pt idx="0">
                  <c:v>496.18216440844509</c:v>
                </c:pt>
                <c:pt idx="1">
                  <c:v>495.73894902255142</c:v>
                </c:pt>
                <c:pt idx="2">
                  <c:v>465.37172620938082</c:v>
                </c:pt>
                <c:pt idx="3">
                  <c:v>459.92965563039019</c:v>
                </c:pt>
                <c:pt idx="4">
                  <c:v>431.94586896125168</c:v>
                </c:pt>
                <c:pt idx="5">
                  <c:v>432.61133647931752</c:v>
                </c:pt>
                <c:pt idx="6">
                  <c:v>422.33579481113031</c:v>
                </c:pt>
                <c:pt idx="7">
                  <c:v>491.95551418913669</c:v>
                </c:pt>
                <c:pt idx="8">
                  <c:v>461.3979751999828</c:v>
                </c:pt>
                <c:pt idx="9">
                  <c:v>412.83325975406882</c:v>
                </c:pt>
              </c:numCache>
            </c:numRef>
          </c:yVal>
          <c:smooth val="0"/>
          <c:extLst>
            <c:ext xmlns:c16="http://schemas.microsoft.com/office/drawing/2014/chart" uri="{C3380CC4-5D6E-409C-BE32-E72D297353CC}">
              <c16:uniqueId val="{00000004-4354-BF42-A9C6-37EC1FC1382C}"/>
            </c:ext>
          </c:extLst>
        </c:ser>
        <c:ser>
          <c:idx val="5"/>
          <c:order val="5"/>
          <c:tx>
            <c:strRef>
              <c:f>Sheet1!$G$10</c:f>
              <c:strCache>
                <c:ptCount val="1"/>
                <c:pt idx="0">
                  <c:v>Nuc</c:v>
                </c:pt>
              </c:strCache>
            </c:strRef>
          </c:tx>
          <c:spPr>
            <a:ln w="47625">
              <a:noFill/>
            </a:ln>
          </c:spPr>
          <c:marker>
            <c:symbol val="circle"/>
            <c:size val="6"/>
            <c:spPr>
              <a:solidFill>
                <a:schemeClr val="bg1"/>
              </a:solidFill>
              <a:ln>
                <a:solidFill>
                  <a:schemeClr val="bg1">
                    <a:lumMod val="50000"/>
                  </a:schemeClr>
                </a:solidFill>
              </a:ln>
            </c:spPr>
          </c:marker>
          <c:xVal>
            <c:numRef>
              <c:f>Sheet1!$I$10:$I$11</c:f>
              <c:numCache>
                <c:formatCode>General</c:formatCode>
                <c:ptCount val="2"/>
                <c:pt idx="0">
                  <c:v>3038.978894389953</c:v>
                </c:pt>
                <c:pt idx="1">
                  <c:v>4038.978894389953</c:v>
                </c:pt>
              </c:numCache>
            </c:numRef>
          </c:xVal>
          <c:yVal>
            <c:numRef>
              <c:f>Sheet1!$H$10:$H$11</c:f>
              <c:numCache>
                <c:formatCode>General</c:formatCode>
                <c:ptCount val="2"/>
                <c:pt idx="0">
                  <c:v>0</c:v>
                </c:pt>
                <c:pt idx="1">
                  <c:v>0</c:v>
                </c:pt>
              </c:numCache>
            </c:numRef>
          </c:yVal>
          <c:smooth val="0"/>
          <c:extLst>
            <c:ext xmlns:c16="http://schemas.microsoft.com/office/drawing/2014/chart" uri="{C3380CC4-5D6E-409C-BE32-E72D297353CC}">
              <c16:uniqueId val="{00000005-4354-BF42-A9C6-37EC1FC1382C}"/>
            </c:ext>
          </c:extLst>
        </c:ser>
        <c:dLbls>
          <c:showLegendKey val="0"/>
          <c:showVal val="0"/>
          <c:showCatName val="0"/>
          <c:showSerName val="0"/>
          <c:showPercent val="0"/>
          <c:showBubbleSize val="0"/>
        </c:dLbls>
        <c:axId val="-2124015264"/>
        <c:axId val="-2124008080"/>
      </c:scatterChart>
      <c:valAx>
        <c:axId val="-2124015264"/>
        <c:scaling>
          <c:orientation val="minMax"/>
        </c:scaling>
        <c:delete val="0"/>
        <c:axPos val="b"/>
        <c:title>
          <c:tx>
            <c:rich>
              <a:bodyPr/>
              <a:lstStyle/>
              <a:p>
                <a:pPr>
                  <a:defRPr/>
                </a:pPr>
                <a:r>
                  <a:rPr lang="en-US"/>
                  <a:t>Total</a:t>
                </a:r>
                <a:r>
                  <a:rPr lang="en-US" baseline="0"/>
                  <a:t> Demand (GW)</a:t>
                </a:r>
                <a:endParaRPr lang="en-US"/>
              </a:p>
            </c:rich>
          </c:tx>
          <c:overlay val="0"/>
        </c:title>
        <c:numFmt formatCode="General" sourceLinked="1"/>
        <c:majorTickMark val="in"/>
        <c:minorTickMark val="none"/>
        <c:tickLblPos val="nextTo"/>
        <c:spPr>
          <a:ln w="28575" cmpd="sng">
            <a:solidFill>
              <a:schemeClr val="tx1"/>
            </a:solidFill>
          </a:ln>
        </c:spPr>
        <c:crossAx val="-2124008080"/>
        <c:crosses val="autoZero"/>
        <c:crossBetween val="midCat"/>
        <c:majorUnit val="2000"/>
        <c:minorUnit val="2000"/>
        <c:dispUnits>
          <c:builtInUnit val="thousands"/>
        </c:dispUnits>
      </c:valAx>
      <c:valAx>
        <c:axId val="-2124008080"/>
        <c:scaling>
          <c:orientation val="minMax"/>
        </c:scaling>
        <c:delete val="0"/>
        <c:axPos val="l"/>
        <c:majorGridlines>
          <c:spPr>
            <a:ln>
              <a:prstDash val="dash"/>
            </a:ln>
          </c:spPr>
        </c:majorGridlines>
        <c:title>
          <c:tx>
            <c:rich>
              <a:bodyPr rot="-5400000" vert="horz"/>
              <a:lstStyle/>
              <a:p>
                <a:pPr>
                  <a:defRPr sz="1400"/>
                </a:pPr>
                <a:r>
                  <a:rPr lang="en-US" sz="1400" dirty="0"/>
                  <a:t>CO2 emissions</a:t>
                </a:r>
                <a:r>
                  <a:rPr lang="en-US" sz="1400" baseline="0" dirty="0"/>
                  <a:t> factor </a:t>
                </a:r>
              </a:p>
              <a:p>
                <a:pPr>
                  <a:defRPr sz="1400"/>
                </a:pPr>
                <a:r>
                  <a:rPr lang="en-US" sz="1400" baseline="0" dirty="0"/>
                  <a:t>(kgCO2/MWh)</a:t>
                </a:r>
                <a:endParaRPr lang="en-US" sz="1400" dirty="0"/>
              </a:p>
            </c:rich>
          </c:tx>
          <c:layout>
            <c:manualLayout>
              <c:xMode val="edge"/>
              <c:yMode val="edge"/>
              <c:x val="9.2445612712506495E-2"/>
              <c:y val="7.1897869344018095E-2"/>
            </c:manualLayout>
          </c:layout>
          <c:overlay val="0"/>
        </c:title>
        <c:numFmt formatCode="General" sourceLinked="1"/>
        <c:majorTickMark val="in"/>
        <c:minorTickMark val="none"/>
        <c:tickLblPos val="nextTo"/>
        <c:spPr>
          <a:ln>
            <a:solidFill>
              <a:schemeClr val="tx1"/>
            </a:solidFill>
          </a:ln>
        </c:spPr>
        <c:crossAx val="-2124015264"/>
        <c:crosses val="autoZero"/>
        <c:crossBetween val="midCat"/>
      </c:valAx>
      <c:spPr>
        <a:ln>
          <a:prstDash val="dash"/>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6241294741107302"/>
          <c:y val="7.4655101435122703E-2"/>
          <c:w val="0.63333938491076203"/>
          <c:h val="0.58361758144967502"/>
        </c:manualLayout>
      </c:layout>
      <c:scatterChart>
        <c:scatterStyle val="lineMarker"/>
        <c:varyColors val="0"/>
        <c:ser>
          <c:idx val="1"/>
          <c:order val="0"/>
          <c:tx>
            <c:strRef>
              <c:f>Sheet1!$G$8</c:f>
              <c:strCache>
                <c:ptCount val="1"/>
                <c:pt idx="0">
                  <c:v>Hydro</c:v>
                </c:pt>
              </c:strCache>
            </c:strRef>
          </c:tx>
          <c:spPr>
            <a:ln w="47625">
              <a:noFill/>
            </a:ln>
          </c:spPr>
          <c:marker>
            <c:symbol val="triangle"/>
            <c:size val="9"/>
            <c:spPr>
              <a:solidFill>
                <a:srgbClr val="3366FF"/>
              </a:solidFill>
              <a:ln>
                <a:solidFill>
                  <a:srgbClr val="3366FF"/>
                </a:solidFill>
              </a:ln>
            </c:spPr>
          </c:marker>
          <c:xVal>
            <c:numRef>
              <c:f>Sheet1!$I$8:$I$9</c:f>
              <c:numCache>
                <c:formatCode>General</c:formatCode>
                <c:ptCount val="2"/>
                <c:pt idx="0">
                  <c:v>1038.978894389953</c:v>
                </c:pt>
                <c:pt idx="1">
                  <c:v>2038.978894389953</c:v>
                </c:pt>
              </c:numCache>
            </c:numRef>
          </c:xVal>
          <c:yVal>
            <c:numRef>
              <c:f>Sheet1!$F$8:$F$9</c:f>
              <c:numCache>
                <c:formatCode>General</c:formatCode>
                <c:ptCount val="2"/>
                <c:pt idx="0">
                  <c:v>10</c:v>
                </c:pt>
                <c:pt idx="1">
                  <c:v>10</c:v>
                </c:pt>
              </c:numCache>
            </c:numRef>
          </c:yVal>
          <c:smooth val="0"/>
          <c:extLst>
            <c:ext xmlns:c16="http://schemas.microsoft.com/office/drawing/2014/chart" uri="{C3380CC4-5D6E-409C-BE32-E72D297353CC}">
              <c16:uniqueId val="{00000000-8A1B-5F48-81DE-6677B128C33B}"/>
            </c:ext>
          </c:extLst>
        </c:ser>
        <c:ser>
          <c:idx val="2"/>
          <c:order val="1"/>
          <c:spPr>
            <a:ln w="47625">
              <a:noFill/>
            </a:ln>
          </c:spPr>
          <c:marker>
            <c:symbol val="square"/>
            <c:size val="4"/>
            <c:spPr>
              <a:solidFill>
                <a:schemeClr val="tx1"/>
              </a:solidFill>
              <a:ln>
                <a:solidFill>
                  <a:schemeClr val="tx1"/>
                </a:solidFill>
              </a:ln>
            </c:spPr>
          </c:marker>
          <c:xVal>
            <c:numRef>
              <c:f>Sheet1!$I$16:$I$27</c:f>
              <c:numCache>
                <c:formatCode>General</c:formatCode>
                <c:ptCount val="12"/>
                <c:pt idx="0">
                  <c:v>5005.7018004203137</c:v>
                </c:pt>
                <c:pt idx="1">
                  <c:v>5048.1810355016396</c:v>
                </c:pt>
                <c:pt idx="2">
                  <c:v>5170.7295011116303</c:v>
                </c:pt>
                <c:pt idx="3">
                  <c:v>5439.364051373077</c:v>
                </c:pt>
                <c:pt idx="4">
                  <c:v>5901.2867379073996</c:v>
                </c:pt>
                <c:pt idx="5">
                  <c:v>6320.9600893984334</c:v>
                </c:pt>
                <c:pt idx="6">
                  <c:v>6657.3630545730502</c:v>
                </c:pt>
                <c:pt idx="7">
                  <c:v>7029.7966294098997</c:v>
                </c:pt>
                <c:pt idx="8">
                  <c:v>7493.8223635472896</c:v>
                </c:pt>
                <c:pt idx="9">
                  <c:v>7705.3530441745361</c:v>
                </c:pt>
                <c:pt idx="10">
                  <c:v>8058.4120893127938</c:v>
                </c:pt>
                <c:pt idx="11">
                  <c:v>8125.0237002477488</c:v>
                </c:pt>
              </c:numCache>
            </c:numRef>
          </c:xVal>
          <c:yVal>
            <c:numRef>
              <c:f>Sheet1!$F$16:$F$27</c:f>
              <c:numCache>
                <c:formatCode>General</c:formatCode>
                <c:ptCount val="12"/>
                <c:pt idx="0">
                  <c:v>28.09354210382492</c:v>
                </c:pt>
                <c:pt idx="1">
                  <c:v>28.439252158179219</c:v>
                </c:pt>
                <c:pt idx="2">
                  <c:v>29.06102294579841</c:v>
                </c:pt>
                <c:pt idx="3">
                  <c:v>29.110829364305431</c:v>
                </c:pt>
                <c:pt idx="4">
                  <c:v>29.424964219757609</c:v>
                </c:pt>
                <c:pt idx="5">
                  <c:v>32.737284266639982</c:v>
                </c:pt>
                <c:pt idx="6">
                  <c:v>33.06305865144828</c:v>
                </c:pt>
                <c:pt idx="7">
                  <c:v>37.695653974592197</c:v>
                </c:pt>
                <c:pt idx="8">
                  <c:v>39.581729445940979</c:v>
                </c:pt>
                <c:pt idx="9">
                  <c:v>39.851367073422331</c:v>
                </c:pt>
                <c:pt idx="10">
                  <c:v>42.670320776495878</c:v>
                </c:pt>
                <c:pt idx="11">
                  <c:v>44.082187682871712</c:v>
                </c:pt>
              </c:numCache>
            </c:numRef>
          </c:yVal>
          <c:smooth val="0"/>
          <c:extLst>
            <c:ext xmlns:c16="http://schemas.microsoft.com/office/drawing/2014/chart" uri="{C3380CC4-5D6E-409C-BE32-E72D297353CC}">
              <c16:uniqueId val="{00000001-8A1B-5F48-81DE-6677B128C33B}"/>
            </c:ext>
          </c:extLst>
        </c:ser>
        <c:ser>
          <c:idx val="4"/>
          <c:order val="2"/>
          <c:tx>
            <c:strRef>
              <c:f>Sheet1!$G$14</c:f>
              <c:strCache>
                <c:ptCount val="1"/>
                <c:pt idx="0">
                  <c:v>NG</c:v>
                </c:pt>
              </c:strCache>
            </c:strRef>
          </c:tx>
          <c:spPr>
            <a:ln w="47625">
              <a:noFill/>
            </a:ln>
          </c:spPr>
          <c:marker>
            <c:symbol val="circle"/>
            <c:size val="4"/>
            <c:spPr>
              <a:solidFill>
                <a:srgbClr val="FF0000"/>
              </a:solidFill>
              <a:ln>
                <a:solidFill>
                  <a:srgbClr val="FF0000"/>
                </a:solidFill>
              </a:ln>
            </c:spPr>
          </c:marker>
          <c:xVal>
            <c:numRef>
              <c:f>Sheet1!$I$14:$I$15</c:f>
              <c:numCache>
                <c:formatCode>General</c:formatCode>
                <c:ptCount val="2"/>
                <c:pt idx="0">
                  <c:v>4702.7491165080719</c:v>
                </c:pt>
                <c:pt idx="1">
                  <c:v>4970.0704945915913</c:v>
                </c:pt>
              </c:numCache>
            </c:numRef>
          </c:xVal>
          <c:yVal>
            <c:numRef>
              <c:f>Sheet1!$F$14:$F$15</c:f>
              <c:numCache>
                <c:formatCode>General</c:formatCode>
                <c:ptCount val="2"/>
                <c:pt idx="0">
                  <c:v>17.754577457697771</c:v>
                </c:pt>
                <c:pt idx="1">
                  <c:v>19.158775607525001</c:v>
                </c:pt>
              </c:numCache>
            </c:numRef>
          </c:yVal>
          <c:smooth val="0"/>
          <c:extLst>
            <c:ext xmlns:c16="http://schemas.microsoft.com/office/drawing/2014/chart" uri="{C3380CC4-5D6E-409C-BE32-E72D297353CC}">
              <c16:uniqueId val="{00000002-8A1B-5F48-81DE-6677B128C33B}"/>
            </c:ext>
          </c:extLst>
        </c:ser>
        <c:ser>
          <c:idx val="6"/>
          <c:order val="3"/>
          <c:tx>
            <c:strRef>
              <c:f>Sheet1!$G$28</c:f>
              <c:strCache>
                <c:ptCount val="1"/>
                <c:pt idx="0">
                  <c:v>NG</c:v>
                </c:pt>
              </c:strCache>
            </c:strRef>
          </c:tx>
          <c:spPr>
            <a:ln w="47625">
              <a:noFill/>
            </a:ln>
          </c:spPr>
          <c:marker>
            <c:symbol val="circle"/>
            <c:size val="4"/>
            <c:spPr>
              <a:solidFill>
                <a:srgbClr val="FF0000"/>
              </a:solidFill>
              <a:ln>
                <a:solidFill>
                  <a:srgbClr val="FF0000"/>
                </a:solidFill>
              </a:ln>
            </c:spPr>
          </c:marker>
          <c:xVal>
            <c:numRef>
              <c:f>Sheet1!$I$28</c:f>
              <c:numCache>
                <c:formatCode>General</c:formatCode>
                <c:ptCount val="1"/>
                <c:pt idx="0">
                  <c:v>8574.0474133989992</c:v>
                </c:pt>
              </c:numCache>
            </c:numRef>
          </c:xVal>
          <c:yVal>
            <c:numRef>
              <c:f>Sheet1!$F$28</c:f>
              <c:numCache>
                <c:formatCode>General</c:formatCode>
                <c:ptCount val="1"/>
                <c:pt idx="0">
                  <c:v>44.767509596354699</c:v>
                </c:pt>
              </c:numCache>
            </c:numRef>
          </c:yVal>
          <c:smooth val="0"/>
          <c:extLst>
            <c:ext xmlns:c16="http://schemas.microsoft.com/office/drawing/2014/chart" uri="{C3380CC4-5D6E-409C-BE32-E72D297353CC}">
              <c16:uniqueId val="{00000003-8A1B-5F48-81DE-6677B128C33B}"/>
            </c:ext>
          </c:extLst>
        </c:ser>
        <c:ser>
          <c:idx val="7"/>
          <c:order val="4"/>
          <c:tx>
            <c:strRef>
              <c:f>Sheet1!$G$30</c:f>
              <c:strCache>
                <c:ptCount val="1"/>
                <c:pt idx="0">
                  <c:v>NG</c:v>
                </c:pt>
              </c:strCache>
            </c:strRef>
          </c:tx>
          <c:spPr>
            <a:ln w="47625">
              <a:noFill/>
            </a:ln>
          </c:spPr>
          <c:marker>
            <c:symbol val="circle"/>
            <c:size val="4"/>
            <c:spPr>
              <a:solidFill>
                <a:srgbClr val="FF0000"/>
              </a:solidFill>
              <a:ln>
                <a:solidFill>
                  <a:srgbClr val="FF0000"/>
                </a:solidFill>
              </a:ln>
            </c:spPr>
          </c:marker>
          <c:xVal>
            <c:numRef>
              <c:f>Sheet1!$I$30:$I$39</c:f>
              <c:numCache>
                <c:formatCode>General</c:formatCode>
                <c:ptCount val="10"/>
                <c:pt idx="0">
                  <c:v>8959.6189523065095</c:v>
                </c:pt>
                <c:pt idx="1">
                  <c:v>9414.4737169376731</c:v>
                </c:pt>
                <c:pt idx="2">
                  <c:v>9854.6468784162189</c:v>
                </c:pt>
                <c:pt idx="3">
                  <c:v>9933.4206123096792</c:v>
                </c:pt>
                <c:pt idx="4">
                  <c:v>10203.26872701353</c:v>
                </c:pt>
                <c:pt idx="5">
                  <c:v>10621.49548682464</c:v>
                </c:pt>
                <c:pt idx="6">
                  <c:v>11118.33918038817</c:v>
                </c:pt>
                <c:pt idx="7">
                  <c:v>11202.750864682859</c:v>
                </c:pt>
                <c:pt idx="8">
                  <c:v>11550.90513671376</c:v>
                </c:pt>
                <c:pt idx="9">
                  <c:v>11991.887628709361</c:v>
                </c:pt>
              </c:numCache>
            </c:numRef>
          </c:xVal>
          <c:yVal>
            <c:numRef>
              <c:f>Sheet1!$F$30:$F$39</c:f>
              <c:numCache>
                <c:formatCode>General</c:formatCode>
                <c:ptCount val="10"/>
                <c:pt idx="0">
                  <c:v>48.835022341808333</c:v>
                </c:pt>
                <c:pt idx="1">
                  <c:v>54.702874112526921</c:v>
                </c:pt>
                <c:pt idx="2">
                  <c:v>77</c:v>
                </c:pt>
                <c:pt idx="3">
                  <c:v>80</c:v>
                </c:pt>
                <c:pt idx="4">
                  <c:v>100</c:v>
                </c:pt>
                <c:pt idx="5">
                  <c:v>120</c:v>
                </c:pt>
                <c:pt idx="6">
                  <c:v>150</c:v>
                </c:pt>
                <c:pt idx="7">
                  <c:v>175</c:v>
                </c:pt>
                <c:pt idx="8">
                  <c:v>190</c:v>
                </c:pt>
                <c:pt idx="9">
                  <c:v>200</c:v>
                </c:pt>
              </c:numCache>
            </c:numRef>
          </c:yVal>
          <c:smooth val="0"/>
          <c:extLst>
            <c:ext xmlns:c16="http://schemas.microsoft.com/office/drawing/2014/chart" uri="{C3380CC4-5D6E-409C-BE32-E72D297353CC}">
              <c16:uniqueId val="{00000004-8A1B-5F48-81DE-6677B128C33B}"/>
            </c:ext>
          </c:extLst>
        </c:ser>
        <c:ser>
          <c:idx val="5"/>
          <c:order val="5"/>
          <c:tx>
            <c:strRef>
              <c:f>Sheet1!$G$10</c:f>
              <c:strCache>
                <c:ptCount val="1"/>
                <c:pt idx="0">
                  <c:v>Nuc</c:v>
                </c:pt>
              </c:strCache>
            </c:strRef>
          </c:tx>
          <c:spPr>
            <a:ln w="47625">
              <a:noFill/>
            </a:ln>
          </c:spPr>
          <c:marker>
            <c:symbol val="circle"/>
            <c:size val="6"/>
            <c:spPr>
              <a:solidFill>
                <a:schemeClr val="bg1"/>
              </a:solidFill>
              <a:ln>
                <a:solidFill>
                  <a:schemeClr val="bg1">
                    <a:lumMod val="50000"/>
                  </a:schemeClr>
                </a:solidFill>
              </a:ln>
            </c:spPr>
          </c:marker>
          <c:xVal>
            <c:numRef>
              <c:f>Sheet1!$I$10:$I$11</c:f>
              <c:numCache>
                <c:formatCode>General</c:formatCode>
                <c:ptCount val="2"/>
                <c:pt idx="0">
                  <c:v>3038.978894389953</c:v>
                </c:pt>
                <c:pt idx="1">
                  <c:v>4038.978894389953</c:v>
                </c:pt>
              </c:numCache>
            </c:numRef>
          </c:xVal>
          <c:yVal>
            <c:numRef>
              <c:f>Sheet1!$F$10:$F$12</c:f>
              <c:numCache>
                <c:formatCode>General</c:formatCode>
                <c:ptCount val="3"/>
                <c:pt idx="0">
                  <c:v>15</c:v>
                </c:pt>
                <c:pt idx="1">
                  <c:v>16</c:v>
                </c:pt>
                <c:pt idx="2">
                  <c:v>16.95568044979353</c:v>
                </c:pt>
              </c:numCache>
            </c:numRef>
          </c:yVal>
          <c:smooth val="0"/>
          <c:extLst>
            <c:ext xmlns:c16="http://schemas.microsoft.com/office/drawing/2014/chart" uri="{C3380CC4-5D6E-409C-BE32-E72D297353CC}">
              <c16:uniqueId val="{00000005-8A1B-5F48-81DE-6677B128C33B}"/>
            </c:ext>
          </c:extLst>
        </c:ser>
        <c:dLbls>
          <c:showLegendKey val="0"/>
          <c:showVal val="0"/>
          <c:showCatName val="0"/>
          <c:showSerName val="0"/>
          <c:showPercent val="0"/>
          <c:showBubbleSize val="0"/>
        </c:dLbls>
        <c:axId val="-2123848128"/>
        <c:axId val="-2123840944"/>
      </c:scatterChart>
      <c:valAx>
        <c:axId val="-2123848128"/>
        <c:scaling>
          <c:orientation val="minMax"/>
        </c:scaling>
        <c:delete val="0"/>
        <c:axPos val="b"/>
        <c:title>
          <c:tx>
            <c:rich>
              <a:bodyPr/>
              <a:lstStyle/>
              <a:p>
                <a:pPr>
                  <a:defRPr/>
                </a:pPr>
                <a:r>
                  <a:rPr lang="en-US"/>
                  <a:t>Total</a:t>
                </a:r>
                <a:r>
                  <a:rPr lang="en-US" baseline="0"/>
                  <a:t> Demand (GW)</a:t>
                </a:r>
                <a:endParaRPr lang="en-US"/>
              </a:p>
            </c:rich>
          </c:tx>
          <c:overlay val="0"/>
        </c:title>
        <c:numFmt formatCode="General" sourceLinked="1"/>
        <c:majorTickMark val="in"/>
        <c:minorTickMark val="none"/>
        <c:tickLblPos val="nextTo"/>
        <c:spPr>
          <a:ln w="28575" cmpd="sng">
            <a:solidFill>
              <a:schemeClr val="tx1"/>
            </a:solidFill>
          </a:ln>
        </c:spPr>
        <c:crossAx val="-2123840944"/>
        <c:crosses val="autoZero"/>
        <c:crossBetween val="midCat"/>
        <c:majorUnit val="2000"/>
        <c:minorUnit val="2000"/>
        <c:dispUnits>
          <c:builtInUnit val="thousands"/>
        </c:dispUnits>
      </c:valAx>
      <c:valAx>
        <c:axId val="-2123840944"/>
        <c:scaling>
          <c:orientation val="minMax"/>
        </c:scaling>
        <c:delete val="0"/>
        <c:axPos val="l"/>
        <c:majorGridlines>
          <c:spPr>
            <a:ln>
              <a:prstDash val="dash"/>
            </a:ln>
          </c:spPr>
        </c:majorGridlines>
        <c:title>
          <c:tx>
            <c:rich>
              <a:bodyPr rot="-5400000" vert="horz"/>
              <a:lstStyle/>
              <a:p>
                <a:pPr>
                  <a:defRPr sz="1400"/>
                </a:pPr>
                <a:r>
                  <a:rPr lang="en-US" sz="1400"/>
                  <a:t>Marginal</a:t>
                </a:r>
                <a:r>
                  <a:rPr lang="en-US" sz="1400" baseline="0"/>
                  <a:t> Cost </a:t>
                </a:r>
              </a:p>
              <a:p>
                <a:pPr>
                  <a:defRPr sz="1400"/>
                </a:pPr>
                <a:r>
                  <a:rPr lang="en-US" sz="1400" baseline="0"/>
                  <a:t>($/MWh)</a:t>
                </a:r>
                <a:endParaRPr lang="en-US" sz="1400"/>
              </a:p>
            </c:rich>
          </c:tx>
          <c:overlay val="0"/>
        </c:title>
        <c:numFmt formatCode="General" sourceLinked="1"/>
        <c:majorTickMark val="in"/>
        <c:minorTickMark val="none"/>
        <c:tickLblPos val="nextTo"/>
        <c:spPr>
          <a:ln>
            <a:solidFill>
              <a:schemeClr val="tx1"/>
            </a:solidFill>
          </a:ln>
        </c:spPr>
        <c:crossAx val="-2123848128"/>
        <c:crosses val="autoZero"/>
        <c:crossBetween val="midCat"/>
      </c:valAx>
      <c:spPr>
        <a:ln>
          <a:prstDash val="dash"/>
        </a:ln>
      </c:spPr>
    </c:plotArea>
    <c:plotVisOnly val="1"/>
    <c:dispBlanksAs val="gap"/>
    <c:showDLblsOverMax val="0"/>
  </c:chart>
  <c:spPr>
    <a:no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6859314530086897"/>
          <c:y val="7.3614319796812502E-2"/>
          <c:w val="0.62044663340946005"/>
          <c:h val="0.58942245167838903"/>
        </c:manualLayout>
      </c:layout>
      <c:scatterChart>
        <c:scatterStyle val="lineMarker"/>
        <c:varyColors val="0"/>
        <c:ser>
          <c:idx val="1"/>
          <c:order val="0"/>
          <c:tx>
            <c:strRef>
              <c:f>Sheet1!$G$8</c:f>
              <c:strCache>
                <c:ptCount val="1"/>
                <c:pt idx="0">
                  <c:v>Hydro</c:v>
                </c:pt>
              </c:strCache>
            </c:strRef>
          </c:tx>
          <c:spPr>
            <a:ln w="47625">
              <a:noFill/>
            </a:ln>
          </c:spPr>
          <c:marker>
            <c:symbol val="triangle"/>
            <c:size val="9"/>
            <c:spPr>
              <a:solidFill>
                <a:srgbClr val="3366FF"/>
              </a:solidFill>
              <a:ln>
                <a:solidFill>
                  <a:srgbClr val="3366FF"/>
                </a:solidFill>
              </a:ln>
            </c:spPr>
          </c:marker>
          <c:xVal>
            <c:numRef>
              <c:f>Sheet1!$I$8:$I$9</c:f>
              <c:numCache>
                <c:formatCode>General</c:formatCode>
                <c:ptCount val="2"/>
                <c:pt idx="0">
                  <c:v>1038.978894389953</c:v>
                </c:pt>
                <c:pt idx="1">
                  <c:v>2038.978894389953</c:v>
                </c:pt>
              </c:numCache>
            </c:numRef>
          </c:xVal>
          <c:yVal>
            <c:numRef>
              <c:f>Sheet1!$H$8:$H$9</c:f>
              <c:numCache>
                <c:formatCode>General</c:formatCode>
                <c:ptCount val="2"/>
                <c:pt idx="0">
                  <c:v>0</c:v>
                </c:pt>
                <c:pt idx="1">
                  <c:v>0</c:v>
                </c:pt>
              </c:numCache>
            </c:numRef>
          </c:yVal>
          <c:smooth val="0"/>
          <c:extLst>
            <c:ext xmlns:c16="http://schemas.microsoft.com/office/drawing/2014/chart" uri="{C3380CC4-5D6E-409C-BE32-E72D297353CC}">
              <c16:uniqueId val="{00000000-4354-BF42-A9C6-37EC1FC1382C}"/>
            </c:ext>
          </c:extLst>
        </c:ser>
        <c:ser>
          <c:idx val="2"/>
          <c:order val="1"/>
          <c:spPr>
            <a:ln w="47625">
              <a:noFill/>
            </a:ln>
          </c:spPr>
          <c:marker>
            <c:symbol val="square"/>
            <c:size val="4"/>
            <c:spPr>
              <a:solidFill>
                <a:schemeClr val="tx1"/>
              </a:solidFill>
              <a:ln>
                <a:solidFill>
                  <a:schemeClr val="tx1"/>
                </a:solidFill>
              </a:ln>
            </c:spPr>
          </c:marker>
          <c:xVal>
            <c:numRef>
              <c:f>Sheet1!$I$16:$I$27</c:f>
              <c:numCache>
                <c:formatCode>General</c:formatCode>
                <c:ptCount val="12"/>
                <c:pt idx="0">
                  <c:v>5005.7018004203137</c:v>
                </c:pt>
                <c:pt idx="1">
                  <c:v>5048.1810355016396</c:v>
                </c:pt>
                <c:pt idx="2">
                  <c:v>5170.7295011116303</c:v>
                </c:pt>
                <c:pt idx="3">
                  <c:v>5439.364051373077</c:v>
                </c:pt>
                <c:pt idx="4">
                  <c:v>5901.2867379073996</c:v>
                </c:pt>
                <c:pt idx="5">
                  <c:v>6320.9600893984334</c:v>
                </c:pt>
                <c:pt idx="6">
                  <c:v>6657.3630545730502</c:v>
                </c:pt>
                <c:pt idx="7">
                  <c:v>7029.7966294098997</c:v>
                </c:pt>
                <c:pt idx="8">
                  <c:v>7493.8223635472896</c:v>
                </c:pt>
                <c:pt idx="9">
                  <c:v>7705.3530441745361</c:v>
                </c:pt>
                <c:pt idx="10">
                  <c:v>8058.4120893127938</c:v>
                </c:pt>
                <c:pt idx="11">
                  <c:v>8125.0237002477488</c:v>
                </c:pt>
              </c:numCache>
            </c:numRef>
          </c:xVal>
          <c:yVal>
            <c:numRef>
              <c:f>Sheet1!$H$16:$H$27</c:f>
              <c:numCache>
                <c:formatCode>General</c:formatCode>
                <c:ptCount val="12"/>
                <c:pt idx="0">
                  <c:v>869.7330151625988</c:v>
                </c:pt>
                <c:pt idx="1">
                  <c:v>850</c:v>
                </c:pt>
                <c:pt idx="2">
                  <c:v>832.29442976596772</c:v>
                </c:pt>
                <c:pt idx="3">
                  <c:v>831.35325172944238</c:v>
                </c:pt>
                <c:pt idx="4">
                  <c:v>826.98367621010857</c:v>
                </c:pt>
                <c:pt idx="5">
                  <c:v>879.88305365921099</c:v>
                </c:pt>
                <c:pt idx="6">
                  <c:v>875.30421127406441</c:v>
                </c:pt>
                <c:pt idx="7">
                  <c:v>842.20959518945324</c:v>
                </c:pt>
                <c:pt idx="8">
                  <c:v>811.64451309069125</c:v>
                </c:pt>
                <c:pt idx="9">
                  <c:v>848.28289619534212</c:v>
                </c:pt>
                <c:pt idx="10">
                  <c:v>804.21781234994171</c:v>
                </c:pt>
                <c:pt idx="11">
                  <c:v>882.65151382481224</c:v>
                </c:pt>
              </c:numCache>
            </c:numRef>
          </c:yVal>
          <c:smooth val="0"/>
          <c:extLst>
            <c:ext xmlns:c16="http://schemas.microsoft.com/office/drawing/2014/chart" uri="{C3380CC4-5D6E-409C-BE32-E72D297353CC}">
              <c16:uniqueId val="{00000001-4354-BF42-A9C6-37EC1FC1382C}"/>
            </c:ext>
          </c:extLst>
        </c:ser>
        <c:ser>
          <c:idx val="4"/>
          <c:order val="2"/>
          <c:tx>
            <c:strRef>
              <c:f>Sheet1!$G$14</c:f>
              <c:strCache>
                <c:ptCount val="1"/>
                <c:pt idx="0">
                  <c:v>NG</c:v>
                </c:pt>
              </c:strCache>
            </c:strRef>
          </c:tx>
          <c:spPr>
            <a:ln w="47625">
              <a:noFill/>
            </a:ln>
          </c:spPr>
          <c:marker>
            <c:symbol val="circle"/>
            <c:size val="4"/>
            <c:spPr>
              <a:solidFill>
                <a:srgbClr val="FF0000"/>
              </a:solidFill>
              <a:ln>
                <a:solidFill>
                  <a:srgbClr val="FF0000"/>
                </a:solidFill>
              </a:ln>
            </c:spPr>
          </c:marker>
          <c:xVal>
            <c:numRef>
              <c:f>Sheet1!$I$14:$I$15</c:f>
              <c:numCache>
                <c:formatCode>General</c:formatCode>
                <c:ptCount val="2"/>
                <c:pt idx="0">
                  <c:v>4702.7491165080719</c:v>
                </c:pt>
                <c:pt idx="1">
                  <c:v>4970.0704945915913</c:v>
                </c:pt>
              </c:numCache>
            </c:numRef>
          </c:xVal>
          <c:yVal>
            <c:numRef>
              <c:f>Sheet1!$H$14:$H$15</c:f>
              <c:numCache>
                <c:formatCode>General</c:formatCode>
                <c:ptCount val="2"/>
                <c:pt idx="0">
                  <c:v>431.27225904782682</c:v>
                </c:pt>
                <c:pt idx="1">
                  <c:v>474.62546993143769</c:v>
                </c:pt>
              </c:numCache>
            </c:numRef>
          </c:yVal>
          <c:smooth val="0"/>
          <c:extLst>
            <c:ext xmlns:c16="http://schemas.microsoft.com/office/drawing/2014/chart" uri="{C3380CC4-5D6E-409C-BE32-E72D297353CC}">
              <c16:uniqueId val="{00000002-4354-BF42-A9C6-37EC1FC1382C}"/>
            </c:ext>
          </c:extLst>
        </c:ser>
        <c:ser>
          <c:idx val="6"/>
          <c:order val="3"/>
          <c:tx>
            <c:strRef>
              <c:f>Sheet1!$G$28</c:f>
              <c:strCache>
                <c:ptCount val="1"/>
                <c:pt idx="0">
                  <c:v>NG</c:v>
                </c:pt>
              </c:strCache>
            </c:strRef>
          </c:tx>
          <c:spPr>
            <a:ln w="47625">
              <a:noFill/>
            </a:ln>
          </c:spPr>
          <c:marker>
            <c:symbol val="circle"/>
            <c:size val="4"/>
            <c:spPr>
              <a:solidFill>
                <a:srgbClr val="FF0000"/>
              </a:solidFill>
              <a:ln>
                <a:solidFill>
                  <a:srgbClr val="FF0000"/>
                </a:solidFill>
              </a:ln>
            </c:spPr>
          </c:marker>
          <c:xVal>
            <c:numRef>
              <c:f>Sheet1!$I$28</c:f>
              <c:numCache>
                <c:formatCode>General</c:formatCode>
                <c:ptCount val="1"/>
                <c:pt idx="0">
                  <c:v>8574.0474133989992</c:v>
                </c:pt>
              </c:numCache>
            </c:numRef>
          </c:xVal>
          <c:yVal>
            <c:numRef>
              <c:f>Sheet1!$H$28</c:f>
              <c:numCache>
                <c:formatCode>General</c:formatCode>
                <c:ptCount val="1"/>
                <c:pt idx="0">
                  <c:v>466.36092224785358</c:v>
                </c:pt>
              </c:numCache>
            </c:numRef>
          </c:yVal>
          <c:smooth val="0"/>
          <c:extLst>
            <c:ext xmlns:c16="http://schemas.microsoft.com/office/drawing/2014/chart" uri="{C3380CC4-5D6E-409C-BE32-E72D297353CC}">
              <c16:uniqueId val="{00000003-4354-BF42-A9C6-37EC1FC1382C}"/>
            </c:ext>
          </c:extLst>
        </c:ser>
        <c:ser>
          <c:idx val="7"/>
          <c:order val="4"/>
          <c:tx>
            <c:strRef>
              <c:f>Sheet1!$G$30</c:f>
              <c:strCache>
                <c:ptCount val="1"/>
                <c:pt idx="0">
                  <c:v>NG</c:v>
                </c:pt>
              </c:strCache>
            </c:strRef>
          </c:tx>
          <c:spPr>
            <a:ln w="47625">
              <a:noFill/>
            </a:ln>
          </c:spPr>
          <c:marker>
            <c:symbol val="circle"/>
            <c:size val="4"/>
            <c:spPr>
              <a:solidFill>
                <a:srgbClr val="FF0000"/>
              </a:solidFill>
              <a:ln>
                <a:solidFill>
                  <a:srgbClr val="FF0000"/>
                </a:solidFill>
              </a:ln>
            </c:spPr>
          </c:marker>
          <c:xVal>
            <c:numRef>
              <c:f>Sheet1!$I$30:$I$39</c:f>
              <c:numCache>
                <c:formatCode>General</c:formatCode>
                <c:ptCount val="10"/>
                <c:pt idx="0">
                  <c:v>8959.6189523065095</c:v>
                </c:pt>
                <c:pt idx="1">
                  <c:v>9414.4737169376731</c:v>
                </c:pt>
                <c:pt idx="2">
                  <c:v>9854.6468784162189</c:v>
                </c:pt>
                <c:pt idx="3">
                  <c:v>9933.4206123096792</c:v>
                </c:pt>
                <c:pt idx="4">
                  <c:v>10203.26872701353</c:v>
                </c:pt>
                <c:pt idx="5">
                  <c:v>10621.49548682464</c:v>
                </c:pt>
                <c:pt idx="6">
                  <c:v>11118.33918038817</c:v>
                </c:pt>
                <c:pt idx="7">
                  <c:v>11202.750864682859</c:v>
                </c:pt>
                <c:pt idx="8">
                  <c:v>11550.90513671376</c:v>
                </c:pt>
                <c:pt idx="9">
                  <c:v>11991.887628709361</c:v>
                </c:pt>
              </c:numCache>
            </c:numRef>
          </c:xVal>
          <c:yVal>
            <c:numRef>
              <c:f>Sheet1!$H$30:$H$39</c:f>
              <c:numCache>
                <c:formatCode>General</c:formatCode>
                <c:ptCount val="10"/>
                <c:pt idx="0">
                  <c:v>496.18216440844509</c:v>
                </c:pt>
                <c:pt idx="1">
                  <c:v>495.73894902255142</c:v>
                </c:pt>
                <c:pt idx="2">
                  <c:v>465.37172620938082</c:v>
                </c:pt>
                <c:pt idx="3">
                  <c:v>459.92965563039019</c:v>
                </c:pt>
                <c:pt idx="4">
                  <c:v>431.94586896125168</c:v>
                </c:pt>
                <c:pt idx="5">
                  <c:v>432.61133647931752</c:v>
                </c:pt>
                <c:pt idx="6">
                  <c:v>422.33579481113031</c:v>
                </c:pt>
                <c:pt idx="7">
                  <c:v>491.95551418913669</c:v>
                </c:pt>
                <c:pt idx="8">
                  <c:v>461.3979751999828</c:v>
                </c:pt>
                <c:pt idx="9">
                  <c:v>412.83325975406882</c:v>
                </c:pt>
              </c:numCache>
            </c:numRef>
          </c:yVal>
          <c:smooth val="0"/>
          <c:extLst>
            <c:ext xmlns:c16="http://schemas.microsoft.com/office/drawing/2014/chart" uri="{C3380CC4-5D6E-409C-BE32-E72D297353CC}">
              <c16:uniqueId val="{00000004-4354-BF42-A9C6-37EC1FC1382C}"/>
            </c:ext>
          </c:extLst>
        </c:ser>
        <c:ser>
          <c:idx val="5"/>
          <c:order val="5"/>
          <c:tx>
            <c:strRef>
              <c:f>Sheet1!$G$10</c:f>
              <c:strCache>
                <c:ptCount val="1"/>
                <c:pt idx="0">
                  <c:v>Nuc</c:v>
                </c:pt>
              </c:strCache>
            </c:strRef>
          </c:tx>
          <c:spPr>
            <a:ln w="47625">
              <a:noFill/>
            </a:ln>
          </c:spPr>
          <c:marker>
            <c:symbol val="circle"/>
            <c:size val="6"/>
            <c:spPr>
              <a:solidFill>
                <a:schemeClr val="bg1"/>
              </a:solidFill>
              <a:ln>
                <a:solidFill>
                  <a:schemeClr val="bg1">
                    <a:lumMod val="50000"/>
                  </a:schemeClr>
                </a:solidFill>
              </a:ln>
            </c:spPr>
          </c:marker>
          <c:xVal>
            <c:numRef>
              <c:f>Sheet1!$I$10:$I$11</c:f>
              <c:numCache>
                <c:formatCode>General</c:formatCode>
                <c:ptCount val="2"/>
                <c:pt idx="0">
                  <c:v>3038.978894389953</c:v>
                </c:pt>
                <c:pt idx="1">
                  <c:v>4038.978894389953</c:v>
                </c:pt>
              </c:numCache>
            </c:numRef>
          </c:xVal>
          <c:yVal>
            <c:numRef>
              <c:f>Sheet1!$H$10:$H$11</c:f>
              <c:numCache>
                <c:formatCode>General</c:formatCode>
                <c:ptCount val="2"/>
                <c:pt idx="0">
                  <c:v>0</c:v>
                </c:pt>
                <c:pt idx="1">
                  <c:v>0</c:v>
                </c:pt>
              </c:numCache>
            </c:numRef>
          </c:yVal>
          <c:smooth val="0"/>
          <c:extLst>
            <c:ext xmlns:c16="http://schemas.microsoft.com/office/drawing/2014/chart" uri="{C3380CC4-5D6E-409C-BE32-E72D297353CC}">
              <c16:uniqueId val="{00000005-4354-BF42-A9C6-37EC1FC1382C}"/>
            </c:ext>
          </c:extLst>
        </c:ser>
        <c:dLbls>
          <c:showLegendKey val="0"/>
          <c:showVal val="0"/>
          <c:showCatName val="0"/>
          <c:showSerName val="0"/>
          <c:showPercent val="0"/>
          <c:showBubbleSize val="0"/>
        </c:dLbls>
        <c:axId val="-2123777360"/>
        <c:axId val="-2123770176"/>
      </c:scatterChart>
      <c:valAx>
        <c:axId val="-2123777360"/>
        <c:scaling>
          <c:orientation val="minMax"/>
        </c:scaling>
        <c:delete val="0"/>
        <c:axPos val="b"/>
        <c:title>
          <c:tx>
            <c:rich>
              <a:bodyPr/>
              <a:lstStyle/>
              <a:p>
                <a:pPr>
                  <a:defRPr/>
                </a:pPr>
                <a:r>
                  <a:rPr lang="en-US"/>
                  <a:t>Total</a:t>
                </a:r>
                <a:r>
                  <a:rPr lang="en-US" baseline="0"/>
                  <a:t> Demand (GW)</a:t>
                </a:r>
                <a:endParaRPr lang="en-US"/>
              </a:p>
            </c:rich>
          </c:tx>
          <c:overlay val="0"/>
        </c:title>
        <c:numFmt formatCode="General" sourceLinked="1"/>
        <c:majorTickMark val="in"/>
        <c:minorTickMark val="none"/>
        <c:tickLblPos val="nextTo"/>
        <c:spPr>
          <a:ln w="28575" cmpd="sng">
            <a:solidFill>
              <a:schemeClr val="tx1"/>
            </a:solidFill>
          </a:ln>
        </c:spPr>
        <c:crossAx val="-2123770176"/>
        <c:crosses val="autoZero"/>
        <c:crossBetween val="midCat"/>
        <c:majorUnit val="2000"/>
        <c:minorUnit val="2000"/>
        <c:dispUnits>
          <c:builtInUnit val="thousands"/>
        </c:dispUnits>
      </c:valAx>
      <c:valAx>
        <c:axId val="-2123770176"/>
        <c:scaling>
          <c:orientation val="minMax"/>
        </c:scaling>
        <c:delete val="0"/>
        <c:axPos val="l"/>
        <c:majorGridlines>
          <c:spPr>
            <a:ln>
              <a:prstDash val="dash"/>
            </a:ln>
          </c:spPr>
        </c:majorGridlines>
        <c:title>
          <c:tx>
            <c:rich>
              <a:bodyPr rot="-5400000" vert="horz"/>
              <a:lstStyle/>
              <a:p>
                <a:pPr>
                  <a:defRPr sz="1400"/>
                </a:pPr>
                <a:r>
                  <a:rPr lang="en-US" sz="1400" dirty="0"/>
                  <a:t>CO2 emissions</a:t>
                </a:r>
                <a:r>
                  <a:rPr lang="en-US" sz="1400" baseline="0" dirty="0"/>
                  <a:t> factor </a:t>
                </a:r>
              </a:p>
              <a:p>
                <a:pPr>
                  <a:defRPr sz="1400"/>
                </a:pPr>
                <a:r>
                  <a:rPr lang="en-US" sz="1400" baseline="0" dirty="0"/>
                  <a:t>(kgCO2/MWh)</a:t>
                </a:r>
                <a:endParaRPr lang="en-US" sz="1400" dirty="0"/>
              </a:p>
            </c:rich>
          </c:tx>
          <c:layout>
            <c:manualLayout>
              <c:xMode val="edge"/>
              <c:yMode val="edge"/>
              <c:x val="9.2445612712506495E-2"/>
              <c:y val="7.1897869344018095E-2"/>
            </c:manualLayout>
          </c:layout>
          <c:overlay val="0"/>
        </c:title>
        <c:numFmt formatCode="General" sourceLinked="1"/>
        <c:majorTickMark val="in"/>
        <c:minorTickMark val="none"/>
        <c:tickLblPos val="nextTo"/>
        <c:spPr>
          <a:ln>
            <a:solidFill>
              <a:schemeClr val="tx1"/>
            </a:solidFill>
          </a:ln>
        </c:spPr>
        <c:crossAx val="-2123777360"/>
        <c:crosses val="autoZero"/>
        <c:crossBetween val="midCat"/>
      </c:valAx>
      <c:spPr>
        <a:ln>
          <a:prstDash val="dash"/>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61640587143441E-2"/>
          <c:y val="0.10742724544190584"/>
          <c:w val="0.87472587754634357"/>
          <c:h val="0.8313717033582511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5F4-4081-A54F-C1F12DEA541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B-85F4-4081-A54F-C1F12DEA5412}"/>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C-85F4-4081-A54F-C1F12DEA5412}"/>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D-85F4-4081-A54F-C1F12DEA5412}"/>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E-85F4-4081-A54F-C1F12DEA5412}"/>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3-85F4-4081-A54F-C1F12DEA5412}"/>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5-85F4-4081-A54F-C1F12DEA5412}"/>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7-85F4-4081-A54F-C1F12DEA5412}"/>
              </c:ext>
            </c:extLst>
          </c:dPt>
          <c:dPt>
            <c:idx val="8"/>
            <c:invertIfNegative val="0"/>
            <c:bubble3D val="0"/>
            <c:spPr>
              <a:solidFill>
                <a:schemeClr val="accent6"/>
              </a:solidFill>
              <a:ln>
                <a:noFill/>
              </a:ln>
              <a:effectLst/>
            </c:spPr>
            <c:extLst>
              <c:ext xmlns:c16="http://schemas.microsoft.com/office/drawing/2014/chart" uri="{C3380CC4-5D6E-409C-BE32-E72D297353CC}">
                <c16:uniqueId val="{00000009-85F4-4081-A54F-C1F12DEA5412}"/>
              </c:ext>
            </c:extLst>
          </c:dPt>
          <c:dPt>
            <c:idx val="9"/>
            <c:invertIfNegative val="0"/>
            <c:bubble3D val="0"/>
            <c:spPr>
              <a:solidFill>
                <a:schemeClr val="accent5"/>
              </a:solidFill>
              <a:ln>
                <a:noFill/>
              </a:ln>
              <a:effectLst/>
            </c:spPr>
            <c:extLst>
              <c:ext xmlns:c16="http://schemas.microsoft.com/office/drawing/2014/chart" uri="{C3380CC4-5D6E-409C-BE32-E72D297353CC}">
                <c16:uniqueId val="{0000000F-85F4-4081-A54F-C1F12DEA5412}"/>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10-85F4-4081-A54F-C1F12DEA5412}"/>
              </c:ext>
            </c:extLst>
          </c:dPt>
          <c:cat>
            <c:strRef>
              <c:f>'[171116 BU_Long List_Hourly Generation Cleaned and reviewed by CS at Altenex.xlsx]Graphs'!$A$18:$A$28</c:f>
              <c:strCache>
                <c:ptCount val="11"/>
                <c:pt idx="0">
                  <c:v>Wind 7</c:v>
                </c:pt>
                <c:pt idx="1">
                  <c:v>Wind 3</c:v>
                </c:pt>
                <c:pt idx="2">
                  <c:v>Solar 2</c:v>
                </c:pt>
                <c:pt idx="3">
                  <c:v>Solar 4</c:v>
                </c:pt>
                <c:pt idx="4">
                  <c:v>Wind 9</c:v>
                </c:pt>
                <c:pt idx="5">
                  <c:v>Wind 1</c:v>
                </c:pt>
                <c:pt idx="6">
                  <c:v>Wind 2</c:v>
                </c:pt>
                <c:pt idx="7">
                  <c:v>Wind 6</c:v>
                </c:pt>
                <c:pt idx="8">
                  <c:v>Solar 3</c:v>
                </c:pt>
                <c:pt idx="9">
                  <c:v>Wind 4</c:v>
                </c:pt>
                <c:pt idx="10">
                  <c:v>Solar 1</c:v>
                </c:pt>
              </c:strCache>
            </c:strRef>
          </c:cat>
          <c:val>
            <c:numRef>
              <c:f>'[171116 BU_Long List_Hourly Generation Cleaned and reviewed by CS at Altenex.xlsx]Graphs'!$I$18:$I$28</c:f>
              <c:numCache>
                <c:formatCode>#,##0</c:formatCode>
                <c:ptCount val="11"/>
                <c:pt idx="0">
                  <c:v>1404.3803520466645</c:v>
                </c:pt>
                <c:pt idx="1">
                  <c:v>1294.106949460348</c:v>
                </c:pt>
                <c:pt idx="2">
                  <c:v>1211.6516707284973</c:v>
                </c:pt>
                <c:pt idx="3">
                  <c:v>1211.6697722964113</c:v>
                </c:pt>
                <c:pt idx="4">
                  <c:v>1284.8819149408384</c:v>
                </c:pt>
                <c:pt idx="5">
                  <c:v>1408.4483146951457</c:v>
                </c:pt>
                <c:pt idx="6">
                  <c:v>1403.0474736697852</c:v>
                </c:pt>
                <c:pt idx="7">
                  <c:v>1401.8747947239774</c:v>
                </c:pt>
                <c:pt idx="8">
                  <c:v>1364.0154710556612</c:v>
                </c:pt>
                <c:pt idx="9">
                  <c:v>1283.9536735241102</c:v>
                </c:pt>
                <c:pt idx="10">
                  <c:v>1211.1050261101998</c:v>
                </c:pt>
              </c:numCache>
            </c:numRef>
          </c:val>
          <c:extLst>
            <c:ext xmlns:c16="http://schemas.microsoft.com/office/drawing/2014/chart" uri="{C3380CC4-5D6E-409C-BE32-E72D297353CC}">
              <c16:uniqueId val="{0000000A-85F4-4081-A54F-C1F12DEA5412}"/>
            </c:ext>
          </c:extLst>
        </c:ser>
        <c:dLbls>
          <c:showLegendKey val="0"/>
          <c:showVal val="0"/>
          <c:showCatName val="0"/>
          <c:showSerName val="0"/>
          <c:showPercent val="0"/>
          <c:showBubbleSize val="0"/>
        </c:dLbls>
        <c:gapWidth val="30"/>
        <c:overlap val="-27"/>
        <c:axId val="800878360"/>
        <c:axId val="800878752"/>
        <c:extLst/>
      </c:barChart>
      <c:catAx>
        <c:axId val="8008783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00878752"/>
        <c:crosses val="autoZero"/>
        <c:auto val="1"/>
        <c:lblAlgn val="ctr"/>
        <c:lblOffset val="100"/>
        <c:noMultiLvlLbl val="0"/>
      </c:catAx>
      <c:valAx>
        <c:axId val="800878752"/>
        <c:scaling>
          <c:orientation val="minMax"/>
          <c:max val="1500"/>
          <c:min val="0"/>
        </c:scaling>
        <c:delete val="0"/>
        <c:axPos val="l"/>
        <c:majorGridlines>
          <c:spPr>
            <a:ln w="9525" cap="flat" cmpd="sng" algn="ctr">
              <a:noFill/>
              <a:round/>
            </a:ln>
            <a:effectLst/>
          </c:spPr>
        </c:majorGridlines>
        <c:title>
          <c:tx>
            <c:rich>
              <a:bodyPr rot="0" spcFirstLastPara="1" vertOverflow="ellipsis" wrap="square" anchor="ctr" anchorCtr="1"/>
              <a:lstStyle/>
              <a:p>
                <a:pPr>
                  <a:defRPr sz="1100" b="0" i="0" u="none" strike="noStrike" kern="1200" baseline="0">
                    <a:solidFill>
                      <a:schemeClr val="tx1"/>
                    </a:solidFill>
                    <a:latin typeface="+mn-lt"/>
                    <a:ea typeface="+mn-ea"/>
                    <a:cs typeface="+mn-cs"/>
                  </a:defRPr>
                </a:pPr>
                <a:r>
                  <a:rPr lang="en-US" sz="1100">
                    <a:solidFill>
                      <a:schemeClr val="tx1"/>
                    </a:solidFill>
                  </a:rPr>
                  <a:t>lbs CO</a:t>
                </a:r>
                <a:r>
                  <a:rPr lang="en-US" sz="1100" baseline="-25000">
                    <a:solidFill>
                      <a:schemeClr val="tx1"/>
                    </a:solidFill>
                  </a:rPr>
                  <a:t>2</a:t>
                </a:r>
                <a:r>
                  <a:rPr lang="en-US" sz="1100" baseline="0">
                    <a:solidFill>
                      <a:schemeClr val="tx1"/>
                    </a:solidFill>
                  </a:rPr>
                  <a:t>/MWh</a:t>
                </a:r>
                <a:endParaRPr lang="en-US" sz="1100">
                  <a:solidFill>
                    <a:schemeClr val="tx1"/>
                  </a:solidFill>
                </a:endParaRPr>
              </a:p>
            </c:rich>
          </c:tx>
          <c:layout>
            <c:manualLayout>
              <c:xMode val="edge"/>
              <c:yMode val="edge"/>
              <c:x val="1.510323376462828E-2"/>
              <c:y val="3.5094534985874085E-4"/>
            </c:manualLayout>
          </c:layout>
          <c:overlay val="0"/>
          <c:spPr>
            <a:noFill/>
            <a:ln>
              <a:noFill/>
            </a:ln>
            <a:effectLst/>
          </c:spPr>
          <c:txPr>
            <a:bodyPr rot="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00878360"/>
        <c:crosses val="autoZero"/>
        <c:crossBetween val="between"/>
        <c:majorUnit val="5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Generation Shape and Marginal Emissions</a:t>
            </a:r>
          </a:p>
        </c:rich>
      </c:tx>
      <c:layout>
        <c:manualLayout>
          <c:xMode val="edge"/>
          <c:yMode val="edge"/>
          <c:x val="0.36612696383037591"/>
          <c:y val="5.156108000569903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3767731490828606E-2"/>
          <c:y val="9.3030354095777396E-2"/>
          <c:w val="0.91376562917097226"/>
          <c:h val="0.84878350433468541"/>
        </c:manualLayout>
      </c:layout>
      <c:areaChart>
        <c:grouping val="stacked"/>
        <c:varyColors val="0"/>
        <c:ser>
          <c:idx val="1"/>
          <c:order val="0"/>
          <c:tx>
            <c:v>Wind 7 Emissions</c:v>
          </c:tx>
          <c:spPr>
            <a:solidFill>
              <a:schemeClr val="bg2"/>
            </a:solidFill>
            <a:ln w="15875">
              <a:solidFill>
                <a:srgbClr val="C00000"/>
              </a:solidFill>
            </a:ln>
            <a:effectLst/>
          </c:spPr>
          <c:val>
            <c:numRef>
              <c:f>'Gen Shape'!$C$5:$C$28</c:f>
              <c:numCache>
                <c:formatCode>0</c:formatCode>
                <c:ptCount val="24"/>
                <c:pt idx="0">
                  <c:v>610.86081037890176</c:v>
                </c:pt>
                <c:pt idx="1">
                  <c:v>678.47780107385745</c:v>
                </c:pt>
                <c:pt idx="2">
                  <c:v>705.83012980722481</c:v>
                </c:pt>
                <c:pt idx="3">
                  <c:v>731.96145551977077</c:v>
                </c:pt>
                <c:pt idx="4">
                  <c:v>706.13721236877336</c:v>
                </c:pt>
                <c:pt idx="5">
                  <c:v>650.93838405431632</c:v>
                </c:pt>
                <c:pt idx="6">
                  <c:v>631.82842041690742</c:v>
                </c:pt>
                <c:pt idx="7">
                  <c:v>665.87684244949742</c:v>
                </c:pt>
                <c:pt idx="8">
                  <c:v>627.25357874572956</c:v>
                </c:pt>
                <c:pt idx="9">
                  <c:v>629.6339839292192</c:v>
                </c:pt>
                <c:pt idx="10">
                  <c:v>607.73170171335153</c:v>
                </c:pt>
                <c:pt idx="11">
                  <c:v>602.435173534211</c:v>
                </c:pt>
                <c:pt idx="12">
                  <c:v>621.11409930357968</c:v>
                </c:pt>
                <c:pt idx="13">
                  <c:v>618.41027527476786</c:v>
                </c:pt>
                <c:pt idx="14">
                  <c:v>617.78592608467557</c:v>
                </c:pt>
                <c:pt idx="15">
                  <c:v>636.85726438792358</c:v>
                </c:pt>
                <c:pt idx="16">
                  <c:v>640.83587178142659</c:v>
                </c:pt>
                <c:pt idx="17">
                  <c:v>624.96238239991044</c:v>
                </c:pt>
                <c:pt idx="18">
                  <c:v>619.32734671028845</c:v>
                </c:pt>
                <c:pt idx="19">
                  <c:v>619.96092972443205</c:v>
                </c:pt>
                <c:pt idx="20">
                  <c:v>618.32286531481202</c:v>
                </c:pt>
                <c:pt idx="21">
                  <c:v>620.74118673750081</c:v>
                </c:pt>
                <c:pt idx="22">
                  <c:v>579.37628394568185</c:v>
                </c:pt>
                <c:pt idx="23">
                  <c:v>588.03406251947763</c:v>
                </c:pt>
              </c:numCache>
            </c:numRef>
          </c:val>
          <c:extLst>
            <c:ext xmlns:c16="http://schemas.microsoft.com/office/drawing/2014/chart" uri="{C3380CC4-5D6E-409C-BE32-E72D297353CC}">
              <c16:uniqueId val="{00000000-B03A-4B71-84D3-B104901C3A44}"/>
            </c:ext>
          </c:extLst>
        </c:ser>
        <c:dLbls>
          <c:showLegendKey val="0"/>
          <c:showVal val="0"/>
          <c:showCatName val="0"/>
          <c:showSerName val="0"/>
          <c:showPercent val="0"/>
          <c:showBubbleSize val="0"/>
        </c:dLbls>
        <c:axId val="884467568"/>
        <c:axId val="884473472"/>
      </c:areaChart>
      <c:lineChart>
        <c:grouping val="standard"/>
        <c:varyColors val="0"/>
        <c:ser>
          <c:idx val="0"/>
          <c:order val="1"/>
          <c:tx>
            <c:v>Wind 7 Generation</c:v>
          </c:tx>
          <c:spPr>
            <a:ln w="31750" cap="rnd">
              <a:solidFill>
                <a:srgbClr val="C00000"/>
              </a:solidFill>
              <a:round/>
            </a:ln>
            <a:effectLst/>
          </c:spPr>
          <c:marker>
            <c:symbol val="none"/>
          </c:marker>
          <c:val>
            <c:numRef>
              <c:f>'Gen Shape'!$B$5:$B$28</c:f>
              <c:numCache>
                <c:formatCode>0</c:formatCode>
                <c:ptCount val="24"/>
                <c:pt idx="0">
                  <c:v>27.814368611103728</c:v>
                </c:pt>
                <c:pt idx="1">
                  <c:v>27.362531854163151</c:v>
                </c:pt>
                <c:pt idx="2">
                  <c:v>26.905398768290606</c:v>
                </c:pt>
                <c:pt idx="3">
                  <c:v>26.500683342380679</c:v>
                </c:pt>
                <c:pt idx="4">
                  <c:v>25.968372030315855</c:v>
                </c:pt>
                <c:pt idx="5">
                  <c:v>25.430674032818811</c:v>
                </c:pt>
                <c:pt idx="6">
                  <c:v>24.565228025032138</c:v>
                </c:pt>
                <c:pt idx="7">
                  <c:v>21.785454517243775</c:v>
                </c:pt>
                <c:pt idx="8">
                  <c:v>19.639236550579348</c:v>
                </c:pt>
                <c:pt idx="9">
                  <c:v>18.781870322387121</c:v>
                </c:pt>
                <c:pt idx="10">
                  <c:v>18.707690359132389</c:v>
                </c:pt>
                <c:pt idx="11">
                  <c:v>19.0684467138617</c:v>
                </c:pt>
                <c:pt idx="12">
                  <c:v>19.718290574439397</c:v>
                </c:pt>
                <c:pt idx="13">
                  <c:v>20.198173629726139</c:v>
                </c:pt>
                <c:pt idx="14">
                  <c:v>20.550281425375083</c:v>
                </c:pt>
                <c:pt idx="15">
                  <c:v>20.708027027952582</c:v>
                </c:pt>
                <c:pt idx="16">
                  <c:v>20.766012461880678</c:v>
                </c:pt>
                <c:pt idx="17">
                  <c:v>21.193792545556501</c:v>
                </c:pt>
                <c:pt idx="18">
                  <c:v>22.092226915935974</c:v>
                </c:pt>
                <c:pt idx="19">
                  <c:v>23.74431648798177</c:v>
                </c:pt>
                <c:pt idx="20">
                  <c:v>26.11058543045645</c:v>
                </c:pt>
                <c:pt idx="21">
                  <c:v>27.596538987414643</c:v>
                </c:pt>
                <c:pt idx="22">
                  <c:v>28.053321299236117</c:v>
                </c:pt>
                <c:pt idx="23">
                  <c:v>28.099702242697269</c:v>
                </c:pt>
              </c:numCache>
            </c:numRef>
          </c:val>
          <c:smooth val="0"/>
          <c:extLst>
            <c:ext xmlns:c16="http://schemas.microsoft.com/office/drawing/2014/chart" uri="{C3380CC4-5D6E-409C-BE32-E72D297353CC}">
              <c16:uniqueId val="{00000001-B03A-4B71-84D3-B104901C3A44}"/>
            </c:ext>
          </c:extLst>
        </c:ser>
        <c:dLbls>
          <c:showLegendKey val="0"/>
          <c:showVal val="0"/>
          <c:showCatName val="0"/>
          <c:showSerName val="0"/>
          <c:showPercent val="0"/>
          <c:showBubbleSize val="0"/>
        </c:dLbls>
        <c:marker val="1"/>
        <c:smooth val="0"/>
        <c:axId val="604939384"/>
        <c:axId val="604939056"/>
      </c:lineChart>
      <c:valAx>
        <c:axId val="884473472"/>
        <c:scaling>
          <c:orientation val="minMax"/>
          <c:min val="450"/>
        </c:scaling>
        <c:delete val="0"/>
        <c:axPos val="r"/>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7568"/>
        <c:crosses val="max"/>
        <c:crossBetween val="between"/>
      </c:valAx>
      <c:catAx>
        <c:axId val="884467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73472"/>
        <c:crosses val="autoZero"/>
        <c:auto val="1"/>
        <c:lblAlgn val="ctr"/>
        <c:lblOffset val="100"/>
        <c:noMultiLvlLbl val="0"/>
      </c:catAx>
      <c:valAx>
        <c:axId val="604939056"/>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604939384"/>
        <c:crosses val="autoZero"/>
        <c:crossBetween val="between"/>
      </c:valAx>
      <c:catAx>
        <c:axId val="604939384"/>
        <c:scaling>
          <c:orientation val="minMax"/>
        </c:scaling>
        <c:delete val="1"/>
        <c:axPos val="b"/>
        <c:majorTickMark val="out"/>
        <c:minorTickMark val="none"/>
        <c:tickLblPos val="nextTo"/>
        <c:crossAx val="6049390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Generation Shape and Marginal Emissions</a:t>
            </a:r>
          </a:p>
        </c:rich>
      </c:tx>
      <c:layout>
        <c:manualLayout>
          <c:xMode val="edge"/>
          <c:yMode val="edge"/>
          <c:x val="0.35637623288541925"/>
          <c:y val="2.1985053505938303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4953962749473828E-2"/>
          <c:y val="7.5428258967629044E-2"/>
          <c:w val="0.9348293371138986"/>
          <c:h val="0.87037029746281713"/>
        </c:manualLayout>
      </c:layout>
      <c:areaChart>
        <c:grouping val="stacked"/>
        <c:varyColors val="0"/>
        <c:ser>
          <c:idx val="1"/>
          <c:order val="0"/>
          <c:tx>
            <c:v>Wind 9 Emissions</c:v>
          </c:tx>
          <c:spPr>
            <a:solidFill>
              <a:schemeClr val="bg2"/>
            </a:solidFill>
            <a:ln w="19050">
              <a:solidFill>
                <a:srgbClr val="C00000"/>
              </a:solidFill>
            </a:ln>
            <a:effectLst/>
          </c:spPr>
          <c:val>
            <c:numRef>
              <c:f>'Gen Shape'!$F$5:$F$28</c:f>
              <c:numCache>
                <c:formatCode>0</c:formatCode>
                <c:ptCount val="24"/>
                <c:pt idx="0">
                  <c:v>568.39607179761094</c:v>
                </c:pt>
                <c:pt idx="1">
                  <c:v>617.89143240802207</c:v>
                </c:pt>
                <c:pt idx="2">
                  <c:v>675.26108282994369</c:v>
                </c:pt>
                <c:pt idx="3">
                  <c:v>670.8432095770504</c:v>
                </c:pt>
                <c:pt idx="4">
                  <c:v>657.1837205689377</c:v>
                </c:pt>
                <c:pt idx="5">
                  <c:v>650.96168291276183</c:v>
                </c:pt>
                <c:pt idx="6">
                  <c:v>581.12382436734219</c:v>
                </c:pt>
                <c:pt idx="7">
                  <c:v>572.86428853979669</c:v>
                </c:pt>
                <c:pt idx="8">
                  <c:v>620.58904181755361</c:v>
                </c:pt>
                <c:pt idx="9">
                  <c:v>609.95444714465634</c:v>
                </c:pt>
                <c:pt idx="10">
                  <c:v>559.59083972278142</c:v>
                </c:pt>
                <c:pt idx="11">
                  <c:v>547.69083443032935</c:v>
                </c:pt>
                <c:pt idx="12">
                  <c:v>544.09725453577289</c:v>
                </c:pt>
                <c:pt idx="13">
                  <c:v>531.8674116422003</c:v>
                </c:pt>
                <c:pt idx="14">
                  <c:v>549.7947557895767</c:v>
                </c:pt>
                <c:pt idx="15">
                  <c:v>537.86206288169228</c:v>
                </c:pt>
                <c:pt idx="16">
                  <c:v>541.92759304526385</c:v>
                </c:pt>
                <c:pt idx="17">
                  <c:v>542.83635261277311</c:v>
                </c:pt>
                <c:pt idx="18">
                  <c:v>536.55105023629244</c:v>
                </c:pt>
                <c:pt idx="19">
                  <c:v>550.78360029834232</c:v>
                </c:pt>
                <c:pt idx="20">
                  <c:v>566.72923640721865</c:v>
                </c:pt>
                <c:pt idx="21">
                  <c:v>548.67939300570208</c:v>
                </c:pt>
                <c:pt idx="22">
                  <c:v>531.03380923512918</c:v>
                </c:pt>
                <c:pt idx="23">
                  <c:v>546.4362607515211</c:v>
                </c:pt>
              </c:numCache>
            </c:numRef>
          </c:val>
          <c:extLst>
            <c:ext xmlns:c16="http://schemas.microsoft.com/office/drawing/2014/chart" uri="{C3380CC4-5D6E-409C-BE32-E72D297353CC}">
              <c16:uniqueId val="{00000001-956C-497B-8954-9357651C7649}"/>
            </c:ext>
          </c:extLst>
        </c:ser>
        <c:dLbls>
          <c:showLegendKey val="0"/>
          <c:showVal val="0"/>
          <c:showCatName val="0"/>
          <c:showSerName val="0"/>
          <c:showPercent val="0"/>
          <c:showBubbleSize val="0"/>
        </c:dLbls>
        <c:axId val="483171040"/>
        <c:axId val="483170712"/>
      </c:areaChart>
      <c:lineChart>
        <c:grouping val="standard"/>
        <c:varyColors val="0"/>
        <c:ser>
          <c:idx val="0"/>
          <c:order val="1"/>
          <c:tx>
            <c:v>Wind 9 Generation</c:v>
          </c:tx>
          <c:spPr>
            <a:ln w="28575" cap="rnd">
              <a:solidFill>
                <a:srgbClr val="C00000"/>
              </a:solidFill>
              <a:round/>
            </a:ln>
            <a:effectLst/>
          </c:spPr>
          <c:marker>
            <c:symbol val="none"/>
          </c:marker>
          <c:dPt>
            <c:idx val="20"/>
            <c:marker>
              <c:symbol val="none"/>
            </c:marker>
            <c:bubble3D val="0"/>
            <c:spPr>
              <a:ln w="31750" cap="rnd">
                <a:solidFill>
                  <a:srgbClr val="C00000"/>
                </a:solidFill>
                <a:round/>
              </a:ln>
              <a:effectLst/>
            </c:spPr>
            <c:extLst>
              <c:ext xmlns:c16="http://schemas.microsoft.com/office/drawing/2014/chart" uri="{C3380CC4-5D6E-409C-BE32-E72D297353CC}">
                <c16:uniqueId val="{00000000-F88B-49A0-AF22-4885C731DFFC}"/>
              </c:ext>
            </c:extLst>
          </c:dPt>
          <c:val>
            <c:numRef>
              <c:f>'Gen Shape'!$E$5:$E$28</c:f>
              <c:numCache>
                <c:formatCode>0.00</c:formatCode>
                <c:ptCount val="24"/>
                <c:pt idx="0">
                  <c:v>34.314342561623626</c:v>
                </c:pt>
                <c:pt idx="1">
                  <c:v>33.315186951023918</c:v>
                </c:pt>
                <c:pt idx="2">
                  <c:v>31.902337782503857</c:v>
                </c:pt>
                <c:pt idx="3">
                  <c:v>30.339753087423876</c:v>
                </c:pt>
                <c:pt idx="4">
                  <c:v>28.643723067675772</c:v>
                </c:pt>
                <c:pt idx="5">
                  <c:v>27.135877664899713</c:v>
                </c:pt>
                <c:pt idx="6">
                  <c:v>25.755307761514572</c:v>
                </c:pt>
                <c:pt idx="7">
                  <c:v>23.5103695064155</c:v>
                </c:pt>
                <c:pt idx="8">
                  <c:v>21.675495268038532</c:v>
                </c:pt>
                <c:pt idx="9">
                  <c:v>18.932315451401713</c:v>
                </c:pt>
                <c:pt idx="10">
                  <c:v>17.238639372392456</c:v>
                </c:pt>
                <c:pt idx="11">
                  <c:v>16.736904203170923</c:v>
                </c:pt>
                <c:pt idx="12">
                  <c:v>16.169769133811485</c:v>
                </c:pt>
                <c:pt idx="13">
                  <c:v>15.660274801398765</c:v>
                </c:pt>
                <c:pt idx="14">
                  <c:v>15.460381539346912</c:v>
                </c:pt>
                <c:pt idx="15">
                  <c:v>15.599364196373322</c:v>
                </c:pt>
                <c:pt idx="16">
                  <c:v>16.072872622011872</c:v>
                </c:pt>
                <c:pt idx="17">
                  <c:v>17.055888946515363</c:v>
                </c:pt>
                <c:pt idx="18">
                  <c:v>20.180858556159258</c:v>
                </c:pt>
                <c:pt idx="19">
                  <c:v>25.787727218810623</c:v>
                </c:pt>
                <c:pt idx="20">
                  <c:v>31.820515031073853</c:v>
                </c:pt>
                <c:pt idx="21">
                  <c:v>34.581318531792732</c:v>
                </c:pt>
                <c:pt idx="22">
                  <c:v>35.298015326661407</c:v>
                </c:pt>
                <c:pt idx="23">
                  <c:v>35.027606191463093</c:v>
                </c:pt>
              </c:numCache>
            </c:numRef>
          </c:val>
          <c:smooth val="0"/>
          <c:extLst>
            <c:ext xmlns:c16="http://schemas.microsoft.com/office/drawing/2014/chart" uri="{C3380CC4-5D6E-409C-BE32-E72D297353CC}">
              <c16:uniqueId val="{00000000-956C-497B-8954-9357651C7649}"/>
            </c:ext>
          </c:extLst>
        </c:ser>
        <c:dLbls>
          <c:showLegendKey val="0"/>
          <c:showVal val="0"/>
          <c:showCatName val="0"/>
          <c:showSerName val="0"/>
          <c:showPercent val="0"/>
          <c:showBubbleSize val="0"/>
        </c:dLbls>
        <c:marker val="1"/>
        <c:smooth val="0"/>
        <c:axId val="884469864"/>
        <c:axId val="884469536"/>
      </c:lineChart>
      <c:valAx>
        <c:axId val="884469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9864"/>
        <c:crosses val="autoZero"/>
        <c:crossBetween val="between"/>
      </c:valAx>
      <c:catAx>
        <c:axId val="884469864"/>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9536"/>
        <c:crosses val="autoZero"/>
        <c:auto val="1"/>
        <c:lblAlgn val="ctr"/>
        <c:lblOffset val="100"/>
        <c:noMultiLvlLbl val="0"/>
      </c:catAx>
      <c:valAx>
        <c:axId val="483170712"/>
        <c:scaling>
          <c:orientation val="minMax"/>
          <c:max val="750"/>
          <c:min val="45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3171040"/>
        <c:crosses val="max"/>
        <c:crossBetween val="between"/>
      </c:valAx>
      <c:catAx>
        <c:axId val="483171040"/>
        <c:scaling>
          <c:orientation val="minMax"/>
        </c:scaling>
        <c:delete val="1"/>
        <c:axPos val="b"/>
        <c:majorTickMark val="out"/>
        <c:minorTickMark val="none"/>
        <c:tickLblPos val="nextTo"/>
        <c:crossAx val="48317071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dirty="0"/>
              <a:t>Generation Shape and Marginal Emissions</a:t>
            </a:r>
          </a:p>
        </c:rich>
      </c:tx>
      <c:layout>
        <c:manualLayout>
          <c:xMode val="edge"/>
          <c:yMode val="edge"/>
          <c:x val="0.4044495105846812"/>
          <c:y val="7.5106066565958788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5143141829493527E-2"/>
          <c:y val="6.7094963978640787E-2"/>
          <c:w val="0.91941318506161296"/>
          <c:h val="0.87870363079615055"/>
        </c:manualLayout>
      </c:layout>
      <c:areaChart>
        <c:grouping val="stacked"/>
        <c:varyColors val="0"/>
        <c:ser>
          <c:idx val="1"/>
          <c:order val="0"/>
          <c:tx>
            <c:v>Solar 2 Emissions</c:v>
          </c:tx>
          <c:spPr>
            <a:solidFill>
              <a:schemeClr val="bg2"/>
            </a:solidFill>
            <a:ln w="15875">
              <a:solidFill>
                <a:srgbClr val="C00000"/>
              </a:solidFill>
            </a:ln>
            <a:effectLst/>
          </c:spPr>
          <c:val>
            <c:numRef>
              <c:f>'Gen Shape'!$I$5:$I$28</c:f>
              <c:numCache>
                <c:formatCode>0</c:formatCode>
                <c:ptCount val="24"/>
                <c:pt idx="0">
                  <c:v>568.39607179761094</c:v>
                </c:pt>
                <c:pt idx="1">
                  <c:v>617.89143240802207</c:v>
                </c:pt>
                <c:pt idx="2">
                  <c:v>675.26108282994369</c:v>
                </c:pt>
                <c:pt idx="3">
                  <c:v>670.8432095770504</c:v>
                </c:pt>
                <c:pt idx="4">
                  <c:v>657.1837205689377</c:v>
                </c:pt>
                <c:pt idx="5">
                  <c:v>650.96168291276183</c:v>
                </c:pt>
                <c:pt idx="6">
                  <c:v>581.12382436734219</c:v>
                </c:pt>
                <c:pt idx="7">
                  <c:v>572.86428853979669</c:v>
                </c:pt>
                <c:pt idx="8">
                  <c:v>620.58904181755361</c:v>
                </c:pt>
                <c:pt idx="9">
                  <c:v>609.95444714465634</c:v>
                </c:pt>
                <c:pt idx="10">
                  <c:v>559.59083972278142</c:v>
                </c:pt>
                <c:pt idx="11">
                  <c:v>547.69083443032935</c:v>
                </c:pt>
                <c:pt idx="12">
                  <c:v>544.09725453577289</c:v>
                </c:pt>
                <c:pt idx="13">
                  <c:v>531.8674116422003</c:v>
                </c:pt>
                <c:pt idx="14">
                  <c:v>549.7947557895767</c:v>
                </c:pt>
                <c:pt idx="15">
                  <c:v>537.86206288169228</c:v>
                </c:pt>
                <c:pt idx="16">
                  <c:v>541.92759304526385</c:v>
                </c:pt>
                <c:pt idx="17">
                  <c:v>542.83635261277311</c:v>
                </c:pt>
                <c:pt idx="18">
                  <c:v>536.55105023629244</c:v>
                </c:pt>
                <c:pt idx="19">
                  <c:v>550.78360029834232</c:v>
                </c:pt>
                <c:pt idx="20">
                  <c:v>566.72923640721865</c:v>
                </c:pt>
                <c:pt idx="21">
                  <c:v>548.67939300570208</c:v>
                </c:pt>
                <c:pt idx="22">
                  <c:v>531.03380923512918</c:v>
                </c:pt>
                <c:pt idx="23">
                  <c:v>546.4362607515211</c:v>
                </c:pt>
              </c:numCache>
            </c:numRef>
          </c:val>
          <c:extLst>
            <c:ext xmlns:c16="http://schemas.microsoft.com/office/drawing/2014/chart" uri="{C3380CC4-5D6E-409C-BE32-E72D297353CC}">
              <c16:uniqueId val="{00000001-5102-4892-8F3B-5E2CFE4BB5D4}"/>
            </c:ext>
          </c:extLst>
        </c:ser>
        <c:dLbls>
          <c:showLegendKey val="0"/>
          <c:showVal val="0"/>
          <c:showCatName val="0"/>
          <c:showSerName val="0"/>
          <c:showPercent val="0"/>
          <c:showBubbleSize val="0"/>
        </c:dLbls>
        <c:axId val="347572400"/>
        <c:axId val="347572072"/>
      </c:areaChart>
      <c:lineChart>
        <c:grouping val="standard"/>
        <c:varyColors val="0"/>
        <c:ser>
          <c:idx val="0"/>
          <c:order val="1"/>
          <c:tx>
            <c:v>Solar 2 Generation</c:v>
          </c:tx>
          <c:spPr>
            <a:ln w="31750" cap="rnd">
              <a:solidFill>
                <a:srgbClr val="C00000"/>
              </a:solidFill>
              <a:round/>
            </a:ln>
            <a:effectLst/>
          </c:spPr>
          <c:marker>
            <c:symbol val="none"/>
          </c:marker>
          <c:val>
            <c:numRef>
              <c:f>'Gen Shape'!$H$5:$H$28</c:f>
              <c:numCache>
                <c:formatCode>0.00</c:formatCode>
                <c:ptCount val="24"/>
                <c:pt idx="0">
                  <c:v>0</c:v>
                </c:pt>
                <c:pt idx="1">
                  <c:v>0</c:v>
                </c:pt>
                <c:pt idx="2">
                  <c:v>0</c:v>
                </c:pt>
                <c:pt idx="3">
                  <c:v>0</c:v>
                </c:pt>
                <c:pt idx="4">
                  <c:v>0</c:v>
                </c:pt>
                <c:pt idx="5">
                  <c:v>0</c:v>
                </c:pt>
                <c:pt idx="6">
                  <c:v>0</c:v>
                </c:pt>
                <c:pt idx="7">
                  <c:v>2.0496700635644429</c:v>
                </c:pt>
                <c:pt idx="8">
                  <c:v>18.57187837553883</c:v>
                </c:pt>
                <c:pt idx="9">
                  <c:v>39.589619019560402</c:v>
                </c:pt>
                <c:pt idx="10">
                  <c:v>52.33111535549746</c:v>
                </c:pt>
                <c:pt idx="11">
                  <c:v>59.54899184627547</c:v>
                </c:pt>
                <c:pt idx="12">
                  <c:v>62.367584908275738</c:v>
                </c:pt>
                <c:pt idx="13">
                  <c:v>63.317305128781094</c:v>
                </c:pt>
                <c:pt idx="14">
                  <c:v>63.074353498675357</c:v>
                </c:pt>
                <c:pt idx="15">
                  <c:v>61.750913826348082</c:v>
                </c:pt>
                <c:pt idx="16">
                  <c:v>58.170707096199607</c:v>
                </c:pt>
                <c:pt idx="17">
                  <c:v>50.615261704091118</c:v>
                </c:pt>
                <c:pt idx="18">
                  <c:v>34.809507374359221</c:v>
                </c:pt>
                <c:pt idx="19">
                  <c:v>14.540283402953117</c:v>
                </c:pt>
                <c:pt idx="20">
                  <c:v>0.61032389982036472</c:v>
                </c:pt>
                <c:pt idx="21">
                  <c:v>0</c:v>
                </c:pt>
                <c:pt idx="22">
                  <c:v>0</c:v>
                </c:pt>
                <c:pt idx="23">
                  <c:v>0</c:v>
                </c:pt>
              </c:numCache>
            </c:numRef>
          </c:val>
          <c:smooth val="0"/>
          <c:extLst>
            <c:ext xmlns:c16="http://schemas.microsoft.com/office/drawing/2014/chart" uri="{C3380CC4-5D6E-409C-BE32-E72D297353CC}">
              <c16:uniqueId val="{00000000-5102-4892-8F3B-5E2CFE4BB5D4}"/>
            </c:ext>
          </c:extLst>
        </c:ser>
        <c:dLbls>
          <c:showLegendKey val="0"/>
          <c:showVal val="0"/>
          <c:showCatName val="0"/>
          <c:showSerName val="0"/>
          <c:showPercent val="0"/>
          <c:showBubbleSize val="0"/>
        </c:dLbls>
        <c:marker val="1"/>
        <c:smooth val="0"/>
        <c:axId val="884469864"/>
        <c:axId val="884469536"/>
      </c:lineChart>
      <c:valAx>
        <c:axId val="884469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9864"/>
        <c:crosses val="autoZero"/>
        <c:crossBetween val="between"/>
      </c:valAx>
      <c:catAx>
        <c:axId val="884469864"/>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84469536"/>
        <c:crosses val="autoZero"/>
        <c:auto val="1"/>
        <c:lblAlgn val="ctr"/>
        <c:lblOffset val="100"/>
        <c:noMultiLvlLbl val="0"/>
      </c:catAx>
      <c:valAx>
        <c:axId val="347572072"/>
        <c:scaling>
          <c:orientation val="minMax"/>
          <c:max val="750"/>
          <c:min val="45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7572400"/>
        <c:crosses val="max"/>
        <c:crossBetween val="between"/>
      </c:valAx>
      <c:catAx>
        <c:axId val="347572400"/>
        <c:scaling>
          <c:orientation val="minMax"/>
        </c:scaling>
        <c:delete val="1"/>
        <c:axPos val="b"/>
        <c:majorTickMark val="out"/>
        <c:minorTickMark val="none"/>
        <c:tickLblPos val="nextTo"/>
        <c:crossAx val="3475720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drawings/drawing1.xml><?xml version="1.0" encoding="utf-8"?>
<c:userShapes xmlns:c="http://schemas.openxmlformats.org/drawingml/2006/chart">
  <cdr:relSizeAnchor xmlns:cdr="http://schemas.openxmlformats.org/drawingml/2006/chartDrawing">
    <cdr:from>
      <cdr:x>0.11755</cdr:x>
      <cdr:y>0.00745</cdr:y>
    </cdr:from>
    <cdr:to>
      <cdr:x>0.25338</cdr:x>
      <cdr:y>0.08257</cdr:y>
    </cdr:to>
    <cdr:pic>
      <cdr:nvPicPr>
        <cdr:cNvPr id="2" name="chart">
          <a:extLst xmlns:a="http://schemas.openxmlformats.org/drawingml/2006/main">
            <a:ext uri="{FF2B5EF4-FFF2-40B4-BE49-F238E27FC236}">
              <a16:creationId xmlns:a16="http://schemas.microsoft.com/office/drawing/2014/main" id="{16979FE9-CD3D-4645-B1B6-BE5C24E7307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257619" y="40057"/>
          <a:ext cx="1453117" cy="40388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941F32-B3AA-0744-9232-3207BE8CFB8B}" type="datetimeFigureOut">
              <a:rPr lang="en-US" smtClean="0"/>
              <a:t>10/2/18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3B42AF0-88A9-9345-9F83-25B7EC564551}" type="slidenum">
              <a:rPr lang="en-US" smtClean="0"/>
              <a:t>‹#›</a:t>
            </a:fld>
            <a:endParaRPr lang="en-US"/>
          </a:p>
        </p:txBody>
      </p:sp>
    </p:spTree>
    <p:extLst>
      <p:ext uri="{BB962C8B-B14F-4D97-AF65-F5344CB8AC3E}">
        <p14:creationId xmlns:p14="http://schemas.microsoft.com/office/powerpoint/2010/main" val="103606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92088"/>
            <a:ext cx="3700462" cy="2081212"/>
          </a:xfrm>
        </p:spPr>
      </p:sp>
      <p:sp>
        <p:nvSpPr>
          <p:cNvPr id="3" name="Notes Placeholder 2"/>
          <p:cNvSpPr>
            <a:spLocks noGrp="1"/>
          </p:cNvSpPr>
          <p:nvPr>
            <p:ph type="body" idx="1"/>
          </p:nvPr>
        </p:nvSpPr>
        <p:spPr>
          <a:xfrm>
            <a:off x="594967" y="2344128"/>
            <a:ext cx="5608320" cy="5690987"/>
          </a:xfrm>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F28922A-F50E-344F-9B10-6DC484C2E056}" type="slidenum">
              <a:rPr lang="en-US" smtClean="0"/>
              <a:pPr/>
              <a:t>1</a:t>
            </a:fld>
            <a:endParaRPr lang="en-US"/>
          </a:p>
        </p:txBody>
      </p:sp>
    </p:spTree>
    <p:extLst>
      <p:ext uri="{BB962C8B-B14F-4D97-AF65-F5344CB8AC3E}">
        <p14:creationId xmlns:p14="http://schemas.microsoft.com/office/powerpoint/2010/main" val="66686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10</a:t>
            </a:fld>
            <a:endParaRPr lang="en-US"/>
          </a:p>
        </p:txBody>
      </p:sp>
    </p:spTree>
    <p:extLst>
      <p:ext uri="{BB962C8B-B14F-4D97-AF65-F5344CB8AC3E}">
        <p14:creationId xmlns:p14="http://schemas.microsoft.com/office/powerpoint/2010/main" val="1358750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11</a:t>
            </a:fld>
            <a:endParaRPr lang="en-US"/>
          </a:p>
        </p:txBody>
      </p:sp>
    </p:spTree>
    <p:extLst>
      <p:ext uri="{BB962C8B-B14F-4D97-AF65-F5344CB8AC3E}">
        <p14:creationId xmlns:p14="http://schemas.microsoft.com/office/powerpoint/2010/main" val="387737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12</a:t>
            </a:fld>
            <a:endParaRPr lang="en-US"/>
          </a:p>
        </p:txBody>
      </p:sp>
    </p:spTree>
    <p:extLst>
      <p:ext uri="{BB962C8B-B14F-4D97-AF65-F5344CB8AC3E}">
        <p14:creationId xmlns:p14="http://schemas.microsoft.com/office/powerpoint/2010/main" val="141599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Gavin</a:t>
            </a:r>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13</a:t>
            </a:fld>
            <a:endParaRPr lang="en-US"/>
          </a:p>
        </p:txBody>
      </p:sp>
    </p:spTree>
    <p:extLst>
      <p:ext uri="{BB962C8B-B14F-4D97-AF65-F5344CB8AC3E}">
        <p14:creationId xmlns:p14="http://schemas.microsoft.com/office/powerpoint/2010/main" val="3441792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14</a:t>
            </a:fld>
            <a:endParaRPr lang="en-US"/>
          </a:p>
        </p:txBody>
      </p:sp>
    </p:spTree>
    <p:extLst>
      <p:ext uri="{BB962C8B-B14F-4D97-AF65-F5344CB8AC3E}">
        <p14:creationId xmlns:p14="http://schemas.microsoft.com/office/powerpoint/2010/main" val="219649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15</a:t>
            </a:fld>
            <a:endParaRPr lang="en-US"/>
          </a:p>
        </p:txBody>
      </p:sp>
    </p:spTree>
    <p:extLst>
      <p:ext uri="{BB962C8B-B14F-4D97-AF65-F5344CB8AC3E}">
        <p14:creationId xmlns:p14="http://schemas.microsoft.com/office/powerpoint/2010/main" val="354766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10"/>
          </p:nvPr>
        </p:nvSpPr>
        <p:spPr/>
        <p:txBody>
          <a:bodyPr/>
          <a:lstStyle/>
          <a:p>
            <a:fld id="{43B42AF0-88A9-9345-9F83-25B7EC564551}" type="slidenum">
              <a:rPr lang="en-US" smtClean="0"/>
              <a:t>16</a:t>
            </a:fld>
            <a:endParaRPr lang="en-US"/>
          </a:p>
        </p:txBody>
      </p:sp>
    </p:spTree>
    <p:extLst>
      <p:ext uri="{BB962C8B-B14F-4D97-AF65-F5344CB8AC3E}">
        <p14:creationId xmlns:p14="http://schemas.microsoft.com/office/powerpoint/2010/main" val="282025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17</a:t>
            </a:fld>
            <a:endParaRPr lang="en-US"/>
          </a:p>
        </p:txBody>
      </p:sp>
    </p:spTree>
    <p:extLst>
      <p:ext uri="{BB962C8B-B14F-4D97-AF65-F5344CB8AC3E}">
        <p14:creationId xmlns:p14="http://schemas.microsoft.com/office/powerpoint/2010/main" val="2774505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18</a:t>
            </a:fld>
            <a:endParaRPr lang="en-US"/>
          </a:p>
        </p:txBody>
      </p:sp>
    </p:spTree>
    <p:extLst>
      <p:ext uri="{BB962C8B-B14F-4D97-AF65-F5344CB8AC3E}">
        <p14:creationId xmlns:p14="http://schemas.microsoft.com/office/powerpoint/2010/main" val="3417364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19</a:t>
            </a:fld>
            <a:endParaRPr lang="en-US"/>
          </a:p>
        </p:txBody>
      </p:sp>
    </p:spTree>
    <p:extLst>
      <p:ext uri="{BB962C8B-B14F-4D97-AF65-F5344CB8AC3E}">
        <p14:creationId xmlns:p14="http://schemas.microsoft.com/office/powerpoint/2010/main" val="131860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r>
              <a:rPr lang="en-US" dirty="0"/>
              <a:t>Y</a:t>
            </a:r>
          </a:p>
        </p:txBody>
      </p:sp>
      <p:sp>
        <p:nvSpPr>
          <p:cNvPr id="4" name="Slide Number Placeholder 3"/>
          <p:cNvSpPr>
            <a:spLocks noGrp="1"/>
          </p:cNvSpPr>
          <p:nvPr>
            <p:ph type="sldNum" sz="quarter" idx="10"/>
          </p:nvPr>
        </p:nvSpPr>
        <p:spPr/>
        <p:txBody>
          <a:bodyPr/>
          <a:lstStyle/>
          <a:p>
            <a:fld id="{4F28922A-F50E-344F-9B10-6DC484C2E056}" type="slidenum">
              <a:rPr lang="en-US" smtClean="0"/>
              <a:pPr/>
              <a:t>2</a:t>
            </a:fld>
            <a:endParaRPr lang="en-US"/>
          </a:p>
        </p:txBody>
      </p:sp>
    </p:spTree>
    <p:extLst>
      <p:ext uri="{BB962C8B-B14F-4D97-AF65-F5344CB8AC3E}">
        <p14:creationId xmlns:p14="http://schemas.microsoft.com/office/powerpoint/2010/main" val="19201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20</a:t>
            </a:fld>
            <a:endParaRPr lang="en-US"/>
          </a:p>
        </p:txBody>
      </p:sp>
    </p:spTree>
    <p:extLst>
      <p:ext uri="{BB962C8B-B14F-4D97-AF65-F5344CB8AC3E}">
        <p14:creationId xmlns:p14="http://schemas.microsoft.com/office/powerpoint/2010/main" val="209511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21</a:t>
            </a:fld>
            <a:endParaRPr lang="en-US"/>
          </a:p>
        </p:txBody>
      </p:sp>
    </p:spTree>
    <p:extLst>
      <p:ext uri="{BB962C8B-B14F-4D97-AF65-F5344CB8AC3E}">
        <p14:creationId xmlns:p14="http://schemas.microsoft.com/office/powerpoint/2010/main" val="396664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22</a:t>
            </a:fld>
            <a:endParaRPr lang="en-US"/>
          </a:p>
        </p:txBody>
      </p:sp>
    </p:spTree>
    <p:extLst>
      <p:ext uri="{BB962C8B-B14F-4D97-AF65-F5344CB8AC3E}">
        <p14:creationId xmlns:p14="http://schemas.microsoft.com/office/powerpoint/2010/main" val="75023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p:txBody>
      </p:sp>
      <p:sp>
        <p:nvSpPr>
          <p:cNvPr id="4" name="Slide Number Placeholder 3"/>
          <p:cNvSpPr>
            <a:spLocks noGrp="1"/>
          </p:cNvSpPr>
          <p:nvPr>
            <p:ph type="sldNum" sz="quarter" idx="10"/>
          </p:nvPr>
        </p:nvSpPr>
        <p:spPr/>
        <p:txBody>
          <a:bodyPr/>
          <a:lstStyle/>
          <a:p>
            <a:fld id="{43B42AF0-88A9-9345-9F83-25B7EC564551}" type="slidenum">
              <a:rPr lang="en-US" smtClean="0"/>
              <a:t>23</a:t>
            </a:fld>
            <a:endParaRPr lang="en-US"/>
          </a:p>
        </p:txBody>
      </p:sp>
    </p:spTree>
    <p:extLst>
      <p:ext uri="{BB962C8B-B14F-4D97-AF65-F5344CB8AC3E}">
        <p14:creationId xmlns:p14="http://schemas.microsoft.com/office/powerpoint/2010/main" val="2369061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24</a:t>
            </a:fld>
            <a:endParaRPr lang="en-US"/>
          </a:p>
        </p:txBody>
      </p:sp>
    </p:spTree>
    <p:extLst>
      <p:ext uri="{BB962C8B-B14F-4D97-AF65-F5344CB8AC3E}">
        <p14:creationId xmlns:p14="http://schemas.microsoft.com/office/powerpoint/2010/main" val="263314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Ines</a:t>
            </a:r>
          </a:p>
        </p:txBody>
      </p:sp>
      <p:sp>
        <p:nvSpPr>
          <p:cNvPr id="4" name="Slide Number Placeholder 3"/>
          <p:cNvSpPr>
            <a:spLocks noGrp="1"/>
          </p:cNvSpPr>
          <p:nvPr>
            <p:ph type="sldNum" sz="quarter" idx="5"/>
          </p:nvPr>
        </p:nvSpPr>
        <p:spPr/>
        <p:txBody>
          <a:bodyPr/>
          <a:lstStyle/>
          <a:p>
            <a:fld id="{43B42AF0-88A9-9345-9F83-25B7EC564551}" type="slidenum">
              <a:rPr lang="en-US" smtClean="0"/>
              <a:t>25</a:t>
            </a:fld>
            <a:endParaRPr lang="en-US"/>
          </a:p>
        </p:txBody>
      </p:sp>
    </p:spTree>
    <p:extLst>
      <p:ext uri="{BB962C8B-B14F-4D97-AF65-F5344CB8AC3E}">
        <p14:creationId xmlns:p14="http://schemas.microsoft.com/office/powerpoint/2010/main" val="4097696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Electricity provides huge benefits to society.</a:t>
            </a:r>
            <a:r>
              <a:rPr lang="en-US" baseline="0" dirty="0"/>
              <a:t> </a:t>
            </a:r>
            <a:r>
              <a:rPr lang="en-US" dirty="0"/>
              <a:t>2017: 2/3 of U.S. electricity from fossil fuels</a:t>
            </a:r>
          </a:p>
          <a:p>
            <a:endParaRPr lang="en-US" dirty="0"/>
          </a:p>
          <a:p>
            <a:r>
              <a:rPr lang="en-US" dirty="0"/>
              <a:t>More specifically, at</a:t>
            </a:r>
            <a:r>
              <a:rPr lang="en-US" baseline="0" dirty="0"/>
              <a:t> any given time, electricity generators bid some cost at which they're willing to provide electricity (on the y-axis), and we use these generators from least to greatest cost (cumulative generation on x-axis).</a:t>
            </a:r>
          </a:p>
          <a:p>
            <a:endParaRPr lang="en-US" baseline="0" dirty="0"/>
          </a:p>
          <a:p>
            <a:r>
              <a:rPr lang="en-US" baseline="0" dirty="0"/>
              <a:t>Each generator has some emissions intensity (or "emissions factor") associated with it (here shown for CO2) (</a:t>
            </a:r>
            <a:r>
              <a:rPr lang="en-US" dirty="0"/>
              <a:t>Make sure to refer to</a:t>
            </a:r>
            <a:r>
              <a:rPr lang="en-US" baseline="0" dirty="0"/>
              <a:t> the green arrows.)</a:t>
            </a:r>
          </a:p>
          <a:p>
            <a:r>
              <a:rPr lang="en-US" baseline="0" dirty="0"/>
              <a:t>The total emissions produced corresponds to the integral under this emissions factor curve.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this work, we call this power system interventions</a:t>
            </a:r>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166590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 don't know this curve (dispatch curve), and so the literature has looked at ways to estimate the emissions avoided by an intervention. </a:t>
            </a:r>
          </a:p>
          <a:p>
            <a:endParaRPr lang="en-US" baseline="0" dirty="0"/>
          </a:p>
          <a:p>
            <a:r>
              <a:rPr lang="en-US" baseline="0" dirty="0"/>
              <a:t>Different assumptions matter when evaluating interventions -- for instance, if instead of using marginal emissions factors (those associated with the natural gas plants we knocked out), we used average factors incorporating the dirty coal plants in the middle, we might overestimate the effectiveness of this intervention.</a:t>
            </a:r>
          </a:p>
          <a:p>
            <a:endParaRPr lang="en-US" baseline="0" dirty="0"/>
          </a:p>
          <a:p>
            <a:endParaRPr lang="en-US" baseline="0" dirty="0"/>
          </a:p>
          <a:p>
            <a:r>
              <a:rPr lang="en-US" baseline="0" dirty="0"/>
              <a:t>... and this could flip policy decisions</a:t>
            </a:r>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766814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sym typeface="Wingdings"/>
              </a:rPr>
              <a:t>"The fuel types of marginal generators in every hour"</a:t>
            </a:r>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686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Inês</a:t>
            </a:r>
            <a:r>
              <a:rPr lang="en-US" dirty="0"/>
              <a:t> &gt; Dennis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Numbers being made during decision-making mode? &gt; generation mix (2017) &gt; </a:t>
            </a:r>
            <a:r>
              <a:rPr lang="en-US" dirty="0" err="1"/>
              <a:t>eGRID</a:t>
            </a:r>
            <a:r>
              <a:rPr lang="en-US" dirty="0"/>
              <a:t> (were mismatched to what we used) &gt; these were the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same scale [</a:t>
            </a:r>
          </a:p>
        </p:txBody>
      </p:sp>
      <p:sp>
        <p:nvSpPr>
          <p:cNvPr id="4" name="Slide Number Placeholder 3"/>
          <p:cNvSpPr>
            <a:spLocks noGrp="1"/>
          </p:cNvSpPr>
          <p:nvPr>
            <p:ph type="sldNum" sz="quarter" idx="10"/>
          </p:nvPr>
        </p:nvSpPr>
        <p:spPr/>
        <p:txBody>
          <a:bodyPr/>
          <a:lstStyle/>
          <a:p>
            <a:fld id="{43B42AF0-88A9-9345-9F83-25B7EC564551}" type="slidenum">
              <a:rPr lang="en-US" smtClean="0"/>
              <a:t>37</a:t>
            </a:fld>
            <a:endParaRPr lang="en-US"/>
          </a:p>
        </p:txBody>
      </p:sp>
    </p:spTree>
    <p:extLst>
      <p:ext uri="{BB962C8B-B14F-4D97-AF65-F5344CB8AC3E}">
        <p14:creationId xmlns:p14="http://schemas.microsoft.com/office/powerpoint/2010/main" val="5548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43B42AF0-88A9-9345-9F83-25B7EC564551}" type="slidenum">
              <a:rPr lang="en-US" smtClean="0"/>
              <a:t>3</a:t>
            </a:fld>
            <a:endParaRPr lang="en-US"/>
          </a:p>
        </p:txBody>
      </p:sp>
    </p:spTree>
    <p:extLst>
      <p:ext uri="{BB962C8B-B14F-4D97-AF65-F5344CB8AC3E}">
        <p14:creationId xmlns:p14="http://schemas.microsoft.com/office/powerpoint/2010/main" val="3332678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38</a:t>
            </a:fld>
            <a:endParaRPr lang="en-US"/>
          </a:p>
        </p:txBody>
      </p:sp>
    </p:spTree>
    <p:extLst>
      <p:ext uri="{BB962C8B-B14F-4D97-AF65-F5344CB8AC3E}">
        <p14:creationId xmlns:p14="http://schemas.microsoft.com/office/powerpoint/2010/main" val="2428101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39</a:t>
            </a:fld>
            <a:endParaRPr lang="en-US"/>
          </a:p>
        </p:txBody>
      </p:sp>
    </p:spTree>
    <p:extLst>
      <p:ext uri="{BB962C8B-B14F-4D97-AF65-F5344CB8AC3E}">
        <p14:creationId xmlns:p14="http://schemas.microsoft.com/office/powerpoint/2010/main" val="1540917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40</a:t>
            </a:fld>
            <a:endParaRPr lang="en-US"/>
          </a:p>
        </p:txBody>
      </p:sp>
    </p:spTree>
    <p:extLst>
      <p:ext uri="{BB962C8B-B14F-4D97-AF65-F5344CB8AC3E}">
        <p14:creationId xmlns:p14="http://schemas.microsoft.com/office/powerpoint/2010/main" val="126305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41</a:t>
            </a:fld>
            <a:endParaRPr lang="en-US"/>
          </a:p>
        </p:txBody>
      </p:sp>
    </p:spTree>
    <p:extLst>
      <p:ext uri="{BB962C8B-B14F-4D97-AF65-F5344CB8AC3E}">
        <p14:creationId xmlns:p14="http://schemas.microsoft.com/office/powerpoint/2010/main" val="3186508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42</a:t>
            </a:fld>
            <a:endParaRPr lang="en-US"/>
          </a:p>
        </p:txBody>
      </p:sp>
    </p:spTree>
    <p:extLst>
      <p:ext uri="{BB962C8B-B14F-4D97-AF65-F5344CB8AC3E}">
        <p14:creationId xmlns:p14="http://schemas.microsoft.com/office/powerpoint/2010/main" val="3856288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43</a:t>
            </a:fld>
            <a:endParaRPr lang="en-US"/>
          </a:p>
        </p:txBody>
      </p:sp>
    </p:spTree>
    <p:extLst>
      <p:ext uri="{BB962C8B-B14F-4D97-AF65-F5344CB8AC3E}">
        <p14:creationId xmlns:p14="http://schemas.microsoft.com/office/powerpoint/2010/main" val="4186262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44</a:t>
            </a:fld>
            <a:endParaRPr lang="en-US"/>
          </a:p>
        </p:txBody>
      </p:sp>
    </p:spTree>
    <p:extLst>
      <p:ext uri="{BB962C8B-B14F-4D97-AF65-F5344CB8AC3E}">
        <p14:creationId xmlns:p14="http://schemas.microsoft.com/office/powerpoint/2010/main" val="1126965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Dennis&gt;Christen</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45</a:t>
            </a:fld>
            <a:endParaRPr lang="en-US"/>
          </a:p>
        </p:txBody>
      </p:sp>
    </p:spTree>
    <p:extLst>
      <p:ext uri="{BB962C8B-B14F-4D97-AF65-F5344CB8AC3E}">
        <p14:creationId xmlns:p14="http://schemas.microsoft.com/office/powerpoint/2010/main" val="267934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a:t>
            </a:r>
          </a:p>
        </p:txBody>
      </p:sp>
      <p:sp>
        <p:nvSpPr>
          <p:cNvPr id="4" name="Slide Number Placeholder 3"/>
          <p:cNvSpPr>
            <a:spLocks noGrp="1"/>
          </p:cNvSpPr>
          <p:nvPr>
            <p:ph type="sldNum" sz="quarter" idx="10"/>
          </p:nvPr>
        </p:nvSpPr>
        <p:spPr/>
        <p:txBody>
          <a:bodyPr/>
          <a:lstStyle/>
          <a:p>
            <a:fld id="{43B42AF0-88A9-9345-9F83-25B7EC564551}" type="slidenum">
              <a:rPr lang="en-US" smtClean="0"/>
              <a:t>46</a:t>
            </a:fld>
            <a:endParaRPr lang="en-US"/>
          </a:p>
        </p:txBody>
      </p:sp>
    </p:spTree>
    <p:extLst>
      <p:ext uri="{BB962C8B-B14F-4D97-AF65-F5344CB8AC3E}">
        <p14:creationId xmlns:p14="http://schemas.microsoft.com/office/powerpoint/2010/main" val="2664027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a:t>
            </a:r>
          </a:p>
        </p:txBody>
      </p:sp>
      <p:sp>
        <p:nvSpPr>
          <p:cNvPr id="4" name="Slide Number Placeholder 3"/>
          <p:cNvSpPr>
            <a:spLocks noGrp="1"/>
          </p:cNvSpPr>
          <p:nvPr>
            <p:ph type="sldNum" sz="quarter" idx="10"/>
          </p:nvPr>
        </p:nvSpPr>
        <p:spPr/>
        <p:txBody>
          <a:bodyPr/>
          <a:lstStyle/>
          <a:p>
            <a:fld id="{43B42AF0-88A9-9345-9F83-25B7EC564551}" type="slidenum">
              <a:rPr lang="en-US" smtClean="0"/>
              <a:t>47</a:t>
            </a:fld>
            <a:endParaRPr lang="en-US"/>
          </a:p>
        </p:txBody>
      </p:sp>
    </p:spTree>
    <p:extLst>
      <p:ext uri="{BB962C8B-B14F-4D97-AF65-F5344CB8AC3E}">
        <p14:creationId xmlns:p14="http://schemas.microsoft.com/office/powerpoint/2010/main" val="411299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4</a:t>
            </a:fld>
            <a:endParaRPr lang="en-US"/>
          </a:p>
        </p:txBody>
      </p:sp>
    </p:spTree>
    <p:extLst>
      <p:ext uri="{BB962C8B-B14F-4D97-AF65-F5344CB8AC3E}">
        <p14:creationId xmlns:p14="http://schemas.microsoft.com/office/powerpoint/2010/main" val="2929088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a:t>
            </a:r>
          </a:p>
          <a:p>
            <a:r>
              <a:rPr lang="en-US" dirty="0"/>
              <a:t>Note: ISO-NE project economics would have been below breakeven</a:t>
            </a:r>
          </a:p>
        </p:txBody>
      </p:sp>
      <p:sp>
        <p:nvSpPr>
          <p:cNvPr id="4" name="Slide Number Placeholder 3"/>
          <p:cNvSpPr>
            <a:spLocks noGrp="1"/>
          </p:cNvSpPr>
          <p:nvPr>
            <p:ph type="sldNum" sz="quarter" idx="10"/>
          </p:nvPr>
        </p:nvSpPr>
        <p:spPr/>
        <p:txBody>
          <a:bodyPr/>
          <a:lstStyle/>
          <a:p>
            <a:fld id="{43B42AF0-88A9-9345-9F83-25B7EC564551}" type="slidenum">
              <a:rPr lang="en-US" smtClean="0"/>
              <a:t>48</a:t>
            </a:fld>
            <a:endParaRPr lang="en-US"/>
          </a:p>
        </p:txBody>
      </p:sp>
    </p:spTree>
    <p:extLst>
      <p:ext uri="{BB962C8B-B14F-4D97-AF65-F5344CB8AC3E}">
        <p14:creationId xmlns:p14="http://schemas.microsoft.com/office/powerpoint/2010/main" val="2038221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a:t>
            </a:r>
          </a:p>
        </p:txBody>
      </p:sp>
      <p:sp>
        <p:nvSpPr>
          <p:cNvPr id="4" name="Slide Number Placeholder 3"/>
          <p:cNvSpPr>
            <a:spLocks noGrp="1"/>
          </p:cNvSpPr>
          <p:nvPr>
            <p:ph type="sldNum" sz="quarter" idx="10"/>
          </p:nvPr>
        </p:nvSpPr>
        <p:spPr/>
        <p:txBody>
          <a:bodyPr/>
          <a:lstStyle/>
          <a:p>
            <a:fld id="{43B42AF0-88A9-9345-9F83-25B7EC564551}" type="slidenum">
              <a:rPr lang="en-US" smtClean="0"/>
              <a:t>49</a:t>
            </a:fld>
            <a:endParaRPr lang="en-US"/>
          </a:p>
        </p:txBody>
      </p:sp>
    </p:spTree>
    <p:extLst>
      <p:ext uri="{BB962C8B-B14F-4D97-AF65-F5344CB8AC3E}">
        <p14:creationId xmlns:p14="http://schemas.microsoft.com/office/powerpoint/2010/main" val="561597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a:t>
            </a:r>
          </a:p>
          <a:p>
            <a:r>
              <a:rPr lang="en-US" dirty="0"/>
              <a:t>Note: ISO-NE project economics would have been below breakeven</a:t>
            </a:r>
          </a:p>
        </p:txBody>
      </p:sp>
      <p:sp>
        <p:nvSpPr>
          <p:cNvPr id="4" name="Slide Number Placeholder 3"/>
          <p:cNvSpPr>
            <a:spLocks noGrp="1"/>
          </p:cNvSpPr>
          <p:nvPr>
            <p:ph type="sldNum" sz="quarter" idx="10"/>
          </p:nvPr>
        </p:nvSpPr>
        <p:spPr/>
        <p:txBody>
          <a:bodyPr/>
          <a:lstStyle/>
          <a:p>
            <a:fld id="{43B42AF0-88A9-9345-9F83-25B7EC564551}" type="slidenum">
              <a:rPr lang="en-US" smtClean="0"/>
              <a:t>50</a:t>
            </a:fld>
            <a:endParaRPr lang="en-US"/>
          </a:p>
        </p:txBody>
      </p:sp>
    </p:spTree>
    <p:extLst>
      <p:ext uri="{BB962C8B-B14F-4D97-AF65-F5344CB8AC3E}">
        <p14:creationId xmlns:p14="http://schemas.microsoft.com/office/powerpoint/2010/main" val="3890366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r>
              <a:rPr lang="en-US" dirty="0"/>
              <a:t>Dennis has talked about due diligence and christen has talked about due diligence</a:t>
            </a:r>
          </a:p>
          <a:p>
            <a:r>
              <a:rPr lang="en-US" dirty="0"/>
              <a:t>Ill talk about emission due diligence</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51</a:t>
            </a:fld>
            <a:endParaRPr lang="en-US"/>
          </a:p>
        </p:txBody>
      </p:sp>
    </p:spTree>
    <p:extLst>
      <p:ext uri="{BB962C8B-B14F-4D97-AF65-F5344CB8AC3E}">
        <p14:creationId xmlns:p14="http://schemas.microsoft.com/office/powerpoint/2010/main" val="2824243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Christen &gt; Casey</a:t>
            </a:r>
          </a:p>
        </p:txBody>
      </p:sp>
      <p:sp>
        <p:nvSpPr>
          <p:cNvPr id="4" name="Slide Number Placeholder 3"/>
          <p:cNvSpPr>
            <a:spLocks noGrp="1"/>
          </p:cNvSpPr>
          <p:nvPr>
            <p:ph type="sldNum" sz="quarter" idx="10"/>
          </p:nvPr>
        </p:nvSpPr>
        <p:spPr/>
        <p:txBody>
          <a:bodyPr/>
          <a:lstStyle/>
          <a:p>
            <a:fld id="{43B42AF0-88A9-9345-9F83-25B7EC564551}" type="slidenum">
              <a:rPr lang="en-US" smtClean="0"/>
              <a:t>52</a:t>
            </a:fld>
            <a:endParaRPr lang="en-US"/>
          </a:p>
        </p:txBody>
      </p:sp>
    </p:spTree>
    <p:extLst>
      <p:ext uri="{BB962C8B-B14F-4D97-AF65-F5344CB8AC3E}">
        <p14:creationId xmlns:p14="http://schemas.microsoft.com/office/powerpoint/2010/main" val="638788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p:txBody>
      </p:sp>
      <p:sp>
        <p:nvSpPr>
          <p:cNvPr id="4" name="Slide Number Placeholder 3"/>
          <p:cNvSpPr>
            <a:spLocks noGrp="1"/>
          </p:cNvSpPr>
          <p:nvPr>
            <p:ph type="sldNum" sz="quarter" idx="10"/>
          </p:nvPr>
        </p:nvSpPr>
        <p:spPr/>
        <p:txBody>
          <a:bodyPr/>
          <a:lstStyle/>
          <a:p>
            <a:fld id="{43B42AF0-88A9-9345-9F83-25B7EC564551}" type="slidenum">
              <a:rPr lang="en-US" smtClean="0"/>
              <a:t>53</a:t>
            </a:fld>
            <a:endParaRPr lang="en-US"/>
          </a:p>
        </p:txBody>
      </p:sp>
    </p:spTree>
    <p:extLst>
      <p:ext uri="{BB962C8B-B14F-4D97-AF65-F5344CB8AC3E}">
        <p14:creationId xmlns:p14="http://schemas.microsoft.com/office/powerpoint/2010/main" val="1530485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projects expected generation aligns well with emissions/demand trends which means it will displace dirtier generators as the marginal supplier.  This has the impact of increased the amount of avoided emissions of the project.\\change </a:t>
            </a:r>
            <a:r>
              <a:rPr lang="en-US" dirty="0" err="1"/>
              <a:t>legens</a:t>
            </a:r>
            <a:endParaRPr lang="en-US" dirty="0"/>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54</a:t>
            </a:fld>
            <a:endParaRPr lang="en-US"/>
          </a:p>
        </p:txBody>
      </p:sp>
    </p:spTree>
    <p:extLst>
      <p:ext uri="{BB962C8B-B14F-4D97-AF65-F5344CB8AC3E}">
        <p14:creationId xmlns:p14="http://schemas.microsoft.com/office/powerpoint/2010/main" val="2132147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generation source follows emissions somewhat well but is superseded by demand/emissions at times and has peak generation during a low demand timeframe]focus on </a:t>
            </a:r>
            <a:r>
              <a:rPr lang="en-US" dirty="0" err="1"/>
              <a:t>marg</a:t>
            </a:r>
            <a:r>
              <a:rPr lang="en-US" dirty="0"/>
              <a:t> emissions</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55</a:t>
            </a:fld>
            <a:endParaRPr lang="en-US"/>
          </a:p>
        </p:txBody>
      </p:sp>
    </p:spTree>
    <p:extLst>
      <p:ext uri="{BB962C8B-B14F-4D97-AF65-F5344CB8AC3E}">
        <p14:creationId xmlns:p14="http://schemas.microsoft.com/office/powerpoint/2010/main" val="2823593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Generation and demand do not align.  This results in the project not displacing emissions from </a:t>
            </a:r>
            <a:r>
              <a:rPr lang="en-US" dirty="0" err="1"/>
              <a:t>alternative&amp;dirtier</a:t>
            </a:r>
            <a:r>
              <a:rPr lang="en-US" dirty="0"/>
              <a:t> generation sources on the grid</a:t>
            </a:r>
          </a:p>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56</a:t>
            </a:fld>
            <a:endParaRPr lang="en-US"/>
          </a:p>
        </p:txBody>
      </p:sp>
    </p:spTree>
    <p:extLst>
      <p:ext uri="{BB962C8B-B14F-4D97-AF65-F5344CB8AC3E}">
        <p14:creationId xmlns:p14="http://schemas.microsoft.com/office/powerpoint/2010/main" val="749056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schemeClr val="bg2">
                    <a:lumMod val="50000"/>
                  </a:schemeClr>
                </a:solidFill>
                <a:latin typeface="Arial" panose="020B0604020202020204" pitchFamily="34" charset="0"/>
                <a:cs typeface="Arial" panose="020B0604020202020204" pitchFamily="34" charset="0"/>
              </a:rPr>
              <a:t>Casey</a:t>
            </a:r>
          </a:p>
          <a:p>
            <a:pPr lvl="0"/>
            <a:r>
              <a:rPr lang="en-US" sz="1800" dirty="0">
                <a:solidFill>
                  <a:schemeClr val="bg2">
                    <a:lumMod val="50000"/>
                  </a:schemeClr>
                </a:solidFill>
                <a:latin typeface="Arial" panose="020B0604020202020204" pitchFamily="34" charset="0"/>
                <a:cs typeface="Arial" panose="020B0604020202020204" pitchFamily="34" charset="0"/>
              </a:rPr>
              <a:t>b) 205,000 MWh/year starting in 2020 from 48.6 MW generation capacity</a:t>
            </a:r>
          </a:p>
          <a:p>
            <a:pPr lvl="0"/>
            <a:r>
              <a:rPr lang="en-US" sz="1800" dirty="0">
                <a:solidFill>
                  <a:schemeClr val="bg2">
                    <a:lumMod val="50000"/>
                  </a:schemeClr>
                </a:solidFill>
                <a:latin typeface="Arial" panose="020B0604020202020204" pitchFamily="34" charset="0"/>
                <a:cs typeface="Arial" panose="020B0604020202020204" pitchFamily="34" charset="0"/>
              </a:rPr>
              <a:t>e) Accounting for 69,000 MTCO2e/year (of electricity emissions) &gt; Actual impact on SPP marginal emissions 2 – 3 times more than ISO-NE</a:t>
            </a:r>
          </a:p>
          <a:p>
            <a:endParaRPr lang="en-US" dirty="0"/>
          </a:p>
        </p:txBody>
      </p:sp>
      <p:sp>
        <p:nvSpPr>
          <p:cNvPr id="4" name="Slide Number Placeholder 3"/>
          <p:cNvSpPr>
            <a:spLocks noGrp="1"/>
          </p:cNvSpPr>
          <p:nvPr>
            <p:ph type="sldNum" sz="quarter" idx="5"/>
          </p:nvPr>
        </p:nvSpPr>
        <p:spPr/>
        <p:txBody>
          <a:bodyPr/>
          <a:lstStyle/>
          <a:p>
            <a:fld id="{D77E0CD2-1C26-492A-865D-BD635AF1102D}" type="slidenum">
              <a:rPr lang="en-US" smtClean="0"/>
              <a:pPr/>
              <a:t>57</a:t>
            </a:fld>
            <a:endParaRPr lang="en-US"/>
          </a:p>
        </p:txBody>
      </p:sp>
    </p:spTree>
    <p:extLst>
      <p:ext uri="{BB962C8B-B14F-4D97-AF65-F5344CB8AC3E}">
        <p14:creationId xmlns:p14="http://schemas.microsoft.com/office/powerpoint/2010/main" val="398549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5</a:t>
            </a:fld>
            <a:endParaRPr lang="en-US"/>
          </a:p>
        </p:txBody>
      </p:sp>
    </p:spTree>
    <p:extLst>
      <p:ext uri="{BB962C8B-B14F-4D97-AF65-F5344CB8AC3E}">
        <p14:creationId xmlns:p14="http://schemas.microsoft.com/office/powerpoint/2010/main" val="3661752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bg2">
                    <a:lumMod val="50000"/>
                  </a:schemeClr>
                </a:solidFill>
                <a:latin typeface="Arial" panose="020B0604020202020204" pitchFamily="34" charset="0"/>
                <a:cs typeface="Arial" panose="020B0604020202020204" pitchFamily="34" charset="0"/>
              </a:rPr>
              <a:t>c) This project provides a ~ 50% hedge on our current natural gas spend. As we complete energy efficiency projects, this will be closer to a 75% hedge at the end of the PPA period</a:t>
            </a:r>
          </a:p>
          <a:p>
            <a:pPr lvl="0"/>
            <a:r>
              <a:rPr lang="en-US" sz="1200" dirty="0">
                <a:solidFill>
                  <a:schemeClr val="bg2">
                    <a:lumMod val="50000"/>
                  </a:schemeClr>
                </a:solidFill>
                <a:latin typeface="Arial" panose="020B0604020202020204" pitchFamily="34" charset="0"/>
                <a:cs typeface="Arial" panose="020B0604020202020204" pitchFamily="34" charset="0"/>
              </a:rPr>
              <a:t>d) We believe the declining PTC value has increased market pressure for developers to get these deals done.</a:t>
            </a:r>
          </a:p>
          <a:p>
            <a:pPr lvl="0"/>
            <a:r>
              <a:rPr lang="en-US" sz="1200" dirty="0">
                <a:solidFill>
                  <a:schemeClr val="bg2">
                    <a:lumMod val="50000"/>
                  </a:schemeClr>
                </a:solidFill>
                <a:latin typeface="Arial" panose="020B0604020202020204" pitchFamily="34" charset="0"/>
                <a:cs typeface="Arial" panose="020B0604020202020204" pitchFamily="34" charset="0"/>
              </a:rPr>
              <a:t>e) There is a strong correlation between HH natural gas prices and electricity prices. Through a very thorough downside risk analysis we believe this project will be cash positive for us in year 1 and over the life of the project. We assume electricity prices will remain fairly flat over the next 10 to 15 years. </a:t>
            </a:r>
          </a:p>
          <a:p>
            <a:pPr lvl="0"/>
            <a:endParaRPr lang="en-US" sz="1200" dirty="0">
              <a:solidFill>
                <a:schemeClr val="bg2">
                  <a:lumMod val="50000"/>
                </a:schemeClr>
              </a:solidFill>
              <a:latin typeface="Arial" panose="020B0604020202020204" pitchFamily="34" charset="0"/>
              <a:cs typeface="Arial" panose="020B0604020202020204" pitchFamily="34" charset="0"/>
            </a:endParaRPr>
          </a:p>
          <a:p>
            <a:pPr lvl="0"/>
            <a:r>
              <a:rPr lang="en-US" sz="1200" dirty="0">
                <a:solidFill>
                  <a:schemeClr val="bg2">
                    <a:lumMod val="50000"/>
                  </a:schemeClr>
                </a:solidFill>
                <a:latin typeface="Arial" panose="020B0604020202020204" pitchFamily="34" charset="0"/>
                <a:cs typeface="Arial" panose="020B0604020202020204" pitchFamily="34" charset="0"/>
              </a:rPr>
              <a:t>Went to market once in 15 and </a:t>
            </a:r>
            <a:r>
              <a:rPr lang="en-US" sz="1200" dirty="0" err="1">
                <a:solidFill>
                  <a:schemeClr val="bg2">
                    <a:lumMod val="50000"/>
                  </a:schemeClr>
                </a:solidFill>
                <a:latin typeface="Arial" panose="020B0604020202020204" pitchFamily="34" charset="0"/>
                <a:cs typeface="Arial" panose="020B0604020202020204" pitchFamily="34" charset="0"/>
              </a:rPr>
              <a:t>couldt</a:t>
            </a:r>
            <a:r>
              <a:rPr lang="en-US" sz="1200" dirty="0">
                <a:solidFill>
                  <a:schemeClr val="bg2">
                    <a:lumMod val="50000"/>
                  </a:schemeClr>
                </a:solidFill>
                <a:latin typeface="Arial" panose="020B0604020202020204" pitchFamily="34" charset="0"/>
                <a:cs typeface="Arial" panose="020B0604020202020204" pitchFamily="34" charset="0"/>
              </a:rPr>
              <a:t> afford project red line is fixed price of electricity over 15 </a:t>
            </a:r>
            <a:r>
              <a:rPr lang="en-US" sz="1200" dirty="0" err="1">
                <a:solidFill>
                  <a:schemeClr val="bg2">
                    <a:lumMod val="50000"/>
                  </a:schemeClr>
                </a:solidFill>
                <a:latin typeface="Arial" panose="020B0604020202020204" pitchFamily="34" charset="0"/>
                <a:cs typeface="Arial" panose="020B0604020202020204" pitchFamily="34" charset="0"/>
              </a:rPr>
              <a:t>yr</a:t>
            </a:r>
            <a:r>
              <a:rPr lang="en-US" sz="1200" dirty="0">
                <a:solidFill>
                  <a:schemeClr val="bg2">
                    <a:lumMod val="50000"/>
                  </a:schemeClr>
                </a:solidFill>
                <a:latin typeface="Arial" panose="020B0604020202020204" pitchFamily="34" charset="0"/>
                <a:cs typeface="Arial" panose="020B0604020202020204" pitchFamily="34" charset="0"/>
              </a:rPr>
              <a:t> period is higher than </a:t>
            </a:r>
            <a:r>
              <a:rPr lang="en-US" sz="1200" dirty="0" err="1">
                <a:solidFill>
                  <a:schemeClr val="bg2">
                    <a:lumMod val="50000"/>
                  </a:schemeClr>
                </a:solidFill>
                <a:latin typeface="Arial" panose="020B0604020202020204" pitchFamily="34" charset="0"/>
                <a:cs typeface="Arial" panose="020B0604020202020204" pitchFamily="34" charset="0"/>
              </a:rPr>
              <a:t>avergage</a:t>
            </a:r>
            <a:r>
              <a:rPr lang="en-US" sz="1200" dirty="0">
                <a:solidFill>
                  <a:schemeClr val="bg2">
                    <a:lumMod val="50000"/>
                  </a:schemeClr>
                </a:solidFill>
                <a:latin typeface="Arial" panose="020B0604020202020204" pitchFamily="34" charset="0"/>
                <a:cs typeface="Arial" panose="020B0604020202020204" pitchFamily="34" charset="0"/>
              </a:rPr>
              <a:t> market price represented by black line (variable price)</a:t>
            </a:r>
          </a:p>
          <a:p>
            <a:pPr lvl="0"/>
            <a:endParaRPr lang="en-US" sz="1200" dirty="0">
              <a:solidFill>
                <a:schemeClr val="bg2">
                  <a:lumMod val="50000"/>
                </a:schemeClr>
              </a:solidFill>
              <a:latin typeface="Arial" panose="020B0604020202020204" pitchFamily="34" charset="0"/>
              <a:cs typeface="Arial" panose="020B0604020202020204" pitchFamily="34" charset="0"/>
            </a:endParaRPr>
          </a:p>
          <a:p>
            <a:pPr lvl="0"/>
            <a:r>
              <a:rPr lang="en-US" sz="1200" dirty="0">
                <a:solidFill>
                  <a:schemeClr val="bg2">
                    <a:lumMod val="50000"/>
                  </a:schemeClr>
                </a:solidFill>
                <a:latin typeface="Arial" panose="020B0604020202020204" pitchFamily="34" charset="0"/>
                <a:cs typeface="Arial" panose="020B0604020202020204" pitchFamily="34" charset="0"/>
              </a:rPr>
              <a:t>Red line has dropped by 45% so project signed will be cash positive in year 1 and over 15 years (although there will be movement over and under black line)</a:t>
            </a:r>
          </a:p>
          <a:p>
            <a:pPr lvl="0"/>
            <a:endParaRPr lang="en-US" sz="1200" dirty="0">
              <a:solidFill>
                <a:schemeClr val="bg2">
                  <a:lumMod val="50000"/>
                </a:schemeClr>
              </a:solidFill>
              <a:latin typeface="Arial" panose="020B0604020202020204" pitchFamily="34" charset="0"/>
              <a:cs typeface="Arial" panose="020B0604020202020204" pitchFamily="34" charset="0"/>
            </a:endParaRPr>
          </a:p>
          <a:p>
            <a:pPr lvl="0"/>
            <a:r>
              <a:rPr lang="en-US" sz="1200" dirty="0">
                <a:solidFill>
                  <a:schemeClr val="bg2">
                    <a:lumMod val="50000"/>
                  </a:schemeClr>
                </a:solidFill>
                <a:latin typeface="Arial" panose="020B0604020202020204" pitchFamily="34" charset="0"/>
                <a:cs typeface="Arial" panose="020B0604020202020204" pitchFamily="34" charset="0"/>
              </a:rPr>
              <a:t>Hedge on </a:t>
            </a:r>
            <a:r>
              <a:rPr lang="en-US" sz="1200" dirty="0" err="1">
                <a:solidFill>
                  <a:schemeClr val="bg2">
                    <a:lumMod val="50000"/>
                  </a:schemeClr>
                </a:solidFill>
                <a:latin typeface="Arial" panose="020B0604020202020204" pitchFamily="34" charset="0"/>
                <a:cs typeface="Arial" panose="020B0604020202020204" pitchFamily="34" charset="0"/>
              </a:rPr>
              <a:t>nat</a:t>
            </a:r>
            <a:r>
              <a:rPr lang="en-US" sz="1200" dirty="0">
                <a:solidFill>
                  <a:schemeClr val="bg2">
                    <a:lumMod val="50000"/>
                  </a:schemeClr>
                </a:solidFill>
                <a:latin typeface="Arial" panose="020B0604020202020204" pitchFamily="34" charset="0"/>
                <a:cs typeface="Arial" panose="020B0604020202020204" pitchFamily="34" charset="0"/>
              </a:rPr>
              <a:t> gas not electricity purchasing</a:t>
            </a:r>
          </a:p>
          <a:p>
            <a:pPr lvl="0"/>
            <a:r>
              <a:rPr lang="en-US" sz="1200" dirty="0" err="1">
                <a:solidFill>
                  <a:schemeClr val="bg2">
                    <a:lumMod val="50000"/>
                  </a:schemeClr>
                </a:solidFill>
                <a:latin typeface="Arial" panose="020B0604020202020204" pitchFamily="34" charset="0"/>
                <a:cs typeface="Arial" panose="020B0604020202020204" pitchFamily="34" charset="0"/>
              </a:rPr>
              <a:t>Decling</a:t>
            </a:r>
            <a:r>
              <a:rPr lang="en-US" sz="1200" dirty="0">
                <a:solidFill>
                  <a:schemeClr val="bg2">
                    <a:lumMod val="50000"/>
                  </a:schemeClr>
                </a:solidFill>
                <a:latin typeface="Arial" panose="020B0604020202020204" pitchFamily="34" charset="0"/>
                <a:cs typeface="Arial" panose="020B0604020202020204" pitchFamily="34" charset="0"/>
              </a:rPr>
              <a:t> PTC creates pressure in market for projects to get built which drives prices downs</a:t>
            </a:r>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77E0CD2-1C26-492A-865D-BD635AF110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411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59</a:t>
            </a:fld>
            <a:endParaRPr lang="en-US"/>
          </a:p>
        </p:txBody>
      </p:sp>
    </p:spTree>
    <p:extLst>
      <p:ext uri="{BB962C8B-B14F-4D97-AF65-F5344CB8AC3E}">
        <p14:creationId xmlns:p14="http://schemas.microsoft.com/office/powerpoint/2010/main" val="163117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42AF0-88A9-9345-9F83-25B7EC564551}" type="slidenum">
              <a:rPr lang="en-US" smtClean="0"/>
              <a:t>60</a:t>
            </a:fld>
            <a:endParaRPr lang="en-US"/>
          </a:p>
        </p:txBody>
      </p:sp>
    </p:spTree>
    <p:extLst>
      <p:ext uri="{BB962C8B-B14F-4D97-AF65-F5344CB8AC3E}">
        <p14:creationId xmlns:p14="http://schemas.microsoft.com/office/powerpoint/2010/main" val="1370007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61</a:t>
            </a:fld>
            <a:endParaRPr lang="en-US"/>
          </a:p>
        </p:txBody>
      </p:sp>
    </p:spTree>
    <p:extLst>
      <p:ext uri="{BB962C8B-B14F-4D97-AF65-F5344CB8AC3E}">
        <p14:creationId xmlns:p14="http://schemas.microsoft.com/office/powerpoint/2010/main" val="2427909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65</a:t>
            </a:fld>
            <a:endParaRPr lang="en-US"/>
          </a:p>
        </p:txBody>
      </p:sp>
    </p:spTree>
    <p:extLst>
      <p:ext uri="{BB962C8B-B14F-4D97-AF65-F5344CB8AC3E}">
        <p14:creationId xmlns:p14="http://schemas.microsoft.com/office/powerpoint/2010/main" val="270038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66</a:t>
            </a:fld>
            <a:endParaRPr lang="en-US"/>
          </a:p>
        </p:txBody>
      </p:sp>
    </p:spTree>
    <p:extLst>
      <p:ext uri="{BB962C8B-B14F-4D97-AF65-F5344CB8AC3E}">
        <p14:creationId xmlns:p14="http://schemas.microsoft.com/office/powerpoint/2010/main" val="3051109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67</a:t>
            </a:fld>
            <a:endParaRPr lang="en-US"/>
          </a:p>
        </p:txBody>
      </p:sp>
    </p:spTree>
    <p:extLst>
      <p:ext uri="{BB962C8B-B14F-4D97-AF65-F5344CB8AC3E}">
        <p14:creationId xmlns:p14="http://schemas.microsoft.com/office/powerpoint/2010/main" val="2109406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68</a:t>
            </a:fld>
            <a:endParaRPr lang="en-US"/>
          </a:p>
        </p:txBody>
      </p:sp>
    </p:spTree>
    <p:extLst>
      <p:ext uri="{BB962C8B-B14F-4D97-AF65-F5344CB8AC3E}">
        <p14:creationId xmlns:p14="http://schemas.microsoft.com/office/powerpoint/2010/main" val="1121628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70</a:t>
            </a:fld>
            <a:endParaRPr lang="en-US"/>
          </a:p>
        </p:txBody>
      </p:sp>
    </p:spTree>
    <p:extLst>
      <p:ext uri="{BB962C8B-B14F-4D97-AF65-F5344CB8AC3E}">
        <p14:creationId xmlns:p14="http://schemas.microsoft.com/office/powerpoint/2010/main" val="2361889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a:t>
            </a:r>
          </a:p>
        </p:txBody>
      </p:sp>
      <p:sp>
        <p:nvSpPr>
          <p:cNvPr id="4" name="Slide Number Placeholder 3"/>
          <p:cNvSpPr>
            <a:spLocks noGrp="1"/>
          </p:cNvSpPr>
          <p:nvPr>
            <p:ph type="sldNum" sz="quarter" idx="10"/>
          </p:nvPr>
        </p:nvSpPr>
        <p:spPr/>
        <p:txBody>
          <a:bodyPr/>
          <a:lstStyle/>
          <a:p>
            <a:fld id="{43B42AF0-88A9-9345-9F83-25B7EC564551}" type="slidenum">
              <a:rPr lang="en-US" smtClean="0"/>
              <a:t>71</a:t>
            </a:fld>
            <a:endParaRPr lang="en-US"/>
          </a:p>
        </p:txBody>
      </p:sp>
    </p:spTree>
    <p:extLst>
      <p:ext uri="{BB962C8B-B14F-4D97-AF65-F5344CB8AC3E}">
        <p14:creationId xmlns:p14="http://schemas.microsoft.com/office/powerpoint/2010/main" val="296696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6</a:t>
            </a:fld>
            <a:endParaRPr lang="en-US"/>
          </a:p>
        </p:txBody>
      </p:sp>
    </p:spTree>
    <p:extLst>
      <p:ext uri="{BB962C8B-B14F-4D97-AF65-F5344CB8AC3E}">
        <p14:creationId xmlns:p14="http://schemas.microsoft.com/office/powerpoint/2010/main" val="814205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62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7</a:t>
            </a:fld>
            <a:endParaRPr lang="en-US"/>
          </a:p>
        </p:txBody>
      </p:sp>
    </p:spTree>
    <p:extLst>
      <p:ext uri="{BB962C8B-B14F-4D97-AF65-F5344CB8AC3E}">
        <p14:creationId xmlns:p14="http://schemas.microsoft.com/office/powerpoint/2010/main" val="124064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8</a:t>
            </a:fld>
            <a:endParaRPr lang="en-US"/>
          </a:p>
        </p:txBody>
      </p:sp>
    </p:spTree>
    <p:extLst>
      <p:ext uri="{BB962C8B-B14F-4D97-AF65-F5344CB8AC3E}">
        <p14:creationId xmlns:p14="http://schemas.microsoft.com/office/powerpoint/2010/main" val="1735386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89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8922A-F50E-344F-9B10-6DC484C2E056}" type="slidenum">
              <a:rPr lang="en-US" smtClean="0"/>
              <a:pPr/>
              <a:t>9</a:t>
            </a:fld>
            <a:endParaRPr lang="en-US"/>
          </a:p>
        </p:txBody>
      </p:sp>
    </p:spTree>
    <p:extLst>
      <p:ext uri="{BB962C8B-B14F-4D97-AF65-F5344CB8AC3E}">
        <p14:creationId xmlns:p14="http://schemas.microsoft.com/office/powerpoint/2010/main" val="275070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sion Energy: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4"/>
          <p:cNvSpPr>
            <a:spLocks noGrp="1"/>
          </p:cNvSpPr>
          <p:nvPr>
            <p:ph sz="quarter" idx="10" hasCustomPrompt="1"/>
          </p:nvPr>
        </p:nvSpPr>
        <p:spPr>
          <a:xfrm>
            <a:off x="457200" y="1554480"/>
            <a:ext cx="9398000" cy="369332"/>
          </a:xfrm>
        </p:spPr>
        <p:txBody>
          <a:bodyPr/>
          <a:lstStyle>
            <a:lvl1pPr marL="0" indent="0">
              <a:buClr>
                <a:schemeClr val="tx1"/>
              </a:buClr>
              <a:buFont typeface="Arial" panose="020B0604020202020204" pitchFamily="34" charset="0"/>
              <a:buNone/>
              <a:defRPr sz="2400">
                <a:solidFill>
                  <a:schemeClr val="accent5"/>
                </a:solidFill>
              </a:defRPr>
            </a:lvl1pPr>
            <a:lvl2pPr>
              <a:buClr>
                <a:schemeClr val="accent5"/>
              </a:buClr>
              <a:defRPr sz="2000">
                <a:solidFill>
                  <a:schemeClr val="accent5"/>
                </a:solidFill>
              </a:defRPr>
            </a:lvl2pPr>
            <a:lvl3pPr>
              <a:defRPr sz="2000"/>
            </a:lvl3pPr>
            <a:lvl4pPr>
              <a:defRPr sz="2000"/>
            </a:lvl4pPr>
            <a:lvl5pPr>
              <a:defRPr sz="2000"/>
            </a:lvl5pPr>
          </a:lstStyle>
          <a:p>
            <a:pPr lvl="0"/>
            <a:r>
              <a:rPr lang="en-US" dirty="0"/>
              <a:t>Click to edit Master text styles</a:t>
            </a:r>
          </a:p>
        </p:txBody>
      </p:sp>
      <p:sp>
        <p:nvSpPr>
          <p:cNvPr id="4" name="TextBox 3"/>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3: Plus Subhead – 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9398000" cy="448056"/>
          </a:xfrm>
        </p:spPr>
        <p:txBody>
          <a:bodyPr/>
          <a:lstStyle/>
          <a:p>
            <a:r>
              <a:rPr lang="en-US" dirty="0"/>
              <a:t>Click to edit Master title style</a:t>
            </a:r>
          </a:p>
        </p:txBody>
      </p:sp>
      <p:sp>
        <p:nvSpPr>
          <p:cNvPr id="3" name="Content Placeholder 2"/>
          <p:cNvSpPr>
            <a:spLocks noGrp="1"/>
          </p:cNvSpPr>
          <p:nvPr>
            <p:ph idx="1"/>
          </p:nvPr>
        </p:nvSpPr>
        <p:spPr>
          <a:xfrm>
            <a:off x="457200" y="2011680"/>
            <a:ext cx="9398000" cy="3966643"/>
          </a:xfrm>
        </p:spPr>
        <p:txBody>
          <a:bodyPr wrap="square">
            <a:noAutofit/>
          </a:bodyPr>
          <a:lstStyle>
            <a:lvl1pPr marL="0" indent="0">
              <a:buFontTx/>
              <a:buNone/>
              <a:defRPr>
                <a:solidFill>
                  <a:schemeClr val="tx1"/>
                </a:solidFill>
              </a:defRPr>
            </a:lvl1pPr>
            <a:lvl2pPr marL="182880" indent="0">
              <a:buFontTx/>
              <a:buNone/>
              <a:defRPr>
                <a:solidFill>
                  <a:schemeClr val="tx1"/>
                </a:solidFill>
              </a:defRPr>
            </a:lvl2pPr>
            <a:lvl3pPr marL="365760" indent="0">
              <a:buFontTx/>
              <a:buNone/>
              <a:defRPr>
                <a:solidFill>
                  <a:schemeClr val="tx1"/>
                </a:solidFill>
              </a:defRPr>
            </a:lvl3pPr>
            <a:lvl4pPr marL="548640" indent="0">
              <a:buFontTx/>
              <a:buNone/>
              <a:defRPr>
                <a:solidFill>
                  <a:schemeClr val="tx1"/>
                </a:solidFill>
              </a:defRPr>
            </a:lvl4pPr>
            <a:lvl5pPr marL="731520" marR="0" indent="0" algn="l" defTabSz="914400" rtl="0" eaLnBrk="1" fontAlgn="auto" latinLnBrk="0" hangingPunct="1">
              <a:lnSpc>
                <a:spcPct val="100000"/>
              </a:lnSpc>
              <a:spcBef>
                <a:spcPts val="600"/>
              </a:spcBef>
              <a:spcAft>
                <a:spcPts val="0"/>
              </a:spcAft>
              <a:buClrTx/>
              <a:buSzTx/>
              <a:buFontTx/>
              <a:buNone/>
              <a:tabLst/>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400" marR="0" lvl="4" indent="0" algn="l" defTabSz="914400" rtl="0" eaLnBrk="1" fontAlgn="auto" latinLnBrk="0" hangingPunct="1">
              <a:lnSpc>
                <a:spcPct val="100000"/>
              </a:lnSpc>
              <a:spcBef>
                <a:spcPts val="600"/>
              </a:spcBef>
              <a:spcAft>
                <a:spcPts val="0"/>
              </a:spcAft>
              <a:buClrTx/>
              <a:buSzTx/>
              <a:buFontTx/>
              <a:buNone/>
              <a:tabLst/>
              <a:defRPr/>
            </a:pPr>
            <a:r>
              <a:rPr lang="en-US" dirty="0"/>
              <a:t>Sixth level</a:t>
            </a:r>
          </a:p>
        </p:txBody>
      </p:sp>
      <p:sp>
        <p:nvSpPr>
          <p:cNvPr id="10" name="Text Placeholder 9"/>
          <p:cNvSpPr>
            <a:spLocks noGrp="1"/>
          </p:cNvSpPr>
          <p:nvPr>
            <p:ph type="body" sz="quarter" idx="10"/>
          </p:nvPr>
        </p:nvSpPr>
        <p:spPr>
          <a:xfrm>
            <a:off x="457200" y="1554480"/>
            <a:ext cx="9398001" cy="338554"/>
          </a:xfrm>
        </p:spPr>
        <p:txBody>
          <a:bodyPr wrap="square" anchor="b" anchorCtr="0">
            <a:spAutoFit/>
          </a:bodyPr>
          <a:lstStyle>
            <a:lvl1pPr marL="0" indent="0" hangingPunct="1">
              <a:spcBef>
                <a:spcPts val="0"/>
              </a:spcBef>
              <a:buFontTx/>
              <a:buNone/>
              <a:defRPr sz="2200" baseline="0">
                <a:latin typeface="+mn-lt"/>
              </a:defRPr>
            </a:lvl1pPr>
            <a:lvl2pPr marL="182880" indent="0" hangingPunct="1">
              <a:buFontTx/>
              <a:buNone/>
              <a:defRPr sz="1800" baseline="0">
                <a:latin typeface="+mn-lt"/>
              </a:defRPr>
            </a:lvl2pPr>
            <a:lvl3pPr marL="365760" indent="0" hangingPunct="1">
              <a:buFontTx/>
              <a:buNone/>
              <a:defRPr sz="1800" baseline="0">
                <a:latin typeface="+mn-lt"/>
              </a:defRPr>
            </a:lvl3pPr>
            <a:lvl4pPr marL="548640" indent="0" hangingPunct="1">
              <a:buFontTx/>
              <a:buNone/>
              <a:defRPr sz="1800" baseline="0">
                <a:latin typeface="+mn-lt"/>
              </a:defRPr>
            </a:lvl4pPr>
            <a:lvl5pPr marL="731520"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554480"/>
            <a:ext cx="4586288"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Content Placeholder 3"/>
          <p:cNvSpPr>
            <a:spLocks noGrp="1"/>
          </p:cNvSpPr>
          <p:nvPr>
            <p:ph sz="half" idx="2"/>
          </p:nvPr>
        </p:nvSpPr>
        <p:spPr>
          <a:xfrm>
            <a:off x="5303520" y="1554480"/>
            <a:ext cx="4572000"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554480"/>
            <a:ext cx="4586288" cy="2077492"/>
          </a:xfrm>
        </p:spPr>
        <p:txBody>
          <a:bodyPr/>
          <a:lstStyle>
            <a:lvl1pPr marL="0" indent="0">
              <a:buNone/>
              <a:defRPr/>
            </a:lvl1pPr>
            <a:lvl2pPr marL="182880" indent="0">
              <a:buNone/>
              <a:defRPr/>
            </a:lvl2pPr>
            <a:lvl3pPr marL="365760" indent="0">
              <a:buNone/>
              <a:defRPr/>
            </a:lvl3pPr>
            <a:lvl4pPr marL="548640" indent="0">
              <a:buNone/>
              <a:defRPr/>
            </a:lvl4pPr>
            <a:lvl5pPr marL="731520" indent="0">
              <a:buNone/>
              <a:defRPr/>
            </a:lvl5pPr>
            <a:lvl6pPr marL="9144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p:cNvSpPr>
            <a:spLocks noGrp="1"/>
          </p:cNvSpPr>
          <p:nvPr>
            <p:ph sz="half" idx="2"/>
          </p:nvPr>
        </p:nvSpPr>
        <p:spPr>
          <a:xfrm>
            <a:off x="5303520" y="1554480"/>
            <a:ext cx="4572000" cy="2077492"/>
          </a:xfrm>
        </p:spPr>
        <p:txBody>
          <a:bodyPr/>
          <a:lstStyle>
            <a:lvl1pPr marL="0" indent="0">
              <a:buNone/>
              <a:defRPr/>
            </a:lvl1pPr>
            <a:lvl2pPr marL="182880" indent="0">
              <a:buNone/>
              <a:defRPr/>
            </a:lvl2pPr>
            <a:lvl3pPr marL="365760" indent="0">
              <a:buNone/>
              <a:defRPr/>
            </a:lvl3pPr>
            <a:lvl4pPr marL="548640" indent="0">
              <a:buNone/>
              <a:defRPr/>
            </a:lvl4pPr>
            <a:lvl5pPr marL="731520" indent="0">
              <a:buNone/>
              <a:defRPr/>
            </a:lvl5pPr>
            <a:lvl6pPr marL="9144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4586288"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303520" y="1554480"/>
            <a:ext cx="4568304"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4586288"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80" indent="0">
              <a:spcBef>
                <a:spcPts val="600"/>
              </a:spcBef>
              <a:buClr>
                <a:schemeClr val="tx1"/>
              </a:buClr>
              <a:buFontTx/>
              <a:buNone/>
              <a:defRPr sz="1800">
                <a:solidFill>
                  <a:schemeClr val="tx1"/>
                </a:solidFill>
              </a:defRPr>
            </a:lvl3pPr>
            <a:lvl4pPr marL="365760" indent="0">
              <a:spcBef>
                <a:spcPts val="600"/>
              </a:spcBef>
              <a:buClr>
                <a:schemeClr val="tx1"/>
              </a:buClr>
              <a:buFontTx/>
              <a:buNone/>
              <a:defRPr lang="en-US" sz="1800" kern="1200" baseline="0" dirty="0" smtClean="0">
                <a:solidFill>
                  <a:schemeClr val="tx1"/>
                </a:solidFill>
                <a:latin typeface="+mj-lt"/>
                <a:ea typeface="+mn-ea"/>
                <a:cs typeface="+mn-cs"/>
              </a:defRPr>
            </a:lvl4pPr>
            <a:lvl5pPr marL="548640" marR="0" indent="0" algn="l" defTabSz="914400"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20" indent="0">
              <a:spcBef>
                <a:spcPts val="600"/>
              </a:spcBef>
              <a:buClr>
                <a:schemeClr val="tx1"/>
              </a:buClr>
              <a:buFontTx/>
              <a:buNone/>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303520" y="1554480"/>
            <a:ext cx="4568304"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80" indent="0">
              <a:spcBef>
                <a:spcPts val="600"/>
              </a:spcBef>
              <a:buClr>
                <a:schemeClr val="tx1"/>
              </a:buClr>
              <a:buFontTx/>
              <a:buNone/>
              <a:defRPr sz="1800">
                <a:solidFill>
                  <a:schemeClr val="tx1"/>
                </a:solidFill>
              </a:defRPr>
            </a:lvl3pPr>
            <a:lvl4pPr marL="365760" indent="0">
              <a:spcBef>
                <a:spcPts val="600"/>
              </a:spcBef>
              <a:buClr>
                <a:schemeClr val="tx1"/>
              </a:buClr>
              <a:buFontTx/>
              <a:buNone/>
              <a:defRPr lang="en-US" sz="1800" kern="1200" baseline="0" dirty="0" smtClean="0">
                <a:solidFill>
                  <a:schemeClr val="tx1"/>
                </a:solidFill>
                <a:latin typeface="+mj-lt"/>
                <a:ea typeface="+mn-ea"/>
                <a:cs typeface="+mn-cs"/>
              </a:defRPr>
            </a:lvl4pPr>
            <a:lvl5pPr marL="548640" marR="0" indent="0" algn="l" defTabSz="914400"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20" indent="0">
              <a:spcBef>
                <a:spcPts val="600"/>
              </a:spcBef>
              <a:buClr>
                <a:schemeClr val="tx1"/>
              </a:buClr>
              <a:buFontTx/>
              <a:buNone/>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1: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54480"/>
            <a:ext cx="4575879" cy="338554"/>
          </a:xfrm>
        </p:spPr>
        <p:txBody>
          <a:bodyPr anchor="b">
            <a:spAutoFit/>
          </a:bodyPr>
          <a:lstStyle>
            <a:lvl1pPr marL="0" indent="0">
              <a:lnSpc>
                <a:spcPct val="90000"/>
              </a:lnSpc>
              <a:spcBef>
                <a:spcPts val="0"/>
              </a:spcBef>
              <a:buNone/>
              <a:defRPr lang="en-US" sz="2200" b="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457200" y="2011680"/>
            <a:ext cx="4575878" cy="3678238"/>
          </a:xfrm>
        </p:spPr>
        <p:txBody>
          <a:bodyPr>
            <a:noAutofit/>
          </a:bodyPr>
          <a:lstStyle>
            <a:lvl1pPr>
              <a:buClr>
                <a:schemeClr val="tx1"/>
              </a:buClr>
              <a:defRPr>
                <a:solidFill>
                  <a:schemeClr val="tx1"/>
                </a:solidFill>
              </a:defRPr>
            </a:lvl1pPr>
            <a:lvl2pPr>
              <a:buClr>
                <a:schemeClr val="tx1"/>
              </a:buClr>
              <a:defRPr>
                <a:solidFill>
                  <a:schemeClr val="tx1"/>
                </a:solidFill>
              </a:defRPr>
            </a:lvl2pPr>
            <a:lvl3pPr marL="548640" indent="-182880">
              <a:buClr>
                <a:schemeClr val="tx1"/>
              </a:buClr>
              <a:buFont typeface="ArialMT" charset="0"/>
              <a:buChar char="›"/>
              <a:defRPr>
                <a:solidFill>
                  <a:schemeClr val="tx1"/>
                </a:solidFill>
              </a:defRPr>
            </a:lvl3pPr>
            <a:lvl4pPr>
              <a:buClr>
                <a:schemeClr val="tx1"/>
              </a:buClr>
              <a:defRPr>
                <a:solidFill>
                  <a:schemeClr val="tx1"/>
                </a:solidFill>
              </a:defRPr>
            </a:lvl4pPr>
            <a:lvl5pPr marL="109728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baseline="0">
                <a:solidFill>
                  <a:schemeClr val="tx1"/>
                </a:solidFill>
              </a:defRPr>
            </a:lvl5pPr>
            <a:lvl6pPr marL="914400" indent="-182880">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303520" y="1554480"/>
            <a:ext cx="4570840" cy="338554"/>
          </a:xfrm>
        </p:spPr>
        <p:txBody>
          <a:bodyPr anchor="b">
            <a:spAutoFit/>
          </a:bodyPr>
          <a:lstStyle>
            <a:lvl1pPr marL="0" indent="0">
              <a:spcBef>
                <a:spcPts val="0"/>
              </a:spcBef>
              <a:buNone/>
              <a:defRPr lang="en-US" sz="2200" b="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303520" y="2011680"/>
            <a:ext cx="4570839" cy="3678238"/>
          </a:xfrm>
        </p:spPr>
        <p:txBody>
          <a:bodyPr>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097280" indent="-182880">
              <a:buClr>
                <a:schemeClr val="tx1"/>
              </a:buClr>
              <a:buFont typeface="Arial" charset="0"/>
              <a:buChar char="•"/>
              <a:defRPr>
                <a:solidFill>
                  <a:schemeClr val="tx1"/>
                </a:solidFill>
              </a:defRPr>
            </a:lvl5pPr>
            <a:lvl6pPr marL="914400" indent="-182880">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dirty="0"/>
              <a:t>Click to edit Master title style</a:t>
            </a:r>
          </a:p>
        </p:txBody>
      </p:sp>
      <p:sp>
        <p:nvSpPr>
          <p:cNvPr id="8" name="TextBox 7"/>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1: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54480"/>
            <a:ext cx="4575879" cy="338554"/>
          </a:xfrm>
        </p:spPr>
        <p:txBody>
          <a:bodyPr anchor="b">
            <a:spAutoFit/>
          </a:bodyPr>
          <a:lstStyle>
            <a:lvl1pPr marL="0" indent="0">
              <a:lnSpc>
                <a:spcPct val="90000"/>
              </a:lnSpc>
              <a:spcBef>
                <a:spcPts val="0"/>
              </a:spcBef>
              <a:buNone/>
              <a:defRPr lang="en-US" sz="220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457200" y="2011680"/>
            <a:ext cx="4575878" cy="3678238"/>
          </a:xfrm>
        </p:spPr>
        <p:txBody>
          <a:bodyPr>
            <a:noAutofit/>
          </a:bodyPr>
          <a:lstStyle>
            <a:lvl1pPr marL="0" indent="0">
              <a:buClr>
                <a:schemeClr val="tx1"/>
              </a:buClr>
              <a:buFontTx/>
              <a:buNone/>
              <a:defRPr/>
            </a:lvl1pPr>
            <a:lvl2pPr marL="182880" indent="0">
              <a:buClr>
                <a:schemeClr val="tx1"/>
              </a:buClr>
              <a:buFontTx/>
              <a:buNone/>
              <a:defRPr/>
            </a:lvl2pPr>
            <a:lvl3pPr marL="365760" indent="0">
              <a:buClr>
                <a:schemeClr val="tx1"/>
              </a:buClr>
              <a:buFontTx/>
              <a:buNone/>
              <a:defRPr/>
            </a:lvl3pPr>
            <a:lvl4pPr marL="548640" indent="0">
              <a:buClr>
                <a:schemeClr val="tx1"/>
              </a:buClr>
              <a:buFontTx/>
              <a:buNone/>
              <a:defRPr/>
            </a:lvl4pPr>
            <a:lvl5pPr marL="914400" marR="0" indent="0" algn="l" defTabSz="914400" rtl="0" eaLnBrk="1" fontAlgn="auto" latinLnBrk="0" hangingPunct="1">
              <a:lnSpc>
                <a:spcPct val="100000"/>
              </a:lnSpc>
              <a:spcBef>
                <a:spcPts val="600"/>
              </a:spcBef>
              <a:spcAft>
                <a:spcPts val="0"/>
              </a:spcAft>
              <a:buClr>
                <a:schemeClr val="tx1"/>
              </a:buClr>
              <a:buSzTx/>
              <a:buFontTx/>
              <a:buNone/>
              <a:tabLst/>
              <a:defRPr baseline="0"/>
            </a:lvl5pPr>
            <a:lvl6pPr marL="731520"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303520" y="1554480"/>
            <a:ext cx="4570840" cy="338554"/>
          </a:xfrm>
        </p:spPr>
        <p:txBody>
          <a:bodyPr anchor="b">
            <a:spAutoFit/>
          </a:bodyPr>
          <a:lstStyle>
            <a:lvl1pPr marL="0" indent="0">
              <a:spcBef>
                <a:spcPts val="0"/>
              </a:spcBef>
              <a:buNone/>
              <a:defRPr lang="en-US" sz="220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303520" y="2011680"/>
            <a:ext cx="4570839" cy="3678238"/>
          </a:xfrm>
        </p:spPr>
        <p:txBody>
          <a:bodyPr>
            <a:noAutofit/>
          </a:bodyPr>
          <a:lstStyle>
            <a:lvl1pPr marL="0" indent="0">
              <a:buClr>
                <a:schemeClr val="tx1"/>
              </a:buClr>
              <a:buFontTx/>
              <a:buNone/>
              <a:defRPr/>
            </a:lvl1pPr>
            <a:lvl2pPr marL="182880" indent="0">
              <a:buClr>
                <a:schemeClr val="tx1"/>
              </a:buClr>
              <a:buFontTx/>
              <a:buNone/>
              <a:defRPr/>
            </a:lvl2pPr>
            <a:lvl3pPr marL="365760" indent="0">
              <a:buClr>
                <a:schemeClr val="tx1"/>
              </a:buClr>
              <a:buFontTx/>
              <a:buNone/>
              <a:defRPr/>
            </a:lvl3pPr>
            <a:lvl4pPr marL="548640" indent="0">
              <a:buClr>
                <a:schemeClr val="tx1"/>
              </a:buClr>
              <a:buFontTx/>
              <a:buNone/>
              <a:defRPr/>
            </a:lvl4pPr>
            <a:lvl5pPr marL="914400" indent="0">
              <a:buClr>
                <a:schemeClr val="tx1"/>
              </a:buClr>
              <a:buFontTx/>
              <a:buNone/>
              <a:defRPr/>
            </a:lvl5pPr>
            <a:lvl6pPr marL="731520"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view Deck: Special Sub &amp;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2011680"/>
            <a:ext cx="4586288"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212080" y="2011680"/>
            <a:ext cx="4568304"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457200" y="1554480"/>
            <a:ext cx="9398000" cy="338554"/>
          </a:xfrm>
        </p:spPr>
        <p:txBody>
          <a:bodyPr/>
          <a:lstStyle>
            <a:lvl1pPr marL="0" indent="0">
              <a:buFontTx/>
              <a:buNone/>
              <a:defRPr sz="2200"/>
            </a:lvl1pPr>
          </a:lstStyle>
          <a:p>
            <a:pPr lvl="0"/>
            <a:r>
              <a:rPr lang="en-US" dirty="0"/>
              <a:t>Click to edit Master text styles</a:t>
            </a:r>
          </a:p>
        </p:txBody>
      </p:sp>
      <p:sp>
        <p:nvSpPr>
          <p:cNvPr id="6" name="TextBox 5"/>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view Deck: Special Sub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2011680"/>
            <a:ext cx="9397999"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457200" y="1554480"/>
            <a:ext cx="9398000" cy="338554"/>
          </a:xfrm>
        </p:spPr>
        <p:txBody>
          <a:bodyPr/>
          <a:lstStyle>
            <a:lvl1pPr marL="0" indent="0">
              <a:buFontTx/>
              <a:buNone/>
              <a:defRPr sz="2200"/>
            </a:lvl1pPr>
          </a:lstStyle>
          <a:p>
            <a:pPr lvl="0"/>
            <a:r>
              <a:rPr lang="en-US" dirty="0"/>
              <a:t>Click to edit Master text styles</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TextBox 3"/>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Edison Energy // Custom Image Circl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p:nvPr>
        </p:nvSpPr>
        <p:spPr>
          <a:xfrm>
            <a:off x="1160412" y="2547787"/>
            <a:ext cx="2926080" cy="2923597"/>
          </a:xfrm>
          <a:prstGeom prst="ellipse">
            <a:avLst/>
          </a:prstGeom>
          <a:pattFill prst="trellis">
            <a:fgClr>
              <a:schemeClr val="bg1">
                <a:lumMod val="90000"/>
              </a:schemeClr>
            </a:fgClr>
            <a:bgClr>
              <a:schemeClr val="bg1"/>
            </a:bgClr>
          </a:pattFill>
        </p:spPr>
        <p:txBody>
          <a:bodyPr/>
          <a:lstStyle/>
          <a:p>
            <a:r>
              <a:rPr lang="en-US"/>
              <a:t>Drag picture to placeholder or click icon to add</a:t>
            </a:r>
            <a:endParaRPr lang="en-US" dirty="0"/>
          </a:p>
        </p:txBody>
      </p:sp>
      <p:sp>
        <p:nvSpPr>
          <p:cNvPr id="15" name="Rectangle 14"/>
          <p:cNvSpPr/>
          <p:nvPr userDrawn="1"/>
        </p:nvSpPr>
        <p:spPr>
          <a:xfrm>
            <a:off x="0" y="0"/>
            <a:ext cx="4421605" cy="60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ctrTitle" hasCustomPrompt="1"/>
          </p:nvPr>
        </p:nvSpPr>
        <p:spPr>
          <a:xfrm>
            <a:off x="4648201" y="3340771"/>
            <a:ext cx="6705599" cy="1338828"/>
          </a:xfrm>
          <a:prstGeom prst="rect">
            <a:avLst/>
          </a:prstGeom>
        </p:spPr>
        <p:txBody>
          <a:bodyPr anchor="ctr" anchorCtr="0">
            <a:spAutoFit/>
          </a:bodyPr>
          <a:lstStyle>
            <a:lvl1pPr marL="0" marR="4233" algn="l" defTabSz="761970" rtl="0" eaLnBrk="1" latinLnBrk="0" hangingPunct="1">
              <a:lnSpc>
                <a:spcPct val="87000"/>
              </a:lnSpc>
              <a:defRPr lang="en-US" sz="5000" kern="1200" spc="-104" dirty="0">
                <a:solidFill>
                  <a:srgbClr val="F04E25"/>
                </a:solidFill>
                <a:latin typeface="+mn-lt"/>
                <a:ea typeface="+mn-ea"/>
                <a:cs typeface="Arial"/>
              </a:defRPr>
            </a:lvl1pPr>
          </a:lstStyle>
          <a:p>
            <a:r>
              <a:rPr lang="en-US" dirty="0"/>
              <a:t>Click to edit Master title </a:t>
            </a:r>
            <a:br>
              <a:rPr lang="en-US" dirty="0"/>
            </a:br>
            <a:r>
              <a:rPr lang="en-US" dirty="0"/>
              <a:t>style</a:t>
            </a:r>
          </a:p>
        </p:txBody>
      </p:sp>
      <p:sp>
        <p:nvSpPr>
          <p:cNvPr id="3" name="Subtitle 2"/>
          <p:cNvSpPr>
            <a:spLocks noGrp="1"/>
          </p:cNvSpPr>
          <p:nvPr>
            <p:ph type="subTitle" idx="1"/>
          </p:nvPr>
        </p:nvSpPr>
        <p:spPr>
          <a:xfrm>
            <a:off x="4656667" y="5470177"/>
            <a:ext cx="6697133" cy="430887"/>
          </a:xfrm>
        </p:spPr>
        <p:txBody>
          <a:bodyPr>
            <a:spAutoFit/>
          </a:bodyPr>
          <a:lstStyle>
            <a:lvl1pPr marL="0" indent="0" algn="l" defTabSz="761970" rtl="0" eaLnBrk="1" latinLnBrk="0" hangingPunct="1">
              <a:lnSpc>
                <a:spcPct val="100000"/>
              </a:lnSpc>
              <a:spcBef>
                <a:spcPts val="0"/>
              </a:spcBef>
              <a:buNone/>
              <a:defRPr lang="en-US" sz="2800" kern="1200" spc="-46" dirty="0">
                <a:solidFill>
                  <a:schemeClr val="tx1"/>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Rectangle 10"/>
          <p:cNvSpPr/>
          <p:nvPr userDrawn="1"/>
        </p:nvSpPr>
        <p:spPr>
          <a:xfrm>
            <a:off x="7770395" y="6256421"/>
            <a:ext cx="4421605" cy="60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1" name="Text Placeholder 30"/>
          <p:cNvSpPr>
            <a:spLocks noGrp="1"/>
          </p:cNvSpPr>
          <p:nvPr>
            <p:ph type="body" sz="quarter" idx="10" hasCustomPrompt="1"/>
          </p:nvPr>
        </p:nvSpPr>
        <p:spPr>
          <a:xfrm>
            <a:off x="4648201" y="2249124"/>
            <a:ext cx="6705599" cy="307777"/>
          </a:xfrm>
        </p:spPr>
        <p:txBody>
          <a:bodyPr wrap="square" anchor="b" anchorCtr="0">
            <a:spAutoFit/>
          </a:bodyPr>
          <a:lstStyle>
            <a:lvl1pPr marL="0" indent="0" algn="l" defTabSz="761970" rtl="0" eaLnBrk="1" fontAlgn="b" latinLnBrk="0" hangingPunct="0">
              <a:spcBef>
                <a:spcPts val="0"/>
              </a:spcBef>
              <a:buFontTx/>
              <a:buNone/>
              <a:defRPr lang="en-US" sz="2000" kern="1200" cap="all" spc="25" baseline="0" dirty="0" smtClean="0">
                <a:solidFill>
                  <a:schemeClr val="tx1"/>
                </a:solidFill>
                <a:latin typeface="+mn-lt"/>
                <a:ea typeface="+mn-ea"/>
                <a:cs typeface="Arial"/>
              </a:defRPr>
            </a:lvl1pPr>
            <a:lvl2pPr marL="10583" indent="0" algn="l" defTabSz="761970" rtl="0" eaLnBrk="1" latinLnBrk="0" hangingPunct="1">
              <a:buFontTx/>
              <a:buNone/>
              <a:defRPr lang="en-US" sz="2000" kern="1200" spc="25" dirty="0" smtClean="0">
                <a:solidFill>
                  <a:schemeClr val="tx1"/>
                </a:solidFill>
                <a:latin typeface="+mn-lt"/>
                <a:ea typeface="+mn-ea"/>
                <a:cs typeface="Arial"/>
              </a:defRPr>
            </a:lvl2pPr>
            <a:lvl3pPr marL="10583" indent="0" algn="l" defTabSz="761970" rtl="0" eaLnBrk="1" latinLnBrk="0" hangingPunct="1">
              <a:buFontTx/>
              <a:buNone/>
              <a:defRPr lang="en-US" sz="2000" kern="1200" spc="25" dirty="0" smtClean="0">
                <a:solidFill>
                  <a:schemeClr val="tx1"/>
                </a:solidFill>
                <a:latin typeface="+mn-lt"/>
                <a:ea typeface="+mn-ea"/>
                <a:cs typeface="Arial"/>
              </a:defRPr>
            </a:lvl3pPr>
            <a:lvl4pPr marL="10583" indent="0" algn="l" defTabSz="761970" rtl="0" eaLnBrk="1" latinLnBrk="0" hangingPunct="1">
              <a:buFontTx/>
              <a:buNone/>
              <a:defRPr lang="en-US" sz="2000" kern="1200" spc="25" dirty="0" smtClean="0">
                <a:solidFill>
                  <a:schemeClr val="tx1"/>
                </a:solidFill>
                <a:latin typeface="+mn-lt"/>
                <a:ea typeface="+mn-ea"/>
                <a:cs typeface="Arial"/>
              </a:defRPr>
            </a:lvl4pPr>
            <a:lvl5pPr marL="10583" indent="0" algn="l" defTabSz="761970" rtl="0" eaLnBrk="1" latinLnBrk="0" hangingPunct="1">
              <a:buFontTx/>
              <a:buNone/>
              <a:defRPr lang="en-US" sz="2000" kern="1200" spc="25" dirty="0">
                <a:solidFill>
                  <a:schemeClr val="tx1"/>
                </a:solidFill>
                <a:latin typeface="+mn-lt"/>
                <a:ea typeface="+mn-ea"/>
                <a:cs typeface="Arial"/>
              </a:defRPr>
            </a:lvl5pPr>
          </a:lstStyle>
          <a:p>
            <a:pPr lvl="0"/>
            <a:r>
              <a:rPr lang="en-US" dirty="0"/>
              <a:t>Date Goes Here</a:t>
            </a:r>
          </a:p>
        </p:txBody>
      </p:sp>
      <p:sp>
        <p:nvSpPr>
          <p:cNvPr id="80" name="Rectangle 79"/>
          <p:cNvSpPr/>
          <p:nvPr userDrawn="1"/>
        </p:nvSpPr>
        <p:spPr>
          <a:xfrm>
            <a:off x="10250905" y="294773"/>
            <a:ext cx="1941095" cy="854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18299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928">
          <p15:clr>
            <a:srgbClr val="FBAE40"/>
          </p15:clr>
        </p15:guide>
        <p15:guide id="5" orient="horz" pos="1614">
          <p15:clr>
            <a:srgbClr val="FBAE40"/>
          </p15:clr>
        </p15:guide>
        <p15:guide id="6" pos="7152">
          <p15:clr>
            <a:srgbClr val="FBAE40"/>
          </p15:clr>
        </p15:guide>
        <p15:guide id="7" orient="horz" pos="3443">
          <p15:clr>
            <a:srgbClr val="FBAE40"/>
          </p15:clr>
        </p15:guide>
        <p15:guide id="10" orient="horz" pos="2856">
          <p15:clr>
            <a:srgbClr val="FBAE40"/>
          </p15:clr>
        </p15:guide>
        <p15:guide id="11" orient="horz" pos="24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0" y="709052"/>
            <a:ext cx="12192000" cy="484748"/>
          </a:xfrm>
        </p:spPr>
        <p:txBody>
          <a:bodyPr/>
          <a:lstStyle>
            <a:lvl1pPr>
              <a:defRPr sz="3500">
                <a:latin typeface="Source Sans Pro" charset="0"/>
                <a:ea typeface="Source Sans Pro" charset="0"/>
                <a:cs typeface="Source Sans Pro" charset="0"/>
              </a:defRPr>
            </a:lvl1pPr>
          </a:lstStyle>
          <a:p>
            <a:r>
              <a:rPr lang="en-US" dirty="0"/>
              <a:t>Click to edit Master title style</a:t>
            </a:r>
          </a:p>
        </p:txBody>
      </p:sp>
      <p:sp>
        <p:nvSpPr>
          <p:cNvPr id="6" name="Content Placeholder 5"/>
          <p:cNvSpPr>
            <a:spLocks noGrp="1"/>
          </p:cNvSpPr>
          <p:nvPr>
            <p:ph sz="quarter" idx="10"/>
          </p:nvPr>
        </p:nvSpPr>
        <p:spPr>
          <a:xfrm>
            <a:off x="203200" y="1295401"/>
            <a:ext cx="11785600" cy="2000548"/>
          </a:xfrm>
        </p:spPr>
        <p:txBody>
          <a:bodyPr/>
          <a:lstStyle>
            <a:lvl1pPr>
              <a:defRPr sz="2200">
                <a:latin typeface="Source Sans Pro" charset="0"/>
                <a:ea typeface="Source Sans Pro" charset="0"/>
                <a:cs typeface="Source Sans Pro" charset="0"/>
              </a:defRPr>
            </a:lvl1pPr>
            <a:lvl2pPr>
              <a:defRPr sz="2200">
                <a:latin typeface="Source Sans Pro" charset="0"/>
                <a:ea typeface="Source Sans Pro" charset="0"/>
                <a:cs typeface="Source Sans Pro" charset="0"/>
              </a:defRPr>
            </a:lvl2pPr>
            <a:lvl3pPr>
              <a:defRPr sz="2200">
                <a:latin typeface="Source Sans Pro" charset="0"/>
                <a:ea typeface="Source Sans Pro" charset="0"/>
                <a:cs typeface="Source Sans Pro" charset="0"/>
              </a:defRPr>
            </a:lvl3pPr>
            <a:lvl4pPr>
              <a:defRPr sz="2200">
                <a:latin typeface="Source Sans Pro" charset="0"/>
                <a:ea typeface="Source Sans Pro" charset="0"/>
                <a:cs typeface="Source Sans Pro" charset="0"/>
              </a:defRPr>
            </a:lvl4pPr>
            <a:lvl5pPr>
              <a:defRPr sz="2200">
                <a:latin typeface="Source Sans Pro" charset="0"/>
                <a:ea typeface="Source Sans Pro" charset="0"/>
                <a:cs typeface="Source Sans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a:xfrm>
            <a:off x="11684000" y="6467699"/>
            <a:ext cx="609600" cy="366183"/>
          </a:xfrm>
          <a:prstGeom prst="rect">
            <a:avLst/>
          </a:prstGeom>
        </p:spPr>
        <p:txBody>
          <a:bodyPr/>
          <a:lstStyle>
            <a:lvl1pPr>
              <a:defRPr sz="1600">
                <a:latin typeface="Source Sans Pro" charset="0"/>
                <a:ea typeface="Source Sans Pro" charset="0"/>
                <a:cs typeface="Source Sans Pro" charset="0"/>
              </a:defRPr>
            </a:lvl1pPr>
          </a:lstStyle>
          <a:p>
            <a:fld id="{6782E8A4-BA73-8442-8DEE-083E140FBD95}" type="slidenum">
              <a:rPr lang="en-US" smtClean="0"/>
              <a:pPr/>
              <a:t>‹#›</a:t>
            </a:fld>
            <a:endParaRPr lang="en-US" dirty="0"/>
          </a:p>
        </p:txBody>
      </p:sp>
    </p:spTree>
    <p:extLst>
      <p:ext uri="{BB962C8B-B14F-4D97-AF65-F5344CB8AC3E}">
        <p14:creationId xmlns:p14="http://schemas.microsoft.com/office/powerpoint/2010/main" val="4174498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1304"/>
            <a:ext cx="12192000" cy="1723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CED23F6-E974-9A47-A405-4B414D8D6B2B}" type="slidenum">
              <a:rPr lang="en-US" smtClean="0"/>
              <a:pPr/>
              <a:t>‹#›</a:t>
            </a:fld>
            <a:endParaRPr lang="en-US" dirty="0"/>
          </a:p>
        </p:txBody>
      </p:sp>
      <p:sp>
        <p:nvSpPr>
          <p:cNvPr id="8" name="Title Placeholder 1"/>
          <p:cNvSpPr>
            <a:spLocks noGrp="1"/>
          </p:cNvSpPr>
          <p:nvPr>
            <p:ph type="title"/>
          </p:nvPr>
        </p:nvSpPr>
        <p:spPr>
          <a:xfrm>
            <a:off x="0" y="131603"/>
            <a:ext cx="12192000" cy="742532"/>
          </a:xfrm>
          <a:prstGeom prst="rect">
            <a:avLst/>
          </a:prstGeom>
          <a:solidFill>
            <a:srgbClr val="FFFFFF"/>
          </a:solidFill>
        </p:spPr>
        <p:txBody>
          <a:bodyPr vert="horz" lIns="91440" tIns="45720" rIns="91440" bIns="45720" rtlCol="0" anchor="ctr">
            <a:noAutofit/>
          </a:bodyPr>
          <a:lstStyle>
            <a:lvl1pPr>
              <a:defRPr>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535961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28" name="Shape 128"/>
          <p:cNvSpPr/>
          <p:nvPr userDrawn="1"/>
        </p:nvSpPr>
        <p:spPr>
          <a:xfrm>
            <a:off x="-56446" y="6376229"/>
            <a:ext cx="12304891" cy="490306"/>
          </a:xfrm>
          <a:prstGeom prst="rect">
            <a:avLst/>
          </a:prstGeom>
          <a:solidFill>
            <a:srgbClr val="062C3B"/>
          </a:solidFill>
          <a:ln w="12700">
            <a:miter lim="400000"/>
          </a:ln>
        </p:spPr>
        <p:txBody>
          <a:bodyPr lIns="45718" tIns="45718" rIns="45718" bIns="45718" anchor="ctr"/>
          <a:lstStyle/>
          <a:p>
            <a:pPr>
              <a:defRPr>
                <a:latin typeface="+mj-lt"/>
                <a:ea typeface="+mj-ea"/>
                <a:cs typeface="+mj-cs"/>
                <a:sym typeface="Arial"/>
              </a:defRPr>
            </a:pPr>
            <a:endParaRPr sz="1800"/>
          </a:p>
        </p:txBody>
      </p:sp>
      <p:pic>
        <p:nvPicPr>
          <p:cNvPr id="129" name="image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3411" y="6382320"/>
            <a:ext cx="1417340" cy="427324"/>
          </a:xfrm>
          <a:prstGeom prst="rect">
            <a:avLst/>
          </a:prstGeom>
          <a:ln w="12700">
            <a:miter lim="400000"/>
          </a:ln>
        </p:spPr>
      </p:pic>
      <p:sp>
        <p:nvSpPr>
          <p:cNvPr id="130" name="Shape 130"/>
          <p:cNvSpPr>
            <a:spLocks noGrp="1"/>
          </p:cNvSpPr>
          <p:nvPr>
            <p:ph type="title"/>
          </p:nvPr>
        </p:nvSpPr>
        <p:spPr>
          <a:xfrm>
            <a:off x="296384" y="968989"/>
            <a:ext cx="10972323" cy="498598"/>
          </a:xfrm>
          <a:prstGeom prst="rect">
            <a:avLst/>
          </a:prstGeom>
        </p:spPr>
        <p:txBody>
          <a:bodyPr/>
          <a:lstStyle>
            <a:lvl1pPr>
              <a:defRPr sz="3600">
                <a:latin typeface="Source Sans Pro"/>
                <a:ea typeface="Source Sans Pro"/>
                <a:cs typeface="Source Sans Pro"/>
                <a:sym typeface="Source Sans Pro"/>
              </a:defRPr>
            </a:lvl1pPr>
          </a:lstStyle>
          <a:p>
            <a:r>
              <a:t>Title Text</a:t>
            </a:r>
          </a:p>
        </p:txBody>
      </p:sp>
      <p:sp>
        <p:nvSpPr>
          <p:cNvPr id="132" name="Shape 132"/>
          <p:cNvSpPr>
            <a:spLocks noGrp="1"/>
          </p:cNvSpPr>
          <p:nvPr>
            <p:ph type="sldNum" sz="quarter" idx="2"/>
          </p:nvPr>
        </p:nvSpPr>
        <p:spPr>
          <a:prstGeom prst="rect">
            <a:avLst/>
          </a:prstGeom>
        </p:spPr>
        <p:txBody>
          <a:bodyPr/>
          <a:lstStyle/>
          <a:p>
            <a:fld id="{86CB4B4D-7CA3-9044-876B-883B54F8677D}" type="slidenum">
              <a:t>‹#›</a:t>
            </a:fld>
            <a:endParaRPr/>
          </a:p>
        </p:txBody>
      </p:sp>
      <p:sp>
        <p:nvSpPr>
          <p:cNvPr id="2" name="TextBox 1">
            <a:extLst>
              <a:ext uri="{FF2B5EF4-FFF2-40B4-BE49-F238E27FC236}">
                <a16:creationId xmlns:a16="http://schemas.microsoft.com/office/drawing/2014/main" id="{97ACBD40-7248-FD4B-BA3A-3C71C47279B5}"/>
              </a:ext>
            </a:extLst>
          </p:cNvPr>
          <p:cNvSpPr txBox="1"/>
          <p:nvPr userDrawn="1"/>
        </p:nvSpPr>
        <p:spPr>
          <a:xfrm>
            <a:off x="0" y="5029200"/>
            <a:ext cx="12192000" cy="369332"/>
          </a:xfrm>
          <a:prstGeom prst="rect">
            <a:avLst/>
          </a:prstGeom>
          <a:solidFill>
            <a:schemeClr val="bg1"/>
          </a:solidFill>
        </p:spPr>
        <p:txBody>
          <a:bodyPr wrap="square" rtlCol="0">
            <a:spAutoFit/>
          </a:bodyPr>
          <a:lstStyle/>
          <a:p>
            <a:endParaRPr lang="en-US" sz="1800" dirty="0"/>
          </a:p>
        </p:txBody>
      </p:sp>
    </p:spTree>
    <p:extLst>
      <p:ext uri="{BB962C8B-B14F-4D97-AF65-F5344CB8AC3E}">
        <p14:creationId xmlns:p14="http://schemas.microsoft.com/office/powerpoint/2010/main" val="179531167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Custom Layout">
    <p:spTree>
      <p:nvGrpSpPr>
        <p:cNvPr id="1" name="Shape 176"/>
        <p:cNvGrpSpPr/>
        <p:nvPr/>
      </p:nvGrpSpPr>
      <p:grpSpPr>
        <a:xfrm>
          <a:off x="0" y="0"/>
          <a:ext cx="0" cy="0"/>
          <a:chOff x="0" y="0"/>
          <a:chExt cx="0" cy="0"/>
        </a:xfrm>
      </p:grpSpPr>
      <p:sp>
        <p:nvSpPr>
          <p:cNvPr id="179" name="Shape 179"/>
          <p:cNvSpPr txBox="1">
            <a:spLocks noGrp="1"/>
          </p:cNvSpPr>
          <p:nvPr>
            <p:ph type="title"/>
          </p:nvPr>
        </p:nvSpPr>
        <p:spPr>
          <a:xfrm>
            <a:off x="296383" y="146418"/>
            <a:ext cx="10972400" cy="73863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Source Sans Pro"/>
              <a:buNone/>
              <a:defRPr sz="3600" b="0" i="0" u="none" strike="noStrike" cap="none">
                <a:solidFill>
                  <a:srgbClr val="000000"/>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 name="Rectangle 5"/>
          <p:cNvSpPr/>
          <p:nvPr userDrawn="1"/>
        </p:nvSpPr>
        <p:spPr>
          <a:xfrm>
            <a:off x="0" y="6313594"/>
            <a:ext cx="12192000" cy="544406"/>
          </a:xfrm>
          <a:prstGeom prst="rect">
            <a:avLst/>
          </a:prstGeom>
          <a:solidFill>
            <a:srgbClr val="1626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WattTime_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689" y="6140128"/>
            <a:ext cx="3247127" cy="717872"/>
          </a:xfrm>
          <a:prstGeom prst="rect">
            <a:avLst/>
          </a:prstGeom>
        </p:spPr>
      </p:pic>
      <p:sp>
        <p:nvSpPr>
          <p:cNvPr id="10" name="TextBox 9"/>
          <p:cNvSpPr txBox="1"/>
          <p:nvPr userDrawn="1"/>
        </p:nvSpPr>
        <p:spPr>
          <a:xfrm>
            <a:off x="10837333" y="6419857"/>
            <a:ext cx="889000" cy="369332"/>
          </a:xfrm>
          <a:prstGeom prst="rect">
            <a:avLst/>
          </a:prstGeom>
          <a:noFill/>
        </p:spPr>
        <p:txBody>
          <a:bodyPr wrap="square" rtlCol="0">
            <a:spAutoFit/>
          </a:bodyPr>
          <a:lstStyle/>
          <a:p>
            <a:pPr algn="r"/>
            <a:r>
              <a:rPr lang="en-US" sz="1800" dirty="0">
                <a:solidFill>
                  <a:schemeClr val="bg1"/>
                </a:solidFill>
              </a:rPr>
              <a:t>| </a:t>
            </a:r>
            <a:fld id="{A7A76D88-3F95-D943-A31E-4AAA95C5A4A2}" type="slidenum">
              <a:rPr lang="en-US" sz="1800" smtClean="0">
                <a:solidFill>
                  <a:schemeClr val="bg1"/>
                </a:solidFill>
              </a:rPr>
              <a:pPr algn="r"/>
              <a:t>‹#›</a:t>
            </a:fld>
            <a:endParaRPr lang="en-US" sz="1800" dirty="0">
              <a:solidFill>
                <a:schemeClr val="bg1"/>
              </a:solidFill>
            </a:endParaRPr>
          </a:p>
        </p:txBody>
      </p:sp>
    </p:spTree>
    <p:extLst>
      <p:ext uri="{BB962C8B-B14F-4D97-AF65-F5344CB8AC3E}">
        <p14:creationId xmlns:p14="http://schemas.microsoft.com/office/powerpoint/2010/main" val="3545519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28600" y="254922"/>
            <a:ext cx="9501486" cy="534444"/>
          </a:xfrm>
          <a:prstGeom prst="rect">
            <a:avLst/>
          </a:prstGeom>
        </p:spPr>
        <p:txBody>
          <a:bodyPr lIns="0" rIns="0" anchor="ctr">
            <a:noAutofit/>
          </a:bodyPr>
          <a:lstStyle>
            <a:lvl1pPr>
              <a:defRPr sz="2000" b="0" i="0">
                <a:solidFill>
                  <a:scrgbClr r="0" g="0" b="0"/>
                </a:solidFill>
                <a:latin typeface="Arial" charset="0"/>
                <a:ea typeface="Arial" charset="0"/>
                <a:cs typeface="Arial" charset="0"/>
              </a:defRPr>
            </a:lvl1pPr>
          </a:lstStyle>
          <a:p>
            <a:r>
              <a:rPr lang="en-US" b="1" dirty="0">
                <a:solidFill>
                  <a:schemeClr val="bg1">
                    <a:lumMod val="50000"/>
                  </a:schemeClr>
                </a:solidFill>
                <a:ea typeface="Tahoma" pitchFamily="34" charset="0"/>
                <a:cs typeface="Tahoma" pitchFamily="34" charset="0"/>
              </a:rPr>
              <a:t>SLIDE TITLE</a:t>
            </a:r>
            <a:endParaRPr lang="en-US" b="1" dirty="0">
              <a:solidFill>
                <a:srgbClr val="FF0000"/>
              </a:solidFill>
              <a:ea typeface="Tahoma" pitchFamily="34" charset="0"/>
              <a:cs typeface="Tahoma" pitchFamily="34" charset="0"/>
            </a:endParaRPr>
          </a:p>
        </p:txBody>
      </p:sp>
      <p:grpSp>
        <p:nvGrpSpPr>
          <p:cNvPr id="4" name="Group 3"/>
          <p:cNvGrpSpPr/>
          <p:nvPr userDrawn="1"/>
        </p:nvGrpSpPr>
        <p:grpSpPr>
          <a:xfrm>
            <a:off x="0" y="1044501"/>
            <a:ext cx="12192000" cy="5873824"/>
            <a:chOff x="0" y="1044501"/>
            <a:chExt cx="12192000" cy="5873824"/>
          </a:xfrm>
        </p:grpSpPr>
        <p:sp>
          <p:nvSpPr>
            <p:cNvPr id="5" name="Rectangle 4"/>
            <p:cNvSpPr/>
            <p:nvPr/>
          </p:nvSpPr>
          <p:spPr>
            <a:xfrm>
              <a:off x="7268172"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6" name="Rectangle 5"/>
            <p:cNvSpPr/>
            <p:nvPr/>
          </p:nvSpPr>
          <p:spPr>
            <a:xfrm>
              <a:off x="2344344"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7" name="Rectangle 6"/>
            <p:cNvSpPr/>
            <p:nvPr/>
          </p:nvSpPr>
          <p:spPr>
            <a:xfrm>
              <a:off x="9730086"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8" name="Rectangle 7"/>
            <p:cNvSpPr/>
            <p:nvPr/>
          </p:nvSpPr>
          <p:spPr>
            <a:xfrm>
              <a:off x="4806258"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p:cNvSpPr/>
            <p:nvPr/>
          </p:nvSpPr>
          <p:spPr>
            <a:xfrm rot="5400000">
              <a:off x="6048867" y="-5004366"/>
              <a:ext cx="94266" cy="121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sp>
        <p:nvSpPr>
          <p:cNvPr id="13" name="Text Placeholder 12"/>
          <p:cNvSpPr>
            <a:spLocks noGrp="1"/>
          </p:cNvSpPr>
          <p:nvPr>
            <p:ph type="body" sz="quarter" idx="10"/>
          </p:nvPr>
        </p:nvSpPr>
        <p:spPr>
          <a:xfrm>
            <a:off x="285750" y="1044575"/>
            <a:ext cx="11645900" cy="4973638"/>
          </a:xfrm>
          <a:prstGeom prst="rect">
            <a:avLst/>
          </a:prstGeom>
        </p:spPr>
        <p:txBody>
          <a:bodyPr/>
          <a:lstStyle>
            <a:lvl1pPr marL="514350" indent="-514350">
              <a:buFont typeface="+mj-lt"/>
              <a:buAutoNum type="arabicPeriod"/>
              <a:defRPr>
                <a:solidFill>
                  <a:schemeClr val="bg1">
                    <a:lumMod val="50000"/>
                  </a:schemeClr>
                </a:solidFill>
                <a:latin typeface="Arial" charset="0"/>
                <a:ea typeface="Arial" charset="0"/>
                <a:cs typeface="Arial" charset="0"/>
              </a:defRPr>
            </a:lvl1pPr>
            <a:lvl2pPr>
              <a:defRPr>
                <a:solidFill>
                  <a:schemeClr val="bg1">
                    <a:lumMod val="50000"/>
                  </a:schemeClr>
                </a:solidFill>
                <a:latin typeface="Arial" charset="0"/>
                <a:ea typeface="Arial" charset="0"/>
                <a:cs typeface="Arial" charset="0"/>
              </a:defRPr>
            </a:lvl2pPr>
            <a:lvl3pPr>
              <a:defRPr>
                <a:solidFill>
                  <a:schemeClr val="bg1">
                    <a:lumMod val="50000"/>
                  </a:schemeClr>
                </a:solidFill>
                <a:latin typeface="Arial" charset="0"/>
                <a:ea typeface="Arial" charset="0"/>
                <a:cs typeface="Arial" charset="0"/>
              </a:defRPr>
            </a:lvl3pPr>
            <a:lvl4pPr>
              <a:defRPr>
                <a:solidFill>
                  <a:schemeClr val="bg1">
                    <a:lumMod val="50000"/>
                  </a:schemeClr>
                </a:solidFill>
                <a:latin typeface="Arial" charset="0"/>
                <a:ea typeface="Arial" charset="0"/>
                <a:cs typeface="Arial" charset="0"/>
              </a:defRPr>
            </a:lvl4pPr>
            <a:lvl5pPr>
              <a:defRPr>
                <a:solidFill>
                  <a:schemeClr val="bg1">
                    <a:lumMod val="50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Espace réservé du numéro de diapositive 5">
            <a:extLst>
              <a:ext uri="{FF2B5EF4-FFF2-40B4-BE49-F238E27FC236}">
                <a16:creationId xmlns:a16="http://schemas.microsoft.com/office/drawing/2014/main" id="{2ECB43B2-1D78-EC44-BA60-40A9C22B3808}"/>
              </a:ext>
            </a:extLst>
          </p:cNvPr>
          <p:cNvSpPr>
            <a:spLocks noGrp="1"/>
          </p:cNvSpPr>
          <p:nvPr>
            <p:ph type="sldNum" sz="quarter" idx="12"/>
          </p:nvPr>
        </p:nvSpPr>
        <p:spPr>
          <a:xfrm>
            <a:off x="11640284" y="6547321"/>
            <a:ext cx="389921" cy="339188"/>
          </a:xfrm>
          <a:prstGeom prst="rect">
            <a:avLst/>
          </a:prstGeom>
        </p:spPr>
        <p:txBody>
          <a:bodyPr/>
          <a:lstStyle>
            <a:lvl1pPr>
              <a:defRPr sz="1100">
                <a:solidFill>
                  <a:schemeClr val="bg1">
                    <a:lumMod val="50000"/>
                  </a:schemeClr>
                </a:solidFill>
                <a:latin typeface="Arial" panose="020B0604020202020204" pitchFamily="34" charset="0"/>
                <a:cs typeface="Arial" panose="020B0604020202020204" pitchFamily="34" charset="0"/>
              </a:defRPr>
            </a:lvl1pPr>
          </a:lstStyle>
          <a:p>
            <a:fld id="{16D29BD8-E3CF-4724-B68D-70B5B28115ED}" type="slidenum">
              <a:rPr lang="fr-FR" smtClean="0"/>
              <a:pPr/>
              <a:t>‹#›</a:t>
            </a:fld>
            <a:endParaRPr lang="fr-FR"/>
          </a:p>
        </p:txBody>
      </p:sp>
    </p:spTree>
    <p:extLst>
      <p:ext uri="{BB962C8B-B14F-4D97-AF65-F5344CB8AC3E}">
        <p14:creationId xmlns:p14="http://schemas.microsoft.com/office/powerpoint/2010/main" val="1530689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dision Energy: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4"/>
          <p:cNvSpPr>
            <a:spLocks noGrp="1"/>
          </p:cNvSpPr>
          <p:nvPr>
            <p:ph sz="quarter" idx="10"/>
          </p:nvPr>
        </p:nvSpPr>
        <p:spPr>
          <a:xfrm>
            <a:off x="812800" y="1825625"/>
            <a:ext cx="9398000" cy="754053"/>
          </a:xfrm>
        </p:spPr>
        <p:txBody>
          <a:bodyPr/>
          <a:lstStyle>
            <a:lvl1pPr>
              <a:spcBef>
                <a:spcPts val="1800"/>
              </a:spcBef>
              <a:defRPr sz="2400">
                <a:solidFill>
                  <a:schemeClr val="accent5"/>
                </a:solidFill>
              </a:defRPr>
            </a:lvl1pPr>
            <a:lvl2pPr>
              <a:defRPr sz="2000">
                <a:solidFill>
                  <a:schemeClr val="accent5"/>
                </a:solidFill>
              </a:defRPr>
            </a:lvl2pPr>
            <a:lvl3pPr>
              <a:defRPr sz="2000"/>
            </a:lvl3pPr>
            <a:lvl4pPr>
              <a:defRPr sz="2000"/>
            </a:lvl4pPr>
            <a:lvl5pPr>
              <a:defRPr sz="2000"/>
            </a:lvl5pPr>
          </a:lstStyle>
          <a:p>
            <a:pPr lvl="0"/>
            <a:r>
              <a:rPr lang="en-US" dirty="0"/>
              <a:t>Click to edit Master text styles</a:t>
            </a:r>
          </a:p>
          <a:p>
            <a:pPr lvl="1"/>
            <a:r>
              <a:rPr lang="en-US" dirty="0"/>
              <a:t>Second level</a:t>
            </a:r>
          </a:p>
        </p:txBody>
      </p:sp>
      <p:sp>
        <p:nvSpPr>
          <p:cNvPr id="3" name="Rectangle 2">
            <a:extLst>
              <a:ext uri="{FF2B5EF4-FFF2-40B4-BE49-F238E27FC236}">
                <a16:creationId xmlns:a16="http://schemas.microsoft.com/office/drawing/2014/main" id="{B68A82A5-A38D-4FB2-94E3-98EE16D2B781}"/>
              </a:ext>
            </a:extLst>
          </p:cNvPr>
          <p:cNvSpPr/>
          <p:nvPr userDrawn="1"/>
        </p:nvSpPr>
        <p:spPr>
          <a:xfrm>
            <a:off x="10480430" y="10048"/>
            <a:ext cx="1701521" cy="89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41495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79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1825625"/>
            <a:ext cx="9398001" cy="2077492"/>
          </a:xfrm>
        </p:spPr>
        <p:txBody>
          <a:bodyPr/>
          <a:lstStyle>
            <a:lvl1pPr marL="0" indent="0">
              <a:buFontTx/>
              <a:buNone/>
              <a:defRPr>
                <a:solidFill>
                  <a:schemeClr val="tx1"/>
                </a:solidFill>
              </a:defRPr>
            </a:lvl1pPr>
            <a:lvl2pPr marL="182880" indent="0">
              <a:buFontTx/>
              <a:buNone/>
              <a:defRPr>
                <a:solidFill>
                  <a:schemeClr val="tx1"/>
                </a:solidFill>
              </a:defRPr>
            </a:lvl2pPr>
            <a:lvl3pPr marL="365760" indent="0">
              <a:buFontTx/>
              <a:buNone/>
              <a:defRPr>
                <a:solidFill>
                  <a:schemeClr val="tx1"/>
                </a:solidFill>
              </a:defRPr>
            </a:lvl3pPr>
            <a:lvl4pPr marL="548640" indent="0">
              <a:buFontTx/>
              <a:buNone/>
              <a:defRPr>
                <a:solidFill>
                  <a:schemeClr val="tx1"/>
                </a:solidFill>
              </a:defRPr>
            </a:lvl4pPr>
            <a:lvl5pPr marL="731520" marR="0" indent="0" algn="l" defTabSz="914400" rtl="0" eaLnBrk="1" fontAlgn="auto" latinLnBrk="0" hangingPunct="1">
              <a:lnSpc>
                <a:spcPct val="100000"/>
              </a:lnSpc>
              <a:spcBef>
                <a:spcPts val="600"/>
              </a:spcBef>
              <a:spcAft>
                <a:spcPts val="0"/>
              </a:spcAft>
              <a:buClrTx/>
              <a:buSzTx/>
              <a:buFontTx/>
              <a:buNone/>
              <a:tabLst/>
              <a:defRPr>
                <a:solidFill>
                  <a:schemeClr val="tx1"/>
                </a:solidFill>
              </a:defRPr>
            </a:lvl5pPr>
            <a:lvl6pPr marL="91440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249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9398001" cy="2077492"/>
          </a:xfrm>
        </p:spPr>
        <p:txBody>
          <a:bodyPr/>
          <a:lstStyle>
            <a:lvl1pPr marL="0" indent="0">
              <a:buFontTx/>
              <a:buNone/>
              <a:defRPr>
                <a:solidFill>
                  <a:schemeClr val="tx1"/>
                </a:solidFill>
              </a:defRPr>
            </a:lvl1pPr>
            <a:lvl2pPr marL="182880" indent="0">
              <a:buFontTx/>
              <a:buNone/>
              <a:defRPr>
                <a:solidFill>
                  <a:schemeClr val="tx1"/>
                </a:solidFill>
              </a:defRPr>
            </a:lvl2pPr>
            <a:lvl3pPr marL="365760" indent="0">
              <a:buFontTx/>
              <a:buNone/>
              <a:defRPr>
                <a:solidFill>
                  <a:schemeClr val="tx1"/>
                </a:solidFill>
              </a:defRPr>
            </a:lvl3pPr>
            <a:lvl4pPr marL="548640" indent="0">
              <a:buFontTx/>
              <a:buNone/>
              <a:defRPr>
                <a:solidFill>
                  <a:schemeClr val="tx1"/>
                </a:solidFill>
              </a:defRPr>
            </a:lvl4pPr>
            <a:lvl5pPr marL="731520" marR="0" indent="0" algn="l" defTabSz="914400" rtl="0" eaLnBrk="1" fontAlgn="auto" latinLnBrk="0" hangingPunct="1">
              <a:lnSpc>
                <a:spcPct val="100000"/>
              </a:lnSpc>
              <a:spcBef>
                <a:spcPts val="600"/>
              </a:spcBef>
              <a:spcAft>
                <a:spcPts val="0"/>
              </a:spcAft>
              <a:buClrTx/>
              <a:buSzTx/>
              <a:buFontTx/>
              <a:buNone/>
              <a:tabLst/>
              <a:defRPr>
                <a:solidFill>
                  <a:schemeClr val="tx1"/>
                </a:solidFill>
              </a:defRPr>
            </a:lvl5pPr>
            <a:lvl6pPr marL="91440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400" marR="0" lvl="4" indent="0" algn="l" defTabSz="914400" rtl="0" eaLnBrk="1" fontAlgn="auto" latinLnBrk="0" hangingPunct="1">
              <a:lnSpc>
                <a:spcPct val="100000"/>
              </a:lnSpc>
              <a:spcBef>
                <a:spcPts val="600"/>
              </a:spcBef>
              <a:spcAft>
                <a:spcPts val="0"/>
              </a:spcAft>
              <a:buClrTx/>
              <a:buSzTx/>
              <a:buFontTx/>
              <a:buNone/>
              <a:tabLst/>
              <a:defRPr/>
            </a:pPr>
            <a:r>
              <a:rPr lang="en-US" dirty="0"/>
              <a:t>Fifth level</a:t>
            </a:r>
          </a:p>
        </p:txBody>
      </p:sp>
      <p:sp>
        <p:nvSpPr>
          <p:cNvPr id="4" name="TextBox 3"/>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1A :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1825625"/>
            <a:ext cx="6300269"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noChangeAspect="1"/>
          </p:cNvSpPr>
          <p:nvPr>
            <p:ph type="pic" sz="quarter" idx="10"/>
          </p:nvPr>
        </p:nvSpPr>
        <p:spPr>
          <a:xfrm>
            <a:off x="7454900" y="1822450"/>
            <a:ext cx="3081338" cy="3081528"/>
          </a:xfrm>
          <a:prstGeom prst="ellipse">
            <a:avLst/>
          </a:prstGeom>
          <a:pattFill prst="smCheck">
            <a:fgClr>
              <a:schemeClr val="bg1">
                <a:lumMod val="90000"/>
              </a:schemeClr>
            </a:fgClr>
            <a:bgClr>
              <a:schemeClr val="bg1"/>
            </a:bgClr>
          </a:pattFill>
        </p:spPr>
        <p:txBody>
          <a:bodyPr/>
          <a:lstStyle/>
          <a:p>
            <a:r>
              <a:rPr lang="en-US"/>
              <a:t>Drag picture to placeholder or click icon to add</a:t>
            </a:r>
          </a:p>
        </p:txBody>
      </p:sp>
    </p:spTree>
    <p:extLst>
      <p:ext uri="{BB962C8B-B14F-4D97-AF65-F5344CB8AC3E}">
        <p14:creationId xmlns:p14="http://schemas.microsoft.com/office/powerpoint/2010/main" val="422241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1A: No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1825625"/>
            <a:ext cx="6300269" cy="2077492"/>
          </a:xfrm>
        </p:spPr>
        <p:txBody>
          <a:bodyPr/>
          <a:lstStyle>
            <a:lvl1pPr marL="0" indent="0">
              <a:buClr>
                <a:schemeClr val="tx1"/>
              </a:buClr>
              <a:buNone/>
              <a:defRPr>
                <a:solidFill>
                  <a:schemeClr val="tx1"/>
                </a:solidFill>
              </a:defRPr>
            </a:lvl1pPr>
            <a:lvl2pPr marL="182880" indent="0">
              <a:buClr>
                <a:schemeClr val="tx1"/>
              </a:buClr>
              <a:buNone/>
              <a:defRPr>
                <a:solidFill>
                  <a:schemeClr val="tx1"/>
                </a:solidFill>
              </a:defRPr>
            </a:lvl2pPr>
            <a:lvl3pPr marL="365760" indent="0">
              <a:buClr>
                <a:schemeClr val="tx1"/>
              </a:buClr>
              <a:buNone/>
              <a:defRPr>
                <a:solidFill>
                  <a:schemeClr val="tx1"/>
                </a:solidFill>
              </a:defRPr>
            </a:lvl3pPr>
            <a:lvl4pPr marL="548640" indent="0">
              <a:buClr>
                <a:schemeClr val="tx1"/>
              </a:buClr>
              <a:buNone/>
              <a:defRPr>
                <a:solidFill>
                  <a:schemeClr val="tx1"/>
                </a:solidFill>
              </a:defRPr>
            </a:lvl4pPr>
            <a:lvl5pPr marL="731520" indent="0">
              <a:buClr>
                <a:schemeClr val="tx1"/>
              </a:buClr>
              <a:buNone/>
              <a:defRPr>
                <a:solidFill>
                  <a:schemeClr val="tx1"/>
                </a:solidFill>
              </a:defRPr>
            </a:lvl5pPr>
            <a:lvl6pPr marL="9144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noChangeAspect="1"/>
          </p:cNvSpPr>
          <p:nvPr>
            <p:ph type="pic" sz="quarter" idx="10"/>
          </p:nvPr>
        </p:nvSpPr>
        <p:spPr>
          <a:xfrm>
            <a:off x="7454900" y="1822450"/>
            <a:ext cx="3081338" cy="3081528"/>
          </a:xfrm>
          <a:prstGeom prst="ellipse">
            <a:avLst/>
          </a:prstGeom>
          <a:pattFill prst="smCheck">
            <a:fgClr>
              <a:schemeClr val="bg1">
                <a:lumMod val="90000"/>
              </a:schemeClr>
            </a:fgClr>
            <a:bgClr>
              <a:schemeClr val="bg1"/>
            </a:bgClr>
          </a:pattFill>
        </p:spPr>
        <p:txBody>
          <a:bodyPr/>
          <a:lstStyle/>
          <a:p>
            <a:r>
              <a:rPr lang="en-US"/>
              <a:t>Drag picture to placeholder or click icon to add</a:t>
            </a:r>
          </a:p>
        </p:txBody>
      </p:sp>
    </p:spTree>
    <p:extLst>
      <p:ext uri="{BB962C8B-B14F-4D97-AF65-F5344CB8AC3E}">
        <p14:creationId xmlns:p14="http://schemas.microsoft.com/office/powerpoint/2010/main" val="156189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1825625"/>
            <a:ext cx="9398001"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solidFill>
                  <a:schemeClr val="tx1"/>
                </a:solidFill>
              </a:defRPr>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644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1825625"/>
            <a:ext cx="9398001" cy="2154436"/>
          </a:xfrm>
        </p:spPr>
        <p:txBody>
          <a:bodyPr/>
          <a:lstStyle>
            <a:lvl1pPr marL="0" indent="0">
              <a:spcBef>
                <a:spcPts val="1200"/>
              </a:spcBef>
              <a:buNone/>
              <a:defRPr b="1">
                <a:solidFill>
                  <a:schemeClr val="accent5"/>
                </a:solidFill>
              </a:defRPr>
            </a:lvl1pPr>
            <a:lvl2pPr marL="0" indent="0">
              <a:spcBef>
                <a:spcPts val="600"/>
              </a:spcBef>
              <a:buFont typeface="ArialMT" charset="0"/>
              <a:buNone/>
              <a:defRPr>
                <a:solidFill>
                  <a:schemeClr val="tx1"/>
                </a:solidFill>
              </a:defRPr>
            </a:lvl2pPr>
            <a:lvl3pPr marL="182880" indent="0">
              <a:spcBef>
                <a:spcPts val="600"/>
              </a:spcBef>
              <a:buFont typeface="Arial" charset="0"/>
              <a:buNone/>
              <a:defRPr>
                <a:solidFill>
                  <a:schemeClr val="tx1"/>
                </a:solidFill>
              </a:defRPr>
            </a:lvl3pPr>
            <a:lvl4pPr marL="365760" indent="0">
              <a:spcBef>
                <a:spcPts val="600"/>
              </a:spcBef>
              <a:buFont typeface="ArialMT" charset="0"/>
              <a:buNone/>
              <a:defRPr>
                <a:solidFill>
                  <a:schemeClr val="tx1"/>
                </a:solidFill>
              </a:defRPr>
            </a:lvl4pPr>
            <a:lvl5pPr marL="548640" marR="0" indent="0" algn="l" defTabSz="914400" rtl="0" eaLnBrk="1" fontAlgn="auto" latinLnBrk="0" hangingPunct="1">
              <a:lnSpc>
                <a:spcPct val="100000"/>
              </a:lnSpc>
              <a:spcBef>
                <a:spcPts val="600"/>
              </a:spcBef>
              <a:spcAft>
                <a:spcPts val="0"/>
              </a:spcAft>
              <a:buClrTx/>
              <a:buSzTx/>
              <a:buFont typeface="Arial" charset="0"/>
              <a:buNone/>
              <a:tabLst/>
              <a:defRPr baseline="0">
                <a:solidFill>
                  <a:schemeClr val="tx1"/>
                </a:solidFill>
              </a:defRPr>
            </a:lvl5pPr>
            <a:lvl6pPr marL="914400">
              <a:spcBef>
                <a:spcPts val="600"/>
              </a:spcBef>
              <a:defRPr baseline="0"/>
            </a:lvl6pPr>
            <a:lvl7pPr marL="914400">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455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3: Plus Sub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0" y="403225"/>
            <a:ext cx="9398001" cy="938649"/>
          </a:xfrm>
        </p:spPr>
        <p:txBody>
          <a:bodyPr/>
          <a:lstStyle/>
          <a:p>
            <a:r>
              <a:rPr lang="en-US"/>
              <a:t>Click to edit Master title style</a:t>
            </a:r>
            <a:endParaRPr lang="en-US" dirty="0"/>
          </a:p>
        </p:txBody>
      </p:sp>
      <p:sp>
        <p:nvSpPr>
          <p:cNvPr id="3" name="Content Placeholder 2"/>
          <p:cNvSpPr>
            <a:spLocks noGrp="1"/>
          </p:cNvSpPr>
          <p:nvPr>
            <p:ph idx="1"/>
          </p:nvPr>
        </p:nvSpPr>
        <p:spPr>
          <a:xfrm>
            <a:off x="812801" y="2225151"/>
            <a:ext cx="9398000" cy="3966643"/>
          </a:xfrm>
        </p:spPr>
        <p:txBody>
          <a:bodyPr wrap="square">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0"/>
          </p:nvPr>
        </p:nvSpPr>
        <p:spPr>
          <a:xfrm>
            <a:off x="812800" y="1816295"/>
            <a:ext cx="9398001" cy="338554"/>
          </a:xfrm>
        </p:spPr>
        <p:txBody>
          <a:bodyPr wrap="square" anchor="b" anchorCtr="0">
            <a:spAutoFit/>
          </a:bodyPr>
          <a:lstStyle>
            <a:lvl1pPr marL="0" indent="0" hangingPunct="1">
              <a:spcBef>
                <a:spcPts val="0"/>
              </a:spcBef>
              <a:buFontTx/>
              <a:buNone/>
              <a:defRPr sz="2200" baseline="0">
                <a:latin typeface="+mn-lt"/>
              </a:defRPr>
            </a:lvl1pPr>
            <a:lvl2pPr marL="182880" indent="0" hangingPunct="1">
              <a:buFontTx/>
              <a:buNone/>
              <a:defRPr sz="1800" baseline="0">
                <a:latin typeface="+mn-lt"/>
              </a:defRPr>
            </a:lvl2pPr>
            <a:lvl3pPr marL="365760" indent="0" hangingPunct="1">
              <a:buFontTx/>
              <a:buNone/>
              <a:defRPr sz="1800" baseline="0">
                <a:latin typeface="+mn-lt"/>
              </a:defRPr>
            </a:lvl3pPr>
            <a:lvl4pPr marL="548640" indent="0" hangingPunct="1">
              <a:buFontTx/>
              <a:buNone/>
              <a:defRPr sz="1800" baseline="0">
                <a:latin typeface="+mn-lt"/>
              </a:defRPr>
            </a:lvl4pPr>
            <a:lvl5pPr marL="731520" indent="0" hangingPunct="1">
              <a:buFontTx/>
              <a:buNone/>
              <a:defRPr sz="1800" baseline="0">
                <a:latin typeface="+mn-lt"/>
              </a:defRPr>
            </a:lvl5pPr>
          </a:lstStyle>
          <a:p>
            <a:pPr lvl="0"/>
            <a:r>
              <a:rPr lang="en-US"/>
              <a:t>Click to edit Master text styles</a:t>
            </a:r>
          </a:p>
        </p:txBody>
      </p:sp>
    </p:spTree>
    <p:extLst>
      <p:ext uri="{BB962C8B-B14F-4D97-AF65-F5344CB8AC3E}">
        <p14:creationId xmlns:p14="http://schemas.microsoft.com/office/powerpoint/2010/main" val="23191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3: Plus Subhead – No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1" y="403225"/>
            <a:ext cx="9398000" cy="938649"/>
          </a:xfrm>
        </p:spPr>
        <p:txBody>
          <a:bodyPr/>
          <a:lstStyle/>
          <a:p>
            <a:r>
              <a:rPr lang="en-US"/>
              <a:t>Click to edit Master title style</a:t>
            </a:r>
            <a:endParaRPr lang="en-US" dirty="0"/>
          </a:p>
        </p:txBody>
      </p:sp>
      <p:sp>
        <p:nvSpPr>
          <p:cNvPr id="3" name="Content Placeholder 2"/>
          <p:cNvSpPr>
            <a:spLocks noGrp="1"/>
          </p:cNvSpPr>
          <p:nvPr>
            <p:ph idx="1"/>
          </p:nvPr>
        </p:nvSpPr>
        <p:spPr>
          <a:xfrm>
            <a:off x="812801" y="2225151"/>
            <a:ext cx="9398000" cy="3966643"/>
          </a:xfrm>
        </p:spPr>
        <p:txBody>
          <a:bodyPr wrap="square">
            <a:noAutofit/>
          </a:bodyPr>
          <a:lstStyle>
            <a:lvl1pPr marL="0" indent="0">
              <a:buFontTx/>
              <a:buNone/>
              <a:defRPr>
                <a:solidFill>
                  <a:schemeClr val="tx1"/>
                </a:solidFill>
              </a:defRPr>
            </a:lvl1pPr>
            <a:lvl2pPr marL="182880" indent="0">
              <a:buFontTx/>
              <a:buNone/>
              <a:defRPr>
                <a:solidFill>
                  <a:schemeClr val="tx1"/>
                </a:solidFill>
              </a:defRPr>
            </a:lvl2pPr>
            <a:lvl3pPr marL="365760" indent="0">
              <a:buFontTx/>
              <a:buNone/>
              <a:defRPr>
                <a:solidFill>
                  <a:schemeClr val="tx1"/>
                </a:solidFill>
              </a:defRPr>
            </a:lvl3pPr>
            <a:lvl4pPr marL="548640" indent="0">
              <a:buFontTx/>
              <a:buNone/>
              <a:defRPr>
                <a:solidFill>
                  <a:schemeClr val="tx1"/>
                </a:solidFill>
              </a:defRPr>
            </a:lvl4pPr>
            <a:lvl5pPr marL="731520" marR="0" indent="0" algn="l" defTabSz="914400" rtl="0" eaLnBrk="1" fontAlgn="auto" latinLnBrk="0" hangingPunct="1">
              <a:lnSpc>
                <a:spcPct val="100000"/>
              </a:lnSpc>
              <a:spcBef>
                <a:spcPts val="600"/>
              </a:spcBef>
              <a:spcAft>
                <a:spcPts val="0"/>
              </a:spcAft>
              <a:buClrTx/>
              <a:buSzTx/>
              <a:buFontTx/>
              <a:buNone/>
              <a:tabLst/>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0"/>
          </p:nvPr>
        </p:nvSpPr>
        <p:spPr>
          <a:xfrm>
            <a:off x="812800" y="1816295"/>
            <a:ext cx="9398001" cy="338554"/>
          </a:xfrm>
        </p:spPr>
        <p:txBody>
          <a:bodyPr wrap="square" anchor="b" anchorCtr="0">
            <a:spAutoFit/>
          </a:bodyPr>
          <a:lstStyle>
            <a:lvl1pPr marL="0" indent="0" hangingPunct="1">
              <a:spcBef>
                <a:spcPts val="0"/>
              </a:spcBef>
              <a:buFontTx/>
              <a:buNone/>
              <a:defRPr sz="2200" baseline="0">
                <a:latin typeface="+mn-lt"/>
              </a:defRPr>
            </a:lvl1pPr>
            <a:lvl2pPr marL="182880" indent="0" hangingPunct="1">
              <a:buFontTx/>
              <a:buNone/>
              <a:defRPr sz="1800" baseline="0">
                <a:latin typeface="+mn-lt"/>
              </a:defRPr>
            </a:lvl2pPr>
            <a:lvl3pPr marL="365760" indent="0" hangingPunct="1">
              <a:buFontTx/>
              <a:buNone/>
              <a:defRPr sz="1800" baseline="0">
                <a:latin typeface="+mn-lt"/>
              </a:defRPr>
            </a:lvl3pPr>
            <a:lvl4pPr marL="548640" indent="0" hangingPunct="1">
              <a:buFontTx/>
              <a:buNone/>
              <a:defRPr sz="1800" baseline="0">
                <a:latin typeface="+mn-lt"/>
              </a:defRPr>
            </a:lvl4pPr>
            <a:lvl5pPr marL="731520" indent="0" hangingPunct="1">
              <a:buFontTx/>
              <a:buNone/>
              <a:defRPr sz="1800" baseline="0">
                <a:latin typeface="+mn-lt"/>
              </a:defRPr>
            </a:lvl5pPr>
          </a:lstStyle>
          <a:p>
            <a:pPr lvl="0"/>
            <a:r>
              <a:rPr lang="en-US"/>
              <a:t>Click to edit Master text styles</a:t>
            </a:r>
          </a:p>
        </p:txBody>
      </p:sp>
    </p:spTree>
    <p:extLst>
      <p:ext uri="{BB962C8B-B14F-4D97-AF65-F5344CB8AC3E}">
        <p14:creationId xmlns:p14="http://schemas.microsoft.com/office/powerpoint/2010/main" val="333197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825625"/>
            <a:ext cx="4586288"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38800" y="1825625"/>
            <a:ext cx="4572000"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58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825625"/>
            <a:ext cx="4586288" cy="2077492"/>
          </a:xfrm>
        </p:spPr>
        <p:txBody>
          <a:bodyPr/>
          <a:lstStyle>
            <a:lvl1pPr marL="0" indent="0">
              <a:buNone/>
              <a:defRPr/>
            </a:lvl1pPr>
            <a:lvl2pPr marL="182880" indent="0">
              <a:buNone/>
              <a:defRPr/>
            </a:lvl2pPr>
            <a:lvl3pPr marL="365760" indent="0">
              <a:buNone/>
              <a:defRPr/>
            </a:lvl3pPr>
            <a:lvl4pPr marL="548640" indent="0">
              <a:buNone/>
              <a:defRPr/>
            </a:lvl4pPr>
            <a:lvl5pPr marL="731520" indent="0">
              <a:buNone/>
              <a:defRPr/>
            </a:lvl5pPr>
            <a:lvl6pPr marL="9144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38800" y="1825625"/>
            <a:ext cx="4572000" cy="2077492"/>
          </a:xfrm>
        </p:spPr>
        <p:txBody>
          <a:bodyPr/>
          <a:lstStyle>
            <a:lvl1pPr marL="0" indent="0">
              <a:buNone/>
              <a:defRPr/>
            </a:lvl1pPr>
            <a:lvl2pPr marL="182880" indent="0">
              <a:buNone/>
              <a:defRPr/>
            </a:lvl2pPr>
            <a:lvl3pPr marL="365760" indent="0">
              <a:buNone/>
              <a:defRPr/>
            </a:lvl3pPr>
            <a:lvl4pPr marL="548640" indent="0">
              <a:buNone/>
              <a:defRPr/>
            </a:lvl4pPr>
            <a:lvl5pPr marL="731520" indent="0">
              <a:buNone/>
              <a:defRPr/>
            </a:lvl5pPr>
            <a:lvl6pPr marL="9144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2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1" y="1825625"/>
            <a:ext cx="4586288"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5642496" y="1825625"/>
            <a:ext cx="4568304"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07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1" y="1825625"/>
            <a:ext cx="4586288"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80" indent="0">
              <a:spcBef>
                <a:spcPts val="600"/>
              </a:spcBef>
              <a:buClr>
                <a:schemeClr val="tx1"/>
              </a:buClr>
              <a:buFontTx/>
              <a:buNone/>
              <a:defRPr sz="1800">
                <a:solidFill>
                  <a:schemeClr val="tx1"/>
                </a:solidFill>
              </a:defRPr>
            </a:lvl3pPr>
            <a:lvl4pPr marL="365760" indent="0">
              <a:spcBef>
                <a:spcPts val="600"/>
              </a:spcBef>
              <a:buClr>
                <a:schemeClr val="tx1"/>
              </a:buClr>
              <a:buFontTx/>
              <a:buNone/>
              <a:defRPr lang="en-US" sz="1800" kern="1200" baseline="0" dirty="0" smtClean="0">
                <a:solidFill>
                  <a:schemeClr val="tx1"/>
                </a:solidFill>
                <a:latin typeface="+mj-lt"/>
                <a:ea typeface="+mn-ea"/>
                <a:cs typeface="+mn-cs"/>
              </a:defRPr>
            </a:lvl4pPr>
            <a:lvl5pPr marL="548640" marR="0" indent="0" algn="l" defTabSz="914400"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20" indent="0">
              <a:spcBef>
                <a:spcPts val="600"/>
              </a:spcBef>
              <a:buClr>
                <a:schemeClr val="tx1"/>
              </a:buClr>
              <a:buFontTx/>
              <a:buNone/>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5642496" y="1825625"/>
            <a:ext cx="4568304"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80" indent="0">
              <a:spcBef>
                <a:spcPts val="600"/>
              </a:spcBef>
              <a:buClr>
                <a:schemeClr val="tx1"/>
              </a:buClr>
              <a:buFontTx/>
              <a:buNone/>
              <a:defRPr sz="1800">
                <a:solidFill>
                  <a:schemeClr val="tx1"/>
                </a:solidFill>
              </a:defRPr>
            </a:lvl3pPr>
            <a:lvl4pPr marL="365760" indent="0">
              <a:spcBef>
                <a:spcPts val="600"/>
              </a:spcBef>
              <a:buClr>
                <a:schemeClr val="tx1"/>
              </a:buClr>
              <a:buFontTx/>
              <a:buNone/>
              <a:defRPr lang="en-US" sz="1800" kern="1200" baseline="0" dirty="0" smtClean="0">
                <a:solidFill>
                  <a:schemeClr val="tx1"/>
                </a:solidFill>
                <a:latin typeface="+mj-lt"/>
                <a:ea typeface="+mn-ea"/>
                <a:cs typeface="+mn-cs"/>
              </a:defRPr>
            </a:lvl4pPr>
            <a:lvl5pPr marL="548640" marR="0" indent="0" algn="l" defTabSz="914400"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20" indent="0">
              <a:spcBef>
                <a:spcPts val="600"/>
              </a:spcBef>
              <a:buClr>
                <a:schemeClr val="tx1"/>
              </a:buClr>
              <a:buFontTx/>
              <a:buNone/>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13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1A :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6300269" cy="2077492"/>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Picture Placeholder 8"/>
          <p:cNvSpPr>
            <a:spLocks noGrp="1" noChangeAspect="1"/>
          </p:cNvSpPr>
          <p:nvPr>
            <p:ph type="pic" sz="quarter" idx="10"/>
          </p:nvPr>
        </p:nvSpPr>
        <p:spPr>
          <a:xfrm>
            <a:off x="7498080" y="2468880"/>
            <a:ext cx="3081338" cy="3081528"/>
          </a:xfrm>
          <a:prstGeom prst="ellipse">
            <a:avLst/>
          </a:prstGeom>
          <a:pattFill prst="smCheck">
            <a:fgClr>
              <a:schemeClr val="bg1">
                <a:lumMod val="90000"/>
              </a:schemeClr>
            </a:fgClr>
            <a:bgClr>
              <a:schemeClr val="bg1"/>
            </a:bgClr>
          </a:pattFill>
        </p:spPr>
        <p:txBody>
          <a:bodyPr/>
          <a:lstStyle/>
          <a:p>
            <a:endParaRPr lang="en-US"/>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1: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799" y="2097519"/>
            <a:ext cx="4575879" cy="338554"/>
          </a:xfrm>
        </p:spPr>
        <p:txBody>
          <a:bodyPr anchor="b">
            <a:spAutoFit/>
          </a:bodyPr>
          <a:lstStyle>
            <a:lvl1pPr marL="0" indent="0">
              <a:lnSpc>
                <a:spcPct val="90000"/>
              </a:lnSpc>
              <a:spcBef>
                <a:spcPts val="0"/>
              </a:spcBef>
              <a:buNone/>
              <a:defRPr lang="en-US" sz="2200" b="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a:t>Click to edit Master text styles</a:t>
            </a:r>
          </a:p>
        </p:txBody>
      </p:sp>
      <p:sp>
        <p:nvSpPr>
          <p:cNvPr id="4" name="Content Placeholder 3"/>
          <p:cNvSpPr>
            <a:spLocks noGrp="1"/>
          </p:cNvSpPr>
          <p:nvPr>
            <p:ph sz="half" idx="2"/>
          </p:nvPr>
        </p:nvSpPr>
        <p:spPr>
          <a:xfrm>
            <a:off x="812801" y="2505075"/>
            <a:ext cx="4575878" cy="3678238"/>
          </a:xfrm>
        </p:spPr>
        <p:txBody>
          <a:bodyPr>
            <a:noAutofit/>
          </a:bodyPr>
          <a:lstStyle>
            <a:lvl1pPr>
              <a:buClr>
                <a:schemeClr val="tx1"/>
              </a:buClr>
              <a:defRPr>
                <a:solidFill>
                  <a:schemeClr val="tx1"/>
                </a:solidFill>
              </a:defRPr>
            </a:lvl1pPr>
            <a:lvl2pPr>
              <a:buClr>
                <a:schemeClr val="tx1"/>
              </a:buClr>
              <a:defRPr>
                <a:solidFill>
                  <a:schemeClr val="tx1"/>
                </a:solidFill>
              </a:defRPr>
            </a:lvl2pPr>
            <a:lvl3pPr marL="548640" indent="-182880">
              <a:buClr>
                <a:schemeClr val="tx1"/>
              </a:buClr>
              <a:buFont typeface="ArialMT" charset="0"/>
              <a:buChar char="›"/>
              <a:defRPr>
                <a:solidFill>
                  <a:schemeClr val="tx1"/>
                </a:solidFill>
              </a:defRPr>
            </a:lvl3pPr>
            <a:lvl4pPr>
              <a:buClr>
                <a:schemeClr val="tx1"/>
              </a:buClr>
              <a:defRPr>
                <a:solidFill>
                  <a:schemeClr val="tx1"/>
                </a:solidFill>
              </a:defRPr>
            </a:lvl4pPr>
            <a:lvl5pPr marL="109728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baseline="0">
                <a:solidFill>
                  <a:schemeClr val="tx1"/>
                </a:solidFill>
              </a:defRPr>
            </a:lvl5pPr>
            <a:lvl6pPr marL="914400" indent="-182880">
              <a:buFont typeface="ArialMT"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b="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a:t>Click to edit Master text styles</a:t>
            </a:r>
          </a:p>
        </p:txBody>
      </p:sp>
      <p:sp>
        <p:nvSpPr>
          <p:cNvPr id="6" name="Content Placeholder 5"/>
          <p:cNvSpPr>
            <a:spLocks noGrp="1"/>
          </p:cNvSpPr>
          <p:nvPr>
            <p:ph sz="quarter" idx="4"/>
          </p:nvPr>
        </p:nvSpPr>
        <p:spPr>
          <a:xfrm>
            <a:off x="5639963" y="2505075"/>
            <a:ext cx="4570839" cy="3678238"/>
          </a:xfrm>
        </p:spPr>
        <p:txBody>
          <a:bodyPr>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097280" indent="-182880">
              <a:buClr>
                <a:schemeClr val="tx1"/>
              </a:buClr>
              <a:buFont typeface="Arial" charset="0"/>
              <a:buChar char="•"/>
              <a:defRPr>
                <a:solidFill>
                  <a:schemeClr val="tx1"/>
                </a:solidFill>
              </a:defRPr>
            </a:lvl5pPr>
            <a:lvl6pPr marL="914400" indent="-182880">
              <a:buFont typeface="ArialMT"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285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1: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799" y="2097519"/>
            <a:ext cx="4575879" cy="338554"/>
          </a:xfrm>
        </p:spPr>
        <p:txBody>
          <a:bodyPr anchor="b">
            <a:spAutoFit/>
          </a:bodyPr>
          <a:lstStyle>
            <a:lvl1pPr marL="0" indent="0">
              <a:lnSpc>
                <a:spcPct val="90000"/>
              </a:lnSpc>
              <a:spcBef>
                <a:spcPts val="0"/>
              </a:spcBef>
              <a:buNone/>
              <a:defRPr lang="en-US" sz="220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a:t>Click to edit Master text styles</a:t>
            </a:r>
          </a:p>
        </p:txBody>
      </p:sp>
      <p:sp>
        <p:nvSpPr>
          <p:cNvPr id="4" name="Content Placeholder 3"/>
          <p:cNvSpPr>
            <a:spLocks noGrp="1"/>
          </p:cNvSpPr>
          <p:nvPr>
            <p:ph sz="half" idx="2"/>
          </p:nvPr>
        </p:nvSpPr>
        <p:spPr>
          <a:xfrm>
            <a:off x="812801" y="2505075"/>
            <a:ext cx="4575878" cy="3678238"/>
          </a:xfrm>
        </p:spPr>
        <p:txBody>
          <a:bodyPr>
            <a:noAutofit/>
          </a:bodyPr>
          <a:lstStyle>
            <a:lvl1pPr marL="0" indent="0">
              <a:buClr>
                <a:schemeClr val="tx1"/>
              </a:buClr>
              <a:buFontTx/>
              <a:buNone/>
              <a:defRPr/>
            </a:lvl1pPr>
            <a:lvl2pPr marL="182880" indent="0">
              <a:buClr>
                <a:schemeClr val="tx1"/>
              </a:buClr>
              <a:buFontTx/>
              <a:buNone/>
              <a:defRPr/>
            </a:lvl2pPr>
            <a:lvl3pPr marL="365760" indent="0">
              <a:buClr>
                <a:schemeClr val="tx1"/>
              </a:buClr>
              <a:buFontTx/>
              <a:buNone/>
              <a:defRPr/>
            </a:lvl3pPr>
            <a:lvl4pPr marL="548640" indent="0">
              <a:buClr>
                <a:schemeClr val="tx1"/>
              </a:buClr>
              <a:buFontTx/>
              <a:buNone/>
              <a:defRPr/>
            </a:lvl4pPr>
            <a:lvl5pPr marL="914400" marR="0" indent="0" algn="l" defTabSz="914400" rtl="0" eaLnBrk="1" fontAlgn="auto" latinLnBrk="0" hangingPunct="1">
              <a:lnSpc>
                <a:spcPct val="100000"/>
              </a:lnSpc>
              <a:spcBef>
                <a:spcPts val="600"/>
              </a:spcBef>
              <a:spcAft>
                <a:spcPts val="0"/>
              </a:spcAft>
              <a:buClr>
                <a:schemeClr val="tx1"/>
              </a:buClr>
              <a:buSzTx/>
              <a:buFontTx/>
              <a:buNone/>
              <a:tabLst/>
              <a:defRPr baseline="0"/>
            </a:lvl5pPr>
            <a:lvl6pPr marL="731520" indent="0">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kern="1200" baseline="0" dirty="0" smtClean="0">
                <a:solidFill>
                  <a:schemeClr val="accent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1000"/>
              </a:spcBef>
              <a:spcAft>
                <a:spcPts val="0"/>
              </a:spcAft>
              <a:buFontTx/>
              <a:buNone/>
            </a:pPr>
            <a:r>
              <a:rPr lang="en-US"/>
              <a:t>Click to edit Master text styles</a:t>
            </a:r>
          </a:p>
        </p:txBody>
      </p:sp>
      <p:sp>
        <p:nvSpPr>
          <p:cNvPr id="6" name="Content Placeholder 5"/>
          <p:cNvSpPr>
            <a:spLocks noGrp="1"/>
          </p:cNvSpPr>
          <p:nvPr>
            <p:ph sz="quarter" idx="4"/>
          </p:nvPr>
        </p:nvSpPr>
        <p:spPr>
          <a:xfrm>
            <a:off x="5639963" y="2505075"/>
            <a:ext cx="4570839" cy="3678238"/>
          </a:xfrm>
        </p:spPr>
        <p:txBody>
          <a:bodyPr>
            <a:noAutofit/>
          </a:bodyPr>
          <a:lstStyle>
            <a:lvl1pPr marL="0" indent="0">
              <a:buClr>
                <a:schemeClr val="tx1"/>
              </a:buClr>
              <a:buFontTx/>
              <a:buNone/>
              <a:defRPr/>
            </a:lvl1pPr>
            <a:lvl2pPr marL="182880" indent="0">
              <a:buClr>
                <a:schemeClr val="tx1"/>
              </a:buClr>
              <a:buFontTx/>
              <a:buNone/>
              <a:defRPr/>
            </a:lvl2pPr>
            <a:lvl3pPr marL="365760" indent="0">
              <a:buClr>
                <a:schemeClr val="tx1"/>
              </a:buClr>
              <a:buFontTx/>
              <a:buNone/>
              <a:defRPr/>
            </a:lvl3pPr>
            <a:lvl4pPr marL="548640" indent="0">
              <a:buClr>
                <a:schemeClr val="tx1"/>
              </a:buClr>
              <a:buFontTx/>
              <a:buNone/>
              <a:defRPr/>
            </a:lvl4pPr>
            <a:lvl5pPr marL="914400" indent="0">
              <a:buClr>
                <a:schemeClr val="tx1"/>
              </a:buClr>
              <a:buFontTx/>
              <a:buNone/>
              <a:defRPr/>
            </a:lvl5pPr>
            <a:lvl6pPr marL="731520" indent="0">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297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2: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799" y="2159074"/>
            <a:ext cx="4575879" cy="276999"/>
          </a:xfrm>
        </p:spPr>
        <p:txBody>
          <a:bodyPr anchor="b">
            <a:spAutoFit/>
          </a:bodyPr>
          <a:lstStyle>
            <a:lvl1pPr marL="0" indent="0">
              <a:lnSpc>
                <a:spcPct val="100000"/>
              </a:lnSpc>
              <a:spcBef>
                <a:spcPts val="0"/>
              </a:spcBef>
              <a:buNone/>
              <a:defRPr sz="1800" b="0" cap="all" spc="3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1" y="2505075"/>
            <a:ext cx="4575878" cy="3678238"/>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0" baseline="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spcAft>
                <a:spcPts val="0"/>
              </a:spcAft>
              <a:buFont typeface="ArialMT" charset="0"/>
              <a:buNone/>
            </a:pPr>
            <a:r>
              <a:rPr lang="en-US"/>
              <a:t>Click to edit Master text styles</a:t>
            </a:r>
          </a:p>
        </p:txBody>
      </p:sp>
      <p:sp>
        <p:nvSpPr>
          <p:cNvPr id="6" name="Content Placeholder 5"/>
          <p:cNvSpPr>
            <a:spLocks noGrp="1"/>
          </p:cNvSpPr>
          <p:nvPr>
            <p:ph sz="quarter" idx="4"/>
          </p:nvPr>
        </p:nvSpPr>
        <p:spPr>
          <a:xfrm>
            <a:off x="5639963" y="2505075"/>
            <a:ext cx="4570839" cy="3678238"/>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vl6pPr>
              <a:buClr>
                <a:schemeClr val="tx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43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2: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799" y="2159074"/>
            <a:ext cx="4575879" cy="276999"/>
          </a:xfrm>
        </p:spPr>
        <p:txBody>
          <a:bodyPr anchor="b">
            <a:spAutoFit/>
          </a:bodyPr>
          <a:lstStyle>
            <a:lvl1pPr marL="0" indent="0">
              <a:lnSpc>
                <a:spcPct val="100000"/>
              </a:lnSpc>
              <a:spcBef>
                <a:spcPts val="0"/>
              </a:spcBef>
              <a:buNone/>
              <a:defRPr sz="1800" b="0" cap="all" spc="3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1" y="2505075"/>
            <a:ext cx="4575878" cy="3678238"/>
          </a:xfrm>
        </p:spPr>
        <p:txBody>
          <a:bodyPr>
            <a:noAutofit/>
          </a:bodyPr>
          <a:lstStyle>
            <a:lvl1pPr marL="0" indent="0">
              <a:buClr>
                <a:schemeClr val="tx1"/>
              </a:buClr>
              <a:buFontTx/>
              <a:buNone/>
              <a:defRPr/>
            </a:lvl1pPr>
            <a:lvl2pPr marL="182880" indent="0">
              <a:buClr>
                <a:schemeClr val="tx1"/>
              </a:buClr>
              <a:buFont typeface="Arial" charset="0"/>
              <a:buNone/>
              <a:defRPr/>
            </a:lvl2pPr>
            <a:lvl3pPr marL="365760" indent="0">
              <a:buClr>
                <a:schemeClr val="tx1"/>
              </a:buClr>
              <a:buFontTx/>
              <a:buNone/>
              <a:defRPr/>
            </a:lvl3pPr>
            <a:lvl4pPr marL="548640" indent="0">
              <a:buClr>
                <a:schemeClr val="tx1"/>
              </a:buClr>
              <a:buFontTx/>
              <a:buNone/>
              <a:defRPr/>
            </a:lvl4pPr>
            <a:lvl5pPr marL="731520" indent="0">
              <a:buClr>
                <a:schemeClr val="tx1"/>
              </a:buClr>
              <a:buFontTx/>
              <a:buNone/>
              <a:defRPr baseline="0"/>
            </a:lvl5pPr>
            <a:lvl6pPr marL="914400" indent="0">
              <a:buFont typeface="Arial" charse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0" baseline="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spcAft>
                <a:spcPts val="0"/>
              </a:spcAft>
              <a:buFont typeface="ArialMT" charset="0"/>
              <a:buNone/>
            </a:pPr>
            <a:r>
              <a:rPr lang="en-US"/>
              <a:t>Click to edit Master text styles</a:t>
            </a:r>
          </a:p>
        </p:txBody>
      </p:sp>
      <p:sp>
        <p:nvSpPr>
          <p:cNvPr id="6" name="Content Placeholder 5"/>
          <p:cNvSpPr>
            <a:spLocks noGrp="1"/>
          </p:cNvSpPr>
          <p:nvPr>
            <p:ph sz="quarter" idx="4"/>
          </p:nvPr>
        </p:nvSpPr>
        <p:spPr>
          <a:xfrm>
            <a:off x="5639963" y="2505075"/>
            <a:ext cx="4570839" cy="3678238"/>
          </a:xfrm>
        </p:spPr>
        <p:txBody>
          <a:bodyPr>
            <a:noAutofit/>
          </a:bodyPr>
          <a:lstStyle>
            <a:lvl1pPr marL="0" indent="0">
              <a:buClr>
                <a:schemeClr val="tx1"/>
              </a:buClr>
              <a:buFontTx/>
              <a:buNone/>
              <a:defRPr/>
            </a:lvl1pPr>
            <a:lvl2pPr marL="182880" indent="0">
              <a:buClr>
                <a:schemeClr val="tx1"/>
              </a:buClr>
              <a:buFontTx/>
              <a:buNone/>
              <a:defRPr/>
            </a:lvl2pPr>
            <a:lvl3pPr marL="365760" indent="0">
              <a:buClr>
                <a:schemeClr val="tx1"/>
              </a:buClr>
              <a:buFontTx/>
              <a:buNone/>
              <a:defRPr/>
            </a:lvl3pPr>
            <a:lvl4pPr marL="548640" indent="0">
              <a:buClr>
                <a:schemeClr val="tx1"/>
              </a:buClr>
              <a:buFontTx/>
              <a:buNone/>
              <a:defRPr/>
            </a:lvl4pPr>
            <a:lvl5pPr marL="731520" indent="0">
              <a:buClr>
                <a:schemeClr val="tx1"/>
              </a:buClr>
              <a:buFontTx/>
              <a:buNone/>
              <a:defRPr baseline="0"/>
            </a:lvl5pPr>
            <a:lvl6pPr marL="914400" indent="0">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50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verview Deck: Special Sub &amp;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1" y="2016818"/>
            <a:ext cx="4586288"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5642496" y="2016818"/>
            <a:ext cx="4568304"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1"/>
          </p:nvPr>
        </p:nvSpPr>
        <p:spPr>
          <a:xfrm>
            <a:off x="812800" y="1341874"/>
            <a:ext cx="9398000" cy="338554"/>
          </a:xfrm>
        </p:spPr>
        <p:txBody>
          <a:bodyPr/>
          <a:lstStyle>
            <a:lvl1pPr marL="0" indent="0">
              <a:buFontTx/>
              <a:buNone/>
              <a:defRPr sz="2200"/>
            </a:lvl1pPr>
          </a:lstStyle>
          <a:p>
            <a:pPr lvl="0"/>
            <a:r>
              <a:rPr lang="en-US"/>
              <a:t>Click to edit Master text styles</a:t>
            </a:r>
          </a:p>
        </p:txBody>
      </p:sp>
    </p:spTree>
    <p:extLst>
      <p:ext uri="{BB962C8B-B14F-4D97-AF65-F5344CB8AC3E}">
        <p14:creationId xmlns:p14="http://schemas.microsoft.com/office/powerpoint/2010/main" val="19086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Overview Deck: Special Sub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2800" y="2016818"/>
            <a:ext cx="9397999"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lvl6pPr>
            <a:lvl7pPr marL="1097280" indent="-182880">
              <a:spcBef>
                <a:spcPts val="600"/>
              </a:spcBef>
              <a:buClr>
                <a:schemeClr val="tx1"/>
              </a:buCl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1"/>
          </p:nvPr>
        </p:nvSpPr>
        <p:spPr>
          <a:xfrm>
            <a:off x="812800" y="1341874"/>
            <a:ext cx="9398000" cy="338554"/>
          </a:xfrm>
        </p:spPr>
        <p:txBody>
          <a:bodyPr/>
          <a:lstStyle>
            <a:lvl1pPr marL="0" indent="0">
              <a:buFontTx/>
              <a:buNone/>
              <a:defRPr sz="2200"/>
            </a:lvl1pPr>
          </a:lstStyle>
          <a:p>
            <a:pPr lvl="0"/>
            <a:r>
              <a:rPr lang="en-US"/>
              <a:t>Click to edit Master text styles</a:t>
            </a:r>
          </a:p>
        </p:txBody>
      </p:sp>
    </p:spTree>
    <p:extLst>
      <p:ext uri="{BB962C8B-B14F-4D97-AF65-F5344CB8AC3E}">
        <p14:creationId xmlns:p14="http://schemas.microsoft.com/office/powerpoint/2010/main" val="46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524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7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Gray Triangle: 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68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ay Triang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7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1A: No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graphicFrame>
        <p:nvGraphicFramePr>
          <p:cNvPr id="6" name="Table 5">
            <a:extLst>
              <a:ext uri="{FF2B5EF4-FFF2-40B4-BE49-F238E27FC236}">
                <a16:creationId xmlns:a16="http://schemas.microsoft.com/office/drawing/2014/main" id="{3645B767-FC84-460F-8679-CA4BD7D8E8DC}"/>
              </a:ext>
            </a:extLst>
          </p:cNvPr>
          <p:cNvGraphicFramePr>
            <a:graphicFrameLocks noGrp="1"/>
          </p:cNvGraphicFramePr>
          <p:nvPr userDrawn="1">
            <p:extLst>
              <p:ext uri="{D42A27DB-BD31-4B8C-83A1-F6EECF244321}">
                <p14:modId xmlns:p14="http://schemas.microsoft.com/office/powerpoint/2010/main" val="2940547443"/>
              </p:ext>
            </p:extLst>
          </p:nvPr>
        </p:nvGraphicFramePr>
        <p:xfrm>
          <a:off x="457200" y="1554480"/>
          <a:ext cx="9948041" cy="2494280"/>
        </p:xfrm>
        <a:graphic>
          <a:graphicData uri="http://schemas.openxmlformats.org/drawingml/2006/table">
            <a:tbl>
              <a:tblPr firstRow="1" bandRow="1">
                <a:tableStyleId>{74C1A8A3-306A-4EB7-A6B1-4F7E0EB9C5D6}</a:tableStyleId>
              </a:tblPr>
              <a:tblGrid>
                <a:gridCol w="1537138">
                  <a:extLst>
                    <a:ext uri="{9D8B030D-6E8A-4147-A177-3AD203B41FA5}">
                      <a16:colId xmlns:a16="http://schemas.microsoft.com/office/drawing/2014/main" val="1387655485"/>
                    </a:ext>
                  </a:extLst>
                </a:gridCol>
                <a:gridCol w="1379483">
                  <a:extLst>
                    <a:ext uri="{9D8B030D-6E8A-4147-A177-3AD203B41FA5}">
                      <a16:colId xmlns:a16="http://schemas.microsoft.com/office/drawing/2014/main" val="1156917295"/>
                    </a:ext>
                  </a:extLst>
                </a:gridCol>
                <a:gridCol w="1765738">
                  <a:extLst>
                    <a:ext uri="{9D8B030D-6E8A-4147-A177-3AD203B41FA5}">
                      <a16:colId xmlns:a16="http://schemas.microsoft.com/office/drawing/2014/main" val="858385717"/>
                    </a:ext>
                  </a:extLst>
                </a:gridCol>
                <a:gridCol w="2640724">
                  <a:extLst>
                    <a:ext uri="{9D8B030D-6E8A-4147-A177-3AD203B41FA5}">
                      <a16:colId xmlns:a16="http://schemas.microsoft.com/office/drawing/2014/main" val="2689819785"/>
                    </a:ext>
                  </a:extLst>
                </a:gridCol>
                <a:gridCol w="2624958">
                  <a:extLst>
                    <a:ext uri="{9D8B030D-6E8A-4147-A177-3AD203B41FA5}">
                      <a16:colId xmlns:a16="http://schemas.microsoft.com/office/drawing/2014/main" val="2894826642"/>
                    </a:ext>
                  </a:extLst>
                </a:gridCol>
              </a:tblGrid>
              <a:tr h="370840">
                <a:tc>
                  <a:txBody>
                    <a:bodyPr/>
                    <a:lstStyle/>
                    <a:p>
                      <a:pPr algn="ctr"/>
                      <a:r>
                        <a:rPr lang="en-US" dirty="0"/>
                        <a:t>Arial Bold</a:t>
                      </a:r>
                    </a:p>
                  </a:txBody>
                  <a:tcPr anchor="ctr"/>
                </a:tc>
                <a:tc>
                  <a:txBody>
                    <a:bodyPr/>
                    <a:lstStyle/>
                    <a:p>
                      <a:pPr algn="ctr"/>
                      <a:r>
                        <a:rPr lang="en-US" dirty="0"/>
                        <a:t>18pt Font</a:t>
                      </a:r>
                    </a:p>
                  </a:txBody>
                  <a:tcPr anchor="ctr"/>
                </a:tc>
                <a:tc>
                  <a:txBody>
                    <a:bodyPr/>
                    <a:lstStyle/>
                    <a:p>
                      <a:pPr algn="ctr"/>
                      <a:r>
                        <a:rPr lang="en-US" dirty="0"/>
                        <a:t>White on Navy</a:t>
                      </a:r>
                    </a:p>
                  </a:txBody>
                  <a:tcPr anchor="ctr"/>
                </a:tc>
                <a:tc>
                  <a:txBody>
                    <a:bodyPr/>
                    <a:lstStyle/>
                    <a:p>
                      <a:pPr algn="ctr"/>
                      <a:r>
                        <a:rPr lang="en-US" dirty="0"/>
                        <a:t>Usually Center Aligned</a:t>
                      </a:r>
                    </a:p>
                  </a:txBody>
                  <a:tcPr anchor="ctr"/>
                </a:tc>
                <a:tc>
                  <a:txBody>
                    <a:bodyPr/>
                    <a:lstStyle/>
                    <a:p>
                      <a:pPr algn="ctr"/>
                      <a:r>
                        <a:rPr lang="en-US" dirty="0"/>
                        <a:t>Headings Capitalized; Middle Height Aligned</a:t>
                      </a:r>
                    </a:p>
                  </a:txBody>
                  <a:tcPr anchor="ctr"/>
                </a:tc>
                <a:extLst>
                  <a:ext uri="{0D108BD9-81ED-4DB2-BD59-A6C34878D82A}">
                    <a16:rowId xmlns:a16="http://schemas.microsoft.com/office/drawing/2014/main" val="3778200562"/>
                  </a:ext>
                </a:extLst>
              </a:tr>
              <a:tr h="370840">
                <a:tc>
                  <a:txBody>
                    <a:bodyPr/>
                    <a:lstStyle/>
                    <a:p>
                      <a:r>
                        <a:rPr lang="en-US" dirty="0"/>
                        <a:t>Developer 1</a:t>
                      </a:r>
                    </a:p>
                  </a:txBody>
                  <a:tcPr/>
                </a:tc>
                <a:tc>
                  <a:txBody>
                    <a:bodyPr/>
                    <a:lstStyle/>
                    <a:p>
                      <a:pPr algn="l"/>
                      <a:r>
                        <a:rPr lang="en-US" dirty="0"/>
                        <a:t>ERCOT</a:t>
                      </a:r>
                    </a:p>
                  </a:txBody>
                  <a:tcPr/>
                </a:tc>
                <a:tc>
                  <a:txBody>
                    <a:bodyPr/>
                    <a:lstStyle/>
                    <a:p>
                      <a:r>
                        <a:rPr lang="en-US" dirty="0"/>
                        <a:t>Dark grey text</a:t>
                      </a:r>
                    </a:p>
                  </a:txBody>
                  <a:tcPr/>
                </a:tc>
                <a:tc>
                  <a:txBody>
                    <a:bodyPr/>
                    <a:lstStyle/>
                    <a:p>
                      <a:r>
                        <a:rPr lang="en-US" dirty="0"/>
                        <a:t>Text usually left aligned</a:t>
                      </a:r>
                    </a:p>
                  </a:txBody>
                  <a:tcPr/>
                </a:tc>
                <a:tc>
                  <a:txBody>
                    <a:bodyPr/>
                    <a:lstStyle/>
                    <a:p>
                      <a:pPr algn="r"/>
                      <a:r>
                        <a:rPr lang="en-US" dirty="0"/>
                        <a:t>$xx</a:t>
                      </a:r>
                    </a:p>
                  </a:txBody>
                  <a:tcPr/>
                </a:tc>
                <a:extLst>
                  <a:ext uri="{0D108BD9-81ED-4DB2-BD59-A6C34878D82A}">
                    <a16:rowId xmlns:a16="http://schemas.microsoft.com/office/drawing/2014/main" val="3700049433"/>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values right aligned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084620740"/>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716632189"/>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842597493"/>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735017686"/>
                  </a:ext>
                </a:extLst>
              </a:tr>
            </a:tbl>
          </a:graphicData>
        </a:graphic>
      </p:graphicFrame>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ray Triangle: Blank">
    <p:spTree>
      <p:nvGrpSpPr>
        <p:cNvPr id="1" name=""/>
        <p:cNvGrpSpPr/>
        <p:nvPr/>
      </p:nvGrpSpPr>
      <p:grpSpPr>
        <a:xfrm>
          <a:off x="0" y="0"/>
          <a:ext cx="0" cy="0"/>
          <a:chOff x="0" y="0"/>
          <a:chExt cx="0" cy="0"/>
        </a:xfrm>
      </p:grpSpPr>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02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lank: Title,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56"/>
          <p:cNvSpPr txBox="1"/>
          <p:nvPr/>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a:solidFill>
                <a:schemeClr val="tx1">
                  <a:lumMod val="60000"/>
                  <a:lumOff val="40000"/>
                </a:schemeClr>
              </a:solidFill>
            </a:endParaRPr>
          </a:p>
        </p:txBody>
      </p:sp>
    </p:spTree>
    <p:extLst>
      <p:ext uri="{BB962C8B-B14F-4D97-AF65-F5344CB8AC3E}">
        <p14:creationId xmlns:p14="http://schemas.microsoft.com/office/powerpoint/2010/main" val="73912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6"/>
          <p:cNvSpPr txBox="1"/>
          <p:nvPr/>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a:solidFill>
                <a:schemeClr val="tx1">
                  <a:lumMod val="60000"/>
                  <a:lumOff val="40000"/>
                </a:schemeClr>
              </a:solidFill>
            </a:endParaRPr>
          </a:p>
        </p:txBody>
      </p:sp>
    </p:spTree>
    <p:extLst>
      <p:ext uri="{BB962C8B-B14F-4D97-AF65-F5344CB8AC3E}">
        <p14:creationId xmlns:p14="http://schemas.microsoft.com/office/powerpoint/2010/main" val="33048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Blank">
    <p:spTree>
      <p:nvGrpSpPr>
        <p:cNvPr id="1" name=""/>
        <p:cNvGrpSpPr/>
        <p:nvPr/>
      </p:nvGrpSpPr>
      <p:grpSpPr>
        <a:xfrm>
          <a:off x="0" y="0"/>
          <a:ext cx="0" cy="0"/>
          <a:chOff x="0" y="0"/>
          <a:chExt cx="0" cy="0"/>
        </a:xfrm>
      </p:grpSpPr>
      <p:sp>
        <p:nvSpPr>
          <p:cNvPr id="4" name="Rectangle 3"/>
          <p:cNvSpPr/>
          <p:nvPr/>
        </p:nvSpPr>
        <p:spPr>
          <a:xfrm>
            <a:off x="0" y="0"/>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6"/>
          <p:cNvSpPr txBox="1"/>
          <p:nvPr/>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Tree>
    <p:extLst>
      <p:ext uri="{BB962C8B-B14F-4D97-AF65-F5344CB8AC3E}">
        <p14:creationId xmlns:p14="http://schemas.microsoft.com/office/powerpoint/2010/main" val="28270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Divi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30496" y="0"/>
            <a:ext cx="7461504" cy="6858000"/>
          </a:xfrm>
          <a:prstGeom prst="rect">
            <a:avLst/>
          </a:prstGeom>
        </p:spPr>
      </p:pic>
      <p:sp>
        <p:nvSpPr>
          <p:cNvPr id="2" name="Title 1"/>
          <p:cNvSpPr>
            <a:spLocks noGrp="1"/>
          </p:cNvSpPr>
          <p:nvPr>
            <p:ph type="ctrTitle"/>
          </p:nvPr>
        </p:nvSpPr>
        <p:spPr>
          <a:xfrm>
            <a:off x="1638300" y="2555490"/>
            <a:ext cx="6141231" cy="1333698"/>
          </a:xfrm>
        </p:spPr>
        <p:txBody>
          <a:bodyPr wrap="square" anchor="b" anchorCtr="0">
            <a:spAutoFit/>
          </a:bodyPr>
          <a:lstStyle>
            <a:lvl1pPr marL="0" marR="4233" algn="l" defTabSz="761970" rtl="0" eaLnBrk="1" latinLnBrk="0" hangingPunct="1">
              <a:lnSpc>
                <a:spcPct val="87000"/>
              </a:lnSpc>
              <a:defRPr lang="en-US" sz="5000" kern="1200" spc="-104" dirty="0">
                <a:solidFill>
                  <a:srgbClr val="F04E25"/>
                </a:solidFill>
                <a:latin typeface="+mn-lt"/>
                <a:ea typeface="+mn-ea"/>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638300" y="4316083"/>
            <a:ext cx="6164029" cy="461665"/>
          </a:xfrm>
        </p:spPr>
        <p:txBody>
          <a:bodyPr wrap="square" anchor="t" anchorCtr="0">
            <a:spAutoFit/>
          </a:bodyPr>
          <a:lstStyle>
            <a:lvl1pPr marL="0" indent="0" algn="l" defTabSz="761970" rtl="0" eaLnBrk="1" latinLnBrk="0" hangingPunct="1">
              <a:spcBef>
                <a:spcPts val="0"/>
              </a:spcBef>
              <a:buNone/>
              <a:defRPr lang="en-US" sz="3000" kern="1200" spc="-46" dirty="0">
                <a:solidFill>
                  <a:schemeClr val="tx1"/>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383241" y="6400800"/>
            <a:ext cx="1537708" cy="33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
          <p:cNvSpPr/>
          <p:nvPr userDrawn="1"/>
        </p:nvSpPr>
        <p:spPr>
          <a:xfrm>
            <a:off x="-1526" y="6312992"/>
            <a:ext cx="3154045" cy="545465"/>
          </a:xfrm>
          <a:custGeom>
            <a:avLst/>
            <a:gdLst/>
            <a:ahLst/>
            <a:cxnLst/>
            <a:rect l="l" t="t" r="r" b="b"/>
            <a:pathLst>
              <a:path w="3154045" h="545465">
                <a:moveTo>
                  <a:pt x="0" y="0"/>
                </a:moveTo>
                <a:lnTo>
                  <a:pt x="0" y="545007"/>
                </a:lnTo>
                <a:lnTo>
                  <a:pt x="3153740" y="545007"/>
                </a:lnTo>
                <a:lnTo>
                  <a:pt x="0" y="0"/>
                </a:lnTo>
                <a:close/>
              </a:path>
            </a:pathLst>
          </a:custGeom>
          <a:solidFill>
            <a:schemeClr val="tx2"/>
          </a:solidFill>
        </p:spPr>
        <p:txBody>
          <a:bodyPr wrap="square" lIns="0" tIns="0" rIns="0" bIns="0" rtlCol="0"/>
          <a:lstStyle/>
          <a:p>
            <a:endParaRPr/>
          </a:p>
        </p:txBody>
      </p:sp>
    </p:spTree>
    <p:extLst>
      <p:ext uri="{BB962C8B-B14F-4D97-AF65-F5344CB8AC3E}">
        <p14:creationId xmlns:p14="http://schemas.microsoft.com/office/powerpoint/2010/main" val="2128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56">
          <p15:clr>
            <a:srgbClr val="FBAE40"/>
          </p15:clr>
        </p15:guide>
        <p15:guide id="2" pos="3840">
          <p15:clr>
            <a:srgbClr val="FBAE40"/>
          </p15:clr>
        </p15:guide>
        <p15:guide id="3" orient="horz" pos="2352">
          <p15:clr>
            <a:srgbClr val="FBAE40"/>
          </p15:clr>
        </p15:guide>
        <p15:guide id="4" pos="1032">
          <p15:clr>
            <a:srgbClr val="FBAE40"/>
          </p15:clr>
        </p15:guide>
        <p15:guide id="5" orient="horz" pos="1632">
          <p15:clr>
            <a:srgbClr val="FBAE40"/>
          </p15:clr>
        </p15:guide>
        <p15:guide id="6" orient="horz" pos="2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Content 3: Plus Sub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9398001" cy="448056"/>
          </a:xfrm>
        </p:spPr>
        <p:txBody>
          <a:bodyPr/>
          <a:lstStyle/>
          <a:p>
            <a:r>
              <a:rPr lang="en-US" dirty="0"/>
              <a:t>Click to edit Master title style</a:t>
            </a:r>
          </a:p>
        </p:txBody>
      </p:sp>
      <p:sp>
        <p:nvSpPr>
          <p:cNvPr id="10" name="Text Placeholder 9"/>
          <p:cNvSpPr>
            <a:spLocks noGrp="1"/>
          </p:cNvSpPr>
          <p:nvPr>
            <p:ph type="body" sz="quarter" idx="10" hasCustomPrompt="1"/>
          </p:nvPr>
        </p:nvSpPr>
        <p:spPr>
          <a:xfrm>
            <a:off x="457200" y="1554480"/>
            <a:ext cx="10988566" cy="338554"/>
          </a:xfrm>
        </p:spPr>
        <p:txBody>
          <a:bodyPr wrap="square" anchor="b" anchorCtr="0">
            <a:spAutoFit/>
          </a:bodyPr>
          <a:lstStyle>
            <a:lvl1pPr marL="0" indent="0" hangingPunct="1">
              <a:spcBef>
                <a:spcPts val="0"/>
              </a:spcBef>
              <a:buFontTx/>
              <a:buNone/>
              <a:defRPr sz="2200" i="0" baseline="0">
                <a:latin typeface="+mn-lt"/>
              </a:defRPr>
            </a:lvl1pPr>
            <a:lvl2pPr marL="182880" indent="0" hangingPunct="1">
              <a:buFontTx/>
              <a:buNone/>
              <a:defRPr sz="1800" baseline="0">
                <a:latin typeface="+mn-lt"/>
              </a:defRPr>
            </a:lvl2pPr>
            <a:lvl3pPr marL="365760" indent="0" hangingPunct="1">
              <a:buFontTx/>
              <a:buNone/>
              <a:defRPr sz="1800" baseline="0">
                <a:latin typeface="+mn-lt"/>
              </a:defRPr>
            </a:lvl3pPr>
            <a:lvl4pPr marL="548640" indent="0" hangingPunct="1">
              <a:buFontTx/>
              <a:buNone/>
              <a:defRPr sz="1800" baseline="0">
                <a:latin typeface="+mn-lt"/>
              </a:defRPr>
            </a:lvl4pPr>
            <a:lvl5pPr marL="731520" indent="0" hangingPunct="1">
              <a:buFontTx/>
              <a:buNone/>
              <a:defRPr sz="1800" baseline="0">
                <a:latin typeface="+mn-lt"/>
              </a:defRPr>
            </a:lvl5pPr>
          </a:lstStyle>
          <a:p>
            <a:pPr lvl="0"/>
            <a:r>
              <a:rPr lang="en-US" dirty="0"/>
              <a:t>Heading listed here.</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graphicFrame>
        <p:nvGraphicFramePr>
          <p:cNvPr id="6" name="Table 5">
            <a:extLst>
              <a:ext uri="{FF2B5EF4-FFF2-40B4-BE49-F238E27FC236}">
                <a16:creationId xmlns:a16="http://schemas.microsoft.com/office/drawing/2014/main" id="{8594DF3A-4A16-4F7E-BAA5-E0098437E312}"/>
              </a:ext>
            </a:extLst>
          </p:cNvPr>
          <p:cNvGraphicFramePr>
            <a:graphicFrameLocks noGrp="1"/>
          </p:cNvGraphicFramePr>
          <p:nvPr userDrawn="1">
            <p:extLst>
              <p:ext uri="{D42A27DB-BD31-4B8C-83A1-F6EECF244321}">
                <p14:modId xmlns:p14="http://schemas.microsoft.com/office/powerpoint/2010/main" val="154795707"/>
              </p:ext>
            </p:extLst>
          </p:nvPr>
        </p:nvGraphicFramePr>
        <p:xfrm>
          <a:off x="457200" y="2011680"/>
          <a:ext cx="10988565" cy="2494280"/>
        </p:xfrm>
        <a:graphic>
          <a:graphicData uri="http://schemas.openxmlformats.org/drawingml/2006/table">
            <a:tbl>
              <a:tblPr firstRow="1" bandRow="1">
                <a:tableStyleId>{74C1A8A3-306A-4EB7-A6B1-4F7E0EB9C5D6}</a:tableStyleId>
              </a:tblPr>
              <a:tblGrid>
                <a:gridCol w="1697916">
                  <a:extLst>
                    <a:ext uri="{9D8B030D-6E8A-4147-A177-3AD203B41FA5}">
                      <a16:colId xmlns:a16="http://schemas.microsoft.com/office/drawing/2014/main" val="1387655485"/>
                    </a:ext>
                  </a:extLst>
                </a:gridCol>
                <a:gridCol w="1523771">
                  <a:extLst>
                    <a:ext uri="{9D8B030D-6E8A-4147-A177-3AD203B41FA5}">
                      <a16:colId xmlns:a16="http://schemas.microsoft.com/office/drawing/2014/main" val="1156917295"/>
                    </a:ext>
                  </a:extLst>
                </a:gridCol>
                <a:gridCol w="1950427">
                  <a:extLst>
                    <a:ext uri="{9D8B030D-6E8A-4147-A177-3AD203B41FA5}">
                      <a16:colId xmlns:a16="http://schemas.microsoft.com/office/drawing/2014/main" val="858385717"/>
                    </a:ext>
                  </a:extLst>
                </a:gridCol>
                <a:gridCol w="2916933">
                  <a:extLst>
                    <a:ext uri="{9D8B030D-6E8A-4147-A177-3AD203B41FA5}">
                      <a16:colId xmlns:a16="http://schemas.microsoft.com/office/drawing/2014/main" val="2689819785"/>
                    </a:ext>
                  </a:extLst>
                </a:gridCol>
                <a:gridCol w="2899518">
                  <a:extLst>
                    <a:ext uri="{9D8B030D-6E8A-4147-A177-3AD203B41FA5}">
                      <a16:colId xmlns:a16="http://schemas.microsoft.com/office/drawing/2014/main" val="2894826642"/>
                    </a:ext>
                  </a:extLst>
                </a:gridCol>
              </a:tblGrid>
              <a:tr h="370840">
                <a:tc>
                  <a:txBody>
                    <a:bodyPr/>
                    <a:lstStyle/>
                    <a:p>
                      <a:pPr algn="l"/>
                      <a:r>
                        <a:rPr lang="en-US" dirty="0"/>
                        <a:t>Arial Bold</a:t>
                      </a:r>
                    </a:p>
                  </a:txBody>
                  <a:tcPr anchor="ctr"/>
                </a:tc>
                <a:tc>
                  <a:txBody>
                    <a:bodyPr/>
                    <a:lstStyle/>
                    <a:p>
                      <a:pPr algn="l"/>
                      <a:r>
                        <a:rPr lang="en-US" dirty="0"/>
                        <a:t>18pt Font</a:t>
                      </a:r>
                    </a:p>
                  </a:txBody>
                  <a:tcPr anchor="ctr"/>
                </a:tc>
                <a:tc>
                  <a:txBody>
                    <a:bodyPr/>
                    <a:lstStyle/>
                    <a:p>
                      <a:pPr algn="l"/>
                      <a:r>
                        <a:rPr lang="en-US" dirty="0"/>
                        <a:t>White on Navy</a:t>
                      </a:r>
                    </a:p>
                  </a:txBody>
                  <a:tcPr anchor="ctr"/>
                </a:tc>
                <a:tc>
                  <a:txBody>
                    <a:bodyPr/>
                    <a:lstStyle/>
                    <a:p>
                      <a:pPr algn="l"/>
                      <a:r>
                        <a:rPr lang="en-US" dirty="0"/>
                        <a:t>Center or Left Aligned</a:t>
                      </a:r>
                    </a:p>
                  </a:txBody>
                  <a:tcPr anchor="ctr"/>
                </a:tc>
                <a:tc>
                  <a:txBody>
                    <a:bodyPr/>
                    <a:lstStyle/>
                    <a:p>
                      <a:pPr algn="ctr"/>
                      <a:r>
                        <a:rPr lang="en-US" dirty="0"/>
                        <a:t>Headings Capitalized; Middle Height Aligned</a:t>
                      </a:r>
                    </a:p>
                  </a:txBody>
                  <a:tcPr anchor="ctr"/>
                </a:tc>
                <a:extLst>
                  <a:ext uri="{0D108BD9-81ED-4DB2-BD59-A6C34878D82A}">
                    <a16:rowId xmlns:a16="http://schemas.microsoft.com/office/drawing/2014/main" val="3778200562"/>
                  </a:ext>
                </a:extLst>
              </a:tr>
              <a:tr h="370840">
                <a:tc>
                  <a:txBody>
                    <a:bodyPr/>
                    <a:lstStyle/>
                    <a:p>
                      <a:r>
                        <a:rPr lang="en-US" dirty="0"/>
                        <a:t>Developer 1</a:t>
                      </a:r>
                    </a:p>
                  </a:txBody>
                  <a:tcPr/>
                </a:tc>
                <a:tc>
                  <a:txBody>
                    <a:bodyPr/>
                    <a:lstStyle/>
                    <a:p>
                      <a:pPr algn="l"/>
                      <a:r>
                        <a:rPr lang="en-US" dirty="0"/>
                        <a:t>ERCOT</a:t>
                      </a:r>
                    </a:p>
                  </a:txBody>
                  <a:tcPr/>
                </a:tc>
                <a:tc>
                  <a:txBody>
                    <a:bodyPr/>
                    <a:lstStyle/>
                    <a:p>
                      <a:r>
                        <a:rPr lang="en-US" dirty="0"/>
                        <a:t>Dark grey text</a:t>
                      </a:r>
                    </a:p>
                  </a:txBody>
                  <a:tcPr/>
                </a:tc>
                <a:tc>
                  <a:txBody>
                    <a:bodyPr/>
                    <a:lstStyle/>
                    <a:p>
                      <a:r>
                        <a:rPr lang="en-US" dirty="0"/>
                        <a:t>Text usually left aligned</a:t>
                      </a:r>
                    </a:p>
                  </a:txBody>
                  <a:tcPr/>
                </a:tc>
                <a:tc>
                  <a:txBody>
                    <a:bodyPr/>
                    <a:lstStyle/>
                    <a:p>
                      <a:pPr algn="r"/>
                      <a:r>
                        <a:rPr lang="en-US" dirty="0"/>
                        <a:t>$xx</a:t>
                      </a:r>
                    </a:p>
                  </a:txBody>
                  <a:tcPr/>
                </a:tc>
                <a:extLst>
                  <a:ext uri="{0D108BD9-81ED-4DB2-BD59-A6C34878D82A}">
                    <a16:rowId xmlns:a16="http://schemas.microsoft.com/office/drawing/2014/main" val="3700049433"/>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values right aligned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084620740"/>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716632189"/>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842597493"/>
                  </a:ext>
                </a:extLst>
              </a:tr>
              <a:tr h="370840">
                <a:tc>
                  <a:txBody>
                    <a:bodyPr/>
                    <a:lstStyle/>
                    <a:p>
                      <a:endParaRPr lang="en-US" dirty="0"/>
                    </a:p>
                  </a:txBody>
                  <a:tcPr/>
                </a:tc>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735017686"/>
                  </a:ext>
                </a:extLst>
              </a:tr>
            </a:tbl>
          </a:graphicData>
        </a:graphic>
      </p:graphicFrame>
    </p:spTree>
    <p:extLst>
      <p:ext uri="{BB962C8B-B14F-4D97-AF65-F5344CB8AC3E}">
        <p14:creationId xmlns:p14="http://schemas.microsoft.com/office/powerpoint/2010/main" val="25320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9398001" cy="2154436"/>
          </a:xfrm>
        </p:spPr>
        <p:txBody>
          <a:bodyPr/>
          <a:lstStyle>
            <a:lvl1pPr marL="0" indent="0">
              <a:spcBef>
                <a:spcPts val="1200"/>
              </a:spcBef>
              <a:buClr>
                <a:schemeClr val="tx1"/>
              </a:buClr>
              <a:buNone/>
              <a:defRPr sz="2000" b="1">
                <a:solidFill>
                  <a:schemeClr val="accent5"/>
                </a:solidFill>
              </a:defRPr>
            </a:lvl1pPr>
            <a:lvl2pPr marL="182880" indent="-182880">
              <a:spcBef>
                <a:spcPts val="600"/>
              </a:spcBef>
              <a:buClr>
                <a:schemeClr val="tx1"/>
              </a:buClr>
              <a:buFont typeface="ArialMT" charset="0"/>
              <a:buChar char="›"/>
              <a:defRPr sz="1800">
                <a:solidFill>
                  <a:schemeClr val="tx1"/>
                </a:solidFill>
              </a:defRPr>
            </a:lvl2pPr>
            <a:lvl3pPr marL="365760" indent="-182880">
              <a:spcBef>
                <a:spcPts val="600"/>
              </a:spcBef>
              <a:buClr>
                <a:schemeClr val="tx1"/>
              </a:buClr>
              <a:buFont typeface="Arial" charset="0"/>
              <a:buChar char="•"/>
              <a:defRPr sz="1800">
                <a:solidFill>
                  <a:schemeClr val="tx1"/>
                </a:solidFill>
              </a:defRPr>
            </a:lvl3pPr>
            <a:lvl4pPr marL="548640" indent="-182880">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20" marR="0" indent="-182880" algn="l" defTabSz="914400"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400" indent="-182880">
              <a:spcBef>
                <a:spcPts val="600"/>
              </a:spcBef>
              <a:buClr>
                <a:schemeClr val="tx1"/>
              </a:buClr>
              <a:buFont typeface="ArialMT" charset="0"/>
              <a:buChar char="›"/>
              <a:defRPr baseline="0">
                <a:solidFill>
                  <a:schemeClr val="tx1"/>
                </a:solidFill>
              </a:defRPr>
            </a:lvl6pPr>
            <a:lvl7pPr marL="1097280" indent="-182880">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Box 3"/>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54480"/>
            <a:ext cx="9398001" cy="2154436"/>
          </a:xfrm>
        </p:spPr>
        <p:txBody>
          <a:bodyPr/>
          <a:lstStyle>
            <a:lvl1pPr marL="0" indent="0">
              <a:spcBef>
                <a:spcPts val="1200"/>
              </a:spcBef>
              <a:buNone/>
              <a:defRPr b="1">
                <a:solidFill>
                  <a:schemeClr val="accent5"/>
                </a:solidFill>
              </a:defRPr>
            </a:lvl1pPr>
            <a:lvl2pPr marL="0" indent="0">
              <a:spcBef>
                <a:spcPts val="600"/>
              </a:spcBef>
              <a:buFont typeface="ArialMT" charset="0"/>
              <a:buNone/>
              <a:defRPr>
                <a:solidFill>
                  <a:schemeClr val="tx1"/>
                </a:solidFill>
              </a:defRPr>
            </a:lvl2pPr>
            <a:lvl3pPr marL="182880" indent="0">
              <a:spcBef>
                <a:spcPts val="600"/>
              </a:spcBef>
              <a:buFont typeface="Arial" charset="0"/>
              <a:buNone/>
              <a:defRPr>
                <a:solidFill>
                  <a:schemeClr val="tx1"/>
                </a:solidFill>
              </a:defRPr>
            </a:lvl3pPr>
            <a:lvl4pPr marL="365760" indent="0">
              <a:spcBef>
                <a:spcPts val="600"/>
              </a:spcBef>
              <a:buFont typeface="ArialMT" charset="0"/>
              <a:buNone/>
              <a:defRPr>
                <a:solidFill>
                  <a:schemeClr val="tx1"/>
                </a:solidFill>
              </a:defRPr>
            </a:lvl4pPr>
            <a:lvl5pPr marL="548640" marR="0" indent="0" algn="l" defTabSz="914400" rtl="0" eaLnBrk="1" fontAlgn="auto" latinLnBrk="0" hangingPunct="1">
              <a:lnSpc>
                <a:spcPct val="100000"/>
              </a:lnSpc>
              <a:spcBef>
                <a:spcPts val="600"/>
              </a:spcBef>
              <a:spcAft>
                <a:spcPts val="0"/>
              </a:spcAft>
              <a:buClrTx/>
              <a:buSzTx/>
              <a:buFont typeface="Arial" charset="0"/>
              <a:buNone/>
              <a:tabLst/>
              <a:defRPr baseline="0">
                <a:solidFill>
                  <a:schemeClr val="tx1"/>
                </a:solidFill>
              </a:defRPr>
            </a:lvl5pPr>
            <a:lvl6pPr marL="914400">
              <a:spcBef>
                <a:spcPts val="600"/>
              </a:spcBef>
              <a:defRPr baseline="0"/>
            </a:lvl6pPr>
            <a:lvl7pPr marL="914400">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1520" marR="0" lvl="5" indent="0" algn="l" defTabSz="914400" rtl="0" eaLnBrk="1" fontAlgn="auto" latinLnBrk="0" hangingPunct="1">
              <a:lnSpc>
                <a:spcPct val="100000"/>
              </a:lnSpc>
              <a:spcBef>
                <a:spcPts val="600"/>
              </a:spcBef>
              <a:spcAft>
                <a:spcPts val="0"/>
              </a:spcAft>
              <a:buClrTx/>
              <a:buSzTx/>
              <a:buFont typeface="Arial" charset="0"/>
              <a:buNone/>
              <a:tabLst/>
              <a:defRPr/>
            </a:pPr>
            <a:r>
              <a:rPr lang="en-US" dirty="0"/>
              <a:t>Sixth level</a:t>
            </a:r>
          </a:p>
        </p:txBody>
      </p:sp>
      <p:sp>
        <p:nvSpPr>
          <p:cNvPr id="4" name="TextBox 3"/>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3: Plus Sub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9398001" cy="448056"/>
          </a:xfrm>
        </p:spPr>
        <p:txBody>
          <a:bodyPr/>
          <a:lstStyle/>
          <a:p>
            <a:r>
              <a:rPr lang="en-US" dirty="0"/>
              <a:t>Click to edit Master title style</a:t>
            </a:r>
          </a:p>
        </p:txBody>
      </p:sp>
      <p:sp>
        <p:nvSpPr>
          <p:cNvPr id="3" name="Content Placeholder 2"/>
          <p:cNvSpPr>
            <a:spLocks noGrp="1"/>
          </p:cNvSpPr>
          <p:nvPr>
            <p:ph idx="1"/>
          </p:nvPr>
        </p:nvSpPr>
        <p:spPr>
          <a:xfrm>
            <a:off x="457200" y="2011680"/>
            <a:ext cx="9398000" cy="3966643"/>
          </a:xfrm>
        </p:spPr>
        <p:txBody>
          <a:bodyPr wrap="square">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10" name="Text Placeholder 9"/>
          <p:cNvSpPr>
            <a:spLocks noGrp="1"/>
          </p:cNvSpPr>
          <p:nvPr>
            <p:ph type="body" sz="quarter" idx="10"/>
          </p:nvPr>
        </p:nvSpPr>
        <p:spPr>
          <a:xfrm>
            <a:off x="457200" y="1554480"/>
            <a:ext cx="9398001" cy="338554"/>
          </a:xfrm>
        </p:spPr>
        <p:txBody>
          <a:bodyPr wrap="square" anchor="b" anchorCtr="0">
            <a:spAutoFit/>
          </a:bodyPr>
          <a:lstStyle>
            <a:lvl1pPr marL="0" indent="0" hangingPunct="1">
              <a:spcBef>
                <a:spcPts val="0"/>
              </a:spcBef>
              <a:buFontTx/>
              <a:buNone/>
              <a:defRPr sz="2200" baseline="0">
                <a:latin typeface="+mn-lt"/>
              </a:defRPr>
            </a:lvl1pPr>
            <a:lvl2pPr marL="182880" indent="0" hangingPunct="1">
              <a:buFontTx/>
              <a:buNone/>
              <a:defRPr sz="1800" baseline="0">
                <a:latin typeface="+mn-lt"/>
              </a:defRPr>
            </a:lvl2pPr>
            <a:lvl3pPr marL="365760" indent="0" hangingPunct="1">
              <a:buFontTx/>
              <a:buNone/>
              <a:defRPr sz="1800" baseline="0">
                <a:latin typeface="+mn-lt"/>
              </a:defRPr>
            </a:lvl3pPr>
            <a:lvl4pPr marL="548640" indent="0" hangingPunct="1">
              <a:buFontTx/>
              <a:buNone/>
              <a:defRPr sz="1800" baseline="0">
                <a:latin typeface="+mn-lt"/>
              </a:defRPr>
            </a:lvl4pPr>
            <a:lvl5pPr marL="731520"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22960"/>
            <a:ext cx="9398000" cy="443198"/>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457200" y="1554480"/>
            <a:ext cx="9398001" cy="207749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object 19"/>
          <p:cNvSpPr txBox="1"/>
          <p:nvPr userDrawn="1"/>
        </p:nvSpPr>
        <p:spPr>
          <a:xfrm>
            <a:off x="11755949" y="3916280"/>
            <a:ext cx="115416" cy="2304076"/>
          </a:xfrm>
          <a:prstGeom prst="rect">
            <a:avLst/>
          </a:prstGeom>
        </p:spPr>
        <p:txBody>
          <a:bodyPr vert="vert" wrap="square" lIns="0" tIns="0" rIns="0" bIns="0" rtlCol="0">
            <a:spAutoFit/>
          </a:bodyPr>
          <a:lstStyle/>
          <a:p>
            <a:pPr marL="10583" algn="r">
              <a:lnSpc>
                <a:spcPts val="933"/>
              </a:lnSpc>
            </a:pPr>
            <a:r>
              <a:rPr sz="850">
                <a:solidFill>
                  <a:schemeClr val="tx1">
                    <a:lumMod val="40000"/>
                    <a:lumOff val="60000"/>
                  </a:schemeClr>
                </a:solidFill>
                <a:latin typeface="+mn-lt"/>
                <a:cs typeface="Century Gothic"/>
              </a:rPr>
              <a:t>©</a:t>
            </a:r>
            <a:r>
              <a:rPr sz="850" spc="-4">
                <a:solidFill>
                  <a:schemeClr val="tx1">
                    <a:lumMod val="40000"/>
                    <a:lumOff val="60000"/>
                  </a:schemeClr>
                </a:solidFill>
                <a:latin typeface="+mn-lt"/>
                <a:cs typeface="Century Gothic"/>
              </a:rPr>
              <a:t> </a:t>
            </a:r>
            <a:r>
              <a:rPr sz="850" spc="17">
                <a:solidFill>
                  <a:schemeClr val="tx1">
                    <a:lumMod val="40000"/>
                    <a:lumOff val="60000"/>
                  </a:schemeClr>
                </a:solidFill>
                <a:latin typeface="+mn-lt"/>
                <a:cs typeface="Century Gothic"/>
              </a:rPr>
              <a:t>2</a:t>
            </a:r>
            <a:r>
              <a:rPr sz="850" spc="-37">
                <a:solidFill>
                  <a:schemeClr val="tx1">
                    <a:lumMod val="40000"/>
                    <a:lumOff val="60000"/>
                  </a:schemeClr>
                </a:solidFill>
                <a:latin typeface="+mn-lt"/>
                <a:cs typeface="Century Gothic"/>
              </a:rPr>
              <a:t>0</a:t>
            </a:r>
            <a:r>
              <a:rPr sz="850" spc="-71">
                <a:solidFill>
                  <a:schemeClr val="tx1">
                    <a:lumMod val="40000"/>
                    <a:lumOff val="60000"/>
                  </a:schemeClr>
                </a:solidFill>
                <a:latin typeface="+mn-lt"/>
                <a:cs typeface="Century Gothic"/>
              </a:rPr>
              <a:t>1</a:t>
            </a:r>
            <a:r>
              <a:rPr sz="850">
                <a:solidFill>
                  <a:schemeClr val="tx1">
                    <a:lumMod val="40000"/>
                    <a:lumOff val="60000"/>
                  </a:schemeClr>
                </a:solidFill>
                <a:latin typeface="+mn-lt"/>
                <a:cs typeface="Century Gothic"/>
              </a:rPr>
              <a:t>7</a:t>
            </a:r>
            <a:r>
              <a:rPr sz="850" spc="-4">
                <a:solidFill>
                  <a:schemeClr val="tx1">
                    <a:lumMod val="40000"/>
                    <a:lumOff val="60000"/>
                  </a:schemeClr>
                </a:solidFill>
                <a:latin typeface="+mn-lt"/>
                <a:cs typeface="Century Gothic"/>
              </a:rPr>
              <a:t> </a:t>
            </a:r>
            <a:r>
              <a:rPr sz="850" spc="8">
                <a:solidFill>
                  <a:schemeClr val="tx1">
                    <a:lumMod val="40000"/>
                    <a:lumOff val="60000"/>
                  </a:schemeClr>
                </a:solidFill>
                <a:latin typeface="+mn-lt"/>
                <a:cs typeface="Century Gothic"/>
              </a:rPr>
              <a:t>E</a:t>
            </a:r>
            <a:r>
              <a:rPr sz="850" spc="12">
                <a:solidFill>
                  <a:schemeClr val="tx1">
                    <a:lumMod val="40000"/>
                    <a:lumOff val="60000"/>
                  </a:schemeClr>
                </a:solidFill>
                <a:latin typeface="+mn-lt"/>
                <a:cs typeface="Century Gothic"/>
              </a:rPr>
              <a:t>di</a:t>
            </a:r>
            <a:r>
              <a:rPr sz="850" spc="4">
                <a:solidFill>
                  <a:schemeClr val="tx1">
                    <a:lumMod val="40000"/>
                    <a:lumOff val="60000"/>
                  </a:schemeClr>
                </a:solidFill>
                <a:latin typeface="+mn-lt"/>
                <a:cs typeface="Century Gothic"/>
              </a:rPr>
              <a:t>s</a:t>
            </a:r>
            <a:r>
              <a:rPr sz="850" spc="8">
                <a:solidFill>
                  <a:schemeClr val="tx1">
                    <a:lumMod val="40000"/>
                    <a:lumOff val="60000"/>
                  </a:schemeClr>
                </a:solidFill>
                <a:latin typeface="+mn-lt"/>
                <a:cs typeface="Century Gothic"/>
              </a:rPr>
              <a:t>o</a:t>
            </a:r>
            <a:r>
              <a:rPr sz="850">
                <a:solidFill>
                  <a:schemeClr val="tx1">
                    <a:lumMod val="40000"/>
                    <a:lumOff val="60000"/>
                  </a:schemeClr>
                </a:solidFill>
                <a:latin typeface="+mn-lt"/>
                <a:cs typeface="Century Gothic"/>
              </a:rPr>
              <a:t>n</a:t>
            </a:r>
            <a:r>
              <a:rPr sz="850" spc="-4">
                <a:solidFill>
                  <a:schemeClr val="tx1">
                    <a:lumMod val="40000"/>
                    <a:lumOff val="60000"/>
                  </a:schemeClr>
                </a:solidFill>
                <a:latin typeface="+mn-lt"/>
                <a:cs typeface="Century Gothic"/>
              </a:rPr>
              <a:t> </a:t>
            </a:r>
            <a:r>
              <a:rPr sz="850" spc="12">
                <a:solidFill>
                  <a:schemeClr val="tx1">
                    <a:lumMod val="40000"/>
                    <a:lumOff val="60000"/>
                  </a:schemeClr>
                </a:solidFill>
                <a:latin typeface="+mn-lt"/>
                <a:cs typeface="Century Gothic"/>
              </a:rPr>
              <a:t>E</a:t>
            </a:r>
            <a:r>
              <a:rPr sz="850" spc="8">
                <a:solidFill>
                  <a:schemeClr val="tx1">
                    <a:lumMod val="40000"/>
                    <a:lumOff val="60000"/>
                  </a:schemeClr>
                </a:solidFill>
                <a:latin typeface="+mn-lt"/>
                <a:cs typeface="Century Gothic"/>
              </a:rPr>
              <a:t>n</a:t>
            </a:r>
            <a:r>
              <a:rPr sz="850" spc="17">
                <a:solidFill>
                  <a:schemeClr val="tx1">
                    <a:lumMod val="40000"/>
                    <a:lumOff val="60000"/>
                  </a:schemeClr>
                </a:solidFill>
                <a:latin typeface="+mn-lt"/>
                <a:cs typeface="Century Gothic"/>
              </a:rPr>
              <a:t>e</a:t>
            </a:r>
            <a:r>
              <a:rPr sz="850" spc="-8">
                <a:solidFill>
                  <a:schemeClr val="tx1">
                    <a:lumMod val="40000"/>
                    <a:lumOff val="60000"/>
                  </a:schemeClr>
                </a:solidFill>
                <a:latin typeface="+mn-lt"/>
                <a:cs typeface="Century Gothic"/>
              </a:rPr>
              <a:t>r</a:t>
            </a:r>
            <a:r>
              <a:rPr sz="850" spc="8">
                <a:solidFill>
                  <a:schemeClr val="tx1">
                    <a:lumMod val="40000"/>
                    <a:lumOff val="60000"/>
                  </a:schemeClr>
                </a:solidFill>
                <a:latin typeface="+mn-lt"/>
                <a:cs typeface="Century Gothic"/>
              </a:rPr>
              <a:t>g</a:t>
            </a:r>
            <a:r>
              <a:rPr sz="850" spc="-54">
                <a:solidFill>
                  <a:schemeClr val="tx1">
                    <a:lumMod val="40000"/>
                    <a:lumOff val="60000"/>
                  </a:schemeClr>
                </a:solidFill>
                <a:latin typeface="+mn-lt"/>
                <a:cs typeface="Century Gothic"/>
              </a:rPr>
              <a:t>y</a:t>
            </a:r>
            <a:r>
              <a:rPr sz="850">
                <a:solidFill>
                  <a:schemeClr val="tx1">
                    <a:lumMod val="40000"/>
                    <a:lumOff val="60000"/>
                  </a:schemeClr>
                </a:solidFill>
                <a:latin typeface="+mn-lt"/>
                <a:cs typeface="Century Gothic"/>
              </a:rPr>
              <a:t>.</a:t>
            </a:r>
            <a:r>
              <a:rPr sz="850" spc="-4">
                <a:solidFill>
                  <a:schemeClr val="tx1">
                    <a:lumMod val="40000"/>
                    <a:lumOff val="60000"/>
                  </a:schemeClr>
                </a:solidFill>
                <a:latin typeface="+mn-lt"/>
                <a:cs typeface="Century Gothic"/>
              </a:rPr>
              <a:t> </a:t>
            </a:r>
            <a:r>
              <a:rPr sz="850" spc="12">
                <a:solidFill>
                  <a:schemeClr val="tx1">
                    <a:lumMod val="40000"/>
                    <a:lumOff val="60000"/>
                  </a:schemeClr>
                </a:solidFill>
                <a:latin typeface="+mn-lt"/>
                <a:cs typeface="Century Gothic"/>
              </a:rPr>
              <a:t>A</a:t>
            </a:r>
            <a:r>
              <a:rPr sz="850" spc="17">
                <a:solidFill>
                  <a:schemeClr val="tx1">
                    <a:lumMod val="40000"/>
                    <a:lumOff val="60000"/>
                  </a:schemeClr>
                </a:solidFill>
                <a:latin typeface="+mn-lt"/>
                <a:cs typeface="Century Gothic"/>
              </a:rPr>
              <a:t>l</a:t>
            </a:r>
            <a:r>
              <a:rPr sz="850">
                <a:solidFill>
                  <a:schemeClr val="tx1">
                    <a:lumMod val="40000"/>
                    <a:lumOff val="60000"/>
                  </a:schemeClr>
                </a:solidFill>
                <a:latin typeface="+mn-lt"/>
                <a:cs typeface="Century Gothic"/>
              </a:rPr>
              <a:t>l</a:t>
            </a:r>
            <a:r>
              <a:rPr sz="850" spc="-4">
                <a:solidFill>
                  <a:schemeClr val="tx1">
                    <a:lumMod val="40000"/>
                    <a:lumOff val="60000"/>
                  </a:schemeClr>
                </a:solidFill>
                <a:latin typeface="+mn-lt"/>
                <a:cs typeface="Century Gothic"/>
              </a:rPr>
              <a:t> </a:t>
            </a:r>
            <a:r>
              <a:rPr sz="850">
                <a:solidFill>
                  <a:schemeClr val="tx1">
                    <a:lumMod val="40000"/>
                    <a:lumOff val="60000"/>
                  </a:schemeClr>
                </a:solidFill>
                <a:latin typeface="+mn-lt"/>
                <a:cs typeface="Century Gothic"/>
              </a:rPr>
              <a:t>R</a:t>
            </a:r>
            <a:r>
              <a:rPr sz="850" spc="8">
                <a:solidFill>
                  <a:schemeClr val="tx1">
                    <a:lumMod val="40000"/>
                    <a:lumOff val="60000"/>
                  </a:schemeClr>
                </a:solidFill>
                <a:latin typeface="+mn-lt"/>
                <a:cs typeface="Century Gothic"/>
              </a:rPr>
              <a:t>i</a:t>
            </a:r>
            <a:r>
              <a:rPr sz="850" spc="12">
                <a:solidFill>
                  <a:schemeClr val="tx1">
                    <a:lumMod val="40000"/>
                    <a:lumOff val="60000"/>
                  </a:schemeClr>
                </a:solidFill>
                <a:latin typeface="+mn-lt"/>
                <a:cs typeface="Century Gothic"/>
              </a:rPr>
              <a:t>g</a:t>
            </a:r>
            <a:r>
              <a:rPr sz="850" spc="-12">
                <a:solidFill>
                  <a:schemeClr val="tx1">
                    <a:lumMod val="40000"/>
                    <a:lumOff val="60000"/>
                  </a:schemeClr>
                </a:solidFill>
                <a:latin typeface="+mn-lt"/>
                <a:cs typeface="Century Gothic"/>
              </a:rPr>
              <a:t>h</a:t>
            </a:r>
            <a:r>
              <a:rPr sz="850" spc="8">
                <a:solidFill>
                  <a:schemeClr val="tx1">
                    <a:lumMod val="40000"/>
                    <a:lumOff val="60000"/>
                  </a:schemeClr>
                </a:solidFill>
                <a:latin typeface="+mn-lt"/>
                <a:cs typeface="Century Gothic"/>
              </a:rPr>
              <a:t>t</a:t>
            </a:r>
            <a:r>
              <a:rPr sz="850">
                <a:solidFill>
                  <a:schemeClr val="tx1">
                    <a:lumMod val="40000"/>
                    <a:lumOff val="60000"/>
                  </a:schemeClr>
                </a:solidFill>
                <a:latin typeface="+mn-lt"/>
                <a:cs typeface="Century Gothic"/>
              </a:rPr>
              <a:t>s</a:t>
            </a:r>
            <a:r>
              <a:rPr sz="850" spc="-4">
                <a:solidFill>
                  <a:schemeClr val="tx1">
                    <a:lumMod val="40000"/>
                    <a:lumOff val="60000"/>
                  </a:schemeClr>
                </a:solidFill>
                <a:latin typeface="+mn-lt"/>
                <a:cs typeface="Century Gothic"/>
              </a:rPr>
              <a:t> </a:t>
            </a:r>
            <a:r>
              <a:rPr sz="850" spc="-17">
                <a:solidFill>
                  <a:schemeClr val="tx1">
                    <a:lumMod val="40000"/>
                    <a:lumOff val="60000"/>
                  </a:schemeClr>
                </a:solidFill>
                <a:latin typeface="+mn-lt"/>
                <a:cs typeface="Century Gothic"/>
              </a:rPr>
              <a:t>R</a:t>
            </a:r>
            <a:r>
              <a:rPr sz="850">
                <a:solidFill>
                  <a:schemeClr val="tx1">
                    <a:lumMod val="40000"/>
                    <a:lumOff val="60000"/>
                  </a:schemeClr>
                </a:solidFill>
                <a:latin typeface="+mn-lt"/>
                <a:cs typeface="Century Gothic"/>
              </a:rPr>
              <a:t>e</a:t>
            </a:r>
            <a:r>
              <a:rPr sz="850" spc="4">
                <a:solidFill>
                  <a:schemeClr val="tx1">
                    <a:lumMod val="40000"/>
                    <a:lumOff val="60000"/>
                  </a:schemeClr>
                </a:solidFill>
                <a:latin typeface="+mn-lt"/>
                <a:cs typeface="Century Gothic"/>
              </a:rPr>
              <a:t>s</a:t>
            </a:r>
            <a:r>
              <a:rPr sz="850" spc="17">
                <a:solidFill>
                  <a:schemeClr val="tx1">
                    <a:lumMod val="40000"/>
                    <a:lumOff val="60000"/>
                  </a:schemeClr>
                </a:solidFill>
                <a:latin typeface="+mn-lt"/>
                <a:cs typeface="Century Gothic"/>
              </a:rPr>
              <a:t>e</a:t>
            </a:r>
            <a:r>
              <a:rPr sz="850" spc="42">
                <a:solidFill>
                  <a:schemeClr val="tx1">
                    <a:lumMod val="40000"/>
                    <a:lumOff val="60000"/>
                  </a:schemeClr>
                </a:solidFill>
                <a:latin typeface="+mn-lt"/>
                <a:cs typeface="Century Gothic"/>
              </a:rPr>
              <a:t>r</a:t>
            </a:r>
            <a:r>
              <a:rPr sz="850" spc="-21">
                <a:solidFill>
                  <a:schemeClr val="tx1">
                    <a:lumMod val="40000"/>
                    <a:lumOff val="60000"/>
                  </a:schemeClr>
                </a:solidFill>
                <a:latin typeface="+mn-lt"/>
                <a:cs typeface="Century Gothic"/>
              </a:rPr>
              <a:t>v</a:t>
            </a:r>
            <a:r>
              <a:rPr sz="850" spc="4">
                <a:solidFill>
                  <a:schemeClr val="tx1">
                    <a:lumMod val="40000"/>
                    <a:lumOff val="60000"/>
                  </a:schemeClr>
                </a:solidFill>
                <a:latin typeface="+mn-lt"/>
                <a:cs typeface="Century Gothic"/>
              </a:rPr>
              <a:t>e</a:t>
            </a:r>
            <a:r>
              <a:rPr sz="850">
                <a:solidFill>
                  <a:schemeClr val="tx1">
                    <a:lumMod val="40000"/>
                    <a:lumOff val="60000"/>
                  </a:schemeClr>
                </a:solidFill>
                <a:latin typeface="+mn-lt"/>
                <a:cs typeface="Century Gothic"/>
              </a:rPr>
              <a:t>d.</a:t>
            </a:r>
          </a:p>
        </p:txBody>
      </p:sp>
      <p:sp>
        <p:nvSpPr>
          <p:cNvPr id="11"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bg1">
                    <a:lumMod val="50000"/>
                  </a:schemeClr>
                </a:solidFill>
              </a:rPr>
              <a:pPr algn="ctr"/>
              <a:t>‹#›</a:t>
            </a:fld>
            <a:endParaRPr lang="en-US" sz="1000">
              <a:solidFill>
                <a:schemeClr val="bg1">
                  <a:lumMod val="50000"/>
                </a:schemeClr>
              </a:solidFill>
            </a:endParaRPr>
          </a:p>
        </p:txBody>
      </p:sp>
      <p:pic>
        <p:nvPicPr>
          <p:cNvPr id="32" name="Picture 31"/>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10541431" y="396052"/>
            <a:ext cx="1243581" cy="455663"/>
          </a:xfrm>
          <a:prstGeom prst="rect">
            <a:avLst/>
          </a:prstGeom>
        </p:spPr>
      </p:pic>
      <p:sp>
        <p:nvSpPr>
          <p:cNvPr id="10" name="TextBox 9"/>
          <p:cNvSpPr txBox="1"/>
          <p:nvPr userDrawn="1"/>
        </p:nvSpPr>
        <p:spPr>
          <a:xfrm rot="5400000">
            <a:off x="10566290" y="5005942"/>
            <a:ext cx="2404872" cy="220252"/>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
        <p:nvSpPr>
          <p:cNvPr id="13" name="Rectangle 12">
            <a:extLst>
              <a:ext uri="{FF2B5EF4-FFF2-40B4-BE49-F238E27FC236}">
                <a16:creationId xmlns:a16="http://schemas.microsoft.com/office/drawing/2014/main" id="{67D36DFA-A913-4F68-9A7E-61E7C019466A}"/>
              </a:ext>
            </a:extLst>
          </p:cNvPr>
          <p:cNvSpPr/>
          <p:nvPr userDrawn="1"/>
        </p:nvSpPr>
        <p:spPr>
          <a:xfrm>
            <a:off x="10480430" y="10048"/>
            <a:ext cx="1701521" cy="89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009542132"/>
      </p:ext>
    </p:extLst>
  </p:cSld>
  <p:clrMap bg1="lt1" tx1="dk1" bg2="lt2" tx2="dk2" accent1="accent1" accent2="accent2" accent3="accent3" accent4="accent4" accent5="accent5" accent6="accent6" hlink="hlink" folHlink="folHlink"/>
  <p:sldLayoutIdLst>
    <p:sldLayoutId id="2147483727" r:id="rId1"/>
    <p:sldLayoutId id="2147483694" r:id="rId2"/>
    <p:sldLayoutId id="2147483680" r:id="rId3"/>
    <p:sldLayoutId id="2147483764" r:id="rId4"/>
    <p:sldLayoutId id="2147483765" r:id="rId5"/>
    <p:sldLayoutId id="2147483774" r:id="rId6"/>
    <p:sldLayoutId id="2147483695" r:id="rId7"/>
    <p:sldLayoutId id="2147483696" r:id="rId8"/>
    <p:sldLayoutId id="2147483686" r:id="rId9"/>
    <p:sldLayoutId id="2147483693" r:id="rId10"/>
    <p:sldLayoutId id="2147483681" r:id="rId11"/>
    <p:sldLayoutId id="2147483714" r:id="rId12"/>
    <p:sldLayoutId id="2147483754" r:id="rId13"/>
    <p:sldLayoutId id="2147483755" r:id="rId14"/>
    <p:sldLayoutId id="2147483691" r:id="rId15"/>
    <p:sldLayoutId id="2147483729" r:id="rId16"/>
    <p:sldLayoutId id="2147483756" r:id="rId17"/>
    <p:sldLayoutId id="2147483757" r:id="rId18"/>
    <p:sldLayoutId id="2147483687" r:id="rId19"/>
    <p:sldLayoutId id="2147483688" r:id="rId20"/>
    <p:sldLayoutId id="2147483770" r:id="rId21"/>
    <p:sldLayoutId id="2147483804" r:id="rId22"/>
    <p:sldLayoutId id="2147483805" r:id="rId23"/>
    <p:sldLayoutId id="2147483807" r:id="rId24"/>
    <p:sldLayoutId id="2147483809" r:id="rId25"/>
    <p:sldLayoutId id="214748381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algn="l" defTabSz="914400" rtl="0" eaLnBrk="1" latinLnBrk="0" hangingPunct="1">
        <a:lnSpc>
          <a:spcPct val="90000"/>
        </a:lnSpc>
        <a:spcBef>
          <a:spcPct val="0"/>
        </a:spcBef>
        <a:buNone/>
        <a:defRPr lang="en-US" sz="3200" kern="1200" spc="-12" dirty="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3" orient="horz" pos="792">
          <p15:clr>
            <a:srgbClr val="F26B43"/>
          </p15:clr>
        </p15:guide>
        <p15:guide id="4" orient="horz" pos="1148">
          <p15:clr>
            <a:srgbClr val="F26B43"/>
          </p15:clr>
        </p15:guide>
        <p15:guide id="5" pos="512">
          <p15:clr>
            <a:srgbClr val="F26B43"/>
          </p15:clr>
        </p15:guide>
        <p15:guide id="6" pos="6432" userDrawn="1">
          <p15:clr>
            <a:srgbClr val="F26B43"/>
          </p15:clr>
        </p15:guide>
        <p15:guide id="7" orient="horz" pos="254">
          <p15:clr>
            <a:srgbClr val="F26B43"/>
          </p15:clr>
        </p15:guide>
        <p15:guide id="8" pos="7152" userDrawn="1">
          <p15:clr>
            <a:srgbClr val="F26B43"/>
          </p15:clr>
        </p15:guide>
        <p15:guide id="9" orient="horz" pos="3895" userDrawn="1">
          <p15:clr>
            <a:srgbClr val="F26B43"/>
          </p15:clr>
        </p15:guide>
        <p15:guide id="10" pos="3480" userDrawn="1">
          <p15:clr>
            <a:srgbClr val="F26B43"/>
          </p15:clr>
        </p15:guide>
        <p15:guide id="11" pos="3552" userDrawn="1">
          <p15:clr>
            <a:srgbClr val="F26B43"/>
          </p15:clr>
        </p15:guide>
        <p15:guide id="12" pos="3401" userDrawn="1">
          <p15:clr>
            <a:srgbClr val="F26B43"/>
          </p15:clr>
        </p15:guide>
        <p15:guide id="13" pos="663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898676"/>
            <a:ext cx="9398000" cy="443198"/>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812800" y="1825625"/>
            <a:ext cx="9398001" cy="207749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bject 18"/>
          <p:cNvSpPr/>
          <p:nvPr/>
        </p:nvSpPr>
        <p:spPr>
          <a:xfrm>
            <a:off x="9047721" y="6314631"/>
            <a:ext cx="3144308" cy="543454"/>
          </a:xfrm>
          <a:custGeom>
            <a:avLst/>
            <a:gdLst/>
            <a:ahLst/>
            <a:cxnLst/>
            <a:rect l="l" t="t" r="r" b="b"/>
            <a:pathLst>
              <a:path w="3773169" h="652145">
                <a:moveTo>
                  <a:pt x="3773131" y="0"/>
                </a:moveTo>
                <a:lnTo>
                  <a:pt x="0" y="652043"/>
                </a:lnTo>
                <a:lnTo>
                  <a:pt x="3773131" y="652043"/>
                </a:lnTo>
                <a:lnTo>
                  <a:pt x="3773131" y="0"/>
                </a:lnTo>
                <a:close/>
              </a:path>
            </a:pathLst>
          </a:custGeom>
          <a:solidFill>
            <a:schemeClr val="bg2"/>
          </a:solidFill>
        </p:spPr>
        <p:txBody>
          <a:bodyPr wrap="square" lIns="0" tIns="0" rIns="0" bIns="0" rtlCol="0"/>
          <a:lstStyle/>
          <a:p>
            <a:endParaRPr sz="1250"/>
          </a:p>
        </p:txBody>
      </p:sp>
      <p:sp>
        <p:nvSpPr>
          <p:cNvPr id="9" name="object 19"/>
          <p:cNvSpPr txBox="1"/>
          <p:nvPr/>
        </p:nvSpPr>
        <p:spPr>
          <a:xfrm>
            <a:off x="11755949" y="3916280"/>
            <a:ext cx="115416" cy="2304076"/>
          </a:xfrm>
          <a:prstGeom prst="rect">
            <a:avLst/>
          </a:prstGeom>
        </p:spPr>
        <p:txBody>
          <a:bodyPr vert="vert" wrap="square" lIns="0" tIns="0" rIns="0" bIns="0" rtlCol="0">
            <a:spAutoFit/>
          </a:bodyPr>
          <a:lstStyle/>
          <a:p>
            <a:pPr marL="10583" algn="r">
              <a:lnSpc>
                <a:spcPts val="933"/>
              </a:lnSpc>
            </a:pPr>
            <a:r>
              <a:rPr sz="850">
                <a:solidFill>
                  <a:schemeClr val="tx1">
                    <a:lumMod val="40000"/>
                    <a:lumOff val="60000"/>
                  </a:schemeClr>
                </a:solidFill>
                <a:latin typeface="+mn-lt"/>
                <a:cs typeface="Century Gothic"/>
              </a:rPr>
              <a:t>©</a:t>
            </a:r>
            <a:r>
              <a:rPr sz="850" spc="-4">
                <a:solidFill>
                  <a:schemeClr val="tx1">
                    <a:lumMod val="40000"/>
                    <a:lumOff val="60000"/>
                  </a:schemeClr>
                </a:solidFill>
                <a:latin typeface="+mn-lt"/>
                <a:cs typeface="Century Gothic"/>
              </a:rPr>
              <a:t> </a:t>
            </a:r>
            <a:r>
              <a:rPr sz="850" spc="17">
                <a:solidFill>
                  <a:schemeClr val="tx1">
                    <a:lumMod val="40000"/>
                    <a:lumOff val="60000"/>
                  </a:schemeClr>
                </a:solidFill>
                <a:latin typeface="+mn-lt"/>
                <a:cs typeface="Century Gothic"/>
              </a:rPr>
              <a:t>2</a:t>
            </a:r>
            <a:r>
              <a:rPr sz="850" spc="-37">
                <a:solidFill>
                  <a:schemeClr val="tx1">
                    <a:lumMod val="40000"/>
                    <a:lumOff val="60000"/>
                  </a:schemeClr>
                </a:solidFill>
                <a:latin typeface="+mn-lt"/>
                <a:cs typeface="Century Gothic"/>
              </a:rPr>
              <a:t>0</a:t>
            </a:r>
            <a:r>
              <a:rPr sz="850" spc="-71">
                <a:solidFill>
                  <a:schemeClr val="tx1">
                    <a:lumMod val="40000"/>
                    <a:lumOff val="60000"/>
                  </a:schemeClr>
                </a:solidFill>
                <a:latin typeface="+mn-lt"/>
                <a:cs typeface="Century Gothic"/>
              </a:rPr>
              <a:t>1</a:t>
            </a:r>
            <a:r>
              <a:rPr sz="850">
                <a:solidFill>
                  <a:schemeClr val="tx1">
                    <a:lumMod val="40000"/>
                    <a:lumOff val="60000"/>
                  </a:schemeClr>
                </a:solidFill>
                <a:latin typeface="+mn-lt"/>
                <a:cs typeface="Century Gothic"/>
              </a:rPr>
              <a:t>7</a:t>
            </a:r>
            <a:r>
              <a:rPr sz="850" spc="-4">
                <a:solidFill>
                  <a:schemeClr val="tx1">
                    <a:lumMod val="40000"/>
                    <a:lumOff val="60000"/>
                  </a:schemeClr>
                </a:solidFill>
                <a:latin typeface="+mn-lt"/>
                <a:cs typeface="Century Gothic"/>
              </a:rPr>
              <a:t> </a:t>
            </a:r>
            <a:r>
              <a:rPr sz="850" spc="8">
                <a:solidFill>
                  <a:schemeClr val="tx1">
                    <a:lumMod val="40000"/>
                    <a:lumOff val="60000"/>
                  </a:schemeClr>
                </a:solidFill>
                <a:latin typeface="+mn-lt"/>
                <a:cs typeface="Century Gothic"/>
              </a:rPr>
              <a:t>E</a:t>
            </a:r>
            <a:r>
              <a:rPr sz="850" spc="12">
                <a:solidFill>
                  <a:schemeClr val="tx1">
                    <a:lumMod val="40000"/>
                    <a:lumOff val="60000"/>
                  </a:schemeClr>
                </a:solidFill>
                <a:latin typeface="+mn-lt"/>
                <a:cs typeface="Century Gothic"/>
              </a:rPr>
              <a:t>di</a:t>
            </a:r>
            <a:r>
              <a:rPr sz="850" spc="4">
                <a:solidFill>
                  <a:schemeClr val="tx1">
                    <a:lumMod val="40000"/>
                    <a:lumOff val="60000"/>
                  </a:schemeClr>
                </a:solidFill>
                <a:latin typeface="+mn-lt"/>
                <a:cs typeface="Century Gothic"/>
              </a:rPr>
              <a:t>s</a:t>
            </a:r>
            <a:r>
              <a:rPr sz="850" spc="8">
                <a:solidFill>
                  <a:schemeClr val="tx1">
                    <a:lumMod val="40000"/>
                    <a:lumOff val="60000"/>
                  </a:schemeClr>
                </a:solidFill>
                <a:latin typeface="+mn-lt"/>
                <a:cs typeface="Century Gothic"/>
              </a:rPr>
              <a:t>o</a:t>
            </a:r>
            <a:r>
              <a:rPr sz="850">
                <a:solidFill>
                  <a:schemeClr val="tx1">
                    <a:lumMod val="40000"/>
                    <a:lumOff val="60000"/>
                  </a:schemeClr>
                </a:solidFill>
                <a:latin typeface="+mn-lt"/>
                <a:cs typeface="Century Gothic"/>
              </a:rPr>
              <a:t>n</a:t>
            </a:r>
            <a:r>
              <a:rPr sz="850" spc="-4">
                <a:solidFill>
                  <a:schemeClr val="tx1">
                    <a:lumMod val="40000"/>
                    <a:lumOff val="60000"/>
                  </a:schemeClr>
                </a:solidFill>
                <a:latin typeface="+mn-lt"/>
                <a:cs typeface="Century Gothic"/>
              </a:rPr>
              <a:t> </a:t>
            </a:r>
            <a:r>
              <a:rPr sz="850" spc="12">
                <a:solidFill>
                  <a:schemeClr val="tx1">
                    <a:lumMod val="40000"/>
                    <a:lumOff val="60000"/>
                  </a:schemeClr>
                </a:solidFill>
                <a:latin typeface="+mn-lt"/>
                <a:cs typeface="Century Gothic"/>
              </a:rPr>
              <a:t>E</a:t>
            </a:r>
            <a:r>
              <a:rPr sz="850" spc="8">
                <a:solidFill>
                  <a:schemeClr val="tx1">
                    <a:lumMod val="40000"/>
                    <a:lumOff val="60000"/>
                  </a:schemeClr>
                </a:solidFill>
                <a:latin typeface="+mn-lt"/>
                <a:cs typeface="Century Gothic"/>
              </a:rPr>
              <a:t>n</a:t>
            </a:r>
            <a:r>
              <a:rPr sz="850" spc="17">
                <a:solidFill>
                  <a:schemeClr val="tx1">
                    <a:lumMod val="40000"/>
                    <a:lumOff val="60000"/>
                  </a:schemeClr>
                </a:solidFill>
                <a:latin typeface="+mn-lt"/>
                <a:cs typeface="Century Gothic"/>
              </a:rPr>
              <a:t>e</a:t>
            </a:r>
            <a:r>
              <a:rPr sz="850" spc="-8">
                <a:solidFill>
                  <a:schemeClr val="tx1">
                    <a:lumMod val="40000"/>
                    <a:lumOff val="60000"/>
                  </a:schemeClr>
                </a:solidFill>
                <a:latin typeface="+mn-lt"/>
                <a:cs typeface="Century Gothic"/>
              </a:rPr>
              <a:t>r</a:t>
            </a:r>
            <a:r>
              <a:rPr sz="850" spc="8">
                <a:solidFill>
                  <a:schemeClr val="tx1">
                    <a:lumMod val="40000"/>
                    <a:lumOff val="60000"/>
                  </a:schemeClr>
                </a:solidFill>
                <a:latin typeface="+mn-lt"/>
                <a:cs typeface="Century Gothic"/>
              </a:rPr>
              <a:t>g</a:t>
            </a:r>
            <a:r>
              <a:rPr sz="850" spc="-54">
                <a:solidFill>
                  <a:schemeClr val="tx1">
                    <a:lumMod val="40000"/>
                    <a:lumOff val="60000"/>
                  </a:schemeClr>
                </a:solidFill>
                <a:latin typeface="+mn-lt"/>
                <a:cs typeface="Century Gothic"/>
              </a:rPr>
              <a:t>y</a:t>
            </a:r>
            <a:r>
              <a:rPr sz="850">
                <a:solidFill>
                  <a:schemeClr val="tx1">
                    <a:lumMod val="40000"/>
                    <a:lumOff val="60000"/>
                  </a:schemeClr>
                </a:solidFill>
                <a:latin typeface="+mn-lt"/>
                <a:cs typeface="Century Gothic"/>
              </a:rPr>
              <a:t>.</a:t>
            </a:r>
            <a:r>
              <a:rPr sz="850" spc="-4">
                <a:solidFill>
                  <a:schemeClr val="tx1">
                    <a:lumMod val="40000"/>
                    <a:lumOff val="60000"/>
                  </a:schemeClr>
                </a:solidFill>
                <a:latin typeface="+mn-lt"/>
                <a:cs typeface="Century Gothic"/>
              </a:rPr>
              <a:t> </a:t>
            </a:r>
            <a:r>
              <a:rPr sz="850" spc="12">
                <a:solidFill>
                  <a:schemeClr val="tx1">
                    <a:lumMod val="40000"/>
                    <a:lumOff val="60000"/>
                  </a:schemeClr>
                </a:solidFill>
                <a:latin typeface="+mn-lt"/>
                <a:cs typeface="Century Gothic"/>
              </a:rPr>
              <a:t>A</a:t>
            </a:r>
            <a:r>
              <a:rPr sz="850" spc="17">
                <a:solidFill>
                  <a:schemeClr val="tx1">
                    <a:lumMod val="40000"/>
                    <a:lumOff val="60000"/>
                  </a:schemeClr>
                </a:solidFill>
                <a:latin typeface="+mn-lt"/>
                <a:cs typeface="Century Gothic"/>
              </a:rPr>
              <a:t>l</a:t>
            </a:r>
            <a:r>
              <a:rPr sz="850">
                <a:solidFill>
                  <a:schemeClr val="tx1">
                    <a:lumMod val="40000"/>
                    <a:lumOff val="60000"/>
                  </a:schemeClr>
                </a:solidFill>
                <a:latin typeface="+mn-lt"/>
                <a:cs typeface="Century Gothic"/>
              </a:rPr>
              <a:t>l</a:t>
            </a:r>
            <a:r>
              <a:rPr sz="850" spc="-4">
                <a:solidFill>
                  <a:schemeClr val="tx1">
                    <a:lumMod val="40000"/>
                    <a:lumOff val="60000"/>
                  </a:schemeClr>
                </a:solidFill>
                <a:latin typeface="+mn-lt"/>
                <a:cs typeface="Century Gothic"/>
              </a:rPr>
              <a:t> </a:t>
            </a:r>
            <a:r>
              <a:rPr sz="850">
                <a:solidFill>
                  <a:schemeClr val="tx1">
                    <a:lumMod val="40000"/>
                    <a:lumOff val="60000"/>
                  </a:schemeClr>
                </a:solidFill>
                <a:latin typeface="+mn-lt"/>
                <a:cs typeface="Century Gothic"/>
              </a:rPr>
              <a:t>R</a:t>
            </a:r>
            <a:r>
              <a:rPr sz="850" spc="8">
                <a:solidFill>
                  <a:schemeClr val="tx1">
                    <a:lumMod val="40000"/>
                    <a:lumOff val="60000"/>
                  </a:schemeClr>
                </a:solidFill>
                <a:latin typeface="+mn-lt"/>
                <a:cs typeface="Century Gothic"/>
              </a:rPr>
              <a:t>i</a:t>
            </a:r>
            <a:r>
              <a:rPr sz="850" spc="12">
                <a:solidFill>
                  <a:schemeClr val="tx1">
                    <a:lumMod val="40000"/>
                    <a:lumOff val="60000"/>
                  </a:schemeClr>
                </a:solidFill>
                <a:latin typeface="+mn-lt"/>
                <a:cs typeface="Century Gothic"/>
              </a:rPr>
              <a:t>g</a:t>
            </a:r>
            <a:r>
              <a:rPr sz="850" spc="-12">
                <a:solidFill>
                  <a:schemeClr val="tx1">
                    <a:lumMod val="40000"/>
                    <a:lumOff val="60000"/>
                  </a:schemeClr>
                </a:solidFill>
                <a:latin typeface="+mn-lt"/>
                <a:cs typeface="Century Gothic"/>
              </a:rPr>
              <a:t>h</a:t>
            </a:r>
            <a:r>
              <a:rPr sz="850" spc="8">
                <a:solidFill>
                  <a:schemeClr val="tx1">
                    <a:lumMod val="40000"/>
                    <a:lumOff val="60000"/>
                  </a:schemeClr>
                </a:solidFill>
                <a:latin typeface="+mn-lt"/>
                <a:cs typeface="Century Gothic"/>
              </a:rPr>
              <a:t>t</a:t>
            </a:r>
            <a:r>
              <a:rPr sz="850">
                <a:solidFill>
                  <a:schemeClr val="tx1">
                    <a:lumMod val="40000"/>
                    <a:lumOff val="60000"/>
                  </a:schemeClr>
                </a:solidFill>
                <a:latin typeface="+mn-lt"/>
                <a:cs typeface="Century Gothic"/>
              </a:rPr>
              <a:t>s</a:t>
            </a:r>
            <a:r>
              <a:rPr sz="850" spc="-4">
                <a:solidFill>
                  <a:schemeClr val="tx1">
                    <a:lumMod val="40000"/>
                    <a:lumOff val="60000"/>
                  </a:schemeClr>
                </a:solidFill>
                <a:latin typeface="+mn-lt"/>
                <a:cs typeface="Century Gothic"/>
              </a:rPr>
              <a:t> </a:t>
            </a:r>
            <a:r>
              <a:rPr sz="850" spc="-17">
                <a:solidFill>
                  <a:schemeClr val="tx1">
                    <a:lumMod val="40000"/>
                    <a:lumOff val="60000"/>
                  </a:schemeClr>
                </a:solidFill>
                <a:latin typeface="+mn-lt"/>
                <a:cs typeface="Century Gothic"/>
              </a:rPr>
              <a:t>R</a:t>
            </a:r>
            <a:r>
              <a:rPr sz="850">
                <a:solidFill>
                  <a:schemeClr val="tx1">
                    <a:lumMod val="40000"/>
                    <a:lumOff val="60000"/>
                  </a:schemeClr>
                </a:solidFill>
                <a:latin typeface="+mn-lt"/>
                <a:cs typeface="Century Gothic"/>
              </a:rPr>
              <a:t>e</a:t>
            </a:r>
            <a:r>
              <a:rPr sz="850" spc="4">
                <a:solidFill>
                  <a:schemeClr val="tx1">
                    <a:lumMod val="40000"/>
                    <a:lumOff val="60000"/>
                  </a:schemeClr>
                </a:solidFill>
                <a:latin typeface="+mn-lt"/>
                <a:cs typeface="Century Gothic"/>
              </a:rPr>
              <a:t>s</a:t>
            </a:r>
            <a:r>
              <a:rPr sz="850" spc="17">
                <a:solidFill>
                  <a:schemeClr val="tx1">
                    <a:lumMod val="40000"/>
                    <a:lumOff val="60000"/>
                  </a:schemeClr>
                </a:solidFill>
                <a:latin typeface="+mn-lt"/>
                <a:cs typeface="Century Gothic"/>
              </a:rPr>
              <a:t>e</a:t>
            </a:r>
            <a:r>
              <a:rPr sz="850" spc="42">
                <a:solidFill>
                  <a:schemeClr val="tx1">
                    <a:lumMod val="40000"/>
                    <a:lumOff val="60000"/>
                  </a:schemeClr>
                </a:solidFill>
                <a:latin typeface="+mn-lt"/>
                <a:cs typeface="Century Gothic"/>
              </a:rPr>
              <a:t>r</a:t>
            </a:r>
            <a:r>
              <a:rPr sz="850" spc="-21">
                <a:solidFill>
                  <a:schemeClr val="tx1">
                    <a:lumMod val="40000"/>
                    <a:lumOff val="60000"/>
                  </a:schemeClr>
                </a:solidFill>
                <a:latin typeface="+mn-lt"/>
                <a:cs typeface="Century Gothic"/>
              </a:rPr>
              <a:t>v</a:t>
            </a:r>
            <a:r>
              <a:rPr sz="850" spc="4">
                <a:solidFill>
                  <a:schemeClr val="tx1">
                    <a:lumMod val="40000"/>
                    <a:lumOff val="60000"/>
                  </a:schemeClr>
                </a:solidFill>
                <a:latin typeface="+mn-lt"/>
                <a:cs typeface="Century Gothic"/>
              </a:rPr>
              <a:t>e</a:t>
            </a:r>
            <a:r>
              <a:rPr sz="850">
                <a:solidFill>
                  <a:schemeClr val="tx1">
                    <a:lumMod val="40000"/>
                    <a:lumOff val="60000"/>
                  </a:schemeClr>
                </a:solidFill>
                <a:latin typeface="+mn-lt"/>
                <a:cs typeface="Century Gothic"/>
              </a:rPr>
              <a:t>d.</a:t>
            </a:r>
          </a:p>
        </p:txBody>
      </p:sp>
      <p:sp>
        <p:nvSpPr>
          <p:cNvPr id="11" name="object 56"/>
          <p:cNvSpPr txBox="1"/>
          <p:nvPr/>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bg1"/>
                </a:solidFill>
              </a:rPr>
              <a:pPr algn="ctr"/>
              <a:t>‹#›</a:t>
            </a:fld>
            <a:endParaRPr lang="en-US" sz="1000">
              <a:solidFill>
                <a:schemeClr val="bg1"/>
              </a:solidFill>
            </a:endParaRPr>
          </a:p>
        </p:txBody>
      </p:sp>
      <p:sp>
        <p:nvSpPr>
          <p:cNvPr id="12" name="object 53"/>
          <p:cNvSpPr/>
          <p:nvPr/>
        </p:nvSpPr>
        <p:spPr>
          <a:xfrm>
            <a:off x="0" y="0"/>
            <a:ext cx="3097742" cy="535517"/>
          </a:xfrm>
          <a:custGeom>
            <a:avLst/>
            <a:gdLst/>
            <a:ahLst/>
            <a:cxnLst/>
            <a:rect l="l" t="t" r="r" b="b"/>
            <a:pathLst>
              <a:path w="3717290" h="642620">
                <a:moveTo>
                  <a:pt x="3716705" y="0"/>
                </a:moveTo>
                <a:lnTo>
                  <a:pt x="0" y="0"/>
                </a:lnTo>
                <a:lnTo>
                  <a:pt x="0" y="642302"/>
                </a:lnTo>
                <a:lnTo>
                  <a:pt x="3716705" y="0"/>
                </a:lnTo>
                <a:close/>
              </a:path>
            </a:pathLst>
          </a:custGeom>
          <a:solidFill>
            <a:schemeClr val="tx2"/>
          </a:solidFill>
        </p:spPr>
        <p:txBody>
          <a:bodyPr wrap="square" lIns="0" tIns="0" rIns="0" bIns="0" rtlCol="0"/>
          <a:lstStyle/>
          <a:p>
            <a:endParaRPr sz="1250"/>
          </a:p>
        </p:txBody>
      </p:sp>
      <p:pic>
        <p:nvPicPr>
          <p:cNvPr id="32" name="Picture 31"/>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10541431" y="396052"/>
            <a:ext cx="1243581" cy="455663"/>
          </a:xfrm>
          <a:prstGeom prst="rect">
            <a:avLst/>
          </a:prstGeom>
        </p:spPr>
      </p:pic>
      <p:sp>
        <p:nvSpPr>
          <p:cNvPr id="10" name="object 19"/>
          <p:cNvSpPr txBox="1"/>
          <p:nvPr userDrawn="1"/>
        </p:nvSpPr>
        <p:spPr>
          <a:xfrm rot="16200000">
            <a:off x="1784941" y="5555810"/>
            <a:ext cx="115416" cy="2059697"/>
          </a:xfrm>
          <a:prstGeom prst="rect">
            <a:avLst/>
          </a:prstGeom>
        </p:spPr>
        <p:txBody>
          <a:bodyPr vert="vert" wrap="square" lIns="0" tIns="0" rIns="0" bIns="0" rtlCol="0">
            <a:spAutoFit/>
          </a:bodyPr>
          <a:lstStyle/>
          <a:p>
            <a:pPr marL="10583" algn="l">
              <a:lnSpc>
                <a:spcPts val="933"/>
              </a:lnSpc>
            </a:pPr>
            <a:r>
              <a:rPr lang="en-US" sz="850" dirty="0">
                <a:solidFill>
                  <a:schemeClr val="tx2"/>
                </a:solidFill>
                <a:latin typeface="+mn-lt"/>
                <a:cs typeface="Century Gothic"/>
              </a:rPr>
              <a:t>CONFIDENTIAL</a:t>
            </a:r>
            <a:endParaRPr sz="850" dirty="0">
              <a:solidFill>
                <a:schemeClr val="tx2"/>
              </a:solidFill>
              <a:latin typeface="+mn-lt"/>
              <a:cs typeface="Century Gothic"/>
            </a:endParaRPr>
          </a:p>
        </p:txBody>
      </p:sp>
      <p:sp>
        <p:nvSpPr>
          <p:cNvPr id="14" name="Rectangle 13">
            <a:extLst>
              <a:ext uri="{FF2B5EF4-FFF2-40B4-BE49-F238E27FC236}">
                <a16:creationId xmlns:a16="http://schemas.microsoft.com/office/drawing/2014/main" id="{D3A6C2A6-92B3-4280-AD0A-1C812A0B984C}"/>
              </a:ext>
            </a:extLst>
          </p:cNvPr>
          <p:cNvSpPr/>
          <p:nvPr userDrawn="1"/>
        </p:nvSpPr>
        <p:spPr>
          <a:xfrm>
            <a:off x="10480430" y="10048"/>
            <a:ext cx="1701521" cy="89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64816130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algn="l" defTabSz="914400" rtl="0" eaLnBrk="1" latinLnBrk="0" hangingPunct="1">
        <a:lnSpc>
          <a:spcPct val="90000"/>
        </a:lnSpc>
        <a:spcBef>
          <a:spcPct val="0"/>
        </a:spcBef>
        <a:buNone/>
        <a:defRPr lang="en-US" sz="3200" kern="1200" spc="-12" dirty="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3" orient="horz" pos="792">
          <p15:clr>
            <a:srgbClr val="F26B43"/>
          </p15:clr>
        </p15:guide>
        <p15:guide id="4" orient="horz" pos="1148">
          <p15:clr>
            <a:srgbClr val="F26B43"/>
          </p15:clr>
        </p15:guide>
        <p15:guide id="5" pos="512">
          <p15:clr>
            <a:srgbClr val="F26B43"/>
          </p15:clr>
        </p15:guide>
        <p15:guide id="6" pos="6432">
          <p15:clr>
            <a:srgbClr val="F26B43"/>
          </p15:clr>
        </p15:guide>
        <p15:guide id="7" orient="horz" pos="254">
          <p15:clr>
            <a:srgbClr val="F26B43"/>
          </p15:clr>
        </p15:guide>
        <p15:guide id="8" pos="7152">
          <p15:clr>
            <a:srgbClr val="F26B43"/>
          </p15:clr>
        </p15:guide>
        <p15:guide id="9" orient="horz" pos="3895">
          <p15:clr>
            <a:srgbClr val="F26B43"/>
          </p15:clr>
        </p15:guide>
        <p15:guide id="10" pos="3480">
          <p15:clr>
            <a:srgbClr val="F26B43"/>
          </p15:clr>
        </p15:guide>
        <p15:guide id="11" pos="3552">
          <p15:clr>
            <a:srgbClr val="F26B43"/>
          </p15:clr>
        </p15:guide>
        <p15:guide id="12" pos="3401">
          <p15:clr>
            <a:srgbClr val="F26B43"/>
          </p15:clr>
        </p15:guide>
        <p15:guide id="13" pos="66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2.xml"/><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4.xml"/><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12" Type="http://schemas.openxmlformats.org/officeDocument/2006/relationships/image" Target="../media/image62.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emf"/></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85.png"/><Relationship Id="rId5" Type="http://schemas.openxmlformats.org/officeDocument/2006/relationships/image" Target="../media/image84.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4EEC381-7741-47E7-8F54-D8F1D41B232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5193366" y="1415007"/>
            <a:ext cx="1805268" cy="1803736"/>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7" name="Title 6"/>
          <p:cNvSpPr>
            <a:spLocks noGrp="1"/>
          </p:cNvSpPr>
          <p:nvPr>
            <p:ph type="ctrTitle"/>
          </p:nvPr>
        </p:nvSpPr>
        <p:spPr>
          <a:xfrm>
            <a:off x="318198" y="3425209"/>
            <a:ext cx="11555604" cy="1124667"/>
          </a:xfrm>
        </p:spPr>
        <p:txBody>
          <a:bodyPr/>
          <a:lstStyle/>
          <a:p>
            <a:r>
              <a:rPr lang="en-US" sz="4200" dirty="0"/>
              <a:t>Leverage Your Renewable Energy Impact Through Emerging Avoided Emissions PPA Strategies</a:t>
            </a:r>
          </a:p>
        </p:txBody>
      </p:sp>
      <p:sp>
        <p:nvSpPr>
          <p:cNvPr id="3" name="Text Placeholder 2"/>
          <p:cNvSpPr>
            <a:spLocks noGrp="1"/>
          </p:cNvSpPr>
          <p:nvPr>
            <p:ph type="body" sz="quarter" idx="10"/>
          </p:nvPr>
        </p:nvSpPr>
        <p:spPr>
          <a:xfrm>
            <a:off x="318198" y="4655862"/>
            <a:ext cx="6705599" cy="307777"/>
          </a:xfrm>
        </p:spPr>
        <p:txBody>
          <a:bodyPr/>
          <a:lstStyle/>
          <a:p>
            <a:r>
              <a:rPr lang="en-US" dirty="0"/>
              <a:t>AASHE 2018</a:t>
            </a:r>
          </a:p>
        </p:txBody>
      </p:sp>
      <p:sp>
        <p:nvSpPr>
          <p:cNvPr id="6" name="Rectangle 5">
            <a:extLst>
              <a:ext uri="{FF2B5EF4-FFF2-40B4-BE49-F238E27FC236}">
                <a16:creationId xmlns:a16="http://schemas.microsoft.com/office/drawing/2014/main" id="{9704C671-BC91-4F80-AE1D-FBCA517BE4A8}"/>
              </a:ext>
            </a:extLst>
          </p:cNvPr>
          <p:cNvSpPr/>
          <p:nvPr/>
        </p:nvSpPr>
        <p:spPr>
          <a:xfrm>
            <a:off x="11686233" y="4049486"/>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descr="boston_univ_cmyk.eps">
            <a:extLst>
              <a:ext uri="{FF2B5EF4-FFF2-40B4-BE49-F238E27FC236}">
                <a16:creationId xmlns:a16="http://schemas.microsoft.com/office/drawing/2014/main" id="{CEF25CEA-E6D2-4DCE-8CDD-51CED36599B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1" y="5673476"/>
            <a:ext cx="1564044" cy="70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DE83A19-96C9-4A81-A72A-89E8F236D27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6" t="-3119" r="59121" b="-2461"/>
          <a:stretch/>
        </p:blipFill>
        <p:spPr>
          <a:xfrm>
            <a:off x="3835325" y="5644334"/>
            <a:ext cx="1256287" cy="766225"/>
          </a:xfrm>
          <a:prstGeom prst="rect">
            <a:avLst/>
          </a:prstGeom>
        </p:spPr>
      </p:pic>
      <p:pic>
        <p:nvPicPr>
          <p:cNvPr id="11" name="Picture 10">
            <a:extLst>
              <a:ext uri="{FF2B5EF4-FFF2-40B4-BE49-F238E27FC236}">
                <a16:creationId xmlns:a16="http://schemas.microsoft.com/office/drawing/2014/main" id="{D247C577-93A7-4D87-BD90-FBB36B36E62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6521" r="35283"/>
          <a:stretch/>
        </p:blipFill>
        <p:spPr>
          <a:xfrm>
            <a:off x="6808232" y="5693572"/>
            <a:ext cx="1256287" cy="703045"/>
          </a:xfrm>
          <a:prstGeom prst="rect">
            <a:avLst/>
          </a:prstGeom>
        </p:spPr>
      </p:pic>
      <p:pic>
        <p:nvPicPr>
          <p:cNvPr id="12" name="Picture 11">
            <a:extLst>
              <a:ext uri="{FF2B5EF4-FFF2-40B4-BE49-F238E27FC236}">
                <a16:creationId xmlns:a16="http://schemas.microsoft.com/office/drawing/2014/main" id="{0FDC386A-5985-4967-823B-B08085BE97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94520" y="5683208"/>
            <a:ext cx="1564044" cy="606357"/>
          </a:xfrm>
          <a:prstGeom prst="rect">
            <a:avLst/>
          </a:prstGeom>
        </p:spPr>
      </p:pic>
    </p:spTree>
    <p:extLst>
      <p:ext uri="{BB962C8B-B14F-4D97-AF65-F5344CB8AC3E}">
        <p14:creationId xmlns:p14="http://schemas.microsoft.com/office/powerpoint/2010/main" val="57476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BU decided to multiply their impact</a:t>
            </a:r>
          </a:p>
        </p:txBody>
      </p:sp>
      <p:pic>
        <p:nvPicPr>
          <p:cNvPr id="2" name="Picture 1">
            <a:extLst>
              <a:ext uri="{FF2B5EF4-FFF2-40B4-BE49-F238E27FC236}">
                <a16:creationId xmlns:a16="http://schemas.microsoft.com/office/drawing/2014/main" id="{6C30F7B3-380C-F145-85BC-58E662FF6279}"/>
              </a:ext>
            </a:extLst>
          </p:cNvPr>
          <p:cNvPicPr>
            <a:picLocks noChangeAspect="1"/>
          </p:cNvPicPr>
          <p:nvPr/>
        </p:nvPicPr>
        <p:blipFill>
          <a:blip r:embed="rId3"/>
          <a:stretch>
            <a:fillRect/>
          </a:stretch>
        </p:blipFill>
        <p:spPr>
          <a:xfrm>
            <a:off x="3126509" y="1487054"/>
            <a:ext cx="5740400" cy="4753769"/>
          </a:xfrm>
          <a:prstGeom prst="rect">
            <a:avLst/>
          </a:prstGeom>
        </p:spPr>
      </p:pic>
      <p:cxnSp>
        <p:nvCxnSpPr>
          <p:cNvPr id="4" name="Straight Arrow Connector 3">
            <a:extLst>
              <a:ext uri="{FF2B5EF4-FFF2-40B4-BE49-F238E27FC236}">
                <a16:creationId xmlns:a16="http://schemas.microsoft.com/office/drawing/2014/main" id="{76C19AC8-9BFB-D444-8DB8-2182838D533F}"/>
              </a:ext>
            </a:extLst>
          </p:cNvPr>
          <p:cNvCxnSpPr>
            <a:cxnSpLocks/>
          </p:cNvCxnSpPr>
          <p:nvPr/>
        </p:nvCxnSpPr>
        <p:spPr>
          <a:xfrm flipH="1">
            <a:off x="8317932" y="2272145"/>
            <a:ext cx="923050" cy="135665"/>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A74078-26D6-8846-B682-44B7F19347DC}"/>
              </a:ext>
            </a:extLst>
          </p:cNvPr>
          <p:cNvSpPr txBox="1"/>
          <p:nvPr/>
        </p:nvSpPr>
        <p:spPr>
          <a:xfrm>
            <a:off x="9240982" y="1948979"/>
            <a:ext cx="2044149" cy="1477328"/>
          </a:xfrm>
          <a:prstGeom prst="rect">
            <a:avLst/>
          </a:prstGeom>
          <a:noFill/>
        </p:spPr>
        <p:txBody>
          <a:bodyPr wrap="none" rtlCol="0">
            <a:spAutoFit/>
          </a:bodyPr>
          <a:lstStyle/>
          <a:p>
            <a:r>
              <a:rPr lang="en-US" dirty="0"/>
              <a:t>Renewables</a:t>
            </a:r>
            <a:br>
              <a:rPr lang="en-US" dirty="0"/>
            </a:br>
            <a:r>
              <a:rPr lang="en-US" dirty="0"/>
              <a:t>in Boston</a:t>
            </a:r>
          </a:p>
          <a:p>
            <a:r>
              <a:rPr lang="en-US" dirty="0"/>
              <a:t>reduce emissions </a:t>
            </a:r>
          </a:p>
          <a:p>
            <a:r>
              <a:rPr lang="en-US" dirty="0"/>
              <a:t>a little</a:t>
            </a:r>
          </a:p>
          <a:p>
            <a:r>
              <a:rPr lang="en-US" dirty="0"/>
              <a:t> </a:t>
            </a:r>
          </a:p>
        </p:txBody>
      </p:sp>
      <p:sp>
        <p:nvSpPr>
          <p:cNvPr id="7" name="TextBox 6">
            <a:extLst>
              <a:ext uri="{FF2B5EF4-FFF2-40B4-BE49-F238E27FC236}">
                <a16:creationId xmlns:a16="http://schemas.microsoft.com/office/drawing/2014/main" id="{F3267B2A-70E3-304A-8F1A-3292C440B16E}"/>
              </a:ext>
            </a:extLst>
          </p:cNvPr>
          <p:cNvSpPr txBox="1"/>
          <p:nvPr/>
        </p:nvSpPr>
        <p:spPr>
          <a:xfrm>
            <a:off x="8687093" y="3555130"/>
            <a:ext cx="2403222" cy="1200329"/>
          </a:xfrm>
          <a:prstGeom prst="rect">
            <a:avLst/>
          </a:prstGeom>
          <a:noFill/>
        </p:spPr>
        <p:txBody>
          <a:bodyPr wrap="none" rtlCol="0">
            <a:spAutoFit/>
          </a:bodyPr>
          <a:lstStyle/>
          <a:p>
            <a:r>
              <a:rPr lang="en-US" dirty="0"/>
              <a:t>Renewables in </a:t>
            </a:r>
            <a:br>
              <a:rPr lang="en-US" dirty="0"/>
            </a:br>
            <a:r>
              <a:rPr lang="en-US" dirty="0"/>
              <a:t>some regions reduce </a:t>
            </a:r>
          </a:p>
          <a:p>
            <a:r>
              <a:rPr lang="en-US" dirty="0"/>
              <a:t>emissions a </a:t>
            </a:r>
            <a:r>
              <a:rPr lang="en-US" i="1" dirty="0"/>
              <a:t>lot</a:t>
            </a:r>
          </a:p>
          <a:p>
            <a:r>
              <a:rPr lang="en-US" dirty="0"/>
              <a:t> </a:t>
            </a:r>
          </a:p>
        </p:txBody>
      </p:sp>
      <p:cxnSp>
        <p:nvCxnSpPr>
          <p:cNvPr id="8" name="Straight Arrow Connector 7">
            <a:extLst>
              <a:ext uri="{FF2B5EF4-FFF2-40B4-BE49-F238E27FC236}">
                <a16:creationId xmlns:a16="http://schemas.microsoft.com/office/drawing/2014/main" id="{EA869D47-9E3E-AC4A-B60E-5D1C3E6F53FA}"/>
              </a:ext>
            </a:extLst>
          </p:cNvPr>
          <p:cNvCxnSpPr>
            <a:cxnSpLocks/>
          </p:cNvCxnSpPr>
          <p:nvPr/>
        </p:nvCxnSpPr>
        <p:spPr>
          <a:xfrm flipH="1" flipV="1">
            <a:off x="6104614" y="3114832"/>
            <a:ext cx="2487807" cy="846498"/>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C5CD89-0D11-B049-8861-476537B72B45}"/>
              </a:ext>
            </a:extLst>
          </p:cNvPr>
          <p:cNvCxnSpPr>
            <a:cxnSpLocks/>
          </p:cNvCxnSpPr>
          <p:nvPr/>
        </p:nvCxnSpPr>
        <p:spPr>
          <a:xfrm flipH="1" flipV="1">
            <a:off x="7760251" y="3192902"/>
            <a:ext cx="881916" cy="403753"/>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8905C6-CA5B-AF4B-9FF5-80E7E1834037}"/>
              </a:ext>
            </a:extLst>
          </p:cNvPr>
          <p:cNvCxnSpPr>
            <a:cxnSpLocks/>
          </p:cNvCxnSpPr>
          <p:nvPr/>
        </p:nvCxnSpPr>
        <p:spPr>
          <a:xfrm flipH="1" flipV="1">
            <a:off x="4037777" y="3038018"/>
            <a:ext cx="4554644" cy="1298455"/>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Edison handled economics and site selection</a:t>
            </a:r>
          </a:p>
        </p:txBody>
      </p:sp>
      <p:pic>
        <p:nvPicPr>
          <p:cNvPr id="3" name="Picture 2">
            <a:extLst>
              <a:ext uri="{FF2B5EF4-FFF2-40B4-BE49-F238E27FC236}">
                <a16:creationId xmlns:a16="http://schemas.microsoft.com/office/drawing/2014/main" id="{BF1087E9-0EE6-AE49-BB7D-55A972327FF3}"/>
              </a:ext>
            </a:extLst>
          </p:cNvPr>
          <p:cNvPicPr>
            <a:picLocks noChangeAspect="1"/>
          </p:cNvPicPr>
          <p:nvPr/>
        </p:nvPicPr>
        <p:blipFill>
          <a:blip r:embed="rId3"/>
          <a:stretch>
            <a:fillRect/>
          </a:stretch>
        </p:blipFill>
        <p:spPr>
          <a:xfrm>
            <a:off x="3126509" y="1487054"/>
            <a:ext cx="5740400" cy="4753769"/>
          </a:xfrm>
          <a:prstGeom prst="rect">
            <a:avLst/>
          </a:prstGeom>
        </p:spPr>
      </p:pic>
      <p:cxnSp>
        <p:nvCxnSpPr>
          <p:cNvPr id="4" name="Straight Arrow Connector 3">
            <a:extLst>
              <a:ext uri="{FF2B5EF4-FFF2-40B4-BE49-F238E27FC236}">
                <a16:creationId xmlns:a16="http://schemas.microsoft.com/office/drawing/2014/main" id="{156256C1-F077-4445-A5AF-3E80E89EA528}"/>
              </a:ext>
            </a:extLst>
          </p:cNvPr>
          <p:cNvCxnSpPr>
            <a:cxnSpLocks/>
          </p:cNvCxnSpPr>
          <p:nvPr/>
        </p:nvCxnSpPr>
        <p:spPr>
          <a:xfrm flipH="1" flipV="1">
            <a:off x="5791201" y="4017818"/>
            <a:ext cx="2355272" cy="180109"/>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F72EDF0-C2F5-9141-ADF2-3282462AEF4C}"/>
              </a:ext>
            </a:extLst>
          </p:cNvPr>
          <p:cNvCxnSpPr>
            <a:cxnSpLocks/>
          </p:cNvCxnSpPr>
          <p:nvPr/>
        </p:nvCxnSpPr>
        <p:spPr>
          <a:xfrm flipV="1">
            <a:off x="2258291" y="3132803"/>
            <a:ext cx="1496291" cy="261562"/>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BF9C9E-48AF-1A41-A614-CEB01D1F3913}"/>
              </a:ext>
            </a:extLst>
          </p:cNvPr>
          <p:cNvSpPr txBox="1"/>
          <p:nvPr/>
        </p:nvSpPr>
        <p:spPr>
          <a:xfrm>
            <a:off x="852558" y="3094488"/>
            <a:ext cx="1403013" cy="923330"/>
          </a:xfrm>
          <a:prstGeom prst="rect">
            <a:avLst/>
          </a:prstGeom>
          <a:noFill/>
        </p:spPr>
        <p:txBody>
          <a:bodyPr wrap="none" rtlCol="0">
            <a:spAutoFit/>
          </a:bodyPr>
          <a:lstStyle/>
          <a:p>
            <a:r>
              <a:rPr lang="en-US" dirty="0"/>
              <a:t>Solar in CA </a:t>
            </a:r>
          </a:p>
          <a:p>
            <a:r>
              <a:rPr lang="en-US" dirty="0"/>
              <a:t>can save </a:t>
            </a:r>
          </a:p>
          <a:p>
            <a:r>
              <a:rPr lang="en-US" dirty="0"/>
              <a:t>~900 kg/kW</a:t>
            </a:r>
          </a:p>
        </p:txBody>
      </p:sp>
      <p:sp>
        <p:nvSpPr>
          <p:cNvPr id="15" name="TextBox 14">
            <a:extLst>
              <a:ext uri="{FF2B5EF4-FFF2-40B4-BE49-F238E27FC236}">
                <a16:creationId xmlns:a16="http://schemas.microsoft.com/office/drawing/2014/main" id="{39FF50FF-0CA3-3149-BBFE-BB2E7FAED62E}"/>
              </a:ext>
            </a:extLst>
          </p:cNvPr>
          <p:cNvSpPr txBox="1"/>
          <p:nvPr/>
        </p:nvSpPr>
        <p:spPr>
          <a:xfrm>
            <a:off x="8318260" y="3770022"/>
            <a:ext cx="2172390" cy="923330"/>
          </a:xfrm>
          <a:prstGeom prst="rect">
            <a:avLst/>
          </a:prstGeom>
          <a:noFill/>
        </p:spPr>
        <p:txBody>
          <a:bodyPr wrap="none" rtlCol="0">
            <a:spAutoFit/>
          </a:bodyPr>
          <a:lstStyle/>
          <a:p>
            <a:r>
              <a:rPr lang="en-US" dirty="0"/>
              <a:t>Wind in Texas </a:t>
            </a:r>
          </a:p>
          <a:p>
            <a:r>
              <a:rPr lang="en-US" dirty="0"/>
              <a:t>can, too…</a:t>
            </a:r>
          </a:p>
          <a:p>
            <a:r>
              <a:rPr lang="en-US" dirty="0"/>
              <a:t>but at a better price</a:t>
            </a:r>
          </a:p>
        </p:txBody>
      </p:sp>
    </p:spTree>
    <p:extLst>
      <p:ext uri="{BB962C8B-B14F-4D97-AF65-F5344CB8AC3E}">
        <p14:creationId xmlns:p14="http://schemas.microsoft.com/office/powerpoint/2010/main" val="330942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WattTime verified &amp; is raising awareness</a:t>
            </a:r>
          </a:p>
        </p:txBody>
      </p:sp>
      <p:pic>
        <p:nvPicPr>
          <p:cNvPr id="3" name="Picture 2">
            <a:extLst>
              <a:ext uri="{FF2B5EF4-FFF2-40B4-BE49-F238E27FC236}">
                <a16:creationId xmlns:a16="http://schemas.microsoft.com/office/drawing/2014/main" id="{11EAB6CC-AC12-7C40-9872-8864E3FC2F6E}"/>
              </a:ext>
            </a:extLst>
          </p:cNvPr>
          <p:cNvPicPr>
            <a:picLocks noChangeAspect="1"/>
          </p:cNvPicPr>
          <p:nvPr/>
        </p:nvPicPr>
        <p:blipFill>
          <a:blip r:embed="rId3"/>
          <a:stretch>
            <a:fillRect/>
          </a:stretch>
        </p:blipFill>
        <p:spPr>
          <a:xfrm>
            <a:off x="3126509" y="1487054"/>
            <a:ext cx="5740400" cy="4753769"/>
          </a:xfrm>
          <a:prstGeom prst="rect">
            <a:avLst/>
          </a:prstGeom>
        </p:spPr>
      </p:pic>
      <p:cxnSp>
        <p:nvCxnSpPr>
          <p:cNvPr id="4" name="Straight Arrow Connector 3">
            <a:extLst>
              <a:ext uri="{FF2B5EF4-FFF2-40B4-BE49-F238E27FC236}">
                <a16:creationId xmlns:a16="http://schemas.microsoft.com/office/drawing/2014/main" id="{1F360640-F833-604D-9312-876D3319F123}"/>
              </a:ext>
            </a:extLst>
          </p:cNvPr>
          <p:cNvCxnSpPr>
            <a:cxnSpLocks/>
          </p:cNvCxnSpPr>
          <p:nvPr/>
        </p:nvCxnSpPr>
        <p:spPr>
          <a:xfrm flipH="1" flipV="1">
            <a:off x="5996710" y="3128247"/>
            <a:ext cx="3285835" cy="931135"/>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AC47F5-BA2E-584A-8144-55E659D18CC6}"/>
              </a:ext>
            </a:extLst>
          </p:cNvPr>
          <p:cNvSpPr txBox="1"/>
          <p:nvPr/>
        </p:nvSpPr>
        <p:spPr>
          <a:xfrm>
            <a:off x="9282545" y="3765107"/>
            <a:ext cx="2056973" cy="923330"/>
          </a:xfrm>
          <a:prstGeom prst="rect">
            <a:avLst/>
          </a:prstGeom>
          <a:noFill/>
        </p:spPr>
        <p:txBody>
          <a:bodyPr wrap="none" rtlCol="0">
            <a:spAutoFit/>
          </a:bodyPr>
          <a:lstStyle/>
          <a:p>
            <a:r>
              <a:rPr lang="en-US" dirty="0"/>
              <a:t>BU’s strategy</a:t>
            </a:r>
          </a:p>
          <a:p>
            <a:r>
              <a:rPr lang="en-US" dirty="0"/>
              <a:t>increased</a:t>
            </a:r>
          </a:p>
          <a:p>
            <a:r>
              <a:rPr lang="en-US" dirty="0"/>
              <a:t>emissions savings</a:t>
            </a:r>
          </a:p>
        </p:txBody>
      </p:sp>
    </p:spTree>
    <p:extLst>
      <p:ext uri="{BB962C8B-B14F-4D97-AF65-F5344CB8AC3E}">
        <p14:creationId xmlns:p14="http://schemas.microsoft.com/office/powerpoint/2010/main" val="39350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0CF6-F881-4BD5-B6EE-E44BC4458653}"/>
              </a:ext>
            </a:extLst>
          </p:cNvPr>
          <p:cNvSpPr>
            <a:spLocks noGrp="1"/>
          </p:cNvSpPr>
          <p:nvPr>
            <p:ph type="title"/>
          </p:nvPr>
        </p:nvSpPr>
        <p:spPr>
          <a:xfrm>
            <a:off x="457200" y="822960"/>
            <a:ext cx="9398000" cy="443198"/>
          </a:xfrm>
        </p:spPr>
        <p:txBody>
          <a:bodyPr/>
          <a:lstStyle/>
          <a:p>
            <a:r>
              <a:rPr lang="en-US" dirty="0"/>
              <a:t>Themes</a:t>
            </a:r>
          </a:p>
        </p:txBody>
      </p:sp>
      <p:grpSp>
        <p:nvGrpSpPr>
          <p:cNvPr id="18" name="Group 17">
            <a:extLst>
              <a:ext uri="{FF2B5EF4-FFF2-40B4-BE49-F238E27FC236}">
                <a16:creationId xmlns:a16="http://schemas.microsoft.com/office/drawing/2014/main" id="{CA3E579C-7E6F-4748-91FF-C20E222B14F6}"/>
              </a:ext>
            </a:extLst>
          </p:cNvPr>
          <p:cNvGrpSpPr/>
          <p:nvPr/>
        </p:nvGrpSpPr>
        <p:grpSpPr>
          <a:xfrm>
            <a:off x="457200" y="1554480"/>
            <a:ext cx="5287108" cy="2426608"/>
            <a:chOff x="457200" y="1554480"/>
            <a:chExt cx="5287108" cy="2426608"/>
          </a:xfrm>
        </p:grpSpPr>
        <p:sp>
          <p:nvSpPr>
            <p:cNvPr id="6" name="Rectangle: Rounded Corners 5">
              <a:extLst>
                <a:ext uri="{FF2B5EF4-FFF2-40B4-BE49-F238E27FC236}">
                  <a16:creationId xmlns:a16="http://schemas.microsoft.com/office/drawing/2014/main" id="{9970C2E6-D6B5-425D-B96F-93AC579931FC}"/>
                </a:ext>
              </a:extLst>
            </p:cNvPr>
            <p:cNvSpPr/>
            <p:nvPr/>
          </p:nvSpPr>
          <p:spPr>
            <a:xfrm>
              <a:off x="457200" y="1554480"/>
              <a:ext cx="5287108" cy="241411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TextBox 9">
              <a:extLst>
                <a:ext uri="{FF2B5EF4-FFF2-40B4-BE49-F238E27FC236}">
                  <a16:creationId xmlns:a16="http://schemas.microsoft.com/office/drawing/2014/main" id="{6ECEAFCF-3854-48FC-98BF-203C89816645}"/>
                </a:ext>
              </a:extLst>
            </p:cNvPr>
            <p:cNvSpPr txBox="1"/>
            <p:nvPr/>
          </p:nvSpPr>
          <p:spPr>
            <a:xfrm>
              <a:off x="754907" y="1690943"/>
              <a:ext cx="4622241" cy="461665"/>
            </a:xfrm>
            <a:prstGeom prst="rect">
              <a:avLst/>
            </a:prstGeom>
            <a:noFill/>
          </p:spPr>
          <p:txBody>
            <a:bodyPr wrap="square" rtlCol="0">
              <a:spAutoFit/>
            </a:bodyPr>
            <a:lstStyle/>
            <a:p>
              <a:r>
                <a:rPr lang="en-US" sz="2400" b="1" dirty="0">
                  <a:solidFill>
                    <a:schemeClr val="bg1"/>
                  </a:solidFill>
                </a:rPr>
                <a:t>Inventory-based Accounting</a:t>
              </a:r>
            </a:p>
          </p:txBody>
        </p:sp>
        <p:sp>
          <p:nvSpPr>
            <p:cNvPr id="14" name="TextBox 13">
              <a:extLst>
                <a:ext uri="{FF2B5EF4-FFF2-40B4-BE49-F238E27FC236}">
                  <a16:creationId xmlns:a16="http://schemas.microsoft.com/office/drawing/2014/main" id="{32EBDFC1-686E-42DF-93B3-9E9EE79EFE2F}"/>
                </a:ext>
              </a:extLst>
            </p:cNvPr>
            <p:cNvSpPr txBox="1"/>
            <p:nvPr/>
          </p:nvSpPr>
          <p:spPr>
            <a:xfrm>
              <a:off x="755733" y="2226762"/>
              <a:ext cx="4988575" cy="1754326"/>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Average emissions</a:t>
              </a:r>
            </a:p>
            <a:p>
              <a:pPr marL="285750" indent="-285750">
                <a:buClr>
                  <a:schemeClr val="bg1"/>
                </a:buClr>
                <a:buFont typeface="Arial" panose="020B0604020202020204" pitchFamily="34" charset="0"/>
                <a:buChar char="›"/>
              </a:pPr>
              <a:r>
                <a:rPr lang="en-US" dirty="0">
                  <a:solidFill>
                    <a:schemeClr val="bg1"/>
                  </a:solidFill>
                </a:rPr>
                <a:t>All MWh count equally</a:t>
              </a:r>
            </a:p>
            <a:p>
              <a:pPr marL="285750" indent="-285750">
                <a:buClr>
                  <a:schemeClr val="bg1"/>
                </a:buClr>
                <a:buFont typeface="Arial" panose="020B0604020202020204" pitchFamily="34" charset="0"/>
                <a:buChar char="›"/>
              </a:pPr>
              <a:r>
                <a:rPr lang="en-US" dirty="0">
                  <a:solidFill>
                    <a:schemeClr val="bg1"/>
                  </a:solidFill>
                </a:rPr>
                <a:t>Priority is ensuring all emissions are “owned” by someone</a:t>
              </a:r>
            </a:p>
            <a:p>
              <a:pPr marL="285750" indent="-285750">
                <a:buClr>
                  <a:schemeClr val="bg1"/>
                </a:buClr>
                <a:buFont typeface="Arial" panose="020B0604020202020204" pitchFamily="34" charset="0"/>
                <a:buChar char="›"/>
              </a:pPr>
              <a:r>
                <a:rPr lang="en-US" dirty="0">
                  <a:solidFill>
                    <a:schemeClr val="bg1"/>
                  </a:solidFill>
                </a:rPr>
                <a:t>Cumulative, predictable</a:t>
              </a:r>
            </a:p>
            <a:p>
              <a:pPr marL="285750" indent="-285750">
                <a:buClr>
                  <a:schemeClr val="bg1"/>
                </a:buClr>
                <a:buFont typeface="Arial" panose="020B0604020202020204" pitchFamily="34" charset="0"/>
                <a:buChar char="›"/>
              </a:pPr>
              <a:r>
                <a:rPr lang="en-US" dirty="0">
                  <a:solidFill>
                    <a:schemeClr val="bg1"/>
                  </a:solidFill>
                </a:rPr>
                <a:t>Market-based</a:t>
              </a:r>
            </a:p>
          </p:txBody>
        </p:sp>
      </p:grpSp>
      <p:grpSp>
        <p:nvGrpSpPr>
          <p:cNvPr id="21" name="Group 20">
            <a:extLst>
              <a:ext uri="{FF2B5EF4-FFF2-40B4-BE49-F238E27FC236}">
                <a16:creationId xmlns:a16="http://schemas.microsoft.com/office/drawing/2014/main" id="{C6B26C43-D28C-48A0-BAFD-9695ABECBA25}"/>
              </a:ext>
            </a:extLst>
          </p:cNvPr>
          <p:cNvGrpSpPr/>
          <p:nvPr/>
        </p:nvGrpSpPr>
        <p:grpSpPr>
          <a:xfrm>
            <a:off x="5856520" y="1554479"/>
            <a:ext cx="5287108" cy="2414117"/>
            <a:chOff x="457200" y="4066317"/>
            <a:chExt cx="5287108" cy="2414117"/>
          </a:xfrm>
        </p:grpSpPr>
        <p:sp>
          <p:nvSpPr>
            <p:cNvPr id="9" name="Rectangle: Rounded Corners 8">
              <a:extLst>
                <a:ext uri="{FF2B5EF4-FFF2-40B4-BE49-F238E27FC236}">
                  <a16:creationId xmlns:a16="http://schemas.microsoft.com/office/drawing/2014/main" id="{C80BC8E3-7CBC-4E82-A4CA-7C174465A64C}"/>
                </a:ext>
              </a:extLst>
            </p:cNvPr>
            <p:cNvSpPr/>
            <p:nvPr/>
          </p:nvSpPr>
          <p:spPr>
            <a:xfrm>
              <a:off x="457200" y="4066317"/>
              <a:ext cx="5287108" cy="241411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Box 10">
              <a:extLst>
                <a:ext uri="{FF2B5EF4-FFF2-40B4-BE49-F238E27FC236}">
                  <a16:creationId xmlns:a16="http://schemas.microsoft.com/office/drawing/2014/main" id="{DD9A05D5-D1D5-43A1-809D-DBAE6B2DC3E2}"/>
                </a:ext>
              </a:extLst>
            </p:cNvPr>
            <p:cNvSpPr txBox="1"/>
            <p:nvPr/>
          </p:nvSpPr>
          <p:spPr>
            <a:xfrm>
              <a:off x="754906" y="4204037"/>
              <a:ext cx="4622241" cy="461665"/>
            </a:xfrm>
            <a:prstGeom prst="rect">
              <a:avLst/>
            </a:prstGeom>
            <a:noFill/>
          </p:spPr>
          <p:txBody>
            <a:bodyPr wrap="square" rtlCol="0">
              <a:spAutoFit/>
            </a:bodyPr>
            <a:lstStyle/>
            <a:p>
              <a:r>
                <a:rPr lang="en-US" sz="2400" b="1" dirty="0">
                  <a:solidFill>
                    <a:schemeClr val="bg1"/>
                  </a:solidFill>
                </a:rPr>
                <a:t>Impact-based Accounting</a:t>
              </a:r>
            </a:p>
          </p:txBody>
        </p:sp>
        <p:sp>
          <p:nvSpPr>
            <p:cNvPr id="15" name="TextBox 14">
              <a:extLst>
                <a:ext uri="{FF2B5EF4-FFF2-40B4-BE49-F238E27FC236}">
                  <a16:creationId xmlns:a16="http://schemas.microsoft.com/office/drawing/2014/main" id="{D53EF75F-12C1-4DC8-A635-B26D2683D0FD}"/>
                </a:ext>
              </a:extLst>
            </p:cNvPr>
            <p:cNvSpPr txBox="1"/>
            <p:nvPr/>
          </p:nvSpPr>
          <p:spPr>
            <a:xfrm>
              <a:off x="755732" y="4741866"/>
              <a:ext cx="4988575" cy="147732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Marginal emissions</a:t>
              </a:r>
            </a:p>
            <a:p>
              <a:pPr marL="285750" indent="-285750">
                <a:buClr>
                  <a:schemeClr val="bg1"/>
                </a:buClr>
                <a:buFont typeface="Arial" panose="020B0604020202020204" pitchFamily="34" charset="0"/>
                <a:buChar char="›"/>
              </a:pPr>
              <a:r>
                <a:rPr lang="en-US" dirty="0">
                  <a:solidFill>
                    <a:schemeClr val="bg1"/>
                  </a:solidFill>
                </a:rPr>
                <a:t>Counts MWh based on actual emissions</a:t>
              </a:r>
            </a:p>
            <a:p>
              <a:pPr marL="285750" indent="-285750">
                <a:buClr>
                  <a:schemeClr val="bg1"/>
                </a:buClr>
                <a:buFont typeface="Arial" panose="020B0604020202020204" pitchFamily="34" charset="0"/>
                <a:buChar char="›"/>
              </a:pPr>
              <a:r>
                <a:rPr lang="en-US" dirty="0">
                  <a:solidFill>
                    <a:schemeClr val="bg1"/>
                  </a:solidFill>
                </a:rPr>
                <a:t>Priority is accurately measuring actual effects of actions</a:t>
              </a:r>
            </a:p>
            <a:p>
              <a:pPr marL="285750" indent="-285750">
                <a:buClr>
                  <a:schemeClr val="bg1"/>
                </a:buClr>
                <a:buFont typeface="Arial" panose="020B0604020202020204" pitchFamily="34" charset="0"/>
                <a:buChar char="›"/>
              </a:pPr>
              <a:r>
                <a:rPr lang="en-US" dirty="0">
                  <a:solidFill>
                    <a:schemeClr val="bg1"/>
                  </a:solidFill>
                </a:rPr>
                <a:t>Physics-based</a:t>
              </a:r>
            </a:p>
          </p:txBody>
        </p:sp>
      </p:grpSp>
      <p:grpSp>
        <p:nvGrpSpPr>
          <p:cNvPr id="19" name="Group 18">
            <a:extLst>
              <a:ext uri="{FF2B5EF4-FFF2-40B4-BE49-F238E27FC236}">
                <a16:creationId xmlns:a16="http://schemas.microsoft.com/office/drawing/2014/main" id="{5515FC6F-50EA-45E1-968D-ECA34C09ACA1}"/>
              </a:ext>
            </a:extLst>
          </p:cNvPr>
          <p:cNvGrpSpPr/>
          <p:nvPr/>
        </p:nvGrpSpPr>
        <p:grpSpPr>
          <a:xfrm>
            <a:off x="457200" y="4066316"/>
            <a:ext cx="5287108" cy="2414117"/>
            <a:chOff x="5856521" y="1554480"/>
            <a:chExt cx="5287108" cy="2414117"/>
          </a:xfrm>
        </p:grpSpPr>
        <p:sp>
          <p:nvSpPr>
            <p:cNvPr id="7" name="Rectangle: Rounded Corners 6">
              <a:extLst>
                <a:ext uri="{FF2B5EF4-FFF2-40B4-BE49-F238E27FC236}">
                  <a16:creationId xmlns:a16="http://schemas.microsoft.com/office/drawing/2014/main" id="{8824BFFD-53D6-4975-807E-D69AAD3CCA3C}"/>
                </a:ext>
              </a:extLst>
            </p:cNvPr>
            <p:cNvSpPr/>
            <p:nvPr/>
          </p:nvSpPr>
          <p:spPr>
            <a:xfrm>
              <a:off x="5856521" y="1554480"/>
              <a:ext cx="5287108" cy="241411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TextBox 11">
              <a:extLst>
                <a:ext uri="{FF2B5EF4-FFF2-40B4-BE49-F238E27FC236}">
                  <a16:creationId xmlns:a16="http://schemas.microsoft.com/office/drawing/2014/main" id="{9EE4D6E0-6922-4B5D-A26F-25E40D533A44}"/>
                </a:ext>
              </a:extLst>
            </p:cNvPr>
            <p:cNvSpPr txBox="1"/>
            <p:nvPr/>
          </p:nvSpPr>
          <p:spPr>
            <a:xfrm>
              <a:off x="6136192" y="1690943"/>
              <a:ext cx="4622241" cy="461665"/>
            </a:xfrm>
            <a:prstGeom prst="rect">
              <a:avLst/>
            </a:prstGeom>
            <a:noFill/>
          </p:spPr>
          <p:txBody>
            <a:bodyPr wrap="square" rtlCol="0">
              <a:spAutoFit/>
            </a:bodyPr>
            <a:lstStyle/>
            <a:p>
              <a:r>
                <a:rPr lang="en-US" sz="2400" b="1" dirty="0">
                  <a:solidFill>
                    <a:schemeClr val="bg1"/>
                  </a:solidFill>
                </a:rPr>
                <a:t>Project Impact</a:t>
              </a:r>
            </a:p>
          </p:txBody>
        </p:sp>
        <p:sp>
          <p:nvSpPr>
            <p:cNvPr id="16" name="TextBox 15">
              <a:extLst>
                <a:ext uri="{FF2B5EF4-FFF2-40B4-BE49-F238E27FC236}">
                  <a16:creationId xmlns:a16="http://schemas.microsoft.com/office/drawing/2014/main" id="{0DC3FCBC-A3ED-4FE5-896B-2EE9D9268722}"/>
                </a:ext>
              </a:extLst>
            </p:cNvPr>
            <p:cNvSpPr txBox="1"/>
            <p:nvPr/>
          </p:nvSpPr>
          <p:spPr>
            <a:xfrm>
              <a:off x="6136191" y="2221672"/>
              <a:ext cx="4988575" cy="92333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Emissions</a:t>
              </a:r>
            </a:p>
            <a:p>
              <a:pPr marL="285750" indent="-285750">
                <a:buClr>
                  <a:schemeClr val="bg1"/>
                </a:buClr>
                <a:buFont typeface="Arial" panose="020B0604020202020204" pitchFamily="34" charset="0"/>
                <a:buChar char="›"/>
              </a:pPr>
              <a:r>
                <a:rPr lang="en-US" dirty="0">
                  <a:solidFill>
                    <a:schemeClr val="bg1"/>
                  </a:solidFill>
                </a:rPr>
                <a:t>Environmental</a:t>
              </a:r>
            </a:p>
            <a:p>
              <a:pPr marL="285750" indent="-285750">
                <a:buClr>
                  <a:schemeClr val="bg1"/>
                </a:buClr>
                <a:buFont typeface="Arial" panose="020B0604020202020204" pitchFamily="34" charset="0"/>
                <a:buChar char="›"/>
              </a:pPr>
              <a:r>
                <a:rPr lang="en-US" dirty="0">
                  <a:solidFill>
                    <a:schemeClr val="bg1"/>
                  </a:solidFill>
                </a:rPr>
                <a:t>Financial</a:t>
              </a:r>
            </a:p>
          </p:txBody>
        </p:sp>
      </p:grpSp>
      <p:grpSp>
        <p:nvGrpSpPr>
          <p:cNvPr id="20" name="Group 19">
            <a:extLst>
              <a:ext uri="{FF2B5EF4-FFF2-40B4-BE49-F238E27FC236}">
                <a16:creationId xmlns:a16="http://schemas.microsoft.com/office/drawing/2014/main" id="{C2B8C9F3-D1BB-492D-802A-1F38A6B2EED9}"/>
              </a:ext>
            </a:extLst>
          </p:cNvPr>
          <p:cNvGrpSpPr/>
          <p:nvPr/>
        </p:nvGrpSpPr>
        <p:grpSpPr>
          <a:xfrm>
            <a:off x="5856521" y="4066317"/>
            <a:ext cx="5287108" cy="2414117"/>
            <a:chOff x="5856521" y="4066317"/>
            <a:chExt cx="5287108" cy="2414117"/>
          </a:xfrm>
        </p:grpSpPr>
        <p:sp>
          <p:nvSpPr>
            <p:cNvPr id="8" name="Rectangle: Rounded Corners 7">
              <a:extLst>
                <a:ext uri="{FF2B5EF4-FFF2-40B4-BE49-F238E27FC236}">
                  <a16:creationId xmlns:a16="http://schemas.microsoft.com/office/drawing/2014/main" id="{1D514377-1AEC-4AD3-8097-DB1E0412506C}"/>
                </a:ext>
              </a:extLst>
            </p:cNvPr>
            <p:cNvSpPr/>
            <p:nvPr/>
          </p:nvSpPr>
          <p:spPr>
            <a:xfrm>
              <a:off x="5856521" y="4066317"/>
              <a:ext cx="5287108" cy="241411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Box 12">
              <a:extLst>
                <a:ext uri="{FF2B5EF4-FFF2-40B4-BE49-F238E27FC236}">
                  <a16:creationId xmlns:a16="http://schemas.microsoft.com/office/drawing/2014/main" id="{D1417410-48A8-4DB8-8F5B-4DF012CD4594}"/>
                </a:ext>
              </a:extLst>
            </p:cNvPr>
            <p:cNvSpPr txBox="1"/>
            <p:nvPr/>
          </p:nvSpPr>
          <p:spPr>
            <a:xfrm>
              <a:off x="6188954" y="4204037"/>
              <a:ext cx="4622241" cy="461665"/>
            </a:xfrm>
            <a:prstGeom prst="rect">
              <a:avLst/>
            </a:prstGeom>
            <a:noFill/>
          </p:spPr>
          <p:txBody>
            <a:bodyPr wrap="square" rtlCol="0">
              <a:spAutoFit/>
            </a:bodyPr>
            <a:lstStyle/>
            <a:p>
              <a:r>
                <a:rPr lang="en-US" sz="2400" b="1" dirty="0">
                  <a:solidFill>
                    <a:schemeClr val="bg1"/>
                  </a:solidFill>
                </a:rPr>
                <a:t>Process</a:t>
              </a:r>
            </a:p>
          </p:txBody>
        </p:sp>
        <p:sp>
          <p:nvSpPr>
            <p:cNvPr id="17" name="TextBox 16">
              <a:extLst>
                <a:ext uri="{FF2B5EF4-FFF2-40B4-BE49-F238E27FC236}">
                  <a16:creationId xmlns:a16="http://schemas.microsoft.com/office/drawing/2014/main" id="{F661FBF3-BCCB-43C5-8B48-814F04294747}"/>
                </a:ext>
              </a:extLst>
            </p:cNvPr>
            <p:cNvSpPr txBox="1"/>
            <p:nvPr/>
          </p:nvSpPr>
          <p:spPr>
            <a:xfrm>
              <a:off x="6136192" y="4741866"/>
              <a:ext cx="4988575" cy="1200329"/>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Goal setting</a:t>
              </a:r>
            </a:p>
            <a:p>
              <a:pPr marL="285750" indent="-285750">
                <a:buClr>
                  <a:schemeClr val="bg1"/>
                </a:buClr>
                <a:buFont typeface="Arial" panose="020B0604020202020204" pitchFamily="34" charset="0"/>
                <a:buChar char="›"/>
              </a:pPr>
              <a:r>
                <a:rPr lang="en-US" dirty="0">
                  <a:solidFill>
                    <a:schemeClr val="bg1"/>
                  </a:solidFill>
                </a:rPr>
                <a:t>Procurement</a:t>
              </a:r>
            </a:p>
            <a:p>
              <a:pPr marL="285750" indent="-285750">
                <a:buClr>
                  <a:schemeClr val="bg1"/>
                </a:buClr>
                <a:buFont typeface="Arial" panose="020B0604020202020204" pitchFamily="34" charset="0"/>
                <a:buChar char="›"/>
              </a:pPr>
              <a:r>
                <a:rPr lang="en-US" dirty="0" err="1">
                  <a:solidFill>
                    <a:schemeClr val="bg1"/>
                  </a:solidFill>
                </a:rPr>
                <a:t>eGRID</a:t>
              </a:r>
              <a:r>
                <a:rPr lang="en-US" dirty="0">
                  <a:solidFill>
                    <a:schemeClr val="bg1"/>
                  </a:solidFill>
                </a:rPr>
                <a:t> and marginal emissions analysis</a:t>
              </a:r>
            </a:p>
            <a:p>
              <a:pPr marL="285750" indent="-285750">
                <a:buClr>
                  <a:schemeClr val="bg1"/>
                </a:buClr>
                <a:buFont typeface="Arial" panose="020B0604020202020204" pitchFamily="34" charset="0"/>
                <a:buChar char="›"/>
              </a:pPr>
              <a:r>
                <a:rPr lang="en-US" dirty="0">
                  <a:solidFill>
                    <a:schemeClr val="bg1"/>
                  </a:solidFill>
                </a:rPr>
                <a:t>Marginal emissions data collection</a:t>
              </a:r>
            </a:p>
          </p:txBody>
        </p:sp>
      </p:grpSp>
      <p:sp>
        <p:nvSpPr>
          <p:cNvPr id="22" name="Oval 21">
            <a:extLst>
              <a:ext uri="{FF2B5EF4-FFF2-40B4-BE49-F238E27FC236}">
                <a16:creationId xmlns:a16="http://schemas.microsoft.com/office/drawing/2014/main" id="{BFC3E698-225F-4AB3-9047-1619D24B33DE}"/>
              </a:ext>
            </a:extLst>
          </p:cNvPr>
          <p:cNvSpPr/>
          <p:nvPr/>
        </p:nvSpPr>
        <p:spPr>
          <a:xfrm>
            <a:off x="5057661" y="3265679"/>
            <a:ext cx="602902" cy="6035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rPr>
              <a:t>1</a:t>
            </a:r>
          </a:p>
        </p:txBody>
      </p:sp>
      <p:sp>
        <p:nvSpPr>
          <p:cNvPr id="23" name="Oval 22">
            <a:extLst>
              <a:ext uri="{FF2B5EF4-FFF2-40B4-BE49-F238E27FC236}">
                <a16:creationId xmlns:a16="http://schemas.microsoft.com/office/drawing/2014/main" id="{C1A3ABE9-47AB-4B3A-930C-2B1445DC590B}"/>
              </a:ext>
            </a:extLst>
          </p:cNvPr>
          <p:cNvSpPr/>
          <p:nvPr/>
        </p:nvSpPr>
        <p:spPr>
          <a:xfrm>
            <a:off x="5075697" y="5766883"/>
            <a:ext cx="602902" cy="6035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rPr>
              <a:t>3</a:t>
            </a:r>
          </a:p>
        </p:txBody>
      </p:sp>
      <p:sp>
        <p:nvSpPr>
          <p:cNvPr id="24" name="Oval 23">
            <a:extLst>
              <a:ext uri="{FF2B5EF4-FFF2-40B4-BE49-F238E27FC236}">
                <a16:creationId xmlns:a16="http://schemas.microsoft.com/office/drawing/2014/main" id="{CEF8AE59-31AD-4827-B974-2E8713B5F171}"/>
              </a:ext>
            </a:extLst>
          </p:cNvPr>
          <p:cNvSpPr/>
          <p:nvPr/>
        </p:nvSpPr>
        <p:spPr>
          <a:xfrm>
            <a:off x="10475016" y="3265679"/>
            <a:ext cx="602902" cy="6035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rPr>
              <a:t>2</a:t>
            </a:r>
          </a:p>
        </p:txBody>
      </p:sp>
      <p:sp>
        <p:nvSpPr>
          <p:cNvPr id="25" name="Oval 24">
            <a:extLst>
              <a:ext uri="{FF2B5EF4-FFF2-40B4-BE49-F238E27FC236}">
                <a16:creationId xmlns:a16="http://schemas.microsoft.com/office/drawing/2014/main" id="{6CFB32AA-0FAE-452B-AD65-54B25820E94E}"/>
              </a:ext>
            </a:extLst>
          </p:cNvPr>
          <p:cNvSpPr/>
          <p:nvPr/>
        </p:nvSpPr>
        <p:spPr>
          <a:xfrm>
            <a:off x="10475016" y="5771063"/>
            <a:ext cx="602902" cy="6035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rPr>
              <a:t>4</a:t>
            </a:r>
          </a:p>
        </p:txBody>
      </p:sp>
      <p:sp>
        <p:nvSpPr>
          <p:cNvPr id="26" name="Rectangle 25">
            <a:extLst>
              <a:ext uri="{FF2B5EF4-FFF2-40B4-BE49-F238E27FC236}">
                <a16:creationId xmlns:a16="http://schemas.microsoft.com/office/drawing/2014/main" id="{C918272D-1144-40A8-AA16-9DADDED7C376}"/>
              </a:ext>
            </a:extLst>
          </p:cNvPr>
          <p:cNvSpPr/>
          <p:nvPr/>
        </p:nvSpPr>
        <p:spPr>
          <a:xfrm>
            <a:off x="11686233" y="4049486"/>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95878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A74DA7-50F3-9444-9B98-17D93A1ACA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153" y="0"/>
            <a:ext cx="12469092" cy="6858000"/>
          </a:xfrm>
          <a:prstGeom prst="rect">
            <a:avLst/>
          </a:prstGeom>
        </p:spPr>
      </p:pic>
      <p:pic>
        <p:nvPicPr>
          <p:cNvPr id="8" name="Picture 7">
            <a:extLst>
              <a:ext uri="{FF2B5EF4-FFF2-40B4-BE49-F238E27FC236}">
                <a16:creationId xmlns:a16="http://schemas.microsoft.com/office/drawing/2014/main" id="{ACF11C06-F34A-0B4E-BB8F-BA65A9DA72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3153" y="0"/>
            <a:ext cx="12469092" cy="6858000"/>
          </a:xfrm>
          <a:prstGeom prst="rect">
            <a:avLst/>
          </a:prstGeom>
        </p:spPr>
      </p:pic>
      <p:sp>
        <p:nvSpPr>
          <p:cNvPr id="9" name="Shape 507">
            <a:extLst>
              <a:ext uri="{FF2B5EF4-FFF2-40B4-BE49-F238E27FC236}">
                <a16:creationId xmlns:a16="http://schemas.microsoft.com/office/drawing/2014/main" id="{DD993E18-E9AE-584B-AA46-8796EFB70BEF}"/>
              </a:ext>
            </a:extLst>
          </p:cNvPr>
          <p:cNvSpPr txBox="1"/>
          <p:nvPr/>
        </p:nvSpPr>
        <p:spPr>
          <a:xfrm>
            <a:off x="-123153" y="0"/>
            <a:ext cx="12469092" cy="6857999"/>
          </a:xfrm>
          <a:prstGeom prst="rect">
            <a:avLst/>
          </a:prstGeom>
          <a:solidFill>
            <a:srgbClr val="F3F3F3">
              <a:alpha val="772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Montserrat"/>
              <a:buNone/>
            </a:pPr>
            <a:endParaRPr sz="7200" b="1" i="0" u="none" strike="noStrike" cap="none" dirty="0">
              <a:solidFill>
                <a:srgbClr val="091F2F"/>
              </a:solidFill>
              <a:latin typeface="Montserrat"/>
              <a:ea typeface="Montserrat"/>
              <a:cs typeface="Montserrat"/>
              <a:sym typeface="Montserrat"/>
            </a:endParaRPr>
          </a:p>
        </p:txBody>
      </p:sp>
      <p:sp>
        <p:nvSpPr>
          <p:cNvPr id="11" name="Title 7">
            <a:extLst>
              <a:ext uri="{FF2B5EF4-FFF2-40B4-BE49-F238E27FC236}">
                <a16:creationId xmlns:a16="http://schemas.microsoft.com/office/drawing/2014/main" id="{BE235EAC-8516-F649-A398-0102946F0504}"/>
              </a:ext>
            </a:extLst>
          </p:cNvPr>
          <p:cNvSpPr txBox="1">
            <a:spLocks/>
          </p:cNvSpPr>
          <p:nvPr/>
        </p:nvSpPr>
        <p:spPr>
          <a:xfrm>
            <a:off x="457200" y="1437119"/>
            <a:ext cx="11489554" cy="5125046"/>
          </a:xfrm>
          <a:prstGeom prst="rect">
            <a:avLst/>
          </a:prstGeom>
        </p:spPr>
        <p:txBody>
          <a:bodyPr lIns="0" rIns="0"/>
          <a:lstStyle>
            <a:lvl1pPr algn="r" defTabSz="685800" rtl="0" eaLnBrk="1" latinLnBrk="0" hangingPunct="1">
              <a:lnSpc>
                <a:spcPct val="90000"/>
              </a:lnSpc>
              <a:spcBef>
                <a:spcPct val="0"/>
              </a:spcBef>
              <a:buNone/>
              <a:defRPr sz="1800" kern="1200">
                <a:solidFill>
                  <a:schemeClr val="bg1">
                    <a:lumMod val="50000"/>
                  </a:schemeClr>
                </a:solidFill>
                <a:latin typeface="Arial" charset="0"/>
                <a:ea typeface="Arial" charset="0"/>
                <a:cs typeface="Arial" charset="0"/>
              </a:defRPr>
            </a:lvl1pPr>
          </a:lstStyle>
          <a:p>
            <a:pPr marL="514350" indent="-514350" algn="l">
              <a:lnSpc>
                <a:spcPct val="150000"/>
              </a:lnSpc>
              <a:buFontTx/>
              <a:buAutoNum type="arabicPeriod"/>
              <a:tabLst>
                <a:tab pos="454025" algn="l"/>
                <a:tab pos="11761788" algn="r"/>
              </a:tabLst>
            </a:pPr>
            <a:r>
              <a:rPr lang="en-US" sz="3200" dirty="0">
                <a:latin typeface="Arial" panose="020B0604020202020204" pitchFamily="34" charset="0"/>
                <a:cs typeface="Arial" panose="020B0604020202020204" pitchFamily="34" charset="0"/>
              </a:rPr>
              <a:t>Climate Action Plan goal</a:t>
            </a:r>
          </a:p>
          <a:p>
            <a:pPr marL="514350" indent="-514350" algn="l">
              <a:lnSpc>
                <a:spcPct val="150000"/>
              </a:lnSpc>
              <a:buFontTx/>
              <a:buAutoNum type="arabicPeriod"/>
              <a:tabLst>
                <a:tab pos="454025" algn="l"/>
                <a:tab pos="11761788" algn="r"/>
              </a:tabLst>
            </a:pPr>
            <a:r>
              <a:rPr lang="en-US" sz="3200" dirty="0">
                <a:latin typeface="Arial" panose="020B0604020202020204" pitchFamily="34" charset="0"/>
                <a:cs typeface="Arial" panose="020B0604020202020204" pitchFamily="34" charset="0"/>
              </a:rPr>
              <a:t>Carbon </a:t>
            </a:r>
            <a:r>
              <a:rPr lang="en-US" sz="3200" b="1" dirty="0">
                <a:latin typeface="Arial" panose="020B0604020202020204" pitchFamily="34" charset="0"/>
                <a:cs typeface="Arial" panose="020B0604020202020204" pitchFamily="34" charset="0"/>
              </a:rPr>
              <a:t>Impact</a:t>
            </a:r>
          </a:p>
          <a:p>
            <a:pPr marL="514350" indent="-514350" algn="l">
              <a:lnSpc>
                <a:spcPct val="150000"/>
              </a:lnSpc>
              <a:buFontTx/>
              <a:buAutoNum type="arabicPeriod"/>
              <a:tabLst>
                <a:tab pos="454025" algn="l"/>
                <a:tab pos="11761788" algn="r"/>
              </a:tabLst>
            </a:pPr>
            <a:r>
              <a:rPr lang="en-US" sz="3200" dirty="0">
                <a:latin typeface="Arial" panose="020B0604020202020204" pitchFamily="34" charset="0"/>
                <a:cs typeface="Arial" panose="020B0604020202020204" pitchFamily="34" charset="0"/>
              </a:rPr>
              <a:t>Additionality</a:t>
            </a:r>
          </a:p>
          <a:p>
            <a:pPr marL="514350" indent="-514350" algn="l">
              <a:lnSpc>
                <a:spcPct val="150000"/>
              </a:lnSpc>
              <a:buFontTx/>
              <a:buAutoNum type="arabicPeriod"/>
              <a:tabLst>
                <a:tab pos="454025" algn="l"/>
                <a:tab pos="11761788" algn="r"/>
              </a:tabLst>
            </a:pPr>
            <a:r>
              <a:rPr lang="en-US" sz="3200" dirty="0">
                <a:latin typeface="Arial" panose="020B0604020202020204" pitchFamily="34" charset="0"/>
                <a:cs typeface="Arial" panose="020B0604020202020204" pitchFamily="34" charset="0"/>
              </a:rPr>
              <a:t>Credible, Verifiable, Project RECs</a:t>
            </a:r>
          </a:p>
          <a:p>
            <a:pPr marL="514350" indent="-514350" algn="l">
              <a:lnSpc>
                <a:spcPct val="150000"/>
              </a:lnSpc>
              <a:buFontTx/>
              <a:buAutoNum type="arabicPeriod"/>
              <a:tabLst>
                <a:tab pos="454025" algn="l"/>
                <a:tab pos="11761788" algn="r"/>
              </a:tabLst>
            </a:pPr>
            <a:r>
              <a:rPr lang="en-US" sz="3200" dirty="0" err="1">
                <a:latin typeface="Arial" panose="020B0604020202020204" pitchFamily="34" charset="0"/>
                <a:cs typeface="Arial" panose="020B0604020202020204" pitchFamily="34" charset="0"/>
              </a:rPr>
              <a:t>Postive</a:t>
            </a:r>
            <a:r>
              <a:rPr lang="en-US" sz="3200" dirty="0">
                <a:latin typeface="Arial" panose="020B0604020202020204" pitchFamily="34" charset="0"/>
                <a:cs typeface="Arial" panose="020B0604020202020204" pitchFamily="34" charset="0"/>
              </a:rPr>
              <a:t> Economics</a:t>
            </a:r>
          </a:p>
          <a:p>
            <a:pPr marL="514350" indent="-514350" algn="l">
              <a:lnSpc>
                <a:spcPct val="150000"/>
              </a:lnSpc>
              <a:buFontTx/>
              <a:buAutoNum type="arabicPeriod"/>
              <a:tabLst>
                <a:tab pos="454025" algn="l"/>
                <a:tab pos="11761788" algn="r"/>
              </a:tabLst>
            </a:pPr>
            <a:r>
              <a:rPr lang="en-US" sz="3200" dirty="0">
                <a:latin typeface="Arial" panose="020B0604020202020204" pitchFamily="34" charset="0"/>
                <a:cs typeface="Arial" panose="020B0604020202020204" pitchFamily="34" charset="0"/>
              </a:rPr>
              <a:t>Benefit Student Education and Faculty Research</a:t>
            </a:r>
          </a:p>
          <a:p>
            <a:pPr marL="514350" indent="-514350" algn="l">
              <a:lnSpc>
                <a:spcPct val="150000"/>
              </a:lnSpc>
              <a:buFontTx/>
              <a:buAutoNum type="arabicPeriod"/>
              <a:tabLst>
                <a:tab pos="454025" algn="l"/>
                <a:tab pos="11761788" algn="r"/>
              </a:tabLst>
            </a:pPr>
            <a:endParaRPr lang="en-US" sz="3200" dirty="0">
              <a:latin typeface="Arial" panose="020B0604020202020204" pitchFamily="34" charset="0"/>
              <a:cs typeface="Arial" panose="020B0604020202020204" pitchFamily="34" charset="0"/>
            </a:endParaRPr>
          </a:p>
          <a:p>
            <a:pPr marL="514350" indent="-514350" algn="l">
              <a:lnSpc>
                <a:spcPct val="150000"/>
              </a:lnSpc>
              <a:buFontTx/>
              <a:buAutoNum type="arabicPeriod"/>
              <a:tabLst>
                <a:tab pos="454025" algn="l"/>
                <a:tab pos="11761788" algn="r"/>
              </a:tabLst>
            </a:pPr>
            <a:endParaRPr lang="en-US" sz="3200" dirty="0">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Boston University Project Drivers</a:t>
            </a:r>
          </a:p>
        </p:txBody>
      </p:sp>
    </p:spTree>
    <p:extLst>
      <p:ext uri="{BB962C8B-B14F-4D97-AF65-F5344CB8AC3E}">
        <p14:creationId xmlns:p14="http://schemas.microsoft.com/office/powerpoint/2010/main" val="16414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Process</a:t>
            </a:r>
          </a:p>
        </p:txBody>
      </p:sp>
      <p:sp>
        <p:nvSpPr>
          <p:cNvPr id="8" name="Oval 7">
            <a:extLst>
              <a:ext uri="{FF2B5EF4-FFF2-40B4-BE49-F238E27FC236}">
                <a16:creationId xmlns:a16="http://schemas.microsoft.com/office/drawing/2014/main" id="{3B9CA666-4FFA-0D49-AD1F-B5EAD9517E4E}"/>
              </a:ext>
            </a:extLst>
          </p:cNvPr>
          <p:cNvSpPr/>
          <p:nvPr/>
        </p:nvSpPr>
        <p:spPr>
          <a:xfrm>
            <a:off x="3641479" y="1718428"/>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Project Generation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(Edison)</a:t>
            </a:r>
          </a:p>
        </p:txBody>
      </p:sp>
      <p:sp>
        <p:nvSpPr>
          <p:cNvPr id="9" name="Oval 8">
            <a:extLst>
              <a:ext uri="{FF2B5EF4-FFF2-40B4-BE49-F238E27FC236}">
                <a16:creationId xmlns:a16="http://schemas.microsoft.com/office/drawing/2014/main" id="{11CF3794-FA60-9E42-8DE6-93F2D6E43E62}"/>
              </a:ext>
            </a:extLst>
          </p:cNvPr>
          <p:cNvSpPr/>
          <p:nvPr/>
        </p:nvSpPr>
        <p:spPr>
          <a:xfrm>
            <a:off x="3641479" y="2966313"/>
            <a:ext cx="1422315" cy="1423495"/>
          </a:xfrm>
          <a:prstGeom prst="ellipse">
            <a:avLst/>
          </a:prstGeom>
          <a:solidFill>
            <a:schemeClr val="bg1">
              <a:lumMod val="50000"/>
              <a:alpha val="4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Marginal Emissions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(CM</a:t>
            </a:r>
            <a:r>
              <a:rPr lang="en-US" sz="1600" dirty="0">
                <a:solidFill>
                  <a:prstClr val="white"/>
                </a:solidFill>
                <a:latin typeface="Calibri" panose="020F0502020204030204"/>
              </a:rPr>
              <a:t>U)</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1BAA4A1C-13C5-D14B-8BEF-9C0F51FCC84B}"/>
              </a:ext>
            </a:extLst>
          </p:cNvPr>
          <p:cNvSpPr/>
          <p:nvPr/>
        </p:nvSpPr>
        <p:spPr>
          <a:xfrm>
            <a:off x="128221" y="2336662"/>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127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68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Wind &amp; 59 Solar Projects</a:t>
            </a:r>
          </a:p>
        </p:txBody>
      </p:sp>
      <p:sp>
        <p:nvSpPr>
          <p:cNvPr id="22" name="Triangle 21">
            <a:extLst>
              <a:ext uri="{FF2B5EF4-FFF2-40B4-BE49-F238E27FC236}">
                <a16:creationId xmlns:a16="http://schemas.microsoft.com/office/drawing/2014/main" id="{109BE924-96A0-DF45-ACC1-D180B94B8357}"/>
              </a:ext>
            </a:extLst>
          </p:cNvPr>
          <p:cNvSpPr/>
          <p:nvPr/>
        </p:nvSpPr>
        <p:spPr>
          <a:xfrm rot="5400000">
            <a:off x="1350550"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3" name="Oval 22">
            <a:extLst>
              <a:ext uri="{FF2B5EF4-FFF2-40B4-BE49-F238E27FC236}">
                <a16:creationId xmlns:a16="http://schemas.microsoft.com/office/drawing/2014/main" id="{030A6AE9-0710-8142-85A0-9E9EAC62122B}"/>
              </a:ext>
            </a:extLst>
          </p:cNvPr>
          <p:cNvSpPr/>
          <p:nvPr/>
        </p:nvSpPr>
        <p:spPr>
          <a:xfrm>
            <a:off x="5398108" y="2336662"/>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Data Analysis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(BU)</a:t>
            </a:r>
          </a:p>
        </p:txBody>
      </p:sp>
      <p:sp>
        <p:nvSpPr>
          <p:cNvPr id="25" name="Oval 24">
            <a:extLst>
              <a:ext uri="{FF2B5EF4-FFF2-40B4-BE49-F238E27FC236}">
                <a16:creationId xmlns:a16="http://schemas.microsoft.com/office/drawing/2014/main" id="{F8DB4B9D-7C37-D741-88C7-C1C2BCD7A155}"/>
              </a:ext>
            </a:extLst>
          </p:cNvPr>
          <p:cNvSpPr/>
          <p:nvPr/>
        </p:nvSpPr>
        <p:spPr>
          <a:xfrm>
            <a:off x="1884850" y="2336662"/>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7 Wind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4 Solar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Projects</a:t>
            </a:r>
          </a:p>
        </p:txBody>
      </p:sp>
      <p:sp>
        <p:nvSpPr>
          <p:cNvPr id="27" name="Text Placeholder 4">
            <a:extLst>
              <a:ext uri="{FF2B5EF4-FFF2-40B4-BE49-F238E27FC236}">
                <a16:creationId xmlns:a16="http://schemas.microsoft.com/office/drawing/2014/main" id="{324AB4B3-4EBC-2A46-B586-9F193C709BFC}"/>
              </a:ext>
            </a:extLst>
          </p:cNvPr>
          <p:cNvSpPr>
            <a:spLocks noGrp="1"/>
          </p:cNvSpPr>
          <p:nvPr>
            <p:ph sz="quarter" idx="10"/>
          </p:nvPr>
        </p:nvSpPr>
        <p:spPr>
          <a:xfrm>
            <a:off x="808855" y="5058436"/>
            <a:ext cx="1817673" cy="430887"/>
          </a:xfrm>
        </p:spPr>
        <p:txBody>
          <a:bodyPr/>
          <a:lstStyle/>
          <a:p>
            <a:pPr indent="-635" algn="ctr">
              <a:tabLst>
                <a:tab pos="8734425" algn="r"/>
              </a:tabLst>
            </a:pPr>
            <a:r>
              <a:rPr lang="en-US" sz="1400" dirty="0">
                <a:solidFill>
                  <a:schemeClr val="tx1"/>
                </a:solidFill>
              </a:rPr>
              <a:t>Economic &amp; </a:t>
            </a:r>
            <a:r>
              <a:rPr lang="en-US" sz="1400" dirty="0" err="1">
                <a:solidFill>
                  <a:schemeClr val="tx1"/>
                </a:solidFill>
              </a:rPr>
              <a:t>eGrid</a:t>
            </a:r>
            <a:r>
              <a:rPr lang="en-US" sz="1400" dirty="0">
                <a:solidFill>
                  <a:schemeClr val="tx1"/>
                </a:solidFill>
              </a:rPr>
              <a:t> Screen</a:t>
            </a:r>
            <a:endParaRPr lang="en-US" sz="1400" dirty="0"/>
          </a:p>
        </p:txBody>
      </p:sp>
      <p:sp>
        <p:nvSpPr>
          <p:cNvPr id="29" name="Oval 28">
            <a:extLst>
              <a:ext uri="{FF2B5EF4-FFF2-40B4-BE49-F238E27FC236}">
                <a16:creationId xmlns:a16="http://schemas.microsoft.com/office/drawing/2014/main" id="{E9CFD3DE-F224-BD41-BAC0-131E79C10C76}"/>
              </a:ext>
            </a:extLst>
          </p:cNvPr>
          <p:cNvSpPr/>
          <p:nvPr/>
        </p:nvSpPr>
        <p:spPr>
          <a:xfrm>
            <a:off x="7154737" y="2336662"/>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 Wind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1 Solar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Projects</a:t>
            </a:r>
          </a:p>
        </p:txBody>
      </p:sp>
      <p:sp>
        <p:nvSpPr>
          <p:cNvPr id="30" name="Oval 29">
            <a:extLst>
              <a:ext uri="{FF2B5EF4-FFF2-40B4-BE49-F238E27FC236}">
                <a16:creationId xmlns:a16="http://schemas.microsoft.com/office/drawing/2014/main" id="{A0487F87-5C2A-F24C-B3E3-E6957198E80C}"/>
              </a:ext>
            </a:extLst>
          </p:cNvPr>
          <p:cNvSpPr/>
          <p:nvPr/>
        </p:nvSpPr>
        <p:spPr>
          <a:xfrm>
            <a:off x="8911366" y="2336662"/>
            <a:ext cx="1422315" cy="1423495"/>
          </a:xfrm>
          <a:prstGeom prst="ellipse">
            <a:avLst/>
          </a:prstGeom>
          <a:solidFill>
            <a:srgbClr val="D12039">
              <a:alpha val="5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South Dakota Wind Project</a:t>
            </a:r>
          </a:p>
        </p:txBody>
      </p:sp>
      <p:sp>
        <p:nvSpPr>
          <p:cNvPr id="32" name="Triangle 31">
            <a:extLst>
              <a:ext uri="{FF2B5EF4-FFF2-40B4-BE49-F238E27FC236}">
                <a16:creationId xmlns:a16="http://schemas.microsoft.com/office/drawing/2014/main" id="{D4A81C49-9E8D-494E-9143-355E5F7B72C7}"/>
              </a:ext>
            </a:extLst>
          </p:cNvPr>
          <p:cNvSpPr/>
          <p:nvPr/>
        </p:nvSpPr>
        <p:spPr>
          <a:xfrm rot="5400000">
            <a:off x="3107179"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3" name="Triangle 32">
            <a:extLst>
              <a:ext uri="{FF2B5EF4-FFF2-40B4-BE49-F238E27FC236}">
                <a16:creationId xmlns:a16="http://schemas.microsoft.com/office/drawing/2014/main" id="{9D679A81-0612-6C48-B6BC-AFB5B2AB62C1}"/>
              </a:ext>
            </a:extLst>
          </p:cNvPr>
          <p:cNvSpPr/>
          <p:nvPr/>
        </p:nvSpPr>
        <p:spPr>
          <a:xfrm rot="5400000">
            <a:off x="4863808"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4" name="Triangle 33">
            <a:extLst>
              <a:ext uri="{FF2B5EF4-FFF2-40B4-BE49-F238E27FC236}">
                <a16:creationId xmlns:a16="http://schemas.microsoft.com/office/drawing/2014/main" id="{6B53C529-1877-794C-8F74-0CB3EFDAFF1D}"/>
              </a:ext>
            </a:extLst>
          </p:cNvPr>
          <p:cNvSpPr/>
          <p:nvPr/>
        </p:nvSpPr>
        <p:spPr>
          <a:xfrm rot="5400000">
            <a:off x="6620437"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Triangle 34">
            <a:extLst>
              <a:ext uri="{FF2B5EF4-FFF2-40B4-BE49-F238E27FC236}">
                <a16:creationId xmlns:a16="http://schemas.microsoft.com/office/drawing/2014/main" id="{4245337E-0E5E-A34F-B670-E71ED5460B0E}"/>
              </a:ext>
            </a:extLst>
          </p:cNvPr>
          <p:cNvSpPr/>
          <p:nvPr/>
        </p:nvSpPr>
        <p:spPr>
          <a:xfrm rot="5400000">
            <a:off x="8377066"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6" name="Triangle 35">
            <a:extLst>
              <a:ext uri="{FF2B5EF4-FFF2-40B4-BE49-F238E27FC236}">
                <a16:creationId xmlns:a16="http://schemas.microsoft.com/office/drawing/2014/main" id="{35FD6A1E-C865-B246-8197-0D6EF7DD3BAC}"/>
              </a:ext>
            </a:extLst>
          </p:cNvPr>
          <p:cNvSpPr/>
          <p:nvPr/>
        </p:nvSpPr>
        <p:spPr>
          <a:xfrm rot="5400000">
            <a:off x="10133695" y="2962482"/>
            <a:ext cx="734285" cy="171854"/>
          </a:xfrm>
          <a:prstGeom prst="triangle">
            <a:avLst/>
          </a:prstGeom>
          <a:solidFill>
            <a:schemeClr val="tx2">
              <a:alpha val="7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8" name="Text Placeholder 4">
            <a:extLst>
              <a:ext uri="{FF2B5EF4-FFF2-40B4-BE49-F238E27FC236}">
                <a16:creationId xmlns:a16="http://schemas.microsoft.com/office/drawing/2014/main" id="{1449A896-AD21-FF49-AE86-F162BB0885DB}"/>
              </a:ext>
            </a:extLst>
          </p:cNvPr>
          <p:cNvSpPr txBox="1">
            <a:spLocks/>
          </p:cNvSpPr>
          <p:nvPr/>
        </p:nvSpPr>
        <p:spPr>
          <a:xfrm>
            <a:off x="6981496" y="5058436"/>
            <a:ext cx="1817673" cy="116955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200"/>
              </a:spcBef>
              <a:spcAft>
                <a:spcPts val="0"/>
              </a:spcAft>
              <a:buClr>
                <a:schemeClr val="tx1"/>
              </a:buClr>
              <a:buFont typeface="Arial" panose="020B0604020202020204" pitchFamily="34" charset="0"/>
              <a:buNone/>
              <a:defRPr sz="2400" kern="1200">
                <a:solidFill>
                  <a:schemeClr val="accent5"/>
                </a:solidFill>
                <a:latin typeface="+mn-lt"/>
                <a:ea typeface="+mn-ea"/>
                <a:cs typeface="+mn-cs"/>
              </a:defRPr>
            </a:lvl1pPr>
            <a:lvl2pPr marL="365760" indent="-182880" algn="l" defTabSz="914400" rtl="0" eaLnBrk="1" latinLnBrk="0" hangingPunct="1">
              <a:lnSpc>
                <a:spcPct val="100000"/>
              </a:lnSpc>
              <a:spcBef>
                <a:spcPts val="600"/>
              </a:spcBef>
              <a:buClr>
                <a:schemeClr val="accent5"/>
              </a:buClr>
              <a:buFont typeface="Arial" panose="020B0604020202020204" pitchFamily="34" charset="0"/>
              <a:buChar char="•"/>
              <a:defRPr sz="2000" kern="1200" baseline="0">
                <a:solidFill>
                  <a:schemeClr val="accent5"/>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635" algn="ctr">
              <a:tabLst>
                <a:tab pos="8734425" algn="r"/>
              </a:tabLst>
            </a:pPr>
            <a:r>
              <a:rPr lang="en-US" sz="1400" dirty="0">
                <a:solidFill>
                  <a:schemeClr val="tx1"/>
                </a:solidFill>
              </a:rPr>
              <a:t>Economics &amp; Risk Screen</a:t>
            </a:r>
          </a:p>
          <a:p>
            <a:pPr indent="-635" algn="ctr">
              <a:tabLst>
                <a:tab pos="8734425" algn="r"/>
              </a:tabLst>
            </a:pPr>
            <a:r>
              <a:rPr lang="en-US" sz="1400" dirty="0">
                <a:solidFill>
                  <a:schemeClr val="tx1"/>
                </a:solidFill>
              </a:rPr>
              <a:t>Criteria Due Diligence</a:t>
            </a:r>
          </a:p>
          <a:p>
            <a:pPr indent="-635" algn="ctr">
              <a:tabLst>
                <a:tab pos="8734425" algn="r"/>
              </a:tabLst>
            </a:pPr>
            <a:r>
              <a:rPr lang="en-US" sz="1400" dirty="0">
                <a:solidFill>
                  <a:schemeClr val="tx1"/>
                </a:solidFill>
              </a:rPr>
              <a:t>Team Interviews</a:t>
            </a:r>
            <a:endParaRPr lang="en-US" sz="1400" dirty="0"/>
          </a:p>
        </p:txBody>
      </p:sp>
      <p:sp>
        <p:nvSpPr>
          <p:cNvPr id="40" name="Oval 39">
            <a:extLst>
              <a:ext uri="{FF2B5EF4-FFF2-40B4-BE49-F238E27FC236}">
                <a16:creationId xmlns:a16="http://schemas.microsoft.com/office/drawing/2014/main" id="{B4DFFDC3-4A23-2045-87C0-0DD9F1345869}"/>
              </a:ext>
            </a:extLst>
          </p:cNvPr>
          <p:cNvSpPr/>
          <p:nvPr/>
        </p:nvSpPr>
        <p:spPr>
          <a:xfrm>
            <a:off x="10667643" y="2336661"/>
            <a:ext cx="1422315" cy="1423495"/>
          </a:xfrm>
          <a:prstGeom prst="ellipse">
            <a:avLst/>
          </a:prstGeom>
          <a:solidFill>
            <a:schemeClr val="bg1">
              <a:lumMod val="50000"/>
              <a:alpha val="4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WattTime Marginal Emissions Validation</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39837F13-91DE-F844-AF99-97C58D949338}"/>
              </a:ext>
            </a:extLst>
          </p:cNvPr>
          <p:cNvGrpSpPr/>
          <p:nvPr/>
        </p:nvGrpSpPr>
        <p:grpSpPr>
          <a:xfrm flipV="1">
            <a:off x="3560250" y="4707585"/>
            <a:ext cx="3341404" cy="781739"/>
            <a:chOff x="3560250" y="2344342"/>
            <a:chExt cx="3341404" cy="781739"/>
          </a:xfrm>
        </p:grpSpPr>
        <p:sp>
          <p:nvSpPr>
            <p:cNvPr id="37" name="Text Placeholder 4">
              <a:extLst>
                <a:ext uri="{FF2B5EF4-FFF2-40B4-BE49-F238E27FC236}">
                  <a16:creationId xmlns:a16="http://schemas.microsoft.com/office/drawing/2014/main" id="{070DF568-BFAA-764F-9093-E9D9CAC4209C}"/>
                </a:ext>
              </a:extLst>
            </p:cNvPr>
            <p:cNvSpPr txBox="1">
              <a:spLocks/>
            </p:cNvSpPr>
            <p:nvPr/>
          </p:nvSpPr>
          <p:spPr>
            <a:xfrm flipV="1">
              <a:off x="4322113" y="2344342"/>
              <a:ext cx="1817673"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200"/>
                </a:spcBef>
                <a:spcAft>
                  <a:spcPts val="0"/>
                </a:spcAft>
                <a:buClr>
                  <a:schemeClr val="tx1"/>
                </a:buClr>
                <a:buFont typeface="Arial" panose="020B0604020202020204" pitchFamily="34" charset="0"/>
                <a:buNone/>
                <a:defRPr sz="2400" kern="1200">
                  <a:solidFill>
                    <a:schemeClr val="accent5"/>
                  </a:solidFill>
                  <a:latin typeface="+mn-lt"/>
                  <a:ea typeface="+mn-ea"/>
                  <a:cs typeface="+mn-cs"/>
                </a:defRPr>
              </a:lvl1pPr>
              <a:lvl2pPr marL="365760" indent="-182880" algn="l" defTabSz="914400" rtl="0" eaLnBrk="1" latinLnBrk="0" hangingPunct="1">
                <a:lnSpc>
                  <a:spcPct val="100000"/>
                </a:lnSpc>
                <a:spcBef>
                  <a:spcPts val="600"/>
                </a:spcBef>
                <a:buClr>
                  <a:schemeClr val="accent5"/>
                </a:buClr>
                <a:buFont typeface="Arial" panose="020B0604020202020204" pitchFamily="34" charset="0"/>
                <a:buChar char="•"/>
                <a:defRPr sz="2000" kern="1200" baseline="0">
                  <a:solidFill>
                    <a:schemeClr val="accent5"/>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635" algn="ctr">
                <a:tabLst>
                  <a:tab pos="8734425" algn="r"/>
                </a:tabLst>
              </a:pPr>
              <a:r>
                <a:rPr lang="en-US" sz="1400" dirty="0">
                  <a:solidFill>
                    <a:schemeClr val="tx1"/>
                  </a:solidFill>
                </a:rPr>
                <a:t>Marginal Emissions Screen</a:t>
              </a:r>
              <a:endParaRPr lang="en-US" sz="1400" dirty="0"/>
            </a:p>
          </p:txBody>
        </p:sp>
        <p:sp>
          <p:nvSpPr>
            <p:cNvPr id="42" name="Right Bracket 41">
              <a:extLst>
                <a:ext uri="{FF2B5EF4-FFF2-40B4-BE49-F238E27FC236}">
                  <a16:creationId xmlns:a16="http://schemas.microsoft.com/office/drawing/2014/main" id="{53F0CDA4-B1BE-0C49-8392-0D5046749659}"/>
                </a:ext>
              </a:extLst>
            </p:cNvPr>
            <p:cNvSpPr/>
            <p:nvPr/>
          </p:nvSpPr>
          <p:spPr>
            <a:xfrm rot="16200000">
              <a:off x="5129262" y="1353690"/>
              <a:ext cx="203379" cy="3341404"/>
            </a:xfrm>
            <a:prstGeom prst="rightBracket">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43" name="Text Placeholder 4">
            <a:extLst>
              <a:ext uri="{FF2B5EF4-FFF2-40B4-BE49-F238E27FC236}">
                <a16:creationId xmlns:a16="http://schemas.microsoft.com/office/drawing/2014/main" id="{C919F2E8-6337-C048-841A-FB16314DAD00}"/>
              </a:ext>
            </a:extLst>
          </p:cNvPr>
          <p:cNvSpPr txBox="1">
            <a:spLocks/>
          </p:cNvSpPr>
          <p:nvPr/>
        </p:nvSpPr>
        <p:spPr>
          <a:xfrm>
            <a:off x="8715703" y="5058436"/>
            <a:ext cx="1817673" cy="95410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200"/>
              </a:spcBef>
              <a:spcAft>
                <a:spcPts val="0"/>
              </a:spcAft>
              <a:buClr>
                <a:schemeClr val="tx1"/>
              </a:buClr>
              <a:buFont typeface="Arial" panose="020B0604020202020204" pitchFamily="34" charset="0"/>
              <a:buNone/>
              <a:defRPr sz="2400" kern="1200">
                <a:solidFill>
                  <a:schemeClr val="accent5"/>
                </a:solidFill>
                <a:latin typeface="+mn-lt"/>
                <a:ea typeface="+mn-ea"/>
                <a:cs typeface="+mn-cs"/>
              </a:defRPr>
            </a:lvl1pPr>
            <a:lvl2pPr marL="365760" indent="-182880" algn="l" defTabSz="914400" rtl="0" eaLnBrk="1" latinLnBrk="0" hangingPunct="1">
              <a:lnSpc>
                <a:spcPct val="100000"/>
              </a:lnSpc>
              <a:spcBef>
                <a:spcPts val="600"/>
              </a:spcBef>
              <a:buClr>
                <a:schemeClr val="accent5"/>
              </a:buClr>
              <a:buFont typeface="Arial" panose="020B0604020202020204" pitchFamily="34" charset="0"/>
              <a:buChar char="•"/>
              <a:defRPr sz="2000" kern="1200" baseline="0">
                <a:solidFill>
                  <a:schemeClr val="accent5"/>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20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635" algn="ctr">
              <a:tabLst>
                <a:tab pos="8734425" algn="r"/>
              </a:tabLst>
            </a:pPr>
            <a:r>
              <a:rPr lang="en-US" sz="1400" dirty="0">
                <a:solidFill>
                  <a:schemeClr val="tx1"/>
                </a:solidFill>
              </a:rPr>
              <a:t>LOI / Term Sheet</a:t>
            </a:r>
          </a:p>
          <a:p>
            <a:pPr indent="-635" algn="ctr">
              <a:tabLst>
                <a:tab pos="8734425" algn="r"/>
              </a:tabLst>
            </a:pPr>
            <a:r>
              <a:rPr lang="en-US" sz="1400" dirty="0">
                <a:solidFill>
                  <a:schemeClr val="tx1"/>
                </a:solidFill>
              </a:rPr>
              <a:t>to</a:t>
            </a:r>
          </a:p>
          <a:p>
            <a:pPr indent="-635" algn="ctr">
              <a:tabLst>
                <a:tab pos="8734425" algn="r"/>
              </a:tabLst>
            </a:pPr>
            <a:r>
              <a:rPr lang="en-US" sz="1400" dirty="0">
                <a:solidFill>
                  <a:schemeClr val="tx1"/>
                </a:solidFill>
              </a:rPr>
              <a:t>REPA Contract </a:t>
            </a:r>
            <a:endParaRPr lang="en-US" sz="1400" dirty="0"/>
          </a:p>
        </p:txBody>
      </p:sp>
    </p:spTree>
    <p:extLst>
      <p:ext uri="{BB962C8B-B14F-4D97-AF65-F5344CB8AC3E}">
        <p14:creationId xmlns:p14="http://schemas.microsoft.com/office/powerpoint/2010/main" val="401509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P spid="23" grpId="0" animBg="1"/>
      <p:bldP spid="25" grpId="0" animBg="1"/>
      <p:bldP spid="27" grpId="0" build="p"/>
      <p:bldP spid="29" grpId="0" animBg="1"/>
      <p:bldP spid="30" grpId="0" animBg="1"/>
      <p:bldP spid="32" grpId="0" animBg="1"/>
      <p:bldP spid="33" grpId="0" animBg="1"/>
      <p:bldP spid="34" grpId="0" animBg="1"/>
      <p:bldP spid="35" grpId="0" animBg="1"/>
      <p:bldP spid="36" grpId="0" animBg="1"/>
      <p:bldP spid="38" grpId="0"/>
      <p:bldP spid="40"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8D9C782C-E888-4567-96C0-FF2ED271A5DD}"/>
              </a:ext>
            </a:extLst>
          </p:cNvPr>
          <p:cNvGraphicFramePr>
            <a:graphicFrameLocks noGrp="1"/>
          </p:cNvGraphicFramePr>
          <p:nvPr>
            <p:ph idx="1"/>
            <p:extLst>
              <p:ext uri="{D42A27DB-BD31-4B8C-83A1-F6EECF244321}">
                <p14:modId xmlns:p14="http://schemas.microsoft.com/office/powerpoint/2010/main" val="1426892190"/>
              </p:ext>
            </p:extLst>
          </p:nvPr>
        </p:nvGraphicFramePr>
        <p:xfrm>
          <a:off x="537883" y="1554163"/>
          <a:ext cx="10309411" cy="49261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A490A09-B6E3-48E5-93E8-AD534E1E125F}"/>
              </a:ext>
            </a:extLst>
          </p:cNvPr>
          <p:cNvSpPr>
            <a:spLocks noGrp="1"/>
          </p:cNvSpPr>
          <p:nvPr>
            <p:ph type="title"/>
          </p:nvPr>
        </p:nvSpPr>
        <p:spPr>
          <a:xfrm>
            <a:off x="457200" y="824948"/>
            <a:ext cx="11589026" cy="441210"/>
          </a:xfrm>
        </p:spPr>
        <p:txBody>
          <a:bodyPr/>
          <a:lstStyle/>
          <a:p>
            <a:r>
              <a:rPr lang="en-US" dirty="0"/>
              <a:t>Align Generation with Marginal Emissions</a:t>
            </a:r>
          </a:p>
        </p:txBody>
      </p:sp>
      <p:sp>
        <p:nvSpPr>
          <p:cNvPr id="6" name="TextBox 5">
            <a:extLst>
              <a:ext uri="{FF2B5EF4-FFF2-40B4-BE49-F238E27FC236}">
                <a16:creationId xmlns:a16="http://schemas.microsoft.com/office/drawing/2014/main" id="{425A47D9-BE6B-49F3-8268-1A9FF9AFEE63}"/>
              </a:ext>
            </a:extLst>
          </p:cNvPr>
          <p:cNvSpPr txBox="1"/>
          <p:nvPr/>
        </p:nvSpPr>
        <p:spPr>
          <a:xfrm>
            <a:off x="278612" y="1449183"/>
            <a:ext cx="841197"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MW Generation</a:t>
            </a:r>
          </a:p>
        </p:txBody>
      </p:sp>
      <p:sp>
        <p:nvSpPr>
          <p:cNvPr id="7" name="TextBox 6">
            <a:extLst>
              <a:ext uri="{FF2B5EF4-FFF2-40B4-BE49-F238E27FC236}">
                <a16:creationId xmlns:a16="http://schemas.microsoft.com/office/drawing/2014/main" id="{432FD9F0-878C-41FB-87C2-E1A0D8CBFA4E}"/>
              </a:ext>
            </a:extLst>
          </p:cNvPr>
          <p:cNvSpPr txBox="1"/>
          <p:nvPr/>
        </p:nvSpPr>
        <p:spPr>
          <a:xfrm>
            <a:off x="10288164" y="1468389"/>
            <a:ext cx="1283048"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Marginal Emissions (kg/MWh)</a:t>
            </a:r>
          </a:p>
        </p:txBody>
      </p:sp>
      <p:sp>
        <p:nvSpPr>
          <p:cNvPr id="9" name="Freeform 8">
            <a:extLst>
              <a:ext uri="{FF2B5EF4-FFF2-40B4-BE49-F238E27FC236}">
                <a16:creationId xmlns:a16="http://schemas.microsoft.com/office/drawing/2014/main" id="{04A0C581-D4A7-E54D-AD82-5C4C56B3AD43}"/>
              </a:ext>
            </a:extLst>
          </p:cNvPr>
          <p:cNvSpPr/>
          <p:nvPr/>
        </p:nvSpPr>
        <p:spPr>
          <a:xfrm>
            <a:off x="946940" y="2233300"/>
            <a:ext cx="9395011" cy="2097741"/>
          </a:xfrm>
          <a:custGeom>
            <a:avLst/>
            <a:gdLst>
              <a:gd name="connsiteX0" fmla="*/ 0 w 9395011"/>
              <a:gd name="connsiteY0" fmla="*/ 1685364 h 2097741"/>
              <a:gd name="connsiteX1" fmla="*/ 412376 w 9395011"/>
              <a:gd name="connsiteY1" fmla="*/ 681317 h 2097741"/>
              <a:gd name="connsiteX2" fmla="*/ 1183341 w 9395011"/>
              <a:gd name="connsiteY2" fmla="*/ 0 h 2097741"/>
              <a:gd name="connsiteX3" fmla="*/ 1649506 w 9395011"/>
              <a:gd name="connsiteY3" fmla="*/ 340659 h 2097741"/>
              <a:gd name="connsiteX4" fmla="*/ 1667435 w 9395011"/>
              <a:gd name="connsiteY4" fmla="*/ 519953 h 2097741"/>
              <a:gd name="connsiteX5" fmla="*/ 2008094 w 9395011"/>
              <a:gd name="connsiteY5" fmla="*/ 1093694 h 2097741"/>
              <a:gd name="connsiteX6" fmla="*/ 2456329 w 9395011"/>
              <a:gd name="connsiteY6" fmla="*/ 1362635 h 2097741"/>
              <a:gd name="connsiteX7" fmla="*/ 2868706 w 9395011"/>
              <a:gd name="connsiteY7" fmla="*/ 896470 h 2097741"/>
              <a:gd name="connsiteX8" fmla="*/ 3281082 w 9395011"/>
              <a:gd name="connsiteY8" fmla="*/ 1452282 h 2097741"/>
              <a:gd name="connsiteX9" fmla="*/ 3711388 w 9395011"/>
              <a:gd name="connsiteY9" fmla="*/ 1398494 h 2097741"/>
              <a:gd name="connsiteX10" fmla="*/ 4034117 w 9395011"/>
              <a:gd name="connsiteY10" fmla="*/ 1703294 h 2097741"/>
              <a:gd name="connsiteX11" fmla="*/ 4500282 w 9395011"/>
              <a:gd name="connsiteY11" fmla="*/ 1810870 h 2097741"/>
              <a:gd name="connsiteX12" fmla="*/ 4894729 w 9395011"/>
              <a:gd name="connsiteY12" fmla="*/ 1524000 h 2097741"/>
              <a:gd name="connsiteX13" fmla="*/ 5683623 w 9395011"/>
              <a:gd name="connsiteY13" fmla="*/ 1595717 h 2097741"/>
              <a:gd name="connsiteX14" fmla="*/ 6131859 w 9395011"/>
              <a:gd name="connsiteY14" fmla="*/ 1308847 h 2097741"/>
              <a:gd name="connsiteX15" fmla="*/ 6526306 w 9395011"/>
              <a:gd name="connsiteY15" fmla="*/ 1255059 h 2097741"/>
              <a:gd name="connsiteX16" fmla="*/ 6866964 w 9395011"/>
              <a:gd name="connsiteY16" fmla="*/ 1452282 h 2097741"/>
              <a:gd name="connsiteX17" fmla="*/ 7351059 w 9395011"/>
              <a:gd name="connsiteY17" fmla="*/ 1541929 h 2097741"/>
              <a:gd name="connsiteX18" fmla="*/ 8104094 w 9395011"/>
              <a:gd name="connsiteY18" fmla="*/ 1577788 h 2097741"/>
              <a:gd name="connsiteX19" fmla="*/ 8552329 w 9395011"/>
              <a:gd name="connsiteY19" fmla="*/ 1541929 h 2097741"/>
              <a:gd name="connsiteX20" fmla="*/ 8982635 w 9395011"/>
              <a:gd name="connsiteY20" fmla="*/ 2097741 h 2097741"/>
              <a:gd name="connsiteX21" fmla="*/ 9395011 w 9395011"/>
              <a:gd name="connsiteY21" fmla="*/ 1990164 h 209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5011" h="2097741">
                <a:moveTo>
                  <a:pt x="0" y="1685364"/>
                </a:moveTo>
                <a:lnTo>
                  <a:pt x="412376" y="681317"/>
                </a:lnTo>
                <a:lnTo>
                  <a:pt x="1183341" y="0"/>
                </a:lnTo>
                <a:lnTo>
                  <a:pt x="1649506" y="340659"/>
                </a:lnTo>
                <a:lnTo>
                  <a:pt x="1667435" y="519953"/>
                </a:lnTo>
                <a:lnTo>
                  <a:pt x="2008094" y="1093694"/>
                </a:lnTo>
                <a:lnTo>
                  <a:pt x="2456329" y="1362635"/>
                </a:lnTo>
                <a:lnTo>
                  <a:pt x="2868706" y="896470"/>
                </a:lnTo>
                <a:lnTo>
                  <a:pt x="3281082" y="1452282"/>
                </a:lnTo>
                <a:lnTo>
                  <a:pt x="3711388" y="1398494"/>
                </a:lnTo>
                <a:lnTo>
                  <a:pt x="4034117" y="1703294"/>
                </a:lnTo>
                <a:lnTo>
                  <a:pt x="4500282" y="1810870"/>
                </a:lnTo>
                <a:lnTo>
                  <a:pt x="4894729" y="1524000"/>
                </a:lnTo>
                <a:lnTo>
                  <a:pt x="5683623" y="1595717"/>
                </a:lnTo>
                <a:lnTo>
                  <a:pt x="6131859" y="1308847"/>
                </a:lnTo>
                <a:lnTo>
                  <a:pt x="6526306" y="1255059"/>
                </a:lnTo>
                <a:lnTo>
                  <a:pt x="6866964" y="1452282"/>
                </a:lnTo>
                <a:lnTo>
                  <a:pt x="7351059" y="1541929"/>
                </a:lnTo>
                <a:lnTo>
                  <a:pt x="8104094" y="1577788"/>
                </a:lnTo>
                <a:lnTo>
                  <a:pt x="8552329" y="1541929"/>
                </a:lnTo>
                <a:lnTo>
                  <a:pt x="8982635" y="2097741"/>
                </a:lnTo>
                <a:lnTo>
                  <a:pt x="9395011" y="1990164"/>
                </a:lnTo>
              </a:path>
            </a:pathLst>
          </a:cu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E04A3977-B0F8-DE4A-8167-65FB7EF51090}"/>
              </a:ext>
            </a:extLst>
          </p:cNvPr>
          <p:cNvSpPr/>
          <p:nvPr/>
        </p:nvSpPr>
        <p:spPr>
          <a:xfrm>
            <a:off x="950261" y="2330822"/>
            <a:ext cx="9391689" cy="1290918"/>
          </a:xfrm>
          <a:custGeom>
            <a:avLst/>
            <a:gdLst>
              <a:gd name="connsiteX0" fmla="*/ 0 w 9341224"/>
              <a:gd name="connsiteY0" fmla="*/ 17930 h 1290918"/>
              <a:gd name="connsiteX1" fmla="*/ 1272988 w 9341224"/>
              <a:gd name="connsiteY1" fmla="*/ 233083 h 1290918"/>
              <a:gd name="connsiteX2" fmla="*/ 2420471 w 9341224"/>
              <a:gd name="connsiteY2" fmla="*/ 430306 h 1290918"/>
              <a:gd name="connsiteX3" fmla="*/ 3245224 w 9341224"/>
              <a:gd name="connsiteY3" fmla="*/ 1219200 h 1290918"/>
              <a:gd name="connsiteX4" fmla="*/ 3657600 w 9341224"/>
              <a:gd name="connsiteY4" fmla="*/ 1290918 h 1290918"/>
              <a:gd name="connsiteX5" fmla="*/ 4105835 w 9341224"/>
              <a:gd name="connsiteY5" fmla="*/ 1290918 h 1290918"/>
              <a:gd name="connsiteX6" fmla="*/ 4733365 w 9341224"/>
              <a:gd name="connsiteY6" fmla="*/ 1201271 h 1290918"/>
              <a:gd name="connsiteX7" fmla="*/ 5181600 w 9341224"/>
              <a:gd name="connsiteY7" fmla="*/ 1111624 h 1290918"/>
              <a:gd name="connsiteX8" fmla="*/ 5773271 w 9341224"/>
              <a:gd name="connsiteY8" fmla="*/ 1057836 h 1290918"/>
              <a:gd name="connsiteX9" fmla="*/ 6329082 w 9341224"/>
              <a:gd name="connsiteY9" fmla="*/ 1021977 h 1290918"/>
              <a:gd name="connsiteX10" fmla="*/ 6866965 w 9341224"/>
              <a:gd name="connsiteY10" fmla="*/ 986118 h 1290918"/>
              <a:gd name="connsiteX11" fmla="*/ 7333130 w 9341224"/>
              <a:gd name="connsiteY11" fmla="*/ 860612 h 1290918"/>
              <a:gd name="connsiteX12" fmla="*/ 7763435 w 9341224"/>
              <a:gd name="connsiteY12" fmla="*/ 609600 h 1290918"/>
              <a:gd name="connsiteX13" fmla="*/ 8122024 w 9341224"/>
              <a:gd name="connsiteY13" fmla="*/ 268941 h 1290918"/>
              <a:gd name="connsiteX14" fmla="*/ 8534400 w 9341224"/>
              <a:gd name="connsiteY14" fmla="*/ 53789 h 1290918"/>
              <a:gd name="connsiteX15" fmla="*/ 9000565 w 9341224"/>
              <a:gd name="connsiteY15" fmla="*/ 0 h 1290918"/>
              <a:gd name="connsiteX16" fmla="*/ 9341224 w 9341224"/>
              <a:gd name="connsiteY16" fmla="*/ 0 h 12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41224" h="1290918">
                <a:moveTo>
                  <a:pt x="0" y="17930"/>
                </a:moveTo>
                <a:lnTo>
                  <a:pt x="1272988" y="233083"/>
                </a:lnTo>
                <a:lnTo>
                  <a:pt x="2420471" y="430306"/>
                </a:lnTo>
                <a:lnTo>
                  <a:pt x="3245224" y="1219200"/>
                </a:lnTo>
                <a:lnTo>
                  <a:pt x="3657600" y="1290918"/>
                </a:lnTo>
                <a:lnTo>
                  <a:pt x="4105835" y="1290918"/>
                </a:lnTo>
                <a:lnTo>
                  <a:pt x="4733365" y="1201271"/>
                </a:lnTo>
                <a:lnTo>
                  <a:pt x="5181600" y="1111624"/>
                </a:lnTo>
                <a:lnTo>
                  <a:pt x="5773271" y="1057836"/>
                </a:lnTo>
                <a:lnTo>
                  <a:pt x="6329082" y="1021977"/>
                </a:lnTo>
                <a:lnTo>
                  <a:pt x="6866965" y="986118"/>
                </a:lnTo>
                <a:lnTo>
                  <a:pt x="7333130" y="860612"/>
                </a:lnTo>
                <a:lnTo>
                  <a:pt x="7763435" y="609600"/>
                </a:lnTo>
                <a:lnTo>
                  <a:pt x="8122024" y="268941"/>
                </a:lnTo>
                <a:lnTo>
                  <a:pt x="8534400" y="53789"/>
                </a:lnTo>
                <a:lnTo>
                  <a:pt x="9000565" y="0"/>
                </a:lnTo>
                <a:lnTo>
                  <a:pt x="9341224" y="0"/>
                </a:lnTo>
              </a:path>
            </a:pathLst>
          </a:custGeom>
          <a:noFill/>
          <a:ln w="857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52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1" nodeType="clickEffect">
                                  <p:stCondLst>
                                    <p:cond delay="0"/>
                                  </p:stCondLst>
                                  <p:childTnLst>
                                    <p:animEffect transition="out" filter="wipe(lef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5651"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97116"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7" name="Freeform 47">
            <a:extLst>
              <a:ext uri="{FF2B5EF4-FFF2-40B4-BE49-F238E27FC236}">
                <a16:creationId xmlns:a16="http://schemas.microsoft.com/office/drawing/2014/main" id="{BD954D31-B19C-47CE-9F22-43AFD08218C7}"/>
              </a:ext>
            </a:extLst>
          </p:cNvPr>
          <p:cNvSpPr/>
          <p:nvPr/>
        </p:nvSpPr>
        <p:spPr>
          <a:xfrm>
            <a:off x="1367202" y="2086486"/>
            <a:ext cx="4089051" cy="3602491"/>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16315" h="3908362">
                <a:moveTo>
                  <a:pt x="0" y="0"/>
                </a:moveTo>
                <a:lnTo>
                  <a:pt x="310613" y="95299"/>
                </a:lnTo>
                <a:lnTo>
                  <a:pt x="416121" y="327415"/>
                </a:lnTo>
                <a:lnTo>
                  <a:pt x="563832" y="510295"/>
                </a:lnTo>
                <a:lnTo>
                  <a:pt x="690441" y="510295"/>
                </a:lnTo>
                <a:lnTo>
                  <a:pt x="978828" y="918259"/>
                </a:lnTo>
                <a:lnTo>
                  <a:pt x="1105438" y="911225"/>
                </a:lnTo>
                <a:lnTo>
                  <a:pt x="1246115" y="763514"/>
                </a:lnTo>
                <a:lnTo>
                  <a:pt x="1372724" y="911194"/>
                </a:lnTo>
                <a:lnTo>
                  <a:pt x="1524601" y="886987"/>
                </a:lnTo>
                <a:lnTo>
                  <a:pt x="1666988" y="2533863"/>
                </a:lnTo>
                <a:lnTo>
                  <a:pt x="2505663" y="2690294"/>
                </a:lnTo>
                <a:lnTo>
                  <a:pt x="3480922" y="2989700"/>
                </a:lnTo>
                <a:lnTo>
                  <a:pt x="4585927" y="3172932"/>
                </a:lnTo>
                <a:lnTo>
                  <a:pt x="4716315" y="3908362"/>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C1C5CEC-7E6D-4F03-B5BF-AE8C679E844D}"/>
              </a:ext>
            </a:extLst>
          </p:cNvPr>
          <p:cNvSpPr/>
          <p:nvPr/>
        </p:nvSpPr>
        <p:spPr>
          <a:xfrm>
            <a:off x="1435761"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301032"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73061"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73061"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2497270" y="1385769"/>
            <a:ext cx="6068398"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51272"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06C5549-BB79-42CB-A86B-4DFE0A3701A0}"/>
              </a:ext>
            </a:extLst>
          </p:cNvPr>
          <p:cNvSpPr/>
          <p:nvPr/>
        </p:nvSpPr>
        <p:spPr>
          <a:xfrm>
            <a:off x="5175055" y="5740436"/>
            <a:ext cx="2029611" cy="26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27" name="Group 26">
            <a:extLst>
              <a:ext uri="{FF2B5EF4-FFF2-40B4-BE49-F238E27FC236}">
                <a16:creationId xmlns:a16="http://schemas.microsoft.com/office/drawing/2014/main" id="{954855AA-14B0-4AE8-BE37-69384B22A5F1}"/>
              </a:ext>
            </a:extLst>
          </p:cNvPr>
          <p:cNvGrpSpPr/>
          <p:nvPr/>
        </p:nvGrpSpPr>
        <p:grpSpPr>
          <a:xfrm>
            <a:off x="5615871" y="5585638"/>
            <a:ext cx="2154799" cy="973329"/>
            <a:chOff x="5937420" y="5585638"/>
            <a:chExt cx="2154799" cy="973329"/>
          </a:xfrm>
        </p:grpSpPr>
        <p:sp>
          <p:nvSpPr>
            <p:cNvPr id="17" name="Rectangle 16">
              <a:extLst>
                <a:ext uri="{FF2B5EF4-FFF2-40B4-BE49-F238E27FC236}">
                  <a16:creationId xmlns:a16="http://schemas.microsoft.com/office/drawing/2014/main" id="{5CE45C7C-7F38-427C-9B65-9D93FEA72F43}"/>
                </a:ext>
              </a:extLst>
            </p:cNvPr>
            <p:cNvSpPr/>
            <p:nvPr/>
          </p:nvSpPr>
          <p:spPr>
            <a:xfrm>
              <a:off x="5937420" y="5801837"/>
              <a:ext cx="2154799" cy="757130"/>
            </a:xfrm>
            <a:prstGeom prst="rect">
              <a:avLst/>
            </a:prstGeom>
            <a:noFill/>
          </p:spPr>
          <p:txBody>
            <a:bodyPr wrap="square">
              <a:spAutoFit/>
            </a:bodyPr>
            <a:lstStyle/>
            <a:p>
              <a:pPr lvl="0" algn="ctr">
                <a:lnSpc>
                  <a:spcPct val="90000"/>
                </a:lnSpc>
                <a:spcBef>
                  <a:spcPts val="1000"/>
                </a:spcBef>
              </a:pPr>
              <a:r>
                <a:rPr lang="en-US" sz="1600" dirty="0">
                  <a:solidFill>
                    <a:srgbClr val="FF0000"/>
                  </a:solidFill>
                  <a:latin typeface="Arial" charset="0"/>
                  <a:ea typeface="Arial" charset="0"/>
                  <a:cs typeface="Arial" charset="0"/>
                </a:rPr>
                <a:t>2050</a:t>
              </a:r>
              <a:br>
                <a:rPr lang="en-US" sz="1600" dirty="0">
                  <a:solidFill>
                    <a:srgbClr val="FF0000"/>
                  </a:solidFill>
                  <a:latin typeface="Arial" charset="0"/>
                  <a:ea typeface="Arial" charset="0"/>
                  <a:cs typeface="Arial" charset="0"/>
                </a:rPr>
              </a:br>
              <a:r>
                <a:rPr lang="en-US" sz="1600" dirty="0" err="1">
                  <a:solidFill>
                    <a:srgbClr val="FF0000"/>
                  </a:solidFill>
                  <a:latin typeface="Arial" charset="0"/>
                  <a:ea typeface="Arial" charset="0"/>
                  <a:cs typeface="Arial" charset="0"/>
                </a:rPr>
                <a:t>CarbonFree</a:t>
              </a:r>
              <a:br>
                <a:rPr lang="en-US" sz="1600" dirty="0">
                  <a:solidFill>
                    <a:srgbClr val="FF0000"/>
                  </a:solidFill>
                  <a:latin typeface="Arial" charset="0"/>
                  <a:ea typeface="Arial" charset="0"/>
                  <a:cs typeface="Arial" charset="0"/>
                </a:rPr>
              </a:br>
              <a:r>
                <a:rPr lang="en-US" sz="1600" dirty="0">
                  <a:solidFill>
                    <a:srgbClr val="FF0000"/>
                  </a:solidFill>
                  <a:latin typeface="Arial" charset="0"/>
                  <a:ea typeface="Arial" charset="0"/>
                  <a:cs typeface="Arial" charset="0"/>
                </a:rPr>
                <a:t>Boston</a:t>
              </a:r>
            </a:p>
          </p:txBody>
        </p:sp>
        <p:sp>
          <p:nvSpPr>
            <p:cNvPr id="18" name="Donut 17">
              <a:extLst>
                <a:ext uri="{FF2B5EF4-FFF2-40B4-BE49-F238E27FC236}">
                  <a16:creationId xmlns:a16="http://schemas.microsoft.com/office/drawing/2014/main" id="{32C20455-ECF6-4D0A-BA2D-F27E0ECBE1AF}"/>
                </a:ext>
              </a:extLst>
            </p:cNvPr>
            <p:cNvSpPr/>
            <p:nvPr/>
          </p:nvSpPr>
          <p:spPr>
            <a:xfrm>
              <a:off x="6932669" y="5585638"/>
              <a:ext cx="182880" cy="182880"/>
            </a:xfrm>
            <a:prstGeom prst="donut">
              <a:avLst>
                <a:gd name="adj" fmla="val 2118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8" name="Group 27">
            <a:extLst>
              <a:ext uri="{FF2B5EF4-FFF2-40B4-BE49-F238E27FC236}">
                <a16:creationId xmlns:a16="http://schemas.microsoft.com/office/drawing/2014/main" id="{F2662848-1371-4180-9B8C-F2EA91F6481C}"/>
              </a:ext>
            </a:extLst>
          </p:cNvPr>
          <p:cNvGrpSpPr/>
          <p:nvPr/>
        </p:nvGrpSpPr>
        <p:grpSpPr>
          <a:xfrm>
            <a:off x="4992192" y="5585639"/>
            <a:ext cx="849254" cy="508747"/>
            <a:chOff x="5313741" y="5585639"/>
            <a:chExt cx="849254" cy="508747"/>
          </a:xfrm>
        </p:grpSpPr>
        <p:sp>
          <p:nvSpPr>
            <p:cNvPr id="14" name="Rectangle 13">
              <a:extLst>
                <a:ext uri="{FF2B5EF4-FFF2-40B4-BE49-F238E27FC236}">
                  <a16:creationId xmlns:a16="http://schemas.microsoft.com/office/drawing/2014/main" id="{9322EDB2-7016-495D-80B9-203ED5F1829C}"/>
                </a:ext>
              </a:extLst>
            </p:cNvPr>
            <p:cNvSpPr/>
            <p:nvPr/>
          </p:nvSpPr>
          <p:spPr>
            <a:xfrm>
              <a:off x="5313741" y="5780454"/>
              <a:ext cx="849254" cy="313932"/>
            </a:xfrm>
            <a:prstGeom prst="rect">
              <a:avLst/>
            </a:prstGeom>
            <a:noFill/>
          </p:spPr>
          <p:txBody>
            <a:bodyPr wrap="square">
              <a:spAutoFit/>
            </a:bodyPr>
            <a:lstStyle/>
            <a:p>
              <a:pPr lvl="0" algn="ctr">
                <a:lnSpc>
                  <a:spcPct val="90000"/>
                </a:lnSpc>
                <a:spcBef>
                  <a:spcPts val="1000"/>
                </a:spcBef>
              </a:pPr>
              <a:r>
                <a:rPr lang="en-US" sz="1600" dirty="0">
                  <a:solidFill>
                    <a:srgbClr val="FF0000"/>
                  </a:solidFill>
                  <a:latin typeface="Arial" charset="0"/>
                  <a:ea typeface="Arial" charset="0"/>
                  <a:cs typeface="Arial" charset="0"/>
                </a:rPr>
                <a:t>2040</a:t>
              </a:r>
              <a:endParaRPr lang="en-US" dirty="0">
                <a:solidFill>
                  <a:srgbClr val="FF0000"/>
                </a:solidFill>
                <a:latin typeface="Arial" charset="0"/>
                <a:ea typeface="Arial" charset="0"/>
                <a:cs typeface="Arial" charset="0"/>
              </a:endParaRPr>
            </a:p>
          </p:txBody>
        </p:sp>
        <p:sp>
          <p:nvSpPr>
            <p:cNvPr id="15" name="Donut 14">
              <a:extLst>
                <a:ext uri="{FF2B5EF4-FFF2-40B4-BE49-F238E27FC236}">
                  <a16:creationId xmlns:a16="http://schemas.microsoft.com/office/drawing/2014/main" id="{77B88579-8619-46CC-A072-3E321E7B92B3}"/>
                </a:ext>
              </a:extLst>
            </p:cNvPr>
            <p:cNvSpPr/>
            <p:nvPr/>
          </p:nvSpPr>
          <p:spPr>
            <a:xfrm>
              <a:off x="5656222" y="5585639"/>
              <a:ext cx="182880" cy="182880"/>
            </a:xfrm>
            <a:prstGeom prst="donut">
              <a:avLst>
                <a:gd name="adj" fmla="val 2118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301032" y="1818752"/>
            <a:ext cx="12660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704639" y="2252504"/>
            <a:ext cx="12660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88146" y="2686255"/>
            <a:ext cx="12660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F5A2036-3908-42A7-B79E-AD7C7C08D4CB}"/>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1" name="Content Placeholder 2">
            <a:extLst>
              <a:ext uri="{FF2B5EF4-FFF2-40B4-BE49-F238E27FC236}">
                <a16:creationId xmlns:a16="http://schemas.microsoft.com/office/drawing/2014/main" id="{731222DB-5747-4D5E-A155-E65E3F299940}"/>
              </a:ext>
            </a:extLst>
          </p:cNvPr>
          <p:cNvSpPr txBox="1">
            <a:spLocks/>
          </p:cNvSpPr>
          <p:nvPr/>
        </p:nvSpPr>
        <p:spPr>
          <a:xfrm>
            <a:off x="8686800" y="1554480"/>
            <a:ext cx="3320553" cy="2063674"/>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25% </a:t>
            </a:r>
            <a:r>
              <a:rPr lang="en-US" sz="1600" dirty="0">
                <a:solidFill>
                  <a:schemeClr val="tx1"/>
                </a:solidFill>
              </a:rPr>
              <a:t>reduction by </a:t>
            </a:r>
            <a:r>
              <a:rPr lang="en-US" b="1" dirty="0">
                <a:solidFill>
                  <a:schemeClr val="tx1"/>
                </a:solidFill>
              </a:rPr>
              <a:t>2016</a:t>
            </a:r>
          </a:p>
          <a:p>
            <a:endParaRPr lang="en-US" dirty="0">
              <a:solidFill>
                <a:schemeClr val="tx1"/>
              </a:solidFill>
            </a:endParaRPr>
          </a:p>
          <a:p>
            <a:r>
              <a:rPr lang="en-US" b="1" dirty="0">
                <a:solidFill>
                  <a:schemeClr val="tx1"/>
                </a:solidFill>
              </a:rPr>
              <a:t>Carbon Free Boston</a:t>
            </a:r>
          </a:p>
          <a:p>
            <a:r>
              <a:rPr lang="en-US" sz="1600" dirty="0">
                <a:solidFill>
                  <a:schemeClr val="tx1"/>
                </a:solidFill>
              </a:rPr>
              <a:t>BU Institute for Sustainable Energy</a:t>
            </a:r>
          </a:p>
          <a:p>
            <a:r>
              <a:rPr lang="en-US" sz="1600" dirty="0">
                <a:solidFill>
                  <a:schemeClr val="tx1"/>
                </a:solidFill>
              </a:rPr>
              <a:t>Leadership</a:t>
            </a:r>
            <a:endParaRPr lang="en-US" dirty="0">
              <a:solidFill>
                <a:schemeClr val="tx1"/>
              </a:solidFill>
            </a:endParaRPr>
          </a:p>
        </p:txBody>
      </p:sp>
    </p:spTree>
    <p:extLst>
      <p:ext uri="{BB962C8B-B14F-4D97-AF65-F5344CB8AC3E}">
        <p14:creationId xmlns:p14="http://schemas.microsoft.com/office/powerpoint/2010/main" val="215233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Effect transition="in" filter="fade">
                                      <p:cBhvr>
                                        <p:cTn id="7" dur="500"/>
                                        <p:tgtEl>
                                          <p:spTgt spid="31">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3" end="3"/>
                                            </p:txEl>
                                          </p:spTgt>
                                        </p:tgtEl>
                                        <p:attrNameLst>
                                          <p:attrName>style.visibility</p:attrName>
                                        </p:attrNameLst>
                                      </p:cBhvr>
                                      <p:to>
                                        <p:strVal val="visible"/>
                                      </p:to>
                                    </p:set>
                                    <p:animEffect transition="in" filter="fade">
                                      <p:cBhvr>
                                        <p:cTn id="10" dur="500"/>
                                        <p:tgtEl>
                                          <p:spTgt spid="31">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xEl>
                                              <p:pRg st="4" end="4"/>
                                            </p:txEl>
                                          </p:spTgt>
                                        </p:tgtEl>
                                        <p:attrNameLst>
                                          <p:attrName>style.visibility</p:attrName>
                                        </p:attrNameLst>
                                      </p:cBhvr>
                                      <p:to>
                                        <p:strVal val="visible"/>
                                      </p:to>
                                    </p:set>
                                    <p:animEffect transition="in" filter="fade">
                                      <p:cBhvr>
                                        <p:cTn id="13"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41">
            <a:extLst>
              <a:ext uri="{FF2B5EF4-FFF2-40B4-BE49-F238E27FC236}">
                <a16:creationId xmlns:a16="http://schemas.microsoft.com/office/drawing/2014/main" id="{F57E488F-904A-44CB-B94E-2BAAD4E691FA}"/>
              </a:ext>
            </a:extLst>
          </p:cNvPr>
          <p:cNvSpPr>
            <a:spLocks noChangeArrowheads="1"/>
          </p:cNvSpPr>
          <p:nvPr/>
        </p:nvSpPr>
        <p:spPr bwMode="auto">
          <a:xfrm>
            <a:off x="2654368" y="1905508"/>
            <a:ext cx="5889575" cy="3770983"/>
          </a:xfrm>
          <a:custGeom>
            <a:avLst/>
            <a:gdLst>
              <a:gd name="connsiteX0" fmla="*/ 0 w 6068398"/>
              <a:gd name="connsiteY0" fmla="*/ 0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0 h 4343400"/>
              <a:gd name="connsiteX0" fmla="*/ 0 w 6068398"/>
              <a:gd name="connsiteY0" fmla="*/ 1334278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1334278 h 4343400"/>
              <a:gd name="connsiteX0" fmla="*/ 0 w 6068398"/>
              <a:gd name="connsiteY0" fmla="*/ 1063690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63690 h 4072812"/>
              <a:gd name="connsiteX0" fmla="*/ 0 w 6068398"/>
              <a:gd name="connsiteY0" fmla="*/ 1035698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35698 h 4072812"/>
              <a:gd name="connsiteX0" fmla="*/ 0 w 6087060"/>
              <a:gd name="connsiteY0" fmla="*/ 1054359 h 4072812"/>
              <a:gd name="connsiteX1" fmla="*/ 6077729 w 6087060"/>
              <a:gd name="connsiteY1" fmla="*/ 0 h 4072812"/>
              <a:gd name="connsiteX2" fmla="*/ 6087060 w 6087060"/>
              <a:gd name="connsiteY2" fmla="*/ 4072812 h 4072812"/>
              <a:gd name="connsiteX3" fmla="*/ 18662 w 6087060"/>
              <a:gd name="connsiteY3" fmla="*/ 4072812 h 4072812"/>
              <a:gd name="connsiteX4" fmla="*/ 0 w 6087060"/>
              <a:gd name="connsiteY4" fmla="*/ 1054359 h 4072812"/>
              <a:gd name="connsiteX0" fmla="*/ 0 w 6091373"/>
              <a:gd name="connsiteY0" fmla="*/ 1037106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37106 h 4072812"/>
              <a:gd name="connsiteX0" fmla="*/ 0 w 6091373"/>
              <a:gd name="connsiteY0" fmla="*/ 1050045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50045 h 4072812"/>
              <a:gd name="connsiteX0" fmla="*/ 0 w 6091373"/>
              <a:gd name="connsiteY0" fmla="*/ 1050045 h 4072812"/>
              <a:gd name="connsiteX1" fmla="*/ 44512 w 6091373"/>
              <a:gd name="connsiteY1" fmla="*/ 10385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86117"/>
              <a:gd name="connsiteY0" fmla="*/ 1050045 h 4072812"/>
              <a:gd name="connsiteX1" fmla="*/ 41337 w 6086117"/>
              <a:gd name="connsiteY1" fmla="*/ 1025809 h 4072812"/>
              <a:gd name="connsiteX2" fmla="*/ 6082042 w 6086117"/>
              <a:gd name="connsiteY2" fmla="*/ 0 h 4072812"/>
              <a:gd name="connsiteX3" fmla="*/ 6086117 w 6086117"/>
              <a:gd name="connsiteY3" fmla="*/ 4036026 h 4072812"/>
              <a:gd name="connsiteX4" fmla="*/ 22975 w 6086117"/>
              <a:gd name="connsiteY4" fmla="*/ 4072812 h 4072812"/>
              <a:gd name="connsiteX5" fmla="*/ 0 w 6086117"/>
              <a:gd name="connsiteY5" fmla="*/ 1050045 h 4072812"/>
              <a:gd name="connsiteX0" fmla="*/ 0 w 6086117"/>
              <a:gd name="connsiteY0" fmla="*/ 1050045 h 4046536"/>
              <a:gd name="connsiteX1" fmla="*/ 41337 w 6086117"/>
              <a:gd name="connsiteY1" fmla="*/ 1025809 h 4046536"/>
              <a:gd name="connsiteX2" fmla="*/ 6082042 w 6086117"/>
              <a:gd name="connsiteY2" fmla="*/ 0 h 4046536"/>
              <a:gd name="connsiteX3" fmla="*/ 6086117 w 6086117"/>
              <a:gd name="connsiteY3" fmla="*/ 4036026 h 4046536"/>
              <a:gd name="connsiteX4" fmla="*/ 17720 w 6086117"/>
              <a:gd name="connsiteY4" fmla="*/ 4046536 h 4046536"/>
              <a:gd name="connsiteX5" fmla="*/ 0 w 6086117"/>
              <a:gd name="connsiteY5" fmla="*/ 1050045 h 4046536"/>
              <a:gd name="connsiteX0" fmla="*/ 0 w 6086117"/>
              <a:gd name="connsiteY0" fmla="*/ 1050045 h 4036026"/>
              <a:gd name="connsiteX1" fmla="*/ 41337 w 6086117"/>
              <a:gd name="connsiteY1" fmla="*/ 1025809 h 4036026"/>
              <a:gd name="connsiteX2" fmla="*/ 6082042 w 6086117"/>
              <a:gd name="connsiteY2" fmla="*/ 0 h 4036026"/>
              <a:gd name="connsiteX3" fmla="*/ 6086117 w 6086117"/>
              <a:gd name="connsiteY3" fmla="*/ 4036026 h 4036026"/>
              <a:gd name="connsiteX4" fmla="*/ 17720 w 6086117"/>
              <a:gd name="connsiteY4" fmla="*/ 4025515 h 4036026"/>
              <a:gd name="connsiteX5" fmla="*/ 0 w 6086117"/>
              <a:gd name="connsiteY5" fmla="*/ 1050045 h 403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117" h="4036026">
                <a:moveTo>
                  <a:pt x="0" y="1050045"/>
                </a:moveTo>
                <a:lnTo>
                  <a:pt x="41337" y="1025809"/>
                </a:lnTo>
                <a:lnTo>
                  <a:pt x="6082042" y="0"/>
                </a:lnTo>
                <a:cubicBezTo>
                  <a:pt x="6085152" y="1357604"/>
                  <a:pt x="6083007" y="2678422"/>
                  <a:pt x="6086117" y="4036026"/>
                </a:cubicBezTo>
                <a:lnTo>
                  <a:pt x="17720" y="4025515"/>
                </a:lnTo>
                <a:lnTo>
                  <a:pt x="0" y="1050045"/>
                </a:lnTo>
                <a:close/>
              </a:path>
            </a:pathLst>
          </a:custGeom>
          <a:solidFill>
            <a:srgbClr val="6C6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4" name="Freeform 47">
            <a:extLst>
              <a:ext uri="{FF2B5EF4-FFF2-40B4-BE49-F238E27FC236}">
                <a16:creationId xmlns:a16="http://schemas.microsoft.com/office/drawing/2014/main" id="{474FD8FE-8265-454B-BDFB-753238115D3C}"/>
              </a:ext>
            </a:extLst>
          </p:cNvPr>
          <p:cNvSpPr/>
          <p:nvPr/>
        </p:nvSpPr>
        <p:spPr>
          <a:xfrm>
            <a:off x="1352972" y="2031597"/>
            <a:ext cx="6397609" cy="901107"/>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585927"/>
              <a:gd name="connsiteY0" fmla="*/ 0 h 3172932"/>
              <a:gd name="connsiteX1" fmla="*/ 310613 w 4585927"/>
              <a:gd name="connsiteY1" fmla="*/ 95299 h 3172932"/>
              <a:gd name="connsiteX2" fmla="*/ 416121 w 4585927"/>
              <a:gd name="connsiteY2" fmla="*/ 327415 h 3172932"/>
              <a:gd name="connsiteX3" fmla="*/ 563832 w 4585927"/>
              <a:gd name="connsiteY3" fmla="*/ 510295 h 3172932"/>
              <a:gd name="connsiteX4" fmla="*/ 690441 w 4585927"/>
              <a:gd name="connsiteY4" fmla="*/ 510295 h 3172932"/>
              <a:gd name="connsiteX5" fmla="*/ 978828 w 4585927"/>
              <a:gd name="connsiteY5" fmla="*/ 918259 h 3172932"/>
              <a:gd name="connsiteX6" fmla="*/ 1105438 w 4585927"/>
              <a:gd name="connsiteY6" fmla="*/ 911225 h 3172932"/>
              <a:gd name="connsiteX7" fmla="*/ 1246115 w 4585927"/>
              <a:gd name="connsiteY7" fmla="*/ 763514 h 3172932"/>
              <a:gd name="connsiteX8" fmla="*/ 1372724 w 4585927"/>
              <a:gd name="connsiteY8" fmla="*/ 911194 h 3172932"/>
              <a:gd name="connsiteX9" fmla="*/ 1524601 w 4585927"/>
              <a:gd name="connsiteY9" fmla="*/ 886987 h 3172932"/>
              <a:gd name="connsiteX10" fmla="*/ 1666988 w 4585927"/>
              <a:gd name="connsiteY10" fmla="*/ 2533863 h 3172932"/>
              <a:gd name="connsiteX11" fmla="*/ 2505663 w 4585927"/>
              <a:gd name="connsiteY11" fmla="*/ 2690294 h 3172932"/>
              <a:gd name="connsiteX12" fmla="*/ 3480922 w 4585927"/>
              <a:gd name="connsiteY12" fmla="*/ 2989700 h 3172932"/>
              <a:gd name="connsiteX13" fmla="*/ 4585927 w 4585927"/>
              <a:gd name="connsiteY13" fmla="*/ 3172932 h 3172932"/>
              <a:gd name="connsiteX0" fmla="*/ 0 w 3480922"/>
              <a:gd name="connsiteY0" fmla="*/ 0 h 2989700"/>
              <a:gd name="connsiteX1" fmla="*/ 310613 w 3480922"/>
              <a:gd name="connsiteY1" fmla="*/ 95299 h 2989700"/>
              <a:gd name="connsiteX2" fmla="*/ 416121 w 3480922"/>
              <a:gd name="connsiteY2" fmla="*/ 327415 h 2989700"/>
              <a:gd name="connsiteX3" fmla="*/ 563832 w 3480922"/>
              <a:gd name="connsiteY3" fmla="*/ 510295 h 2989700"/>
              <a:gd name="connsiteX4" fmla="*/ 690441 w 3480922"/>
              <a:gd name="connsiteY4" fmla="*/ 510295 h 2989700"/>
              <a:gd name="connsiteX5" fmla="*/ 978828 w 3480922"/>
              <a:gd name="connsiteY5" fmla="*/ 918259 h 2989700"/>
              <a:gd name="connsiteX6" fmla="*/ 1105438 w 3480922"/>
              <a:gd name="connsiteY6" fmla="*/ 911225 h 2989700"/>
              <a:gd name="connsiteX7" fmla="*/ 1246115 w 3480922"/>
              <a:gd name="connsiteY7" fmla="*/ 763514 h 2989700"/>
              <a:gd name="connsiteX8" fmla="*/ 1372724 w 3480922"/>
              <a:gd name="connsiteY8" fmla="*/ 911194 h 2989700"/>
              <a:gd name="connsiteX9" fmla="*/ 1524601 w 3480922"/>
              <a:gd name="connsiteY9" fmla="*/ 886987 h 2989700"/>
              <a:gd name="connsiteX10" fmla="*/ 1666988 w 3480922"/>
              <a:gd name="connsiteY10" fmla="*/ 2533863 h 2989700"/>
              <a:gd name="connsiteX11" fmla="*/ 2505663 w 3480922"/>
              <a:gd name="connsiteY11" fmla="*/ 2690294 h 2989700"/>
              <a:gd name="connsiteX12" fmla="*/ 3480922 w 3480922"/>
              <a:gd name="connsiteY12" fmla="*/ 2989700 h 2989700"/>
              <a:gd name="connsiteX0" fmla="*/ 0 w 2505663"/>
              <a:gd name="connsiteY0" fmla="*/ 0 h 2690294"/>
              <a:gd name="connsiteX1" fmla="*/ 310613 w 2505663"/>
              <a:gd name="connsiteY1" fmla="*/ 95299 h 2690294"/>
              <a:gd name="connsiteX2" fmla="*/ 416121 w 2505663"/>
              <a:gd name="connsiteY2" fmla="*/ 327415 h 2690294"/>
              <a:gd name="connsiteX3" fmla="*/ 563832 w 2505663"/>
              <a:gd name="connsiteY3" fmla="*/ 510295 h 2690294"/>
              <a:gd name="connsiteX4" fmla="*/ 690441 w 2505663"/>
              <a:gd name="connsiteY4" fmla="*/ 510295 h 2690294"/>
              <a:gd name="connsiteX5" fmla="*/ 978828 w 2505663"/>
              <a:gd name="connsiteY5" fmla="*/ 918259 h 2690294"/>
              <a:gd name="connsiteX6" fmla="*/ 1105438 w 2505663"/>
              <a:gd name="connsiteY6" fmla="*/ 911225 h 2690294"/>
              <a:gd name="connsiteX7" fmla="*/ 1246115 w 2505663"/>
              <a:gd name="connsiteY7" fmla="*/ 763514 h 2690294"/>
              <a:gd name="connsiteX8" fmla="*/ 1372724 w 2505663"/>
              <a:gd name="connsiteY8" fmla="*/ 911194 h 2690294"/>
              <a:gd name="connsiteX9" fmla="*/ 1524601 w 2505663"/>
              <a:gd name="connsiteY9" fmla="*/ 886987 h 2690294"/>
              <a:gd name="connsiteX10" fmla="*/ 1666988 w 2505663"/>
              <a:gd name="connsiteY10" fmla="*/ 2533863 h 2690294"/>
              <a:gd name="connsiteX11" fmla="*/ 2505663 w 2505663"/>
              <a:gd name="connsiteY11" fmla="*/ 2690294 h 2690294"/>
              <a:gd name="connsiteX0" fmla="*/ 0 w 1666988"/>
              <a:gd name="connsiteY0" fmla="*/ 0 h 2533863"/>
              <a:gd name="connsiteX1" fmla="*/ 310613 w 1666988"/>
              <a:gd name="connsiteY1" fmla="*/ 95299 h 2533863"/>
              <a:gd name="connsiteX2" fmla="*/ 416121 w 1666988"/>
              <a:gd name="connsiteY2" fmla="*/ 327415 h 2533863"/>
              <a:gd name="connsiteX3" fmla="*/ 563832 w 1666988"/>
              <a:gd name="connsiteY3" fmla="*/ 510295 h 2533863"/>
              <a:gd name="connsiteX4" fmla="*/ 690441 w 1666988"/>
              <a:gd name="connsiteY4" fmla="*/ 510295 h 2533863"/>
              <a:gd name="connsiteX5" fmla="*/ 978828 w 1666988"/>
              <a:gd name="connsiteY5" fmla="*/ 918259 h 2533863"/>
              <a:gd name="connsiteX6" fmla="*/ 1105438 w 1666988"/>
              <a:gd name="connsiteY6" fmla="*/ 911225 h 2533863"/>
              <a:gd name="connsiteX7" fmla="*/ 1246115 w 1666988"/>
              <a:gd name="connsiteY7" fmla="*/ 763514 h 2533863"/>
              <a:gd name="connsiteX8" fmla="*/ 1372724 w 1666988"/>
              <a:gd name="connsiteY8" fmla="*/ 911194 h 2533863"/>
              <a:gd name="connsiteX9" fmla="*/ 1524601 w 1666988"/>
              <a:gd name="connsiteY9" fmla="*/ 886987 h 2533863"/>
              <a:gd name="connsiteX10" fmla="*/ 1666988 w 1666988"/>
              <a:gd name="connsiteY10" fmla="*/ 2533863 h 2533863"/>
              <a:gd name="connsiteX0" fmla="*/ 0 w 1524601"/>
              <a:gd name="connsiteY0" fmla="*/ 0 h 918259"/>
              <a:gd name="connsiteX1" fmla="*/ 310613 w 1524601"/>
              <a:gd name="connsiteY1" fmla="*/ 95299 h 918259"/>
              <a:gd name="connsiteX2" fmla="*/ 416121 w 1524601"/>
              <a:gd name="connsiteY2" fmla="*/ 327415 h 918259"/>
              <a:gd name="connsiteX3" fmla="*/ 563832 w 1524601"/>
              <a:gd name="connsiteY3" fmla="*/ 510295 h 918259"/>
              <a:gd name="connsiteX4" fmla="*/ 690441 w 1524601"/>
              <a:gd name="connsiteY4" fmla="*/ 510295 h 918259"/>
              <a:gd name="connsiteX5" fmla="*/ 978828 w 1524601"/>
              <a:gd name="connsiteY5" fmla="*/ 918259 h 918259"/>
              <a:gd name="connsiteX6" fmla="*/ 1105438 w 1524601"/>
              <a:gd name="connsiteY6" fmla="*/ 911225 h 918259"/>
              <a:gd name="connsiteX7" fmla="*/ 1246115 w 1524601"/>
              <a:gd name="connsiteY7" fmla="*/ 763514 h 918259"/>
              <a:gd name="connsiteX8" fmla="*/ 1372724 w 1524601"/>
              <a:gd name="connsiteY8" fmla="*/ 911194 h 918259"/>
              <a:gd name="connsiteX9" fmla="*/ 1524601 w 1524601"/>
              <a:gd name="connsiteY9" fmla="*/ 886987 h 918259"/>
              <a:gd name="connsiteX0" fmla="*/ 0 w 4459448"/>
              <a:gd name="connsiteY0" fmla="*/ 0 h 918259"/>
              <a:gd name="connsiteX1" fmla="*/ 310613 w 4459448"/>
              <a:gd name="connsiteY1" fmla="*/ 95299 h 918259"/>
              <a:gd name="connsiteX2" fmla="*/ 416121 w 4459448"/>
              <a:gd name="connsiteY2" fmla="*/ 327415 h 918259"/>
              <a:gd name="connsiteX3" fmla="*/ 563832 w 4459448"/>
              <a:gd name="connsiteY3" fmla="*/ 510295 h 918259"/>
              <a:gd name="connsiteX4" fmla="*/ 690441 w 4459448"/>
              <a:gd name="connsiteY4" fmla="*/ 510295 h 918259"/>
              <a:gd name="connsiteX5" fmla="*/ 978828 w 4459448"/>
              <a:gd name="connsiteY5" fmla="*/ 918259 h 918259"/>
              <a:gd name="connsiteX6" fmla="*/ 1105438 w 4459448"/>
              <a:gd name="connsiteY6" fmla="*/ 911225 h 918259"/>
              <a:gd name="connsiteX7" fmla="*/ 1246115 w 4459448"/>
              <a:gd name="connsiteY7" fmla="*/ 763514 h 918259"/>
              <a:gd name="connsiteX8" fmla="*/ 1372724 w 4459448"/>
              <a:gd name="connsiteY8" fmla="*/ 911194 h 918259"/>
              <a:gd name="connsiteX9" fmla="*/ 4459448 w 4459448"/>
              <a:gd name="connsiteY9" fmla="*/ 708568 h 918259"/>
              <a:gd name="connsiteX0" fmla="*/ 0 w 7507403"/>
              <a:gd name="connsiteY0" fmla="*/ 60866 h 979125"/>
              <a:gd name="connsiteX1" fmla="*/ 310613 w 7507403"/>
              <a:gd name="connsiteY1" fmla="*/ 156165 h 979125"/>
              <a:gd name="connsiteX2" fmla="*/ 416121 w 7507403"/>
              <a:gd name="connsiteY2" fmla="*/ 388281 h 979125"/>
              <a:gd name="connsiteX3" fmla="*/ 563832 w 7507403"/>
              <a:gd name="connsiteY3" fmla="*/ 571161 h 979125"/>
              <a:gd name="connsiteX4" fmla="*/ 690441 w 7507403"/>
              <a:gd name="connsiteY4" fmla="*/ 571161 h 979125"/>
              <a:gd name="connsiteX5" fmla="*/ 978828 w 7507403"/>
              <a:gd name="connsiteY5" fmla="*/ 979125 h 979125"/>
              <a:gd name="connsiteX6" fmla="*/ 1105438 w 7507403"/>
              <a:gd name="connsiteY6" fmla="*/ 972091 h 979125"/>
              <a:gd name="connsiteX7" fmla="*/ 1246115 w 7507403"/>
              <a:gd name="connsiteY7" fmla="*/ 824380 h 979125"/>
              <a:gd name="connsiteX8" fmla="*/ 1372724 w 7507403"/>
              <a:gd name="connsiteY8" fmla="*/ 972060 h 979125"/>
              <a:gd name="connsiteX9" fmla="*/ 7507403 w 7507403"/>
              <a:gd name="connsiteY9" fmla="*/ 0 h 97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7403" h="979125">
                <a:moveTo>
                  <a:pt x="0" y="60866"/>
                </a:moveTo>
                <a:lnTo>
                  <a:pt x="310613" y="156165"/>
                </a:lnTo>
                <a:lnTo>
                  <a:pt x="416121" y="388281"/>
                </a:lnTo>
                <a:lnTo>
                  <a:pt x="563832" y="571161"/>
                </a:lnTo>
                <a:lnTo>
                  <a:pt x="690441" y="571161"/>
                </a:lnTo>
                <a:lnTo>
                  <a:pt x="978828" y="979125"/>
                </a:lnTo>
                <a:lnTo>
                  <a:pt x="1105438" y="972091"/>
                </a:lnTo>
                <a:lnTo>
                  <a:pt x="1246115" y="824380"/>
                </a:lnTo>
                <a:lnTo>
                  <a:pt x="1372724" y="972060"/>
                </a:lnTo>
                <a:lnTo>
                  <a:pt x="7507403" y="0"/>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80"/>
            <a:ext cx="2252286" cy="2203038"/>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Assumptions</a:t>
            </a:r>
          </a:p>
          <a:p>
            <a:r>
              <a:rPr lang="en-US" sz="1600" dirty="0">
                <a:solidFill>
                  <a:schemeClr val="tx1"/>
                </a:solidFill>
              </a:rPr>
              <a:t>Campus Growth</a:t>
            </a:r>
          </a:p>
          <a:p>
            <a:pPr marL="342900" indent="-342900">
              <a:buClr>
                <a:schemeClr val="tx1"/>
              </a:buClr>
              <a:buFont typeface="Arial" panose="020B0604020202020204" pitchFamily="34" charset="0"/>
              <a:buChar char="›"/>
            </a:pPr>
            <a:r>
              <a:rPr lang="en-US" sz="1600" dirty="0">
                <a:solidFill>
                  <a:schemeClr val="tx1"/>
                </a:solidFill>
              </a:rPr>
              <a:t>0.75% / year</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4131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Rectangle 41">
            <a:extLst>
              <a:ext uri="{FF2B5EF4-FFF2-40B4-BE49-F238E27FC236}">
                <a16:creationId xmlns:a16="http://schemas.microsoft.com/office/drawing/2014/main" id="{5093E607-39BD-4D97-B901-03868EFF356E}"/>
              </a:ext>
            </a:extLst>
          </p:cNvPr>
          <p:cNvSpPr>
            <a:spLocks noChangeArrowheads="1"/>
          </p:cNvSpPr>
          <p:nvPr/>
        </p:nvSpPr>
        <p:spPr bwMode="auto">
          <a:xfrm>
            <a:off x="2647402" y="2902818"/>
            <a:ext cx="6091373" cy="2774965"/>
          </a:xfrm>
          <a:custGeom>
            <a:avLst/>
            <a:gdLst>
              <a:gd name="connsiteX0" fmla="*/ 0 w 6068398"/>
              <a:gd name="connsiteY0" fmla="*/ 0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0 h 4343400"/>
              <a:gd name="connsiteX0" fmla="*/ 0 w 6068398"/>
              <a:gd name="connsiteY0" fmla="*/ 1334278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1334278 h 4343400"/>
              <a:gd name="connsiteX0" fmla="*/ 0 w 6068398"/>
              <a:gd name="connsiteY0" fmla="*/ 1063690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63690 h 4072812"/>
              <a:gd name="connsiteX0" fmla="*/ 0 w 6068398"/>
              <a:gd name="connsiteY0" fmla="*/ 1035698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35698 h 4072812"/>
              <a:gd name="connsiteX0" fmla="*/ 0 w 6087060"/>
              <a:gd name="connsiteY0" fmla="*/ 1054359 h 4072812"/>
              <a:gd name="connsiteX1" fmla="*/ 6077729 w 6087060"/>
              <a:gd name="connsiteY1" fmla="*/ 0 h 4072812"/>
              <a:gd name="connsiteX2" fmla="*/ 6087060 w 6087060"/>
              <a:gd name="connsiteY2" fmla="*/ 4072812 h 4072812"/>
              <a:gd name="connsiteX3" fmla="*/ 18662 w 6087060"/>
              <a:gd name="connsiteY3" fmla="*/ 4072812 h 4072812"/>
              <a:gd name="connsiteX4" fmla="*/ 0 w 6087060"/>
              <a:gd name="connsiteY4" fmla="*/ 1054359 h 4072812"/>
              <a:gd name="connsiteX0" fmla="*/ 0 w 6091373"/>
              <a:gd name="connsiteY0" fmla="*/ 1037106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37106 h 4072812"/>
              <a:gd name="connsiteX0" fmla="*/ 0 w 6091373"/>
              <a:gd name="connsiteY0" fmla="*/ 1050045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50045 h 4072812"/>
              <a:gd name="connsiteX0" fmla="*/ 0 w 6091373"/>
              <a:gd name="connsiteY0" fmla="*/ 1050045 h 4072812"/>
              <a:gd name="connsiteX1" fmla="*/ 44512 w 6091373"/>
              <a:gd name="connsiteY1" fmla="*/ 10385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166432 w 6091373"/>
              <a:gd name="connsiteY2" fmla="*/ 1008029 h 4072812"/>
              <a:gd name="connsiteX3" fmla="*/ 6082042 w 6091373"/>
              <a:gd name="connsiteY3" fmla="*/ 0 h 4072812"/>
              <a:gd name="connsiteX4" fmla="*/ 6091373 w 6091373"/>
              <a:gd name="connsiteY4" fmla="*/ 4072812 h 4072812"/>
              <a:gd name="connsiteX5" fmla="*/ 22975 w 6091373"/>
              <a:gd name="connsiteY5" fmla="*/ 4072812 h 4072812"/>
              <a:gd name="connsiteX6" fmla="*/ 0 w 6091373"/>
              <a:gd name="connsiteY6" fmla="*/ 1050045 h 4072812"/>
              <a:gd name="connsiteX0" fmla="*/ 0 w 6091373"/>
              <a:gd name="connsiteY0" fmla="*/ 497595 h 3520362"/>
              <a:gd name="connsiteX1" fmla="*/ 41337 w 6091373"/>
              <a:gd name="connsiteY1" fmla="*/ 473359 h 3520362"/>
              <a:gd name="connsiteX2" fmla="*/ 166432 w 6091373"/>
              <a:gd name="connsiteY2" fmla="*/ 455579 h 3520362"/>
              <a:gd name="connsiteX3" fmla="*/ 6085217 w 6091373"/>
              <a:gd name="connsiteY3" fmla="*/ 0 h 3520362"/>
              <a:gd name="connsiteX4" fmla="*/ 6091373 w 6091373"/>
              <a:gd name="connsiteY4" fmla="*/ 3520362 h 3520362"/>
              <a:gd name="connsiteX5" fmla="*/ 22975 w 6091373"/>
              <a:gd name="connsiteY5" fmla="*/ 3520362 h 3520362"/>
              <a:gd name="connsiteX6" fmla="*/ 0 w 6091373"/>
              <a:gd name="connsiteY6" fmla="*/ 497595 h 3520362"/>
              <a:gd name="connsiteX0" fmla="*/ 0 w 6091373"/>
              <a:gd name="connsiteY0" fmla="*/ 107070 h 3129837"/>
              <a:gd name="connsiteX1" fmla="*/ 41337 w 6091373"/>
              <a:gd name="connsiteY1" fmla="*/ 82834 h 3129837"/>
              <a:gd name="connsiteX2" fmla="*/ 166432 w 6091373"/>
              <a:gd name="connsiteY2" fmla="*/ 65054 h 3129837"/>
              <a:gd name="connsiteX3" fmla="*/ 6066167 w 6091373"/>
              <a:gd name="connsiteY3" fmla="*/ 0 h 3129837"/>
              <a:gd name="connsiteX4" fmla="*/ 6091373 w 6091373"/>
              <a:gd name="connsiteY4" fmla="*/ 3129837 h 3129837"/>
              <a:gd name="connsiteX5" fmla="*/ 22975 w 6091373"/>
              <a:gd name="connsiteY5" fmla="*/ 3129837 h 3129837"/>
              <a:gd name="connsiteX6" fmla="*/ 0 w 6091373"/>
              <a:gd name="connsiteY6" fmla="*/ 107070 h 3129837"/>
              <a:gd name="connsiteX0" fmla="*/ 0 w 6091373"/>
              <a:gd name="connsiteY0" fmla="*/ 42016 h 3064783"/>
              <a:gd name="connsiteX1" fmla="*/ 41337 w 6091373"/>
              <a:gd name="connsiteY1" fmla="*/ 17780 h 3064783"/>
              <a:gd name="connsiteX2" fmla="*/ 166432 w 6091373"/>
              <a:gd name="connsiteY2" fmla="*/ 0 h 3064783"/>
              <a:gd name="connsiteX3" fmla="*/ 6050292 w 6091373"/>
              <a:gd name="connsiteY3" fmla="*/ 3699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53467 w 6091373"/>
              <a:gd name="connsiteY3" fmla="*/ 7255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37592 w 6091373"/>
              <a:gd name="connsiteY3" fmla="*/ 4207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24236 h 3047003"/>
              <a:gd name="connsiteX1" fmla="*/ 41337 w 6091373"/>
              <a:gd name="connsiteY1" fmla="*/ 0 h 3047003"/>
              <a:gd name="connsiteX2" fmla="*/ 201357 w 6091373"/>
              <a:gd name="connsiteY2" fmla="*/ 109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8132 w 6091373"/>
              <a:gd name="connsiteY2" fmla="*/ 34734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1782 w 6091373"/>
              <a:gd name="connsiteY2" fmla="*/ 51879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560257 w 6091373"/>
              <a:gd name="connsiteY2" fmla="*/ 8585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890332 w 6091373"/>
              <a:gd name="connsiteY2" fmla="*/ 35369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43942 w 6091373"/>
              <a:gd name="connsiteY4" fmla="*/ 348966 h 3047003"/>
              <a:gd name="connsiteX5" fmla="*/ 6091373 w 6091373"/>
              <a:gd name="connsiteY5" fmla="*/ 3047003 h 3047003"/>
              <a:gd name="connsiteX6" fmla="*/ 19800 w 6091373"/>
              <a:gd name="connsiteY6" fmla="*/ 3012078 h 3047003"/>
              <a:gd name="connsiteX7" fmla="*/ 0 w 6091373"/>
              <a:gd name="connsiteY7" fmla="*/ 24236 h 3047003"/>
              <a:gd name="connsiteX0" fmla="*/ 0 w 6091373"/>
              <a:gd name="connsiteY0" fmla="*/ 24236 h 3012078"/>
              <a:gd name="connsiteX1" fmla="*/ 50862 w 6091373"/>
              <a:gd name="connsiteY1" fmla="*/ 0 h 3012078"/>
              <a:gd name="connsiteX2" fmla="*/ 877632 w 6091373"/>
              <a:gd name="connsiteY2" fmla="*/ 321945 h 3012078"/>
              <a:gd name="connsiteX3" fmla="*/ 1865057 w 6091373"/>
              <a:gd name="connsiteY3" fmla="*/ 744220 h 3012078"/>
              <a:gd name="connsiteX4" fmla="*/ 6043942 w 6091373"/>
              <a:gd name="connsiteY4" fmla="*/ 348966 h 3012078"/>
              <a:gd name="connsiteX5" fmla="*/ 6091373 w 6091373"/>
              <a:gd name="connsiteY5" fmla="*/ 3005728 h 3012078"/>
              <a:gd name="connsiteX6" fmla="*/ 19800 w 6091373"/>
              <a:gd name="connsiteY6" fmla="*/ 3012078 h 3012078"/>
              <a:gd name="connsiteX7" fmla="*/ 0 w 6091373"/>
              <a:gd name="connsiteY7" fmla="*/ 24236 h 3012078"/>
              <a:gd name="connsiteX0" fmla="*/ 0 w 6091373"/>
              <a:gd name="connsiteY0" fmla="*/ 24236 h 3012078"/>
              <a:gd name="connsiteX1" fmla="*/ 50862 w 6091373"/>
              <a:gd name="connsiteY1" fmla="*/ 0 h 3012078"/>
              <a:gd name="connsiteX2" fmla="*/ 877632 w 6091373"/>
              <a:gd name="connsiteY2" fmla="*/ 321945 h 3012078"/>
              <a:gd name="connsiteX3" fmla="*/ 1643994 w 6091373"/>
              <a:gd name="connsiteY3" fmla="*/ 744220 h 3012078"/>
              <a:gd name="connsiteX4" fmla="*/ 6043942 w 6091373"/>
              <a:gd name="connsiteY4" fmla="*/ 348966 h 3012078"/>
              <a:gd name="connsiteX5" fmla="*/ 6091373 w 6091373"/>
              <a:gd name="connsiteY5" fmla="*/ 3005728 h 3012078"/>
              <a:gd name="connsiteX6" fmla="*/ 19800 w 6091373"/>
              <a:gd name="connsiteY6" fmla="*/ 3012078 h 3012078"/>
              <a:gd name="connsiteX7" fmla="*/ 0 w 6091373"/>
              <a:gd name="connsiteY7" fmla="*/ 24236 h 3012078"/>
              <a:gd name="connsiteX0" fmla="*/ 0 w 6091373"/>
              <a:gd name="connsiteY0" fmla="*/ 24236 h 3012078"/>
              <a:gd name="connsiteX1" fmla="*/ 50862 w 6091373"/>
              <a:gd name="connsiteY1" fmla="*/ 0 h 3012078"/>
              <a:gd name="connsiteX2" fmla="*/ 877632 w 6091373"/>
              <a:gd name="connsiteY2" fmla="*/ 321945 h 3012078"/>
              <a:gd name="connsiteX3" fmla="*/ 1674139 w 6091373"/>
              <a:gd name="connsiteY3" fmla="*/ 744220 h 3012078"/>
              <a:gd name="connsiteX4" fmla="*/ 6043942 w 6091373"/>
              <a:gd name="connsiteY4" fmla="*/ 348966 h 3012078"/>
              <a:gd name="connsiteX5" fmla="*/ 6091373 w 6091373"/>
              <a:gd name="connsiteY5" fmla="*/ 3005728 h 3012078"/>
              <a:gd name="connsiteX6" fmla="*/ 19800 w 6091373"/>
              <a:gd name="connsiteY6" fmla="*/ 3012078 h 3012078"/>
              <a:gd name="connsiteX7" fmla="*/ 0 w 6091373"/>
              <a:gd name="connsiteY7" fmla="*/ 24236 h 3012078"/>
              <a:gd name="connsiteX0" fmla="*/ 0 w 6091373"/>
              <a:gd name="connsiteY0" fmla="*/ 24236 h 3012078"/>
              <a:gd name="connsiteX1" fmla="*/ 50862 w 6091373"/>
              <a:gd name="connsiteY1" fmla="*/ 0 h 3012078"/>
              <a:gd name="connsiteX2" fmla="*/ 877632 w 6091373"/>
              <a:gd name="connsiteY2" fmla="*/ 321945 h 3012078"/>
              <a:gd name="connsiteX3" fmla="*/ 1674139 w 6091373"/>
              <a:gd name="connsiteY3" fmla="*/ 744220 h 3012078"/>
              <a:gd name="connsiteX4" fmla="*/ 6043942 w 6091373"/>
              <a:gd name="connsiteY4" fmla="*/ 305338 h 3012078"/>
              <a:gd name="connsiteX5" fmla="*/ 6091373 w 6091373"/>
              <a:gd name="connsiteY5" fmla="*/ 3005728 h 3012078"/>
              <a:gd name="connsiteX6" fmla="*/ 19800 w 6091373"/>
              <a:gd name="connsiteY6" fmla="*/ 3012078 h 3012078"/>
              <a:gd name="connsiteX7" fmla="*/ 0 w 6091373"/>
              <a:gd name="connsiteY7" fmla="*/ 24236 h 3012078"/>
              <a:gd name="connsiteX0" fmla="*/ 0 w 6091373"/>
              <a:gd name="connsiteY0" fmla="*/ 24236 h 3012078"/>
              <a:gd name="connsiteX1" fmla="*/ 50862 w 6091373"/>
              <a:gd name="connsiteY1" fmla="*/ 0 h 3012078"/>
              <a:gd name="connsiteX2" fmla="*/ 877632 w 6091373"/>
              <a:gd name="connsiteY2" fmla="*/ 321945 h 3012078"/>
              <a:gd name="connsiteX3" fmla="*/ 1714332 w 6091373"/>
              <a:gd name="connsiteY3" fmla="*/ 711499 h 3012078"/>
              <a:gd name="connsiteX4" fmla="*/ 6043942 w 6091373"/>
              <a:gd name="connsiteY4" fmla="*/ 305338 h 3012078"/>
              <a:gd name="connsiteX5" fmla="*/ 6091373 w 6091373"/>
              <a:gd name="connsiteY5" fmla="*/ 3005728 h 3012078"/>
              <a:gd name="connsiteX6" fmla="*/ 19800 w 6091373"/>
              <a:gd name="connsiteY6" fmla="*/ 3012078 h 3012078"/>
              <a:gd name="connsiteX7" fmla="*/ 0 w 6091373"/>
              <a:gd name="connsiteY7" fmla="*/ 24236 h 30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1373" h="3012078">
                <a:moveTo>
                  <a:pt x="0" y="24236"/>
                </a:moveTo>
                <a:lnTo>
                  <a:pt x="50862" y="0"/>
                </a:lnTo>
                <a:lnTo>
                  <a:pt x="877632" y="321945"/>
                </a:lnTo>
                <a:lnTo>
                  <a:pt x="1714332" y="711499"/>
                </a:lnTo>
                <a:lnTo>
                  <a:pt x="6043942" y="305338"/>
                </a:lnTo>
                <a:cubicBezTo>
                  <a:pt x="6047052" y="1662942"/>
                  <a:pt x="6088263" y="1648124"/>
                  <a:pt x="6091373" y="3005728"/>
                </a:cubicBezTo>
                <a:lnTo>
                  <a:pt x="19800" y="3012078"/>
                </a:lnTo>
                <a:lnTo>
                  <a:pt x="0" y="24236"/>
                </a:lnTo>
                <a:close/>
              </a:path>
            </a:pathLst>
          </a:custGeom>
          <a:solidFill>
            <a:srgbClr val="6C6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19" name="Freeform 12">
            <a:extLst>
              <a:ext uri="{FF2B5EF4-FFF2-40B4-BE49-F238E27FC236}">
                <a16:creationId xmlns:a16="http://schemas.microsoft.com/office/drawing/2014/main" id="{541E34E3-B11B-4817-9807-2243B5C10A42}"/>
              </a:ext>
            </a:extLst>
          </p:cNvPr>
          <p:cNvSpPr/>
          <p:nvPr/>
        </p:nvSpPr>
        <p:spPr>
          <a:xfrm>
            <a:off x="1352972" y="2069502"/>
            <a:ext cx="6409380" cy="1467011"/>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3482665 w 4716315"/>
              <a:gd name="connsiteY10" fmla="*/ 1636190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6321560"/>
              <a:gd name="connsiteY0" fmla="*/ 0 h 3908362"/>
              <a:gd name="connsiteX1" fmla="*/ 310613 w 6321560"/>
              <a:gd name="connsiteY1" fmla="*/ 95299 h 3908362"/>
              <a:gd name="connsiteX2" fmla="*/ 416121 w 6321560"/>
              <a:gd name="connsiteY2" fmla="*/ 327415 h 3908362"/>
              <a:gd name="connsiteX3" fmla="*/ 563832 w 6321560"/>
              <a:gd name="connsiteY3" fmla="*/ 510295 h 3908362"/>
              <a:gd name="connsiteX4" fmla="*/ 690441 w 6321560"/>
              <a:gd name="connsiteY4" fmla="*/ 510295 h 3908362"/>
              <a:gd name="connsiteX5" fmla="*/ 978828 w 6321560"/>
              <a:gd name="connsiteY5" fmla="*/ 918259 h 3908362"/>
              <a:gd name="connsiteX6" fmla="*/ 1105438 w 6321560"/>
              <a:gd name="connsiteY6" fmla="*/ 911225 h 3908362"/>
              <a:gd name="connsiteX7" fmla="*/ 1246115 w 6321560"/>
              <a:gd name="connsiteY7" fmla="*/ 763514 h 3908362"/>
              <a:gd name="connsiteX8" fmla="*/ 1372724 w 6321560"/>
              <a:gd name="connsiteY8" fmla="*/ 911194 h 3908362"/>
              <a:gd name="connsiteX9" fmla="*/ 1524601 w 6321560"/>
              <a:gd name="connsiteY9" fmla="*/ 886987 h 3908362"/>
              <a:gd name="connsiteX10" fmla="*/ 3482665 w 6321560"/>
              <a:gd name="connsiteY10" fmla="*/ 1636190 h 3908362"/>
              <a:gd name="connsiteX11" fmla="*/ 6321560 w 6321560"/>
              <a:gd name="connsiteY11" fmla="*/ 1536142 h 3908362"/>
              <a:gd name="connsiteX12" fmla="*/ 3480922 w 6321560"/>
              <a:gd name="connsiteY12" fmla="*/ 2989700 h 3908362"/>
              <a:gd name="connsiteX13" fmla="*/ 4585927 w 6321560"/>
              <a:gd name="connsiteY13" fmla="*/ 3172932 h 3908362"/>
              <a:gd name="connsiteX14" fmla="*/ 4716315 w 6321560"/>
              <a:gd name="connsiteY14" fmla="*/ 3908362 h 3908362"/>
              <a:gd name="connsiteX0" fmla="*/ 0 w 6321560"/>
              <a:gd name="connsiteY0" fmla="*/ 0 h 3172932"/>
              <a:gd name="connsiteX1" fmla="*/ 310613 w 6321560"/>
              <a:gd name="connsiteY1" fmla="*/ 95299 h 3172932"/>
              <a:gd name="connsiteX2" fmla="*/ 416121 w 6321560"/>
              <a:gd name="connsiteY2" fmla="*/ 327415 h 3172932"/>
              <a:gd name="connsiteX3" fmla="*/ 563832 w 6321560"/>
              <a:gd name="connsiteY3" fmla="*/ 510295 h 3172932"/>
              <a:gd name="connsiteX4" fmla="*/ 690441 w 6321560"/>
              <a:gd name="connsiteY4" fmla="*/ 510295 h 3172932"/>
              <a:gd name="connsiteX5" fmla="*/ 978828 w 6321560"/>
              <a:gd name="connsiteY5" fmla="*/ 918259 h 3172932"/>
              <a:gd name="connsiteX6" fmla="*/ 1105438 w 6321560"/>
              <a:gd name="connsiteY6" fmla="*/ 911225 h 3172932"/>
              <a:gd name="connsiteX7" fmla="*/ 1246115 w 6321560"/>
              <a:gd name="connsiteY7" fmla="*/ 763514 h 3172932"/>
              <a:gd name="connsiteX8" fmla="*/ 1372724 w 6321560"/>
              <a:gd name="connsiteY8" fmla="*/ 911194 h 3172932"/>
              <a:gd name="connsiteX9" fmla="*/ 1524601 w 6321560"/>
              <a:gd name="connsiteY9" fmla="*/ 886987 h 3172932"/>
              <a:gd name="connsiteX10" fmla="*/ 3482665 w 6321560"/>
              <a:gd name="connsiteY10" fmla="*/ 1636190 h 3172932"/>
              <a:gd name="connsiteX11" fmla="*/ 6321560 w 6321560"/>
              <a:gd name="connsiteY11" fmla="*/ 1536142 h 3172932"/>
              <a:gd name="connsiteX12" fmla="*/ 3480922 w 6321560"/>
              <a:gd name="connsiteY12" fmla="*/ 2989700 h 3172932"/>
              <a:gd name="connsiteX13" fmla="*/ 4585927 w 6321560"/>
              <a:gd name="connsiteY13" fmla="*/ 3172932 h 3172932"/>
              <a:gd name="connsiteX0" fmla="*/ 0 w 6321560"/>
              <a:gd name="connsiteY0" fmla="*/ 0 h 2989700"/>
              <a:gd name="connsiteX1" fmla="*/ 310613 w 6321560"/>
              <a:gd name="connsiteY1" fmla="*/ 95299 h 2989700"/>
              <a:gd name="connsiteX2" fmla="*/ 416121 w 6321560"/>
              <a:gd name="connsiteY2" fmla="*/ 327415 h 2989700"/>
              <a:gd name="connsiteX3" fmla="*/ 563832 w 6321560"/>
              <a:gd name="connsiteY3" fmla="*/ 510295 h 2989700"/>
              <a:gd name="connsiteX4" fmla="*/ 690441 w 6321560"/>
              <a:gd name="connsiteY4" fmla="*/ 510295 h 2989700"/>
              <a:gd name="connsiteX5" fmla="*/ 978828 w 6321560"/>
              <a:gd name="connsiteY5" fmla="*/ 918259 h 2989700"/>
              <a:gd name="connsiteX6" fmla="*/ 1105438 w 6321560"/>
              <a:gd name="connsiteY6" fmla="*/ 911225 h 2989700"/>
              <a:gd name="connsiteX7" fmla="*/ 1246115 w 6321560"/>
              <a:gd name="connsiteY7" fmla="*/ 763514 h 2989700"/>
              <a:gd name="connsiteX8" fmla="*/ 1372724 w 6321560"/>
              <a:gd name="connsiteY8" fmla="*/ 911194 h 2989700"/>
              <a:gd name="connsiteX9" fmla="*/ 1524601 w 6321560"/>
              <a:gd name="connsiteY9" fmla="*/ 886987 h 2989700"/>
              <a:gd name="connsiteX10" fmla="*/ 3482665 w 6321560"/>
              <a:gd name="connsiteY10" fmla="*/ 1636190 h 2989700"/>
              <a:gd name="connsiteX11" fmla="*/ 6321560 w 6321560"/>
              <a:gd name="connsiteY11" fmla="*/ 1536142 h 2989700"/>
              <a:gd name="connsiteX12" fmla="*/ 3480922 w 6321560"/>
              <a:gd name="connsiteY12" fmla="*/ 2989700 h 2989700"/>
              <a:gd name="connsiteX0" fmla="*/ 0 w 6321560"/>
              <a:gd name="connsiteY0" fmla="*/ 0 h 1636190"/>
              <a:gd name="connsiteX1" fmla="*/ 310613 w 6321560"/>
              <a:gd name="connsiteY1" fmla="*/ 95299 h 1636190"/>
              <a:gd name="connsiteX2" fmla="*/ 416121 w 6321560"/>
              <a:gd name="connsiteY2" fmla="*/ 327415 h 1636190"/>
              <a:gd name="connsiteX3" fmla="*/ 563832 w 6321560"/>
              <a:gd name="connsiteY3" fmla="*/ 510295 h 1636190"/>
              <a:gd name="connsiteX4" fmla="*/ 690441 w 6321560"/>
              <a:gd name="connsiteY4" fmla="*/ 510295 h 1636190"/>
              <a:gd name="connsiteX5" fmla="*/ 978828 w 6321560"/>
              <a:gd name="connsiteY5" fmla="*/ 918259 h 1636190"/>
              <a:gd name="connsiteX6" fmla="*/ 1105438 w 6321560"/>
              <a:gd name="connsiteY6" fmla="*/ 911225 h 1636190"/>
              <a:gd name="connsiteX7" fmla="*/ 1246115 w 6321560"/>
              <a:gd name="connsiteY7" fmla="*/ 763514 h 1636190"/>
              <a:gd name="connsiteX8" fmla="*/ 1372724 w 6321560"/>
              <a:gd name="connsiteY8" fmla="*/ 911194 h 1636190"/>
              <a:gd name="connsiteX9" fmla="*/ 1524601 w 6321560"/>
              <a:gd name="connsiteY9" fmla="*/ 886987 h 1636190"/>
              <a:gd name="connsiteX10" fmla="*/ 3482665 w 6321560"/>
              <a:gd name="connsiteY10" fmla="*/ 1636190 h 1636190"/>
              <a:gd name="connsiteX11" fmla="*/ 6321560 w 6321560"/>
              <a:gd name="connsiteY11" fmla="*/ 1536142 h 1636190"/>
              <a:gd name="connsiteX0" fmla="*/ 0 w 7500261"/>
              <a:gd name="connsiteY0" fmla="*/ 0 h 1636190"/>
              <a:gd name="connsiteX1" fmla="*/ 310613 w 7500261"/>
              <a:gd name="connsiteY1" fmla="*/ 95299 h 1636190"/>
              <a:gd name="connsiteX2" fmla="*/ 416121 w 7500261"/>
              <a:gd name="connsiteY2" fmla="*/ 327415 h 1636190"/>
              <a:gd name="connsiteX3" fmla="*/ 563832 w 7500261"/>
              <a:gd name="connsiteY3" fmla="*/ 510295 h 1636190"/>
              <a:gd name="connsiteX4" fmla="*/ 690441 w 7500261"/>
              <a:gd name="connsiteY4" fmla="*/ 510295 h 1636190"/>
              <a:gd name="connsiteX5" fmla="*/ 978828 w 7500261"/>
              <a:gd name="connsiteY5" fmla="*/ 918259 h 1636190"/>
              <a:gd name="connsiteX6" fmla="*/ 1105438 w 7500261"/>
              <a:gd name="connsiteY6" fmla="*/ 911225 h 1636190"/>
              <a:gd name="connsiteX7" fmla="*/ 1246115 w 7500261"/>
              <a:gd name="connsiteY7" fmla="*/ 763514 h 1636190"/>
              <a:gd name="connsiteX8" fmla="*/ 1372724 w 7500261"/>
              <a:gd name="connsiteY8" fmla="*/ 911194 h 1636190"/>
              <a:gd name="connsiteX9" fmla="*/ 1524601 w 7500261"/>
              <a:gd name="connsiteY9" fmla="*/ 886987 h 1636190"/>
              <a:gd name="connsiteX10" fmla="*/ 3482665 w 7500261"/>
              <a:gd name="connsiteY10" fmla="*/ 1636190 h 1636190"/>
              <a:gd name="connsiteX11" fmla="*/ 7500261 w 7500261"/>
              <a:gd name="connsiteY11" fmla="*/ 1279664 h 1636190"/>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11194 h 1531303"/>
              <a:gd name="connsiteX9" fmla="*/ 1524601 w 7500261"/>
              <a:gd name="connsiteY9" fmla="*/ 886987 h 1531303"/>
              <a:gd name="connsiteX10" fmla="*/ 3506182 w 7500261"/>
              <a:gd name="connsiteY10" fmla="*/ 1531303 h 1531303"/>
              <a:gd name="connsiteX11" fmla="*/ 7500261 w 7500261"/>
              <a:gd name="connsiteY11" fmla="*/ 1279664 h 1531303"/>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11194 h 1531303"/>
              <a:gd name="connsiteX9" fmla="*/ 1571636 w 7500261"/>
              <a:gd name="connsiteY9" fmla="*/ 855521 h 1531303"/>
              <a:gd name="connsiteX10" fmla="*/ 3506182 w 7500261"/>
              <a:gd name="connsiteY10" fmla="*/ 1531303 h 1531303"/>
              <a:gd name="connsiteX11" fmla="*/ 7500261 w 7500261"/>
              <a:gd name="connsiteY11" fmla="*/ 1279664 h 1531303"/>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11194 h 1531303"/>
              <a:gd name="connsiteX9" fmla="*/ 1571636 w 7500261"/>
              <a:gd name="connsiteY9" fmla="*/ 855521 h 1531303"/>
              <a:gd name="connsiteX10" fmla="*/ 3506182 w 7500261"/>
              <a:gd name="connsiteY10" fmla="*/ 1531303 h 1531303"/>
              <a:gd name="connsiteX11" fmla="*/ 7500261 w 7500261"/>
              <a:gd name="connsiteY11" fmla="*/ 1227220 h 1531303"/>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11194 h 1531303"/>
              <a:gd name="connsiteX9" fmla="*/ 1583394 w 7500261"/>
              <a:gd name="connsiteY9" fmla="*/ 834544 h 1531303"/>
              <a:gd name="connsiteX10" fmla="*/ 3506182 w 7500261"/>
              <a:gd name="connsiteY10" fmla="*/ 1531303 h 1531303"/>
              <a:gd name="connsiteX11" fmla="*/ 7500261 w 7500261"/>
              <a:gd name="connsiteY11" fmla="*/ 1227220 h 1531303"/>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00704 h 1531303"/>
              <a:gd name="connsiteX9" fmla="*/ 1583394 w 7500261"/>
              <a:gd name="connsiteY9" fmla="*/ 834544 h 1531303"/>
              <a:gd name="connsiteX10" fmla="*/ 3506182 w 7500261"/>
              <a:gd name="connsiteY10" fmla="*/ 1531303 h 1531303"/>
              <a:gd name="connsiteX11" fmla="*/ 7500261 w 7500261"/>
              <a:gd name="connsiteY11" fmla="*/ 1227220 h 1531303"/>
              <a:gd name="connsiteX0" fmla="*/ 0 w 7500261"/>
              <a:gd name="connsiteY0" fmla="*/ 0 h 1531303"/>
              <a:gd name="connsiteX1" fmla="*/ 310613 w 7500261"/>
              <a:gd name="connsiteY1" fmla="*/ 95299 h 1531303"/>
              <a:gd name="connsiteX2" fmla="*/ 416121 w 7500261"/>
              <a:gd name="connsiteY2" fmla="*/ 327415 h 1531303"/>
              <a:gd name="connsiteX3" fmla="*/ 563832 w 7500261"/>
              <a:gd name="connsiteY3" fmla="*/ 510295 h 1531303"/>
              <a:gd name="connsiteX4" fmla="*/ 690441 w 7500261"/>
              <a:gd name="connsiteY4" fmla="*/ 510295 h 1531303"/>
              <a:gd name="connsiteX5" fmla="*/ 978828 w 7500261"/>
              <a:gd name="connsiteY5" fmla="*/ 918259 h 1531303"/>
              <a:gd name="connsiteX6" fmla="*/ 1105438 w 7500261"/>
              <a:gd name="connsiteY6" fmla="*/ 911225 h 1531303"/>
              <a:gd name="connsiteX7" fmla="*/ 1246115 w 7500261"/>
              <a:gd name="connsiteY7" fmla="*/ 763514 h 1531303"/>
              <a:gd name="connsiteX8" fmla="*/ 1372724 w 7500261"/>
              <a:gd name="connsiteY8" fmla="*/ 900704 h 1531303"/>
              <a:gd name="connsiteX9" fmla="*/ 1571636 w 7500261"/>
              <a:gd name="connsiteY9" fmla="*/ 855522 h 1531303"/>
              <a:gd name="connsiteX10" fmla="*/ 3506182 w 7500261"/>
              <a:gd name="connsiteY10" fmla="*/ 1531303 h 1531303"/>
              <a:gd name="connsiteX11" fmla="*/ 7500261 w 7500261"/>
              <a:gd name="connsiteY11" fmla="*/ 1227220 h 153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0261" h="1531303">
                <a:moveTo>
                  <a:pt x="0" y="0"/>
                </a:moveTo>
                <a:lnTo>
                  <a:pt x="310613" y="95299"/>
                </a:lnTo>
                <a:lnTo>
                  <a:pt x="416121" y="327415"/>
                </a:lnTo>
                <a:lnTo>
                  <a:pt x="563832" y="510295"/>
                </a:lnTo>
                <a:lnTo>
                  <a:pt x="690441" y="510295"/>
                </a:lnTo>
                <a:lnTo>
                  <a:pt x="978828" y="918259"/>
                </a:lnTo>
                <a:lnTo>
                  <a:pt x="1105438" y="911225"/>
                </a:lnTo>
                <a:lnTo>
                  <a:pt x="1246115" y="763514"/>
                </a:lnTo>
                <a:lnTo>
                  <a:pt x="1372724" y="900704"/>
                </a:lnTo>
                <a:lnTo>
                  <a:pt x="1571636" y="855522"/>
                </a:lnTo>
                <a:lnTo>
                  <a:pt x="3506182" y="1531303"/>
                </a:lnTo>
                <a:cubicBezTo>
                  <a:pt x="4845381" y="1412461"/>
                  <a:pt x="6161062" y="1346062"/>
                  <a:pt x="7500261" y="1227220"/>
                </a:cubicBez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25000"/>
                </a:schemeClr>
              </a:solidFill>
            </a:endParaRPr>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0" name="Rectangle 19">
            <a:extLst>
              <a:ext uri="{FF2B5EF4-FFF2-40B4-BE49-F238E27FC236}">
                <a16:creationId xmlns:a16="http://schemas.microsoft.com/office/drawing/2014/main" id="{21EDDBF3-9DF6-4169-B16F-37DD50069C53}"/>
              </a:ext>
            </a:extLst>
          </p:cNvPr>
          <p:cNvSpPr/>
          <p:nvPr/>
        </p:nvSpPr>
        <p:spPr>
          <a:xfrm>
            <a:off x="6669432" y="2583652"/>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80"/>
            <a:ext cx="2252286" cy="2515352"/>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Strategies</a:t>
            </a:r>
          </a:p>
          <a:p>
            <a:r>
              <a:rPr lang="en-US" sz="1600" dirty="0">
                <a:solidFill>
                  <a:schemeClr val="tx1"/>
                </a:solidFill>
              </a:rPr>
              <a:t>Energy Efficiency</a:t>
            </a:r>
          </a:p>
          <a:p>
            <a:pPr marL="285750" indent="-285750">
              <a:buClr>
                <a:schemeClr val="tx1"/>
              </a:buClr>
              <a:buFont typeface="Arial" panose="020B0604020202020204" pitchFamily="34" charset="0"/>
              <a:buChar char="›"/>
            </a:pPr>
            <a:r>
              <a:rPr lang="en-US" sz="1600" dirty="0">
                <a:solidFill>
                  <a:schemeClr val="tx1"/>
                </a:solidFill>
              </a:rPr>
              <a:t>31% by 2032</a:t>
            </a:r>
          </a:p>
          <a:p>
            <a:r>
              <a:rPr lang="en-US" sz="1600" dirty="0">
                <a:solidFill>
                  <a:schemeClr val="tx1"/>
                </a:solidFill>
              </a:rPr>
              <a:t>New Buildings</a:t>
            </a:r>
          </a:p>
          <a:p>
            <a:pPr marL="285750" indent="-285750">
              <a:buClr>
                <a:schemeClr val="tx1"/>
              </a:buClr>
              <a:buFont typeface="Arial" panose="020B0604020202020204" pitchFamily="34" charset="0"/>
              <a:buChar char="›"/>
            </a:pPr>
            <a:r>
              <a:rPr lang="en-US" sz="1600" dirty="0">
                <a:solidFill>
                  <a:schemeClr val="tx1"/>
                </a:solidFill>
              </a:rPr>
              <a:t>EUI 90 </a:t>
            </a:r>
            <a:r>
              <a:rPr lang="en-US" sz="1600" dirty="0" err="1">
                <a:solidFill>
                  <a:schemeClr val="tx1"/>
                </a:solidFill>
              </a:rPr>
              <a:t>kBtu</a:t>
            </a:r>
            <a:r>
              <a:rPr lang="en-US" sz="1600" dirty="0">
                <a:solidFill>
                  <a:schemeClr val="tx1"/>
                </a:solidFill>
              </a:rPr>
              <a:t>/sf</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64354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Workshop Facilitators</a:t>
            </a:r>
          </a:p>
        </p:txBody>
      </p:sp>
      <p:sp>
        <p:nvSpPr>
          <p:cNvPr id="5" name="Text Placeholder 4"/>
          <p:cNvSpPr>
            <a:spLocks noGrp="1"/>
          </p:cNvSpPr>
          <p:nvPr>
            <p:ph sz="quarter" idx="10"/>
          </p:nvPr>
        </p:nvSpPr>
        <p:spPr>
          <a:xfrm>
            <a:off x="2565679" y="1579610"/>
            <a:ext cx="9169121" cy="4755148"/>
          </a:xfrm>
        </p:spPr>
        <p:txBody>
          <a:bodyPr/>
          <a:lstStyle/>
          <a:p>
            <a:pPr marL="0" indent="0">
              <a:spcBef>
                <a:spcPts val="2400"/>
              </a:spcBef>
              <a:buNone/>
            </a:pPr>
            <a:r>
              <a:rPr lang="en-US" dirty="0"/>
              <a:t>Boston University</a:t>
            </a:r>
          </a:p>
          <a:p>
            <a:pPr marL="365125" lvl="1" indent="0">
              <a:buClr>
                <a:schemeClr val="tx1"/>
              </a:buClr>
              <a:buNone/>
              <a:tabLst>
                <a:tab pos="8902700" algn="r"/>
              </a:tabLst>
            </a:pPr>
            <a:r>
              <a:rPr lang="en-US" dirty="0">
                <a:solidFill>
                  <a:schemeClr val="tx1"/>
                </a:solidFill>
              </a:rPr>
              <a:t>Dennis Carlberg, </a:t>
            </a:r>
            <a:r>
              <a:rPr lang="en-US" sz="1600" dirty="0">
                <a:solidFill>
                  <a:schemeClr val="tx1"/>
                </a:solidFill>
              </a:rPr>
              <a:t>Associate VP for University Sustainability  </a:t>
            </a:r>
            <a:r>
              <a:rPr lang="en-US" dirty="0">
                <a:solidFill>
                  <a:schemeClr val="tx1"/>
                </a:solidFill>
              </a:rPr>
              <a:t>	</a:t>
            </a:r>
            <a:r>
              <a:rPr lang="en-US" dirty="0" err="1">
                <a:solidFill>
                  <a:schemeClr val="tx1"/>
                </a:solidFill>
              </a:rPr>
              <a:t>carlberg@bu.edu</a:t>
            </a:r>
            <a:endParaRPr lang="en-US" dirty="0">
              <a:solidFill>
                <a:schemeClr val="tx1"/>
              </a:solidFill>
            </a:endParaRPr>
          </a:p>
          <a:p>
            <a:pPr marL="365125" lvl="1" indent="0">
              <a:buClr>
                <a:schemeClr val="tx1"/>
              </a:buClr>
              <a:buNone/>
              <a:tabLst>
                <a:tab pos="8902700" algn="r"/>
              </a:tabLst>
            </a:pPr>
            <a:r>
              <a:rPr lang="en-US" dirty="0">
                <a:solidFill>
                  <a:schemeClr val="tx1"/>
                </a:solidFill>
              </a:rPr>
              <a:t>Casey Kelly, </a:t>
            </a:r>
            <a:r>
              <a:rPr lang="en-US" sz="1600" i="1" dirty="0">
                <a:solidFill>
                  <a:schemeClr val="tx1"/>
                </a:solidFill>
              </a:rPr>
              <a:t>sustainability</a:t>
            </a:r>
            <a:r>
              <a:rPr lang="en-US" sz="1600" dirty="0">
                <a:solidFill>
                  <a:schemeClr val="tx1"/>
                </a:solidFill>
              </a:rPr>
              <a:t>@BU Intern</a:t>
            </a:r>
            <a:r>
              <a:rPr lang="en-US" dirty="0">
                <a:solidFill>
                  <a:schemeClr val="tx1"/>
                </a:solidFill>
              </a:rPr>
              <a:t>	</a:t>
            </a:r>
            <a:r>
              <a:rPr lang="en-US" dirty="0" err="1">
                <a:solidFill>
                  <a:schemeClr val="tx1"/>
                </a:solidFill>
              </a:rPr>
              <a:t>caseyk@bu.edu</a:t>
            </a:r>
            <a:endParaRPr lang="en-US" dirty="0">
              <a:solidFill>
                <a:schemeClr val="tx1"/>
              </a:solidFill>
            </a:endParaRPr>
          </a:p>
          <a:p>
            <a:pPr>
              <a:spcBef>
                <a:spcPts val="2400"/>
              </a:spcBef>
            </a:pPr>
            <a:r>
              <a:rPr lang="en-US" dirty="0"/>
              <a:t>Carnegie Mellon University, </a:t>
            </a:r>
            <a:r>
              <a:rPr lang="en-US" sz="1600" dirty="0">
                <a:solidFill>
                  <a:schemeClr val="tx1"/>
                </a:solidFill>
              </a:rPr>
              <a:t>Center for Climate and Energy Decision Making </a:t>
            </a:r>
            <a:endParaRPr lang="en-US" sz="1600" dirty="0"/>
          </a:p>
          <a:p>
            <a:pPr marL="365125" lvl="1" indent="0">
              <a:buClr>
                <a:schemeClr val="tx1"/>
              </a:buClr>
              <a:buNone/>
              <a:tabLst>
                <a:tab pos="8789988" algn="r"/>
              </a:tabLst>
            </a:pPr>
            <a:r>
              <a:rPr lang="en-US" dirty="0" err="1">
                <a:solidFill>
                  <a:schemeClr val="tx1"/>
                </a:solidFill>
              </a:rPr>
              <a:t>Inês</a:t>
            </a:r>
            <a:r>
              <a:rPr lang="en-US" dirty="0">
                <a:solidFill>
                  <a:schemeClr val="tx1"/>
                </a:solidFill>
              </a:rPr>
              <a:t> Azevedo, </a:t>
            </a:r>
            <a:r>
              <a:rPr lang="en-US" sz="1600" dirty="0">
                <a:solidFill>
                  <a:schemeClr val="tx1"/>
                </a:solidFill>
              </a:rPr>
              <a:t>Co-Director</a:t>
            </a:r>
            <a:r>
              <a:rPr lang="en-US" dirty="0">
                <a:solidFill>
                  <a:schemeClr val="tx1"/>
                </a:solidFill>
              </a:rPr>
              <a:t>	</a:t>
            </a:r>
            <a:r>
              <a:rPr lang="en-US" dirty="0" err="1">
                <a:solidFill>
                  <a:schemeClr val="tx1"/>
                </a:solidFill>
              </a:rPr>
              <a:t>iazevedo@cmu.edu</a:t>
            </a:r>
            <a:r>
              <a:rPr lang="en-US" dirty="0">
                <a:solidFill>
                  <a:schemeClr val="tx1"/>
                </a:solidFill>
              </a:rPr>
              <a:t>	</a:t>
            </a:r>
          </a:p>
          <a:p>
            <a:pPr marL="0" indent="0">
              <a:spcBef>
                <a:spcPts val="2400"/>
              </a:spcBef>
              <a:buNone/>
            </a:pPr>
            <a:r>
              <a:rPr lang="en-US" dirty="0"/>
              <a:t>Edison Energy (formerly Altenex)</a:t>
            </a:r>
          </a:p>
          <a:p>
            <a:pPr marL="365125" lvl="1" indent="0">
              <a:buClr>
                <a:schemeClr val="tx1"/>
              </a:buClr>
              <a:buNone/>
              <a:tabLst>
                <a:tab pos="8789988" algn="r"/>
              </a:tabLst>
            </a:pPr>
            <a:r>
              <a:rPr lang="en-US" dirty="0">
                <a:solidFill>
                  <a:schemeClr val="tx1"/>
                </a:solidFill>
              </a:rPr>
              <a:t>Christen Blum, 	</a:t>
            </a:r>
            <a:r>
              <a:rPr lang="en-US" dirty="0" err="1">
                <a:solidFill>
                  <a:srgbClr val="646569"/>
                </a:solidFill>
              </a:rPr>
              <a:t>christen.blum@edisonenergy.com</a:t>
            </a:r>
            <a:br>
              <a:rPr lang="en-US" sz="1600" dirty="0">
                <a:solidFill>
                  <a:srgbClr val="646569"/>
                </a:solidFill>
              </a:rPr>
            </a:br>
            <a:r>
              <a:rPr lang="en-US" sz="1600" dirty="0">
                <a:solidFill>
                  <a:schemeClr val="tx1"/>
                </a:solidFill>
              </a:rPr>
              <a:t>Advisory Renewables Managing Director</a:t>
            </a:r>
            <a:r>
              <a:rPr lang="en-US" sz="2400" dirty="0">
                <a:solidFill>
                  <a:srgbClr val="646569"/>
                </a:solidFill>
              </a:rPr>
              <a:t> </a:t>
            </a:r>
            <a:endParaRPr lang="en-US" sz="1600" dirty="0"/>
          </a:p>
          <a:p>
            <a:pPr marL="0" indent="0">
              <a:spcBef>
                <a:spcPts val="2400"/>
              </a:spcBef>
              <a:buNone/>
            </a:pPr>
            <a:r>
              <a:rPr lang="en-US" dirty="0" err="1"/>
              <a:t>WattTime</a:t>
            </a:r>
            <a:endParaRPr lang="en-US" dirty="0"/>
          </a:p>
          <a:p>
            <a:pPr marL="365125" lvl="1" indent="0">
              <a:buClr>
                <a:schemeClr val="tx1"/>
              </a:buClr>
              <a:buNone/>
              <a:tabLst>
                <a:tab pos="8734425" algn="r"/>
              </a:tabLst>
            </a:pPr>
            <a:r>
              <a:rPr lang="en-US" dirty="0">
                <a:solidFill>
                  <a:schemeClr val="tx1"/>
                </a:solidFill>
              </a:rPr>
              <a:t>Gavin McCormack, </a:t>
            </a:r>
            <a:r>
              <a:rPr lang="en-US" sz="1600" dirty="0">
                <a:solidFill>
                  <a:schemeClr val="tx1"/>
                </a:solidFill>
              </a:rPr>
              <a:t>Co-Founder and Executive Director</a:t>
            </a:r>
            <a:r>
              <a:rPr lang="en-US" sz="2400" dirty="0">
                <a:solidFill>
                  <a:srgbClr val="646569"/>
                </a:solidFill>
              </a:rPr>
              <a:t>	</a:t>
            </a:r>
            <a:r>
              <a:rPr lang="en-US" dirty="0" err="1">
                <a:solidFill>
                  <a:srgbClr val="646569"/>
                </a:solidFill>
              </a:rPr>
              <a:t>gavin@watttime.org</a:t>
            </a:r>
            <a:endParaRPr lang="en-US" dirty="0"/>
          </a:p>
        </p:txBody>
      </p:sp>
      <p:pic>
        <p:nvPicPr>
          <p:cNvPr id="4" name="Picture 3">
            <a:extLst>
              <a:ext uri="{FF2B5EF4-FFF2-40B4-BE49-F238E27FC236}">
                <a16:creationId xmlns:a16="http://schemas.microsoft.com/office/drawing/2014/main" id="{EB64A74E-F9E5-4FFC-9BE7-F28E0BBFF2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21" r="35283"/>
          <a:stretch/>
        </p:blipFill>
        <p:spPr>
          <a:xfrm>
            <a:off x="956354" y="4037337"/>
            <a:ext cx="1141085" cy="638575"/>
          </a:xfrm>
          <a:prstGeom prst="rect">
            <a:avLst/>
          </a:prstGeom>
        </p:spPr>
      </p:pic>
      <p:pic>
        <p:nvPicPr>
          <p:cNvPr id="6" name="Picture 5" descr="boston_univ_cmyk.eps">
            <a:extLst>
              <a:ext uri="{FF2B5EF4-FFF2-40B4-BE49-F238E27FC236}">
                <a16:creationId xmlns:a16="http://schemas.microsoft.com/office/drawing/2014/main" id="{0B37B159-B91C-4EC4-9C5C-0D7E361FBFF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819" y="1709246"/>
            <a:ext cx="1420620" cy="6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9C3836A-C7C6-4F84-948A-C5282F13F2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6" t="-3119" r="59121" b="-2461"/>
          <a:stretch/>
        </p:blipFill>
        <p:spPr>
          <a:xfrm>
            <a:off x="956354" y="2955178"/>
            <a:ext cx="1141085" cy="695961"/>
          </a:xfrm>
          <a:prstGeom prst="rect">
            <a:avLst/>
          </a:prstGeom>
        </p:spPr>
      </p:pic>
      <p:pic>
        <p:nvPicPr>
          <p:cNvPr id="8" name="Picture 7">
            <a:extLst>
              <a:ext uri="{FF2B5EF4-FFF2-40B4-BE49-F238E27FC236}">
                <a16:creationId xmlns:a16="http://schemas.microsoft.com/office/drawing/2014/main" id="{597F59C6-5E44-451B-A741-6BD6E1D337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6819" y="5151653"/>
            <a:ext cx="1420620" cy="550753"/>
          </a:xfrm>
          <a:prstGeom prst="rect">
            <a:avLst/>
          </a:prstGeom>
        </p:spPr>
      </p:pic>
      <p:sp>
        <p:nvSpPr>
          <p:cNvPr id="9" name="Rectangle 8">
            <a:extLst>
              <a:ext uri="{FF2B5EF4-FFF2-40B4-BE49-F238E27FC236}">
                <a16:creationId xmlns:a16="http://schemas.microsoft.com/office/drawing/2014/main" id="{6D684A6B-DFB1-4D3F-9748-8B5C28912510}"/>
              </a:ext>
            </a:extLst>
          </p:cNvPr>
          <p:cNvSpPr/>
          <p:nvPr/>
        </p:nvSpPr>
        <p:spPr>
          <a:xfrm>
            <a:off x="11686233" y="4049486"/>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7889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2" name="Rectangle 41">
            <a:extLst>
              <a:ext uri="{FF2B5EF4-FFF2-40B4-BE49-F238E27FC236}">
                <a16:creationId xmlns:a16="http://schemas.microsoft.com/office/drawing/2014/main" id="{1B082B6D-901F-498B-A198-8695EA264F1A}"/>
              </a:ext>
            </a:extLst>
          </p:cNvPr>
          <p:cNvSpPr>
            <a:spLocks noChangeArrowheads="1"/>
          </p:cNvSpPr>
          <p:nvPr/>
        </p:nvSpPr>
        <p:spPr bwMode="auto">
          <a:xfrm>
            <a:off x="2633208" y="2902818"/>
            <a:ext cx="6087243" cy="2766777"/>
          </a:xfrm>
          <a:custGeom>
            <a:avLst/>
            <a:gdLst>
              <a:gd name="connsiteX0" fmla="*/ 0 w 6068398"/>
              <a:gd name="connsiteY0" fmla="*/ 0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0 h 4343400"/>
              <a:gd name="connsiteX0" fmla="*/ 0 w 6068398"/>
              <a:gd name="connsiteY0" fmla="*/ 1334278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1334278 h 4343400"/>
              <a:gd name="connsiteX0" fmla="*/ 0 w 6068398"/>
              <a:gd name="connsiteY0" fmla="*/ 1063690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63690 h 4072812"/>
              <a:gd name="connsiteX0" fmla="*/ 0 w 6068398"/>
              <a:gd name="connsiteY0" fmla="*/ 1035698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35698 h 4072812"/>
              <a:gd name="connsiteX0" fmla="*/ 0 w 6087060"/>
              <a:gd name="connsiteY0" fmla="*/ 1054359 h 4072812"/>
              <a:gd name="connsiteX1" fmla="*/ 6077729 w 6087060"/>
              <a:gd name="connsiteY1" fmla="*/ 0 h 4072812"/>
              <a:gd name="connsiteX2" fmla="*/ 6087060 w 6087060"/>
              <a:gd name="connsiteY2" fmla="*/ 4072812 h 4072812"/>
              <a:gd name="connsiteX3" fmla="*/ 18662 w 6087060"/>
              <a:gd name="connsiteY3" fmla="*/ 4072812 h 4072812"/>
              <a:gd name="connsiteX4" fmla="*/ 0 w 6087060"/>
              <a:gd name="connsiteY4" fmla="*/ 1054359 h 4072812"/>
              <a:gd name="connsiteX0" fmla="*/ 0 w 6091373"/>
              <a:gd name="connsiteY0" fmla="*/ 1037106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37106 h 4072812"/>
              <a:gd name="connsiteX0" fmla="*/ 0 w 6091373"/>
              <a:gd name="connsiteY0" fmla="*/ 1050045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50045 h 4072812"/>
              <a:gd name="connsiteX0" fmla="*/ 0 w 6091373"/>
              <a:gd name="connsiteY0" fmla="*/ 1050045 h 4072812"/>
              <a:gd name="connsiteX1" fmla="*/ 44512 w 6091373"/>
              <a:gd name="connsiteY1" fmla="*/ 10385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166432 w 6091373"/>
              <a:gd name="connsiteY2" fmla="*/ 1008029 h 4072812"/>
              <a:gd name="connsiteX3" fmla="*/ 6082042 w 6091373"/>
              <a:gd name="connsiteY3" fmla="*/ 0 h 4072812"/>
              <a:gd name="connsiteX4" fmla="*/ 6091373 w 6091373"/>
              <a:gd name="connsiteY4" fmla="*/ 4072812 h 4072812"/>
              <a:gd name="connsiteX5" fmla="*/ 22975 w 6091373"/>
              <a:gd name="connsiteY5" fmla="*/ 4072812 h 4072812"/>
              <a:gd name="connsiteX6" fmla="*/ 0 w 6091373"/>
              <a:gd name="connsiteY6" fmla="*/ 1050045 h 4072812"/>
              <a:gd name="connsiteX0" fmla="*/ 0 w 6091373"/>
              <a:gd name="connsiteY0" fmla="*/ 497595 h 3520362"/>
              <a:gd name="connsiteX1" fmla="*/ 41337 w 6091373"/>
              <a:gd name="connsiteY1" fmla="*/ 473359 h 3520362"/>
              <a:gd name="connsiteX2" fmla="*/ 166432 w 6091373"/>
              <a:gd name="connsiteY2" fmla="*/ 455579 h 3520362"/>
              <a:gd name="connsiteX3" fmla="*/ 6085217 w 6091373"/>
              <a:gd name="connsiteY3" fmla="*/ 0 h 3520362"/>
              <a:gd name="connsiteX4" fmla="*/ 6091373 w 6091373"/>
              <a:gd name="connsiteY4" fmla="*/ 3520362 h 3520362"/>
              <a:gd name="connsiteX5" fmla="*/ 22975 w 6091373"/>
              <a:gd name="connsiteY5" fmla="*/ 3520362 h 3520362"/>
              <a:gd name="connsiteX6" fmla="*/ 0 w 6091373"/>
              <a:gd name="connsiteY6" fmla="*/ 497595 h 3520362"/>
              <a:gd name="connsiteX0" fmla="*/ 0 w 6091373"/>
              <a:gd name="connsiteY0" fmla="*/ 107070 h 3129837"/>
              <a:gd name="connsiteX1" fmla="*/ 41337 w 6091373"/>
              <a:gd name="connsiteY1" fmla="*/ 82834 h 3129837"/>
              <a:gd name="connsiteX2" fmla="*/ 166432 w 6091373"/>
              <a:gd name="connsiteY2" fmla="*/ 65054 h 3129837"/>
              <a:gd name="connsiteX3" fmla="*/ 6066167 w 6091373"/>
              <a:gd name="connsiteY3" fmla="*/ 0 h 3129837"/>
              <a:gd name="connsiteX4" fmla="*/ 6091373 w 6091373"/>
              <a:gd name="connsiteY4" fmla="*/ 3129837 h 3129837"/>
              <a:gd name="connsiteX5" fmla="*/ 22975 w 6091373"/>
              <a:gd name="connsiteY5" fmla="*/ 3129837 h 3129837"/>
              <a:gd name="connsiteX6" fmla="*/ 0 w 6091373"/>
              <a:gd name="connsiteY6" fmla="*/ 107070 h 3129837"/>
              <a:gd name="connsiteX0" fmla="*/ 0 w 6091373"/>
              <a:gd name="connsiteY0" fmla="*/ 42016 h 3064783"/>
              <a:gd name="connsiteX1" fmla="*/ 41337 w 6091373"/>
              <a:gd name="connsiteY1" fmla="*/ 17780 h 3064783"/>
              <a:gd name="connsiteX2" fmla="*/ 166432 w 6091373"/>
              <a:gd name="connsiteY2" fmla="*/ 0 h 3064783"/>
              <a:gd name="connsiteX3" fmla="*/ 6050292 w 6091373"/>
              <a:gd name="connsiteY3" fmla="*/ 3699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53467 w 6091373"/>
              <a:gd name="connsiteY3" fmla="*/ 7255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37592 w 6091373"/>
              <a:gd name="connsiteY3" fmla="*/ 4207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24236 h 3047003"/>
              <a:gd name="connsiteX1" fmla="*/ 41337 w 6091373"/>
              <a:gd name="connsiteY1" fmla="*/ 0 h 3047003"/>
              <a:gd name="connsiteX2" fmla="*/ 201357 w 6091373"/>
              <a:gd name="connsiteY2" fmla="*/ 109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8132 w 6091373"/>
              <a:gd name="connsiteY2" fmla="*/ 34734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1782 w 6091373"/>
              <a:gd name="connsiteY2" fmla="*/ 51879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560257 w 6091373"/>
              <a:gd name="connsiteY2" fmla="*/ 8585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890332 w 6091373"/>
              <a:gd name="connsiteY2" fmla="*/ 35369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71374 w 6091373"/>
              <a:gd name="connsiteY4" fmla="*/ 111706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43710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6487 w 6091373"/>
              <a:gd name="connsiteY4" fmla="*/ 1277717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87243"/>
              <a:gd name="connsiteY0" fmla="*/ 24236 h 3047003"/>
              <a:gd name="connsiteX1" fmla="*/ 50862 w 6087243"/>
              <a:gd name="connsiteY1" fmla="*/ 0 h 3047003"/>
              <a:gd name="connsiteX2" fmla="*/ 897063 w 6087243"/>
              <a:gd name="connsiteY2" fmla="*/ 476250 h 3047003"/>
              <a:gd name="connsiteX3" fmla="*/ 1855913 w 6087243"/>
              <a:gd name="connsiteY3" fmla="*/ 1036828 h 3047003"/>
              <a:gd name="connsiteX4" fmla="*/ 6086487 w 6087243"/>
              <a:gd name="connsiteY4" fmla="*/ 1277717 h 3047003"/>
              <a:gd name="connsiteX5" fmla="*/ 6085023 w 6087243"/>
              <a:gd name="connsiteY5" fmla="*/ 3002553 h 3047003"/>
              <a:gd name="connsiteX6" fmla="*/ 22975 w 6087243"/>
              <a:gd name="connsiteY6" fmla="*/ 3047003 h 3047003"/>
              <a:gd name="connsiteX7" fmla="*/ 0 w 6087243"/>
              <a:gd name="connsiteY7" fmla="*/ 24236 h 3047003"/>
              <a:gd name="connsiteX0" fmla="*/ 0 w 6087243"/>
              <a:gd name="connsiteY0" fmla="*/ 24236 h 3002553"/>
              <a:gd name="connsiteX1" fmla="*/ 50862 w 6087243"/>
              <a:gd name="connsiteY1" fmla="*/ 0 h 3002553"/>
              <a:gd name="connsiteX2" fmla="*/ 897063 w 6087243"/>
              <a:gd name="connsiteY2" fmla="*/ 476250 h 3002553"/>
              <a:gd name="connsiteX3" fmla="*/ 1855913 w 6087243"/>
              <a:gd name="connsiteY3" fmla="*/ 1036828 h 3002553"/>
              <a:gd name="connsiteX4" fmla="*/ 6086487 w 6087243"/>
              <a:gd name="connsiteY4" fmla="*/ 1277717 h 3002553"/>
              <a:gd name="connsiteX5" fmla="*/ 6085023 w 6087243"/>
              <a:gd name="connsiteY5" fmla="*/ 3002553 h 3002553"/>
              <a:gd name="connsiteX6" fmla="*/ 26150 w 6087243"/>
              <a:gd name="connsiteY6" fmla="*/ 2951753 h 3002553"/>
              <a:gd name="connsiteX7" fmla="*/ 0 w 6087243"/>
              <a:gd name="connsiteY7" fmla="*/ 24236 h 3002553"/>
              <a:gd name="connsiteX0" fmla="*/ 0 w 6087243"/>
              <a:gd name="connsiteY0" fmla="*/ 24236 h 3005728"/>
              <a:gd name="connsiteX1" fmla="*/ 50862 w 6087243"/>
              <a:gd name="connsiteY1" fmla="*/ 0 h 3005728"/>
              <a:gd name="connsiteX2" fmla="*/ 897063 w 6087243"/>
              <a:gd name="connsiteY2" fmla="*/ 476250 h 3005728"/>
              <a:gd name="connsiteX3" fmla="*/ 1855913 w 6087243"/>
              <a:gd name="connsiteY3" fmla="*/ 1036828 h 3005728"/>
              <a:gd name="connsiteX4" fmla="*/ 6086487 w 6087243"/>
              <a:gd name="connsiteY4" fmla="*/ 1277717 h 3005728"/>
              <a:gd name="connsiteX5" fmla="*/ 6085023 w 6087243"/>
              <a:gd name="connsiteY5" fmla="*/ 3002553 h 3005728"/>
              <a:gd name="connsiteX6" fmla="*/ 29325 w 6087243"/>
              <a:gd name="connsiteY6" fmla="*/ 3005728 h 3005728"/>
              <a:gd name="connsiteX7" fmla="*/ 0 w 6087243"/>
              <a:gd name="connsiteY7" fmla="*/ 24236 h 3005728"/>
              <a:gd name="connsiteX0" fmla="*/ 0 w 6087243"/>
              <a:gd name="connsiteY0" fmla="*/ 24236 h 3005728"/>
              <a:gd name="connsiteX1" fmla="*/ 50862 w 6087243"/>
              <a:gd name="connsiteY1" fmla="*/ 0 h 3005728"/>
              <a:gd name="connsiteX2" fmla="*/ 897063 w 6087243"/>
              <a:gd name="connsiteY2" fmla="*/ 476250 h 3005728"/>
              <a:gd name="connsiteX3" fmla="*/ 1755429 w 6087243"/>
              <a:gd name="connsiteY3" fmla="*/ 1080493 h 3005728"/>
              <a:gd name="connsiteX4" fmla="*/ 6086487 w 6087243"/>
              <a:gd name="connsiteY4" fmla="*/ 1277717 h 3005728"/>
              <a:gd name="connsiteX5" fmla="*/ 6085023 w 6087243"/>
              <a:gd name="connsiteY5" fmla="*/ 3002553 h 3005728"/>
              <a:gd name="connsiteX6" fmla="*/ 29325 w 6087243"/>
              <a:gd name="connsiteY6" fmla="*/ 3005728 h 3005728"/>
              <a:gd name="connsiteX7" fmla="*/ 0 w 6087243"/>
              <a:gd name="connsiteY7" fmla="*/ 24236 h 3005728"/>
              <a:gd name="connsiteX0" fmla="*/ 0 w 6087243"/>
              <a:gd name="connsiteY0" fmla="*/ 24236 h 3005728"/>
              <a:gd name="connsiteX1" fmla="*/ 50862 w 6087243"/>
              <a:gd name="connsiteY1" fmla="*/ 0 h 3005728"/>
              <a:gd name="connsiteX2" fmla="*/ 866918 w 6087243"/>
              <a:gd name="connsiteY2" fmla="*/ 509000 h 3005728"/>
              <a:gd name="connsiteX3" fmla="*/ 1755429 w 6087243"/>
              <a:gd name="connsiteY3" fmla="*/ 1080493 h 3005728"/>
              <a:gd name="connsiteX4" fmla="*/ 6086487 w 6087243"/>
              <a:gd name="connsiteY4" fmla="*/ 1277717 h 3005728"/>
              <a:gd name="connsiteX5" fmla="*/ 6085023 w 6087243"/>
              <a:gd name="connsiteY5" fmla="*/ 3002553 h 3005728"/>
              <a:gd name="connsiteX6" fmla="*/ 29325 w 6087243"/>
              <a:gd name="connsiteY6" fmla="*/ 3005728 h 3005728"/>
              <a:gd name="connsiteX7" fmla="*/ 0 w 6087243"/>
              <a:gd name="connsiteY7" fmla="*/ 24236 h 30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243" h="3005728">
                <a:moveTo>
                  <a:pt x="0" y="24236"/>
                </a:moveTo>
                <a:lnTo>
                  <a:pt x="50862" y="0"/>
                </a:lnTo>
                <a:lnTo>
                  <a:pt x="866918" y="509000"/>
                </a:lnTo>
                <a:lnTo>
                  <a:pt x="1755429" y="1080493"/>
                </a:lnTo>
                <a:cubicBezTo>
                  <a:pt x="3165620" y="1160789"/>
                  <a:pt x="4676296" y="1197421"/>
                  <a:pt x="6086487" y="1277717"/>
                </a:cubicBezTo>
                <a:cubicBezTo>
                  <a:pt x="6089597" y="2635321"/>
                  <a:pt x="6081913" y="1644949"/>
                  <a:pt x="6085023" y="3002553"/>
                </a:cubicBezTo>
                <a:lnTo>
                  <a:pt x="29325" y="3005728"/>
                </a:lnTo>
                <a:lnTo>
                  <a:pt x="0" y="24236"/>
                </a:lnTo>
                <a:close/>
              </a:path>
            </a:pathLst>
          </a:custGeom>
          <a:solidFill>
            <a:srgbClr val="6C6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1" name="Freeform 12">
            <a:extLst>
              <a:ext uri="{FF2B5EF4-FFF2-40B4-BE49-F238E27FC236}">
                <a16:creationId xmlns:a16="http://schemas.microsoft.com/office/drawing/2014/main" id="{5C9B37E9-CFA1-4AB8-9F43-D1FB9E952631}"/>
              </a:ext>
            </a:extLst>
          </p:cNvPr>
          <p:cNvSpPr/>
          <p:nvPr/>
        </p:nvSpPr>
        <p:spPr>
          <a:xfrm>
            <a:off x="1363020" y="2093210"/>
            <a:ext cx="6419398" cy="1999771"/>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3488617 w 4716315"/>
              <a:gd name="connsiteY10" fmla="*/ 1931697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3488617 w 4716315"/>
              <a:gd name="connsiteY10" fmla="*/ 1931697 h 3908362"/>
              <a:gd name="connsiteX11" fmla="*/ 3480922 w 4716315"/>
              <a:gd name="connsiteY11" fmla="*/ 2989700 h 3908362"/>
              <a:gd name="connsiteX12" fmla="*/ 4585927 w 4716315"/>
              <a:gd name="connsiteY12" fmla="*/ 3172932 h 3908362"/>
              <a:gd name="connsiteX13" fmla="*/ 4716315 w 4716315"/>
              <a:gd name="connsiteY13"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3488617 w 4716315"/>
              <a:gd name="connsiteY10" fmla="*/ 1931697 h 3908362"/>
              <a:gd name="connsiteX11" fmla="*/ 4585927 w 4716315"/>
              <a:gd name="connsiteY11" fmla="*/ 3172932 h 3908362"/>
              <a:gd name="connsiteX12" fmla="*/ 4716315 w 4716315"/>
              <a:gd name="connsiteY12"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3488617 w 4716315"/>
              <a:gd name="connsiteY10" fmla="*/ 1931697 h 3908362"/>
              <a:gd name="connsiteX11" fmla="*/ 4716315 w 4716315"/>
              <a:gd name="connsiteY11" fmla="*/ 3908362 h 3908362"/>
              <a:gd name="connsiteX0" fmla="*/ 0 w 7293980"/>
              <a:gd name="connsiteY0" fmla="*/ 0 h 2140893"/>
              <a:gd name="connsiteX1" fmla="*/ 310613 w 7293980"/>
              <a:gd name="connsiteY1" fmla="*/ 95299 h 2140893"/>
              <a:gd name="connsiteX2" fmla="*/ 416121 w 7293980"/>
              <a:gd name="connsiteY2" fmla="*/ 327415 h 2140893"/>
              <a:gd name="connsiteX3" fmla="*/ 563832 w 7293980"/>
              <a:gd name="connsiteY3" fmla="*/ 510295 h 2140893"/>
              <a:gd name="connsiteX4" fmla="*/ 690441 w 7293980"/>
              <a:gd name="connsiteY4" fmla="*/ 510295 h 2140893"/>
              <a:gd name="connsiteX5" fmla="*/ 978828 w 7293980"/>
              <a:gd name="connsiteY5" fmla="*/ 918259 h 2140893"/>
              <a:gd name="connsiteX6" fmla="*/ 1105438 w 7293980"/>
              <a:gd name="connsiteY6" fmla="*/ 911225 h 2140893"/>
              <a:gd name="connsiteX7" fmla="*/ 1246115 w 7293980"/>
              <a:gd name="connsiteY7" fmla="*/ 763514 h 2140893"/>
              <a:gd name="connsiteX8" fmla="*/ 1372724 w 7293980"/>
              <a:gd name="connsiteY8" fmla="*/ 911194 h 2140893"/>
              <a:gd name="connsiteX9" fmla="*/ 1524601 w 7293980"/>
              <a:gd name="connsiteY9" fmla="*/ 886987 h 2140893"/>
              <a:gd name="connsiteX10" fmla="*/ 3488617 w 7293980"/>
              <a:gd name="connsiteY10" fmla="*/ 1931697 h 2140893"/>
              <a:gd name="connsiteX11" fmla="*/ 7293980 w 7293980"/>
              <a:gd name="connsiteY11" fmla="*/ 2140893 h 2140893"/>
              <a:gd name="connsiteX0" fmla="*/ 0 w 7490431"/>
              <a:gd name="connsiteY0" fmla="*/ 0 h 2152044"/>
              <a:gd name="connsiteX1" fmla="*/ 310613 w 7490431"/>
              <a:gd name="connsiteY1" fmla="*/ 95299 h 2152044"/>
              <a:gd name="connsiteX2" fmla="*/ 416121 w 7490431"/>
              <a:gd name="connsiteY2" fmla="*/ 327415 h 2152044"/>
              <a:gd name="connsiteX3" fmla="*/ 563832 w 7490431"/>
              <a:gd name="connsiteY3" fmla="*/ 510295 h 2152044"/>
              <a:gd name="connsiteX4" fmla="*/ 690441 w 7490431"/>
              <a:gd name="connsiteY4" fmla="*/ 510295 h 2152044"/>
              <a:gd name="connsiteX5" fmla="*/ 978828 w 7490431"/>
              <a:gd name="connsiteY5" fmla="*/ 918259 h 2152044"/>
              <a:gd name="connsiteX6" fmla="*/ 1105438 w 7490431"/>
              <a:gd name="connsiteY6" fmla="*/ 911225 h 2152044"/>
              <a:gd name="connsiteX7" fmla="*/ 1246115 w 7490431"/>
              <a:gd name="connsiteY7" fmla="*/ 763514 h 2152044"/>
              <a:gd name="connsiteX8" fmla="*/ 1372724 w 7490431"/>
              <a:gd name="connsiteY8" fmla="*/ 911194 h 2152044"/>
              <a:gd name="connsiteX9" fmla="*/ 1524601 w 7490431"/>
              <a:gd name="connsiteY9" fmla="*/ 886987 h 2152044"/>
              <a:gd name="connsiteX10" fmla="*/ 3488617 w 7490431"/>
              <a:gd name="connsiteY10" fmla="*/ 1931697 h 2152044"/>
              <a:gd name="connsiteX11" fmla="*/ 7490431 w 7490431"/>
              <a:gd name="connsiteY11" fmla="*/ 2152044 h 2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90431" h="2152044">
                <a:moveTo>
                  <a:pt x="0" y="0"/>
                </a:moveTo>
                <a:lnTo>
                  <a:pt x="310613" y="95299"/>
                </a:lnTo>
                <a:lnTo>
                  <a:pt x="416121" y="327415"/>
                </a:lnTo>
                <a:lnTo>
                  <a:pt x="563832" y="510295"/>
                </a:lnTo>
                <a:lnTo>
                  <a:pt x="690441" y="510295"/>
                </a:lnTo>
                <a:lnTo>
                  <a:pt x="978828" y="918259"/>
                </a:lnTo>
                <a:lnTo>
                  <a:pt x="1105438" y="911225"/>
                </a:lnTo>
                <a:lnTo>
                  <a:pt x="1246115" y="763514"/>
                </a:lnTo>
                <a:lnTo>
                  <a:pt x="1372724" y="911194"/>
                </a:lnTo>
                <a:lnTo>
                  <a:pt x="1524601" y="886987"/>
                </a:lnTo>
                <a:lnTo>
                  <a:pt x="3488617" y="1931697"/>
                </a:lnTo>
                <a:lnTo>
                  <a:pt x="7490431" y="2152044"/>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0" name="Rectangle 19">
            <a:extLst>
              <a:ext uri="{FF2B5EF4-FFF2-40B4-BE49-F238E27FC236}">
                <a16:creationId xmlns:a16="http://schemas.microsoft.com/office/drawing/2014/main" id="{21EDDBF3-9DF6-4169-B16F-37DD50069C53}"/>
              </a:ext>
            </a:extLst>
          </p:cNvPr>
          <p:cNvSpPr/>
          <p:nvPr/>
        </p:nvSpPr>
        <p:spPr>
          <a:xfrm>
            <a:off x="6669432" y="2583652"/>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80"/>
            <a:ext cx="2252286" cy="2203038"/>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Assumptions</a:t>
            </a:r>
          </a:p>
          <a:p>
            <a:r>
              <a:rPr lang="en-US" sz="1600" dirty="0">
                <a:solidFill>
                  <a:schemeClr val="tx1"/>
                </a:solidFill>
              </a:rPr>
              <a:t>Greener Grid</a:t>
            </a:r>
          </a:p>
          <a:p>
            <a:pPr marL="285750" indent="-285750">
              <a:buClr>
                <a:schemeClr val="tx1"/>
              </a:buClr>
              <a:buFont typeface="Arial" panose="020B0604020202020204" pitchFamily="34" charset="0"/>
              <a:buChar char="›"/>
            </a:pPr>
            <a:r>
              <a:rPr lang="en-US" sz="1600" dirty="0">
                <a:solidFill>
                  <a:schemeClr val="tx1"/>
                </a:solidFill>
              </a:rPr>
              <a:t>1.25% / year</a:t>
            </a:r>
          </a:p>
        </p:txBody>
      </p:sp>
      <p:sp>
        <p:nvSpPr>
          <p:cNvPr id="24" name="Rectangle 23">
            <a:extLst>
              <a:ext uri="{FF2B5EF4-FFF2-40B4-BE49-F238E27FC236}">
                <a16:creationId xmlns:a16="http://schemas.microsoft.com/office/drawing/2014/main" id="{3CC1AC46-3BF1-4EC4-A20C-91228BEBE4F6}"/>
              </a:ext>
            </a:extLst>
          </p:cNvPr>
          <p:cNvSpPr/>
          <p:nvPr/>
        </p:nvSpPr>
        <p:spPr>
          <a:xfrm>
            <a:off x="6661759" y="3514519"/>
            <a:ext cx="620683" cy="369332"/>
          </a:xfrm>
          <a:prstGeom prst="rect">
            <a:avLst/>
          </a:prstGeom>
        </p:spPr>
        <p:txBody>
          <a:bodyPr wrap="none">
            <a:spAutoFit/>
          </a:bodyPr>
          <a:lstStyle/>
          <a:p>
            <a:r>
              <a:rPr lang="en-US" dirty="0">
                <a:latin typeface="Arial" charset="0"/>
                <a:ea typeface="Arial" charset="0"/>
                <a:cs typeface="Arial" charset="0"/>
              </a:rPr>
              <a:t>Grid</a:t>
            </a:r>
            <a:endParaRPr lang="en-US" sz="1400" dirty="0"/>
          </a:p>
        </p:txBody>
      </p:sp>
    </p:spTree>
    <p:extLst>
      <p:ext uri="{BB962C8B-B14F-4D97-AF65-F5344CB8AC3E}">
        <p14:creationId xmlns:p14="http://schemas.microsoft.com/office/powerpoint/2010/main" val="23827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7" name="Rectangle 41">
            <a:extLst>
              <a:ext uri="{FF2B5EF4-FFF2-40B4-BE49-F238E27FC236}">
                <a16:creationId xmlns:a16="http://schemas.microsoft.com/office/drawing/2014/main" id="{4192A634-F478-48C7-A195-ADAF33CF1A11}"/>
              </a:ext>
            </a:extLst>
          </p:cNvPr>
          <p:cNvSpPr>
            <a:spLocks noChangeArrowheads="1"/>
          </p:cNvSpPr>
          <p:nvPr/>
        </p:nvSpPr>
        <p:spPr bwMode="auto">
          <a:xfrm>
            <a:off x="3460679" y="4595448"/>
            <a:ext cx="4775603" cy="1081226"/>
          </a:xfrm>
          <a:custGeom>
            <a:avLst/>
            <a:gdLst>
              <a:gd name="connsiteX0" fmla="*/ 0 w 6068398"/>
              <a:gd name="connsiteY0" fmla="*/ 0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0 h 4343400"/>
              <a:gd name="connsiteX0" fmla="*/ 0 w 6068398"/>
              <a:gd name="connsiteY0" fmla="*/ 1334278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1334278 h 4343400"/>
              <a:gd name="connsiteX0" fmla="*/ 0 w 6068398"/>
              <a:gd name="connsiteY0" fmla="*/ 1063690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63690 h 4072812"/>
              <a:gd name="connsiteX0" fmla="*/ 0 w 6068398"/>
              <a:gd name="connsiteY0" fmla="*/ 1035698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35698 h 4072812"/>
              <a:gd name="connsiteX0" fmla="*/ 0 w 6087060"/>
              <a:gd name="connsiteY0" fmla="*/ 1054359 h 4072812"/>
              <a:gd name="connsiteX1" fmla="*/ 6077729 w 6087060"/>
              <a:gd name="connsiteY1" fmla="*/ 0 h 4072812"/>
              <a:gd name="connsiteX2" fmla="*/ 6087060 w 6087060"/>
              <a:gd name="connsiteY2" fmla="*/ 4072812 h 4072812"/>
              <a:gd name="connsiteX3" fmla="*/ 18662 w 6087060"/>
              <a:gd name="connsiteY3" fmla="*/ 4072812 h 4072812"/>
              <a:gd name="connsiteX4" fmla="*/ 0 w 6087060"/>
              <a:gd name="connsiteY4" fmla="*/ 1054359 h 4072812"/>
              <a:gd name="connsiteX0" fmla="*/ 0 w 6091373"/>
              <a:gd name="connsiteY0" fmla="*/ 1037106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37106 h 4072812"/>
              <a:gd name="connsiteX0" fmla="*/ 0 w 6091373"/>
              <a:gd name="connsiteY0" fmla="*/ 1050045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50045 h 4072812"/>
              <a:gd name="connsiteX0" fmla="*/ 0 w 6091373"/>
              <a:gd name="connsiteY0" fmla="*/ 1050045 h 4072812"/>
              <a:gd name="connsiteX1" fmla="*/ 44512 w 6091373"/>
              <a:gd name="connsiteY1" fmla="*/ 10385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166432 w 6091373"/>
              <a:gd name="connsiteY2" fmla="*/ 1008029 h 4072812"/>
              <a:gd name="connsiteX3" fmla="*/ 6082042 w 6091373"/>
              <a:gd name="connsiteY3" fmla="*/ 0 h 4072812"/>
              <a:gd name="connsiteX4" fmla="*/ 6091373 w 6091373"/>
              <a:gd name="connsiteY4" fmla="*/ 4072812 h 4072812"/>
              <a:gd name="connsiteX5" fmla="*/ 22975 w 6091373"/>
              <a:gd name="connsiteY5" fmla="*/ 4072812 h 4072812"/>
              <a:gd name="connsiteX6" fmla="*/ 0 w 6091373"/>
              <a:gd name="connsiteY6" fmla="*/ 1050045 h 4072812"/>
              <a:gd name="connsiteX0" fmla="*/ 0 w 6091373"/>
              <a:gd name="connsiteY0" fmla="*/ 497595 h 3520362"/>
              <a:gd name="connsiteX1" fmla="*/ 41337 w 6091373"/>
              <a:gd name="connsiteY1" fmla="*/ 473359 h 3520362"/>
              <a:gd name="connsiteX2" fmla="*/ 166432 w 6091373"/>
              <a:gd name="connsiteY2" fmla="*/ 455579 h 3520362"/>
              <a:gd name="connsiteX3" fmla="*/ 6085217 w 6091373"/>
              <a:gd name="connsiteY3" fmla="*/ 0 h 3520362"/>
              <a:gd name="connsiteX4" fmla="*/ 6091373 w 6091373"/>
              <a:gd name="connsiteY4" fmla="*/ 3520362 h 3520362"/>
              <a:gd name="connsiteX5" fmla="*/ 22975 w 6091373"/>
              <a:gd name="connsiteY5" fmla="*/ 3520362 h 3520362"/>
              <a:gd name="connsiteX6" fmla="*/ 0 w 6091373"/>
              <a:gd name="connsiteY6" fmla="*/ 497595 h 3520362"/>
              <a:gd name="connsiteX0" fmla="*/ 0 w 6091373"/>
              <a:gd name="connsiteY0" fmla="*/ 107070 h 3129837"/>
              <a:gd name="connsiteX1" fmla="*/ 41337 w 6091373"/>
              <a:gd name="connsiteY1" fmla="*/ 82834 h 3129837"/>
              <a:gd name="connsiteX2" fmla="*/ 166432 w 6091373"/>
              <a:gd name="connsiteY2" fmla="*/ 65054 h 3129837"/>
              <a:gd name="connsiteX3" fmla="*/ 6066167 w 6091373"/>
              <a:gd name="connsiteY3" fmla="*/ 0 h 3129837"/>
              <a:gd name="connsiteX4" fmla="*/ 6091373 w 6091373"/>
              <a:gd name="connsiteY4" fmla="*/ 3129837 h 3129837"/>
              <a:gd name="connsiteX5" fmla="*/ 22975 w 6091373"/>
              <a:gd name="connsiteY5" fmla="*/ 3129837 h 3129837"/>
              <a:gd name="connsiteX6" fmla="*/ 0 w 6091373"/>
              <a:gd name="connsiteY6" fmla="*/ 107070 h 3129837"/>
              <a:gd name="connsiteX0" fmla="*/ 0 w 6091373"/>
              <a:gd name="connsiteY0" fmla="*/ 42016 h 3064783"/>
              <a:gd name="connsiteX1" fmla="*/ 41337 w 6091373"/>
              <a:gd name="connsiteY1" fmla="*/ 17780 h 3064783"/>
              <a:gd name="connsiteX2" fmla="*/ 166432 w 6091373"/>
              <a:gd name="connsiteY2" fmla="*/ 0 h 3064783"/>
              <a:gd name="connsiteX3" fmla="*/ 6050292 w 6091373"/>
              <a:gd name="connsiteY3" fmla="*/ 3699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53467 w 6091373"/>
              <a:gd name="connsiteY3" fmla="*/ 7255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37592 w 6091373"/>
              <a:gd name="connsiteY3" fmla="*/ 4207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24236 h 3047003"/>
              <a:gd name="connsiteX1" fmla="*/ 41337 w 6091373"/>
              <a:gd name="connsiteY1" fmla="*/ 0 h 3047003"/>
              <a:gd name="connsiteX2" fmla="*/ 201357 w 6091373"/>
              <a:gd name="connsiteY2" fmla="*/ 109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8132 w 6091373"/>
              <a:gd name="connsiteY2" fmla="*/ 34734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1782 w 6091373"/>
              <a:gd name="connsiteY2" fmla="*/ 51879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560257 w 6091373"/>
              <a:gd name="connsiteY2" fmla="*/ 8585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890332 w 6091373"/>
              <a:gd name="connsiteY2" fmla="*/ 35369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71374 w 6091373"/>
              <a:gd name="connsiteY4" fmla="*/ 111706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43710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6487 w 6091373"/>
              <a:gd name="connsiteY4" fmla="*/ 1277717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68398"/>
              <a:gd name="connsiteY0" fmla="*/ 3047003 h 3047003"/>
              <a:gd name="connsiteX1" fmla="*/ 27887 w 6068398"/>
              <a:gd name="connsiteY1" fmla="*/ 0 h 3047003"/>
              <a:gd name="connsiteX2" fmla="*/ 874088 w 6068398"/>
              <a:gd name="connsiteY2" fmla="*/ 476250 h 3047003"/>
              <a:gd name="connsiteX3" fmla="*/ 1832938 w 6068398"/>
              <a:gd name="connsiteY3" fmla="*/ 1036828 h 3047003"/>
              <a:gd name="connsiteX4" fmla="*/ 6063512 w 6068398"/>
              <a:gd name="connsiteY4" fmla="*/ 1277717 h 3047003"/>
              <a:gd name="connsiteX5" fmla="*/ 6068398 w 6068398"/>
              <a:gd name="connsiteY5" fmla="*/ 3047003 h 3047003"/>
              <a:gd name="connsiteX6" fmla="*/ 0 w 6068398"/>
              <a:gd name="connsiteY6" fmla="*/ 3047003 h 3047003"/>
              <a:gd name="connsiteX0" fmla="*/ 229288 w 6040511"/>
              <a:gd name="connsiteY0" fmla="*/ 3116853 h 3116853"/>
              <a:gd name="connsiteX1" fmla="*/ 0 w 6040511"/>
              <a:gd name="connsiteY1" fmla="*/ 0 h 3116853"/>
              <a:gd name="connsiteX2" fmla="*/ 846201 w 6040511"/>
              <a:gd name="connsiteY2" fmla="*/ 476250 h 3116853"/>
              <a:gd name="connsiteX3" fmla="*/ 1805051 w 6040511"/>
              <a:gd name="connsiteY3" fmla="*/ 1036828 h 3116853"/>
              <a:gd name="connsiteX4" fmla="*/ 6035625 w 6040511"/>
              <a:gd name="connsiteY4" fmla="*/ 1277717 h 3116853"/>
              <a:gd name="connsiteX5" fmla="*/ 6040511 w 6040511"/>
              <a:gd name="connsiteY5" fmla="*/ 3047003 h 3116853"/>
              <a:gd name="connsiteX6" fmla="*/ 229288 w 6040511"/>
              <a:gd name="connsiteY6" fmla="*/ 3116853 h 3116853"/>
              <a:gd name="connsiteX0" fmla="*/ 67363 w 5878586"/>
              <a:gd name="connsiteY0" fmla="*/ 2640603 h 2640603"/>
              <a:gd name="connsiteX1" fmla="*/ 0 w 5878586"/>
              <a:gd name="connsiteY1" fmla="*/ 787400 h 2640603"/>
              <a:gd name="connsiteX2" fmla="*/ 684276 w 5878586"/>
              <a:gd name="connsiteY2" fmla="*/ 0 h 2640603"/>
              <a:gd name="connsiteX3" fmla="*/ 1643126 w 5878586"/>
              <a:gd name="connsiteY3" fmla="*/ 560578 h 2640603"/>
              <a:gd name="connsiteX4" fmla="*/ 5873700 w 5878586"/>
              <a:gd name="connsiteY4" fmla="*/ 801467 h 2640603"/>
              <a:gd name="connsiteX5" fmla="*/ 5878586 w 5878586"/>
              <a:gd name="connsiteY5" fmla="*/ 2570753 h 2640603"/>
              <a:gd name="connsiteX6" fmla="*/ 67363 w 5878586"/>
              <a:gd name="connsiteY6" fmla="*/ 2640603 h 2640603"/>
              <a:gd name="connsiteX0" fmla="*/ 105463 w 5916686"/>
              <a:gd name="connsiteY0" fmla="*/ 2640603 h 2640603"/>
              <a:gd name="connsiteX1" fmla="*/ 0 w 5916686"/>
              <a:gd name="connsiteY1" fmla="*/ 1165225 h 2640603"/>
              <a:gd name="connsiteX2" fmla="*/ 722376 w 5916686"/>
              <a:gd name="connsiteY2" fmla="*/ 0 h 2640603"/>
              <a:gd name="connsiteX3" fmla="*/ 1681226 w 5916686"/>
              <a:gd name="connsiteY3" fmla="*/ 560578 h 2640603"/>
              <a:gd name="connsiteX4" fmla="*/ 5911800 w 5916686"/>
              <a:gd name="connsiteY4" fmla="*/ 801467 h 2640603"/>
              <a:gd name="connsiteX5" fmla="*/ 5916686 w 5916686"/>
              <a:gd name="connsiteY5" fmla="*/ 2570753 h 2640603"/>
              <a:gd name="connsiteX6" fmla="*/ 105463 w 5916686"/>
              <a:gd name="connsiteY6" fmla="*/ 2640603 h 2640603"/>
              <a:gd name="connsiteX0" fmla="*/ 105463 w 5916686"/>
              <a:gd name="connsiteY0" fmla="*/ 2080025 h 2080025"/>
              <a:gd name="connsiteX1" fmla="*/ 0 w 5916686"/>
              <a:gd name="connsiteY1" fmla="*/ 604647 h 2080025"/>
              <a:gd name="connsiteX2" fmla="*/ 792226 w 5916686"/>
              <a:gd name="connsiteY2" fmla="*/ 747522 h 2080025"/>
              <a:gd name="connsiteX3" fmla="*/ 1681226 w 5916686"/>
              <a:gd name="connsiteY3" fmla="*/ 0 h 2080025"/>
              <a:gd name="connsiteX4" fmla="*/ 5911800 w 5916686"/>
              <a:gd name="connsiteY4" fmla="*/ 240889 h 2080025"/>
              <a:gd name="connsiteX5" fmla="*/ 5916686 w 5916686"/>
              <a:gd name="connsiteY5" fmla="*/ 2010175 h 2080025"/>
              <a:gd name="connsiteX6" fmla="*/ 105463 w 5916686"/>
              <a:gd name="connsiteY6" fmla="*/ 2080025 h 2080025"/>
              <a:gd name="connsiteX0" fmla="*/ 105463 w 5916686"/>
              <a:gd name="connsiteY0" fmla="*/ 1839136 h 1839136"/>
              <a:gd name="connsiteX1" fmla="*/ 0 w 5916686"/>
              <a:gd name="connsiteY1" fmla="*/ 363758 h 1839136"/>
              <a:gd name="connsiteX2" fmla="*/ 792226 w 5916686"/>
              <a:gd name="connsiteY2" fmla="*/ 506633 h 1839136"/>
              <a:gd name="connsiteX3" fmla="*/ 1681226 w 5916686"/>
              <a:gd name="connsiteY3" fmla="*/ 813211 h 1839136"/>
              <a:gd name="connsiteX4" fmla="*/ 5911800 w 5916686"/>
              <a:gd name="connsiteY4" fmla="*/ 0 h 1839136"/>
              <a:gd name="connsiteX5" fmla="*/ 5916686 w 5916686"/>
              <a:gd name="connsiteY5" fmla="*/ 1769286 h 1839136"/>
              <a:gd name="connsiteX6" fmla="*/ 105463 w 5916686"/>
              <a:gd name="connsiteY6" fmla="*/ 1839136 h 1839136"/>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5895925 w 5916686"/>
              <a:gd name="connsiteY4" fmla="*/ 664942 h 1475378"/>
              <a:gd name="connsiteX5" fmla="*/ 5916686 w 5916686"/>
              <a:gd name="connsiteY5" fmla="*/ 1405528 h 1475378"/>
              <a:gd name="connsiteX6" fmla="*/ 105463 w 5916686"/>
              <a:gd name="connsiteY6" fmla="*/ 1475378 h 1475378"/>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5911800 w 5916686"/>
              <a:gd name="connsiteY4" fmla="*/ 372842 h 1475378"/>
              <a:gd name="connsiteX5" fmla="*/ 5916686 w 5916686"/>
              <a:gd name="connsiteY5" fmla="*/ 1405528 h 1475378"/>
              <a:gd name="connsiteX6" fmla="*/ 105463 w 5916686"/>
              <a:gd name="connsiteY6" fmla="*/ 1475378 h 1475378"/>
              <a:gd name="connsiteX0" fmla="*/ 105463 w 5916686"/>
              <a:gd name="connsiteY0" fmla="*/ 1475378 h 1475378"/>
              <a:gd name="connsiteX1" fmla="*/ 0 w 5916686"/>
              <a:gd name="connsiteY1" fmla="*/ 0 h 1475378"/>
              <a:gd name="connsiteX2" fmla="*/ 792226 w 5916686"/>
              <a:gd name="connsiteY2" fmla="*/ 142875 h 1475378"/>
              <a:gd name="connsiteX3" fmla="*/ 1690751 w 5916686"/>
              <a:gd name="connsiteY3" fmla="*/ 389128 h 1475378"/>
              <a:gd name="connsiteX4" fmla="*/ 5911800 w 5916686"/>
              <a:gd name="connsiteY4" fmla="*/ 372842 h 1475378"/>
              <a:gd name="connsiteX5" fmla="*/ 5916686 w 5916686"/>
              <a:gd name="connsiteY5" fmla="*/ 1405528 h 1475378"/>
              <a:gd name="connsiteX6" fmla="*/ 105463 w 5916686"/>
              <a:gd name="connsiteY6" fmla="*/ 1475378 h 1475378"/>
              <a:gd name="connsiteX0" fmla="*/ 0 w 5916686"/>
              <a:gd name="connsiteY0" fmla="*/ 0 h 1475378"/>
              <a:gd name="connsiteX1" fmla="*/ 792226 w 5916686"/>
              <a:gd name="connsiteY1" fmla="*/ 142875 h 1475378"/>
              <a:gd name="connsiteX2" fmla="*/ 1690751 w 5916686"/>
              <a:gd name="connsiteY2" fmla="*/ 389128 h 1475378"/>
              <a:gd name="connsiteX3" fmla="*/ 5911800 w 5916686"/>
              <a:gd name="connsiteY3" fmla="*/ 372842 h 1475378"/>
              <a:gd name="connsiteX4" fmla="*/ 5916686 w 5916686"/>
              <a:gd name="connsiteY4" fmla="*/ 1405528 h 1475378"/>
              <a:gd name="connsiteX5" fmla="*/ 105463 w 5916686"/>
              <a:gd name="connsiteY5" fmla="*/ 1475378 h 1475378"/>
              <a:gd name="connsiteX6" fmla="*/ 91440 w 5916686"/>
              <a:gd name="connsiteY6" fmla="*/ 91440 h 1475378"/>
              <a:gd name="connsiteX0" fmla="*/ 0 w 5916686"/>
              <a:gd name="connsiteY0" fmla="*/ 0 h 1475378"/>
              <a:gd name="connsiteX1" fmla="*/ 792226 w 5916686"/>
              <a:gd name="connsiteY1" fmla="*/ 142875 h 1475378"/>
              <a:gd name="connsiteX2" fmla="*/ 1690751 w 5916686"/>
              <a:gd name="connsiteY2" fmla="*/ 389128 h 1475378"/>
              <a:gd name="connsiteX3" fmla="*/ 5911800 w 5916686"/>
              <a:gd name="connsiteY3" fmla="*/ 372842 h 1475378"/>
              <a:gd name="connsiteX4" fmla="*/ 5916686 w 5916686"/>
              <a:gd name="connsiteY4" fmla="*/ 1405528 h 1475378"/>
              <a:gd name="connsiteX5" fmla="*/ 105463 w 5916686"/>
              <a:gd name="connsiteY5" fmla="*/ 1475378 h 1475378"/>
              <a:gd name="connsiteX0" fmla="*/ 686763 w 5811223"/>
              <a:gd name="connsiteY0" fmla="*/ 0 h 1332503"/>
              <a:gd name="connsiteX1" fmla="*/ 1585288 w 5811223"/>
              <a:gd name="connsiteY1" fmla="*/ 246253 h 1332503"/>
              <a:gd name="connsiteX2" fmla="*/ 5806337 w 5811223"/>
              <a:gd name="connsiteY2" fmla="*/ 229967 h 1332503"/>
              <a:gd name="connsiteX3" fmla="*/ 5811223 w 5811223"/>
              <a:gd name="connsiteY3" fmla="*/ 1262653 h 1332503"/>
              <a:gd name="connsiteX4" fmla="*/ 0 w 5811223"/>
              <a:gd name="connsiteY4" fmla="*/ 1332503 h 1332503"/>
              <a:gd name="connsiteX0" fmla="*/ 0 w 5124460"/>
              <a:gd name="connsiteY0" fmla="*/ 0 h 1262653"/>
              <a:gd name="connsiteX1" fmla="*/ 898525 w 5124460"/>
              <a:gd name="connsiteY1" fmla="*/ 246253 h 1262653"/>
              <a:gd name="connsiteX2" fmla="*/ 5119574 w 5124460"/>
              <a:gd name="connsiteY2" fmla="*/ 229967 h 1262653"/>
              <a:gd name="connsiteX3" fmla="*/ 5124460 w 5124460"/>
              <a:gd name="connsiteY3" fmla="*/ 1262653 h 1262653"/>
              <a:gd name="connsiteX4" fmla="*/ 881687 w 5124460"/>
              <a:gd name="connsiteY4" fmla="*/ 300628 h 1262653"/>
              <a:gd name="connsiteX0" fmla="*/ 0 w 5124460"/>
              <a:gd name="connsiteY0" fmla="*/ 0 h 1262653"/>
              <a:gd name="connsiteX1" fmla="*/ 898525 w 5124460"/>
              <a:gd name="connsiteY1" fmla="*/ 246253 h 1262653"/>
              <a:gd name="connsiteX2" fmla="*/ 5119574 w 5124460"/>
              <a:gd name="connsiteY2" fmla="*/ 229967 h 1262653"/>
              <a:gd name="connsiteX3" fmla="*/ 5124460 w 5124460"/>
              <a:gd name="connsiteY3" fmla="*/ 1262653 h 1262653"/>
              <a:gd name="connsiteX4" fmla="*/ 2104641 w 5124460"/>
              <a:gd name="connsiteY4" fmla="*/ 579119 h 1262653"/>
              <a:gd name="connsiteX5" fmla="*/ 881687 w 5124460"/>
              <a:gd name="connsiteY5" fmla="*/ 300628 h 1262653"/>
              <a:gd name="connsiteX0" fmla="*/ 0 w 5124460"/>
              <a:gd name="connsiteY0" fmla="*/ 0 h 1262653"/>
              <a:gd name="connsiteX1" fmla="*/ 898525 w 5124460"/>
              <a:gd name="connsiteY1" fmla="*/ 246253 h 1262653"/>
              <a:gd name="connsiteX2" fmla="*/ 5119574 w 5124460"/>
              <a:gd name="connsiteY2" fmla="*/ 229967 h 1262653"/>
              <a:gd name="connsiteX3" fmla="*/ 5124460 w 5124460"/>
              <a:gd name="connsiteY3" fmla="*/ 1262653 h 1262653"/>
              <a:gd name="connsiteX4" fmla="*/ 1930016 w 5124460"/>
              <a:gd name="connsiteY4" fmla="*/ 490219 h 1262653"/>
              <a:gd name="connsiteX5" fmla="*/ 881687 w 5124460"/>
              <a:gd name="connsiteY5" fmla="*/ 300628 h 1262653"/>
              <a:gd name="connsiteX0" fmla="*/ 0 w 5124460"/>
              <a:gd name="connsiteY0" fmla="*/ 0 h 1262653"/>
              <a:gd name="connsiteX1" fmla="*/ 898525 w 5124460"/>
              <a:gd name="connsiteY1" fmla="*/ 246253 h 1262653"/>
              <a:gd name="connsiteX2" fmla="*/ 5119574 w 5124460"/>
              <a:gd name="connsiteY2" fmla="*/ 229967 h 1262653"/>
              <a:gd name="connsiteX3" fmla="*/ 5124460 w 5124460"/>
              <a:gd name="connsiteY3" fmla="*/ 1262653 h 1262653"/>
              <a:gd name="connsiteX4" fmla="*/ 2390391 w 5124460"/>
              <a:gd name="connsiteY4" fmla="*/ 594994 h 1262653"/>
              <a:gd name="connsiteX5" fmla="*/ 1930016 w 5124460"/>
              <a:gd name="connsiteY5" fmla="*/ 490219 h 1262653"/>
              <a:gd name="connsiteX6" fmla="*/ 881687 w 5124460"/>
              <a:gd name="connsiteY6" fmla="*/ 300628 h 1262653"/>
              <a:gd name="connsiteX0" fmla="*/ 0 w 5124460"/>
              <a:gd name="connsiteY0" fmla="*/ 0 h 1280794"/>
              <a:gd name="connsiteX1" fmla="*/ 898525 w 5124460"/>
              <a:gd name="connsiteY1" fmla="*/ 246253 h 1280794"/>
              <a:gd name="connsiteX2" fmla="*/ 5119574 w 5124460"/>
              <a:gd name="connsiteY2" fmla="*/ 229967 h 1280794"/>
              <a:gd name="connsiteX3" fmla="*/ 5124460 w 5124460"/>
              <a:gd name="connsiteY3" fmla="*/ 1262653 h 1280794"/>
              <a:gd name="connsiteX4" fmla="*/ 2066541 w 5124460"/>
              <a:gd name="connsiteY4" fmla="*/ 1280794 h 1280794"/>
              <a:gd name="connsiteX5" fmla="*/ 1930016 w 5124460"/>
              <a:gd name="connsiteY5" fmla="*/ 490219 h 1280794"/>
              <a:gd name="connsiteX6" fmla="*/ 881687 w 5124460"/>
              <a:gd name="connsiteY6" fmla="*/ 300628 h 1280794"/>
              <a:gd name="connsiteX0" fmla="*/ 0 w 5124460"/>
              <a:gd name="connsiteY0" fmla="*/ 0 h 1262653"/>
              <a:gd name="connsiteX1" fmla="*/ 898525 w 5124460"/>
              <a:gd name="connsiteY1" fmla="*/ 246253 h 1262653"/>
              <a:gd name="connsiteX2" fmla="*/ 5119574 w 5124460"/>
              <a:gd name="connsiteY2" fmla="*/ 229967 h 1262653"/>
              <a:gd name="connsiteX3" fmla="*/ 5124460 w 5124460"/>
              <a:gd name="connsiteY3" fmla="*/ 1262653 h 1262653"/>
              <a:gd name="connsiteX4" fmla="*/ 2053841 w 5124460"/>
              <a:gd name="connsiteY4" fmla="*/ 1220469 h 1262653"/>
              <a:gd name="connsiteX5" fmla="*/ 1930016 w 5124460"/>
              <a:gd name="connsiteY5" fmla="*/ 490219 h 1262653"/>
              <a:gd name="connsiteX6" fmla="*/ 881687 w 5124460"/>
              <a:gd name="connsiteY6" fmla="*/ 300628 h 1262653"/>
              <a:gd name="connsiteX0" fmla="*/ 0 w 5121285"/>
              <a:gd name="connsiteY0" fmla="*/ 0 h 1221378"/>
              <a:gd name="connsiteX1" fmla="*/ 898525 w 5121285"/>
              <a:gd name="connsiteY1" fmla="*/ 246253 h 1221378"/>
              <a:gd name="connsiteX2" fmla="*/ 5119574 w 5121285"/>
              <a:gd name="connsiteY2" fmla="*/ 229967 h 1221378"/>
              <a:gd name="connsiteX3" fmla="*/ 5121285 w 5121285"/>
              <a:gd name="connsiteY3" fmla="*/ 1221378 h 1221378"/>
              <a:gd name="connsiteX4" fmla="*/ 2053841 w 5121285"/>
              <a:gd name="connsiteY4" fmla="*/ 1220469 h 1221378"/>
              <a:gd name="connsiteX5" fmla="*/ 1930016 w 5121285"/>
              <a:gd name="connsiteY5" fmla="*/ 490219 h 1221378"/>
              <a:gd name="connsiteX6" fmla="*/ 881687 w 5121285"/>
              <a:gd name="connsiteY6" fmla="*/ 300628 h 1221378"/>
              <a:gd name="connsiteX0" fmla="*/ 0 w 5121285"/>
              <a:gd name="connsiteY0" fmla="*/ 0 h 1224553"/>
              <a:gd name="connsiteX1" fmla="*/ 898525 w 5121285"/>
              <a:gd name="connsiteY1" fmla="*/ 246253 h 1224553"/>
              <a:gd name="connsiteX2" fmla="*/ 5119574 w 5121285"/>
              <a:gd name="connsiteY2" fmla="*/ 229967 h 1224553"/>
              <a:gd name="connsiteX3" fmla="*/ 5121285 w 5121285"/>
              <a:gd name="connsiteY3" fmla="*/ 1224553 h 1224553"/>
              <a:gd name="connsiteX4" fmla="*/ 2053841 w 5121285"/>
              <a:gd name="connsiteY4" fmla="*/ 1220469 h 1224553"/>
              <a:gd name="connsiteX5" fmla="*/ 1930016 w 5121285"/>
              <a:gd name="connsiteY5" fmla="*/ 490219 h 1224553"/>
              <a:gd name="connsiteX6" fmla="*/ 881687 w 5121285"/>
              <a:gd name="connsiteY6" fmla="*/ 300628 h 1224553"/>
              <a:gd name="connsiteX0" fmla="*/ 0 w 5121285"/>
              <a:gd name="connsiteY0" fmla="*/ 0 h 1224553"/>
              <a:gd name="connsiteX1" fmla="*/ 898525 w 5121285"/>
              <a:gd name="connsiteY1" fmla="*/ 246253 h 1224553"/>
              <a:gd name="connsiteX2" fmla="*/ 5119574 w 5121285"/>
              <a:gd name="connsiteY2" fmla="*/ 229967 h 1224553"/>
              <a:gd name="connsiteX3" fmla="*/ 5121285 w 5121285"/>
              <a:gd name="connsiteY3" fmla="*/ 1224553 h 1224553"/>
              <a:gd name="connsiteX4" fmla="*/ 2053841 w 5121285"/>
              <a:gd name="connsiteY4" fmla="*/ 1220469 h 1224553"/>
              <a:gd name="connsiteX5" fmla="*/ 1348128 w 5121285"/>
              <a:gd name="connsiteY5" fmla="*/ 968194 h 1224553"/>
              <a:gd name="connsiteX6" fmla="*/ 881687 w 5121285"/>
              <a:gd name="connsiteY6" fmla="*/ 300628 h 1224553"/>
              <a:gd name="connsiteX0" fmla="*/ 0 w 5121285"/>
              <a:gd name="connsiteY0" fmla="*/ 0 h 1224553"/>
              <a:gd name="connsiteX1" fmla="*/ 898525 w 5121285"/>
              <a:gd name="connsiteY1" fmla="*/ 246253 h 1224553"/>
              <a:gd name="connsiteX2" fmla="*/ 5119574 w 5121285"/>
              <a:gd name="connsiteY2" fmla="*/ 229967 h 1224553"/>
              <a:gd name="connsiteX3" fmla="*/ 5121285 w 5121285"/>
              <a:gd name="connsiteY3" fmla="*/ 1224553 h 1224553"/>
              <a:gd name="connsiteX4" fmla="*/ 2053841 w 5121285"/>
              <a:gd name="connsiteY4" fmla="*/ 1220469 h 1224553"/>
              <a:gd name="connsiteX5" fmla="*/ 1703726 w 5121285"/>
              <a:gd name="connsiteY5" fmla="*/ 1036476 h 1224553"/>
              <a:gd name="connsiteX6" fmla="*/ 881687 w 5121285"/>
              <a:gd name="connsiteY6" fmla="*/ 300628 h 122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1285" h="1224553">
                <a:moveTo>
                  <a:pt x="0" y="0"/>
                </a:moveTo>
                <a:lnTo>
                  <a:pt x="898525" y="246253"/>
                </a:lnTo>
                <a:lnTo>
                  <a:pt x="5119574" y="229967"/>
                </a:lnTo>
                <a:cubicBezTo>
                  <a:pt x="5122684" y="1587571"/>
                  <a:pt x="5118175" y="-133051"/>
                  <a:pt x="5121285" y="1224553"/>
                </a:cubicBezTo>
                <a:lnTo>
                  <a:pt x="2053841" y="1220469"/>
                </a:lnTo>
                <a:lnTo>
                  <a:pt x="1703726" y="1036476"/>
                </a:lnTo>
                <a:cubicBezTo>
                  <a:pt x="1354283" y="973279"/>
                  <a:pt x="1231130" y="363825"/>
                  <a:pt x="881687" y="300628"/>
                </a:cubicBezTo>
              </a:path>
            </a:pathLst>
          </a:custGeom>
          <a:solidFill>
            <a:srgbClr val="6C6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8" name="Freeform 12">
            <a:extLst>
              <a:ext uri="{FF2B5EF4-FFF2-40B4-BE49-F238E27FC236}">
                <a16:creationId xmlns:a16="http://schemas.microsoft.com/office/drawing/2014/main" id="{8DB2A1C4-5913-4D90-9FEF-BFAE84545B75}"/>
              </a:ext>
            </a:extLst>
          </p:cNvPr>
          <p:cNvSpPr/>
          <p:nvPr/>
        </p:nvSpPr>
        <p:spPr>
          <a:xfrm>
            <a:off x="1354618" y="2101935"/>
            <a:ext cx="6602934" cy="2709295"/>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716315 w 4716315"/>
              <a:gd name="connsiteY13" fmla="*/ 3908362 h 3908362"/>
              <a:gd name="connsiteX0" fmla="*/ 0 w 7496383"/>
              <a:gd name="connsiteY0" fmla="*/ 0 h 2989700"/>
              <a:gd name="connsiteX1" fmla="*/ 310613 w 7496383"/>
              <a:gd name="connsiteY1" fmla="*/ 95299 h 2989700"/>
              <a:gd name="connsiteX2" fmla="*/ 416121 w 7496383"/>
              <a:gd name="connsiteY2" fmla="*/ 327415 h 2989700"/>
              <a:gd name="connsiteX3" fmla="*/ 563832 w 7496383"/>
              <a:gd name="connsiteY3" fmla="*/ 510295 h 2989700"/>
              <a:gd name="connsiteX4" fmla="*/ 690441 w 7496383"/>
              <a:gd name="connsiteY4" fmla="*/ 510295 h 2989700"/>
              <a:gd name="connsiteX5" fmla="*/ 978828 w 7496383"/>
              <a:gd name="connsiteY5" fmla="*/ 918259 h 2989700"/>
              <a:gd name="connsiteX6" fmla="*/ 1105438 w 7496383"/>
              <a:gd name="connsiteY6" fmla="*/ 911225 h 2989700"/>
              <a:gd name="connsiteX7" fmla="*/ 1246115 w 7496383"/>
              <a:gd name="connsiteY7" fmla="*/ 763514 h 2989700"/>
              <a:gd name="connsiteX8" fmla="*/ 1372724 w 7496383"/>
              <a:gd name="connsiteY8" fmla="*/ 911194 h 2989700"/>
              <a:gd name="connsiteX9" fmla="*/ 1524601 w 7496383"/>
              <a:gd name="connsiteY9" fmla="*/ 886987 h 2989700"/>
              <a:gd name="connsiteX10" fmla="*/ 1666988 w 7496383"/>
              <a:gd name="connsiteY10" fmla="*/ 2533863 h 2989700"/>
              <a:gd name="connsiteX11" fmla="*/ 2505663 w 7496383"/>
              <a:gd name="connsiteY11" fmla="*/ 2690294 h 2989700"/>
              <a:gd name="connsiteX12" fmla="*/ 3480922 w 7496383"/>
              <a:gd name="connsiteY12" fmla="*/ 2989700 h 2989700"/>
              <a:gd name="connsiteX13" fmla="*/ 7496383 w 7496383"/>
              <a:gd name="connsiteY13" fmla="*/ 2910328 h 2989700"/>
              <a:gd name="connsiteX0" fmla="*/ 0 w 7496383"/>
              <a:gd name="connsiteY0" fmla="*/ 0 h 2950671"/>
              <a:gd name="connsiteX1" fmla="*/ 310613 w 7496383"/>
              <a:gd name="connsiteY1" fmla="*/ 95299 h 2950671"/>
              <a:gd name="connsiteX2" fmla="*/ 416121 w 7496383"/>
              <a:gd name="connsiteY2" fmla="*/ 327415 h 2950671"/>
              <a:gd name="connsiteX3" fmla="*/ 563832 w 7496383"/>
              <a:gd name="connsiteY3" fmla="*/ 510295 h 2950671"/>
              <a:gd name="connsiteX4" fmla="*/ 690441 w 7496383"/>
              <a:gd name="connsiteY4" fmla="*/ 510295 h 2950671"/>
              <a:gd name="connsiteX5" fmla="*/ 978828 w 7496383"/>
              <a:gd name="connsiteY5" fmla="*/ 918259 h 2950671"/>
              <a:gd name="connsiteX6" fmla="*/ 1105438 w 7496383"/>
              <a:gd name="connsiteY6" fmla="*/ 911225 h 2950671"/>
              <a:gd name="connsiteX7" fmla="*/ 1246115 w 7496383"/>
              <a:gd name="connsiteY7" fmla="*/ 763514 h 2950671"/>
              <a:gd name="connsiteX8" fmla="*/ 1372724 w 7496383"/>
              <a:gd name="connsiteY8" fmla="*/ 911194 h 2950671"/>
              <a:gd name="connsiteX9" fmla="*/ 1524601 w 7496383"/>
              <a:gd name="connsiteY9" fmla="*/ 886987 h 2950671"/>
              <a:gd name="connsiteX10" fmla="*/ 1666988 w 7496383"/>
              <a:gd name="connsiteY10" fmla="*/ 2533863 h 2950671"/>
              <a:gd name="connsiteX11" fmla="*/ 2505663 w 7496383"/>
              <a:gd name="connsiteY11" fmla="*/ 2690294 h 2950671"/>
              <a:gd name="connsiteX12" fmla="*/ 3480922 w 7496383"/>
              <a:gd name="connsiteY12" fmla="*/ 2950671 h 2950671"/>
              <a:gd name="connsiteX13" fmla="*/ 7496383 w 7496383"/>
              <a:gd name="connsiteY13" fmla="*/ 2910328 h 2950671"/>
              <a:gd name="connsiteX0" fmla="*/ 0 w 7496383"/>
              <a:gd name="connsiteY0" fmla="*/ 0 h 2950671"/>
              <a:gd name="connsiteX1" fmla="*/ 310613 w 7496383"/>
              <a:gd name="connsiteY1" fmla="*/ 95299 h 2950671"/>
              <a:gd name="connsiteX2" fmla="*/ 416121 w 7496383"/>
              <a:gd name="connsiteY2" fmla="*/ 327415 h 2950671"/>
              <a:gd name="connsiteX3" fmla="*/ 563832 w 7496383"/>
              <a:gd name="connsiteY3" fmla="*/ 510295 h 2950671"/>
              <a:gd name="connsiteX4" fmla="*/ 690441 w 7496383"/>
              <a:gd name="connsiteY4" fmla="*/ 510295 h 2950671"/>
              <a:gd name="connsiteX5" fmla="*/ 978828 w 7496383"/>
              <a:gd name="connsiteY5" fmla="*/ 918259 h 2950671"/>
              <a:gd name="connsiteX6" fmla="*/ 1105438 w 7496383"/>
              <a:gd name="connsiteY6" fmla="*/ 911225 h 2950671"/>
              <a:gd name="connsiteX7" fmla="*/ 1246115 w 7496383"/>
              <a:gd name="connsiteY7" fmla="*/ 763514 h 2950671"/>
              <a:gd name="connsiteX8" fmla="*/ 1372724 w 7496383"/>
              <a:gd name="connsiteY8" fmla="*/ 911194 h 2950671"/>
              <a:gd name="connsiteX9" fmla="*/ 1524601 w 7496383"/>
              <a:gd name="connsiteY9" fmla="*/ 886987 h 2950671"/>
              <a:gd name="connsiteX10" fmla="*/ 1610034 w 7496383"/>
              <a:gd name="connsiteY10" fmla="*/ 2533863 h 2950671"/>
              <a:gd name="connsiteX11" fmla="*/ 2505663 w 7496383"/>
              <a:gd name="connsiteY11" fmla="*/ 2690294 h 2950671"/>
              <a:gd name="connsiteX12" fmla="*/ 3480922 w 7496383"/>
              <a:gd name="connsiteY12" fmla="*/ 2950671 h 2950671"/>
              <a:gd name="connsiteX13" fmla="*/ 7496383 w 7496383"/>
              <a:gd name="connsiteY13" fmla="*/ 2910328 h 2950671"/>
              <a:gd name="connsiteX0" fmla="*/ 0 w 7496383"/>
              <a:gd name="connsiteY0" fmla="*/ 0 h 2961670"/>
              <a:gd name="connsiteX1" fmla="*/ 310613 w 7496383"/>
              <a:gd name="connsiteY1" fmla="*/ 95299 h 2961670"/>
              <a:gd name="connsiteX2" fmla="*/ 416121 w 7496383"/>
              <a:gd name="connsiteY2" fmla="*/ 327415 h 2961670"/>
              <a:gd name="connsiteX3" fmla="*/ 563832 w 7496383"/>
              <a:gd name="connsiteY3" fmla="*/ 510295 h 2961670"/>
              <a:gd name="connsiteX4" fmla="*/ 690441 w 7496383"/>
              <a:gd name="connsiteY4" fmla="*/ 510295 h 2961670"/>
              <a:gd name="connsiteX5" fmla="*/ 978828 w 7496383"/>
              <a:gd name="connsiteY5" fmla="*/ 918259 h 2961670"/>
              <a:gd name="connsiteX6" fmla="*/ 1105438 w 7496383"/>
              <a:gd name="connsiteY6" fmla="*/ 911225 h 2961670"/>
              <a:gd name="connsiteX7" fmla="*/ 1246115 w 7496383"/>
              <a:gd name="connsiteY7" fmla="*/ 763514 h 2961670"/>
              <a:gd name="connsiteX8" fmla="*/ 1372724 w 7496383"/>
              <a:gd name="connsiteY8" fmla="*/ 911194 h 2961670"/>
              <a:gd name="connsiteX9" fmla="*/ 1524601 w 7496383"/>
              <a:gd name="connsiteY9" fmla="*/ 886987 h 2961670"/>
              <a:gd name="connsiteX10" fmla="*/ 1610034 w 7496383"/>
              <a:gd name="connsiteY10" fmla="*/ 2533863 h 2961670"/>
              <a:gd name="connsiteX11" fmla="*/ 2505663 w 7496383"/>
              <a:gd name="connsiteY11" fmla="*/ 2690294 h 2961670"/>
              <a:gd name="connsiteX12" fmla="*/ 3321453 w 7496383"/>
              <a:gd name="connsiteY12" fmla="*/ 2961670 h 2961670"/>
              <a:gd name="connsiteX13" fmla="*/ 7496383 w 7496383"/>
              <a:gd name="connsiteY13" fmla="*/ 2910328 h 2961670"/>
              <a:gd name="connsiteX0" fmla="*/ 0 w 7484993"/>
              <a:gd name="connsiteY0" fmla="*/ 0 h 2965317"/>
              <a:gd name="connsiteX1" fmla="*/ 310613 w 7484993"/>
              <a:gd name="connsiteY1" fmla="*/ 95299 h 2965317"/>
              <a:gd name="connsiteX2" fmla="*/ 416121 w 7484993"/>
              <a:gd name="connsiteY2" fmla="*/ 327415 h 2965317"/>
              <a:gd name="connsiteX3" fmla="*/ 563832 w 7484993"/>
              <a:gd name="connsiteY3" fmla="*/ 510295 h 2965317"/>
              <a:gd name="connsiteX4" fmla="*/ 690441 w 7484993"/>
              <a:gd name="connsiteY4" fmla="*/ 510295 h 2965317"/>
              <a:gd name="connsiteX5" fmla="*/ 978828 w 7484993"/>
              <a:gd name="connsiteY5" fmla="*/ 918259 h 2965317"/>
              <a:gd name="connsiteX6" fmla="*/ 1105438 w 7484993"/>
              <a:gd name="connsiteY6" fmla="*/ 911225 h 2965317"/>
              <a:gd name="connsiteX7" fmla="*/ 1246115 w 7484993"/>
              <a:gd name="connsiteY7" fmla="*/ 763514 h 2965317"/>
              <a:gd name="connsiteX8" fmla="*/ 1372724 w 7484993"/>
              <a:gd name="connsiteY8" fmla="*/ 911194 h 2965317"/>
              <a:gd name="connsiteX9" fmla="*/ 1524601 w 7484993"/>
              <a:gd name="connsiteY9" fmla="*/ 886987 h 2965317"/>
              <a:gd name="connsiteX10" fmla="*/ 1610034 w 7484993"/>
              <a:gd name="connsiteY10" fmla="*/ 2533863 h 2965317"/>
              <a:gd name="connsiteX11" fmla="*/ 2505663 w 7484993"/>
              <a:gd name="connsiteY11" fmla="*/ 2690294 h 2965317"/>
              <a:gd name="connsiteX12" fmla="*/ 3321453 w 7484993"/>
              <a:gd name="connsiteY12" fmla="*/ 2961670 h 2965317"/>
              <a:gd name="connsiteX13" fmla="*/ 7484993 w 7484993"/>
              <a:gd name="connsiteY13" fmla="*/ 2965317 h 296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4993" h="2965317">
                <a:moveTo>
                  <a:pt x="0" y="0"/>
                </a:moveTo>
                <a:lnTo>
                  <a:pt x="310613" y="95299"/>
                </a:lnTo>
                <a:lnTo>
                  <a:pt x="416121" y="327415"/>
                </a:lnTo>
                <a:lnTo>
                  <a:pt x="563832" y="510295"/>
                </a:lnTo>
                <a:lnTo>
                  <a:pt x="690441" y="510295"/>
                </a:lnTo>
                <a:lnTo>
                  <a:pt x="978828" y="918259"/>
                </a:lnTo>
                <a:lnTo>
                  <a:pt x="1105438" y="911225"/>
                </a:lnTo>
                <a:lnTo>
                  <a:pt x="1246115" y="763514"/>
                </a:lnTo>
                <a:lnTo>
                  <a:pt x="1372724" y="911194"/>
                </a:lnTo>
                <a:lnTo>
                  <a:pt x="1524601" y="886987"/>
                </a:lnTo>
                <a:lnTo>
                  <a:pt x="1610034" y="2533863"/>
                </a:lnTo>
                <a:lnTo>
                  <a:pt x="2505663" y="2690294"/>
                </a:lnTo>
                <a:lnTo>
                  <a:pt x="3321453" y="2961670"/>
                </a:lnTo>
                <a:lnTo>
                  <a:pt x="7484993" y="2965317"/>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0" name="Rectangle 19">
            <a:extLst>
              <a:ext uri="{FF2B5EF4-FFF2-40B4-BE49-F238E27FC236}">
                <a16:creationId xmlns:a16="http://schemas.microsoft.com/office/drawing/2014/main" id="{21EDDBF3-9DF6-4169-B16F-37DD50069C53}"/>
              </a:ext>
            </a:extLst>
          </p:cNvPr>
          <p:cNvSpPr/>
          <p:nvPr/>
        </p:nvSpPr>
        <p:spPr>
          <a:xfrm>
            <a:off x="6669432" y="2583652"/>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80"/>
            <a:ext cx="2252286" cy="2203038"/>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Strategies</a:t>
            </a:r>
          </a:p>
          <a:p>
            <a:r>
              <a:rPr lang="en-US" sz="1600" dirty="0">
                <a:solidFill>
                  <a:schemeClr val="tx1"/>
                </a:solidFill>
              </a:rPr>
              <a:t>Renewable Energy</a:t>
            </a:r>
          </a:p>
          <a:p>
            <a:pPr marL="285750" indent="-285750">
              <a:buClr>
                <a:schemeClr val="tx1"/>
              </a:buClr>
              <a:buFont typeface="Arial" panose="020B0604020202020204" pitchFamily="34" charset="0"/>
              <a:buChar char="›"/>
            </a:pPr>
            <a:r>
              <a:rPr lang="en-US" sz="1600" b="1" dirty="0">
                <a:solidFill>
                  <a:schemeClr val="tx1"/>
                </a:solidFill>
              </a:rPr>
              <a:t>100% </a:t>
            </a:r>
            <a:r>
              <a:rPr lang="en-US" sz="1600" dirty="0">
                <a:solidFill>
                  <a:schemeClr val="tx1"/>
                </a:solidFill>
              </a:rPr>
              <a:t>starting in 2019</a:t>
            </a:r>
          </a:p>
        </p:txBody>
      </p:sp>
      <p:sp>
        <p:nvSpPr>
          <p:cNvPr id="24" name="Rectangle 23">
            <a:extLst>
              <a:ext uri="{FF2B5EF4-FFF2-40B4-BE49-F238E27FC236}">
                <a16:creationId xmlns:a16="http://schemas.microsoft.com/office/drawing/2014/main" id="{3CC1AC46-3BF1-4EC4-A20C-91228BEBE4F6}"/>
              </a:ext>
            </a:extLst>
          </p:cNvPr>
          <p:cNvSpPr/>
          <p:nvPr/>
        </p:nvSpPr>
        <p:spPr>
          <a:xfrm>
            <a:off x="6661759" y="3514519"/>
            <a:ext cx="620683" cy="369332"/>
          </a:xfrm>
          <a:prstGeom prst="rect">
            <a:avLst/>
          </a:prstGeom>
        </p:spPr>
        <p:txBody>
          <a:bodyPr wrap="none">
            <a:spAutoFit/>
          </a:bodyPr>
          <a:lstStyle/>
          <a:p>
            <a:r>
              <a:rPr lang="en-US" dirty="0">
                <a:latin typeface="Arial" charset="0"/>
                <a:ea typeface="Arial" charset="0"/>
                <a:cs typeface="Arial" charset="0"/>
              </a:rPr>
              <a:t>Grid</a:t>
            </a:r>
            <a:endParaRPr lang="en-US" sz="1400" dirty="0"/>
          </a:p>
        </p:txBody>
      </p:sp>
      <p:sp>
        <p:nvSpPr>
          <p:cNvPr id="31" name="Rectangle 30">
            <a:extLst>
              <a:ext uri="{FF2B5EF4-FFF2-40B4-BE49-F238E27FC236}">
                <a16:creationId xmlns:a16="http://schemas.microsoft.com/office/drawing/2014/main" id="{60C2CC6D-F039-4E61-984E-66B5DCC06F4D}"/>
              </a:ext>
            </a:extLst>
          </p:cNvPr>
          <p:cNvSpPr/>
          <p:nvPr/>
        </p:nvSpPr>
        <p:spPr>
          <a:xfrm>
            <a:off x="6669432" y="4236164"/>
            <a:ext cx="1454244" cy="369332"/>
          </a:xfrm>
          <a:prstGeom prst="rect">
            <a:avLst/>
          </a:prstGeom>
        </p:spPr>
        <p:txBody>
          <a:bodyPr wrap="none">
            <a:spAutoFit/>
          </a:bodyPr>
          <a:lstStyle/>
          <a:p>
            <a:r>
              <a:rPr lang="en-US" dirty="0">
                <a:latin typeface="Arial" charset="0"/>
                <a:ea typeface="Arial" charset="0"/>
                <a:cs typeface="Arial" charset="0"/>
              </a:rPr>
              <a:t>Renewables</a:t>
            </a:r>
            <a:endParaRPr lang="en-US" sz="1400" dirty="0"/>
          </a:p>
        </p:txBody>
      </p:sp>
    </p:spTree>
    <p:extLst>
      <p:ext uri="{BB962C8B-B14F-4D97-AF65-F5344CB8AC3E}">
        <p14:creationId xmlns:p14="http://schemas.microsoft.com/office/powerpoint/2010/main" val="61751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Rectangle 41">
            <a:extLst>
              <a:ext uri="{FF2B5EF4-FFF2-40B4-BE49-F238E27FC236}">
                <a16:creationId xmlns:a16="http://schemas.microsoft.com/office/drawing/2014/main" id="{ED165E51-7B0B-4410-A3ED-63BF6F19AD52}"/>
              </a:ext>
            </a:extLst>
          </p:cNvPr>
          <p:cNvSpPr>
            <a:spLocks noChangeArrowheads="1"/>
          </p:cNvSpPr>
          <p:nvPr/>
        </p:nvSpPr>
        <p:spPr bwMode="auto">
          <a:xfrm>
            <a:off x="5236164" y="4987600"/>
            <a:ext cx="3284013" cy="769171"/>
          </a:xfrm>
          <a:custGeom>
            <a:avLst/>
            <a:gdLst>
              <a:gd name="connsiteX0" fmla="*/ 0 w 6068398"/>
              <a:gd name="connsiteY0" fmla="*/ 0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0 h 4343400"/>
              <a:gd name="connsiteX0" fmla="*/ 0 w 6068398"/>
              <a:gd name="connsiteY0" fmla="*/ 1334278 h 4343400"/>
              <a:gd name="connsiteX1" fmla="*/ 6068398 w 6068398"/>
              <a:gd name="connsiteY1" fmla="*/ 0 h 4343400"/>
              <a:gd name="connsiteX2" fmla="*/ 6068398 w 6068398"/>
              <a:gd name="connsiteY2" fmla="*/ 4343400 h 4343400"/>
              <a:gd name="connsiteX3" fmla="*/ 0 w 6068398"/>
              <a:gd name="connsiteY3" fmla="*/ 4343400 h 4343400"/>
              <a:gd name="connsiteX4" fmla="*/ 0 w 6068398"/>
              <a:gd name="connsiteY4" fmla="*/ 1334278 h 4343400"/>
              <a:gd name="connsiteX0" fmla="*/ 0 w 6068398"/>
              <a:gd name="connsiteY0" fmla="*/ 1063690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63690 h 4072812"/>
              <a:gd name="connsiteX0" fmla="*/ 0 w 6068398"/>
              <a:gd name="connsiteY0" fmla="*/ 1035698 h 4072812"/>
              <a:gd name="connsiteX1" fmla="*/ 6059067 w 6068398"/>
              <a:gd name="connsiteY1" fmla="*/ 0 h 4072812"/>
              <a:gd name="connsiteX2" fmla="*/ 6068398 w 6068398"/>
              <a:gd name="connsiteY2" fmla="*/ 4072812 h 4072812"/>
              <a:gd name="connsiteX3" fmla="*/ 0 w 6068398"/>
              <a:gd name="connsiteY3" fmla="*/ 4072812 h 4072812"/>
              <a:gd name="connsiteX4" fmla="*/ 0 w 6068398"/>
              <a:gd name="connsiteY4" fmla="*/ 1035698 h 4072812"/>
              <a:gd name="connsiteX0" fmla="*/ 0 w 6087060"/>
              <a:gd name="connsiteY0" fmla="*/ 1054359 h 4072812"/>
              <a:gd name="connsiteX1" fmla="*/ 6077729 w 6087060"/>
              <a:gd name="connsiteY1" fmla="*/ 0 h 4072812"/>
              <a:gd name="connsiteX2" fmla="*/ 6087060 w 6087060"/>
              <a:gd name="connsiteY2" fmla="*/ 4072812 h 4072812"/>
              <a:gd name="connsiteX3" fmla="*/ 18662 w 6087060"/>
              <a:gd name="connsiteY3" fmla="*/ 4072812 h 4072812"/>
              <a:gd name="connsiteX4" fmla="*/ 0 w 6087060"/>
              <a:gd name="connsiteY4" fmla="*/ 1054359 h 4072812"/>
              <a:gd name="connsiteX0" fmla="*/ 0 w 6091373"/>
              <a:gd name="connsiteY0" fmla="*/ 1037106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37106 h 4072812"/>
              <a:gd name="connsiteX0" fmla="*/ 0 w 6091373"/>
              <a:gd name="connsiteY0" fmla="*/ 1050045 h 4072812"/>
              <a:gd name="connsiteX1" fmla="*/ 6082042 w 6091373"/>
              <a:gd name="connsiteY1" fmla="*/ 0 h 4072812"/>
              <a:gd name="connsiteX2" fmla="*/ 6091373 w 6091373"/>
              <a:gd name="connsiteY2" fmla="*/ 4072812 h 4072812"/>
              <a:gd name="connsiteX3" fmla="*/ 22975 w 6091373"/>
              <a:gd name="connsiteY3" fmla="*/ 4072812 h 4072812"/>
              <a:gd name="connsiteX4" fmla="*/ 0 w 6091373"/>
              <a:gd name="connsiteY4" fmla="*/ 1050045 h 4072812"/>
              <a:gd name="connsiteX0" fmla="*/ 0 w 6091373"/>
              <a:gd name="connsiteY0" fmla="*/ 1050045 h 4072812"/>
              <a:gd name="connsiteX1" fmla="*/ 44512 w 6091373"/>
              <a:gd name="connsiteY1" fmla="*/ 10385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6082042 w 6091373"/>
              <a:gd name="connsiteY2" fmla="*/ 0 h 4072812"/>
              <a:gd name="connsiteX3" fmla="*/ 6091373 w 6091373"/>
              <a:gd name="connsiteY3" fmla="*/ 4072812 h 4072812"/>
              <a:gd name="connsiteX4" fmla="*/ 22975 w 6091373"/>
              <a:gd name="connsiteY4" fmla="*/ 4072812 h 4072812"/>
              <a:gd name="connsiteX5" fmla="*/ 0 w 6091373"/>
              <a:gd name="connsiteY5" fmla="*/ 1050045 h 4072812"/>
              <a:gd name="connsiteX0" fmla="*/ 0 w 6091373"/>
              <a:gd name="connsiteY0" fmla="*/ 1050045 h 4072812"/>
              <a:gd name="connsiteX1" fmla="*/ 41337 w 6091373"/>
              <a:gd name="connsiteY1" fmla="*/ 1025809 h 4072812"/>
              <a:gd name="connsiteX2" fmla="*/ 166432 w 6091373"/>
              <a:gd name="connsiteY2" fmla="*/ 1008029 h 4072812"/>
              <a:gd name="connsiteX3" fmla="*/ 6082042 w 6091373"/>
              <a:gd name="connsiteY3" fmla="*/ 0 h 4072812"/>
              <a:gd name="connsiteX4" fmla="*/ 6091373 w 6091373"/>
              <a:gd name="connsiteY4" fmla="*/ 4072812 h 4072812"/>
              <a:gd name="connsiteX5" fmla="*/ 22975 w 6091373"/>
              <a:gd name="connsiteY5" fmla="*/ 4072812 h 4072812"/>
              <a:gd name="connsiteX6" fmla="*/ 0 w 6091373"/>
              <a:gd name="connsiteY6" fmla="*/ 1050045 h 4072812"/>
              <a:gd name="connsiteX0" fmla="*/ 0 w 6091373"/>
              <a:gd name="connsiteY0" fmla="*/ 497595 h 3520362"/>
              <a:gd name="connsiteX1" fmla="*/ 41337 w 6091373"/>
              <a:gd name="connsiteY1" fmla="*/ 473359 h 3520362"/>
              <a:gd name="connsiteX2" fmla="*/ 166432 w 6091373"/>
              <a:gd name="connsiteY2" fmla="*/ 455579 h 3520362"/>
              <a:gd name="connsiteX3" fmla="*/ 6085217 w 6091373"/>
              <a:gd name="connsiteY3" fmla="*/ 0 h 3520362"/>
              <a:gd name="connsiteX4" fmla="*/ 6091373 w 6091373"/>
              <a:gd name="connsiteY4" fmla="*/ 3520362 h 3520362"/>
              <a:gd name="connsiteX5" fmla="*/ 22975 w 6091373"/>
              <a:gd name="connsiteY5" fmla="*/ 3520362 h 3520362"/>
              <a:gd name="connsiteX6" fmla="*/ 0 w 6091373"/>
              <a:gd name="connsiteY6" fmla="*/ 497595 h 3520362"/>
              <a:gd name="connsiteX0" fmla="*/ 0 w 6091373"/>
              <a:gd name="connsiteY0" fmla="*/ 107070 h 3129837"/>
              <a:gd name="connsiteX1" fmla="*/ 41337 w 6091373"/>
              <a:gd name="connsiteY1" fmla="*/ 82834 h 3129837"/>
              <a:gd name="connsiteX2" fmla="*/ 166432 w 6091373"/>
              <a:gd name="connsiteY2" fmla="*/ 65054 h 3129837"/>
              <a:gd name="connsiteX3" fmla="*/ 6066167 w 6091373"/>
              <a:gd name="connsiteY3" fmla="*/ 0 h 3129837"/>
              <a:gd name="connsiteX4" fmla="*/ 6091373 w 6091373"/>
              <a:gd name="connsiteY4" fmla="*/ 3129837 h 3129837"/>
              <a:gd name="connsiteX5" fmla="*/ 22975 w 6091373"/>
              <a:gd name="connsiteY5" fmla="*/ 3129837 h 3129837"/>
              <a:gd name="connsiteX6" fmla="*/ 0 w 6091373"/>
              <a:gd name="connsiteY6" fmla="*/ 107070 h 3129837"/>
              <a:gd name="connsiteX0" fmla="*/ 0 w 6091373"/>
              <a:gd name="connsiteY0" fmla="*/ 42016 h 3064783"/>
              <a:gd name="connsiteX1" fmla="*/ 41337 w 6091373"/>
              <a:gd name="connsiteY1" fmla="*/ 17780 h 3064783"/>
              <a:gd name="connsiteX2" fmla="*/ 166432 w 6091373"/>
              <a:gd name="connsiteY2" fmla="*/ 0 h 3064783"/>
              <a:gd name="connsiteX3" fmla="*/ 6050292 w 6091373"/>
              <a:gd name="connsiteY3" fmla="*/ 3699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53467 w 6091373"/>
              <a:gd name="connsiteY3" fmla="*/ 7255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42016 h 3064783"/>
              <a:gd name="connsiteX1" fmla="*/ 41337 w 6091373"/>
              <a:gd name="connsiteY1" fmla="*/ 17780 h 3064783"/>
              <a:gd name="connsiteX2" fmla="*/ 166432 w 6091373"/>
              <a:gd name="connsiteY2" fmla="*/ 0 h 3064783"/>
              <a:gd name="connsiteX3" fmla="*/ 6037592 w 6091373"/>
              <a:gd name="connsiteY3" fmla="*/ 420721 h 3064783"/>
              <a:gd name="connsiteX4" fmla="*/ 6091373 w 6091373"/>
              <a:gd name="connsiteY4" fmla="*/ 3064783 h 3064783"/>
              <a:gd name="connsiteX5" fmla="*/ 22975 w 6091373"/>
              <a:gd name="connsiteY5" fmla="*/ 3064783 h 3064783"/>
              <a:gd name="connsiteX6" fmla="*/ 0 w 6091373"/>
              <a:gd name="connsiteY6" fmla="*/ 42016 h 3064783"/>
              <a:gd name="connsiteX0" fmla="*/ 0 w 6091373"/>
              <a:gd name="connsiteY0" fmla="*/ 24236 h 3047003"/>
              <a:gd name="connsiteX1" fmla="*/ 41337 w 6091373"/>
              <a:gd name="connsiteY1" fmla="*/ 0 h 3047003"/>
              <a:gd name="connsiteX2" fmla="*/ 201357 w 6091373"/>
              <a:gd name="connsiteY2" fmla="*/ 109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8132 w 6091373"/>
              <a:gd name="connsiteY2" fmla="*/ 34734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061782 w 6091373"/>
              <a:gd name="connsiteY2" fmla="*/ 518795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560257 w 6091373"/>
              <a:gd name="connsiteY2" fmla="*/ 8585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41337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1865057 w 6091373"/>
              <a:gd name="connsiteY2" fmla="*/ 744220 h 3047003"/>
              <a:gd name="connsiteX3" fmla="*/ 6037592 w 6091373"/>
              <a:gd name="connsiteY3" fmla="*/ 402941 h 3047003"/>
              <a:gd name="connsiteX4" fmla="*/ 6091373 w 6091373"/>
              <a:gd name="connsiteY4" fmla="*/ 3047003 h 3047003"/>
              <a:gd name="connsiteX5" fmla="*/ 22975 w 6091373"/>
              <a:gd name="connsiteY5" fmla="*/ 3047003 h 3047003"/>
              <a:gd name="connsiteX6" fmla="*/ 0 w 6091373"/>
              <a:gd name="connsiteY6" fmla="*/ 24236 h 3047003"/>
              <a:gd name="connsiteX0" fmla="*/ 0 w 6091373"/>
              <a:gd name="connsiteY0" fmla="*/ 24236 h 3047003"/>
              <a:gd name="connsiteX1" fmla="*/ 50862 w 6091373"/>
              <a:gd name="connsiteY1" fmla="*/ 0 h 3047003"/>
              <a:gd name="connsiteX2" fmla="*/ 890332 w 6091373"/>
              <a:gd name="connsiteY2" fmla="*/ 35369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37592 w 6091373"/>
              <a:gd name="connsiteY4" fmla="*/ 402941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65057 w 6091373"/>
              <a:gd name="connsiteY3" fmla="*/ 744220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77632 w 6091373"/>
              <a:gd name="connsiteY2" fmla="*/ 32194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28481 w 6091373"/>
              <a:gd name="connsiteY3" fmla="*/ 135686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43942 w 6091373"/>
              <a:gd name="connsiteY4" fmla="*/ 348966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71374 w 6091373"/>
              <a:gd name="connsiteY4" fmla="*/ 111706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43710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68488 w 6091373"/>
              <a:gd name="connsiteY2" fmla="*/ 504825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9662 w 6091373"/>
              <a:gd name="connsiteY4" fmla="*/ 1299942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91373"/>
              <a:gd name="connsiteY0" fmla="*/ 24236 h 3047003"/>
              <a:gd name="connsiteX1" fmla="*/ 50862 w 6091373"/>
              <a:gd name="connsiteY1" fmla="*/ 0 h 3047003"/>
              <a:gd name="connsiteX2" fmla="*/ 897063 w 6091373"/>
              <a:gd name="connsiteY2" fmla="*/ 476250 h 3047003"/>
              <a:gd name="connsiteX3" fmla="*/ 1855913 w 6091373"/>
              <a:gd name="connsiteY3" fmla="*/ 1036828 h 3047003"/>
              <a:gd name="connsiteX4" fmla="*/ 6086487 w 6091373"/>
              <a:gd name="connsiteY4" fmla="*/ 1277717 h 3047003"/>
              <a:gd name="connsiteX5" fmla="*/ 6091373 w 6091373"/>
              <a:gd name="connsiteY5" fmla="*/ 3047003 h 3047003"/>
              <a:gd name="connsiteX6" fmla="*/ 22975 w 6091373"/>
              <a:gd name="connsiteY6" fmla="*/ 3047003 h 3047003"/>
              <a:gd name="connsiteX7" fmla="*/ 0 w 6091373"/>
              <a:gd name="connsiteY7" fmla="*/ 24236 h 3047003"/>
              <a:gd name="connsiteX0" fmla="*/ 0 w 6068398"/>
              <a:gd name="connsiteY0" fmla="*/ 3047003 h 3047003"/>
              <a:gd name="connsiteX1" fmla="*/ 27887 w 6068398"/>
              <a:gd name="connsiteY1" fmla="*/ 0 h 3047003"/>
              <a:gd name="connsiteX2" fmla="*/ 874088 w 6068398"/>
              <a:gd name="connsiteY2" fmla="*/ 476250 h 3047003"/>
              <a:gd name="connsiteX3" fmla="*/ 1832938 w 6068398"/>
              <a:gd name="connsiteY3" fmla="*/ 1036828 h 3047003"/>
              <a:gd name="connsiteX4" fmla="*/ 6063512 w 6068398"/>
              <a:gd name="connsiteY4" fmla="*/ 1277717 h 3047003"/>
              <a:gd name="connsiteX5" fmla="*/ 6068398 w 6068398"/>
              <a:gd name="connsiteY5" fmla="*/ 3047003 h 3047003"/>
              <a:gd name="connsiteX6" fmla="*/ 0 w 6068398"/>
              <a:gd name="connsiteY6" fmla="*/ 3047003 h 3047003"/>
              <a:gd name="connsiteX0" fmla="*/ 229288 w 6040511"/>
              <a:gd name="connsiteY0" fmla="*/ 3116853 h 3116853"/>
              <a:gd name="connsiteX1" fmla="*/ 0 w 6040511"/>
              <a:gd name="connsiteY1" fmla="*/ 0 h 3116853"/>
              <a:gd name="connsiteX2" fmla="*/ 846201 w 6040511"/>
              <a:gd name="connsiteY2" fmla="*/ 476250 h 3116853"/>
              <a:gd name="connsiteX3" fmla="*/ 1805051 w 6040511"/>
              <a:gd name="connsiteY3" fmla="*/ 1036828 h 3116853"/>
              <a:gd name="connsiteX4" fmla="*/ 6035625 w 6040511"/>
              <a:gd name="connsiteY4" fmla="*/ 1277717 h 3116853"/>
              <a:gd name="connsiteX5" fmla="*/ 6040511 w 6040511"/>
              <a:gd name="connsiteY5" fmla="*/ 3047003 h 3116853"/>
              <a:gd name="connsiteX6" fmla="*/ 229288 w 6040511"/>
              <a:gd name="connsiteY6" fmla="*/ 3116853 h 3116853"/>
              <a:gd name="connsiteX0" fmla="*/ 67363 w 5878586"/>
              <a:gd name="connsiteY0" fmla="*/ 2640603 h 2640603"/>
              <a:gd name="connsiteX1" fmla="*/ 0 w 5878586"/>
              <a:gd name="connsiteY1" fmla="*/ 787400 h 2640603"/>
              <a:gd name="connsiteX2" fmla="*/ 684276 w 5878586"/>
              <a:gd name="connsiteY2" fmla="*/ 0 h 2640603"/>
              <a:gd name="connsiteX3" fmla="*/ 1643126 w 5878586"/>
              <a:gd name="connsiteY3" fmla="*/ 560578 h 2640603"/>
              <a:gd name="connsiteX4" fmla="*/ 5873700 w 5878586"/>
              <a:gd name="connsiteY4" fmla="*/ 801467 h 2640603"/>
              <a:gd name="connsiteX5" fmla="*/ 5878586 w 5878586"/>
              <a:gd name="connsiteY5" fmla="*/ 2570753 h 2640603"/>
              <a:gd name="connsiteX6" fmla="*/ 67363 w 5878586"/>
              <a:gd name="connsiteY6" fmla="*/ 2640603 h 2640603"/>
              <a:gd name="connsiteX0" fmla="*/ 105463 w 5916686"/>
              <a:gd name="connsiteY0" fmla="*/ 2640603 h 2640603"/>
              <a:gd name="connsiteX1" fmla="*/ 0 w 5916686"/>
              <a:gd name="connsiteY1" fmla="*/ 1165225 h 2640603"/>
              <a:gd name="connsiteX2" fmla="*/ 722376 w 5916686"/>
              <a:gd name="connsiteY2" fmla="*/ 0 h 2640603"/>
              <a:gd name="connsiteX3" fmla="*/ 1681226 w 5916686"/>
              <a:gd name="connsiteY3" fmla="*/ 560578 h 2640603"/>
              <a:gd name="connsiteX4" fmla="*/ 5911800 w 5916686"/>
              <a:gd name="connsiteY4" fmla="*/ 801467 h 2640603"/>
              <a:gd name="connsiteX5" fmla="*/ 5916686 w 5916686"/>
              <a:gd name="connsiteY5" fmla="*/ 2570753 h 2640603"/>
              <a:gd name="connsiteX6" fmla="*/ 105463 w 5916686"/>
              <a:gd name="connsiteY6" fmla="*/ 2640603 h 2640603"/>
              <a:gd name="connsiteX0" fmla="*/ 105463 w 5916686"/>
              <a:gd name="connsiteY0" fmla="*/ 2080025 h 2080025"/>
              <a:gd name="connsiteX1" fmla="*/ 0 w 5916686"/>
              <a:gd name="connsiteY1" fmla="*/ 604647 h 2080025"/>
              <a:gd name="connsiteX2" fmla="*/ 792226 w 5916686"/>
              <a:gd name="connsiteY2" fmla="*/ 747522 h 2080025"/>
              <a:gd name="connsiteX3" fmla="*/ 1681226 w 5916686"/>
              <a:gd name="connsiteY3" fmla="*/ 0 h 2080025"/>
              <a:gd name="connsiteX4" fmla="*/ 5911800 w 5916686"/>
              <a:gd name="connsiteY4" fmla="*/ 240889 h 2080025"/>
              <a:gd name="connsiteX5" fmla="*/ 5916686 w 5916686"/>
              <a:gd name="connsiteY5" fmla="*/ 2010175 h 2080025"/>
              <a:gd name="connsiteX6" fmla="*/ 105463 w 5916686"/>
              <a:gd name="connsiteY6" fmla="*/ 2080025 h 2080025"/>
              <a:gd name="connsiteX0" fmla="*/ 105463 w 5916686"/>
              <a:gd name="connsiteY0" fmla="*/ 1839136 h 1839136"/>
              <a:gd name="connsiteX1" fmla="*/ 0 w 5916686"/>
              <a:gd name="connsiteY1" fmla="*/ 363758 h 1839136"/>
              <a:gd name="connsiteX2" fmla="*/ 792226 w 5916686"/>
              <a:gd name="connsiteY2" fmla="*/ 506633 h 1839136"/>
              <a:gd name="connsiteX3" fmla="*/ 1681226 w 5916686"/>
              <a:gd name="connsiteY3" fmla="*/ 813211 h 1839136"/>
              <a:gd name="connsiteX4" fmla="*/ 5911800 w 5916686"/>
              <a:gd name="connsiteY4" fmla="*/ 0 h 1839136"/>
              <a:gd name="connsiteX5" fmla="*/ 5916686 w 5916686"/>
              <a:gd name="connsiteY5" fmla="*/ 1769286 h 1839136"/>
              <a:gd name="connsiteX6" fmla="*/ 105463 w 5916686"/>
              <a:gd name="connsiteY6" fmla="*/ 1839136 h 1839136"/>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5895925 w 5916686"/>
              <a:gd name="connsiteY4" fmla="*/ 664942 h 1475378"/>
              <a:gd name="connsiteX5" fmla="*/ 5916686 w 5916686"/>
              <a:gd name="connsiteY5" fmla="*/ 1405528 h 1475378"/>
              <a:gd name="connsiteX6" fmla="*/ 105463 w 5916686"/>
              <a:gd name="connsiteY6" fmla="*/ 1475378 h 1475378"/>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5911800 w 5916686"/>
              <a:gd name="connsiteY4" fmla="*/ 372842 h 1475378"/>
              <a:gd name="connsiteX5" fmla="*/ 5916686 w 5916686"/>
              <a:gd name="connsiteY5" fmla="*/ 1405528 h 1475378"/>
              <a:gd name="connsiteX6" fmla="*/ 105463 w 5916686"/>
              <a:gd name="connsiteY6" fmla="*/ 1475378 h 1475378"/>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2712718 w 5916686"/>
              <a:gd name="connsiteY4" fmla="*/ 426719 h 1475378"/>
              <a:gd name="connsiteX5" fmla="*/ 5911800 w 5916686"/>
              <a:gd name="connsiteY5" fmla="*/ 372842 h 1475378"/>
              <a:gd name="connsiteX6" fmla="*/ 5916686 w 5916686"/>
              <a:gd name="connsiteY6" fmla="*/ 1405528 h 1475378"/>
              <a:gd name="connsiteX7" fmla="*/ 105463 w 5916686"/>
              <a:gd name="connsiteY7" fmla="*/ 1475378 h 1475378"/>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2728593 w 5916686"/>
              <a:gd name="connsiteY4" fmla="*/ 633094 h 1475378"/>
              <a:gd name="connsiteX5" fmla="*/ 5911800 w 5916686"/>
              <a:gd name="connsiteY5" fmla="*/ 372842 h 1475378"/>
              <a:gd name="connsiteX6" fmla="*/ 5916686 w 5916686"/>
              <a:gd name="connsiteY6" fmla="*/ 1405528 h 1475378"/>
              <a:gd name="connsiteX7" fmla="*/ 105463 w 5916686"/>
              <a:gd name="connsiteY7" fmla="*/ 1475378 h 1475378"/>
              <a:gd name="connsiteX0" fmla="*/ 105463 w 5918906"/>
              <a:gd name="connsiteY0" fmla="*/ 1475378 h 1475378"/>
              <a:gd name="connsiteX1" fmla="*/ 0 w 5918906"/>
              <a:gd name="connsiteY1" fmla="*/ 0 h 1475378"/>
              <a:gd name="connsiteX2" fmla="*/ 792226 w 5918906"/>
              <a:gd name="connsiteY2" fmla="*/ 142875 h 1475378"/>
              <a:gd name="connsiteX3" fmla="*/ 1681226 w 5918906"/>
              <a:gd name="connsiteY3" fmla="*/ 449453 h 1475378"/>
              <a:gd name="connsiteX4" fmla="*/ 2728593 w 5918906"/>
              <a:gd name="connsiteY4" fmla="*/ 633094 h 1475378"/>
              <a:gd name="connsiteX5" fmla="*/ 5918150 w 5918906"/>
              <a:gd name="connsiteY5" fmla="*/ 760192 h 1475378"/>
              <a:gd name="connsiteX6" fmla="*/ 5916686 w 5918906"/>
              <a:gd name="connsiteY6" fmla="*/ 1405528 h 1475378"/>
              <a:gd name="connsiteX7" fmla="*/ 105463 w 5918906"/>
              <a:gd name="connsiteY7" fmla="*/ 1475378 h 1475378"/>
              <a:gd name="connsiteX0" fmla="*/ 105463 w 5928052"/>
              <a:gd name="connsiteY0" fmla="*/ 1475378 h 1475378"/>
              <a:gd name="connsiteX1" fmla="*/ 0 w 5928052"/>
              <a:gd name="connsiteY1" fmla="*/ 0 h 1475378"/>
              <a:gd name="connsiteX2" fmla="*/ 792226 w 5928052"/>
              <a:gd name="connsiteY2" fmla="*/ 142875 h 1475378"/>
              <a:gd name="connsiteX3" fmla="*/ 1681226 w 5928052"/>
              <a:gd name="connsiteY3" fmla="*/ 449453 h 1475378"/>
              <a:gd name="connsiteX4" fmla="*/ 2728593 w 5928052"/>
              <a:gd name="connsiteY4" fmla="*/ 633094 h 1475378"/>
              <a:gd name="connsiteX5" fmla="*/ 5927675 w 5928052"/>
              <a:gd name="connsiteY5" fmla="*/ 845917 h 1475378"/>
              <a:gd name="connsiteX6" fmla="*/ 5916686 w 5928052"/>
              <a:gd name="connsiteY6" fmla="*/ 1405528 h 1475378"/>
              <a:gd name="connsiteX7" fmla="*/ 105463 w 5928052"/>
              <a:gd name="connsiteY7" fmla="*/ 1475378 h 1475378"/>
              <a:gd name="connsiteX0" fmla="*/ 105463 w 5916686"/>
              <a:gd name="connsiteY0" fmla="*/ 1475378 h 1484438"/>
              <a:gd name="connsiteX1" fmla="*/ 0 w 5916686"/>
              <a:gd name="connsiteY1" fmla="*/ 0 h 1484438"/>
              <a:gd name="connsiteX2" fmla="*/ 792226 w 5916686"/>
              <a:gd name="connsiteY2" fmla="*/ 142875 h 1484438"/>
              <a:gd name="connsiteX3" fmla="*/ 1681226 w 5916686"/>
              <a:gd name="connsiteY3" fmla="*/ 449453 h 1484438"/>
              <a:gd name="connsiteX4" fmla="*/ 2728593 w 5916686"/>
              <a:gd name="connsiteY4" fmla="*/ 633094 h 1484438"/>
              <a:gd name="connsiteX5" fmla="*/ 5911800 w 5916686"/>
              <a:gd name="connsiteY5" fmla="*/ 1045942 h 1484438"/>
              <a:gd name="connsiteX6" fmla="*/ 5916686 w 5916686"/>
              <a:gd name="connsiteY6" fmla="*/ 1405528 h 1484438"/>
              <a:gd name="connsiteX7" fmla="*/ 105463 w 5916686"/>
              <a:gd name="connsiteY7" fmla="*/ 1475378 h 1484438"/>
              <a:gd name="connsiteX0" fmla="*/ 105463 w 5916686"/>
              <a:gd name="connsiteY0" fmla="*/ 1475378 h 1475378"/>
              <a:gd name="connsiteX1" fmla="*/ 0 w 5916686"/>
              <a:gd name="connsiteY1" fmla="*/ 0 h 1475378"/>
              <a:gd name="connsiteX2" fmla="*/ 792226 w 5916686"/>
              <a:gd name="connsiteY2" fmla="*/ 142875 h 1475378"/>
              <a:gd name="connsiteX3" fmla="*/ 1681226 w 5916686"/>
              <a:gd name="connsiteY3" fmla="*/ 449453 h 1475378"/>
              <a:gd name="connsiteX4" fmla="*/ 2728593 w 5916686"/>
              <a:gd name="connsiteY4" fmla="*/ 633094 h 1475378"/>
              <a:gd name="connsiteX5" fmla="*/ 5911800 w 5916686"/>
              <a:gd name="connsiteY5" fmla="*/ 1020542 h 1475378"/>
              <a:gd name="connsiteX6" fmla="*/ 5916686 w 5916686"/>
              <a:gd name="connsiteY6" fmla="*/ 1405528 h 1475378"/>
              <a:gd name="connsiteX7" fmla="*/ 105463 w 5916686"/>
              <a:gd name="connsiteY7" fmla="*/ 1475378 h 1475378"/>
              <a:gd name="connsiteX0" fmla="*/ 0 w 5811223"/>
              <a:gd name="connsiteY0" fmla="*/ 1332503 h 1332503"/>
              <a:gd name="connsiteX1" fmla="*/ 686763 w 5811223"/>
              <a:gd name="connsiteY1" fmla="*/ 0 h 1332503"/>
              <a:gd name="connsiteX2" fmla="*/ 1575763 w 5811223"/>
              <a:gd name="connsiteY2" fmla="*/ 306578 h 1332503"/>
              <a:gd name="connsiteX3" fmla="*/ 2623130 w 5811223"/>
              <a:gd name="connsiteY3" fmla="*/ 490219 h 1332503"/>
              <a:gd name="connsiteX4" fmla="*/ 5806337 w 5811223"/>
              <a:gd name="connsiteY4" fmla="*/ 877667 h 1332503"/>
              <a:gd name="connsiteX5" fmla="*/ 5811223 w 5811223"/>
              <a:gd name="connsiteY5" fmla="*/ 1262653 h 1332503"/>
              <a:gd name="connsiteX6" fmla="*/ 0 w 5811223"/>
              <a:gd name="connsiteY6" fmla="*/ 1332503 h 1332503"/>
              <a:gd name="connsiteX0" fmla="*/ 0 w 5811223"/>
              <a:gd name="connsiteY0" fmla="*/ 1025925 h 1025925"/>
              <a:gd name="connsiteX1" fmla="*/ 1575763 w 5811223"/>
              <a:gd name="connsiteY1" fmla="*/ 0 h 1025925"/>
              <a:gd name="connsiteX2" fmla="*/ 2623130 w 5811223"/>
              <a:gd name="connsiteY2" fmla="*/ 183641 h 1025925"/>
              <a:gd name="connsiteX3" fmla="*/ 5806337 w 5811223"/>
              <a:gd name="connsiteY3" fmla="*/ 571089 h 1025925"/>
              <a:gd name="connsiteX4" fmla="*/ 5811223 w 5811223"/>
              <a:gd name="connsiteY4" fmla="*/ 956075 h 1025925"/>
              <a:gd name="connsiteX5" fmla="*/ 0 w 5811223"/>
              <a:gd name="connsiteY5" fmla="*/ 1025925 h 1025925"/>
              <a:gd name="connsiteX0" fmla="*/ 0 w 5811223"/>
              <a:gd name="connsiteY0" fmla="*/ 842284 h 842284"/>
              <a:gd name="connsiteX1" fmla="*/ 2623130 w 5811223"/>
              <a:gd name="connsiteY1" fmla="*/ 0 h 842284"/>
              <a:gd name="connsiteX2" fmla="*/ 5806337 w 5811223"/>
              <a:gd name="connsiteY2" fmla="*/ 387448 h 842284"/>
              <a:gd name="connsiteX3" fmla="*/ 5811223 w 5811223"/>
              <a:gd name="connsiteY3" fmla="*/ 772434 h 842284"/>
              <a:gd name="connsiteX4" fmla="*/ 0 w 5811223"/>
              <a:gd name="connsiteY4" fmla="*/ 842284 h 842284"/>
              <a:gd name="connsiteX0" fmla="*/ 0 w 3471248"/>
              <a:gd name="connsiteY0" fmla="*/ 813709 h 829686"/>
              <a:gd name="connsiteX1" fmla="*/ 283155 w 3471248"/>
              <a:gd name="connsiteY1" fmla="*/ 0 h 829686"/>
              <a:gd name="connsiteX2" fmla="*/ 3466362 w 3471248"/>
              <a:gd name="connsiteY2" fmla="*/ 387448 h 829686"/>
              <a:gd name="connsiteX3" fmla="*/ 3471248 w 3471248"/>
              <a:gd name="connsiteY3" fmla="*/ 772434 h 829686"/>
              <a:gd name="connsiteX4" fmla="*/ 0 w 3471248"/>
              <a:gd name="connsiteY4" fmla="*/ 813709 h 829686"/>
              <a:gd name="connsiteX0" fmla="*/ 148645 w 3188093"/>
              <a:gd name="connsiteY0" fmla="*/ 807359 h 829686"/>
              <a:gd name="connsiteX1" fmla="*/ 0 w 3188093"/>
              <a:gd name="connsiteY1" fmla="*/ 0 h 829686"/>
              <a:gd name="connsiteX2" fmla="*/ 3183207 w 3188093"/>
              <a:gd name="connsiteY2" fmla="*/ 387448 h 829686"/>
              <a:gd name="connsiteX3" fmla="*/ 3188093 w 3188093"/>
              <a:gd name="connsiteY3" fmla="*/ 772434 h 829686"/>
              <a:gd name="connsiteX4" fmla="*/ 148645 w 3188093"/>
              <a:gd name="connsiteY4" fmla="*/ 807359 h 829686"/>
              <a:gd name="connsiteX0" fmla="*/ 48796 w 3188093"/>
              <a:gd name="connsiteY0" fmla="*/ 791593 h 829686"/>
              <a:gd name="connsiteX1" fmla="*/ 0 w 3188093"/>
              <a:gd name="connsiteY1" fmla="*/ 0 h 829686"/>
              <a:gd name="connsiteX2" fmla="*/ 3183207 w 3188093"/>
              <a:gd name="connsiteY2" fmla="*/ 387448 h 829686"/>
              <a:gd name="connsiteX3" fmla="*/ 3188093 w 3188093"/>
              <a:gd name="connsiteY3" fmla="*/ 772434 h 829686"/>
              <a:gd name="connsiteX4" fmla="*/ 48796 w 3188093"/>
              <a:gd name="connsiteY4" fmla="*/ 791593 h 829686"/>
              <a:gd name="connsiteX0" fmla="*/ 48796 w 3183530"/>
              <a:gd name="connsiteY0" fmla="*/ 791593 h 821814"/>
              <a:gd name="connsiteX1" fmla="*/ 0 w 3183530"/>
              <a:gd name="connsiteY1" fmla="*/ 0 h 821814"/>
              <a:gd name="connsiteX2" fmla="*/ 3183207 w 3183530"/>
              <a:gd name="connsiteY2" fmla="*/ 387448 h 821814"/>
              <a:gd name="connsiteX3" fmla="*/ 3169043 w 3183530"/>
              <a:gd name="connsiteY3" fmla="*/ 718459 h 821814"/>
              <a:gd name="connsiteX4" fmla="*/ 48796 w 3183530"/>
              <a:gd name="connsiteY4" fmla="*/ 791593 h 821814"/>
              <a:gd name="connsiteX0" fmla="*/ 39271 w 3183530"/>
              <a:gd name="connsiteY0" fmla="*/ 734443 h 821814"/>
              <a:gd name="connsiteX1" fmla="*/ 0 w 3183530"/>
              <a:gd name="connsiteY1" fmla="*/ 0 h 821814"/>
              <a:gd name="connsiteX2" fmla="*/ 3183207 w 3183530"/>
              <a:gd name="connsiteY2" fmla="*/ 387448 h 821814"/>
              <a:gd name="connsiteX3" fmla="*/ 3169043 w 3183530"/>
              <a:gd name="connsiteY3" fmla="*/ 718459 h 821814"/>
              <a:gd name="connsiteX4" fmla="*/ 39271 w 3183530"/>
              <a:gd name="connsiteY4" fmla="*/ 734443 h 821814"/>
              <a:gd name="connsiteX0" fmla="*/ 139754 w 3284013"/>
              <a:gd name="connsiteY0" fmla="*/ 756790 h 844161"/>
              <a:gd name="connsiteX1" fmla="*/ 0 w 3284013"/>
              <a:gd name="connsiteY1" fmla="*/ 0 h 844161"/>
              <a:gd name="connsiteX2" fmla="*/ 3283690 w 3284013"/>
              <a:gd name="connsiteY2" fmla="*/ 409795 h 844161"/>
              <a:gd name="connsiteX3" fmla="*/ 3269526 w 3284013"/>
              <a:gd name="connsiteY3" fmla="*/ 740806 h 844161"/>
              <a:gd name="connsiteX4" fmla="*/ 139754 w 3284013"/>
              <a:gd name="connsiteY4" fmla="*/ 756790 h 844161"/>
              <a:gd name="connsiteX0" fmla="*/ 139754 w 3284013"/>
              <a:gd name="connsiteY0" fmla="*/ 767964 h 855335"/>
              <a:gd name="connsiteX1" fmla="*/ 0 w 3284013"/>
              <a:gd name="connsiteY1" fmla="*/ 0 h 855335"/>
              <a:gd name="connsiteX2" fmla="*/ 3283690 w 3284013"/>
              <a:gd name="connsiteY2" fmla="*/ 420969 h 855335"/>
              <a:gd name="connsiteX3" fmla="*/ 3269526 w 3284013"/>
              <a:gd name="connsiteY3" fmla="*/ 751980 h 855335"/>
              <a:gd name="connsiteX4" fmla="*/ 139754 w 3284013"/>
              <a:gd name="connsiteY4" fmla="*/ 767964 h 855335"/>
              <a:gd name="connsiteX0" fmla="*/ 139754 w 3284013"/>
              <a:gd name="connsiteY0" fmla="*/ 767964 h 855335"/>
              <a:gd name="connsiteX1" fmla="*/ 0 w 3284013"/>
              <a:gd name="connsiteY1" fmla="*/ 0 h 855335"/>
              <a:gd name="connsiteX2" fmla="*/ 3283690 w 3284013"/>
              <a:gd name="connsiteY2" fmla="*/ 420969 h 855335"/>
              <a:gd name="connsiteX3" fmla="*/ 3269526 w 3284013"/>
              <a:gd name="connsiteY3" fmla="*/ 751980 h 855335"/>
              <a:gd name="connsiteX4" fmla="*/ 139754 w 3284013"/>
              <a:gd name="connsiteY4" fmla="*/ 767964 h 85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013" h="855335">
                <a:moveTo>
                  <a:pt x="139754" y="767964"/>
                </a:moveTo>
                <a:lnTo>
                  <a:pt x="0" y="0"/>
                </a:lnTo>
                <a:lnTo>
                  <a:pt x="3283690" y="420969"/>
                </a:lnTo>
                <a:cubicBezTo>
                  <a:pt x="3286800" y="1778573"/>
                  <a:pt x="3266416" y="-605624"/>
                  <a:pt x="3269526" y="751980"/>
                </a:cubicBezTo>
                <a:lnTo>
                  <a:pt x="139754" y="767964"/>
                </a:lnTo>
                <a:close/>
              </a:path>
            </a:pathLst>
          </a:custGeom>
          <a:solidFill>
            <a:srgbClr val="6C6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32" name="Freeform 12">
            <a:extLst>
              <a:ext uri="{FF2B5EF4-FFF2-40B4-BE49-F238E27FC236}">
                <a16:creationId xmlns:a16="http://schemas.microsoft.com/office/drawing/2014/main" id="{C4FEC091-8118-4A7D-B8AA-07254EED693B}"/>
              </a:ext>
            </a:extLst>
          </p:cNvPr>
          <p:cNvSpPr/>
          <p:nvPr/>
        </p:nvSpPr>
        <p:spPr>
          <a:xfrm>
            <a:off x="1363020" y="2083677"/>
            <a:ext cx="6474360" cy="3217430"/>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47863 w 7493715"/>
              <a:gd name="connsiteY9" fmla="*/ 975183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106323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47863 w 7493715"/>
              <a:gd name="connsiteY9" fmla="*/ 975183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287352 w 7493715"/>
              <a:gd name="connsiteY1" fmla="*/ 106323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47863 w 7493715"/>
              <a:gd name="connsiteY9" fmla="*/ 975183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93715" h="3529990">
                <a:moveTo>
                  <a:pt x="0" y="0"/>
                </a:moveTo>
                <a:lnTo>
                  <a:pt x="287352" y="106323"/>
                </a:lnTo>
                <a:lnTo>
                  <a:pt x="416121" y="327415"/>
                </a:lnTo>
                <a:lnTo>
                  <a:pt x="563832" y="510295"/>
                </a:lnTo>
                <a:lnTo>
                  <a:pt x="690441" y="510295"/>
                </a:lnTo>
                <a:lnTo>
                  <a:pt x="978828" y="918259"/>
                </a:lnTo>
                <a:lnTo>
                  <a:pt x="1105438" y="911225"/>
                </a:lnTo>
                <a:lnTo>
                  <a:pt x="1246115" y="763514"/>
                </a:lnTo>
                <a:lnTo>
                  <a:pt x="1372724" y="911194"/>
                </a:lnTo>
                <a:lnTo>
                  <a:pt x="1547863" y="975183"/>
                </a:lnTo>
                <a:lnTo>
                  <a:pt x="1666988" y="2533863"/>
                </a:lnTo>
                <a:lnTo>
                  <a:pt x="2505663" y="2690294"/>
                </a:lnTo>
                <a:lnTo>
                  <a:pt x="3480922" y="2989700"/>
                </a:lnTo>
                <a:lnTo>
                  <a:pt x="4585927" y="3172932"/>
                </a:lnTo>
                <a:lnTo>
                  <a:pt x="7493715" y="3529990"/>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0" name="Rectangle 19">
            <a:extLst>
              <a:ext uri="{FF2B5EF4-FFF2-40B4-BE49-F238E27FC236}">
                <a16:creationId xmlns:a16="http://schemas.microsoft.com/office/drawing/2014/main" id="{21EDDBF3-9DF6-4169-B16F-37DD50069C53}"/>
              </a:ext>
            </a:extLst>
          </p:cNvPr>
          <p:cNvSpPr/>
          <p:nvPr/>
        </p:nvSpPr>
        <p:spPr>
          <a:xfrm>
            <a:off x="6669432" y="2583652"/>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79"/>
            <a:ext cx="2252286" cy="2646075"/>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Strategies</a:t>
            </a:r>
          </a:p>
          <a:p>
            <a:r>
              <a:rPr lang="en-US" sz="1600" dirty="0">
                <a:solidFill>
                  <a:schemeClr val="tx1"/>
                </a:solidFill>
              </a:rPr>
              <a:t>Electrify Heating</a:t>
            </a:r>
          </a:p>
          <a:p>
            <a:pPr marL="285750" indent="-285750">
              <a:buClr>
                <a:schemeClr val="tx1"/>
              </a:buClr>
              <a:buFont typeface="Arial" panose="020B0604020202020204" pitchFamily="34" charset="0"/>
              <a:buChar char="›"/>
            </a:pPr>
            <a:r>
              <a:rPr lang="en-US" sz="1600" dirty="0">
                <a:solidFill>
                  <a:schemeClr val="tx1"/>
                </a:solidFill>
              </a:rPr>
              <a:t>End of useful life</a:t>
            </a:r>
          </a:p>
          <a:p>
            <a:pPr>
              <a:buClr>
                <a:schemeClr val="tx1"/>
              </a:buClr>
            </a:pPr>
            <a:r>
              <a:rPr lang="en-US" sz="1600" dirty="0">
                <a:solidFill>
                  <a:schemeClr val="tx1"/>
                </a:solidFill>
              </a:rPr>
              <a:t>Source with Renewables</a:t>
            </a:r>
          </a:p>
          <a:p>
            <a:pPr marL="285750" indent="-285750">
              <a:buClr>
                <a:schemeClr val="tx1"/>
              </a:buClr>
              <a:buFont typeface="Arial" panose="020B0604020202020204" pitchFamily="34" charset="0"/>
              <a:buChar char="›"/>
            </a:pPr>
            <a:r>
              <a:rPr lang="en-US" sz="1600" dirty="0">
                <a:solidFill>
                  <a:schemeClr val="tx1"/>
                </a:solidFill>
              </a:rPr>
              <a:t>100%</a:t>
            </a:r>
          </a:p>
        </p:txBody>
      </p:sp>
      <p:sp>
        <p:nvSpPr>
          <p:cNvPr id="24" name="Rectangle 23">
            <a:extLst>
              <a:ext uri="{FF2B5EF4-FFF2-40B4-BE49-F238E27FC236}">
                <a16:creationId xmlns:a16="http://schemas.microsoft.com/office/drawing/2014/main" id="{3CC1AC46-3BF1-4EC4-A20C-91228BEBE4F6}"/>
              </a:ext>
            </a:extLst>
          </p:cNvPr>
          <p:cNvSpPr/>
          <p:nvPr/>
        </p:nvSpPr>
        <p:spPr>
          <a:xfrm>
            <a:off x="6661759" y="3514519"/>
            <a:ext cx="620683" cy="369332"/>
          </a:xfrm>
          <a:prstGeom prst="rect">
            <a:avLst/>
          </a:prstGeom>
        </p:spPr>
        <p:txBody>
          <a:bodyPr wrap="none">
            <a:spAutoFit/>
          </a:bodyPr>
          <a:lstStyle/>
          <a:p>
            <a:r>
              <a:rPr lang="en-US" dirty="0">
                <a:latin typeface="Arial" charset="0"/>
                <a:ea typeface="Arial" charset="0"/>
                <a:cs typeface="Arial" charset="0"/>
              </a:rPr>
              <a:t>Grid</a:t>
            </a:r>
            <a:endParaRPr lang="en-US" sz="1400" dirty="0"/>
          </a:p>
        </p:txBody>
      </p:sp>
      <p:sp>
        <p:nvSpPr>
          <p:cNvPr id="31" name="Rectangle 30">
            <a:extLst>
              <a:ext uri="{FF2B5EF4-FFF2-40B4-BE49-F238E27FC236}">
                <a16:creationId xmlns:a16="http://schemas.microsoft.com/office/drawing/2014/main" id="{60C2CC6D-F039-4E61-984E-66B5DCC06F4D}"/>
              </a:ext>
            </a:extLst>
          </p:cNvPr>
          <p:cNvSpPr/>
          <p:nvPr/>
        </p:nvSpPr>
        <p:spPr>
          <a:xfrm>
            <a:off x="6669432" y="4236164"/>
            <a:ext cx="1454244" cy="369332"/>
          </a:xfrm>
          <a:prstGeom prst="rect">
            <a:avLst/>
          </a:prstGeom>
        </p:spPr>
        <p:txBody>
          <a:bodyPr wrap="none">
            <a:spAutoFit/>
          </a:bodyPr>
          <a:lstStyle/>
          <a:p>
            <a:r>
              <a:rPr lang="en-US" dirty="0">
                <a:latin typeface="Arial" charset="0"/>
                <a:ea typeface="Arial" charset="0"/>
                <a:cs typeface="Arial" charset="0"/>
              </a:rPr>
              <a:t>Renewables</a:t>
            </a:r>
            <a:endParaRPr lang="en-US" sz="1400" dirty="0"/>
          </a:p>
        </p:txBody>
      </p:sp>
      <p:sp>
        <p:nvSpPr>
          <p:cNvPr id="22" name="Rectangle 21">
            <a:extLst>
              <a:ext uri="{FF2B5EF4-FFF2-40B4-BE49-F238E27FC236}">
                <a16:creationId xmlns:a16="http://schemas.microsoft.com/office/drawing/2014/main" id="{C001012C-CDD2-4620-8A20-686456484513}"/>
              </a:ext>
            </a:extLst>
          </p:cNvPr>
          <p:cNvSpPr/>
          <p:nvPr/>
        </p:nvSpPr>
        <p:spPr>
          <a:xfrm>
            <a:off x="6669432" y="4781597"/>
            <a:ext cx="3365024" cy="369332"/>
          </a:xfrm>
          <a:prstGeom prst="rect">
            <a:avLst/>
          </a:prstGeom>
        </p:spPr>
        <p:txBody>
          <a:bodyPr wrap="none">
            <a:spAutoFit/>
          </a:bodyPr>
          <a:lstStyle/>
          <a:p>
            <a:r>
              <a:rPr lang="en-US" dirty="0">
                <a:latin typeface="Arial" charset="0"/>
                <a:ea typeface="Arial" charset="0"/>
                <a:cs typeface="Arial" charset="0"/>
              </a:rPr>
              <a:t>Electrification with Renewables</a:t>
            </a:r>
            <a:endParaRPr lang="en-US" sz="1400" dirty="0"/>
          </a:p>
        </p:txBody>
      </p:sp>
    </p:spTree>
    <p:extLst>
      <p:ext uri="{BB962C8B-B14F-4D97-AF65-F5344CB8AC3E}">
        <p14:creationId xmlns:p14="http://schemas.microsoft.com/office/powerpoint/2010/main" val="30263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Net Zero Direct Emissions by 2040</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4"/>
            <a:ext cx="7680524" cy="5125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Freeform 12">
            <a:extLst>
              <a:ext uri="{FF2B5EF4-FFF2-40B4-BE49-F238E27FC236}">
                <a16:creationId xmlns:a16="http://schemas.microsoft.com/office/drawing/2014/main" id="{C4FEC091-8118-4A7D-B8AA-07254EED693B}"/>
              </a:ext>
            </a:extLst>
          </p:cNvPr>
          <p:cNvSpPr/>
          <p:nvPr/>
        </p:nvSpPr>
        <p:spPr>
          <a:xfrm>
            <a:off x="1363019" y="2083677"/>
            <a:ext cx="4042659" cy="3589219"/>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47863 w 7493715"/>
              <a:gd name="connsiteY9" fmla="*/ 975183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4679155"/>
              <a:gd name="connsiteY0" fmla="*/ 0 h 3937897"/>
              <a:gd name="connsiteX1" fmla="*/ 310613 w 4679155"/>
              <a:gd name="connsiteY1" fmla="*/ 95299 h 3937897"/>
              <a:gd name="connsiteX2" fmla="*/ 416121 w 4679155"/>
              <a:gd name="connsiteY2" fmla="*/ 327415 h 3937897"/>
              <a:gd name="connsiteX3" fmla="*/ 563832 w 4679155"/>
              <a:gd name="connsiteY3" fmla="*/ 510295 h 3937897"/>
              <a:gd name="connsiteX4" fmla="*/ 690441 w 4679155"/>
              <a:gd name="connsiteY4" fmla="*/ 510295 h 3937897"/>
              <a:gd name="connsiteX5" fmla="*/ 978828 w 4679155"/>
              <a:gd name="connsiteY5" fmla="*/ 918259 h 3937897"/>
              <a:gd name="connsiteX6" fmla="*/ 1105438 w 4679155"/>
              <a:gd name="connsiteY6" fmla="*/ 911225 h 3937897"/>
              <a:gd name="connsiteX7" fmla="*/ 1246115 w 4679155"/>
              <a:gd name="connsiteY7" fmla="*/ 763514 h 3937897"/>
              <a:gd name="connsiteX8" fmla="*/ 1372724 w 4679155"/>
              <a:gd name="connsiteY8" fmla="*/ 911194 h 3937897"/>
              <a:gd name="connsiteX9" fmla="*/ 1547863 w 4679155"/>
              <a:gd name="connsiteY9" fmla="*/ 975183 h 3937897"/>
              <a:gd name="connsiteX10" fmla="*/ 1666988 w 4679155"/>
              <a:gd name="connsiteY10" fmla="*/ 2533863 h 3937897"/>
              <a:gd name="connsiteX11" fmla="*/ 2505663 w 4679155"/>
              <a:gd name="connsiteY11" fmla="*/ 2690294 h 3937897"/>
              <a:gd name="connsiteX12" fmla="*/ 3480922 w 4679155"/>
              <a:gd name="connsiteY12" fmla="*/ 2989700 h 3937897"/>
              <a:gd name="connsiteX13" fmla="*/ 4585927 w 4679155"/>
              <a:gd name="connsiteY13" fmla="*/ 3172932 h 3937897"/>
              <a:gd name="connsiteX14" fmla="*/ 4679155 w 4679155"/>
              <a:gd name="connsiteY14" fmla="*/ 3937897 h 3937897"/>
              <a:gd name="connsiteX0" fmla="*/ 0 w 4679155"/>
              <a:gd name="connsiteY0" fmla="*/ 0 h 3937897"/>
              <a:gd name="connsiteX1" fmla="*/ 287352 w 4679155"/>
              <a:gd name="connsiteY1" fmla="*/ 128373 h 3937897"/>
              <a:gd name="connsiteX2" fmla="*/ 416121 w 4679155"/>
              <a:gd name="connsiteY2" fmla="*/ 327415 h 3937897"/>
              <a:gd name="connsiteX3" fmla="*/ 563832 w 4679155"/>
              <a:gd name="connsiteY3" fmla="*/ 510295 h 3937897"/>
              <a:gd name="connsiteX4" fmla="*/ 690441 w 4679155"/>
              <a:gd name="connsiteY4" fmla="*/ 510295 h 3937897"/>
              <a:gd name="connsiteX5" fmla="*/ 978828 w 4679155"/>
              <a:gd name="connsiteY5" fmla="*/ 918259 h 3937897"/>
              <a:gd name="connsiteX6" fmla="*/ 1105438 w 4679155"/>
              <a:gd name="connsiteY6" fmla="*/ 911225 h 3937897"/>
              <a:gd name="connsiteX7" fmla="*/ 1246115 w 4679155"/>
              <a:gd name="connsiteY7" fmla="*/ 763514 h 3937897"/>
              <a:gd name="connsiteX8" fmla="*/ 1372724 w 4679155"/>
              <a:gd name="connsiteY8" fmla="*/ 911194 h 3937897"/>
              <a:gd name="connsiteX9" fmla="*/ 1547863 w 4679155"/>
              <a:gd name="connsiteY9" fmla="*/ 975183 h 3937897"/>
              <a:gd name="connsiteX10" fmla="*/ 1666988 w 4679155"/>
              <a:gd name="connsiteY10" fmla="*/ 2533863 h 3937897"/>
              <a:gd name="connsiteX11" fmla="*/ 2505663 w 4679155"/>
              <a:gd name="connsiteY11" fmla="*/ 2690294 h 3937897"/>
              <a:gd name="connsiteX12" fmla="*/ 3480922 w 4679155"/>
              <a:gd name="connsiteY12" fmla="*/ 2989700 h 3937897"/>
              <a:gd name="connsiteX13" fmla="*/ 4585927 w 4679155"/>
              <a:gd name="connsiteY13" fmla="*/ 3172932 h 3937897"/>
              <a:gd name="connsiteX14" fmla="*/ 4679155 w 4679155"/>
              <a:gd name="connsiteY14" fmla="*/ 3937897 h 39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9155" h="3937897">
                <a:moveTo>
                  <a:pt x="0" y="0"/>
                </a:moveTo>
                <a:lnTo>
                  <a:pt x="287352" y="128373"/>
                </a:lnTo>
                <a:lnTo>
                  <a:pt x="416121" y="327415"/>
                </a:lnTo>
                <a:lnTo>
                  <a:pt x="563832" y="510295"/>
                </a:lnTo>
                <a:lnTo>
                  <a:pt x="690441" y="510295"/>
                </a:lnTo>
                <a:lnTo>
                  <a:pt x="978828" y="918259"/>
                </a:lnTo>
                <a:lnTo>
                  <a:pt x="1105438" y="911225"/>
                </a:lnTo>
                <a:lnTo>
                  <a:pt x="1246115" y="763514"/>
                </a:lnTo>
                <a:lnTo>
                  <a:pt x="1372724" y="911194"/>
                </a:lnTo>
                <a:lnTo>
                  <a:pt x="1547863" y="975183"/>
                </a:lnTo>
                <a:lnTo>
                  <a:pt x="1666988" y="2533863"/>
                </a:lnTo>
                <a:lnTo>
                  <a:pt x="2505663" y="2690294"/>
                </a:lnTo>
                <a:lnTo>
                  <a:pt x="3480922" y="2989700"/>
                </a:lnTo>
                <a:lnTo>
                  <a:pt x="4585927" y="3172932"/>
                </a:lnTo>
                <a:lnTo>
                  <a:pt x="4679155" y="3937897"/>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686800" y="1554480"/>
            <a:ext cx="2858756" cy="2203038"/>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Net Zero </a:t>
            </a:r>
            <a:r>
              <a:rPr lang="en-US" sz="1600" dirty="0">
                <a:solidFill>
                  <a:schemeClr val="tx1"/>
                </a:solidFill>
              </a:rPr>
              <a:t>by</a:t>
            </a:r>
            <a:r>
              <a:rPr lang="en-US" b="1" dirty="0">
                <a:solidFill>
                  <a:schemeClr val="tx1"/>
                </a:solidFill>
              </a:rPr>
              <a:t> 2040</a:t>
            </a:r>
          </a:p>
          <a:p>
            <a:endParaRPr lang="en-US" dirty="0">
              <a:solidFill>
                <a:schemeClr val="tx1"/>
              </a:solidFill>
            </a:endParaRPr>
          </a:p>
          <a:p>
            <a:r>
              <a:rPr lang="en-US" b="1" dirty="0">
                <a:solidFill>
                  <a:schemeClr val="tx1"/>
                </a:solidFill>
              </a:rPr>
              <a:t>Strategies</a:t>
            </a:r>
          </a:p>
          <a:p>
            <a:r>
              <a:rPr lang="en-US" sz="1600" dirty="0">
                <a:solidFill>
                  <a:schemeClr val="tx1"/>
                </a:solidFill>
              </a:rPr>
              <a:t>Offsets</a:t>
            </a:r>
          </a:p>
          <a:p>
            <a:pPr marL="285750" indent="-285750">
              <a:buClr>
                <a:schemeClr val="tx1"/>
              </a:buClr>
              <a:buFont typeface="Arial" panose="020B0604020202020204" pitchFamily="34" charset="0"/>
              <a:buChar char="›"/>
            </a:pPr>
            <a:r>
              <a:rPr lang="en-US" sz="1600" dirty="0">
                <a:solidFill>
                  <a:schemeClr val="tx1"/>
                </a:solidFill>
              </a:rPr>
              <a:t>Shortfall to reach 100% starting in 2040</a:t>
            </a:r>
          </a:p>
        </p:txBody>
      </p:sp>
      <p:sp>
        <p:nvSpPr>
          <p:cNvPr id="24" name="Rectangle 23">
            <a:extLst>
              <a:ext uri="{FF2B5EF4-FFF2-40B4-BE49-F238E27FC236}">
                <a16:creationId xmlns:a16="http://schemas.microsoft.com/office/drawing/2014/main" id="{3CC1AC46-3BF1-4EC4-A20C-91228BEBE4F6}"/>
              </a:ext>
            </a:extLst>
          </p:cNvPr>
          <p:cNvSpPr/>
          <p:nvPr/>
        </p:nvSpPr>
        <p:spPr>
          <a:xfrm>
            <a:off x="6661759" y="3494423"/>
            <a:ext cx="620683" cy="369332"/>
          </a:xfrm>
          <a:prstGeom prst="rect">
            <a:avLst/>
          </a:prstGeom>
        </p:spPr>
        <p:txBody>
          <a:bodyPr wrap="none">
            <a:spAutoFit/>
          </a:bodyPr>
          <a:lstStyle/>
          <a:p>
            <a:r>
              <a:rPr lang="en-US" dirty="0">
                <a:latin typeface="Arial" charset="0"/>
                <a:ea typeface="Arial" charset="0"/>
                <a:cs typeface="Arial" charset="0"/>
              </a:rPr>
              <a:t>Grid</a:t>
            </a:r>
            <a:endParaRPr lang="en-US" sz="1400" dirty="0"/>
          </a:p>
        </p:txBody>
      </p:sp>
      <p:sp>
        <p:nvSpPr>
          <p:cNvPr id="31" name="Rectangle 30">
            <a:extLst>
              <a:ext uri="{FF2B5EF4-FFF2-40B4-BE49-F238E27FC236}">
                <a16:creationId xmlns:a16="http://schemas.microsoft.com/office/drawing/2014/main" id="{60C2CC6D-F039-4E61-984E-66B5DCC06F4D}"/>
              </a:ext>
            </a:extLst>
          </p:cNvPr>
          <p:cNvSpPr/>
          <p:nvPr/>
        </p:nvSpPr>
        <p:spPr>
          <a:xfrm>
            <a:off x="6669432" y="4195972"/>
            <a:ext cx="1454244" cy="369332"/>
          </a:xfrm>
          <a:prstGeom prst="rect">
            <a:avLst/>
          </a:prstGeom>
        </p:spPr>
        <p:txBody>
          <a:bodyPr wrap="none">
            <a:spAutoFit/>
          </a:bodyPr>
          <a:lstStyle/>
          <a:p>
            <a:r>
              <a:rPr lang="en-US" dirty="0">
                <a:latin typeface="Arial" charset="0"/>
                <a:ea typeface="Arial" charset="0"/>
                <a:cs typeface="Arial" charset="0"/>
              </a:rPr>
              <a:t>Renewables</a:t>
            </a:r>
            <a:endParaRPr lang="en-US" sz="1400" dirty="0"/>
          </a:p>
        </p:txBody>
      </p:sp>
      <p:sp>
        <p:nvSpPr>
          <p:cNvPr id="22" name="Rectangle 21">
            <a:extLst>
              <a:ext uri="{FF2B5EF4-FFF2-40B4-BE49-F238E27FC236}">
                <a16:creationId xmlns:a16="http://schemas.microsoft.com/office/drawing/2014/main" id="{C001012C-CDD2-4620-8A20-686456484513}"/>
              </a:ext>
            </a:extLst>
          </p:cNvPr>
          <p:cNvSpPr/>
          <p:nvPr/>
        </p:nvSpPr>
        <p:spPr>
          <a:xfrm>
            <a:off x="6659384" y="4781597"/>
            <a:ext cx="3365024" cy="369332"/>
          </a:xfrm>
          <a:prstGeom prst="rect">
            <a:avLst/>
          </a:prstGeom>
        </p:spPr>
        <p:txBody>
          <a:bodyPr wrap="none">
            <a:spAutoFit/>
          </a:bodyPr>
          <a:lstStyle/>
          <a:p>
            <a:r>
              <a:rPr lang="en-US" dirty="0">
                <a:latin typeface="Arial" charset="0"/>
                <a:ea typeface="Arial" charset="0"/>
                <a:cs typeface="Arial" charset="0"/>
              </a:rPr>
              <a:t>Electrification with Renewables</a:t>
            </a:r>
            <a:endParaRPr lang="en-US" sz="1400" dirty="0"/>
          </a:p>
        </p:txBody>
      </p:sp>
      <p:sp>
        <p:nvSpPr>
          <p:cNvPr id="27" name="Rectangle 26">
            <a:extLst>
              <a:ext uri="{FF2B5EF4-FFF2-40B4-BE49-F238E27FC236}">
                <a16:creationId xmlns:a16="http://schemas.microsoft.com/office/drawing/2014/main" id="{A8DECC6C-3E08-4D21-BBD2-63A4A733662F}"/>
              </a:ext>
            </a:extLst>
          </p:cNvPr>
          <p:cNvSpPr/>
          <p:nvPr/>
        </p:nvSpPr>
        <p:spPr>
          <a:xfrm>
            <a:off x="6665342" y="5274501"/>
            <a:ext cx="911468" cy="369332"/>
          </a:xfrm>
          <a:prstGeom prst="rect">
            <a:avLst/>
          </a:prstGeom>
        </p:spPr>
        <p:txBody>
          <a:bodyPr wrap="none">
            <a:spAutoFit/>
          </a:bodyPr>
          <a:lstStyle/>
          <a:p>
            <a:r>
              <a:rPr lang="en-US" dirty="0">
                <a:latin typeface="Arial" charset="0"/>
                <a:ea typeface="Arial" charset="0"/>
                <a:cs typeface="Arial" charset="0"/>
              </a:rPr>
              <a:t>Offsets</a:t>
            </a:r>
            <a:endParaRPr lang="en-US" sz="1400" dirty="0"/>
          </a:p>
        </p:txBody>
      </p:sp>
      <p:sp>
        <p:nvSpPr>
          <p:cNvPr id="28" name="Rectangle 27">
            <a:extLst>
              <a:ext uri="{FF2B5EF4-FFF2-40B4-BE49-F238E27FC236}">
                <a16:creationId xmlns:a16="http://schemas.microsoft.com/office/drawing/2014/main" id="{77D2477E-13F5-C144-94D8-BCD2BCFE3396}"/>
              </a:ext>
            </a:extLst>
          </p:cNvPr>
          <p:cNvSpPr/>
          <p:nvPr/>
        </p:nvSpPr>
        <p:spPr>
          <a:xfrm>
            <a:off x="6669432" y="2583652"/>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Tree>
    <p:extLst>
      <p:ext uri="{BB962C8B-B14F-4D97-AF65-F5344CB8AC3E}">
        <p14:creationId xmlns:p14="http://schemas.microsoft.com/office/powerpoint/2010/main" val="11044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5FAC-209C-46F6-B20A-A1B8400BD25B}"/>
              </a:ext>
            </a:extLst>
          </p:cNvPr>
          <p:cNvSpPr>
            <a:spLocks noGrp="1"/>
          </p:cNvSpPr>
          <p:nvPr>
            <p:ph type="title"/>
          </p:nvPr>
        </p:nvSpPr>
        <p:spPr/>
        <p:txBody>
          <a:bodyPr/>
          <a:lstStyle/>
          <a:p>
            <a:r>
              <a:rPr lang="en-US" dirty="0"/>
              <a:t>Leadership</a:t>
            </a:r>
          </a:p>
        </p:txBody>
      </p:sp>
      <p:pic>
        <p:nvPicPr>
          <p:cNvPr id="4" name="Picture 3">
            <a:extLst>
              <a:ext uri="{FF2B5EF4-FFF2-40B4-BE49-F238E27FC236}">
                <a16:creationId xmlns:a16="http://schemas.microsoft.com/office/drawing/2014/main" id="{3D97CD56-AC39-4CDD-832E-575957BC13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529" y="1494192"/>
            <a:ext cx="9199266" cy="5178435"/>
          </a:xfrm>
          <a:prstGeom prst="rect">
            <a:avLst/>
          </a:prstGeom>
        </p:spPr>
      </p:pic>
      <p:sp>
        <p:nvSpPr>
          <p:cNvPr id="5" name="Freeform 7">
            <a:extLst>
              <a:ext uri="{FF2B5EF4-FFF2-40B4-BE49-F238E27FC236}">
                <a16:creationId xmlns:a16="http://schemas.microsoft.com/office/drawing/2014/main" id="{A7FCDE47-BFF6-4396-B14B-7228A5AA11E9}"/>
              </a:ext>
            </a:extLst>
          </p:cNvPr>
          <p:cNvSpPr/>
          <p:nvPr/>
        </p:nvSpPr>
        <p:spPr>
          <a:xfrm>
            <a:off x="1321307" y="1654793"/>
            <a:ext cx="4621289" cy="3943199"/>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03930 w 4716315"/>
              <a:gd name="connsiteY8" fmla="*/ 872915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03930 w 4716315"/>
              <a:gd name="connsiteY8" fmla="*/ 872915 h 3908362"/>
              <a:gd name="connsiteX9" fmla="*/ 1426325 w 4716315"/>
              <a:gd name="connsiteY9" fmla="*/ 867848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03930 w 4716315"/>
              <a:gd name="connsiteY8" fmla="*/ 872915 h 3908362"/>
              <a:gd name="connsiteX9" fmla="*/ 1416497 w 4716315"/>
              <a:gd name="connsiteY9" fmla="*/ 791293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03930 w 4716315"/>
              <a:gd name="connsiteY8" fmla="*/ 872915 h 3908362"/>
              <a:gd name="connsiteX9" fmla="*/ 1436152 w 4716315"/>
              <a:gd name="connsiteY9" fmla="*/ 820002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03930 w 4716315"/>
              <a:gd name="connsiteY8" fmla="*/ 872915 h 3908362"/>
              <a:gd name="connsiteX9" fmla="*/ 1436152 w 4716315"/>
              <a:gd name="connsiteY9" fmla="*/ 820002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310754 w 4716315"/>
              <a:gd name="connsiteY13" fmla="*/ 3029392 h 3908362"/>
              <a:gd name="connsiteX14" fmla="*/ 4716315 w 4716315"/>
              <a:gd name="connsiteY14" fmla="*/ 3908362 h 3908362"/>
              <a:gd name="connsiteX0" fmla="*/ 0 w 4490279"/>
              <a:gd name="connsiteY0" fmla="*/ 0 h 3755252"/>
              <a:gd name="connsiteX1" fmla="*/ 310613 w 4490279"/>
              <a:gd name="connsiteY1" fmla="*/ 95299 h 3755252"/>
              <a:gd name="connsiteX2" fmla="*/ 416121 w 4490279"/>
              <a:gd name="connsiteY2" fmla="*/ 327415 h 3755252"/>
              <a:gd name="connsiteX3" fmla="*/ 563832 w 4490279"/>
              <a:gd name="connsiteY3" fmla="*/ 510295 h 3755252"/>
              <a:gd name="connsiteX4" fmla="*/ 690441 w 4490279"/>
              <a:gd name="connsiteY4" fmla="*/ 510295 h 3755252"/>
              <a:gd name="connsiteX5" fmla="*/ 978828 w 4490279"/>
              <a:gd name="connsiteY5" fmla="*/ 918259 h 3755252"/>
              <a:gd name="connsiteX6" fmla="*/ 1105438 w 4490279"/>
              <a:gd name="connsiteY6" fmla="*/ 911225 h 3755252"/>
              <a:gd name="connsiteX7" fmla="*/ 1246115 w 4490279"/>
              <a:gd name="connsiteY7" fmla="*/ 763514 h 3755252"/>
              <a:gd name="connsiteX8" fmla="*/ 1303930 w 4490279"/>
              <a:gd name="connsiteY8" fmla="*/ 872915 h 3755252"/>
              <a:gd name="connsiteX9" fmla="*/ 1436152 w 4490279"/>
              <a:gd name="connsiteY9" fmla="*/ 820002 h 3755252"/>
              <a:gd name="connsiteX10" fmla="*/ 1666988 w 4490279"/>
              <a:gd name="connsiteY10" fmla="*/ 2533863 h 3755252"/>
              <a:gd name="connsiteX11" fmla="*/ 2505663 w 4490279"/>
              <a:gd name="connsiteY11" fmla="*/ 2690294 h 3755252"/>
              <a:gd name="connsiteX12" fmla="*/ 3480922 w 4490279"/>
              <a:gd name="connsiteY12" fmla="*/ 2989700 h 3755252"/>
              <a:gd name="connsiteX13" fmla="*/ 4310754 w 4490279"/>
              <a:gd name="connsiteY13" fmla="*/ 3029392 h 3755252"/>
              <a:gd name="connsiteX14" fmla="*/ 4490279 w 4490279"/>
              <a:gd name="connsiteY14" fmla="*/ 3755252 h 3755252"/>
              <a:gd name="connsiteX0" fmla="*/ 0 w 4519762"/>
              <a:gd name="connsiteY0" fmla="*/ 0 h 3755252"/>
              <a:gd name="connsiteX1" fmla="*/ 310613 w 4519762"/>
              <a:gd name="connsiteY1" fmla="*/ 95299 h 3755252"/>
              <a:gd name="connsiteX2" fmla="*/ 416121 w 4519762"/>
              <a:gd name="connsiteY2" fmla="*/ 327415 h 3755252"/>
              <a:gd name="connsiteX3" fmla="*/ 563832 w 4519762"/>
              <a:gd name="connsiteY3" fmla="*/ 510295 h 3755252"/>
              <a:gd name="connsiteX4" fmla="*/ 690441 w 4519762"/>
              <a:gd name="connsiteY4" fmla="*/ 510295 h 3755252"/>
              <a:gd name="connsiteX5" fmla="*/ 978828 w 4519762"/>
              <a:gd name="connsiteY5" fmla="*/ 918259 h 3755252"/>
              <a:gd name="connsiteX6" fmla="*/ 1105438 w 4519762"/>
              <a:gd name="connsiteY6" fmla="*/ 911225 h 3755252"/>
              <a:gd name="connsiteX7" fmla="*/ 1246115 w 4519762"/>
              <a:gd name="connsiteY7" fmla="*/ 763514 h 3755252"/>
              <a:gd name="connsiteX8" fmla="*/ 1303930 w 4519762"/>
              <a:gd name="connsiteY8" fmla="*/ 872915 h 3755252"/>
              <a:gd name="connsiteX9" fmla="*/ 1436152 w 4519762"/>
              <a:gd name="connsiteY9" fmla="*/ 820002 h 3755252"/>
              <a:gd name="connsiteX10" fmla="*/ 1666988 w 4519762"/>
              <a:gd name="connsiteY10" fmla="*/ 2533863 h 3755252"/>
              <a:gd name="connsiteX11" fmla="*/ 2505663 w 4519762"/>
              <a:gd name="connsiteY11" fmla="*/ 2690294 h 3755252"/>
              <a:gd name="connsiteX12" fmla="*/ 3480922 w 4519762"/>
              <a:gd name="connsiteY12" fmla="*/ 2989700 h 3755252"/>
              <a:gd name="connsiteX13" fmla="*/ 4310754 w 4519762"/>
              <a:gd name="connsiteY13" fmla="*/ 3029392 h 3755252"/>
              <a:gd name="connsiteX14" fmla="*/ 4519762 w 4519762"/>
              <a:gd name="connsiteY14" fmla="*/ 3755252 h 37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9762" h="3755252">
                <a:moveTo>
                  <a:pt x="0" y="0"/>
                </a:moveTo>
                <a:lnTo>
                  <a:pt x="310613" y="95299"/>
                </a:lnTo>
                <a:lnTo>
                  <a:pt x="416121" y="327415"/>
                </a:lnTo>
                <a:lnTo>
                  <a:pt x="563832" y="510295"/>
                </a:lnTo>
                <a:lnTo>
                  <a:pt x="690441" y="510295"/>
                </a:lnTo>
                <a:lnTo>
                  <a:pt x="978828" y="918259"/>
                </a:lnTo>
                <a:lnTo>
                  <a:pt x="1105438" y="911225"/>
                </a:lnTo>
                <a:lnTo>
                  <a:pt x="1246115" y="763514"/>
                </a:lnTo>
                <a:lnTo>
                  <a:pt x="1303930" y="872915"/>
                </a:lnTo>
                <a:lnTo>
                  <a:pt x="1436152" y="820002"/>
                </a:lnTo>
                <a:lnTo>
                  <a:pt x="1666988" y="2533863"/>
                </a:lnTo>
                <a:lnTo>
                  <a:pt x="2505663" y="2690294"/>
                </a:lnTo>
                <a:lnTo>
                  <a:pt x="3480922" y="2989700"/>
                </a:lnTo>
                <a:lnTo>
                  <a:pt x="4310754" y="3029392"/>
                </a:lnTo>
                <a:lnTo>
                  <a:pt x="4519762" y="3755252"/>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2143D9A-8A23-48C7-870B-56539624D919}"/>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51276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Up Arrow 18"/>
          <p:cNvSpPr/>
          <p:nvPr/>
        </p:nvSpPr>
        <p:spPr>
          <a:xfrm rot="2722766">
            <a:off x="2591251" y="2790993"/>
            <a:ext cx="2209800" cy="5446291"/>
          </a:xfrm>
          <a:prstGeom prst="up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ED23F6-E974-9A47-A405-4B414D8D6B2B}" type="slidenum">
              <a:rPr lang="en-US" smtClean="0"/>
              <a:pPr/>
              <a:t>25</a:t>
            </a:fld>
            <a:endParaRPr lang="en-US" dirty="0"/>
          </a:p>
        </p:txBody>
      </p:sp>
      <p:sp>
        <p:nvSpPr>
          <p:cNvPr id="5" name="Title 4"/>
          <p:cNvSpPr>
            <a:spLocks noGrp="1"/>
          </p:cNvSpPr>
          <p:nvPr>
            <p:ph type="title"/>
          </p:nvPr>
        </p:nvSpPr>
        <p:spPr>
          <a:xfrm>
            <a:off x="468351" y="-184981"/>
            <a:ext cx="11723649" cy="1541082"/>
          </a:xfrm>
        </p:spPr>
        <p:txBody>
          <a:bodyPr/>
          <a:lstStyle/>
          <a:p>
            <a:r>
              <a:rPr lang="en-US" dirty="0"/>
              <a:t>How can we quantify the emissions (GHG and air pollutants) and the respective damages that are avoided as we pursue different interventions in the U.S. electric grid? </a:t>
            </a:r>
          </a:p>
        </p:txBody>
      </p:sp>
      <p:pic>
        <p:nvPicPr>
          <p:cNvPr id="9" name="Picture 8" descr="Asset 1-gri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2728" y="1420543"/>
            <a:ext cx="5425440" cy="3316224"/>
          </a:xfrm>
          <a:prstGeom prst="rect">
            <a:avLst/>
          </a:prstGeom>
        </p:spPr>
      </p:pic>
      <p:pic>
        <p:nvPicPr>
          <p:cNvPr id="10" name="Picture 9" descr="batter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3733" y="4815659"/>
            <a:ext cx="1098395" cy="1131824"/>
          </a:xfrm>
          <a:prstGeom prst="rect">
            <a:avLst/>
          </a:prstGeom>
        </p:spPr>
      </p:pic>
      <p:pic>
        <p:nvPicPr>
          <p:cNvPr id="11" name="Picture 10" descr="EV.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32200" y="5559536"/>
            <a:ext cx="1438656" cy="731520"/>
          </a:xfrm>
          <a:prstGeom prst="rect">
            <a:avLst/>
          </a:prstGeom>
        </p:spPr>
      </p:pic>
      <p:pic>
        <p:nvPicPr>
          <p:cNvPr id="12" name="Picture 11" descr="wind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81632" y="2725277"/>
            <a:ext cx="1182624" cy="1747772"/>
          </a:xfrm>
          <a:prstGeom prst="rect">
            <a:avLst/>
          </a:prstGeom>
        </p:spPr>
      </p:pic>
      <p:pic>
        <p:nvPicPr>
          <p:cNvPr id="15" name="Picture 14" descr="solar.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38747" y="5648437"/>
            <a:ext cx="2128520" cy="933339"/>
          </a:xfrm>
          <a:prstGeom prst="rect">
            <a:avLst/>
          </a:prstGeom>
        </p:spPr>
      </p:pic>
    </p:spTree>
    <p:extLst>
      <p:ext uri="{BB962C8B-B14F-4D97-AF65-F5344CB8AC3E}">
        <p14:creationId xmlns:p14="http://schemas.microsoft.com/office/powerpoint/2010/main" val="23184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ED23F6-E974-9A47-A405-4B414D8D6B2B}" type="slidenum">
              <a:rPr lang="en-US" b="0" smtClean="0"/>
              <a:pPr/>
              <a:t>26</a:t>
            </a:fld>
            <a:endParaRPr lang="en-US" b="0" dirty="0"/>
          </a:p>
        </p:txBody>
      </p:sp>
      <p:sp>
        <p:nvSpPr>
          <p:cNvPr id="2" name="Title 1"/>
          <p:cNvSpPr>
            <a:spLocks noGrp="1"/>
          </p:cNvSpPr>
          <p:nvPr>
            <p:ph type="title"/>
          </p:nvPr>
        </p:nvSpPr>
        <p:spPr>
          <a:xfrm>
            <a:off x="1524000" y="131603"/>
            <a:ext cx="9144000" cy="2931640"/>
          </a:xfrm>
          <a:solidFill>
            <a:srgbClr val="F2F2F2"/>
          </a:solidFill>
        </p:spPr>
        <p:txBody>
          <a:bodyPr/>
          <a:lstStyle/>
          <a:p>
            <a:pPr algn="ctr"/>
            <a:r>
              <a:rPr lang="en-US" dirty="0"/>
              <a:t>Are we helping the environment more </a:t>
            </a:r>
            <a:br>
              <a:rPr lang="en-US" dirty="0"/>
            </a:br>
            <a:r>
              <a:rPr lang="en-US" dirty="0"/>
              <a:t>by </a:t>
            </a:r>
            <a:r>
              <a:rPr lang="en-US" dirty="0">
                <a:solidFill>
                  <a:srgbClr val="FF0000"/>
                </a:solidFill>
              </a:rPr>
              <a:t>increasing solar </a:t>
            </a:r>
            <a:r>
              <a:rPr lang="en-US" dirty="0"/>
              <a:t>in </a:t>
            </a:r>
            <a:br>
              <a:rPr lang="en-US" dirty="0"/>
            </a:br>
            <a:r>
              <a:rPr lang="en-US" dirty="0">
                <a:solidFill>
                  <a:srgbClr val="FF0000"/>
                </a:solidFill>
              </a:rPr>
              <a:t>California </a:t>
            </a:r>
            <a:r>
              <a:rPr lang="en-US" dirty="0"/>
              <a:t>or in </a:t>
            </a:r>
            <a:r>
              <a:rPr lang="en-US" dirty="0">
                <a:solidFill>
                  <a:srgbClr val="FF0000"/>
                </a:solidFill>
              </a:rPr>
              <a:t>Pennsylvania</a:t>
            </a:r>
            <a:r>
              <a:rPr lang="en-US" dirty="0"/>
              <a:t>? </a:t>
            </a:r>
            <a:endParaRPr lang="en-US" b="1"/>
          </a:p>
        </p:txBody>
      </p:sp>
      <p:pic>
        <p:nvPicPr>
          <p:cNvPr id="5" name="Picture 4" descr="Asset 10-pp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2484" y="2782823"/>
            <a:ext cx="3381556" cy="3908552"/>
          </a:xfrm>
          <a:prstGeom prst="rect">
            <a:avLst/>
          </a:prstGeom>
        </p:spPr>
      </p:pic>
      <p:pic>
        <p:nvPicPr>
          <p:cNvPr id="6" name="Picture 5" descr="Asset 9-pp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1984" y="3264007"/>
            <a:ext cx="3979916" cy="2300117"/>
          </a:xfrm>
          <a:prstGeom prst="rect">
            <a:avLst/>
          </a:prstGeom>
        </p:spPr>
      </p:pic>
      <p:pic>
        <p:nvPicPr>
          <p:cNvPr id="19" name="Picture 18"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4084" y="3860484"/>
            <a:ext cx="792216" cy="496584"/>
          </a:xfrm>
          <a:prstGeom prst="rect">
            <a:avLst/>
          </a:prstGeom>
        </p:spPr>
      </p:pic>
      <p:pic>
        <p:nvPicPr>
          <p:cNvPr id="20" name="Picture 19"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0884" y="3784284"/>
            <a:ext cx="792216" cy="496584"/>
          </a:xfrm>
          <a:prstGeom prst="rect">
            <a:avLst/>
          </a:prstGeom>
        </p:spPr>
      </p:pic>
      <p:pic>
        <p:nvPicPr>
          <p:cNvPr id="21" name="Picture 20"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4084" y="4579644"/>
            <a:ext cx="792216" cy="496584"/>
          </a:xfrm>
          <a:prstGeom prst="rect">
            <a:avLst/>
          </a:prstGeom>
        </p:spPr>
      </p:pic>
      <p:pic>
        <p:nvPicPr>
          <p:cNvPr id="22" name="Picture 21"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3944" y="3264006"/>
            <a:ext cx="549088" cy="344184"/>
          </a:xfrm>
          <a:prstGeom prst="rect">
            <a:avLst/>
          </a:prstGeom>
        </p:spPr>
      </p:pic>
      <p:pic>
        <p:nvPicPr>
          <p:cNvPr id="23" name="Picture 22"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2360" y="4744867"/>
            <a:ext cx="549088" cy="344184"/>
          </a:xfrm>
          <a:prstGeom prst="rect">
            <a:avLst/>
          </a:prstGeom>
        </p:spPr>
      </p:pic>
      <p:pic>
        <p:nvPicPr>
          <p:cNvPr id="24" name="Picture 23"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44948" y="2919822"/>
            <a:ext cx="549088" cy="344184"/>
          </a:xfrm>
          <a:prstGeom prst="rect">
            <a:avLst/>
          </a:prstGeom>
        </p:spPr>
      </p:pic>
      <p:pic>
        <p:nvPicPr>
          <p:cNvPr id="25" name="Picture 24"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4116" y="4843044"/>
            <a:ext cx="549088" cy="344184"/>
          </a:xfrm>
          <a:prstGeom prst="rect">
            <a:avLst/>
          </a:prstGeom>
        </p:spPr>
      </p:pic>
      <p:pic>
        <p:nvPicPr>
          <p:cNvPr id="26" name="Picture 25"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4116" y="4161319"/>
            <a:ext cx="549088" cy="344184"/>
          </a:xfrm>
          <a:prstGeom prst="rect">
            <a:avLst/>
          </a:prstGeom>
        </p:spPr>
      </p:pic>
      <p:pic>
        <p:nvPicPr>
          <p:cNvPr id="27" name="Picture 26"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9960" y="4121283"/>
            <a:ext cx="792216" cy="496584"/>
          </a:xfrm>
          <a:prstGeom prst="rect">
            <a:avLst/>
          </a:prstGeom>
        </p:spPr>
      </p:pic>
      <p:pic>
        <p:nvPicPr>
          <p:cNvPr id="28" name="Picture 27"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84376" y="3624699"/>
            <a:ext cx="792216" cy="496584"/>
          </a:xfrm>
          <a:prstGeom prst="rect">
            <a:avLst/>
          </a:prstGeom>
        </p:spPr>
      </p:pic>
      <p:pic>
        <p:nvPicPr>
          <p:cNvPr id="29" name="Picture 28"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66068" y="4916959"/>
            <a:ext cx="792216" cy="496584"/>
          </a:xfrm>
          <a:prstGeom prst="rect">
            <a:avLst/>
          </a:prstGeom>
        </p:spPr>
      </p:pic>
      <p:pic>
        <p:nvPicPr>
          <p:cNvPr id="30" name="Picture 29" descr="Asset 12-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53284" y="4682122"/>
            <a:ext cx="792216" cy="496584"/>
          </a:xfrm>
          <a:prstGeom prst="rect">
            <a:avLst/>
          </a:prstGeom>
        </p:spPr>
      </p:pic>
      <p:pic>
        <p:nvPicPr>
          <p:cNvPr id="31" name="Picture 30"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3768" y="5667992"/>
            <a:ext cx="549088" cy="344184"/>
          </a:xfrm>
          <a:prstGeom prst="rect">
            <a:avLst/>
          </a:prstGeom>
        </p:spPr>
      </p:pic>
      <p:pic>
        <p:nvPicPr>
          <p:cNvPr id="32" name="Picture 31"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3944" y="3816167"/>
            <a:ext cx="549088" cy="344184"/>
          </a:xfrm>
          <a:prstGeom prst="rect">
            <a:avLst/>
          </a:prstGeom>
        </p:spPr>
      </p:pic>
      <p:pic>
        <p:nvPicPr>
          <p:cNvPr id="33" name="Picture 32"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8916" y="5323808"/>
            <a:ext cx="549088" cy="344184"/>
          </a:xfrm>
          <a:prstGeom prst="rect">
            <a:avLst/>
          </a:prstGeom>
        </p:spPr>
      </p:pic>
      <p:pic>
        <p:nvPicPr>
          <p:cNvPr id="34" name="Picture 33" descr="Asset 12-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3768" y="6044691"/>
            <a:ext cx="549088" cy="344184"/>
          </a:xfrm>
          <a:prstGeom prst="rect">
            <a:avLst/>
          </a:prstGeom>
        </p:spPr>
      </p:pic>
      <p:sp>
        <p:nvSpPr>
          <p:cNvPr id="35" name="TextBox 34"/>
          <p:cNvSpPr txBox="1"/>
          <p:nvPr/>
        </p:nvSpPr>
        <p:spPr>
          <a:xfrm>
            <a:off x="13322300" y="1092201"/>
            <a:ext cx="1955800" cy="461665"/>
          </a:xfrm>
          <a:prstGeom prst="rect">
            <a:avLst/>
          </a:prstGeom>
          <a:noFill/>
        </p:spPr>
        <p:txBody>
          <a:bodyPr wrap="square" rtlCol="0">
            <a:spAutoFit/>
          </a:bodyPr>
          <a:lstStyle/>
          <a:p>
            <a:r>
              <a:rPr lang="en-US" sz="2400" dirty="0"/>
              <a:t>???</a:t>
            </a:r>
          </a:p>
        </p:txBody>
      </p:sp>
      <p:pic>
        <p:nvPicPr>
          <p:cNvPr id="38" name="Picture 37" descr="Asset 5-ppt.png"/>
          <p:cNvPicPr>
            <a:picLocks noChangeAspect="1"/>
          </p:cNvPicPr>
          <p:nvPr/>
        </p:nvPicPr>
        <p:blipFill>
          <a:blip r:embed="rId6">
            <a:alphaModFix amt="24000"/>
            <a:extLst>
              <a:ext uri="{28A0092B-C50C-407E-A947-70E740481C1C}">
                <a14:useLocalDpi xmlns:a14="http://schemas.microsoft.com/office/drawing/2010/main"/>
              </a:ext>
            </a:extLst>
          </a:blip>
          <a:stretch>
            <a:fillRect/>
          </a:stretch>
        </p:blipFill>
        <p:spPr>
          <a:xfrm>
            <a:off x="1524000" y="0"/>
            <a:ext cx="9144000" cy="2403340"/>
          </a:xfrm>
          <a:prstGeom prst="rect">
            <a:avLst/>
          </a:prstGeom>
        </p:spPr>
      </p:pic>
    </p:spTree>
    <p:extLst>
      <p:ext uri="{BB962C8B-B14F-4D97-AF65-F5344CB8AC3E}">
        <p14:creationId xmlns:p14="http://schemas.microsoft.com/office/powerpoint/2010/main" val="3674363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4395802"/>
            <a:ext cx="9169401" cy="1066004"/>
          </a:xfrm>
          <a:prstGeom prst="rect">
            <a:avLst/>
          </a:prstGeom>
          <a:solidFill>
            <a:schemeClr val="bg2">
              <a:lumMod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sset 1-pp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1" y="4395802"/>
            <a:ext cx="9245600" cy="1066004"/>
          </a:xfrm>
          <a:prstGeom prst="rect">
            <a:avLst/>
          </a:prstGeom>
        </p:spPr>
      </p:pic>
      <p:sp>
        <p:nvSpPr>
          <p:cNvPr id="3" name="Slide Number Placeholder 2"/>
          <p:cNvSpPr>
            <a:spLocks noGrp="1"/>
          </p:cNvSpPr>
          <p:nvPr>
            <p:ph type="sldNum" sz="quarter" idx="12"/>
          </p:nvPr>
        </p:nvSpPr>
        <p:spPr/>
        <p:txBody>
          <a:bodyPr/>
          <a:lstStyle/>
          <a:p>
            <a:fld id="{0CED23F6-E974-9A47-A405-4B414D8D6B2B}" type="slidenum">
              <a:rPr lang="en-US" b="0" smtClean="0"/>
              <a:pPr/>
              <a:t>27</a:t>
            </a:fld>
            <a:endParaRPr lang="en-US" b="0" dirty="0"/>
          </a:p>
        </p:txBody>
      </p:sp>
      <p:sp>
        <p:nvSpPr>
          <p:cNvPr id="7" name="Title 2"/>
          <p:cNvSpPr>
            <a:spLocks noGrp="1"/>
          </p:cNvSpPr>
          <p:nvPr>
            <p:ph type="title" idx="4294967295"/>
          </p:nvPr>
        </p:nvSpPr>
        <p:spPr>
          <a:xfrm>
            <a:off x="1524000" y="663"/>
            <a:ext cx="9144000" cy="3064759"/>
          </a:xfrm>
          <a:solidFill>
            <a:srgbClr val="F2F2F2"/>
          </a:solidFill>
        </p:spPr>
        <p:txBody>
          <a:bodyPr>
            <a:noAutofit/>
          </a:bodyPr>
          <a:lstStyle/>
          <a:p>
            <a:pPr algn="ctr"/>
            <a:r>
              <a:rPr lang="en-US" sz="3600" dirty="0"/>
              <a:t>Are we helping the environment more if we choose a </a:t>
            </a:r>
            <a:r>
              <a:rPr lang="en-US" sz="3600" dirty="0">
                <a:solidFill>
                  <a:srgbClr val="FF0000"/>
                </a:solidFill>
              </a:rPr>
              <a:t>battery </a:t>
            </a:r>
            <a:r>
              <a:rPr lang="en-US" sz="3600" dirty="0"/>
              <a:t>electric car or an </a:t>
            </a:r>
            <a:r>
              <a:rPr lang="en-US" sz="3600" dirty="0">
                <a:solidFill>
                  <a:srgbClr val="FF0000"/>
                </a:solidFill>
              </a:rPr>
              <a:t>hybrid</a:t>
            </a:r>
            <a:r>
              <a:rPr lang="en-US" sz="3600" dirty="0"/>
              <a:t>?</a:t>
            </a:r>
            <a:endParaRPr lang="en-US" sz="3600" dirty="0">
              <a:solidFill>
                <a:srgbClr val="000000"/>
              </a:solidFill>
            </a:endParaRPr>
          </a:p>
        </p:txBody>
      </p:sp>
      <p:pic>
        <p:nvPicPr>
          <p:cNvPr id="2" name="Picture 1" descr="Asset 13-ppt.pn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118522" y="4278166"/>
            <a:ext cx="2182368" cy="1005840"/>
          </a:xfrm>
          <a:prstGeom prst="rect">
            <a:avLst/>
          </a:prstGeom>
        </p:spPr>
      </p:pic>
      <p:pic>
        <p:nvPicPr>
          <p:cNvPr id="5" name="Picture 4" descr="Asset 14-pp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500" y="3781342"/>
            <a:ext cx="2432304" cy="993648"/>
          </a:xfrm>
          <a:prstGeom prst="rect">
            <a:avLst/>
          </a:prstGeom>
        </p:spPr>
      </p:pic>
      <p:pic>
        <p:nvPicPr>
          <p:cNvPr id="11" name="Picture 10" descr="Asset 15-pp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8100" y="3327400"/>
            <a:ext cx="653370" cy="950766"/>
          </a:xfrm>
          <a:prstGeom prst="rect">
            <a:avLst/>
          </a:prstGeom>
        </p:spPr>
      </p:pic>
      <p:pic>
        <p:nvPicPr>
          <p:cNvPr id="12" name="Picture 11" descr="Asset 15-ppt.png"/>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8998630" y="3670300"/>
            <a:ext cx="653370" cy="950766"/>
          </a:xfrm>
          <a:prstGeom prst="rect">
            <a:avLst/>
          </a:prstGeom>
        </p:spPr>
      </p:pic>
      <p:pic>
        <p:nvPicPr>
          <p:cNvPr id="14" name="Picture 13" descr="Asset 5-ppt.png"/>
          <p:cNvPicPr>
            <a:picLocks noChangeAspect="1"/>
          </p:cNvPicPr>
          <p:nvPr/>
        </p:nvPicPr>
        <p:blipFill>
          <a:blip r:embed="rId6">
            <a:alphaModFix amt="24000"/>
            <a:extLst>
              <a:ext uri="{28A0092B-C50C-407E-A947-70E740481C1C}">
                <a14:useLocalDpi xmlns:a14="http://schemas.microsoft.com/office/drawing/2010/main"/>
              </a:ext>
            </a:extLst>
          </a:blip>
          <a:stretch>
            <a:fillRect/>
          </a:stretch>
        </p:blipFill>
        <p:spPr>
          <a:xfrm>
            <a:off x="1524000" y="0"/>
            <a:ext cx="9144000" cy="2403340"/>
          </a:xfrm>
          <a:prstGeom prst="rect">
            <a:avLst/>
          </a:prstGeom>
        </p:spPr>
      </p:pic>
    </p:spTree>
    <p:extLst>
      <p:ext uri="{BB962C8B-B14F-4D97-AF65-F5344CB8AC3E}">
        <p14:creationId xmlns:p14="http://schemas.microsoft.com/office/powerpoint/2010/main" val="224438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idx="4294967295"/>
          </p:nvPr>
        </p:nvSpPr>
        <p:spPr>
          <a:xfrm>
            <a:off x="1524000" y="663"/>
            <a:ext cx="9144000" cy="3064759"/>
          </a:xfrm>
          <a:solidFill>
            <a:srgbClr val="F2F2F2"/>
          </a:solidFill>
        </p:spPr>
        <p:txBody>
          <a:bodyPr>
            <a:noAutofit/>
          </a:bodyPr>
          <a:lstStyle/>
          <a:p>
            <a:pPr algn="ctr"/>
            <a:r>
              <a:rPr lang="en-US" sz="3600" dirty="0"/>
              <a:t>In which states can we have the largest environmental and health benefits from more stringent </a:t>
            </a:r>
            <a:r>
              <a:rPr lang="en-US" sz="3600" dirty="0">
                <a:solidFill>
                  <a:srgbClr val="FF0000"/>
                </a:solidFill>
              </a:rPr>
              <a:t>building codes</a:t>
            </a:r>
            <a:r>
              <a:rPr lang="en-US" sz="3600" dirty="0"/>
              <a:t>?</a:t>
            </a:r>
            <a:endParaRPr lang="en-US" sz="3600" dirty="0">
              <a:solidFill>
                <a:srgbClr val="000000"/>
              </a:solidFill>
            </a:endParaRPr>
          </a:p>
        </p:txBody>
      </p:sp>
      <p:pic>
        <p:nvPicPr>
          <p:cNvPr id="7" name="Picture 6" descr="Asset 3-pp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682343"/>
            <a:ext cx="9144000" cy="3048657"/>
          </a:xfrm>
          <a:prstGeom prst="rect">
            <a:avLst/>
          </a:prstGeom>
        </p:spPr>
      </p:pic>
      <p:pic>
        <p:nvPicPr>
          <p:cNvPr id="8" name="Picture 7" descr="Asset 19-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0695" y="4084171"/>
            <a:ext cx="403682" cy="525272"/>
          </a:xfrm>
          <a:prstGeom prst="rect">
            <a:avLst/>
          </a:prstGeom>
        </p:spPr>
      </p:pic>
      <p:pic>
        <p:nvPicPr>
          <p:cNvPr id="10" name="Picture 9" descr="Asset 19-pp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2373" y="4833471"/>
            <a:ext cx="276799" cy="360172"/>
          </a:xfrm>
          <a:prstGeom prst="rect">
            <a:avLst/>
          </a:prstGeom>
        </p:spPr>
      </p:pic>
      <p:pic>
        <p:nvPicPr>
          <p:cNvPr id="11" name="Picture 10" descr="Asset 19-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84830" y="4084171"/>
            <a:ext cx="403682" cy="525272"/>
          </a:xfrm>
          <a:prstGeom prst="rect">
            <a:avLst/>
          </a:prstGeom>
        </p:spPr>
      </p:pic>
      <p:pic>
        <p:nvPicPr>
          <p:cNvPr id="12" name="Picture 11" descr="Asset 19-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9178" y="3558899"/>
            <a:ext cx="403682" cy="525272"/>
          </a:xfrm>
          <a:prstGeom prst="rect">
            <a:avLst/>
          </a:prstGeom>
        </p:spPr>
      </p:pic>
      <p:sp>
        <p:nvSpPr>
          <p:cNvPr id="13" name="Rectangle 12"/>
          <p:cNvSpPr/>
          <p:nvPr/>
        </p:nvSpPr>
        <p:spPr>
          <a:xfrm>
            <a:off x="1524000" y="6578600"/>
            <a:ext cx="9156700" cy="29619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set 13-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9124106" y="6396704"/>
            <a:ext cx="623988" cy="287592"/>
          </a:xfrm>
          <a:prstGeom prst="rect">
            <a:avLst/>
          </a:prstGeom>
        </p:spPr>
      </p:pic>
      <p:pic>
        <p:nvPicPr>
          <p:cNvPr id="18" name="Picture 17" descr="Asset 13-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676218" y="6405308"/>
            <a:ext cx="623988" cy="287592"/>
          </a:xfrm>
          <a:prstGeom prst="rect">
            <a:avLst/>
          </a:prstGeom>
        </p:spPr>
      </p:pic>
      <p:pic>
        <p:nvPicPr>
          <p:cNvPr id="19" name="Picture 18" descr="Asset 13-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1583" y="6519608"/>
            <a:ext cx="623988" cy="287592"/>
          </a:xfrm>
          <a:prstGeom prst="rect">
            <a:avLst/>
          </a:prstGeom>
        </p:spPr>
      </p:pic>
      <p:pic>
        <p:nvPicPr>
          <p:cNvPr id="20" name="Picture 19" descr="Asset 13-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48548" y="6536404"/>
            <a:ext cx="623988" cy="287592"/>
          </a:xfrm>
          <a:prstGeom prst="rect">
            <a:avLst/>
          </a:prstGeom>
        </p:spPr>
      </p:pic>
      <p:pic>
        <p:nvPicPr>
          <p:cNvPr id="21" name="Picture 20" descr="Asset 13-pp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4830" y="6519608"/>
            <a:ext cx="623988" cy="287592"/>
          </a:xfrm>
          <a:prstGeom prst="rect">
            <a:avLst/>
          </a:prstGeom>
        </p:spPr>
      </p:pic>
      <p:pic>
        <p:nvPicPr>
          <p:cNvPr id="23" name="Picture 22" descr="Asset 5-ppt.png"/>
          <p:cNvPicPr>
            <a:picLocks noChangeAspect="1"/>
          </p:cNvPicPr>
          <p:nvPr/>
        </p:nvPicPr>
        <p:blipFill>
          <a:blip r:embed="rId6">
            <a:alphaModFix amt="24000"/>
            <a:extLst>
              <a:ext uri="{28A0092B-C50C-407E-A947-70E740481C1C}">
                <a14:useLocalDpi xmlns:a14="http://schemas.microsoft.com/office/drawing/2010/main"/>
              </a:ext>
            </a:extLst>
          </a:blip>
          <a:stretch>
            <a:fillRect/>
          </a:stretch>
        </p:blipFill>
        <p:spPr>
          <a:xfrm>
            <a:off x="1524000" y="0"/>
            <a:ext cx="9144000" cy="2403340"/>
          </a:xfrm>
          <a:prstGeom prst="rect">
            <a:avLst/>
          </a:prstGeom>
        </p:spPr>
      </p:pic>
    </p:spTree>
    <p:extLst>
      <p:ext uri="{BB962C8B-B14F-4D97-AF65-F5344CB8AC3E}">
        <p14:creationId xmlns:p14="http://schemas.microsoft.com/office/powerpoint/2010/main" val="3753378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0" y="3962400"/>
            <a:ext cx="9144000" cy="2895600"/>
          </a:xfrm>
          <a:prstGeom prst="rect">
            <a:avLst/>
          </a:prstGeom>
          <a:gradFill flip="none" rotWithShape="1">
            <a:gsLst>
              <a:gs pos="0">
                <a:schemeClr val="bg1">
                  <a:lumMod val="65000"/>
                </a:schemeClr>
              </a:gs>
              <a:gs pos="100000">
                <a:schemeClr val="bg1">
                  <a:lumMod val="85000"/>
                </a:schemeClr>
              </a:gs>
            </a:gsLst>
            <a:lin ang="162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CED23F6-E974-9A47-A405-4B414D8D6B2B}" type="slidenum">
              <a:rPr lang="en-US" b="0" smtClean="0"/>
              <a:pPr/>
              <a:t>29</a:t>
            </a:fld>
            <a:endParaRPr lang="en-US" b="0" dirty="0"/>
          </a:p>
        </p:txBody>
      </p:sp>
      <p:sp>
        <p:nvSpPr>
          <p:cNvPr id="5" name="Title 2"/>
          <p:cNvSpPr>
            <a:spLocks noGrp="1"/>
          </p:cNvSpPr>
          <p:nvPr>
            <p:ph type="title" idx="4294967295"/>
          </p:nvPr>
        </p:nvSpPr>
        <p:spPr>
          <a:xfrm>
            <a:off x="1524000" y="663"/>
            <a:ext cx="9144000" cy="2386938"/>
          </a:xfrm>
          <a:solidFill>
            <a:srgbClr val="F2F2F2"/>
          </a:solidFill>
        </p:spPr>
        <p:txBody>
          <a:bodyPr>
            <a:noAutofit/>
          </a:bodyPr>
          <a:lstStyle/>
          <a:p>
            <a:pPr algn="ctr"/>
            <a:r>
              <a:rPr lang="en-US" sz="3600" dirty="0"/>
              <a:t>Where can we have the largest environmental and health benefits from increasing</a:t>
            </a:r>
            <a:r>
              <a:rPr lang="en-US" sz="3600" dirty="0">
                <a:solidFill>
                  <a:srgbClr val="F79646"/>
                </a:solidFill>
              </a:rPr>
              <a:t> </a:t>
            </a:r>
            <a:r>
              <a:rPr lang="en-US" sz="3600" dirty="0">
                <a:solidFill>
                  <a:srgbClr val="FF0000"/>
                </a:solidFill>
              </a:rPr>
              <a:t>wind energy</a:t>
            </a:r>
            <a:r>
              <a:rPr lang="en-US" sz="3600" dirty="0"/>
              <a:t>? </a:t>
            </a:r>
            <a:endParaRPr lang="en-US" sz="3600" dirty="0">
              <a:solidFill>
                <a:srgbClr val="000000"/>
              </a:solidFill>
            </a:endParaRPr>
          </a:p>
        </p:txBody>
      </p:sp>
      <p:grpSp>
        <p:nvGrpSpPr>
          <p:cNvPr id="16" name="Group 15"/>
          <p:cNvGrpSpPr/>
          <p:nvPr/>
        </p:nvGrpSpPr>
        <p:grpSpPr>
          <a:xfrm>
            <a:off x="1168908" y="3352800"/>
            <a:ext cx="9638792" cy="1829308"/>
            <a:chOff x="-456692" y="3352800"/>
            <a:chExt cx="9638792" cy="1829308"/>
          </a:xfrm>
          <a:effectLst>
            <a:outerShdw blurRad="76200" dist="12700" dir="8100000" sy="-23000" kx="800400" algn="br" rotWithShape="0">
              <a:prstClr val="black">
                <a:alpha val="20000"/>
              </a:prstClr>
            </a:outerShdw>
          </a:effectLst>
        </p:grpSpPr>
        <p:pic>
          <p:nvPicPr>
            <p:cNvPr id="2" name="Picture 1"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01700" y="3352800"/>
              <a:ext cx="1231392" cy="1816608"/>
            </a:xfrm>
            <a:prstGeom prst="rect">
              <a:avLst/>
            </a:prstGeom>
          </p:spPr>
        </p:pic>
        <p:pic>
          <p:nvPicPr>
            <p:cNvPr id="7" name="Picture 6"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260092" y="3352800"/>
              <a:ext cx="1231392" cy="1816608"/>
            </a:xfrm>
            <a:prstGeom prst="rect">
              <a:avLst/>
            </a:prstGeom>
          </p:spPr>
        </p:pic>
        <p:pic>
          <p:nvPicPr>
            <p:cNvPr id="8" name="Picture 7"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657092" y="3352800"/>
              <a:ext cx="1231392" cy="1816608"/>
            </a:xfrm>
            <a:prstGeom prst="rect">
              <a:avLst/>
            </a:prstGeom>
          </p:spPr>
        </p:pic>
        <p:pic>
          <p:nvPicPr>
            <p:cNvPr id="9" name="Picture 8"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41392" y="3352800"/>
              <a:ext cx="1231392" cy="1816608"/>
            </a:xfrm>
            <a:prstGeom prst="rect">
              <a:avLst/>
            </a:prstGeom>
          </p:spPr>
        </p:pic>
        <p:pic>
          <p:nvPicPr>
            <p:cNvPr id="11" name="Picture 10"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01892" y="3352800"/>
              <a:ext cx="1231392" cy="1816608"/>
            </a:xfrm>
            <a:prstGeom prst="rect">
              <a:avLst/>
            </a:prstGeom>
          </p:spPr>
        </p:pic>
        <p:pic>
          <p:nvPicPr>
            <p:cNvPr id="12" name="Picture 11"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950708" y="3365500"/>
              <a:ext cx="1231392" cy="1816608"/>
            </a:xfrm>
            <a:prstGeom prst="rect">
              <a:avLst/>
            </a:prstGeom>
          </p:spPr>
        </p:pic>
        <p:pic>
          <p:nvPicPr>
            <p:cNvPr id="13" name="Picture 12" descr="Asset 17-ppt.png"/>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6692" y="3352800"/>
              <a:ext cx="1231392" cy="1816608"/>
            </a:xfrm>
            <a:prstGeom prst="rect">
              <a:avLst/>
            </a:prstGeom>
          </p:spPr>
        </p:pic>
      </p:grpSp>
      <p:pic>
        <p:nvPicPr>
          <p:cNvPr id="14" name="Picture 13" descr="Asset 5-ppt.png"/>
          <p:cNvPicPr>
            <a:picLocks noChangeAspect="1"/>
          </p:cNvPicPr>
          <p:nvPr/>
        </p:nvPicPr>
        <p:blipFill>
          <a:blip r:embed="rId3">
            <a:alphaModFix amt="24000"/>
            <a:extLst>
              <a:ext uri="{28A0092B-C50C-407E-A947-70E740481C1C}">
                <a14:useLocalDpi xmlns:a14="http://schemas.microsoft.com/office/drawing/2010/main"/>
              </a:ext>
            </a:extLst>
          </a:blip>
          <a:stretch>
            <a:fillRect/>
          </a:stretch>
        </p:blipFill>
        <p:spPr>
          <a:xfrm>
            <a:off x="1524000" y="0"/>
            <a:ext cx="9144000" cy="2403340"/>
          </a:xfrm>
          <a:prstGeom prst="rect">
            <a:avLst/>
          </a:prstGeom>
        </p:spPr>
      </p:pic>
    </p:spTree>
    <p:extLst>
      <p:ext uri="{BB962C8B-B14F-4D97-AF65-F5344CB8AC3E}">
        <p14:creationId xmlns:p14="http://schemas.microsoft.com/office/powerpoint/2010/main" val="157730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8C67-AEAF-4B75-A88A-40C8631E55FB}"/>
              </a:ext>
            </a:extLst>
          </p:cNvPr>
          <p:cNvSpPr>
            <a:spLocks noGrp="1"/>
          </p:cNvSpPr>
          <p:nvPr>
            <p:ph type="title"/>
          </p:nvPr>
        </p:nvSpPr>
        <p:spPr/>
        <p:txBody>
          <a:bodyPr/>
          <a:lstStyle/>
          <a:p>
            <a:r>
              <a:rPr lang="en-US" dirty="0"/>
              <a:t>Terms</a:t>
            </a:r>
          </a:p>
        </p:txBody>
      </p:sp>
      <p:sp>
        <p:nvSpPr>
          <p:cNvPr id="3" name="Content Placeholder 2">
            <a:extLst>
              <a:ext uri="{FF2B5EF4-FFF2-40B4-BE49-F238E27FC236}">
                <a16:creationId xmlns:a16="http://schemas.microsoft.com/office/drawing/2014/main" id="{D4FA6308-5DCD-40E4-BB18-B01B05A798CC}"/>
              </a:ext>
            </a:extLst>
          </p:cNvPr>
          <p:cNvSpPr>
            <a:spLocks noGrp="1"/>
          </p:cNvSpPr>
          <p:nvPr>
            <p:ph idx="1"/>
          </p:nvPr>
        </p:nvSpPr>
        <p:spPr>
          <a:xfrm>
            <a:off x="457200" y="1554480"/>
            <a:ext cx="9398001" cy="4462760"/>
          </a:xfrm>
        </p:spPr>
        <p:txBody>
          <a:bodyPr/>
          <a:lstStyle/>
          <a:p>
            <a:r>
              <a:rPr lang="en-US" dirty="0"/>
              <a:t>Additionality</a:t>
            </a:r>
          </a:p>
          <a:p>
            <a:r>
              <a:rPr lang="en-US" dirty="0"/>
              <a:t>Purpose of RECs</a:t>
            </a:r>
          </a:p>
          <a:p>
            <a:r>
              <a:rPr lang="en-US" dirty="0"/>
              <a:t>Accounting with RECs</a:t>
            </a:r>
          </a:p>
          <a:p>
            <a:r>
              <a:rPr lang="en-US" dirty="0"/>
              <a:t>Power Purchase Agreements</a:t>
            </a:r>
          </a:p>
          <a:p>
            <a:r>
              <a:rPr lang="en-US" dirty="0"/>
              <a:t>Avoided Emissions and their Calculations</a:t>
            </a:r>
          </a:p>
          <a:p>
            <a:r>
              <a:rPr lang="en-US" dirty="0"/>
              <a:t>Marginal Emissions and their Calculations</a:t>
            </a:r>
          </a:p>
          <a:p>
            <a:r>
              <a:rPr lang="en-US" dirty="0" err="1"/>
              <a:t>eGrid</a:t>
            </a:r>
            <a:r>
              <a:rPr lang="en-US" dirty="0"/>
              <a:t> Emissions and their Calculations</a:t>
            </a:r>
          </a:p>
          <a:p>
            <a:r>
              <a:rPr lang="en-US" dirty="0"/>
              <a:t>Scope 2 Accounting</a:t>
            </a:r>
          </a:p>
          <a:p>
            <a:r>
              <a:rPr lang="en-US" dirty="0"/>
              <a:t>Inventory Based Accounting</a:t>
            </a:r>
          </a:p>
          <a:p>
            <a:r>
              <a:rPr lang="en-US" dirty="0"/>
              <a:t>Impact Based Accounting</a:t>
            </a:r>
          </a:p>
        </p:txBody>
      </p:sp>
    </p:spTree>
    <p:extLst>
      <p:ext uri="{BB962C8B-B14F-4D97-AF65-F5344CB8AC3E}">
        <p14:creationId xmlns:p14="http://schemas.microsoft.com/office/powerpoint/2010/main" val="5988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sset 1-gri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3619" y="2247900"/>
            <a:ext cx="6665010" cy="4073894"/>
          </a:xfrm>
          <a:prstGeom prst="rect">
            <a:avLst/>
          </a:prstGeom>
        </p:spPr>
      </p:pic>
      <p:sp>
        <p:nvSpPr>
          <p:cNvPr id="3" name="Slide Number Placeholder 2"/>
          <p:cNvSpPr>
            <a:spLocks noGrp="1"/>
          </p:cNvSpPr>
          <p:nvPr>
            <p:ph type="sldNum" sz="quarter" idx="12"/>
          </p:nvPr>
        </p:nvSpPr>
        <p:spPr/>
        <p:txBody>
          <a:bodyPr/>
          <a:lstStyle/>
          <a:p>
            <a:fld id="{0CED23F6-E974-9A47-A405-4B414D8D6B2B}" type="slidenum">
              <a:rPr lang="en-US" b="0" smtClean="0"/>
              <a:pPr/>
              <a:t>30</a:t>
            </a:fld>
            <a:endParaRPr lang="en-US" b="0" dirty="0"/>
          </a:p>
        </p:txBody>
      </p:sp>
      <p:sp>
        <p:nvSpPr>
          <p:cNvPr id="6" name="Title 2"/>
          <p:cNvSpPr>
            <a:spLocks noGrp="1"/>
          </p:cNvSpPr>
          <p:nvPr>
            <p:ph type="title" idx="4294967295"/>
          </p:nvPr>
        </p:nvSpPr>
        <p:spPr>
          <a:xfrm>
            <a:off x="1524000" y="663"/>
            <a:ext cx="9144000" cy="2082138"/>
          </a:xfrm>
          <a:solidFill>
            <a:srgbClr val="F2F2F2"/>
          </a:solidFill>
        </p:spPr>
        <p:txBody>
          <a:bodyPr>
            <a:noAutofit/>
          </a:bodyPr>
          <a:lstStyle/>
          <a:p>
            <a:pPr algn="ctr"/>
            <a:r>
              <a:rPr lang="en-US" sz="3600" dirty="0"/>
              <a:t>Are we helping the environment by increasing</a:t>
            </a:r>
            <a:r>
              <a:rPr lang="en-US" sz="3600" dirty="0">
                <a:solidFill>
                  <a:srgbClr val="FF0000"/>
                </a:solidFill>
              </a:rPr>
              <a:t> storage </a:t>
            </a:r>
            <a:r>
              <a:rPr lang="en-US" sz="3600" dirty="0"/>
              <a:t>in our electricity grid? </a:t>
            </a:r>
            <a:endParaRPr lang="en-US" sz="3600" dirty="0">
              <a:solidFill>
                <a:srgbClr val="000000"/>
              </a:solidFill>
            </a:endParaRPr>
          </a:p>
        </p:txBody>
      </p:sp>
      <p:pic>
        <p:nvPicPr>
          <p:cNvPr id="4" name="Picture 3"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7736" y="4330700"/>
            <a:ext cx="544980" cy="560864"/>
          </a:xfrm>
          <a:prstGeom prst="rect">
            <a:avLst/>
          </a:prstGeom>
        </p:spPr>
      </p:pic>
      <p:pic>
        <p:nvPicPr>
          <p:cNvPr id="8" name="Picture 7"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6736" y="3258740"/>
            <a:ext cx="544980" cy="560864"/>
          </a:xfrm>
          <a:prstGeom prst="rect">
            <a:avLst/>
          </a:prstGeom>
        </p:spPr>
      </p:pic>
      <p:pic>
        <p:nvPicPr>
          <p:cNvPr id="9" name="Picture 8"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5036" y="4483100"/>
            <a:ext cx="544980" cy="560864"/>
          </a:xfrm>
          <a:prstGeom prst="rect">
            <a:avLst/>
          </a:prstGeom>
        </p:spPr>
      </p:pic>
      <p:pic>
        <p:nvPicPr>
          <p:cNvPr id="10" name="Picture 9"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2736" y="3073400"/>
            <a:ext cx="544980" cy="560864"/>
          </a:xfrm>
          <a:prstGeom prst="rect">
            <a:avLst/>
          </a:prstGeom>
        </p:spPr>
      </p:pic>
      <p:pic>
        <p:nvPicPr>
          <p:cNvPr id="11" name="Picture 10"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2936" y="3819604"/>
            <a:ext cx="544980" cy="560864"/>
          </a:xfrm>
          <a:prstGeom prst="rect">
            <a:avLst/>
          </a:prstGeom>
        </p:spPr>
      </p:pic>
      <p:pic>
        <p:nvPicPr>
          <p:cNvPr id="12" name="Picture 11"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7036" y="3361372"/>
            <a:ext cx="544980" cy="560864"/>
          </a:xfrm>
          <a:prstGeom prst="rect">
            <a:avLst/>
          </a:prstGeom>
        </p:spPr>
      </p:pic>
      <p:pic>
        <p:nvPicPr>
          <p:cNvPr id="13" name="Picture 12" descr="Asset 18-pp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2936" y="4891564"/>
            <a:ext cx="544980" cy="560864"/>
          </a:xfrm>
          <a:prstGeom prst="rect">
            <a:avLst/>
          </a:prstGeom>
        </p:spPr>
      </p:pic>
      <p:pic>
        <p:nvPicPr>
          <p:cNvPr id="14" name="Picture 13" descr="Asset 5-ppt.png"/>
          <p:cNvPicPr>
            <a:picLocks noChangeAspect="1"/>
          </p:cNvPicPr>
          <p:nvPr/>
        </p:nvPicPr>
        <p:blipFill>
          <a:blip r:embed="rId4">
            <a:alphaModFix amt="24000"/>
            <a:extLst>
              <a:ext uri="{28A0092B-C50C-407E-A947-70E740481C1C}">
                <a14:useLocalDpi xmlns:a14="http://schemas.microsoft.com/office/drawing/2010/main"/>
              </a:ext>
            </a:extLst>
          </a:blip>
          <a:stretch>
            <a:fillRect/>
          </a:stretch>
        </p:blipFill>
        <p:spPr>
          <a:xfrm>
            <a:off x="1524000" y="0"/>
            <a:ext cx="9144000" cy="2403340"/>
          </a:xfrm>
          <a:prstGeom prst="rect">
            <a:avLst/>
          </a:prstGeom>
        </p:spPr>
      </p:pic>
    </p:spTree>
    <p:extLst>
      <p:ext uri="{BB962C8B-B14F-4D97-AF65-F5344CB8AC3E}">
        <p14:creationId xmlns:p14="http://schemas.microsoft.com/office/powerpoint/2010/main" val="166633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C9256D-FD65-8A4F-9C9E-729E9858BACE}" type="slidenum">
              <a:rPr lang="en-US" smtClean="0"/>
              <a:pPr/>
              <a:t>31</a:t>
            </a:fld>
            <a:endParaRPr lang="en-US"/>
          </a:p>
        </p:txBody>
      </p:sp>
      <p:sp>
        <p:nvSpPr>
          <p:cNvPr id="2" name="Title 1"/>
          <p:cNvSpPr>
            <a:spLocks noGrp="1"/>
          </p:cNvSpPr>
          <p:nvPr>
            <p:ph type="title"/>
          </p:nvPr>
        </p:nvSpPr>
        <p:spPr>
          <a:xfrm>
            <a:off x="457200" y="109284"/>
            <a:ext cx="9398000" cy="443198"/>
          </a:xfrm>
        </p:spPr>
        <p:txBody>
          <a:bodyPr>
            <a:normAutofit/>
          </a:bodyPr>
          <a:lstStyle/>
          <a:p>
            <a:r>
              <a:rPr lang="en-US" dirty="0"/>
              <a:t>The US grid is diverse in its carbon intensity</a:t>
            </a:r>
          </a:p>
        </p:txBody>
      </p:sp>
      <p:pic>
        <p:nvPicPr>
          <p:cNvPr id="3" name="Picture 2"/>
          <p:cNvPicPr>
            <a:picLocks noChangeAspect="1"/>
          </p:cNvPicPr>
          <p:nvPr/>
        </p:nvPicPr>
        <p:blipFill>
          <a:blip r:embed="rId2"/>
          <a:stretch>
            <a:fillRect/>
          </a:stretch>
        </p:blipFill>
        <p:spPr>
          <a:xfrm>
            <a:off x="1739900" y="1041400"/>
            <a:ext cx="8737600" cy="4992914"/>
          </a:xfrm>
          <a:prstGeom prst="rect">
            <a:avLst/>
          </a:prstGeom>
        </p:spPr>
      </p:pic>
      <p:sp>
        <p:nvSpPr>
          <p:cNvPr id="6" name="TextBox 5"/>
          <p:cNvSpPr txBox="1"/>
          <p:nvPr/>
        </p:nvSpPr>
        <p:spPr>
          <a:xfrm>
            <a:off x="1524000" y="6505575"/>
            <a:ext cx="9144000" cy="369332"/>
          </a:xfrm>
          <a:prstGeom prst="rect">
            <a:avLst/>
          </a:prstGeom>
          <a:noFill/>
        </p:spPr>
        <p:txBody>
          <a:bodyPr wrap="square" rtlCol="0">
            <a:spAutoFit/>
          </a:bodyPr>
          <a:lstStyle/>
          <a:p>
            <a:pPr algn="ctr"/>
            <a:r>
              <a:rPr lang="en-US"/>
              <a:t>Attribution: figure produced by Nathaniel Horner using data from CEMS and EIA. </a:t>
            </a:r>
          </a:p>
        </p:txBody>
      </p:sp>
      <p:sp>
        <p:nvSpPr>
          <p:cNvPr id="5" name="TextBox 4"/>
          <p:cNvSpPr txBox="1"/>
          <p:nvPr/>
        </p:nvSpPr>
        <p:spPr>
          <a:xfrm>
            <a:off x="8267700" y="2755900"/>
            <a:ext cx="2044700" cy="369332"/>
          </a:xfrm>
          <a:prstGeom prst="rect">
            <a:avLst/>
          </a:prstGeom>
          <a:solidFill>
            <a:srgbClr val="FFFFFF"/>
          </a:solidFill>
        </p:spPr>
        <p:txBody>
          <a:bodyPr wrap="square" rtlCol="0">
            <a:spAutoFit/>
          </a:bodyPr>
          <a:lstStyle/>
          <a:p>
            <a:r>
              <a:rPr lang="en-US"/>
              <a:t>metric tCO</a:t>
            </a:r>
            <a:r>
              <a:rPr lang="en-US" baseline="-25000"/>
              <a:t>2</a:t>
            </a:r>
            <a:r>
              <a:rPr lang="en-US"/>
              <a:t>/MWh    </a:t>
            </a:r>
          </a:p>
        </p:txBody>
      </p:sp>
      <p:sp>
        <p:nvSpPr>
          <p:cNvPr id="7" name="TextBox 6"/>
          <p:cNvSpPr txBox="1"/>
          <p:nvPr/>
        </p:nvSpPr>
        <p:spPr>
          <a:xfrm>
            <a:off x="2895600" y="1074004"/>
            <a:ext cx="6756400" cy="830997"/>
          </a:xfrm>
          <a:prstGeom prst="rect">
            <a:avLst/>
          </a:prstGeom>
          <a:solidFill>
            <a:srgbClr val="FFFFFF"/>
          </a:solidFill>
        </p:spPr>
        <p:txBody>
          <a:bodyPr wrap="square" rtlCol="0">
            <a:spAutoFit/>
          </a:bodyPr>
          <a:lstStyle/>
          <a:p>
            <a:pPr algn="ctr"/>
            <a:r>
              <a:rPr lang="en-US" sz="2400" dirty="0"/>
              <a:t>State level CO</a:t>
            </a:r>
            <a:r>
              <a:rPr lang="en-US" sz="2400" baseline="-25000" dirty="0"/>
              <a:t>2</a:t>
            </a:r>
            <a:r>
              <a:rPr lang="en-US" sz="2400" dirty="0"/>
              <a:t> emissions factors for total electricity generation 2015 </a:t>
            </a:r>
          </a:p>
        </p:txBody>
      </p:sp>
    </p:spTree>
    <p:extLst>
      <p:ext uri="{BB962C8B-B14F-4D97-AF65-F5344CB8AC3E}">
        <p14:creationId xmlns:p14="http://schemas.microsoft.com/office/powerpoint/2010/main" val="13615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99506"/>
            <a:ext cx="9398000" cy="443198"/>
          </a:xfrm>
        </p:spPr>
        <p:txBody>
          <a:bodyPr>
            <a:normAutofit/>
          </a:bodyPr>
          <a:lstStyle/>
          <a:p>
            <a:r>
              <a:rPr lang="en-US" dirty="0"/>
              <a:t>The US grid is diverse in its carbon intensity</a:t>
            </a:r>
            <a:endParaRPr lang="en-US" dirty="0">
              <a:latin typeface="Century Gothic" charset="0"/>
              <a:ea typeface="Century Gothic" charset="0"/>
              <a:cs typeface="Century Gothic" charset="0"/>
            </a:endParaRPr>
          </a:p>
        </p:txBody>
      </p:sp>
      <p:pic>
        <p:nvPicPr>
          <p:cNvPr id="3" name="Picture 2">
            <a:extLst>
              <a:ext uri="{FF2B5EF4-FFF2-40B4-BE49-F238E27FC236}">
                <a16:creationId xmlns:a16="http://schemas.microsoft.com/office/drawing/2014/main" id="{7BB2FAF4-6AD0-884E-8B01-ACD54864EDE8}"/>
              </a:ext>
            </a:extLst>
          </p:cNvPr>
          <p:cNvPicPr>
            <a:picLocks noChangeAspect="1"/>
          </p:cNvPicPr>
          <p:nvPr/>
        </p:nvPicPr>
        <p:blipFill>
          <a:blip r:embed="rId2"/>
          <a:stretch>
            <a:fillRect/>
          </a:stretch>
        </p:blipFill>
        <p:spPr>
          <a:xfrm>
            <a:off x="1257878" y="1461077"/>
            <a:ext cx="9537700" cy="5016500"/>
          </a:xfrm>
          <a:prstGeom prst="rect">
            <a:avLst/>
          </a:prstGeom>
        </p:spPr>
      </p:pic>
      <p:sp>
        <p:nvSpPr>
          <p:cNvPr id="4" name="TextBox 3">
            <a:extLst>
              <a:ext uri="{FF2B5EF4-FFF2-40B4-BE49-F238E27FC236}">
                <a16:creationId xmlns:a16="http://schemas.microsoft.com/office/drawing/2014/main" id="{ECFE1E29-38DE-084F-98C9-5E39C261975B}"/>
              </a:ext>
            </a:extLst>
          </p:cNvPr>
          <p:cNvSpPr txBox="1"/>
          <p:nvPr/>
        </p:nvSpPr>
        <p:spPr>
          <a:xfrm>
            <a:off x="886691" y="821058"/>
            <a:ext cx="10155381" cy="461665"/>
          </a:xfrm>
          <a:prstGeom prst="rect">
            <a:avLst/>
          </a:prstGeom>
          <a:solidFill>
            <a:srgbClr val="FFFFFF"/>
          </a:solidFill>
        </p:spPr>
        <p:txBody>
          <a:bodyPr wrap="square" rtlCol="0">
            <a:spAutoFit/>
          </a:bodyPr>
          <a:lstStyle/>
          <a:p>
            <a:pPr algn="ctr"/>
            <a:r>
              <a:rPr lang="en-US" sz="2400" dirty="0"/>
              <a:t>CO</a:t>
            </a:r>
            <a:r>
              <a:rPr lang="en-US" sz="2400" baseline="-25000" dirty="0"/>
              <a:t>2</a:t>
            </a:r>
            <a:r>
              <a:rPr lang="en-US" sz="2400" dirty="0"/>
              <a:t> marginal emissions factors by U.S. power grid, Sept 12 2018 </a:t>
            </a:r>
          </a:p>
        </p:txBody>
      </p:sp>
    </p:spTree>
    <p:extLst>
      <p:ext uri="{BB962C8B-B14F-4D97-AF65-F5344CB8AC3E}">
        <p14:creationId xmlns:p14="http://schemas.microsoft.com/office/powerpoint/2010/main" val="48077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ED23F6-E974-9A47-A405-4B414D8D6B2B}" type="slidenum">
              <a:rPr lang="en-US" smtClean="0"/>
              <a:pPr/>
              <a:t>33</a:t>
            </a:fld>
            <a:endParaRPr lang="en-US" dirty="0"/>
          </a:p>
        </p:txBody>
      </p:sp>
      <p:sp>
        <p:nvSpPr>
          <p:cNvPr id="2" name="Title 1"/>
          <p:cNvSpPr>
            <a:spLocks noGrp="1"/>
          </p:cNvSpPr>
          <p:nvPr>
            <p:ph type="title"/>
          </p:nvPr>
        </p:nvSpPr>
        <p:spPr>
          <a:xfrm>
            <a:off x="1587500" y="98539"/>
            <a:ext cx="9207500" cy="775597"/>
          </a:xfrm>
        </p:spPr>
        <p:txBody>
          <a:bodyPr/>
          <a:lstStyle/>
          <a:p>
            <a:r>
              <a:rPr lang="en-US" sz="2800"/>
              <a:t>D</a:t>
            </a:r>
            <a:r>
              <a:rPr lang="en-US" sz="2800" dirty="0"/>
              <a:t>amages from </a:t>
            </a:r>
            <a:r>
              <a:rPr lang="en-US" sz="2800" dirty="0">
                <a:solidFill>
                  <a:srgbClr val="FF0000"/>
                </a:solidFill>
              </a:rPr>
              <a:t>criteria air pollutants </a:t>
            </a:r>
            <a:r>
              <a:rPr lang="en-US" sz="2800" dirty="0"/>
              <a:t>vary tremendously across the country   </a:t>
            </a:r>
            <a:endParaRPr lang="en-US" sz="2800">
              <a:solidFill>
                <a:srgbClr val="FFFFFF"/>
              </a:solidFill>
            </a:endParaRPr>
          </a:p>
        </p:txBody>
      </p:sp>
      <p:sp>
        <p:nvSpPr>
          <p:cNvPr id="3" name="TextBox 2"/>
          <p:cNvSpPr txBox="1"/>
          <p:nvPr/>
        </p:nvSpPr>
        <p:spPr>
          <a:xfrm>
            <a:off x="1587501" y="6451600"/>
            <a:ext cx="3996219" cy="369332"/>
          </a:xfrm>
          <a:prstGeom prst="rect">
            <a:avLst/>
          </a:prstGeom>
          <a:noFill/>
        </p:spPr>
        <p:txBody>
          <a:bodyPr wrap="none" rtlCol="0">
            <a:spAutoFit/>
          </a:bodyPr>
          <a:lstStyle/>
          <a:p>
            <a:r>
              <a:rPr lang="en-US">
                <a:latin typeface="Abadi MT Condensed Light"/>
                <a:cs typeface="Abadi MT Condensed Light"/>
              </a:rPr>
              <a:t>Source: Based on AP2 model from Prof. N. Muller</a:t>
            </a:r>
          </a:p>
        </p:txBody>
      </p:sp>
      <p:pic>
        <p:nvPicPr>
          <p:cNvPr id="10" name="Picture 9" descr="SO2_damage_per_ton.png"/>
          <p:cNvPicPr>
            <a:picLocks noChangeAspect="1"/>
          </p:cNvPicPr>
          <p:nvPr/>
        </p:nvPicPr>
        <p:blipFill rotWithShape="1">
          <a:blip r:embed="rId2" cstate="print">
            <a:extLst>
              <a:ext uri="{28A0092B-C50C-407E-A947-70E740481C1C}">
                <a14:useLocalDpi xmlns:a14="http://schemas.microsoft.com/office/drawing/2010/main"/>
              </a:ext>
            </a:extLst>
          </a:blip>
          <a:srcRect t="7865" r="29297" b="8160"/>
          <a:stretch/>
        </p:blipFill>
        <p:spPr>
          <a:xfrm>
            <a:off x="1879601" y="1251384"/>
            <a:ext cx="8686801" cy="5619316"/>
          </a:xfrm>
          <a:prstGeom prst="rect">
            <a:avLst/>
          </a:prstGeom>
        </p:spPr>
      </p:pic>
      <p:sp>
        <p:nvSpPr>
          <p:cNvPr id="11" name="TextBox 10"/>
          <p:cNvSpPr txBox="1"/>
          <p:nvPr/>
        </p:nvSpPr>
        <p:spPr>
          <a:xfrm>
            <a:off x="4749538" y="1161534"/>
            <a:ext cx="1841762" cy="369332"/>
          </a:xfrm>
          <a:prstGeom prst="rect">
            <a:avLst/>
          </a:prstGeom>
          <a:noFill/>
        </p:spPr>
        <p:txBody>
          <a:bodyPr wrap="square" rtlCol="0">
            <a:spAutoFit/>
          </a:bodyPr>
          <a:lstStyle/>
          <a:p>
            <a:r>
              <a:rPr lang="en-US" dirty="0">
                <a:solidFill>
                  <a:srgbClr val="800000"/>
                </a:solidFill>
                <a:latin typeface="Abadi MT Condensed Light"/>
                <a:cs typeface="Abadi MT Condensed Light"/>
              </a:rPr>
              <a:t>$1000/ton SO</a:t>
            </a:r>
            <a:r>
              <a:rPr lang="en-US" baseline="-25000" dirty="0">
                <a:solidFill>
                  <a:srgbClr val="800000"/>
                </a:solidFill>
                <a:latin typeface="Abadi MT Condensed Light"/>
                <a:cs typeface="Abadi MT Condensed Light"/>
              </a:rPr>
              <a:t>2</a:t>
            </a:r>
          </a:p>
        </p:txBody>
      </p:sp>
      <p:cxnSp>
        <p:nvCxnSpPr>
          <p:cNvPr id="12" name="Straight Connector 11"/>
          <p:cNvCxnSpPr/>
          <p:nvPr/>
        </p:nvCxnSpPr>
        <p:spPr>
          <a:xfrm>
            <a:off x="8534400" y="1714500"/>
            <a:ext cx="1104900" cy="1638300"/>
          </a:xfrm>
          <a:prstGeom prst="line">
            <a:avLst/>
          </a:prstGeom>
          <a:ln>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69200" y="1346200"/>
            <a:ext cx="1930400" cy="369332"/>
          </a:xfrm>
          <a:prstGeom prst="rect">
            <a:avLst/>
          </a:prstGeom>
          <a:noFill/>
        </p:spPr>
        <p:txBody>
          <a:bodyPr wrap="square" rtlCol="0">
            <a:spAutoFit/>
          </a:bodyPr>
          <a:lstStyle/>
          <a:p>
            <a:r>
              <a:rPr lang="en-US" dirty="0">
                <a:solidFill>
                  <a:srgbClr val="800000"/>
                </a:solidFill>
                <a:latin typeface="Abadi MT Condensed Light"/>
                <a:cs typeface="Abadi MT Condensed Light"/>
              </a:rPr>
              <a:t>$15,000/ton SO</a:t>
            </a:r>
            <a:r>
              <a:rPr lang="en-US" baseline="-25000" dirty="0">
                <a:solidFill>
                  <a:srgbClr val="800000"/>
                </a:solidFill>
                <a:latin typeface="Abadi MT Condensed Light"/>
                <a:cs typeface="Abadi MT Condensed Light"/>
              </a:rPr>
              <a:t>2</a:t>
            </a:r>
          </a:p>
        </p:txBody>
      </p:sp>
      <p:cxnSp>
        <p:nvCxnSpPr>
          <p:cNvPr id="14" name="Straight Connector 13"/>
          <p:cNvCxnSpPr/>
          <p:nvPr/>
        </p:nvCxnSpPr>
        <p:spPr>
          <a:xfrm flipV="1">
            <a:off x="2616200" y="1346200"/>
            <a:ext cx="2133338" cy="1397000"/>
          </a:xfrm>
          <a:prstGeom prst="line">
            <a:avLst/>
          </a:prstGeom>
          <a:ln>
            <a:solidFill>
              <a:srgbClr val="C050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92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700140" y="3687117"/>
            <a:ext cx="1895796" cy="1796393"/>
          </a:xfrm>
          <a:custGeom>
            <a:avLst/>
            <a:gdLst>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03400 w 2044700"/>
              <a:gd name="connsiteY42" fmla="*/ 9271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35150 w 2044700"/>
              <a:gd name="connsiteY42" fmla="*/ 94615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 name="connsiteX0" fmla="*/ 6350 w 2044700"/>
              <a:gd name="connsiteY0" fmla="*/ 1771650 h 1784350"/>
              <a:gd name="connsiteX1" fmla="*/ 6350 w 2044700"/>
              <a:gd name="connsiteY1" fmla="*/ 1771650 h 1784350"/>
              <a:gd name="connsiteX2" fmla="*/ 0 w 2044700"/>
              <a:gd name="connsiteY2" fmla="*/ 1143000 h 1784350"/>
              <a:gd name="connsiteX3" fmla="*/ 6350 w 2044700"/>
              <a:gd name="connsiteY3" fmla="*/ 1016000 h 1784350"/>
              <a:gd name="connsiteX4" fmla="*/ 19050 w 2044700"/>
              <a:gd name="connsiteY4" fmla="*/ 996950 h 1784350"/>
              <a:gd name="connsiteX5" fmla="*/ 25400 w 2044700"/>
              <a:gd name="connsiteY5" fmla="*/ 977900 h 1784350"/>
              <a:gd name="connsiteX6" fmla="*/ 19050 w 2044700"/>
              <a:gd name="connsiteY6" fmla="*/ 920750 h 1784350"/>
              <a:gd name="connsiteX7" fmla="*/ 101600 w 2044700"/>
              <a:gd name="connsiteY7" fmla="*/ 933450 h 1784350"/>
              <a:gd name="connsiteX8" fmla="*/ 95250 w 2044700"/>
              <a:gd name="connsiteY8" fmla="*/ 831850 h 1784350"/>
              <a:gd name="connsiteX9" fmla="*/ 95250 w 2044700"/>
              <a:gd name="connsiteY9" fmla="*/ 831850 h 1784350"/>
              <a:gd name="connsiteX10" fmla="*/ 95250 w 2044700"/>
              <a:gd name="connsiteY10" fmla="*/ 25400 h 1784350"/>
              <a:gd name="connsiteX11" fmla="*/ 95250 w 2044700"/>
              <a:gd name="connsiteY11" fmla="*/ 25400 h 1784350"/>
              <a:gd name="connsiteX12" fmla="*/ 120650 w 2044700"/>
              <a:gd name="connsiteY12" fmla="*/ 82550 h 1784350"/>
              <a:gd name="connsiteX13" fmla="*/ 152400 w 2044700"/>
              <a:gd name="connsiteY13" fmla="*/ 139700 h 1784350"/>
              <a:gd name="connsiteX14" fmla="*/ 234950 w 2044700"/>
              <a:gd name="connsiteY14" fmla="*/ 127000 h 1784350"/>
              <a:gd name="connsiteX15" fmla="*/ 374650 w 2044700"/>
              <a:gd name="connsiteY15" fmla="*/ 133350 h 1784350"/>
              <a:gd name="connsiteX16" fmla="*/ 476250 w 2044700"/>
              <a:gd name="connsiteY16" fmla="*/ 127000 h 1784350"/>
              <a:gd name="connsiteX17" fmla="*/ 476250 w 2044700"/>
              <a:gd name="connsiteY17" fmla="*/ 19050 h 1784350"/>
              <a:gd name="connsiteX18" fmla="*/ 571500 w 2044700"/>
              <a:gd name="connsiteY18" fmla="*/ 19050 h 1784350"/>
              <a:gd name="connsiteX19" fmla="*/ 571500 w 2044700"/>
              <a:gd name="connsiteY19" fmla="*/ 19050 h 1784350"/>
              <a:gd name="connsiteX20" fmla="*/ 679450 w 2044700"/>
              <a:gd name="connsiteY20" fmla="*/ 19050 h 1784350"/>
              <a:gd name="connsiteX21" fmla="*/ 673100 w 2044700"/>
              <a:gd name="connsiteY21" fmla="*/ 82550 h 1784350"/>
              <a:gd name="connsiteX22" fmla="*/ 812800 w 2044700"/>
              <a:gd name="connsiteY22" fmla="*/ 76200 h 1784350"/>
              <a:gd name="connsiteX23" fmla="*/ 812800 w 2044700"/>
              <a:gd name="connsiteY23" fmla="*/ 158750 h 1784350"/>
              <a:gd name="connsiteX24" fmla="*/ 812800 w 2044700"/>
              <a:gd name="connsiteY24" fmla="*/ 158750 h 1784350"/>
              <a:gd name="connsiteX25" fmla="*/ 850900 w 2044700"/>
              <a:gd name="connsiteY25" fmla="*/ 76200 h 1784350"/>
              <a:gd name="connsiteX26" fmla="*/ 952500 w 2044700"/>
              <a:gd name="connsiteY26" fmla="*/ 82550 h 1784350"/>
              <a:gd name="connsiteX27" fmla="*/ 958850 w 2044700"/>
              <a:gd name="connsiteY27" fmla="*/ 171450 h 1784350"/>
              <a:gd name="connsiteX28" fmla="*/ 965200 w 2044700"/>
              <a:gd name="connsiteY28" fmla="*/ 0 h 1784350"/>
              <a:gd name="connsiteX29" fmla="*/ 1098550 w 2044700"/>
              <a:gd name="connsiteY29" fmla="*/ 6350 h 1784350"/>
              <a:gd name="connsiteX30" fmla="*/ 1104900 w 2044700"/>
              <a:gd name="connsiteY30" fmla="*/ 869950 h 1784350"/>
              <a:gd name="connsiteX31" fmla="*/ 1206500 w 2044700"/>
              <a:gd name="connsiteY31" fmla="*/ 863600 h 1784350"/>
              <a:gd name="connsiteX32" fmla="*/ 1206500 w 2044700"/>
              <a:gd name="connsiteY32" fmla="*/ 787400 h 1784350"/>
              <a:gd name="connsiteX33" fmla="*/ 1320800 w 2044700"/>
              <a:gd name="connsiteY33" fmla="*/ 787400 h 1784350"/>
              <a:gd name="connsiteX34" fmla="*/ 1320800 w 2044700"/>
              <a:gd name="connsiteY34" fmla="*/ 787400 h 1784350"/>
              <a:gd name="connsiteX35" fmla="*/ 1466850 w 2044700"/>
              <a:gd name="connsiteY35" fmla="*/ 781050 h 1784350"/>
              <a:gd name="connsiteX36" fmla="*/ 1466850 w 2044700"/>
              <a:gd name="connsiteY36" fmla="*/ 889000 h 1784350"/>
              <a:gd name="connsiteX37" fmla="*/ 1562100 w 2044700"/>
              <a:gd name="connsiteY37" fmla="*/ 869950 h 1784350"/>
              <a:gd name="connsiteX38" fmla="*/ 1555750 w 2044700"/>
              <a:gd name="connsiteY38" fmla="*/ 927100 h 1784350"/>
              <a:gd name="connsiteX39" fmla="*/ 1670050 w 2044700"/>
              <a:gd name="connsiteY39" fmla="*/ 908050 h 1784350"/>
              <a:gd name="connsiteX40" fmla="*/ 1803400 w 2044700"/>
              <a:gd name="connsiteY40" fmla="*/ 927100 h 1784350"/>
              <a:gd name="connsiteX41" fmla="*/ 1803400 w 2044700"/>
              <a:gd name="connsiteY41" fmla="*/ 927100 h 1784350"/>
              <a:gd name="connsiteX42" fmla="*/ 1835150 w 2044700"/>
              <a:gd name="connsiteY42" fmla="*/ 558800 h 1784350"/>
              <a:gd name="connsiteX43" fmla="*/ 1816100 w 2044700"/>
              <a:gd name="connsiteY43" fmla="*/ 787400 h 1784350"/>
              <a:gd name="connsiteX44" fmla="*/ 1924050 w 2044700"/>
              <a:gd name="connsiteY44" fmla="*/ 787400 h 1784350"/>
              <a:gd name="connsiteX45" fmla="*/ 1924050 w 2044700"/>
              <a:gd name="connsiteY45" fmla="*/ 863600 h 1784350"/>
              <a:gd name="connsiteX46" fmla="*/ 2044700 w 2044700"/>
              <a:gd name="connsiteY46" fmla="*/ 869950 h 1784350"/>
              <a:gd name="connsiteX47" fmla="*/ 2038350 w 2044700"/>
              <a:gd name="connsiteY47" fmla="*/ 1784350 h 1784350"/>
              <a:gd name="connsiteX48" fmla="*/ 6350 w 2044700"/>
              <a:gd name="connsiteY48" fmla="*/ 1771650 h 17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44700" h="1784350">
                <a:moveTo>
                  <a:pt x="6350" y="1771650"/>
                </a:moveTo>
                <a:lnTo>
                  <a:pt x="6350" y="1771650"/>
                </a:lnTo>
                <a:cubicBezTo>
                  <a:pt x="4233" y="1562100"/>
                  <a:pt x="0" y="1352561"/>
                  <a:pt x="0" y="1143000"/>
                </a:cubicBezTo>
                <a:cubicBezTo>
                  <a:pt x="0" y="1100614"/>
                  <a:pt x="868" y="1058030"/>
                  <a:pt x="6350" y="1016000"/>
                </a:cubicBezTo>
                <a:cubicBezTo>
                  <a:pt x="7337" y="1008432"/>
                  <a:pt x="15637" y="1003776"/>
                  <a:pt x="19050" y="996950"/>
                </a:cubicBezTo>
                <a:cubicBezTo>
                  <a:pt x="22043" y="990963"/>
                  <a:pt x="23283" y="984250"/>
                  <a:pt x="25400" y="977900"/>
                </a:cubicBezTo>
                <a:cubicBezTo>
                  <a:pt x="18451" y="929259"/>
                  <a:pt x="19050" y="948417"/>
                  <a:pt x="19050" y="920750"/>
                </a:cubicBezTo>
                <a:lnTo>
                  <a:pt x="101600" y="933450"/>
                </a:lnTo>
                <a:lnTo>
                  <a:pt x="95250" y="831850"/>
                </a:lnTo>
                <a:lnTo>
                  <a:pt x="95250" y="831850"/>
                </a:lnTo>
                <a:lnTo>
                  <a:pt x="95250" y="25400"/>
                </a:lnTo>
                <a:lnTo>
                  <a:pt x="95250" y="25400"/>
                </a:lnTo>
                <a:lnTo>
                  <a:pt x="120650" y="82550"/>
                </a:lnTo>
                <a:lnTo>
                  <a:pt x="152400" y="139700"/>
                </a:lnTo>
                <a:lnTo>
                  <a:pt x="234950" y="127000"/>
                </a:lnTo>
                <a:lnTo>
                  <a:pt x="374650" y="133350"/>
                </a:lnTo>
                <a:lnTo>
                  <a:pt x="476250" y="127000"/>
                </a:lnTo>
                <a:lnTo>
                  <a:pt x="476250" y="19050"/>
                </a:lnTo>
                <a:lnTo>
                  <a:pt x="571500" y="19050"/>
                </a:lnTo>
                <a:lnTo>
                  <a:pt x="571500" y="19050"/>
                </a:lnTo>
                <a:lnTo>
                  <a:pt x="679450" y="19050"/>
                </a:lnTo>
                <a:lnTo>
                  <a:pt x="673100" y="82550"/>
                </a:lnTo>
                <a:lnTo>
                  <a:pt x="812800" y="76200"/>
                </a:lnTo>
                <a:lnTo>
                  <a:pt x="812800" y="158750"/>
                </a:lnTo>
                <a:lnTo>
                  <a:pt x="812800" y="158750"/>
                </a:lnTo>
                <a:lnTo>
                  <a:pt x="850900" y="76200"/>
                </a:lnTo>
                <a:lnTo>
                  <a:pt x="952500" y="82550"/>
                </a:lnTo>
                <a:lnTo>
                  <a:pt x="958850" y="171450"/>
                </a:lnTo>
                <a:lnTo>
                  <a:pt x="965200" y="0"/>
                </a:lnTo>
                <a:lnTo>
                  <a:pt x="1098550" y="6350"/>
                </a:lnTo>
                <a:cubicBezTo>
                  <a:pt x="1100667" y="294217"/>
                  <a:pt x="1102783" y="582083"/>
                  <a:pt x="1104900" y="869950"/>
                </a:cubicBezTo>
                <a:lnTo>
                  <a:pt x="1206500" y="863600"/>
                </a:lnTo>
                <a:lnTo>
                  <a:pt x="1206500" y="787400"/>
                </a:lnTo>
                <a:lnTo>
                  <a:pt x="1320800" y="787400"/>
                </a:lnTo>
                <a:lnTo>
                  <a:pt x="1320800" y="787400"/>
                </a:lnTo>
                <a:lnTo>
                  <a:pt x="1466850" y="781050"/>
                </a:lnTo>
                <a:lnTo>
                  <a:pt x="1466850" y="889000"/>
                </a:lnTo>
                <a:lnTo>
                  <a:pt x="1562100" y="869950"/>
                </a:lnTo>
                <a:lnTo>
                  <a:pt x="1555750" y="927100"/>
                </a:lnTo>
                <a:lnTo>
                  <a:pt x="1670050" y="908050"/>
                </a:lnTo>
                <a:cubicBezTo>
                  <a:pt x="1714500" y="914400"/>
                  <a:pt x="1943100" y="908050"/>
                  <a:pt x="1803400" y="927100"/>
                </a:cubicBezTo>
                <a:lnTo>
                  <a:pt x="1803400" y="927100"/>
                </a:lnTo>
                <a:lnTo>
                  <a:pt x="1835150" y="558800"/>
                </a:lnTo>
                <a:lnTo>
                  <a:pt x="1816100" y="787400"/>
                </a:lnTo>
                <a:lnTo>
                  <a:pt x="1924050" y="787400"/>
                </a:lnTo>
                <a:lnTo>
                  <a:pt x="1924050" y="863600"/>
                </a:lnTo>
                <a:lnTo>
                  <a:pt x="2044700" y="869950"/>
                </a:lnTo>
                <a:cubicBezTo>
                  <a:pt x="2042583" y="1174750"/>
                  <a:pt x="2040467" y="1479550"/>
                  <a:pt x="2038350" y="1784350"/>
                </a:cubicBezTo>
                <a:lnTo>
                  <a:pt x="6350" y="1771650"/>
                </a:lnTo>
                <a:close/>
              </a:path>
            </a:pathLst>
          </a:custGeom>
          <a:solidFill>
            <a:srgbClr val="0CDE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2B0A219-90AE-C146-8BE9-DBB65C21228A}"/>
              </a:ext>
            </a:extLst>
          </p:cNvPr>
          <p:cNvSpPr txBox="1"/>
          <p:nvPr/>
        </p:nvSpPr>
        <p:spPr>
          <a:xfrm>
            <a:off x="6324600" y="2386916"/>
            <a:ext cx="4267200" cy="1785104"/>
          </a:xfrm>
          <a:prstGeom prst="rect">
            <a:avLst/>
          </a:prstGeom>
          <a:noFill/>
        </p:spPr>
        <p:txBody>
          <a:bodyPr wrap="square" rtlCol="0">
            <a:spAutoFit/>
          </a:bodyPr>
          <a:lstStyle/>
          <a:p>
            <a:r>
              <a:rPr lang="en-US" sz="2200" dirty="0">
                <a:latin typeface="Source Sans Pro" charset="0"/>
                <a:ea typeface="Source Sans Pro" charset="0"/>
                <a:cs typeface="Source Sans Pro" charset="0"/>
              </a:rPr>
              <a:t>Power sector interventions (solar installation, demand response, adding electric vehicles, etc.) change emissions </a:t>
            </a:r>
            <a:r>
              <a:rPr lang="en-US" sz="2200" i="1" dirty="0">
                <a:latin typeface="Source Sans Pro" charset="0"/>
                <a:ea typeface="Source Sans Pro" charset="0"/>
                <a:cs typeface="Source Sans Pro" charset="0"/>
              </a:rPr>
              <a:t>at the margin</a:t>
            </a:r>
            <a:r>
              <a:rPr lang="en-US" sz="2200" dirty="0">
                <a:latin typeface="Source Sans Pro" charset="0"/>
                <a:ea typeface="Source Sans Pro" charset="0"/>
                <a:cs typeface="Source Sans Pro" charset="0"/>
              </a:rPr>
              <a:t>. </a:t>
            </a:r>
            <a:br>
              <a:rPr lang="en-US" sz="2200" dirty="0">
                <a:latin typeface="Source Sans Pro" charset="0"/>
                <a:ea typeface="Source Sans Pro" charset="0"/>
                <a:cs typeface="Source Sans Pro" charset="0"/>
              </a:rPr>
            </a:br>
            <a:endParaRPr lang="en-US" sz="2200" dirty="0">
              <a:latin typeface="Source Sans Pro" charset="0"/>
              <a:ea typeface="Source Sans Pro" charset="0"/>
              <a:cs typeface="Source Sans Pro" charset="0"/>
            </a:endParaRPr>
          </a:p>
        </p:txBody>
      </p:sp>
      <p:sp>
        <p:nvSpPr>
          <p:cNvPr id="3" name="Rectangle 2"/>
          <p:cNvSpPr/>
          <p:nvPr/>
        </p:nvSpPr>
        <p:spPr bwMode="auto">
          <a:xfrm>
            <a:off x="6043091" y="2360000"/>
            <a:ext cx="4419600" cy="14556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32"/>
            <a:endParaRPr lang="en-US">
              <a:solidFill>
                <a:schemeClr val="bg1"/>
              </a:solidFill>
              <a:latin typeface="45 Helvetica Light" pitchFamily="-110" charset="0"/>
              <a:ea typeface="Geneva" pitchFamily="-110" charset="-128"/>
              <a:cs typeface="Geneva" pitchFamily="-110" charset="-128"/>
            </a:endParaRPr>
          </a:p>
        </p:txBody>
      </p:sp>
      <p:sp>
        <p:nvSpPr>
          <p:cNvPr id="25" name="Title 35"/>
          <p:cNvSpPr txBox="1">
            <a:spLocks/>
          </p:cNvSpPr>
          <p:nvPr/>
        </p:nvSpPr>
        <p:spPr bwMode="auto">
          <a:xfrm>
            <a:off x="6324600" y="685800"/>
            <a:ext cx="4724400" cy="96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500" b="1">
                <a:solidFill>
                  <a:schemeClr val="tx1"/>
                </a:solidFill>
                <a:latin typeface="Source Sans Pro" charset="0"/>
                <a:ea typeface="Source Sans Pro" charset="0"/>
                <a:cs typeface="Source Sans Pro" charset="0"/>
              </a:defRPr>
            </a:lvl1pPr>
            <a:lvl2pPr algn="l" rtl="0" eaLnBrk="1" fontAlgn="base" hangingPunct="1">
              <a:spcBef>
                <a:spcPct val="0"/>
              </a:spcBef>
              <a:spcAft>
                <a:spcPct val="0"/>
              </a:spcAft>
              <a:defRPr sz="24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24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24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2400" b="1">
                <a:solidFill>
                  <a:schemeClr val="tx1"/>
                </a:solidFill>
                <a:latin typeface="Open Sans" charset="0"/>
                <a:ea typeface="Open Sans" charset="0"/>
                <a:cs typeface="Open Sans" charset="0"/>
              </a:defRPr>
            </a:lvl5pPr>
            <a:lvl6pPr marL="4572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6pPr>
            <a:lvl7pPr marL="9144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7pPr>
            <a:lvl8pPr marL="13716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8pPr>
            <a:lvl9pPr marL="18288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9pPr>
          </a:lstStyle>
          <a:p>
            <a:pPr>
              <a:spcBef>
                <a:spcPts val="1200"/>
              </a:spcBef>
              <a:spcAft>
                <a:spcPts val="1200"/>
              </a:spcAft>
            </a:pPr>
            <a:r>
              <a:rPr lang="en-US" sz="2200" b="0" kern="0" dirty="0">
                <a:solidFill>
                  <a:schemeClr val="tx2"/>
                </a:solidFill>
              </a:rPr>
              <a:t>Fossil fuel generation produces emissions that contribute to </a:t>
            </a:r>
            <a:br>
              <a:rPr lang="en-US" sz="2200" b="0" kern="0" dirty="0">
                <a:solidFill>
                  <a:schemeClr val="tx2"/>
                </a:solidFill>
              </a:rPr>
            </a:br>
            <a:r>
              <a:rPr lang="en-US" sz="2200" b="0" kern="0" dirty="0">
                <a:solidFill>
                  <a:schemeClr val="tx2"/>
                </a:solidFill>
              </a:rPr>
              <a:t>climate change and harm health/environment.</a:t>
            </a:r>
          </a:p>
        </p:txBody>
      </p:sp>
      <p:graphicFrame>
        <p:nvGraphicFramePr>
          <p:cNvPr id="8" name="Chart 7"/>
          <p:cNvGraphicFramePr>
            <a:graphicFrameLocks/>
          </p:cNvGraphicFramePr>
          <p:nvPr>
            <p:extLst/>
          </p:nvPr>
        </p:nvGraphicFramePr>
        <p:xfrm>
          <a:off x="1167907" y="159729"/>
          <a:ext cx="5510710" cy="347373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p:cNvSpPr/>
          <p:nvPr/>
        </p:nvSpPr>
        <p:spPr>
          <a:xfrm>
            <a:off x="5133030" y="1504135"/>
            <a:ext cx="45719" cy="1295400"/>
          </a:xfrm>
          <a:prstGeom prst="rect">
            <a:avLst/>
          </a:prstGeom>
          <a:noFill/>
          <a:ln w="28575" cmpd="sng">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cxnSpLocks/>
          </p:cNvCxnSpPr>
          <p:nvPr/>
        </p:nvCxnSpPr>
        <p:spPr>
          <a:xfrm>
            <a:off x="5150086" y="2556518"/>
            <a:ext cx="28662" cy="2015483"/>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flipH="1">
            <a:off x="3845569" y="2116668"/>
            <a:ext cx="45719" cy="245533"/>
          </a:xfrm>
          <a:prstGeom prst="rect">
            <a:avLst/>
          </a:prstGeom>
          <a:noFill/>
          <a:ln w="28575" cmpd="sng">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cxnSpLocks/>
          </p:cNvCxnSpPr>
          <p:nvPr/>
        </p:nvCxnSpPr>
        <p:spPr>
          <a:xfrm flipH="1">
            <a:off x="3845569" y="2415850"/>
            <a:ext cx="36945" cy="1317951"/>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6477001" y="5868277"/>
            <a:ext cx="2662009" cy="474700"/>
            <a:chOff x="4648200" y="4171950"/>
            <a:chExt cx="2662009" cy="474700"/>
          </a:xfrm>
        </p:grpSpPr>
        <p:pic>
          <p:nvPicPr>
            <p:cNvPr id="50" name="Picture 4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1113" y="4171950"/>
              <a:ext cx="713391" cy="474700"/>
            </a:xfrm>
            <a:prstGeom prst="rect">
              <a:avLst/>
            </a:prstGeom>
            <a:ln>
              <a:noFill/>
            </a:ln>
          </p:spPr>
        </p:pic>
        <p:pic>
          <p:nvPicPr>
            <p:cNvPr id="51" name="Picture 5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89527" y="4201950"/>
              <a:ext cx="713391" cy="338957"/>
            </a:xfrm>
            <a:prstGeom prst="rect">
              <a:avLst/>
            </a:prstGeom>
            <a:ln>
              <a:noFill/>
            </a:ln>
          </p:spPr>
        </p:pic>
        <p:pic>
          <p:nvPicPr>
            <p:cNvPr id="52" name="Picture 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67395" y="4232826"/>
              <a:ext cx="713391" cy="348783"/>
            </a:xfrm>
            <a:prstGeom prst="rect">
              <a:avLst/>
            </a:prstGeom>
            <a:ln>
              <a:noFill/>
            </a:ln>
          </p:spPr>
        </p:pic>
        <p:pic>
          <p:nvPicPr>
            <p:cNvPr id="53" name="Picture 5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96818" y="4213156"/>
              <a:ext cx="713391" cy="352089"/>
            </a:xfrm>
            <a:prstGeom prst="rect">
              <a:avLst/>
            </a:prstGeom>
            <a:ln>
              <a:noFill/>
            </a:ln>
          </p:spPr>
        </p:pic>
        <p:sp>
          <p:nvSpPr>
            <p:cNvPr id="54" name="Rectangle 53"/>
            <p:cNvSpPr/>
            <p:nvPr/>
          </p:nvSpPr>
          <p:spPr bwMode="auto">
            <a:xfrm>
              <a:off x="4648200" y="4171951"/>
              <a:ext cx="2662009" cy="474699"/>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32"/>
              <a:endParaRPr lang="en-US">
                <a:latin typeface="45 Helvetica Light" pitchFamily="-110" charset="0"/>
                <a:ea typeface="Geneva" pitchFamily="-110" charset="-128"/>
                <a:cs typeface="Geneva" pitchFamily="-110" charset="-128"/>
              </a:endParaRPr>
            </a:p>
          </p:txBody>
        </p:sp>
      </p:grpSp>
      <p:sp>
        <p:nvSpPr>
          <p:cNvPr id="55" name="Rectangle 54"/>
          <p:cNvSpPr/>
          <p:nvPr/>
        </p:nvSpPr>
        <p:spPr>
          <a:xfrm>
            <a:off x="1524000" y="6519446"/>
            <a:ext cx="8210054" cy="338554"/>
          </a:xfrm>
          <a:prstGeom prst="rect">
            <a:avLst/>
          </a:prstGeom>
        </p:spPr>
        <p:txBody>
          <a:bodyPr wrap="square">
            <a:spAutoFit/>
          </a:bodyPr>
          <a:lstStyle/>
          <a:p>
            <a:r>
              <a:rPr lang="en-US" sz="1600" dirty="0">
                <a:latin typeface="Source Sans Pro" charset="0"/>
                <a:ea typeface="Source Sans Pro" charset="0"/>
                <a:cs typeface="Source Sans Pro" charset="0"/>
              </a:rPr>
              <a:t>Figures adapted from Azevedo. This is a schematic only; it does not represent a real system.</a:t>
            </a:r>
          </a:p>
        </p:txBody>
      </p:sp>
      <p:graphicFrame>
        <p:nvGraphicFramePr>
          <p:cNvPr id="41" name="Chart 40"/>
          <p:cNvGraphicFramePr>
            <a:graphicFrameLocks/>
          </p:cNvGraphicFramePr>
          <p:nvPr>
            <p:extLst/>
          </p:nvPr>
        </p:nvGraphicFramePr>
        <p:xfrm>
          <a:off x="977477" y="3236870"/>
          <a:ext cx="5831234" cy="3419698"/>
        </p:xfrm>
        <a:graphic>
          <a:graphicData uri="http://schemas.openxmlformats.org/drawingml/2006/chart">
            <c:chart xmlns:c="http://schemas.openxmlformats.org/drawingml/2006/chart" xmlns:r="http://schemas.openxmlformats.org/officeDocument/2006/relationships" r:id="rId8"/>
          </a:graphicData>
        </a:graphic>
      </p:graphicFrame>
      <p:sp>
        <p:nvSpPr>
          <p:cNvPr id="27" name="Title 35">
            <a:extLst>
              <a:ext uri="{FF2B5EF4-FFF2-40B4-BE49-F238E27FC236}">
                <a16:creationId xmlns:a16="http://schemas.microsoft.com/office/drawing/2014/main" id="{2B923173-8492-664B-B355-0EA54B9EC383}"/>
              </a:ext>
            </a:extLst>
          </p:cNvPr>
          <p:cNvSpPr txBox="1">
            <a:spLocks/>
          </p:cNvSpPr>
          <p:nvPr/>
        </p:nvSpPr>
        <p:spPr bwMode="auto">
          <a:xfrm>
            <a:off x="6326170" y="684774"/>
            <a:ext cx="4418031" cy="145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500" b="1">
                <a:solidFill>
                  <a:schemeClr val="tx1"/>
                </a:solidFill>
                <a:latin typeface="Source Sans Pro" charset="0"/>
                <a:ea typeface="Source Sans Pro" charset="0"/>
                <a:cs typeface="Source Sans Pro" charset="0"/>
              </a:defRPr>
            </a:lvl1pPr>
            <a:lvl2pPr algn="l" rtl="0" eaLnBrk="1" fontAlgn="base" hangingPunct="1">
              <a:spcBef>
                <a:spcPct val="0"/>
              </a:spcBef>
              <a:spcAft>
                <a:spcPct val="0"/>
              </a:spcAft>
              <a:defRPr sz="24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24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24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2400" b="1">
                <a:solidFill>
                  <a:schemeClr val="tx1"/>
                </a:solidFill>
                <a:latin typeface="Open Sans" charset="0"/>
                <a:ea typeface="Open Sans" charset="0"/>
                <a:cs typeface="Open Sans" charset="0"/>
              </a:defRPr>
            </a:lvl5pPr>
            <a:lvl6pPr marL="4572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6pPr>
            <a:lvl7pPr marL="9144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7pPr>
            <a:lvl8pPr marL="13716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8pPr>
            <a:lvl9pPr marL="18288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9pPr>
          </a:lstStyle>
          <a:p>
            <a:pPr>
              <a:spcBef>
                <a:spcPts val="1200"/>
              </a:spcBef>
              <a:spcAft>
                <a:spcPts val="1200"/>
              </a:spcAft>
            </a:pPr>
            <a:r>
              <a:rPr lang="en-US" sz="2200" b="0" kern="0" dirty="0"/>
              <a:t>Fossil fuel generation produces emissions that contribute to </a:t>
            </a:r>
            <a:br>
              <a:rPr lang="en-US" sz="2200" b="0" kern="0" dirty="0"/>
            </a:br>
            <a:r>
              <a:rPr lang="en-US" sz="2200" b="0" kern="0" dirty="0"/>
              <a:t>climate change and harm health/environment.</a:t>
            </a:r>
          </a:p>
        </p:txBody>
      </p:sp>
      <p:sp>
        <p:nvSpPr>
          <p:cNvPr id="2" name="Slide Number Placeholder 1"/>
          <p:cNvSpPr>
            <a:spLocks noGrp="1"/>
          </p:cNvSpPr>
          <p:nvPr>
            <p:ph type="sldNum" sz="quarter" idx="11"/>
          </p:nvPr>
        </p:nvSpPr>
        <p:spPr/>
        <p:txBody>
          <a:bodyPr/>
          <a:lstStyle/>
          <a:p>
            <a:fld id="{6782E8A4-BA73-8442-8DEE-083E140FBD95}" type="slidenum">
              <a:rPr lang="en-US" smtClean="0"/>
              <a:pPr/>
              <a:t>34</a:t>
            </a:fld>
            <a:endParaRPr lang="en-US" dirty="0"/>
          </a:p>
        </p:txBody>
      </p:sp>
    </p:spTree>
    <p:extLst>
      <p:ext uri="{BB962C8B-B14F-4D97-AF65-F5344CB8AC3E}">
        <p14:creationId xmlns:p14="http://schemas.microsoft.com/office/powerpoint/2010/main" val="2445185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5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5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par>
                                <p:cTn id="38" presetID="10" presetClass="exit" presetSubtype="0" fill="hold" grpId="0" nodeType="withEffect">
                                  <p:stCondLst>
                                    <p:cond delay="0"/>
                                  </p:stCondLst>
                                  <p:childTnLst>
                                    <p:animEffect transition="out" filter="fade">
                                      <p:cBhvr>
                                        <p:cTn id="39" dur="250"/>
                                        <p:tgtEl>
                                          <p:spTgt spid="3"/>
                                        </p:tgtEl>
                                      </p:cBhvr>
                                    </p:animEffect>
                                    <p:set>
                                      <p:cBhvr>
                                        <p:cTn id="40" dur="1" fill="hold">
                                          <p:stCondLst>
                                            <p:cond delay="249"/>
                                          </p:stCondLst>
                                        </p:cTn>
                                        <p:tgtEl>
                                          <p:spTgt spid="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50"/>
                                        <p:tgtEl>
                                          <p:spTgt spid="27"/>
                                        </p:tgtEl>
                                      </p:cBhvr>
                                    </p:animEffect>
                                    <p:set>
                                      <p:cBhvr>
                                        <p:cTn id="43" dur="1" fill="hold">
                                          <p:stCondLst>
                                            <p:cond delay="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5" grpId="0"/>
      <p:bldGraphic spid="8" grpId="0">
        <p:bldAsOne/>
      </p:bldGraphic>
      <p:bldP spid="19" grpId="0" animBg="1"/>
      <p:bldP spid="21" grpId="0" animBg="1"/>
      <p:bldGraphic spid="41" grpId="0">
        <p:bldAsOne/>
      </p:bldGraphic>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DE3FBE92-25D2-2346-9F0B-BE3DC9B87814}"/>
              </a:ext>
            </a:extLst>
          </p:cNvPr>
          <p:cNvSpPr/>
          <p:nvPr/>
        </p:nvSpPr>
        <p:spPr>
          <a:xfrm>
            <a:off x="5381626" y="4249689"/>
            <a:ext cx="214310" cy="1233821"/>
          </a:xfrm>
          <a:custGeom>
            <a:avLst/>
            <a:gdLst>
              <a:gd name="connsiteX0" fmla="*/ 20021 w 214310"/>
              <a:gd name="connsiteY0" fmla="*/ 0 h 1233821"/>
              <a:gd name="connsiteX1" fmla="*/ 2358 w 214310"/>
              <a:gd name="connsiteY1" fmla="*/ 230143 h 1233821"/>
              <a:gd name="connsiteX2" fmla="*/ 102446 w 214310"/>
              <a:gd name="connsiteY2" fmla="*/ 230143 h 1233821"/>
              <a:gd name="connsiteX3" fmla="*/ 102446 w 214310"/>
              <a:gd name="connsiteY3" fmla="*/ 306857 h 1233821"/>
              <a:gd name="connsiteX4" fmla="*/ 214310 w 214310"/>
              <a:gd name="connsiteY4" fmla="*/ 313250 h 1233821"/>
              <a:gd name="connsiteX5" fmla="*/ 208423 w 214310"/>
              <a:gd name="connsiteY5" fmla="*/ 1233821 h 1233821"/>
              <a:gd name="connsiteX6" fmla="*/ 0 w 214310"/>
              <a:gd name="connsiteY6" fmla="*/ 1232407 h 1233821"/>
              <a:gd name="connsiteX7" fmla="*/ 0 w 214310"/>
              <a:gd name="connsiteY7" fmla="*/ 369083 h 1233821"/>
              <a:gd name="connsiteX8" fmla="*/ 24149 w 214310"/>
              <a:gd name="connsiteY8" fmla="*/ 364717 h 1233821"/>
              <a:gd name="connsiteX9" fmla="*/ 19250 w 214310"/>
              <a:gd name="connsiteY9" fmla="*/ 357975 h 1233821"/>
              <a:gd name="connsiteX10" fmla="*/ 0 w 214310"/>
              <a:gd name="connsiteY10" fmla="*/ 356830 h 1233821"/>
              <a:gd name="connsiteX11" fmla="*/ 0 w 214310"/>
              <a:gd name="connsiteY11" fmla="*/ 252167 h 123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10" h="1233821">
                <a:moveTo>
                  <a:pt x="20021" y="0"/>
                </a:moveTo>
                <a:lnTo>
                  <a:pt x="2358" y="230143"/>
                </a:lnTo>
                <a:lnTo>
                  <a:pt x="102446" y="230143"/>
                </a:lnTo>
                <a:lnTo>
                  <a:pt x="102446" y="306857"/>
                </a:lnTo>
                <a:lnTo>
                  <a:pt x="214310" y="313250"/>
                </a:lnTo>
                <a:cubicBezTo>
                  <a:pt x="212347" y="620107"/>
                  <a:pt x="210385" y="926964"/>
                  <a:pt x="208423" y="1233821"/>
                </a:cubicBezTo>
                <a:lnTo>
                  <a:pt x="0" y="1232407"/>
                </a:lnTo>
                <a:lnTo>
                  <a:pt x="0" y="369083"/>
                </a:lnTo>
                <a:lnTo>
                  <a:pt x="24149" y="364717"/>
                </a:lnTo>
                <a:cubicBezTo>
                  <a:pt x="37189" y="361371"/>
                  <a:pt x="32888" y="359323"/>
                  <a:pt x="19250" y="357975"/>
                </a:cubicBezTo>
                <a:lnTo>
                  <a:pt x="0" y="356830"/>
                </a:lnTo>
                <a:lnTo>
                  <a:pt x="0" y="252167"/>
                </a:lnTo>
                <a:close/>
              </a:path>
            </a:pathLst>
          </a:custGeom>
          <a:solidFill>
            <a:srgbClr val="0CDE66"/>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4" name="TextBox 23">
            <a:extLst>
              <a:ext uri="{FF2B5EF4-FFF2-40B4-BE49-F238E27FC236}">
                <a16:creationId xmlns:a16="http://schemas.microsoft.com/office/drawing/2014/main" id="{92B0A219-90AE-C146-8BE9-DBB65C21228A}"/>
              </a:ext>
            </a:extLst>
          </p:cNvPr>
          <p:cNvSpPr txBox="1"/>
          <p:nvPr/>
        </p:nvSpPr>
        <p:spPr>
          <a:xfrm>
            <a:off x="6324600" y="1633884"/>
            <a:ext cx="4267200" cy="1785104"/>
          </a:xfrm>
          <a:prstGeom prst="rect">
            <a:avLst/>
          </a:prstGeom>
          <a:noFill/>
        </p:spPr>
        <p:txBody>
          <a:bodyPr wrap="square" rtlCol="0">
            <a:spAutoFit/>
          </a:bodyPr>
          <a:lstStyle/>
          <a:p>
            <a:r>
              <a:rPr lang="en-US" sz="2200" dirty="0">
                <a:latin typeface="Source Sans Pro" charset="0"/>
                <a:ea typeface="Source Sans Pro" charset="0"/>
                <a:cs typeface="Source Sans Pro" charset="0"/>
              </a:rPr>
              <a:t>Power sector interventions (solar installation, demand response, adding electric vehicles, etc.) change emissions </a:t>
            </a:r>
            <a:r>
              <a:rPr lang="en-US" sz="2200" i="1" dirty="0">
                <a:latin typeface="Source Sans Pro" charset="0"/>
                <a:ea typeface="Source Sans Pro" charset="0"/>
                <a:cs typeface="Source Sans Pro" charset="0"/>
              </a:rPr>
              <a:t>at the margin</a:t>
            </a:r>
            <a:r>
              <a:rPr lang="en-US" sz="2200" dirty="0">
                <a:latin typeface="Source Sans Pro" charset="0"/>
                <a:ea typeface="Source Sans Pro" charset="0"/>
                <a:cs typeface="Source Sans Pro" charset="0"/>
              </a:rPr>
              <a:t>. </a:t>
            </a:r>
            <a:br>
              <a:rPr lang="en-US" sz="2200" dirty="0">
                <a:latin typeface="Source Sans Pro" charset="0"/>
                <a:ea typeface="Source Sans Pro" charset="0"/>
                <a:cs typeface="Source Sans Pro" charset="0"/>
              </a:rPr>
            </a:br>
            <a:endParaRPr lang="en-US" sz="2200" dirty="0">
              <a:latin typeface="Source Sans Pro" charset="0"/>
              <a:ea typeface="Source Sans Pro" charset="0"/>
              <a:cs typeface="Source Sans Pro" charset="0"/>
            </a:endParaRPr>
          </a:p>
        </p:txBody>
      </p:sp>
      <p:sp>
        <p:nvSpPr>
          <p:cNvPr id="25" name="Title 35"/>
          <p:cNvSpPr txBox="1">
            <a:spLocks/>
          </p:cNvSpPr>
          <p:nvPr/>
        </p:nvSpPr>
        <p:spPr bwMode="auto">
          <a:xfrm>
            <a:off x="6324600" y="-67232"/>
            <a:ext cx="4724400" cy="96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500" b="1">
                <a:solidFill>
                  <a:schemeClr val="tx1"/>
                </a:solidFill>
                <a:latin typeface="Source Sans Pro" charset="0"/>
                <a:ea typeface="Source Sans Pro" charset="0"/>
                <a:cs typeface="Source Sans Pro" charset="0"/>
              </a:defRPr>
            </a:lvl1pPr>
            <a:lvl2pPr algn="l" rtl="0" eaLnBrk="1" fontAlgn="base" hangingPunct="1">
              <a:spcBef>
                <a:spcPct val="0"/>
              </a:spcBef>
              <a:spcAft>
                <a:spcPct val="0"/>
              </a:spcAft>
              <a:defRPr sz="24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24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24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2400" b="1">
                <a:solidFill>
                  <a:schemeClr val="tx1"/>
                </a:solidFill>
                <a:latin typeface="Open Sans" charset="0"/>
                <a:ea typeface="Open Sans" charset="0"/>
                <a:cs typeface="Open Sans" charset="0"/>
              </a:defRPr>
            </a:lvl5pPr>
            <a:lvl6pPr marL="4572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6pPr>
            <a:lvl7pPr marL="9144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7pPr>
            <a:lvl8pPr marL="13716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8pPr>
            <a:lvl9pPr marL="18288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9pPr>
          </a:lstStyle>
          <a:p>
            <a:pPr>
              <a:spcBef>
                <a:spcPts val="1200"/>
              </a:spcBef>
              <a:spcAft>
                <a:spcPts val="1200"/>
              </a:spcAft>
            </a:pPr>
            <a:r>
              <a:rPr lang="en-US" sz="2200" b="0" kern="0" dirty="0">
                <a:solidFill>
                  <a:schemeClr val="tx2"/>
                </a:solidFill>
              </a:rPr>
              <a:t>Fossil fuel generation produces emissions that contribute to </a:t>
            </a:r>
            <a:br>
              <a:rPr lang="en-US" sz="2200" b="0" kern="0" dirty="0">
                <a:solidFill>
                  <a:schemeClr val="tx2"/>
                </a:solidFill>
              </a:rPr>
            </a:br>
            <a:r>
              <a:rPr lang="en-US" sz="2200" b="0" kern="0" dirty="0">
                <a:solidFill>
                  <a:schemeClr val="tx2"/>
                </a:solidFill>
              </a:rPr>
              <a:t>climate change and harm health/environment.</a:t>
            </a:r>
          </a:p>
        </p:txBody>
      </p:sp>
      <p:graphicFrame>
        <p:nvGraphicFramePr>
          <p:cNvPr id="8" name="Chart 7"/>
          <p:cNvGraphicFramePr>
            <a:graphicFrameLocks/>
          </p:cNvGraphicFramePr>
          <p:nvPr>
            <p:extLst/>
          </p:nvPr>
        </p:nvGraphicFramePr>
        <p:xfrm>
          <a:off x="1167907" y="159729"/>
          <a:ext cx="5510710" cy="3473739"/>
        </p:xfrm>
        <a:graphic>
          <a:graphicData uri="http://schemas.openxmlformats.org/drawingml/2006/chart">
            <c:chart xmlns:c="http://schemas.openxmlformats.org/drawingml/2006/chart" xmlns:r="http://schemas.openxmlformats.org/officeDocument/2006/relationships" r:id="rId3"/>
          </a:graphicData>
        </a:graphic>
      </p:graphicFrame>
      <p:grpSp>
        <p:nvGrpSpPr>
          <p:cNvPr id="49" name="Group 48"/>
          <p:cNvGrpSpPr/>
          <p:nvPr/>
        </p:nvGrpSpPr>
        <p:grpSpPr>
          <a:xfrm>
            <a:off x="6477001" y="5868277"/>
            <a:ext cx="2662009" cy="474700"/>
            <a:chOff x="4648200" y="4171950"/>
            <a:chExt cx="2662009" cy="474700"/>
          </a:xfrm>
        </p:grpSpPr>
        <p:pic>
          <p:nvPicPr>
            <p:cNvPr id="50" name="Picture 4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1113" y="4171950"/>
              <a:ext cx="713391" cy="474700"/>
            </a:xfrm>
            <a:prstGeom prst="rect">
              <a:avLst/>
            </a:prstGeom>
            <a:ln>
              <a:noFill/>
            </a:ln>
          </p:spPr>
        </p:pic>
        <p:pic>
          <p:nvPicPr>
            <p:cNvPr id="51" name="Picture 5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89527" y="4201950"/>
              <a:ext cx="713391" cy="338957"/>
            </a:xfrm>
            <a:prstGeom prst="rect">
              <a:avLst/>
            </a:prstGeom>
            <a:ln>
              <a:noFill/>
            </a:ln>
          </p:spPr>
        </p:pic>
        <p:pic>
          <p:nvPicPr>
            <p:cNvPr id="52" name="Picture 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67395" y="4232826"/>
              <a:ext cx="713391" cy="348783"/>
            </a:xfrm>
            <a:prstGeom prst="rect">
              <a:avLst/>
            </a:prstGeom>
            <a:ln>
              <a:noFill/>
            </a:ln>
          </p:spPr>
        </p:pic>
        <p:pic>
          <p:nvPicPr>
            <p:cNvPr id="53" name="Picture 5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96818" y="4213156"/>
              <a:ext cx="713391" cy="352089"/>
            </a:xfrm>
            <a:prstGeom prst="rect">
              <a:avLst/>
            </a:prstGeom>
            <a:ln>
              <a:noFill/>
            </a:ln>
          </p:spPr>
        </p:pic>
        <p:sp>
          <p:nvSpPr>
            <p:cNvPr id="54" name="Rectangle 53"/>
            <p:cNvSpPr/>
            <p:nvPr/>
          </p:nvSpPr>
          <p:spPr bwMode="auto">
            <a:xfrm>
              <a:off x="4648200" y="4171951"/>
              <a:ext cx="2662009" cy="474699"/>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32"/>
              <a:endParaRPr lang="en-US">
                <a:latin typeface="45 Helvetica Light" pitchFamily="-110" charset="0"/>
                <a:ea typeface="Geneva" pitchFamily="-110" charset="-128"/>
                <a:cs typeface="Geneva" pitchFamily="-110" charset="-128"/>
              </a:endParaRPr>
            </a:p>
          </p:txBody>
        </p:sp>
      </p:grpSp>
      <p:sp>
        <p:nvSpPr>
          <p:cNvPr id="55" name="Rectangle 54"/>
          <p:cNvSpPr/>
          <p:nvPr/>
        </p:nvSpPr>
        <p:spPr>
          <a:xfrm>
            <a:off x="1524000" y="6519446"/>
            <a:ext cx="8210054" cy="338554"/>
          </a:xfrm>
          <a:prstGeom prst="rect">
            <a:avLst/>
          </a:prstGeom>
        </p:spPr>
        <p:txBody>
          <a:bodyPr wrap="square">
            <a:spAutoFit/>
          </a:bodyPr>
          <a:lstStyle/>
          <a:p>
            <a:r>
              <a:rPr lang="en-US" sz="1600" dirty="0">
                <a:latin typeface="Source Sans Pro" charset="0"/>
                <a:ea typeface="Source Sans Pro" charset="0"/>
                <a:cs typeface="Source Sans Pro" charset="0"/>
              </a:rPr>
              <a:t>Figures adapted from Azevedo. This is a schematic only; it does not represent a real system.</a:t>
            </a:r>
          </a:p>
        </p:txBody>
      </p:sp>
      <p:graphicFrame>
        <p:nvGraphicFramePr>
          <p:cNvPr id="41" name="Chart 40"/>
          <p:cNvGraphicFramePr>
            <a:graphicFrameLocks/>
          </p:cNvGraphicFramePr>
          <p:nvPr>
            <p:extLst/>
          </p:nvPr>
        </p:nvGraphicFramePr>
        <p:xfrm>
          <a:off x="977477" y="3236870"/>
          <a:ext cx="5831234" cy="3419698"/>
        </p:xfrm>
        <a:graphic>
          <a:graphicData uri="http://schemas.openxmlformats.org/drawingml/2006/chart">
            <c:chart xmlns:c="http://schemas.openxmlformats.org/drawingml/2006/chart" xmlns:r="http://schemas.openxmlformats.org/officeDocument/2006/relationships" r:id="rId8"/>
          </a:graphicData>
        </a:graphic>
      </p:graphicFrame>
      <p:cxnSp>
        <p:nvCxnSpPr>
          <p:cNvPr id="23" name="Straight Connector 22">
            <a:extLst>
              <a:ext uri="{FF2B5EF4-FFF2-40B4-BE49-F238E27FC236}">
                <a16:creationId xmlns:a16="http://schemas.microsoft.com/office/drawing/2014/main" id="{8D6CE738-1D46-4B49-9FD2-4688B97ACB86}"/>
              </a:ext>
            </a:extLst>
          </p:cNvPr>
          <p:cNvCxnSpPr>
            <a:cxnSpLocks/>
          </p:cNvCxnSpPr>
          <p:nvPr/>
        </p:nvCxnSpPr>
        <p:spPr>
          <a:xfrm>
            <a:off x="5595939" y="71438"/>
            <a:ext cx="14287" cy="5429250"/>
          </a:xfrm>
          <a:prstGeom prst="line">
            <a:avLst/>
          </a:prstGeom>
          <a:ln w="508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F1F515B-DC2E-E042-B018-9D45C548104B}"/>
              </a:ext>
            </a:extLst>
          </p:cNvPr>
          <p:cNvCxnSpPr>
            <a:cxnSpLocks/>
          </p:cNvCxnSpPr>
          <p:nvPr/>
        </p:nvCxnSpPr>
        <p:spPr>
          <a:xfrm>
            <a:off x="5367338" y="71438"/>
            <a:ext cx="14288" cy="5414962"/>
          </a:xfrm>
          <a:prstGeom prst="line">
            <a:avLst/>
          </a:prstGeom>
          <a:ln w="508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1"/>
          </p:nvPr>
        </p:nvSpPr>
        <p:spPr/>
        <p:txBody>
          <a:bodyPr/>
          <a:lstStyle/>
          <a:p>
            <a:fld id="{6782E8A4-BA73-8442-8DEE-083E140FBD95}" type="slidenum">
              <a:rPr lang="en-US" smtClean="0"/>
              <a:pPr/>
              <a:t>35</a:t>
            </a:fld>
            <a:endParaRPr lang="en-US" dirty="0"/>
          </a:p>
        </p:txBody>
      </p:sp>
      <p:sp>
        <p:nvSpPr>
          <p:cNvPr id="47" name="TextBox 46">
            <a:extLst>
              <a:ext uri="{FF2B5EF4-FFF2-40B4-BE49-F238E27FC236}">
                <a16:creationId xmlns:a16="http://schemas.microsoft.com/office/drawing/2014/main" id="{101220B2-CD48-294C-B721-3C8D2CDF9CB3}"/>
              </a:ext>
            </a:extLst>
          </p:cNvPr>
          <p:cNvSpPr txBox="1"/>
          <p:nvPr/>
        </p:nvSpPr>
        <p:spPr>
          <a:xfrm>
            <a:off x="4822957" y="2164904"/>
            <a:ext cx="1415772" cy="369332"/>
          </a:xfrm>
          <a:prstGeom prst="rect">
            <a:avLst/>
          </a:prstGeom>
          <a:solidFill>
            <a:schemeClr val="bg1"/>
          </a:solidFill>
          <a:ln>
            <a:solidFill>
              <a:srgbClr val="FF0000"/>
            </a:solidFill>
          </a:ln>
        </p:spPr>
        <p:txBody>
          <a:bodyPr wrap="none" rtlCol="0">
            <a:spAutoFit/>
          </a:bodyPr>
          <a:lstStyle/>
          <a:p>
            <a:r>
              <a:rPr lang="en-US" dirty="0">
                <a:solidFill>
                  <a:srgbClr val="FF0000"/>
                </a:solidFill>
              </a:rPr>
              <a:t>∆generation</a:t>
            </a:r>
          </a:p>
        </p:txBody>
      </p:sp>
      <p:sp>
        <p:nvSpPr>
          <p:cNvPr id="48" name="TextBox 47">
            <a:extLst>
              <a:ext uri="{FF2B5EF4-FFF2-40B4-BE49-F238E27FC236}">
                <a16:creationId xmlns:a16="http://schemas.microsoft.com/office/drawing/2014/main" id="{ED2A2C9D-7D18-6B4E-AF9A-6A81A355D9E3}"/>
              </a:ext>
            </a:extLst>
          </p:cNvPr>
          <p:cNvSpPr txBox="1"/>
          <p:nvPr/>
        </p:nvSpPr>
        <p:spPr>
          <a:xfrm>
            <a:off x="3706602" y="4681932"/>
            <a:ext cx="1351652" cy="369332"/>
          </a:xfrm>
          <a:prstGeom prst="rect">
            <a:avLst/>
          </a:prstGeom>
          <a:solidFill>
            <a:schemeClr val="bg1"/>
          </a:solidFill>
          <a:ln>
            <a:solidFill>
              <a:srgbClr val="188071"/>
            </a:solidFill>
          </a:ln>
        </p:spPr>
        <p:txBody>
          <a:bodyPr wrap="none" rtlCol="0">
            <a:spAutoFit/>
          </a:bodyPr>
          <a:lstStyle/>
          <a:p>
            <a:r>
              <a:rPr lang="en-US" dirty="0">
                <a:solidFill>
                  <a:srgbClr val="176D5C"/>
                </a:solidFill>
              </a:rPr>
              <a:t>∆emissions</a:t>
            </a:r>
          </a:p>
        </p:txBody>
      </p:sp>
      <p:cxnSp>
        <p:nvCxnSpPr>
          <p:cNvPr id="56" name="Straight Arrow Connector 55">
            <a:extLst>
              <a:ext uri="{FF2B5EF4-FFF2-40B4-BE49-F238E27FC236}">
                <a16:creationId xmlns:a16="http://schemas.microsoft.com/office/drawing/2014/main" id="{AFF7AB84-A082-8F42-9DBE-B9B889BEB69B}"/>
              </a:ext>
            </a:extLst>
          </p:cNvPr>
          <p:cNvCxnSpPr/>
          <p:nvPr/>
        </p:nvCxnSpPr>
        <p:spPr>
          <a:xfrm flipH="1" flipV="1">
            <a:off x="4965935" y="4866599"/>
            <a:ext cx="556183" cy="121143"/>
          </a:xfrm>
          <a:prstGeom prst="straightConnector1">
            <a:avLst/>
          </a:prstGeom>
          <a:ln>
            <a:solidFill>
              <a:srgbClr val="18807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85A97B30-4739-304B-8F92-87D2638C8DF7}"/>
              </a:ext>
            </a:extLst>
          </p:cNvPr>
          <p:cNvSpPr/>
          <p:nvPr/>
        </p:nvSpPr>
        <p:spPr>
          <a:xfrm>
            <a:off x="6323586" y="3400158"/>
            <a:ext cx="4572000" cy="1107996"/>
          </a:xfrm>
          <a:prstGeom prst="rect">
            <a:avLst/>
          </a:prstGeom>
        </p:spPr>
        <p:txBody>
          <a:bodyPr>
            <a:spAutoFit/>
          </a:bodyPr>
          <a:lstStyle/>
          <a:p>
            <a:r>
              <a:rPr lang="en-US" sz="2200" dirty="0">
                <a:latin typeface="Source Sans Pro" charset="0"/>
                <a:ea typeface="Source Sans Pro" charset="0"/>
                <a:cs typeface="Source Sans Pro" charset="0"/>
              </a:rPr>
              <a:t>Assumptions matter: e.g. annual average emissions factors mask marginal effects. </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420C4F0-B730-2F42-97D0-C09D662E797D}"/>
                  </a:ext>
                </a:extLst>
              </p:cNvPr>
              <p:cNvSpPr/>
              <p:nvPr/>
            </p:nvSpPr>
            <p:spPr>
              <a:xfrm>
                <a:off x="6324600" y="4559692"/>
                <a:ext cx="5239871" cy="1354217"/>
              </a:xfrm>
              <a:prstGeom prst="rect">
                <a:avLst/>
              </a:prstGeom>
            </p:spPr>
            <p:txBody>
              <a:bodyPr wrap="square">
                <a:spAutoFit/>
              </a:bodyPr>
              <a:lstStyle/>
              <a:p>
                <a:r>
                  <a:rPr lang="en-US" dirty="0">
                    <a:latin typeface="Source Sans Pro" charset="0"/>
                    <a:ea typeface="Source Sans Pro" charset="0"/>
                    <a:cs typeface="Source Sans Pro" charset="0"/>
                  </a:rPr>
                  <a:t>Captured by regressing hourly observed </a:t>
                </a:r>
                <a:r>
                  <a:rPr lang="en-US" i="1" dirty="0">
                    <a:latin typeface="Source Sans Pro" charset="0"/>
                    <a:ea typeface="Source Sans Pro" charset="0"/>
                    <a:cs typeface="Source Sans Pro" charset="0"/>
                  </a:rPr>
                  <a:t>changes</a:t>
                </a:r>
                <a:r>
                  <a:rPr lang="en-US" dirty="0">
                    <a:latin typeface="Source Sans Pro" charset="0"/>
                    <a:ea typeface="Source Sans Pro" charset="0"/>
                    <a:cs typeface="Source Sans Pro" charset="0"/>
                  </a:rPr>
                  <a:t> in emissions on hourly </a:t>
                </a:r>
                <a:r>
                  <a:rPr lang="en-US" i="1" dirty="0">
                    <a:latin typeface="Source Sans Pro" charset="0"/>
                    <a:ea typeface="Source Sans Pro" charset="0"/>
                    <a:cs typeface="Source Sans Pro" charset="0"/>
                  </a:rPr>
                  <a:t>changes</a:t>
                </a:r>
                <a:r>
                  <a:rPr lang="en-US" dirty="0">
                    <a:latin typeface="Source Sans Pro" charset="0"/>
                    <a:ea typeface="Source Sans Pro" charset="0"/>
                    <a:cs typeface="Source Sans Pro" charset="0"/>
                  </a:rPr>
                  <a:t> in (marginal) generation: </a:t>
                </a:r>
              </a:p>
              <a:p>
                <a:pPr/>
                <a14:m>
                  <m:oMathPara xmlns:m="http://schemas.openxmlformats.org/officeDocument/2006/math">
                    <m:oMathParaPr>
                      <m:jc m:val="centerGroup"/>
                    </m:oMathParaPr>
                    <m:oMath xmlns:m="http://schemas.openxmlformats.org/officeDocument/2006/math">
                      <m:r>
                        <m:rPr>
                          <m:nor/>
                        </m:rPr>
                        <a:rPr lang="en-US" sz="2800" i="1" dirty="0">
                          <a:latin typeface="Times New Roman" charset="0"/>
                          <a:ea typeface="Times New Roman" charset="0"/>
                          <a:cs typeface="Times New Roman" charset="0"/>
                        </a:rPr>
                        <m:t>∆</m:t>
                      </m:r>
                      <m:r>
                        <m:rPr>
                          <m:nor/>
                        </m:rPr>
                        <a:rPr lang="en-US" sz="2800" i="1" dirty="0">
                          <a:latin typeface="Times New Roman" charset="0"/>
                          <a:ea typeface="Times New Roman" charset="0"/>
                          <a:cs typeface="Times New Roman" charset="0"/>
                        </a:rPr>
                        <m:t>E</m:t>
                      </m:r>
                      <m:r>
                        <m:rPr>
                          <m:nor/>
                        </m:rPr>
                        <a:rPr lang="en-US" sz="2800" i="1" dirty="0">
                          <a:latin typeface="Times New Roman" charset="0"/>
                          <a:ea typeface="Times New Roman" charset="0"/>
                          <a:cs typeface="Times New Roman" charset="0"/>
                        </a:rPr>
                        <m:t> = </m:t>
                      </m:r>
                      <m:r>
                        <m:rPr>
                          <m:nor/>
                        </m:rPr>
                        <a:rPr lang="el-GR" sz="2800" i="1" dirty="0">
                          <a:solidFill>
                            <a:srgbClr val="C00000"/>
                          </a:solidFill>
                          <a:latin typeface="Times New Roman" charset="0"/>
                          <a:ea typeface="Times New Roman" charset="0"/>
                          <a:cs typeface="Times New Roman" charset="0"/>
                        </a:rPr>
                        <m:t>β</m:t>
                      </m:r>
                      <m:r>
                        <m:rPr>
                          <m:nor/>
                        </m:rPr>
                        <a:rPr lang="en-US" sz="2800" i="1" dirty="0">
                          <a:latin typeface="Times New Roman" charset="0"/>
                          <a:ea typeface="Times New Roman" charset="0"/>
                          <a:cs typeface="Times New Roman" charset="0"/>
                        </a:rPr>
                        <m:t>∆</m:t>
                      </m:r>
                      <m:r>
                        <m:rPr>
                          <m:nor/>
                        </m:rPr>
                        <a:rPr lang="en-US" sz="2800" i="1" dirty="0">
                          <a:latin typeface="Times New Roman" charset="0"/>
                          <a:ea typeface="Times New Roman" charset="0"/>
                          <a:cs typeface="Times New Roman" charset="0"/>
                        </a:rPr>
                        <m:t>G</m:t>
                      </m:r>
                      <m:r>
                        <m:rPr>
                          <m:nor/>
                        </m:rPr>
                        <a:rPr lang="en-US" sz="2800" i="1" dirty="0">
                          <a:latin typeface="Times New Roman" charset="0"/>
                          <a:ea typeface="Times New Roman" charset="0"/>
                          <a:cs typeface="Times New Roman" charset="0"/>
                        </a:rPr>
                        <m:t> + </m:t>
                      </m:r>
                      <m:r>
                        <m:rPr>
                          <m:nor/>
                        </m:rPr>
                        <a:rPr lang="el-GR" sz="2800" i="1" dirty="0">
                          <a:latin typeface="Times New Roman" charset="0"/>
                          <a:ea typeface="Times New Roman" charset="0"/>
                          <a:cs typeface="Times New Roman" charset="0"/>
                        </a:rPr>
                        <m:t>α</m:t>
                      </m:r>
                      <m:r>
                        <m:rPr>
                          <m:nor/>
                        </m:rPr>
                        <a:rPr lang="en-US" sz="2800" i="1" dirty="0">
                          <a:latin typeface="Times New Roman" charset="0"/>
                          <a:ea typeface="Times New Roman" charset="0"/>
                          <a:cs typeface="Times New Roman" charset="0"/>
                        </a:rPr>
                        <m:t> </m:t>
                      </m:r>
                      <m:r>
                        <m:rPr>
                          <m:nor/>
                        </m:rPr>
                        <a:rPr lang="pt-PT" sz="2800" i="1" dirty="0">
                          <a:latin typeface="Times New Roman" charset="0"/>
                          <a:ea typeface="Times New Roman" charset="0"/>
                          <a:cs typeface="Times New Roman" charset="0"/>
                        </a:rPr>
                        <m:t>+ </m:t>
                      </m:r>
                      <m:r>
                        <m:rPr>
                          <m:nor/>
                        </m:rPr>
                        <a:rPr lang="el-GR" sz="2800" i="1" dirty="0">
                          <a:latin typeface="Times New Roman" charset="0"/>
                          <a:ea typeface="Times New Roman" charset="0"/>
                          <a:cs typeface="Times New Roman" charset="0"/>
                        </a:rPr>
                        <m:t>ε</m:t>
                      </m:r>
                    </m:oMath>
                  </m:oMathPara>
                </a14:m>
                <a:endParaRPr lang="en-US" sz="2800" i="1" dirty="0">
                  <a:latin typeface="Times New Roman" charset="0"/>
                  <a:ea typeface="Times New Roman" charset="0"/>
                  <a:cs typeface="Times New Roman" charset="0"/>
                </a:endParaRPr>
              </a:p>
            </p:txBody>
          </p:sp>
        </mc:Choice>
        <mc:Fallback xmlns="">
          <p:sp>
            <p:nvSpPr>
              <p:cNvPr id="21" name="Rectangle 20">
                <a:extLst>
                  <a:ext uri="{FF2B5EF4-FFF2-40B4-BE49-F238E27FC236}">
                    <a16:creationId xmlns:a16="http://schemas.microsoft.com/office/drawing/2014/main" id="{B420C4F0-B730-2F42-97D0-C09D662E797D}"/>
                  </a:ext>
                </a:extLst>
              </p:cNvPr>
              <p:cNvSpPr>
                <a:spLocks noRot="1" noChangeAspect="1" noMove="1" noResize="1" noEditPoints="1" noAdjustHandles="1" noChangeArrowheads="1" noChangeShapeType="1" noTextEdit="1"/>
              </p:cNvSpPr>
              <p:nvPr/>
            </p:nvSpPr>
            <p:spPr>
              <a:xfrm>
                <a:off x="6324600" y="4559692"/>
                <a:ext cx="5239871" cy="1354217"/>
              </a:xfrm>
              <a:prstGeom prst="rect">
                <a:avLst/>
              </a:prstGeom>
              <a:blipFill>
                <a:blip r:embed="rId9"/>
                <a:stretch>
                  <a:fillRect l="-966" t="-926" b="-740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94CB1FEF-BF9A-EE4E-BCE8-3EA48A70CCE3}"/>
              </a:ext>
            </a:extLst>
          </p:cNvPr>
          <p:cNvSpPr txBox="1"/>
          <p:nvPr/>
        </p:nvSpPr>
        <p:spPr>
          <a:xfrm>
            <a:off x="2057400" y="5843487"/>
            <a:ext cx="1580882" cy="369332"/>
          </a:xfrm>
          <a:prstGeom prst="rect">
            <a:avLst/>
          </a:prstGeom>
          <a:noFill/>
        </p:spPr>
        <p:txBody>
          <a:bodyPr wrap="none" rtlCol="0">
            <a:spAutoFit/>
          </a:bodyPr>
          <a:lstStyle/>
          <a:p>
            <a:r>
              <a:rPr lang="en-US" b="1" dirty="0">
                <a:solidFill>
                  <a:srgbClr val="C00000"/>
                </a:solidFill>
                <a:latin typeface="Source Sans Pro" charset="0"/>
                <a:ea typeface="Source Sans Pro" charset="0"/>
                <a:cs typeface="Source Sans Pro" charset="0"/>
              </a:rPr>
              <a:t>MEF </a:t>
            </a:r>
            <a:r>
              <a:rPr lang="en-US" dirty="0">
                <a:solidFill>
                  <a:srgbClr val="C00000"/>
                </a:solidFill>
                <a:latin typeface="Source Sans Pro" charset="0"/>
                <a:ea typeface="Source Sans Pro" charset="0"/>
                <a:cs typeface="Source Sans Pro" charset="0"/>
              </a:rPr>
              <a:t>(kg/MWh)</a:t>
            </a:r>
          </a:p>
        </p:txBody>
      </p:sp>
    </p:spTree>
    <p:extLst>
      <p:ext uri="{BB962C8B-B14F-4D97-AF65-F5344CB8AC3E}">
        <p14:creationId xmlns:p14="http://schemas.microsoft.com/office/powerpoint/2010/main" val="3350013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25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5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250"/>
                                        <p:tgtEl>
                                          <p:spTgt spid="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36"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22" y="770368"/>
            <a:ext cx="12027707" cy="484748"/>
          </a:xfrm>
        </p:spPr>
        <p:txBody>
          <a:bodyPr/>
          <a:lstStyle/>
          <a:p>
            <a:r>
              <a:rPr lang="en-US" dirty="0"/>
              <a:t>Data</a:t>
            </a:r>
          </a:p>
        </p:txBody>
      </p:sp>
      <p:sp>
        <p:nvSpPr>
          <p:cNvPr id="3" name="Content Placeholder 2"/>
          <p:cNvSpPr>
            <a:spLocks noGrp="1"/>
          </p:cNvSpPr>
          <p:nvPr>
            <p:ph sz="quarter" idx="10"/>
          </p:nvPr>
        </p:nvSpPr>
        <p:spPr>
          <a:xfrm>
            <a:off x="457200" y="1698870"/>
            <a:ext cx="9587753" cy="3416320"/>
          </a:xfrm>
        </p:spPr>
        <p:txBody>
          <a:bodyPr/>
          <a:lstStyle/>
          <a:p>
            <a:pPr marL="457167" indent="-457167">
              <a:buFont typeface="Arial" charset="0"/>
              <a:buChar char="•"/>
            </a:pPr>
            <a:r>
              <a:rPr lang="en-US" sz="2400" dirty="0">
                <a:solidFill>
                  <a:srgbClr val="C00000"/>
                </a:solidFill>
              </a:rPr>
              <a:t>Hourly emissions</a:t>
            </a:r>
            <a:r>
              <a:rPr lang="en-US" sz="2400" dirty="0">
                <a:solidFill>
                  <a:srgbClr val="00B050"/>
                </a:solidFill>
              </a:rPr>
              <a:t> </a:t>
            </a:r>
            <a:r>
              <a:rPr lang="en-US" sz="2400" dirty="0"/>
              <a:t>and </a:t>
            </a:r>
            <a:r>
              <a:rPr lang="en-US" sz="2400" dirty="0">
                <a:solidFill>
                  <a:srgbClr val="C00000"/>
                </a:solidFill>
              </a:rPr>
              <a:t>hourly generation </a:t>
            </a:r>
            <a:r>
              <a:rPr lang="en-US" sz="2400" dirty="0"/>
              <a:t>for fossil fuel power plants larger than 25 MW (2006-17)</a:t>
            </a:r>
          </a:p>
          <a:p>
            <a:pPr marL="1193711" lvl="1" indent="-457167"/>
            <a:r>
              <a:rPr lang="en-US" sz="2400" dirty="0"/>
              <a:t>Generation, CO</a:t>
            </a:r>
            <a:r>
              <a:rPr lang="en-US" sz="2400" baseline="-25000" dirty="0"/>
              <a:t>2</a:t>
            </a:r>
            <a:r>
              <a:rPr lang="en-US" sz="2400" dirty="0"/>
              <a:t>, SO</a:t>
            </a:r>
            <a:r>
              <a:rPr lang="en-US" sz="2400" baseline="-25000" dirty="0"/>
              <a:t>2</a:t>
            </a:r>
            <a:r>
              <a:rPr lang="en-US" sz="2400" dirty="0"/>
              <a:t>, NO</a:t>
            </a:r>
            <a:r>
              <a:rPr lang="en-US" sz="2400" baseline="-25000" dirty="0"/>
              <a:t>x</a:t>
            </a:r>
            <a:r>
              <a:rPr lang="en-US" sz="2400" dirty="0"/>
              <a:t> from </a:t>
            </a:r>
            <a:r>
              <a:rPr lang="en-US" sz="2400" baseline="-25000" dirty="0"/>
              <a:t> </a:t>
            </a:r>
            <a:r>
              <a:rPr lang="en-US" sz="2400" dirty="0"/>
              <a:t>EPA’s Continuous Emissions Monitoring System (CEMS) database</a:t>
            </a:r>
          </a:p>
          <a:p>
            <a:pPr marL="1193711" lvl="1" indent="-457167"/>
            <a:r>
              <a:rPr lang="en-US" sz="2400" dirty="0"/>
              <a:t>PM</a:t>
            </a:r>
            <a:r>
              <a:rPr lang="en-US" sz="2400" baseline="-25000" dirty="0"/>
              <a:t>2.5</a:t>
            </a:r>
            <a:r>
              <a:rPr lang="en-US" sz="2400" dirty="0"/>
              <a:t> from EPA’s National Emissions Inventory (NEI)</a:t>
            </a:r>
          </a:p>
          <a:p>
            <a:pPr marL="457167" indent="-457167">
              <a:buFont typeface="Arial" charset="0"/>
              <a:buChar char="•"/>
            </a:pPr>
            <a:r>
              <a:rPr lang="en-US" sz="2400" dirty="0"/>
              <a:t>Coupling the emissions with the marginal damages of a ton of pollutant using air quality models (AP2 and EASIUR)</a:t>
            </a:r>
          </a:p>
          <a:p>
            <a:pPr marL="1010831" indent="-457167"/>
            <a:endParaRPr lang="en-US" sz="2400" dirty="0"/>
          </a:p>
        </p:txBody>
      </p:sp>
      <p:sp>
        <p:nvSpPr>
          <p:cNvPr id="5" name="Slide Number Placeholder 4"/>
          <p:cNvSpPr>
            <a:spLocks noGrp="1"/>
          </p:cNvSpPr>
          <p:nvPr>
            <p:ph type="sldNum" sz="quarter" idx="11"/>
          </p:nvPr>
        </p:nvSpPr>
        <p:spPr/>
        <p:txBody>
          <a:bodyPr/>
          <a:lstStyle/>
          <a:p>
            <a:fld id="{6782E8A4-BA73-8442-8DEE-083E140FBD95}" type="slidenum">
              <a:rPr lang="en-US" smtClean="0"/>
              <a:pPr/>
              <a:t>36</a:t>
            </a:fld>
            <a:endParaRPr lang="en-US" dirty="0"/>
          </a:p>
        </p:txBody>
      </p:sp>
    </p:spTree>
    <p:extLst>
      <p:ext uri="{BB962C8B-B14F-4D97-AF65-F5344CB8AC3E}">
        <p14:creationId xmlns:p14="http://schemas.microsoft.com/office/powerpoint/2010/main" val="3402215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F703-10E0-41DA-A15B-7C7DC44228DC}"/>
              </a:ext>
            </a:extLst>
          </p:cNvPr>
          <p:cNvSpPr>
            <a:spLocks noGrp="1"/>
          </p:cNvSpPr>
          <p:nvPr>
            <p:ph type="title"/>
          </p:nvPr>
        </p:nvSpPr>
        <p:spPr>
          <a:xfrm>
            <a:off x="417444" y="822960"/>
            <a:ext cx="9398000" cy="443198"/>
          </a:xfrm>
        </p:spPr>
        <p:txBody>
          <a:bodyPr/>
          <a:lstStyle/>
          <a:p>
            <a:r>
              <a:rPr lang="en-US" dirty="0"/>
              <a:t>Energy: Grid Mix</a:t>
            </a:r>
          </a:p>
        </p:txBody>
      </p:sp>
      <p:sp>
        <p:nvSpPr>
          <p:cNvPr id="31" name="TextBox 30">
            <a:extLst>
              <a:ext uri="{FF2B5EF4-FFF2-40B4-BE49-F238E27FC236}">
                <a16:creationId xmlns:a16="http://schemas.microsoft.com/office/drawing/2014/main" id="{93C62846-CFFE-4BC3-B708-CE428531E868}"/>
              </a:ext>
            </a:extLst>
          </p:cNvPr>
          <p:cNvSpPr txBox="1"/>
          <p:nvPr/>
        </p:nvSpPr>
        <p:spPr>
          <a:xfrm>
            <a:off x="357569" y="6353191"/>
            <a:ext cx="251543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Generation Mix based on 2017 ISO Data, by MWh </a:t>
            </a:r>
          </a:p>
        </p:txBody>
      </p:sp>
      <p:sp>
        <p:nvSpPr>
          <p:cNvPr id="32" name="TextBox 31">
            <a:extLst>
              <a:ext uri="{FF2B5EF4-FFF2-40B4-BE49-F238E27FC236}">
                <a16:creationId xmlns:a16="http://schemas.microsoft.com/office/drawing/2014/main" id="{EB9DEA5F-0783-4908-B07C-F1A9129EEB8C}"/>
              </a:ext>
            </a:extLst>
          </p:cNvPr>
          <p:cNvSpPr txBox="1"/>
          <p:nvPr/>
        </p:nvSpPr>
        <p:spPr>
          <a:xfrm>
            <a:off x="357569" y="6228730"/>
            <a:ext cx="10804074"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Emissions Data based on </a:t>
            </a:r>
            <a:r>
              <a:rPr lang="en-US" sz="800" dirty="0" err="1">
                <a:latin typeface="Arial" panose="020B0604020202020204" pitchFamily="34" charset="0"/>
                <a:cs typeface="Arial" panose="020B0604020202020204" pitchFamily="34" charset="0"/>
              </a:rPr>
              <a:t>eGrid</a:t>
            </a:r>
            <a:r>
              <a:rPr lang="en-US" sz="800" dirty="0">
                <a:latin typeface="Arial" panose="020B0604020202020204" pitchFamily="34" charset="0"/>
                <a:cs typeface="Arial" panose="020B0604020202020204" pitchFamily="34" charset="0"/>
              </a:rPr>
              <a:t> 2014 v2 Data by NERC Region: SPP represents average of SPNO, SPSO, MROW, PJM represents average of SRVC, RFCW, RFCE, MISO represents average of RFCM, MROE, MROW, SRMW</a:t>
            </a:r>
          </a:p>
        </p:txBody>
      </p:sp>
      <p:sp>
        <p:nvSpPr>
          <p:cNvPr id="26" name="Title 1">
            <a:extLst>
              <a:ext uri="{FF2B5EF4-FFF2-40B4-BE49-F238E27FC236}">
                <a16:creationId xmlns:a16="http://schemas.microsoft.com/office/drawing/2014/main" id="{1E6AC281-74FA-EC41-9699-FDA91338ACDC}"/>
              </a:ext>
            </a:extLst>
          </p:cNvPr>
          <p:cNvSpPr txBox="1">
            <a:spLocks/>
          </p:cNvSpPr>
          <p:nvPr/>
        </p:nvSpPr>
        <p:spPr>
          <a:xfrm>
            <a:off x="2932044" y="3644893"/>
            <a:ext cx="6179299" cy="609398"/>
          </a:xfrm>
          <a:prstGeom prst="rect">
            <a:avLst/>
          </a:prstGeom>
        </p:spPr>
        <p:txBody>
          <a:bodyPr vert="horz" wrap="square" lIns="0" tIns="0" rIns="0" bIns="0" rtlCol="0" anchor="b" anchorCtr="0">
            <a:spAutoFit/>
          </a:bodyPr>
          <a:lstStyle>
            <a:lvl1pPr marL="0" algn="l" defTabSz="914400" rtl="0" eaLnBrk="1" latinLnBrk="0" hangingPunct="1">
              <a:lnSpc>
                <a:spcPct val="90000"/>
              </a:lnSpc>
              <a:spcBef>
                <a:spcPct val="0"/>
              </a:spcBef>
              <a:buNone/>
              <a:defRPr lang="en-US" sz="3200" kern="1200" spc="-12" dirty="0">
                <a:solidFill>
                  <a:schemeClr val="tx2"/>
                </a:solidFill>
                <a:latin typeface="+mj-lt"/>
                <a:ea typeface="+mj-ea"/>
                <a:cs typeface="+mj-cs"/>
              </a:defRPr>
            </a:lvl1pPr>
          </a:lstStyle>
          <a:p>
            <a:pPr algn="ctr"/>
            <a:r>
              <a:rPr lang="en-US" sz="4400" dirty="0">
                <a:solidFill>
                  <a:schemeClr val="tx1">
                    <a:lumMod val="60000"/>
                    <a:lumOff val="40000"/>
                  </a:schemeClr>
                </a:solidFill>
              </a:rPr>
              <a:t>SPP 2 to 3 &gt; ISO-NE</a:t>
            </a:r>
          </a:p>
        </p:txBody>
      </p:sp>
      <p:sp>
        <p:nvSpPr>
          <p:cNvPr id="27" name="Rectangle 26">
            <a:extLst>
              <a:ext uri="{FF2B5EF4-FFF2-40B4-BE49-F238E27FC236}">
                <a16:creationId xmlns:a16="http://schemas.microsoft.com/office/drawing/2014/main" id="{CC0AE97D-8AAA-6E42-9A9F-DBE43333AACD}"/>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4C23"/>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90B92507-9FA3-EA4E-BDD2-9F08C80B6BB8}"/>
              </a:ext>
            </a:extLst>
          </p:cNvPr>
          <p:cNvSpPr/>
          <p:nvPr/>
        </p:nvSpPr>
        <p:spPr>
          <a:xfrm>
            <a:off x="610145" y="5569964"/>
            <a:ext cx="19143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1,482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30" name="Picture 29">
            <a:extLst>
              <a:ext uri="{FF2B5EF4-FFF2-40B4-BE49-F238E27FC236}">
                <a16:creationId xmlns:a16="http://schemas.microsoft.com/office/drawing/2014/main" id="{CE5513AC-EC86-AD4B-914F-CE5F71C62E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535" y="3692744"/>
            <a:ext cx="2183124" cy="1745028"/>
          </a:xfrm>
          <a:prstGeom prst="rect">
            <a:avLst/>
          </a:prstGeom>
        </p:spPr>
      </p:pic>
      <p:sp>
        <p:nvSpPr>
          <p:cNvPr id="54" name="Rectangle 53">
            <a:extLst>
              <a:ext uri="{FF2B5EF4-FFF2-40B4-BE49-F238E27FC236}">
                <a16:creationId xmlns:a16="http://schemas.microsoft.com/office/drawing/2014/main" id="{AA3752F8-C307-954D-BA24-7D12A6193612}"/>
              </a:ext>
            </a:extLst>
          </p:cNvPr>
          <p:cNvSpPr/>
          <p:nvPr/>
        </p:nvSpPr>
        <p:spPr>
          <a:xfrm>
            <a:off x="9628593" y="5574677"/>
            <a:ext cx="176522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577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55" name="Picture 54">
            <a:extLst>
              <a:ext uri="{FF2B5EF4-FFF2-40B4-BE49-F238E27FC236}">
                <a16:creationId xmlns:a16="http://schemas.microsoft.com/office/drawing/2014/main" id="{4930758F-E839-7440-8B54-AD90380837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9909" y="3713377"/>
            <a:ext cx="2176275" cy="1739553"/>
          </a:xfrm>
          <a:prstGeom prst="rect">
            <a:avLst/>
          </a:prstGeom>
        </p:spPr>
      </p:pic>
      <p:pic>
        <p:nvPicPr>
          <p:cNvPr id="56" name="Picture 55">
            <a:extLst>
              <a:ext uri="{FF2B5EF4-FFF2-40B4-BE49-F238E27FC236}">
                <a16:creationId xmlns:a16="http://schemas.microsoft.com/office/drawing/2014/main" id="{B137A584-1E4A-7B48-B334-80B51A23A2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9894" y="1582083"/>
            <a:ext cx="1992375" cy="1989167"/>
          </a:xfrm>
          <a:prstGeom prst="rect">
            <a:avLst/>
          </a:prstGeom>
        </p:spPr>
      </p:pic>
      <p:pic>
        <p:nvPicPr>
          <p:cNvPr id="57" name="Picture 56">
            <a:extLst>
              <a:ext uri="{FF2B5EF4-FFF2-40B4-BE49-F238E27FC236}">
                <a16:creationId xmlns:a16="http://schemas.microsoft.com/office/drawing/2014/main" id="{E4C1AEDE-2225-5F48-A169-92EB8C63DF5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01858" y="1630120"/>
            <a:ext cx="1992375" cy="1989167"/>
          </a:xfrm>
          <a:prstGeom prst="rect">
            <a:avLst/>
          </a:prstGeom>
        </p:spPr>
      </p:pic>
      <p:sp>
        <p:nvSpPr>
          <p:cNvPr id="58" name="Rectangle 57">
            <a:extLst>
              <a:ext uri="{FF2B5EF4-FFF2-40B4-BE49-F238E27FC236}">
                <a16:creationId xmlns:a16="http://schemas.microsoft.com/office/drawing/2014/main" id="{29868669-560D-3147-BAB7-91E2BE134BBB}"/>
              </a:ext>
            </a:extLst>
          </p:cNvPr>
          <p:cNvSpPr/>
          <p:nvPr/>
        </p:nvSpPr>
        <p:spPr>
          <a:xfrm>
            <a:off x="9423071" y="1541581"/>
            <a:ext cx="2176272" cy="4671546"/>
          </a:xfrm>
          <a:prstGeom prst="rect">
            <a:avLst/>
          </a:prstGeom>
          <a:solidFill>
            <a:schemeClr val="accent1">
              <a:lumMod val="20000"/>
              <a:lumOff val="80000"/>
              <a:alpha val="15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EFE"/>
              </a:solidFill>
              <a:effectLst/>
              <a:uLnTx/>
              <a:uFillTx/>
              <a:latin typeface="Arial" panose="020B0604020202020204"/>
              <a:ea typeface="+mn-ea"/>
              <a:cs typeface="+mn-cs"/>
            </a:endParaRPr>
          </a:p>
        </p:txBody>
      </p:sp>
      <p:grpSp>
        <p:nvGrpSpPr>
          <p:cNvPr id="59" name="Group 58">
            <a:extLst>
              <a:ext uri="{FF2B5EF4-FFF2-40B4-BE49-F238E27FC236}">
                <a16:creationId xmlns:a16="http://schemas.microsoft.com/office/drawing/2014/main" id="{94DD53DE-4AD7-B64A-9D6D-F125DE832153}"/>
              </a:ext>
            </a:extLst>
          </p:cNvPr>
          <p:cNvGrpSpPr/>
          <p:nvPr/>
        </p:nvGrpSpPr>
        <p:grpSpPr>
          <a:xfrm>
            <a:off x="2700682" y="1547245"/>
            <a:ext cx="6657301" cy="4677213"/>
            <a:chOff x="2700682" y="1547245"/>
            <a:chExt cx="6657301" cy="4677213"/>
          </a:xfrm>
        </p:grpSpPr>
        <p:sp>
          <p:nvSpPr>
            <p:cNvPr id="60" name="Rectangle 59">
              <a:extLst>
                <a:ext uri="{FF2B5EF4-FFF2-40B4-BE49-F238E27FC236}">
                  <a16:creationId xmlns:a16="http://schemas.microsoft.com/office/drawing/2014/main" id="{EBF388CD-862B-4540-A64C-A32DA86D14C5}"/>
                </a:ext>
              </a:extLst>
            </p:cNvPr>
            <p:cNvSpPr/>
            <p:nvPr/>
          </p:nvSpPr>
          <p:spPr>
            <a:xfrm>
              <a:off x="5081705" y="5579902"/>
              <a:ext cx="19143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1,148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61" name="Picture 60">
              <a:extLst>
                <a:ext uri="{FF2B5EF4-FFF2-40B4-BE49-F238E27FC236}">
                  <a16:creationId xmlns:a16="http://schemas.microsoft.com/office/drawing/2014/main" id="{6F6B853F-75B9-4044-B0F6-9E26A0ADC0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2043" y="3713379"/>
              <a:ext cx="2169742" cy="1734331"/>
            </a:xfrm>
            <a:prstGeom prst="rect">
              <a:avLst/>
            </a:prstGeom>
          </p:spPr>
        </p:pic>
        <p:sp>
          <p:nvSpPr>
            <p:cNvPr id="62" name="Rectangle 61">
              <a:extLst>
                <a:ext uri="{FF2B5EF4-FFF2-40B4-BE49-F238E27FC236}">
                  <a16:creationId xmlns:a16="http://schemas.microsoft.com/office/drawing/2014/main" id="{680CD616-0B12-6F4B-83B9-DA68D2650FE5}"/>
                </a:ext>
              </a:extLst>
            </p:cNvPr>
            <p:cNvSpPr/>
            <p:nvPr/>
          </p:nvSpPr>
          <p:spPr>
            <a:xfrm>
              <a:off x="2904395" y="5579903"/>
              <a:ext cx="19143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1,405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63" name="Picture 62">
              <a:extLst>
                <a:ext uri="{FF2B5EF4-FFF2-40B4-BE49-F238E27FC236}">
                  <a16:creationId xmlns:a16="http://schemas.microsoft.com/office/drawing/2014/main" id="{866179C6-79B9-2E4C-B129-7D172FE3C09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09697" y="3713380"/>
              <a:ext cx="2169743" cy="1734332"/>
            </a:xfrm>
            <a:prstGeom prst="rect">
              <a:avLst/>
            </a:prstGeom>
          </p:spPr>
        </p:pic>
        <p:sp>
          <p:nvSpPr>
            <p:cNvPr id="64" name="Rectangle 63">
              <a:extLst>
                <a:ext uri="{FF2B5EF4-FFF2-40B4-BE49-F238E27FC236}">
                  <a16:creationId xmlns:a16="http://schemas.microsoft.com/office/drawing/2014/main" id="{68A92141-AAB2-554A-8D06-6A999FB9C459}"/>
                </a:ext>
              </a:extLst>
            </p:cNvPr>
            <p:cNvSpPr/>
            <p:nvPr/>
          </p:nvSpPr>
          <p:spPr>
            <a:xfrm>
              <a:off x="7317880" y="5579901"/>
              <a:ext cx="19143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1,029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65" name="Picture 64">
              <a:extLst>
                <a:ext uri="{FF2B5EF4-FFF2-40B4-BE49-F238E27FC236}">
                  <a16:creationId xmlns:a16="http://schemas.microsoft.com/office/drawing/2014/main" id="{6C05A7CB-7F63-E349-8C94-23CE4F0C96A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79701" y="3713379"/>
              <a:ext cx="2176273" cy="1739552"/>
            </a:xfrm>
            <a:prstGeom prst="rect">
              <a:avLst/>
            </a:prstGeom>
          </p:spPr>
        </p:pic>
        <p:pic>
          <p:nvPicPr>
            <p:cNvPr id="66" name="Picture 65">
              <a:extLst>
                <a:ext uri="{FF2B5EF4-FFF2-40B4-BE49-F238E27FC236}">
                  <a16:creationId xmlns:a16="http://schemas.microsoft.com/office/drawing/2014/main" id="{50B6F295-A506-304C-A42B-C2199AB4E3A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92630" y="1592022"/>
              <a:ext cx="1992375" cy="1989167"/>
            </a:xfrm>
            <a:prstGeom prst="rect">
              <a:avLst/>
            </a:prstGeom>
          </p:spPr>
        </p:pic>
        <p:pic>
          <p:nvPicPr>
            <p:cNvPr id="67" name="Picture 66">
              <a:extLst>
                <a:ext uri="{FF2B5EF4-FFF2-40B4-BE49-F238E27FC236}">
                  <a16:creationId xmlns:a16="http://schemas.microsoft.com/office/drawing/2014/main" id="{23A0772D-2594-8C44-80A8-A8F05470627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060056" y="1630120"/>
              <a:ext cx="1992375" cy="1989167"/>
            </a:xfrm>
            <a:prstGeom prst="rect">
              <a:avLst/>
            </a:prstGeom>
          </p:spPr>
        </p:pic>
        <p:pic>
          <p:nvPicPr>
            <p:cNvPr id="68" name="Picture 67">
              <a:extLst>
                <a:ext uri="{FF2B5EF4-FFF2-40B4-BE49-F238E27FC236}">
                  <a16:creationId xmlns:a16="http://schemas.microsoft.com/office/drawing/2014/main" id="{027A50AE-516D-CB40-B6EB-3FDA6247DE6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271649" y="1635729"/>
              <a:ext cx="1992375" cy="1989167"/>
            </a:xfrm>
            <a:prstGeom prst="rect">
              <a:avLst/>
            </a:prstGeom>
          </p:spPr>
        </p:pic>
        <p:sp>
          <p:nvSpPr>
            <p:cNvPr id="69" name="Rectangle 68">
              <a:extLst>
                <a:ext uri="{FF2B5EF4-FFF2-40B4-BE49-F238E27FC236}">
                  <a16:creationId xmlns:a16="http://schemas.microsoft.com/office/drawing/2014/main" id="{BA57CF62-A94B-AA44-BBD7-AB7F114DA250}"/>
                </a:ext>
              </a:extLst>
            </p:cNvPr>
            <p:cNvSpPr/>
            <p:nvPr/>
          </p:nvSpPr>
          <p:spPr>
            <a:xfrm>
              <a:off x="7181711" y="1547245"/>
              <a:ext cx="2176272" cy="4671546"/>
            </a:xfrm>
            <a:prstGeom prst="rect">
              <a:avLst/>
            </a:prstGeom>
            <a:solidFill>
              <a:schemeClr val="accent1">
                <a:lumMod val="20000"/>
                <a:lumOff val="80000"/>
                <a:alpha val="15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EFE"/>
                </a:solidFill>
                <a:effectLst/>
                <a:uLnTx/>
                <a:uFillTx/>
                <a:latin typeface="Arial" panose="020B0604020202020204"/>
                <a:ea typeface="+mn-ea"/>
                <a:cs typeface="+mn-cs"/>
              </a:endParaRPr>
            </a:p>
          </p:txBody>
        </p:sp>
        <p:sp>
          <p:nvSpPr>
            <p:cNvPr id="70" name="Rectangle 69">
              <a:extLst>
                <a:ext uri="{FF2B5EF4-FFF2-40B4-BE49-F238E27FC236}">
                  <a16:creationId xmlns:a16="http://schemas.microsoft.com/office/drawing/2014/main" id="{A44B2D63-BC6D-0447-89C4-69D47AD12642}"/>
                </a:ext>
              </a:extLst>
            </p:cNvPr>
            <p:cNvSpPr/>
            <p:nvPr/>
          </p:nvSpPr>
          <p:spPr>
            <a:xfrm>
              <a:off x="4950723" y="1552912"/>
              <a:ext cx="2176272" cy="4671546"/>
            </a:xfrm>
            <a:prstGeom prst="rect">
              <a:avLst/>
            </a:prstGeom>
            <a:solidFill>
              <a:schemeClr val="accent1">
                <a:lumMod val="20000"/>
                <a:lumOff val="80000"/>
                <a:alpha val="15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EFE"/>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837FF81C-EF6F-AA4A-B762-144609319EFB}"/>
                </a:ext>
              </a:extLst>
            </p:cNvPr>
            <p:cNvSpPr/>
            <p:nvPr/>
          </p:nvSpPr>
          <p:spPr>
            <a:xfrm>
              <a:off x="2700682" y="1552912"/>
              <a:ext cx="2176272" cy="4671546"/>
            </a:xfrm>
            <a:prstGeom prst="rect">
              <a:avLst/>
            </a:prstGeom>
            <a:solidFill>
              <a:schemeClr val="accent1">
                <a:lumMod val="20000"/>
                <a:lumOff val="80000"/>
                <a:alpha val="15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EFE"/>
                </a:solidFill>
                <a:effectLst/>
                <a:uLnTx/>
                <a:uFillTx/>
                <a:latin typeface="Arial" panose="020B0604020202020204"/>
                <a:ea typeface="+mn-ea"/>
                <a:cs typeface="+mn-cs"/>
              </a:endParaRPr>
            </a:p>
          </p:txBody>
        </p:sp>
      </p:grpSp>
      <p:sp>
        <p:nvSpPr>
          <p:cNvPr id="72" name="Rectangle 71">
            <a:extLst>
              <a:ext uri="{FF2B5EF4-FFF2-40B4-BE49-F238E27FC236}">
                <a16:creationId xmlns:a16="http://schemas.microsoft.com/office/drawing/2014/main" id="{738A90D9-D1AA-FA4F-A70D-40FB5F392D5A}"/>
              </a:ext>
            </a:extLst>
          </p:cNvPr>
          <p:cNvSpPr/>
          <p:nvPr/>
        </p:nvSpPr>
        <p:spPr>
          <a:xfrm>
            <a:off x="457200" y="1554480"/>
            <a:ext cx="2179470" cy="4671546"/>
          </a:xfrm>
          <a:prstGeom prst="rect">
            <a:avLst/>
          </a:prstGeom>
          <a:solidFill>
            <a:schemeClr val="accent1">
              <a:lumMod val="20000"/>
              <a:lumOff val="80000"/>
              <a:alpha val="15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EF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389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3C6E-CCA7-4976-A8FC-BFCC4890F601}"/>
              </a:ext>
            </a:extLst>
          </p:cNvPr>
          <p:cNvSpPr>
            <a:spLocks noGrp="1"/>
          </p:cNvSpPr>
          <p:nvPr>
            <p:ph type="title"/>
          </p:nvPr>
        </p:nvSpPr>
        <p:spPr/>
        <p:txBody>
          <a:bodyPr/>
          <a:lstStyle/>
          <a:p>
            <a:r>
              <a:rPr lang="en-US" dirty="0"/>
              <a:t>Energy: Criteria for Renewables</a:t>
            </a:r>
          </a:p>
        </p:txBody>
      </p:sp>
      <p:sp>
        <p:nvSpPr>
          <p:cNvPr id="4" name="Rectangle: Rounded Corners 3">
            <a:extLst>
              <a:ext uri="{FF2B5EF4-FFF2-40B4-BE49-F238E27FC236}">
                <a16:creationId xmlns:a16="http://schemas.microsoft.com/office/drawing/2014/main" id="{F827E76D-6026-4446-96A8-133AB2ADD86D}"/>
              </a:ext>
            </a:extLst>
          </p:cNvPr>
          <p:cNvSpPr/>
          <p:nvPr/>
        </p:nvSpPr>
        <p:spPr>
          <a:xfrm>
            <a:off x="457200" y="1554480"/>
            <a:ext cx="10669675" cy="97134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Rounded Corners 4">
            <a:extLst>
              <a:ext uri="{FF2B5EF4-FFF2-40B4-BE49-F238E27FC236}">
                <a16:creationId xmlns:a16="http://schemas.microsoft.com/office/drawing/2014/main" id="{A428C0E3-B06A-4E3D-813B-5EAEB11A3D39}"/>
              </a:ext>
            </a:extLst>
          </p:cNvPr>
          <p:cNvSpPr/>
          <p:nvPr/>
        </p:nvSpPr>
        <p:spPr>
          <a:xfrm>
            <a:off x="463899" y="2543583"/>
            <a:ext cx="10669675" cy="97134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Rounded Corners 5">
            <a:extLst>
              <a:ext uri="{FF2B5EF4-FFF2-40B4-BE49-F238E27FC236}">
                <a16:creationId xmlns:a16="http://schemas.microsoft.com/office/drawing/2014/main" id="{2C737C26-5297-4A8E-926D-C8737C8931A8}"/>
              </a:ext>
            </a:extLst>
          </p:cNvPr>
          <p:cNvSpPr/>
          <p:nvPr/>
        </p:nvSpPr>
        <p:spPr>
          <a:xfrm>
            <a:off x="457200" y="3534578"/>
            <a:ext cx="10669675" cy="97134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Rectangle: Rounded Corners 6">
            <a:extLst>
              <a:ext uri="{FF2B5EF4-FFF2-40B4-BE49-F238E27FC236}">
                <a16:creationId xmlns:a16="http://schemas.microsoft.com/office/drawing/2014/main" id="{6180D80F-FF25-4749-AEE3-24706F271594}"/>
              </a:ext>
            </a:extLst>
          </p:cNvPr>
          <p:cNvSpPr/>
          <p:nvPr/>
        </p:nvSpPr>
        <p:spPr>
          <a:xfrm>
            <a:off x="463899" y="4524341"/>
            <a:ext cx="10669675" cy="97134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Rectangle: Rounded Corners 7">
            <a:extLst>
              <a:ext uri="{FF2B5EF4-FFF2-40B4-BE49-F238E27FC236}">
                <a16:creationId xmlns:a16="http://schemas.microsoft.com/office/drawing/2014/main" id="{2BDF1B1C-E001-4110-A1C3-71624DFCDDA0}"/>
              </a:ext>
            </a:extLst>
          </p:cNvPr>
          <p:cNvSpPr/>
          <p:nvPr/>
        </p:nvSpPr>
        <p:spPr>
          <a:xfrm>
            <a:off x="457200" y="5519900"/>
            <a:ext cx="10669675" cy="97134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Oval 8">
            <a:extLst>
              <a:ext uri="{FF2B5EF4-FFF2-40B4-BE49-F238E27FC236}">
                <a16:creationId xmlns:a16="http://schemas.microsoft.com/office/drawing/2014/main" id="{7FC04FA4-2B1E-4C50-8975-740C53F647F6}"/>
              </a:ext>
            </a:extLst>
          </p:cNvPr>
          <p:cNvSpPr/>
          <p:nvPr/>
        </p:nvSpPr>
        <p:spPr>
          <a:xfrm>
            <a:off x="531725" y="1811550"/>
            <a:ext cx="457200" cy="45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solidFill>
              </a:rPr>
              <a:t>1</a:t>
            </a:r>
            <a:endParaRPr lang="en-US" sz="2400" dirty="0">
              <a:solidFill>
                <a:schemeClr val="accent5"/>
              </a:solidFill>
            </a:endParaRPr>
          </a:p>
        </p:txBody>
      </p:sp>
      <p:sp>
        <p:nvSpPr>
          <p:cNvPr id="10" name="Oval 9">
            <a:extLst>
              <a:ext uri="{FF2B5EF4-FFF2-40B4-BE49-F238E27FC236}">
                <a16:creationId xmlns:a16="http://schemas.microsoft.com/office/drawing/2014/main" id="{D17C3647-A3D7-4416-B926-C20F181AA5BB}"/>
              </a:ext>
            </a:extLst>
          </p:cNvPr>
          <p:cNvSpPr/>
          <p:nvPr/>
        </p:nvSpPr>
        <p:spPr>
          <a:xfrm>
            <a:off x="531725" y="2800653"/>
            <a:ext cx="457200" cy="45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solidFill>
              </a:rPr>
              <a:t>2</a:t>
            </a:r>
            <a:endParaRPr lang="en-US" sz="2400" dirty="0">
              <a:solidFill>
                <a:schemeClr val="accent5"/>
              </a:solidFill>
            </a:endParaRPr>
          </a:p>
        </p:txBody>
      </p:sp>
      <p:sp>
        <p:nvSpPr>
          <p:cNvPr id="11" name="Oval 10">
            <a:extLst>
              <a:ext uri="{FF2B5EF4-FFF2-40B4-BE49-F238E27FC236}">
                <a16:creationId xmlns:a16="http://schemas.microsoft.com/office/drawing/2014/main" id="{177E12C1-3453-46E2-B7DA-A6AC27378D75}"/>
              </a:ext>
            </a:extLst>
          </p:cNvPr>
          <p:cNvSpPr/>
          <p:nvPr/>
        </p:nvSpPr>
        <p:spPr>
          <a:xfrm>
            <a:off x="525026" y="3795228"/>
            <a:ext cx="457200" cy="45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solidFill>
              </a:rPr>
              <a:t>3</a:t>
            </a:r>
            <a:endParaRPr lang="en-US" dirty="0">
              <a:solidFill>
                <a:schemeClr val="accent5"/>
              </a:solidFill>
            </a:endParaRPr>
          </a:p>
        </p:txBody>
      </p:sp>
      <p:sp>
        <p:nvSpPr>
          <p:cNvPr id="12" name="Oval 11">
            <a:extLst>
              <a:ext uri="{FF2B5EF4-FFF2-40B4-BE49-F238E27FC236}">
                <a16:creationId xmlns:a16="http://schemas.microsoft.com/office/drawing/2014/main" id="{1C9ADF1B-8219-4A0E-BDA5-308474462ED5}"/>
              </a:ext>
            </a:extLst>
          </p:cNvPr>
          <p:cNvSpPr/>
          <p:nvPr/>
        </p:nvSpPr>
        <p:spPr>
          <a:xfrm>
            <a:off x="531725" y="4781411"/>
            <a:ext cx="457200" cy="45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solidFill>
              </a:rPr>
              <a:t>4</a:t>
            </a:r>
            <a:endParaRPr lang="en-US" dirty="0">
              <a:solidFill>
                <a:schemeClr val="accent5"/>
              </a:solidFill>
            </a:endParaRPr>
          </a:p>
        </p:txBody>
      </p:sp>
      <p:sp>
        <p:nvSpPr>
          <p:cNvPr id="13" name="Oval 12">
            <a:extLst>
              <a:ext uri="{FF2B5EF4-FFF2-40B4-BE49-F238E27FC236}">
                <a16:creationId xmlns:a16="http://schemas.microsoft.com/office/drawing/2014/main" id="{0B3781CF-1737-47F3-981A-84CA05F59D82}"/>
              </a:ext>
            </a:extLst>
          </p:cNvPr>
          <p:cNvSpPr/>
          <p:nvPr/>
        </p:nvSpPr>
        <p:spPr>
          <a:xfrm>
            <a:off x="531725" y="5776970"/>
            <a:ext cx="457200" cy="45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solidFill>
              </a:rPr>
              <a:t>5</a:t>
            </a:r>
            <a:endParaRPr lang="en-US" dirty="0">
              <a:solidFill>
                <a:schemeClr val="accent5"/>
              </a:solidFill>
            </a:endParaRPr>
          </a:p>
        </p:txBody>
      </p:sp>
      <p:sp>
        <p:nvSpPr>
          <p:cNvPr id="14" name="TextBox 13">
            <a:extLst>
              <a:ext uri="{FF2B5EF4-FFF2-40B4-BE49-F238E27FC236}">
                <a16:creationId xmlns:a16="http://schemas.microsoft.com/office/drawing/2014/main" id="{544E4B28-3309-44C9-8E8F-C9B741B18502}"/>
              </a:ext>
            </a:extLst>
          </p:cNvPr>
          <p:cNvSpPr txBox="1"/>
          <p:nvPr/>
        </p:nvSpPr>
        <p:spPr>
          <a:xfrm>
            <a:off x="1165608" y="1504240"/>
            <a:ext cx="6095804" cy="461665"/>
          </a:xfrm>
          <a:prstGeom prst="rect">
            <a:avLst/>
          </a:prstGeom>
          <a:noFill/>
        </p:spPr>
        <p:txBody>
          <a:bodyPr wrap="square" rtlCol="0">
            <a:spAutoFit/>
          </a:bodyPr>
          <a:lstStyle/>
          <a:p>
            <a:r>
              <a:rPr lang="en-US" sz="2400" b="1" dirty="0">
                <a:solidFill>
                  <a:schemeClr val="bg1"/>
                </a:solidFill>
              </a:rPr>
              <a:t>Impact: Greenhouse Gas Reduction</a:t>
            </a:r>
          </a:p>
        </p:txBody>
      </p:sp>
      <p:sp>
        <p:nvSpPr>
          <p:cNvPr id="15" name="TextBox 14">
            <a:extLst>
              <a:ext uri="{FF2B5EF4-FFF2-40B4-BE49-F238E27FC236}">
                <a16:creationId xmlns:a16="http://schemas.microsoft.com/office/drawing/2014/main" id="{6BAF257A-1003-4B26-AF25-0AB99B555BDD}"/>
              </a:ext>
            </a:extLst>
          </p:cNvPr>
          <p:cNvSpPr txBox="1"/>
          <p:nvPr/>
        </p:nvSpPr>
        <p:spPr>
          <a:xfrm>
            <a:off x="1165608" y="2495471"/>
            <a:ext cx="4930392" cy="461665"/>
          </a:xfrm>
          <a:prstGeom prst="rect">
            <a:avLst/>
          </a:prstGeom>
          <a:noFill/>
        </p:spPr>
        <p:txBody>
          <a:bodyPr wrap="square" rtlCol="0">
            <a:spAutoFit/>
          </a:bodyPr>
          <a:lstStyle/>
          <a:p>
            <a:r>
              <a:rPr lang="en-US" sz="2400" b="1" dirty="0">
                <a:solidFill>
                  <a:schemeClr val="bg1"/>
                </a:solidFill>
              </a:rPr>
              <a:t>Additionality</a:t>
            </a:r>
          </a:p>
        </p:txBody>
      </p:sp>
      <p:sp>
        <p:nvSpPr>
          <p:cNvPr id="16" name="TextBox 15">
            <a:extLst>
              <a:ext uri="{FF2B5EF4-FFF2-40B4-BE49-F238E27FC236}">
                <a16:creationId xmlns:a16="http://schemas.microsoft.com/office/drawing/2014/main" id="{4588FDEF-FFE9-4BD5-972A-1D373F4CA902}"/>
              </a:ext>
            </a:extLst>
          </p:cNvPr>
          <p:cNvSpPr txBox="1"/>
          <p:nvPr/>
        </p:nvSpPr>
        <p:spPr>
          <a:xfrm>
            <a:off x="1165607" y="3489603"/>
            <a:ext cx="4930392" cy="461665"/>
          </a:xfrm>
          <a:prstGeom prst="rect">
            <a:avLst/>
          </a:prstGeom>
          <a:noFill/>
        </p:spPr>
        <p:txBody>
          <a:bodyPr wrap="square" rtlCol="0">
            <a:spAutoFit/>
          </a:bodyPr>
          <a:lstStyle/>
          <a:p>
            <a:r>
              <a:rPr lang="en-US" sz="2400" b="1" dirty="0">
                <a:solidFill>
                  <a:schemeClr val="bg1"/>
                </a:solidFill>
              </a:rPr>
              <a:t>Other Environmental Impacts</a:t>
            </a:r>
          </a:p>
        </p:txBody>
      </p:sp>
      <p:sp>
        <p:nvSpPr>
          <p:cNvPr id="17" name="TextBox 16">
            <a:extLst>
              <a:ext uri="{FF2B5EF4-FFF2-40B4-BE49-F238E27FC236}">
                <a16:creationId xmlns:a16="http://schemas.microsoft.com/office/drawing/2014/main" id="{AE1A61F2-9E44-4A90-8C71-A19DF408923C}"/>
              </a:ext>
            </a:extLst>
          </p:cNvPr>
          <p:cNvSpPr txBox="1"/>
          <p:nvPr/>
        </p:nvSpPr>
        <p:spPr>
          <a:xfrm>
            <a:off x="1165606" y="4468493"/>
            <a:ext cx="4930392" cy="461665"/>
          </a:xfrm>
          <a:prstGeom prst="rect">
            <a:avLst/>
          </a:prstGeom>
          <a:noFill/>
        </p:spPr>
        <p:txBody>
          <a:bodyPr wrap="square" rtlCol="0">
            <a:spAutoFit/>
          </a:bodyPr>
          <a:lstStyle/>
          <a:p>
            <a:r>
              <a:rPr lang="en-US" sz="2400" b="1" dirty="0">
                <a:solidFill>
                  <a:schemeClr val="bg1"/>
                </a:solidFill>
              </a:rPr>
              <a:t>Education &amp; Research</a:t>
            </a:r>
          </a:p>
        </p:txBody>
      </p:sp>
      <p:sp>
        <p:nvSpPr>
          <p:cNvPr id="18" name="TextBox 17">
            <a:extLst>
              <a:ext uri="{FF2B5EF4-FFF2-40B4-BE49-F238E27FC236}">
                <a16:creationId xmlns:a16="http://schemas.microsoft.com/office/drawing/2014/main" id="{91E2BF74-4B72-4FCE-B714-340DB74B5697}"/>
              </a:ext>
            </a:extLst>
          </p:cNvPr>
          <p:cNvSpPr txBox="1"/>
          <p:nvPr/>
        </p:nvSpPr>
        <p:spPr>
          <a:xfrm>
            <a:off x="1165605" y="5465537"/>
            <a:ext cx="4930392" cy="461665"/>
          </a:xfrm>
          <a:prstGeom prst="rect">
            <a:avLst/>
          </a:prstGeom>
          <a:noFill/>
        </p:spPr>
        <p:txBody>
          <a:bodyPr wrap="square" rtlCol="0">
            <a:spAutoFit/>
          </a:bodyPr>
          <a:lstStyle/>
          <a:p>
            <a:r>
              <a:rPr lang="en-US" sz="2400" b="1" dirty="0">
                <a:solidFill>
                  <a:schemeClr val="bg1"/>
                </a:solidFill>
              </a:rPr>
              <a:t>Project Economics</a:t>
            </a:r>
          </a:p>
        </p:txBody>
      </p:sp>
      <p:sp>
        <p:nvSpPr>
          <p:cNvPr id="19" name="TextBox 18">
            <a:extLst>
              <a:ext uri="{FF2B5EF4-FFF2-40B4-BE49-F238E27FC236}">
                <a16:creationId xmlns:a16="http://schemas.microsoft.com/office/drawing/2014/main" id="{8ACCD722-2B67-48D8-8FB3-C5ABCD0A4D97}"/>
              </a:ext>
            </a:extLst>
          </p:cNvPr>
          <p:cNvSpPr txBox="1"/>
          <p:nvPr/>
        </p:nvSpPr>
        <p:spPr>
          <a:xfrm>
            <a:off x="1165608" y="1894246"/>
            <a:ext cx="9696660" cy="584775"/>
          </a:xfrm>
          <a:prstGeom prst="rect">
            <a:avLst/>
          </a:prstGeom>
          <a:noFill/>
        </p:spPr>
        <p:txBody>
          <a:bodyPr wrap="square" rtlCol="0">
            <a:spAutoFit/>
          </a:bodyPr>
          <a:lstStyle/>
          <a:p>
            <a:r>
              <a:rPr lang="en-US" sz="1600" dirty="0">
                <a:solidFill>
                  <a:schemeClr val="bg1"/>
                </a:solidFill>
              </a:rPr>
              <a:t>The projects we select should displace fossil fuel used for generating power on the economic margin for a  large majority of operating conditions.</a:t>
            </a:r>
          </a:p>
        </p:txBody>
      </p:sp>
      <p:sp>
        <p:nvSpPr>
          <p:cNvPr id="20" name="TextBox 19">
            <a:extLst>
              <a:ext uri="{FF2B5EF4-FFF2-40B4-BE49-F238E27FC236}">
                <a16:creationId xmlns:a16="http://schemas.microsoft.com/office/drawing/2014/main" id="{6D624D42-F5F6-422D-9DA0-EE1ECF1AE2D2}"/>
              </a:ext>
            </a:extLst>
          </p:cNvPr>
          <p:cNvSpPr txBox="1"/>
          <p:nvPr/>
        </p:nvSpPr>
        <p:spPr>
          <a:xfrm>
            <a:off x="1165607" y="2879691"/>
            <a:ext cx="9961267" cy="584775"/>
          </a:xfrm>
          <a:prstGeom prst="rect">
            <a:avLst/>
          </a:prstGeom>
          <a:noFill/>
        </p:spPr>
        <p:txBody>
          <a:bodyPr wrap="square" rtlCol="0">
            <a:spAutoFit/>
          </a:bodyPr>
          <a:lstStyle/>
          <a:p>
            <a:r>
              <a:rPr lang="en-US" sz="1600" dirty="0">
                <a:solidFill>
                  <a:schemeClr val="bg1"/>
                </a:solidFill>
              </a:rPr>
              <a:t>Chosen projects should generate new renewable power that would not otherwise be generated. Purchasing power through a 1-15 yr. enables developers to obtain financing to get projects built.</a:t>
            </a:r>
          </a:p>
        </p:txBody>
      </p:sp>
      <p:sp>
        <p:nvSpPr>
          <p:cNvPr id="21" name="TextBox 20">
            <a:extLst>
              <a:ext uri="{FF2B5EF4-FFF2-40B4-BE49-F238E27FC236}">
                <a16:creationId xmlns:a16="http://schemas.microsoft.com/office/drawing/2014/main" id="{498F79A6-072E-4A3F-A281-75AAF5B4C368}"/>
              </a:ext>
            </a:extLst>
          </p:cNvPr>
          <p:cNvSpPr txBox="1"/>
          <p:nvPr/>
        </p:nvSpPr>
        <p:spPr>
          <a:xfrm>
            <a:off x="1165604" y="3883935"/>
            <a:ext cx="9961269" cy="584775"/>
          </a:xfrm>
          <a:prstGeom prst="rect">
            <a:avLst/>
          </a:prstGeom>
          <a:noFill/>
        </p:spPr>
        <p:txBody>
          <a:bodyPr wrap="square" rtlCol="0">
            <a:spAutoFit/>
          </a:bodyPr>
          <a:lstStyle/>
          <a:p>
            <a:r>
              <a:rPr lang="en-US" sz="1600" dirty="0">
                <a:solidFill>
                  <a:schemeClr val="bg1"/>
                </a:solidFill>
              </a:rPr>
              <a:t>All projects have some environmental impact. We want to choose projects with lower construction and operational environmental impacts.</a:t>
            </a:r>
          </a:p>
        </p:txBody>
      </p:sp>
      <p:sp>
        <p:nvSpPr>
          <p:cNvPr id="22" name="TextBox 21">
            <a:extLst>
              <a:ext uri="{FF2B5EF4-FFF2-40B4-BE49-F238E27FC236}">
                <a16:creationId xmlns:a16="http://schemas.microsoft.com/office/drawing/2014/main" id="{394AD6C8-E0FB-4098-ADD6-2A44EBFE20A3}"/>
              </a:ext>
            </a:extLst>
          </p:cNvPr>
          <p:cNvSpPr txBox="1"/>
          <p:nvPr/>
        </p:nvSpPr>
        <p:spPr>
          <a:xfrm>
            <a:off x="1165605" y="4879494"/>
            <a:ext cx="9696660" cy="584775"/>
          </a:xfrm>
          <a:prstGeom prst="rect">
            <a:avLst/>
          </a:prstGeom>
          <a:noFill/>
        </p:spPr>
        <p:txBody>
          <a:bodyPr wrap="square" rtlCol="0">
            <a:spAutoFit/>
          </a:bodyPr>
          <a:lstStyle/>
          <a:p>
            <a:r>
              <a:rPr lang="en-US" sz="1600" dirty="0">
                <a:solidFill>
                  <a:schemeClr val="bg1"/>
                </a:solidFill>
              </a:rPr>
              <a:t>Projects will need to ensure they will benefit BU students and faculty by allowing access to the project sites and real time data and visualization.</a:t>
            </a:r>
          </a:p>
        </p:txBody>
      </p:sp>
      <p:sp>
        <p:nvSpPr>
          <p:cNvPr id="23" name="TextBox 22">
            <a:extLst>
              <a:ext uri="{FF2B5EF4-FFF2-40B4-BE49-F238E27FC236}">
                <a16:creationId xmlns:a16="http://schemas.microsoft.com/office/drawing/2014/main" id="{DDD36F69-348B-4AAB-943A-5356BD2DA9AD}"/>
              </a:ext>
            </a:extLst>
          </p:cNvPr>
          <p:cNvSpPr txBox="1"/>
          <p:nvPr/>
        </p:nvSpPr>
        <p:spPr>
          <a:xfrm>
            <a:off x="1165605" y="5860888"/>
            <a:ext cx="9961268" cy="584775"/>
          </a:xfrm>
          <a:prstGeom prst="rect">
            <a:avLst/>
          </a:prstGeom>
          <a:noFill/>
        </p:spPr>
        <p:txBody>
          <a:bodyPr wrap="square" rtlCol="0">
            <a:spAutoFit/>
          </a:bodyPr>
          <a:lstStyle/>
          <a:p>
            <a:r>
              <a:rPr lang="en-US" sz="1600" dirty="0">
                <a:solidFill>
                  <a:schemeClr val="bg1"/>
                </a:solidFill>
              </a:rPr>
              <a:t>Obtaining the most favorable project economics will help direct resources to other opportunities for emissions reductions.</a:t>
            </a:r>
          </a:p>
        </p:txBody>
      </p:sp>
      <p:sp>
        <p:nvSpPr>
          <p:cNvPr id="24" name="Rectangle 23">
            <a:extLst>
              <a:ext uri="{FF2B5EF4-FFF2-40B4-BE49-F238E27FC236}">
                <a16:creationId xmlns:a16="http://schemas.microsoft.com/office/drawing/2014/main" id="{A41D4894-355A-46EF-B38B-BEB5B5128405}"/>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1376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nvGraphicFramePr>
        <p:xfrm>
          <a:off x="457200" y="1554480"/>
          <a:ext cx="11439330" cy="265176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27096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i="1" dirty="0"/>
              <a:t>How</a:t>
            </a:r>
            <a:r>
              <a:rPr lang="en-US" dirty="0"/>
              <a:t> does renewable energy help the environment?</a:t>
            </a:r>
          </a:p>
        </p:txBody>
      </p:sp>
      <p:sp>
        <p:nvSpPr>
          <p:cNvPr id="14" name="Shape 120">
            <a:extLst>
              <a:ext uri="{FF2B5EF4-FFF2-40B4-BE49-F238E27FC236}">
                <a16:creationId xmlns:a16="http://schemas.microsoft.com/office/drawing/2014/main" id="{1FA70F1E-DBE2-0E4B-855A-DAD37B2F82D1}"/>
              </a:ext>
            </a:extLst>
          </p:cNvPr>
          <p:cNvSpPr/>
          <p:nvPr/>
        </p:nvSpPr>
        <p:spPr>
          <a:xfrm>
            <a:off x="8738812" y="4439179"/>
            <a:ext cx="666000" cy="609120"/>
          </a:xfrm>
          <a:prstGeom prst="rect">
            <a:avLst/>
          </a:prstGeom>
          <a:solidFill>
            <a:srgbClr val="FFFFFF"/>
          </a:solidFill>
          <a:ln>
            <a:noFill/>
          </a:ln>
        </p:spPr>
        <p:txBody>
          <a:bodyPr lIns="91425" tIns="91425" rIns="91425" bIns="91425" anchor="ctr" anchorCtr="0">
            <a:noAutofit/>
          </a:bodyPr>
          <a:lstStyle/>
          <a:p>
            <a:endParaRPr dirty="0"/>
          </a:p>
        </p:txBody>
      </p:sp>
      <p:pic>
        <p:nvPicPr>
          <p:cNvPr id="15" name="Shape 123">
            <a:extLst>
              <a:ext uri="{FF2B5EF4-FFF2-40B4-BE49-F238E27FC236}">
                <a16:creationId xmlns:a16="http://schemas.microsoft.com/office/drawing/2014/main" id="{4E4146FD-8003-B54B-84F7-210F9653F17F}"/>
              </a:ext>
            </a:extLst>
          </p:cNvPr>
          <p:cNvPicPr preferRelativeResize="0"/>
          <p:nvPr/>
        </p:nvPicPr>
        <p:blipFill rotWithShape="1">
          <a:blip r:embed="rId3">
            <a:alphaModFix/>
            <a:duotone>
              <a:prstClr val="black"/>
              <a:srgbClr val="38762E">
                <a:tint val="45000"/>
                <a:satMod val="400000"/>
              </a:srgbClr>
            </a:duotone>
          </a:blip>
          <a:srcRect/>
          <a:stretch/>
        </p:blipFill>
        <p:spPr>
          <a:xfrm>
            <a:off x="8462152" y="4543632"/>
            <a:ext cx="1393048" cy="1297399"/>
          </a:xfrm>
          <a:prstGeom prst="rect">
            <a:avLst/>
          </a:prstGeom>
          <a:solidFill>
            <a:schemeClr val="bg1"/>
          </a:solidFill>
          <a:ln>
            <a:noFill/>
          </a:ln>
        </p:spPr>
      </p:pic>
      <p:pic>
        <p:nvPicPr>
          <p:cNvPr id="17" name="Picture 16" descr="icon_1597.png">
            <a:extLst>
              <a:ext uri="{FF2B5EF4-FFF2-40B4-BE49-F238E27FC236}">
                <a16:creationId xmlns:a16="http://schemas.microsoft.com/office/drawing/2014/main" id="{7E271B62-21DF-544E-953F-3B5CA19D0E2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871292" y="4430684"/>
            <a:ext cx="1143000" cy="1143000"/>
          </a:xfrm>
          <a:prstGeom prst="rect">
            <a:avLst/>
          </a:prstGeom>
        </p:spPr>
      </p:pic>
      <p:pic>
        <p:nvPicPr>
          <p:cNvPr id="18" name="Picture 17" descr="icon_3022.png">
            <a:extLst>
              <a:ext uri="{FF2B5EF4-FFF2-40B4-BE49-F238E27FC236}">
                <a16:creationId xmlns:a16="http://schemas.microsoft.com/office/drawing/2014/main" id="{FB38F773-D8D9-E348-A246-2EE83DBD6B2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81092" y="4354484"/>
            <a:ext cx="1219200" cy="1219200"/>
          </a:xfrm>
          <a:prstGeom prst="rect">
            <a:avLst/>
          </a:prstGeom>
        </p:spPr>
      </p:pic>
      <p:pic>
        <p:nvPicPr>
          <p:cNvPr id="19" name="Picture 18" descr="icon_1566.png">
            <a:extLst>
              <a:ext uri="{FF2B5EF4-FFF2-40B4-BE49-F238E27FC236}">
                <a16:creationId xmlns:a16="http://schemas.microsoft.com/office/drawing/2014/main" id="{4718A906-B393-7147-B3C3-C2921E0007F3}"/>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4092" y="4735484"/>
            <a:ext cx="1371600" cy="1371600"/>
          </a:xfrm>
          <a:prstGeom prst="rect">
            <a:avLst/>
          </a:prstGeom>
        </p:spPr>
      </p:pic>
      <p:pic>
        <p:nvPicPr>
          <p:cNvPr id="20" name="Picture 19" descr="icon_3767.png">
            <a:extLst>
              <a:ext uri="{FF2B5EF4-FFF2-40B4-BE49-F238E27FC236}">
                <a16:creationId xmlns:a16="http://schemas.microsoft.com/office/drawing/2014/main" id="{196E2256-9ED2-0A49-8E67-36821715046E}"/>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242892" y="5116484"/>
            <a:ext cx="990600" cy="990600"/>
          </a:xfrm>
          <a:prstGeom prst="rect">
            <a:avLst/>
          </a:prstGeom>
        </p:spPr>
      </p:pic>
      <p:cxnSp>
        <p:nvCxnSpPr>
          <p:cNvPr id="21" name="Straight Arrow Connector 20">
            <a:extLst>
              <a:ext uri="{FF2B5EF4-FFF2-40B4-BE49-F238E27FC236}">
                <a16:creationId xmlns:a16="http://schemas.microsoft.com/office/drawing/2014/main" id="{FCD38326-3A32-C545-A287-C17E67571407}"/>
              </a:ext>
            </a:extLst>
          </p:cNvPr>
          <p:cNvCxnSpPr/>
          <p:nvPr/>
        </p:nvCxnSpPr>
        <p:spPr>
          <a:xfrm>
            <a:off x="3480892" y="3592484"/>
            <a:ext cx="0" cy="762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C45361E-C247-D649-BD7B-BB548ADC56FD}"/>
              </a:ext>
            </a:extLst>
          </p:cNvPr>
          <p:cNvCxnSpPr/>
          <p:nvPr/>
        </p:nvCxnSpPr>
        <p:spPr>
          <a:xfrm>
            <a:off x="4776292" y="3516284"/>
            <a:ext cx="0" cy="1524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F931ACB-DD07-6E44-A87B-5A99D589FAFB}"/>
              </a:ext>
            </a:extLst>
          </p:cNvPr>
          <p:cNvCxnSpPr/>
          <p:nvPr/>
        </p:nvCxnSpPr>
        <p:spPr>
          <a:xfrm>
            <a:off x="5690692" y="3516284"/>
            <a:ext cx="0" cy="762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38C9054-EAA9-1648-B277-809534A3A73F}"/>
              </a:ext>
            </a:extLst>
          </p:cNvPr>
          <p:cNvCxnSpPr/>
          <p:nvPr/>
        </p:nvCxnSpPr>
        <p:spPr>
          <a:xfrm>
            <a:off x="6986092" y="3516284"/>
            <a:ext cx="0" cy="1143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07C1DE5-D38A-534D-8C30-3F8C7870AC8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66655" y="2765632"/>
            <a:ext cx="6488544" cy="1778000"/>
          </a:xfrm>
          <a:prstGeom prst="rect">
            <a:avLst/>
          </a:prstGeom>
        </p:spPr>
      </p:pic>
    </p:spTree>
    <p:extLst>
      <p:ext uri="{BB962C8B-B14F-4D97-AF65-F5344CB8AC3E}">
        <p14:creationId xmlns:p14="http://schemas.microsoft.com/office/powerpoint/2010/main" val="9020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nvGraphicFramePr>
        <p:xfrm>
          <a:off x="457200" y="1554480"/>
          <a:ext cx="11439330" cy="320040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228270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nvGraphicFramePr>
        <p:xfrm>
          <a:off x="457200" y="1554480"/>
          <a:ext cx="11439330" cy="374904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r h="523522">
                <a:tc>
                  <a:txBody>
                    <a:bodyPr/>
                    <a:lstStyle/>
                    <a:p>
                      <a:pPr algn="ctr"/>
                      <a:r>
                        <a:rPr lang="en-US" sz="1000" dirty="0"/>
                        <a:t>GHG Reduction (CO2e </a:t>
                      </a:r>
                      <a:r>
                        <a:rPr lang="en-US" sz="1000" dirty="0" err="1"/>
                        <a:t>lb</a:t>
                      </a:r>
                      <a:r>
                        <a:rPr lang="en-US" sz="1000" dirty="0"/>
                        <a:t>/MWh)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Projected likely marginal GHG savings per MWh over the term of the project; favor projects with highest overall GHG reduction with consideration for higher early reductions</a:t>
                      </a:r>
                    </a:p>
                  </a:txBody>
                  <a:tcPr anchor="ctr"/>
                </a:tc>
                <a:tc>
                  <a:txBody>
                    <a:bodyPr/>
                    <a:lstStyle/>
                    <a:p>
                      <a:pPr algn="ctr"/>
                      <a:r>
                        <a:rPr lang="en-US" sz="1000" dirty="0"/>
                        <a:t>Strong correlation between high grid carbon intensity at time of renewable energy production; the purpose of is to maximize the BU’s impact on GHG reduction</a:t>
                      </a:r>
                    </a:p>
                  </a:txBody>
                  <a:tcPr anchor="ctr"/>
                </a:tc>
                <a:extLst>
                  <a:ext uri="{0D108BD9-81ED-4DB2-BD59-A6C34878D82A}">
                    <a16:rowId xmlns:a16="http://schemas.microsoft.com/office/drawing/2014/main" val="2642385843"/>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21884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extLst/>
          </p:nvPr>
        </p:nvGraphicFramePr>
        <p:xfrm>
          <a:off x="457200" y="1554480"/>
          <a:ext cx="11439330" cy="414528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r h="523522">
                <a:tc>
                  <a:txBody>
                    <a:bodyPr/>
                    <a:lstStyle/>
                    <a:p>
                      <a:pPr algn="ctr"/>
                      <a:r>
                        <a:rPr lang="en-US" sz="1000" dirty="0"/>
                        <a:t>GHG Reduction (CO2e </a:t>
                      </a:r>
                      <a:r>
                        <a:rPr lang="en-US" sz="1000" dirty="0" err="1"/>
                        <a:t>lb</a:t>
                      </a:r>
                      <a:r>
                        <a:rPr lang="en-US" sz="1000" dirty="0"/>
                        <a:t>/MWh)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Projected likely marginal GHG savings per MWh over the term of the project; favor projects with highest overall GHG reduction with consideration for higher early reductions</a:t>
                      </a:r>
                    </a:p>
                  </a:txBody>
                  <a:tcPr anchor="ctr"/>
                </a:tc>
                <a:tc>
                  <a:txBody>
                    <a:bodyPr/>
                    <a:lstStyle/>
                    <a:p>
                      <a:pPr algn="ctr"/>
                      <a:r>
                        <a:rPr lang="en-US" sz="1000" dirty="0"/>
                        <a:t>Strong correlation between high grid carbon intensity at time of renewable energy production; the purpose of is to maximize the BU’s impact on GHG reduction</a:t>
                      </a:r>
                    </a:p>
                  </a:txBody>
                  <a:tcPr anchor="ctr"/>
                </a:tc>
                <a:extLst>
                  <a:ext uri="{0D108BD9-81ED-4DB2-BD59-A6C34878D82A}">
                    <a16:rowId xmlns:a16="http://schemas.microsoft.com/office/drawing/2014/main" val="2642385843"/>
                  </a:ext>
                </a:extLst>
              </a:tr>
              <a:tr h="378099">
                <a:tc>
                  <a:txBody>
                    <a:bodyPr/>
                    <a:lstStyle/>
                    <a:p>
                      <a:pPr algn="ctr"/>
                      <a:r>
                        <a:rPr lang="en-US" sz="1000" dirty="0"/>
                        <a:t>Environmental&amp; Health Co-benefits</a:t>
                      </a:r>
                    </a:p>
                  </a:txBody>
                  <a:tcPr anchor="ctr"/>
                </a:tc>
                <a:tc>
                  <a:txBody>
                    <a:bodyPr/>
                    <a:lstStyle/>
                    <a:p>
                      <a:pPr algn="ctr"/>
                      <a:r>
                        <a:rPr lang="en-US" sz="1000" dirty="0"/>
                        <a:t>20%</a:t>
                      </a:r>
                    </a:p>
                  </a:txBody>
                  <a:tcPr anchor="ctr"/>
                </a:tc>
                <a:tc>
                  <a:txBody>
                    <a:bodyPr/>
                    <a:lstStyle/>
                    <a:p>
                      <a:pPr algn="ctr"/>
                      <a:r>
                        <a:rPr lang="en-US" sz="1000" dirty="0"/>
                        <a:t>2</a:t>
                      </a:r>
                    </a:p>
                  </a:txBody>
                  <a:tcPr anchor="ctr"/>
                </a:tc>
                <a:tc>
                  <a:txBody>
                    <a:bodyPr/>
                    <a:lstStyle/>
                    <a:p>
                      <a:pPr algn="ctr"/>
                      <a:r>
                        <a:rPr lang="en-US" sz="1000"/>
                        <a:t>1</a:t>
                      </a:r>
                    </a:p>
                  </a:txBody>
                  <a:tcPr anchor="ctr"/>
                </a:tc>
                <a:tc>
                  <a:txBody>
                    <a:bodyPr/>
                    <a:lstStyle/>
                    <a:p>
                      <a:pPr algn="ctr"/>
                      <a:r>
                        <a:rPr lang="en-US" sz="1000" dirty="0"/>
                        <a:t>2</a:t>
                      </a:r>
                    </a:p>
                  </a:txBody>
                  <a:tcPr anchor="ctr"/>
                </a:tc>
                <a:tc>
                  <a:txBody>
                    <a:bodyPr/>
                    <a:lstStyle/>
                    <a:p>
                      <a:pPr algn="ctr"/>
                      <a:r>
                        <a:rPr lang="en-US" sz="1000" dirty="0"/>
                        <a:t>Favor projects with lower construction and operational environmental and health impacts</a:t>
                      </a:r>
                    </a:p>
                  </a:txBody>
                  <a:tcPr anchor="ctr"/>
                </a:tc>
                <a:tc>
                  <a:txBody>
                    <a:bodyPr/>
                    <a:lstStyle/>
                    <a:p>
                      <a:pPr algn="ctr"/>
                      <a:endParaRPr lang="en-US" sz="1000" dirty="0"/>
                    </a:p>
                  </a:txBody>
                  <a:tcPr anchor="ctr"/>
                </a:tc>
                <a:extLst>
                  <a:ext uri="{0D108BD9-81ED-4DB2-BD59-A6C34878D82A}">
                    <a16:rowId xmlns:a16="http://schemas.microsoft.com/office/drawing/2014/main" val="1796219898"/>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32777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nvGraphicFramePr>
        <p:xfrm>
          <a:off x="457200" y="1554480"/>
          <a:ext cx="11439330" cy="454152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r h="523522">
                <a:tc>
                  <a:txBody>
                    <a:bodyPr/>
                    <a:lstStyle/>
                    <a:p>
                      <a:pPr algn="ctr"/>
                      <a:r>
                        <a:rPr lang="en-US" sz="1000" dirty="0"/>
                        <a:t>GHG Reduction (CO2e </a:t>
                      </a:r>
                      <a:r>
                        <a:rPr lang="en-US" sz="1000" dirty="0" err="1"/>
                        <a:t>lb</a:t>
                      </a:r>
                      <a:r>
                        <a:rPr lang="en-US" sz="1000" dirty="0"/>
                        <a:t>/MWh)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Projected likely marginal GHG savings per MWh over the term of the project; favor projects with highest overall GHG reduction with consideration for higher early reductions</a:t>
                      </a:r>
                    </a:p>
                  </a:txBody>
                  <a:tcPr anchor="ctr"/>
                </a:tc>
                <a:tc>
                  <a:txBody>
                    <a:bodyPr/>
                    <a:lstStyle/>
                    <a:p>
                      <a:pPr algn="ctr"/>
                      <a:r>
                        <a:rPr lang="en-US" sz="1000" dirty="0"/>
                        <a:t>Strong correlation between high grid carbon intensity at time of renewable energy production; the purpose of is to maximize the BU’s impact on GHG reduction</a:t>
                      </a:r>
                    </a:p>
                  </a:txBody>
                  <a:tcPr anchor="ctr"/>
                </a:tc>
                <a:extLst>
                  <a:ext uri="{0D108BD9-81ED-4DB2-BD59-A6C34878D82A}">
                    <a16:rowId xmlns:a16="http://schemas.microsoft.com/office/drawing/2014/main" val="2642385843"/>
                  </a:ext>
                </a:extLst>
              </a:tr>
              <a:tr h="378099">
                <a:tc>
                  <a:txBody>
                    <a:bodyPr/>
                    <a:lstStyle/>
                    <a:p>
                      <a:pPr algn="ctr"/>
                      <a:r>
                        <a:rPr lang="en-US" sz="1000" dirty="0"/>
                        <a:t>Environmental&amp; Health Co-benefits</a:t>
                      </a:r>
                    </a:p>
                  </a:txBody>
                  <a:tcPr anchor="ctr"/>
                </a:tc>
                <a:tc>
                  <a:txBody>
                    <a:bodyPr/>
                    <a:lstStyle/>
                    <a:p>
                      <a:pPr algn="ctr"/>
                      <a:r>
                        <a:rPr lang="en-US" sz="1000" dirty="0"/>
                        <a:t>20%</a:t>
                      </a:r>
                    </a:p>
                  </a:txBody>
                  <a:tcPr anchor="ctr"/>
                </a:tc>
                <a:tc>
                  <a:txBody>
                    <a:bodyPr/>
                    <a:lstStyle/>
                    <a:p>
                      <a:pPr algn="ctr"/>
                      <a:r>
                        <a:rPr lang="en-US" sz="1000" dirty="0"/>
                        <a:t>2</a:t>
                      </a:r>
                    </a:p>
                  </a:txBody>
                  <a:tcPr anchor="ctr"/>
                </a:tc>
                <a:tc>
                  <a:txBody>
                    <a:bodyPr/>
                    <a:lstStyle/>
                    <a:p>
                      <a:pPr algn="ctr"/>
                      <a:r>
                        <a:rPr lang="en-US" sz="1000"/>
                        <a:t>1</a:t>
                      </a:r>
                    </a:p>
                  </a:txBody>
                  <a:tcPr anchor="ctr"/>
                </a:tc>
                <a:tc>
                  <a:txBody>
                    <a:bodyPr/>
                    <a:lstStyle/>
                    <a:p>
                      <a:pPr algn="ctr"/>
                      <a:r>
                        <a:rPr lang="en-US" sz="1000" dirty="0"/>
                        <a:t>2</a:t>
                      </a:r>
                    </a:p>
                  </a:txBody>
                  <a:tcPr anchor="ctr"/>
                </a:tc>
                <a:tc>
                  <a:txBody>
                    <a:bodyPr/>
                    <a:lstStyle/>
                    <a:p>
                      <a:pPr algn="ctr"/>
                      <a:r>
                        <a:rPr lang="en-US" sz="1000" dirty="0"/>
                        <a:t>Favor projects with lower construction and operational environmental and health impacts</a:t>
                      </a:r>
                    </a:p>
                  </a:txBody>
                  <a:tcPr anchor="ctr"/>
                </a:tc>
                <a:tc>
                  <a:txBody>
                    <a:bodyPr/>
                    <a:lstStyle/>
                    <a:p>
                      <a:pPr algn="ctr"/>
                      <a:endParaRPr lang="en-US" sz="1000" dirty="0"/>
                    </a:p>
                  </a:txBody>
                  <a:tcPr anchor="ctr"/>
                </a:tc>
                <a:extLst>
                  <a:ext uri="{0D108BD9-81ED-4DB2-BD59-A6C34878D82A}">
                    <a16:rowId xmlns:a16="http://schemas.microsoft.com/office/drawing/2014/main" val="1796219898"/>
                  </a:ext>
                </a:extLst>
              </a:tr>
              <a:tr h="378099">
                <a:tc>
                  <a:txBody>
                    <a:bodyPr/>
                    <a:lstStyle/>
                    <a:p>
                      <a:pPr algn="ctr"/>
                      <a:r>
                        <a:rPr lang="en-US" sz="1000" dirty="0"/>
                        <a:t>Integration with BU on-site procurement</a:t>
                      </a:r>
                    </a:p>
                  </a:txBody>
                  <a:tcPr anchor="ctr"/>
                </a:tc>
                <a:tc>
                  <a:txBody>
                    <a:bodyPr/>
                    <a:lstStyle/>
                    <a:p>
                      <a:pPr algn="ctr"/>
                      <a:r>
                        <a:rPr lang="en-US" sz="1000" dirty="0"/>
                        <a:t>10%</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Integrate PPA purchases and sales into BU's energy purchasing through hedges or other mechanisms</a:t>
                      </a:r>
                    </a:p>
                  </a:txBody>
                  <a:tcPr anchor="ctr"/>
                </a:tc>
                <a:tc>
                  <a:txBody>
                    <a:bodyPr/>
                    <a:lstStyle/>
                    <a:p>
                      <a:pPr algn="ctr"/>
                      <a:endParaRPr lang="en-US" sz="1000" dirty="0"/>
                    </a:p>
                  </a:txBody>
                  <a:tcPr anchor="ctr"/>
                </a:tc>
                <a:extLst>
                  <a:ext uri="{0D108BD9-81ED-4DB2-BD59-A6C34878D82A}">
                    <a16:rowId xmlns:a16="http://schemas.microsoft.com/office/drawing/2014/main" val="263384103"/>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41380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172569E-1990-42CF-AC69-0FFB6F114A3F}"/>
              </a:ext>
            </a:extLst>
          </p:cNvPr>
          <p:cNvGraphicFramePr>
            <a:graphicFrameLocks noGrp="1"/>
          </p:cNvGraphicFramePr>
          <p:nvPr/>
        </p:nvGraphicFramePr>
        <p:xfrm>
          <a:off x="2612571" y="6297102"/>
          <a:ext cx="2185416" cy="296230"/>
        </p:xfrm>
        <a:graphic>
          <a:graphicData uri="http://schemas.openxmlformats.org/drawingml/2006/table">
            <a:tbl>
              <a:tblPr>
                <a:tableStyleId>{74C1A8A3-306A-4EB7-A6B1-4F7E0EB9C5D6}</a:tableStyleId>
              </a:tblPr>
              <a:tblGrid>
                <a:gridCol w="728472">
                  <a:extLst>
                    <a:ext uri="{9D8B030D-6E8A-4147-A177-3AD203B41FA5}">
                      <a16:colId xmlns:a16="http://schemas.microsoft.com/office/drawing/2014/main" val="146316580"/>
                    </a:ext>
                  </a:extLst>
                </a:gridCol>
                <a:gridCol w="728472">
                  <a:extLst>
                    <a:ext uri="{9D8B030D-6E8A-4147-A177-3AD203B41FA5}">
                      <a16:colId xmlns:a16="http://schemas.microsoft.com/office/drawing/2014/main" val="4213033043"/>
                    </a:ext>
                  </a:extLst>
                </a:gridCol>
                <a:gridCol w="728472">
                  <a:extLst>
                    <a:ext uri="{9D8B030D-6E8A-4147-A177-3AD203B41FA5}">
                      <a16:colId xmlns:a16="http://schemas.microsoft.com/office/drawing/2014/main" val="1985383765"/>
                    </a:ext>
                  </a:extLst>
                </a:gridCol>
              </a:tblGrid>
              <a:tr h="296230">
                <a:tc>
                  <a:txBody>
                    <a:bodyPr/>
                    <a:lstStyle/>
                    <a:p>
                      <a:pPr algn="ctr"/>
                      <a:r>
                        <a:rPr lang="en-US" sz="1100" dirty="0"/>
                        <a:t>2.5</a:t>
                      </a:r>
                    </a:p>
                  </a:txBody>
                  <a:tcPr anchor="b">
                    <a:lnL w="12700" cap="flat" cmpd="sng" algn="ctr">
                      <a:noFill/>
                      <a:prstDash val="solid"/>
                      <a:round/>
                      <a:headEnd type="none" w="med" len="med"/>
                      <a:tailEnd type="none" w="med" len="med"/>
                    </a:lnL>
                  </a:tcPr>
                </a:tc>
                <a:tc>
                  <a:txBody>
                    <a:bodyPr/>
                    <a:lstStyle/>
                    <a:p>
                      <a:pPr algn="ctr"/>
                      <a:r>
                        <a:rPr lang="en-US" sz="1100" dirty="0"/>
                        <a:t>1.1</a:t>
                      </a:r>
                    </a:p>
                  </a:txBody>
                  <a:tcPr anchor="b"/>
                </a:tc>
                <a:tc>
                  <a:txBody>
                    <a:bodyPr/>
                    <a:lstStyle/>
                    <a:p>
                      <a:pPr algn="ctr"/>
                      <a:r>
                        <a:rPr lang="en-US" sz="1100" dirty="0"/>
                        <a:t>1.8</a:t>
                      </a:r>
                    </a:p>
                  </a:txBody>
                  <a:tcPr anchor="b">
                    <a:lnR w="12700" cap="flat" cmpd="sng" algn="ctr">
                      <a:noFill/>
                      <a:prstDash val="solid"/>
                      <a:round/>
                      <a:headEnd type="none" w="med" len="med"/>
                      <a:tailEnd type="none" w="med" len="med"/>
                    </a:lnR>
                  </a:tcPr>
                </a:tc>
                <a:extLst>
                  <a:ext uri="{0D108BD9-81ED-4DB2-BD59-A6C34878D82A}">
                    <a16:rowId xmlns:a16="http://schemas.microsoft.com/office/drawing/2014/main" val="2250768151"/>
                  </a:ext>
                </a:extLst>
              </a:tr>
            </a:tbl>
          </a:graphicData>
        </a:graphic>
      </p:graphicFrame>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extLst/>
          </p:nvPr>
        </p:nvGraphicFramePr>
        <p:xfrm>
          <a:off x="457200" y="1554480"/>
          <a:ext cx="11439330" cy="478536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r h="523522">
                <a:tc>
                  <a:txBody>
                    <a:bodyPr/>
                    <a:lstStyle/>
                    <a:p>
                      <a:pPr algn="ctr"/>
                      <a:r>
                        <a:rPr lang="en-US" sz="1000" dirty="0"/>
                        <a:t>GHG Reduction (CO2e </a:t>
                      </a:r>
                      <a:r>
                        <a:rPr lang="en-US" sz="1000" dirty="0" err="1"/>
                        <a:t>lb</a:t>
                      </a:r>
                      <a:r>
                        <a:rPr lang="en-US" sz="1000" dirty="0"/>
                        <a:t>/MWh)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Projected likely marginal GHG savings per MWh over the term of the project; favor projects with highest overall GHG reduction with consideration for higher early reductions</a:t>
                      </a:r>
                    </a:p>
                  </a:txBody>
                  <a:tcPr anchor="ctr"/>
                </a:tc>
                <a:tc>
                  <a:txBody>
                    <a:bodyPr/>
                    <a:lstStyle/>
                    <a:p>
                      <a:pPr algn="ctr"/>
                      <a:r>
                        <a:rPr lang="en-US" sz="1000" dirty="0"/>
                        <a:t>Strong correlation between high grid carbon intensity at time of renewable energy production; the purpose of is to maximize the BU’s impact on GHG reduction</a:t>
                      </a:r>
                    </a:p>
                  </a:txBody>
                  <a:tcPr anchor="ctr"/>
                </a:tc>
                <a:extLst>
                  <a:ext uri="{0D108BD9-81ED-4DB2-BD59-A6C34878D82A}">
                    <a16:rowId xmlns:a16="http://schemas.microsoft.com/office/drawing/2014/main" val="2642385843"/>
                  </a:ext>
                </a:extLst>
              </a:tr>
              <a:tr h="378099">
                <a:tc>
                  <a:txBody>
                    <a:bodyPr/>
                    <a:lstStyle/>
                    <a:p>
                      <a:pPr algn="ctr"/>
                      <a:r>
                        <a:rPr lang="en-US" sz="1000" dirty="0"/>
                        <a:t>Environmental&amp; Health Co-benefits</a:t>
                      </a:r>
                    </a:p>
                  </a:txBody>
                  <a:tcPr anchor="ctr"/>
                </a:tc>
                <a:tc>
                  <a:txBody>
                    <a:bodyPr/>
                    <a:lstStyle/>
                    <a:p>
                      <a:pPr algn="ctr"/>
                      <a:r>
                        <a:rPr lang="en-US" sz="1000" dirty="0"/>
                        <a:t>20%</a:t>
                      </a:r>
                    </a:p>
                  </a:txBody>
                  <a:tcPr anchor="ctr"/>
                </a:tc>
                <a:tc>
                  <a:txBody>
                    <a:bodyPr/>
                    <a:lstStyle/>
                    <a:p>
                      <a:pPr algn="ctr"/>
                      <a:r>
                        <a:rPr lang="en-US" sz="1000" dirty="0"/>
                        <a:t>2</a:t>
                      </a:r>
                    </a:p>
                  </a:txBody>
                  <a:tcPr anchor="ctr"/>
                </a:tc>
                <a:tc>
                  <a:txBody>
                    <a:bodyPr/>
                    <a:lstStyle/>
                    <a:p>
                      <a:pPr algn="ctr"/>
                      <a:r>
                        <a:rPr lang="en-US" sz="1000"/>
                        <a:t>1</a:t>
                      </a:r>
                    </a:p>
                  </a:txBody>
                  <a:tcPr anchor="ctr"/>
                </a:tc>
                <a:tc>
                  <a:txBody>
                    <a:bodyPr/>
                    <a:lstStyle/>
                    <a:p>
                      <a:pPr algn="ctr"/>
                      <a:r>
                        <a:rPr lang="en-US" sz="1000" dirty="0"/>
                        <a:t>2</a:t>
                      </a:r>
                    </a:p>
                  </a:txBody>
                  <a:tcPr anchor="ctr"/>
                </a:tc>
                <a:tc>
                  <a:txBody>
                    <a:bodyPr/>
                    <a:lstStyle/>
                    <a:p>
                      <a:pPr algn="ctr"/>
                      <a:r>
                        <a:rPr lang="en-US" sz="1000" dirty="0"/>
                        <a:t>Favor projects with lower construction and operational environmental and health impacts</a:t>
                      </a:r>
                    </a:p>
                  </a:txBody>
                  <a:tcPr anchor="ctr"/>
                </a:tc>
                <a:tc>
                  <a:txBody>
                    <a:bodyPr/>
                    <a:lstStyle/>
                    <a:p>
                      <a:pPr algn="ctr"/>
                      <a:endParaRPr lang="en-US" sz="1000" dirty="0"/>
                    </a:p>
                  </a:txBody>
                  <a:tcPr anchor="ctr"/>
                </a:tc>
                <a:extLst>
                  <a:ext uri="{0D108BD9-81ED-4DB2-BD59-A6C34878D82A}">
                    <a16:rowId xmlns:a16="http://schemas.microsoft.com/office/drawing/2014/main" val="1796219898"/>
                  </a:ext>
                </a:extLst>
              </a:tr>
              <a:tr h="378099">
                <a:tc>
                  <a:txBody>
                    <a:bodyPr/>
                    <a:lstStyle/>
                    <a:p>
                      <a:pPr algn="ctr"/>
                      <a:r>
                        <a:rPr lang="en-US" sz="1000" dirty="0"/>
                        <a:t>Integration with BU on-site procurement</a:t>
                      </a:r>
                    </a:p>
                  </a:txBody>
                  <a:tcPr anchor="ctr"/>
                </a:tc>
                <a:tc>
                  <a:txBody>
                    <a:bodyPr/>
                    <a:lstStyle/>
                    <a:p>
                      <a:pPr algn="ctr"/>
                      <a:r>
                        <a:rPr lang="en-US" sz="1000" dirty="0"/>
                        <a:t>10%</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Integrate PPA purchases and sales into BU's energy purchasing through hedges or other mechanisms</a:t>
                      </a:r>
                    </a:p>
                  </a:txBody>
                  <a:tcPr anchor="ctr"/>
                </a:tc>
                <a:tc>
                  <a:txBody>
                    <a:bodyPr/>
                    <a:lstStyle/>
                    <a:p>
                      <a:pPr algn="ctr"/>
                      <a:endParaRPr lang="en-US" sz="1000" dirty="0"/>
                    </a:p>
                  </a:txBody>
                  <a:tcPr anchor="ctr"/>
                </a:tc>
                <a:extLst>
                  <a:ext uri="{0D108BD9-81ED-4DB2-BD59-A6C34878D82A}">
                    <a16:rowId xmlns:a16="http://schemas.microsoft.com/office/drawing/2014/main" val="263384103"/>
                  </a:ext>
                </a:extLst>
              </a:tr>
              <a:tr h="232677">
                <a:tc>
                  <a:txBody>
                    <a:bodyPr/>
                    <a:lstStyle/>
                    <a:p>
                      <a:pPr algn="ctr"/>
                      <a:r>
                        <a:rPr lang="en-US" sz="1000" dirty="0"/>
                        <a:t>Term Length</a:t>
                      </a:r>
                    </a:p>
                  </a:txBody>
                  <a:tcPr anchor="ctr"/>
                </a:tc>
                <a:tc>
                  <a:txBody>
                    <a:bodyPr/>
                    <a:lstStyle/>
                    <a:p>
                      <a:pPr algn="ctr"/>
                      <a:r>
                        <a:rPr lang="en-US" sz="1000" dirty="0"/>
                        <a:t>10%</a:t>
                      </a:r>
                    </a:p>
                  </a:txBody>
                  <a:tcPr anchor="ctr"/>
                </a:tc>
                <a:tc>
                  <a:txBody>
                    <a:bodyPr/>
                    <a:lstStyle/>
                    <a:p>
                      <a:pPr algn="ctr"/>
                      <a:r>
                        <a:rPr lang="en-US" sz="1000" dirty="0"/>
                        <a:t>2</a:t>
                      </a:r>
                    </a:p>
                  </a:txBody>
                  <a:tcPr anchor="ctr"/>
                </a:tc>
                <a:tc>
                  <a:txBody>
                    <a:bodyPr/>
                    <a:lstStyle/>
                    <a:p>
                      <a:pPr algn="ctr"/>
                      <a:r>
                        <a:rPr lang="en-US" sz="1000" dirty="0"/>
                        <a:t>2</a:t>
                      </a:r>
                    </a:p>
                  </a:txBody>
                  <a:tcPr anchor="ctr"/>
                </a:tc>
                <a:tc>
                  <a:txBody>
                    <a:bodyPr/>
                    <a:lstStyle/>
                    <a:p>
                      <a:pPr algn="ctr"/>
                      <a:r>
                        <a:rPr lang="en-US" sz="1000" dirty="0"/>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Arial" charset="0"/>
                          <a:ea typeface="Arial" charset="0"/>
                          <a:cs typeface="Arial" charset="0"/>
                        </a:rPr>
                        <a:t>Offer 12 vs 15 year term; shorter term length ranks higher</a:t>
                      </a:r>
                    </a:p>
                  </a:txBody>
                  <a:tcPr anchor="ctr"/>
                </a:tc>
                <a:tc>
                  <a:txBody>
                    <a:bodyPr/>
                    <a:lstStyle/>
                    <a:p>
                      <a:pPr algn="ctr"/>
                      <a:endParaRPr lang="en-US" sz="1000" dirty="0"/>
                    </a:p>
                  </a:txBody>
                  <a:tcPr anchor="ctr"/>
                </a:tc>
                <a:extLst>
                  <a:ext uri="{0D108BD9-81ED-4DB2-BD59-A6C34878D82A}">
                    <a16:rowId xmlns:a16="http://schemas.microsoft.com/office/drawing/2014/main" val="2358893649"/>
                  </a:ext>
                </a:extLst>
              </a:tr>
            </a:tbl>
          </a:graphicData>
        </a:graphic>
      </p:graphicFrame>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197570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172569E-1990-42CF-AC69-0FFB6F114A3F}"/>
              </a:ext>
            </a:extLst>
          </p:cNvPr>
          <p:cNvGraphicFramePr>
            <a:graphicFrameLocks noGrp="1"/>
          </p:cNvGraphicFramePr>
          <p:nvPr/>
        </p:nvGraphicFramePr>
        <p:xfrm>
          <a:off x="2612571" y="6297102"/>
          <a:ext cx="2185416" cy="296230"/>
        </p:xfrm>
        <a:graphic>
          <a:graphicData uri="http://schemas.openxmlformats.org/drawingml/2006/table">
            <a:tbl>
              <a:tblPr>
                <a:tableStyleId>{74C1A8A3-306A-4EB7-A6B1-4F7E0EB9C5D6}</a:tableStyleId>
              </a:tblPr>
              <a:tblGrid>
                <a:gridCol w="728472">
                  <a:extLst>
                    <a:ext uri="{9D8B030D-6E8A-4147-A177-3AD203B41FA5}">
                      <a16:colId xmlns:a16="http://schemas.microsoft.com/office/drawing/2014/main" val="146316580"/>
                    </a:ext>
                  </a:extLst>
                </a:gridCol>
                <a:gridCol w="728472">
                  <a:extLst>
                    <a:ext uri="{9D8B030D-6E8A-4147-A177-3AD203B41FA5}">
                      <a16:colId xmlns:a16="http://schemas.microsoft.com/office/drawing/2014/main" val="4213033043"/>
                    </a:ext>
                  </a:extLst>
                </a:gridCol>
                <a:gridCol w="728472">
                  <a:extLst>
                    <a:ext uri="{9D8B030D-6E8A-4147-A177-3AD203B41FA5}">
                      <a16:colId xmlns:a16="http://schemas.microsoft.com/office/drawing/2014/main" val="1985383765"/>
                    </a:ext>
                  </a:extLst>
                </a:gridCol>
              </a:tblGrid>
              <a:tr h="296230">
                <a:tc>
                  <a:txBody>
                    <a:bodyPr/>
                    <a:lstStyle/>
                    <a:p>
                      <a:pPr algn="ctr"/>
                      <a:r>
                        <a:rPr lang="en-US" sz="1100" dirty="0"/>
                        <a:t>2.5</a:t>
                      </a:r>
                    </a:p>
                  </a:txBody>
                  <a:tcPr anchor="b">
                    <a:lnL w="12700" cap="flat" cmpd="sng" algn="ctr">
                      <a:noFill/>
                      <a:prstDash val="solid"/>
                      <a:round/>
                      <a:headEnd type="none" w="med" len="med"/>
                      <a:tailEnd type="none" w="med" len="med"/>
                    </a:lnL>
                  </a:tcPr>
                </a:tc>
                <a:tc>
                  <a:txBody>
                    <a:bodyPr/>
                    <a:lstStyle/>
                    <a:p>
                      <a:pPr algn="ctr"/>
                      <a:r>
                        <a:rPr lang="en-US" sz="1100" dirty="0"/>
                        <a:t>1.1</a:t>
                      </a:r>
                    </a:p>
                  </a:txBody>
                  <a:tcPr anchor="b"/>
                </a:tc>
                <a:tc>
                  <a:txBody>
                    <a:bodyPr/>
                    <a:lstStyle/>
                    <a:p>
                      <a:pPr algn="ctr"/>
                      <a:r>
                        <a:rPr lang="en-US" sz="1100" dirty="0"/>
                        <a:t>1.8</a:t>
                      </a:r>
                    </a:p>
                  </a:txBody>
                  <a:tcPr anchor="b">
                    <a:lnR w="12700" cap="flat" cmpd="sng" algn="ctr">
                      <a:noFill/>
                      <a:prstDash val="solid"/>
                      <a:round/>
                      <a:headEnd type="none" w="med" len="med"/>
                      <a:tailEnd type="none" w="med" len="med"/>
                    </a:lnR>
                  </a:tcPr>
                </a:tc>
                <a:extLst>
                  <a:ext uri="{0D108BD9-81ED-4DB2-BD59-A6C34878D82A}">
                    <a16:rowId xmlns:a16="http://schemas.microsoft.com/office/drawing/2014/main" val="2250768151"/>
                  </a:ext>
                </a:extLst>
              </a:tr>
            </a:tbl>
          </a:graphicData>
        </a:graphic>
      </p:graphicFrame>
      <p:sp>
        <p:nvSpPr>
          <p:cNvPr id="6" name="Rectangle 5">
            <a:extLst>
              <a:ext uri="{FF2B5EF4-FFF2-40B4-BE49-F238E27FC236}">
                <a16:creationId xmlns:a16="http://schemas.microsoft.com/office/drawing/2014/main" id="{CD5EFECD-906F-489D-A287-919284B665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95E13DBF-3C43-4A22-9BB0-940FE8E3BD89}"/>
              </a:ext>
            </a:extLst>
          </p:cNvPr>
          <p:cNvSpPr>
            <a:spLocks noGrp="1"/>
          </p:cNvSpPr>
          <p:nvPr>
            <p:ph type="title"/>
          </p:nvPr>
        </p:nvSpPr>
        <p:spPr>
          <a:xfrm>
            <a:off x="457200" y="783771"/>
            <a:ext cx="11018018" cy="482387"/>
          </a:xfrm>
        </p:spPr>
        <p:txBody>
          <a:bodyPr/>
          <a:lstStyle/>
          <a:p>
            <a:r>
              <a:rPr lang="en-US" dirty="0"/>
              <a:t>Comparison of Renewable Energy Project Selection Criteria</a:t>
            </a:r>
          </a:p>
        </p:txBody>
      </p:sp>
      <p:graphicFrame>
        <p:nvGraphicFramePr>
          <p:cNvPr id="8" name="Table 7">
            <a:extLst>
              <a:ext uri="{FF2B5EF4-FFF2-40B4-BE49-F238E27FC236}">
                <a16:creationId xmlns:a16="http://schemas.microsoft.com/office/drawing/2014/main" id="{C4AC3A54-8393-4CFE-B1DF-077346600D0E}"/>
              </a:ext>
            </a:extLst>
          </p:cNvPr>
          <p:cNvGraphicFramePr>
            <a:graphicFrameLocks noGrp="1"/>
          </p:cNvGraphicFramePr>
          <p:nvPr/>
        </p:nvGraphicFramePr>
        <p:xfrm>
          <a:off x="457200" y="1554480"/>
          <a:ext cx="11439330" cy="4785360"/>
        </p:xfrm>
        <a:graphic>
          <a:graphicData uri="http://schemas.openxmlformats.org/drawingml/2006/table">
            <a:tbl>
              <a:tblPr bandRow="1">
                <a:tableStyleId>{74C1A8A3-306A-4EB7-A6B1-4F7E0EB9C5D6}</a:tableStyleId>
              </a:tblPr>
              <a:tblGrid>
                <a:gridCol w="1421842">
                  <a:extLst>
                    <a:ext uri="{9D8B030D-6E8A-4147-A177-3AD203B41FA5}">
                      <a16:colId xmlns:a16="http://schemas.microsoft.com/office/drawing/2014/main" val="3710906427"/>
                    </a:ext>
                  </a:extLst>
                </a:gridCol>
                <a:gridCol w="732599">
                  <a:extLst>
                    <a:ext uri="{9D8B030D-6E8A-4147-A177-3AD203B41FA5}">
                      <a16:colId xmlns:a16="http://schemas.microsoft.com/office/drawing/2014/main" val="1301382344"/>
                    </a:ext>
                  </a:extLst>
                </a:gridCol>
                <a:gridCol w="728620">
                  <a:extLst>
                    <a:ext uri="{9D8B030D-6E8A-4147-A177-3AD203B41FA5}">
                      <a16:colId xmlns:a16="http://schemas.microsoft.com/office/drawing/2014/main" val="1521989369"/>
                    </a:ext>
                  </a:extLst>
                </a:gridCol>
                <a:gridCol w="728620">
                  <a:extLst>
                    <a:ext uri="{9D8B030D-6E8A-4147-A177-3AD203B41FA5}">
                      <a16:colId xmlns:a16="http://schemas.microsoft.com/office/drawing/2014/main" val="2482158639"/>
                    </a:ext>
                  </a:extLst>
                </a:gridCol>
                <a:gridCol w="728620">
                  <a:extLst>
                    <a:ext uri="{9D8B030D-6E8A-4147-A177-3AD203B41FA5}">
                      <a16:colId xmlns:a16="http://schemas.microsoft.com/office/drawing/2014/main" val="656232777"/>
                    </a:ext>
                  </a:extLst>
                </a:gridCol>
                <a:gridCol w="3653162">
                  <a:extLst>
                    <a:ext uri="{9D8B030D-6E8A-4147-A177-3AD203B41FA5}">
                      <a16:colId xmlns:a16="http://schemas.microsoft.com/office/drawing/2014/main" val="4171531673"/>
                    </a:ext>
                  </a:extLst>
                </a:gridCol>
                <a:gridCol w="3445867">
                  <a:extLst>
                    <a:ext uri="{9D8B030D-6E8A-4147-A177-3AD203B41FA5}">
                      <a16:colId xmlns:a16="http://schemas.microsoft.com/office/drawing/2014/main" val="4001415048"/>
                    </a:ext>
                  </a:extLst>
                </a:gridCol>
              </a:tblGrid>
              <a:tr h="121085">
                <a:tc rowSpan="2">
                  <a:txBody>
                    <a:bodyPr/>
                    <a:lstStyle/>
                    <a:p>
                      <a:pPr algn="ctr"/>
                      <a:r>
                        <a:rPr lang="en-US" sz="1200" b="1" dirty="0">
                          <a:solidFill>
                            <a:schemeClr val="bg1"/>
                          </a:solidFill>
                        </a:rPr>
                        <a:t>Criteria</a:t>
                      </a:r>
                    </a:p>
                  </a:txBody>
                  <a:tcPr anchor="ctr">
                    <a:solidFill>
                      <a:schemeClr val="accent5"/>
                    </a:solidFill>
                  </a:tcPr>
                </a:tc>
                <a:tc rowSpan="2">
                  <a:txBody>
                    <a:bodyPr/>
                    <a:lstStyle/>
                    <a:p>
                      <a:pPr algn="ctr"/>
                      <a:r>
                        <a:rPr lang="en-US" sz="1200" b="1" dirty="0">
                          <a:solidFill>
                            <a:schemeClr val="bg1"/>
                          </a:solidFill>
                        </a:rPr>
                        <a:t>Weight</a:t>
                      </a:r>
                    </a:p>
                  </a:txBody>
                  <a:tcPr anchor="ctr">
                    <a:solidFill>
                      <a:schemeClr val="accent5"/>
                    </a:solidFill>
                  </a:tcPr>
                </a:tc>
                <a:tc>
                  <a:txBody>
                    <a:bodyPr/>
                    <a:lstStyle/>
                    <a:p>
                      <a:pPr algn="ctr"/>
                      <a:r>
                        <a:rPr lang="en-US" sz="1000" b="1" dirty="0">
                          <a:solidFill>
                            <a:schemeClr val="bg1"/>
                          </a:solidFill>
                        </a:rPr>
                        <a:t>Solar 2</a:t>
                      </a:r>
                    </a:p>
                  </a:txBody>
                  <a:tcPr anchor="ctr">
                    <a:solidFill>
                      <a:schemeClr val="accent5"/>
                    </a:solidFill>
                  </a:tcPr>
                </a:tc>
                <a:tc>
                  <a:txBody>
                    <a:bodyPr/>
                    <a:lstStyle/>
                    <a:p>
                      <a:pPr algn="ctr"/>
                      <a:r>
                        <a:rPr lang="en-US" sz="1000" b="1" dirty="0">
                          <a:solidFill>
                            <a:schemeClr val="bg1"/>
                          </a:solidFill>
                        </a:rPr>
                        <a:t>Wind 7</a:t>
                      </a:r>
                    </a:p>
                  </a:txBody>
                  <a:tcPr anchor="ctr">
                    <a:solidFill>
                      <a:schemeClr val="accent5"/>
                    </a:solidFill>
                  </a:tcPr>
                </a:tc>
                <a:tc>
                  <a:txBody>
                    <a:bodyPr/>
                    <a:lstStyle/>
                    <a:p>
                      <a:r>
                        <a:rPr lang="en-US" sz="1000" b="1" dirty="0">
                          <a:solidFill>
                            <a:schemeClr val="bg1"/>
                          </a:solidFill>
                        </a:rPr>
                        <a:t>Wind 9</a:t>
                      </a:r>
                      <a:endParaRPr lang="en-US" sz="1000" dirty="0"/>
                    </a:p>
                  </a:txBody>
                  <a:tcPr anchor="ctr">
                    <a:solidFill>
                      <a:schemeClr val="accent5"/>
                    </a:solidFill>
                  </a:tcPr>
                </a:tc>
                <a:tc rowSpan="2">
                  <a:txBody>
                    <a:bodyPr/>
                    <a:lstStyle/>
                    <a:p>
                      <a:pPr algn="ctr"/>
                      <a:r>
                        <a:rPr lang="en-US" sz="1200" b="1" dirty="0">
                          <a:solidFill>
                            <a:schemeClr val="bg1"/>
                          </a:solidFill>
                        </a:rPr>
                        <a:t>Criteria Explanation</a:t>
                      </a:r>
                    </a:p>
                  </a:txBody>
                  <a:tcPr anchor="ctr">
                    <a:solidFill>
                      <a:schemeClr val="accent5"/>
                    </a:solidFill>
                  </a:tcPr>
                </a:tc>
                <a:tc rowSpan="2">
                  <a:txBody>
                    <a:bodyPr/>
                    <a:lstStyle/>
                    <a:p>
                      <a:pPr algn="ctr"/>
                      <a:r>
                        <a:rPr lang="en-US" sz="1200" b="1" dirty="0">
                          <a:solidFill>
                            <a:schemeClr val="bg1"/>
                          </a:solidFill>
                        </a:rPr>
                        <a:t>Notes</a:t>
                      </a:r>
                    </a:p>
                  </a:txBody>
                  <a:tcPr anchor="ctr">
                    <a:solidFill>
                      <a:schemeClr val="accent5"/>
                    </a:solidFill>
                  </a:tcPr>
                </a:tc>
                <a:extLst>
                  <a:ext uri="{0D108BD9-81ED-4DB2-BD59-A6C34878D82A}">
                    <a16:rowId xmlns:a16="http://schemas.microsoft.com/office/drawing/2014/main" val="416594091"/>
                  </a:ext>
                </a:extLst>
              </a:tr>
              <a:tr h="261761">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tc gridSpan="3">
                  <a:txBody>
                    <a:bodyPr/>
                    <a:lstStyle/>
                    <a:p>
                      <a:pPr algn="ctr"/>
                      <a:r>
                        <a:rPr lang="en-US" sz="1200" b="1" dirty="0">
                          <a:solidFill>
                            <a:schemeClr val="bg1"/>
                          </a:solidFill>
                        </a:rPr>
                        <a:t>Weighted Rank</a:t>
                      </a:r>
                    </a:p>
                  </a:txBody>
                  <a:tcPr anchor="ctr">
                    <a:solidFill>
                      <a:schemeClr val="accent5"/>
                    </a:solidFill>
                  </a:tcPr>
                </a:tc>
                <a:tc hMerge="1">
                  <a:txBody>
                    <a:bodyPr/>
                    <a:lstStyle/>
                    <a:p>
                      <a:endParaRPr lang="en-US"/>
                    </a:p>
                  </a:txBody>
                  <a:tcPr/>
                </a:tc>
                <a:tc hMerge="1">
                  <a:txBody>
                    <a:bodyPr/>
                    <a:lstStyle/>
                    <a:p>
                      <a:endParaRPr lang="en-US"/>
                    </a:p>
                  </a:txBody>
                  <a:tcPr/>
                </a:tc>
                <a:tc vMerge="1">
                  <a:txBody>
                    <a:bodyPr/>
                    <a:lstStyle/>
                    <a:p>
                      <a:pPr algn="ctr"/>
                      <a:endParaRPr lang="en-US" sz="1200" b="1" dirty="0">
                        <a:solidFill>
                          <a:schemeClr val="bg1"/>
                        </a:solidFill>
                      </a:endParaRPr>
                    </a:p>
                  </a:txBody>
                  <a:tcPr anchor="ctr">
                    <a:solidFill>
                      <a:schemeClr val="accent5"/>
                    </a:solidFill>
                  </a:tcPr>
                </a:tc>
                <a:tc vMerge="1">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1961917712"/>
                  </a:ext>
                </a:extLst>
              </a:tr>
              <a:tr h="378099">
                <a:tc>
                  <a:txBody>
                    <a:bodyPr/>
                    <a:lstStyle/>
                    <a:p>
                      <a:pPr algn="ctr"/>
                      <a:r>
                        <a:rPr lang="en-US" sz="1000" dirty="0"/>
                        <a:t>Impact New Build</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generate new renewable power that would not otherwise have been generated</a:t>
                      </a:r>
                    </a:p>
                  </a:txBody>
                  <a:tcPr anchor="ctr"/>
                </a:tc>
                <a:tc>
                  <a:txBody>
                    <a:bodyPr/>
                    <a:lstStyle/>
                    <a:p>
                      <a:pPr algn="ctr"/>
                      <a:r>
                        <a:rPr lang="en-US" sz="1000" dirty="0"/>
                        <a:t>Project additionality is a prerequisite</a:t>
                      </a:r>
                    </a:p>
                  </a:txBody>
                  <a:tcPr anchor="ctr"/>
                </a:tc>
                <a:extLst>
                  <a:ext uri="{0D108BD9-81ED-4DB2-BD59-A6C34878D82A}">
                    <a16:rowId xmlns:a16="http://schemas.microsoft.com/office/drawing/2014/main" val="1763378120"/>
                  </a:ext>
                </a:extLst>
              </a:tr>
              <a:tr h="523522">
                <a:tc>
                  <a:txBody>
                    <a:bodyPr/>
                    <a:lstStyle/>
                    <a:p>
                      <a:pPr algn="ctr"/>
                      <a:r>
                        <a:rPr lang="en-US" sz="1000" dirty="0"/>
                        <a:t>Education &amp; Research Opportunities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dirty="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Project will benefit students and faculty by allowing access to the project sites and real time data</a:t>
                      </a:r>
                    </a:p>
                  </a:txBody>
                  <a:tcPr anchor="ctr"/>
                </a:tc>
                <a:tc>
                  <a:txBody>
                    <a:bodyPr/>
                    <a:lstStyle/>
                    <a:p>
                      <a:pPr algn="ctr"/>
                      <a:r>
                        <a:rPr lang="en-US" sz="1000" dirty="0"/>
                        <a:t>Access to real time data and access to the project site(s) is a prerequisite</a:t>
                      </a:r>
                    </a:p>
                  </a:txBody>
                  <a:tcPr anchor="ctr"/>
                </a:tc>
                <a:extLst>
                  <a:ext uri="{0D108BD9-81ED-4DB2-BD59-A6C34878D82A}">
                    <a16:rowId xmlns:a16="http://schemas.microsoft.com/office/drawing/2014/main" val="2342859374"/>
                  </a:ext>
                </a:extLst>
              </a:tr>
              <a:tr h="378099">
                <a:tc>
                  <a:txBody>
                    <a:bodyPr/>
                    <a:lstStyle/>
                    <a:p>
                      <a:pPr algn="ctr"/>
                      <a:r>
                        <a:rPr lang="en-US" sz="1000" dirty="0"/>
                        <a:t>Green-e Certified RECs</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Third party certified project-based RECs</a:t>
                      </a:r>
                    </a:p>
                  </a:txBody>
                  <a:tcPr anchor="ctr"/>
                </a:tc>
                <a:tc>
                  <a:txBody>
                    <a:bodyPr/>
                    <a:lstStyle/>
                    <a:p>
                      <a:pPr algn="ctr"/>
                      <a:r>
                        <a:rPr lang="en-US" sz="1000" dirty="0"/>
                        <a:t>Project-based Green-e Certified RECs are necessary to validate the claims for the emissions reductions</a:t>
                      </a:r>
                    </a:p>
                  </a:txBody>
                  <a:tcPr anchor="ctr"/>
                </a:tc>
                <a:extLst>
                  <a:ext uri="{0D108BD9-81ED-4DB2-BD59-A6C34878D82A}">
                    <a16:rowId xmlns:a16="http://schemas.microsoft.com/office/drawing/2014/main" val="3930873454"/>
                  </a:ext>
                </a:extLst>
              </a:tr>
              <a:tr h="378099">
                <a:tc>
                  <a:txBody>
                    <a:bodyPr/>
                    <a:lstStyle/>
                    <a:p>
                      <a:pPr algn="ctr"/>
                      <a:r>
                        <a:rPr lang="en-US" sz="1000" dirty="0"/>
                        <a:t>Project Developer Financial Strength</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Long-term owner/operators have resources, experience, &amp; financial strength to manage relationship over term </a:t>
                      </a:r>
                    </a:p>
                  </a:txBody>
                  <a:tcPr anchor="ctr"/>
                </a:tc>
                <a:tc>
                  <a:txBody>
                    <a:bodyPr/>
                    <a:lstStyle/>
                    <a:p>
                      <a:pPr algn="ctr"/>
                      <a:endParaRPr lang="en-US" sz="1000" dirty="0"/>
                    </a:p>
                  </a:txBody>
                  <a:tcPr anchor="ctr"/>
                </a:tc>
                <a:extLst>
                  <a:ext uri="{0D108BD9-81ED-4DB2-BD59-A6C34878D82A}">
                    <a16:rowId xmlns:a16="http://schemas.microsoft.com/office/drawing/2014/main" val="267920797"/>
                  </a:ext>
                </a:extLst>
              </a:tr>
              <a:tr h="378099">
                <a:tc>
                  <a:txBody>
                    <a:bodyPr/>
                    <a:lstStyle/>
                    <a:p>
                      <a:pPr algn="ctr"/>
                      <a:r>
                        <a:rPr lang="en-US" sz="1000" dirty="0"/>
                        <a:t>Bid Size Flexibility</a:t>
                      </a:r>
                    </a:p>
                  </a:txBody>
                  <a:tcPr anchor="ctr"/>
                </a:tc>
                <a:tc>
                  <a:txBody>
                    <a:bodyPr/>
                    <a:lstStyle/>
                    <a:p>
                      <a:pPr algn="ctr"/>
                      <a:r>
                        <a:rPr lang="en-US" sz="1000" dirty="0"/>
                        <a:t>Required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400" kern="1200">
                          <a:solidFill>
                            <a:schemeClr val="tx1"/>
                          </a:solidFill>
                          <a:sym typeface="Wingdings" panose="05000000000000000000" pitchFamily="2" charset="2"/>
                        </a:rPr>
                        <a:t></a:t>
                      </a: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sym typeface="Wingdings" panose="05000000000000000000" pitchFamily="2" charset="2"/>
                        </a:rPr>
                        <a:t></a:t>
                      </a:r>
                      <a:endParaRPr lang="en-US" sz="1400" kern="1200" dirty="0">
                        <a:solidFill>
                          <a:schemeClr val="tx1"/>
                        </a:solidFill>
                        <a:latin typeface="+mn-lt"/>
                        <a:ea typeface="+mn-ea"/>
                        <a:cs typeface="Calibri" panose="020F0502020204030204" pitchFamily="34" charset="0"/>
                      </a:endParaRPr>
                    </a:p>
                  </a:txBody>
                  <a:tcPr anchor="ctr"/>
                </a:tc>
                <a:tc>
                  <a:txBody>
                    <a:bodyPr/>
                    <a:lstStyle/>
                    <a:p>
                      <a:pPr algn="ctr"/>
                      <a:r>
                        <a:rPr lang="en-US" sz="1000" dirty="0"/>
                        <a:t>Ability to provide 200,000 MWh/</a:t>
                      </a:r>
                      <a:r>
                        <a:rPr lang="en-US" sz="1000" dirty="0" err="1"/>
                        <a:t>yr</a:t>
                      </a:r>
                      <a:r>
                        <a:rPr lang="en-US" sz="1000" dirty="0"/>
                        <a:t> or 100,000 MWh/</a:t>
                      </a:r>
                      <a:r>
                        <a:rPr lang="en-US" sz="1000" dirty="0" err="1"/>
                        <a:t>yr</a:t>
                      </a:r>
                      <a:r>
                        <a:rPr lang="en-US" sz="1000" dirty="0"/>
                        <a:t> capacity to allow flexibility on strategy as determined by BU</a:t>
                      </a:r>
                    </a:p>
                  </a:txBody>
                  <a:tcPr anchor="ctr"/>
                </a:tc>
                <a:tc>
                  <a:txBody>
                    <a:bodyPr/>
                    <a:lstStyle/>
                    <a:p>
                      <a:pPr algn="ctr"/>
                      <a:endParaRPr lang="en-US" sz="1000" dirty="0"/>
                    </a:p>
                  </a:txBody>
                  <a:tcPr anchor="ctr"/>
                </a:tc>
                <a:extLst>
                  <a:ext uri="{0D108BD9-81ED-4DB2-BD59-A6C34878D82A}">
                    <a16:rowId xmlns:a16="http://schemas.microsoft.com/office/drawing/2014/main" val="493838696"/>
                  </a:ext>
                </a:extLst>
              </a:tr>
              <a:tr h="523522">
                <a:tc>
                  <a:txBody>
                    <a:bodyPr/>
                    <a:lstStyle/>
                    <a:p>
                      <a:pPr algn="ctr"/>
                      <a:r>
                        <a:rPr lang="en-US" sz="1000" dirty="0"/>
                        <a:t>Project Economics (strong NPV/MWh)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Financial strength based on risk-adjusted, projected cash flows, and impact on BU financial position and credit rating </a:t>
                      </a:r>
                    </a:p>
                  </a:txBody>
                  <a:tcPr anchor="ctr"/>
                </a:tc>
                <a:tc>
                  <a:txBody>
                    <a:bodyPr/>
                    <a:lstStyle/>
                    <a:p>
                      <a:pPr algn="ctr"/>
                      <a:r>
                        <a:rPr lang="en-US" sz="1000" dirty="0"/>
                        <a:t>The driver in a Contract for Differences is the margin modeled between the PPA price and the grid price/MWh.  </a:t>
                      </a:r>
                      <a:br>
                        <a:rPr lang="en-US" sz="1000" dirty="0"/>
                      </a:br>
                      <a:r>
                        <a:rPr lang="en-US" sz="1000" dirty="0"/>
                        <a:t>Favorable project economics are a prerequisite</a:t>
                      </a:r>
                    </a:p>
                  </a:txBody>
                  <a:tcPr anchor="ctr"/>
                </a:tc>
                <a:extLst>
                  <a:ext uri="{0D108BD9-81ED-4DB2-BD59-A6C34878D82A}">
                    <a16:rowId xmlns:a16="http://schemas.microsoft.com/office/drawing/2014/main" val="237943431"/>
                  </a:ext>
                </a:extLst>
              </a:tr>
              <a:tr h="523522">
                <a:tc>
                  <a:txBody>
                    <a:bodyPr/>
                    <a:lstStyle/>
                    <a:p>
                      <a:pPr algn="ctr"/>
                      <a:r>
                        <a:rPr lang="en-US" sz="1000" dirty="0"/>
                        <a:t>GHG Reduction (CO2e </a:t>
                      </a:r>
                      <a:r>
                        <a:rPr lang="en-US" sz="1000" dirty="0" err="1"/>
                        <a:t>lb</a:t>
                      </a:r>
                      <a:r>
                        <a:rPr lang="en-US" sz="1000" dirty="0"/>
                        <a:t>/MWh)</a:t>
                      </a:r>
                    </a:p>
                  </a:txBody>
                  <a:tcPr anchor="ctr"/>
                </a:tc>
                <a:tc>
                  <a:txBody>
                    <a:bodyPr/>
                    <a:lstStyle/>
                    <a:p>
                      <a:pPr algn="ctr"/>
                      <a:r>
                        <a:rPr lang="en-US" sz="1000" dirty="0"/>
                        <a:t>30%</a:t>
                      </a:r>
                    </a:p>
                  </a:txBody>
                  <a:tcPr anchor="ctr"/>
                </a:tc>
                <a:tc>
                  <a:txBody>
                    <a:bodyPr/>
                    <a:lstStyle/>
                    <a:p>
                      <a:pPr algn="ctr"/>
                      <a:r>
                        <a:rPr lang="en-US" sz="1000" dirty="0"/>
                        <a:t>3</a:t>
                      </a:r>
                    </a:p>
                  </a:txBody>
                  <a:tcPr anchor="ctr"/>
                </a:tc>
                <a:tc>
                  <a:txBody>
                    <a:bodyPr/>
                    <a:lstStyle/>
                    <a:p>
                      <a:pPr algn="ctr"/>
                      <a:r>
                        <a:rPr lang="en-US" sz="1000"/>
                        <a:t>1</a:t>
                      </a:r>
                      <a:endParaRPr lang="en-US" sz="1000" dirty="0"/>
                    </a:p>
                  </a:txBody>
                  <a:tcPr anchor="ctr"/>
                </a:tc>
                <a:tc>
                  <a:txBody>
                    <a:bodyPr/>
                    <a:lstStyle/>
                    <a:p>
                      <a:pPr algn="ctr"/>
                      <a:r>
                        <a:rPr lang="en-US" sz="1000" dirty="0"/>
                        <a:t>2</a:t>
                      </a:r>
                    </a:p>
                  </a:txBody>
                  <a:tcPr anchor="ctr"/>
                </a:tc>
                <a:tc>
                  <a:txBody>
                    <a:bodyPr/>
                    <a:lstStyle/>
                    <a:p>
                      <a:pPr algn="ctr"/>
                      <a:r>
                        <a:rPr lang="en-US" sz="1000" dirty="0"/>
                        <a:t>Projected likely marginal GHG savings per MWh over the term of the project; favor projects with highest overall GHG reduction with consideration for higher early reductions</a:t>
                      </a:r>
                    </a:p>
                  </a:txBody>
                  <a:tcPr anchor="ctr"/>
                </a:tc>
                <a:tc>
                  <a:txBody>
                    <a:bodyPr/>
                    <a:lstStyle/>
                    <a:p>
                      <a:pPr algn="ctr"/>
                      <a:r>
                        <a:rPr lang="en-US" sz="1000" dirty="0"/>
                        <a:t>Strong correlation between high grid carbon intensity at time of renewable energy production; the purpose of is to maximize the BU’s impact on GHG reduction</a:t>
                      </a:r>
                    </a:p>
                  </a:txBody>
                  <a:tcPr anchor="ctr"/>
                </a:tc>
                <a:extLst>
                  <a:ext uri="{0D108BD9-81ED-4DB2-BD59-A6C34878D82A}">
                    <a16:rowId xmlns:a16="http://schemas.microsoft.com/office/drawing/2014/main" val="2642385843"/>
                  </a:ext>
                </a:extLst>
              </a:tr>
              <a:tr h="378099">
                <a:tc>
                  <a:txBody>
                    <a:bodyPr/>
                    <a:lstStyle/>
                    <a:p>
                      <a:pPr algn="ctr"/>
                      <a:r>
                        <a:rPr lang="en-US" sz="1000" dirty="0"/>
                        <a:t>Environmental&amp; Health Co-benefits</a:t>
                      </a:r>
                    </a:p>
                  </a:txBody>
                  <a:tcPr anchor="ctr"/>
                </a:tc>
                <a:tc>
                  <a:txBody>
                    <a:bodyPr/>
                    <a:lstStyle/>
                    <a:p>
                      <a:pPr algn="ctr"/>
                      <a:r>
                        <a:rPr lang="en-US" sz="1000" dirty="0"/>
                        <a:t>20%</a:t>
                      </a:r>
                    </a:p>
                  </a:txBody>
                  <a:tcPr anchor="ctr"/>
                </a:tc>
                <a:tc>
                  <a:txBody>
                    <a:bodyPr/>
                    <a:lstStyle/>
                    <a:p>
                      <a:pPr algn="ctr"/>
                      <a:r>
                        <a:rPr lang="en-US" sz="1000" dirty="0"/>
                        <a:t>2</a:t>
                      </a:r>
                    </a:p>
                  </a:txBody>
                  <a:tcPr anchor="ctr"/>
                </a:tc>
                <a:tc>
                  <a:txBody>
                    <a:bodyPr/>
                    <a:lstStyle/>
                    <a:p>
                      <a:pPr algn="ctr"/>
                      <a:r>
                        <a:rPr lang="en-US" sz="1000"/>
                        <a:t>1</a:t>
                      </a:r>
                    </a:p>
                  </a:txBody>
                  <a:tcPr anchor="ctr"/>
                </a:tc>
                <a:tc>
                  <a:txBody>
                    <a:bodyPr/>
                    <a:lstStyle/>
                    <a:p>
                      <a:pPr algn="ctr"/>
                      <a:r>
                        <a:rPr lang="en-US" sz="1000" dirty="0"/>
                        <a:t>2</a:t>
                      </a:r>
                    </a:p>
                  </a:txBody>
                  <a:tcPr anchor="ctr"/>
                </a:tc>
                <a:tc>
                  <a:txBody>
                    <a:bodyPr/>
                    <a:lstStyle/>
                    <a:p>
                      <a:pPr algn="ctr"/>
                      <a:r>
                        <a:rPr lang="en-US" sz="1000" dirty="0"/>
                        <a:t>Favor projects with lower construction and operational environmental and health impacts</a:t>
                      </a:r>
                    </a:p>
                  </a:txBody>
                  <a:tcPr anchor="ctr"/>
                </a:tc>
                <a:tc>
                  <a:txBody>
                    <a:bodyPr/>
                    <a:lstStyle/>
                    <a:p>
                      <a:pPr algn="ctr"/>
                      <a:endParaRPr lang="en-US" sz="1000" dirty="0"/>
                    </a:p>
                  </a:txBody>
                  <a:tcPr anchor="ctr"/>
                </a:tc>
                <a:extLst>
                  <a:ext uri="{0D108BD9-81ED-4DB2-BD59-A6C34878D82A}">
                    <a16:rowId xmlns:a16="http://schemas.microsoft.com/office/drawing/2014/main" val="1796219898"/>
                  </a:ext>
                </a:extLst>
              </a:tr>
              <a:tr h="378099">
                <a:tc>
                  <a:txBody>
                    <a:bodyPr/>
                    <a:lstStyle/>
                    <a:p>
                      <a:pPr algn="ctr"/>
                      <a:r>
                        <a:rPr lang="en-US" sz="1000" dirty="0"/>
                        <a:t>Integration with BU on-site procurement</a:t>
                      </a:r>
                    </a:p>
                  </a:txBody>
                  <a:tcPr anchor="ctr"/>
                </a:tc>
                <a:tc>
                  <a:txBody>
                    <a:bodyPr/>
                    <a:lstStyle/>
                    <a:p>
                      <a:pPr algn="ctr"/>
                      <a:r>
                        <a:rPr lang="en-US" sz="1000" dirty="0"/>
                        <a:t>10%</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1</a:t>
                      </a:r>
                    </a:p>
                  </a:txBody>
                  <a:tcPr anchor="ctr"/>
                </a:tc>
                <a:tc>
                  <a:txBody>
                    <a:bodyPr/>
                    <a:lstStyle/>
                    <a:p>
                      <a:pPr algn="ctr"/>
                      <a:r>
                        <a:rPr lang="en-US" sz="1000" dirty="0"/>
                        <a:t>Integrate PPA purchases and sales into BU's energy purchasing through hedges or other mechanisms</a:t>
                      </a:r>
                    </a:p>
                  </a:txBody>
                  <a:tcPr anchor="ctr"/>
                </a:tc>
                <a:tc>
                  <a:txBody>
                    <a:bodyPr/>
                    <a:lstStyle/>
                    <a:p>
                      <a:pPr algn="ctr"/>
                      <a:endParaRPr lang="en-US" sz="1000" dirty="0"/>
                    </a:p>
                  </a:txBody>
                  <a:tcPr anchor="ctr"/>
                </a:tc>
                <a:extLst>
                  <a:ext uri="{0D108BD9-81ED-4DB2-BD59-A6C34878D82A}">
                    <a16:rowId xmlns:a16="http://schemas.microsoft.com/office/drawing/2014/main" val="263384103"/>
                  </a:ext>
                </a:extLst>
              </a:tr>
              <a:tr h="232677">
                <a:tc>
                  <a:txBody>
                    <a:bodyPr/>
                    <a:lstStyle/>
                    <a:p>
                      <a:pPr algn="ctr"/>
                      <a:r>
                        <a:rPr lang="en-US" sz="1000" dirty="0"/>
                        <a:t>Term Length</a:t>
                      </a:r>
                    </a:p>
                  </a:txBody>
                  <a:tcPr anchor="ctr"/>
                </a:tc>
                <a:tc>
                  <a:txBody>
                    <a:bodyPr/>
                    <a:lstStyle/>
                    <a:p>
                      <a:pPr algn="ctr"/>
                      <a:r>
                        <a:rPr lang="en-US" sz="1000" dirty="0"/>
                        <a:t>10%</a:t>
                      </a:r>
                    </a:p>
                  </a:txBody>
                  <a:tcPr anchor="ctr"/>
                </a:tc>
                <a:tc>
                  <a:txBody>
                    <a:bodyPr/>
                    <a:lstStyle/>
                    <a:p>
                      <a:pPr algn="ctr"/>
                      <a:r>
                        <a:rPr lang="en-US" sz="1000" dirty="0"/>
                        <a:t>2</a:t>
                      </a:r>
                    </a:p>
                  </a:txBody>
                  <a:tcPr anchor="ctr"/>
                </a:tc>
                <a:tc>
                  <a:txBody>
                    <a:bodyPr/>
                    <a:lstStyle/>
                    <a:p>
                      <a:pPr algn="ctr"/>
                      <a:r>
                        <a:rPr lang="en-US" sz="1000" dirty="0"/>
                        <a:t>2</a:t>
                      </a:r>
                    </a:p>
                  </a:txBody>
                  <a:tcPr anchor="ctr"/>
                </a:tc>
                <a:tc>
                  <a:txBody>
                    <a:bodyPr/>
                    <a:lstStyle/>
                    <a:p>
                      <a:pPr algn="ctr"/>
                      <a:r>
                        <a:rPr lang="en-US" sz="1000" dirty="0"/>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Arial" charset="0"/>
                          <a:ea typeface="Arial" charset="0"/>
                          <a:cs typeface="Arial" charset="0"/>
                        </a:rPr>
                        <a:t>Offer 12 vs 15 year term; shorter term length ranks higher</a:t>
                      </a:r>
                    </a:p>
                  </a:txBody>
                  <a:tcPr anchor="ctr"/>
                </a:tc>
                <a:tc>
                  <a:txBody>
                    <a:bodyPr/>
                    <a:lstStyle/>
                    <a:p>
                      <a:pPr algn="ctr"/>
                      <a:endParaRPr lang="en-US" sz="1000" dirty="0"/>
                    </a:p>
                  </a:txBody>
                  <a:tcPr anchor="ctr"/>
                </a:tc>
                <a:extLst>
                  <a:ext uri="{0D108BD9-81ED-4DB2-BD59-A6C34878D82A}">
                    <a16:rowId xmlns:a16="http://schemas.microsoft.com/office/drawing/2014/main" val="2358893649"/>
                  </a:ext>
                </a:extLst>
              </a:tr>
            </a:tbl>
          </a:graphicData>
        </a:graphic>
      </p:graphicFrame>
      <p:sp>
        <p:nvSpPr>
          <p:cNvPr id="9" name="Rectangle: Rounded Corners 8">
            <a:extLst>
              <a:ext uri="{FF2B5EF4-FFF2-40B4-BE49-F238E27FC236}">
                <a16:creationId xmlns:a16="http://schemas.microsoft.com/office/drawing/2014/main" id="{14895266-4EB4-4767-AB71-40BAEA57B1D8}"/>
              </a:ext>
            </a:extLst>
          </p:cNvPr>
          <p:cNvSpPr/>
          <p:nvPr/>
        </p:nvSpPr>
        <p:spPr>
          <a:xfrm>
            <a:off x="3346100" y="1494192"/>
            <a:ext cx="713433" cy="5166360"/>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Rectangle 9">
            <a:extLst>
              <a:ext uri="{FF2B5EF4-FFF2-40B4-BE49-F238E27FC236}">
                <a16:creationId xmlns:a16="http://schemas.microsoft.com/office/drawing/2014/main" id="{E2D7EC8C-7D61-401D-907B-F9D715D1F5A4}"/>
              </a:ext>
            </a:extLst>
          </p:cNvPr>
          <p:cNvSpPr/>
          <p:nvPr/>
        </p:nvSpPr>
        <p:spPr>
          <a:xfrm>
            <a:off x="2969286" y="1798655"/>
            <a:ext cx="1467059" cy="26125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Weighted Rank</a:t>
            </a:r>
          </a:p>
        </p:txBody>
      </p:sp>
    </p:spTree>
    <p:extLst>
      <p:ext uri="{BB962C8B-B14F-4D97-AF65-F5344CB8AC3E}">
        <p14:creationId xmlns:p14="http://schemas.microsoft.com/office/powerpoint/2010/main" val="48269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15BE-6A76-4E9C-96F2-DFAAC97CBA5F}"/>
              </a:ext>
            </a:extLst>
          </p:cNvPr>
          <p:cNvSpPr>
            <a:spLocks noGrp="1"/>
          </p:cNvSpPr>
          <p:nvPr>
            <p:ph type="title"/>
          </p:nvPr>
        </p:nvSpPr>
        <p:spPr/>
        <p:txBody>
          <a:bodyPr/>
          <a:lstStyle/>
          <a:p>
            <a:r>
              <a:rPr lang="en-US" dirty="0" err="1"/>
              <a:t>eGRID</a:t>
            </a:r>
            <a:r>
              <a:rPr lang="en-US" dirty="0"/>
              <a:t> Carbon Emissions Regions Map</a:t>
            </a:r>
          </a:p>
        </p:txBody>
      </p:sp>
      <p:pic>
        <p:nvPicPr>
          <p:cNvPr id="11" name="Picture Placeholder 5">
            <a:extLst>
              <a:ext uri="{FF2B5EF4-FFF2-40B4-BE49-F238E27FC236}">
                <a16:creationId xmlns:a16="http://schemas.microsoft.com/office/drawing/2014/main" id="{52D03B70-798D-4D82-B1B0-3D10B66A90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387" r="2308" b="12827"/>
          <a:stretch/>
        </p:blipFill>
        <p:spPr>
          <a:xfrm>
            <a:off x="457200" y="1554480"/>
            <a:ext cx="8736495" cy="4539120"/>
          </a:xfrm>
          <a:prstGeom prst="rect">
            <a:avLst/>
          </a:prstGeom>
        </p:spPr>
      </p:pic>
      <p:sp>
        <p:nvSpPr>
          <p:cNvPr id="12" name="TextBox 11">
            <a:extLst>
              <a:ext uri="{FF2B5EF4-FFF2-40B4-BE49-F238E27FC236}">
                <a16:creationId xmlns:a16="http://schemas.microsoft.com/office/drawing/2014/main" id="{4200BE4E-FA5F-4E40-9143-1206ED049462}"/>
              </a:ext>
            </a:extLst>
          </p:cNvPr>
          <p:cNvSpPr txBox="1"/>
          <p:nvPr/>
        </p:nvSpPr>
        <p:spPr>
          <a:xfrm>
            <a:off x="8143962" y="5102234"/>
            <a:ext cx="1556629"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 most cases, </a:t>
            </a:r>
            <a:r>
              <a:rPr lang="en-US" sz="1200" dirty="0" err="1">
                <a:latin typeface="Arial" panose="020B0604020202020204" pitchFamily="34" charset="0"/>
                <a:cs typeface="Arial" panose="020B0604020202020204" pitchFamily="34" charset="0"/>
              </a:rPr>
              <a:t>eGRID</a:t>
            </a:r>
            <a:r>
              <a:rPr lang="en-US" sz="1200" dirty="0">
                <a:latin typeface="Arial" panose="020B0604020202020204" pitchFamily="34" charset="0"/>
                <a:cs typeface="Arial" panose="020B0604020202020204" pitchFamily="34" charset="0"/>
              </a:rPr>
              <a:t> Regions do not align directly with wholesale energy markets</a:t>
            </a:r>
          </a:p>
        </p:txBody>
      </p:sp>
      <p:sp>
        <p:nvSpPr>
          <p:cNvPr id="13" name="Rectangle 12">
            <a:extLst>
              <a:ext uri="{FF2B5EF4-FFF2-40B4-BE49-F238E27FC236}">
                <a16:creationId xmlns:a16="http://schemas.microsoft.com/office/drawing/2014/main" id="{97212607-7690-4680-96F8-8442ABCAE1C6}"/>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59430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CFB7-1EAC-4B6E-8666-9250565456C7}"/>
              </a:ext>
            </a:extLst>
          </p:cNvPr>
          <p:cNvSpPr>
            <a:spLocks noGrp="1"/>
          </p:cNvSpPr>
          <p:nvPr>
            <p:ph type="title"/>
          </p:nvPr>
        </p:nvSpPr>
        <p:spPr/>
        <p:txBody>
          <a:bodyPr/>
          <a:lstStyle/>
          <a:p>
            <a:r>
              <a:rPr lang="en-US" dirty="0"/>
              <a:t>Renewable Energy Project Inventory</a:t>
            </a:r>
          </a:p>
        </p:txBody>
      </p:sp>
      <p:sp>
        <p:nvSpPr>
          <p:cNvPr id="6" name="Rectangle 5">
            <a:extLst>
              <a:ext uri="{FF2B5EF4-FFF2-40B4-BE49-F238E27FC236}">
                <a16:creationId xmlns:a16="http://schemas.microsoft.com/office/drawing/2014/main" id="{9F359DC9-3073-4A87-9B54-CD3AC1EDA36C}"/>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a:extLst>
              <a:ext uri="{FF2B5EF4-FFF2-40B4-BE49-F238E27FC236}">
                <a16:creationId xmlns:a16="http://schemas.microsoft.com/office/drawing/2014/main" id="{DEC4EA83-7175-4CC5-9C43-99C131C590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554480"/>
            <a:ext cx="8515978" cy="5014376"/>
          </a:xfrm>
          <a:prstGeom prst="rect">
            <a:avLst/>
          </a:prstGeom>
        </p:spPr>
      </p:pic>
      <p:sp>
        <p:nvSpPr>
          <p:cNvPr id="10" name="TextBox 9">
            <a:extLst>
              <a:ext uri="{FF2B5EF4-FFF2-40B4-BE49-F238E27FC236}">
                <a16:creationId xmlns:a16="http://schemas.microsoft.com/office/drawing/2014/main" id="{E1CEE131-BFC8-4C45-8210-DC7DCE257166}"/>
              </a:ext>
            </a:extLst>
          </p:cNvPr>
          <p:cNvSpPr txBox="1"/>
          <p:nvPr/>
        </p:nvSpPr>
        <p:spPr>
          <a:xfrm>
            <a:off x="4115031" y="5456254"/>
            <a:ext cx="1266092" cy="338554"/>
          </a:xfrm>
          <a:prstGeom prst="rect">
            <a:avLst/>
          </a:prstGeom>
          <a:noFill/>
        </p:spPr>
        <p:txBody>
          <a:bodyPr wrap="square" rtlCol="0">
            <a:spAutoFit/>
          </a:bodyPr>
          <a:lstStyle/>
          <a:p>
            <a:pPr algn="ctr"/>
            <a:r>
              <a:rPr lang="en-US" sz="1600" dirty="0"/>
              <a:t>ERCOT</a:t>
            </a:r>
          </a:p>
        </p:txBody>
      </p:sp>
      <p:sp>
        <p:nvSpPr>
          <p:cNvPr id="11" name="TextBox 10">
            <a:extLst>
              <a:ext uri="{FF2B5EF4-FFF2-40B4-BE49-F238E27FC236}">
                <a16:creationId xmlns:a16="http://schemas.microsoft.com/office/drawing/2014/main" id="{46562A09-CC65-41EC-B467-25AE33AE02DE}"/>
              </a:ext>
            </a:extLst>
          </p:cNvPr>
          <p:cNvSpPr txBox="1"/>
          <p:nvPr/>
        </p:nvSpPr>
        <p:spPr>
          <a:xfrm>
            <a:off x="4277249" y="4167216"/>
            <a:ext cx="1266092" cy="338554"/>
          </a:xfrm>
          <a:prstGeom prst="rect">
            <a:avLst/>
          </a:prstGeom>
          <a:noFill/>
        </p:spPr>
        <p:txBody>
          <a:bodyPr wrap="square" rtlCol="0">
            <a:spAutoFit/>
          </a:bodyPr>
          <a:lstStyle/>
          <a:p>
            <a:pPr algn="ctr"/>
            <a:r>
              <a:rPr lang="en-US" sz="1600" dirty="0"/>
              <a:t>SPP</a:t>
            </a:r>
          </a:p>
        </p:txBody>
      </p:sp>
      <p:sp>
        <p:nvSpPr>
          <p:cNvPr id="12" name="TextBox 11">
            <a:extLst>
              <a:ext uri="{FF2B5EF4-FFF2-40B4-BE49-F238E27FC236}">
                <a16:creationId xmlns:a16="http://schemas.microsoft.com/office/drawing/2014/main" id="{479DBC16-4D28-4171-8BD7-B9E79C8F04DC}"/>
              </a:ext>
            </a:extLst>
          </p:cNvPr>
          <p:cNvSpPr txBox="1"/>
          <p:nvPr/>
        </p:nvSpPr>
        <p:spPr>
          <a:xfrm>
            <a:off x="5352423" y="2442685"/>
            <a:ext cx="1266092" cy="338554"/>
          </a:xfrm>
          <a:prstGeom prst="rect">
            <a:avLst/>
          </a:prstGeom>
          <a:noFill/>
        </p:spPr>
        <p:txBody>
          <a:bodyPr wrap="square" rtlCol="0">
            <a:spAutoFit/>
          </a:bodyPr>
          <a:lstStyle/>
          <a:p>
            <a:pPr algn="ctr"/>
            <a:r>
              <a:rPr lang="en-US" sz="1600" dirty="0"/>
              <a:t>MISO</a:t>
            </a:r>
          </a:p>
        </p:txBody>
      </p:sp>
      <p:sp>
        <p:nvSpPr>
          <p:cNvPr id="13" name="TextBox 12">
            <a:extLst>
              <a:ext uri="{FF2B5EF4-FFF2-40B4-BE49-F238E27FC236}">
                <a16:creationId xmlns:a16="http://schemas.microsoft.com/office/drawing/2014/main" id="{4E301ABD-459F-433F-8C6E-75E2FD66E430}"/>
              </a:ext>
            </a:extLst>
          </p:cNvPr>
          <p:cNvSpPr txBox="1"/>
          <p:nvPr/>
        </p:nvSpPr>
        <p:spPr>
          <a:xfrm>
            <a:off x="7178174" y="3682922"/>
            <a:ext cx="1266092" cy="338554"/>
          </a:xfrm>
          <a:prstGeom prst="rect">
            <a:avLst/>
          </a:prstGeom>
          <a:noFill/>
        </p:spPr>
        <p:txBody>
          <a:bodyPr wrap="square" rtlCol="0">
            <a:spAutoFit/>
          </a:bodyPr>
          <a:lstStyle/>
          <a:p>
            <a:pPr algn="ctr"/>
            <a:r>
              <a:rPr lang="en-US" sz="1600" dirty="0"/>
              <a:t>PJM</a:t>
            </a:r>
          </a:p>
        </p:txBody>
      </p:sp>
      <p:graphicFrame>
        <p:nvGraphicFramePr>
          <p:cNvPr id="14" name="Table 13">
            <a:extLst>
              <a:ext uri="{FF2B5EF4-FFF2-40B4-BE49-F238E27FC236}">
                <a16:creationId xmlns:a16="http://schemas.microsoft.com/office/drawing/2014/main" id="{02286B9B-7D94-4C6B-A771-F7F01D16BEDD}"/>
              </a:ext>
            </a:extLst>
          </p:cNvPr>
          <p:cNvGraphicFramePr>
            <a:graphicFrameLocks noGrp="1"/>
          </p:cNvGraphicFramePr>
          <p:nvPr>
            <p:extLst>
              <p:ext uri="{D42A27DB-BD31-4B8C-83A1-F6EECF244321}">
                <p14:modId xmlns:p14="http://schemas.microsoft.com/office/powerpoint/2010/main" val="638937319"/>
              </p:ext>
            </p:extLst>
          </p:nvPr>
        </p:nvGraphicFramePr>
        <p:xfrm>
          <a:off x="9080965" y="1554480"/>
          <a:ext cx="2787960" cy="1483360"/>
        </p:xfrm>
        <a:graphic>
          <a:graphicData uri="http://schemas.openxmlformats.org/drawingml/2006/table">
            <a:tbl>
              <a:tblPr firstRow="1" bandRow="1">
                <a:tableStyleId>{74C1A8A3-306A-4EB7-A6B1-4F7E0EB9C5D6}</a:tableStyleId>
              </a:tblPr>
              <a:tblGrid>
                <a:gridCol w="1393980">
                  <a:extLst>
                    <a:ext uri="{9D8B030D-6E8A-4147-A177-3AD203B41FA5}">
                      <a16:colId xmlns:a16="http://schemas.microsoft.com/office/drawing/2014/main" val="912481998"/>
                    </a:ext>
                  </a:extLst>
                </a:gridCol>
                <a:gridCol w="1393980">
                  <a:extLst>
                    <a:ext uri="{9D8B030D-6E8A-4147-A177-3AD203B41FA5}">
                      <a16:colId xmlns:a16="http://schemas.microsoft.com/office/drawing/2014/main" val="2928917420"/>
                    </a:ext>
                  </a:extLst>
                </a:gridCol>
              </a:tblGrid>
              <a:tr h="370840">
                <a:tc gridSpan="2">
                  <a:txBody>
                    <a:bodyPr/>
                    <a:lstStyle/>
                    <a:p>
                      <a:pPr algn="ctr"/>
                      <a:r>
                        <a:rPr lang="en-US" dirty="0"/>
                        <a:t>Number of Projects</a:t>
                      </a:r>
                    </a:p>
                  </a:txBody>
                  <a:tcPr anchor="ctr"/>
                </a:tc>
                <a:tc hMerge="1">
                  <a:txBody>
                    <a:bodyPr/>
                    <a:lstStyle/>
                    <a:p>
                      <a:endParaRPr lang="en-US" dirty="0"/>
                    </a:p>
                  </a:txBody>
                  <a:tcPr/>
                </a:tc>
                <a:extLst>
                  <a:ext uri="{0D108BD9-81ED-4DB2-BD59-A6C34878D82A}">
                    <a16:rowId xmlns:a16="http://schemas.microsoft.com/office/drawing/2014/main" val="4057762333"/>
                  </a:ext>
                </a:extLst>
              </a:tr>
              <a:tr h="370840">
                <a:tc>
                  <a:txBody>
                    <a:bodyPr/>
                    <a:lstStyle/>
                    <a:p>
                      <a:pPr algn="ctr"/>
                      <a:r>
                        <a:rPr lang="en-US" b="1" dirty="0"/>
                        <a:t>Total</a:t>
                      </a:r>
                    </a:p>
                  </a:txBody>
                  <a:tcPr anchor="ctr"/>
                </a:tc>
                <a:tc>
                  <a:txBody>
                    <a:bodyPr/>
                    <a:lstStyle/>
                    <a:p>
                      <a:pPr algn="ctr"/>
                      <a:r>
                        <a:rPr lang="en-US" b="1" dirty="0"/>
                        <a:t>127</a:t>
                      </a:r>
                    </a:p>
                  </a:txBody>
                  <a:tcPr anchor="ctr"/>
                </a:tc>
                <a:extLst>
                  <a:ext uri="{0D108BD9-81ED-4DB2-BD59-A6C34878D82A}">
                    <a16:rowId xmlns:a16="http://schemas.microsoft.com/office/drawing/2014/main" val="2643130642"/>
                  </a:ext>
                </a:extLst>
              </a:tr>
              <a:tr h="370840">
                <a:tc>
                  <a:txBody>
                    <a:bodyPr/>
                    <a:lstStyle/>
                    <a:p>
                      <a:pPr algn="ctr"/>
                      <a:r>
                        <a:rPr lang="en-US" dirty="0"/>
                        <a:t>Wind</a:t>
                      </a:r>
                    </a:p>
                  </a:txBody>
                  <a:tcPr anchor="ctr"/>
                </a:tc>
                <a:tc>
                  <a:txBody>
                    <a:bodyPr/>
                    <a:lstStyle/>
                    <a:p>
                      <a:pPr algn="ctr"/>
                      <a:r>
                        <a:rPr lang="en-US" dirty="0"/>
                        <a:t>68</a:t>
                      </a:r>
                    </a:p>
                  </a:txBody>
                  <a:tcPr anchor="ctr"/>
                </a:tc>
                <a:extLst>
                  <a:ext uri="{0D108BD9-81ED-4DB2-BD59-A6C34878D82A}">
                    <a16:rowId xmlns:a16="http://schemas.microsoft.com/office/drawing/2014/main" val="3129050027"/>
                  </a:ext>
                </a:extLst>
              </a:tr>
              <a:tr h="370840">
                <a:tc>
                  <a:txBody>
                    <a:bodyPr/>
                    <a:lstStyle/>
                    <a:p>
                      <a:pPr algn="ctr"/>
                      <a:r>
                        <a:rPr lang="en-US" dirty="0"/>
                        <a:t>Solar</a:t>
                      </a:r>
                    </a:p>
                  </a:txBody>
                  <a:tcPr anchor="ctr"/>
                </a:tc>
                <a:tc>
                  <a:txBody>
                    <a:bodyPr/>
                    <a:lstStyle/>
                    <a:p>
                      <a:pPr algn="ctr"/>
                      <a:r>
                        <a:rPr lang="en-US" dirty="0"/>
                        <a:t>59</a:t>
                      </a:r>
                    </a:p>
                  </a:txBody>
                  <a:tcPr anchor="ctr"/>
                </a:tc>
                <a:extLst>
                  <a:ext uri="{0D108BD9-81ED-4DB2-BD59-A6C34878D82A}">
                    <a16:rowId xmlns:a16="http://schemas.microsoft.com/office/drawing/2014/main" val="1842866362"/>
                  </a:ext>
                </a:extLst>
              </a:tr>
            </a:tbl>
          </a:graphicData>
        </a:graphic>
      </p:graphicFrame>
      <p:graphicFrame>
        <p:nvGraphicFramePr>
          <p:cNvPr id="15" name="Table 14">
            <a:extLst>
              <a:ext uri="{FF2B5EF4-FFF2-40B4-BE49-F238E27FC236}">
                <a16:creationId xmlns:a16="http://schemas.microsoft.com/office/drawing/2014/main" id="{D7283872-3964-48CA-94E0-788259D5365B}"/>
              </a:ext>
            </a:extLst>
          </p:cNvPr>
          <p:cNvGraphicFramePr>
            <a:graphicFrameLocks noGrp="1"/>
          </p:cNvGraphicFramePr>
          <p:nvPr>
            <p:extLst>
              <p:ext uri="{D42A27DB-BD31-4B8C-83A1-F6EECF244321}">
                <p14:modId xmlns:p14="http://schemas.microsoft.com/office/powerpoint/2010/main" val="930650560"/>
              </p:ext>
            </p:extLst>
          </p:nvPr>
        </p:nvGraphicFramePr>
        <p:xfrm>
          <a:off x="9080965" y="3173703"/>
          <a:ext cx="2787960" cy="741680"/>
        </p:xfrm>
        <a:graphic>
          <a:graphicData uri="http://schemas.openxmlformats.org/drawingml/2006/table">
            <a:tbl>
              <a:tblPr firstRow="1" bandRow="1">
                <a:tableStyleId>{74C1A8A3-306A-4EB7-A6B1-4F7E0EB9C5D6}</a:tableStyleId>
              </a:tblPr>
              <a:tblGrid>
                <a:gridCol w="2787960">
                  <a:extLst>
                    <a:ext uri="{9D8B030D-6E8A-4147-A177-3AD203B41FA5}">
                      <a16:colId xmlns:a16="http://schemas.microsoft.com/office/drawing/2014/main" val="912481998"/>
                    </a:ext>
                  </a:extLst>
                </a:gridCol>
              </a:tblGrid>
              <a:tr h="370840">
                <a:tc>
                  <a:txBody>
                    <a:bodyPr/>
                    <a:lstStyle/>
                    <a:p>
                      <a:pPr algn="ctr"/>
                      <a:r>
                        <a:rPr lang="en-US" dirty="0"/>
                        <a:t>Number of Proposals</a:t>
                      </a:r>
                    </a:p>
                  </a:txBody>
                  <a:tcPr anchor="ctr"/>
                </a:tc>
                <a:extLst>
                  <a:ext uri="{0D108BD9-81ED-4DB2-BD59-A6C34878D82A}">
                    <a16:rowId xmlns:a16="http://schemas.microsoft.com/office/drawing/2014/main" val="4057762333"/>
                  </a:ext>
                </a:extLst>
              </a:tr>
              <a:tr h="370840">
                <a:tc>
                  <a:txBody>
                    <a:bodyPr/>
                    <a:lstStyle/>
                    <a:p>
                      <a:pPr algn="ctr"/>
                      <a:r>
                        <a:rPr lang="en-US" b="1" dirty="0"/>
                        <a:t>538</a:t>
                      </a:r>
                      <a:r>
                        <a:rPr lang="en-US" dirty="0"/>
                        <a:t> unique bids</a:t>
                      </a:r>
                    </a:p>
                  </a:txBody>
                  <a:tcPr anchor="ctr"/>
                </a:tc>
                <a:extLst>
                  <a:ext uri="{0D108BD9-81ED-4DB2-BD59-A6C34878D82A}">
                    <a16:rowId xmlns:a16="http://schemas.microsoft.com/office/drawing/2014/main" val="2643130642"/>
                  </a:ext>
                </a:extLst>
              </a:tr>
            </a:tbl>
          </a:graphicData>
        </a:graphic>
      </p:graphicFrame>
      <p:graphicFrame>
        <p:nvGraphicFramePr>
          <p:cNvPr id="16" name="Table 15">
            <a:extLst>
              <a:ext uri="{FF2B5EF4-FFF2-40B4-BE49-F238E27FC236}">
                <a16:creationId xmlns:a16="http://schemas.microsoft.com/office/drawing/2014/main" id="{B6EA58BF-640F-41BE-954E-2B321F7CB295}"/>
              </a:ext>
            </a:extLst>
          </p:cNvPr>
          <p:cNvGraphicFramePr>
            <a:graphicFrameLocks noGrp="1"/>
          </p:cNvGraphicFramePr>
          <p:nvPr>
            <p:extLst>
              <p:ext uri="{D42A27DB-BD31-4B8C-83A1-F6EECF244321}">
                <p14:modId xmlns:p14="http://schemas.microsoft.com/office/powerpoint/2010/main" val="1701025881"/>
              </p:ext>
            </p:extLst>
          </p:nvPr>
        </p:nvGraphicFramePr>
        <p:xfrm>
          <a:off x="9080965" y="4085391"/>
          <a:ext cx="2787960" cy="741680"/>
        </p:xfrm>
        <a:graphic>
          <a:graphicData uri="http://schemas.openxmlformats.org/drawingml/2006/table">
            <a:tbl>
              <a:tblPr firstRow="1" bandRow="1">
                <a:tableStyleId>{74C1A8A3-306A-4EB7-A6B1-4F7E0EB9C5D6}</a:tableStyleId>
              </a:tblPr>
              <a:tblGrid>
                <a:gridCol w="2787960">
                  <a:extLst>
                    <a:ext uri="{9D8B030D-6E8A-4147-A177-3AD203B41FA5}">
                      <a16:colId xmlns:a16="http://schemas.microsoft.com/office/drawing/2014/main" val="912481998"/>
                    </a:ext>
                  </a:extLst>
                </a:gridCol>
              </a:tblGrid>
              <a:tr h="370840">
                <a:tc>
                  <a:txBody>
                    <a:bodyPr/>
                    <a:lstStyle/>
                    <a:p>
                      <a:pPr algn="ctr"/>
                      <a:r>
                        <a:rPr lang="en-US" dirty="0"/>
                        <a:t>Developer Participation</a:t>
                      </a:r>
                    </a:p>
                  </a:txBody>
                  <a:tcPr anchor="ctr"/>
                </a:tc>
                <a:extLst>
                  <a:ext uri="{0D108BD9-81ED-4DB2-BD59-A6C34878D82A}">
                    <a16:rowId xmlns:a16="http://schemas.microsoft.com/office/drawing/2014/main" val="4057762333"/>
                  </a:ext>
                </a:extLst>
              </a:tr>
              <a:tr h="370840">
                <a:tc>
                  <a:txBody>
                    <a:bodyPr/>
                    <a:lstStyle/>
                    <a:p>
                      <a:pPr algn="ctr"/>
                      <a:r>
                        <a:rPr lang="en-US" b="1" dirty="0"/>
                        <a:t>36</a:t>
                      </a:r>
                      <a:r>
                        <a:rPr lang="en-US" dirty="0"/>
                        <a:t> companies</a:t>
                      </a:r>
                    </a:p>
                  </a:txBody>
                  <a:tcPr anchor="ctr"/>
                </a:tc>
                <a:extLst>
                  <a:ext uri="{0D108BD9-81ED-4DB2-BD59-A6C34878D82A}">
                    <a16:rowId xmlns:a16="http://schemas.microsoft.com/office/drawing/2014/main" val="2643130642"/>
                  </a:ext>
                </a:extLst>
              </a:tr>
            </a:tbl>
          </a:graphicData>
        </a:graphic>
      </p:graphicFrame>
    </p:spTree>
    <p:extLst>
      <p:ext uri="{BB962C8B-B14F-4D97-AF65-F5344CB8AC3E}">
        <p14:creationId xmlns:p14="http://schemas.microsoft.com/office/powerpoint/2010/main" val="3994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B03144-D828-4E4E-96DE-A547C2C4961A}"/>
              </a:ext>
            </a:extLst>
          </p:cNvPr>
          <p:cNvPicPr>
            <a:picLocks noChangeAspect="1"/>
          </p:cNvPicPr>
          <p:nvPr/>
        </p:nvPicPr>
        <p:blipFill>
          <a:blip r:embed="rId3"/>
          <a:stretch>
            <a:fillRect/>
          </a:stretch>
        </p:blipFill>
        <p:spPr>
          <a:xfrm>
            <a:off x="838999" y="1596571"/>
            <a:ext cx="7315200" cy="4002979"/>
          </a:xfrm>
          <a:prstGeom prst="rect">
            <a:avLst/>
          </a:prstGeom>
        </p:spPr>
      </p:pic>
      <p:sp>
        <p:nvSpPr>
          <p:cNvPr id="2" name="Title 1">
            <a:extLst>
              <a:ext uri="{FF2B5EF4-FFF2-40B4-BE49-F238E27FC236}">
                <a16:creationId xmlns:a16="http://schemas.microsoft.com/office/drawing/2014/main" id="{327A4FF5-13D7-4202-A4B6-3F9DC127E127}"/>
              </a:ext>
            </a:extLst>
          </p:cNvPr>
          <p:cNvSpPr>
            <a:spLocks noGrp="1"/>
          </p:cNvSpPr>
          <p:nvPr>
            <p:ph type="title"/>
          </p:nvPr>
        </p:nvSpPr>
        <p:spPr>
          <a:xfrm>
            <a:off x="457200" y="822960"/>
            <a:ext cx="11201400" cy="443198"/>
          </a:xfrm>
        </p:spPr>
        <p:txBody>
          <a:bodyPr/>
          <a:lstStyle/>
          <a:p>
            <a:r>
              <a:rPr lang="en-US" dirty="0"/>
              <a:t>Projected Economics &amp; </a:t>
            </a:r>
            <a:r>
              <a:rPr lang="en-US" dirty="0" err="1"/>
              <a:t>eGRID</a:t>
            </a:r>
            <a:r>
              <a:rPr lang="en-US" dirty="0"/>
              <a:t> Impact: All</a:t>
            </a:r>
          </a:p>
        </p:txBody>
      </p:sp>
      <p:cxnSp>
        <p:nvCxnSpPr>
          <p:cNvPr id="5" name="Straight Arrow Connector 4">
            <a:extLst>
              <a:ext uri="{FF2B5EF4-FFF2-40B4-BE49-F238E27FC236}">
                <a16:creationId xmlns:a16="http://schemas.microsoft.com/office/drawing/2014/main" id="{4345780F-73DA-4918-AFE9-DA31784135B6}"/>
              </a:ext>
            </a:extLst>
          </p:cNvPr>
          <p:cNvCxnSpPr>
            <a:cxnSpLocks/>
          </p:cNvCxnSpPr>
          <p:nvPr/>
        </p:nvCxnSpPr>
        <p:spPr>
          <a:xfrm flipV="1">
            <a:off x="841410" y="1656058"/>
            <a:ext cx="0" cy="3605371"/>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09F244-052D-4C21-9253-8BB9F542BD49}"/>
              </a:ext>
            </a:extLst>
          </p:cNvPr>
          <p:cNvSpPr txBox="1"/>
          <p:nvPr/>
        </p:nvSpPr>
        <p:spPr>
          <a:xfrm>
            <a:off x="-22203" y="5199864"/>
            <a:ext cx="1260766" cy="276999"/>
          </a:xfrm>
          <a:prstGeom prst="rect">
            <a:avLst/>
          </a:prstGeom>
          <a:noFill/>
        </p:spPr>
        <p:txBody>
          <a:bodyPr wrap="square" rtlCol="0">
            <a:spAutoFit/>
          </a:bodyPr>
          <a:lstStyle/>
          <a:p>
            <a:pPr algn="ctr"/>
            <a:r>
              <a:rPr lang="en-US" sz="1200" b="1" dirty="0">
                <a:solidFill>
                  <a:schemeClr val="tx1">
                    <a:lumMod val="65000"/>
                    <a:lumOff val="35000"/>
                  </a:schemeClr>
                </a:solidFill>
                <a:latin typeface="Arial" panose="020B0604020202020204" pitchFamily="34" charset="0"/>
                <a:cs typeface="Arial" panose="020B0604020202020204" pitchFamily="34" charset="0"/>
              </a:rPr>
              <a:t>Breakeven</a:t>
            </a:r>
          </a:p>
        </p:txBody>
      </p:sp>
      <p:sp>
        <p:nvSpPr>
          <p:cNvPr id="7" name="TextBox 6">
            <a:extLst>
              <a:ext uri="{FF2B5EF4-FFF2-40B4-BE49-F238E27FC236}">
                <a16:creationId xmlns:a16="http://schemas.microsoft.com/office/drawing/2014/main" id="{3D5D1FBE-E989-4EC8-843C-5CCD0111CF67}"/>
              </a:ext>
            </a:extLst>
          </p:cNvPr>
          <p:cNvSpPr txBox="1"/>
          <p:nvPr/>
        </p:nvSpPr>
        <p:spPr>
          <a:xfrm rot="16200000">
            <a:off x="-854574" y="3385348"/>
            <a:ext cx="311014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Relative Project Margin (Economic Benefit)</a:t>
            </a:r>
          </a:p>
        </p:txBody>
      </p:sp>
      <p:sp>
        <p:nvSpPr>
          <p:cNvPr id="8" name="Rectangle 7">
            <a:extLst>
              <a:ext uri="{FF2B5EF4-FFF2-40B4-BE49-F238E27FC236}">
                <a16:creationId xmlns:a16="http://schemas.microsoft.com/office/drawing/2014/main" id="{7BB8B304-E969-4AA7-8578-67AE9623F5AB}"/>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Content Placeholder 2">
            <a:extLst>
              <a:ext uri="{FF2B5EF4-FFF2-40B4-BE49-F238E27FC236}">
                <a16:creationId xmlns:a16="http://schemas.microsoft.com/office/drawing/2014/main" id="{6E4F4CB9-8D0F-44F6-9275-5A5182D71573}"/>
              </a:ext>
            </a:extLst>
          </p:cNvPr>
          <p:cNvSpPr txBox="1">
            <a:spLocks/>
          </p:cNvSpPr>
          <p:nvPr/>
        </p:nvSpPr>
        <p:spPr>
          <a:xfrm>
            <a:off x="8205864" y="2243262"/>
            <a:ext cx="3578085" cy="2371476"/>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Economic Rankings represent the expected project margin (PPA Price compared to shape-adjusted power price), under natural gas driven price curve</a:t>
            </a:r>
          </a:p>
          <a:p>
            <a:r>
              <a:rPr lang="en-US" sz="1400" dirty="0"/>
              <a:t>Carbon Rankings represent the expected marginal carbon emissions reduced (in pounds of CO2 per MWh per year) that would result from each project based on the carbon intensity of the region and the project’s generation profile</a:t>
            </a:r>
          </a:p>
        </p:txBody>
      </p:sp>
      <p:cxnSp>
        <p:nvCxnSpPr>
          <p:cNvPr id="20" name="Straight Connector 19">
            <a:extLst>
              <a:ext uri="{FF2B5EF4-FFF2-40B4-BE49-F238E27FC236}">
                <a16:creationId xmlns:a16="http://schemas.microsoft.com/office/drawing/2014/main" id="{BF6BB139-0285-4EC4-AFD1-A0A91D70A4F3}"/>
              </a:ext>
            </a:extLst>
          </p:cNvPr>
          <p:cNvCxnSpPr>
            <a:cxnSpLocks/>
          </p:cNvCxnSpPr>
          <p:nvPr/>
        </p:nvCxnSpPr>
        <p:spPr>
          <a:xfrm>
            <a:off x="1455939" y="1968774"/>
            <a:ext cx="0" cy="3447985"/>
          </a:xfrm>
          <a:prstGeom prst="line">
            <a:avLst/>
          </a:prstGeom>
          <a:ln>
            <a:solidFill>
              <a:schemeClr val="bg2">
                <a:lumMod val="60000"/>
                <a:lumOff val="40000"/>
              </a:schemeClr>
            </a:solidFill>
            <a:prstDash val="sysDash"/>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919ADA9-6890-4B14-8F66-58D394732746}"/>
              </a:ext>
            </a:extLst>
          </p:cNvPr>
          <p:cNvSpPr txBox="1"/>
          <p:nvPr/>
        </p:nvSpPr>
        <p:spPr>
          <a:xfrm>
            <a:off x="3435658" y="5668487"/>
            <a:ext cx="2449710" cy="246221"/>
          </a:xfrm>
          <a:prstGeom prst="rect">
            <a:avLst/>
          </a:prstGeom>
          <a:noFill/>
        </p:spPr>
        <p:txBody>
          <a:bodyPr wrap="none" rtlCol="0">
            <a:spAutoFit/>
          </a:bodyPr>
          <a:lstStyle/>
          <a:p>
            <a:r>
              <a:rPr lang="en-US" sz="1000" dirty="0" err="1">
                <a:solidFill>
                  <a:schemeClr val="bg1">
                    <a:lumMod val="10000"/>
                  </a:schemeClr>
                </a:solidFill>
              </a:rPr>
              <a:t>eGrid</a:t>
            </a:r>
            <a:r>
              <a:rPr lang="en-US" sz="1000" dirty="0">
                <a:solidFill>
                  <a:schemeClr val="bg1">
                    <a:lumMod val="10000"/>
                  </a:schemeClr>
                </a:solidFill>
              </a:rPr>
              <a:t> Carbon Intensity (CO2e </a:t>
            </a:r>
            <a:r>
              <a:rPr lang="en-US" sz="1000" dirty="0" err="1">
                <a:solidFill>
                  <a:schemeClr val="bg1">
                    <a:lumMod val="10000"/>
                  </a:schemeClr>
                </a:solidFill>
              </a:rPr>
              <a:t>lbs</a:t>
            </a:r>
            <a:r>
              <a:rPr lang="en-US" sz="1000" dirty="0">
                <a:solidFill>
                  <a:schemeClr val="bg1">
                    <a:lumMod val="10000"/>
                  </a:schemeClr>
                </a:solidFill>
              </a:rPr>
              <a:t>/MWh)</a:t>
            </a:r>
          </a:p>
        </p:txBody>
      </p:sp>
      <p:sp>
        <p:nvSpPr>
          <p:cNvPr id="27" name="TextBox 26">
            <a:extLst>
              <a:ext uri="{FF2B5EF4-FFF2-40B4-BE49-F238E27FC236}">
                <a16:creationId xmlns:a16="http://schemas.microsoft.com/office/drawing/2014/main" id="{A7BDB7E5-ABB8-4AC8-A7B7-FBC0A4414EDD}"/>
              </a:ext>
            </a:extLst>
          </p:cNvPr>
          <p:cNvSpPr txBox="1"/>
          <p:nvPr/>
        </p:nvSpPr>
        <p:spPr>
          <a:xfrm rot="16200000">
            <a:off x="1063817" y="3343327"/>
            <a:ext cx="582211" cy="230832"/>
          </a:xfrm>
          <a:prstGeom prst="rect">
            <a:avLst/>
          </a:prstGeom>
          <a:noFill/>
        </p:spPr>
        <p:txBody>
          <a:bodyPr wrap="none" rtlCol="0">
            <a:spAutoFit/>
          </a:bodyPr>
          <a:lstStyle/>
          <a:p>
            <a:r>
              <a:rPr lang="en-US" sz="900" dirty="0"/>
              <a:t>ISO-NE</a:t>
            </a:r>
          </a:p>
        </p:txBody>
      </p:sp>
      <p:sp>
        <p:nvSpPr>
          <p:cNvPr id="13" name="Oval 12">
            <a:extLst>
              <a:ext uri="{FF2B5EF4-FFF2-40B4-BE49-F238E27FC236}">
                <a16:creationId xmlns:a16="http://schemas.microsoft.com/office/drawing/2014/main" id="{B5DA33FD-2171-4AF1-A969-CD7853D566F0}"/>
              </a:ext>
            </a:extLst>
          </p:cNvPr>
          <p:cNvSpPr/>
          <p:nvPr/>
        </p:nvSpPr>
        <p:spPr>
          <a:xfrm rot="1167542">
            <a:off x="3649202" y="1652998"/>
            <a:ext cx="3830739" cy="2143939"/>
          </a:xfrm>
          <a:prstGeom prst="ellipse">
            <a:avLst/>
          </a:prstGeom>
          <a:solidFill>
            <a:schemeClr val="bg1">
              <a:alpha val="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8184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Long-list Selection Summary</a:t>
            </a:r>
          </a:p>
        </p:txBody>
      </p:sp>
      <p:sp>
        <p:nvSpPr>
          <p:cNvPr id="3" name="Content Placeholder 2">
            <a:extLst>
              <a:ext uri="{FF2B5EF4-FFF2-40B4-BE49-F238E27FC236}">
                <a16:creationId xmlns:a16="http://schemas.microsoft.com/office/drawing/2014/main" id="{083ED1F9-8A2F-4A9C-83A3-B2B4C5D6AE75}"/>
              </a:ext>
            </a:extLst>
          </p:cNvPr>
          <p:cNvSpPr>
            <a:spLocks noGrp="1"/>
          </p:cNvSpPr>
          <p:nvPr>
            <p:ph idx="1"/>
          </p:nvPr>
        </p:nvSpPr>
        <p:spPr>
          <a:xfrm>
            <a:off x="457200" y="1554480"/>
            <a:ext cx="6827855" cy="5047536"/>
          </a:xfrm>
        </p:spPr>
        <p:txBody>
          <a:bodyPr/>
          <a:lstStyle/>
          <a:p>
            <a:pPr marL="0" indent="0">
              <a:buNone/>
            </a:pPr>
            <a:r>
              <a:rPr lang="en-US" sz="1800" b="1" dirty="0">
                <a:solidFill>
                  <a:schemeClr val="accent5"/>
                </a:solidFill>
              </a:rPr>
              <a:t>Process: </a:t>
            </a:r>
            <a:r>
              <a:rPr lang="en-US" sz="1800" dirty="0"/>
              <a:t>From the inventory of over 127 renewable energy projects, 12 were selected based on carbon intensity, economic performance, and qualitative requirements.</a:t>
            </a:r>
          </a:p>
          <a:p>
            <a:r>
              <a:rPr lang="en-US" sz="1800" dirty="0"/>
              <a:t>All of the recommended projects offer additionality, project specific Renewable Energy Credits, and a strong, credible counterparty.</a:t>
            </a:r>
          </a:p>
          <a:p>
            <a:r>
              <a:rPr lang="en-US" sz="1800" dirty="0"/>
              <a:t>Economic performance was assessed using electricity market prices derived from natural gas prices near the current Henry Hub price curve. Offers are compared by calculating the Net Present Value per Megawatt Hour of generation (NPV/MWh). </a:t>
            </a:r>
          </a:p>
          <a:p>
            <a:r>
              <a:rPr lang="en-US" sz="1800" dirty="0"/>
              <a:t>Carbon intensity was assessed by using the </a:t>
            </a:r>
            <a:r>
              <a:rPr lang="en-US" sz="1800" dirty="0" err="1"/>
              <a:t>eGrid</a:t>
            </a:r>
            <a:r>
              <a:rPr lang="en-US" sz="1800" dirty="0"/>
              <a:t> sub-region for each project to estimate the average CO2 </a:t>
            </a:r>
            <a:r>
              <a:rPr lang="en-US" sz="1800" dirty="0" err="1"/>
              <a:t>lbs</a:t>
            </a:r>
            <a:r>
              <a:rPr lang="en-US" sz="1800" dirty="0"/>
              <a:t>/MWh emissions on the grid. </a:t>
            </a:r>
          </a:p>
          <a:p>
            <a:pPr marL="0" indent="0">
              <a:buNone/>
            </a:pPr>
            <a:r>
              <a:rPr lang="en-US" sz="1800" dirty="0"/>
              <a:t>Projects were ranked based on the NPV/MWh and CO2 </a:t>
            </a:r>
            <a:r>
              <a:rPr lang="en-US" sz="1800" dirty="0" err="1"/>
              <a:t>lbs</a:t>
            </a:r>
            <a:r>
              <a:rPr lang="en-US" sz="1800" dirty="0"/>
              <a:t>/MWh. The average of the two rankings was used for long-list selection so that economic and carbon factors were weighed equally.</a:t>
            </a:r>
            <a:endParaRPr lang="en-US" dirty="0"/>
          </a:p>
        </p:txBody>
      </p:sp>
      <p:pic>
        <p:nvPicPr>
          <p:cNvPr id="4" name="Picture 3">
            <a:extLst>
              <a:ext uri="{FF2B5EF4-FFF2-40B4-BE49-F238E27FC236}">
                <a16:creationId xmlns:a16="http://schemas.microsoft.com/office/drawing/2014/main" id="{915FE355-DDBF-46D5-832F-67D00A710C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3102" y="1881245"/>
            <a:ext cx="3399267" cy="4589893"/>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C36087A2-4E8B-4B13-9A7C-D61FD57FDA18}"/>
              </a:ext>
            </a:extLst>
          </p:cNvPr>
          <p:cNvSpPr txBox="1"/>
          <p:nvPr/>
        </p:nvSpPr>
        <p:spPr>
          <a:xfrm>
            <a:off x="7395033" y="1546048"/>
            <a:ext cx="3029700" cy="369332"/>
          </a:xfrm>
          <a:prstGeom prst="rect">
            <a:avLst/>
          </a:prstGeom>
          <a:noFill/>
        </p:spPr>
        <p:txBody>
          <a:bodyPr wrap="square" rtlCol="0">
            <a:spAutoFit/>
          </a:bodyPr>
          <a:lstStyle/>
          <a:p>
            <a:r>
              <a:rPr lang="en-US" dirty="0"/>
              <a:t>Project Long-list Overview</a:t>
            </a:r>
          </a:p>
        </p:txBody>
      </p:sp>
      <p:sp>
        <p:nvSpPr>
          <p:cNvPr id="7" name="TextBox 6">
            <a:extLst>
              <a:ext uri="{FF2B5EF4-FFF2-40B4-BE49-F238E27FC236}">
                <a16:creationId xmlns:a16="http://schemas.microsoft.com/office/drawing/2014/main" id="{0003B48E-02AD-486B-9326-FDAFEA93FA65}"/>
              </a:ext>
            </a:extLst>
          </p:cNvPr>
          <p:cNvSpPr txBox="1"/>
          <p:nvPr/>
        </p:nvSpPr>
        <p:spPr>
          <a:xfrm>
            <a:off x="8438499" y="4759868"/>
            <a:ext cx="1488472" cy="861774"/>
          </a:xfrm>
          <a:prstGeom prst="rect">
            <a:avLst/>
          </a:prstGeom>
          <a:noFill/>
        </p:spPr>
        <p:txBody>
          <a:bodyPr wrap="square" rtlCol="0">
            <a:spAutoFit/>
          </a:bodyPr>
          <a:lstStyle/>
          <a:p>
            <a:pPr algn="ctr"/>
            <a:r>
              <a:rPr lang="en-US" sz="1600" b="1" dirty="0">
                <a:solidFill>
                  <a:schemeClr val="bg1"/>
                </a:solidFill>
              </a:rPr>
              <a:t>ERCOT:</a:t>
            </a:r>
          </a:p>
          <a:p>
            <a:pPr algn="ctr"/>
            <a:r>
              <a:rPr lang="en-US" sz="1600" b="1" dirty="0">
                <a:solidFill>
                  <a:schemeClr val="bg1"/>
                </a:solidFill>
              </a:rPr>
              <a:t>Solar: 2</a:t>
            </a:r>
          </a:p>
          <a:p>
            <a:pPr algn="ctr"/>
            <a:r>
              <a:rPr lang="en-US" sz="1600" b="1" dirty="0">
                <a:solidFill>
                  <a:schemeClr val="bg1"/>
                </a:solidFill>
              </a:rPr>
              <a:t>Wind: 3</a:t>
            </a:r>
          </a:p>
        </p:txBody>
      </p:sp>
      <p:sp>
        <p:nvSpPr>
          <p:cNvPr id="11" name="TextBox 10">
            <a:extLst>
              <a:ext uri="{FF2B5EF4-FFF2-40B4-BE49-F238E27FC236}">
                <a16:creationId xmlns:a16="http://schemas.microsoft.com/office/drawing/2014/main" id="{4539E540-EF3A-48CA-86DB-D402444F6C92}"/>
              </a:ext>
            </a:extLst>
          </p:cNvPr>
          <p:cNvSpPr txBox="1"/>
          <p:nvPr/>
        </p:nvSpPr>
        <p:spPr>
          <a:xfrm>
            <a:off x="8589225" y="2752848"/>
            <a:ext cx="1488472" cy="830997"/>
          </a:xfrm>
          <a:prstGeom prst="rect">
            <a:avLst/>
          </a:prstGeom>
          <a:noFill/>
        </p:spPr>
        <p:txBody>
          <a:bodyPr wrap="square" rtlCol="0">
            <a:spAutoFit/>
          </a:bodyPr>
          <a:lstStyle/>
          <a:p>
            <a:pPr algn="ctr"/>
            <a:r>
              <a:rPr lang="en-US" sz="1600" b="1" dirty="0"/>
              <a:t>SPP:</a:t>
            </a:r>
          </a:p>
          <a:p>
            <a:pPr algn="ctr"/>
            <a:r>
              <a:rPr lang="en-US" sz="1600" b="1" dirty="0"/>
              <a:t>Solar: 1</a:t>
            </a:r>
          </a:p>
          <a:p>
            <a:pPr algn="ctr"/>
            <a:r>
              <a:rPr lang="en-US" sz="1600" b="1" dirty="0"/>
              <a:t>Wind: 6</a:t>
            </a:r>
          </a:p>
        </p:txBody>
      </p:sp>
    </p:spTree>
    <p:extLst>
      <p:ext uri="{BB962C8B-B14F-4D97-AF65-F5344CB8AC3E}">
        <p14:creationId xmlns:p14="http://schemas.microsoft.com/office/powerpoint/2010/main" val="1300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i="1" dirty="0"/>
              <a:t>How</a:t>
            </a:r>
            <a:r>
              <a:rPr lang="en-US" dirty="0"/>
              <a:t> does renewable energy help the environment?</a:t>
            </a:r>
          </a:p>
        </p:txBody>
      </p:sp>
      <p:sp>
        <p:nvSpPr>
          <p:cNvPr id="14" name="Shape 120">
            <a:extLst>
              <a:ext uri="{FF2B5EF4-FFF2-40B4-BE49-F238E27FC236}">
                <a16:creationId xmlns:a16="http://schemas.microsoft.com/office/drawing/2014/main" id="{1FA70F1E-DBE2-0E4B-855A-DAD37B2F82D1}"/>
              </a:ext>
            </a:extLst>
          </p:cNvPr>
          <p:cNvSpPr/>
          <p:nvPr/>
        </p:nvSpPr>
        <p:spPr>
          <a:xfrm>
            <a:off x="8738812" y="4439179"/>
            <a:ext cx="666000" cy="609120"/>
          </a:xfrm>
          <a:prstGeom prst="rect">
            <a:avLst/>
          </a:prstGeom>
          <a:solidFill>
            <a:srgbClr val="FFFFFF"/>
          </a:solidFill>
          <a:ln>
            <a:noFill/>
          </a:ln>
        </p:spPr>
        <p:txBody>
          <a:bodyPr lIns="91425" tIns="91425" rIns="91425" bIns="91425" anchor="ctr" anchorCtr="0">
            <a:noAutofit/>
          </a:bodyPr>
          <a:lstStyle/>
          <a:p>
            <a:endParaRPr dirty="0"/>
          </a:p>
        </p:txBody>
      </p:sp>
      <p:pic>
        <p:nvPicPr>
          <p:cNvPr id="15" name="Shape 123">
            <a:extLst>
              <a:ext uri="{FF2B5EF4-FFF2-40B4-BE49-F238E27FC236}">
                <a16:creationId xmlns:a16="http://schemas.microsoft.com/office/drawing/2014/main" id="{4E4146FD-8003-B54B-84F7-210F9653F17F}"/>
              </a:ext>
            </a:extLst>
          </p:cNvPr>
          <p:cNvPicPr preferRelativeResize="0"/>
          <p:nvPr/>
        </p:nvPicPr>
        <p:blipFill rotWithShape="1">
          <a:blip r:embed="rId3">
            <a:alphaModFix/>
            <a:biLevel thresh="25000"/>
          </a:blip>
          <a:srcRect/>
          <a:stretch/>
        </p:blipFill>
        <p:spPr>
          <a:xfrm>
            <a:off x="8462152" y="4543632"/>
            <a:ext cx="1393048" cy="1297399"/>
          </a:xfrm>
          <a:prstGeom prst="rect">
            <a:avLst/>
          </a:prstGeom>
          <a:noFill/>
          <a:ln>
            <a:noFill/>
          </a:ln>
        </p:spPr>
      </p:pic>
      <p:pic>
        <p:nvPicPr>
          <p:cNvPr id="17" name="Picture 16" descr="icon_1597.png">
            <a:extLst>
              <a:ext uri="{FF2B5EF4-FFF2-40B4-BE49-F238E27FC236}">
                <a16:creationId xmlns:a16="http://schemas.microsoft.com/office/drawing/2014/main" id="{7E271B62-21DF-544E-953F-3B5CA19D0E2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871292" y="4430684"/>
            <a:ext cx="1143000" cy="1143000"/>
          </a:xfrm>
          <a:prstGeom prst="rect">
            <a:avLst/>
          </a:prstGeom>
        </p:spPr>
      </p:pic>
      <p:pic>
        <p:nvPicPr>
          <p:cNvPr id="18" name="Picture 17" descr="icon_3022.png">
            <a:extLst>
              <a:ext uri="{FF2B5EF4-FFF2-40B4-BE49-F238E27FC236}">
                <a16:creationId xmlns:a16="http://schemas.microsoft.com/office/drawing/2014/main" id="{FB38F773-D8D9-E348-A246-2EE83DBD6B2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81092" y="4354484"/>
            <a:ext cx="1219200" cy="1219200"/>
          </a:xfrm>
          <a:prstGeom prst="rect">
            <a:avLst/>
          </a:prstGeom>
        </p:spPr>
      </p:pic>
      <p:pic>
        <p:nvPicPr>
          <p:cNvPr id="19" name="Picture 18" descr="icon_1566.png">
            <a:extLst>
              <a:ext uri="{FF2B5EF4-FFF2-40B4-BE49-F238E27FC236}">
                <a16:creationId xmlns:a16="http://schemas.microsoft.com/office/drawing/2014/main" id="{4718A906-B393-7147-B3C3-C2921E0007F3}"/>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4092" y="4735484"/>
            <a:ext cx="1371600" cy="1371600"/>
          </a:xfrm>
          <a:prstGeom prst="rect">
            <a:avLst/>
          </a:prstGeom>
        </p:spPr>
      </p:pic>
      <p:pic>
        <p:nvPicPr>
          <p:cNvPr id="20" name="Picture 19" descr="icon_3767.png">
            <a:extLst>
              <a:ext uri="{FF2B5EF4-FFF2-40B4-BE49-F238E27FC236}">
                <a16:creationId xmlns:a16="http://schemas.microsoft.com/office/drawing/2014/main" id="{196E2256-9ED2-0A49-8E67-36821715046E}"/>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242892" y="5116484"/>
            <a:ext cx="990600" cy="990600"/>
          </a:xfrm>
          <a:prstGeom prst="rect">
            <a:avLst/>
          </a:prstGeom>
        </p:spPr>
      </p:pic>
      <p:cxnSp>
        <p:nvCxnSpPr>
          <p:cNvPr id="21" name="Straight Arrow Connector 20">
            <a:extLst>
              <a:ext uri="{FF2B5EF4-FFF2-40B4-BE49-F238E27FC236}">
                <a16:creationId xmlns:a16="http://schemas.microsoft.com/office/drawing/2014/main" id="{FCD38326-3A32-C545-A287-C17E67571407}"/>
              </a:ext>
            </a:extLst>
          </p:cNvPr>
          <p:cNvCxnSpPr/>
          <p:nvPr/>
        </p:nvCxnSpPr>
        <p:spPr>
          <a:xfrm>
            <a:off x="3480892" y="3592484"/>
            <a:ext cx="0" cy="762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C45361E-C247-D649-BD7B-BB548ADC56FD}"/>
              </a:ext>
            </a:extLst>
          </p:cNvPr>
          <p:cNvCxnSpPr/>
          <p:nvPr/>
        </p:nvCxnSpPr>
        <p:spPr>
          <a:xfrm>
            <a:off x="4776292" y="3516284"/>
            <a:ext cx="0" cy="1524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F931ACB-DD07-6E44-A87B-5A99D589FAFB}"/>
              </a:ext>
            </a:extLst>
          </p:cNvPr>
          <p:cNvCxnSpPr/>
          <p:nvPr/>
        </p:nvCxnSpPr>
        <p:spPr>
          <a:xfrm>
            <a:off x="5690692" y="3516284"/>
            <a:ext cx="0" cy="762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38C9054-EAA9-1648-B277-809534A3A73F}"/>
              </a:ext>
            </a:extLst>
          </p:cNvPr>
          <p:cNvCxnSpPr/>
          <p:nvPr/>
        </p:nvCxnSpPr>
        <p:spPr>
          <a:xfrm>
            <a:off x="6986092" y="3516284"/>
            <a:ext cx="0" cy="11430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07C1DE5-D38A-534D-8C30-3F8C7870AC82}"/>
              </a:ext>
            </a:extLst>
          </p:cNvPr>
          <p:cNvPicPr>
            <a:picLocks noChangeAspect="1"/>
          </p:cNvPicPr>
          <p:nvPr/>
        </p:nvPicPr>
        <p:blipFill>
          <a:blip r:embed="rId8"/>
          <a:stretch>
            <a:fillRect/>
          </a:stretch>
        </p:blipFill>
        <p:spPr>
          <a:xfrm>
            <a:off x="2006600" y="2765632"/>
            <a:ext cx="7848600" cy="1778000"/>
          </a:xfrm>
          <a:prstGeom prst="rect">
            <a:avLst/>
          </a:prstGeom>
        </p:spPr>
      </p:pic>
      <p:pic>
        <p:nvPicPr>
          <p:cNvPr id="25" name="Shape 114">
            <a:extLst>
              <a:ext uri="{FF2B5EF4-FFF2-40B4-BE49-F238E27FC236}">
                <a16:creationId xmlns:a16="http://schemas.microsoft.com/office/drawing/2014/main" id="{2DE9E8D7-F751-7D43-A987-4BC1746D2E0F}"/>
              </a:ext>
            </a:extLst>
          </p:cNvPr>
          <p:cNvPicPr preferRelativeResize="0"/>
          <p:nvPr/>
        </p:nvPicPr>
        <p:blipFill rotWithShape="1">
          <a:blip r:embed="rId9">
            <a:alphaModFix/>
          </a:blip>
          <a:srcRect/>
          <a:stretch/>
        </p:blipFill>
        <p:spPr>
          <a:xfrm>
            <a:off x="1728173" y="1568646"/>
            <a:ext cx="1219199" cy="1219199"/>
          </a:xfrm>
          <a:prstGeom prst="rect">
            <a:avLst/>
          </a:prstGeom>
          <a:noFill/>
          <a:ln>
            <a:noFill/>
          </a:ln>
        </p:spPr>
      </p:pic>
      <p:sp>
        <p:nvSpPr>
          <p:cNvPr id="2" name="TextBox 1">
            <a:extLst>
              <a:ext uri="{FF2B5EF4-FFF2-40B4-BE49-F238E27FC236}">
                <a16:creationId xmlns:a16="http://schemas.microsoft.com/office/drawing/2014/main" id="{F45D5FE1-4D69-EC4C-A6C5-AF12AD396B80}"/>
              </a:ext>
            </a:extLst>
          </p:cNvPr>
          <p:cNvSpPr txBox="1"/>
          <p:nvPr/>
        </p:nvSpPr>
        <p:spPr>
          <a:xfrm>
            <a:off x="1638238" y="1044559"/>
            <a:ext cx="1298682" cy="2400657"/>
          </a:xfrm>
          <a:prstGeom prst="rect">
            <a:avLst/>
          </a:prstGeom>
          <a:noFill/>
        </p:spPr>
        <p:txBody>
          <a:bodyPr wrap="square" rtlCol="0">
            <a:spAutoFit/>
          </a:bodyPr>
          <a:lstStyle/>
          <a:p>
            <a:r>
              <a:rPr lang="en-US" sz="15000" dirty="0">
                <a:solidFill>
                  <a:srgbClr val="FF0000"/>
                </a:solidFill>
              </a:rPr>
              <a:t>X</a:t>
            </a:r>
          </a:p>
        </p:txBody>
      </p:sp>
    </p:spTree>
    <p:extLst>
      <p:ext uri="{BB962C8B-B14F-4D97-AF65-F5344CB8AC3E}">
        <p14:creationId xmlns:p14="http://schemas.microsoft.com/office/powerpoint/2010/main" val="7612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1C6C6B-897C-43F4-8FB0-F1681D2DE78F}"/>
              </a:ext>
            </a:extLst>
          </p:cNvPr>
          <p:cNvPicPr>
            <a:picLocks noChangeAspect="1"/>
          </p:cNvPicPr>
          <p:nvPr/>
        </p:nvPicPr>
        <p:blipFill>
          <a:blip r:embed="rId3"/>
          <a:stretch>
            <a:fillRect/>
          </a:stretch>
        </p:blipFill>
        <p:spPr>
          <a:xfrm>
            <a:off x="553121" y="1798106"/>
            <a:ext cx="7315200" cy="4002978"/>
          </a:xfrm>
          <a:prstGeom prst="rect">
            <a:avLst/>
          </a:prstGeom>
        </p:spPr>
      </p:pic>
      <p:sp>
        <p:nvSpPr>
          <p:cNvPr id="2" name="Title 1">
            <a:extLst>
              <a:ext uri="{FF2B5EF4-FFF2-40B4-BE49-F238E27FC236}">
                <a16:creationId xmlns:a16="http://schemas.microsoft.com/office/drawing/2014/main" id="{327A4FF5-13D7-4202-A4B6-3F9DC127E127}"/>
              </a:ext>
            </a:extLst>
          </p:cNvPr>
          <p:cNvSpPr>
            <a:spLocks noGrp="1"/>
          </p:cNvSpPr>
          <p:nvPr>
            <p:ph type="title"/>
          </p:nvPr>
        </p:nvSpPr>
        <p:spPr>
          <a:xfrm>
            <a:off x="457200" y="822960"/>
            <a:ext cx="11201400" cy="443198"/>
          </a:xfrm>
        </p:spPr>
        <p:txBody>
          <a:bodyPr/>
          <a:lstStyle/>
          <a:p>
            <a:r>
              <a:rPr lang="en-US" dirty="0"/>
              <a:t>Projected Economics &amp; </a:t>
            </a:r>
            <a:r>
              <a:rPr lang="en-US" dirty="0" err="1"/>
              <a:t>eGRID</a:t>
            </a:r>
            <a:r>
              <a:rPr lang="en-US" dirty="0"/>
              <a:t> Impact: Longlist</a:t>
            </a:r>
          </a:p>
        </p:txBody>
      </p:sp>
      <p:cxnSp>
        <p:nvCxnSpPr>
          <p:cNvPr id="5" name="Straight Arrow Connector 4">
            <a:extLst>
              <a:ext uri="{FF2B5EF4-FFF2-40B4-BE49-F238E27FC236}">
                <a16:creationId xmlns:a16="http://schemas.microsoft.com/office/drawing/2014/main" id="{4345780F-73DA-4918-AFE9-DA31784135B6}"/>
              </a:ext>
            </a:extLst>
          </p:cNvPr>
          <p:cNvCxnSpPr>
            <a:cxnSpLocks/>
          </p:cNvCxnSpPr>
          <p:nvPr/>
        </p:nvCxnSpPr>
        <p:spPr>
          <a:xfrm flipV="1">
            <a:off x="841410" y="1656058"/>
            <a:ext cx="0" cy="3605371"/>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09F244-052D-4C21-9253-8BB9F542BD49}"/>
              </a:ext>
            </a:extLst>
          </p:cNvPr>
          <p:cNvSpPr txBox="1"/>
          <p:nvPr/>
        </p:nvSpPr>
        <p:spPr>
          <a:xfrm>
            <a:off x="-22203" y="5199864"/>
            <a:ext cx="1260766" cy="276999"/>
          </a:xfrm>
          <a:prstGeom prst="rect">
            <a:avLst/>
          </a:prstGeom>
          <a:noFill/>
        </p:spPr>
        <p:txBody>
          <a:bodyPr wrap="square" rtlCol="0">
            <a:spAutoFit/>
          </a:bodyPr>
          <a:lstStyle/>
          <a:p>
            <a:pPr algn="ctr"/>
            <a:r>
              <a:rPr lang="en-US" sz="1200" b="1" dirty="0">
                <a:solidFill>
                  <a:schemeClr val="tx1">
                    <a:lumMod val="65000"/>
                    <a:lumOff val="35000"/>
                  </a:schemeClr>
                </a:solidFill>
                <a:latin typeface="Arial" panose="020B0604020202020204" pitchFamily="34" charset="0"/>
                <a:cs typeface="Arial" panose="020B0604020202020204" pitchFamily="34" charset="0"/>
              </a:rPr>
              <a:t>Breakeven</a:t>
            </a:r>
          </a:p>
        </p:txBody>
      </p:sp>
      <p:sp>
        <p:nvSpPr>
          <p:cNvPr id="7" name="TextBox 6">
            <a:extLst>
              <a:ext uri="{FF2B5EF4-FFF2-40B4-BE49-F238E27FC236}">
                <a16:creationId xmlns:a16="http://schemas.microsoft.com/office/drawing/2014/main" id="{3D5D1FBE-E989-4EC8-843C-5CCD0111CF67}"/>
              </a:ext>
            </a:extLst>
          </p:cNvPr>
          <p:cNvSpPr txBox="1"/>
          <p:nvPr/>
        </p:nvSpPr>
        <p:spPr>
          <a:xfrm rot="16200000">
            <a:off x="-854574" y="3385348"/>
            <a:ext cx="311014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Relative Project Margin (Economic Benefit)</a:t>
            </a:r>
          </a:p>
        </p:txBody>
      </p:sp>
      <p:sp>
        <p:nvSpPr>
          <p:cNvPr id="8" name="Rectangle 7">
            <a:extLst>
              <a:ext uri="{FF2B5EF4-FFF2-40B4-BE49-F238E27FC236}">
                <a16:creationId xmlns:a16="http://schemas.microsoft.com/office/drawing/2014/main" id="{7BB8B304-E969-4AA7-8578-67AE9623F5AB}"/>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Content Placeholder 2">
            <a:extLst>
              <a:ext uri="{FF2B5EF4-FFF2-40B4-BE49-F238E27FC236}">
                <a16:creationId xmlns:a16="http://schemas.microsoft.com/office/drawing/2014/main" id="{6E4F4CB9-8D0F-44F6-9275-5A5182D71573}"/>
              </a:ext>
            </a:extLst>
          </p:cNvPr>
          <p:cNvSpPr txBox="1">
            <a:spLocks/>
          </p:cNvSpPr>
          <p:nvPr/>
        </p:nvSpPr>
        <p:spPr>
          <a:xfrm>
            <a:off x="8205864" y="2243262"/>
            <a:ext cx="3578085" cy="2371476"/>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Economic Rankings represent the expected project margin (PPA Price compared to shape-adjusted power price), under natural gas driven price curve</a:t>
            </a:r>
          </a:p>
          <a:p>
            <a:r>
              <a:rPr lang="en-US" sz="1400" dirty="0"/>
              <a:t>Carbon Rankings represent the expected marginal carbon emissions reduced (in pounds of CO2 per MWh per year) that would result from each project based on the carbon intensity of the region and the project’s generation profile</a:t>
            </a:r>
          </a:p>
        </p:txBody>
      </p:sp>
      <p:cxnSp>
        <p:nvCxnSpPr>
          <p:cNvPr id="20" name="Straight Connector 19">
            <a:extLst>
              <a:ext uri="{FF2B5EF4-FFF2-40B4-BE49-F238E27FC236}">
                <a16:creationId xmlns:a16="http://schemas.microsoft.com/office/drawing/2014/main" id="{BF6BB139-0285-4EC4-AFD1-A0A91D70A4F3}"/>
              </a:ext>
            </a:extLst>
          </p:cNvPr>
          <p:cNvCxnSpPr>
            <a:cxnSpLocks/>
          </p:cNvCxnSpPr>
          <p:nvPr/>
        </p:nvCxnSpPr>
        <p:spPr>
          <a:xfrm>
            <a:off x="1455939" y="1968774"/>
            <a:ext cx="0" cy="3447985"/>
          </a:xfrm>
          <a:prstGeom prst="line">
            <a:avLst/>
          </a:prstGeom>
          <a:ln>
            <a:solidFill>
              <a:schemeClr val="bg2">
                <a:lumMod val="60000"/>
                <a:lumOff val="40000"/>
              </a:schemeClr>
            </a:solidFill>
            <a:prstDash val="sysDash"/>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919ADA9-6890-4B14-8F66-58D394732746}"/>
              </a:ext>
            </a:extLst>
          </p:cNvPr>
          <p:cNvSpPr txBox="1"/>
          <p:nvPr/>
        </p:nvSpPr>
        <p:spPr>
          <a:xfrm>
            <a:off x="3435658" y="5739511"/>
            <a:ext cx="2449710" cy="246221"/>
          </a:xfrm>
          <a:prstGeom prst="rect">
            <a:avLst/>
          </a:prstGeom>
          <a:noFill/>
        </p:spPr>
        <p:txBody>
          <a:bodyPr wrap="none" rtlCol="0">
            <a:spAutoFit/>
          </a:bodyPr>
          <a:lstStyle/>
          <a:p>
            <a:r>
              <a:rPr lang="en-US" sz="1000" dirty="0" err="1">
                <a:solidFill>
                  <a:schemeClr val="bg1">
                    <a:lumMod val="10000"/>
                  </a:schemeClr>
                </a:solidFill>
              </a:rPr>
              <a:t>eGrid</a:t>
            </a:r>
            <a:r>
              <a:rPr lang="en-US" sz="1000" dirty="0">
                <a:solidFill>
                  <a:schemeClr val="bg1">
                    <a:lumMod val="10000"/>
                  </a:schemeClr>
                </a:solidFill>
              </a:rPr>
              <a:t> Carbon Intensity (CO2e </a:t>
            </a:r>
            <a:r>
              <a:rPr lang="en-US" sz="1000" dirty="0" err="1">
                <a:solidFill>
                  <a:schemeClr val="bg1">
                    <a:lumMod val="10000"/>
                  </a:schemeClr>
                </a:solidFill>
              </a:rPr>
              <a:t>lbs</a:t>
            </a:r>
            <a:r>
              <a:rPr lang="en-US" sz="1000" dirty="0">
                <a:solidFill>
                  <a:schemeClr val="bg1">
                    <a:lumMod val="10000"/>
                  </a:schemeClr>
                </a:solidFill>
              </a:rPr>
              <a:t>/MWh)</a:t>
            </a:r>
          </a:p>
        </p:txBody>
      </p:sp>
      <p:sp>
        <p:nvSpPr>
          <p:cNvPr id="27" name="TextBox 26">
            <a:extLst>
              <a:ext uri="{FF2B5EF4-FFF2-40B4-BE49-F238E27FC236}">
                <a16:creationId xmlns:a16="http://schemas.microsoft.com/office/drawing/2014/main" id="{A7BDB7E5-ABB8-4AC8-A7B7-FBC0A4414EDD}"/>
              </a:ext>
            </a:extLst>
          </p:cNvPr>
          <p:cNvSpPr txBox="1"/>
          <p:nvPr/>
        </p:nvSpPr>
        <p:spPr>
          <a:xfrm rot="16200000">
            <a:off x="1063817" y="3343327"/>
            <a:ext cx="582211" cy="230832"/>
          </a:xfrm>
          <a:prstGeom prst="rect">
            <a:avLst/>
          </a:prstGeom>
          <a:noFill/>
        </p:spPr>
        <p:txBody>
          <a:bodyPr wrap="none" rtlCol="0">
            <a:spAutoFit/>
          </a:bodyPr>
          <a:lstStyle/>
          <a:p>
            <a:r>
              <a:rPr lang="en-US" sz="900" dirty="0"/>
              <a:t>ISO-NE</a:t>
            </a:r>
          </a:p>
        </p:txBody>
      </p:sp>
      <p:sp>
        <p:nvSpPr>
          <p:cNvPr id="15" name="Oval 14">
            <a:extLst>
              <a:ext uri="{FF2B5EF4-FFF2-40B4-BE49-F238E27FC236}">
                <a16:creationId xmlns:a16="http://schemas.microsoft.com/office/drawing/2014/main" id="{1F3AEE13-6968-43E8-B674-73036C5B8672}"/>
              </a:ext>
            </a:extLst>
          </p:cNvPr>
          <p:cNvSpPr/>
          <p:nvPr/>
        </p:nvSpPr>
        <p:spPr>
          <a:xfrm rot="1167542">
            <a:off x="3649202" y="1652998"/>
            <a:ext cx="3830739" cy="2143939"/>
          </a:xfrm>
          <a:prstGeom prst="ellipse">
            <a:avLst/>
          </a:prstGeom>
          <a:solidFill>
            <a:schemeClr val="bg1">
              <a:alpha val="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302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Short-list Selection Summary</a:t>
            </a:r>
          </a:p>
        </p:txBody>
      </p:sp>
      <p:sp>
        <p:nvSpPr>
          <p:cNvPr id="3" name="Content Placeholder 2">
            <a:extLst>
              <a:ext uri="{FF2B5EF4-FFF2-40B4-BE49-F238E27FC236}">
                <a16:creationId xmlns:a16="http://schemas.microsoft.com/office/drawing/2014/main" id="{083ED1F9-8A2F-4A9C-83A3-B2B4C5D6AE75}"/>
              </a:ext>
            </a:extLst>
          </p:cNvPr>
          <p:cNvSpPr>
            <a:spLocks noGrp="1"/>
          </p:cNvSpPr>
          <p:nvPr>
            <p:ph idx="1"/>
          </p:nvPr>
        </p:nvSpPr>
        <p:spPr>
          <a:xfrm>
            <a:off x="457201" y="1554480"/>
            <a:ext cx="6858000" cy="5047536"/>
          </a:xfrm>
        </p:spPr>
        <p:txBody>
          <a:bodyPr/>
          <a:lstStyle/>
          <a:p>
            <a:r>
              <a:rPr lang="en-US" sz="1800" b="1" dirty="0">
                <a:solidFill>
                  <a:schemeClr val="accent5"/>
                </a:solidFill>
              </a:rPr>
              <a:t>Process: </a:t>
            </a:r>
            <a:r>
              <a:rPr lang="en-US" sz="1800" dirty="0"/>
              <a:t>From the 12 longlisted projects, 5 were short-listed for final economic and emissions analysis, project due diligence and ultimate selection.</a:t>
            </a:r>
          </a:p>
          <a:p>
            <a:r>
              <a:rPr lang="en-US" sz="1800" dirty="0"/>
              <a:t>Using the Selection Criteria composed by the Energy Working Group (consisting of economic, environmental, and project / counterparty factors) the long-listed projects were ranked to determine a short-list.</a:t>
            </a:r>
          </a:p>
          <a:p>
            <a:r>
              <a:rPr lang="en-US" sz="1800" dirty="0"/>
              <a:t>Project due diligence was completed to understand the project benefits, development maturity, &amp; counterparty strength of each offer.</a:t>
            </a:r>
          </a:p>
          <a:p>
            <a:r>
              <a:rPr lang="en-US" sz="1800" dirty="0"/>
              <a:t>All short-listed developers were notified and project offers were adjusted to reflect the most updated offer and project development status update.</a:t>
            </a:r>
          </a:p>
          <a:p>
            <a:pPr marL="0" indent="0">
              <a:buNone/>
            </a:pPr>
            <a:r>
              <a:rPr lang="en-US" sz="1800" dirty="0"/>
              <a:t>Projects were ranked based on the NPV/MWh and CO2 </a:t>
            </a:r>
            <a:r>
              <a:rPr lang="en-US" sz="1800" dirty="0" err="1"/>
              <a:t>lbs</a:t>
            </a:r>
            <a:r>
              <a:rPr lang="en-US" sz="1800" dirty="0"/>
              <a:t>/MWh. The average of the two rankings was used for long-list selection so that economic and carbon factors were weighed equally.</a:t>
            </a:r>
            <a:endParaRPr lang="en-US" dirty="0"/>
          </a:p>
        </p:txBody>
      </p:sp>
      <p:pic>
        <p:nvPicPr>
          <p:cNvPr id="9" name="Picture 8">
            <a:extLst>
              <a:ext uri="{FF2B5EF4-FFF2-40B4-BE49-F238E27FC236}">
                <a16:creationId xmlns:a16="http://schemas.microsoft.com/office/drawing/2014/main" id="{40A369DD-AFD3-4CBE-B399-559A1D88DE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3102" y="1881245"/>
            <a:ext cx="3399267" cy="4589893"/>
          </a:xfrm>
          <a:prstGeom prst="rect">
            <a:avLst/>
          </a:prstGeom>
          <a:ln>
            <a:solidFill>
              <a:schemeClr val="tx1">
                <a:lumMod val="50000"/>
                <a:lumOff val="50000"/>
              </a:schemeClr>
            </a:solidFill>
          </a:ln>
        </p:spPr>
      </p:pic>
      <p:sp>
        <p:nvSpPr>
          <p:cNvPr id="11" name="TextBox 10">
            <a:extLst>
              <a:ext uri="{FF2B5EF4-FFF2-40B4-BE49-F238E27FC236}">
                <a16:creationId xmlns:a16="http://schemas.microsoft.com/office/drawing/2014/main" id="{8A947352-701F-4999-A7CF-E1FA03D2BE00}"/>
              </a:ext>
            </a:extLst>
          </p:cNvPr>
          <p:cNvSpPr txBox="1"/>
          <p:nvPr/>
        </p:nvSpPr>
        <p:spPr>
          <a:xfrm>
            <a:off x="7395033" y="1546048"/>
            <a:ext cx="3029700" cy="369332"/>
          </a:xfrm>
          <a:prstGeom prst="rect">
            <a:avLst/>
          </a:prstGeom>
          <a:noFill/>
        </p:spPr>
        <p:txBody>
          <a:bodyPr wrap="square" rtlCol="0">
            <a:spAutoFit/>
          </a:bodyPr>
          <a:lstStyle/>
          <a:p>
            <a:r>
              <a:rPr lang="en-US" dirty="0"/>
              <a:t>Project Long-list Overview</a:t>
            </a:r>
          </a:p>
        </p:txBody>
      </p:sp>
      <p:sp>
        <p:nvSpPr>
          <p:cNvPr id="12" name="TextBox 11">
            <a:extLst>
              <a:ext uri="{FF2B5EF4-FFF2-40B4-BE49-F238E27FC236}">
                <a16:creationId xmlns:a16="http://schemas.microsoft.com/office/drawing/2014/main" id="{E7C25696-6539-4651-A233-1885E252CA13}"/>
              </a:ext>
            </a:extLst>
          </p:cNvPr>
          <p:cNvSpPr txBox="1"/>
          <p:nvPr/>
        </p:nvSpPr>
        <p:spPr>
          <a:xfrm>
            <a:off x="8438499" y="4759868"/>
            <a:ext cx="1488472" cy="861774"/>
          </a:xfrm>
          <a:prstGeom prst="rect">
            <a:avLst/>
          </a:prstGeom>
          <a:noFill/>
        </p:spPr>
        <p:txBody>
          <a:bodyPr wrap="square" rtlCol="0">
            <a:spAutoFit/>
          </a:bodyPr>
          <a:lstStyle/>
          <a:p>
            <a:pPr algn="ctr"/>
            <a:r>
              <a:rPr lang="en-US" sz="1600" b="1" dirty="0">
                <a:solidFill>
                  <a:schemeClr val="bg1"/>
                </a:solidFill>
              </a:rPr>
              <a:t>ERCOT:</a:t>
            </a:r>
          </a:p>
          <a:p>
            <a:pPr algn="ctr"/>
            <a:r>
              <a:rPr lang="en-US" sz="1600" b="1" dirty="0">
                <a:solidFill>
                  <a:schemeClr val="bg1"/>
                </a:solidFill>
              </a:rPr>
              <a:t>Solar: 2</a:t>
            </a:r>
          </a:p>
          <a:p>
            <a:pPr algn="ctr"/>
            <a:r>
              <a:rPr lang="en-US" sz="1600" b="1" dirty="0">
                <a:solidFill>
                  <a:schemeClr val="bg1"/>
                </a:solidFill>
              </a:rPr>
              <a:t>Wind: 2</a:t>
            </a:r>
          </a:p>
        </p:txBody>
      </p:sp>
      <p:sp>
        <p:nvSpPr>
          <p:cNvPr id="13" name="TextBox 12">
            <a:extLst>
              <a:ext uri="{FF2B5EF4-FFF2-40B4-BE49-F238E27FC236}">
                <a16:creationId xmlns:a16="http://schemas.microsoft.com/office/drawing/2014/main" id="{3303CAC5-8B3F-4A2E-AD51-2CB2DDCB3FBA}"/>
              </a:ext>
            </a:extLst>
          </p:cNvPr>
          <p:cNvSpPr txBox="1"/>
          <p:nvPr/>
        </p:nvSpPr>
        <p:spPr>
          <a:xfrm>
            <a:off x="8589225" y="2752848"/>
            <a:ext cx="1488472" cy="584775"/>
          </a:xfrm>
          <a:prstGeom prst="rect">
            <a:avLst/>
          </a:prstGeom>
          <a:noFill/>
        </p:spPr>
        <p:txBody>
          <a:bodyPr wrap="square" rtlCol="0">
            <a:spAutoFit/>
          </a:bodyPr>
          <a:lstStyle/>
          <a:p>
            <a:pPr algn="ctr"/>
            <a:r>
              <a:rPr lang="en-US" sz="1600" b="1" dirty="0"/>
              <a:t>SPP:</a:t>
            </a:r>
          </a:p>
          <a:p>
            <a:pPr algn="ctr"/>
            <a:r>
              <a:rPr lang="en-US" sz="1600" b="1" dirty="0"/>
              <a:t>Wind: 1</a:t>
            </a:r>
          </a:p>
        </p:txBody>
      </p:sp>
    </p:spTree>
    <p:extLst>
      <p:ext uri="{BB962C8B-B14F-4D97-AF65-F5344CB8AC3E}">
        <p14:creationId xmlns:p14="http://schemas.microsoft.com/office/powerpoint/2010/main" val="7408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707B-73D9-4F6B-B30D-A60B4BF7D1EE}"/>
              </a:ext>
            </a:extLst>
          </p:cNvPr>
          <p:cNvSpPr>
            <a:spLocks noGrp="1"/>
          </p:cNvSpPr>
          <p:nvPr>
            <p:ph type="title"/>
          </p:nvPr>
        </p:nvSpPr>
        <p:spPr/>
        <p:txBody>
          <a:bodyPr/>
          <a:lstStyle/>
          <a:p>
            <a:r>
              <a:rPr lang="en-US" dirty="0"/>
              <a:t>Annual Marginal Reduction in CO</a:t>
            </a:r>
            <a:r>
              <a:rPr lang="en-US" baseline="-25000" dirty="0"/>
              <a:t>2</a:t>
            </a:r>
            <a:r>
              <a:rPr lang="en-US" dirty="0"/>
              <a:t> Emissions</a:t>
            </a:r>
          </a:p>
        </p:txBody>
      </p:sp>
      <p:graphicFrame>
        <p:nvGraphicFramePr>
          <p:cNvPr id="4" name="Content Placeholder 3">
            <a:extLst>
              <a:ext uri="{FF2B5EF4-FFF2-40B4-BE49-F238E27FC236}">
                <a16:creationId xmlns:a16="http://schemas.microsoft.com/office/drawing/2014/main" id="{0B117144-D688-494E-AAEF-07E65BAE3010}"/>
              </a:ext>
            </a:extLst>
          </p:cNvPr>
          <p:cNvGraphicFramePr>
            <a:graphicFrameLocks noGrp="1"/>
          </p:cNvGraphicFramePr>
          <p:nvPr>
            <p:ph idx="1"/>
            <p:extLst/>
          </p:nvPr>
        </p:nvGraphicFramePr>
        <p:xfrm>
          <a:off x="278298" y="1554163"/>
          <a:ext cx="11082130" cy="476712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60174933-0A51-48AF-B37F-29C89BDA61D4}"/>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Rounded Corners 5">
            <a:extLst>
              <a:ext uri="{FF2B5EF4-FFF2-40B4-BE49-F238E27FC236}">
                <a16:creationId xmlns:a16="http://schemas.microsoft.com/office/drawing/2014/main" id="{52C5AAD5-9024-450C-9A18-A9B3370844C7}"/>
              </a:ext>
            </a:extLst>
          </p:cNvPr>
          <p:cNvSpPr/>
          <p:nvPr/>
        </p:nvSpPr>
        <p:spPr>
          <a:xfrm>
            <a:off x="1158949" y="2137144"/>
            <a:ext cx="903767" cy="4184143"/>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Rectangle: Rounded Corners 6">
            <a:extLst>
              <a:ext uri="{FF2B5EF4-FFF2-40B4-BE49-F238E27FC236}">
                <a16:creationId xmlns:a16="http://schemas.microsoft.com/office/drawing/2014/main" id="{C6FB2B01-3A24-4464-8243-33128ED73875}"/>
              </a:ext>
            </a:extLst>
          </p:cNvPr>
          <p:cNvSpPr/>
          <p:nvPr/>
        </p:nvSpPr>
        <p:spPr>
          <a:xfrm>
            <a:off x="4706680" y="2445488"/>
            <a:ext cx="843516" cy="3875800"/>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Rectangle: Rounded Corners 7">
            <a:extLst>
              <a:ext uri="{FF2B5EF4-FFF2-40B4-BE49-F238E27FC236}">
                <a16:creationId xmlns:a16="http://schemas.microsoft.com/office/drawing/2014/main" id="{9CCD8DC5-1BC4-4A82-908E-5F261327FF3D}"/>
              </a:ext>
            </a:extLst>
          </p:cNvPr>
          <p:cNvSpPr/>
          <p:nvPr/>
        </p:nvSpPr>
        <p:spPr>
          <a:xfrm>
            <a:off x="8233144" y="2275367"/>
            <a:ext cx="903767" cy="4045920"/>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Rectangle: Rounded Corners 8">
            <a:extLst>
              <a:ext uri="{FF2B5EF4-FFF2-40B4-BE49-F238E27FC236}">
                <a16:creationId xmlns:a16="http://schemas.microsoft.com/office/drawing/2014/main" id="{35475BCF-9D21-479C-915A-E64FEE3FD282}"/>
              </a:ext>
            </a:extLst>
          </p:cNvPr>
          <p:cNvSpPr/>
          <p:nvPr/>
        </p:nvSpPr>
        <p:spPr>
          <a:xfrm>
            <a:off x="3827720" y="2679404"/>
            <a:ext cx="829339" cy="3641883"/>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Rectangle: Rounded Corners 9">
            <a:extLst>
              <a:ext uri="{FF2B5EF4-FFF2-40B4-BE49-F238E27FC236}">
                <a16:creationId xmlns:a16="http://schemas.microsoft.com/office/drawing/2014/main" id="{B9C19294-DB5C-4456-84CA-1D6059670CC0}"/>
              </a:ext>
            </a:extLst>
          </p:cNvPr>
          <p:cNvSpPr/>
          <p:nvPr/>
        </p:nvSpPr>
        <p:spPr>
          <a:xfrm>
            <a:off x="6464595" y="2137144"/>
            <a:ext cx="893135" cy="4184145"/>
          </a:xfrm>
          <a:prstGeom prst="roundRect">
            <a:avLst/>
          </a:pr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2" name="Picture 11">
            <a:extLst>
              <a:ext uri="{FF2B5EF4-FFF2-40B4-BE49-F238E27FC236}">
                <a16:creationId xmlns:a16="http://schemas.microsoft.com/office/drawing/2014/main" id="{8B49EF6D-1493-4ECD-AEA8-5A228AE0A8F2}"/>
              </a:ext>
            </a:extLst>
          </p:cNvPr>
          <p:cNvPicPr>
            <a:picLocks noChangeAspect="1"/>
          </p:cNvPicPr>
          <p:nvPr/>
        </p:nvPicPr>
        <p:blipFill>
          <a:blip r:embed="rId4"/>
          <a:stretch>
            <a:fillRect/>
          </a:stretch>
        </p:blipFill>
        <p:spPr>
          <a:xfrm>
            <a:off x="8697487" y="1554163"/>
            <a:ext cx="1866900" cy="400050"/>
          </a:xfrm>
          <a:prstGeom prst="rect">
            <a:avLst/>
          </a:prstGeom>
        </p:spPr>
      </p:pic>
    </p:spTree>
    <p:extLst>
      <p:ext uri="{BB962C8B-B14F-4D97-AF65-F5344CB8AC3E}">
        <p14:creationId xmlns:p14="http://schemas.microsoft.com/office/powerpoint/2010/main" val="255107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7C0E7-2884-4257-86D6-130EA4D5A899}"/>
              </a:ext>
            </a:extLst>
          </p:cNvPr>
          <p:cNvSpPr/>
          <p:nvPr/>
        </p:nvSpPr>
        <p:spPr>
          <a:xfrm>
            <a:off x="11833756" y="42222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Final Selection Summary</a:t>
            </a:r>
          </a:p>
        </p:txBody>
      </p:sp>
      <p:sp>
        <p:nvSpPr>
          <p:cNvPr id="3" name="Content Placeholder 2">
            <a:extLst>
              <a:ext uri="{FF2B5EF4-FFF2-40B4-BE49-F238E27FC236}">
                <a16:creationId xmlns:a16="http://schemas.microsoft.com/office/drawing/2014/main" id="{083ED1F9-8A2F-4A9C-83A3-B2B4C5D6AE75}"/>
              </a:ext>
            </a:extLst>
          </p:cNvPr>
          <p:cNvSpPr>
            <a:spLocks noGrp="1"/>
          </p:cNvSpPr>
          <p:nvPr>
            <p:ph idx="1"/>
          </p:nvPr>
        </p:nvSpPr>
        <p:spPr>
          <a:xfrm>
            <a:off x="457201" y="1554480"/>
            <a:ext cx="6757516" cy="5047536"/>
          </a:xfrm>
        </p:spPr>
        <p:txBody>
          <a:bodyPr/>
          <a:lstStyle/>
          <a:p>
            <a:r>
              <a:rPr lang="en-US" sz="1800" b="1" dirty="0">
                <a:solidFill>
                  <a:schemeClr val="accent5"/>
                </a:solidFill>
              </a:rPr>
              <a:t>Process: </a:t>
            </a:r>
            <a:r>
              <a:rPr lang="en-US" sz="1800" dirty="0"/>
              <a:t>From the 5 shortlisted projects reviewed, 3 were identified for final economic and emissions analysis, project due diligence and ultimate selection.</a:t>
            </a:r>
          </a:p>
          <a:p>
            <a:r>
              <a:rPr lang="en-US" sz="1800" dirty="0"/>
              <a:t>Using the Selection Criteria composed by the Energy Working Group (consisting of economic, environmental, and project/counterparty factors) the long-listed projects were ranked to determine a short-list.</a:t>
            </a:r>
          </a:p>
          <a:p>
            <a:r>
              <a:rPr lang="en-US" sz="1800" dirty="0"/>
              <a:t>Project due diligence were completed to understand the project benefits, development maturity, and counterparty strength of each offer.</a:t>
            </a:r>
          </a:p>
          <a:p>
            <a:r>
              <a:rPr lang="en-US" sz="1800" dirty="0"/>
              <a:t>All short-listed developers were notified and project offers were adjusted to reflect the most updated offer and project development status update.</a:t>
            </a:r>
          </a:p>
          <a:p>
            <a:pPr marL="0" indent="0">
              <a:buNone/>
            </a:pPr>
            <a:r>
              <a:rPr lang="en-US" sz="1800" dirty="0"/>
              <a:t>Final economic analysis and marginal emissions analysis are complete; informed the selection of the top projects and demonstrated energy business case for the University.</a:t>
            </a:r>
          </a:p>
        </p:txBody>
      </p:sp>
      <p:pic>
        <p:nvPicPr>
          <p:cNvPr id="9" name="Picture 8">
            <a:extLst>
              <a:ext uri="{FF2B5EF4-FFF2-40B4-BE49-F238E27FC236}">
                <a16:creationId xmlns:a16="http://schemas.microsoft.com/office/drawing/2014/main" id="{09B6AA0D-7E61-423A-B7FF-B398BE5543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3102" y="1881245"/>
            <a:ext cx="3399267" cy="4589893"/>
          </a:xfrm>
          <a:prstGeom prst="rect">
            <a:avLst/>
          </a:prstGeom>
          <a:ln>
            <a:solidFill>
              <a:schemeClr val="tx1">
                <a:lumMod val="50000"/>
                <a:lumOff val="50000"/>
              </a:schemeClr>
            </a:solidFill>
          </a:ln>
        </p:spPr>
      </p:pic>
      <p:sp>
        <p:nvSpPr>
          <p:cNvPr id="10" name="TextBox 9">
            <a:extLst>
              <a:ext uri="{FF2B5EF4-FFF2-40B4-BE49-F238E27FC236}">
                <a16:creationId xmlns:a16="http://schemas.microsoft.com/office/drawing/2014/main" id="{52E91C78-6FAD-4016-B466-1248D7C1EFFA}"/>
              </a:ext>
            </a:extLst>
          </p:cNvPr>
          <p:cNvSpPr txBox="1"/>
          <p:nvPr/>
        </p:nvSpPr>
        <p:spPr>
          <a:xfrm>
            <a:off x="7395033" y="1546048"/>
            <a:ext cx="3029700" cy="369332"/>
          </a:xfrm>
          <a:prstGeom prst="rect">
            <a:avLst/>
          </a:prstGeom>
          <a:noFill/>
        </p:spPr>
        <p:txBody>
          <a:bodyPr wrap="square" rtlCol="0">
            <a:spAutoFit/>
          </a:bodyPr>
          <a:lstStyle/>
          <a:p>
            <a:r>
              <a:rPr lang="en-US" dirty="0"/>
              <a:t>Project Long-list Overview</a:t>
            </a:r>
          </a:p>
        </p:txBody>
      </p:sp>
      <p:sp>
        <p:nvSpPr>
          <p:cNvPr id="11" name="TextBox 10">
            <a:extLst>
              <a:ext uri="{FF2B5EF4-FFF2-40B4-BE49-F238E27FC236}">
                <a16:creationId xmlns:a16="http://schemas.microsoft.com/office/drawing/2014/main" id="{02C5B9DE-40B4-40F9-8C09-9195AF9A0ACF}"/>
              </a:ext>
            </a:extLst>
          </p:cNvPr>
          <p:cNvSpPr txBox="1"/>
          <p:nvPr/>
        </p:nvSpPr>
        <p:spPr>
          <a:xfrm>
            <a:off x="8438499" y="4759868"/>
            <a:ext cx="1488472" cy="861774"/>
          </a:xfrm>
          <a:prstGeom prst="rect">
            <a:avLst/>
          </a:prstGeom>
          <a:noFill/>
        </p:spPr>
        <p:txBody>
          <a:bodyPr wrap="square" rtlCol="0">
            <a:spAutoFit/>
          </a:bodyPr>
          <a:lstStyle/>
          <a:p>
            <a:pPr algn="ctr"/>
            <a:r>
              <a:rPr lang="en-US" sz="1600" b="1" dirty="0">
                <a:solidFill>
                  <a:schemeClr val="bg1"/>
                </a:solidFill>
              </a:rPr>
              <a:t>ERCOT:</a:t>
            </a:r>
          </a:p>
          <a:p>
            <a:pPr algn="ctr"/>
            <a:r>
              <a:rPr lang="en-US" sz="1600" b="1" dirty="0">
                <a:solidFill>
                  <a:schemeClr val="bg1"/>
                </a:solidFill>
              </a:rPr>
              <a:t>Solar: 1</a:t>
            </a:r>
          </a:p>
          <a:p>
            <a:pPr algn="ctr"/>
            <a:r>
              <a:rPr lang="en-US" sz="1600" b="1" dirty="0">
                <a:solidFill>
                  <a:schemeClr val="bg1"/>
                </a:solidFill>
              </a:rPr>
              <a:t>Wind: 1</a:t>
            </a:r>
          </a:p>
        </p:txBody>
      </p:sp>
      <p:sp>
        <p:nvSpPr>
          <p:cNvPr id="12" name="TextBox 11">
            <a:extLst>
              <a:ext uri="{FF2B5EF4-FFF2-40B4-BE49-F238E27FC236}">
                <a16:creationId xmlns:a16="http://schemas.microsoft.com/office/drawing/2014/main" id="{C0F7FF5E-C8C6-4A9B-8443-8B0855CE5DCB}"/>
              </a:ext>
            </a:extLst>
          </p:cNvPr>
          <p:cNvSpPr txBox="1"/>
          <p:nvPr/>
        </p:nvSpPr>
        <p:spPr>
          <a:xfrm>
            <a:off x="8589225" y="2752848"/>
            <a:ext cx="1488472" cy="584775"/>
          </a:xfrm>
          <a:prstGeom prst="rect">
            <a:avLst/>
          </a:prstGeom>
          <a:noFill/>
        </p:spPr>
        <p:txBody>
          <a:bodyPr wrap="square" rtlCol="0">
            <a:spAutoFit/>
          </a:bodyPr>
          <a:lstStyle/>
          <a:p>
            <a:pPr algn="ctr"/>
            <a:r>
              <a:rPr lang="en-US" sz="1600" b="1" dirty="0"/>
              <a:t>SPP:</a:t>
            </a:r>
          </a:p>
          <a:p>
            <a:pPr algn="ctr"/>
            <a:r>
              <a:rPr lang="en-US" sz="1600" b="1" dirty="0"/>
              <a:t>Wind: 1</a:t>
            </a:r>
          </a:p>
        </p:txBody>
      </p:sp>
    </p:spTree>
    <p:extLst>
      <p:ext uri="{BB962C8B-B14F-4D97-AF65-F5344CB8AC3E}">
        <p14:creationId xmlns:p14="http://schemas.microsoft.com/office/powerpoint/2010/main" val="24506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8D9C782C-E888-4567-96C0-FF2ED271A5DD}"/>
              </a:ext>
            </a:extLst>
          </p:cNvPr>
          <p:cNvGraphicFramePr>
            <a:graphicFrameLocks noGrp="1"/>
          </p:cNvGraphicFramePr>
          <p:nvPr>
            <p:ph idx="1"/>
            <p:extLst/>
          </p:nvPr>
        </p:nvGraphicFramePr>
        <p:xfrm>
          <a:off x="595423" y="1102156"/>
          <a:ext cx="10698480" cy="537634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A490A09-B6E3-48E5-93E8-AD534E1E125F}"/>
              </a:ext>
            </a:extLst>
          </p:cNvPr>
          <p:cNvSpPr>
            <a:spLocks noGrp="1"/>
          </p:cNvSpPr>
          <p:nvPr>
            <p:ph type="title"/>
          </p:nvPr>
        </p:nvSpPr>
        <p:spPr>
          <a:xfrm>
            <a:off x="776176" y="416602"/>
            <a:ext cx="11589026" cy="441210"/>
          </a:xfrm>
        </p:spPr>
        <p:txBody>
          <a:bodyPr/>
          <a:lstStyle/>
          <a:p>
            <a:r>
              <a:rPr lang="en-US" dirty="0"/>
              <a:t>Alignment of Generation with Marginal Emissions: Wind 7</a:t>
            </a:r>
          </a:p>
        </p:txBody>
      </p:sp>
      <p:sp>
        <p:nvSpPr>
          <p:cNvPr id="6" name="TextBox 5">
            <a:extLst>
              <a:ext uri="{FF2B5EF4-FFF2-40B4-BE49-F238E27FC236}">
                <a16:creationId xmlns:a16="http://schemas.microsoft.com/office/drawing/2014/main" id="{425A47D9-BE6B-49F3-8268-1A9FF9AFEE63}"/>
              </a:ext>
            </a:extLst>
          </p:cNvPr>
          <p:cNvSpPr txBox="1"/>
          <p:nvPr/>
        </p:nvSpPr>
        <p:spPr>
          <a:xfrm>
            <a:off x="595423" y="1119098"/>
            <a:ext cx="841197"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MW Generation</a:t>
            </a:r>
          </a:p>
        </p:txBody>
      </p:sp>
      <p:sp>
        <p:nvSpPr>
          <p:cNvPr id="7" name="TextBox 6">
            <a:extLst>
              <a:ext uri="{FF2B5EF4-FFF2-40B4-BE49-F238E27FC236}">
                <a16:creationId xmlns:a16="http://schemas.microsoft.com/office/drawing/2014/main" id="{432FD9F0-878C-41FB-87C2-E1A0D8CBFA4E}"/>
              </a:ext>
            </a:extLst>
          </p:cNvPr>
          <p:cNvSpPr txBox="1"/>
          <p:nvPr/>
        </p:nvSpPr>
        <p:spPr>
          <a:xfrm>
            <a:off x="10518509" y="1135111"/>
            <a:ext cx="1283048"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Marginal Emissions (kg/MWh)</a:t>
            </a:r>
          </a:p>
        </p:txBody>
      </p:sp>
    </p:spTree>
    <p:extLst>
      <p:ext uri="{BB962C8B-B14F-4D97-AF65-F5344CB8AC3E}">
        <p14:creationId xmlns:p14="http://schemas.microsoft.com/office/powerpoint/2010/main" val="132555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0A09-B6E3-48E5-93E8-AD534E1E125F}"/>
              </a:ext>
            </a:extLst>
          </p:cNvPr>
          <p:cNvSpPr>
            <a:spLocks noGrp="1"/>
          </p:cNvSpPr>
          <p:nvPr>
            <p:ph type="title"/>
          </p:nvPr>
        </p:nvSpPr>
        <p:spPr>
          <a:xfrm>
            <a:off x="751397" y="375921"/>
            <a:ext cx="11589026" cy="441210"/>
          </a:xfrm>
        </p:spPr>
        <p:txBody>
          <a:bodyPr/>
          <a:lstStyle/>
          <a:p>
            <a:r>
              <a:rPr lang="en-US" dirty="0"/>
              <a:t>Alignment of Generation with Marginal Emissions: Wind 9</a:t>
            </a:r>
          </a:p>
        </p:txBody>
      </p:sp>
      <p:graphicFrame>
        <p:nvGraphicFramePr>
          <p:cNvPr id="5" name="Chart 4">
            <a:extLst>
              <a:ext uri="{FF2B5EF4-FFF2-40B4-BE49-F238E27FC236}">
                <a16:creationId xmlns:a16="http://schemas.microsoft.com/office/drawing/2014/main" id="{BB72A3E7-80C2-473C-A143-221657108CA4}"/>
              </a:ext>
            </a:extLst>
          </p:cNvPr>
          <p:cNvGraphicFramePr>
            <a:graphicFrameLocks/>
          </p:cNvGraphicFramePr>
          <p:nvPr>
            <p:extLst/>
          </p:nvPr>
        </p:nvGraphicFramePr>
        <p:xfrm>
          <a:off x="751397" y="1079851"/>
          <a:ext cx="10698480" cy="538547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25A47D9-BE6B-49F3-8268-1A9FF9AFEE63}"/>
              </a:ext>
            </a:extLst>
          </p:cNvPr>
          <p:cNvSpPr txBox="1"/>
          <p:nvPr/>
        </p:nvSpPr>
        <p:spPr>
          <a:xfrm>
            <a:off x="548956" y="1008290"/>
            <a:ext cx="841197"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MW Generation</a:t>
            </a:r>
          </a:p>
        </p:txBody>
      </p:sp>
      <p:sp>
        <p:nvSpPr>
          <p:cNvPr id="7" name="TextBox 6">
            <a:extLst>
              <a:ext uri="{FF2B5EF4-FFF2-40B4-BE49-F238E27FC236}">
                <a16:creationId xmlns:a16="http://schemas.microsoft.com/office/drawing/2014/main" id="{432FD9F0-878C-41FB-87C2-E1A0D8CBFA4E}"/>
              </a:ext>
            </a:extLst>
          </p:cNvPr>
          <p:cNvSpPr txBox="1"/>
          <p:nvPr/>
        </p:nvSpPr>
        <p:spPr>
          <a:xfrm>
            <a:off x="10660701" y="1070869"/>
            <a:ext cx="1283048"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Marginal Emissions (kg/MWh)</a:t>
            </a:r>
          </a:p>
        </p:txBody>
      </p:sp>
      <p:sp>
        <p:nvSpPr>
          <p:cNvPr id="8" name="Rectangle 7">
            <a:extLst>
              <a:ext uri="{FF2B5EF4-FFF2-40B4-BE49-F238E27FC236}">
                <a16:creationId xmlns:a16="http://schemas.microsoft.com/office/drawing/2014/main" id="{E699855F-7A06-44CA-9244-97A42CC748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Picture 2">
            <a:extLst>
              <a:ext uri="{FF2B5EF4-FFF2-40B4-BE49-F238E27FC236}">
                <a16:creationId xmlns:a16="http://schemas.microsoft.com/office/drawing/2014/main" id="{E3BC681C-989C-40B4-AF6C-26286997792B}"/>
              </a:ext>
            </a:extLst>
          </p:cNvPr>
          <p:cNvPicPr>
            <a:picLocks noChangeAspect="1"/>
          </p:cNvPicPr>
          <p:nvPr/>
        </p:nvPicPr>
        <p:blipFill>
          <a:blip r:embed="rId4"/>
          <a:stretch>
            <a:fillRect/>
          </a:stretch>
        </p:blipFill>
        <p:spPr>
          <a:xfrm>
            <a:off x="1930717" y="1070869"/>
            <a:ext cx="1599883" cy="413026"/>
          </a:xfrm>
          <a:prstGeom prst="rect">
            <a:avLst/>
          </a:prstGeom>
        </p:spPr>
      </p:pic>
    </p:spTree>
    <p:extLst>
      <p:ext uri="{BB962C8B-B14F-4D97-AF65-F5344CB8AC3E}">
        <p14:creationId xmlns:p14="http://schemas.microsoft.com/office/powerpoint/2010/main" val="211696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0A09-B6E3-48E5-93E8-AD534E1E125F}"/>
              </a:ext>
            </a:extLst>
          </p:cNvPr>
          <p:cNvSpPr>
            <a:spLocks noGrp="1"/>
          </p:cNvSpPr>
          <p:nvPr>
            <p:ph type="title"/>
          </p:nvPr>
        </p:nvSpPr>
        <p:spPr>
          <a:xfrm>
            <a:off x="669851" y="352723"/>
            <a:ext cx="11589026" cy="441210"/>
          </a:xfrm>
        </p:spPr>
        <p:txBody>
          <a:bodyPr/>
          <a:lstStyle/>
          <a:p>
            <a:r>
              <a:rPr lang="en-US" dirty="0"/>
              <a:t>Alignment of Generation with Marginal Emissions: Solar 2</a:t>
            </a:r>
          </a:p>
        </p:txBody>
      </p:sp>
      <p:sp>
        <p:nvSpPr>
          <p:cNvPr id="6" name="TextBox 5">
            <a:extLst>
              <a:ext uri="{FF2B5EF4-FFF2-40B4-BE49-F238E27FC236}">
                <a16:creationId xmlns:a16="http://schemas.microsoft.com/office/drawing/2014/main" id="{425A47D9-BE6B-49F3-8268-1A9FF9AFEE63}"/>
              </a:ext>
            </a:extLst>
          </p:cNvPr>
          <p:cNvSpPr txBox="1"/>
          <p:nvPr/>
        </p:nvSpPr>
        <p:spPr>
          <a:xfrm>
            <a:off x="580761" y="1145803"/>
            <a:ext cx="841197"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MW Generation</a:t>
            </a:r>
          </a:p>
        </p:txBody>
      </p:sp>
      <p:sp>
        <p:nvSpPr>
          <p:cNvPr id="7" name="TextBox 6">
            <a:extLst>
              <a:ext uri="{FF2B5EF4-FFF2-40B4-BE49-F238E27FC236}">
                <a16:creationId xmlns:a16="http://schemas.microsoft.com/office/drawing/2014/main" id="{432FD9F0-878C-41FB-87C2-E1A0D8CBFA4E}"/>
              </a:ext>
            </a:extLst>
          </p:cNvPr>
          <p:cNvSpPr txBox="1"/>
          <p:nvPr/>
        </p:nvSpPr>
        <p:spPr>
          <a:xfrm>
            <a:off x="10508737" y="1145803"/>
            <a:ext cx="1283048"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Marginal Emissions (kg/MWh)</a:t>
            </a:r>
          </a:p>
        </p:txBody>
      </p:sp>
      <p:graphicFrame>
        <p:nvGraphicFramePr>
          <p:cNvPr id="8" name="Chart 7">
            <a:extLst>
              <a:ext uri="{FF2B5EF4-FFF2-40B4-BE49-F238E27FC236}">
                <a16:creationId xmlns:a16="http://schemas.microsoft.com/office/drawing/2014/main" id="{8733A858-2B66-47AA-A195-7A3C4A3BBBF0}"/>
              </a:ext>
            </a:extLst>
          </p:cNvPr>
          <p:cNvGraphicFramePr>
            <a:graphicFrameLocks/>
          </p:cNvGraphicFramePr>
          <p:nvPr>
            <p:extLst/>
          </p:nvPr>
        </p:nvGraphicFramePr>
        <p:xfrm>
          <a:off x="669851" y="1226513"/>
          <a:ext cx="10698480" cy="536667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FA2E9674-D3A2-422C-80C6-0E9E10B067EB}"/>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a:extLst>
              <a:ext uri="{FF2B5EF4-FFF2-40B4-BE49-F238E27FC236}">
                <a16:creationId xmlns:a16="http://schemas.microsoft.com/office/drawing/2014/main" id="{90685DB2-1719-4EFE-8736-624B7AC8FACE}"/>
              </a:ext>
            </a:extLst>
          </p:cNvPr>
          <p:cNvPicPr>
            <a:picLocks noChangeAspect="1"/>
          </p:cNvPicPr>
          <p:nvPr/>
        </p:nvPicPr>
        <p:blipFill>
          <a:blip r:embed="rId4"/>
          <a:stretch>
            <a:fillRect/>
          </a:stretch>
        </p:blipFill>
        <p:spPr>
          <a:xfrm>
            <a:off x="1915350" y="1090515"/>
            <a:ext cx="1633537" cy="424620"/>
          </a:xfrm>
          <a:prstGeom prst="rect">
            <a:avLst/>
          </a:prstGeom>
        </p:spPr>
      </p:pic>
    </p:spTree>
    <p:extLst>
      <p:ext uri="{BB962C8B-B14F-4D97-AF65-F5344CB8AC3E}">
        <p14:creationId xmlns:p14="http://schemas.microsoft.com/office/powerpoint/2010/main" val="166370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1C8992-B701-6E46-88BB-BA6AACBAD3B6}"/>
              </a:ext>
            </a:extLst>
          </p:cNvPr>
          <p:cNvSpPr>
            <a:spLocks noGrp="1"/>
          </p:cNvSpPr>
          <p:nvPr>
            <p:ph type="title"/>
          </p:nvPr>
        </p:nvSpPr>
        <p:spPr>
          <a:xfrm>
            <a:off x="457200" y="439072"/>
            <a:ext cx="9398000" cy="609398"/>
          </a:xfrm>
        </p:spPr>
        <p:txBody>
          <a:bodyPr anchor="ctr"/>
          <a:lstStyle/>
          <a:p>
            <a:pPr algn="ctr">
              <a:tabLst>
                <a:tab pos="11645900" algn="r"/>
              </a:tabLst>
            </a:pPr>
            <a:r>
              <a:rPr lang="en-US" dirty="0"/>
              <a:t>Final Selection Summary</a:t>
            </a:r>
            <a:r>
              <a:rPr lang="en-US" sz="4400" dirty="0">
                <a:solidFill>
                  <a:schemeClr val="bg1">
                    <a:lumMod val="50000"/>
                  </a:schemeClr>
                </a:solidFill>
              </a:rPr>
              <a:t>	</a:t>
            </a:r>
          </a:p>
        </p:txBody>
      </p:sp>
      <p:sp>
        <p:nvSpPr>
          <p:cNvPr id="3" name="Text Placeholder 2"/>
          <p:cNvSpPr>
            <a:spLocks noGrp="1"/>
          </p:cNvSpPr>
          <p:nvPr>
            <p:ph idx="1"/>
          </p:nvPr>
        </p:nvSpPr>
        <p:spPr>
          <a:xfrm>
            <a:off x="457199" y="1223010"/>
            <a:ext cx="9398001" cy="2077492"/>
          </a:xfrm>
          <a:prstGeom prst="rect">
            <a:avLst/>
          </a:prstGeom>
        </p:spPr>
        <p:txBody>
          <a:bodyPr>
            <a:noAutofit/>
          </a:bodyPr>
          <a:lstStyle/>
          <a:p>
            <a:pPr marL="0" indent="0">
              <a:buNone/>
            </a:pPr>
            <a:r>
              <a:rPr lang="en-US" b="1" dirty="0">
                <a:solidFill>
                  <a:schemeClr val="accent5"/>
                </a:solidFill>
              </a:rPr>
              <a:t>Project Details</a:t>
            </a:r>
            <a:endParaRPr lang="en-US" dirty="0">
              <a:solidFill>
                <a:schemeClr val="bg2">
                  <a:lumMod val="50000"/>
                </a:schemeClr>
              </a:solidFill>
              <a:latin typeface="Arial" panose="020B0604020202020204" pitchFamily="34" charset="0"/>
              <a:cs typeface="Arial" panose="020B0604020202020204" pitchFamily="34" charset="0"/>
            </a:endParaRPr>
          </a:p>
          <a:p>
            <a:pPr marL="873125" lvl="1" indent="-285750">
              <a:buFontTx/>
              <a:buChar char="›"/>
            </a:pPr>
            <a:r>
              <a:rPr lang="en-US" dirty="0"/>
              <a:t>Reduce BU emissions by 53%</a:t>
            </a:r>
          </a:p>
          <a:p>
            <a:pPr marL="873125" lvl="1" indent="-285750">
              <a:buFontTx/>
              <a:buChar char="›"/>
            </a:pPr>
            <a:r>
              <a:rPr lang="en-US" dirty="0"/>
              <a:t>15 year PPA to match 100% of BU electricity demand</a:t>
            </a:r>
          </a:p>
          <a:p>
            <a:pPr marL="873125" lvl="1" indent="-285750">
              <a:buFontTx/>
              <a:buChar char="›"/>
            </a:pPr>
            <a:r>
              <a:rPr lang="en-US" dirty="0"/>
              <a:t>Green-e Certified project RECs Agreement </a:t>
            </a:r>
          </a:p>
          <a:p>
            <a:pPr marL="873125" lvl="1" indent="-285750">
              <a:buFontTx/>
              <a:buChar char="›"/>
            </a:pPr>
            <a:r>
              <a:rPr lang="en-US" dirty="0"/>
              <a:t>Additionality </a:t>
            </a:r>
            <a:r>
              <a:rPr lang="en-US" dirty="0">
                <a:solidFill>
                  <a:schemeClr val="bg2">
                    <a:lumMod val="50000"/>
                  </a:schemeClr>
                </a:solidFill>
                <a:latin typeface="Arial" panose="020B0604020202020204" pitchFamily="34" charset="0"/>
                <a:cs typeface="Arial" panose="020B0604020202020204" pitchFamily="34" charset="0"/>
              </a:rPr>
              <a:t>– </a:t>
            </a:r>
            <a:r>
              <a:rPr lang="en-US" dirty="0"/>
              <a:t>Agreement enabled financing for new wind farm</a:t>
            </a:r>
          </a:p>
          <a:p>
            <a:pPr marL="873125" lvl="1" indent="-285750">
              <a:buFontTx/>
              <a:buChar char="›"/>
            </a:pPr>
            <a:r>
              <a:rPr lang="en-US" dirty="0"/>
              <a:t>Impact South Dakota (SPP) 2 to 3 times greater emissions reduction vs. ISONE</a:t>
            </a:r>
          </a:p>
          <a:p>
            <a:pPr marL="873125" lvl="1" indent="-285750">
              <a:buFontTx/>
              <a:buChar char="›"/>
            </a:pPr>
            <a:r>
              <a:rPr lang="en-US" dirty="0"/>
              <a:t>Educational and internship opportunities for students, research for faculty</a:t>
            </a:r>
          </a:p>
        </p:txBody>
      </p:sp>
      <p:pic>
        <p:nvPicPr>
          <p:cNvPr id="5" name="Picture 4">
            <a:extLst>
              <a:ext uri="{FF2B5EF4-FFF2-40B4-BE49-F238E27FC236}">
                <a16:creationId xmlns:a16="http://schemas.microsoft.com/office/drawing/2014/main" id="{A55514A0-DD64-7142-ACD7-95A42A5A40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4643" y="4180109"/>
            <a:ext cx="2677891" cy="2677891"/>
          </a:xfrm>
          <a:prstGeom prst="rect">
            <a:avLst/>
          </a:prstGeom>
        </p:spPr>
      </p:pic>
      <p:grpSp>
        <p:nvGrpSpPr>
          <p:cNvPr id="8" name="Group 7">
            <a:extLst>
              <a:ext uri="{FF2B5EF4-FFF2-40B4-BE49-F238E27FC236}">
                <a16:creationId xmlns:a16="http://schemas.microsoft.com/office/drawing/2014/main" id="{26FBC998-D779-AB44-B546-BB7A56CF961D}"/>
              </a:ext>
            </a:extLst>
          </p:cNvPr>
          <p:cNvGrpSpPr/>
          <p:nvPr/>
        </p:nvGrpSpPr>
        <p:grpSpPr>
          <a:xfrm>
            <a:off x="4278157" y="4180115"/>
            <a:ext cx="5337773" cy="2677886"/>
            <a:chOff x="2506660" y="4069487"/>
            <a:chExt cx="4562015" cy="2288699"/>
          </a:xfrm>
        </p:grpSpPr>
        <p:pic>
          <p:nvPicPr>
            <p:cNvPr id="10" name="Picture 9">
              <a:extLst>
                <a:ext uri="{FF2B5EF4-FFF2-40B4-BE49-F238E27FC236}">
                  <a16:creationId xmlns:a16="http://schemas.microsoft.com/office/drawing/2014/main" id="{4B793B16-25F2-8E49-9CA5-6D92259B72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6660" y="4069487"/>
              <a:ext cx="2420725" cy="827976"/>
            </a:xfrm>
            <a:prstGeom prst="rect">
              <a:avLst/>
            </a:prstGeom>
          </p:spPr>
        </p:pic>
        <p:grpSp>
          <p:nvGrpSpPr>
            <p:cNvPr id="11" name="Group 10">
              <a:extLst>
                <a:ext uri="{FF2B5EF4-FFF2-40B4-BE49-F238E27FC236}">
                  <a16:creationId xmlns:a16="http://schemas.microsoft.com/office/drawing/2014/main" id="{D91E373F-C5E2-6848-8FCA-F7491AE9F5AF}"/>
                </a:ext>
              </a:extLst>
            </p:cNvPr>
            <p:cNvGrpSpPr/>
            <p:nvPr/>
          </p:nvGrpSpPr>
          <p:grpSpPr>
            <a:xfrm>
              <a:off x="4885551" y="4173189"/>
              <a:ext cx="2183124" cy="2184997"/>
              <a:chOff x="468535" y="3692744"/>
              <a:chExt cx="2183124" cy="2184997"/>
            </a:xfrm>
          </p:grpSpPr>
          <p:sp>
            <p:nvSpPr>
              <p:cNvPr id="12" name="Rectangle 11">
                <a:extLst>
                  <a:ext uri="{FF2B5EF4-FFF2-40B4-BE49-F238E27FC236}">
                    <a16:creationId xmlns:a16="http://schemas.microsoft.com/office/drawing/2014/main" id="{8D217A8D-7B0E-EF43-BBAA-27407F5A9D02}"/>
                  </a:ext>
                </a:extLst>
              </p:cNvPr>
              <p:cNvSpPr/>
              <p:nvPr/>
            </p:nvSpPr>
            <p:spPr>
              <a:xfrm>
                <a:off x="610145" y="5569964"/>
                <a:ext cx="19143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1,482 lbs. CO</a:t>
                </a:r>
                <a:r>
                  <a:rPr kumimoji="0" lang="en-US" sz="1400" b="0" i="0" u="none" strike="noStrike" kern="1200" cap="none" spc="0" normalizeH="0" baseline="-25000" noProof="0" dirty="0">
                    <a:ln>
                      <a:noFill/>
                    </a:ln>
                    <a:solidFill>
                      <a:srgbClr val="646569"/>
                    </a:solidFill>
                    <a:effectLst/>
                    <a:uLnTx/>
                    <a:uFillTx/>
                    <a:latin typeface="Arial" charset="0"/>
                    <a:ea typeface="Arial" charset="0"/>
                    <a:cs typeface="Arial" charset="0"/>
                  </a:rPr>
                  <a:t>2</a:t>
                </a:r>
                <a:r>
                  <a:rPr kumimoji="0" lang="en-US" sz="1400" b="0" i="0" u="none" strike="noStrike" kern="1200" cap="none" spc="0" normalizeH="0" baseline="0" noProof="0" dirty="0">
                    <a:ln>
                      <a:noFill/>
                    </a:ln>
                    <a:solidFill>
                      <a:srgbClr val="646569"/>
                    </a:solidFill>
                    <a:effectLst/>
                    <a:uLnTx/>
                    <a:uFillTx/>
                    <a:latin typeface="Arial" charset="0"/>
                    <a:ea typeface="Arial" charset="0"/>
                    <a:cs typeface="Arial" charset="0"/>
                  </a:rPr>
                  <a:t>e/MWh</a:t>
                </a:r>
              </a:p>
            </p:txBody>
          </p:sp>
          <p:pic>
            <p:nvPicPr>
              <p:cNvPr id="13" name="Picture 12">
                <a:extLst>
                  <a:ext uri="{FF2B5EF4-FFF2-40B4-BE49-F238E27FC236}">
                    <a16:creationId xmlns:a16="http://schemas.microsoft.com/office/drawing/2014/main" id="{36DD18AB-B33E-4B49-B471-32F3D1F549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8535" y="3692744"/>
                <a:ext cx="2183124" cy="1745028"/>
              </a:xfrm>
              <a:prstGeom prst="rect">
                <a:avLst/>
              </a:prstGeom>
            </p:spPr>
          </p:pic>
        </p:grpSp>
      </p:grpSp>
    </p:spTree>
    <p:extLst>
      <p:ext uri="{BB962C8B-B14F-4D97-AF65-F5344CB8AC3E}">
        <p14:creationId xmlns:p14="http://schemas.microsoft.com/office/powerpoint/2010/main" val="332348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57198" y="1420585"/>
            <a:ext cx="11734801" cy="2546981"/>
          </a:xfrm>
          <a:prstGeom prst="rect">
            <a:avLst/>
          </a:prstGeom>
        </p:spPr>
        <p:txBody>
          <a:bodyPr>
            <a:noAutofit/>
          </a:bodyPr>
          <a:lstStyle/>
          <a:p>
            <a:pPr marL="0" indent="0">
              <a:buNone/>
            </a:pPr>
            <a:r>
              <a:rPr lang="en-US" sz="2000" b="1" dirty="0">
                <a:solidFill>
                  <a:srgbClr val="093C71"/>
                </a:solidFill>
                <a:latin typeface="Arial" panose="020B0604020202020204"/>
              </a:rPr>
              <a:t>Market Advantage</a:t>
            </a:r>
          </a:p>
          <a:p>
            <a:pPr marL="873125" lvl="1" indent="-285750" defTabSz="914400">
              <a:lnSpc>
                <a:spcPct val="100000"/>
              </a:lnSpc>
              <a:spcBef>
                <a:spcPts val="600"/>
              </a:spcBef>
              <a:buClr>
                <a:srgbClr val="646569"/>
              </a:buClr>
              <a:buFontTx/>
              <a:buChar char="›"/>
            </a:pPr>
            <a:r>
              <a:rPr lang="en-US" sz="1800" dirty="0">
                <a:solidFill>
                  <a:srgbClr val="646569"/>
                </a:solidFill>
                <a:latin typeface="Arial" panose="020B0604020202020204"/>
              </a:rPr>
              <a:t>45% lower PPA price than similar deal in 2015</a:t>
            </a:r>
          </a:p>
          <a:p>
            <a:pPr marL="873125" lvl="1" indent="-285750" defTabSz="914400">
              <a:lnSpc>
                <a:spcPct val="100000"/>
              </a:lnSpc>
              <a:spcBef>
                <a:spcPts val="600"/>
              </a:spcBef>
              <a:buClr>
                <a:srgbClr val="646569"/>
              </a:buClr>
              <a:buFontTx/>
              <a:buChar char="›"/>
            </a:pPr>
            <a:r>
              <a:rPr lang="en-US" sz="1800" dirty="0">
                <a:solidFill>
                  <a:srgbClr val="646569"/>
                </a:solidFill>
                <a:latin typeface="Arial" panose="020B0604020202020204"/>
              </a:rPr>
              <a:t>Contract for Differences economics work with today’s low natural gas prices</a:t>
            </a:r>
          </a:p>
          <a:p>
            <a:pPr marL="873125" lvl="1" indent="-285750" defTabSz="914400">
              <a:lnSpc>
                <a:spcPct val="100000"/>
              </a:lnSpc>
              <a:spcBef>
                <a:spcPts val="600"/>
              </a:spcBef>
              <a:buClr>
                <a:srgbClr val="646569"/>
              </a:buClr>
              <a:buFontTx/>
              <a:buChar char="›"/>
            </a:pPr>
            <a:r>
              <a:rPr lang="en-US" sz="1800" dirty="0">
                <a:solidFill>
                  <a:srgbClr val="646569"/>
                </a:solidFill>
                <a:latin typeface="Arial" panose="020B0604020202020204"/>
              </a:rPr>
              <a:t>Provides hedge on our natural gas spend</a:t>
            </a:r>
          </a:p>
          <a:p>
            <a:pPr marL="873125" lvl="1" indent="-285750" defTabSz="914400">
              <a:lnSpc>
                <a:spcPct val="100000"/>
              </a:lnSpc>
              <a:spcBef>
                <a:spcPts val="600"/>
              </a:spcBef>
              <a:buClr>
                <a:srgbClr val="646569"/>
              </a:buClr>
              <a:buFontTx/>
              <a:buChar char="›"/>
            </a:pPr>
            <a:r>
              <a:rPr lang="en-US" sz="1800" dirty="0">
                <a:solidFill>
                  <a:srgbClr val="646569"/>
                </a:solidFill>
                <a:latin typeface="Arial" panose="020B0604020202020204"/>
              </a:rPr>
              <a:t>Declining Production Tax Credit</a:t>
            </a:r>
          </a:p>
          <a:p>
            <a:pPr marL="873125" lvl="1" indent="-285750" defTabSz="914400">
              <a:lnSpc>
                <a:spcPct val="100000"/>
              </a:lnSpc>
              <a:spcBef>
                <a:spcPts val="600"/>
              </a:spcBef>
              <a:buClr>
                <a:srgbClr val="646569"/>
              </a:buClr>
              <a:buFontTx/>
              <a:buChar char="›"/>
            </a:pPr>
            <a:r>
              <a:rPr lang="en-US" sz="1800" dirty="0">
                <a:solidFill>
                  <a:srgbClr val="646569"/>
                </a:solidFill>
                <a:latin typeface="Arial" panose="020B0604020202020204"/>
              </a:rPr>
              <a:t>Thorough Market Risk Analysis</a:t>
            </a:r>
            <a:endParaRPr lang="en-US" dirty="0">
              <a:solidFill>
                <a:schemeClr val="bg2">
                  <a:lumMod val="50000"/>
                </a:schemeClr>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8F3C60F-D7A7-9341-971F-D7E74C593546}"/>
              </a:ext>
            </a:extLst>
          </p:cNvPr>
          <p:cNvCxnSpPr/>
          <p:nvPr/>
        </p:nvCxnSpPr>
        <p:spPr bwMode="auto">
          <a:xfrm flipV="1">
            <a:off x="716644" y="5033590"/>
            <a:ext cx="6629553" cy="2298"/>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a:extLst>
              <a:ext uri="{FF2B5EF4-FFF2-40B4-BE49-F238E27FC236}">
                <a16:creationId xmlns:a16="http://schemas.microsoft.com/office/drawing/2014/main" id="{43F9F172-228A-6847-B398-DEEADD4039D0}"/>
              </a:ext>
            </a:extLst>
          </p:cNvPr>
          <p:cNvSpPr txBox="1">
            <a:spLocks/>
          </p:cNvSpPr>
          <p:nvPr/>
        </p:nvSpPr>
        <p:spPr>
          <a:xfrm>
            <a:off x="1437525" y="5476059"/>
            <a:ext cx="1372053" cy="394392"/>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600"/>
              </a:spcBef>
              <a:spcAft>
                <a:spcPts val="0"/>
              </a:spcAft>
              <a:buClrTx/>
              <a:buSzTx/>
              <a:buFontTx/>
              <a:buNone/>
              <a:tabLst>
                <a:tab pos="2794000" algn="l"/>
              </a:tabLst>
              <a:defRPr/>
            </a:pPr>
            <a:r>
              <a:rPr kumimoji="0" lang="en-US" sz="1600" b="1" i="0" u="none" strike="noStrike" kern="1200" cap="none" spc="0" normalizeH="0" baseline="0" noProof="0" dirty="0">
                <a:ln>
                  <a:noFill/>
                </a:ln>
                <a:solidFill>
                  <a:prstClr val="white">
                    <a:lumMod val="50000"/>
                  </a:prstClr>
                </a:solidFill>
                <a:effectLst/>
                <a:uLnTx/>
                <a:uFillTx/>
                <a:latin typeface="Arial" charset="0"/>
                <a:cs typeface="Arial" charset="0"/>
              </a:rPr>
              <a:t>PPA Price</a:t>
            </a:r>
            <a:endParaRPr kumimoji="0" lang="en-US" sz="2000" b="0" i="0" u="none" strike="noStrike" kern="1200" cap="none" spc="0" normalizeH="0" baseline="0" noProof="0" dirty="0">
              <a:ln>
                <a:noFill/>
              </a:ln>
              <a:solidFill>
                <a:prstClr val="white">
                  <a:lumMod val="50000"/>
                </a:prstClr>
              </a:solidFill>
              <a:effectLst/>
              <a:uLnTx/>
              <a:uFillTx/>
              <a:latin typeface="Arial" charset="0"/>
              <a:cs typeface="Arial" charset="0"/>
            </a:endParaRPr>
          </a:p>
        </p:txBody>
      </p:sp>
      <p:sp>
        <p:nvSpPr>
          <p:cNvPr id="8" name="Content Placeholder 2">
            <a:extLst>
              <a:ext uri="{FF2B5EF4-FFF2-40B4-BE49-F238E27FC236}">
                <a16:creationId xmlns:a16="http://schemas.microsoft.com/office/drawing/2014/main" id="{950076AC-A144-F14D-A732-DAB00D13B6C5}"/>
              </a:ext>
            </a:extLst>
          </p:cNvPr>
          <p:cNvSpPr txBox="1">
            <a:spLocks/>
          </p:cNvSpPr>
          <p:nvPr/>
        </p:nvSpPr>
        <p:spPr>
          <a:xfrm>
            <a:off x="1437525" y="4304531"/>
            <a:ext cx="2018860" cy="394392"/>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600"/>
              </a:spcBef>
              <a:spcAft>
                <a:spcPts val="0"/>
              </a:spcAft>
              <a:buClrTx/>
              <a:buSzTx/>
              <a:buFontTx/>
              <a:buNone/>
              <a:tabLst>
                <a:tab pos="2794000" algn="l"/>
              </a:tabLst>
              <a:defRPr/>
            </a:pPr>
            <a:r>
              <a:rPr kumimoji="0" lang="en-US" sz="1600" b="1" i="0" u="none" strike="noStrike" kern="1200" cap="none" spc="0" normalizeH="0" baseline="0" noProof="0" dirty="0">
                <a:ln>
                  <a:noFill/>
                </a:ln>
                <a:solidFill>
                  <a:prstClr val="white">
                    <a:lumMod val="50000"/>
                  </a:prstClr>
                </a:solidFill>
                <a:effectLst/>
                <a:uLnTx/>
                <a:uFillTx/>
                <a:latin typeface="Arial" charset="0"/>
                <a:cs typeface="Arial" charset="0"/>
              </a:rPr>
              <a:t>Market Price</a:t>
            </a:r>
            <a:endParaRPr kumimoji="0" lang="en-US" sz="2000" b="0" i="0" u="none" strike="noStrike" kern="1200" cap="none" spc="0" normalizeH="0" baseline="0" noProof="0" dirty="0">
              <a:ln>
                <a:noFill/>
              </a:ln>
              <a:solidFill>
                <a:prstClr val="white">
                  <a:lumMod val="50000"/>
                </a:prstClr>
              </a:solidFill>
              <a:effectLst/>
              <a:uLnTx/>
              <a:uFillTx/>
              <a:latin typeface="Arial" charset="0"/>
              <a:cs typeface="Arial" charset="0"/>
            </a:endParaRPr>
          </a:p>
        </p:txBody>
      </p:sp>
      <p:sp>
        <p:nvSpPr>
          <p:cNvPr id="9" name="Freeform 8">
            <a:extLst>
              <a:ext uri="{FF2B5EF4-FFF2-40B4-BE49-F238E27FC236}">
                <a16:creationId xmlns:a16="http://schemas.microsoft.com/office/drawing/2014/main" id="{FC61A99B-365B-E14C-86F7-5AFC9AA73BC1}"/>
              </a:ext>
            </a:extLst>
          </p:cNvPr>
          <p:cNvSpPr/>
          <p:nvPr/>
        </p:nvSpPr>
        <p:spPr>
          <a:xfrm>
            <a:off x="716644" y="4537680"/>
            <a:ext cx="6629553" cy="1190630"/>
          </a:xfrm>
          <a:custGeom>
            <a:avLst/>
            <a:gdLst>
              <a:gd name="connsiteX0" fmla="*/ 0 w 8255976"/>
              <a:gd name="connsiteY0" fmla="*/ 1345223 h 1951892"/>
              <a:gd name="connsiteX1" fmla="*/ 140676 w 8255976"/>
              <a:gd name="connsiteY1" fmla="*/ 1556238 h 1951892"/>
              <a:gd name="connsiteX2" fmla="*/ 290146 w 8255976"/>
              <a:gd name="connsiteY2" fmla="*/ 1441938 h 1951892"/>
              <a:gd name="connsiteX3" fmla="*/ 378069 w 8255976"/>
              <a:gd name="connsiteY3" fmla="*/ 1538653 h 1951892"/>
              <a:gd name="connsiteX4" fmla="*/ 536330 w 8255976"/>
              <a:gd name="connsiteY4" fmla="*/ 1573823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0676 w 8255976"/>
              <a:gd name="connsiteY1" fmla="*/ 1556238 h 1951892"/>
              <a:gd name="connsiteX2" fmla="*/ 290146 w 8255976"/>
              <a:gd name="connsiteY2" fmla="*/ 1441938 h 1951892"/>
              <a:gd name="connsiteX3" fmla="*/ 378069 w 8255976"/>
              <a:gd name="connsiteY3" fmla="*/ 1538653 h 1951892"/>
              <a:gd name="connsiteX4" fmla="*/ 536330 w 8255976"/>
              <a:gd name="connsiteY4" fmla="*/ 1573823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0146 w 8255976"/>
              <a:gd name="connsiteY2" fmla="*/ 1441938 h 1951892"/>
              <a:gd name="connsiteX3" fmla="*/ 378069 w 8255976"/>
              <a:gd name="connsiteY3" fmla="*/ 1538653 h 1951892"/>
              <a:gd name="connsiteX4" fmla="*/ 536330 w 8255976"/>
              <a:gd name="connsiteY4" fmla="*/ 1573823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378069 w 8255976"/>
              <a:gd name="connsiteY3" fmla="*/ 1538653 h 1951892"/>
              <a:gd name="connsiteX4" fmla="*/ 536330 w 8255976"/>
              <a:gd name="connsiteY4" fmla="*/ 1573823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36330 w 8255976"/>
              <a:gd name="connsiteY4" fmla="*/ 1573823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71108 w 8255976"/>
              <a:gd name="connsiteY4" fmla="*/ 1334735 h 1951892"/>
              <a:gd name="connsiteX5" fmla="*/ 677007 w 8255976"/>
              <a:gd name="connsiteY5" fmla="*/ 1512276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71108 w 8255976"/>
              <a:gd name="connsiteY4" fmla="*/ 1334735 h 1951892"/>
              <a:gd name="connsiteX5" fmla="*/ 669278 w 8255976"/>
              <a:gd name="connsiteY5" fmla="*/ 1731441 h 1951892"/>
              <a:gd name="connsiteX6" fmla="*/ 800100 w 8255976"/>
              <a:gd name="connsiteY6" fmla="*/ 1204546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71108 w 8255976"/>
              <a:gd name="connsiteY4" fmla="*/ 1334735 h 1951892"/>
              <a:gd name="connsiteX5" fmla="*/ 669278 w 8255976"/>
              <a:gd name="connsiteY5" fmla="*/ 1731441 h 1951892"/>
              <a:gd name="connsiteX6" fmla="*/ 846470 w 8255976"/>
              <a:gd name="connsiteY6" fmla="*/ 1676085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71108 w 8255976"/>
              <a:gd name="connsiteY4" fmla="*/ 1334735 h 1951892"/>
              <a:gd name="connsiteX5" fmla="*/ 677817 w 8255976"/>
              <a:gd name="connsiteY5" fmla="*/ 1452584 h 1951892"/>
              <a:gd name="connsiteX6" fmla="*/ 846470 w 8255976"/>
              <a:gd name="connsiteY6" fmla="*/ 1676085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 name="connsiteX0" fmla="*/ 0 w 8255976"/>
              <a:gd name="connsiteY0" fmla="*/ 1139340 h 1951892"/>
              <a:gd name="connsiteX1" fmla="*/ 148405 w 8255976"/>
              <a:gd name="connsiteY1" fmla="*/ 1277300 h 1951892"/>
              <a:gd name="connsiteX2" fmla="*/ 297875 w 8255976"/>
              <a:gd name="connsiteY2" fmla="*/ 1070020 h 1951892"/>
              <a:gd name="connsiteX3" fmla="*/ 401253 w 8255976"/>
              <a:gd name="connsiteY3" fmla="*/ 1319487 h 1951892"/>
              <a:gd name="connsiteX4" fmla="*/ 571108 w 8255976"/>
              <a:gd name="connsiteY4" fmla="*/ 1334735 h 1951892"/>
              <a:gd name="connsiteX5" fmla="*/ 677817 w 8255976"/>
              <a:gd name="connsiteY5" fmla="*/ 1452584 h 1951892"/>
              <a:gd name="connsiteX6" fmla="*/ 820852 w 8255976"/>
              <a:gd name="connsiteY6" fmla="*/ 1074343 h 1951892"/>
              <a:gd name="connsiteX7" fmla="*/ 949569 w 8255976"/>
              <a:gd name="connsiteY7" fmla="*/ 1222130 h 1951892"/>
              <a:gd name="connsiteX8" fmla="*/ 1046284 w 8255976"/>
              <a:gd name="connsiteY8" fmla="*/ 1257300 h 1951892"/>
              <a:gd name="connsiteX9" fmla="*/ 1195753 w 8255976"/>
              <a:gd name="connsiteY9" fmla="*/ 1116623 h 1951892"/>
              <a:gd name="connsiteX10" fmla="*/ 1327638 w 8255976"/>
              <a:gd name="connsiteY10" fmla="*/ 1186961 h 1951892"/>
              <a:gd name="connsiteX11" fmla="*/ 1468315 w 8255976"/>
              <a:gd name="connsiteY11" fmla="*/ 1266092 h 1951892"/>
              <a:gd name="connsiteX12" fmla="*/ 1582615 w 8255976"/>
              <a:gd name="connsiteY12" fmla="*/ 1151792 h 1951892"/>
              <a:gd name="connsiteX13" fmla="*/ 1705707 w 8255976"/>
              <a:gd name="connsiteY13" fmla="*/ 1222130 h 1951892"/>
              <a:gd name="connsiteX14" fmla="*/ 1890346 w 8255976"/>
              <a:gd name="connsiteY14" fmla="*/ 914400 h 1951892"/>
              <a:gd name="connsiteX15" fmla="*/ 1969476 w 8255976"/>
              <a:gd name="connsiteY15" fmla="*/ 624253 h 1951892"/>
              <a:gd name="connsiteX16" fmla="*/ 2110153 w 8255976"/>
              <a:gd name="connsiteY16" fmla="*/ 879230 h 1951892"/>
              <a:gd name="connsiteX17" fmla="*/ 2242038 w 8255976"/>
              <a:gd name="connsiteY17" fmla="*/ 791307 h 1951892"/>
              <a:gd name="connsiteX18" fmla="*/ 2365130 w 8255976"/>
              <a:gd name="connsiteY18" fmla="*/ 747346 h 1951892"/>
              <a:gd name="connsiteX19" fmla="*/ 2497015 w 8255976"/>
              <a:gd name="connsiteY19" fmla="*/ 931984 h 1951892"/>
              <a:gd name="connsiteX20" fmla="*/ 2637692 w 8255976"/>
              <a:gd name="connsiteY20" fmla="*/ 756138 h 1951892"/>
              <a:gd name="connsiteX21" fmla="*/ 2778369 w 8255976"/>
              <a:gd name="connsiteY21" fmla="*/ 896815 h 1951892"/>
              <a:gd name="connsiteX22" fmla="*/ 2901461 w 8255976"/>
              <a:gd name="connsiteY22" fmla="*/ 800100 h 1951892"/>
              <a:gd name="connsiteX23" fmla="*/ 3015761 w 8255976"/>
              <a:gd name="connsiteY23" fmla="*/ 606669 h 1951892"/>
              <a:gd name="connsiteX24" fmla="*/ 3147646 w 8255976"/>
              <a:gd name="connsiteY24" fmla="*/ 650630 h 1951892"/>
              <a:gd name="connsiteX25" fmla="*/ 3288323 w 8255976"/>
              <a:gd name="connsiteY25" fmla="*/ 272561 h 1951892"/>
              <a:gd name="connsiteX26" fmla="*/ 3402623 w 8255976"/>
              <a:gd name="connsiteY26" fmla="*/ 0 h 1951892"/>
              <a:gd name="connsiteX27" fmla="*/ 3560884 w 8255976"/>
              <a:gd name="connsiteY27" fmla="*/ 219807 h 1951892"/>
              <a:gd name="connsiteX28" fmla="*/ 3666392 w 8255976"/>
              <a:gd name="connsiteY28" fmla="*/ 685800 h 1951892"/>
              <a:gd name="connsiteX29" fmla="*/ 3815861 w 8255976"/>
              <a:gd name="connsiteY29" fmla="*/ 430823 h 1951892"/>
              <a:gd name="connsiteX30" fmla="*/ 3947746 w 8255976"/>
              <a:gd name="connsiteY30" fmla="*/ 633046 h 1951892"/>
              <a:gd name="connsiteX31" fmla="*/ 4062046 w 8255976"/>
              <a:gd name="connsiteY31" fmla="*/ 677007 h 1951892"/>
              <a:gd name="connsiteX32" fmla="*/ 4211515 w 8255976"/>
              <a:gd name="connsiteY32" fmla="*/ 685800 h 1951892"/>
              <a:gd name="connsiteX33" fmla="*/ 4317023 w 8255976"/>
              <a:gd name="connsiteY33" fmla="*/ 861646 h 1951892"/>
              <a:gd name="connsiteX34" fmla="*/ 4475284 w 8255976"/>
              <a:gd name="connsiteY34" fmla="*/ 923192 h 1951892"/>
              <a:gd name="connsiteX35" fmla="*/ 4589584 w 8255976"/>
              <a:gd name="connsiteY35" fmla="*/ 1195753 h 1951892"/>
              <a:gd name="connsiteX36" fmla="*/ 4730261 w 8255976"/>
              <a:gd name="connsiteY36" fmla="*/ 1257300 h 1951892"/>
              <a:gd name="connsiteX37" fmla="*/ 4826976 w 8255976"/>
              <a:gd name="connsiteY37" fmla="*/ 1230923 h 1951892"/>
              <a:gd name="connsiteX38" fmla="*/ 4985238 w 8255976"/>
              <a:gd name="connsiteY38" fmla="*/ 1310053 h 1951892"/>
              <a:gd name="connsiteX39" fmla="*/ 5108330 w 8255976"/>
              <a:gd name="connsiteY39" fmla="*/ 1380392 h 1951892"/>
              <a:gd name="connsiteX40" fmla="*/ 5231423 w 8255976"/>
              <a:gd name="connsiteY40" fmla="*/ 1204546 h 1951892"/>
              <a:gd name="connsiteX41" fmla="*/ 5380892 w 8255976"/>
              <a:gd name="connsiteY41" fmla="*/ 1362807 h 1951892"/>
              <a:gd name="connsiteX42" fmla="*/ 5512776 w 8255976"/>
              <a:gd name="connsiteY42" fmla="*/ 1239715 h 1951892"/>
              <a:gd name="connsiteX43" fmla="*/ 5653453 w 8255976"/>
              <a:gd name="connsiteY43" fmla="*/ 1178169 h 1951892"/>
              <a:gd name="connsiteX44" fmla="*/ 5758961 w 8255976"/>
              <a:gd name="connsiteY44" fmla="*/ 1477107 h 1951892"/>
              <a:gd name="connsiteX45" fmla="*/ 5890846 w 8255976"/>
              <a:gd name="connsiteY45" fmla="*/ 1450730 h 1951892"/>
              <a:gd name="connsiteX46" fmla="*/ 6013938 w 8255976"/>
              <a:gd name="connsiteY46" fmla="*/ 1617784 h 1951892"/>
              <a:gd name="connsiteX47" fmla="*/ 6163407 w 8255976"/>
              <a:gd name="connsiteY47" fmla="*/ 1802423 h 1951892"/>
              <a:gd name="connsiteX48" fmla="*/ 6295292 w 8255976"/>
              <a:gd name="connsiteY48" fmla="*/ 1714500 h 1951892"/>
              <a:gd name="connsiteX49" fmla="*/ 6427176 w 8255976"/>
              <a:gd name="connsiteY49" fmla="*/ 1916723 h 1951892"/>
              <a:gd name="connsiteX50" fmla="*/ 6497515 w 8255976"/>
              <a:gd name="connsiteY50" fmla="*/ 1951892 h 1951892"/>
              <a:gd name="connsiteX51" fmla="*/ 6699738 w 8255976"/>
              <a:gd name="connsiteY51" fmla="*/ 1890346 h 1951892"/>
              <a:gd name="connsiteX52" fmla="*/ 6796453 w 8255976"/>
              <a:gd name="connsiteY52" fmla="*/ 1837592 h 1951892"/>
              <a:gd name="connsiteX53" fmla="*/ 6945923 w 8255976"/>
              <a:gd name="connsiteY53" fmla="*/ 1424353 h 1951892"/>
              <a:gd name="connsiteX54" fmla="*/ 7077807 w 8255976"/>
              <a:gd name="connsiteY54" fmla="*/ 1354015 h 1951892"/>
              <a:gd name="connsiteX55" fmla="*/ 7209692 w 8255976"/>
              <a:gd name="connsiteY55" fmla="*/ 1046284 h 1951892"/>
              <a:gd name="connsiteX56" fmla="*/ 7341576 w 8255976"/>
              <a:gd name="connsiteY56" fmla="*/ 1266092 h 1951892"/>
              <a:gd name="connsiteX57" fmla="*/ 7473461 w 8255976"/>
              <a:gd name="connsiteY57" fmla="*/ 1318846 h 1951892"/>
              <a:gd name="connsiteX58" fmla="*/ 7587761 w 8255976"/>
              <a:gd name="connsiteY58" fmla="*/ 1186961 h 1951892"/>
              <a:gd name="connsiteX59" fmla="*/ 7728438 w 8255976"/>
              <a:gd name="connsiteY59" fmla="*/ 1441938 h 1951892"/>
              <a:gd name="connsiteX60" fmla="*/ 7860323 w 8255976"/>
              <a:gd name="connsiteY60" fmla="*/ 1169376 h 1951892"/>
              <a:gd name="connsiteX61" fmla="*/ 7992207 w 8255976"/>
              <a:gd name="connsiteY61" fmla="*/ 1591407 h 1951892"/>
              <a:gd name="connsiteX62" fmla="*/ 8097715 w 8255976"/>
              <a:gd name="connsiteY62" fmla="*/ 1547446 h 1951892"/>
              <a:gd name="connsiteX63" fmla="*/ 8255976 w 8255976"/>
              <a:gd name="connsiteY63" fmla="*/ 984738 h 19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255976" h="1951892">
                <a:moveTo>
                  <a:pt x="0" y="1139340"/>
                </a:moveTo>
                <a:lnTo>
                  <a:pt x="148405" y="1277300"/>
                </a:lnTo>
                <a:lnTo>
                  <a:pt x="297875" y="1070020"/>
                </a:lnTo>
                <a:lnTo>
                  <a:pt x="401253" y="1319487"/>
                </a:lnTo>
                <a:lnTo>
                  <a:pt x="571108" y="1334735"/>
                </a:lnTo>
                <a:lnTo>
                  <a:pt x="677817" y="1452584"/>
                </a:lnTo>
                <a:lnTo>
                  <a:pt x="820852" y="1074343"/>
                </a:lnTo>
                <a:lnTo>
                  <a:pt x="949569" y="1222130"/>
                </a:lnTo>
                <a:lnTo>
                  <a:pt x="1046284" y="1257300"/>
                </a:lnTo>
                <a:lnTo>
                  <a:pt x="1195753" y="1116623"/>
                </a:lnTo>
                <a:lnTo>
                  <a:pt x="1327638" y="1186961"/>
                </a:lnTo>
                <a:lnTo>
                  <a:pt x="1468315" y="1266092"/>
                </a:lnTo>
                <a:lnTo>
                  <a:pt x="1582615" y="1151792"/>
                </a:lnTo>
                <a:lnTo>
                  <a:pt x="1705707" y="1222130"/>
                </a:lnTo>
                <a:lnTo>
                  <a:pt x="1890346" y="914400"/>
                </a:lnTo>
                <a:lnTo>
                  <a:pt x="1969476" y="624253"/>
                </a:lnTo>
                <a:lnTo>
                  <a:pt x="2110153" y="879230"/>
                </a:lnTo>
                <a:lnTo>
                  <a:pt x="2242038" y="791307"/>
                </a:lnTo>
                <a:lnTo>
                  <a:pt x="2365130" y="747346"/>
                </a:lnTo>
                <a:lnTo>
                  <a:pt x="2497015" y="931984"/>
                </a:lnTo>
                <a:lnTo>
                  <a:pt x="2637692" y="756138"/>
                </a:lnTo>
                <a:lnTo>
                  <a:pt x="2778369" y="896815"/>
                </a:lnTo>
                <a:lnTo>
                  <a:pt x="2901461" y="800100"/>
                </a:lnTo>
                <a:lnTo>
                  <a:pt x="3015761" y="606669"/>
                </a:lnTo>
                <a:lnTo>
                  <a:pt x="3147646" y="650630"/>
                </a:lnTo>
                <a:lnTo>
                  <a:pt x="3288323" y="272561"/>
                </a:lnTo>
                <a:lnTo>
                  <a:pt x="3402623" y="0"/>
                </a:lnTo>
                <a:lnTo>
                  <a:pt x="3560884" y="219807"/>
                </a:lnTo>
                <a:lnTo>
                  <a:pt x="3666392" y="685800"/>
                </a:lnTo>
                <a:lnTo>
                  <a:pt x="3815861" y="430823"/>
                </a:lnTo>
                <a:lnTo>
                  <a:pt x="3947746" y="633046"/>
                </a:lnTo>
                <a:lnTo>
                  <a:pt x="4062046" y="677007"/>
                </a:lnTo>
                <a:lnTo>
                  <a:pt x="4211515" y="685800"/>
                </a:lnTo>
                <a:lnTo>
                  <a:pt x="4317023" y="861646"/>
                </a:lnTo>
                <a:lnTo>
                  <a:pt x="4475284" y="923192"/>
                </a:lnTo>
                <a:lnTo>
                  <a:pt x="4589584" y="1195753"/>
                </a:lnTo>
                <a:lnTo>
                  <a:pt x="4730261" y="1257300"/>
                </a:lnTo>
                <a:lnTo>
                  <a:pt x="4826976" y="1230923"/>
                </a:lnTo>
                <a:lnTo>
                  <a:pt x="4985238" y="1310053"/>
                </a:lnTo>
                <a:lnTo>
                  <a:pt x="5108330" y="1380392"/>
                </a:lnTo>
                <a:lnTo>
                  <a:pt x="5231423" y="1204546"/>
                </a:lnTo>
                <a:lnTo>
                  <a:pt x="5380892" y="1362807"/>
                </a:lnTo>
                <a:lnTo>
                  <a:pt x="5512776" y="1239715"/>
                </a:lnTo>
                <a:lnTo>
                  <a:pt x="5653453" y="1178169"/>
                </a:lnTo>
                <a:lnTo>
                  <a:pt x="5758961" y="1477107"/>
                </a:lnTo>
                <a:lnTo>
                  <a:pt x="5890846" y="1450730"/>
                </a:lnTo>
                <a:lnTo>
                  <a:pt x="6013938" y="1617784"/>
                </a:lnTo>
                <a:lnTo>
                  <a:pt x="6163407" y="1802423"/>
                </a:lnTo>
                <a:lnTo>
                  <a:pt x="6295292" y="1714500"/>
                </a:lnTo>
                <a:lnTo>
                  <a:pt x="6427176" y="1916723"/>
                </a:lnTo>
                <a:lnTo>
                  <a:pt x="6497515" y="1951892"/>
                </a:lnTo>
                <a:lnTo>
                  <a:pt x="6699738" y="1890346"/>
                </a:lnTo>
                <a:lnTo>
                  <a:pt x="6796453" y="1837592"/>
                </a:lnTo>
                <a:lnTo>
                  <a:pt x="6945923" y="1424353"/>
                </a:lnTo>
                <a:lnTo>
                  <a:pt x="7077807" y="1354015"/>
                </a:lnTo>
                <a:lnTo>
                  <a:pt x="7209692" y="1046284"/>
                </a:lnTo>
                <a:lnTo>
                  <a:pt x="7341576" y="1266092"/>
                </a:lnTo>
                <a:lnTo>
                  <a:pt x="7473461" y="1318846"/>
                </a:lnTo>
                <a:lnTo>
                  <a:pt x="7587761" y="1186961"/>
                </a:lnTo>
                <a:lnTo>
                  <a:pt x="7728438" y="1441938"/>
                </a:lnTo>
                <a:lnTo>
                  <a:pt x="7860323" y="1169376"/>
                </a:lnTo>
                <a:lnTo>
                  <a:pt x="7992207" y="1591407"/>
                </a:lnTo>
                <a:lnTo>
                  <a:pt x="8097715" y="1547446"/>
                </a:lnTo>
                <a:lnTo>
                  <a:pt x="8255976" y="984738"/>
                </a:lnTo>
              </a:path>
            </a:pathLst>
          </a:cu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LT Std 47 Cn Lt"/>
              <a:ea typeface="+mn-ea"/>
              <a:cs typeface="+mn-cs"/>
            </a:endParaRPr>
          </a:p>
        </p:txBody>
      </p:sp>
      <p:sp>
        <p:nvSpPr>
          <p:cNvPr id="10" name="Content Placeholder 2">
            <a:extLst>
              <a:ext uri="{FF2B5EF4-FFF2-40B4-BE49-F238E27FC236}">
                <a16:creationId xmlns:a16="http://schemas.microsoft.com/office/drawing/2014/main" id="{31BC1DA1-FD7A-E64C-A8D8-CBC90844FC67}"/>
              </a:ext>
            </a:extLst>
          </p:cNvPr>
          <p:cNvSpPr txBox="1">
            <a:spLocks/>
          </p:cNvSpPr>
          <p:nvPr/>
        </p:nvSpPr>
        <p:spPr>
          <a:xfrm>
            <a:off x="2886366" y="5998216"/>
            <a:ext cx="2018860" cy="394392"/>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600"/>
              </a:spcBef>
              <a:spcAft>
                <a:spcPts val="0"/>
              </a:spcAft>
              <a:buClrTx/>
              <a:buSzTx/>
              <a:buFontTx/>
              <a:buNone/>
              <a:tabLst>
                <a:tab pos="2794000" algn="l"/>
              </a:tabLst>
              <a:defRPr/>
            </a:pPr>
            <a:r>
              <a:rPr kumimoji="0" lang="en-US" sz="1600" b="1" i="0" u="none" strike="noStrike" kern="1200" cap="none" spc="0" normalizeH="0" baseline="0" noProof="0" dirty="0">
                <a:ln>
                  <a:noFill/>
                </a:ln>
                <a:solidFill>
                  <a:prstClr val="white">
                    <a:lumMod val="50000"/>
                  </a:prstClr>
                </a:solidFill>
                <a:effectLst/>
                <a:uLnTx/>
                <a:uFillTx/>
                <a:latin typeface="Arial" charset="0"/>
                <a:cs typeface="Arial" charset="0"/>
              </a:rPr>
              <a:t>Time: 15 years</a:t>
            </a:r>
            <a:endParaRPr kumimoji="0" lang="en-US" sz="2000" b="1" i="0" u="none" strike="noStrike" kern="1200" cap="none" spc="0" normalizeH="0" baseline="0" noProof="0" dirty="0">
              <a:ln>
                <a:noFill/>
              </a:ln>
              <a:solidFill>
                <a:prstClr val="white">
                  <a:lumMod val="50000"/>
                </a:prstClr>
              </a:solidFill>
              <a:effectLst/>
              <a:uLnTx/>
              <a:uFillTx/>
              <a:latin typeface="Arial" charset="0"/>
              <a:cs typeface="Arial" charset="0"/>
            </a:endParaRPr>
          </a:p>
        </p:txBody>
      </p:sp>
      <p:sp>
        <p:nvSpPr>
          <p:cNvPr id="11" name="Content Placeholder 2">
            <a:extLst>
              <a:ext uri="{FF2B5EF4-FFF2-40B4-BE49-F238E27FC236}">
                <a16:creationId xmlns:a16="http://schemas.microsoft.com/office/drawing/2014/main" id="{11EB52BB-3343-3742-B235-144785C7D7EC}"/>
              </a:ext>
            </a:extLst>
          </p:cNvPr>
          <p:cNvSpPr txBox="1">
            <a:spLocks/>
          </p:cNvSpPr>
          <p:nvPr/>
        </p:nvSpPr>
        <p:spPr>
          <a:xfrm rot="16200000">
            <a:off x="-89713" y="5097328"/>
            <a:ext cx="1317888" cy="239560"/>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600"/>
              </a:spcBef>
              <a:spcAft>
                <a:spcPts val="0"/>
              </a:spcAft>
              <a:buClrTx/>
              <a:buSzTx/>
              <a:buFontTx/>
              <a:buNone/>
              <a:tabLst>
                <a:tab pos="2794000" algn="l"/>
              </a:tabLst>
              <a:defRPr/>
            </a:pPr>
            <a:r>
              <a:rPr kumimoji="0" lang="en-US" sz="1600" b="1" i="0" u="none" strike="noStrike" kern="1200" cap="none" spc="0" normalizeH="0" baseline="0" noProof="0" dirty="0">
                <a:ln>
                  <a:noFill/>
                </a:ln>
                <a:solidFill>
                  <a:prstClr val="white">
                    <a:lumMod val="50000"/>
                  </a:prstClr>
                </a:solidFill>
                <a:effectLst/>
                <a:uLnTx/>
                <a:uFillTx/>
                <a:latin typeface="Arial" charset="0"/>
                <a:cs typeface="Arial" charset="0"/>
              </a:rPr>
              <a:t>Price $</a:t>
            </a:r>
            <a:endParaRPr kumimoji="0" lang="en-US" sz="2000" b="0" i="0" u="none" strike="noStrike" kern="1200" cap="none" spc="0" normalizeH="0" baseline="0" noProof="0" dirty="0">
              <a:ln>
                <a:noFill/>
              </a:ln>
              <a:solidFill>
                <a:prstClr val="white">
                  <a:lumMod val="50000"/>
                </a:prstClr>
              </a:solidFill>
              <a:effectLst/>
              <a:uLnTx/>
              <a:uFillTx/>
              <a:latin typeface="Arial" charset="0"/>
              <a:cs typeface="Arial" charset="0"/>
            </a:endParaRPr>
          </a:p>
        </p:txBody>
      </p:sp>
      <p:cxnSp>
        <p:nvCxnSpPr>
          <p:cNvPr id="12" name="Straight Connector 11">
            <a:extLst>
              <a:ext uri="{FF2B5EF4-FFF2-40B4-BE49-F238E27FC236}">
                <a16:creationId xmlns:a16="http://schemas.microsoft.com/office/drawing/2014/main" id="{2B200C50-784F-ED41-9B10-1A1CFDF717EE}"/>
              </a:ext>
            </a:extLst>
          </p:cNvPr>
          <p:cNvCxnSpPr/>
          <p:nvPr/>
        </p:nvCxnSpPr>
        <p:spPr bwMode="auto">
          <a:xfrm flipV="1">
            <a:off x="716644" y="5951722"/>
            <a:ext cx="6629553" cy="2298"/>
          </a:xfrm>
          <a:prstGeom prst="line">
            <a:avLst/>
          </a:prstGeom>
          <a:solidFill>
            <a:schemeClr val="accent1"/>
          </a:solidFill>
          <a:ln w="12700" cap="flat" cmpd="sng" algn="ctr">
            <a:solidFill>
              <a:schemeClr val="bg1">
                <a:lumMod val="2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EE3BC3D1-D663-F745-B601-38E9DF3FC22C}"/>
              </a:ext>
            </a:extLst>
          </p:cNvPr>
          <p:cNvCxnSpPr>
            <a:cxnSpLocks/>
          </p:cNvCxnSpPr>
          <p:nvPr/>
        </p:nvCxnSpPr>
        <p:spPr bwMode="auto">
          <a:xfrm>
            <a:off x="717220" y="4341190"/>
            <a:ext cx="0" cy="1623447"/>
          </a:xfrm>
          <a:prstGeom prst="line">
            <a:avLst/>
          </a:prstGeom>
          <a:solidFill>
            <a:schemeClr val="accent1"/>
          </a:solidFill>
          <a:ln w="12700" cap="flat" cmpd="sng" algn="ctr">
            <a:solidFill>
              <a:schemeClr val="bg1">
                <a:lumMod val="2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5" name="Group 14">
            <a:extLst>
              <a:ext uri="{FF2B5EF4-FFF2-40B4-BE49-F238E27FC236}">
                <a16:creationId xmlns:a16="http://schemas.microsoft.com/office/drawing/2014/main" id="{9B6C062D-0709-174D-BFF4-29E80CA2DD6D}"/>
              </a:ext>
            </a:extLst>
          </p:cNvPr>
          <p:cNvGrpSpPr/>
          <p:nvPr/>
        </p:nvGrpSpPr>
        <p:grpSpPr>
          <a:xfrm>
            <a:off x="7870371" y="3885057"/>
            <a:ext cx="4018056" cy="2967791"/>
            <a:chOff x="7870371" y="3721767"/>
            <a:chExt cx="4018056" cy="2967791"/>
          </a:xfrm>
        </p:grpSpPr>
        <p:graphicFrame>
          <p:nvGraphicFramePr>
            <p:cNvPr id="16" name="Chart 15">
              <a:extLst>
                <a:ext uri="{FF2B5EF4-FFF2-40B4-BE49-F238E27FC236}">
                  <a16:creationId xmlns:a16="http://schemas.microsoft.com/office/drawing/2014/main" id="{AD66EFC8-3CB5-D841-93A2-5F90EA281362}"/>
                </a:ext>
              </a:extLst>
            </p:cNvPr>
            <p:cNvGraphicFramePr>
              <a:graphicFrameLocks/>
            </p:cNvGraphicFramePr>
            <p:nvPr>
              <p:extLst/>
            </p:nvPr>
          </p:nvGraphicFramePr>
          <p:xfrm>
            <a:off x="7870371" y="3721767"/>
            <a:ext cx="4018056" cy="2967791"/>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a:extLst>
                <a:ext uri="{FF2B5EF4-FFF2-40B4-BE49-F238E27FC236}">
                  <a16:creationId xmlns:a16="http://schemas.microsoft.com/office/drawing/2014/main" id="{A5E7C143-2B46-E041-8A9E-3FA3079012E0}"/>
                </a:ext>
              </a:extLst>
            </p:cNvPr>
            <p:cNvSpPr txBox="1">
              <a:spLocks/>
            </p:cNvSpPr>
            <p:nvPr/>
          </p:nvSpPr>
          <p:spPr>
            <a:xfrm>
              <a:off x="8749755" y="5797690"/>
              <a:ext cx="2018860" cy="394392"/>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600"/>
                </a:spcBef>
                <a:spcAft>
                  <a:spcPts val="0"/>
                </a:spcAft>
                <a:buClrTx/>
                <a:buSzTx/>
                <a:buFontTx/>
                <a:buNone/>
                <a:tabLst>
                  <a:tab pos="2794000" algn="l"/>
                </a:tabLst>
                <a:defRPr/>
              </a:pPr>
              <a:r>
                <a:rPr kumimoji="0" lang="en-US" sz="1600" b="1" i="0" u="none" strike="noStrike" kern="1200" cap="none" spc="0" normalizeH="0" baseline="0" noProof="0" dirty="0">
                  <a:ln>
                    <a:noFill/>
                  </a:ln>
                  <a:solidFill>
                    <a:prstClr val="white">
                      <a:lumMod val="50000"/>
                    </a:prstClr>
                  </a:solidFill>
                  <a:effectLst/>
                  <a:uLnTx/>
                  <a:uFillTx/>
                  <a:latin typeface="Arial" charset="0"/>
                  <a:cs typeface="Arial" charset="0"/>
                </a:rPr>
                <a:t>Time: 15 years</a:t>
              </a:r>
              <a:endParaRPr kumimoji="0" lang="en-US" sz="2000" b="1" i="0" u="none" strike="noStrike" kern="1200" cap="none" spc="0" normalizeH="0" baseline="0" noProof="0" dirty="0">
                <a:ln>
                  <a:noFill/>
                </a:ln>
                <a:solidFill>
                  <a:prstClr val="white">
                    <a:lumMod val="50000"/>
                  </a:prstClr>
                </a:solidFill>
                <a:effectLst/>
                <a:uLnTx/>
                <a:uFillTx/>
                <a:latin typeface="Arial" charset="0"/>
                <a:cs typeface="Arial" charset="0"/>
              </a:endParaRPr>
            </a:p>
          </p:txBody>
        </p:sp>
      </p:grpSp>
      <p:sp>
        <p:nvSpPr>
          <p:cNvPr id="2" name="Slide Number Placeholder 1">
            <a:extLst>
              <a:ext uri="{FF2B5EF4-FFF2-40B4-BE49-F238E27FC236}">
                <a16:creationId xmlns:a16="http://schemas.microsoft.com/office/drawing/2014/main" id="{6245EF54-AE61-D045-AEA7-43B81CEB763C}"/>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6D29BD8-E3CF-4724-B68D-70B5B28115ED}" type="slidenum">
              <a:rPr kumimoji="0" lang="fr-FR" sz="11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fr-FR" sz="11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14924B11-630B-4949-95A7-85EEF974EFE2}"/>
              </a:ext>
            </a:extLst>
          </p:cNvPr>
          <p:cNvPicPr>
            <a:picLocks noChangeAspect="1"/>
          </p:cNvPicPr>
          <p:nvPr/>
        </p:nvPicPr>
        <p:blipFill>
          <a:blip r:embed="rId4"/>
          <a:stretch>
            <a:fillRect/>
          </a:stretch>
        </p:blipFill>
        <p:spPr>
          <a:xfrm>
            <a:off x="82872" y="313144"/>
            <a:ext cx="9644708" cy="859611"/>
          </a:xfrm>
          <a:prstGeom prst="rect">
            <a:avLst/>
          </a:prstGeom>
        </p:spPr>
      </p:pic>
    </p:spTree>
    <p:extLst>
      <p:ext uri="{BB962C8B-B14F-4D97-AF65-F5344CB8AC3E}">
        <p14:creationId xmlns:p14="http://schemas.microsoft.com/office/powerpoint/2010/main" val="114724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04167E-6 -4.07407E-6 L 1.04167E-6 0.06459 " pathEditMode="relative" rAng="0" ptsTypes="AA">
                                      <p:cBhvr>
                                        <p:cTn id="11" dur="2000" fill="hold"/>
                                        <p:tgtEl>
                                          <p:spTgt spid="6"/>
                                        </p:tgtEl>
                                        <p:attrNameLst>
                                          <p:attrName>ppt_x</p:attrName>
                                          <p:attrName>ppt_y</p:attrName>
                                        </p:attrNameLst>
                                      </p:cBhvr>
                                      <p:rCtr x="0" y="3218"/>
                                    </p:animMotion>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7C0E7-2884-4257-86D6-130EA4D5A899}"/>
              </a:ext>
            </a:extLst>
          </p:cNvPr>
          <p:cNvSpPr/>
          <p:nvPr/>
        </p:nvSpPr>
        <p:spPr>
          <a:xfrm>
            <a:off x="11833756" y="42222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WattTime Third-Party Validation</a:t>
            </a:r>
          </a:p>
        </p:txBody>
      </p:sp>
      <p:sp>
        <p:nvSpPr>
          <p:cNvPr id="13" name="Content Placeholder 2">
            <a:extLst>
              <a:ext uri="{FF2B5EF4-FFF2-40B4-BE49-F238E27FC236}">
                <a16:creationId xmlns:a16="http://schemas.microsoft.com/office/drawing/2014/main" id="{C4689371-E579-EE4D-9D12-1996704D33C8}"/>
              </a:ext>
            </a:extLst>
          </p:cNvPr>
          <p:cNvSpPr>
            <a:spLocks noGrp="1"/>
          </p:cNvSpPr>
          <p:nvPr>
            <p:ph idx="1"/>
          </p:nvPr>
        </p:nvSpPr>
        <p:spPr>
          <a:xfrm>
            <a:off x="457200" y="1554480"/>
            <a:ext cx="10942320" cy="5139869"/>
          </a:xfrm>
        </p:spPr>
        <p:txBody>
          <a:bodyPr/>
          <a:lstStyle/>
          <a:p>
            <a:pPr marL="0" indent="0">
              <a:buNone/>
            </a:pPr>
            <a:r>
              <a:rPr lang="en-US" sz="1800" b="1" dirty="0">
                <a:solidFill>
                  <a:schemeClr val="accent5"/>
                </a:solidFill>
              </a:rPr>
              <a:t>About WattTime</a:t>
            </a:r>
          </a:p>
          <a:p>
            <a:r>
              <a:rPr lang="en-US" sz="1800" dirty="0"/>
              <a:t>Environmental nonprofit founded by UC Berkeley researchers</a:t>
            </a:r>
          </a:p>
          <a:p>
            <a:r>
              <a:rPr lang="en-US" sz="1800" dirty="0"/>
              <a:t>Powered by &gt; 200 expert volunteers from Berkeley, Google, Microsoft, US DOE, PG&amp;E, </a:t>
            </a:r>
            <a:r>
              <a:rPr lang="en-US" sz="1800" dirty="0" err="1"/>
              <a:t>etc</a:t>
            </a:r>
            <a:endParaRPr lang="en-US" sz="1800" dirty="0"/>
          </a:p>
          <a:p>
            <a:r>
              <a:rPr lang="en-US" sz="1800" dirty="0"/>
              <a:t>Spun into the Rocky Mountain Institute in 2017</a:t>
            </a:r>
          </a:p>
          <a:p>
            <a:r>
              <a:rPr lang="en-US" sz="1800" dirty="0"/>
              <a:t>As renewable energy grows, increasing difference between the emissions consequences of using energy at a particular time and place</a:t>
            </a:r>
          </a:p>
          <a:p>
            <a:r>
              <a:rPr lang="en-US" sz="1800" dirty="0"/>
              <a:t>Our mission is to research, raise awareness of, and spread common practical tools for optimizing when, where, and whether to use electricity</a:t>
            </a:r>
          </a:p>
          <a:p>
            <a:endParaRPr lang="en-US" sz="1800" dirty="0"/>
          </a:p>
          <a:p>
            <a:pPr marL="0" indent="0">
              <a:buNone/>
            </a:pPr>
            <a:r>
              <a:rPr lang="en-US" sz="1800" b="1" dirty="0">
                <a:solidFill>
                  <a:schemeClr val="accent5"/>
                </a:solidFill>
              </a:rPr>
              <a:t>Our role in this project</a:t>
            </a:r>
          </a:p>
          <a:p>
            <a:r>
              <a:rPr lang="en-US" sz="1800" dirty="0"/>
              <a:t>Met BU through Boston Green Ribbon Commission collaboration </a:t>
            </a:r>
          </a:p>
          <a:p>
            <a:r>
              <a:rPr lang="en-US" sz="1800" dirty="0"/>
              <a:t>Neutral third-party nonprofit technical review of the analysis</a:t>
            </a:r>
          </a:p>
          <a:p>
            <a:pPr marL="0" indent="0">
              <a:buNone/>
            </a:pPr>
            <a:endParaRPr lang="en-US" sz="1800" dirty="0"/>
          </a:p>
        </p:txBody>
      </p:sp>
    </p:spTree>
    <p:extLst>
      <p:ext uri="{BB962C8B-B14F-4D97-AF65-F5344CB8AC3E}">
        <p14:creationId xmlns:p14="http://schemas.microsoft.com/office/powerpoint/2010/main" val="6389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But </a:t>
            </a:r>
            <a:r>
              <a:rPr lang="en-US" i="1" dirty="0"/>
              <a:t>which</a:t>
            </a:r>
            <a:r>
              <a:rPr lang="en-US" dirty="0"/>
              <a:t> fossil plants will your renewables replace?</a:t>
            </a:r>
          </a:p>
        </p:txBody>
      </p:sp>
      <p:cxnSp>
        <p:nvCxnSpPr>
          <p:cNvPr id="26" name="Elbow Connector 25">
            <a:extLst>
              <a:ext uri="{FF2B5EF4-FFF2-40B4-BE49-F238E27FC236}">
                <a16:creationId xmlns:a16="http://schemas.microsoft.com/office/drawing/2014/main" id="{4A93951E-0D75-214B-9D48-29D9C9DFAAC8}"/>
              </a:ext>
            </a:extLst>
          </p:cNvPr>
          <p:cNvCxnSpPr/>
          <p:nvPr/>
        </p:nvCxnSpPr>
        <p:spPr>
          <a:xfrm rot="16200000" flipH="1">
            <a:off x="6058716" y="2683782"/>
            <a:ext cx="1037596" cy="511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1" name="Elbow Connector 30">
            <a:extLst>
              <a:ext uri="{FF2B5EF4-FFF2-40B4-BE49-F238E27FC236}">
                <a16:creationId xmlns:a16="http://schemas.microsoft.com/office/drawing/2014/main" id="{ACA1FC3F-FDAA-C34D-A977-A650E5FF395C}"/>
              </a:ext>
            </a:extLst>
          </p:cNvPr>
          <p:cNvCxnSpPr/>
          <p:nvPr/>
        </p:nvCxnSpPr>
        <p:spPr>
          <a:xfrm>
            <a:off x="4911513" y="3101384"/>
            <a:ext cx="600160" cy="56676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6" name="Elbow Connector 35">
            <a:extLst>
              <a:ext uri="{FF2B5EF4-FFF2-40B4-BE49-F238E27FC236}">
                <a16:creationId xmlns:a16="http://schemas.microsoft.com/office/drawing/2014/main" id="{C948D000-6497-D14D-9E2E-10716BADB1F1}"/>
              </a:ext>
            </a:extLst>
          </p:cNvPr>
          <p:cNvCxnSpPr/>
          <p:nvPr/>
        </p:nvCxnSpPr>
        <p:spPr>
          <a:xfrm rot="16200000" flipH="1">
            <a:off x="6642554" y="3662745"/>
            <a:ext cx="936123" cy="527752"/>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7" name="Elbow Connector 36">
            <a:extLst>
              <a:ext uri="{FF2B5EF4-FFF2-40B4-BE49-F238E27FC236}">
                <a16:creationId xmlns:a16="http://schemas.microsoft.com/office/drawing/2014/main" id="{8C7C4174-ABAE-1F47-B8A7-3F17F5EF6335}"/>
              </a:ext>
            </a:extLst>
          </p:cNvPr>
          <p:cNvCxnSpPr/>
          <p:nvPr/>
        </p:nvCxnSpPr>
        <p:spPr>
          <a:xfrm rot="5400000">
            <a:off x="4807319" y="4021976"/>
            <a:ext cx="1128920" cy="279787"/>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8" name="Elbow Connector 37">
            <a:extLst>
              <a:ext uri="{FF2B5EF4-FFF2-40B4-BE49-F238E27FC236}">
                <a16:creationId xmlns:a16="http://schemas.microsoft.com/office/drawing/2014/main" id="{40BC1D7A-574D-6644-A378-E19319DBDCF3}"/>
              </a:ext>
            </a:extLst>
          </p:cNvPr>
          <p:cNvCxnSpPr/>
          <p:nvPr/>
        </p:nvCxnSpPr>
        <p:spPr>
          <a:xfrm rot="10800000">
            <a:off x="5061544" y="4726328"/>
            <a:ext cx="1598561" cy="56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9" name="Elbow Connector 38">
            <a:extLst>
              <a:ext uri="{FF2B5EF4-FFF2-40B4-BE49-F238E27FC236}">
                <a16:creationId xmlns:a16="http://schemas.microsoft.com/office/drawing/2014/main" id="{99543AB1-8AD6-2041-AFDC-9AB02FDE52A8}"/>
              </a:ext>
            </a:extLst>
          </p:cNvPr>
          <p:cNvCxnSpPr/>
          <p:nvPr/>
        </p:nvCxnSpPr>
        <p:spPr>
          <a:xfrm rot="5400000">
            <a:off x="6302640" y="4280108"/>
            <a:ext cx="1161463" cy="45448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2A1E0AE0-BC1D-7646-8C08-64E2F1CB7954}"/>
              </a:ext>
            </a:extLst>
          </p:cNvPr>
          <p:cNvCxnSpPr/>
          <p:nvPr/>
        </p:nvCxnSpPr>
        <p:spPr>
          <a:xfrm flipH="1">
            <a:off x="5865706" y="4744848"/>
            <a:ext cx="26648" cy="457200"/>
          </a:xfrm>
          <a:prstGeom prst="straightConnector1">
            <a:avLst/>
          </a:prstGeom>
          <a:ln w="254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63" name="Picture 62">
            <a:extLst>
              <a:ext uri="{FF2B5EF4-FFF2-40B4-BE49-F238E27FC236}">
                <a16:creationId xmlns:a16="http://schemas.microsoft.com/office/drawing/2014/main" id="{35A7FCD4-4569-2947-9EF6-51D853EB40FA}"/>
              </a:ext>
            </a:extLst>
          </p:cNvPr>
          <p:cNvPicPr>
            <a:picLocks noChangeAspect="1"/>
          </p:cNvPicPr>
          <p:nvPr/>
        </p:nvPicPr>
        <p:blipFill>
          <a:blip r:embed="rId3">
            <a:biLevel thresh="50000"/>
          </a:blip>
          <a:stretch>
            <a:fillRect/>
          </a:stretch>
        </p:blipFill>
        <p:spPr>
          <a:xfrm>
            <a:off x="4477590" y="3984665"/>
            <a:ext cx="599684" cy="1103419"/>
          </a:xfrm>
          <a:prstGeom prst="rect">
            <a:avLst/>
          </a:prstGeom>
        </p:spPr>
      </p:pic>
      <p:pic>
        <p:nvPicPr>
          <p:cNvPr id="66" name="Picture 65">
            <a:extLst>
              <a:ext uri="{FF2B5EF4-FFF2-40B4-BE49-F238E27FC236}">
                <a16:creationId xmlns:a16="http://schemas.microsoft.com/office/drawing/2014/main" id="{0765A65E-4467-674F-BE4F-512CE49A1591}"/>
              </a:ext>
            </a:extLst>
          </p:cNvPr>
          <p:cNvPicPr>
            <a:picLocks noChangeAspect="1"/>
          </p:cNvPicPr>
          <p:nvPr/>
        </p:nvPicPr>
        <p:blipFill>
          <a:blip r:embed="rId3">
            <a:biLevel thresh="50000"/>
          </a:blip>
          <a:stretch>
            <a:fillRect/>
          </a:stretch>
        </p:blipFill>
        <p:spPr>
          <a:xfrm>
            <a:off x="5614004" y="2699846"/>
            <a:ext cx="599684" cy="1103419"/>
          </a:xfrm>
          <a:prstGeom prst="rect">
            <a:avLst/>
          </a:prstGeom>
        </p:spPr>
      </p:pic>
      <p:pic>
        <p:nvPicPr>
          <p:cNvPr id="67" name="Picture 66">
            <a:extLst>
              <a:ext uri="{FF2B5EF4-FFF2-40B4-BE49-F238E27FC236}">
                <a16:creationId xmlns:a16="http://schemas.microsoft.com/office/drawing/2014/main" id="{9547175C-E940-B74D-AC5A-2C2EC33DDCA1}"/>
              </a:ext>
            </a:extLst>
          </p:cNvPr>
          <p:cNvPicPr>
            <a:picLocks noChangeAspect="1"/>
          </p:cNvPicPr>
          <p:nvPr/>
        </p:nvPicPr>
        <p:blipFill>
          <a:blip r:embed="rId3">
            <a:biLevel thresh="50000"/>
          </a:blip>
          <a:stretch>
            <a:fillRect/>
          </a:stretch>
        </p:blipFill>
        <p:spPr>
          <a:xfrm>
            <a:off x="4017818" y="1685215"/>
            <a:ext cx="910910" cy="1676075"/>
          </a:xfrm>
          <a:prstGeom prst="rect">
            <a:avLst/>
          </a:prstGeom>
        </p:spPr>
      </p:pic>
      <p:pic>
        <p:nvPicPr>
          <p:cNvPr id="68" name="Picture 67">
            <a:extLst>
              <a:ext uri="{FF2B5EF4-FFF2-40B4-BE49-F238E27FC236}">
                <a16:creationId xmlns:a16="http://schemas.microsoft.com/office/drawing/2014/main" id="{8CAF1CDB-CE53-B44B-B955-1A1F10813F89}"/>
              </a:ext>
            </a:extLst>
          </p:cNvPr>
          <p:cNvPicPr>
            <a:picLocks noChangeAspect="1"/>
          </p:cNvPicPr>
          <p:nvPr/>
        </p:nvPicPr>
        <p:blipFill>
          <a:blip r:embed="rId4">
            <a:biLevel thresh="75000"/>
            <a:extLst>
              <a:ext uri="{BEBA8EAE-BF5A-486C-A8C5-ECC9F3942E4B}">
                <a14:imgProps xmlns:a14="http://schemas.microsoft.com/office/drawing/2010/main">
                  <a14:imgLayer>
                    <a14:imgEffect>
                      <a14:saturation sat="0"/>
                    </a14:imgEffect>
                  </a14:imgLayer>
                </a14:imgProps>
              </a:ext>
            </a:extLst>
          </a:blip>
          <a:stretch>
            <a:fillRect/>
          </a:stretch>
        </p:blipFill>
        <p:spPr>
          <a:xfrm>
            <a:off x="5292670" y="5074348"/>
            <a:ext cx="700284" cy="1288523"/>
          </a:xfrm>
          <a:prstGeom prst="rect">
            <a:avLst/>
          </a:prstGeom>
        </p:spPr>
      </p:pic>
      <p:pic>
        <p:nvPicPr>
          <p:cNvPr id="74" name="Shape 114">
            <a:extLst>
              <a:ext uri="{FF2B5EF4-FFF2-40B4-BE49-F238E27FC236}">
                <a16:creationId xmlns:a16="http://schemas.microsoft.com/office/drawing/2014/main" id="{20AF6B0E-6C03-D647-AF5D-07D990CB7B4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12731" y="1649979"/>
            <a:ext cx="774908" cy="742257"/>
          </a:xfrm>
          <a:prstGeom prst="rect">
            <a:avLst/>
          </a:prstGeom>
          <a:noFill/>
          <a:ln>
            <a:noFill/>
          </a:ln>
        </p:spPr>
      </p:pic>
      <p:pic>
        <p:nvPicPr>
          <p:cNvPr id="76" name="Picture 75">
            <a:extLst>
              <a:ext uri="{FF2B5EF4-FFF2-40B4-BE49-F238E27FC236}">
                <a16:creationId xmlns:a16="http://schemas.microsoft.com/office/drawing/2014/main" id="{78544A9F-12E2-2948-A2A2-47E553EBDA63}"/>
              </a:ext>
            </a:extLst>
          </p:cNvPr>
          <p:cNvPicPr>
            <a:picLocks noChangeAspect="1"/>
          </p:cNvPicPr>
          <p:nvPr/>
        </p:nvPicPr>
        <p:blipFill>
          <a:blip r:embed="rId3">
            <a:biLevel thresh="50000"/>
          </a:blip>
          <a:stretch>
            <a:fillRect/>
          </a:stretch>
        </p:blipFill>
        <p:spPr>
          <a:xfrm>
            <a:off x="7467355" y="3738555"/>
            <a:ext cx="672519" cy="1237436"/>
          </a:xfrm>
          <a:prstGeom prst="rect">
            <a:avLst/>
          </a:prstGeom>
          <a:noFill/>
        </p:spPr>
      </p:pic>
    </p:spTree>
    <p:extLst>
      <p:ext uri="{BB962C8B-B14F-4D97-AF65-F5344CB8AC3E}">
        <p14:creationId xmlns:p14="http://schemas.microsoft.com/office/powerpoint/2010/main" val="124204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7C0E7-2884-4257-86D6-130EA4D5A899}"/>
              </a:ext>
            </a:extLst>
          </p:cNvPr>
          <p:cNvSpPr/>
          <p:nvPr/>
        </p:nvSpPr>
        <p:spPr>
          <a:xfrm>
            <a:off x="11833756" y="42222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The “marginal” generator</a:t>
            </a:r>
          </a:p>
        </p:txBody>
      </p:sp>
      <p:pic>
        <p:nvPicPr>
          <p:cNvPr id="22" name="image53.png">
            <a:extLst>
              <a:ext uri="{FF2B5EF4-FFF2-40B4-BE49-F238E27FC236}">
                <a16:creationId xmlns:a16="http://schemas.microsoft.com/office/drawing/2014/main" id="{C081997D-5128-8C46-9706-18B1D1C31A28}"/>
              </a:ext>
            </a:extLst>
          </p:cNvPr>
          <p:cNvPicPr>
            <a:picLocks noChangeAspect="1"/>
          </p:cNvPicPr>
          <p:nvPr/>
        </p:nvPicPr>
        <p:blipFill>
          <a:blip r:embed="rId3">
            <a:extLst/>
          </a:blip>
          <a:stretch>
            <a:fillRect/>
          </a:stretch>
        </p:blipFill>
        <p:spPr>
          <a:xfrm>
            <a:off x="2125329" y="2539183"/>
            <a:ext cx="4951159" cy="2975963"/>
          </a:xfrm>
          <a:prstGeom prst="rect">
            <a:avLst/>
          </a:prstGeom>
          <a:ln w="12700">
            <a:miter lim="400000"/>
          </a:ln>
        </p:spPr>
      </p:pic>
      <p:sp>
        <p:nvSpPr>
          <p:cNvPr id="23" name="Shape 401">
            <a:extLst>
              <a:ext uri="{FF2B5EF4-FFF2-40B4-BE49-F238E27FC236}">
                <a16:creationId xmlns:a16="http://schemas.microsoft.com/office/drawing/2014/main" id="{EA56C7A7-E519-8441-9750-F6124F837036}"/>
              </a:ext>
            </a:extLst>
          </p:cNvPr>
          <p:cNvSpPr/>
          <p:nvPr/>
        </p:nvSpPr>
        <p:spPr>
          <a:xfrm>
            <a:off x="6380380" y="3003440"/>
            <a:ext cx="2" cy="873903"/>
          </a:xfrm>
          <a:prstGeom prst="line">
            <a:avLst/>
          </a:prstGeom>
          <a:ln w="44450">
            <a:solidFill>
              <a:srgbClr val="000000"/>
            </a:solidFill>
            <a:tailEnd type="stealth"/>
          </a:ln>
        </p:spPr>
        <p:txBody>
          <a:bodyPr lIns="45718" tIns="45718" rIns="45718" bIns="45718"/>
          <a:lstStyle/>
          <a:p>
            <a:endParaRPr/>
          </a:p>
        </p:txBody>
      </p:sp>
      <p:pic>
        <p:nvPicPr>
          <p:cNvPr id="24" name="image54.png">
            <a:extLst>
              <a:ext uri="{FF2B5EF4-FFF2-40B4-BE49-F238E27FC236}">
                <a16:creationId xmlns:a16="http://schemas.microsoft.com/office/drawing/2014/main" id="{717AC604-CD85-2143-89B3-7A80A8FFBD6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228888" y="2539183"/>
            <a:ext cx="2065409" cy="2975963"/>
          </a:xfrm>
          <a:prstGeom prst="rect">
            <a:avLst/>
          </a:prstGeom>
          <a:ln w="12700">
            <a:miter lim="400000"/>
          </a:ln>
        </p:spPr>
      </p:pic>
    </p:spTree>
    <p:extLst>
      <p:ext uri="{BB962C8B-B14F-4D97-AF65-F5344CB8AC3E}">
        <p14:creationId xmlns:p14="http://schemas.microsoft.com/office/powerpoint/2010/main" val="257377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7C0E7-2884-4257-86D6-130EA4D5A899}"/>
              </a:ext>
            </a:extLst>
          </p:cNvPr>
          <p:cNvSpPr/>
          <p:nvPr/>
        </p:nvSpPr>
        <p:spPr>
          <a:xfrm>
            <a:off x="11833756" y="42222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BBDC7370-4100-49FB-BBF1-E32B61169B8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364AC38D-0291-4B64-AD8A-D54305DA5ED4}"/>
              </a:ext>
            </a:extLst>
          </p:cNvPr>
          <p:cNvSpPr>
            <a:spLocks noGrp="1"/>
          </p:cNvSpPr>
          <p:nvPr>
            <p:ph type="title"/>
          </p:nvPr>
        </p:nvSpPr>
        <p:spPr/>
        <p:txBody>
          <a:bodyPr/>
          <a:lstStyle/>
          <a:p>
            <a:r>
              <a:rPr lang="en-US" dirty="0"/>
              <a:t>Two ways to measure</a:t>
            </a:r>
          </a:p>
        </p:txBody>
      </p:sp>
      <p:pic>
        <p:nvPicPr>
          <p:cNvPr id="9" name="image44.png">
            <a:extLst>
              <a:ext uri="{FF2B5EF4-FFF2-40B4-BE49-F238E27FC236}">
                <a16:creationId xmlns:a16="http://schemas.microsoft.com/office/drawing/2014/main" id="{1243129E-6016-2949-AAEB-E4528F48CF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321" y="2232513"/>
            <a:ext cx="2825029" cy="1837319"/>
          </a:xfrm>
          <a:prstGeom prst="rect">
            <a:avLst/>
          </a:prstGeom>
          <a:ln w="12700">
            <a:miter lim="400000"/>
          </a:ln>
        </p:spPr>
      </p:pic>
      <p:pic>
        <p:nvPicPr>
          <p:cNvPr id="10" name="image45.png">
            <a:extLst>
              <a:ext uri="{FF2B5EF4-FFF2-40B4-BE49-F238E27FC236}">
                <a16:creationId xmlns:a16="http://schemas.microsoft.com/office/drawing/2014/main" id="{FA79B871-8296-FB4D-BD7C-656D519ACF1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897597" y="2225538"/>
            <a:ext cx="1182953" cy="1844294"/>
          </a:xfrm>
          <a:prstGeom prst="rect">
            <a:avLst/>
          </a:prstGeom>
          <a:ln w="12700">
            <a:miter lim="400000"/>
          </a:ln>
        </p:spPr>
      </p:pic>
      <p:sp>
        <p:nvSpPr>
          <p:cNvPr id="11" name="Shape 419">
            <a:extLst>
              <a:ext uri="{FF2B5EF4-FFF2-40B4-BE49-F238E27FC236}">
                <a16:creationId xmlns:a16="http://schemas.microsoft.com/office/drawing/2014/main" id="{FF2043EF-A010-7549-92A3-ECC195B16C0A}"/>
              </a:ext>
            </a:extLst>
          </p:cNvPr>
          <p:cNvSpPr/>
          <p:nvPr/>
        </p:nvSpPr>
        <p:spPr>
          <a:xfrm>
            <a:off x="3444239" y="2375059"/>
            <a:ext cx="1" cy="772626"/>
          </a:xfrm>
          <a:prstGeom prst="line">
            <a:avLst/>
          </a:prstGeom>
          <a:ln w="44450">
            <a:solidFill>
              <a:srgbClr val="000000"/>
            </a:solidFill>
            <a:tailEnd type="stealth"/>
          </a:ln>
        </p:spPr>
        <p:txBody>
          <a:bodyPr lIns="45719" rIns="45719"/>
          <a:lstStyle/>
          <a:p>
            <a:endParaRPr/>
          </a:p>
        </p:txBody>
      </p:sp>
      <p:sp>
        <p:nvSpPr>
          <p:cNvPr id="12" name="Content Placeholder 2">
            <a:extLst>
              <a:ext uri="{FF2B5EF4-FFF2-40B4-BE49-F238E27FC236}">
                <a16:creationId xmlns:a16="http://schemas.microsoft.com/office/drawing/2014/main" id="{817389EF-AFFF-7943-AD52-1B6FEFFD25AA}"/>
              </a:ext>
            </a:extLst>
          </p:cNvPr>
          <p:cNvSpPr>
            <a:spLocks noGrp="1"/>
          </p:cNvSpPr>
          <p:nvPr>
            <p:ph idx="1"/>
          </p:nvPr>
        </p:nvSpPr>
        <p:spPr>
          <a:xfrm>
            <a:off x="1000074" y="1750229"/>
            <a:ext cx="4038600" cy="707886"/>
          </a:xfrm>
        </p:spPr>
        <p:txBody>
          <a:bodyPr/>
          <a:lstStyle/>
          <a:p>
            <a:pPr marL="0" indent="0">
              <a:buNone/>
            </a:pPr>
            <a:r>
              <a:rPr lang="en-US" sz="1800" b="1" dirty="0">
                <a:solidFill>
                  <a:schemeClr val="accent5"/>
                </a:solidFill>
              </a:rPr>
              <a:t>Old way: use theory to estimate</a:t>
            </a:r>
          </a:p>
          <a:p>
            <a:pPr marL="0" indent="0">
              <a:buNone/>
            </a:pPr>
            <a:endParaRPr lang="en-US" sz="1800" dirty="0"/>
          </a:p>
        </p:txBody>
      </p:sp>
      <p:sp>
        <p:nvSpPr>
          <p:cNvPr id="16" name="Content Placeholder 2">
            <a:extLst>
              <a:ext uri="{FF2B5EF4-FFF2-40B4-BE49-F238E27FC236}">
                <a16:creationId xmlns:a16="http://schemas.microsoft.com/office/drawing/2014/main" id="{BD107A52-9028-8F4D-978A-1C9E2B78495A}"/>
              </a:ext>
            </a:extLst>
          </p:cNvPr>
          <p:cNvSpPr txBox="1">
            <a:spLocks/>
          </p:cNvSpPr>
          <p:nvPr/>
        </p:nvSpPr>
        <p:spPr>
          <a:xfrm>
            <a:off x="6048322" y="1750229"/>
            <a:ext cx="4038600" cy="707886"/>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MT" charset="0"/>
              <a:buNone/>
            </a:pPr>
            <a:r>
              <a:rPr lang="en-US" sz="1800" b="1" dirty="0">
                <a:solidFill>
                  <a:schemeClr val="accent5"/>
                </a:solidFill>
              </a:rPr>
              <a:t>New way: use data to </a:t>
            </a:r>
            <a:r>
              <a:rPr lang="en-US" sz="1800" b="1" i="1" dirty="0">
                <a:solidFill>
                  <a:schemeClr val="accent5"/>
                </a:solidFill>
              </a:rPr>
              <a:t>measure</a:t>
            </a:r>
          </a:p>
          <a:p>
            <a:pPr marL="0" indent="0">
              <a:buFont typeface="ArialMT" charset="0"/>
              <a:buNone/>
            </a:pPr>
            <a:endParaRPr lang="en-US" sz="1800" dirty="0"/>
          </a:p>
        </p:txBody>
      </p:sp>
      <p:pic>
        <p:nvPicPr>
          <p:cNvPr id="17" name="Picture 16">
            <a:extLst>
              <a:ext uri="{FF2B5EF4-FFF2-40B4-BE49-F238E27FC236}">
                <a16:creationId xmlns:a16="http://schemas.microsoft.com/office/drawing/2014/main" id="{3BE7F599-DBB5-534D-8A60-990CD252C3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75295" y="2225538"/>
            <a:ext cx="4111627" cy="2283023"/>
          </a:xfrm>
          <a:prstGeom prst="rect">
            <a:avLst/>
          </a:prstGeom>
        </p:spPr>
      </p:pic>
    </p:spTree>
    <p:extLst>
      <p:ext uri="{BB962C8B-B14F-4D97-AF65-F5344CB8AC3E}">
        <p14:creationId xmlns:p14="http://schemas.microsoft.com/office/powerpoint/2010/main" val="179524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charset="0"/>
                <a:ea typeface="Century Gothic" charset="0"/>
                <a:cs typeface="Century Gothic" charset="0"/>
              </a:rPr>
              <a:t>Emissions factors vary over time…</a:t>
            </a:r>
          </a:p>
        </p:txBody>
      </p:sp>
      <p:pic>
        <p:nvPicPr>
          <p:cNvPr id="5" name="image02.png">
            <a:extLst>
              <a:ext uri="{FF2B5EF4-FFF2-40B4-BE49-F238E27FC236}">
                <a16:creationId xmlns:a16="http://schemas.microsoft.com/office/drawing/2014/main" id="{47F6AC42-DC1C-5646-AD93-13F3AC247507}"/>
              </a:ext>
            </a:extLst>
          </p:cNvPr>
          <p:cNvPicPr/>
          <p:nvPr/>
        </p:nvPicPr>
        <p:blipFill>
          <a:blip r:embed="rId2"/>
          <a:srcRect/>
          <a:stretch>
            <a:fillRect/>
          </a:stretch>
        </p:blipFill>
        <p:spPr>
          <a:xfrm>
            <a:off x="2166012" y="1266158"/>
            <a:ext cx="7689188" cy="5334000"/>
          </a:xfrm>
          <a:prstGeom prst="rect">
            <a:avLst/>
          </a:prstGeom>
          <a:ln/>
        </p:spPr>
      </p:pic>
    </p:spTree>
    <p:extLst>
      <p:ext uri="{BB962C8B-B14F-4D97-AF65-F5344CB8AC3E}">
        <p14:creationId xmlns:p14="http://schemas.microsoft.com/office/powerpoint/2010/main" val="40714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charset="0"/>
                <a:ea typeface="Century Gothic" charset="0"/>
                <a:cs typeface="Century Gothic" charset="0"/>
              </a:rPr>
              <a:t>…and space</a:t>
            </a:r>
          </a:p>
        </p:txBody>
      </p:sp>
      <p:pic>
        <p:nvPicPr>
          <p:cNvPr id="3" name="Picture 2">
            <a:extLst>
              <a:ext uri="{FF2B5EF4-FFF2-40B4-BE49-F238E27FC236}">
                <a16:creationId xmlns:a16="http://schemas.microsoft.com/office/drawing/2014/main" id="{7BB2FAF4-6AD0-884E-8B01-ACD54864EDE8}"/>
              </a:ext>
            </a:extLst>
          </p:cNvPr>
          <p:cNvPicPr>
            <a:picLocks noChangeAspect="1"/>
          </p:cNvPicPr>
          <p:nvPr/>
        </p:nvPicPr>
        <p:blipFill>
          <a:blip r:embed="rId2"/>
          <a:stretch>
            <a:fillRect/>
          </a:stretch>
        </p:blipFill>
        <p:spPr>
          <a:xfrm>
            <a:off x="1410278" y="1405659"/>
            <a:ext cx="9537700" cy="5016500"/>
          </a:xfrm>
          <a:prstGeom prst="rect">
            <a:avLst/>
          </a:prstGeom>
        </p:spPr>
      </p:pic>
    </p:spTree>
    <p:extLst>
      <p:ext uri="{BB962C8B-B14F-4D97-AF65-F5344CB8AC3E}">
        <p14:creationId xmlns:p14="http://schemas.microsoft.com/office/powerpoint/2010/main" val="234353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charset="0"/>
                <a:ea typeface="Century Gothic" charset="0"/>
                <a:cs typeface="Century Gothic" charset="0"/>
              </a:rPr>
              <a:t>Greenhouse Gas Protocol</a:t>
            </a:r>
          </a:p>
        </p:txBody>
      </p:sp>
      <p:sp>
        <p:nvSpPr>
          <p:cNvPr id="4" name="Content Placeholder 2">
            <a:extLst>
              <a:ext uri="{FF2B5EF4-FFF2-40B4-BE49-F238E27FC236}">
                <a16:creationId xmlns:a16="http://schemas.microsoft.com/office/drawing/2014/main" id="{6A914908-E21E-1E44-9945-02B759F35770}"/>
              </a:ext>
            </a:extLst>
          </p:cNvPr>
          <p:cNvSpPr>
            <a:spLocks noGrp="1"/>
          </p:cNvSpPr>
          <p:nvPr>
            <p:ph idx="1"/>
          </p:nvPr>
        </p:nvSpPr>
        <p:spPr>
          <a:xfrm>
            <a:off x="457200" y="1386841"/>
            <a:ext cx="10713720" cy="4847481"/>
          </a:xfrm>
        </p:spPr>
        <p:txBody>
          <a:bodyPr numCol="2"/>
          <a:lstStyle/>
          <a:p>
            <a:pPr marL="0" indent="0">
              <a:buNone/>
            </a:pPr>
            <a:r>
              <a:rPr lang="en-US" sz="1800" b="1" dirty="0">
                <a:solidFill>
                  <a:schemeClr val="accent5"/>
                </a:solidFill>
              </a:rPr>
              <a:t>Scope 2 carbon: inventory</a:t>
            </a:r>
          </a:p>
          <a:p>
            <a:r>
              <a:rPr lang="en-US" dirty="0">
                <a:ea typeface="Gill Sans MT" charset="0"/>
                <a:cs typeface="Gill Sans MT" charset="0"/>
              </a:rPr>
              <a:t>All MWh are treated equally</a:t>
            </a:r>
          </a:p>
          <a:p>
            <a:r>
              <a:rPr lang="en-US" dirty="0">
                <a:ea typeface="Gill Sans MT" charset="0"/>
                <a:cs typeface="Gill Sans MT" charset="0"/>
              </a:rPr>
              <a:t>Does not consider variation over time</a:t>
            </a:r>
          </a:p>
          <a:p>
            <a:r>
              <a:rPr lang="en-US" dirty="0">
                <a:ea typeface="Gill Sans MT" charset="0"/>
                <a:cs typeface="Gill Sans MT" charset="0"/>
              </a:rPr>
              <a:t>RE </a:t>
            </a:r>
            <a:r>
              <a:rPr lang="en-US" i="1" dirty="0">
                <a:ea typeface="Gill Sans MT" charset="0"/>
                <a:cs typeface="Gill Sans MT" charset="0"/>
              </a:rPr>
              <a:t>assumed</a:t>
            </a:r>
            <a:r>
              <a:rPr lang="en-US" dirty="0">
                <a:ea typeface="Gill Sans MT" charset="0"/>
                <a:cs typeface="Gill Sans MT" charset="0"/>
              </a:rPr>
              <a:t> to displace all power plants equally</a:t>
            </a:r>
          </a:p>
          <a:p>
            <a:r>
              <a:rPr lang="en-US" dirty="0">
                <a:ea typeface="Gill Sans MT" charset="0"/>
                <a:cs typeface="Gill Sans MT" charset="0"/>
              </a:rPr>
              <a:t>Accounting abstraction</a:t>
            </a:r>
          </a:p>
          <a:p>
            <a:r>
              <a:rPr lang="en-US" dirty="0">
                <a:ea typeface="Gill Sans MT" charset="0"/>
                <a:cs typeface="Gill Sans MT" charset="0"/>
              </a:rPr>
              <a:t>Applies to all RE regardless of quality</a:t>
            </a:r>
          </a:p>
          <a:p>
            <a:r>
              <a:rPr lang="en-US" dirty="0">
                <a:ea typeface="Gill Sans MT" charset="0"/>
                <a:cs typeface="Gill Sans MT" charset="0"/>
              </a:rPr>
              <a:t>Advantages</a:t>
            </a:r>
          </a:p>
          <a:p>
            <a:pPr lvl="1"/>
            <a:r>
              <a:rPr lang="en-US" dirty="0">
                <a:ea typeface="Gill Sans MT" charset="0"/>
                <a:cs typeface="Gill Sans MT" charset="0"/>
              </a:rPr>
              <a:t>Simple</a:t>
            </a:r>
          </a:p>
          <a:p>
            <a:pPr lvl="1"/>
            <a:r>
              <a:rPr lang="en-US" dirty="0">
                <a:ea typeface="Gill Sans MT" charset="0"/>
                <a:cs typeface="Gill Sans MT" charset="0"/>
              </a:rPr>
              <a:t>Ensures all emissions are “owned” by someone</a:t>
            </a:r>
          </a:p>
          <a:p>
            <a:r>
              <a:rPr lang="en-US" dirty="0"/>
              <a:t>GHGP says institutions </a:t>
            </a:r>
            <a:r>
              <a:rPr lang="en-US" i="1" dirty="0"/>
              <a:t>must</a:t>
            </a:r>
            <a:r>
              <a:rPr lang="en-US" dirty="0"/>
              <a:t> report</a:t>
            </a:r>
            <a:endParaRPr lang="en-US" dirty="0">
              <a:ea typeface="Gill Sans MT" charset="0"/>
              <a:cs typeface="Gill Sans MT" charset="0"/>
            </a:endParaRPr>
          </a:p>
          <a:p>
            <a:pPr lvl="1"/>
            <a:endParaRPr lang="en-US" dirty="0">
              <a:ea typeface="Gill Sans MT" charset="0"/>
              <a:cs typeface="Gill Sans MT" charset="0"/>
            </a:endParaRPr>
          </a:p>
          <a:p>
            <a:pPr marL="0" indent="0">
              <a:buNone/>
            </a:pPr>
            <a:r>
              <a:rPr lang="en-US" sz="1800" b="1" dirty="0">
                <a:solidFill>
                  <a:schemeClr val="accent5"/>
                </a:solidFill>
              </a:rPr>
              <a:t>Avoided emissions: impact</a:t>
            </a:r>
          </a:p>
          <a:p>
            <a:r>
              <a:rPr lang="en-US" dirty="0"/>
              <a:t>Each MWh’s impact is measured</a:t>
            </a:r>
          </a:p>
          <a:p>
            <a:r>
              <a:rPr lang="en-US" dirty="0"/>
              <a:t>Considers variation over time</a:t>
            </a:r>
          </a:p>
          <a:p>
            <a:r>
              <a:rPr lang="en-US" dirty="0"/>
              <a:t>Considers which power plants are </a:t>
            </a:r>
            <a:r>
              <a:rPr lang="en-US" i="1" dirty="0"/>
              <a:t>actually</a:t>
            </a:r>
            <a:r>
              <a:rPr lang="en-US" dirty="0"/>
              <a:t> displaced (“marginal” emissions)</a:t>
            </a:r>
          </a:p>
          <a:p>
            <a:r>
              <a:rPr lang="en-US" dirty="0"/>
              <a:t>Scientific measurement</a:t>
            </a:r>
          </a:p>
          <a:p>
            <a:r>
              <a:rPr lang="en-US" dirty="0"/>
              <a:t>Only applies to projects with additionality</a:t>
            </a:r>
          </a:p>
          <a:p>
            <a:r>
              <a:rPr lang="en-US" dirty="0">
                <a:ea typeface="Gill Sans MT" charset="0"/>
                <a:cs typeface="Gill Sans MT" charset="0"/>
              </a:rPr>
              <a:t>Advantages </a:t>
            </a:r>
          </a:p>
          <a:p>
            <a:pPr lvl="1"/>
            <a:r>
              <a:rPr lang="en-US" dirty="0">
                <a:ea typeface="Gill Sans MT" charset="0"/>
                <a:cs typeface="Gill Sans MT" charset="0"/>
              </a:rPr>
              <a:t>Measures true emissions impacts</a:t>
            </a:r>
          </a:p>
          <a:p>
            <a:pPr lvl="1"/>
            <a:r>
              <a:rPr lang="en-US" dirty="0">
                <a:ea typeface="Gill Sans MT" charset="0"/>
                <a:cs typeface="Gill Sans MT" charset="0"/>
              </a:rPr>
              <a:t>Makes optimization possible</a:t>
            </a:r>
          </a:p>
          <a:p>
            <a:r>
              <a:rPr lang="en-US" dirty="0">
                <a:ea typeface="Gill Sans MT" charset="0"/>
                <a:cs typeface="Gill Sans MT" charset="0"/>
              </a:rPr>
              <a:t>GHGP says institutions </a:t>
            </a:r>
            <a:r>
              <a:rPr lang="en-US" i="1" dirty="0">
                <a:ea typeface="Gill Sans MT" charset="0"/>
                <a:cs typeface="Gill Sans MT" charset="0"/>
              </a:rPr>
              <a:t>may</a:t>
            </a:r>
            <a:r>
              <a:rPr lang="en-US" dirty="0">
                <a:ea typeface="Gill Sans MT" charset="0"/>
                <a:cs typeface="Gill Sans MT" charset="0"/>
              </a:rPr>
              <a:t> report</a:t>
            </a:r>
            <a:endParaRPr lang="en-US" dirty="0"/>
          </a:p>
        </p:txBody>
      </p:sp>
    </p:spTree>
    <p:extLst>
      <p:ext uri="{BB962C8B-B14F-4D97-AF65-F5344CB8AC3E}">
        <p14:creationId xmlns:p14="http://schemas.microsoft.com/office/powerpoint/2010/main" val="26145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A743-2D02-4D73-9DBE-351B759CC93E}"/>
              </a:ext>
            </a:extLst>
          </p:cNvPr>
          <p:cNvSpPr>
            <a:spLocks noGrp="1"/>
          </p:cNvSpPr>
          <p:nvPr>
            <p:ph type="title"/>
          </p:nvPr>
        </p:nvSpPr>
        <p:spPr/>
        <p:txBody>
          <a:bodyPr/>
          <a:lstStyle/>
          <a:p>
            <a:r>
              <a:rPr lang="en-US" dirty="0"/>
              <a:t>Calculation Methodology</a:t>
            </a:r>
          </a:p>
        </p:txBody>
      </p:sp>
      <p:sp>
        <p:nvSpPr>
          <p:cNvPr id="4" name="Content Placeholder 2">
            <a:extLst>
              <a:ext uri="{FF2B5EF4-FFF2-40B4-BE49-F238E27FC236}">
                <a16:creationId xmlns:a16="http://schemas.microsoft.com/office/drawing/2014/main" id="{7679B2EA-CAAD-4B2D-9965-073B8C503FA5}"/>
              </a:ext>
            </a:extLst>
          </p:cNvPr>
          <p:cNvSpPr txBox="1">
            <a:spLocks/>
          </p:cNvSpPr>
          <p:nvPr/>
        </p:nvSpPr>
        <p:spPr>
          <a:xfrm>
            <a:off x="457200" y="1600450"/>
            <a:ext cx="4693920" cy="4678204"/>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accent5"/>
                </a:solidFill>
              </a:rPr>
              <a:t>BU</a:t>
            </a:r>
          </a:p>
          <a:p>
            <a:r>
              <a:rPr lang="en-US" sz="1600" dirty="0"/>
              <a:t>Narrowed project list to short list</a:t>
            </a:r>
          </a:p>
          <a:p>
            <a:r>
              <a:rPr lang="en-US" sz="1600" dirty="0"/>
              <a:t>Provided geographic locations</a:t>
            </a:r>
          </a:p>
          <a:p>
            <a:pPr marL="0" indent="0">
              <a:buNone/>
            </a:pPr>
            <a:r>
              <a:rPr lang="en-US" sz="1600" b="1" dirty="0">
                <a:solidFill>
                  <a:schemeClr val="accent5"/>
                </a:solidFill>
              </a:rPr>
              <a:t>CMU</a:t>
            </a:r>
          </a:p>
          <a:p>
            <a:r>
              <a:rPr lang="en-US" sz="1600" dirty="0"/>
              <a:t>Provided marginal emissions rates by time and region from 2006-2016</a:t>
            </a:r>
          </a:p>
          <a:p>
            <a:pPr marL="0" indent="0">
              <a:buNone/>
            </a:pPr>
            <a:r>
              <a:rPr lang="en-US" sz="1600" b="1" dirty="0">
                <a:solidFill>
                  <a:schemeClr val="accent5"/>
                </a:solidFill>
              </a:rPr>
              <a:t>Edison</a:t>
            </a:r>
          </a:p>
          <a:p>
            <a:r>
              <a:rPr lang="en-US" sz="1600" dirty="0"/>
              <a:t>Provided 8760 generation estimates by time and site</a:t>
            </a:r>
          </a:p>
          <a:p>
            <a:r>
              <a:rPr lang="en-US" sz="1600" dirty="0"/>
              <a:t>Multiplied generation (in MWh), by marginal emissions data (in </a:t>
            </a:r>
            <a:r>
              <a:rPr lang="en-US" sz="1600" dirty="0" err="1"/>
              <a:t>lbs</a:t>
            </a:r>
            <a:r>
              <a:rPr lang="en-US" sz="1600" dirty="0"/>
              <a:t>/MWh) for each time to generate emissions saved in each period and site</a:t>
            </a:r>
          </a:p>
          <a:p>
            <a:r>
              <a:rPr lang="en-US" sz="1600" dirty="0"/>
              <a:t>Added up and divided by project size to generate </a:t>
            </a:r>
            <a:r>
              <a:rPr lang="en-US" sz="1600" b="1" dirty="0"/>
              <a:t>common metric of </a:t>
            </a:r>
            <a:r>
              <a:rPr lang="en-US" sz="1600" b="1" dirty="0" err="1"/>
              <a:t>lbs</a:t>
            </a:r>
            <a:r>
              <a:rPr lang="en-US" sz="1600" b="1" dirty="0"/>
              <a:t>/MWh </a:t>
            </a:r>
            <a:r>
              <a:rPr lang="en-US" sz="1600" dirty="0"/>
              <a:t>by site</a:t>
            </a:r>
          </a:p>
        </p:txBody>
      </p:sp>
      <p:sp>
        <p:nvSpPr>
          <p:cNvPr id="5" name="Rectangle 4">
            <a:extLst>
              <a:ext uri="{FF2B5EF4-FFF2-40B4-BE49-F238E27FC236}">
                <a16:creationId xmlns:a16="http://schemas.microsoft.com/office/drawing/2014/main" id="{66A63E51-27D3-44CF-8A48-5508DDD52D11}"/>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Content Placeholder 2">
            <a:extLst>
              <a:ext uri="{FF2B5EF4-FFF2-40B4-BE49-F238E27FC236}">
                <a16:creationId xmlns:a16="http://schemas.microsoft.com/office/drawing/2014/main" id="{59D07091-F836-7C46-BDCD-E927A922F462}"/>
              </a:ext>
            </a:extLst>
          </p:cNvPr>
          <p:cNvSpPr txBox="1">
            <a:spLocks/>
          </p:cNvSpPr>
          <p:nvPr/>
        </p:nvSpPr>
        <p:spPr>
          <a:xfrm>
            <a:off x="6069278" y="1600449"/>
            <a:ext cx="4693920" cy="3185487"/>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accent5"/>
                </a:solidFill>
              </a:rPr>
              <a:t>WattTime</a:t>
            </a:r>
          </a:p>
          <a:p>
            <a:r>
              <a:rPr lang="en-US" sz="1600" dirty="0"/>
              <a:t>Examined BU’s short list</a:t>
            </a:r>
          </a:p>
          <a:p>
            <a:r>
              <a:rPr lang="en-US" sz="1600" dirty="0"/>
              <a:t>Generated own marginal emissions factors using a different methodology</a:t>
            </a:r>
          </a:p>
          <a:p>
            <a:pPr lvl="1"/>
            <a:r>
              <a:rPr lang="en-US" sz="1400" dirty="0"/>
              <a:t>Different underlying statistical algorithm</a:t>
            </a:r>
          </a:p>
          <a:p>
            <a:pPr lvl="1"/>
            <a:r>
              <a:rPr lang="en-US" sz="1400" dirty="0"/>
              <a:t>Based on real-time, 5-minute rather than historical, hourly</a:t>
            </a:r>
          </a:p>
          <a:p>
            <a:pPr lvl="1"/>
            <a:r>
              <a:rPr lang="en-US" sz="1400" dirty="0"/>
              <a:t>Based on </a:t>
            </a:r>
            <a:r>
              <a:rPr lang="en-US" sz="1400" dirty="0" err="1"/>
              <a:t>Blancing</a:t>
            </a:r>
            <a:r>
              <a:rPr lang="en-US" sz="1400" dirty="0"/>
              <a:t> Authority rather than NERC region</a:t>
            </a:r>
          </a:p>
          <a:p>
            <a:r>
              <a:rPr lang="en-US" sz="1600" dirty="0"/>
              <a:t>Examined Edison’s 8760 data</a:t>
            </a:r>
          </a:p>
          <a:p>
            <a:r>
              <a:rPr lang="en-US" sz="1600" dirty="0"/>
              <a:t>Reproduced all calculations and compared</a:t>
            </a:r>
          </a:p>
        </p:txBody>
      </p:sp>
    </p:spTree>
    <p:extLst>
      <p:ext uri="{BB962C8B-B14F-4D97-AF65-F5344CB8AC3E}">
        <p14:creationId xmlns:p14="http://schemas.microsoft.com/office/powerpoint/2010/main" val="99309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A743-2D02-4D73-9DBE-351B759CC93E}"/>
              </a:ext>
            </a:extLst>
          </p:cNvPr>
          <p:cNvSpPr>
            <a:spLocks noGrp="1"/>
          </p:cNvSpPr>
          <p:nvPr>
            <p:ph type="title"/>
          </p:nvPr>
        </p:nvSpPr>
        <p:spPr/>
        <p:txBody>
          <a:bodyPr/>
          <a:lstStyle/>
          <a:p>
            <a:r>
              <a:rPr lang="en-US" dirty="0"/>
              <a:t>Results</a:t>
            </a:r>
          </a:p>
        </p:txBody>
      </p:sp>
      <p:sp>
        <p:nvSpPr>
          <p:cNvPr id="5" name="Rectangle 4">
            <a:extLst>
              <a:ext uri="{FF2B5EF4-FFF2-40B4-BE49-F238E27FC236}">
                <a16:creationId xmlns:a16="http://schemas.microsoft.com/office/drawing/2014/main" id="{5414487B-D2B9-4C87-B202-6928D5F2EC0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 name="Picture 9">
            <a:extLst>
              <a:ext uri="{FF2B5EF4-FFF2-40B4-BE49-F238E27FC236}">
                <a16:creationId xmlns:a16="http://schemas.microsoft.com/office/drawing/2014/main" id="{94E813CC-CD95-8842-A5B0-32229C7D0952}"/>
              </a:ext>
            </a:extLst>
          </p:cNvPr>
          <p:cNvPicPr>
            <a:picLocks noChangeAspect="1"/>
          </p:cNvPicPr>
          <p:nvPr/>
        </p:nvPicPr>
        <p:blipFill>
          <a:blip r:embed="rId3"/>
          <a:stretch>
            <a:fillRect/>
          </a:stretch>
        </p:blipFill>
        <p:spPr>
          <a:xfrm>
            <a:off x="693837" y="1606550"/>
            <a:ext cx="11081303" cy="4184650"/>
          </a:xfrm>
          <a:prstGeom prst="rect">
            <a:avLst/>
          </a:prstGeom>
        </p:spPr>
      </p:pic>
    </p:spTree>
    <p:extLst>
      <p:ext uri="{BB962C8B-B14F-4D97-AF65-F5344CB8AC3E}">
        <p14:creationId xmlns:p14="http://schemas.microsoft.com/office/powerpoint/2010/main" val="170147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2321-C9C9-4F59-A36D-6F321C9AD805}"/>
              </a:ext>
            </a:extLst>
          </p:cNvPr>
          <p:cNvSpPr>
            <a:spLocks noGrp="1"/>
          </p:cNvSpPr>
          <p:nvPr>
            <p:ph type="title"/>
          </p:nvPr>
        </p:nvSpPr>
        <p:spPr/>
        <p:txBody>
          <a:bodyPr/>
          <a:lstStyle/>
          <a:p>
            <a:r>
              <a:rPr lang="en-US" dirty="0"/>
              <a:t>WattTime Validation Conclusion</a:t>
            </a:r>
          </a:p>
        </p:txBody>
      </p:sp>
      <p:sp>
        <p:nvSpPr>
          <p:cNvPr id="3" name="Content Placeholder 2">
            <a:extLst>
              <a:ext uri="{FF2B5EF4-FFF2-40B4-BE49-F238E27FC236}">
                <a16:creationId xmlns:a16="http://schemas.microsoft.com/office/drawing/2014/main" id="{A758E0F2-FC6B-4915-9983-0289C8B91665}"/>
              </a:ext>
            </a:extLst>
          </p:cNvPr>
          <p:cNvSpPr>
            <a:spLocks noGrp="1"/>
          </p:cNvSpPr>
          <p:nvPr>
            <p:ph idx="1"/>
          </p:nvPr>
        </p:nvSpPr>
        <p:spPr>
          <a:xfrm>
            <a:off x="457200" y="1764025"/>
            <a:ext cx="11102009" cy="4385816"/>
          </a:xfrm>
        </p:spPr>
        <p:txBody>
          <a:bodyPr/>
          <a:lstStyle/>
          <a:p>
            <a:r>
              <a:rPr lang="en-US" dirty="0"/>
              <a:t>The approach used to calculate the avoided emissions of the projects under consideration is fundamentally sound. </a:t>
            </a:r>
          </a:p>
          <a:p>
            <a:pPr lvl="1"/>
            <a:r>
              <a:rPr lang="en-US" dirty="0"/>
              <a:t>Use the latest solid, peer-reviewed science</a:t>
            </a:r>
          </a:p>
          <a:p>
            <a:pPr lvl="1"/>
            <a:r>
              <a:rPr lang="en-US" dirty="0"/>
              <a:t>Generated from empirically derived techniques validated against real data, not theoretical models</a:t>
            </a:r>
          </a:p>
          <a:p>
            <a:pPr lvl="1"/>
            <a:r>
              <a:rPr lang="en-US" dirty="0"/>
              <a:t>Accurately reflect the operation of the grid in the defined regions</a:t>
            </a:r>
          </a:p>
          <a:p>
            <a:pPr lvl="1"/>
            <a:r>
              <a:rPr lang="en-US" dirty="0"/>
              <a:t>Calculations accurately implemented</a:t>
            </a:r>
          </a:p>
          <a:p>
            <a:pPr lvl="1"/>
            <a:r>
              <a:rPr lang="en-US" dirty="0"/>
              <a:t>Contract clause to remeasure each year</a:t>
            </a:r>
          </a:p>
          <a:p>
            <a:r>
              <a:rPr lang="en-US" dirty="0"/>
              <a:t>BU’s unique choice accurately identified the best locations and BU’s choices caused significant, real-world emissions reductions.</a:t>
            </a:r>
          </a:p>
          <a:p>
            <a:r>
              <a:rPr lang="en-US" dirty="0"/>
              <a:t>In fact, WattTime concluded that BU likely </a:t>
            </a:r>
            <a:r>
              <a:rPr lang="en-US" i="1" dirty="0"/>
              <a:t>understated</a:t>
            </a:r>
            <a:r>
              <a:rPr lang="en-US" dirty="0"/>
              <a:t> the true emissions benefits of their choice</a:t>
            </a:r>
          </a:p>
          <a:p>
            <a:r>
              <a:rPr lang="en-US" dirty="0"/>
              <a:t>This is because more granular analysis found that the particular location </a:t>
            </a:r>
            <a:r>
              <a:rPr lang="en-US" i="1" dirty="0"/>
              <a:t>within</a:t>
            </a:r>
            <a:r>
              <a:rPr lang="en-US" dirty="0"/>
              <a:t> SPP caused ever larger avoided emissions than an average location within SPP</a:t>
            </a:r>
          </a:p>
        </p:txBody>
      </p:sp>
      <p:sp>
        <p:nvSpPr>
          <p:cNvPr id="5" name="Rectangle 4">
            <a:extLst>
              <a:ext uri="{FF2B5EF4-FFF2-40B4-BE49-F238E27FC236}">
                <a16:creationId xmlns:a16="http://schemas.microsoft.com/office/drawing/2014/main" id="{468B8381-68FE-4987-98E0-14BCBE85A899}"/>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1668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C4-4EDE-4BF6-BB9A-D963E11E5C8D}"/>
              </a:ext>
            </a:extLst>
          </p:cNvPr>
          <p:cNvSpPr>
            <a:spLocks noGrp="1"/>
          </p:cNvSpPr>
          <p:nvPr>
            <p:ph type="title"/>
          </p:nvPr>
        </p:nvSpPr>
        <p:spPr/>
        <p:txBody>
          <a:bodyPr/>
          <a:lstStyle/>
          <a:p>
            <a:r>
              <a:rPr lang="en-US" dirty="0"/>
              <a:t>Not All MWh Are Created Equal</a:t>
            </a:r>
          </a:p>
        </p:txBody>
      </p:sp>
      <p:pic>
        <p:nvPicPr>
          <p:cNvPr id="4" name="Content Placeholder 3">
            <a:extLst>
              <a:ext uri="{FF2B5EF4-FFF2-40B4-BE49-F238E27FC236}">
                <a16:creationId xmlns:a16="http://schemas.microsoft.com/office/drawing/2014/main" id="{9EA90713-68B1-4C9B-AF1C-BEC2AACCD17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5610" y="1704889"/>
            <a:ext cx="8003454" cy="4756201"/>
          </a:xfrm>
          <a:prstGeom prst="rect">
            <a:avLst/>
          </a:prstGeom>
        </p:spPr>
      </p:pic>
      <p:sp>
        <p:nvSpPr>
          <p:cNvPr id="5" name="Rectangle 4">
            <a:extLst>
              <a:ext uri="{FF2B5EF4-FFF2-40B4-BE49-F238E27FC236}">
                <a16:creationId xmlns:a16="http://schemas.microsoft.com/office/drawing/2014/main" id="{324AC46E-F508-4F08-A5C1-460B9CC3C84E}"/>
              </a:ext>
            </a:extLst>
          </p:cNvPr>
          <p:cNvSpPr>
            <a:spLocks noChangeArrowheads="1"/>
          </p:cNvSpPr>
          <p:nvPr/>
        </p:nvSpPr>
        <p:spPr bwMode="auto">
          <a:xfrm>
            <a:off x="287075" y="5948533"/>
            <a:ext cx="7680524" cy="89431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8" name="Rectangle 7">
            <a:extLst>
              <a:ext uri="{FF2B5EF4-FFF2-40B4-BE49-F238E27FC236}">
                <a16:creationId xmlns:a16="http://schemas.microsoft.com/office/drawing/2014/main" id="{DC1C5CEC-7E6D-4F03-B5BF-AE8C679E844D}"/>
              </a:ext>
            </a:extLst>
          </p:cNvPr>
          <p:cNvSpPr/>
          <p:nvPr/>
        </p:nvSpPr>
        <p:spPr>
          <a:xfrm>
            <a:off x="1425720" y="3386559"/>
            <a:ext cx="1061509" cy="338554"/>
          </a:xfrm>
          <a:prstGeom prst="rect">
            <a:avLst/>
          </a:prstGeom>
        </p:spPr>
        <p:txBody>
          <a:bodyPr wrap="none">
            <a:spAutoFit/>
          </a:bodyPr>
          <a:lstStyle/>
          <a:p>
            <a:r>
              <a:rPr lang="en-US" sz="1600" dirty="0">
                <a:solidFill>
                  <a:schemeClr val="bg1"/>
                </a:solidFill>
                <a:latin typeface="Arial" charset="0"/>
                <a:ea typeface="Arial" charset="0"/>
                <a:cs typeface="Arial" charset="0"/>
              </a:rPr>
              <a:t>Electricity</a:t>
            </a:r>
            <a:endParaRPr lang="en-US" sz="1200" dirty="0">
              <a:solidFill>
                <a:schemeClr val="bg1"/>
              </a:solidFill>
            </a:endParaRPr>
          </a:p>
        </p:txBody>
      </p:sp>
      <p:sp>
        <p:nvSpPr>
          <p:cNvPr id="9" name="Rectangle 8">
            <a:extLst>
              <a:ext uri="{FF2B5EF4-FFF2-40B4-BE49-F238E27FC236}">
                <a16:creationId xmlns:a16="http://schemas.microsoft.com/office/drawing/2014/main" id="{AF0A6135-3335-4493-BD0D-A71688AE9842}"/>
              </a:ext>
            </a:extLst>
          </p:cNvPr>
          <p:cNvSpPr/>
          <p:nvPr/>
        </p:nvSpPr>
        <p:spPr>
          <a:xfrm>
            <a:off x="1290991" y="4376164"/>
            <a:ext cx="1279517" cy="338554"/>
          </a:xfrm>
          <a:prstGeom prst="rect">
            <a:avLst/>
          </a:prstGeom>
        </p:spPr>
        <p:txBody>
          <a:bodyPr wrap="none">
            <a:spAutoFit/>
          </a:bodyPr>
          <a:lstStyle/>
          <a:p>
            <a:r>
              <a:rPr lang="en-US" sz="1600" dirty="0">
                <a:solidFill>
                  <a:schemeClr val="bg1"/>
                </a:solidFill>
                <a:latin typeface="Arial" charset="0"/>
                <a:ea typeface="Arial" charset="0"/>
                <a:cs typeface="Arial" charset="0"/>
              </a:rPr>
              <a:t>Natural Gas</a:t>
            </a:r>
            <a:endParaRPr lang="en-US" sz="1200" dirty="0">
              <a:solidFill>
                <a:schemeClr val="bg1"/>
              </a:solidFill>
            </a:endParaRPr>
          </a:p>
        </p:txBody>
      </p:sp>
      <p:sp>
        <p:nvSpPr>
          <p:cNvPr id="10" name="Rectangle 9">
            <a:extLst>
              <a:ext uri="{FF2B5EF4-FFF2-40B4-BE49-F238E27FC236}">
                <a16:creationId xmlns:a16="http://schemas.microsoft.com/office/drawing/2014/main" id="{8BF0BEAA-C7A8-4C43-9DE2-272D658E53F1}"/>
              </a:ext>
            </a:extLst>
          </p:cNvPr>
          <p:cNvSpPr/>
          <p:nvPr/>
        </p:nvSpPr>
        <p:spPr>
          <a:xfrm>
            <a:off x="1363020" y="4775755"/>
            <a:ext cx="777777" cy="338554"/>
          </a:xfrm>
          <a:prstGeom prst="rect">
            <a:avLst/>
          </a:prstGeom>
        </p:spPr>
        <p:txBody>
          <a:bodyPr wrap="none">
            <a:spAutoFit/>
          </a:bodyPr>
          <a:lstStyle/>
          <a:p>
            <a:r>
              <a:rPr lang="en-US" sz="1600" dirty="0">
                <a:solidFill>
                  <a:schemeClr val="bg1"/>
                </a:solidFill>
                <a:latin typeface="Arial" charset="0"/>
                <a:ea typeface="Arial" charset="0"/>
                <a:cs typeface="Arial" charset="0"/>
              </a:rPr>
              <a:t>Steam</a:t>
            </a:r>
            <a:endParaRPr lang="en-US" sz="1200" dirty="0">
              <a:solidFill>
                <a:schemeClr val="bg1"/>
              </a:solidFill>
            </a:endParaRPr>
          </a:p>
        </p:txBody>
      </p:sp>
      <p:sp>
        <p:nvSpPr>
          <p:cNvPr id="11" name="Rectangle 10">
            <a:extLst>
              <a:ext uri="{FF2B5EF4-FFF2-40B4-BE49-F238E27FC236}">
                <a16:creationId xmlns:a16="http://schemas.microsoft.com/office/drawing/2014/main" id="{A354BF61-B95B-490B-9075-1E6EFBF38DF2}"/>
              </a:ext>
            </a:extLst>
          </p:cNvPr>
          <p:cNvSpPr/>
          <p:nvPr/>
        </p:nvSpPr>
        <p:spPr>
          <a:xfrm>
            <a:off x="1363020" y="5301107"/>
            <a:ext cx="434734" cy="338554"/>
          </a:xfrm>
          <a:prstGeom prst="rect">
            <a:avLst/>
          </a:prstGeom>
        </p:spPr>
        <p:txBody>
          <a:bodyPr wrap="none">
            <a:spAutoFit/>
          </a:bodyPr>
          <a:lstStyle/>
          <a:p>
            <a:r>
              <a:rPr lang="en-US" sz="1600" dirty="0">
                <a:solidFill>
                  <a:schemeClr val="bg1"/>
                </a:solidFill>
                <a:latin typeface="Arial" charset="0"/>
                <a:ea typeface="Arial" charset="0"/>
                <a:cs typeface="Arial" charset="0"/>
              </a:rPr>
              <a:t>Oil</a:t>
            </a:r>
            <a:endParaRPr lang="en-US" sz="1400" dirty="0">
              <a:solidFill>
                <a:schemeClr val="bg1"/>
              </a:solidFill>
            </a:endParaRPr>
          </a:p>
        </p:txBody>
      </p:sp>
      <p:cxnSp>
        <p:nvCxnSpPr>
          <p:cNvPr id="12" name="Straight Connector 11">
            <a:extLst>
              <a:ext uri="{FF2B5EF4-FFF2-40B4-BE49-F238E27FC236}">
                <a16:creationId xmlns:a16="http://schemas.microsoft.com/office/drawing/2014/main" id="{8AACEB16-0BD5-4D9C-A891-3F941530D6BC}"/>
              </a:ext>
            </a:extLst>
          </p:cNvPr>
          <p:cNvCxnSpPr>
            <a:cxnSpLocks/>
          </p:cNvCxnSpPr>
          <p:nvPr/>
        </p:nvCxnSpPr>
        <p:spPr>
          <a:xfrm>
            <a:off x="1341231" y="5665352"/>
            <a:ext cx="64193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EB53A9-7212-4930-8C32-444FB76B26C3}"/>
              </a:ext>
            </a:extLst>
          </p:cNvPr>
          <p:cNvCxnSpPr>
            <a:cxnSpLocks/>
          </p:cNvCxnSpPr>
          <p:nvPr/>
        </p:nvCxnSpPr>
        <p:spPr>
          <a:xfrm>
            <a:off x="1290991" y="1818752"/>
            <a:ext cx="54514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A2A4E7-9CAA-4B91-AD12-D5E42D484DD4}"/>
              </a:ext>
            </a:extLst>
          </p:cNvPr>
          <p:cNvCxnSpPr>
            <a:cxnSpLocks/>
          </p:cNvCxnSpPr>
          <p:nvPr/>
        </p:nvCxnSpPr>
        <p:spPr>
          <a:xfrm>
            <a:off x="1694598" y="2252504"/>
            <a:ext cx="44014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D81E6-8EC8-42D5-A934-784F11862DAB}"/>
              </a:ext>
            </a:extLst>
          </p:cNvPr>
          <p:cNvCxnSpPr>
            <a:cxnSpLocks/>
          </p:cNvCxnSpPr>
          <p:nvPr/>
        </p:nvCxnSpPr>
        <p:spPr>
          <a:xfrm>
            <a:off x="2078105" y="2686255"/>
            <a:ext cx="1549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830D9CA-51D6-496A-825D-2F685A34461E}"/>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Freeform 12">
            <a:extLst>
              <a:ext uri="{FF2B5EF4-FFF2-40B4-BE49-F238E27FC236}">
                <a16:creationId xmlns:a16="http://schemas.microsoft.com/office/drawing/2014/main" id="{C4FEC091-8118-4A7D-B8AA-07254EED693B}"/>
              </a:ext>
            </a:extLst>
          </p:cNvPr>
          <p:cNvSpPr/>
          <p:nvPr/>
        </p:nvSpPr>
        <p:spPr>
          <a:xfrm>
            <a:off x="1363019" y="2083677"/>
            <a:ext cx="4042659" cy="3589219"/>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24601 w 7493715"/>
              <a:gd name="connsiteY9" fmla="*/ 886987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7493715"/>
              <a:gd name="connsiteY0" fmla="*/ 0 h 3529990"/>
              <a:gd name="connsiteX1" fmla="*/ 310613 w 7493715"/>
              <a:gd name="connsiteY1" fmla="*/ 95299 h 3529990"/>
              <a:gd name="connsiteX2" fmla="*/ 416121 w 7493715"/>
              <a:gd name="connsiteY2" fmla="*/ 327415 h 3529990"/>
              <a:gd name="connsiteX3" fmla="*/ 563832 w 7493715"/>
              <a:gd name="connsiteY3" fmla="*/ 510295 h 3529990"/>
              <a:gd name="connsiteX4" fmla="*/ 690441 w 7493715"/>
              <a:gd name="connsiteY4" fmla="*/ 510295 h 3529990"/>
              <a:gd name="connsiteX5" fmla="*/ 978828 w 7493715"/>
              <a:gd name="connsiteY5" fmla="*/ 918259 h 3529990"/>
              <a:gd name="connsiteX6" fmla="*/ 1105438 w 7493715"/>
              <a:gd name="connsiteY6" fmla="*/ 911225 h 3529990"/>
              <a:gd name="connsiteX7" fmla="*/ 1246115 w 7493715"/>
              <a:gd name="connsiteY7" fmla="*/ 763514 h 3529990"/>
              <a:gd name="connsiteX8" fmla="*/ 1372724 w 7493715"/>
              <a:gd name="connsiteY8" fmla="*/ 911194 h 3529990"/>
              <a:gd name="connsiteX9" fmla="*/ 1547863 w 7493715"/>
              <a:gd name="connsiteY9" fmla="*/ 975183 h 3529990"/>
              <a:gd name="connsiteX10" fmla="*/ 1666988 w 7493715"/>
              <a:gd name="connsiteY10" fmla="*/ 2533863 h 3529990"/>
              <a:gd name="connsiteX11" fmla="*/ 2505663 w 7493715"/>
              <a:gd name="connsiteY11" fmla="*/ 2690294 h 3529990"/>
              <a:gd name="connsiteX12" fmla="*/ 3480922 w 7493715"/>
              <a:gd name="connsiteY12" fmla="*/ 2989700 h 3529990"/>
              <a:gd name="connsiteX13" fmla="*/ 4585927 w 7493715"/>
              <a:gd name="connsiteY13" fmla="*/ 3172932 h 3529990"/>
              <a:gd name="connsiteX14" fmla="*/ 7493715 w 7493715"/>
              <a:gd name="connsiteY14" fmla="*/ 3529990 h 3529990"/>
              <a:gd name="connsiteX0" fmla="*/ 0 w 4679155"/>
              <a:gd name="connsiteY0" fmla="*/ 0 h 3937897"/>
              <a:gd name="connsiteX1" fmla="*/ 310613 w 4679155"/>
              <a:gd name="connsiteY1" fmla="*/ 95299 h 3937897"/>
              <a:gd name="connsiteX2" fmla="*/ 416121 w 4679155"/>
              <a:gd name="connsiteY2" fmla="*/ 327415 h 3937897"/>
              <a:gd name="connsiteX3" fmla="*/ 563832 w 4679155"/>
              <a:gd name="connsiteY3" fmla="*/ 510295 h 3937897"/>
              <a:gd name="connsiteX4" fmla="*/ 690441 w 4679155"/>
              <a:gd name="connsiteY4" fmla="*/ 510295 h 3937897"/>
              <a:gd name="connsiteX5" fmla="*/ 978828 w 4679155"/>
              <a:gd name="connsiteY5" fmla="*/ 918259 h 3937897"/>
              <a:gd name="connsiteX6" fmla="*/ 1105438 w 4679155"/>
              <a:gd name="connsiteY6" fmla="*/ 911225 h 3937897"/>
              <a:gd name="connsiteX7" fmla="*/ 1246115 w 4679155"/>
              <a:gd name="connsiteY7" fmla="*/ 763514 h 3937897"/>
              <a:gd name="connsiteX8" fmla="*/ 1372724 w 4679155"/>
              <a:gd name="connsiteY8" fmla="*/ 911194 h 3937897"/>
              <a:gd name="connsiteX9" fmla="*/ 1547863 w 4679155"/>
              <a:gd name="connsiteY9" fmla="*/ 975183 h 3937897"/>
              <a:gd name="connsiteX10" fmla="*/ 1666988 w 4679155"/>
              <a:gd name="connsiteY10" fmla="*/ 2533863 h 3937897"/>
              <a:gd name="connsiteX11" fmla="*/ 2505663 w 4679155"/>
              <a:gd name="connsiteY11" fmla="*/ 2690294 h 3937897"/>
              <a:gd name="connsiteX12" fmla="*/ 3480922 w 4679155"/>
              <a:gd name="connsiteY12" fmla="*/ 2989700 h 3937897"/>
              <a:gd name="connsiteX13" fmla="*/ 4585927 w 4679155"/>
              <a:gd name="connsiteY13" fmla="*/ 3172932 h 3937897"/>
              <a:gd name="connsiteX14" fmla="*/ 4679155 w 4679155"/>
              <a:gd name="connsiteY14" fmla="*/ 3937897 h 3937897"/>
              <a:gd name="connsiteX0" fmla="*/ 0 w 4679155"/>
              <a:gd name="connsiteY0" fmla="*/ 0 h 3937897"/>
              <a:gd name="connsiteX1" fmla="*/ 287352 w 4679155"/>
              <a:gd name="connsiteY1" fmla="*/ 128373 h 3937897"/>
              <a:gd name="connsiteX2" fmla="*/ 416121 w 4679155"/>
              <a:gd name="connsiteY2" fmla="*/ 327415 h 3937897"/>
              <a:gd name="connsiteX3" fmla="*/ 563832 w 4679155"/>
              <a:gd name="connsiteY3" fmla="*/ 510295 h 3937897"/>
              <a:gd name="connsiteX4" fmla="*/ 690441 w 4679155"/>
              <a:gd name="connsiteY4" fmla="*/ 510295 h 3937897"/>
              <a:gd name="connsiteX5" fmla="*/ 978828 w 4679155"/>
              <a:gd name="connsiteY5" fmla="*/ 918259 h 3937897"/>
              <a:gd name="connsiteX6" fmla="*/ 1105438 w 4679155"/>
              <a:gd name="connsiteY6" fmla="*/ 911225 h 3937897"/>
              <a:gd name="connsiteX7" fmla="*/ 1246115 w 4679155"/>
              <a:gd name="connsiteY7" fmla="*/ 763514 h 3937897"/>
              <a:gd name="connsiteX8" fmla="*/ 1372724 w 4679155"/>
              <a:gd name="connsiteY8" fmla="*/ 911194 h 3937897"/>
              <a:gd name="connsiteX9" fmla="*/ 1547863 w 4679155"/>
              <a:gd name="connsiteY9" fmla="*/ 975183 h 3937897"/>
              <a:gd name="connsiteX10" fmla="*/ 1666988 w 4679155"/>
              <a:gd name="connsiteY10" fmla="*/ 2533863 h 3937897"/>
              <a:gd name="connsiteX11" fmla="*/ 2505663 w 4679155"/>
              <a:gd name="connsiteY11" fmla="*/ 2690294 h 3937897"/>
              <a:gd name="connsiteX12" fmla="*/ 3480922 w 4679155"/>
              <a:gd name="connsiteY12" fmla="*/ 2989700 h 3937897"/>
              <a:gd name="connsiteX13" fmla="*/ 4585927 w 4679155"/>
              <a:gd name="connsiteY13" fmla="*/ 3172932 h 3937897"/>
              <a:gd name="connsiteX14" fmla="*/ 4679155 w 4679155"/>
              <a:gd name="connsiteY14" fmla="*/ 3937897 h 39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9155" h="3937897">
                <a:moveTo>
                  <a:pt x="0" y="0"/>
                </a:moveTo>
                <a:lnTo>
                  <a:pt x="287352" y="128373"/>
                </a:lnTo>
                <a:lnTo>
                  <a:pt x="416121" y="327415"/>
                </a:lnTo>
                <a:lnTo>
                  <a:pt x="563832" y="510295"/>
                </a:lnTo>
                <a:lnTo>
                  <a:pt x="690441" y="510295"/>
                </a:lnTo>
                <a:lnTo>
                  <a:pt x="978828" y="918259"/>
                </a:lnTo>
                <a:lnTo>
                  <a:pt x="1105438" y="911225"/>
                </a:lnTo>
                <a:lnTo>
                  <a:pt x="1246115" y="763514"/>
                </a:lnTo>
                <a:lnTo>
                  <a:pt x="1372724" y="911194"/>
                </a:lnTo>
                <a:lnTo>
                  <a:pt x="1547863" y="975183"/>
                </a:lnTo>
                <a:lnTo>
                  <a:pt x="1666988" y="2533863"/>
                </a:lnTo>
                <a:lnTo>
                  <a:pt x="2505663" y="2690294"/>
                </a:lnTo>
                <a:lnTo>
                  <a:pt x="3480922" y="2989700"/>
                </a:lnTo>
                <a:lnTo>
                  <a:pt x="4585927" y="3172932"/>
                </a:lnTo>
                <a:lnTo>
                  <a:pt x="4679155" y="3937897"/>
                </a:lnTo>
              </a:path>
            </a:pathLst>
          </a:custGeom>
          <a:noFill/>
          <a:ln w="635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8C43541-A972-4496-AC5F-39B1059CA142}"/>
              </a:ext>
            </a:extLst>
          </p:cNvPr>
          <p:cNvSpPr>
            <a:spLocks noChangeArrowheads="1"/>
          </p:cNvSpPr>
          <p:nvPr/>
        </p:nvSpPr>
        <p:spPr bwMode="auto">
          <a:xfrm>
            <a:off x="6661759" y="1388571"/>
            <a:ext cx="3326021" cy="434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800" dirty="0">
              <a:solidFill>
                <a:srgbClr val="000000"/>
              </a:solidFill>
              <a:latin typeface="Times" charset="0"/>
              <a:ea typeface="Osaka" charset="0"/>
              <a:cs typeface="Osaka" charset="0"/>
            </a:endParaRPr>
          </a:p>
        </p:txBody>
      </p:sp>
      <p:sp>
        <p:nvSpPr>
          <p:cNvPr id="20" name="Rectangle 19">
            <a:extLst>
              <a:ext uri="{FF2B5EF4-FFF2-40B4-BE49-F238E27FC236}">
                <a16:creationId xmlns:a16="http://schemas.microsoft.com/office/drawing/2014/main" id="{21EDDBF3-9DF6-4169-B16F-37DD50069C53}"/>
              </a:ext>
            </a:extLst>
          </p:cNvPr>
          <p:cNvSpPr/>
          <p:nvPr/>
        </p:nvSpPr>
        <p:spPr>
          <a:xfrm>
            <a:off x="6659384" y="2694180"/>
            <a:ext cx="1167948" cy="369332"/>
          </a:xfrm>
          <a:prstGeom prst="rect">
            <a:avLst/>
          </a:prstGeom>
        </p:spPr>
        <p:txBody>
          <a:bodyPr wrap="none">
            <a:spAutoFit/>
          </a:bodyPr>
          <a:lstStyle/>
          <a:p>
            <a:r>
              <a:rPr lang="en-US" dirty="0">
                <a:latin typeface="Arial" charset="0"/>
                <a:ea typeface="Arial" charset="0"/>
                <a:cs typeface="Arial" charset="0"/>
              </a:rPr>
              <a:t>Efficiency</a:t>
            </a:r>
            <a:endParaRPr lang="en-US" sz="1400" dirty="0"/>
          </a:p>
        </p:txBody>
      </p:sp>
      <p:sp>
        <p:nvSpPr>
          <p:cNvPr id="30" name="Content Placeholder 2">
            <a:extLst>
              <a:ext uri="{FF2B5EF4-FFF2-40B4-BE49-F238E27FC236}">
                <a16:creationId xmlns:a16="http://schemas.microsoft.com/office/drawing/2014/main" id="{590AAB36-7531-411D-9BA7-948CF74E7DF6}"/>
              </a:ext>
            </a:extLst>
          </p:cNvPr>
          <p:cNvSpPr txBox="1">
            <a:spLocks/>
          </p:cNvSpPr>
          <p:nvPr/>
        </p:nvSpPr>
        <p:spPr>
          <a:xfrm>
            <a:off x="8800729" y="1554479"/>
            <a:ext cx="3141098" cy="4118417"/>
          </a:xfrm>
          <a:prstGeom prst="rect">
            <a:avLst/>
          </a:prstGeom>
        </p:spPr>
        <p:txBody>
          <a:bodyPr lIns="0" rIns="0"/>
          <a:lstStyle>
            <a:lvl1pPr marL="0" indent="0" algn="l" defTabSz="914377" rtl="0" eaLnBrk="1" latinLnBrk="0" hangingPunct="1">
              <a:lnSpc>
                <a:spcPct val="90000"/>
              </a:lnSpc>
              <a:spcBef>
                <a:spcPts val="1000"/>
              </a:spcBef>
              <a:buFontTx/>
              <a:buNone/>
              <a:defRPr sz="2000" kern="1200">
                <a:solidFill>
                  <a:schemeClr val="bg1">
                    <a:lumMod val="50000"/>
                  </a:schemeClr>
                </a:solidFill>
                <a:latin typeface="Arial" charset="0"/>
                <a:ea typeface="Arial" charset="0"/>
                <a:cs typeface="Arial" charset="0"/>
              </a:defRPr>
            </a:lvl1pPr>
            <a:lvl2pPr marL="403225" indent="-388938" algn="l" defTabSz="914377" rtl="0" eaLnBrk="1" latinLnBrk="0" hangingPunct="1">
              <a:lnSpc>
                <a:spcPct val="90000"/>
              </a:lnSpc>
              <a:spcBef>
                <a:spcPts val="500"/>
              </a:spcBef>
              <a:buFont typeface="+mj-lt"/>
              <a:buAutoNum type="arabicPeriod"/>
              <a:tabLst/>
              <a:defRPr sz="2000" kern="1200">
                <a:solidFill>
                  <a:schemeClr val="bg1">
                    <a:lumMod val="50000"/>
                  </a:schemeClr>
                </a:solidFill>
                <a:latin typeface="Arial" charset="0"/>
                <a:ea typeface="Arial" charset="0"/>
                <a:cs typeface="Arial" charset="0"/>
              </a:defRPr>
            </a:lvl2pPr>
            <a:lvl3pPr marL="641350" indent="-223838" algn="l" defTabSz="914377" rtl="0" eaLnBrk="1" latinLnBrk="0" hangingPunct="1">
              <a:lnSpc>
                <a:spcPct val="90000"/>
              </a:lnSpc>
              <a:spcBef>
                <a:spcPts val="500"/>
              </a:spcBef>
              <a:buFont typeface="Wingdings" charset="2"/>
              <a:buChar char="§"/>
              <a:tabLst/>
              <a:defRPr sz="2000" kern="1200">
                <a:solidFill>
                  <a:schemeClr val="bg1">
                    <a:lumMod val="50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Impact beyond </a:t>
            </a:r>
          </a:p>
          <a:p>
            <a:r>
              <a:rPr lang="en-US" b="1" dirty="0">
                <a:solidFill>
                  <a:schemeClr val="tx1"/>
                </a:solidFill>
              </a:rPr>
              <a:t>1 REC = 1 MWh</a:t>
            </a:r>
            <a:endParaRPr lang="en-US" dirty="0">
              <a:solidFill>
                <a:schemeClr val="tx1"/>
              </a:solidFill>
            </a:endParaRPr>
          </a:p>
          <a:p>
            <a:r>
              <a:rPr lang="en-US" dirty="0">
                <a:solidFill>
                  <a:schemeClr val="tx1"/>
                </a:solidFill>
              </a:rPr>
              <a:t>If BU had bought locally, each MWh = 803 </a:t>
            </a:r>
            <a:r>
              <a:rPr lang="en-US" dirty="0" err="1">
                <a:solidFill>
                  <a:schemeClr val="tx1"/>
                </a:solidFill>
              </a:rPr>
              <a:t>lbs</a:t>
            </a:r>
            <a:r>
              <a:rPr lang="en-US" dirty="0">
                <a:solidFill>
                  <a:schemeClr val="tx1"/>
                </a:solidFill>
              </a:rPr>
              <a:t> CO</a:t>
            </a:r>
            <a:r>
              <a:rPr lang="en-US" baseline="-25000" dirty="0">
                <a:solidFill>
                  <a:schemeClr val="tx1"/>
                </a:solidFill>
              </a:rPr>
              <a:t>2</a:t>
            </a:r>
            <a:endParaRPr lang="en-US" dirty="0">
              <a:solidFill>
                <a:schemeClr val="tx1"/>
              </a:solidFill>
            </a:endParaRPr>
          </a:p>
          <a:p>
            <a:r>
              <a:rPr lang="en-US" dirty="0">
                <a:solidFill>
                  <a:schemeClr val="tx1"/>
                </a:solidFill>
              </a:rPr>
              <a:t>At the sites BU picked, each MWh = 1,692 </a:t>
            </a:r>
            <a:r>
              <a:rPr lang="en-US" dirty="0" err="1">
                <a:solidFill>
                  <a:schemeClr val="tx1"/>
                </a:solidFill>
              </a:rPr>
              <a:t>lbs</a:t>
            </a:r>
            <a:r>
              <a:rPr lang="en-US" dirty="0">
                <a:solidFill>
                  <a:schemeClr val="tx1"/>
                </a:solidFill>
              </a:rPr>
              <a:t> CO</a:t>
            </a:r>
            <a:r>
              <a:rPr lang="en-US" baseline="-25000" dirty="0">
                <a:solidFill>
                  <a:schemeClr val="tx1"/>
                </a:solidFill>
              </a:rPr>
              <a:t>2</a:t>
            </a:r>
          </a:p>
          <a:p>
            <a:r>
              <a:rPr lang="en-US" dirty="0">
                <a:solidFill>
                  <a:schemeClr val="tx1"/>
                </a:solidFill>
              </a:rPr>
              <a:t>This strategy more than </a:t>
            </a:r>
            <a:r>
              <a:rPr lang="en-US" dirty="0">
                <a:solidFill>
                  <a:srgbClr val="FF0000"/>
                </a:solidFill>
              </a:rPr>
              <a:t>doubled</a:t>
            </a:r>
            <a:r>
              <a:rPr lang="en-US" dirty="0">
                <a:solidFill>
                  <a:schemeClr val="tx1"/>
                </a:solidFill>
              </a:rPr>
              <a:t> real-world emissions impacts</a:t>
            </a:r>
          </a:p>
          <a:p>
            <a:r>
              <a:rPr lang="en-US" dirty="0">
                <a:solidFill>
                  <a:schemeClr val="tx1"/>
                </a:solidFill>
              </a:rPr>
              <a:t>Making BU net negative: if BU ceased to exist, global emissions would </a:t>
            </a:r>
            <a:r>
              <a:rPr lang="en-US" i="1" dirty="0">
                <a:solidFill>
                  <a:schemeClr val="tx1"/>
                </a:solidFill>
              </a:rPr>
              <a:t>increase</a:t>
            </a:r>
          </a:p>
          <a:p>
            <a:endParaRPr lang="en-US" dirty="0">
              <a:solidFill>
                <a:schemeClr val="tx1"/>
              </a:solidFill>
            </a:endParaRPr>
          </a:p>
        </p:txBody>
      </p:sp>
      <p:sp>
        <p:nvSpPr>
          <p:cNvPr id="24" name="Rectangle 23">
            <a:extLst>
              <a:ext uri="{FF2B5EF4-FFF2-40B4-BE49-F238E27FC236}">
                <a16:creationId xmlns:a16="http://schemas.microsoft.com/office/drawing/2014/main" id="{3CC1AC46-3BF1-4EC4-A20C-91228BEBE4F6}"/>
              </a:ext>
            </a:extLst>
          </p:cNvPr>
          <p:cNvSpPr/>
          <p:nvPr/>
        </p:nvSpPr>
        <p:spPr>
          <a:xfrm>
            <a:off x="6661759" y="3494423"/>
            <a:ext cx="620683" cy="369332"/>
          </a:xfrm>
          <a:prstGeom prst="rect">
            <a:avLst/>
          </a:prstGeom>
        </p:spPr>
        <p:txBody>
          <a:bodyPr wrap="none">
            <a:spAutoFit/>
          </a:bodyPr>
          <a:lstStyle/>
          <a:p>
            <a:r>
              <a:rPr lang="en-US" dirty="0">
                <a:latin typeface="Arial" charset="0"/>
                <a:ea typeface="Arial" charset="0"/>
                <a:cs typeface="Arial" charset="0"/>
              </a:rPr>
              <a:t>Grid</a:t>
            </a:r>
            <a:endParaRPr lang="en-US" sz="1400" dirty="0"/>
          </a:p>
        </p:txBody>
      </p:sp>
      <p:sp>
        <p:nvSpPr>
          <p:cNvPr id="31" name="Rectangle 30">
            <a:extLst>
              <a:ext uri="{FF2B5EF4-FFF2-40B4-BE49-F238E27FC236}">
                <a16:creationId xmlns:a16="http://schemas.microsoft.com/office/drawing/2014/main" id="{60C2CC6D-F039-4E61-984E-66B5DCC06F4D}"/>
              </a:ext>
            </a:extLst>
          </p:cNvPr>
          <p:cNvSpPr/>
          <p:nvPr/>
        </p:nvSpPr>
        <p:spPr>
          <a:xfrm>
            <a:off x="6669432" y="4195972"/>
            <a:ext cx="1454244" cy="369332"/>
          </a:xfrm>
          <a:prstGeom prst="rect">
            <a:avLst/>
          </a:prstGeom>
        </p:spPr>
        <p:txBody>
          <a:bodyPr wrap="none">
            <a:spAutoFit/>
          </a:bodyPr>
          <a:lstStyle/>
          <a:p>
            <a:r>
              <a:rPr lang="en-US" dirty="0">
                <a:latin typeface="Arial" charset="0"/>
                <a:ea typeface="Arial" charset="0"/>
                <a:cs typeface="Arial" charset="0"/>
              </a:rPr>
              <a:t>Renewables</a:t>
            </a:r>
            <a:endParaRPr lang="en-US" sz="1400" dirty="0"/>
          </a:p>
        </p:txBody>
      </p:sp>
      <p:sp>
        <p:nvSpPr>
          <p:cNvPr id="22" name="Rectangle 21">
            <a:extLst>
              <a:ext uri="{FF2B5EF4-FFF2-40B4-BE49-F238E27FC236}">
                <a16:creationId xmlns:a16="http://schemas.microsoft.com/office/drawing/2014/main" id="{C001012C-CDD2-4620-8A20-686456484513}"/>
              </a:ext>
            </a:extLst>
          </p:cNvPr>
          <p:cNvSpPr/>
          <p:nvPr/>
        </p:nvSpPr>
        <p:spPr>
          <a:xfrm>
            <a:off x="6659384" y="4689636"/>
            <a:ext cx="1928733" cy="646331"/>
          </a:xfrm>
          <a:prstGeom prst="rect">
            <a:avLst/>
          </a:prstGeom>
        </p:spPr>
        <p:txBody>
          <a:bodyPr wrap="none">
            <a:spAutoFit/>
          </a:bodyPr>
          <a:lstStyle/>
          <a:p>
            <a:r>
              <a:rPr lang="en-US" dirty="0">
                <a:latin typeface="Arial" charset="0"/>
                <a:ea typeface="Arial" charset="0"/>
                <a:cs typeface="Arial" charset="0"/>
              </a:rPr>
              <a:t>Electrification </a:t>
            </a:r>
            <a:br>
              <a:rPr lang="en-US" dirty="0">
                <a:latin typeface="Arial" charset="0"/>
                <a:ea typeface="Arial" charset="0"/>
                <a:cs typeface="Arial" charset="0"/>
              </a:rPr>
            </a:br>
            <a:r>
              <a:rPr lang="en-US" dirty="0">
                <a:latin typeface="Arial" charset="0"/>
                <a:ea typeface="Arial" charset="0"/>
                <a:cs typeface="Arial" charset="0"/>
              </a:rPr>
              <a:t>with Renewables</a:t>
            </a:r>
            <a:endParaRPr lang="en-US" sz="1400" dirty="0"/>
          </a:p>
        </p:txBody>
      </p:sp>
      <p:sp>
        <p:nvSpPr>
          <p:cNvPr id="27" name="Rectangle 26">
            <a:extLst>
              <a:ext uri="{FF2B5EF4-FFF2-40B4-BE49-F238E27FC236}">
                <a16:creationId xmlns:a16="http://schemas.microsoft.com/office/drawing/2014/main" id="{A8DECC6C-3E08-4D21-BBD2-63A4A733662F}"/>
              </a:ext>
            </a:extLst>
          </p:cNvPr>
          <p:cNvSpPr/>
          <p:nvPr/>
        </p:nvSpPr>
        <p:spPr>
          <a:xfrm>
            <a:off x="6688075" y="5397174"/>
            <a:ext cx="911468" cy="369332"/>
          </a:xfrm>
          <a:prstGeom prst="rect">
            <a:avLst/>
          </a:prstGeom>
        </p:spPr>
        <p:txBody>
          <a:bodyPr wrap="none">
            <a:spAutoFit/>
          </a:bodyPr>
          <a:lstStyle/>
          <a:p>
            <a:r>
              <a:rPr lang="en-US" dirty="0">
                <a:latin typeface="Arial" charset="0"/>
                <a:ea typeface="Arial" charset="0"/>
                <a:cs typeface="Arial" charset="0"/>
              </a:rPr>
              <a:t>Offsets</a:t>
            </a:r>
            <a:endParaRPr lang="en-US" sz="1400" dirty="0"/>
          </a:p>
        </p:txBody>
      </p:sp>
      <p:sp>
        <p:nvSpPr>
          <p:cNvPr id="28" name="Freeform 28">
            <a:extLst>
              <a:ext uri="{FF2B5EF4-FFF2-40B4-BE49-F238E27FC236}">
                <a16:creationId xmlns:a16="http://schemas.microsoft.com/office/drawing/2014/main" id="{9F198BDB-DD69-4963-8331-C8799407A4E5}"/>
              </a:ext>
            </a:extLst>
          </p:cNvPr>
          <p:cNvSpPr/>
          <p:nvPr/>
        </p:nvSpPr>
        <p:spPr>
          <a:xfrm>
            <a:off x="2695500" y="2939654"/>
            <a:ext cx="2990487" cy="3556495"/>
          </a:xfrm>
          <a:custGeom>
            <a:avLst/>
            <a:gdLst>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4642339 w 7378505"/>
              <a:gd name="connsiteY9" fmla="*/ 1631852 h 2011680"/>
              <a:gd name="connsiteX10" fmla="*/ 7378505 w 7378505"/>
              <a:gd name="connsiteY10"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4642339 w 7378505"/>
              <a:gd name="connsiteY10" fmla="*/ 1631852 h 2011680"/>
              <a:gd name="connsiteX11" fmla="*/ 7378505 w 7378505"/>
              <a:gd name="connsiteY11"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2089053 w 7378505"/>
              <a:gd name="connsiteY10" fmla="*/ 1118381 h 2011680"/>
              <a:gd name="connsiteX11" fmla="*/ 4642339 w 7378505"/>
              <a:gd name="connsiteY11" fmla="*/ 1631852 h 2011680"/>
              <a:gd name="connsiteX12" fmla="*/ 7378505 w 7378505"/>
              <a:gd name="connsiteY12" fmla="*/ 2011680 h 2011680"/>
              <a:gd name="connsiteX0" fmla="*/ 0 w 7378505"/>
              <a:gd name="connsiteY0" fmla="*/ 0 h 2011680"/>
              <a:gd name="connsiteX1" fmla="*/ 288388 w 7378505"/>
              <a:gd name="connsiteY1" fmla="*/ 98474 h 2011680"/>
              <a:gd name="connsiteX2" fmla="*/ 393896 w 7378505"/>
              <a:gd name="connsiteY2" fmla="*/ 330590 h 2011680"/>
              <a:gd name="connsiteX3" fmla="*/ 541607 w 7378505"/>
              <a:gd name="connsiteY3" fmla="*/ 513470 h 2011680"/>
              <a:gd name="connsiteX4" fmla="*/ 668216 w 7378505"/>
              <a:gd name="connsiteY4" fmla="*/ 513470 h 2011680"/>
              <a:gd name="connsiteX5" fmla="*/ 956603 w 7378505"/>
              <a:gd name="connsiteY5" fmla="*/ 921434 h 2011680"/>
              <a:gd name="connsiteX6" fmla="*/ 1083213 w 7378505"/>
              <a:gd name="connsiteY6" fmla="*/ 914400 h 2011680"/>
              <a:gd name="connsiteX7" fmla="*/ 1223890 w 7378505"/>
              <a:gd name="connsiteY7" fmla="*/ 766689 h 2011680"/>
              <a:gd name="connsiteX8" fmla="*/ 1350499 w 7378505"/>
              <a:gd name="connsiteY8" fmla="*/ 977704 h 2011680"/>
              <a:gd name="connsiteX9" fmla="*/ 1540413 w 7378505"/>
              <a:gd name="connsiteY9" fmla="*/ 1012874 h 2011680"/>
              <a:gd name="connsiteX10" fmla="*/ 1674056 w 7378505"/>
              <a:gd name="connsiteY10" fmla="*/ 1800664 h 2011680"/>
              <a:gd name="connsiteX11" fmla="*/ 4642339 w 7378505"/>
              <a:gd name="connsiteY11" fmla="*/ 1631852 h 2011680"/>
              <a:gd name="connsiteX12" fmla="*/ 7378505 w 7378505"/>
              <a:gd name="connsiteY12" fmla="*/ 2011680 h 2011680"/>
              <a:gd name="connsiteX0" fmla="*/ 0 w 7378505"/>
              <a:gd name="connsiteY0" fmla="*/ 0 h 2117187"/>
              <a:gd name="connsiteX1" fmla="*/ 288388 w 7378505"/>
              <a:gd name="connsiteY1" fmla="*/ 98474 h 2117187"/>
              <a:gd name="connsiteX2" fmla="*/ 393896 w 7378505"/>
              <a:gd name="connsiteY2" fmla="*/ 330590 h 2117187"/>
              <a:gd name="connsiteX3" fmla="*/ 541607 w 7378505"/>
              <a:gd name="connsiteY3" fmla="*/ 513470 h 2117187"/>
              <a:gd name="connsiteX4" fmla="*/ 668216 w 7378505"/>
              <a:gd name="connsiteY4" fmla="*/ 513470 h 2117187"/>
              <a:gd name="connsiteX5" fmla="*/ 956603 w 7378505"/>
              <a:gd name="connsiteY5" fmla="*/ 921434 h 2117187"/>
              <a:gd name="connsiteX6" fmla="*/ 1083213 w 7378505"/>
              <a:gd name="connsiteY6" fmla="*/ 914400 h 2117187"/>
              <a:gd name="connsiteX7" fmla="*/ 1223890 w 7378505"/>
              <a:gd name="connsiteY7" fmla="*/ 766689 h 2117187"/>
              <a:gd name="connsiteX8" fmla="*/ 1350499 w 7378505"/>
              <a:gd name="connsiteY8" fmla="*/ 977704 h 2117187"/>
              <a:gd name="connsiteX9" fmla="*/ 1540413 w 7378505"/>
              <a:gd name="connsiteY9" fmla="*/ 1012874 h 2117187"/>
              <a:gd name="connsiteX10" fmla="*/ 1674056 w 7378505"/>
              <a:gd name="connsiteY10" fmla="*/ 1800664 h 2117187"/>
              <a:gd name="connsiteX11" fmla="*/ 3355145 w 7378505"/>
              <a:gd name="connsiteY11" fmla="*/ 2117187 h 2117187"/>
              <a:gd name="connsiteX12" fmla="*/ 7378505 w 7378505"/>
              <a:gd name="connsiteY12" fmla="*/ 2011680 h 2117187"/>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7498080 w 7498080"/>
              <a:gd name="connsiteY12"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309359 w 7498080"/>
              <a:gd name="connsiteY12" fmla="*/ 3003452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6133512 w 7498080"/>
              <a:gd name="connsiteY12" fmla="*/ 3348111 h 3348111"/>
              <a:gd name="connsiteX13" fmla="*/ 7498080 w 7498080"/>
              <a:gd name="connsiteY13"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430129 w 7498080"/>
              <a:gd name="connsiteY12" fmla="*/ 3038621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5978769 w 7498080"/>
              <a:gd name="connsiteY12" fmla="*/ 2785403 h 3348111"/>
              <a:gd name="connsiteX13" fmla="*/ 6133512 w 7498080"/>
              <a:gd name="connsiteY13" fmla="*/ 3348111 h 3348111"/>
              <a:gd name="connsiteX14" fmla="*/ 7498080 w 7498080"/>
              <a:gd name="connsiteY14"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501661 w 7498080"/>
              <a:gd name="connsiteY12" fmla="*/ 2405575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4635304 w 7498080"/>
              <a:gd name="connsiteY12" fmla="*/ 2778369 h 3348111"/>
              <a:gd name="connsiteX13" fmla="*/ 5978769 w 7498080"/>
              <a:gd name="connsiteY13" fmla="*/ 2785403 h 3348111"/>
              <a:gd name="connsiteX14" fmla="*/ 6133512 w 7498080"/>
              <a:gd name="connsiteY14" fmla="*/ 3348111 h 3348111"/>
              <a:gd name="connsiteX15" fmla="*/ 7498080 w 7498080"/>
              <a:gd name="connsiteY15"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960055 w 7498080"/>
              <a:gd name="connsiteY12" fmla="*/ 2426677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1800664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55145 w 7498080"/>
              <a:gd name="connsiteY11" fmla="*/ 2117187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3474719 w 7498080"/>
              <a:gd name="connsiteY12" fmla="*/ 268692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635304 w 7498080"/>
              <a:gd name="connsiteY13" fmla="*/ 2778369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348111"/>
              <a:gd name="connsiteX1" fmla="*/ 288388 w 7498080"/>
              <a:gd name="connsiteY1" fmla="*/ 98474 h 3348111"/>
              <a:gd name="connsiteX2" fmla="*/ 393896 w 7498080"/>
              <a:gd name="connsiteY2" fmla="*/ 330590 h 3348111"/>
              <a:gd name="connsiteX3" fmla="*/ 541607 w 7498080"/>
              <a:gd name="connsiteY3" fmla="*/ 513470 h 3348111"/>
              <a:gd name="connsiteX4" fmla="*/ 668216 w 7498080"/>
              <a:gd name="connsiteY4" fmla="*/ 513470 h 3348111"/>
              <a:gd name="connsiteX5" fmla="*/ 956603 w 7498080"/>
              <a:gd name="connsiteY5" fmla="*/ 921434 h 3348111"/>
              <a:gd name="connsiteX6" fmla="*/ 1083213 w 7498080"/>
              <a:gd name="connsiteY6" fmla="*/ 914400 h 3348111"/>
              <a:gd name="connsiteX7" fmla="*/ 1223890 w 7498080"/>
              <a:gd name="connsiteY7" fmla="*/ 766689 h 3348111"/>
              <a:gd name="connsiteX8" fmla="*/ 1350499 w 7498080"/>
              <a:gd name="connsiteY8" fmla="*/ 977704 h 3348111"/>
              <a:gd name="connsiteX9" fmla="*/ 1540413 w 7498080"/>
              <a:gd name="connsiteY9" fmla="*/ 1012874 h 3348111"/>
              <a:gd name="connsiteX10" fmla="*/ 1674056 w 7498080"/>
              <a:gd name="connsiteY10" fmla="*/ 2560319 h 3348111"/>
              <a:gd name="connsiteX11" fmla="*/ 3348111 w 7498080"/>
              <a:gd name="connsiteY11" fmla="*/ 2764301 h 3348111"/>
              <a:gd name="connsiteX12" fmla="*/ 4093697 w 7498080"/>
              <a:gd name="connsiteY12" fmla="*/ 3052689 h 3348111"/>
              <a:gd name="connsiteX13" fmla="*/ 4206239 w 7498080"/>
              <a:gd name="connsiteY13" fmla="*/ 3207434 h 3348111"/>
              <a:gd name="connsiteX14" fmla="*/ 5978769 w 7498080"/>
              <a:gd name="connsiteY14" fmla="*/ 2785403 h 3348111"/>
              <a:gd name="connsiteX15" fmla="*/ 6133512 w 7498080"/>
              <a:gd name="connsiteY15" fmla="*/ 3348111 h 3348111"/>
              <a:gd name="connsiteX16" fmla="*/ 7498080 w 7498080"/>
              <a:gd name="connsiteY16" fmla="*/ 3348111 h 3348111"/>
              <a:gd name="connsiteX0" fmla="*/ 0 w 7498080"/>
              <a:gd name="connsiteY0" fmla="*/ 0 h 3418449"/>
              <a:gd name="connsiteX1" fmla="*/ 288388 w 7498080"/>
              <a:gd name="connsiteY1" fmla="*/ 98474 h 3418449"/>
              <a:gd name="connsiteX2" fmla="*/ 393896 w 7498080"/>
              <a:gd name="connsiteY2" fmla="*/ 330590 h 3418449"/>
              <a:gd name="connsiteX3" fmla="*/ 541607 w 7498080"/>
              <a:gd name="connsiteY3" fmla="*/ 513470 h 3418449"/>
              <a:gd name="connsiteX4" fmla="*/ 668216 w 7498080"/>
              <a:gd name="connsiteY4" fmla="*/ 513470 h 3418449"/>
              <a:gd name="connsiteX5" fmla="*/ 956603 w 7498080"/>
              <a:gd name="connsiteY5" fmla="*/ 921434 h 3418449"/>
              <a:gd name="connsiteX6" fmla="*/ 1083213 w 7498080"/>
              <a:gd name="connsiteY6" fmla="*/ 914400 h 3418449"/>
              <a:gd name="connsiteX7" fmla="*/ 1223890 w 7498080"/>
              <a:gd name="connsiteY7" fmla="*/ 766689 h 3418449"/>
              <a:gd name="connsiteX8" fmla="*/ 1350499 w 7498080"/>
              <a:gd name="connsiteY8" fmla="*/ 977704 h 3418449"/>
              <a:gd name="connsiteX9" fmla="*/ 1540413 w 7498080"/>
              <a:gd name="connsiteY9" fmla="*/ 1012874 h 3418449"/>
              <a:gd name="connsiteX10" fmla="*/ 1674056 w 7498080"/>
              <a:gd name="connsiteY10" fmla="*/ 2560319 h 3418449"/>
              <a:gd name="connsiteX11" fmla="*/ 3348111 w 7498080"/>
              <a:gd name="connsiteY11" fmla="*/ 2764301 h 3418449"/>
              <a:gd name="connsiteX12" fmla="*/ 4093697 w 7498080"/>
              <a:gd name="connsiteY12" fmla="*/ 3052689 h 3418449"/>
              <a:gd name="connsiteX13" fmla="*/ 4206239 w 7498080"/>
              <a:gd name="connsiteY13" fmla="*/ 3207434 h 3418449"/>
              <a:gd name="connsiteX14" fmla="*/ 4790049 w 7498080"/>
              <a:gd name="connsiteY14" fmla="*/ 3418449 h 3418449"/>
              <a:gd name="connsiteX15" fmla="*/ 6133512 w 7498080"/>
              <a:gd name="connsiteY15" fmla="*/ 3348111 h 3418449"/>
              <a:gd name="connsiteX16" fmla="*/ 7498080 w 7498080"/>
              <a:gd name="connsiteY16" fmla="*/ 3348111 h 3418449"/>
              <a:gd name="connsiteX0" fmla="*/ 0 w 7498080"/>
              <a:gd name="connsiteY0" fmla="*/ 0 h 3509889"/>
              <a:gd name="connsiteX1" fmla="*/ 288388 w 7498080"/>
              <a:gd name="connsiteY1" fmla="*/ 98474 h 3509889"/>
              <a:gd name="connsiteX2" fmla="*/ 393896 w 7498080"/>
              <a:gd name="connsiteY2" fmla="*/ 330590 h 3509889"/>
              <a:gd name="connsiteX3" fmla="*/ 541607 w 7498080"/>
              <a:gd name="connsiteY3" fmla="*/ 513470 h 3509889"/>
              <a:gd name="connsiteX4" fmla="*/ 668216 w 7498080"/>
              <a:gd name="connsiteY4" fmla="*/ 513470 h 3509889"/>
              <a:gd name="connsiteX5" fmla="*/ 956603 w 7498080"/>
              <a:gd name="connsiteY5" fmla="*/ 921434 h 3509889"/>
              <a:gd name="connsiteX6" fmla="*/ 1083213 w 7498080"/>
              <a:gd name="connsiteY6" fmla="*/ 914400 h 3509889"/>
              <a:gd name="connsiteX7" fmla="*/ 1223890 w 7498080"/>
              <a:gd name="connsiteY7" fmla="*/ 766689 h 3509889"/>
              <a:gd name="connsiteX8" fmla="*/ 1350499 w 7498080"/>
              <a:gd name="connsiteY8" fmla="*/ 977704 h 3509889"/>
              <a:gd name="connsiteX9" fmla="*/ 1540413 w 7498080"/>
              <a:gd name="connsiteY9" fmla="*/ 1012874 h 3509889"/>
              <a:gd name="connsiteX10" fmla="*/ 1674056 w 7498080"/>
              <a:gd name="connsiteY10" fmla="*/ 2560319 h 3509889"/>
              <a:gd name="connsiteX11" fmla="*/ 3348111 w 7498080"/>
              <a:gd name="connsiteY11" fmla="*/ 2764301 h 3509889"/>
              <a:gd name="connsiteX12" fmla="*/ 4093697 w 7498080"/>
              <a:gd name="connsiteY12" fmla="*/ 3052689 h 3509889"/>
              <a:gd name="connsiteX13" fmla="*/ 4206239 w 7498080"/>
              <a:gd name="connsiteY13" fmla="*/ 3207434 h 3509889"/>
              <a:gd name="connsiteX14" fmla="*/ 4790049 w 7498080"/>
              <a:gd name="connsiteY14" fmla="*/ 3418449 h 3509889"/>
              <a:gd name="connsiteX15" fmla="*/ 5310552 w 7498080"/>
              <a:gd name="connsiteY15" fmla="*/ 3509889 h 3509889"/>
              <a:gd name="connsiteX16" fmla="*/ 7498080 w 7498080"/>
              <a:gd name="connsiteY16" fmla="*/ 3348111 h 3509889"/>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133514 w 6133514"/>
              <a:gd name="connsiteY16"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41144 w 6133514"/>
              <a:gd name="connsiteY16" fmla="*/ 3657599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55212 w 6133514"/>
              <a:gd name="connsiteY16" fmla="*/ 362946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790049 w 6133514"/>
              <a:gd name="connsiteY14" fmla="*/ 3418449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5310552 w 6133514"/>
              <a:gd name="connsiteY15" fmla="*/ 3509889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5627076 w 6133514"/>
              <a:gd name="connsiteY16" fmla="*/ 3777173 h 3910818"/>
              <a:gd name="connsiteX17" fmla="*/ 6028005 w 6133514"/>
              <a:gd name="connsiteY17" fmla="*/ 3777174 h 3910818"/>
              <a:gd name="connsiteX18" fmla="*/ 6133514 w 6133514"/>
              <a:gd name="connsiteY18"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028005 w 6133514"/>
              <a:gd name="connsiteY16" fmla="*/ 3777174 h 3910818"/>
              <a:gd name="connsiteX17" fmla="*/ 6133514 w 6133514"/>
              <a:gd name="connsiteY17" fmla="*/ 3910818 h 3910818"/>
              <a:gd name="connsiteX0" fmla="*/ 0 w 6133514"/>
              <a:gd name="connsiteY0" fmla="*/ 0 h 3910818"/>
              <a:gd name="connsiteX1" fmla="*/ 288388 w 6133514"/>
              <a:gd name="connsiteY1" fmla="*/ 98474 h 3910818"/>
              <a:gd name="connsiteX2" fmla="*/ 393896 w 6133514"/>
              <a:gd name="connsiteY2" fmla="*/ 330590 h 3910818"/>
              <a:gd name="connsiteX3" fmla="*/ 541607 w 6133514"/>
              <a:gd name="connsiteY3" fmla="*/ 513470 h 3910818"/>
              <a:gd name="connsiteX4" fmla="*/ 668216 w 6133514"/>
              <a:gd name="connsiteY4" fmla="*/ 513470 h 3910818"/>
              <a:gd name="connsiteX5" fmla="*/ 956603 w 6133514"/>
              <a:gd name="connsiteY5" fmla="*/ 921434 h 3910818"/>
              <a:gd name="connsiteX6" fmla="*/ 1083213 w 6133514"/>
              <a:gd name="connsiteY6" fmla="*/ 914400 h 3910818"/>
              <a:gd name="connsiteX7" fmla="*/ 1223890 w 6133514"/>
              <a:gd name="connsiteY7" fmla="*/ 766689 h 3910818"/>
              <a:gd name="connsiteX8" fmla="*/ 1350499 w 6133514"/>
              <a:gd name="connsiteY8" fmla="*/ 977704 h 3910818"/>
              <a:gd name="connsiteX9" fmla="*/ 1540413 w 6133514"/>
              <a:gd name="connsiteY9" fmla="*/ 1012874 h 3910818"/>
              <a:gd name="connsiteX10" fmla="*/ 1674056 w 6133514"/>
              <a:gd name="connsiteY10" fmla="*/ 2560319 h 3910818"/>
              <a:gd name="connsiteX11" fmla="*/ 3348111 w 6133514"/>
              <a:gd name="connsiteY11" fmla="*/ 2764301 h 3910818"/>
              <a:gd name="connsiteX12" fmla="*/ 4093697 w 6133514"/>
              <a:gd name="connsiteY12" fmla="*/ 3052689 h 3910818"/>
              <a:gd name="connsiteX13" fmla="*/ 4206239 w 6133514"/>
              <a:gd name="connsiteY13" fmla="*/ 3207434 h 3910818"/>
              <a:gd name="connsiteX14" fmla="*/ 4607169 w 6133514"/>
              <a:gd name="connsiteY14" fmla="*/ 3348110 h 3910818"/>
              <a:gd name="connsiteX15" fmla="*/ 4719709 w 6133514"/>
              <a:gd name="connsiteY15" fmla="*/ 3910818 h 3910818"/>
              <a:gd name="connsiteX16" fmla="*/ 6133514 w 6133514"/>
              <a:gd name="connsiteY16"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93697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19709"/>
              <a:gd name="connsiteY0" fmla="*/ 0 h 3910818"/>
              <a:gd name="connsiteX1" fmla="*/ 288388 w 4719709"/>
              <a:gd name="connsiteY1" fmla="*/ 98474 h 3910818"/>
              <a:gd name="connsiteX2" fmla="*/ 393896 w 4719709"/>
              <a:gd name="connsiteY2" fmla="*/ 330590 h 3910818"/>
              <a:gd name="connsiteX3" fmla="*/ 541607 w 4719709"/>
              <a:gd name="connsiteY3" fmla="*/ 513470 h 3910818"/>
              <a:gd name="connsiteX4" fmla="*/ 668216 w 4719709"/>
              <a:gd name="connsiteY4" fmla="*/ 513470 h 3910818"/>
              <a:gd name="connsiteX5" fmla="*/ 956603 w 4719709"/>
              <a:gd name="connsiteY5" fmla="*/ 921434 h 3910818"/>
              <a:gd name="connsiteX6" fmla="*/ 1083213 w 4719709"/>
              <a:gd name="connsiteY6" fmla="*/ 914400 h 3910818"/>
              <a:gd name="connsiteX7" fmla="*/ 1223890 w 4719709"/>
              <a:gd name="connsiteY7" fmla="*/ 766689 h 3910818"/>
              <a:gd name="connsiteX8" fmla="*/ 1350499 w 4719709"/>
              <a:gd name="connsiteY8" fmla="*/ 977704 h 3910818"/>
              <a:gd name="connsiteX9" fmla="*/ 1540413 w 4719709"/>
              <a:gd name="connsiteY9" fmla="*/ 1012874 h 3910818"/>
              <a:gd name="connsiteX10" fmla="*/ 1674056 w 4719709"/>
              <a:gd name="connsiteY10" fmla="*/ 2560319 h 3910818"/>
              <a:gd name="connsiteX11" fmla="*/ 3348111 w 4719709"/>
              <a:gd name="connsiteY11" fmla="*/ 2764301 h 3910818"/>
              <a:gd name="connsiteX12" fmla="*/ 4065122 w 4719709"/>
              <a:gd name="connsiteY12" fmla="*/ 3052689 h 3910818"/>
              <a:gd name="connsiteX13" fmla="*/ 4206239 w 4719709"/>
              <a:gd name="connsiteY13" fmla="*/ 3207434 h 3910818"/>
              <a:gd name="connsiteX14" fmla="*/ 4607169 w 4719709"/>
              <a:gd name="connsiteY14" fmla="*/ 3348110 h 3910818"/>
              <a:gd name="connsiteX15" fmla="*/ 4719709 w 4719709"/>
              <a:gd name="connsiteY15" fmla="*/ 3910818 h 3910818"/>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3370336 w 4741934"/>
              <a:gd name="connsiteY11" fmla="*/ 276112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4087347 w 4741934"/>
              <a:gd name="connsiteY12" fmla="*/ 30495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228464 w 4741934"/>
              <a:gd name="connsiteY13" fmla="*/ 32042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4082414 w 4741934"/>
              <a:gd name="connsiteY13" fmla="*/ 302645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29394 w 4741934"/>
              <a:gd name="connsiteY14" fmla="*/ 3344935 h 3907643"/>
              <a:gd name="connsiteX15" fmla="*/ 4741934 w 4741934"/>
              <a:gd name="connsiteY15" fmla="*/ 3907643 h 3907643"/>
              <a:gd name="connsiteX0" fmla="*/ 0 w 4741934"/>
              <a:gd name="connsiteY0" fmla="*/ 0 h 3907643"/>
              <a:gd name="connsiteX1" fmla="*/ 310613 w 4741934"/>
              <a:gd name="connsiteY1" fmla="*/ 95299 h 3907643"/>
              <a:gd name="connsiteX2" fmla="*/ 416121 w 4741934"/>
              <a:gd name="connsiteY2" fmla="*/ 327415 h 3907643"/>
              <a:gd name="connsiteX3" fmla="*/ 563832 w 4741934"/>
              <a:gd name="connsiteY3" fmla="*/ 510295 h 3907643"/>
              <a:gd name="connsiteX4" fmla="*/ 690441 w 4741934"/>
              <a:gd name="connsiteY4" fmla="*/ 510295 h 3907643"/>
              <a:gd name="connsiteX5" fmla="*/ 978828 w 4741934"/>
              <a:gd name="connsiteY5" fmla="*/ 918259 h 3907643"/>
              <a:gd name="connsiteX6" fmla="*/ 1105438 w 4741934"/>
              <a:gd name="connsiteY6" fmla="*/ 911225 h 3907643"/>
              <a:gd name="connsiteX7" fmla="*/ 1246115 w 4741934"/>
              <a:gd name="connsiteY7" fmla="*/ 763514 h 3907643"/>
              <a:gd name="connsiteX8" fmla="*/ 1372724 w 4741934"/>
              <a:gd name="connsiteY8" fmla="*/ 974529 h 3907643"/>
              <a:gd name="connsiteX9" fmla="*/ 1562638 w 4741934"/>
              <a:gd name="connsiteY9" fmla="*/ 1009699 h 3907643"/>
              <a:gd name="connsiteX10" fmla="*/ 1696281 w 4741934"/>
              <a:gd name="connsiteY10" fmla="*/ 2557144 h 3907643"/>
              <a:gd name="connsiteX11" fmla="*/ 2525786 w 4741934"/>
              <a:gd name="connsiteY11" fmla="*/ 2716676 h 3907643"/>
              <a:gd name="connsiteX12" fmla="*/ 3369797 w 4741934"/>
              <a:gd name="connsiteY12" fmla="*/ 2960614 h 3907643"/>
              <a:gd name="connsiteX13" fmla="*/ 3495039 w 4741934"/>
              <a:gd name="connsiteY13" fmla="*/ 3007409 h 3907643"/>
              <a:gd name="connsiteX14" fmla="*/ 4648444 w 4741934"/>
              <a:gd name="connsiteY14" fmla="*/ 3198885 h 3907643"/>
              <a:gd name="connsiteX15" fmla="*/ 4741934 w 4741934"/>
              <a:gd name="connsiteY15" fmla="*/ 3907643 h 3907643"/>
              <a:gd name="connsiteX0" fmla="*/ 0 w 4767334"/>
              <a:gd name="connsiteY0" fmla="*/ 0 h 3901293"/>
              <a:gd name="connsiteX1" fmla="*/ 310613 w 4767334"/>
              <a:gd name="connsiteY1" fmla="*/ 95299 h 3901293"/>
              <a:gd name="connsiteX2" fmla="*/ 416121 w 4767334"/>
              <a:gd name="connsiteY2" fmla="*/ 327415 h 3901293"/>
              <a:gd name="connsiteX3" fmla="*/ 563832 w 4767334"/>
              <a:gd name="connsiteY3" fmla="*/ 510295 h 3901293"/>
              <a:gd name="connsiteX4" fmla="*/ 690441 w 4767334"/>
              <a:gd name="connsiteY4" fmla="*/ 510295 h 3901293"/>
              <a:gd name="connsiteX5" fmla="*/ 978828 w 4767334"/>
              <a:gd name="connsiteY5" fmla="*/ 918259 h 3901293"/>
              <a:gd name="connsiteX6" fmla="*/ 1105438 w 4767334"/>
              <a:gd name="connsiteY6" fmla="*/ 911225 h 3901293"/>
              <a:gd name="connsiteX7" fmla="*/ 1246115 w 4767334"/>
              <a:gd name="connsiteY7" fmla="*/ 763514 h 3901293"/>
              <a:gd name="connsiteX8" fmla="*/ 1372724 w 4767334"/>
              <a:gd name="connsiteY8" fmla="*/ 974529 h 3901293"/>
              <a:gd name="connsiteX9" fmla="*/ 1562638 w 4767334"/>
              <a:gd name="connsiteY9" fmla="*/ 1009699 h 3901293"/>
              <a:gd name="connsiteX10" fmla="*/ 1696281 w 4767334"/>
              <a:gd name="connsiteY10" fmla="*/ 2557144 h 3901293"/>
              <a:gd name="connsiteX11" fmla="*/ 2525786 w 4767334"/>
              <a:gd name="connsiteY11" fmla="*/ 2716676 h 3901293"/>
              <a:gd name="connsiteX12" fmla="*/ 3369797 w 4767334"/>
              <a:gd name="connsiteY12" fmla="*/ 2960614 h 3901293"/>
              <a:gd name="connsiteX13" fmla="*/ 3495039 w 4767334"/>
              <a:gd name="connsiteY13" fmla="*/ 3007409 h 3901293"/>
              <a:gd name="connsiteX14" fmla="*/ 4648444 w 4767334"/>
              <a:gd name="connsiteY14" fmla="*/ 3198885 h 3901293"/>
              <a:gd name="connsiteX15" fmla="*/ 4767334 w 4767334"/>
              <a:gd name="connsiteY15" fmla="*/ 3901293 h 3901293"/>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25786 w 4748284"/>
              <a:gd name="connsiteY11" fmla="*/ 2716676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9797 w 4748284"/>
              <a:gd name="connsiteY12" fmla="*/ 296061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495039 w 4748284"/>
              <a:gd name="connsiteY13" fmla="*/ 3007409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226922 w 4748284"/>
              <a:gd name="connsiteY12" fmla="*/ 2700264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4748284"/>
              <a:gd name="connsiteY0" fmla="*/ 0 h 3917168"/>
              <a:gd name="connsiteX1" fmla="*/ 310613 w 4748284"/>
              <a:gd name="connsiteY1" fmla="*/ 95299 h 3917168"/>
              <a:gd name="connsiteX2" fmla="*/ 416121 w 4748284"/>
              <a:gd name="connsiteY2" fmla="*/ 327415 h 3917168"/>
              <a:gd name="connsiteX3" fmla="*/ 563832 w 4748284"/>
              <a:gd name="connsiteY3" fmla="*/ 510295 h 3917168"/>
              <a:gd name="connsiteX4" fmla="*/ 690441 w 4748284"/>
              <a:gd name="connsiteY4" fmla="*/ 510295 h 3917168"/>
              <a:gd name="connsiteX5" fmla="*/ 978828 w 4748284"/>
              <a:gd name="connsiteY5" fmla="*/ 918259 h 3917168"/>
              <a:gd name="connsiteX6" fmla="*/ 1105438 w 4748284"/>
              <a:gd name="connsiteY6" fmla="*/ 911225 h 3917168"/>
              <a:gd name="connsiteX7" fmla="*/ 1246115 w 4748284"/>
              <a:gd name="connsiteY7" fmla="*/ 763514 h 3917168"/>
              <a:gd name="connsiteX8" fmla="*/ 1372724 w 4748284"/>
              <a:gd name="connsiteY8" fmla="*/ 974529 h 3917168"/>
              <a:gd name="connsiteX9" fmla="*/ 1562638 w 4748284"/>
              <a:gd name="connsiteY9" fmla="*/ 1009699 h 3917168"/>
              <a:gd name="connsiteX10" fmla="*/ 1696281 w 4748284"/>
              <a:gd name="connsiteY10" fmla="*/ 2557144 h 3917168"/>
              <a:gd name="connsiteX11" fmla="*/ 2563886 w 4748284"/>
              <a:gd name="connsiteY11" fmla="*/ 2643651 h 3917168"/>
              <a:gd name="connsiteX12" fmla="*/ 3360272 w 4748284"/>
              <a:gd name="connsiteY12" fmla="*/ 2728839 h 3917168"/>
              <a:gd name="connsiteX13" fmla="*/ 3529964 w 4748284"/>
              <a:gd name="connsiteY13" fmla="*/ 2801034 h 3917168"/>
              <a:gd name="connsiteX14" fmla="*/ 4648444 w 4748284"/>
              <a:gd name="connsiteY14" fmla="*/ 3198885 h 3917168"/>
              <a:gd name="connsiteX15" fmla="*/ 4748284 w 474828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3529964 w 5766044"/>
              <a:gd name="connsiteY13" fmla="*/ 2801034 h 3917168"/>
              <a:gd name="connsiteX14" fmla="*/ 5766044 w 5766044"/>
              <a:gd name="connsiteY14" fmla="*/ 3259210 h 3917168"/>
              <a:gd name="connsiteX15" fmla="*/ 4748284 w 5766044"/>
              <a:gd name="connsiteY15" fmla="*/ 3917168 h 3917168"/>
              <a:gd name="connsiteX0" fmla="*/ 0 w 5766044"/>
              <a:gd name="connsiteY0" fmla="*/ 0 h 3917168"/>
              <a:gd name="connsiteX1" fmla="*/ 310613 w 5766044"/>
              <a:gd name="connsiteY1" fmla="*/ 95299 h 3917168"/>
              <a:gd name="connsiteX2" fmla="*/ 416121 w 5766044"/>
              <a:gd name="connsiteY2" fmla="*/ 327415 h 3917168"/>
              <a:gd name="connsiteX3" fmla="*/ 563832 w 5766044"/>
              <a:gd name="connsiteY3" fmla="*/ 510295 h 3917168"/>
              <a:gd name="connsiteX4" fmla="*/ 690441 w 5766044"/>
              <a:gd name="connsiteY4" fmla="*/ 510295 h 3917168"/>
              <a:gd name="connsiteX5" fmla="*/ 978828 w 5766044"/>
              <a:gd name="connsiteY5" fmla="*/ 918259 h 3917168"/>
              <a:gd name="connsiteX6" fmla="*/ 1105438 w 5766044"/>
              <a:gd name="connsiteY6" fmla="*/ 911225 h 3917168"/>
              <a:gd name="connsiteX7" fmla="*/ 1246115 w 5766044"/>
              <a:gd name="connsiteY7" fmla="*/ 763514 h 3917168"/>
              <a:gd name="connsiteX8" fmla="*/ 1372724 w 5766044"/>
              <a:gd name="connsiteY8" fmla="*/ 974529 h 3917168"/>
              <a:gd name="connsiteX9" fmla="*/ 1562638 w 5766044"/>
              <a:gd name="connsiteY9" fmla="*/ 1009699 h 3917168"/>
              <a:gd name="connsiteX10" fmla="*/ 1696281 w 5766044"/>
              <a:gd name="connsiteY10" fmla="*/ 2557144 h 3917168"/>
              <a:gd name="connsiteX11" fmla="*/ 2563886 w 5766044"/>
              <a:gd name="connsiteY11" fmla="*/ 2643651 h 3917168"/>
              <a:gd name="connsiteX12" fmla="*/ 3360272 w 5766044"/>
              <a:gd name="connsiteY12" fmla="*/ 2728839 h 3917168"/>
              <a:gd name="connsiteX13" fmla="*/ 4822189 w 5766044"/>
              <a:gd name="connsiteY13" fmla="*/ 3099484 h 3917168"/>
              <a:gd name="connsiteX14" fmla="*/ 5766044 w 5766044"/>
              <a:gd name="connsiteY14" fmla="*/ 3259210 h 3917168"/>
              <a:gd name="connsiteX15" fmla="*/ 4748284 w 5766044"/>
              <a:gd name="connsiteY15" fmla="*/ 3917168 h 3917168"/>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5766044 w 6183384"/>
              <a:gd name="connsiteY14" fmla="*/ 3259210 h 3913993"/>
              <a:gd name="connsiteX15" fmla="*/ 6183384 w 6183384"/>
              <a:gd name="connsiteY15" fmla="*/ 3913993 h 3913993"/>
              <a:gd name="connsiteX0" fmla="*/ 0 w 6183384"/>
              <a:gd name="connsiteY0" fmla="*/ 0 h 3913993"/>
              <a:gd name="connsiteX1" fmla="*/ 310613 w 6183384"/>
              <a:gd name="connsiteY1" fmla="*/ 95299 h 3913993"/>
              <a:gd name="connsiteX2" fmla="*/ 416121 w 6183384"/>
              <a:gd name="connsiteY2" fmla="*/ 327415 h 3913993"/>
              <a:gd name="connsiteX3" fmla="*/ 563832 w 6183384"/>
              <a:gd name="connsiteY3" fmla="*/ 510295 h 3913993"/>
              <a:gd name="connsiteX4" fmla="*/ 690441 w 6183384"/>
              <a:gd name="connsiteY4" fmla="*/ 510295 h 3913993"/>
              <a:gd name="connsiteX5" fmla="*/ 978828 w 6183384"/>
              <a:gd name="connsiteY5" fmla="*/ 918259 h 3913993"/>
              <a:gd name="connsiteX6" fmla="*/ 1105438 w 6183384"/>
              <a:gd name="connsiteY6" fmla="*/ 911225 h 3913993"/>
              <a:gd name="connsiteX7" fmla="*/ 1246115 w 6183384"/>
              <a:gd name="connsiteY7" fmla="*/ 763514 h 3913993"/>
              <a:gd name="connsiteX8" fmla="*/ 1372724 w 6183384"/>
              <a:gd name="connsiteY8" fmla="*/ 974529 h 3913993"/>
              <a:gd name="connsiteX9" fmla="*/ 1562638 w 6183384"/>
              <a:gd name="connsiteY9" fmla="*/ 1009699 h 3913993"/>
              <a:gd name="connsiteX10" fmla="*/ 1696281 w 6183384"/>
              <a:gd name="connsiteY10" fmla="*/ 2557144 h 3913993"/>
              <a:gd name="connsiteX11" fmla="*/ 2563886 w 6183384"/>
              <a:gd name="connsiteY11" fmla="*/ 2643651 h 3913993"/>
              <a:gd name="connsiteX12" fmla="*/ 3360272 w 6183384"/>
              <a:gd name="connsiteY12" fmla="*/ 2728839 h 3913993"/>
              <a:gd name="connsiteX13" fmla="*/ 4822189 w 6183384"/>
              <a:gd name="connsiteY13" fmla="*/ 3099484 h 3913993"/>
              <a:gd name="connsiteX14" fmla="*/ 6061319 w 6183384"/>
              <a:gd name="connsiteY14" fmla="*/ 3249685 h 3913993"/>
              <a:gd name="connsiteX15" fmla="*/ 6183384 w 61833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96281 w 6170684"/>
              <a:gd name="connsiteY10" fmla="*/ 255714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2563886 w 6170684"/>
              <a:gd name="connsiteY11" fmla="*/ 2643651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360272 w 6170684"/>
              <a:gd name="connsiteY12" fmla="*/ 2728839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822189 w 6170684"/>
              <a:gd name="connsiteY13" fmla="*/ 3099484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6061319 w 6170684"/>
              <a:gd name="connsiteY14" fmla="*/ 3249685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5119 w 6170684"/>
              <a:gd name="connsiteY14" fmla="*/ 2389260 h 3913993"/>
              <a:gd name="connsiteX15" fmla="*/ 6170684 w 6170684"/>
              <a:gd name="connsiteY15" fmla="*/ 3913993 h 3913993"/>
              <a:gd name="connsiteX0" fmla="*/ 0 w 6170684"/>
              <a:gd name="connsiteY0" fmla="*/ 0 h 3913993"/>
              <a:gd name="connsiteX1" fmla="*/ 310613 w 6170684"/>
              <a:gd name="connsiteY1" fmla="*/ 95299 h 3913993"/>
              <a:gd name="connsiteX2" fmla="*/ 416121 w 6170684"/>
              <a:gd name="connsiteY2" fmla="*/ 327415 h 3913993"/>
              <a:gd name="connsiteX3" fmla="*/ 563832 w 6170684"/>
              <a:gd name="connsiteY3" fmla="*/ 510295 h 3913993"/>
              <a:gd name="connsiteX4" fmla="*/ 690441 w 6170684"/>
              <a:gd name="connsiteY4" fmla="*/ 510295 h 3913993"/>
              <a:gd name="connsiteX5" fmla="*/ 978828 w 6170684"/>
              <a:gd name="connsiteY5" fmla="*/ 918259 h 3913993"/>
              <a:gd name="connsiteX6" fmla="*/ 1105438 w 6170684"/>
              <a:gd name="connsiteY6" fmla="*/ 911225 h 3913993"/>
              <a:gd name="connsiteX7" fmla="*/ 1246115 w 6170684"/>
              <a:gd name="connsiteY7" fmla="*/ 763514 h 3913993"/>
              <a:gd name="connsiteX8" fmla="*/ 1372724 w 6170684"/>
              <a:gd name="connsiteY8" fmla="*/ 974529 h 3913993"/>
              <a:gd name="connsiteX9" fmla="*/ 1562638 w 6170684"/>
              <a:gd name="connsiteY9" fmla="*/ 1009699 h 3913993"/>
              <a:gd name="connsiteX10" fmla="*/ 1674056 w 6170684"/>
              <a:gd name="connsiteY10" fmla="*/ 1776094 h 3913993"/>
              <a:gd name="connsiteX11" fmla="*/ 3341761 w 6170684"/>
              <a:gd name="connsiteY11" fmla="*/ 1872126 h 3913993"/>
              <a:gd name="connsiteX12" fmla="*/ 3480922 w 6170684"/>
              <a:gd name="connsiteY12" fmla="*/ 2503414 h 3913993"/>
              <a:gd name="connsiteX13" fmla="*/ 4730114 w 6170684"/>
              <a:gd name="connsiteY13" fmla="*/ 2493059 h 3913993"/>
              <a:gd name="connsiteX14" fmla="*/ 5988294 w 6170684"/>
              <a:gd name="connsiteY14" fmla="*/ 2401960 h 3913993"/>
              <a:gd name="connsiteX15" fmla="*/ 6170684 w 6170684"/>
              <a:gd name="connsiteY15" fmla="*/ 3913993 h 3913993"/>
              <a:gd name="connsiteX0" fmla="*/ 0 w 7621659"/>
              <a:gd name="connsiteY0" fmla="*/ 0 h 3298043"/>
              <a:gd name="connsiteX1" fmla="*/ 310613 w 7621659"/>
              <a:gd name="connsiteY1" fmla="*/ 95299 h 3298043"/>
              <a:gd name="connsiteX2" fmla="*/ 416121 w 7621659"/>
              <a:gd name="connsiteY2" fmla="*/ 327415 h 3298043"/>
              <a:gd name="connsiteX3" fmla="*/ 563832 w 7621659"/>
              <a:gd name="connsiteY3" fmla="*/ 510295 h 3298043"/>
              <a:gd name="connsiteX4" fmla="*/ 690441 w 7621659"/>
              <a:gd name="connsiteY4" fmla="*/ 510295 h 3298043"/>
              <a:gd name="connsiteX5" fmla="*/ 978828 w 7621659"/>
              <a:gd name="connsiteY5" fmla="*/ 918259 h 3298043"/>
              <a:gd name="connsiteX6" fmla="*/ 1105438 w 7621659"/>
              <a:gd name="connsiteY6" fmla="*/ 911225 h 3298043"/>
              <a:gd name="connsiteX7" fmla="*/ 1246115 w 7621659"/>
              <a:gd name="connsiteY7" fmla="*/ 763514 h 3298043"/>
              <a:gd name="connsiteX8" fmla="*/ 1372724 w 7621659"/>
              <a:gd name="connsiteY8" fmla="*/ 974529 h 3298043"/>
              <a:gd name="connsiteX9" fmla="*/ 1562638 w 7621659"/>
              <a:gd name="connsiteY9" fmla="*/ 1009699 h 3298043"/>
              <a:gd name="connsiteX10" fmla="*/ 1674056 w 7621659"/>
              <a:gd name="connsiteY10" fmla="*/ 1776094 h 3298043"/>
              <a:gd name="connsiteX11" fmla="*/ 3341761 w 7621659"/>
              <a:gd name="connsiteY11" fmla="*/ 1872126 h 3298043"/>
              <a:gd name="connsiteX12" fmla="*/ 3480922 w 7621659"/>
              <a:gd name="connsiteY12" fmla="*/ 2503414 h 3298043"/>
              <a:gd name="connsiteX13" fmla="*/ 4730114 w 7621659"/>
              <a:gd name="connsiteY13" fmla="*/ 2493059 h 3298043"/>
              <a:gd name="connsiteX14" fmla="*/ 5988294 w 7621659"/>
              <a:gd name="connsiteY14" fmla="*/ 2401960 h 3298043"/>
              <a:gd name="connsiteX15" fmla="*/ 7621659 w 7621659"/>
              <a:gd name="connsiteY15" fmla="*/ 3298043 h 329804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7516884 w 7516884"/>
              <a:gd name="connsiteY15" fmla="*/ 3304393 h 3304393"/>
              <a:gd name="connsiteX0" fmla="*/ 0 w 7516884"/>
              <a:gd name="connsiteY0" fmla="*/ 0 h 3304393"/>
              <a:gd name="connsiteX1" fmla="*/ 310613 w 7516884"/>
              <a:gd name="connsiteY1" fmla="*/ 95299 h 3304393"/>
              <a:gd name="connsiteX2" fmla="*/ 416121 w 7516884"/>
              <a:gd name="connsiteY2" fmla="*/ 327415 h 3304393"/>
              <a:gd name="connsiteX3" fmla="*/ 563832 w 7516884"/>
              <a:gd name="connsiteY3" fmla="*/ 510295 h 3304393"/>
              <a:gd name="connsiteX4" fmla="*/ 690441 w 7516884"/>
              <a:gd name="connsiteY4" fmla="*/ 510295 h 3304393"/>
              <a:gd name="connsiteX5" fmla="*/ 978828 w 7516884"/>
              <a:gd name="connsiteY5" fmla="*/ 918259 h 3304393"/>
              <a:gd name="connsiteX6" fmla="*/ 1105438 w 7516884"/>
              <a:gd name="connsiteY6" fmla="*/ 911225 h 3304393"/>
              <a:gd name="connsiteX7" fmla="*/ 1246115 w 7516884"/>
              <a:gd name="connsiteY7" fmla="*/ 763514 h 3304393"/>
              <a:gd name="connsiteX8" fmla="*/ 1372724 w 7516884"/>
              <a:gd name="connsiteY8" fmla="*/ 974529 h 3304393"/>
              <a:gd name="connsiteX9" fmla="*/ 1562638 w 7516884"/>
              <a:gd name="connsiteY9" fmla="*/ 1009699 h 3304393"/>
              <a:gd name="connsiteX10" fmla="*/ 1674056 w 7516884"/>
              <a:gd name="connsiteY10" fmla="*/ 1776094 h 3304393"/>
              <a:gd name="connsiteX11" fmla="*/ 3341761 w 7516884"/>
              <a:gd name="connsiteY11" fmla="*/ 1872126 h 3304393"/>
              <a:gd name="connsiteX12" fmla="*/ 3480922 w 7516884"/>
              <a:gd name="connsiteY12" fmla="*/ 2503414 h 3304393"/>
              <a:gd name="connsiteX13" fmla="*/ 4730114 w 7516884"/>
              <a:gd name="connsiteY13" fmla="*/ 2493059 h 3304393"/>
              <a:gd name="connsiteX14" fmla="*/ 5988294 w 7516884"/>
              <a:gd name="connsiteY14" fmla="*/ 2401960 h 3304393"/>
              <a:gd name="connsiteX15" fmla="*/ 6647969 w 7516884"/>
              <a:gd name="connsiteY15" fmla="*/ 2804860 h 3304393"/>
              <a:gd name="connsiteX16" fmla="*/ 7516884 w 7516884"/>
              <a:gd name="connsiteY16" fmla="*/ 3304393 h 3304393"/>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03414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88294 w 7516884"/>
              <a:gd name="connsiteY14" fmla="*/ 2401960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730114 w 7516884"/>
              <a:gd name="connsiteY13" fmla="*/ 2493059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62638 w 7516884"/>
              <a:gd name="connsiteY9" fmla="*/ 1009699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74529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74056 w 7516884"/>
              <a:gd name="connsiteY10" fmla="*/ 1776094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41761 w 7516884"/>
              <a:gd name="connsiteY11" fmla="*/ 1872126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1378 w 7516884"/>
              <a:gd name="connsiteY10" fmla="*/ 1708801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3324855 w 7516884"/>
              <a:gd name="connsiteY11" fmla="*/ 1796915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595563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064113 w 7516884"/>
              <a:gd name="connsiteY13" fmla="*/ 2663180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331910"/>
              <a:gd name="connsiteX1" fmla="*/ 310613 w 7516884"/>
              <a:gd name="connsiteY1" fmla="*/ 95299 h 3331910"/>
              <a:gd name="connsiteX2" fmla="*/ 416121 w 7516884"/>
              <a:gd name="connsiteY2" fmla="*/ 327415 h 3331910"/>
              <a:gd name="connsiteX3" fmla="*/ 563832 w 7516884"/>
              <a:gd name="connsiteY3" fmla="*/ 510295 h 3331910"/>
              <a:gd name="connsiteX4" fmla="*/ 690441 w 7516884"/>
              <a:gd name="connsiteY4" fmla="*/ 510295 h 3331910"/>
              <a:gd name="connsiteX5" fmla="*/ 978828 w 7516884"/>
              <a:gd name="connsiteY5" fmla="*/ 918259 h 3331910"/>
              <a:gd name="connsiteX6" fmla="*/ 1105438 w 7516884"/>
              <a:gd name="connsiteY6" fmla="*/ 911225 h 3331910"/>
              <a:gd name="connsiteX7" fmla="*/ 1246115 w 7516884"/>
              <a:gd name="connsiteY7" fmla="*/ 763514 h 3331910"/>
              <a:gd name="connsiteX8" fmla="*/ 1372724 w 7516884"/>
              <a:gd name="connsiteY8" fmla="*/ 911194 h 3331910"/>
              <a:gd name="connsiteX9" fmla="*/ 1524601 w 7516884"/>
              <a:gd name="connsiteY9" fmla="*/ 886987 h 3331910"/>
              <a:gd name="connsiteX10" fmla="*/ 1666988 w 7516884"/>
              <a:gd name="connsiteY10" fmla="*/ 2533863 h 3331910"/>
              <a:gd name="connsiteX11" fmla="*/ 2505663 w 7516884"/>
              <a:gd name="connsiteY11" fmla="*/ 2690294 h 3331910"/>
              <a:gd name="connsiteX12" fmla="*/ 3480922 w 7516884"/>
              <a:gd name="connsiteY12" fmla="*/ 2989700 h 3331910"/>
              <a:gd name="connsiteX13" fmla="*/ 4585927 w 7516884"/>
              <a:gd name="connsiteY13" fmla="*/ 3172932 h 3331910"/>
              <a:gd name="connsiteX14" fmla="*/ 5973158 w 7516884"/>
              <a:gd name="connsiteY14" fmla="*/ 3004472 h 3331910"/>
              <a:gd name="connsiteX15" fmla="*/ 6130444 w 7516884"/>
              <a:gd name="connsiteY15" fmla="*/ 3331910 h 3331910"/>
              <a:gd name="connsiteX16" fmla="*/ 7516884 w 7516884"/>
              <a:gd name="connsiteY16" fmla="*/ 3304393 h 3331910"/>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6130444 w 7516884"/>
              <a:gd name="connsiteY15" fmla="*/ 3331910 h 3908362"/>
              <a:gd name="connsiteX16" fmla="*/ 7516884 w 7516884"/>
              <a:gd name="connsiteY16" fmla="*/ 3304393 h 3908362"/>
              <a:gd name="connsiteX0" fmla="*/ 0 w 7516884"/>
              <a:gd name="connsiteY0" fmla="*/ 0 h 3908362"/>
              <a:gd name="connsiteX1" fmla="*/ 310613 w 7516884"/>
              <a:gd name="connsiteY1" fmla="*/ 95299 h 3908362"/>
              <a:gd name="connsiteX2" fmla="*/ 416121 w 7516884"/>
              <a:gd name="connsiteY2" fmla="*/ 327415 h 3908362"/>
              <a:gd name="connsiteX3" fmla="*/ 563832 w 7516884"/>
              <a:gd name="connsiteY3" fmla="*/ 510295 h 3908362"/>
              <a:gd name="connsiteX4" fmla="*/ 690441 w 7516884"/>
              <a:gd name="connsiteY4" fmla="*/ 510295 h 3908362"/>
              <a:gd name="connsiteX5" fmla="*/ 978828 w 7516884"/>
              <a:gd name="connsiteY5" fmla="*/ 918259 h 3908362"/>
              <a:gd name="connsiteX6" fmla="*/ 1105438 w 7516884"/>
              <a:gd name="connsiteY6" fmla="*/ 911225 h 3908362"/>
              <a:gd name="connsiteX7" fmla="*/ 1246115 w 7516884"/>
              <a:gd name="connsiteY7" fmla="*/ 763514 h 3908362"/>
              <a:gd name="connsiteX8" fmla="*/ 1372724 w 7516884"/>
              <a:gd name="connsiteY8" fmla="*/ 911194 h 3908362"/>
              <a:gd name="connsiteX9" fmla="*/ 1524601 w 7516884"/>
              <a:gd name="connsiteY9" fmla="*/ 886987 h 3908362"/>
              <a:gd name="connsiteX10" fmla="*/ 1666988 w 7516884"/>
              <a:gd name="connsiteY10" fmla="*/ 2533863 h 3908362"/>
              <a:gd name="connsiteX11" fmla="*/ 2505663 w 7516884"/>
              <a:gd name="connsiteY11" fmla="*/ 2690294 h 3908362"/>
              <a:gd name="connsiteX12" fmla="*/ 3480922 w 7516884"/>
              <a:gd name="connsiteY12" fmla="*/ 2989700 h 3908362"/>
              <a:gd name="connsiteX13" fmla="*/ 4585927 w 7516884"/>
              <a:gd name="connsiteY13" fmla="*/ 3172932 h 3908362"/>
              <a:gd name="connsiteX14" fmla="*/ 4716315 w 7516884"/>
              <a:gd name="connsiteY14" fmla="*/ 3908362 h 3908362"/>
              <a:gd name="connsiteX15" fmla="*/ 7516884 w 7516884"/>
              <a:gd name="connsiteY15" fmla="*/ 3304393 h 3908362"/>
              <a:gd name="connsiteX0" fmla="*/ 0 w 4716315"/>
              <a:gd name="connsiteY0" fmla="*/ 0 h 3908362"/>
              <a:gd name="connsiteX1" fmla="*/ 310613 w 4716315"/>
              <a:gd name="connsiteY1" fmla="*/ 95299 h 3908362"/>
              <a:gd name="connsiteX2" fmla="*/ 416121 w 4716315"/>
              <a:gd name="connsiteY2" fmla="*/ 327415 h 3908362"/>
              <a:gd name="connsiteX3" fmla="*/ 563832 w 4716315"/>
              <a:gd name="connsiteY3" fmla="*/ 510295 h 3908362"/>
              <a:gd name="connsiteX4" fmla="*/ 690441 w 4716315"/>
              <a:gd name="connsiteY4" fmla="*/ 510295 h 3908362"/>
              <a:gd name="connsiteX5" fmla="*/ 978828 w 4716315"/>
              <a:gd name="connsiteY5" fmla="*/ 918259 h 3908362"/>
              <a:gd name="connsiteX6" fmla="*/ 1105438 w 4716315"/>
              <a:gd name="connsiteY6" fmla="*/ 911225 h 3908362"/>
              <a:gd name="connsiteX7" fmla="*/ 1246115 w 4716315"/>
              <a:gd name="connsiteY7" fmla="*/ 763514 h 3908362"/>
              <a:gd name="connsiteX8" fmla="*/ 1372724 w 4716315"/>
              <a:gd name="connsiteY8" fmla="*/ 911194 h 3908362"/>
              <a:gd name="connsiteX9" fmla="*/ 1524601 w 4716315"/>
              <a:gd name="connsiteY9" fmla="*/ 886987 h 3908362"/>
              <a:gd name="connsiteX10" fmla="*/ 1666988 w 4716315"/>
              <a:gd name="connsiteY10" fmla="*/ 2533863 h 3908362"/>
              <a:gd name="connsiteX11" fmla="*/ 2505663 w 4716315"/>
              <a:gd name="connsiteY11" fmla="*/ 2690294 h 3908362"/>
              <a:gd name="connsiteX12" fmla="*/ 3480922 w 4716315"/>
              <a:gd name="connsiteY12" fmla="*/ 2989700 h 3908362"/>
              <a:gd name="connsiteX13" fmla="*/ 4585927 w 4716315"/>
              <a:gd name="connsiteY13" fmla="*/ 3172932 h 3908362"/>
              <a:gd name="connsiteX14" fmla="*/ 4716315 w 4716315"/>
              <a:gd name="connsiteY14" fmla="*/ 3908362 h 3908362"/>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690441 w 4716315"/>
              <a:gd name="connsiteY4" fmla="*/ 2056542 h 5454609"/>
              <a:gd name="connsiteX5" fmla="*/ 978828 w 4716315"/>
              <a:gd name="connsiteY5" fmla="*/ 2464506 h 5454609"/>
              <a:gd name="connsiteX6" fmla="*/ 1105438 w 4716315"/>
              <a:gd name="connsiteY6" fmla="*/ 2457472 h 5454609"/>
              <a:gd name="connsiteX7" fmla="*/ 1246115 w 4716315"/>
              <a:gd name="connsiteY7" fmla="*/ 2309761 h 5454609"/>
              <a:gd name="connsiteX8" fmla="*/ 1372724 w 4716315"/>
              <a:gd name="connsiteY8" fmla="*/ 2457441 h 5454609"/>
              <a:gd name="connsiteX9" fmla="*/ 1574243 w 4716315"/>
              <a:gd name="connsiteY9" fmla="*/ 0 h 5454609"/>
              <a:gd name="connsiteX10" fmla="*/ 1666988 w 4716315"/>
              <a:gd name="connsiteY10" fmla="*/ 4080110 h 5454609"/>
              <a:gd name="connsiteX11" fmla="*/ 2505663 w 4716315"/>
              <a:gd name="connsiteY11" fmla="*/ 4236541 h 5454609"/>
              <a:gd name="connsiteX12" fmla="*/ 3480922 w 4716315"/>
              <a:gd name="connsiteY12" fmla="*/ 4535947 h 5454609"/>
              <a:gd name="connsiteX13" fmla="*/ 4585927 w 4716315"/>
              <a:gd name="connsiteY13" fmla="*/ 4719179 h 5454609"/>
              <a:gd name="connsiteX14" fmla="*/ 4716315 w 4716315"/>
              <a:gd name="connsiteY14"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690441 w 4716315"/>
              <a:gd name="connsiteY4" fmla="*/ 2056542 h 5454609"/>
              <a:gd name="connsiteX5" fmla="*/ 978828 w 4716315"/>
              <a:gd name="connsiteY5" fmla="*/ 2464506 h 5454609"/>
              <a:gd name="connsiteX6" fmla="*/ 1105438 w 4716315"/>
              <a:gd name="connsiteY6" fmla="*/ 2457472 h 5454609"/>
              <a:gd name="connsiteX7" fmla="*/ 1246115 w 4716315"/>
              <a:gd name="connsiteY7" fmla="*/ 2309761 h 5454609"/>
              <a:gd name="connsiteX8" fmla="*/ 1574243 w 4716315"/>
              <a:gd name="connsiteY8" fmla="*/ 0 h 5454609"/>
              <a:gd name="connsiteX9" fmla="*/ 1666988 w 4716315"/>
              <a:gd name="connsiteY9" fmla="*/ 4080110 h 5454609"/>
              <a:gd name="connsiteX10" fmla="*/ 2505663 w 4716315"/>
              <a:gd name="connsiteY10" fmla="*/ 4236541 h 5454609"/>
              <a:gd name="connsiteX11" fmla="*/ 3480922 w 4716315"/>
              <a:gd name="connsiteY11" fmla="*/ 4535947 h 5454609"/>
              <a:gd name="connsiteX12" fmla="*/ 4585927 w 4716315"/>
              <a:gd name="connsiteY12" fmla="*/ 4719179 h 5454609"/>
              <a:gd name="connsiteX13" fmla="*/ 4716315 w 4716315"/>
              <a:gd name="connsiteY13"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690441 w 4716315"/>
              <a:gd name="connsiteY4" fmla="*/ 2056542 h 5454609"/>
              <a:gd name="connsiteX5" fmla="*/ 978828 w 4716315"/>
              <a:gd name="connsiteY5" fmla="*/ 2464506 h 5454609"/>
              <a:gd name="connsiteX6" fmla="*/ 1105438 w 4716315"/>
              <a:gd name="connsiteY6" fmla="*/ 2457472 h 5454609"/>
              <a:gd name="connsiteX7" fmla="*/ 1574243 w 4716315"/>
              <a:gd name="connsiteY7" fmla="*/ 0 h 5454609"/>
              <a:gd name="connsiteX8" fmla="*/ 1666988 w 4716315"/>
              <a:gd name="connsiteY8" fmla="*/ 4080110 h 5454609"/>
              <a:gd name="connsiteX9" fmla="*/ 2505663 w 4716315"/>
              <a:gd name="connsiteY9" fmla="*/ 4236541 h 5454609"/>
              <a:gd name="connsiteX10" fmla="*/ 3480922 w 4716315"/>
              <a:gd name="connsiteY10" fmla="*/ 4535947 h 5454609"/>
              <a:gd name="connsiteX11" fmla="*/ 4585927 w 4716315"/>
              <a:gd name="connsiteY11" fmla="*/ 4719179 h 5454609"/>
              <a:gd name="connsiteX12" fmla="*/ 4716315 w 4716315"/>
              <a:gd name="connsiteY12"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690441 w 4716315"/>
              <a:gd name="connsiteY4" fmla="*/ 2056542 h 5454609"/>
              <a:gd name="connsiteX5" fmla="*/ 978828 w 4716315"/>
              <a:gd name="connsiteY5" fmla="*/ 2464506 h 5454609"/>
              <a:gd name="connsiteX6" fmla="*/ 1574243 w 4716315"/>
              <a:gd name="connsiteY6" fmla="*/ 0 h 5454609"/>
              <a:gd name="connsiteX7" fmla="*/ 1666988 w 4716315"/>
              <a:gd name="connsiteY7" fmla="*/ 4080110 h 5454609"/>
              <a:gd name="connsiteX8" fmla="*/ 2505663 w 4716315"/>
              <a:gd name="connsiteY8" fmla="*/ 4236541 h 5454609"/>
              <a:gd name="connsiteX9" fmla="*/ 3480922 w 4716315"/>
              <a:gd name="connsiteY9" fmla="*/ 4535947 h 5454609"/>
              <a:gd name="connsiteX10" fmla="*/ 4585927 w 4716315"/>
              <a:gd name="connsiteY10" fmla="*/ 4719179 h 5454609"/>
              <a:gd name="connsiteX11" fmla="*/ 4716315 w 4716315"/>
              <a:gd name="connsiteY11"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690441 w 4716315"/>
              <a:gd name="connsiteY4" fmla="*/ 2056542 h 5454609"/>
              <a:gd name="connsiteX5" fmla="*/ 1574243 w 4716315"/>
              <a:gd name="connsiteY5" fmla="*/ 0 h 5454609"/>
              <a:gd name="connsiteX6" fmla="*/ 1666988 w 4716315"/>
              <a:gd name="connsiteY6" fmla="*/ 4080110 h 5454609"/>
              <a:gd name="connsiteX7" fmla="*/ 2505663 w 4716315"/>
              <a:gd name="connsiteY7" fmla="*/ 4236541 h 5454609"/>
              <a:gd name="connsiteX8" fmla="*/ 3480922 w 4716315"/>
              <a:gd name="connsiteY8" fmla="*/ 4535947 h 5454609"/>
              <a:gd name="connsiteX9" fmla="*/ 4585927 w 4716315"/>
              <a:gd name="connsiteY9" fmla="*/ 4719179 h 5454609"/>
              <a:gd name="connsiteX10" fmla="*/ 4716315 w 4716315"/>
              <a:gd name="connsiteY10"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563832 w 4716315"/>
              <a:gd name="connsiteY3" fmla="*/ 2056542 h 5454609"/>
              <a:gd name="connsiteX4" fmla="*/ 1574243 w 4716315"/>
              <a:gd name="connsiteY4" fmla="*/ 0 h 5454609"/>
              <a:gd name="connsiteX5" fmla="*/ 1666988 w 4716315"/>
              <a:gd name="connsiteY5" fmla="*/ 4080110 h 5454609"/>
              <a:gd name="connsiteX6" fmla="*/ 2505663 w 4716315"/>
              <a:gd name="connsiteY6" fmla="*/ 4236541 h 5454609"/>
              <a:gd name="connsiteX7" fmla="*/ 3480922 w 4716315"/>
              <a:gd name="connsiteY7" fmla="*/ 4535947 h 5454609"/>
              <a:gd name="connsiteX8" fmla="*/ 4585927 w 4716315"/>
              <a:gd name="connsiteY8" fmla="*/ 4719179 h 5454609"/>
              <a:gd name="connsiteX9" fmla="*/ 4716315 w 4716315"/>
              <a:gd name="connsiteY9" fmla="*/ 5454609 h 5454609"/>
              <a:gd name="connsiteX0" fmla="*/ 0 w 4716315"/>
              <a:gd name="connsiteY0" fmla="*/ 1546247 h 5454609"/>
              <a:gd name="connsiteX1" fmla="*/ 310613 w 4716315"/>
              <a:gd name="connsiteY1" fmla="*/ 1641546 h 5454609"/>
              <a:gd name="connsiteX2" fmla="*/ 416121 w 4716315"/>
              <a:gd name="connsiteY2" fmla="*/ 1873662 h 5454609"/>
              <a:gd name="connsiteX3" fmla="*/ 1574243 w 4716315"/>
              <a:gd name="connsiteY3" fmla="*/ 0 h 5454609"/>
              <a:gd name="connsiteX4" fmla="*/ 1666988 w 4716315"/>
              <a:gd name="connsiteY4" fmla="*/ 4080110 h 5454609"/>
              <a:gd name="connsiteX5" fmla="*/ 2505663 w 4716315"/>
              <a:gd name="connsiteY5" fmla="*/ 4236541 h 5454609"/>
              <a:gd name="connsiteX6" fmla="*/ 3480922 w 4716315"/>
              <a:gd name="connsiteY6" fmla="*/ 4535947 h 5454609"/>
              <a:gd name="connsiteX7" fmla="*/ 4585927 w 4716315"/>
              <a:gd name="connsiteY7" fmla="*/ 4719179 h 5454609"/>
              <a:gd name="connsiteX8" fmla="*/ 4716315 w 4716315"/>
              <a:gd name="connsiteY8" fmla="*/ 5454609 h 5454609"/>
              <a:gd name="connsiteX0" fmla="*/ 0 w 4716315"/>
              <a:gd name="connsiteY0" fmla="*/ 1546247 h 5454609"/>
              <a:gd name="connsiteX1" fmla="*/ 310613 w 4716315"/>
              <a:gd name="connsiteY1" fmla="*/ 1641546 h 5454609"/>
              <a:gd name="connsiteX2" fmla="*/ 1574243 w 4716315"/>
              <a:gd name="connsiteY2" fmla="*/ 0 h 5454609"/>
              <a:gd name="connsiteX3" fmla="*/ 1666988 w 4716315"/>
              <a:gd name="connsiteY3" fmla="*/ 4080110 h 5454609"/>
              <a:gd name="connsiteX4" fmla="*/ 2505663 w 4716315"/>
              <a:gd name="connsiteY4" fmla="*/ 4236541 h 5454609"/>
              <a:gd name="connsiteX5" fmla="*/ 3480922 w 4716315"/>
              <a:gd name="connsiteY5" fmla="*/ 4535947 h 5454609"/>
              <a:gd name="connsiteX6" fmla="*/ 4585927 w 4716315"/>
              <a:gd name="connsiteY6" fmla="*/ 4719179 h 5454609"/>
              <a:gd name="connsiteX7" fmla="*/ 4716315 w 4716315"/>
              <a:gd name="connsiteY7" fmla="*/ 5454609 h 5454609"/>
              <a:gd name="connsiteX0" fmla="*/ 0 w 4716315"/>
              <a:gd name="connsiteY0" fmla="*/ 1546247 h 5454609"/>
              <a:gd name="connsiteX1" fmla="*/ 1574243 w 4716315"/>
              <a:gd name="connsiteY1" fmla="*/ 0 h 5454609"/>
              <a:gd name="connsiteX2" fmla="*/ 1666988 w 4716315"/>
              <a:gd name="connsiteY2" fmla="*/ 4080110 h 5454609"/>
              <a:gd name="connsiteX3" fmla="*/ 2505663 w 4716315"/>
              <a:gd name="connsiteY3" fmla="*/ 4236541 h 5454609"/>
              <a:gd name="connsiteX4" fmla="*/ 3480922 w 4716315"/>
              <a:gd name="connsiteY4" fmla="*/ 4535947 h 5454609"/>
              <a:gd name="connsiteX5" fmla="*/ 4585927 w 4716315"/>
              <a:gd name="connsiteY5" fmla="*/ 4719179 h 5454609"/>
              <a:gd name="connsiteX6" fmla="*/ 4716315 w 4716315"/>
              <a:gd name="connsiteY6" fmla="*/ 5454609 h 5454609"/>
              <a:gd name="connsiteX0" fmla="*/ 0 w 3142072"/>
              <a:gd name="connsiteY0" fmla="*/ 0 h 5454609"/>
              <a:gd name="connsiteX1" fmla="*/ 92745 w 3142072"/>
              <a:gd name="connsiteY1" fmla="*/ 4080110 h 5454609"/>
              <a:gd name="connsiteX2" fmla="*/ 931420 w 3142072"/>
              <a:gd name="connsiteY2" fmla="*/ 4236541 h 5454609"/>
              <a:gd name="connsiteX3" fmla="*/ 1906679 w 3142072"/>
              <a:gd name="connsiteY3" fmla="*/ 4535947 h 5454609"/>
              <a:gd name="connsiteX4" fmla="*/ 3011684 w 3142072"/>
              <a:gd name="connsiteY4" fmla="*/ 4719179 h 5454609"/>
              <a:gd name="connsiteX5" fmla="*/ 3142072 w 3142072"/>
              <a:gd name="connsiteY5" fmla="*/ 5454609 h 5454609"/>
              <a:gd name="connsiteX0" fmla="*/ 0 w 3192921"/>
              <a:gd name="connsiteY0" fmla="*/ 0 h 5518109"/>
              <a:gd name="connsiteX1" fmla="*/ 143594 w 3192921"/>
              <a:gd name="connsiteY1" fmla="*/ 4143610 h 5518109"/>
              <a:gd name="connsiteX2" fmla="*/ 982269 w 3192921"/>
              <a:gd name="connsiteY2" fmla="*/ 4300041 h 5518109"/>
              <a:gd name="connsiteX3" fmla="*/ 1957528 w 3192921"/>
              <a:gd name="connsiteY3" fmla="*/ 4599447 h 5518109"/>
              <a:gd name="connsiteX4" fmla="*/ 3062533 w 3192921"/>
              <a:gd name="connsiteY4" fmla="*/ 4782679 h 5518109"/>
              <a:gd name="connsiteX5" fmla="*/ 3192921 w 3192921"/>
              <a:gd name="connsiteY5" fmla="*/ 5518109 h 55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2921" h="5518109">
                <a:moveTo>
                  <a:pt x="0" y="0"/>
                </a:moveTo>
                <a:lnTo>
                  <a:pt x="143594" y="4143610"/>
                </a:lnTo>
                <a:lnTo>
                  <a:pt x="982269" y="4300041"/>
                </a:lnTo>
                <a:lnTo>
                  <a:pt x="1957528" y="4599447"/>
                </a:lnTo>
                <a:lnTo>
                  <a:pt x="3062533" y="4782679"/>
                </a:lnTo>
                <a:lnTo>
                  <a:pt x="3192921" y="5518109"/>
                </a:lnTo>
              </a:path>
            </a:pathLst>
          </a:cu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16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59"/>
            <a:ext cx="9906000" cy="563881"/>
          </a:xfrm>
        </p:spPr>
        <p:txBody>
          <a:bodyPr>
            <a:normAutofit/>
          </a:bodyPr>
          <a:lstStyle/>
          <a:p>
            <a:r>
              <a:rPr lang="en-US" dirty="0">
                <a:latin typeface="Century Gothic" charset="0"/>
                <a:ea typeface="Century Gothic" charset="0"/>
                <a:cs typeface="Century Gothic" charset="0"/>
              </a:rPr>
              <a:t>What if all RE purchases optimized for emissions?</a:t>
            </a:r>
          </a:p>
        </p:txBody>
      </p:sp>
      <p:sp>
        <p:nvSpPr>
          <p:cNvPr id="4" name="Content Placeholder 2">
            <a:extLst>
              <a:ext uri="{FF2B5EF4-FFF2-40B4-BE49-F238E27FC236}">
                <a16:creationId xmlns:a16="http://schemas.microsoft.com/office/drawing/2014/main" id="{6A914908-E21E-1E44-9945-02B759F35770}"/>
              </a:ext>
            </a:extLst>
          </p:cNvPr>
          <p:cNvSpPr>
            <a:spLocks noGrp="1"/>
          </p:cNvSpPr>
          <p:nvPr>
            <p:ph idx="1"/>
          </p:nvPr>
        </p:nvSpPr>
        <p:spPr>
          <a:xfrm>
            <a:off x="609599" y="1889761"/>
            <a:ext cx="6068291" cy="4154984"/>
          </a:xfrm>
        </p:spPr>
        <p:txBody>
          <a:bodyPr numCol="1"/>
          <a:lstStyle/>
          <a:p>
            <a:pPr marL="0" indent="0">
              <a:buNone/>
            </a:pPr>
            <a:r>
              <a:rPr lang="en-US" dirty="0">
                <a:ea typeface="Gill Sans MT" charset="0"/>
                <a:cs typeface="Gill Sans MT" charset="0"/>
              </a:rPr>
              <a:t>WattTime estimated what would happen if everyone adopted this strategy</a:t>
            </a:r>
          </a:p>
          <a:p>
            <a:pPr>
              <a:buFont typeface="Arial" panose="020B0604020202020204" pitchFamily="34" charset="0"/>
              <a:buChar char="•"/>
            </a:pPr>
            <a:r>
              <a:rPr lang="en-US" dirty="0">
                <a:ea typeface="Gill Sans MT" charset="0"/>
                <a:cs typeface="Gill Sans MT" charset="0"/>
              </a:rPr>
              <a:t>Obtained new renewable energy build globally, each year, by country (from EIA)</a:t>
            </a:r>
          </a:p>
          <a:p>
            <a:pPr>
              <a:buFont typeface="Arial" panose="020B0604020202020204" pitchFamily="34" charset="0"/>
              <a:buChar char="•"/>
            </a:pPr>
            <a:r>
              <a:rPr lang="en-US" dirty="0">
                <a:ea typeface="Gill Sans MT" charset="0"/>
                <a:cs typeface="Gill Sans MT" charset="0"/>
              </a:rPr>
              <a:t>Matched with approximate marginal emissions rates at those locations</a:t>
            </a:r>
          </a:p>
          <a:p>
            <a:pPr>
              <a:buFont typeface="Arial" panose="020B0604020202020204" pitchFamily="34" charset="0"/>
              <a:buChar char="•"/>
            </a:pPr>
            <a:r>
              <a:rPr lang="en-US" dirty="0">
                <a:ea typeface="Gill Sans MT" charset="0"/>
                <a:cs typeface="Gill Sans MT" charset="0"/>
              </a:rPr>
              <a:t>Compared with emissions at highest-impact locations</a:t>
            </a:r>
          </a:p>
          <a:p>
            <a:pPr>
              <a:buFont typeface="Arial" panose="020B0604020202020204" pitchFamily="34" charset="0"/>
              <a:buChar char="•"/>
            </a:pPr>
            <a:r>
              <a:rPr lang="en-US" dirty="0">
                <a:ea typeface="Gill Sans MT" charset="0"/>
                <a:cs typeface="Gill Sans MT" charset="0"/>
              </a:rPr>
              <a:t>Results were </a:t>
            </a:r>
            <a:r>
              <a:rPr lang="en-US" b="1" dirty="0">
                <a:ea typeface="Gill Sans MT" charset="0"/>
                <a:cs typeface="Gill Sans MT" charset="0"/>
              </a:rPr>
              <a:t>4.3 gigatons </a:t>
            </a:r>
            <a:r>
              <a:rPr lang="en-US" dirty="0">
                <a:ea typeface="Gill Sans MT" charset="0"/>
                <a:cs typeface="Gill Sans MT" charset="0"/>
              </a:rPr>
              <a:t>of savings per year</a:t>
            </a:r>
          </a:p>
          <a:p>
            <a:pPr>
              <a:buFont typeface="Arial" panose="020B0604020202020204" pitchFamily="34" charset="0"/>
              <a:buChar char="•"/>
            </a:pPr>
            <a:r>
              <a:rPr lang="en-US" dirty="0"/>
              <a:t>That’s approximately the same impact as converting the entire United States to 100% renewable energy</a:t>
            </a:r>
          </a:p>
        </p:txBody>
      </p:sp>
      <p:pic>
        <p:nvPicPr>
          <p:cNvPr id="7" name="Picture 6">
            <a:extLst>
              <a:ext uri="{FF2B5EF4-FFF2-40B4-BE49-F238E27FC236}">
                <a16:creationId xmlns:a16="http://schemas.microsoft.com/office/drawing/2014/main" id="{042B610B-C9DA-824B-875B-C6F1756C91AB}"/>
              </a:ext>
            </a:extLst>
          </p:cNvPr>
          <p:cNvPicPr>
            <a:picLocks noChangeAspect="1"/>
          </p:cNvPicPr>
          <p:nvPr/>
        </p:nvPicPr>
        <p:blipFill>
          <a:blip r:embed="rId2"/>
          <a:stretch>
            <a:fillRect/>
          </a:stretch>
        </p:blipFill>
        <p:spPr>
          <a:xfrm>
            <a:off x="6934200" y="1889761"/>
            <a:ext cx="3810000" cy="3810000"/>
          </a:xfrm>
          <a:prstGeom prst="rect">
            <a:avLst/>
          </a:prstGeom>
        </p:spPr>
      </p:pic>
    </p:spTree>
    <p:extLst>
      <p:ext uri="{BB962C8B-B14F-4D97-AF65-F5344CB8AC3E}">
        <p14:creationId xmlns:p14="http://schemas.microsoft.com/office/powerpoint/2010/main" val="5683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But </a:t>
            </a:r>
            <a:r>
              <a:rPr lang="en-US" i="1" dirty="0"/>
              <a:t>which</a:t>
            </a:r>
            <a:r>
              <a:rPr lang="en-US" dirty="0"/>
              <a:t> fossil plants will your renewables replace?</a:t>
            </a:r>
          </a:p>
        </p:txBody>
      </p:sp>
      <p:cxnSp>
        <p:nvCxnSpPr>
          <p:cNvPr id="26" name="Elbow Connector 25">
            <a:extLst>
              <a:ext uri="{FF2B5EF4-FFF2-40B4-BE49-F238E27FC236}">
                <a16:creationId xmlns:a16="http://schemas.microsoft.com/office/drawing/2014/main" id="{4A93951E-0D75-214B-9D48-29D9C9DFAAC8}"/>
              </a:ext>
            </a:extLst>
          </p:cNvPr>
          <p:cNvCxnSpPr/>
          <p:nvPr/>
        </p:nvCxnSpPr>
        <p:spPr>
          <a:xfrm rot="16200000" flipH="1">
            <a:off x="6058716" y="2683782"/>
            <a:ext cx="1037596" cy="511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1" name="Elbow Connector 30">
            <a:extLst>
              <a:ext uri="{FF2B5EF4-FFF2-40B4-BE49-F238E27FC236}">
                <a16:creationId xmlns:a16="http://schemas.microsoft.com/office/drawing/2014/main" id="{ACA1FC3F-FDAA-C34D-A977-A650E5FF395C}"/>
              </a:ext>
            </a:extLst>
          </p:cNvPr>
          <p:cNvCxnSpPr/>
          <p:nvPr/>
        </p:nvCxnSpPr>
        <p:spPr>
          <a:xfrm>
            <a:off x="4911513" y="3101384"/>
            <a:ext cx="600160" cy="56676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6" name="Elbow Connector 35">
            <a:extLst>
              <a:ext uri="{FF2B5EF4-FFF2-40B4-BE49-F238E27FC236}">
                <a16:creationId xmlns:a16="http://schemas.microsoft.com/office/drawing/2014/main" id="{C948D000-6497-D14D-9E2E-10716BADB1F1}"/>
              </a:ext>
            </a:extLst>
          </p:cNvPr>
          <p:cNvCxnSpPr/>
          <p:nvPr/>
        </p:nvCxnSpPr>
        <p:spPr>
          <a:xfrm rot="16200000" flipH="1">
            <a:off x="6642554" y="3662745"/>
            <a:ext cx="936123" cy="527752"/>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7" name="Elbow Connector 36">
            <a:extLst>
              <a:ext uri="{FF2B5EF4-FFF2-40B4-BE49-F238E27FC236}">
                <a16:creationId xmlns:a16="http://schemas.microsoft.com/office/drawing/2014/main" id="{8C7C4174-ABAE-1F47-B8A7-3F17F5EF6335}"/>
              </a:ext>
            </a:extLst>
          </p:cNvPr>
          <p:cNvCxnSpPr/>
          <p:nvPr/>
        </p:nvCxnSpPr>
        <p:spPr>
          <a:xfrm rot="5400000">
            <a:off x="4807319" y="4021976"/>
            <a:ext cx="1128920" cy="279787"/>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8" name="Elbow Connector 37">
            <a:extLst>
              <a:ext uri="{FF2B5EF4-FFF2-40B4-BE49-F238E27FC236}">
                <a16:creationId xmlns:a16="http://schemas.microsoft.com/office/drawing/2014/main" id="{40BC1D7A-574D-6644-A378-E19319DBDCF3}"/>
              </a:ext>
            </a:extLst>
          </p:cNvPr>
          <p:cNvCxnSpPr/>
          <p:nvPr/>
        </p:nvCxnSpPr>
        <p:spPr>
          <a:xfrm rot="10800000">
            <a:off x="5061544" y="4726328"/>
            <a:ext cx="1598561" cy="56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9" name="Elbow Connector 38">
            <a:extLst>
              <a:ext uri="{FF2B5EF4-FFF2-40B4-BE49-F238E27FC236}">
                <a16:creationId xmlns:a16="http://schemas.microsoft.com/office/drawing/2014/main" id="{99543AB1-8AD6-2041-AFDC-9AB02FDE52A8}"/>
              </a:ext>
            </a:extLst>
          </p:cNvPr>
          <p:cNvCxnSpPr/>
          <p:nvPr/>
        </p:nvCxnSpPr>
        <p:spPr>
          <a:xfrm rot="5400000">
            <a:off x="6302640" y="4280108"/>
            <a:ext cx="1161463" cy="45448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2A1E0AE0-BC1D-7646-8C08-64E2F1CB7954}"/>
              </a:ext>
            </a:extLst>
          </p:cNvPr>
          <p:cNvCxnSpPr/>
          <p:nvPr/>
        </p:nvCxnSpPr>
        <p:spPr>
          <a:xfrm flipH="1">
            <a:off x="5865706" y="4744848"/>
            <a:ext cx="26648" cy="457200"/>
          </a:xfrm>
          <a:prstGeom prst="straightConnector1">
            <a:avLst/>
          </a:prstGeom>
          <a:ln w="254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63" name="Picture 62">
            <a:extLst>
              <a:ext uri="{FF2B5EF4-FFF2-40B4-BE49-F238E27FC236}">
                <a16:creationId xmlns:a16="http://schemas.microsoft.com/office/drawing/2014/main" id="{35A7FCD4-4569-2947-9EF6-51D853EB40FA}"/>
              </a:ext>
            </a:extLst>
          </p:cNvPr>
          <p:cNvPicPr>
            <a:picLocks noChangeAspect="1"/>
          </p:cNvPicPr>
          <p:nvPr/>
        </p:nvPicPr>
        <p:blipFill>
          <a:blip r:embed="rId3">
            <a:biLevel thresh="50000"/>
          </a:blip>
          <a:stretch>
            <a:fillRect/>
          </a:stretch>
        </p:blipFill>
        <p:spPr>
          <a:xfrm>
            <a:off x="4477590" y="3984665"/>
            <a:ext cx="599684" cy="1103419"/>
          </a:xfrm>
          <a:prstGeom prst="rect">
            <a:avLst/>
          </a:prstGeom>
        </p:spPr>
      </p:pic>
      <p:pic>
        <p:nvPicPr>
          <p:cNvPr id="66" name="Picture 65">
            <a:extLst>
              <a:ext uri="{FF2B5EF4-FFF2-40B4-BE49-F238E27FC236}">
                <a16:creationId xmlns:a16="http://schemas.microsoft.com/office/drawing/2014/main" id="{0765A65E-4467-674F-BE4F-512CE49A1591}"/>
              </a:ext>
            </a:extLst>
          </p:cNvPr>
          <p:cNvPicPr>
            <a:picLocks noChangeAspect="1"/>
          </p:cNvPicPr>
          <p:nvPr/>
        </p:nvPicPr>
        <p:blipFill>
          <a:blip r:embed="rId3">
            <a:biLevel thresh="50000"/>
          </a:blip>
          <a:stretch>
            <a:fillRect/>
          </a:stretch>
        </p:blipFill>
        <p:spPr>
          <a:xfrm>
            <a:off x="5614004" y="2699846"/>
            <a:ext cx="599684" cy="1103419"/>
          </a:xfrm>
          <a:prstGeom prst="rect">
            <a:avLst/>
          </a:prstGeom>
        </p:spPr>
      </p:pic>
      <p:pic>
        <p:nvPicPr>
          <p:cNvPr id="67" name="Picture 66">
            <a:extLst>
              <a:ext uri="{FF2B5EF4-FFF2-40B4-BE49-F238E27FC236}">
                <a16:creationId xmlns:a16="http://schemas.microsoft.com/office/drawing/2014/main" id="{9547175C-E940-B74D-AC5A-2C2EC33DDCA1}"/>
              </a:ext>
            </a:extLst>
          </p:cNvPr>
          <p:cNvPicPr>
            <a:picLocks noChangeAspect="1"/>
          </p:cNvPicPr>
          <p:nvPr/>
        </p:nvPicPr>
        <p:blipFill>
          <a:blip r:embed="rId3">
            <a:biLevel thresh="50000"/>
          </a:blip>
          <a:stretch>
            <a:fillRect/>
          </a:stretch>
        </p:blipFill>
        <p:spPr>
          <a:xfrm>
            <a:off x="4017818" y="1685215"/>
            <a:ext cx="910910" cy="1676075"/>
          </a:xfrm>
          <a:prstGeom prst="rect">
            <a:avLst/>
          </a:prstGeom>
        </p:spPr>
      </p:pic>
      <p:pic>
        <p:nvPicPr>
          <p:cNvPr id="68" name="Picture 67">
            <a:extLst>
              <a:ext uri="{FF2B5EF4-FFF2-40B4-BE49-F238E27FC236}">
                <a16:creationId xmlns:a16="http://schemas.microsoft.com/office/drawing/2014/main" id="{8CAF1CDB-CE53-B44B-B955-1A1F10813F89}"/>
              </a:ext>
            </a:extLst>
          </p:cNvPr>
          <p:cNvPicPr>
            <a:picLocks noChangeAspect="1"/>
          </p:cNvPicPr>
          <p:nvPr/>
        </p:nvPicPr>
        <p:blipFill>
          <a:blip r:embed="rId4">
            <a:biLevel thresh="75000"/>
            <a:extLst>
              <a:ext uri="{BEBA8EAE-BF5A-486C-A8C5-ECC9F3942E4B}">
                <a14:imgProps xmlns:a14="http://schemas.microsoft.com/office/drawing/2010/main">
                  <a14:imgLayer>
                    <a14:imgEffect>
                      <a14:saturation sat="0"/>
                    </a14:imgEffect>
                  </a14:imgLayer>
                </a14:imgProps>
              </a:ext>
            </a:extLst>
          </a:blip>
          <a:stretch>
            <a:fillRect/>
          </a:stretch>
        </p:blipFill>
        <p:spPr>
          <a:xfrm>
            <a:off x="5292670" y="5074348"/>
            <a:ext cx="700284" cy="1288523"/>
          </a:xfrm>
          <a:prstGeom prst="rect">
            <a:avLst/>
          </a:prstGeom>
        </p:spPr>
      </p:pic>
      <p:pic>
        <p:nvPicPr>
          <p:cNvPr id="74" name="Shape 114">
            <a:extLst>
              <a:ext uri="{FF2B5EF4-FFF2-40B4-BE49-F238E27FC236}">
                <a16:creationId xmlns:a16="http://schemas.microsoft.com/office/drawing/2014/main" id="{20AF6B0E-6C03-D647-AF5D-07D990CB7B4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12731" y="1649979"/>
            <a:ext cx="774908" cy="742257"/>
          </a:xfrm>
          <a:prstGeom prst="rect">
            <a:avLst/>
          </a:prstGeom>
          <a:noFill/>
          <a:ln>
            <a:noFill/>
          </a:ln>
        </p:spPr>
      </p:pic>
      <p:pic>
        <p:nvPicPr>
          <p:cNvPr id="76" name="Picture 75">
            <a:extLst>
              <a:ext uri="{FF2B5EF4-FFF2-40B4-BE49-F238E27FC236}">
                <a16:creationId xmlns:a16="http://schemas.microsoft.com/office/drawing/2014/main" id="{78544A9F-12E2-2948-A2A2-47E553EBDA63}"/>
              </a:ext>
            </a:extLst>
          </p:cNvPr>
          <p:cNvPicPr>
            <a:picLocks noChangeAspect="1"/>
          </p:cNvPicPr>
          <p:nvPr/>
        </p:nvPicPr>
        <p:blipFill>
          <a:blip r:embed="rId3">
            <a:duotone>
              <a:schemeClr val="accent6">
                <a:shade val="45000"/>
                <a:satMod val="135000"/>
              </a:schemeClr>
              <a:prstClr val="white"/>
            </a:duotone>
          </a:blip>
          <a:stretch>
            <a:fillRect/>
          </a:stretch>
        </p:blipFill>
        <p:spPr>
          <a:xfrm>
            <a:off x="7467355" y="3738555"/>
            <a:ext cx="672519" cy="1237436"/>
          </a:xfrm>
          <a:prstGeom prst="rect">
            <a:avLst/>
          </a:prstGeom>
          <a:noFill/>
        </p:spPr>
      </p:pic>
      <p:pic>
        <p:nvPicPr>
          <p:cNvPr id="16" name="Shape 123">
            <a:extLst>
              <a:ext uri="{FF2B5EF4-FFF2-40B4-BE49-F238E27FC236}">
                <a16:creationId xmlns:a16="http://schemas.microsoft.com/office/drawing/2014/main" id="{EF34FD95-0DCA-344B-ADDC-AA420C53EDED}"/>
              </a:ext>
            </a:extLst>
          </p:cNvPr>
          <p:cNvPicPr preferRelativeResize="0"/>
          <p:nvPr/>
        </p:nvPicPr>
        <p:blipFill rotWithShape="1">
          <a:blip r:embed="rId6" cstate="print">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359993" y="5149452"/>
            <a:ext cx="842785" cy="813386"/>
          </a:xfrm>
          <a:prstGeom prst="rect">
            <a:avLst/>
          </a:prstGeom>
          <a:noFill/>
          <a:ln>
            <a:noFill/>
          </a:ln>
        </p:spPr>
      </p:pic>
    </p:spTree>
    <p:extLst>
      <p:ext uri="{BB962C8B-B14F-4D97-AF65-F5344CB8AC3E}">
        <p14:creationId xmlns:p14="http://schemas.microsoft.com/office/powerpoint/2010/main" val="30711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
        <p:nvSpPr>
          <p:cNvPr id="5" name="Text Placeholder 4"/>
          <p:cNvSpPr>
            <a:spLocks noGrp="1"/>
          </p:cNvSpPr>
          <p:nvPr>
            <p:ph sz="quarter" idx="10"/>
          </p:nvPr>
        </p:nvSpPr>
        <p:spPr>
          <a:xfrm>
            <a:off x="2565679" y="1579610"/>
            <a:ext cx="9169121" cy="4755148"/>
          </a:xfrm>
        </p:spPr>
        <p:txBody>
          <a:bodyPr/>
          <a:lstStyle/>
          <a:p>
            <a:pPr marL="0" indent="0">
              <a:spcBef>
                <a:spcPts val="2400"/>
              </a:spcBef>
              <a:buNone/>
            </a:pPr>
            <a:r>
              <a:rPr lang="en-US" dirty="0"/>
              <a:t>Boston University</a:t>
            </a:r>
          </a:p>
          <a:p>
            <a:pPr marL="365125" lvl="1" indent="0">
              <a:buClr>
                <a:schemeClr val="tx1"/>
              </a:buClr>
              <a:buNone/>
              <a:tabLst>
                <a:tab pos="8902700" algn="r"/>
              </a:tabLst>
            </a:pPr>
            <a:r>
              <a:rPr lang="en-US" dirty="0">
                <a:solidFill>
                  <a:schemeClr val="tx1"/>
                </a:solidFill>
              </a:rPr>
              <a:t>Dennis Carlberg, </a:t>
            </a:r>
            <a:r>
              <a:rPr lang="en-US" sz="1600" dirty="0">
                <a:solidFill>
                  <a:schemeClr val="tx1"/>
                </a:solidFill>
              </a:rPr>
              <a:t>Associate VP for University Sustainability  </a:t>
            </a:r>
            <a:r>
              <a:rPr lang="en-US" dirty="0">
                <a:solidFill>
                  <a:schemeClr val="tx1"/>
                </a:solidFill>
              </a:rPr>
              <a:t>	</a:t>
            </a:r>
            <a:r>
              <a:rPr lang="en-US" dirty="0" err="1">
                <a:solidFill>
                  <a:schemeClr val="tx1"/>
                </a:solidFill>
              </a:rPr>
              <a:t>carlberg@bu.edu</a:t>
            </a:r>
            <a:endParaRPr lang="en-US" dirty="0">
              <a:solidFill>
                <a:schemeClr val="tx1"/>
              </a:solidFill>
            </a:endParaRPr>
          </a:p>
          <a:p>
            <a:pPr marL="365125" lvl="1" indent="0">
              <a:buClr>
                <a:schemeClr val="tx1"/>
              </a:buClr>
              <a:buNone/>
              <a:tabLst>
                <a:tab pos="8902700" algn="r"/>
              </a:tabLst>
            </a:pPr>
            <a:r>
              <a:rPr lang="en-US" dirty="0">
                <a:solidFill>
                  <a:schemeClr val="tx1"/>
                </a:solidFill>
              </a:rPr>
              <a:t>Casey Kelly, </a:t>
            </a:r>
            <a:r>
              <a:rPr lang="en-US" sz="1600" i="1" dirty="0">
                <a:solidFill>
                  <a:schemeClr val="tx1"/>
                </a:solidFill>
              </a:rPr>
              <a:t>sustainability</a:t>
            </a:r>
            <a:r>
              <a:rPr lang="en-US" sz="1600" dirty="0">
                <a:solidFill>
                  <a:schemeClr val="tx1"/>
                </a:solidFill>
              </a:rPr>
              <a:t>@BU Intern</a:t>
            </a:r>
            <a:r>
              <a:rPr lang="en-US" dirty="0">
                <a:solidFill>
                  <a:schemeClr val="tx1"/>
                </a:solidFill>
              </a:rPr>
              <a:t>	</a:t>
            </a:r>
            <a:r>
              <a:rPr lang="en-US" dirty="0" err="1">
                <a:solidFill>
                  <a:schemeClr val="tx1"/>
                </a:solidFill>
              </a:rPr>
              <a:t>caseyk@bu.edu</a:t>
            </a:r>
            <a:endParaRPr lang="en-US" dirty="0">
              <a:solidFill>
                <a:schemeClr val="tx1"/>
              </a:solidFill>
            </a:endParaRPr>
          </a:p>
          <a:p>
            <a:pPr>
              <a:spcBef>
                <a:spcPts val="2400"/>
              </a:spcBef>
            </a:pPr>
            <a:r>
              <a:rPr lang="en-US" dirty="0"/>
              <a:t>Carnegie Mellon University, </a:t>
            </a:r>
            <a:r>
              <a:rPr lang="en-US" sz="1600" dirty="0">
                <a:solidFill>
                  <a:schemeClr val="tx1"/>
                </a:solidFill>
              </a:rPr>
              <a:t>Center for Climate and Energy Decision Making </a:t>
            </a:r>
            <a:endParaRPr lang="en-US" sz="1600" dirty="0"/>
          </a:p>
          <a:p>
            <a:pPr marL="365125" lvl="1" indent="0">
              <a:buClr>
                <a:schemeClr val="tx1"/>
              </a:buClr>
              <a:buNone/>
              <a:tabLst>
                <a:tab pos="8789988" algn="r"/>
              </a:tabLst>
            </a:pPr>
            <a:r>
              <a:rPr lang="en-US" dirty="0" err="1">
                <a:solidFill>
                  <a:schemeClr val="tx1"/>
                </a:solidFill>
              </a:rPr>
              <a:t>Inês</a:t>
            </a:r>
            <a:r>
              <a:rPr lang="en-US" dirty="0">
                <a:solidFill>
                  <a:schemeClr val="tx1"/>
                </a:solidFill>
              </a:rPr>
              <a:t> Azevedo, </a:t>
            </a:r>
            <a:r>
              <a:rPr lang="en-US" sz="1600" dirty="0">
                <a:solidFill>
                  <a:schemeClr val="tx1"/>
                </a:solidFill>
              </a:rPr>
              <a:t>Co-Director</a:t>
            </a:r>
            <a:r>
              <a:rPr lang="en-US" dirty="0">
                <a:solidFill>
                  <a:schemeClr val="tx1"/>
                </a:solidFill>
              </a:rPr>
              <a:t>	</a:t>
            </a:r>
            <a:r>
              <a:rPr lang="en-US" dirty="0" err="1">
                <a:solidFill>
                  <a:schemeClr val="tx1"/>
                </a:solidFill>
              </a:rPr>
              <a:t>iazevedo@cmu.edu</a:t>
            </a:r>
            <a:r>
              <a:rPr lang="en-US" dirty="0">
                <a:solidFill>
                  <a:schemeClr val="tx1"/>
                </a:solidFill>
              </a:rPr>
              <a:t>	</a:t>
            </a:r>
          </a:p>
          <a:p>
            <a:pPr marL="0" indent="0">
              <a:spcBef>
                <a:spcPts val="2400"/>
              </a:spcBef>
              <a:buNone/>
            </a:pPr>
            <a:r>
              <a:rPr lang="en-US" dirty="0"/>
              <a:t>Edison Energy (formerly Altenex)</a:t>
            </a:r>
          </a:p>
          <a:p>
            <a:pPr marL="365125" lvl="1" indent="0">
              <a:buClr>
                <a:schemeClr val="tx1"/>
              </a:buClr>
              <a:buNone/>
              <a:tabLst>
                <a:tab pos="8789988" algn="r"/>
              </a:tabLst>
            </a:pPr>
            <a:r>
              <a:rPr lang="en-US" dirty="0">
                <a:solidFill>
                  <a:schemeClr val="tx1"/>
                </a:solidFill>
              </a:rPr>
              <a:t>Christen Blum, 	</a:t>
            </a:r>
            <a:r>
              <a:rPr lang="en-US" dirty="0" err="1">
                <a:solidFill>
                  <a:srgbClr val="646569"/>
                </a:solidFill>
              </a:rPr>
              <a:t>christen.blum@edisonenergy.com</a:t>
            </a:r>
            <a:br>
              <a:rPr lang="en-US" sz="1600" dirty="0">
                <a:solidFill>
                  <a:srgbClr val="646569"/>
                </a:solidFill>
              </a:rPr>
            </a:br>
            <a:r>
              <a:rPr lang="en-US" sz="1600" dirty="0">
                <a:solidFill>
                  <a:schemeClr val="tx1"/>
                </a:solidFill>
              </a:rPr>
              <a:t>Advisory Renewables Managing Director</a:t>
            </a:r>
            <a:r>
              <a:rPr lang="en-US" sz="2400" dirty="0">
                <a:solidFill>
                  <a:srgbClr val="646569"/>
                </a:solidFill>
              </a:rPr>
              <a:t> </a:t>
            </a:r>
            <a:endParaRPr lang="en-US" sz="1600" dirty="0"/>
          </a:p>
          <a:p>
            <a:pPr marL="0" indent="0">
              <a:spcBef>
                <a:spcPts val="2400"/>
              </a:spcBef>
              <a:buNone/>
            </a:pPr>
            <a:r>
              <a:rPr lang="en-US" dirty="0" err="1"/>
              <a:t>WattTime</a:t>
            </a:r>
            <a:endParaRPr lang="en-US" dirty="0"/>
          </a:p>
          <a:p>
            <a:pPr marL="365125" lvl="1" indent="0">
              <a:buClr>
                <a:schemeClr val="tx1"/>
              </a:buClr>
              <a:buNone/>
              <a:tabLst>
                <a:tab pos="8734425" algn="r"/>
              </a:tabLst>
            </a:pPr>
            <a:r>
              <a:rPr lang="en-US" dirty="0">
                <a:solidFill>
                  <a:schemeClr val="tx1"/>
                </a:solidFill>
              </a:rPr>
              <a:t>Gavin McCormack, </a:t>
            </a:r>
            <a:r>
              <a:rPr lang="en-US" sz="1600" dirty="0">
                <a:solidFill>
                  <a:schemeClr val="tx1"/>
                </a:solidFill>
              </a:rPr>
              <a:t>Co-Founder and Executive Director</a:t>
            </a:r>
            <a:r>
              <a:rPr lang="en-US" sz="2400" dirty="0">
                <a:solidFill>
                  <a:srgbClr val="646569"/>
                </a:solidFill>
              </a:rPr>
              <a:t>	</a:t>
            </a:r>
            <a:r>
              <a:rPr lang="en-US" dirty="0" err="1">
                <a:solidFill>
                  <a:srgbClr val="646569"/>
                </a:solidFill>
              </a:rPr>
              <a:t>gavin@watttime.org</a:t>
            </a:r>
            <a:endParaRPr lang="en-US" dirty="0"/>
          </a:p>
        </p:txBody>
      </p:sp>
      <p:pic>
        <p:nvPicPr>
          <p:cNvPr id="4" name="Picture 3">
            <a:extLst>
              <a:ext uri="{FF2B5EF4-FFF2-40B4-BE49-F238E27FC236}">
                <a16:creationId xmlns:a16="http://schemas.microsoft.com/office/drawing/2014/main" id="{EB64A74E-F9E5-4FFC-9BE7-F28E0BBFF2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21" r="35283"/>
          <a:stretch/>
        </p:blipFill>
        <p:spPr>
          <a:xfrm>
            <a:off x="956354" y="4037337"/>
            <a:ext cx="1141085" cy="638575"/>
          </a:xfrm>
          <a:prstGeom prst="rect">
            <a:avLst/>
          </a:prstGeom>
        </p:spPr>
      </p:pic>
      <p:pic>
        <p:nvPicPr>
          <p:cNvPr id="6" name="Picture 5" descr="boston_univ_cmyk.eps">
            <a:extLst>
              <a:ext uri="{FF2B5EF4-FFF2-40B4-BE49-F238E27FC236}">
                <a16:creationId xmlns:a16="http://schemas.microsoft.com/office/drawing/2014/main" id="{0B37B159-B91C-4EC4-9C5C-0D7E361FBFF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819" y="1709246"/>
            <a:ext cx="1420620" cy="6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9C3836A-C7C6-4F84-948A-C5282F13F2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6" t="-3119" r="59121" b="-2461"/>
          <a:stretch/>
        </p:blipFill>
        <p:spPr>
          <a:xfrm>
            <a:off x="956354" y="2955178"/>
            <a:ext cx="1141085" cy="695961"/>
          </a:xfrm>
          <a:prstGeom prst="rect">
            <a:avLst/>
          </a:prstGeom>
        </p:spPr>
      </p:pic>
      <p:pic>
        <p:nvPicPr>
          <p:cNvPr id="8" name="Picture 7">
            <a:extLst>
              <a:ext uri="{FF2B5EF4-FFF2-40B4-BE49-F238E27FC236}">
                <a16:creationId xmlns:a16="http://schemas.microsoft.com/office/drawing/2014/main" id="{597F59C6-5E44-451B-A741-6BD6E1D337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6819" y="5151653"/>
            <a:ext cx="1420620" cy="550753"/>
          </a:xfrm>
          <a:prstGeom prst="rect">
            <a:avLst/>
          </a:prstGeom>
        </p:spPr>
      </p:pic>
      <p:sp>
        <p:nvSpPr>
          <p:cNvPr id="9" name="Rectangle 8">
            <a:extLst>
              <a:ext uri="{FF2B5EF4-FFF2-40B4-BE49-F238E27FC236}">
                <a16:creationId xmlns:a16="http://schemas.microsoft.com/office/drawing/2014/main" id="{6D684A6B-DFB1-4D3F-9748-8B5C28912510}"/>
              </a:ext>
            </a:extLst>
          </p:cNvPr>
          <p:cNvSpPr/>
          <p:nvPr/>
        </p:nvSpPr>
        <p:spPr>
          <a:xfrm>
            <a:off x="11686233" y="4049486"/>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9636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A743-2D02-4D73-9DBE-351B759CC93E}"/>
              </a:ext>
            </a:extLst>
          </p:cNvPr>
          <p:cNvSpPr>
            <a:spLocks noGrp="1"/>
          </p:cNvSpPr>
          <p:nvPr>
            <p:ph type="title"/>
          </p:nvPr>
        </p:nvSpPr>
        <p:spPr/>
        <p:txBody>
          <a:bodyPr/>
          <a:lstStyle/>
          <a:p>
            <a:r>
              <a:rPr lang="en-US" dirty="0"/>
              <a:t>Appendix: Opportunities for further research</a:t>
            </a:r>
          </a:p>
        </p:txBody>
      </p:sp>
      <p:sp>
        <p:nvSpPr>
          <p:cNvPr id="4" name="Content Placeholder 2">
            <a:extLst>
              <a:ext uri="{FF2B5EF4-FFF2-40B4-BE49-F238E27FC236}">
                <a16:creationId xmlns:a16="http://schemas.microsoft.com/office/drawing/2014/main" id="{33D8D12B-D2F3-4063-B612-0C6174E7C135}"/>
              </a:ext>
            </a:extLst>
          </p:cNvPr>
          <p:cNvSpPr txBox="1">
            <a:spLocks/>
          </p:cNvSpPr>
          <p:nvPr/>
        </p:nvSpPr>
        <p:spPr>
          <a:xfrm>
            <a:off x="554384" y="2546361"/>
            <a:ext cx="3209542" cy="2015936"/>
          </a:xfrm>
          <a:prstGeom prst="rect">
            <a:avLst/>
          </a:prstGeom>
        </p:spPr>
        <p:txBody>
          <a:bodyPr vert="horz" wrap="square" lIns="0" tIns="0" rIns="0" bIns="0" rtlCol="0">
            <a:spAutoFit/>
          </a:bodyPr>
          <a:lstStyle>
            <a:lvl1pPr marL="182880" indent="-182880" algn="l" defTabSz="914400"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6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4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2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400" indent="-182880" algn="l" defTabSz="914400"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80" indent="-18288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More geographic granularity</a:t>
            </a:r>
          </a:p>
          <a:p>
            <a:pPr lvl="1"/>
            <a:r>
              <a:rPr lang="en-US" sz="1600" dirty="0"/>
              <a:t>Northern SPP vs southern SPP</a:t>
            </a:r>
          </a:p>
          <a:p>
            <a:r>
              <a:rPr lang="en-US" sz="1800" dirty="0"/>
              <a:t>Align with grid dispatch (balancing authority regions)</a:t>
            </a:r>
          </a:p>
          <a:p>
            <a:r>
              <a:rPr lang="en-US" sz="1800" dirty="0"/>
              <a:t>Consider renewable energy curtailment</a:t>
            </a:r>
          </a:p>
        </p:txBody>
      </p:sp>
      <p:sp>
        <p:nvSpPr>
          <p:cNvPr id="5" name="Rectangle 4">
            <a:extLst>
              <a:ext uri="{FF2B5EF4-FFF2-40B4-BE49-F238E27FC236}">
                <a16:creationId xmlns:a16="http://schemas.microsoft.com/office/drawing/2014/main" id="{CFAC3C39-03FD-4ACE-B461-BCD0A04D2A22}"/>
              </a:ext>
            </a:extLst>
          </p:cNvPr>
          <p:cNvSpPr/>
          <p:nvPr/>
        </p:nvSpPr>
        <p:spPr>
          <a:xfrm>
            <a:off x="11681356" y="4069832"/>
            <a:ext cx="187569" cy="2080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6">
            <a:extLst>
              <a:ext uri="{FF2B5EF4-FFF2-40B4-BE49-F238E27FC236}">
                <a16:creationId xmlns:a16="http://schemas.microsoft.com/office/drawing/2014/main" id="{6F03F59D-2BE1-443B-8125-5EFE0194E429}"/>
              </a:ext>
            </a:extLst>
          </p:cNvPr>
          <p:cNvPicPr>
            <a:picLocks noChangeAspect="1"/>
          </p:cNvPicPr>
          <p:nvPr/>
        </p:nvPicPr>
        <p:blipFill>
          <a:blip r:embed="rId3"/>
          <a:stretch>
            <a:fillRect/>
          </a:stretch>
        </p:blipFill>
        <p:spPr>
          <a:xfrm>
            <a:off x="3925749" y="1631961"/>
            <a:ext cx="7868748" cy="4324954"/>
          </a:xfrm>
          <a:prstGeom prst="rect">
            <a:avLst/>
          </a:prstGeom>
        </p:spPr>
      </p:pic>
    </p:spTree>
    <p:extLst>
      <p:ext uri="{BB962C8B-B14F-4D97-AF65-F5344CB8AC3E}">
        <p14:creationId xmlns:p14="http://schemas.microsoft.com/office/powerpoint/2010/main" val="427537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1524000" y="280843"/>
            <a:ext cx="9144000" cy="742929"/>
          </a:xfrm>
          <a:prstGeom prst="rect">
            <a:avLst/>
          </a:prstGeom>
        </p:spPr>
        <p:txBody>
          <a:bodyPr>
            <a:normAutofit fontScale="90000"/>
          </a:bodyPr>
          <a:lstStyle/>
          <a:p>
            <a:pPr algn="ctr"/>
            <a:r>
              <a:rPr lang="en-US" sz="2900" dirty="0"/>
              <a:t>Appendix: the problem with increasing granularity without using the right data</a:t>
            </a:r>
            <a:endParaRPr sz="29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5000" y="1295401"/>
            <a:ext cx="8382001" cy="4419601"/>
          </a:xfrm>
          <a:prstGeom prst="rect">
            <a:avLst/>
          </a:prstGeom>
        </p:spPr>
      </p:pic>
      <p:sp>
        <p:nvSpPr>
          <p:cNvPr id="7" name="Rectangle 6"/>
          <p:cNvSpPr/>
          <p:nvPr/>
        </p:nvSpPr>
        <p:spPr>
          <a:xfrm>
            <a:off x="4876800" y="2970314"/>
            <a:ext cx="3657600"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2" name="Rectangle 11"/>
          <p:cNvSpPr/>
          <p:nvPr/>
        </p:nvSpPr>
        <p:spPr>
          <a:xfrm>
            <a:off x="1904999" y="2970314"/>
            <a:ext cx="2971801"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3" name="Rectangle 12"/>
          <p:cNvSpPr/>
          <p:nvPr/>
        </p:nvSpPr>
        <p:spPr>
          <a:xfrm>
            <a:off x="8541795" y="2957804"/>
            <a:ext cx="1729141"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4" name="Rectangle 13"/>
          <p:cNvSpPr/>
          <p:nvPr/>
        </p:nvSpPr>
        <p:spPr>
          <a:xfrm>
            <a:off x="1904998" y="5178590"/>
            <a:ext cx="2971802"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5" name="Rectangle 14"/>
          <p:cNvSpPr/>
          <p:nvPr/>
        </p:nvSpPr>
        <p:spPr>
          <a:xfrm>
            <a:off x="4884194" y="5179728"/>
            <a:ext cx="3657600"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6" name="Rectangle 15"/>
          <p:cNvSpPr/>
          <p:nvPr/>
        </p:nvSpPr>
        <p:spPr>
          <a:xfrm>
            <a:off x="8541794" y="5166080"/>
            <a:ext cx="1713076" cy="307773"/>
          </a:xfrm>
          <a:prstGeom prst="rect">
            <a:avLst/>
          </a:prstGeom>
          <a:noFill/>
          <a:ln w="381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2" name="Oval 1"/>
          <p:cNvSpPr/>
          <p:nvPr/>
        </p:nvSpPr>
        <p:spPr>
          <a:xfrm>
            <a:off x="7010400" y="3250707"/>
            <a:ext cx="609600" cy="432787"/>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sp>
        <p:nvSpPr>
          <p:cNvPr id="17" name="Oval 16"/>
          <p:cNvSpPr/>
          <p:nvPr/>
        </p:nvSpPr>
        <p:spPr>
          <a:xfrm>
            <a:off x="3838290" y="2344721"/>
            <a:ext cx="609600" cy="432787"/>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endParaRPr lang="en-US" sz="1400">
              <a:solidFill>
                <a:srgbClr val="000000"/>
              </a:solidFill>
              <a:sym typeface="Helvetica"/>
            </a:endParaRPr>
          </a:p>
        </p:txBody>
      </p:sp>
      <p:cxnSp>
        <p:nvCxnSpPr>
          <p:cNvPr id="9" name="Straight Connector 8"/>
          <p:cNvCxnSpPr/>
          <p:nvPr/>
        </p:nvCxnSpPr>
        <p:spPr>
          <a:xfrm>
            <a:off x="4169806" y="2819400"/>
            <a:ext cx="325994" cy="3041040"/>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9" name="TextBox 18"/>
          <p:cNvSpPr txBox="1"/>
          <p:nvPr/>
        </p:nvSpPr>
        <p:spPr>
          <a:xfrm>
            <a:off x="4447891" y="5867401"/>
            <a:ext cx="242950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2400" b="1" dirty="0">
                <a:solidFill>
                  <a:srgbClr val="FF0000"/>
                </a:solidFill>
              </a:rPr>
              <a:t>2,115</a:t>
            </a:r>
            <a:r>
              <a:rPr lang="en-US" sz="2200" b="1" dirty="0">
                <a:solidFill>
                  <a:srgbClr val="FF0000"/>
                </a:solidFill>
              </a:rPr>
              <a:t> </a:t>
            </a:r>
            <a:r>
              <a:rPr lang="en-US" b="1" dirty="0"/>
              <a:t>lbs CO2/</a:t>
            </a:r>
            <a:r>
              <a:rPr lang="en-US" b="1" dirty="0" err="1"/>
              <a:t>MWh</a:t>
            </a:r>
            <a:endParaRPr lang="en-US" b="1" dirty="0">
              <a:sym typeface="Helvetica"/>
            </a:endParaRPr>
          </a:p>
        </p:txBody>
      </p:sp>
      <p:sp>
        <p:nvSpPr>
          <p:cNvPr id="20" name="TextBox 19"/>
          <p:cNvSpPr txBox="1"/>
          <p:nvPr/>
        </p:nvSpPr>
        <p:spPr>
          <a:xfrm>
            <a:off x="7742540" y="5879642"/>
            <a:ext cx="1829984"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2400" b="1" dirty="0">
                <a:solidFill>
                  <a:srgbClr val="FF0000"/>
                </a:solidFill>
              </a:rPr>
              <a:t>0</a:t>
            </a:r>
            <a:r>
              <a:rPr lang="en-US" sz="2200" b="1" dirty="0">
                <a:solidFill>
                  <a:srgbClr val="FF0000"/>
                </a:solidFill>
              </a:rPr>
              <a:t> </a:t>
            </a:r>
            <a:r>
              <a:rPr lang="en-US" b="1" dirty="0"/>
              <a:t>lbs CO2/</a:t>
            </a:r>
            <a:r>
              <a:rPr lang="en-US" b="1" dirty="0" err="1"/>
              <a:t>MWh</a:t>
            </a:r>
            <a:endParaRPr lang="en-US" b="1" dirty="0">
              <a:sym typeface="Helvetica"/>
            </a:endParaRPr>
          </a:p>
        </p:txBody>
      </p:sp>
      <p:cxnSp>
        <p:nvCxnSpPr>
          <p:cNvPr id="21" name="Straight Connector 20"/>
          <p:cNvCxnSpPr/>
          <p:nvPr/>
        </p:nvCxnSpPr>
        <p:spPr>
          <a:xfrm>
            <a:off x="7380016" y="3684146"/>
            <a:ext cx="362524" cy="2158234"/>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83011295"/>
      </p:ext>
    </p:extLst>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801" y="436722"/>
            <a:ext cx="10972400" cy="584745"/>
          </a:xfrm>
        </p:spPr>
        <p:txBody>
          <a:bodyPr/>
          <a:lstStyle/>
          <a:p>
            <a:r>
              <a:rPr lang="en-US" sz="2600" dirty="0">
                <a:solidFill>
                  <a:srgbClr val="FF0000"/>
                </a:solidFill>
                <a:latin typeface="Arial Narrow" pitchFamily="34" charset="0"/>
              </a:rPr>
              <a:t>Appendix: what universities do will heavily influence rising corporate RE tide</a:t>
            </a:r>
          </a:p>
        </p:txBody>
      </p:sp>
      <p:pic>
        <p:nvPicPr>
          <p:cNvPr id="3" name="Shape 494"/>
          <p:cNvPicPr preferRelativeResize="0"/>
          <p:nvPr/>
        </p:nvPicPr>
        <p:blipFill rotWithShape="1">
          <a:blip r:embed="rId2" cstate="print">
            <a:alphaModFix/>
            <a:extLst>
              <a:ext uri="{28A0092B-C50C-407E-A947-70E740481C1C}">
                <a14:useLocalDpi xmlns:a14="http://schemas.microsoft.com/office/drawing/2010/main"/>
              </a:ext>
            </a:extLst>
          </a:blip>
          <a:srcRect t="2055"/>
          <a:stretch/>
        </p:blipFill>
        <p:spPr>
          <a:xfrm>
            <a:off x="2591039" y="1095236"/>
            <a:ext cx="7009925" cy="5165865"/>
          </a:xfrm>
          <a:prstGeom prst="rect">
            <a:avLst/>
          </a:prstGeom>
          <a:noFill/>
          <a:ln>
            <a:noFill/>
          </a:ln>
        </p:spPr>
      </p:pic>
    </p:spTree>
    <p:extLst>
      <p:ext uri="{BB962C8B-B14F-4D97-AF65-F5344CB8AC3E}">
        <p14:creationId xmlns:p14="http://schemas.microsoft.com/office/powerpoint/2010/main" val="636019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5192" name="think-cell Slide" r:id="rId4" imgW="381" imgH="381" progId="TCLayout.ActiveDocument.1">
                  <p:embed/>
                </p:oleObj>
              </mc:Choice>
              <mc:Fallback>
                <p:oleObj name="think-cell Slide" r:id="rId4" imgW="381" imgH="381" progId="TCLayout.ActiveDocument.1">
                  <p:embed/>
                  <p:pic>
                    <p:nvPicPr>
                      <p:cNvPr id="15" name="Object 14" hidden="1"/>
                      <p:cNvPicPr/>
                      <p:nvPr/>
                    </p:nvPicPr>
                    <p:blipFill>
                      <a:blip r:embed="rId5"/>
                      <a:stretch>
                        <a:fillRect/>
                      </a:stretch>
                    </p:blipFill>
                    <p:spPr>
                      <a:xfrm>
                        <a:off x="1525589" y="1589"/>
                        <a:ext cx="1587" cy="1587"/>
                      </a:xfrm>
                      <a:prstGeom prst="rect">
                        <a:avLst/>
                      </a:prstGeom>
                    </p:spPr>
                  </p:pic>
                </p:oleObj>
              </mc:Fallback>
            </mc:AlternateContent>
          </a:graphicData>
        </a:graphic>
      </p:graphicFrame>
      <p:cxnSp>
        <p:nvCxnSpPr>
          <p:cNvPr id="45" name="Straight Connector 44"/>
          <p:cNvCxnSpPr>
            <a:stCxn id="18" idx="3"/>
            <a:endCxn id="9" idx="1"/>
          </p:cNvCxnSpPr>
          <p:nvPr/>
        </p:nvCxnSpPr>
        <p:spPr bwMode="gray">
          <a:xfrm>
            <a:off x="4504196" y="3486421"/>
            <a:ext cx="31518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gray">
          <a:xfrm>
            <a:off x="4824671" y="2533922"/>
            <a:ext cx="2552242" cy="18770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gray">
          <a:xfrm>
            <a:off x="5575715" y="1918253"/>
            <a:ext cx="977486" cy="31392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H="1">
            <a:off x="4923184" y="2555208"/>
            <a:ext cx="2381404" cy="182162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bwMode="gray">
          <a:xfrm>
            <a:off x="296383" y="223362"/>
            <a:ext cx="10972400" cy="584745"/>
          </a:xfrm>
        </p:spPr>
        <p:txBody>
          <a:bodyPr/>
          <a:lstStyle/>
          <a:p>
            <a:r>
              <a:rPr lang="en-US" sz="2600" dirty="0">
                <a:solidFill>
                  <a:srgbClr val="FF0000"/>
                </a:solidFill>
                <a:latin typeface="Arial Narrow" pitchFamily="34" charset="0"/>
              </a:rPr>
              <a:t>Appendix: BRC members are doing this to support a diverse set of sustainability goals</a:t>
            </a:r>
          </a:p>
        </p:txBody>
      </p:sp>
      <p:sp>
        <p:nvSpPr>
          <p:cNvPr id="4" name="Shape 521"/>
          <p:cNvSpPr txBox="1"/>
          <p:nvPr/>
        </p:nvSpPr>
        <p:spPr bwMode="gray">
          <a:xfrm>
            <a:off x="6581732" y="1610293"/>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a:lnSpc>
                <a:spcPct val="115000"/>
              </a:lnSpc>
            </a:pPr>
            <a:r>
              <a:rPr lang="en-US" dirty="0">
                <a:solidFill>
                  <a:srgbClr val="222222"/>
                </a:solidFill>
                <a:latin typeface="+mj-lt"/>
                <a:ea typeface="Calibri"/>
                <a:cs typeface="Calibri"/>
                <a:sym typeface="Calibri"/>
              </a:rPr>
              <a:t>Price/total spend/volatility of spend</a:t>
            </a:r>
            <a:endParaRPr dirty="0">
              <a:solidFill>
                <a:schemeClr val="dk1"/>
              </a:solidFill>
              <a:latin typeface="+mj-lt"/>
              <a:ea typeface="Calibri"/>
              <a:cs typeface="Calibri"/>
              <a:sym typeface="Calibri"/>
            </a:endParaRPr>
          </a:p>
        </p:txBody>
      </p:sp>
      <p:sp>
        <p:nvSpPr>
          <p:cNvPr id="7" name="Shape 521"/>
          <p:cNvSpPr txBox="1"/>
          <p:nvPr/>
        </p:nvSpPr>
        <p:spPr bwMode="gray">
          <a:xfrm>
            <a:off x="7304589" y="2305065"/>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lnSpc>
                <a:spcPct val="115000"/>
              </a:lnSpc>
            </a:pPr>
            <a:r>
              <a:rPr lang="en-US" dirty="0">
                <a:solidFill>
                  <a:srgbClr val="222222"/>
                </a:solidFill>
                <a:latin typeface="+mj-lt"/>
                <a:ea typeface="Calibri"/>
                <a:cs typeface="Calibri"/>
                <a:sym typeface="Calibri"/>
              </a:rPr>
              <a:t>Meeting sustainability goals</a:t>
            </a:r>
            <a:endParaRPr lang="en-US" dirty="0">
              <a:solidFill>
                <a:schemeClr val="dk1"/>
              </a:solidFill>
              <a:latin typeface="+mj-lt"/>
              <a:ea typeface="Calibri"/>
              <a:cs typeface="Calibri"/>
              <a:sym typeface="Calibri"/>
            </a:endParaRPr>
          </a:p>
        </p:txBody>
      </p:sp>
      <p:sp>
        <p:nvSpPr>
          <p:cNvPr id="9" name="Shape 521"/>
          <p:cNvSpPr txBox="1"/>
          <p:nvPr/>
        </p:nvSpPr>
        <p:spPr bwMode="gray">
          <a:xfrm>
            <a:off x="7656055" y="3227627"/>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lnSpc>
                <a:spcPct val="115000"/>
              </a:lnSpc>
            </a:pPr>
            <a:r>
              <a:rPr lang="en-US" dirty="0">
                <a:solidFill>
                  <a:srgbClr val="222222"/>
                </a:solidFill>
                <a:latin typeface="+mj-lt"/>
                <a:ea typeface="Calibri"/>
                <a:cs typeface="Calibri"/>
                <a:sym typeface="Calibri"/>
              </a:rPr>
              <a:t>The value of the hedge</a:t>
            </a:r>
            <a:endParaRPr lang="en-US" dirty="0">
              <a:solidFill>
                <a:schemeClr val="dk1"/>
              </a:solidFill>
              <a:latin typeface="+mj-lt"/>
              <a:ea typeface="Calibri"/>
              <a:cs typeface="Calibri"/>
              <a:sym typeface="Calibri"/>
            </a:endParaRPr>
          </a:p>
        </p:txBody>
      </p:sp>
      <p:sp>
        <p:nvSpPr>
          <p:cNvPr id="10" name="Shape 521"/>
          <p:cNvSpPr txBox="1"/>
          <p:nvPr/>
        </p:nvSpPr>
        <p:spPr bwMode="gray">
          <a:xfrm>
            <a:off x="7377614" y="4130366"/>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lnSpc>
                <a:spcPct val="115000"/>
              </a:lnSpc>
            </a:pPr>
            <a:r>
              <a:rPr lang="en-US" dirty="0" err="1">
                <a:solidFill>
                  <a:srgbClr val="222222"/>
                </a:solidFill>
                <a:latin typeface="+mj-lt"/>
                <a:ea typeface="Calibri"/>
                <a:cs typeface="Calibri"/>
                <a:sym typeface="Calibri"/>
              </a:rPr>
              <a:t>Additionality</a:t>
            </a:r>
            <a:r>
              <a:rPr lang="en-US" dirty="0">
                <a:solidFill>
                  <a:srgbClr val="222222"/>
                </a:solidFill>
                <a:latin typeface="+mj-lt"/>
                <a:ea typeface="Calibri"/>
                <a:cs typeface="Calibri"/>
                <a:sym typeface="Calibri"/>
              </a:rPr>
              <a:t> / marketing claims</a:t>
            </a:r>
            <a:endParaRPr lang="en-US" dirty="0">
              <a:solidFill>
                <a:schemeClr val="dk1"/>
              </a:solidFill>
              <a:latin typeface="+mj-lt"/>
              <a:ea typeface="Calibri"/>
              <a:cs typeface="Calibri"/>
              <a:sym typeface="Calibri"/>
            </a:endParaRPr>
          </a:p>
        </p:txBody>
      </p:sp>
      <p:sp>
        <p:nvSpPr>
          <p:cNvPr id="11" name="Shape 521"/>
          <p:cNvSpPr txBox="1"/>
          <p:nvPr/>
        </p:nvSpPr>
        <p:spPr bwMode="gray">
          <a:xfrm>
            <a:off x="6582662" y="4813105"/>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r>
              <a:rPr lang="en-US" dirty="0">
                <a:solidFill>
                  <a:srgbClr val="222222"/>
                </a:solidFill>
                <a:latin typeface="+mj-lt"/>
                <a:ea typeface="Calibri"/>
                <a:cs typeface="Calibri"/>
                <a:sym typeface="Calibri"/>
              </a:rPr>
              <a:t>Minimizing downside risk vs.</a:t>
            </a:r>
            <a:br>
              <a:rPr lang="en-US" dirty="0">
                <a:solidFill>
                  <a:srgbClr val="222222"/>
                </a:solidFill>
                <a:latin typeface="+mj-lt"/>
                <a:ea typeface="Calibri"/>
                <a:cs typeface="Calibri"/>
                <a:sym typeface="Calibri"/>
              </a:rPr>
            </a:br>
            <a:r>
              <a:rPr lang="en-US" dirty="0">
                <a:solidFill>
                  <a:srgbClr val="222222"/>
                </a:solidFill>
                <a:latin typeface="+mj-lt"/>
                <a:ea typeface="Calibri"/>
                <a:cs typeface="Calibri"/>
                <a:sym typeface="Calibri"/>
              </a:rPr>
              <a:t>maximizing NPV or upside</a:t>
            </a:r>
            <a:endParaRPr lang="en-US" dirty="0">
              <a:solidFill>
                <a:schemeClr val="dk1"/>
              </a:solidFill>
              <a:latin typeface="+mj-lt"/>
              <a:ea typeface="Calibri"/>
              <a:cs typeface="Calibri"/>
              <a:sym typeface="Calibri"/>
            </a:endParaRPr>
          </a:p>
        </p:txBody>
      </p:sp>
      <p:sp>
        <p:nvSpPr>
          <p:cNvPr id="12" name="Shape 521"/>
          <p:cNvSpPr txBox="1"/>
          <p:nvPr/>
        </p:nvSpPr>
        <p:spPr bwMode="gray">
          <a:xfrm>
            <a:off x="2655217" y="4823044"/>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r>
              <a:rPr lang="en-US" dirty="0">
                <a:solidFill>
                  <a:srgbClr val="222222"/>
                </a:solidFill>
                <a:latin typeface="+mj-lt"/>
                <a:ea typeface="Calibri"/>
                <a:cs typeface="Calibri"/>
                <a:sym typeface="Calibri"/>
              </a:rPr>
              <a:t>Wider social good from</a:t>
            </a:r>
            <a:br>
              <a:rPr lang="en-US" dirty="0">
                <a:solidFill>
                  <a:srgbClr val="222222"/>
                </a:solidFill>
                <a:latin typeface="+mj-lt"/>
                <a:ea typeface="Calibri"/>
                <a:cs typeface="Calibri"/>
                <a:sym typeface="Calibri"/>
              </a:rPr>
            </a:br>
            <a:r>
              <a:rPr lang="en-US" dirty="0">
                <a:solidFill>
                  <a:srgbClr val="222222"/>
                </a:solidFill>
                <a:latin typeface="+mj-lt"/>
                <a:ea typeface="Calibri"/>
                <a:cs typeface="Calibri"/>
                <a:sym typeface="Calibri"/>
              </a:rPr>
              <a:t>renewables development</a:t>
            </a:r>
            <a:endParaRPr lang="en-US" dirty="0">
              <a:solidFill>
                <a:schemeClr val="dk1"/>
              </a:solidFill>
              <a:latin typeface="+mj-lt"/>
              <a:ea typeface="Calibri"/>
              <a:cs typeface="Calibri"/>
              <a:sym typeface="Calibri"/>
            </a:endParaRPr>
          </a:p>
        </p:txBody>
      </p:sp>
      <p:sp>
        <p:nvSpPr>
          <p:cNvPr id="13" name="Shape 521"/>
          <p:cNvSpPr txBox="1"/>
          <p:nvPr/>
        </p:nvSpPr>
        <p:spPr bwMode="gray">
          <a:xfrm>
            <a:off x="1995714" y="4108061"/>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p>
            <a:pPr lvl="0">
              <a:lnSpc>
                <a:spcPct val="115000"/>
              </a:lnSpc>
            </a:pPr>
            <a:r>
              <a:rPr lang="en-US" dirty="0">
                <a:solidFill>
                  <a:srgbClr val="222222"/>
                </a:solidFill>
                <a:latin typeface="+mj-lt"/>
                <a:ea typeface="Calibri"/>
                <a:cs typeface="Calibri"/>
                <a:sym typeface="Calibri"/>
              </a:rPr>
              <a:t>Clear exit options and costs</a:t>
            </a:r>
            <a:endParaRPr lang="en-US" dirty="0">
              <a:solidFill>
                <a:schemeClr val="dk1"/>
              </a:solidFill>
              <a:latin typeface="+mj-lt"/>
              <a:ea typeface="Calibri"/>
              <a:cs typeface="Calibri"/>
              <a:sym typeface="Calibri"/>
            </a:endParaRPr>
          </a:p>
        </p:txBody>
      </p:sp>
      <p:sp>
        <p:nvSpPr>
          <p:cNvPr id="16" name="Shape 517"/>
          <p:cNvSpPr txBox="1"/>
          <p:nvPr/>
        </p:nvSpPr>
        <p:spPr bwMode="gray">
          <a:xfrm>
            <a:off x="2654286" y="1610293"/>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defPPr marR="0" lvl="0" algn="l" rtl="0">
              <a:lnSpc>
                <a:spcPct val="100000"/>
              </a:lnSpc>
              <a:spcBef>
                <a:spcPts val="0"/>
              </a:spcBef>
              <a:spcAft>
                <a:spcPts val="0"/>
              </a:spcAft>
            </a:defPPr>
            <a:lvl1pPr>
              <a:defRPr>
                <a:solidFill>
                  <a:srgbClr val="222222"/>
                </a:solidFill>
                <a:latin typeface="Calibri"/>
                <a:ea typeface="Calibri"/>
                <a:cs typeface="Calibri"/>
              </a:defRPr>
            </a:lvl1pPr>
          </a:lstStyle>
          <a:p>
            <a:r>
              <a:rPr lang="en-US" dirty="0">
                <a:latin typeface="+mj-lt"/>
                <a:sym typeface="Calibri"/>
              </a:rPr>
              <a:t>Avoiding/triggering mark to market</a:t>
            </a:r>
            <a:br>
              <a:rPr lang="en-US" dirty="0">
                <a:latin typeface="+mj-lt"/>
                <a:sym typeface="Calibri"/>
              </a:rPr>
            </a:br>
            <a:r>
              <a:rPr lang="en-US" dirty="0">
                <a:latin typeface="+mj-lt"/>
                <a:sym typeface="Calibri"/>
              </a:rPr>
              <a:t>accounting, or capitalization</a:t>
            </a:r>
            <a:endParaRPr dirty="0">
              <a:latin typeface="+mj-lt"/>
              <a:sym typeface="Calibri"/>
            </a:endParaRPr>
          </a:p>
        </p:txBody>
      </p:sp>
      <p:sp>
        <p:nvSpPr>
          <p:cNvPr id="17" name="Shape 520"/>
          <p:cNvSpPr txBox="1"/>
          <p:nvPr/>
        </p:nvSpPr>
        <p:spPr bwMode="gray">
          <a:xfrm>
            <a:off x="1924051" y="2294177"/>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defPPr marR="0" lvl="0" algn="l" rtl="0">
              <a:lnSpc>
                <a:spcPct val="100000"/>
              </a:lnSpc>
              <a:spcBef>
                <a:spcPts val="0"/>
              </a:spcBef>
              <a:spcAft>
                <a:spcPts val="0"/>
              </a:spcAft>
            </a:defPPr>
            <a:lvl1pPr>
              <a:defRPr>
                <a:solidFill>
                  <a:srgbClr val="222222"/>
                </a:solidFill>
                <a:latin typeface="Calibri"/>
                <a:ea typeface="Calibri"/>
                <a:cs typeface="Calibri"/>
              </a:defRPr>
            </a:lvl1pPr>
          </a:lstStyle>
          <a:p>
            <a:r>
              <a:rPr lang="en-US" dirty="0">
                <a:latin typeface="+mj-lt"/>
                <a:sym typeface="Calibri"/>
              </a:rPr>
              <a:t>Locating generation close to load</a:t>
            </a:r>
            <a:endParaRPr dirty="0">
              <a:latin typeface="+mj-lt"/>
              <a:sym typeface="Calibri"/>
            </a:endParaRPr>
          </a:p>
        </p:txBody>
      </p:sp>
      <p:sp>
        <p:nvSpPr>
          <p:cNvPr id="18" name="Shape 525"/>
          <p:cNvSpPr txBox="1"/>
          <p:nvPr/>
        </p:nvSpPr>
        <p:spPr bwMode="gray">
          <a:xfrm>
            <a:off x="1603575" y="3227627"/>
            <a:ext cx="2900621" cy="517589"/>
          </a:xfrm>
          <a:prstGeom prst="roundRect">
            <a:avLst/>
          </a:prstGeom>
          <a:solidFill>
            <a:srgbClr val="FFFFFF"/>
          </a:solidFill>
          <a:ln>
            <a:solidFill>
              <a:schemeClr val="bg2"/>
            </a:solidFill>
          </a:ln>
          <a:effectLst>
            <a:outerShdw blurRad="50800" dist="38100" dir="2700000" algn="tl" rotWithShape="0">
              <a:prstClr val="black">
                <a:alpha val="40000"/>
              </a:prstClr>
            </a:outerShdw>
          </a:effectLst>
        </p:spPr>
        <p:txBody>
          <a:bodyPr wrap="none" lIns="73152" tIns="18288" rIns="73152" bIns="18288" anchor="ctr" anchorCtr="0">
            <a:noAutofit/>
          </a:bodyPr>
          <a:lstStyle>
            <a:defPPr marR="0" lvl="0" algn="l" rtl="0">
              <a:lnSpc>
                <a:spcPct val="100000"/>
              </a:lnSpc>
              <a:spcBef>
                <a:spcPts val="0"/>
              </a:spcBef>
              <a:spcAft>
                <a:spcPts val="0"/>
              </a:spcAft>
            </a:defPPr>
            <a:lvl1pPr>
              <a:defRPr>
                <a:solidFill>
                  <a:srgbClr val="222222"/>
                </a:solidFill>
                <a:latin typeface="Calibri"/>
                <a:ea typeface="Calibri"/>
                <a:cs typeface="Calibri"/>
              </a:defRPr>
            </a:lvl1pPr>
          </a:lstStyle>
          <a:p>
            <a:r>
              <a:rPr lang="en-US" dirty="0">
                <a:latin typeface="+mj-lt"/>
                <a:sym typeface="Calibri"/>
              </a:rPr>
              <a:t>Carbon impact</a:t>
            </a:r>
            <a:endParaRPr dirty="0">
              <a:latin typeface="+mj-lt"/>
              <a:sym typeface="Calibri"/>
            </a:endParaRPr>
          </a:p>
        </p:txBody>
      </p:sp>
      <p:cxnSp>
        <p:nvCxnSpPr>
          <p:cNvPr id="32" name="Straight Connector 31"/>
          <p:cNvCxnSpPr/>
          <p:nvPr/>
        </p:nvCxnSpPr>
        <p:spPr bwMode="gray">
          <a:xfrm flipH="1">
            <a:off x="5575715" y="1918253"/>
            <a:ext cx="977486" cy="313923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bwMode="gray">
          <a:xfrm>
            <a:off x="4815087" y="2197100"/>
            <a:ext cx="2561826" cy="2565204"/>
            <a:chOff x="3094496" y="2000250"/>
            <a:chExt cx="2955008" cy="2958904"/>
          </a:xfrm>
        </p:grpSpPr>
        <p:sp>
          <p:nvSpPr>
            <p:cNvPr id="8" name="Shape 527"/>
            <p:cNvSpPr/>
            <p:nvPr/>
          </p:nvSpPr>
          <p:spPr bwMode="gray">
            <a:xfrm>
              <a:off x="3094496" y="2000250"/>
              <a:ext cx="2955008" cy="2958904"/>
            </a:xfrm>
            <a:prstGeom prst="decagon">
              <a:avLst>
                <a:gd name="vf" fmla="val 105146"/>
              </a:avLst>
            </a:prstGeom>
            <a:solidFill>
              <a:schemeClr val="accent1"/>
            </a:solidFill>
            <a:ln w="57150" cap="flat" cmpd="sng">
              <a:noFill/>
              <a:prstDash val="solid"/>
              <a:miter lim="800000"/>
              <a:headEnd type="none" w="med" len="med"/>
              <a:tailEnd type="none" w="med" len="med"/>
            </a:ln>
            <a:effectLst>
              <a:outerShdw blurRad="50800" dist="38100" dir="2700000" algn="tl" rotWithShape="0">
                <a:prstClr val="black">
                  <a:alpha val="40000"/>
                </a:prstClr>
              </a:outerShdw>
            </a:effectLst>
          </p:spPr>
          <p:txBody>
            <a:bodyPr wrap="square" lIns="91425" tIns="45700" rIns="91425" bIns="45700" anchor="ctr" anchorCtr="0">
              <a:noAutofit/>
            </a:bodyPr>
            <a:lstStyle/>
            <a:p>
              <a:endParaRPr>
                <a:solidFill>
                  <a:schemeClr val="lt1"/>
                </a:solidFill>
                <a:latin typeface="Calibri"/>
                <a:ea typeface="Calibri"/>
                <a:cs typeface="Calibri"/>
                <a:sym typeface="Calibri"/>
              </a:endParaRPr>
            </a:p>
          </p:txBody>
        </p:sp>
        <p:sp>
          <p:nvSpPr>
            <p:cNvPr id="14" name="Shape 527"/>
            <p:cNvSpPr/>
            <p:nvPr/>
          </p:nvSpPr>
          <p:spPr bwMode="gray">
            <a:xfrm>
              <a:off x="3483703" y="2381250"/>
              <a:ext cx="2194012" cy="2196904"/>
            </a:xfrm>
            <a:prstGeom prst="decagon">
              <a:avLst>
                <a:gd name="vf" fmla="val 105146"/>
              </a:avLst>
            </a:prstGeom>
            <a:solidFill>
              <a:schemeClr val="bg2"/>
            </a:solidFill>
            <a:ln w="57150" cap="flat" cmpd="sng">
              <a:noFill/>
              <a:prstDash val="solid"/>
              <a:miter lim="800000"/>
              <a:headEnd type="none" w="med" len="med"/>
              <a:tailEnd type="none" w="med" len="med"/>
            </a:ln>
            <a:effectLst/>
          </p:spPr>
          <p:txBody>
            <a:bodyPr wrap="square" lIns="91425" tIns="45700" rIns="91425" bIns="45700" anchor="ctr" anchorCtr="0">
              <a:noAutofit/>
            </a:bodyPr>
            <a:lstStyle/>
            <a:p>
              <a:endParaRPr>
                <a:solidFill>
                  <a:schemeClr val="lt1"/>
                </a:solidFill>
                <a:latin typeface="Calibri"/>
                <a:ea typeface="Calibri"/>
                <a:cs typeface="Calibri"/>
                <a:sym typeface="Calibri"/>
              </a:endParaRPr>
            </a:p>
          </p:txBody>
        </p:sp>
      </p:grpSp>
      <p:sp>
        <p:nvSpPr>
          <p:cNvPr id="6" name="Shape 528"/>
          <p:cNvSpPr txBox="1"/>
          <p:nvPr/>
        </p:nvSpPr>
        <p:spPr bwMode="gray">
          <a:xfrm>
            <a:off x="5097841" y="3173229"/>
            <a:ext cx="2013736" cy="633979"/>
          </a:xfrm>
          <a:prstGeom prst="rect">
            <a:avLst/>
          </a:prstGeom>
          <a:noFill/>
          <a:ln>
            <a:noFill/>
          </a:ln>
        </p:spPr>
        <p:txBody>
          <a:bodyPr wrap="square" lIns="91425" tIns="45700" rIns="91425" bIns="45700" anchor="t" anchorCtr="0">
            <a:spAutoFit/>
          </a:bodyPr>
          <a:lstStyle/>
          <a:p>
            <a:pPr algn="ctr">
              <a:lnSpc>
                <a:spcPct val="110000"/>
              </a:lnSpc>
            </a:pPr>
            <a:r>
              <a:rPr lang="en-US" sz="1600" b="1" dirty="0">
                <a:solidFill>
                  <a:srgbClr val="FFFFFF"/>
                </a:solidFill>
                <a:latin typeface="Arial"/>
                <a:ea typeface="Arial"/>
                <a:cs typeface="Arial"/>
                <a:sym typeface="Arial"/>
              </a:rPr>
              <a:t>BUYER</a:t>
            </a:r>
            <a:br>
              <a:rPr lang="en-US" sz="1600" b="1" dirty="0">
                <a:solidFill>
                  <a:srgbClr val="FFFFFF"/>
                </a:solidFill>
                <a:latin typeface="Arial"/>
                <a:ea typeface="Arial"/>
                <a:cs typeface="Arial"/>
                <a:sym typeface="Arial"/>
              </a:rPr>
            </a:br>
            <a:r>
              <a:rPr lang="en-US" sz="1600" b="1" dirty="0">
                <a:solidFill>
                  <a:srgbClr val="FFFFFF"/>
                </a:solidFill>
                <a:latin typeface="Arial"/>
                <a:ea typeface="Arial"/>
                <a:cs typeface="Arial"/>
                <a:sym typeface="Arial"/>
              </a:rPr>
              <a:t>PRIORITIES </a:t>
            </a:r>
            <a:endParaRPr sz="1600" b="1" dirty="0">
              <a:solidFill>
                <a:srgbClr val="FFFFFF"/>
              </a:solidFill>
              <a:latin typeface="Arial"/>
              <a:ea typeface="Arial"/>
              <a:cs typeface="Arial"/>
              <a:sym typeface="Arial"/>
            </a:endParaRPr>
          </a:p>
        </p:txBody>
      </p:sp>
      <p:pic>
        <p:nvPicPr>
          <p:cNvPr id="19" name="Picture 18"/>
          <p:cNvPicPr>
            <a:picLocks noChangeAspect="1"/>
          </p:cNvPicPr>
          <p:nvPr/>
        </p:nvPicPr>
        <p:blipFill>
          <a:blip r:embed="rId6"/>
          <a:stretch>
            <a:fillRect/>
          </a:stretch>
        </p:blipFill>
        <p:spPr>
          <a:xfrm>
            <a:off x="2525184" y="5450325"/>
            <a:ext cx="1384300" cy="558800"/>
          </a:xfrm>
          <a:prstGeom prst="rect">
            <a:avLst/>
          </a:prstGeom>
        </p:spPr>
      </p:pic>
    </p:spTree>
    <p:extLst>
      <p:ext uri="{BB962C8B-B14F-4D97-AF65-F5344CB8AC3E}">
        <p14:creationId xmlns:p14="http://schemas.microsoft.com/office/powerpoint/2010/main" val="35242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But </a:t>
            </a:r>
            <a:r>
              <a:rPr lang="en-US" i="1" dirty="0"/>
              <a:t>which</a:t>
            </a:r>
            <a:r>
              <a:rPr lang="en-US" dirty="0"/>
              <a:t> fossil plants will your renewables replace?</a:t>
            </a:r>
          </a:p>
        </p:txBody>
      </p:sp>
      <p:cxnSp>
        <p:nvCxnSpPr>
          <p:cNvPr id="26" name="Elbow Connector 25">
            <a:extLst>
              <a:ext uri="{FF2B5EF4-FFF2-40B4-BE49-F238E27FC236}">
                <a16:creationId xmlns:a16="http://schemas.microsoft.com/office/drawing/2014/main" id="{4A93951E-0D75-214B-9D48-29D9C9DFAAC8}"/>
              </a:ext>
            </a:extLst>
          </p:cNvPr>
          <p:cNvCxnSpPr/>
          <p:nvPr/>
        </p:nvCxnSpPr>
        <p:spPr>
          <a:xfrm rot="16200000" flipH="1">
            <a:off x="6058716" y="2683782"/>
            <a:ext cx="1037596" cy="511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1" name="Elbow Connector 30">
            <a:extLst>
              <a:ext uri="{FF2B5EF4-FFF2-40B4-BE49-F238E27FC236}">
                <a16:creationId xmlns:a16="http://schemas.microsoft.com/office/drawing/2014/main" id="{ACA1FC3F-FDAA-C34D-A977-A650E5FF395C}"/>
              </a:ext>
            </a:extLst>
          </p:cNvPr>
          <p:cNvCxnSpPr/>
          <p:nvPr/>
        </p:nvCxnSpPr>
        <p:spPr>
          <a:xfrm>
            <a:off x="4911513" y="3101384"/>
            <a:ext cx="600160" cy="56676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6" name="Elbow Connector 35">
            <a:extLst>
              <a:ext uri="{FF2B5EF4-FFF2-40B4-BE49-F238E27FC236}">
                <a16:creationId xmlns:a16="http://schemas.microsoft.com/office/drawing/2014/main" id="{C948D000-6497-D14D-9E2E-10716BADB1F1}"/>
              </a:ext>
            </a:extLst>
          </p:cNvPr>
          <p:cNvCxnSpPr/>
          <p:nvPr/>
        </p:nvCxnSpPr>
        <p:spPr>
          <a:xfrm rot="16200000" flipH="1">
            <a:off x="6642554" y="3662745"/>
            <a:ext cx="936123" cy="527752"/>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7" name="Elbow Connector 36">
            <a:extLst>
              <a:ext uri="{FF2B5EF4-FFF2-40B4-BE49-F238E27FC236}">
                <a16:creationId xmlns:a16="http://schemas.microsoft.com/office/drawing/2014/main" id="{8C7C4174-ABAE-1F47-B8A7-3F17F5EF6335}"/>
              </a:ext>
            </a:extLst>
          </p:cNvPr>
          <p:cNvCxnSpPr/>
          <p:nvPr/>
        </p:nvCxnSpPr>
        <p:spPr>
          <a:xfrm rot="5400000">
            <a:off x="4807319" y="4021976"/>
            <a:ext cx="1128920" cy="279787"/>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8" name="Elbow Connector 37">
            <a:extLst>
              <a:ext uri="{FF2B5EF4-FFF2-40B4-BE49-F238E27FC236}">
                <a16:creationId xmlns:a16="http://schemas.microsoft.com/office/drawing/2014/main" id="{40BC1D7A-574D-6644-A378-E19319DBDCF3}"/>
              </a:ext>
            </a:extLst>
          </p:cNvPr>
          <p:cNvCxnSpPr/>
          <p:nvPr/>
        </p:nvCxnSpPr>
        <p:spPr>
          <a:xfrm rot="10800000">
            <a:off x="5061544" y="4726328"/>
            <a:ext cx="1598561" cy="56956"/>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39" name="Elbow Connector 38">
            <a:extLst>
              <a:ext uri="{FF2B5EF4-FFF2-40B4-BE49-F238E27FC236}">
                <a16:creationId xmlns:a16="http://schemas.microsoft.com/office/drawing/2014/main" id="{99543AB1-8AD6-2041-AFDC-9AB02FDE52A8}"/>
              </a:ext>
            </a:extLst>
          </p:cNvPr>
          <p:cNvCxnSpPr>
            <a:cxnSpLocks/>
          </p:cNvCxnSpPr>
          <p:nvPr/>
        </p:nvCxnSpPr>
        <p:spPr>
          <a:xfrm rot="5400000">
            <a:off x="6302640" y="4280108"/>
            <a:ext cx="1161463" cy="454488"/>
          </a:xfrm>
          <a:prstGeom prst="bentConnector3">
            <a:avLst>
              <a:gd name="adj1" fmla="val 50000"/>
            </a:avLst>
          </a:prstGeom>
          <a:noFill/>
          <a:ln w="25400" cap="flat">
            <a:solidFill>
              <a:schemeClr val="tx1"/>
            </a:solidFill>
            <a:prstDash val="sysDot"/>
            <a:round/>
            <a:tailEnd type="non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2A1E0AE0-BC1D-7646-8C08-64E2F1CB7954}"/>
              </a:ext>
            </a:extLst>
          </p:cNvPr>
          <p:cNvCxnSpPr/>
          <p:nvPr/>
        </p:nvCxnSpPr>
        <p:spPr>
          <a:xfrm flipH="1">
            <a:off x="5865706" y="4744848"/>
            <a:ext cx="26648" cy="457200"/>
          </a:xfrm>
          <a:prstGeom prst="straightConnector1">
            <a:avLst/>
          </a:prstGeom>
          <a:ln w="254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63" name="Picture 62">
            <a:extLst>
              <a:ext uri="{FF2B5EF4-FFF2-40B4-BE49-F238E27FC236}">
                <a16:creationId xmlns:a16="http://schemas.microsoft.com/office/drawing/2014/main" id="{35A7FCD4-4569-2947-9EF6-51D853EB40FA}"/>
              </a:ext>
            </a:extLst>
          </p:cNvPr>
          <p:cNvPicPr>
            <a:picLocks noChangeAspect="1"/>
          </p:cNvPicPr>
          <p:nvPr/>
        </p:nvPicPr>
        <p:blipFill>
          <a:blip r:embed="rId3">
            <a:biLevel thresh="50000"/>
          </a:blip>
          <a:stretch>
            <a:fillRect/>
          </a:stretch>
        </p:blipFill>
        <p:spPr>
          <a:xfrm>
            <a:off x="4477590" y="3984665"/>
            <a:ext cx="599684" cy="1103419"/>
          </a:xfrm>
          <a:prstGeom prst="rect">
            <a:avLst/>
          </a:prstGeom>
        </p:spPr>
      </p:pic>
      <p:pic>
        <p:nvPicPr>
          <p:cNvPr id="66" name="Picture 65">
            <a:extLst>
              <a:ext uri="{FF2B5EF4-FFF2-40B4-BE49-F238E27FC236}">
                <a16:creationId xmlns:a16="http://schemas.microsoft.com/office/drawing/2014/main" id="{0765A65E-4467-674F-BE4F-512CE49A1591}"/>
              </a:ext>
            </a:extLst>
          </p:cNvPr>
          <p:cNvPicPr>
            <a:picLocks noChangeAspect="1"/>
          </p:cNvPicPr>
          <p:nvPr/>
        </p:nvPicPr>
        <p:blipFill>
          <a:blip r:embed="rId3">
            <a:biLevel thresh="50000"/>
          </a:blip>
          <a:stretch>
            <a:fillRect/>
          </a:stretch>
        </p:blipFill>
        <p:spPr>
          <a:xfrm>
            <a:off x="5614004" y="2699846"/>
            <a:ext cx="599684" cy="1103419"/>
          </a:xfrm>
          <a:prstGeom prst="rect">
            <a:avLst/>
          </a:prstGeom>
        </p:spPr>
      </p:pic>
      <p:pic>
        <p:nvPicPr>
          <p:cNvPr id="67" name="Picture 66">
            <a:extLst>
              <a:ext uri="{FF2B5EF4-FFF2-40B4-BE49-F238E27FC236}">
                <a16:creationId xmlns:a16="http://schemas.microsoft.com/office/drawing/2014/main" id="{9547175C-E940-B74D-AC5A-2C2EC33DDCA1}"/>
              </a:ext>
            </a:extLst>
          </p:cNvPr>
          <p:cNvPicPr>
            <a:picLocks noChangeAspect="1"/>
          </p:cNvPicPr>
          <p:nvPr/>
        </p:nvPicPr>
        <p:blipFill>
          <a:blip r:embed="rId3">
            <a:biLevel thresh="50000"/>
          </a:blip>
          <a:stretch>
            <a:fillRect/>
          </a:stretch>
        </p:blipFill>
        <p:spPr>
          <a:xfrm>
            <a:off x="4017818" y="1685215"/>
            <a:ext cx="910910" cy="1676075"/>
          </a:xfrm>
          <a:prstGeom prst="rect">
            <a:avLst/>
          </a:prstGeom>
        </p:spPr>
      </p:pic>
      <p:pic>
        <p:nvPicPr>
          <p:cNvPr id="68" name="Picture 67">
            <a:extLst>
              <a:ext uri="{FF2B5EF4-FFF2-40B4-BE49-F238E27FC236}">
                <a16:creationId xmlns:a16="http://schemas.microsoft.com/office/drawing/2014/main" id="{8CAF1CDB-CE53-B44B-B955-1A1F10813F89}"/>
              </a:ext>
            </a:extLst>
          </p:cNvPr>
          <p:cNvPicPr>
            <a:picLocks noChangeAspect="1"/>
          </p:cNvPicPr>
          <p:nvPr/>
        </p:nvPicPr>
        <p:blipFill>
          <a:blip r:embed="rId4">
            <a:biLevel thresh="75000"/>
            <a:extLst>
              <a:ext uri="{BEBA8EAE-BF5A-486C-A8C5-ECC9F3942E4B}">
                <a14:imgProps xmlns:a14="http://schemas.microsoft.com/office/drawing/2010/main">
                  <a14:imgLayer>
                    <a14:imgEffect>
                      <a14:saturation sat="0"/>
                    </a14:imgEffect>
                  </a14:imgLayer>
                </a14:imgProps>
              </a:ext>
            </a:extLst>
          </a:blip>
          <a:stretch>
            <a:fillRect/>
          </a:stretch>
        </p:blipFill>
        <p:spPr>
          <a:xfrm>
            <a:off x="5292670" y="5074348"/>
            <a:ext cx="700284" cy="1288523"/>
          </a:xfrm>
          <a:prstGeom prst="rect">
            <a:avLst/>
          </a:prstGeom>
        </p:spPr>
      </p:pic>
      <p:pic>
        <p:nvPicPr>
          <p:cNvPr id="74" name="Shape 114">
            <a:extLst>
              <a:ext uri="{FF2B5EF4-FFF2-40B4-BE49-F238E27FC236}">
                <a16:creationId xmlns:a16="http://schemas.microsoft.com/office/drawing/2014/main" id="{20AF6B0E-6C03-D647-AF5D-07D990CB7B4C}"/>
              </a:ext>
            </a:extLst>
          </p:cNvPr>
          <p:cNvPicPr preferRelativeResize="0"/>
          <p:nvPr/>
        </p:nvPicPr>
        <p:blipFill rotWithShape="1">
          <a:blip r:embed="rId5" cstate="print">
            <a:alphaModFix/>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912731" y="1649979"/>
            <a:ext cx="774908" cy="742257"/>
          </a:xfrm>
          <a:prstGeom prst="rect">
            <a:avLst/>
          </a:prstGeom>
          <a:noFill/>
          <a:ln>
            <a:noFill/>
          </a:ln>
        </p:spPr>
      </p:pic>
      <p:pic>
        <p:nvPicPr>
          <p:cNvPr id="76" name="Picture 75">
            <a:extLst>
              <a:ext uri="{FF2B5EF4-FFF2-40B4-BE49-F238E27FC236}">
                <a16:creationId xmlns:a16="http://schemas.microsoft.com/office/drawing/2014/main" id="{78544A9F-12E2-2948-A2A2-47E553EBDA63}"/>
              </a:ext>
            </a:extLst>
          </p:cNvPr>
          <p:cNvPicPr>
            <a:picLocks noChangeAspect="1"/>
          </p:cNvPicPr>
          <p:nvPr/>
        </p:nvPicPr>
        <p:blipFill>
          <a:blip r:embed="rId3">
            <a:biLevel thresh="50000"/>
          </a:blip>
          <a:stretch>
            <a:fillRect/>
          </a:stretch>
        </p:blipFill>
        <p:spPr>
          <a:xfrm>
            <a:off x="7467355" y="3738555"/>
            <a:ext cx="672519" cy="1237436"/>
          </a:xfrm>
          <a:prstGeom prst="rect">
            <a:avLst/>
          </a:prstGeom>
          <a:noFill/>
        </p:spPr>
      </p:pic>
      <p:pic>
        <p:nvPicPr>
          <p:cNvPr id="16" name="Shape 123">
            <a:extLst>
              <a:ext uri="{FF2B5EF4-FFF2-40B4-BE49-F238E27FC236}">
                <a16:creationId xmlns:a16="http://schemas.microsoft.com/office/drawing/2014/main" id="{A80796E6-5FFD-C246-9BBA-02E87399A3C9}"/>
              </a:ext>
            </a:extLst>
          </p:cNvPr>
          <p:cNvPicPr preferRelativeResize="0"/>
          <p:nvPr/>
        </p:nvPicPr>
        <p:blipFill rotWithShape="1">
          <a:blip r:embed="rId6" cstate="print">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099354" y="2293153"/>
            <a:ext cx="842785" cy="813386"/>
          </a:xfrm>
          <a:prstGeom prst="rect">
            <a:avLst/>
          </a:prstGeom>
          <a:noFill/>
          <a:ln>
            <a:noFill/>
          </a:ln>
        </p:spPr>
      </p:pic>
    </p:spTree>
    <p:extLst>
      <p:ext uri="{BB962C8B-B14F-4D97-AF65-F5344CB8AC3E}">
        <p14:creationId xmlns:p14="http://schemas.microsoft.com/office/powerpoint/2010/main" val="352190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DF18D2-9D43-BD4C-B191-3D1BA1E22C0F}"/>
              </a:ext>
            </a:extLst>
          </p:cNvPr>
          <p:cNvSpPr>
            <a:spLocks noGrp="1"/>
          </p:cNvSpPr>
          <p:nvPr>
            <p:ph type="title"/>
          </p:nvPr>
        </p:nvSpPr>
        <p:spPr>
          <a:xfrm>
            <a:off x="457200" y="822960"/>
            <a:ext cx="9398000" cy="443198"/>
          </a:xfrm>
        </p:spPr>
        <p:txBody>
          <a:bodyPr/>
          <a:lstStyle/>
          <a:p>
            <a:r>
              <a:rPr lang="en-US" dirty="0"/>
              <a:t>CMU’s research makes it possible to know</a:t>
            </a:r>
          </a:p>
        </p:txBody>
      </p:sp>
      <p:pic>
        <p:nvPicPr>
          <p:cNvPr id="2" name="Picture 1">
            <a:extLst>
              <a:ext uri="{FF2B5EF4-FFF2-40B4-BE49-F238E27FC236}">
                <a16:creationId xmlns:a16="http://schemas.microsoft.com/office/drawing/2014/main" id="{6C30F7B3-380C-F145-85BC-58E662FF6279}"/>
              </a:ext>
            </a:extLst>
          </p:cNvPr>
          <p:cNvPicPr>
            <a:picLocks noChangeAspect="1"/>
          </p:cNvPicPr>
          <p:nvPr/>
        </p:nvPicPr>
        <p:blipFill>
          <a:blip r:embed="rId3"/>
          <a:stretch>
            <a:fillRect/>
          </a:stretch>
        </p:blipFill>
        <p:spPr>
          <a:xfrm>
            <a:off x="3126509" y="1487054"/>
            <a:ext cx="5740400" cy="4753769"/>
          </a:xfrm>
          <a:prstGeom prst="rect">
            <a:avLst/>
          </a:prstGeom>
        </p:spPr>
      </p:pic>
      <p:cxnSp>
        <p:nvCxnSpPr>
          <p:cNvPr id="6" name="Straight Arrow Connector 5">
            <a:extLst>
              <a:ext uri="{FF2B5EF4-FFF2-40B4-BE49-F238E27FC236}">
                <a16:creationId xmlns:a16="http://schemas.microsoft.com/office/drawing/2014/main" id="{725DADE8-C1E9-5E42-B913-CAB1D2DDDBFB}"/>
              </a:ext>
            </a:extLst>
          </p:cNvPr>
          <p:cNvCxnSpPr>
            <a:cxnSpLocks/>
          </p:cNvCxnSpPr>
          <p:nvPr/>
        </p:nvCxnSpPr>
        <p:spPr>
          <a:xfrm flipV="1">
            <a:off x="2094638" y="3353576"/>
            <a:ext cx="1770780" cy="297486"/>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3C51883-4517-1946-9E50-4A1AF0B3D67C}"/>
              </a:ext>
            </a:extLst>
          </p:cNvPr>
          <p:cNvCxnSpPr>
            <a:cxnSpLocks/>
          </p:cNvCxnSpPr>
          <p:nvPr/>
        </p:nvCxnSpPr>
        <p:spPr>
          <a:xfrm flipH="1">
            <a:off x="7509165" y="3502319"/>
            <a:ext cx="1593271" cy="0"/>
          </a:xfrm>
          <a:prstGeom prst="straightConnector1">
            <a:avLst/>
          </a:prstGeom>
          <a:ln w="63500">
            <a:solidFill>
              <a:srgbClr val="38762E"/>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CAABF2-542F-2748-9143-F81DB5E56D9A}"/>
              </a:ext>
            </a:extLst>
          </p:cNvPr>
          <p:cNvSpPr txBox="1"/>
          <p:nvPr/>
        </p:nvSpPr>
        <p:spPr>
          <a:xfrm>
            <a:off x="621568" y="3679272"/>
            <a:ext cx="2133918" cy="1200329"/>
          </a:xfrm>
          <a:prstGeom prst="rect">
            <a:avLst/>
          </a:prstGeom>
          <a:noFill/>
        </p:spPr>
        <p:txBody>
          <a:bodyPr wrap="none" rtlCol="0">
            <a:spAutoFit/>
          </a:bodyPr>
          <a:lstStyle/>
          <a:p>
            <a:r>
              <a:rPr lang="en-US" dirty="0"/>
              <a:t>Projects in</a:t>
            </a:r>
          </a:p>
          <a:p>
            <a:r>
              <a:rPr lang="en-US" dirty="0"/>
              <a:t>California displace </a:t>
            </a:r>
          </a:p>
          <a:p>
            <a:r>
              <a:rPr lang="en-US" dirty="0"/>
              <a:t>mostly natural gas </a:t>
            </a:r>
          </a:p>
          <a:p>
            <a:r>
              <a:rPr lang="en-US" dirty="0"/>
              <a:t> </a:t>
            </a:r>
          </a:p>
        </p:txBody>
      </p:sp>
      <p:sp>
        <p:nvSpPr>
          <p:cNvPr id="45" name="TextBox 44">
            <a:extLst>
              <a:ext uri="{FF2B5EF4-FFF2-40B4-BE49-F238E27FC236}">
                <a16:creationId xmlns:a16="http://schemas.microsoft.com/office/drawing/2014/main" id="{056C7ED1-7644-F14E-A1DF-FE040F68EC86}"/>
              </a:ext>
            </a:extLst>
          </p:cNvPr>
          <p:cNvSpPr txBox="1"/>
          <p:nvPr/>
        </p:nvSpPr>
        <p:spPr>
          <a:xfrm>
            <a:off x="9237932" y="3079107"/>
            <a:ext cx="1980029" cy="1200329"/>
          </a:xfrm>
          <a:prstGeom prst="rect">
            <a:avLst/>
          </a:prstGeom>
          <a:noFill/>
        </p:spPr>
        <p:txBody>
          <a:bodyPr wrap="none" rtlCol="0">
            <a:spAutoFit/>
          </a:bodyPr>
          <a:lstStyle/>
          <a:p>
            <a:r>
              <a:rPr lang="en-US" dirty="0"/>
              <a:t>Projects in</a:t>
            </a:r>
          </a:p>
          <a:p>
            <a:r>
              <a:rPr lang="en-US" dirty="0"/>
              <a:t>Georgia displace </a:t>
            </a:r>
          </a:p>
          <a:p>
            <a:r>
              <a:rPr lang="en-US" dirty="0"/>
              <a:t>mostly coal</a:t>
            </a:r>
          </a:p>
          <a:p>
            <a:r>
              <a:rPr lang="en-US" dirty="0"/>
              <a:t> </a:t>
            </a:r>
          </a:p>
        </p:txBody>
      </p:sp>
    </p:spTree>
    <p:extLst>
      <p:ext uri="{BB962C8B-B14F-4D97-AF65-F5344CB8AC3E}">
        <p14:creationId xmlns:p14="http://schemas.microsoft.com/office/powerpoint/2010/main" val="162975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dison Energy: Content Slides">
  <a:themeElements>
    <a:clrScheme name="ee_051517_dark646569">
      <a:dk1>
        <a:srgbClr val="646569"/>
      </a:dk1>
      <a:lt1>
        <a:srgbClr val="FEFEFE"/>
      </a:lt1>
      <a:dk2>
        <a:srgbClr val="EF4C23"/>
      </a:dk2>
      <a:lt2>
        <a:srgbClr val="7D7D80"/>
      </a:lt2>
      <a:accent1>
        <a:srgbClr val="7CACD1"/>
      </a:accent1>
      <a:accent2>
        <a:srgbClr val="69A6AF"/>
      </a:accent2>
      <a:accent3>
        <a:srgbClr val="92ABA0"/>
      </a:accent3>
      <a:accent4>
        <a:srgbClr val="A59382"/>
      </a:accent4>
      <a:accent5>
        <a:srgbClr val="093C71"/>
      </a:accent5>
      <a:accent6>
        <a:srgbClr val="008996"/>
      </a:accent6>
      <a:hlink>
        <a:srgbClr val="69A6AF"/>
      </a:hlink>
      <a:folHlink>
        <a:srgbClr val="CFE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7D7D80"/>
    </a:custClr>
    <a:custClr name="Custom Color 2">
      <a:srgbClr val="EF4C23"/>
    </a:custClr>
    <a:custClr name="Custom Color 3">
      <a:srgbClr val="B3B2B1"/>
    </a:custClr>
    <a:custClr name="Custom Color 4">
      <a:srgbClr val="646569"/>
    </a:custClr>
    <a:custClr name="Custom Color 5">
      <a:srgbClr val="414042"/>
    </a:custClr>
    <a:custClr name="Custom Color 6">
      <a:srgbClr val="000000"/>
    </a:custClr>
    <a:custClr name="Custom Color 7">
      <a:srgbClr val="BDAC9A"/>
    </a:custClr>
    <a:custClr name="Custom Color 8">
      <a:srgbClr val="81755F"/>
    </a:custClr>
    <a:custClr name="Custom Color 9">
      <a:srgbClr val="625033"/>
    </a:custClr>
    <a:custClr name="Custom Color 10">
      <a:srgbClr val="493627"/>
    </a:custClr>
    <a:custClr name="Custom Color 11">
      <a:srgbClr val="D9968C"/>
    </a:custClr>
    <a:custClr name="Custom Color 12">
      <a:srgbClr val="BE5350"/>
    </a:custClr>
    <a:custClr name="Custom Color 13">
      <a:srgbClr val="A90D2C"/>
    </a:custClr>
    <a:custClr name="Custom Color 14">
      <a:srgbClr val="790016"/>
    </a:custClr>
    <a:custClr name="Custom Color 15">
      <a:srgbClr val="A28EB9"/>
    </a:custClr>
    <a:custClr name="Custom Color 16">
      <a:srgbClr val="866AA1"/>
    </a:custClr>
    <a:custClr name="Custom Color 17">
      <a:srgbClr val="6A4A86"/>
    </a:custClr>
    <a:custClr name="Custom Color 18">
      <a:srgbClr val="481267"/>
    </a:custClr>
    <a:custClr name="Custom Color 18">
      <a:srgbClr val="7CACD1"/>
    </a:custClr>
    <a:custClr name="Custom Color 18">
      <a:srgbClr val="017CBA"/>
    </a:custClr>
    <a:custClr name="Custom Color 18">
      <a:srgbClr val="093C71"/>
    </a:custClr>
    <a:custClr name="Custom Color 18">
      <a:srgbClr val="243B54"/>
    </a:custClr>
    <a:custClr name="Custom Color 18">
      <a:srgbClr val="6AA6AF"/>
    </a:custClr>
    <a:custClr name="Custom Color 18">
      <a:srgbClr val="008996"/>
    </a:custClr>
    <a:custClr name="Custom Color 18">
      <a:srgbClr val="005D63"/>
    </a:custClr>
    <a:custClr name="Custom Color 18">
      <a:srgbClr val="003E48"/>
    </a:custClr>
    <a:custClr name="Custom Color 18">
      <a:srgbClr val="95B8A2"/>
    </a:custClr>
    <a:custClr name="Custom Color 18">
      <a:srgbClr val="479461"/>
    </a:custClr>
    <a:custClr name="Custom Color 18">
      <a:srgbClr val="28714E"/>
    </a:custClr>
    <a:custClr name="Custom Color 18">
      <a:srgbClr val="004935"/>
    </a:custClr>
  </a:custClrLst>
  <a:extLst>
    <a:ext uri="{05A4C25C-085E-4340-85A3-A5531E510DB2}">
      <thm15:themeFamily xmlns:thm15="http://schemas.microsoft.com/office/thememl/2012/main" name="EE_PPT_Template_061917" id="{00B0B8EF-D163-D04E-9F73-6016BF04346C}" vid="{8D725D2C-ED38-314B-AEF6-EB34531071B3}"/>
    </a:ext>
  </a:extLst>
</a:theme>
</file>

<file path=ppt/theme/theme2.xml><?xml version="1.0" encoding="utf-8"?>
<a:theme xmlns:a="http://schemas.openxmlformats.org/drawingml/2006/main" name="Edison Energy: Content Slides_071017">
  <a:themeElements>
    <a:clrScheme name="ee_051517_dark646569">
      <a:dk1>
        <a:srgbClr val="646569"/>
      </a:dk1>
      <a:lt1>
        <a:srgbClr val="FEFEFE"/>
      </a:lt1>
      <a:dk2>
        <a:srgbClr val="EF4C23"/>
      </a:dk2>
      <a:lt2>
        <a:srgbClr val="7D7D80"/>
      </a:lt2>
      <a:accent1>
        <a:srgbClr val="7CACD1"/>
      </a:accent1>
      <a:accent2>
        <a:srgbClr val="69A6AF"/>
      </a:accent2>
      <a:accent3>
        <a:srgbClr val="92ABA0"/>
      </a:accent3>
      <a:accent4>
        <a:srgbClr val="A59382"/>
      </a:accent4>
      <a:accent5>
        <a:srgbClr val="093C71"/>
      </a:accent5>
      <a:accent6>
        <a:srgbClr val="008996"/>
      </a:accent6>
      <a:hlink>
        <a:srgbClr val="69A6AF"/>
      </a:hlink>
      <a:folHlink>
        <a:srgbClr val="CFE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7D7D80"/>
    </a:custClr>
    <a:custClr name="Custom Color 2">
      <a:srgbClr val="EF4C23"/>
    </a:custClr>
    <a:custClr name="Custom Color 3">
      <a:srgbClr val="B3B2B1"/>
    </a:custClr>
    <a:custClr name="Custom Color 4">
      <a:srgbClr val="646569"/>
    </a:custClr>
    <a:custClr name="Custom Color 5">
      <a:srgbClr val="414042"/>
    </a:custClr>
    <a:custClr name="Custom Color 6">
      <a:srgbClr val="000000"/>
    </a:custClr>
    <a:custClr name="Custom Color 7">
      <a:srgbClr val="BDAC9A"/>
    </a:custClr>
    <a:custClr name="Custom Color 8">
      <a:srgbClr val="81755F"/>
    </a:custClr>
    <a:custClr name="Custom Color 9">
      <a:srgbClr val="625033"/>
    </a:custClr>
    <a:custClr name="Custom Color 10">
      <a:srgbClr val="493627"/>
    </a:custClr>
    <a:custClr name="Custom Color 11">
      <a:srgbClr val="D9968C"/>
    </a:custClr>
    <a:custClr name="Custom Color 12">
      <a:srgbClr val="BE5350"/>
    </a:custClr>
    <a:custClr name="Custom Color 13">
      <a:srgbClr val="A90D2C"/>
    </a:custClr>
    <a:custClr name="Custom Color 14">
      <a:srgbClr val="790016"/>
    </a:custClr>
    <a:custClr name="Custom Color 15">
      <a:srgbClr val="A28EB9"/>
    </a:custClr>
    <a:custClr name="Custom Color 16">
      <a:srgbClr val="866AA1"/>
    </a:custClr>
    <a:custClr name="Custom Color 17">
      <a:srgbClr val="6A4A86"/>
    </a:custClr>
    <a:custClr name="Custom Color 18">
      <a:srgbClr val="481267"/>
    </a:custClr>
    <a:custClr name="Custom Color 18">
      <a:srgbClr val="7CACD1"/>
    </a:custClr>
    <a:custClr name="Custom Color 18">
      <a:srgbClr val="017CBA"/>
    </a:custClr>
    <a:custClr name="Custom Color 18">
      <a:srgbClr val="093C71"/>
    </a:custClr>
    <a:custClr name="Custom Color 18">
      <a:srgbClr val="243B54"/>
    </a:custClr>
    <a:custClr name="Custom Color 18">
      <a:srgbClr val="6AA6AF"/>
    </a:custClr>
    <a:custClr name="Custom Color 18">
      <a:srgbClr val="008996"/>
    </a:custClr>
    <a:custClr name="Custom Color 18">
      <a:srgbClr val="005D63"/>
    </a:custClr>
    <a:custClr name="Custom Color 18">
      <a:srgbClr val="003E48"/>
    </a:custClr>
    <a:custClr name="Custom Color 18">
      <a:srgbClr val="95B8A2"/>
    </a:custClr>
    <a:custClr name="Custom Color 18">
      <a:srgbClr val="479461"/>
    </a:custClr>
    <a:custClr name="Custom Color 18">
      <a:srgbClr val="28714E"/>
    </a:custClr>
    <a:custClr name="Custom Color 18">
      <a:srgbClr val="004935"/>
    </a:custClr>
  </a:custClrLst>
  <a:extLst>
    <a:ext uri="{05A4C25C-085E-4340-85A3-A5531E510DB2}">
      <thm15:themeFamily xmlns:thm15="http://schemas.microsoft.com/office/thememl/2012/main" name="EE_PPT_Template_061917" id="{00B0B8EF-D163-D04E-9F73-6016BF04346C}" vid="{8D725D2C-ED38-314B-AEF6-EB34531071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FC6512CBC6EC4DA1DACB4B5CE28604" ma:contentTypeVersion="9" ma:contentTypeDescription="Create a new document." ma:contentTypeScope="" ma:versionID="1804c9bb93f0edf3f5c3b3e535b62f38">
  <xsd:schema xmlns:xsd="http://www.w3.org/2001/XMLSchema" xmlns:xs="http://www.w3.org/2001/XMLSchema" xmlns:p="http://schemas.microsoft.com/office/2006/metadata/properties" xmlns:ns2="60a99bf5-7015-49c0-a3f5-9af912067a39" xmlns:ns3="9a79bff9-4883-4bb6-afc5-b858ecc580dc" targetNamespace="http://schemas.microsoft.com/office/2006/metadata/properties" ma:root="true" ma:fieldsID="aed6cd45f627d05bec4cf1b05b93ba42" ns2:_="" ns3:_="">
    <xsd:import namespace="60a99bf5-7015-49c0-a3f5-9af912067a39"/>
    <xsd:import namespace="9a79bff9-4883-4bb6-afc5-b858ecc580d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a99bf5-7015-49c0-a3f5-9af912067a3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a79bff9-4883-4bb6-afc5-b858ecc580d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D74385-BAA8-40F0-B86F-49B4E1FCCB03}">
  <ds:schemaRefs>
    <ds:schemaRef ds:uri="http://schemas.microsoft.com/sharepoint/v3/contenttype/forms"/>
  </ds:schemaRefs>
</ds:datastoreItem>
</file>

<file path=customXml/itemProps2.xml><?xml version="1.0" encoding="utf-8"?>
<ds:datastoreItem xmlns:ds="http://schemas.openxmlformats.org/officeDocument/2006/customXml" ds:itemID="{44234CF7-F788-48BE-AC05-502AD59D896C}">
  <ds:schemaRefs>
    <ds:schemaRef ds:uri="http://purl.org/dc/terms/"/>
    <ds:schemaRef ds:uri="http://schemas.openxmlformats.org/package/2006/metadata/core-properties"/>
    <ds:schemaRef ds:uri="9a79bff9-4883-4bb6-afc5-b858ecc580dc"/>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60a99bf5-7015-49c0-a3f5-9af912067a39"/>
    <ds:schemaRef ds:uri="http://www.w3.org/XML/1998/namespace"/>
  </ds:schemaRefs>
</ds:datastoreItem>
</file>

<file path=customXml/itemProps3.xml><?xml version="1.0" encoding="utf-8"?>
<ds:datastoreItem xmlns:ds="http://schemas.openxmlformats.org/officeDocument/2006/customXml" ds:itemID="{15C754DC-C542-4B55-AFEC-CE40893305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a99bf5-7015-49c0-a3f5-9af912067a39"/>
    <ds:schemaRef ds:uri="9a79bff9-4883-4bb6-afc5-b858ecc580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EE_PPT_Template_061917</Template>
  <TotalTime>10904</TotalTime>
  <Words>5670</Words>
  <Application>Microsoft Macintosh PowerPoint</Application>
  <PresentationFormat>Widescreen</PresentationFormat>
  <Paragraphs>1089</Paragraphs>
  <Slides>74</Slides>
  <Notes>60</Notes>
  <HiddenSlides>1</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95" baseType="lpstr">
      <vt:lpstr>45 Helvetica Light</vt:lpstr>
      <vt:lpstr>Abadi MT Condensed Light</vt:lpstr>
      <vt:lpstr>Arial</vt:lpstr>
      <vt:lpstr>Arial Narrow</vt:lpstr>
      <vt:lpstr>ArialMT</vt:lpstr>
      <vt:lpstr>Calibri</vt:lpstr>
      <vt:lpstr>Century Gothic</vt:lpstr>
      <vt:lpstr>Geneva</vt:lpstr>
      <vt:lpstr>Gill Sans MT</vt:lpstr>
      <vt:lpstr>Helvetica</vt:lpstr>
      <vt:lpstr>Montserrat</vt:lpstr>
      <vt:lpstr>Osaka</vt:lpstr>
      <vt:lpstr>Source Sans Pro</vt:lpstr>
      <vt:lpstr>Tahoma</vt:lpstr>
      <vt:lpstr>Times</vt:lpstr>
      <vt:lpstr>Times New Roman</vt:lpstr>
      <vt:lpstr>Univers LT Std 47 Cn Lt</vt:lpstr>
      <vt:lpstr>Wingdings</vt:lpstr>
      <vt:lpstr>Edison Energy: Content Slides</vt:lpstr>
      <vt:lpstr>Edison Energy: Content Slides_071017</vt:lpstr>
      <vt:lpstr>think-cell Slide</vt:lpstr>
      <vt:lpstr>Leverage Your Renewable Energy Impact Through Emerging Avoided Emissions PPA Strategies</vt:lpstr>
      <vt:lpstr>Workshop Facilitators</vt:lpstr>
      <vt:lpstr>Terms</vt:lpstr>
      <vt:lpstr>How does renewable energy help the environment?</vt:lpstr>
      <vt:lpstr>How does renewable energy help the environment?</vt:lpstr>
      <vt:lpstr>But which fossil plants will your renewables replace?</vt:lpstr>
      <vt:lpstr>But which fossil plants will your renewables replace?</vt:lpstr>
      <vt:lpstr>But which fossil plants will your renewables replace?</vt:lpstr>
      <vt:lpstr>CMU’s research makes it possible to know</vt:lpstr>
      <vt:lpstr>BU decided to multiply their impact</vt:lpstr>
      <vt:lpstr>Edison handled economics and site selection</vt:lpstr>
      <vt:lpstr>WattTime verified &amp; is raising awareness</vt:lpstr>
      <vt:lpstr>Themes</vt:lpstr>
      <vt:lpstr>Boston University Project Drivers</vt:lpstr>
      <vt:lpstr>Process</vt:lpstr>
      <vt:lpstr>Align Generation with Marginal Emissions</vt:lpstr>
      <vt:lpstr>Net Zero Direct Emissions by 2040</vt:lpstr>
      <vt:lpstr>Net Zero Direct Emissions by 2040</vt:lpstr>
      <vt:lpstr>Net Zero Direct Emissions by 2040</vt:lpstr>
      <vt:lpstr>Net Zero Direct Emissions by 2040</vt:lpstr>
      <vt:lpstr>Net Zero Direct Emissions by 2040</vt:lpstr>
      <vt:lpstr>Net Zero Direct Emissions by 2040</vt:lpstr>
      <vt:lpstr>Net Zero Direct Emissions by 2040</vt:lpstr>
      <vt:lpstr>Leadership</vt:lpstr>
      <vt:lpstr>How can we quantify the emissions (GHG and air pollutants) and the respective damages that are avoided as we pursue different interventions in the U.S. electric grid? </vt:lpstr>
      <vt:lpstr>Are we helping the environment more  by increasing solar in  California or in Pennsylvania? </vt:lpstr>
      <vt:lpstr>Are we helping the environment more if we choose a battery electric car or an hybrid?</vt:lpstr>
      <vt:lpstr>In which states can we have the largest environmental and health benefits from more stringent building codes?</vt:lpstr>
      <vt:lpstr>Where can we have the largest environmental and health benefits from increasing wind energy? </vt:lpstr>
      <vt:lpstr>Are we helping the environment by increasing storage in our electricity grid? </vt:lpstr>
      <vt:lpstr>The US grid is diverse in its carbon intensity</vt:lpstr>
      <vt:lpstr>The US grid is diverse in its carbon intensity</vt:lpstr>
      <vt:lpstr>Damages from criteria air pollutants vary tremendously across the country   </vt:lpstr>
      <vt:lpstr>PowerPoint Presentation</vt:lpstr>
      <vt:lpstr>PowerPoint Presentation</vt:lpstr>
      <vt:lpstr>Data</vt:lpstr>
      <vt:lpstr>Energy: Grid Mix</vt:lpstr>
      <vt:lpstr>Energy: Criteria for Renewables</vt:lpstr>
      <vt:lpstr>Comparison of Renewable Energy Project Selection Criteria</vt:lpstr>
      <vt:lpstr>Comparison of Renewable Energy Project Selection Criteria</vt:lpstr>
      <vt:lpstr>Comparison of Renewable Energy Project Selection Criteria</vt:lpstr>
      <vt:lpstr>Comparison of Renewable Energy Project Selection Criteria</vt:lpstr>
      <vt:lpstr>Comparison of Renewable Energy Project Selection Criteria</vt:lpstr>
      <vt:lpstr>Comparison of Renewable Energy Project Selection Criteria</vt:lpstr>
      <vt:lpstr>Comparison of Renewable Energy Project Selection Criteria</vt:lpstr>
      <vt:lpstr>eGRID Carbon Emissions Regions Map</vt:lpstr>
      <vt:lpstr>Renewable Energy Project Inventory</vt:lpstr>
      <vt:lpstr>Projected Economics &amp; eGRID Impact: All</vt:lpstr>
      <vt:lpstr>Long-list Selection Summary</vt:lpstr>
      <vt:lpstr>Projected Economics &amp; eGRID Impact: Longlist</vt:lpstr>
      <vt:lpstr>Short-list Selection Summary</vt:lpstr>
      <vt:lpstr>Annual Marginal Reduction in CO2 Emissions</vt:lpstr>
      <vt:lpstr>Final Selection Summary</vt:lpstr>
      <vt:lpstr>Alignment of Generation with Marginal Emissions: Wind 7</vt:lpstr>
      <vt:lpstr>Alignment of Generation with Marginal Emissions: Wind 9</vt:lpstr>
      <vt:lpstr>Alignment of Generation with Marginal Emissions: Solar 2</vt:lpstr>
      <vt:lpstr>Final Selection Summary </vt:lpstr>
      <vt:lpstr>PowerPoint Presentation</vt:lpstr>
      <vt:lpstr>WattTime Third-Party Validation</vt:lpstr>
      <vt:lpstr>The “marginal” generator</vt:lpstr>
      <vt:lpstr>Two ways to measure</vt:lpstr>
      <vt:lpstr>Emissions factors vary over time…</vt:lpstr>
      <vt:lpstr>…and space</vt:lpstr>
      <vt:lpstr>Greenhouse Gas Protocol</vt:lpstr>
      <vt:lpstr>Calculation Methodology</vt:lpstr>
      <vt:lpstr>Results</vt:lpstr>
      <vt:lpstr>WattTime Validation Conclusion</vt:lpstr>
      <vt:lpstr>Not All MWh Are Created Equal</vt:lpstr>
      <vt:lpstr>What if all RE purchases optimized for emissions?</vt:lpstr>
      <vt:lpstr>Thank You</vt:lpstr>
      <vt:lpstr>Appendix: Opportunities for further research</vt:lpstr>
      <vt:lpstr>Appendix: the problem with increasing granularity without using the right data</vt:lpstr>
      <vt:lpstr>Appendix: what universities do will heavily influence rising corporate RE tide</vt:lpstr>
      <vt:lpstr>Appendix: BRC members are doing this to support a diverse set of sustainability goals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Edison Energy: The main title of the presentation</dc:title>
  <dc:creator>Paula Mattson</dc:creator>
  <cp:lastModifiedBy>Carlberg, Dennis B</cp:lastModifiedBy>
  <cp:revision>297</cp:revision>
  <cp:lastPrinted>2018-06-18T13:25:42Z</cp:lastPrinted>
  <dcterms:created xsi:type="dcterms:W3CDTF">2018-01-18T21:52:14Z</dcterms:created>
  <dcterms:modified xsi:type="dcterms:W3CDTF">2018-10-03T11:02:36Z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0x0101006EFC6512CBC6EC4DA1DACB4B5CE28604</vt:lpwstr>
  </property>
</Properties>
</file>