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3" r:id="rId4"/>
    <p:sldId id="288" r:id="rId5"/>
    <p:sldId id="262" r:id="rId6"/>
    <p:sldId id="266" r:id="rId7"/>
    <p:sldId id="267" r:id="rId8"/>
    <p:sldId id="290" r:id="rId9"/>
    <p:sldId id="291" r:id="rId10"/>
    <p:sldId id="268" r:id="rId11"/>
    <p:sldId id="269" r:id="rId12"/>
    <p:sldId id="271" r:id="rId13"/>
    <p:sldId id="273" r:id="rId14"/>
    <p:sldId id="284" r:id="rId15"/>
    <p:sldId id="279" r:id="rId16"/>
    <p:sldId id="278" r:id="rId17"/>
    <p:sldId id="280" r:id="rId18"/>
    <p:sldId id="281" r:id="rId19"/>
    <p:sldId id="287" r:id="rId20"/>
    <p:sldId id="283"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rper" initials="SH" lastIdx="1" clrIdx="0">
    <p:extLst>
      <p:ext uri="{19B8F6BF-5375-455C-9EA6-DF929625EA0E}">
        <p15:presenceInfo xmlns:p15="http://schemas.microsoft.com/office/powerpoint/2012/main" userId="10b094ab7f4b9b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C94"/>
    <a:srgbClr val="0D76BD"/>
    <a:srgbClr val="108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92" autoAdjust="0"/>
    <p:restoredTop sz="90244" autoAdjust="0"/>
  </p:normalViewPr>
  <p:slideViewPr>
    <p:cSldViewPr snapToGrid="0">
      <p:cViewPr varScale="1">
        <p:scale>
          <a:sx n="99" d="100"/>
          <a:sy n="99"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ristentaddonio\Desktop\IGSD%20Work\PhaseDown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ristentaddonio\Desktop\IGSD%20Work\PhaseDown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0" dirty="0"/>
              <a:t>Developed Country (Non-Article</a:t>
            </a:r>
            <a:r>
              <a:rPr lang="en-US" b="0" baseline="0" dirty="0"/>
              <a:t> </a:t>
            </a:r>
            <a:r>
              <a:rPr lang="en-US" b="0" dirty="0"/>
              <a:t>5</a:t>
            </a:r>
            <a:r>
              <a:rPr lang="en-US" b="0" baseline="0" dirty="0"/>
              <a:t> Party) HFC  Phasedown Schedule under the Kigali Amendment</a:t>
            </a:r>
            <a:endParaRPr lang="en-US" b="0" dirty="0"/>
          </a:p>
        </c:rich>
      </c:tx>
      <c:layout>
        <c:manualLayout>
          <c:xMode val="edge"/>
          <c:yMode val="edge"/>
          <c:x val="0.18062569764986272"/>
          <c:y val="2.935779816513761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60102172215071"/>
          <c:y val="0.16818945359102838"/>
          <c:w val="0.81230204133330508"/>
          <c:h val="0.53707032310616343"/>
        </c:manualLayout>
      </c:layout>
      <c:lineChart>
        <c:grouping val="standard"/>
        <c:varyColors val="0"/>
        <c:ser>
          <c:idx val="0"/>
          <c:order val="0"/>
          <c:tx>
            <c:v>Main Group</c:v>
          </c:tx>
          <c:spPr>
            <a:ln w="50800" cap="rnd">
              <a:solidFill>
                <a:schemeClr val="accent1"/>
              </a:solidFill>
              <a:round/>
            </a:ln>
            <a:effectLst/>
          </c:spPr>
          <c:marker>
            <c:symbol val="none"/>
          </c:marker>
          <c:cat>
            <c:numRef>
              <c:f>Sheet1!$B$3:$B$21</c:f>
              <c:numCache>
                <c:formatCode>General</c:formatCode>
                <c:ptCount val="19"/>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numCache>
            </c:numRef>
          </c:cat>
          <c:val>
            <c:numRef>
              <c:f>Sheet1!$C$3:$C$21</c:f>
              <c:numCache>
                <c:formatCode>_(* #,##0_);_(* \(#,##0\);_(* "-"??_);_(@_)</c:formatCode>
                <c:ptCount val="19"/>
                <c:pt idx="0">
                  <c:v>90</c:v>
                </c:pt>
                <c:pt idx="1">
                  <c:v>90</c:v>
                </c:pt>
                <c:pt idx="2">
                  <c:v>90</c:v>
                </c:pt>
                <c:pt idx="3">
                  <c:v>90</c:v>
                </c:pt>
                <c:pt idx="4">
                  <c:v>90</c:v>
                </c:pt>
                <c:pt idx="5">
                  <c:v>60</c:v>
                </c:pt>
                <c:pt idx="6">
                  <c:v>60</c:v>
                </c:pt>
                <c:pt idx="7">
                  <c:v>60</c:v>
                </c:pt>
                <c:pt idx="8">
                  <c:v>60</c:v>
                </c:pt>
                <c:pt idx="9">
                  <c:v>60</c:v>
                </c:pt>
                <c:pt idx="10">
                  <c:v>30</c:v>
                </c:pt>
                <c:pt idx="11">
                  <c:v>30</c:v>
                </c:pt>
                <c:pt idx="12">
                  <c:v>30</c:v>
                </c:pt>
                <c:pt idx="13">
                  <c:v>30</c:v>
                </c:pt>
                <c:pt idx="14">
                  <c:v>30</c:v>
                </c:pt>
                <c:pt idx="15">
                  <c:v>20</c:v>
                </c:pt>
                <c:pt idx="16">
                  <c:v>20</c:v>
                </c:pt>
                <c:pt idx="17">
                  <c:v>15</c:v>
                </c:pt>
                <c:pt idx="18">
                  <c:v>15</c:v>
                </c:pt>
              </c:numCache>
            </c:numRef>
          </c:val>
          <c:smooth val="0"/>
          <c:extLst>
            <c:ext xmlns:c16="http://schemas.microsoft.com/office/drawing/2014/chart" uri="{C3380CC4-5D6E-409C-BE32-E72D297353CC}">
              <c16:uniqueId val="{00000000-9D0E-A44E-B7FE-6A3089C23F1D}"/>
            </c:ext>
          </c:extLst>
        </c:ser>
        <c:ser>
          <c:idx val="1"/>
          <c:order val="1"/>
          <c:tx>
            <c:v>Russia, Belarus, Kazakhstan, Tajikistan &amp; Uzbekistan</c:v>
          </c:tx>
          <c:spPr>
            <a:ln w="50800" cap="rnd">
              <a:solidFill>
                <a:schemeClr val="accent2"/>
              </a:solidFill>
              <a:prstDash val="sysDot"/>
              <a:round/>
            </a:ln>
            <a:effectLst/>
          </c:spPr>
          <c:marker>
            <c:symbol val="none"/>
          </c:marker>
          <c:val>
            <c:numRef>
              <c:f>Sheet1!$D$3:$D$21</c:f>
              <c:numCache>
                <c:formatCode>_(* #,##0_);_(* \(#,##0\);_(* "-"??_);_(@_)</c:formatCode>
                <c:ptCount val="19"/>
                <c:pt idx="0">
                  <c:v>100</c:v>
                </c:pt>
                <c:pt idx="1">
                  <c:v>95</c:v>
                </c:pt>
                <c:pt idx="2">
                  <c:v>95</c:v>
                </c:pt>
                <c:pt idx="3">
                  <c:v>95</c:v>
                </c:pt>
                <c:pt idx="4">
                  <c:v>95</c:v>
                </c:pt>
                <c:pt idx="5">
                  <c:v>95</c:v>
                </c:pt>
                <c:pt idx="6">
                  <c:v>65</c:v>
                </c:pt>
                <c:pt idx="7">
                  <c:v>65</c:v>
                </c:pt>
                <c:pt idx="8">
                  <c:v>65</c:v>
                </c:pt>
                <c:pt idx="9">
                  <c:v>65</c:v>
                </c:pt>
                <c:pt idx="10">
                  <c:v>30</c:v>
                </c:pt>
                <c:pt idx="11">
                  <c:v>30</c:v>
                </c:pt>
                <c:pt idx="12">
                  <c:v>30</c:v>
                </c:pt>
                <c:pt idx="13">
                  <c:v>30</c:v>
                </c:pt>
                <c:pt idx="14">
                  <c:v>30</c:v>
                </c:pt>
                <c:pt idx="15">
                  <c:v>20</c:v>
                </c:pt>
                <c:pt idx="16">
                  <c:v>20</c:v>
                </c:pt>
                <c:pt idx="17">
                  <c:v>15</c:v>
                </c:pt>
                <c:pt idx="18">
                  <c:v>15</c:v>
                </c:pt>
              </c:numCache>
            </c:numRef>
          </c:val>
          <c:smooth val="0"/>
          <c:extLst>
            <c:ext xmlns:c16="http://schemas.microsoft.com/office/drawing/2014/chart" uri="{C3380CC4-5D6E-409C-BE32-E72D297353CC}">
              <c16:uniqueId val="{00000001-9D0E-A44E-B7FE-6A3089C23F1D}"/>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88386640"/>
        <c:axId val="388365472"/>
      </c:lineChart>
      <c:catAx>
        <c:axId val="38838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365472"/>
        <c:crosses val="autoZero"/>
        <c:auto val="1"/>
        <c:lblAlgn val="ctr"/>
        <c:lblOffset val="100"/>
        <c:noMultiLvlLbl val="0"/>
      </c:catAx>
      <c:valAx>
        <c:axId val="3883654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dirty="0"/>
                  <a:t>%</a:t>
                </a:r>
                <a:r>
                  <a:rPr lang="en-US" sz="1400" b="0" baseline="0" dirty="0"/>
                  <a:t> of baseline </a:t>
                </a:r>
                <a:endParaRPr lang="en-US" sz="1400" b="0" dirty="0"/>
              </a:p>
            </c:rich>
          </c:tx>
          <c:layout>
            <c:manualLayout>
              <c:xMode val="edge"/>
              <c:yMode val="edge"/>
              <c:x val="1.3794093432690885E-2"/>
              <c:y val="0.3046792387628661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386640"/>
        <c:crosses val="autoZero"/>
        <c:crossBetween val="between"/>
        <c:minorUnit val="5"/>
      </c:valAx>
      <c:spPr>
        <a:noFill/>
        <a:ln>
          <a:noFill/>
        </a:ln>
        <a:effectLst/>
      </c:spPr>
    </c:plotArea>
    <c:legend>
      <c:legendPos val="b"/>
      <c:layout>
        <c:manualLayout>
          <c:xMode val="edge"/>
          <c:yMode val="edge"/>
          <c:x val="0.18256534025200874"/>
          <c:y val="0.84394846098783105"/>
          <c:w val="0.76153173882755265"/>
          <c:h val="0.123815071705378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HFC  Phasedown Schedule</a:t>
            </a:r>
          </a:p>
        </c:rich>
      </c:tx>
      <c:layout>
        <c:manualLayout>
          <c:xMode val="edge"/>
          <c:yMode val="edge"/>
          <c:x val="0.37291330879322315"/>
          <c:y val="3.498194383890657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60102172215071"/>
          <c:y val="0.16818945359102838"/>
          <c:w val="0.81230204133330508"/>
          <c:h val="0.53707032310616343"/>
        </c:manualLayout>
      </c:layout>
      <c:lineChart>
        <c:grouping val="standard"/>
        <c:varyColors val="0"/>
        <c:ser>
          <c:idx val="0"/>
          <c:order val="0"/>
          <c:tx>
            <c:v>Main Group</c:v>
          </c:tx>
          <c:spPr>
            <a:ln w="50800" cap="rnd">
              <a:solidFill>
                <a:schemeClr val="accent1"/>
              </a:solidFill>
              <a:round/>
            </a:ln>
            <a:effectLst/>
          </c:spPr>
          <c:marker>
            <c:symbol val="none"/>
          </c:marker>
          <c:cat>
            <c:numRef>
              <c:f>Sheet1!$B$3:$B$21</c:f>
              <c:numCache>
                <c:formatCode>General</c:formatCode>
                <c:ptCount val="19"/>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numCache>
            </c:numRef>
          </c:cat>
          <c:val>
            <c:numRef>
              <c:f>Sheet1!$C$3:$C$21</c:f>
              <c:numCache>
                <c:formatCode>_(* #,##0_);_(* \(#,##0\);_(* "-"??_);_(@_)</c:formatCode>
                <c:ptCount val="19"/>
                <c:pt idx="0">
                  <c:v>90</c:v>
                </c:pt>
                <c:pt idx="1">
                  <c:v>90</c:v>
                </c:pt>
                <c:pt idx="2">
                  <c:v>90</c:v>
                </c:pt>
                <c:pt idx="3">
                  <c:v>90</c:v>
                </c:pt>
                <c:pt idx="4">
                  <c:v>90</c:v>
                </c:pt>
                <c:pt idx="5">
                  <c:v>60</c:v>
                </c:pt>
                <c:pt idx="6">
                  <c:v>60</c:v>
                </c:pt>
                <c:pt idx="7">
                  <c:v>60</c:v>
                </c:pt>
                <c:pt idx="8">
                  <c:v>60</c:v>
                </c:pt>
                <c:pt idx="9">
                  <c:v>60</c:v>
                </c:pt>
                <c:pt idx="10">
                  <c:v>30</c:v>
                </c:pt>
                <c:pt idx="11">
                  <c:v>30</c:v>
                </c:pt>
                <c:pt idx="12">
                  <c:v>30</c:v>
                </c:pt>
                <c:pt idx="13">
                  <c:v>30</c:v>
                </c:pt>
                <c:pt idx="14">
                  <c:v>30</c:v>
                </c:pt>
                <c:pt idx="15">
                  <c:v>20</c:v>
                </c:pt>
                <c:pt idx="16">
                  <c:v>20</c:v>
                </c:pt>
                <c:pt idx="17">
                  <c:v>15</c:v>
                </c:pt>
                <c:pt idx="18">
                  <c:v>15</c:v>
                </c:pt>
              </c:numCache>
            </c:numRef>
          </c:val>
          <c:smooth val="0"/>
          <c:extLst>
            <c:ext xmlns:c16="http://schemas.microsoft.com/office/drawing/2014/chart" uri="{C3380CC4-5D6E-409C-BE32-E72D297353CC}">
              <c16:uniqueId val="{00000000-FD83-3040-BC1E-25674925DB7F}"/>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88386640"/>
        <c:axId val="388365472"/>
      </c:lineChart>
      <c:catAx>
        <c:axId val="38838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8365472"/>
        <c:crosses val="autoZero"/>
        <c:auto val="1"/>
        <c:lblAlgn val="ctr"/>
        <c:lblOffset val="100"/>
        <c:noMultiLvlLbl val="0"/>
      </c:catAx>
      <c:valAx>
        <c:axId val="3883654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 of baseline </a:t>
                </a:r>
              </a:p>
            </c:rich>
          </c:tx>
          <c:layout>
            <c:manualLayout>
              <c:xMode val="edge"/>
              <c:yMode val="edge"/>
              <c:x val="1.3794093432690885E-2"/>
              <c:y val="0.3046792387628661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8386640"/>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46995-ED03-48E5-8376-E6183EDF474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451FBB5-3EA1-43EB-AEFD-5A551C8E4BB5}">
      <dgm:prSet custT="1"/>
      <dgm:spPr/>
      <dgm:t>
        <a:bodyPr/>
        <a:lstStyle/>
        <a:p>
          <a:pPr>
            <a:defRPr cap="all"/>
          </a:pPr>
          <a:r>
            <a:rPr lang="en-US" sz="1800" cap="none" dirty="0">
              <a:latin typeface="Arial Black" panose="020B0A04020102020204" pitchFamily="34" charset="0"/>
            </a:rPr>
            <a:t>Commit to purchasing low-GWP, energy efficient products</a:t>
          </a:r>
        </a:p>
      </dgm:t>
    </dgm:pt>
    <dgm:pt modelId="{FE92E389-0823-4FC4-B338-94C4692B2765}" type="parTrans" cxnId="{5FCEFA88-3FA0-4296-8255-5BB966C94931}">
      <dgm:prSet/>
      <dgm:spPr/>
      <dgm:t>
        <a:bodyPr/>
        <a:lstStyle/>
        <a:p>
          <a:endParaRPr lang="en-US"/>
        </a:p>
      </dgm:t>
    </dgm:pt>
    <dgm:pt modelId="{56B91F90-4C98-4F47-A4E9-0E9F2D09C19C}" type="sibTrans" cxnId="{5FCEFA88-3FA0-4296-8255-5BB966C94931}">
      <dgm:prSet/>
      <dgm:spPr/>
      <dgm:t>
        <a:bodyPr/>
        <a:lstStyle/>
        <a:p>
          <a:endParaRPr lang="en-US"/>
        </a:p>
      </dgm:t>
    </dgm:pt>
    <dgm:pt modelId="{159DD655-4E66-491E-9EDE-58A401B2D0F1}">
      <dgm:prSet custT="1"/>
      <dgm:spPr/>
      <dgm:t>
        <a:bodyPr/>
        <a:lstStyle/>
        <a:p>
          <a:pPr>
            <a:defRPr cap="all"/>
          </a:pPr>
          <a:r>
            <a:rPr lang="en-US" sz="1600" cap="none" dirty="0">
              <a:latin typeface="Arial Black" panose="020B0A04020102020204" pitchFamily="34" charset="0"/>
            </a:rPr>
            <a:t>When calculating cost to company of new purchases, include lifetime considerations (disposal, servicing, etc.)</a:t>
          </a:r>
        </a:p>
      </dgm:t>
    </dgm:pt>
    <dgm:pt modelId="{9D52AC26-902D-437D-BBC3-198A4B3C85EC}" type="parTrans" cxnId="{9BBEE6AF-2B0C-48D7-AFB1-ADCFCF616F96}">
      <dgm:prSet/>
      <dgm:spPr/>
      <dgm:t>
        <a:bodyPr/>
        <a:lstStyle/>
        <a:p>
          <a:endParaRPr lang="en-US"/>
        </a:p>
      </dgm:t>
    </dgm:pt>
    <dgm:pt modelId="{EDD3E9DA-776D-4BAA-B793-394C9F6A7DA7}" type="sibTrans" cxnId="{9BBEE6AF-2B0C-48D7-AFB1-ADCFCF616F96}">
      <dgm:prSet/>
      <dgm:spPr/>
      <dgm:t>
        <a:bodyPr/>
        <a:lstStyle/>
        <a:p>
          <a:endParaRPr lang="en-US"/>
        </a:p>
      </dgm:t>
    </dgm:pt>
    <dgm:pt modelId="{8EB516D7-84BD-4D1F-AB75-88DEBC7B07EF}">
      <dgm:prSet/>
      <dgm:spPr/>
      <dgm:t>
        <a:bodyPr/>
        <a:lstStyle/>
        <a:p>
          <a:pPr>
            <a:defRPr cap="all"/>
          </a:pPr>
          <a:r>
            <a:rPr lang="en-US" cap="none" dirty="0">
              <a:latin typeface="Arial Black" panose="020B0A04020102020204" pitchFamily="34" charset="0"/>
            </a:rPr>
            <a:t>Reduce refrigerant leakage by monitoring system changes</a:t>
          </a:r>
        </a:p>
      </dgm:t>
    </dgm:pt>
    <dgm:pt modelId="{5981A084-1143-4FA0-81EA-21E6E5213BE5}" type="parTrans" cxnId="{B15A9492-CD92-4690-98C7-458E6907B263}">
      <dgm:prSet/>
      <dgm:spPr/>
      <dgm:t>
        <a:bodyPr/>
        <a:lstStyle/>
        <a:p>
          <a:endParaRPr lang="en-US"/>
        </a:p>
      </dgm:t>
    </dgm:pt>
    <dgm:pt modelId="{0FF86AB5-D590-4E2A-8402-F9656C005DE4}" type="sibTrans" cxnId="{B15A9492-CD92-4690-98C7-458E6907B263}">
      <dgm:prSet/>
      <dgm:spPr/>
      <dgm:t>
        <a:bodyPr/>
        <a:lstStyle/>
        <a:p>
          <a:endParaRPr lang="en-US"/>
        </a:p>
      </dgm:t>
    </dgm:pt>
    <dgm:pt modelId="{D00C996A-2C04-48C4-8ED0-1344F1DDEE93}">
      <dgm:prSet/>
      <dgm:spPr/>
      <dgm:t>
        <a:bodyPr/>
        <a:lstStyle/>
        <a:p>
          <a:pPr>
            <a:defRPr cap="all"/>
          </a:pPr>
          <a:r>
            <a:rPr lang="en-US" cap="none" dirty="0">
              <a:latin typeface="Arial Black" panose="020B0A04020102020204" pitchFamily="34" charset="0"/>
            </a:rPr>
            <a:t>Ensure proper disposal for all products containing refrigerants</a:t>
          </a:r>
          <a:endParaRPr lang="en-US" strike="sngStrike" cap="none" dirty="0">
            <a:latin typeface="Arial Black" panose="020B0A04020102020204" pitchFamily="34" charset="0"/>
          </a:endParaRPr>
        </a:p>
      </dgm:t>
    </dgm:pt>
    <dgm:pt modelId="{EEADC188-F057-4060-B28F-EB8FA267424D}" type="parTrans" cxnId="{EDDB224F-D4B9-48BE-9D8A-B17BBB6BF130}">
      <dgm:prSet/>
      <dgm:spPr/>
      <dgm:t>
        <a:bodyPr/>
        <a:lstStyle/>
        <a:p>
          <a:endParaRPr lang="en-US"/>
        </a:p>
      </dgm:t>
    </dgm:pt>
    <dgm:pt modelId="{9C1B4711-70EF-4524-B056-636C5DA818B5}" type="sibTrans" cxnId="{EDDB224F-D4B9-48BE-9D8A-B17BBB6BF130}">
      <dgm:prSet/>
      <dgm:spPr/>
      <dgm:t>
        <a:bodyPr/>
        <a:lstStyle/>
        <a:p>
          <a:endParaRPr lang="en-US"/>
        </a:p>
      </dgm:t>
    </dgm:pt>
    <dgm:pt modelId="{18A03B3D-19D4-4F83-ACBE-579FF0A405B7}" type="pres">
      <dgm:prSet presAssocID="{C0C46995-ED03-48E5-8376-E6183EDF4740}" presName="root" presStyleCnt="0">
        <dgm:presLayoutVars>
          <dgm:dir/>
          <dgm:resizeHandles val="exact"/>
        </dgm:presLayoutVars>
      </dgm:prSet>
      <dgm:spPr/>
    </dgm:pt>
    <dgm:pt modelId="{BDF8DA0A-463C-4AE0-874F-1403CB9ED0F5}" type="pres">
      <dgm:prSet presAssocID="{5451FBB5-3EA1-43EB-AEFD-5A551C8E4BB5}" presName="compNode" presStyleCnt="0"/>
      <dgm:spPr/>
    </dgm:pt>
    <dgm:pt modelId="{38F22E3F-899C-4559-8537-E33E8F84CBF5}" type="pres">
      <dgm:prSet presAssocID="{5451FBB5-3EA1-43EB-AEFD-5A551C8E4BB5}" presName="iconBgRect" presStyleLbl="bgShp" presStyleIdx="0" presStyleCnt="4"/>
      <dgm:spPr/>
    </dgm:pt>
    <dgm:pt modelId="{DF19482C-2A58-497F-AA84-B1775214CF2C}" type="pres">
      <dgm:prSet presAssocID="{5451FBB5-3EA1-43EB-AEFD-5A551C8E4BB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humbs up sign"/>
        </a:ext>
      </dgm:extLst>
    </dgm:pt>
    <dgm:pt modelId="{0476CCF5-6434-42C5-B498-95329005183C}" type="pres">
      <dgm:prSet presAssocID="{5451FBB5-3EA1-43EB-AEFD-5A551C8E4BB5}" presName="spaceRect" presStyleCnt="0"/>
      <dgm:spPr/>
    </dgm:pt>
    <dgm:pt modelId="{EB70B0A4-B752-4722-999B-B0B8855AA01B}" type="pres">
      <dgm:prSet presAssocID="{5451FBB5-3EA1-43EB-AEFD-5A551C8E4BB5}" presName="textRect" presStyleLbl="revTx" presStyleIdx="0" presStyleCnt="4">
        <dgm:presLayoutVars>
          <dgm:chMax val="1"/>
          <dgm:chPref val="1"/>
        </dgm:presLayoutVars>
      </dgm:prSet>
      <dgm:spPr/>
    </dgm:pt>
    <dgm:pt modelId="{16810FFD-9B2E-45FE-9A5A-CAD22CBE36EC}" type="pres">
      <dgm:prSet presAssocID="{56B91F90-4C98-4F47-A4E9-0E9F2D09C19C}" presName="sibTrans" presStyleCnt="0"/>
      <dgm:spPr/>
    </dgm:pt>
    <dgm:pt modelId="{3BF4D389-9D68-40C4-9BEE-5A0CC884A4F0}" type="pres">
      <dgm:prSet presAssocID="{159DD655-4E66-491E-9EDE-58A401B2D0F1}" presName="compNode" presStyleCnt="0"/>
      <dgm:spPr/>
    </dgm:pt>
    <dgm:pt modelId="{A786B6E0-C4D9-49C0-8603-1762FCCC2CD0}" type="pres">
      <dgm:prSet presAssocID="{159DD655-4E66-491E-9EDE-58A401B2D0F1}" presName="iconBgRect" presStyleLbl="bgShp" presStyleIdx="1" presStyleCnt="4"/>
      <dgm:spPr/>
    </dgm:pt>
    <dgm:pt modelId="{5E642C8B-7156-4782-96F0-773CFDDCFE9F}" type="pres">
      <dgm:prSet presAssocID="{159DD655-4E66-491E-9EDE-58A401B2D0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ACF1789-CC3C-4B3E-AD8C-6B99C4EB49A3}" type="pres">
      <dgm:prSet presAssocID="{159DD655-4E66-491E-9EDE-58A401B2D0F1}" presName="spaceRect" presStyleCnt="0"/>
      <dgm:spPr/>
    </dgm:pt>
    <dgm:pt modelId="{156BFFA8-F3D8-4F37-A1B4-C24DED2591CE}" type="pres">
      <dgm:prSet presAssocID="{159DD655-4E66-491E-9EDE-58A401B2D0F1}" presName="textRect" presStyleLbl="revTx" presStyleIdx="1" presStyleCnt="4">
        <dgm:presLayoutVars>
          <dgm:chMax val="1"/>
          <dgm:chPref val="1"/>
        </dgm:presLayoutVars>
      </dgm:prSet>
      <dgm:spPr/>
    </dgm:pt>
    <dgm:pt modelId="{8D3B8CD0-F41B-47D3-9F03-F6828DAC73C1}" type="pres">
      <dgm:prSet presAssocID="{EDD3E9DA-776D-4BAA-B793-394C9F6A7DA7}" presName="sibTrans" presStyleCnt="0"/>
      <dgm:spPr/>
    </dgm:pt>
    <dgm:pt modelId="{71113847-0DCC-4527-BEEA-46C2D2DC7F0C}" type="pres">
      <dgm:prSet presAssocID="{8EB516D7-84BD-4D1F-AB75-88DEBC7B07EF}" presName="compNode" presStyleCnt="0"/>
      <dgm:spPr/>
    </dgm:pt>
    <dgm:pt modelId="{D820C01E-AA91-413A-BC57-EE9D587256C2}" type="pres">
      <dgm:prSet presAssocID="{8EB516D7-84BD-4D1F-AB75-88DEBC7B07EF}" presName="iconBgRect" presStyleLbl="bgShp" presStyleIdx="2" presStyleCnt="4"/>
      <dgm:spPr/>
    </dgm:pt>
    <dgm:pt modelId="{52585855-0407-4470-A66F-DBB689866292}" type="pres">
      <dgm:prSet presAssocID="{8EB516D7-84BD-4D1F-AB75-88DEBC7B07E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ular flowchart"/>
        </a:ext>
      </dgm:extLst>
    </dgm:pt>
    <dgm:pt modelId="{AEECA922-FEB1-4965-AD2A-851F90CAA804}" type="pres">
      <dgm:prSet presAssocID="{8EB516D7-84BD-4D1F-AB75-88DEBC7B07EF}" presName="spaceRect" presStyleCnt="0"/>
      <dgm:spPr/>
    </dgm:pt>
    <dgm:pt modelId="{9B0DF564-E3D9-4A5B-AECD-B0BD23BCA62E}" type="pres">
      <dgm:prSet presAssocID="{8EB516D7-84BD-4D1F-AB75-88DEBC7B07EF}" presName="textRect" presStyleLbl="revTx" presStyleIdx="2" presStyleCnt="4">
        <dgm:presLayoutVars>
          <dgm:chMax val="1"/>
          <dgm:chPref val="1"/>
        </dgm:presLayoutVars>
      </dgm:prSet>
      <dgm:spPr/>
    </dgm:pt>
    <dgm:pt modelId="{A3AC94E8-F577-48AE-9A35-61E6C74F4B65}" type="pres">
      <dgm:prSet presAssocID="{0FF86AB5-D590-4E2A-8402-F9656C005DE4}" presName="sibTrans" presStyleCnt="0"/>
      <dgm:spPr/>
    </dgm:pt>
    <dgm:pt modelId="{BF49E91C-477E-4F86-BE82-8348CA25BCC0}" type="pres">
      <dgm:prSet presAssocID="{D00C996A-2C04-48C4-8ED0-1344F1DDEE93}" presName="compNode" presStyleCnt="0"/>
      <dgm:spPr/>
    </dgm:pt>
    <dgm:pt modelId="{D1204CC2-0DC6-44B4-AC0C-79F93E2BB5E4}" type="pres">
      <dgm:prSet presAssocID="{D00C996A-2C04-48C4-8ED0-1344F1DDEE93}" presName="iconBgRect" presStyleLbl="bgShp" presStyleIdx="3" presStyleCnt="4"/>
      <dgm:spPr/>
    </dgm:pt>
    <dgm:pt modelId="{8AB0D617-E76B-4A50-8C20-AFC3FE7A0E88}" type="pres">
      <dgm:prSet presAssocID="{D00C996A-2C04-48C4-8ED0-1344F1DDEE9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o Littering"/>
        </a:ext>
      </dgm:extLst>
    </dgm:pt>
    <dgm:pt modelId="{304687AF-3FD0-4261-BEAB-3C3F33ECCA81}" type="pres">
      <dgm:prSet presAssocID="{D00C996A-2C04-48C4-8ED0-1344F1DDEE93}" presName="spaceRect" presStyleCnt="0"/>
      <dgm:spPr/>
    </dgm:pt>
    <dgm:pt modelId="{2332B4AF-4DFF-462D-8C31-10ACABFC7A7E}" type="pres">
      <dgm:prSet presAssocID="{D00C996A-2C04-48C4-8ED0-1344F1DDEE93}" presName="textRect" presStyleLbl="revTx" presStyleIdx="3" presStyleCnt="4">
        <dgm:presLayoutVars>
          <dgm:chMax val="1"/>
          <dgm:chPref val="1"/>
        </dgm:presLayoutVars>
      </dgm:prSet>
      <dgm:spPr/>
    </dgm:pt>
  </dgm:ptLst>
  <dgm:cxnLst>
    <dgm:cxn modelId="{E264CD1C-C159-428B-9F6C-6FF2DFE85EC9}" type="presOf" srcId="{5451FBB5-3EA1-43EB-AEFD-5A551C8E4BB5}" destId="{EB70B0A4-B752-4722-999B-B0B8855AA01B}" srcOrd="0" destOrd="0" presId="urn:microsoft.com/office/officeart/2018/5/layout/IconCircleLabelList"/>
    <dgm:cxn modelId="{EDDB224F-D4B9-48BE-9D8A-B17BBB6BF130}" srcId="{C0C46995-ED03-48E5-8376-E6183EDF4740}" destId="{D00C996A-2C04-48C4-8ED0-1344F1DDEE93}" srcOrd="3" destOrd="0" parTransId="{EEADC188-F057-4060-B28F-EB8FA267424D}" sibTransId="{9C1B4711-70EF-4524-B056-636C5DA818B5}"/>
    <dgm:cxn modelId="{B1EA3B6E-6578-4BDF-816A-F2C2D0DC1F56}" type="presOf" srcId="{159DD655-4E66-491E-9EDE-58A401B2D0F1}" destId="{156BFFA8-F3D8-4F37-A1B4-C24DED2591CE}" srcOrd="0" destOrd="0" presId="urn:microsoft.com/office/officeart/2018/5/layout/IconCircleLabelList"/>
    <dgm:cxn modelId="{5FCEFA88-3FA0-4296-8255-5BB966C94931}" srcId="{C0C46995-ED03-48E5-8376-E6183EDF4740}" destId="{5451FBB5-3EA1-43EB-AEFD-5A551C8E4BB5}" srcOrd="0" destOrd="0" parTransId="{FE92E389-0823-4FC4-B338-94C4692B2765}" sibTransId="{56B91F90-4C98-4F47-A4E9-0E9F2D09C19C}"/>
    <dgm:cxn modelId="{B15A9492-CD92-4690-98C7-458E6907B263}" srcId="{C0C46995-ED03-48E5-8376-E6183EDF4740}" destId="{8EB516D7-84BD-4D1F-AB75-88DEBC7B07EF}" srcOrd="2" destOrd="0" parTransId="{5981A084-1143-4FA0-81EA-21E6E5213BE5}" sibTransId="{0FF86AB5-D590-4E2A-8402-F9656C005DE4}"/>
    <dgm:cxn modelId="{B3081195-AA82-45D2-A39E-2E0CB561069F}" type="presOf" srcId="{8EB516D7-84BD-4D1F-AB75-88DEBC7B07EF}" destId="{9B0DF564-E3D9-4A5B-AECD-B0BD23BCA62E}" srcOrd="0" destOrd="0" presId="urn:microsoft.com/office/officeart/2018/5/layout/IconCircleLabelList"/>
    <dgm:cxn modelId="{9BBEE6AF-2B0C-48D7-AFB1-ADCFCF616F96}" srcId="{C0C46995-ED03-48E5-8376-E6183EDF4740}" destId="{159DD655-4E66-491E-9EDE-58A401B2D0F1}" srcOrd="1" destOrd="0" parTransId="{9D52AC26-902D-437D-BBC3-198A4B3C85EC}" sibTransId="{EDD3E9DA-776D-4BAA-B793-394C9F6A7DA7}"/>
    <dgm:cxn modelId="{EA3583E1-D61A-4358-AC81-248A6452BD0C}" type="presOf" srcId="{D00C996A-2C04-48C4-8ED0-1344F1DDEE93}" destId="{2332B4AF-4DFF-462D-8C31-10ACABFC7A7E}" srcOrd="0" destOrd="0" presId="urn:microsoft.com/office/officeart/2018/5/layout/IconCircleLabelList"/>
    <dgm:cxn modelId="{DC8664F8-D1A9-452C-907D-4C55ED271651}" type="presOf" srcId="{C0C46995-ED03-48E5-8376-E6183EDF4740}" destId="{18A03B3D-19D4-4F83-ACBE-579FF0A405B7}" srcOrd="0" destOrd="0" presId="urn:microsoft.com/office/officeart/2018/5/layout/IconCircleLabelList"/>
    <dgm:cxn modelId="{EFA26E85-50F1-4B8B-9431-90F535D6A63A}" type="presParOf" srcId="{18A03B3D-19D4-4F83-ACBE-579FF0A405B7}" destId="{BDF8DA0A-463C-4AE0-874F-1403CB9ED0F5}" srcOrd="0" destOrd="0" presId="urn:microsoft.com/office/officeart/2018/5/layout/IconCircleLabelList"/>
    <dgm:cxn modelId="{0D6BBE40-D4A6-4216-96F6-FC33C6783C18}" type="presParOf" srcId="{BDF8DA0A-463C-4AE0-874F-1403CB9ED0F5}" destId="{38F22E3F-899C-4559-8537-E33E8F84CBF5}" srcOrd="0" destOrd="0" presId="urn:microsoft.com/office/officeart/2018/5/layout/IconCircleLabelList"/>
    <dgm:cxn modelId="{15B19047-083A-4FBE-8204-14A8119BD2FD}" type="presParOf" srcId="{BDF8DA0A-463C-4AE0-874F-1403CB9ED0F5}" destId="{DF19482C-2A58-497F-AA84-B1775214CF2C}" srcOrd="1" destOrd="0" presId="urn:microsoft.com/office/officeart/2018/5/layout/IconCircleLabelList"/>
    <dgm:cxn modelId="{020DED76-D8A6-4164-BE33-D23D852D57E6}" type="presParOf" srcId="{BDF8DA0A-463C-4AE0-874F-1403CB9ED0F5}" destId="{0476CCF5-6434-42C5-B498-95329005183C}" srcOrd="2" destOrd="0" presId="urn:microsoft.com/office/officeart/2018/5/layout/IconCircleLabelList"/>
    <dgm:cxn modelId="{D039A08C-AA98-4A04-9A83-B7AAE87BDEC8}" type="presParOf" srcId="{BDF8DA0A-463C-4AE0-874F-1403CB9ED0F5}" destId="{EB70B0A4-B752-4722-999B-B0B8855AA01B}" srcOrd="3" destOrd="0" presId="urn:microsoft.com/office/officeart/2018/5/layout/IconCircleLabelList"/>
    <dgm:cxn modelId="{D976D6D8-76CC-4068-B972-4B6C440218B0}" type="presParOf" srcId="{18A03B3D-19D4-4F83-ACBE-579FF0A405B7}" destId="{16810FFD-9B2E-45FE-9A5A-CAD22CBE36EC}" srcOrd="1" destOrd="0" presId="urn:microsoft.com/office/officeart/2018/5/layout/IconCircleLabelList"/>
    <dgm:cxn modelId="{18DEA76D-10B4-46DD-86B7-73ECC5908717}" type="presParOf" srcId="{18A03B3D-19D4-4F83-ACBE-579FF0A405B7}" destId="{3BF4D389-9D68-40C4-9BEE-5A0CC884A4F0}" srcOrd="2" destOrd="0" presId="urn:microsoft.com/office/officeart/2018/5/layout/IconCircleLabelList"/>
    <dgm:cxn modelId="{918CCB27-03E7-4274-A289-71C2B7D00C18}" type="presParOf" srcId="{3BF4D389-9D68-40C4-9BEE-5A0CC884A4F0}" destId="{A786B6E0-C4D9-49C0-8603-1762FCCC2CD0}" srcOrd="0" destOrd="0" presId="urn:microsoft.com/office/officeart/2018/5/layout/IconCircleLabelList"/>
    <dgm:cxn modelId="{9235C1AC-7197-4072-A88C-DCE883065344}" type="presParOf" srcId="{3BF4D389-9D68-40C4-9BEE-5A0CC884A4F0}" destId="{5E642C8B-7156-4782-96F0-773CFDDCFE9F}" srcOrd="1" destOrd="0" presId="urn:microsoft.com/office/officeart/2018/5/layout/IconCircleLabelList"/>
    <dgm:cxn modelId="{E004DE07-E24E-4709-B497-C4F650BB6ABC}" type="presParOf" srcId="{3BF4D389-9D68-40C4-9BEE-5A0CC884A4F0}" destId="{5ACF1789-CC3C-4B3E-AD8C-6B99C4EB49A3}" srcOrd="2" destOrd="0" presId="urn:microsoft.com/office/officeart/2018/5/layout/IconCircleLabelList"/>
    <dgm:cxn modelId="{43025A33-76C0-49C1-A4E5-100BE2867A09}" type="presParOf" srcId="{3BF4D389-9D68-40C4-9BEE-5A0CC884A4F0}" destId="{156BFFA8-F3D8-4F37-A1B4-C24DED2591CE}" srcOrd="3" destOrd="0" presId="urn:microsoft.com/office/officeart/2018/5/layout/IconCircleLabelList"/>
    <dgm:cxn modelId="{B11FD57E-1A5D-4D46-B73D-7D651FF827DD}" type="presParOf" srcId="{18A03B3D-19D4-4F83-ACBE-579FF0A405B7}" destId="{8D3B8CD0-F41B-47D3-9F03-F6828DAC73C1}" srcOrd="3" destOrd="0" presId="urn:microsoft.com/office/officeart/2018/5/layout/IconCircleLabelList"/>
    <dgm:cxn modelId="{4AE7460F-8F33-44A8-BDE2-FA8FDC4C9601}" type="presParOf" srcId="{18A03B3D-19D4-4F83-ACBE-579FF0A405B7}" destId="{71113847-0DCC-4527-BEEA-46C2D2DC7F0C}" srcOrd="4" destOrd="0" presId="urn:microsoft.com/office/officeart/2018/5/layout/IconCircleLabelList"/>
    <dgm:cxn modelId="{55BD190B-4C4E-40FF-B127-310DA5D27EB9}" type="presParOf" srcId="{71113847-0DCC-4527-BEEA-46C2D2DC7F0C}" destId="{D820C01E-AA91-413A-BC57-EE9D587256C2}" srcOrd="0" destOrd="0" presId="urn:microsoft.com/office/officeart/2018/5/layout/IconCircleLabelList"/>
    <dgm:cxn modelId="{2DFF64C6-8C59-4F6F-86FC-656B5A703307}" type="presParOf" srcId="{71113847-0DCC-4527-BEEA-46C2D2DC7F0C}" destId="{52585855-0407-4470-A66F-DBB689866292}" srcOrd="1" destOrd="0" presId="urn:microsoft.com/office/officeart/2018/5/layout/IconCircleLabelList"/>
    <dgm:cxn modelId="{6524C035-9933-4FAC-95D6-5BEDAABC5B34}" type="presParOf" srcId="{71113847-0DCC-4527-BEEA-46C2D2DC7F0C}" destId="{AEECA922-FEB1-4965-AD2A-851F90CAA804}" srcOrd="2" destOrd="0" presId="urn:microsoft.com/office/officeart/2018/5/layout/IconCircleLabelList"/>
    <dgm:cxn modelId="{81863497-B9AC-4B74-81E3-A10B9AB9159D}" type="presParOf" srcId="{71113847-0DCC-4527-BEEA-46C2D2DC7F0C}" destId="{9B0DF564-E3D9-4A5B-AECD-B0BD23BCA62E}" srcOrd="3" destOrd="0" presId="urn:microsoft.com/office/officeart/2018/5/layout/IconCircleLabelList"/>
    <dgm:cxn modelId="{FE56050B-30CF-4D3B-B657-9F44FC2C8074}" type="presParOf" srcId="{18A03B3D-19D4-4F83-ACBE-579FF0A405B7}" destId="{A3AC94E8-F577-48AE-9A35-61E6C74F4B65}" srcOrd="5" destOrd="0" presId="urn:microsoft.com/office/officeart/2018/5/layout/IconCircleLabelList"/>
    <dgm:cxn modelId="{98427589-98AC-4C38-9EC6-34847EA72FFE}" type="presParOf" srcId="{18A03B3D-19D4-4F83-ACBE-579FF0A405B7}" destId="{BF49E91C-477E-4F86-BE82-8348CA25BCC0}" srcOrd="6" destOrd="0" presId="urn:microsoft.com/office/officeart/2018/5/layout/IconCircleLabelList"/>
    <dgm:cxn modelId="{FCB34C5C-4C10-4476-AB17-08043AB55D6A}" type="presParOf" srcId="{BF49E91C-477E-4F86-BE82-8348CA25BCC0}" destId="{D1204CC2-0DC6-44B4-AC0C-79F93E2BB5E4}" srcOrd="0" destOrd="0" presId="urn:microsoft.com/office/officeart/2018/5/layout/IconCircleLabelList"/>
    <dgm:cxn modelId="{008AC9C9-F3BC-40EC-BCFE-9D05E3EF0352}" type="presParOf" srcId="{BF49E91C-477E-4F86-BE82-8348CA25BCC0}" destId="{8AB0D617-E76B-4A50-8C20-AFC3FE7A0E88}" srcOrd="1" destOrd="0" presId="urn:microsoft.com/office/officeart/2018/5/layout/IconCircleLabelList"/>
    <dgm:cxn modelId="{48D91A35-32B4-4647-AEDE-A33F053DD57A}" type="presParOf" srcId="{BF49E91C-477E-4F86-BE82-8348CA25BCC0}" destId="{304687AF-3FD0-4261-BEAB-3C3F33ECCA81}" srcOrd="2" destOrd="0" presId="urn:microsoft.com/office/officeart/2018/5/layout/IconCircleLabelList"/>
    <dgm:cxn modelId="{80525E0D-1C11-4B83-83A4-0814DC51EB40}" type="presParOf" srcId="{BF49E91C-477E-4F86-BE82-8348CA25BCC0}" destId="{2332B4AF-4DFF-462D-8C31-10ACABFC7A7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22E3F-899C-4559-8537-E33E8F84CBF5}">
      <dsp:nvSpPr>
        <dsp:cNvPr id="0" name=""/>
        <dsp:cNvSpPr/>
      </dsp:nvSpPr>
      <dsp:spPr>
        <a:xfrm>
          <a:off x="779727" y="254107"/>
          <a:ext cx="1255670" cy="12556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9482C-2A58-497F-AA84-B1775214CF2C}">
      <dsp:nvSpPr>
        <dsp:cNvPr id="0" name=""/>
        <dsp:cNvSpPr/>
      </dsp:nvSpPr>
      <dsp:spPr>
        <a:xfrm>
          <a:off x="1047329" y="521709"/>
          <a:ext cx="720466" cy="7204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70B0A4-B752-4722-999B-B0B8855AA01B}">
      <dsp:nvSpPr>
        <dsp:cNvPr id="0" name=""/>
        <dsp:cNvSpPr/>
      </dsp:nvSpPr>
      <dsp:spPr>
        <a:xfrm>
          <a:off x="378324" y="1900889"/>
          <a:ext cx="2058476" cy="180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latin typeface="Arial Black" panose="020B0A04020102020204" pitchFamily="34" charset="0"/>
            </a:rPr>
            <a:t>Commit to purchasing low-GWP, energy efficient products</a:t>
          </a:r>
        </a:p>
      </dsp:txBody>
      <dsp:txXfrm>
        <a:off x="378324" y="1900889"/>
        <a:ext cx="2058476" cy="1809843"/>
      </dsp:txXfrm>
    </dsp:sp>
    <dsp:sp modelId="{A786B6E0-C4D9-49C0-8603-1762FCCC2CD0}">
      <dsp:nvSpPr>
        <dsp:cNvPr id="0" name=""/>
        <dsp:cNvSpPr/>
      </dsp:nvSpPr>
      <dsp:spPr>
        <a:xfrm>
          <a:off x="3198437" y="254107"/>
          <a:ext cx="1255670" cy="12556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42C8B-7156-4782-96F0-773CFDDCFE9F}">
      <dsp:nvSpPr>
        <dsp:cNvPr id="0" name=""/>
        <dsp:cNvSpPr/>
      </dsp:nvSpPr>
      <dsp:spPr>
        <a:xfrm>
          <a:off x="3466039" y="521709"/>
          <a:ext cx="720466" cy="720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BFFA8-F3D8-4F37-A1B4-C24DED2591CE}">
      <dsp:nvSpPr>
        <dsp:cNvPr id="0" name=""/>
        <dsp:cNvSpPr/>
      </dsp:nvSpPr>
      <dsp:spPr>
        <a:xfrm>
          <a:off x="2797034" y="1900889"/>
          <a:ext cx="2058476" cy="180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cap="none" dirty="0">
              <a:latin typeface="Arial Black" panose="020B0A04020102020204" pitchFamily="34" charset="0"/>
            </a:rPr>
            <a:t>When calculating cost to company of new purchases, include lifetime considerations (disposal, servicing, etc.)</a:t>
          </a:r>
        </a:p>
      </dsp:txBody>
      <dsp:txXfrm>
        <a:off x="2797034" y="1900889"/>
        <a:ext cx="2058476" cy="1809843"/>
      </dsp:txXfrm>
    </dsp:sp>
    <dsp:sp modelId="{D820C01E-AA91-413A-BC57-EE9D587256C2}">
      <dsp:nvSpPr>
        <dsp:cNvPr id="0" name=""/>
        <dsp:cNvSpPr/>
      </dsp:nvSpPr>
      <dsp:spPr>
        <a:xfrm>
          <a:off x="5617147" y="254107"/>
          <a:ext cx="1255670" cy="12556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85855-0407-4470-A66F-DBB689866292}">
      <dsp:nvSpPr>
        <dsp:cNvPr id="0" name=""/>
        <dsp:cNvSpPr/>
      </dsp:nvSpPr>
      <dsp:spPr>
        <a:xfrm>
          <a:off x="5884749" y="521709"/>
          <a:ext cx="720466" cy="7204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DF564-E3D9-4A5B-AECD-B0BD23BCA62E}">
      <dsp:nvSpPr>
        <dsp:cNvPr id="0" name=""/>
        <dsp:cNvSpPr/>
      </dsp:nvSpPr>
      <dsp:spPr>
        <a:xfrm>
          <a:off x="5215744" y="1900889"/>
          <a:ext cx="2058476" cy="180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latin typeface="Arial Black" panose="020B0A04020102020204" pitchFamily="34" charset="0"/>
            </a:rPr>
            <a:t>Reduce refrigerant leakage by monitoring system changes</a:t>
          </a:r>
        </a:p>
      </dsp:txBody>
      <dsp:txXfrm>
        <a:off x="5215744" y="1900889"/>
        <a:ext cx="2058476" cy="1809843"/>
      </dsp:txXfrm>
    </dsp:sp>
    <dsp:sp modelId="{D1204CC2-0DC6-44B4-AC0C-79F93E2BB5E4}">
      <dsp:nvSpPr>
        <dsp:cNvPr id="0" name=""/>
        <dsp:cNvSpPr/>
      </dsp:nvSpPr>
      <dsp:spPr>
        <a:xfrm>
          <a:off x="8035857" y="254107"/>
          <a:ext cx="1255670" cy="125567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B0D617-E76B-4A50-8C20-AFC3FE7A0E88}">
      <dsp:nvSpPr>
        <dsp:cNvPr id="0" name=""/>
        <dsp:cNvSpPr/>
      </dsp:nvSpPr>
      <dsp:spPr>
        <a:xfrm>
          <a:off x="8303459" y="521709"/>
          <a:ext cx="720466" cy="72046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32B4AF-4DFF-462D-8C31-10ACABFC7A7E}">
      <dsp:nvSpPr>
        <dsp:cNvPr id="0" name=""/>
        <dsp:cNvSpPr/>
      </dsp:nvSpPr>
      <dsp:spPr>
        <a:xfrm>
          <a:off x="7634454" y="1900889"/>
          <a:ext cx="2058476" cy="180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dirty="0">
              <a:latin typeface="Arial Black" panose="020B0A04020102020204" pitchFamily="34" charset="0"/>
            </a:rPr>
            <a:t>Ensure proper disposal for all products containing refrigerants</a:t>
          </a:r>
          <a:endParaRPr lang="en-US" sz="1800" strike="sngStrike" kern="1200" cap="none" dirty="0">
            <a:latin typeface="Arial Black" panose="020B0A04020102020204" pitchFamily="34" charset="0"/>
          </a:endParaRPr>
        </a:p>
      </dsp:txBody>
      <dsp:txXfrm>
        <a:off x="7634454" y="1900889"/>
        <a:ext cx="2058476" cy="180984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DF800-9E33-494E-9FE7-CF96CB4890F7}" type="datetimeFigureOut">
              <a:rPr lang="en-US" smtClean="0"/>
              <a:t>6/1/21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51937-35EF-4772-9FBA-F29B404A9470}" type="slidenum">
              <a:rPr lang="en-US" smtClean="0"/>
              <a:t>‹#›</a:t>
            </a:fld>
            <a:endParaRPr lang="en-US" dirty="0"/>
          </a:p>
        </p:txBody>
      </p:sp>
    </p:spTree>
    <p:extLst>
      <p:ext uri="{BB962C8B-B14F-4D97-AF65-F5344CB8AC3E}">
        <p14:creationId xmlns:p14="http://schemas.microsoft.com/office/powerpoint/2010/main" val="175988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get a special sneak preview and early invitation to join the campaign.</a:t>
            </a:r>
          </a:p>
        </p:txBody>
      </p:sp>
      <p:sp>
        <p:nvSpPr>
          <p:cNvPr id="4" name="Slide Number Placeholder 3"/>
          <p:cNvSpPr>
            <a:spLocks noGrp="1"/>
          </p:cNvSpPr>
          <p:nvPr>
            <p:ph type="sldNum" sz="quarter" idx="5"/>
          </p:nvPr>
        </p:nvSpPr>
        <p:spPr/>
        <p:txBody>
          <a:bodyPr/>
          <a:lstStyle/>
          <a:p>
            <a:fld id="{F2E51937-35EF-4772-9FBA-F29B404A9470}" type="slidenum">
              <a:rPr lang="en-US" smtClean="0"/>
              <a:t>11</a:t>
            </a:fld>
            <a:endParaRPr lang="en-US" dirty="0"/>
          </a:p>
        </p:txBody>
      </p:sp>
    </p:spTree>
    <p:extLst>
      <p:ext uri="{BB962C8B-B14F-4D97-AF65-F5344CB8AC3E}">
        <p14:creationId xmlns:p14="http://schemas.microsoft.com/office/powerpoint/2010/main" val="285147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This document is the first formal output of the SPLC Climate Friendly Refrigerant Action Team. The Climate Friendly Refrigerant Action Team is dedicated to investigating global regulatory and voluntary programs to avoid and/or reduce emissions from high global warming potential (GWP) HFCs. This document identifies opportunities and specific procurement options to 1) avoid high GWP HFC refrigerants when purchasing new energy efficient refrigeration and air conditioning equipment, and 2) to reduce refrigerant leakage and service emissions</a:t>
            </a:r>
            <a:endParaRPr lang="en-US" dirty="0"/>
          </a:p>
        </p:txBody>
      </p:sp>
      <p:sp>
        <p:nvSpPr>
          <p:cNvPr id="4" name="Slide Number Placeholder 3"/>
          <p:cNvSpPr>
            <a:spLocks noGrp="1"/>
          </p:cNvSpPr>
          <p:nvPr>
            <p:ph type="sldNum" sz="quarter" idx="5"/>
          </p:nvPr>
        </p:nvSpPr>
        <p:spPr/>
        <p:txBody>
          <a:bodyPr/>
          <a:lstStyle/>
          <a:p>
            <a:fld id="{F2E51937-35EF-4772-9FBA-F29B404A9470}" type="slidenum">
              <a:rPr lang="en-US" smtClean="0"/>
              <a:t>12</a:t>
            </a:fld>
            <a:endParaRPr lang="en-US" dirty="0"/>
          </a:p>
        </p:txBody>
      </p:sp>
    </p:spTree>
    <p:extLst>
      <p:ext uri="{BB962C8B-B14F-4D97-AF65-F5344CB8AC3E}">
        <p14:creationId xmlns:p14="http://schemas.microsoft.com/office/powerpoint/2010/main" val="3634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vast majority of qualified models use climate friendly refrigerants such as R-290, R-600a, or R-744 (GWPs = or less than 1). </a:t>
            </a:r>
          </a:p>
          <a:p>
            <a:endParaRPr lang="en-US" dirty="0"/>
          </a:p>
          <a:p>
            <a:r>
              <a:rPr lang="en-US" dirty="0"/>
              <a:t>However, a few still use high-GWP R-404a (GWP=3,943) </a:t>
            </a:r>
          </a:p>
          <a:p>
            <a:endParaRPr lang="en-US" dirty="0"/>
          </a:p>
        </p:txBody>
      </p:sp>
      <p:sp>
        <p:nvSpPr>
          <p:cNvPr id="4" name="Slide Number Placeholder 3"/>
          <p:cNvSpPr>
            <a:spLocks noGrp="1"/>
          </p:cNvSpPr>
          <p:nvPr>
            <p:ph type="sldNum" sz="quarter" idx="5"/>
          </p:nvPr>
        </p:nvSpPr>
        <p:spPr/>
        <p:txBody>
          <a:bodyPr/>
          <a:lstStyle/>
          <a:p>
            <a:fld id="{F2E51937-35EF-4772-9FBA-F29B404A9470}" type="slidenum">
              <a:rPr lang="en-US" smtClean="0"/>
              <a:t>17</a:t>
            </a:fld>
            <a:endParaRPr lang="en-US" dirty="0"/>
          </a:p>
        </p:txBody>
      </p:sp>
    </p:spTree>
    <p:extLst>
      <p:ext uri="{BB962C8B-B14F-4D97-AF65-F5344CB8AC3E}">
        <p14:creationId xmlns:p14="http://schemas.microsoft.com/office/powerpoint/2010/main" val="363143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pump water heaters, vehicle ac, residential refrigerators and freezers, vending machines</a:t>
            </a:r>
          </a:p>
        </p:txBody>
      </p:sp>
      <p:sp>
        <p:nvSpPr>
          <p:cNvPr id="4" name="Slide Number Placeholder 3"/>
          <p:cNvSpPr>
            <a:spLocks noGrp="1"/>
          </p:cNvSpPr>
          <p:nvPr>
            <p:ph type="sldNum" sz="quarter" idx="5"/>
          </p:nvPr>
        </p:nvSpPr>
        <p:spPr/>
        <p:txBody>
          <a:bodyPr/>
          <a:lstStyle/>
          <a:p>
            <a:fld id="{F2E51937-35EF-4772-9FBA-F29B404A9470}" type="slidenum">
              <a:rPr lang="en-US" smtClean="0"/>
              <a:t>18</a:t>
            </a:fld>
            <a:endParaRPr lang="en-US" dirty="0"/>
          </a:p>
        </p:txBody>
      </p:sp>
    </p:spTree>
    <p:extLst>
      <p:ext uri="{BB962C8B-B14F-4D97-AF65-F5344CB8AC3E}">
        <p14:creationId xmlns:p14="http://schemas.microsoft.com/office/powerpoint/2010/main" val="8886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pledge page of the website, company logos of companies that have taken the pledge will appear. Companies can partner with campaign to find other purchasers, and work on content production for external media – ex. Trade magazines, op-eds, social media, etc. Awards for top performers: 1. Climate Hero: Most GWP avoided through purchase, evaluated based on existing stock or typical product on market. 2. World Changer: most people reached with content on low-GWP purchases 3.  Value Leader: Companies that update procurement policies to only allow for low-GWP purchases – in stores and corporate offices.</a:t>
            </a:r>
          </a:p>
        </p:txBody>
      </p:sp>
      <p:sp>
        <p:nvSpPr>
          <p:cNvPr id="4" name="Slide Number Placeholder 3"/>
          <p:cNvSpPr>
            <a:spLocks noGrp="1"/>
          </p:cNvSpPr>
          <p:nvPr>
            <p:ph type="sldNum" sz="quarter" idx="5"/>
          </p:nvPr>
        </p:nvSpPr>
        <p:spPr/>
        <p:txBody>
          <a:bodyPr/>
          <a:lstStyle/>
          <a:p>
            <a:fld id="{F2E51937-35EF-4772-9FBA-F29B404A9470}" type="slidenum">
              <a:rPr lang="en-US" smtClean="0"/>
              <a:t>19</a:t>
            </a:fld>
            <a:endParaRPr lang="en-US" dirty="0"/>
          </a:p>
        </p:txBody>
      </p:sp>
    </p:spTree>
    <p:extLst>
      <p:ext uri="{BB962C8B-B14F-4D97-AF65-F5344CB8AC3E}">
        <p14:creationId xmlns:p14="http://schemas.microsoft.com/office/powerpoint/2010/main" val="147130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E2DBAA-9ADF-4B4A-9F5D-346BF07C83F2}" type="datetimeFigureOut">
              <a:rPr lang="en-US" smtClean="0"/>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331054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2DBAA-9ADF-4B4A-9F5D-346BF07C83F2}" type="datetimeFigureOut">
              <a:rPr lang="en-US" smtClean="0"/>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7272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2DBAA-9ADF-4B4A-9F5D-346BF07C83F2}" type="datetimeFigureOut">
              <a:rPr lang="en-US" smtClean="0"/>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6152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2DBAA-9ADF-4B4A-9F5D-346BF07C83F2}" type="datetimeFigureOut">
              <a:rPr lang="en-US" smtClean="0"/>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92258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2DBAA-9ADF-4B4A-9F5D-346BF07C83F2}" type="datetimeFigureOut">
              <a:rPr lang="en-US" smtClean="0"/>
              <a:t>6/1/21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45791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E2DBAA-9ADF-4B4A-9F5D-346BF07C83F2}" type="datetimeFigureOut">
              <a:rPr lang="en-US" smtClean="0"/>
              <a:t>6/1/21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110441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E2DBAA-9ADF-4B4A-9F5D-346BF07C83F2}" type="datetimeFigureOut">
              <a:rPr lang="en-US" smtClean="0"/>
              <a:t>6/1/21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3927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2DBAA-9ADF-4B4A-9F5D-346BF07C83F2}" type="datetimeFigureOut">
              <a:rPr lang="en-US" smtClean="0"/>
              <a:t>6/1/21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42173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2DBAA-9ADF-4B4A-9F5D-346BF07C83F2}" type="datetimeFigureOut">
              <a:rPr lang="en-US" smtClean="0"/>
              <a:t>6/1/21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19534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2DBAA-9ADF-4B4A-9F5D-346BF07C83F2}" type="datetimeFigureOut">
              <a:rPr lang="en-US" smtClean="0"/>
              <a:t>6/1/21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89744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2DBAA-9ADF-4B4A-9F5D-346BF07C83F2}" type="datetimeFigureOut">
              <a:rPr lang="en-US" smtClean="0"/>
              <a:t>6/1/21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BCD09-FE7D-46CF-B51E-902AFF437217}" type="slidenum">
              <a:rPr lang="en-US" smtClean="0"/>
              <a:t>‹#›</a:t>
            </a:fld>
            <a:endParaRPr lang="en-US" dirty="0"/>
          </a:p>
        </p:txBody>
      </p:sp>
    </p:spTree>
    <p:extLst>
      <p:ext uri="{BB962C8B-B14F-4D97-AF65-F5344CB8AC3E}">
        <p14:creationId xmlns:p14="http://schemas.microsoft.com/office/powerpoint/2010/main" val="20665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2DBAA-9ADF-4B4A-9F5D-346BF07C83F2}" type="datetimeFigureOut">
              <a:rPr lang="en-US" smtClean="0"/>
              <a:t>6/1/21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BCD09-FE7D-46CF-B51E-902AFF437217}" type="slidenum">
              <a:rPr lang="en-US" smtClean="0"/>
              <a:t>‹#›</a:t>
            </a:fld>
            <a:endParaRPr lang="en-US" dirty="0"/>
          </a:p>
        </p:txBody>
      </p:sp>
    </p:spTree>
    <p:extLst>
      <p:ext uri="{BB962C8B-B14F-4D97-AF65-F5344CB8AC3E}">
        <p14:creationId xmlns:p14="http://schemas.microsoft.com/office/powerpoint/2010/main" val="388162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file:////var/folders/4d/bz_nvxqd7tzbs8v1fys6hw6h0000gn/T/com.microsoft.Word/WebArchiveCopyPasteTempFiles/lg-electronics-smart-air-conditioners-lw8017ersm-64_145.jpg" TargetMode="External"/><Relationship Id="rId13" Type="http://schemas.openxmlformats.org/officeDocument/2006/relationships/image" Target="../media/image34.jpeg"/><Relationship Id="rId18" Type="http://schemas.openxmlformats.org/officeDocument/2006/relationships/image" Target="../media/image37.png"/><Relationship Id="rId3" Type="http://schemas.openxmlformats.org/officeDocument/2006/relationships/image" Target="../media/image5.jpg"/><Relationship Id="rId7" Type="http://schemas.openxmlformats.org/officeDocument/2006/relationships/image" Target="../media/image30.jpeg"/><Relationship Id="rId12" Type="http://schemas.openxmlformats.org/officeDocument/2006/relationships/image" Target="file:////var/folders/4d/bz_nvxqd7tzbs8v1fys6hw6h0000gn/T/com.microsoft.Word/WebArchiveCopyPasteTempFiles/b63fbef693f6161120353e5391e7c479.png" TargetMode="External"/><Relationship Id="rId17" Type="http://schemas.openxmlformats.org/officeDocument/2006/relationships/image" Target="../media/image36.tiff"/><Relationship Id="rId2" Type="http://schemas.openxmlformats.org/officeDocument/2006/relationships/notesSlide" Target="../notesSlides/notesSlide4.xml"/><Relationship Id="rId16" Type="http://schemas.openxmlformats.org/officeDocument/2006/relationships/image" Target="file:////var/folders/4d/bz_nvxqd7tzbs8v1fys6hw6h0000gn/T/com.microsoft.Word/WebArchiveCopyPasteTempFiles/comm_refrig1.png%3fitok=mw4lBuQb" TargetMode="External"/><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file:////var/folders/4d/bz_nvxqd7tzbs8v1fys6hw6h0000gn/T/com.microsoft.Word/WebArchiveCopyPasteTempFiles/wa_med.png%3fitok=cEOxUsoN" TargetMode="External"/><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35.png"/><Relationship Id="rId10" Type="http://schemas.openxmlformats.org/officeDocument/2006/relationships/image" Target="../media/image32.png"/><Relationship Id="rId19" Type="http://schemas.openxmlformats.org/officeDocument/2006/relationships/hyperlink" Target="http://www.solvibrations.org/best-water-heater/" TargetMode="External"/><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file:////var/folders/4d/bz_nvxqd7tzbs8v1fys6hw6h0000gn/T/com.microsoft.Word/WebArchiveCopyPasteTempFiles/stainless-steel-frigidaire-top-freezer-refrigerators-fftr2021ts-64_100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tv-OcvnsaY"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34098" y="164893"/>
            <a:ext cx="11723803" cy="32641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0000"/>
              </a:lnSpc>
            </a:pPr>
            <a:endParaRPr lang="en-US" sz="1800" dirty="0">
              <a:solidFill>
                <a:schemeClr val="bg1"/>
              </a:solidFill>
              <a:latin typeface="Arial" panose="020B0604020202020204" pitchFamily="34" charset="0"/>
              <a:cs typeface="Arial" panose="020B0604020202020204" pitchFamily="34" charset="0"/>
            </a:endParaRPr>
          </a:p>
          <a:p>
            <a:pPr>
              <a:lnSpc>
                <a:spcPct val="110000"/>
              </a:lnSpc>
            </a:pPr>
            <a:r>
              <a:rPr lang="en-US" sz="4400" b="1" dirty="0">
                <a:solidFill>
                  <a:schemeClr val="bg1"/>
                </a:solidFill>
                <a:latin typeface="Arial" panose="020B0604020202020204" pitchFamily="34" charset="0"/>
                <a:cs typeface="Arial" panose="020B0604020202020204" pitchFamily="34" charset="0"/>
              </a:rPr>
              <a:t>Staying </a:t>
            </a:r>
            <a:r>
              <a:rPr lang="en-US" sz="4400" b="1">
                <a:solidFill>
                  <a:schemeClr val="bg1"/>
                </a:solidFill>
                <a:latin typeface="Arial" panose="020B0604020202020204" pitchFamily="34" charset="0"/>
                <a:cs typeface="Arial" panose="020B0604020202020204" pitchFamily="34" charset="0"/>
              </a:rPr>
              <a:t>Cool Without </a:t>
            </a:r>
            <a:r>
              <a:rPr lang="en-US" sz="4400" b="1" dirty="0">
                <a:solidFill>
                  <a:schemeClr val="bg1"/>
                </a:solidFill>
                <a:latin typeface="Arial" panose="020B0604020202020204" pitchFamily="34" charset="0"/>
                <a:cs typeface="Arial" panose="020B0604020202020204" pitchFamily="34" charset="0"/>
              </a:rPr>
              <a:t>Warming the Planet: </a:t>
            </a:r>
          </a:p>
          <a:p>
            <a:pPr>
              <a:lnSpc>
                <a:spcPct val="110000"/>
              </a:lnSpc>
            </a:pPr>
            <a:r>
              <a:rPr lang="en-US" sz="3600" dirty="0">
                <a:solidFill>
                  <a:schemeClr val="bg1"/>
                </a:solidFill>
                <a:latin typeface="Arial" panose="020B0604020202020204" pitchFamily="34" charset="0"/>
                <a:cs typeface="Arial" panose="020B0604020202020204" pitchFamily="34" charset="0"/>
              </a:rPr>
              <a:t>A New Regulatory Landscape for Refrigerants &amp; the Climate Friendly Cooling Pledge</a:t>
            </a:r>
          </a:p>
          <a:p>
            <a:pPr>
              <a:lnSpc>
                <a:spcPct val="110000"/>
              </a:lnSpc>
            </a:pPr>
            <a:endParaRPr lang="en-US" sz="1800" b="1" dirty="0">
              <a:solidFill>
                <a:schemeClr val="bg1"/>
              </a:solidFill>
              <a:latin typeface="Arial" panose="020B0604020202020204" pitchFamily="34" charset="0"/>
              <a:cs typeface="Arial" panose="020B0604020202020204" pitchFamily="34" charset="0"/>
            </a:endParaRPr>
          </a:p>
          <a:p>
            <a:pPr>
              <a:lnSpc>
                <a:spcPct val="110000"/>
              </a:lnSpc>
            </a:pPr>
            <a:endParaRPr lang="en-US" sz="1800" b="1" dirty="0">
              <a:solidFill>
                <a:schemeClr val="bg1"/>
              </a:solidFill>
              <a:latin typeface="Arial" panose="020B0604020202020204" pitchFamily="34" charset="0"/>
              <a:cs typeface="Arial" panose="020B0604020202020204" pitchFamily="34" charset="0"/>
            </a:endParaRPr>
          </a:p>
          <a:p>
            <a:pPr>
              <a:lnSpc>
                <a:spcPct val="110000"/>
              </a:lnSpc>
            </a:pPr>
            <a:endParaRPr lang="en-US" sz="18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3629E52-F337-0348-913B-8E2003F7093B}"/>
              </a:ext>
            </a:extLst>
          </p:cNvPr>
          <p:cNvSpPr txBox="1"/>
          <p:nvPr/>
        </p:nvSpPr>
        <p:spPr>
          <a:xfrm>
            <a:off x="0" y="2938072"/>
            <a:ext cx="12192000" cy="3115725"/>
          </a:xfrm>
          <a:prstGeom prst="rect">
            <a:avLst/>
          </a:prstGeom>
          <a:solidFill>
            <a:schemeClr val="bg1"/>
          </a:solidFill>
        </p:spPr>
        <p:txBody>
          <a:bodyPr wrap="square" rtlCol="0">
            <a:spAutoFit/>
          </a:bodyPr>
          <a:lstStyle/>
          <a:p>
            <a:pPr algn="ctr">
              <a:lnSpc>
                <a:spcPct val="110000"/>
              </a:lnSpc>
            </a:pPr>
            <a:endParaRPr lang="en-US" dirty="0">
              <a:solidFill>
                <a:schemeClr val="tx2"/>
              </a:solidFill>
              <a:latin typeface="Arial" panose="020B0604020202020204" pitchFamily="34" charset="0"/>
              <a:cs typeface="Arial" panose="020B0604020202020204" pitchFamily="34" charset="0"/>
            </a:endParaRPr>
          </a:p>
          <a:p>
            <a:pPr algn="ctr">
              <a:lnSpc>
                <a:spcPct val="110000"/>
              </a:lnSpc>
            </a:pPr>
            <a:r>
              <a:rPr lang="en-US" dirty="0">
                <a:solidFill>
                  <a:schemeClr val="tx2"/>
                </a:solidFill>
                <a:latin typeface="Arial" panose="020B0604020202020204" pitchFamily="34" charset="0"/>
                <a:cs typeface="Arial" panose="020B0604020202020204" pitchFamily="34" charset="0"/>
              </a:rPr>
              <a:t>Kristen N. Taddonio, Senior Climate &amp; Energy Advisor</a:t>
            </a:r>
          </a:p>
          <a:p>
            <a:pPr algn="ctr">
              <a:lnSpc>
                <a:spcPct val="110000"/>
              </a:lnSpc>
            </a:pPr>
            <a:r>
              <a:rPr lang="en-US" b="1" dirty="0">
                <a:solidFill>
                  <a:schemeClr val="tx2"/>
                </a:solidFill>
                <a:latin typeface="Arial" panose="020B0604020202020204" pitchFamily="34" charset="0"/>
                <a:cs typeface="Arial" panose="020B0604020202020204" pitchFamily="34" charset="0"/>
              </a:rPr>
              <a:t>Institute for Governance &amp; Sustainable Development</a:t>
            </a:r>
          </a:p>
          <a:p>
            <a:pPr algn="ctr">
              <a:lnSpc>
                <a:spcPct val="110000"/>
              </a:lnSpc>
            </a:pPr>
            <a:r>
              <a:rPr lang="en-US" dirty="0" err="1">
                <a:solidFill>
                  <a:schemeClr val="tx2"/>
                </a:solidFill>
                <a:latin typeface="Arial" panose="020B0604020202020204" pitchFamily="34" charset="0"/>
                <a:cs typeface="Arial" panose="020B0604020202020204" pitchFamily="34" charset="0"/>
              </a:rPr>
              <a:t>Ktaddonio@igsd.org</a:t>
            </a:r>
            <a:endParaRPr lang="en-US" dirty="0">
              <a:solidFill>
                <a:schemeClr val="tx2"/>
              </a:solidFill>
              <a:latin typeface="Arial" panose="020B0604020202020204" pitchFamily="34" charset="0"/>
              <a:cs typeface="Arial" panose="020B0604020202020204" pitchFamily="34" charset="0"/>
            </a:endParaRPr>
          </a:p>
          <a:p>
            <a:pPr algn="ctr">
              <a:lnSpc>
                <a:spcPct val="110000"/>
              </a:lnSpc>
            </a:pPr>
            <a:endParaRPr lang="en-US" dirty="0">
              <a:solidFill>
                <a:schemeClr val="tx2"/>
              </a:solidFill>
              <a:latin typeface="Arial" panose="020B0604020202020204" pitchFamily="34" charset="0"/>
              <a:cs typeface="Arial" panose="020B0604020202020204" pitchFamily="34" charset="0"/>
            </a:endParaRPr>
          </a:p>
          <a:p>
            <a:pPr algn="ctr">
              <a:lnSpc>
                <a:spcPct val="110000"/>
              </a:lnSpc>
            </a:pPr>
            <a:r>
              <a:rPr lang="en-US" dirty="0">
                <a:solidFill>
                  <a:schemeClr val="tx2"/>
                </a:solidFill>
                <a:latin typeface="Arial" panose="020B0604020202020204" pitchFamily="34" charset="0"/>
                <a:cs typeface="Arial" panose="020B0604020202020204" pitchFamily="34" charset="0"/>
              </a:rPr>
              <a:t>With thanks to: Johanna Anderson, Director of Learning &amp; Member Engagement</a:t>
            </a:r>
          </a:p>
          <a:p>
            <a:pPr algn="ctr">
              <a:lnSpc>
                <a:spcPct val="110000"/>
              </a:lnSpc>
            </a:pPr>
            <a:r>
              <a:rPr lang="en-US" b="1" dirty="0">
                <a:solidFill>
                  <a:schemeClr val="tx2"/>
                </a:solidFill>
                <a:latin typeface="Arial" panose="020B0604020202020204" pitchFamily="34" charset="0"/>
                <a:cs typeface="Arial" panose="020B0604020202020204" pitchFamily="34" charset="0"/>
              </a:rPr>
              <a:t>Sustainable Purchasing Leadership Council</a:t>
            </a:r>
          </a:p>
          <a:p>
            <a:pPr algn="ctr">
              <a:lnSpc>
                <a:spcPct val="110000"/>
              </a:lnSpc>
            </a:pPr>
            <a:br>
              <a:rPr lang="en-US" dirty="0">
                <a:solidFill>
                  <a:schemeClr val="tx2"/>
                </a:solidFill>
                <a:latin typeface="Arial" panose="020B0604020202020204" pitchFamily="34" charset="0"/>
                <a:cs typeface="Arial" panose="020B0604020202020204" pitchFamily="34" charset="0"/>
              </a:rPr>
            </a:br>
            <a:endParaRPr lang="en-US" b="1" dirty="0">
              <a:solidFill>
                <a:schemeClr val="tx2"/>
              </a:solidFill>
              <a:latin typeface="Arial" panose="020B0604020202020204" pitchFamily="34" charset="0"/>
              <a:cs typeface="Arial" panose="020B0604020202020204" pitchFamily="34" charset="0"/>
            </a:endParaRPr>
          </a:p>
          <a:p>
            <a:pPr algn="ctr">
              <a:lnSpc>
                <a:spcPct val="110000"/>
              </a:lnSpc>
            </a:pPr>
            <a:endParaRPr lang="en-US" b="1"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A73B45-56EE-8A4C-8087-C535DC036465}"/>
              </a:ext>
            </a:extLst>
          </p:cNvPr>
          <p:cNvSpPr txBox="1"/>
          <p:nvPr/>
        </p:nvSpPr>
        <p:spPr>
          <a:xfrm>
            <a:off x="5413997" y="6104376"/>
            <a:ext cx="1308371" cy="369332"/>
          </a:xfrm>
          <a:prstGeom prst="rect">
            <a:avLst/>
          </a:prstGeom>
          <a:noFill/>
        </p:spPr>
        <p:txBody>
          <a:bodyPr wrap="none" rtlCol="0">
            <a:spAutoFit/>
          </a:bodyPr>
          <a:lstStyle/>
          <a:p>
            <a:r>
              <a:rPr lang="en-US" dirty="0">
                <a:solidFill>
                  <a:schemeClr val="bg1"/>
                </a:solidFill>
              </a:rPr>
              <a:t>2 June 2021</a:t>
            </a:r>
          </a:p>
        </p:txBody>
      </p:sp>
      <p:sp>
        <p:nvSpPr>
          <p:cNvPr id="5" name="Rectangle 4">
            <a:extLst>
              <a:ext uri="{FF2B5EF4-FFF2-40B4-BE49-F238E27FC236}">
                <a16:creationId xmlns:a16="http://schemas.microsoft.com/office/drawing/2014/main" id="{36FE55E1-6267-474C-8685-BC90A7B43D02}"/>
              </a:ext>
            </a:extLst>
          </p:cNvPr>
          <p:cNvSpPr/>
          <p:nvPr/>
        </p:nvSpPr>
        <p:spPr>
          <a:xfrm>
            <a:off x="9192037" y="5714373"/>
            <a:ext cx="2988388" cy="114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D39EFE-843B-49AC-9BB3-84FE378595E1}"/>
              </a:ext>
            </a:extLst>
          </p:cNvPr>
          <p:cNvSpPr/>
          <p:nvPr/>
        </p:nvSpPr>
        <p:spPr>
          <a:xfrm>
            <a:off x="0" y="5714373"/>
            <a:ext cx="3067291" cy="114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2">
            <a:extLst>
              <a:ext uri="{FF2B5EF4-FFF2-40B4-BE49-F238E27FC236}">
                <a16:creationId xmlns:a16="http://schemas.microsoft.com/office/drawing/2014/main" id="{AD3E7CE6-FB72-4566-B8F1-BBD43EA8D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69" t="21782" r="21657" b="21477"/>
          <a:stretch>
            <a:fillRect/>
          </a:stretch>
        </p:blipFill>
        <p:spPr bwMode="auto">
          <a:xfrm>
            <a:off x="9904595" y="5581881"/>
            <a:ext cx="1233487" cy="1225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 descr="A close up of a logo&#10;&#10;Description automatically generated">
            <a:extLst>
              <a:ext uri="{FF2B5EF4-FFF2-40B4-BE49-F238E27FC236}">
                <a16:creationId xmlns:a16="http://schemas.microsoft.com/office/drawing/2014/main" id="{0449CF0D-E143-458F-9010-249D693DE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61" y="5700943"/>
            <a:ext cx="2821367" cy="110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7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Why care about climate-friendly refrigerants?</a:t>
            </a:r>
          </a:p>
        </p:txBody>
      </p:sp>
      <p:pic>
        <p:nvPicPr>
          <p:cNvPr id="3" name="Picture 2">
            <a:extLst>
              <a:ext uri="{FF2B5EF4-FFF2-40B4-BE49-F238E27FC236}">
                <a16:creationId xmlns:a16="http://schemas.microsoft.com/office/drawing/2014/main" id="{0DFFFC1C-F65F-400A-883D-CC86AD0F85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6F6B279-ECEB-544C-9713-CBC52C0A92D7}"/>
              </a:ext>
            </a:extLst>
          </p:cNvPr>
          <p:cNvSpPr/>
          <p:nvPr/>
        </p:nvSpPr>
        <p:spPr>
          <a:xfrm>
            <a:off x="6530677" y="4924350"/>
            <a:ext cx="1775123" cy="238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843CEAC6-D006-2B4B-A8F2-641A5BC1F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62" y="-72157"/>
            <a:ext cx="8359428" cy="6994624"/>
          </a:xfrm>
          <a:prstGeom prst="rect">
            <a:avLst/>
          </a:prstGeom>
        </p:spPr>
      </p:pic>
      <p:sp>
        <p:nvSpPr>
          <p:cNvPr id="11" name="Title 1">
            <a:extLst>
              <a:ext uri="{FF2B5EF4-FFF2-40B4-BE49-F238E27FC236}">
                <a16:creationId xmlns:a16="http://schemas.microsoft.com/office/drawing/2014/main" id="{2B5A6E70-658A-5447-97A4-704830E168D6}"/>
              </a:ext>
            </a:extLst>
          </p:cNvPr>
          <p:cNvSpPr txBox="1">
            <a:spLocks/>
          </p:cNvSpPr>
          <p:nvPr/>
        </p:nvSpPr>
        <p:spPr>
          <a:xfrm>
            <a:off x="7844137" y="3851053"/>
            <a:ext cx="4070524" cy="3006947"/>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kern="1300" dirty="0">
                <a:solidFill>
                  <a:srgbClr val="0D76BD"/>
                </a:solidFill>
                <a:latin typeface="+mn-lt"/>
              </a:rPr>
              <a:t>HFCbans.com</a:t>
            </a:r>
          </a:p>
          <a:p>
            <a:pPr algn="ctr"/>
            <a:r>
              <a:rPr lang="en-US" sz="2400" kern="1300" dirty="0">
                <a:solidFill>
                  <a:srgbClr val="0D76BD"/>
                </a:solidFill>
                <a:latin typeface="+mn-lt"/>
              </a:rPr>
              <a:t>has information on global adoption of the Kigali Amendment (over 100 countries to date) and US &amp; state restrictions on harmful HFCs</a:t>
            </a:r>
          </a:p>
        </p:txBody>
      </p:sp>
    </p:spTree>
    <p:extLst>
      <p:ext uri="{BB962C8B-B14F-4D97-AF65-F5344CB8AC3E}">
        <p14:creationId xmlns:p14="http://schemas.microsoft.com/office/powerpoint/2010/main" val="406672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0"/>
            <a:ext cx="10515600" cy="1325563"/>
          </a:xfrm>
        </p:spPr>
        <p:txBody>
          <a:bodyPr>
            <a:normAutofit/>
          </a:bodyPr>
          <a:lstStyle/>
          <a:p>
            <a:pPr algn="ctr"/>
            <a:r>
              <a:rPr lang="en-US" sz="4000" dirty="0">
                <a:solidFill>
                  <a:srgbClr val="0D76BD"/>
                </a:solidFill>
                <a:latin typeface="Arial Black" panose="020B0A04020102020204" pitchFamily="34" charset="0"/>
              </a:rPr>
              <a:t>How Can Purchasers Help?</a:t>
            </a:r>
            <a:endParaRPr lang="en-US" sz="4000" b="1" dirty="0">
              <a:solidFill>
                <a:srgbClr val="0D76BD"/>
              </a:solidFill>
              <a:latin typeface="Arial Black" panose="020B0A04020102020204" pitchFamily="34" charset="0"/>
            </a:endParaRPr>
          </a:p>
        </p:txBody>
      </p:sp>
      <p:graphicFrame>
        <p:nvGraphicFramePr>
          <p:cNvPr id="11" name="Content Placeholder 3">
            <a:extLst>
              <a:ext uri="{FF2B5EF4-FFF2-40B4-BE49-F238E27FC236}">
                <a16:creationId xmlns:a16="http://schemas.microsoft.com/office/drawing/2014/main" id="{B3C0E920-A8A1-4A54-AB6E-77E1A571AFA6}"/>
              </a:ext>
            </a:extLst>
          </p:cNvPr>
          <p:cNvGraphicFramePr>
            <a:graphicFrameLocks/>
          </p:cNvGraphicFramePr>
          <p:nvPr>
            <p:extLst>
              <p:ext uri="{D42A27DB-BD31-4B8C-83A1-F6EECF244321}">
                <p14:modId xmlns:p14="http://schemas.microsoft.com/office/powerpoint/2010/main" val="2790546371"/>
              </p:ext>
            </p:extLst>
          </p:nvPr>
        </p:nvGraphicFramePr>
        <p:xfrm>
          <a:off x="1052017" y="932715"/>
          <a:ext cx="10071256" cy="3964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ight Brace 13">
            <a:extLst>
              <a:ext uri="{FF2B5EF4-FFF2-40B4-BE49-F238E27FC236}">
                <a16:creationId xmlns:a16="http://schemas.microsoft.com/office/drawing/2014/main" id="{B14672E1-E933-45AB-9856-AF5DA7DC9B33}"/>
              </a:ext>
            </a:extLst>
          </p:cNvPr>
          <p:cNvSpPr/>
          <p:nvPr/>
        </p:nvSpPr>
        <p:spPr>
          <a:xfrm rot="5400000">
            <a:off x="5839357" y="656182"/>
            <a:ext cx="513287" cy="8421215"/>
          </a:xfrm>
          <a:prstGeom prst="rightBrace">
            <a:avLst>
              <a:gd name="adj1" fmla="val 0"/>
              <a:gd name="adj2" fmla="val 50000"/>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itle 1">
            <a:extLst>
              <a:ext uri="{FF2B5EF4-FFF2-40B4-BE49-F238E27FC236}">
                <a16:creationId xmlns:a16="http://schemas.microsoft.com/office/drawing/2014/main" id="{E74969C7-C3DE-4825-84EB-7CC3FD8FFABB}"/>
              </a:ext>
            </a:extLst>
          </p:cNvPr>
          <p:cNvSpPr txBox="1">
            <a:spLocks/>
          </p:cNvSpPr>
          <p:nvPr/>
        </p:nvSpPr>
        <p:spPr>
          <a:xfrm>
            <a:off x="602849" y="5028836"/>
            <a:ext cx="113537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0D76BD"/>
                </a:solidFill>
                <a:latin typeface="Arial Black" panose="020B0A04020102020204" pitchFamily="34" charset="0"/>
              </a:rPr>
              <a:t>Use the Guidance! Visit: </a:t>
            </a:r>
          </a:p>
          <a:p>
            <a:pPr algn="ctr"/>
            <a:r>
              <a:rPr lang="en-US" sz="2400" dirty="0" err="1">
                <a:solidFill>
                  <a:srgbClr val="0D76BD"/>
                </a:solidFill>
                <a:latin typeface="Arial Black" panose="020B0A04020102020204" pitchFamily="34" charset="0"/>
              </a:rPr>
              <a:t>climatefriendlycooling.com</a:t>
            </a:r>
            <a:r>
              <a:rPr lang="en-US" sz="2400" dirty="0">
                <a:solidFill>
                  <a:srgbClr val="0D76BD"/>
                </a:solidFill>
                <a:latin typeface="Arial Black" panose="020B0A04020102020204" pitchFamily="34" charset="0"/>
              </a:rPr>
              <a:t>/procurement-guidance</a:t>
            </a:r>
          </a:p>
        </p:txBody>
      </p:sp>
      <p:pic>
        <p:nvPicPr>
          <p:cNvPr id="3" name="Picture 2">
            <a:extLst>
              <a:ext uri="{FF2B5EF4-FFF2-40B4-BE49-F238E27FC236}">
                <a16:creationId xmlns:a16="http://schemas.microsoft.com/office/drawing/2014/main" id="{CCA86E37-43C3-4AD1-8F78-C88E67E11B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2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558485-66A7-4DF5-91D0-7ABB0CFE9C9F}"/>
              </a:ext>
            </a:extLst>
          </p:cNvPr>
          <p:cNvPicPr>
            <a:picLocks noChangeAspect="1"/>
          </p:cNvPicPr>
          <p:nvPr/>
        </p:nvPicPr>
        <p:blipFill>
          <a:blip r:embed="rId4"/>
          <a:stretch>
            <a:fillRect/>
          </a:stretch>
        </p:blipFill>
        <p:spPr>
          <a:xfrm>
            <a:off x="1191192" y="421614"/>
            <a:ext cx="9815109" cy="4187952"/>
          </a:xfrm>
          <a:prstGeom prst="rect">
            <a:avLst/>
          </a:prstGeom>
        </p:spPr>
      </p:pic>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pic>
        <p:nvPicPr>
          <p:cNvPr id="2" name="Picture 1">
            <a:extLst>
              <a:ext uri="{FF2B5EF4-FFF2-40B4-BE49-F238E27FC236}">
                <a16:creationId xmlns:a16="http://schemas.microsoft.com/office/drawing/2014/main" id="{8737F8C4-8AB6-435D-9B99-D6B85BC8FB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A3CF4E7-6168-264F-B924-27583931E0D6}"/>
              </a:ext>
            </a:extLst>
          </p:cNvPr>
          <p:cNvSpPr txBox="1">
            <a:spLocks/>
          </p:cNvSpPr>
          <p:nvPr/>
        </p:nvSpPr>
        <p:spPr>
          <a:xfrm>
            <a:off x="419099" y="4772823"/>
            <a:ext cx="113537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pc="300" dirty="0">
                <a:solidFill>
                  <a:srgbClr val="C00000"/>
                </a:solidFill>
              </a:rPr>
              <a:t>ClimateFriendlyCooling.com/procurement-guidance</a:t>
            </a:r>
          </a:p>
        </p:txBody>
      </p:sp>
      <p:sp>
        <p:nvSpPr>
          <p:cNvPr id="4" name="Rectangle 3">
            <a:extLst>
              <a:ext uri="{FF2B5EF4-FFF2-40B4-BE49-F238E27FC236}">
                <a16:creationId xmlns:a16="http://schemas.microsoft.com/office/drawing/2014/main" id="{C1673910-0AA2-A348-A514-B78BF0A851E0}"/>
              </a:ext>
            </a:extLst>
          </p:cNvPr>
          <p:cNvSpPr/>
          <p:nvPr/>
        </p:nvSpPr>
        <p:spPr>
          <a:xfrm>
            <a:off x="4385343" y="585918"/>
            <a:ext cx="4823052" cy="1200329"/>
          </a:xfrm>
          <a:prstGeom prst="rect">
            <a:avLst/>
          </a:prstGeom>
          <a:noFill/>
        </p:spPr>
        <p:txBody>
          <a:bodyPr wrap="squar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Version 2.0 coming summer 2021!</a:t>
            </a:r>
          </a:p>
        </p:txBody>
      </p:sp>
    </p:spTree>
    <p:extLst>
      <p:ext uri="{BB962C8B-B14F-4D97-AF65-F5344CB8AC3E}">
        <p14:creationId xmlns:p14="http://schemas.microsoft.com/office/powerpoint/2010/main" val="400930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507" y="2103437"/>
            <a:ext cx="10604665" cy="1325563"/>
          </a:xfrm>
        </p:spPr>
        <p:txBody>
          <a:bodyPr>
            <a:normAutofit fontScale="90000"/>
          </a:bodyPr>
          <a:lstStyle/>
          <a:p>
            <a:pPr algn="ctr"/>
            <a:r>
              <a:rPr lang="en-US" dirty="0">
                <a:solidFill>
                  <a:srgbClr val="0D76BD"/>
                </a:solidFill>
                <a:latin typeface="Arial Black" panose="020B0A04020102020204" pitchFamily="34" charset="0"/>
              </a:rPr>
              <a:t>Quick Wins: Energy Efficient Products With Climate Friendly Refrigerants, Available Now</a:t>
            </a:r>
          </a:p>
        </p:txBody>
      </p:sp>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pic>
        <p:nvPicPr>
          <p:cNvPr id="6" name="Graphic 11" descr="Shopping cart">
            <a:extLst>
              <a:ext uri="{FF2B5EF4-FFF2-40B4-BE49-F238E27FC236}">
                <a16:creationId xmlns:a16="http://schemas.microsoft.com/office/drawing/2014/main" id="{747F5D8E-A18D-4202-AF19-C6631E63D0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4318" y="3578925"/>
            <a:ext cx="2807844" cy="2807844"/>
          </a:xfrm>
          <a:custGeom>
            <a:avLst/>
            <a:gdLst/>
            <a:ahLst/>
            <a:cxnLst/>
            <a:rect l="l" t="t" r="r" b="b"/>
            <a:pathLst>
              <a:path w="4141760" h="4377846">
                <a:moveTo>
                  <a:pt x="0" y="0"/>
                </a:moveTo>
                <a:lnTo>
                  <a:pt x="4141760" y="0"/>
                </a:lnTo>
                <a:lnTo>
                  <a:pt x="4141760" y="4377846"/>
                </a:lnTo>
                <a:lnTo>
                  <a:pt x="0" y="4377846"/>
                </a:lnTo>
                <a:close/>
              </a:path>
            </a:pathLst>
          </a:custGeom>
        </p:spPr>
      </p:pic>
      <p:sp>
        <p:nvSpPr>
          <p:cNvPr id="20" name="Title 1">
            <a:extLst>
              <a:ext uri="{FF2B5EF4-FFF2-40B4-BE49-F238E27FC236}">
                <a16:creationId xmlns:a16="http://schemas.microsoft.com/office/drawing/2014/main" id="{263522A5-6F3C-4CCF-B62E-2E32980C659D}"/>
              </a:ext>
            </a:extLst>
          </p:cNvPr>
          <p:cNvSpPr txBox="1">
            <a:spLocks/>
          </p:cNvSpPr>
          <p:nvPr/>
        </p:nvSpPr>
        <p:spPr>
          <a:xfrm>
            <a:off x="3265955" y="4320066"/>
            <a:ext cx="892604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D76BD"/>
                </a:solidFill>
                <a:latin typeface="Arial Black" panose="020B0A04020102020204" pitchFamily="34" charset="0"/>
              </a:rPr>
              <a:t>Shop and compare products </a:t>
            </a:r>
          </a:p>
          <a:p>
            <a:pPr algn="ctr"/>
            <a:r>
              <a:rPr lang="en-US" sz="2800" dirty="0">
                <a:solidFill>
                  <a:srgbClr val="0D76BD"/>
                </a:solidFill>
                <a:latin typeface="Arial Black" panose="020B0A04020102020204" pitchFamily="34" charset="0"/>
              </a:rPr>
              <a:t>@ ClimateFriendlyCooling.com</a:t>
            </a:r>
          </a:p>
        </p:txBody>
      </p:sp>
      <p:pic>
        <p:nvPicPr>
          <p:cNvPr id="3" name="Picture 2">
            <a:extLst>
              <a:ext uri="{FF2B5EF4-FFF2-40B4-BE49-F238E27FC236}">
                <a16:creationId xmlns:a16="http://schemas.microsoft.com/office/drawing/2014/main" id="{2E8B6E1B-5DBD-4CEF-AA63-A400233F45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4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pic>
        <p:nvPicPr>
          <p:cNvPr id="2" name="Picture 1">
            <a:extLst>
              <a:ext uri="{FF2B5EF4-FFF2-40B4-BE49-F238E27FC236}">
                <a16:creationId xmlns:a16="http://schemas.microsoft.com/office/drawing/2014/main" id="{CDB41EBC-53FB-41BB-9319-7D1A83EBA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E1F40C-0C29-134F-B32F-157BD9429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57" y="132519"/>
            <a:ext cx="11219243" cy="5626267"/>
          </a:xfrm>
          <a:prstGeom prst="rect">
            <a:avLst/>
          </a:prstGeom>
        </p:spPr>
      </p:pic>
    </p:spTree>
    <p:extLst>
      <p:ext uri="{BB962C8B-B14F-4D97-AF65-F5344CB8AC3E}">
        <p14:creationId xmlns:p14="http://schemas.microsoft.com/office/powerpoint/2010/main" val="28385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sp>
        <p:nvSpPr>
          <p:cNvPr id="3" name="Rectangle 2">
            <a:extLst>
              <a:ext uri="{FF2B5EF4-FFF2-40B4-BE49-F238E27FC236}">
                <a16:creationId xmlns:a16="http://schemas.microsoft.com/office/drawing/2014/main" id="{3FDE8042-F5ED-5641-8C0E-15EEA58CBE49}"/>
              </a:ext>
            </a:extLst>
          </p:cNvPr>
          <p:cNvSpPr>
            <a:spLocks noChangeArrowheads="1"/>
          </p:cNvSpPr>
          <p:nvPr/>
        </p:nvSpPr>
        <p:spPr bwMode="auto">
          <a:xfrm>
            <a:off x="5106573" y="1896952"/>
            <a:ext cx="239708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98138111-DD5E-498E-B18C-0E7E7179C2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10;&#10;Description automatically generated">
            <a:extLst>
              <a:ext uri="{FF2B5EF4-FFF2-40B4-BE49-F238E27FC236}">
                <a16:creationId xmlns:a16="http://schemas.microsoft.com/office/drawing/2014/main" id="{08569D11-5F47-2541-9620-3DC15FE39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7025"/>
            <a:ext cx="11203764" cy="6858000"/>
          </a:xfrm>
          <a:prstGeom prst="rect">
            <a:avLst/>
          </a:prstGeom>
        </p:spPr>
      </p:pic>
    </p:spTree>
    <p:extLst>
      <p:ext uri="{BB962C8B-B14F-4D97-AF65-F5344CB8AC3E}">
        <p14:creationId xmlns:p14="http://schemas.microsoft.com/office/powerpoint/2010/main" val="424397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sp>
        <p:nvSpPr>
          <p:cNvPr id="2" name="Rectangle 2">
            <a:extLst>
              <a:ext uri="{FF2B5EF4-FFF2-40B4-BE49-F238E27FC236}">
                <a16:creationId xmlns:a16="http://schemas.microsoft.com/office/drawing/2014/main" id="{E2D7A6FC-9267-BB40-B1A3-EA570CDE780D}"/>
              </a:ext>
            </a:extLst>
          </p:cNvPr>
          <p:cNvSpPr>
            <a:spLocks noChangeArrowheads="1"/>
          </p:cNvSpPr>
          <p:nvPr/>
        </p:nvSpPr>
        <p:spPr bwMode="auto">
          <a:xfrm>
            <a:off x="1786596" y="2044699"/>
            <a:ext cx="330352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3" name="Picture 2">
            <a:extLst>
              <a:ext uri="{FF2B5EF4-FFF2-40B4-BE49-F238E27FC236}">
                <a16:creationId xmlns:a16="http://schemas.microsoft.com/office/drawing/2014/main" id="{5FC71AED-E4CA-43EC-A5C2-57A1A882BE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with medium confidence">
            <a:extLst>
              <a:ext uri="{FF2B5EF4-FFF2-40B4-BE49-F238E27FC236}">
                <a16:creationId xmlns:a16="http://schemas.microsoft.com/office/drawing/2014/main" id="{B25AD511-8AA9-9845-A49C-0F87362F0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70064"/>
            <a:ext cx="11153633" cy="6194268"/>
          </a:xfrm>
          <a:prstGeom prst="rect">
            <a:avLst/>
          </a:prstGeom>
        </p:spPr>
      </p:pic>
    </p:spTree>
    <p:extLst>
      <p:ext uri="{BB962C8B-B14F-4D97-AF65-F5344CB8AC3E}">
        <p14:creationId xmlns:p14="http://schemas.microsoft.com/office/powerpoint/2010/main" val="326414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sp>
        <p:nvSpPr>
          <p:cNvPr id="7" name="Rectangle 2">
            <a:extLst>
              <a:ext uri="{FF2B5EF4-FFF2-40B4-BE49-F238E27FC236}">
                <a16:creationId xmlns:a16="http://schemas.microsoft.com/office/drawing/2014/main" id="{A3B94FD4-E245-3641-B120-B253E4AD5E52}"/>
              </a:ext>
            </a:extLst>
          </p:cNvPr>
          <p:cNvSpPr>
            <a:spLocks noChangeArrowheads="1"/>
          </p:cNvSpPr>
          <p:nvPr/>
        </p:nvSpPr>
        <p:spPr bwMode="auto">
          <a:xfrm>
            <a:off x="1925343" y="2602523"/>
            <a:ext cx="272844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B301077C-A81D-44AF-8CA1-C5BD8D1347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10;&#10;Description automatically generated with medium confidence">
            <a:extLst>
              <a:ext uri="{FF2B5EF4-FFF2-40B4-BE49-F238E27FC236}">
                <a16:creationId xmlns:a16="http://schemas.microsoft.com/office/drawing/2014/main" id="{3D241C95-78F2-EB4F-9617-CAFB721FE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91494"/>
            <a:ext cx="11353800" cy="6675011"/>
          </a:xfrm>
          <a:prstGeom prst="rect">
            <a:avLst/>
          </a:prstGeom>
        </p:spPr>
      </p:pic>
    </p:spTree>
    <p:extLst>
      <p:ext uri="{BB962C8B-B14F-4D97-AF65-F5344CB8AC3E}">
        <p14:creationId xmlns:p14="http://schemas.microsoft.com/office/powerpoint/2010/main" val="362977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63571" y="2880925"/>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How can purchasers help?</a:t>
            </a:r>
          </a:p>
        </p:txBody>
      </p:sp>
      <p:sp>
        <p:nvSpPr>
          <p:cNvPr id="3" name="Rectangle 2">
            <a:extLst>
              <a:ext uri="{FF2B5EF4-FFF2-40B4-BE49-F238E27FC236}">
                <a16:creationId xmlns:a16="http://schemas.microsoft.com/office/drawing/2014/main" id="{FACBAB73-0CF7-4C42-9897-A33865DC600C}"/>
              </a:ext>
            </a:extLst>
          </p:cNvPr>
          <p:cNvSpPr/>
          <p:nvPr/>
        </p:nvSpPr>
        <p:spPr>
          <a:xfrm>
            <a:off x="1275469" y="376703"/>
            <a:ext cx="9922413" cy="461665"/>
          </a:xfrm>
          <a:prstGeom prst="rect">
            <a:avLst/>
          </a:prstGeom>
        </p:spPr>
        <p:txBody>
          <a:bodyPr wrap="square">
            <a:spAutoFit/>
          </a:bodyPr>
          <a:lstStyle/>
          <a:p>
            <a:pPr algn="ctr"/>
            <a:r>
              <a:rPr lang="en-US" sz="2400" dirty="0">
                <a:solidFill>
                  <a:srgbClr val="0D76BD"/>
                </a:solidFill>
                <a:latin typeface="Arial Black" panose="020B0A04020102020204" pitchFamily="34" charset="0"/>
                <a:ea typeface="+mj-ea"/>
                <a:cs typeface="+mj-cs"/>
              </a:rPr>
              <a:t>Plus many more product types….</a:t>
            </a:r>
          </a:p>
        </p:txBody>
      </p:sp>
      <p:sp>
        <p:nvSpPr>
          <p:cNvPr id="7" name="Rectangle 2">
            <a:extLst>
              <a:ext uri="{FF2B5EF4-FFF2-40B4-BE49-F238E27FC236}">
                <a16:creationId xmlns:a16="http://schemas.microsoft.com/office/drawing/2014/main" id="{A3B94FD4-E245-3641-B120-B253E4AD5E52}"/>
              </a:ext>
            </a:extLst>
          </p:cNvPr>
          <p:cNvSpPr>
            <a:spLocks noChangeArrowheads="1"/>
          </p:cNvSpPr>
          <p:nvPr/>
        </p:nvSpPr>
        <p:spPr bwMode="auto">
          <a:xfrm>
            <a:off x="1925343" y="2602523"/>
            <a:ext cx="272844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1" name="Picture 10">
            <a:extLst>
              <a:ext uri="{FF2B5EF4-FFF2-40B4-BE49-F238E27FC236}">
                <a16:creationId xmlns:a16="http://schemas.microsoft.com/office/drawing/2014/main" id="{2AC2B529-6095-5E4D-AB54-CC1B1EA80F8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75629" y="3526494"/>
            <a:ext cx="844355" cy="1647425"/>
          </a:xfrm>
          <a:prstGeom prst="rect">
            <a:avLst/>
          </a:prstGeom>
        </p:spPr>
      </p:pic>
      <p:sp>
        <p:nvSpPr>
          <p:cNvPr id="2" name="Rectangle 2">
            <a:extLst>
              <a:ext uri="{FF2B5EF4-FFF2-40B4-BE49-F238E27FC236}">
                <a16:creationId xmlns:a16="http://schemas.microsoft.com/office/drawing/2014/main" id="{43D09B7F-0846-7144-9C2C-EB251EBEC18C}"/>
              </a:ext>
            </a:extLst>
          </p:cNvPr>
          <p:cNvSpPr>
            <a:spLocks noChangeArrowheads="1"/>
          </p:cNvSpPr>
          <p:nvPr/>
        </p:nvSpPr>
        <p:spPr bwMode="auto">
          <a:xfrm>
            <a:off x="3882682" y="1637249"/>
            <a:ext cx="157391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5121" name="Picture 41" descr="image of a water cooler">
            <a:extLst>
              <a:ext uri="{FF2B5EF4-FFF2-40B4-BE49-F238E27FC236}">
                <a16:creationId xmlns:a16="http://schemas.microsoft.com/office/drawing/2014/main" id="{B768019E-6B8A-D74F-BC94-B6B7A1B5E95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b="12732"/>
          <a:stretch>
            <a:fillRect/>
          </a:stretch>
        </p:blipFill>
        <p:spPr bwMode="auto">
          <a:xfrm>
            <a:off x="909391" y="1424155"/>
            <a:ext cx="2580619" cy="1968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00A88D68-5D1E-DD4F-A35B-C8862AF2CE4A}"/>
              </a:ext>
            </a:extLst>
          </p:cNvPr>
          <p:cNvSpPr>
            <a:spLocks noChangeArrowheads="1"/>
          </p:cNvSpPr>
          <p:nvPr/>
        </p:nvSpPr>
        <p:spPr bwMode="auto">
          <a:xfrm>
            <a:off x="6652379" y="19738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123" name="Picture 32">
            <a:extLst>
              <a:ext uri="{FF2B5EF4-FFF2-40B4-BE49-F238E27FC236}">
                <a16:creationId xmlns:a16="http://schemas.microsoft.com/office/drawing/2014/main" id="{A590C06C-6F5C-B041-9B16-0D05FF8495AC}"/>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27167" t="22549" r="8678" b="9189"/>
          <a:stretch>
            <a:fillRect/>
          </a:stretch>
        </p:blipFill>
        <p:spPr bwMode="auto">
          <a:xfrm>
            <a:off x="9615989" y="1682968"/>
            <a:ext cx="11811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8AE0429-E7BD-144A-AA7A-0912FD167CF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715180" y="1555890"/>
            <a:ext cx="689610" cy="1583690"/>
          </a:xfrm>
          <a:prstGeom prst="rect">
            <a:avLst/>
          </a:prstGeom>
        </p:spPr>
      </p:pic>
      <p:pic>
        <p:nvPicPr>
          <p:cNvPr id="17" name="Picture 16">
            <a:extLst>
              <a:ext uri="{FF2B5EF4-FFF2-40B4-BE49-F238E27FC236}">
                <a16:creationId xmlns:a16="http://schemas.microsoft.com/office/drawing/2014/main" id="{32320412-9430-AB43-8342-D89923485268}"/>
              </a:ext>
            </a:extLst>
          </p:cNvPr>
          <p:cNvPicPr/>
          <p:nvPr/>
        </p:nvPicPr>
        <p:blipFill>
          <a:blip r:embed="rId10">
            <a:extLst>
              <a:ext uri="{28A0092B-C50C-407E-A947-70E740481C1C}">
                <a14:useLocalDpi xmlns:a14="http://schemas.microsoft.com/office/drawing/2010/main" val="0"/>
              </a:ext>
            </a:extLst>
          </a:blip>
          <a:stretch>
            <a:fillRect/>
          </a:stretch>
        </p:blipFill>
        <p:spPr>
          <a:xfrm>
            <a:off x="8882564" y="4150728"/>
            <a:ext cx="1466850" cy="1636395"/>
          </a:xfrm>
          <a:prstGeom prst="rect">
            <a:avLst/>
          </a:prstGeom>
        </p:spPr>
      </p:pic>
      <p:pic>
        <p:nvPicPr>
          <p:cNvPr id="5125" name="Picture 39" descr="Image result for kia niro hybrid">
            <a:extLst>
              <a:ext uri="{FF2B5EF4-FFF2-40B4-BE49-F238E27FC236}">
                <a16:creationId xmlns:a16="http://schemas.microsoft.com/office/drawing/2014/main" id="{D46C8134-E9B5-8749-BA84-99461C65DEA8}"/>
              </a:ext>
            </a:extLst>
          </p:cNvPr>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1435912" y="3898906"/>
            <a:ext cx="2151677" cy="16093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a:extLst>
              <a:ext uri="{FF2B5EF4-FFF2-40B4-BE49-F238E27FC236}">
                <a16:creationId xmlns:a16="http://schemas.microsoft.com/office/drawing/2014/main" id="{740AFDAC-D2AE-3241-9D4B-170B0C071CD2}"/>
              </a:ext>
            </a:extLst>
          </p:cNvPr>
          <p:cNvSpPr>
            <a:spLocks noChangeArrowheads="1"/>
          </p:cNvSpPr>
          <p:nvPr/>
        </p:nvSpPr>
        <p:spPr bwMode="auto">
          <a:xfrm>
            <a:off x="8553157" y="42097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127" name="Picture 27" descr="Image result for top freezer refrigerator">
            <a:extLst>
              <a:ext uri="{FF2B5EF4-FFF2-40B4-BE49-F238E27FC236}">
                <a16:creationId xmlns:a16="http://schemas.microsoft.com/office/drawing/2014/main" id="{9D35C180-BD14-E841-A55C-FA3589AFA129}"/>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l="25667" t="529" r="24857" b="-3822"/>
          <a:stretch>
            <a:fillRect/>
          </a:stretch>
        </p:blipFill>
        <p:spPr bwMode="auto">
          <a:xfrm>
            <a:off x="5808024" y="4150728"/>
            <a:ext cx="844355" cy="18480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descr="Commercial Refrigerators Freezers">
            <a:extLst>
              <a:ext uri="{FF2B5EF4-FFF2-40B4-BE49-F238E27FC236}">
                <a16:creationId xmlns:a16="http://schemas.microsoft.com/office/drawing/2014/main" id="{0E23EF4C-12D5-1C42-83D2-80AAD1F362CA}"/>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l="22594" r="25513" b="15778"/>
          <a:stretch>
            <a:fillRect/>
          </a:stretch>
        </p:blipFill>
        <p:spPr bwMode="auto">
          <a:xfrm>
            <a:off x="3721560" y="1532254"/>
            <a:ext cx="1069543" cy="15320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F06488-687C-7E49-AFAA-FBAACE4F9942}"/>
              </a:ext>
            </a:extLst>
          </p:cNvPr>
          <p:cNvPicPr>
            <a:picLocks noChangeAspect="1"/>
          </p:cNvPicPr>
          <p:nvPr/>
        </p:nvPicPr>
        <p:blipFill>
          <a:blip r:embed="rId17"/>
          <a:stretch>
            <a:fillRect/>
          </a:stretch>
        </p:blipFill>
        <p:spPr>
          <a:xfrm>
            <a:off x="5304155" y="1549009"/>
            <a:ext cx="1583690" cy="1583690"/>
          </a:xfrm>
          <a:prstGeom prst="rect">
            <a:avLst/>
          </a:prstGeom>
        </p:spPr>
      </p:pic>
      <p:pic>
        <p:nvPicPr>
          <p:cNvPr id="6" name="Picture 5" descr="A picture containing indoor, sitting, table, computer&#10;&#10;Description automatically generated">
            <a:extLst>
              <a:ext uri="{FF2B5EF4-FFF2-40B4-BE49-F238E27FC236}">
                <a16:creationId xmlns:a16="http://schemas.microsoft.com/office/drawing/2014/main" id="{CA04FA70-2A75-4C31-930E-3489D0B8CF8A}"/>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6631763" y="2780429"/>
            <a:ext cx="2266057" cy="2266057"/>
          </a:xfrm>
          <a:prstGeom prst="rect">
            <a:avLst/>
          </a:prstGeom>
        </p:spPr>
      </p:pic>
      <p:pic>
        <p:nvPicPr>
          <p:cNvPr id="4" name="Picture 3">
            <a:extLst>
              <a:ext uri="{FF2B5EF4-FFF2-40B4-BE49-F238E27FC236}">
                <a16:creationId xmlns:a16="http://schemas.microsoft.com/office/drawing/2014/main" id="{DB8A5102-A182-4D48-BCD3-5CBBA17D29B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8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091" y="5431720"/>
            <a:ext cx="11050074" cy="1325563"/>
          </a:xfrm>
        </p:spPr>
        <p:txBody>
          <a:bodyPr>
            <a:noAutofit/>
          </a:bodyPr>
          <a:lstStyle/>
          <a:p>
            <a:pPr algn="ctr"/>
            <a:r>
              <a:rPr lang="en-US" sz="3600" dirty="0">
                <a:solidFill>
                  <a:srgbClr val="0D76BD"/>
                </a:solidFill>
                <a:latin typeface="Arial Black" panose="020B0A04020102020204" pitchFamily="34" charset="0"/>
              </a:rPr>
              <a:t>Join IGSD, SPLC &amp; Other Climate </a:t>
            </a:r>
            <a:br>
              <a:rPr lang="en-US" sz="3600" dirty="0">
                <a:solidFill>
                  <a:srgbClr val="0D76BD"/>
                </a:solidFill>
                <a:latin typeface="Arial Black" panose="020B0A04020102020204" pitchFamily="34" charset="0"/>
              </a:rPr>
            </a:br>
            <a:r>
              <a:rPr lang="en-US" sz="3600" dirty="0">
                <a:solidFill>
                  <a:srgbClr val="0D76BD"/>
                </a:solidFill>
                <a:latin typeface="Arial Black" panose="020B0A04020102020204" pitchFamily="34" charset="0"/>
              </a:rPr>
              <a:t>Leaders by Taking the Pledge!</a:t>
            </a:r>
            <a:endParaRPr lang="en-US" sz="3600" b="1" strike="sngStrike" dirty="0">
              <a:solidFill>
                <a:srgbClr val="0D76BD"/>
              </a:solidFill>
              <a:latin typeface="Arial Black" panose="020B0A04020102020204" pitchFamily="34" charset="0"/>
            </a:endParaRPr>
          </a:p>
        </p:txBody>
      </p:sp>
      <p:pic>
        <p:nvPicPr>
          <p:cNvPr id="4" name="Picture 3">
            <a:extLst>
              <a:ext uri="{FF2B5EF4-FFF2-40B4-BE49-F238E27FC236}">
                <a16:creationId xmlns:a16="http://schemas.microsoft.com/office/drawing/2014/main" id="{BA45259A-8E4B-49F5-8B5B-D13F75C0A6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CE1D188-C6A5-BB4F-925A-8EC387CC8192}"/>
              </a:ext>
            </a:extLst>
          </p:cNvPr>
          <p:cNvSpPr/>
          <p:nvPr/>
        </p:nvSpPr>
        <p:spPr>
          <a:xfrm>
            <a:off x="2566528" y="3710472"/>
            <a:ext cx="6818533" cy="646331"/>
          </a:xfrm>
          <a:prstGeom prst="rect">
            <a:avLst/>
          </a:prstGeom>
        </p:spPr>
        <p:txBody>
          <a:bodyPr wrap="none">
            <a:spAutoFit/>
          </a:bodyPr>
          <a:lstStyle/>
          <a:p>
            <a:r>
              <a:rPr lang="en-US" sz="3600" dirty="0"/>
              <a:t>ClimateFriendlyCooling.com/Pledge</a:t>
            </a:r>
          </a:p>
        </p:txBody>
      </p:sp>
      <p:pic>
        <p:nvPicPr>
          <p:cNvPr id="7" name="Picture 6" descr="Graphical user interface, text, application, email, Teams&#10;&#10;Description automatically generated">
            <a:extLst>
              <a:ext uri="{FF2B5EF4-FFF2-40B4-BE49-F238E27FC236}">
                <a16:creationId xmlns:a16="http://schemas.microsoft.com/office/drawing/2014/main" id="{4BD9F46B-7A2D-E346-B47E-8BFD5CAE5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91" y="460544"/>
            <a:ext cx="11333409" cy="3053492"/>
          </a:xfrm>
          <a:prstGeom prst="rect">
            <a:avLst/>
          </a:prstGeom>
        </p:spPr>
      </p:pic>
    </p:spTree>
    <p:extLst>
      <p:ext uri="{BB962C8B-B14F-4D97-AF65-F5344CB8AC3E}">
        <p14:creationId xmlns:p14="http://schemas.microsoft.com/office/powerpoint/2010/main" val="229347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369" y="1861315"/>
            <a:ext cx="11240855" cy="3659394"/>
          </a:xfrm>
        </p:spPr>
        <p:txBody>
          <a:bodyPr>
            <a:normAutofit lnSpcReduction="10000"/>
          </a:bodyPr>
          <a:lstStyle/>
          <a:p>
            <a:pPr marL="0" indent="0">
              <a:buNone/>
            </a:pPr>
            <a:r>
              <a:rPr lang="en-US" sz="2400" b="1" dirty="0">
                <a:solidFill>
                  <a:srgbClr val="0A5C94"/>
                </a:solidFill>
                <a:latin typeface="Arial" panose="020B0604020202020204" pitchFamily="34" charset="0"/>
                <a:cs typeface="Arial" panose="020B0604020202020204" pitchFamily="34" charset="0"/>
              </a:rPr>
              <a:t>1. Why are lawmakers focused on energy efficient equipment that uses climate-friendly refrigerants? </a:t>
            </a:r>
          </a:p>
          <a:p>
            <a:pPr marL="514350" indent="-514350">
              <a:buAutoNum type="arabicPeriod"/>
            </a:pPr>
            <a:endParaRPr lang="en-US" sz="2400" dirty="0">
              <a:solidFill>
                <a:srgbClr val="0A5C94"/>
              </a:solidFill>
              <a:latin typeface="Arial" panose="020B0604020202020204" pitchFamily="34" charset="0"/>
              <a:cs typeface="Arial" panose="020B0604020202020204" pitchFamily="34" charset="0"/>
            </a:endParaRPr>
          </a:p>
          <a:p>
            <a:pPr marL="0" indent="0">
              <a:buNone/>
            </a:pPr>
            <a:r>
              <a:rPr lang="en-US" sz="2400" b="1" dirty="0">
                <a:solidFill>
                  <a:srgbClr val="0A5C94"/>
                </a:solidFill>
                <a:latin typeface="Arial" panose="020B0604020202020204" pitchFamily="34" charset="0"/>
                <a:cs typeface="Arial" panose="020B0604020202020204" pitchFamily="34" charset="0"/>
              </a:rPr>
              <a:t>2. How can procurement &amp; organizational refrigerant policy help?</a:t>
            </a:r>
          </a:p>
          <a:p>
            <a:pPr marL="0" indent="0">
              <a:buNone/>
            </a:pPr>
            <a:r>
              <a:rPr lang="en-US" sz="2000" dirty="0">
                <a:solidFill>
                  <a:srgbClr val="0A5C94"/>
                </a:solidFill>
                <a:latin typeface="Arial" panose="020B0604020202020204" pitchFamily="34" charset="0"/>
                <a:cs typeface="Arial" panose="020B0604020202020204" pitchFamily="34" charset="0"/>
              </a:rPr>
              <a:t>	</a:t>
            </a:r>
            <a:endParaRPr lang="en-US" sz="2000" strike="sngStrike" dirty="0">
              <a:solidFill>
                <a:srgbClr val="0A5C94"/>
              </a:solidFill>
              <a:latin typeface="Arial" panose="020B0604020202020204" pitchFamily="34" charset="0"/>
              <a:cs typeface="Arial" panose="020B0604020202020204" pitchFamily="34" charset="0"/>
            </a:endParaRPr>
          </a:p>
          <a:p>
            <a:pPr marL="0" indent="0">
              <a:buNone/>
            </a:pPr>
            <a:r>
              <a:rPr lang="en-US" sz="2400" b="1" dirty="0">
                <a:solidFill>
                  <a:srgbClr val="0A5C94"/>
                </a:solidFill>
                <a:latin typeface="Arial" panose="020B0604020202020204" pitchFamily="34" charset="0"/>
                <a:cs typeface="Arial" panose="020B0604020202020204" pitchFamily="34" charset="0"/>
              </a:rPr>
              <a:t>3. Where can I find products that use climate-friendly refrigerant? (ClimateFriendlyCooling.com!)</a:t>
            </a:r>
            <a:endParaRPr lang="en-US" sz="2400" dirty="0">
              <a:solidFill>
                <a:srgbClr val="0A5C94"/>
              </a:solidFill>
              <a:latin typeface="Arial" panose="020B0604020202020204" pitchFamily="34" charset="0"/>
              <a:cs typeface="Arial" panose="020B0604020202020204" pitchFamily="34" charset="0"/>
            </a:endParaRPr>
          </a:p>
          <a:p>
            <a:pPr marL="0" indent="0">
              <a:buNone/>
            </a:pPr>
            <a:endParaRPr lang="en-US" sz="2400" dirty="0">
              <a:solidFill>
                <a:srgbClr val="0A5C94"/>
              </a:solidFill>
              <a:latin typeface="Arial" panose="020B0604020202020204" pitchFamily="34" charset="0"/>
              <a:cs typeface="Arial" panose="020B0604020202020204" pitchFamily="34" charset="0"/>
            </a:endParaRPr>
          </a:p>
          <a:p>
            <a:pPr marL="0" indent="0">
              <a:buNone/>
            </a:pPr>
            <a:r>
              <a:rPr lang="en-US" sz="2400" b="1" dirty="0">
                <a:solidFill>
                  <a:srgbClr val="0A5C94"/>
                </a:solidFill>
                <a:latin typeface="Arial" panose="020B0604020202020204" pitchFamily="34" charset="0"/>
                <a:cs typeface="Arial" panose="020B0604020202020204" pitchFamily="34" charset="0"/>
              </a:rPr>
              <a:t>4. How you can take the Climate Friendly Cooling pledge!</a:t>
            </a:r>
          </a:p>
        </p:txBody>
      </p:sp>
      <p:sp>
        <p:nvSpPr>
          <p:cNvPr id="5" name="Title 1"/>
          <p:cNvSpPr txBox="1">
            <a:spLocks/>
          </p:cNvSpPr>
          <p:nvPr/>
        </p:nvSpPr>
        <p:spPr>
          <a:xfrm>
            <a:off x="1123469" y="311062"/>
            <a:ext cx="1060466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rgbClr val="0D76BD"/>
                </a:solidFill>
                <a:latin typeface="Arial Black" panose="020B0A04020102020204" pitchFamily="34" charset="0"/>
              </a:rPr>
              <a:t>Contents</a:t>
            </a:r>
          </a:p>
        </p:txBody>
      </p:sp>
      <p:pic>
        <p:nvPicPr>
          <p:cNvPr id="12" name="Picture 2">
            <a:extLst>
              <a:ext uri="{FF2B5EF4-FFF2-40B4-BE49-F238E27FC236}">
                <a16:creationId xmlns:a16="http://schemas.microsoft.com/office/drawing/2014/main" id="{2659C08D-E145-4ABD-857F-DF97834D9E1C}"/>
              </a:ext>
            </a:extLst>
          </p:cNvPr>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1269" t="21782" r="21657" b="21477"/>
          <a:stretch>
            <a:fillRect/>
          </a:stretch>
        </p:blipFill>
        <p:spPr bwMode="auto">
          <a:xfrm>
            <a:off x="11154977" y="6099827"/>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4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8" y="2000212"/>
            <a:ext cx="11752771" cy="3659394"/>
          </a:xfrm>
        </p:spPr>
        <p:txBody>
          <a:bodyPr>
            <a:normAutofit fontScale="92500"/>
          </a:bodyPr>
          <a:lstStyle/>
          <a:p>
            <a:pPr marL="514350" indent="-514350">
              <a:buFont typeface="+mj-lt"/>
              <a:buAutoNum type="arabicPeriod"/>
            </a:pPr>
            <a:r>
              <a:rPr lang="en-US" b="1" dirty="0">
                <a:solidFill>
                  <a:srgbClr val="0A5C94"/>
                </a:solidFill>
                <a:latin typeface="Arial" panose="020B0604020202020204" pitchFamily="34" charset="0"/>
                <a:cs typeface="Arial" panose="020B0604020202020204" pitchFamily="34" charset="0"/>
              </a:rPr>
              <a:t>Switching to climate-friendly HFC alternatives can avoid half a degree Celsius of warming!</a:t>
            </a:r>
          </a:p>
          <a:p>
            <a:pPr marL="514350" indent="-514350">
              <a:buFont typeface="+mj-lt"/>
              <a:buAutoNum type="arabicPeriod"/>
            </a:pPr>
            <a:r>
              <a:rPr lang="en-US" b="1" dirty="0">
                <a:solidFill>
                  <a:srgbClr val="0A5C94"/>
                </a:solidFill>
                <a:latin typeface="Arial" panose="020B0604020202020204" pitchFamily="34" charset="0"/>
                <a:cs typeface="Arial" panose="020B0604020202020204" pitchFamily="34" charset="0"/>
              </a:rPr>
              <a:t>The phase-down has already begun worldwide and in the USA</a:t>
            </a:r>
          </a:p>
          <a:p>
            <a:pPr marL="514350" indent="-514350">
              <a:buFont typeface="+mj-lt"/>
              <a:buAutoNum type="arabicPeriod"/>
            </a:pPr>
            <a:r>
              <a:rPr lang="en-US" b="1" dirty="0">
                <a:solidFill>
                  <a:srgbClr val="0A5C94"/>
                </a:solidFill>
                <a:latin typeface="Arial" panose="020B0604020202020204" pitchFamily="34" charset="0"/>
                <a:cs typeface="Arial" panose="020B0604020202020204" pitchFamily="34" charset="0"/>
              </a:rPr>
              <a:t>Your organizational policy &amp; procurement practices are important: it’s time to update them to prioritize climate-friendly options</a:t>
            </a:r>
          </a:p>
          <a:p>
            <a:pPr marL="514350" indent="-514350">
              <a:buFont typeface="+mj-lt"/>
              <a:buAutoNum type="arabicPeriod"/>
            </a:pPr>
            <a:r>
              <a:rPr lang="en-US" b="1" dirty="0">
                <a:solidFill>
                  <a:srgbClr val="0A5C94"/>
                </a:solidFill>
                <a:latin typeface="Arial" panose="020B0604020202020204" pitchFamily="34" charset="0"/>
                <a:cs typeface="Arial" panose="020B0604020202020204" pitchFamily="34" charset="0"/>
              </a:rPr>
              <a:t>Toolkit &amp; resources help make smart purchasing decisions easier</a:t>
            </a:r>
          </a:p>
          <a:p>
            <a:pPr marL="514350" indent="-514350">
              <a:buFont typeface="+mj-lt"/>
              <a:buAutoNum type="arabicPeriod"/>
            </a:pPr>
            <a:r>
              <a:rPr lang="en-US" b="1" dirty="0">
                <a:solidFill>
                  <a:srgbClr val="0A5C94"/>
                </a:solidFill>
                <a:latin typeface="Arial" panose="020B0604020202020204" pitchFamily="34" charset="0"/>
                <a:cs typeface="Arial" panose="020B0604020202020204" pitchFamily="34" charset="0"/>
              </a:rPr>
              <a:t>Go to ClimateFriendlyCooling.com for guidance &amp; to take the pledge</a:t>
            </a:r>
          </a:p>
        </p:txBody>
      </p:sp>
      <p:sp>
        <p:nvSpPr>
          <p:cNvPr id="5" name="Title 1"/>
          <p:cNvSpPr txBox="1">
            <a:spLocks/>
          </p:cNvSpPr>
          <p:nvPr/>
        </p:nvSpPr>
        <p:spPr>
          <a:xfrm>
            <a:off x="1123469" y="311062"/>
            <a:ext cx="1060466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rgbClr val="0D76BD"/>
                </a:solidFill>
                <a:latin typeface="Arial Black" panose="020B0A04020102020204" pitchFamily="34" charset="0"/>
              </a:rPr>
              <a:t>Recap:</a:t>
            </a:r>
          </a:p>
        </p:txBody>
      </p:sp>
      <p:pic>
        <p:nvPicPr>
          <p:cNvPr id="2" name="Picture 2">
            <a:extLst>
              <a:ext uri="{FF2B5EF4-FFF2-40B4-BE49-F238E27FC236}">
                <a16:creationId xmlns:a16="http://schemas.microsoft.com/office/drawing/2014/main" id="{D64F21C7-A45C-47A2-AB05-CB20E76A47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269" t="21782" r="21657" b="21477"/>
          <a:stretch>
            <a:fillRect/>
          </a:stretch>
        </p:blipFill>
        <p:spPr bwMode="auto">
          <a:xfrm>
            <a:off x="11325043" y="5974892"/>
            <a:ext cx="716486" cy="711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close up of a logo&#10;&#10;Description automatically generated">
            <a:extLst>
              <a:ext uri="{FF2B5EF4-FFF2-40B4-BE49-F238E27FC236}">
                <a16:creationId xmlns:a16="http://schemas.microsoft.com/office/drawing/2014/main" id="{9371F9A7-087F-4691-A339-52A6D36E86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044052"/>
            <a:ext cx="1638824" cy="6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9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3502" y="3857876"/>
            <a:ext cx="5497961" cy="2780620"/>
          </a:xfrm>
          <a:solidFill>
            <a:schemeClr val="bg1">
              <a:alpha val="39000"/>
            </a:schemeClr>
          </a:solidFill>
        </p:spPr>
        <p:txBody>
          <a:bodyPr>
            <a:normAutofit/>
          </a:bodyPr>
          <a:lstStyle/>
          <a:p>
            <a:pPr marL="0" indent="0">
              <a:buNone/>
            </a:pPr>
            <a:r>
              <a:rPr lang="en-US" sz="2400" dirty="0">
                <a:solidFill>
                  <a:srgbClr val="0D76BD"/>
                </a:solidFill>
                <a:latin typeface="Arial Black" panose="020B0A04020102020204" pitchFamily="34" charset="0"/>
              </a:rPr>
              <a:t>Kristen </a:t>
            </a:r>
            <a:r>
              <a:rPr lang="en-US" sz="2400" dirty="0" err="1">
                <a:solidFill>
                  <a:srgbClr val="0D76BD"/>
                </a:solidFill>
                <a:latin typeface="Arial Black" panose="020B0A04020102020204" pitchFamily="34" charset="0"/>
              </a:rPr>
              <a:t>Taddonio</a:t>
            </a:r>
            <a:r>
              <a:rPr lang="en-US" sz="2400" dirty="0">
                <a:solidFill>
                  <a:srgbClr val="0D76BD"/>
                </a:solidFill>
                <a:latin typeface="Arial Black" panose="020B0A04020102020204" pitchFamily="34" charset="0"/>
              </a:rPr>
              <a:t>, IGSD</a:t>
            </a:r>
          </a:p>
          <a:p>
            <a:pPr marL="0" indent="0">
              <a:buNone/>
            </a:pPr>
            <a:r>
              <a:rPr lang="en-US" sz="2400" dirty="0">
                <a:solidFill>
                  <a:srgbClr val="0D76BD"/>
                </a:solidFill>
                <a:latin typeface="Arial" panose="020B0604020202020204" pitchFamily="34" charset="0"/>
                <a:cs typeface="Arial" panose="020B0604020202020204" pitchFamily="34" charset="0"/>
              </a:rPr>
              <a:t>Ktaddonio@igsd.org</a:t>
            </a:r>
            <a:endParaRPr lang="en-US" sz="2400" dirty="0">
              <a:solidFill>
                <a:srgbClr val="0D76BD"/>
              </a:solidFill>
              <a:latin typeface="Arial Black" panose="020B0A04020102020204" pitchFamily="34" charset="0"/>
            </a:endParaRPr>
          </a:p>
          <a:p>
            <a:pPr marL="0" indent="0">
              <a:buNone/>
            </a:pPr>
            <a:r>
              <a:rPr lang="en-US" sz="2400" dirty="0">
                <a:solidFill>
                  <a:srgbClr val="0D76BD"/>
                </a:solidFill>
                <a:latin typeface="Arial Black" panose="020B0A04020102020204" pitchFamily="34" charset="0"/>
              </a:rPr>
              <a:t>Johanna Anderson, SPLC</a:t>
            </a:r>
            <a:br>
              <a:rPr lang="en-US" strike="sngStrike" dirty="0">
                <a:solidFill>
                  <a:srgbClr val="0D76BD"/>
                </a:solidFill>
                <a:latin typeface="Arial Black" panose="020B0A04020102020204" pitchFamily="34" charset="0"/>
              </a:rPr>
            </a:br>
            <a:r>
              <a:rPr lang="en-US" sz="2400" dirty="0">
                <a:solidFill>
                  <a:srgbClr val="0D76BD"/>
                </a:solidFill>
                <a:latin typeface="Arial" panose="020B0604020202020204" pitchFamily="34" charset="0"/>
                <a:cs typeface="Arial" panose="020B0604020202020204" pitchFamily="34" charset="0"/>
              </a:rPr>
              <a:t>johanna@sustainablepurchasing.org</a:t>
            </a:r>
            <a:endParaRPr lang="en-US" sz="2400" dirty="0">
              <a:solidFill>
                <a:srgbClr val="0D76BD"/>
              </a:solidFill>
              <a:latin typeface="Arial Black" panose="020B0A040201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5" name="Title 1"/>
          <p:cNvSpPr txBox="1">
            <a:spLocks/>
          </p:cNvSpPr>
          <p:nvPr/>
        </p:nvSpPr>
        <p:spPr>
          <a:xfrm>
            <a:off x="1318160" y="1315152"/>
            <a:ext cx="10604665" cy="3387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800" dirty="0">
                <a:solidFill>
                  <a:srgbClr val="0D76BD"/>
                </a:solidFill>
                <a:latin typeface="Arial Black" panose="020B0A04020102020204" pitchFamily="34" charset="0"/>
              </a:rPr>
              <a:t>THANK YOU</a:t>
            </a:r>
          </a:p>
        </p:txBody>
      </p:sp>
      <p:pic>
        <p:nvPicPr>
          <p:cNvPr id="2" name="Picture 2">
            <a:extLst>
              <a:ext uri="{FF2B5EF4-FFF2-40B4-BE49-F238E27FC236}">
                <a16:creationId xmlns:a16="http://schemas.microsoft.com/office/drawing/2014/main" id="{06667C55-0E7C-4F29-B1E2-B29FCC532376}"/>
              </a:ext>
            </a:extLst>
          </p:cNvPr>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1269" t="21782" r="21657" b="21477"/>
          <a:stretch>
            <a:fillRect/>
          </a:stretch>
        </p:blipFill>
        <p:spPr bwMode="auto">
          <a:xfrm>
            <a:off x="11154977" y="6099827"/>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3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8160" y="365125"/>
            <a:ext cx="10604665" cy="1325563"/>
          </a:xfrm>
        </p:spPr>
        <p:txBody>
          <a:bodyPr>
            <a:normAutofit/>
          </a:bodyPr>
          <a:lstStyle/>
          <a:p>
            <a:r>
              <a:rPr lang="en-US" sz="3200" dirty="0">
                <a:solidFill>
                  <a:srgbClr val="0D76BD"/>
                </a:solidFill>
                <a:latin typeface="Arial Black" panose="020B0A04020102020204" pitchFamily="34" charset="0"/>
              </a:rPr>
              <a:t>Why are Lawmakers Focusing on Efficiency and Climate Friendly Refrigerants?</a:t>
            </a:r>
          </a:p>
        </p:txBody>
      </p:sp>
      <p:sp>
        <p:nvSpPr>
          <p:cNvPr id="3" name="Content Placeholder 2"/>
          <p:cNvSpPr>
            <a:spLocks noGrp="1"/>
          </p:cNvSpPr>
          <p:nvPr>
            <p:ph idx="1"/>
          </p:nvPr>
        </p:nvSpPr>
        <p:spPr>
          <a:xfrm>
            <a:off x="1473083" y="1642802"/>
            <a:ext cx="6138331" cy="5268472"/>
          </a:xfrm>
        </p:spPr>
        <p:txBody>
          <a:bodyPr>
            <a:noAutofit/>
          </a:bodyPr>
          <a:lstStyle/>
          <a:p>
            <a:pPr>
              <a:lnSpc>
                <a:spcPct val="100000"/>
              </a:lnSpc>
              <a:spcAft>
                <a:spcPts val="1200"/>
              </a:spcAft>
            </a:pPr>
            <a:r>
              <a:rPr lang="en-US" sz="2400" dirty="0">
                <a:solidFill>
                  <a:schemeClr val="tx1">
                    <a:lumMod val="95000"/>
                    <a:lumOff val="5000"/>
                  </a:schemeClr>
                </a:solidFill>
                <a:latin typeface="Arial" panose="020B0604020202020204" pitchFamily="34" charset="0"/>
                <a:cs typeface="Arial" panose="020B0604020202020204" pitchFamily="34" charset="0"/>
              </a:rPr>
              <a:t>Climate-friendly refrigerants can avoid 0.5 °C of warming!</a:t>
            </a:r>
          </a:p>
          <a:p>
            <a:pPr>
              <a:lnSpc>
                <a:spcPct val="100000"/>
              </a:lnSpc>
              <a:spcAft>
                <a:spcPts val="1200"/>
              </a:spcAft>
            </a:pPr>
            <a:r>
              <a:rPr lang="en-US" sz="2400" dirty="0">
                <a:latin typeface="Arial" panose="020B0604020202020204" pitchFamily="34" charset="0"/>
                <a:cs typeface="Arial" panose="020B0604020202020204" pitchFamily="34" charset="0"/>
              </a:rPr>
              <a:t>Combining energy efficiency can avoid another 0.5 °C of warming!  </a:t>
            </a:r>
          </a:p>
          <a:p>
            <a:pPr>
              <a:lnSpc>
                <a:spcPct val="100000"/>
              </a:lnSpc>
              <a:spcAft>
                <a:spcPts val="1200"/>
              </a:spcAft>
            </a:pPr>
            <a:r>
              <a:rPr lang="en-US" sz="2400" dirty="0">
                <a:solidFill>
                  <a:schemeClr val="tx1">
                    <a:lumMod val="95000"/>
                    <a:lumOff val="5000"/>
                  </a:schemeClr>
                </a:solidFill>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tate and national </a:t>
            </a:r>
            <a:r>
              <a:rPr lang="en-US" sz="2400" dirty="0">
                <a:solidFill>
                  <a:schemeClr val="tx1">
                    <a:lumMod val="95000"/>
                    <a:lumOff val="5000"/>
                  </a:schemeClr>
                </a:solidFill>
                <a:latin typeface="Arial" panose="020B0604020202020204" pitchFamily="34" charset="0"/>
                <a:cs typeface="Arial" panose="020B0604020202020204" pitchFamily="34" charset="0"/>
              </a:rPr>
              <a:t>laws and regulations increasingly mandate climate-friendly refrigerants in the US &amp; worldwide</a:t>
            </a:r>
          </a:p>
          <a:p>
            <a:pPr>
              <a:lnSpc>
                <a:spcPct val="100000"/>
              </a:lnSpc>
              <a:spcAft>
                <a:spcPts val="1200"/>
              </a:spcAft>
            </a:pPr>
            <a:r>
              <a:rPr lang="en-US" sz="2400" dirty="0">
                <a:solidFill>
                  <a:schemeClr val="tx1">
                    <a:lumMod val="95000"/>
                    <a:lumOff val="5000"/>
                  </a:schemeClr>
                </a:solidFill>
                <a:latin typeface="Arial" panose="020B0604020202020204" pitchFamily="34" charset="0"/>
                <a:cs typeface="Arial" panose="020B0604020202020204" pitchFamily="34" charset="0"/>
              </a:rPr>
              <a:t>Efficient, affordable options are now available for many applications (refrigerators, freezers, etc.)</a:t>
            </a:r>
          </a:p>
        </p:txBody>
      </p:sp>
      <p:pic>
        <p:nvPicPr>
          <p:cNvPr id="8" name="Picture 7">
            <a:extLst>
              <a:ext uri="{FF2B5EF4-FFF2-40B4-BE49-F238E27FC236}">
                <a16:creationId xmlns:a16="http://schemas.microsoft.com/office/drawing/2014/main" id="{4FBA39CC-619F-F447-95A5-4BAC37961021}"/>
              </a:ext>
            </a:extLst>
          </p:cNvPr>
          <p:cNvPicPr>
            <a:picLocks noChangeAspect="1"/>
          </p:cNvPicPr>
          <p:nvPr/>
        </p:nvPicPr>
        <p:blipFill rotWithShape="1">
          <a:blip r:embed="rId3">
            <a:extLst>
              <a:ext uri="{28A0092B-C50C-407E-A947-70E740481C1C}">
                <a14:useLocalDpi xmlns:a14="http://schemas.microsoft.com/office/drawing/2010/main" val="0"/>
              </a:ext>
            </a:extLst>
          </a:blip>
          <a:srcRect r="7307"/>
          <a:stretch/>
        </p:blipFill>
        <p:spPr>
          <a:xfrm>
            <a:off x="7758557" y="1572766"/>
            <a:ext cx="4164268" cy="2497395"/>
          </a:xfrm>
          <a:prstGeom prst="rect">
            <a:avLst/>
          </a:prstGeom>
        </p:spPr>
      </p:pic>
      <p:pic>
        <p:nvPicPr>
          <p:cNvPr id="4" name="Picture 3">
            <a:extLst>
              <a:ext uri="{FF2B5EF4-FFF2-40B4-BE49-F238E27FC236}">
                <a16:creationId xmlns:a16="http://schemas.microsoft.com/office/drawing/2014/main" id="{C675B4B0-C85D-4FD9-B485-FAC3488545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6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B82252-8765-5C46-9028-BD36C73D2BDD}"/>
              </a:ext>
            </a:extLst>
          </p:cNvPr>
          <p:cNvSpPr txBox="1">
            <a:spLocks/>
          </p:cNvSpPr>
          <p:nvPr/>
        </p:nvSpPr>
        <p:spPr>
          <a:xfrm>
            <a:off x="340242" y="407655"/>
            <a:ext cx="1150442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D76BD"/>
                </a:solidFill>
                <a:latin typeface="Arial Black" panose="020B0A04020102020204" pitchFamily="34" charset="0"/>
              </a:rPr>
              <a:t>High Efficiency + Climate Friendly Refrigerants = Best Possible Outcome</a:t>
            </a:r>
          </a:p>
        </p:txBody>
      </p:sp>
      <p:sp>
        <p:nvSpPr>
          <p:cNvPr id="4" name="Content Placeholder 2">
            <a:extLst>
              <a:ext uri="{FF2B5EF4-FFF2-40B4-BE49-F238E27FC236}">
                <a16:creationId xmlns:a16="http://schemas.microsoft.com/office/drawing/2014/main" id="{D9A0F091-E161-7C4E-A157-7FC2380335A4}"/>
              </a:ext>
            </a:extLst>
          </p:cNvPr>
          <p:cNvSpPr txBox="1">
            <a:spLocks/>
          </p:cNvSpPr>
          <p:nvPr/>
        </p:nvSpPr>
        <p:spPr>
          <a:xfrm>
            <a:off x="340242" y="1850287"/>
            <a:ext cx="11504427" cy="5268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dirty="0">
                <a:latin typeface="Arial" panose="020B0604020202020204" pitchFamily="34" charset="0"/>
                <a:cs typeface="Arial" panose="020B0604020202020204" pitchFamily="34" charset="0"/>
              </a:rPr>
              <a:t>Asking for products with high energy efficiency AND climate friendly refrigerants provides better outcomes:</a:t>
            </a:r>
          </a:p>
          <a:p>
            <a:pPr lvl="1">
              <a:lnSpc>
                <a:spcPct val="100000"/>
              </a:lnSpc>
              <a:spcAft>
                <a:spcPts val="1200"/>
              </a:spcAft>
            </a:pPr>
            <a:r>
              <a:rPr lang="en-US" dirty="0">
                <a:solidFill>
                  <a:schemeClr val="tx1">
                    <a:lumMod val="95000"/>
                    <a:lumOff val="5000"/>
                  </a:schemeClr>
                </a:solidFill>
                <a:latin typeface="Arial" panose="020B0604020202020204" pitchFamily="34" charset="0"/>
                <a:cs typeface="Arial" panose="020B0604020202020204" pitchFamily="34" charset="0"/>
              </a:rPr>
              <a:t>Environmental: minimize direct (refrigerant) and indirect (energy related) emissions</a:t>
            </a:r>
          </a:p>
          <a:p>
            <a:pPr lvl="1">
              <a:lnSpc>
                <a:spcPct val="100000"/>
              </a:lnSpc>
              <a:spcAft>
                <a:spcPts val="1200"/>
              </a:spcAft>
            </a:pPr>
            <a:r>
              <a:rPr lang="en-US" dirty="0">
                <a:solidFill>
                  <a:schemeClr val="tx1">
                    <a:lumMod val="95000"/>
                    <a:lumOff val="5000"/>
                  </a:schemeClr>
                </a:solidFill>
                <a:latin typeface="Arial" panose="020B0604020202020204" pitchFamily="34" charset="0"/>
                <a:cs typeface="Arial" panose="020B0604020202020204" pitchFamily="34" charset="0"/>
              </a:rPr>
              <a:t>Financial: minimizes life-cycle ownership costs by minimizing energy cost</a:t>
            </a:r>
          </a:p>
        </p:txBody>
      </p:sp>
      <p:pic>
        <p:nvPicPr>
          <p:cNvPr id="5" name="Picture 4">
            <a:extLst>
              <a:ext uri="{FF2B5EF4-FFF2-40B4-BE49-F238E27FC236}">
                <a16:creationId xmlns:a16="http://schemas.microsoft.com/office/drawing/2014/main" id="{FD2D1988-7084-7541-841C-3B34F3329B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269" t="21782" r="21657" b="21477"/>
          <a:stretch>
            <a:fillRect/>
          </a:stretch>
        </p:blipFill>
        <p:spPr bwMode="auto">
          <a:xfrm>
            <a:off x="326304" y="5952456"/>
            <a:ext cx="716486" cy="711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804B7664-1979-1242-9889-872F81D566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8629" y="6021616"/>
            <a:ext cx="1638824" cy="6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0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0204" y="43920"/>
            <a:ext cx="11128741" cy="1325563"/>
          </a:xfrm>
        </p:spPr>
        <p:txBody>
          <a:bodyPr>
            <a:normAutofit/>
          </a:bodyPr>
          <a:lstStyle/>
          <a:p>
            <a:pPr algn="ctr"/>
            <a:r>
              <a:rPr lang="en-US" sz="2800" dirty="0">
                <a:solidFill>
                  <a:srgbClr val="0D76BD"/>
                </a:solidFill>
                <a:latin typeface="Arial Black" panose="020B0A04020102020204" pitchFamily="34" charset="0"/>
              </a:rPr>
              <a:t>The 2016 Kigali Amendment to the Montreal Protocol</a:t>
            </a:r>
          </a:p>
        </p:txBody>
      </p:sp>
      <p:pic>
        <p:nvPicPr>
          <p:cNvPr id="7" name="Picture 6">
            <a:hlinkClick r:id="rId3"/>
            <a:extLst>
              <a:ext uri="{FF2B5EF4-FFF2-40B4-BE49-F238E27FC236}">
                <a16:creationId xmlns:a16="http://schemas.microsoft.com/office/drawing/2014/main" id="{35C097C9-623C-B240-97DE-78D1750EE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97" y="1450057"/>
            <a:ext cx="8089900" cy="4432300"/>
          </a:xfrm>
          <a:prstGeom prst="rect">
            <a:avLst/>
          </a:prstGeom>
        </p:spPr>
      </p:pic>
      <p:sp>
        <p:nvSpPr>
          <p:cNvPr id="8" name="TextBox 7">
            <a:extLst>
              <a:ext uri="{FF2B5EF4-FFF2-40B4-BE49-F238E27FC236}">
                <a16:creationId xmlns:a16="http://schemas.microsoft.com/office/drawing/2014/main" id="{804C1811-EA55-BB4B-A384-4792526A09C6}"/>
              </a:ext>
            </a:extLst>
          </p:cNvPr>
          <p:cNvSpPr txBox="1"/>
          <p:nvPr/>
        </p:nvSpPr>
        <p:spPr>
          <a:xfrm>
            <a:off x="3910263" y="6208295"/>
            <a:ext cx="4808624" cy="369332"/>
          </a:xfrm>
          <a:prstGeom prst="rect">
            <a:avLst/>
          </a:prstGeom>
          <a:noFill/>
        </p:spPr>
        <p:txBody>
          <a:bodyPr wrap="none" rtlCol="0">
            <a:spAutoFit/>
          </a:bodyPr>
          <a:lstStyle/>
          <a:p>
            <a:r>
              <a:rPr lang="en-US" dirty="0">
                <a:hlinkClick r:id="rId3"/>
              </a:rPr>
              <a:t>https://www.youtube.com/watch?v=Ttv-OcvnsaY</a:t>
            </a:r>
            <a:endParaRPr lang="en-US" dirty="0"/>
          </a:p>
        </p:txBody>
      </p:sp>
      <p:sp>
        <p:nvSpPr>
          <p:cNvPr id="9" name="Title 1">
            <a:extLst>
              <a:ext uri="{FF2B5EF4-FFF2-40B4-BE49-F238E27FC236}">
                <a16:creationId xmlns:a16="http://schemas.microsoft.com/office/drawing/2014/main" id="{38219679-856E-1240-8A3A-A4B21B6FD7A8}"/>
              </a:ext>
            </a:extLst>
          </p:cNvPr>
          <p:cNvSpPr txBox="1">
            <a:spLocks/>
          </p:cNvSpPr>
          <p:nvPr/>
        </p:nvSpPr>
        <p:spPr>
          <a:xfrm rot="16200000">
            <a:off x="-3073433" y="2880924"/>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Why care about climate-friendly refrigerants?</a:t>
            </a:r>
          </a:p>
        </p:txBody>
      </p:sp>
      <p:pic>
        <p:nvPicPr>
          <p:cNvPr id="3" name="Picture 2">
            <a:extLst>
              <a:ext uri="{FF2B5EF4-FFF2-40B4-BE49-F238E27FC236}">
                <a16:creationId xmlns:a16="http://schemas.microsoft.com/office/drawing/2014/main" id="{220512C6-6000-442F-9F00-73B9F17208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6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549" y="0"/>
            <a:ext cx="11487451" cy="1325563"/>
          </a:xfrm>
        </p:spPr>
        <p:txBody>
          <a:bodyPr>
            <a:normAutofit/>
          </a:bodyPr>
          <a:lstStyle/>
          <a:p>
            <a:pPr algn="ctr"/>
            <a:r>
              <a:rPr lang="en-US" sz="3200" dirty="0">
                <a:solidFill>
                  <a:srgbClr val="0D76BD"/>
                </a:solidFill>
                <a:latin typeface="Arial Black" panose="020B0A04020102020204" pitchFamily="34" charset="0"/>
              </a:rPr>
              <a:t>Hydrofluorocarbon (HFC) Phase-down Schedule</a:t>
            </a:r>
          </a:p>
        </p:txBody>
      </p:sp>
      <p:graphicFrame>
        <p:nvGraphicFramePr>
          <p:cNvPr id="4" name="Chart 3">
            <a:extLst>
              <a:ext uri="{FF2B5EF4-FFF2-40B4-BE49-F238E27FC236}">
                <a16:creationId xmlns:a16="http://schemas.microsoft.com/office/drawing/2014/main" id="{7194EB58-1541-0348-8DC4-BD89B95595FD}"/>
              </a:ext>
            </a:extLst>
          </p:cNvPr>
          <p:cNvGraphicFramePr>
            <a:graphicFrameLocks/>
          </p:cNvGraphicFramePr>
          <p:nvPr>
            <p:extLst>
              <p:ext uri="{D42A27DB-BD31-4B8C-83A1-F6EECF244321}">
                <p14:modId xmlns:p14="http://schemas.microsoft.com/office/powerpoint/2010/main" val="1886535510"/>
              </p:ext>
            </p:extLst>
          </p:nvPr>
        </p:nvGraphicFramePr>
        <p:xfrm>
          <a:off x="6448274" y="1325563"/>
          <a:ext cx="5645149" cy="451618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BB1522C3-898F-934E-B817-BF938F5E6E0D}"/>
              </a:ext>
            </a:extLst>
          </p:cNvPr>
          <p:cNvSpPr txBox="1">
            <a:spLocks/>
          </p:cNvSpPr>
          <p:nvPr/>
        </p:nvSpPr>
        <p:spPr>
          <a:xfrm rot="16200000">
            <a:off x="-3073433" y="2880924"/>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Why care about climate-friendly refrigerants?</a:t>
            </a:r>
          </a:p>
        </p:txBody>
      </p:sp>
      <p:pic>
        <p:nvPicPr>
          <p:cNvPr id="8" name="Picture 7">
            <a:extLst>
              <a:ext uri="{FF2B5EF4-FFF2-40B4-BE49-F238E27FC236}">
                <a16:creationId xmlns:a16="http://schemas.microsoft.com/office/drawing/2014/main" id="{1986094F-E9F3-4B44-8B98-20080E2CD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45" y="1414754"/>
            <a:ext cx="5645149" cy="4028490"/>
          </a:xfrm>
          <a:prstGeom prst="rect">
            <a:avLst/>
          </a:prstGeom>
        </p:spPr>
      </p:pic>
      <p:pic>
        <p:nvPicPr>
          <p:cNvPr id="3" name="Picture 2">
            <a:extLst>
              <a:ext uri="{FF2B5EF4-FFF2-40B4-BE49-F238E27FC236}">
                <a16:creationId xmlns:a16="http://schemas.microsoft.com/office/drawing/2014/main" id="{7719237D-2D9D-4164-ADE5-69853210AC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8055" y="27315"/>
            <a:ext cx="11462795" cy="1325563"/>
          </a:xfrm>
        </p:spPr>
        <p:txBody>
          <a:bodyPr>
            <a:noAutofit/>
          </a:bodyPr>
          <a:lstStyle/>
          <a:p>
            <a:pPr algn="ctr"/>
            <a:r>
              <a:rPr lang="en-US" sz="2400" dirty="0">
                <a:solidFill>
                  <a:srgbClr val="0D76BD"/>
                </a:solidFill>
                <a:latin typeface="Arial Black" panose="020B0A04020102020204" pitchFamily="34" charset="0"/>
              </a:rPr>
              <a:t>Strong US Industry Support Leads to Passage of the American Innovation and Manufacturing Act in December 2020!</a:t>
            </a:r>
            <a:endParaRPr lang="en-US" sz="2400" strike="sngStrike" dirty="0">
              <a:solidFill>
                <a:srgbClr val="0D76BD"/>
              </a:solidFill>
              <a:latin typeface="Arial Black" panose="020B0A04020102020204" pitchFamily="34" charset="0"/>
            </a:endParaRPr>
          </a:p>
        </p:txBody>
      </p:sp>
      <p:pic>
        <p:nvPicPr>
          <p:cNvPr id="5" name="Picture 4">
            <a:extLst>
              <a:ext uri="{FF2B5EF4-FFF2-40B4-BE49-F238E27FC236}">
                <a16:creationId xmlns:a16="http://schemas.microsoft.com/office/drawing/2014/main" id="{36B8BE68-BF3E-B44D-850B-EAB54FC5D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418" y="2510717"/>
            <a:ext cx="6873618" cy="2151434"/>
          </a:xfrm>
          <a:prstGeom prst="rect">
            <a:avLst/>
          </a:prstGeom>
        </p:spPr>
      </p:pic>
      <p:pic>
        <p:nvPicPr>
          <p:cNvPr id="6" name="Picture 5">
            <a:extLst>
              <a:ext uri="{FF2B5EF4-FFF2-40B4-BE49-F238E27FC236}">
                <a16:creationId xmlns:a16="http://schemas.microsoft.com/office/drawing/2014/main" id="{F9765E23-561E-D84E-969B-453FC8626DF0}"/>
              </a:ext>
            </a:extLst>
          </p:cNvPr>
          <p:cNvPicPr>
            <a:picLocks noChangeAspect="1"/>
          </p:cNvPicPr>
          <p:nvPr/>
        </p:nvPicPr>
        <p:blipFill>
          <a:blip r:embed="rId4"/>
          <a:stretch>
            <a:fillRect/>
          </a:stretch>
        </p:blipFill>
        <p:spPr>
          <a:xfrm>
            <a:off x="3401453" y="1185154"/>
            <a:ext cx="5283200" cy="1536700"/>
          </a:xfrm>
          <a:prstGeom prst="rect">
            <a:avLst/>
          </a:prstGeom>
        </p:spPr>
      </p:pic>
      <p:sp>
        <p:nvSpPr>
          <p:cNvPr id="7" name="Rectangle 6">
            <a:extLst>
              <a:ext uri="{FF2B5EF4-FFF2-40B4-BE49-F238E27FC236}">
                <a16:creationId xmlns:a16="http://schemas.microsoft.com/office/drawing/2014/main" id="{AA228047-4769-E648-A847-50440CD55190}"/>
              </a:ext>
            </a:extLst>
          </p:cNvPr>
          <p:cNvSpPr/>
          <p:nvPr/>
        </p:nvSpPr>
        <p:spPr>
          <a:xfrm>
            <a:off x="3401453" y="4779426"/>
            <a:ext cx="6096000" cy="646331"/>
          </a:xfrm>
          <a:prstGeom prst="rect">
            <a:avLst/>
          </a:prstGeom>
        </p:spPr>
        <p:txBody>
          <a:bodyPr>
            <a:spAutoFit/>
          </a:bodyPr>
          <a:lstStyle/>
          <a:p>
            <a:r>
              <a:rPr lang="en-US" dirty="0"/>
              <a:t>https://www.uschamber.com/series/above-the-fold/the-kigali-amendment-win-the-environment-and-the-us-economy</a:t>
            </a:r>
          </a:p>
        </p:txBody>
      </p:sp>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73433" y="2880924"/>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Why care about climate-friendly refrigerants?</a:t>
            </a:r>
          </a:p>
        </p:txBody>
      </p:sp>
      <p:pic>
        <p:nvPicPr>
          <p:cNvPr id="3" name="Picture 2">
            <a:extLst>
              <a:ext uri="{FF2B5EF4-FFF2-40B4-BE49-F238E27FC236}">
                <a16:creationId xmlns:a16="http://schemas.microsoft.com/office/drawing/2014/main" id="{40E8E6B2-9A8E-4963-B635-E1D7467790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1269" t="21782" r="21657" b="21477"/>
          <a:stretch>
            <a:fillRect/>
          </a:stretch>
        </p:blipFill>
        <p:spPr bwMode="auto">
          <a:xfrm>
            <a:off x="838200" y="5952456"/>
            <a:ext cx="716486" cy="711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AD1866-DCFF-6B4E-AACE-1EC28E1562D3}"/>
              </a:ext>
            </a:extLst>
          </p:cNvPr>
          <p:cNvSpPr txBox="1"/>
          <p:nvPr/>
        </p:nvSpPr>
        <p:spPr>
          <a:xfrm>
            <a:off x="1751527" y="5878935"/>
            <a:ext cx="8796269" cy="923330"/>
          </a:xfrm>
          <a:prstGeom prst="rect">
            <a:avLst/>
          </a:prstGeom>
          <a:noFill/>
        </p:spPr>
        <p:txBody>
          <a:bodyPr wrap="square" rtlCol="0">
            <a:spAutoFit/>
          </a:bodyPr>
          <a:lstStyle/>
          <a:p>
            <a:r>
              <a:rPr lang="en-US" b="1" dirty="0"/>
              <a:t>Find the details of the new law &amp; analysis at: </a:t>
            </a:r>
          </a:p>
          <a:p>
            <a:r>
              <a:rPr lang="en-US" dirty="0" err="1"/>
              <a:t>ww.igsd.org</a:t>
            </a:r>
            <a:r>
              <a:rPr lang="en-US" dirty="0"/>
              <a:t>/pandemic-relief-bill-mandates-hfc-phasedown-in-compliance-with-montreal-protocols-kigali-amendment/</a:t>
            </a:r>
          </a:p>
        </p:txBody>
      </p:sp>
    </p:spTree>
    <p:extLst>
      <p:ext uri="{BB962C8B-B14F-4D97-AF65-F5344CB8AC3E}">
        <p14:creationId xmlns:p14="http://schemas.microsoft.com/office/powerpoint/2010/main" val="69517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99063"/>
            <a:ext cx="11462795" cy="1325563"/>
          </a:xfrm>
        </p:spPr>
        <p:txBody>
          <a:bodyPr>
            <a:noAutofit/>
          </a:bodyPr>
          <a:lstStyle/>
          <a:p>
            <a:pPr algn="ctr"/>
            <a:r>
              <a:rPr lang="en-US" sz="3200" dirty="0">
                <a:solidFill>
                  <a:srgbClr val="0D76BD"/>
                </a:solidFill>
                <a:latin typeface="Arial Black" panose="020B0A04020102020204" pitchFamily="34" charset="0"/>
              </a:rPr>
              <a:t>What does the American Innovation and Manufacturing Act (signed into law Dec 2020) do?</a:t>
            </a:r>
            <a:endParaRPr lang="en-US" sz="3200" strike="sngStrike" dirty="0">
              <a:solidFill>
                <a:srgbClr val="0D76BD"/>
              </a:solidFill>
              <a:latin typeface="Arial Black" panose="020B0A04020102020204" pitchFamily="34" charset="0"/>
            </a:endParaRPr>
          </a:p>
        </p:txBody>
      </p:sp>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73433" y="2880924"/>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Why care about climate-friendly refrigerants?</a:t>
            </a:r>
          </a:p>
        </p:txBody>
      </p:sp>
      <p:graphicFrame>
        <p:nvGraphicFramePr>
          <p:cNvPr id="9" name="Chart 8">
            <a:extLst>
              <a:ext uri="{FF2B5EF4-FFF2-40B4-BE49-F238E27FC236}">
                <a16:creationId xmlns:a16="http://schemas.microsoft.com/office/drawing/2014/main" id="{EA9953D2-11B8-A94F-8197-E475E87ADC47}"/>
              </a:ext>
            </a:extLst>
          </p:cNvPr>
          <p:cNvGraphicFramePr>
            <a:graphicFrameLocks/>
          </p:cNvGraphicFramePr>
          <p:nvPr>
            <p:extLst>
              <p:ext uri="{D42A27DB-BD31-4B8C-83A1-F6EECF244321}">
                <p14:modId xmlns:p14="http://schemas.microsoft.com/office/powerpoint/2010/main" val="2048783683"/>
              </p:ext>
            </p:extLst>
          </p:nvPr>
        </p:nvGraphicFramePr>
        <p:xfrm>
          <a:off x="1718035" y="2309509"/>
          <a:ext cx="8561928" cy="433351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38D61B8-BBAF-4C48-9E4D-A00843233E36}"/>
              </a:ext>
            </a:extLst>
          </p:cNvPr>
          <p:cNvSpPr txBox="1"/>
          <p:nvPr/>
        </p:nvSpPr>
        <p:spPr>
          <a:xfrm>
            <a:off x="755865" y="1181996"/>
            <a:ext cx="11302150" cy="1200329"/>
          </a:xfrm>
          <a:prstGeom prst="rect">
            <a:avLst/>
          </a:prstGeom>
          <a:noFill/>
        </p:spPr>
        <p:txBody>
          <a:bodyPr wrap="square" rtlCol="0">
            <a:spAutoFit/>
          </a:bodyPr>
          <a:lstStyle/>
          <a:p>
            <a:r>
              <a:rPr lang="en-US" dirty="0"/>
              <a:t>In a nutshell, </a:t>
            </a:r>
          </a:p>
          <a:p>
            <a:pPr marL="285750" indent="-285750">
              <a:buFont typeface="Arial" panose="020B0604020202020204" pitchFamily="34" charset="0"/>
              <a:buChar char="•"/>
            </a:pPr>
            <a:r>
              <a:rPr lang="en-US" dirty="0"/>
              <a:t>It phases down the climate harm of HFC production &amp; consumption on the same schedule as the Kigali Amendment.</a:t>
            </a:r>
          </a:p>
          <a:p>
            <a:pPr marL="285750" indent="-285750">
              <a:buFont typeface="Arial" panose="020B0604020202020204" pitchFamily="34" charset="0"/>
              <a:buChar char="•"/>
            </a:pPr>
            <a:r>
              <a:rPr lang="en-US" dirty="0"/>
              <a:t>It also empowers EPA to set restrictions on the global warming potential (GWP) of HFCs used in products, establish training and certification requirements, and more.</a:t>
            </a:r>
          </a:p>
        </p:txBody>
      </p:sp>
      <p:sp>
        <p:nvSpPr>
          <p:cNvPr id="14" name="TextBox 13">
            <a:extLst>
              <a:ext uri="{FF2B5EF4-FFF2-40B4-BE49-F238E27FC236}">
                <a16:creationId xmlns:a16="http://schemas.microsoft.com/office/drawing/2014/main" id="{33AA77F0-FE62-1F4A-9FC1-17DA67EAD703}"/>
              </a:ext>
            </a:extLst>
          </p:cNvPr>
          <p:cNvSpPr txBox="1"/>
          <p:nvPr/>
        </p:nvSpPr>
        <p:spPr>
          <a:xfrm>
            <a:off x="621881" y="5964980"/>
            <a:ext cx="11570119" cy="923330"/>
          </a:xfrm>
          <a:prstGeom prst="rect">
            <a:avLst/>
          </a:prstGeom>
          <a:noFill/>
        </p:spPr>
        <p:txBody>
          <a:bodyPr wrap="square" rtlCol="0">
            <a:spAutoFit/>
          </a:bodyPr>
          <a:lstStyle/>
          <a:p>
            <a:pPr algn="ctr"/>
            <a:r>
              <a:rPr lang="en-US" b="1" dirty="0"/>
              <a:t>Important: </a:t>
            </a:r>
            <a:r>
              <a:rPr lang="en-US" dirty="0"/>
              <a:t>The phasedown is GWP-weighted. In other words, we can use the same </a:t>
            </a:r>
            <a:r>
              <a:rPr lang="en-US" i="1" dirty="0"/>
              <a:t>amount</a:t>
            </a:r>
            <a:r>
              <a:rPr lang="en-US" dirty="0"/>
              <a:t> of refrigerant/HFC and still meet the phasedown requirements</a:t>
            </a:r>
            <a:r>
              <a:rPr lang="en-US" i="1" dirty="0"/>
              <a:t> if </a:t>
            </a:r>
            <a:r>
              <a:rPr lang="en-US" dirty="0"/>
              <a:t>we switch to alternatives with </a:t>
            </a:r>
            <a:r>
              <a:rPr lang="en-US" i="1" dirty="0"/>
              <a:t>lower global warming potentials</a:t>
            </a:r>
            <a:r>
              <a:rPr lang="en-US" dirty="0"/>
              <a:t>. </a:t>
            </a:r>
          </a:p>
          <a:p>
            <a:pPr algn="ctr"/>
            <a:endParaRPr lang="en-US" dirty="0"/>
          </a:p>
        </p:txBody>
      </p:sp>
    </p:spTree>
    <p:extLst>
      <p:ext uri="{BB962C8B-B14F-4D97-AF65-F5344CB8AC3E}">
        <p14:creationId xmlns:p14="http://schemas.microsoft.com/office/powerpoint/2010/main" val="234056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71783"/>
            <a:ext cx="11462795" cy="1253780"/>
          </a:xfrm>
        </p:spPr>
        <p:txBody>
          <a:bodyPr>
            <a:noAutofit/>
          </a:bodyPr>
          <a:lstStyle/>
          <a:p>
            <a:pPr algn="ctr"/>
            <a:r>
              <a:rPr lang="en-US" sz="3200" dirty="0">
                <a:solidFill>
                  <a:srgbClr val="0D76BD"/>
                </a:solidFill>
                <a:latin typeface="Arial Black" panose="020B0A04020102020204" pitchFamily="34" charset="0"/>
              </a:rPr>
              <a:t>What does this mean for me? </a:t>
            </a:r>
            <a:br>
              <a:rPr lang="en-US" sz="3200" dirty="0">
                <a:solidFill>
                  <a:srgbClr val="0D76BD"/>
                </a:solidFill>
                <a:latin typeface="Arial Black" panose="020B0A04020102020204" pitchFamily="34" charset="0"/>
              </a:rPr>
            </a:br>
            <a:r>
              <a:rPr lang="en-US" sz="3200" dirty="0">
                <a:solidFill>
                  <a:srgbClr val="0D76BD"/>
                </a:solidFill>
                <a:latin typeface="Arial Black" panose="020B0A04020102020204" pitchFamily="34" charset="0"/>
              </a:rPr>
              <a:t>(&amp; How do I prepare?)</a:t>
            </a:r>
            <a:endParaRPr lang="en-US" sz="3200" strike="sngStrike" dirty="0">
              <a:solidFill>
                <a:srgbClr val="0D76BD"/>
              </a:solidFill>
              <a:latin typeface="Arial Black" panose="020B0A04020102020204" pitchFamily="34" charset="0"/>
            </a:endParaRPr>
          </a:p>
        </p:txBody>
      </p:sp>
      <p:sp>
        <p:nvSpPr>
          <p:cNvPr id="8" name="Title 1">
            <a:extLst>
              <a:ext uri="{FF2B5EF4-FFF2-40B4-BE49-F238E27FC236}">
                <a16:creationId xmlns:a16="http://schemas.microsoft.com/office/drawing/2014/main" id="{3BBAE261-B449-F64D-BE51-24961D752158}"/>
              </a:ext>
            </a:extLst>
          </p:cNvPr>
          <p:cNvSpPr txBox="1">
            <a:spLocks/>
          </p:cNvSpPr>
          <p:nvPr/>
        </p:nvSpPr>
        <p:spPr>
          <a:xfrm rot="16200000">
            <a:off x="-3073433" y="2880924"/>
            <a:ext cx="6858002" cy="1096152"/>
          </a:xfrm>
          <a:prstGeom prst="rect">
            <a:avLst/>
          </a:prstGeom>
          <a:solidFill>
            <a:schemeClr val="bg1">
              <a:alpha val="54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0D76BD"/>
                </a:solidFill>
                <a:latin typeface="Arial Black" panose="020B0A04020102020204" pitchFamily="34" charset="0"/>
              </a:rPr>
              <a:t>Why care about climate-friendly refrigerants?</a:t>
            </a:r>
          </a:p>
        </p:txBody>
      </p:sp>
      <p:sp>
        <p:nvSpPr>
          <p:cNvPr id="11" name="TextBox 10">
            <a:extLst>
              <a:ext uri="{FF2B5EF4-FFF2-40B4-BE49-F238E27FC236}">
                <a16:creationId xmlns:a16="http://schemas.microsoft.com/office/drawing/2014/main" id="{938D61B8-BBAF-4C48-9E4D-A00843233E36}"/>
              </a:ext>
            </a:extLst>
          </p:cNvPr>
          <p:cNvSpPr txBox="1"/>
          <p:nvPr/>
        </p:nvSpPr>
        <p:spPr>
          <a:xfrm>
            <a:off x="729205" y="936865"/>
            <a:ext cx="11302150" cy="5909310"/>
          </a:xfrm>
          <a:prstGeom prst="rect">
            <a:avLst/>
          </a:prstGeom>
          <a:noFill/>
        </p:spPr>
        <p:txBody>
          <a:bodyPr wrap="square" rtlCol="0">
            <a:spAutoFit/>
          </a:bodyPr>
          <a:lstStyle/>
          <a:p>
            <a:pPr marL="285750" indent="-285750">
              <a:buFont typeface="Arial" panose="020B0604020202020204" pitchFamily="34" charset="0"/>
              <a:buChar char="•"/>
            </a:pPr>
            <a:r>
              <a:rPr lang="en-US" dirty="0"/>
              <a:t>If you are a producer or importer of high-global warming potential HFCs, this impacts you directly.  You have likely seen this coming for a long time and are likely prepared.  (If not, call me and/or talk with your industry association).  </a:t>
            </a:r>
          </a:p>
          <a:p>
            <a:pPr marL="285750" indent="-285750">
              <a:buFont typeface="Arial" panose="020B0604020202020204" pitchFamily="34" charset="0"/>
              <a:buChar char="•"/>
            </a:pPr>
            <a:r>
              <a:rPr lang="en-US" dirty="0"/>
              <a:t>If you are consumer of high-global warming potential HFCs, for refrigeration and AC service and/or in other products or equipment, </a:t>
            </a:r>
            <a:r>
              <a:rPr lang="en-US" i="1" dirty="0"/>
              <a:t>now is the time to make a plan!</a:t>
            </a:r>
          </a:p>
          <a:p>
            <a:pPr marL="742950" lvl="1" indent="-285750">
              <a:buFont typeface="Arial" panose="020B0604020202020204" pitchFamily="34" charset="0"/>
              <a:buChar char="•"/>
            </a:pPr>
            <a:r>
              <a:rPr lang="en-US" b="1" dirty="0">
                <a:solidFill>
                  <a:srgbClr val="0A5C94"/>
                </a:solidFill>
              </a:rPr>
              <a:t>Set an organizational HFC policy.  </a:t>
            </a:r>
          </a:p>
          <a:p>
            <a:pPr marL="742950" lvl="1" indent="-285750">
              <a:buFont typeface="Arial" panose="020B0604020202020204" pitchFamily="34" charset="0"/>
              <a:buChar char="•"/>
            </a:pPr>
            <a:r>
              <a:rPr lang="en-US" b="1" dirty="0">
                <a:solidFill>
                  <a:srgbClr val="0A5C94"/>
                </a:solidFill>
              </a:rPr>
              <a:t>Conduct an inventory of your AC and refrigeration equipment.  </a:t>
            </a:r>
            <a:r>
              <a:rPr lang="en-US" dirty="0"/>
              <a:t>Find out what refrigerants they use &amp; how often you are adding refrigerant. </a:t>
            </a:r>
            <a:r>
              <a:rPr lang="en-US" b="1" dirty="0"/>
              <a:t> </a:t>
            </a:r>
            <a:r>
              <a:rPr lang="en-US" b="1" dirty="0">
                <a:solidFill>
                  <a:srgbClr val="0A5C94"/>
                </a:solidFill>
              </a:rPr>
              <a:t>Work with your maintenance team to assure that when products are replaced, your organization purchases energy efficient options that use climate-friendly refrigerants</a:t>
            </a:r>
            <a:r>
              <a:rPr lang="en-US" b="1" dirty="0"/>
              <a:t>. </a:t>
            </a:r>
            <a:r>
              <a:rPr lang="en-US" dirty="0"/>
              <a:t> If equipment is leaky, consider accelerating replacement as soon as low-GWP options are available for your needs.</a:t>
            </a:r>
          </a:p>
          <a:p>
            <a:pPr marL="1200150" lvl="2" indent="-285750">
              <a:buFont typeface="Arial" panose="020B0604020202020204" pitchFamily="34" charset="0"/>
              <a:buChar char="•"/>
            </a:pPr>
            <a:r>
              <a:rPr lang="en-US" dirty="0"/>
              <a:t>In some states, it is illegal to purchase and install an air conditioner or heat pump that has a refrigerant with a global warming potential of over 750 starting 1 January 2025. </a:t>
            </a:r>
          </a:p>
          <a:p>
            <a:pPr marL="1200150" lvl="2" indent="-285750">
              <a:buFont typeface="Arial" panose="020B0604020202020204" pitchFamily="34" charset="0"/>
              <a:buChar char="•"/>
            </a:pPr>
            <a:r>
              <a:rPr lang="en-US" dirty="0"/>
              <a:t>New air conditioning equipment that uses R-32 (meets the GWP requirement) or new refrigerants with similar lower climate impacts were recently approved for the US market; ask your preferred suppliers when they will make climate-friendly equipment available.</a:t>
            </a:r>
          </a:p>
          <a:p>
            <a:pPr marL="1200150" lvl="2" indent="-285750">
              <a:buFont typeface="Arial" panose="020B0604020202020204" pitchFamily="34" charset="0"/>
              <a:buChar char="•"/>
            </a:pPr>
            <a:r>
              <a:rPr lang="en-US" dirty="0"/>
              <a:t>State GWP and refrigerant management requirements are also also in place for supermarket systems  &amp; other products that use &gt;50 </a:t>
            </a:r>
            <a:r>
              <a:rPr lang="en-US" dirty="0" err="1"/>
              <a:t>lbs</a:t>
            </a:r>
            <a:r>
              <a:rPr lang="en-US" dirty="0"/>
              <a:t> of refrigerant</a:t>
            </a:r>
          </a:p>
          <a:p>
            <a:pPr marL="1200150" lvl="2" indent="-285750">
              <a:buFont typeface="Arial" panose="020B0604020202020204" pitchFamily="34" charset="0"/>
              <a:buChar char="•"/>
            </a:pPr>
            <a:r>
              <a:rPr lang="en-US" i="1" dirty="0"/>
              <a:t>EPA regulations on new products &amp; management of refrigerant in large existing systems likely.</a:t>
            </a:r>
          </a:p>
          <a:p>
            <a:pPr marL="1200150" lvl="2" indent="-285750">
              <a:buFont typeface="Arial" panose="020B0604020202020204" pitchFamily="34" charset="0"/>
              <a:buChar char="•"/>
            </a:pPr>
            <a:r>
              <a:rPr lang="en-US" b="1" dirty="0">
                <a:solidFill>
                  <a:srgbClr val="0A5C94"/>
                </a:solidFill>
              </a:rPr>
              <a:t>For most other consumer &amp; business products (domestic refrigerators, freezers, room AC, etc.) efficient, affordable low-GWP options are already available.  Find them at ClimateFriendlyCooling.com. </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366024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14161</TotalTime>
  <Words>1329</Words>
  <Application>Microsoft Macintosh PowerPoint</Application>
  <PresentationFormat>Widescreen</PresentationFormat>
  <Paragraphs>108</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Theme</vt:lpstr>
      <vt:lpstr>PowerPoint Presentation</vt:lpstr>
      <vt:lpstr>PowerPoint Presentation</vt:lpstr>
      <vt:lpstr>Why are Lawmakers Focusing on Efficiency and Climate Friendly Refrigerants?</vt:lpstr>
      <vt:lpstr>PowerPoint Presentation</vt:lpstr>
      <vt:lpstr>The 2016 Kigali Amendment to the Montreal Protocol</vt:lpstr>
      <vt:lpstr>Hydrofluorocarbon (HFC) Phase-down Schedule</vt:lpstr>
      <vt:lpstr>Strong US Industry Support Leads to Passage of the American Innovation and Manufacturing Act in December 2020!</vt:lpstr>
      <vt:lpstr>What does the American Innovation and Manufacturing Act (signed into law Dec 2020) do?</vt:lpstr>
      <vt:lpstr>What does this mean for me?  (&amp; How do I prepare?)</vt:lpstr>
      <vt:lpstr>PowerPoint Presentation</vt:lpstr>
      <vt:lpstr>How Can Purchasers Help?</vt:lpstr>
      <vt:lpstr>PowerPoint Presentation</vt:lpstr>
      <vt:lpstr>Quick Wins: Energy Efficient Products With Climate Friendly Refrigerants, Available Now</vt:lpstr>
      <vt:lpstr>PowerPoint Presentation</vt:lpstr>
      <vt:lpstr>PowerPoint Presentation</vt:lpstr>
      <vt:lpstr>PowerPoint Presentation</vt:lpstr>
      <vt:lpstr>PowerPoint Presentation</vt:lpstr>
      <vt:lpstr>PowerPoint Presentation</vt:lpstr>
      <vt:lpstr>Join IGSD, SPLC &amp; Other Climate  Leaders by Taking the Pledge!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Paulina T</dc:creator>
  <cp:lastModifiedBy>Kris Taddonio</cp:lastModifiedBy>
  <cp:revision>84</cp:revision>
  <dcterms:created xsi:type="dcterms:W3CDTF">2020-04-24T19:53:06Z</dcterms:created>
  <dcterms:modified xsi:type="dcterms:W3CDTF">2021-06-01T19:53:57Z</dcterms:modified>
</cp:coreProperties>
</file>