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387" r:id="rId3"/>
    <p:sldId id="404" r:id="rId4"/>
    <p:sldId id="405" r:id="rId5"/>
    <p:sldId id="410" r:id="rId6"/>
    <p:sldId id="409" r:id="rId7"/>
    <p:sldId id="407" r:id="rId8"/>
    <p:sldId id="412" r:id="rId9"/>
    <p:sldId id="257" r:id="rId10"/>
    <p:sldId id="258" r:id="rId11"/>
    <p:sldId id="400" r:id="rId12"/>
    <p:sldId id="398" r:id="rId13"/>
    <p:sldId id="401" r:id="rId14"/>
    <p:sldId id="402" r:id="rId15"/>
    <p:sldId id="330" r:id="rId16"/>
    <p:sldId id="261" r:id="rId17"/>
    <p:sldId id="263" r:id="rId18"/>
    <p:sldId id="259" r:id="rId19"/>
    <p:sldId id="331" r:id="rId20"/>
    <p:sldId id="265" r:id="rId21"/>
    <p:sldId id="345" r:id="rId22"/>
    <p:sldId id="377" r:id="rId23"/>
    <p:sldId id="382" r:id="rId24"/>
    <p:sldId id="383" r:id="rId25"/>
    <p:sldId id="381" r:id="rId26"/>
    <p:sldId id="39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1" autoAdjust="0"/>
    <p:restoredTop sz="86478" autoAdjust="0"/>
  </p:normalViewPr>
  <p:slideViewPr>
    <p:cSldViewPr snapToGrid="0">
      <p:cViewPr varScale="1">
        <p:scale>
          <a:sx n="73" d="100"/>
          <a:sy n="73" d="100"/>
        </p:scale>
        <p:origin x="63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67579-3E2D-438D-8709-93483FA07B0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F3190-5364-423A-9D78-0D941A997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7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FF3190-5364-423A-9D78-0D941A997B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88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69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6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2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5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15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9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41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8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42B66-F263-4CE4-8A75-AB680F1F351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7A004-DB01-4CE1-B91A-336AEDE03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6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2D0B5-86FC-47FC-8D8E-CA56AF15D3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YALE</a:t>
            </a:r>
            <a:r>
              <a:rPr lang="en-US" baseline="0" dirty="0"/>
              <a:t> University Refrigeration Management A Case Study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A1FDC3-4FF2-4B26-92C0-027D0EFAEB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Presented to AASHE by James Romanski </a:t>
            </a:r>
          </a:p>
          <a:p>
            <a:r>
              <a:rPr lang="en-US" dirty="0"/>
              <a:t>Yale University Powerhouse EH&amp;S Manager</a:t>
            </a:r>
          </a:p>
          <a:p>
            <a:r>
              <a:rPr lang="en-US" dirty="0"/>
              <a:t>June 2</a:t>
            </a:r>
            <a:r>
              <a:rPr lang="en-US" baseline="30000" dirty="0"/>
              <a:t>nd</a:t>
            </a:r>
            <a:r>
              <a:rPr lang="en-US" dirty="0"/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1586963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C12F3-9494-4923-8B59-7B5DCBE50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</a:t>
            </a:r>
            <a:r>
              <a:rPr lang="en-US" baseline="0" dirty="0"/>
              <a:t>ment of Inventory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B0ABE-B02C-41E5-A63D-DEBEAD19C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Powerplants</a:t>
            </a:r>
          </a:p>
          <a:p>
            <a:pPr lvl="1"/>
            <a:r>
              <a:rPr lang="en-US" dirty="0"/>
              <a:t>Large Industrial Size Chillers both electrically driven, and steam driven</a:t>
            </a:r>
          </a:p>
          <a:p>
            <a:endParaRPr lang="en-US" dirty="0"/>
          </a:p>
          <a:p>
            <a:r>
              <a:rPr lang="en-US" dirty="0"/>
              <a:t>Large</a:t>
            </a:r>
            <a:r>
              <a:rPr lang="en-US" baseline="0" dirty="0"/>
              <a:t> Facilities not Served by Powerplant</a:t>
            </a:r>
          </a:p>
          <a:p>
            <a:pPr lvl="1"/>
            <a:r>
              <a:rPr lang="en-US" dirty="0"/>
              <a:t>Libraries</a:t>
            </a:r>
          </a:p>
          <a:p>
            <a:pPr lvl="1"/>
            <a:r>
              <a:rPr lang="en-US" baseline="0" dirty="0"/>
              <a:t>Hospital</a:t>
            </a:r>
            <a:r>
              <a:rPr lang="en-US" dirty="0"/>
              <a:t>s/Medical Centers</a:t>
            </a:r>
          </a:p>
          <a:p>
            <a:pPr lvl="1"/>
            <a:r>
              <a:rPr lang="en-US" dirty="0"/>
              <a:t>Food Services</a:t>
            </a:r>
          </a:p>
        </p:txBody>
      </p:sp>
    </p:spTree>
    <p:extLst>
      <p:ext uri="{BB962C8B-B14F-4D97-AF65-F5344CB8AC3E}">
        <p14:creationId xmlns:p14="http://schemas.microsoft.com/office/powerpoint/2010/main" val="141829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FAD78-8C5B-49E6-BE82-06114A12C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</a:t>
            </a:r>
            <a:r>
              <a:rPr lang="en-US" baseline="0" dirty="0"/>
              <a:t> Refrigeration Technicians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8BC4B-552B-4C93-8A58-55788071A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Powerplants</a:t>
            </a:r>
            <a:r>
              <a:rPr lang="en-US" baseline="0" dirty="0"/>
              <a:t> Use Equipment</a:t>
            </a:r>
            <a:r>
              <a:rPr lang="en-US" dirty="0"/>
              <a:t> Manufacturer’s</a:t>
            </a:r>
            <a:r>
              <a:rPr lang="en-US" baseline="0" dirty="0"/>
              <a:t> Contractors </a:t>
            </a:r>
          </a:p>
          <a:p>
            <a:pPr lvl="1"/>
            <a:r>
              <a:rPr lang="en-US" dirty="0"/>
              <a:t>Carrier</a:t>
            </a:r>
          </a:p>
          <a:p>
            <a:pPr lvl="1"/>
            <a:r>
              <a:rPr lang="en-US" dirty="0"/>
              <a:t>York</a:t>
            </a:r>
            <a:r>
              <a:rPr lang="en-US" baseline="0" dirty="0"/>
              <a:t> </a:t>
            </a:r>
          </a:p>
          <a:p>
            <a:pPr lvl="1"/>
            <a:r>
              <a:rPr lang="en-US" baseline="0" dirty="0"/>
              <a:t>Trane</a:t>
            </a:r>
          </a:p>
          <a:p>
            <a:pPr lvl="1"/>
            <a:endParaRPr lang="en-US" baseline="0" dirty="0"/>
          </a:p>
          <a:p>
            <a:r>
              <a:rPr lang="en-US" dirty="0"/>
              <a:t>Other On Campus Units </a:t>
            </a:r>
          </a:p>
          <a:p>
            <a:pPr lvl="1"/>
            <a:r>
              <a:rPr lang="en-US" dirty="0"/>
              <a:t>Yale Certified Refrigeration Technicians</a:t>
            </a:r>
          </a:p>
        </p:txBody>
      </p:sp>
    </p:spTree>
    <p:extLst>
      <p:ext uri="{BB962C8B-B14F-4D97-AF65-F5344CB8AC3E}">
        <p14:creationId xmlns:p14="http://schemas.microsoft.com/office/powerpoint/2010/main" val="1488658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E07E5-6014-43F0-884F-61538CE61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Record 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FB65B-14CE-4748-A0F3-A9FD74156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Powerplant</a:t>
            </a:r>
            <a:r>
              <a:rPr lang="en-US" baseline="0" dirty="0"/>
              <a:t> Equipment Contractors</a:t>
            </a:r>
          </a:p>
          <a:p>
            <a:pPr lvl="1"/>
            <a:r>
              <a:rPr lang="en-US" dirty="0"/>
              <a:t>Generally, very knowledgeable about EPA requirements</a:t>
            </a:r>
          </a:p>
          <a:p>
            <a:pPr lvl="1"/>
            <a:r>
              <a:rPr lang="en-US" baseline="0" dirty="0"/>
              <a:t> Record Keeping adequate</a:t>
            </a:r>
            <a:r>
              <a:rPr lang="en-US" dirty="0"/>
              <a:t> though not centralized</a:t>
            </a:r>
          </a:p>
          <a:p>
            <a:pPr lvl="1"/>
            <a:endParaRPr lang="en-US" dirty="0"/>
          </a:p>
          <a:p>
            <a:r>
              <a:rPr lang="en-US" dirty="0"/>
              <a:t>Yale Refrigeration Technicians</a:t>
            </a:r>
          </a:p>
          <a:p>
            <a:pPr lvl="1"/>
            <a:r>
              <a:rPr lang="en-US" dirty="0"/>
              <a:t>Mostly servicing &lt;50 lbs charge units </a:t>
            </a:r>
          </a:p>
          <a:p>
            <a:pPr lvl="2"/>
            <a:r>
              <a:rPr lang="en-US" dirty="0"/>
              <a:t>Record Keeping not required for these units</a:t>
            </a:r>
          </a:p>
          <a:p>
            <a:pPr lvl="2"/>
            <a:r>
              <a:rPr lang="en-US" dirty="0"/>
              <a:t>We asked them to fill out appliance profiles for units as they service them even if &lt;50 lbs charge</a:t>
            </a:r>
          </a:p>
        </p:txBody>
      </p:sp>
    </p:spTree>
    <p:extLst>
      <p:ext uri="{BB962C8B-B14F-4D97-AF65-F5344CB8AC3E}">
        <p14:creationId xmlns:p14="http://schemas.microsoft.com/office/powerpoint/2010/main" val="278549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75B50-B5EE-4935-9A9B-CEA328834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Purchased</a:t>
            </a:r>
            <a:r>
              <a:rPr lang="en-US" baseline="0" dirty="0"/>
              <a:t> Refrigeration Compliance Software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ABD72-5549-4DDC-8666-9D47D81C5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Refrigeration</a:t>
            </a:r>
            <a:r>
              <a:rPr lang="en-US" baseline="0" dirty="0"/>
              <a:t> Compliance Software (RCM)</a:t>
            </a:r>
          </a:p>
          <a:p>
            <a:pPr lvl="1"/>
            <a:r>
              <a:rPr lang="en-US" dirty="0"/>
              <a:t>For the longest time RCM was the only software package available</a:t>
            </a:r>
          </a:p>
          <a:p>
            <a:pPr lvl="1"/>
            <a:r>
              <a:rPr lang="en-US" dirty="0"/>
              <a:t>Has been bought out by several software</a:t>
            </a:r>
            <a:r>
              <a:rPr lang="en-US" baseline="0" dirty="0"/>
              <a:t> companies</a:t>
            </a:r>
            <a:r>
              <a:rPr lang="en-US" dirty="0"/>
              <a:t> over the year</a:t>
            </a:r>
          </a:p>
          <a:p>
            <a:pPr lvl="1"/>
            <a:r>
              <a:rPr lang="en-US" dirty="0"/>
              <a:t>Currently owned by Sphera along with the original developers and refrigeration experts</a:t>
            </a:r>
          </a:p>
          <a:p>
            <a:pPr lvl="1"/>
            <a:r>
              <a:rPr lang="en-US" dirty="0"/>
              <a:t>Other software packages now available from other vendors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96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E4B71-5E2B-4961-B960-CFB3BD4D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4162D-811D-4F6A-ADEF-401840342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Provided a template for information required</a:t>
            </a:r>
          </a:p>
          <a:p>
            <a:r>
              <a:rPr lang="en-US" dirty="0"/>
              <a:t>Included service forms for technicians with</a:t>
            </a:r>
            <a:r>
              <a:rPr lang="en-US" baseline="0" dirty="0"/>
              <a:t> information required by EPA to track leak rates</a:t>
            </a:r>
          </a:p>
          <a:p>
            <a:pPr lvl="1"/>
            <a:r>
              <a:rPr lang="en-US" dirty="0"/>
              <a:t>We require technicians to use the forms for any service done on Class I and II units with &gt;50 lbs charge any time refrigerant is added or removed.</a:t>
            </a:r>
            <a:endParaRPr lang="en-US" baseline="0" dirty="0"/>
          </a:p>
          <a:p>
            <a:r>
              <a:rPr lang="en-US" baseline="0" dirty="0"/>
              <a:t>Can also be used to generate service requests</a:t>
            </a:r>
          </a:p>
          <a:p>
            <a:r>
              <a:rPr lang="en-US" baseline="0" dirty="0"/>
              <a:t>Can also be used for refrigerant inventory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91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85EF0CF-A257-40DB-9C29-E4F10D3C8E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848600" cy="914400"/>
          </a:xfrm>
        </p:spPr>
        <p:txBody>
          <a:bodyPr>
            <a:noAutofit/>
          </a:bodyPr>
          <a:lstStyle/>
          <a:p>
            <a:r>
              <a:rPr lang="en-US" altLang="en-US" sz="3600" dirty="0"/>
              <a:t>Old Compliance Program Checklist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905A8CC2-8CE9-428E-B5A5-5CD80D17C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848600" cy="5216434"/>
          </a:xfrm>
        </p:spPr>
        <p:txBody>
          <a:bodyPr>
            <a:normAutofit fontScale="77500" lnSpcReduction="20000"/>
          </a:bodyPr>
          <a:lstStyle/>
          <a:p>
            <a:pPr marL="114300">
              <a:lnSpc>
                <a:spcPct val="100000"/>
              </a:lnSpc>
              <a:defRPr/>
            </a:pPr>
            <a:r>
              <a:rPr lang="en-US" altLang="en-US" sz="2600" dirty="0"/>
              <a:t>Requirements: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600" dirty="0"/>
              <a:t>Maintain Copies of All Technician Certifications (Contractors maintain their own)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600" dirty="0"/>
              <a:t>Leak Repair Recordkeeping - Service Records for All “Appliances” with a full charge capacity of &gt;50 pounds of Class I &amp; II ODS including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altLang="en-US" sz="2600" dirty="0"/>
              <a:t>Refrigerant Additions 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altLang="en-US" sz="2600" dirty="0"/>
              <a:t>Leak Tests &amp; Dates of Initial &amp; Follow-up Verification Tests (Only for Industrial units)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altLang="en-US" sz="2600" dirty="0"/>
              <a:t>Retrofit or Retirement Plans if any.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600" dirty="0"/>
              <a:t>Limited Leak Reporting (Only for leak rate calculation exemption)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600" dirty="0"/>
              <a:t>Proof of Certification by Purchaser.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600" dirty="0"/>
              <a:t>Records of Class I &amp; II ODS Refrigerant Reclaimed.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600" dirty="0"/>
              <a:t>Certification of Persons Disposing of Appliances and Records of Disposal (Typically the Recycling Vendor).</a:t>
            </a:r>
          </a:p>
          <a:p>
            <a:pPr>
              <a:lnSpc>
                <a:spcPct val="100000"/>
              </a:lnSpc>
              <a:defRPr/>
            </a:pPr>
            <a:r>
              <a:rPr lang="en-US" altLang="en-US" sz="2600" dirty="0"/>
              <a:t>One Time Notification of Certified Reclaim Equipment Registrations </a:t>
            </a:r>
          </a:p>
          <a:p>
            <a:pPr>
              <a:defRPr/>
            </a:pPr>
            <a:endParaRPr lang="en-US" altLang="en-US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2D45-0E5A-42E6-A6C7-839B0B359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Expansion</a:t>
            </a:r>
            <a:r>
              <a:rPr lang="en-US" baseline="0" dirty="0"/>
              <a:t> of Program due to Addition of HFC Refrigerants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BE10B-E192-45F8-983E-088A37DF4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Expansion</a:t>
            </a:r>
            <a:r>
              <a:rPr lang="en-US" baseline="0"/>
              <a:t> of Inventory</a:t>
            </a:r>
          </a:p>
          <a:p>
            <a:endParaRPr lang="en-US" baseline="0"/>
          </a:p>
          <a:p>
            <a:r>
              <a:rPr lang="en-US" baseline="0"/>
              <a:t>New Requirements</a:t>
            </a:r>
          </a:p>
          <a:p>
            <a:endParaRPr lang="en-US" baseline="0"/>
          </a:p>
          <a:p>
            <a:r>
              <a:rPr lang="en-US" baseline="0"/>
              <a:t>Identify Outside Contractor Technicians</a:t>
            </a:r>
          </a:p>
          <a:p>
            <a:endParaRPr lang="en-US" baseline="0"/>
          </a:p>
          <a:p>
            <a:r>
              <a:rPr lang="en-US" baseline="0"/>
              <a:t>Hiring of Full Time Refrigerant Compliance Manager</a:t>
            </a:r>
          </a:p>
        </p:txBody>
      </p:sp>
    </p:spTree>
    <p:extLst>
      <p:ext uri="{BB962C8B-B14F-4D97-AF65-F5344CB8AC3E}">
        <p14:creationId xmlns:p14="http://schemas.microsoft.com/office/powerpoint/2010/main" val="2595393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CFA1E-65A5-47F4-B1D7-CB68C5DA2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Expansion of Inventory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321B6-6579-480D-A794-4D9D280C6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Powerplants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Large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Facilities not Served by Powerplant </a:t>
            </a:r>
            <a:endParaRPr lang="en-US" sz="2800" dirty="0">
              <a:effectLst/>
            </a:endParaRPr>
          </a:p>
          <a:p>
            <a:r>
              <a:rPr lang="en-US" dirty="0"/>
              <a:t>More Libraries</a:t>
            </a:r>
          </a:p>
          <a:p>
            <a:r>
              <a:rPr lang="en-US" dirty="0"/>
              <a:t>Museums</a:t>
            </a:r>
          </a:p>
          <a:p>
            <a:r>
              <a:rPr lang="en-US" dirty="0"/>
              <a:t>Hospital</a:t>
            </a:r>
          </a:p>
          <a:p>
            <a:r>
              <a:rPr lang="en-US" dirty="0"/>
              <a:t>Walk</a:t>
            </a:r>
            <a:r>
              <a:rPr lang="en-US" baseline="0" dirty="0"/>
              <a:t> in Coolers</a:t>
            </a:r>
          </a:p>
          <a:p>
            <a:r>
              <a:rPr lang="en-US" baseline="0" dirty="0"/>
              <a:t>Rooftop Units</a:t>
            </a:r>
          </a:p>
        </p:txBody>
      </p:sp>
    </p:spTree>
    <p:extLst>
      <p:ext uri="{BB962C8B-B14F-4D97-AF65-F5344CB8AC3E}">
        <p14:creationId xmlns:p14="http://schemas.microsoft.com/office/powerpoint/2010/main" val="1055113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653B-514E-463F-962B-72D8FD43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Yale</a:t>
            </a:r>
            <a:r>
              <a:rPr lang="en-US" baseline="0" dirty="0"/>
              <a:t> University Refrigeration Units Inventory (Excel Spreadsheet)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9783F-E9C4-48BF-BA97-3A3A264C2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r>
              <a:rPr lang="en-US" dirty="0"/>
              <a:t>Active</a:t>
            </a:r>
            <a:r>
              <a:rPr lang="en-US" baseline="0" dirty="0"/>
              <a:t> Units</a:t>
            </a:r>
          </a:p>
          <a:p>
            <a:pPr lvl="0"/>
            <a:endParaRPr lang="en-US" baseline="0" dirty="0"/>
          </a:p>
          <a:p>
            <a:pPr lvl="0"/>
            <a:r>
              <a:rPr lang="en-US" dirty="0"/>
              <a:t>Inactive Units</a:t>
            </a:r>
          </a:p>
        </p:txBody>
      </p:sp>
    </p:spTree>
    <p:extLst>
      <p:ext uri="{BB962C8B-B14F-4D97-AF65-F5344CB8AC3E}">
        <p14:creationId xmlns:p14="http://schemas.microsoft.com/office/powerpoint/2010/main" val="390018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CFBF3B2-5ED9-425E-AFAD-37ADC85C62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altLang="en-US" sz="3200" b="1" dirty="0"/>
              <a:t>“</a:t>
            </a:r>
            <a:r>
              <a:rPr lang="en-US" altLang="en-US" sz="3600" b="1" dirty="0"/>
              <a:t>New” </a:t>
            </a:r>
            <a:r>
              <a:rPr lang="en-US" altLang="en-US" sz="3600" dirty="0"/>
              <a:t>Compliance Program Checklist</a:t>
            </a:r>
            <a:endParaRPr lang="en-US" altLang="en-US" sz="3200" dirty="0"/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838D23AE-2794-4B66-BDEF-79385797C7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848600" cy="5399314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altLang="en-US" sz="2200" dirty="0"/>
              <a:t>Requirements</a:t>
            </a:r>
            <a:r>
              <a:rPr lang="en-US" altLang="en-US" sz="1900" dirty="0"/>
              <a:t>:</a:t>
            </a:r>
          </a:p>
          <a:p>
            <a:pPr>
              <a:defRPr/>
            </a:pPr>
            <a:r>
              <a:rPr lang="en-US" altLang="en-US" sz="1700" dirty="0"/>
              <a:t>Maintain Copies of All Technician Certifications (Contractors maintain their own </a:t>
            </a:r>
          </a:p>
          <a:p>
            <a:pPr>
              <a:defRPr/>
            </a:pPr>
            <a:r>
              <a:rPr lang="en-US" altLang="en-US" sz="1700" dirty="0"/>
              <a:t>Leak Repair Record Keeping - Service Records for All “Appliances” with a full charge capacity of &gt;50 lbs of </a:t>
            </a:r>
            <a:r>
              <a:rPr lang="en-US" altLang="en-US" sz="1700" b="1" dirty="0"/>
              <a:t>ALL Refrigerants with very few exceptions.</a:t>
            </a:r>
          </a:p>
          <a:p>
            <a:pPr lvl="1">
              <a:defRPr/>
            </a:pPr>
            <a:r>
              <a:rPr lang="en-US" altLang="en-US" sz="1500" b="1" dirty="0"/>
              <a:t>Lower Leak Rate Thresholds </a:t>
            </a:r>
          </a:p>
          <a:p>
            <a:pPr lvl="1">
              <a:defRPr/>
            </a:pPr>
            <a:r>
              <a:rPr lang="en-US" altLang="en-US" sz="1500" dirty="0"/>
              <a:t>Refrigerant Additions </a:t>
            </a:r>
            <a:r>
              <a:rPr lang="en-US" altLang="en-US" sz="1500" b="1" dirty="0"/>
              <a:t>Additional Details for Service Records </a:t>
            </a:r>
          </a:p>
          <a:p>
            <a:pPr lvl="1">
              <a:defRPr/>
            </a:pPr>
            <a:r>
              <a:rPr lang="en-US" altLang="en-US" sz="1500" b="1" dirty="0"/>
              <a:t>Leak Rate Calculations and Methods</a:t>
            </a:r>
          </a:p>
          <a:p>
            <a:pPr lvl="1">
              <a:defRPr/>
            </a:pPr>
            <a:r>
              <a:rPr lang="en-US" altLang="en-US" sz="1500" dirty="0"/>
              <a:t>Leak Tests &amp; Dates of Initial &amp; Follow-up Verification Tests. </a:t>
            </a:r>
            <a:r>
              <a:rPr lang="en-US" altLang="en-US" sz="1500" b="1" dirty="0"/>
              <a:t>For ALL types of Units.</a:t>
            </a:r>
          </a:p>
          <a:p>
            <a:pPr lvl="1">
              <a:defRPr/>
            </a:pPr>
            <a:r>
              <a:rPr lang="en-US" altLang="en-US" sz="1500" dirty="0"/>
              <a:t>Retrofit or Retirement Plans if any. </a:t>
            </a:r>
            <a:r>
              <a:rPr lang="en-US" altLang="en-US" sz="1500" b="1" dirty="0"/>
              <a:t>Additional Details and Must be Reported to EPA</a:t>
            </a:r>
          </a:p>
          <a:p>
            <a:pPr>
              <a:defRPr/>
            </a:pPr>
            <a:r>
              <a:rPr lang="en-US" altLang="en-US" sz="1700" b="1" dirty="0"/>
              <a:t>Leak Inspections – Required if Leak Rate Exceeded and “Chronic Leakers”</a:t>
            </a:r>
          </a:p>
          <a:p>
            <a:pPr>
              <a:defRPr/>
            </a:pPr>
            <a:r>
              <a:rPr lang="en-US" altLang="en-US" sz="1700" b="1" dirty="0"/>
              <a:t>Leak Reporting – Expanded to ALL Appliances subject to leak repair provisions.</a:t>
            </a:r>
          </a:p>
          <a:p>
            <a:pPr>
              <a:defRPr/>
            </a:pPr>
            <a:r>
              <a:rPr lang="en-US" altLang="en-US" sz="1700" dirty="0"/>
              <a:t>Proof of Certification by Purchaser.</a:t>
            </a:r>
          </a:p>
          <a:p>
            <a:pPr>
              <a:defRPr/>
            </a:pPr>
            <a:r>
              <a:rPr lang="en-US" altLang="en-US" sz="1700" dirty="0"/>
              <a:t>Records of </a:t>
            </a:r>
            <a:r>
              <a:rPr lang="en-US" altLang="en-US" sz="1700" b="1" dirty="0"/>
              <a:t>ALL</a:t>
            </a:r>
            <a:r>
              <a:rPr lang="en-US" altLang="en-US" sz="1700" dirty="0"/>
              <a:t> Refrigerant Reclaimed.</a:t>
            </a:r>
          </a:p>
          <a:p>
            <a:pPr>
              <a:defRPr/>
            </a:pPr>
            <a:r>
              <a:rPr lang="en-US" altLang="en-US" sz="1700" dirty="0"/>
              <a:t>Certification of Persons Disposing of Appliances and Records of Disposal (Typically the Recycling Vendor).</a:t>
            </a:r>
          </a:p>
          <a:p>
            <a:pPr>
              <a:defRPr/>
            </a:pPr>
            <a:r>
              <a:rPr lang="en-US" altLang="en-US" sz="1700" b="1" dirty="0"/>
              <a:t>Recordkeeping for disposal of appliances with full charge &gt; 5 lbs and &lt; 50 lbs</a:t>
            </a:r>
          </a:p>
          <a:p>
            <a:pPr>
              <a:defRPr/>
            </a:pPr>
            <a:r>
              <a:rPr lang="en-US" altLang="en-US" sz="1900" dirty="0"/>
              <a:t>One Time Notification of Certified Reclaim Equipment Registrations </a:t>
            </a:r>
            <a:r>
              <a:rPr lang="en-US" altLang="en-US" sz="1900" b="1" dirty="0"/>
              <a:t>(No Longer Required)</a:t>
            </a:r>
          </a:p>
          <a:p>
            <a:pPr marL="0" indent="0">
              <a:buFontTx/>
              <a:buNone/>
              <a:defRPr/>
            </a:pPr>
            <a:endParaRPr lang="en-US" altLang="en-US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>
            <a:extLst>
              <a:ext uri="{FF2B5EF4-FFF2-40B4-BE49-F238E27FC236}">
                <a16:creationId xmlns:a16="http://schemas.microsoft.com/office/drawing/2014/main" id="{EFBFDF5D-FC21-4AC6-B531-4B5BB5D7F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583613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>
            <a:extLst>
              <a:ext uri="{FF2B5EF4-FFF2-40B4-BE49-F238E27FC236}">
                <a16:creationId xmlns:a16="http://schemas.microsoft.com/office/drawing/2014/main" id="{BB950EE2-3EDF-43CE-B555-4EF86F8C30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1200" y="304800"/>
            <a:ext cx="7772400" cy="762000"/>
          </a:xfrm>
        </p:spPr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The Ozone Layer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82166-59A4-4180-8BFA-FD9F42042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Purchasing</a:t>
            </a:r>
            <a:r>
              <a:rPr lang="en-US" baseline="0" dirty="0"/>
              <a:t> Practices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D8BE2-99C5-4C36-93E1-9C40123DB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</a:t>
            </a:r>
            <a:r>
              <a:rPr lang="en-US" baseline="0" dirty="0"/>
              <a:t> for Phase out of R-22</a:t>
            </a:r>
          </a:p>
          <a:p>
            <a:r>
              <a:rPr lang="en-US" baseline="0" dirty="0"/>
              <a:t>Plan for Phase out of HFCs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80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6CED6D14-DCC2-488E-904D-6581F1630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about that Class II </a:t>
            </a:r>
            <a:br>
              <a:rPr lang="en-US" altLang="en-US" dirty="0"/>
            </a:br>
            <a:r>
              <a:rPr lang="en-US" altLang="en-US" dirty="0"/>
              <a:t>Phase Out Schedule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C17C1A31-AD82-4F9E-842D-8725651E74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phaseout schedule, the additional market forces, and </a:t>
            </a:r>
          </a:p>
          <a:p>
            <a:r>
              <a:rPr lang="en-US" altLang="en-US"/>
              <a:t>The future cost of purchasing refrigerants.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E30FD169-D23D-498F-98EF-670C5D9844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 sz="2400" dirty="0"/>
              <a:t>U.S. Action to Meet the Montreal Protocol Phaseout Class II Schedule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CE041B-4269-487B-BE94-510542D86D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0" y="1966913"/>
          <a:ext cx="7467600" cy="4114800"/>
        </p:xfrm>
        <a:graphic>
          <a:graphicData uri="http://schemas.openxmlformats.org/drawingml/2006/table">
            <a:tbl>
              <a:tblPr/>
              <a:tblGrid>
                <a:gridCol w="1866900">
                  <a:extLst>
                    <a:ext uri="{9D8B030D-6E8A-4147-A177-3AD203B41FA5}">
                      <a16:colId xmlns:a16="http://schemas.microsoft.com/office/drawing/2014/main" val="3301747189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655294864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47730444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1615242890"/>
                    </a:ext>
                  </a:extLst>
                </a:gridCol>
              </a:tblGrid>
              <a:tr h="645459">
                <a:tc>
                  <a:txBody>
                    <a:bodyPr/>
                    <a:lstStyle/>
                    <a:p>
                      <a:r>
                        <a:rPr lang="en-US" sz="1050" dirty="0"/>
                        <a:t>Year to Be Implemented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Implementation of HCFC Phaseout through Clean Air Act Regulations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Year to Be Implemented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Percent Reduction in HCFC Consumption and Production from Baseline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211516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r>
                        <a:rPr lang="en-US" sz="1050" dirty="0"/>
                        <a:t>2003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No production or import of HCFC-141b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2004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35.0%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252215"/>
                  </a:ext>
                </a:extLst>
              </a:tr>
              <a:tr h="1008529">
                <a:tc>
                  <a:txBody>
                    <a:bodyPr/>
                    <a:lstStyle/>
                    <a:p>
                      <a:r>
                        <a:rPr lang="en-US" sz="1050"/>
                        <a:t>2010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No production or import of HCFC-142b and HCFC-22, except for use in equipment manufactured before January 1, 2010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2010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75.0%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871625"/>
                  </a:ext>
                </a:extLst>
              </a:tr>
              <a:tr h="1129553">
                <a:tc>
                  <a:txBody>
                    <a:bodyPr/>
                    <a:lstStyle/>
                    <a:p>
                      <a:r>
                        <a:rPr lang="en-US" sz="1050" dirty="0"/>
                        <a:t>2015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No production or import of any other HCFCs, except as refrigerants in equipment manufactured before January 1, 2020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2015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90.0%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482106"/>
                  </a:ext>
                </a:extLst>
              </a:tr>
              <a:tr h="524435">
                <a:tc>
                  <a:txBody>
                    <a:bodyPr/>
                    <a:lstStyle/>
                    <a:p>
                      <a:r>
                        <a:rPr lang="en-US" sz="1050"/>
                        <a:t>2020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No production or import of HCFC-142b and HCFC-22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2020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99.5%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85177"/>
                  </a:ext>
                </a:extLst>
              </a:tr>
              <a:tr h="403412">
                <a:tc>
                  <a:txBody>
                    <a:bodyPr/>
                    <a:lstStyle/>
                    <a:p>
                      <a:r>
                        <a:rPr lang="en-US" sz="1050"/>
                        <a:t>2030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No production or import of any HCFCs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2030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100.0%</a:t>
                      </a:r>
                    </a:p>
                  </a:txBody>
                  <a:tcPr marL="40341" marR="40341" marT="20171" marB="201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8984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BFC4CE34-B5CF-462F-A519-8E40C0636D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Common HCFCs and Their Uses</a:t>
            </a:r>
            <a:br>
              <a:rPr lang="en-US" altLang="en-US" sz="4000" dirty="0"/>
            </a:br>
            <a:endParaRPr lang="en-US" altLang="en-US" sz="4000" dirty="0"/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9F74B191-EFE3-4749-8DAE-B05F9518E7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1800" b="1"/>
              <a:t>HCFC-22:</a:t>
            </a:r>
            <a:r>
              <a:rPr lang="en-US" altLang="en-US" sz="1800"/>
              <a:t> (aka </a:t>
            </a:r>
            <a:r>
              <a:rPr lang="en-US" altLang="en-US" sz="1800" b="1"/>
              <a:t>R-22</a:t>
            </a:r>
            <a:r>
              <a:rPr lang="en-US" altLang="en-US" sz="1800"/>
              <a:t>) </a:t>
            </a:r>
            <a:r>
              <a:rPr lang="en-US" altLang="en-US" sz="1600"/>
              <a:t>used as a refrigerant in several applications such as unitary air conditioners, cold storage, retail food refrigeration equipment, chillers, and industrial process refrigeration. Also historically used (in smaller quantities) as a blowing agent for certain foam applications and as a propellant in aerosols.</a:t>
            </a:r>
          </a:p>
          <a:p>
            <a:r>
              <a:rPr lang="en-US" altLang="en-US" sz="1600"/>
              <a:t>HCFC-141b: used as a blowing agent in rigid polyurethane foams and integral skim foams and in aerosol solvent cleaning applications.</a:t>
            </a:r>
          </a:p>
          <a:p>
            <a:r>
              <a:rPr lang="en-US" altLang="en-US" sz="1600"/>
              <a:t>HCFC-142b: used as a blowing agent in extruded polystyrene boardstock. Also used in small quantities in refrigerant blends and as a retrofit refrigerant, such as in motor vehicle air conditioners that previously used chlorofluorocarbon (CFC)-12.</a:t>
            </a:r>
          </a:p>
          <a:p>
            <a:r>
              <a:rPr lang="en-US" altLang="en-US" sz="1600" b="1"/>
              <a:t>HCFC-123:</a:t>
            </a:r>
            <a:r>
              <a:rPr lang="en-US" altLang="en-US" sz="1600"/>
              <a:t> used in centrifugal chillers and portable fire extinguishers.</a:t>
            </a:r>
          </a:p>
          <a:p>
            <a:r>
              <a:rPr lang="en-US" altLang="en-US" sz="1600"/>
              <a:t>HCFC-124: used in some sterilant mixtures and as a component in some CFC-12 retrofit refrigerants. Can be used as a retrofit to replace CFC-114 in some heat pumps and special air conditioning equipment.</a:t>
            </a:r>
          </a:p>
          <a:p>
            <a:r>
              <a:rPr lang="en-US" altLang="en-US" sz="1600"/>
              <a:t>HCFC-225ca and HCFC-225cb: used as a solvent and aerosol solvent. Also historically used in small quantities in adhesives, coatings, and inks.</a:t>
            </a:r>
          </a:p>
          <a:p>
            <a:r>
              <a:rPr lang="en-US" altLang="en-US" sz="1600"/>
              <a:t>HCFC-21: used as a refrigerant in highly specialized cooling loops.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0CD6EE29-9A34-41BC-8643-F0E7F9ED1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R-22 Phase Out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A4E18873-E748-4A80-9D2A-9565FB9C5A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EPA’s most recent allocation rule, published in October 2014, calls for a five-year phaseout of R-22 production for 2015–2019.</a:t>
            </a:r>
          </a:p>
          <a:p>
            <a:r>
              <a:rPr lang="en-US" altLang="en-US" sz="2000"/>
              <a:t>The rule allocates 13 million pounds of R-22 for 2017. This drops to 9 million in 2018 and 4 million in 2019. </a:t>
            </a:r>
          </a:p>
          <a:p>
            <a:r>
              <a:rPr lang="en-US" altLang="en-US" sz="2000"/>
              <a:t>It was estimated that the 13 million pounds of newly produced R-22 for 2017 would only cover ~5% of the estimated R-22 service needs of the United States.</a:t>
            </a:r>
          </a:p>
          <a:p>
            <a:r>
              <a:rPr lang="en-US" altLang="en-US" sz="2000"/>
              <a:t>The remaining ~95% of R-22 needed came from existing stockpiles and reclaimed refrigerant. </a:t>
            </a:r>
          </a:p>
          <a:p>
            <a:r>
              <a:rPr lang="en-US" altLang="en-US" sz="2000"/>
              <a:t>Meanwhile, the supply gap will get worse as the production allocations drop until 2019, when less &lt;1% of the refrigerant available for service needs will be newly produced.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1848728E-9BF2-4239-A324-03CE93CE8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R-22 Phase Out - 2020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91C18B5C-04A4-4CE9-9038-ACAF5222B6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On or after January 1, 2020, no new or imported R-22 will be allowed in the United States. </a:t>
            </a:r>
          </a:p>
          <a:p>
            <a:r>
              <a:rPr lang="en-US" altLang="en-US" sz="2400" dirty="0"/>
              <a:t>The only source of R-22 will come from recycle and reclamation, which currently accounts for &lt; 2% of needs.</a:t>
            </a:r>
          </a:p>
          <a:p>
            <a:r>
              <a:rPr lang="en-US" altLang="en-US" sz="2400" dirty="0"/>
              <a:t>Existing R-22 stockpiles have experienced an overall decline in recent years. </a:t>
            </a:r>
          </a:p>
          <a:p>
            <a:r>
              <a:rPr lang="en-US" altLang="en-US" sz="2400" dirty="0"/>
              <a:t>To compound that problem, when the allocations of R-22 were delegated, there was an overestimate of the rate recycle and reclaim of R-22.</a:t>
            </a:r>
          </a:p>
          <a:p>
            <a:r>
              <a:rPr lang="en-US" altLang="en-US" sz="2400" b="1" dirty="0"/>
              <a:t>An R-22 Shortage seems certain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">
            <a:extLst>
              <a:ext uri="{FF2B5EF4-FFF2-40B4-BE49-F238E27FC236}">
                <a16:creationId xmlns:a16="http://schemas.microsoft.com/office/drawing/2014/main" id="{B09D9EB2-E1D8-42D3-8E07-A1C3A5690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ectangle 2">
            <a:extLst>
              <a:ext uri="{FF2B5EF4-FFF2-40B4-BE49-F238E27FC236}">
                <a16:creationId xmlns:a16="http://schemas.microsoft.com/office/drawing/2014/main" id="{0ED85905-90E4-454F-8BDF-7A47938EB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49225"/>
            <a:ext cx="3467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/>
              <a:t>Questions?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61DA6-CE49-4169-8C77-571F41F2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Refrigerant</a:t>
            </a:r>
            <a:r>
              <a:rPr lang="en-US" baseline="0" dirty="0"/>
              <a:t> Leaks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6AAE2-EFF8-4FDB-A445-2DABF0D05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Refrigeration Equipment is not Designed to Emit Refrigerants</a:t>
            </a:r>
          </a:p>
          <a:p>
            <a:r>
              <a:rPr lang="en-US" dirty="0"/>
              <a:t>High</a:t>
            </a:r>
            <a:r>
              <a:rPr lang="en-US" baseline="0" dirty="0"/>
              <a:t> Pressures and Demanding Mechanical Duty</a:t>
            </a:r>
            <a:r>
              <a:rPr lang="en-US" dirty="0"/>
              <a:t> and Outside Use</a:t>
            </a:r>
            <a:r>
              <a:rPr lang="en-US" baseline="0" dirty="0"/>
              <a:t> can lead to Leaks</a:t>
            </a:r>
          </a:p>
          <a:p>
            <a:r>
              <a:rPr lang="en-US" baseline="0" dirty="0"/>
              <a:t>Leaking Product vs Emitting Air Pollutants</a:t>
            </a:r>
          </a:p>
          <a:p>
            <a:pPr lvl="1"/>
            <a:r>
              <a:rPr lang="en-US" baseline="0" dirty="0"/>
              <a:t>Combustion Equipment emits by product air pollutants</a:t>
            </a:r>
          </a:p>
          <a:p>
            <a:pPr lvl="1"/>
            <a:r>
              <a:rPr lang="en-US" baseline="0" dirty="0"/>
              <a:t>Refrigerant is a Product</a:t>
            </a:r>
            <a:r>
              <a:rPr lang="en-US" dirty="0"/>
              <a:t> </a:t>
            </a:r>
          </a:p>
          <a:p>
            <a:pPr lvl="2"/>
            <a:r>
              <a:rPr lang="en-US" baseline="0" dirty="0"/>
              <a:t>Like gasoline evaporative losses at gas stations nobody wants to lose refrigerants</a:t>
            </a:r>
          </a:p>
          <a:p>
            <a:pPr lvl="2"/>
            <a:r>
              <a:rPr lang="en-US" dirty="0"/>
              <a:t>Leaks = Losses</a:t>
            </a:r>
          </a:p>
        </p:txBody>
      </p:sp>
    </p:spTree>
    <p:extLst>
      <p:ext uri="{BB962C8B-B14F-4D97-AF65-F5344CB8AC3E}">
        <p14:creationId xmlns:p14="http://schemas.microsoft.com/office/powerpoint/2010/main" val="3076135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88E48-9CCB-4937-BD96-A5BEF049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Refrigeration Equipment</a:t>
            </a:r>
            <a:r>
              <a:rPr lang="en-US" baseline="0" dirty="0"/>
              <a:t> Residential</a:t>
            </a:r>
            <a:endParaRPr lang="en-US" dirty="0"/>
          </a:p>
        </p:txBody>
      </p:sp>
      <p:pic>
        <p:nvPicPr>
          <p:cNvPr id="5" name="Picture 4" descr="A picture containing indoor, window, white, appliance&#10;&#10;Description automatically generated">
            <a:extLst>
              <a:ext uri="{FF2B5EF4-FFF2-40B4-BE49-F238E27FC236}">
                <a16:creationId xmlns:a16="http://schemas.microsoft.com/office/drawing/2014/main" id="{635B802F-8319-420E-A2CC-458021AD9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2401251"/>
            <a:ext cx="4514850" cy="3000375"/>
          </a:xfrm>
          <a:prstGeom prst="rect">
            <a:avLst/>
          </a:prstGeom>
        </p:spPr>
      </p:pic>
      <p:pic>
        <p:nvPicPr>
          <p:cNvPr id="7" name="Picture 6" descr="A picture containing grass, outdoor&#10;&#10;Description automatically generated">
            <a:extLst>
              <a:ext uri="{FF2B5EF4-FFF2-40B4-BE49-F238E27FC236}">
                <a16:creationId xmlns:a16="http://schemas.microsoft.com/office/drawing/2014/main" id="{A61DAABC-9451-44A7-AC82-17441D8BE7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994" y="2401251"/>
            <a:ext cx="3981976" cy="298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894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88E48-9CCB-4937-BD96-A5BEF049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Refrigeration Equipment</a:t>
            </a:r>
            <a:r>
              <a:rPr lang="en-US" baseline="0" dirty="0"/>
              <a:t> Commercial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C100F0-F8C1-4051-A5A1-E6A9AB38A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4" y="2616382"/>
            <a:ext cx="4514850" cy="3009900"/>
          </a:xfrm>
          <a:prstGeom prst="rect">
            <a:avLst/>
          </a:prstGeom>
        </p:spPr>
      </p:pic>
      <p:pic>
        <p:nvPicPr>
          <p:cNvPr id="8" name="Picture 7" descr="A picture containing cage, device, office&#10;&#10;Description automatically generated">
            <a:extLst>
              <a:ext uri="{FF2B5EF4-FFF2-40B4-BE49-F238E27FC236}">
                <a16:creationId xmlns:a16="http://schemas.microsoft.com/office/drawing/2014/main" id="{61DB8377-B2A7-469A-93D1-F2BD9A44E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11964"/>
            <a:ext cx="451485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846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88E48-9CCB-4937-BD96-A5BEF049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Refrigeration Equipment</a:t>
            </a:r>
            <a:r>
              <a:rPr lang="en-US" baseline="0" dirty="0"/>
              <a:t> Industrial</a:t>
            </a:r>
            <a:endParaRPr lang="en-US" dirty="0"/>
          </a:p>
        </p:txBody>
      </p:sp>
      <p:pic>
        <p:nvPicPr>
          <p:cNvPr id="4" name="Picture 3" descr="A picture containing indoor&#10;&#10;Description automatically generated">
            <a:extLst>
              <a:ext uri="{FF2B5EF4-FFF2-40B4-BE49-F238E27FC236}">
                <a16:creationId xmlns:a16="http://schemas.microsoft.com/office/drawing/2014/main" id="{9BBC43FF-9C4B-4452-9317-DAD6DED09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53640"/>
            <a:ext cx="4514850" cy="3048000"/>
          </a:xfrm>
          <a:prstGeom prst="rect">
            <a:avLst/>
          </a:prstGeom>
        </p:spPr>
      </p:pic>
      <p:pic>
        <p:nvPicPr>
          <p:cNvPr id="10" name="Picture 9" descr="A large green machine in a warehouse&#10;&#10;Description automatically generated with medium confidence">
            <a:extLst>
              <a:ext uri="{FF2B5EF4-FFF2-40B4-BE49-F238E27FC236}">
                <a16:creationId xmlns:a16="http://schemas.microsoft.com/office/drawing/2014/main" id="{63941713-99D1-4A2D-A191-C7E116DD38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491740"/>
            <a:ext cx="451485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40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C14A7-CB38-470F-BBC5-8A9823A4A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Leak Detection – Sniffers</a:t>
            </a:r>
          </a:p>
        </p:txBody>
      </p:sp>
      <p:pic>
        <p:nvPicPr>
          <p:cNvPr id="5" name="Picture 4" descr="A picture containing person&#10;&#10;Description automatically generated">
            <a:extLst>
              <a:ext uri="{FF2B5EF4-FFF2-40B4-BE49-F238E27FC236}">
                <a16:creationId xmlns:a16="http://schemas.microsoft.com/office/drawing/2014/main" id="{C8EAFBFC-3DF5-41AD-B924-CD78B3550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" y="2311717"/>
            <a:ext cx="4514850" cy="2752725"/>
          </a:xfrm>
          <a:prstGeom prst="rect">
            <a:avLst/>
          </a:prstGeom>
        </p:spPr>
      </p:pic>
      <p:pic>
        <p:nvPicPr>
          <p:cNvPr id="7" name="Picture 6" descr="A picture containing vacuum, appliance&#10;&#10;Description automatically generated">
            <a:extLst>
              <a:ext uri="{FF2B5EF4-FFF2-40B4-BE49-F238E27FC236}">
                <a16:creationId xmlns:a16="http://schemas.microsoft.com/office/drawing/2014/main" id="{AEF12226-F28E-450E-9B15-823C28C31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337" y="1270316"/>
            <a:ext cx="3745115" cy="516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905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C14A7-CB38-470F-BBC5-8A9823A4A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Leak Detection – Dyes</a:t>
            </a:r>
            <a:r>
              <a:rPr lang="en-US" baseline="0" dirty="0"/>
              <a:t> and Soap Bubbles</a:t>
            </a:r>
            <a:endParaRPr lang="en-US" dirty="0"/>
          </a:p>
        </p:txBody>
      </p:sp>
      <p:pic>
        <p:nvPicPr>
          <p:cNvPr id="4" name="Picture 3" descr="A person holding a tennis racket&#10;&#10;Description automatically generated with medium confidence">
            <a:extLst>
              <a:ext uri="{FF2B5EF4-FFF2-40B4-BE49-F238E27FC236}">
                <a16:creationId xmlns:a16="http://schemas.microsoft.com/office/drawing/2014/main" id="{9E7A03A7-91C4-4A00-BD3F-1DD7471EF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2470785"/>
            <a:ext cx="4514850" cy="3409950"/>
          </a:xfrm>
          <a:prstGeom prst="rect">
            <a:avLst/>
          </a:prstGeom>
        </p:spPr>
      </p:pic>
      <p:pic>
        <p:nvPicPr>
          <p:cNvPr id="8" name="Picture 7" descr="A picture containing indoor, close&#10;&#10;Description automatically generated">
            <a:extLst>
              <a:ext uri="{FF2B5EF4-FFF2-40B4-BE49-F238E27FC236}">
                <a16:creationId xmlns:a16="http://schemas.microsoft.com/office/drawing/2014/main" id="{24BD1364-18F1-4AB6-AF0C-C4700D151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3046095"/>
            <a:ext cx="45148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508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D0A2D-DC23-423C-873A-7278E1E7C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Program</a:t>
            </a:r>
            <a:r>
              <a:rPr lang="en-US" baseline="0" dirty="0"/>
              <a:t> – ODS Class I and 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B93EF-A02B-4861-9ABE-8492CABD8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Development of </a:t>
            </a:r>
            <a:r>
              <a:rPr lang="en-US" dirty="0"/>
              <a:t>Inventory</a:t>
            </a:r>
          </a:p>
          <a:p>
            <a:pPr marL="457200" lvl="1" indent="0">
              <a:buNone/>
            </a:pPr>
            <a:endParaRPr lang="en-US" baseline="0" dirty="0"/>
          </a:p>
          <a:p>
            <a:pPr marL="457200" lvl="1" indent="0">
              <a:buNone/>
            </a:pPr>
            <a:r>
              <a:rPr lang="en-US" baseline="0" dirty="0"/>
              <a:t>Identify Refrigeration Technicians</a:t>
            </a:r>
          </a:p>
          <a:p>
            <a:pPr marL="457200" lvl="1" indent="0">
              <a:buNone/>
            </a:pPr>
            <a:endParaRPr lang="en-US" baseline="0" dirty="0"/>
          </a:p>
          <a:p>
            <a:pPr marL="457200" lvl="1" indent="0">
              <a:buNone/>
            </a:pPr>
            <a:r>
              <a:rPr lang="en-US" baseline="0" dirty="0"/>
              <a:t>Review Record Keeping</a:t>
            </a:r>
          </a:p>
          <a:p>
            <a:pPr marL="457200" lvl="1" indent="0">
              <a:buNone/>
            </a:pPr>
            <a:endParaRPr lang="en-US" baseline="0" dirty="0"/>
          </a:p>
          <a:p>
            <a:pPr marL="457200" lvl="1" indent="0">
              <a:buNone/>
            </a:pPr>
            <a:r>
              <a:rPr lang="en-US" dirty="0"/>
              <a:t>Purchase Refrigerant Compliance Management Software</a:t>
            </a:r>
          </a:p>
        </p:txBody>
      </p:sp>
    </p:spTree>
    <p:extLst>
      <p:ext uri="{BB962C8B-B14F-4D97-AF65-F5344CB8AC3E}">
        <p14:creationId xmlns:p14="http://schemas.microsoft.com/office/powerpoint/2010/main" val="4027121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2177</TotalTime>
  <Words>1303</Words>
  <Application>Microsoft Office PowerPoint</Application>
  <PresentationFormat>On-screen Show (4:3)</PresentationFormat>
  <Paragraphs>167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Office Theme</vt:lpstr>
      <vt:lpstr>YALE University Refrigeration Management A Case Study</vt:lpstr>
      <vt:lpstr>The Ozone Layer</vt:lpstr>
      <vt:lpstr>Managing Refrigerant Leaks</vt:lpstr>
      <vt:lpstr>Refrigeration Equipment Residential</vt:lpstr>
      <vt:lpstr>Refrigeration Equipment Commercial</vt:lpstr>
      <vt:lpstr>Refrigeration Equipment Industrial</vt:lpstr>
      <vt:lpstr>Leak Detection – Sniffers</vt:lpstr>
      <vt:lpstr>Leak Detection – Dyes and Soap Bubbles</vt:lpstr>
      <vt:lpstr>Initial Program – ODS Class I and II</vt:lpstr>
      <vt:lpstr>Development of Inventory</vt:lpstr>
      <vt:lpstr>Identify Refrigeration Technicians</vt:lpstr>
      <vt:lpstr>Review Record Keeping</vt:lpstr>
      <vt:lpstr>Purchased Refrigeration Compliance Software </vt:lpstr>
      <vt:lpstr>Using the Software</vt:lpstr>
      <vt:lpstr>Old Compliance Program Checklist</vt:lpstr>
      <vt:lpstr>Expansion of Program due to Addition of HFC Refrigerants</vt:lpstr>
      <vt:lpstr>Expansion of Inventory</vt:lpstr>
      <vt:lpstr>Yale University Refrigeration Units Inventory (Excel Spreadsheet)</vt:lpstr>
      <vt:lpstr>“New” Compliance Program Checklist</vt:lpstr>
      <vt:lpstr>Purchasing Practices</vt:lpstr>
      <vt:lpstr>What about that Class II  Phase Out Schedule</vt:lpstr>
      <vt:lpstr>U.S. Action to Meet the Montreal Protocol Phaseout Class II Schedule</vt:lpstr>
      <vt:lpstr>Common HCFCs and Their Uses </vt:lpstr>
      <vt:lpstr>R-22 Phase Out</vt:lpstr>
      <vt:lpstr>R-22 Phase Out - 2020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YALE University Refrigeration Management A Case Study</dc:title>
  <dc:creator>Jim Romanski</dc:creator>
  <cp:lastModifiedBy>Jim Romanski</cp:lastModifiedBy>
  <cp:revision>26</cp:revision>
  <dcterms:created xsi:type="dcterms:W3CDTF">2021-06-01T03:57:24Z</dcterms:created>
  <dcterms:modified xsi:type="dcterms:W3CDTF">2021-06-02T17:44:07Z</dcterms:modified>
</cp:coreProperties>
</file>