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3"/>
  </p:notesMasterIdLst>
  <p:sldIdLst>
    <p:sldId id="257" r:id="rId2"/>
    <p:sldId id="383" r:id="rId3"/>
    <p:sldId id="472" r:id="rId4"/>
    <p:sldId id="259" r:id="rId5"/>
    <p:sldId id="474" r:id="rId6"/>
    <p:sldId id="280" r:id="rId7"/>
    <p:sldId id="476" r:id="rId8"/>
    <p:sldId id="477" r:id="rId9"/>
    <p:sldId id="485" r:id="rId10"/>
    <p:sldId id="293" r:id="rId11"/>
    <p:sldId id="473" r:id="rId12"/>
    <p:sldId id="480" r:id="rId13"/>
    <p:sldId id="397" r:id="rId14"/>
    <p:sldId id="398" r:id="rId15"/>
    <p:sldId id="478" r:id="rId16"/>
    <p:sldId id="481" r:id="rId17"/>
    <p:sldId id="325" r:id="rId18"/>
    <p:sldId id="517" r:id="rId19"/>
    <p:sldId id="509" r:id="rId20"/>
    <p:sldId id="518" r:id="rId21"/>
    <p:sldId id="511" r:id="rId22"/>
    <p:sldId id="519" r:id="rId23"/>
    <p:sldId id="520" r:id="rId24"/>
    <p:sldId id="521" r:id="rId25"/>
    <p:sldId id="486" r:id="rId26"/>
    <p:sldId id="487" r:id="rId27"/>
    <p:sldId id="488" r:id="rId28"/>
    <p:sldId id="489" r:id="rId29"/>
    <p:sldId id="490" r:id="rId30"/>
    <p:sldId id="491" r:id="rId31"/>
    <p:sldId id="492" r:id="rId32"/>
    <p:sldId id="499" r:id="rId33"/>
    <p:sldId id="500" r:id="rId34"/>
    <p:sldId id="502" r:id="rId35"/>
    <p:sldId id="503" r:id="rId36"/>
    <p:sldId id="504" r:id="rId37"/>
    <p:sldId id="506" r:id="rId38"/>
    <p:sldId id="505" r:id="rId39"/>
    <p:sldId id="507" r:id="rId40"/>
    <p:sldId id="483" r:id="rId41"/>
    <p:sldId id="482" r:id="rId42"/>
    <p:sldId id="385" r:id="rId43"/>
    <p:sldId id="358" r:id="rId44"/>
    <p:sldId id="469" r:id="rId45"/>
    <p:sldId id="484" r:id="rId46"/>
    <p:sldId id="468" r:id="rId47"/>
    <p:sldId id="361" r:id="rId48"/>
    <p:sldId id="442" r:id="rId49"/>
    <p:sldId id="475" r:id="rId50"/>
    <p:sldId id="318" r:id="rId51"/>
    <p:sldId id="279" r:id="rId52"/>
  </p:sldIdLst>
  <p:sldSz cx="9144000" cy="6858000" type="letter"/>
  <p:notesSz cx="6858000" cy="9144000"/>
  <p:defaultTex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03300"/>
    <a:srgbClr val="006600"/>
    <a:srgbClr val="00CC00"/>
    <a:srgbClr val="FF962D"/>
    <a:srgbClr val="008000"/>
    <a:srgbClr val="990099"/>
    <a:srgbClr val="CC3300"/>
    <a:srgbClr val="D66B00"/>
    <a:srgbClr val="7168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94635" autoAdjust="0"/>
  </p:normalViewPr>
  <p:slideViewPr>
    <p:cSldViewPr snapToGrid="0">
      <p:cViewPr varScale="1">
        <p:scale>
          <a:sx n="94" d="100"/>
          <a:sy n="94" d="100"/>
        </p:scale>
        <p:origin x="-1208" y="-96"/>
      </p:cViewPr>
      <p:guideLst>
        <p:guide orient="horz" pos="2160"/>
        <p:guide pos="2880"/>
      </p:guideLst>
    </p:cSldViewPr>
  </p:slideViewPr>
  <p:outlineViewPr>
    <p:cViewPr>
      <p:scale>
        <a:sx n="33" d="100"/>
        <a:sy n="33" d="100"/>
      </p:scale>
      <p:origin x="0" y="120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6FED7-1922-491C-9802-C94BFA3C7861}" type="datetimeFigureOut">
              <a:rPr lang="en-US" smtClean="0"/>
              <a:t>11/14/16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37E66-65F9-4028-B451-523F6581FA20}" type="slidenum">
              <a:rPr lang="en-US" smtClean="0"/>
              <a:t>‹#›</a:t>
            </a:fld>
            <a:endParaRPr lang="en-US" dirty="0"/>
          </a:p>
        </p:txBody>
      </p:sp>
    </p:spTree>
    <p:extLst>
      <p:ext uri="{BB962C8B-B14F-4D97-AF65-F5344CB8AC3E}">
        <p14:creationId xmlns:p14="http://schemas.microsoft.com/office/powerpoint/2010/main" val="914770066"/>
      </p:ext>
    </p:extLst>
  </p:cSld>
  <p:clrMap bg1="lt1" tx1="dk1" bg2="lt2" tx2="dk2" accent1="accent1" accent2="accent2" accent3="accent3" accent4="accent4" accent5="accent5" accent6="accent6" hlink="hlink" folHlink="folHlink"/>
  <p:notesStyle>
    <a:lvl1pPr marL="0" algn="l" defTabSz="820583" rtl="0" eaLnBrk="1" latinLnBrk="0" hangingPunct="1">
      <a:defRPr sz="1100" kern="1200">
        <a:solidFill>
          <a:schemeClr val="tx1"/>
        </a:solidFill>
        <a:latin typeface="+mn-lt"/>
        <a:ea typeface="+mn-ea"/>
        <a:cs typeface="+mn-cs"/>
      </a:defRPr>
    </a:lvl1pPr>
    <a:lvl2pPr marL="410291" algn="l" defTabSz="820583" rtl="0" eaLnBrk="1" latinLnBrk="0" hangingPunct="1">
      <a:defRPr sz="1100" kern="1200">
        <a:solidFill>
          <a:schemeClr val="tx1"/>
        </a:solidFill>
        <a:latin typeface="+mn-lt"/>
        <a:ea typeface="+mn-ea"/>
        <a:cs typeface="+mn-cs"/>
      </a:defRPr>
    </a:lvl2pPr>
    <a:lvl3pPr marL="820583" algn="l" defTabSz="820583" rtl="0" eaLnBrk="1" latinLnBrk="0" hangingPunct="1">
      <a:defRPr sz="1100" kern="1200">
        <a:solidFill>
          <a:schemeClr val="tx1"/>
        </a:solidFill>
        <a:latin typeface="+mn-lt"/>
        <a:ea typeface="+mn-ea"/>
        <a:cs typeface="+mn-cs"/>
      </a:defRPr>
    </a:lvl3pPr>
    <a:lvl4pPr marL="1230874" algn="l" defTabSz="820583" rtl="0" eaLnBrk="1" latinLnBrk="0" hangingPunct="1">
      <a:defRPr sz="1100" kern="1200">
        <a:solidFill>
          <a:schemeClr val="tx1"/>
        </a:solidFill>
        <a:latin typeface="+mn-lt"/>
        <a:ea typeface="+mn-ea"/>
        <a:cs typeface="+mn-cs"/>
      </a:defRPr>
    </a:lvl4pPr>
    <a:lvl5pPr marL="1641165" algn="l" defTabSz="820583" rtl="0" eaLnBrk="1" latinLnBrk="0" hangingPunct="1">
      <a:defRPr sz="1100" kern="1200">
        <a:solidFill>
          <a:schemeClr val="tx1"/>
        </a:solidFill>
        <a:latin typeface="+mn-lt"/>
        <a:ea typeface="+mn-ea"/>
        <a:cs typeface="+mn-cs"/>
      </a:defRPr>
    </a:lvl5pPr>
    <a:lvl6pPr marL="2051456" algn="l" defTabSz="820583" rtl="0" eaLnBrk="1" latinLnBrk="0" hangingPunct="1">
      <a:defRPr sz="1100" kern="1200">
        <a:solidFill>
          <a:schemeClr val="tx1"/>
        </a:solidFill>
        <a:latin typeface="+mn-lt"/>
        <a:ea typeface="+mn-ea"/>
        <a:cs typeface="+mn-cs"/>
      </a:defRPr>
    </a:lvl6pPr>
    <a:lvl7pPr marL="2461748" algn="l" defTabSz="820583" rtl="0" eaLnBrk="1" latinLnBrk="0" hangingPunct="1">
      <a:defRPr sz="1100" kern="1200">
        <a:solidFill>
          <a:schemeClr val="tx1"/>
        </a:solidFill>
        <a:latin typeface="+mn-lt"/>
        <a:ea typeface="+mn-ea"/>
        <a:cs typeface="+mn-cs"/>
      </a:defRPr>
    </a:lvl7pPr>
    <a:lvl8pPr marL="2872039" algn="l" defTabSz="820583" rtl="0" eaLnBrk="1" latinLnBrk="0" hangingPunct="1">
      <a:defRPr sz="1100" kern="1200">
        <a:solidFill>
          <a:schemeClr val="tx1"/>
        </a:solidFill>
        <a:latin typeface="+mn-lt"/>
        <a:ea typeface="+mn-ea"/>
        <a:cs typeface="+mn-cs"/>
      </a:defRPr>
    </a:lvl8pPr>
    <a:lvl9pPr marL="3282330" algn="l" defTabSz="82058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3665426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037E66-65F9-4028-B451-523F6581FA20}" type="slidenum">
              <a:rPr lang="en-US" smtClean="0"/>
              <a:t>10</a:t>
            </a:fld>
            <a:endParaRPr lang="en-US" dirty="0"/>
          </a:p>
        </p:txBody>
      </p:sp>
    </p:spTree>
    <p:extLst>
      <p:ext uri="{BB962C8B-B14F-4D97-AF65-F5344CB8AC3E}">
        <p14:creationId xmlns:p14="http://schemas.microsoft.com/office/powerpoint/2010/main" val="1844081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100" b="0" i="0" u="none" strike="noStrike" cap="none" baseline="0" dirty="0">
              <a:solidFill>
                <a:schemeClr val="dk1"/>
              </a:solidFill>
              <a:latin typeface="Calibri"/>
              <a:ea typeface="Calibri"/>
              <a:cs typeface="Calibri"/>
              <a:sym typeface="Calibri"/>
            </a:endParaRPr>
          </a:p>
        </p:txBody>
      </p:sp>
      <p:sp>
        <p:nvSpPr>
          <p:cNvPr id="205" name="Shape 20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100" b="0" i="0" u="none" strike="noStrike" cap="none" baseline="0" dirty="0">
              <a:solidFill>
                <a:schemeClr val="dk1"/>
              </a:solidFill>
              <a:latin typeface="Calibri"/>
              <a:ea typeface="Calibri"/>
              <a:cs typeface="Calibri"/>
              <a:sym typeface="Calibri"/>
            </a:endParaRPr>
          </a:p>
        </p:txBody>
      </p:sp>
      <p:sp>
        <p:nvSpPr>
          <p:cNvPr id="205" name="Shape 20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14</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100" b="0" i="0" u="none" strike="noStrike" cap="none" baseline="0" dirty="0">
              <a:solidFill>
                <a:schemeClr val="dk1"/>
              </a:solidFill>
              <a:latin typeface="Calibri"/>
              <a:ea typeface="Calibri"/>
              <a:cs typeface="Calibri"/>
              <a:sym typeface="Calibri"/>
            </a:endParaRPr>
          </a:p>
        </p:txBody>
      </p:sp>
      <p:sp>
        <p:nvSpPr>
          <p:cNvPr id="205" name="Shape 20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15</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smtClean="0"/>
              <a:t>Total</a:t>
            </a:r>
            <a:r>
              <a:rPr lang="en-US" baseline="0" dirty="0" smtClean="0"/>
              <a:t> enrollment North of 90k</a:t>
            </a:r>
          </a:p>
          <a:p>
            <a:r>
              <a:rPr lang="en-US" baseline="0" dirty="0" smtClean="0"/>
              <a:t>Located across four locations and online students</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21:42</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smtClean="0"/>
              <a:t>Made up of three</a:t>
            </a:r>
            <a:r>
              <a:rPr lang="en-US" baseline="0" dirty="0" smtClean="0"/>
              <a:t> departments</a:t>
            </a:r>
          </a:p>
          <a:p>
            <a:r>
              <a:rPr lang="en-US" baseline="0" dirty="0" smtClean="0"/>
              <a:t>First School of Sustainability in the country (est. in 2006)</a:t>
            </a:r>
          </a:p>
          <a:p>
            <a:r>
              <a:rPr lang="en-US" baseline="0" dirty="0" smtClean="0"/>
              <a:t>81k+ solar panels generating over 24 MW per year</a:t>
            </a:r>
          </a:p>
          <a:p>
            <a:r>
              <a:rPr lang="en-US" baseline="0" dirty="0" smtClean="0"/>
              <a:t>42 LEED-certified buildings with many achieving Gold or Platinum</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21:43</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sz="1100" b="1" i="0" kern="1200" dirty="0" smtClean="0">
                <a:solidFill>
                  <a:schemeClr val="tx1"/>
                </a:solidFill>
                <a:effectLst/>
                <a:latin typeface="+mn-lt"/>
                <a:ea typeface="+mn-ea"/>
                <a:cs typeface="+mn-cs"/>
              </a:rPr>
              <a:t>What is a Residential College?</a:t>
            </a:r>
            <a:r>
              <a:rPr lang="en-US" dirty="0" smtClean="0"/>
              <a:t/>
            </a:r>
            <a:br>
              <a:rPr lang="en-US" dirty="0" smtClean="0"/>
            </a:br>
            <a:r>
              <a:rPr lang="en-US" sz="1100" b="0" i="0" kern="1200" dirty="0" smtClean="0">
                <a:solidFill>
                  <a:schemeClr val="tx1"/>
                </a:solidFill>
                <a:effectLst/>
                <a:latin typeface="+mn-lt"/>
                <a:ea typeface="+mn-ea"/>
                <a:cs typeface="+mn-cs"/>
              </a:rPr>
              <a:t>Residential Colleges are comprehensive living and learning communities that allow first-time freshmen to live with others who are pursuing similar academic disciplines. You will have an opportunity to continue your learning outside of the classroom by connecting with the faculty and staff in the residential community, participating in peer group dialogues and engaging with academic support activities. Residential Colleges also offer academic support services including tutoring, workshops and advising.</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rtl="0"/>
            <a:r>
              <a:rPr lang="en-US" sz="1100" b="1" i="0" u="none" strike="noStrike" kern="1200" dirty="0" smtClean="0">
                <a:solidFill>
                  <a:schemeClr val="tx1"/>
                </a:solidFill>
                <a:effectLst/>
                <a:latin typeface="+mn-lt"/>
                <a:ea typeface="+mn-ea"/>
                <a:cs typeface="+mn-cs"/>
              </a:rPr>
              <a:t>Student Success:</a:t>
            </a:r>
            <a:r>
              <a:rPr lang="en-US" sz="1100" b="0" i="0" u="none" strike="noStrike" kern="1200" dirty="0" smtClean="0">
                <a:solidFill>
                  <a:schemeClr val="tx1"/>
                </a:solidFill>
                <a:effectLst/>
                <a:latin typeface="+mn-lt"/>
                <a:ea typeface="+mn-ea"/>
                <a:cs typeface="+mn-cs"/>
              </a:rPr>
              <a:t> We value an experiential learning environment where students are engaged in experiences that promote affinity, culture, wellness, community engagement, academic success and career development.</a:t>
            </a:r>
            <a:endParaRPr lang="en-US" b="0" dirty="0" smtClean="0">
              <a:effectLst/>
            </a:endParaRPr>
          </a:p>
          <a:p>
            <a:pPr rtl="0"/>
            <a:r>
              <a:rPr lang="en-US" sz="1100" b="1" i="0" u="none" strike="noStrike" kern="1200" dirty="0" smtClean="0">
                <a:solidFill>
                  <a:schemeClr val="tx1"/>
                </a:solidFill>
                <a:effectLst/>
                <a:latin typeface="+mn-lt"/>
                <a:ea typeface="+mn-ea"/>
                <a:cs typeface="+mn-cs"/>
              </a:rPr>
              <a:t>Innovation:</a:t>
            </a:r>
            <a:r>
              <a:rPr lang="en-US" sz="1100" b="0" i="0" u="none" strike="noStrike" kern="1200" dirty="0" smtClean="0">
                <a:solidFill>
                  <a:schemeClr val="tx1"/>
                </a:solidFill>
                <a:effectLst/>
                <a:latin typeface="+mn-lt"/>
                <a:ea typeface="+mn-ea"/>
                <a:cs typeface="+mn-cs"/>
              </a:rPr>
              <a:t> We value an optimistic culture that encourages the realization of goals through persistence and creativity.</a:t>
            </a:r>
            <a:endParaRPr lang="en-US" b="0" dirty="0" smtClean="0">
              <a:effectLst/>
            </a:endParaRPr>
          </a:p>
          <a:p>
            <a:pPr rtl="0"/>
            <a:r>
              <a:rPr lang="en-US" sz="1100" b="1" i="0" u="none" strike="noStrike" kern="1200" dirty="0" smtClean="0">
                <a:solidFill>
                  <a:schemeClr val="tx1"/>
                </a:solidFill>
                <a:effectLst/>
                <a:latin typeface="+mn-lt"/>
                <a:ea typeface="+mn-ea"/>
                <a:cs typeface="+mn-cs"/>
              </a:rPr>
              <a:t>Stewardship:</a:t>
            </a:r>
            <a:r>
              <a:rPr lang="en-US" sz="1100" b="0" i="0" u="none" strike="noStrike" kern="1200" dirty="0" smtClean="0">
                <a:solidFill>
                  <a:schemeClr val="tx1"/>
                </a:solidFill>
                <a:effectLst/>
                <a:latin typeface="+mn-lt"/>
                <a:ea typeface="+mn-ea"/>
                <a:cs typeface="+mn-cs"/>
              </a:rPr>
              <a:t> We value the effective and efficient use of human, physical, and financial resources while providing timely and responsive service to our students.</a:t>
            </a:r>
            <a:endParaRPr lang="en-US" b="0" dirty="0" smtClean="0">
              <a:effectLst/>
            </a:endParaRPr>
          </a:p>
          <a:p>
            <a:pPr rtl="0"/>
            <a:r>
              <a:rPr lang="en-US" sz="1100" b="1" i="0" u="none" strike="noStrike" kern="1200" dirty="0" smtClean="0">
                <a:solidFill>
                  <a:schemeClr val="tx1"/>
                </a:solidFill>
                <a:effectLst/>
                <a:latin typeface="+mn-lt"/>
                <a:ea typeface="+mn-ea"/>
                <a:cs typeface="+mn-cs"/>
              </a:rPr>
              <a:t>Integrity: </a:t>
            </a:r>
            <a:r>
              <a:rPr lang="en-US" sz="1100" b="0" i="0" u="none" strike="noStrike" kern="1200" dirty="0" smtClean="0">
                <a:solidFill>
                  <a:schemeClr val="tx1"/>
                </a:solidFill>
                <a:effectLst/>
                <a:latin typeface="+mn-lt"/>
                <a:ea typeface="+mn-ea"/>
                <a:cs typeface="+mn-cs"/>
              </a:rPr>
              <a:t>We value the integration of ethics into all aspects of self and professional practice. This value is exemplified in our commitment to being authentic, fair, and consistent.</a:t>
            </a:r>
            <a:endParaRPr lang="en-US" b="0" dirty="0" smtClean="0">
              <a:effectLst/>
            </a:endParaRPr>
          </a:p>
          <a:p>
            <a:r>
              <a:rPr lang="en-US" sz="1100" b="1" i="0" u="none" strike="noStrike" kern="1200" dirty="0" smtClean="0">
                <a:solidFill>
                  <a:schemeClr val="tx1"/>
                </a:solidFill>
                <a:effectLst/>
                <a:latin typeface="+mn-lt"/>
                <a:ea typeface="+mn-ea"/>
                <a:cs typeface="+mn-cs"/>
              </a:rPr>
              <a:t>Inclusion: </a:t>
            </a:r>
            <a:r>
              <a:rPr lang="en-US" sz="1100" b="0" i="0" u="none" strike="noStrike" kern="1200" dirty="0" smtClean="0">
                <a:solidFill>
                  <a:schemeClr val="tx1"/>
                </a:solidFill>
                <a:effectLst/>
                <a:latin typeface="+mn-lt"/>
                <a:ea typeface="+mn-ea"/>
                <a:cs typeface="+mn-cs"/>
              </a:rPr>
              <a:t>We value a community in which every individual is acknowledged and affirmed as an individual. We seek to understand, respect and celebrate diversity.</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21:44</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smtClean="0"/>
              <a:t>Green Housing Certification</a:t>
            </a:r>
            <a:br>
              <a:rPr lang="en-US" dirty="0" smtClean="0"/>
            </a:br>
            <a:r>
              <a:rPr lang="en-US" dirty="0" smtClean="0"/>
              <a:t>SHAB</a:t>
            </a:r>
          </a:p>
          <a:p>
            <a:r>
              <a:rPr lang="en-US" dirty="0" smtClean="0"/>
              <a:t>	Community</a:t>
            </a:r>
            <a:r>
              <a:rPr lang="en-US" baseline="0" dirty="0" smtClean="0"/>
              <a:t> Garden</a:t>
            </a:r>
          </a:p>
          <a:p>
            <a:r>
              <a:rPr lang="en-US" baseline="0" dirty="0" smtClean="0"/>
              <a:t>	Grey Water System</a:t>
            </a:r>
          </a:p>
          <a:p>
            <a:r>
              <a:rPr lang="en-US" baseline="0" dirty="0" smtClean="0"/>
              <a:t>	Sustainability Club</a:t>
            </a:r>
          </a:p>
          <a:p>
            <a:r>
              <a:rPr lang="en-US" baseline="0" dirty="0" smtClean="0"/>
              <a:t>	Naturally lit lounges and courtyards</a:t>
            </a:r>
          </a:p>
          <a:p>
            <a:r>
              <a:rPr lang="en-US" baseline="0" dirty="0" smtClean="0"/>
              <a: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rtl="0"/>
            <a:r>
              <a:rPr lang="en-US" sz="1100" b="1" i="0" u="sng" kern="1200" dirty="0" smtClean="0">
                <a:solidFill>
                  <a:schemeClr val="tx1"/>
                </a:solidFill>
                <a:effectLst/>
                <a:latin typeface="+mn-lt"/>
                <a:ea typeface="+mn-ea"/>
                <a:cs typeface="+mn-cs"/>
              </a:rPr>
              <a:t>Community Development</a:t>
            </a:r>
            <a:endParaRPr lang="en-US" b="0" dirty="0" smtClean="0">
              <a:effectLst/>
            </a:endParaRPr>
          </a:p>
          <a:p>
            <a:pPr rtl="0"/>
            <a:r>
              <a:rPr lang="en-US" sz="1100" b="0" i="0" u="none" strike="noStrike" kern="1200" dirty="0" smtClean="0">
                <a:solidFill>
                  <a:schemeClr val="tx1"/>
                </a:solidFill>
                <a:effectLst/>
                <a:latin typeface="+mn-lt"/>
                <a:ea typeface="+mn-ea"/>
                <a:cs typeface="+mn-cs"/>
              </a:rPr>
              <a:t>·         Provide programs and training materials for students to become more familiar with sustainable practices.</a:t>
            </a:r>
            <a:endParaRPr lang="en-US" b="0" dirty="0" smtClean="0">
              <a:effectLst/>
            </a:endParaRPr>
          </a:p>
          <a:p>
            <a:pPr rtl="0"/>
            <a:r>
              <a:rPr lang="en-US" sz="1100" b="0" i="0" u="none" strike="noStrike" kern="1200" dirty="0" smtClean="0">
                <a:solidFill>
                  <a:schemeClr val="tx1"/>
                </a:solidFill>
                <a:effectLst/>
                <a:latin typeface="+mn-lt"/>
                <a:ea typeface="+mn-ea"/>
                <a:cs typeface="+mn-cs"/>
              </a:rPr>
              <a:t>·         Coordinate large-scale sustainability initiatives in University Housing (i.e. Ditch the Dumpster).</a:t>
            </a:r>
            <a:endParaRPr lang="en-US" b="0" dirty="0" smtClean="0">
              <a:effectLst/>
            </a:endParaRPr>
          </a:p>
          <a:p>
            <a:pPr rtl="0"/>
            <a:r>
              <a:rPr lang="en-US" sz="1100" b="0" i="0" u="none" strike="noStrike" kern="1200" dirty="0" smtClean="0">
                <a:solidFill>
                  <a:schemeClr val="tx1"/>
                </a:solidFill>
                <a:effectLst/>
                <a:latin typeface="+mn-lt"/>
                <a:ea typeface="+mn-ea"/>
                <a:cs typeface="+mn-cs"/>
              </a:rPr>
              <a:t>·         Creatively and effectively market campus sustainability initiatives.</a:t>
            </a:r>
            <a:endParaRPr lang="en-US" b="0" dirty="0" smtClean="0">
              <a:effectLst/>
            </a:endParaRPr>
          </a:p>
          <a:p>
            <a:pPr rtl="0"/>
            <a:r>
              <a:rPr lang="en-US" sz="1100" b="0" i="0" u="none" strike="noStrike" kern="1200" dirty="0" smtClean="0">
                <a:solidFill>
                  <a:schemeClr val="tx1"/>
                </a:solidFill>
                <a:effectLst/>
                <a:latin typeface="+mn-lt"/>
                <a:ea typeface="+mn-ea"/>
                <a:cs typeface="+mn-cs"/>
              </a:rPr>
              <a:t>·         Seek and implement ways to engage students who are not interested in sustainability.</a:t>
            </a:r>
            <a:endParaRPr lang="en-US" b="0" dirty="0" smtClean="0">
              <a:effectLst/>
            </a:endParaRPr>
          </a:p>
          <a:p>
            <a:pPr rtl="0"/>
            <a:r>
              <a:rPr lang="en-US" sz="1100" b="0" i="0" u="none" strike="noStrike" kern="1200" dirty="0" smtClean="0">
                <a:solidFill>
                  <a:schemeClr val="tx1"/>
                </a:solidFill>
                <a:effectLst/>
                <a:latin typeface="+mn-lt"/>
                <a:ea typeface="+mn-ea"/>
                <a:cs typeface="+mn-cs"/>
              </a:rPr>
              <a:t>·         Encourage and facilitate sustainability programs initiated by students, faculty, and staff.</a:t>
            </a:r>
            <a:endParaRPr lang="en-US" b="0" dirty="0" smtClean="0">
              <a:effectLst/>
            </a:endParaRPr>
          </a:p>
          <a:p>
            <a:pPr rtl="0"/>
            <a:r>
              <a:rPr lang="en-US" sz="1100" b="0" i="0" u="none" strike="noStrike" kern="1200" dirty="0" smtClean="0">
                <a:solidFill>
                  <a:schemeClr val="tx1"/>
                </a:solidFill>
                <a:effectLst/>
                <a:latin typeface="+mn-lt"/>
                <a:ea typeface="+mn-ea"/>
                <a:cs typeface="+mn-cs"/>
              </a:rPr>
              <a:t>·         Maintain current information and involvement opportunities on the University Housing website.</a:t>
            </a:r>
            <a:endParaRPr lang="en-US" b="0" dirty="0" smtClean="0">
              <a:effectLst/>
            </a:endParaRPr>
          </a:p>
          <a:p>
            <a:pPr rtl="0"/>
            <a:r>
              <a:rPr lang="en-US" sz="1100" b="0" i="0" u="none" strike="noStrike" kern="1200" dirty="0" smtClean="0">
                <a:solidFill>
                  <a:schemeClr val="tx1"/>
                </a:solidFill>
                <a:effectLst/>
                <a:latin typeface="+mn-lt"/>
                <a:ea typeface="+mn-ea"/>
                <a:cs typeface="+mn-cs"/>
              </a:rPr>
              <a:t>·         Support department and university programming initiatives through sharing of information with staff and students, attendance, distribution of marketing materials.</a:t>
            </a:r>
            <a:endParaRPr lang="en-US" b="0" dirty="0" smtClean="0">
              <a:effectLst/>
            </a:endParaRPr>
          </a:p>
          <a:p>
            <a:pPr rtl="0"/>
            <a:r>
              <a:rPr lang="en-US" sz="1100" b="0" i="0" u="none" strike="noStrike" kern="1200" dirty="0" smtClean="0">
                <a:solidFill>
                  <a:schemeClr val="tx1"/>
                </a:solidFill>
                <a:effectLst/>
                <a:latin typeface="+mn-lt"/>
                <a:ea typeface="+mn-ea"/>
                <a:cs typeface="+mn-cs"/>
              </a:rPr>
              <a:t>·         Attend student activities and evaluate potential improvement of sustainable engagement.</a:t>
            </a:r>
            <a:endParaRPr lang="en-US" b="0" dirty="0" smtClean="0">
              <a:effectLst/>
            </a:endParaRPr>
          </a:p>
          <a:p>
            <a:pPr rtl="0"/>
            <a:r>
              <a:rPr lang="en-US" sz="1100" b="0" i="0" u="none" strike="noStrike" kern="1200" dirty="0" smtClean="0">
                <a:solidFill>
                  <a:schemeClr val="tx1"/>
                </a:solidFill>
                <a:effectLst/>
                <a:latin typeface="+mn-lt"/>
                <a:ea typeface="+mn-ea"/>
                <a:cs typeface="+mn-cs"/>
              </a:rPr>
              <a:t>·         Assess community needs and develop programming experiences to meet identified needs.</a:t>
            </a:r>
            <a:endParaRPr lang="en-US" b="0" dirty="0" smtClean="0">
              <a:effectLst/>
            </a:endParaRPr>
          </a:p>
          <a:p>
            <a:pPr rtl="0"/>
            <a:r>
              <a:rPr lang="en-US" sz="1100" b="0" i="0" u="none" strike="noStrike" kern="1200" dirty="0" smtClean="0">
                <a:solidFill>
                  <a:schemeClr val="tx1"/>
                </a:solidFill>
                <a:effectLst/>
                <a:latin typeface="+mn-lt"/>
                <a:ea typeface="+mn-ea"/>
                <a:cs typeface="+mn-cs"/>
              </a:rPr>
              <a:t>·         Develop/Adjust sustainable programming to fit student needs in conjunction with academic partners.</a:t>
            </a:r>
            <a:endParaRPr lang="en-US" b="0" dirty="0" smtClean="0">
              <a:effectLst/>
            </a:endParaRPr>
          </a:p>
          <a:p>
            <a:pPr rtl="0"/>
            <a:r>
              <a:rPr lang="en-US" sz="1100" b="0" i="0" u="none" strike="noStrike" kern="1200" dirty="0" smtClean="0">
                <a:solidFill>
                  <a:schemeClr val="tx1"/>
                </a:solidFill>
                <a:effectLst/>
                <a:latin typeface="+mn-lt"/>
                <a:ea typeface="+mn-ea"/>
                <a:cs typeface="+mn-cs"/>
              </a:rPr>
              <a:t>·         Assist staff in the purchasing of programming supplies and shopping.</a:t>
            </a:r>
            <a:endParaRPr lang="en-US" b="0" dirty="0" smtClean="0">
              <a:effectLst/>
            </a:endParaRPr>
          </a:p>
          <a:p>
            <a:pPr rtl="0"/>
            <a:r>
              <a:rPr lang="en-US" sz="1100" b="0" i="0" u="none" strike="noStrike" kern="1200" dirty="0" smtClean="0">
                <a:solidFill>
                  <a:schemeClr val="tx1"/>
                </a:solidFill>
                <a:effectLst/>
                <a:latin typeface="+mn-lt"/>
                <a:ea typeface="+mn-ea"/>
                <a:cs typeface="+mn-cs"/>
              </a:rPr>
              <a:t>·         Track program attendance through programming reports.</a:t>
            </a:r>
            <a:endParaRPr lang="en-US" b="0" dirty="0" smtClean="0">
              <a:effectLst/>
            </a:endParaRPr>
          </a:p>
          <a:p>
            <a:pPr rtl="0"/>
            <a:r>
              <a:rPr lang="en-US" sz="1100" b="1" i="0" u="sng" kern="1200" dirty="0" smtClean="0">
                <a:solidFill>
                  <a:schemeClr val="tx1"/>
                </a:solidFill>
                <a:effectLst/>
                <a:latin typeface="+mn-lt"/>
                <a:ea typeface="+mn-ea"/>
                <a:cs typeface="+mn-cs"/>
              </a:rPr>
              <a:t>Facilities Management</a:t>
            </a:r>
            <a:endParaRPr lang="en-US" b="0" dirty="0" smtClean="0">
              <a:effectLst/>
            </a:endParaRPr>
          </a:p>
          <a:p>
            <a:pPr rtl="0"/>
            <a:r>
              <a:rPr lang="en-US" sz="1100" b="0" i="0" u="none" strike="noStrike" kern="1200" dirty="0" smtClean="0">
                <a:solidFill>
                  <a:schemeClr val="tx1"/>
                </a:solidFill>
                <a:effectLst/>
                <a:latin typeface="+mn-lt"/>
                <a:ea typeface="+mn-ea"/>
                <a:cs typeface="+mn-cs"/>
              </a:rPr>
              <a:t>·         Develop and maintain working relationship with Facilities/Services staff and third-party partners.</a:t>
            </a:r>
            <a:endParaRPr lang="en-US" b="0" dirty="0" smtClean="0">
              <a:effectLst/>
            </a:endParaRPr>
          </a:p>
          <a:p>
            <a:pPr rtl="0"/>
            <a:r>
              <a:rPr lang="en-US" sz="1100" b="0" i="0" u="none" strike="noStrike" kern="1200" dirty="0" smtClean="0">
                <a:solidFill>
                  <a:schemeClr val="tx1"/>
                </a:solidFill>
                <a:effectLst/>
                <a:latin typeface="+mn-lt"/>
                <a:ea typeface="+mn-ea"/>
                <a:cs typeface="+mn-cs"/>
              </a:rPr>
              <a:t>·         Oversee various installations and construction in residential facilities.</a:t>
            </a:r>
            <a:endParaRPr lang="en-US" b="0" dirty="0" smtClean="0">
              <a:effectLst/>
            </a:endParaRPr>
          </a:p>
          <a:p>
            <a:pPr rtl="0"/>
            <a:r>
              <a:rPr lang="en-US" sz="1100" b="0" i="0" u="none" strike="noStrike" kern="1200" dirty="0" smtClean="0">
                <a:solidFill>
                  <a:schemeClr val="tx1"/>
                </a:solidFill>
                <a:effectLst/>
                <a:latin typeface="+mn-lt"/>
                <a:ea typeface="+mn-ea"/>
                <a:cs typeface="+mn-cs"/>
              </a:rPr>
              <a:t>·         Assess LEED certification of current and new buildings.</a:t>
            </a:r>
            <a:endParaRPr lang="en-US" b="0" dirty="0" smtClean="0">
              <a:effectLst/>
            </a:endParaRPr>
          </a:p>
          <a:p>
            <a:pPr rtl="0"/>
            <a:r>
              <a:rPr lang="en-US" sz="1100" b="0" i="0" u="none" strike="noStrike" kern="1200" dirty="0" smtClean="0">
                <a:solidFill>
                  <a:schemeClr val="tx1"/>
                </a:solidFill>
                <a:effectLst/>
                <a:latin typeface="+mn-lt"/>
                <a:ea typeface="+mn-ea"/>
                <a:cs typeface="+mn-cs"/>
              </a:rPr>
              <a:t>·         Perform technical analysis for energy conservation measures.</a:t>
            </a:r>
            <a:endParaRPr lang="en-US" b="0" dirty="0" smtClean="0">
              <a:effectLst/>
            </a:endParaRPr>
          </a:p>
          <a:p>
            <a:pPr rtl="0"/>
            <a:r>
              <a:rPr lang="en-US" sz="1100" b="0" i="0" u="none" strike="noStrike" kern="1200" dirty="0" smtClean="0">
                <a:solidFill>
                  <a:schemeClr val="tx1"/>
                </a:solidFill>
                <a:effectLst/>
                <a:latin typeface="+mn-lt"/>
                <a:ea typeface="+mn-ea"/>
                <a:cs typeface="+mn-cs"/>
              </a:rPr>
              <a:t>·         Initiate procedures for cost-saving measures intended to decrease solid waste and minimize utilities use.</a:t>
            </a:r>
            <a:endParaRPr lang="en-US" b="0" dirty="0" smtClean="0">
              <a:effectLst/>
            </a:endParaRPr>
          </a:p>
          <a:p>
            <a:pPr rtl="0"/>
            <a:r>
              <a:rPr lang="en-US" sz="1100" b="0" i="0" u="none" strike="noStrike" kern="1200" dirty="0" smtClean="0">
                <a:solidFill>
                  <a:schemeClr val="tx1"/>
                </a:solidFill>
                <a:effectLst/>
                <a:latin typeface="+mn-lt"/>
                <a:ea typeface="+mn-ea"/>
                <a:cs typeface="+mn-cs"/>
              </a:rPr>
              <a:t>·         Facilitate Green Room Certification for Residence Hall rooms.</a:t>
            </a:r>
            <a:endParaRPr lang="en-US" b="0" dirty="0" smtClean="0">
              <a:effectLst/>
            </a:endParaRPr>
          </a:p>
          <a:p>
            <a:pPr rtl="0"/>
            <a:r>
              <a:rPr lang="en-US" sz="1100" b="1" i="0" u="sng" kern="1200" dirty="0" smtClean="0">
                <a:solidFill>
                  <a:schemeClr val="tx1"/>
                </a:solidFill>
                <a:effectLst/>
                <a:latin typeface="+mn-lt"/>
                <a:ea typeface="+mn-ea"/>
                <a:cs typeface="+mn-cs"/>
              </a:rPr>
              <a:t>Collaboration &amp; Partnership</a:t>
            </a:r>
            <a:endParaRPr lang="en-US" b="0" dirty="0" smtClean="0">
              <a:effectLst/>
            </a:endParaRPr>
          </a:p>
          <a:p>
            <a:pPr rtl="0"/>
            <a:r>
              <a:rPr lang="en-US" sz="1100" b="0" i="0" u="none" strike="noStrike" kern="1200" dirty="0" smtClean="0">
                <a:solidFill>
                  <a:schemeClr val="tx1"/>
                </a:solidFill>
                <a:effectLst/>
                <a:latin typeface="+mn-lt"/>
                <a:ea typeface="+mn-ea"/>
                <a:cs typeface="+mn-cs"/>
              </a:rPr>
              <a:t>·         Maintain collaborative relationships among partners including, but not limited to, Sun Devil Dining, University Sustainability Practices, Zero Waste, and The Global Institute for Sustainability.</a:t>
            </a:r>
            <a:endParaRPr lang="en-US" b="0" dirty="0" smtClean="0">
              <a:effectLst/>
            </a:endParaRPr>
          </a:p>
          <a:p>
            <a:pPr rtl="0"/>
            <a:r>
              <a:rPr lang="en-US" sz="1100" b="0" i="0" u="none" strike="noStrike" kern="1200" dirty="0" smtClean="0">
                <a:solidFill>
                  <a:schemeClr val="tx1"/>
                </a:solidFill>
                <a:effectLst/>
                <a:latin typeface="+mn-lt"/>
                <a:ea typeface="+mn-ea"/>
                <a:cs typeface="+mn-cs"/>
              </a:rPr>
              <a:t>·         Serve as a point-person for sustainability offices and individuals seeking partnership with University Housing.</a:t>
            </a:r>
            <a:endParaRPr lang="en-US" b="0" dirty="0" smtClean="0">
              <a:effectLst/>
            </a:endParaRPr>
          </a:p>
          <a:p>
            <a:pPr rtl="0"/>
            <a:r>
              <a:rPr lang="en-US" sz="1100" b="0" i="0" u="none" strike="noStrike" kern="1200" dirty="0" smtClean="0">
                <a:solidFill>
                  <a:schemeClr val="tx1"/>
                </a:solidFill>
                <a:effectLst/>
                <a:latin typeface="+mn-lt"/>
                <a:ea typeface="+mn-ea"/>
                <a:cs typeface="+mn-cs"/>
              </a:rPr>
              <a:t>·         Develop detailed implementation plans for sustainability initiatives to present to campus leadership.</a:t>
            </a:r>
            <a:endParaRPr lang="en-US" b="0" dirty="0" smtClean="0">
              <a:effectLst/>
            </a:endParaRPr>
          </a:p>
          <a:p>
            <a:pPr rtl="0"/>
            <a:r>
              <a:rPr lang="en-US" sz="1100" b="0" i="0" u="none" strike="noStrike" kern="1200" dirty="0" smtClean="0">
                <a:solidFill>
                  <a:schemeClr val="tx1"/>
                </a:solidFill>
                <a:effectLst/>
                <a:latin typeface="+mn-lt"/>
                <a:ea typeface="+mn-ea"/>
                <a:cs typeface="+mn-cs"/>
              </a:rPr>
              <a:t>·         Conduct research and serve as a “project champion” for grants impacting  residential life sustainability.</a:t>
            </a:r>
            <a:endParaRPr lang="en-US" b="0" dirty="0" smtClean="0">
              <a:effectLst/>
            </a:endParaRPr>
          </a:p>
          <a:p>
            <a:pPr rtl="0"/>
            <a:r>
              <a:rPr lang="en-US" sz="1100" b="0" i="0" u="none" strike="noStrike" kern="1200" dirty="0" smtClean="0">
                <a:solidFill>
                  <a:schemeClr val="tx1"/>
                </a:solidFill>
                <a:effectLst/>
                <a:latin typeface="+mn-lt"/>
                <a:ea typeface="+mn-ea"/>
                <a:cs typeface="+mn-cs"/>
              </a:rPr>
              <a:t>·         Research and maintain a working knowledge of best practices at peer institutions.</a:t>
            </a:r>
            <a:endParaRPr lang="en-US" b="0" dirty="0" smtClean="0">
              <a:effectLst/>
            </a:endParaRPr>
          </a:p>
          <a:p>
            <a:pPr rtl="0"/>
            <a:r>
              <a:rPr lang="en-US" sz="1100" b="0" i="0" u="none" strike="noStrike" kern="1200" dirty="0" smtClean="0">
                <a:solidFill>
                  <a:schemeClr val="tx1"/>
                </a:solidFill>
                <a:effectLst/>
                <a:latin typeface="+mn-lt"/>
                <a:ea typeface="+mn-ea"/>
                <a:cs typeface="+mn-cs"/>
              </a:rPr>
              <a:t>·         Recruit and train student staff members assisting with University Housing sustainability initiatives.</a:t>
            </a:r>
            <a:endParaRPr lang="en-US" b="0" dirty="0" smtClean="0">
              <a:effectLst/>
            </a:endParaRPr>
          </a:p>
          <a:p>
            <a:pPr rtl="0"/>
            <a:r>
              <a:rPr lang="en-US" sz="1100" b="1" i="0" u="sng" kern="1200" dirty="0" smtClean="0">
                <a:solidFill>
                  <a:schemeClr val="tx1"/>
                </a:solidFill>
                <a:effectLst/>
                <a:latin typeface="+mn-lt"/>
                <a:ea typeface="+mn-ea"/>
                <a:cs typeface="+mn-cs"/>
              </a:rPr>
              <a:t>Advising &amp; Leadership</a:t>
            </a:r>
            <a:endParaRPr lang="en-US" b="1" dirty="0" smtClean="0">
              <a:effectLst/>
            </a:endParaRPr>
          </a:p>
          <a:p>
            <a:pPr rtl="0"/>
            <a:r>
              <a:rPr lang="en-US" sz="1100" b="0" i="0" u="none" strike="noStrike" kern="1200" dirty="0" smtClean="0">
                <a:solidFill>
                  <a:schemeClr val="tx1"/>
                </a:solidFill>
                <a:effectLst/>
                <a:latin typeface="+mn-lt"/>
                <a:ea typeface="+mn-ea"/>
                <a:cs typeface="+mn-cs"/>
              </a:rPr>
              <a:t>·         Advise a group of student leaders tasked with engaging students through sustainable education.</a:t>
            </a:r>
            <a:endParaRPr lang="en-US" b="0" dirty="0" smtClean="0">
              <a:effectLst/>
            </a:endParaRPr>
          </a:p>
          <a:p>
            <a:pPr rtl="0"/>
            <a:r>
              <a:rPr lang="en-US" sz="1100" b="0" i="0" u="none" strike="noStrike" kern="1200" dirty="0" smtClean="0">
                <a:solidFill>
                  <a:schemeClr val="tx1"/>
                </a:solidFill>
                <a:effectLst/>
                <a:latin typeface="+mn-lt"/>
                <a:ea typeface="+mn-ea"/>
                <a:cs typeface="+mn-cs"/>
              </a:rPr>
              <a:t>·         Assist with the design and implementation of a residential college or upper-class student training.</a:t>
            </a:r>
            <a:endParaRPr lang="en-US" b="0" dirty="0" smtClean="0">
              <a:effectLst/>
            </a:endParaRPr>
          </a:p>
          <a:p>
            <a:pPr rtl="0"/>
            <a:r>
              <a:rPr lang="en-US" sz="1100" b="0" i="0" u="none" strike="noStrike" kern="1200" dirty="0" smtClean="0">
                <a:solidFill>
                  <a:schemeClr val="tx1"/>
                </a:solidFill>
                <a:effectLst/>
                <a:latin typeface="+mn-lt"/>
                <a:ea typeface="+mn-ea"/>
                <a:cs typeface="+mn-cs"/>
              </a:rPr>
              <a:t>·         Market the brand of sustainability at ASU through academic publishing and presentations.</a:t>
            </a:r>
            <a:endParaRPr lang="en-US" b="0" dirty="0" smtClean="0">
              <a:effectLst/>
            </a:endParaRPr>
          </a:p>
          <a:p>
            <a:pPr rtl="0"/>
            <a:r>
              <a:rPr lang="en-US" sz="1100" b="0" i="0" u="none" strike="noStrike" kern="1200" dirty="0" smtClean="0">
                <a:solidFill>
                  <a:schemeClr val="tx1"/>
                </a:solidFill>
                <a:effectLst/>
                <a:latin typeface="+mn-lt"/>
                <a:ea typeface="+mn-ea"/>
                <a:cs typeface="+mn-cs"/>
              </a:rPr>
              <a:t>·         Plan, organize, and implement student and/or professional staff development opportunities.</a:t>
            </a:r>
            <a:endParaRPr lang="en-US" b="0" dirty="0" smtClean="0">
              <a:effectLst/>
            </a:endParaRPr>
          </a:p>
          <a:p>
            <a:pPr rtl="0"/>
            <a:r>
              <a:rPr lang="en-US" sz="1100" b="0" i="0" u="none" strike="noStrike" kern="1200" dirty="0" smtClean="0">
                <a:solidFill>
                  <a:schemeClr val="tx1"/>
                </a:solidFill>
                <a:effectLst/>
                <a:latin typeface="+mn-lt"/>
                <a:ea typeface="+mn-ea"/>
                <a:cs typeface="+mn-cs"/>
              </a:rPr>
              <a:t>·         Be knowledgeable of and understand current student engagement initiatives of ASU Educational Outreach and Student Services and coordinate staff efforts to support with visibility and student participation.</a:t>
            </a:r>
            <a:endParaRPr lang="en-US" b="0" dirty="0" smtClean="0">
              <a:effectLst/>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21:50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rtl="0"/>
            <a:r>
              <a:rPr lang="en-US" sz="1100" b="1" i="0" u="sng" kern="1200" dirty="0" smtClean="0">
                <a:solidFill>
                  <a:schemeClr val="tx1"/>
                </a:solidFill>
                <a:effectLst/>
                <a:latin typeface="+mn-lt"/>
                <a:ea typeface="+mn-ea"/>
                <a:cs typeface="+mn-cs"/>
              </a:rPr>
              <a:t>Facilities Management</a:t>
            </a:r>
            <a:endParaRPr lang="en-US" b="0" dirty="0" smtClean="0">
              <a:effectLst/>
            </a:endParaRPr>
          </a:p>
          <a:p>
            <a:pPr rtl="0"/>
            <a:r>
              <a:rPr lang="en-US" sz="1100" b="0" i="0" u="none" strike="noStrike" kern="1200" dirty="0" smtClean="0">
                <a:solidFill>
                  <a:schemeClr val="tx1"/>
                </a:solidFill>
                <a:effectLst/>
                <a:latin typeface="+mn-lt"/>
                <a:ea typeface="+mn-ea"/>
                <a:cs typeface="+mn-cs"/>
              </a:rPr>
              <a:t>·         Develop and maintain working relationship with Facilities/Services staff and third-party partners.</a:t>
            </a:r>
            <a:endParaRPr lang="en-US" b="0" dirty="0" smtClean="0">
              <a:effectLst/>
            </a:endParaRPr>
          </a:p>
          <a:p>
            <a:pPr rtl="0"/>
            <a:r>
              <a:rPr lang="en-US" sz="1100" b="0" i="0" u="none" strike="noStrike" kern="1200" dirty="0" smtClean="0">
                <a:solidFill>
                  <a:schemeClr val="tx1"/>
                </a:solidFill>
                <a:effectLst/>
                <a:latin typeface="+mn-lt"/>
                <a:ea typeface="+mn-ea"/>
                <a:cs typeface="+mn-cs"/>
              </a:rPr>
              <a:t>·         Oversee various installations and construction in residential facilities.</a:t>
            </a:r>
            <a:endParaRPr lang="en-US" b="0" dirty="0" smtClean="0">
              <a:effectLst/>
            </a:endParaRPr>
          </a:p>
          <a:p>
            <a:pPr rtl="0"/>
            <a:r>
              <a:rPr lang="en-US" sz="1100" b="0" i="0" u="none" strike="noStrike" kern="1200" dirty="0" smtClean="0">
                <a:solidFill>
                  <a:schemeClr val="tx1"/>
                </a:solidFill>
                <a:effectLst/>
                <a:latin typeface="+mn-lt"/>
                <a:ea typeface="+mn-ea"/>
                <a:cs typeface="+mn-cs"/>
              </a:rPr>
              <a:t>·         Assess LEED certification of current and new buildings.</a:t>
            </a:r>
            <a:endParaRPr lang="en-US" b="0" dirty="0" smtClean="0">
              <a:effectLst/>
            </a:endParaRPr>
          </a:p>
          <a:p>
            <a:pPr rtl="0"/>
            <a:r>
              <a:rPr lang="en-US" sz="1100" b="0" i="0" u="none" strike="noStrike" kern="1200" dirty="0" smtClean="0">
                <a:solidFill>
                  <a:schemeClr val="tx1"/>
                </a:solidFill>
                <a:effectLst/>
                <a:latin typeface="+mn-lt"/>
                <a:ea typeface="+mn-ea"/>
                <a:cs typeface="+mn-cs"/>
              </a:rPr>
              <a:t>·         Perform technical analysis for energy conservation measures.</a:t>
            </a:r>
            <a:endParaRPr lang="en-US" b="0" dirty="0" smtClean="0">
              <a:effectLst/>
            </a:endParaRPr>
          </a:p>
          <a:p>
            <a:pPr rtl="0"/>
            <a:r>
              <a:rPr lang="en-US" sz="1100" b="0" i="0" u="none" strike="noStrike" kern="1200" dirty="0" smtClean="0">
                <a:solidFill>
                  <a:schemeClr val="tx1"/>
                </a:solidFill>
                <a:effectLst/>
                <a:latin typeface="+mn-lt"/>
                <a:ea typeface="+mn-ea"/>
                <a:cs typeface="+mn-cs"/>
              </a:rPr>
              <a:t>·         Initiate procedures for cost-saving measures intended to decrease solid waste and minimize utilities use.</a:t>
            </a:r>
            <a:endParaRPr lang="en-US" b="0" dirty="0" smtClean="0">
              <a:effectLst/>
            </a:endParaRPr>
          </a:p>
          <a:p>
            <a:pPr rtl="0"/>
            <a:r>
              <a:rPr lang="en-US" sz="1100" b="0" i="0" u="none" strike="noStrike" kern="1200" dirty="0" smtClean="0">
                <a:solidFill>
                  <a:schemeClr val="tx1"/>
                </a:solidFill>
                <a:effectLst/>
                <a:latin typeface="+mn-lt"/>
                <a:ea typeface="+mn-ea"/>
                <a:cs typeface="+mn-cs"/>
              </a:rPr>
              <a:t>·         Facilitate Green Room Certification for Residence Hall rooms.</a:t>
            </a:r>
            <a:endParaRPr lang="en-US" b="0" dirty="0" smtClean="0">
              <a:effectLst/>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22:19</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3112048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51</a:t>
            </a:fld>
            <a:endParaRPr lang="en-US" dirty="0"/>
          </a:p>
        </p:txBody>
      </p:sp>
    </p:spTree>
    <p:extLst>
      <p:ext uri="{BB962C8B-B14F-4D97-AF65-F5344CB8AC3E}">
        <p14:creationId xmlns:p14="http://schemas.microsoft.com/office/powerpoint/2010/main" val="366542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48635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11/14/16 21:40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486358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7200" spc="-45"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82058" rIns="82058">
            <a:normAutofit/>
          </a:bodyPr>
          <a:lstStyle>
            <a:lvl1pPr marL="0" indent="0" algn="l">
              <a:buNone/>
              <a:defRPr sz="2200" cap="all" spc="179" baseline="0">
                <a:solidFill>
                  <a:schemeClr val="tx2"/>
                </a:solidFill>
                <a:latin typeface="+mj-lt"/>
              </a:defRPr>
            </a:lvl1pPr>
            <a:lvl2pPr marL="410291" indent="0" algn="ctr">
              <a:buNone/>
              <a:defRPr sz="2200"/>
            </a:lvl2pPr>
            <a:lvl3pPr marL="820583" indent="0" algn="ctr">
              <a:buNone/>
              <a:defRPr sz="2200"/>
            </a:lvl3pPr>
            <a:lvl4pPr marL="1230874" indent="0" algn="ctr">
              <a:buNone/>
              <a:defRPr sz="1800"/>
            </a:lvl4pPr>
            <a:lvl5pPr marL="1641165" indent="0" algn="ctr">
              <a:buNone/>
              <a:defRPr sz="1800"/>
            </a:lvl5pPr>
            <a:lvl6pPr marL="2051456" indent="0" algn="ctr">
              <a:buNone/>
              <a:defRPr sz="1800"/>
            </a:lvl6pPr>
            <a:lvl7pPr marL="2461748" indent="0" algn="ctr">
              <a:buNone/>
              <a:defRPr sz="1800"/>
            </a:lvl7pPr>
            <a:lvl8pPr marL="2872039" indent="0" algn="ctr">
              <a:buNone/>
              <a:defRPr sz="1800"/>
            </a:lvl8pPr>
            <a:lvl9pPr marL="328233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1029" tIns="0" rIns="41029"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1029" tIns="0" rIns="41029"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717496"/>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72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82058" rIns="82058" anchor="t" anchorCtr="0">
            <a:normAutofit/>
          </a:bodyPr>
          <a:lstStyle>
            <a:lvl1pPr marL="0" indent="0">
              <a:buNone/>
              <a:defRPr sz="2200" cap="all" spc="179" baseline="0">
                <a:solidFill>
                  <a:schemeClr val="tx2"/>
                </a:solidFill>
                <a:latin typeface="+mj-lt"/>
              </a:defRPr>
            </a:lvl1pPr>
            <a:lvl2pPr marL="410291" indent="0">
              <a:buNone/>
              <a:defRPr sz="1600">
                <a:solidFill>
                  <a:schemeClr val="tx1">
                    <a:tint val="75000"/>
                  </a:schemeClr>
                </a:solidFill>
              </a:defRPr>
            </a:lvl2pPr>
            <a:lvl3pPr marL="820583" indent="0">
              <a:buNone/>
              <a:defRPr sz="1400">
                <a:solidFill>
                  <a:schemeClr val="tx1">
                    <a:tint val="75000"/>
                  </a:schemeClr>
                </a:solidFill>
              </a:defRPr>
            </a:lvl3pPr>
            <a:lvl4pPr marL="1230874" indent="0">
              <a:buNone/>
              <a:defRPr sz="1300">
                <a:solidFill>
                  <a:schemeClr val="tx1">
                    <a:tint val="75000"/>
                  </a:schemeClr>
                </a:solidFill>
              </a:defRPr>
            </a:lvl4pPr>
            <a:lvl5pPr marL="1641165" indent="0">
              <a:buNone/>
              <a:defRPr sz="1300">
                <a:solidFill>
                  <a:schemeClr val="tx1">
                    <a:tint val="75000"/>
                  </a:schemeClr>
                </a:solidFill>
              </a:defRPr>
            </a:lvl5pPr>
            <a:lvl6pPr marL="2051456" indent="0">
              <a:buNone/>
              <a:defRPr sz="1300">
                <a:solidFill>
                  <a:schemeClr val="tx1">
                    <a:tint val="75000"/>
                  </a:schemeClr>
                </a:solidFill>
              </a:defRPr>
            </a:lvl6pPr>
            <a:lvl7pPr marL="2461748" indent="0">
              <a:buNone/>
              <a:defRPr sz="1300">
                <a:solidFill>
                  <a:schemeClr val="tx1">
                    <a:tint val="75000"/>
                  </a:schemeClr>
                </a:solidFill>
              </a:defRPr>
            </a:lvl7pPr>
            <a:lvl8pPr marL="2872039" indent="0">
              <a:buNone/>
              <a:defRPr sz="1300">
                <a:solidFill>
                  <a:schemeClr val="tx1">
                    <a:tint val="75000"/>
                  </a:schemeClr>
                </a:solidFill>
              </a:defRPr>
            </a:lvl8pPr>
            <a:lvl9pPr marL="328233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8"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82058" rIns="82058" anchor="ctr">
            <a:normAutofit/>
          </a:bodyPr>
          <a:lstStyle>
            <a:lvl1pPr marL="0" indent="0">
              <a:buNone/>
              <a:defRPr sz="1800" b="0" cap="all" baseline="0">
                <a:solidFill>
                  <a:schemeClr val="tx2"/>
                </a:solidFill>
              </a:defRPr>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82058" rIns="82058" anchor="ctr">
            <a:normAutofit/>
          </a:bodyPr>
          <a:lstStyle>
            <a:lvl1pPr marL="0" indent="0">
              <a:buNone/>
              <a:defRPr sz="1800" b="0" cap="all" baseline="0">
                <a:solidFill>
                  <a:schemeClr val="tx2"/>
                </a:solidFill>
              </a:defRPr>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2" y="0"/>
            <a:ext cx="303809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82058" rIns="82058">
            <a:normAutofit/>
          </a:bodyPr>
          <a:lstStyle>
            <a:lvl1pPr marL="0" indent="0">
              <a:buNone/>
              <a:defRPr sz="1300">
                <a:solidFill>
                  <a:srgbClr val="FFFFFF"/>
                </a:solidFill>
              </a:defRPr>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349134" y="6459785"/>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5"/>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82058" tIns="0" rIns="82058" bIns="0" anchor="b">
            <a:no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10291" tIns="410291" anchor="t"/>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61" y="5907024"/>
            <a:ext cx="7584948" cy="594360"/>
          </a:xfrm>
        </p:spPr>
        <p:txBody>
          <a:bodyPr lIns="82058" tIns="0" rIns="82058" bIns="0">
            <a:normAutofit/>
          </a:bodyPr>
          <a:lstStyle>
            <a:lvl1pPr marL="0" indent="0">
              <a:spcBef>
                <a:spcPts val="0"/>
              </a:spcBef>
              <a:spcAft>
                <a:spcPts val="538"/>
              </a:spcAft>
              <a:buNone/>
              <a:defRPr sz="1300">
                <a:solidFill>
                  <a:srgbClr val="FFFFFF"/>
                </a:solidFill>
              </a:defRPr>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82058" tIns="41029" rIns="82058" bIns="41029"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1029" rIns="0" bIns="410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 y="6459785"/>
            <a:ext cx="1854204" cy="365125"/>
          </a:xfrm>
          <a:prstGeom prst="rect">
            <a:avLst/>
          </a:prstGeom>
        </p:spPr>
        <p:txBody>
          <a:bodyPr vert="horz" lIns="82058" tIns="41029" rIns="82058" bIns="41029" rtlCol="0" anchor="ctr"/>
          <a:lstStyle>
            <a:lvl1pPr algn="l">
              <a:defRPr sz="800">
                <a:solidFill>
                  <a:srgbClr val="FFFFFF"/>
                </a:solidFill>
              </a:defRPr>
            </a:lvl1pPr>
          </a:lstStyle>
          <a:p>
            <a:endParaRPr lang="en-US" dirty="0"/>
          </a:p>
        </p:txBody>
      </p:sp>
      <p:sp>
        <p:nvSpPr>
          <p:cNvPr id="5" name="Footer Placeholder 4"/>
          <p:cNvSpPr>
            <a:spLocks noGrp="1"/>
          </p:cNvSpPr>
          <p:nvPr>
            <p:ph type="ftr" sz="quarter" idx="3"/>
          </p:nvPr>
        </p:nvSpPr>
        <p:spPr>
          <a:xfrm>
            <a:off x="2764639" y="6459785"/>
            <a:ext cx="3617103" cy="365125"/>
          </a:xfrm>
          <a:prstGeom prst="rect">
            <a:avLst/>
          </a:prstGeom>
        </p:spPr>
        <p:txBody>
          <a:bodyPr vert="horz" lIns="82058" tIns="41029" rIns="82058" bIns="41029" rtlCol="0" anchor="ctr"/>
          <a:lstStyle>
            <a:lvl1pPr algn="ctr">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5"/>
            <a:ext cx="984019" cy="365125"/>
          </a:xfrm>
          <a:prstGeom prst="rect">
            <a:avLst/>
          </a:prstGeom>
        </p:spPr>
        <p:txBody>
          <a:bodyPr vert="horz" lIns="82058" tIns="41029" rIns="82058" bIns="41029" rtlCol="0" anchor="ctr"/>
          <a:lstStyle>
            <a:lvl1pPr algn="r">
              <a:defRPr sz="90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820583" rtl="0" eaLnBrk="1" latinLnBrk="0" hangingPunct="1">
        <a:lnSpc>
          <a:spcPct val="85000"/>
        </a:lnSpc>
        <a:spcBef>
          <a:spcPct val="0"/>
        </a:spcBef>
        <a:buNone/>
        <a:defRPr sz="4300" kern="1200" spc="-45" baseline="0">
          <a:solidFill>
            <a:schemeClr val="tx1">
              <a:lumMod val="75000"/>
              <a:lumOff val="25000"/>
            </a:schemeClr>
          </a:solidFill>
          <a:latin typeface="+mj-lt"/>
          <a:ea typeface="+mj-ea"/>
          <a:cs typeface="+mj-cs"/>
        </a:defRPr>
      </a:lvl1pPr>
    </p:titleStyle>
    <p:bodyStyle>
      <a:lvl1pPr marL="82058" indent="-82058" algn="l" defTabSz="820583" rtl="0" eaLnBrk="1" latinLnBrk="0" hangingPunct="1">
        <a:lnSpc>
          <a:spcPct val="90000"/>
        </a:lnSpc>
        <a:spcBef>
          <a:spcPts val="1077"/>
        </a:spcBef>
        <a:spcAft>
          <a:spcPts val="179"/>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44645" indent="-164117" algn="l" defTabSz="820583" rtl="0" eaLnBrk="1" latinLnBrk="0" hangingPunct="1">
        <a:lnSpc>
          <a:spcPct val="90000"/>
        </a:lnSpc>
        <a:spcBef>
          <a:spcPts val="179"/>
        </a:spcBef>
        <a:spcAft>
          <a:spcPts val="359"/>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2pPr>
      <a:lvl3pPr marL="508761" indent="-164117" algn="l" defTabSz="820583" rtl="0" eaLnBrk="1" latinLnBrk="0" hangingPunct="1">
        <a:lnSpc>
          <a:spcPct val="90000"/>
        </a:lnSpc>
        <a:spcBef>
          <a:spcPts val="179"/>
        </a:spcBef>
        <a:spcAft>
          <a:spcPts val="359"/>
        </a:spcAft>
        <a:buClr>
          <a:schemeClr val="accent1"/>
        </a:buClr>
        <a:buFont typeface="Calibri" pitchFamily="34" charset="0"/>
        <a:buChar char="◦"/>
        <a:defRPr sz="1300" kern="1200">
          <a:solidFill>
            <a:schemeClr val="tx1">
              <a:lumMod val="75000"/>
              <a:lumOff val="25000"/>
            </a:schemeClr>
          </a:solidFill>
          <a:latin typeface="+mn-lt"/>
          <a:ea typeface="+mn-ea"/>
          <a:cs typeface="+mn-cs"/>
        </a:defRPr>
      </a:lvl3pPr>
      <a:lvl4pPr marL="672878" indent="-164117" algn="l" defTabSz="820583" rtl="0" eaLnBrk="1" latinLnBrk="0" hangingPunct="1">
        <a:lnSpc>
          <a:spcPct val="90000"/>
        </a:lnSpc>
        <a:spcBef>
          <a:spcPts val="179"/>
        </a:spcBef>
        <a:spcAft>
          <a:spcPts val="359"/>
        </a:spcAft>
        <a:buClr>
          <a:schemeClr val="accent1"/>
        </a:buClr>
        <a:buFont typeface="Calibri" pitchFamily="34" charset="0"/>
        <a:buChar char="◦"/>
        <a:defRPr sz="1300" kern="1200">
          <a:solidFill>
            <a:schemeClr val="tx1">
              <a:lumMod val="75000"/>
              <a:lumOff val="25000"/>
            </a:schemeClr>
          </a:solidFill>
          <a:latin typeface="+mn-lt"/>
          <a:ea typeface="+mn-ea"/>
          <a:cs typeface="+mn-cs"/>
        </a:defRPr>
      </a:lvl4pPr>
      <a:lvl5pPr marL="836994" indent="-164117" algn="l" defTabSz="820583" rtl="0" eaLnBrk="1" latinLnBrk="0" hangingPunct="1">
        <a:lnSpc>
          <a:spcPct val="90000"/>
        </a:lnSpc>
        <a:spcBef>
          <a:spcPts val="179"/>
        </a:spcBef>
        <a:spcAft>
          <a:spcPts val="359"/>
        </a:spcAft>
        <a:buClr>
          <a:schemeClr val="accent1"/>
        </a:buClr>
        <a:buFont typeface="Calibri" pitchFamily="34" charset="0"/>
        <a:buChar char="◦"/>
        <a:defRPr sz="1300" kern="1200">
          <a:solidFill>
            <a:schemeClr val="tx1">
              <a:lumMod val="75000"/>
              <a:lumOff val="25000"/>
            </a:schemeClr>
          </a:solidFill>
          <a:latin typeface="+mn-lt"/>
          <a:ea typeface="+mn-ea"/>
          <a:cs typeface="+mn-cs"/>
        </a:defRPr>
      </a:lvl5pPr>
      <a:lvl6pPr marL="987140" indent="-205146" algn="l" defTabSz="820583" rtl="0" eaLnBrk="1" latinLnBrk="0" hangingPunct="1">
        <a:lnSpc>
          <a:spcPct val="90000"/>
        </a:lnSpc>
        <a:spcBef>
          <a:spcPts val="179"/>
        </a:spcBef>
        <a:spcAft>
          <a:spcPts val="359"/>
        </a:spcAft>
        <a:buClr>
          <a:schemeClr val="accent1"/>
        </a:buClr>
        <a:buFont typeface="Calibri" pitchFamily="34" charset="0"/>
        <a:buChar char="◦"/>
        <a:defRPr sz="1300" kern="1200">
          <a:solidFill>
            <a:schemeClr val="tx1">
              <a:lumMod val="75000"/>
              <a:lumOff val="25000"/>
            </a:schemeClr>
          </a:solidFill>
          <a:latin typeface="+mn-lt"/>
          <a:ea typeface="+mn-ea"/>
          <a:cs typeface="+mn-cs"/>
        </a:defRPr>
      </a:lvl6pPr>
      <a:lvl7pPr marL="1166620" indent="-205146" algn="l" defTabSz="820583" rtl="0" eaLnBrk="1" latinLnBrk="0" hangingPunct="1">
        <a:lnSpc>
          <a:spcPct val="90000"/>
        </a:lnSpc>
        <a:spcBef>
          <a:spcPts val="179"/>
        </a:spcBef>
        <a:spcAft>
          <a:spcPts val="359"/>
        </a:spcAft>
        <a:buClr>
          <a:schemeClr val="accent1"/>
        </a:buClr>
        <a:buFont typeface="Calibri" pitchFamily="34" charset="0"/>
        <a:buChar char="◦"/>
        <a:defRPr sz="1300" kern="1200">
          <a:solidFill>
            <a:schemeClr val="tx1">
              <a:lumMod val="75000"/>
              <a:lumOff val="25000"/>
            </a:schemeClr>
          </a:solidFill>
          <a:latin typeface="+mn-lt"/>
          <a:ea typeface="+mn-ea"/>
          <a:cs typeface="+mn-cs"/>
        </a:defRPr>
      </a:lvl7pPr>
      <a:lvl8pPr marL="1346100" indent="-205146" algn="l" defTabSz="820583" rtl="0" eaLnBrk="1" latinLnBrk="0" hangingPunct="1">
        <a:lnSpc>
          <a:spcPct val="90000"/>
        </a:lnSpc>
        <a:spcBef>
          <a:spcPts val="179"/>
        </a:spcBef>
        <a:spcAft>
          <a:spcPts val="359"/>
        </a:spcAft>
        <a:buClr>
          <a:schemeClr val="accent1"/>
        </a:buClr>
        <a:buFont typeface="Calibri" pitchFamily="34" charset="0"/>
        <a:buChar char="◦"/>
        <a:defRPr sz="1300" kern="1200">
          <a:solidFill>
            <a:schemeClr val="tx1">
              <a:lumMod val="75000"/>
              <a:lumOff val="25000"/>
            </a:schemeClr>
          </a:solidFill>
          <a:latin typeface="+mn-lt"/>
          <a:ea typeface="+mn-ea"/>
          <a:cs typeface="+mn-cs"/>
        </a:defRPr>
      </a:lvl8pPr>
      <a:lvl9pPr marL="1525580" indent="-205146" algn="l" defTabSz="820583" rtl="0" eaLnBrk="1" latinLnBrk="0" hangingPunct="1">
        <a:lnSpc>
          <a:spcPct val="90000"/>
        </a:lnSpc>
        <a:spcBef>
          <a:spcPts val="179"/>
        </a:spcBef>
        <a:spcAft>
          <a:spcPts val="359"/>
        </a:spcAft>
        <a:buClr>
          <a:schemeClr val="accent1"/>
        </a:buClr>
        <a:buFont typeface="Calibri" pitchFamily="34" charset="0"/>
        <a:buChar char="◦"/>
        <a:defRPr sz="1300" kern="1200">
          <a:solidFill>
            <a:schemeClr val="tx1">
              <a:lumMod val="75000"/>
              <a:lumOff val="25000"/>
            </a:schemeClr>
          </a:solidFill>
          <a:latin typeface="+mn-lt"/>
          <a:ea typeface="+mn-ea"/>
          <a:cs typeface="+mn-cs"/>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jp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gif"/><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g"/><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hyperlink" Target="http://tinyurl.com/HEASCCommunityPartnershipsPDF" TargetMode="External"/><Relationship Id="rId4" Type="http://schemas.openxmlformats.org/officeDocument/2006/relationships/hyperlink" Target="http://tinyurl.com/HEASCAdvanceSustainabilityPDF" TargetMode="External"/><Relationship Id="rId5" Type="http://schemas.openxmlformats.org/officeDocument/2006/relationships/hyperlink" Target="http://tinyurl.com/HEASCWebinarSeries" TargetMode="External"/><Relationship Id="rId6"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3" Type="http://schemas.openxmlformats.org/officeDocument/2006/relationships/hyperlink" Target="http://serc.carleton.edu/sisl/pedagogies.html" TargetMode="External"/><Relationship Id="rId4" Type="http://schemas.openxmlformats.org/officeDocument/2006/relationships/hyperlink" Target="http://serc.carleton.edu/sisl/empowering_stud.html" TargetMode="External"/><Relationship Id="rId5" Type="http://schemas.openxmlformats.org/officeDocument/2006/relationships/image" Target="../media/image37.jpeg"/><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3" Type="http://schemas.openxmlformats.org/officeDocument/2006/relationships/hyperlink" Target="http://listserv.brown.edu/?A0=GRNSCH-L"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http://bulletin.aashe.or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hyperlink" Target="https://groups.google.com/forum/%23!forum/slcu"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heasc.aashe.org/content/heasc-resource-center%23FellowsResources" TargetMode="External"/><Relationship Id="rId4" Type="http://schemas.openxmlformats.org/officeDocument/2006/relationships/hyperlink" Target="http://tinyurl.com/HEASCWebinarSeries" TargetMode="External"/><Relationship Id="rId5"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hyperlink" Target="mailto:kaye.holman@colostate.edu" TargetMode="External"/><Relationship Id="rId4" Type="http://schemas.openxmlformats.org/officeDocument/2006/relationships/hyperlink" Target="mailto:keupj@mailbox.sc.edu" TargetMode="External"/><Relationship Id="rId5" Type="http://schemas.openxmlformats.org/officeDocument/2006/relationships/hyperlink" Target="mailto:Shea.Alevy@asu.edu" TargetMode="External"/><Relationship Id="rId6" Type="http://schemas.openxmlformats.org/officeDocument/2006/relationships/hyperlink" Target="mailto:rhonddt@clemson.edu" TargetMode="External"/><Relationship Id="rId7" Type="http://schemas.openxmlformats.org/officeDocument/2006/relationships/hyperlink" Target="mailto:dalbrig@clemson.edu" TargetMode="External"/><Relationship Id="rId1" Type="http://schemas.openxmlformats.org/officeDocument/2006/relationships/slideLayout" Target="../slideLayouts/slideLayout7.xml"/><Relationship Id="rId2" Type="http://schemas.openxmlformats.org/officeDocument/2006/relationships/hyperlink" Target="mailto:educatingforasustainablefuture@gmail.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jpg"/><Relationship Id="rId5"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447040" y="3506119"/>
            <a:ext cx="8625645" cy="1713567"/>
          </a:xfrm>
        </p:spPr>
        <p:txBody>
          <a:bodyPr>
            <a:noAutofit/>
          </a:bodyPr>
          <a:lstStyle/>
          <a:p>
            <a:r>
              <a:rPr lang="en-US" sz="1400" b="1" dirty="0">
                <a:solidFill>
                  <a:schemeClr val="tx1"/>
                </a:solidFill>
              </a:rPr>
              <a:t>Sponsored by:</a:t>
            </a:r>
          </a:p>
          <a:p>
            <a:r>
              <a:rPr lang="en-US" sz="1400" b="1" dirty="0">
                <a:solidFill>
                  <a:schemeClr val="tx1"/>
                </a:solidFill>
              </a:rPr>
              <a:t>Higher Education Associations Sustainability Consortium (HEASC</a:t>
            </a:r>
            <a:r>
              <a:rPr lang="en-US" sz="1400" b="1" dirty="0" smtClean="0">
                <a:solidFill>
                  <a:schemeClr val="tx1"/>
                </a:solidFill>
              </a:rPr>
              <a:t>)</a:t>
            </a:r>
          </a:p>
          <a:p>
            <a:endParaRPr lang="en-US" sz="400" b="1" dirty="0">
              <a:solidFill>
                <a:schemeClr val="tx1"/>
              </a:solidFill>
            </a:endParaRPr>
          </a:p>
          <a:p>
            <a:r>
              <a:rPr lang="en-US" sz="1400" b="1" dirty="0">
                <a:solidFill>
                  <a:schemeClr val="tx1"/>
                </a:solidFill>
              </a:rPr>
              <a:t>Hosted by:</a:t>
            </a:r>
          </a:p>
          <a:p>
            <a:r>
              <a:rPr lang="en-US" sz="1400" b="1" dirty="0">
                <a:solidFill>
                  <a:schemeClr val="tx1"/>
                </a:solidFill>
              </a:rPr>
              <a:t>Association for the Advancement of Sustainability in Higher Education (AASHE)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560" y="5275578"/>
            <a:ext cx="3010871" cy="865626"/>
          </a:xfrm>
          <a:prstGeom prst="rect">
            <a:avLst/>
          </a:prstGeom>
        </p:spPr>
      </p:pic>
      <p:pic>
        <p:nvPicPr>
          <p:cNvPr id="7" name="Picture 2" descr="Association for the Advancement of Sustainability in Higher Education - Conversations on Campus Sustainabi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436" y="5203738"/>
            <a:ext cx="1277403" cy="10093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403412" y="1161484"/>
            <a:ext cx="7226767" cy="2137522"/>
          </a:xfrm>
        </p:spPr>
        <p:txBody>
          <a:bodyPr anchor="ctr">
            <a:normAutofit/>
          </a:bodyPr>
          <a:lstStyle/>
          <a:p>
            <a:pPr algn="l"/>
            <a:r>
              <a:rPr lang="en-US" sz="6000" b="1" dirty="0" smtClean="0">
                <a:solidFill>
                  <a:srgbClr val="00CC00"/>
                </a:solidFill>
                <a:latin typeface="+mn-lt"/>
              </a:rPr>
              <a:t>First Year Experiences in Sustainability</a:t>
            </a:r>
            <a:endParaRPr lang="en-US" altLang="en-US" sz="6000" b="1" dirty="0">
              <a:solidFill>
                <a:srgbClr val="00CC00"/>
              </a:solidFill>
              <a:latin typeface="+mn-lt"/>
              <a:cs typeface="Tahoma" pitchFamily="34" charset="0"/>
            </a:endParaRPr>
          </a:p>
        </p:txBody>
      </p:sp>
      <p:sp>
        <p:nvSpPr>
          <p:cNvPr id="10" name="Text Box 4"/>
          <p:cNvSpPr txBox="1">
            <a:spLocks noChangeArrowheads="1"/>
          </p:cNvSpPr>
          <p:nvPr/>
        </p:nvSpPr>
        <p:spPr bwMode="gray">
          <a:xfrm>
            <a:off x="397723" y="634383"/>
            <a:ext cx="76436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spcAft>
                <a:spcPct val="0"/>
              </a:spcAft>
            </a:pPr>
            <a:r>
              <a:rPr lang="en-US" altLang="en-US" sz="2800" b="1" dirty="0" smtClean="0">
                <a:solidFill>
                  <a:schemeClr val="accent2">
                    <a:lumMod val="50000"/>
                  </a:schemeClr>
                </a:solidFill>
              </a:rPr>
              <a:t>HEASC Best Practices in Sustainability Webinar</a:t>
            </a:r>
            <a:endParaRPr lang="en-US" altLang="en-US" sz="2800" b="1" dirty="0">
              <a:solidFill>
                <a:schemeClr val="accent2">
                  <a:lumMod val="50000"/>
                </a:schemeClr>
              </a:solidFill>
            </a:endParaRPr>
          </a:p>
        </p:txBody>
      </p:sp>
    </p:spTree>
    <p:extLst>
      <p:ext uri="{BB962C8B-B14F-4D97-AF65-F5344CB8AC3E}">
        <p14:creationId xmlns:p14="http://schemas.microsoft.com/office/powerpoint/2010/main" val="2283788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48734"/>
            <a:ext cx="6990770" cy="1320800"/>
          </a:xfrm>
        </p:spPr>
        <p:txBody>
          <a:bodyPr>
            <a:normAutofit/>
          </a:bodyPr>
          <a:lstStyle/>
          <a:p>
            <a:r>
              <a:rPr lang="en-US" sz="4400" b="1" dirty="0" smtClean="0">
                <a:solidFill>
                  <a:schemeClr val="tx1"/>
                </a:solidFill>
                <a:latin typeface="+mn-lt"/>
              </a:rPr>
              <a:t>Defining Sustainability</a:t>
            </a:r>
            <a:endParaRPr lang="en-US" sz="4400" b="1" dirty="0">
              <a:solidFill>
                <a:schemeClr val="tx1"/>
              </a:solidFill>
              <a:latin typeface="+mn-lt"/>
            </a:endParaRPr>
          </a:p>
        </p:txBody>
      </p:sp>
      <p:sp>
        <p:nvSpPr>
          <p:cNvPr id="11"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10</a:t>
            </a:fld>
            <a:endParaRPr lang="en-US" sz="1200" b="1" dirty="0">
              <a:solidFill>
                <a:schemeClr val="bg1"/>
              </a:solidFill>
            </a:endParaRPr>
          </a:p>
        </p:txBody>
      </p:sp>
      <p:pic>
        <p:nvPicPr>
          <p:cNvPr id="12" name="Content Placeholder 5" descr="Screen shot 2013-02-26 at 2.16.19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442" y="2117414"/>
            <a:ext cx="5384066" cy="3979759"/>
          </a:xfrm>
          <a:prstGeom prst="rect">
            <a:avLst/>
          </a:prstGeom>
          <a:ln>
            <a:solidFill>
              <a:schemeClr val="tx1"/>
            </a:solidFill>
          </a:ln>
        </p:spPr>
      </p:pic>
    </p:spTree>
    <p:extLst>
      <p:ext uri="{BB962C8B-B14F-4D97-AF65-F5344CB8AC3E}">
        <p14:creationId xmlns:p14="http://schemas.microsoft.com/office/powerpoint/2010/main" val="16408658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1" y="1891883"/>
            <a:ext cx="5694972" cy="452191"/>
          </a:xfrm>
          <a:prstGeom prst="rect">
            <a:avLst/>
          </a:prstGeom>
          <a:noFill/>
        </p:spPr>
        <p:txBody>
          <a:bodyPr wrap="square" lIns="82058" tIns="41029" rIns="82058" bIns="41029" rtlCol="0">
            <a:spAutoFit/>
          </a:bodyPr>
          <a:lstStyle/>
          <a:p>
            <a:r>
              <a:rPr lang="en-US" sz="2400" b="1" dirty="0">
                <a:solidFill>
                  <a:srgbClr val="00CC00"/>
                </a:solidFill>
              </a:rPr>
              <a:t>Learning Outcomes</a:t>
            </a:r>
          </a:p>
        </p:txBody>
      </p:sp>
      <p:sp>
        <p:nvSpPr>
          <p:cNvPr id="9" name="Content Placeholder 2"/>
          <p:cNvSpPr txBox="1">
            <a:spLocks/>
          </p:cNvSpPr>
          <p:nvPr/>
        </p:nvSpPr>
        <p:spPr>
          <a:xfrm>
            <a:off x="457201" y="2529840"/>
            <a:ext cx="8444752"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10291" indent="-410291">
              <a:lnSpc>
                <a:spcPct val="100000"/>
              </a:lnSpc>
              <a:spcBef>
                <a:spcPts val="0"/>
              </a:spcBef>
              <a:spcAft>
                <a:spcPts val="0"/>
              </a:spcAft>
              <a:buClr>
                <a:schemeClr val="tx1"/>
              </a:buClr>
              <a:buFont typeface="+mj-lt"/>
              <a:buAutoNum type="arabicParenR"/>
            </a:pPr>
            <a:r>
              <a:rPr lang="en-US" sz="1800" b="1" dirty="0" smtClean="0">
                <a:solidFill>
                  <a:schemeClr val="tx1"/>
                </a:solidFill>
              </a:rPr>
              <a:t>Identify key considerations in developing a First Year Experience (FYE) Program in Sustainability.</a:t>
            </a:r>
          </a:p>
          <a:p>
            <a:pPr marL="410291" indent="-410291">
              <a:lnSpc>
                <a:spcPct val="100000"/>
              </a:lnSpc>
              <a:spcBef>
                <a:spcPts val="0"/>
              </a:spcBef>
              <a:spcAft>
                <a:spcPts val="0"/>
              </a:spcAft>
              <a:buClr>
                <a:schemeClr val="tx1"/>
              </a:buClr>
              <a:buFont typeface="+mj-lt"/>
              <a:buAutoNum type="arabicParenR"/>
            </a:pPr>
            <a:endParaRPr lang="en-US" sz="1800" b="1" dirty="0">
              <a:solidFill>
                <a:schemeClr val="tx1"/>
              </a:solidFill>
            </a:endParaRPr>
          </a:p>
          <a:p>
            <a:pPr marL="410291" indent="-410291">
              <a:lnSpc>
                <a:spcPct val="100000"/>
              </a:lnSpc>
              <a:spcBef>
                <a:spcPts val="0"/>
              </a:spcBef>
              <a:spcAft>
                <a:spcPts val="0"/>
              </a:spcAft>
              <a:buClr>
                <a:schemeClr val="tx1"/>
              </a:buClr>
              <a:buFont typeface="+mj-lt"/>
              <a:buAutoNum type="arabicParenR"/>
            </a:pPr>
            <a:r>
              <a:rPr lang="en-US" sz="1800" b="1" dirty="0" smtClean="0">
                <a:solidFill>
                  <a:schemeClr val="tx1"/>
                </a:solidFill>
              </a:rPr>
              <a:t>Consider ways to apply FYE principles to support students at all levels.</a:t>
            </a:r>
          </a:p>
          <a:p>
            <a:pPr marL="410291" indent="-410291">
              <a:lnSpc>
                <a:spcPct val="100000"/>
              </a:lnSpc>
              <a:spcBef>
                <a:spcPts val="0"/>
              </a:spcBef>
              <a:spcAft>
                <a:spcPts val="0"/>
              </a:spcAft>
              <a:buClr>
                <a:schemeClr val="tx1"/>
              </a:buClr>
              <a:buFont typeface="+mj-lt"/>
              <a:buAutoNum type="arabicParenR"/>
            </a:pPr>
            <a:endParaRPr lang="en-US" sz="1800" b="1" dirty="0" smtClean="0">
              <a:solidFill>
                <a:schemeClr val="tx1"/>
              </a:solidFill>
            </a:endParaRPr>
          </a:p>
          <a:p>
            <a:pPr marL="410291" indent="-410291">
              <a:lnSpc>
                <a:spcPct val="100000"/>
              </a:lnSpc>
              <a:spcBef>
                <a:spcPts val="0"/>
              </a:spcBef>
              <a:spcAft>
                <a:spcPts val="0"/>
              </a:spcAft>
              <a:buClr>
                <a:schemeClr val="tx1"/>
              </a:buClr>
              <a:buFont typeface="+mj-lt"/>
              <a:buAutoNum type="arabicParenR"/>
            </a:pPr>
            <a:r>
              <a:rPr lang="en-US" sz="1800" b="1" dirty="0">
                <a:solidFill>
                  <a:schemeClr val="tx1"/>
                </a:solidFill>
              </a:rPr>
              <a:t>Relate stories of success and challenges in FYE programs in Sustainability.</a:t>
            </a:r>
          </a:p>
          <a:p>
            <a:pPr marL="410291" indent="-410291">
              <a:lnSpc>
                <a:spcPct val="100000"/>
              </a:lnSpc>
              <a:spcBef>
                <a:spcPts val="0"/>
              </a:spcBef>
              <a:spcAft>
                <a:spcPts val="0"/>
              </a:spcAft>
              <a:buClr>
                <a:schemeClr val="tx1"/>
              </a:buClr>
              <a:buFont typeface="+mj-lt"/>
              <a:buAutoNum type="arabicParenR"/>
            </a:pPr>
            <a:endParaRPr lang="en-US" sz="1800" b="1" dirty="0">
              <a:solidFill>
                <a:schemeClr val="tx1"/>
              </a:solidFill>
            </a:endParaRPr>
          </a:p>
          <a:p>
            <a:pPr marL="410291" indent="-410291">
              <a:lnSpc>
                <a:spcPct val="100000"/>
              </a:lnSpc>
              <a:spcBef>
                <a:spcPts val="0"/>
              </a:spcBef>
              <a:spcAft>
                <a:spcPts val="0"/>
              </a:spcAft>
              <a:buClr>
                <a:schemeClr val="tx1"/>
              </a:buClr>
              <a:buFont typeface="+mj-lt"/>
              <a:buAutoNum type="arabicParenR"/>
            </a:pPr>
            <a:r>
              <a:rPr lang="en-US" sz="1800" b="1" dirty="0" smtClean="0">
                <a:solidFill>
                  <a:schemeClr val="tx1"/>
                </a:solidFill>
              </a:rPr>
              <a:t>Share in peer-to-peer interaction in an open Q&amp;A Session.</a:t>
            </a:r>
          </a:p>
          <a:p>
            <a:pPr marL="410291" indent="-410291">
              <a:lnSpc>
                <a:spcPct val="100000"/>
              </a:lnSpc>
              <a:spcBef>
                <a:spcPts val="0"/>
              </a:spcBef>
              <a:spcAft>
                <a:spcPts val="0"/>
              </a:spcAft>
              <a:buClr>
                <a:schemeClr val="tx1"/>
              </a:buClr>
              <a:buFont typeface="+mj-lt"/>
              <a:buAutoNum type="arabicParenR"/>
            </a:pPr>
            <a:endParaRPr lang="en-US" sz="1800" b="1" dirty="0">
              <a:solidFill>
                <a:schemeClr val="tx1"/>
              </a:solidFill>
            </a:endParaRPr>
          </a:p>
          <a:p>
            <a:pPr marL="410291" indent="-410291">
              <a:lnSpc>
                <a:spcPct val="100000"/>
              </a:lnSpc>
              <a:spcBef>
                <a:spcPts val="0"/>
              </a:spcBef>
              <a:spcAft>
                <a:spcPts val="0"/>
              </a:spcAft>
              <a:buClr>
                <a:schemeClr val="tx1"/>
              </a:buClr>
              <a:buFont typeface="+mj-lt"/>
              <a:buAutoNum type="arabicParenR"/>
            </a:pPr>
            <a:r>
              <a:rPr lang="en-US" sz="1800" b="1" dirty="0" smtClean="0">
                <a:solidFill>
                  <a:schemeClr val="tx1"/>
                </a:solidFill>
              </a:rPr>
              <a:t>Connect to additional resources for FYE in Sustainability.</a:t>
            </a:r>
            <a:endParaRPr lang="en-US" sz="1800" dirty="0"/>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37" y="400930"/>
            <a:ext cx="4401075" cy="1265310"/>
          </a:xfrm>
          <a:prstGeom prst="rect">
            <a:avLst/>
          </a:prstGeom>
        </p:spPr>
      </p:pic>
      <p:sp>
        <p:nvSpPr>
          <p:cNvPr id="5"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11</a:t>
            </a:fld>
            <a:endParaRPr lang="en-US" sz="1200" b="1" dirty="0">
              <a:solidFill>
                <a:schemeClr val="bg1"/>
              </a:solidFill>
            </a:endParaRPr>
          </a:p>
        </p:txBody>
      </p:sp>
    </p:spTree>
    <p:extLst>
      <p:ext uri="{BB962C8B-B14F-4D97-AF65-F5344CB8AC3E}">
        <p14:creationId xmlns:p14="http://schemas.microsoft.com/office/powerpoint/2010/main" val="359897176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00" y="758952"/>
            <a:ext cx="7884160" cy="3566160"/>
          </a:xfrm>
        </p:spPr>
        <p:txBody>
          <a:bodyPr>
            <a:normAutofit/>
          </a:bodyPr>
          <a:lstStyle/>
          <a:p>
            <a:r>
              <a:rPr lang="en-US" sz="4400" b="1" dirty="0" smtClean="0">
                <a:latin typeface="+mn-lt"/>
              </a:rPr>
              <a:t>First Year Experiences</a:t>
            </a:r>
            <a:endParaRPr lang="en-US" sz="4400" b="1" dirty="0">
              <a:latin typeface="+mn-lt"/>
            </a:endParaRPr>
          </a:p>
        </p:txBody>
      </p:sp>
      <p:sp>
        <p:nvSpPr>
          <p:cNvPr id="5"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12</a:t>
            </a:fld>
            <a:endParaRPr lang="en-US" sz="1200" b="1" dirty="0">
              <a:solidFill>
                <a:schemeClr val="bg1"/>
              </a:solidFill>
            </a:endParaRPr>
          </a:p>
        </p:txBody>
      </p:sp>
    </p:spTree>
    <p:extLst>
      <p:ext uri="{BB962C8B-B14F-4D97-AF65-F5344CB8AC3E}">
        <p14:creationId xmlns:p14="http://schemas.microsoft.com/office/powerpoint/2010/main" val="22674722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448733"/>
            <a:ext cx="8240400" cy="1320800"/>
          </a:xfrm>
          <a:prstGeom prst="rect">
            <a:avLst/>
          </a:prstGeom>
          <a:noFill/>
          <a:ln>
            <a:noFill/>
          </a:ln>
        </p:spPr>
        <p:txBody>
          <a:bodyPr lIns="82050" tIns="41025" rIns="82050" bIns="41025" anchor="b" anchorCtr="0">
            <a:noAutofit/>
          </a:bodyPr>
          <a:lstStyle/>
          <a:p>
            <a:pPr marL="0" marR="0" lvl="0" indent="0" algn="l" rtl="0">
              <a:lnSpc>
                <a:spcPct val="85000"/>
              </a:lnSpc>
              <a:spcBef>
                <a:spcPts val="0"/>
              </a:spcBef>
              <a:buClr>
                <a:schemeClr val="dk1"/>
              </a:buClr>
              <a:buSzPct val="25000"/>
              <a:buFont typeface="Calibri"/>
              <a:buNone/>
            </a:pPr>
            <a:r>
              <a:rPr lang="en-US" sz="4400" b="1" i="0" u="none" strike="noStrike" cap="none" baseline="0" dirty="0">
                <a:solidFill>
                  <a:schemeClr val="dk1"/>
                </a:solidFill>
                <a:latin typeface="Calibri"/>
                <a:ea typeface="Calibri"/>
                <a:cs typeface="Calibri"/>
                <a:sym typeface="Calibri"/>
              </a:rPr>
              <a:t>What is a </a:t>
            </a:r>
            <a:r>
              <a:rPr lang="en-US" sz="4400" b="1" i="0" u="none" strike="noStrike" cap="none" baseline="0" dirty="0" smtClean="0">
                <a:solidFill>
                  <a:schemeClr val="dk1"/>
                </a:solidFill>
                <a:latin typeface="Calibri"/>
                <a:ea typeface="Calibri"/>
                <a:cs typeface="Calibri"/>
                <a:sym typeface="Calibri"/>
              </a:rPr>
              <a:t>FYE Program</a:t>
            </a:r>
            <a:r>
              <a:rPr lang="en-US" sz="4400" b="1" i="0" u="none" strike="noStrike" cap="none" baseline="0" dirty="0">
                <a:solidFill>
                  <a:schemeClr val="dk1"/>
                </a:solidFill>
                <a:latin typeface="Calibri"/>
                <a:ea typeface="Calibri"/>
                <a:cs typeface="Calibri"/>
                <a:sym typeface="Calibri"/>
              </a:rPr>
              <a:t>?</a:t>
            </a:r>
          </a:p>
        </p:txBody>
      </p:sp>
      <p:sp>
        <p:nvSpPr>
          <p:cNvPr id="200" name="Shape 200"/>
          <p:cNvSpPr txBox="1"/>
          <p:nvPr/>
        </p:nvSpPr>
        <p:spPr>
          <a:xfrm>
            <a:off x="7917934" y="6492875"/>
            <a:ext cx="984018" cy="36512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200" b="1" i="0" u="none" strike="noStrike" cap="none" baseline="0">
                <a:solidFill>
                  <a:schemeClr val="lt1"/>
                </a:solidFill>
                <a:latin typeface="Calibri"/>
                <a:ea typeface="Calibri"/>
                <a:cs typeface="Calibri"/>
                <a:sym typeface="Calibri"/>
              </a:rPr>
              <a:t>13</a:t>
            </a:fld>
            <a:endParaRPr lang="en-US" sz="1200" b="1" i="0" u="none" strike="noStrike" cap="none" baseline="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8433568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199" y="448733"/>
            <a:ext cx="7952743" cy="1320800"/>
          </a:xfrm>
          <a:prstGeom prst="rect">
            <a:avLst/>
          </a:prstGeom>
          <a:noFill/>
          <a:ln>
            <a:noFill/>
          </a:ln>
        </p:spPr>
        <p:txBody>
          <a:bodyPr lIns="82050" tIns="41025" rIns="82050" bIns="41025" anchor="b" anchorCtr="0">
            <a:noAutofit/>
          </a:bodyPr>
          <a:lstStyle/>
          <a:p>
            <a:pPr marL="0" marR="0" lvl="0" indent="0" algn="l" rtl="0">
              <a:lnSpc>
                <a:spcPct val="85000"/>
              </a:lnSpc>
              <a:spcBef>
                <a:spcPts val="0"/>
              </a:spcBef>
              <a:buClr>
                <a:schemeClr val="dk1"/>
              </a:buClr>
              <a:buSzPct val="25000"/>
              <a:buFont typeface="Calibri"/>
              <a:buNone/>
            </a:pPr>
            <a:r>
              <a:rPr lang="en-US" sz="4400" b="1" dirty="0" smtClean="0">
                <a:solidFill>
                  <a:schemeClr val="dk1"/>
                </a:solidFill>
                <a:latin typeface="Calibri"/>
                <a:ea typeface="Calibri"/>
                <a:cs typeface="Calibri"/>
                <a:sym typeface="Calibri"/>
              </a:rPr>
              <a:t>Key Considerations in</a:t>
            </a:r>
            <a:br>
              <a:rPr lang="en-US" sz="4400" b="1" dirty="0" smtClean="0">
                <a:solidFill>
                  <a:schemeClr val="dk1"/>
                </a:solidFill>
                <a:latin typeface="Calibri"/>
                <a:ea typeface="Calibri"/>
                <a:cs typeface="Calibri"/>
                <a:sym typeface="Calibri"/>
              </a:rPr>
            </a:br>
            <a:r>
              <a:rPr lang="en-US" sz="4400" b="1" dirty="0" smtClean="0">
                <a:solidFill>
                  <a:schemeClr val="dk1"/>
                </a:solidFill>
                <a:latin typeface="Calibri"/>
                <a:ea typeface="Calibri"/>
                <a:cs typeface="Calibri"/>
                <a:sym typeface="Calibri"/>
              </a:rPr>
              <a:t>Developing a FYE Program</a:t>
            </a:r>
            <a:endParaRPr lang="en-US" sz="4400" b="1" i="0" u="none" strike="noStrike" cap="none" baseline="0" dirty="0">
              <a:solidFill>
                <a:schemeClr val="dk1"/>
              </a:solidFill>
              <a:latin typeface="Calibri"/>
              <a:ea typeface="Calibri"/>
              <a:cs typeface="Calibri"/>
              <a:sym typeface="Calibri"/>
            </a:endParaRPr>
          </a:p>
        </p:txBody>
      </p:sp>
      <p:sp>
        <p:nvSpPr>
          <p:cNvPr id="200" name="Shape 200"/>
          <p:cNvSpPr txBox="1"/>
          <p:nvPr/>
        </p:nvSpPr>
        <p:spPr>
          <a:xfrm>
            <a:off x="7917934" y="6492875"/>
            <a:ext cx="984018" cy="36512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200" b="1" i="0" u="none" strike="noStrike" cap="none" baseline="0">
                <a:solidFill>
                  <a:schemeClr val="lt1"/>
                </a:solidFill>
                <a:latin typeface="Calibri"/>
                <a:ea typeface="Calibri"/>
                <a:cs typeface="Calibri"/>
                <a:sym typeface="Calibri"/>
              </a:rPr>
              <a:t>14</a:t>
            </a:fld>
            <a:endParaRPr lang="en-US" sz="1200" b="1" i="0" u="none" strike="noStrike" cap="none" baseline="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0316145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199" y="448733"/>
            <a:ext cx="7952743" cy="1320800"/>
          </a:xfrm>
          <a:prstGeom prst="rect">
            <a:avLst/>
          </a:prstGeom>
          <a:noFill/>
          <a:ln>
            <a:noFill/>
          </a:ln>
        </p:spPr>
        <p:txBody>
          <a:bodyPr lIns="82050" tIns="41025" rIns="82050" bIns="41025" anchor="b" anchorCtr="0">
            <a:noAutofit/>
          </a:bodyPr>
          <a:lstStyle/>
          <a:p>
            <a:pPr marL="0" marR="0" lvl="0" indent="0" algn="l" rtl="0">
              <a:lnSpc>
                <a:spcPct val="85000"/>
              </a:lnSpc>
              <a:spcBef>
                <a:spcPts val="0"/>
              </a:spcBef>
              <a:buClr>
                <a:schemeClr val="dk1"/>
              </a:buClr>
              <a:buSzPct val="25000"/>
              <a:buFont typeface="Calibri"/>
              <a:buNone/>
            </a:pPr>
            <a:r>
              <a:rPr lang="en-US" sz="4400" b="1" dirty="0" smtClean="0">
                <a:solidFill>
                  <a:schemeClr val="dk1"/>
                </a:solidFill>
                <a:latin typeface="Calibri"/>
                <a:ea typeface="Calibri"/>
                <a:cs typeface="Calibri"/>
                <a:sym typeface="Calibri"/>
              </a:rPr>
              <a:t>Supporting Students at </a:t>
            </a:r>
            <a:br>
              <a:rPr lang="en-US" sz="4400" b="1" dirty="0" smtClean="0">
                <a:solidFill>
                  <a:schemeClr val="dk1"/>
                </a:solidFill>
                <a:latin typeface="Calibri"/>
                <a:ea typeface="Calibri"/>
                <a:cs typeface="Calibri"/>
                <a:sym typeface="Calibri"/>
              </a:rPr>
            </a:br>
            <a:r>
              <a:rPr lang="en-US" sz="4400" b="1" dirty="0" smtClean="0">
                <a:solidFill>
                  <a:schemeClr val="dk1"/>
                </a:solidFill>
                <a:latin typeface="Calibri"/>
                <a:ea typeface="Calibri"/>
                <a:cs typeface="Calibri"/>
                <a:sym typeface="Calibri"/>
              </a:rPr>
              <a:t>Other Academic Levels</a:t>
            </a:r>
            <a:endParaRPr lang="en-US" sz="4400" b="1" i="0" u="none" strike="noStrike" cap="none" baseline="0" dirty="0">
              <a:solidFill>
                <a:schemeClr val="dk1"/>
              </a:solidFill>
              <a:latin typeface="Calibri"/>
              <a:ea typeface="Calibri"/>
              <a:cs typeface="Calibri"/>
              <a:sym typeface="Calibri"/>
            </a:endParaRPr>
          </a:p>
        </p:txBody>
      </p:sp>
      <p:sp>
        <p:nvSpPr>
          <p:cNvPr id="200" name="Shape 200"/>
          <p:cNvSpPr txBox="1"/>
          <p:nvPr/>
        </p:nvSpPr>
        <p:spPr>
          <a:xfrm>
            <a:off x="7917934" y="6492875"/>
            <a:ext cx="984018" cy="36512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200" b="1" i="0" u="none" strike="noStrike" cap="none" baseline="0">
                <a:solidFill>
                  <a:schemeClr val="lt1"/>
                </a:solidFill>
                <a:latin typeface="Calibri"/>
                <a:ea typeface="Calibri"/>
                <a:cs typeface="Calibri"/>
                <a:sym typeface="Calibri"/>
              </a:rPr>
              <a:t>15</a:t>
            </a:fld>
            <a:endParaRPr lang="en-US" sz="1200" b="1" i="0" u="none" strike="noStrike" cap="none" baseline="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5565888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00" y="758952"/>
            <a:ext cx="7884160" cy="3566160"/>
          </a:xfrm>
        </p:spPr>
        <p:txBody>
          <a:bodyPr>
            <a:normAutofit/>
          </a:bodyPr>
          <a:lstStyle/>
          <a:p>
            <a:r>
              <a:rPr lang="en-US" sz="4400" b="1" dirty="0" smtClean="0">
                <a:latin typeface="+mn-lt"/>
              </a:rPr>
              <a:t>Stories of Success &amp; Challenges</a:t>
            </a:r>
            <a:endParaRPr lang="en-US" sz="4400" b="1" dirty="0">
              <a:latin typeface="+mn-lt"/>
            </a:endParaRPr>
          </a:p>
        </p:txBody>
      </p:sp>
      <p:sp>
        <p:nvSpPr>
          <p:cNvPr id="5"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16</a:t>
            </a:fld>
            <a:endParaRPr lang="en-US" sz="1200" b="1" dirty="0">
              <a:solidFill>
                <a:schemeClr val="bg1"/>
              </a:solidFill>
            </a:endParaRPr>
          </a:p>
        </p:txBody>
      </p:sp>
    </p:spTree>
    <p:extLst>
      <p:ext uri="{BB962C8B-B14F-4D97-AF65-F5344CB8AC3E}">
        <p14:creationId xmlns:p14="http://schemas.microsoft.com/office/powerpoint/2010/main" val="37515550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Arizona State University</a:t>
            </a:r>
          </a:p>
        </p:txBody>
      </p:sp>
      <p:sp>
        <p:nvSpPr>
          <p:cNvPr id="4" name="Subtitle 2"/>
          <p:cNvSpPr txBox="1">
            <a:spLocks/>
          </p:cNvSpPr>
          <p:nvPr/>
        </p:nvSpPr>
        <p:spPr>
          <a:xfrm>
            <a:off x="457200" y="2100898"/>
            <a:ext cx="7911638" cy="1143000"/>
          </a:xfrm>
          <a:prstGeom prst="rect">
            <a:avLst/>
          </a:prstGeom>
        </p:spPr>
        <p:txBody>
          <a:bodyPr lIns="82058" tIns="41029" rIns="82058" bIns="41029"/>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b="1" dirty="0" smtClean="0">
                <a:solidFill>
                  <a:srgbClr val="00CC00"/>
                </a:solidFill>
              </a:rPr>
              <a:t>Stories from Barrett, the Honors College</a:t>
            </a:r>
          </a:p>
        </p:txBody>
      </p:sp>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17</a:t>
            </a:fld>
            <a:endParaRPr lang="en-US" sz="1200" b="1" dirty="0">
              <a:solidFill>
                <a:schemeClr val="bg1"/>
              </a:solidFill>
            </a:endParaRPr>
          </a:p>
        </p:txBody>
      </p:sp>
      <p:pic>
        <p:nvPicPr>
          <p:cNvPr id="3074" name="Picture 2" descr="http://msfhq.com/wp-content/uploads/2012/10/Arizona-State-University-Log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0165" y="2767025"/>
            <a:ext cx="3228673" cy="214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915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Greening Maroon &amp; Gold</a:t>
            </a:r>
          </a:p>
        </p:txBody>
      </p:sp>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18</a:t>
            </a:fld>
            <a:endParaRPr lang="en-US" sz="1200" b="1" dirty="0">
              <a:solidFill>
                <a:schemeClr val="bg1"/>
              </a:solidFill>
            </a:endParaRPr>
          </a:p>
        </p:txBody>
      </p:sp>
      <p:sp>
        <p:nvSpPr>
          <p:cNvPr id="7" name="TextBox 6"/>
          <p:cNvSpPr txBox="1"/>
          <p:nvPr/>
        </p:nvSpPr>
        <p:spPr>
          <a:xfrm>
            <a:off x="457200" y="1891883"/>
            <a:ext cx="6611509" cy="452191"/>
          </a:xfrm>
          <a:prstGeom prst="rect">
            <a:avLst/>
          </a:prstGeom>
          <a:noFill/>
        </p:spPr>
        <p:txBody>
          <a:bodyPr wrap="square" lIns="82058" tIns="41029" rIns="82058" bIns="41029" rtlCol="0">
            <a:spAutoFit/>
          </a:bodyPr>
          <a:lstStyle/>
          <a:p>
            <a:r>
              <a:rPr lang="en-US" sz="2400" b="1" dirty="0" smtClean="0">
                <a:solidFill>
                  <a:srgbClr val="00CC00"/>
                </a:solidFill>
              </a:rPr>
              <a:t>Three Programs . . . One Goal</a:t>
            </a:r>
            <a:endParaRPr lang="en-US" sz="2400" b="1" dirty="0">
              <a:solidFill>
                <a:srgbClr val="00CC00"/>
              </a:solidFill>
            </a:endParaRPr>
          </a:p>
        </p:txBody>
      </p:sp>
      <p:sp>
        <p:nvSpPr>
          <p:cNvPr id="8" name="Content Placeholder 2"/>
          <p:cNvSpPr txBox="1">
            <a:spLocks/>
          </p:cNvSpPr>
          <p:nvPr/>
        </p:nvSpPr>
        <p:spPr>
          <a:xfrm>
            <a:off x="457201" y="2529840"/>
            <a:ext cx="8444752"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buClr>
                <a:schemeClr val="tx1"/>
              </a:buClr>
              <a:buNone/>
            </a:pPr>
            <a:r>
              <a:rPr lang="en-US" b="1" dirty="0" smtClean="0">
                <a:solidFill>
                  <a:schemeClr val="tx1"/>
                </a:solidFill>
              </a:rPr>
              <a:t>Global Institute for Sustainability</a:t>
            </a:r>
            <a:endParaRPr lang="en-US" b="1" dirty="0">
              <a:solidFill>
                <a:schemeClr val="tx1"/>
              </a:solidFill>
            </a:endParaRPr>
          </a:p>
          <a:p>
            <a:pPr marL="0" lvl="1" indent="0">
              <a:buClr>
                <a:schemeClr val="tx1"/>
              </a:buClr>
              <a:buNone/>
            </a:pPr>
            <a:endParaRPr lang="en-US" b="1" dirty="0" smtClean="0">
              <a:solidFill>
                <a:schemeClr val="tx1"/>
              </a:solidFill>
            </a:endParaRPr>
          </a:p>
          <a:p>
            <a:pPr marL="0" lvl="1" indent="0">
              <a:buClr>
                <a:schemeClr val="tx1"/>
              </a:buClr>
              <a:buNone/>
            </a:pPr>
            <a:r>
              <a:rPr lang="en-US" b="1" dirty="0" smtClean="0">
                <a:solidFill>
                  <a:schemeClr val="tx1"/>
                </a:solidFill>
              </a:rPr>
              <a:t>Zero Waste</a:t>
            </a:r>
            <a:endParaRPr lang="en-US" b="1" dirty="0">
              <a:solidFill>
                <a:schemeClr val="tx1"/>
              </a:solidFill>
            </a:endParaRPr>
          </a:p>
          <a:p>
            <a:pPr marL="0" lvl="1" indent="0">
              <a:buClr>
                <a:schemeClr val="tx1"/>
              </a:buClr>
              <a:buNone/>
            </a:pPr>
            <a:endParaRPr lang="en-US" b="1" dirty="0" smtClean="0">
              <a:solidFill>
                <a:schemeClr val="tx1"/>
              </a:solidFill>
            </a:endParaRPr>
          </a:p>
          <a:p>
            <a:pPr marL="0" lvl="1" indent="0">
              <a:buClr>
                <a:schemeClr val="tx1"/>
              </a:buClr>
              <a:buNone/>
            </a:pPr>
            <a:r>
              <a:rPr lang="en-US" b="1" dirty="0" smtClean="0">
                <a:solidFill>
                  <a:schemeClr val="tx1"/>
                </a:solidFill>
              </a:rPr>
              <a:t>University Sustainability Partners</a:t>
            </a:r>
            <a:endParaRPr lang="en-US" b="1" dirty="0">
              <a:solidFill>
                <a:schemeClr val="tx1"/>
              </a:solidFill>
            </a:endParaRPr>
          </a:p>
        </p:txBody>
      </p:sp>
      <p:pic>
        <p:nvPicPr>
          <p:cNvPr id="1026" name="Picture 2" descr="Image result for ASU Greening maroon &amp; g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878" y="2529840"/>
            <a:ext cx="3247103" cy="1960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8550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University Housing</a:t>
            </a:r>
          </a:p>
        </p:txBody>
      </p:sp>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19</a:t>
            </a:fld>
            <a:endParaRPr lang="en-US" sz="1200" b="1" dirty="0">
              <a:solidFill>
                <a:schemeClr val="bg1"/>
              </a:solidFill>
            </a:endParaRPr>
          </a:p>
        </p:txBody>
      </p:sp>
      <p:pic>
        <p:nvPicPr>
          <p:cNvPr id="1026" name="Picture 2" descr="https://housing.asu.edu/sites/default/files/uh_header.png?13237149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626" y="2619768"/>
            <a:ext cx="7247066" cy="2304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7465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2</a:t>
            </a:fld>
            <a:endParaRPr lang="en-US" sz="1200" b="1" dirty="0">
              <a:solidFill>
                <a:schemeClr val="bg1"/>
              </a:solidFill>
            </a:endParaRPr>
          </a:p>
        </p:txBody>
      </p:sp>
      <p:sp>
        <p:nvSpPr>
          <p:cNvPr id="12" name="Content Placeholder 2"/>
          <p:cNvSpPr txBox="1">
            <a:spLocks/>
          </p:cNvSpPr>
          <p:nvPr/>
        </p:nvSpPr>
        <p:spPr>
          <a:xfrm>
            <a:off x="460375" y="2036782"/>
            <a:ext cx="8086165"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b="1" dirty="0" smtClean="0">
                <a:solidFill>
                  <a:srgbClr val="00CC00"/>
                </a:solidFill>
              </a:rPr>
              <a:t>Twitter</a:t>
            </a:r>
          </a:p>
          <a:p>
            <a:pPr marL="627063" indent="0"/>
            <a:r>
              <a:rPr lang="en-US" b="1" dirty="0" smtClean="0">
                <a:solidFill>
                  <a:schemeClr val="tx1"/>
                </a:solidFill>
              </a:rPr>
              <a:t>#HEASCStories</a:t>
            </a:r>
          </a:p>
          <a:p>
            <a:pPr marL="627063" indent="0"/>
            <a:r>
              <a:rPr lang="en-US" b="1" dirty="0" smtClean="0">
                <a:solidFill>
                  <a:schemeClr val="tx1"/>
                </a:solidFill>
              </a:rPr>
              <a:t>#FYESustainability</a:t>
            </a:r>
            <a:endParaRPr lang="en-US" b="1" dirty="0">
              <a:solidFill>
                <a:schemeClr val="tx1"/>
              </a:solidFill>
            </a:endParaRPr>
          </a:p>
          <a:p>
            <a:pPr marL="627063" indent="0"/>
            <a:endParaRPr lang="en-US" sz="400" dirty="0">
              <a:solidFill>
                <a:schemeClr val="bg2">
                  <a:lumMod val="50000"/>
                </a:schemeClr>
              </a:solidFill>
            </a:endParaRPr>
          </a:p>
          <a:p>
            <a:pPr marL="0" indent="0">
              <a:buNone/>
            </a:pPr>
            <a:r>
              <a:rPr lang="en-US" sz="2400" b="1" dirty="0" smtClean="0">
                <a:solidFill>
                  <a:srgbClr val="00CC00"/>
                </a:solidFill>
              </a:rPr>
              <a:t>LinkedIn Group</a:t>
            </a:r>
          </a:p>
          <a:p>
            <a:pPr marL="628650" indent="0">
              <a:buNone/>
            </a:pPr>
            <a:r>
              <a:rPr lang="en-US" b="1" dirty="0" smtClean="0">
                <a:solidFill>
                  <a:schemeClr val="tx1"/>
                </a:solidFill>
              </a:rPr>
              <a:t>Sustainability in Student Affairs</a:t>
            </a:r>
          </a:p>
          <a:p>
            <a:pPr marL="744538" indent="0"/>
            <a:endParaRPr lang="en-US" sz="400" dirty="0">
              <a:solidFill>
                <a:schemeClr val="bg2">
                  <a:lumMod val="50000"/>
                </a:schemeClr>
              </a:solidFill>
            </a:endParaRPr>
          </a:p>
          <a:p>
            <a:pPr marL="0" indent="0">
              <a:buNone/>
            </a:pPr>
            <a:r>
              <a:rPr lang="en-US" sz="2400" b="1" dirty="0" smtClean="0">
                <a:solidFill>
                  <a:srgbClr val="00CC00"/>
                </a:solidFill>
              </a:rPr>
              <a:t>Go to Webinar</a:t>
            </a:r>
          </a:p>
          <a:p>
            <a:pPr marL="292100" indent="0">
              <a:buClr>
                <a:schemeClr val="bg2">
                  <a:lumMod val="50000"/>
                </a:schemeClr>
              </a:buClr>
              <a:buNone/>
            </a:pPr>
            <a:r>
              <a:rPr lang="en-US" b="1" dirty="0" smtClean="0">
                <a:solidFill>
                  <a:schemeClr val="tx1"/>
                </a:solidFill>
              </a:rPr>
              <a:t>Type your questions in the Questions</a:t>
            </a:r>
            <a:r>
              <a:rPr lang="en-US" b="1" dirty="0">
                <a:solidFill>
                  <a:schemeClr val="tx1"/>
                </a:solidFill>
              </a:rPr>
              <a:t> </a:t>
            </a:r>
            <a:r>
              <a:rPr lang="en-US" b="1" dirty="0" smtClean="0">
                <a:solidFill>
                  <a:schemeClr val="tx1"/>
                </a:solidFill>
              </a:rPr>
              <a:t>Pane.</a:t>
            </a:r>
            <a:endParaRPr lang="en-US" b="1" dirty="0">
              <a:solidFill>
                <a:schemeClr val="tx1"/>
              </a:solidFill>
            </a:endParaRPr>
          </a:p>
          <a:p>
            <a:pPr marL="744538" indent="0"/>
            <a:r>
              <a:rPr lang="en-US" sz="1800" dirty="0" smtClean="0">
                <a:solidFill>
                  <a:schemeClr val="bg2">
                    <a:lumMod val="50000"/>
                  </a:schemeClr>
                </a:solidFill>
              </a:rPr>
              <a:t>  </a:t>
            </a:r>
            <a:endParaRPr lang="en-US" sz="1800" dirty="0">
              <a:solidFill>
                <a:schemeClr val="bg2">
                  <a:lumMod val="50000"/>
                </a:schemeClr>
              </a:solidFill>
            </a:endParaRPr>
          </a:p>
          <a:p>
            <a:pPr marL="627063" indent="0"/>
            <a:endParaRPr lang="en-US" sz="2400" dirty="0">
              <a:solidFill>
                <a:schemeClr val="bg2">
                  <a:lumMod val="50000"/>
                </a:schemeClr>
              </a:solidFill>
            </a:endParaRPr>
          </a:p>
        </p:txBody>
      </p:sp>
      <p:sp>
        <p:nvSpPr>
          <p:cNvPr id="2"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222" y="2577263"/>
            <a:ext cx="346606" cy="282033"/>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222" y="3003873"/>
            <a:ext cx="346606" cy="282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211" y="4169149"/>
            <a:ext cx="306862" cy="255718"/>
          </a:xfrm>
          <a:prstGeom prst="rect">
            <a:avLst/>
          </a:prstGeom>
        </p:spPr>
      </p:pic>
      <p:sp>
        <p:nvSpPr>
          <p:cNvPr id="16" name="Title 1"/>
          <p:cNvSpPr>
            <a:spLocks noGrp="1"/>
          </p:cNvSpPr>
          <p:nvPr>
            <p:ph type="title"/>
          </p:nvPr>
        </p:nvSpPr>
        <p:spPr>
          <a:xfrm>
            <a:off x="457201" y="448734"/>
            <a:ext cx="6990770" cy="1320800"/>
          </a:xfrm>
        </p:spPr>
        <p:txBody>
          <a:bodyPr>
            <a:normAutofit/>
          </a:bodyPr>
          <a:lstStyle/>
          <a:p>
            <a:r>
              <a:rPr lang="en-US" sz="4400" b="1" dirty="0" smtClean="0">
                <a:solidFill>
                  <a:schemeClr val="tx1"/>
                </a:solidFill>
                <a:latin typeface="+mn-lt"/>
              </a:rPr>
              <a:t>Social Media</a:t>
            </a:r>
            <a:endParaRPr lang="en-US" sz="4400" b="1" dirty="0">
              <a:solidFill>
                <a:schemeClr val="tx1"/>
              </a:solidFill>
              <a:latin typeface="+mn-lt"/>
            </a:endParaRPr>
          </a:p>
        </p:txBody>
      </p:sp>
    </p:spTree>
    <p:extLst>
      <p:ext uri="{BB962C8B-B14F-4D97-AF65-F5344CB8AC3E}">
        <p14:creationId xmlns:p14="http://schemas.microsoft.com/office/powerpoint/2010/main" val="28654273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University Housing</a:t>
            </a:r>
          </a:p>
        </p:txBody>
      </p:sp>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20</a:t>
            </a:fld>
            <a:endParaRPr lang="en-US" sz="1200" b="1" dirty="0">
              <a:solidFill>
                <a:schemeClr val="bg1"/>
              </a:solidFill>
            </a:endParaRPr>
          </a:p>
        </p:txBody>
      </p:sp>
      <p:sp>
        <p:nvSpPr>
          <p:cNvPr id="7" name="TextBox 6"/>
          <p:cNvSpPr txBox="1"/>
          <p:nvPr/>
        </p:nvSpPr>
        <p:spPr>
          <a:xfrm>
            <a:off x="457200" y="1891883"/>
            <a:ext cx="6611509" cy="452191"/>
          </a:xfrm>
          <a:prstGeom prst="rect">
            <a:avLst/>
          </a:prstGeom>
          <a:noFill/>
        </p:spPr>
        <p:txBody>
          <a:bodyPr wrap="square" lIns="82058" tIns="41029" rIns="82058" bIns="41029" rtlCol="0">
            <a:spAutoFit/>
          </a:bodyPr>
          <a:lstStyle/>
          <a:p>
            <a:r>
              <a:rPr lang="en-US" sz="2400" b="1" dirty="0" smtClean="0">
                <a:solidFill>
                  <a:srgbClr val="00CC00"/>
                </a:solidFill>
              </a:rPr>
              <a:t>Core Values</a:t>
            </a:r>
            <a:endParaRPr lang="en-US" sz="2400" b="1" dirty="0">
              <a:solidFill>
                <a:srgbClr val="00CC00"/>
              </a:solidFill>
            </a:endParaRPr>
          </a:p>
        </p:txBody>
      </p:sp>
      <p:sp>
        <p:nvSpPr>
          <p:cNvPr id="8" name="Content Placeholder 2"/>
          <p:cNvSpPr txBox="1">
            <a:spLocks/>
          </p:cNvSpPr>
          <p:nvPr/>
        </p:nvSpPr>
        <p:spPr>
          <a:xfrm>
            <a:off x="457201" y="2529840"/>
            <a:ext cx="8444752"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buClr>
                <a:schemeClr val="tx1"/>
              </a:buClr>
              <a:buNone/>
            </a:pPr>
            <a:r>
              <a:rPr lang="en-US" b="1" dirty="0" smtClean="0">
                <a:solidFill>
                  <a:schemeClr val="tx1"/>
                </a:solidFill>
              </a:rPr>
              <a:t>Student Success</a:t>
            </a:r>
            <a:endParaRPr lang="en-US" b="1" dirty="0">
              <a:solidFill>
                <a:schemeClr val="tx1"/>
              </a:solidFill>
            </a:endParaRPr>
          </a:p>
          <a:p>
            <a:pPr marL="0" lvl="1" indent="0">
              <a:buClr>
                <a:schemeClr val="tx1"/>
              </a:buClr>
              <a:buNone/>
            </a:pPr>
            <a:endParaRPr lang="en-US" b="1" dirty="0" smtClean="0">
              <a:solidFill>
                <a:schemeClr val="tx1"/>
              </a:solidFill>
            </a:endParaRPr>
          </a:p>
          <a:p>
            <a:pPr marL="0" lvl="1" indent="0">
              <a:buClr>
                <a:schemeClr val="tx1"/>
              </a:buClr>
              <a:buNone/>
            </a:pPr>
            <a:r>
              <a:rPr lang="en-US" b="1" dirty="0" smtClean="0">
                <a:solidFill>
                  <a:schemeClr val="tx1"/>
                </a:solidFill>
              </a:rPr>
              <a:t>Innovation</a:t>
            </a:r>
            <a:endParaRPr lang="en-US" b="1" dirty="0">
              <a:solidFill>
                <a:schemeClr val="tx1"/>
              </a:solidFill>
            </a:endParaRPr>
          </a:p>
          <a:p>
            <a:pPr marL="0" lvl="1" indent="0">
              <a:buClr>
                <a:schemeClr val="tx1"/>
              </a:buClr>
              <a:buNone/>
            </a:pPr>
            <a:endParaRPr lang="en-US" b="1" dirty="0" smtClean="0">
              <a:solidFill>
                <a:schemeClr val="tx1"/>
              </a:solidFill>
            </a:endParaRPr>
          </a:p>
          <a:p>
            <a:pPr marL="0" lvl="1" indent="0">
              <a:buClr>
                <a:schemeClr val="tx1"/>
              </a:buClr>
              <a:buNone/>
            </a:pPr>
            <a:r>
              <a:rPr lang="en-US" b="1" dirty="0" smtClean="0">
                <a:solidFill>
                  <a:schemeClr val="tx1"/>
                </a:solidFill>
              </a:rPr>
              <a:t>Stewardship</a:t>
            </a:r>
          </a:p>
          <a:p>
            <a:pPr marL="0" lvl="1" indent="0">
              <a:buClr>
                <a:schemeClr val="tx1"/>
              </a:buClr>
              <a:buNone/>
            </a:pPr>
            <a:endParaRPr lang="en-US" b="1" dirty="0">
              <a:solidFill>
                <a:schemeClr val="tx1"/>
              </a:solidFill>
            </a:endParaRPr>
          </a:p>
          <a:p>
            <a:pPr marL="0" lvl="1" indent="0">
              <a:buClr>
                <a:schemeClr val="tx1"/>
              </a:buClr>
              <a:buNone/>
            </a:pPr>
            <a:r>
              <a:rPr lang="en-US" b="1" dirty="0" smtClean="0">
                <a:solidFill>
                  <a:schemeClr val="tx1"/>
                </a:solidFill>
              </a:rPr>
              <a:t>Integrity</a:t>
            </a:r>
          </a:p>
          <a:p>
            <a:pPr marL="0" lvl="1" indent="0">
              <a:buClr>
                <a:schemeClr val="tx1"/>
              </a:buClr>
              <a:buNone/>
            </a:pPr>
            <a:endParaRPr lang="en-US" b="1" dirty="0">
              <a:solidFill>
                <a:schemeClr val="tx1"/>
              </a:solidFill>
            </a:endParaRPr>
          </a:p>
          <a:p>
            <a:pPr marL="0" lvl="1" indent="0">
              <a:buClr>
                <a:schemeClr val="tx1"/>
              </a:buClr>
              <a:buNone/>
            </a:pPr>
            <a:r>
              <a:rPr lang="en-US" b="1" dirty="0" smtClean="0">
                <a:solidFill>
                  <a:schemeClr val="tx1"/>
                </a:solidFill>
              </a:rPr>
              <a:t>Inclusion</a:t>
            </a:r>
            <a:endParaRPr lang="en-US" b="1"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3451" y="2311956"/>
            <a:ext cx="4984864" cy="1771784"/>
          </a:xfrm>
          <a:prstGeom prst="rect">
            <a:avLst/>
          </a:prstGeom>
        </p:spPr>
      </p:pic>
    </p:spTree>
    <p:extLst>
      <p:ext uri="{BB962C8B-B14F-4D97-AF65-F5344CB8AC3E}">
        <p14:creationId xmlns:p14="http://schemas.microsoft.com/office/powerpoint/2010/main" val="5760576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Barrett, the Honors College</a:t>
            </a:r>
          </a:p>
        </p:txBody>
      </p:sp>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21</a:t>
            </a:fld>
            <a:endParaRPr lang="en-US" sz="1200" b="1" dirty="0">
              <a:solidFill>
                <a:schemeClr val="bg1"/>
              </a:solidFill>
            </a:endParaRPr>
          </a:p>
        </p:txBody>
      </p:sp>
      <p:pic>
        <p:nvPicPr>
          <p:cNvPr id="3074" name="Picture 2" descr="Image result for asu barrett the honors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627" y="2885172"/>
            <a:ext cx="7228676" cy="181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2784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22</a:t>
            </a:fld>
            <a:endParaRPr lang="en-US" sz="1200" b="1" dirty="0">
              <a:solidFill>
                <a:schemeClr val="bg1"/>
              </a:solidFill>
            </a:endParaRPr>
          </a:p>
        </p:txBody>
      </p:sp>
      <p:sp>
        <p:nvSpPr>
          <p:cNvPr id="7" name="TextBox 6"/>
          <p:cNvSpPr txBox="1"/>
          <p:nvPr/>
        </p:nvSpPr>
        <p:spPr>
          <a:xfrm>
            <a:off x="457200" y="1891883"/>
            <a:ext cx="6611509" cy="452191"/>
          </a:xfrm>
          <a:prstGeom prst="rect">
            <a:avLst/>
          </a:prstGeom>
          <a:noFill/>
        </p:spPr>
        <p:txBody>
          <a:bodyPr wrap="square" lIns="82058" tIns="41029" rIns="82058" bIns="41029" rtlCol="0">
            <a:spAutoFit/>
          </a:bodyPr>
          <a:lstStyle/>
          <a:p>
            <a:r>
              <a:rPr lang="en-US" sz="2400" b="1" dirty="0" smtClean="0">
                <a:solidFill>
                  <a:srgbClr val="00CC00"/>
                </a:solidFill>
              </a:rPr>
              <a:t>Priorities</a:t>
            </a:r>
            <a:endParaRPr lang="en-US" sz="2400" b="1" dirty="0">
              <a:solidFill>
                <a:srgbClr val="00CC00"/>
              </a:solidFill>
            </a:endParaRPr>
          </a:p>
        </p:txBody>
      </p:sp>
      <p:sp>
        <p:nvSpPr>
          <p:cNvPr id="8" name="Content Placeholder 2"/>
          <p:cNvSpPr txBox="1">
            <a:spLocks/>
          </p:cNvSpPr>
          <p:nvPr/>
        </p:nvSpPr>
        <p:spPr>
          <a:xfrm>
            <a:off x="457201" y="2529840"/>
            <a:ext cx="8444752"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buClr>
                <a:schemeClr val="tx1"/>
              </a:buClr>
              <a:buNone/>
            </a:pPr>
            <a:r>
              <a:rPr lang="en-US" b="1" dirty="0" smtClean="0">
                <a:solidFill>
                  <a:schemeClr val="tx1"/>
                </a:solidFill>
              </a:rPr>
              <a:t>Globalization</a:t>
            </a:r>
            <a:endParaRPr lang="en-US" b="1" dirty="0">
              <a:solidFill>
                <a:schemeClr val="tx1"/>
              </a:solidFill>
            </a:endParaRPr>
          </a:p>
          <a:p>
            <a:pPr marL="0" lvl="1" indent="0">
              <a:buClr>
                <a:schemeClr val="tx1"/>
              </a:buClr>
              <a:buNone/>
            </a:pPr>
            <a:endParaRPr lang="en-US" b="1" dirty="0" smtClean="0">
              <a:solidFill>
                <a:schemeClr val="tx1"/>
              </a:solidFill>
            </a:endParaRPr>
          </a:p>
          <a:p>
            <a:pPr marL="0" lvl="1" indent="0">
              <a:buClr>
                <a:schemeClr val="tx1"/>
              </a:buClr>
              <a:buNone/>
            </a:pPr>
            <a:r>
              <a:rPr lang="en-US" b="1" dirty="0" smtClean="0">
                <a:solidFill>
                  <a:schemeClr val="tx1"/>
                </a:solidFill>
              </a:rPr>
              <a:t>Student Success</a:t>
            </a:r>
            <a:endParaRPr lang="en-US" b="1" dirty="0">
              <a:solidFill>
                <a:schemeClr val="tx1"/>
              </a:solidFill>
            </a:endParaRPr>
          </a:p>
          <a:p>
            <a:pPr marL="0" lvl="1" indent="0">
              <a:buClr>
                <a:schemeClr val="tx1"/>
              </a:buClr>
              <a:buNone/>
            </a:pPr>
            <a:endParaRPr lang="en-US" b="1" dirty="0" smtClean="0">
              <a:solidFill>
                <a:schemeClr val="tx1"/>
              </a:solidFill>
            </a:endParaRPr>
          </a:p>
          <a:p>
            <a:pPr marL="0" lvl="1" indent="0">
              <a:buClr>
                <a:schemeClr val="tx1"/>
              </a:buClr>
              <a:buNone/>
            </a:pPr>
            <a:r>
              <a:rPr lang="en-US" b="1" dirty="0" smtClean="0">
                <a:solidFill>
                  <a:schemeClr val="tx1"/>
                </a:solidFill>
              </a:rPr>
              <a:t>Strengthening a Cohesive Barrett Community</a:t>
            </a:r>
          </a:p>
          <a:p>
            <a:pPr marL="0" lvl="1" indent="0">
              <a:buClr>
                <a:schemeClr val="tx1"/>
              </a:buClr>
              <a:buNone/>
            </a:pPr>
            <a:endParaRPr lang="en-US" b="1" dirty="0">
              <a:solidFill>
                <a:schemeClr val="tx1"/>
              </a:solidFill>
            </a:endParaRPr>
          </a:p>
          <a:p>
            <a:pPr marL="0" lvl="1" indent="0">
              <a:buClr>
                <a:schemeClr val="tx1"/>
              </a:buClr>
              <a:buNone/>
            </a:pPr>
            <a:r>
              <a:rPr lang="en-US" b="1" dirty="0" smtClean="0">
                <a:solidFill>
                  <a:schemeClr val="tx1"/>
                </a:solidFill>
              </a:rPr>
              <a:t>Bringing National and International Visibility</a:t>
            </a:r>
          </a:p>
          <a:p>
            <a:pPr marL="0" lvl="1" indent="0">
              <a:buClr>
                <a:schemeClr val="tx1"/>
              </a:buClr>
              <a:buNone/>
            </a:pPr>
            <a:endParaRPr lang="en-US" b="1" dirty="0">
              <a:solidFill>
                <a:schemeClr val="tx1"/>
              </a:solidFill>
            </a:endParaRPr>
          </a:p>
          <a:p>
            <a:pPr marL="0" lvl="1" indent="0">
              <a:buClr>
                <a:schemeClr val="tx1"/>
              </a:buClr>
              <a:buNone/>
            </a:pPr>
            <a:r>
              <a:rPr lang="en-US" b="1" dirty="0" smtClean="0">
                <a:solidFill>
                  <a:schemeClr val="tx1"/>
                </a:solidFill>
              </a:rPr>
              <a:t>Enhancing and Growing Connections with ASU</a:t>
            </a:r>
            <a:endParaRPr lang="en-US" b="1" dirty="0">
              <a:solidFill>
                <a:schemeClr val="tx1"/>
              </a:solidFill>
            </a:endParaRPr>
          </a:p>
        </p:txBody>
      </p:sp>
      <p:sp>
        <p:nvSpPr>
          <p:cNvPr id="10"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Barrett, the Honors College</a:t>
            </a:r>
          </a:p>
        </p:txBody>
      </p:sp>
      <p:pic>
        <p:nvPicPr>
          <p:cNvPr id="4098" name="Picture 2" descr="Image result for asu barrett the honors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202" y="2529840"/>
            <a:ext cx="3925014" cy="2070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8691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23</a:t>
            </a:fld>
            <a:endParaRPr lang="en-US" sz="1200" b="1" dirty="0">
              <a:solidFill>
                <a:schemeClr val="bg1"/>
              </a:solidFill>
            </a:endParaRPr>
          </a:p>
        </p:txBody>
      </p:sp>
      <p:sp>
        <p:nvSpPr>
          <p:cNvPr id="7" name="TextBox 6"/>
          <p:cNvSpPr txBox="1"/>
          <p:nvPr/>
        </p:nvSpPr>
        <p:spPr>
          <a:xfrm>
            <a:off x="457200" y="1891883"/>
            <a:ext cx="6611509" cy="452191"/>
          </a:xfrm>
          <a:prstGeom prst="rect">
            <a:avLst/>
          </a:prstGeom>
          <a:noFill/>
        </p:spPr>
        <p:txBody>
          <a:bodyPr wrap="square" lIns="82058" tIns="41029" rIns="82058" bIns="41029" rtlCol="0">
            <a:spAutoFit/>
          </a:bodyPr>
          <a:lstStyle/>
          <a:p>
            <a:r>
              <a:rPr lang="en-US" sz="2400" b="1" dirty="0" smtClean="0">
                <a:solidFill>
                  <a:srgbClr val="00CC00"/>
                </a:solidFill>
              </a:rPr>
              <a:t>Sustainability-Related Elements</a:t>
            </a:r>
            <a:endParaRPr lang="en-US" sz="2400" b="1" dirty="0">
              <a:solidFill>
                <a:srgbClr val="00CC00"/>
              </a:solidFill>
            </a:endParaRPr>
          </a:p>
        </p:txBody>
      </p:sp>
      <p:sp>
        <p:nvSpPr>
          <p:cNvPr id="8" name="Content Placeholder 2"/>
          <p:cNvSpPr txBox="1">
            <a:spLocks/>
          </p:cNvSpPr>
          <p:nvPr/>
        </p:nvSpPr>
        <p:spPr>
          <a:xfrm>
            <a:off x="457201" y="2435270"/>
            <a:ext cx="8444752"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buClr>
                <a:schemeClr val="tx1"/>
              </a:buClr>
              <a:buNone/>
            </a:pPr>
            <a:r>
              <a:rPr lang="en-US" b="1" dirty="0" smtClean="0">
                <a:solidFill>
                  <a:schemeClr val="tx1"/>
                </a:solidFill>
              </a:rPr>
              <a:t>Student Clubs and Organizations</a:t>
            </a:r>
          </a:p>
          <a:p>
            <a:pPr marL="285750" lvl="1" indent="-285750">
              <a:buClr>
                <a:schemeClr val="tx1"/>
              </a:buClr>
            </a:pPr>
            <a:r>
              <a:rPr lang="en-US" b="1" dirty="0" smtClean="0">
                <a:solidFill>
                  <a:schemeClr val="tx1"/>
                </a:solidFill>
              </a:rPr>
              <a:t>Barrett Sustainability Club</a:t>
            </a:r>
          </a:p>
          <a:p>
            <a:pPr marL="285750" lvl="1" indent="-285750">
              <a:buClr>
                <a:schemeClr val="tx1"/>
              </a:buClr>
            </a:pPr>
            <a:r>
              <a:rPr lang="en-US" b="1" dirty="0" smtClean="0">
                <a:solidFill>
                  <a:schemeClr val="tx1"/>
                </a:solidFill>
              </a:rPr>
              <a:t>Barrett Leadership and Service Team</a:t>
            </a:r>
          </a:p>
          <a:p>
            <a:pPr marL="285750" lvl="1" indent="-285750">
              <a:buClr>
                <a:schemeClr val="tx1"/>
              </a:buClr>
            </a:pPr>
            <a:r>
              <a:rPr lang="en-US" b="1" dirty="0" smtClean="0">
                <a:solidFill>
                  <a:schemeClr val="tx1"/>
                </a:solidFill>
              </a:rPr>
              <a:t>Barrett Indigenous Culture Association</a:t>
            </a:r>
          </a:p>
          <a:p>
            <a:pPr marL="0" lvl="1" indent="0">
              <a:buClr>
                <a:schemeClr val="tx1"/>
              </a:buClr>
              <a:buNone/>
            </a:pPr>
            <a:endParaRPr lang="en-US" b="1" dirty="0">
              <a:solidFill>
                <a:schemeClr val="tx1"/>
              </a:solidFill>
            </a:endParaRPr>
          </a:p>
          <a:p>
            <a:pPr marL="0" lvl="1" indent="0">
              <a:buClr>
                <a:schemeClr val="tx1"/>
              </a:buClr>
              <a:buNone/>
            </a:pPr>
            <a:r>
              <a:rPr lang="en-US" b="1" dirty="0">
                <a:solidFill>
                  <a:schemeClr val="tx1"/>
                </a:solidFill>
              </a:rPr>
              <a:t>Facilities Management</a:t>
            </a:r>
          </a:p>
          <a:p>
            <a:pPr marL="285750" lvl="1" indent="-285750">
              <a:buClr>
                <a:schemeClr val="tx1"/>
              </a:buClr>
            </a:pPr>
            <a:r>
              <a:rPr lang="en-US" b="1" dirty="0">
                <a:solidFill>
                  <a:schemeClr val="tx1"/>
                </a:solidFill>
              </a:rPr>
              <a:t>LED light bulb transition</a:t>
            </a:r>
          </a:p>
          <a:p>
            <a:pPr marL="285750" lvl="1" indent="-285750">
              <a:buClr>
                <a:schemeClr val="tx1"/>
              </a:buClr>
            </a:pPr>
            <a:r>
              <a:rPr lang="en-US" b="1" dirty="0">
                <a:solidFill>
                  <a:schemeClr val="tx1"/>
                </a:solidFill>
              </a:rPr>
              <a:t>LEED </a:t>
            </a:r>
            <a:r>
              <a:rPr lang="en-US" b="1" dirty="0" smtClean="0">
                <a:solidFill>
                  <a:schemeClr val="tx1"/>
                </a:solidFill>
              </a:rPr>
              <a:t>Certification</a:t>
            </a:r>
            <a:endParaRPr lang="en-US" b="1" dirty="0" smtClean="0">
              <a:solidFill>
                <a:schemeClr val="tx1"/>
              </a:solidFill>
            </a:endParaRPr>
          </a:p>
          <a:p>
            <a:pPr marL="0" lvl="1" indent="0">
              <a:buClr>
                <a:schemeClr val="tx1"/>
              </a:buClr>
              <a:buNone/>
            </a:pPr>
            <a:endParaRPr lang="en-US" b="1" dirty="0" smtClean="0">
              <a:solidFill>
                <a:schemeClr val="tx1"/>
              </a:solidFill>
            </a:endParaRPr>
          </a:p>
          <a:p>
            <a:pPr marL="0" lvl="1" indent="0">
              <a:buClr>
                <a:schemeClr val="tx1"/>
              </a:buClr>
              <a:buNone/>
            </a:pPr>
            <a:r>
              <a:rPr lang="en-US" b="1" dirty="0" smtClean="0">
                <a:solidFill>
                  <a:schemeClr val="tx1"/>
                </a:solidFill>
              </a:rPr>
              <a:t>Faculty Engagement</a:t>
            </a:r>
          </a:p>
          <a:p>
            <a:pPr marL="285750" lvl="1" indent="-285750">
              <a:buClr>
                <a:schemeClr val="tx1"/>
              </a:buClr>
            </a:pPr>
            <a:r>
              <a:rPr lang="en-US" b="1" dirty="0" smtClean="0">
                <a:solidFill>
                  <a:schemeClr val="tx1"/>
                </a:solidFill>
              </a:rPr>
              <a:t>Community programs</a:t>
            </a:r>
          </a:p>
          <a:p>
            <a:pPr marL="285750" lvl="1" indent="-285750">
              <a:buClr>
                <a:schemeClr val="tx1"/>
              </a:buClr>
            </a:pPr>
            <a:r>
              <a:rPr lang="en-US" b="1" dirty="0" smtClean="0">
                <a:solidFill>
                  <a:schemeClr val="tx1"/>
                </a:solidFill>
              </a:rPr>
              <a:t>Application of research</a:t>
            </a:r>
          </a:p>
          <a:p>
            <a:pPr marL="285750" lvl="1" indent="-285750">
              <a:buClr>
                <a:schemeClr val="tx1"/>
              </a:buClr>
            </a:pPr>
            <a:endParaRPr lang="en-US" b="1" dirty="0">
              <a:solidFill>
                <a:schemeClr val="tx1"/>
              </a:solidFill>
            </a:endParaRPr>
          </a:p>
        </p:txBody>
      </p:sp>
      <p:sp>
        <p:nvSpPr>
          <p:cNvPr id="10"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Barrett, the Honors College</a:t>
            </a:r>
          </a:p>
        </p:txBody>
      </p:sp>
    </p:spTree>
    <p:extLst>
      <p:ext uri="{BB962C8B-B14F-4D97-AF65-F5344CB8AC3E}">
        <p14:creationId xmlns:p14="http://schemas.microsoft.com/office/powerpoint/2010/main" val="10904473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24</a:t>
            </a:fld>
            <a:endParaRPr lang="en-US" sz="1200" b="1" dirty="0">
              <a:solidFill>
                <a:schemeClr val="bg1"/>
              </a:solidFill>
            </a:endParaRPr>
          </a:p>
        </p:txBody>
      </p:sp>
      <p:sp>
        <p:nvSpPr>
          <p:cNvPr id="7" name="TextBox 6"/>
          <p:cNvSpPr txBox="1"/>
          <p:nvPr/>
        </p:nvSpPr>
        <p:spPr>
          <a:xfrm>
            <a:off x="457200" y="1891883"/>
            <a:ext cx="6611509" cy="452191"/>
          </a:xfrm>
          <a:prstGeom prst="rect">
            <a:avLst/>
          </a:prstGeom>
          <a:noFill/>
        </p:spPr>
        <p:txBody>
          <a:bodyPr wrap="square" lIns="82058" tIns="41029" rIns="82058" bIns="41029" rtlCol="0">
            <a:spAutoFit/>
          </a:bodyPr>
          <a:lstStyle/>
          <a:p>
            <a:r>
              <a:rPr lang="en-US" sz="2400" b="1" dirty="0" smtClean="0">
                <a:solidFill>
                  <a:srgbClr val="00CC00"/>
                </a:solidFill>
              </a:rPr>
              <a:t>First Year Experience Connections</a:t>
            </a:r>
            <a:endParaRPr lang="en-US" sz="2400" b="1" dirty="0">
              <a:solidFill>
                <a:srgbClr val="00CC00"/>
              </a:solidFill>
            </a:endParaRPr>
          </a:p>
        </p:txBody>
      </p:sp>
      <p:sp>
        <p:nvSpPr>
          <p:cNvPr id="8" name="Content Placeholder 2"/>
          <p:cNvSpPr txBox="1">
            <a:spLocks/>
          </p:cNvSpPr>
          <p:nvPr/>
        </p:nvSpPr>
        <p:spPr>
          <a:xfrm>
            <a:off x="457201" y="2529840"/>
            <a:ext cx="8444752"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buClr>
                <a:schemeClr val="tx1"/>
              </a:buClr>
              <a:buNone/>
            </a:pPr>
            <a:r>
              <a:rPr lang="en-US" b="1" dirty="0" smtClean="0">
                <a:solidFill>
                  <a:schemeClr val="tx1"/>
                </a:solidFill>
              </a:rPr>
              <a:t>Leveraging interdisciplinary interests</a:t>
            </a:r>
            <a:endParaRPr lang="en-US" b="1" dirty="0" smtClean="0">
              <a:solidFill>
                <a:schemeClr val="tx1"/>
              </a:solidFill>
            </a:endParaRPr>
          </a:p>
          <a:p>
            <a:pPr marL="0" lvl="1" indent="0">
              <a:buClr>
                <a:schemeClr val="tx1"/>
              </a:buClr>
              <a:buNone/>
            </a:pPr>
            <a:endParaRPr lang="en-US" b="1" dirty="0">
              <a:solidFill>
                <a:schemeClr val="tx1"/>
              </a:solidFill>
            </a:endParaRPr>
          </a:p>
          <a:p>
            <a:pPr marL="0" lvl="1" indent="0">
              <a:buClr>
                <a:schemeClr val="tx1"/>
              </a:buClr>
              <a:buNone/>
            </a:pPr>
            <a:r>
              <a:rPr lang="en-US" b="1" dirty="0" smtClean="0">
                <a:solidFill>
                  <a:schemeClr val="tx1"/>
                </a:solidFill>
              </a:rPr>
              <a:t>Community garden </a:t>
            </a:r>
            <a:r>
              <a:rPr lang="en-US" b="1" dirty="0">
                <a:solidFill>
                  <a:schemeClr val="tx1"/>
                </a:solidFill>
              </a:rPr>
              <a:t>h</a:t>
            </a:r>
            <a:r>
              <a:rPr lang="en-US" b="1" dirty="0" smtClean="0">
                <a:solidFill>
                  <a:schemeClr val="tx1"/>
                </a:solidFill>
              </a:rPr>
              <a:t>ours</a:t>
            </a:r>
            <a:endParaRPr lang="en-US" b="1" dirty="0" smtClean="0">
              <a:solidFill>
                <a:schemeClr val="tx1"/>
              </a:solidFill>
            </a:endParaRPr>
          </a:p>
          <a:p>
            <a:pPr marL="0" lvl="1" indent="0">
              <a:buClr>
                <a:schemeClr val="tx1"/>
              </a:buClr>
              <a:buNone/>
            </a:pPr>
            <a:endParaRPr lang="en-US" b="1" dirty="0">
              <a:solidFill>
                <a:schemeClr val="tx1"/>
              </a:solidFill>
            </a:endParaRPr>
          </a:p>
          <a:p>
            <a:pPr marL="0" lvl="1" indent="0">
              <a:buClr>
                <a:schemeClr val="tx1"/>
              </a:buClr>
              <a:buNone/>
            </a:pPr>
            <a:r>
              <a:rPr lang="en-US" b="1" dirty="0" smtClean="0">
                <a:solidFill>
                  <a:schemeClr val="tx1"/>
                </a:solidFill>
              </a:rPr>
              <a:t>Green Room Certification</a:t>
            </a:r>
            <a:endParaRPr lang="en-US" b="1" dirty="0">
              <a:solidFill>
                <a:schemeClr val="tx1"/>
              </a:solidFill>
            </a:endParaRPr>
          </a:p>
          <a:p>
            <a:pPr marL="0" lvl="1" indent="0">
              <a:buClr>
                <a:schemeClr val="tx1"/>
              </a:buClr>
              <a:buNone/>
            </a:pPr>
            <a:endParaRPr lang="en-US" b="1" dirty="0">
              <a:solidFill>
                <a:schemeClr val="tx1"/>
              </a:solidFill>
            </a:endParaRPr>
          </a:p>
          <a:p>
            <a:pPr marL="0" lvl="1" indent="0">
              <a:buClr>
                <a:schemeClr val="tx1"/>
              </a:buClr>
              <a:buNone/>
            </a:pPr>
            <a:r>
              <a:rPr lang="en-US" b="1" dirty="0" smtClean="0">
                <a:solidFill>
                  <a:schemeClr val="tx1"/>
                </a:solidFill>
              </a:rPr>
              <a:t>Promotion of campus sustainable initiatives</a:t>
            </a:r>
          </a:p>
          <a:p>
            <a:pPr marL="0" lvl="1" indent="0">
              <a:buClr>
                <a:schemeClr val="tx1"/>
              </a:buClr>
              <a:buNone/>
            </a:pPr>
            <a:endParaRPr lang="en-US" b="1" dirty="0">
              <a:solidFill>
                <a:schemeClr val="tx1"/>
              </a:solidFill>
            </a:endParaRPr>
          </a:p>
          <a:p>
            <a:pPr marL="0" lvl="1" indent="0">
              <a:buClr>
                <a:schemeClr val="tx1"/>
              </a:buClr>
              <a:buNone/>
            </a:pPr>
            <a:r>
              <a:rPr lang="en-US" b="1" dirty="0" smtClean="0">
                <a:solidFill>
                  <a:schemeClr val="tx1"/>
                </a:solidFill>
              </a:rPr>
              <a:t>Honors Seminar</a:t>
            </a:r>
          </a:p>
          <a:p>
            <a:pPr marL="0" lvl="1" indent="0">
              <a:buClr>
                <a:schemeClr val="tx1"/>
              </a:buClr>
              <a:buNone/>
            </a:pPr>
            <a:endParaRPr lang="en-US" b="1" dirty="0">
              <a:solidFill>
                <a:schemeClr val="tx1"/>
              </a:solidFill>
            </a:endParaRPr>
          </a:p>
          <a:p>
            <a:pPr marL="0" lvl="1" indent="0">
              <a:buClr>
                <a:schemeClr val="tx1"/>
              </a:buClr>
              <a:buNone/>
            </a:pPr>
            <a:r>
              <a:rPr lang="en-US" b="1" dirty="0" smtClean="0">
                <a:solidFill>
                  <a:schemeClr val="tx1"/>
                </a:solidFill>
              </a:rPr>
              <a:t>Honors Thesis</a:t>
            </a:r>
            <a:endParaRPr lang="en-US" b="1" dirty="0">
              <a:solidFill>
                <a:schemeClr val="tx1"/>
              </a:solidFill>
            </a:endParaRPr>
          </a:p>
        </p:txBody>
      </p:sp>
      <p:sp>
        <p:nvSpPr>
          <p:cNvPr id="10"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Barrett, the Honors College</a:t>
            </a:r>
          </a:p>
        </p:txBody>
      </p:sp>
    </p:spTree>
    <p:extLst>
      <p:ext uri="{BB962C8B-B14F-4D97-AF65-F5344CB8AC3E}">
        <p14:creationId xmlns:p14="http://schemas.microsoft.com/office/powerpoint/2010/main" val="12740548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Clemson University</a:t>
            </a:r>
          </a:p>
        </p:txBody>
      </p:sp>
      <p:sp>
        <p:nvSpPr>
          <p:cNvPr id="4" name="Subtitle 2"/>
          <p:cNvSpPr txBox="1">
            <a:spLocks/>
          </p:cNvSpPr>
          <p:nvPr/>
        </p:nvSpPr>
        <p:spPr>
          <a:xfrm>
            <a:off x="457200" y="2100898"/>
            <a:ext cx="7911638" cy="1143000"/>
          </a:xfrm>
          <a:prstGeom prst="rect">
            <a:avLst/>
          </a:prstGeom>
        </p:spPr>
        <p:txBody>
          <a:bodyPr lIns="82058" tIns="41029" rIns="82058" bIns="41029"/>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b="1" dirty="0" smtClean="0">
                <a:solidFill>
                  <a:srgbClr val="00CC00"/>
                </a:solidFill>
              </a:rPr>
              <a:t>Stories from Faculty-In-Residence</a:t>
            </a:r>
            <a:br>
              <a:rPr lang="en-US" sz="2400" b="1" dirty="0" smtClean="0">
                <a:solidFill>
                  <a:srgbClr val="00CC00"/>
                </a:solidFill>
              </a:rPr>
            </a:br>
            <a:endParaRPr lang="en-US" sz="2400" b="1" dirty="0">
              <a:solidFill>
                <a:srgbClr val="00CC00"/>
              </a:solidFill>
            </a:endParaRPr>
          </a:p>
        </p:txBody>
      </p:sp>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25</a:t>
            </a:fld>
            <a:endParaRPr lang="en-US" sz="1200" b="1" dirty="0">
              <a:solidFill>
                <a:schemeClr val="bg1"/>
              </a:solidFill>
            </a:endParaRPr>
          </a:p>
        </p:txBody>
      </p:sp>
      <p:pic>
        <p:nvPicPr>
          <p:cNvPr id="6146" name="Picture 2" descr="https://upload.wikimedia.org/wikipedia/en/thumb/9/9c/Clemson_University_Seal.svg/1024px-Clemson_University_Seal.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398" y="2398866"/>
            <a:ext cx="2884206" cy="288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9330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26</a:t>
            </a:fld>
            <a:endParaRPr lang="en-US" sz="1200" b="1" dirty="0">
              <a:solidFill>
                <a:schemeClr val="bg1"/>
              </a:solidFill>
            </a:endParaRPr>
          </a:p>
        </p:txBody>
      </p:sp>
      <p:sp>
        <p:nvSpPr>
          <p:cNvPr id="5" name="TextBox 4"/>
          <p:cNvSpPr txBox="1"/>
          <p:nvPr/>
        </p:nvSpPr>
        <p:spPr>
          <a:xfrm>
            <a:off x="457201" y="1891883"/>
            <a:ext cx="5694972" cy="452191"/>
          </a:xfrm>
          <a:prstGeom prst="rect">
            <a:avLst/>
          </a:prstGeom>
          <a:noFill/>
        </p:spPr>
        <p:txBody>
          <a:bodyPr wrap="square" lIns="82058" tIns="41029" rIns="82058" bIns="41029" rtlCol="0">
            <a:spAutoFit/>
          </a:bodyPr>
          <a:lstStyle/>
          <a:p>
            <a:r>
              <a:rPr lang="en-US" sz="2400" b="1" dirty="0" smtClean="0">
                <a:solidFill>
                  <a:srgbClr val="00CC00"/>
                </a:solidFill>
              </a:rPr>
              <a:t>Dustin Albright</a:t>
            </a:r>
            <a:endParaRPr lang="en-US" sz="2400" b="1" dirty="0">
              <a:solidFill>
                <a:srgbClr val="00CC00"/>
              </a:solidFill>
            </a:endParaRPr>
          </a:p>
        </p:txBody>
      </p:sp>
      <p:sp>
        <p:nvSpPr>
          <p:cNvPr id="7" name="Content Placeholder 2"/>
          <p:cNvSpPr txBox="1">
            <a:spLocks/>
          </p:cNvSpPr>
          <p:nvPr/>
        </p:nvSpPr>
        <p:spPr>
          <a:xfrm>
            <a:off x="457201" y="2529840"/>
            <a:ext cx="8444752"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Clr>
                <a:schemeClr val="tx1"/>
              </a:buClr>
              <a:buNone/>
            </a:pPr>
            <a:r>
              <a:rPr lang="en-US" sz="1800" b="1" dirty="0">
                <a:solidFill>
                  <a:schemeClr val="tx1"/>
                </a:solidFill>
              </a:rPr>
              <a:t>Assistant Professor of </a:t>
            </a:r>
            <a:r>
              <a:rPr lang="en-US" sz="1800" b="1" dirty="0" smtClean="0">
                <a:solidFill>
                  <a:schemeClr val="tx1"/>
                </a:solidFill>
              </a:rPr>
              <a:t>Architecture - 2012 to present</a:t>
            </a:r>
          </a:p>
          <a:p>
            <a:pPr marL="573088" lvl="1" indent="-287338">
              <a:lnSpc>
                <a:spcPct val="100000"/>
              </a:lnSpc>
              <a:buClr>
                <a:schemeClr val="tx1"/>
              </a:buClr>
              <a:buFont typeface="Wingdings" panose="05000000000000000000" pitchFamily="2" charset="2"/>
              <a:buChar char="v"/>
            </a:pPr>
            <a:r>
              <a:rPr lang="en-US" b="1" dirty="0" smtClean="0">
                <a:solidFill>
                  <a:schemeClr val="tx1"/>
                </a:solidFill>
              </a:rPr>
              <a:t>Low-carbon </a:t>
            </a:r>
            <a:r>
              <a:rPr lang="en-US" b="1" dirty="0">
                <a:solidFill>
                  <a:schemeClr val="tx1"/>
                </a:solidFill>
              </a:rPr>
              <a:t>footprint design and advanced timber structures</a:t>
            </a:r>
          </a:p>
          <a:p>
            <a:pPr marL="0" indent="0">
              <a:lnSpc>
                <a:spcPct val="100000"/>
              </a:lnSpc>
              <a:buClr>
                <a:schemeClr val="tx1"/>
              </a:buClr>
              <a:buNone/>
            </a:pPr>
            <a:r>
              <a:rPr lang="en-US" sz="1800" b="1" dirty="0">
                <a:solidFill>
                  <a:schemeClr val="tx1"/>
                </a:solidFill>
              </a:rPr>
              <a:t>Faculty-In-Residence </a:t>
            </a:r>
            <a:r>
              <a:rPr lang="en-US" sz="1800" b="1" dirty="0" smtClean="0">
                <a:solidFill>
                  <a:schemeClr val="tx1"/>
                </a:solidFill>
              </a:rPr>
              <a:t> - August 2012 to May 2015</a:t>
            </a:r>
          </a:p>
          <a:p>
            <a:pPr marL="573088" lvl="1" indent="-287338">
              <a:lnSpc>
                <a:spcPct val="100000"/>
              </a:lnSpc>
              <a:buClr>
                <a:schemeClr val="tx1"/>
              </a:buClr>
              <a:buFont typeface="Wingdings" panose="05000000000000000000" pitchFamily="2" charset="2"/>
              <a:buChar char="v"/>
            </a:pPr>
            <a:r>
              <a:rPr lang="en-US" b="1" dirty="0" smtClean="0">
                <a:solidFill>
                  <a:schemeClr val="tx1"/>
                </a:solidFill>
              </a:rPr>
              <a:t>Lightsey </a:t>
            </a:r>
            <a:r>
              <a:rPr lang="en-US" b="1" dirty="0">
                <a:solidFill>
                  <a:schemeClr val="tx1"/>
                </a:solidFill>
              </a:rPr>
              <a:t>Bridge </a:t>
            </a:r>
            <a:r>
              <a:rPr lang="en-US" b="1" dirty="0" smtClean="0">
                <a:solidFill>
                  <a:schemeClr val="tx1"/>
                </a:solidFill>
              </a:rPr>
              <a:t>Apartments, serving up to 900 residents</a:t>
            </a:r>
            <a:endParaRPr lang="en-US" b="1" dirty="0">
              <a:solidFill>
                <a:schemeClr val="tx1"/>
              </a:solidFill>
            </a:endParaRPr>
          </a:p>
          <a:p>
            <a:pPr marL="573088" lvl="1" indent="-287338">
              <a:lnSpc>
                <a:spcPct val="100000"/>
              </a:lnSpc>
              <a:buClr>
                <a:schemeClr val="tx1"/>
              </a:buClr>
              <a:buFont typeface="Wingdings" panose="05000000000000000000" pitchFamily="2" charset="2"/>
              <a:buChar char="v"/>
            </a:pPr>
            <a:r>
              <a:rPr lang="en-US" b="1" dirty="0" smtClean="0">
                <a:solidFill>
                  <a:schemeClr val="tx1"/>
                </a:solidFill>
              </a:rPr>
              <a:t>Faculty Partner to Clemson University Design Community</a:t>
            </a:r>
          </a:p>
          <a:p>
            <a:pPr marL="573088" lvl="1" indent="-287338">
              <a:lnSpc>
                <a:spcPct val="100000"/>
              </a:lnSpc>
              <a:buClr>
                <a:schemeClr val="tx1"/>
              </a:buClr>
              <a:buFont typeface="Wingdings" panose="05000000000000000000" pitchFamily="2" charset="2"/>
              <a:buChar char="v"/>
            </a:pPr>
            <a:endParaRPr lang="en-US" b="1" dirty="0">
              <a:solidFill>
                <a:schemeClr val="tx1"/>
              </a:solidFill>
            </a:endParaRPr>
          </a:p>
          <a:p>
            <a:pPr marL="0" indent="0" algn="ctr">
              <a:lnSpc>
                <a:spcPct val="70000"/>
              </a:lnSpc>
              <a:spcBef>
                <a:spcPts val="179"/>
              </a:spcBef>
              <a:spcAft>
                <a:spcPts val="359"/>
              </a:spcAft>
              <a:buNone/>
            </a:pPr>
            <a:r>
              <a:rPr lang="en-US" sz="2400" b="1" dirty="0" smtClean="0">
                <a:solidFill>
                  <a:srgbClr val="00CC00"/>
                </a:solidFill>
              </a:rPr>
              <a:t>Helping students make connections to and be a part of</a:t>
            </a:r>
          </a:p>
          <a:p>
            <a:pPr marL="0" indent="0" algn="ctr">
              <a:lnSpc>
                <a:spcPct val="70000"/>
              </a:lnSpc>
              <a:spcBef>
                <a:spcPts val="179"/>
              </a:spcBef>
              <a:spcAft>
                <a:spcPts val="359"/>
              </a:spcAft>
              <a:buNone/>
            </a:pPr>
            <a:r>
              <a:rPr lang="en-US" sz="2400" b="1" dirty="0" smtClean="0">
                <a:solidFill>
                  <a:srgbClr val="00CC00"/>
                </a:solidFill>
              </a:rPr>
              <a:t>Sustaining Environments</a:t>
            </a:r>
            <a:endParaRPr lang="en-US" b="1" dirty="0">
              <a:solidFill>
                <a:schemeClr val="tx1"/>
              </a:solidFill>
            </a:endParaRPr>
          </a:p>
          <a:p>
            <a:pPr marL="573088" lvl="1" indent="-287338">
              <a:lnSpc>
                <a:spcPct val="100000"/>
              </a:lnSpc>
              <a:buClr>
                <a:schemeClr val="tx1"/>
              </a:buClr>
              <a:buFont typeface="Wingdings" panose="05000000000000000000" pitchFamily="2" charset="2"/>
              <a:buChar char="v"/>
            </a:pPr>
            <a:endParaRPr lang="en-US" b="1" dirty="0" smtClean="0">
              <a:solidFill>
                <a:schemeClr val="tx1"/>
              </a:solidFill>
            </a:endParaRPr>
          </a:p>
          <a:p>
            <a:pPr marL="573088" lvl="1" indent="-287338">
              <a:lnSpc>
                <a:spcPct val="100000"/>
              </a:lnSpc>
              <a:buClr>
                <a:schemeClr val="tx1"/>
              </a:buClr>
              <a:buFont typeface="Wingdings" panose="05000000000000000000" pitchFamily="2" charset="2"/>
              <a:buChar char="v"/>
            </a:pPr>
            <a:endParaRPr lang="en-US" b="1" dirty="0">
              <a:solidFill>
                <a:schemeClr val="tx1"/>
              </a:solidFill>
            </a:endParaRPr>
          </a:p>
          <a:p>
            <a:pPr marL="0" indent="0">
              <a:buNone/>
            </a:pPr>
            <a:endParaRPr lang="en-US" dirty="0"/>
          </a:p>
        </p:txBody>
      </p:sp>
      <p:sp>
        <p:nvSpPr>
          <p:cNvPr id="10" name="Shape 199"/>
          <p:cNvSpPr txBox="1">
            <a:spLocks noGrp="1"/>
          </p:cNvSpPr>
          <p:nvPr>
            <p:ph type="title"/>
          </p:nvPr>
        </p:nvSpPr>
        <p:spPr>
          <a:xfrm>
            <a:off x="457199" y="448733"/>
            <a:ext cx="7952743" cy="1320800"/>
          </a:xfrm>
          <a:prstGeom prst="rect">
            <a:avLst/>
          </a:prstGeom>
          <a:noFill/>
          <a:ln>
            <a:noFill/>
          </a:ln>
        </p:spPr>
        <p:txBody>
          <a:bodyPr lIns="82050" tIns="41025" rIns="82050" bIns="41025" anchor="b" anchorCtr="0">
            <a:noAutofit/>
          </a:bodyPr>
          <a:lstStyle/>
          <a:p>
            <a:pPr marL="0" marR="0" lvl="0" indent="0" algn="l" rtl="0">
              <a:lnSpc>
                <a:spcPct val="85000"/>
              </a:lnSpc>
              <a:spcBef>
                <a:spcPts val="0"/>
              </a:spcBef>
              <a:buClr>
                <a:schemeClr val="dk1"/>
              </a:buClr>
              <a:buSzPct val="25000"/>
              <a:buFont typeface="Calibri"/>
              <a:buNone/>
            </a:pPr>
            <a:r>
              <a:rPr lang="en-US" sz="4400" b="1" dirty="0" smtClean="0">
                <a:solidFill>
                  <a:schemeClr val="dk1"/>
                </a:solidFill>
                <a:latin typeface="Calibri"/>
                <a:ea typeface="Calibri"/>
                <a:cs typeface="Calibri"/>
                <a:sym typeface="Calibri"/>
              </a:rPr>
              <a:t>Faculty In-Residence . . . By Design</a:t>
            </a:r>
            <a:endParaRPr lang="en-US" sz="4400" b="1"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70593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27</a:t>
            </a:fld>
            <a:endParaRPr lang="en-US" sz="1200" b="1" dirty="0">
              <a:solidFill>
                <a:schemeClr val="bg1"/>
              </a:solidFill>
            </a:endParaRPr>
          </a:p>
        </p:txBody>
      </p:sp>
      <p:pic>
        <p:nvPicPr>
          <p:cNvPr id="8" name="Picture 7" descr="leaf-commun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209" y="3206750"/>
            <a:ext cx="3370792" cy="1444625"/>
          </a:xfrm>
          <a:prstGeom prst="rect">
            <a:avLst/>
          </a:prstGeom>
        </p:spPr>
      </p:pic>
      <p:pic>
        <p:nvPicPr>
          <p:cNvPr id="10" name="Picture 9" descr="ECO REP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1" y="2873374"/>
            <a:ext cx="2730500" cy="2047875"/>
          </a:xfrm>
          <a:prstGeom prst="rect">
            <a:avLst/>
          </a:prstGeom>
        </p:spPr>
      </p:pic>
      <p:pic>
        <p:nvPicPr>
          <p:cNvPr id="11" name="Picture 10" descr="CUDC_RG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9125" y="2574925"/>
            <a:ext cx="2219854" cy="2663825"/>
          </a:xfrm>
          <a:prstGeom prst="rect">
            <a:avLst/>
          </a:prstGeom>
        </p:spPr>
      </p:pic>
      <p:sp>
        <p:nvSpPr>
          <p:cNvPr id="13"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Sustaining Environments</a:t>
            </a:r>
          </a:p>
        </p:txBody>
      </p:sp>
    </p:spTree>
    <p:extLst>
      <p:ext uri="{BB962C8B-B14F-4D97-AF65-F5344CB8AC3E}">
        <p14:creationId xmlns:p14="http://schemas.microsoft.com/office/powerpoint/2010/main" val="9309967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Sustaining Environments</a:t>
            </a:r>
          </a:p>
        </p:txBody>
      </p:sp>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28</a:t>
            </a:fld>
            <a:endParaRPr lang="en-US" sz="1200" b="1" dirty="0">
              <a:solidFill>
                <a:schemeClr val="bg1"/>
              </a:solidFill>
            </a:endParaRPr>
          </a:p>
        </p:txBody>
      </p:sp>
      <p:pic>
        <p:nvPicPr>
          <p:cNvPr id="2" name="Picture 1" descr="biodies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399" y="2529840"/>
            <a:ext cx="4488703" cy="2838777"/>
          </a:xfrm>
          <a:prstGeom prst="rect">
            <a:avLst/>
          </a:prstGeom>
        </p:spPr>
      </p:pic>
      <p:sp>
        <p:nvSpPr>
          <p:cNvPr id="3" name="TextBox 2"/>
          <p:cNvSpPr txBox="1"/>
          <p:nvPr/>
        </p:nvSpPr>
        <p:spPr>
          <a:xfrm>
            <a:off x="4090617" y="5387802"/>
            <a:ext cx="4460268" cy="215444"/>
          </a:xfrm>
          <a:prstGeom prst="rect">
            <a:avLst/>
          </a:prstGeom>
          <a:noFill/>
        </p:spPr>
        <p:txBody>
          <a:bodyPr wrap="square" rtlCol="0">
            <a:spAutoFit/>
          </a:bodyPr>
          <a:lstStyle/>
          <a:p>
            <a:r>
              <a:rPr lang="en-US" sz="800" dirty="0"/>
              <a:t>http://www.biodieselmagazine.com/articles/8205/clemson-university-biodiesel-program-earns-award</a:t>
            </a:r>
          </a:p>
        </p:txBody>
      </p:sp>
      <p:sp>
        <p:nvSpPr>
          <p:cNvPr id="7" name="TextBox 6"/>
          <p:cNvSpPr txBox="1"/>
          <p:nvPr/>
        </p:nvSpPr>
        <p:spPr>
          <a:xfrm>
            <a:off x="457200" y="1891883"/>
            <a:ext cx="6611509" cy="452191"/>
          </a:xfrm>
          <a:prstGeom prst="rect">
            <a:avLst/>
          </a:prstGeom>
          <a:noFill/>
        </p:spPr>
        <p:txBody>
          <a:bodyPr wrap="square" lIns="82058" tIns="41029" rIns="82058" bIns="41029" rtlCol="0">
            <a:spAutoFit/>
          </a:bodyPr>
          <a:lstStyle/>
          <a:p>
            <a:r>
              <a:rPr lang="en-US" sz="2400" b="1" dirty="0" smtClean="0">
                <a:solidFill>
                  <a:srgbClr val="00CC00"/>
                </a:solidFill>
              </a:rPr>
              <a:t>Waste Not . . . Innovative Design Programs</a:t>
            </a:r>
            <a:endParaRPr lang="en-US" sz="2400" b="1" dirty="0">
              <a:solidFill>
                <a:srgbClr val="00CC00"/>
              </a:solidFill>
            </a:endParaRPr>
          </a:p>
        </p:txBody>
      </p:sp>
      <p:sp>
        <p:nvSpPr>
          <p:cNvPr id="8" name="Content Placeholder 2"/>
          <p:cNvSpPr txBox="1">
            <a:spLocks/>
          </p:cNvSpPr>
          <p:nvPr/>
        </p:nvSpPr>
        <p:spPr>
          <a:xfrm>
            <a:off x="457201" y="2529840"/>
            <a:ext cx="8444752"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buClr>
                <a:schemeClr val="tx1"/>
              </a:buClr>
              <a:buNone/>
            </a:pPr>
            <a:r>
              <a:rPr lang="en-US" b="1" dirty="0">
                <a:solidFill>
                  <a:schemeClr val="tx1"/>
                </a:solidFill>
              </a:rPr>
              <a:t>Kite Hill Recycling Center</a:t>
            </a:r>
          </a:p>
          <a:p>
            <a:pPr marL="0" lvl="1" indent="0">
              <a:buClr>
                <a:schemeClr val="tx1"/>
              </a:buClr>
              <a:buNone/>
            </a:pPr>
            <a:endParaRPr lang="en-US" b="1" dirty="0" smtClean="0">
              <a:solidFill>
                <a:schemeClr val="tx1"/>
              </a:solidFill>
            </a:endParaRPr>
          </a:p>
          <a:p>
            <a:pPr marL="0" lvl="1" indent="0">
              <a:buClr>
                <a:schemeClr val="tx1"/>
              </a:buClr>
              <a:buNone/>
            </a:pPr>
            <a:r>
              <a:rPr lang="en-US" b="1" dirty="0" smtClean="0">
                <a:solidFill>
                  <a:schemeClr val="tx1"/>
                </a:solidFill>
              </a:rPr>
              <a:t>Composting </a:t>
            </a:r>
            <a:r>
              <a:rPr lang="en-US" b="1" dirty="0">
                <a:solidFill>
                  <a:schemeClr val="tx1"/>
                </a:solidFill>
              </a:rPr>
              <a:t>Program</a:t>
            </a:r>
          </a:p>
          <a:p>
            <a:pPr marL="0" lvl="1" indent="0">
              <a:buClr>
                <a:schemeClr val="tx1"/>
              </a:buClr>
              <a:buNone/>
            </a:pPr>
            <a:endParaRPr lang="en-US" b="1" dirty="0" smtClean="0">
              <a:solidFill>
                <a:schemeClr val="tx1"/>
              </a:solidFill>
            </a:endParaRPr>
          </a:p>
          <a:p>
            <a:pPr marL="0" lvl="1" indent="0">
              <a:buClr>
                <a:schemeClr val="tx1"/>
              </a:buClr>
              <a:buNone/>
            </a:pPr>
            <a:r>
              <a:rPr lang="en-US" b="1" dirty="0" smtClean="0">
                <a:solidFill>
                  <a:schemeClr val="tx1"/>
                </a:solidFill>
              </a:rPr>
              <a:t>Biodiesel Program</a:t>
            </a:r>
            <a:endParaRPr lang="en-US" b="1" dirty="0">
              <a:solidFill>
                <a:schemeClr val="tx1"/>
              </a:solidFill>
            </a:endParaRPr>
          </a:p>
        </p:txBody>
      </p:sp>
    </p:spTree>
    <p:extLst>
      <p:ext uri="{BB962C8B-B14F-4D97-AF65-F5344CB8AC3E}">
        <p14:creationId xmlns:p14="http://schemas.microsoft.com/office/powerpoint/2010/main" val="36593938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Sustaining Environments</a:t>
            </a:r>
          </a:p>
        </p:txBody>
      </p:sp>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29</a:t>
            </a:fld>
            <a:endParaRPr lang="en-US" sz="1200" b="1" dirty="0">
              <a:solidFill>
                <a:schemeClr val="bg1"/>
              </a:solidFill>
            </a:endParaRPr>
          </a:p>
        </p:txBody>
      </p:sp>
      <p:pic>
        <p:nvPicPr>
          <p:cNvPr id="4" name="Picture 3" descr="RECYCLING REMINDER_lightse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497" y="2090018"/>
            <a:ext cx="2956358" cy="3825875"/>
          </a:xfrm>
          <a:prstGeom prst="rect">
            <a:avLst/>
          </a:prstGeom>
          <a:ln>
            <a:solidFill>
              <a:schemeClr val="tx1"/>
            </a:solidFill>
          </a:ln>
        </p:spPr>
      </p:pic>
      <p:sp>
        <p:nvSpPr>
          <p:cNvPr id="7" name="TextBox 6"/>
          <p:cNvSpPr txBox="1"/>
          <p:nvPr/>
        </p:nvSpPr>
        <p:spPr>
          <a:xfrm>
            <a:off x="457200" y="1891883"/>
            <a:ext cx="6611509" cy="452191"/>
          </a:xfrm>
          <a:prstGeom prst="rect">
            <a:avLst/>
          </a:prstGeom>
          <a:noFill/>
        </p:spPr>
        <p:txBody>
          <a:bodyPr wrap="square" lIns="82058" tIns="41029" rIns="82058" bIns="41029" rtlCol="0">
            <a:spAutoFit/>
          </a:bodyPr>
          <a:lstStyle/>
          <a:p>
            <a:r>
              <a:rPr lang="en-US" sz="2400" b="1" dirty="0" smtClean="0">
                <a:solidFill>
                  <a:srgbClr val="00CC00"/>
                </a:solidFill>
              </a:rPr>
              <a:t>Potential Strategies</a:t>
            </a:r>
            <a:endParaRPr lang="en-US" sz="2400" b="1" dirty="0">
              <a:solidFill>
                <a:srgbClr val="00CC00"/>
              </a:solidFill>
            </a:endParaRPr>
          </a:p>
        </p:txBody>
      </p:sp>
      <p:sp>
        <p:nvSpPr>
          <p:cNvPr id="8" name="Content Placeholder 2"/>
          <p:cNvSpPr txBox="1">
            <a:spLocks/>
          </p:cNvSpPr>
          <p:nvPr/>
        </p:nvSpPr>
        <p:spPr>
          <a:xfrm>
            <a:off x="457201" y="2529840"/>
            <a:ext cx="8444752"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chemeClr val="tx1"/>
              </a:buClr>
              <a:buNone/>
            </a:pPr>
            <a:r>
              <a:rPr lang="en-US" sz="1800" b="1" dirty="0">
                <a:solidFill>
                  <a:schemeClr val="tx1"/>
                </a:solidFill>
              </a:rPr>
              <a:t>“Base-Line” </a:t>
            </a:r>
            <a:r>
              <a:rPr lang="en-US" sz="1800" b="1" dirty="0" smtClean="0">
                <a:solidFill>
                  <a:schemeClr val="tx1"/>
                </a:solidFill>
              </a:rPr>
              <a:t>Thinking</a:t>
            </a:r>
            <a:endParaRPr lang="en-US" sz="1800" b="1" dirty="0">
              <a:solidFill>
                <a:schemeClr val="tx1"/>
              </a:solidFill>
            </a:endParaRPr>
          </a:p>
        </p:txBody>
      </p:sp>
    </p:spTree>
    <p:extLst>
      <p:ext uri="{BB962C8B-B14F-4D97-AF65-F5344CB8AC3E}">
        <p14:creationId xmlns:p14="http://schemas.microsoft.com/office/powerpoint/2010/main" val="6908253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1785600"/>
            <a:ext cx="8229600" cy="4558920"/>
          </a:xfrm>
        </p:spPr>
        <p:txBody>
          <a:bodyPr>
            <a:noAutofit/>
          </a:bodyPr>
          <a:lstStyle/>
          <a:p>
            <a:pPr marL="0" indent="0" algn="ctr">
              <a:lnSpc>
                <a:spcPct val="70000"/>
              </a:lnSpc>
              <a:spcBef>
                <a:spcPts val="179"/>
              </a:spcBef>
              <a:spcAft>
                <a:spcPts val="359"/>
              </a:spcAft>
              <a:buNone/>
            </a:pPr>
            <a:r>
              <a:rPr lang="en-US" sz="2400" b="1" dirty="0">
                <a:solidFill>
                  <a:srgbClr val="00CC00"/>
                </a:solidFill>
              </a:rPr>
              <a:t>A network of higher education associations with a </a:t>
            </a:r>
            <a:endParaRPr lang="en-US" sz="2400" b="1" dirty="0" smtClean="0">
              <a:solidFill>
                <a:srgbClr val="00CC00"/>
              </a:solidFill>
            </a:endParaRPr>
          </a:p>
          <a:p>
            <a:pPr marL="0" indent="0" algn="ctr">
              <a:lnSpc>
                <a:spcPct val="70000"/>
              </a:lnSpc>
              <a:spcBef>
                <a:spcPts val="179"/>
              </a:spcBef>
              <a:spcAft>
                <a:spcPts val="359"/>
              </a:spcAft>
              <a:buNone/>
            </a:pPr>
            <a:r>
              <a:rPr lang="en-US" sz="2400" b="1" dirty="0" smtClean="0">
                <a:solidFill>
                  <a:srgbClr val="00CC00"/>
                </a:solidFill>
              </a:rPr>
              <a:t>commitment </a:t>
            </a:r>
            <a:r>
              <a:rPr lang="en-US" sz="2400" b="1" dirty="0">
                <a:solidFill>
                  <a:srgbClr val="00CC00"/>
                </a:solidFill>
              </a:rPr>
              <a:t>to advancing sustainability both within </a:t>
            </a:r>
            <a:endParaRPr lang="en-US" sz="2400" b="1" dirty="0" smtClean="0">
              <a:solidFill>
                <a:srgbClr val="00CC00"/>
              </a:solidFill>
            </a:endParaRPr>
          </a:p>
          <a:p>
            <a:pPr marL="0" indent="0" algn="ctr">
              <a:lnSpc>
                <a:spcPct val="70000"/>
              </a:lnSpc>
              <a:spcBef>
                <a:spcPts val="179"/>
              </a:spcBef>
              <a:spcAft>
                <a:spcPts val="359"/>
              </a:spcAft>
              <a:buNone/>
            </a:pPr>
            <a:r>
              <a:rPr lang="en-US" sz="2400" b="1" dirty="0" smtClean="0">
                <a:solidFill>
                  <a:srgbClr val="00CC00"/>
                </a:solidFill>
              </a:rPr>
              <a:t>their </a:t>
            </a:r>
            <a:r>
              <a:rPr lang="en-US" sz="2400" b="1" dirty="0">
                <a:solidFill>
                  <a:srgbClr val="00CC00"/>
                </a:solidFill>
              </a:rPr>
              <a:t>constituencies and the system of higher education. </a:t>
            </a:r>
            <a:endParaRPr lang="en-US" sz="2400" b="1" dirty="0" smtClean="0">
              <a:solidFill>
                <a:srgbClr val="00CC00"/>
              </a:solidFill>
            </a:endParaRPr>
          </a:p>
          <a:p>
            <a:pPr marL="0" indent="0" algn="ctr">
              <a:lnSpc>
                <a:spcPct val="70000"/>
              </a:lnSpc>
              <a:spcBef>
                <a:spcPts val="179"/>
              </a:spcBef>
              <a:spcAft>
                <a:spcPts val="359"/>
              </a:spcAft>
              <a:buNone/>
            </a:pPr>
            <a:endParaRPr lang="en-US" sz="100" b="1" dirty="0" smtClean="0">
              <a:solidFill>
                <a:srgbClr val="CC3300"/>
              </a:solidFill>
            </a:endParaRPr>
          </a:p>
          <a:p>
            <a:pPr marL="0" indent="0">
              <a:lnSpc>
                <a:spcPct val="70000"/>
              </a:lnSpc>
              <a:spcBef>
                <a:spcPts val="179"/>
              </a:spcBef>
              <a:spcAft>
                <a:spcPts val="359"/>
              </a:spcAft>
              <a:buNone/>
            </a:pPr>
            <a:r>
              <a:rPr lang="en-US" b="1" dirty="0" smtClean="0">
                <a:solidFill>
                  <a:schemeClr val="tx1"/>
                </a:solidFill>
              </a:rPr>
              <a:t>Member </a:t>
            </a:r>
            <a:r>
              <a:rPr lang="en-US" b="1" dirty="0">
                <a:solidFill>
                  <a:schemeClr val="tx1"/>
                </a:solidFill>
              </a:rPr>
              <a:t>organizations include</a:t>
            </a:r>
            <a:r>
              <a:rPr lang="en-US" b="1" dirty="0" smtClean="0">
                <a:solidFill>
                  <a:schemeClr val="tx1"/>
                </a:solidFill>
              </a:rPr>
              <a:t>:</a:t>
            </a:r>
            <a:endParaRPr lang="en-US" sz="200" b="1" dirty="0">
              <a:solidFill>
                <a:schemeClr val="tx1"/>
              </a:solidFill>
            </a:endParaRPr>
          </a:p>
          <a:p>
            <a:pPr marL="310568" indent="-310568">
              <a:lnSpc>
                <a:spcPct val="100000"/>
              </a:lnSpc>
              <a:spcBef>
                <a:spcPts val="0"/>
              </a:spcBef>
              <a:spcAft>
                <a:spcPts val="0"/>
              </a:spcAft>
              <a:buClr>
                <a:schemeClr val="tx1"/>
              </a:buClr>
              <a:buFont typeface="Wingdings" panose="05000000000000000000" pitchFamily="2" charset="2"/>
              <a:buChar char="v"/>
            </a:pPr>
            <a:r>
              <a:rPr lang="en-US" sz="1600" dirty="0" smtClean="0">
                <a:solidFill>
                  <a:schemeClr val="tx1"/>
                </a:solidFill>
              </a:rPr>
              <a:t>ACPA-College Student Educators International</a:t>
            </a:r>
          </a:p>
          <a:p>
            <a:pPr marL="310568" indent="-310568">
              <a:lnSpc>
                <a:spcPct val="100000"/>
              </a:lnSpc>
              <a:spcBef>
                <a:spcPts val="0"/>
              </a:spcBef>
              <a:spcAft>
                <a:spcPts val="0"/>
              </a:spcAft>
              <a:buClr>
                <a:schemeClr val="tx1"/>
              </a:buClr>
              <a:buFont typeface="Wingdings" panose="05000000000000000000" pitchFamily="2" charset="2"/>
              <a:buChar char="v"/>
            </a:pPr>
            <a:r>
              <a:rPr lang="en-US" sz="1600" dirty="0" smtClean="0">
                <a:solidFill>
                  <a:schemeClr val="tx1"/>
                </a:solidFill>
              </a:rPr>
              <a:t>American </a:t>
            </a:r>
            <a:r>
              <a:rPr lang="en-US" sz="1600" dirty="0">
                <a:solidFill>
                  <a:schemeClr val="tx1"/>
                </a:solidFill>
              </a:rPr>
              <a:t>Association of Community Colleges (AACC)</a:t>
            </a:r>
          </a:p>
          <a:p>
            <a:pPr marL="310568" indent="-310568">
              <a:lnSpc>
                <a:spcPct val="100000"/>
              </a:lnSpc>
              <a:spcBef>
                <a:spcPts val="0"/>
              </a:spcBef>
              <a:spcAft>
                <a:spcPts val="0"/>
              </a:spcAft>
              <a:buClr>
                <a:schemeClr val="tx1"/>
              </a:buClr>
              <a:buFont typeface="Wingdings" panose="05000000000000000000" pitchFamily="2" charset="2"/>
              <a:buChar char="v"/>
            </a:pPr>
            <a:r>
              <a:rPr lang="en-US" sz="1600" dirty="0">
                <a:solidFill>
                  <a:schemeClr val="tx1"/>
                </a:solidFill>
              </a:rPr>
              <a:t>American Association of State Colleges &amp; Universities (AASCU)</a:t>
            </a:r>
          </a:p>
          <a:p>
            <a:pPr marL="310568" indent="-310568">
              <a:lnSpc>
                <a:spcPct val="100000"/>
              </a:lnSpc>
              <a:spcBef>
                <a:spcPts val="0"/>
              </a:spcBef>
              <a:spcAft>
                <a:spcPts val="0"/>
              </a:spcAft>
              <a:buClr>
                <a:schemeClr val="tx1"/>
              </a:buClr>
              <a:buFont typeface="Wingdings" panose="05000000000000000000" pitchFamily="2" charset="2"/>
              <a:buChar char="v"/>
            </a:pPr>
            <a:r>
              <a:rPr lang="en-US" sz="1600" dirty="0">
                <a:solidFill>
                  <a:schemeClr val="tx1"/>
                </a:solidFill>
              </a:rPr>
              <a:t>Association for the Advancement of Sustainability in Higher Education (AASHE)</a:t>
            </a:r>
          </a:p>
          <a:p>
            <a:pPr marL="310568" indent="-310568">
              <a:lnSpc>
                <a:spcPct val="100000"/>
              </a:lnSpc>
              <a:spcBef>
                <a:spcPts val="0"/>
              </a:spcBef>
              <a:spcAft>
                <a:spcPts val="0"/>
              </a:spcAft>
              <a:buClr>
                <a:schemeClr val="tx1"/>
              </a:buClr>
              <a:buFont typeface="Wingdings" panose="05000000000000000000" pitchFamily="2" charset="2"/>
              <a:buChar char="v"/>
            </a:pPr>
            <a:r>
              <a:rPr lang="en-US" sz="1600" dirty="0">
                <a:solidFill>
                  <a:schemeClr val="tx1"/>
                </a:solidFill>
              </a:rPr>
              <a:t>Association of College and University Housing Officers – International  (ACUHO-I)</a:t>
            </a:r>
          </a:p>
          <a:p>
            <a:pPr marL="310568" indent="-310568">
              <a:lnSpc>
                <a:spcPct val="100000"/>
              </a:lnSpc>
              <a:spcBef>
                <a:spcPts val="0"/>
              </a:spcBef>
              <a:spcAft>
                <a:spcPts val="0"/>
              </a:spcAft>
              <a:buClr>
                <a:schemeClr val="tx1"/>
              </a:buClr>
              <a:buFont typeface="Wingdings" panose="05000000000000000000" pitchFamily="2" charset="2"/>
              <a:buChar char="v"/>
            </a:pPr>
            <a:r>
              <a:rPr lang="en-US" sz="1600" dirty="0">
                <a:solidFill>
                  <a:schemeClr val="tx1"/>
                </a:solidFill>
              </a:rPr>
              <a:t>Association of Higher Education Facilities Officers (APPA</a:t>
            </a:r>
            <a:r>
              <a:rPr lang="en-US" sz="1600" dirty="0" smtClean="0">
                <a:solidFill>
                  <a:schemeClr val="tx1"/>
                </a:solidFill>
              </a:rPr>
              <a:t>)</a:t>
            </a:r>
            <a:endParaRPr lang="en-US" sz="1600" dirty="0">
              <a:solidFill>
                <a:schemeClr val="tx1"/>
              </a:solidFill>
            </a:endParaRPr>
          </a:p>
          <a:p>
            <a:pPr marL="310568" indent="-310568">
              <a:lnSpc>
                <a:spcPct val="100000"/>
              </a:lnSpc>
              <a:spcBef>
                <a:spcPts val="0"/>
              </a:spcBef>
              <a:spcAft>
                <a:spcPts val="0"/>
              </a:spcAft>
              <a:buClr>
                <a:schemeClr val="tx1"/>
              </a:buClr>
              <a:buFont typeface="Wingdings" panose="05000000000000000000" pitchFamily="2" charset="2"/>
              <a:buChar char="v"/>
            </a:pPr>
            <a:r>
              <a:rPr lang="en-US" sz="1600" dirty="0">
                <a:solidFill>
                  <a:schemeClr val="tx1"/>
                </a:solidFill>
              </a:rPr>
              <a:t>Campus Safety, Health, and Environmental Management Association (CSHEMA)</a:t>
            </a:r>
          </a:p>
          <a:p>
            <a:pPr marL="310568" indent="-310568">
              <a:lnSpc>
                <a:spcPct val="100000"/>
              </a:lnSpc>
              <a:spcBef>
                <a:spcPts val="0"/>
              </a:spcBef>
              <a:spcAft>
                <a:spcPts val="0"/>
              </a:spcAft>
              <a:buClr>
                <a:schemeClr val="tx1"/>
              </a:buClr>
              <a:buFont typeface="Wingdings" panose="05000000000000000000" pitchFamily="2" charset="2"/>
              <a:buChar char="v"/>
            </a:pPr>
            <a:r>
              <a:rPr lang="en-US" sz="1600" dirty="0">
                <a:solidFill>
                  <a:schemeClr val="tx1"/>
                </a:solidFill>
              </a:rPr>
              <a:t>Council for Christian Colleges &amp; Universities (CCCU)</a:t>
            </a:r>
          </a:p>
          <a:p>
            <a:pPr marL="310568" indent="-310568">
              <a:lnSpc>
                <a:spcPct val="100000"/>
              </a:lnSpc>
              <a:spcBef>
                <a:spcPts val="0"/>
              </a:spcBef>
              <a:spcAft>
                <a:spcPts val="0"/>
              </a:spcAft>
              <a:buClr>
                <a:schemeClr val="tx1"/>
              </a:buClr>
              <a:buFont typeface="Wingdings" panose="05000000000000000000" pitchFamily="2" charset="2"/>
              <a:buChar char="v"/>
            </a:pPr>
            <a:r>
              <a:rPr lang="en-US" sz="1600" dirty="0">
                <a:solidFill>
                  <a:schemeClr val="tx1"/>
                </a:solidFill>
              </a:rPr>
              <a:t>National Association of College &amp; University Business Officers (NACUBO)</a:t>
            </a:r>
          </a:p>
          <a:p>
            <a:pPr marL="310568" indent="-310568">
              <a:lnSpc>
                <a:spcPct val="100000"/>
              </a:lnSpc>
              <a:spcBef>
                <a:spcPts val="0"/>
              </a:spcBef>
              <a:spcAft>
                <a:spcPts val="0"/>
              </a:spcAft>
              <a:buClr>
                <a:schemeClr val="tx1"/>
              </a:buClr>
              <a:buFont typeface="Wingdings" panose="05000000000000000000" pitchFamily="2" charset="2"/>
              <a:buChar char="v"/>
            </a:pPr>
            <a:r>
              <a:rPr lang="en-US" sz="1600" dirty="0">
                <a:solidFill>
                  <a:schemeClr val="tx1"/>
                </a:solidFill>
              </a:rPr>
              <a:t>National Association of Educational Procurement (NAEP)</a:t>
            </a:r>
          </a:p>
          <a:p>
            <a:pPr marL="310568" indent="-310568">
              <a:lnSpc>
                <a:spcPct val="100000"/>
              </a:lnSpc>
              <a:spcBef>
                <a:spcPts val="0"/>
              </a:spcBef>
              <a:spcAft>
                <a:spcPts val="0"/>
              </a:spcAft>
              <a:buClr>
                <a:schemeClr val="tx1"/>
              </a:buClr>
              <a:buFont typeface="Wingdings" panose="05000000000000000000" pitchFamily="2" charset="2"/>
              <a:buChar char="v"/>
            </a:pPr>
            <a:r>
              <a:rPr lang="en-US" sz="1600" dirty="0">
                <a:solidFill>
                  <a:schemeClr val="tx1"/>
                </a:solidFill>
              </a:rPr>
              <a:t>National Association of Independent Colleges &amp; Universities (NAICU)</a:t>
            </a:r>
          </a:p>
          <a:p>
            <a:pPr marL="310568" indent="-310568">
              <a:lnSpc>
                <a:spcPct val="100000"/>
              </a:lnSpc>
              <a:spcBef>
                <a:spcPts val="0"/>
              </a:spcBef>
              <a:spcAft>
                <a:spcPts val="0"/>
              </a:spcAft>
              <a:buClr>
                <a:schemeClr val="tx1"/>
              </a:buClr>
              <a:buFont typeface="Wingdings" panose="05000000000000000000" pitchFamily="2" charset="2"/>
              <a:buChar char="v"/>
            </a:pPr>
            <a:r>
              <a:rPr lang="en-US" sz="1600" dirty="0">
                <a:solidFill>
                  <a:schemeClr val="tx1"/>
                </a:solidFill>
              </a:rPr>
              <a:t>NIRSA: Leaders in Collegiate </a:t>
            </a:r>
            <a:r>
              <a:rPr lang="en-US" sz="1600" dirty="0" smtClean="0">
                <a:solidFill>
                  <a:schemeClr val="tx1"/>
                </a:solidFill>
              </a:rPr>
              <a:t>Recreation</a:t>
            </a:r>
          </a:p>
          <a:p>
            <a:pPr marL="310568" indent="-310568">
              <a:lnSpc>
                <a:spcPct val="100000"/>
              </a:lnSpc>
              <a:spcBef>
                <a:spcPts val="0"/>
              </a:spcBef>
              <a:spcAft>
                <a:spcPts val="0"/>
              </a:spcAft>
              <a:buClr>
                <a:schemeClr val="tx1"/>
              </a:buClr>
              <a:buFont typeface="Wingdings" panose="05000000000000000000" pitchFamily="2" charset="2"/>
              <a:buChar char="v"/>
            </a:pPr>
            <a:r>
              <a:rPr lang="en-US" sz="1600" dirty="0" smtClean="0">
                <a:solidFill>
                  <a:schemeClr val="tx1"/>
                </a:solidFill>
              </a:rPr>
              <a:t>Hispanic Association of Colleges and Universities</a:t>
            </a:r>
          </a:p>
          <a:p>
            <a:pPr marL="0" indent="0">
              <a:lnSpc>
                <a:spcPct val="100000"/>
              </a:lnSpc>
              <a:spcBef>
                <a:spcPts val="0"/>
              </a:spcBef>
              <a:spcAft>
                <a:spcPts val="0"/>
              </a:spcAft>
              <a:buClr>
                <a:schemeClr val="tx1"/>
              </a:buClr>
              <a:buNone/>
            </a:pPr>
            <a:endParaRPr lang="en-US" sz="16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37" y="400930"/>
            <a:ext cx="4401075" cy="1265310"/>
          </a:xfrm>
          <a:prstGeom prst="rect">
            <a:avLst/>
          </a:prstGeom>
        </p:spPr>
      </p:pic>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3</a:t>
            </a:fld>
            <a:endParaRPr lang="en-US" sz="1200" b="1" dirty="0">
              <a:solidFill>
                <a:schemeClr val="bg1"/>
              </a:solidFill>
            </a:endParaRPr>
          </a:p>
        </p:txBody>
      </p:sp>
    </p:spTree>
    <p:extLst>
      <p:ext uri="{BB962C8B-B14F-4D97-AF65-F5344CB8AC3E}">
        <p14:creationId xmlns:p14="http://schemas.microsoft.com/office/powerpoint/2010/main" val="40127854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Sustaining Environments</a:t>
            </a:r>
          </a:p>
        </p:txBody>
      </p:sp>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30</a:t>
            </a:fld>
            <a:endParaRPr lang="en-US" sz="1200" b="1" dirty="0">
              <a:solidFill>
                <a:schemeClr val="bg1"/>
              </a:solidFill>
            </a:endParaRPr>
          </a:p>
        </p:txBody>
      </p:sp>
      <p:pic>
        <p:nvPicPr>
          <p:cNvPr id="2" name="Picture 1" descr="Composting 101 Flier_Lightsey 2014_1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014" y="2011746"/>
            <a:ext cx="3016841" cy="3904147"/>
          </a:xfrm>
          <a:prstGeom prst="rect">
            <a:avLst/>
          </a:prstGeom>
          <a:ln>
            <a:solidFill>
              <a:srgbClr val="006600"/>
            </a:solidFill>
          </a:ln>
        </p:spPr>
      </p:pic>
      <p:sp>
        <p:nvSpPr>
          <p:cNvPr id="7" name="TextBox 6"/>
          <p:cNvSpPr txBox="1"/>
          <p:nvPr/>
        </p:nvSpPr>
        <p:spPr>
          <a:xfrm>
            <a:off x="457200" y="1891883"/>
            <a:ext cx="6611509" cy="452191"/>
          </a:xfrm>
          <a:prstGeom prst="rect">
            <a:avLst/>
          </a:prstGeom>
          <a:noFill/>
        </p:spPr>
        <p:txBody>
          <a:bodyPr wrap="square" lIns="82058" tIns="41029" rIns="82058" bIns="41029" rtlCol="0">
            <a:spAutoFit/>
          </a:bodyPr>
          <a:lstStyle/>
          <a:p>
            <a:r>
              <a:rPr lang="en-US" sz="2400" b="1" dirty="0" smtClean="0">
                <a:solidFill>
                  <a:srgbClr val="00CC00"/>
                </a:solidFill>
              </a:rPr>
              <a:t>Potential Strategies</a:t>
            </a:r>
            <a:endParaRPr lang="en-US" sz="2400" b="1" dirty="0">
              <a:solidFill>
                <a:srgbClr val="00CC00"/>
              </a:solidFill>
            </a:endParaRPr>
          </a:p>
        </p:txBody>
      </p:sp>
      <p:sp>
        <p:nvSpPr>
          <p:cNvPr id="8" name="Content Placeholder 2"/>
          <p:cNvSpPr txBox="1">
            <a:spLocks/>
          </p:cNvSpPr>
          <p:nvPr/>
        </p:nvSpPr>
        <p:spPr>
          <a:xfrm>
            <a:off x="457201" y="2529840"/>
            <a:ext cx="8444752"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Clr>
                <a:schemeClr val="tx1"/>
              </a:buClr>
              <a:buNone/>
            </a:pPr>
            <a:r>
              <a:rPr lang="en-US" sz="1800" b="1" dirty="0">
                <a:solidFill>
                  <a:schemeClr val="tx1"/>
                </a:solidFill>
              </a:rPr>
              <a:t>“Base-Line” </a:t>
            </a:r>
            <a:r>
              <a:rPr lang="en-US" sz="1800" b="1" dirty="0" smtClean="0">
                <a:solidFill>
                  <a:schemeClr val="tx1"/>
                </a:solidFill>
              </a:rPr>
              <a:t>Thinking</a:t>
            </a:r>
          </a:p>
          <a:p>
            <a:pPr marL="0" indent="0">
              <a:lnSpc>
                <a:spcPct val="100000"/>
              </a:lnSpc>
              <a:spcBef>
                <a:spcPts val="0"/>
              </a:spcBef>
              <a:spcAft>
                <a:spcPts val="0"/>
              </a:spcAft>
              <a:buClr>
                <a:schemeClr val="tx1"/>
              </a:buClr>
              <a:buNone/>
            </a:pPr>
            <a:endParaRPr lang="en-US" sz="1800" b="1" dirty="0" smtClean="0">
              <a:solidFill>
                <a:schemeClr val="tx1"/>
              </a:solidFill>
            </a:endParaRPr>
          </a:p>
          <a:p>
            <a:pPr marL="0" indent="0">
              <a:lnSpc>
                <a:spcPct val="100000"/>
              </a:lnSpc>
              <a:spcBef>
                <a:spcPts val="0"/>
              </a:spcBef>
              <a:spcAft>
                <a:spcPts val="0"/>
              </a:spcAft>
              <a:buClr>
                <a:schemeClr val="tx1"/>
              </a:buClr>
              <a:buNone/>
            </a:pPr>
            <a:r>
              <a:rPr lang="en-US" sz="1800" b="1" dirty="0" smtClean="0">
                <a:solidFill>
                  <a:schemeClr val="tx1"/>
                </a:solidFill>
              </a:rPr>
              <a:t>Tactical </a:t>
            </a:r>
            <a:r>
              <a:rPr lang="en-US" sz="1800" b="1" dirty="0">
                <a:solidFill>
                  <a:schemeClr val="tx1"/>
                </a:solidFill>
              </a:rPr>
              <a:t>Interventions</a:t>
            </a:r>
          </a:p>
          <a:p>
            <a:pPr marL="0" indent="0">
              <a:buClr>
                <a:schemeClr val="tx1"/>
              </a:buClr>
              <a:buNone/>
            </a:pPr>
            <a:endParaRPr lang="en-US" sz="1800" b="1" dirty="0">
              <a:solidFill>
                <a:schemeClr val="tx1"/>
              </a:solidFill>
            </a:endParaRPr>
          </a:p>
        </p:txBody>
      </p:sp>
    </p:spTree>
    <p:extLst>
      <p:ext uri="{BB962C8B-B14F-4D97-AF65-F5344CB8AC3E}">
        <p14:creationId xmlns:p14="http://schemas.microsoft.com/office/powerpoint/2010/main" val="42349779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Sustaining Environments</a:t>
            </a:r>
          </a:p>
        </p:txBody>
      </p:sp>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31</a:t>
            </a:fld>
            <a:endParaRPr lang="en-US" sz="1200" b="1" dirty="0">
              <a:solidFill>
                <a:schemeClr val="bg1"/>
              </a:solidFill>
            </a:endParaRPr>
          </a:p>
        </p:txBody>
      </p:sp>
      <p:pic>
        <p:nvPicPr>
          <p:cNvPr id="2" name="Picture 1" descr="lightsey planter_concept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074" y="2529840"/>
            <a:ext cx="4790859" cy="2930642"/>
          </a:xfrm>
          <a:prstGeom prst="rect">
            <a:avLst/>
          </a:prstGeom>
        </p:spPr>
      </p:pic>
      <p:sp>
        <p:nvSpPr>
          <p:cNvPr id="10" name="TextBox 9"/>
          <p:cNvSpPr txBox="1"/>
          <p:nvPr/>
        </p:nvSpPr>
        <p:spPr>
          <a:xfrm>
            <a:off x="457200" y="1891883"/>
            <a:ext cx="6611509" cy="452191"/>
          </a:xfrm>
          <a:prstGeom prst="rect">
            <a:avLst/>
          </a:prstGeom>
          <a:noFill/>
        </p:spPr>
        <p:txBody>
          <a:bodyPr wrap="square" lIns="82058" tIns="41029" rIns="82058" bIns="41029" rtlCol="0">
            <a:spAutoFit/>
          </a:bodyPr>
          <a:lstStyle/>
          <a:p>
            <a:r>
              <a:rPr lang="en-US" sz="2400" b="1" dirty="0" smtClean="0">
                <a:solidFill>
                  <a:srgbClr val="00CC00"/>
                </a:solidFill>
              </a:rPr>
              <a:t>Potential Strategies</a:t>
            </a:r>
            <a:endParaRPr lang="en-US" sz="2400" b="1" dirty="0">
              <a:solidFill>
                <a:srgbClr val="00CC00"/>
              </a:solidFill>
            </a:endParaRPr>
          </a:p>
        </p:txBody>
      </p:sp>
      <p:sp>
        <p:nvSpPr>
          <p:cNvPr id="11" name="Content Placeholder 2"/>
          <p:cNvSpPr txBox="1">
            <a:spLocks/>
          </p:cNvSpPr>
          <p:nvPr/>
        </p:nvSpPr>
        <p:spPr>
          <a:xfrm>
            <a:off x="457201" y="2529840"/>
            <a:ext cx="8444752"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Clr>
                <a:schemeClr val="tx1"/>
              </a:buClr>
              <a:buNone/>
            </a:pPr>
            <a:r>
              <a:rPr lang="en-US" sz="1800" b="1" dirty="0">
                <a:solidFill>
                  <a:schemeClr val="tx1"/>
                </a:solidFill>
              </a:rPr>
              <a:t>“Base-Line” </a:t>
            </a:r>
            <a:r>
              <a:rPr lang="en-US" sz="1800" b="1" dirty="0" smtClean="0">
                <a:solidFill>
                  <a:schemeClr val="tx1"/>
                </a:solidFill>
              </a:rPr>
              <a:t>Thinking</a:t>
            </a:r>
          </a:p>
          <a:p>
            <a:pPr marL="0" indent="0">
              <a:lnSpc>
                <a:spcPct val="100000"/>
              </a:lnSpc>
              <a:spcBef>
                <a:spcPts val="0"/>
              </a:spcBef>
              <a:spcAft>
                <a:spcPts val="0"/>
              </a:spcAft>
              <a:buClr>
                <a:schemeClr val="tx1"/>
              </a:buClr>
              <a:buNone/>
            </a:pPr>
            <a:endParaRPr lang="en-US" sz="1800" b="1" dirty="0" smtClean="0">
              <a:solidFill>
                <a:schemeClr val="tx1"/>
              </a:solidFill>
            </a:endParaRPr>
          </a:p>
          <a:p>
            <a:pPr marL="0" indent="0">
              <a:lnSpc>
                <a:spcPct val="100000"/>
              </a:lnSpc>
              <a:spcBef>
                <a:spcPts val="0"/>
              </a:spcBef>
              <a:spcAft>
                <a:spcPts val="0"/>
              </a:spcAft>
              <a:buClr>
                <a:schemeClr val="tx1"/>
              </a:buClr>
              <a:buNone/>
            </a:pPr>
            <a:r>
              <a:rPr lang="en-US" sz="1800" b="1" dirty="0" smtClean="0">
                <a:solidFill>
                  <a:schemeClr val="tx1"/>
                </a:solidFill>
              </a:rPr>
              <a:t>Tactical Interventions</a:t>
            </a:r>
          </a:p>
          <a:p>
            <a:pPr marL="0" indent="0">
              <a:lnSpc>
                <a:spcPct val="100000"/>
              </a:lnSpc>
              <a:spcBef>
                <a:spcPts val="0"/>
              </a:spcBef>
              <a:spcAft>
                <a:spcPts val="0"/>
              </a:spcAft>
              <a:buClr>
                <a:schemeClr val="tx1"/>
              </a:buClr>
              <a:buNone/>
            </a:pPr>
            <a:endParaRPr lang="en-US" sz="1800" b="1" dirty="0">
              <a:solidFill>
                <a:schemeClr val="tx1"/>
              </a:solidFill>
            </a:endParaRPr>
          </a:p>
          <a:p>
            <a:pPr marL="0" indent="0">
              <a:lnSpc>
                <a:spcPct val="100000"/>
              </a:lnSpc>
              <a:spcBef>
                <a:spcPts val="0"/>
              </a:spcBef>
              <a:spcAft>
                <a:spcPts val="0"/>
              </a:spcAft>
              <a:buClr>
                <a:schemeClr val="tx1"/>
              </a:buClr>
              <a:buNone/>
            </a:pPr>
            <a:r>
              <a:rPr lang="en-US" sz="1800" b="1" dirty="0" smtClean="0">
                <a:solidFill>
                  <a:schemeClr val="tx1"/>
                </a:solidFill>
              </a:rPr>
              <a:t>Synergistic Programming</a:t>
            </a:r>
            <a:endParaRPr lang="en-US" sz="1800" b="1" dirty="0">
              <a:solidFill>
                <a:schemeClr val="tx1"/>
              </a:solidFill>
            </a:endParaRPr>
          </a:p>
          <a:p>
            <a:pPr marL="0" indent="0">
              <a:buClr>
                <a:schemeClr val="tx1"/>
              </a:buClr>
              <a:buNone/>
            </a:pPr>
            <a:endParaRPr lang="en-US" sz="1800" b="1" dirty="0">
              <a:solidFill>
                <a:schemeClr val="tx1"/>
              </a:solidFill>
            </a:endParaRPr>
          </a:p>
        </p:txBody>
      </p:sp>
    </p:spTree>
    <p:extLst>
      <p:ext uri="{BB962C8B-B14F-4D97-AF65-F5344CB8AC3E}">
        <p14:creationId xmlns:p14="http://schemas.microsoft.com/office/powerpoint/2010/main" val="30676738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Sustaining Environments</a:t>
            </a:r>
          </a:p>
        </p:txBody>
      </p:sp>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32</a:t>
            </a:fld>
            <a:endParaRPr lang="en-US" sz="1200" b="1" dirty="0">
              <a:solidFill>
                <a:schemeClr val="bg1"/>
              </a:solidFill>
            </a:endParaRPr>
          </a:p>
        </p:txBody>
      </p:sp>
      <p:sp>
        <p:nvSpPr>
          <p:cNvPr id="10" name="TextBox 9"/>
          <p:cNvSpPr txBox="1"/>
          <p:nvPr/>
        </p:nvSpPr>
        <p:spPr>
          <a:xfrm>
            <a:off x="457200" y="1891883"/>
            <a:ext cx="6611509" cy="452191"/>
          </a:xfrm>
          <a:prstGeom prst="rect">
            <a:avLst/>
          </a:prstGeom>
          <a:noFill/>
        </p:spPr>
        <p:txBody>
          <a:bodyPr wrap="square" lIns="82058" tIns="41029" rIns="82058" bIns="41029" rtlCol="0">
            <a:spAutoFit/>
          </a:bodyPr>
          <a:lstStyle/>
          <a:p>
            <a:r>
              <a:rPr lang="en-US" sz="2400" b="1" dirty="0" smtClean="0">
                <a:solidFill>
                  <a:srgbClr val="00CC00"/>
                </a:solidFill>
              </a:rPr>
              <a:t>Other Ways to Connect Students</a:t>
            </a:r>
            <a:endParaRPr lang="en-US" sz="2400" b="1" dirty="0">
              <a:solidFill>
                <a:srgbClr val="00CC00"/>
              </a:solidFill>
            </a:endParaRPr>
          </a:p>
        </p:txBody>
      </p:sp>
      <p:sp>
        <p:nvSpPr>
          <p:cNvPr id="11" name="Content Placeholder 2"/>
          <p:cNvSpPr txBox="1">
            <a:spLocks/>
          </p:cNvSpPr>
          <p:nvPr/>
        </p:nvSpPr>
        <p:spPr>
          <a:xfrm>
            <a:off x="457201" y="2529840"/>
            <a:ext cx="8444752"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Clr>
                <a:schemeClr val="tx1"/>
              </a:buClr>
              <a:buNone/>
            </a:pPr>
            <a:r>
              <a:rPr lang="en-US" sz="1800" b="1" dirty="0">
                <a:solidFill>
                  <a:schemeClr val="tx1"/>
                </a:solidFill>
              </a:rPr>
              <a:t>Facilities </a:t>
            </a:r>
            <a:r>
              <a:rPr lang="en-US" sz="1800" b="1" dirty="0" smtClean="0">
                <a:solidFill>
                  <a:schemeClr val="tx1"/>
                </a:solidFill>
              </a:rPr>
              <a:t>Tours</a:t>
            </a:r>
          </a:p>
          <a:p>
            <a:pPr marL="0" indent="0">
              <a:lnSpc>
                <a:spcPct val="100000"/>
              </a:lnSpc>
              <a:spcBef>
                <a:spcPts val="0"/>
              </a:spcBef>
              <a:spcAft>
                <a:spcPts val="0"/>
              </a:spcAft>
              <a:buClr>
                <a:schemeClr val="tx1"/>
              </a:buClr>
              <a:buNone/>
            </a:pPr>
            <a:endParaRPr lang="en-US" sz="1800" b="1" dirty="0">
              <a:solidFill>
                <a:schemeClr val="tx1"/>
              </a:solidFill>
            </a:endParaRPr>
          </a:p>
          <a:p>
            <a:pPr marL="0" indent="0">
              <a:lnSpc>
                <a:spcPct val="100000"/>
              </a:lnSpc>
              <a:spcBef>
                <a:spcPts val="0"/>
              </a:spcBef>
              <a:spcAft>
                <a:spcPts val="0"/>
              </a:spcAft>
              <a:buClr>
                <a:schemeClr val="tx1"/>
              </a:buClr>
              <a:buNone/>
            </a:pPr>
            <a:r>
              <a:rPr lang="en-US" sz="1800" b="1" dirty="0">
                <a:solidFill>
                  <a:schemeClr val="tx1"/>
                </a:solidFill>
              </a:rPr>
              <a:t>Connecting to Faculty </a:t>
            </a:r>
            <a:r>
              <a:rPr lang="en-US" sz="1800" b="1" dirty="0" smtClean="0">
                <a:solidFill>
                  <a:schemeClr val="tx1"/>
                </a:solidFill>
              </a:rPr>
              <a:t>Research</a:t>
            </a:r>
          </a:p>
          <a:p>
            <a:pPr marL="0" indent="0">
              <a:lnSpc>
                <a:spcPct val="100000"/>
              </a:lnSpc>
              <a:spcBef>
                <a:spcPts val="0"/>
              </a:spcBef>
              <a:spcAft>
                <a:spcPts val="0"/>
              </a:spcAft>
              <a:buClr>
                <a:schemeClr val="tx1"/>
              </a:buClr>
              <a:buNone/>
            </a:pPr>
            <a:endParaRPr lang="en-US" sz="1800" b="1" dirty="0">
              <a:solidFill>
                <a:schemeClr val="tx1"/>
              </a:solidFill>
            </a:endParaRPr>
          </a:p>
          <a:p>
            <a:pPr marL="0" indent="0">
              <a:lnSpc>
                <a:spcPct val="100000"/>
              </a:lnSpc>
              <a:spcBef>
                <a:spcPts val="0"/>
              </a:spcBef>
              <a:spcAft>
                <a:spcPts val="0"/>
              </a:spcAft>
              <a:buClr>
                <a:schemeClr val="tx1"/>
              </a:buClr>
              <a:buNone/>
            </a:pPr>
            <a:r>
              <a:rPr lang="en-US" sz="1800" b="1" dirty="0">
                <a:solidFill>
                  <a:schemeClr val="tx1"/>
                </a:solidFill>
              </a:rPr>
              <a:t>Hands-On </a:t>
            </a:r>
            <a:r>
              <a:rPr lang="en-US" sz="1800" b="1" dirty="0" smtClean="0">
                <a:solidFill>
                  <a:schemeClr val="tx1"/>
                </a:solidFill>
              </a:rPr>
              <a:t>Opportunities</a:t>
            </a:r>
          </a:p>
          <a:p>
            <a:pPr marL="0" indent="0">
              <a:lnSpc>
                <a:spcPct val="100000"/>
              </a:lnSpc>
              <a:spcBef>
                <a:spcPts val="0"/>
              </a:spcBef>
              <a:spcAft>
                <a:spcPts val="0"/>
              </a:spcAft>
              <a:buClr>
                <a:schemeClr val="tx1"/>
              </a:buClr>
              <a:buNone/>
            </a:pPr>
            <a:endParaRPr lang="en-US" sz="1800" b="1" dirty="0">
              <a:solidFill>
                <a:schemeClr val="tx1"/>
              </a:solidFill>
            </a:endParaRPr>
          </a:p>
          <a:p>
            <a:pPr marL="0" indent="0">
              <a:lnSpc>
                <a:spcPct val="100000"/>
              </a:lnSpc>
              <a:spcBef>
                <a:spcPts val="0"/>
              </a:spcBef>
              <a:spcAft>
                <a:spcPts val="0"/>
              </a:spcAft>
              <a:buClr>
                <a:schemeClr val="tx1"/>
              </a:buClr>
              <a:buNone/>
            </a:pPr>
            <a:r>
              <a:rPr lang="en-US" sz="1800" b="1" dirty="0">
                <a:solidFill>
                  <a:schemeClr val="tx1"/>
                </a:solidFill>
              </a:rPr>
              <a:t>Local Government</a:t>
            </a:r>
          </a:p>
          <a:p>
            <a:pPr marL="0" indent="0">
              <a:buClr>
                <a:schemeClr val="tx1"/>
              </a:buClr>
              <a:buNone/>
            </a:pPr>
            <a:endParaRPr lang="en-US" sz="1800" b="1" dirty="0">
              <a:solidFill>
                <a:schemeClr val="tx1"/>
              </a:solidFill>
            </a:endParaRPr>
          </a:p>
        </p:txBody>
      </p:sp>
      <p:pic>
        <p:nvPicPr>
          <p:cNvPr id="7" name="Picture 6" descr="lee hall roo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409" y="2529840"/>
            <a:ext cx="3841534" cy="2923378"/>
          </a:xfrm>
          <a:prstGeom prst="rect">
            <a:avLst/>
          </a:prstGeom>
        </p:spPr>
      </p:pic>
    </p:spTree>
    <p:extLst>
      <p:ext uri="{BB962C8B-B14F-4D97-AF65-F5344CB8AC3E}">
        <p14:creationId xmlns:p14="http://schemas.microsoft.com/office/powerpoint/2010/main" val="30356549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33</a:t>
            </a:fld>
            <a:endParaRPr lang="en-US" sz="1200" b="1" dirty="0">
              <a:solidFill>
                <a:schemeClr val="bg1"/>
              </a:solidFill>
            </a:endParaRPr>
          </a:p>
        </p:txBody>
      </p:sp>
      <p:sp>
        <p:nvSpPr>
          <p:cNvPr id="5" name="TextBox 4"/>
          <p:cNvSpPr txBox="1"/>
          <p:nvPr/>
        </p:nvSpPr>
        <p:spPr>
          <a:xfrm>
            <a:off x="457201" y="1891883"/>
            <a:ext cx="5694972" cy="452191"/>
          </a:xfrm>
          <a:prstGeom prst="rect">
            <a:avLst/>
          </a:prstGeom>
          <a:noFill/>
        </p:spPr>
        <p:txBody>
          <a:bodyPr wrap="square" lIns="82058" tIns="41029" rIns="82058" bIns="41029" rtlCol="0">
            <a:spAutoFit/>
          </a:bodyPr>
          <a:lstStyle/>
          <a:p>
            <a:r>
              <a:rPr lang="en-US" sz="2400" b="1" dirty="0" smtClean="0">
                <a:solidFill>
                  <a:srgbClr val="00CC00"/>
                </a:solidFill>
              </a:rPr>
              <a:t>Rhondda R. Thomas</a:t>
            </a:r>
            <a:endParaRPr lang="en-US" sz="2400" b="1" dirty="0">
              <a:solidFill>
                <a:srgbClr val="00CC00"/>
              </a:solidFill>
            </a:endParaRPr>
          </a:p>
        </p:txBody>
      </p:sp>
      <p:sp>
        <p:nvSpPr>
          <p:cNvPr id="7" name="Content Placeholder 2"/>
          <p:cNvSpPr txBox="1">
            <a:spLocks/>
          </p:cNvSpPr>
          <p:nvPr/>
        </p:nvSpPr>
        <p:spPr>
          <a:xfrm>
            <a:off x="457201" y="2529840"/>
            <a:ext cx="8444752"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Clr>
                <a:schemeClr val="tx1"/>
              </a:buClr>
              <a:buNone/>
            </a:pPr>
            <a:r>
              <a:rPr lang="en-US" sz="1800" b="1" dirty="0" smtClean="0">
                <a:solidFill>
                  <a:schemeClr val="tx1"/>
                </a:solidFill>
              </a:rPr>
              <a:t>Associate Professor, Department of English – 2007 to present</a:t>
            </a:r>
          </a:p>
          <a:p>
            <a:pPr marL="573088" lvl="1" indent="-287338">
              <a:lnSpc>
                <a:spcPct val="100000"/>
              </a:lnSpc>
              <a:buClr>
                <a:schemeClr val="tx1"/>
              </a:buClr>
              <a:buFont typeface="Wingdings" panose="05000000000000000000" pitchFamily="2" charset="2"/>
              <a:buChar char="v"/>
            </a:pPr>
            <a:r>
              <a:rPr lang="en-US" b="1" dirty="0" smtClean="0">
                <a:solidFill>
                  <a:schemeClr val="tx1"/>
                </a:solidFill>
              </a:rPr>
              <a:t>Early African American Literature</a:t>
            </a:r>
          </a:p>
          <a:p>
            <a:pPr marL="573088" lvl="1" indent="-287338">
              <a:lnSpc>
                <a:spcPct val="100000"/>
              </a:lnSpc>
              <a:buClr>
                <a:schemeClr val="tx1"/>
              </a:buClr>
              <a:buFont typeface="Wingdings" panose="05000000000000000000" pitchFamily="2" charset="2"/>
              <a:buChar char="v"/>
            </a:pPr>
            <a:r>
              <a:rPr lang="en-US" b="1" dirty="0" smtClean="0">
                <a:solidFill>
                  <a:schemeClr val="tx1"/>
                </a:solidFill>
              </a:rPr>
              <a:t>American Literature</a:t>
            </a:r>
            <a:endParaRPr lang="en-US" b="1" dirty="0">
              <a:solidFill>
                <a:schemeClr val="tx1"/>
              </a:solidFill>
            </a:endParaRPr>
          </a:p>
          <a:p>
            <a:pPr marL="0" indent="0">
              <a:lnSpc>
                <a:spcPct val="100000"/>
              </a:lnSpc>
              <a:buClr>
                <a:schemeClr val="tx1"/>
              </a:buClr>
              <a:buNone/>
            </a:pPr>
            <a:r>
              <a:rPr lang="en-US" sz="1800" b="1" dirty="0">
                <a:solidFill>
                  <a:schemeClr val="tx1"/>
                </a:solidFill>
              </a:rPr>
              <a:t>Faculty-In-Residence </a:t>
            </a:r>
            <a:r>
              <a:rPr lang="en-US" sz="1800" b="1" dirty="0" smtClean="0">
                <a:solidFill>
                  <a:schemeClr val="tx1"/>
                </a:solidFill>
              </a:rPr>
              <a:t> - 2013 to present</a:t>
            </a:r>
          </a:p>
          <a:p>
            <a:pPr marL="573088" lvl="1" indent="-287338">
              <a:lnSpc>
                <a:spcPct val="100000"/>
              </a:lnSpc>
              <a:buClr>
                <a:schemeClr val="tx1"/>
              </a:buClr>
              <a:buFont typeface="Wingdings" panose="05000000000000000000" pitchFamily="2" charset="2"/>
              <a:buChar char="v"/>
            </a:pPr>
            <a:r>
              <a:rPr lang="en-US" b="1" dirty="0" smtClean="0">
                <a:solidFill>
                  <a:schemeClr val="tx1"/>
                </a:solidFill>
              </a:rPr>
              <a:t>Calhoun Courts, serving up to 700 residents</a:t>
            </a:r>
            <a:endParaRPr lang="en-US" b="1" dirty="0">
              <a:solidFill>
                <a:schemeClr val="tx1"/>
              </a:solidFill>
            </a:endParaRPr>
          </a:p>
          <a:p>
            <a:pPr marL="573088" lvl="1" indent="-287338">
              <a:lnSpc>
                <a:spcPct val="100000"/>
              </a:lnSpc>
              <a:buClr>
                <a:schemeClr val="tx1"/>
              </a:buClr>
              <a:buFont typeface="Wingdings" panose="05000000000000000000" pitchFamily="2" charset="2"/>
              <a:buChar char="v"/>
            </a:pPr>
            <a:r>
              <a:rPr lang="en-US" b="1" dirty="0" smtClean="0">
                <a:solidFill>
                  <a:schemeClr val="tx1"/>
                </a:solidFill>
              </a:rPr>
              <a:t>Thornhill Village, serving up to 192 residents</a:t>
            </a:r>
          </a:p>
          <a:p>
            <a:pPr marL="573088" lvl="1" indent="-287338">
              <a:lnSpc>
                <a:spcPct val="100000"/>
              </a:lnSpc>
              <a:buClr>
                <a:schemeClr val="tx1"/>
              </a:buClr>
              <a:buFont typeface="Wingdings" panose="05000000000000000000" pitchFamily="2" charset="2"/>
              <a:buChar char="v"/>
            </a:pPr>
            <a:endParaRPr lang="en-US" b="1" dirty="0">
              <a:solidFill>
                <a:schemeClr val="tx1"/>
              </a:solidFill>
            </a:endParaRPr>
          </a:p>
          <a:p>
            <a:pPr marL="0" indent="0" algn="ctr">
              <a:lnSpc>
                <a:spcPct val="70000"/>
              </a:lnSpc>
              <a:spcBef>
                <a:spcPts val="179"/>
              </a:spcBef>
              <a:spcAft>
                <a:spcPts val="359"/>
              </a:spcAft>
              <a:buNone/>
            </a:pPr>
            <a:r>
              <a:rPr lang="en-US" sz="2400" b="1" dirty="0" smtClean="0">
                <a:solidFill>
                  <a:srgbClr val="00CC00"/>
                </a:solidFill>
              </a:rPr>
              <a:t>Supporting student leadership and cultural involvement in</a:t>
            </a:r>
          </a:p>
          <a:p>
            <a:pPr marL="0" indent="0" algn="ctr">
              <a:lnSpc>
                <a:spcPct val="70000"/>
              </a:lnSpc>
              <a:spcBef>
                <a:spcPts val="179"/>
              </a:spcBef>
              <a:spcAft>
                <a:spcPts val="359"/>
              </a:spcAft>
              <a:buNone/>
            </a:pPr>
            <a:r>
              <a:rPr lang="en-US" sz="2400" b="1" dirty="0" smtClean="0">
                <a:solidFill>
                  <a:srgbClr val="00CC00"/>
                </a:solidFill>
              </a:rPr>
              <a:t>Engaging Communities</a:t>
            </a:r>
            <a:endParaRPr lang="en-US" b="1" dirty="0" smtClean="0">
              <a:solidFill>
                <a:schemeClr val="tx1"/>
              </a:solidFill>
            </a:endParaRPr>
          </a:p>
          <a:p>
            <a:pPr marL="573088" lvl="1" indent="-287338">
              <a:lnSpc>
                <a:spcPct val="100000"/>
              </a:lnSpc>
              <a:buClr>
                <a:schemeClr val="tx1"/>
              </a:buClr>
              <a:buFont typeface="Wingdings" panose="05000000000000000000" pitchFamily="2" charset="2"/>
              <a:buChar char="v"/>
            </a:pPr>
            <a:endParaRPr lang="en-US" b="1" dirty="0">
              <a:solidFill>
                <a:schemeClr val="tx1"/>
              </a:solidFill>
            </a:endParaRPr>
          </a:p>
          <a:p>
            <a:pPr marL="0" indent="0">
              <a:buNone/>
            </a:pPr>
            <a:endParaRPr lang="en-US" dirty="0"/>
          </a:p>
        </p:txBody>
      </p:sp>
      <p:sp>
        <p:nvSpPr>
          <p:cNvPr id="10" name="Shape 199"/>
          <p:cNvSpPr txBox="1">
            <a:spLocks noGrp="1"/>
          </p:cNvSpPr>
          <p:nvPr>
            <p:ph type="title"/>
          </p:nvPr>
        </p:nvSpPr>
        <p:spPr>
          <a:xfrm>
            <a:off x="457199" y="448733"/>
            <a:ext cx="7952743" cy="1320800"/>
          </a:xfrm>
          <a:prstGeom prst="rect">
            <a:avLst/>
          </a:prstGeom>
          <a:noFill/>
          <a:ln>
            <a:noFill/>
          </a:ln>
        </p:spPr>
        <p:txBody>
          <a:bodyPr lIns="82050" tIns="41025" rIns="82050" bIns="41025" anchor="b" anchorCtr="0">
            <a:noAutofit/>
          </a:bodyPr>
          <a:lstStyle/>
          <a:p>
            <a:pPr marL="0" marR="0" lvl="0" indent="0" algn="l" rtl="0">
              <a:lnSpc>
                <a:spcPct val="85000"/>
              </a:lnSpc>
              <a:spcBef>
                <a:spcPts val="0"/>
              </a:spcBef>
              <a:buClr>
                <a:schemeClr val="dk1"/>
              </a:buClr>
              <a:buSzPct val="25000"/>
              <a:buFont typeface="Calibri"/>
              <a:buNone/>
            </a:pPr>
            <a:r>
              <a:rPr lang="en-US" sz="4400" b="1" dirty="0" smtClean="0">
                <a:solidFill>
                  <a:schemeClr val="dk1"/>
                </a:solidFill>
                <a:latin typeface="Calibri"/>
                <a:ea typeface="Calibri"/>
                <a:cs typeface="Calibri"/>
                <a:sym typeface="Calibri"/>
              </a:rPr>
              <a:t>Faculty In-Residence . . . To Engage</a:t>
            </a:r>
            <a:endParaRPr lang="en-US" sz="4400" b="1"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91962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Engaging Communities</a:t>
            </a:r>
          </a:p>
        </p:txBody>
      </p:sp>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34</a:t>
            </a:fld>
            <a:endParaRPr lang="en-US" sz="1200" b="1" dirty="0">
              <a:solidFill>
                <a:schemeClr val="bg1"/>
              </a:solidFill>
            </a:endParaRPr>
          </a:p>
        </p:txBody>
      </p:sp>
      <p:sp>
        <p:nvSpPr>
          <p:cNvPr id="10" name="TextBox 9"/>
          <p:cNvSpPr txBox="1"/>
          <p:nvPr/>
        </p:nvSpPr>
        <p:spPr>
          <a:xfrm>
            <a:off x="457200" y="1891883"/>
            <a:ext cx="6611509" cy="452191"/>
          </a:xfrm>
          <a:prstGeom prst="rect">
            <a:avLst/>
          </a:prstGeom>
          <a:noFill/>
        </p:spPr>
        <p:txBody>
          <a:bodyPr wrap="square" lIns="82058" tIns="41029" rIns="82058" bIns="41029" rtlCol="0">
            <a:spAutoFit/>
          </a:bodyPr>
          <a:lstStyle/>
          <a:p>
            <a:r>
              <a:rPr lang="en-US" sz="2400" b="1" dirty="0" smtClean="0">
                <a:solidFill>
                  <a:srgbClr val="00CC00"/>
                </a:solidFill>
              </a:rPr>
              <a:t>Leadership</a:t>
            </a:r>
            <a:endParaRPr lang="en-US" sz="2400" b="1" dirty="0">
              <a:solidFill>
                <a:srgbClr val="00CC00"/>
              </a:solidFill>
            </a:endParaRPr>
          </a:p>
        </p:txBody>
      </p:sp>
      <p:sp>
        <p:nvSpPr>
          <p:cNvPr id="11" name="Content Placeholder 2"/>
          <p:cNvSpPr txBox="1">
            <a:spLocks/>
          </p:cNvSpPr>
          <p:nvPr/>
        </p:nvSpPr>
        <p:spPr>
          <a:xfrm>
            <a:off x="457201" y="2529840"/>
            <a:ext cx="8444752"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Clr>
                <a:schemeClr val="tx1"/>
              </a:buClr>
              <a:buNone/>
            </a:pPr>
            <a:r>
              <a:rPr lang="en-US" sz="1800" b="1" dirty="0" smtClean="0">
                <a:solidFill>
                  <a:schemeClr val="tx1"/>
                </a:solidFill>
              </a:rPr>
              <a:t>LEAF</a:t>
            </a:r>
          </a:p>
          <a:p>
            <a:pPr marL="0" indent="0">
              <a:lnSpc>
                <a:spcPct val="100000"/>
              </a:lnSpc>
              <a:spcBef>
                <a:spcPts val="0"/>
              </a:spcBef>
              <a:spcAft>
                <a:spcPts val="0"/>
              </a:spcAft>
              <a:buClr>
                <a:schemeClr val="tx1"/>
              </a:buClr>
              <a:buNone/>
            </a:pPr>
            <a:endParaRPr lang="en-US" sz="1800" b="1" dirty="0">
              <a:solidFill>
                <a:schemeClr val="tx1"/>
              </a:solidFill>
            </a:endParaRPr>
          </a:p>
          <a:p>
            <a:pPr marL="0" indent="0">
              <a:lnSpc>
                <a:spcPct val="100000"/>
              </a:lnSpc>
              <a:spcBef>
                <a:spcPts val="0"/>
              </a:spcBef>
              <a:spcAft>
                <a:spcPts val="0"/>
              </a:spcAft>
              <a:buClr>
                <a:schemeClr val="tx1"/>
              </a:buClr>
              <a:buNone/>
            </a:pPr>
            <a:r>
              <a:rPr lang="en-US" sz="1800" b="1" dirty="0" smtClean="0">
                <a:solidFill>
                  <a:schemeClr val="tx1"/>
                </a:solidFill>
              </a:rPr>
              <a:t>EcoReps</a:t>
            </a:r>
          </a:p>
          <a:p>
            <a:pPr marL="0" indent="0">
              <a:lnSpc>
                <a:spcPct val="100000"/>
              </a:lnSpc>
              <a:spcBef>
                <a:spcPts val="0"/>
              </a:spcBef>
              <a:spcAft>
                <a:spcPts val="0"/>
              </a:spcAft>
              <a:buClr>
                <a:schemeClr val="tx1"/>
              </a:buClr>
              <a:buNone/>
            </a:pPr>
            <a:endParaRPr lang="en-US" sz="1800" b="1" dirty="0">
              <a:solidFill>
                <a:schemeClr val="tx1"/>
              </a:solidFill>
            </a:endParaRPr>
          </a:p>
          <a:p>
            <a:pPr marL="0" indent="0">
              <a:lnSpc>
                <a:spcPct val="100000"/>
              </a:lnSpc>
              <a:spcBef>
                <a:spcPts val="0"/>
              </a:spcBef>
              <a:spcAft>
                <a:spcPts val="0"/>
              </a:spcAft>
              <a:buClr>
                <a:schemeClr val="tx1"/>
              </a:buClr>
              <a:buNone/>
            </a:pPr>
            <a:r>
              <a:rPr lang="en-US" sz="1800" b="1" dirty="0" smtClean="0">
                <a:solidFill>
                  <a:schemeClr val="tx1"/>
                </a:solidFill>
              </a:rPr>
              <a:t>Residential Sustainability Initiatives</a:t>
            </a:r>
          </a:p>
          <a:p>
            <a:pPr marL="573088" lvl="1" indent="-287338">
              <a:lnSpc>
                <a:spcPct val="100000"/>
              </a:lnSpc>
              <a:buClr>
                <a:schemeClr val="tx1"/>
              </a:buClr>
              <a:buFont typeface="Wingdings" panose="05000000000000000000" pitchFamily="2" charset="2"/>
              <a:buChar char="v"/>
            </a:pPr>
            <a:r>
              <a:rPr lang="en-US" b="1" dirty="0" smtClean="0">
                <a:solidFill>
                  <a:schemeClr val="tx1"/>
                </a:solidFill>
              </a:rPr>
              <a:t>Composing</a:t>
            </a:r>
          </a:p>
          <a:p>
            <a:pPr marL="573088" lvl="1" indent="-287338">
              <a:lnSpc>
                <a:spcPct val="100000"/>
              </a:lnSpc>
              <a:buClr>
                <a:schemeClr val="tx1"/>
              </a:buClr>
              <a:buFont typeface="Wingdings" panose="05000000000000000000" pitchFamily="2" charset="2"/>
              <a:buChar char="v"/>
            </a:pPr>
            <a:r>
              <a:rPr lang="en-US" b="1" dirty="0" smtClean="0">
                <a:solidFill>
                  <a:schemeClr val="tx1"/>
                </a:solidFill>
              </a:rPr>
              <a:t>Recycling</a:t>
            </a:r>
            <a:endParaRPr lang="en-US" sz="1800" b="1" dirty="0" smtClean="0">
              <a:solidFill>
                <a:schemeClr val="tx1"/>
              </a:solidFill>
            </a:endParaRPr>
          </a:p>
          <a:p>
            <a:pPr>
              <a:lnSpc>
                <a:spcPct val="100000"/>
              </a:lnSpc>
              <a:spcBef>
                <a:spcPts val="0"/>
              </a:spcBef>
              <a:spcAft>
                <a:spcPts val="0"/>
              </a:spcAft>
              <a:buClr>
                <a:schemeClr val="tx1"/>
              </a:buClr>
            </a:pPr>
            <a:endParaRPr lang="en-US" sz="1800" b="1" dirty="0" smtClean="0">
              <a:solidFill>
                <a:schemeClr val="tx1"/>
              </a:solidFill>
            </a:endParaRPr>
          </a:p>
          <a:p>
            <a:pPr marL="0" indent="0">
              <a:lnSpc>
                <a:spcPct val="100000"/>
              </a:lnSpc>
              <a:spcBef>
                <a:spcPts val="0"/>
              </a:spcBef>
              <a:spcAft>
                <a:spcPts val="0"/>
              </a:spcAft>
              <a:buClr>
                <a:schemeClr val="tx1"/>
              </a:buClr>
              <a:buNone/>
            </a:pPr>
            <a:endParaRPr lang="en-US" sz="1800" b="1" dirty="0">
              <a:solidFill>
                <a:schemeClr val="tx1"/>
              </a:solidFill>
            </a:endParaRPr>
          </a:p>
          <a:p>
            <a:pPr marL="0" indent="0">
              <a:buClr>
                <a:schemeClr val="tx1"/>
              </a:buClr>
              <a:buNone/>
            </a:pPr>
            <a:endParaRPr lang="en-US" sz="1800" b="1" dirty="0">
              <a:solidFill>
                <a:schemeClr val="tx1"/>
              </a:solidFill>
            </a:endParaRPr>
          </a:p>
        </p:txBody>
      </p:sp>
      <p:pic>
        <p:nvPicPr>
          <p:cNvPr id="5122" name="Picture 2" descr="13007158_1070297763049006_2809087289714150229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577" y="2529840"/>
            <a:ext cx="3624028" cy="271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5296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Engaging Communities</a:t>
            </a:r>
          </a:p>
        </p:txBody>
      </p:sp>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35</a:t>
            </a:fld>
            <a:endParaRPr lang="en-US" sz="1200" b="1" dirty="0">
              <a:solidFill>
                <a:schemeClr val="bg1"/>
              </a:solidFill>
            </a:endParaRPr>
          </a:p>
        </p:txBody>
      </p:sp>
      <p:sp>
        <p:nvSpPr>
          <p:cNvPr id="10" name="TextBox 9"/>
          <p:cNvSpPr txBox="1"/>
          <p:nvPr/>
        </p:nvSpPr>
        <p:spPr>
          <a:xfrm>
            <a:off x="457200" y="1891883"/>
            <a:ext cx="6611509" cy="452191"/>
          </a:xfrm>
          <a:prstGeom prst="rect">
            <a:avLst/>
          </a:prstGeom>
          <a:noFill/>
        </p:spPr>
        <p:txBody>
          <a:bodyPr wrap="square" lIns="82058" tIns="41029" rIns="82058" bIns="41029" rtlCol="0">
            <a:spAutoFit/>
          </a:bodyPr>
          <a:lstStyle/>
          <a:p>
            <a:r>
              <a:rPr lang="en-US" sz="2400" b="1" dirty="0" smtClean="0">
                <a:solidFill>
                  <a:srgbClr val="00CC00"/>
                </a:solidFill>
              </a:rPr>
              <a:t>Cultural Involvement</a:t>
            </a:r>
            <a:endParaRPr lang="en-US" sz="2400" b="1" dirty="0">
              <a:solidFill>
                <a:srgbClr val="00CC00"/>
              </a:solidFill>
            </a:endParaRPr>
          </a:p>
        </p:txBody>
      </p:sp>
      <p:sp>
        <p:nvSpPr>
          <p:cNvPr id="11" name="Content Placeholder 2"/>
          <p:cNvSpPr txBox="1">
            <a:spLocks/>
          </p:cNvSpPr>
          <p:nvPr/>
        </p:nvSpPr>
        <p:spPr>
          <a:xfrm>
            <a:off x="457201" y="2529840"/>
            <a:ext cx="8444752"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Clr>
                <a:schemeClr val="tx1"/>
              </a:buClr>
              <a:buNone/>
            </a:pPr>
            <a:r>
              <a:rPr lang="en-US" sz="1800" b="1" dirty="0" smtClean="0">
                <a:solidFill>
                  <a:schemeClr val="tx1"/>
                </a:solidFill>
              </a:rPr>
              <a:t>Vegan Cooking Classes</a:t>
            </a:r>
          </a:p>
          <a:p>
            <a:pPr marL="0" indent="0">
              <a:lnSpc>
                <a:spcPct val="100000"/>
              </a:lnSpc>
              <a:spcBef>
                <a:spcPts val="0"/>
              </a:spcBef>
              <a:spcAft>
                <a:spcPts val="0"/>
              </a:spcAft>
              <a:buClr>
                <a:schemeClr val="tx1"/>
              </a:buClr>
              <a:buNone/>
            </a:pPr>
            <a:endParaRPr lang="en-US" sz="1800" b="1" dirty="0">
              <a:solidFill>
                <a:schemeClr val="tx1"/>
              </a:solidFill>
            </a:endParaRPr>
          </a:p>
          <a:p>
            <a:pPr marL="0" indent="0">
              <a:lnSpc>
                <a:spcPct val="100000"/>
              </a:lnSpc>
              <a:spcBef>
                <a:spcPts val="0"/>
              </a:spcBef>
              <a:spcAft>
                <a:spcPts val="0"/>
              </a:spcAft>
              <a:buClr>
                <a:schemeClr val="tx1"/>
              </a:buClr>
              <a:buNone/>
            </a:pPr>
            <a:r>
              <a:rPr lang="en-US" sz="1800" b="1" dirty="0" smtClean="0">
                <a:solidFill>
                  <a:schemeClr val="tx1"/>
                </a:solidFill>
              </a:rPr>
              <a:t>Holistic Health Workshops</a:t>
            </a:r>
          </a:p>
          <a:p>
            <a:pPr marL="0" indent="0">
              <a:lnSpc>
                <a:spcPct val="100000"/>
              </a:lnSpc>
              <a:spcBef>
                <a:spcPts val="0"/>
              </a:spcBef>
              <a:spcAft>
                <a:spcPts val="0"/>
              </a:spcAft>
              <a:buClr>
                <a:schemeClr val="tx1"/>
              </a:buClr>
              <a:buNone/>
            </a:pPr>
            <a:endParaRPr lang="en-US" sz="1800" b="1" dirty="0">
              <a:solidFill>
                <a:schemeClr val="tx1"/>
              </a:solidFill>
            </a:endParaRPr>
          </a:p>
          <a:p>
            <a:pPr marL="0" indent="0">
              <a:lnSpc>
                <a:spcPct val="100000"/>
              </a:lnSpc>
              <a:spcBef>
                <a:spcPts val="0"/>
              </a:spcBef>
              <a:spcAft>
                <a:spcPts val="0"/>
              </a:spcAft>
              <a:buClr>
                <a:schemeClr val="tx1"/>
              </a:buClr>
              <a:buNone/>
            </a:pPr>
            <a:r>
              <a:rPr lang="en-US" sz="1800" b="1" dirty="0" smtClean="0">
                <a:solidFill>
                  <a:schemeClr val="tx1"/>
                </a:solidFill>
              </a:rPr>
              <a:t>Social Justice</a:t>
            </a:r>
          </a:p>
          <a:p>
            <a:pPr>
              <a:lnSpc>
                <a:spcPct val="100000"/>
              </a:lnSpc>
              <a:spcBef>
                <a:spcPts val="0"/>
              </a:spcBef>
              <a:spcAft>
                <a:spcPts val="0"/>
              </a:spcAft>
              <a:buClr>
                <a:schemeClr val="tx1"/>
              </a:buClr>
            </a:pPr>
            <a:endParaRPr lang="en-US" sz="1800" b="1" dirty="0" smtClean="0">
              <a:solidFill>
                <a:schemeClr val="tx1"/>
              </a:solidFill>
            </a:endParaRPr>
          </a:p>
          <a:p>
            <a:pPr marL="0" indent="0">
              <a:lnSpc>
                <a:spcPct val="100000"/>
              </a:lnSpc>
              <a:spcBef>
                <a:spcPts val="0"/>
              </a:spcBef>
              <a:spcAft>
                <a:spcPts val="0"/>
              </a:spcAft>
              <a:buClr>
                <a:schemeClr val="tx1"/>
              </a:buClr>
              <a:buNone/>
            </a:pPr>
            <a:endParaRPr lang="en-US" sz="1800" b="1" dirty="0">
              <a:solidFill>
                <a:schemeClr val="tx1"/>
              </a:solidFill>
            </a:endParaRPr>
          </a:p>
          <a:p>
            <a:pPr marL="0" indent="0">
              <a:buClr>
                <a:schemeClr val="tx1"/>
              </a:buClr>
              <a:buNone/>
            </a:pPr>
            <a:endParaRPr lang="en-US" sz="1800" b="1" dirty="0">
              <a:solidFill>
                <a:schemeClr val="tx1"/>
              </a:solidFill>
            </a:endParaRPr>
          </a:p>
        </p:txBody>
      </p:sp>
      <p:sp>
        <p:nvSpPr>
          <p:cNvPr id="2" name="AutoShape 2" descr="Image result for clemson univers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clemson universi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Image result for clemson university"/>
          <p:cNvSpPr>
            <a:spLocks noChangeAspect="1" noChangeArrowheads="1"/>
          </p:cNvSpPr>
          <p:nvPr/>
        </p:nvSpPr>
        <p:spPr bwMode="auto">
          <a:xfrm>
            <a:off x="155575" y="-661988"/>
            <a:ext cx="3962400" cy="1381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Bowman Field at Clemson University, South Carol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105" y="3802048"/>
            <a:ext cx="5817838" cy="203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6062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Engaging Communities</a:t>
            </a:r>
          </a:p>
        </p:txBody>
      </p:sp>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36</a:t>
            </a:fld>
            <a:endParaRPr lang="en-US" sz="1200" b="1" dirty="0">
              <a:solidFill>
                <a:schemeClr val="bg1"/>
              </a:solidFill>
            </a:endParaRPr>
          </a:p>
        </p:txBody>
      </p:sp>
      <p:sp>
        <p:nvSpPr>
          <p:cNvPr id="10" name="TextBox 9"/>
          <p:cNvSpPr txBox="1"/>
          <p:nvPr/>
        </p:nvSpPr>
        <p:spPr>
          <a:xfrm>
            <a:off x="457200" y="1891883"/>
            <a:ext cx="6611509" cy="452191"/>
          </a:xfrm>
          <a:prstGeom prst="rect">
            <a:avLst/>
          </a:prstGeom>
          <a:noFill/>
        </p:spPr>
        <p:txBody>
          <a:bodyPr wrap="square" lIns="82058" tIns="41029" rIns="82058" bIns="41029" rtlCol="0">
            <a:spAutoFit/>
          </a:bodyPr>
          <a:lstStyle/>
          <a:p>
            <a:r>
              <a:rPr lang="en-US" sz="2400" b="1" dirty="0" smtClean="0">
                <a:solidFill>
                  <a:srgbClr val="00CC00"/>
                </a:solidFill>
              </a:rPr>
              <a:t>Vegan Cooking Classes</a:t>
            </a:r>
            <a:endParaRPr lang="en-US" sz="2400" b="1" dirty="0">
              <a:solidFill>
                <a:srgbClr val="00CC00"/>
              </a:solidFill>
            </a:endParaRPr>
          </a:p>
        </p:txBody>
      </p:sp>
      <p:sp>
        <p:nvSpPr>
          <p:cNvPr id="11" name="Content Placeholder 2"/>
          <p:cNvSpPr txBox="1">
            <a:spLocks/>
          </p:cNvSpPr>
          <p:nvPr/>
        </p:nvSpPr>
        <p:spPr>
          <a:xfrm>
            <a:off x="457201" y="2529840"/>
            <a:ext cx="8444752"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Clr>
                <a:schemeClr val="tx1"/>
              </a:buClr>
              <a:buNone/>
            </a:pPr>
            <a:r>
              <a:rPr lang="en-US" sz="1800" b="1" dirty="0" smtClean="0">
                <a:solidFill>
                  <a:schemeClr val="tx1"/>
                </a:solidFill>
              </a:rPr>
              <a:t>5-Course Meal . . . </a:t>
            </a:r>
            <a:r>
              <a:rPr lang="en-US" sz="1800" b="1" dirty="0">
                <a:solidFill>
                  <a:schemeClr val="tx1"/>
                </a:solidFill>
              </a:rPr>
              <a:t>f</a:t>
            </a:r>
            <a:r>
              <a:rPr lang="en-US" sz="1800" b="1" dirty="0" smtClean="0">
                <a:solidFill>
                  <a:schemeClr val="tx1"/>
                </a:solidFill>
              </a:rPr>
              <a:t>rom scratch</a:t>
            </a:r>
          </a:p>
          <a:p>
            <a:pPr marL="0" indent="0">
              <a:lnSpc>
                <a:spcPct val="100000"/>
              </a:lnSpc>
              <a:spcBef>
                <a:spcPts val="0"/>
              </a:spcBef>
              <a:spcAft>
                <a:spcPts val="0"/>
              </a:spcAft>
              <a:buClr>
                <a:schemeClr val="tx1"/>
              </a:buClr>
              <a:buNone/>
            </a:pPr>
            <a:endParaRPr lang="en-US" sz="1800" b="1" dirty="0">
              <a:solidFill>
                <a:schemeClr val="tx1"/>
              </a:solidFill>
            </a:endParaRPr>
          </a:p>
          <a:p>
            <a:pPr marL="573088" indent="-287338">
              <a:buFont typeface="Wingdings" panose="05000000000000000000" pitchFamily="2" charset="2"/>
              <a:buChar char="v"/>
            </a:pPr>
            <a:r>
              <a:rPr lang="en-US" sz="1800" b="1" dirty="0">
                <a:solidFill>
                  <a:srgbClr val="006600"/>
                </a:solidFill>
              </a:rPr>
              <a:t>Kung Po Tofu and Rice</a:t>
            </a:r>
          </a:p>
          <a:p>
            <a:pPr marL="573088" indent="-287338">
              <a:buFont typeface="Wingdings" panose="05000000000000000000" pitchFamily="2" charset="2"/>
              <a:buChar char="v"/>
            </a:pPr>
            <a:r>
              <a:rPr lang="en-US" sz="1800" b="1" dirty="0">
                <a:solidFill>
                  <a:srgbClr val="006600"/>
                </a:solidFill>
              </a:rPr>
              <a:t>Groundnut Stew</a:t>
            </a:r>
          </a:p>
          <a:p>
            <a:pPr marL="573088" indent="-287338">
              <a:buFont typeface="Wingdings" panose="05000000000000000000" pitchFamily="2" charset="2"/>
              <a:buChar char="v"/>
            </a:pPr>
            <a:r>
              <a:rPr lang="en-US" sz="1800" b="1" dirty="0">
                <a:solidFill>
                  <a:srgbClr val="006600"/>
                </a:solidFill>
              </a:rPr>
              <a:t>Kale Salad (from garden)</a:t>
            </a:r>
          </a:p>
          <a:p>
            <a:pPr marL="573088" indent="-287338">
              <a:buFont typeface="Wingdings" panose="05000000000000000000" pitchFamily="2" charset="2"/>
              <a:buChar char="v"/>
            </a:pPr>
            <a:r>
              <a:rPr lang="en-US" sz="1800" b="1" dirty="0">
                <a:solidFill>
                  <a:srgbClr val="006600"/>
                </a:solidFill>
              </a:rPr>
              <a:t>Corn Muffins</a:t>
            </a:r>
          </a:p>
          <a:p>
            <a:pPr marL="573088" indent="-287338">
              <a:buFont typeface="Wingdings" panose="05000000000000000000" pitchFamily="2" charset="2"/>
              <a:buChar char="v"/>
            </a:pPr>
            <a:r>
              <a:rPr lang="en-US" sz="1800" b="1" dirty="0">
                <a:solidFill>
                  <a:srgbClr val="006600"/>
                </a:solidFill>
              </a:rPr>
              <a:t>Raw Almond Butter Cups</a:t>
            </a:r>
          </a:p>
          <a:p>
            <a:pPr marL="573088" indent="-287338">
              <a:buFont typeface="Wingdings" panose="05000000000000000000" pitchFamily="2" charset="2"/>
              <a:buChar char="v"/>
            </a:pPr>
            <a:r>
              <a:rPr lang="en-US" sz="1800" b="1" dirty="0">
                <a:solidFill>
                  <a:srgbClr val="006600"/>
                </a:solidFill>
              </a:rPr>
              <a:t>Rooibos Herbal Tea</a:t>
            </a:r>
          </a:p>
          <a:p>
            <a:pPr marL="573088" lvl="1" indent="-287338">
              <a:lnSpc>
                <a:spcPct val="100000"/>
              </a:lnSpc>
              <a:buClr>
                <a:schemeClr val="tx1"/>
              </a:buClr>
              <a:buFont typeface="Wingdings" panose="05000000000000000000" pitchFamily="2" charset="2"/>
              <a:buChar char="v"/>
            </a:pPr>
            <a:endParaRPr lang="en-US" sz="1800" b="1" dirty="0" smtClean="0">
              <a:solidFill>
                <a:schemeClr val="tx1"/>
              </a:solidFill>
            </a:endParaRPr>
          </a:p>
          <a:p>
            <a:pPr>
              <a:lnSpc>
                <a:spcPct val="100000"/>
              </a:lnSpc>
              <a:spcBef>
                <a:spcPts val="0"/>
              </a:spcBef>
              <a:spcAft>
                <a:spcPts val="0"/>
              </a:spcAft>
              <a:buClr>
                <a:schemeClr val="tx1"/>
              </a:buClr>
            </a:pPr>
            <a:endParaRPr lang="en-US" sz="1800" b="1" dirty="0" smtClean="0">
              <a:solidFill>
                <a:schemeClr val="tx1"/>
              </a:solidFill>
            </a:endParaRPr>
          </a:p>
          <a:p>
            <a:pPr marL="0" indent="0">
              <a:lnSpc>
                <a:spcPct val="100000"/>
              </a:lnSpc>
              <a:spcBef>
                <a:spcPts val="0"/>
              </a:spcBef>
              <a:spcAft>
                <a:spcPts val="0"/>
              </a:spcAft>
              <a:buClr>
                <a:schemeClr val="tx1"/>
              </a:buClr>
              <a:buNone/>
            </a:pPr>
            <a:endParaRPr lang="en-US" sz="1800" b="1" dirty="0">
              <a:solidFill>
                <a:schemeClr val="tx1"/>
              </a:solidFill>
            </a:endParaRPr>
          </a:p>
          <a:p>
            <a:pPr marL="0" indent="0">
              <a:buClr>
                <a:schemeClr val="tx1"/>
              </a:buClr>
              <a:buNone/>
            </a:pPr>
            <a:endParaRPr lang="en-US" sz="1800" b="1" dirty="0">
              <a:solidFill>
                <a:schemeClr val="tx1"/>
              </a:solidFill>
            </a:endParaRPr>
          </a:p>
        </p:txBody>
      </p:sp>
      <p:sp>
        <p:nvSpPr>
          <p:cNvPr id="2" name="AutoShape 2" descr="Image result for clemson univers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clemson universi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Image result for clemson university"/>
          <p:cNvSpPr>
            <a:spLocks noChangeAspect="1" noChangeArrowheads="1"/>
          </p:cNvSpPr>
          <p:nvPr/>
        </p:nvSpPr>
        <p:spPr bwMode="auto">
          <a:xfrm>
            <a:off x="155575" y="-661988"/>
            <a:ext cx="3962400" cy="1381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6" name="Picture 4" descr="Healthy for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975" y="2529840"/>
            <a:ext cx="4327448" cy="11993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ive a good li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7975" y="3801043"/>
            <a:ext cx="4327448" cy="125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0390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Engaging Communities</a:t>
            </a:r>
          </a:p>
        </p:txBody>
      </p:sp>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37</a:t>
            </a:fld>
            <a:endParaRPr lang="en-US" sz="1200" b="1" dirty="0">
              <a:solidFill>
                <a:schemeClr val="bg1"/>
              </a:solidFill>
            </a:endParaRPr>
          </a:p>
        </p:txBody>
      </p:sp>
      <p:sp>
        <p:nvSpPr>
          <p:cNvPr id="10" name="TextBox 9"/>
          <p:cNvSpPr txBox="1"/>
          <p:nvPr/>
        </p:nvSpPr>
        <p:spPr>
          <a:xfrm>
            <a:off x="457200" y="1891883"/>
            <a:ext cx="6611509" cy="452191"/>
          </a:xfrm>
          <a:prstGeom prst="rect">
            <a:avLst/>
          </a:prstGeom>
          <a:noFill/>
        </p:spPr>
        <p:txBody>
          <a:bodyPr wrap="square" lIns="82058" tIns="41029" rIns="82058" bIns="41029" rtlCol="0">
            <a:spAutoFit/>
          </a:bodyPr>
          <a:lstStyle/>
          <a:p>
            <a:r>
              <a:rPr lang="en-US" sz="2400" b="1" dirty="0" smtClean="0">
                <a:solidFill>
                  <a:srgbClr val="00CC00"/>
                </a:solidFill>
              </a:rPr>
              <a:t>Holistic Health Workshops</a:t>
            </a:r>
            <a:endParaRPr lang="en-US" sz="2400" b="1" dirty="0">
              <a:solidFill>
                <a:srgbClr val="00CC00"/>
              </a:solidFill>
            </a:endParaRPr>
          </a:p>
        </p:txBody>
      </p:sp>
      <p:sp>
        <p:nvSpPr>
          <p:cNvPr id="11" name="Content Placeholder 2"/>
          <p:cNvSpPr txBox="1">
            <a:spLocks/>
          </p:cNvSpPr>
          <p:nvPr/>
        </p:nvSpPr>
        <p:spPr>
          <a:xfrm>
            <a:off x="457201" y="2529840"/>
            <a:ext cx="8444752"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3088" indent="-287338">
              <a:buFont typeface="Wingdings" panose="05000000000000000000" pitchFamily="2" charset="2"/>
              <a:buChar char="v"/>
            </a:pPr>
            <a:r>
              <a:rPr lang="en-US" sz="1800" b="1" dirty="0" smtClean="0">
                <a:solidFill>
                  <a:srgbClr val="006600"/>
                </a:solidFill>
              </a:rPr>
              <a:t>Nutrition</a:t>
            </a:r>
            <a:endParaRPr lang="en-US" sz="1800" b="1" dirty="0">
              <a:solidFill>
                <a:srgbClr val="006600"/>
              </a:solidFill>
            </a:endParaRPr>
          </a:p>
          <a:p>
            <a:pPr marL="573088" indent="-287338">
              <a:buFont typeface="Wingdings" panose="05000000000000000000" pitchFamily="2" charset="2"/>
              <a:buChar char="v"/>
            </a:pPr>
            <a:r>
              <a:rPr lang="en-US" sz="1800" b="1" dirty="0" smtClean="0">
                <a:solidFill>
                  <a:srgbClr val="006600"/>
                </a:solidFill>
              </a:rPr>
              <a:t>Exercise</a:t>
            </a:r>
            <a:endParaRPr lang="en-US" sz="1800" b="1" dirty="0">
              <a:solidFill>
                <a:srgbClr val="006600"/>
              </a:solidFill>
            </a:endParaRPr>
          </a:p>
          <a:p>
            <a:pPr marL="573088" indent="-287338">
              <a:buFont typeface="Wingdings" panose="05000000000000000000" pitchFamily="2" charset="2"/>
              <a:buChar char="v"/>
            </a:pPr>
            <a:r>
              <a:rPr lang="en-US" sz="1800" b="1" dirty="0" smtClean="0">
                <a:solidFill>
                  <a:srgbClr val="006600"/>
                </a:solidFill>
              </a:rPr>
              <a:t>Water</a:t>
            </a:r>
            <a:endParaRPr lang="en-US" sz="1800" b="1" dirty="0">
              <a:solidFill>
                <a:srgbClr val="006600"/>
              </a:solidFill>
            </a:endParaRPr>
          </a:p>
          <a:p>
            <a:pPr marL="573088" indent="-287338">
              <a:buFont typeface="Wingdings" panose="05000000000000000000" pitchFamily="2" charset="2"/>
              <a:buChar char="v"/>
            </a:pPr>
            <a:r>
              <a:rPr lang="en-US" sz="1800" b="1" dirty="0" smtClean="0">
                <a:solidFill>
                  <a:srgbClr val="006600"/>
                </a:solidFill>
              </a:rPr>
              <a:t>Sleep</a:t>
            </a:r>
            <a:endParaRPr lang="en-US" sz="1800" b="1" dirty="0">
              <a:solidFill>
                <a:srgbClr val="006600"/>
              </a:solidFill>
            </a:endParaRPr>
          </a:p>
          <a:p>
            <a:pPr marL="573088" indent="-287338">
              <a:buFont typeface="Wingdings" panose="05000000000000000000" pitchFamily="2" charset="2"/>
              <a:buChar char="v"/>
            </a:pPr>
            <a:r>
              <a:rPr lang="en-US" sz="1800" b="1" dirty="0" smtClean="0">
                <a:solidFill>
                  <a:srgbClr val="006600"/>
                </a:solidFill>
              </a:rPr>
              <a:t>Temperance</a:t>
            </a:r>
            <a:endParaRPr lang="en-US" sz="1800" b="1" dirty="0">
              <a:solidFill>
                <a:srgbClr val="006600"/>
              </a:solidFill>
            </a:endParaRPr>
          </a:p>
          <a:p>
            <a:pPr marL="573088" indent="-287338">
              <a:buFont typeface="Wingdings" panose="05000000000000000000" pitchFamily="2" charset="2"/>
              <a:buChar char="v"/>
            </a:pPr>
            <a:r>
              <a:rPr lang="en-US" sz="1800" b="1" dirty="0" smtClean="0">
                <a:solidFill>
                  <a:srgbClr val="006600"/>
                </a:solidFill>
              </a:rPr>
              <a:t>Air</a:t>
            </a:r>
          </a:p>
          <a:p>
            <a:pPr marL="573088" indent="-287338">
              <a:buFont typeface="Wingdings" panose="05000000000000000000" pitchFamily="2" charset="2"/>
              <a:buChar char="v"/>
            </a:pPr>
            <a:r>
              <a:rPr lang="en-US" sz="1800" b="1" dirty="0" smtClean="0">
                <a:solidFill>
                  <a:srgbClr val="006600"/>
                </a:solidFill>
              </a:rPr>
              <a:t>Rest</a:t>
            </a:r>
          </a:p>
          <a:p>
            <a:pPr marL="573088" indent="-287338">
              <a:buFont typeface="Wingdings" panose="05000000000000000000" pitchFamily="2" charset="2"/>
              <a:buChar char="v"/>
            </a:pPr>
            <a:r>
              <a:rPr lang="en-US" sz="1800" b="1" dirty="0" smtClean="0">
                <a:solidFill>
                  <a:srgbClr val="006600"/>
                </a:solidFill>
              </a:rPr>
              <a:t>Spirituality</a:t>
            </a:r>
            <a:endParaRPr lang="en-US" sz="1800" b="1" dirty="0">
              <a:solidFill>
                <a:srgbClr val="006600"/>
              </a:solidFill>
            </a:endParaRPr>
          </a:p>
          <a:p>
            <a:pPr marL="573088" lvl="1" indent="-287338">
              <a:lnSpc>
                <a:spcPct val="100000"/>
              </a:lnSpc>
              <a:buClr>
                <a:schemeClr val="tx1"/>
              </a:buClr>
              <a:buFont typeface="Wingdings" panose="05000000000000000000" pitchFamily="2" charset="2"/>
              <a:buChar char="v"/>
            </a:pPr>
            <a:endParaRPr lang="en-US" sz="1800" b="1" dirty="0" smtClean="0">
              <a:solidFill>
                <a:schemeClr val="tx1"/>
              </a:solidFill>
            </a:endParaRPr>
          </a:p>
          <a:p>
            <a:pPr>
              <a:lnSpc>
                <a:spcPct val="100000"/>
              </a:lnSpc>
              <a:spcBef>
                <a:spcPts val="0"/>
              </a:spcBef>
              <a:spcAft>
                <a:spcPts val="0"/>
              </a:spcAft>
              <a:buClr>
                <a:schemeClr val="tx1"/>
              </a:buClr>
            </a:pPr>
            <a:endParaRPr lang="en-US" sz="1800" b="1" dirty="0" smtClean="0">
              <a:solidFill>
                <a:schemeClr val="tx1"/>
              </a:solidFill>
            </a:endParaRPr>
          </a:p>
          <a:p>
            <a:pPr marL="0" indent="0">
              <a:lnSpc>
                <a:spcPct val="100000"/>
              </a:lnSpc>
              <a:spcBef>
                <a:spcPts val="0"/>
              </a:spcBef>
              <a:spcAft>
                <a:spcPts val="0"/>
              </a:spcAft>
              <a:buClr>
                <a:schemeClr val="tx1"/>
              </a:buClr>
              <a:buNone/>
            </a:pPr>
            <a:endParaRPr lang="en-US" sz="1800" b="1" dirty="0">
              <a:solidFill>
                <a:schemeClr val="tx1"/>
              </a:solidFill>
            </a:endParaRPr>
          </a:p>
          <a:p>
            <a:pPr marL="0" indent="0">
              <a:buClr>
                <a:schemeClr val="tx1"/>
              </a:buClr>
              <a:buNone/>
            </a:pPr>
            <a:endParaRPr lang="en-US" sz="1800" b="1" dirty="0">
              <a:solidFill>
                <a:schemeClr val="tx1"/>
              </a:solidFill>
            </a:endParaRPr>
          </a:p>
        </p:txBody>
      </p:sp>
      <p:sp>
        <p:nvSpPr>
          <p:cNvPr id="2" name="AutoShape 2" descr="Image result for clemson univers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clemson universi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Image result for clemson university"/>
          <p:cNvSpPr>
            <a:spLocks noChangeAspect="1" noChangeArrowheads="1"/>
          </p:cNvSpPr>
          <p:nvPr/>
        </p:nvSpPr>
        <p:spPr bwMode="auto">
          <a:xfrm>
            <a:off x="155575" y="-661988"/>
            <a:ext cx="3962400" cy="1381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098" name="Picture 2" descr="http://housing.clemson.edu/wp-content/uploads/2013/05/le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975" y="2529840"/>
            <a:ext cx="4442729" cy="213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56141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Engaging Communities</a:t>
            </a:r>
          </a:p>
        </p:txBody>
      </p:sp>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38</a:t>
            </a:fld>
            <a:endParaRPr lang="en-US" sz="1200" b="1" dirty="0">
              <a:solidFill>
                <a:schemeClr val="bg1"/>
              </a:solidFill>
            </a:endParaRPr>
          </a:p>
        </p:txBody>
      </p:sp>
      <p:sp>
        <p:nvSpPr>
          <p:cNvPr id="10" name="TextBox 9"/>
          <p:cNvSpPr txBox="1"/>
          <p:nvPr/>
        </p:nvSpPr>
        <p:spPr>
          <a:xfrm>
            <a:off x="457200" y="1891883"/>
            <a:ext cx="6611509" cy="452191"/>
          </a:xfrm>
          <a:prstGeom prst="rect">
            <a:avLst/>
          </a:prstGeom>
          <a:noFill/>
        </p:spPr>
        <p:txBody>
          <a:bodyPr wrap="square" lIns="82058" tIns="41029" rIns="82058" bIns="41029" rtlCol="0">
            <a:spAutoFit/>
          </a:bodyPr>
          <a:lstStyle/>
          <a:p>
            <a:r>
              <a:rPr lang="en-US" sz="2400" b="1" dirty="0" smtClean="0">
                <a:solidFill>
                  <a:srgbClr val="00CC00"/>
                </a:solidFill>
              </a:rPr>
              <a:t>Social Justice</a:t>
            </a:r>
            <a:endParaRPr lang="en-US" sz="2400" b="1" dirty="0">
              <a:solidFill>
                <a:srgbClr val="00CC00"/>
              </a:solidFill>
            </a:endParaRPr>
          </a:p>
        </p:txBody>
      </p:sp>
      <p:sp>
        <p:nvSpPr>
          <p:cNvPr id="11" name="Content Placeholder 2"/>
          <p:cNvSpPr txBox="1">
            <a:spLocks/>
          </p:cNvSpPr>
          <p:nvPr/>
        </p:nvSpPr>
        <p:spPr>
          <a:xfrm>
            <a:off x="457201" y="2529840"/>
            <a:ext cx="8444752"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Clr>
                <a:schemeClr val="tx1"/>
              </a:buClr>
              <a:buNone/>
            </a:pPr>
            <a:r>
              <a:rPr lang="en-US" sz="1800" b="1" dirty="0" smtClean="0">
                <a:solidFill>
                  <a:schemeClr val="tx1"/>
                </a:solidFill>
              </a:rPr>
              <a:t>African American Heritage Tour</a:t>
            </a:r>
          </a:p>
          <a:p>
            <a:pPr marL="573088" lvl="1" indent="-287338">
              <a:lnSpc>
                <a:spcPct val="100000"/>
              </a:lnSpc>
              <a:buClr>
                <a:schemeClr val="tx1"/>
              </a:buClr>
              <a:buFont typeface="Wingdings" panose="05000000000000000000" pitchFamily="2" charset="2"/>
              <a:buChar char="v"/>
            </a:pPr>
            <a:r>
              <a:rPr lang="en-US" b="1" dirty="0" smtClean="0">
                <a:solidFill>
                  <a:schemeClr val="tx1"/>
                </a:solidFill>
              </a:rPr>
              <a:t>Clemson University </a:t>
            </a:r>
          </a:p>
        </p:txBody>
      </p:sp>
      <p:sp>
        <p:nvSpPr>
          <p:cNvPr id="2" name="AutoShape 2" descr="Image result for clemson univers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clemson universi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Image result for clemson university"/>
          <p:cNvSpPr>
            <a:spLocks noChangeAspect="1" noChangeArrowheads="1"/>
          </p:cNvSpPr>
          <p:nvPr/>
        </p:nvSpPr>
        <p:spPr bwMode="auto">
          <a:xfrm>
            <a:off x="155575" y="-661988"/>
            <a:ext cx="3962400" cy="1381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 name="Picture 12" descr="http://www.clemson.edu/oirweb1/fb/OIRWebpage/Harvey_Gantt_mar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9281" y="2529839"/>
            <a:ext cx="2045784" cy="30141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2633" y="3880239"/>
            <a:ext cx="3056944" cy="2037435"/>
          </a:xfrm>
          <a:prstGeom prst="rect">
            <a:avLst/>
          </a:prstGeom>
        </p:spPr>
      </p:pic>
    </p:spTree>
    <p:extLst>
      <p:ext uri="{BB962C8B-B14F-4D97-AF65-F5344CB8AC3E}">
        <p14:creationId xmlns:p14="http://schemas.microsoft.com/office/powerpoint/2010/main" val="11865262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Engaging Communities</a:t>
            </a:r>
          </a:p>
        </p:txBody>
      </p:sp>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39</a:t>
            </a:fld>
            <a:endParaRPr lang="en-US" sz="1200" b="1" dirty="0">
              <a:solidFill>
                <a:schemeClr val="bg1"/>
              </a:solidFill>
            </a:endParaRPr>
          </a:p>
        </p:txBody>
      </p:sp>
      <p:sp>
        <p:nvSpPr>
          <p:cNvPr id="10" name="TextBox 9"/>
          <p:cNvSpPr txBox="1"/>
          <p:nvPr/>
        </p:nvSpPr>
        <p:spPr>
          <a:xfrm>
            <a:off x="457200" y="1891883"/>
            <a:ext cx="6611509" cy="452191"/>
          </a:xfrm>
          <a:prstGeom prst="rect">
            <a:avLst/>
          </a:prstGeom>
          <a:noFill/>
        </p:spPr>
        <p:txBody>
          <a:bodyPr wrap="square" lIns="82058" tIns="41029" rIns="82058" bIns="41029" rtlCol="0">
            <a:spAutoFit/>
          </a:bodyPr>
          <a:lstStyle/>
          <a:p>
            <a:r>
              <a:rPr lang="en-US" sz="2400" b="1" dirty="0" smtClean="0">
                <a:solidFill>
                  <a:srgbClr val="00CC00"/>
                </a:solidFill>
              </a:rPr>
              <a:t>Social Justice</a:t>
            </a:r>
            <a:endParaRPr lang="en-US" sz="2400" b="1" dirty="0">
              <a:solidFill>
                <a:srgbClr val="00CC00"/>
              </a:solidFill>
            </a:endParaRPr>
          </a:p>
        </p:txBody>
      </p:sp>
      <p:sp>
        <p:nvSpPr>
          <p:cNvPr id="11" name="Content Placeholder 2"/>
          <p:cNvSpPr txBox="1">
            <a:spLocks/>
          </p:cNvSpPr>
          <p:nvPr/>
        </p:nvSpPr>
        <p:spPr>
          <a:xfrm>
            <a:off x="457201" y="2529840"/>
            <a:ext cx="8444752"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lnSpc>
                <a:spcPct val="100000"/>
              </a:lnSpc>
              <a:buClr>
                <a:schemeClr val="tx1"/>
              </a:buClr>
              <a:buNone/>
            </a:pPr>
            <a:r>
              <a:rPr lang="en-US" b="1" dirty="0" smtClean="0">
                <a:solidFill>
                  <a:schemeClr val="tx1"/>
                </a:solidFill>
              </a:rPr>
              <a:t>Responsibility to Recognize African American Who Worked at Clemson as:</a:t>
            </a:r>
          </a:p>
          <a:p>
            <a:pPr marL="573088" lvl="1" indent="-287338">
              <a:lnSpc>
                <a:spcPct val="100000"/>
              </a:lnSpc>
              <a:buClr>
                <a:schemeClr val="tx1"/>
              </a:buClr>
              <a:buFont typeface="Wingdings" panose="05000000000000000000" pitchFamily="2" charset="2"/>
              <a:buChar char="v"/>
            </a:pPr>
            <a:r>
              <a:rPr lang="en-US" b="1" dirty="0" smtClean="0">
                <a:solidFill>
                  <a:schemeClr val="tx1"/>
                </a:solidFill>
              </a:rPr>
              <a:t>Slaves</a:t>
            </a:r>
          </a:p>
          <a:p>
            <a:pPr marL="573088" lvl="1" indent="-287338">
              <a:lnSpc>
                <a:spcPct val="100000"/>
              </a:lnSpc>
              <a:buClr>
                <a:schemeClr val="tx1"/>
              </a:buClr>
              <a:buFont typeface="Wingdings" panose="05000000000000000000" pitchFamily="2" charset="2"/>
              <a:buChar char="v"/>
            </a:pPr>
            <a:r>
              <a:rPr lang="en-US" b="1" dirty="0" smtClean="0">
                <a:solidFill>
                  <a:schemeClr val="tx1"/>
                </a:solidFill>
              </a:rPr>
              <a:t>Sharecroppers</a:t>
            </a:r>
          </a:p>
          <a:p>
            <a:pPr marL="573088" lvl="1" indent="-287338">
              <a:lnSpc>
                <a:spcPct val="100000"/>
              </a:lnSpc>
              <a:buClr>
                <a:schemeClr val="tx1"/>
              </a:buClr>
              <a:buFont typeface="Wingdings" panose="05000000000000000000" pitchFamily="2" charset="2"/>
              <a:buChar char="v"/>
            </a:pPr>
            <a:r>
              <a:rPr lang="en-US" b="1" dirty="0" smtClean="0">
                <a:solidFill>
                  <a:schemeClr val="tx1"/>
                </a:solidFill>
              </a:rPr>
              <a:t>Convicts</a:t>
            </a:r>
          </a:p>
          <a:p>
            <a:pPr marL="573088" lvl="1" indent="-287338">
              <a:lnSpc>
                <a:spcPct val="100000"/>
              </a:lnSpc>
              <a:buClr>
                <a:schemeClr val="tx1"/>
              </a:buClr>
              <a:buFont typeface="Wingdings" panose="05000000000000000000" pitchFamily="2" charset="2"/>
              <a:buChar char="v"/>
            </a:pPr>
            <a:r>
              <a:rPr lang="en-US" b="1" dirty="0" smtClean="0">
                <a:solidFill>
                  <a:schemeClr val="tx1"/>
                </a:solidFill>
              </a:rPr>
              <a:t>Low-wage Workers</a:t>
            </a:r>
          </a:p>
          <a:p>
            <a:pPr marL="287338" lvl="1" indent="-287338">
              <a:lnSpc>
                <a:spcPct val="100000"/>
              </a:lnSpc>
              <a:buClr>
                <a:schemeClr val="tx1"/>
              </a:buClr>
              <a:buFont typeface="Wingdings" panose="05000000000000000000" pitchFamily="2" charset="2"/>
              <a:buChar char="v"/>
            </a:pPr>
            <a:endParaRPr lang="en-US" b="1" dirty="0" smtClean="0">
              <a:solidFill>
                <a:schemeClr val="tx1"/>
              </a:solidFill>
            </a:endParaRPr>
          </a:p>
          <a:p>
            <a:pPr marL="0" lvl="1" indent="0">
              <a:lnSpc>
                <a:spcPct val="100000"/>
              </a:lnSpc>
              <a:buClr>
                <a:schemeClr val="tx1"/>
              </a:buClr>
              <a:buNone/>
            </a:pPr>
            <a:r>
              <a:rPr lang="en-US" b="1" dirty="0">
                <a:solidFill>
                  <a:schemeClr val="tx1"/>
                </a:solidFill>
              </a:rPr>
              <a:t>Responsibility to </a:t>
            </a:r>
            <a:r>
              <a:rPr lang="en-US" b="1" dirty="0" smtClean="0">
                <a:solidFill>
                  <a:schemeClr val="tx1"/>
                </a:solidFill>
              </a:rPr>
              <a:t>Learn from this History  to Develop and Sustain:</a:t>
            </a:r>
            <a:endParaRPr lang="en-US" b="1" dirty="0">
              <a:solidFill>
                <a:schemeClr val="tx1"/>
              </a:solidFill>
            </a:endParaRPr>
          </a:p>
          <a:p>
            <a:pPr marL="573088" lvl="1" indent="-287338">
              <a:lnSpc>
                <a:spcPct val="100000"/>
              </a:lnSpc>
              <a:buClr>
                <a:schemeClr val="tx1"/>
              </a:buClr>
              <a:buFont typeface="Wingdings" panose="05000000000000000000" pitchFamily="2" charset="2"/>
              <a:buChar char="v"/>
            </a:pPr>
            <a:r>
              <a:rPr lang="en-US" b="1" dirty="0" smtClean="0">
                <a:solidFill>
                  <a:schemeClr val="tx1"/>
                </a:solidFill>
              </a:rPr>
              <a:t>Inclusive Clemson Community</a:t>
            </a:r>
            <a:endParaRPr lang="en-US" b="1" dirty="0">
              <a:solidFill>
                <a:schemeClr val="tx1"/>
              </a:solidFill>
            </a:endParaRPr>
          </a:p>
          <a:p>
            <a:pPr marL="573088" lvl="1" indent="-287338">
              <a:lnSpc>
                <a:spcPct val="100000"/>
              </a:lnSpc>
              <a:buClr>
                <a:schemeClr val="tx1"/>
              </a:buClr>
              <a:buFont typeface="Wingdings" panose="05000000000000000000" pitchFamily="2" charset="2"/>
              <a:buChar char="v"/>
            </a:pPr>
            <a:r>
              <a:rPr lang="en-US" b="1" dirty="0" smtClean="0">
                <a:solidFill>
                  <a:schemeClr val="tx1"/>
                </a:solidFill>
              </a:rPr>
              <a:t>Diverse Clemson Community</a:t>
            </a:r>
            <a:endParaRPr lang="en-US" sz="1800" b="1" dirty="0">
              <a:solidFill>
                <a:schemeClr val="tx1"/>
              </a:solidFill>
            </a:endParaRPr>
          </a:p>
        </p:txBody>
      </p:sp>
      <p:sp>
        <p:nvSpPr>
          <p:cNvPr id="2" name="AutoShape 2" descr="Image result for clemson univers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clemson universi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Image result for clemson university"/>
          <p:cNvSpPr>
            <a:spLocks noChangeAspect="1" noChangeArrowheads="1"/>
          </p:cNvSpPr>
          <p:nvPr/>
        </p:nvSpPr>
        <p:spPr bwMode="auto">
          <a:xfrm>
            <a:off x="155575" y="-661988"/>
            <a:ext cx="3962400" cy="1381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698609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13299" y="3210560"/>
            <a:ext cx="8250641" cy="3037840"/>
          </a:xfrm>
        </p:spPr>
        <p:txBody>
          <a:bodyPr>
            <a:noAutofit/>
          </a:bodyPr>
          <a:lstStyle/>
          <a:p>
            <a:pPr marL="0" indent="0">
              <a:lnSpc>
                <a:spcPct val="100000"/>
              </a:lnSpc>
              <a:spcBef>
                <a:spcPts val="0"/>
              </a:spcBef>
              <a:spcAft>
                <a:spcPts val="0"/>
              </a:spcAft>
              <a:buClr>
                <a:schemeClr val="tx1"/>
              </a:buClr>
              <a:buNone/>
            </a:pPr>
            <a:r>
              <a:rPr lang="en-US" b="1" dirty="0" smtClean="0">
                <a:solidFill>
                  <a:schemeClr val="tx1"/>
                </a:solidFill>
              </a:rPr>
              <a:t>Strategic Goals include:</a:t>
            </a:r>
            <a:endParaRPr lang="en-US" b="1" dirty="0">
              <a:solidFill>
                <a:schemeClr val="tx1"/>
              </a:solidFill>
            </a:endParaRPr>
          </a:p>
          <a:p>
            <a:pPr marL="0" indent="0">
              <a:lnSpc>
                <a:spcPct val="100000"/>
              </a:lnSpc>
              <a:spcBef>
                <a:spcPts val="0"/>
              </a:spcBef>
              <a:spcAft>
                <a:spcPts val="0"/>
              </a:spcAft>
              <a:buClr>
                <a:schemeClr val="tx1"/>
              </a:buClr>
              <a:buNone/>
            </a:pPr>
            <a:endParaRPr lang="en-US" dirty="0">
              <a:solidFill>
                <a:schemeClr val="tx1"/>
              </a:solidFill>
            </a:endParaRPr>
          </a:p>
          <a:p>
            <a:pPr marL="310568" indent="-310568">
              <a:lnSpc>
                <a:spcPct val="100000"/>
              </a:lnSpc>
              <a:spcBef>
                <a:spcPts val="0"/>
              </a:spcBef>
              <a:spcAft>
                <a:spcPts val="0"/>
              </a:spcAft>
              <a:buClr>
                <a:schemeClr val="tx1"/>
              </a:buClr>
              <a:buFont typeface="Wingdings" panose="05000000000000000000" pitchFamily="2" charset="2"/>
              <a:buChar char="v"/>
            </a:pPr>
            <a:r>
              <a:rPr lang="en-US" dirty="0" smtClean="0">
                <a:solidFill>
                  <a:schemeClr val="tx1"/>
                </a:solidFill>
              </a:rPr>
              <a:t>Growing AASHE's </a:t>
            </a:r>
            <a:r>
              <a:rPr lang="en-US" dirty="0">
                <a:solidFill>
                  <a:schemeClr val="tx1"/>
                </a:solidFill>
              </a:rPr>
              <a:t>membership to include at least 1,200 actively engaged colleges and universities, NGOs, government partners, and </a:t>
            </a:r>
            <a:r>
              <a:rPr lang="en-US" dirty="0" smtClean="0">
                <a:solidFill>
                  <a:schemeClr val="tx1"/>
                </a:solidFill>
              </a:rPr>
              <a:t>businesses</a:t>
            </a:r>
          </a:p>
          <a:p>
            <a:pPr marL="310568" indent="-310568">
              <a:lnSpc>
                <a:spcPct val="100000"/>
              </a:lnSpc>
              <a:spcBef>
                <a:spcPts val="0"/>
              </a:spcBef>
              <a:spcAft>
                <a:spcPts val="0"/>
              </a:spcAft>
              <a:buClr>
                <a:schemeClr val="tx1"/>
              </a:buClr>
              <a:buFont typeface="Wingdings" panose="05000000000000000000" pitchFamily="2" charset="2"/>
              <a:buChar char="v"/>
            </a:pPr>
            <a:r>
              <a:rPr lang="en-US" dirty="0" smtClean="0">
                <a:solidFill>
                  <a:schemeClr val="tx1"/>
                </a:solidFill>
              </a:rPr>
              <a:t>Empowering </a:t>
            </a:r>
            <a:r>
              <a:rPr lang="en-US" dirty="0">
                <a:solidFill>
                  <a:schemeClr val="tx1"/>
                </a:solidFill>
              </a:rPr>
              <a:t>members with indispensable resources to advance higher education </a:t>
            </a:r>
            <a:r>
              <a:rPr lang="en-US" dirty="0" smtClean="0">
                <a:solidFill>
                  <a:schemeClr val="tx1"/>
                </a:solidFill>
              </a:rPr>
              <a:t>sustainability</a:t>
            </a:r>
          </a:p>
          <a:p>
            <a:pPr marL="310568" indent="-310568">
              <a:lnSpc>
                <a:spcPct val="100000"/>
              </a:lnSpc>
              <a:spcBef>
                <a:spcPts val="0"/>
              </a:spcBef>
              <a:spcAft>
                <a:spcPts val="0"/>
              </a:spcAft>
              <a:buClr>
                <a:schemeClr val="tx1"/>
              </a:buClr>
              <a:buFont typeface="Wingdings" panose="05000000000000000000" pitchFamily="2" charset="2"/>
              <a:buChar char="v"/>
            </a:pPr>
            <a:r>
              <a:rPr lang="en-US" dirty="0" smtClean="0">
                <a:solidFill>
                  <a:schemeClr val="tx1"/>
                </a:solidFill>
              </a:rPr>
              <a:t>Catalyzing </a:t>
            </a:r>
            <a:r>
              <a:rPr lang="en-US" dirty="0">
                <a:solidFill>
                  <a:schemeClr val="tx1"/>
                </a:solidFill>
              </a:rPr>
              <a:t>sustainability leadership in higher education through increased visibility and recognition</a:t>
            </a:r>
            <a:endParaRPr lang="en-US" dirty="0" smtClean="0">
              <a:solidFill>
                <a:schemeClr val="tx1"/>
              </a:solidFill>
            </a:endParaRPr>
          </a:p>
          <a:p>
            <a:pPr marL="310568" indent="-310568">
              <a:lnSpc>
                <a:spcPct val="100000"/>
              </a:lnSpc>
              <a:spcBef>
                <a:spcPts val="0"/>
              </a:spcBef>
              <a:spcAft>
                <a:spcPts val="0"/>
              </a:spcAft>
              <a:buClr>
                <a:schemeClr val="tx1"/>
              </a:buClr>
              <a:buFont typeface="Wingdings" panose="05000000000000000000" pitchFamily="2" charset="2"/>
              <a:buChar char="v"/>
            </a:pPr>
            <a:r>
              <a:rPr lang="en-US" dirty="0" smtClean="0">
                <a:solidFill>
                  <a:schemeClr val="tx1"/>
                </a:solidFill>
              </a:rPr>
              <a:t>Connecting campus </a:t>
            </a:r>
            <a:r>
              <a:rPr lang="en-US" dirty="0">
                <a:solidFill>
                  <a:schemeClr val="tx1"/>
                </a:solidFill>
              </a:rPr>
              <a:t>stakeholders with the training and professional development they need to be leaders for sustainability</a:t>
            </a:r>
          </a:p>
        </p:txBody>
      </p:sp>
      <p:sp>
        <p:nvSpPr>
          <p:cNvPr id="2" name="TextBox 1"/>
          <p:cNvSpPr txBox="1"/>
          <p:nvPr/>
        </p:nvSpPr>
        <p:spPr>
          <a:xfrm>
            <a:off x="2973265" y="1945613"/>
            <a:ext cx="5591908" cy="1190855"/>
          </a:xfrm>
          <a:prstGeom prst="rect">
            <a:avLst/>
          </a:prstGeom>
          <a:noFill/>
        </p:spPr>
        <p:txBody>
          <a:bodyPr wrap="square" lIns="82058" tIns="41029" rIns="82058" bIns="41029" rtlCol="0">
            <a:spAutoFit/>
          </a:bodyPr>
          <a:lstStyle/>
          <a:p>
            <a:pPr algn="ctr"/>
            <a:r>
              <a:rPr lang="en-US" sz="2400" b="1" dirty="0">
                <a:solidFill>
                  <a:srgbClr val="00CC00"/>
                </a:solidFill>
              </a:rPr>
              <a:t>I</a:t>
            </a:r>
            <a:r>
              <a:rPr lang="en-US" sz="2400" b="1" dirty="0" smtClean="0">
                <a:solidFill>
                  <a:srgbClr val="00CC00"/>
                </a:solidFill>
              </a:rPr>
              <a:t>nspiring </a:t>
            </a:r>
            <a:r>
              <a:rPr lang="en-US" sz="2400" b="1" dirty="0">
                <a:solidFill>
                  <a:srgbClr val="00CC00"/>
                </a:solidFill>
              </a:rPr>
              <a:t>and </a:t>
            </a:r>
            <a:r>
              <a:rPr lang="en-US" sz="2400" b="1" dirty="0" smtClean="0">
                <a:solidFill>
                  <a:srgbClr val="00CC00"/>
                </a:solidFill>
              </a:rPr>
              <a:t>catalyzing </a:t>
            </a:r>
            <a:r>
              <a:rPr lang="en-US" sz="2400" b="1" dirty="0">
                <a:solidFill>
                  <a:srgbClr val="00CC00"/>
                </a:solidFill>
              </a:rPr>
              <a:t>higher education to lead the global sustainability </a:t>
            </a:r>
            <a:r>
              <a:rPr lang="en-US" sz="2400" b="1" dirty="0" smtClean="0">
                <a:solidFill>
                  <a:srgbClr val="00CC00"/>
                </a:solidFill>
              </a:rPr>
              <a:t>transformation.</a:t>
            </a:r>
            <a:endParaRPr lang="en-US" sz="2400" b="1" dirty="0">
              <a:solidFill>
                <a:srgbClr val="00CC00"/>
              </a:solidFill>
            </a:endParaRPr>
          </a:p>
        </p:txBody>
      </p:sp>
      <p:pic>
        <p:nvPicPr>
          <p:cNvPr id="5" name="Picture 2" descr="Association for the Advancement of Sustainability in Higher Education - Conversations on Campus Sustaina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99" y="711200"/>
            <a:ext cx="2438958" cy="192708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4</a:t>
            </a:fld>
            <a:endParaRPr lang="en-US" sz="1200" b="1" dirty="0">
              <a:solidFill>
                <a:schemeClr val="bg1"/>
              </a:solidFill>
            </a:endParaRPr>
          </a:p>
        </p:txBody>
      </p:sp>
    </p:spTree>
    <p:extLst>
      <p:ext uri="{BB962C8B-B14F-4D97-AF65-F5344CB8AC3E}">
        <p14:creationId xmlns:p14="http://schemas.microsoft.com/office/powerpoint/2010/main" val="133125563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86604"/>
            <a:ext cx="8686800" cy="1450757"/>
          </a:xfrm>
        </p:spPr>
        <p:txBody>
          <a:bodyPr>
            <a:normAutofit/>
          </a:bodyPr>
          <a:lstStyle/>
          <a:p>
            <a:r>
              <a:rPr lang="en-US" altLang="en-US" sz="4400" b="1" dirty="0" smtClean="0">
                <a:solidFill>
                  <a:schemeClr val="tx1"/>
                </a:solidFill>
                <a:latin typeface="+mn-lt"/>
              </a:rPr>
              <a:t>Western State Colorado University</a:t>
            </a:r>
          </a:p>
        </p:txBody>
      </p:sp>
      <p:sp>
        <p:nvSpPr>
          <p:cNvPr id="4" name="Subtitle 2"/>
          <p:cNvSpPr txBox="1">
            <a:spLocks/>
          </p:cNvSpPr>
          <p:nvPr/>
        </p:nvSpPr>
        <p:spPr>
          <a:xfrm>
            <a:off x="457200" y="2100898"/>
            <a:ext cx="7911638" cy="1143000"/>
          </a:xfrm>
          <a:prstGeom prst="rect">
            <a:avLst/>
          </a:prstGeom>
        </p:spPr>
        <p:txBody>
          <a:bodyPr lIns="82058" tIns="41029" rIns="82058" bIns="41029"/>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b="1" dirty="0" smtClean="0">
                <a:solidFill>
                  <a:srgbClr val="00CC00"/>
                </a:solidFill>
              </a:rPr>
              <a:t>Headwaters Program</a:t>
            </a:r>
            <a:endParaRPr lang="en-US" sz="2400" b="1" dirty="0">
              <a:solidFill>
                <a:srgbClr val="00CC00"/>
              </a:solidFill>
            </a:endParaRPr>
          </a:p>
        </p:txBody>
      </p:sp>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40</a:t>
            </a:fld>
            <a:endParaRPr lang="en-US" sz="1200" b="1" dirty="0">
              <a:solidFill>
                <a:schemeClr val="bg1"/>
              </a:solidFill>
            </a:endParaRPr>
          </a:p>
        </p:txBody>
      </p:sp>
      <p:pic>
        <p:nvPicPr>
          <p:cNvPr id="1026" name="Picture 2" descr="Image result for western state color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951" y="2555393"/>
            <a:ext cx="2747004" cy="244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3021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00" y="758952"/>
            <a:ext cx="7884160" cy="3566160"/>
          </a:xfrm>
        </p:spPr>
        <p:txBody>
          <a:bodyPr>
            <a:normAutofit/>
          </a:bodyPr>
          <a:lstStyle/>
          <a:p>
            <a:r>
              <a:rPr lang="en-US" sz="4400" b="1" dirty="0" smtClean="0">
                <a:latin typeface="+mn-lt"/>
              </a:rPr>
              <a:t>Peer to Peer Interaction</a:t>
            </a:r>
            <a:endParaRPr lang="en-US" sz="4400" b="1" dirty="0">
              <a:latin typeface="+mn-lt"/>
            </a:endParaRPr>
          </a:p>
        </p:txBody>
      </p:sp>
      <p:sp>
        <p:nvSpPr>
          <p:cNvPr id="5"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41</a:t>
            </a:fld>
            <a:endParaRPr lang="en-US" sz="1200" b="1" dirty="0">
              <a:solidFill>
                <a:schemeClr val="bg1"/>
              </a:solidFill>
            </a:endParaRPr>
          </a:p>
        </p:txBody>
      </p:sp>
    </p:spTree>
    <p:extLst>
      <p:ext uri="{BB962C8B-B14F-4D97-AF65-F5344CB8AC3E}">
        <p14:creationId xmlns:p14="http://schemas.microsoft.com/office/powerpoint/2010/main" val="398447370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86604"/>
            <a:ext cx="8686800" cy="1450757"/>
          </a:xfrm>
        </p:spPr>
        <p:txBody>
          <a:bodyPr>
            <a:normAutofit/>
          </a:bodyPr>
          <a:lstStyle/>
          <a:p>
            <a:r>
              <a:rPr lang="en-US" sz="4400" b="1" dirty="0" smtClean="0">
                <a:solidFill>
                  <a:schemeClr val="tx1"/>
                </a:solidFill>
                <a:latin typeface="+mn-lt"/>
              </a:rPr>
              <a:t>Peer to Peer Interaction</a:t>
            </a:r>
            <a:endParaRPr lang="en-US" altLang="en-US" sz="4400" b="1" dirty="0" smtClean="0">
              <a:solidFill>
                <a:schemeClr val="tx1"/>
              </a:solidFill>
              <a:latin typeface="+mn-lt"/>
            </a:endParaRPr>
          </a:p>
        </p:txBody>
      </p:sp>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42</a:t>
            </a:fld>
            <a:endParaRPr lang="en-US" sz="1200" b="1" dirty="0">
              <a:solidFill>
                <a:schemeClr val="bg1"/>
              </a:solidFill>
            </a:endParaRPr>
          </a:p>
        </p:txBody>
      </p:sp>
      <p:sp>
        <p:nvSpPr>
          <p:cNvPr id="18" name="Content Placeholder 2"/>
          <p:cNvSpPr txBox="1">
            <a:spLocks/>
          </p:cNvSpPr>
          <p:nvPr/>
        </p:nvSpPr>
        <p:spPr>
          <a:xfrm>
            <a:off x="578964" y="2090018"/>
            <a:ext cx="6060142" cy="2049930"/>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chemeClr val="bg2">
                  <a:lumMod val="50000"/>
                </a:schemeClr>
              </a:buClr>
              <a:buNone/>
            </a:pPr>
            <a:r>
              <a:rPr lang="en-US" sz="2400" b="1" dirty="0" smtClean="0">
                <a:solidFill>
                  <a:srgbClr val="00CC00"/>
                </a:solidFill>
              </a:rPr>
              <a:t>Questions? Comments?</a:t>
            </a:r>
          </a:p>
          <a:p>
            <a:pPr marL="341313" indent="-341313">
              <a:buClr>
                <a:schemeClr val="tx1"/>
              </a:buClr>
              <a:buFont typeface="Wingdings" panose="05000000000000000000" pitchFamily="2" charset="2"/>
              <a:buChar char="v"/>
            </a:pPr>
            <a:r>
              <a:rPr lang="en-US" b="1" dirty="0" smtClean="0">
                <a:solidFill>
                  <a:schemeClr val="tx1"/>
                </a:solidFill>
              </a:rPr>
              <a:t>Go To Webinar Questions Pane.</a:t>
            </a:r>
          </a:p>
          <a:p>
            <a:pPr marL="341313" indent="-341313">
              <a:buClr>
                <a:schemeClr val="tx1"/>
              </a:buClr>
              <a:buFont typeface="Wingdings" panose="05000000000000000000" pitchFamily="2" charset="2"/>
              <a:buChar char="v"/>
            </a:pPr>
            <a:r>
              <a:rPr lang="en-US" b="1" dirty="0" smtClean="0">
                <a:solidFill>
                  <a:schemeClr val="tx1"/>
                </a:solidFill>
              </a:rPr>
              <a:t>Twitter</a:t>
            </a:r>
            <a:endParaRPr lang="en-US" b="1" dirty="0">
              <a:solidFill>
                <a:schemeClr val="tx1"/>
              </a:solidFill>
            </a:endParaRPr>
          </a:p>
        </p:txBody>
      </p:sp>
      <p:sp>
        <p:nvSpPr>
          <p:cNvPr id="19" name="Content Placeholder 2"/>
          <p:cNvSpPr txBox="1">
            <a:spLocks/>
          </p:cNvSpPr>
          <p:nvPr/>
        </p:nvSpPr>
        <p:spPr>
          <a:xfrm>
            <a:off x="920245" y="3088847"/>
            <a:ext cx="7730696" cy="1344047"/>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27063" indent="0"/>
            <a:endParaRPr lang="en-US" sz="1800" b="1" dirty="0" smtClean="0">
              <a:solidFill>
                <a:schemeClr val="tx1"/>
              </a:solidFill>
            </a:endParaRPr>
          </a:p>
          <a:p>
            <a:pPr marL="627063" indent="0"/>
            <a:r>
              <a:rPr lang="en-US" b="1" dirty="0" smtClean="0">
                <a:solidFill>
                  <a:schemeClr val="tx1"/>
                </a:solidFill>
              </a:rPr>
              <a:t>#HEASCStories</a:t>
            </a:r>
          </a:p>
          <a:p>
            <a:pPr marL="627063" indent="0"/>
            <a:r>
              <a:rPr lang="en-US" b="1" dirty="0" smtClean="0">
                <a:solidFill>
                  <a:schemeClr val="tx1"/>
                </a:solidFill>
              </a:rPr>
              <a:t>#FYESustainability</a:t>
            </a:r>
            <a:endParaRPr lang="en-US" sz="2400" b="1" dirty="0">
              <a:solidFill>
                <a:schemeClr val="accent2">
                  <a:lumMod val="50000"/>
                </a:schemeClr>
              </a:solidFill>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445" y="3518664"/>
            <a:ext cx="346606" cy="282033"/>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445" y="3945274"/>
            <a:ext cx="346606" cy="282033"/>
          </a:xfrm>
          <a:prstGeom prst="rect">
            <a:avLst/>
          </a:prstGeom>
        </p:spPr>
      </p:pic>
    </p:spTree>
    <p:extLst>
      <p:ext uri="{BB962C8B-B14F-4D97-AF65-F5344CB8AC3E}">
        <p14:creationId xmlns:p14="http://schemas.microsoft.com/office/powerpoint/2010/main" val="20261943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00" y="758952"/>
            <a:ext cx="7884160" cy="3566160"/>
          </a:xfrm>
        </p:spPr>
        <p:txBody>
          <a:bodyPr>
            <a:normAutofit/>
          </a:bodyPr>
          <a:lstStyle/>
          <a:p>
            <a:r>
              <a:rPr lang="en-US" sz="4400" b="1" dirty="0">
                <a:latin typeface="+mn-lt"/>
              </a:rPr>
              <a:t>Resources</a:t>
            </a:r>
          </a:p>
        </p:txBody>
      </p:sp>
      <p:sp>
        <p:nvSpPr>
          <p:cNvPr id="5"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43</a:t>
            </a:fld>
            <a:endParaRPr lang="en-US" sz="1200" b="1" dirty="0">
              <a:solidFill>
                <a:schemeClr val="bg1"/>
              </a:solidFill>
            </a:endParaRPr>
          </a:p>
        </p:txBody>
      </p:sp>
    </p:spTree>
    <p:extLst>
      <p:ext uri="{BB962C8B-B14F-4D97-AF65-F5344CB8AC3E}">
        <p14:creationId xmlns:p14="http://schemas.microsoft.com/office/powerpoint/2010/main" val="34311173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7200" y="3339907"/>
            <a:ext cx="8202307" cy="2237295"/>
          </a:xfrm>
          <a:prstGeom prst="rect">
            <a:avLst/>
          </a:prstGeom>
          <a:noFill/>
        </p:spPr>
        <p:txBody>
          <a:bodyPr wrap="square" lIns="82058" tIns="41029" rIns="82058" bIns="41029" rtlCol="0">
            <a:spAutoFit/>
          </a:bodyPr>
          <a:lstStyle/>
          <a:p>
            <a:pPr>
              <a:buClr>
                <a:schemeClr val="tx1"/>
              </a:buClr>
            </a:pPr>
            <a:r>
              <a:rPr lang="en-US" sz="2000" b="1" dirty="0" smtClean="0">
                <a:solidFill>
                  <a:srgbClr val="00CC00"/>
                </a:solidFill>
              </a:rPr>
              <a:t>Insert text here</a:t>
            </a:r>
            <a:endParaRPr lang="en-US" sz="2000" b="1" dirty="0" smtClean="0"/>
          </a:p>
          <a:p>
            <a:endParaRPr lang="en-US" sz="2000" b="1" dirty="0" smtClean="0"/>
          </a:p>
          <a:p>
            <a:endParaRPr lang="en-US" sz="2000" b="1" dirty="0"/>
          </a:p>
          <a:p>
            <a:pPr marL="342900" indent="-342900">
              <a:buClr>
                <a:schemeClr val="tx1"/>
              </a:buClr>
              <a:buFont typeface="Wingdings" panose="05000000000000000000" pitchFamily="2" charset="2"/>
              <a:buChar char="v"/>
            </a:pPr>
            <a:endParaRPr lang="en-US" sz="2000" b="1" dirty="0" smtClean="0"/>
          </a:p>
          <a:p>
            <a:pPr marL="342900" indent="-342900">
              <a:buClr>
                <a:schemeClr val="tx1"/>
              </a:buClr>
              <a:buFont typeface="Wingdings" panose="05000000000000000000" pitchFamily="2" charset="2"/>
              <a:buChar char="v"/>
            </a:pPr>
            <a:endParaRPr lang="en-US" sz="2000" b="1" dirty="0"/>
          </a:p>
          <a:p>
            <a:pPr marL="342900" indent="-342900">
              <a:buClr>
                <a:schemeClr val="tx1"/>
              </a:buClr>
              <a:buFont typeface="Wingdings" panose="05000000000000000000" pitchFamily="2" charset="2"/>
              <a:buChar char="v"/>
            </a:pPr>
            <a:endParaRPr lang="en-US" sz="2000" b="1" dirty="0" smtClean="0"/>
          </a:p>
          <a:p>
            <a:endParaRPr lang="en-US" sz="2000" dirty="0"/>
          </a:p>
        </p:txBody>
      </p:sp>
      <p:sp>
        <p:nvSpPr>
          <p:cNvPr id="10" name="Content Placeholder 2"/>
          <p:cNvSpPr txBox="1">
            <a:spLocks/>
          </p:cNvSpPr>
          <p:nvPr/>
        </p:nvSpPr>
        <p:spPr>
          <a:xfrm>
            <a:off x="457200" y="2042160"/>
            <a:ext cx="7909560" cy="4257040"/>
          </a:xfrm>
          <a:prstGeom prst="rect">
            <a:avLst/>
          </a:prstGeom>
        </p:spPr>
        <p:txBody>
          <a:bodyPr lIns="82058" tIns="41029" rIns="82058" bIns="41029">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79"/>
              </a:spcBef>
              <a:spcAft>
                <a:spcPts val="359"/>
              </a:spcAft>
            </a:pPr>
            <a:endParaRPr lang="en-US" sz="2400" b="1" i="1" dirty="0">
              <a:solidFill>
                <a:srgbClr val="CC3300"/>
              </a:solidFill>
            </a:endParaRPr>
          </a:p>
          <a:p>
            <a:pPr>
              <a:spcBef>
                <a:spcPts val="179"/>
              </a:spcBef>
              <a:spcAft>
                <a:spcPts val="359"/>
              </a:spcAft>
            </a:pPr>
            <a:r>
              <a:rPr lang="en-US" sz="2400" b="1" dirty="0">
                <a:solidFill>
                  <a:srgbClr val="CC3300"/>
                </a:solidFill>
              </a:rPr>
              <a:t> </a:t>
            </a:r>
            <a:endParaRPr lang="en-US" sz="2400" b="1" dirty="0" smtClean="0">
              <a:solidFill>
                <a:srgbClr val="CC3300"/>
              </a:solidFill>
            </a:endParaRPr>
          </a:p>
          <a:p>
            <a:pPr>
              <a:lnSpc>
                <a:spcPct val="120000"/>
              </a:lnSpc>
              <a:spcBef>
                <a:spcPts val="0"/>
              </a:spcBef>
              <a:spcAft>
                <a:spcPts val="0"/>
              </a:spcAft>
            </a:pPr>
            <a:r>
              <a:rPr lang="en-US" sz="2400" b="1" dirty="0" smtClean="0">
                <a:solidFill>
                  <a:srgbClr val="CC3300"/>
                </a:solidFill>
              </a:rPr>
              <a:t> </a:t>
            </a:r>
            <a:endParaRPr lang="en-US" sz="2400" b="1" dirty="0">
              <a:solidFill>
                <a:srgbClr val="CC3300"/>
              </a:solidFill>
            </a:endParaRPr>
          </a:p>
          <a:p>
            <a:pPr>
              <a:lnSpc>
                <a:spcPct val="120000"/>
              </a:lnSpc>
              <a:spcBef>
                <a:spcPts val="0"/>
              </a:spcBef>
              <a:spcAft>
                <a:spcPts val="0"/>
              </a:spcAft>
            </a:pPr>
            <a:endParaRPr lang="en-US" sz="2400" dirty="0">
              <a:solidFill>
                <a:srgbClr val="CC3300"/>
              </a:solidFill>
            </a:endParaRPr>
          </a:p>
        </p:txBody>
      </p:sp>
      <p:sp>
        <p:nvSpPr>
          <p:cNvPr id="4"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44</a:t>
            </a:fld>
            <a:endParaRPr lang="en-US" sz="1200" b="1" dirty="0">
              <a:solidFill>
                <a:schemeClr val="bg1"/>
              </a:solidFill>
            </a:endParaRPr>
          </a:p>
        </p:txBody>
      </p:sp>
      <p:sp>
        <p:nvSpPr>
          <p:cNvPr id="8" name="Title 4"/>
          <p:cNvSpPr>
            <a:spLocks noGrp="1"/>
          </p:cNvSpPr>
          <p:nvPr>
            <p:ph type="title"/>
          </p:nvPr>
        </p:nvSpPr>
        <p:spPr>
          <a:xfrm>
            <a:off x="448635" y="575312"/>
            <a:ext cx="8222925" cy="1139825"/>
          </a:xfrm>
        </p:spPr>
        <p:txBody>
          <a:bodyPr>
            <a:noAutofit/>
          </a:bodyPr>
          <a:lstStyle/>
          <a:p>
            <a:r>
              <a:rPr lang="en-US" altLang="en-US" sz="4400" b="1" dirty="0" smtClean="0">
                <a:solidFill>
                  <a:schemeClr val="tx1"/>
                </a:solidFill>
                <a:latin typeface="+mn-lt"/>
              </a:rPr>
              <a:t>National Resource Center</a:t>
            </a:r>
          </a:p>
        </p:txBody>
      </p:sp>
      <p:pic>
        <p:nvPicPr>
          <p:cNvPr id="3074" name="Picture 2" descr="Image result for national resource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75497"/>
            <a:ext cx="3086100" cy="104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1437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7200" y="3339907"/>
            <a:ext cx="8202307" cy="4699508"/>
          </a:xfrm>
          <a:prstGeom prst="rect">
            <a:avLst/>
          </a:prstGeom>
          <a:noFill/>
        </p:spPr>
        <p:txBody>
          <a:bodyPr wrap="square" lIns="82058" tIns="41029" rIns="82058" bIns="41029" rtlCol="0">
            <a:spAutoFit/>
          </a:bodyPr>
          <a:lstStyle/>
          <a:p>
            <a:pPr>
              <a:buClr>
                <a:schemeClr val="tx1"/>
              </a:buClr>
            </a:pPr>
            <a:r>
              <a:rPr lang="en-US" sz="2000" b="1" dirty="0" smtClean="0">
                <a:solidFill>
                  <a:srgbClr val="00CC00"/>
                </a:solidFill>
              </a:rPr>
              <a:t>Community </a:t>
            </a:r>
            <a:r>
              <a:rPr lang="en-US" sz="2000" b="1" dirty="0">
                <a:solidFill>
                  <a:srgbClr val="00CC00"/>
                </a:solidFill>
              </a:rPr>
              <a:t>Partnerships: A Key Component of Sustainability </a:t>
            </a:r>
            <a:endParaRPr lang="en-US" sz="2000" b="1" dirty="0" smtClean="0">
              <a:solidFill>
                <a:srgbClr val="00CC00"/>
              </a:solidFill>
            </a:endParaRPr>
          </a:p>
          <a:p>
            <a:pPr marL="342900" indent="-342900">
              <a:buClr>
                <a:schemeClr val="tx1"/>
              </a:buClr>
              <a:buFont typeface="Wingdings" panose="05000000000000000000" pitchFamily="2" charset="2"/>
              <a:buChar char="v"/>
            </a:pPr>
            <a:r>
              <a:rPr lang="en-US" sz="2000" b="1" dirty="0" smtClean="0">
                <a:hlinkClick r:id="rId3"/>
              </a:rPr>
              <a:t>http</a:t>
            </a:r>
            <a:r>
              <a:rPr lang="en-US" sz="2000" b="1" dirty="0">
                <a:hlinkClick r:id="rId3"/>
              </a:rPr>
              <a:t>://</a:t>
            </a:r>
            <a:r>
              <a:rPr lang="en-US" sz="2000" b="1" dirty="0" smtClean="0">
                <a:hlinkClick r:id="rId3"/>
              </a:rPr>
              <a:t>tinyurl.com/HEASCCommunityPartnershipsPDF</a:t>
            </a:r>
            <a:endParaRPr lang="en-US" sz="2000" b="1" dirty="0" smtClean="0"/>
          </a:p>
          <a:p>
            <a:pPr marL="342900" indent="-342900">
              <a:buClr>
                <a:schemeClr val="tx1"/>
              </a:buClr>
              <a:buFont typeface="Wingdings" panose="05000000000000000000" pitchFamily="2" charset="2"/>
              <a:buChar char="v"/>
            </a:pPr>
            <a:endParaRPr lang="en-US" sz="2000" b="1" dirty="0"/>
          </a:p>
          <a:p>
            <a:r>
              <a:rPr lang="en-US" sz="2000" b="1" dirty="0">
                <a:solidFill>
                  <a:srgbClr val="00CC00"/>
                </a:solidFill>
              </a:rPr>
              <a:t>Advancing Sustainability in Higher Education</a:t>
            </a:r>
            <a:r>
              <a:rPr lang="en-US" sz="2000" b="1" dirty="0" smtClean="0">
                <a:solidFill>
                  <a:srgbClr val="00CC00"/>
                </a:solidFill>
              </a:rPr>
              <a:t>:</a:t>
            </a:r>
          </a:p>
          <a:p>
            <a:r>
              <a:rPr lang="en-US" sz="2000" b="1" dirty="0" smtClean="0">
                <a:solidFill>
                  <a:srgbClr val="00CC00"/>
                </a:solidFill>
              </a:rPr>
              <a:t>Integration </a:t>
            </a:r>
            <a:r>
              <a:rPr lang="en-US" sz="2000" b="1" dirty="0">
                <a:solidFill>
                  <a:srgbClr val="00CC00"/>
                </a:solidFill>
              </a:rPr>
              <a:t>of the University and College Development </a:t>
            </a:r>
            <a:r>
              <a:rPr lang="en-US" sz="2000" b="1" dirty="0" smtClean="0">
                <a:solidFill>
                  <a:srgbClr val="00CC00"/>
                </a:solidFill>
              </a:rPr>
              <a:t>Office</a:t>
            </a:r>
          </a:p>
          <a:p>
            <a:pPr marL="342900" indent="-342900">
              <a:buFont typeface="Wingdings" panose="05000000000000000000" pitchFamily="2" charset="2"/>
              <a:buChar char="v"/>
            </a:pPr>
            <a:r>
              <a:rPr lang="en-US" sz="2000" b="1" dirty="0">
                <a:hlinkClick r:id="rId4"/>
              </a:rPr>
              <a:t>http://</a:t>
            </a:r>
            <a:r>
              <a:rPr lang="en-US" sz="2000" b="1" dirty="0" smtClean="0">
                <a:hlinkClick r:id="rId4"/>
              </a:rPr>
              <a:t>tinyurl.com/HEASCAdvanceSustainabilityPDF</a:t>
            </a:r>
            <a:endParaRPr lang="en-US" sz="2000" b="1" dirty="0" smtClean="0"/>
          </a:p>
          <a:p>
            <a:pPr marL="342900" indent="-342900">
              <a:buFont typeface="Wingdings" panose="05000000000000000000" pitchFamily="2" charset="2"/>
              <a:buChar char="v"/>
            </a:pPr>
            <a:endParaRPr lang="en-US" sz="2000" b="1" dirty="0"/>
          </a:p>
          <a:p>
            <a:r>
              <a:rPr lang="en-US" sz="2000" b="1" dirty="0" smtClean="0">
                <a:solidFill>
                  <a:srgbClr val="00CC00"/>
                </a:solidFill>
              </a:rPr>
              <a:t>Best Practices in Sustainability Webinar Series</a:t>
            </a:r>
            <a:endParaRPr lang="en-US" sz="2000" b="1" dirty="0">
              <a:solidFill>
                <a:srgbClr val="00CC00"/>
              </a:solidFill>
            </a:endParaRPr>
          </a:p>
          <a:p>
            <a:pPr marL="342900" indent="-342900">
              <a:buFont typeface="Wingdings" panose="05000000000000000000" pitchFamily="2" charset="2"/>
              <a:buChar char="v"/>
            </a:pPr>
            <a:r>
              <a:rPr lang="en-US" sz="2000" b="1" dirty="0">
                <a:hlinkClick r:id="rId5"/>
              </a:rPr>
              <a:t>http://</a:t>
            </a:r>
            <a:r>
              <a:rPr lang="en-US" sz="2000" b="1" dirty="0" smtClean="0">
                <a:hlinkClick r:id="rId5"/>
              </a:rPr>
              <a:t>tinyurl.com/HEASCWebinarSeries</a:t>
            </a:r>
            <a:endParaRPr lang="en-US" sz="2000" b="1" dirty="0" smtClean="0"/>
          </a:p>
          <a:p>
            <a:endParaRPr lang="en-US" sz="2000" b="1" dirty="0" smtClean="0"/>
          </a:p>
          <a:p>
            <a:endParaRPr lang="en-US" sz="2000" b="1" dirty="0"/>
          </a:p>
          <a:p>
            <a:pPr marL="342900" indent="-342900">
              <a:buClr>
                <a:schemeClr val="tx1"/>
              </a:buClr>
              <a:buFont typeface="Wingdings" panose="05000000000000000000" pitchFamily="2" charset="2"/>
              <a:buChar char="v"/>
            </a:pPr>
            <a:endParaRPr lang="en-US" sz="2000" b="1" dirty="0" smtClean="0"/>
          </a:p>
          <a:p>
            <a:pPr marL="342900" indent="-342900">
              <a:buClr>
                <a:schemeClr val="tx1"/>
              </a:buClr>
              <a:buFont typeface="Wingdings" panose="05000000000000000000" pitchFamily="2" charset="2"/>
              <a:buChar char="v"/>
            </a:pPr>
            <a:endParaRPr lang="en-US" sz="2000" b="1" dirty="0"/>
          </a:p>
          <a:p>
            <a:pPr marL="342900" indent="-342900">
              <a:buClr>
                <a:schemeClr val="tx1"/>
              </a:buClr>
              <a:buFont typeface="Wingdings" panose="05000000000000000000" pitchFamily="2" charset="2"/>
              <a:buChar char="v"/>
            </a:pPr>
            <a:endParaRPr lang="en-US" sz="2000" b="1" dirty="0" smtClean="0"/>
          </a:p>
          <a:p>
            <a:endParaRPr lang="en-US" sz="2000" dirty="0"/>
          </a:p>
        </p:txBody>
      </p:sp>
      <p:sp>
        <p:nvSpPr>
          <p:cNvPr id="10" name="Content Placeholder 2"/>
          <p:cNvSpPr txBox="1">
            <a:spLocks/>
          </p:cNvSpPr>
          <p:nvPr/>
        </p:nvSpPr>
        <p:spPr>
          <a:xfrm>
            <a:off x="457200" y="2042160"/>
            <a:ext cx="7909560" cy="4257040"/>
          </a:xfrm>
          <a:prstGeom prst="rect">
            <a:avLst/>
          </a:prstGeom>
        </p:spPr>
        <p:txBody>
          <a:bodyPr lIns="82058" tIns="41029" rIns="82058" bIns="41029">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79"/>
              </a:spcBef>
              <a:spcAft>
                <a:spcPts val="359"/>
              </a:spcAft>
            </a:pPr>
            <a:endParaRPr lang="en-US" sz="2400" b="1" i="1" dirty="0">
              <a:solidFill>
                <a:srgbClr val="CC3300"/>
              </a:solidFill>
            </a:endParaRPr>
          </a:p>
          <a:p>
            <a:pPr>
              <a:spcBef>
                <a:spcPts val="179"/>
              </a:spcBef>
              <a:spcAft>
                <a:spcPts val="359"/>
              </a:spcAft>
            </a:pPr>
            <a:r>
              <a:rPr lang="en-US" sz="2400" b="1" dirty="0">
                <a:solidFill>
                  <a:srgbClr val="CC3300"/>
                </a:solidFill>
              </a:rPr>
              <a:t> </a:t>
            </a:r>
            <a:endParaRPr lang="en-US" sz="2400" b="1" dirty="0" smtClean="0">
              <a:solidFill>
                <a:srgbClr val="CC3300"/>
              </a:solidFill>
            </a:endParaRPr>
          </a:p>
          <a:p>
            <a:pPr>
              <a:lnSpc>
                <a:spcPct val="120000"/>
              </a:lnSpc>
              <a:spcBef>
                <a:spcPts val="0"/>
              </a:spcBef>
              <a:spcAft>
                <a:spcPts val="0"/>
              </a:spcAft>
            </a:pPr>
            <a:r>
              <a:rPr lang="en-US" sz="2400" b="1" dirty="0" smtClean="0">
                <a:solidFill>
                  <a:srgbClr val="CC3300"/>
                </a:solidFill>
              </a:rPr>
              <a:t> </a:t>
            </a:r>
            <a:endParaRPr lang="en-US" sz="2400" b="1" dirty="0">
              <a:solidFill>
                <a:srgbClr val="CC3300"/>
              </a:solidFill>
            </a:endParaRPr>
          </a:p>
          <a:p>
            <a:pPr>
              <a:lnSpc>
                <a:spcPct val="120000"/>
              </a:lnSpc>
              <a:spcBef>
                <a:spcPts val="0"/>
              </a:spcBef>
              <a:spcAft>
                <a:spcPts val="0"/>
              </a:spcAft>
            </a:pPr>
            <a:endParaRPr lang="en-US" sz="2400" dirty="0">
              <a:solidFill>
                <a:srgbClr val="CC3300"/>
              </a:solidFill>
            </a:endParaRPr>
          </a:p>
        </p:txBody>
      </p:sp>
      <p:sp>
        <p:nvSpPr>
          <p:cNvPr id="4"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45</a:t>
            </a:fld>
            <a:endParaRPr lang="en-US" sz="1200" b="1" dirty="0">
              <a:solidFill>
                <a:schemeClr val="bg1"/>
              </a:solidFill>
            </a:endParaRPr>
          </a:p>
        </p:txBody>
      </p:sp>
      <p:sp>
        <p:nvSpPr>
          <p:cNvPr id="8" name="Title 4"/>
          <p:cNvSpPr>
            <a:spLocks noGrp="1"/>
          </p:cNvSpPr>
          <p:nvPr>
            <p:ph type="title"/>
          </p:nvPr>
        </p:nvSpPr>
        <p:spPr>
          <a:xfrm>
            <a:off x="448635" y="575312"/>
            <a:ext cx="8222925" cy="1139825"/>
          </a:xfrm>
        </p:spPr>
        <p:txBody>
          <a:bodyPr>
            <a:noAutofit/>
          </a:bodyPr>
          <a:lstStyle/>
          <a:p>
            <a:r>
              <a:rPr lang="en-US" altLang="en-US" sz="4400" b="1" dirty="0" smtClean="0">
                <a:solidFill>
                  <a:schemeClr val="tx1"/>
                </a:solidFill>
                <a:latin typeface="+mn-lt"/>
              </a:rPr>
              <a:t>HEASC Fellow Resources</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2042160"/>
            <a:ext cx="4151911" cy="1193675"/>
          </a:xfrm>
          <a:prstGeom prst="rect">
            <a:avLst/>
          </a:prstGeom>
        </p:spPr>
      </p:pic>
    </p:spTree>
    <p:extLst>
      <p:ext uri="{BB962C8B-B14F-4D97-AF65-F5344CB8AC3E}">
        <p14:creationId xmlns:p14="http://schemas.microsoft.com/office/powerpoint/2010/main" val="7446953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57200" y="2042160"/>
            <a:ext cx="7909560" cy="4257040"/>
          </a:xfrm>
          <a:prstGeom prst="rect">
            <a:avLst/>
          </a:prstGeom>
        </p:spPr>
        <p:txBody>
          <a:bodyPr lIns="82058" tIns="41029" rIns="82058" bIns="41029">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79"/>
              </a:spcBef>
              <a:spcAft>
                <a:spcPts val="359"/>
              </a:spcAft>
            </a:pPr>
            <a:endParaRPr lang="en-US" sz="2400" b="1" i="1" dirty="0">
              <a:solidFill>
                <a:srgbClr val="CC3300"/>
              </a:solidFill>
            </a:endParaRPr>
          </a:p>
          <a:p>
            <a:pPr>
              <a:spcBef>
                <a:spcPts val="179"/>
              </a:spcBef>
              <a:spcAft>
                <a:spcPts val="359"/>
              </a:spcAft>
            </a:pPr>
            <a:r>
              <a:rPr lang="en-US" sz="2400" b="1" dirty="0">
                <a:solidFill>
                  <a:srgbClr val="CC3300"/>
                </a:solidFill>
              </a:rPr>
              <a:t> </a:t>
            </a:r>
            <a:endParaRPr lang="en-US" sz="2400" b="1" dirty="0" smtClean="0">
              <a:solidFill>
                <a:srgbClr val="CC3300"/>
              </a:solidFill>
            </a:endParaRPr>
          </a:p>
          <a:p>
            <a:pPr>
              <a:lnSpc>
                <a:spcPct val="120000"/>
              </a:lnSpc>
              <a:spcBef>
                <a:spcPts val="0"/>
              </a:spcBef>
              <a:spcAft>
                <a:spcPts val="0"/>
              </a:spcAft>
            </a:pPr>
            <a:r>
              <a:rPr lang="en-US" sz="2400" b="1" dirty="0" smtClean="0">
                <a:solidFill>
                  <a:srgbClr val="CC3300"/>
                </a:solidFill>
              </a:rPr>
              <a:t> </a:t>
            </a:r>
            <a:endParaRPr lang="en-US" sz="2400" b="1" dirty="0">
              <a:solidFill>
                <a:srgbClr val="CC3300"/>
              </a:solidFill>
            </a:endParaRPr>
          </a:p>
          <a:p>
            <a:pPr>
              <a:lnSpc>
                <a:spcPct val="120000"/>
              </a:lnSpc>
              <a:spcBef>
                <a:spcPts val="0"/>
              </a:spcBef>
              <a:spcAft>
                <a:spcPts val="0"/>
              </a:spcAft>
            </a:pPr>
            <a:endParaRPr lang="en-US" sz="2400" dirty="0">
              <a:solidFill>
                <a:srgbClr val="CC3300"/>
              </a:solidFill>
            </a:endParaRPr>
          </a:p>
        </p:txBody>
      </p:sp>
      <p:sp>
        <p:nvSpPr>
          <p:cNvPr id="4"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46</a:t>
            </a:fld>
            <a:endParaRPr lang="en-US" sz="1200" b="1" dirty="0">
              <a:solidFill>
                <a:schemeClr val="bg1"/>
              </a:solidFill>
            </a:endParaRPr>
          </a:p>
        </p:txBody>
      </p:sp>
      <p:sp>
        <p:nvSpPr>
          <p:cNvPr id="8" name="Title 4"/>
          <p:cNvSpPr>
            <a:spLocks noGrp="1"/>
          </p:cNvSpPr>
          <p:nvPr>
            <p:ph type="title"/>
          </p:nvPr>
        </p:nvSpPr>
        <p:spPr>
          <a:xfrm>
            <a:off x="448635" y="575312"/>
            <a:ext cx="8222925" cy="1139825"/>
          </a:xfrm>
        </p:spPr>
        <p:txBody>
          <a:bodyPr>
            <a:noAutofit/>
          </a:bodyPr>
          <a:lstStyle/>
          <a:p>
            <a:r>
              <a:rPr lang="en-US" altLang="en-US" sz="4400" b="1" dirty="0" smtClean="0">
                <a:solidFill>
                  <a:schemeClr val="tx1"/>
                </a:solidFill>
                <a:latin typeface="+mn-lt"/>
              </a:rPr>
              <a:t>SISL</a:t>
            </a:r>
            <a:r>
              <a:rPr lang="en-US" altLang="en-US" sz="4400" b="1" dirty="0">
                <a:solidFill>
                  <a:schemeClr val="tx1"/>
                </a:solidFill>
                <a:latin typeface="+mn-lt"/>
              </a:rPr>
              <a:t> </a:t>
            </a:r>
            <a:r>
              <a:rPr lang="en-US" altLang="en-US" sz="4400" b="1" dirty="0" smtClean="0">
                <a:solidFill>
                  <a:schemeClr val="tx1"/>
                </a:solidFill>
                <a:latin typeface="+mn-lt"/>
              </a:rPr>
              <a:t>Resources</a:t>
            </a:r>
          </a:p>
        </p:txBody>
      </p:sp>
      <p:sp>
        <p:nvSpPr>
          <p:cNvPr id="12" name="TextBox 11"/>
          <p:cNvSpPr txBox="1"/>
          <p:nvPr/>
        </p:nvSpPr>
        <p:spPr>
          <a:xfrm>
            <a:off x="448634" y="3312592"/>
            <a:ext cx="8202307" cy="1929519"/>
          </a:xfrm>
          <a:prstGeom prst="rect">
            <a:avLst/>
          </a:prstGeom>
          <a:noFill/>
        </p:spPr>
        <p:txBody>
          <a:bodyPr wrap="square" lIns="82058" tIns="41029" rIns="82058" bIns="41029" rtlCol="0">
            <a:spAutoFit/>
          </a:bodyPr>
          <a:lstStyle/>
          <a:p>
            <a:pPr>
              <a:buClr>
                <a:schemeClr val="tx1"/>
              </a:buClr>
            </a:pPr>
            <a:r>
              <a:rPr lang="en-US" sz="2000" b="1" dirty="0" smtClean="0">
                <a:solidFill>
                  <a:srgbClr val="00CC00"/>
                </a:solidFill>
              </a:rPr>
              <a:t>Key </a:t>
            </a:r>
            <a:r>
              <a:rPr lang="en-US" sz="2000" b="1" dirty="0">
                <a:solidFill>
                  <a:srgbClr val="00CC00"/>
                </a:solidFill>
              </a:rPr>
              <a:t>Components of Quality Sustainability </a:t>
            </a:r>
            <a:r>
              <a:rPr lang="en-US" sz="2000" b="1" dirty="0" smtClean="0">
                <a:solidFill>
                  <a:srgbClr val="00CC00"/>
                </a:solidFill>
              </a:rPr>
              <a:t>Assignments</a:t>
            </a:r>
          </a:p>
          <a:p>
            <a:pPr marL="342900" indent="-342900">
              <a:buClr>
                <a:schemeClr val="tx1"/>
              </a:buClr>
              <a:buFont typeface="Wingdings" panose="05000000000000000000" pitchFamily="2" charset="2"/>
              <a:buChar char="v"/>
            </a:pPr>
            <a:r>
              <a:rPr lang="en-US" sz="2000" dirty="0" smtClean="0"/>
              <a:t>Real-World Projects</a:t>
            </a:r>
          </a:p>
          <a:p>
            <a:pPr marL="342900" indent="-342900">
              <a:buClr>
                <a:schemeClr val="tx1"/>
              </a:buClr>
              <a:buFont typeface="Wingdings" panose="05000000000000000000" pitchFamily="2" charset="2"/>
              <a:buChar char="v"/>
            </a:pPr>
            <a:r>
              <a:rPr lang="en-US" sz="2000" b="1" u="sng" dirty="0">
                <a:solidFill>
                  <a:srgbClr val="FF962D"/>
                </a:solidFill>
                <a:hlinkClick r:id="rId3"/>
              </a:rPr>
              <a:t>http://</a:t>
            </a:r>
            <a:r>
              <a:rPr lang="en-US" sz="2000" b="1" u="sng" dirty="0" smtClean="0">
                <a:solidFill>
                  <a:srgbClr val="FF962D"/>
                </a:solidFill>
                <a:hlinkClick r:id="rId3"/>
              </a:rPr>
              <a:t>serc.carleton.edu/sisl/pedagogies.html</a:t>
            </a:r>
            <a:endParaRPr lang="en-US" sz="2000" b="1" u="sng" dirty="0" smtClean="0">
              <a:solidFill>
                <a:srgbClr val="FF962D"/>
              </a:solidFill>
            </a:endParaRPr>
          </a:p>
          <a:p>
            <a:pPr>
              <a:buClr>
                <a:schemeClr val="tx1"/>
              </a:buClr>
            </a:pPr>
            <a:endParaRPr lang="en-US" sz="2000" b="1" dirty="0"/>
          </a:p>
          <a:p>
            <a:pPr>
              <a:buClr>
                <a:schemeClr val="tx1"/>
              </a:buClr>
            </a:pPr>
            <a:r>
              <a:rPr lang="en-US" sz="2000" b="1" dirty="0">
                <a:solidFill>
                  <a:srgbClr val="00CC00"/>
                </a:solidFill>
              </a:rPr>
              <a:t>Empowering Students: Engaging in Solution Building for </a:t>
            </a:r>
            <a:r>
              <a:rPr lang="en-US" sz="2000" b="1" dirty="0" smtClean="0">
                <a:solidFill>
                  <a:srgbClr val="00CC00"/>
                </a:solidFill>
              </a:rPr>
              <a:t>Society</a:t>
            </a:r>
          </a:p>
          <a:p>
            <a:pPr marL="342900" indent="-342900">
              <a:buClr>
                <a:schemeClr val="tx1"/>
              </a:buClr>
              <a:buFont typeface="Wingdings" panose="05000000000000000000" pitchFamily="2" charset="2"/>
              <a:buChar char="v"/>
            </a:pPr>
            <a:r>
              <a:rPr lang="en-US" sz="2000" b="1" u="sng" dirty="0" smtClean="0">
                <a:hlinkClick r:id="rId4"/>
              </a:rPr>
              <a:t>http://serc.carleton.edu/sisl/empowering_stud.html</a:t>
            </a:r>
            <a:endParaRPr lang="en-US" sz="2000" b="1" dirty="0"/>
          </a:p>
        </p:txBody>
      </p:sp>
      <p:pic>
        <p:nvPicPr>
          <p:cNvPr id="1026" name="Picture 2" descr="Sustainability Improves Student Learning in ST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878" y="1941301"/>
            <a:ext cx="8350063" cy="1155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06133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4400" y="121920"/>
            <a:ext cx="3429000" cy="329081"/>
          </a:xfrm>
          <a:prstGeom prst="rect">
            <a:avLst/>
          </a:prstGeom>
          <a:noFill/>
        </p:spPr>
        <p:txBody>
          <a:bodyPr wrap="square" lIns="82058" tIns="41029" rIns="82058" bIns="41029" rtlCol="0">
            <a:spAutoFit/>
          </a:bodyPr>
          <a:lstStyle/>
          <a:p>
            <a:pPr algn="ctr"/>
            <a:r>
              <a:rPr lang="en-US" b="1" dirty="0" smtClean="0">
                <a:solidFill>
                  <a:schemeClr val="bg1"/>
                </a:solidFill>
              </a:rPr>
              <a:t>NIRSA – ACPA - NASPA</a:t>
            </a:r>
            <a:endParaRPr lang="en-US" b="1" dirty="0">
              <a:solidFill>
                <a:schemeClr val="bg1"/>
              </a:solidFill>
            </a:endParaRPr>
          </a:p>
        </p:txBody>
      </p:sp>
      <p:sp>
        <p:nvSpPr>
          <p:cNvPr id="7" name="Title 4"/>
          <p:cNvSpPr>
            <a:spLocks noGrp="1"/>
          </p:cNvSpPr>
          <p:nvPr>
            <p:ph type="title"/>
          </p:nvPr>
        </p:nvSpPr>
        <p:spPr>
          <a:xfrm>
            <a:off x="448635" y="575312"/>
            <a:ext cx="8222925" cy="1139825"/>
          </a:xfrm>
        </p:spPr>
        <p:txBody>
          <a:bodyPr>
            <a:noAutofit/>
          </a:bodyPr>
          <a:lstStyle/>
          <a:p>
            <a:r>
              <a:rPr lang="en-US" altLang="en-US" sz="4400" b="1" dirty="0" smtClean="0">
                <a:solidFill>
                  <a:schemeClr val="tx1"/>
                </a:solidFill>
                <a:latin typeface="+mn-lt"/>
              </a:rPr>
              <a:t>Listservs and Groups</a:t>
            </a:r>
          </a:p>
        </p:txBody>
      </p:sp>
      <p:sp>
        <p:nvSpPr>
          <p:cNvPr id="8" name="TextBox 7"/>
          <p:cNvSpPr txBox="1"/>
          <p:nvPr/>
        </p:nvSpPr>
        <p:spPr>
          <a:xfrm>
            <a:off x="448634" y="2052592"/>
            <a:ext cx="8202307" cy="4207065"/>
          </a:xfrm>
          <a:prstGeom prst="rect">
            <a:avLst/>
          </a:prstGeom>
          <a:noFill/>
        </p:spPr>
        <p:txBody>
          <a:bodyPr wrap="square" lIns="82058" tIns="41029" rIns="82058" bIns="41029" rtlCol="0">
            <a:spAutoFit/>
          </a:bodyPr>
          <a:lstStyle/>
          <a:p>
            <a:r>
              <a:rPr lang="en-US" sz="2400" b="1" dirty="0" smtClean="0">
                <a:solidFill>
                  <a:srgbClr val="00CC00"/>
                </a:solidFill>
              </a:rPr>
              <a:t>AASHE Bulletin</a:t>
            </a:r>
            <a:endParaRPr lang="en-US" sz="2400" b="1" dirty="0">
              <a:solidFill>
                <a:srgbClr val="00CC00"/>
              </a:solidFill>
            </a:endParaRPr>
          </a:p>
          <a:p>
            <a:pPr marL="342900" indent="-342900">
              <a:buClr>
                <a:schemeClr val="tx1"/>
              </a:buClr>
              <a:buFont typeface="Wingdings" panose="05000000000000000000" pitchFamily="2" charset="2"/>
              <a:buChar char="v"/>
            </a:pPr>
            <a:r>
              <a:rPr lang="en-US" sz="2000" b="1" dirty="0" smtClean="0"/>
              <a:t>Google: Subscribe AASHE Bulletin</a:t>
            </a:r>
          </a:p>
          <a:p>
            <a:pPr marL="342900" indent="-342900">
              <a:buClr>
                <a:schemeClr val="tx1"/>
              </a:buClr>
              <a:buFont typeface="Wingdings" panose="05000000000000000000" pitchFamily="2" charset="2"/>
              <a:buChar char="v"/>
            </a:pPr>
            <a:r>
              <a:rPr lang="en-US" sz="2000" b="1" dirty="0">
                <a:hlinkClick r:id="rId2"/>
              </a:rPr>
              <a:t>http://bulletin.aashe.org</a:t>
            </a:r>
            <a:r>
              <a:rPr lang="en-US" sz="2000" b="1" dirty="0" smtClean="0">
                <a:hlinkClick r:id="rId2"/>
              </a:rPr>
              <a:t>/</a:t>
            </a:r>
            <a:endParaRPr lang="en-US" sz="2000" b="1" dirty="0" smtClean="0"/>
          </a:p>
          <a:p>
            <a:pPr marL="342900" indent="-342900">
              <a:buClr>
                <a:schemeClr val="tx1"/>
              </a:buClr>
              <a:buFont typeface="Wingdings" panose="05000000000000000000" pitchFamily="2" charset="2"/>
              <a:buChar char="v"/>
            </a:pPr>
            <a:endParaRPr lang="en-US" sz="2000" b="1" dirty="0" smtClean="0"/>
          </a:p>
          <a:p>
            <a:pPr marL="342900" indent="-342900">
              <a:buClr>
                <a:schemeClr val="tx1"/>
              </a:buClr>
              <a:buFont typeface="Wingdings" panose="05000000000000000000" pitchFamily="2" charset="2"/>
              <a:buChar char="v"/>
            </a:pPr>
            <a:endParaRPr lang="en-US" sz="1800" b="1" dirty="0" smtClean="0"/>
          </a:p>
          <a:p>
            <a:r>
              <a:rPr lang="en-US" sz="2400" b="1" dirty="0" smtClean="0">
                <a:solidFill>
                  <a:srgbClr val="00CC00"/>
                </a:solidFill>
              </a:rPr>
              <a:t>Green </a:t>
            </a:r>
            <a:r>
              <a:rPr lang="en-US" sz="2400" b="1" dirty="0">
                <a:solidFill>
                  <a:srgbClr val="00CC00"/>
                </a:solidFill>
              </a:rPr>
              <a:t>School List</a:t>
            </a:r>
          </a:p>
          <a:p>
            <a:pPr marL="410291" indent="-410291">
              <a:buClr>
                <a:schemeClr val="tx1"/>
              </a:buClr>
              <a:buFont typeface="Wingdings" panose="05000000000000000000" pitchFamily="2" charset="2"/>
              <a:buChar char="v"/>
            </a:pPr>
            <a:r>
              <a:rPr lang="en-US" sz="2000" b="1" dirty="0" smtClean="0"/>
              <a:t>Google</a:t>
            </a:r>
            <a:r>
              <a:rPr lang="en-US" sz="2000" b="1" dirty="0"/>
              <a:t>: Green School </a:t>
            </a:r>
            <a:r>
              <a:rPr lang="en-US" sz="2000" b="1" dirty="0" smtClean="0"/>
              <a:t>Listserv</a:t>
            </a:r>
          </a:p>
          <a:p>
            <a:pPr marL="410291" indent="-410291">
              <a:buClr>
                <a:schemeClr val="tx1"/>
              </a:buClr>
              <a:buFont typeface="Wingdings" panose="05000000000000000000" pitchFamily="2" charset="2"/>
              <a:buChar char="v"/>
            </a:pPr>
            <a:r>
              <a:rPr lang="en-US" sz="2000" b="1" dirty="0">
                <a:hlinkClick r:id="rId3"/>
              </a:rPr>
              <a:t>http://listserv.brown.edu/?A0=GRNSCH-L</a:t>
            </a:r>
            <a:endParaRPr lang="en-US" sz="2000" b="1" dirty="0"/>
          </a:p>
          <a:p>
            <a:pPr marL="410291" indent="-410291">
              <a:buClr>
                <a:schemeClr val="tx1"/>
              </a:buClr>
              <a:buFont typeface="Wingdings" panose="05000000000000000000" pitchFamily="2" charset="2"/>
              <a:buChar char="v"/>
            </a:pPr>
            <a:endParaRPr lang="en-US" sz="2000" b="1" dirty="0"/>
          </a:p>
          <a:p>
            <a:pPr>
              <a:lnSpc>
                <a:spcPct val="100000"/>
              </a:lnSpc>
              <a:spcBef>
                <a:spcPts val="0"/>
              </a:spcBef>
              <a:spcAft>
                <a:spcPts val="0"/>
              </a:spcAft>
              <a:buClr>
                <a:schemeClr val="accent2">
                  <a:lumMod val="50000"/>
                </a:schemeClr>
              </a:buClr>
            </a:pPr>
            <a:endParaRPr lang="en-US" sz="2200" b="1" dirty="0"/>
          </a:p>
          <a:p>
            <a:pPr>
              <a:buClr>
                <a:schemeClr val="accent1">
                  <a:lumMod val="75000"/>
                </a:schemeClr>
              </a:buClr>
            </a:pPr>
            <a:endParaRPr lang="en-US" sz="2000" b="1" dirty="0"/>
          </a:p>
          <a:p>
            <a:pPr marL="410291" indent="-410291">
              <a:buClr>
                <a:schemeClr val="accent1">
                  <a:lumMod val="75000"/>
                </a:schemeClr>
              </a:buClr>
              <a:buFont typeface="Wingdings" panose="05000000000000000000" pitchFamily="2" charset="2"/>
              <a:buChar char="v"/>
            </a:pPr>
            <a:endParaRPr lang="en-US" sz="2000" b="1" dirty="0"/>
          </a:p>
          <a:p>
            <a:endParaRPr lang="en-US" sz="2000" b="1" dirty="0"/>
          </a:p>
        </p:txBody>
      </p:sp>
      <p:sp>
        <p:nvSpPr>
          <p:cNvPr id="9"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47</a:t>
            </a:fld>
            <a:endParaRPr lang="en-US" sz="1200" b="1" dirty="0">
              <a:solidFill>
                <a:schemeClr val="bg1"/>
              </a:solidFill>
            </a:endParaRPr>
          </a:p>
        </p:txBody>
      </p:sp>
      <p:pic>
        <p:nvPicPr>
          <p:cNvPr id="6" name="Picture 2" descr="Association for the Advancement of Sustainability in Higher Education - Conversations on Campus Sustainabi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637" y="2052592"/>
            <a:ext cx="1194006" cy="94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84169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4400" y="121920"/>
            <a:ext cx="3429000" cy="329081"/>
          </a:xfrm>
          <a:prstGeom prst="rect">
            <a:avLst/>
          </a:prstGeom>
          <a:noFill/>
        </p:spPr>
        <p:txBody>
          <a:bodyPr wrap="square" lIns="82058" tIns="41029" rIns="82058" bIns="41029" rtlCol="0">
            <a:spAutoFit/>
          </a:bodyPr>
          <a:lstStyle/>
          <a:p>
            <a:pPr algn="ctr"/>
            <a:r>
              <a:rPr lang="en-US" b="1" dirty="0" smtClean="0">
                <a:solidFill>
                  <a:schemeClr val="bg1"/>
                </a:solidFill>
              </a:rPr>
              <a:t>NIRSA – ACPA - NASPA</a:t>
            </a:r>
            <a:endParaRPr lang="en-US" b="1" dirty="0">
              <a:solidFill>
                <a:schemeClr val="bg1"/>
              </a:solidFill>
            </a:endParaRPr>
          </a:p>
        </p:txBody>
      </p:sp>
      <p:sp>
        <p:nvSpPr>
          <p:cNvPr id="7" name="Title 4"/>
          <p:cNvSpPr>
            <a:spLocks noGrp="1"/>
          </p:cNvSpPr>
          <p:nvPr>
            <p:ph type="title"/>
          </p:nvPr>
        </p:nvSpPr>
        <p:spPr>
          <a:xfrm>
            <a:off x="448635" y="575312"/>
            <a:ext cx="8222925" cy="1139825"/>
          </a:xfrm>
        </p:spPr>
        <p:txBody>
          <a:bodyPr>
            <a:noAutofit/>
          </a:bodyPr>
          <a:lstStyle/>
          <a:p>
            <a:r>
              <a:rPr lang="en-US" altLang="en-US" sz="4400" b="1" dirty="0" smtClean="0">
                <a:solidFill>
                  <a:schemeClr val="tx1"/>
                </a:solidFill>
                <a:latin typeface="+mn-lt"/>
              </a:rPr>
              <a:t>Listservs and Groups</a:t>
            </a:r>
          </a:p>
        </p:txBody>
      </p:sp>
      <p:sp>
        <p:nvSpPr>
          <p:cNvPr id="8" name="TextBox 7"/>
          <p:cNvSpPr txBox="1"/>
          <p:nvPr/>
        </p:nvSpPr>
        <p:spPr>
          <a:xfrm>
            <a:off x="448634" y="2052592"/>
            <a:ext cx="8202307" cy="4176288"/>
          </a:xfrm>
          <a:prstGeom prst="rect">
            <a:avLst/>
          </a:prstGeom>
          <a:noFill/>
        </p:spPr>
        <p:txBody>
          <a:bodyPr wrap="square" lIns="82058" tIns="41029" rIns="82058" bIns="41029" rtlCol="0">
            <a:spAutoFit/>
          </a:bodyPr>
          <a:lstStyle/>
          <a:p>
            <a:r>
              <a:rPr lang="en-US" sz="2400" b="1" dirty="0" smtClean="0">
                <a:solidFill>
                  <a:srgbClr val="00CC00"/>
                </a:solidFill>
              </a:rPr>
              <a:t>LinkedIn Group</a:t>
            </a:r>
            <a:endParaRPr lang="en-US" sz="2400" b="1" dirty="0">
              <a:solidFill>
                <a:srgbClr val="00CC00"/>
              </a:solidFill>
            </a:endParaRPr>
          </a:p>
          <a:p>
            <a:pPr marL="342900" indent="-342900">
              <a:buClr>
                <a:schemeClr val="tx1"/>
              </a:buClr>
              <a:buFont typeface="Wingdings" panose="05000000000000000000" pitchFamily="2" charset="2"/>
              <a:buChar char="v"/>
            </a:pPr>
            <a:r>
              <a:rPr lang="en-US" sz="2000" b="1" dirty="0" smtClean="0"/>
              <a:t>Sustainability in Student Affairs</a:t>
            </a:r>
          </a:p>
          <a:p>
            <a:pPr marL="410291" indent="-410291">
              <a:buFont typeface="Wingdings" panose="05000000000000000000" pitchFamily="2" charset="2"/>
              <a:buChar char="v"/>
            </a:pPr>
            <a:endParaRPr lang="en-US" sz="1800" b="1" dirty="0" smtClean="0"/>
          </a:p>
          <a:p>
            <a:pPr marL="410291" indent="-410291">
              <a:buFont typeface="Wingdings" panose="05000000000000000000" pitchFamily="2" charset="2"/>
              <a:buChar char="v"/>
            </a:pPr>
            <a:endParaRPr lang="en-US" sz="1800" b="1" dirty="0"/>
          </a:p>
          <a:p>
            <a:r>
              <a:rPr lang="en-US" sz="2400" b="1" dirty="0" smtClean="0">
                <a:solidFill>
                  <a:srgbClr val="00CC00"/>
                </a:solidFill>
              </a:rPr>
              <a:t>Google Group</a:t>
            </a:r>
            <a:endParaRPr lang="en-US" sz="2400" b="1" dirty="0">
              <a:solidFill>
                <a:srgbClr val="00CC00"/>
              </a:solidFill>
            </a:endParaRPr>
          </a:p>
          <a:p>
            <a:pPr marL="341313" indent="-341313">
              <a:lnSpc>
                <a:spcPct val="100000"/>
              </a:lnSpc>
              <a:spcBef>
                <a:spcPts val="0"/>
              </a:spcBef>
              <a:spcAft>
                <a:spcPts val="0"/>
              </a:spcAft>
              <a:buClr>
                <a:schemeClr val="tx1"/>
              </a:buClr>
              <a:buFont typeface="Wingdings" panose="05000000000000000000" pitchFamily="2" charset="2"/>
              <a:buChar char="v"/>
            </a:pPr>
            <a:r>
              <a:rPr lang="en-US" sz="2000" b="1" dirty="0"/>
              <a:t>Sustainability Learning at Colleges and Universities</a:t>
            </a:r>
          </a:p>
          <a:p>
            <a:pPr marL="341313" indent="-341313">
              <a:lnSpc>
                <a:spcPct val="100000"/>
              </a:lnSpc>
              <a:spcBef>
                <a:spcPts val="0"/>
              </a:spcBef>
              <a:spcAft>
                <a:spcPts val="0"/>
              </a:spcAft>
              <a:buClr>
                <a:schemeClr val="tx1"/>
              </a:buClr>
              <a:buFont typeface="Wingdings" panose="05000000000000000000" pitchFamily="2" charset="2"/>
              <a:buChar char="v"/>
            </a:pPr>
            <a:r>
              <a:rPr lang="en-US" sz="2000" b="1" dirty="0" smtClean="0"/>
              <a:t>Under </a:t>
            </a:r>
            <a:r>
              <a:rPr lang="en-US" sz="2000" b="1" dirty="0"/>
              <a:t>the “My Settings” gear, select: Subscribe to this </a:t>
            </a:r>
            <a:r>
              <a:rPr lang="en-US" sz="2000" b="1" dirty="0" smtClean="0"/>
              <a:t>group</a:t>
            </a:r>
          </a:p>
          <a:p>
            <a:pPr marL="341313" indent="-341313">
              <a:buClr>
                <a:schemeClr val="tx1"/>
              </a:buClr>
              <a:buFont typeface="Wingdings" panose="05000000000000000000" pitchFamily="2" charset="2"/>
              <a:buChar char="v"/>
            </a:pPr>
            <a:r>
              <a:rPr lang="en-US" sz="2000" b="1" dirty="0">
                <a:hlinkClick r:id="rId2"/>
              </a:rPr>
              <a:t>https://groups.google.com/forum/#!forum/slcu</a:t>
            </a:r>
            <a:endParaRPr lang="en-US" sz="2000" b="1" dirty="0"/>
          </a:p>
          <a:p>
            <a:pPr>
              <a:lnSpc>
                <a:spcPct val="100000"/>
              </a:lnSpc>
              <a:spcBef>
                <a:spcPts val="0"/>
              </a:spcBef>
              <a:spcAft>
                <a:spcPts val="0"/>
              </a:spcAft>
              <a:buClr>
                <a:schemeClr val="tx1"/>
              </a:buClr>
            </a:pPr>
            <a:endParaRPr lang="en-US" sz="2000" b="1" dirty="0"/>
          </a:p>
          <a:p>
            <a:pPr marL="342900" indent="-342900">
              <a:buClr>
                <a:schemeClr val="tx1"/>
              </a:buClr>
              <a:buFont typeface="Wingdings" panose="05000000000000000000" pitchFamily="2" charset="2"/>
              <a:buChar char="v"/>
            </a:pPr>
            <a:endParaRPr lang="en-US" sz="2200" b="1" dirty="0"/>
          </a:p>
          <a:p>
            <a:pPr>
              <a:buClr>
                <a:schemeClr val="accent1">
                  <a:lumMod val="75000"/>
                </a:schemeClr>
              </a:buClr>
            </a:pPr>
            <a:endParaRPr lang="en-US" sz="2000" b="1" dirty="0"/>
          </a:p>
          <a:p>
            <a:pPr marL="410291" indent="-410291">
              <a:buClr>
                <a:schemeClr val="accent1">
                  <a:lumMod val="75000"/>
                </a:schemeClr>
              </a:buClr>
              <a:buFont typeface="Wingdings" panose="05000000000000000000" pitchFamily="2" charset="2"/>
              <a:buChar char="v"/>
            </a:pPr>
            <a:endParaRPr lang="en-US" sz="2000" b="1" dirty="0"/>
          </a:p>
          <a:p>
            <a:endParaRPr lang="en-US" sz="2000" b="1" dirty="0"/>
          </a:p>
        </p:txBody>
      </p:sp>
      <p:sp>
        <p:nvSpPr>
          <p:cNvPr id="9"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48</a:t>
            </a:fld>
            <a:endParaRPr lang="en-US" sz="1200" b="1" dirty="0">
              <a:solidFill>
                <a:schemeClr val="bg1"/>
              </a:solidFill>
            </a:endParaRPr>
          </a:p>
        </p:txBody>
      </p:sp>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6400" y="1863328"/>
            <a:ext cx="1456280" cy="1264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Sustainability Improves Student Learning in STEM"/>
          <p:cNvPicPr>
            <a:picLocks noChangeAspect="1" noChangeArrowheads="1"/>
          </p:cNvPicPr>
          <p:nvPr/>
        </p:nvPicPr>
        <p:blipFill rotWithShape="1">
          <a:blip r:embed="rId4">
            <a:extLst>
              <a:ext uri="{28A0092B-C50C-407E-A947-70E740481C1C}">
                <a14:useLocalDpi xmlns:a14="http://schemas.microsoft.com/office/drawing/2010/main" val="0"/>
              </a:ext>
            </a:extLst>
          </a:blip>
          <a:srcRect l="2060" r="89258" b="26601"/>
          <a:stretch/>
        </p:blipFill>
        <p:spPr bwMode="auto">
          <a:xfrm>
            <a:off x="7635239" y="3654901"/>
            <a:ext cx="746761" cy="87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75288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4400" y="121920"/>
            <a:ext cx="3429000" cy="329081"/>
          </a:xfrm>
          <a:prstGeom prst="rect">
            <a:avLst/>
          </a:prstGeom>
          <a:noFill/>
        </p:spPr>
        <p:txBody>
          <a:bodyPr wrap="square" lIns="82058" tIns="41029" rIns="82058" bIns="41029" rtlCol="0">
            <a:spAutoFit/>
          </a:bodyPr>
          <a:lstStyle/>
          <a:p>
            <a:pPr algn="ctr"/>
            <a:r>
              <a:rPr lang="en-US" b="1" dirty="0" smtClean="0">
                <a:solidFill>
                  <a:schemeClr val="bg1"/>
                </a:solidFill>
              </a:rPr>
              <a:t>NIRSA – ACPA - NASPA</a:t>
            </a:r>
            <a:endParaRPr lang="en-US" b="1" dirty="0">
              <a:solidFill>
                <a:schemeClr val="bg1"/>
              </a:solidFill>
            </a:endParaRPr>
          </a:p>
        </p:txBody>
      </p:sp>
      <p:sp>
        <p:nvSpPr>
          <p:cNvPr id="7" name="Title 4"/>
          <p:cNvSpPr>
            <a:spLocks noGrp="1"/>
          </p:cNvSpPr>
          <p:nvPr>
            <p:ph type="title"/>
          </p:nvPr>
        </p:nvSpPr>
        <p:spPr>
          <a:xfrm>
            <a:off x="448635" y="575312"/>
            <a:ext cx="8222925" cy="1139825"/>
          </a:xfrm>
        </p:spPr>
        <p:txBody>
          <a:bodyPr>
            <a:noAutofit/>
          </a:bodyPr>
          <a:lstStyle/>
          <a:p>
            <a:r>
              <a:rPr lang="en-US" altLang="en-US" sz="4400" b="1" dirty="0" smtClean="0">
                <a:solidFill>
                  <a:schemeClr val="tx1"/>
                </a:solidFill>
                <a:latin typeface="+mn-lt"/>
              </a:rPr>
              <a:t>What topics should we explore?</a:t>
            </a:r>
          </a:p>
        </p:txBody>
      </p:sp>
      <p:sp>
        <p:nvSpPr>
          <p:cNvPr id="8" name="TextBox 7"/>
          <p:cNvSpPr txBox="1"/>
          <p:nvPr/>
        </p:nvSpPr>
        <p:spPr>
          <a:xfrm>
            <a:off x="448634" y="2052592"/>
            <a:ext cx="8202307" cy="1652520"/>
          </a:xfrm>
          <a:prstGeom prst="rect">
            <a:avLst/>
          </a:prstGeom>
          <a:noFill/>
        </p:spPr>
        <p:txBody>
          <a:bodyPr wrap="square" lIns="82058" tIns="41029" rIns="82058" bIns="41029" rtlCol="0">
            <a:spAutoFit/>
          </a:bodyPr>
          <a:lstStyle/>
          <a:p>
            <a:pPr>
              <a:lnSpc>
                <a:spcPct val="100000"/>
              </a:lnSpc>
              <a:spcBef>
                <a:spcPts val="0"/>
              </a:spcBef>
              <a:spcAft>
                <a:spcPts val="0"/>
              </a:spcAft>
              <a:buClr>
                <a:schemeClr val="tx1"/>
              </a:buClr>
            </a:pPr>
            <a:endParaRPr lang="en-US" sz="2000" b="1" dirty="0"/>
          </a:p>
          <a:p>
            <a:pPr marL="342900" indent="-342900">
              <a:buClr>
                <a:schemeClr val="tx1"/>
              </a:buClr>
              <a:buFont typeface="Wingdings" panose="05000000000000000000" pitchFamily="2" charset="2"/>
              <a:buChar char="v"/>
            </a:pPr>
            <a:endParaRPr lang="en-US" sz="2200" b="1" dirty="0"/>
          </a:p>
          <a:p>
            <a:pPr>
              <a:buClr>
                <a:schemeClr val="accent1">
                  <a:lumMod val="75000"/>
                </a:schemeClr>
              </a:buClr>
            </a:pPr>
            <a:endParaRPr lang="en-US" sz="2000" b="1" dirty="0"/>
          </a:p>
          <a:p>
            <a:pPr marL="410291" indent="-410291">
              <a:buClr>
                <a:schemeClr val="accent1">
                  <a:lumMod val="75000"/>
                </a:schemeClr>
              </a:buClr>
              <a:buFont typeface="Wingdings" panose="05000000000000000000" pitchFamily="2" charset="2"/>
              <a:buChar char="v"/>
            </a:pPr>
            <a:endParaRPr lang="en-US" sz="2000" b="1" dirty="0"/>
          </a:p>
          <a:p>
            <a:endParaRPr lang="en-US" sz="2000" b="1" dirty="0"/>
          </a:p>
        </p:txBody>
      </p:sp>
      <p:sp>
        <p:nvSpPr>
          <p:cNvPr id="9"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49</a:t>
            </a:fld>
            <a:endParaRPr lang="en-US" sz="1200" b="1" dirty="0">
              <a:solidFill>
                <a:schemeClr val="bg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635" y="2069740"/>
            <a:ext cx="3783618" cy="1087791"/>
          </a:xfrm>
          <a:prstGeom prst="rect">
            <a:avLst/>
          </a:prstGeom>
        </p:spPr>
      </p:pic>
      <p:pic>
        <p:nvPicPr>
          <p:cNvPr id="12" name="Picture 2" descr="Association for the Advancement of Sustainability in Higher Education - Conversations on Campus Sustaina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818" y="3805675"/>
            <a:ext cx="1605252" cy="12683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99307" y="3155411"/>
            <a:ext cx="4410636" cy="1077218"/>
          </a:xfrm>
          <a:prstGeom prst="rect">
            <a:avLst/>
          </a:prstGeom>
          <a:noFill/>
        </p:spPr>
        <p:txBody>
          <a:bodyPr wrap="square" rtlCol="0">
            <a:spAutoFit/>
          </a:bodyPr>
          <a:lstStyle/>
          <a:p>
            <a:pPr algn="ctr"/>
            <a:r>
              <a:rPr lang="en-US" sz="3200" b="1" dirty="0" smtClean="0"/>
              <a:t>We welcome your</a:t>
            </a:r>
          </a:p>
          <a:p>
            <a:pPr algn="ctr"/>
            <a:r>
              <a:rPr lang="en-US" sz="3200" b="1" dirty="0" smtClean="0"/>
              <a:t>thoughts and ideas!</a:t>
            </a:r>
            <a:endParaRPr lang="en-US" sz="3200" b="1" dirty="0"/>
          </a:p>
        </p:txBody>
      </p:sp>
    </p:spTree>
    <p:extLst>
      <p:ext uri="{BB962C8B-B14F-4D97-AF65-F5344CB8AC3E}">
        <p14:creationId xmlns:p14="http://schemas.microsoft.com/office/powerpoint/2010/main" val="29594128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6729" y="5629835"/>
            <a:ext cx="5468471" cy="4930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Content Placeholder 2"/>
          <p:cNvSpPr txBox="1">
            <a:spLocks/>
          </p:cNvSpPr>
          <p:nvPr/>
        </p:nvSpPr>
        <p:spPr>
          <a:xfrm>
            <a:off x="457201" y="2529840"/>
            <a:ext cx="8229599" cy="3769359"/>
          </a:xfrm>
          <a:prstGeom prst="rect">
            <a:avLst/>
          </a:prstGeom>
        </p:spPr>
        <p:txBody>
          <a:bodyPr lIns="82058" tIns="41029" rIns="82058" bIns="41029">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None/>
              <a:tabLst>
                <a:tab pos="6176963" algn="l"/>
              </a:tabLst>
            </a:pPr>
            <a:r>
              <a:rPr lang="en-US" b="1" dirty="0" smtClean="0">
                <a:solidFill>
                  <a:schemeClr val="tx1"/>
                </a:solidFill>
              </a:rPr>
              <a:t>Student </a:t>
            </a:r>
            <a:r>
              <a:rPr lang="en-US" b="1" dirty="0">
                <a:solidFill>
                  <a:schemeClr val="tx1"/>
                </a:solidFill>
              </a:rPr>
              <a:t>Affairs Stories of </a:t>
            </a:r>
            <a:r>
              <a:rPr lang="en-US" b="1" dirty="0" smtClean="0">
                <a:solidFill>
                  <a:schemeClr val="tx1"/>
                </a:solidFill>
              </a:rPr>
              <a:t>Sustainability:	April 2014</a:t>
            </a:r>
          </a:p>
          <a:p>
            <a:pPr marL="0" indent="0">
              <a:spcBef>
                <a:spcPts val="0"/>
              </a:spcBef>
              <a:spcAft>
                <a:spcPts val="0"/>
              </a:spcAft>
              <a:buNone/>
              <a:tabLst>
                <a:tab pos="6176963" algn="l"/>
              </a:tabLst>
            </a:pPr>
            <a:r>
              <a:rPr lang="en-US" b="1" dirty="0" smtClean="0">
                <a:solidFill>
                  <a:schemeClr val="tx1"/>
                </a:solidFill>
              </a:rPr>
              <a:t>Resources </a:t>
            </a:r>
            <a:r>
              <a:rPr lang="en-US" b="1" dirty="0">
                <a:solidFill>
                  <a:schemeClr val="tx1"/>
                </a:solidFill>
              </a:rPr>
              <a:t>to Engage Students and Remove </a:t>
            </a:r>
            <a:r>
              <a:rPr lang="en-US" b="1" dirty="0" smtClean="0">
                <a:solidFill>
                  <a:schemeClr val="tx1"/>
                </a:solidFill>
              </a:rPr>
              <a:t>Silos</a:t>
            </a:r>
          </a:p>
          <a:p>
            <a:pPr marL="0" indent="0">
              <a:spcBef>
                <a:spcPts val="0"/>
              </a:spcBef>
              <a:spcAft>
                <a:spcPts val="0"/>
              </a:spcAft>
              <a:buNone/>
              <a:tabLst>
                <a:tab pos="6176963" algn="l"/>
              </a:tabLst>
            </a:pPr>
            <a:endParaRPr lang="en-US" b="1" dirty="0">
              <a:solidFill>
                <a:schemeClr val="tx1"/>
              </a:solidFill>
            </a:endParaRPr>
          </a:p>
          <a:p>
            <a:pPr marL="0" indent="0">
              <a:spcBef>
                <a:spcPts val="0"/>
              </a:spcBef>
              <a:spcAft>
                <a:spcPts val="0"/>
              </a:spcAft>
              <a:buNone/>
              <a:tabLst>
                <a:tab pos="6176963" algn="l"/>
              </a:tabLst>
            </a:pPr>
            <a:r>
              <a:rPr lang="en-US" b="1" dirty="0" smtClean="0">
                <a:solidFill>
                  <a:schemeClr val="tx1"/>
                </a:solidFill>
              </a:rPr>
              <a:t>Civil </a:t>
            </a:r>
            <a:r>
              <a:rPr lang="en-US" b="1" dirty="0">
                <a:solidFill>
                  <a:schemeClr val="tx1"/>
                </a:solidFill>
              </a:rPr>
              <a:t>Discourse and Civic Engagement </a:t>
            </a:r>
            <a:r>
              <a:rPr lang="en-US" b="1" dirty="0" smtClean="0">
                <a:solidFill>
                  <a:schemeClr val="tx1"/>
                </a:solidFill>
              </a:rPr>
              <a:t>in	October 2014</a:t>
            </a:r>
          </a:p>
          <a:p>
            <a:pPr marL="0" indent="0">
              <a:spcBef>
                <a:spcPts val="0"/>
              </a:spcBef>
              <a:spcAft>
                <a:spcPts val="0"/>
              </a:spcAft>
              <a:buNone/>
              <a:tabLst>
                <a:tab pos="6176963" algn="l"/>
              </a:tabLst>
            </a:pPr>
            <a:r>
              <a:rPr lang="en-US" b="1" dirty="0" smtClean="0">
                <a:solidFill>
                  <a:schemeClr val="tx1"/>
                </a:solidFill>
              </a:rPr>
              <a:t>Student </a:t>
            </a:r>
            <a:r>
              <a:rPr lang="en-US" b="1" dirty="0">
                <a:solidFill>
                  <a:schemeClr val="tx1"/>
                </a:solidFill>
              </a:rPr>
              <a:t>and Academic Affairs with Planet </a:t>
            </a:r>
            <a:r>
              <a:rPr lang="en-US" b="1" dirty="0" smtClean="0">
                <a:solidFill>
                  <a:schemeClr val="tx1"/>
                </a:solidFill>
              </a:rPr>
              <a:t>Education</a:t>
            </a:r>
          </a:p>
          <a:p>
            <a:pPr marL="0" indent="0">
              <a:spcBef>
                <a:spcPts val="0"/>
              </a:spcBef>
              <a:spcAft>
                <a:spcPts val="0"/>
              </a:spcAft>
              <a:buNone/>
              <a:tabLst>
                <a:tab pos="6176963" algn="l"/>
              </a:tabLst>
            </a:pPr>
            <a:endParaRPr lang="en-US" b="1" dirty="0">
              <a:solidFill>
                <a:schemeClr val="tx1"/>
              </a:solidFill>
            </a:endParaRPr>
          </a:p>
          <a:p>
            <a:pPr marL="0" indent="0">
              <a:spcBef>
                <a:spcPts val="0"/>
              </a:spcBef>
              <a:spcAft>
                <a:spcPts val="0"/>
              </a:spcAft>
              <a:buNone/>
              <a:tabLst>
                <a:tab pos="6176963" algn="l"/>
              </a:tabLst>
            </a:pPr>
            <a:r>
              <a:rPr lang="en-US" b="1" dirty="0" smtClean="0">
                <a:solidFill>
                  <a:schemeClr val="tx1"/>
                </a:solidFill>
              </a:rPr>
              <a:t>Student </a:t>
            </a:r>
            <a:r>
              <a:rPr lang="en-US" b="1" dirty="0">
                <a:solidFill>
                  <a:schemeClr val="tx1"/>
                </a:solidFill>
              </a:rPr>
              <a:t>Affairs Leadership in </a:t>
            </a:r>
            <a:r>
              <a:rPr lang="en-US" b="1" dirty="0" smtClean="0">
                <a:solidFill>
                  <a:schemeClr val="tx1"/>
                </a:solidFill>
              </a:rPr>
              <a:t>	April 2015</a:t>
            </a:r>
          </a:p>
          <a:p>
            <a:pPr marL="0" indent="0">
              <a:spcBef>
                <a:spcPts val="0"/>
              </a:spcBef>
              <a:spcAft>
                <a:spcPts val="0"/>
              </a:spcAft>
              <a:buNone/>
              <a:tabLst>
                <a:tab pos="6176963" algn="l"/>
              </a:tabLst>
            </a:pPr>
            <a:r>
              <a:rPr lang="en-US" b="1" dirty="0" smtClean="0">
                <a:solidFill>
                  <a:schemeClr val="tx1"/>
                </a:solidFill>
              </a:rPr>
              <a:t>Sustainable </a:t>
            </a:r>
            <a:r>
              <a:rPr lang="en-US" b="1" dirty="0">
                <a:solidFill>
                  <a:schemeClr val="tx1"/>
                </a:solidFill>
              </a:rPr>
              <a:t>Purchasing and Event </a:t>
            </a:r>
            <a:r>
              <a:rPr lang="en-US" b="1" dirty="0" smtClean="0">
                <a:solidFill>
                  <a:schemeClr val="tx1"/>
                </a:solidFill>
              </a:rPr>
              <a:t>Coordination</a:t>
            </a:r>
          </a:p>
          <a:p>
            <a:pPr marL="0" indent="0">
              <a:spcBef>
                <a:spcPts val="0"/>
              </a:spcBef>
              <a:spcAft>
                <a:spcPts val="0"/>
              </a:spcAft>
              <a:buNone/>
              <a:tabLst>
                <a:tab pos="6176963" algn="l"/>
              </a:tabLst>
            </a:pPr>
            <a:endParaRPr lang="en-US" b="1" dirty="0">
              <a:solidFill>
                <a:schemeClr val="tx1"/>
              </a:solidFill>
            </a:endParaRPr>
          </a:p>
          <a:p>
            <a:pPr marL="0" indent="0">
              <a:spcBef>
                <a:spcPts val="0"/>
              </a:spcBef>
              <a:spcAft>
                <a:spcPts val="0"/>
              </a:spcAft>
              <a:buNone/>
              <a:tabLst>
                <a:tab pos="6176963" algn="l"/>
              </a:tabLst>
            </a:pPr>
            <a:r>
              <a:rPr lang="en-US" b="1" dirty="0" smtClean="0">
                <a:solidFill>
                  <a:schemeClr val="tx1"/>
                </a:solidFill>
              </a:rPr>
              <a:t>Sustainability Internships   	November 2015</a:t>
            </a:r>
          </a:p>
          <a:p>
            <a:pPr marL="0" indent="0">
              <a:spcAft>
                <a:spcPts val="0"/>
              </a:spcAft>
              <a:buNone/>
              <a:defRPr/>
            </a:pPr>
            <a:endParaRPr lang="en-US" sz="800" b="1" dirty="0" smtClean="0">
              <a:solidFill>
                <a:schemeClr val="tx1"/>
              </a:solidFill>
              <a:latin typeface="Tw Cen MT" pitchFamily="34" charset="0"/>
              <a:hlinkClick r:id="rId3"/>
            </a:endParaRPr>
          </a:p>
          <a:p>
            <a:pPr marL="0" indent="0" algn="ctr">
              <a:spcAft>
                <a:spcPts val="0"/>
              </a:spcAft>
              <a:buNone/>
              <a:defRPr/>
            </a:pPr>
            <a:r>
              <a:rPr lang="en-US" b="1" dirty="0">
                <a:hlinkClick r:id="rId4"/>
              </a:rPr>
              <a:t>http://</a:t>
            </a:r>
            <a:r>
              <a:rPr lang="en-US" b="1" dirty="0" smtClean="0">
                <a:hlinkClick r:id="rId4"/>
              </a:rPr>
              <a:t>tinyurl.com/HEASCWebinarSeries</a:t>
            </a:r>
            <a:endParaRPr lang="en-US" b="1" dirty="0" smtClean="0"/>
          </a:p>
          <a:p>
            <a:pPr marL="0" indent="0" algn="ctr">
              <a:spcAft>
                <a:spcPts val="0"/>
              </a:spcAft>
              <a:buNone/>
              <a:defRPr/>
            </a:pPr>
            <a:endParaRPr lang="en-US" dirty="0">
              <a:solidFill>
                <a:schemeClr val="tx1"/>
              </a:solidFill>
              <a:latin typeface="Tw Cen MT" pitchFamily="34" charset="0"/>
            </a:endParaRPr>
          </a:p>
        </p:txBody>
      </p:sp>
      <p:sp>
        <p:nvSpPr>
          <p:cNvPr id="4" name="TextBox 3"/>
          <p:cNvSpPr txBox="1"/>
          <p:nvPr/>
        </p:nvSpPr>
        <p:spPr>
          <a:xfrm>
            <a:off x="457200" y="1891883"/>
            <a:ext cx="8229599" cy="452191"/>
          </a:xfrm>
          <a:prstGeom prst="rect">
            <a:avLst/>
          </a:prstGeom>
          <a:noFill/>
        </p:spPr>
        <p:txBody>
          <a:bodyPr wrap="square" lIns="82058" tIns="41029" rIns="82058" bIns="41029" rtlCol="0">
            <a:spAutoFit/>
          </a:bodyPr>
          <a:lstStyle/>
          <a:p>
            <a:r>
              <a:rPr lang="en-US" sz="2400" b="1" dirty="0" smtClean="0">
                <a:solidFill>
                  <a:srgbClr val="00CC00"/>
                </a:solidFill>
              </a:rPr>
              <a:t>Best Practices in Sustainability Webinar Series</a:t>
            </a:r>
            <a:endParaRPr lang="en-US" sz="2400" b="1" dirty="0">
              <a:solidFill>
                <a:srgbClr val="00CC00"/>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837" y="400930"/>
            <a:ext cx="4401075" cy="1265310"/>
          </a:xfrm>
          <a:prstGeom prst="rect">
            <a:avLst/>
          </a:prstGeom>
        </p:spPr>
      </p:pic>
      <p:sp>
        <p:nvSpPr>
          <p:cNvPr id="5"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5</a:t>
            </a:fld>
            <a:endParaRPr lang="en-US" sz="1200" b="1" dirty="0">
              <a:solidFill>
                <a:schemeClr val="bg1"/>
              </a:solidFill>
            </a:endParaRPr>
          </a:p>
        </p:txBody>
      </p:sp>
    </p:spTree>
    <p:extLst>
      <p:ext uri="{BB962C8B-B14F-4D97-AF65-F5344CB8AC3E}">
        <p14:creationId xmlns:p14="http://schemas.microsoft.com/office/powerpoint/2010/main" val="21509665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74785" y="555676"/>
            <a:ext cx="8229600" cy="1486485"/>
          </a:xfrm>
          <a:prstGeom prst="rect">
            <a:avLst/>
          </a:prstGeom>
        </p:spPr>
        <p:txBody>
          <a:bodyPr lIns="82058" tIns="41029" rIns="82058" bIns="41029">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1" dirty="0">
                <a:solidFill>
                  <a:schemeClr val="tx1"/>
                </a:solidFill>
                <a:latin typeface="+mn-lt"/>
              </a:rPr>
              <a:t>Contact Information</a:t>
            </a:r>
            <a:r>
              <a:rPr lang="en-US" sz="4400" b="1" dirty="0">
                <a:solidFill>
                  <a:srgbClr val="00B050"/>
                </a:solidFill>
                <a:latin typeface="+mn-lt"/>
              </a:rPr>
              <a:t/>
            </a:r>
            <a:br>
              <a:rPr lang="en-US" sz="4400" b="1" dirty="0">
                <a:solidFill>
                  <a:srgbClr val="00B050"/>
                </a:solidFill>
                <a:latin typeface="+mn-lt"/>
              </a:rPr>
            </a:br>
            <a:endParaRPr lang="en-US" sz="4400" b="1" dirty="0">
              <a:solidFill>
                <a:srgbClr val="00B050"/>
              </a:solidFill>
              <a:latin typeface="+mn-lt"/>
            </a:endParaRPr>
          </a:p>
        </p:txBody>
      </p:sp>
      <p:sp>
        <p:nvSpPr>
          <p:cNvPr id="4" name="Rectangle 3"/>
          <p:cNvSpPr/>
          <p:nvPr/>
        </p:nvSpPr>
        <p:spPr>
          <a:xfrm>
            <a:off x="690879" y="1713361"/>
            <a:ext cx="7772401" cy="4083955"/>
          </a:xfrm>
          <a:prstGeom prst="rect">
            <a:avLst/>
          </a:prstGeom>
        </p:spPr>
        <p:txBody>
          <a:bodyPr wrap="square" lIns="82058" tIns="41029" rIns="82058" bIns="41029">
            <a:spAutoFit/>
          </a:bodyPr>
          <a:lstStyle/>
          <a:p>
            <a:pPr>
              <a:tabLst>
                <a:tab pos="2976563" algn="l"/>
              </a:tabLst>
            </a:pPr>
            <a:r>
              <a:rPr lang="en-US" sz="2000" b="1" dirty="0">
                <a:solidFill>
                  <a:schemeClr val="accent1">
                    <a:lumMod val="75000"/>
                  </a:schemeClr>
                </a:solidFill>
              </a:rPr>
              <a:t>Debra Rowe</a:t>
            </a:r>
            <a:r>
              <a:rPr lang="en-US" sz="2000" b="1" dirty="0"/>
              <a:t>	</a:t>
            </a:r>
            <a:r>
              <a:rPr lang="en-US" sz="2000" dirty="0" smtClean="0">
                <a:hlinkClick r:id="rId2"/>
              </a:rPr>
              <a:t>educatingforasustainablefuture@gmail.com</a:t>
            </a:r>
            <a:endParaRPr lang="en-US" sz="2000" dirty="0" smtClean="0"/>
          </a:p>
          <a:p>
            <a:pPr>
              <a:tabLst>
                <a:tab pos="2976563" algn="l"/>
              </a:tabLst>
            </a:pPr>
            <a:endParaRPr lang="en-US" sz="2000" b="1" dirty="0"/>
          </a:p>
          <a:p>
            <a:pPr>
              <a:tabLst>
                <a:tab pos="2976563" algn="l"/>
              </a:tabLst>
            </a:pPr>
            <a:r>
              <a:rPr lang="en-US" sz="2000" b="1" dirty="0">
                <a:solidFill>
                  <a:schemeClr val="accent1">
                    <a:lumMod val="75000"/>
                  </a:schemeClr>
                </a:solidFill>
              </a:rPr>
              <a:t>Kaye Holman</a:t>
            </a:r>
            <a:r>
              <a:rPr lang="en-US" sz="2000" b="1" dirty="0"/>
              <a:t>	</a:t>
            </a:r>
            <a:r>
              <a:rPr lang="en-US" sz="2000" dirty="0" smtClean="0">
                <a:hlinkClick r:id="rId3"/>
              </a:rPr>
              <a:t>kaye.holman@colostate.edu</a:t>
            </a:r>
            <a:endParaRPr lang="en-US" sz="2000" dirty="0" smtClean="0"/>
          </a:p>
          <a:p>
            <a:pPr>
              <a:tabLst>
                <a:tab pos="2976563" algn="l"/>
              </a:tabLst>
            </a:pPr>
            <a:endParaRPr lang="en-US" sz="2000" b="1" dirty="0">
              <a:solidFill>
                <a:schemeClr val="accent1">
                  <a:lumMod val="75000"/>
                </a:schemeClr>
              </a:solidFill>
            </a:endParaRPr>
          </a:p>
          <a:p>
            <a:pPr>
              <a:tabLst>
                <a:tab pos="2976563" algn="l"/>
              </a:tabLst>
            </a:pPr>
            <a:r>
              <a:rPr lang="en-US" sz="2000" b="1" dirty="0" smtClean="0">
                <a:solidFill>
                  <a:schemeClr val="accent1">
                    <a:lumMod val="75000"/>
                  </a:schemeClr>
                </a:solidFill>
              </a:rPr>
              <a:t>Jennifer Keup	</a:t>
            </a:r>
            <a:r>
              <a:rPr lang="en-US" sz="2000" dirty="0" smtClean="0">
                <a:solidFill>
                  <a:schemeClr val="accent1">
                    <a:lumMod val="75000"/>
                  </a:schemeClr>
                </a:solidFill>
                <a:hlinkClick r:id="rId4"/>
              </a:rPr>
              <a:t>keupj@mailbox.sc.edu</a:t>
            </a:r>
            <a:endParaRPr lang="en-US" sz="2000" dirty="0" smtClean="0">
              <a:solidFill>
                <a:schemeClr val="accent1">
                  <a:lumMod val="75000"/>
                </a:schemeClr>
              </a:solidFill>
            </a:endParaRPr>
          </a:p>
          <a:p>
            <a:pPr>
              <a:tabLst>
                <a:tab pos="2976563" algn="l"/>
              </a:tabLst>
            </a:pPr>
            <a:endParaRPr lang="en-US" sz="2000" b="1" dirty="0" smtClean="0">
              <a:solidFill>
                <a:schemeClr val="accent1">
                  <a:lumMod val="75000"/>
                </a:schemeClr>
              </a:solidFill>
            </a:endParaRPr>
          </a:p>
          <a:p>
            <a:pPr>
              <a:tabLst>
                <a:tab pos="2976563" algn="l"/>
              </a:tabLst>
            </a:pPr>
            <a:r>
              <a:rPr lang="en-US" sz="2000" b="1" dirty="0" smtClean="0">
                <a:solidFill>
                  <a:schemeClr val="accent1">
                    <a:lumMod val="75000"/>
                  </a:schemeClr>
                </a:solidFill>
              </a:rPr>
              <a:t>Shea Alevy</a:t>
            </a:r>
            <a:r>
              <a:rPr lang="en-US" sz="2000" b="1" dirty="0"/>
              <a:t>	</a:t>
            </a:r>
            <a:r>
              <a:rPr lang="en-US" sz="2000" dirty="0" smtClean="0">
                <a:solidFill>
                  <a:srgbClr val="FF0000"/>
                </a:solidFill>
                <a:hlinkClick r:id="rId5"/>
              </a:rPr>
              <a:t>Shea.Alevy@asu.edu</a:t>
            </a:r>
            <a:endParaRPr lang="en-US" sz="2000" dirty="0" smtClean="0">
              <a:solidFill>
                <a:srgbClr val="FF0000"/>
              </a:solidFill>
            </a:endParaRPr>
          </a:p>
          <a:p>
            <a:pPr>
              <a:tabLst>
                <a:tab pos="2976563" algn="l"/>
              </a:tabLst>
            </a:pPr>
            <a:endParaRPr lang="en-US" sz="2000" dirty="0" smtClean="0"/>
          </a:p>
          <a:p>
            <a:pPr>
              <a:tabLst>
                <a:tab pos="2976563" algn="l"/>
              </a:tabLst>
            </a:pPr>
            <a:r>
              <a:rPr lang="en-US" sz="2000" b="1" dirty="0" smtClean="0">
                <a:solidFill>
                  <a:schemeClr val="accent1">
                    <a:lumMod val="75000"/>
                  </a:schemeClr>
                </a:solidFill>
              </a:rPr>
              <a:t>Rhondda Thomas</a:t>
            </a:r>
            <a:r>
              <a:rPr lang="en-US" sz="2000" b="1" dirty="0"/>
              <a:t>	</a:t>
            </a:r>
            <a:r>
              <a:rPr lang="en-US" sz="2000" dirty="0" smtClean="0">
                <a:solidFill>
                  <a:srgbClr val="FF0000"/>
                </a:solidFill>
                <a:hlinkClick r:id="rId6"/>
              </a:rPr>
              <a:t>rhonddt@clemson.edu</a:t>
            </a:r>
            <a:endParaRPr lang="en-US" sz="2000" dirty="0" smtClean="0">
              <a:solidFill>
                <a:srgbClr val="FF0000"/>
              </a:solidFill>
            </a:endParaRPr>
          </a:p>
          <a:p>
            <a:pPr>
              <a:tabLst>
                <a:tab pos="2976563" algn="l"/>
              </a:tabLst>
            </a:pPr>
            <a:endParaRPr lang="en-US" sz="2000" b="1" dirty="0" smtClean="0"/>
          </a:p>
          <a:p>
            <a:pPr>
              <a:tabLst>
                <a:tab pos="2976563" algn="l"/>
              </a:tabLst>
            </a:pPr>
            <a:r>
              <a:rPr lang="en-US" sz="2000" b="1" dirty="0" smtClean="0">
                <a:solidFill>
                  <a:schemeClr val="accent1">
                    <a:lumMod val="75000"/>
                  </a:schemeClr>
                </a:solidFill>
              </a:rPr>
              <a:t>Dustin Albright</a:t>
            </a:r>
            <a:r>
              <a:rPr lang="en-US" sz="2000" b="1" dirty="0"/>
              <a:t>	</a:t>
            </a:r>
            <a:r>
              <a:rPr lang="en-US" sz="2000" dirty="0" smtClean="0">
                <a:solidFill>
                  <a:srgbClr val="FF0000"/>
                </a:solidFill>
                <a:hlinkClick r:id="rId7"/>
              </a:rPr>
              <a:t>dalbrig@clemson.edu</a:t>
            </a:r>
            <a:endParaRPr lang="en-US" sz="2000" dirty="0" smtClean="0">
              <a:solidFill>
                <a:srgbClr val="FF0000"/>
              </a:solidFill>
            </a:endParaRPr>
          </a:p>
          <a:p>
            <a:pPr>
              <a:tabLst>
                <a:tab pos="2976563" algn="l"/>
              </a:tabLst>
            </a:pPr>
            <a:endParaRPr lang="en-US" sz="2000" b="1" dirty="0"/>
          </a:p>
          <a:p>
            <a:pPr>
              <a:tabLst>
                <a:tab pos="2976563" algn="l"/>
              </a:tabLst>
            </a:pPr>
            <a:endParaRPr lang="en-US" sz="2000" dirty="0">
              <a:solidFill>
                <a:srgbClr val="FF0000"/>
              </a:solidFill>
            </a:endParaRPr>
          </a:p>
        </p:txBody>
      </p:sp>
      <p:sp>
        <p:nvSpPr>
          <p:cNvPr id="6"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50</a:t>
            </a:fld>
            <a:endParaRPr lang="en-US" sz="1200" b="1" dirty="0">
              <a:solidFill>
                <a:schemeClr val="bg1"/>
              </a:solidFill>
            </a:endParaRPr>
          </a:p>
        </p:txBody>
      </p:sp>
    </p:spTree>
    <p:extLst>
      <p:ext uri="{BB962C8B-B14F-4D97-AF65-F5344CB8AC3E}">
        <p14:creationId xmlns:p14="http://schemas.microsoft.com/office/powerpoint/2010/main" val="59961175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361" y="565836"/>
            <a:ext cx="8229600" cy="2222937"/>
          </a:xfrm>
        </p:spPr>
        <p:txBody>
          <a:bodyPr>
            <a:normAutofit/>
          </a:bodyPr>
          <a:lstStyle/>
          <a:p>
            <a:pPr algn="ctr"/>
            <a:r>
              <a:rPr lang="en-US" sz="6000" b="1" dirty="0">
                <a:solidFill>
                  <a:schemeClr val="accent2">
                    <a:lumMod val="75000"/>
                  </a:schemeClr>
                </a:solidFill>
                <a:latin typeface="+mn-lt"/>
              </a:rPr>
              <a:t>Thank You!</a:t>
            </a:r>
            <a:r>
              <a:rPr lang="en-US" sz="6000" b="1" dirty="0">
                <a:solidFill>
                  <a:srgbClr val="00B050"/>
                </a:solidFill>
                <a:latin typeface="+mn-lt"/>
              </a:rPr>
              <a:t/>
            </a:r>
            <a:br>
              <a:rPr lang="en-US" sz="6000" b="1" dirty="0">
                <a:solidFill>
                  <a:srgbClr val="00B050"/>
                </a:solidFill>
                <a:latin typeface="+mn-lt"/>
              </a:rPr>
            </a:br>
            <a:endParaRPr lang="en-US" sz="6000" b="1" dirty="0">
              <a:solidFill>
                <a:srgbClr val="00B050"/>
              </a:solidFill>
              <a:latin typeface="+mn-lt"/>
            </a:endParaRPr>
          </a:p>
        </p:txBody>
      </p:sp>
      <p:sp>
        <p:nvSpPr>
          <p:cNvPr id="9"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51</a:t>
            </a:fld>
            <a:endParaRPr lang="en-US" sz="1200" b="1"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425" y="2525566"/>
            <a:ext cx="4401075" cy="1265310"/>
          </a:xfrm>
          <a:prstGeom prst="rect">
            <a:avLst/>
          </a:prstGeom>
        </p:spPr>
      </p:pic>
      <p:pic>
        <p:nvPicPr>
          <p:cNvPr id="11" name="Picture 2" descr="Association for the Advancement of Sustainability in Higher Education - Conversations on Campus Sustainabi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6946" y="3360531"/>
            <a:ext cx="2438958" cy="1927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52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1" y="2540001"/>
            <a:ext cx="8686799" cy="3691467"/>
          </a:xfrm>
        </p:spPr>
        <p:txBody>
          <a:bodyPr>
            <a:noAutofit/>
          </a:bodyPr>
          <a:lstStyle/>
          <a:p>
            <a:pPr marL="1717675" indent="0">
              <a:spcBef>
                <a:spcPts val="0"/>
              </a:spcBef>
              <a:spcAft>
                <a:spcPts val="0"/>
              </a:spcAft>
            </a:pPr>
            <a:r>
              <a:rPr lang="en-US" sz="2000" b="1" dirty="0">
                <a:solidFill>
                  <a:schemeClr val="tx1"/>
                </a:solidFill>
              </a:rPr>
              <a:t>Debra Rowe, PhD</a:t>
            </a:r>
          </a:p>
          <a:p>
            <a:pPr marL="1717675" indent="0">
              <a:spcBef>
                <a:spcPts val="0"/>
              </a:spcBef>
              <a:spcAft>
                <a:spcPts val="0"/>
              </a:spcAft>
            </a:pPr>
            <a:r>
              <a:rPr lang="en-US" dirty="0">
                <a:solidFill>
                  <a:schemeClr val="tx1"/>
                </a:solidFill>
              </a:rPr>
              <a:t>HEASC Consultant /Advisor</a:t>
            </a:r>
          </a:p>
          <a:p>
            <a:pPr marL="1717675" indent="0">
              <a:spcBef>
                <a:spcPts val="0"/>
              </a:spcBef>
              <a:spcAft>
                <a:spcPts val="0"/>
              </a:spcAft>
            </a:pPr>
            <a:r>
              <a:rPr lang="en-US" dirty="0">
                <a:solidFill>
                  <a:schemeClr val="tx1"/>
                </a:solidFill>
              </a:rPr>
              <a:t>Founder, Disciplinary Associations Network for Sustainability</a:t>
            </a:r>
          </a:p>
          <a:p>
            <a:pPr marL="1717675" indent="0">
              <a:spcBef>
                <a:spcPts val="0"/>
              </a:spcBef>
              <a:spcAft>
                <a:spcPts val="0"/>
              </a:spcAft>
            </a:pPr>
            <a:r>
              <a:rPr lang="en-US" dirty="0" smtClean="0">
                <a:solidFill>
                  <a:schemeClr val="tx1"/>
                </a:solidFill>
              </a:rPr>
              <a:t>President</a:t>
            </a:r>
            <a:r>
              <a:rPr lang="en-US" dirty="0">
                <a:solidFill>
                  <a:schemeClr val="tx1"/>
                </a:solidFill>
              </a:rPr>
              <a:t>, U.S. Partnership for Education for Sustainable Development</a:t>
            </a:r>
          </a:p>
          <a:p>
            <a:pPr marL="1717675" indent="0">
              <a:spcBef>
                <a:spcPts val="0"/>
              </a:spcBef>
              <a:spcAft>
                <a:spcPts val="0"/>
              </a:spcAft>
            </a:pPr>
            <a:endParaRPr lang="en-US" sz="2000" dirty="0" smtClean="0">
              <a:solidFill>
                <a:schemeClr val="tx1"/>
              </a:solidFill>
            </a:endParaRPr>
          </a:p>
          <a:p>
            <a:pPr marL="1717675" indent="0">
              <a:spcBef>
                <a:spcPts val="0"/>
              </a:spcBef>
              <a:spcAft>
                <a:spcPts val="0"/>
              </a:spcAft>
            </a:pPr>
            <a:endParaRPr lang="en-US" sz="2000" dirty="0" smtClean="0">
              <a:solidFill>
                <a:schemeClr val="tx1"/>
              </a:solidFill>
            </a:endParaRPr>
          </a:p>
          <a:p>
            <a:pPr marL="1717675" indent="0">
              <a:spcBef>
                <a:spcPts val="0"/>
              </a:spcBef>
              <a:spcAft>
                <a:spcPts val="0"/>
              </a:spcAft>
            </a:pPr>
            <a:endParaRPr lang="en-US" sz="2000" dirty="0">
              <a:solidFill>
                <a:schemeClr val="tx1"/>
              </a:solidFill>
            </a:endParaRPr>
          </a:p>
          <a:p>
            <a:pPr marL="1717675" indent="0">
              <a:spcBef>
                <a:spcPts val="0"/>
              </a:spcBef>
              <a:spcAft>
                <a:spcPts val="0"/>
              </a:spcAft>
            </a:pPr>
            <a:r>
              <a:rPr lang="en-US" sz="2000" b="1" dirty="0">
                <a:solidFill>
                  <a:schemeClr val="tx1"/>
                </a:solidFill>
              </a:rPr>
              <a:t>Kaye Holman, PhD</a:t>
            </a:r>
          </a:p>
          <a:p>
            <a:pPr marL="1717675" indent="0">
              <a:spcBef>
                <a:spcPts val="0"/>
              </a:spcBef>
              <a:spcAft>
                <a:spcPts val="0"/>
              </a:spcAft>
            </a:pPr>
            <a:r>
              <a:rPr lang="en-US" dirty="0">
                <a:solidFill>
                  <a:schemeClr val="tx1"/>
                </a:solidFill>
              </a:rPr>
              <a:t>HEASC Sustainability Fellow</a:t>
            </a:r>
          </a:p>
          <a:p>
            <a:pPr marL="1717675" indent="0">
              <a:spcBef>
                <a:spcPts val="0"/>
              </a:spcBef>
              <a:spcAft>
                <a:spcPts val="0"/>
              </a:spcAft>
            </a:pPr>
            <a:r>
              <a:rPr lang="en-US" dirty="0" smtClean="0">
                <a:solidFill>
                  <a:schemeClr val="tx1"/>
                </a:solidFill>
              </a:rPr>
              <a:t>Global Sustainability Leadership Fellow, Colorado State University</a:t>
            </a:r>
          </a:p>
          <a:p>
            <a:pPr marL="1717675" indent="0">
              <a:spcBef>
                <a:spcPts val="0"/>
              </a:spcBef>
              <a:spcAft>
                <a:spcPts val="0"/>
              </a:spcAft>
            </a:pPr>
            <a:r>
              <a:rPr lang="en-US" dirty="0" smtClean="0">
                <a:solidFill>
                  <a:schemeClr val="tx1"/>
                </a:solidFill>
              </a:rPr>
              <a:t>Coordinator</a:t>
            </a:r>
            <a:r>
              <a:rPr lang="en-US" dirty="0">
                <a:solidFill>
                  <a:schemeClr val="tx1"/>
                </a:solidFill>
              </a:rPr>
              <a:t>, Ecosystem Science &amp; Sustainability, Colorado State </a:t>
            </a:r>
            <a:r>
              <a:rPr lang="en-US" dirty="0" smtClean="0">
                <a:solidFill>
                  <a:schemeClr val="tx1"/>
                </a:solidFill>
              </a:rPr>
              <a:t>University</a:t>
            </a:r>
          </a:p>
          <a:p>
            <a:pPr marL="0" indent="0">
              <a:lnSpc>
                <a:spcPct val="100000"/>
              </a:lnSpc>
              <a:buNone/>
            </a:pPr>
            <a:endParaRPr lang="en-US" sz="1600" dirty="0">
              <a:solidFill>
                <a:schemeClr val="tx1"/>
              </a:solidFill>
            </a:endParaRPr>
          </a:p>
        </p:txBody>
      </p:sp>
      <p:sp>
        <p:nvSpPr>
          <p:cNvPr id="4" name="TextBox 3"/>
          <p:cNvSpPr txBox="1"/>
          <p:nvPr/>
        </p:nvSpPr>
        <p:spPr>
          <a:xfrm>
            <a:off x="457201" y="1891883"/>
            <a:ext cx="5694972" cy="452191"/>
          </a:xfrm>
          <a:prstGeom prst="rect">
            <a:avLst/>
          </a:prstGeom>
          <a:noFill/>
        </p:spPr>
        <p:txBody>
          <a:bodyPr wrap="square" lIns="82058" tIns="41029" rIns="82058" bIns="41029" rtlCol="0">
            <a:spAutoFit/>
          </a:bodyPr>
          <a:lstStyle/>
          <a:p>
            <a:r>
              <a:rPr lang="en-US" sz="2400" b="1" dirty="0">
                <a:solidFill>
                  <a:srgbClr val="00CC00"/>
                </a:solidFill>
              </a:rPr>
              <a:t>Webinar Facilitators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37" y="400930"/>
            <a:ext cx="4401075" cy="12653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730" y="4386503"/>
            <a:ext cx="1424521" cy="1610658"/>
          </a:xfrm>
          <a:prstGeom prst="rect">
            <a:avLst/>
          </a:prstGeom>
        </p:spPr>
      </p:pic>
      <p:pic>
        <p:nvPicPr>
          <p:cNvPr id="9" name="Picture 2" descr="Debra Row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54" y="2575341"/>
            <a:ext cx="1517872" cy="151787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6</a:t>
            </a:fld>
            <a:endParaRPr lang="en-US" sz="1200" b="1" dirty="0">
              <a:solidFill>
                <a:schemeClr val="bg1"/>
              </a:solidFill>
            </a:endParaRPr>
          </a:p>
        </p:txBody>
      </p:sp>
    </p:spTree>
    <p:extLst>
      <p:ext uri="{BB962C8B-B14F-4D97-AF65-F5344CB8AC3E}">
        <p14:creationId xmlns:p14="http://schemas.microsoft.com/office/powerpoint/2010/main" val="16477917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1" y="2540001"/>
            <a:ext cx="8686799" cy="3691467"/>
          </a:xfrm>
        </p:spPr>
        <p:txBody>
          <a:bodyPr>
            <a:noAutofit/>
          </a:bodyPr>
          <a:lstStyle/>
          <a:p>
            <a:pPr marL="1773238" indent="0">
              <a:spcBef>
                <a:spcPts val="0"/>
              </a:spcBef>
              <a:spcAft>
                <a:spcPts val="0"/>
              </a:spcAft>
            </a:pPr>
            <a:r>
              <a:rPr lang="en-US" sz="2000" b="1" dirty="0" smtClean="0">
                <a:solidFill>
                  <a:schemeClr val="tx1"/>
                </a:solidFill>
              </a:rPr>
              <a:t>Jennifer Keup</a:t>
            </a:r>
          </a:p>
          <a:p>
            <a:pPr marL="1773238" indent="0">
              <a:spcBef>
                <a:spcPts val="0"/>
              </a:spcBef>
              <a:spcAft>
                <a:spcPts val="0"/>
              </a:spcAft>
            </a:pPr>
            <a:r>
              <a:rPr lang="en-US" sz="2000" dirty="0" smtClean="0">
                <a:solidFill>
                  <a:schemeClr val="tx1"/>
                </a:solidFill>
              </a:rPr>
              <a:t>Director</a:t>
            </a:r>
            <a:endParaRPr lang="en-US" sz="2000" dirty="0">
              <a:solidFill>
                <a:schemeClr val="tx1"/>
              </a:solidFill>
            </a:endParaRPr>
          </a:p>
          <a:p>
            <a:pPr marL="1773238" indent="0">
              <a:spcBef>
                <a:spcPts val="0"/>
              </a:spcBef>
              <a:spcAft>
                <a:spcPts val="0"/>
              </a:spcAft>
            </a:pPr>
            <a:r>
              <a:rPr lang="en-US" sz="2000" dirty="0" smtClean="0">
                <a:solidFill>
                  <a:schemeClr val="tx1"/>
                </a:solidFill>
              </a:rPr>
              <a:t>National Resource Center for</a:t>
            </a:r>
          </a:p>
          <a:p>
            <a:pPr marL="1773238" indent="0">
              <a:spcBef>
                <a:spcPts val="0"/>
              </a:spcBef>
              <a:spcAft>
                <a:spcPts val="0"/>
              </a:spcAft>
            </a:pPr>
            <a:r>
              <a:rPr lang="en-US" sz="2000" dirty="0" smtClean="0">
                <a:solidFill>
                  <a:schemeClr val="tx1"/>
                </a:solidFill>
              </a:rPr>
              <a:t>The First Year Experience and Students in Transition</a:t>
            </a:r>
            <a:endParaRPr lang="en-US" sz="2000" dirty="0">
              <a:solidFill>
                <a:schemeClr val="tx1"/>
              </a:solidFill>
            </a:endParaRPr>
          </a:p>
          <a:p>
            <a:pPr marL="1773238" indent="0">
              <a:spcBef>
                <a:spcPts val="0"/>
              </a:spcBef>
              <a:spcAft>
                <a:spcPts val="0"/>
              </a:spcAft>
            </a:pPr>
            <a:endParaRPr lang="en-US" sz="2000" b="1" dirty="0" smtClean="0">
              <a:solidFill>
                <a:schemeClr val="tx1"/>
              </a:solidFill>
            </a:endParaRPr>
          </a:p>
          <a:p>
            <a:pPr marL="1773238" indent="0">
              <a:spcBef>
                <a:spcPts val="0"/>
              </a:spcBef>
              <a:spcAft>
                <a:spcPts val="0"/>
              </a:spcAft>
            </a:pPr>
            <a:endParaRPr lang="en-US" sz="2000" b="1" dirty="0">
              <a:solidFill>
                <a:schemeClr val="tx1"/>
              </a:solidFill>
            </a:endParaRPr>
          </a:p>
          <a:p>
            <a:pPr marL="1773238" indent="0">
              <a:spcBef>
                <a:spcPts val="0"/>
              </a:spcBef>
              <a:spcAft>
                <a:spcPts val="0"/>
              </a:spcAft>
            </a:pPr>
            <a:endParaRPr lang="en-US" sz="2000" b="1" dirty="0" smtClean="0">
              <a:solidFill>
                <a:schemeClr val="tx1"/>
              </a:solidFill>
            </a:endParaRPr>
          </a:p>
          <a:p>
            <a:pPr marL="1773238" indent="0">
              <a:spcBef>
                <a:spcPts val="0"/>
              </a:spcBef>
              <a:spcAft>
                <a:spcPts val="0"/>
              </a:spcAft>
            </a:pPr>
            <a:r>
              <a:rPr lang="en-US" sz="2000" b="1" dirty="0" smtClean="0">
                <a:solidFill>
                  <a:schemeClr val="tx1"/>
                </a:solidFill>
              </a:rPr>
              <a:t>Shea Alevy</a:t>
            </a:r>
            <a:endParaRPr lang="en-US" sz="2000" b="1" dirty="0">
              <a:solidFill>
                <a:schemeClr val="tx1"/>
              </a:solidFill>
            </a:endParaRPr>
          </a:p>
          <a:p>
            <a:pPr marL="1773238" indent="0">
              <a:spcBef>
                <a:spcPts val="0"/>
              </a:spcBef>
              <a:spcAft>
                <a:spcPts val="0"/>
              </a:spcAft>
            </a:pPr>
            <a:r>
              <a:rPr lang="en-US" dirty="0" smtClean="0">
                <a:solidFill>
                  <a:schemeClr val="tx1"/>
                </a:solidFill>
              </a:rPr>
              <a:t>Community Coordinator, Residential Life</a:t>
            </a:r>
          </a:p>
          <a:p>
            <a:pPr marL="1773238" indent="0">
              <a:spcBef>
                <a:spcPts val="0"/>
              </a:spcBef>
              <a:spcAft>
                <a:spcPts val="0"/>
              </a:spcAft>
            </a:pPr>
            <a:r>
              <a:rPr lang="en-US" dirty="0" smtClean="0">
                <a:solidFill>
                  <a:schemeClr val="tx1"/>
                </a:solidFill>
              </a:rPr>
              <a:t>Barrett, The Honors College</a:t>
            </a:r>
          </a:p>
          <a:p>
            <a:pPr marL="1773238" indent="0">
              <a:spcBef>
                <a:spcPts val="0"/>
              </a:spcBef>
              <a:spcAft>
                <a:spcPts val="0"/>
              </a:spcAft>
            </a:pPr>
            <a:r>
              <a:rPr lang="en-US" dirty="0" smtClean="0">
                <a:solidFill>
                  <a:schemeClr val="tx1"/>
                </a:solidFill>
              </a:rPr>
              <a:t>Arizona State University</a:t>
            </a:r>
            <a:endParaRPr lang="en-US" sz="2000" dirty="0">
              <a:solidFill>
                <a:schemeClr val="tx1"/>
              </a:solidFill>
            </a:endParaRPr>
          </a:p>
          <a:p>
            <a:pPr marL="1773238" indent="0">
              <a:spcBef>
                <a:spcPts val="0"/>
              </a:spcBef>
              <a:spcAft>
                <a:spcPts val="0"/>
              </a:spcAft>
            </a:pPr>
            <a:endParaRPr lang="en-US" sz="2000" dirty="0">
              <a:solidFill>
                <a:schemeClr val="tx1"/>
              </a:solidFill>
            </a:endParaRPr>
          </a:p>
          <a:p>
            <a:pPr marL="1773238" indent="0">
              <a:spcBef>
                <a:spcPts val="0"/>
              </a:spcBef>
              <a:spcAft>
                <a:spcPts val="0"/>
              </a:spcAft>
            </a:pPr>
            <a:endParaRPr lang="en-US" sz="2000" dirty="0" smtClean="0">
              <a:solidFill>
                <a:schemeClr val="tx1"/>
              </a:solidFill>
            </a:endParaRPr>
          </a:p>
          <a:p>
            <a:pPr marL="1773238" indent="0">
              <a:spcBef>
                <a:spcPts val="0"/>
              </a:spcBef>
              <a:spcAft>
                <a:spcPts val="0"/>
              </a:spcAft>
            </a:pPr>
            <a:endParaRPr lang="en-US" sz="2000" dirty="0" smtClean="0">
              <a:solidFill>
                <a:schemeClr val="tx1"/>
              </a:solidFill>
            </a:endParaRPr>
          </a:p>
          <a:p>
            <a:pPr marL="1773238" indent="0">
              <a:spcBef>
                <a:spcPts val="0"/>
              </a:spcBef>
              <a:spcAft>
                <a:spcPts val="0"/>
              </a:spcAft>
            </a:pPr>
            <a:endParaRPr lang="en-US" sz="2000" dirty="0">
              <a:solidFill>
                <a:schemeClr val="tx1"/>
              </a:solidFill>
            </a:endParaRPr>
          </a:p>
          <a:p>
            <a:pPr marL="1773238" indent="0">
              <a:spcBef>
                <a:spcPts val="0"/>
              </a:spcBef>
              <a:spcAft>
                <a:spcPts val="0"/>
              </a:spcAft>
            </a:pPr>
            <a:endParaRPr lang="en-US" dirty="0">
              <a:solidFill>
                <a:schemeClr val="tx1"/>
              </a:solidFill>
            </a:endParaRPr>
          </a:p>
          <a:p>
            <a:pPr marL="1773238" indent="0">
              <a:lnSpc>
                <a:spcPct val="100000"/>
              </a:lnSpc>
              <a:buNone/>
            </a:pPr>
            <a:endParaRPr lang="en-US" sz="2000" dirty="0">
              <a:solidFill>
                <a:schemeClr val="tx1"/>
              </a:solidFill>
            </a:endParaRPr>
          </a:p>
        </p:txBody>
      </p:sp>
      <p:sp>
        <p:nvSpPr>
          <p:cNvPr id="4" name="TextBox 3"/>
          <p:cNvSpPr txBox="1"/>
          <p:nvPr/>
        </p:nvSpPr>
        <p:spPr>
          <a:xfrm>
            <a:off x="457201" y="1891882"/>
            <a:ext cx="5694972" cy="452191"/>
          </a:xfrm>
          <a:prstGeom prst="rect">
            <a:avLst/>
          </a:prstGeom>
          <a:noFill/>
        </p:spPr>
        <p:txBody>
          <a:bodyPr wrap="square" lIns="82058" tIns="41029" rIns="82058" bIns="41029" rtlCol="0">
            <a:spAutoFit/>
          </a:bodyPr>
          <a:lstStyle/>
          <a:p>
            <a:r>
              <a:rPr lang="en-US" sz="2400" b="1" dirty="0">
                <a:solidFill>
                  <a:srgbClr val="00CC00"/>
                </a:solidFill>
              </a:rPr>
              <a:t>Webinar Guest Speakers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37" y="400930"/>
            <a:ext cx="4401075" cy="1265310"/>
          </a:xfrm>
          <a:prstGeom prst="rect">
            <a:avLst/>
          </a:prstGeom>
        </p:spPr>
      </p:pic>
      <p:sp>
        <p:nvSpPr>
          <p:cNvPr id="10"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7</a:t>
            </a:fld>
            <a:endParaRPr lang="en-US" sz="1200" b="1" dirty="0">
              <a:solidFill>
                <a:schemeClr val="bg1"/>
              </a:solidFill>
            </a:endParaRPr>
          </a:p>
        </p:txBody>
      </p:sp>
      <p:pic>
        <p:nvPicPr>
          <p:cNvPr id="8" name="Picture 2" descr="https://chronicle-vitae-production.s3.amazonaws.com/uploads/user/photo/312831/medium_portrait_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9" y="4536134"/>
            <a:ext cx="1492057" cy="14920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kholman\Desktop\Jennifer_2010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153" y="2519652"/>
            <a:ext cx="1194397" cy="179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7104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1" y="2540001"/>
            <a:ext cx="8686799" cy="3691467"/>
          </a:xfrm>
        </p:spPr>
        <p:txBody>
          <a:bodyPr>
            <a:noAutofit/>
          </a:bodyPr>
          <a:lstStyle/>
          <a:p>
            <a:pPr marL="1773238" indent="0">
              <a:spcBef>
                <a:spcPts val="0"/>
              </a:spcBef>
              <a:spcAft>
                <a:spcPts val="0"/>
              </a:spcAft>
            </a:pPr>
            <a:r>
              <a:rPr lang="en-US" sz="2000" b="1" dirty="0" smtClean="0">
                <a:solidFill>
                  <a:schemeClr val="tx1"/>
                </a:solidFill>
              </a:rPr>
              <a:t>Rhondda Thomas</a:t>
            </a:r>
            <a:endParaRPr lang="en-US" sz="2000" b="1" dirty="0">
              <a:solidFill>
                <a:schemeClr val="tx1"/>
              </a:solidFill>
            </a:endParaRPr>
          </a:p>
          <a:p>
            <a:pPr marL="1773238" indent="0">
              <a:spcBef>
                <a:spcPts val="0"/>
              </a:spcBef>
              <a:spcAft>
                <a:spcPts val="0"/>
              </a:spcAft>
            </a:pPr>
            <a:r>
              <a:rPr lang="en-US" dirty="0" smtClean="0">
                <a:solidFill>
                  <a:schemeClr val="tx1"/>
                </a:solidFill>
              </a:rPr>
              <a:t>Associate Professor, African American Literature</a:t>
            </a:r>
          </a:p>
          <a:p>
            <a:pPr marL="1773238" indent="0">
              <a:spcBef>
                <a:spcPts val="0"/>
              </a:spcBef>
              <a:spcAft>
                <a:spcPts val="0"/>
              </a:spcAft>
            </a:pPr>
            <a:r>
              <a:rPr lang="en-US" dirty="0" smtClean="0">
                <a:solidFill>
                  <a:schemeClr val="tx1"/>
                </a:solidFill>
              </a:rPr>
              <a:t>Clemson University</a:t>
            </a:r>
            <a:r>
              <a:rPr lang="en-US" sz="2000" dirty="0">
                <a:solidFill>
                  <a:schemeClr val="tx1"/>
                </a:solidFill>
              </a:rPr>
              <a:t> </a:t>
            </a:r>
          </a:p>
          <a:p>
            <a:pPr marL="1773238" indent="0">
              <a:spcBef>
                <a:spcPts val="0"/>
              </a:spcBef>
              <a:spcAft>
                <a:spcPts val="0"/>
              </a:spcAft>
            </a:pPr>
            <a:endParaRPr lang="en-US" sz="2000" dirty="0">
              <a:solidFill>
                <a:schemeClr val="tx1"/>
              </a:solidFill>
            </a:endParaRPr>
          </a:p>
          <a:p>
            <a:pPr marL="1773238" indent="0">
              <a:spcBef>
                <a:spcPts val="0"/>
              </a:spcBef>
              <a:spcAft>
                <a:spcPts val="0"/>
              </a:spcAft>
            </a:pPr>
            <a:endParaRPr lang="en-US" sz="2000" dirty="0" smtClean="0">
              <a:solidFill>
                <a:schemeClr val="tx1"/>
              </a:solidFill>
            </a:endParaRPr>
          </a:p>
          <a:p>
            <a:pPr marL="1773238" indent="0">
              <a:spcBef>
                <a:spcPts val="0"/>
              </a:spcBef>
              <a:spcAft>
                <a:spcPts val="0"/>
              </a:spcAft>
            </a:pPr>
            <a:endParaRPr lang="en-US" sz="2000" dirty="0" smtClean="0">
              <a:solidFill>
                <a:schemeClr val="tx1"/>
              </a:solidFill>
            </a:endParaRPr>
          </a:p>
          <a:p>
            <a:pPr marL="1773238" indent="0">
              <a:spcBef>
                <a:spcPts val="0"/>
              </a:spcBef>
              <a:spcAft>
                <a:spcPts val="0"/>
              </a:spcAft>
            </a:pPr>
            <a:endParaRPr lang="en-US" sz="2000" dirty="0">
              <a:solidFill>
                <a:schemeClr val="tx1"/>
              </a:solidFill>
            </a:endParaRPr>
          </a:p>
          <a:p>
            <a:pPr marL="1773238" indent="0">
              <a:spcBef>
                <a:spcPts val="0"/>
              </a:spcBef>
              <a:spcAft>
                <a:spcPts val="0"/>
              </a:spcAft>
            </a:pPr>
            <a:r>
              <a:rPr lang="en-US" sz="2000" b="1" dirty="0" smtClean="0">
                <a:solidFill>
                  <a:schemeClr val="tx1"/>
                </a:solidFill>
              </a:rPr>
              <a:t>Dustin Albright</a:t>
            </a:r>
            <a:endParaRPr lang="en-US" sz="2000" b="1" dirty="0">
              <a:solidFill>
                <a:schemeClr val="tx1"/>
              </a:solidFill>
            </a:endParaRPr>
          </a:p>
          <a:p>
            <a:pPr marL="1773238" indent="0">
              <a:spcBef>
                <a:spcPts val="0"/>
              </a:spcBef>
              <a:spcAft>
                <a:spcPts val="0"/>
              </a:spcAft>
            </a:pPr>
            <a:r>
              <a:rPr lang="en-US" dirty="0" smtClean="0">
                <a:solidFill>
                  <a:schemeClr val="tx1"/>
                </a:solidFill>
              </a:rPr>
              <a:t>Assistant Professor, College of Architecture, Arts &amp; Humanities</a:t>
            </a:r>
          </a:p>
          <a:p>
            <a:pPr marL="1773238" indent="0">
              <a:spcBef>
                <a:spcPts val="0"/>
              </a:spcBef>
              <a:spcAft>
                <a:spcPts val="0"/>
              </a:spcAft>
            </a:pPr>
            <a:r>
              <a:rPr lang="en-US" dirty="0">
                <a:solidFill>
                  <a:schemeClr val="tx1"/>
                </a:solidFill>
              </a:rPr>
              <a:t>Clemson </a:t>
            </a:r>
            <a:r>
              <a:rPr lang="en-US" dirty="0" smtClean="0">
                <a:solidFill>
                  <a:schemeClr val="tx1"/>
                </a:solidFill>
              </a:rPr>
              <a:t>University</a:t>
            </a:r>
            <a:r>
              <a:rPr lang="en-US" sz="2000" dirty="0">
                <a:solidFill>
                  <a:schemeClr val="tx1"/>
                </a:solidFill>
              </a:rPr>
              <a:t> </a:t>
            </a:r>
          </a:p>
          <a:p>
            <a:pPr marL="1773238" indent="0">
              <a:spcBef>
                <a:spcPts val="0"/>
              </a:spcBef>
              <a:spcAft>
                <a:spcPts val="0"/>
              </a:spcAft>
            </a:pPr>
            <a:endParaRPr lang="en-US" dirty="0">
              <a:solidFill>
                <a:schemeClr val="tx1"/>
              </a:solidFill>
            </a:endParaRPr>
          </a:p>
          <a:p>
            <a:pPr marL="1370013" indent="0">
              <a:lnSpc>
                <a:spcPct val="100000"/>
              </a:lnSpc>
              <a:buNone/>
            </a:pPr>
            <a:endParaRPr lang="en-US" sz="2000" dirty="0">
              <a:solidFill>
                <a:schemeClr val="tx1"/>
              </a:solidFill>
            </a:endParaRPr>
          </a:p>
        </p:txBody>
      </p:sp>
      <p:sp>
        <p:nvSpPr>
          <p:cNvPr id="4" name="TextBox 3"/>
          <p:cNvSpPr txBox="1"/>
          <p:nvPr/>
        </p:nvSpPr>
        <p:spPr>
          <a:xfrm>
            <a:off x="457201" y="1891882"/>
            <a:ext cx="5694972" cy="452191"/>
          </a:xfrm>
          <a:prstGeom prst="rect">
            <a:avLst/>
          </a:prstGeom>
          <a:noFill/>
        </p:spPr>
        <p:txBody>
          <a:bodyPr wrap="square" lIns="82058" tIns="41029" rIns="82058" bIns="41029" rtlCol="0">
            <a:spAutoFit/>
          </a:bodyPr>
          <a:lstStyle/>
          <a:p>
            <a:r>
              <a:rPr lang="en-US" sz="2400" b="1" dirty="0">
                <a:solidFill>
                  <a:srgbClr val="00CC00"/>
                </a:solidFill>
              </a:rPr>
              <a:t>Webinar Guest Speakers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37" y="400930"/>
            <a:ext cx="4401075" cy="1265310"/>
          </a:xfrm>
          <a:prstGeom prst="rect">
            <a:avLst/>
          </a:prstGeom>
        </p:spPr>
      </p:pic>
      <p:sp>
        <p:nvSpPr>
          <p:cNvPr id="10"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8</a:t>
            </a:fld>
            <a:endParaRPr lang="en-US" sz="1200" b="1" dirty="0">
              <a:solidFill>
                <a:schemeClr val="bg1"/>
              </a:solidFill>
            </a:endParaRPr>
          </a:p>
        </p:txBody>
      </p:sp>
      <p:pic>
        <p:nvPicPr>
          <p:cNvPr id="2050" name="Picture 2" descr="http://newsstand.clemson.edu/wp-content/uploads/2015/02/Rhondda-R-Thom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21" y="2474453"/>
            <a:ext cx="1205839" cy="16402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edia.clemson.edu/caah/upload/files/dustin-albright-22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295" y="4427401"/>
            <a:ext cx="1404065" cy="157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3133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1" y="2540001"/>
            <a:ext cx="8686799" cy="3691467"/>
          </a:xfrm>
        </p:spPr>
        <p:txBody>
          <a:bodyPr>
            <a:noAutofit/>
          </a:bodyPr>
          <a:lstStyle/>
          <a:p>
            <a:pPr marL="1773238" indent="0">
              <a:spcBef>
                <a:spcPts val="0"/>
              </a:spcBef>
              <a:spcAft>
                <a:spcPts val="0"/>
              </a:spcAft>
            </a:pPr>
            <a:r>
              <a:rPr lang="en-US" sz="2000" b="1" dirty="0" smtClean="0">
                <a:solidFill>
                  <a:schemeClr val="tx1"/>
                </a:solidFill>
              </a:rPr>
              <a:t>Jonathan Coop</a:t>
            </a:r>
            <a:endParaRPr lang="en-US" sz="2000" b="1" dirty="0">
              <a:solidFill>
                <a:schemeClr val="tx1"/>
              </a:solidFill>
            </a:endParaRPr>
          </a:p>
          <a:p>
            <a:pPr marL="1773238" indent="0">
              <a:spcBef>
                <a:spcPts val="0"/>
              </a:spcBef>
              <a:spcAft>
                <a:spcPts val="0"/>
              </a:spcAft>
            </a:pPr>
            <a:r>
              <a:rPr lang="en-US" dirty="0" smtClean="0">
                <a:solidFill>
                  <a:schemeClr val="tx1"/>
                </a:solidFill>
              </a:rPr>
              <a:t>Assistant Professor, Biology and Environment and Sustainability</a:t>
            </a:r>
          </a:p>
          <a:p>
            <a:pPr marL="1773238" indent="0">
              <a:spcBef>
                <a:spcPts val="0"/>
              </a:spcBef>
              <a:spcAft>
                <a:spcPts val="0"/>
              </a:spcAft>
            </a:pPr>
            <a:r>
              <a:rPr lang="en-US" dirty="0" smtClean="0">
                <a:solidFill>
                  <a:schemeClr val="tx1"/>
                </a:solidFill>
              </a:rPr>
              <a:t>Western State Colorado University</a:t>
            </a:r>
            <a:r>
              <a:rPr lang="en-US" dirty="0">
                <a:solidFill>
                  <a:schemeClr val="tx1"/>
                </a:solidFill>
              </a:rPr>
              <a:t> </a:t>
            </a:r>
          </a:p>
          <a:p>
            <a:pPr marL="1773238" indent="0">
              <a:spcBef>
                <a:spcPts val="0"/>
              </a:spcBef>
              <a:spcAft>
                <a:spcPts val="0"/>
              </a:spcAft>
            </a:pPr>
            <a:endParaRPr lang="en-US" sz="2000" dirty="0">
              <a:solidFill>
                <a:schemeClr val="tx1"/>
              </a:solidFill>
            </a:endParaRPr>
          </a:p>
          <a:p>
            <a:pPr marL="1773238" indent="0">
              <a:spcBef>
                <a:spcPts val="0"/>
              </a:spcBef>
              <a:spcAft>
                <a:spcPts val="0"/>
              </a:spcAft>
            </a:pPr>
            <a:endParaRPr lang="en-US" sz="2000" dirty="0" smtClean="0">
              <a:solidFill>
                <a:schemeClr val="tx1"/>
              </a:solidFill>
            </a:endParaRPr>
          </a:p>
          <a:p>
            <a:pPr marL="1773238" indent="0">
              <a:spcBef>
                <a:spcPts val="0"/>
              </a:spcBef>
              <a:spcAft>
                <a:spcPts val="0"/>
              </a:spcAft>
            </a:pPr>
            <a:endParaRPr lang="en-US" sz="2000" dirty="0" smtClean="0">
              <a:solidFill>
                <a:schemeClr val="tx1"/>
              </a:solidFill>
            </a:endParaRPr>
          </a:p>
          <a:p>
            <a:pPr marL="1773238" indent="0">
              <a:spcBef>
                <a:spcPts val="0"/>
              </a:spcBef>
              <a:spcAft>
                <a:spcPts val="0"/>
              </a:spcAft>
            </a:pPr>
            <a:endParaRPr lang="en-US" sz="2000" dirty="0">
              <a:solidFill>
                <a:schemeClr val="tx1"/>
              </a:solidFill>
            </a:endParaRPr>
          </a:p>
          <a:p>
            <a:pPr marL="1773238" indent="0">
              <a:spcBef>
                <a:spcPts val="0"/>
              </a:spcBef>
              <a:spcAft>
                <a:spcPts val="0"/>
              </a:spcAft>
              <a:buNone/>
            </a:pPr>
            <a:endParaRPr lang="en-US" dirty="0">
              <a:solidFill>
                <a:schemeClr val="tx1"/>
              </a:solidFill>
            </a:endParaRPr>
          </a:p>
          <a:p>
            <a:pPr marL="1370013" indent="0">
              <a:lnSpc>
                <a:spcPct val="100000"/>
              </a:lnSpc>
              <a:buNone/>
            </a:pPr>
            <a:endParaRPr lang="en-US" sz="2000" dirty="0">
              <a:solidFill>
                <a:schemeClr val="tx1"/>
              </a:solidFill>
            </a:endParaRPr>
          </a:p>
        </p:txBody>
      </p:sp>
      <p:sp>
        <p:nvSpPr>
          <p:cNvPr id="4" name="TextBox 3"/>
          <p:cNvSpPr txBox="1"/>
          <p:nvPr/>
        </p:nvSpPr>
        <p:spPr>
          <a:xfrm>
            <a:off x="457201" y="1891882"/>
            <a:ext cx="5694972" cy="452191"/>
          </a:xfrm>
          <a:prstGeom prst="rect">
            <a:avLst/>
          </a:prstGeom>
          <a:noFill/>
        </p:spPr>
        <p:txBody>
          <a:bodyPr wrap="square" lIns="82058" tIns="41029" rIns="82058" bIns="41029" rtlCol="0">
            <a:spAutoFit/>
          </a:bodyPr>
          <a:lstStyle/>
          <a:p>
            <a:r>
              <a:rPr lang="en-US" sz="2400" b="1" dirty="0">
                <a:solidFill>
                  <a:srgbClr val="00CC00"/>
                </a:solidFill>
              </a:rPr>
              <a:t>Webinar Guest Speakers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37" y="400930"/>
            <a:ext cx="4401075" cy="1265310"/>
          </a:xfrm>
          <a:prstGeom prst="rect">
            <a:avLst/>
          </a:prstGeom>
        </p:spPr>
      </p:pic>
      <p:sp>
        <p:nvSpPr>
          <p:cNvPr id="10" name="Slide Number Placeholder 3"/>
          <p:cNvSpPr txBox="1">
            <a:spLocks/>
          </p:cNvSpPr>
          <p:nvPr/>
        </p:nvSpPr>
        <p:spPr>
          <a:xfrm>
            <a:off x="7917934" y="6492875"/>
            <a:ext cx="984019" cy="365125"/>
          </a:xfrm>
          <a:prstGeom prst="rect">
            <a:avLst/>
          </a:prstGeom>
        </p:spPr>
        <p:txBody>
          <a:bodyPr/>
          <a:ls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a:lstStyle>
          <a:p>
            <a:pPr algn="r"/>
            <a:fld id="{4FAB73BC-B049-4115-A692-8D63A059BFB8}" type="slidenum">
              <a:rPr lang="en-US" sz="1200" b="1" smtClean="0">
                <a:solidFill>
                  <a:schemeClr val="bg1"/>
                </a:solidFill>
              </a:rPr>
              <a:pPr algn="r"/>
              <a:t>9</a:t>
            </a:fld>
            <a:endParaRPr lang="en-US" sz="1200" b="1" dirty="0">
              <a:solidFill>
                <a:schemeClr val="bg1"/>
              </a:solidFill>
            </a:endParaRPr>
          </a:p>
        </p:txBody>
      </p:sp>
      <p:pic>
        <p:nvPicPr>
          <p:cNvPr id="2" name="Picture 2" descr="http://www.western.edu/sites/default/files/styles/medium/public/coop.jpg?itok=6M_5a1bW"/>
          <p:cNvPicPr>
            <a:picLocks noChangeAspect="1" noChangeArrowheads="1"/>
          </p:cNvPicPr>
          <p:nvPr/>
        </p:nvPicPr>
        <p:blipFill rotWithShape="1">
          <a:blip r:embed="rId4">
            <a:extLst>
              <a:ext uri="{28A0092B-C50C-407E-A947-70E740481C1C}">
                <a14:useLocalDpi xmlns:a14="http://schemas.microsoft.com/office/drawing/2010/main" val="0"/>
              </a:ext>
            </a:extLst>
          </a:blip>
          <a:srcRect l="37121"/>
          <a:stretch/>
        </p:blipFill>
        <p:spPr bwMode="auto">
          <a:xfrm>
            <a:off x="495355" y="2467722"/>
            <a:ext cx="1431865" cy="152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7455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HEASC Webinars 15-16">
      <a:dk1>
        <a:srgbClr val="006600"/>
      </a:dk1>
      <a:lt1>
        <a:srgbClr val="FFFFFF"/>
      </a:lt1>
      <a:dk2>
        <a:srgbClr val="00CC99"/>
      </a:dk2>
      <a:lt2>
        <a:srgbClr val="FFFFFF"/>
      </a:lt2>
      <a:accent1>
        <a:srgbClr val="008000"/>
      </a:accent1>
      <a:accent2>
        <a:srgbClr val="339966"/>
      </a:accent2>
      <a:accent3>
        <a:srgbClr val="00CC99"/>
      </a:accent3>
      <a:accent4>
        <a:srgbClr val="99FFCC"/>
      </a:accent4>
      <a:accent5>
        <a:srgbClr val="00CC99"/>
      </a:accent5>
      <a:accent6>
        <a:srgbClr val="008000"/>
      </a:accent6>
      <a:hlink>
        <a:srgbClr val="008000"/>
      </a:hlink>
      <a:folHlink>
        <a:srgbClr val="00800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3955</TotalTime>
  <Words>5553</Words>
  <Application>Microsoft Macintosh PowerPoint</Application>
  <PresentationFormat>Letter Paper (8.5x11 in)</PresentationFormat>
  <Paragraphs>654</Paragraphs>
  <Slides>51</Slides>
  <Notes>43</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Retrospect</vt:lpstr>
      <vt:lpstr>First Year Experiences in Sustainability</vt:lpstr>
      <vt:lpstr>Social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Defining Sustainability</vt:lpstr>
      <vt:lpstr>PowerPoint Presentation</vt:lpstr>
      <vt:lpstr>First Year Experiences</vt:lpstr>
      <vt:lpstr>What is a FYE Program?</vt:lpstr>
      <vt:lpstr>Key Considerations in Developing a FYE Program</vt:lpstr>
      <vt:lpstr>Supporting Students at  Other Academic Levels</vt:lpstr>
      <vt:lpstr>Stories of Success &amp; Challenges</vt:lpstr>
      <vt:lpstr>Arizona State University</vt:lpstr>
      <vt:lpstr>Greening Maroon &amp; Gold</vt:lpstr>
      <vt:lpstr>University Housing</vt:lpstr>
      <vt:lpstr>University Housing</vt:lpstr>
      <vt:lpstr>Barrett, the Honors College</vt:lpstr>
      <vt:lpstr>Barrett, the Honors College</vt:lpstr>
      <vt:lpstr>Barrett, the Honors College</vt:lpstr>
      <vt:lpstr>Barrett, the Honors College</vt:lpstr>
      <vt:lpstr>Clemson University</vt:lpstr>
      <vt:lpstr>Faculty In-Residence . . . By Design</vt:lpstr>
      <vt:lpstr>Sustaining Environments</vt:lpstr>
      <vt:lpstr>Sustaining Environments</vt:lpstr>
      <vt:lpstr>Sustaining Environments</vt:lpstr>
      <vt:lpstr>Sustaining Environments</vt:lpstr>
      <vt:lpstr>Sustaining Environments</vt:lpstr>
      <vt:lpstr>Sustaining Environments</vt:lpstr>
      <vt:lpstr>Faculty In-Residence . . . To Engage</vt:lpstr>
      <vt:lpstr>Engaging Communities</vt:lpstr>
      <vt:lpstr>Engaging Communities</vt:lpstr>
      <vt:lpstr>Engaging Communities</vt:lpstr>
      <vt:lpstr>Engaging Communities</vt:lpstr>
      <vt:lpstr>Engaging Communities</vt:lpstr>
      <vt:lpstr>Engaging Communities</vt:lpstr>
      <vt:lpstr>Western State Colorado University</vt:lpstr>
      <vt:lpstr>Peer to Peer Interaction</vt:lpstr>
      <vt:lpstr>Peer to Peer Interaction</vt:lpstr>
      <vt:lpstr>Resources</vt:lpstr>
      <vt:lpstr>National Resource Center</vt:lpstr>
      <vt:lpstr>HEASC Fellow Resources</vt:lpstr>
      <vt:lpstr>SISL Resources</vt:lpstr>
      <vt:lpstr>Listservs and Groups</vt:lpstr>
      <vt:lpstr>Listservs and Groups</vt:lpstr>
      <vt:lpstr>What topics should we explore?</vt:lpstr>
      <vt:lpstr>PowerPoint Presentation</vt:lpstr>
      <vt:lpstr>Thank You! </vt:lpstr>
    </vt:vector>
  </TitlesOfParts>
  <Company>College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Affairs Stories of Sustainability: Resources to Engage Students and Remove Silos</dc:title>
  <dc:creator>Debra Kaye Holman</dc:creator>
  <cp:lastModifiedBy>Shea Alevy</cp:lastModifiedBy>
  <cp:revision>310</cp:revision>
  <dcterms:created xsi:type="dcterms:W3CDTF">2014-04-09T22:28:53Z</dcterms:created>
  <dcterms:modified xsi:type="dcterms:W3CDTF">2016-11-15T05:23:08Z</dcterms:modified>
</cp:coreProperties>
</file>