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4"/>
  </p:notesMasterIdLst>
  <p:sldIdLst>
    <p:sldId id="256" r:id="rId2"/>
    <p:sldId id="334" r:id="rId3"/>
    <p:sldId id="335" r:id="rId4"/>
    <p:sldId id="329" r:id="rId5"/>
    <p:sldId id="320" r:id="rId6"/>
    <p:sldId id="330" r:id="rId7"/>
    <p:sldId id="349" r:id="rId8"/>
    <p:sldId id="345" r:id="rId9"/>
    <p:sldId id="350" r:id="rId10"/>
    <p:sldId id="348" r:id="rId11"/>
    <p:sldId id="351" r:id="rId12"/>
    <p:sldId id="352" r:id="rId13"/>
    <p:sldId id="341" r:id="rId14"/>
    <p:sldId id="343" r:id="rId15"/>
    <p:sldId id="344" r:id="rId16"/>
    <p:sldId id="342" r:id="rId17"/>
    <p:sldId id="353" r:id="rId18"/>
    <p:sldId id="354" r:id="rId19"/>
    <p:sldId id="336" r:id="rId20"/>
    <p:sldId id="338" r:id="rId21"/>
    <p:sldId id="340" r:id="rId22"/>
    <p:sldId id="339" r:id="rId23"/>
  </p:sldIdLst>
  <p:sldSz cx="9144000" cy="5143500" type="screen16x9"/>
  <p:notesSz cx="6858000" cy="9144000"/>
  <p:embeddedFontLst>
    <p:embeddedFont>
      <p:font typeface="Barlow"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lden Chao" initials="TC" lastIdx="1" clrIdx="0">
    <p:extLst>
      <p:ext uri="{19B8F6BF-5375-455C-9EA6-DF929625EA0E}">
        <p15:presenceInfo xmlns:p15="http://schemas.microsoft.com/office/powerpoint/2012/main" userId="68d8362c19e8d0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6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6C192C-68A4-4E9D-9E8C-400113DC8958}">
  <a:tblStyle styleId="{776C192C-68A4-4E9D-9E8C-400113DC895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80187" autoAdjust="0"/>
  </p:normalViewPr>
  <p:slideViewPr>
    <p:cSldViewPr snapToGrid="0">
      <p:cViewPr varScale="1">
        <p:scale>
          <a:sx n="121" d="100"/>
          <a:sy n="121" d="100"/>
        </p:scale>
        <p:origin x="1236" y="312"/>
      </p:cViewPr>
      <p:guideLst/>
    </p:cSldViewPr>
  </p:slideViewPr>
  <p:notesTextViewPr>
    <p:cViewPr>
      <p:scale>
        <a:sx n="133" d="100"/>
        <a:sy n="133"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Key process not only for colleges and universities, but for buildings and facilities in general.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8707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83463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3736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382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74582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8659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161242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6709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897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11405F-717A-4955-A495-4907CF1EBD7E}"/>
              </a:ext>
            </a:extLst>
          </p:cNvPr>
          <p:cNvSpPr>
            <a:spLocks noGrp="1"/>
          </p:cNvSpPr>
          <p:nvPr>
            <p:ph type="body" idx="1"/>
          </p:nvPr>
        </p:nvSpPr>
        <p:spPr/>
        <p:txBody>
          <a:bodyPr/>
          <a:lstStyle/>
          <a:p>
            <a:pPr marL="139700" indent="0">
              <a:buNone/>
            </a:pPr>
            <a:r>
              <a:rPr lang="en-US" dirty="0"/>
              <a:t>Now that an inventory is underway, you can use your data to develop new and better HVAC management strategies and to calculate environmental impact. We’ll focus on the latter now.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refrigerant inventory is similar to a typical greenhouse gas inventory, but focuses on air conditioning and refrigeration equipment and the refrigerant gases inside. Along with refrigerant information, facilities managers can collect model and serial numbers that are useful for organization and procurement.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Inventories yield broad and powerful benefits and streamline procurement and maintenance strategy and environmental leadership and compliance.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73274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FCF6AB-F523-4FF7-8D5A-A78EDE30C7D2}"/>
              </a:ext>
            </a:extLst>
          </p:cNvPr>
          <p:cNvSpPr>
            <a:spLocks noGrp="1"/>
          </p:cNvSpPr>
          <p:nvPr>
            <p:ph type="body" idx="1"/>
          </p:nvPr>
        </p:nvSpPr>
        <p:spPr/>
        <p:txBody>
          <a:bodyPr/>
          <a:lstStyle/>
          <a:p>
            <a:pPr marL="139700" indent="0">
              <a:buNone/>
            </a:pPr>
            <a:r>
              <a:rPr lang="en-US" dirty="0"/>
              <a:t>Using Excel, you can run simple calculations that give an estimate of the carbon dioxide equivalent emissions of refrigerant leaks in your facility. These metrics can help facilities managers prioritize the replacement of equipment with particularly high environmental impact. </a:t>
            </a:r>
          </a:p>
          <a:p>
            <a:pPr marL="139700" indent="0">
              <a:buNone/>
            </a:pPr>
            <a:endParaRPr lang="en-US" dirty="0"/>
          </a:p>
          <a:p>
            <a:pPr marL="139700" indent="0">
              <a:buNone/>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a few more things to keep in mind. </a:t>
            </a:r>
          </a:p>
        </p:txBody>
      </p:sp>
    </p:spTree>
    <p:extLst>
      <p:ext uri="{BB962C8B-B14F-4D97-AF65-F5344CB8AC3E}">
        <p14:creationId xmlns:p14="http://schemas.microsoft.com/office/powerpoint/2010/main" val="195041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4F91B3-4732-4C80-9174-49BE44D7A23A}"/>
              </a:ext>
            </a:extLst>
          </p:cNvPr>
          <p:cNvSpPr>
            <a:spLocks noGrp="1"/>
          </p:cNvSpPr>
          <p:nvPr>
            <p:ph type="body" idx="1"/>
          </p:nvPr>
        </p:nvSpPr>
        <p:spPr/>
        <p:txBody>
          <a:bodyPr/>
          <a:lstStyle/>
          <a:p>
            <a:pPr marL="139700" indent="0">
              <a:buNone/>
            </a:pPr>
            <a:r>
              <a:rPr lang="en-US" dirty="0"/>
              <a:t>We can field questions about inventories in the cumulative Q&amp;A session in just one minute. But lastly, for extended discussion of refrigerant inventories, please see the contacts listed above. For a written summary of this presentation, please visit yalerefrigerantsinitiative.org/inventory. </a:t>
            </a:r>
          </a:p>
        </p:txBody>
      </p:sp>
    </p:spTree>
    <p:extLst>
      <p:ext uri="{BB962C8B-B14F-4D97-AF65-F5344CB8AC3E}">
        <p14:creationId xmlns:p14="http://schemas.microsoft.com/office/powerpoint/2010/main" val="175452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Inventories also answer important questions—both for facilities administration and climate mindfulness. This list isn’t exhaustive, but covers some questions that you all may have been thinking about during this talk. </a:t>
            </a:r>
          </a:p>
        </p:txBody>
      </p:sp>
    </p:spTree>
    <p:extLst>
      <p:ext uri="{BB962C8B-B14F-4D97-AF65-F5344CB8AC3E}">
        <p14:creationId xmlns:p14="http://schemas.microsoft.com/office/powerpoint/2010/main" val="279340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5511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154584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52847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6999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092261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19029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dpi="0" rotWithShape="1">
          <a:blip r:embed="rId2">
            <a:lum/>
          </a:blip>
          <a:srcRect/>
          <a:stretch>
            <a:fillRect t="-24000" b="-24000"/>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7872900" y="-75"/>
            <a:ext cx="1271100" cy="5143500"/>
          </a:xfrm>
          <a:prstGeom prst="rect">
            <a:avLst/>
          </a:prstGeom>
          <a:solidFill>
            <a:schemeClr val="lt1"/>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241225" y="1310875"/>
            <a:ext cx="6509100" cy="25218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710225" y="1310850"/>
            <a:ext cx="5476800" cy="2521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1E4B-413C-4341-9409-49E1888B982A}"/>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C3DADB8F-A455-44FA-901D-814C9C599406}"/>
              </a:ext>
            </a:extLst>
          </p:cNvPr>
          <p:cNvSpPr>
            <a:spLocks noGrp="1"/>
          </p:cNvSpPr>
          <p:nvPr>
            <p:ph type="sldNum" idx="10"/>
          </p:nvPr>
        </p:nvSpPr>
        <p:spPr/>
        <p:txBody>
          <a:bodyPr/>
          <a:lstStyle/>
          <a:p>
            <a:pPr marL="0" lvl="0" indent="0" algn="ct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8927151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ith icon space">
  <p:cSld name="BLANK_1">
    <p:spTree>
      <p:nvGrpSpPr>
        <p:cNvPr id="1" name="Shape 78"/>
        <p:cNvGrpSpPr/>
        <p:nvPr/>
      </p:nvGrpSpPr>
      <p:grpSpPr>
        <a:xfrm>
          <a:off x="0" y="0"/>
          <a:ext cx="0" cy="0"/>
          <a:chOff x="0" y="0"/>
          <a:chExt cx="0" cy="0"/>
        </a:xfrm>
      </p:grpSpPr>
      <p:sp>
        <p:nvSpPr>
          <p:cNvPr id="79" name="Google Shape;79;p12"/>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2"/>
          <p:cNvSpPr txBox="1">
            <a:spLocks noGrp="1"/>
          </p:cNvSpPr>
          <p:nvPr>
            <p:ph type="sldNum" idx="12"/>
          </p:nvPr>
        </p:nvSpPr>
        <p:spPr>
          <a:xfrm>
            <a:off x="8750400" y="4356225"/>
            <a:ext cx="393600" cy="3936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82" name="Google Shape;82;p12"/>
          <p:cNvSpPr/>
          <p:nvPr/>
        </p:nvSpPr>
        <p:spPr>
          <a:xfrm>
            <a:off x="867750" y="393425"/>
            <a:ext cx="806700" cy="8067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background image">
  <p:cSld name="BLANK_1_1">
    <p:spTree>
      <p:nvGrpSpPr>
        <p:cNvPr id="1" name="Shape 83"/>
        <p:cNvGrpSpPr/>
        <p:nvPr/>
      </p:nvGrpSpPr>
      <p:grpSpPr>
        <a:xfrm>
          <a:off x="0" y="0"/>
          <a:ext cx="0" cy="0"/>
          <a:chOff x="0" y="0"/>
          <a:chExt cx="0" cy="0"/>
        </a:xfrm>
      </p:grpSpPr>
      <p:sp>
        <p:nvSpPr>
          <p:cNvPr id="84" name="Google Shape;84;p13"/>
          <p:cNvSpPr/>
          <p:nvPr/>
        </p:nvSpPr>
        <p:spPr>
          <a:xfrm>
            <a:off x="7872900" y="-75"/>
            <a:ext cx="12711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sldNum" idx="12"/>
          </p:nvPr>
        </p:nvSpPr>
        <p:spPr>
          <a:xfrm>
            <a:off x="8750400" y="4356225"/>
            <a:ext cx="393600" cy="3936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0" y="393475"/>
            <a:ext cx="6739500" cy="806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1pPr>
            <a:lvl2pPr lvl="1">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2pPr>
            <a:lvl3pPr lvl="2">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3pPr>
            <a:lvl4pPr lvl="3">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4pPr>
            <a:lvl5pPr lvl="4">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5pPr>
            <a:lvl6pPr lvl="5">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6pPr>
            <a:lvl7pPr lvl="6">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7pPr>
            <a:lvl8pPr lvl="7">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8pPr>
            <a:lvl9pPr lvl="8">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2"/>
              </a:buClr>
              <a:buSzPts val="2600"/>
              <a:buFont typeface="Barlow"/>
              <a:buChar char="▪"/>
              <a:defRPr sz="2600">
                <a:solidFill>
                  <a:schemeClr val="dk1"/>
                </a:solidFill>
                <a:latin typeface="Barlow"/>
                <a:ea typeface="Barlow"/>
                <a:cs typeface="Barlow"/>
                <a:sym typeface="Barlow"/>
              </a:defRPr>
            </a:lvl1pPr>
            <a:lvl2pPr marL="914400" lvl="1"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2pPr>
            <a:lvl3pPr marL="1371600" lvl="2"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3pPr>
            <a:lvl4pPr marL="1828800" lvl="3"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4pPr>
            <a:lvl5pPr marL="2286000" lvl="4"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5pPr>
            <a:lvl6pPr marL="2743200" lvl="5"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6pPr>
            <a:lvl7pPr marL="3200400" lvl="6"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7pPr>
            <a:lvl8pPr marL="3657600" lvl="7"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8pPr>
            <a:lvl9pPr marL="4114800" lvl="8"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chemeClr val="lt1"/>
                </a:solidFill>
                <a:latin typeface="Barlow"/>
                <a:ea typeface="Barlow"/>
                <a:cs typeface="Barlow"/>
                <a:sym typeface="Barlow"/>
              </a:defRPr>
            </a:lvl1pPr>
            <a:lvl2pPr lvl="1" algn="ctr">
              <a:buNone/>
              <a:defRPr sz="1200" b="1">
                <a:solidFill>
                  <a:schemeClr val="lt1"/>
                </a:solidFill>
                <a:latin typeface="Barlow"/>
                <a:ea typeface="Barlow"/>
                <a:cs typeface="Barlow"/>
                <a:sym typeface="Barlow"/>
              </a:defRPr>
            </a:lvl2pPr>
            <a:lvl3pPr lvl="2" algn="ctr">
              <a:buNone/>
              <a:defRPr sz="1200" b="1">
                <a:solidFill>
                  <a:schemeClr val="lt1"/>
                </a:solidFill>
                <a:latin typeface="Barlow"/>
                <a:ea typeface="Barlow"/>
                <a:cs typeface="Barlow"/>
                <a:sym typeface="Barlow"/>
              </a:defRPr>
            </a:lvl3pPr>
            <a:lvl4pPr lvl="3" algn="ctr">
              <a:buNone/>
              <a:defRPr sz="1200" b="1">
                <a:solidFill>
                  <a:schemeClr val="lt1"/>
                </a:solidFill>
                <a:latin typeface="Barlow"/>
                <a:ea typeface="Barlow"/>
                <a:cs typeface="Barlow"/>
                <a:sym typeface="Barlow"/>
              </a:defRPr>
            </a:lvl4pPr>
            <a:lvl5pPr lvl="4" algn="ctr">
              <a:buNone/>
              <a:defRPr sz="1200" b="1">
                <a:solidFill>
                  <a:schemeClr val="lt1"/>
                </a:solidFill>
                <a:latin typeface="Barlow"/>
                <a:ea typeface="Barlow"/>
                <a:cs typeface="Barlow"/>
                <a:sym typeface="Barlow"/>
              </a:defRPr>
            </a:lvl5pPr>
            <a:lvl6pPr lvl="5" algn="ctr">
              <a:buNone/>
              <a:defRPr sz="1200" b="1">
                <a:solidFill>
                  <a:schemeClr val="lt1"/>
                </a:solidFill>
                <a:latin typeface="Barlow"/>
                <a:ea typeface="Barlow"/>
                <a:cs typeface="Barlow"/>
                <a:sym typeface="Barlow"/>
              </a:defRPr>
            </a:lvl6pPr>
            <a:lvl7pPr lvl="6" algn="ctr">
              <a:buNone/>
              <a:defRPr sz="1200" b="1">
                <a:solidFill>
                  <a:schemeClr val="lt1"/>
                </a:solidFill>
                <a:latin typeface="Barlow"/>
                <a:ea typeface="Barlow"/>
                <a:cs typeface="Barlow"/>
                <a:sym typeface="Barlow"/>
              </a:defRPr>
            </a:lvl7pPr>
            <a:lvl8pPr lvl="7" algn="ctr">
              <a:buNone/>
              <a:defRPr sz="1200" b="1">
                <a:solidFill>
                  <a:schemeClr val="lt1"/>
                </a:solidFill>
                <a:latin typeface="Barlow"/>
                <a:ea typeface="Barlow"/>
                <a:cs typeface="Barlow"/>
                <a:sym typeface="Barlow"/>
              </a:defRPr>
            </a:lvl8pPr>
            <a:lvl9pPr lvl="8" algn="ctr">
              <a:buNone/>
              <a:defRPr sz="1200" b="1">
                <a:solidFill>
                  <a:schemeClr val="lt1"/>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 id="2147483658" r:id="rId3"/>
    <p:sldLayoutId id="214748365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hyperlink" Target="mailto:tilden.chao@yale.edu" TargetMode="External"/><Relationship Id="rId3" Type="http://schemas.openxmlformats.org/officeDocument/2006/relationships/image" Target="../media/image4.jpg"/><Relationship Id="rId7" Type="http://schemas.openxmlformats.org/officeDocument/2006/relationships/hyperlink" Target="mailto:husted@bard.edu"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mailto:djsmith@bard.edu" TargetMode="External"/><Relationship Id="rId5" Type="http://schemas.openxmlformats.org/officeDocument/2006/relationships/hyperlink" Target="mailto:Ktaddonio@igsd.org" TargetMode="External"/><Relationship Id="rId4" Type="http://schemas.openxmlformats.org/officeDocument/2006/relationships/image" Target="../media/image5.png"/><Relationship Id="rId9" Type="http://schemas.openxmlformats.org/officeDocument/2006/relationships/hyperlink" Target="http://www.yalerefrigerantsinitiative.org/invento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4000" r="-4000"/>
          </a:stretch>
        </a:blip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2726408" y="1310850"/>
            <a:ext cx="5426507" cy="252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solidFill>
                  <a:schemeClr val="bg1"/>
                </a:solidFill>
              </a:rPr>
              <a:t>REFRIGERANT INVENTORY:</a:t>
            </a:r>
            <a:br>
              <a:rPr lang="en-US" sz="2800" dirty="0"/>
            </a:br>
            <a:r>
              <a:rPr lang="en-US" sz="2000" dirty="0">
                <a:solidFill>
                  <a:schemeClr val="bg1"/>
                </a:solidFill>
              </a:rPr>
              <a:t>WHY AND HOW </a:t>
            </a:r>
            <a:br>
              <a:rPr lang="en-US" sz="2800" dirty="0"/>
            </a:br>
            <a:br>
              <a:rPr lang="en-US" sz="3600" dirty="0"/>
            </a:br>
            <a:r>
              <a:rPr lang="en-US" sz="1600" dirty="0"/>
              <a:t>DAN SMITH, LAURIE HUSTED</a:t>
            </a:r>
            <a:r>
              <a:rPr lang="en-US" sz="1600" b="0" dirty="0"/>
              <a:t>: BARD COLLEGE</a:t>
            </a:r>
            <a:br>
              <a:rPr lang="en-US" sz="1600" b="0" dirty="0"/>
            </a:br>
            <a:r>
              <a:rPr lang="en-US" sz="1600" dirty="0"/>
              <a:t>TILDEN CHAO</a:t>
            </a:r>
            <a:r>
              <a:rPr lang="en-US" sz="1600" b="0" dirty="0"/>
              <a:t>: YALE REFRIGERANTS INITIATIVE</a:t>
            </a:r>
            <a:endParaRPr sz="28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1793"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056506"/>
            <a:ext cx="3292367" cy="4154984"/>
          </a:xfrm>
          <a:prstGeom prst="rect">
            <a:avLst/>
          </a:prstGeom>
          <a:noFill/>
        </p:spPr>
        <p:txBody>
          <a:bodyPr wrap="square" rtlCol="0">
            <a:spAutoFit/>
          </a:bodyPr>
          <a:lstStyle/>
          <a:p>
            <a:r>
              <a:rPr lang="en-US" sz="2400" b="1" dirty="0">
                <a:latin typeface="Barlow" panose="020B0604020202020204" charset="0"/>
              </a:rPr>
              <a:t>Scope &amp; Prioritize:</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Talk with:</a:t>
            </a:r>
          </a:p>
          <a:p>
            <a:pPr marL="798513" indent="-342900">
              <a:buFont typeface="Courier New" panose="02070309020205020404" pitchFamily="49" charset="0"/>
              <a:buChar char="o"/>
            </a:pPr>
            <a:r>
              <a:rPr lang="en-US" sz="2000" dirty="0">
                <a:latin typeface="Barlow" panose="020B0604020202020204" charset="0"/>
              </a:rPr>
              <a:t>HVAC team</a:t>
            </a:r>
          </a:p>
          <a:p>
            <a:pPr marL="798513" indent="-342900">
              <a:buFont typeface="Courier New" panose="02070309020205020404" pitchFamily="49" charset="0"/>
              <a:buChar char="o"/>
            </a:pPr>
            <a:r>
              <a:rPr lang="en-US" sz="2000" dirty="0">
                <a:latin typeface="Barlow" panose="020B0604020202020204" charset="0"/>
              </a:rPr>
              <a:t>Mechanics</a:t>
            </a:r>
          </a:p>
          <a:p>
            <a:pPr marL="798513" indent="-342900">
              <a:buFont typeface="Courier New" panose="02070309020205020404" pitchFamily="49" charset="0"/>
              <a:buChar char="o"/>
            </a:pPr>
            <a:r>
              <a:rPr lang="en-US" sz="2000" dirty="0">
                <a:latin typeface="Barlow" panose="020B0604020202020204" charset="0"/>
              </a:rPr>
              <a:t>Building staff</a:t>
            </a:r>
          </a:p>
          <a:p>
            <a:pPr marL="798513" indent="-342900">
              <a:buFont typeface="Courier New" panose="02070309020205020404" pitchFamily="49" charset="0"/>
              <a:buChar char="o"/>
            </a:pPr>
            <a:r>
              <a:rPr lang="en-US" sz="2000" dirty="0">
                <a:latin typeface="Barlow" panose="020B0604020202020204" charset="0"/>
              </a:rPr>
              <a:t>Purchasing dept.</a:t>
            </a:r>
          </a:p>
          <a:p>
            <a:pPr marL="798513" indent="-342900">
              <a:buFont typeface="Courier New" panose="02070309020205020404" pitchFamily="49" charset="0"/>
              <a:buChar char="o"/>
            </a:pPr>
            <a:r>
              <a:rPr lang="en-US" sz="2000" b="1" dirty="0">
                <a:latin typeface="Barlow" panose="020B0604020202020204" charset="0"/>
              </a:rPr>
              <a:t>ANYONE!!!</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Existing info &amp; docs     can save time &amp; effort</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pic>
        <p:nvPicPr>
          <p:cNvPr id="8" name="Picture 7"/>
          <p:cNvPicPr>
            <a:picLocks noChangeAspect="1"/>
          </p:cNvPicPr>
          <p:nvPr/>
        </p:nvPicPr>
        <p:blipFill>
          <a:blip r:embed="rId4"/>
          <a:stretch>
            <a:fillRect/>
          </a:stretch>
        </p:blipFill>
        <p:spPr>
          <a:xfrm>
            <a:off x="3415862" y="1095652"/>
            <a:ext cx="5292496" cy="3654173"/>
          </a:xfrm>
          <a:prstGeom prst="rect">
            <a:avLst/>
          </a:prstGeom>
        </p:spPr>
      </p:pic>
    </p:spTree>
    <p:extLst>
      <p:ext uri="{BB962C8B-B14F-4D97-AF65-F5344CB8AC3E}">
        <p14:creationId xmlns:p14="http://schemas.microsoft.com/office/powerpoint/2010/main" val="61243328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16384"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056506"/>
            <a:ext cx="8668946" cy="3939540"/>
          </a:xfrm>
          <a:prstGeom prst="rect">
            <a:avLst/>
          </a:prstGeom>
          <a:noFill/>
        </p:spPr>
        <p:txBody>
          <a:bodyPr wrap="square" rtlCol="0">
            <a:spAutoFit/>
          </a:bodyPr>
          <a:lstStyle/>
          <a:p>
            <a:r>
              <a:rPr lang="en-US" sz="2400" b="1" dirty="0">
                <a:latin typeface="Barlow" panose="020B0604020202020204" charset="0"/>
              </a:rPr>
              <a:t>Scope &amp; Prioritize:</a:t>
            </a:r>
          </a:p>
          <a:p>
            <a:endParaRPr lang="en-US" sz="1000" dirty="0">
              <a:latin typeface="Barlow" panose="020B0604020202020204" charset="0"/>
            </a:endParaRPr>
          </a:p>
          <a:p>
            <a:pPr marL="1198563" lvl="3" indent="-342900">
              <a:buFont typeface="Courier New" panose="02070309020205020404" pitchFamily="49" charset="0"/>
              <a:buChar char="o"/>
            </a:pPr>
            <a:endParaRPr lang="en-US" sz="2000" dirty="0">
              <a:latin typeface="Barlow" panose="020B0604020202020204" charset="0"/>
            </a:endParaRPr>
          </a:p>
          <a:p>
            <a:pPr marL="346075" lvl="2" indent="-342900">
              <a:buFont typeface="Arial" panose="020B0604020202020204" pitchFamily="34" charset="0"/>
              <a:buChar char="•"/>
            </a:pPr>
            <a:r>
              <a:rPr lang="en-US" sz="2000" dirty="0">
                <a:latin typeface="Barlow" panose="020B0604020202020204" charset="0"/>
              </a:rPr>
              <a:t>Gathering documents:</a:t>
            </a:r>
          </a:p>
          <a:p>
            <a:pPr marL="914400" lvl="2" indent="-342900">
              <a:buFont typeface="Courier New" panose="02070309020205020404" pitchFamily="49" charset="0"/>
              <a:buChar char="o"/>
            </a:pPr>
            <a:r>
              <a:rPr lang="en-US" sz="2000" dirty="0">
                <a:latin typeface="Barlow" panose="020B0604020202020204" charset="0"/>
              </a:rPr>
              <a:t>Building lists</a:t>
            </a:r>
          </a:p>
          <a:p>
            <a:pPr marL="914400" lvl="2" indent="-342900">
              <a:buFont typeface="Courier New" panose="02070309020205020404" pitchFamily="49" charset="0"/>
              <a:buChar char="o"/>
            </a:pPr>
            <a:r>
              <a:rPr lang="en-US" sz="2000" dirty="0">
                <a:latin typeface="Barlow" panose="020B0604020202020204" charset="0"/>
              </a:rPr>
              <a:t>Campus maps</a:t>
            </a:r>
          </a:p>
          <a:p>
            <a:pPr marL="914400" lvl="2" indent="-342900">
              <a:buFont typeface="Courier New" panose="02070309020205020404" pitchFamily="49" charset="0"/>
              <a:buChar char="o"/>
            </a:pPr>
            <a:r>
              <a:rPr lang="en-US" sz="2000" dirty="0">
                <a:latin typeface="Barlow" panose="020B0604020202020204" charset="0"/>
              </a:rPr>
              <a:t>Building floorplans, drawings, etc. </a:t>
            </a:r>
          </a:p>
          <a:p>
            <a:pPr marL="346075" lvl="2" indent="-342900">
              <a:buFont typeface="Arial" panose="020B0604020202020204" pitchFamily="34" charset="0"/>
              <a:buChar char="•"/>
            </a:pPr>
            <a:endParaRPr lang="en-US" sz="2000" dirty="0">
              <a:latin typeface="Barlow" panose="020B0604020202020204" charset="0"/>
              <a:sym typeface="Wingdings" panose="05000000000000000000" pitchFamily="2" charset="2"/>
            </a:endParaRPr>
          </a:p>
          <a:p>
            <a:pPr marL="346075" lvl="2" indent="-342900">
              <a:buFont typeface="Arial" panose="020B0604020202020204" pitchFamily="34" charset="0"/>
              <a:buChar char="•"/>
            </a:pPr>
            <a:endParaRPr lang="en-US" sz="2000" dirty="0">
              <a:latin typeface="Barlow" panose="020B0604020202020204" charset="0"/>
              <a:sym typeface="Wingdings" panose="05000000000000000000" pitchFamily="2" charset="2"/>
            </a:endParaRPr>
          </a:p>
          <a:p>
            <a:pPr marL="3175" lvl="4" algn="ctr"/>
            <a:r>
              <a:rPr lang="en-US" sz="2800" b="1" dirty="0">
                <a:latin typeface="Barlow" panose="020B0604020202020204" charset="0"/>
                <a:sym typeface="Wingdings" panose="05000000000000000000" pitchFamily="2" charset="2"/>
              </a:rPr>
              <a:t>Make a plan &amp; chart a path!!!</a:t>
            </a:r>
            <a:endParaRPr lang="en-US" sz="2800" b="1" dirty="0">
              <a:latin typeface="Barlow" panose="020B0604020202020204" charset="0"/>
            </a:endParaRPr>
          </a:p>
          <a:p>
            <a:pPr marL="1198563" lvl="3" indent="-342900">
              <a:buFont typeface="Courier New" panose="02070309020205020404" pitchFamily="49" charset="0"/>
              <a:buChar char="o"/>
            </a:pPr>
            <a:endParaRPr lang="en-US" sz="2800" b="1"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spTree>
    <p:extLst>
      <p:ext uri="{BB962C8B-B14F-4D97-AF65-F5344CB8AC3E}">
        <p14:creationId xmlns:p14="http://schemas.microsoft.com/office/powerpoint/2010/main" val="50238577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155515"/>
            <a:ext cx="7236273" cy="3908762"/>
          </a:xfrm>
          <a:prstGeom prst="rect">
            <a:avLst/>
          </a:prstGeom>
          <a:noFill/>
        </p:spPr>
        <p:txBody>
          <a:bodyPr wrap="square" rtlCol="0">
            <a:spAutoFit/>
          </a:bodyPr>
          <a:lstStyle/>
          <a:p>
            <a:r>
              <a:rPr lang="en-US" sz="2400" b="1" dirty="0">
                <a:latin typeface="Barlow" panose="020B0604020202020204" charset="0"/>
              </a:rPr>
              <a:t>Take lots of photos as you go…</a:t>
            </a:r>
          </a:p>
          <a:p>
            <a:r>
              <a:rPr lang="en-US" sz="2400" b="1" dirty="0">
                <a:latin typeface="Barlow" panose="020B0604020202020204" charset="0"/>
              </a:rPr>
              <a:t>(you’ll thank yourself later)</a:t>
            </a:r>
          </a:p>
          <a:p>
            <a:endParaRPr lang="en-US" sz="2000" dirty="0">
              <a:latin typeface="Barlow" panose="020B0604020202020204" charset="0"/>
            </a:endParaRPr>
          </a:p>
          <a:p>
            <a:pPr marL="457200" indent="-457200">
              <a:buFont typeface="+mj-lt"/>
              <a:buAutoNum type="arabicPeriod"/>
            </a:pPr>
            <a:r>
              <a:rPr lang="en-US" sz="2000" dirty="0">
                <a:latin typeface="Barlow" panose="020B0604020202020204" charset="0"/>
              </a:rPr>
              <a:t>Establishing shot: building</a:t>
            </a:r>
          </a:p>
          <a:p>
            <a:pPr marL="457200" indent="-457200">
              <a:buFont typeface="+mj-lt"/>
              <a:buAutoNum type="arabicPeriod"/>
            </a:pPr>
            <a:r>
              <a:rPr lang="en-US" sz="2000" dirty="0">
                <a:latin typeface="Barlow" panose="020B0604020202020204" charset="0"/>
              </a:rPr>
              <a:t>Establishing shot: equipment/room</a:t>
            </a:r>
          </a:p>
          <a:p>
            <a:pPr marL="457200" indent="-457200">
              <a:buFont typeface="+mj-lt"/>
              <a:buAutoNum type="arabicPeriod"/>
            </a:pPr>
            <a:r>
              <a:rPr lang="en-US" sz="2000" dirty="0">
                <a:latin typeface="Barlow" panose="020B0604020202020204" charset="0"/>
              </a:rPr>
              <a:t>Nameplate zoom</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Label photos:  ex. 1, 1A, 1A-1, 1A-2</a:t>
            </a:r>
          </a:p>
          <a:p>
            <a:pPr marL="342900" indent="-342900">
              <a:buFont typeface="Arial" panose="020B0604020202020204" pitchFamily="34" charset="0"/>
              <a:buChar char="•"/>
            </a:pPr>
            <a:endParaRPr lang="en-US" sz="16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Clipboard to track your path &amp; building order </a:t>
            </a:r>
          </a:p>
          <a:p>
            <a:pPr marL="342900" indent="-342900">
              <a:buFont typeface="Arial" panose="020B0604020202020204" pitchFamily="34" charset="0"/>
              <a:buChar char="•"/>
            </a:pPr>
            <a:endParaRPr lang="en-US" sz="16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Data entry back at the office (photos saved; now a resource)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914" y="336098"/>
            <a:ext cx="1890693" cy="1260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815883" y="528785"/>
            <a:ext cx="2051768" cy="153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367890">
            <a:off x="4968444" y="1893816"/>
            <a:ext cx="2019631" cy="1514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815883" y="2370745"/>
            <a:ext cx="1925145" cy="1443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42394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227452"/>
            <a:ext cx="8936422" cy="4154984"/>
          </a:xfrm>
          <a:prstGeom prst="rect">
            <a:avLst/>
          </a:prstGeom>
          <a:noFill/>
        </p:spPr>
        <p:txBody>
          <a:bodyPr wrap="square" rtlCol="0">
            <a:spAutoFit/>
          </a:bodyPr>
          <a:lstStyle/>
          <a:p>
            <a:r>
              <a:rPr lang="en-US" sz="2400" b="1" dirty="0">
                <a:latin typeface="Barlow" panose="020B0604020202020204" charset="0"/>
              </a:rPr>
              <a:t>Construction drawings &amp; equipment schedules</a:t>
            </a:r>
          </a:p>
          <a:p>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Save time on searching an entire building</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Quickly identify:</a:t>
            </a:r>
          </a:p>
          <a:p>
            <a:pPr marL="914400" indent="-342900">
              <a:buFont typeface="Courier New" panose="02070309020205020404" pitchFamily="49" charset="0"/>
              <a:buChar char="o"/>
            </a:pPr>
            <a:r>
              <a:rPr lang="en-US" sz="2000" dirty="0">
                <a:latin typeface="Barlow" panose="020B0604020202020204" charset="0"/>
              </a:rPr>
              <a:t>different equipment types  (and ID/name schemes)</a:t>
            </a:r>
          </a:p>
          <a:p>
            <a:pPr marL="914400" indent="-342900">
              <a:buFont typeface="Courier New" panose="02070309020205020404" pitchFamily="49" charset="0"/>
              <a:buChar char="o"/>
            </a:pPr>
            <a:r>
              <a:rPr lang="en-US" sz="2000" dirty="0">
                <a:latin typeface="Barlow" panose="020B0604020202020204" charset="0"/>
              </a:rPr>
              <a:t>quantities </a:t>
            </a:r>
          </a:p>
          <a:p>
            <a:pPr marL="914400" indent="-342900">
              <a:buFont typeface="Courier New" panose="02070309020205020404" pitchFamily="49" charset="0"/>
              <a:buChar char="o"/>
            </a:pPr>
            <a:r>
              <a:rPr lang="en-US" sz="2000" dirty="0">
                <a:latin typeface="Barlow" panose="020B0604020202020204" charset="0"/>
              </a:rPr>
              <a:t>basic model info</a:t>
            </a:r>
          </a:p>
          <a:p>
            <a:endParaRPr lang="en-US" sz="2000" dirty="0">
              <a:latin typeface="Barlow" panose="020B0604020202020204" charset="0"/>
            </a:endParaRPr>
          </a:p>
          <a:p>
            <a:pPr marL="346075" indent="-346075" algn="ctr"/>
            <a:r>
              <a:rPr lang="en-US" sz="2000" b="1" dirty="0">
                <a:latin typeface="Barlow" panose="020B0604020202020204" charset="0"/>
              </a:rPr>
              <a:t>***</a:t>
            </a:r>
            <a:r>
              <a:rPr lang="en-US" sz="2000" u="sng" dirty="0">
                <a:latin typeface="Barlow" panose="020B0604020202020204" charset="0"/>
              </a:rPr>
              <a:t>Take a photo of nameplate for each type***</a:t>
            </a:r>
          </a:p>
          <a:p>
            <a:pPr marL="346075" indent="-346075" algn="ctr"/>
            <a:r>
              <a:rPr lang="en-US" sz="2000" dirty="0">
                <a:latin typeface="Barlow" panose="020B0604020202020204" charset="0"/>
              </a:rPr>
              <a:t>	(refrigerant type &amp; volume are usually not on these docs).</a:t>
            </a:r>
          </a:p>
          <a:p>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spTree>
    <p:extLst>
      <p:ext uri="{BB962C8B-B14F-4D97-AF65-F5344CB8AC3E}">
        <p14:creationId xmlns:p14="http://schemas.microsoft.com/office/powerpoint/2010/main" val="22859139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1917"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124810" y="1290514"/>
            <a:ext cx="8936422" cy="1692771"/>
          </a:xfrm>
          <a:prstGeom prst="rect">
            <a:avLst/>
          </a:prstGeom>
          <a:noFill/>
        </p:spPr>
        <p:txBody>
          <a:bodyPr wrap="square" rtlCol="0">
            <a:spAutoFit/>
          </a:bodyPr>
          <a:lstStyle/>
          <a:p>
            <a:r>
              <a:rPr lang="en-US" sz="2400" b="1" dirty="0">
                <a:latin typeface="Barlow" panose="020B0604020202020204" charset="0"/>
              </a:rPr>
              <a:t>Construction drawings &amp; equipment schedules</a:t>
            </a:r>
          </a:p>
          <a:p>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pic>
        <p:nvPicPr>
          <p:cNvPr id="8" name="Picture 7"/>
          <p:cNvPicPr>
            <a:picLocks noChangeAspect="1"/>
          </p:cNvPicPr>
          <p:nvPr/>
        </p:nvPicPr>
        <p:blipFill>
          <a:blip r:embed="rId4"/>
          <a:stretch>
            <a:fillRect/>
          </a:stretch>
        </p:blipFill>
        <p:spPr>
          <a:xfrm>
            <a:off x="283676" y="1995129"/>
            <a:ext cx="4029006" cy="2558419"/>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4496664" y="1995129"/>
            <a:ext cx="3829758" cy="2557896"/>
          </a:xfrm>
          <a:prstGeom prst="rect">
            <a:avLst/>
          </a:prstGeom>
          <a:ln>
            <a:solidFill>
              <a:schemeClr val="tx1"/>
            </a:solidFill>
          </a:ln>
        </p:spPr>
      </p:pic>
    </p:spTree>
    <p:extLst>
      <p:ext uri="{BB962C8B-B14F-4D97-AF65-F5344CB8AC3E}">
        <p14:creationId xmlns:p14="http://schemas.microsoft.com/office/powerpoint/2010/main" val="23337284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237962"/>
            <a:ext cx="8936422" cy="4154984"/>
          </a:xfrm>
          <a:prstGeom prst="rect">
            <a:avLst/>
          </a:prstGeom>
          <a:noFill/>
        </p:spPr>
        <p:txBody>
          <a:bodyPr wrap="square" rtlCol="0">
            <a:spAutoFit/>
          </a:bodyPr>
          <a:lstStyle/>
          <a:p>
            <a:r>
              <a:rPr lang="en-US" sz="2400" b="1" dirty="0">
                <a:latin typeface="Barlow" panose="020B0604020202020204" charset="0"/>
              </a:rPr>
              <a:t>Construction drawings &amp; equipment schedules</a:t>
            </a:r>
          </a:p>
          <a:p>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Tradeoff:  time searching for drawings  (find balance of both options)</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pic>
        <p:nvPicPr>
          <p:cNvPr id="4" name="Picture 3"/>
          <p:cNvPicPr>
            <a:picLocks noChangeAspect="1"/>
          </p:cNvPicPr>
          <p:nvPr/>
        </p:nvPicPr>
        <p:blipFill>
          <a:blip r:embed="rId4"/>
          <a:stretch>
            <a:fillRect/>
          </a:stretch>
        </p:blipFill>
        <p:spPr>
          <a:xfrm>
            <a:off x="645250" y="1796302"/>
            <a:ext cx="3319307" cy="2265609"/>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4537391" y="1796302"/>
            <a:ext cx="3325837" cy="2265609"/>
          </a:xfrm>
          <a:prstGeom prst="rect">
            <a:avLst/>
          </a:prstGeom>
          <a:ln>
            <a:solidFill>
              <a:schemeClr val="tx1"/>
            </a:solidFill>
          </a:ln>
        </p:spPr>
      </p:pic>
    </p:spTree>
    <p:extLst>
      <p:ext uri="{BB962C8B-B14F-4D97-AF65-F5344CB8AC3E}">
        <p14:creationId xmlns:p14="http://schemas.microsoft.com/office/powerpoint/2010/main" val="147962469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6702"/>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289591"/>
            <a:ext cx="8936422" cy="3847207"/>
          </a:xfrm>
          <a:prstGeom prst="rect">
            <a:avLst/>
          </a:prstGeom>
          <a:noFill/>
        </p:spPr>
        <p:txBody>
          <a:bodyPr wrap="square" rtlCol="0">
            <a:spAutoFit/>
          </a:bodyPr>
          <a:lstStyle/>
          <a:p>
            <a:r>
              <a:rPr lang="en-US" sz="2400" b="1" dirty="0">
                <a:latin typeface="Barlow" panose="020B0604020202020204" charset="0"/>
              </a:rPr>
              <a:t>Missing data &amp; filling gaps</a:t>
            </a:r>
          </a:p>
          <a:p>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Nameplate missing or illegible</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Be a Detective; look for clues…</a:t>
            </a:r>
          </a:p>
          <a:p>
            <a:pPr marL="914400" indent="-342900">
              <a:buFont typeface="Courier New" panose="02070309020205020404" pitchFamily="49" charset="0"/>
              <a:buChar char="o"/>
            </a:pPr>
            <a:r>
              <a:rPr lang="en-US" sz="2000" dirty="0">
                <a:latin typeface="Barlow" panose="020B0604020202020204" charset="0"/>
              </a:rPr>
              <a:t>notes from technician</a:t>
            </a:r>
          </a:p>
          <a:p>
            <a:pPr marL="914400" indent="-342900">
              <a:buFont typeface="Courier New" panose="02070309020205020404" pitchFamily="49" charset="0"/>
              <a:buChar char="o"/>
            </a:pPr>
            <a:r>
              <a:rPr lang="en-US" sz="2000" dirty="0">
                <a:latin typeface="Barlow" panose="020B0604020202020204" charset="0"/>
              </a:rPr>
              <a:t>model #s to search online</a:t>
            </a:r>
          </a:p>
          <a:p>
            <a:pPr marL="9144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Online search for technical data (manuals, brochures, </a:t>
            </a:r>
            <a:r>
              <a:rPr lang="en-US" sz="2000" dirty="0" err="1">
                <a:latin typeface="Barlow" panose="020B0604020202020204" charset="0"/>
              </a:rPr>
              <a:t>cutsheets</a:t>
            </a:r>
            <a:r>
              <a:rPr lang="en-US" sz="2000" dirty="0">
                <a:latin typeface="Barlow" panose="020B0604020202020204" charset="0"/>
              </a:rPr>
              <a:t>)</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Filling gaps = use data from similar models, vintages, tonnage size, etc.</a:t>
            </a:r>
          </a:p>
          <a:p>
            <a:endParaRPr lang="en-US" sz="2000" dirty="0">
              <a:latin typeface="Barlow" panose="020B060402020202020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138372" y="510115"/>
            <a:ext cx="2317313" cy="1737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a:off x="5749158" y="850789"/>
            <a:ext cx="620111" cy="46393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967" t="22030" b="19831"/>
          <a:stretch/>
        </p:blipFill>
        <p:spPr>
          <a:xfrm rot="11251668">
            <a:off x="4501739" y="2202457"/>
            <a:ext cx="2784877" cy="1348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13378">
            <a:off x="7283495" y="1942585"/>
            <a:ext cx="1737030" cy="1302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764150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289591"/>
            <a:ext cx="8936422" cy="3847207"/>
          </a:xfrm>
          <a:prstGeom prst="rect">
            <a:avLst/>
          </a:prstGeom>
          <a:noFill/>
        </p:spPr>
        <p:txBody>
          <a:bodyPr wrap="square" rtlCol="0">
            <a:spAutoFit/>
          </a:bodyPr>
          <a:lstStyle/>
          <a:p>
            <a:r>
              <a:rPr lang="en-US" sz="2400" b="1" dirty="0">
                <a:latin typeface="Barlow" panose="020B0604020202020204" charset="0"/>
              </a:rPr>
              <a:t>Entering asset data:</a:t>
            </a:r>
          </a:p>
          <a:p>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Spreadsheet?   Custom… </a:t>
            </a:r>
          </a:p>
          <a:p>
            <a:pPr marL="914400" lvl="1" indent="-342900">
              <a:buFont typeface="Courier New" panose="02070309020205020404" pitchFamily="49" charset="0"/>
              <a:buChar char="o"/>
            </a:pPr>
            <a:r>
              <a:rPr lang="en-US" sz="2000" dirty="0">
                <a:latin typeface="Barlow" panose="020B0604020202020204" charset="0"/>
              </a:rPr>
              <a:t>minimum info (equipment type, ID, refrigerant type &amp; volume)</a:t>
            </a:r>
          </a:p>
          <a:p>
            <a:pPr marL="914400" lvl="1" indent="-342900">
              <a:buFont typeface="Courier New" panose="02070309020205020404" pitchFamily="49" charset="0"/>
              <a:buChar char="o"/>
            </a:pPr>
            <a:r>
              <a:rPr lang="en-US" sz="2000" dirty="0">
                <a:latin typeface="Barlow" panose="020B0604020202020204" charset="0"/>
              </a:rPr>
              <a:t>detailed asset (+ model, serial, manufacture date, electric data, </a:t>
            </a:r>
            <a:r>
              <a:rPr lang="en-US" sz="2000" dirty="0" err="1">
                <a:latin typeface="Barlow" panose="020B0604020202020204" charset="0"/>
              </a:rPr>
              <a:t>etc</a:t>
            </a:r>
            <a:r>
              <a:rPr lang="en-US" sz="2000" dirty="0">
                <a:latin typeface="Barlow" panose="020B0604020202020204" charset="0"/>
              </a:rPr>
              <a:t>)</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Refrigerant tracking software/app?  (free/trails vs. paywall)</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Existing company asset management system (i.e. modify to add data refrigerant categories)</a:t>
            </a:r>
          </a:p>
          <a:p>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spTree>
    <p:extLst>
      <p:ext uri="{BB962C8B-B14F-4D97-AF65-F5344CB8AC3E}">
        <p14:creationId xmlns:p14="http://schemas.microsoft.com/office/powerpoint/2010/main" val="296634346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289591"/>
            <a:ext cx="8936422" cy="707886"/>
          </a:xfrm>
          <a:prstGeom prst="rect">
            <a:avLst/>
          </a:prstGeom>
          <a:noFill/>
        </p:spPr>
        <p:txBody>
          <a:bodyPr wrap="square" rtlCol="0">
            <a:spAutoFit/>
          </a:bodyPr>
          <a:lstStyle/>
          <a:p>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pic>
        <p:nvPicPr>
          <p:cNvPr id="4" name="Picture 3"/>
          <p:cNvPicPr>
            <a:picLocks noChangeAspect="1"/>
          </p:cNvPicPr>
          <p:nvPr/>
        </p:nvPicPr>
        <p:blipFill rotWithShape="1">
          <a:blip r:embed="rId4"/>
          <a:srcRect l="255" r="-1"/>
          <a:stretch/>
        </p:blipFill>
        <p:spPr>
          <a:xfrm>
            <a:off x="252248" y="1122574"/>
            <a:ext cx="8187187" cy="3755693"/>
          </a:xfrm>
          <a:prstGeom prst="rect">
            <a:avLst/>
          </a:prstGeom>
        </p:spPr>
      </p:pic>
    </p:spTree>
    <p:extLst>
      <p:ext uri="{BB962C8B-B14F-4D97-AF65-F5344CB8AC3E}">
        <p14:creationId xmlns:p14="http://schemas.microsoft.com/office/powerpoint/2010/main" val="237196528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7296" y="2708791"/>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solidFill>
                  <a:srgbClr val="C00000"/>
                </a:solidFill>
              </a:rPr>
              <a:t>4. </a:t>
            </a:r>
            <a:r>
              <a:rPr lang="en-US" sz="4400" dirty="0">
                <a:solidFill>
                  <a:schemeClr val="accent1"/>
                </a:solidFill>
              </a:rPr>
              <a:t>WHAT TO DO WITH DATA</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32E9D71-442F-44DF-839B-92155EBE273E}"/>
              </a:ext>
            </a:extLst>
          </p:cNvPr>
          <p:cNvSpPr txBox="1"/>
          <p:nvPr/>
        </p:nvSpPr>
        <p:spPr>
          <a:xfrm>
            <a:off x="914400" y="2386013"/>
            <a:ext cx="6893719" cy="1938992"/>
          </a:xfrm>
          <a:prstGeom prst="rect">
            <a:avLst/>
          </a:prstGeom>
          <a:noFill/>
        </p:spPr>
        <p:txBody>
          <a:bodyPr wrap="square" rtlCol="0">
            <a:spAutoFit/>
          </a:bodyPr>
          <a:lstStyle/>
          <a:p>
            <a:r>
              <a:rPr lang="en-US" sz="2000" dirty="0">
                <a:latin typeface="Barlow" panose="020B0604020202020204" charset="0"/>
              </a:rPr>
              <a:t>After collecting and inputting data, you can:</a:t>
            </a:r>
          </a:p>
          <a:p>
            <a:pPr marL="342900" indent="-342900">
              <a:buFont typeface="Arial" panose="020B0604020202020204" pitchFamily="34" charset="0"/>
              <a:buChar char="•"/>
            </a:pPr>
            <a:r>
              <a:rPr lang="en-US" sz="2000" dirty="0">
                <a:latin typeface="Barlow" panose="020B0604020202020204" charset="0"/>
              </a:rPr>
              <a:t>Develop new strategies to replace or maintain HVAC equipment</a:t>
            </a:r>
          </a:p>
          <a:p>
            <a:pPr marL="342900" indent="-342900">
              <a:buFont typeface="Arial" panose="020B0604020202020204" pitchFamily="34" charset="0"/>
              <a:buChar char="•"/>
            </a:pPr>
            <a:r>
              <a:rPr lang="en-US" sz="2000" i="1" dirty="0">
                <a:latin typeface="Barlow" panose="020B0604020202020204" charset="0"/>
              </a:rPr>
              <a:t>Calculate estimated environmental impact</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spTree>
    <p:extLst>
      <p:ext uri="{BB962C8B-B14F-4D97-AF65-F5344CB8AC3E}">
        <p14:creationId xmlns:p14="http://schemas.microsoft.com/office/powerpoint/2010/main" val="233454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74446" y="2014026"/>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solidFill>
                  <a:srgbClr val="C00000"/>
                </a:solidFill>
              </a:rPr>
              <a:t>1. </a:t>
            </a:r>
            <a:r>
              <a:rPr lang="en" sz="4800" dirty="0">
                <a:solidFill>
                  <a:schemeClr val="accent1"/>
                </a:solidFill>
              </a:rPr>
              <a:t>WHY INVENTORY?</a:t>
            </a:r>
            <a:br>
              <a:rPr lang="en" sz="4400" dirty="0">
                <a:solidFill>
                  <a:schemeClr val="accent1"/>
                </a:solidFill>
              </a:rPr>
            </a:br>
            <a:r>
              <a:rPr lang="en" sz="4400" dirty="0">
                <a:solidFill>
                  <a:schemeClr val="accent1"/>
                </a:solidFill>
              </a:rPr>
              <a:t> </a:t>
            </a:r>
            <a:endParaRPr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8C51E342-00E2-46B7-85D3-7A59571A6AE0}"/>
              </a:ext>
            </a:extLst>
          </p:cNvPr>
          <p:cNvSpPr txBox="1"/>
          <p:nvPr/>
        </p:nvSpPr>
        <p:spPr>
          <a:xfrm>
            <a:off x="1044053" y="2279367"/>
            <a:ext cx="7264128" cy="1846659"/>
          </a:xfrm>
          <a:prstGeom prst="rect">
            <a:avLst/>
          </a:prstGeom>
          <a:noFill/>
        </p:spPr>
        <p:txBody>
          <a:bodyPr wrap="square" rtlCol="0">
            <a:spAutoFit/>
          </a:bodyPr>
          <a:lstStyle/>
          <a:p>
            <a:pPr marL="285750" indent="-285750">
              <a:buFont typeface="Arial" panose="020B0604020202020204" pitchFamily="34" charset="0"/>
              <a:buChar char="•"/>
            </a:pPr>
            <a:r>
              <a:rPr lang="en" sz="2000" b="1" dirty="0">
                <a:solidFill>
                  <a:schemeClr val="tx1"/>
                </a:solidFill>
                <a:latin typeface="Barlow" panose="020B0604020202020204" charset="0"/>
              </a:rPr>
              <a:t>What</a:t>
            </a:r>
            <a:r>
              <a:rPr lang="en" sz="2000" b="0" dirty="0">
                <a:solidFill>
                  <a:schemeClr val="tx1"/>
                </a:solidFill>
                <a:latin typeface="Barlow" panose="020B0604020202020204" charset="0"/>
              </a:rPr>
              <a:t>: list of </a:t>
            </a:r>
            <a:r>
              <a:rPr lang="en" sz="2000" dirty="0">
                <a:solidFill>
                  <a:schemeClr val="tx1"/>
                </a:solidFill>
                <a:latin typeface="Barlow" panose="020B0604020202020204" charset="0"/>
              </a:rPr>
              <a:t>refrigeration and air conditioning equipment</a:t>
            </a:r>
            <a:r>
              <a:rPr lang="en" sz="2000" b="0" dirty="0">
                <a:solidFill>
                  <a:schemeClr val="tx1"/>
                </a:solidFill>
                <a:latin typeface="Barlow" panose="020B0604020202020204" charset="0"/>
              </a:rPr>
              <a:t>, its identifying information, and refrigerant is used</a:t>
            </a:r>
          </a:p>
          <a:p>
            <a:pPr marL="285750" indent="-285750">
              <a:buFont typeface="Arial" panose="020B0604020202020204" pitchFamily="34" charset="0"/>
              <a:buChar char="•"/>
            </a:pPr>
            <a:r>
              <a:rPr lang="en" sz="2000" b="1" dirty="0">
                <a:solidFill>
                  <a:schemeClr val="tx1"/>
                </a:solidFill>
                <a:latin typeface="Barlow" panose="020B0604020202020204" charset="0"/>
              </a:rPr>
              <a:t>Broad benefits</a:t>
            </a:r>
            <a:r>
              <a:rPr lang="en" sz="2000" b="0" dirty="0">
                <a:solidFill>
                  <a:schemeClr val="tx1"/>
                </a:solidFill>
                <a:latin typeface="Barlow" panose="020B0604020202020204" charset="0"/>
              </a:rPr>
              <a:t>: procurement and maintenance strategies; identify emissions reduction reports; simplifying compliance and reporting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5959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538690" y="2296368"/>
            <a:ext cx="8504729"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accent1"/>
                </a:solidFill>
              </a:rPr>
              <a:t>CALCULATING ENVIRONMENTAL IMPACT</a:t>
            </a:r>
            <a:br>
              <a:rPr lang="en" sz="4400" dirty="0">
                <a:solidFill>
                  <a:schemeClr val="accent1"/>
                </a:solidFill>
              </a:rPr>
            </a:br>
            <a:r>
              <a:rPr lang="en" sz="2000" b="0" dirty="0">
                <a:solidFill>
                  <a:schemeClr val="tx1"/>
                </a:solidFill>
              </a:rPr>
              <a:t> </a:t>
            </a:r>
            <a:br>
              <a:rPr lang="en" sz="2000" b="0" dirty="0">
                <a:solidFill>
                  <a:schemeClr val="tx1"/>
                </a:solidFill>
              </a:rPr>
            </a:br>
            <a:br>
              <a:rPr lang="en" sz="2000" b="0" dirty="0">
                <a:solidFill>
                  <a:schemeClr val="tx1"/>
                </a:solidFill>
              </a:rPr>
            </a:br>
            <a:br>
              <a:rPr lang="en" sz="2000" b="0" dirty="0">
                <a:solidFill>
                  <a:schemeClr val="tx1"/>
                </a:solidFill>
              </a:rPr>
            </a:br>
            <a:br>
              <a:rPr lang="en" sz="4400" dirty="0">
                <a:solidFill>
                  <a:schemeClr val="accent1"/>
                </a:solidFill>
              </a:rPr>
            </a:br>
            <a:r>
              <a:rPr lang="en" sz="4400" dirty="0">
                <a:solidFill>
                  <a:schemeClr val="accent1"/>
                </a:solidFill>
              </a:rPr>
              <a:t> </a:t>
            </a:r>
            <a:endParaRPr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E250447-6A8D-4B7D-BB71-4AC9126A821C}"/>
              </a:ext>
            </a:extLst>
          </p:cNvPr>
          <p:cNvSpPr txBox="1"/>
          <p:nvPr/>
        </p:nvSpPr>
        <p:spPr>
          <a:xfrm>
            <a:off x="664369" y="1721393"/>
            <a:ext cx="7258050" cy="400110"/>
          </a:xfrm>
          <a:prstGeom prst="rect">
            <a:avLst/>
          </a:prstGeom>
          <a:noFill/>
        </p:spPr>
        <p:txBody>
          <a:bodyPr wrap="square" rtlCol="0">
            <a:spAutoFit/>
          </a:bodyPr>
          <a:lstStyle/>
          <a:p>
            <a:pPr marL="285750" indent="-285750">
              <a:buFont typeface="Arial" panose="020B0604020202020204" pitchFamily="34" charset="0"/>
              <a:buChar char="•"/>
            </a:pPr>
            <a:r>
              <a:rPr lang="en" sz="2000" dirty="0">
                <a:solidFill>
                  <a:schemeClr val="tx1"/>
                </a:solidFill>
                <a:latin typeface="Barlow" panose="020B0604020202020204" charset="0"/>
              </a:rPr>
              <a:t>Use Microsoft Excel or similar</a:t>
            </a:r>
          </a:p>
        </p:txBody>
      </p:sp>
      <p:pic>
        <p:nvPicPr>
          <p:cNvPr id="5" name="Picture 4">
            <a:extLst>
              <a:ext uri="{FF2B5EF4-FFF2-40B4-BE49-F238E27FC236}">
                <a16:creationId xmlns:a16="http://schemas.microsoft.com/office/drawing/2014/main" id="{7A51864F-647D-490D-9B62-E74CB0038F49}"/>
              </a:ext>
            </a:extLst>
          </p:cNvPr>
          <p:cNvPicPr>
            <a:picLocks noChangeAspect="1"/>
          </p:cNvPicPr>
          <p:nvPr/>
        </p:nvPicPr>
        <p:blipFill>
          <a:blip r:embed="rId5"/>
          <a:stretch>
            <a:fillRect/>
          </a:stretch>
        </p:blipFill>
        <p:spPr>
          <a:xfrm>
            <a:off x="664369" y="2296368"/>
            <a:ext cx="7786675" cy="453976"/>
          </a:xfrm>
          <a:prstGeom prst="rect">
            <a:avLst/>
          </a:prstGeom>
        </p:spPr>
      </p:pic>
      <p:cxnSp>
        <p:nvCxnSpPr>
          <p:cNvPr id="7" name="Straight Arrow Connector 6">
            <a:extLst>
              <a:ext uri="{FF2B5EF4-FFF2-40B4-BE49-F238E27FC236}">
                <a16:creationId xmlns:a16="http://schemas.microsoft.com/office/drawing/2014/main" id="{0F557E94-9788-4B82-A2D7-302D8193DCC1}"/>
              </a:ext>
            </a:extLst>
          </p:cNvPr>
          <p:cNvCxnSpPr/>
          <p:nvPr/>
        </p:nvCxnSpPr>
        <p:spPr>
          <a:xfrm flipV="1">
            <a:off x="3764756" y="2850356"/>
            <a:ext cx="1307307" cy="1078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029F538-A89E-4EB6-8275-DD5544576E05}"/>
              </a:ext>
            </a:extLst>
          </p:cNvPr>
          <p:cNvSpPr txBox="1"/>
          <p:nvPr/>
        </p:nvSpPr>
        <p:spPr>
          <a:xfrm>
            <a:off x="1115149" y="3929063"/>
            <a:ext cx="3000375" cy="954107"/>
          </a:xfrm>
          <a:prstGeom prst="rect">
            <a:avLst/>
          </a:prstGeom>
          <a:noFill/>
        </p:spPr>
        <p:txBody>
          <a:bodyPr wrap="square" rtlCol="0">
            <a:spAutoFit/>
          </a:bodyPr>
          <a:lstStyle/>
          <a:p>
            <a:r>
              <a:rPr lang="en-US" dirty="0">
                <a:latin typeface="Barlow" panose="020B0604020202020204" charset="0"/>
              </a:rPr>
              <a:t>From technician estimates, EPA guidelines, or historical data (how much refrigerant is being added each year)</a:t>
            </a:r>
          </a:p>
        </p:txBody>
      </p:sp>
      <p:cxnSp>
        <p:nvCxnSpPr>
          <p:cNvPr id="8" name="Straight Arrow Connector 7">
            <a:extLst>
              <a:ext uri="{FF2B5EF4-FFF2-40B4-BE49-F238E27FC236}">
                <a16:creationId xmlns:a16="http://schemas.microsoft.com/office/drawing/2014/main" id="{DB03B44E-3C11-4385-BAA8-FE3096838714}"/>
              </a:ext>
            </a:extLst>
          </p:cNvPr>
          <p:cNvCxnSpPr/>
          <p:nvPr/>
        </p:nvCxnSpPr>
        <p:spPr>
          <a:xfrm flipV="1">
            <a:off x="6772275" y="2850356"/>
            <a:ext cx="357188" cy="1135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4ED489B-4D7D-4121-9E46-88ABA7E22B08}"/>
              </a:ext>
            </a:extLst>
          </p:cNvPr>
          <p:cNvSpPr txBox="1"/>
          <p:nvPr/>
        </p:nvSpPr>
        <p:spPr>
          <a:xfrm>
            <a:off x="4418409" y="4036784"/>
            <a:ext cx="3243263" cy="954107"/>
          </a:xfrm>
          <a:prstGeom prst="rect">
            <a:avLst/>
          </a:prstGeom>
          <a:noFill/>
        </p:spPr>
        <p:txBody>
          <a:bodyPr wrap="square" rtlCol="0">
            <a:spAutoFit/>
          </a:bodyPr>
          <a:lstStyle/>
          <a:p>
            <a:r>
              <a:rPr lang="en-US" dirty="0">
                <a:latin typeface="Barlow" panose="020B0604020202020204" charset="0"/>
              </a:rPr>
              <a:t>GWP * (Annual leaks, kg) / 1000</a:t>
            </a:r>
          </a:p>
          <a:p>
            <a:endParaRPr lang="en-US" dirty="0">
              <a:latin typeface="Barlow" panose="020B0604020202020204" charset="0"/>
            </a:endParaRPr>
          </a:p>
          <a:p>
            <a:r>
              <a:rPr lang="en-US" dirty="0">
                <a:latin typeface="Barlow" panose="020B0604020202020204" charset="0"/>
              </a:rPr>
              <a:t>Note the high environmental impact of these leaks!</a:t>
            </a:r>
          </a:p>
        </p:txBody>
      </p:sp>
      <p:cxnSp>
        <p:nvCxnSpPr>
          <p:cNvPr id="11" name="Straight Arrow Connector 10">
            <a:extLst>
              <a:ext uri="{FF2B5EF4-FFF2-40B4-BE49-F238E27FC236}">
                <a16:creationId xmlns:a16="http://schemas.microsoft.com/office/drawing/2014/main" id="{65A1720F-C781-4FFF-8308-46DAF81B282D}"/>
              </a:ext>
            </a:extLst>
          </p:cNvPr>
          <p:cNvCxnSpPr/>
          <p:nvPr/>
        </p:nvCxnSpPr>
        <p:spPr>
          <a:xfrm flipV="1">
            <a:off x="2793206" y="2850356"/>
            <a:ext cx="378619" cy="285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ED0E9C8-2066-4B13-A92A-BF4401616896}"/>
              </a:ext>
            </a:extLst>
          </p:cNvPr>
          <p:cNvSpPr txBox="1"/>
          <p:nvPr/>
        </p:nvSpPr>
        <p:spPr>
          <a:xfrm>
            <a:off x="887279" y="3038612"/>
            <a:ext cx="2254516" cy="738664"/>
          </a:xfrm>
          <a:prstGeom prst="rect">
            <a:avLst/>
          </a:prstGeom>
          <a:noFill/>
        </p:spPr>
        <p:txBody>
          <a:bodyPr wrap="square" rtlCol="0">
            <a:spAutoFit/>
          </a:bodyPr>
          <a:lstStyle/>
          <a:p>
            <a:r>
              <a:rPr lang="en-US" dirty="0">
                <a:latin typeface="Barlow" panose="020B0604020202020204" charset="0"/>
              </a:rPr>
              <a:t>GWP-20 numbers are available on the internet; based on climate science </a:t>
            </a:r>
          </a:p>
        </p:txBody>
      </p:sp>
    </p:spTree>
    <p:extLst>
      <p:ext uri="{BB962C8B-B14F-4D97-AF65-F5344CB8AC3E}">
        <p14:creationId xmlns:p14="http://schemas.microsoft.com/office/powerpoint/2010/main" val="416379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538690" y="2296368"/>
            <a:ext cx="8504729"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accent1"/>
                </a:solidFill>
              </a:rPr>
              <a:t>STRATEGIC NEXT STEPS</a:t>
            </a:r>
            <a:br>
              <a:rPr lang="en" sz="4400" dirty="0">
                <a:solidFill>
                  <a:schemeClr val="accent1"/>
                </a:solidFill>
              </a:rPr>
            </a:br>
            <a:r>
              <a:rPr lang="en" sz="2000" b="0" dirty="0">
                <a:solidFill>
                  <a:schemeClr val="tx1"/>
                </a:solidFill>
              </a:rPr>
              <a:t> </a:t>
            </a:r>
            <a:br>
              <a:rPr lang="en" sz="2000" b="0" dirty="0">
                <a:solidFill>
                  <a:schemeClr val="tx1"/>
                </a:solidFill>
              </a:rPr>
            </a:br>
            <a:br>
              <a:rPr lang="en" sz="2000" b="0" dirty="0">
                <a:solidFill>
                  <a:schemeClr val="tx1"/>
                </a:solidFill>
              </a:rPr>
            </a:br>
            <a:br>
              <a:rPr lang="en" sz="2000" b="0" dirty="0">
                <a:solidFill>
                  <a:schemeClr val="tx1"/>
                </a:solidFill>
              </a:rPr>
            </a:br>
            <a:br>
              <a:rPr lang="en" sz="4400" dirty="0">
                <a:solidFill>
                  <a:schemeClr val="accent1"/>
                </a:solidFill>
              </a:rPr>
            </a:br>
            <a:r>
              <a:rPr lang="en" sz="4400" dirty="0">
                <a:solidFill>
                  <a:schemeClr val="accent1"/>
                </a:solidFill>
              </a:rPr>
              <a:t> </a:t>
            </a:r>
            <a:endParaRPr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E250447-6A8D-4B7D-BB71-4AC9126A821C}"/>
              </a:ext>
            </a:extLst>
          </p:cNvPr>
          <p:cNvSpPr txBox="1"/>
          <p:nvPr/>
        </p:nvSpPr>
        <p:spPr>
          <a:xfrm>
            <a:off x="664369" y="1721393"/>
            <a:ext cx="7258050" cy="1938992"/>
          </a:xfrm>
          <a:prstGeom prst="rect">
            <a:avLst/>
          </a:prstGeom>
          <a:noFill/>
        </p:spPr>
        <p:txBody>
          <a:bodyPr wrap="square" rtlCol="0">
            <a:spAutoFit/>
          </a:bodyPr>
          <a:lstStyle/>
          <a:p>
            <a:pPr marL="457200" indent="-457200">
              <a:buFont typeface="+mj-lt"/>
              <a:buAutoNum type="arabicPeriod"/>
            </a:pPr>
            <a:r>
              <a:rPr lang="en-US" sz="2000" dirty="0">
                <a:solidFill>
                  <a:schemeClr val="tx1"/>
                </a:solidFill>
                <a:latin typeface="Barlow" panose="020B0604020202020204" charset="0"/>
              </a:rPr>
              <a:t>Prioritize replacement of leaky HVAC units that use high-GWP refrigerants with large charge sizes</a:t>
            </a:r>
          </a:p>
          <a:p>
            <a:pPr marL="457200" indent="-457200">
              <a:buFont typeface="+mj-lt"/>
              <a:buAutoNum type="arabicPeriod"/>
            </a:pPr>
            <a:r>
              <a:rPr lang="en-US" sz="2000" dirty="0">
                <a:solidFill>
                  <a:schemeClr val="tx1"/>
                </a:solidFill>
                <a:latin typeface="Barlow" panose="020B0604020202020204" charset="0"/>
              </a:rPr>
              <a:t>When units are replaced, assure that your maintenance team purchases energy efficient options that use climate-friendly refrigerants</a:t>
            </a:r>
          </a:p>
          <a:p>
            <a:pPr marL="457200" indent="-457200">
              <a:buFont typeface="+mj-lt"/>
              <a:buAutoNum type="arabicPeriod"/>
            </a:pPr>
            <a:r>
              <a:rPr lang="en-US" sz="2000" dirty="0">
                <a:solidFill>
                  <a:schemeClr val="tx1"/>
                </a:solidFill>
                <a:latin typeface="Barlow" panose="020B0604020202020204" charset="0"/>
              </a:rPr>
              <a:t>Keep inventory documents updated and organized</a:t>
            </a:r>
          </a:p>
        </p:txBody>
      </p:sp>
    </p:spTree>
    <p:extLst>
      <p:ext uri="{BB962C8B-B14F-4D97-AF65-F5344CB8AC3E}">
        <p14:creationId xmlns:p14="http://schemas.microsoft.com/office/powerpoint/2010/main" val="746324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7296" y="2708791"/>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solidFill>
                  <a:srgbClr val="C00000"/>
                </a:solidFill>
              </a:rPr>
              <a:t>5. </a:t>
            </a:r>
            <a:r>
              <a:rPr lang="en-US" sz="4800" dirty="0">
                <a:solidFill>
                  <a:schemeClr val="accent1"/>
                </a:solidFill>
              </a:rPr>
              <a:t>FURTHER DISCUSSION</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32E9D71-442F-44DF-839B-92155EBE273E}"/>
              </a:ext>
            </a:extLst>
          </p:cNvPr>
          <p:cNvSpPr txBox="1"/>
          <p:nvPr/>
        </p:nvSpPr>
        <p:spPr>
          <a:xfrm>
            <a:off x="914400" y="2386013"/>
            <a:ext cx="6893719" cy="2923877"/>
          </a:xfrm>
          <a:prstGeom prst="rect">
            <a:avLst/>
          </a:prstGeom>
          <a:noFill/>
        </p:spPr>
        <p:txBody>
          <a:bodyPr wrap="square" rtlCol="0">
            <a:spAutoFit/>
          </a:bodyPr>
          <a:lstStyle/>
          <a:p>
            <a:pPr marL="342900" indent="-342900">
              <a:buFont typeface="Arial" panose="020B0604020202020204" pitchFamily="34" charset="0"/>
              <a:buChar char="•"/>
            </a:pPr>
            <a:r>
              <a:rPr lang="en-US" sz="1800" b="1" dirty="0">
                <a:latin typeface="Barlow" panose="020B0604020202020204" charset="0"/>
              </a:rPr>
              <a:t>Contacts:</a:t>
            </a:r>
          </a:p>
          <a:p>
            <a:pPr marL="342900" lvl="5" indent="-342900">
              <a:buFont typeface="Arial" panose="020B0604020202020204" pitchFamily="34" charset="0"/>
              <a:buChar char="•"/>
            </a:pPr>
            <a:r>
              <a:rPr lang="en-US" sz="1800" dirty="0">
                <a:latin typeface="Barlow" panose="020B0604020202020204" charset="0"/>
              </a:rPr>
              <a:t>Kristen </a:t>
            </a:r>
            <a:r>
              <a:rPr lang="en-US" sz="1800" dirty="0" err="1">
                <a:latin typeface="Barlow" panose="020B0604020202020204" charset="0"/>
              </a:rPr>
              <a:t>Taddonio</a:t>
            </a:r>
            <a:r>
              <a:rPr lang="en-US" sz="1800" dirty="0">
                <a:latin typeface="Barlow" panose="020B0604020202020204" charset="0"/>
              </a:rPr>
              <a:t>, IGSD: </a:t>
            </a:r>
            <a:r>
              <a:rPr lang="en-US" sz="1800" dirty="0">
                <a:latin typeface="Barlow" panose="020B0604020202020204" charset="0"/>
                <a:hlinkClick r:id="rId5"/>
              </a:rPr>
              <a:t>Ktaddonio@igsd.org</a:t>
            </a:r>
            <a:endParaRPr lang="en-US" sz="1800" dirty="0">
              <a:latin typeface="Barlow" panose="020B0604020202020204" charset="0"/>
            </a:endParaRPr>
          </a:p>
          <a:p>
            <a:pPr marL="342900" lvl="5" indent="-342900">
              <a:buFont typeface="Arial" panose="020B0604020202020204" pitchFamily="34" charset="0"/>
              <a:buChar char="•"/>
            </a:pPr>
            <a:r>
              <a:rPr lang="en-US" sz="1800" dirty="0">
                <a:latin typeface="Barlow" panose="020B0604020202020204" charset="0"/>
              </a:rPr>
              <a:t>Dan Smith, Bard College: </a:t>
            </a:r>
            <a:r>
              <a:rPr lang="en-US" sz="1800" dirty="0">
                <a:latin typeface="Barlow" panose="020B0604020202020204" charset="0"/>
                <a:hlinkClick r:id="rId6"/>
              </a:rPr>
              <a:t>djsmith@bard.edu</a:t>
            </a:r>
            <a:endParaRPr lang="en-US" sz="1800" dirty="0">
              <a:latin typeface="Barlow" panose="020B0604020202020204" charset="0"/>
            </a:endParaRPr>
          </a:p>
          <a:p>
            <a:pPr marL="342900" lvl="5" indent="-342900">
              <a:buFont typeface="Arial" panose="020B0604020202020204" pitchFamily="34" charset="0"/>
              <a:buChar char="•"/>
            </a:pPr>
            <a:r>
              <a:rPr lang="en-US" sz="1800" dirty="0">
                <a:latin typeface="Barlow" panose="020B0604020202020204" charset="0"/>
              </a:rPr>
              <a:t>Laurie Husted, Bard College: </a:t>
            </a:r>
            <a:r>
              <a:rPr lang="en-US" sz="1800" dirty="0">
                <a:latin typeface="Barlow" panose="020B0604020202020204" charset="0"/>
                <a:hlinkClick r:id="rId7"/>
              </a:rPr>
              <a:t>husted@bard.edu</a:t>
            </a:r>
            <a:endParaRPr lang="en-US" sz="1800" dirty="0">
              <a:latin typeface="Barlow" panose="020B0604020202020204" charset="0"/>
            </a:endParaRPr>
          </a:p>
          <a:p>
            <a:pPr marL="342900" lvl="5" indent="-342900">
              <a:buFont typeface="Arial" panose="020B0604020202020204" pitchFamily="34" charset="0"/>
              <a:buChar char="•"/>
            </a:pPr>
            <a:r>
              <a:rPr lang="en-US" sz="1800" dirty="0">
                <a:latin typeface="Barlow" panose="020B0604020202020204" charset="0"/>
              </a:rPr>
              <a:t>Tilden Chao, Yale Refrigerants Initiative: </a:t>
            </a:r>
            <a:r>
              <a:rPr lang="en-US" sz="1800" dirty="0">
                <a:latin typeface="Barlow" panose="020B0604020202020204" charset="0"/>
                <a:hlinkClick r:id="rId8"/>
              </a:rPr>
              <a:t>tilden.chao@yale.edu</a:t>
            </a:r>
            <a:endParaRPr lang="en-US" sz="1800" dirty="0">
              <a:latin typeface="Barlow" panose="020B0604020202020204" charset="0"/>
            </a:endParaRPr>
          </a:p>
          <a:p>
            <a:pPr marL="342900" lvl="5" indent="-342900">
              <a:buFont typeface="Arial" panose="020B0604020202020204" pitchFamily="34" charset="0"/>
              <a:buChar char="•"/>
            </a:pPr>
            <a:r>
              <a:rPr lang="en-US" sz="1800" b="1" dirty="0">
                <a:latin typeface="Barlow" panose="020B0604020202020204" charset="0"/>
              </a:rPr>
              <a:t>Summary</a:t>
            </a:r>
            <a:r>
              <a:rPr lang="en-US" sz="1800" dirty="0">
                <a:latin typeface="Barlow" panose="020B0604020202020204" charset="0"/>
              </a:rPr>
              <a:t>: </a:t>
            </a:r>
            <a:r>
              <a:rPr lang="en-US" sz="1800" dirty="0">
                <a:latin typeface="Barlow" panose="020B0604020202020204" charset="0"/>
                <a:hlinkClick r:id="rId9"/>
              </a:rPr>
              <a:t>www.yalerefrigerantsinitiative.org/inventory</a:t>
            </a:r>
            <a:endParaRPr lang="en-US" sz="1800" dirty="0">
              <a:latin typeface="Barlow" panose="020B0604020202020204" charset="0"/>
            </a:endParaRPr>
          </a:p>
          <a:p>
            <a:pPr marL="342900" lvl="5" indent="-342900">
              <a:buFont typeface="Arial" panose="020B0604020202020204" pitchFamily="34" charset="0"/>
              <a:buChar char="•"/>
            </a:pPr>
            <a:endParaRPr lang="en-US" sz="1800" dirty="0">
              <a:latin typeface="Barlow" panose="020B0604020202020204" charset="0"/>
            </a:endParaRPr>
          </a:p>
          <a:p>
            <a:pPr lvl="5"/>
            <a:endParaRPr lang="en-US" sz="1800" dirty="0">
              <a:latin typeface="Barlow" panose="020B0604020202020204" charset="0"/>
            </a:endParaRPr>
          </a:p>
          <a:p>
            <a:pPr marL="342900" lvl="5"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spTree>
    <p:extLst>
      <p:ext uri="{BB962C8B-B14F-4D97-AF65-F5344CB8AC3E}">
        <p14:creationId xmlns:p14="http://schemas.microsoft.com/office/powerpoint/2010/main" val="74208404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538690" y="2296368"/>
            <a:ext cx="8504729"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accent1"/>
                </a:solidFill>
              </a:rPr>
              <a:t>INVENTORIES ANSWER KEY QUESTIONS: </a:t>
            </a:r>
            <a:br>
              <a:rPr lang="en" sz="4400" dirty="0">
                <a:solidFill>
                  <a:schemeClr val="accent1"/>
                </a:solidFill>
              </a:rPr>
            </a:br>
            <a:r>
              <a:rPr lang="en" sz="2000" b="0" dirty="0">
                <a:solidFill>
                  <a:schemeClr val="tx1"/>
                </a:solidFill>
              </a:rPr>
              <a:t> </a:t>
            </a:r>
            <a:br>
              <a:rPr lang="en" sz="2000" b="0" dirty="0">
                <a:solidFill>
                  <a:schemeClr val="tx1"/>
                </a:solidFill>
              </a:rPr>
            </a:br>
            <a:br>
              <a:rPr lang="en" sz="2000" b="0" dirty="0">
                <a:solidFill>
                  <a:schemeClr val="tx1"/>
                </a:solidFill>
              </a:rPr>
            </a:br>
            <a:br>
              <a:rPr lang="en" sz="2000" b="0" dirty="0">
                <a:solidFill>
                  <a:schemeClr val="tx1"/>
                </a:solidFill>
              </a:rPr>
            </a:br>
            <a:br>
              <a:rPr lang="en" sz="4400" dirty="0">
                <a:solidFill>
                  <a:schemeClr val="accent1"/>
                </a:solidFill>
              </a:rPr>
            </a:br>
            <a:r>
              <a:rPr lang="en" sz="4400" dirty="0">
                <a:solidFill>
                  <a:schemeClr val="accent1"/>
                </a:solidFill>
              </a:rPr>
              <a:t> </a:t>
            </a:r>
            <a:endParaRPr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E250447-6A8D-4B7D-BB71-4AC9126A821C}"/>
              </a:ext>
            </a:extLst>
          </p:cNvPr>
          <p:cNvSpPr txBox="1"/>
          <p:nvPr/>
        </p:nvSpPr>
        <p:spPr>
          <a:xfrm>
            <a:off x="664369" y="1721393"/>
            <a:ext cx="7258050" cy="2554545"/>
          </a:xfrm>
          <a:prstGeom prst="rect">
            <a:avLst/>
          </a:prstGeom>
          <a:noFill/>
        </p:spPr>
        <p:txBody>
          <a:bodyPr wrap="square" rtlCol="0">
            <a:spAutoFit/>
          </a:bodyPr>
          <a:lstStyle/>
          <a:p>
            <a:pPr marL="285750" indent="-285750">
              <a:buFont typeface="Arial" panose="020B0604020202020204" pitchFamily="34" charset="0"/>
              <a:buChar char="•"/>
            </a:pPr>
            <a:r>
              <a:rPr lang="en" sz="2000" b="0" dirty="0">
                <a:solidFill>
                  <a:schemeClr val="tx1"/>
                </a:solidFill>
                <a:latin typeface="Barlow" panose="020B0604020202020204" charset="0"/>
              </a:rPr>
              <a:t>What proportion of HVAC equipment in my building uses HFCs (and HCFCs and CFCs) ?</a:t>
            </a:r>
            <a:endParaRPr lang="en" sz="2000" dirty="0">
              <a:solidFill>
                <a:schemeClr val="tx1"/>
              </a:solidFill>
              <a:latin typeface="Barlow" panose="020B0604020202020204" charset="0"/>
            </a:endParaRPr>
          </a:p>
          <a:p>
            <a:pPr marL="285750" indent="-285750">
              <a:buFont typeface="Arial" panose="020B0604020202020204" pitchFamily="34" charset="0"/>
              <a:buChar char="•"/>
            </a:pPr>
            <a:r>
              <a:rPr lang="en" sz="2000" b="0" dirty="0">
                <a:solidFill>
                  <a:schemeClr val="tx1"/>
                </a:solidFill>
                <a:latin typeface="Barlow" panose="020B0604020202020204" charset="0"/>
              </a:rPr>
              <a:t>Where are the largest sources of refrigerant emissions on campus?</a:t>
            </a:r>
          </a:p>
          <a:p>
            <a:pPr marL="285750" indent="-285750">
              <a:buFont typeface="Arial" panose="020B0604020202020204" pitchFamily="34" charset="0"/>
              <a:buChar char="•"/>
            </a:pPr>
            <a:r>
              <a:rPr lang="en" sz="2000" b="0" dirty="0">
                <a:solidFill>
                  <a:schemeClr val="tx1"/>
                </a:solidFill>
                <a:latin typeface="Barlow" panose="020B0604020202020204" charset="0"/>
              </a:rPr>
              <a:t>Where is aging/inefficient equipment located? </a:t>
            </a:r>
            <a:endParaRPr lang="en" sz="2000" dirty="0">
              <a:solidFill>
                <a:schemeClr val="tx1"/>
              </a:solidFill>
              <a:latin typeface="Barlow" panose="020B0604020202020204" charset="0"/>
            </a:endParaRPr>
          </a:p>
          <a:p>
            <a:pPr marL="285750" indent="-285750">
              <a:buFont typeface="Arial" panose="020B0604020202020204" pitchFamily="34" charset="0"/>
              <a:buChar char="•"/>
            </a:pPr>
            <a:r>
              <a:rPr lang="en" sz="2000" b="0" dirty="0">
                <a:solidFill>
                  <a:schemeClr val="tx1"/>
                </a:solidFill>
                <a:latin typeface="Barlow" panose="020B0604020202020204" charset="0"/>
              </a:rPr>
              <a:t>What is estimated climate impact from refrigerant leakage annually?</a:t>
            </a:r>
            <a:endParaRPr lang="en" sz="2000" dirty="0">
              <a:solidFill>
                <a:schemeClr val="tx1"/>
              </a:solidFill>
              <a:latin typeface="Barlow" panose="020B0604020202020204" charset="0"/>
            </a:endParaRPr>
          </a:p>
          <a:p>
            <a:pPr marL="285750" indent="-285750">
              <a:buFont typeface="Arial" panose="020B0604020202020204" pitchFamily="34" charset="0"/>
              <a:buChar char="•"/>
            </a:pPr>
            <a:r>
              <a:rPr lang="en" sz="2000" b="0" dirty="0">
                <a:solidFill>
                  <a:schemeClr val="tx1"/>
                </a:solidFill>
                <a:latin typeface="Barlow" panose="020B0604020202020204" charset="0"/>
              </a:rPr>
              <a:t>Which high-impact zones can be most easily mitigated?</a:t>
            </a:r>
            <a:endParaRPr lang="en" sz="2000" dirty="0">
              <a:solidFill>
                <a:schemeClr val="tx1"/>
              </a:solidFill>
              <a:latin typeface="Barlow" panose="020B0604020202020204" charset="0"/>
            </a:endParaRPr>
          </a:p>
        </p:txBody>
      </p:sp>
    </p:spTree>
    <p:extLst>
      <p:ext uri="{BB962C8B-B14F-4D97-AF65-F5344CB8AC3E}">
        <p14:creationId xmlns:p14="http://schemas.microsoft.com/office/powerpoint/2010/main" val="4118555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4"/>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7296" y="2526398"/>
            <a:ext cx="6990823" cy="67734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solidFill>
                  <a:srgbClr val="C00000"/>
                </a:solidFill>
              </a:rPr>
              <a:t>2. </a:t>
            </a:r>
            <a:r>
              <a:rPr lang="en" sz="4400" dirty="0">
                <a:solidFill>
                  <a:schemeClr val="accent1"/>
                </a:solidFill>
              </a:rPr>
              <a:t>READING NAMEPLATES</a:t>
            </a:r>
            <a:br>
              <a:rPr lang="en" sz="4400" dirty="0">
                <a:solidFill>
                  <a:schemeClr val="accent1"/>
                </a:solidFill>
              </a:rPr>
            </a:br>
            <a:r>
              <a:rPr lang="en" sz="2000" b="0" dirty="0">
                <a:solidFill>
                  <a:schemeClr val="tx1"/>
                </a:solidFill>
              </a:rPr>
              <a:t> </a:t>
            </a:r>
            <a:br>
              <a:rPr lang="en" sz="2000" b="0" dirty="0">
                <a:solidFill>
                  <a:schemeClr val="tx1"/>
                </a:solidFill>
              </a:rPr>
            </a:br>
            <a:br>
              <a:rPr lang="en" sz="2000" b="0" dirty="0">
                <a:solidFill>
                  <a:schemeClr val="tx1"/>
                </a:solidFill>
              </a:rPr>
            </a:br>
            <a:br>
              <a:rPr lang="en" sz="4400" dirty="0">
                <a:solidFill>
                  <a:schemeClr val="accent1"/>
                </a:solidFill>
              </a:rPr>
            </a:br>
            <a:r>
              <a:rPr lang="en" sz="4400" dirty="0">
                <a:solidFill>
                  <a:schemeClr val="accent1"/>
                </a:solidFill>
              </a:rPr>
              <a:t> </a:t>
            </a:r>
            <a:endParaRPr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6B30E48-C942-4D1D-9325-C262FCA6E254}"/>
              </a:ext>
            </a:extLst>
          </p:cNvPr>
          <p:cNvSpPr txBox="1"/>
          <p:nvPr/>
        </p:nvSpPr>
        <p:spPr>
          <a:xfrm>
            <a:off x="950119" y="2357239"/>
            <a:ext cx="7376585" cy="1015663"/>
          </a:xfrm>
          <a:prstGeom prst="rect">
            <a:avLst/>
          </a:prstGeom>
          <a:noFill/>
        </p:spPr>
        <p:txBody>
          <a:bodyPr wrap="square" rtlCol="0">
            <a:spAutoFit/>
          </a:bodyPr>
          <a:lstStyle/>
          <a:p>
            <a:pPr marL="342900" indent="-342900">
              <a:buFont typeface="Arial" panose="020B0604020202020204" pitchFamily="34" charset="0"/>
              <a:buChar char="•"/>
            </a:pPr>
            <a:r>
              <a:rPr lang="en" sz="2000" b="1" dirty="0">
                <a:solidFill>
                  <a:schemeClr val="tx1"/>
                </a:solidFill>
                <a:latin typeface="Barlow" panose="020B0604020202020204" charset="0"/>
              </a:rPr>
              <a:t>Location</a:t>
            </a:r>
            <a:r>
              <a:rPr lang="en" sz="2000" b="0" dirty="0">
                <a:solidFill>
                  <a:schemeClr val="tx1"/>
                </a:solidFill>
                <a:latin typeface="Barlow" panose="020B0604020202020204" charset="0"/>
              </a:rPr>
              <a:t>: sticker on the rear panel or interior of an HVAC unit</a:t>
            </a:r>
          </a:p>
          <a:p>
            <a:pPr marL="342900" indent="-342900">
              <a:buFont typeface="Arial" panose="020B0604020202020204" pitchFamily="34" charset="0"/>
              <a:buChar char="•"/>
            </a:pPr>
            <a:r>
              <a:rPr lang="en" sz="2000" b="1" dirty="0">
                <a:solidFill>
                  <a:schemeClr val="tx1"/>
                </a:solidFill>
                <a:latin typeface="Barlow" panose="020B0604020202020204" charset="0"/>
              </a:rPr>
              <a:t>Nameplates provide key information</a:t>
            </a:r>
            <a:r>
              <a:rPr lang="en" sz="2000" b="0" dirty="0">
                <a:solidFill>
                  <a:schemeClr val="tx1"/>
                </a:solidFill>
                <a:latin typeface="Barlow" panose="020B0604020202020204" charset="0"/>
              </a:rPr>
              <a:t>: manufacturer, model and serial number, refrigerant type, and refrigerant charge</a:t>
            </a:r>
            <a:endParaRPr lang="en-US" sz="2000" dirty="0">
              <a:latin typeface="Barlow" panose="020B0604020202020204" charset="0"/>
            </a:endParaRPr>
          </a:p>
        </p:txBody>
      </p:sp>
    </p:spTree>
    <p:extLst>
      <p:ext uri="{BB962C8B-B14F-4D97-AF65-F5344CB8AC3E}">
        <p14:creationId xmlns:p14="http://schemas.microsoft.com/office/powerpoint/2010/main" val="285593549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pic>
        <p:nvPicPr>
          <p:cNvPr id="2" name="Picture 1">
            <a:extLst>
              <a:ext uri="{FF2B5EF4-FFF2-40B4-BE49-F238E27FC236}">
                <a16:creationId xmlns:a16="http://schemas.microsoft.com/office/drawing/2014/main" id="{2C0E663E-1155-495F-B601-4CED326BD945}"/>
              </a:ext>
            </a:extLst>
          </p:cNvPr>
          <p:cNvPicPr>
            <a:picLocks noChangeAspect="1"/>
          </p:cNvPicPr>
          <p:nvPr/>
        </p:nvPicPr>
        <p:blipFill>
          <a:blip r:embed="rId4"/>
          <a:stretch>
            <a:fillRect/>
          </a:stretch>
        </p:blipFill>
        <p:spPr>
          <a:xfrm>
            <a:off x="0" y="0"/>
            <a:ext cx="7945583" cy="5143500"/>
          </a:xfrm>
          <a:prstGeom prst="rect">
            <a:avLst/>
          </a:prstGeom>
        </p:spPr>
      </p:pic>
      <p:sp>
        <p:nvSpPr>
          <p:cNvPr id="195" name="Google Shape;195;p2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8" name="Google Shape;196;p24">
            <a:extLst>
              <a:ext uri="{FF2B5EF4-FFF2-40B4-BE49-F238E27FC236}">
                <a16:creationId xmlns:a16="http://schemas.microsoft.com/office/drawing/2014/main" id="{4159EE2A-B603-4150-953A-275A66618B88}"/>
              </a:ext>
            </a:extLst>
          </p:cNvPr>
          <p:cNvSpPr/>
          <p:nvPr/>
        </p:nvSpPr>
        <p:spPr>
          <a:xfrm>
            <a:off x="6105192" y="1393200"/>
            <a:ext cx="2357100" cy="23571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dirty="0">
                <a:solidFill>
                  <a:schemeClr val="lt1"/>
                </a:solidFill>
                <a:latin typeface="Barlow"/>
                <a:ea typeface="Barlow"/>
                <a:cs typeface="Barlow"/>
                <a:sym typeface="Barlow"/>
              </a:rPr>
              <a:t>Nameplates usually display information clearly, but in a very small text size. It can be helpful to take pictures of nametags and zoom in when entering the data into the spreadsheet. </a:t>
            </a:r>
            <a:endParaRPr sz="1500" dirty="0">
              <a:solidFill>
                <a:schemeClr val="lt1"/>
              </a:solidFill>
              <a:latin typeface="Barlow"/>
              <a:ea typeface="Barlow"/>
              <a:cs typeface="Barlow"/>
              <a:sym typeface="Barlow"/>
            </a:endParaRPr>
          </a:p>
        </p:txBody>
      </p:sp>
      <p:pic>
        <p:nvPicPr>
          <p:cNvPr id="14" name="Picture 13">
            <a:extLst>
              <a:ext uri="{FF2B5EF4-FFF2-40B4-BE49-F238E27FC236}">
                <a16:creationId xmlns:a16="http://schemas.microsoft.com/office/drawing/2014/main" id="{9F95A937-6835-4E40-82B5-557B405902CD}"/>
              </a:ext>
            </a:extLst>
          </p:cNvPr>
          <p:cNvPicPr>
            <a:picLocks noChangeAspect="1"/>
          </p:cNvPicPr>
          <p:nvPr/>
        </p:nvPicPr>
        <p:blipFill rotWithShape="1">
          <a:blip r:embed="rId5"/>
          <a:srcRect l="21613" t="27250" r="22831" b="14911"/>
          <a:stretch/>
        </p:blipFill>
        <p:spPr>
          <a:xfrm rot="10800000">
            <a:off x="663843" y="721268"/>
            <a:ext cx="4749932" cy="3708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a:extLst>
              <a:ext uri="{FF2B5EF4-FFF2-40B4-BE49-F238E27FC236}">
                <a16:creationId xmlns:a16="http://schemas.microsoft.com/office/drawing/2014/main" id="{8AC5B63F-B236-4E53-BC8B-852669BBF086}"/>
              </a:ext>
            </a:extLst>
          </p:cNvPr>
          <p:cNvCxnSpPr/>
          <p:nvPr/>
        </p:nvCxnSpPr>
        <p:spPr>
          <a:xfrm flipV="1">
            <a:off x="4336256" y="428625"/>
            <a:ext cx="1768936" cy="5214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6CD0A193-5CE5-48A6-BA84-91735C4774AB}"/>
              </a:ext>
            </a:extLst>
          </p:cNvPr>
          <p:cNvCxnSpPr>
            <a:cxnSpLocks/>
          </p:cNvCxnSpPr>
          <p:nvPr/>
        </p:nvCxnSpPr>
        <p:spPr>
          <a:xfrm>
            <a:off x="2543175" y="2650331"/>
            <a:ext cx="1171575" cy="2064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F3DC156-EC3D-4FEB-BDE6-925C56AFF27B}"/>
              </a:ext>
            </a:extLst>
          </p:cNvPr>
          <p:cNvCxnSpPr/>
          <p:nvPr/>
        </p:nvCxnSpPr>
        <p:spPr>
          <a:xfrm>
            <a:off x="3250406" y="2521744"/>
            <a:ext cx="2732507" cy="2193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23A97B3-BD11-4FB9-BA7C-58248E6FC735}"/>
              </a:ext>
            </a:extLst>
          </p:cNvPr>
          <p:cNvCxnSpPr>
            <a:cxnSpLocks/>
          </p:cNvCxnSpPr>
          <p:nvPr/>
        </p:nvCxnSpPr>
        <p:spPr>
          <a:xfrm flipV="1">
            <a:off x="2543175" y="950119"/>
            <a:ext cx="3914775" cy="12072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F14C2A0-7AB0-4CCC-8D3E-EE736A9140A4}"/>
              </a:ext>
            </a:extLst>
          </p:cNvPr>
          <p:cNvSpPr txBox="1"/>
          <p:nvPr/>
        </p:nvSpPr>
        <p:spPr>
          <a:xfrm>
            <a:off x="6155199" y="281201"/>
            <a:ext cx="2357100" cy="307777"/>
          </a:xfrm>
          <a:prstGeom prst="rect">
            <a:avLst/>
          </a:prstGeom>
          <a:noFill/>
        </p:spPr>
        <p:txBody>
          <a:bodyPr wrap="square" rtlCol="0">
            <a:spAutoFit/>
          </a:bodyPr>
          <a:lstStyle/>
          <a:p>
            <a:r>
              <a:rPr lang="en-US" b="1" dirty="0">
                <a:latin typeface="Barlow" panose="020B0604020202020204" charset="0"/>
              </a:rPr>
              <a:t>SERIAL NUMBER</a:t>
            </a:r>
          </a:p>
        </p:txBody>
      </p:sp>
      <p:sp>
        <p:nvSpPr>
          <p:cNvPr id="26" name="TextBox 25">
            <a:extLst>
              <a:ext uri="{FF2B5EF4-FFF2-40B4-BE49-F238E27FC236}">
                <a16:creationId xmlns:a16="http://schemas.microsoft.com/office/drawing/2014/main" id="{56C9F886-2757-4F1F-96E5-9CB031004963}"/>
              </a:ext>
            </a:extLst>
          </p:cNvPr>
          <p:cNvSpPr txBox="1"/>
          <p:nvPr/>
        </p:nvSpPr>
        <p:spPr>
          <a:xfrm>
            <a:off x="6527851" y="796230"/>
            <a:ext cx="2357100" cy="307777"/>
          </a:xfrm>
          <a:prstGeom prst="rect">
            <a:avLst/>
          </a:prstGeom>
          <a:noFill/>
        </p:spPr>
        <p:txBody>
          <a:bodyPr wrap="square" rtlCol="0">
            <a:spAutoFit/>
          </a:bodyPr>
          <a:lstStyle/>
          <a:p>
            <a:r>
              <a:rPr lang="en-US" b="1" dirty="0">
                <a:latin typeface="Barlow" panose="020B0604020202020204" charset="0"/>
              </a:rPr>
              <a:t>MODEL NUMBER</a:t>
            </a:r>
          </a:p>
        </p:txBody>
      </p:sp>
      <p:sp>
        <p:nvSpPr>
          <p:cNvPr id="27" name="TextBox 26">
            <a:extLst>
              <a:ext uri="{FF2B5EF4-FFF2-40B4-BE49-F238E27FC236}">
                <a16:creationId xmlns:a16="http://schemas.microsoft.com/office/drawing/2014/main" id="{3149E8B8-C3C7-4931-B291-1950074212CD}"/>
              </a:ext>
            </a:extLst>
          </p:cNvPr>
          <p:cNvSpPr txBox="1"/>
          <p:nvPr/>
        </p:nvSpPr>
        <p:spPr>
          <a:xfrm>
            <a:off x="3625813" y="4708409"/>
            <a:ext cx="2357100" cy="307777"/>
          </a:xfrm>
          <a:prstGeom prst="rect">
            <a:avLst/>
          </a:prstGeom>
          <a:noFill/>
        </p:spPr>
        <p:txBody>
          <a:bodyPr wrap="square" rtlCol="0">
            <a:spAutoFit/>
          </a:bodyPr>
          <a:lstStyle/>
          <a:p>
            <a:r>
              <a:rPr lang="en-US" b="1" dirty="0">
                <a:latin typeface="Barlow" panose="020B0604020202020204" charset="0"/>
              </a:rPr>
              <a:t>REFRIGERANT TYPE</a:t>
            </a:r>
          </a:p>
        </p:txBody>
      </p:sp>
      <p:sp>
        <p:nvSpPr>
          <p:cNvPr id="29" name="TextBox 28">
            <a:extLst>
              <a:ext uri="{FF2B5EF4-FFF2-40B4-BE49-F238E27FC236}">
                <a16:creationId xmlns:a16="http://schemas.microsoft.com/office/drawing/2014/main" id="{6E6E2A82-5459-4E1F-AD3F-7A16A62CCDA7}"/>
              </a:ext>
            </a:extLst>
          </p:cNvPr>
          <p:cNvSpPr txBox="1"/>
          <p:nvPr/>
        </p:nvSpPr>
        <p:spPr>
          <a:xfrm>
            <a:off x="6032656" y="4708410"/>
            <a:ext cx="2357100" cy="307777"/>
          </a:xfrm>
          <a:prstGeom prst="rect">
            <a:avLst/>
          </a:prstGeom>
          <a:noFill/>
        </p:spPr>
        <p:txBody>
          <a:bodyPr wrap="square" rtlCol="0">
            <a:spAutoFit/>
          </a:bodyPr>
          <a:lstStyle/>
          <a:p>
            <a:r>
              <a:rPr lang="en-US" b="1" dirty="0">
                <a:latin typeface="Barlow" panose="020B0604020202020204" charset="0"/>
              </a:rPr>
              <a:t>REFRIGERANT CHARGE</a:t>
            </a:r>
          </a:p>
        </p:txBody>
      </p:sp>
      <p:pic>
        <p:nvPicPr>
          <p:cNvPr id="32" name="Picture 31">
            <a:extLst>
              <a:ext uri="{FF2B5EF4-FFF2-40B4-BE49-F238E27FC236}">
                <a16:creationId xmlns:a16="http://schemas.microsoft.com/office/drawing/2014/main" id="{98DC0333-4817-4690-BC54-5925D9CAC011}"/>
              </a:ext>
            </a:extLst>
          </p:cNvPr>
          <p:cNvPicPr>
            <a:picLocks noChangeAspect="1"/>
          </p:cNvPicPr>
          <p:nvPr/>
        </p:nvPicPr>
        <p:blipFill>
          <a:blip r:embed="rId6"/>
          <a:stretch>
            <a:fillRect/>
          </a:stretch>
        </p:blipFill>
        <p:spPr>
          <a:xfrm>
            <a:off x="4271962" y="1094223"/>
            <a:ext cx="300038" cy="289193"/>
          </a:xfrm>
          <a:prstGeom prst="rect">
            <a:avLst/>
          </a:prstGeom>
        </p:spPr>
      </p:pic>
    </p:spTree>
    <p:extLst>
      <p:ext uri="{BB962C8B-B14F-4D97-AF65-F5344CB8AC3E}">
        <p14:creationId xmlns:p14="http://schemas.microsoft.com/office/powerpoint/2010/main" val="70758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pic>
        <p:nvPicPr>
          <p:cNvPr id="2" name="Picture 1">
            <a:extLst>
              <a:ext uri="{FF2B5EF4-FFF2-40B4-BE49-F238E27FC236}">
                <a16:creationId xmlns:a16="http://schemas.microsoft.com/office/drawing/2014/main" id="{2C0E663E-1155-495F-B601-4CED326BD945}"/>
              </a:ext>
            </a:extLst>
          </p:cNvPr>
          <p:cNvPicPr>
            <a:picLocks noChangeAspect="1"/>
          </p:cNvPicPr>
          <p:nvPr/>
        </p:nvPicPr>
        <p:blipFill>
          <a:blip r:embed="rId4"/>
          <a:stretch>
            <a:fillRect/>
          </a:stretch>
        </p:blipFill>
        <p:spPr>
          <a:xfrm>
            <a:off x="0" y="0"/>
            <a:ext cx="7945583" cy="5143500"/>
          </a:xfrm>
          <a:prstGeom prst="rect">
            <a:avLst/>
          </a:prstGeom>
        </p:spPr>
      </p:pic>
      <p:sp>
        <p:nvSpPr>
          <p:cNvPr id="195" name="Google Shape;195;p2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8" name="Google Shape;196;p24">
            <a:extLst>
              <a:ext uri="{FF2B5EF4-FFF2-40B4-BE49-F238E27FC236}">
                <a16:creationId xmlns:a16="http://schemas.microsoft.com/office/drawing/2014/main" id="{4159EE2A-B603-4150-953A-275A66618B88}"/>
              </a:ext>
            </a:extLst>
          </p:cNvPr>
          <p:cNvSpPr/>
          <p:nvPr/>
        </p:nvSpPr>
        <p:spPr>
          <a:xfrm>
            <a:off x="6105192" y="1393200"/>
            <a:ext cx="2357100" cy="23571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dirty="0">
                <a:solidFill>
                  <a:schemeClr val="lt1"/>
                </a:solidFill>
                <a:latin typeface="Barlow"/>
                <a:ea typeface="Barlow"/>
                <a:cs typeface="Barlow"/>
                <a:sym typeface="Barlow"/>
              </a:rPr>
              <a:t>On </a:t>
            </a:r>
            <a:r>
              <a:rPr lang="en" sz="1500" b="1" dirty="0">
                <a:solidFill>
                  <a:schemeClr val="lt1"/>
                </a:solidFill>
                <a:latin typeface="Barlow"/>
                <a:ea typeface="Barlow"/>
                <a:cs typeface="Barlow"/>
                <a:sym typeface="Barlow"/>
              </a:rPr>
              <a:t>compressor racks</a:t>
            </a:r>
            <a:r>
              <a:rPr lang="en" sz="1500" dirty="0">
                <a:solidFill>
                  <a:schemeClr val="lt1"/>
                </a:solidFill>
                <a:latin typeface="Barlow"/>
                <a:ea typeface="Barlow"/>
                <a:cs typeface="Barlow"/>
                <a:sym typeface="Barlow"/>
              </a:rPr>
              <a:t>, often seen in university dining halls, refrigerant information might not be displayed on the nameplate. Refer to your refrigerant technician for this information. </a:t>
            </a:r>
            <a:endParaRPr sz="1500" dirty="0">
              <a:solidFill>
                <a:schemeClr val="lt1"/>
              </a:solidFill>
              <a:latin typeface="Barlow"/>
              <a:ea typeface="Barlow"/>
              <a:cs typeface="Barlow"/>
              <a:sym typeface="Barlow"/>
            </a:endParaRPr>
          </a:p>
        </p:txBody>
      </p:sp>
      <p:sp>
        <p:nvSpPr>
          <p:cNvPr id="6" name="TextBox 5">
            <a:extLst>
              <a:ext uri="{FF2B5EF4-FFF2-40B4-BE49-F238E27FC236}">
                <a16:creationId xmlns:a16="http://schemas.microsoft.com/office/drawing/2014/main" id="{FB9D2083-61AF-4706-BD78-DABE04E04700}"/>
              </a:ext>
            </a:extLst>
          </p:cNvPr>
          <p:cNvSpPr txBox="1"/>
          <p:nvPr/>
        </p:nvSpPr>
        <p:spPr>
          <a:xfrm>
            <a:off x="513164" y="4031402"/>
            <a:ext cx="5373286" cy="646331"/>
          </a:xfrm>
          <a:prstGeom prst="rect">
            <a:avLst/>
          </a:prstGeom>
          <a:noFill/>
        </p:spPr>
        <p:txBody>
          <a:bodyPr wrap="square" rtlCol="0">
            <a:spAutoFit/>
          </a:bodyPr>
          <a:lstStyle/>
          <a:p>
            <a:r>
              <a:rPr lang="en-US" sz="1200" dirty="0">
                <a:latin typeface="Barlow" panose="020B0604020202020204" charset="0"/>
              </a:rPr>
              <a:t>This Copeland </a:t>
            </a:r>
            <a:r>
              <a:rPr lang="en-US" sz="1200" dirty="0" err="1">
                <a:latin typeface="Barlow" panose="020B0604020202020204" charset="0"/>
              </a:rPr>
              <a:t>Copelametic</a:t>
            </a:r>
            <a:r>
              <a:rPr lang="en-US" sz="1200" dirty="0">
                <a:latin typeface="Barlow" panose="020B0604020202020204" charset="0"/>
              </a:rPr>
              <a:t> compressor </a:t>
            </a:r>
            <a:r>
              <a:rPr lang="en-US" sz="1200" i="1" u="sng" dirty="0">
                <a:latin typeface="Barlow" panose="020B0604020202020204" charset="0"/>
              </a:rPr>
              <a:t>doesn’t</a:t>
            </a:r>
            <a:r>
              <a:rPr lang="en-US" sz="1200" u="sng" dirty="0">
                <a:latin typeface="Barlow" panose="020B0604020202020204" charset="0"/>
              </a:rPr>
              <a:t> display what type of refrigerant is used nor how much refrigerant there is (charge size)</a:t>
            </a:r>
            <a:r>
              <a:rPr lang="en-US" sz="1200" dirty="0">
                <a:latin typeface="Barlow" panose="020B0604020202020204" charset="0"/>
              </a:rPr>
              <a:t>. The technician who services this equipment should have this information on hand.</a:t>
            </a:r>
          </a:p>
        </p:txBody>
      </p:sp>
      <p:pic>
        <p:nvPicPr>
          <p:cNvPr id="9" name="Picture 8">
            <a:extLst>
              <a:ext uri="{FF2B5EF4-FFF2-40B4-BE49-F238E27FC236}">
                <a16:creationId xmlns:a16="http://schemas.microsoft.com/office/drawing/2014/main" id="{640071D3-0F41-44D4-96FD-A010F74D4FA9}"/>
              </a:ext>
            </a:extLst>
          </p:cNvPr>
          <p:cNvPicPr>
            <a:picLocks noChangeAspect="1"/>
          </p:cNvPicPr>
          <p:nvPr/>
        </p:nvPicPr>
        <p:blipFill rotWithShape="1">
          <a:blip r:embed="rId5"/>
          <a:srcRect l="36080" r="26076"/>
          <a:stretch/>
        </p:blipFill>
        <p:spPr>
          <a:xfrm rot="16200000">
            <a:off x="1906840" y="0"/>
            <a:ext cx="2595301"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0231D86C-F9DD-416C-BFBC-9FC310BADE7F}"/>
              </a:ext>
            </a:extLst>
          </p:cNvPr>
          <p:cNvPicPr>
            <a:picLocks noChangeAspect="1"/>
          </p:cNvPicPr>
          <p:nvPr/>
        </p:nvPicPr>
        <p:blipFill>
          <a:blip r:embed="rId6"/>
          <a:stretch>
            <a:fillRect/>
          </a:stretch>
        </p:blipFill>
        <p:spPr>
          <a:xfrm>
            <a:off x="2558739" y="2571750"/>
            <a:ext cx="148743" cy="150975"/>
          </a:xfrm>
          <a:prstGeom prst="rect">
            <a:avLst/>
          </a:prstGeom>
        </p:spPr>
      </p:pic>
    </p:spTree>
    <p:extLst>
      <p:ext uri="{BB962C8B-B14F-4D97-AF65-F5344CB8AC3E}">
        <p14:creationId xmlns:p14="http://schemas.microsoft.com/office/powerpoint/2010/main" val="290905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785765" y="1880776"/>
            <a:ext cx="7759145" cy="67734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solidFill>
                  <a:srgbClr val="C00000"/>
                </a:solidFill>
              </a:rPr>
              <a:t>3. </a:t>
            </a:r>
            <a:r>
              <a:rPr lang="en" sz="4400" dirty="0">
                <a:solidFill>
                  <a:schemeClr val="accent1"/>
                </a:solidFill>
              </a:rPr>
              <a:t>REFRIG. ASSET INVENTORY</a:t>
            </a:r>
            <a:br>
              <a:rPr lang="en" sz="4400" dirty="0">
                <a:solidFill>
                  <a:schemeClr val="accent1"/>
                </a:solidFill>
              </a:rPr>
            </a:br>
            <a:r>
              <a:rPr lang="en" sz="2000" b="0" dirty="0">
                <a:solidFill>
                  <a:schemeClr val="tx1"/>
                </a:solidFill>
              </a:rPr>
              <a:t> </a:t>
            </a:r>
            <a:br>
              <a:rPr lang="en" sz="2000" b="0" dirty="0">
                <a:solidFill>
                  <a:schemeClr val="tx1"/>
                </a:solidFill>
              </a:rPr>
            </a:br>
            <a:br>
              <a:rPr lang="en" sz="2000" b="0" dirty="0">
                <a:solidFill>
                  <a:schemeClr val="tx1"/>
                </a:solidFill>
              </a:rPr>
            </a:br>
            <a:br>
              <a:rPr lang="en" sz="4400" dirty="0">
                <a:solidFill>
                  <a:schemeClr val="accent1"/>
                </a:solidFill>
              </a:rPr>
            </a:br>
            <a:r>
              <a:rPr lang="en" sz="4400" dirty="0">
                <a:solidFill>
                  <a:schemeClr val="accent1"/>
                </a:solidFill>
              </a:rPr>
              <a:t> </a:t>
            </a:r>
            <a:endParaRPr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grpSp>
        <p:nvGrpSpPr>
          <p:cNvPr id="261" name="Google Shape;261;p28"/>
          <p:cNvGrpSpPr/>
          <p:nvPr/>
        </p:nvGrpSpPr>
        <p:grpSpPr>
          <a:xfrm>
            <a:off x="1089787" y="666836"/>
            <a:ext cx="361896" cy="265341"/>
            <a:chOff x="4610450" y="3703750"/>
            <a:chExt cx="453050" cy="332175"/>
          </a:xfrm>
        </p:grpSpPr>
        <p:sp>
          <p:nvSpPr>
            <p:cNvPr id="262" name="Google Shape;262;p28"/>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6B30E48-C942-4D1D-9325-C262FCA6E254}"/>
              </a:ext>
            </a:extLst>
          </p:cNvPr>
          <p:cNvSpPr txBox="1"/>
          <p:nvPr/>
        </p:nvSpPr>
        <p:spPr>
          <a:xfrm>
            <a:off x="828324" y="1599013"/>
            <a:ext cx="8576441" cy="830997"/>
          </a:xfrm>
          <a:prstGeom prst="rect">
            <a:avLst/>
          </a:prstGeom>
          <a:noFill/>
        </p:spPr>
        <p:txBody>
          <a:bodyPr wrap="square" rtlCol="0">
            <a:spAutoFit/>
          </a:bodyPr>
          <a:lstStyle/>
          <a:p>
            <a:r>
              <a:rPr lang="en" sz="2400" b="1" dirty="0">
                <a:solidFill>
                  <a:schemeClr val="tx1"/>
                </a:solidFill>
                <a:latin typeface="Barlow" panose="020B0604020202020204" charset="0"/>
              </a:rPr>
              <a:t>HELPFUL TIPS to conduct your audit of refrigeration equipment…</a:t>
            </a:r>
            <a:endParaRPr lang="en-US" sz="2400" dirty="0">
              <a:latin typeface="Barlow" panose="020B060402020202020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683" y="3845424"/>
            <a:ext cx="2090821" cy="904401"/>
          </a:xfrm>
          <a:prstGeom prst="rect">
            <a:avLst/>
          </a:prstGeom>
        </p:spPr>
      </p:pic>
      <p:sp>
        <p:nvSpPr>
          <p:cNvPr id="5" name="TextBox 4"/>
          <p:cNvSpPr txBox="1"/>
          <p:nvPr/>
        </p:nvSpPr>
        <p:spPr>
          <a:xfrm>
            <a:off x="3542504" y="3943681"/>
            <a:ext cx="2354319" cy="707886"/>
          </a:xfrm>
          <a:prstGeom prst="rect">
            <a:avLst/>
          </a:prstGeom>
          <a:noFill/>
        </p:spPr>
        <p:txBody>
          <a:bodyPr wrap="square" rtlCol="0">
            <a:spAutoFit/>
          </a:bodyPr>
          <a:lstStyle/>
          <a:p>
            <a:r>
              <a:rPr lang="en-US" sz="2000" dirty="0">
                <a:latin typeface="Barlow" panose="020B0604020202020204" charset="0"/>
              </a:rPr>
              <a:t>Daniel Smith</a:t>
            </a:r>
          </a:p>
          <a:p>
            <a:r>
              <a:rPr lang="en-US" sz="2000" dirty="0">
                <a:latin typeface="Barlow" panose="020B0604020202020204" charset="0"/>
              </a:rPr>
              <a:t>Energy Manager</a:t>
            </a:r>
          </a:p>
        </p:txBody>
      </p:sp>
    </p:spTree>
    <p:extLst>
      <p:ext uri="{BB962C8B-B14F-4D97-AF65-F5344CB8AC3E}">
        <p14:creationId xmlns:p14="http://schemas.microsoft.com/office/powerpoint/2010/main" val="91459389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163722" y="1159659"/>
            <a:ext cx="8571842" cy="4154984"/>
          </a:xfrm>
          <a:prstGeom prst="rect">
            <a:avLst/>
          </a:prstGeom>
          <a:noFill/>
        </p:spPr>
        <p:txBody>
          <a:bodyPr wrap="square" rtlCol="0">
            <a:spAutoFit/>
          </a:bodyPr>
          <a:lstStyle/>
          <a:p>
            <a:r>
              <a:rPr lang="en-US" sz="2400" b="1" dirty="0">
                <a:latin typeface="Barlow" panose="020B0604020202020204" charset="0"/>
              </a:rPr>
              <a:t>So you’ve decided to conduct a refrigeration asset inventory?</a:t>
            </a:r>
          </a:p>
          <a:p>
            <a:endParaRPr lang="en-US" sz="1000" dirty="0">
              <a:latin typeface="Barlow" panose="020B0604020202020204" charset="0"/>
            </a:endParaRPr>
          </a:p>
          <a:p>
            <a:pPr marL="342900" indent="-342900">
              <a:buFont typeface="Arial" panose="020B0604020202020204" pitchFamily="34" charset="0"/>
              <a:buChar char="•"/>
            </a:pPr>
            <a:r>
              <a:rPr lang="en-US" sz="2000" b="1" dirty="0">
                <a:latin typeface="Barlow" panose="020B0604020202020204" charset="0"/>
              </a:rPr>
              <a:t>Daunting?</a:t>
            </a:r>
          </a:p>
          <a:p>
            <a:pPr marL="914400" indent="-342900">
              <a:buFont typeface="Courier New" panose="02070309020205020404" pitchFamily="49" charset="0"/>
              <a:buChar char="o"/>
            </a:pPr>
            <a:r>
              <a:rPr lang="en-US" sz="2000" dirty="0">
                <a:latin typeface="Barlow" panose="020B0604020202020204" charset="0"/>
              </a:rPr>
              <a:t>Many buildings…  </a:t>
            </a:r>
          </a:p>
          <a:p>
            <a:pPr marL="914400" indent="-342900">
              <a:buFont typeface="Courier New" panose="02070309020205020404" pitchFamily="49" charset="0"/>
              <a:buChar char="o"/>
            </a:pPr>
            <a:r>
              <a:rPr lang="en-US" sz="2000" dirty="0">
                <a:latin typeface="Barlow" panose="020B0604020202020204" charset="0"/>
              </a:rPr>
              <a:t>Locating equipment…  </a:t>
            </a:r>
          </a:p>
          <a:p>
            <a:pPr marL="914400" indent="-342900">
              <a:buFont typeface="Courier New" panose="02070309020205020404" pitchFamily="49" charset="0"/>
              <a:buChar char="o"/>
            </a:pPr>
            <a:r>
              <a:rPr lang="en-US" sz="2000" dirty="0">
                <a:latin typeface="Barlow" panose="020B0604020202020204" charset="0"/>
              </a:rPr>
              <a:t>Collecting &amp; tabulating data…</a:t>
            </a:r>
          </a:p>
          <a:p>
            <a:pPr marL="342900" indent="-342900">
              <a:buFont typeface="Arial" panose="020B0604020202020204" pitchFamily="34" charset="0"/>
              <a:buChar char="•"/>
            </a:pPr>
            <a:endParaRPr lang="en-US" sz="2000" dirty="0">
              <a:latin typeface="Barlow" panose="020B0604020202020204" charset="0"/>
            </a:endParaRPr>
          </a:p>
          <a:p>
            <a:pPr marL="342900" indent="-342900">
              <a:buFont typeface="Arial" panose="020B0604020202020204" pitchFamily="34" charset="0"/>
              <a:buChar char="•"/>
            </a:pPr>
            <a:r>
              <a:rPr lang="en-US" sz="2000" b="1" dirty="0">
                <a:latin typeface="Barlow" panose="020B0604020202020204" charset="0"/>
              </a:rPr>
              <a:t>Talk to the HVAC team; managers &amp; technicians:</a:t>
            </a:r>
          </a:p>
          <a:p>
            <a:pPr marL="914400" indent="-342900">
              <a:buFont typeface="Courier New" panose="02070309020205020404" pitchFamily="49" charset="0"/>
              <a:buChar char="o"/>
            </a:pPr>
            <a:r>
              <a:rPr lang="en-US" sz="2000" dirty="0">
                <a:latin typeface="Barlow" panose="020B0604020202020204" charset="0"/>
              </a:rPr>
              <a:t>May have documentation (e.g. building lists, equipment logs, etc.)</a:t>
            </a:r>
          </a:p>
          <a:p>
            <a:pPr marL="914400" indent="-342900">
              <a:buFont typeface="Courier New" panose="02070309020205020404" pitchFamily="49" charset="0"/>
              <a:buChar char="o"/>
            </a:pPr>
            <a:r>
              <a:rPr lang="en-US" sz="2000" dirty="0">
                <a:latin typeface="Barlow" panose="020B0604020202020204" charset="0"/>
              </a:rPr>
              <a:t>Advice, or assist with audit!</a:t>
            </a:r>
          </a:p>
          <a:p>
            <a:pPr marL="914400" indent="-342900">
              <a:buFont typeface="Courier New" panose="02070309020205020404" pitchFamily="49" charset="0"/>
              <a:buChar char="o"/>
            </a:pPr>
            <a:endParaRPr lang="en-US" sz="2000" dirty="0">
              <a:latin typeface="Barlow" panose="020B0604020202020204" charset="0"/>
            </a:endParaRPr>
          </a:p>
          <a:p>
            <a:pPr marL="342900" indent="-342900">
              <a:buFont typeface="Arial" panose="020B0604020202020204" pitchFamily="34" charset="0"/>
              <a:buChar char="•"/>
            </a:pPr>
            <a:r>
              <a:rPr lang="en-US" sz="2000" b="1" dirty="0">
                <a:latin typeface="Barlow" panose="020B0604020202020204" charset="0"/>
              </a:rPr>
              <a:t>TEAM UP!   </a:t>
            </a:r>
            <a:r>
              <a:rPr lang="en-US" sz="2000" dirty="0">
                <a:latin typeface="Barlow" panose="020B0604020202020204" charset="0"/>
              </a:rPr>
              <a:t>Divide &amp; conquer  (split up buildings, determine roles, etc.)</a:t>
            </a:r>
          </a:p>
          <a:p>
            <a:pPr marL="342900" indent="-342900">
              <a:buFont typeface="Arial" panose="020B0604020202020204" pitchFamily="34" charset="0"/>
              <a:buChar char="•"/>
            </a:pPr>
            <a:endParaRPr lang="en-US" sz="2000" dirty="0">
              <a:latin typeface="Barlow" panose="020B0604020202020204" charset="0"/>
            </a:endParaRPr>
          </a:p>
        </p:txBody>
      </p:sp>
    </p:spTree>
    <p:extLst>
      <p:ext uri="{BB962C8B-B14F-4D97-AF65-F5344CB8AC3E}">
        <p14:creationId xmlns:p14="http://schemas.microsoft.com/office/powerpoint/2010/main" val="332667721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a:extLst>
              <a:ext uri="{FF2B5EF4-FFF2-40B4-BE49-F238E27FC236}">
                <a16:creationId xmlns:a16="http://schemas.microsoft.com/office/drawing/2014/main" id="{B3F582A1-DF96-4A4F-8514-832469551695}"/>
              </a:ext>
            </a:extLst>
          </p:cNvPr>
          <p:cNvPicPr>
            <a:picLocks noChangeAspect="1"/>
          </p:cNvPicPr>
          <p:nvPr/>
        </p:nvPicPr>
        <p:blipFill>
          <a:blip r:embed="rId3"/>
          <a:stretch>
            <a:fillRect/>
          </a:stretch>
        </p:blipFill>
        <p:spPr>
          <a:xfrm>
            <a:off x="0" y="0"/>
            <a:ext cx="2088107" cy="5143500"/>
          </a:xfrm>
          <a:prstGeom prst="rect">
            <a:avLst/>
          </a:prstGeom>
        </p:spPr>
      </p:pic>
      <p:sp>
        <p:nvSpPr>
          <p:cNvPr id="258" name="Google Shape;258;p28"/>
          <p:cNvSpPr txBox="1">
            <a:spLocks noGrp="1"/>
          </p:cNvSpPr>
          <p:nvPr>
            <p:ph type="ctrTitle" idx="4294967295"/>
          </p:nvPr>
        </p:nvSpPr>
        <p:spPr>
          <a:xfrm>
            <a:off x="81454" y="1478674"/>
            <a:ext cx="6990823" cy="2653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accent1"/>
                </a:solidFill>
              </a:rPr>
              <a:t>HELPFUL TIPS</a:t>
            </a:r>
            <a:br>
              <a:rPr lang="en-US" sz="4400" dirty="0">
                <a:solidFill>
                  <a:schemeClr val="accent1"/>
                </a:solidFill>
              </a:rPr>
            </a:br>
            <a:r>
              <a:rPr lang="en-US" sz="2000" b="0" dirty="0">
                <a:solidFill>
                  <a:schemeClr val="tx1"/>
                </a:solidFill>
              </a:rPr>
              <a:t> </a:t>
            </a:r>
            <a:br>
              <a:rPr lang="en-US" sz="2000" b="0" dirty="0">
                <a:solidFill>
                  <a:schemeClr val="tx1"/>
                </a:solidFill>
              </a:rPr>
            </a:br>
            <a:br>
              <a:rPr lang="en-US" sz="2000" b="0" dirty="0">
                <a:solidFill>
                  <a:schemeClr val="tx1"/>
                </a:solidFill>
              </a:rPr>
            </a:br>
            <a:br>
              <a:rPr lang="en-US" sz="4400" dirty="0">
                <a:solidFill>
                  <a:schemeClr val="accent1"/>
                </a:solidFill>
              </a:rPr>
            </a:br>
            <a:r>
              <a:rPr lang="en-US" sz="4400" dirty="0">
                <a:solidFill>
                  <a:schemeClr val="accent1"/>
                </a:solidFill>
              </a:rPr>
              <a:t> </a:t>
            </a:r>
            <a:endParaRPr lang="en-US" sz="4800" dirty="0">
              <a:solidFill>
                <a:schemeClr val="accent1"/>
              </a:solidFill>
            </a:endParaRPr>
          </a:p>
        </p:txBody>
      </p:sp>
      <p:sp>
        <p:nvSpPr>
          <p:cNvPr id="260" name="Google Shape;260;p28"/>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3" name="TextBox 2">
            <a:extLst>
              <a:ext uri="{FF2B5EF4-FFF2-40B4-BE49-F238E27FC236}">
                <a16:creationId xmlns:a16="http://schemas.microsoft.com/office/drawing/2014/main" id="{C32E9D71-442F-44DF-839B-92155EBE273E}"/>
              </a:ext>
            </a:extLst>
          </p:cNvPr>
          <p:cNvSpPr txBox="1"/>
          <p:nvPr/>
        </p:nvSpPr>
        <p:spPr>
          <a:xfrm>
            <a:off x="81454" y="1355784"/>
            <a:ext cx="8668946" cy="3847207"/>
          </a:xfrm>
          <a:prstGeom prst="rect">
            <a:avLst/>
          </a:prstGeom>
          <a:noFill/>
        </p:spPr>
        <p:txBody>
          <a:bodyPr wrap="square" rtlCol="0">
            <a:spAutoFit/>
          </a:bodyPr>
          <a:lstStyle/>
          <a:p>
            <a:r>
              <a:rPr lang="en-US" sz="2400" b="1" dirty="0">
                <a:latin typeface="Barlow" panose="020B0604020202020204" charset="0"/>
              </a:rPr>
              <a:t>Scope &amp; Prioritize:</a:t>
            </a:r>
          </a:p>
          <a:p>
            <a:endParaRPr lang="en-US" sz="1000" dirty="0">
              <a:latin typeface="Barlow" panose="020B0604020202020204" charset="0"/>
            </a:endParaRPr>
          </a:p>
          <a:p>
            <a:pPr marL="342900" indent="-342900">
              <a:buFont typeface="Arial" panose="020B0604020202020204" pitchFamily="34" charset="0"/>
              <a:buChar char="•"/>
            </a:pPr>
            <a:r>
              <a:rPr lang="en-US" sz="2000" dirty="0">
                <a:latin typeface="Barlow" panose="020B0604020202020204" charset="0"/>
              </a:rPr>
              <a:t>Determine the scope “boundary” and “priority”.     </a:t>
            </a:r>
          </a:p>
          <a:p>
            <a:pPr marL="342900" indent="-342900">
              <a:buFont typeface="Arial" panose="020B0604020202020204" pitchFamily="34" charset="0"/>
              <a:buChar char="•"/>
            </a:pPr>
            <a:endParaRPr lang="en-US" sz="2000" dirty="0">
              <a:latin typeface="Barlow" panose="020B0604020202020204" charset="0"/>
            </a:endParaRPr>
          </a:p>
          <a:p>
            <a:pPr marL="342900" indent="-342900">
              <a:spcAft>
                <a:spcPts val="1200"/>
              </a:spcAft>
              <a:buFont typeface="Arial" panose="020B0604020202020204" pitchFamily="34" charset="0"/>
              <a:buChar char="•"/>
            </a:pPr>
            <a:r>
              <a:rPr lang="en-US" sz="2000" dirty="0">
                <a:latin typeface="Barlow" panose="020B0604020202020204" charset="0"/>
              </a:rPr>
              <a:t>Which assets?</a:t>
            </a:r>
          </a:p>
          <a:p>
            <a:pPr marL="1198563" lvl="3" indent="-342900">
              <a:buFont typeface="Courier New" panose="02070309020205020404" pitchFamily="49" charset="0"/>
              <a:buChar char="o"/>
            </a:pPr>
            <a:r>
              <a:rPr lang="en-US" sz="2000" dirty="0">
                <a:latin typeface="Barlow" panose="020B0604020202020204" charset="0"/>
              </a:rPr>
              <a:t>Large/med/small capital equipment  (ex. process cooling, chillers, heat pumps, split systems, etc.)</a:t>
            </a:r>
          </a:p>
          <a:p>
            <a:pPr marL="1198563" lvl="3" indent="-342900">
              <a:buFont typeface="Courier New" panose="02070309020205020404" pitchFamily="49" charset="0"/>
              <a:buChar char="o"/>
            </a:pPr>
            <a:r>
              <a:rPr lang="en-US" sz="2000" dirty="0">
                <a:latin typeface="Barlow" panose="020B0604020202020204" charset="0"/>
              </a:rPr>
              <a:t>Window units?  Refrigerators?  Mini-fridges?</a:t>
            </a:r>
          </a:p>
          <a:p>
            <a:pPr marL="1198563" lvl="3" indent="-342900">
              <a:buFont typeface="Courier New" panose="02070309020205020404" pitchFamily="49" charset="0"/>
              <a:buChar char="o"/>
            </a:pPr>
            <a:r>
              <a:rPr lang="en-US" sz="2000" dirty="0">
                <a:latin typeface="Barlow" panose="020B0604020202020204" charset="0"/>
              </a:rPr>
              <a:t>Vehicles?</a:t>
            </a:r>
          </a:p>
          <a:p>
            <a:pPr marL="1198563" lvl="3" indent="-342900">
              <a:buFont typeface="Courier New" panose="02070309020205020404" pitchFamily="49" charset="0"/>
              <a:buChar char="o"/>
            </a:pPr>
            <a:r>
              <a:rPr lang="en-US" sz="2000" dirty="0">
                <a:latin typeface="Barlow" panose="020B0604020202020204" charset="0"/>
              </a:rPr>
              <a:t>Vending machines (who owns?)</a:t>
            </a:r>
          </a:p>
          <a:p>
            <a:pPr marL="1198563" lvl="3" indent="-342900">
              <a:buFont typeface="Courier New" panose="02070309020205020404" pitchFamily="49" charset="0"/>
              <a:buChar char="o"/>
            </a:pPr>
            <a:endParaRPr lang="en-US" sz="2000" dirty="0">
              <a:latin typeface="Barlow" panose="020B0604020202020204" charset="0"/>
            </a:endParaRPr>
          </a:p>
          <a:p>
            <a:pPr marL="342900" indent="-342900">
              <a:buFont typeface="Arial" panose="020B0604020202020204" pitchFamily="34" charset="0"/>
              <a:buChar char="•"/>
            </a:pPr>
            <a:endParaRPr lang="en-US" sz="2000" dirty="0">
              <a:latin typeface="Barlow" panose="020B0604020202020204" charset="0"/>
            </a:endParaRPr>
          </a:p>
        </p:txBody>
      </p:sp>
      <p:sp>
        <p:nvSpPr>
          <p:cNvPr id="4" name="Right Brace 3"/>
          <p:cNvSpPr/>
          <p:nvPr/>
        </p:nvSpPr>
        <p:spPr>
          <a:xfrm>
            <a:off x="6280199" y="3569841"/>
            <a:ext cx="472966" cy="914399"/>
          </a:xfrm>
          <a:prstGeom prst="righ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TextBox 4"/>
          <p:cNvSpPr txBox="1"/>
          <p:nvPr/>
        </p:nvSpPr>
        <p:spPr>
          <a:xfrm>
            <a:off x="6932110" y="3765430"/>
            <a:ext cx="1818290" cy="523220"/>
          </a:xfrm>
          <a:prstGeom prst="rect">
            <a:avLst/>
          </a:prstGeom>
          <a:noFill/>
        </p:spPr>
        <p:txBody>
          <a:bodyPr wrap="square" rtlCol="0">
            <a:spAutoFit/>
          </a:bodyPr>
          <a:lstStyle/>
          <a:p>
            <a:r>
              <a:rPr lang="en-US" dirty="0">
                <a:latin typeface="Barlow" panose="020B0604020202020204" charset="0"/>
              </a:rPr>
              <a:t>Type of refrigerant?</a:t>
            </a:r>
          </a:p>
          <a:p>
            <a:r>
              <a:rPr lang="en-US" dirty="0">
                <a:latin typeface="Barlow" panose="020B0604020202020204" charset="0"/>
              </a:rPr>
              <a:t>GWP?</a:t>
            </a:r>
          </a:p>
        </p:txBody>
      </p:sp>
    </p:spTree>
    <p:extLst>
      <p:ext uri="{BB962C8B-B14F-4D97-AF65-F5344CB8AC3E}">
        <p14:creationId xmlns:p14="http://schemas.microsoft.com/office/powerpoint/2010/main" val="981336940"/>
      </p:ext>
    </p:extLst>
  </p:cSld>
  <p:clrMapOvr>
    <a:masterClrMapping/>
  </p:clrMapOvr>
  <p:transition spd="slow">
    <p:wipe/>
  </p:transition>
</p:sld>
</file>

<file path=ppt/theme/theme1.xml><?xml version="1.0" encoding="utf-8"?>
<a:theme xmlns:a="http://schemas.openxmlformats.org/drawingml/2006/main" name="Basset templat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11869</TotalTime>
  <Words>1327</Words>
  <Application>Microsoft Office PowerPoint</Application>
  <PresentationFormat>On-screen Show (16:9)</PresentationFormat>
  <Paragraphs>189</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Barlow</vt:lpstr>
      <vt:lpstr>Arial</vt:lpstr>
      <vt:lpstr>Courier New</vt:lpstr>
      <vt:lpstr>Basset template</vt:lpstr>
      <vt:lpstr>REFRIGERANT INVENTORY: WHY AND HOW   DAN SMITH, LAURIE HUSTED: BARD COLLEGE TILDEN CHAO: YALE REFRIGERANTS INITIATIVE</vt:lpstr>
      <vt:lpstr>1. WHY INVENTORY?  </vt:lpstr>
      <vt:lpstr>INVENTORIES ANSWER KEY QUESTIONS:        </vt:lpstr>
      <vt:lpstr>2. READING NAMEPLATES      </vt:lpstr>
      <vt:lpstr>PowerPoint Presentation</vt:lpstr>
      <vt:lpstr>PowerPoint Presentation</vt:lpstr>
      <vt:lpstr>3. REFRIG. ASSET INVENTORY      </vt:lpstr>
      <vt:lpstr>HELPFUL TIPS      </vt:lpstr>
      <vt:lpstr>HELPFUL TIPS      </vt:lpstr>
      <vt:lpstr>HELPFUL TIPS      </vt:lpstr>
      <vt:lpstr>HELPFUL TIPS      </vt:lpstr>
      <vt:lpstr>HELPFUL TIPS      </vt:lpstr>
      <vt:lpstr>HELPFUL TIPS      </vt:lpstr>
      <vt:lpstr>HELPFUL TIPS      </vt:lpstr>
      <vt:lpstr>HELPFUL TIPS      </vt:lpstr>
      <vt:lpstr>HELPFUL TIPS      </vt:lpstr>
      <vt:lpstr>HELPFUL TIPS      </vt:lpstr>
      <vt:lpstr>HELPFUL TIPS      </vt:lpstr>
      <vt:lpstr>4. WHAT TO DO WITH DATA      </vt:lpstr>
      <vt:lpstr>CALCULATING ENVIRONMENTAL IMPACT       </vt:lpstr>
      <vt:lpstr>STRATEGIC NEXT STEPS       </vt:lpstr>
      <vt:lpstr>5. FURTHER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CAP-AND-TRADE ENGAGEMENT</dc:title>
  <dc:creator>Tilden Chao</dc:creator>
  <cp:lastModifiedBy>Tilden Chao</cp:lastModifiedBy>
  <cp:revision>147</cp:revision>
  <dcterms:modified xsi:type="dcterms:W3CDTF">2021-06-02T17:38:52Z</dcterms:modified>
</cp:coreProperties>
</file>