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5143500" cx="9144000"/>
  <p:notesSz cx="6858000" cy="9144000"/>
  <p:embeddedFontLst>
    <p:embeddedFont>
      <p:font typeface="Roboto"/>
      <p:regular r:id="rId13"/>
      <p:bold r:id="rId14"/>
      <p:italic r:id="rId15"/>
      <p:boldItalic r:id="rId16"/>
    </p:embeddedFont>
    <p:embeddedFont>
      <p:font typeface="Playfair Display"/>
      <p:regular r:id="rId17"/>
      <p:bold r:id="rId18"/>
      <p:italic r:id="rId19"/>
      <p:boldItalic r:id="rId20"/>
    </p:embeddedFont>
    <p:embeddedFont>
      <p:font typeface="Montserrat"/>
      <p:regular r:id="rId21"/>
      <p:bold r:id="rId22"/>
      <p:italic r:id="rId23"/>
      <p:boldItalic r:id="rId24"/>
    </p:embeddedFont>
    <p:embeddedFont>
      <p:font typeface="Oswald"/>
      <p:regular r:id="rId25"/>
      <p:bold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layfairDisplay-boldItalic.fntdata"/><Relationship Id="rId22" Type="http://schemas.openxmlformats.org/officeDocument/2006/relationships/font" Target="fonts/Montserrat-bold.fntdata"/><Relationship Id="rId21" Type="http://schemas.openxmlformats.org/officeDocument/2006/relationships/font" Target="fonts/Montserrat-regular.fntdata"/><Relationship Id="rId24" Type="http://schemas.openxmlformats.org/officeDocument/2006/relationships/font" Target="fonts/Montserrat-boldItalic.fntdata"/><Relationship Id="rId23" Type="http://schemas.openxmlformats.org/officeDocument/2006/relationships/font" Target="fonts/Montserrat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Oswald-bold.fntdata"/><Relationship Id="rId25" Type="http://schemas.openxmlformats.org/officeDocument/2006/relationships/font" Target="fonts/Oswald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Roboto-regular.fntdata"/><Relationship Id="rId12" Type="http://schemas.openxmlformats.org/officeDocument/2006/relationships/slide" Target="slides/slide7.xml"/><Relationship Id="rId15" Type="http://schemas.openxmlformats.org/officeDocument/2006/relationships/font" Target="fonts/Roboto-italic.fntdata"/><Relationship Id="rId14" Type="http://schemas.openxmlformats.org/officeDocument/2006/relationships/font" Target="fonts/Roboto-bold.fntdata"/><Relationship Id="rId17" Type="http://schemas.openxmlformats.org/officeDocument/2006/relationships/font" Target="fonts/PlayfairDisplay-regular.fntdata"/><Relationship Id="rId16" Type="http://schemas.openxmlformats.org/officeDocument/2006/relationships/font" Target="fonts/Roboto-boldItalic.fntdata"/><Relationship Id="rId19" Type="http://schemas.openxmlformats.org/officeDocument/2006/relationships/font" Target="fonts/PlayfairDisplay-italic.fntdata"/><Relationship Id="rId18" Type="http://schemas.openxmlformats.org/officeDocument/2006/relationships/font" Target="fonts/PlayfairDisplay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c2bc49cf93_0_144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c2bc49cf93_0_14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 for having us, SG intro BC Sust and Climate School (</a:t>
            </a:r>
            <a:r>
              <a:rPr lang="en"/>
              <a:t>background</a:t>
            </a:r>
            <a:r>
              <a:rPr lang="en"/>
              <a:t> in theatre, repair shops, Fixation), here to tell you about the work we are doing around circularity at Barnard.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question is - HOW do you actually DO this??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c2bc49cf93_0_12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c2bc49cf93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Barnard intro: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Small liberal arts College for women in UWS of Manhattan, affiliated with Columbia.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2700 students, 16 buildings, 4 acres, 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Part of a potentially much larger network - CU, Manhattan School of Music, Union Theological, Morningside Heights and Harlem, NYC schools.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This is just one of the reasons we are so interested in circularity: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c2bc49cf93_0_134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c2bc49cf93_0_1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Practically, a way to tie together a lot of seemingly disparate workflows.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5 major areas, we are starting with 3 to begin (ones in the middle)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Major impact of Scope 3 emissions (2015 and 2021 studies) show as much as 60%.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Not just reduce emissions, but also impact behavior. These Scope 3 behaviors touch on everything we do - not hidden.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Intersect with access, affordability, environmental justice, community engagement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c2bc49cf93_0_9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c2bc49cf93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 sz="1200">
                <a:solidFill>
                  <a:schemeClr val="dk1"/>
                </a:solidFill>
              </a:rPr>
              <a:t>Because of this, our Scope 3 emissions and our Circular Campus approach are a key factor in our overall approach to Net Zero, and climate action on campus - operationally, in classroom, and co-curricular.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c2bc49cf93_0_19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c2bc49cf93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In addition to big scale planning - like net zero and major construction projects -  we are very conscious of grass roots elements of this work.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Students and </a:t>
            </a:r>
            <a:r>
              <a:rPr lang="en"/>
              <a:t>faculty, efforts like move-in move out, Waste Management course, Rebear clothing swaps and sales.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e31ee1ef74_0_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e31ee1ef7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Bringing together internal and external partners: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DEI, Access Barnard, Business Services, Facilities &amp; Capital Planning, Faculty, students.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External partners like BLOXHUB, Rheaply, Ellen MacArthur Foundation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Bloxhub workshop this spring - Guiding principles and next steps in 3 buckets: Design Construction &amp; Deconstruction, Green Spaces, Internal Reuse and Sustainable Purchasing.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Holistic, regenerative approach that supports our commitment to social justice, access and affordability.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Supports top-down initiatives, and grass roots projects.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e15401e7e8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e15401e7e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We are extremely excited about Rheaply, core element to our approach to Sust purchasing and reuse, and a great example of a way to tap into BOTH top down and community level, and really make reuse the FIRST STOP in terms of purchasing.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Piloting with several departments to start, especially arts, theatre, architecture, design center.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And Access barnard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You see here some of our theatre props - one example of how we’re using Rheaply - to digitize our stock and make our departmental materials available to student groups and eventually other schools and theatres.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  I’ll pass it off to Garr now to talk more about Rheaply, and look forward to discussion.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5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op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8.png"/><Relationship Id="rId6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6" Type="http://schemas.openxmlformats.org/officeDocument/2006/relationships/image" Target="../media/image2.png"/><Relationship Id="rId7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10.png"/><Relationship Id="rId5" Type="http://schemas.openxmlformats.org/officeDocument/2006/relationships/image" Target="../media/image7.png"/><Relationship Id="rId6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 rotWithShape="1">
          <a:blip r:embed="rId3">
            <a:alphaModFix/>
          </a:blip>
          <a:srcRect b="3236" l="0" r="0" t="21137"/>
          <a:stretch/>
        </p:blipFill>
        <p:spPr>
          <a:xfrm>
            <a:off x="-200" y="0"/>
            <a:ext cx="920797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6075" y="3964425"/>
            <a:ext cx="970025" cy="9622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>
            <p:ph idx="4294967295" type="title"/>
          </p:nvPr>
        </p:nvSpPr>
        <p:spPr>
          <a:xfrm>
            <a:off x="413325" y="4183500"/>
            <a:ext cx="7050300" cy="8652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FFFFFF"/>
                </a:solidFill>
              </a:rPr>
              <a:t>CIRCULAR CAMPUS AT BARNARD </a:t>
            </a:r>
            <a:endParaRPr sz="4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 rotWithShape="1">
          <a:blip r:embed="rId3">
            <a:alphaModFix/>
          </a:blip>
          <a:srcRect b="6895" l="0" r="0" t="665"/>
          <a:stretch/>
        </p:blipFill>
        <p:spPr>
          <a:xfrm>
            <a:off x="-200" y="0"/>
            <a:ext cx="9236649" cy="5176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 rotWithShape="1">
          <a:blip r:embed="rId3">
            <a:alphaModFix/>
          </a:blip>
          <a:srcRect b="7869" l="0" r="0" t="7869"/>
          <a:stretch/>
        </p:blipFill>
        <p:spPr>
          <a:xfrm>
            <a:off x="-200" y="0"/>
            <a:ext cx="91984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/>
          <p:nvPr/>
        </p:nvSpPr>
        <p:spPr>
          <a:xfrm>
            <a:off x="3833888" y="710725"/>
            <a:ext cx="1538100" cy="687000"/>
          </a:xfrm>
          <a:prstGeom prst="roundRect">
            <a:avLst>
              <a:gd fmla="val 50000" name="adj"/>
            </a:avLst>
          </a:prstGeom>
          <a:solidFill>
            <a:srgbClr val="F1C232">
              <a:alpha val="854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Circular Campus</a:t>
            </a:r>
            <a:endParaRPr b="1"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Framework</a:t>
            </a:r>
            <a:endParaRPr b="1" sz="13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" name="Google Shape;72;p15"/>
          <p:cNvSpPr/>
          <p:nvPr/>
        </p:nvSpPr>
        <p:spPr>
          <a:xfrm>
            <a:off x="7204388" y="1854675"/>
            <a:ext cx="1538100" cy="595200"/>
          </a:xfrm>
          <a:prstGeom prst="roundRect">
            <a:avLst>
              <a:gd fmla="val 50000" name="adj"/>
            </a:avLst>
          </a:prstGeom>
          <a:solidFill>
            <a:srgbClr val="27CAEA">
              <a:alpha val="709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Food &amp; Dining </a:t>
            </a:r>
            <a:endParaRPr b="1" sz="1600">
              <a:solidFill>
                <a:srgbClr val="FFFFFF"/>
              </a:solidFill>
            </a:endParaRPr>
          </a:p>
        </p:txBody>
      </p:sp>
      <p:sp>
        <p:nvSpPr>
          <p:cNvPr id="73" name="Google Shape;73;p15"/>
          <p:cNvSpPr/>
          <p:nvPr/>
        </p:nvSpPr>
        <p:spPr>
          <a:xfrm>
            <a:off x="363988" y="1854675"/>
            <a:ext cx="1538100" cy="595200"/>
          </a:xfrm>
          <a:prstGeom prst="roundRect">
            <a:avLst>
              <a:gd fmla="val 50000" name="adj"/>
            </a:avLst>
          </a:prstGeom>
          <a:solidFill>
            <a:srgbClr val="27CAEA">
              <a:alpha val="6312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Waste Diversion</a:t>
            </a:r>
            <a:endParaRPr b="1"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4" name="Google Shape;74;p15"/>
          <p:cNvCxnSpPr>
            <a:stCxn id="71" idx="2"/>
            <a:endCxn id="72" idx="0"/>
          </p:cNvCxnSpPr>
          <p:nvPr/>
        </p:nvCxnSpPr>
        <p:spPr>
          <a:xfrm flipH="1" rot="-5400000">
            <a:off x="6059738" y="-59075"/>
            <a:ext cx="456900" cy="3370500"/>
          </a:xfrm>
          <a:prstGeom prst="bentConnector3">
            <a:avLst>
              <a:gd fmla="val 50005" name="adj1"/>
            </a:avLst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5" name="Google Shape;75;p15"/>
          <p:cNvCxnSpPr>
            <a:stCxn id="73" idx="0"/>
            <a:endCxn id="71" idx="2"/>
          </p:cNvCxnSpPr>
          <p:nvPr/>
        </p:nvCxnSpPr>
        <p:spPr>
          <a:xfrm rot="-5400000">
            <a:off x="2639488" y="-108675"/>
            <a:ext cx="456900" cy="3469800"/>
          </a:xfrm>
          <a:prstGeom prst="bentConnector3">
            <a:avLst>
              <a:gd fmla="val 50005" name="adj1"/>
            </a:avLst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6" name="Google Shape;76;p15"/>
          <p:cNvSpPr/>
          <p:nvPr/>
        </p:nvSpPr>
        <p:spPr>
          <a:xfrm>
            <a:off x="1919641" y="3131043"/>
            <a:ext cx="1538100" cy="595200"/>
          </a:xfrm>
          <a:prstGeom prst="roundRect">
            <a:avLst>
              <a:gd fmla="val 50000" name="adj"/>
            </a:avLst>
          </a:prstGeom>
          <a:solidFill>
            <a:srgbClr val="27CAEA">
              <a:alpha val="709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Design,  Construction &amp; Deconstruction</a:t>
            </a:r>
            <a:endParaRPr b="1" sz="1600">
              <a:solidFill>
                <a:srgbClr val="FFFFFF"/>
              </a:solidFill>
            </a:endParaRPr>
          </a:p>
        </p:txBody>
      </p:sp>
      <p:sp>
        <p:nvSpPr>
          <p:cNvPr id="77" name="Google Shape;77;p15"/>
          <p:cNvSpPr/>
          <p:nvPr/>
        </p:nvSpPr>
        <p:spPr>
          <a:xfrm>
            <a:off x="5709616" y="3131043"/>
            <a:ext cx="1538100" cy="595200"/>
          </a:xfrm>
          <a:prstGeom prst="roundRect">
            <a:avLst>
              <a:gd fmla="val 50000" name="adj"/>
            </a:avLst>
          </a:prstGeom>
          <a:solidFill>
            <a:srgbClr val="27CAEA">
              <a:alpha val="709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Reuse &amp; </a:t>
            </a:r>
            <a:endParaRPr b="1"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Sustainable Purchasing</a:t>
            </a:r>
            <a:endParaRPr b="1" sz="1600">
              <a:solidFill>
                <a:srgbClr val="FFFFFF"/>
              </a:solidFill>
            </a:endParaRPr>
          </a:p>
        </p:txBody>
      </p:sp>
      <p:sp>
        <p:nvSpPr>
          <p:cNvPr id="78" name="Google Shape;78;p15"/>
          <p:cNvSpPr/>
          <p:nvPr/>
        </p:nvSpPr>
        <p:spPr>
          <a:xfrm>
            <a:off x="3833877" y="3131043"/>
            <a:ext cx="1538100" cy="595200"/>
          </a:xfrm>
          <a:prstGeom prst="roundRect">
            <a:avLst>
              <a:gd fmla="val 50000" name="adj"/>
            </a:avLst>
          </a:prstGeom>
          <a:solidFill>
            <a:srgbClr val="27CAEA">
              <a:alpha val="709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Green Spaces</a:t>
            </a:r>
            <a:endParaRPr b="1" sz="1600">
              <a:solidFill>
                <a:srgbClr val="FFFFFF"/>
              </a:solidFill>
            </a:endParaRPr>
          </a:p>
        </p:txBody>
      </p:sp>
      <p:cxnSp>
        <p:nvCxnSpPr>
          <p:cNvPr id="79" name="Google Shape;79;p15"/>
          <p:cNvCxnSpPr/>
          <p:nvPr/>
        </p:nvCxnSpPr>
        <p:spPr>
          <a:xfrm>
            <a:off x="4602838" y="1631150"/>
            <a:ext cx="0" cy="15150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0" name="Google Shape;80;p15"/>
          <p:cNvCxnSpPr/>
          <p:nvPr/>
        </p:nvCxnSpPr>
        <p:spPr>
          <a:xfrm>
            <a:off x="6477763" y="1631150"/>
            <a:ext cx="0" cy="15150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1" name="Google Shape;81;p15"/>
          <p:cNvCxnSpPr/>
          <p:nvPr/>
        </p:nvCxnSpPr>
        <p:spPr>
          <a:xfrm>
            <a:off x="2688913" y="1631150"/>
            <a:ext cx="0" cy="15150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6"/>
          <p:cNvPicPr preferRelativeResize="0"/>
          <p:nvPr/>
        </p:nvPicPr>
        <p:blipFill rotWithShape="1">
          <a:blip r:embed="rId3">
            <a:alphaModFix/>
          </a:blip>
          <a:srcRect b="0" l="504" r="504" t="0"/>
          <a:stretch/>
        </p:blipFill>
        <p:spPr>
          <a:xfrm>
            <a:off x="96364" y="76200"/>
            <a:ext cx="2974726" cy="249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 rotWithShape="1">
          <a:blip r:embed="rId4">
            <a:alphaModFix/>
          </a:blip>
          <a:srcRect b="0" l="10152" r="10160" t="0"/>
          <a:stretch/>
        </p:blipFill>
        <p:spPr>
          <a:xfrm>
            <a:off x="96364" y="2606673"/>
            <a:ext cx="2974723" cy="24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 rotWithShape="1">
          <a:blip r:embed="rId5">
            <a:alphaModFix/>
          </a:blip>
          <a:srcRect b="0" l="9996" r="9643" t="0"/>
          <a:stretch/>
        </p:blipFill>
        <p:spPr>
          <a:xfrm>
            <a:off x="3112422" y="76200"/>
            <a:ext cx="5969701" cy="500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7"/>
          <p:cNvPicPr preferRelativeResize="0"/>
          <p:nvPr/>
        </p:nvPicPr>
        <p:blipFill rotWithShape="1">
          <a:blip r:embed="rId3">
            <a:alphaModFix/>
          </a:blip>
          <a:srcRect b="0" l="17380" r="15097" t="0"/>
          <a:stretch/>
        </p:blipFill>
        <p:spPr>
          <a:xfrm>
            <a:off x="82900" y="70650"/>
            <a:ext cx="4507874" cy="500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 rotWithShape="1">
          <a:blip r:embed="rId4">
            <a:alphaModFix/>
          </a:blip>
          <a:srcRect b="0" l="9916" r="30342" t="0"/>
          <a:stretch/>
        </p:blipFill>
        <p:spPr>
          <a:xfrm>
            <a:off x="4622566" y="2609247"/>
            <a:ext cx="2225994" cy="2463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 rotWithShape="1">
          <a:blip r:embed="rId5">
            <a:alphaModFix/>
          </a:blip>
          <a:srcRect b="0" l="2620" r="5771" t="0"/>
          <a:stretch/>
        </p:blipFill>
        <p:spPr>
          <a:xfrm>
            <a:off x="4622565" y="70650"/>
            <a:ext cx="4442399" cy="2500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 rotWithShape="1">
          <a:blip r:embed="rId6">
            <a:alphaModFix/>
          </a:blip>
          <a:srcRect b="1468" l="6402" r="28927" t="0"/>
          <a:stretch/>
        </p:blipFill>
        <p:spPr>
          <a:xfrm>
            <a:off x="6880365" y="2609247"/>
            <a:ext cx="2181600" cy="246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8"/>
          <p:cNvPicPr preferRelativeResize="0"/>
          <p:nvPr/>
        </p:nvPicPr>
        <p:blipFill rotWithShape="1">
          <a:blip r:embed="rId3">
            <a:alphaModFix/>
          </a:blip>
          <a:srcRect b="7235" l="0" r="0" t="7235"/>
          <a:stretch/>
        </p:blipFill>
        <p:spPr>
          <a:xfrm>
            <a:off x="-200" y="0"/>
            <a:ext cx="921752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99015" y="1909538"/>
            <a:ext cx="1393185" cy="119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16299" y="1936413"/>
            <a:ext cx="1308000" cy="129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05700" y="2263200"/>
            <a:ext cx="1892700" cy="6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19575" y="2257200"/>
            <a:ext cx="2037970" cy="62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9"/>
          <p:cNvPicPr preferRelativeResize="0"/>
          <p:nvPr/>
        </p:nvPicPr>
        <p:blipFill rotWithShape="1">
          <a:blip r:embed="rId3">
            <a:alphaModFix/>
          </a:blip>
          <a:srcRect b="7235" l="0" r="0" t="7235"/>
          <a:stretch/>
        </p:blipFill>
        <p:spPr>
          <a:xfrm>
            <a:off x="-200" y="0"/>
            <a:ext cx="919839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 rotWithShape="1">
          <a:blip r:embed="rId4">
            <a:alphaModFix/>
          </a:blip>
          <a:srcRect b="0" l="1385" r="6845" t="0"/>
          <a:stretch/>
        </p:blipFill>
        <p:spPr>
          <a:xfrm>
            <a:off x="117240" y="159975"/>
            <a:ext cx="5747951" cy="482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 rotWithShape="1">
          <a:blip r:embed="rId5">
            <a:alphaModFix/>
          </a:blip>
          <a:srcRect b="700" l="0" r="0" t="690"/>
          <a:stretch/>
        </p:blipFill>
        <p:spPr>
          <a:xfrm>
            <a:off x="5953127" y="3862296"/>
            <a:ext cx="3130314" cy="1124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 rotWithShape="1">
          <a:blip r:embed="rId6">
            <a:alphaModFix/>
          </a:blip>
          <a:srcRect b="874" l="0" r="0" t="874"/>
          <a:stretch/>
        </p:blipFill>
        <p:spPr>
          <a:xfrm>
            <a:off x="5955062" y="159975"/>
            <a:ext cx="3130315" cy="3620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