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1" r:id="rId4"/>
    <p:sldMasterId id="2147483692" r:id="rId5"/>
    <p:sldMasterId id="214748369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Oswal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regular.fntdata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Roboto-italic.fntdata"/><Relationship Id="rId10" Type="http://schemas.openxmlformats.org/officeDocument/2006/relationships/slide" Target="slides/slide3.xml"/><Relationship Id="rId32" Type="http://schemas.openxmlformats.org/officeDocument/2006/relationships/font" Target="fonts/Roboto-bold.fntdata"/><Relationship Id="rId13" Type="http://schemas.openxmlformats.org/officeDocument/2006/relationships/slide" Target="slides/slide6.xml"/><Relationship Id="rId35" Type="http://schemas.openxmlformats.org/officeDocument/2006/relationships/font" Target="fonts/Oswald-regular.fntdata"/><Relationship Id="rId12" Type="http://schemas.openxmlformats.org/officeDocument/2006/relationships/slide" Target="slides/slide5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font" Target="fonts/Oswald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5095857a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75095857a1_0_0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5095857a1_0_6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75095857a1_0_667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5095857a1_0_10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75095857a1_0_1011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5095857a1_0_676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75095857a1_0_6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Students can eat the food they grow while enhancing their knowledge of sustainable agriculture.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Hands-on learning opportunity outside the classroom.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Inspires students to be more sustainable in their lives.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Just like a library card, you’ll use your ID card to check out your reusable takeout container. If you are not exchanging it for a clean container, return it to a cashier to swipe it back onto your card.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latin typeface="Oswald"/>
                <a:ea typeface="Oswald"/>
                <a:cs typeface="Oswald"/>
                <a:sym typeface="Oswald"/>
              </a:rPr>
            </a:br>
            <a:endParaRPr sz="12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62" name="Google Shape;362;g75095857a1_0_676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5095857a1_0_6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75095857a1_0_687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5095857a1_0_6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75095857a1_0_695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5095857a1_0_7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Working with Farmers Fridge so that unpurchased meals are donated to the SB Food Pantry.</a:t>
            </a:r>
            <a:endParaRPr/>
          </a:p>
        </p:txBody>
      </p:sp>
      <p:sp>
        <p:nvSpPr>
          <p:cNvPr id="389" name="Google Shape;389;g75095857a1_0_796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5095857a1_0_8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75095857a1_0_803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85350793db_0_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Brooklyn Roasting Company Reduces Your Environmental Impact One Cup at a Time</a:t>
            </a:r>
            <a:endParaRPr/>
          </a:p>
        </p:txBody>
      </p:sp>
      <p:sp>
        <p:nvSpPr>
          <p:cNvPr id="404" name="Google Shape;404;g85350793db_0_283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5350793db_0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national nonprofit that helps fight food waste and hunger by recovering perishable food that would otherwise go to waste from campus dining and donates it to those in need.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Student volunteers recover surplus food from CulinArt and transport it to organizations from our hunger fighting partner agency, Island Harvest.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Delivered 280 lbs. food to Hands Across Long Island (HALI) in Central Islip in a 2 week period.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Up next … recover grab and go products from our convenience stores prior to expiring and bring them to the Ronald McDonald Room at Stony Brook Children’s Hospital.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85350793db_0_182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5095857a1_0_1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5095857a1_0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up at dine-in and ASMI will be at the Barton Seaver dinner event.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ff1d6d6a1_0_0:notes"/>
          <p:cNvSpPr/>
          <p:nvPr>
            <p:ph idx="2" type="sldImg"/>
          </p:nvPr>
        </p:nvSpPr>
        <p:spPr>
          <a:xfrm>
            <a:off x="698964" y="1143000"/>
            <a:ext cx="54600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3" name="Google Shape;253;g7ff1d6d6a1_0_0:notes"/>
          <p:cNvSpPr txBox="1"/>
          <p:nvPr>
            <p:ph idx="1" type="body"/>
          </p:nvPr>
        </p:nvSpPr>
        <p:spPr>
          <a:xfrm>
            <a:off x="686427" y="4400393"/>
            <a:ext cx="548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7ff1d6d6a1_0_0:notes"/>
          <p:cNvSpPr txBox="1"/>
          <p:nvPr>
            <p:ph idx="12" type="sldNum"/>
          </p:nvPr>
        </p:nvSpPr>
        <p:spPr>
          <a:xfrm>
            <a:off x="3885051" y="8685856"/>
            <a:ext cx="29715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5095857a1_0_1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5095857a1_0_1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 with Healthier U, launching this summer into fall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7ff1d6d6a1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7ff1d6d6a1_0_116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5095857a1_0_1220:notes"/>
          <p:cNvSpPr/>
          <p:nvPr>
            <p:ph idx="2" type="sldImg"/>
          </p:nvPr>
        </p:nvSpPr>
        <p:spPr>
          <a:xfrm>
            <a:off x="706107" y="1142613"/>
            <a:ext cx="5445900" cy="308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75095857a1_0_1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41" name="Google Shape;441;g75095857a1_0_1220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250" spcFirstLastPara="1" rIns="91250" wrap="square" tIns="45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75095857a1_0_1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75095857a1_0_1214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5095857a1_0_35:notes"/>
          <p:cNvSpPr/>
          <p:nvPr>
            <p:ph idx="2" type="sldImg"/>
          </p:nvPr>
        </p:nvSpPr>
        <p:spPr>
          <a:xfrm>
            <a:off x="698964" y="1143000"/>
            <a:ext cx="54600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2" name="Google Shape;282;g75095857a1_0_35:notes"/>
          <p:cNvSpPr txBox="1"/>
          <p:nvPr>
            <p:ph idx="1" type="body"/>
          </p:nvPr>
        </p:nvSpPr>
        <p:spPr>
          <a:xfrm>
            <a:off x="686427" y="4400393"/>
            <a:ext cx="548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75095857a1_0_35:notes"/>
          <p:cNvSpPr txBox="1"/>
          <p:nvPr>
            <p:ph idx="12" type="sldNum"/>
          </p:nvPr>
        </p:nvSpPr>
        <p:spPr>
          <a:xfrm>
            <a:off x="3885051" y="8685856"/>
            <a:ext cx="29715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ff1d6d6a1_0_91:notes"/>
          <p:cNvSpPr/>
          <p:nvPr>
            <p:ph idx="2" type="sldImg"/>
          </p:nvPr>
        </p:nvSpPr>
        <p:spPr>
          <a:xfrm>
            <a:off x="698964" y="1143000"/>
            <a:ext cx="54600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9" name="Google Shape;299;g7ff1d6d6a1_0_91:notes"/>
          <p:cNvSpPr txBox="1"/>
          <p:nvPr>
            <p:ph idx="1" type="body"/>
          </p:nvPr>
        </p:nvSpPr>
        <p:spPr>
          <a:xfrm>
            <a:off x="686427" y="4400393"/>
            <a:ext cx="548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7ff1d6d6a1_0_91:notes"/>
          <p:cNvSpPr txBox="1"/>
          <p:nvPr>
            <p:ph idx="12" type="sldNum"/>
          </p:nvPr>
        </p:nvSpPr>
        <p:spPr>
          <a:xfrm>
            <a:off x="3885051" y="8685856"/>
            <a:ext cx="29715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5095857a1_0_3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75095857a1_0_344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5095857a1_0_272:notes"/>
          <p:cNvSpPr/>
          <p:nvPr>
            <p:ph idx="2" type="sldImg"/>
          </p:nvPr>
        </p:nvSpPr>
        <p:spPr>
          <a:xfrm>
            <a:off x="698845" y="1143000"/>
            <a:ext cx="5460600" cy="308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75095857a1_0_272:notes"/>
          <p:cNvSpPr txBox="1"/>
          <p:nvPr>
            <p:ph idx="1" type="body"/>
          </p:nvPr>
        </p:nvSpPr>
        <p:spPr>
          <a:xfrm>
            <a:off x="685800" y="4400552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-2159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g75095857a1_0_272:notes"/>
          <p:cNvSpPr txBox="1"/>
          <p:nvPr>
            <p:ph idx="12" type="sldNum"/>
          </p:nvPr>
        </p:nvSpPr>
        <p:spPr>
          <a:xfrm>
            <a:off x="3884615" y="8685215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275" spcFirstLastPara="1" rIns="91275" wrap="square" tIns="456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5095857a1_0_1125:notes"/>
          <p:cNvSpPr/>
          <p:nvPr>
            <p:ph idx="2" type="sldImg"/>
          </p:nvPr>
        </p:nvSpPr>
        <p:spPr>
          <a:xfrm>
            <a:off x="706107" y="1142613"/>
            <a:ext cx="5445900" cy="308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75095857a1_0_1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25" lIns="91250" spcFirstLastPara="1" rIns="91250" wrap="square" tIns="45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28" name="Google Shape;328;g75095857a1_0_1125:notes"/>
          <p:cNvSpPr txBox="1"/>
          <p:nvPr>
            <p:ph idx="12" type="sldNum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25" lIns="91250" spcFirstLastPara="1" rIns="91250" wrap="square" tIns="45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5095857a1_0_5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2nd year in a row!</a:t>
            </a:r>
            <a:endParaRPr/>
          </a:p>
        </p:txBody>
      </p:sp>
      <p:sp>
        <p:nvSpPr>
          <p:cNvPr id="333" name="Google Shape;333;g75095857a1_0_565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5350793d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5350793d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Logo">
  <p:cSld name="SBU Log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623" y="1079817"/>
            <a:ext cx="3361037" cy="57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/>
          <p:nvPr/>
        </p:nvCxnSpPr>
        <p:spPr>
          <a:xfrm flipH="1" rot="10800000">
            <a:off x="1649601" y="3868900"/>
            <a:ext cx="75951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9601" y="1893337"/>
            <a:ext cx="4580461" cy="171161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1557989" y="4022538"/>
            <a:ext cx="6418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BU Full Page Photo">
  <p:cSld name="1_SBU Full Page Photo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050" y="-4763"/>
            <a:ext cx="9163053" cy="515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4770438"/>
            <a:ext cx="781050" cy="21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14"/>
          <p:cNvCxnSpPr/>
          <p:nvPr/>
        </p:nvCxnSpPr>
        <p:spPr>
          <a:xfrm>
            <a:off x="419100" y="4681538"/>
            <a:ext cx="8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" y="206375"/>
            <a:ext cx="2168526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>
            <p:ph idx="2" type="pic"/>
          </p:nvPr>
        </p:nvSpPr>
        <p:spPr>
          <a:xfrm>
            <a:off x="419100" y="1257300"/>
            <a:ext cx="8267700" cy="326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419100" y="832881"/>
            <a:ext cx="82677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7850188" y="4819650"/>
            <a:ext cx="9255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SBU Full Page Photo">
  <p:cSld name="2_SBU Full Page Photo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050" y="-4763"/>
            <a:ext cx="9163053" cy="515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4770438"/>
            <a:ext cx="781050" cy="21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5"/>
          <p:cNvCxnSpPr/>
          <p:nvPr/>
        </p:nvCxnSpPr>
        <p:spPr>
          <a:xfrm>
            <a:off x="419100" y="4681538"/>
            <a:ext cx="8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" y="206375"/>
            <a:ext cx="2168526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>
            <p:ph idx="2" type="pic"/>
          </p:nvPr>
        </p:nvSpPr>
        <p:spPr>
          <a:xfrm>
            <a:off x="419100" y="1257300"/>
            <a:ext cx="8267700" cy="326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419100" y="832881"/>
            <a:ext cx="82677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7850188" y="4819650"/>
            <a:ext cx="9255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-2 Column">
  <p:cSld name="SBU Centered Text-2 Colum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534333" y="767844"/>
            <a:ext cx="64182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1534333" y="1916916"/>
            <a:ext cx="3134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2" type="body"/>
          </p:nvPr>
        </p:nvSpPr>
        <p:spPr>
          <a:xfrm>
            <a:off x="4817836" y="1916916"/>
            <a:ext cx="3134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">
  <p:cSld name="SBU Centered 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1534333" y="767947"/>
            <a:ext cx="64182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1534333" y="1916916"/>
            <a:ext cx="6418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-2 Column">
  <p:cSld name="SBU Centered Text-2 Colum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1534333" y="767844"/>
            <a:ext cx="64182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1534333" y="1916916"/>
            <a:ext cx="3134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9"/>
          <p:cNvSpPr txBox="1"/>
          <p:nvPr>
            <p:ph idx="2" type="body"/>
          </p:nvPr>
        </p:nvSpPr>
        <p:spPr>
          <a:xfrm>
            <a:off x="4817836" y="1916916"/>
            <a:ext cx="3134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Logo">
  <p:cSld name="SBU Logo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623" y="1079817"/>
            <a:ext cx="3361037" cy="57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20"/>
          <p:cNvCxnSpPr/>
          <p:nvPr/>
        </p:nvCxnSpPr>
        <p:spPr>
          <a:xfrm flipH="1" rot="10800000">
            <a:off x="1649601" y="3868900"/>
            <a:ext cx="75951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96" name="Google Shape;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9601" y="1893337"/>
            <a:ext cx="4580461" cy="171161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1557989" y="4022538"/>
            <a:ext cx="6418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">
  <p:cSld name="SBU Centered 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type="title"/>
          </p:nvPr>
        </p:nvSpPr>
        <p:spPr>
          <a:xfrm>
            <a:off x="1534333" y="767947"/>
            <a:ext cx="64182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1534333" y="1916916"/>
            <a:ext cx="6418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itle Slide">
  <p:cSld name="SBU Title Slid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2"/>
          <p:cNvSpPr txBox="1"/>
          <p:nvPr/>
        </p:nvSpPr>
        <p:spPr>
          <a:xfrm>
            <a:off x="6554163" y="477469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1" i="0" lang="en" sz="10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0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4" name="Google Shape;10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222" y="4677677"/>
            <a:ext cx="780725" cy="29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22" y="197984"/>
            <a:ext cx="1482115" cy="253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22"/>
          <p:cNvCxnSpPr/>
          <p:nvPr/>
        </p:nvCxnSpPr>
        <p:spPr>
          <a:xfrm>
            <a:off x="623222" y="4567041"/>
            <a:ext cx="789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520792" y="1365447"/>
            <a:ext cx="78867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1" i="0" sz="5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Left Bulleted Text">
  <p:cSld name="SBU Left Bulleted 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type="title"/>
          </p:nvPr>
        </p:nvSpPr>
        <p:spPr>
          <a:xfrm>
            <a:off x="513253" y="787922"/>
            <a:ext cx="2217300" cy="25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3"/>
          <p:cNvSpPr txBox="1"/>
          <p:nvPr>
            <p:ph idx="1" type="body"/>
          </p:nvPr>
        </p:nvSpPr>
        <p:spPr>
          <a:xfrm>
            <a:off x="2891410" y="787922"/>
            <a:ext cx="5197500" cy="30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Bulleted Text">
  <p:cSld name="SBU Centered Bulleted 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/>
          <p:nvPr>
            <p:ph type="title"/>
          </p:nvPr>
        </p:nvSpPr>
        <p:spPr>
          <a:xfrm>
            <a:off x="1534333" y="767844"/>
            <a:ext cx="64182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4"/>
          <p:cNvSpPr txBox="1"/>
          <p:nvPr>
            <p:ph idx="1" type="body"/>
          </p:nvPr>
        </p:nvSpPr>
        <p:spPr>
          <a:xfrm>
            <a:off x="1534333" y="1916916"/>
            <a:ext cx="6418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Bulleted Text 1 Photo">
  <p:cSld name="SBU Bulleted Text 1 Photo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title"/>
          </p:nvPr>
        </p:nvSpPr>
        <p:spPr>
          <a:xfrm>
            <a:off x="527844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527843" y="1709469"/>
            <a:ext cx="31347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5"/>
          <p:cNvSpPr/>
          <p:nvPr>
            <p:ph idx="2" type="pic"/>
          </p:nvPr>
        </p:nvSpPr>
        <p:spPr>
          <a:xfrm>
            <a:off x="3725949" y="825652"/>
            <a:ext cx="4791300" cy="3329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5"/>
          <p:cNvSpPr txBox="1"/>
          <p:nvPr>
            <p:ph idx="3" type="body"/>
          </p:nvPr>
        </p:nvSpPr>
        <p:spPr>
          <a:xfrm>
            <a:off x="3725949" y="4194951"/>
            <a:ext cx="4791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-2 Photos">
  <p:cSld name="SBU Text-2 Photo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/>
          <p:nvPr>
            <p:ph type="title"/>
          </p:nvPr>
        </p:nvSpPr>
        <p:spPr>
          <a:xfrm>
            <a:off x="527844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6"/>
          <p:cNvSpPr txBox="1"/>
          <p:nvPr>
            <p:ph idx="1" type="body"/>
          </p:nvPr>
        </p:nvSpPr>
        <p:spPr>
          <a:xfrm>
            <a:off x="527843" y="1704236"/>
            <a:ext cx="31347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6"/>
          <p:cNvSpPr/>
          <p:nvPr>
            <p:ph idx="2" type="pic"/>
          </p:nvPr>
        </p:nvSpPr>
        <p:spPr>
          <a:xfrm>
            <a:off x="3725241" y="823596"/>
            <a:ext cx="2328600" cy="3333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6"/>
          <p:cNvSpPr/>
          <p:nvPr>
            <p:ph idx="3" type="pic"/>
          </p:nvPr>
        </p:nvSpPr>
        <p:spPr>
          <a:xfrm>
            <a:off x="6187611" y="823595"/>
            <a:ext cx="2328600" cy="3333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6"/>
          <p:cNvSpPr txBox="1"/>
          <p:nvPr>
            <p:ph idx="4" type="body"/>
          </p:nvPr>
        </p:nvSpPr>
        <p:spPr>
          <a:xfrm>
            <a:off x="3725950" y="4194951"/>
            <a:ext cx="2328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6"/>
          <p:cNvSpPr txBox="1"/>
          <p:nvPr>
            <p:ph idx="5" type="body"/>
          </p:nvPr>
        </p:nvSpPr>
        <p:spPr>
          <a:xfrm>
            <a:off x="6187611" y="4194951"/>
            <a:ext cx="2328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-3 Photos">
  <p:cSld name="SBU Text-3 Photo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idx="1" type="body"/>
          </p:nvPr>
        </p:nvSpPr>
        <p:spPr>
          <a:xfrm>
            <a:off x="527843" y="1704236"/>
            <a:ext cx="31347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7"/>
          <p:cNvSpPr/>
          <p:nvPr>
            <p:ph idx="2" type="pic"/>
          </p:nvPr>
        </p:nvSpPr>
        <p:spPr>
          <a:xfrm>
            <a:off x="3723085" y="834083"/>
            <a:ext cx="2323800" cy="331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7"/>
          <p:cNvSpPr/>
          <p:nvPr>
            <p:ph idx="3" type="pic"/>
          </p:nvPr>
        </p:nvSpPr>
        <p:spPr>
          <a:xfrm>
            <a:off x="6189636" y="834083"/>
            <a:ext cx="2334600" cy="158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7"/>
          <p:cNvSpPr/>
          <p:nvPr>
            <p:ph idx="4" type="pic"/>
          </p:nvPr>
        </p:nvSpPr>
        <p:spPr>
          <a:xfrm>
            <a:off x="6189636" y="2578715"/>
            <a:ext cx="2328600" cy="1574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7"/>
          <p:cNvSpPr txBox="1"/>
          <p:nvPr>
            <p:ph idx="5" type="body"/>
          </p:nvPr>
        </p:nvSpPr>
        <p:spPr>
          <a:xfrm>
            <a:off x="3725949" y="4194951"/>
            <a:ext cx="4791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7"/>
          <p:cNvSpPr txBox="1"/>
          <p:nvPr>
            <p:ph type="title"/>
          </p:nvPr>
        </p:nvSpPr>
        <p:spPr>
          <a:xfrm>
            <a:off x="527844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3 Photos">
  <p:cSld name="SBU 3 Photo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/>
          <p:nvPr>
            <p:ph type="title"/>
          </p:nvPr>
        </p:nvSpPr>
        <p:spPr>
          <a:xfrm>
            <a:off x="1546525" y="712677"/>
            <a:ext cx="6418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28"/>
          <p:cNvSpPr/>
          <p:nvPr>
            <p:ph idx="2" type="pic"/>
          </p:nvPr>
        </p:nvSpPr>
        <p:spPr>
          <a:xfrm>
            <a:off x="1639147" y="1415679"/>
            <a:ext cx="1827600" cy="261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8"/>
          <p:cNvSpPr/>
          <p:nvPr>
            <p:ph idx="3" type="pic"/>
          </p:nvPr>
        </p:nvSpPr>
        <p:spPr>
          <a:xfrm>
            <a:off x="5725471" y="1416158"/>
            <a:ext cx="1827600" cy="261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8"/>
          <p:cNvSpPr/>
          <p:nvPr>
            <p:ph idx="4" type="pic"/>
          </p:nvPr>
        </p:nvSpPr>
        <p:spPr>
          <a:xfrm>
            <a:off x="3672930" y="1415679"/>
            <a:ext cx="1827600" cy="261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8"/>
          <p:cNvSpPr txBox="1"/>
          <p:nvPr>
            <p:ph idx="1" type="body"/>
          </p:nvPr>
        </p:nvSpPr>
        <p:spPr>
          <a:xfrm>
            <a:off x="1639147" y="4094029"/>
            <a:ext cx="18276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8"/>
          <p:cNvSpPr txBox="1"/>
          <p:nvPr>
            <p:ph idx="5" type="body"/>
          </p:nvPr>
        </p:nvSpPr>
        <p:spPr>
          <a:xfrm>
            <a:off x="3672930" y="4097144"/>
            <a:ext cx="18276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8"/>
          <p:cNvSpPr txBox="1"/>
          <p:nvPr>
            <p:ph idx="6" type="body"/>
          </p:nvPr>
        </p:nvSpPr>
        <p:spPr>
          <a:xfrm>
            <a:off x="5725471" y="4097144"/>
            <a:ext cx="18276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 1 Chart">
  <p:cSld name="SBU Text 1 Char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521802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29"/>
          <p:cNvSpPr/>
          <p:nvPr>
            <p:ph idx="2" type="chart"/>
          </p:nvPr>
        </p:nvSpPr>
        <p:spPr>
          <a:xfrm>
            <a:off x="3713357" y="856255"/>
            <a:ext cx="4803900" cy="325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9"/>
          <p:cNvSpPr txBox="1"/>
          <p:nvPr>
            <p:ph idx="1" type="body"/>
          </p:nvPr>
        </p:nvSpPr>
        <p:spPr>
          <a:xfrm>
            <a:off x="527843" y="1704236"/>
            <a:ext cx="31347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9"/>
          <p:cNvSpPr txBox="1"/>
          <p:nvPr>
            <p:ph idx="3" type="body"/>
          </p:nvPr>
        </p:nvSpPr>
        <p:spPr>
          <a:xfrm>
            <a:off x="3725949" y="4194951"/>
            <a:ext cx="4791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Logo">
  <p:cSld name="SBU Logo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623" y="1079817"/>
            <a:ext cx="3361037" cy="57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31"/>
          <p:cNvCxnSpPr/>
          <p:nvPr/>
        </p:nvCxnSpPr>
        <p:spPr>
          <a:xfrm flipH="1" rot="10800000">
            <a:off x="1649601" y="3868900"/>
            <a:ext cx="75951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159" name="Google Shape;15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9601" y="1893337"/>
            <a:ext cx="4580461" cy="171161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1557989" y="4022538"/>
            <a:ext cx="6418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-2 Column">
  <p:cSld name="SBU Centered Text-2 Colum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>
            <p:ph type="title"/>
          </p:nvPr>
        </p:nvSpPr>
        <p:spPr>
          <a:xfrm>
            <a:off x="1534333" y="767844"/>
            <a:ext cx="64182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3" name="Google Shape;163;p32"/>
          <p:cNvSpPr txBox="1"/>
          <p:nvPr>
            <p:ph idx="1" type="body"/>
          </p:nvPr>
        </p:nvSpPr>
        <p:spPr>
          <a:xfrm>
            <a:off x="1534333" y="1916916"/>
            <a:ext cx="3134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2"/>
          <p:cNvSpPr txBox="1"/>
          <p:nvPr>
            <p:ph idx="2" type="body"/>
          </p:nvPr>
        </p:nvSpPr>
        <p:spPr>
          <a:xfrm>
            <a:off x="4817836" y="1916916"/>
            <a:ext cx="3134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">
  <p:cSld name="SBU Centered 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/>
          <p:nvPr>
            <p:ph type="title"/>
          </p:nvPr>
        </p:nvSpPr>
        <p:spPr>
          <a:xfrm>
            <a:off x="1534333" y="767947"/>
            <a:ext cx="64182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1534333" y="1916916"/>
            <a:ext cx="6418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3 Photos">
  <p:cSld name="SBU 3 Photos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type="title"/>
          </p:nvPr>
        </p:nvSpPr>
        <p:spPr>
          <a:xfrm>
            <a:off x="1546525" y="712677"/>
            <a:ext cx="6418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0" name="Google Shape;170;p34"/>
          <p:cNvSpPr/>
          <p:nvPr>
            <p:ph idx="2" type="pic"/>
          </p:nvPr>
        </p:nvSpPr>
        <p:spPr>
          <a:xfrm>
            <a:off x="1639147" y="1415679"/>
            <a:ext cx="1827600" cy="261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34"/>
          <p:cNvSpPr/>
          <p:nvPr>
            <p:ph idx="3" type="pic"/>
          </p:nvPr>
        </p:nvSpPr>
        <p:spPr>
          <a:xfrm>
            <a:off x="5725471" y="1416158"/>
            <a:ext cx="1827600" cy="261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4"/>
          <p:cNvSpPr/>
          <p:nvPr>
            <p:ph idx="4" type="pic"/>
          </p:nvPr>
        </p:nvSpPr>
        <p:spPr>
          <a:xfrm>
            <a:off x="3672930" y="1415679"/>
            <a:ext cx="1827600" cy="261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4"/>
          <p:cNvSpPr txBox="1"/>
          <p:nvPr>
            <p:ph idx="1" type="body"/>
          </p:nvPr>
        </p:nvSpPr>
        <p:spPr>
          <a:xfrm>
            <a:off x="1639147" y="4094029"/>
            <a:ext cx="18276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34"/>
          <p:cNvSpPr txBox="1"/>
          <p:nvPr>
            <p:ph idx="5" type="body"/>
          </p:nvPr>
        </p:nvSpPr>
        <p:spPr>
          <a:xfrm>
            <a:off x="3672930" y="4097144"/>
            <a:ext cx="18276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34"/>
          <p:cNvSpPr txBox="1"/>
          <p:nvPr>
            <p:ph idx="6" type="body"/>
          </p:nvPr>
        </p:nvSpPr>
        <p:spPr>
          <a:xfrm>
            <a:off x="5725471" y="4097144"/>
            <a:ext cx="18276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itle Slide">
  <p:cSld name="SBU Title Slid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5"/>
          <p:cNvSpPr txBox="1"/>
          <p:nvPr/>
        </p:nvSpPr>
        <p:spPr>
          <a:xfrm>
            <a:off x="6554163" y="477469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"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9" name="Google Shape;17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222" y="4677677"/>
            <a:ext cx="780725" cy="29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22" y="197984"/>
            <a:ext cx="1482115" cy="253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35"/>
          <p:cNvCxnSpPr/>
          <p:nvPr/>
        </p:nvCxnSpPr>
        <p:spPr>
          <a:xfrm>
            <a:off x="623222" y="4567041"/>
            <a:ext cx="789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82" name="Google Shape;182;p35"/>
          <p:cNvSpPr txBox="1"/>
          <p:nvPr>
            <p:ph idx="1" type="body"/>
          </p:nvPr>
        </p:nvSpPr>
        <p:spPr>
          <a:xfrm>
            <a:off x="520792" y="1365447"/>
            <a:ext cx="78867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1" i="0" sz="5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Left Bulleted Text">
  <p:cSld name="SBU Left Bulleted 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/>
          <p:nvPr>
            <p:ph type="title"/>
          </p:nvPr>
        </p:nvSpPr>
        <p:spPr>
          <a:xfrm>
            <a:off x="513253" y="787922"/>
            <a:ext cx="2217300" cy="25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5" name="Google Shape;185;p36"/>
          <p:cNvSpPr txBox="1"/>
          <p:nvPr>
            <p:ph idx="1" type="body"/>
          </p:nvPr>
        </p:nvSpPr>
        <p:spPr>
          <a:xfrm>
            <a:off x="2891410" y="787922"/>
            <a:ext cx="5197500" cy="30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Bulleted Text">
  <p:cSld name="SBU Centered Bulleted Tex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/>
          <p:nvPr>
            <p:ph type="title"/>
          </p:nvPr>
        </p:nvSpPr>
        <p:spPr>
          <a:xfrm>
            <a:off x="1534333" y="767844"/>
            <a:ext cx="64182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8" name="Google Shape;188;p37"/>
          <p:cNvSpPr txBox="1"/>
          <p:nvPr>
            <p:ph idx="1" type="body"/>
          </p:nvPr>
        </p:nvSpPr>
        <p:spPr>
          <a:xfrm>
            <a:off x="1534333" y="1916916"/>
            <a:ext cx="6418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 1 Photo">
  <p:cSld name="SBU Text 1 Photo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/>
          <p:nvPr>
            <p:ph type="title"/>
          </p:nvPr>
        </p:nvSpPr>
        <p:spPr>
          <a:xfrm>
            <a:off x="527844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1" name="Google Shape;191;p38"/>
          <p:cNvSpPr/>
          <p:nvPr>
            <p:ph idx="2" type="pic"/>
          </p:nvPr>
        </p:nvSpPr>
        <p:spPr>
          <a:xfrm>
            <a:off x="3725949" y="825652"/>
            <a:ext cx="4791300" cy="3329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8"/>
          <p:cNvSpPr txBox="1"/>
          <p:nvPr>
            <p:ph idx="1" type="body"/>
          </p:nvPr>
        </p:nvSpPr>
        <p:spPr>
          <a:xfrm>
            <a:off x="527843" y="1704236"/>
            <a:ext cx="31347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8"/>
          <p:cNvSpPr txBox="1"/>
          <p:nvPr>
            <p:ph idx="3" type="body"/>
          </p:nvPr>
        </p:nvSpPr>
        <p:spPr>
          <a:xfrm>
            <a:off x="3725949" y="4194951"/>
            <a:ext cx="4791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Bulleted Text 1 Photo">
  <p:cSld name="SBU Bulleted Text 1 Photo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/>
          <p:nvPr>
            <p:ph type="title"/>
          </p:nvPr>
        </p:nvSpPr>
        <p:spPr>
          <a:xfrm>
            <a:off x="527844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6" name="Google Shape;196;p39"/>
          <p:cNvSpPr txBox="1"/>
          <p:nvPr>
            <p:ph idx="1" type="body"/>
          </p:nvPr>
        </p:nvSpPr>
        <p:spPr>
          <a:xfrm>
            <a:off x="527843" y="1709469"/>
            <a:ext cx="31347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9"/>
          <p:cNvSpPr/>
          <p:nvPr>
            <p:ph idx="2" type="pic"/>
          </p:nvPr>
        </p:nvSpPr>
        <p:spPr>
          <a:xfrm>
            <a:off x="3725949" y="825652"/>
            <a:ext cx="4791300" cy="3329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9"/>
          <p:cNvSpPr txBox="1"/>
          <p:nvPr>
            <p:ph idx="3" type="body"/>
          </p:nvPr>
        </p:nvSpPr>
        <p:spPr>
          <a:xfrm>
            <a:off x="3725949" y="4194951"/>
            <a:ext cx="4791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-2 Photos">
  <p:cSld name="SBU Text-2 Photos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/>
          <p:nvPr>
            <p:ph type="title"/>
          </p:nvPr>
        </p:nvSpPr>
        <p:spPr>
          <a:xfrm>
            <a:off x="527844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1" name="Google Shape;201;p40"/>
          <p:cNvSpPr txBox="1"/>
          <p:nvPr>
            <p:ph idx="1" type="body"/>
          </p:nvPr>
        </p:nvSpPr>
        <p:spPr>
          <a:xfrm>
            <a:off x="527843" y="1704236"/>
            <a:ext cx="31347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40"/>
          <p:cNvSpPr/>
          <p:nvPr>
            <p:ph idx="2" type="pic"/>
          </p:nvPr>
        </p:nvSpPr>
        <p:spPr>
          <a:xfrm>
            <a:off x="3725241" y="823596"/>
            <a:ext cx="2328600" cy="3333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40"/>
          <p:cNvSpPr/>
          <p:nvPr>
            <p:ph idx="3" type="pic"/>
          </p:nvPr>
        </p:nvSpPr>
        <p:spPr>
          <a:xfrm>
            <a:off x="6187611" y="823595"/>
            <a:ext cx="2328600" cy="3333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40"/>
          <p:cNvSpPr txBox="1"/>
          <p:nvPr>
            <p:ph idx="4" type="body"/>
          </p:nvPr>
        </p:nvSpPr>
        <p:spPr>
          <a:xfrm>
            <a:off x="3725950" y="4194951"/>
            <a:ext cx="2328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40"/>
          <p:cNvSpPr txBox="1"/>
          <p:nvPr>
            <p:ph idx="5" type="body"/>
          </p:nvPr>
        </p:nvSpPr>
        <p:spPr>
          <a:xfrm>
            <a:off x="6187611" y="4194951"/>
            <a:ext cx="23280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-3 Photos">
  <p:cSld name="SBU Text-3 Photos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>
            <p:ph idx="1" type="body"/>
          </p:nvPr>
        </p:nvSpPr>
        <p:spPr>
          <a:xfrm>
            <a:off x="527843" y="1704236"/>
            <a:ext cx="31347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41"/>
          <p:cNvSpPr/>
          <p:nvPr>
            <p:ph idx="2" type="pic"/>
          </p:nvPr>
        </p:nvSpPr>
        <p:spPr>
          <a:xfrm>
            <a:off x="3723085" y="834083"/>
            <a:ext cx="2323800" cy="331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41"/>
          <p:cNvSpPr/>
          <p:nvPr>
            <p:ph idx="3" type="pic"/>
          </p:nvPr>
        </p:nvSpPr>
        <p:spPr>
          <a:xfrm>
            <a:off x="6189636" y="834083"/>
            <a:ext cx="2334600" cy="158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41"/>
          <p:cNvSpPr/>
          <p:nvPr>
            <p:ph idx="4" type="pic"/>
          </p:nvPr>
        </p:nvSpPr>
        <p:spPr>
          <a:xfrm>
            <a:off x="6189636" y="2578715"/>
            <a:ext cx="2328600" cy="1574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41"/>
          <p:cNvSpPr txBox="1"/>
          <p:nvPr>
            <p:ph idx="5" type="body"/>
          </p:nvPr>
        </p:nvSpPr>
        <p:spPr>
          <a:xfrm>
            <a:off x="3725949" y="4194951"/>
            <a:ext cx="4791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41"/>
          <p:cNvSpPr txBox="1"/>
          <p:nvPr>
            <p:ph type="title"/>
          </p:nvPr>
        </p:nvSpPr>
        <p:spPr>
          <a:xfrm>
            <a:off x="527844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 1 Chart">
  <p:cSld name="SBU Text 1 Char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/>
          <p:nvPr>
            <p:ph type="title"/>
          </p:nvPr>
        </p:nvSpPr>
        <p:spPr>
          <a:xfrm>
            <a:off x="521802" y="767844"/>
            <a:ext cx="3134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5" name="Google Shape;215;p42"/>
          <p:cNvSpPr/>
          <p:nvPr>
            <p:ph idx="2" type="chart"/>
          </p:nvPr>
        </p:nvSpPr>
        <p:spPr>
          <a:xfrm>
            <a:off x="3713357" y="856255"/>
            <a:ext cx="4803900" cy="325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42"/>
          <p:cNvSpPr txBox="1"/>
          <p:nvPr>
            <p:ph idx="1" type="body"/>
          </p:nvPr>
        </p:nvSpPr>
        <p:spPr>
          <a:xfrm>
            <a:off x="527843" y="1704236"/>
            <a:ext cx="3134700" cy="26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42"/>
          <p:cNvSpPr txBox="1"/>
          <p:nvPr>
            <p:ph idx="3" type="body"/>
          </p:nvPr>
        </p:nvSpPr>
        <p:spPr>
          <a:xfrm>
            <a:off x="3725949" y="4194951"/>
            <a:ext cx="47913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Full Page Photo">
  <p:cSld name="SBU Full Page Photo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222" y="4677677"/>
            <a:ext cx="780725" cy="29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222" y="197984"/>
            <a:ext cx="1482115" cy="25344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3"/>
          <p:cNvSpPr txBox="1"/>
          <p:nvPr/>
        </p:nvSpPr>
        <p:spPr>
          <a:xfrm>
            <a:off x="6554163" y="477469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"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0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3" name="Google Shape;223;p43"/>
          <p:cNvSpPr/>
          <p:nvPr>
            <p:ph idx="2" type="pic"/>
          </p:nvPr>
        </p:nvSpPr>
        <p:spPr>
          <a:xfrm>
            <a:off x="623222" y="602788"/>
            <a:ext cx="7896000" cy="3362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24" name="Google Shape;224;p43"/>
          <p:cNvCxnSpPr/>
          <p:nvPr/>
        </p:nvCxnSpPr>
        <p:spPr>
          <a:xfrm>
            <a:off x="623222" y="4567041"/>
            <a:ext cx="789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225" name="Google Shape;225;p43"/>
          <p:cNvSpPr txBox="1"/>
          <p:nvPr>
            <p:ph idx="1" type="body"/>
          </p:nvPr>
        </p:nvSpPr>
        <p:spPr>
          <a:xfrm>
            <a:off x="5564305" y="4082394"/>
            <a:ext cx="29550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BU Full Page Photo">
  <p:cSld name="1_SBU Full Page Photo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050" y="-4763"/>
            <a:ext cx="9163053" cy="515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4770438"/>
            <a:ext cx="781050" cy="21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44"/>
          <p:cNvCxnSpPr/>
          <p:nvPr/>
        </p:nvCxnSpPr>
        <p:spPr>
          <a:xfrm>
            <a:off x="419100" y="4681538"/>
            <a:ext cx="8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230" name="Google Shape;23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" y="206375"/>
            <a:ext cx="2168526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4"/>
          <p:cNvSpPr/>
          <p:nvPr>
            <p:ph idx="2" type="pic"/>
          </p:nvPr>
        </p:nvSpPr>
        <p:spPr>
          <a:xfrm>
            <a:off x="419100" y="1257300"/>
            <a:ext cx="8267700" cy="326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44"/>
          <p:cNvSpPr txBox="1"/>
          <p:nvPr>
            <p:ph type="title"/>
          </p:nvPr>
        </p:nvSpPr>
        <p:spPr>
          <a:xfrm>
            <a:off x="419100" y="832881"/>
            <a:ext cx="82677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44"/>
          <p:cNvSpPr txBox="1"/>
          <p:nvPr>
            <p:ph idx="12" type="sldNum"/>
          </p:nvPr>
        </p:nvSpPr>
        <p:spPr>
          <a:xfrm>
            <a:off x="7850188" y="4819650"/>
            <a:ext cx="9255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SBU Full Page Photo">
  <p:cSld name="2_SBU Full Page Photo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050" y="-4763"/>
            <a:ext cx="9163053" cy="515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4770438"/>
            <a:ext cx="781050" cy="21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45"/>
          <p:cNvCxnSpPr/>
          <p:nvPr/>
        </p:nvCxnSpPr>
        <p:spPr>
          <a:xfrm>
            <a:off x="419100" y="4681538"/>
            <a:ext cx="8267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238" name="Google Shape;23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" y="206375"/>
            <a:ext cx="2168526" cy="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5"/>
          <p:cNvSpPr/>
          <p:nvPr>
            <p:ph idx="2" type="pic"/>
          </p:nvPr>
        </p:nvSpPr>
        <p:spPr>
          <a:xfrm>
            <a:off x="419100" y="1257300"/>
            <a:ext cx="8267700" cy="326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283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45"/>
          <p:cNvSpPr txBox="1"/>
          <p:nvPr>
            <p:ph type="title"/>
          </p:nvPr>
        </p:nvSpPr>
        <p:spPr>
          <a:xfrm>
            <a:off x="419100" y="832881"/>
            <a:ext cx="82677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45"/>
          <p:cNvSpPr txBox="1"/>
          <p:nvPr>
            <p:ph idx="12" type="sldNum"/>
          </p:nvPr>
        </p:nvSpPr>
        <p:spPr>
          <a:xfrm>
            <a:off x="7850188" y="4819650"/>
            <a:ext cx="9255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4" name="Google Shape;244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image" Target="../media/image8.png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image" Target="../media/image20.png"/><Relationship Id="rId2" Type="http://schemas.openxmlformats.org/officeDocument/2006/relationships/image" Target="../media/image1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43.xml"/><Relationship Id="rId6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/>
          <p:nvPr/>
        </p:nvSpPr>
        <p:spPr>
          <a:xfrm>
            <a:off x="201478" y="0"/>
            <a:ext cx="87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6" marL="2057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203896"/>
            <a:ext cx="1494606" cy="25267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 txBox="1"/>
          <p:nvPr/>
        </p:nvSpPr>
        <p:spPr>
          <a:xfrm>
            <a:off x="1534333" y="767947"/>
            <a:ext cx="64182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8"/>
          <p:cNvSpPr txBox="1"/>
          <p:nvPr/>
        </p:nvSpPr>
        <p:spPr>
          <a:xfrm>
            <a:off x="1534333" y="1916916"/>
            <a:ext cx="6418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8283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18"/>
          <p:cNvCxnSpPr/>
          <p:nvPr/>
        </p:nvCxnSpPr>
        <p:spPr>
          <a:xfrm>
            <a:off x="628650" y="4567040"/>
            <a:ext cx="7890600" cy="0"/>
          </a:xfrm>
          <a:prstGeom prst="straightConnector1">
            <a:avLst/>
          </a:prstGeom>
          <a:noFill/>
          <a:ln cap="flat" cmpd="sng" w="19050">
            <a:solidFill>
              <a:srgbClr val="C0C0C0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4677660"/>
            <a:ext cx="780725" cy="28880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6554163" y="477469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1" i="0" lang="en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000" u="none" cap="none" strike="noStrike">
              <a:solidFill>
                <a:srgbClr val="82838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/>
          <p:nvPr/>
        </p:nvSpPr>
        <p:spPr>
          <a:xfrm>
            <a:off x="201478" y="0"/>
            <a:ext cx="87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6" marL="20574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203896"/>
            <a:ext cx="1494605" cy="2526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0"/>
          <p:cNvSpPr txBox="1"/>
          <p:nvPr/>
        </p:nvSpPr>
        <p:spPr>
          <a:xfrm>
            <a:off x="1534333" y="767947"/>
            <a:ext cx="64182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0"/>
          <p:cNvSpPr txBox="1"/>
          <p:nvPr/>
        </p:nvSpPr>
        <p:spPr>
          <a:xfrm>
            <a:off x="1534333" y="1916916"/>
            <a:ext cx="6418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8283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Google Shape;152;p30"/>
          <p:cNvCxnSpPr/>
          <p:nvPr/>
        </p:nvCxnSpPr>
        <p:spPr>
          <a:xfrm>
            <a:off x="628650" y="4567040"/>
            <a:ext cx="7890600" cy="0"/>
          </a:xfrm>
          <a:prstGeom prst="straightConnector1">
            <a:avLst/>
          </a:prstGeom>
          <a:noFill/>
          <a:ln cap="flat" cmpd="sng" w="19050">
            <a:solidFill>
              <a:srgbClr val="C0C0C0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153" name="Google Shape;15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4677660"/>
            <a:ext cx="780726" cy="2888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0"/>
          <p:cNvSpPr txBox="1"/>
          <p:nvPr/>
        </p:nvSpPr>
        <p:spPr>
          <a:xfrm>
            <a:off x="6554163" y="477469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000" u="none" cap="none" strike="noStrike">
              <a:solidFill>
                <a:srgbClr val="82838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un.org/sustainabledevelopment/inequality/" TargetMode="External"/><Relationship Id="rId4" Type="http://schemas.openxmlformats.org/officeDocument/2006/relationships/hyperlink" Target="https://www.un.org/sustainabledevelopment/infrastructure-industrialization/" TargetMode="External"/><Relationship Id="rId5" Type="http://schemas.openxmlformats.org/officeDocument/2006/relationships/hyperlink" Target="https://www.un.org/sustainabledevelopment/education/" TargetMode="External"/><Relationship Id="rId6" Type="http://schemas.openxmlformats.org/officeDocument/2006/relationships/hyperlink" Target="https://www.un.org/sustainabledevelopment/climate-change/" TargetMode="External"/><Relationship Id="rId7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27.jpg"/><Relationship Id="rId5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Relationship Id="rId5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Relationship Id="rId4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g"/><Relationship Id="rId4" Type="http://schemas.openxmlformats.org/officeDocument/2006/relationships/image" Target="../media/image3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30.png"/><Relationship Id="rId5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Relationship Id="rId4" Type="http://schemas.openxmlformats.org/officeDocument/2006/relationships/image" Target="../media/image32.jpg"/><Relationship Id="rId5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7"/>
          <p:cNvSpPr txBox="1"/>
          <p:nvPr>
            <p:ph idx="1" type="body"/>
          </p:nvPr>
        </p:nvSpPr>
        <p:spPr>
          <a:xfrm>
            <a:off x="1557989" y="4022538"/>
            <a:ext cx="6418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</a:pPr>
            <a:r>
              <a:rPr lang="en"/>
              <a:t>Faculty Student Association (FSA)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6"/>
          <p:cNvSpPr txBox="1"/>
          <p:nvPr/>
        </p:nvSpPr>
        <p:spPr>
          <a:xfrm>
            <a:off x="764374" y="671525"/>
            <a:ext cx="3807600" cy="21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rgbClr val="11111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SBU’s Sustainable Impact Rated High in Times Higher Education Ranking</a:t>
            </a:r>
            <a:endParaRPr b="1" sz="2500">
              <a:solidFill>
                <a:srgbClr val="11111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1100"/>
              </a:spcBef>
              <a:spcAft>
                <a:spcPts val="0"/>
              </a:spcAft>
              <a:buNone/>
            </a:pPr>
            <a:br>
              <a:rPr lang="en" sz="2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0" name="Google Shape;350;p56"/>
          <p:cNvSpPr txBox="1"/>
          <p:nvPr/>
        </p:nvSpPr>
        <p:spPr>
          <a:xfrm>
            <a:off x="784625" y="2255022"/>
            <a:ext cx="3614700" cy="18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 the 2020 THE rankings, Stony Brook University ranked among the top 100 institutions out of a total 806 worldwide in four areas:</a:t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No. 27 in </a:t>
            </a:r>
            <a:r>
              <a:rPr b="1" lang="en" sz="1200">
                <a:solidFill>
                  <a:srgbClr val="990000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Reduced Inequalities</a:t>
            </a:r>
            <a:r>
              <a:rPr b="1" lang="en" sz="1200">
                <a:solidFill>
                  <a:srgbClr val="4B4B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200">
              <a:solidFill>
                <a:srgbClr val="4B4B4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No. 59 in</a:t>
            </a:r>
            <a:r>
              <a:rPr lang="en" sz="1200">
                <a:solidFill>
                  <a:srgbClr val="4B4B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200">
                <a:solidFill>
                  <a:srgbClr val="990000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Industry, Innovation &amp; Infrastructure</a:t>
            </a:r>
            <a:r>
              <a:rPr b="1" lang="en" sz="1200">
                <a:solidFill>
                  <a:srgbClr val="4B4B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200">
              <a:solidFill>
                <a:srgbClr val="4B4B4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No. 95 in</a:t>
            </a:r>
            <a:r>
              <a:rPr lang="en" sz="1200">
                <a:solidFill>
                  <a:srgbClr val="4B4B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200">
                <a:solidFill>
                  <a:srgbClr val="990000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Quality Education</a:t>
            </a:r>
            <a:r>
              <a:rPr b="1" lang="en" sz="1200">
                <a:solidFill>
                  <a:srgbClr val="4B4B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200">
              <a:solidFill>
                <a:srgbClr val="4B4B4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No. 99 in</a:t>
            </a:r>
            <a:r>
              <a:rPr lang="en" sz="1200">
                <a:solidFill>
                  <a:srgbClr val="4B4B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200">
                <a:solidFill>
                  <a:srgbClr val="990000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Climate Action</a:t>
            </a:r>
            <a:r>
              <a:rPr b="1" lang="en" sz="1200">
                <a:solidFill>
                  <a:srgbClr val="4B4B4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200">
              <a:solidFill>
                <a:srgbClr val="4B4B4B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1" name="Google Shape;351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1725" y="1479123"/>
            <a:ext cx="3933425" cy="262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7"/>
          <p:cNvSpPr txBox="1"/>
          <p:nvPr>
            <p:ph type="title"/>
          </p:nvPr>
        </p:nvSpPr>
        <p:spPr>
          <a:xfrm>
            <a:off x="580175" y="539350"/>
            <a:ext cx="80565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FSA Launches Major Plastic Waste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Reduction in Dining Services</a:t>
            </a:r>
            <a:endParaRPr sz="2000"/>
          </a:p>
        </p:txBody>
      </p:sp>
      <p:sp>
        <p:nvSpPr>
          <p:cNvPr id="357" name="Google Shape;357;p57"/>
          <p:cNvSpPr txBox="1"/>
          <p:nvPr/>
        </p:nvSpPr>
        <p:spPr>
          <a:xfrm>
            <a:off x="707225" y="1268750"/>
            <a:ext cx="44685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ining locations transitioned away from disposable plastics. Now use compostable containers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made from sugarcane, paper products and Greenware, drink cups and containers made entirely from annually renewable plants – not petroleum.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he </a:t>
            </a: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reusable takeout container program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offered at three dining locations.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Plastic straws have been eliminated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from dining locations, corn straws are only available upon request at the cashier.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Convenience stores no longer offer plastic bags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for purchase and instead sell </a:t>
            </a: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reusable tote bags.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8" name="Google Shape;3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025" y="1208800"/>
            <a:ext cx="3140600" cy="31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/>
          <p:nvPr>
            <p:ph type="title"/>
          </p:nvPr>
        </p:nvSpPr>
        <p:spPr>
          <a:xfrm>
            <a:off x="730297" y="859225"/>
            <a:ext cx="77622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Sustainability Initiatives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5" name="Google Shape;365;p58"/>
          <p:cNvSpPr txBox="1"/>
          <p:nvPr/>
        </p:nvSpPr>
        <p:spPr>
          <a:xfrm>
            <a:off x="3289706" y="3628302"/>
            <a:ext cx="26379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Composting 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a process that turns organic waste into nutrient-rich soil and diverts pre-consumer food waste from the landfills each week.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58"/>
          <p:cNvSpPr/>
          <p:nvPr/>
        </p:nvSpPr>
        <p:spPr>
          <a:xfrm>
            <a:off x="704192" y="3632234"/>
            <a:ext cx="258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Freight Farm 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grows lettuce hydroponically in a recycled shipping container! Radishes too!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7" name="Google Shape;36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8277" y="1814513"/>
            <a:ext cx="2559402" cy="17062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8" name="Google Shape;36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306" y="1814513"/>
            <a:ext cx="2559402" cy="17062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9" name="Google Shape;36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6248" y="1814513"/>
            <a:ext cx="2486408" cy="170626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0" name="Google Shape;370;p58"/>
          <p:cNvSpPr/>
          <p:nvPr/>
        </p:nvSpPr>
        <p:spPr>
          <a:xfrm>
            <a:off x="6006247" y="3632234"/>
            <a:ext cx="2486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Reusable takeout containers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at East Side, West Side and 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Roth Food Court.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/>
          <p:nvPr/>
        </p:nvSpPr>
        <p:spPr>
          <a:xfrm>
            <a:off x="653174" y="1368750"/>
            <a:ext cx="4482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Provides healthy ingredients and learning opportunities.</a:t>
            </a:r>
            <a:endParaRPr i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59"/>
          <p:cNvSpPr txBox="1"/>
          <p:nvPr>
            <p:ph type="title"/>
          </p:nvPr>
        </p:nvSpPr>
        <p:spPr>
          <a:xfrm>
            <a:off x="594361" y="505760"/>
            <a:ext cx="44190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None/>
            </a:pPr>
            <a:r>
              <a:rPr lang="en"/>
              <a:t>Residential Dining</a:t>
            </a:r>
            <a:br>
              <a:rPr lang="en">
                <a:latin typeface="Verdana"/>
                <a:ea typeface="Verdana"/>
                <a:cs typeface="Verdana"/>
                <a:sym typeface="Verdana"/>
              </a:rPr>
            </a:br>
            <a:r>
              <a:rPr lang="en">
                <a:latin typeface="Verdana"/>
                <a:ea typeface="Verdana"/>
                <a:cs typeface="Verdana"/>
                <a:sym typeface="Verdana"/>
              </a:rPr>
              <a:t>Gardens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7" name="Google Shape;37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0312" y="2469670"/>
            <a:ext cx="3004512" cy="2003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747" y="1819303"/>
            <a:ext cx="3794563" cy="252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0312" y="92811"/>
            <a:ext cx="3007619" cy="23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/>
          <p:nvPr>
            <p:ph type="title"/>
          </p:nvPr>
        </p:nvSpPr>
        <p:spPr>
          <a:xfrm>
            <a:off x="580175" y="615550"/>
            <a:ext cx="80565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Rooftop Farm at University Hospital</a:t>
            </a:r>
            <a:endParaRPr sz="2800"/>
          </a:p>
        </p:txBody>
      </p:sp>
      <p:pic>
        <p:nvPicPr>
          <p:cNvPr id="385" name="Google Shape;38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25" y="1719000"/>
            <a:ext cx="3940976" cy="215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025" y="1719000"/>
            <a:ext cx="3836660" cy="215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/>
          <p:nvPr>
            <p:ph type="title"/>
          </p:nvPr>
        </p:nvSpPr>
        <p:spPr>
          <a:xfrm>
            <a:off x="580175" y="539350"/>
            <a:ext cx="35202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2800"/>
              <a:t>Farmers Fridge</a:t>
            </a:r>
            <a:endParaRPr sz="2800"/>
          </a:p>
        </p:txBody>
      </p:sp>
      <p:sp>
        <p:nvSpPr>
          <p:cNvPr id="392" name="Google Shape;392;p61"/>
          <p:cNvSpPr txBox="1"/>
          <p:nvPr/>
        </p:nvSpPr>
        <p:spPr>
          <a:xfrm>
            <a:off x="4759675" y="3123100"/>
            <a:ext cx="40356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 Vending Options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 quality and seasonal ingredients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Salads, sandwiches, bowls, and trail mix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Javits, Physics, SBS buildings and Tabler Market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Prices range from $4 to $9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3" name="Google Shape;39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875" y="1198950"/>
            <a:ext cx="2524925" cy="302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675" y="414450"/>
            <a:ext cx="3655027" cy="252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2"/>
          <p:cNvSpPr txBox="1"/>
          <p:nvPr>
            <p:ph type="title"/>
          </p:nvPr>
        </p:nvSpPr>
        <p:spPr>
          <a:xfrm>
            <a:off x="580175" y="539350"/>
            <a:ext cx="80268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2800"/>
              <a:t>Long Island Farm Tour</a:t>
            </a:r>
            <a:endParaRPr sz="2800"/>
          </a:p>
        </p:txBody>
      </p:sp>
      <p:pic>
        <p:nvPicPr>
          <p:cNvPr id="400" name="Google Shape;4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000" y="1479700"/>
            <a:ext cx="3314858" cy="282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375" y="1479700"/>
            <a:ext cx="4236264" cy="282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3"/>
          <p:cNvSpPr txBox="1"/>
          <p:nvPr>
            <p:ph type="title"/>
          </p:nvPr>
        </p:nvSpPr>
        <p:spPr>
          <a:xfrm>
            <a:off x="580175" y="539350"/>
            <a:ext cx="80268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2800"/>
              <a:t>Brooklyn Coffee Roasting Tour</a:t>
            </a:r>
            <a:endParaRPr sz="2800"/>
          </a:p>
        </p:txBody>
      </p:sp>
      <p:pic>
        <p:nvPicPr>
          <p:cNvPr id="407" name="Google Shape;40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150" y="1146550"/>
            <a:ext cx="2145824" cy="3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375" y="1146550"/>
            <a:ext cx="2145825" cy="321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600" y="1146550"/>
            <a:ext cx="2267925" cy="3201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4"/>
          <p:cNvSpPr txBox="1"/>
          <p:nvPr>
            <p:ph type="title"/>
          </p:nvPr>
        </p:nvSpPr>
        <p:spPr>
          <a:xfrm>
            <a:off x="580175" y="539350"/>
            <a:ext cx="69996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2800"/>
              <a:t>Food Recovery Network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t/>
            </a:r>
            <a:endParaRPr sz="2800"/>
          </a:p>
        </p:txBody>
      </p:sp>
      <p:pic>
        <p:nvPicPr>
          <p:cNvPr id="415" name="Google Shape;41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251" y="1146550"/>
            <a:ext cx="4677499" cy="3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5"/>
          <p:cNvSpPr txBox="1"/>
          <p:nvPr>
            <p:ph type="title"/>
          </p:nvPr>
        </p:nvSpPr>
        <p:spPr>
          <a:xfrm>
            <a:off x="570725" y="678850"/>
            <a:ext cx="7790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Verdana"/>
                <a:ea typeface="Verdana"/>
                <a:cs typeface="Verdana"/>
                <a:sym typeface="Verdana"/>
              </a:rPr>
              <a:t>Sustainable Seafood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1" name="Google Shape;42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913" y="1808212"/>
            <a:ext cx="2399174" cy="244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8200" y="2104925"/>
            <a:ext cx="2504899" cy="18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175" y="1986799"/>
            <a:ext cx="2809626" cy="23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7636" l="0" r="0" t="3486"/>
          <a:stretch/>
        </p:blipFill>
        <p:spPr>
          <a:xfrm>
            <a:off x="419100" y="1257300"/>
            <a:ext cx="8267700" cy="326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57" name="Google Shape;257;p48"/>
          <p:cNvSpPr txBox="1"/>
          <p:nvPr>
            <p:ph type="title"/>
          </p:nvPr>
        </p:nvSpPr>
        <p:spPr>
          <a:xfrm>
            <a:off x="419100" y="833438"/>
            <a:ext cx="82677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Who We Are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8" name="Google Shape;258;p48"/>
          <p:cNvSpPr/>
          <p:nvPr/>
        </p:nvSpPr>
        <p:spPr>
          <a:xfrm>
            <a:off x="4313238" y="360363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D61F2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8"/>
          <p:cNvSpPr txBox="1"/>
          <p:nvPr/>
        </p:nvSpPr>
        <p:spPr>
          <a:xfrm>
            <a:off x="4385699" y="633425"/>
            <a:ext cx="1473900" cy="10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FOUNDED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1957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Long Island, New York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48"/>
          <p:cNvSpPr/>
          <p:nvPr/>
        </p:nvSpPr>
        <p:spPr>
          <a:xfrm>
            <a:off x="1849438" y="1209675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A71E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8"/>
          <p:cNvSpPr txBox="1"/>
          <p:nvPr/>
        </p:nvSpPr>
        <p:spPr>
          <a:xfrm>
            <a:off x="2002633" y="1487487"/>
            <a:ext cx="131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TOP</a:t>
            </a:r>
            <a:br>
              <a:rPr b="1" i="0" lang="en" sz="1013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en" sz="3300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universities in the nation</a:t>
            </a:r>
            <a:r>
              <a:rPr baseline="30000" i="0" lang="en" sz="1013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*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p48"/>
          <p:cNvSpPr/>
          <p:nvPr/>
        </p:nvSpPr>
        <p:spPr>
          <a:xfrm>
            <a:off x="5689600" y="3322638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8"/>
          <p:cNvSpPr txBox="1"/>
          <p:nvPr/>
        </p:nvSpPr>
        <p:spPr>
          <a:xfrm>
            <a:off x="3108325" y="4826000"/>
            <a:ext cx="29274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*U.S.News &amp; World Report</a:t>
            </a:r>
            <a:endParaRPr/>
          </a:p>
        </p:txBody>
      </p:sp>
      <p:sp>
        <p:nvSpPr>
          <p:cNvPr id="264" name="Google Shape;264;p48"/>
          <p:cNvSpPr/>
          <p:nvPr/>
        </p:nvSpPr>
        <p:spPr>
          <a:xfrm>
            <a:off x="6000750" y="1162050"/>
            <a:ext cx="1698600" cy="17001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7B0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8"/>
          <p:cNvSpPr txBox="1"/>
          <p:nvPr/>
        </p:nvSpPr>
        <p:spPr>
          <a:xfrm>
            <a:off x="6000750" y="1611313"/>
            <a:ext cx="16986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Member of the Association of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American </a:t>
            </a:r>
            <a:br>
              <a:rPr i="0" lang="en" sz="1200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i="0" lang="en" sz="1200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Universities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6" name="Google Shape;266;p48"/>
          <p:cNvSpPr txBox="1"/>
          <p:nvPr/>
        </p:nvSpPr>
        <p:spPr>
          <a:xfrm>
            <a:off x="5845175" y="3609173"/>
            <a:ext cx="131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TOP</a:t>
            </a:r>
            <a:br>
              <a:rPr b="1" i="0" lang="en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en" sz="33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50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public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universities</a:t>
            </a:r>
            <a:r>
              <a:rPr baseline="30000" i="0" lang="en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*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7" name="Google Shape;267;p48"/>
          <p:cNvGrpSpPr/>
          <p:nvPr/>
        </p:nvGrpSpPr>
        <p:grpSpPr>
          <a:xfrm>
            <a:off x="3088038" y="1982775"/>
            <a:ext cx="1623900" cy="1622400"/>
            <a:chOff x="4024313" y="555625"/>
            <a:chExt cx="1623900" cy="1622400"/>
          </a:xfrm>
        </p:grpSpPr>
        <p:sp>
          <p:nvSpPr>
            <p:cNvPr id="268" name="Google Shape;268;p48"/>
            <p:cNvSpPr/>
            <p:nvPr/>
          </p:nvSpPr>
          <p:spPr>
            <a:xfrm>
              <a:off x="4024313" y="555625"/>
              <a:ext cx="1623900" cy="1622400"/>
            </a:xfrm>
            <a:prstGeom prst="ellipse">
              <a:avLst/>
            </a:prstGeom>
            <a:solidFill>
              <a:schemeClr val="lt1"/>
            </a:solidFill>
            <a:ln cap="flat" cmpd="sng" w="57150">
              <a:solidFill>
                <a:srgbClr val="D61F2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8"/>
            <p:cNvSpPr txBox="1"/>
            <p:nvPr/>
          </p:nvSpPr>
          <p:spPr>
            <a:xfrm>
              <a:off x="4024313" y="1028700"/>
              <a:ext cx="16239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7954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300" u="none" cap="none" strike="noStrike">
                  <a:solidFill>
                    <a:srgbClr val="D61F27"/>
                  </a:solidFill>
                  <a:latin typeface="Verdana"/>
                  <a:ea typeface="Verdana"/>
                  <a:cs typeface="Verdana"/>
                  <a:sym typeface="Verdana"/>
                </a:rPr>
                <a:t>200+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lnSpc>
                  <a:spcPct val="1229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13" u="none" cap="none" strike="noStrike">
                  <a:solidFill>
                    <a:srgbClr val="D61F27"/>
                  </a:solidFill>
                  <a:latin typeface="Verdana"/>
                  <a:ea typeface="Verdana"/>
                  <a:cs typeface="Verdana"/>
                  <a:sym typeface="Verdana"/>
                </a:rPr>
                <a:t>undergraduate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lnSpc>
                  <a:spcPct val="1229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13" u="none" cap="none" strike="noStrike">
                  <a:solidFill>
                    <a:srgbClr val="D61F27"/>
                  </a:solidFill>
                  <a:latin typeface="Verdana"/>
                  <a:ea typeface="Verdana"/>
                  <a:cs typeface="Verdana"/>
                  <a:sym typeface="Verdana"/>
                </a:rPr>
                <a:t>programs</a:t>
              </a:r>
              <a:endParaRPr baseline="30000" i="0" sz="1013" u="none" cap="none" strike="noStrike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70" name="Google Shape;270;p48"/>
          <p:cNvGrpSpPr/>
          <p:nvPr/>
        </p:nvGrpSpPr>
        <p:grpSpPr>
          <a:xfrm>
            <a:off x="7158050" y="269488"/>
            <a:ext cx="1622400" cy="1622400"/>
            <a:chOff x="5718175" y="182563"/>
            <a:chExt cx="1622400" cy="1622400"/>
          </a:xfrm>
        </p:grpSpPr>
        <p:sp>
          <p:nvSpPr>
            <p:cNvPr id="271" name="Google Shape;271;p48"/>
            <p:cNvSpPr/>
            <p:nvPr/>
          </p:nvSpPr>
          <p:spPr>
            <a:xfrm>
              <a:off x="5718175" y="182563"/>
              <a:ext cx="1622400" cy="1622400"/>
            </a:xfrm>
            <a:prstGeom prst="ellipse">
              <a:avLst/>
            </a:prstGeom>
            <a:solidFill>
              <a:schemeClr val="lt1"/>
            </a:solidFill>
            <a:ln cap="flat" cmpd="sng" w="57150">
              <a:solidFill>
                <a:srgbClr val="5959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8"/>
            <p:cNvSpPr txBox="1"/>
            <p:nvPr/>
          </p:nvSpPr>
          <p:spPr>
            <a:xfrm>
              <a:off x="5795963" y="661988"/>
              <a:ext cx="14670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7954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300" u="none" cap="none" strike="noStrike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140+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lnSpc>
                  <a:spcPct val="1229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13" u="none" cap="none" strike="noStrike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graduate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lnSpc>
                  <a:spcPct val="1229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13" u="none" cap="none" strike="noStrike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programs</a:t>
              </a:r>
              <a:endParaRPr baseline="30000" i="0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73" name="Google Shape;273;p48"/>
          <p:cNvSpPr/>
          <p:nvPr/>
        </p:nvSpPr>
        <p:spPr>
          <a:xfrm>
            <a:off x="531951" y="2250402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A71E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8"/>
          <p:cNvSpPr txBox="1"/>
          <p:nvPr/>
        </p:nvSpPr>
        <p:spPr>
          <a:xfrm>
            <a:off x="531951" y="2691727"/>
            <a:ext cx="16224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25</a:t>
            </a:r>
            <a:r>
              <a:rPr b="1" i="0" lang="en" sz="3000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b="1" i="0" lang="en" sz="3300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undergraduate</a:t>
            </a:r>
            <a:br>
              <a:rPr i="0" lang="en" sz="1013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i="0" lang="en" sz="1013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and graduate students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75" name="Google Shape;275;p48"/>
          <p:cNvGrpSpPr/>
          <p:nvPr/>
        </p:nvGrpSpPr>
        <p:grpSpPr>
          <a:xfrm>
            <a:off x="6928798" y="2935186"/>
            <a:ext cx="2062200" cy="1698600"/>
            <a:chOff x="6547798" y="3087586"/>
            <a:chExt cx="2062200" cy="1698600"/>
          </a:xfrm>
        </p:grpSpPr>
        <p:sp>
          <p:nvSpPr>
            <p:cNvPr id="276" name="Google Shape;276;p48"/>
            <p:cNvSpPr/>
            <p:nvPr/>
          </p:nvSpPr>
          <p:spPr>
            <a:xfrm>
              <a:off x="6728774" y="3087586"/>
              <a:ext cx="1700100" cy="1698600"/>
            </a:xfrm>
            <a:prstGeom prst="ellipse">
              <a:avLst/>
            </a:prstGeom>
            <a:solidFill>
              <a:schemeClr val="lt1"/>
            </a:solidFill>
            <a:ln cap="flat" cmpd="sng" w="57150">
              <a:solidFill>
                <a:srgbClr val="7B0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8"/>
            <p:cNvSpPr txBox="1"/>
            <p:nvPr/>
          </p:nvSpPr>
          <p:spPr>
            <a:xfrm>
              <a:off x="6547798" y="3346838"/>
              <a:ext cx="2062200" cy="102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  <a:t>Students</a:t>
              </a:r>
              <a:br>
                <a:rPr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  <a:t>from nearly</a:t>
              </a:r>
              <a:br>
                <a:rPr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b="1"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  <a:t>ALL 50 STATES</a:t>
              </a:r>
              <a:br>
                <a:rPr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  <a:t>and more than</a:t>
              </a:r>
              <a:br>
                <a:rPr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b="1"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  <a:t>150</a:t>
              </a:r>
              <a:br>
                <a:rPr b="1"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b="1" i="0" lang="en" sz="1200" u="none" cap="none" strike="noStrike">
                  <a:solidFill>
                    <a:srgbClr val="7B0C00"/>
                  </a:solidFill>
                  <a:latin typeface="Verdana"/>
                  <a:ea typeface="Verdana"/>
                  <a:cs typeface="Verdana"/>
                  <a:sym typeface="Verdana"/>
                </a:rPr>
                <a:t>COUNTRIES</a:t>
              </a:r>
              <a:endParaRPr sz="12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78" name="Google Shape;278;p48"/>
          <p:cNvSpPr/>
          <p:nvPr/>
        </p:nvSpPr>
        <p:spPr>
          <a:xfrm>
            <a:off x="1640928" y="3436678"/>
            <a:ext cx="1525800" cy="15258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8"/>
          <p:cNvSpPr txBox="1"/>
          <p:nvPr/>
        </p:nvSpPr>
        <p:spPr>
          <a:xfrm>
            <a:off x="1642526" y="3863925"/>
            <a:ext cx="16224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14</a:t>
            </a:r>
            <a:r>
              <a:rPr b="1" lang="en" sz="30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b="1" i="0" lang="en" sz="30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Faculty and staff</a:t>
            </a:r>
            <a:endParaRPr baseline="30000" i="0" sz="1013" u="none" cap="none" strike="noStrik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6"/>
          <p:cNvSpPr txBox="1"/>
          <p:nvPr>
            <p:ph type="title"/>
          </p:nvPr>
        </p:nvSpPr>
        <p:spPr>
          <a:xfrm>
            <a:off x="570725" y="602650"/>
            <a:ext cx="7790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Verdana"/>
                <a:ea typeface="Verdana"/>
                <a:cs typeface="Verdana"/>
                <a:sym typeface="Verdana"/>
              </a:rPr>
              <a:t>New CSA farm share program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9" name="Google Shape;42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350" y="1264856"/>
            <a:ext cx="3184750" cy="317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050" y="1251550"/>
            <a:ext cx="3184749" cy="318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7"/>
          <p:cNvSpPr txBox="1"/>
          <p:nvPr/>
        </p:nvSpPr>
        <p:spPr>
          <a:xfrm>
            <a:off x="540300" y="1139100"/>
            <a:ext cx="65748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Partnership and consensus with Campus Community</a:t>
            </a:r>
            <a:endParaRPr b="1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Bridge narrative between various constituencies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Construct the narrative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Frequent communication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Ubiquity of Auxiliary Services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Calculate costs and plan into budgets going forward</a:t>
            </a:r>
            <a:endParaRPr b="1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It’s just math!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Retail pricing periods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Cost savings offsets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Labor analyses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Upstream considerations</a:t>
            </a:r>
            <a:endParaRPr b="1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b="1"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Contract partners</a:t>
            </a:r>
            <a:endParaRPr b="1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programs and marketing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Contractual obligations</a:t>
            </a:r>
            <a:endParaRPr b="1" sz="13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6" name="Google Shape;436;p67"/>
          <p:cNvSpPr txBox="1"/>
          <p:nvPr>
            <p:ph type="title"/>
          </p:nvPr>
        </p:nvSpPr>
        <p:spPr>
          <a:xfrm>
            <a:off x="580175" y="615550"/>
            <a:ext cx="80565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You can do this!</a:t>
            </a:r>
            <a:endParaRPr sz="2800"/>
          </a:p>
        </p:txBody>
      </p:sp>
      <p:pic>
        <p:nvPicPr>
          <p:cNvPr id="437" name="Google Shape;43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9353" y="1054750"/>
            <a:ext cx="3082647" cy="323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/>
          <p:nvPr>
            <p:ph idx="1" type="body"/>
          </p:nvPr>
        </p:nvSpPr>
        <p:spPr>
          <a:xfrm>
            <a:off x="520800" y="1627824"/>
            <a:ext cx="7886700" cy="21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en" sz="4000"/>
              <a:t>Moving Forward</a:t>
            </a:r>
            <a:endParaRPr sz="40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t/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i="1" lang="en" sz="3000"/>
              <a:t>We make your day better!</a:t>
            </a:r>
            <a:endParaRPr i="1" sz="30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9"/>
          <p:cNvSpPr txBox="1"/>
          <p:nvPr>
            <p:ph type="title"/>
          </p:nvPr>
        </p:nvSpPr>
        <p:spPr>
          <a:xfrm>
            <a:off x="580175" y="539350"/>
            <a:ext cx="83430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Changes to Sustainability Efforts</a:t>
            </a:r>
            <a:endParaRPr sz="2400"/>
          </a:p>
        </p:txBody>
      </p:sp>
      <p:sp>
        <p:nvSpPr>
          <p:cNvPr id="449" name="Google Shape;449;p69"/>
          <p:cNvSpPr txBox="1"/>
          <p:nvPr/>
        </p:nvSpPr>
        <p:spPr>
          <a:xfrm>
            <a:off x="707225" y="1268750"/>
            <a:ext cx="68094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Analyze your sustainability efforts for items that may need to be taken 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off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 line or delayed during the COVID crisis, either for safety or financial 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reasons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Defer new initiative funding if necessary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New Realities are also New Opportunities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More points of service are more points of contact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Good conversations, i.e. pumps vs. pc. for condiments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Disposables and reusables are a focus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Cost savings are crucial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Dining will be a major part of the campus narrative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Promote responsible sourcing and fair living wages as part of the story when serving restaurant quality meals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 txBox="1"/>
          <p:nvPr>
            <p:ph type="title"/>
          </p:nvPr>
        </p:nvSpPr>
        <p:spPr>
          <a:xfrm>
            <a:off x="495300" y="757238"/>
            <a:ext cx="82677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Southampton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6" name="Google Shape;286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569" l="0" r="10793" t="28555"/>
          <a:stretch/>
        </p:blipFill>
        <p:spPr>
          <a:xfrm>
            <a:off x="454025" y="1181100"/>
            <a:ext cx="8232900" cy="335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87" name="Google Shape;287;p49"/>
          <p:cNvSpPr/>
          <p:nvPr/>
        </p:nvSpPr>
        <p:spPr>
          <a:xfrm>
            <a:off x="4896675" y="774497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A71E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9"/>
          <p:cNvSpPr txBox="1"/>
          <p:nvPr/>
        </p:nvSpPr>
        <p:spPr>
          <a:xfrm>
            <a:off x="4896674" y="1095963"/>
            <a:ext cx="16224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400+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Undergraduate and graduate students, faculty and staff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49"/>
          <p:cNvSpPr/>
          <p:nvPr/>
        </p:nvSpPr>
        <p:spPr>
          <a:xfrm>
            <a:off x="6682697" y="350044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9"/>
          <p:cNvSpPr/>
          <p:nvPr/>
        </p:nvSpPr>
        <p:spPr>
          <a:xfrm>
            <a:off x="7096487" y="3181350"/>
            <a:ext cx="1700100" cy="16986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7B0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9"/>
          <p:cNvSpPr txBox="1"/>
          <p:nvPr/>
        </p:nvSpPr>
        <p:spPr>
          <a:xfrm>
            <a:off x="6915500" y="3525052"/>
            <a:ext cx="2062200" cy="13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Supports major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conferences: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13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FOOD LAB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13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&amp;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13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SUMMER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13" u="none" cap="none" strike="noStrike">
                <a:solidFill>
                  <a:srgbClr val="7B0C00"/>
                </a:solidFill>
                <a:latin typeface="Verdana"/>
                <a:ea typeface="Verdana"/>
                <a:cs typeface="Verdana"/>
                <a:sym typeface="Verdana"/>
              </a:rPr>
              <a:t>WRITERS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2" name="Google Shape;292;p49"/>
          <p:cNvSpPr txBox="1"/>
          <p:nvPr/>
        </p:nvSpPr>
        <p:spPr>
          <a:xfrm>
            <a:off x="6767055" y="833438"/>
            <a:ext cx="14670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4 Core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Academic Programs and growing</a:t>
            </a:r>
            <a:endParaRPr baseline="30000" i="0" sz="1013" u="none" cap="none" strike="noStrik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Google Shape;293;p49"/>
          <p:cNvSpPr/>
          <p:nvPr/>
        </p:nvSpPr>
        <p:spPr>
          <a:xfrm>
            <a:off x="801710" y="2959890"/>
            <a:ext cx="16239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D61F2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9"/>
          <p:cNvSpPr txBox="1"/>
          <p:nvPr/>
        </p:nvSpPr>
        <p:spPr>
          <a:xfrm>
            <a:off x="801710" y="2975765"/>
            <a:ext cx="16239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84 Acre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Campus in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Eastern Long Island</a:t>
            </a:r>
            <a:endParaRPr baseline="30000" i="0" sz="1013" u="none" cap="none" strike="noStrike">
              <a:solidFill>
                <a:srgbClr val="D61F2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p49"/>
          <p:cNvSpPr/>
          <p:nvPr/>
        </p:nvSpPr>
        <p:spPr>
          <a:xfrm>
            <a:off x="5293086" y="3369466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9"/>
          <p:cNvSpPr txBox="1"/>
          <p:nvPr/>
        </p:nvSpPr>
        <p:spPr>
          <a:xfrm>
            <a:off x="5291675" y="3771100"/>
            <a:ext cx="16239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SOMAS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13" u="none" cap="none" strike="noStrike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Famed School of Marine &amp; Atmospheric Sciences </a:t>
            </a:r>
            <a:endParaRPr baseline="30000" i="0" sz="1013" u="none" cap="none" strike="noStrik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type="title"/>
          </p:nvPr>
        </p:nvSpPr>
        <p:spPr>
          <a:xfrm>
            <a:off x="440525" y="715913"/>
            <a:ext cx="82677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Verdana"/>
                <a:ea typeface="Verdana"/>
                <a:cs typeface="Verdana"/>
                <a:sym typeface="Verdana"/>
              </a:rPr>
              <a:t>Stony Brook Hospital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50"/>
          <p:cNvSpPr/>
          <p:nvPr/>
        </p:nvSpPr>
        <p:spPr>
          <a:xfrm>
            <a:off x="5593975" y="1528847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A71E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0"/>
          <p:cNvSpPr txBox="1"/>
          <p:nvPr/>
        </p:nvSpPr>
        <p:spPr>
          <a:xfrm>
            <a:off x="5593975" y="1939127"/>
            <a:ext cx="1622400" cy="10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71E23"/>
                </a:solidFill>
                <a:latin typeface="Verdana"/>
                <a:ea typeface="Verdana"/>
                <a:cs typeface="Verdana"/>
                <a:sym typeface="Verdana"/>
              </a:rPr>
              <a:t>TOP RANKED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institution for scientific research and training.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Google Shape;305;p50"/>
          <p:cNvSpPr/>
          <p:nvPr/>
        </p:nvSpPr>
        <p:spPr>
          <a:xfrm>
            <a:off x="6670200" y="2698575"/>
            <a:ext cx="2410800" cy="21966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0"/>
          <p:cNvSpPr txBox="1"/>
          <p:nvPr/>
        </p:nvSpPr>
        <p:spPr>
          <a:xfrm>
            <a:off x="6737200" y="3029575"/>
            <a:ext cx="2267700" cy="20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WORLD-CLASS INSTITUTION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outstanding, compassionate patient care, biomedical research, and healthcare education</a:t>
            </a:r>
            <a:endParaRPr baseline="30000" i="0" sz="1013" u="none" cap="none" strike="noStrik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7" name="Google Shape;307;p50"/>
          <p:cNvSpPr/>
          <p:nvPr/>
        </p:nvSpPr>
        <p:spPr>
          <a:xfrm>
            <a:off x="7064411" y="293741"/>
            <a:ext cx="16224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0"/>
          <p:cNvSpPr txBox="1"/>
          <p:nvPr/>
        </p:nvSpPr>
        <p:spPr>
          <a:xfrm>
            <a:off x="7142199" y="695378"/>
            <a:ext cx="14670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BEDS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603</a:t>
            </a:r>
            <a:endParaRPr baseline="30000" i="0" sz="2400" u="none" cap="none" strike="noStrik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9" name="Google Shape;30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21638"/>
            <a:ext cx="4989717" cy="33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0"/>
          <p:cNvSpPr/>
          <p:nvPr/>
        </p:nvSpPr>
        <p:spPr>
          <a:xfrm>
            <a:off x="4501210" y="3363790"/>
            <a:ext cx="1623900" cy="16224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D61F2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0"/>
          <p:cNvSpPr txBox="1"/>
          <p:nvPr/>
        </p:nvSpPr>
        <p:spPr>
          <a:xfrm>
            <a:off x="4501200" y="3713924"/>
            <a:ext cx="16239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BROOKHAVEN</a:t>
            </a:r>
            <a:endParaRPr b="1" sz="1350">
              <a:solidFill>
                <a:srgbClr val="D61F2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NATIONAL LAB</a:t>
            </a:r>
            <a:endParaRPr sz="135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13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World-class</a:t>
            </a:r>
            <a:endParaRPr sz="1013">
              <a:solidFill>
                <a:srgbClr val="D61F2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29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13">
                <a:solidFill>
                  <a:srgbClr val="D61F27"/>
                </a:solidFill>
                <a:latin typeface="Verdana"/>
                <a:ea typeface="Verdana"/>
                <a:cs typeface="Verdana"/>
                <a:sym typeface="Verdana"/>
              </a:rPr>
              <a:t>Research facility</a:t>
            </a:r>
            <a:endParaRPr sz="1013">
              <a:solidFill>
                <a:srgbClr val="D61F2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type="title"/>
          </p:nvPr>
        </p:nvSpPr>
        <p:spPr>
          <a:xfrm>
            <a:off x="580172" y="539346"/>
            <a:ext cx="3458400" cy="19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3200"/>
              <a:t>What services does FSA provide?</a:t>
            </a:r>
            <a:endParaRPr sz="3200"/>
          </a:p>
        </p:txBody>
      </p:sp>
      <p:sp>
        <p:nvSpPr>
          <p:cNvPr id="317" name="Google Shape;317;p51"/>
          <p:cNvSpPr txBox="1"/>
          <p:nvPr/>
        </p:nvSpPr>
        <p:spPr>
          <a:xfrm>
            <a:off x="269453" y="3316147"/>
            <a:ext cx="451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Faculty Student Association (FSA) is a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not-for-profit auxiliary services corporation that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operates many of the non-academic services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the Stony Brook campus.</a:t>
            </a:r>
            <a:endParaRPr i="1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8" name="Google Shape;31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7577" y="539346"/>
            <a:ext cx="3782790" cy="3886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75" y="105025"/>
            <a:ext cx="7796199" cy="438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3"/>
          <p:cNvSpPr txBox="1"/>
          <p:nvPr>
            <p:ph idx="1" type="body"/>
          </p:nvPr>
        </p:nvSpPr>
        <p:spPr>
          <a:xfrm>
            <a:off x="520800" y="1627824"/>
            <a:ext cx="7886700" cy="21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en" sz="4000"/>
              <a:t>Pre COVID-19</a:t>
            </a:r>
            <a:endParaRPr sz="40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t/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i="1" lang="en" sz="3000"/>
              <a:t>We make your day better!</a:t>
            </a:r>
            <a:endParaRPr i="1" sz="3000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4"/>
          <p:cNvSpPr txBox="1"/>
          <p:nvPr/>
        </p:nvSpPr>
        <p:spPr>
          <a:xfrm>
            <a:off x="764368" y="519125"/>
            <a:ext cx="7857300" cy="21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FSA earns National Award</a:t>
            </a:r>
            <a:endParaRPr sz="2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 Sustainability</a:t>
            </a:r>
            <a:endParaRPr sz="2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6" name="Google Shape;3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7625" y="1641400"/>
            <a:ext cx="3428998" cy="2186498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4"/>
          <p:cNvSpPr txBox="1"/>
          <p:nvPr/>
        </p:nvSpPr>
        <p:spPr>
          <a:xfrm>
            <a:off x="788700" y="1466150"/>
            <a:ext cx="4288500" cy="31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b="1" lang="en" sz="1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Over 25 articles published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showing our leadership role in creating and implementing campus dining sustainable efforts.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Hosted webinars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for the College and University Recycling Coalition (CURC) and the Association for the Advancement of Sustainability in Higher Education (ASSHE) offering advice to other colleges and universities across the nation.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Recognized for </a:t>
            </a:r>
            <a:r>
              <a:rPr b="1" lang="en" sz="1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reducing plastic waste, food waste reduction, Freight Farm tours, behind-the-scenes farm and fair trade coffee roasting tours, pop up events, permaculture gardens</a:t>
            </a:r>
            <a:endParaRPr b="1" sz="120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900" y="1327750"/>
            <a:ext cx="3908700" cy="277007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5"/>
          <p:cNvSpPr txBox="1"/>
          <p:nvPr>
            <p:ph type="title"/>
          </p:nvPr>
        </p:nvSpPr>
        <p:spPr>
          <a:xfrm>
            <a:off x="570725" y="602650"/>
            <a:ext cx="8187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3000">
                <a:solidFill>
                  <a:srgbClr val="11111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SBU Placed No. 1 for E-waste</a:t>
            </a:r>
            <a:endParaRPr b="1"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4" name="Google Shape;344;p55"/>
          <p:cNvSpPr txBox="1"/>
          <p:nvPr/>
        </p:nvSpPr>
        <p:spPr>
          <a:xfrm>
            <a:off x="636300" y="1313750"/>
            <a:ext cx="4294200" cy="31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First Place Winner!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b="1"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Collected over 112,506 lbs. of e-waste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trash generated from surplus, broken, and obsolete electronic devices such as cellphones and computers.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SBU was a leader in other areas of the competition - </a:t>
            </a:r>
            <a:r>
              <a:rPr b="1"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top 15% of colleges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universities nationwide for both the </a:t>
            </a:r>
            <a:r>
              <a:rPr b="1"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Food Organics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Per Capita Classic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categories.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4_Stony Brook University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ony Brook University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