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7"/>
  </p:notesMasterIdLst>
  <p:sldIdLst>
    <p:sldId id="256" r:id="rId4"/>
    <p:sldId id="269" r:id="rId5"/>
    <p:sldId id="258" r:id="rId6"/>
    <p:sldId id="270" r:id="rId7"/>
    <p:sldId id="264" r:id="rId8"/>
    <p:sldId id="263" r:id="rId9"/>
    <p:sldId id="257" r:id="rId10"/>
    <p:sldId id="580" r:id="rId11"/>
    <p:sldId id="280" r:id="rId12"/>
    <p:sldId id="575" r:id="rId13"/>
    <p:sldId id="577" r:id="rId14"/>
    <p:sldId id="578" r:id="rId15"/>
    <p:sldId id="5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74" autoAdjust="0"/>
  </p:normalViewPr>
  <p:slideViewPr>
    <p:cSldViewPr snapToGrid="0">
      <p:cViewPr varScale="1">
        <p:scale>
          <a:sx n="114" d="100"/>
          <a:sy n="114" d="100"/>
        </p:scale>
        <p:origin x="47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C43250-0619-AF45-88D2-5D53E1C6655F}" type="doc">
      <dgm:prSet loTypeId="urn:microsoft.com/office/officeart/2005/8/layout/radial3" loCatId="" qsTypeId="urn:microsoft.com/office/officeart/2005/8/quickstyle/simple1" qsCatId="simple" csTypeId="urn:microsoft.com/office/officeart/2005/8/colors/colorful5" csCatId="colorful" phldr="1"/>
      <dgm:spPr/>
      <dgm:t>
        <a:bodyPr/>
        <a:lstStyle/>
        <a:p>
          <a:endParaRPr lang="en-US"/>
        </a:p>
      </dgm:t>
    </dgm:pt>
    <dgm:pt modelId="{23BEC07B-65B6-B54E-8B5E-1F6198CF25FA}">
      <dgm:prSet phldrT="[Text]"/>
      <dgm:spPr>
        <a:ln>
          <a:noFill/>
        </a:ln>
      </dgm:spPr>
      <dgm:t>
        <a:bodyPr lIns="0" rIns="0"/>
        <a:lstStyle/>
        <a:p>
          <a:r>
            <a:rPr lang="en-US" dirty="0">
              <a:solidFill>
                <a:schemeClr val="bg1"/>
              </a:solidFill>
              <a:latin typeface="Helvetica" pitchFamily="2" charset="0"/>
            </a:rPr>
            <a:t>What do we lose when we lose power?</a:t>
          </a:r>
        </a:p>
      </dgm:t>
    </dgm:pt>
    <dgm:pt modelId="{79C416A9-2FDA-4043-9070-937B17AD2C42}" type="parTrans" cxnId="{B6394D46-2C50-E64F-B03C-B30AD6F330E9}">
      <dgm:prSet/>
      <dgm:spPr/>
      <dgm:t>
        <a:bodyPr/>
        <a:lstStyle/>
        <a:p>
          <a:endParaRPr lang="en-US"/>
        </a:p>
      </dgm:t>
    </dgm:pt>
    <dgm:pt modelId="{D0A5C623-2FC5-684D-B5CA-DB16CD4226CC}" type="sibTrans" cxnId="{B6394D46-2C50-E64F-B03C-B30AD6F330E9}">
      <dgm:prSet/>
      <dgm:spPr/>
      <dgm:t>
        <a:bodyPr/>
        <a:lstStyle/>
        <a:p>
          <a:endParaRPr lang="en-US"/>
        </a:p>
      </dgm:t>
    </dgm:pt>
    <dgm:pt modelId="{5B69BE74-F2FD-7742-B60B-4CE6F49CBA86}">
      <dgm:prSet phldrT="[Text]" custT="1"/>
      <dgm:spPr>
        <a:ln>
          <a:noFill/>
        </a:ln>
      </dgm:spPr>
      <dgm:t>
        <a:bodyPr lIns="0" rIns="0"/>
        <a:lstStyle/>
        <a:p>
          <a:endParaRPr lang="en-US" sz="1600" dirty="0">
            <a:solidFill>
              <a:schemeClr val="bg1"/>
            </a:solidFill>
            <a:latin typeface="Helvetica" pitchFamily="2" charset="0"/>
          </a:endParaRPr>
        </a:p>
      </dgm:t>
    </dgm:pt>
    <dgm:pt modelId="{64FC9485-7BFC-C445-A0D3-1E38F3B09FB3}" type="parTrans" cxnId="{C20E6D43-8569-BF4D-9F25-4C60A08E110F}">
      <dgm:prSet/>
      <dgm:spPr/>
      <dgm:t>
        <a:bodyPr/>
        <a:lstStyle/>
        <a:p>
          <a:endParaRPr lang="en-US"/>
        </a:p>
      </dgm:t>
    </dgm:pt>
    <dgm:pt modelId="{91185660-A646-6E4A-80B2-51CC0157CC19}" type="sibTrans" cxnId="{C20E6D43-8569-BF4D-9F25-4C60A08E110F}">
      <dgm:prSet/>
      <dgm:spPr/>
      <dgm:t>
        <a:bodyPr/>
        <a:lstStyle/>
        <a:p>
          <a:endParaRPr lang="en-US"/>
        </a:p>
      </dgm:t>
    </dgm:pt>
    <dgm:pt modelId="{AE510376-CF17-A949-AAF2-39B1AD1DBAF4}">
      <dgm:prSet phldrT="[Text]"/>
      <dgm:spPr/>
      <dgm:t>
        <a:bodyPr/>
        <a:lstStyle/>
        <a:p>
          <a:endParaRPr lang="en-US" dirty="0"/>
        </a:p>
      </dgm:t>
    </dgm:pt>
    <dgm:pt modelId="{CAD0D873-ACB8-2043-9498-9FE00E31B550}" type="parTrans" cxnId="{227A8126-1698-F245-B60E-1E3C08239A82}">
      <dgm:prSet/>
      <dgm:spPr/>
      <dgm:t>
        <a:bodyPr/>
        <a:lstStyle/>
        <a:p>
          <a:endParaRPr lang="en-US"/>
        </a:p>
      </dgm:t>
    </dgm:pt>
    <dgm:pt modelId="{3CABE5F8-BCE8-8B47-A432-AAF6B4A7F2C7}" type="sibTrans" cxnId="{227A8126-1698-F245-B60E-1E3C08239A82}">
      <dgm:prSet/>
      <dgm:spPr/>
      <dgm:t>
        <a:bodyPr/>
        <a:lstStyle/>
        <a:p>
          <a:endParaRPr lang="en-US"/>
        </a:p>
      </dgm:t>
    </dgm:pt>
    <dgm:pt modelId="{9748B765-C14F-1D44-BB58-CF563B86A4CA}">
      <dgm:prSet/>
      <dgm:spPr/>
      <dgm:t>
        <a:bodyPr/>
        <a:lstStyle/>
        <a:p>
          <a:endParaRPr lang="en-US" dirty="0"/>
        </a:p>
      </dgm:t>
    </dgm:pt>
    <dgm:pt modelId="{CFFC95AD-B3A6-3B4A-B29B-8232B183B156}" type="parTrans" cxnId="{B5E5881D-DC89-2B47-B33F-C56FF7753EC4}">
      <dgm:prSet/>
      <dgm:spPr/>
      <dgm:t>
        <a:bodyPr/>
        <a:lstStyle/>
        <a:p>
          <a:endParaRPr lang="en-US"/>
        </a:p>
      </dgm:t>
    </dgm:pt>
    <dgm:pt modelId="{DEA6D31B-2EFE-7E47-9EF6-4CE3B2A38117}" type="sibTrans" cxnId="{B5E5881D-DC89-2B47-B33F-C56FF7753EC4}">
      <dgm:prSet/>
      <dgm:spPr/>
      <dgm:t>
        <a:bodyPr/>
        <a:lstStyle/>
        <a:p>
          <a:endParaRPr lang="en-US"/>
        </a:p>
      </dgm:t>
    </dgm:pt>
    <dgm:pt modelId="{F9FA28C3-851C-8D42-B02D-8590841DE2D8}">
      <dgm:prSet/>
      <dgm:spPr/>
      <dgm:t>
        <a:bodyPr/>
        <a:lstStyle/>
        <a:p>
          <a:endParaRPr lang="en-US" dirty="0"/>
        </a:p>
      </dgm:t>
    </dgm:pt>
    <dgm:pt modelId="{7346B290-16CA-7D41-8066-EACFAEE5E383}" type="parTrans" cxnId="{D23DC878-8BF2-794D-A017-84F18BE1EC3D}">
      <dgm:prSet/>
      <dgm:spPr/>
      <dgm:t>
        <a:bodyPr/>
        <a:lstStyle/>
        <a:p>
          <a:endParaRPr lang="en-US"/>
        </a:p>
      </dgm:t>
    </dgm:pt>
    <dgm:pt modelId="{59834AD5-A944-084F-821C-2E93F9515570}" type="sibTrans" cxnId="{D23DC878-8BF2-794D-A017-84F18BE1EC3D}">
      <dgm:prSet/>
      <dgm:spPr/>
      <dgm:t>
        <a:bodyPr/>
        <a:lstStyle/>
        <a:p>
          <a:endParaRPr lang="en-US"/>
        </a:p>
      </dgm:t>
    </dgm:pt>
    <dgm:pt modelId="{AE47D490-EFB7-3C47-B64C-E060BC8BB231}">
      <dgm:prSet/>
      <dgm:spPr/>
      <dgm:t>
        <a:bodyPr/>
        <a:lstStyle/>
        <a:p>
          <a:endParaRPr lang="en-US"/>
        </a:p>
      </dgm:t>
    </dgm:pt>
    <dgm:pt modelId="{52FC3555-823F-6642-92FD-89BB96A9D99A}" type="parTrans" cxnId="{DC0771DB-E9FD-C444-B12C-FEF018C50362}">
      <dgm:prSet/>
      <dgm:spPr/>
      <dgm:t>
        <a:bodyPr/>
        <a:lstStyle/>
        <a:p>
          <a:endParaRPr lang="en-US"/>
        </a:p>
      </dgm:t>
    </dgm:pt>
    <dgm:pt modelId="{17D5B70B-5E57-6B4F-9D8F-DB2C7F7DB592}" type="sibTrans" cxnId="{DC0771DB-E9FD-C444-B12C-FEF018C50362}">
      <dgm:prSet/>
      <dgm:spPr/>
      <dgm:t>
        <a:bodyPr/>
        <a:lstStyle/>
        <a:p>
          <a:endParaRPr lang="en-US"/>
        </a:p>
      </dgm:t>
    </dgm:pt>
    <dgm:pt modelId="{54D89BDE-29AA-AD49-8563-510AE17CF398}">
      <dgm:prSet/>
      <dgm:spPr/>
      <dgm:t>
        <a:bodyPr/>
        <a:lstStyle/>
        <a:p>
          <a:endParaRPr lang="en-US"/>
        </a:p>
      </dgm:t>
    </dgm:pt>
    <dgm:pt modelId="{E4586970-5383-0244-8C0D-A14076A848A9}" type="parTrans" cxnId="{7F1C1CA6-96FB-FB4F-B4C7-4FF819BE9052}">
      <dgm:prSet/>
      <dgm:spPr/>
      <dgm:t>
        <a:bodyPr/>
        <a:lstStyle/>
        <a:p>
          <a:endParaRPr lang="en-US"/>
        </a:p>
      </dgm:t>
    </dgm:pt>
    <dgm:pt modelId="{FA6FAB31-837E-E94B-B6DB-E01CD18FCC0D}" type="sibTrans" cxnId="{7F1C1CA6-96FB-FB4F-B4C7-4FF819BE9052}">
      <dgm:prSet/>
      <dgm:spPr/>
      <dgm:t>
        <a:bodyPr/>
        <a:lstStyle/>
        <a:p>
          <a:endParaRPr lang="en-US"/>
        </a:p>
      </dgm:t>
    </dgm:pt>
    <dgm:pt modelId="{80F552CF-3055-6644-A949-DEADC9BD0B3D}">
      <dgm:prSet/>
      <dgm:spPr/>
      <dgm:t>
        <a:bodyPr/>
        <a:lstStyle/>
        <a:p>
          <a:endParaRPr lang="en-US"/>
        </a:p>
      </dgm:t>
    </dgm:pt>
    <dgm:pt modelId="{0D16FE0B-9BCF-6546-BDE5-308A439113C3}" type="parTrans" cxnId="{BE8BA74D-594F-9048-8AFC-A234C6C929A1}">
      <dgm:prSet/>
      <dgm:spPr/>
      <dgm:t>
        <a:bodyPr/>
        <a:lstStyle/>
        <a:p>
          <a:endParaRPr lang="en-US"/>
        </a:p>
      </dgm:t>
    </dgm:pt>
    <dgm:pt modelId="{04A70F74-C7BD-4A44-8A99-9A15A9CE1331}" type="sibTrans" cxnId="{BE8BA74D-594F-9048-8AFC-A234C6C929A1}">
      <dgm:prSet/>
      <dgm:spPr/>
      <dgm:t>
        <a:bodyPr/>
        <a:lstStyle/>
        <a:p>
          <a:endParaRPr lang="en-US"/>
        </a:p>
      </dgm:t>
    </dgm:pt>
    <dgm:pt modelId="{629AB503-122F-D24E-9461-3DE1C1CD1D34}">
      <dgm:prSet/>
      <dgm:spPr/>
      <dgm:t>
        <a:bodyPr/>
        <a:lstStyle/>
        <a:p>
          <a:endParaRPr lang="en-US"/>
        </a:p>
      </dgm:t>
    </dgm:pt>
    <dgm:pt modelId="{E792A043-3E66-F247-BBE0-0A398BB13B05}" type="parTrans" cxnId="{C66920D0-E665-B04F-BB63-6E4C5AB99CB3}">
      <dgm:prSet/>
      <dgm:spPr/>
      <dgm:t>
        <a:bodyPr/>
        <a:lstStyle/>
        <a:p>
          <a:endParaRPr lang="en-US"/>
        </a:p>
      </dgm:t>
    </dgm:pt>
    <dgm:pt modelId="{0044A883-C16F-0A48-8629-D0B09BAD0B22}" type="sibTrans" cxnId="{C66920D0-E665-B04F-BB63-6E4C5AB99CB3}">
      <dgm:prSet/>
      <dgm:spPr/>
      <dgm:t>
        <a:bodyPr/>
        <a:lstStyle/>
        <a:p>
          <a:endParaRPr lang="en-US"/>
        </a:p>
      </dgm:t>
    </dgm:pt>
    <dgm:pt modelId="{30829132-145E-3647-80F8-082853B92BDA}">
      <dgm:prSet phldrT="[Text]" custT="1"/>
      <dgm:spPr>
        <a:ln>
          <a:noFill/>
        </a:ln>
      </dgm:spPr>
      <dgm:t>
        <a:bodyPr lIns="0" rIns="0"/>
        <a:lstStyle/>
        <a:p>
          <a:r>
            <a:rPr lang="en-US" sz="1600" dirty="0">
              <a:solidFill>
                <a:schemeClr val="bg1"/>
              </a:solidFill>
              <a:latin typeface="Helvetica" pitchFamily="2" charset="0"/>
            </a:rPr>
            <a:t>light</a:t>
          </a:r>
        </a:p>
      </dgm:t>
    </dgm:pt>
    <dgm:pt modelId="{451B4C86-1190-6449-A704-0FCA09DE9339}" type="parTrans" cxnId="{B9B1C412-48A5-9347-90EB-44F78515C880}">
      <dgm:prSet/>
      <dgm:spPr/>
      <dgm:t>
        <a:bodyPr/>
        <a:lstStyle/>
        <a:p>
          <a:endParaRPr lang="en-US"/>
        </a:p>
      </dgm:t>
    </dgm:pt>
    <dgm:pt modelId="{229DEF81-F7A0-E148-9EF3-81886FFB3932}" type="sibTrans" cxnId="{B9B1C412-48A5-9347-90EB-44F78515C880}">
      <dgm:prSet/>
      <dgm:spPr/>
      <dgm:t>
        <a:bodyPr/>
        <a:lstStyle/>
        <a:p>
          <a:endParaRPr lang="en-US"/>
        </a:p>
      </dgm:t>
    </dgm:pt>
    <dgm:pt modelId="{2ACA6379-15E5-C745-874F-84DFDC6E1120}">
      <dgm:prSet phldrT="[Text]" custT="1"/>
      <dgm:spPr>
        <a:ln>
          <a:noFill/>
        </a:ln>
      </dgm:spPr>
      <dgm:t>
        <a:bodyPr lIns="0" rIns="0"/>
        <a:lstStyle/>
        <a:p>
          <a:r>
            <a:rPr lang="en-US" sz="1600" dirty="0">
              <a:solidFill>
                <a:schemeClr val="bg1"/>
              </a:solidFill>
              <a:latin typeface="Helvetica" pitchFamily="2" charset="0"/>
            </a:rPr>
            <a:t>clean water</a:t>
          </a:r>
        </a:p>
      </dgm:t>
    </dgm:pt>
    <dgm:pt modelId="{60B6BB41-4D52-EA4B-B59E-9C9310DD3179}" type="parTrans" cxnId="{757C24FC-CC00-174D-9A4D-683A9DAF953B}">
      <dgm:prSet/>
      <dgm:spPr/>
      <dgm:t>
        <a:bodyPr/>
        <a:lstStyle/>
        <a:p>
          <a:endParaRPr lang="en-US"/>
        </a:p>
      </dgm:t>
    </dgm:pt>
    <dgm:pt modelId="{D00B6F43-159E-C14E-9536-9A7DFAB69983}" type="sibTrans" cxnId="{757C24FC-CC00-174D-9A4D-683A9DAF953B}">
      <dgm:prSet/>
      <dgm:spPr/>
      <dgm:t>
        <a:bodyPr/>
        <a:lstStyle/>
        <a:p>
          <a:endParaRPr lang="en-US"/>
        </a:p>
      </dgm:t>
    </dgm:pt>
    <dgm:pt modelId="{D9D463DC-28A7-F640-AD2E-331839E77BD0}">
      <dgm:prSet phldrT="[Text]" custT="1"/>
      <dgm:spPr>
        <a:ln>
          <a:noFill/>
        </a:ln>
      </dgm:spPr>
      <dgm:t>
        <a:bodyPr lIns="0" rIns="0"/>
        <a:lstStyle/>
        <a:p>
          <a:r>
            <a:rPr lang="en-US" sz="1600" dirty="0">
              <a:solidFill>
                <a:schemeClr val="bg1"/>
              </a:solidFill>
              <a:latin typeface="Helvetica" pitchFamily="2" charset="0"/>
            </a:rPr>
            <a:t>food storage</a:t>
          </a:r>
        </a:p>
      </dgm:t>
    </dgm:pt>
    <dgm:pt modelId="{2B74CD1B-8914-2948-911E-48B4D6B6C863}" type="parTrans" cxnId="{98482178-B32E-5241-842F-765DB8F2BDEB}">
      <dgm:prSet/>
      <dgm:spPr/>
      <dgm:t>
        <a:bodyPr/>
        <a:lstStyle/>
        <a:p>
          <a:endParaRPr lang="en-US"/>
        </a:p>
      </dgm:t>
    </dgm:pt>
    <dgm:pt modelId="{064A9EB8-B46A-F84E-AC41-3AB87B44CAEA}" type="sibTrans" cxnId="{98482178-B32E-5241-842F-765DB8F2BDEB}">
      <dgm:prSet/>
      <dgm:spPr/>
      <dgm:t>
        <a:bodyPr/>
        <a:lstStyle/>
        <a:p>
          <a:endParaRPr lang="en-US"/>
        </a:p>
      </dgm:t>
    </dgm:pt>
    <dgm:pt modelId="{35FBAF71-4DF8-4244-A4C7-390423430C45}">
      <dgm:prSet phldrT="[Text]" custT="1"/>
      <dgm:spPr>
        <a:ln>
          <a:noFill/>
        </a:ln>
      </dgm:spPr>
      <dgm:t>
        <a:bodyPr lIns="0" rIns="0"/>
        <a:lstStyle/>
        <a:p>
          <a:r>
            <a:rPr lang="en-US" sz="1600" dirty="0">
              <a:solidFill>
                <a:schemeClr val="bg1"/>
              </a:solidFill>
              <a:latin typeface="Helvetica" pitchFamily="2" charset="0"/>
            </a:rPr>
            <a:t>sewage disposal</a:t>
          </a:r>
        </a:p>
      </dgm:t>
    </dgm:pt>
    <dgm:pt modelId="{F0349CA2-8C8B-B84A-AA8D-AA31B6F70462}" type="parTrans" cxnId="{B6FBC41E-6591-2D41-B072-19C774ACE16B}">
      <dgm:prSet/>
      <dgm:spPr/>
      <dgm:t>
        <a:bodyPr/>
        <a:lstStyle/>
        <a:p>
          <a:endParaRPr lang="en-US"/>
        </a:p>
      </dgm:t>
    </dgm:pt>
    <dgm:pt modelId="{F121A5FA-2ECB-2744-ACE9-602DDB99B4F8}" type="sibTrans" cxnId="{B6FBC41E-6591-2D41-B072-19C774ACE16B}">
      <dgm:prSet/>
      <dgm:spPr/>
      <dgm:t>
        <a:bodyPr/>
        <a:lstStyle/>
        <a:p>
          <a:endParaRPr lang="en-US"/>
        </a:p>
      </dgm:t>
    </dgm:pt>
    <dgm:pt modelId="{42D23D7D-23DA-8440-8583-857452DE5A98}">
      <dgm:prSet phldrT="[Text]" custT="1"/>
      <dgm:spPr>
        <a:ln>
          <a:noFill/>
        </a:ln>
      </dgm:spPr>
      <dgm:t>
        <a:bodyPr lIns="0" rIns="0"/>
        <a:lstStyle/>
        <a:p>
          <a:r>
            <a:rPr lang="en-US" sz="1600" dirty="0">
              <a:solidFill>
                <a:schemeClr val="bg1"/>
              </a:solidFill>
              <a:latin typeface="Helvetica" pitchFamily="2" charset="0"/>
            </a:rPr>
            <a:t>medication storage</a:t>
          </a:r>
        </a:p>
      </dgm:t>
    </dgm:pt>
    <dgm:pt modelId="{0AF266D5-FC0B-0D43-918D-230936B6EE93}" type="parTrans" cxnId="{C42B5317-0F3D-2D4F-8547-8A73CD98EC6E}">
      <dgm:prSet/>
      <dgm:spPr/>
      <dgm:t>
        <a:bodyPr/>
        <a:lstStyle/>
        <a:p>
          <a:endParaRPr lang="en-US"/>
        </a:p>
      </dgm:t>
    </dgm:pt>
    <dgm:pt modelId="{E3DF4846-A564-7247-8284-62BA8CEC2C05}" type="sibTrans" cxnId="{C42B5317-0F3D-2D4F-8547-8A73CD98EC6E}">
      <dgm:prSet/>
      <dgm:spPr/>
      <dgm:t>
        <a:bodyPr/>
        <a:lstStyle/>
        <a:p>
          <a:endParaRPr lang="en-US"/>
        </a:p>
      </dgm:t>
    </dgm:pt>
    <dgm:pt modelId="{3401B427-E4F4-B043-9E31-33749BADA7E5}">
      <dgm:prSet phldrT="[Text]" custT="1"/>
      <dgm:spPr>
        <a:ln>
          <a:noFill/>
        </a:ln>
      </dgm:spPr>
      <dgm:t>
        <a:bodyPr lIns="0" rIns="0"/>
        <a:lstStyle/>
        <a:p>
          <a:endParaRPr lang="en-US" sz="1600" dirty="0">
            <a:solidFill>
              <a:schemeClr val="bg1"/>
            </a:solidFill>
            <a:latin typeface="Helvetica" pitchFamily="2" charset="0"/>
          </a:endParaRPr>
        </a:p>
        <a:p>
          <a:r>
            <a:rPr lang="en-US" sz="1600" dirty="0">
              <a:solidFill>
                <a:schemeClr val="bg1"/>
              </a:solidFill>
              <a:latin typeface="Helvetica" pitchFamily="2" charset="0"/>
            </a:rPr>
            <a:t>life support devices + </a:t>
          </a:r>
        </a:p>
        <a:p>
          <a:r>
            <a:rPr lang="en-US" sz="1600" dirty="0">
              <a:solidFill>
                <a:schemeClr val="bg1"/>
              </a:solidFill>
              <a:latin typeface="Helvetica" pitchFamily="2" charset="0"/>
            </a:rPr>
            <a:t>medical tech</a:t>
          </a:r>
        </a:p>
      </dgm:t>
    </dgm:pt>
    <dgm:pt modelId="{A50EFBDA-76CF-B54F-82B7-8691CDAE34B0}" type="parTrans" cxnId="{262A9D60-AF70-F54B-9569-320ED6B52CDA}">
      <dgm:prSet/>
      <dgm:spPr/>
      <dgm:t>
        <a:bodyPr/>
        <a:lstStyle/>
        <a:p>
          <a:endParaRPr lang="en-US"/>
        </a:p>
      </dgm:t>
    </dgm:pt>
    <dgm:pt modelId="{9637C873-282A-3A48-A103-3AD8C8556D01}" type="sibTrans" cxnId="{262A9D60-AF70-F54B-9569-320ED6B52CDA}">
      <dgm:prSet/>
      <dgm:spPr/>
      <dgm:t>
        <a:bodyPr/>
        <a:lstStyle/>
        <a:p>
          <a:endParaRPr lang="en-US"/>
        </a:p>
      </dgm:t>
    </dgm:pt>
    <dgm:pt modelId="{992E42F2-5710-CA48-9300-1CB920D1CDA4}">
      <dgm:prSet phldrT="[Text]" custT="1"/>
      <dgm:spPr>
        <a:ln>
          <a:noFill/>
        </a:ln>
      </dgm:spPr>
      <dgm:t>
        <a:bodyPr lIns="0" rIns="0"/>
        <a:lstStyle/>
        <a:p>
          <a:endParaRPr lang="en-US" sz="1400" dirty="0">
            <a:solidFill>
              <a:schemeClr val="bg1"/>
            </a:solidFill>
            <a:latin typeface="Helvetica" pitchFamily="2" charset="0"/>
          </a:endParaRPr>
        </a:p>
      </dgm:t>
    </dgm:pt>
    <dgm:pt modelId="{0A255900-1185-224E-B604-AD1A506D5550}" type="parTrans" cxnId="{9B432B08-BACC-A845-BF64-B33530DDB095}">
      <dgm:prSet/>
      <dgm:spPr/>
      <dgm:t>
        <a:bodyPr/>
        <a:lstStyle/>
        <a:p>
          <a:endParaRPr lang="en-US"/>
        </a:p>
      </dgm:t>
    </dgm:pt>
    <dgm:pt modelId="{52BA9AD8-FECA-2349-813E-F4E107579105}" type="sibTrans" cxnId="{9B432B08-BACC-A845-BF64-B33530DDB095}">
      <dgm:prSet/>
      <dgm:spPr/>
      <dgm:t>
        <a:bodyPr/>
        <a:lstStyle/>
        <a:p>
          <a:endParaRPr lang="en-US"/>
        </a:p>
      </dgm:t>
    </dgm:pt>
    <dgm:pt modelId="{7B4609A9-E11E-F64E-80D8-8B4EF9F3ED60}">
      <dgm:prSet phldrT="[Text]" custT="1"/>
      <dgm:spPr>
        <a:ln>
          <a:noFill/>
        </a:ln>
      </dgm:spPr>
      <dgm:t>
        <a:bodyPr lIns="0" rIns="0"/>
        <a:lstStyle/>
        <a:p>
          <a:endParaRPr lang="en-US" sz="1400" dirty="0">
            <a:solidFill>
              <a:schemeClr val="bg1"/>
            </a:solidFill>
          </a:endParaRPr>
        </a:p>
      </dgm:t>
    </dgm:pt>
    <dgm:pt modelId="{22794AF3-0DC7-8D49-839E-2F1CA81F3F1B}" type="parTrans" cxnId="{FC130808-6976-4546-83EF-9BF1ED9DD769}">
      <dgm:prSet/>
      <dgm:spPr/>
      <dgm:t>
        <a:bodyPr/>
        <a:lstStyle/>
        <a:p>
          <a:endParaRPr lang="en-US"/>
        </a:p>
      </dgm:t>
    </dgm:pt>
    <dgm:pt modelId="{2E4ECB6D-5A81-E447-B619-C3C93D7CDEB4}" type="sibTrans" cxnId="{FC130808-6976-4546-83EF-9BF1ED9DD769}">
      <dgm:prSet/>
      <dgm:spPr/>
      <dgm:t>
        <a:bodyPr/>
        <a:lstStyle/>
        <a:p>
          <a:endParaRPr lang="en-US"/>
        </a:p>
      </dgm:t>
    </dgm:pt>
    <dgm:pt modelId="{94A2525F-B780-2844-A7F4-240C673E2C3B}">
      <dgm:prSet phldrT="[Text]" custT="1"/>
      <dgm:spPr>
        <a:ln>
          <a:noFill/>
        </a:ln>
      </dgm:spPr>
      <dgm:t>
        <a:bodyPr lIns="0" rIns="0"/>
        <a:lstStyle/>
        <a:p>
          <a:r>
            <a:rPr lang="en-US" sz="1600" dirty="0">
              <a:solidFill>
                <a:schemeClr val="bg1"/>
              </a:solidFill>
              <a:latin typeface="Helvetica" pitchFamily="2" charset="0"/>
            </a:rPr>
            <a:t>safety</a:t>
          </a:r>
          <a:r>
            <a:rPr lang="en-US" sz="1500" dirty="0">
              <a:solidFill>
                <a:schemeClr val="bg1"/>
              </a:solidFill>
              <a:latin typeface="Helvetica" pitchFamily="2" charset="0"/>
            </a:rPr>
            <a:t> </a:t>
          </a:r>
          <a:r>
            <a:rPr lang="en-US" sz="1600" dirty="0">
              <a:solidFill>
                <a:schemeClr val="bg1"/>
              </a:solidFill>
              <a:latin typeface="Helvetica" pitchFamily="2" charset="0"/>
            </a:rPr>
            <a:t>systems</a:t>
          </a:r>
          <a:endParaRPr lang="en-US" sz="1500" dirty="0">
            <a:solidFill>
              <a:schemeClr val="bg1"/>
            </a:solidFill>
            <a:latin typeface="Helvetica" pitchFamily="2" charset="0"/>
          </a:endParaRPr>
        </a:p>
      </dgm:t>
    </dgm:pt>
    <dgm:pt modelId="{8F98278A-3A3B-A942-88A2-79345D2D0F5F}" type="parTrans" cxnId="{3F38185D-BD19-9246-BA95-D68885B1DAD8}">
      <dgm:prSet/>
      <dgm:spPr/>
      <dgm:t>
        <a:bodyPr/>
        <a:lstStyle/>
        <a:p>
          <a:endParaRPr lang="en-US"/>
        </a:p>
      </dgm:t>
    </dgm:pt>
    <dgm:pt modelId="{ADB238A5-6D30-8D46-9055-A2343ABC9967}" type="sibTrans" cxnId="{3F38185D-BD19-9246-BA95-D68885B1DAD8}">
      <dgm:prSet/>
      <dgm:spPr/>
      <dgm:t>
        <a:bodyPr/>
        <a:lstStyle/>
        <a:p>
          <a:endParaRPr lang="en-US"/>
        </a:p>
      </dgm:t>
    </dgm:pt>
    <dgm:pt modelId="{E8CB461F-DD4D-6C43-AF9A-5641DC802F73}" type="pres">
      <dgm:prSet presAssocID="{50C43250-0619-AF45-88D2-5D53E1C6655F}" presName="composite" presStyleCnt="0">
        <dgm:presLayoutVars>
          <dgm:chMax val="1"/>
          <dgm:dir/>
          <dgm:resizeHandles val="exact"/>
        </dgm:presLayoutVars>
      </dgm:prSet>
      <dgm:spPr/>
    </dgm:pt>
    <dgm:pt modelId="{4893A177-D5CF-0D4E-BEEB-87858D9D89BC}" type="pres">
      <dgm:prSet presAssocID="{50C43250-0619-AF45-88D2-5D53E1C6655F}" presName="radial" presStyleCnt="0">
        <dgm:presLayoutVars>
          <dgm:animLvl val="ctr"/>
        </dgm:presLayoutVars>
      </dgm:prSet>
      <dgm:spPr/>
    </dgm:pt>
    <dgm:pt modelId="{61AC708B-174D-D24F-8F66-B40E62D7F2AD}" type="pres">
      <dgm:prSet presAssocID="{23BEC07B-65B6-B54E-8B5E-1F6198CF25FA}" presName="centerShape" presStyleLbl="vennNode1" presStyleIdx="0" presStyleCnt="11"/>
      <dgm:spPr/>
    </dgm:pt>
    <dgm:pt modelId="{AAF25DC9-D684-234E-BAA3-23BD8732116A}" type="pres">
      <dgm:prSet presAssocID="{30829132-145E-3647-80F8-082853B92BDA}" presName="node" presStyleLbl="vennNode1" presStyleIdx="1" presStyleCnt="11">
        <dgm:presLayoutVars>
          <dgm:bulletEnabled val="1"/>
        </dgm:presLayoutVars>
      </dgm:prSet>
      <dgm:spPr/>
    </dgm:pt>
    <dgm:pt modelId="{00903B64-82DC-5E41-9A3B-648F1B073591}" type="pres">
      <dgm:prSet presAssocID="{2ACA6379-15E5-C745-874F-84DFDC6E1120}" presName="node" presStyleLbl="vennNode1" presStyleIdx="2" presStyleCnt="11">
        <dgm:presLayoutVars>
          <dgm:bulletEnabled val="1"/>
        </dgm:presLayoutVars>
      </dgm:prSet>
      <dgm:spPr/>
    </dgm:pt>
    <dgm:pt modelId="{B92B77C5-F252-1C4C-9DB7-B34B9006F858}" type="pres">
      <dgm:prSet presAssocID="{D9D463DC-28A7-F640-AD2E-331839E77BD0}" presName="node" presStyleLbl="vennNode1" presStyleIdx="3" presStyleCnt="11">
        <dgm:presLayoutVars>
          <dgm:bulletEnabled val="1"/>
        </dgm:presLayoutVars>
      </dgm:prSet>
      <dgm:spPr/>
    </dgm:pt>
    <dgm:pt modelId="{C9955C28-1121-2B4A-838A-DC46CE1133C9}" type="pres">
      <dgm:prSet presAssocID="{35FBAF71-4DF8-4244-A4C7-390423430C45}" presName="node" presStyleLbl="vennNode1" presStyleIdx="4" presStyleCnt="11">
        <dgm:presLayoutVars>
          <dgm:bulletEnabled val="1"/>
        </dgm:presLayoutVars>
      </dgm:prSet>
      <dgm:spPr/>
    </dgm:pt>
    <dgm:pt modelId="{9BBC8DB6-275D-A042-9630-1AF424993FD6}" type="pres">
      <dgm:prSet presAssocID="{42D23D7D-23DA-8440-8583-857452DE5A98}" presName="node" presStyleLbl="vennNode1" presStyleIdx="5" presStyleCnt="11" custScaleY="100172">
        <dgm:presLayoutVars>
          <dgm:bulletEnabled val="1"/>
        </dgm:presLayoutVars>
      </dgm:prSet>
      <dgm:spPr/>
    </dgm:pt>
    <dgm:pt modelId="{49BECDAA-9565-B845-9570-735643487B7F}" type="pres">
      <dgm:prSet presAssocID="{7B4609A9-E11E-F64E-80D8-8B4EF9F3ED60}" presName="node" presStyleLbl="vennNode1" presStyleIdx="6" presStyleCnt="11">
        <dgm:presLayoutVars>
          <dgm:bulletEnabled val="1"/>
        </dgm:presLayoutVars>
      </dgm:prSet>
      <dgm:spPr/>
    </dgm:pt>
    <dgm:pt modelId="{252B2263-7B59-614E-88D6-7885AA502A3E}" type="pres">
      <dgm:prSet presAssocID="{3401B427-E4F4-B043-9E31-33749BADA7E5}" presName="node" presStyleLbl="vennNode1" presStyleIdx="7" presStyleCnt="11">
        <dgm:presLayoutVars>
          <dgm:bulletEnabled val="1"/>
        </dgm:presLayoutVars>
      </dgm:prSet>
      <dgm:spPr/>
    </dgm:pt>
    <dgm:pt modelId="{DCD4E32F-2B6B-C740-BEB7-7B3996EDE287}" type="pres">
      <dgm:prSet presAssocID="{5B69BE74-F2FD-7742-B60B-4CE6F49CBA86}" presName="node" presStyleLbl="vennNode1" presStyleIdx="8" presStyleCnt="11">
        <dgm:presLayoutVars>
          <dgm:bulletEnabled val="1"/>
        </dgm:presLayoutVars>
      </dgm:prSet>
      <dgm:spPr/>
    </dgm:pt>
    <dgm:pt modelId="{B83DE4A8-1431-B74F-A937-61127E687887}" type="pres">
      <dgm:prSet presAssocID="{94A2525F-B780-2844-A7F4-240C673E2C3B}" presName="node" presStyleLbl="vennNode1" presStyleIdx="9" presStyleCnt="11">
        <dgm:presLayoutVars>
          <dgm:bulletEnabled val="1"/>
        </dgm:presLayoutVars>
      </dgm:prSet>
      <dgm:spPr/>
    </dgm:pt>
    <dgm:pt modelId="{6490360D-8D63-EF44-B4B5-405438793B3E}" type="pres">
      <dgm:prSet presAssocID="{992E42F2-5710-CA48-9300-1CB920D1CDA4}" presName="node" presStyleLbl="vennNode1" presStyleIdx="10" presStyleCnt="11">
        <dgm:presLayoutVars>
          <dgm:bulletEnabled val="1"/>
        </dgm:presLayoutVars>
      </dgm:prSet>
      <dgm:spPr/>
    </dgm:pt>
  </dgm:ptLst>
  <dgm:cxnLst>
    <dgm:cxn modelId="{FC130808-6976-4546-83EF-9BF1ED9DD769}" srcId="{23BEC07B-65B6-B54E-8B5E-1F6198CF25FA}" destId="{7B4609A9-E11E-F64E-80D8-8B4EF9F3ED60}" srcOrd="5" destOrd="0" parTransId="{22794AF3-0DC7-8D49-839E-2F1CA81F3F1B}" sibTransId="{2E4ECB6D-5A81-E447-B619-C3C93D7CDEB4}"/>
    <dgm:cxn modelId="{9B432B08-BACC-A845-BF64-B33530DDB095}" srcId="{23BEC07B-65B6-B54E-8B5E-1F6198CF25FA}" destId="{992E42F2-5710-CA48-9300-1CB920D1CDA4}" srcOrd="9" destOrd="0" parTransId="{0A255900-1185-224E-B604-AD1A506D5550}" sibTransId="{52BA9AD8-FECA-2349-813E-F4E107579105}"/>
    <dgm:cxn modelId="{B9B1C412-48A5-9347-90EB-44F78515C880}" srcId="{23BEC07B-65B6-B54E-8B5E-1F6198CF25FA}" destId="{30829132-145E-3647-80F8-082853B92BDA}" srcOrd="0" destOrd="0" parTransId="{451B4C86-1190-6449-A704-0FCA09DE9339}" sibTransId="{229DEF81-F7A0-E148-9EF3-81886FFB3932}"/>
    <dgm:cxn modelId="{C42B5317-0F3D-2D4F-8547-8A73CD98EC6E}" srcId="{23BEC07B-65B6-B54E-8B5E-1F6198CF25FA}" destId="{42D23D7D-23DA-8440-8583-857452DE5A98}" srcOrd="4" destOrd="0" parTransId="{0AF266D5-FC0B-0D43-918D-230936B6EE93}" sibTransId="{E3DF4846-A564-7247-8284-62BA8CEC2C05}"/>
    <dgm:cxn modelId="{D4326719-E3E2-DE4D-9E98-08CA3FD8F95D}" type="presOf" srcId="{94A2525F-B780-2844-A7F4-240C673E2C3B}" destId="{B83DE4A8-1431-B74F-A937-61127E687887}" srcOrd="0" destOrd="0" presId="urn:microsoft.com/office/officeart/2005/8/layout/radial3"/>
    <dgm:cxn modelId="{B5E5881D-DC89-2B47-B33F-C56FF7753EC4}" srcId="{50C43250-0619-AF45-88D2-5D53E1C6655F}" destId="{9748B765-C14F-1D44-BB58-CF563B86A4CA}" srcOrd="2" destOrd="0" parTransId="{CFFC95AD-B3A6-3B4A-B29B-8232B183B156}" sibTransId="{DEA6D31B-2EFE-7E47-9EF6-4CE3B2A38117}"/>
    <dgm:cxn modelId="{B6FBC41E-6591-2D41-B072-19C774ACE16B}" srcId="{23BEC07B-65B6-B54E-8B5E-1F6198CF25FA}" destId="{35FBAF71-4DF8-4244-A4C7-390423430C45}" srcOrd="3" destOrd="0" parTransId="{F0349CA2-8C8B-B84A-AA8D-AA31B6F70462}" sibTransId="{F121A5FA-2ECB-2744-ACE9-602DDB99B4F8}"/>
    <dgm:cxn modelId="{070C7321-82B4-4349-87EA-6900B3C38C5E}" type="presOf" srcId="{42D23D7D-23DA-8440-8583-857452DE5A98}" destId="{9BBC8DB6-275D-A042-9630-1AF424993FD6}" srcOrd="0" destOrd="0" presId="urn:microsoft.com/office/officeart/2005/8/layout/radial3"/>
    <dgm:cxn modelId="{227A8126-1698-F245-B60E-1E3C08239A82}" srcId="{50C43250-0619-AF45-88D2-5D53E1C6655F}" destId="{AE510376-CF17-A949-AAF2-39B1AD1DBAF4}" srcOrd="1" destOrd="0" parTransId="{CAD0D873-ACB8-2043-9498-9FE00E31B550}" sibTransId="{3CABE5F8-BCE8-8B47-A432-AAF6B4A7F2C7}"/>
    <dgm:cxn modelId="{77F5902F-C21A-B648-8DFF-2DA18E3FEF8A}" type="presOf" srcId="{30829132-145E-3647-80F8-082853B92BDA}" destId="{AAF25DC9-D684-234E-BAA3-23BD8732116A}" srcOrd="0" destOrd="0" presId="urn:microsoft.com/office/officeart/2005/8/layout/radial3"/>
    <dgm:cxn modelId="{26963538-D27B-AC49-8C91-C0B89C3562B5}" type="presOf" srcId="{7B4609A9-E11E-F64E-80D8-8B4EF9F3ED60}" destId="{49BECDAA-9565-B845-9570-735643487B7F}" srcOrd="0" destOrd="0" presId="urn:microsoft.com/office/officeart/2005/8/layout/radial3"/>
    <dgm:cxn modelId="{0FDD783F-1235-3341-BD7E-74AE14CDBFBE}" type="presOf" srcId="{992E42F2-5710-CA48-9300-1CB920D1CDA4}" destId="{6490360D-8D63-EF44-B4B5-405438793B3E}" srcOrd="0" destOrd="0" presId="urn:microsoft.com/office/officeart/2005/8/layout/radial3"/>
    <dgm:cxn modelId="{3F38185D-BD19-9246-BA95-D68885B1DAD8}" srcId="{23BEC07B-65B6-B54E-8B5E-1F6198CF25FA}" destId="{94A2525F-B780-2844-A7F4-240C673E2C3B}" srcOrd="8" destOrd="0" parTransId="{8F98278A-3A3B-A942-88A2-79345D2D0F5F}" sibTransId="{ADB238A5-6D30-8D46-9055-A2343ABC9967}"/>
    <dgm:cxn modelId="{262A9D60-AF70-F54B-9569-320ED6B52CDA}" srcId="{23BEC07B-65B6-B54E-8B5E-1F6198CF25FA}" destId="{3401B427-E4F4-B043-9E31-33749BADA7E5}" srcOrd="6" destOrd="0" parTransId="{A50EFBDA-76CF-B54F-82B7-8691CDAE34B0}" sibTransId="{9637C873-282A-3A48-A103-3AD8C8556D01}"/>
    <dgm:cxn modelId="{C20E6D43-8569-BF4D-9F25-4C60A08E110F}" srcId="{23BEC07B-65B6-B54E-8B5E-1F6198CF25FA}" destId="{5B69BE74-F2FD-7742-B60B-4CE6F49CBA86}" srcOrd="7" destOrd="0" parTransId="{64FC9485-7BFC-C445-A0D3-1E38F3B09FB3}" sibTransId="{91185660-A646-6E4A-80B2-51CC0157CC19}"/>
    <dgm:cxn modelId="{B6394D46-2C50-E64F-B03C-B30AD6F330E9}" srcId="{50C43250-0619-AF45-88D2-5D53E1C6655F}" destId="{23BEC07B-65B6-B54E-8B5E-1F6198CF25FA}" srcOrd="0" destOrd="0" parTransId="{79C416A9-2FDA-4043-9070-937B17AD2C42}" sibTransId="{D0A5C623-2FC5-684D-B5CA-DB16CD4226CC}"/>
    <dgm:cxn modelId="{BE8BA74D-594F-9048-8AFC-A234C6C929A1}" srcId="{F9FA28C3-851C-8D42-B02D-8590841DE2D8}" destId="{80F552CF-3055-6644-A949-DEADC9BD0B3D}" srcOrd="2" destOrd="0" parTransId="{0D16FE0B-9BCF-6546-BDE5-308A439113C3}" sibTransId="{04A70F74-C7BD-4A44-8A99-9A15A9CE1331}"/>
    <dgm:cxn modelId="{98482178-B32E-5241-842F-765DB8F2BDEB}" srcId="{23BEC07B-65B6-B54E-8B5E-1F6198CF25FA}" destId="{D9D463DC-28A7-F640-AD2E-331839E77BD0}" srcOrd="2" destOrd="0" parTransId="{2B74CD1B-8914-2948-911E-48B4D6B6C863}" sibTransId="{064A9EB8-B46A-F84E-AC41-3AB87B44CAEA}"/>
    <dgm:cxn modelId="{D23DC878-8BF2-794D-A017-84F18BE1EC3D}" srcId="{50C43250-0619-AF45-88D2-5D53E1C6655F}" destId="{F9FA28C3-851C-8D42-B02D-8590841DE2D8}" srcOrd="3" destOrd="0" parTransId="{7346B290-16CA-7D41-8066-EACFAEE5E383}" sibTransId="{59834AD5-A944-084F-821C-2E93F9515570}"/>
    <dgm:cxn modelId="{0C8AEB92-3A1E-0742-A369-4CC655C5AA6D}" type="presOf" srcId="{D9D463DC-28A7-F640-AD2E-331839E77BD0}" destId="{B92B77C5-F252-1C4C-9DB7-B34B9006F858}" srcOrd="0" destOrd="0" presId="urn:microsoft.com/office/officeart/2005/8/layout/radial3"/>
    <dgm:cxn modelId="{D1760CA4-729C-C94E-86CA-BD91FAF3F262}" type="presOf" srcId="{23BEC07B-65B6-B54E-8B5E-1F6198CF25FA}" destId="{61AC708B-174D-D24F-8F66-B40E62D7F2AD}" srcOrd="0" destOrd="0" presId="urn:microsoft.com/office/officeart/2005/8/layout/radial3"/>
    <dgm:cxn modelId="{7F1C1CA6-96FB-FB4F-B4C7-4FF819BE9052}" srcId="{F9FA28C3-851C-8D42-B02D-8590841DE2D8}" destId="{54D89BDE-29AA-AD49-8563-510AE17CF398}" srcOrd="1" destOrd="0" parTransId="{E4586970-5383-0244-8C0D-A14076A848A9}" sibTransId="{FA6FAB31-837E-E94B-B6DB-E01CD18FCC0D}"/>
    <dgm:cxn modelId="{9CC6D5AE-0C88-C340-9821-254FA7482FD2}" type="presOf" srcId="{2ACA6379-15E5-C745-874F-84DFDC6E1120}" destId="{00903B64-82DC-5E41-9A3B-648F1B073591}" srcOrd="0" destOrd="0" presId="urn:microsoft.com/office/officeart/2005/8/layout/radial3"/>
    <dgm:cxn modelId="{C546EBB9-8E61-F044-8F80-AA3D75ED1A9B}" type="presOf" srcId="{50C43250-0619-AF45-88D2-5D53E1C6655F}" destId="{E8CB461F-DD4D-6C43-AF9A-5641DC802F73}" srcOrd="0" destOrd="0" presId="urn:microsoft.com/office/officeart/2005/8/layout/radial3"/>
    <dgm:cxn modelId="{AD1D08C4-B3C2-C449-BFE7-ED2A24A97524}" type="presOf" srcId="{35FBAF71-4DF8-4244-A4C7-390423430C45}" destId="{C9955C28-1121-2B4A-838A-DC46CE1133C9}" srcOrd="0" destOrd="0" presId="urn:microsoft.com/office/officeart/2005/8/layout/radial3"/>
    <dgm:cxn modelId="{C66920D0-E665-B04F-BB63-6E4C5AB99CB3}" srcId="{F9FA28C3-851C-8D42-B02D-8590841DE2D8}" destId="{629AB503-122F-D24E-9461-3DE1C1CD1D34}" srcOrd="3" destOrd="0" parTransId="{E792A043-3E66-F247-BBE0-0A398BB13B05}" sibTransId="{0044A883-C16F-0A48-8629-D0B09BAD0B22}"/>
    <dgm:cxn modelId="{DC0771DB-E9FD-C444-B12C-FEF018C50362}" srcId="{F9FA28C3-851C-8D42-B02D-8590841DE2D8}" destId="{AE47D490-EFB7-3C47-B64C-E060BC8BB231}" srcOrd="0" destOrd="0" parTransId="{52FC3555-823F-6642-92FD-89BB96A9D99A}" sibTransId="{17D5B70B-5E57-6B4F-9D8F-DB2C7F7DB592}"/>
    <dgm:cxn modelId="{D252CADB-71D9-1F40-AD1C-1F0B700B819E}" type="presOf" srcId="{3401B427-E4F4-B043-9E31-33749BADA7E5}" destId="{252B2263-7B59-614E-88D6-7885AA502A3E}" srcOrd="0" destOrd="0" presId="urn:microsoft.com/office/officeart/2005/8/layout/radial3"/>
    <dgm:cxn modelId="{DB95AFDE-DE0E-4A43-B75F-48C70F151DAF}" type="presOf" srcId="{5B69BE74-F2FD-7742-B60B-4CE6F49CBA86}" destId="{DCD4E32F-2B6B-C740-BEB7-7B3996EDE287}" srcOrd="0" destOrd="0" presId="urn:microsoft.com/office/officeart/2005/8/layout/radial3"/>
    <dgm:cxn modelId="{757C24FC-CC00-174D-9A4D-683A9DAF953B}" srcId="{23BEC07B-65B6-B54E-8B5E-1F6198CF25FA}" destId="{2ACA6379-15E5-C745-874F-84DFDC6E1120}" srcOrd="1" destOrd="0" parTransId="{60B6BB41-4D52-EA4B-B59E-9C9310DD3179}" sibTransId="{D00B6F43-159E-C14E-9536-9A7DFAB69983}"/>
    <dgm:cxn modelId="{EAD214D5-9454-7B45-90C0-D2DB3B0C7A7B}" type="presParOf" srcId="{E8CB461F-DD4D-6C43-AF9A-5641DC802F73}" destId="{4893A177-D5CF-0D4E-BEEB-87858D9D89BC}" srcOrd="0" destOrd="0" presId="urn:microsoft.com/office/officeart/2005/8/layout/radial3"/>
    <dgm:cxn modelId="{BA3141C9-B0DB-6C4B-90A3-AF61C732C5F0}" type="presParOf" srcId="{4893A177-D5CF-0D4E-BEEB-87858D9D89BC}" destId="{61AC708B-174D-D24F-8F66-B40E62D7F2AD}" srcOrd="0" destOrd="0" presId="urn:microsoft.com/office/officeart/2005/8/layout/radial3"/>
    <dgm:cxn modelId="{541FAAD9-3780-9840-8CEE-8FB70E7CC052}" type="presParOf" srcId="{4893A177-D5CF-0D4E-BEEB-87858D9D89BC}" destId="{AAF25DC9-D684-234E-BAA3-23BD8732116A}" srcOrd="1" destOrd="0" presId="urn:microsoft.com/office/officeart/2005/8/layout/radial3"/>
    <dgm:cxn modelId="{FB237539-0FDD-4E40-A34E-91090240F925}" type="presParOf" srcId="{4893A177-D5CF-0D4E-BEEB-87858D9D89BC}" destId="{00903B64-82DC-5E41-9A3B-648F1B073591}" srcOrd="2" destOrd="0" presId="urn:microsoft.com/office/officeart/2005/8/layout/radial3"/>
    <dgm:cxn modelId="{F68865ED-2896-5345-A69C-75C4149CD00B}" type="presParOf" srcId="{4893A177-D5CF-0D4E-BEEB-87858D9D89BC}" destId="{B92B77C5-F252-1C4C-9DB7-B34B9006F858}" srcOrd="3" destOrd="0" presId="urn:microsoft.com/office/officeart/2005/8/layout/radial3"/>
    <dgm:cxn modelId="{106F6F40-04FE-1F42-8950-6F1A647837F4}" type="presParOf" srcId="{4893A177-D5CF-0D4E-BEEB-87858D9D89BC}" destId="{C9955C28-1121-2B4A-838A-DC46CE1133C9}" srcOrd="4" destOrd="0" presId="urn:microsoft.com/office/officeart/2005/8/layout/radial3"/>
    <dgm:cxn modelId="{93467432-E608-9440-9515-546B2D412289}" type="presParOf" srcId="{4893A177-D5CF-0D4E-BEEB-87858D9D89BC}" destId="{9BBC8DB6-275D-A042-9630-1AF424993FD6}" srcOrd="5" destOrd="0" presId="urn:microsoft.com/office/officeart/2005/8/layout/radial3"/>
    <dgm:cxn modelId="{F756A39D-8996-7B45-B37A-B3F0580D4CCC}" type="presParOf" srcId="{4893A177-D5CF-0D4E-BEEB-87858D9D89BC}" destId="{49BECDAA-9565-B845-9570-735643487B7F}" srcOrd="6" destOrd="0" presId="urn:microsoft.com/office/officeart/2005/8/layout/radial3"/>
    <dgm:cxn modelId="{5561F27E-F521-1C46-8B7C-096303B4B086}" type="presParOf" srcId="{4893A177-D5CF-0D4E-BEEB-87858D9D89BC}" destId="{252B2263-7B59-614E-88D6-7885AA502A3E}" srcOrd="7" destOrd="0" presId="urn:microsoft.com/office/officeart/2005/8/layout/radial3"/>
    <dgm:cxn modelId="{48604D63-0FAB-3E48-87D7-07E03678A69C}" type="presParOf" srcId="{4893A177-D5CF-0D4E-BEEB-87858D9D89BC}" destId="{DCD4E32F-2B6B-C740-BEB7-7B3996EDE287}" srcOrd="8" destOrd="0" presId="urn:microsoft.com/office/officeart/2005/8/layout/radial3"/>
    <dgm:cxn modelId="{E2C332EE-E616-2F42-82A3-A148954116EC}" type="presParOf" srcId="{4893A177-D5CF-0D4E-BEEB-87858D9D89BC}" destId="{B83DE4A8-1431-B74F-A937-61127E687887}" srcOrd="9" destOrd="0" presId="urn:microsoft.com/office/officeart/2005/8/layout/radial3"/>
    <dgm:cxn modelId="{2BD43946-C193-114D-B1A7-BD6C953EF2A3}" type="presParOf" srcId="{4893A177-D5CF-0D4E-BEEB-87858D9D89BC}" destId="{6490360D-8D63-EF44-B4B5-405438793B3E}" srcOrd="10"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C708B-174D-D24F-8F66-B40E62D7F2AD}">
      <dsp:nvSpPr>
        <dsp:cNvPr id="0" name=""/>
        <dsp:cNvSpPr/>
      </dsp:nvSpPr>
      <dsp:spPr>
        <a:xfrm>
          <a:off x="2596236" y="1201158"/>
          <a:ext cx="2992359" cy="2992359"/>
        </a:xfrm>
        <a:prstGeom prst="ellipse">
          <a:avLst/>
        </a:prstGeom>
        <a:solidFill>
          <a:schemeClr val="accent5">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39370" rIns="0" bIns="3937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bg1"/>
              </a:solidFill>
              <a:latin typeface="Helvetica" pitchFamily="2" charset="0"/>
            </a:rPr>
            <a:t>What do we lose when we lose power?</a:t>
          </a:r>
        </a:p>
      </dsp:txBody>
      <dsp:txXfrm>
        <a:off x="3034457" y="1639379"/>
        <a:ext cx="2115917" cy="2115917"/>
      </dsp:txXfrm>
    </dsp:sp>
    <dsp:sp modelId="{AAF25DC9-D684-234E-BAA3-23BD8732116A}">
      <dsp:nvSpPr>
        <dsp:cNvPr id="0" name=""/>
        <dsp:cNvSpPr/>
      </dsp:nvSpPr>
      <dsp:spPr>
        <a:xfrm>
          <a:off x="3344326" y="534"/>
          <a:ext cx="1496179" cy="1496179"/>
        </a:xfrm>
        <a:prstGeom prst="ellipse">
          <a:avLst/>
        </a:prstGeom>
        <a:solidFill>
          <a:schemeClr val="accent5">
            <a:alpha val="50000"/>
            <a:hueOff val="-993388"/>
            <a:satOff val="3981"/>
            <a:lumOff val="863"/>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elvetica" pitchFamily="2" charset="0"/>
            </a:rPr>
            <a:t>light</a:t>
          </a:r>
        </a:p>
      </dsp:txBody>
      <dsp:txXfrm>
        <a:off x="3563436" y="219644"/>
        <a:ext cx="1057959" cy="1057959"/>
      </dsp:txXfrm>
    </dsp:sp>
    <dsp:sp modelId="{00903B64-82DC-5E41-9A3B-648F1B073591}">
      <dsp:nvSpPr>
        <dsp:cNvPr id="0" name=""/>
        <dsp:cNvSpPr/>
      </dsp:nvSpPr>
      <dsp:spPr>
        <a:xfrm>
          <a:off x="4489752" y="372705"/>
          <a:ext cx="1496179" cy="1496179"/>
        </a:xfrm>
        <a:prstGeom prst="ellipse">
          <a:avLst/>
        </a:prstGeom>
        <a:solidFill>
          <a:schemeClr val="accent5">
            <a:alpha val="50000"/>
            <a:hueOff val="-1986775"/>
            <a:satOff val="7962"/>
            <a:lumOff val="1726"/>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elvetica" pitchFamily="2" charset="0"/>
            </a:rPr>
            <a:t>clean water</a:t>
          </a:r>
        </a:p>
      </dsp:txBody>
      <dsp:txXfrm>
        <a:off x="4708862" y="591815"/>
        <a:ext cx="1057959" cy="1057959"/>
      </dsp:txXfrm>
    </dsp:sp>
    <dsp:sp modelId="{B92B77C5-F252-1C4C-9DB7-B34B9006F858}">
      <dsp:nvSpPr>
        <dsp:cNvPr id="0" name=""/>
        <dsp:cNvSpPr/>
      </dsp:nvSpPr>
      <dsp:spPr>
        <a:xfrm>
          <a:off x="5197663" y="1347062"/>
          <a:ext cx="1496179" cy="1496179"/>
        </a:xfrm>
        <a:prstGeom prst="ellipse">
          <a:avLst/>
        </a:prstGeom>
        <a:solidFill>
          <a:schemeClr val="accent5">
            <a:alpha val="50000"/>
            <a:hueOff val="-2980163"/>
            <a:satOff val="11943"/>
            <a:lumOff val="2588"/>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elvetica" pitchFamily="2" charset="0"/>
            </a:rPr>
            <a:t>food storage</a:t>
          </a:r>
        </a:p>
      </dsp:txBody>
      <dsp:txXfrm>
        <a:off x="5416773" y="1566172"/>
        <a:ext cx="1057959" cy="1057959"/>
      </dsp:txXfrm>
    </dsp:sp>
    <dsp:sp modelId="{C9955C28-1121-2B4A-838A-DC46CE1133C9}">
      <dsp:nvSpPr>
        <dsp:cNvPr id="0" name=""/>
        <dsp:cNvSpPr/>
      </dsp:nvSpPr>
      <dsp:spPr>
        <a:xfrm>
          <a:off x="5197663" y="2551433"/>
          <a:ext cx="1496179" cy="1496179"/>
        </a:xfrm>
        <a:prstGeom prst="ellipse">
          <a:avLst/>
        </a:prstGeom>
        <a:solidFill>
          <a:schemeClr val="accent5">
            <a:alpha val="50000"/>
            <a:hueOff val="-3973551"/>
            <a:satOff val="15924"/>
            <a:lumOff val="3451"/>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elvetica" pitchFamily="2" charset="0"/>
            </a:rPr>
            <a:t>sewage disposal</a:t>
          </a:r>
        </a:p>
      </dsp:txBody>
      <dsp:txXfrm>
        <a:off x="5416773" y="2770543"/>
        <a:ext cx="1057959" cy="1057959"/>
      </dsp:txXfrm>
    </dsp:sp>
    <dsp:sp modelId="{9BBC8DB6-275D-A042-9630-1AF424993FD6}">
      <dsp:nvSpPr>
        <dsp:cNvPr id="0" name=""/>
        <dsp:cNvSpPr/>
      </dsp:nvSpPr>
      <dsp:spPr>
        <a:xfrm>
          <a:off x="4489752" y="3524504"/>
          <a:ext cx="1496179" cy="1498753"/>
        </a:xfrm>
        <a:prstGeom prst="ellipse">
          <a:avLst/>
        </a:prstGeom>
        <a:solidFill>
          <a:schemeClr val="accent5">
            <a:alpha val="50000"/>
            <a:hueOff val="-4966938"/>
            <a:satOff val="19906"/>
            <a:lumOff val="4314"/>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elvetica" pitchFamily="2" charset="0"/>
            </a:rPr>
            <a:t>medication storage</a:t>
          </a:r>
        </a:p>
      </dsp:txBody>
      <dsp:txXfrm>
        <a:off x="4708862" y="3743991"/>
        <a:ext cx="1057959" cy="1059779"/>
      </dsp:txXfrm>
    </dsp:sp>
    <dsp:sp modelId="{49BECDAA-9565-B845-9570-735643487B7F}">
      <dsp:nvSpPr>
        <dsp:cNvPr id="0" name=""/>
        <dsp:cNvSpPr/>
      </dsp:nvSpPr>
      <dsp:spPr>
        <a:xfrm>
          <a:off x="3344326" y="3897962"/>
          <a:ext cx="1496179" cy="1496179"/>
        </a:xfrm>
        <a:prstGeom prst="ellipse">
          <a:avLst/>
        </a:prstGeom>
        <a:solidFill>
          <a:schemeClr val="accent5">
            <a:alpha val="50000"/>
            <a:hueOff val="-5960326"/>
            <a:satOff val="23887"/>
            <a:lumOff val="5177"/>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chemeClr val="bg1"/>
            </a:solidFill>
          </a:endParaRPr>
        </a:p>
      </dsp:txBody>
      <dsp:txXfrm>
        <a:off x="3563436" y="4117072"/>
        <a:ext cx="1057959" cy="1057959"/>
      </dsp:txXfrm>
    </dsp:sp>
    <dsp:sp modelId="{252B2263-7B59-614E-88D6-7885AA502A3E}">
      <dsp:nvSpPr>
        <dsp:cNvPr id="0" name=""/>
        <dsp:cNvSpPr/>
      </dsp:nvSpPr>
      <dsp:spPr>
        <a:xfrm>
          <a:off x="2198901" y="3525790"/>
          <a:ext cx="1496179" cy="1496179"/>
        </a:xfrm>
        <a:prstGeom prst="ellipse">
          <a:avLst/>
        </a:prstGeom>
        <a:solidFill>
          <a:schemeClr val="accent5">
            <a:alpha val="50000"/>
            <a:hueOff val="-6953714"/>
            <a:satOff val="27868"/>
            <a:lumOff val="604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bg1"/>
            </a:solidFill>
            <a:latin typeface="Helvetica" pitchFamily="2" charset="0"/>
          </a:endParaRPr>
        </a:p>
        <a:p>
          <a:pPr marL="0" lvl="0" indent="0" algn="ctr" defTabSz="711200">
            <a:lnSpc>
              <a:spcPct val="90000"/>
            </a:lnSpc>
            <a:spcBef>
              <a:spcPct val="0"/>
            </a:spcBef>
            <a:spcAft>
              <a:spcPct val="35000"/>
            </a:spcAft>
            <a:buNone/>
          </a:pPr>
          <a:r>
            <a:rPr lang="en-US" sz="1600" kern="1200" dirty="0">
              <a:solidFill>
                <a:schemeClr val="bg1"/>
              </a:solidFill>
              <a:latin typeface="Helvetica" pitchFamily="2" charset="0"/>
            </a:rPr>
            <a:t>life support devices + </a:t>
          </a:r>
        </a:p>
        <a:p>
          <a:pPr marL="0" lvl="0" indent="0" algn="ctr" defTabSz="711200">
            <a:lnSpc>
              <a:spcPct val="90000"/>
            </a:lnSpc>
            <a:spcBef>
              <a:spcPct val="0"/>
            </a:spcBef>
            <a:spcAft>
              <a:spcPct val="35000"/>
            </a:spcAft>
            <a:buNone/>
          </a:pPr>
          <a:r>
            <a:rPr lang="en-US" sz="1600" kern="1200" dirty="0">
              <a:solidFill>
                <a:schemeClr val="bg1"/>
              </a:solidFill>
              <a:latin typeface="Helvetica" pitchFamily="2" charset="0"/>
            </a:rPr>
            <a:t>medical tech</a:t>
          </a:r>
        </a:p>
      </dsp:txBody>
      <dsp:txXfrm>
        <a:off x="2418011" y="3744900"/>
        <a:ext cx="1057959" cy="1057959"/>
      </dsp:txXfrm>
    </dsp:sp>
    <dsp:sp modelId="{DCD4E32F-2B6B-C740-BEB7-7B3996EDE287}">
      <dsp:nvSpPr>
        <dsp:cNvPr id="0" name=""/>
        <dsp:cNvSpPr/>
      </dsp:nvSpPr>
      <dsp:spPr>
        <a:xfrm>
          <a:off x="1490989" y="2551433"/>
          <a:ext cx="1496179" cy="1496179"/>
        </a:xfrm>
        <a:prstGeom prst="ellipse">
          <a:avLst/>
        </a:prstGeom>
        <a:solidFill>
          <a:schemeClr val="accent5">
            <a:alpha val="50000"/>
            <a:hueOff val="-7947101"/>
            <a:satOff val="31849"/>
            <a:lumOff val="6902"/>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bg1"/>
            </a:solidFill>
            <a:latin typeface="Helvetica" pitchFamily="2" charset="0"/>
          </a:endParaRPr>
        </a:p>
      </dsp:txBody>
      <dsp:txXfrm>
        <a:off x="1710099" y="2770543"/>
        <a:ext cx="1057959" cy="1057959"/>
      </dsp:txXfrm>
    </dsp:sp>
    <dsp:sp modelId="{B83DE4A8-1431-B74F-A937-61127E687887}">
      <dsp:nvSpPr>
        <dsp:cNvPr id="0" name=""/>
        <dsp:cNvSpPr/>
      </dsp:nvSpPr>
      <dsp:spPr>
        <a:xfrm>
          <a:off x="1490989" y="1347062"/>
          <a:ext cx="1496179" cy="1496179"/>
        </a:xfrm>
        <a:prstGeom prst="ellipse">
          <a:avLst/>
        </a:prstGeom>
        <a:solidFill>
          <a:schemeClr val="accent5">
            <a:alpha val="50000"/>
            <a:hueOff val="-8940489"/>
            <a:satOff val="35830"/>
            <a:lumOff val="7765"/>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elvetica" pitchFamily="2" charset="0"/>
            </a:rPr>
            <a:t>safety</a:t>
          </a:r>
          <a:r>
            <a:rPr lang="en-US" sz="1500" kern="1200" dirty="0">
              <a:solidFill>
                <a:schemeClr val="bg1"/>
              </a:solidFill>
              <a:latin typeface="Helvetica" pitchFamily="2" charset="0"/>
            </a:rPr>
            <a:t> </a:t>
          </a:r>
          <a:r>
            <a:rPr lang="en-US" sz="1600" kern="1200" dirty="0">
              <a:solidFill>
                <a:schemeClr val="bg1"/>
              </a:solidFill>
              <a:latin typeface="Helvetica" pitchFamily="2" charset="0"/>
            </a:rPr>
            <a:t>systems</a:t>
          </a:r>
          <a:endParaRPr lang="en-US" sz="1500" kern="1200" dirty="0">
            <a:solidFill>
              <a:schemeClr val="bg1"/>
            </a:solidFill>
            <a:latin typeface="Helvetica" pitchFamily="2" charset="0"/>
          </a:endParaRPr>
        </a:p>
      </dsp:txBody>
      <dsp:txXfrm>
        <a:off x="1710099" y="1566172"/>
        <a:ext cx="1057959" cy="1057959"/>
      </dsp:txXfrm>
    </dsp:sp>
    <dsp:sp modelId="{6490360D-8D63-EF44-B4B5-405438793B3E}">
      <dsp:nvSpPr>
        <dsp:cNvPr id="0" name=""/>
        <dsp:cNvSpPr/>
      </dsp:nvSpPr>
      <dsp:spPr>
        <a:xfrm>
          <a:off x="2198901" y="372705"/>
          <a:ext cx="1496179" cy="1496179"/>
        </a:xfrm>
        <a:prstGeom prst="ellipse">
          <a:avLst/>
        </a:prstGeom>
        <a:solidFill>
          <a:schemeClr val="accent5">
            <a:alpha val="50000"/>
            <a:hueOff val="-9933876"/>
            <a:satOff val="39811"/>
            <a:lumOff val="8628"/>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chemeClr val="bg1"/>
            </a:solidFill>
            <a:latin typeface="Helvetica" pitchFamily="2" charset="0"/>
          </a:endParaRPr>
        </a:p>
      </dsp:txBody>
      <dsp:txXfrm>
        <a:off x="2418011" y="591815"/>
        <a:ext cx="1057959" cy="105795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406ED-0C44-4199-90B5-AD9CEA2939A4}" type="datetimeFigureOut">
              <a:rPr lang="en-US" smtClean="0"/>
              <a:t>10/27/2020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AF8E62-3A84-47FE-A0EC-56217DB5E25D}" type="slidenum">
              <a:rPr lang="en-US" smtClean="0"/>
              <a:t>‹#›</a:t>
            </a:fld>
            <a:endParaRPr lang="en-US"/>
          </a:p>
        </p:txBody>
      </p:sp>
    </p:spTree>
    <p:extLst>
      <p:ext uri="{BB962C8B-B14F-4D97-AF65-F5344CB8AC3E}">
        <p14:creationId xmlns:p14="http://schemas.microsoft.com/office/powerpoint/2010/main" val="938508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F8E62-3A84-47FE-A0EC-56217DB5E25D}" type="slidenum">
              <a:rPr lang="en-US" smtClean="0"/>
              <a:t>2</a:t>
            </a:fld>
            <a:endParaRPr lang="en-US"/>
          </a:p>
        </p:txBody>
      </p:sp>
    </p:spTree>
    <p:extLst>
      <p:ext uri="{BB962C8B-B14F-4D97-AF65-F5344CB8AC3E}">
        <p14:creationId xmlns:p14="http://schemas.microsoft.com/office/powerpoint/2010/main" val="2378158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this point in the project we have started working in one case study location, in san </a:t>
                </a:r>
                <a:r>
                  <a:rPr lang="en-US" dirty="0" err="1"/>
                  <a:t>juan</a:t>
                </a:r>
                <a:r>
                  <a:rPr lang="en-US" dirty="0"/>
                  <a:t> PR</a:t>
                </a:r>
              </a:p>
              <a:p>
                <a:endParaRPr lang="en-US" dirty="0"/>
              </a:p>
              <a:p>
                <a:r>
                  <a:rPr lang="en-US" dirty="0"/>
                  <a:t>Although we have had the pleasure of many phone conversations with the community organization in San Juan, called ENLACE, the first time we met in person and toured the area was in December of last year. </a:t>
                </a:r>
              </a:p>
              <a:p>
                <a:endParaRPr lang="en-US" dirty="0"/>
              </a:p>
              <a:p>
                <a:r>
                  <a:rPr lang="en-US" dirty="0"/>
                  <a:t>During this trip we were able to build our relationship with the community representatives, as well as conduct a small focus group with about 10 community leaders to test out a questionnaire we developed, making sure we were asking relevant questions and that our approach was appropriate to capture needs of the community.</a:t>
                </a:r>
              </a:p>
              <a:p>
                <a:endParaRPr lang="en-US" dirty="0"/>
              </a:p>
              <a:p>
                <a:r>
                  <a:rPr lang="en-US" dirty="0"/>
                  <a:t>And the feedback we received on this trip was very positive, with residents indicating that they liked our overall approach, and they really were interested in working with us because they thought that the information that this study would inform, </a:t>
                </a:r>
                <a:r>
                  <a:rPr lang="en-US" dirty="0" err="1"/>
                  <a:t>namey</a:t>
                </a:r>
                <a:r>
                  <a:rPr lang="en-US" dirty="0"/>
                  <a:t> how to make their community more resilient, was very important to them. The </a:t>
                </a:r>
                <a:r>
                  <a:rPr lang="en-US" dirty="0" err="1"/>
                  <a:t>questionnaairre</a:t>
                </a:r>
                <a:r>
                  <a:rPr lang="en-US" dirty="0"/>
                  <a:t> that we tested also went well, although we came back with very valuable feedback in how to simplify it </a:t>
                </a:r>
                <a:r>
                  <a:rPr lang="en-US" dirty="0" err="1"/>
                  <a:t>anf</a:t>
                </a:r>
                <a:r>
                  <a:rPr lang="en-US" dirty="0"/>
                  <a:t> make the wording less technical and </a:t>
                </a:r>
                <a:r>
                  <a:rPr lang="en-US" dirty="0" err="1"/>
                  <a:t>moire</a:t>
                </a:r>
                <a:r>
                  <a:rPr lang="en-US" dirty="0"/>
                  <a:t> relevant to what the people experiences and therefore would make the questions easier to answer.</a:t>
                </a:r>
              </a:p>
              <a:p>
                <a:endParaRPr lang="en-US" dirty="0"/>
              </a:p>
              <a:p>
                <a:r>
                  <a:rPr lang="en-US" dirty="0"/>
                  <a:t>The most frequently reported needs by the people we spoke with were related to….some of which we expected. One </a:t>
                </a:r>
                <a:r>
                  <a:rPr lang="en-US" dirty="0" err="1"/>
                  <a:t>suprise</a:t>
                </a:r>
                <a:r>
                  <a:rPr lang="en-US" dirty="0"/>
                  <a:t> was the importance of television to this group. Whereas the theory might say that TV is not a critical need and instead serves more as a means of entertainment, the group we spoke with said that it was really important for them to stay up to date on what was happening in terms of the recovery effort as well as offered a distraction for them in a really difficult time and ultimately it was important for their mental health.</a:t>
                </a:r>
              </a:p>
              <a:p>
                <a:endParaRPr lang="en-US" dirty="0"/>
              </a:p>
              <a:p>
                <a:r>
                  <a:rPr lang="en-US" dirty="0"/>
                  <a:t>Based on the preliminary results and feedback in our December trip, we plan to go back to San Juan as soon as we can, given the current COVID-19 restrictions and safety concerns to move the project forward it may be some time.</a:t>
                </a:r>
              </a:p>
              <a:p>
                <a:endParaRPr lang="en-US" dirty="0"/>
              </a:p>
              <a:p>
                <a:r>
                  <a:rPr lang="en-US" dirty="0"/>
                  <a:t>The current plan is to work closely with the community organization, and have them help us to administer the survey to people within the community during public events when many residents would be in attendance. In future visits we plan to conduct a handful of additional small focus groups with community leaders with the new and improved questionnaire. </a:t>
                </a:r>
              </a:p>
              <a:p>
                <a:endParaRPr lang="en-US" dirty="0"/>
              </a:p>
              <a:p>
                <a:r>
                  <a:rPr lang="en-US" dirty="0"/>
                  <a:t>With this developed questionnaire that has been vetted with our experience in San Juan, we are gearing up to start working with community organizations in our other case study locations. </a:t>
                </a:r>
              </a:p>
              <a:p>
                <a:endParaRPr lang="en-US" dirty="0"/>
              </a:p>
            </p:txBody>
          </p:sp>
        </mc:Choice>
        <mc:Fallback xmlns="">
          <p:sp>
            <p:nvSpPr>
              <p:cNvPr id="3" name="Notes Placeholder 2"/>
              <p:cNvSpPr>
                <a:spLocks noGrp="1"/>
              </p:cNvSpPr>
              <p:nvPr>
                <p:ph type="body" idx="1"/>
              </p:nvPr>
            </p:nvSpPr>
            <p:spPr/>
            <p:txBody>
              <a:bodyPr/>
              <a:lstStyle/>
              <a:p>
                <a:r>
                  <a:rPr lang="en-US" dirty="0"/>
                  <a:t>Sharpen key point of slide</a:t>
                </a:r>
              </a:p>
              <a:p>
                <a:endParaRPr lang="en-US" dirty="0"/>
              </a:p>
              <a:p>
                <a:pPr>
                  <a:lnSpc>
                    <a:spcPct val="150000"/>
                  </a:lnSpc>
                </a:pPr>
                <a:r>
                  <a:rPr lang="en-US" sz="1800" b="1" dirty="0">
                    <a:latin typeface="Cambria" panose="02040503050406030204" pitchFamily="18" charset="0"/>
                    <a:ea typeface="Calibri" panose="020F0502020204030204" pitchFamily="34" charset="0"/>
                    <a:cs typeface="Times New Roman" panose="02020603050405020304" pitchFamily="18" charset="0"/>
                  </a:rPr>
                  <a:t>SAIDI </a:t>
                </a:r>
                <a:r>
                  <a:rPr lang="en-US" sz="1200" i="0">
                    <a:latin typeface="Cambria Math" panose="02040503050406030204" pitchFamily="18" charset="0"/>
                    <a:ea typeface="Calibri" panose="020F0502020204030204" pitchFamily="34" charset="0"/>
                    <a:cs typeface="Times New Roman" panose="02020603050405020304" pitchFamily="18" charset="0"/>
                  </a:rPr>
                  <a:t>= </a:t>
                </a:r>
                <a:r>
                  <a:rPr lang="en-US" sz="1200" i="0">
                    <a:latin typeface="Cambria Math" panose="02040503050406030204" pitchFamily="18" charset="0"/>
                    <a:cs typeface="Times New Roman" panose="02020603050405020304" pitchFamily="18" charset="0"/>
                  </a:rPr>
                  <a:t> (</a:t>
                </a:r>
                <a:r>
                  <a:rPr lang="en-US" sz="1200" i="0">
                    <a:latin typeface="Cambria Math" panose="02040503050406030204" pitchFamily="18" charset="0"/>
                    <a:ea typeface="Calibri" panose="020F0502020204030204" pitchFamily="34" charset="0"/>
                    <a:cs typeface="Times New Roman" panose="02020603050405020304" pitchFamily="18" charset="0"/>
                  </a:rPr>
                  <a:t>𝑠𝑢𝑚 𝑜𝑓 𝑎𝑙𝑙 𝑐𝑢𝑠𝑡𝑜𝑚𝑒𝑟 𝑖𝑛𝑡𝑒𝑟𝑟𝑢𝑝𝑡𝑖𝑜𝑛 𝑑𝑢𝑟𝑎𝑡𝑖𝑜𝑛𝑠)/(𝑡𝑜𝑡𝑎𝑙 𝑛𝑢𝑚𝑏𝑒𝑟 𝑜𝑓 𝑐𝑢𝑠𝑡𝑜𝑚𝑒𝑟𝑠 𝑠𝑒𝑟𝑣𝑒𝑑)</a:t>
                </a:r>
                <a:r>
                  <a:rPr lang="en-US" sz="1200" dirty="0">
                    <a:latin typeface="Calibri" panose="020F0502020204030204" pitchFamily="34" charset="0"/>
                    <a:ea typeface="Times New Roman" panose="02020603050405020304" pitchFamily="18" charset="0"/>
                    <a:cs typeface="Times New Roman" panose="02020603050405020304" pitchFamily="18" charset="0"/>
                  </a:rPr>
                  <a:t>; </a:t>
                </a:r>
              </a:p>
              <a:p>
                <a:pPr>
                  <a:lnSpc>
                    <a:spcPct val="15000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total outage duration for average consumer in a year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b="1" dirty="0">
                    <a:latin typeface="Cambria" panose="02040503050406030204" pitchFamily="18" charset="0"/>
                    <a:ea typeface="Calibri" panose="020F0502020204030204" pitchFamily="34" charset="0"/>
                    <a:cs typeface="Times New Roman" panose="02020603050405020304" pitchFamily="18" charset="0"/>
                  </a:rPr>
                  <a:t>SAIFI </a:t>
                </a:r>
                <a:r>
                  <a:rPr lang="en-US" sz="1200" i="0">
                    <a:latin typeface="Cambria Math" panose="02040503050406030204" pitchFamily="18" charset="0"/>
                    <a:ea typeface="Calibri" panose="020F0502020204030204" pitchFamily="34" charset="0"/>
                    <a:cs typeface="Times New Roman" panose="02020603050405020304" pitchFamily="18" charset="0"/>
                  </a:rPr>
                  <a:t>= </a:t>
                </a:r>
                <a:r>
                  <a:rPr lang="en-US" sz="1200" i="0">
                    <a:latin typeface="Cambria Math" panose="02040503050406030204" pitchFamily="18" charset="0"/>
                    <a:cs typeface="Times New Roman" panose="02020603050405020304" pitchFamily="18" charset="0"/>
                  </a:rPr>
                  <a:t> (</a:t>
                </a:r>
                <a:r>
                  <a:rPr lang="en-US" sz="1200" i="0">
                    <a:latin typeface="Cambria Math" panose="02040503050406030204" pitchFamily="18" charset="0"/>
                    <a:ea typeface="Calibri" panose="020F0502020204030204" pitchFamily="34" charset="0"/>
                    <a:cs typeface="Times New Roman" panose="02020603050405020304" pitchFamily="18" charset="0"/>
                  </a:rPr>
                  <a:t>𝑡𝑜𝑡𝑎𝑙 𝑛𝑢𝑚𝑏𝑒𝑟 𝑜𝑓 𝑐𝑢𝑠𝑡𝑜𝑚𝑒𝑟 𝑖𝑛𝑡𝑒𝑟𝑟𝑢𝑝𝑡𝑖𝑜𝑛𝑠 )/(𝑡𝑜𝑡𝑎𝑙 𝑛𝑢𝑚𝑏𝑒𝑟 𝑜𝑓 𝑐𝑢𝑠𝑡𝑜𝑚𝑒𝑟𝑠 𝑠𝑒𝑟𝑣𝑒𝑑)</a:t>
                </a:r>
                <a:r>
                  <a:rPr lang="en-US" sz="1200" dirty="0">
                    <a:latin typeface="Calibri" panose="020F0502020204030204" pitchFamily="34" charset="0"/>
                    <a:ea typeface="Times New Roman" panose="02020603050405020304" pitchFamily="18" charset="0"/>
                    <a:cs typeface="Times New Roman" panose="02020603050405020304" pitchFamily="18" charset="0"/>
                  </a:rPr>
                  <a:t>;</a:t>
                </a:r>
              </a:p>
              <a:p>
                <a:pPr>
                  <a:lnSpc>
                    <a:spcPct val="150000"/>
                  </a:lnSpc>
                </a:pPr>
                <a:r>
                  <a:rPr lang="en-US" sz="1200" dirty="0">
                    <a:latin typeface="Calibri" panose="020F0502020204030204" pitchFamily="34" charset="0"/>
                    <a:ea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number of times a system customer might experience outage in year</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b="1" dirty="0">
                    <a:latin typeface="Cambria" panose="02040503050406030204" pitchFamily="18" charset="0"/>
                    <a:ea typeface="Calibri" panose="020F0502020204030204" pitchFamily="34" charset="0"/>
                    <a:cs typeface="Times New Roman" panose="02020603050405020304" pitchFamily="18" charset="0"/>
                  </a:rPr>
                  <a:t>CAIDI </a:t>
                </a:r>
                <a:r>
                  <a:rPr lang="en-US" sz="1200" i="0">
                    <a:latin typeface="Cambria Math" panose="02040503050406030204" pitchFamily="18" charset="0"/>
                    <a:ea typeface="Calibri" panose="020F0502020204030204" pitchFamily="34" charset="0"/>
                    <a:cs typeface="Times New Roman" panose="02020603050405020304" pitchFamily="18" charset="0"/>
                  </a:rPr>
                  <a:t>= </a:t>
                </a:r>
                <a:r>
                  <a:rPr lang="en-US" sz="1200" i="0">
                    <a:latin typeface="Cambria Math" panose="02040503050406030204" pitchFamily="18" charset="0"/>
                    <a:cs typeface="Times New Roman" panose="02020603050405020304" pitchFamily="18" charset="0"/>
                  </a:rPr>
                  <a:t> (</a:t>
                </a:r>
                <a:r>
                  <a:rPr lang="en-US" sz="1200" i="0">
                    <a:latin typeface="Cambria Math" panose="02040503050406030204" pitchFamily="18" charset="0"/>
                    <a:ea typeface="Calibri" panose="020F0502020204030204" pitchFamily="34" charset="0"/>
                    <a:cs typeface="Times New Roman" panose="02020603050405020304" pitchFamily="18" charset="0"/>
                  </a:rPr>
                  <a:t>𝑠𝑢𝑚 𝑜𝑓 𝑎𝑙𝑙 𝑐𝑢𝑠𝑡𝑜𝑚𝑒𝑟 𝑖𝑛𝑡𝑒𝑟𝑟𝑢𝑝𝑡𝑖𝑜𝑛 𝑑𝑢𝑟𝑎𝑡𝑖𝑜𝑛𝑠)/(𝑡𝑜𝑡𝑎𝑙 𝑛𝑢𝑚𝑏𝑒𝑟 𝑜𝑓 𝑐𝑢𝑠𝑡𝑜𝑚𝑒𝑟 𝑖𝑛𝑡𝑒𝑟𝑟𝑢𝑝𝑡𝑖𝑜𝑛𝑠)</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5000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average length to restore power once outage occurs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b="1" dirty="0">
                    <a:latin typeface="Cambria" panose="02040503050406030204" pitchFamily="18" charset="0"/>
                    <a:ea typeface="Calibri" panose="020F0502020204030204" pitchFamily="34" charset="0"/>
                    <a:cs typeface="Times New Roman" panose="02020603050405020304" pitchFamily="18" charset="0"/>
                  </a:rPr>
                  <a:t>CAIFI</a:t>
                </a:r>
                <a:r>
                  <a:rPr lang="en-US" sz="1200" dirty="0">
                    <a:ea typeface="Calibri" panose="020F0502020204030204" pitchFamily="34" charset="0"/>
                    <a:cs typeface="Times New Roman" panose="02020603050405020304" pitchFamily="18" charset="0"/>
                  </a:rPr>
                  <a:t> </a:t>
                </a:r>
                <a:r>
                  <a:rPr lang="en-US" sz="1200" i="0">
                    <a:latin typeface="Cambria Math" panose="02040503050406030204" pitchFamily="18" charset="0"/>
                    <a:ea typeface="Calibri" panose="020F0502020204030204" pitchFamily="34" charset="0"/>
                    <a:cs typeface="Times New Roman" panose="02020603050405020304" pitchFamily="18" charset="0"/>
                  </a:rPr>
                  <a:t>= </a:t>
                </a:r>
                <a:r>
                  <a:rPr lang="en-US" sz="1200" i="0">
                    <a:latin typeface="Cambria Math" panose="02040503050406030204" pitchFamily="18" charset="0"/>
                    <a:cs typeface="Times New Roman" panose="02020603050405020304" pitchFamily="18" charset="0"/>
                  </a:rPr>
                  <a:t> (</a:t>
                </a:r>
                <a:r>
                  <a:rPr lang="en-US" sz="1200" i="0">
                    <a:latin typeface="Cambria Math" panose="02040503050406030204" pitchFamily="18" charset="0"/>
                    <a:ea typeface="Calibri" panose="020F0502020204030204" pitchFamily="34" charset="0"/>
                    <a:cs typeface="Times New Roman" panose="02020603050405020304" pitchFamily="18" charset="0"/>
                  </a:rPr>
                  <a:t>𝑡𝑜𝑡𝑎𝑙 𝑛𝑢𝑚𝑏𝑒𝑟 𝑜𝑓 𝑐𝑢𝑠𝑡𝑜𝑚𝑒𝑟 𝑖𝑛𝑡𝑒𝑟𝑟𝑢𝑝𝑡𝑖𝑜𝑛𝑠 )/(𝑛𝑢𝑚𝑏𝑒𝑟 𝑜𝑓 𝑑𝑖𝑠𝑡𝑖𝑛𝑐𝑡 𝑐𝑢𝑠𝑡𝑜𝑚𝑒𝑟𝑠 𝑖𝑛𝑡𝑒𝑟𝑟𝑢𝑝𝑡𝑒𝑑)</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5000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average number of interruptions per interrupted customer per </a:t>
                </a:r>
                <a:endParaRPr lang="en-US" dirty="0"/>
              </a:p>
            </p:txBody>
          </p:sp>
        </mc:Fallback>
      </mc:AlternateContent>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87995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particular example is a climate vulnerability assessment of Erie County, which is the western most county in upstate New York, in which the City of Buffalo sits in between Lake Erie to our west and Lake Ontario to our North.</a:t>
            </a:r>
          </a:p>
          <a:p>
            <a:endParaRPr lang="en-US" dirty="0"/>
          </a:p>
          <a:p>
            <a:r>
              <a:rPr lang="en-US" dirty="0"/>
              <a:t>The funding for this project is the NYS DEC, who spearheads a program call Climate Smart Communities, which funds projects for local climate action across the state, which includes aspects of mitigation and adaptation to climate impacts.</a:t>
            </a:r>
          </a:p>
          <a:p>
            <a:endParaRPr lang="en-US" dirty="0"/>
          </a:p>
          <a:p>
            <a:r>
              <a:rPr lang="en-US" dirty="0"/>
              <a:t>A few years ago, I worked closely with our partners at Erie County Department of E &amp; P to put together a proposal that would assess particular climate vulnerabilities for Erie County, which would help the County better plan for and mitigate the consequences of some of the potential changes headed their way.</a:t>
            </a:r>
          </a:p>
          <a:p>
            <a:endParaRPr lang="en-US" dirty="0"/>
          </a:p>
          <a:p>
            <a:r>
              <a:rPr lang="en-US" dirty="0"/>
              <a:t>IN Western NY, the climate impacts we are facing seem to be relatively less severe than other areas in the nation, however we definitely are expecting significant change. For example depending on the emission scenario you use, the climate we might expect to experience in NYS by the end of my lifetime could be more like that of South Carolina and Northern Georgia experience today. </a:t>
            </a:r>
          </a:p>
          <a:p>
            <a:endParaRPr lang="en-US" dirty="0"/>
          </a:p>
          <a:p>
            <a:r>
              <a:rPr lang="en-US" dirty="0"/>
              <a:t>This means significant shifts in our average temperatures and annual precipitations, but it also likely means we will experience more heat waves and more intense precipitation events in our region. These are the types of changes that Erie County is interested in understanding so that they may better prepare for the future.</a:t>
            </a:r>
          </a:p>
          <a:p>
            <a:endParaRPr lang="en-US" dirty="0"/>
          </a:p>
        </p:txBody>
      </p:sp>
      <p:sp>
        <p:nvSpPr>
          <p:cNvPr id="4" name="Slide Number Placeholder 3"/>
          <p:cNvSpPr>
            <a:spLocks noGrp="1"/>
          </p:cNvSpPr>
          <p:nvPr>
            <p:ph type="sldNum" sz="quarter" idx="5"/>
          </p:nvPr>
        </p:nvSpPr>
        <p:spPr/>
        <p:txBody>
          <a:bodyPr/>
          <a:lstStyle/>
          <a:p>
            <a:fld id="{62AF8E62-3A84-47FE-A0EC-56217DB5E25D}" type="slidenum">
              <a:rPr lang="en-US" smtClean="0"/>
              <a:t>3</a:t>
            </a:fld>
            <a:endParaRPr lang="en-US"/>
          </a:p>
        </p:txBody>
      </p:sp>
    </p:spTree>
    <p:extLst>
      <p:ext uri="{BB962C8B-B14F-4D97-AF65-F5344CB8AC3E}">
        <p14:creationId xmlns:p14="http://schemas.microsoft.com/office/powerpoint/2010/main" val="136966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getting to the more important part here…which is the strong community and stakeholder engagement that inherent to this important work we are doing. </a:t>
            </a:r>
          </a:p>
          <a:p>
            <a:endParaRPr lang="en-US" dirty="0"/>
          </a:p>
          <a:p>
            <a:r>
              <a:rPr lang="en-US" dirty="0"/>
              <a:t>As I said, this project is a collaboration between scholars and research at UB and Erie County, which is the primary governmental institution in our area that provides emergency, health and human services to its residents, making it a key player in the ability of our communities to successfully respond and adapt to climate threats and hazards.</a:t>
            </a:r>
          </a:p>
          <a:p>
            <a:endParaRPr lang="en-US" dirty="0"/>
          </a:p>
          <a:p>
            <a:r>
              <a:rPr lang="en-US" dirty="0"/>
              <a:t>In addition to this core team, we are heavily informed and guided by two stakeholder groups. </a:t>
            </a:r>
          </a:p>
          <a:p>
            <a:endParaRPr lang="en-US" dirty="0"/>
          </a:p>
          <a:p>
            <a:r>
              <a:rPr lang="en-US" dirty="0"/>
              <a:t>One is an external group, called the Erie County C3TF, which is </a:t>
            </a:r>
            <a:r>
              <a:rPr lang="en-US" dirty="0" err="1"/>
              <a:t>comprosed</a:t>
            </a:r>
            <a:r>
              <a:rPr lang="en-US" dirty="0"/>
              <a:t> of about 2 dozen representatives from local organizations, municipalities, and agencies that are considered key stakeholders to the County’s climate work.</a:t>
            </a:r>
          </a:p>
          <a:p>
            <a:endParaRPr lang="en-US" dirty="0"/>
          </a:p>
          <a:p>
            <a:r>
              <a:rPr lang="en-US" dirty="0"/>
              <a:t>The other is an internal County group called the Green team, which is an interdepartmental team that works together across the County’s departments on sustainability initiatives. </a:t>
            </a:r>
          </a:p>
          <a:p>
            <a:endParaRPr lang="en-US" dirty="0"/>
          </a:p>
          <a:p>
            <a:r>
              <a:rPr lang="en-US" dirty="0"/>
              <a:t>It is really this heavy stakeholder component of our project I think that makes it unique from other more traditional academic work that often works in isolation from the community and the public and reports its findings out after the fact. Alternatively….what we are doing and hoping to do more is a much more meaningful type of collaboration….</a:t>
            </a:r>
          </a:p>
          <a:p>
            <a:endParaRPr lang="en-US" dirty="0"/>
          </a:p>
          <a:p>
            <a:endParaRPr lang="en-US" dirty="0"/>
          </a:p>
        </p:txBody>
      </p:sp>
      <p:sp>
        <p:nvSpPr>
          <p:cNvPr id="4" name="Slide Number Placeholder 3"/>
          <p:cNvSpPr>
            <a:spLocks noGrp="1"/>
          </p:cNvSpPr>
          <p:nvPr>
            <p:ph type="sldNum" sz="quarter" idx="5"/>
          </p:nvPr>
        </p:nvSpPr>
        <p:spPr/>
        <p:txBody>
          <a:bodyPr/>
          <a:lstStyle/>
          <a:p>
            <a:fld id="{62AF8E62-3A84-47FE-A0EC-56217DB5E25D}" type="slidenum">
              <a:rPr lang="en-US" smtClean="0"/>
              <a:t>4</a:t>
            </a:fld>
            <a:endParaRPr lang="en-US"/>
          </a:p>
        </p:txBody>
      </p:sp>
    </p:spTree>
    <p:extLst>
      <p:ext uri="{BB962C8B-B14F-4D97-AF65-F5344CB8AC3E}">
        <p14:creationId xmlns:p14="http://schemas.microsoft.com/office/powerpoint/2010/main" val="240204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framework we are using in our assessment, which is adapted from peer reviewed literature on the topic and is really considered to be the best practice for conducting climate assessments. It is also the framing that the DEC&lt; who funds this project is asking all of its assessments to follow so that the process of assessment is very similar across all of the assessments happening across the state.</a:t>
            </a:r>
          </a:p>
          <a:p>
            <a:endParaRPr lang="en-US" dirty="0"/>
          </a:p>
          <a:p>
            <a:r>
              <a:rPr lang="en-US" dirty="0"/>
              <a:t>There are three parts to the framework:</a:t>
            </a:r>
          </a:p>
          <a:p>
            <a:pPr marL="228600" indent="-228600">
              <a:buAutoNum type="arabicParenR"/>
            </a:pPr>
            <a:r>
              <a:rPr lang="en-US" dirty="0"/>
              <a:t>Climate exposure, where we look at the current and future trends in climate and extreme events in the region</a:t>
            </a:r>
          </a:p>
          <a:p>
            <a:pPr marL="228600" indent="-228600">
              <a:buAutoNum type="arabicParenR"/>
            </a:pPr>
            <a:r>
              <a:rPr lang="en-US" dirty="0"/>
              <a:t>Assess how sensitive the County is to those threats it’s exposed to</a:t>
            </a:r>
          </a:p>
          <a:p>
            <a:pPr marL="228600" indent="-228600">
              <a:buAutoNum type="arabicParenR"/>
            </a:pPr>
            <a:r>
              <a:rPr lang="en-US" dirty="0"/>
              <a:t>Adaptive capacity, or how ready is the County to respond to the threats it may face</a:t>
            </a:r>
          </a:p>
          <a:p>
            <a:pPr marL="228600" indent="-228600">
              <a:buAutoNum type="arabicParenR"/>
            </a:pPr>
            <a:r>
              <a:rPr lang="en-US" dirty="0"/>
              <a:t>All of these things together will tell us the County's overall vulnerability to climate related threats and hazards.</a:t>
            </a:r>
          </a:p>
          <a:p>
            <a:pPr marL="228600" indent="-228600">
              <a:buAutoNum type="arabicParenR"/>
            </a:pPr>
            <a:endParaRPr lang="en-US" dirty="0"/>
          </a:p>
          <a:p>
            <a:pPr marL="0" indent="0">
              <a:buNone/>
            </a:pPr>
            <a:r>
              <a:rPr lang="en-US" dirty="0"/>
              <a:t>SO now I am going to walk you through each of these steps, or phases of our project and tell you how we are going about assessing each piece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60B21-4B2C-4A88-BF1D-A2AE01E83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54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known in the sustainability literature as the process of knowledge co-production with our community partners and stakeholders.</a:t>
            </a:r>
          </a:p>
          <a:p>
            <a:endParaRPr lang="en-US" dirty="0"/>
          </a:p>
          <a:p>
            <a:r>
              <a:rPr lang="en-US" dirty="0"/>
              <a:t>The idea here is that we are not being extractive with the community, in that we are not </a:t>
            </a:r>
            <a:r>
              <a:rPr lang="en-US" dirty="0" err="1"/>
              <a:t>dolinf</a:t>
            </a:r>
            <a:r>
              <a:rPr lang="en-US" dirty="0"/>
              <a:t> short-term one-off type research projects….instead we are engaged in a much longer term relationship with our partners, like Erie County, where each of our different perspectives and ways of knowing and doing are valued and we work together towards shared goals that are beneficial to all involved.</a:t>
            </a:r>
          </a:p>
          <a:p>
            <a:endParaRPr lang="en-US" dirty="0"/>
          </a:p>
        </p:txBody>
      </p:sp>
      <p:sp>
        <p:nvSpPr>
          <p:cNvPr id="4" name="Slide Number Placeholder 3"/>
          <p:cNvSpPr>
            <a:spLocks noGrp="1"/>
          </p:cNvSpPr>
          <p:nvPr>
            <p:ph type="sldNum" sz="quarter" idx="5"/>
          </p:nvPr>
        </p:nvSpPr>
        <p:spPr/>
        <p:txBody>
          <a:bodyPr/>
          <a:lstStyle/>
          <a:p>
            <a:fld id="{62AF8E62-3A84-47FE-A0EC-56217DB5E25D}" type="slidenum">
              <a:rPr lang="en-US" smtClean="0"/>
              <a:t>6</a:t>
            </a:fld>
            <a:endParaRPr lang="en-US"/>
          </a:p>
        </p:txBody>
      </p:sp>
    </p:spTree>
    <p:extLst>
      <p:ext uri="{BB962C8B-B14F-4D97-AF65-F5344CB8AC3E}">
        <p14:creationId xmlns:p14="http://schemas.microsoft.com/office/powerpoint/2010/main" val="2258515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my last slide, I just wanted to say that this type of work has been a challenge but also a unique opportunity through COVID-19. The typical way we would do these things is to physically get everyone in the same room as part of a workshop….now instead we have lots of meetings that look like this….</a:t>
            </a:r>
          </a:p>
          <a:p>
            <a:endParaRPr lang="en-US" dirty="0"/>
          </a:p>
          <a:p>
            <a:r>
              <a:rPr lang="en-US" dirty="0"/>
              <a:t>The OUTSTEPS network has been </a:t>
            </a:r>
            <a:r>
              <a:rPr lang="en-US" dirty="0" err="1"/>
              <a:t>particulary</a:t>
            </a:r>
            <a:r>
              <a:rPr lang="en-US" dirty="0"/>
              <a:t> useful because, as a network with participants that are located all throughout the region, we were used to meeting virtually every week anyway. SO when COVID hit, the weekly meetings of the network continued without a problem and became a weekly way of touching base with our collaborators and partners throughout the region, whom we could learn from in these </a:t>
            </a:r>
            <a:r>
              <a:rPr lang="en-US" dirty="0" err="1"/>
              <a:t>unprecended</a:t>
            </a:r>
            <a:r>
              <a:rPr lang="en-US" dirty="0"/>
              <a:t> </a:t>
            </a:r>
            <a:r>
              <a:rPr lang="en-US" dirty="0" err="1"/>
              <a:t>toimes</a:t>
            </a:r>
            <a:r>
              <a:rPr lang="en-US" dirty="0"/>
              <a:t>.</a:t>
            </a:r>
          </a:p>
          <a:p>
            <a:endParaRPr lang="en-US" dirty="0"/>
          </a:p>
          <a:p>
            <a:r>
              <a:rPr lang="en-US" dirty="0"/>
              <a:t>At the beginning it felt like this was a barrier to overcome….</a:t>
            </a:r>
          </a:p>
          <a:p>
            <a:endParaRPr lang="en-US" dirty="0"/>
          </a:p>
        </p:txBody>
      </p:sp>
      <p:sp>
        <p:nvSpPr>
          <p:cNvPr id="4" name="Slide Number Placeholder 3"/>
          <p:cNvSpPr>
            <a:spLocks noGrp="1"/>
          </p:cNvSpPr>
          <p:nvPr>
            <p:ph type="sldNum" sz="quarter" idx="5"/>
          </p:nvPr>
        </p:nvSpPr>
        <p:spPr/>
        <p:txBody>
          <a:bodyPr/>
          <a:lstStyle/>
          <a:p>
            <a:fld id="{62AF8E62-3A84-47FE-A0EC-56217DB5E25D}" type="slidenum">
              <a:rPr lang="en-US" smtClean="0"/>
              <a:t>7</a:t>
            </a:fld>
            <a:endParaRPr lang="en-US"/>
          </a:p>
        </p:txBody>
      </p:sp>
    </p:spTree>
    <p:extLst>
      <p:ext uri="{BB962C8B-B14F-4D97-AF65-F5344CB8AC3E}">
        <p14:creationId xmlns:p14="http://schemas.microsoft.com/office/powerpoint/2010/main" val="2322531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Whereas before I spoke about infrastructure more broadly, here we are more focused on the disruption of energy.</a:t>
            </a:r>
          </a:p>
          <a:p>
            <a:endParaRPr lang="en-US" i="1" dirty="0"/>
          </a:p>
          <a:p>
            <a:r>
              <a:rPr lang="en-US" i="1" dirty="0"/>
              <a:t>As I showed earlier in my presentation, </a:t>
            </a:r>
            <a:r>
              <a:rPr lang="en-US" i="1" baseline="0" dirty="0"/>
              <a:t>energy is one out of 16 CI sectors identified as critical. </a:t>
            </a:r>
          </a:p>
          <a:p>
            <a:endParaRPr lang="en-US" i="1" baseline="0" dirty="0"/>
          </a:p>
          <a:p>
            <a:r>
              <a:rPr lang="en-US" i="1" baseline="0" dirty="0"/>
              <a:t>And the energy sector in particular is recognized as being uniquely critical because it provides an enabling function across all critical infrastructure sectors….</a:t>
            </a:r>
          </a:p>
          <a:p>
            <a:endParaRPr lang="en-US" i="1" baseline="0" dirty="0"/>
          </a:p>
          <a:p>
            <a:r>
              <a:rPr lang="en-US" i="1" baseline="0" dirty="0"/>
              <a:t>But from a community or household perspective, energy is important for different reasons, not because it enables the functionality of all this other infrastructure, but that it enables people to have access to things you need to survive and feel comfortable, like cooling or heating, charging your phone, refrigeration, health care, water delivery, lighting, etc. </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3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2917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research questions we are seeking to answer for our case study locations in this project.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8D72B-2E6C-4646-913C-1CE252C30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536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Calibri" panose="020F0502020204030204" pitchFamily="34" charset="0"/>
                <a:cs typeface="Calibri" panose="020F0502020204030204" pitchFamily="34" charset="0"/>
              </a:rPr>
              <a:t>The notion that people are impacted differently as the result of infrastructure disruptions is not often considered in planning</a:t>
            </a:r>
          </a:p>
          <a:p>
            <a:endParaRPr lang="en-US" dirty="0"/>
          </a:p>
        </p:txBody>
      </p:sp>
      <p:sp>
        <p:nvSpPr>
          <p:cNvPr id="4" name="Slide Number Placeholder 3"/>
          <p:cNvSpPr>
            <a:spLocks noGrp="1"/>
          </p:cNvSpPr>
          <p:nvPr>
            <p:ph type="sldNum" sz="quarter" idx="5"/>
          </p:nvPr>
        </p:nvSpPr>
        <p:spPr/>
        <p:txBody>
          <a:bodyPr/>
          <a:lstStyle/>
          <a:p>
            <a:fld id="{62AF8E62-3A84-47FE-A0EC-56217DB5E25D}" type="slidenum">
              <a:rPr lang="en-US" smtClean="0"/>
              <a:t>11</a:t>
            </a:fld>
            <a:endParaRPr lang="en-US"/>
          </a:p>
        </p:txBody>
      </p:sp>
    </p:spTree>
    <p:extLst>
      <p:ext uri="{BB962C8B-B14F-4D97-AF65-F5344CB8AC3E}">
        <p14:creationId xmlns:p14="http://schemas.microsoft.com/office/powerpoint/2010/main" val="308957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9C4A-3852-45FE-A8AA-C5A8AAFAB7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010C1-FD20-4456-86FE-2013C1FC54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03CA7-3D85-4FD9-916E-F5CA0B9ABB3D}"/>
              </a:ext>
            </a:extLst>
          </p:cNvPr>
          <p:cNvSpPr>
            <a:spLocks noGrp="1"/>
          </p:cNvSpPr>
          <p:nvPr>
            <p:ph type="dt" sz="half" idx="10"/>
          </p:nvPr>
        </p:nvSpPr>
        <p:spPr/>
        <p:txBody>
          <a:bodyPr/>
          <a:lstStyle/>
          <a:p>
            <a:fld id="{3225A9D7-1E87-4C3F-8F85-9EB2ECC0EAAB}" type="datetimeFigureOut">
              <a:rPr lang="en-US" smtClean="0"/>
              <a:t>10/27/2020</a:t>
            </a:fld>
            <a:endParaRPr lang="en-US"/>
          </a:p>
        </p:txBody>
      </p:sp>
      <p:sp>
        <p:nvSpPr>
          <p:cNvPr id="5" name="Footer Placeholder 4">
            <a:extLst>
              <a:ext uri="{FF2B5EF4-FFF2-40B4-BE49-F238E27FC236}">
                <a16:creationId xmlns:a16="http://schemas.microsoft.com/office/drawing/2014/main" id="{CB43809E-EE6E-4495-865D-A36FCF501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92DA7-899A-4F27-B508-8AF5D115564A}"/>
              </a:ext>
            </a:extLst>
          </p:cNvPr>
          <p:cNvSpPr>
            <a:spLocks noGrp="1"/>
          </p:cNvSpPr>
          <p:nvPr>
            <p:ph type="sldNum" sz="quarter" idx="12"/>
          </p:nvPr>
        </p:nvSpPr>
        <p:spPr/>
        <p:txBody>
          <a:bodyPr/>
          <a:lstStyle/>
          <a:p>
            <a:fld id="{C77E6B75-196C-4C54-85D4-A5B5CD988DDB}" type="slidenum">
              <a:rPr lang="en-US" smtClean="0"/>
              <a:t>‹#›</a:t>
            </a:fld>
            <a:endParaRPr lang="en-US"/>
          </a:p>
        </p:txBody>
      </p:sp>
    </p:spTree>
    <p:extLst>
      <p:ext uri="{BB962C8B-B14F-4D97-AF65-F5344CB8AC3E}">
        <p14:creationId xmlns:p14="http://schemas.microsoft.com/office/powerpoint/2010/main" val="1579819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0347-99BA-4FED-9D93-B2EEE697AF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AC3099-D491-4489-AE81-9E0C20C4598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CA94F-55A0-4EE2-A013-07C035E97BF3}"/>
              </a:ext>
            </a:extLst>
          </p:cNvPr>
          <p:cNvSpPr>
            <a:spLocks noGrp="1"/>
          </p:cNvSpPr>
          <p:nvPr>
            <p:ph type="dt" sz="half" idx="10"/>
          </p:nvPr>
        </p:nvSpPr>
        <p:spPr/>
        <p:txBody>
          <a:bodyPr/>
          <a:lstStyle/>
          <a:p>
            <a:fld id="{3225A9D7-1E87-4C3F-8F85-9EB2ECC0EAAB}" type="datetimeFigureOut">
              <a:rPr lang="en-US" smtClean="0"/>
              <a:t>10/27/2020</a:t>
            </a:fld>
            <a:endParaRPr lang="en-US"/>
          </a:p>
        </p:txBody>
      </p:sp>
      <p:sp>
        <p:nvSpPr>
          <p:cNvPr id="5" name="Footer Placeholder 4">
            <a:extLst>
              <a:ext uri="{FF2B5EF4-FFF2-40B4-BE49-F238E27FC236}">
                <a16:creationId xmlns:a16="http://schemas.microsoft.com/office/drawing/2014/main" id="{2A215BF3-8AD3-49B3-BD84-378E81543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F138E-5DD9-45E1-AB3E-1F20658F24AF}"/>
              </a:ext>
            </a:extLst>
          </p:cNvPr>
          <p:cNvSpPr>
            <a:spLocks noGrp="1"/>
          </p:cNvSpPr>
          <p:nvPr>
            <p:ph type="sldNum" sz="quarter" idx="12"/>
          </p:nvPr>
        </p:nvSpPr>
        <p:spPr/>
        <p:txBody>
          <a:bodyPr/>
          <a:lstStyle/>
          <a:p>
            <a:fld id="{C77E6B75-196C-4C54-85D4-A5B5CD988DDB}" type="slidenum">
              <a:rPr lang="en-US" smtClean="0"/>
              <a:t>‹#›</a:t>
            </a:fld>
            <a:endParaRPr lang="en-US"/>
          </a:p>
        </p:txBody>
      </p:sp>
    </p:spTree>
    <p:extLst>
      <p:ext uri="{BB962C8B-B14F-4D97-AF65-F5344CB8AC3E}">
        <p14:creationId xmlns:p14="http://schemas.microsoft.com/office/powerpoint/2010/main" val="150724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9E9115-D686-4146-92E9-A8A3C9BEC6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151BCC-84EE-4E70-89C3-BA306C1C03D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2CA9B-04DF-4951-80E4-F4B4453F67E9}"/>
              </a:ext>
            </a:extLst>
          </p:cNvPr>
          <p:cNvSpPr>
            <a:spLocks noGrp="1"/>
          </p:cNvSpPr>
          <p:nvPr>
            <p:ph type="dt" sz="half" idx="10"/>
          </p:nvPr>
        </p:nvSpPr>
        <p:spPr/>
        <p:txBody>
          <a:bodyPr/>
          <a:lstStyle/>
          <a:p>
            <a:fld id="{3225A9D7-1E87-4C3F-8F85-9EB2ECC0EAAB}" type="datetimeFigureOut">
              <a:rPr lang="en-US" smtClean="0"/>
              <a:t>10/27/2020</a:t>
            </a:fld>
            <a:endParaRPr lang="en-US"/>
          </a:p>
        </p:txBody>
      </p:sp>
      <p:sp>
        <p:nvSpPr>
          <p:cNvPr id="5" name="Footer Placeholder 4">
            <a:extLst>
              <a:ext uri="{FF2B5EF4-FFF2-40B4-BE49-F238E27FC236}">
                <a16:creationId xmlns:a16="http://schemas.microsoft.com/office/drawing/2014/main" id="{DDADFF86-C685-48E6-8FB7-46B09BD27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80E44-6464-407E-8B15-CC16D48E5B52}"/>
              </a:ext>
            </a:extLst>
          </p:cNvPr>
          <p:cNvSpPr>
            <a:spLocks noGrp="1"/>
          </p:cNvSpPr>
          <p:nvPr>
            <p:ph type="sldNum" sz="quarter" idx="12"/>
          </p:nvPr>
        </p:nvSpPr>
        <p:spPr/>
        <p:txBody>
          <a:bodyPr/>
          <a:lstStyle/>
          <a:p>
            <a:fld id="{C77E6B75-196C-4C54-85D4-A5B5CD988DDB}" type="slidenum">
              <a:rPr lang="en-US" smtClean="0"/>
              <a:t>‹#›</a:t>
            </a:fld>
            <a:endParaRPr lang="en-US"/>
          </a:p>
        </p:txBody>
      </p:sp>
    </p:spTree>
    <p:extLst>
      <p:ext uri="{BB962C8B-B14F-4D97-AF65-F5344CB8AC3E}">
        <p14:creationId xmlns:p14="http://schemas.microsoft.com/office/powerpoint/2010/main" val="1139008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6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06D40DEC-65FB-42A8-A5B6-2151ACB71CFF}" type="datetimeFigureOut">
              <a:rPr lang="en-US" smtClean="0">
                <a:solidFill>
                  <a:prstClr val="white">
                    <a:lumMod val="50000"/>
                  </a:prstClr>
                </a:solidFill>
              </a:rPr>
              <a:pPr/>
              <a:t>10/27/2020</a:t>
            </a:fld>
            <a:endParaRPr lang="en-US">
              <a:solidFill>
                <a:prstClr val="white">
                  <a:lumMod val="50000"/>
                </a:prstClr>
              </a:solidFill>
            </a:endParaRPr>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vert="horz" lIns="45720" tIns="45720" rIns="45720" bIns="45720" rtlCol="0" anchor="ctr">
            <a:normAutofit/>
          </a:bodyPr>
          <a:lstStyle>
            <a:lvl1pPr>
              <a:defRPr lang="en-US"/>
            </a:lvl1pPr>
          </a:lstStyle>
          <a:p>
            <a:fld id="{6667448A-5433-4AD7-AF05-AC6F1789119A}" type="slidenum">
              <a:rPr smtClean="0"/>
              <a:pPr/>
              <a:t>‹#›</a:t>
            </a:fld>
            <a:endParaRPr/>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73274846"/>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40DEC-65FB-42A8-A5B6-2151ACB71CFF}" type="datetimeFigureOut">
              <a:rPr lang="en-US" smtClean="0">
                <a:solidFill>
                  <a:prstClr val="white">
                    <a:lumMod val="50000"/>
                  </a:prstClr>
                </a:solidFill>
              </a:rPr>
              <a:pPr/>
              <a:t>10/27/2020</a:t>
            </a:fld>
            <a:endParaRPr lang="en-US">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7448A-5433-4AD7-AF05-AC6F1789119A}" type="slidenum">
              <a:rPr lang="en-US" smtClean="0"/>
              <a:pPr/>
              <a:t>‹#›</a:t>
            </a:fld>
            <a:endParaRPr lang="en-US"/>
          </a:p>
        </p:txBody>
      </p:sp>
    </p:spTree>
    <p:extLst>
      <p:ext uri="{BB962C8B-B14F-4D97-AF65-F5344CB8AC3E}">
        <p14:creationId xmlns:p14="http://schemas.microsoft.com/office/powerpoint/2010/main" val="160627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D40DEC-65FB-42A8-A5B6-2151ACB71CFF}" type="datetimeFigureOut">
              <a:rPr lang="en-US" smtClean="0">
                <a:solidFill>
                  <a:prstClr val="white">
                    <a:lumMod val="50000"/>
                  </a:prstClr>
                </a:solidFill>
              </a:rPr>
              <a:pPr/>
              <a:t>10/27/2020</a:t>
            </a:fld>
            <a:endParaRPr lang="en-US">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7448A-5433-4AD7-AF05-AC6F1789119A}" type="slidenum">
              <a:rPr lang="en-US" smtClean="0"/>
              <a:pPr/>
              <a:t>‹#›</a:t>
            </a:fld>
            <a:endParaRPr lang="en-US"/>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26995646"/>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D40DEC-65FB-42A8-A5B6-2151ACB71CFF}" type="datetimeFigureOut">
              <a:rPr lang="en-US" smtClean="0">
                <a:solidFill>
                  <a:prstClr val="white">
                    <a:lumMod val="50000"/>
                  </a:prstClr>
                </a:solidFill>
              </a:rPr>
              <a:pPr/>
              <a:t>10/27/2020</a:t>
            </a:fld>
            <a:endParaRPr lang="en-US">
              <a:solidFill>
                <a:prstClr val="white">
                  <a:lumMod val="50000"/>
                </a:prstClr>
              </a:solidFill>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7448A-5433-4AD7-AF05-AC6F1789119A}" type="slidenum">
              <a:rPr lang="en-US" smtClean="0"/>
              <a:pPr/>
              <a:t>‹#›</a:t>
            </a:fld>
            <a:endParaRPr lang="en-US"/>
          </a:p>
        </p:txBody>
      </p:sp>
    </p:spTree>
    <p:extLst>
      <p:ext uri="{BB962C8B-B14F-4D97-AF65-F5344CB8AC3E}">
        <p14:creationId xmlns:p14="http://schemas.microsoft.com/office/powerpoint/2010/main" val="2020054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7879"/>
            <a:ext cx="4480560" cy="731520"/>
          </a:xfrm>
        </p:spPr>
        <p:txBody>
          <a:bodyPr anchor="b">
            <a:normAutofit/>
          </a:bodyPr>
          <a:lstStyle>
            <a:lvl1pPr marL="0" indent="0">
              <a:spcBef>
                <a:spcPts val="0"/>
              </a:spcBef>
              <a:buNone/>
              <a:defRPr sz="2000" b="0">
                <a:solidFill>
                  <a:schemeClr val="tx1">
                    <a:lumMod val="6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3"/>
          </p:nvPr>
        </p:nvSpPr>
        <p:spPr>
          <a:xfrm>
            <a:off x="6126480" y="1717879"/>
            <a:ext cx="4480560" cy="731520"/>
          </a:xfrm>
        </p:spPr>
        <p:txBody>
          <a:bodyPr anchor="b">
            <a:normAutofit/>
          </a:bodyPr>
          <a:lstStyle>
            <a:lvl1pPr marL="0" indent="0">
              <a:spcBef>
                <a:spcPts val="0"/>
              </a:spcBef>
              <a:buFontTx/>
              <a:buNone/>
              <a:defRPr lang="en-US" sz="2000" b="0" kern="1200" spc="10" baseline="0" dirty="0">
                <a:solidFill>
                  <a:schemeClr val="tx1">
                    <a:lumMod val="65000"/>
                  </a:schemeClr>
                </a:solidFill>
                <a:latin typeface="+mn-lt"/>
                <a:ea typeface="+mn-ea"/>
                <a:cs typeface="+mn-cs"/>
              </a:defRPr>
            </a:lvl1pPr>
          </a:lstStyle>
          <a:p>
            <a:pPr lvl="0"/>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D40DEC-65FB-42A8-A5B6-2151ACB71CFF}" type="datetimeFigureOut">
              <a:rPr lang="en-US" smtClean="0">
                <a:solidFill>
                  <a:prstClr val="white">
                    <a:lumMod val="50000"/>
                  </a:prstClr>
                </a:solidFill>
              </a:rPr>
              <a:pPr/>
              <a:t>10/27/2020</a:t>
            </a:fld>
            <a:endParaRPr lang="en-US">
              <a:solidFill>
                <a:prstClr val="white">
                  <a:lumMod val="50000"/>
                </a:prstClr>
              </a:solidFill>
            </a:endParaRP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67448A-5433-4AD7-AF05-AC6F1789119A}" type="slidenum">
              <a:rPr lang="en-US" smtClean="0"/>
              <a:pPr/>
              <a:t>‹#›</a:t>
            </a:fld>
            <a:endParaRPr lang="en-US"/>
          </a:p>
        </p:txBody>
      </p:sp>
    </p:spTree>
    <p:extLst>
      <p:ext uri="{BB962C8B-B14F-4D97-AF65-F5344CB8AC3E}">
        <p14:creationId xmlns:p14="http://schemas.microsoft.com/office/powerpoint/2010/main" val="2920800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D40DEC-65FB-42A8-A5B6-2151ACB71CFF}" type="datetimeFigureOut">
              <a:rPr lang="en-US" smtClean="0">
                <a:solidFill>
                  <a:prstClr val="white">
                    <a:lumMod val="50000"/>
                  </a:prstClr>
                </a:solidFill>
              </a:rPr>
              <a:pPr/>
              <a:t>10/27/2020</a:t>
            </a:fld>
            <a:endParaRPr lang="en-US">
              <a:solidFill>
                <a:prstClr val="white">
                  <a:lumMod val="50000"/>
                </a:prstClr>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67448A-5433-4AD7-AF05-AC6F1789119A}" type="slidenum">
              <a:rPr lang="en-US" smtClean="0"/>
              <a:pPr/>
              <a:t>‹#›</a:t>
            </a:fld>
            <a:endParaRPr lang="en-US"/>
          </a:p>
        </p:txBody>
      </p:sp>
    </p:spTree>
    <p:extLst>
      <p:ext uri="{BB962C8B-B14F-4D97-AF65-F5344CB8AC3E}">
        <p14:creationId xmlns:p14="http://schemas.microsoft.com/office/powerpoint/2010/main" val="3306629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D40DEC-65FB-42A8-A5B6-2151ACB71CFF}" type="datetimeFigureOut">
              <a:rPr lang="en-US" smtClean="0">
                <a:solidFill>
                  <a:prstClr val="white">
                    <a:lumMod val="50000"/>
                  </a:prstClr>
                </a:solidFill>
              </a:rPr>
              <a:pPr/>
              <a:t>10/27/2020</a:t>
            </a:fld>
            <a:endParaRPr lang="en-US">
              <a:solidFill>
                <a:prstClr val="white">
                  <a:lumMod val="50000"/>
                </a:prstClr>
              </a:solidFill>
            </a:endParaRP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67448A-5433-4AD7-AF05-AC6F1789119A}" type="slidenum">
              <a:rPr lang="en-US" smtClean="0"/>
              <a:pPr/>
              <a:t>‹#›</a:t>
            </a:fld>
            <a:endParaRPr lang="en-US"/>
          </a:p>
        </p:txBody>
      </p:sp>
    </p:spTree>
    <p:extLst>
      <p:ext uri="{BB962C8B-B14F-4D97-AF65-F5344CB8AC3E}">
        <p14:creationId xmlns:p14="http://schemas.microsoft.com/office/powerpoint/2010/main" val="3509300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D40DEC-65FB-42A8-A5B6-2151ACB71CFF}" type="datetimeFigureOut">
              <a:rPr lang="en-US" smtClean="0">
                <a:solidFill>
                  <a:prstClr val="white">
                    <a:lumMod val="50000"/>
                  </a:prstClr>
                </a:solidFill>
              </a:rPr>
              <a:pPr/>
              <a:t>10/27/2020</a:t>
            </a:fld>
            <a:endParaRPr lang="en-US">
              <a:solidFill>
                <a:prstClr val="white">
                  <a:lumMod val="50000"/>
                </a:prstClr>
              </a:solidFill>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7448A-5433-4AD7-AF05-AC6F1789119A}" type="slidenum">
              <a:rPr lang="en-US" smtClean="0"/>
              <a:pPr/>
              <a:t>‹#›</a:t>
            </a:fld>
            <a:endParaRPr lang="en-US"/>
          </a:p>
        </p:txBody>
      </p:sp>
    </p:spTree>
    <p:extLst>
      <p:ext uri="{BB962C8B-B14F-4D97-AF65-F5344CB8AC3E}">
        <p14:creationId xmlns:p14="http://schemas.microsoft.com/office/powerpoint/2010/main" val="1225387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B5B3-9B42-48D7-8649-6E9977A97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486AA3-F7A6-47DE-B676-0FB6F82B02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AC30C-FABA-4C97-ADC8-4F1C32D33E9B}"/>
              </a:ext>
            </a:extLst>
          </p:cNvPr>
          <p:cNvSpPr>
            <a:spLocks noGrp="1"/>
          </p:cNvSpPr>
          <p:nvPr>
            <p:ph type="dt" sz="half" idx="10"/>
          </p:nvPr>
        </p:nvSpPr>
        <p:spPr/>
        <p:txBody>
          <a:bodyPr/>
          <a:lstStyle/>
          <a:p>
            <a:fld id="{3225A9D7-1E87-4C3F-8F85-9EB2ECC0EAAB}" type="datetimeFigureOut">
              <a:rPr lang="en-US" smtClean="0"/>
              <a:t>10/27/2020</a:t>
            </a:fld>
            <a:endParaRPr lang="en-US"/>
          </a:p>
        </p:txBody>
      </p:sp>
      <p:sp>
        <p:nvSpPr>
          <p:cNvPr id="5" name="Footer Placeholder 4">
            <a:extLst>
              <a:ext uri="{FF2B5EF4-FFF2-40B4-BE49-F238E27FC236}">
                <a16:creationId xmlns:a16="http://schemas.microsoft.com/office/drawing/2014/main" id="{2F65B9CB-849F-4C0D-9275-F7DD19E50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3CA21-62A6-4839-A87D-E76DBD72E628}"/>
              </a:ext>
            </a:extLst>
          </p:cNvPr>
          <p:cNvSpPr>
            <a:spLocks noGrp="1"/>
          </p:cNvSpPr>
          <p:nvPr>
            <p:ph type="sldNum" sz="quarter" idx="12"/>
          </p:nvPr>
        </p:nvSpPr>
        <p:spPr/>
        <p:txBody>
          <a:bodyPr/>
          <a:lstStyle/>
          <a:p>
            <a:fld id="{C77E6B75-196C-4C54-85D4-A5B5CD988DDB}" type="slidenum">
              <a:rPr lang="en-US" smtClean="0"/>
              <a:t>‹#›</a:t>
            </a:fld>
            <a:endParaRPr lang="en-US"/>
          </a:p>
        </p:txBody>
      </p:sp>
    </p:spTree>
    <p:extLst>
      <p:ext uri="{BB962C8B-B14F-4D97-AF65-F5344CB8AC3E}">
        <p14:creationId xmlns:p14="http://schemas.microsoft.com/office/powerpoint/2010/main" val="3311482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D40DEC-65FB-42A8-A5B6-2151ACB71CFF}" type="datetimeFigureOut">
              <a:rPr lang="en-US" smtClean="0">
                <a:solidFill>
                  <a:prstClr val="white">
                    <a:lumMod val="50000"/>
                  </a:prstClr>
                </a:solidFill>
              </a:rPr>
              <a:pPr/>
              <a:t>10/27/2020</a:t>
            </a:fld>
            <a:endParaRPr lang="en-US">
              <a:solidFill>
                <a:prstClr val="white">
                  <a:lumMod val="50000"/>
                </a:prstClr>
              </a:solidFill>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7448A-5433-4AD7-AF05-AC6F1789119A}" type="slidenum">
              <a:rPr lang="en-US" smtClean="0"/>
              <a:pPr/>
              <a:t>‹#›</a:t>
            </a:fld>
            <a:endParaRPr lang="en-US"/>
          </a:p>
        </p:txBody>
      </p:sp>
    </p:spTree>
    <p:extLst>
      <p:ext uri="{BB962C8B-B14F-4D97-AF65-F5344CB8AC3E}">
        <p14:creationId xmlns:p14="http://schemas.microsoft.com/office/powerpoint/2010/main" val="3161797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40DEC-65FB-42A8-A5B6-2151ACB71CFF}" type="datetimeFigureOut">
              <a:rPr lang="en-US" smtClean="0">
                <a:solidFill>
                  <a:prstClr val="white">
                    <a:lumMod val="50000"/>
                  </a:prstClr>
                </a:solidFill>
              </a:rPr>
              <a:pPr/>
              <a:t>10/27/2020</a:t>
            </a:fld>
            <a:endParaRPr lang="en-US">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7448A-5433-4AD7-AF05-AC6F1789119A}" type="slidenum">
              <a:rPr lang="en-US" smtClean="0"/>
              <a:pPr/>
              <a:t>‹#›</a:t>
            </a:fld>
            <a:endParaRPr lang="en-US"/>
          </a:p>
        </p:txBody>
      </p:sp>
    </p:spTree>
    <p:extLst>
      <p:ext uri="{BB962C8B-B14F-4D97-AF65-F5344CB8AC3E}">
        <p14:creationId xmlns:p14="http://schemas.microsoft.com/office/powerpoint/2010/main" val="2349377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40DEC-65FB-42A8-A5B6-2151ACB71CFF}" type="datetimeFigureOut">
              <a:rPr lang="en-US" smtClean="0">
                <a:solidFill>
                  <a:prstClr val="white">
                    <a:lumMod val="50000"/>
                  </a:prstClr>
                </a:solidFill>
              </a:rPr>
              <a:pPr/>
              <a:t>10/27/2020</a:t>
            </a:fld>
            <a:endParaRPr lang="en-US">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7448A-5433-4AD7-AF05-AC6F1789119A}" type="slidenum">
              <a:rPr lang="en-US" smtClean="0"/>
              <a:pPr/>
              <a:t>‹#›</a:t>
            </a:fld>
            <a:endParaRPr lang="en-US"/>
          </a:p>
        </p:txBody>
      </p:sp>
    </p:spTree>
    <p:extLst>
      <p:ext uri="{BB962C8B-B14F-4D97-AF65-F5344CB8AC3E}">
        <p14:creationId xmlns:p14="http://schemas.microsoft.com/office/powerpoint/2010/main" val="2053233127"/>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Garamond"/>
                <a:ea typeface="Garamond"/>
                <a:cs typeface="Garamond"/>
                <a:sym typeface="Garamond"/>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Garamond"/>
                <a:ea typeface="Garamond"/>
                <a:cs typeface="Garamond"/>
                <a:sym typeface="Garamond"/>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Garamond"/>
                <a:ea typeface="Garamond"/>
                <a:cs typeface="Garamond"/>
                <a:sym typeface="Garamond"/>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Garamond"/>
                <a:ea typeface="Garamond"/>
                <a:cs typeface="Garamond"/>
                <a:sym typeface="Garamond"/>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Garamond"/>
                <a:ea typeface="Garamond"/>
                <a:cs typeface="Garamond"/>
                <a:sym typeface="Garamond"/>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7" name="Google Shape;37;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38" name="Google Shape;38;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39" name="Google Shape;39;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Tahoma"/>
                <a:ea typeface="Tahoma"/>
                <a:cs typeface="Tahoma"/>
                <a:sym typeface="Tahoma"/>
              </a:defRPr>
            </a:lvl1pPr>
            <a:lvl2pPr marL="0" marR="0" lvl="1" indent="0" algn="r" rtl="0">
              <a:spcBef>
                <a:spcPts val="0"/>
              </a:spcBef>
              <a:spcAft>
                <a:spcPts val="0"/>
              </a:spcAft>
              <a:buNone/>
              <a:defRPr sz="1200" b="0" i="0" u="none" strike="noStrike" cap="none">
                <a:solidFill>
                  <a:srgbClr val="888888"/>
                </a:solidFill>
                <a:latin typeface="Tahoma"/>
                <a:ea typeface="Tahoma"/>
                <a:cs typeface="Tahoma"/>
                <a:sym typeface="Tahoma"/>
              </a:defRPr>
            </a:lvl2pPr>
            <a:lvl3pPr marL="0" marR="0" lvl="2" indent="0" algn="r" rtl="0">
              <a:spcBef>
                <a:spcPts val="0"/>
              </a:spcBef>
              <a:spcAft>
                <a:spcPts val="0"/>
              </a:spcAft>
              <a:buNone/>
              <a:defRPr sz="1200" b="0" i="0" u="none" strike="noStrike" cap="none">
                <a:solidFill>
                  <a:srgbClr val="888888"/>
                </a:solidFill>
                <a:latin typeface="Tahoma"/>
                <a:ea typeface="Tahoma"/>
                <a:cs typeface="Tahoma"/>
                <a:sym typeface="Tahoma"/>
              </a:defRPr>
            </a:lvl3pPr>
            <a:lvl4pPr marL="0" marR="0" lvl="3" indent="0" algn="r" rtl="0">
              <a:spcBef>
                <a:spcPts val="0"/>
              </a:spcBef>
              <a:spcAft>
                <a:spcPts val="0"/>
              </a:spcAft>
              <a:buNone/>
              <a:defRPr sz="1200" b="0" i="0" u="none" strike="noStrike" cap="none">
                <a:solidFill>
                  <a:srgbClr val="888888"/>
                </a:solidFill>
                <a:latin typeface="Tahoma"/>
                <a:ea typeface="Tahoma"/>
                <a:cs typeface="Tahoma"/>
                <a:sym typeface="Tahoma"/>
              </a:defRPr>
            </a:lvl4pPr>
            <a:lvl5pPr marL="0" marR="0" lvl="4" indent="0" algn="r" rtl="0">
              <a:spcBef>
                <a:spcPts val="0"/>
              </a:spcBef>
              <a:spcAft>
                <a:spcPts val="0"/>
              </a:spcAft>
              <a:buNone/>
              <a:defRPr sz="1200" b="0" i="0" u="none" strike="noStrike" cap="none">
                <a:solidFill>
                  <a:srgbClr val="888888"/>
                </a:solidFill>
                <a:latin typeface="Tahoma"/>
                <a:ea typeface="Tahoma"/>
                <a:cs typeface="Tahoma"/>
                <a:sym typeface="Tahoma"/>
              </a:defRPr>
            </a:lvl5pPr>
            <a:lvl6pPr marL="0" marR="0" lvl="5" indent="0" algn="r" rtl="0">
              <a:spcBef>
                <a:spcPts val="0"/>
              </a:spcBef>
              <a:spcAft>
                <a:spcPts val="0"/>
              </a:spcAft>
              <a:buNone/>
              <a:defRPr sz="1200" b="0" i="0" u="none" strike="noStrike" cap="none">
                <a:solidFill>
                  <a:srgbClr val="888888"/>
                </a:solidFill>
                <a:latin typeface="Tahoma"/>
                <a:ea typeface="Tahoma"/>
                <a:cs typeface="Tahoma"/>
                <a:sym typeface="Tahoma"/>
              </a:defRPr>
            </a:lvl6pPr>
            <a:lvl7pPr marL="0" marR="0" lvl="6" indent="0" algn="r" rtl="0">
              <a:spcBef>
                <a:spcPts val="0"/>
              </a:spcBef>
              <a:spcAft>
                <a:spcPts val="0"/>
              </a:spcAft>
              <a:buNone/>
              <a:defRPr sz="1200" b="0" i="0" u="none" strike="noStrike" cap="none">
                <a:solidFill>
                  <a:srgbClr val="888888"/>
                </a:solidFill>
                <a:latin typeface="Tahoma"/>
                <a:ea typeface="Tahoma"/>
                <a:cs typeface="Tahoma"/>
                <a:sym typeface="Tahoma"/>
              </a:defRPr>
            </a:lvl7pPr>
            <a:lvl8pPr marL="0" marR="0" lvl="7" indent="0" algn="r" rtl="0">
              <a:spcBef>
                <a:spcPts val="0"/>
              </a:spcBef>
              <a:spcAft>
                <a:spcPts val="0"/>
              </a:spcAft>
              <a:buNone/>
              <a:defRPr sz="1200" b="0" i="0" u="none" strike="noStrike" cap="none">
                <a:solidFill>
                  <a:srgbClr val="888888"/>
                </a:solidFill>
                <a:latin typeface="Tahoma"/>
                <a:ea typeface="Tahoma"/>
                <a:cs typeface="Tahoma"/>
                <a:sym typeface="Tahoma"/>
              </a:defRPr>
            </a:lvl8pPr>
            <a:lvl9pPr marL="0" marR="0" lvl="8" indent="0" algn="r" rtl="0">
              <a:spcBef>
                <a:spcPts val="0"/>
              </a:spcBef>
              <a:spcAft>
                <a:spcPts val="0"/>
              </a:spcAft>
              <a:buNone/>
              <a:defRPr sz="1200" b="0" i="0" u="none" strike="noStrike" cap="none">
                <a:solidFill>
                  <a:srgbClr val="888888"/>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3637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7" name="Google Shape;67;p1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Garamond"/>
                <a:ea typeface="Garamond"/>
                <a:cs typeface="Garamond"/>
                <a:sym typeface="Garamond"/>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Garamond"/>
                <a:ea typeface="Garamond"/>
                <a:cs typeface="Garamond"/>
                <a:sym typeface="Garamond"/>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Garamond"/>
                <a:ea typeface="Garamond"/>
                <a:cs typeface="Garamond"/>
                <a:sym typeface="Garamond"/>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Garamond"/>
                <a:ea typeface="Garamond"/>
                <a:cs typeface="Garamond"/>
                <a:sym typeface="Garamond"/>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Garamond"/>
                <a:ea typeface="Garamond"/>
                <a:cs typeface="Garamond"/>
                <a:sym typeface="Garamond"/>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Garamond"/>
                <a:ea typeface="Garamond"/>
                <a:cs typeface="Garamond"/>
                <a:sym typeface="Garamond"/>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Garamond"/>
                <a:ea typeface="Garamond"/>
                <a:cs typeface="Garamond"/>
                <a:sym typeface="Garamond"/>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Garamond"/>
                <a:ea typeface="Garamond"/>
                <a:cs typeface="Garamond"/>
                <a:sym typeface="Garamond"/>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Garamond"/>
                <a:ea typeface="Garamond"/>
                <a:cs typeface="Garamond"/>
                <a:sym typeface="Garamond"/>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Garamond"/>
                <a:ea typeface="Garamond"/>
                <a:cs typeface="Garamond"/>
                <a:sym typeface="Garamon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70" name="Google Shape;70;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71" name="Google Shape;71;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Tahoma"/>
                <a:ea typeface="Tahoma"/>
                <a:cs typeface="Tahoma"/>
                <a:sym typeface="Tahoma"/>
              </a:defRPr>
            </a:lvl1pPr>
            <a:lvl2pPr marL="0" marR="0" lvl="1" indent="0" algn="r" rtl="0">
              <a:spcBef>
                <a:spcPts val="0"/>
              </a:spcBef>
              <a:spcAft>
                <a:spcPts val="0"/>
              </a:spcAft>
              <a:buNone/>
              <a:defRPr sz="1200" b="0" i="0" u="none" strike="noStrike" cap="none">
                <a:solidFill>
                  <a:srgbClr val="888888"/>
                </a:solidFill>
                <a:latin typeface="Tahoma"/>
                <a:ea typeface="Tahoma"/>
                <a:cs typeface="Tahoma"/>
                <a:sym typeface="Tahoma"/>
              </a:defRPr>
            </a:lvl2pPr>
            <a:lvl3pPr marL="0" marR="0" lvl="2" indent="0" algn="r" rtl="0">
              <a:spcBef>
                <a:spcPts val="0"/>
              </a:spcBef>
              <a:spcAft>
                <a:spcPts val="0"/>
              </a:spcAft>
              <a:buNone/>
              <a:defRPr sz="1200" b="0" i="0" u="none" strike="noStrike" cap="none">
                <a:solidFill>
                  <a:srgbClr val="888888"/>
                </a:solidFill>
                <a:latin typeface="Tahoma"/>
                <a:ea typeface="Tahoma"/>
                <a:cs typeface="Tahoma"/>
                <a:sym typeface="Tahoma"/>
              </a:defRPr>
            </a:lvl3pPr>
            <a:lvl4pPr marL="0" marR="0" lvl="3" indent="0" algn="r" rtl="0">
              <a:spcBef>
                <a:spcPts val="0"/>
              </a:spcBef>
              <a:spcAft>
                <a:spcPts val="0"/>
              </a:spcAft>
              <a:buNone/>
              <a:defRPr sz="1200" b="0" i="0" u="none" strike="noStrike" cap="none">
                <a:solidFill>
                  <a:srgbClr val="888888"/>
                </a:solidFill>
                <a:latin typeface="Tahoma"/>
                <a:ea typeface="Tahoma"/>
                <a:cs typeface="Tahoma"/>
                <a:sym typeface="Tahoma"/>
              </a:defRPr>
            </a:lvl4pPr>
            <a:lvl5pPr marL="0" marR="0" lvl="4" indent="0" algn="r" rtl="0">
              <a:spcBef>
                <a:spcPts val="0"/>
              </a:spcBef>
              <a:spcAft>
                <a:spcPts val="0"/>
              </a:spcAft>
              <a:buNone/>
              <a:defRPr sz="1200" b="0" i="0" u="none" strike="noStrike" cap="none">
                <a:solidFill>
                  <a:srgbClr val="888888"/>
                </a:solidFill>
                <a:latin typeface="Tahoma"/>
                <a:ea typeface="Tahoma"/>
                <a:cs typeface="Tahoma"/>
                <a:sym typeface="Tahoma"/>
              </a:defRPr>
            </a:lvl5pPr>
            <a:lvl6pPr marL="0" marR="0" lvl="5" indent="0" algn="r" rtl="0">
              <a:spcBef>
                <a:spcPts val="0"/>
              </a:spcBef>
              <a:spcAft>
                <a:spcPts val="0"/>
              </a:spcAft>
              <a:buNone/>
              <a:defRPr sz="1200" b="0" i="0" u="none" strike="noStrike" cap="none">
                <a:solidFill>
                  <a:srgbClr val="888888"/>
                </a:solidFill>
                <a:latin typeface="Tahoma"/>
                <a:ea typeface="Tahoma"/>
                <a:cs typeface="Tahoma"/>
                <a:sym typeface="Tahoma"/>
              </a:defRPr>
            </a:lvl6pPr>
            <a:lvl7pPr marL="0" marR="0" lvl="6" indent="0" algn="r" rtl="0">
              <a:spcBef>
                <a:spcPts val="0"/>
              </a:spcBef>
              <a:spcAft>
                <a:spcPts val="0"/>
              </a:spcAft>
              <a:buNone/>
              <a:defRPr sz="1200" b="0" i="0" u="none" strike="noStrike" cap="none">
                <a:solidFill>
                  <a:srgbClr val="888888"/>
                </a:solidFill>
                <a:latin typeface="Tahoma"/>
                <a:ea typeface="Tahoma"/>
                <a:cs typeface="Tahoma"/>
                <a:sym typeface="Tahoma"/>
              </a:defRPr>
            </a:lvl7pPr>
            <a:lvl8pPr marL="0" marR="0" lvl="7" indent="0" algn="r" rtl="0">
              <a:spcBef>
                <a:spcPts val="0"/>
              </a:spcBef>
              <a:spcAft>
                <a:spcPts val="0"/>
              </a:spcAft>
              <a:buNone/>
              <a:defRPr sz="1200" b="0" i="0" u="none" strike="noStrike" cap="none">
                <a:solidFill>
                  <a:srgbClr val="888888"/>
                </a:solidFill>
                <a:latin typeface="Tahoma"/>
                <a:ea typeface="Tahoma"/>
                <a:cs typeface="Tahoma"/>
                <a:sym typeface="Tahoma"/>
              </a:defRPr>
            </a:lvl8pPr>
            <a:lvl9pPr marL="0" marR="0" lvl="8" indent="0" algn="r" rtl="0">
              <a:spcBef>
                <a:spcPts val="0"/>
              </a:spcBef>
              <a:spcAft>
                <a:spcPts val="0"/>
              </a:spcAft>
              <a:buNone/>
              <a:defRPr sz="1200" b="0" i="0" u="none" strike="noStrike" cap="none">
                <a:solidFill>
                  <a:srgbClr val="888888"/>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9868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Garamond"/>
                <a:ea typeface="Garamond"/>
                <a:cs typeface="Garamond"/>
                <a:sym typeface="Garamond"/>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Garamond"/>
                <a:ea typeface="Garamond"/>
                <a:cs typeface="Garamond"/>
                <a:sym typeface="Garamond"/>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Garamond"/>
                <a:ea typeface="Garamond"/>
                <a:cs typeface="Garamond"/>
                <a:sym typeface="Garamond"/>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Tahoma"/>
                <a:ea typeface="Tahoma"/>
                <a:cs typeface="Tahoma"/>
                <a:sym typeface="Tahoma"/>
              </a:defRPr>
            </a:lvl1pPr>
            <a:lvl2pPr marL="0" marR="0" lvl="1" indent="0" algn="r" rtl="0">
              <a:spcBef>
                <a:spcPts val="0"/>
              </a:spcBef>
              <a:spcAft>
                <a:spcPts val="0"/>
              </a:spcAft>
              <a:buNone/>
              <a:defRPr sz="1200" b="0" i="0" u="none" strike="noStrike" cap="none">
                <a:solidFill>
                  <a:srgbClr val="888888"/>
                </a:solidFill>
                <a:latin typeface="Tahoma"/>
                <a:ea typeface="Tahoma"/>
                <a:cs typeface="Tahoma"/>
                <a:sym typeface="Tahoma"/>
              </a:defRPr>
            </a:lvl2pPr>
            <a:lvl3pPr marL="0" marR="0" lvl="2" indent="0" algn="r" rtl="0">
              <a:spcBef>
                <a:spcPts val="0"/>
              </a:spcBef>
              <a:spcAft>
                <a:spcPts val="0"/>
              </a:spcAft>
              <a:buNone/>
              <a:defRPr sz="1200" b="0" i="0" u="none" strike="noStrike" cap="none">
                <a:solidFill>
                  <a:srgbClr val="888888"/>
                </a:solidFill>
                <a:latin typeface="Tahoma"/>
                <a:ea typeface="Tahoma"/>
                <a:cs typeface="Tahoma"/>
                <a:sym typeface="Tahoma"/>
              </a:defRPr>
            </a:lvl3pPr>
            <a:lvl4pPr marL="0" marR="0" lvl="3" indent="0" algn="r" rtl="0">
              <a:spcBef>
                <a:spcPts val="0"/>
              </a:spcBef>
              <a:spcAft>
                <a:spcPts val="0"/>
              </a:spcAft>
              <a:buNone/>
              <a:defRPr sz="1200" b="0" i="0" u="none" strike="noStrike" cap="none">
                <a:solidFill>
                  <a:srgbClr val="888888"/>
                </a:solidFill>
                <a:latin typeface="Tahoma"/>
                <a:ea typeface="Tahoma"/>
                <a:cs typeface="Tahoma"/>
                <a:sym typeface="Tahoma"/>
              </a:defRPr>
            </a:lvl4pPr>
            <a:lvl5pPr marL="0" marR="0" lvl="4" indent="0" algn="r" rtl="0">
              <a:spcBef>
                <a:spcPts val="0"/>
              </a:spcBef>
              <a:spcAft>
                <a:spcPts val="0"/>
              </a:spcAft>
              <a:buNone/>
              <a:defRPr sz="1200" b="0" i="0" u="none" strike="noStrike" cap="none">
                <a:solidFill>
                  <a:srgbClr val="888888"/>
                </a:solidFill>
                <a:latin typeface="Tahoma"/>
                <a:ea typeface="Tahoma"/>
                <a:cs typeface="Tahoma"/>
                <a:sym typeface="Tahoma"/>
              </a:defRPr>
            </a:lvl5pPr>
            <a:lvl6pPr marL="0" marR="0" lvl="5" indent="0" algn="r" rtl="0">
              <a:spcBef>
                <a:spcPts val="0"/>
              </a:spcBef>
              <a:spcAft>
                <a:spcPts val="0"/>
              </a:spcAft>
              <a:buNone/>
              <a:defRPr sz="1200" b="0" i="0" u="none" strike="noStrike" cap="none">
                <a:solidFill>
                  <a:srgbClr val="888888"/>
                </a:solidFill>
                <a:latin typeface="Tahoma"/>
                <a:ea typeface="Tahoma"/>
                <a:cs typeface="Tahoma"/>
                <a:sym typeface="Tahoma"/>
              </a:defRPr>
            </a:lvl6pPr>
            <a:lvl7pPr marL="0" marR="0" lvl="6" indent="0" algn="r" rtl="0">
              <a:spcBef>
                <a:spcPts val="0"/>
              </a:spcBef>
              <a:spcAft>
                <a:spcPts val="0"/>
              </a:spcAft>
              <a:buNone/>
              <a:defRPr sz="1200" b="0" i="0" u="none" strike="noStrike" cap="none">
                <a:solidFill>
                  <a:srgbClr val="888888"/>
                </a:solidFill>
                <a:latin typeface="Tahoma"/>
                <a:ea typeface="Tahoma"/>
                <a:cs typeface="Tahoma"/>
                <a:sym typeface="Tahoma"/>
              </a:defRPr>
            </a:lvl7pPr>
            <a:lvl8pPr marL="0" marR="0" lvl="7" indent="0" algn="r" rtl="0">
              <a:spcBef>
                <a:spcPts val="0"/>
              </a:spcBef>
              <a:spcAft>
                <a:spcPts val="0"/>
              </a:spcAft>
              <a:buNone/>
              <a:defRPr sz="1200" b="0" i="0" u="none" strike="noStrike" cap="none">
                <a:solidFill>
                  <a:srgbClr val="888888"/>
                </a:solidFill>
                <a:latin typeface="Tahoma"/>
                <a:ea typeface="Tahoma"/>
                <a:cs typeface="Tahoma"/>
                <a:sym typeface="Tahoma"/>
              </a:defRPr>
            </a:lvl8pPr>
            <a:lvl9pPr marL="0" marR="0" lvl="8" indent="0" algn="r" rtl="0">
              <a:spcBef>
                <a:spcPts val="0"/>
              </a:spcBef>
              <a:spcAft>
                <a:spcPts val="0"/>
              </a:spcAft>
              <a:buNone/>
              <a:defRPr sz="1200" b="0" i="0" u="none" strike="noStrike" cap="none">
                <a:solidFill>
                  <a:srgbClr val="888888"/>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7303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Garamond"/>
                <a:ea typeface="Garamond"/>
                <a:cs typeface="Garamond"/>
                <a:sym typeface="Garamond"/>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Garamond"/>
                <a:ea typeface="Garamond"/>
                <a:cs typeface="Garamond"/>
                <a:sym typeface="Garamond"/>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Garamond"/>
                <a:ea typeface="Garamond"/>
                <a:cs typeface="Garamond"/>
                <a:sym typeface="Garamond"/>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82" name="Google Shape;82;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83" name="Google Shape;83;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Tahoma"/>
                <a:ea typeface="Tahoma"/>
                <a:cs typeface="Tahoma"/>
                <a:sym typeface="Tahoma"/>
              </a:defRPr>
            </a:lvl1pPr>
            <a:lvl2pPr marL="0" marR="0" lvl="1" indent="0" algn="r" rtl="0">
              <a:spcBef>
                <a:spcPts val="0"/>
              </a:spcBef>
              <a:spcAft>
                <a:spcPts val="0"/>
              </a:spcAft>
              <a:buNone/>
              <a:defRPr sz="1200" b="0" i="0" u="none" strike="noStrike" cap="none">
                <a:solidFill>
                  <a:srgbClr val="888888"/>
                </a:solidFill>
                <a:latin typeface="Tahoma"/>
                <a:ea typeface="Tahoma"/>
                <a:cs typeface="Tahoma"/>
                <a:sym typeface="Tahoma"/>
              </a:defRPr>
            </a:lvl2pPr>
            <a:lvl3pPr marL="0" marR="0" lvl="2" indent="0" algn="r" rtl="0">
              <a:spcBef>
                <a:spcPts val="0"/>
              </a:spcBef>
              <a:spcAft>
                <a:spcPts val="0"/>
              </a:spcAft>
              <a:buNone/>
              <a:defRPr sz="1200" b="0" i="0" u="none" strike="noStrike" cap="none">
                <a:solidFill>
                  <a:srgbClr val="888888"/>
                </a:solidFill>
                <a:latin typeface="Tahoma"/>
                <a:ea typeface="Tahoma"/>
                <a:cs typeface="Tahoma"/>
                <a:sym typeface="Tahoma"/>
              </a:defRPr>
            </a:lvl3pPr>
            <a:lvl4pPr marL="0" marR="0" lvl="3" indent="0" algn="r" rtl="0">
              <a:spcBef>
                <a:spcPts val="0"/>
              </a:spcBef>
              <a:spcAft>
                <a:spcPts val="0"/>
              </a:spcAft>
              <a:buNone/>
              <a:defRPr sz="1200" b="0" i="0" u="none" strike="noStrike" cap="none">
                <a:solidFill>
                  <a:srgbClr val="888888"/>
                </a:solidFill>
                <a:latin typeface="Tahoma"/>
                <a:ea typeface="Tahoma"/>
                <a:cs typeface="Tahoma"/>
                <a:sym typeface="Tahoma"/>
              </a:defRPr>
            </a:lvl4pPr>
            <a:lvl5pPr marL="0" marR="0" lvl="4" indent="0" algn="r" rtl="0">
              <a:spcBef>
                <a:spcPts val="0"/>
              </a:spcBef>
              <a:spcAft>
                <a:spcPts val="0"/>
              </a:spcAft>
              <a:buNone/>
              <a:defRPr sz="1200" b="0" i="0" u="none" strike="noStrike" cap="none">
                <a:solidFill>
                  <a:srgbClr val="888888"/>
                </a:solidFill>
                <a:latin typeface="Tahoma"/>
                <a:ea typeface="Tahoma"/>
                <a:cs typeface="Tahoma"/>
                <a:sym typeface="Tahoma"/>
              </a:defRPr>
            </a:lvl5pPr>
            <a:lvl6pPr marL="0" marR="0" lvl="5" indent="0" algn="r" rtl="0">
              <a:spcBef>
                <a:spcPts val="0"/>
              </a:spcBef>
              <a:spcAft>
                <a:spcPts val="0"/>
              </a:spcAft>
              <a:buNone/>
              <a:defRPr sz="1200" b="0" i="0" u="none" strike="noStrike" cap="none">
                <a:solidFill>
                  <a:srgbClr val="888888"/>
                </a:solidFill>
                <a:latin typeface="Tahoma"/>
                <a:ea typeface="Tahoma"/>
                <a:cs typeface="Tahoma"/>
                <a:sym typeface="Tahoma"/>
              </a:defRPr>
            </a:lvl6pPr>
            <a:lvl7pPr marL="0" marR="0" lvl="6" indent="0" algn="r" rtl="0">
              <a:spcBef>
                <a:spcPts val="0"/>
              </a:spcBef>
              <a:spcAft>
                <a:spcPts val="0"/>
              </a:spcAft>
              <a:buNone/>
              <a:defRPr sz="1200" b="0" i="0" u="none" strike="noStrike" cap="none">
                <a:solidFill>
                  <a:srgbClr val="888888"/>
                </a:solidFill>
                <a:latin typeface="Tahoma"/>
                <a:ea typeface="Tahoma"/>
                <a:cs typeface="Tahoma"/>
                <a:sym typeface="Tahoma"/>
              </a:defRPr>
            </a:lvl7pPr>
            <a:lvl8pPr marL="0" marR="0" lvl="7" indent="0" algn="r" rtl="0">
              <a:spcBef>
                <a:spcPts val="0"/>
              </a:spcBef>
              <a:spcAft>
                <a:spcPts val="0"/>
              </a:spcAft>
              <a:buNone/>
              <a:defRPr sz="1200" b="0" i="0" u="none" strike="noStrike" cap="none">
                <a:solidFill>
                  <a:srgbClr val="888888"/>
                </a:solidFill>
                <a:latin typeface="Tahoma"/>
                <a:ea typeface="Tahoma"/>
                <a:cs typeface="Tahoma"/>
                <a:sym typeface="Tahoma"/>
              </a:defRPr>
            </a:lvl8pPr>
            <a:lvl9pPr marL="0" marR="0" lvl="8" indent="0" algn="r" rtl="0">
              <a:spcBef>
                <a:spcPts val="0"/>
              </a:spcBef>
              <a:spcAft>
                <a:spcPts val="0"/>
              </a:spcAft>
              <a:buNone/>
              <a:defRPr sz="1200" b="0" i="0" u="none" strike="noStrike" cap="none">
                <a:solidFill>
                  <a:srgbClr val="888888"/>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58910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0A133-2B51-1040-B542-B60D73C56D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27CD2B-BE69-DB4F-BBE1-DA0A7F5DD2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1A0D9-6231-FC4C-97B7-BD025549407D}"/>
              </a:ext>
            </a:extLst>
          </p:cNvPr>
          <p:cNvSpPr>
            <a:spLocks noGrp="1"/>
          </p:cNvSpPr>
          <p:nvPr>
            <p:ph type="dt" sz="half" idx="10"/>
          </p:nvPr>
        </p:nvSpPr>
        <p:spPr/>
        <p:txBody>
          <a:bodyPr/>
          <a:lstStyle/>
          <a:p>
            <a:fld id="{7A5006B8-823F-B847-83D7-AAC939D2E354}" type="datetimeFigureOut">
              <a:rPr lang="en-US" smtClean="0"/>
              <a:t>10/27/2020</a:t>
            </a:fld>
            <a:endParaRPr lang="en-US"/>
          </a:p>
        </p:txBody>
      </p:sp>
      <p:sp>
        <p:nvSpPr>
          <p:cNvPr id="5" name="Footer Placeholder 4">
            <a:extLst>
              <a:ext uri="{FF2B5EF4-FFF2-40B4-BE49-F238E27FC236}">
                <a16:creationId xmlns:a16="http://schemas.microsoft.com/office/drawing/2014/main" id="{36DAEFE5-4604-1E4E-B3CD-87EA68EF8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88688-F87C-0F40-A639-1D1FB6C54DC3}"/>
              </a:ext>
            </a:extLst>
          </p:cNvPr>
          <p:cNvSpPr>
            <a:spLocks noGrp="1"/>
          </p:cNvSpPr>
          <p:nvPr>
            <p:ph type="sldNum" sz="quarter" idx="12"/>
          </p:nvPr>
        </p:nvSpPr>
        <p:spPr/>
        <p:txBody>
          <a:bodyPr/>
          <a:lstStyle/>
          <a:p>
            <a:fld id="{434D0533-7472-9648-BD54-1A539B2EBC41}" type="slidenum">
              <a:rPr lang="en-US" smtClean="0"/>
              <a:t>‹#›</a:t>
            </a:fld>
            <a:endParaRPr lang="en-US"/>
          </a:p>
        </p:txBody>
      </p:sp>
    </p:spTree>
    <p:extLst>
      <p:ext uri="{BB962C8B-B14F-4D97-AF65-F5344CB8AC3E}">
        <p14:creationId xmlns:p14="http://schemas.microsoft.com/office/powerpoint/2010/main" val="1723399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1007-6950-40A8-AA99-9189055D99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E8FAE1-9DF3-4721-A0BF-913DDCF2BB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4497EE9-85F6-4486-97BE-909A09A859FC}"/>
              </a:ext>
            </a:extLst>
          </p:cNvPr>
          <p:cNvSpPr>
            <a:spLocks noGrp="1"/>
          </p:cNvSpPr>
          <p:nvPr>
            <p:ph type="dt" sz="half" idx="10"/>
          </p:nvPr>
        </p:nvSpPr>
        <p:spPr/>
        <p:txBody>
          <a:bodyPr/>
          <a:lstStyle/>
          <a:p>
            <a:fld id="{3225A9D7-1E87-4C3F-8F85-9EB2ECC0EAAB}" type="datetimeFigureOut">
              <a:rPr lang="en-US" smtClean="0"/>
              <a:t>10/27/2020</a:t>
            </a:fld>
            <a:endParaRPr lang="en-US"/>
          </a:p>
        </p:txBody>
      </p:sp>
      <p:sp>
        <p:nvSpPr>
          <p:cNvPr id="5" name="Footer Placeholder 4">
            <a:extLst>
              <a:ext uri="{FF2B5EF4-FFF2-40B4-BE49-F238E27FC236}">
                <a16:creationId xmlns:a16="http://schemas.microsoft.com/office/drawing/2014/main" id="{FCA035CF-E2CA-464F-B301-C9991F555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F7539-5FCC-463D-904F-AD57FF435D47}"/>
              </a:ext>
            </a:extLst>
          </p:cNvPr>
          <p:cNvSpPr>
            <a:spLocks noGrp="1"/>
          </p:cNvSpPr>
          <p:nvPr>
            <p:ph type="sldNum" sz="quarter" idx="12"/>
          </p:nvPr>
        </p:nvSpPr>
        <p:spPr/>
        <p:txBody>
          <a:bodyPr/>
          <a:lstStyle/>
          <a:p>
            <a:fld id="{C77E6B75-196C-4C54-85D4-A5B5CD988DDB}" type="slidenum">
              <a:rPr lang="en-US" smtClean="0"/>
              <a:t>‹#›</a:t>
            </a:fld>
            <a:endParaRPr lang="en-US"/>
          </a:p>
        </p:txBody>
      </p:sp>
    </p:spTree>
    <p:extLst>
      <p:ext uri="{BB962C8B-B14F-4D97-AF65-F5344CB8AC3E}">
        <p14:creationId xmlns:p14="http://schemas.microsoft.com/office/powerpoint/2010/main" val="831505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8964-8691-44C3-B7A4-660246C19C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DC3C6C-9C6C-4E5B-8B92-832726C7127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FBCADF-BEC1-406A-B2F5-18B3FA7ACB4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78D94C-6A2B-4EC7-A248-8176E40B2D6C}"/>
              </a:ext>
            </a:extLst>
          </p:cNvPr>
          <p:cNvSpPr>
            <a:spLocks noGrp="1"/>
          </p:cNvSpPr>
          <p:nvPr>
            <p:ph type="dt" sz="half" idx="10"/>
          </p:nvPr>
        </p:nvSpPr>
        <p:spPr/>
        <p:txBody>
          <a:bodyPr/>
          <a:lstStyle/>
          <a:p>
            <a:fld id="{3225A9D7-1E87-4C3F-8F85-9EB2ECC0EAAB}" type="datetimeFigureOut">
              <a:rPr lang="en-US" smtClean="0"/>
              <a:t>10/27/2020</a:t>
            </a:fld>
            <a:endParaRPr lang="en-US"/>
          </a:p>
        </p:txBody>
      </p:sp>
      <p:sp>
        <p:nvSpPr>
          <p:cNvPr id="6" name="Footer Placeholder 5">
            <a:extLst>
              <a:ext uri="{FF2B5EF4-FFF2-40B4-BE49-F238E27FC236}">
                <a16:creationId xmlns:a16="http://schemas.microsoft.com/office/drawing/2014/main" id="{088898A9-AB69-4C12-BE2B-BE342976C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2B758-7EB9-4131-93E7-3B3B342634BF}"/>
              </a:ext>
            </a:extLst>
          </p:cNvPr>
          <p:cNvSpPr>
            <a:spLocks noGrp="1"/>
          </p:cNvSpPr>
          <p:nvPr>
            <p:ph type="sldNum" sz="quarter" idx="12"/>
          </p:nvPr>
        </p:nvSpPr>
        <p:spPr/>
        <p:txBody>
          <a:bodyPr/>
          <a:lstStyle/>
          <a:p>
            <a:fld id="{C77E6B75-196C-4C54-85D4-A5B5CD988DDB}" type="slidenum">
              <a:rPr lang="en-US" smtClean="0"/>
              <a:t>‹#›</a:t>
            </a:fld>
            <a:endParaRPr lang="en-US"/>
          </a:p>
        </p:txBody>
      </p:sp>
    </p:spTree>
    <p:extLst>
      <p:ext uri="{BB962C8B-B14F-4D97-AF65-F5344CB8AC3E}">
        <p14:creationId xmlns:p14="http://schemas.microsoft.com/office/powerpoint/2010/main" val="3566902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5D80D-9864-4E49-B8C6-45C172915C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D82FA4-11AA-4310-AD96-7BE9A74377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963AD4-927F-439E-B5DC-F8632B7FEB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1DBF22-77BA-4B94-B3D7-5202FE5C8B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348462-AD76-48EF-ACCF-2FC93FBDC6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58AC1-2B85-4BBD-8B33-14D2BBAE4A41}"/>
              </a:ext>
            </a:extLst>
          </p:cNvPr>
          <p:cNvSpPr>
            <a:spLocks noGrp="1"/>
          </p:cNvSpPr>
          <p:nvPr>
            <p:ph type="dt" sz="half" idx="10"/>
          </p:nvPr>
        </p:nvSpPr>
        <p:spPr/>
        <p:txBody>
          <a:bodyPr/>
          <a:lstStyle/>
          <a:p>
            <a:fld id="{3225A9D7-1E87-4C3F-8F85-9EB2ECC0EAAB}" type="datetimeFigureOut">
              <a:rPr lang="en-US" smtClean="0"/>
              <a:t>10/27/2020</a:t>
            </a:fld>
            <a:endParaRPr lang="en-US"/>
          </a:p>
        </p:txBody>
      </p:sp>
      <p:sp>
        <p:nvSpPr>
          <p:cNvPr id="8" name="Footer Placeholder 7">
            <a:extLst>
              <a:ext uri="{FF2B5EF4-FFF2-40B4-BE49-F238E27FC236}">
                <a16:creationId xmlns:a16="http://schemas.microsoft.com/office/drawing/2014/main" id="{2CBC85A2-42B2-4B09-9C80-88D876668C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4857DF-CAAA-471B-A358-65BB4572C94A}"/>
              </a:ext>
            </a:extLst>
          </p:cNvPr>
          <p:cNvSpPr>
            <a:spLocks noGrp="1"/>
          </p:cNvSpPr>
          <p:nvPr>
            <p:ph type="sldNum" sz="quarter" idx="12"/>
          </p:nvPr>
        </p:nvSpPr>
        <p:spPr/>
        <p:txBody>
          <a:bodyPr/>
          <a:lstStyle/>
          <a:p>
            <a:fld id="{C77E6B75-196C-4C54-85D4-A5B5CD988DDB}" type="slidenum">
              <a:rPr lang="en-US" smtClean="0"/>
              <a:t>‹#›</a:t>
            </a:fld>
            <a:endParaRPr lang="en-US"/>
          </a:p>
        </p:txBody>
      </p:sp>
    </p:spTree>
    <p:extLst>
      <p:ext uri="{BB962C8B-B14F-4D97-AF65-F5344CB8AC3E}">
        <p14:creationId xmlns:p14="http://schemas.microsoft.com/office/powerpoint/2010/main" val="76260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984C-B64B-4EDF-AE0E-6121E2EBAF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2FB67-BCBD-4081-94E9-1B863CEA5D4C}"/>
              </a:ext>
            </a:extLst>
          </p:cNvPr>
          <p:cNvSpPr>
            <a:spLocks noGrp="1"/>
          </p:cNvSpPr>
          <p:nvPr>
            <p:ph type="dt" sz="half" idx="10"/>
          </p:nvPr>
        </p:nvSpPr>
        <p:spPr/>
        <p:txBody>
          <a:bodyPr/>
          <a:lstStyle/>
          <a:p>
            <a:fld id="{3225A9D7-1E87-4C3F-8F85-9EB2ECC0EAAB}" type="datetimeFigureOut">
              <a:rPr lang="en-US" smtClean="0"/>
              <a:t>10/27/2020</a:t>
            </a:fld>
            <a:endParaRPr lang="en-US"/>
          </a:p>
        </p:txBody>
      </p:sp>
      <p:sp>
        <p:nvSpPr>
          <p:cNvPr id="4" name="Footer Placeholder 3">
            <a:extLst>
              <a:ext uri="{FF2B5EF4-FFF2-40B4-BE49-F238E27FC236}">
                <a16:creationId xmlns:a16="http://schemas.microsoft.com/office/drawing/2014/main" id="{BB46A575-6DF5-434A-A426-514D6F62E4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4E020-1AAF-47A2-9BAE-83F70A5634DE}"/>
              </a:ext>
            </a:extLst>
          </p:cNvPr>
          <p:cNvSpPr>
            <a:spLocks noGrp="1"/>
          </p:cNvSpPr>
          <p:nvPr>
            <p:ph type="sldNum" sz="quarter" idx="12"/>
          </p:nvPr>
        </p:nvSpPr>
        <p:spPr/>
        <p:txBody>
          <a:bodyPr/>
          <a:lstStyle/>
          <a:p>
            <a:fld id="{C77E6B75-196C-4C54-85D4-A5B5CD988DDB}" type="slidenum">
              <a:rPr lang="en-US" smtClean="0"/>
              <a:t>‹#›</a:t>
            </a:fld>
            <a:endParaRPr lang="en-US"/>
          </a:p>
        </p:txBody>
      </p:sp>
    </p:spTree>
    <p:extLst>
      <p:ext uri="{BB962C8B-B14F-4D97-AF65-F5344CB8AC3E}">
        <p14:creationId xmlns:p14="http://schemas.microsoft.com/office/powerpoint/2010/main" val="224684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D9499-75A5-4753-ABF6-359C41A169DE}"/>
              </a:ext>
            </a:extLst>
          </p:cNvPr>
          <p:cNvSpPr>
            <a:spLocks noGrp="1"/>
          </p:cNvSpPr>
          <p:nvPr>
            <p:ph type="dt" sz="half" idx="10"/>
          </p:nvPr>
        </p:nvSpPr>
        <p:spPr/>
        <p:txBody>
          <a:bodyPr/>
          <a:lstStyle/>
          <a:p>
            <a:fld id="{3225A9D7-1E87-4C3F-8F85-9EB2ECC0EAAB}" type="datetimeFigureOut">
              <a:rPr lang="en-US" smtClean="0"/>
              <a:t>10/27/2020</a:t>
            </a:fld>
            <a:endParaRPr lang="en-US"/>
          </a:p>
        </p:txBody>
      </p:sp>
      <p:sp>
        <p:nvSpPr>
          <p:cNvPr id="3" name="Footer Placeholder 2">
            <a:extLst>
              <a:ext uri="{FF2B5EF4-FFF2-40B4-BE49-F238E27FC236}">
                <a16:creationId xmlns:a16="http://schemas.microsoft.com/office/drawing/2014/main" id="{80387432-C67D-489A-B717-7DD75EB039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0B988A-C9EC-4329-999C-02ABA6EBFA3A}"/>
              </a:ext>
            </a:extLst>
          </p:cNvPr>
          <p:cNvSpPr>
            <a:spLocks noGrp="1"/>
          </p:cNvSpPr>
          <p:nvPr>
            <p:ph type="sldNum" sz="quarter" idx="12"/>
          </p:nvPr>
        </p:nvSpPr>
        <p:spPr/>
        <p:txBody>
          <a:bodyPr/>
          <a:lstStyle/>
          <a:p>
            <a:fld id="{C77E6B75-196C-4C54-85D4-A5B5CD988DDB}" type="slidenum">
              <a:rPr lang="en-US" smtClean="0"/>
              <a:t>‹#›</a:t>
            </a:fld>
            <a:endParaRPr lang="en-US"/>
          </a:p>
        </p:txBody>
      </p:sp>
    </p:spTree>
    <p:extLst>
      <p:ext uri="{BB962C8B-B14F-4D97-AF65-F5344CB8AC3E}">
        <p14:creationId xmlns:p14="http://schemas.microsoft.com/office/powerpoint/2010/main" val="13400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F5553-5FC8-4581-81A7-23489F7621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4CAAF7-A3AF-44B4-87B7-F65E0AD2A8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6BD4B0-684D-44B3-A009-09D690F37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0EB19E-8D3F-4181-B7A0-ADD458F5DCF8}"/>
              </a:ext>
            </a:extLst>
          </p:cNvPr>
          <p:cNvSpPr>
            <a:spLocks noGrp="1"/>
          </p:cNvSpPr>
          <p:nvPr>
            <p:ph type="dt" sz="half" idx="10"/>
          </p:nvPr>
        </p:nvSpPr>
        <p:spPr/>
        <p:txBody>
          <a:bodyPr/>
          <a:lstStyle/>
          <a:p>
            <a:fld id="{3225A9D7-1E87-4C3F-8F85-9EB2ECC0EAAB}" type="datetimeFigureOut">
              <a:rPr lang="en-US" smtClean="0"/>
              <a:t>10/27/2020</a:t>
            </a:fld>
            <a:endParaRPr lang="en-US"/>
          </a:p>
        </p:txBody>
      </p:sp>
      <p:sp>
        <p:nvSpPr>
          <p:cNvPr id="6" name="Footer Placeholder 5">
            <a:extLst>
              <a:ext uri="{FF2B5EF4-FFF2-40B4-BE49-F238E27FC236}">
                <a16:creationId xmlns:a16="http://schemas.microsoft.com/office/drawing/2014/main" id="{BC041B1E-FF5B-42D8-9475-F01E33BAB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A9EEF7-B22B-4B10-B9C5-64A2E5127AC5}"/>
              </a:ext>
            </a:extLst>
          </p:cNvPr>
          <p:cNvSpPr>
            <a:spLocks noGrp="1"/>
          </p:cNvSpPr>
          <p:nvPr>
            <p:ph type="sldNum" sz="quarter" idx="12"/>
          </p:nvPr>
        </p:nvSpPr>
        <p:spPr/>
        <p:txBody>
          <a:bodyPr/>
          <a:lstStyle/>
          <a:p>
            <a:fld id="{C77E6B75-196C-4C54-85D4-A5B5CD988DDB}" type="slidenum">
              <a:rPr lang="en-US" smtClean="0"/>
              <a:t>‹#›</a:t>
            </a:fld>
            <a:endParaRPr lang="en-US"/>
          </a:p>
        </p:txBody>
      </p:sp>
    </p:spTree>
    <p:extLst>
      <p:ext uri="{BB962C8B-B14F-4D97-AF65-F5344CB8AC3E}">
        <p14:creationId xmlns:p14="http://schemas.microsoft.com/office/powerpoint/2010/main" val="3995983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605EC-62F2-41E6-92A9-1023A00EB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67EBCF-E9CC-4839-877A-202136E563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2427C3-60F5-4DBB-8EB9-35ED815BD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985542-94E2-43F7-9611-01667A8261F9}"/>
              </a:ext>
            </a:extLst>
          </p:cNvPr>
          <p:cNvSpPr>
            <a:spLocks noGrp="1"/>
          </p:cNvSpPr>
          <p:nvPr>
            <p:ph type="dt" sz="half" idx="10"/>
          </p:nvPr>
        </p:nvSpPr>
        <p:spPr/>
        <p:txBody>
          <a:bodyPr/>
          <a:lstStyle/>
          <a:p>
            <a:fld id="{3225A9D7-1E87-4C3F-8F85-9EB2ECC0EAAB}" type="datetimeFigureOut">
              <a:rPr lang="en-US" smtClean="0"/>
              <a:t>10/27/2020</a:t>
            </a:fld>
            <a:endParaRPr lang="en-US"/>
          </a:p>
        </p:txBody>
      </p:sp>
      <p:sp>
        <p:nvSpPr>
          <p:cNvPr id="6" name="Footer Placeholder 5">
            <a:extLst>
              <a:ext uri="{FF2B5EF4-FFF2-40B4-BE49-F238E27FC236}">
                <a16:creationId xmlns:a16="http://schemas.microsoft.com/office/drawing/2014/main" id="{24DF5DC2-E003-45FA-97AA-2B2AFF607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CD85DE-68E4-46DC-AB07-4D0D34627A26}"/>
              </a:ext>
            </a:extLst>
          </p:cNvPr>
          <p:cNvSpPr>
            <a:spLocks noGrp="1"/>
          </p:cNvSpPr>
          <p:nvPr>
            <p:ph type="sldNum" sz="quarter" idx="12"/>
          </p:nvPr>
        </p:nvSpPr>
        <p:spPr/>
        <p:txBody>
          <a:bodyPr/>
          <a:lstStyle/>
          <a:p>
            <a:fld id="{C77E6B75-196C-4C54-85D4-A5B5CD988DDB}" type="slidenum">
              <a:rPr lang="en-US" smtClean="0"/>
              <a:t>‹#›</a:t>
            </a:fld>
            <a:endParaRPr lang="en-US"/>
          </a:p>
        </p:txBody>
      </p:sp>
    </p:spTree>
    <p:extLst>
      <p:ext uri="{BB962C8B-B14F-4D97-AF65-F5344CB8AC3E}">
        <p14:creationId xmlns:p14="http://schemas.microsoft.com/office/powerpoint/2010/main" val="1339237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921190-B837-4375-8340-28C7E7C684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959D9E-1D33-4140-9E6F-76B3DB170A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8452FA-05AF-4FE4-9D59-CA79DD47C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5A9D7-1E87-4C3F-8F85-9EB2ECC0EAAB}" type="datetimeFigureOut">
              <a:rPr lang="en-US" smtClean="0"/>
              <a:t>10/27/2020</a:t>
            </a:fld>
            <a:endParaRPr lang="en-US"/>
          </a:p>
        </p:txBody>
      </p:sp>
      <p:sp>
        <p:nvSpPr>
          <p:cNvPr id="5" name="Footer Placeholder 4">
            <a:extLst>
              <a:ext uri="{FF2B5EF4-FFF2-40B4-BE49-F238E27FC236}">
                <a16:creationId xmlns:a16="http://schemas.microsoft.com/office/drawing/2014/main" id="{025ADB96-FE1F-4F56-AD03-23882B2B8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2A8BC3-429C-4CFB-8849-E153EF81F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E6B75-196C-4C54-85D4-A5B5CD988DDB}" type="slidenum">
              <a:rPr lang="en-US" smtClean="0"/>
              <a:t>‹#›</a:t>
            </a:fld>
            <a:endParaRPr lang="en-US"/>
          </a:p>
        </p:txBody>
      </p:sp>
    </p:spTree>
    <p:extLst>
      <p:ext uri="{BB962C8B-B14F-4D97-AF65-F5344CB8AC3E}">
        <p14:creationId xmlns:p14="http://schemas.microsoft.com/office/powerpoint/2010/main" val="1700434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1">
                    <a:lumMod val="50000"/>
                  </a:schemeClr>
                </a:solidFill>
              </a:defRPr>
            </a:lvl1pPr>
          </a:lstStyle>
          <a:p>
            <a:fld id="{06D40DEC-65FB-42A8-A5B6-2151ACB71CFF}" type="datetimeFigureOut">
              <a:rPr lang="en-US" smtClean="0">
                <a:solidFill>
                  <a:prstClr val="white">
                    <a:lumMod val="50000"/>
                  </a:prstClr>
                </a:solidFill>
              </a:rPr>
              <a:pPr/>
              <a:t>10/27/2020</a:t>
            </a:fld>
            <a:endParaRPr lang="en-US">
              <a:solidFill>
                <a:prstClr val="white">
                  <a:lumMod val="50000"/>
                </a:prstClr>
              </a:solidFill>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rgbClr val="969696"/>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rgbClr val="777777"/>
                </a:solidFill>
              </a:defRPr>
            </a:lvl1pPr>
          </a:lstStyle>
          <a:p>
            <a:fld id="{6667448A-5433-4AD7-AF05-AC6F1789119A}" type="slidenum">
              <a:rPr lang="en-US" smtClean="0"/>
              <a:pPr/>
              <a:t>‹#›</a:t>
            </a:fld>
            <a:endParaRPr lang="en-US"/>
          </a:p>
        </p:txBody>
      </p:sp>
    </p:spTree>
    <p:extLst>
      <p:ext uri="{BB962C8B-B14F-4D97-AF65-F5344CB8AC3E}">
        <p14:creationId xmlns:p14="http://schemas.microsoft.com/office/powerpoint/2010/main" val="32057010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Garamond"/>
                <a:ea typeface="Garamond"/>
                <a:cs typeface="Garamond"/>
                <a:sym typeface="Garamond"/>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Garamond"/>
                <a:ea typeface="Garamond"/>
                <a:cs typeface="Garamond"/>
                <a:sym typeface="Garamond"/>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Garamond"/>
                <a:ea typeface="Garamond"/>
                <a:cs typeface="Garamond"/>
                <a:sym typeface="Garamond"/>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Tahoma"/>
                <a:ea typeface="Tahoma"/>
                <a:cs typeface="Tahoma"/>
                <a:sym typeface="Tahoma"/>
              </a:defRPr>
            </a:lvl1pPr>
            <a:lvl2pPr marL="0" marR="0" lvl="1" indent="0" algn="r" rtl="0">
              <a:spcBef>
                <a:spcPts val="0"/>
              </a:spcBef>
              <a:spcAft>
                <a:spcPts val="0"/>
              </a:spcAft>
              <a:buNone/>
              <a:defRPr sz="1200" b="0" i="0" u="none" strike="noStrike" cap="none">
                <a:solidFill>
                  <a:srgbClr val="888888"/>
                </a:solidFill>
                <a:latin typeface="Tahoma"/>
                <a:ea typeface="Tahoma"/>
                <a:cs typeface="Tahoma"/>
                <a:sym typeface="Tahoma"/>
              </a:defRPr>
            </a:lvl2pPr>
            <a:lvl3pPr marL="0" marR="0" lvl="2" indent="0" algn="r" rtl="0">
              <a:spcBef>
                <a:spcPts val="0"/>
              </a:spcBef>
              <a:spcAft>
                <a:spcPts val="0"/>
              </a:spcAft>
              <a:buNone/>
              <a:defRPr sz="1200" b="0" i="0" u="none" strike="noStrike" cap="none">
                <a:solidFill>
                  <a:srgbClr val="888888"/>
                </a:solidFill>
                <a:latin typeface="Tahoma"/>
                <a:ea typeface="Tahoma"/>
                <a:cs typeface="Tahoma"/>
                <a:sym typeface="Tahoma"/>
              </a:defRPr>
            </a:lvl3pPr>
            <a:lvl4pPr marL="0" marR="0" lvl="3" indent="0" algn="r" rtl="0">
              <a:spcBef>
                <a:spcPts val="0"/>
              </a:spcBef>
              <a:spcAft>
                <a:spcPts val="0"/>
              </a:spcAft>
              <a:buNone/>
              <a:defRPr sz="1200" b="0" i="0" u="none" strike="noStrike" cap="none">
                <a:solidFill>
                  <a:srgbClr val="888888"/>
                </a:solidFill>
                <a:latin typeface="Tahoma"/>
                <a:ea typeface="Tahoma"/>
                <a:cs typeface="Tahoma"/>
                <a:sym typeface="Tahoma"/>
              </a:defRPr>
            </a:lvl4pPr>
            <a:lvl5pPr marL="0" marR="0" lvl="4" indent="0" algn="r" rtl="0">
              <a:spcBef>
                <a:spcPts val="0"/>
              </a:spcBef>
              <a:spcAft>
                <a:spcPts val="0"/>
              </a:spcAft>
              <a:buNone/>
              <a:defRPr sz="1200" b="0" i="0" u="none" strike="noStrike" cap="none">
                <a:solidFill>
                  <a:srgbClr val="888888"/>
                </a:solidFill>
                <a:latin typeface="Tahoma"/>
                <a:ea typeface="Tahoma"/>
                <a:cs typeface="Tahoma"/>
                <a:sym typeface="Tahoma"/>
              </a:defRPr>
            </a:lvl5pPr>
            <a:lvl6pPr marL="0" marR="0" lvl="5" indent="0" algn="r" rtl="0">
              <a:spcBef>
                <a:spcPts val="0"/>
              </a:spcBef>
              <a:spcAft>
                <a:spcPts val="0"/>
              </a:spcAft>
              <a:buNone/>
              <a:defRPr sz="1200" b="0" i="0" u="none" strike="noStrike" cap="none">
                <a:solidFill>
                  <a:srgbClr val="888888"/>
                </a:solidFill>
                <a:latin typeface="Tahoma"/>
                <a:ea typeface="Tahoma"/>
                <a:cs typeface="Tahoma"/>
                <a:sym typeface="Tahoma"/>
              </a:defRPr>
            </a:lvl6pPr>
            <a:lvl7pPr marL="0" marR="0" lvl="6" indent="0" algn="r" rtl="0">
              <a:spcBef>
                <a:spcPts val="0"/>
              </a:spcBef>
              <a:spcAft>
                <a:spcPts val="0"/>
              </a:spcAft>
              <a:buNone/>
              <a:defRPr sz="1200" b="0" i="0" u="none" strike="noStrike" cap="none">
                <a:solidFill>
                  <a:srgbClr val="888888"/>
                </a:solidFill>
                <a:latin typeface="Tahoma"/>
                <a:ea typeface="Tahoma"/>
                <a:cs typeface="Tahoma"/>
                <a:sym typeface="Tahoma"/>
              </a:defRPr>
            </a:lvl7pPr>
            <a:lvl8pPr marL="0" marR="0" lvl="7" indent="0" algn="r" rtl="0">
              <a:spcBef>
                <a:spcPts val="0"/>
              </a:spcBef>
              <a:spcAft>
                <a:spcPts val="0"/>
              </a:spcAft>
              <a:buNone/>
              <a:defRPr sz="1200" b="0" i="0" u="none" strike="noStrike" cap="none">
                <a:solidFill>
                  <a:srgbClr val="888888"/>
                </a:solidFill>
                <a:latin typeface="Tahoma"/>
                <a:ea typeface="Tahoma"/>
                <a:cs typeface="Tahoma"/>
                <a:sym typeface="Tahoma"/>
              </a:defRPr>
            </a:lvl8pPr>
            <a:lvl9pPr marL="0" marR="0" lvl="8" indent="0" algn="r" rtl="0">
              <a:spcBef>
                <a:spcPts val="0"/>
              </a:spcBef>
              <a:spcAft>
                <a:spcPts val="0"/>
              </a:spcAft>
              <a:buNone/>
              <a:defRPr sz="1200" b="0" i="0" u="none" strike="noStrike" cap="none">
                <a:solidFill>
                  <a:srgbClr val="888888"/>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265387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EBB17-AC32-4E99-921A-8C48E12956F1}"/>
              </a:ext>
            </a:extLst>
          </p:cNvPr>
          <p:cNvSpPr>
            <a:spLocks noGrp="1"/>
          </p:cNvSpPr>
          <p:nvPr>
            <p:ph type="ctrTitle"/>
          </p:nvPr>
        </p:nvSpPr>
        <p:spPr>
          <a:xfrm>
            <a:off x="1758174" y="2678113"/>
            <a:ext cx="9144000" cy="2387600"/>
          </a:xfrm>
        </p:spPr>
        <p:txBody>
          <a:bodyPr>
            <a:normAutofit fontScale="90000"/>
          </a:bodyPr>
          <a:lstStyle/>
          <a:p>
            <a:r>
              <a:rPr lang="en-US" dirty="0">
                <a:solidFill>
                  <a:schemeClr val="accent1"/>
                </a:solidFill>
              </a:rPr>
              <a:t>UB as a partner in </a:t>
            </a:r>
            <a:br>
              <a:rPr lang="en-US" dirty="0">
                <a:solidFill>
                  <a:schemeClr val="accent1"/>
                </a:solidFill>
              </a:rPr>
            </a:br>
            <a:r>
              <a:rPr lang="en-US" dirty="0">
                <a:solidFill>
                  <a:schemeClr val="accent1"/>
                </a:solidFill>
              </a:rPr>
              <a:t>Community Resilience:</a:t>
            </a:r>
            <a:br>
              <a:rPr lang="en-US" dirty="0">
                <a:solidFill>
                  <a:schemeClr val="accent1"/>
                </a:solidFill>
              </a:rPr>
            </a:br>
            <a:r>
              <a:rPr lang="en-US" i="1" dirty="0">
                <a:solidFill>
                  <a:schemeClr val="accent1"/>
                </a:solidFill>
              </a:rPr>
              <a:t>Examples and Major Takeaways</a:t>
            </a:r>
            <a:br>
              <a:rPr lang="en-US" dirty="0">
                <a:solidFill>
                  <a:schemeClr val="accent1"/>
                </a:solidFill>
              </a:rPr>
            </a:br>
            <a:endParaRPr lang="en-US" dirty="0">
              <a:solidFill>
                <a:schemeClr val="accent1"/>
              </a:solidFill>
            </a:endParaRPr>
          </a:p>
        </p:txBody>
      </p:sp>
      <p:sp>
        <p:nvSpPr>
          <p:cNvPr id="3" name="Subtitle 2">
            <a:extLst>
              <a:ext uri="{FF2B5EF4-FFF2-40B4-BE49-F238E27FC236}">
                <a16:creationId xmlns:a16="http://schemas.microsoft.com/office/drawing/2014/main" id="{5510FB7A-C109-4902-9134-A817F8328207}"/>
              </a:ext>
            </a:extLst>
          </p:cNvPr>
          <p:cNvSpPr>
            <a:spLocks noGrp="1"/>
          </p:cNvSpPr>
          <p:nvPr>
            <p:ph type="subTitle" idx="1"/>
          </p:nvPr>
        </p:nvSpPr>
        <p:spPr>
          <a:xfrm>
            <a:off x="1367883" y="4728311"/>
            <a:ext cx="9144000" cy="1655762"/>
          </a:xfrm>
        </p:spPr>
        <p:txBody>
          <a:bodyPr>
            <a:normAutofit lnSpcReduction="10000"/>
          </a:bodyPr>
          <a:lstStyle/>
          <a:p>
            <a:endParaRPr lang="en-US" dirty="0">
              <a:solidFill>
                <a:schemeClr val="bg1"/>
              </a:solidFill>
            </a:endParaRPr>
          </a:p>
          <a:p>
            <a:r>
              <a:rPr lang="en-US" dirty="0">
                <a:solidFill>
                  <a:schemeClr val="bg1"/>
                </a:solidFill>
              </a:rPr>
              <a:t>Presented by Susan Clark</a:t>
            </a:r>
          </a:p>
          <a:p>
            <a:r>
              <a:rPr lang="en-US" dirty="0">
                <a:solidFill>
                  <a:schemeClr val="bg1"/>
                </a:solidFill>
              </a:rPr>
              <a:t>Assistant Professor, Department of Environment &amp; Sustainability, University at Buffalo</a:t>
            </a:r>
          </a:p>
        </p:txBody>
      </p:sp>
      <p:pic>
        <p:nvPicPr>
          <p:cNvPr id="4" name="Picture 3">
            <a:extLst>
              <a:ext uri="{FF2B5EF4-FFF2-40B4-BE49-F238E27FC236}">
                <a16:creationId xmlns:a16="http://schemas.microsoft.com/office/drawing/2014/main" id="{AD32A5F3-EA24-4FD6-96F4-CD4C0B881E45}"/>
              </a:ext>
            </a:extLst>
          </p:cNvPr>
          <p:cNvPicPr>
            <a:picLocks noChangeAspect="1"/>
          </p:cNvPicPr>
          <p:nvPr/>
        </p:nvPicPr>
        <p:blipFill>
          <a:blip r:embed="rId2"/>
          <a:stretch>
            <a:fillRect/>
          </a:stretch>
        </p:blipFill>
        <p:spPr>
          <a:xfrm>
            <a:off x="257987" y="268288"/>
            <a:ext cx="3000375" cy="1524000"/>
          </a:xfrm>
          <a:prstGeom prst="rect">
            <a:avLst/>
          </a:prstGeom>
        </p:spPr>
      </p:pic>
      <p:pic>
        <p:nvPicPr>
          <p:cNvPr id="5" name="Picture 4">
            <a:extLst>
              <a:ext uri="{FF2B5EF4-FFF2-40B4-BE49-F238E27FC236}">
                <a16:creationId xmlns:a16="http://schemas.microsoft.com/office/drawing/2014/main" id="{15697E31-1B79-48D3-B369-C66F421D94F7}"/>
              </a:ext>
            </a:extLst>
          </p:cNvPr>
          <p:cNvPicPr>
            <a:picLocks noChangeAspect="1"/>
          </p:cNvPicPr>
          <p:nvPr/>
        </p:nvPicPr>
        <p:blipFill>
          <a:blip r:embed="rId3"/>
          <a:stretch>
            <a:fillRect/>
          </a:stretch>
        </p:blipFill>
        <p:spPr>
          <a:xfrm>
            <a:off x="9187908" y="268288"/>
            <a:ext cx="2647950" cy="1733550"/>
          </a:xfrm>
          <a:prstGeom prst="rect">
            <a:avLst/>
          </a:prstGeom>
        </p:spPr>
      </p:pic>
    </p:spTree>
    <p:extLst>
      <p:ext uri="{BB962C8B-B14F-4D97-AF65-F5344CB8AC3E}">
        <p14:creationId xmlns:p14="http://schemas.microsoft.com/office/powerpoint/2010/main" val="1178806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9ED7AB-82BB-4FD4-8387-2A99AD9E520E}"/>
              </a:ext>
            </a:extLst>
          </p:cNvPr>
          <p:cNvSpPr>
            <a:spLocks noGrp="1"/>
          </p:cNvSpPr>
          <p:nvPr>
            <p:ph type="title"/>
          </p:nvPr>
        </p:nvSpPr>
        <p:spPr/>
        <p:txBody>
          <a:bodyPr/>
          <a:lstStyle/>
          <a:p>
            <a:r>
              <a:rPr lang="en-US" dirty="0">
                <a:solidFill>
                  <a:schemeClr val="bg1"/>
                </a:solidFill>
              </a:rPr>
              <a:t>Research Questions &amp; Goal:</a:t>
            </a:r>
          </a:p>
        </p:txBody>
      </p:sp>
      <p:sp>
        <p:nvSpPr>
          <p:cNvPr id="6" name="Content Placeholder 5">
            <a:extLst>
              <a:ext uri="{FF2B5EF4-FFF2-40B4-BE49-F238E27FC236}">
                <a16:creationId xmlns:a16="http://schemas.microsoft.com/office/drawing/2014/main" id="{D4C599B7-EBF5-49D0-9D62-70B94718982D}"/>
              </a:ext>
            </a:extLst>
          </p:cNvPr>
          <p:cNvSpPr>
            <a:spLocks noGrp="1"/>
          </p:cNvSpPr>
          <p:nvPr>
            <p:ph idx="1"/>
          </p:nvPr>
        </p:nvSpPr>
        <p:spPr>
          <a:xfrm>
            <a:off x="609600" y="1332571"/>
            <a:ext cx="10972800" cy="4525963"/>
          </a:xfrm>
        </p:spPr>
        <p:txBody>
          <a:bodyPr/>
          <a:lstStyle/>
          <a:p>
            <a:pPr marL="539750" indent="-514350">
              <a:buFont typeface="+mj-lt"/>
              <a:buAutoNum type="arabicParenR"/>
            </a:pPr>
            <a:r>
              <a:rPr lang="en-US" dirty="0">
                <a:solidFill>
                  <a:schemeClr val="bg1"/>
                </a:solidFill>
                <a:latin typeface="Calibri" panose="020F0502020204030204" pitchFamily="34" charset="0"/>
                <a:cs typeface="Calibri" panose="020F0502020204030204" pitchFamily="34" charset="0"/>
              </a:rPr>
              <a:t>1. What infrastructure services do people need/depend upon the most during power outages?</a:t>
            </a:r>
          </a:p>
          <a:p>
            <a:pPr marL="539750" indent="-514350">
              <a:buFont typeface="+mj-lt"/>
              <a:buAutoNum type="arabicParenR"/>
            </a:pPr>
            <a:endParaRPr lang="en-US" dirty="0">
              <a:solidFill>
                <a:schemeClr val="bg1"/>
              </a:solidFill>
              <a:latin typeface="Calibri" panose="020F0502020204030204" pitchFamily="34" charset="0"/>
              <a:cs typeface="Calibri" panose="020F0502020204030204" pitchFamily="34" charset="0"/>
            </a:endParaRPr>
          </a:p>
          <a:p>
            <a:pPr marL="539750" indent="-514350">
              <a:buFont typeface="+mj-lt"/>
              <a:buAutoNum type="arabicParenR"/>
            </a:pPr>
            <a:r>
              <a:rPr lang="en-US" dirty="0">
                <a:solidFill>
                  <a:schemeClr val="bg1"/>
                </a:solidFill>
                <a:latin typeface="Calibri" panose="020F0502020204030204" pitchFamily="34" charset="0"/>
                <a:cs typeface="Calibri" panose="020F0502020204030204" pitchFamily="34" charset="0"/>
              </a:rPr>
              <a:t>2. What additional burdens are experienced during a power outage in fulfilling critical needs?</a:t>
            </a:r>
          </a:p>
          <a:p>
            <a:pPr marL="539750" indent="-514350">
              <a:buFont typeface="+mj-lt"/>
              <a:buAutoNum type="arabicParenR"/>
            </a:pPr>
            <a:endParaRPr lang="en-US" dirty="0">
              <a:solidFill>
                <a:schemeClr val="bg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CDA543E-1ED0-4FFD-9A8F-3CE553951EF5}"/>
              </a:ext>
            </a:extLst>
          </p:cNvPr>
          <p:cNvPicPr>
            <a:picLocks noChangeAspect="1"/>
          </p:cNvPicPr>
          <p:nvPr/>
        </p:nvPicPr>
        <p:blipFill>
          <a:blip r:embed="rId3"/>
          <a:stretch>
            <a:fillRect/>
          </a:stretch>
        </p:blipFill>
        <p:spPr>
          <a:xfrm>
            <a:off x="1122892" y="4751788"/>
            <a:ext cx="9388654" cy="1012024"/>
          </a:xfrm>
          <a:prstGeom prst="rect">
            <a:avLst/>
          </a:prstGeom>
        </p:spPr>
      </p:pic>
    </p:spTree>
    <p:extLst>
      <p:ext uri="{BB962C8B-B14F-4D97-AF65-F5344CB8AC3E}">
        <p14:creationId xmlns:p14="http://schemas.microsoft.com/office/powerpoint/2010/main" val="1263101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131F3-C748-4F3A-BC45-BD3C601CF8FB}"/>
              </a:ext>
            </a:extLst>
          </p:cNvPr>
          <p:cNvSpPr>
            <a:spLocks noGrp="1"/>
          </p:cNvSpPr>
          <p:nvPr>
            <p:ph type="title"/>
          </p:nvPr>
        </p:nvSpPr>
        <p:spPr/>
        <p:txBody>
          <a:bodyPr/>
          <a:lstStyle/>
          <a:p>
            <a:r>
              <a:rPr lang="en-US" dirty="0">
                <a:solidFill>
                  <a:schemeClr val="bg1"/>
                </a:solidFill>
              </a:rPr>
              <a:t>So what? Why is this important?</a:t>
            </a:r>
          </a:p>
        </p:txBody>
      </p:sp>
      <p:sp>
        <p:nvSpPr>
          <p:cNvPr id="3" name="Content Placeholder 2">
            <a:extLst>
              <a:ext uri="{FF2B5EF4-FFF2-40B4-BE49-F238E27FC236}">
                <a16:creationId xmlns:a16="http://schemas.microsoft.com/office/drawing/2014/main" id="{ECC80A59-EB3C-40E8-B620-22766F1B0F0D}"/>
              </a:ext>
            </a:extLst>
          </p:cNvPr>
          <p:cNvSpPr>
            <a:spLocks noGrp="1"/>
          </p:cNvSpPr>
          <p:nvPr>
            <p:ph idx="1"/>
          </p:nvPr>
        </p:nvSpPr>
        <p:spPr>
          <a:xfrm>
            <a:off x="252761" y="1417638"/>
            <a:ext cx="11686477" cy="4525963"/>
          </a:xfrm>
        </p:spPr>
        <p:txBody>
          <a:bodyPr/>
          <a:lstStyle/>
          <a:p>
            <a:pPr>
              <a:buClr>
                <a:schemeClr val="bg1"/>
              </a:buClr>
            </a:pPr>
            <a:r>
              <a:rPr lang="en-US" sz="2800" dirty="0">
                <a:solidFill>
                  <a:schemeClr val="bg1"/>
                </a:solidFill>
                <a:latin typeface="Calibri" panose="020F0502020204030204" pitchFamily="34" charset="0"/>
                <a:cs typeface="Calibri" panose="020F0502020204030204" pitchFamily="34" charset="0"/>
              </a:rPr>
              <a:t>Link the services that are most important to people during an outage to the infrastructure systems and local facilities that enable or support them </a:t>
            </a:r>
          </a:p>
          <a:p>
            <a:pPr>
              <a:buClr>
                <a:schemeClr val="bg1"/>
              </a:buClr>
            </a:pPr>
            <a:r>
              <a:rPr lang="en-US" sz="2800" dirty="0">
                <a:solidFill>
                  <a:schemeClr val="bg1"/>
                </a:solidFill>
                <a:latin typeface="Calibri" panose="020F0502020204030204" pitchFamily="34" charset="0"/>
                <a:cs typeface="Calibri" panose="020F0502020204030204" pitchFamily="34" charset="0"/>
              </a:rPr>
              <a:t>This link is helping us to quantify the burden to communities due to service losses, which will inform how we should prioritize resilient infrastructure investments to mitigate the impacts of future events</a:t>
            </a:r>
          </a:p>
          <a:p>
            <a:pPr>
              <a:buClr>
                <a:schemeClr val="bg1"/>
              </a:buClr>
            </a:pPr>
            <a:r>
              <a:rPr lang="en-US" sz="2800" dirty="0">
                <a:solidFill>
                  <a:schemeClr val="bg1"/>
                </a:solidFill>
                <a:latin typeface="Calibri" panose="020F0502020204030204" pitchFamily="34" charset="0"/>
                <a:cs typeface="Calibri" panose="020F0502020204030204" pitchFamily="34" charset="0"/>
              </a:rPr>
              <a:t>DOE is particularly interested in informing the siting of micro-grids with this metric in PR</a:t>
            </a:r>
          </a:p>
          <a:p>
            <a:pPr>
              <a:buClr>
                <a:schemeClr val="bg1"/>
              </a:buClr>
            </a:pPr>
            <a:r>
              <a:rPr lang="en-US" sz="2800" dirty="0">
                <a:solidFill>
                  <a:schemeClr val="bg1"/>
                </a:solidFill>
                <a:latin typeface="Calibri" panose="020F0502020204030204" pitchFamily="34" charset="0"/>
                <a:cs typeface="Calibri" panose="020F0502020204030204" pitchFamily="34" charset="0"/>
              </a:rPr>
              <a:t>In other locations, this metric will help municipalities and energy utilities better plan for and mitigate community impacts of power outages</a:t>
            </a:r>
          </a:p>
          <a:p>
            <a:endParaRPr lang="en-US" dirty="0"/>
          </a:p>
        </p:txBody>
      </p:sp>
    </p:spTree>
    <p:extLst>
      <p:ext uri="{BB962C8B-B14F-4D97-AF65-F5344CB8AC3E}">
        <p14:creationId xmlns:p14="http://schemas.microsoft.com/office/powerpoint/2010/main" val="3365650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93FBF-D8EF-446F-A33C-2D5BD0F34C3B}"/>
              </a:ext>
            </a:extLst>
          </p:cNvPr>
          <p:cNvSpPr>
            <a:spLocks noGrp="1"/>
          </p:cNvSpPr>
          <p:nvPr>
            <p:ph type="title"/>
          </p:nvPr>
        </p:nvSpPr>
        <p:spPr/>
        <p:txBody>
          <a:bodyPr/>
          <a:lstStyle/>
          <a:p>
            <a:r>
              <a:rPr lang="en-US" dirty="0">
                <a:solidFill>
                  <a:schemeClr val="bg1"/>
                </a:solidFill>
              </a:rPr>
              <a:t>Metric Development/Methods</a:t>
            </a:r>
          </a:p>
        </p:txBody>
      </p:sp>
      <p:sp>
        <p:nvSpPr>
          <p:cNvPr id="3" name="Content Placeholder 2">
            <a:extLst>
              <a:ext uri="{FF2B5EF4-FFF2-40B4-BE49-F238E27FC236}">
                <a16:creationId xmlns:a16="http://schemas.microsoft.com/office/drawing/2014/main" id="{BF8D39FE-1C60-49DF-BE36-AB6EB6FF7B48}"/>
              </a:ext>
            </a:extLst>
          </p:cNvPr>
          <p:cNvSpPr>
            <a:spLocks noGrp="1"/>
          </p:cNvSpPr>
          <p:nvPr>
            <p:ph idx="1"/>
          </p:nvPr>
        </p:nvSpPr>
        <p:spPr>
          <a:xfrm>
            <a:off x="157975" y="1166018"/>
            <a:ext cx="11876049" cy="4525963"/>
          </a:xfrm>
        </p:spPr>
        <p:txBody>
          <a:bodyPr/>
          <a:lstStyle/>
          <a:p>
            <a:pPr>
              <a:buClr>
                <a:schemeClr val="bg1"/>
              </a:buClr>
            </a:pPr>
            <a:r>
              <a:rPr lang="en-US" sz="2800" dirty="0">
                <a:solidFill>
                  <a:schemeClr val="bg1"/>
                </a:solidFill>
                <a:latin typeface="Calibri" panose="020F0502020204030204" pitchFamily="34" charset="0"/>
                <a:cs typeface="Calibri" panose="020F0502020204030204" pitchFamily="34" charset="0"/>
              </a:rPr>
              <a:t>Assumptions: </a:t>
            </a:r>
          </a:p>
          <a:p>
            <a:pPr lvl="1">
              <a:buClr>
                <a:schemeClr val="bg1"/>
              </a:buClr>
            </a:pPr>
            <a:r>
              <a:rPr lang="en-US" sz="2000" dirty="0">
                <a:solidFill>
                  <a:schemeClr val="bg1"/>
                </a:solidFill>
                <a:latin typeface="Calibri" panose="020F0502020204030204" pitchFamily="34" charset="0"/>
                <a:cs typeface="Calibri" panose="020F0502020204030204" pitchFamily="34" charset="0"/>
              </a:rPr>
              <a:t>During a power outage, the loss of power will cause a reduction in or loss of households’ ability to satisfy their critical needs (like food, water, heating/cooling, medicine, etc.)</a:t>
            </a:r>
          </a:p>
          <a:p>
            <a:pPr lvl="1">
              <a:buClr>
                <a:schemeClr val="bg1"/>
              </a:buClr>
            </a:pPr>
            <a:r>
              <a:rPr lang="en-US" sz="2000" dirty="0">
                <a:solidFill>
                  <a:schemeClr val="bg1"/>
                </a:solidFill>
                <a:latin typeface="Calibri" panose="020F0502020204030204" pitchFamily="34" charset="0"/>
                <a:cs typeface="Calibri" panose="020F0502020204030204" pitchFamily="34" charset="0"/>
              </a:rPr>
              <a:t>Households may be able to ameliorate the loss of services by traveling to obtain the service they typically fulfill at home OR by traveling further to obtain services they might normally fulfill locally.</a:t>
            </a:r>
          </a:p>
          <a:p>
            <a:pPr lvl="1">
              <a:buClr>
                <a:schemeClr val="bg1"/>
              </a:buClr>
            </a:pPr>
            <a:r>
              <a:rPr lang="en-US" sz="2000" dirty="0">
                <a:solidFill>
                  <a:schemeClr val="accent1"/>
                </a:solidFill>
                <a:latin typeface="Calibri" panose="020F0502020204030204" pitchFamily="34" charset="0"/>
                <a:cs typeface="Calibri" panose="020F0502020204030204" pitchFamily="34" charset="0"/>
              </a:rPr>
              <a:t>This travel creates an additional burden </a:t>
            </a:r>
            <a:r>
              <a:rPr lang="en-US" sz="2000" dirty="0">
                <a:solidFill>
                  <a:schemeClr val="bg1"/>
                </a:solidFill>
                <a:latin typeface="Calibri" panose="020F0502020204030204" pitchFamily="34" charset="0"/>
                <a:cs typeface="Calibri" panose="020F0502020204030204" pitchFamily="34" charset="0"/>
              </a:rPr>
              <a:t>on households; this includes both out-of-pocket travel costs and additional time spent traveling.</a:t>
            </a:r>
          </a:p>
          <a:p>
            <a:pPr lvl="1">
              <a:buClr>
                <a:schemeClr val="bg1"/>
              </a:buClr>
            </a:pPr>
            <a:r>
              <a:rPr lang="en-US" sz="2000" dirty="0">
                <a:solidFill>
                  <a:schemeClr val="bg1"/>
                </a:solidFill>
                <a:latin typeface="Calibri" panose="020F0502020204030204" pitchFamily="34" charset="0"/>
                <a:cs typeface="Calibri" panose="020F0502020204030204" pitchFamily="34" charset="0"/>
              </a:rPr>
              <a:t>The burden depends on many factors, such as socio-economic status, mobility, age, health, etc.</a:t>
            </a:r>
          </a:p>
          <a:p>
            <a:pPr>
              <a:buClr>
                <a:schemeClr val="bg1"/>
              </a:buClr>
            </a:pPr>
            <a:r>
              <a:rPr lang="en-US" sz="2400" dirty="0">
                <a:solidFill>
                  <a:schemeClr val="bg1"/>
                </a:solidFill>
                <a:latin typeface="Calibri" panose="020F0502020204030204" pitchFamily="34" charset="0"/>
                <a:cs typeface="Calibri" panose="020F0502020204030204" pitchFamily="34" charset="0"/>
              </a:rPr>
              <a:t>Travel Cost method: sum up extra time and travel costs associated with fulfilling needs during a power outage across community households</a:t>
            </a:r>
          </a:p>
          <a:p>
            <a:pPr>
              <a:buClr>
                <a:schemeClr val="bg1"/>
              </a:buClr>
            </a:pPr>
            <a:r>
              <a:rPr lang="en-US" sz="2400" dirty="0">
                <a:solidFill>
                  <a:schemeClr val="bg1"/>
                </a:solidFill>
                <a:latin typeface="Calibri" panose="020F0502020204030204" pitchFamily="34" charset="0"/>
                <a:cs typeface="Calibri" panose="020F0502020204030204" pitchFamily="34" charset="0"/>
              </a:rPr>
              <a:t>Work closely with community partner: </a:t>
            </a:r>
            <a:r>
              <a:rPr lang="en-US" sz="2400" dirty="0" err="1">
                <a:solidFill>
                  <a:schemeClr val="bg1"/>
                </a:solidFill>
                <a:latin typeface="Calibri" panose="020F0502020204030204" pitchFamily="34" charset="0"/>
                <a:cs typeface="Calibri" panose="020F0502020204030204" pitchFamily="34" charset="0"/>
              </a:rPr>
              <a:t>Caño</a:t>
            </a:r>
            <a:r>
              <a:rPr lang="en-US" sz="2400" dirty="0">
                <a:solidFill>
                  <a:schemeClr val="bg1"/>
                </a:solidFill>
                <a:latin typeface="Calibri" panose="020F0502020204030204" pitchFamily="34" charset="0"/>
                <a:cs typeface="Calibri" panose="020F0502020204030204" pitchFamily="34" charset="0"/>
              </a:rPr>
              <a:t> Martín Peña Community Land Trust </a:t>
            </a:r>
          </a:p>
          <a:p>
            <a:pPr>
              <a:buClr>
                <a:schemeClr val="bg1"/>
              </a:buClr>
            </a:pPr>
            <a:r>
              <a:rPr lang="en-US" sz="2400" dirty="0">
                <a:solidFill>
                  <a:schemeClr val="bg1"/>
                </a:solidFill>
                <a:latin typeface="Calibri" panose="020F0502020204030204" pitchFamily="34" charset="0"/>
                <a:cs typeface="Calibri" panose="020F0502020204030204" pitchFamily="34" charset="0"/>
              </a:rPr>
              <a:t>Community Focus Groups and Digital Survey are being conducted to gather data to for social burden analysis </a:t>
            </a:r>
            <a:endParaRPr lang="en-US" dirty="0">
              <a:solidFill>
                <a:schemeClr val="bg1"/>
              </a:solidFill>
              <a:latin typeface="Calibri" panose="020F0502020204030204" pitchFamily="34" charset="0"/>
              <a:cs typeface="Calibri" panose="020F0502020204030204" pitchFamily="34" charset="0"/>
            </a:endParaRPr>
          </a:p>
          <a:p>
            <a:r>
              <a:rPr lang="en-US" dirty="0"/>
              <a:t>household</a:t>
            </a:r>
          </a:p>
          <a:p>
            <a:endParaRPr lang="en-US" dirty="0"/>
          </a:p>
        </p:txBody>
      </p:sp>
    </p:spTree>
    <p:extLst>
      <p:ext uri="{BB962C8B-B14F-4D97-AF65-F5344CB8AC3E}">
        <p14:creationId xmlns:p14="http://schemas.microsoft.com/office/powerpoint/2010/main" val="1634965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B286FB-1680-EE47-A4E7-44EA7CBFDBBA}"/>
              </a:ext>
            </a:extLst>
          </p:cNvPr>
          <p:cNvSpPr txBox="1">
            <a:spLocks/>
          </p:cNvSpPr>
          <p:nvPr/>
        </p:nvSpPr>
        <p:spPr>
          <a:xfrm>
            <a:off x="0" y="168845"/>
            <a:ext cx="12192000" cy="933606"/>
          </a:xfrm>
          <a:prstGeom prst="rect">
            <a:avLst/>
          </a:prstGeom>
          <a:solidFill>
            <a:schemeClr val="bg1">
              <a:lumMod val="95000"/>
              <a:alpha val="2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Major Takeaways/Lessons Learned:</a:t>
            </a:r>
          </a:p>
        </p:txBody>
      </p:sp>
      <p:pic>
        <p:nvPicPr>
          <p:cNvPr id="7" name="Picture 6">
            <a:extLst>
              <a:ext uri="{FF2B5EF4-FFF2-40B4-BE49-F238E27FC236}">
                <a16:creationId xmlns:a16="http://schemas.microsoft.com/office/drawing/2014/main" id="{4FD6DB68-5713-4D5F-835B-5484110E5C53}"/>
              </a:ext>
            </a:extLst>
          </p:cNvPr>
          <p:cNvPicPr>
            <a:picLocks noChangeAspect="1"/>
          </p:cNvPicPr>
          <p:nvPr/>
        </p:nvPicPr>
        <p:blipFill>
          <a:blip r:embed="rId3"/>
          <a:stretch>
            <a:fillRect/>
          </a:stretch>
        </p:blipFill>
        <p:spPr>
          <a:xfrm>
            <a:off x="8814987" y="1156285"/>
            <a:ext cx="3176291" cy="4895512"/>
          </a:xfrm>
          <a:prstGeom prst="rect">
            <a:avLst/>
          </a:prstGeom>
        </p:spPr>
      </p:pic>
      <p:sp>
        <p:nvSpPr>
          <p:cNvPr id="8" name="TextBox 7">
            <a:extLst>
              <a:ext uri="{FF2B5EF4-FFF2-40B4-BE49-F238E27FC236}">
                <a16:creationId xmlns:a16="http://schemas.microsoft.com/office/drawing/2014/main" id="{219AE543-8CF5-4D69-BF1C-EF481BB4DAF1}"/>
              </a:ext>
            </a:extLst>
          </p:cNvPr>
          <p:cNvSpPr txBox="1"/>
          <p:nvPr/>
        </p:nvSpPr>
        <p:spPr>
          <a:xfrm>
            <a:off x="8814986" y="5405466"/>
            <a:ext cx="31762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Focus group session in December 2019, San Juan</a:t>
            </a:r>
          </a:p>
        </p:txBody>
      </p:sp>
      <p:sp>
        <p:nvSpPr>
          <p:cNvPr id="3" name="Rectangle 2">
            <a:extLst>
              <a:ext uri="{FF2B5EF4-FFF2-40B4-BE49-F238E27FC236}">
                <a16:creationId xmlns:a16="http://schemas.microsoft.com/office/drawing/2014/main" id="{C3119D70-82B0-49B4-8511-AE2C90FE7A76}"/>
              </a:ext>
            </a:extLst>
          </p:cNvPr>
          <p:cNvSpPr/>
          <p:nvPr/>
        </p:nvSpPr>
        <p:spPr>
          <a:xfrm>
            <a:off x="111512" y="1102451"/>
            <a:ext cx="8614263" cy="5262979"/>
          </a:xfrm>
          <a:prstGeom prst="rect">
            <a:avLst/>
          </a:prstGeom>
        </p:spPr>
        <p:txBody>
          <a:bodyPr wrap="square">
            <a:spAutoFit/>
          </a:bodyPr>
          <a:lstStyle/>
          <a:p>
            <a:pPr marL="457200" indent="-457200">
              <a:buFont typeface="Arial" panose="020B0604020202020204" pitchFamily="34" charset="0"/>
              <a:buChar char="•"/>
            </a:pPr>
            <a:r>
              <a:rPr lang="en-US" sz="2400" dirty="0"/>
              <a:t>Working with community stakeholders takes a lot of time, but the potential broader impacts of the project are huge!</a:t>
            </a:r>
          </a:p>
          <a:p>
            <a:pPr marL="457200" indent="-457200">
              <a:buFont typeface="Arial" panose="020B0604020202020204" pitchFamily="34" charset="0"/>
              <a:buChar char="•"/>
            </a:pPr>
            <a:r>
              <a:rPr lang="en-US" sz="2400" dirty="0"/>
              <a:t>Academics have a lot to offer in helping communities address sustainability and resilience issues</a:t>
            </a:r>
          </a:p>
          <a:p>
            <a:pPr marL="457200" indent="-457200">
              <a:buFont typeface="Arial" panose="020B0604020202020204" pitchFamily="34" charset="0"/>
              <a:buChar char="•"/>
            </a:pPr>
            <a:r>
              <a:rPr lang="en-US" sz="2400" dirty="0"/>
              <a:t>Community stakeholders have a lot to offer academia in making their work more relevant and useful for practice</a:t>
            </a:r>
          </a:p>
          <a:p>
            <a:pPr marL="457200" indent="-457200">
              <a:buFont typeface="Arial" panose="020B0604020202020204" pitchFamily="34" charset="0"/>
              <a:buChar char="•"/>
            </a:pPr>
            <a:r>
              <a:rPr lang="en-US" sz="2400" dirty="0"/>
              <a:t>It is important that outcomes of the  project benefit/incentivize all parties involved </a:t>
            </a:r>
          </a:p>
          <a:p>
            <a:pPr marL="457200" indent="-457200">
              <a:buFont typeface="Arial" panose="020B0604020202020204" pitchFamily="34" charset="0"/>
              <a:buChar char="•"/>
            </a:pPr>
            <a:r>
              <a:rPr lang="en-US" sz="2400" dirty="0"/>
              <a:t>Academic institutions are still learning on how to work with vulnerable communities, the right way</a:t>
            </a:r>
          </a:p>
          <a:p>
            <a:pPr marL="457200" indent="-457200">
              <a:buFont typeface="Arial" panose="020B0604020202020204" pitchFamily="34" charset="0"/>
              <a:buChar char="•"/>
            </a:pPr>
            <a:r>
              <a:rPr lang="en-US" sz="2400" dirty="0"/>
              <a:t>There is a need for more academic programs to give students experience working with communities to solve sustainability &amp; resilience problems</a:t>
            </a:r>
          </a:p>
        </p:txBody>
      </p:sp>
    </p:spTree>
    <p:extLst>
      <p:ext uri="{BB962C8B-B14F-4D97-AF65-F5344CB8AC3E}">
        <p14:creationId xmlns:p14="http://schemas.microsoft.com/office/powerpoint/2010/main" val="4289537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4BB3-3DEC-4B20-8DA7-4C08911DA7B8}"/>
              </a:ext>
            </a:extLst>
          </p:cNvPr>
          <p:cNvSpPr>
            <a:spLocks noGrp="1"/>
          </p:cNvSpPr>
          <p:nvPr>
            <p:ph type="ctrTitle"/>
          </p:nvPr>
        </p:nvSpPr>
        <p:spPr>
          <a:xfrm>
            <a:off x="0" y="-242662"/>
            <a:ext cx="12192000" cy="2387600"/>
          </a:xfrm>
        </p:spPr>
        <p:txBody>
          <a:bodyPr>
            <a:normAutofit/>
          </a:bodyPr>
          <a:lstStyle/>
          <a:p>
            <a:r>
              <a:rPr lang="en-US" sz="4400" b="1" dirty="0">
                <a:solidFill>
                  <a:schemeClr val="accent1"/>
                </a:solidFill>
              </a:rPr>
              <a:t>Example 1: </a:t>
            </a:r>
            <a:br>
              <a:rPr lang="en-US" sz="4400" b="1" dirty="0">
                <a:solidFill>
                  <a:schemeClr val="accent1"/>
                </a:solidFill>
              </a:rPr>
            </a:br>
            <a:r>
              <a:rPr lang="en-US" sz="4400" b="1" dirty="0">
                <a:solidFill>
                  <a:schemeClr val="accent1"/>
                </a:solidFill>
              </a:rPr>
              <a:t>Climate Vulnerability Assessment for Erie County</a:t>
            </a:r>
          </a:p>
        </p:txBody>
      </p:sp>
      <p:pic>
        <p:nvPicPr>
          <p:cNvPr id="6" name="Picture 5">
            <a:extLst>
              <a:ext uri="{FF2B5EF4-FFF2-40B4-BE49-F238E27FC236}">
                <a16:creationId xmlns:a16="http://schemas.microsoft.com/office/drawing/2014/main" id="{C0529177-D7B2-409E-8682-5595AB7C3E8A}"/>
              </a:ext>
            </a:extLst>
          </p:cNvPr>
          <p:cNvPicPr>
            <a:picLocks noChangeAspect="1"/>
          </p:cNvPicPr>
          <p:nvPr/>
        </p:nvPicPr>
        <p:blipFill rotWithShape="1">
          <a:blip r:embed="rId3"/>
          <a:srcRect l="70024" t="36179" r="23905" b="28652"/>
          <a:stretch/>
        </p:blipFill>
        <p:spPr>
          <a:xfrm>
            <a:off x="1409725" y="2675670"/>
            <a:ext cx="1326996" cy="2162071"/>
          </a:xfrm>
          <a:prstGeom prst="rect">
            <a:avLst/>
          </a:prstGeom>
        </p:spPr>
      </p:pic>
      <p:pic>
        <p:nvPicPr>
          <p:cNvPr id="7" name="Picture 6">
            <a:extLst>
              <a:ext uri="{FF2B5EF4-FFF2-40B4-BE49-F238E27FC236}">
                <a16:creationId xmlns:a16="http://schemas.microsoft.com/office/drawing/2014/main" id="{D1C19B34-5386-4121-875A-5D65264DED8C}"/>
              </a:ext>
            </a:extLst>
          </p:cNvPr>
          <p:cNvPicPr>
            <a:picLocks noChangeAspect="1"/>
          </p:cNvPicPr>
          <p:nvPr/>
        </p:nvPicPr>
        <p:blipFill rotWithShape="1">
          <a:blip r:embed="rId4"/>
          <a:srcRect l="9763" r="7304"/>
          <a:stretch/>
        </p:blipFill>
        <p:spPr>
          <a:xfrm>
            <a:off x="6340241" y="2675670"/>
            <a:ext cx="1492750" cy="2227687"/>
          </a:xfrm>
          <a:prstGeom prst="rect">
            <a:avLst/>
          </a:prstGeom>
        </p:spPr>
      </p:pic>
      <p:pic>
        <p:nvPicPr>
          <p:cNvPr id="8" name="Picture 7">
            <a:extLst>
              <a:ext uri="{FF2B5EF4-FFF2-40B4-BE49-F238E27FC236}">
                <a16:creationId xmlns:a16="http://schemas.microsoft.com/office/drawing/2014/main" id="{AE8D742D-1A64-4617-B948-BEDFE3D91D91}"/>
              </a:ext>
            </a:extLst>
          </p:cNvPr>
          <p:cNvPicPr>
            <a:picLocks noChangeAspect="1"/>
          </p:cNvPicPr>
          <p:nvPr/>
        </p:nvPicPr>
        <p:blipFill rotWithShape="1">
          <a:blip r:embed="rId5"/>
          <a:srcRect l="4221" r="4953"/>
          <a:stretch/>
        </p:blipFill>
        <p:spPr>
          <a:xfrm>
            <a:off x="8888376" y="2642861"/>
            <a:ext cx="1492750" cy="2227687"/>
          </a:xfrm>
          <a:prstGeom prst="rect">
            <a:avLst/>
          </a:prstGeom>
        </p:spPr>
      </p:pic>
      <p:pic>
        <p:nvPicPr>
          <p:cNvPr id="9" name="Picture 8">
            <a:extLst>
              <a:ext uri="{FF2B5EF4-FFF2-40B4-BE49-F238E27FC236}">
                <a16:creationId xmlns:a16="http://schemas.microsoft.com/office/drawing/2014/main" id="{6AF3AA59-3882-4610-8E4C-EA38A765366C}"/>
              </a:ext>
            </a:extLst>
          </p:cNvPr>
          <p:cNvPicPr>
            <a:picLocks noChangeAspect="1"/>
          </p:cNvPicPr>
          <p:nvPr/>
        </p:nvPicPr>
        <p:blipFill rotWithShape="1">
          <a:blip r:embed="rId6"/>
          <a:srcRect l="13934" t="19187" r="13934"/>
          <a:stretch/>
        </p:blipFill>
        <p:spPr>
          <a:xfrm>
            <a:off x="3792106" y="2675670"/>
            <a:ext cx="1492750" cy="2227687"/>
          </a:xfrm>
          <a:prstGeom prst="rect">
            <a:avLst/>
          </a:prstGeom>
        </p:spPr>
      </p:pic>
      <p:sp>
        <p:nvSpPr>
          <p:cNvPr id="12" name="TextBox 11">
            <a:extLst>
              <a:ext uri="{FF2B5EF4-FFF2-40B4-BE49-F238E27FC236}">
                <a16:creationId xmlns:a16="http://schemas.microsoft.com/office/drawing/2014/main" id="{7E345EDC-CCDA-4DF5-9620-3FB735DAF99E}"/>
              </a:ext>
            </a:extLst>
          </p:cNvPr>
          <p:cNvSpPr txBox="1"/>
          <p:nvPr/>
        </p:nvSpPr>
        <p:spPr>
          <a:xfrm>
            <a:off x="739103" y="4875421"/>
            <a:ext cx="2569329" cy="1200329"/>
          </a:xfrm>
          <a:prstGeom prst="rect">
            <a:avLst/>
          </a:prstGeom>
          <a:noFill/>
        </p:spPr>
        <p:txBody>
          <a:bodyPr wrap="square" rtlCol="0">
            <a:spAutoFit/>
          </a:bodyPr>
          <a:lstStyle/>
          <a:p>
            <a:pPr algn="ctr"/>
            <a:r>
              <a:rPr lang="en-US" b="1" dirty="0">
                <a:solidFill>
                  <a:schemeClr val="accent1"/>
                </a:solidFill>
              </a:rPr>
              <a:t>P. Josh Wilson</a:t>
            </a:r>
          </a:p>
          <a:p>
            <a:pPr algn="ctr"/>
            <a:r>
              <a:rPr lang="en-US" dirty="0">
                <a:solidFill>
                  <a:schemeClr val="bg1"/>
                </a:solidFill>
              </a:rPr>
              <a:t>Department of Environment &amp; Planning,</a:t>
            </a:r>
          </a:p>
          <a:p>
            <a:pPr algn="ctr"/>
            <a:r>
              <a:rPr lang="en-US" dirty="0">
                <a:solidFill>
                  <a:schemeClr val="bg1"/>
                </a:solidFill>
              </a:rPr>
              <a:t>Erie County</a:t>
            </a:r>
          </a:p>
        </p:txBody>
      </p:sp>
      <p:sp>
        <p:nvSpPr>
          <p:cNvPr id="13" name="TextBox 12">
            <a:extLst>
              <a:ext uri="{FF2B5EF4-FFF2-40B4-BE49-F238E27FC236}">
                <a16:creationId xmlns:a16="http://schemas.microsoft.com/office/drawing/2014/main" id="{1360404C-8970-4DC2-92F2-8528F0AC578A}"/>
              </a:ext>
            </a:extLst>
          </p:cNvPr>
          <p:cNvSpPr txBox="1"/>
          <p:nvPr/>
        </p:nvSpPr>
        <p:spPr>
          <a:xfrm>
            <a:off x="2949311" y="4875421"/>
            <a:ext cx="3053003" cy="1200329"/>
          </a:xfrm>
          <a:prstGeom prst="rect">
            <a:avLst/>
          </a:prstGeom>
          <a:noFill/>
        </p:spPr>
        <p:txBody>
          <a:bodyPr wrap="square" rtlCol="0">
            <a:spAutoFit/>
          </a:bodyPr>
          <a:lstStyle/>
          <a:p>
            <a:pPr algn="ctr"/>
            <a:r>
              <a:rPr lang="en-US" b="1" dirty="0">
                <a:solidFill>
                  <a:schemeClr val="accent1"/>
                </a:solidFill>
              </a:rPr>
              <a:t>Dr. Susan Clark</a:t>
            </a:r>
          </a:p>
          <a:p>
            <a:pPr algn="ctr"/>
            <a:r>
              <a:rPr lang="en-US" dirty="0">
                <a:solidFill>
                  <a:schemeClr val="bg1"/>
                </a:solidFill>
              </a:rPr>
              <a:t>Department of Environment &amp; Sustainability,</a:t>
            </a:r>
          </a:p>
          <a:p>
            <a:pPr algn="ctr"/>
            <a:r>
              <a:rPr lang="en-US" dirty="0">
                <a:solidFill>
                  <a:schemeClr val="bg1"/>
                </a:solidFill>
              </a:rPr>
              <a:t>University at Buffalo</a:t>
            </a:r>
          </a:p>
        </p:txBody>
      </p:sp>
      <p:sp>
        <p:nvSpPr>
          <p:cNvPr id="14" name="TextBox 13">
            <a:extLst>
              <a:ext uri="{FF2B5EF4-FFF2-40B4-BE49-F238E27FC236}">
                <a16:creationId xmlns:a16="http://schemas.microsoft.com/office/drawing/2014/main" id="{E270569F-229E-4F1C-959C-5DF0DBE0266D}"/>
              </a:ext>
            </a:extLst>
          </p:cNvPr>
          <p:cNvSpPr txBox="1"/>
          <p:nvPr/>
        </p:nvSpPr>
        <p:spPr>
          <a:xfrm>
            <a:off x="5960709" y="4875421"/>
            <a:ext cx="2251813" cy="1200329"/>
          </a:xfrm>
          <a:prstGeom prst="rect">
            <a:avLst/>
          </a:prstGeom>
          <a:noFill/>
        </p:spPr>
        <p:txBody>
          <a:bodyPr wrap="square" rtlCol="0">
            <a:spAutoFit/>
          </a:bodyPr>
          <a:lstStyle/>
          <a:p>
            <a:pPr algn="ctr"/>
            <a:r>
              <a:rPr lang="en-US" b="1" dirty="0">
                <a:solidFill>
                  <a:schemeClr val="accent1"/>
                </a:solidFill>
              </a:rPr>
              <a:t>Dr. Chris Renschler</a:t>
            </a:r>
          </a:p>
          <a:p>
            <a:pPr algn="ctr"/>
            <a:r>
              <a:rPr lang="en-US" dirty="0">
                <a:solidFill>
                  <a:schemeClr val="bg1"/>
                </a:solidFill>
              </a:rPr>
              <a:t>Department of Geography,</a:t>
            </a:r>
          </a:p>
          <a:p>
            <a:pPr algn="ctr"/>
            <a:r>
              <a:rPr lang="en-US" dirty="0">
                <a:solidFill>
                  <a:schemeClr val="bg1"/>
                </a:solidFill>
              </a:rPr>
              <a:t>University at Buffalo</a:t>
            </a:r>
          </a:p>
        </p:txBody>
      </p:sp>
      <p:sp>
        <p:nvSpPr>
          <p:cNvPr id="15" name="TextBox 14">
            <a:extLst>
              <a:ext uri="{FF2B5EF4-FFF2-40B4-BE49-F238E27FC236}">
                <a16:creationId xmlns:a16="http://schemas.microsoft.com/office/drawing/2014/main" id="{B1B8D79A-DCC8-4C91-BCB6-50BF28890611}"/>
              </a:ext>
            </a:extLst>
          </p:cNvPr>
          <p:cNvSpPr txBox="1"/>
          <p:nvPr/>
        </p:nvSpPr>
        <p:spPr>
          <a:xfrm>
            <a:off x="8252693" y="4875421"/>
            <a:ext cx="2945637" cy="1200329"/>
          </a:xfrm>
          <a:prstGeom prst="rect">
            <a:avLst/>
          </a:prstGeom>
          <a:noFill/>
        </p:spPr>
        <p:txBody>
          <a:bodyPr wrap="square" rtlCol="0">
            <a:spAutoFit/>
          </a:bodyPr>
          <a:lstStyle/>
          <a:p>
            <a:pPr algn="ctr"/>
            <a:r>
              <a:rPr lang="en-US" b="1" dirty="0">
                <a:solidFill>
                  <a:schemeClr val="accent1"/>
                </a:solidFill>
              </a:rPr>
              <a:t>Jonathan Townsend</a:t>
            </a:r>
          </a:p>
          <a:p>
            <a:pPr algn="ctr"/>
            <a:r>
              <a:rPr lang="en-US" dirty="0">
                <a:solidFill>
                  <a:schemeClr val="bg1"/>
                </a:solidFill>
              </a:rPr>
              <a:t>Graduate Research Assistant,</a:t>
            </a:r>
          </a:p>
          <a:p>
            <a:pPr algn="ctr"/>
            <a:r>
              <a:rPr lang="en-US" dirty="0">
                <a:solidFill>
                  <a:schemeClr val="bg1"/>
                </a:solidFill>
              </a:rPr>
              <a:t>Department of Geography,</a:t>
            </a:r>
          </a:p>
          <a:p>
            <a:pPr algn="ctr"/>
            <a:r>
              <a:rPr lang="en-US" dirty="0">
                <a:solidFill>
                  <a:schemeClr val="bg1"/>
                </a:solidFill>
              </a:rPr>
              <a:t>University at Buffalo</a:t>
            </a:r>
          </a:p>
        </p:txBody>
      </p:sp>
    </p:spTree>
    <p:extLst>
      <p:ext uri="{BB962C8B-B14F-4D97-AF65-F5344CB8AC3E}">
        <p14:creationId xmlns:p14="http://schemas.microsoft.com/office/powerpoint/2010/main" val="107018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197C82B-24EB-4BD5-9FB4-80207AA09271}"/>
              </a:ext>
            </a:extLst>
          </p:cNvPr>
          <p:cNvSpPr>
            <a:spLocks noGrp="1"/>
          </p:cNvSpPr>
          <p:nvPr>
            <p:ph type="title"/>
          </p:nvPr>
        </p:nvSpPr>
        <p:spPr/>
        <p:txBody>
          <a:bodyPr/>
          <a:lstStyle/>
          <a:p>
            <a:r>
              <a:rPr lang="en-US" b="1" dirty="0">
                <a:solidFill>
                  <a:schemeClr val="bg1"/>
                </a:solidFill>
              </a:rPr>
              <a:t>Erie County Climate Vulnerability Assessment</a:t>
            </a:r>
          </a:p>
        </p:txBody>
      </p:sp>
      <p:pic>
        <p:nvPicPr>
          <p:cNvPr id="6" name="Picture 5">
            <a:extLst>
              <a:ext uri="{FF2B5EF4-FFF2-40B4-BE49-F238E27FC236}">
                <a16:creationId xmlns:a16="http://schemas.microsoft.com/office/drawing/2014/main" id="{A50C4955-65BC-49A4-809E-061D0F47185C}"/>
              </a:ext>
            </a:extLst>
          </p:cNvPr>
          <p:cNvPicPr>
            <a:picLocks noChangeAspect="1"/>
          </p:cNvPicPr>
          <p:nvPr/>
        </p:nvPicPr>
        <p:blipFill rotWithShape="1">
          <a:blip r:embed="rId3"/>
          <a:srcRect l="51576" t="31861" r="3606" b="6942"/>
          <a:stretch/>
        </p:blipFill>
        <p:spPr>
          <a:xfrm>
            <a:off x="471647" y="1690688"/>
            <a:ext cx="8703176" cy="3342247"/>
          </a:xfrm>
          <a:prstGeom prst="rect">
            <a:avLst/>
          </a:prstGeom>
        </p:spPr>
      </p:pic>
      <p:pic>
        <p:nvPicPr>
          <p:cNvPr id="7" name="Picture 6">
            <a:extLst>
              <a:ext uri="{FF2B5EF4-FFF2-40B4-BE49-F238E27FC236}">
                <a16:creationId xmlns:a16="http://schemas.microsoft.com/office/drawing/2014/main" id="{F1C2CE06-1D15-4E7D-9394-79691546E211}"/>
              </a:ext>
            </a:extLst>
          </p:cNvPr>
          <p:cNvPicPr>
            <a:picLocks noChangeAspect="1"/>
          </p:cNvPicPr>
          <p:nvPr/>
        </p:nvPicPr>
        <p:blipFill>
          <a:blip r:embed="rId4"/>
          <a:stretch>
            <a:fillRect/>
          </a:stretch>
        </p:blipFill>
        <p:spPr>
          <a:xfrm>
            <a:off x="9457569" y="1269209"/>
            <a:ext cx="2296274" cy="2296274"/>
          </a:xfrm>
          <a:prstGeom prst="rect">
            <a:avLst/>
          </a:prstGeom>
        </p:spPr>
      </p:pic>
      <p:pic>
        <p:nvPicPr>
          <p:cNvPr id="11" name="Picture 10">
            <a:extLst>
              <a:ext uri="{FF2B5EF4-FFF2-40B4-BE49-F238E27FC236}">
                <a16:creationId xmlns:a16="http://schemas.microsoft.com/office/drawing/2014/main" id="{4A437EA7-A25E-4C96-B450-1A8D4785972A}"/>
              </a:ext>
            </a:extLst>
          </p:cNvPr>
          <p:cNvPicPr>
            <a:picLocks noChangeAspect="1"/>
          </p:cNvPicPr>
          <p:nvPr/>
        </p:nvPicPr>
        <p:blipFill>
          <a:blip r:embed="rId5"/>
          <a:stretch>
            <a:fillRect/>
          </a:stretch>
        </p:blipFill>
        <p:spPr>
          <a:xfrm>
            <a:off x="7820600" y="5672197"/>
            <a:ext cx="3980033" cy="989027"/>
          </a:xfrm>
          <a:prstGeom prst="rect">
            <a:avLst/>
          </a:prstGeom>
        </p:spPr>
      </p:pic>
      <p:pic>
        <p:nvPicPr>
          <p:cNvPr id="12" name="Picture 11">
            <a:extLst>
              <a:ext uri="{FF2B5EF4-FFF2-40B4-BE49-F238E27FC236}">
                <a16:creationId xmlns:a16="http://schemas.microsoft.com/office/drawing/2014/main" id="{7E3BB5F9-E838-42B9-B537-187DA2A80368}"/>
              </a:ext>
            </a:extLst>
          </p:cNvPr>
          <p:cNvPicPr>
            <a:picLocks noChangeAspect="1"/>
          </p:cNvPicPr>
          <p:nvPr/>
        </p:nvPicPr>
        <p:blipFill>
          <a:blip r:embed="rId6"/>
          <a:stretch>
            <a:fillRect/>
          </a:stretch>
        </p:blipFill>
        <p:spPr>
          <a:xfrm>
            <a:off x="188901" y="2417346"/>
            <a:ext cx="4889416" cy="3749365"/>
          </a:xfrm>
          <a:prstGeom prst="rect">
            <a:avLst/>
          </a:prstGeom>
        </p:spPr>
      </p:pic>
      <p:pic>
        <p:nvPicPr>
          <p:cNvPr id="14" name="Picture 13">
            <a:extLst>
              <a:ext uri="{FF2B5EF4-FFF2-40B4-BE49-F238E27FC236}">
                <a16:creationId xmlns:a16="http://schemas.microsoft.com/office/drawing/2014/main" id="{F33E318D-0E2D-4612-B33B-E89419C2D0C2}"/>
              </a:ext>
            </a:extLst>
          </p:cNvPr>
          <p:cNvPicPr>
            <a:picLocks noChangeAspect="1"/>
          </p:cNvPicPr>
          <p:nvPr/>
        </p:nvPicPr>
        <p:blipFill>
          <a:blip r:embed="rId7"/>
          <a:stretch>
            <a:fillRect/>
          </a:stretch>
        </p:blipFill>
        <p:spPr>
          <a:xfrm>
            <a:off x="3438182" y="3016251"/>
            <a:ext cx="1493649" cy="1024217"/>
          </a:xfrm>
          <a:prstGeom prst="rect">
            <a:avLst/>
          </a:prstGeom>
        </p:spPr>
      </p:pic>
      <p:pic>
        <p:nvPicPr>
          <p:cNvPr id="4" name="Picture 3">
            <a:extLst>
              <a:ext uri="{FF2B5EF4-FFF2-40B4-BE49-F238E27FC236}">
                <a16:creationId xmlns:a16="http://schemas.microsoft.com/office/drawing/2014/main" id="{4B7458C4-6E0D-4D64-9E84-FAB5C6C0655C}"/>
              </a:ext>
            </a:extLst>
          </p:cNvPr>
          <p:cNvPicPr>
            <a:picLocks noChangeAspect="1"/>
          </p:cNvPicPr>
          <p:nvPr/>
        </p:nvPicPr>
        <p:blipFill rotWithShape="1">
          <a:blip r:embed="rId8"/>
          <a:srcRect l="50000"/>
          <a:stretch/>
        </p:blipFill>
        <p:spPr>
          <a:xfrm>
            <a:off x="10212787" y="3240459"/>
            <a:ext cx="1928571" cy="1928571"/>
          </a:xfrm>
          <a:prstGeom prst="rect">
            <a:avLst/>
          </a:prstGeom>
        </p:spPr>
      </p:pic>
      <p:pic>
        <p:nvPicPr>
          <p:cNvPr id="5" name="Picture 4">
            <a:extLst>
              <a:ext uri="{FF2B5EF4-FFF2-40B4-BE49-F238E27FC236}">
                <a16:creationId xmlns:a16="http://schemas.microsoft.com/office/drawing/2014/main" id="{D100E8AD-A01E-4C1F-BC4C-955BEF47A5B3}"/>
              </a:ext>
            </a:extLst>
          </p:cNvPr>
          <p:cNvPicPr>
            <a:picLocks noChangeAspect="1"/>
          </p:cNvPicPr>
          <p:nvPr/>
        </p:nvPicPr>
        <p:blipFill>
          <a:blip r:embed="rId9"/>
          <a:stretch>
            <a:fillRect/>
          </a:stretch>
        </p:blipFill>
        <p:spPr>
          <a:xfrm>
            <a:off x="9280142" y="4095050"/>
            <a:ext cx="1325564" cy="1325564"/>
          </a:xfrm>
          <a:prstGeom prst="rect">
            <a:avLst/>
          </a:prstGeom>
        </p:spPr>
      </p:pic>
    </p:spTree>
    <p:extLst>
      <p:ext uri="{BB962C8B-B14F-4D97-AF65-F5344CB8AC3E}">
        <p14:creationId xmlns:p14="http://schemas.microsoft.com/office/powerpoint/2010/main" val="3972821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243A1A-00E4-4A3C-896C-44F143353FEC}"/>
              </a:ext>
            </a:extLst>
          </p:cNvPr>
          <p:cNvPicPr>
            <a:picLocks noChangeAspect="1"/>
          </p:cNvPicPr>
          <p:nvPr/>
        </p:nvPicPr>
        <p:blipFill>
          <a:blip r:embed="rId3"/>
          <a:stretch>
            <a:fillRect/>
          </a:stretch>
        </p:blipFill>
        <p:spPr>
          <a:xfrm>
            <a:off x="5847935" y="3764580"/>
            <a:ext cx="2415154" cy="2415154"/>
          </a:xfrm>
          <a:prstGeom prst="rect">
            <a:avLst/>
          </a:prstGeom>
        </p:spPr>
      </p:pic>
      <p:sp>
        <p:nvSpPr>
          <p:cNvPr id="11" name="Arrow: Left-Right 10">
            <a:extLst>
              <a:ext uri="{FF2B5EF4-FFF2-40B4-BE49-F238E27FC236}">
                <a16:creationId xmlns:a16="http://schemas.microsoft.com/office/drawing/2014/main" id="{95337109-4C9C-4784-BCE9-5970F049C6E4}"/>
              </a:ext>
            </a:extLst>
          </p:cNvPr>
          <p:cNvSpPr/>
          <p:nvPr/>
        </p:nvSpPr>
        <p:spPr>
          <a:xfrm>
            <a:off x="8290447" y="4607239"/>
            <a:ext cx="1110968" cy="688157"/>
          </a:xfrm>
          <a:prstGeom prst="lef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90CDB8F-5BEB-4A49-AFDF-1B5C0348BBDE}"/>
              </a:ext>
            </a:extLst>
          </p:cNvPr>
          <p:cNvSpPr txBox="1"/>
          <p:nvPr/>
        </p:nvSpPr>
        <p:spPr>
          <a:xfrm>
            <a:off x="5661256" y="855926"/>
            <a:ext cx="6369350" cy="2308324"/>
          </a:xfrm>
          <a:prstGeom prst="rect">
            <a:avLst/>
          </a:prstGeom>
          <a:solidFill>
            <a:schemeClr val="tx1"/>
          </a:solidFill>
        </p:spPr>
        <p:txBody>
          <a:bodyPr wrap="square" rtlCol="0">
            <a:spAutoFit/>
          </a:bodyPr>
          <a:lstStyle/>
          <a:p>
            <a:pPr algn="ctr"/>
            <a:r>
              <a:rPr lang="en-US" sz="2400" u="sng" dirty="0">
                <a:solidFill>
                  <a:schemeClr val="bg1"/>
                </a:solidFill>
              </a:rPr>
              <a:t>External Stakeholder Committee: </a:t>
            </a:r>
          </a:p>
          <a:p>
            <a:pPr algn="ctr"/>
            <a:r>
              <a:rPr lang="en-US" sz="2400" dirty="0">
                <a:solidFill>
                  <a:schemeClr val="bg1"/>
                </a:solidFill>
              </a:rPr>
              <a:t>Erie County Community Climate Change Task Force (C3TF)</a:t>
            </a:r>
          </a:p>
          <a:p>
            <a:endParaRPr lang="en-US" sz="2400" dirty="0">
              <a:solidFill>
                <a:schemeClr val="bg1"/>
              </a:solidFill>
            </a:endParaRPr>
          </a:p>
          <a:p>
            <a:pPr algn="ctr"/>
            <a:r>
              <a:rPr lang="en-US" sz="2400" u="sng" dirty="0">
                <a:solidFill>
                  <a:schemeClr val="bg1"/>
                </a:solidFill>
              </a:rPr>
              <a:t>Internal Stakeholder Committee: </a:t>
            </a:r>
          </a:p>
          <a:p>
            <a:pPr algn="ctr"/>
            <a:r>
              <a:rPr lang="en-US" sz="2400" dirty="0">
                <a:solidFill>
                  <a:schemeClr val="bg1"/>
                </a:solidFill>
              </a:rPr>
              <a:t>Interdepartmental Committee or ‘Green Team’</a:t>
            </a:r>
          </a:p>
        </p:txBody>
      </p:sp>
      <p:sp>
        <p:nvSpPr>
          <p:cNvPr id="14" name="Title 13">
            <a:extLst>
              <a:ext uri="{FF2B5EF4-FFF2-40B4-BE49-F238E27FC236}">
                <a16:creationId xmlns:a16="http://schemas.microsoft.com/office/drawing/2014/main" id="{A8070537-3764-48E3-AC97-144B35747BB0}"/>
              </a:ext>
            </a:extLst>
          </p:cNvPr>
          <p:cNvSpPr>
            <a:spLocks noGrp="1"/>
          </p:cNvSpPr>
          <p:nvPr>
            <p:ph type="title"/>
          </p:nvPr>
        </p:nvSpPr>
        <p:spPr>
          <a:xfrm>
            <a:off x="838200" y="151329"/>
            <a:ext cx="10515600" cy="1325563"/>
          </a:xfrm>
        </p:spPr>
        <p:txBody>
          <a:bodyPr/>
          <a:lstStyle/>
          <a:p>
            <a:r>
              <a:rPr lang="en-US" dirty="0">
                <a:solidFill>
                  <a:schemeClr val="bg1"/>
                </a:solidFill>
              </a:rPr>
              <a:t>Project Organization:</a:t>
            </a:r>
          </a:p>
        </p:txBody>
      </p:sp>
      <p:pic>
        <p:nvPicPr>
          <p:cNvPr id="16" name="Picture 15">
            <a:extLst>
              <a:ext uri="{FF2B5EF4-FFF2-40B4-BE49-F238E27FC236}">
                <a16:creationId xmlns:a16="http://schemas.microsoft.com/office/drawing/2014/main" id="{1845A596-C533-4887-9495-3C7CAEA9B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560" y="3710585"/>
            <a:ext cx="2464326" cy="2469149"/>
          </a:xfrm>
          <a:prstGeom prst="rect">
            <a:avLst/>
          </a:prstGeom>
        </p:spPr>
      </p:pic>
      <p:sp>
        <p:nvSpPr>
          <p:cNvPr id="17" name="Right Brace 16">
            <a:extLst>
              <a:ext uri="{FF2B5EF4-FFF2-40B4-BE49-F238E27FC236}">
                <a16:creationId xmlns:a16="http://schemas.microsoft.com/office/drawing/2014/main" id="{5A040220-351E-49FF-AD31-D9B976A1708A}"/>
              </a:ext>
            </a:extLst>
          </p:cNvPr>
          <p:cNvSpPr/>
          <p:nvPr/>
        </p:nvSpPr>
        <p:spPr>
          <a:xfrm rot="16200000">
            <a:off x="8500461" y="402258"/>
            <a:ext cx="711096" cy="6369349"/>
          </a:xfrm>
          <a:prstGeom prst="rightBrac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2" name="Picture 21">
            <a:extLst>
              <a:ext uri="{FF2B5EF4-FFF2-40B4-BE49-F238E27FC236}">
                <a16:creationId xmlns:a16="http://schemas.microsoft.com/office/drawing/2014/main" id="{3ECD2768-F617-4BC9-8AD9-6631019E75F4}"/>
              </a:ext>
            </a:extLst>
          </p:cNvPr>
          <p:cNvPicPr>
            <a:picLocks noChangeAspect="1"/>
          </p:cNvPicPr>
          <p:nvPr/>
        </p:nvPicPr>
        <p:blipFill>
          <a:blip r:embed="rId5"/>
          <a:stretch>
            <a:fillRect/>
          </a:stretch>
        </p:blipFill>
        <p:spPr>
          <a:xfrm>
            <a:off x="358661" y="1579831"/>
            <a:ext cx="5095184" cy="4725300"/>
          </a:xfrm>
          <a:prstGeom prst="rect">
            <a:avLst/>
          </a:prstGeom>
          <a:solidFill>
            <a:schemeClr val="bg1"/>
          </a:solidFill>
        </p:spPr>
      </p:pic>
    </p:spTree>
    <p:extLst>
      <p:ext uri="{BB962C8B-B14F-4D97-AF65-F5344CB8AC3E}">
        <p14:creationId xmlns:p14="http://schemas.microsoft.com/office/powerpoint/2010/main" val="336632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bg1"/>
                </a:solidFill>
              </a:rPr>
              <a:t>Vulnerability Framework</a:t>
            </a:r>
          </a:p>
        </p:txBody>
      </p:sp>
      <p:sp>
        <p:nvSpPr>
          <p:cNvPr id="3" name="Content Placeholder 2"/>
          <p:cNvSpPr>
            <a:spLocks noGrp="1"/>
          </p:cNvSpPr>
          <p:nvPr>
            <p:ph idx="1"/>
          </p:nvPr>
        </p:nvSpPr>
        <p:spPr/>
        <p:txBody>
          <a:bodyPr/>
          <a:lstStyle/>
          <a:p>
            <a:endParaRPr lang="en-US" dirty="0"/>
          </a:p>
        </p:txBody>
      </p:sp>
      <p:pic>
        <p:nvPicPr>
          <p:cNvPr id="4" name="Picture 2" descr="Image result for climate vulnerability assess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77800"/>
            <a:ext cx="10462364" cy="3032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49795" y="2668772"/>
            <a:ext cx="4678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6" name="TextBox 5"/>
          <p:cNvSpPr txBox="1"/>
          <p:nvPr/>
        </p:nvSpPr>
        <p:spPr>
          <a:xfrm>
            <a:off x="7903536" y="2934654"/>
            <a:ext cx="4182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7" name="TextBox 6"/>
          <p:cNvSpPr txBox="1"/>
          <p:nvPr/>
        </p:nvSpPr>
        <p:spPr>
          <a:xfrm>
            <a:off x="10189536" y="2934654"/>
            <a:ext cx="4182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8" name="Right Arrow 7"/>
          <p:cNvSpPr/>
          <p:nvPr/>
        </p:nvSpPr>
        <p:spPr>
          <a:xfrm>
            <a:off x="838200" y="5443870"/>
            <a:ext cx="10515600" cy="7330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Stakeholder Engagement</a:t>
            </a:r>
          </a:p>
        </p:txBody>
      </p:sp>
      <p:sp>
        <p:nvSpPr>
          <p:cNvPr id="9" name="TextBox 8"/>
          <p:cNvSpPr txBox="1"/>
          <p:nvPr/>
        </p:nvSpPr>
        <p:spPr>
          <a:xfrm>
            <a:off x="7903536" y="138223"/>
            <a:ext cx="428846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Adopted from peer reviewed case studies: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Weis et al. 2016 in </a:t>
            </a:r>
            <a:r>
              <a:rPr kumimoji="0" lang="en-US" sz="1800" b="0" i="1" u="none" strike="noStrike" kern="1200" cap="none" spc="0" normalizeH="0" baseline="0" noProof="0" dirty="0">
                <a:ln>
                  <a:noFill/>
                </a:ln>
                <a:solidFill>
                  <a:schemeClr val="bg1"/>
                </a:solidFill>
                <a:effectLst/>
                <a:uLnTx/>
                <a:uFillTx/>
                <a:latin typeface="Calibri" panose="020F0502020204030204"/>
                <a:ea typeface="+mn-ea"/>
                <a:cs typeface="+mn-cs"/>
              </a:rPr>
              <a:t>Climatic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Shen, Feng, &amp; Peng 2016 in </a:t>
            </a:r>
            <a:r>
              <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rPr>
              <a:t>Natural Hazards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Kumar et al 2016 in </a:t>
            </a:r>
            <a:r>
              <a:rPr kumimoji="0" lang="en-US" sz="1800" b="0" i="1" u="none" strike="noStrike" kern="1200" cap="none" spc="0" normalizeH="0" baseline="0" noProof="0" dirty="0">
                <a:ln>
                  <a:noFill/>
                </a:ln>
                <a:solidFill>
                  <a:schemeClr val="bg1"/>
                </a:solidFill>
                <a:effectLst/>
                <a:uLnTx/>
                <a:uFillTx/>
                <a:latin typeface="Calibri" panose="020F0502020204030204"/>
                <a:ea typeface="+mn-ea"/>
                <a:cs typeface="+mn-cs"/>
              </a:rPr>
              <a:t>Land Use Policy</a:t>
            </a:r>
          </a:p>
        </p:txBody>
      </p:sp>
    </p:spTree>
    <p:extLst>
      <p:ext uri="{BB962C8B-B14F-4D97-AF65-F5344CB8AC3E}">
        <p14:creationId xmlns:p14="http://schemas.microsoft.com/office/powerpoint/2010/main" val="2138575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B762B-CA1B-4A31-887C-42054B6DD57A}"/>
              </a:ext>
            </a:extLst>
          </p:cNvPr>
          <p:cNvSpPr>
            <a:spLocks noGrp="1"/>
          </p:cNvSpPr>
          <p:nvPr>
            <p:ph type="title"/>
          </p:nvPr>
        </p:nvSpPr>
        <p:spPr>
          <a:solidFill>
            <a:schemeClr val="tx1"/>
          </a:solidFill>
        </p:spPr>
        <p:txBody>
          <a:bodyPr/>
          <a:lstStyle/>
          <a:p>
            <a:r>
              <a:rPr lang="en-US" dirty="0">
                <a:solidFill>
                  <a:schemeClr val="bg1"/>
                </a:solidFill>
              </a:rPr>
              <a:t>Transdisciplinary, knowledge co-production</a:t>
            </a:r>
          </a:p>
        </p:txBody>
      </p:sp>
      <p:sp>
        <p:nvSpPr>
          <p:cNvPr id="3" name="Content Placeholder 2">
            <a:extLst>
              <a:ext uri="{FF2B5EF4-FFF2-40B4-BE49-F238E27FC236}">
                <a16:creationId xmlns:a16="http://schemas.microsoft.com/office/drawing/2014/main" id="{2989DA02-B656-4732-8C71-8491D056A9B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FCF0100-9D10-4CA0-9B52-666FFAFE6CE5}"/>
              </a:ext>
            </a:extLst>
          </p:cNvPr>
          <p:cNvPicPr>
            <a:picLocks noChangeAspect="1"/>
          </p:cNvPicPr>
          <p:nvPr/>
        </p:nvPicPr>
        <p:blipFill>
          <a:blip r:embed="rId3"/>
          <a:stretch>
            <a:fillRect/>
          </a:stretch>
        </p:blipFill>
        <p:spPr>
          <a:xfrm>
            <a:off x="563880" y="1294075"/>
            <a:ext cx="10789920" cy="4269850"/>
          </a:xfrm>
          <a:prstGeom prst="rect">
            <a:avLst/>
          </a:prstGeom>
        </p:spPr>
      </p:pic>
      <p:sp>
        <p:nvSpPr>
          <p:cNvPr id="5" name="Rectangle 4">
            <a:extLst>
              <a:ext uri="{FF2B5EF4-FFF2-40B4-BE49-F238E27FC236}">
                <a16:creationId xmlns:a16="http://schemas.microsoft.com/office/drawing/2014/main" id="{C5547759-F29E-46AA-A96B-D7BFFEE47D88}"/>
              </a:ext>
            </a:extLst>
          </p:cNvPr>
          <p:cNvSpPr/>
          <p:nvPr/>
        </p:nvSpPr>
        <p:spPr>
          <a:xfrm>
            <a:off x="563879" y="5715298"/>
            <a:ext cx="10789919" cy="646331"/>
          </a:xfrm>
          <a:prstGeom prst="rect">
            <a:avLst/>
          </a:prstGeom>
        </p:spPr>
        <p:txBody>
          <a:bodyPr wrap="square">
            <a:spAutoFit/>
          </a:bodyPr>
          <a:lstStyle/>
          <a:p>
            <a:r>
              <a:rPr lang="en-US" dirty="0" err="1">
                <a:solidFill>
                  <a:schemeClr val="bg1"/>
                </a:solidFill>
                <a:latin typeface="Calibri" panose="020F0502020204030204"/>
              </a:rPr>
              <a:t>Norström</a:t>
            </a:r>
            <a:r>
              <a:rPr lang="en-US" dirty="0">
                <a:solidFill>
                  <a:schemeClr val="bg1"/>
                </a:solidFill>
                <a:latin typeface="Calibri" panose="020F0502020204030204"/>
              </a:rPr>
              <a:t>, A. V., </a:t>
            </a:r>
            <a:r>
              <a:rPr lang="en-US" dirty="0" err="1">
                <a:solidFill>
                  <a:schemeClr val="bg1"/>
                </a:solidFill>
                <a:latin typeface="Calibri" panose="020F0502020204030204"/>
              </a:rPr>
              <a:t>Cvitanovic</a:t>
            </a:r>
            <a:r>
              <a:rPr lang="en-US" dirty="0">
                <a:solidFill>
                  <a:schemeClr val="bg1"/>
                </a:solidFill>
                <a:latin typeface="Calibri" panose="020F0502020204030204"/>
              </a:rPr>
              <a:t>, C., </a:t>
            </a:r>
            <a:r>
              <a:rPr lang="en-US" dirty="0" err="1">
                <a:solidFill>
                  <a:schemeClr val="bg1"/>
                </a:solidFill>
                <a:latin typeface="Calibri" panose="020F0502020204030204"/>
              </a:rPr>
              <a:t>Löf</a:t>
            </a:r>
            <a:r>
              <a:rPr lang="en-US" dirty="0">
                <a:solidFill>
                  <a:schemeClr val="bg1"/>
                </a:solidFill>
                <a:latin typeface="Calibri" panose="020F0502020204030204"/>
              </a:rPr>
              <a:t>, M. F., West, S., </a:t>
            </a:r>
            <a:r>
              <a:rPr lang="en-US" dirty="0" err="1">
                <a:solidFill>
                  <a:schemeClr val="bg1"/>
                </a:solidFill>
                <a:latin typeface="Calibri" panose="020F0502020204030204"/>
              </a:rPr>
              <a:t>Wyborn</a:t>
            </a:r>
            <a:r>
              <a:rPr lang="en-US" dirty="0">
                <a:solidFill>
                  <a:schemeClr val="bg1"/>
                </a:solidFill>
                <a:latin typeface="Calibri" panose="020F0502020204030204"/>
              </a:rPr>
              <a:t>, C., </a:t>
            </a:r>
            <a:r>
              <a:rPr lang="en-US" dirty="0" err="1">
                <a:solidFill>
                  <a:schemeClr val="bg1"/>
                </a:solidFill>
                <a:latin typeface="Calibri" panose="020F0502020204030204"/>
              </a:rPr>
              <a:t>Balvanera</a:t>
            </a:r>
            <a:r>
              <a:rPr lang="en-US" dirty="0">
                <a:solidFill>
                  <a:schemeClr val="bg1"/>
                </a:solidFill>
                <a:latin typeface="Calibri" panose="020F0502020204030204"/>
              </a:rPr>
              <a:t>, P., ... &amp; Campbell, B. M. (2020). Principles for knowledge co-production in sustainability research. </a:t>
            </a:r>
            <a:r>
              <a:rPr lang="en-US" i="1" dirty="0">
                <a:solidFill>
                  <a:schemeClr val="bg1"/>
                </a:solidFill>
                <a:latin typeface="Calibri" panose="020F0502020204030204"/>
              </a:rPr>
              <a:t>Nature sustainability</a:t>
            </a:r>
            <a:r>
              <a:rPr lang="en-US" dirty="0">
                <a:solidFill>
                  <a:schemeClr val="bg1"/>
                </a:solidFill>
                <a:latin typeface="Calibri" panose="020F0502020204030204"/>
              </a:rPr>
              <a:t>, 1-9.</a:t>
            </a:r>
          </a:p>
        </p:txBody>
      </p:sp>
    </p:spTree>
    <p:extLst>
      <p:ext uri="{BB962C8B-B14F-4D97-AF65-F5344CB8AC3E}">
        <p14:creationId xmlns:p14="http://schemas.microsoft.com/office/powerpoint/2010/main" val="1014624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07CAD-BC70-4540-9DEC-E7F944E4D71A}"/>
              </a:ext>
            </a:extLst>
          </p:cNvPr>
          <p:cNvSpPr>
            <a:spLocks noGrp="1"/>
          </p:cNvSpPr>
          <p:nvPr>
            <p:ph type="title"/>
          </p:nvPr>
        </p:nvSpPr>
        <p:spPr/>
        <p:txBody>
          <a:bodyPr/>
          <a:lstStyle/>
          <a:p>
            <a:r>
              <a:rPr lang="en-US" dirty="0">
                <a:solidFill>
                  <a:schemeClr val="bg1"/>
                </a:solidFill>
              </a:rPr>
              <a:t>The changing nature of Stakeholder engagement…</a:t>
            </a:r>
          </a:p>
        </p:txBody>
      </p:sp>
      <p:sp>
        <p:nvSpPr>
          <p:cNvPr id="3" name="Content Placeholder 2">
            <a:extLst>
              <a:ext uri="{FF2B5EF4-FFF2-40B4-BE49-F238E27FC236}">
                <a16:creationId xmlns:a16="http://schemas.microsoft.com/office/drawing/2014/main" id="{B90D7D69-92EF-49FF-895B-F1FAEACEF46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5DD08CA-FCD4-451A-816D-570D729EB3F3}"/>
              </a:ext>
            </a:extLst>
          </p:cNvPr>
          <p:cNvPicPr>
            <a:picLocks noChangeAspect="1"/>
          </p:cNvPicPr>
          <p:nvPr/>
        </p:nvPicPr>
        <p:blipFill>
          <a:blip r:embed="rId3"/>
          <a:stretch>
            <a:fillRect/>
          </a:stretch>
        </p:blipFill>
        <p:spPr>
          <a:xfrm>
            <a:off x="943468" y="2049512"/>
            <a:ext cx="4766820" cy="3575115"/>
          </a:xfrm>
          <a:prstGeom prst="rect">
            <a:avLst/>
          </a:prstGeom>
        </p:spPr>
      </p:pic>
      <p:pic>
        <p:nvPicPr>
          <p:cNvPr id="5" name="Picture 4">
            <a:extLst>
              <a:ext uri="{FF2B5EF4-FFF2-40B4-BE49-F238E27FC236}">
                <a16:creationId xmlns:a16="http://schemas.microsoft.com/office/drawing/2014/main" id="{45B9F01B-7D03-40CB-B6AD-5EBEBD285C35}"/>
              </a:ext>
            </a:extLst>
          </p:cNvPr>
          <p:cNvPicPr>
            <a:picLocks noChangeAspect="1"/>
          </p:cNvPicPr>
          <p:nvPr/>
        </p:nvPicPr>
        <p:blipFill rotWithShape="1">
          <a:blip r:embed="rId4"/>
          <a:srcRect l="12346" r="10939"/>
          <a:stretch/>
        </p:blipFill>
        <p:spPr>
          <a:xfrm>
            <a:off x="6481714" y="2149278"/>
            <a:ext cx="5179245" cy="3375581"/>
          </a:xfrm>
          <a:prstGeom prst="rect">
            <a:avLst/>
          </a:prstGeom>
        </p:spPr>
      </p:pic>
      <p:sp>
        <p:nvSpPr>
          <p:cNvPr id="6" name="TextBox 5">
            <a:extLst>
              <a:ext uri="{FF2B5EF4-FFF2-40B4-BE49-F238E27FC236}">
                <a16:creationId xmlns:a16="http://schemas.microsoft.com/office/drawing/2014/main" id="{1FE9C929-8A7A-4E0F-92DD-419A715ED182}"/>
              </a:ext>
            </a:extLst>
          </p:cNvPr>
          <p:cNvSpPr txBox="1"/>
          <p:nvPr/>
        </p:nvSpPr>
        <p:spPr>
          <a:xfrm>
            <a:off x="1078787" y="5722706"/>
            <a:ext cx="4489806" cy="646331"/>
          </a:xfrm>
          <a:prstGeom prst="rect">
            <a:avLst/>
          </a:prstGeom>
          <a:noFill/>
        </p:spPr>
        <p:txBody>
          <a:bodyPr wrap="square" rtlCol="0">
            <a:spAutoFit/>
          </a:bodyPr>
          <a:lstStyle/>
          <a:p>
            <a:r>
              <a:rPr lang="en-US" dirty="0">
                <a:solidFill>
                  <a:schemeClr val="bg1"/>
                </a:solidFill>
              </a:rPr>
              <a:t>What stakeholder engagement would typically look like….</a:t>
            </a:r>
          </a:p>
        </p:txBody>
      </p:sp>
      <p:sp>
        <p:nvSpPr>
          <p:cNvPr id="7" name="TextBox 6">
            <a:extLst>
              <a:ext uri="{FF2B5EF4-FFF2-40B4-BE49-F238E27FC236}">
                <a16:creationId xmlns:a16="http://schemas.microsoft.com/office/drawing/2014/main" id="{671627A4-8E6A-4702-AD75-EC2678DAAF5B}"/>
              </a:ext>
            </a:extLst>
          </p:cNvPr>
          <p:cNvSpPr txBox="1"/>
          <p:nvPr/>
        </p:nvSpPr>
        <p:spPr>
          <a:xfrm>
            <a:off x="6623407" y="5660283"/>
            <a:ext cx="4489806" cy="646331"/>
          </a:xfrm>
          <a:prstGeom prst="rect">
            <a:avLst/>
          </a:prstGeom>
          <a:noFill/>
        </p:spPr>
        <p:txBody>
          <a:bodyPr wrap="square" rtlCol="0">
            <a:spAutoFit/>
          </a:bodyPr>
          <a:lstStyle/>
          <a:p>
            <a:r>
              <a:rPr lang="en-US" dirty="0">
                <a:solidFill>
                  <a:schemeClr val="bg1"/>
                </a:solidFill>
              </a:rPr>
              <a:t>What stakeholder engagement currently looks like….</a:t>
            </a:r>
          </a:p>
        </p:txBody>
      </p:sp>
    </p:spTree>
    <p:extLst>
      <p:ext uri="{BB962C8B-B14F-4D97-AF65-F5344CB8AC3E}">
        <p14:creationId xmlns:p14="http://schemas.microsoft.com/office/powerpoint/2010/main" val="2948066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4BB3-3DEC-4B20-8DA7-4C08911DA7B8}"/>
              </a:ext>
            </a:extLst>
          </p:cNvPr>
          <p:cNvSpPr>
            <a:spLocks noGrp="1"/>
          </p:cNvSpPr>
          <p:nvPr>
            <p:ph type="ctrTitle"/>
          </p:nvPr>
        </p:nvSpPr>
        <p:spPr>
          <a:xfrm>
            <a:off x="-104078" y="-139249"/>
            <a:ext cx="12400155" cy="2387600"/>
          </a:xfrm>
        </p:spPr>
        <p:txBody>
          <a:bodyPr>
            <a:normAutofit fontScale="90000"/>
          </a:bodyPr>
          <a:lstStyle/>
          <a:p>
            <a:r>
              <a:rPr lang="en-US" sz="4900" b="1" dirty="0">
                <a:solidFill>
                  <a:schemeClr val="accent1"/>
                </a:solidFill>
              </a:rPr>
              <a:t>Example 2: </a:t>
            </a:r>
            <a:br>
              <a:rPr lang="en-US" b="1" dirty="0">
                <a:solidFill>
                  <a:schemeClr val="accent1"/>
                </a:solidFill>
              </a:rPr>
            </a:br>
            <a:r>
              <a:rPr lang="en-US" sz="4400" b="1" dirty="0">
                <a:solidFill>
                  <a:schemeClr val="accent1"/>
                </a:solidFill>
              </a:rPr>
              <a:t>Estimating the social burden of attaining critical services following major power disruptions in San Juan, PR</a:t>
            </a:r>
            <a:endParaRPr lang="en-US" b="1" dirty="0">
              <a:solidFill>
                <a:schemeClr val="accent1"/>
              </a:solidFill>
            </a:endParaRPr>
          </a:p>
        </p:txBody>
      </p:sp>
      <p:sp>
        <p:nvSpPr>
          <p:cNvPr id="6" name="Subtitle 5">
            <a:extLst>
              <a:ext uri="{FF2B5EF4-FFF2-40B4-BE49-F238E27FC236}">
                <a16:creationId xmlns:a16="http://schemas.microsoft.com/office/drawing/2014/main" id="{CE3F0197-7F2F-4C9E-A5AF-B006902F86DD}"/>
              </a:ext>
            </a:extLst>
          </p:cNvPr>
          <p:cNvSpPr>
            <a:spLocks noGrp="1"/>
          </p:cNvSpPr>
          <p:nvPr>
            <p:ph type="subTitle" idx="1"/>
          </p:nvPr>
        </p:nvSpPr>
        <p:spPr>
          <a:xfrm>
            <a:off x="1524000" y="5326938"/>
            <a:ext cx="9144000" cy="1655762"/>
          </a:xfrm>
        </p:spPr>
        <p:txBody>
          <a:bodyPr/>
          <a:lstStyle/>
          <a:p>
            <a:endParaRPr lang="en-US" dirty="0"/>
          </a:p>
        </p:txBody>
      </p:sp>
      <p:pic>
        <p:nvPicPr>
          <p:cNvPr id="11" name="Picture 10">
            <a:extLst>
              <a:ext uri="{FF2B5EF4-FFF2-40B4-BE49-F238E27FC236}">
                <a16:creationId xmlns:a16="http://schemas.microsoft.com/office/drawing/2014/main" id="{43A89236-D068-4DC8-8773-CC0A14AD679E}"/>
              </a:ext>
            </a:extLst>
          </p:cNvPr>
          <p:cNvPicPr>
            <a:picLocks noChangeAspect="1"/>
          </p:cNvPicPr>
          <p:nvPr/>
        </p:nvPicPr>
        <p:blipFill rotWithShape="1">
          <a:blip r:embed="rId2"/>
          <a:srcRect r="64792"/>
          <a:stretch/>
        </p:blipFill>
        <p:spPr>
          <a:xfrm>
            <a:off x="7248914" y="4882881"/>
            <a:ext cx="2869581" cy="2175736"/>
          </a:xfrm>
          <a:prstGeom prst="rect">
            <a:avLst/>
          </a:prstGeom>
        </p:spPr>
      </p:pic>
      <p:pic>
        <p:nvPicPr>
          <p:cNvPr id="12" name="Picture 11">
            <a:extLst>
              <a:ext uri="{FF2B5EF4-FFF2-40B4-BE49-F238E27FC236}">
                <a16:creationId xmlns:a16="http://schemas.microsoft.com/office/drawing/2014/main" id="{74AE489D-8153-4E6D-A9DC-FC08062B3A11}"/>
              </a:ext>
            </a:extLst>
          </p:cNvPr>
          <p:cNvPicPr>
            <a:picLocks noChangeAspect="1"/>
          </p:cNvPicPr>
          <p:nvPr/>
        </p:nvPicPr>
        <p:blipFill>
          <a:blip r:embed="rId3"/>
          <a:stretch>
            <a:fillRect/>
          </a:stretch>
        </p:blipFill>
        <p:spPr>
          <a:xfrm>
            <a:off x="1724046" y="5447124"/>
            <a:ext cx="2869580" cy="721646"/>
          </a:xfrm>
          <a:prstGeom prst="rect">
            <a:avLst/>
          </a:prstGeom>
        </p:spPr>
      </p:pic>
      <p:pic>
        <p:nvPicPr>
          <p:cNvPr id="13" name="Picture 12">
            <a:extLst>
              <a:ext uri="{FF2B5EF4-FFF2-40B4-BE49-F238E27FC236}">
                <a16:creationId xmlns:a16="http://schemas.microsoft.com/office/drawing/2014/main" id="{37885338-0825-4938-99DA-8B0762B19352}"/>
              </a:ext>
            </a:extLst>
          </p:cNvPr>
          <p:cNvPicPr>
            <a:picLocks noChangeAspect="1"/>
          </p:cNvPicPr>
          <p:nvPr/>
        </p:nvPicPr>
        <p:blipFill>
          <a:blip r:embed="rId4"/>
          <a:stretch>
            <a:fillRect/>
          </a:stretch>
        </p:blipFill>
        <p:spPr>
          <a:xfrm>
            <a:off x="5143625" y="5187876"/>
            <a:ext cx="1904750" cy="1240143"/>
          </a:xfrm>
          <a:prstGeom prst="rect">
            <a:avLst/>
          </a:prstGeom>
        </p:spPr>
      </p:pic>
      <p:sp>
        <p:nvSpPr>
          <p:cNvPr id="14" name="Google Shape;90;p13">
            <a:extLst>
              <a:ext uri="{FF2B5EF4-FFF2-40B4-BE49-F238E27FC236}">
                <a16:creationId xmlns:a16="http://schemas.microsoft.com/office/drawing/2014/main" id="{5A670848-4518-474E-A3B2-78C057D5568D}"/>
              </a:ext>
            </a:extLst>
          </p:cNvPr>
          <p:cNvSpPr txBox="1">
            <a:spLocks/>
          </p:cNvSpPr>
          <p:nvPr/>
        </p:nvSpPr>
        <p:spPr>
          <a:xfrm>
            <a:off x="-107796" y="3310479"/>
            <a:ext cx="12192000" cy="181807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4000" b="0" i="0" u="none" strike="noStrike" kern="1200" cap="none" spc="0" normalizeH="0" baseline="0" noProof="0" dirty="0">
              <a:ln>
                <a:noFill/>
              </a:ln>
              <a:solidFill>
                <a:srgbClr val="666666"/>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914400" rtl="0" eaLnBrk="1" fontAlgn="auto" latinLnBrk="0" hangingPunct="1">
              <a:lnSpc>
                <a:spcPct val="90000"/>
              </a:lnSpc>
              <a:spcBef>
                <a:spcPts val="0"/>
              </a:spcBef>
              <a:spcAft>
                <a:spcPts val="0"/>
              </a:spcAft>
              <a:buClr>
                <a:srgbClr val="000000"/>
              </a:buClr>
              <a:buSzPts val="4000"/>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Sara Peterson</a:t>
            </a:r>
            <a:r>
              <a:rPr kumimoji="0" lang="en-US" sz="2000" b="0" i="0" u="none" strike="noStrike" kern="1200" cap="none" spc="0" normalizeH="0" baseline="3000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1</a:t>
            </a: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 Susan </a:t>
            </a:r>
            <a:r>
              <a:rPr kumimoji="0" lang="en-US" sz="200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Spierre</a:t>
            </a: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 Clark</a:t>
            </a:r>
            <a:r>
              <a:rPr kumimoji="0" lang="en-US" sz="2000" b="0" i="0" u="none" strike="noStrike" kern="1200" cap="none" spc="0" normalizeH="0" baseline="3000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1</a:t>
            </a: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  Bobby Jeffers</a:t>
            </a:r>
            <a:r>
              <a:rPr kumimoji="0" lang="en-US" sz="2000" b="0" i="0" u="none" strike="noStrike" kern="1200" cap="none" spc="0" normalizeH="0" baseline="3000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2</a:t>
            </a: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 Mike Shelly</a:t>
            </a:r>
            <a:r>
              <a:rPr kumimoji="0" lang="en-US" sz="2000" b="0" i="0" u="none" strike="noStrike" kern="1200" cap="none" spc="0" normalizeH="0" baseline="3000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1</a:t>
            </a: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 </a:t>
            </a:r>
          </a:p>
          <a:p>
            <a:pPr marL="0" marR="0" lvl="0" indent="0" algn="ctr"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000" b="0" i="0" u="none" strike="noStrike" kern="1200" cap="none" spc="0" normalizeH="0" baseline="3000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1</a:t>
            </a: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University at Buffalo</a:t>
            </a:r>
          </a:p>
          <a:p>
            <a:pPr marL="0" marR="0" lvl="0" indent="0" algn="ctr"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 </a:t>
            </a:r>
            <a:r>
              <a:rPr kumimoji="0" lang="en-US" sz="2000" b="0" i="0" u="none" strike="noStrike" kern="1200" cap="none" spc="0" normalizeH="0" baseline="3000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2</a:t>
            </a:r>
            <a:r>
              <a:rPr kumimoji="0" lang="en-US" sz="20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rPr>
              <a:t>Sandia National Laboratories</a:t>
            </a:r>
          </a:p>
          <a:p>
            <a:pPr marL="0" marR="0" lvl="0" indent="0" algn="ctr"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400" b="0" i="0" u="none" strike="noStrike" kern="1200" cap="none" spc="0" normalizeH="0" baseline="0" noProof="0" dirty="0">
              <a:ln>
                <a:noFill/>
              </a:ln>
              <a:solidFill>
                <a:srgbClr val="66666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a:endParaRPr>
          </a:p>
          <a:p>
            <a:pPr marL="0" marR="0" lvl="0" indent="0" algn="ctr" defTabSz="914400" rtl="0" eaLnBrk="1" fontAlgn="auto" latinLnBrk="0" hangingPunct="1">
              <a:lnSpc>
                <a:spcPct val="90000"/>
              </a:lnSpc>
              <a:spcBef>
                <a:spcPts val="800"/>
              </a:spcBef>
              <a:spcAft>
                <a:spcPts val="0"/>
              </a:spcAft>
              <a:buClr>
                <a:srgbClr val="000000"/>
              </a:buClr>
              <a:buSzPts val="4000"/>
              <a:buFont typeface="Arial"/>
              <a:buNone/>
              <a:tabLst/>
              <a:defRPr/>
            </a:pPr>
            <a:endParaRPr kumimoji="0" lang="en-US" sz="4000" b="0" i="0" u="none" strike="noStrike" kern="1200" cap="none" spc="0" normalizeH="0" baseline="0" noProof="0" dirty="0">
              <a:ln>
                <a:noFill/>
              </a:ln>
              <a:solidFill>
                <a:srgbClr val="66666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aramond"/>
            </a:endParaRPr>
          </a:p>
        </p:txBody>
      </p:sp>
      <p:pic>
        <p:nvPicPr>
          <p:cNvPr id="15" name="Picture 14">
            <a:extLst>
              <a:ext uri="{FF2B5EF4-FFF2-40B4-BE49-F238E27FC236}">
                <a16:creationId xmlns:a16="http://schemas.microsoft.com/office/drawing/2014/main" id="{F40574E0-695E-4500-A9CD-47D377046BC2}"/>
              </a:ext>
            </a:extLst>
          </p:cNvPr>
          <p:cNvPicPr>
            <a:picLocks noChangeAspect="1"/>
          </p:cNvPicPr>
          <p:nvPr/>
        </p:nvPicPr>
        <p:blipFill rotWithShape="1">
          <a:blip r:embed="rId5"/>
          <a:srcRect l="30474" t="584" r="24483" b="21133"/>
          <a:stretch/>
        </p:blipFill>
        <p:spPr>
          <a:xfrm>
            <a:off x="8632779" y="2446730"/>
            <a:ext cx="1288194" cy="13022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93926806-3AF4-474B-8727-4C6BC689FB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4766" y="2458954"/>
            <a:ext cx="1177679" cy="12281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4980E180-F933-41EA-9A72-A62CE8D906C0}"/>
              </a:ext>
            </a:extLst>
          </p:cNvPr>
          <p:cNvPicPr>
            <a:picLocks noChangeAspect="1"/>
          </p:cNvPicPr>
          <p:nvPr/>
        </p:nvPicPr>
        <p:blipFill>
          <a:blip r:embed="rId7"/>
          <a:stretch>
            <a:fillRect/>
          </a:stretch>
        </p:blipFill>
        <p:spPr>
          <a:xfrm>
            <a:off x="6523409" y="2446730"/>
            <a:ext cx="1258407" cy="1292288"/>
          </a:xfrm>
          <a:prstGeom prst="ellipse">
            <a:avLst/>
          </a:prstGeom>
          <a:ln w="63500" cap="rnd">
            <a:solidFill>
              <a:schemeClr val="tx1">
                <a:lumMod val="85000"/>
                <a:lumOff val="1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76D2FDCD-2910-4105-80DC-501483E376C8}"/>
              </a:ext>
            </a:extLst>
          </p:cNvPr>
          <p:cNvPicPr>
            <a:picLocks noChangeAspect="1"/>
          </p:cNvPicPr>
          <p:nvPr/>
        </p:nvPicPr>
        <p:blipFill rotWithShape="1">
          <a:blip r:embed="rId8"/>
          <a:srcRect t="6077" r="9814" b="13225"/>
          <a:stretch/>
        </p:blipFill>
        <p:spPr>
          <a:xfrm>
            <a:off x="2438826" y="2521600"/>
            <a:ext cx="1204976" cy="12052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3209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45557E5-64EE-4942-99F6-68619F85120A}"/>
              </a:ext>
            </a:extLst>
          </p:cNvPr>
          <p:cNvGraphicFramePr/>
          <p:nvPr>
            <p:extLst>
              <p:ext uri="{D42A27DB-BD31-4B8C-83A1-F6EECF244321}">
                <p14:modId xmlns:p14="http://schemas.microsoft.com/office/powerpoint/2010/main" val="4147448088"/>
              </p:ext>
            </p:extLst>
          </p:nvPr>
        </p:nvGraphicFramePr>
        <p:xfrm>
          <a:off x="4282056" y="324715"/>
          <a:ext cx="8184833" cy="5394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E0678A9-1D68-CF43-BAC3-7768499D06CD}"/>
              </a:ext>
            </a:extLst>
          </p:cNvPr>
          <p:cNvSpPr txBox="1"/>
          <p:nvPr/>
        </p:nvSpPr>
        <p:spPr>
          <a:xfrm>
            <a:off x="6457336" y="1217767"/>
            <a:ext cx="15632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Helvetica" pitchFamily="2" charset="0"/>
                <a:ea typeface="+mn-ea"/>
                <a:cs typeface="Arial"/>
                <a:sym typeface="Arial"/>
              </a:rPr>
              <a:t>communication</a:t>
            </a:r>
          </a:p>
        </p:txBody>
      </p:sp>
      <p:sp>
        <p:nvSpPr>
          <p:cNvPr id="5" name="TextBox 4">
            <a:extLst>
              <a:ext uri="{FF2B5EF4-FFF2-40B4-BE49-F238E27FC236}">
                <a16:creationId xmlns:a16="http://schemas.microsoft.com/office/drawing/2014/main" id="{E52FC0B7-FA77-3F43-A733-018AFEE0A327}"/>
              </a:ext>
            </a:extLst>
          </p:cNvPr>
          <p:cNvSpPr txBox="1"/>
          <p:nvPr/>
        </p:nvSpPr>
        <p:spPr>
          <a:xfrm>
            <a:off x="5777263" y="3468579"/>
            <a:ext cx="14398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Helvetica" pitchFamily="2" charset="0"/>
                <a:ea typeface="+mn-ea"/>
                <a:cs typeface="Arial"/>
                <a:sym typeface="Arial"/>
              </a:rPr>
              <a:t>transportation</a:t>
            </a:r>
          </a:p>
        </p:txBody>
      </p:sp>
      <p:sp>
        <p:nvSpPr>
          <p:cNvPr id="7" name="TextBox 6">
            <a:extLst>
              <a:ext uri="{FF2B5EF4-FFF2-40B4-BE49-F238E27FC236}">
                <a16:creationId xmlns:a16="http://schemas.microsoft.com/office/drawing/2014/main" id="{1B1627B9-F983-5B4A-BE32-F3B97B45F13D}"/>
              </a:ext>
            </a:extLst>
          </p:cNvPr>
          <p:cNvSpPr txBox="1"/>
          <p:nvPr/>
        </p:nvSpPr>
        <p:spPr>
          <a:xfrm>
            <a:off x="7781333" y="4706753"/>
            <a:ext cx="13500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Helvetica" pitchFamily="2" charset="0"/>
                <a:ea typeface="+mn-ea"/>
                <a:cs typeface="Arial"/>
                <a:sym typeface="Arial"/>
              </a:rPr>
              <a:t>temperature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Helvetica" pitchFamily="2" charset="0"/>
                <a:ea typeface="+mn-ea"/>
                <a:cs typeface="Arial"/>
                <a:sym typeface="Arial"/>
              </a:rPr>
              <a:t>control</a:t>
            </a:r>
          </a:p>
        </p:txBody>
      </p:sp>
      <p:pic>
        <p:nvPicPr>
          <p:cNvPr id="8" name="Picture 7"/>
          <p:cNvPicPr>
            <a:picLocks noChangeAspect="1"/>
          </p:cNvPicPr>
          <p:nvPr/>
        </p:nvPicPr>
        <p:blipFill>
          <a:blip r:embed="rId8"/>
          <a:stretch>
            <a:fillRect/>
          </a:stretch>
        </p:blipFill>
        <p:spPr>
          <a:xfrm>
            <a:off x="1051685" y="2374780"/>
            <a:ext cx="2095500" cy="1571625"/>
          </a:xfrm>
          <a:prstGeom prst="rect">
            <a:avLst/>
          </a:prstGeom>
        </p:spPr>
      </p:pic>
      <p:sp>
        <p:nvSpPr>
          <p:cNvPr id="9" name="Rectangle 8"/>
          <p:cNvSpPr/>
          <p:nvPr/>
        </p:nvSpPr>
        <p:spPr>
          <a:xfrm>
            <a:off x="1011664" y="1803739"/>
            <a:ext cx="21355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Energy Sector</a:t>
            </a:r>
          </a:p>
        </p:txBody>
      </p:sp>
      <p:sp>
        <p:nvSpPr>
          <p:cNvPr id="10" name="Right Arrow 9"/>
          <p:cNvSpPr/>
          <p:nvPr/>
        </p:nvSpPr>
        <p:spPr>
          <a:xfrm>
            <a:off x="3552469" y="2604428"/>
            <a:ext cx="2095500" cy="1047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‘Enabling Function’</a:t>
            </a:r>
          </a:p>
        </p:txBody>
      </p:sp>
      <p:sp>
        <p:nvSpPr>
          <p:cNvPr id="12" name="Rectangle 11">
            <a:extLst>
              <a:ext uri="{FF2B5EF4-FFF2-40B4-BE49-F238E27FC236}">
                <a16:creationId xmlns:a16="http://schemas.microsoft.com/office/drawing/2014/main" id="{DC6A6C17-0636-457F-9F37-D121716CFD3C}"/>
              </a:ext>
            </a:extLst>
          </p:cNvPr>
          <p:cNvSpPr/>
          <p:nvPr/>
        </p:nvSpPr>
        <p:spPr>
          <a:xfrm>
            <a:off x="538327" y="5753693"/>
            <a:ext cx="1183801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“energy is desired not for its own sake, but for the services that it produces” (Hunt &amp; Ryan, 2015, p. 273). </a:t>
            </a:r>
          </a:p>
        </p:txBody>
      </p:sp>
    </p:spTree>
    <p:extLst>
      <p:ext uri="{BB962C8B-B14F-4D97-AF65-F5344CB8AC3E}">
        <p14:creationId xmlns:p14="http://schemas.microsoft.com/office/powerpoint/2010/main" val="1173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ppt/theme/theme3.xml><?xml version="1.0" encoding="utf-8"?>
<a:theme xmlns:a="http://schemas.openxmlformats.org/drawingml/2006/main" name="Theme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2343</Words>
  <Application>Microsoft Office PowerPoint</Application>
  <PresentationFormat>Widescreen</PresentationFormat>
  <Paragraphs>159</Paragraphs>
  <Slides>13</Slides>
  <Notes>10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vt:i4>
      </vt:variant>
    </vt:vector>
  </HeadingPairs>
  <TitlesOfParts>
    <vt:vector size="25" baseType="lpstr">
      <vt:lpstr>Arial</vt:lpstr>
      <vt:lpstr>Calibri</vt:lpstr>
      <vt:lpstr>Calibri Light</vt:lpstr>
      <vt:lpstr>Century Schoolbook</vt:lpstr>
      <vt:lpstr>Garamond</vt:lpstr>
      <vt:lpstr>Helvetica</vt:lpstr>
      <vt:lpstr>Helvetica Neue</vt:lpstr>
      <vt:lpstr>Tahoma</vt:lpstr>
      <vt:lpstr>Wingdings 2</vt:lpstr>
      <vt:lpstr>Office Theme</vt:lpstr>
      <vt:lpstr>1_View</vt:lpstr>
      <vt:lpstr>Theme1</vt:lpstr>
      <vt:lpstr>UB as a partner in  Community Resilience: Examples and Major Takeaways </vt:lpstr>
      <vt:lpstr>Example 1:  Climate Vulnerability Assessment for Erie County</vt:lpstr>
      <vt:lpstr>Erie County Climate Vulnerability Assessment</vt:lpstr>
      <vt:lpstr>Project Organization:</vt:lpstr>
      <vt:lpstr>Vulnerability Framework</vt:lpstr>
      <vt:lpstr>Transdisciplinary, knowledge co-production</vt:lpstr>
      <vt:lpstr>The changing nature of Stakeholder engagement…</vt:lpstr>
      <vt:lpstr>Example 2:  Estimating the social burden of attaining critical services following major power disruptions in San Juan, PR</vt:lpstr>
      <vt:lpstr>PowerPoint Presentation</vt:lpstr>
      <vt:lpstr>Research Questions &amp; Goal:</vt:lpstr>
      <vt:lpstr>So what? Why is this important?</vt:lpstr>
      <vt:lpstr>Metric Development/Methods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Clark</dc:creator>
  <cp:lastModifiedBy>Susan Clark</cp:lastModifiedBy>
  <cp:revision>16</cp:revision>
  <dcterms:created xsi:type="dcterms:W3CDTF">2020-10-27T19:39:54Z</dcterms:created>
  <dcterms:modified xsi:type="dcterms:W3CDTF">2020-10-28T00:10:22Z</dcterms:modified>
</cp:coreProperties>
</file>