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63" r:id="rId2"/>
    <p:sldId id="256" r:id="rId3"/>
    <p:sldId id="264" r:id="rId4"/>
    <p:sldId id="259" r:id="rId5"/>
    <p:sldId id="262" r:id="rId6"/>
    <p:sldId id="280" r:id="rId7"/>
    <p:sldId id="267" r:id="rId8"/>
    <p:sldId id="261" r:id="rId9"/>
    <p:sldId id="257" r:id="rId10"/>
    <p:sldId id="258" r:id="rId11"/>
    <p:sldId id="265" r:id="rId12"/>
    <p:sldId id="26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12"/>
    <p:restoredTop sz="94654"/>
  </p:normalViewPr>
  <p:slideViewPr>
    <p:cSldViewPr snapToGrid="0">
      <p:cViewPr varScale="1">
        <p:scale>
          <a:sx n="86" d="100"/>
          <a:sy n="86" d="100"/>
        </p:scale>
        <p:origin x="224" y="6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E152C2-4929-5D4E-B01C-5723A03E2C15}" type="datetimeFigureOut">
              <a:rPr lang="en-US" smtClean="0"/>
              <a:t>6/21/23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29A455-99BA-AE4C-9EBD-79356872886F}" type="slidenum">
              <a:rPr lang="en-US" smtClean="0"/>
              <a:t>‹#›</a:t>
            </a:fld>
            <a:endParaRPr lang="en-US"/>
          </a:p>
        </p:txBody>
      </p:sp>
    </p:spTree>
    <p:extLst>
      <p:ext uri="{BB962C8B-B14F-4D97-AF65-F5344CB8AC3E}">
        <p14:creationId xmlns:p14="http://schemas.microsoft.com/office/powerpoint/2010/main" val="4059589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Mike and mark</a:t>
            </a:r>
          </a:p>
        </p:txBody>
      </p:sp>
      <p:sp>
        <p:nvSpPr>
          <p:cNvPr id="4" name="Slide Number Placeholder 3"/>
          <p:cNvSpPr>
            <a:spLocks noGrp="1"/>
          </p:cNvSpPr>
          <p:nvPr>
            <p:ph type="sldNum" sz="quarter" idx="5"/>
          </p:nvPr>
        </p:nvSpPr>
        <p:spPr/>
        <p:txBody>
          <a:bodyPr/>
          <a:lstStyle/>
          <a:p>
            <a:fld id="{F929A455-99BA-AE4C-9EBD-79356872886F}" type="slidenum">
              <a:rPr lang="en-US" smtClean="0"/>
              <a:t>7</a:t>
            </a:fld>
            <a:endParaRPr lang="en-US"/>
          </a:p>
        </p:txBody>
      </p:sp>
    </p:spTree>
    <p:extLst>
      <p:ext uri="{BB962C8B-B14F-4D97-AF65-F5344CB8AC3E}">
        <p14:creationId xmlns:p14="http://schemas.microsoft.com/office/powerpoint/2010/main" val="3966655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BE1A4-4607-D417-C971-D90B2FBC6E5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942BDF9-467A-F0A7-5536-61D1BBB340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964EB9D-4E58-27BC-7A04-6218C777B33B}"/>
              </a:ext>
            </a:extLst>
          </p:cNvPr>
          <p:cNvSpPr>
            <a:spLocks noGrp="1"/>
          </p:cNvSpPr>
          <p:nvPr>
            <p:ph type="dt" sz="half" idx="10"/>
          </p:nvPr>
        </p:nvSpPr>
        <p:spPr/>
        <p:txBody>
          <a:bodyPr/>
          <a:lstStyle/>
          <a:p>
            <a:fld id="{C05423E8-52AC-444D-B288-9FE402DE7325}" type="datetimeFigureOut">
              <a:rPr lang="en-US" smtClean="0"/>
              <a:t>6/21/23</a:t>
            </a:fld>
            <a:endParaRPr lang="en-US"/>
          </a:p>
        </p:txBody>
      </p:sp>
      <p:sp>
        <p:nvSpPr>
          <p:cNvPr id="5" name="Footer Placeholder 4">
            <a:extLst>
              <a:ext uri="{FF2B5EF4-FFF2-40B4-BE49-F238E27FC236}">
                <a16:creationId xmlns:a16="http://schemas.microsoft.com/office/drawing/2014/main" id="{369E0227-982A-B8FD-A975-EEA56BE9DE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515153-DC2B-B8CC-A1F9-01274E343799}"/>
              </a:ext>
            </a:extLst>
          </p:cNvPr>
          <p:cNvSpPr>
            <a:spLocks noGrp="1"/>
          </p:cNvSpPr>
          <p:nvPr>
            <p:ph type="sldNum" sz="quarter" idx="12"/>
          </p:nvPr>
        </p:nvSpPr>
        <p:spPr/>
        <p:txBody>
          <a:bodyPr/>
          <a:lstStyle/>
          <a:p>
            <a:fld id="{1394FB8F-18DD-CC48-A29F-D0C550C7B335}" type="slidenum">
              <a:rPr lang="en-US" smtClean="0"/>
              <a:t>‹#›</a:t>
            </a:fld>
            <a:endParaRPr lang="en-US"/>
          </a:p>
        </p:txBody>
      </p:sp>
    </p:spTree>
    <p:extLst>
      <p:ext uri="{BB962C8B-B14F-4D97-AF65-F5344CB8AC3E}">
        <p14:creationId xmlns:p14="http://schemas.microsoft.com/office/powerpoint/2010/main" val="1912459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9BBBA-25C2-470B-B58C-2EAFD3AA5E6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98310-B352-85E0-E45B-FAD63E467B0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3DBC6E-235B-4DEA-784F-2A69556475AC}"/>
              </a:ext>
            </a:extLst>
          </p:cNvPr>
          <p:cNvSpPr>
            <a:spLocks noGrp="1"/>
          </p:cNvSpPr>
          <p:nvPr>
            <p:ph type="dt" sz="half" idx="10"/>
          </p:nvPr>
        </p:nvSpPr>
        <p:spPr/>
        <p:txBody>
          <a:bodyPr/>
          <a:lstStyle/>
          <a:p>
            <a:fld id="{C05423E8-52AC-444D-B288-9FE402DE7325}" type="datetimeFigureOut">
              <a:rPr lang="en-US" smtClean="0"/>
              <a:t>6/21/23</a:t>
            </a:fld>
            <a:endParaRPr lang="en-US"/>
          </a:p>
        </p:txBody>
      </p:sp>
      <p:sp>
        <p:nvSpPr>
          <p:cNvPr id="5" name="Footer Placeholder 4">
            <a:extLst>
              <a:ext uri="{FF2B5EF4-FFF2-40B4-BE49-F238E27FC236}">
                <a16:creationId xmlns:a16="http://schemas.microsoft.com/office/drawing/2014/main" id="{2C4B9CAF-E124-CD37-A8E3-42E3F77F8F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95A24E-D51E-F898-21C6-16C43FC00750}"/>
              </a:ext>
            </a:extLst>
          </p:cNvPr>
          <p:cNvSpPr>
            <a:spLocks noGrp="1"/>
          </p:cNvSpPr>
          <p:nvPr>
            <p:ph type="sldNum" sz="quarter" idx="12"/>
          </p:nvPr>
        </p:nvSpPr>
        <p:spPr/>
        <p:txBody>
          <a:bodyPr/>
          <a:lstStyle/>
          <a:p>
            <a:fld id="{1394FB8F-18DD-CC48-A29F-D0C550C7B335}" type="slidenum">
              <a:rPr lang="en-US" smtClean="0"/>
              <a:t>‹#›</a:t>
            </a:fld>
            <a:endParaRPr lang="en-US"/>
          </a:p>
        </p:txBody>
      </p:sp>
    </p:spTree>
    <p:extLst>
      <p:ext uri="{BB962C8B-B14F-4D97-AF65-F5344CB8AC3E}">
        <p14:creationId xmlns:p14="http://schemas.microsoft.com/office/powerpoint/2010/main" val="45365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39E68EB-F3BB-ACFF-E8B0-118CB3DFDA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D847348-2DF1-FEEA-E542-04CFAB80B82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34766C-6B86-FB38-99A1-ED83614A278A}"/>
              </a:ext>
            </a:extLst>
          </p:cNvPr>
          <p:cNvSpPr>
            <a:spLocks noGrp="1"/>
          </p:cNvSpPr>
          <p:nvPr>
            <p:ph type="dt" sz="half" idx="10"/>
          </p:nvPr>
        </p:nvSpPr>
        <p:spPr/>
        <p:txBody>
          <a:bodyPr/>
          <a:lstStyle/>
          <a:p>
            <a:fld id="{C05423E8-52AC-444D-B288-9FE402DE7325}" type="datetimeFigureOut">
              <a:rPr lang="en-US" smtClean="0"/>
              <a:t>6/21/23</a:t>
            </a:fld>
            <a:endParaRPr lang="en-US"/>
          </a:p>
        </p:txBody>
      </p:sp>
      <p:sp>
        <p:nvSpPr>
          <p:cNvPr id="5" name="Footer Placeholder 4">
            <a:extLst>
              <a:ext uri="{FF2B5EF4-FFF2-40B4-BE49-F238E27FC236}">
                <a16:creationId xmlns:a16="http://schemas.microsoft.com/office/drawing/2014/main" id="{421D2CF4-8996-52EC-5B11-DEB49CCAFF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EF0541-300E-0077-4F2B-51DD1B29BA25}"/>
              </a:ext>
            </a:extLst>
          </p:cNvPr>
          <p:cNvSpPr>
            <a:spLocks noGrp="1"/>
          </p:cNvSpPr>
          <p:nvPr>
            <p:ph type="sldNum" sz="quarter" idx="12"/>
          </p:nvPr>
        </p:nvSpPr>
        <p:spPr/>
        <p:txBody>
          <a:bodyPr/>
          <a:lstStyle/>
          <a:p>
            <a:fld id="{1394FB8F-18DD-CC48-A29F-D0C550C7B335}" type="slidenum">
              <a:rPr lang="en-US" smtClean="0"/>
              <a:t>‹#›</a:t>
            </a:fld>
            <a:endParaRPr lang="en-US"/>
          </a:p>
        </p:txBody>
      </p:sp>
    </p:spTree>
    <p:extLst>
      <p:ext uri="{BB962C8B-B14F-4D97-AF65-F5344CB8AC3E}">
        <p14:creationId xmlns:p14="http://schemas.microsoft.com/office/powerpoint/2010/main" val="2827435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83D81-CC4C-554A-68B2-E09D18DAFB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BF2D46-AE13-D6B7-AF37-36ACED9F482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784FF7-6484-54B7-939A-41B643BDC3DB}"/>
              </a:ext>
            </a:extLst>
          </p:cNvPr>
          <p:cNvSpPr>
            <a:spLocks noGrp="1"/>
          </p:cNvSpPr>
          <p:nvPr>
            <p:ph type="dt" sz="half" idx="10"/>
          </p:nvPr>
        </p:nvSpPr>
        <p:spPr/>
        <p:txBody>
          <a:bodyPr/>
          <a:lstStyle/>
          <a:p>
            <a:fld id="{C05423E8-52AC-444D-B288-9FE402DE7325}" type="datetimeFigureOut">
              <a:rPr lang="en-US" smtClean="0"/>
              <a:t>6/21/23</a:t>
            </a:fld>
            <a:endParaRPr lang="en-US"/>
          </a:p>
        </p:txBody>
      </p:sp>
      <p:sp>
        <p:nvSpPr>
          <p:cNvPr id="5" name="Footer Placeholder 4">
            <a:extLst>
              <a:ext uri="{FF2B5EF4-FFF2-40B4-BE49-F238E27FC236}">
                <a16:creationId xmlns:a16="http://schemas.microsoft.com/office/drawing/2014/main" id="{31CBD3C7-F756-9544-DBFA-83AC834CFF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9B977B-943D-B33B-8AFA-9443F5C5C4E7}"/>
              </a:ext>
            </a:extLst>
          </p:cNvPr>
          <p:cNvSpPr>
            <a:spLocks noGrp="1"/>
          </p:cNvSpPr>
          <p:nvPr>
            <p:ph type="sldNum" sz="quarter" idx="12"/>
          </p:nvPr>
        </p:nvSpPr>
        <p:spPr/>
        <p:txBody>
          <a:bodyPr/>
          <a:lstStyle/>
          <a:p>
            <a:fld id="{1394FB8F-18DD-CC48-A29F-D0C550C7B335}" type="slidenum">
              <a:rPr lang="en-US" smtClean="0"/>
              <a:t>‹#›</a:t>
            </a:fld>
            <a:endParaRPr lang="en-US"/>
          </a:p>
        </p:txBody>
      </p:sp>
    </p:spTree>
    <p:extLst>
      <p:ext uri="{BB962C8B-B14F-4D97-AF65-F5344CB8AC3E}">
        <p14:creationId xmlns:p14="http://schemas.microsoft.com/office/powerpoint/2010/main" val="977534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93A9F-6478-1F3F-B40E-2F9F5830D06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1F43E7F-DB91-553F-07F7-FECB7BEC581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AC99FCE-D333-406F-5933-E8D1F633FC61}"/>
              </a:ext>
            </a:extLst>
          </p:cNvPr>
          <p:cNvSpPr>
            <a:spLocks noGrp="1"/>
          </p:cNvSpPr>
          <p:nvPr>
            <p:ph type="dt" sz="half" idx="10"/>
          </p:nvPr>
        </p:nvSpPr>
        <p:spPr/>
        <p:txBody>
          <a:bodyPr/>
          <a:lstStyle/>
          <a:p>
            <a:fld id="{C05423E8-52AC-444D-B288-9FE402DE7325}" type="datetimeFigureOut">
              <a:rPr lang="en-US" smtClean="0"/>
              <a:t>6/21/23</a:t>
            </a:fld>
            <a:endParaRPr lang="en-US"/>
          </a:p>
        </p:txBody>
      </p:sp>
      <p:sp>
        <p:nvSpPr>
          <p:cNvPr id="5" name="Footer Placeholder 4">
            <a:extLst>
              <a:ext uri="{FF2B5EF4-FFF2-40B4-BE49-F238E27FC236}">
                <a16:creationId xmlns:a16="http://schemas.microsoft.com/office/drawing/2014/main" id="{A5290862-2F82-4A7E-38D2-B95A7ABDE6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C25DE1-AE02-9A31-5615-1E722DBF8872}"/>
              </a:ext>
            </a:extLst>
          </p:cNvPr>
          <p:cNvSpPr>
            <a:spLocks noGrp="1"/>
          </p:cNvSpPr>
          <p:nvPr>
            <p:ph type="sldNum" sz="quarter" idx="12"/>
          </p:nvPr>
        </p:nvSpPr>
        <p:spPr/>
        <p:txBody>
          <a:bodyPr/>
          <a:lstStyle/>
          <a:p>
            <a:fld id="{1394FB8F-18DD-CC48-A29F-D0C550C7B335}" type="slidenum">
              <a:rPr lang="en-US" smtClean="0"/>
              <a:t>‹#›</a:t>
            </a:fld>
            <a:endParaRPr lang="en-US"/>
          </a:p>
        </p:txBody>
      </p:sp>
    </p:spTree>
    <p:extLst>
      <p:ext uri="{BB962C8B-B14F-4D97-AF65-F5344CB8AC3E}">
        <p14:creationId xmlns:p14="http://schemas.microsoft.com/office/powerpoint/2010/main" val="2582796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EF04C-FB08-C6E6-5E66-53F0082721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533F67-9418-576A-F775-859812E2F44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0C33CF-34A6-9FC0-F2A1-63CE0CEB0C5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C2E7504-9254-895C-1A3C-08BCF04DB3AD}"/>
              </a:ext>
            </a:extLst>
          </p:cNvPr>
          <p:cNvSpPr>
            <a:spLocks noGrp="1"/>
          </p:cNvSpPr>
          <p:nvPr>
            <p:ph type="dt" sz="half" idx="10"/>
          </p:nvPr>
        </p:nvSpPr>
        <p:spPr/>
        <p:txBody>
          <a:bodyPr/>
          <a:lstStyle/>
          <a:p>
            <a:fld id="{C05423E8-52AC-444D-B288-9FE402DE7325}" type="datetimeFigureOut">
              <a:rPr lang="en-US" smtClean="0"/>
              <a:t>6/21/23</a:t>
            </a:fld>
            <a:endParaRPr lang="en-US"/>
          </a:p>
        </p:txBody>
      </p:sp>
      <p:sp>
        <p:nvSpPr>
          <p:cNvPr id="6" name="Footer Placeholder 5">
            <a:extLst>
              <a:ext uri="{FF2B5EF4-FFF2-40B4-BE49-F238E27FC236}">
                <a16:creationId xmlns:a16="http://schemas.microsoft.com/office/drawing/2014/main" id="{05D98C4A-BC12-2860-7635-230728F979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32A06D-88E5-9B20-D455-AC5DFD890F78}"/>
              </a:ext>
            </a:extLst>
          </p:cNvPr>
          <p:cNvSpPr>
            <a:spLocks noGrp="1"/>
          </p:cNvSpPr>
          <p:nvPr>
            <p:ph type="sldNum" sz="quarter" idx="12"/>
          </p:nvPr>
        </p:nvSpPr>
        <p:spPr/>
        <p:txBody>
          <a:bodyPr/>
          <a:lstStyle/>
          <a:p>
            <a:fld id="{1394FB8F-18DD-CC48-A29F-D0C550C7B335}" type="slidenum">
              <a:rPr lang="en-US" smtClean="0"/>
              <a:t>‹#›</a:t>
            </a:fld>
            <a:endParaRPr lang="en-US"/>
          </a:p>
        </p:txBody>
      </p:sp>
    </p:spTree>
    <p:extLst>
      <p:ext uri="{BB962C8B-B14F-4D97-AF65-F5344CB8AC3E}">
        <p14:creationId xmlns:p14="http://schemas.microsoft.com/office/powerpoint/2010/main" val="3129830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5FE4B-E576-3121-E707-3662ED3F117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63277ED-7913-CC09-E4D5-E652BFFEF77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13D14D2-DA03-106B-83C7-1023BA55071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F212898-8909-95B0-4815-10885D3BBD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EA7B3B5-882C-C4B2-93BD-BB0EAB62EFE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FDFF190-BB95-500E-871E-53F9231FC3E6}"/>
              </a:ext>
            </a:extLst>
          </p:cNvPr>
          <p:cNvSpPr>
            <a:spLocks noGrp="1"/>
          </p:cNvSpPr>
          <p:nvPr>
            <p:ph type="dt" sz="half" idx="10"/>
          </p:nvPr>
        </p:nvSpPr>
        <p:spPr/>
        <p:txBody>
          <a:bodyPr/>
          <a:lstStyle/>
          <a:p>
            <a:fld id="{C05423E8-52AC-444D-B288-9FE402DE7325}" type="datetimeFigureOut">
              <a:rPr lang="en-US" smtClean="0"/>
              <a:t>6/21/23</a:t>
            </a:fld>
            <a:endParaRPr lang="en-US"/>
          </a:p>
        </p:txBody>
      </p:sp>
      <p:sp>
        <p:nvSpPr>
          <p:cNvPr id="8" name="Footer Placeholder 7">
            <a:extLst>
              <a:ext uri="{FF2B5EF4-FFF2-40B4-BE49-F238E27FC236}">
                <a16:creationId xmlns:a16="http://schemas.microsoft.com/office/drawing/2014/main" id="{BFFAB026-723A-ACC7-52BF-713956007CA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BD8DAD4-9593-5C2F-763B-5C95FFD81F5E}"/>
              </a:ext>
            </a:extLst>
          </p:cNvPr>
          <p:cNvSpPr>
            <a:spLocks noGrp="1"/>
          </p:cNvSpPr>
          <p:nvPr>
            <p:ph type="sldNum" sz="quarter" idx="12"/>
          </p:nvPr>
        </p:nvSpPr>
        <p:spPr/>
        <p:txBody>
          <a:bodyPr/>
          <a:lstStyle/>
          <a:p>
            <a:fld id="{1394FB8F-18DD-CC48-A29F-D0C550C7B335}" type="slidenum">
              <a:rPr lang="en-US" smtClean="0"/>
              <a:t>‹#›</a:t>
            </a:fld>
            <a:endParaRPr lang="en-US"/>
          </a:p>
        </p:txBody>
      </p:sp>
    </p:spTree>
    <p:extLst>
      <p:ext uri="{BB962C8B-B14F-4D97-AF65-F5344CB8AC3E}">
        <p14:creationId xmlns:p14="http://schemas.microsoft.com/office/powerpoint/2010/main" val="1271659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30CC2-21DF-B0DC-C740-84151A70AB1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8A094B6-6199-55CF-E3EF-8F08BAB8CFBA}"/>
              </a:ext>
            </a:extLst>
          </p:cNvPr>
          <p:cNvSpPr>
            <a:spLocks noGrp="1"/>
          </p:cNvSpPr>
          <p:nvPr>
            <p:ph type="dt" sz="half" idx="10"/>
          </p:nvPr>
        </p:nvSpPr>
        <p:spPr/>
        <p:txBody>
          <a:bodyPr/>
          <a:lstStyle/>
          <a:p>
            <a:fld id="{C05423E8-52AC-444D-B288-9FE402DE7325}" type="datetimeFigureOut">
              <a:rPr lang="en-US" smtClean="0"/>
              <a:t>6/21/23</a:t>
            </a:fld>
            <a:endParaRPr lang="en-US"/>
          </a:p>
        </p:txBody>
      </p:sp>
      <p:sp>
        <p:nvSpPr>
          <p:cNvPr id="4" name="Footer Placeholder 3">
            <a:extLst>
              <a:ext uri="{FF2B5EF4-FFF2-40B4-BE49-F238E27FC236}">
                <a16:creationId xmlns:a16="http://schemas.microsoft.com/office/drawing/2014/main" id="{E287D06D-CD34-67C9-E50E-EBE1ACA9D38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0D2501E-7DAA-37BA-B8D3-232CB576FBBC}"/>
              </a:ext>
            </a:extLst>
          </p:cNvPr>
          <p:cNvSpPr>
            <a:spLocks noGrp="1"/>
          </p:cNvSpPr>
          <p:nvPr>
            <p:ph type="sldNum" sz="quarter" idx="12"/>
          </p:nvPr>
        </p:nvSpPr>
        <p:spPr/>
        <p:txBody>
          <a:bodyPr/>
          <a:lstStyle/>
          <a:p>
            <a:fld id="{1394FB8F-18DD-CC48-A29F-D0C550C7B335}" type="slidenum">
              <a:rPr lang="en-US" smtClean="0"/>
              <a:t>‹#›</a:t>
            </a:fld>
            <a:endParaRPr lang="en-US"/>
          </a:p>
        </p:txBody>
      </p:sp>
    </p:spTree>
    <p:extLst>
      <p:ext uri="{BB962C8B-B14F-4D97-AF65-F5344CB8AC3E}">
        <p14:creationId xmlns:p14="http://schemas.microsoft.com/office/powerpoint/2010/main" val="693220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FEC46D-C736-4314-EEF9-C84C53364FB1}"/>
              </a:ext>
            </a:extLst>
          </p:cNvPr>
          <p:cNvSpPr>
            <a:spLocks noGrp="1"/>
          </p:cNvSpPr>
          <p:nvPr>
            <p:ph type="dt" sz="half" idx="10"/>
          </p:nvPr>
        </p:nvSpPr>
        <p:spPr/>
        <p:txBody>
          <a:bodyPr/>
          <a:lstStyle/>
          <a:p>
            <a:fld id="{C05423E8-52AC-444D-B288-9FE402DE7325}" type="datetimeFigureOut">
              <a:rPr lang="en-US" smtClean="0"/>
              <a:t>6/21/23</a:t>
            </a:fld>
            <a:endParaRPr lang="en-US"/>
          </a:p>
        </p:txBody>
      </p:sp>
      <p:sp>
        <p:nvSpPr>
          <p:cNvPr id="3" name="Footer Placeholder 2">
            <a:extLst>
              <a:ext uri="{FF2B5EF4-FFF2-40B4-BE49-F238E27FC236}">
                <a16:creationId xmlns:a16="http://schemas.microsoft.com/office/drawing/2014/main" id="{321C0C2A-767C-F359-1417-FEE2F8CDA08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0CEEDB1-54F1-A216-7FED-985373C9617D}"/>
              </a:ext>
            </a:extLst>
          </p:cNvPr>
          <p:cNvSpPr>
            <a:spLocks noGrp="1"/>
          </p:cNvSpPr>
          <p:nvPr>
            <p:ph type="sldNum" sz="quarter" idx="12"/>
          </p:nvPr>
        </p:nvSpPr>
        <p:spPr/>
        <p:txBody>
          <a:bodyPr/>
          <a:lstStyle/>
          <a:p>
            <a:fld id="{1394FB8F-18DD-CC48-A29F-D0C550C7B335}" type="slidenum">
              <a:rPr lang="en-US" smtClean="0"/>
              <a:t>‹#›</a:t>
            </a:fld>
            <a:endParaRPr lang="en-US"/>
          </a:p>
        </p:txBody>
      </p:sp>
    </p:spTree>
    <p:extLst>
      <p:ext uri="{BB962C8B-B14F-4D97-AF65-F5344CB8AC3E}">
        <p14:creationId xmlns:p14="http://schemas.microsoft.com/office/powerpoint/2010/main" val="1400221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6280F-B14D-DE43-D3FB-7F4FF81291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C46C792-37AE-B641-FEA3-1D51CAF134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1A6D154-1D38-0542-BC0A-B6DA1617FC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D783F0-D177-F778-BBF9-311867843C29}"/>
              </a:ext>
            </a:extLst>
          </p:cNvPr>
          <p:cNvSpPr>
            <a:spLocks noGrp="1"/>
          </p:cNvSpPr>
          <p:nvPr>
            <p:ph type="dt" sz="half" idx="10"/>
          </p:nvPr>
        </p:nvSpPr>
        <p:spPr/>
        <p:txBody>
          <a:bodyPr/>
          <a:lstStyle/>
          <a:p>
            <a:fld id="{C05423E8-52AC-444D-B288-9FE402DE7325}" type="datetimeFigureOut">
              <a:rPr lang="en-US" smtClean="0"/>
              <a:t>6/21/23</a:t>
            </a:fld>
            <a:endParaRPr lang="en-US"/>
          </a:p>
        </p:txBody>
      </p:sp>
      <p:sp>
        <p:nvSpPr>
          <p:cNvPr id="6" name="Footer Placeholder 5">
            <a:extLst>
              <a:ext uri="{FF2B5EF4-FFF2-40B4-BE49-F238E27FC236}">
                <a16:creationId xmlns:a16="http://schemas.microsoft.com/office/drawing/2014/main" id="{300F89F1-C252-9275-D655-CCDDF69988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D0DFC1-BAA2-8754-948B-551F9A3E0D47}"/>
              </a:ext>
            </a:extLst>
          </p:cNvPr>
          <p:cNvSpPr>
            <a:spLocks noGrp="1"/>
          </p:cNvSpPr>
          <p:nvPr>
            <p:ph type="sldNum" sz="quarter" idx="12"/>
          </p:nvPr>
        </p:nvSpPr>
        <p:spPr/>
        <p:txBody>
          <a:bodyPr/>
          <a:lstStyle/>
          <a:p>
            <a:fld id="{1394FB8F-18DD-CC48-A29F-D0C550C7B335}" type="slidenum">
              <a:rPr lang="en-US" smtClean="0"/>
              <a:t>‹#›</a:t>
            </a:fld>
            <a:endParaRPr lang="en-US"/>
          </a:p>
        </p:txBody>
      </p:sp>
    </p:spTree>
    <p:extLst>
      <p:ext uri="{BB962C8B-B14F-4D97-AF65-F5344CB8AC3E}">
        <p14:creationId xmlns:p14="http://schemas.microsoft.com/office/powerpoint/2010/main" val="2861868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655AF-8937-DD4F-E9CB-FC6E53419C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CE7776C-AF9C-33CA-A47D-BFA4869B9F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B6FC212-26BF-94F3-8116-10F7950043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38550D-4284-A835-D7AC-9EA0E659027B}"/>
              </a:ext>
            </a:extLst>
          </p:cNvPr>
          <p:cNvSpPr>
            <a:spLocks noGrp="1"/>
          </p:cNvSpPr>
          <p:nvPr>
            <p:ph type="dt" sz="half" idx="10"/>
          </p:nvPr>
        </p:nvSpPr>
        <p:spPr/>
        <p:txBody>
          <a:bodyPr/>
          <a:lstStyle/>
          <a:p>
            <a:fld id="{C05423E8-52AC-444D-B288-9FE402DE7325}" type="datetimeFigureOut">
              <a:rPr lang="en-US" smtClean="0"/>
              <a:t>6/21/23</a:t>
            </a:fld>
            <a:endParaRPr lang="en-US"/>
          </a:p>
        </p:txBody>
      </p:sp>
      <p:sp>
        <p:nvSpPr>
          <p:cNvPr id="6" name="Footer Placeholder 5">
            <a:extLst>
              <a:ext uri="{FF2B5EF4-FFF2-40B4-BE49-F238E27FC236}">
                <a16:creationId xmlns:a16="http://schemas.microsoft.com/office/drawing/2014/main" id="{3CCA85A0-576D-E6B4-5EFD-981DF73CE9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BBE2A2-1348-B3B2-3F70-DD813DB9A336}"/>
              </a:ext>
            </a:extLst>
          </p:cNvPr>
          <p:cNvSpPr>
            <a:spLocks noGrp="1"/>
          </p:cNvSpPr>
          <p:nvPr>
            <p:ph type="sldNum" sz="quarter" idx="12"/>
          </p:nvPr>
        </p:nvSpPr>
        <p:spPr/>
        <p:txBody>
          <a:bodyPr/>
          <a:lstStyle/>
          <a:p>
            <a:fld id="{1394FB8F-18DD-CC48-A29F-D0C550C7B335}" type="slidenum">
              <a:rPr lang="en-US" smtClean="0"/>
              <a:t>‹#›</a:t>
            </a:fld>
            <a:endParaRPr lang="en-US"/>
          </a:p>
        </p:txBody>
      </p:sp>
    </p:spTree>
    <p:extLst>
      <p:ext uri="{BB962C8B-B14F-4D97-AF65-F5344CB8AC3E}">
        <p14:creationId xmlns:p14="http://schemas.microsoft.com/office/powerpoint/2010/main" val="274847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7F72EDC-2059-5B8C-D97E-F170036053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20D307-8163-8C36-A984-BE2934E0E9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0C8497-2DE9-758E-C74D-877DF07716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5423E8-52AC-444D-B288-9FE402DE7325}" type="datetimeFigureOut">
              <a:rPr lang="en-US" smtClean="0"/>
              <a:t>6/21/23</a:t>
            </a:fld>
            <a:endParaRPr lang="en-US"/>
          </a:p>
        </p:txBody>
      </p:sp>
      <p:sp>
        <p:nvSpPr>
          <p:cNvPr id="5" name="Footer Placeholder 4">
            <a:extLst>
              <a:ext uri="{FF2B5EF4-FFF2-40B4-BE49-F238E27FC236}">
                <a16:creationId xmlns:a16="http://schemas.microsoft.com/office/drawing/2014/main" id="{C004311B-DF19-80A7-FC3D-49B5248ADA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4C278CE-6125-C713-CC99-F67B74FE3D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94FB8F-18DD-CC48-A29F-D0C550C7B335}" type="slidenum">
              <a:rPr lang="en-US" smtClean="0"/>
              <a:t>‹#›</a:t>
            </a:fld>
            <a:endParaRPr lang="en-US"/>
          </a:p>
        </p:txBody>
      </p:sp>
    </p:spTree>
    <p:extLst>
      <p:ext uri="{BB962C8B-B14F-4D97-AF65-F5344CB8AC3E}">
        <p14:creationId xmlns:p14="http://schemas.microsoft.com/office/powerpoint/2010/main" val="38050953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researchgate.net/publication/351268977_If_It_Is_Life_We_Want_A_Prayer_for_the_Future_of_the_University"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eg"/><Relationship Id="rId7" Type="http://schemas.openxmlformats.org/officeDocument/2006/relationships/image" Target="../media/image14.jp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BAD95A0-C551-2898-0EBB-1958B97CC9BF}"/>
              </a:ext>
            </a:extLst>
          </p:cNvPr>
          <p:cNvPicPr>
            <a:picLocks noGrp="1" noChangeAspect="1"/>
          </p:cNvPicPr>
          <p:nvPr>
            <p:ph idx="1"/>
          </p:nvPr>
        </p:nvPicPr>
        <p:blipFill>
          <a:blip r:embed="rId2"/>
          <a:stretch>
            <a:fillRect/>
          </a:stretch>
        </p:blipFill>
        <p:spPr>
          <a:xfrm>
            <a:off x="0" y="-330300"/>
            <a:ext cx="12779200" cy="7188300"/>
          </a:xfrm>
        </p:spPr>
      </p:pic>
    </p:spTree>
    <p:extLst>
      <p:ext uri="{BB962C8B-B14F-4D97-AF65-F5344CB8AC3E}">
        <p14:creationId xmlns:p14="http://schemas.microsoft.com/office/powerpoint/2010/main" val="2033403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8036773-6AD7-1A74-3D17-C6388D1A3062}"/>
              </a:ext>
            </a:extLst>
          </p:cNvPr>
          <p:cNvPicPr>
            <a:picLocks noChangeAspect="1"/>
          </p:cNvPicPr>
          <p:nvPr/>
        </p:nvPicPr>
        <p:blipFill>
          <a:blip r:embed="rId2"/>
          <a:stretch>
            <a:fillRect/>
          </a:stretch>
        </p:blipFill>
        <p:spPr>
          <a:xfrm>
            <a:off x="317171" y="329086"/>
            <a:ext cx="2911073" cy="4442279"/>
          </a:xfrm>
          <a:prstGeom prst="rect">
            <a:avLst/>
          </a:prstGeom>
        </p:spPr>
      </p:pic>
      <p:pic>
        <p:nvPicPr>
          <p:cNvPr id="11" name="Picture 10">
            <a:extLst>
              <a:ext uri="{FF2B5EF4-FFF2-40B4-BE49-F238E27FC236}">
                <a16:creationId xmlns:a16="http://schemas.microsoft.com/office/drawing/2014/main" id="{C460E490-B65C-9F32-65BD-443AA280B8E7}"/>
              </a:ext>
            </a:extLst>
          </p:cNvPr>
          <p:cNvPicPr>
            <a:picLocks noChangeAspect="1"/>
          </p:cNvPicPr>
          <p:nvPr/>
        </p:nvPicPr>
        <p:blipFill>
          <a:blip r:embed="rId3"/>
          <a:stretch>
            <a:fillRect/>
          </a:stretch>
        </p:blipFill>
        <p:spPr>
          <a:xfrm>
            <a:off x="8955933" y="2513607"/>
            <a:ext cx="2743200" cy="4114800"/>
          </a:xfrm>
          <a:prstGeom prst="rect">
            <a:avLst/>
          </a:prstGeom>
        </p:spPr>
      </p:pic>
      <p:sp>
        <p:nvSpPr>
          <p:cNvPr id="14" name="TextBox 13">
            <a:extLst>
              <a:ext uri="{FF2B5EF4-FFF2-40B4-BE49-F238E27FC236}">
                <a16:creationId xmlns:a16="http://schemas.microsoft.com/office/drawing/2014/main" id="{1EF18887-792A-97D4-F2BB-A263DB49D9FF}"/>
              </a:ext>
            </a:extLst>
          </p:cNvPr>
          <p:cNvSpPr txBox="1"/>
          <p:nvPr/>
        </p:nvSpPr>
        <p:spPr>
          <a:xfrm>
            <a:off x="317171" y="5112544"/>
            <a:ext cx="2936668" cy="830997"/>
          </a:xfrm>
          <a:prstGeom prst="rect">
            <a:avLst/>
          </a:prstGeom>
          <a:noFill/>
        </p:spPr>
        <p:txBody>
          <a:bodyPr wrap="square" rtlCol="0">
            <a:spAutoFit/>
          </a:bodyPr>
          <a:lstStyle/>
          <a:p>
            <a:r>
              <a:rPr lang="en-US" sz="2400" dirty="0">
                <a:solidFill>
                  <a:schemeClr val="bg1"/>
                </a:solidFill>
              </a:rPr>
              <a:t>Interdisciplinary Solutions Thinking </a:t>
            </a:r>
          </a:p>
        </p:txBody>
      </p:sp>
      <p:pic>
        <p:nvPicPr>
          <p:cNvPr id="7" name="Picture 6">
            <a:extLst>
              <a:ext uri="{FF2B5EF4-FFF2-40B4-BE49-F238E27FC236}">
                <a16:creationId xmlns:a16="http://schemas.microsoft.com/office/drawing/2014/main" id="{53B28944-79C0-23D9-BBDD-44EB2BE4943F}"/>
              </a:ext>
            </a:extLst>
          </p:cNvPr>
          <p:cNvPicPr>
            <a:picLocks noChangeAspect="1"/>
          </p:cNvPicPr>
          <p:nvPr/>
        </p:nvPicPr>
        <p:blipFill>
          <a:blip r:embed="rId4"/>
          <a:stretch>
            <a:fillRect/>
          </a:stretch>
        </p:blipFill>
        <p:spPr>
          <a:xfrm>
            <a:off x="5652521" y="2349867"/>
            <a:ext cx="2961520" cy="4442279"/>
          </a:xfrm>
          <a:prstGeom prst="rect">
            <a:avLst/>
          </a:prstGeom>
        </p:spPr>
      </p:pic>
      <p:pic>
        <p:nvPicPr>
          <p:cNvPr id="5" name="Content Placeholder 4">
            <a:extLst>
              <a:ext uri="{FF2B5EF4-FFF2-40B4-BE49-F238E27FC236}">
                <a16:creationId xmlns:a16="http://schemas.microsoft.com/office/drawing/2014/main" id="{E4580F22-C398-DAE9-79CB-EEB33B2F3189}"/>
              </a:ext>
            </a:extLst>
          </p:cNvPr>
          <p:cNvPicPr>
            <a:picLocks noGrp="1" noChangeAspect="1"/>
          </p:cNvPicPr>
          <p:nvPr>
            <p:ph idx="1"/>
          </p:nvPr>
        </p:nvPicPr>
        <p:blipFill>
          <a:blip r:embed="rId5"/>
          <a:stretch>
            <a:fillRect/>
          </a:stretch>
        </p:blipFill>
        <p:spPr>
          <a:xfrm>
            <a:off x="2855164" y="329087"/>
            <a:ext cx="2766905" cy="4442278"/>
          </a:xfrm>
        </p:spPr>
      </p:pic>
      <p:sp>
        <p:nvSpPr>
          <p:cNvPr id="17" name="TextBox 16">
            <a:extLst>
              <a:ext uri="{FF2B5EF4-FFF2-40B4-BE49-F238E27FC236}">
                <a16:creationId xmlns:a16="http://schemas.microsoft.com/office/drawing/2014/main" id="{973A3EDC-102F-3A2F-DC36-EBA4D88766EA}"/>
              </a:ext>
            </a:extLst>
          </p:cNvPr>
          <p:cNvSpPr txBox="1"/>
          <p:nvPr/>
        </p:nvSpPr>
        <p:spPr>
          <a:xfrm>
            <a:off x="8955933" y="1209783"/>
            <a:ext cx="2814452" cy="1200329"/>
          </a:xfrm>
          <a:prstGeom prst="rect">
            <a:avLst/>
          </a:prstGeom>
          <a:noFill/>
        </p:spPr>
        <p:txBody>
          <a:bodyPr wrap="square" rtlCol="0">
            <a:spAutoFit/>
          </a:bodyPr>
          <a:lstStyle/>
          <a:p>
            <a:r>
              <a:rPr lang="en-US" dirty="0">
                <a:solidFill>
                  <a:schemeClr val="bg1"/>
                </a:solidFill>
              </a:rPr>
              <a:t>Short stories, short novels, and poems on the theme of Water</a:t>
            </a:r>
          </a:p>
          <a:p>
            <a:r>
              <a:rPr lang="en-US" i="1" dirty="0">
                <a:solidFill>
                  <a:schemeClr val="bg1"/>
                </a:solidFill>
              </a:rPr>
              <a:t>             Water is Life </a:t>
            </a:r>
          </a:p>
        </p:txBody>
      </p:sp>
      <p:sp>
        <p:nvSpPr>
          <p:cNvPr id="18" name="TextBox 17">
            <a:extLst>
              <a:ext uri="{FF2B5EF4-FFF2-40B4-BE49-F238E27FC236}">
                <a16:creationId xmlns:a16="http://schemas.microsoft.com/office/drawing/2014/main" id="{482F2EA8-510B-62E8-2774-0801732D9E6E}"/>
              </a:ext>
            </a:extLst>
          </p:cNvPr>
          <p:cNvSpPr txBox="1"/>
          <p:nvPr/>
        </p:nvSpPr>
        <p:spPr>
          <a:xfrm>
            <a:off x="9195291" y="298863"/>
            <a:ext cx="2916980" cy="707886"/>
          </a:xfrm>
          <a:prstGeom prst="rect">
            <a:avLst/>
          </a:prstGeom>
          <a:noFill/>
        </p:spPr>
        <p:txBody>
          <a:bodyPr wrap="square" rtlCol="0">
            <a:spAutoFit/>
          </a:bodyPr>
          <a:lstStyle/>
          <a:p>
            <a:r>
              <a:rPr lang="en-US" sz="4000" dirty="0">
                <a:solidFill>
                  <a:schemeClr val="bg1"/>
                </a:solidFill>
              </a:rPr>
              <a:t>2023</a:t>
            </a:r>
            <a:r>
              <a:rPr lang="en-US" dirty="0">
                <a:solidFill>
                  <a:schemeClr val="bg1"/>
                </a:solidFill>
              </a:rPr>
              <a:t> </a:t>
            </a:r>
          </a:p>
        </p:txBody>
      </p:sp>
      <p:sp>
        <p:nvSpPr>
          <p:cNvPr id="2" name="TextBox 1">
            <a:extLst>
              <a:ext uri="{FF2B5EF4-FFF2-40B4-BE49-F238E27FC236}">
                <a16:creationId xmlns:a16="http://schemas.microsoft.com/office/drawing/2014/main" id="{C4064F96-851D-D2E4-C620-1DDB09F990D2}"/>
              </a:ext>
            </a:extLst>
          </p:cNvPr>
          <p:cNvSpPr txBox="1"/>
          <p:nvPr/>
        </p:nvSpPr>
        <p:spPr>
          <a:xfrm>
            <a:off x="5974802" y="1196145"/>
            <a:ext cx="2867756" cy="1015663"/>
          </a:xfrm>
          <a:prstGeom prst="rect">
            <a:avLst/>
          </a:prstGeom>
          <a:noFill/>
        </p:spPr>
        <p:txBody>
          <a:bodyPr wrap="square" rtlCol="0">
            <a:spAutoFit/>
          </a:bodyPr>
          <a:lstStyle/>
          <a:p>
            <a:r>
              <a:rPr lang="en-US" sz="2000" dirty="0">
                <a:solidFill>
                  <a:schemeClr val="bg1"/>
                </a:solidFill>
              </a:rPr>
              <a:t>Literature of </a:t>
            </a:r>
            <a:r>
              <a:rPr lang="en-US" sz="2000" dirty="0" err="1">
                <a:solidFill>
                  <a:schemeClr val="bg1"/>
                </a:solidFill>
              </a:rPr>
              <a:t>Resoration</a:t>
            </a:r>
            <a:r>
              <a:rPr lang="en-US" sz="2000" dirty="0">
                <a:solidFill>
                  <a:schemeClr val="bg1"/>
                </a:solidFill>
              </a:rPr>
              <a:t> </a:t>
            </a:r>
          </a:p>
          <a:p>
            <a:r>
              <a:rPr lang="en-US" sz="2000" i="1" dirty="0">
                <a:solidFill>
                  <a:schemeClr val="bg1"/>
                </a:solidFill>
              </a:rPr>
              <a:t>with Special Guest </a:t>
            </a:r>
          </a:p>
          <a:p>
            <a:r>
              <a:rPr lang="en-US" sz="2000" i="1" dirty="0">
                <a:solidFill>
                  <a:schemeClr val="bg1"/>
                </a:solidFill>
              </a:rPr>
              <a:t>author Sharon English</a:t>
            </a:r>
          </a:p>
        </p:txBody>
      </p:sp>
      <p:sp>
        <p:nvSpPr>
          <p:cNvPr id="3" name="TextBox 2">
            <a:extLst>
              <a:ext uri="{FF2B5EF4-FFF2-40B4-BE49-F238E27FC236}">
                <a16:creationId xmlns:a16="http://schemas.microsoft.com/office/drawing/2014/main" id="{7C803D64-2AA8-04E9-4AED-C73FAB4E27C9}"/>
              </a:ext>
            </a:extLst>
          </p:cNvPr>
          <p:cNvSpPr txBox="1"/>
          <p:nvPr/>
        </p:nvSpPr>
        <p:spPr>
          <a:xfrm>
            <a:off x="2783079" y="4909424"/>
            <a:ext cx="2911073" cy="1938992"/>
          </a:xfrm>
          <a:prstGeom prst="rect">
            <a:avLst/>
          </a:prstGeom>
          <a:noFill/>
        </p:spPr>
        <p:txBody>
          <a:bodyPr wrap="square" rtlCol="0">
            <a:spAutoFit/>
          </a:bodyPr>
          <a:lstStyle/>
          <a:p>
            <a:r>
              <a:rPr lang="en-US" sz="2000" dirty="0">
                <a:solidFill>
                  <a:schemeClr val="bg1"/>
                </a:solidFill>
              </a:rPr>
              <a:t>Existential threat of nuclear annihilation…and climate crisis</a:t>
            </a:r>
          </a:p>
          <a:p>
            <a:r>
              <a:rPr lang="en-US" sz="2000" i="1" dirty="0">
                <a:solidFill>
                  <a:schemeClr val="bg1"/>
                </a:solidFill>
              </a:rPr>
              <a:t>Using Literature Circles </a:t>
            </a:r>
            <a:r>
              <a:rPr lang="en-US" sz="2000" i="1" dirty="0" err="1">
                <a:solidFill>
                  <a:schemeClr val="bg1"/>
                </a:solidFill>
              </a:rPr>
              <a:t>pedaogy</a:t>
            </a:r>
            <a:r>
              <a:rPr lang="en-US" sz="2000" i="1" dirty="0">
                <a:solidFill>
                  <a:schemeClr val="bg1"/>
                </a:solidFill>
              </a:rPr>
              <a:t> in higher education</a:t>
            </a:r>
          </a:p>
        </p:txBody>
      </p:sp>
    </p:spTree>
    <p:extLst>
      <p:ext uri="{BB962C8B-B14F-4D97-AF65-F5344CB8AC3E}">
        <p14:creationId xmlns:p14="http://schemas.microsoft.com/office/powerpoint/2010/main" val="166812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5B6B6-DCCF-72C5-2B22-8F91B46234F2}"/>
              </a:ext>
            </a:extLst>
          </p:cNvPr>
          <p:cNvSpPr>
            <a:spLocks noGrp="1"/>
          </p:cNvSpPr>
          <p:nvPr>
            <p:ph type="title"/>
          </p:nvPr>
        </p:nvSpPr>
        <p:spPr/>
        <p:txBody>
          <a:bodyPr/>
          <a:lstStyle/>
          <a:p>
            <a:r>
              <a:rPr lang="en-US" dirty="0"/>
              <a:t>Details</a:t>
            </a:r>
          </a:p>
        </p:txBody>
      </p:sp>
      <p:sp>
        <p:nvSpPr>
          <p:cNvPr id="3" name="Content Placeholder 2">
            <a:extLst>
              <a:ext uri="{FF2B5EF4-FFF2-40B4-BE49-F238E27FC236}">
                <a16:creationId xmlns:a16="http://schemas.microsoft.com/office/drawing/2014/main" id="{1ACBBFDC-32B1-6775-D0F5-C2C2F938F953}"/>
              </a:ext>
            </a:extLst>
          </p:cNvPr>
          <p:cNvSpPr>
            <a:spLocks noGrp="1"/>
          </p:cNvSpPr>
          <p:nvPr>
            <p:ph idx="1"/>
          </p:nvPr>
        </p:nvSpPr>
        <p:spPr/>
        <p:txBody>
          <a:bodyPr>
            <a:normAutofit/>
          </a:bodyPr>
          <a:lstStyle/>
          <a:p>
            <a:r>
              <a:rPr lang="en-US" sz="2000" i="1" dirty="0">
                <a:solidFill>
                  <a:srgbClr val="141827"/>
                </a:solidFill>
                <a:effectLst/>
                <a:latin typeface="Arial" panose="020B0604020202020204" pitchFamily="34" charset="0"/>
                <a:ea typeface="Times New Roman" panose="02020603050405020304" pitchFamily="18" charset="0"/>
                <a:cs typeface="Arial" panose="020B0604020202020204" pitchFamily="34" charset="0"/>
              </a:rPr>
              <a:t>Course participants will meet virtually on the first Thursday of the month from 2:45–4:00 p.m. ET starting on August 3 and continuing through December 7.</a:t>
            </a:r>
            <a:endParaRPr lang="en-US" sz="2000" i="1" dirty="0">
              <a:effectLst/>
              <a:latin typeface="Arial" panose="020B0604020202020204" pitchFamily="34" charset="0"/>
              <a:ea typeface="Times New Roman" panose="02020603050405020304" pitchFamily="18" charset="0"/>
              <a:cs typeface="Arial" panose="020B0604020202020204" pitchFamily="34" charset="0"/>
            </a:endParaRPr>
          </a:p>
          <a:p>
            <a:r>
              <a:rPr lang="en-US" sz="2000" b="1" dirty="0">
                <a:solidFill>
                  <a:srgbClr val="141827"/>
                </a:solidFill>
                <a:effectLst/>
                <a:latin typeface="Arial" panose="020B0604020202020204" pitchFamily="34" charset="0"/>
                <a:ea typeface="Times New Roman" panose="02020603050405020304" pitchFamily="18" charset="0"/>
                <a:cs typeface="Arial" panose="020B0604020202020204" pitchFamily="34" charset="0"/>
              </a:rPr>
              <a:t>August 3: How to Save the Planet using Every Academic Discipline</a:t>
            </a:r>
            <a:br>
              <a:rPr lang="en-US" sz="2000" b="1" dirty="0">
                <a:solidFill>
                  <a:srgbClr val="141827"/>
                </a:solidFill>
                <a:effectLst/>
                <a:latin typeface="Arial" panose="020B0604020202020204" pitchFamily="34" charset="0"/>
                <a:ea typeface="Times New Roman" panose="02020603050405020304" pitchFamily="18" charset="0"/>
                <a:cs typeface="Arial" panose="020B0604020202020204" pitchFamily="34" charset="0"/>
              </a:rPr>
            </a:br>
            <a:r>
              <a:rPr lang="en-US" sz="2000" i="1" dirty="0">
                <a:solidFill>
                  <a:srgbClr val="141827"/>
                </a:solidFill>
                <a:effectLst/>
                <a:latin typeface="Arial" panose="020B0604020202020204" pitchFamily="34" charset="0"/>
                <a:ea typeface="Times New Roman" panose="02020603050405020304" pitchFamily="18" charset="0"/>
                <a:cs typeface="Arial" panose="020B0604020202020204" pitchFamily="34" charset="0"/>
              </a:rPr>
              <a:t>Ministry for the Future by Kim Stanley Robinson: Engineering, Economics, Environment</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r>
              <a:rPr lang="en-US" sz="2000" b="1" dirty="0">
                <a:solidFill>
                  <a:srgbClr val="141827"/>
                </a:solidFill>
                <a:effectLst/>
                <a:latin typeface="Arial" panose="020B0604020202020204" pitchFamily="34" charset="0"/>
                <a:ea typeface="Times New Roman" panose="02020603050405020304" pitchFamily="18" charset="0"/>
                <a:cs typeface="Arial" panose="020B0604020202020204" pitchFamily="34" charset="0"/>
              </a:rPr>
              <a:t>September 7: What’s (Nuclear) War Got to Do with It?</a:t>
            </a:r>
          </a:p>
          <a:p>
            <a:pPr marL="0" indent="0">
              <a:buNone/>
            </a:pPr>
            <a:r>
              <a:rPr lang="en-US" sz="2000" i="1" dirty="0">
                <a:solidFill>
                  <a:srgbClr val="141827"/>
                </a:solidFill>
                <a:latin typeface="Arial" panose="020B0604020202020204" pitchFamily="34" charset="0"/>
                <a:ea typeface="Times New Roman" panose="02020603050405020304" pitchFamily="18" charset="0"/>
                <a:cs typeface="Arial" panose="020B0604020202020204" pitchFamily="34" charset="0"/>
              </a:rPr>
              <a:t>Canticle for Leibowitz</a:t>
            </a:r>
            <a:r>
              <a:rPr lang="en-US" sz="2000" b="1" dirty="0">
                <a:solidFill>
                  <a:srgbClr val="141827"/>
                </a:solidFill>
                <a:latin typeface="Arial" panose="020B0604020202020204" pitchFamily="34" charset="0"/>
                <a:ea typeface="Times New Roman" panose="02020603050405020304" pitchFamily="18" charset="0"/>
                <a:cs typeface="Arial" panose="020B0604020202020204" pitchFamily="34" charset="0"/>
              </a:rPr>
              <a:t>: </a:t>
            </a:r>
            <a:r>
              <a:rPr lang="en-US" sz="2000" i="1" dirty="0">
                <a:solidFill>
                  <a:srgbClr val="141827"/>
                </a:solidFill>
                <a:latin typeface="Arial" panose="020B0604020202020204" pitchFamily="34" charset="0"/>
                <a:ea typeface="Times New Roman" panose="02020603050405020304" pitchFamily="18" charset="0"/>
                <a:cs typeface="Arial" panose="020B0604020202020204" pitchFamily="34" charset="0"/>
              </a:rPr>
              <a:t>Purpose of the University, Ethics, Future Thinking</a:t>
            </a:r>
            <a:endParaRPr lang="en-US" sz="2000" i="1" dirty="0">
              <a:effectLst/>
              <a:latin typeface="Arial" panose="020B0604020202020204" pitchFamily="34" charset="0"/>
              <a:ea typeface="Times New Roman" panose="02020603050405020304" pitchFamily="18" charset="0"/>
              <a:cs typeface="Arial" panose="020B0604020202020204" pitchFamily="34" charset="0"/>
            </a:endParaRPr>
          </a:p>
          <a:p>
            <a:r>
              <a:rPr lang="en-US" sz="2000" b="1" dirty="0">
                <a:solidFill>
                  <a:srgbClr val="141827"/>
                </a:solidFill>
                <a:effectLst/>
                <a:latin typeface="Arial" panose="020B0604020202020204" pitchFamily="34" charset="0"/>
                <a:ea typeface="Calibri" panose="020F0502020204030204" pitchFamily="34" charset="0"/>
                <a:cs typeface="Arial" panose="020B0604020202020204" pitchFamily="34" charset="0"/>
              </a:rPr>
              <a:t>October 5: Night in the World by Sharon English, </a:t>
            </a:r>
          </a:p>
          <a:p>
            <a:pPr marL="0" indent="0">
              <a:buNone/>
            </a:pPr>
            <a:r>
              <a:rPr lang="en-US" sz="2000" dirty="0">
                <a:solidFill>
                  <a:srgbClr val="141827"/>
                </a:solidFill>
                <a:effectLst/>
                <a:latin typeface="Arial" panose="020B0604020202020204" pitchFamily="34" charset="0"/>
                <a:ea typeface="Calibri" panose="020F0502020204030204" pitchFamily="34" charset="0"/>
                <a:cs typeface="Arial" panose="020B0604020202020204" pitchFamily="34" charset="0"/>
              </a:rPr>
              <a:t>The Literature of Restoration, Urban ecology, Place-based literature  </a:t>
            </a:r>
            <a:r>
              <a:rPr lang="en-US" sz="2000" dirty="0">
                <a:effectLst/>
                <a:latin typeface="Arial" panose="020B0604020202020204" pitchFamily="34" charset="0"/>
                <a:cs typeface="Arial" panose="020B0604020202020204" pitchFamily="34" charset="0"/>
              </a:rPr>
              <a:t> </a:t>
            </a:r>
          </a:p>
          <a:p>
            <a:r>
              <a:rPr lang="en-US" sz="2000" b="1" dirty="0">
                <a:latin typeface="Arial" panose="020B0604020202020204" pitchFamily="34" charset="0"/>
                <a:cs typeface="Arial" panose="020B0604020202020204" pitchFamily="34" charset="0"/>
              </a:rPr>
              <a:t>November 2: Water is Life! </a:t>
            </a:r>
          </a:p>
          <a:p>
            <a:pPr marL="0" indent="0">
              <a:buNone/>
            </a:pPr>
            <a:r>
              <a:rPr lang="en-US" sz="2000" dirty="0">
                <a:latin typeface="Arial" panose="020B0604020202020204" pitchFamily="34" charset="0"/>
                <a:cs typeface="Arial" panose="020B0604020202020204" pitchFamily="34" charset="0"/>
              </a:rPr>
              <a:t>Memory of Water by Emmi </a:t>
            </a:r>
            <a:r>
              <a:rPr lang="en-US" sz="2000" dirty="0" err="1">
                <a:latin typeface="Arial" panose="020B0604020202020204" pitchFamily="34" charset="0"/>
                <a:cs typeface="Arial" panose="020B0604020202020204" pitchFamily="34" charset="0"/>
              </a:rPr>
              <a:t>Itaranha</a:t>
            </a:r>
            <a:r>
              <a:rPr lang="en-US" sz="2000" dirty="0">
                <a:latin typeface="Arial" panose="020B0604020202020204" pitchFamily="34" charset="0"/>
                <a:cs typeface="Arial" panose="020B0604020202020204" pitchFamily="34" charset="0"/>
              </a:rPr>
              <a:t> AND </a:t>
            </a:r>
            <a:r>
              <a:rPr lang="en-US" sz="2000" i="1" dirty="0">
                <a:latin typeface="Arial" panose="020B0604020202020204" pitchFamily="34" charset="0"/>
                <a:cs typeface="Arial" panose="020B0604020202020204" pitchFamily="34" charset="0"/>
              </a:rPr>
              <a:t>participant recommendations for short stories about water.</a:t>
            </a:r>
          </a:p>
        </p:txBody>
      </p:sp>
    </p:spTree>
    <p:extLst>
      <p:ext uri="{BB962C8B-B14F-4D97-AF65-F5344CB8AC3E}">
        <p14:creationId xmlns:p14="http://schemas.microsoft.com/office/powerpoint/2010/main" val="13582297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6AACAB4-E5D9-D90D-5C2B-4C73B6668AFA}"/>
              </a:ext>
            </a:extLst>
          </p:cNvPr>
          <p:cNvSpPr>
            <a:spLocks noGrp="1"/>
          </p:cNvSpPr>
          <p:nvPr>
            <p:ph idx="1"/>
          </p:nvPr>
        </p:nvSpPr>
        <p:spPr>
          <a:xfrm>
            <a:off x="838200" y="304800"/>
            <a:ext cx="10515600" cy="5919788"/>
          </a:xfrm>
        </p:spPr>
        <p:txBody>
          <a:bodyPr>
            <a:normAutofit lnSpcReduction="10000"/>
          </a:bodyPr>
          <a:lstStyle/>
          <a:p>
            <a:pPr marL="0" indent="0" algn="l">
              <a:buNone/>
            </a:pPr>
            <a:endParaRPr lang="en-US" b="1" i="0" u="none" strike="noStrike" dirty="0">
              <a:solidFill>
                <a:srgbClr val="292929"/>
              </a:solidFill>
              <a:effectLst/>
              <a:latin typeface="source-serif-pro"/>
            </a:endParaRPr>
          </a:p>
          <a:p>
            <a:pPr marL="0" indent="0" algn="l">
              <a:buNone/>
            </a:pPr>
            <a:r>
              <a:rPr lang="en-US" b="1" i="0" u="none" strike="noStrike" dirty="0">
                <a:solidFill>
                  <a:schemeClr val="bg1"/>
                </a:solidFill>
                <a:effectLst/>
                <a:latin typeface="source-serif-pro"/>
              </a:rPr>
              <a:t>Future, Earth, Life </a:t>
            </a:r>
            <a:r>
              <a:rPr lang="en-US" b="0" i="0" u="none" strike="noStrike" dirty="0">
                <a:solidFill>
                  <a:schemeClr val="bg1"/>
                </a:solidFill>
                <a:effectLst/>
                <a:latin typeface="source-serif-pro"/>
              </a:rPr>
              <a:t>–</a:t>
            </a:r>
          </a:p>
          <a:p>
            <a:pPr marL="0" indent="0" algn="l">
              <a:buNone/>
            </a:pPr>
            <a:r>
              <a:rPr lang="en-US" b="0" i="0" u="none" strike="noStrike" dirty="0">
                <a:solidFill>
                  <a:schemeClr val="bg1"/>
                </a:solidFill>
                <a:effectLst/>
                <a:latin typeface="source-serif-pro"/>
              </a:rPr>
              <a:t>You, promise of our days.</a:t>
            </a:r>
          </a:p>
          <a:p>
            <a:pPr marL="0" indent="0" algn="l">
              <a:buNone/>
            </a:pPr>
            <a:r>
              <a:rPr lang="en-US" b="0" i="0" u="none" strike="noStrike" dirty="0">
                <a:solidFill>
                  <a:schemeClr val="bg1"/>
                </a:solidFill>
                <a:effectLst/>
                <a:latin typeface="source-serif-pro"/>
              </a:rPr>
              <a:t>You, ground of our existence.</a:t>
            </a:r>
          </a:p>
          <a:p>
            <a:pPr marL="0" indent="0" algn="l">
              <a:buNone/>
            </a:pPr>
            <a:r>
              <a:rPr lang="en-US" b="0" i="0" u="none" strike="noStrike" dirty="0">
                <a:solidFill>
                  <a:schemeClr val="bg1"/>
                </a:solidFill>
                <a:effectLst/>
                <a:latin typeface="source-serif-pro"/>
              </a:rPr>
              <a:t>You, source of our being.</a:t>
            </a:r>
          </a:p>
          <a:p>
            <a:pPr marL="0" indent="0" algn="l">
              <a:buNone/>
            </a:pPr>
            <a:r>
              <a:rPr lang="en-US" b="0" i="0" u="none" strike="noStrike" dirty="0">
                <a:solidFill>
                  <a:schemeClr val="bg1"/>
                </a:solidFill>
                <a:effectLst/>
                <a:latin typeface="source-serif-pro"/>
              </a:rPr>
              <a:t>We come to you, broken.</a:t>
            </a:r>
          </a:p>
          <a:p>
            <a:pPr marL="0" indent="0" algn="l">
              <a:buNone/>
            </a:pPr>
            <a:r>
              <a:rPr lang="en-US" b="0" i="0" u="none" strike="noStrike" dirty="0">
                <a:solidFill>
                  <a:schemeClr val="bg1"/>
                </a:solidFill>
                <a:effectLst/>
                <a:latin typeface="source-serif-pro"/>
              </a:rPr>
              <a:t>Maybe not broken, merely unfinished.</a:t>
            </a:r>
          </a:p>
          <a:p>
            <a:pPr marL="0" indent="0" algn="l">
              <a:buNone/>
            </a:pPr>
            <a:r>
              <a:rPr lang="en-US" b="0" i="0" u="none" strike="noStrike" dirty="0">
                <a:solidFill>
                  <a:schemeClr val="bg1"/>
                </a:solidFill>
                <a:effectLst/>
                <a:latin typeface="source-serif-pro"/>
              </a:rPr>
              <a:t>And yet, with broken hearts:</a:t>
            </a:r>
          </a:p>
          <a:p>
            <a:pPr marL="0" indent="0" algn="l">
              <a:buNone/>
            </a:pPr>
            <a:r>
              <a:rPr lang="en-US" b="0" i="0" u="none" strike="noStrike" dirty="0">
                <a:solidFill>
                  <a:schemeClr val="bg1"/>
                </a:solidFill>
                <a:effectLst/>
                <a:latin typeface="source-serif-pro"/>
              </a:rPr>
              <a:t>We nearly broke you.</a:t>
            </a:r>
          </a:p>
          <a:p>
            <a:pPr marL="0" indent="0" algn="l">
              <a:buNone/>
            </a:pPr>
            <a:endParaRPr lang="en-US" b="0" i="0" u="none" strike="noStrike" dirty="0">
              <a:solidFill>
                <a:schemeClr val="bg1"/>
              </a:solidFill>
              <a:effectLst/>
              <a:latin typeface="source-serif-pro"/>
            </a:endParaRPr>
          </a:p>
          <a:p>
            <a:pPr marL="0" indent="0" algn="l">
              <a:buNone/>
            </a:pPr>
            <a:r>
              <a:rPr lang="en-US" b="0" i="1" u="sng" strike="noStrike" dirty="0">
                <a:solidFill>
                  <a:schemeClr val="bg1"/>
                </a:solidFill>
                <a:effectLst/>
                <a:latin typeface="source-serif-pro"/>
                <a:hlinkClick r:id="rId2">
                  <a:extLst>
                    <a:ext uri="{A12FA001-AC4F-418D-AE19-62706E023703}">
                      <ahyp:hlinkClr xmlns:ahyp="http://schemas.microsoft.com/office/drawing/2018/hyperlinkcolor" val="tx"/>
                    </a:ext>
                  </a:extLst>
                </a:hlinkClick>
              </a:rPr>
              <a:t>“If It’s Life We Want: A Prayer for the Future (of the) University.”</a:t>
            </a:r>
            <a:endParaRPr lang="en-US" b="0" i="1" u="none" strike="noStrike" dirty="0">
              <a:solidFill>
                <a:schemeClr val="bg1"/>
              </a:solidFill>
              <a:effectLst/>
              <a:latin typeface="source-serif-pro"/>
            </a:endParaRPr>
          </a:p>
          <a:p>
            <a:pPr marL="0" indent="0" algn="l">
              <a:buNone/>
            </a:pPr>
            <a:r>
              <a:rPr lang="en-US" i="1" dirty="0">
                <a:solidFill>
                  <a:schemeClr val="bg1"/>
                </a:solidFill>
                <a:latin typeface="source-serif-pro"/>
              </a:rPr>
              <a:t>Susanne Moser and </a:t>
            </a:r>
            <a:r>
              <a:rPr lang="en-US" i="1" dirty="0" err="1">
                <a:solidFill>
                  <a:schemeClr val="bg1"/>
                </a:solidFill>
                <a:latin typeface="source-serif-pro"/>
              </a:rPr>
              <a:t>Ioan</a:t>
            </a:r>
            <a:r>
              <a:rPr lang="en-US" i="1" dirty="0">
                <a:solidFill>
                  <a:schemeClr val="bg1"/>
                </a:solidFill>
                <a:latin typeface="source-serif-pro"/>
              </a:rPr>
              <a:t> </a:t>
            </a:r>
            <a:r>
              <a:rPr lang="en-US" i="1" dirty="0" err="1">
                <a:solidFill>
                  <a:schemeClr val="bg1"/>
                </a:solidFill>
                <a:latin typeface="source-serif-pro"/>
              </a:rPr>
              <a:t>Fazey</a:t>
            </a:r>
            <a:endParaRPr lang="en-US" i="1" dirty="0">
              <a:solidFill>
                <a:schemeClr val="bg1"/>
              </a:solidFill>
              <a:latin typeface="source-serif-pro"/>
            </a:endParaRPr>
          </a:p>
          <a:p>
            <a:pPr marL="0" indent="0" algn="l">
              <a:buNone/>
            </a:pPr>
            <a:endParaRPr lang="en-US" b="0" i="1" u="none" strike="noStrike" dirty="0">
              <a:solidFill>
                <a:schemeClr val="bg1"/>
              </a:solidFill>
              <a:effectLst/>
              <a:latin typeface="source-serif-pro"/>
            </a:endParaRPr>
          </a:p>
          <a:p>
            <a:pPr marL="0" indent="0" algn="l">
              <a:buNone/>
            </a:pPr>
            <a:endParaRPr lang="en-US" b="0" i="0" u="none" strike="noStrike" dirty="0">
              <a:solidFill>
                <a:schemeClr val="bg1"/>
              </a:solidFill>
              <a:effectLst/>
              <a:latin typeface="source-serif-pro"/>
            </a:endParaRPr>
          </a:p>
          <a:p>
            <a:endParaRPr lang="en-US" dirty="0"/>
          </a:p>
        </p:txBody>
      </p:sp>
    </p:spTree>
    <p:extLst>
      <p:ext uri="{BB962C8B-B14F-4D97-AF65-F5344CB8AC3E}">
        <p14:creationId xmlns:p14="http://schemas.microsoft.com/office/powerpoint/2010/main" val="3629090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E7E0DD0-DE12-1C40-70C2-093C063ADCC4}"/>
              </a:ext>
            </a:extLst>
          </p:cNvPr>
          <p:cNvPicPr>
            <a:picLocks noChangeAspect="1"/>
          </p:cNvPicPr>
          <p:nvPr/>
        </p:nvPicPr>
        <p:blipFill>
          <a:blip r:embed="rId2"/>
          <a:stretch>
            <a:fillRect/>
          </a:stretch>
        </p:blipFill>
        <p:spPr>
          <a:xfrm>
            <a:off x="0" y="0"/>
            <a:ext cx="13260182" cy="6858000"/>
          </a:xfrm>
          <a:prstGeom prst="rect">
            <a:avLst/>
          </a:prstGeom>
        </p:spPr>
      </p:pic>
      <p:sp>
        <p:nvSpPr>
          <p:cNvPr id="6" name="TextBox 5">
            <a:extLst>
              <a:ext uri="{FF2B5EF4-FFF2-40B4-BE49-F238E27FC236}">
                <a16:creationId xmlns:a16="http://schemas.microsoft.com/office/drawing/2014/main" id="{754E3599-FB81-21D7-03DC-7EF42A1A4C3C}"/>
              </a:ext>
            </a:extLst>
          </p:cNvPr>
          <p:cNvSpPr txBox="1"/>
          <p:nvPr/>
        </p:nvSpPr>
        <p:spPr>
          <a:xfrm>
            <a:off x="128587" y="142875"/>
            <a:ext cx="10086976" cy="1200329"/>
          </a:xfrm>
          <a:prstGeom prst="rect">
            <a:avLst/>
          </a:prstGeom>
          <a:noFill/>
        </p:spPr>
        <p:txBody>
          <a:bodyPr wrap="square" rtlCol="0">
            <a:spAutoFit/>
          </a:bodyPr>
          <a:lstStyle/>
          <a:p>
            <a:r>
              <a:rPr lang="en-US" sz="2400" dirty="0" err="1">
                <a:solidFill>
                  <a:schemeClr val="bg1"/>
                </a:solidFill>
              </a:rPr>
              <a:t>Cli</a:t>
            </a:r>
            <a:r>
              <a:rPr lang="en-US" sz="2400" dirty="0">
                <a:solidFill>
                  <a:schemeClr val="bg1"/>
                </a:solidFill>
              </a:rPr>
              <a:t> Fi, Sci Fi, and the Culture of Sustainability </a:t>
            </a:r>
          </a:p>
          <a:p>
            <a:r>
              <a:rPr lang="en-US" sz="2400" dirty="0">
                <a:solidFill>
                  <a:schemeClr val="bg1"/>
                </a:solidFill>
              </a:rPr>
              <a:t>AASHE’s 2023 Ultimate </a:t>
            </a:r>
            <a:r>
              <a:rPr lang="en-US" sz="2400" dirty="0" err="1">
                <a:solidFill>
                  <a:schemeClr val="bg1"/>
                </a:solidFill>
              </a:rPr>
              <a:t>Cli</a:t>
            </a:r>
            <a:r>
              <a:rPr lang="en-US" sz="2400" dirty="0">
                <a:solidFill>
                  <a:schemeClr val="bg1"/>
                </a:solidFill>
              </a:rPr>
              <a:t> Fi Book Club for Sustainability in Higher Education </a:t>
            </a:r>
          </a:p>
          <a:p>
            <a:r>
              <a:rPr lang="en-US" sz="2400" dirty="0">
                <a:solidFill>
                  <a:schemeClr val="bg1"/>
                </a:solidFill>
              </a:rPr>
              <a:t>Hosted by: Krista </a:t>
            </a:r>
            <a:r>
              <a:rPr lang="en-US" sz="2400" dirty="0" err="1">
                <a:solidFill>
                  <a:schemeClr val="bg1"/>
                </a:solidFill>
              </a:rPr>
              <a:t>Hiser</a:t>
            </a:r>
            <a:r>
              <a:rPr lang="en-US" sz="2400" dirty="0">
                <a:solidFill>
                  <a:schemeClr val="bg1"/>
                </a:solidFill>
              </a:rPr>
              <a:t>, Ph.D.</a:t>
            </a:r>
          </a:p>
        </p:txBody>
      </p:sp>
    </p:spTree>
    <p:extLst>
      <p:ext uri="{BB962C8B-B14F-4D97-AF65-F5344CB8AC3E}">
        <p14:creationId xmlns:p14="http://schemas.microsoft.com/office/powerpoint/2010/main" val="212242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C801D22-F90B-8335-B2AB-F014DD9F2827}"/>
              </a:ext>
            </a:extLst>
          </p:cNvPr>
          <p:cNvPicPr>
            <a:picLocks noGrp="1" noChangeAspect="1"/>
          </p:cNvPicPr>
          <p:nvPr>
            <p:ph idx="1"/>
          </p:nvPr>
        </p:nvPicPr>
        <p:blipFill>
          <a:blip r:embed="rId2"/>
          <a:stretch>
            <a:fillRect/>
          </a:stretch>
        </p:blipFill>
        <p:spPr>
          <a:xfrm>
            <a:off x="475014" y="464688"/>
            <a:ext cx="4775859" cy="5645812"/>
          </a:xfrm>
        </p:spPr>
      </p:pic>
      <p:pic>
        <p:nvPicPr>
          <p:cNvPr id="8" name="Picture 7">
            <a:extLst>
              <a:ext uri="{FF2B5EF4-FFF2-40B4-BE49-F238E27FC236}">
                <a16:creationId xmlns:a16="http://schemas.microsoft.com/office/drawing/2014/main" id="{C694C88D-996F-A172-D6E3-30478E786AE6}"/>
              </a:ext>
            </a:extLst>
          </p:cNvPr>
          <p:cNvPicPr>
            <a:picLocks noChangeAspect="1"/>
          </p:cNvPicPr>
          <p:nvPr/>
        </p:nvPicPr>
        <p:blipFill>
          <a:blip r:embed="rId3"/>
          <a:stretch>
            <a:fillRect/>
          </a:stretch>
        </p:blipFill>
        <p:spPr>
          <a:xfrm>
            <a:off x="5980773" y="528451"/>
            <a:ext cx="5438528" cy="5801096"/>
          </a:xfrm>
          <a:prstGeom prst="rect">
            <a:avLst/>
          </a:prstGeom>
        </p:spPr>
      </p:pic>
      <p:sp>
        <p:nvSpPr>
          <p:cNvPr id="11" name="TextBox 10">
            <a:extLst>
              <a:ext uri="{FF2B5EF4-FFF2-40B4-BE49-F238E27FC236}">
                <a16:creationId xmlns:a16="http://schemas.microsoft.com/office/drawing/2014/main" id="{5AFDD20B-1A57-0F46-E653-1CDB7E3C062C}"/>
              </a:ext>
            </a:extLst>
          </p:cNvPr>
          <p:cNvSpPr txBox="1"/>
          <p:nvPr/>
        </p:nvSpPr>
        <p:spPr>
          <a:xfrm>
            <a:off x="189016" y="6265107"/>
            <a:ext cx="11813968" cy="646331"/>
          </a:xfrm>
          <a:prstGeom prst="rect">
            <a:avLst/>
          </a:prstGeom>
          <a:noFill/>
        </p:spPr>
        <p:txBody>
          <a:bodyPr wrap="square">
            <a:spAutoFit/>
          </a:bodyPr>
          <a:lstStyle/>
          <a:p>
            <a:pPr marL="914400" marR="0" indent="-914400">
              <a:spcBef>
                <a:spcPts val="0"/>
              </a:spcBef>
              <a:spcAft>
                <a:spcPts val="0"/>
              </a:spcAft>
            </a:pPr>
            <a:r>
              <a:rPr lang="en-US" sz="1800" dirty="0" err="1">
                <a:effectLst/>
                <a:latin typeface="Times New Roman" panose="02020603050405020304" pitchFamily="18" charset="0"/>
                <a:ea typeface="Times" pitchFamily="2" charset="0"/>
                <a:cs typeface="Times New Roman" panose="02020603050405020304" pitchFamily="18" charset="0"/>
              </a:rPr>
              <a:t>Hiser</a:t>
            </a:r>
            <a:r>
              <a:rPr lang="en-US" sz="1800" dirty="0">
                <a:effectLst/>
                <a:latin typeface="Times New Roman" panose="02020603050405020304" pitchFamily="18" charset="0"/>
                <a:ea typeface="Times" pitchFamily="2" charset="0"/>
                <a:cs typeface="Times New Roman" panose="02020603050405020304" pitchFamily="18" charset="0"/>
              </a:rPr>
              <a:t>, K. (2010). Pedagogy of the apocalypse</a:t>
            </a:r>
            <a:r>
              <a:rPr lang="en-US" sz="1800" i="1" dirty="0">
                <a:effectLst/>
                <a:latin typeface="Times New Roman" panose="02020603050405020304" pitchFamily="18" charset="0"/>
                <a:ea typeface="Times" pitchFamily="2" charset="0"/>
                <a:cs typeface="Times New Roman" panose="02020603050405020304" pitchFamily="18" charset="0"/>
              </a:rPr>
              <a:t>. Transformations: The Journal of Inclusive Scholarship and Pedagogy</a:t>
            </a:r>
            <a:r>
              <a:rPr lang="en-US" sz="1800" dirty="0">
                <a:effectLst/>
                <a:latin typeface="Times New Roman" panose="02020603050405020304" pitchFamily="18" charset="0"/>
                <a:ea typeface="Times" pitchFamily="2" charset="0"/>
                <a:cs typeface="Times New Roman" panose="02020603050405020304" pitchFamily="18" charset="0"/>
              </a:rPr>
              <a:t>, </a:t>
            </a:r>
            <a:r>
              <a:rPr lang="en-US" sz="1800" i="1" dirty="0">
                <a:effectLst/>
                <a:latin typeface="Times New Roman" panose="02020603050405020304" pitchFamily="18" charset="0"/>
                <a:ea typeface="Times" pitchFamily="2" charset="0"/>
                <a:cs typeface="Times New Roman" panose="02020603050405020304" pitchFamily="18" charset="0"/>
              </a:rPr>
              <a:t>(21.1),</a:t>
            </a:r>
            <a:r>
              <a:rPr lang="en-US" sz="1800" dirty="0">
                <a:effectLst/>
                <a:latin typeface="Times New Roman" panose="02020603050405020304" pitchFamily="18" charset="0"/>
                <a:ea typeface="Times" pitchFamily="2" charset="0"/>
                <a:cs typeface="Times New Roman" panose="02020603050405020304" pitchFamily="18" charset="0"/>
              </a:rPr>
              <a:t>154-162.</a:t>
            </a:r>
            <a:endParaRPr lang="en-US" sz="2000" dirty="0">
              <a:effectLst/>
              <a:latin typeface="Times" pitchFamily="2" charset="0"/>
              <a:ea typeface="Times" pitchFamily="2" charset="0"/>
              <a:cs typeface="Times New Roman" panose="02020603050405020304" pitchFamily="18" charset="0"/>
            </a:endParaRPr>
          </a:p>
        </p:txBody>
      </p:sp>
    </p:spTree>
    <p:extLst>
      <p:ext uri="{BB962C8B-B14F-4D97-AF65-F5344CB8AC3E}">
        <p14:creationId xmlns:p14="http://schemas.microsoft.com/office/powerpoint/2010/main" val="2326095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4C05CAD-0DE3-306E-ADE1-D4FB42913AE6}"/>
              </a:ext>
            </a:extLst>
          </p:cNvPr>
          <p:cNvPicPr>
            <a:picLocks noGrp="1" noChangeAspect="1"/>
          </p:cNvPicPr>
          <p:nvPr>
            <p:ph idx="1"/>
          </p:nvPr>
        </p:nvPicPr>
        <p:blipFill>
          <a:blip r:embed="rId2"/>
          <a:stretch>
            <a:fillRect/>
          </a:stretch>
        </p:blipFill>
        <p:spPr>
          <a:xfrm>
            <a:off x="780042" y="1089355"/>
            <a:ext cx="3126709" cy="4351338"/>
          </a:xfrm>
        </p:spPr>
      </p:pic>
      <p:sp>
        <p:nvSpPr>
          <p:cNvPr id="6" name="TextBox 5">
            <a:extLst>
              <a:ext uri="{FF2B5EF4-FFF2-40B4-BE49-F238E27FC236}">
                <a16:creationId xmlns:a16="http://schemas.microsoft.com/office/drawing/2014/main" id="{6FEA52E9-4460-6DE6-61BA-4D805350E3A6}"/>
              </a:ext>
            </a:extLst>
          </p:cNvPr>
          <p:cNvSpPr txBox="1"/>
          <p:nvPr/>
        </p:nvSpPr>
        <p:spPr>
          <a:xfrm>
            <a:off x="4203865" y="665018"/>
            <a:ext cx="7671459" cy="5932393"/>
          </a:xfrm>
          <a:prstGeom prst="rect">
            <a:avLst/>
          </a:prstGeom>
          <a:noFill/>
        </p:spPr>
        <p:txBody>
          <a:bodyPr wrap="square" rtlCol="0">
            <a:spAutoFit/>
          </a:bodyPr>
          <a:lstStyle/>
          <a:p>
            <a:pPr marL="0" marR="0">
              <a:spcBef>
                <a:spcPts val="1500"/>
              </a:spcBef>
              <a:spcAft>
                <a:spcPts val="1500"/>
              </a:spcAft>
            </a:pPr>
            <a:r>
              <a:rPr lang="en-US" dirty="0">
                <a:solidFill>
                  <a:schemeClr val="bg1"/>
                </a:solidFill>
                <a:effectLst/>
                <a:latin typeface="Avenir Book" panose="02000503020000020003" pitchFamily="2" charset="0"/>
                <a:ea typeface="Times New Roman" panose="02020603050405020304" pitchFamily="18" charset="0"/>
              </a:rPr>
              <a:t>"In Western culture, we often seek truth through confrontation. But our headstrong ways of charging at truth scare the shy soul away. If soul truth is to be spoken and heard, it must be approached 'on the slant.' I do not mean we should be coy, speaking evasively about subjects that make us uncomfortable, which weakens us and our relationships. But soul truth is so powerful that we must allow ourselves to approach it, and it to approach us, indirectly. We must invite, not command, the soul to speak. We must allow, not force, ourselves to listen. </a:t>
            </a:r>
            <a:endParaRPr lang="en-US" dirty="0">
              <a:solidFill>
                <a:schemeClr val="bg1"/>
              </a:solidFill>
              <a:latin typeface="Avenir Book" panose="02000503020000020003" pitchFamily="2" charset="0"/>
              <a:ea typeface="Times New Roman" panose="02020603050405020304" pitchFamily="18" charset="0"/>
            </a:endParaRPr>
          </a:p>
          <a:p>
            <a:pPr marL="0" marR="0">
              <a:spcBef>
                <a:spcPts val="1500"/>
              </a:spcBef>
              <a:spcAft>
                <a:spcPts val="1500"/>
              </a:spcAft>
            </a:pPr>
            <a:r>
              <a:rPr lang="en-US" dirty="0">
                <a:solidFill>
                  <a:schemeClr val="bg1"/>
                </a:solidFill>
                <a:effectLst/>
                <a:latin typeface="Avenir Book" panose="02000503020000020003" pitchFamily="2" charset="0"/>
                <a:ea typeface="Times New Roman" panose="02020603050405020304" pitchFamily="18" charset="0"/>
              </a:rPr>
              <a:t>"We achieve </a:t>
            </a:r>
            <a:r>
              <a:rPr lang="en-US" i="1" dirty="0">
                <a:solidFill>
                  <a:schemeClr val="bg1"/>
                </a:solidFill>
                <a:effectLst/>
                <a:latin typeface="Avenir Book" panose="02000503020000020003" pitchFamily="2" charset="0"/>
                <a:ea typeface="Times New Roman" panose="02020603050405020304" pitchFamily="18" charset="0"/>
              </a:rPr>
              <a:t>intentionality </a:t>
            </a:r>
            <a:r>
              <a:rPr lang="en-US" dirty="0">
                <a:solidFill>
                  <a:schemeClr val="bg1"/>
                </a:solidFill>
                <a:effectLst/>
                <a:latin typeface="Avenir Book" panose="02000503020000020003" pitchFamily="2" charset="0"/>
                <a:ea typeface="Times New Roman" panose="02020603050405020304" pitchFamily="18" charset="0"/>
              </a:rPr>
              <a:t>in a circle of trust by focusing on an important topic. We achieve </a:t>
            </a:r>
            <a:r>
              <a:rPr lang="en-US" i="1" dirty="0">
                <a:solidFill>
                  <a:schemeClr val="bg1"/>
                </a:solidFill>
                <a:effectLst/>
                <a:latin typeface="Avenir Book" panose="02000503020000020003" pitchFamily="2" charset="0"/>
                <a:ea typeface="Times New Roman" panose="02020603050405020304" pitchFamily="18" charset="0"/>
              </a:rPr>
              <a:t>indirection </a:t>
            </a:r>
            <a:r>
              <a:rPr lang="en-US" dirty="0">
                <a:solidFill>
                  <a:schemeClr val="bg1"/>
                </a:solidFill>
                <a:effectLst/>
                <a:latin typeface="Avenir Book" panose="02000503020000020003" pitchFamily="2" charset="0"/>
                <a:ea typeface="Times New Roman" panose="02020603050405020304" pitchFamily="18" charset="0"/>
              </a:rPr>
              <a:t>by exploring that topic metaphorically, via a poem, a story, a piece of music, or a work of art that embodies it. I call these embodiments 'third things' because they represent neither the voice of the facilitator nor the voice of a participant. They have voices of their own, voices that tell the truth about a topic but, in the manner of metaphors, tell it on the slant. Mediated by a third thing, truth can emerge from, and return to, our awareness at whatever pace and depth we are able to handle — sometimes inwardly in silence, sometimes aloud in community — giving the shy soul the protective cover it needs.</a:t>
            </a:r>
          </a:p>
          <a:p>
            <a:endParaRPr lang="en-US" dirty="0"/>
          </a:p>
        </p:txBody>
      </p:sp>
    </p:spTree>
    <p:extLst>
      <p:ext uri="{BB962C8B-B14F-4D97-AF65-F5344CB8AC3E}">
        <p14:creationId xmlns:p14="http://schemas.microsoft.com/office/powerpoint/2010/main" val="2442219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00800-904E-4D5E-4820-4006555DC7C9}"/>
              </a:ext>
            </a:extLst>
          </p:cNvPr>
          <p:cNvSpPr>
            <a:spLocks noGrp="1"/>
          </p:cNvSpPr>
          <p:nvPr>
            <p:ph type="title"/>
          </p:nvPr>
        </p:nvSpPr>
        <p:spPr>
          <a:xfrm>
            <a:off x="289718" y="457200"/>
            <a:ext cx="6339682" cy="1600200"/>
          </a:xfrm>
        </p:spPr>
        <p:txBody>
          <a:bodyPr/>
          <a:lstStyle/>
          <a:p>
            <a:r>
              <a:rPr lang="en-US" dirty="0">
                <a:solidFill>
                  <a:schemeClr val="bg1"/>
                </a:solidFill>
              </a:rPr>
              <a:t>Reading, Attention, and your Brain</a:t>
            </a:r>
          </a:p>
        </p:txBody>
      </p:sp>
      <p:sp>
        <p:nvSpPr>
          <p:cNvPr id="3" name="Content Placeholder 2">
            <a:extLst>
              <a:ext uri="{FF2B5EF4-FFF2-40B4-BE49-F238E27FC236}">
                <a16:creationId xmlns:a16="http://schemas.microsoft.com/office/drawing/2014/main" id="{AD556652-E9FB-5CD5-1552-EDE39227397D}"/>
              </a:ext>
            </a:extLst>
          </p:cNvPr>
          <p:cNvSpPr>
            <a:spLocks noGrp="1"/>
          </p:cNvSpPr>
          <p:nvPr>
            <p:ph type="body" sz="half" idx="2"/>
          </p:nvPr>
        </p:nvSpPr>
        <p:spPr>
          <a:xfrm>
            <a:off x="839788" y="2057400"/>
            <a:ext cx="4889500" cy="3811588"/>
          </a:xfrm>
        </p:spPr>
        <p:txBody>
          <a:bodyPr>
            <a:normAutofit/>
          </a:bodyPr>
          <a:lstStyle/>
          <a:p>
            <a:pPr marL="342900" marR="0" lvl="0" indent="-342900">
              <a:spcBef>
                <a:spcPts val="0"/>
              </a:spcBef>
              <a:spcAft>
                <a:spcPts val="0"/>
              </a:spcAft>
              <a:buFont typeface="+mj-lt"/>
              <a:buAutoNum type="arabicPeriod"/>
            </a:pPr>
            <a:r>
              <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Reading penetrates the mind’s defenses against climate change. </a:t>
            </a:r>
            <a:endParaRPr lang="en-US" sz="28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Reading slows us down. </a:t>
            </a:r>
          </a:p>
          <a:p>
            <a:pPr marL="342900" marR="0" lvl="0" indent="-342900">
              <a:spcBef>
                <a:spcPts val="0"/>
              </a:spcBef>
              <a:spcAft>
                <a:spcPts val="0"/>
              </a:spcAft>
              <a:buFont typeface="+mj-lt"/>
              <a:buAutoNum type="arabicPeriod"/>
            </a:pPr>
            <a:r>
              <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Reading transcends time. </a:t>
            </a:r>
          </a:p>
          <a:p>
            <a:pPr marL="342900" marR="0" lvl="0" indent="-342900">
              <a:spcBef>
                <a:spcPts val="0"/>
              </a:spcBef>
              <a:spcAft>
                <a:spcPts val="0"/>
              </a:spcAft>
              <a:buFont typeface="+mj-lt"/>
              <a:buAutoNum type="arabicPeriod"/>
            </a:pPr>
            <a:r>
              <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Reading engages the sensory world and the emotional world.  </a:t>
            </a:r>
          </a:p>
          <a:p>
            <a:endParaRPr lang="en-US" dirty="0"/>
          </a:p>
        </p:txBody>
      </p:sp>
      <p:pic>
        <p:nvPicPr>
          <p:cNvPr id="5" name="Picture 4">
            <a:extLst>
              <a:ext uri="{FF2B5EF4-FFF2-40B4-BE49-F238E27FC236}">
                <a16:creationId xmlns:a16="http://schemas.microsoft.com/office/drawing/2014/main" id="{33FE09A1-FE9C-213D-E997-32608F214978}"/>
              </a:ext>
            </a:extLst>
          </p:cNvPr>
          <p:cNvPicPr>
            <a:picLocks noChangeAspect="1"/>
          </p:cNvPicPr>
          <p:nvPr/>
        </p:nvPicPr>
        <p:blipFill>
          <a:blip r:embed="rId2"/>
          <a:stretch>
            <a:fillRect/>
          </a:stretch>
        </p:blipFill>
        <p:spPr>
          <a:xfrm>
            <a:off x="6096000" y="0"/>
            <a:ext cx="6824663" cy="6824663"/>
          </a:xfrm>
          <a:prstGeom prst="rect">
            <a:avLst/>
          </a:prstGeom>
        </p:spPr>
      </p:pic>
    </p:spTree>
    <p:extLst>
      <p:ext uri="{BB962C8B-B14F-4D97-AF65-F5344CB8AC3E}">
        <p14:creationId xmlns:p14="http://schemas.microsoft.com/office/powerpoint/2010/main" val="21893548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74F92EF-AFBA-5B4F-A436-207209EAD428}"/>
              </a:ext>
            </a:extLst>
          </p:cNvPr>
          <p:cNvPicPr/>
          <p:nvPr/>
        </p:nvPicPr>
        <p:blipFill>
          <a:blip r:embed="rId2"/>
          <a:stretch>
            <a:fillRect/>
          </a:stretch>
        </p:blipFill>
        <p:spPr>
          <a:xfrm>
            <a:off x="1970434" y="920382"/>
            <a:ext cx="8251132" cy="5459637"/>
          </a:xfrm>
          <a:prstGeom prst="rect">
            <a:avLst/>
          </a:prstGeom>
        </p:spPr>
      </p:pic>
      <p:sp>
        <p:nvSpPr>
          <p:cNvPr id="2" name="TextBox 1">
            <a:extLst>
              <a:ext uri="{FF2B5EF4-FFF2-40B4-BE49-F238E27FC236}">
                <a16:creationId xmlns:a16="http://schemas.microsoft.com/office/drawing/2014/main" id="{F934CE69-15F0-A8CD-7CE2-122CACDF39D6}"/>
              </a:ext>
            </a:extLst>
          </p:cNvPr>
          <p:cNvSpPr txBox="1"/>
          <p:nvPr/>
        </p:nvSpPr>
        <p:spPr>
          <a:xfrm>
            <a:off x="5252484" y="637953"/>
            <a:ext cx="5699051" cy="1200329"/>
          </a:xfrm>
          <a:prstGeom prst="rect">
            <a:avLst/>
          </a:prstGeom>
          <a:noFill/>
        </p:spPr>
        <p:txBody>
          <a:bodyPr wrap="square" rtlCol="0">
            <a:spAutoFit/>
          </a:bodyPr>
          <a:lstStyle/>
          <a:p>
            <a:pPr marL="0" marR="0">
              <a:spcBef>
                <a:spcPts val="0"/>
              </a:spcBef>
              <a:spcAft>
                <a:spcPts val="0"/>
              </a:spcAft>
            </a:pPr>
            <a:r>
              <a:rPr lang="en-US" sz="1800" dirty="0" err="1">
                <a:effectLst/>
                <a:latin typeface="Times New Roman" panose="02020603050405020304" pitchFamily="18" charset="0"/>
                <a:ea typeface="Times" pitchFamily="2" charset="0"/>
                <a:cs typeface="Times New Roman" panose="02020603050405020304" pitchFamily="18" charset="0"/>
              </a:rPr>
              <a:t>Hiser</a:t>
            </a:r>
            <a:r>
              <a:rPr lang="en-US" sz="1800" dirty="0">
                <a:effectLst/>
                <a:latin typeface="Times New Roman" panose="02020603050405020304" pitchFamily="18" charset="0"/>
                <a:ea typeface="Times" pitchFamily="2" charset="0"/>
                <a:cs typeface="Times New Roman" panose="02020603050405020304" pitchFamily="18" charset="0"/>
              </a:rPr>
              <a:t>, K. and Lynch, M. (March, 2021). Worry &amp; Hope: What students know, think, feel, and do about </a:t>
            </a:r>
            <a:endParaRPr lang="en-US" sz="1800" dirty="0">
              <a:effectLst/>
              <a:latin typeface="Times" pitchFamily="2" charset="0"/>
              <a:ea typeface="Times" pitchFamily="2" charset="0"/>
              <a:cs typeface="Times New Roman" panose="02020603050405020304" pitchFamily="18" charset="0"/>
            </a:endParaRPr>
          </a:p>
          <a:p>
            <a:pPr marL="0" marR="0" indent="457200">
              <a:spcBef>
                <a:spcPts val="0"/>
              </a:spcBef>
              <a:spcAft>
                <a:spcPts val="0"/>
              </a:spcAft>
            </a:pPr>
            <a:r>
              <a:rPr lang="en-US" sz="1800" dirty="0">
                <a:effectLst/>
                <a:latin typeface="Times New Roman" panose="02020603050405020304" pitchFamily="18" charset="0"/>
                <a:ea typeface="Times" pitchFamily="2" charset="0"/>
                <a:cs typeface="Times New Roman" panose="02020603050405020304" pitchFamily="18" charset="0"/>
              </a:rPr>
              <a:t>sustainability and climate change. in </a:t>
            </a:r>
            <a:r>
              <a:rPr lang="en-US" sz="1800" i="1" dirty="0">
                <a:effectLst/>
                <a:latin typeface="Times New Roman" panose="02020603050405020304" pitchFamily="18" charset="0"/>
                <a:ea typeface="Times" pitchFamily="2" charset="0"/>
                <a:cs typeface="Times New Roman" panose="02020603050405020304" pitchFamily="18" charset="0"/>
              </a:rPr>
              <a:t>Journal of Community Engaged Scholarship</a:t>
            </a:r>
            <a:r>
              <a:rPr lang="en-US" sz="1800" dirty="0">
                <a:effectLst/>
                <a:latin typeface="Times New Roman" panose="02020603050405020304" pitchFamily="18" charset="0"/>
                <a:ea typeface="Times" pitchFamily="2" charset="0"/>
                <a:cs typeface="Times New Roman" panose="02020603050405020304" pitchFamily="18" charset="0"/>
              </a:rPr>
              <a:t> (JCES). </a:t>
            </a:r>
            <a:endParaRPr lang="en-US" sz="1800" dirty="0">
              <a:effectLst/>
              <a:latin typeface="Times" pitchFamily="2" charset="0"/>
              <a:ea typeface="Times" pitchFamily="2" charset="0"/>
              <a:cs typeface="Times New Roman" panose="02020603050405020304" pitchFamily="18" charset="0"/>
            </a:endParaRPr>
          </a:p>
        </p:txBody>
      </p:sp>
    </p:spTree>
    <p:extLst>
      <p:ext uri="{BB962C8B-B14F-4D97-AF65-F5344CB8AC3E}">
        <p14:creationId xmlns:p14="http://schemas.microsoft.com/office/powerpoint/2010/main" val="4953987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3C2C9-F443-C67E-9D19-5A3CFA8A48AB}"/>
              </a:ext>
            </a:extLst>
          </p:cNvPr>
          <p:cNvSpPr>
            <a:spLocks noGrp="1"/>
          </p:cNvSpPr>
          <p:nvPr>
            <p:ph type="title"/>
          </p:nvPr>
        </p:nvSpPr>
        <p:spPr>
          <a:xfrm>
            <a:off x="2071254" y="2387888"/>
            <a:ext cx="10515600" cy="1325563"/>
          </a:xfrm>
        </p:spPr>
        <p:txBody>
          <a:bodyPr/>
          <a:lstStyle/>
          <a:p>
            <a:r>
              <a:rPr lang="en-US" dirty="0">
                <a:solidFill>
                  <a:schemeClr val="bg1"/>
                </a:solidFill>
              </a:rPr>
              <a:t>What brings you here today? (chat)</a:t>
            </a:r>
          </a:p>
        </p:txBody>
      </p:sp>
    </p:spTree>
    <p:extLst>
      <p:ext uri="{BB962C8B-B14F-4D97-AF65-F5344CB8AC3E}">
        <p14:creationId xmlns:p14="http://schemas.microsoft.com/office/powerpoint/2010/main" val="9071508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95D4D-EBB5-FFF0-81CA-BAA69AC8AEA0}"/>
              </a:ext>
            </a:extLst>
          </p:cNvPr>
          <p:cNvSpPr>
            <a:spLocks noGrp="1"/>
          </p:cNvSpPr>
          <p:nvPr>
            <p:ph type="title"/>
          </p:nvPr>
        </p:nvSpPr>
        <p:spPr/>
        <p:txBody>
          <a:bodyPr/>
          <a:lstStyle/>
          <a:p>
            <a:r>
              <a:rPr lang="en-US" dirty="0"/>
              <a:t>UCFBC Criteria &amp; Literature Circles Pedagogy </a:t>
            </a:r>
          </a:p>
        </p:txBody>
      </p:sp>
      <p:sp>
        <p:nvSpPr>
          <p:cNvPr id="3" name="Content Placeholder 2">
            <a:extLst>
              <a:ext uri="{FF2B5EF4-FFF2-40B4-BE49-F238E27FC236}">
                <a16:creationId xmlns:a16="http://schemas.microsoft.com/office/drawing/2014/main" id="{360CAA7C-2FE1-C374-3C9F-AFDE6927E3BC}"/>
              </a:ext>
            </a:extLst>
          </p:cNvPr>
          <p:cNvSpPr>
            <a:spLocks noGrp="1"/>
          </p:cNvSpPr>
          <p:nvPr>
            <p:ph idx="1"/>
          </p:nvPr>
        </p:nvSpPr>
        <p:spPr>
          <a:xfrm>
            <a:off x="838200" y="1468437"/>
            <a:ext cx="6548438" cy="4351338"/>
          </a:xfrm>
        </p:spPr>
        <p:txBody>
          <a:bodyPr>
            <a:normAutofit/>
          </a:bodyPr>
          <a:lstStyle/>
          <a:p>
            <a:pPr marL="342900" marR="0" lvl="0" indent="-342900">
              <a:spcBef>
                <a:spcPts val="0"/>
              </a:spcBef>
              <a:spcAft>
                <a:spcPts val="0"/>
              </a:spcAft>
              <a:buFont typeface="+mj-lt"/>
              <a:buAutoNum type="arabicPeriod"/>
            </a:pPr>
            <a:r>
              <a:rPr lang="en-US" sz="3000" dirty="0">
                <a:effectLst/>
                <a:latin typeface="Calibri" panose="020F0502020204030204" pitchFamily="34" charset="0"/>
                <a:ea typeface="Calibri" panose="020F0502020204030204" pitchFamily="34" charset="0"/>
                <a:cs typeface="Times New Roman" panose="02020603050405020304" pitchFamily="18" charset="0"/>
              </a:rPr>
              <a:t>No aliens, no zombies.  (cli fi vs. sci fi) </a:t>
            </a:r>
          </a:p>
          <a:p>
            <a:pPr marL="342900" marR="0" lvl="0" indent="-342900">
              <a:spcBef>
                <a:spcPts val="0"/>
              </a:spcBef>
              <a:spcAft>
                <a:spcPts val="0"/>
              </a:spcAft>
              <a:buFont typeface="+mj-lt"/>
              <a:buAutoNum type="arabicPeriod"/>
            </a:pPr>
            <a:r>
              <a:rPr lang="en-US" sz="3000" dirty="0">
                <a:effectLst/>
                <a:latin typeface="Calibri" panose="020F0502020204030204" pitchFamily="34" charset="0"/>
                <a:ea typeface="Calibri" panose="020F0502020204030204" pitchFamily="34" charset="0"/>
                <a:cs typeface="Times New Roman" panose="02020603050405020304" pitchFamily="18" charset="0"/>
              </a:rPr>
              <a:t>No silver bullet technology.</a:t>
            </a:r>
          </a:p>
          <a:p>
            <a:pPr marL="342900" marR="0" lvl="0" indent="-342900">
              <a:spcBef>
                <a:spcPts val="0"/>
              </a:spcBef>
              <a:spcAft>
                <a:spcPts val="0"/>
              </a:spcAft>
              <a:buFont typeface="+mj-lt"/>
              <a:buAutoNum type="arabicPeriod"/>
            </a:pPr>
            <a:r>
              <a:rPr lang="en-US" sz="3000" dirty="0">
                <a:effectLst/>
                <a:latin typeface="Calibri" panose="020F0502020204030204" pitchFamily="34" charset="0"/>
                <a:ea typeface="Calibri" panose="020F0502020204030204" pitchFamily="34" charset="0"/>
                <a:cs typeface="Times New Roman" panose="02020603050405020304" pitchFamily="18" charset="0"/>
              </a:rPr>
              <a:t>An identifiable time and place. </a:t>
            </a:r>
          </a:p>
          <a:p>
            <a:pPr marL="342900" indent="-342900">
              <a:spcBef>
                <a:spcPts val="0"/>
              </a:spcBef>
              <a:buFont typeface="+mj-lt"/>
              <a:buAutoNum type="arabicPeriod"/>
            </a:pPr>
            <a:r>
              <a:rPr lang="en-US" sz="3000" dirty="0">
                <a:effectLst/>
                <a:latin typeface="Calibri" panose="020F0502020204030204" pitchFamily="34" charset="0"/>
                <a:ea typeface="Calibri" panose="020F0502020204030204" pitchFamily="34" charset="0"/>
                <a:cs typeface="Times New Roman" panose="02020603050405020304" pitchFamily="18" charset="0"/>
              </a:rPr>
              <a:t>Direct description of some aspect of climate change: SLR, soil depletion, warming, drought, migration, pandemic. </a:t>
            </a:r>
            <a:r>
              <a:rPr lang="en-US" sz="3000" i="1" dirty="0">
                <a:effectLst/>
                <a:latin typeface="Calibri" panose="020F0502020204030204" pitchFamily="34" charset="0"/>
                <a:ea typeface="Calibri" panose="020F0502020204030204" pitchFamily="34" charset="0"/>
                <a:cs typeface="Times New Roman" panose="02020603050405020304" pitchFamily="18" charset="0"/>
              </a:rPr>
              <a:t>Climate change can be the setting, the plot, or a character.  </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3000" dirty="0">
                <a:effectLst/>
                <a:latin typeface="Calibri" panose="020F0502020204030204" pitchFamily="34" charset="0"/>
                <a:ea typeface="Calibri" panose="020F0502020204030204" pitchFamily="34" charset="0"/>
                <a:cs typeface="Times New Roman" panose="02020603050405020304" pitchFamily="18" charset="0"/>
              </a:rPr>
              <a:t>Fine Sentences, Literature</a:t>
            </a:r>
          </a:p>
          <a:p>
            <a:pPr marL="342900" marR="0" lvl="0" indent="-342900">
              <a:spcBef>
                <a:spcPts val="0"/>
              </a:spcBef>
              <a:spcAft>
                <a:spcPts val="0"/>
              </a:spcAft>
              <a:buFont typeface="+mj-lt"/>
              <a:buAutoNum type="arabicPeriod"/>
            </a:pPr>
            <a:r>
              <a:rPr lang="en-US" sz="3000" dirty="0">
                <a:latin typeface="Calibri" panose="020F0502020204030204" pitchFamily="34" charset="0"/>
                <a:ea typeface="Calibri" panose="020F0502020204030204" pitchFamily="34" charset="0"/>
                <a:cs typeface="Times New Roman" panose="02020603050405020304" pitchFamily="18" charset="0"/>
              </a:rPr>
              <a:t>T</a:t>
            </a:r>
            <a:r>
              <a:rPr lang="en-US" sz="3000" dirty="0">
                <a:effectLst/>
                <a:latin typeface="Calibri" panose="020F0502020204030204" pitchFamily="34" charset="0"/>
                <a:ea typeface="Calibri" panose="020F0502020204030204" pitchFamily="34" charset="0"/>
                <a:cs typeface="Times New Roman" panose="02020603050405020304" pitchFamily="18" charset="0"/>
              </a:rPr>
              <a:t>eachability</a:t>
            </a:r>
          </a:p>
        </p:txBody>
      </p:sp>
      <p:pic>
        <p:nvPicPr>
          <p:cNvPr id="5" name="Picture 4">
            <a:extLst>
              <a:ext uri="{FF2B5EF4-FFF2-40B4-BE49-F238E27FC236}">
                <a16:creationId xmlns:a16="http://schemas.microsoft.com/office/drawing/2014/main" id="{BFCCE082-ABC8-0C5C-5838-DF825F566172}"/>
              </a:ext>
            </a:extLst>
          </p:cNvPr>
          <p:cNvPicPr>
            <a:picLocks noChangeAspect="1"/>
          </p:cNvPicPr>
          <p:nvPr/>
        </p:nvPicPr>
        <p:blipFill>
          <a:blip r:embed="rId2">
            <a:alphaModFix/>
          </a:blip>
          <a:stretch>
            <a:fillRect/>
          </a:stretch>
        </p:blipFill>
        <p:spPr>
          <a:xfrm>
            <a:off x="7204748" y="1579562"/>
            <a:ext cx="4330942" cy="4351339"/>
          </a:xfrm>
          <a:prstGeom prst="rect">
            <a:avLst/>
          </a:prstGeom>
        </p:spPr>
      </p:pic>
    </p:spTree>
    <p:extLst>
      <p:ext uri="{BB962C8B-B14F-4D97-AF65-F5344CB8AC3E}">
        <p14:creationId xmlns:p14="http://schemas.microsoft.com/office/powerpoint/2010/main" val="38292555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4" name="Content Placeholder 13">
            <a:extLst>
              <a:ext uri="{FF2B5EF4-FFF2-40B4-BE49-F238E27FC236}">
                <a16:creationId xmlns:a16="http://schemas.microsoft.com/office/drawing/2014/main" id="{2984997C-56EC-8EB6-D29A-763C0BF7959D}"/>
              </a:ext>
            </a:extLst>
          </p:cNvPr>
          <p:cNvPicPr>
            <a:picLocks noGrp="1" noChangeAspect="1"/>
          </p:cNvPicPr>
          <p:nvPr>
            <p:ph idx="1"/>
          </p:nvPr>
        </p:nvPicPr>
        <p:blipFill>
          <a:blip r:embed="rId2"/>
          <a:stretch>
            <a:fillRect/>
          </a:stretch>
        </p:blipFill>
        <p:spPr>
          <a:xfrm>
            <a:off x="2972099" y="205305"/>
            <a:ext cx="1698089" cy="2596630"/>
          </a:xfrm>
        </p:spPr>
      </p:pic>
      <p:pic>
        <p:nvPicPr>
          <p:cNvPr id="5" name="Picture 4">
            <a:extLst>
              <a:ext uri="{FF2B5EF4-FFF2-40B4-BE49-F238E27FC236}">
                <a16:creationId xmlns:a16="http://schemas.microsoft.com/office/drawing/2014/main" id="{CAD39EC0-9139-ACED-06AB-87394BD4FAA3}"/>
              </a:ext>
            </a:extLst>
          </p:cNvPr>
          <p:cNvPicPr>
            <a:picLocks noChangeAspect="1"/>
          </p:cNvPicPr>
          <p:nvPr/>
        </p:nvPicPr>
        <p:blipFill>
          <a:blip r:embed="rId3"/>
          <a:stretch>
            <a:fillRect/>
          </a:stretch>
        </p:blipFill>
        <p:spPr>
          <a:xfrm>
            <a:off x="4747875" y="3159409"/>
            <a:ext cx="1911726" cy="2896555"/>
          </a:xfrm>
          <a:prstGeom prst="rect">
            <a:avLst/>
          </a:prstGeom>
        </p:spPr>
      </p:pic>
      <p:pic>
        <p:nvPicPr>
          <p:cNvPr id="7" name="Picture 6">
            <a:extLst>
              <a:ext uri="{FF2B5EF4-FFF2-40B4-BE49-F238E27FC236}">
                <a16:creationId xmlns:a16="http://schemas.microsoft.com/office/drawing/2014/main" id="{641DE526-1ABC-0F00-708A-DD7E186FDA7E}"/>
              </a:ext>
            </a:extLst>
          </p:cNvPr>
          <p:cNvPicPr>
            <a:picLocks noChangeAspect="1"/>
          </p:cNvPicPr>
          <p:nvPr/>
        </p:nvPicPr>
        <p:blipFill>
          <a:blip r:embed="rId4"/>
          <a:stretch>
            <a:fillRect/>
          </a:stretch>
        </p:blipFill>
        <p:spPr>
          <a:xfrm>
            <a:off x="9156760" y="3105770"/>
            <a:ext cx="1911726" cy="2950194"/>
          </a:xfrm>
          <a:prstGeom prst="rect">
            <a:avLst/>
          </a:prstGeom>
        </p:spPr>
      </p:pic>
      <p:pic>
        <p:nvPicPr>
          <p:cNvPr id="9" name="Picture 8">
            <a:extLst>
              <a:ext uri="{FF2B5EF4-FFF2-40B4-BE49-F238E27FC236}">
                <a16:creationId xmlns:a16="http://schemas.microsoft.com/office/drawing/2014/main" id="{3C1128C2-2CA1-6888-9844-542937D13E76}"/>
              </a:ext>
            </a:extLst>
          </p:cNvPr>
          <p:cNvPicPr>
            <a:picLocks noChangeAspect="1"/>
          </p:cNvPicPr>
          <p:nvPr/>
        </p:nvPicPr>
        <p:blipFill>
          <a:blip r:embed="rId5"/>
          <a:stretch>
            <a:fillRect/>
          </a:stretch>
        </p:blipFill>
        <p:spPr>
          <a:xfrm>
            <a:off x="6866649" y="3116135"/>
            <a:ext cx="1911726" cy="2950194"/>
          </a:xfrm>
          <a:prstGeom prst="rect">
            <a:avLst/>
          </a:prstGeom>
        </p:spPr>
      </p:pic>
      <p:pic>
        <p:nvPicPr>
          <p:cNvPr id="10" name="Picture 9">
            <a:extLst>
              <a:ext uri="{FF2B5EF4-FFF2-40B4-BE49-F238E27FC236}">
                <a16:creationId xmlns:a16="http://schemas.microsoft.com/office/drawing/2014/main" id="{904DA5B2-1178-46B5-A28D-F5A7F82DADAC}"/>
              </a:ext>
            </a:extLst>
          </p:cNvPr>
          <p:cNvPicPr>
            <a:picLocks noChangeAspect="1"/>
          </p:cNvPicPr>
          <p:nvPr/>
        </p:nvPicPr>
        <p:blipFill>
          <a:blip r:embed="rId6"/>
          <a:stretch>
            <a:fillRect/>
          </a:stretch>
        </p:blipFill>
        <p:spPr>
          <a:xfrm>
            <a:off x="1088865" y="171804"/>
            <a:ext cx="1745506" cy="2663632"/>
          </a:xfrm>
          <a:prstGeom prst="rect">
            <a:avLst/>
          </a:prstGeom>
        </p:spPr>
      </p:pic>
      <p:pic>
        <p:nvPicPr>
          <p:cNvPr id="12" name="Picture 11">
            <a:extLst>
              <a:ext uri="{FF2B5EF4-FFF2-40B4-BE49-F238E27FC236}">
                <a16:creationId xmlns:a16="http://schemas.microsoft.com/office/drawing/2014/main" id="{2EF8BA3E-5DB6-3DFA-1764-81E34BE88C99}"/>
              </a:ext>
            </a:extLst>
          </p:cNvPr>
          <p:cNvPicPr>
            <a:picLocks noChangeAspect="1"/>
          </p:cNvPicPr>
          <p:nvPr/>
        </p:nvPicPr>
        <p:blipFill>
          <a:blip r:embed="rId7"/>
          <a:stretch>
            <a:fillRect/>
          </a:stretch>
        </p:blipFill>
        <p:spPr>
          <a:xfrm>
            <a:off x="4747875" y="205061"/>
            <a:ext cx="1751041" cy="2596630"/>
          </a:xfrm>
          <a:prstGeom prst="rect">
            <a:avLst/>
          </a:prstGeom>
        </p:spPr>
      </p:pic>
      <p:pic>
        <p:nvPicPr>
          <p:cNvPr id="16" name="Picture 15">
            <a:extLst>
              <a:ext uri="{FF2B5EF4-FFF2-40B4-BE49-F238E27FC236}">
                <a16:creationId xmlns:a16="http://schemas.microsoft.com/office/drawing/2014/main" id="{39BD134A-C556-5290-DE8D-0B20CE73FEFC}"/>
              </a:ext>
            </a:extLst>
          </p:cNvPr>
          <p:cNvPicPr>
            <a:picLocks noChangeAspect="1"/>
          </p:cNvPicPr>
          <p:nvPr/>
        </p:nvPicPr>
        <p:blipFill>
          <a:blip r:embed="rId8"/>
          <a:stretch>
            <a:fillRect/>
          </a:stretch>
        </p:blipFill>
        <p:spPr>
          <a:xfrm>
            <a:off x="8307715" y="171560"/>
            <a:ext cx="1698090" cy="2630375"/>
          </a:xfrm>
          <a:prstGeom prst="rect">
            <a:avLst/>
          </a:prstGeom>
        </p:spPr>
      </p:pic>
      <p:pic>
        <p:nvPicPr>
          <p:cNvPr id="17" name="Picture 16">
            <a:extLst>
              <a:ext uri="{FF2B5EF4-FFF2-40B4-BE49-F238E27FC236}">
                <a16:creationId xmlns:a16="http://schemas.microsoft.com/office/drawing/2014/main" id="{BF064FEB-7E2C-BAAE-CA93-B9CDF0BBC818}"/>
              </a:ext>
            </a:extLst>
          </p:cNvPr>
          <p:cNvPicPr>
            <a:picLocks noChangeAspect="1"/>
          </p:cNvPicPr>
          <p:nvPr/>
        </p:nvPicPr>
        <p:blipFill>
          <a:blip r:embed="rId6"/>
          <a:stretch>
            <a:fillRect/>
          </a:stretch>
        </p:blipFill>
        <p:spPr>
          <a:xfrm>
            <a:off x="2457764" y="3149046"/>
            <a:ext cx="1911726" cy="2917283"/>
          </a:xfrm>
          <a:prstGeom prst="rect">
            <a:avLst/>
          </a:prstGeom>
        </p:spPr>
      </p:pic>
      <p:sp>
        <p:nvSpPr>
          <p:cNvPr id="18" name="TextBox 17">
            <a:extLst>
              <a:ext uri="{FF2B5EF4-FFF2-40B4-BE49-F238E27FC236}">
                <a16:creationId xmlns:a16="http://schemas.microsoft.com/office/drawing/2014/main" id="{AFB6CCE7-A53C-6249-C011-C6AA9C8644DB}"/>
              </a:ext>
            </a:extLst>
          </p:cNvPr>
          <p:cNvSpPr txBox="1"/>
          <p:nvPr/>
        </p:nvSpPr>
        <p:spPr>
          <a:xfrm>
            <a:off x="10254049" y="599485"/>
            <a:ext cx="1698172" cy="1569660"/>
          </a:xfrm>
          <a:prstGeom prst="rect">
            <a:avLst/>
          </a:prstGeom>
          <a:noFill/>
        </p:spPr>
        <p:txBody>
          <a:bodyPr wrap="square" rtlCol="0">
            <a:spAutoFit/>
          </a:bodyPr>
          <a:lstStyle/>
          <a:p>
            <a:r>
              <a:rPr lang="en-US" sz="2400" dirty="0">
                <a:solidFill>
                  <a:schemeClr val="bg1"/>
                </a:solidFill>
              </a:rPr>
              <a:t>2021 </a:t>
            </a:r>
          </a:p>
          <a:p>
            <a:endParaRPr lang="en-US" i="1" dirty="0">
              <a:solidFill>
                <a:schemeClr val="bg1"/>
              </a:solidFill>
            </a:endParaRPr>
          </a:p>
          <a:p>
            <a:r>
              <a:rPr lang="en-US" i="1" dirty="0">
                <a:solidFill>
                  <a:schemeClr val="bg1"/>
                </a:solidFill>
              </a:rPr>
              <a:t>AASHE’s Ultimate </a:t>
            </a:r>
            <a:r>
              <a:rPr lang="en-US" i="1" dirty="0" err="1">
                <a:solidFill>
                  <a:schemeClr val="bg1"/>
                </a:solidFill>
              </a:rPr>
              <a:t>Cli</a:t>
            </a:r>
            <a:r>
              <a:rPr lang="en-US" i="1" dirty="0">
                <a:solidFill>
                  <a:schemeClr val="bg1"/>
                </a:solidFill>
              </a:rPr>
              <a:t> Fi Book Club </a:t>
            </a:r>
          </a:p>
        </p:txBody>
      </p:sp>
      <p:sp>
        <p:nvSpPr>
          <p:cNvPr id="22" name="TextBox 21">
            <a:extLst>
              <a:ext uri="{FF2B5EF4-FFF2-40B4-BE49-F238E27FC236}">
                <a16:creationId xmlns:a16="http://schemas.microsoft.com/office/drawing/2014/main" id="{443C4A17-C9ED-F4D7-E5BE-40E8FBECA261}"/>
              </a:ext>
            </a:extLst>
          </p:cNvPr>
          <p:cNvSpPr txBox="1"/>
          <p:nvPr/>
        </p:nvSpPr>
        <p:spPr>
          <a:xfrm>
            <a:off x="712258" y="3429000"/>
            <a:ext cx="1745506" cy="1938992"/>
          </a:xfrm>
          <a:prstGeom prst="rect">
            <a:avLst/>
          </a:prstGeom>
          <a:noFill/>
        </p:spPr>
        <p:txBody>
          <a:bodyPr wrap="square">
            <a:spAutoFit/>
          </a:bodyPr>
          <a:lstStyle/>
          <a:p>
            <a:r>
              <a:rPr lang="en-US" sz="2400" dirty="0">
                <a:solidFill>
                  <a:schemeClr val="bg1"/>
                </a:solidFill>
              </a:rPr>
              <a:t>2022 </a:t>
            </a:r>
          </a:p>
          <a:p>
            <a:endParaRPr lang="en-US" sz="2400" i="1" dirty="0">
              <a:solidFill>
                <a:schemeClr val="bg1"/>
              </a:solidFill>
            </a:endParaRPr>
          </a:p>
          <a:p>
            <a:r>
              <a:rPr lang="en-US" i="1" dirty="0">
                <a:solidFill>
                  <a:schemeClr val="bg1"/>
                </a:solidFill>
              </a:rPr>
              <a:t>AASHE’s Ultimate </a:t>
            </a:r>
            <a:r>
              <a:rPr lang="en-US" i="1" dirty="0" err="1">
                <a:solidFill>
                  <a:schemeClr val="bg1"/>
                </a:solidFill>
              </a:rPr>
              <a:t>Cli</a:t>
            </a:r>
            <a:r>
              <a:rPr lang="en-US" i="1" dirty="0">
                <a:solidFill>
                  <a:schemeClr val="bg1"/>
                </a:solidFill>
              </a:rPr>
              <a:t> Fi Book Club </a:t>
            </a:r>
          </a:p>
          <a:p>
            <a:r>
              <a:rPr lang="en-US" sz="1800" dirty="0">
                <a:solidFill>
                  <a:schemeClr val="bg1"/>
                </a:solidFill>
              </a:rPr>
              <a:t> </a:t>
            </a:r>
          </a:p>
        </p:txBody>
      </p:sp>
      <p:pic>
        <p:nvPicPr>
          <p:cNvPr id="24" name="Picture 23">
            <a:extLst>
              <a:ext uri="{FF2B5EF4-FFF2-40B4-BE49-F238E27FC236}">
                <a16:creationId xmlns:a16="http://schemas.microsoft.com/office/drawing/2014/main" id="{F0CDD45B-6C46-188B-FD27-4D2719C23200}"/>
              </a:ext>
            </a:extLst>
          </p:cNvPr>
          <p:cNvPicPr>
            <a:picLocks noChangeAspect="1"/>
          </p:cNvPicPr>
          <p:nvPr/>
        </p:nvPicPr>
        <p:blipFill>
          <a:blip r:embed="rId9"/>
          <a:stretch>
            <a:fillRect/>
          </a:stretch>
        </p:blipFill>
        <p:spPr>
          <a:xfrm>
            <a:off x="6527993" y="171560"/>
            <a:ext cx="1779722" cy="2630131"/>
          </a:xfrm>
          <a:prstGeom prst="rect">
            <a:avLst/>
          </a:prstGeom>
        </p:spPr>
      </p:pic>
    </p:spTree>
    <p:extLst>
      <p:ext uri="{BB962C8B-B14F-4D97-AF65-F5344CB8AC3E}">
        <p14:creationId xmlns:p14="http://schemas.microsoft.com/office/powerpoint/2010/main" val="42168429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883</TotalTime>
  <Words>748</Words>
  <Application>Microsoft Macintosh PowerPoint</Application>
  <PresentationFormat>Widescreen</PresentationFormat>
  <Paragraphs>61</Paragraphs>
  <Slides>12</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Avenir Book</vt:lpstr>
      <vt:lpstr>Calibri</vt:lpstr>
      <vt:lpstr>Calibri Light</vt:lpstr>
      <vt:lpstr>source-serif-pro</vt:lpstr>
      <vt:lpstr>Times</vt:lpstr>
      <vt:lpstr>Times New Roman</vt:lpstr>
      <vt:lpstr>Office Theme</vt:lpstr>
      <vt:lpstr>PowerPoint Presentation</vt:lpstr>
      <vt:lpstr>PowerPoint Presentation</vt:lpstr>
      <vt:lpstr>PowerPoint Presentation</vt:lpstr>
      <vt:lpstr>PowerPoint Presentation</vt:lpstr>
      <vt:lpstr>Reading, Attention, and your Brain</vt:lpstr>
      <vt:lpstr>PowerPoint Presentation</vt:lpstr>
      <vt:lpstr>What brings you here today? (chat)</vt:lpstr>
      <vt:lpstr>UCFBC Criteria &amp; Literature Circles Pedagogy </vt:lpstr>
      <vt:lpstr>PowerPoint Presentation</vt:lpstr>
      <vt:lpstr>PowerPoint Presentation</vt:lpstr>
      <vt:lpstr>Details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Krista Hiser</dc:creator>
  <cp:lastModifiedBy>Krista Hiser</cp:lastModifiedBy>
  <cp:revision>3</cp:revision>
  <cp:lastPrinted>2023-06-20T17:52:29Z</cp:lastPrinted>
  <dcterms:created xsi:type="dcterms:W3CDTF">2023-06-20T01:07:17Z</dcterms:created>
  <dcterms:modified xsi:type="dcterms:W3CDTF">2023-06-21T19:04:13Z</dcterms:modified>
</cp:coreProperties>
</file>