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4"/>
  </p:sldMasterIdLst>
  <p:sldIdLst>
    <p:sldId id="256" r:id="rId5"/>
    <p:sldId id="257" r:id="rId6"/>
    <p:sldId id="258" r:id="rId7"/>
    <p:sldId id="259" r:id="rId8"/>
    <p:sldId id="260" r:id="rId9"/>
    <p:sldId id="267" r:id="rId10"/>
    <p:sldId id="261" r:id="rId11"/>
    <p:sldId id="262" r:id="rId12"/>
    <p:sldId id="264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6479E-3CCD-C764-F469-C8F0D8636FA9}" v="23" dt="2026-01-14T20:31:16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8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5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04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2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865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1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2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6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4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4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8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1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6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4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8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55" y="273769"/>
            <a:ext cx="12142872" cy="1646302"/>
          </a:xfrm>
        </p:spPr>
        <p:txBody>
          <a:bodyPr>
            <a:normAutofit fontScale="90000"/>
          </a:bodyPr>
          <a:lstStyle/>
          <a:p>
            <a:pPr algn="ctr"/>
            <a:br>
              <a:rPr lang="en-IE" dirty="0"/>
            </a:br>
            <a:r>
              <a:rPr lang="en-IE" dirty="0"/>
              <a:t> </a:t>
            </a:r>
            <a:r>
              <a:rPr lang="en-IE" b="1" dirty="0"/>
              <a:t>Leaving Certificate Applied </a:t>
            </a:r>
            <a:br>
              <a:rPr lang="en-IE" b="1" dirty="0"/>
            </a:br>
            <a:r>
              <a:rPr lang="en-IE" b="1" dirty="0"/>
              <a:t>Maynooth Post Primary School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472" y="5528512"/>
            <a:ext cx="2646612" cy="1096899"/>
          </a:xfrm>
        </p:spPr>
        <p:txBody>
          <a:bodyPr/>
          <a:lstStyle/>
          <a:p>
            <a:pPr algn="ctr"/>
            <a:endParaRPr lang="en-IE" dirty="0"/>
          </a:p>
          <a:p>
            <a:pPr algn="ctr"/>
            <a:endParaRPr lang="en-IE" dirty="0"/>
          </a:p>
        </p:txBody>
      </p:sp>
      <p:pic>
        <p:nvPicPr>
          <p:cNvPr id="4" name="Picture 3" descr="LC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351" y="4352756"/>
            <a:ext cx="1502194" cy="70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19" y="2757795"/>
            <a:ext cx="2646611" cy="230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ynooth Post Primary School - Wikipedia">
            <a:extLst>
              <a:ext uri="{FF2B5EF4-FFF2-40B4-BE49-F238E27FC236}">
                <a16:creationId xmlns:a16="http://schemas.microsoft.com/office/drawing/2014/main" id="{BD2423A1-710D-497B-87CD-9C4E77327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4937930"/>
            <a:ext cx="16668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D638-EECF-4B1D-827B-1DFCA811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Difference in the End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FF39B-79B9-4172-AEC3-949A4A0DF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Leaving Cert Applied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65820-2815-47B0-9492-6B943E0E84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b="1" dirty="0"/>
              <a:t>1.</a:t>
            </a:r>
            <a:r>
              <a:rPr lang="en-US" sz="2000" b="1" dirty="0"/>
              <a:t> Well prepared for work</a:t>
            </a:r>
          </a:p>
          <a:p>
            <a:endParaRPr lang="en-US" sz="2000" b="1" dirty="0"/>
          </a:p>
          <a:p>
            <a:r>
              <a:rPr lang="en-US" sz="2000" b="1" dirty="0"/>
              <a:t>2.Will be experienced in interviews</a:t>
            </a:r>
          </a:p>
          <a:p>
            <a:endParaRPr lang="en-US" sz="2000" b="1" dirty="0"/>
          </a:p>
          <a:p>
            <a:r>
              <a:rPr lang="en-US" sz="2000" b="1" dirty="0"/>
              <a:t>3. Good at working in a team</a:t>
            </a:r>
          </a:p>
          <a:p>
            <a:endParaRPr lang="en-US" sz="2000" b="1" dirty="0"/>
          </a:p>
          <a:p>
            <a:r>
              <a:rPr lang="en-US" sz="2000" b="1" dirty="0"/>
              <a:t>4. Have good self – knowledge</a:t>
            </a:r>
          </a:p>
          <a:p>
            <a:endParaRPr lang="en-US" sz="2000" b="1" dirty="0"/>
          </a:p>
          <a:p>
            <a:r>
              <a:rPr lang="en-US" sz="2000" b="1" dirty="0"/>
              <a:t>5. Good critical / reflective thinkers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BB078-7BEB-46E0-BD67-74A09F1F7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/>
              <a:t>Leaving Cert.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E0CD2-C781-4D3A-B676-0C48F6D06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1. Well prepared for further education</a:t>
            </a:r>
          </a:p>
          <a:p>
            <a:endParaRPr lang="en-US" sz="2000" b="1" dirty="0"/>
          </a:p>
          <a:p>
            <a:r>
              <a:rPr lang="en-US" sz="2000" b="1" dirty="0"/>
              <a:t>2. Good at dealing with pressure</a:t>
            </a:r>
          </a:p>
          <a:p>
            <a:endParaRPr lang="en-US" sz="2000" b="1" dirty="0"/>
          </a:p>
          <a:p>
            <a:r>
              <a:rPr lang="en-US" sz="2000" b="1" dirty="0"/>
              <a:t>3. Will have learned more from books</a:t>
            </a:r>
          </a:p>
          <a:p>
            <a:endParaRPr lang="en-US" sz="2000" b="1" dirty="0"/>
          </a:p>
          <a:p>
            <a:r>
              <a:rPr lang="en-US" sz="2000" b="1" dirty="0"/>
              <a:t>4. Be competent academically</a:t>
            </a:r>
          </a:p>
        </p:txBody>
      </p:sp>
    </p:spTree>
    <p:extLst>
      <p:ext uri="{BB962C8B-B14F-4D97-AF65-F5344CB8AC3E}">
        <p14:creationId xmlns:p14="http://schemas.microsoft.com/office/powerpoint/2010/main" val="393806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" y="817320"/>
            <a:ext cx="12186004" cy="1263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/>
              <a:t>Thank You</a:t>
            </a:r>
            <a:br>
              <a:rPr lang="en-US" altLang="en-US" sz="3600" b="1" dirty="0"/>
            </a:br>
            <a:r>
              <a:rPr lang="en-US" altLang="en-US" sz="3600" b="1" dirty="0"/>
              <a:t>Questions</a:t>
            </a:r>
            <a:endParaRPr lang="en-IE" sz="2000" b="1"/>
          </a:p>
        </p:txBody>
      </p:sp>
      <p:pic>
        <p:nvPicPr>
          <p:cNvPr id="7170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31" y="2315982"/>
            <a:ext cx="6460187" cy="32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B8A891-9FC3-402D-9D5F-377B874B436C}"/>
              </a:ext>
            </a:extLst>
          </p:cNvPr>
          <p:cNvSpPr txBox="1"/>
          <p:nvPr/>
        </p:nvSpPr>
        <p:spPr>
          <a:xfrm>
            <a:off x="4601497" y="6051754"/>
            <a:ext cx="314733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      j.byrnes@mpps.ie</a:t>
            </a:r>
          </a:p>
        </p:txBody>
      </p:sp>
      <p:pic>
        <p:nvPicPr>
          <p:cNvPr id="10242" name="Picture 2" descr="Maynooth Post Primary School - Wikipedia">
            <a:extLst>
              <a:ext uri="{FF2B5EF4-FFF2-40B4-BE49-F238E27FC236}">
                <a16:creationId xmlns:a16="http://schemas.microsoft.com/office/drawing/2014/main" id="{015BEDAF-9027-48D5-9B3E-96411989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891" y="4777481"/>
            <a:ext cx="16668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4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948" y="119863"/>
            <a:ext cx="9195515" cy="809051"/>
          </a:xfrm>
        </p:spPr>
        <p:txBody>
          <a:bodyPr>
            <a:normAutofit fontScale="90000"/>
          </a:bodyPr>
          <a:lstStyle/>
          <a:p>
            <a:pPr algn="l"/>
            <a:br>
              <a:rPr lang="en-IE" dirty="0"/>
            </a:br>
            <a:r>
              <a:rPr lang="en-GB" altLang="en-US" sz="3600" b="1" dirty="0"/>
              <a:t>What is the Leaving Certificate Applied?</a:t>
            </a:r>
            <a:endParaRPr lang="en-IE" sz="36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231" y="1721543"/>
            <a:ext cx="6261166" cy="1020766"/>
          </a:xfrm>
          <a:noFill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en-GB" sz="2000" b="1" dirty="0">
                <a:solidFill>
                  <a:schemeClr val="tx1"/>
                </a:solidFill>
              </a:rPr>
              <a:t>It is a distinct, self-contained two-year Leaving Certificate programme aimed at preparing learners for adult and working life.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28306" y="3015446"/>
            <a:ext cx="6261166" cy="959347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2000" b="1" dirty="0">
                <a:solidFill>
                  <a:schemeClr val="tx1"/>
                </a:solidFill>
              </a:rPr>
              <a:t>It emphasises forms of achievement and excellence which the established Leaving Certificate has not recognised in the past</a:t>
            </a:r>
            <a:r>
              <a:rPr lang="en-GB" sz="2000" b="1" dirty="0">
                <a:solidFill>
                  <a:srgbClr val="262262"/>
                </a:solidFill>
              </a:rPr>
              <a:t>.</a:t>
            </a:r>
            <a:endParaRPr lang="en-IE" sz="2000" b="1" dirty="0">
              <a:solidFill>
                <a:srgbClr val="262262"/>
              </a:solidFill>
            </a:endParaRPr>
          </a:p>
          <a:p>
            <a:pPr algn="l"/>
            <a:endParaRPr lang="en-IE" b="1" dirty="0">
              <a:solidFill>
                <a:srgbClr val="26226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45891" y="4119513"/>
            <a:ext cx="6261166" cy="1324687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2000" b="1" dirty="0">
                <a:solidFill>
                  <a:schemeClr val="tx1"/>
                </a:solidFill>
              </a:rPr>
              <a:t>It offers learners specific opportunities to prepare for and progress to further education and training</a:t>
            </a:r>
            <a:r>
              <a:rPr lang="en-GB" b="1" dirty="0">
                <a:solidFill>
                  <a:schemeClr val="tx1"/>
                </a:solidFill>
              </a:rPr>
              <a:t>.</a:t>
            </a:r>
            <a:endParaRPr lang="en-IE" b="1" dirty="0">
              <a:solidFill>
                <a:schemeClr val="tx1"/>
              </a:solidFill>
            </a:endParaRPr>
          </a:p>
          <a:p>
            <a:pPr algn="l"/>
            <a:endParaRPr lang="en-IE" b="1" dirty="0">
              <a:solidFill>
                <a:srgbClr val="26226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982" y="2113893"/>
            <a:ext cx="2697389" cy="2071759"/>
          </a:xfrm>
          <a:prstGeom prst="rect">
            <a:avLst/>
          </a:prstGeom>
        </p:spPr>
      </p:pic>
      <p:pic>
        <p:nvPicPr>
          <p:cNvPr id="2050" name="Picture 2" descr="Maynooth Post Primary School - Wikipedia">
            <a:extLst>
              <a:ext uri="{FF2B5EF4-FFF2-40B4-BE49-F238E27FC236}">
                <a16:creationId xmlns:a16="http://schemas.microsoft.com/office/drawing/2014/main" id="{D43AC96F-FF40-4E5E-8924-D6366EAA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4885294"/>
            <a:ext cx="16668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313" y="37165"/>
            <a:ext cx="9195515" cy="1267719"/>
          </a:xfrm>
        </p:spPr>
        <p:txBody>
          <a:bodyPr/>
          <a:lstStyle/>
          <a:p>
            <a:pPr algn="l"/>
            <a:r>
              <a:rPr lang="en-GB" altLang="en-US" sz="3600" b="1" dirty="0"/>
              <a:t>Who would benefit most from </a:t>
            </a:r>
            <a:br>
              <a:rPr lang="en-GB" altLang="en-US" sz="3600" b="1" dirty="0"/>
            </a:br>
            <a:r>
              <a:rPr lang="en-GB" altLang="en-US" sz="3600" b="1" dirty="0"/>
              <a:t>the Leaving Certificate Applied?</a:t>
            </a:r>
            <a:endParaRPr lang="en-IE" sz="20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514" y="1662260"/>
            <a:ext cx="5126433" cy="1174492"/>
          </a:xfrm>
        </p:spPr>
        <p:txBody>
          <a:bodyPr>
            <a:noAutofit/>
          </a:bodyPr>
          <a:lstStyle/>
          <a:p>
            <a:pPr lvl="0" algn="ctr"/>
            <a:r>
              <a:rPr lang="en-GB" sz="2000" b="1" dirty="0">
                <a:solidFill>
                  <a:schemeClr val="tx1"/>
                </a:solidFill>
              </a:rPr>
              <a:t>Learners who are not adequately catered for by traditional Leaving Certificate.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17137" y="2836753"/>
            <a:ext cx="5137638" cy="6983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tx1"/>
                </a:solidFill>
              </a:rPr>
              <a:t>Students who enjoy doing project work and independent research.</a:t>
            </a:r>
          </a:p>
          <a:p>
            <a:pPr algn="l"/>
            <a:endParaRPr lang="en-IE" dirty="0">
              <a:solidFill>
                <a:srgbClr val="262262"/>
              </a:solidFill>
            </a:endParaRPr>
          </a:p>
        </p:txBody>
      </p:sp>
      <p:pic>
        <p:nvPicPr>
          <p:cNvPr id="6146" name="Picture 2" descr="Image result for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807" y="2162008"/>
            <a:ext cx="3293313" cy="21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4E462-EB4F-41DD-AB31-B194838B98E7}"/>
              </a:ext>
            </a:extLst>
          </p:cNvPr>
          <p:cNvSpPr txBox="1"/>
          <p:nvPr/>
        </p:nvSpPr>
        <p:spPr>
          <a:xfrm>
            <a:off x="2526383" y="3714161"/>
            <a:ext cx="438049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Students who like to gain credits (marks) for classwork / assignments rather than focusing solely on a full set of exams at the end of the 2 year period.</a:t>
            </a:r>
          </a:p>
        </p:txBody>
      </p:sp>
      <p:pic>
        <p:nvPicPr>
          <p:cNvPr id="3074" name="Picture 2" descr="Maynooth Post Primary School - Wikipedia">
            <a:extLst>
              <a:ext uri="{FF2B5EF4-FFF2-40B4-BE49-F238E27FC236}">
                <a16:creationId xmlns:a16="http://schemas.microsoft.com/office/drawing/2014/main" id="{0CADDB9B-0B13-4210-9318-785F9287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4944607"/>
            <a:ext cx="16668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3" y="54470"/>
            <a:ext cx="12185899" cy="788748"/>
          </a:xfrm>
        </p:spPr>
        <p:txBody>
          <a:bodyPr/>
          <a:lstStyle/>
          <a:p>
            <a:pPr algn="ctr"/>
            <a:r>
              <a:rPr lang="en-IE" sz="3600" b="1" dirty="0"/>
              <a:t>Key Underlying Principles</a:t>
            </a:r>
            <a:endParaRPr lang="en-IE" sz="2000" b="1"/>
          </a:p>
        </p:txBody>
      </p:sp>
      <p:grpSp>
        <p:nvGrpSpPr>
          <p:cNvPr id="6" name="Group 5"/>
          <p:cNvGrpSpPr/>
          <p:nvPr/>
        </p:nvGrpSpPr>
        <p:grpSpPr>
          <a:xfrm>
            <a:off x="2585231" y="1624711"/>
            <a:ext cx="2390147" cy="1434088"/>
            <a:chOff x="0" y="58124"/>
            <a:chExt cx="2390147" cy="14340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58124"/>
              <a:ext cx="2390147" cy="143408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58124"/>
              <a:ext cx="2390147" cy="1434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>
                  <a:solidFill>
                    <a:srgbClr val="000000"/>
                  </a:solidFill>
                </a:rPr>
                <a:t>student centred curriculum </a:t>
              </a:r>
              <a:endParaRPr lang="en-IE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85229" y="3063191"/>
            <a:ext cx="2390147" cy="1452478"/>
            <a:chOff x="2629161" y="-1336995"/>
            <a:chExt cx="2390147" cy="14524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2629161" y="-1336995"/>
              <a:ext cx="2390147" cy="143408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629161" y="-1318605"/>
              <a:ext cx="2390147" cy="1434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>
                  <a:solidFill>
                    <a:srgbClr val="000000"/>
                  </a:solidFill>
                </a:rPr>
                <a:t>personal and social development </a:t>
              </a:r>
              <a:endParaRPr lang="en-IE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85229" y="4534059"/>
            <a:ext cx="2390147" cy="1434088"/>
            <a:chOff x="5258324" y="58124"/>
            <a:chExt cx="2390147" cy="14340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5258324" y="58124"/>
              <a:ext cx="2390147" cy="143408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5258324" y="58124"/>
              <a:ext cx="2390147" cy="1434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>
                  <a:solidFill>
                    <a:srgbClr val="000000"/>
                  </a:solidFill>
                </a:rPr>
                <a:t>integration and cross curricular links</a:t>
              </a:r>
              <a:endParaRPr lang="en-IE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75376" y="1620997"/>
            <a:ext cx="2390149" cy="1434088"/>
            <a:chOff x="2390143" y="-1115649"/>
            <a:chExt cx="2390149" cy="14340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ectangle 19"/>
            <p:cNvSpPr/>
            <p:nvPr/>
          </p:nvSpPr>
          <p:spPr>
            <a:xfrm>
              <a:off x="2390143" y="-1115649"/>
              <a:ext cx="2390147" cy="143408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390145" y="-1115649"/>
              <a:ext cx="2390147" cy="1434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>
                  <a:solidFill>
                    <a:srgbClr val="000000"/>
                  </a:solidFill>
                </a:rPr>
                <a:t>team work</a:t>
              </a:r>
              <a:endParaRPr lang="en-IE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75376" y="4540876"/>
            <a:ext cx="2390147" cy="1434088"/>
            <a:chOff x="2629162" y="1731227"/>
            <a:chExt cx="2390147" cy="14340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Rectangle 22"/>
            <p:cNvSpPr/>
            <p:nvPr/>
          </p:nvSpPr>
          <p:spPr>
            <a:xfrm>
              <a:off x="2629162" y="1731227"/>
              <a:ext cx="2390147" cy="143408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629162" y="1731227"/>
              <a:ext cx="2390147" cy="1434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>
                  <a:solidFill>
                    <a:srgbClr val="000000"/>
                  </a:solidFill>
                </a:rPr>
                <a:t>literacy &amp; numeracy development</a:t>
              </a:r>
              <a:endParaRPr lang="en-IE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65522" y="1620997"/>
            <a:ext cx="2390147" cy="1434088"/>
            <a:chOff x="5258324" y="1731227"/>
            <a:chExt cx="2390147" cy="14340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ectangle 25"/>
            <p:cNvSpPr/>
            <p:nvPr/>
          </p:nvSpPr>
          <p:spPr>
            <a:xfrm>
              <a:off x="5258324" y="1731227"/>
              <a:ext cx="2390147" cy="143408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5258324" y="1731227"/>
              <a:ext cx="2390147" cy="1434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b="1" kern="1200" dirty="0">
                  <a:solidFill>
                    <a:srgbClr val="000000"/>
                  </a:solidFill>
                </a:rPr>
                <a:t>active teaching</a:t>
              </a:r>
              <a:r>
                <a:rPr lang="en-GB" sz="2300" b="1" dirty="0">
                  <a:solidFill>
                    <a:srgbClr val="000000"/>
                  </a:solidFill>
                </a:rPr>
                <a:t> </a:t>
              </a:r>
              <a:r>
                <a:rPr lang="en-GB" sz="2300" b="1" kern="1200" dirty="0">
                  <a:solidFill>
                    <a:srgbClr val="000000"/>
                  </a:solidFill>
                </a:rPr>
                <a:t>/learning methodologies</a:t>
              </a:r>
              <a:endParaRPr lang="en-IE" sz="2300" b="1" kern="12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65524" y="3084006"/>
            <a:ext cx="2390147" cy="1434088"/>
            <a:chOff x="1339414" y="3401018"/>
            <a:chExt cx="2390147" cy="14340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ectangle 28"/>
            <p:cNvSpPr/>
            <p:nvPr/>
          </p:nvSpPr>
          <p:spPr>
            <a:xfrm>
              <a:off x="1339414" y="3401018"/>
              <a:ext cx="2390147" cy="143408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339414" y="3401018"/>
              <a:ext cx="2390147" cy="1434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>
                  <a:solidFill>
                    <a:srgbClr val="000000"/>
                  </a:solidFill>
                </a:rPr>
                <a:t>community links</a:t>
              </a:r>
              <a:endParaRPr lang="en-IE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65523" y="4540876"/>
            <a:ext cx="2390147" cy="1479653"/>
            <a:chOff x="4060597" y="3316818"/>
            <a:chExt cx="2390147" cy="14796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Rectangle 31"/>
            <p:cNvSpPr/>
            <p:nvPr/>
          </p:nvSpPr>
          <p:spPr>
            <a:xfrm>
              <a:off x="4060597" y="3316818"/>
              <a:ext cx="2390147" cy="143408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4060597" y="3362383"/>
              <a:ext cx="2390147" cy="1434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>
                  <a:solidFill>
                    <a:srgbClr val="000000"/>
                  </a:solidFill>
                </a:rPr>
                <a:t>reflection </a:t>
              </a:r>
              <a:endParaRPr lang="en-IE" sz="2400" b="1" kern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098" name="Picture 2" descr="Maynooth Post Primary School - Wikipedia">
            <a:extLst>
              <a:ext uri="{FF2B5EF4-FFF2-40B4-BE49-F238E27FC236}">
                <a16:creationId xmlns:a16="http://schemas.microsoft.com/office/drawing/2014/main" id="{7D76343C-7784-4C1D-B445-7EBA08CD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318" y="4946155"/>
            <a:ext cx="16668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5" y="0"/>
            <a:ext cx="12186004" cy="788748"/>
          </a:xfrm>
        </p:spPr>
        <p:txBody>
          <a:bodyPr/>
          <a:lstStyle/>
          <a:p>
            <a:pPr algn="ctr"/>
            <a:r>
              <a:rPr lang="en-IE" sz="3600" b="1" dirty="0"/>
              <a:t>Structure of Leaving Certificate Applied</a:t>
            </a:r>
            <a:endParaRPr lang="en-IE" sz="2000" b="1"/>
          </a:p>
        </p:txBody>
      </p:sp>
      <p:sp>
        <p:nvSpPr>
          <p:cNvPr id="34" name="Subtitle 2"/>
          <p:cNvSpPr>
            <a:spLocks noGrp="1"/>
          </p:cNvSpPr>
          <p:nvPr>
            <p:ph type="subTitle" idx="1"/>
          </p:nvPr>
        </p:nvSpPr>
        <p:spPr>
          <a:xfrm>
            <a:off x="2585564" y="1685175"/>
            <a:ext cx="4844452" cy="4010637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chemeClr val="tx1"/>
                </a:solidFill>
              </a:rPr>
              <a:t>2 year programme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chemeClr val="tx1"/>
                </a:solidFill>
              </a:rPr>
              <a:t>4 sessions, September to January and February to June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chemeClr val="tx1"/>
                </a:solidFill>
              </a:rPr>
              <a:t>LCA made up of courses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chemeClr val="tx1"/>
                </a:solidFill>
              </a:rPr>
              <a:t>Courses are made up of modules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chemeClr val="tx1"/>
                </a:solidFill>
              </a:rPr>
              <a:t>Over the 2 years, students will complete 44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FF0000"/>
                </a:solidFill>
              </a:rPr>
              <a:t>****Work Experience every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chemeClr val="tx1"/>
                </a:solidFill>
              </a:rPr>
              <a:t>There is a cost of €200 per year for LCA to cover workshops and trips.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2000" dirty="0"/>
          </a:p>
        </p:txBody>
      </p:sp>
      <p:pic>
        <p:nvPicPr>
          <p:cNvPr id="4098" name="Picture 2" descr="Image result for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24" y="2328224"/>
            <a:ext cx="3005964" cy="20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ynooth Post Primary School - Wikipedia">
            <a:extLst>
              <a:ext uri="{FF2B5EF4-FFF2-40B4-BE49-F238E27FC236}">
                <a16:creationId xmlns:a16="http://schemas.microsoft.com/office/drawing/2014/main" id="{A562E7AD-833D-4493-8905-7AF152D1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10" y="4940631"/>
            <a:ext cx="16668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5" y="0"/>
            <a:ext cx="12186004" cy="788748"/>
          </a:xfrm>
        </p:spPr>
        <p:txBody>
          <a:bodyPr/>
          <a:lstStyle/>
          <a:p>
            <a:pPr algn="ctr"/>
            <a:r>
              <a:rPr lang="en-IE" sz="3600" b="1" dirty="0"/>
              <a:t>Maynooth Post Primary School - LCA </a:t>
            </a:r>
            <a:endParaRPr lang="en-IE" sz="2000" b="1" dirty="0"/>
          </a:p>
        </p:txBody>
      </p:sp>
      <p:pic>
        <p:nvPicPr>
          <p:cNvPr id="4" name="Picture 3" descr="LC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687" y="5574831"/>
            <a:ext cx="266676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E1BE83-44C7-4B96-A9E7-D230FDEE269F}"/>
              </a:ext>
            </a:extLst>
          </p:cNvPr>
          <p:cNvSpPr/>
          <p:nvPr/>
        </p:nvSpPr>
        <p:spPr>
          <a:xfrm rot="1920000">
            <a:off x="523911" y="924101"/>
            <a:ext cx="1408979" cy="9489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  <a:ea typeface="+mn-lt"/>
                <a:cs typeface="+mn-lt"/>
              </a:rPr>
              <a:t>Music</a:t>
            </a:r>
            <a:endParaRPr lang="en-US" sz="24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C30133-B9BA-4D57-BBCC-5C812A9C7FCF}"/>
              </a:ext>
            </a:extLst>
          </p:cNvPr>
          <p:cNvSpPr/>
          <p:nvPr/>
        </p:nvSpPr>
        <p:spPr>
          <a:xfrm rot="-1440000">
            <a:off x="7407214" y="5401572"/>
            <a:ext cx="2300375" cy="920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  <a:ea typeface="+mn-lt"/>
                <a:cs typeface="+mn-lt"/>
              </a:rPr>
              <a:t>Leisure &amp; Rec</a:t>
            </a:r>
            <a:endParaRPr lang="en-US" sz="2400" b="1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CC5567-F626-46FC-B6AD-D29F2CEC93EE}"/>
              </a:ext>
            </a:extLst>
          </p:cNvPr>
          <p:cNvSpPr/>
          <p:nvPr/>
        </p:nvSpPr>
        <p:spPr>
          <a:xfrm rot="-840000">
            <a:off x="8370496" y="1260894"/>
            <a:ext cx="2731696" cy="920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  <a:ea typeface="+mn-lt"/>
                <a:cs typeface="+mn-lt"/>
              </a:rPr>
              <a:t>Social Education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C66A83-CB92-45EB-8095-920CCE19ABEC}"/>
              </a:ext>
            </a:extLst>
          </p:cNvPr>
          <p:cNvSpPr/>
          <p:nvPr/>
        </p:nvSpPr>
        <p:spPr>
          <a:xfrm rot="1800000">
            <a:off x="9736345" y="2713008"/>
            <a:ext cx="1293960" cy="9201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bg1"/>
                </a:solidFill>
                <a:ea typeface="+mn-lt"/>
                <a:cs typeface="+mn-lt"/>
              </a:rPr>
              <a:t>Irish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BDB675-EC02-4D0E-8931-3040AAB88A0F}"/>
              </a:ext>
            </a:extLst>
          </p:cNvPr>
          <p:cNvSpPr/>
          <p:nvPr/>
        </p:nvSpPr>
        <p:spPr>
          <a:xfrm>
            <a:off x="2447024" y="2669874"/>
            <a:ext cx="4255695" cy="9201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Mathematical 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Applications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322558-E380-4230-95FE-A0CBAD2B3C62}"/>
              </a:ext>
            </a:extLst>
          </p:cNvPr>
          <p:cNvSpPr/>
          <p:nvPr/>
        </p:nvSpPr>
        <p:spPr>
          <a:xfrm rot="-1500000">
            <a:off x="3617212" y="4226267"/>
            <a:ext cx="4270072" cy="920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  <a:t>English &amp;  Communication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D32C72-781F-45A5-9D51-FFFF2B769495}"/>
              </a:ext>
            </a:extLst>
          </p:cNvPr>
          <p:cNvSpPr/>
          <p:nvPr/>
        </p:nvSpPr>
        <p:spPr>
          <a:xfrm rot="-1200000">
            <a:off x="5753819" y="1189007"/>
            <a:ext cx="1293960" cy="920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  <a:ea typeface="+mn-lt"/>
                <a:cs typeface="+mn-lt"/>
              </a:rPr>
              <a:t>Art 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F1720F-2F55-4775-BB1B-991875C07E22}"/>
              </a:ext>
            </a:extLst>
          </p:cNvPr>
          <p:cNvSpPr/>
          <p:nvPr/>
        </p:nvSpPr>
        <p:spPr>
          <a:xfrm>
            <a:off x="5753818" y="5574102"/>
            <a:ext cx="1293960" cy="9201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bg1"/>
                </a:solidFill>
                <a:ea typeface="+mn-lt"/>
                <a:cs typeface="+mn-lt"/>
              </a:rPr>
              <a:t>HCT</a:t>
            </a:r>
            <a:endParaRPr lang="en-US" sz="24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EFC825-5555-4E4C-B2FF-E2179CDD84F5}"/>
              </a:ext>
            </a:extLst>
          </p:cNvPr>
          <p:cNvSpPr/>
          <p:nvPr/>
        </p:nvSpPr>
        <p:spPr>
          <a:xfrm>
            <a:off x="2389515" y="4150743"/>
            <a:ext cx="1207696" cy="877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  <a:ea typeface="+mn-lt"/>
                <a:cs typeface="+mn-lt"/>
              </a:rPr>
              <a:t>ICT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F5D95DF-FFF4-4874-9D26-39FCFAD149BE}"/>
              </a:ext>
            </a:extLst>
          </p:cNvPr>
          <p:cNvSpPr/>
          <p:nvPr/>
        </p:nvSpPr>
        <p:spPr>
          <a:xfrm>
            <a:off x="3137138" y="1189006"/>
            <a:ext cx="1293960" cy="9201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bg1"/>
                </a:solidFill>
                <a:ea typeface="+mn-lt"/>
                <a:cs typeface="+mn-lt"/>
              </a:rPr>
              <a:t>VPG</a:t>
            </a:r>
            <a:endParaRPr lang="en-US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EF25D0-F6A3-499E-8BD9-FC0C33D21425}"/>
              </a:ext>
            </a:extLst>
          </p:cNvPr>
          <p:cNvSpPr/>
          <p:nvPr/>
        </p:nvSpPr>
        <p:spPr>
          <a:xfrm rot="1380000">
            <a:off x="8259519" y="3985880"/>
            <a:ext cx="3062375" cy="905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  <a:t>Foreign Language</a:t>
            </a:r>
            <a:endParaRPr lang="en-IE" sz="2400" dirty="0">
              <a:ea typeface="+mn-lt"/>
              <a:cs typeface="+mn-lt"/>
            </a:endParaRPr>
          </a:p>
        </p:txBody>
      </p:sp>
      <p:pic>
        <p:nvPicPr>
          <p:cNvPr id="6146" name="Picture 2" descr="Maynooth Post Primary School - Wikipedia">
            <a:extLst>
              <a:ext uri="{FF2B5EF4-FFF2-40B4-BE49-F238E27FC236}">
                <a16:creationId xmlns:a16="http://schemas.microsoft.com/office/drawing/2014/main" id="{25E9EFD3-6685-4A23-8445-8C20D18C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691" y="5350177"/>
            <a:ext cx="1666875" cy="14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" y="0"/>
            <a:ext cx="12142872" cy="788748"/>
          </a:xfrm>
        </p:spPr>
        <p:txBody>
          <a:bodyPr/>
          <a:lstStyle/>
          <a:p>
            <a:pPr algn="ctr"/>
            <a:r>
              <a:rPr lang="en-IE" sz="3600" b="1" dirty="0"/>
              <a:t>Assessment</a:t>
            </a:r>
            <a:endParaRPr lang="en-IE" sz="2000" b="1"/>
          </a:p>
        </p:txBody>
      </p:sp>
      <p:sp>
        <p:nvSpPr>
          <p:cNvPr id="34" name="Subtitle 2"/>
          <p:cNvSpPr>
            <a:spLocks noGrp="1"/>
          </p:cNvSpPr>
          <p:nvPr>
            <p:ph type="subTitle" idx="1"/>
          </p:nvPr>
        </p:nvSpPr>
        <p:spPr>
          <a:xfrm>
            <a:off x="2618702" y="1650098"/>
            <a:ext cx="1384367" cy="522514"/>
          </a:xfrm>
        </p:spPr>
        <p:txBody>
          <a:bodyPr>
            <a:normAutofit/>
          </a:bodyPr>
          <a:lstStyle/>
          <a:p>
            <a:pPr algn="l"/>
            <a:r>
              <a:rPr lang="en-GB" altLang="en-US" sz="2000" b="1" dirty="0">
                <a:solidFill>
                  <a:schemeClr val="tx1"/>
                </a:solidFill>
              </a:rPr>
              <a:t>3 Modes</a:t>
            </a:r>
          </a:p>
          <a:p>
            <a:pPr algn="l"/>
            <a:endParaRPr lang="en-IE" sz="20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74930" y="1044071"/>
            <a:ext cx="6979624" cy="52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Satisfactory completion of Modules         	 62 credits (31%)</a:t>
            </a:r>
          </a:p>
          <a:p>
            <a:pPr algn="l"/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29357" y="1634180"/>
            <a:ext cx="6870767" cy="52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7 Student tasks			                     	70  credits (35%)</a:t>
            </a:r>
          </a:p>
          <a:p>
            <a:pPr algn="l"/>
            <a:endParaRPr lang="en-IE" sz="20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429357" y="2152404"/>
            <a:ext cx="6870767" cy="52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Final examinations		     	      		68  credits (34%)</a:t>
            </a:r>
          </a:p>
          <a:p>
            <a:pPr algn="l"/>
            <a:endParaRPr lang="en-IE" sz="20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29356" y="2814401"/>
            <a:ext cx="7513025" cy="52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/>
              <a:t> </a:t>
            </a:r>
            <a:r>
              <a:rPr lang="en-GB" altLang="en-US" sz="2000" b="1" dirty="0">
                <a:solidFill>
                  <a:schemeClr val="tx1"/>
                </a:solidFill>
              </a:rPr>
              <a:t>Total					    				200 credits (100%)</a:t>
            </a:r>
            <a:endParaRPr lang="en-IE" sz="2000" b="1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618702" y="4097624"/>
            <a:ext cx="1384367" cy="52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3 levels</a:t>
            </a:r>
          </a:p>
          <a:p>
            <a:pPr algn="l"/>
            <a:endParaRPr lang="en-IE" sz="20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29357" y="4081705"/>
            <a:ext cx="6121467" cy="52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Pass		(60-69 %)               	(120 - 139 credits)</a:t>
            </a:r>
          </a:p>
          <a:p>
            <a:pPr algn="l"/>
            <a:endParaRPr lang="en-IE" sz="2000" b="1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429357" y="4671816"/>
            <a:ext cx="6870767" cy="52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Merit		(70-84 %)			(140 - 169 credits)</a:t>
            </a:r>
          </a:p>
          <a:p>
            <a:pPr algn="l"/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429356" y="5261925"/>
            <a:ext cx="7513025" cy="52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Distinction 	(85-100 %)			(170 - 200 credits)</a:t>
            </a:r>
          </a:p>
        </p:txBody>
      </p:sp>
      <p:pic>
        <p:nvPicPr>
          <p:cNvPr id="2050" name="Picture 2" descr="Image result for percen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74" y="2456940"/>
            <a:ext cx="194163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ercen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184" y="3312812"/>
            <a:ext cx="1337858" cy="10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aynooth Post Primary School - Wikipedia">
            <a:extLst>
              <a:ext uri="{FF2B5EF4-FFF2-40B4-BE49-F238E27FC236}">
                <a16:creationId xmlns:a16="http://schemas.microsoft.com/office/drawing/2014/main" id="{4E2B6AFF-FD0D-4EC8-A47B-940FE99C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24" y="4885241"/>
            <a:ext cx="16668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777" y="0"/>
            <a:ext cx="9195515" cy="788748"/>
          </a:xfrm>
        </p:spPr>
        <p:txBody>
          <a:bodyPr/>
          <a:lstStyle/>
          <a:p>
            <a:pPr algn="ctr"/>
            <a:r>
              <a:rPr lang="en-IE" sz="3600" b="1" dirty="0"/>
              <a:t>Assessment Modules</a:t>
            </a:r>
            <a:endParaRPr lang="en-IE" sz="2000" b="1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864844" y="1015316"/>
            <a:ext cx="6979624" cy="52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b="1" i="1" dirty="0">
                <a:solidFill>
                  <a:schemeClr val="tx1"/>
                </a:solidFill>
              </a:rPr>
              <a:t>Requirements:</a:t>
            </a:r>
          </a:p>
          <a:p>
            <a:pPr algn="l"/>
            <a:endParaRPr lang="en-IE" sz="20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78274" y="1866718"/>
            <a:ext cx="2394593" cy="522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en-US" sz="2000" b="1" dirty="0">
                <a:solidFill>
                  <a:schemeClr val="tx1"/>
                </a:solidFill>
              </a:rPr>
              <a:t>90% attendance</a:t>
            </a:r>
          </a:p>
          <a:p>
            <a:pPr algn="l"/>
            <a:endParaRPr lang="en-IE" sz="20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19835" y="1710606"/>
            <a:ext cx="4595653" cy="909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GB" altLang="en-US" sz="2000" b="1" dirty="0">
                <a:solidFill>
                  <a:schemeClr val="tx1"/>
                </a:solidFill>
              </a:rPr>
              <a:t>Evidence of completion of 4 key  assignments for each module</a:t>
            </a:r>
          </a:p>
        </p:txBody>
      </p:sp>
      <p:pic>
        <p:nvPicPr>
          <p:cNvPr id="3074" name="Picture 2" descr="Image result for ass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81" y="3171616"/>
            <a:ext cx="5544310" cy="31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aynooth Post Primary School - Wikipedia">
            <a:extLst>
              <a:ext uri="{FF2B5EF4-FFF2-40B4-BE49-F238E27FC236}">
                <a16:creationId xmlns:a16="http://schemas.microsoft.com/office/drawing/2014/main" id="{9C695F50-931B-4771-BA60-F46A0AEC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318" y="4885295"/>
            <a:ext cx="16668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0551" y="172528"/>
            <a:ext cx="5709623" cy="1525588"/>
          </a:xfrm>
        </p:spPr>
        <p:txBody>
          <a:bodyPr/>
          <a:lstStyle/>
          <a:p>
            <a:pPr algn="ctr"/>
            <a:r>
              <a:rPr lang="en-US" altLang="en-US" sz="3600" b="1" dirty="0"/>
              <a:t>Leaving Certificate Applied Route Map</a:t>
            </a:r>
            <a:endParaRPr lang="en-IE" sz="2000" b="1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133422" y="2175045"/>
            <a:ext cx="2300809" cy="3474797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</a:rPr>
              <a:t>Leaving </a:t>
            </a: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</a:rPr>
              <a:t>Certificate</a:t>
            </a: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</a:rPr>
              <a:t> Applied</a:t>
            </a: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GB" altLang="en-US" sz="2400" b="1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0000"/>
                </a:solidFill>
              </a:rPr>
              <a:t>Vocational Preparation</a:t>
            </a: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0000"/>
                </a:solidFill>
              </a:rPr>
              <a:t>Vocational Education</a:t>
            </a: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1600" b="1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1600" b="1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62831" y="2516819"/>
            <a:ext cx="1600200" cy="132343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Post Leaving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Certificate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Course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674036" y="4823718"/>
            <a:ext cx="1999130" cy="86177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</a:rPr>
              <a:t>SOLAS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Apprenticeships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72631" y="2788728"/>
            <a:ext cx="1676400" cy="2020888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</a:rPr>
              <a:t>Further &amp; Higher Education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GB" alt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006231" y="4236528"/>
            <a:ext cx="1054100" cy="11366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</a:rPr>
              <a:t>Careers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>
              <a:solidFill>
                <a:srgbClr val="000000"/>
              </a:solidFill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8025031" y="294112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5053231" y="278872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053231" y="515092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263031" y="316972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9549031" y="438892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9549031" y="476992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7110631" y="3594037"/>
            <a:ext cx="0" cy="1023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7720231" y="461752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7720231" y="5150928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7110631" y="454132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7110631" y="461752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7572313" y="5509516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10692031" y="537952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3757830" y="2039428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flipH="1">
            <a:off x="3757830" y="2039428"/>
            <a:ext cx="0" cy="135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10463430" y="2039428"/>
            <a:ext cx="1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75" y="333108"/>
            <a:ext cx="1455056" cy="16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Timothy\Desktop\MEC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90" y="5698490"/>
            <a:ext cx="1248410" cy="115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5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03B9E0965F5408C87D63504C159A7" ma:contentTypeVersion="14" ma:contentTypeDescription="Create a new document." ma:contentTypeScope="" ma:versionID="0ad5a5579f5e4591fd83564526ebd6a0">
  <xsd:schema xmlns:xsd="http://www.w3.org/2001/XMLSchema" xmlns:xs="http://www.w3.org/2001/XMLSchema" xmlns:p="http://schemas.microsoft.com/office/2006/metadata/properties" xmlns:ns3="4e1edcc5-cd11-4821-aae8-cfef18745087" xmlns:ns4="021840f6-2fb7-4c84-9783-1a1766eab80e" targetNamespace="http://schemas.microsoft.com/office/2006/metadata/properties" ma:root="true" ma:fieldsID="fde64d94d6cce62bfd774a4268622ae7" ns3:_="" ns4:_="">
    <xsd:import namespace="4e1edcc5-cd11-4821-aae8-cfef18745087"/>
    <xsd:import namespace="021840f6-2fb7-4c84-9783-1a1766eab8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edcc5-cd11-4821-aae8-cfef18745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840f6-2fb7-4c84-9783-1a1766eab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1edcc5-cd11-4821-aae8-cfef18745087" xsi:nil="true"/>
  </documentManagement>
</p:properties>
</file>

<file path=customXml/itemProps1.xml><?xml version="1.0" encoding="utf-8"?>
<ds:datastoreItem xmlns:ds="http://schemas.openxmlformats.org/officeDocument/2006/customXml" ds:itemID="{EDB49195-08FE-4618-B7E6-967E7D06A3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A549D-2638-4976-AAB5-A38B4C6BF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1edcc5-cd11-4821-aae8-cfef18745087"/>
    <ds:schemaRef ds:uri="021840f6-2fb7-4c84-9783-1a1766eab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E9DA48-C1BD-46FE-82F8-9BA5CB72AA7E}">
  <ds:schemaRefs>
    <ds:schemaRef ds:uri="021840f6-2fb7-4c84-9783-1a1766eab80e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e1edcc5-cd11-4821-aae8-cfef1874508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544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Wisp</vt:lpstr>
      <vt:lpstr>  Leaving Certificate Applied  Maynooth Post Primary School</vt:lpstr>
      <vt:lpstr> What is the Leaving Certificate Applied?</vt:lpstr>
      <vt:lpstr>Who would benefit most from  the Leaving Certificate Applied?</vt:lpstr>
      <vt:lpstr>Key Underlying Principles</vt:lpstr>
      <vt:lpstr>Structure of Leaving Certificate Applied</vt:lpstr>
      <vt:lpstr>Maynooth Post Primary School - LCA </vt:lpstr>
      <vt:lpstr>Assessment</vt:lpstr>
      <vt:lpstr>Assessment Modules</vt:lpstr>
      <vt:lpstr>Leaving Certificate Applied Route Map</vt:lpstr>
      <vt:lpstr>The Difference in the End</vt:lpstr>
      <vt:lpstr>Thank You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Certificate Applied Maynooth Education Campus</dc:title>
  <dc:creator>Staff</dc:creator>
  <cp:lastModifiedBy>C.O'Domhnaill</cp:lastModifiedBy>
  <cp:revision>520</cp:revision>
  <dcterms:created xsi:type="dcterms:W3CDTF">2018-03-08T19:06:53Z</dcterms:created>
  <dcterms:modified xsi:type="dcterms:W3CDTF">2026-01-15T13:18:54Z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0x0101003F703B9E0965F5408C87D63504C159A7</vt:lpwstr>
  </property>
</Properties>
</file>