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6"/>
  </p:notesMasterIdLst>
  <p:handoutMasterIdLst>
    <p:handoutMasterId r:id="rId17"/>
  </p:handoutMasterIdLst>
  <p:sldIdLst>
    <p:sldId id="281" r:id="rId5"/>
    <p:sldId id="287" r:id="rId6"/>
    <p:sldId id="277" r:id="rId7"/>
    <p:sldId id="260" r:id="rId8"/>
    <p:sldId id="296" r:id="rId9"/>
    <p:sldId id="297" r:id="rId10"/>
    <p:sldId id="298" r:id="rId11"/>
    <p:sldId id="257" r:id="rId12"/>
    <p:sldId id="284" r:id="rId13"/>
    <p:sldId id="285"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408" userDrawn="1">
          <p15:clr>
            <a:srgbClr val="A4A3A4"/>
          </p15:clr>
        </p15:guide>
        <p15:guide id="4" orient="horz" pos="432" userDrawn="1">
          <p15:clr>
            <a:srgbClr val="A4A3A4"/>
          </p15:clr>
        </p15:guide>
        <p15:guide id="5" pos="72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047"/>
    <a:srgbClr val="0B2B41"/>
    <a:srgbClr val="114263"/>
    <a:srgbClr val="401918"/>
    <a:srgbClr val="731F1C"/>
    <a:srgbClr val="AB678E"/>
    <a:srgbClr val="B2606E"/>
    <a:srgbClr val="CA929B"/>
    <a:srgbClr val="248CD2"/>
    <a:srgbClr val="C88E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1219D2-D71A-EB68-0848-5CC83E012B2B}" v="972" dt="2026-01-14T20:26:31.029"/>
  </p1510:revLst>
</p1510:revInfo>
</file>

<file path=ppt/tableStyles.xml><?xml version="1.0" encoding="utf-8"?>
<a:tblStyleLst xmlns:a="http://schemas.openxmlformats.org/drawingml/2006/main" def="{E8B1032C-EA38-4F05-BA0D-38AFFFC7BED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2164" autoAdjust="0"/>
  </p:normalViewPr>
  <p:slideViewPr>
    <p:cSldViewPr snapToGrid="0">
      <p:cViewPr varScale="1">
        <p:scale>
          <a:sx n="49" d="100"/>
          <a:sy n="49" d="100"/>
        </p:scale>
        <p:origin x="1260" y="36"/>
      </p:cViewPr>
      <p:guideLst>
        <p:guide orient="horz" pos="2160"/>
        <p:guide pos="3864"/>
        <p:guide pos="408"/>
        <p:guide orient="horz" pos="432"/>
        <p:guide pos="7272"/>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D1D01A-5516-4E1C-9A6D-D9EF8C203FB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0087A2D-9F8F-45E9-B127-C2407E79536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34338A-2C54-48B6-A869-F1523EB17642}" type="datetimeFigureOut">
              <a:rPr lang="en-US" smtClean="0"/>
              <a:t>1/15/2026</a:t>
            </a:fld>
            <a:endParaRPr lang="en-US" dirty="0"/>
          </a:p>
        </p:txBody>
      </p:sp>
      <p:sp>
        <p:nvSpPr>
          <p:cNvPr id="4" name="Footer Placeholder 3">
            <a:extLst>
              <a:ext uri="{FF2B5EF4-FFF2-40B4-BE49-F238E27FC236}">
                <a16:creationId xmlns:a16="http://schemas.microsoft.com/office/drawing/2014/main" id="{60515058-9F03-4AC5-A723-3D23E27720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86E583C-77B5-479A-A9CA-17DC816BC6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F3D57C9-54A6-4BAA-A5CD-C535F9370C4B}" type="slidenum">
              <a:rPr lang="en-US" smtClean="0"/>
              <a:t>‹#›</a:t>
            </a:fld>
            <a:endParaRPr lang="en-US" dirty="0"/>
          </a:p>
        </p:txBody>
      </p:sp>
    </p:spTree>
    <p:extLst>
      <p:ext uri="{BB962C8B-B14F-4D97-AF65-F5344CB8AC3E}">
        <p14:creationId xmlns:p14="http://schemas.microsoft.com/office/powerpoint/2010/main" val="212036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205A9-A302-429C-8AB8-C362C4362DF4}" type="datetimeFigureOut">
              <a:rPr lang="en-US" smtClean="0"/>
              <a:t>1/15/2026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F82289-BCFD-4053-9D06-A9140C63A457}" type="slidenum">
              <a:rPr lang="en-US" smtClean="0"/>
              <a:t>‹#›</a:t>
            </a:fld>
            <a:endParaRPr lang="en-US" dirty="0"/>
          </a:p>
        </p:txBody>
      </p:sp>
    </p:spTree>
    <p:extLst>
      <p:ext uri="{BB962C8B-B14F-4D97-AF65-F5344CB8AC3E}">
        <p14:creationId xmlns:p14="http://schemas.microsoft.com/office/powerpoint/2010/main" val="1449475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BF82289-BCFD-4053-9D06-A9140C63A457}" type="slidenum">
              <a:rPr lang="en-US" smtClean="0"/>
              <a:t>1</a:t>
            </a:fld>
            <a:endParaRPr lang="en-US" dirty="0"/>
          </a:p>
        </p:txBody>
      </p:sp>
    </p:spTree>
    <p:extLst>
      <p:ext uri="{BB962C8B-B14F-4D97-AF65-F5344CB8AC3E}">
        <p14:creationId xmlns:p14="http://schemas.microsoft.com/office/powerpoint/2010/main" val="305545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BF82289-BCFD-4053-9D06-A9140C63A457}" type="slidenum">
              <a:rPr lang="en-US" smtClean="0"/>
              <a:t>2</a:t>
            </a:fld>
            <a:endParaRPr lang="en-US" dirty="0"/>
          </a:p>
        </p:txBody>
      </p:sp>
    </p:spTree>
    <p:extLst>
      <p:ext uri="{BB962C8B-B14F-4D97-AF65-F5344CB8AC3E}">
        <p14:creationId xmlns:p14="http://schemas.microsoft.com/office/powerpoint/2010/main" val="2455187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BF82289-BCFD-4053-9D06-A9140C63A457}" type="slidenum">
              <a:rPr lang="en-US" smtClean="0"/>
              <a:t>3</a:t>
            </a:fld>
            <a:endParaRPr lang="en-US" dirty="0"/>
          </a:p>
        </p:txBody>
      </p:sp>
    </p:spTree>
    <p:extLst>
      <p:ext uri="{BB962C8B-B14F-4D97-AF65-F5344CB8AC3E}">
        <p14:creationId xmlns:p14="http://schemas.microsoft.com/office/powerpoint/2010/main" val="345848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BF82289-BCFD-4053-9D06-A9140C63A457}" type="slidenum">
              <a:rPr lang="en-US" smtClean="0"/>
              <a:t>5</a:t>
            </a:fld>
            <a:endParaRPr lang="en-US" dirty="0"/>
          </a:p>
        </p:txBody>
      </p:sp>
    </p:spTree>
    <p:extLst>
      <p:ext uri="{BB962C8B-B14F-4D97-AF65-F5344CB8AC3E}">
        <p14:creationId xmlns:p14="http://schemas.microsoft.com/office/powerpoint/2010/main" val="1657638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BF82289-BCFD-4053-9D06-A9140C63A457}" type="slidenum">
              <a:rPr lang="en-US" smtClean="0"/>
              <a:t>6</a:t>
            </a:fld>
            <a:endParaRPr lang="en-US" dirty="0"/>
          </a:p>
        </p:txBody>
      </p:sp>
    </p:spTree>
    <p:extLst>
      <p:ext uri="{BB962C8B-B14F-4D97-AF65-F5344CB8AC3E}">
        <p14:creationId xmlns:p14="http://schemas.microsoft.com/office/powerpoint/2010/main" val="1605410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BF82289-BCFD-4053-9D06-A9140C63A457}" type="slidenum">
              <a:rPr lang="en-US" smtClean="0"/>
              <a:t>7</a:t>
            </a:fld>
            <a:endParaRPr lang="en-US" dirty="0"/>
          </a:p>
        </p:txBody>
      </p:sp>
    </p:spTree>
    <p:extLst>
      <p:ext uri="{BB962C8B-B14F-4D97-AF65-F5344CB8AC3E}">
        <p14:creationId xmlns:p14="http://schemas.microsoft.com/office/powerpoint/2010/main" val="3553076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dirty="0"/>
              <a:t>Each student will receive a Work Experience Journal, with each Wednesday’s date printed.</a:t>
            </a:r>
          </a:p>
          <a:p>
            <a:r>
              <a:rPr lang="en-IE" sz="1200" dirty="0"/>
              <a:t>The employer must sign and stamp the relevant spot.</a:t>
            </a:r>
          </a:p>
          <a:p>
            <a:r>
              <a:rPr lang="en-IE" sz="1200" dirty="0"/>
              <a:t>Tutor follows up in VPG class once a week to check that each student is engaged in a work experience placement every Wednesday. Block weeks are permitted if some students wish to avail of that opportunity but attendance at a work experience placement every Wednesday is </a:t>
            </a:r>
            <a:r>
              <a:rPr lang="en-IE" sz="1200" u="sng" dirty="0"/>
              <a:t>compulsory</a:t>
            </a:r>
            <a:r>
              <a:rPr lang="en-IE" sz="1200" dirty="0"/>
              <a:t> for every single student.</a:t>
            </a:r>
          </a:p>
          <a:p>
            <a:r>
              <a:rPr lang="en-IE" sz="1200" dirty="0"/>
              <a:t>One block week does </a:t>
            </a:r>
            <a:r>
              <a:rPr lang="en-IE" sz="1200" u="sng" dirty="0"/>
              <a:t>not</a:t>
            </a:r>
            <a:r>
              <a:rPr lang="en-IE" sz="1200" dirty="0"/>
              <a:t> equal 5 Wednesdays spent at home.</a:t>
            </a:r>
          </a:p>
          <a:p>
            <a:endParaRPr lang="en-IE" sz="1200" dirty="0"/>
          </a:p>
          <a:p>
            <a:endParaRPr lang="en-IE" dirty="0"/>
          </a:p>
          <a:p>
            <a:endParaRPr lang="en-IE" dirty="0"/>
          </a:p>
        </p:txBody>
      </p:sp>
      <p:sp>
        <p:nvSpPr>
          <p:cNvPr id="4" name="Slide Number Placeholder 3"/>
          <p:cNvSpPr>
            <a:spLocks noGrp="1"/>
          </p:cNvSpPr>
          <p:nvPr>
            <p:ph type="sldNum" sz="quarter" idx="5"/>
          </p:nvPr>
        </p:nvSpPr>
        <p:spPr/>
        <p:txBody>
          <a:bodyPr/>
          <a:lstStyle/>
          <a:p>
            <a:fld id="{6BF82289-BCFD-4053-9D06-A9140C63A457}" type="slidenum">
              <a:rPr lang="en-US" smtClean="0"/>
              <a:t>8</a:t>
            </a:fld>
            <a:endParaRPr lang="en-US" dirty="0"/>
          </a:p>
        </p:txBody>
      </p:sp>
    </p:spTree>
    <p:extLst>
      <p:ext uri="{BB962C8B-B14F-4D97-AF65-F5344CB8AC3E}">
        <p14:creationId xmlns:p14="http://schemas.microsoft.com/office/powerpoint/2010/main" val="99864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BF82289-BCFD-4053-9D06-A9140C63A457}" type="slidenum">
              <a:rPr lang="en-US" smtClean="0"/>
              <a:t>9</a:t>
            </a:fld>
            <a:endParaRPr lang="en-US" dirty="0"/>
          </a:p>
        </p:txBody>
      </p:sp>
    </p:spTree>
    <p:extLst>
      <p:ext uri="{BB962C8B-B14F-4D97-AF65-F5344CB8AC3E}">
        <p14:creationId xmlns:p14="http://schemas.microsoft.com/office/powerpoint/2010/main" val="3912729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6BF82289-BCFD-4053-9D06-A9140C63A457}" type="slidenum">
              <a:rPr lang="en-US" smtClean="0"/>
              <a:t>10</a:t>
            </a:fld>
            <a:endParaRPr lang="en-US" dirty="0"/>
          </a:p>
        </p:txBody>
      </p:sp>
    </p:spTree>
    <p:extLst>
      <p:ext uri="{BB962C8B-B14F-4D97-AF65-F5344CB8AC3E}">
        <p14:creationId xmlns:p14="http://schemas.microsoft.com/office/powerpoint/2010/main" val="2932905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01">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12420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50809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_Important Text 0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935D313-376E-4CA0-9732-D0CACCC07FAD}"/>
              </a:ext>
            </a:extLst>
          </p:cNvPr>
          <p:cNvSpPr>
            <a:spLocks noGrp="1"/>
          </p:cNvSpPr>
          <p:nvPr>
            <p:ph type="pic" sz="quarter" idx="13" hasCustomPrompt="1"/>
          </p:nvPr>
        </p:nvSpPr>
        <p:spPr>
          <a:xfrm>
            <a:off x="6464300" y="0"/>
            <a:ext cx="5727700" cy="6858000"/>
          </a:xfrm>
          <a:custGeom>
            <a:avLst/>
            <a:gdLst>
              <a:gd name="connsiteX0" fmla="*/ 1708150 w 5727700"/>
              <a:gd name="connsiteY0" fmla="*/ 0 h 6858000"/>
              <a:gd name="connsiteX1" fmla="*/ 5727700 w 5727700"/>
              <a:gd name="connsiteY1" fmla="*/ 0 h 6858000"/>
              <a:gd name="connsiteX2" fmla="*/ 5727700 w 5727700"/>
              <a:gd name="connsiteY2" fmla="*/ 6858000 h 6858000"/>
              <a:gd name="connsiteX3" fmla="*/ 0 w 5727700"/>
              <a:gd name="connsiteY3" fmla="*/ 6858000 h 6858000"/>
              <a:gd name="connsiteX4" fmla="*/ 0 w 5727700"/>
              <a:gd name="connsiteY4" fmla="*/ 68326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7700" h="6858000">
                <a:moveTo>
                  <a:pt x="1708150" y="0"/>
                </a:moveTo>
                <a:lnTo>
                  <a:pt x="5727700" y="0"/>
                </a:lnTo>
                <a:lnTo>
                  <a:pt x="5727700" y="6858000"/>
                </a:lnTo>
                <a:lnTo>
                  <a:pt x="0" y="6858000"/>
                </a:lnTo>
                <a:lnTo>
                  <a:pt x="0" y="6832600"/>
                </a:lnTo>
                <a:close/>
              </a:path>
            </a:pathLst>
          </a:custGeom>
        </p:spPr>
        <p:txBody>
          <a:bodyPr vert="horz" wrap="square" lIns="91440" tIns="45720" rIns="91440" bIns="45720" rtlCol="0" anchor="ctr" anchorCtr="1">
            <a:noAutofit/>
          </a:bodyPr>
          <a:lstStyle>
            <a:lvl1pPr marL="0" indent="0">
              <a:buNone/>
              <a:defRPr lang="en-GB" sz="1800"/>
            </a:lvl1pPr>
          </a:lstStyle>
          <a:p>
            <a:pPr marL="228600" lvl="0" indent="-228600" algn="ctr"/>
            <a:r>
              <a:rPr lang="en-US" noProof="0" dirty="0"/>
              <a:t>Insert Image</a:t>
            </a:r>
          </a:p>
        </p:txBody>
      </p:sp>
      <p:sp>
        <p:nvSpPr>
          <p:cNvPr id="12" name="Picture Placeholder 11">
            <a:extLst>
              <a:ext uri="{FF2B5EF4-FFF2-40B4-BE49-F238E27FC236}">
                <a16:creationId xmlns:a16="http://schemas.microsoft.com/office/drawing/2014/main" id="{83A2DEF1-03FF-475D-994A-6FC6FB1414FB}"/>
              </a:ext>
            </a:extLst>
          </p:cNvPr>
          <p:cNvSpPr>
            <a:spLocks noGrp="1"/>
          </p:cNvSpPr>
          <p:nvPr>
            <p:ph type="pic" sz="quarter" idx="12" hasCustomPrompt="1"/>
          </p:nvPr>
        </p:nvSpPr>
        <p:spPr>
          <a:xfrm>
            <a:off x="0" y="0"/>
            <a:ext cx="8087304" cy="6858000"/>
          </a:xfrm>
          <a:custGeom>
            <a:avLst/>
            <a:gdLst>
              <a:gd name="connsiteX0" fmla="*/ 0 w 8087304"/>
              <a:gd name="connsiteY0" fmla="*/ 0 h 6858000"/>
              <a:gd name="connsiteX1" fmla="*/ 8087304 w 8087304"/>
              <a:gd name="connsiteY1" fmla="*/ 0 h 6858000"/>
              <a:gd name="connsiteX2" fmla="*/ 8087304 w 8087304"/>
              <a:gd name="connsiteY2" fmla="*/ 7620 h 6858000"/>
              <a:gd name="connsiteX3" fmla="*/ 6368365 w 8087304"/>
              <a:gd name="connsiteY3" fmla="*/ 6858000 h 6858000"/>
              <a:gd name="connsiteX4" fmla="*/ 0 w 8087304"/>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304" h="6858000">
                <a:moveTo>
                  <a:pt x="0" y="0"/>
                </a:moveTo>
                <a:lnTo>
                  <a:pt x="8087304" y="0"/>
                </a:lnTo>
                <a:lnTo>
                  <a:pt x="8087304" y="7620"/>
                </a:lnTo>
                <a:lnTo>
                  <a:pt x="6368365" y="6858000"/>
                </a:lnTo>
                <a:lnTo>
                  <a:pt x="0" y="6858000"/>
                </a:lnTo>
                <a:close/>
              </a:path>
            </a:pathLst>
          </a:custGeom>
        </p:spPr>
        <p:txBody>
          <a:bodyPr wrap="square" anchor="ctr" anchorCtr="1">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285750" marR="0" lvl="0" indent="-285750" algn="ctr" defTabSz="914400" rtl="0" eaLnBrk="1" fontAlgn="auto" latinLnBrk="0" hangingPunct="1">
              <a:lnSpc>
                <a:spcPct val="90000"/>
              </a:lnSpc>
              <a:spcBef>
                <a:spcPts val="1000"/>
              </a:spcBef>
              <a:spcAft>
                <a:spcPts val="0"/>
              </a:spcAft>
              <a:buClrTx/>
              <a:buSzTx/>
              <a:tabLst/>
              <a:defRPr/>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785586" y="5047107"/>
            <a:ext cx="5005614" cy="1005840"/>
          </a:xfrm>
        </p:spPr>
        <p:txBody>
          <a:bodyPr vert="horz" wrap="square" lIns="0" tIns="45720" rIns="0" bIns="45720" rtlCol="0" anchor="t">
            <a:noAutofit/>
          </a:bodyPr>
          <a:lstStyle>
            <a:lvl1pPr marL="0" indent="0">
              <a:buNone/>
              <a:defRPr lang="en-US" sz="1600" dirty="0" smtClean="0">
                <a:solidFill>
                  <a:schemeClr val="tx1"/>
                </a:solidFill>
                <a:latin typeface="+mn-lt"/>
                <a:ea typeface="+mj-ea"/>
                <a:cs typeface="+mj-cs"/>
              </a:defRPr>
            </a:lvl1pPr>
          </a:lstStyle>
          <a:p>
            <a:pPr marL="57150" lvl="0" indent="-285750">
              <a:lnSpc>
                <a:spcPct val="100000"/>
              </a:lnSpc>
              <a:spcBef>
                <a:spcPct val="0"/>
              </a:spcBef>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785586" y="4081468"/>
            <a:ext cx="5005614" cy="822960"/>
          </a:xfrm>
        </p:spPr>
        <p:txBody>
          <a:bodyPr vert="horz" wrap="square" lIns="0" tIns="45720" rIns="91440" bIns="45720" rtlCol="0" anchor="t">
            <a:noAutofit/>
          </a:bodyPr>
          <a:lstStyle>
            <a:lvl1pPr marL="0" indent="0">
              <a:buFont typeface="Arial" panose="020B0604020202020204" pitchFamily="34" charset="0"/>
              <a:buNone/>
              <a:defRPr lang="en-GB" sz="2400" dirty="0">
                <a:solidFill>
                  <a:schemeClr val="tx1"/>
                </a:solidFill>
                <a:latin typeface="Corbel" panose="020B0503020204020204" pitchFamily="34" charset="0"/>
              </a:defRPr>
            </a:lvl1pPr>
          </a:lstStyle>
          <a:p>
            <a:pPr marL="0" lvl="0">
              <a:lnSpc>
                <a:spcPct val="100000"/>
              </a:lnSpc>
            </a:pPr>
            <a:r>
              <a:rPr lang="en-US" noProof="0"/>
              <a:t>Click to edit Master title style</a:t>
            </a:r>
          </a:p>
        </p:txBody>
      </p:sp>
      <p:sp>
        <p:nvSpPr>
          <p:cNvPr id="20" name="Slide Number Placeholder 7">
            <a:extLst>
              <a:ext uri="{FF2B5EF4-FFF2-40B4-BE49-F238E27FC236}">
                <a16:creationId xmlns:a16="http://schemas.microsoft.com/office/drawing/2014/main" id="{1CEA3362-50AD-4D98-92C4-DA1D8C857A75}"/>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791417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F3686C7-DF83-47D9-A485-35F4F1D36A69}"/>
              </a:ext>
            </a:extLst>
          </p:cNvPr>
          <p:cNvGrpSpPr/>
          <p:nvPr userDrawn="1"/>
        </p:nvGrpSpPr>
        <p:grpSpPr>
          <a:xfrm>
            <a:off x="0" y="6086479"/>
            <a:ext cx="12192000" cy="600974"/>
            <a:chOff x="0" y="6086479"/>
            <a:chExt cx="12192000" cy="600974"/>
          </a:xfrm>
        </p:grpSpPr>
        <p:sp>
          <p:nvSpPr>
            <p:cNvPr id="4" name="Rectangle 3">
              <a:extLst>
                <a:ext uri="{FF2B5EF4-FFF2-40B4-BE49-F238E27FC236}">
                  <a16:creationId xmlns:a16="http://schemas.microsoft.com/office/drawing/2014/main" id="{790B36CF-9391-49E9-B599-8B724B6EF267}"/>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468CE156-5D60-42B0-A4F9-33FA8553780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5" name="Slide Number Placeholder 7">
            <a:extLst>
              <a:ext uri="{FF2B5EF4-FFF2-40B4-BE49-F238E27FC236}">
                <a16:creationId xmlns:a16="http://schemas.microsoft.com/office/drawing/2014/main" id="{9E4521A1-4C9D-4795-B551-D151E8856AA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540370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0" name="Title 1">
            <a:extLst>
              <a:ext uri="{FF2B5EF4-FFF2-40B4-BE49-F238E27FC236}">
                <a16:creationId xmlns:a16="http://schemas.microsoft.com/office/drawing/2014/main" id="{A75C086E-F523-4C77-938F-0DB6203DBC43}"/>
              </a:ext>
            </a:extLst>
          </p:cNvPr>
          <p:cNvSpPr>
            <a:spLocks noGrp="1"/>
          </p:cNvSpPr>
          <p:nvPr>
            <p:ph type="ctrTitle" hasCustomPrompt="1"/>
          </p:nvPr>
        </p:nvSpPr>
        <p:spPr>
          <a:xfrm>
            <a:off x="691080" y="2139696"/>
            <a:ext cx="5578995" cy="879928"/>
          </a:xfrm>
        </p:spPr>
        <p:txBody>
          <a:bodyPr vert="horz" lIns="91440" tIns="45720" rIns="91440" bIns="45720" rtlCol="0" anchor="ctr" anchorCtr="0">
            <a:noAutofit/>
          </a:bodyPr>
          <a:lstStyle>
            <a:lvl1pPr algn="l">
              <a:defRPr lang="en-GB" b="0" dirty="0">
                <a:solidFill>
                  <a:schemeClr val="bg1"/>
                </a:solidFill>
              </a:defRPr>
            </a:lvl1pPr>
          </a:lstStyle>
          <a:p>
            <a:pPr marL="0" lvl="0" algn="ctr"/>
            <a:r>
              <a:rPr lang="en-US" noProof="0"/>
              <a:t>TITLE</a:t>
            </a:r>
          </a:p>
        </p:txBody>
      </p:sp>
      <p:sp>
        <p:nvSpPr>
          <p:cNvPr id="17" name="Text Placeholder 4">
            <a:extLst>
              <a:ext uri="{FF2B5EF4-FFF2-40B4-BE49-F238E27FC236}">
                <a16:creationId xmlns:a16="http://schemas.microsoft.com/office/drawing/2014/main" id="{B293AB9F-7C1D-4A06-9F42-4FD67BF2739F}"/>
              </a:ext>
            </a:extLst>
          </p:cNvPr>
          <p:cNvSpPr>
            <a:spLocks noGrp="1"/>
          </p:cNvSpPr>
          <p:nvPr>
            <p:ph type="body" sz="quarter" idx="15" hasCustomPrompt="1"/>
          </p:nvPr>
        </p:nvSpPr>
        <p:spPr>
          <a:xfrm>
            <a:off x="1359075" y="3653097"/>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Name</a:t>
            </a:r>
          </a:p>
        </p:txBody>
      </p:sp>
      <p:sp>
        <p:nvSpPr>
          <p:cNvPr id="18" name="Text Placeholder 4">
            <a:extLst>
              <a:ext uri="{FF2B5EF4-FFF2-40B4-BE49-F238E27FC236}">
                <a16:creationId xmlns:a16="http://schemas.microsoft.com/office/drawing/2014/main" id="{224AF9FB-5C6E-4050-AE8D-3B218C0F1DAE}"/>
              </a:ext>
            </a:extLst>
          </p:cNvPr>
          <p:cNvSpPr>
            <a:spLocks noGrp="1"/>
          </p:cNvSpPr>
          <p:nvPr>
            <p:ph type="body" sz="quarter" idx="16" hasCustomPrompt="1"/>
          </p:nvPr>
        </p:nvSpPr>
        <p:spPr>
          <a:xfrm>
            <a:off x="1359075" y="4392151"/>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Phone</a:t>
            </a:r>
          </a:p>
        </p:txBody>
      </p:sp>
      <p:sp>
        <p:nvSpPr>
          <p:cNvPr id="19" name="Text Placeholder 4">
            <a:extLst>
              <a:ext uri="{FF2B5EF4-FFF2-40B4-BE49-F238E27FC236}">
                <a16:creationId xmlns:a16="http://schemas.microsoft.com/office/drawing/2014/main" id="{68A48B85-2E0B-42B6-AB4A-1302D3C828F5}"/>
              </a:ext>
            </a:extLst>
          </p:cNvPr>
          <p:cNvSpPr>
            <a:spLocks noGrp="1"/>
          </p:cNvSpPr>
          <p:nvPr>
            <p:ph type="body" sz="quarter" idx="17" hasCustomPrompt="1"/>
          </p:nvPr>
        </p:nvSpPr>
        <p:spPr>
          <a:xfrm>
            <a:off x="1359075" y="5131205"/>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Email</a:t>
            </a:r>
          </a:p>
        </p:txBody>
      </p:sp>
      <p:sp>
        <p:nvSpPr>
          <p:cNvPr id="20" name="Text Placeholder 4">
            <a:extLst>
              <a:ext uri="{FF2B5EF4-FFF2-40B4-BE49-F238E27FC236}">
                <a16:creationId xmlns:a16="http://schemas.microsoft.com/office/drawing/2014/main" id="{9244D33F-3A47-4DE3-8198-7AC5316E31E6}"/>
              </a:ext>
            </a:extLst>
          </p:cNvPr>
          <p:cNvSpPr>
            <a:spLocks noGrp="1"/>
          </p:cNvSpPr>
          <p:nvPr>
            <p:ph type="body" sz="quarter" idx="18" hasCustomPrompt="1"/>
          </p:nvPr>
        </p:nvSpPr>
        <p:spPr>
          <a:xfrm>
            <a:off x="1359075" y="5870258"/>
            <a:ext cx="3695206" cy="276999"/>
          </a:xfrm>
        </p:spPr>
        <p:txBody>
          <a:bodyPr lIns="0" anchor="ctr">
            <a:noAutofit/>
          </a:bodyPr>
          <a:lstStyle>
            <a:lvl1pPr marL="0" indent="0">
              <a:lnSpc>
                <a:spcPct val="100000"/>
              </a:lnSpc>
              <a:buNone/>
              <a:defRPr sz="1800" spc="0">
                <a:solidFill>
                  <a:schemeClr val="bg1"/>
                </a:solidFill>
              </a:defRPr>
            </a:lvl1pPr>
          </a:lstStyle>
          <a:p>
            <a:pPr lvl="0"/>
            <a:r>
              <a:rPr lang="en-US" noProof="0"/>
              <a:t>Website</a:t>
            </a:r>
          </a:p>
        </p:txBody>
      </p:sp>
      <p:sp>
        <p:nvSpPr>
          <p:cNvPr id="3" name="Content Placeholder 2">
            <a:extLst>
              <a:ext uri="{FF2B5EF4-FFF2-40B4-BE49-F238E27FC236}">
                <a16:creationId xmlns:a16="http://schemas.microsoft.com/office/drawing/2014/main" id="{8F220C8B-2E18-4D91-A806-6C7C3940B00F}"/>
              </a:ext>
            </a:extLst>
          </p:cNvPr>
          <p:cNvSpPr>
            <a:spLocks noGrp="1" noChangeAspect="1"/>
          </p:cNvSpPr>
          <p:nvPr>
            <p:ph sz="quarter" idx="19" hasCustomPrompt="1"/>
          </p:nvPr>
        </p:nvSpPr>
        <p:spPr>
          <a:xfrm>
            <a:off x="691080" y="4295744"/>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8" name="Content Placeholder 2">
            <a:extLst>
              <a:ext uri="{FF2B5EF4-FFF2-40B4-BE49-F238E27FC236}">
                <a16:creationId xmlns:a16="http://schemas.microsoft.com/office/drawing/2014/main" id="{3D1C5933-D103-4989-B652-C7B692341BC3}"/>
              </a:ext>
            </a:extLst>
          </p:cNvPr>
          <p:cNvSpPr>
            <a:spLocks noGrp="1" noChangeAspect="1"/>
          </p:cNvSpPr>
          <p:nvPr>
            <p:ph sz="quarter" idx="20" hasCustomPrompt="1"/>
          </p:nvPr>
        </p:nvSpPr>
        <p:spPr>
          <a:xfrm>
            <a:off x="691080" y="5034798"/>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29" name="Content Placeholder 2">
            <a:extLst>
              <a:ext uri="{FF2B5EF4-FFF2-40B4-BE49-F238E27FC236}">
                <a16:creationId xmlns:a16="http://schemas.microsoft.com/office/drawing/2014/main" id="{A80EBF65-A9A1-4724-B962-DB9B79A924AA}"/>
              </a:ext>
            </a:extLst>
          </p:cNvPr>
          <p:cNvSpPr>
            <a:spLocks noGrp="1" noChangeAspect="1"/>
          </p:cNvSpPr>
          <p:nvPr>
            <p:ph sz="quarter" idx="21" hasCustomPrompt="1"/>
          </p:nvPr>
        </p:nvSpPr>
        <p:spPr>
          <a:xfrm>
            <a:off x="691080" y="5773851"/>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
        <p:nvSpPr>
          <p:cNvPr id="30" name="Content Placeholder 2">
            <a:extLst>
              <a:ext uri="{FF2B5EF4-FFF2-40B4-BE49-F238E27FC236}">
                <a16:creationId xmlns:a16="http://schemas.microsoft.com/office/drawing/2014/main" id="{06251342-E6E3-4C57-A0A9-C7BB3DCAE115}"/>
              </a:ext>
            </a:extLst>
          </p:cNvPr>
          <p:cNvSpPr>
            <a:spLocks noGrp="1" noChangeAspect="1"/>
          </p:cNvSpPr>
          <p:nvPr>
            <p:ph sz="quarter" idx="22" hasCustomPrompt="1"/>
          </p:nvPr>
        </p:nvSpPr>
        <p:spPr>
          <a:xfrm>
            <a:off x="691080" y="3556690"/>
            <a:ext cx="469813" cy="469812"/>
          </a:xfrm>
          <a:prstGeom prst="ellipse">
            <a:avLst/>
          </a:prstGeom>
          <a:noFill/>
          <a:ln>
            <a:noFill/>
          </a:ln>
        </p:spPr>
        <p:txBody>
          <a:bodyPr lIns="0" tIns="0" rIns="0" bIns="0" anchor="ctr">
            <a:noAutofit/>
          </a:bodyPr>
          <a:lstStyle>
            <a:lvl1pPr marL="0" indent="0" algn="ctr">
              <a:buNone/>
              <a:defRPr sz="1050"/>
            </a:lvl1pPr>
          </a:lstStyle>
          <a:p>
            <a:pPr lvl="0"/>
            <a:r>
              <a:rPr lang="en-US" noProof="0"/>
              <a:t>Icon</a:t>
            </a:r>
          </a:p>
        </p:txBody>
      </p:sp>
    </p:spTree>
    <p:extLst>
      <p:ext uri="{BB962C8B-B14F-4D97-AF65-F5344CB8AC3E}">
        <p14:creationId xmlns:p14="http://schemas.microsoft.com/office/powerpoint/2010/main" val="4169354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3" name="Freeform: Shape 12">
            <a:extLst>
              <a:ext uri="{FF2B5EF4-FFF2-40B4-BE49-F238E27FC236}">
                <a16:creationId xmlns:a16="http://schemas.microsoft.com/office/drawing/2014/main" id="{5BE10AC4-CBFC-4ECF-92D5-9CE1874F58D7}"/>
              </a:ext>
            </a:extLst>
          </p:cNvPr>
          <p:cNvSpPr/>
          <p:nvPr userDrawn="1"/>
        </p:nvSpPr>
        <p:spPr>
          <a:xfrm>
            <a:off x="0" y="0"/>
            <a:ext cx="8568965"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2466734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4334810"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grpSp>
        <p:nvGrpSpPr>
          <p:cNvPr id="6" name="Group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Oval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Oval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Oval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Oval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3873491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C7BBA6D3-FEB9-412B-8FBB-095FC3A60ABF}"/>
              </a:ext>
            </a:extLst>
          </p:cNvPr>
          <p:cNvSpPr>
            <a:spLocks noGrp="1"/>
          </p:cNvSpPr>
          <p:nvPr>
            <p:ph idx="1"/>
          </p:nvPr>
        </p:nvSpPr>
        <p:spPr>
          <a:xfrm>
            <a:off x="633186" y="1825625"/>
            <a:ext cx="10815864"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10023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Content Placeholder 2">
            <a:extLst>
              <a:ext uri="{FF2B5EF4-FFF2-40B4-BE49-F238E27FC236}">
                <a16:creationId xmlns:a16="http://schemas.microsoft.com/office/drawing/2014/main" id="{64A4F74B-B2CD-407C-865A-037EDFAC9DB0}"/>
              </a:ext>
            </a:extLst>
          </p:cNvPr>
          <p:cNvSpPr>
            <a:spLocks noGrp="1"/>
          </p:cNvSpPr>
          <p:nvPr>
            <p:ph sz="half" idx="1"/>
          </p:nvPr>
        </p:nvSpPr>
        <p:spPr>
          <a:xfrm>
            <a:off x="633186" y="1825625"/>
            <a:ext cx="5386614"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3">
            <a:extLst>
              <a:ext uri="{FF2B5EF4-FFF2-40B4-BE49-F238E27FC236}">
                <a16:creationId xmlns:a16="http://schemas.microsoft.com/office/drawing/2014/main" id="{A2548E2E-973A-4D52-ACB9-BF564F407308}"/>
              </a:ext>
            </a:extLst>
          </p:cNvPr>
          <p:cNvSpPr>
            <a:spLocks noGrp="1"/>
          </p:cNvSpPr>
          <p:nvPr>
            <p:ph sz="half" idx="2"/>
          </p:nvPr>
        </p:nvSpPr>
        <p:spPr>
          <a:xfrm>
            <a:off x="6172200" y="1825625"/>
            <a:ext cx="5276850" cy="435133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51069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2">
            <a:extLst>
              <a:ext uri="{FF2B5EF4-FFF2-40B4-BE49-F238E27FC236}">
                <a16:creationId xmlns:a16="http://schemas.microsoft.com/office/drawing/2014/main" id="{10CD1AD0-C8B7-4785-A47D-D822CF4F248F}"/>
              </a:ext>
            </a:extLst>
          </p:cNvPr>
          <p:cNvSpPr>
            <a:spLocks noGrp="1"/>
          </p:cNvSpPr>
          <p:nvPr>
            <p:ph type="body" idx="1"/>
          </p:nvPr>
        </p:nvSpPr>
        <p:spPr>
          <a:xfrm>
            <a:off x="633186" y="1681163"/>
            <a:ext cx="533214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Text Placeholder 4">
            <a:extLst>
              <a:ext uri="{FF2B5EF4-FFF2-40B4-BE49-F238E27FC236}">
                <a16:creationId xmlns:a16="http://schemas.microsoft.com/office/drawing/2014/main" id="{90A1BBCF-EEF1-4C9A-BA10-9657A79560D3}"/>
              </a:ext>
            </a:extLst>
          </p:cNvPr>
          <p:cNvSpPr>
            <a:spLocks noGrp="1"/>
          </p:cNvSpPr>
          <p:nvPr>
            <p:ph type="body" sz="quarter" idx="3"/>
          </p:nvPr>
        </p:nvSpPr>
        <p:spPr>
          <a:xfrm>
            <a:off x="6172200" y="1681163"/>
            <a:ext cx="527685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1" name="Content Placeholder 3">
            <a:extLst>
              <a:ext uri="{FF2B5EF4-FFF2-40B4-BE49-F238E27FC236}">
                <a16:creationId xmlns:a16="http://schemas.microsoft.com/office/drawing/2014/main" id="{79F8415A-57A2-4D5C-97B0-E78499CC7C6F}"/>
              </a:ext>
            </a:extLst>
          </p:cNvPr>
          <p:cNvSpPr>
            <a:spLocks noGrp="1"/>
          </p:cNvSpPr>
          <p:nvPr>
            <p:ph sz="half" idx="2"/>
          </p:nvPr>
        </p:nvSpPr>
        <p:spPr>
          <a:xfrm>
            <a:off x="633186" y="2505075"/>
            <a:ext cx="5332147"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5">
            <a:extLst>
              <a:ext uri="{FF2B5EF4-FFF2-40B4-BE49-F238E27FC236}">
                <a16:creationId xmlns:a16="http://schemas.microsoft.com/office/drawing/2014/main" id="{37A31490-A10D-455A-B515-E26064D0E10A}"/>
              </a:ext>
            </a:extLst>
          </p:cNvPr>
          <p:cNvSpPr>
            <a:spLocks noGrp="1"/>
          </p:cNvSpPr>
          <p:nvPr>
            <p:ph sz="quarter" idx="4"/>
          </p:nvPr>
        </p:nvSpPr>
        <p:spPr>
          <a:xfrm>
            <a:off x="6172200" y="2505075"/>
            <a:ext cx="5276850" cy="3684588"/>
          </a:xfrm>
        </p:spPr>
        <p:txBody>
          <a:bodyPr>
            <a:normAutofit/>
          </a:bodyPr>
          <a:lstStyle>
            <a:lvl1pPr>
              <a:defRPr sz="2000"/>
            </a:lvl1pPr>
            <a:lvl2pPr>
              <a:defRPr sz="1800"/>
            </a:lvl2pPr>
            <a:lvl3pPr>
              <a:defRPr sz="1600"/>
            </a:lvl3pPr>
            <a:lvl4pPr>
              <a:defRPr sz="1400"/>
            </a:lvl4pPr>
            <a:lvl5pPr>
              <a:defRPr sz="14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49070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ext Placeholder 3">
            <a:extLst>
              <a:ext uri="{FF2B5EF4-FFF2-40B4-BE49-F238E27FC236}">
                <a16:creationId xmlns:a16="http://schemas.microsoft.com/office/drawing/2014/main" id="{9F5DF135-B773-4FF0-A198-6877681591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Content Placeholder 2">
            <a:extLst>
              <a:ext uri="{FF2B5EF4-FFF2-40B4-BE49-F238E27FC236}">
                <a16:creationId xmlns:a16="http://schemas.microsoft.com/office/drawing/2014/main" id="{4D4BA48E-457A-42FA-BC00-3AE386B38A0C}"/>
              </a:ext>
            </a:extLst>
          </p:cNvPr>
          <p:cNvSpPr>
            <a:spLocks noGrp="1"/>
          </p:cNvSpPr>
          <p:nvPr>
            <p:ph idx="1"/>
          </p:nvPr>
        </p:nvSpPr>
        <p:spPr>
          <a:xfrm>
            <a:off x="5183188" y="987425"/>
            <a:ext cx="626586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1">
            <a:extLst>
              <a:ext uri="{FF2B5EF4-FFF2-40B4-BE49-F238E27FC236}">
                <a16:creationId xmlns:a16="http://schemas.microsoft.com/office/drawing/2014/main" id="{43DF8AE6-3466-400C-B6F1-335DF4DED075}"/>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Tree>
    <p:extLst>
      <p:ext uri="{BB962C8B-B14F-4D97-AF65-F5344CB8AC3E}">
        <p14:creationId xmlns:p14="http://schemas.microsoft.com/office/powerpoint/2010/main" val="397698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02">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305EBB3-0F16-4B63-82ED-191AB224B8E2}"/>
              </a:ext>
            </a:extLst>
          </p:cNvPr>
          <p:cNvSpPr/>
          <p:nvPr userDrawn="1"/>
        </p:nvSpPr>
        <p:spPr>
          <a:xfrm>
            <a:off x="5512953"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Picture Placeholder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5504688"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a:r>
              <a:rPr lang="en-US" noProof="0"/>
              <a:t>Subtitle</a:t>
            </a:r>
          </a:p>
        </p:txBody>
      </p:sp>
    </p:spTree>
    <p:extLst>
      <p:ext uri="{BB962C8B-B14F-4D97-AF65-F5344CB8AC3E}">
        <p14:creationId xmlns:p14="http://schemas.microsoft.com/office/powerpoint/2010/main" val="1270854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angle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Oval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8" name="Slide Number Placeholder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
        <p:nvSpPr>
          <p:cNvPr id="9" name="Title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0" name="Text Placeholder 3">
            <a:extLst>
              <a:ext uri="{FF2B5EF4-FFF2-40B4-BE49-F238E27FC236}">
                <a16:creationId xmlns:a16="http://schemas.microsoft.com/office/drawing/2014/main" id="{436B2E80-B2B9-4309-8C9B-11D0B83C43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1" name="Picture Placeholder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429434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03">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bg1"/>
                </a:solidFill>
              </a:defRPr>
            </a:lvl1pPr>
          </a:lstStyle>
          <a:p>
            <a:r>
              <a:rPr lang="en-US" noProof="0" dirty="0"/>
              <a:t>Insert Image</a:t>
            </a:r>
          </a:p>
        </p:txBody>
      </p:sp>
      <p:sp>
        <p:nvSpPr>
          <p:cNvPr id="2" name="Title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a:r>
              <a:rPr lang="en-US" noProof="0"/>
              <a:t>TITLE</a:t>
            </a:r>
          </a:p>
        </p:txBody>
      </p:sp>
      <p:sp>
        <p:nvSpPr>
          <p:cNvPr id="3" name="Subtitle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a:r>
              <a:rPr lang="en-US" noProof="0"/>
              <a:t>Subtitle</a:t>
            </a:r>
          </a:p>
        </p:txBody>
      </p:sp>
    </p:spTree>
    <p:extLst>
      <p:ext uri="{BB962C8B-B14F-4D97-AF65-F5344CB8AC3E}">
        <p14:creationId xmlns:p14="http://schemas.microsoft.com/office/powerpoint/2010/main" val="3477175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AAF32A0B-D38A-4E4A-BD5E-94B671296508}"/>
              </a:ext>
            </a:extLst>
          </p:cNvPr>
          <p:cNvSpPr>
            <a:spLocks noGrp="1"/>
          </p:cNvSpPr>
          <p:nvPr>
            <p:ph type="pic" sz="quarter" idx="10" hasCustomPrompt="1"/>
          </p:nvPr>
        </p:nvSpPr>
        <p:spPr>
          <a:xfrm>
            <a:off x="-2" y="0"/>
            <a:ext cx="12192001" cy="6858000"/>
          </a:xfrm>
        </p:spPr>
        <p:txBody>
          <a:bodyPr anchor="ctr" anchorCtr="1">
            <a:normAutofit/>
          </a:bodyPr>
          <a:lstStyle>
            <a:lvl1pPr marL="0" indent="0">
              <a:buNone/>
              <a:defRPr sz="2400">
                <a:solidFill>
                  <a:schemeClr val="tx1"/>
                </a:solidFill>
              </a:defRPr>
            </a:lvl1pPr>
          </a:lstStyle>
          <a:p>
            <a:r>
              <a:rPr lang="en-US" noProof="0" dirty="0"/>
              <a:t>Insert Image</a:t>
            </a:r>
          </a:p>
        </p:txBody>
      </p:sp>
      <p:sp>
        <p:nvSpPr>
          <p:cNvPr id="2" name="Title 1">
            <a:extLst>
              <a:ext uri="{FF2B5EF4-FFF2-40B4-BE49-F238E27FC236}">
                <a16:creationId xmlns:a16="http://schemas.microsoft.com/office/drawing/2014/main" id="{2DCD3B46-48AB-439D-A981-D3596F977592}"/>
              </a:ext>
            </a:extLst>
          </p:cNvPr>
          <p:cNvSpPr>
            <a:spLocks noGrp="1"/>
          </p:cNvSpPr>
          <p:nvPr>
            <p:ph type="title"/>
          </p:nvPr>
        </p:nvSpPr>
        <p:spPr>
          <a:xfrm>
            <a:off x="4590288" y="2313432"/>
            <a:ext cx="6592824" cy="2852737"/>
          </a:xfrm>
        </p:spPr>
        <p:txBody>
          <a:bodyPr vert="horz" lIns="91440" tIns="45720" rIns="91440" bIns="45720" rtlCol="0" anchor="b">
            <a:noAutofit/>
          </a:bodyPr>
          <a:lstStyle>
            <a:lvl1pPr>
              <a:defRPr lang="en-GB" sz="6000" dirty="0">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2728D712-0D13-4ECD-9BEB-B8EE651FF63F}"/>
              </a:ext>
            </a:extLst>
          </p:cNvPr>
          <p:cNvSpPr>
            <a:spLocks noGrp="1"/>
          </p:cNvSpPr>
          <p:nvPr>
            <p:ph type="body" idx="1"/>
          </p:nvPr>
        </p:nvSpPr>
        <p:spPr>
          <a:xfrm>
            <a:off x="4590288" y="5193792"/>
            <a:ext cx="6592824" cy="978408"/>
          </a:xfrm>
        </p:spPr>
        <p:txBody>
          <a:bodyPr vert="horz" lIns="91440" tIns="45720" rIns="91440" bIns="45720" rtlCol="0">
            <a:noAutofit/>
          </a:bodyPr>
          <a:lstStyle>
            <a:lvl1pPr marL="0" indent="0">
              <a:buNone/>
              <a:defRPr lang="en-US" sz="1600">
                <a:solidFill>
                  <a:schemeClr val="bg1"/>
                </a:solidFill>
              </a:defRPr>
            </a:lvl1pPr>
          </a:lstStyle>
          <a:p>
            <a:pPr marL="228600" lvl="0" indent="-228600"/>
            <a:r>
              <a:rPr lang="en-US" noProof="0"/>
              <a:t>Edit Master text styles</a:t>
            </a:r>
          </a:p>
        </p:txBody>
      </p:sp>
    </p:spTree>
    <p:extLst>
      <p:ext uri="{BB962C8B-B14F-4D97-AF65-F5344CB8AC3E}">
        <p14:creationId xmlns:p14="http://schemas.microsoft.com/office/powerpoint/2010/main" val="341130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 Content_2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6836125" y="0"/>
            <a:ext cx="5355875"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4386558"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834640" cy="3368675"/>
          </a:xfrm>
        </p:spPr>
        <p:txBody>
          <a:bodyPr vert="horz" wrap="square" lIns="0" tIns="45720" rIns="0" bIns="45720" rtlCol="0" anchor="t">
            <a:noAutofit/>
          </a:bodyPr>
          <a:lstStyle>
            <a:lvl1pPr marL="0" indent="0">
              <a:buNone/>
              <a:defRPr lang="en-US" sz="1400" dirty="0" smtClean="0">
                <a:latin typeface="+mn-lt"/>
                <a:ea typeface="+mj-ea"/>
                <a:cs typeface="+mj-cs"/>
              </a:defRPr>
            </a:lvl1pPr>
          </a:lstStyle>
          <a:p>
            <a:pPr marL="57150" lvl="0" indent="-285750">
              <a:lnSpc>
                <a:spcPct val="100000"/>
              </a:lnSpc>
              <a:spcBef>
                <a:spcPct val="0"/>
              </a:spcBef>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6891564" cy="830997"/>
          </a:xfrm>
        </p:spPr>
        <p:txBody>
          <a:bodyPr vert="horz" wrap="square" lIns="0" tIns="45720" rIns="91440" bIns="45720" rtlCol="0" anchor="t">
            <a:noAutofit/>
          </a:bodyPr>
          <a:lstStyle>
            <a:lvl1pPr>
              <a:defRPr lang="en-GB" sz="2400">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906451"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5645309" y="1981200"/>
            <a:ext cx="548640" cy="548640"/>
          </a:xfrm>
        </p:spPr>
        <p:txBody>
          <a:bodyPr lIns="0" tIns="0" rIns="0" bIns="0" anchor="ctr">
            <a:noAutofit/>
          </a:bodyPr>
          <a:lstStyle>
            <a:lvl1pPr marL="0" indent="0" algn="ctr">
              <a:buNone/>
              <a:defRPr sz="1400"/>
            </a:lvl1pPr>
          </a:lstStyle>
          <a:p>
            <a:pPr lvl="0"/>
            <a:r>
              <a:rPr lang="en-US" noProof="0"/>
              <a:t>Icon</a:t>
            </a:r>
          </a:p>
        </p:txBody>
      </p:sp>
      <p:sp>
        <p:nvSpPr>
          <p:cNvPr id="18" name="Slide Number Placeholder 7">
            <a:extLst>
              <a:ext uri="{FF2B5EF4-FFF2-40B4-BE49-F238E27FC236}">
                <a16:creationId xmlns:a16="http://schemas.microsoft.com/office/drawing/2014/main" id="{8728750D-82C7-4A8D-A7C7-554934667964}"/>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7720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2 Content_3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4" name="Text Placeholder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Edit Master text styles</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7" name="Content Placeholder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Text Placeholder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a:lnSpc>
                <a:spcPct val="100000"/>
              </a:lnSpc>
              <a:spcBef>
                <a:spcPct val="0"/>
              </a:spcBef>
            </a:pPr>
            <a:r>
              <a:rPr lang="en-US" noProof="0"/>
              <a:t>Edit Master text styles</a:t>
            </a:r>
          </a:p>
        </p:txBody>
      </p:sp>
      <p:sp>
        <p:nvSpPr>
          <p:cNvPr id="10" name="Content Placeholder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Slide Number Placeholder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105480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3 Content_2 column Vertical">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809750" y="1847927"/>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2304413"/>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1" name="Text Placeholder 12">
            <a:extLst>
              <a:ext uri="{FF2B5EF4-FFF2-40B4-BE49-F238E27FC236}">
                <a16:creationId xmlns:a16="http://schemas.microsoft.com/office/drawing/2014/main" id="{C3BB8EAB-4266-4938-A8CB-6D18C938017F}"/>
              </a:ext>
            </a:extLst>
          </p:cNvPr>
          <p:cNvSpPr>
            <a:spLocks noGrp="1"/>
          </p:cNvSpPr>
          <p:nvPr>
            <p:ph type="body" sz="quarter" idx="14"/>
          </p:nvPr>
        </p:nvSpPr>
        <p:spPr>
          <a:xfrm>
            <a:off x="1809750" y="4048520"/>
            <a:ext cx="7315200" cy="146161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Edit Master text styles</a:t>
            </a:r>
          </a:p>
        </p:txBody>
      </p:sp>
      <p:sp>
        <p:nvSpPr>
          <p:cNvPr id="12" name="Content Placeholder 15">
            <a:extLst>
              <a:ext uri="{FF2B5EF4-FFF2-40B4-BE49-F238E27FC236}">
                <a16:creationId xmlns:a16="http://schemas.microsoft.com/office/drawing/2014/main" id="{716D363C-A0A5-4FB1-8CC2-850C0CD9F4E7}"/>
              </a:ext>
            </a:extLst>
          </p:cNvPr>
          <p:cNvSpPr>
            <a:spLocks noGrp="1"/>
          </p:cNvSpPr>
          <p:nvPr>
            <p:ph sz="quarter" idx="15" hasCustomPrompt="1"/>
          </p:nvPr>
        </p:nvSpPr>
        <p:spPr>
          <a:xfrm>
            <a:off x="647700" y="4505006"/>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15" name="Slide Number Placeholder 7">
            <a:extLst>
              <a:ext uri="{FF2B5EF4-FFF2-40B4-BE49-F238E27FC236}">
                <a16:creationId xmlns:a16="http://schemas.microsoft.com/office/drawing/2014/main" id="{AAF4A39B-C3C3-4691-BB94-371047ADD50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447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4 Content_1 colum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a:buNone/>
            </a:pPr>
            <a:r>
              <a:rPr lang="en-US" noProof="0" dirty="0"/>
              <a:t>Insert Image</a:t>
            </a:r>
          </a:p>
        </p:txBody>
      </p:sp>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2438400" cy="4248073"/>
          </a:xfrm>
        </p:spPr>
        <p:txBody>
          <a:bodyPr vert="horz" wrap="square" lIns="0" tIns="45720" rIns="0" bIns="45720" rtlCol="0" anchor="t">
            <a:noAutofit/>
          </a:bodyPr>
          <a:lstStyle>
            <a:lvl1pPr>
              <a:defRPr lang="en-US" sz="1400" dirty="0" smtClean="0">
                <a:solidFill>
                  <a:schemeClr val="bg1">
                    <a:lumMod val="95000"/>
                  </a:schemeClr>
                </a:solidFill>
                <a:latin typeface="+mn-lt"/>
                <a:ea typeface="+mj-ea"/>
                <a:cs typeface="+mj-cs"/>
              </a:defRPr>
            </a:lvl1pPr>
          </a:lstStyle>
          <a:p>
            <a:pPr marL="0" lvl="0">
              <a:lnSpc>
                <a:spcPct val="100000"/>
              </a:lnSpc>
              <a:spcBef>
                <a:spcPct val="0"/>
              </a:spcBef>
              <a:buNone/>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bg1">
                    <a:lumMod val="95000"/>
                  </a:schemeClr>
                </a:solidFill>
              </a:defRPr>
            </a:lvl1pPr>
          </a:lstStyle>
          <a:p>
            <a:pPr lvl="0"/>
            <a:r>
              <a:rPr lang="en-US" noProof="0"/>
              <a:t>Icon</a:t>
            </a:r>
          </a:p>
        </p:txBody>
      </p:sp>
      <p:sp>
        <p:nvSpPr>
          <p:cNvPr id="8" name="Slide Number Placeholder 7">
            <a:extLst>
              <a:ext uri="{FF2B5EF4-FFF2-40B4-BE49-F238E27FC236}">
                <a16:creationId xmlns:a16="http://schemas.microsoft.com/office/drawing/2014/main" id="{100F546D-5491-4A19-9725-5C920C5738BE}"/>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a:fld id="{817179DE-9BF3-494C-804F-0C7C90AC8700}" type="slidenum">
              <a:rPr lang="en-US" noProof="0" smtClean="0"/>
              <a:pPr algn="ctr"/>
              <a:t>‹#›</a:t>
            </a:fld>
            <a:endParaRPr lang="en-US" noProof="0" dirty="0"/>
          </a:p>
        </p:txBody>
      </p:sp>
    </p:spTree>
    <p:extLst>
      <p:ext uri="{BB962C8B-B14F-4D97-AF65-F5344CB8AC3E}">
        <p14:creationId xmlns:p14="http://schemas.microsoft.com/office/powerpoint/2010/main" val="221597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5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B48BA177-B717-42B2-884C-04576C20342D}"/>
              </a:ext>
            </a:extLst>
          </p:cNvPr>
          <p:cNvSpPr>
            <a:spLocks noGrp="1"/>
          </p:cNvSpPr>
          <p:nvPr>
            <p:ph type="body" sz="quarter" idx="11"/>
          </p:nvPr>
        </p:nvSpPr>
        <p:spPr>
          <a:xfrm>
            <a:off x="1562100" y="1733627"/>
            <a:ext cx="8534400" cy="4248073"/>
          </a:xfrm>
        </p:spPr>
        <p:txBody>
          <a:bodyPr vert="horz" wrap="square" lIns="0" tIns="45720" rIns="0" bIns="45720" rtlCol="0" anchor="t">
            <a:noAutofit/>
          </a:bodyPr>
          <a:lstStyle>
            <a:lvl1pPr>
              <a:defRPr lang="en-US" sz="1400" dirty="0" smtClean="0">
                <a:solidFill>
                  <a:schemeClr val="tx1"/>
                </a:solidFill>
                <a:latin typeface="+mn-lt"/>
                <a:ea typeface="+mj-ea"/>
                <a:cs typeface="+mj-cs"/>
              </a:defRPr>
            </a:lvl1pPr>
          </a:lstStyle>
          <a:p>
            <a:pPr marL="0" lvl="0">
              <a:lnSpc>
                <a:spcPct val="100000"/>
              </a:lnSpc>
              <a:spcBef>
                <a:spcPct val="0"/>
              </a:spcBef>
              <a:buNone/>
            </a:pPr>
            <a:r>
              <a:rPr lang="en-US" noProof="0"/>
              <a:t>Edit Master text styles</a:t>
            </a:r>
          </a:p>
        </p:txBody>
      </p:sp>
      <p:sp>
        <p:nvSpPr>
          <p:cNvPr id="2" name="Title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a:lnSpc>
                <a:spcPct val="100000"/>
              </a:lnSpc>
            </a:pPr>
            <a:r>
              <a:rPr lang="en-US" noProof="0"/>
              <a:t>Click to edit Master title style</a:t>
            </a:r>
          </a:p>
        </p:txBody>
      </p:sp>
      <p:sp>
        <p:nvSpPr>
          <p:cNvPr id="16" name="Content Placeholder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647700" y="1733627"/>
            <a:ext cx="548640" cy="548640"/>
          </a:xfrm>
        </p:spPr>
        <p:txBody>
          <a:bodyPr lIns="0" tIns="0" rIns="0" bIns="0" anchor="ctr">
            <a:noAutofit/>
          </a:bodyPr>
          <a:lstStyle>
            <a:lvl1pPr marL="0" indent="0" algn="ctr">
              <a:buNone/>
              <a:defRPr sz="1400">
                <a:solidFill>
                  <a:schemeClr val="tx1"/>
                </a:solidFill>
              </a:defRPr>
            </a:lvl1pPr>
          </a:lstStyle>
          <a:p>
            <a:pPr lvl="0"/>
            <a:r>
              <a:rPr lang="en-US" noProof="0"/>
              <a:t>Icon</a:t>
            </a:r>
          </a:p>
        </p:txBody>
      </p:sp>
      <p:grpSp>
        <p:nvGrpSpPr>
          <p:cNvPr id="11" name="Group 10">
            <a:extLst>
              <a:ext uri="{FF2B5EF4-FFF2-40B4-BE49-F238E27FC236}">
                <a16:creationId xmlns:a16="http://schemas.microsoft.com/office/drawing/2014/main" id="{00AC1958-0DCB-4970-ADE3-E64DAAFC501D}"/>
              </a:ext>
            </a:extLst>
          </p:cNvPr>
          <p:cNvGrpSpPr/>
          <p:nvPr userDrawn="1"/>
        </p:nvGrpSpPr>
        <p:grpSpPr>
          <a:xfrm>
            <a:off x="0" y="6086479"/>
            <a:ext cx="12192000" cy="600974"/>
            <a:chOff x="0" y="6086479"/>
            <a:chExt cx="12192000" cy="600974"/>
          </a:xfrm>
        </p:grpSpPr>
        <p:sp>
          <p:nvSpPr>
            <p:cNvPr id="12" name="Rectangle 11">
              <a:extLst>
                <a:ext uri="{FF2B5EF4-FFF2-40B4-BE49-F238E27FC236}">
                  <a16:creationId xmlns:a16="http://schemas.microsoft.com/office/drawing/2014/main" id="{9E71A8D8-5A28-4968-9E80-110E9CB88F92}"/>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Oval 13">
              <a:extLst>
                <a:ext uri="{FF2B5EF4-FFF2-40B4-BE49-F238E27FC236}">
                  <a16:creationId xmlns:a16="http://schemas.microsoft.com/office/drawing/2014/main" id="{7239C02C-1FAD-4E73-AB32-5A30A946A447}"/>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5" name="Slide Number Placeholder 5">
            <a:extLst>
              <a:ext uri="{FF2B5EF4-FFF2-40B4-BE49-F238E27FC236}">
                <a16:creationId xmlns:a16="http://schemas.microsoft.com/office/drawing/2014/main" id="{FF40D550-A563-4E50-AEE9-6D9D19499F9F}"/>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noProof="0" smtClean="0">
                <a:solidFill>
                  <a:schemeClr val="bg1"/>
                </a:solidFill>
              </a:rPr>
              <a:pPr algn="ctr"/>
              <a:t>‹#›</a:t>
            </a:fld>
            <a:endParaRPr lang="en-US" sz="1200" noProof="0" dirty="0">
              <a:solidFill>
                <a:schemeClr val="bg1"/>
              </a:solidFill>
            </a:endParaRPr>
          </a:p>
        </p:txBody>
      </p:sp>
    </p:spTree>
    <p:extLst>
      <p:ext uri="{BB962C8B-B14F-4D97-AF65-F5344CB8AC3E}">
        <p14:creationId xmlns:p14="http://schemas.microsoft.com/office/powerpoint/2010/main" val="1830657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4C3681-351A-40D9-8C08-632E98237C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607CEF16-92A3-4A77-B95D-A9DB52319F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5" name="Picture 4">
            <a:extLst>
              <a:ext uri="{FF2B5EF4-FFF2-40B4-BE49-F238E27FC236}">
                <a16:creationId xmlns:a16="http://schemas.microsoft.com/office/drawing/2014/main" id="{8F646A9D-38E5-45F7-9C86-162EB55B99DD}"/>
              </a:ext>
            </a:extLst>
          </p:cNvPr>
          <p:cNvPicPr>
            <a:picLocks noChangeAspect="1"/>
          </p:cNvPicPr>
          <p:nvPr userDrawn="1"/>
        </p:nvPicPr>
        <p:blipFill>
          <a:blip r:embed="rId22"/>
          <a:stretch>
            <a:fillRect/>
          </a:stretch>
        </p:blipFill>
        <p:spPr>
          <a:xfrm>
            <a:off x="11324267" y="5929003"/>
            <a:ext cx="723963" cy="853514"/>
          </a:xfrm>
          <a:prstGeom prst="rect">
            <a:avLst/>
          </a:prstGeom>
        </p:spPr>
      </p:pic>
    </p:spTree>
    <p:extLst>
      <p:ext uri="{BB962C8B-B14F-4D97-AF65-F5344CB8AC3E}">
        <p14:creationId xmlns:p14="http://schemas.microsoft.com/office/powerpoint/2010/main" val="40967707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0" r:id="rId10"/>
    <p:sldLayoutId id="2147483669" r:id="rId11"/>
    <p:sldLayoutId id="2147483655"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jpeg"/><Relationship Id="rId1" Type="http://schemas.openxmlformats.org/officeDocument/2006/relationships/slideLayout" Target="../slideLayouts/slideLayout13.xml"/><Relationship Id="rId6" Type="http://schemas.openxmlformats.org/officeDocument/2006/relationships/image" Target="../media/image21.svg"/><Relationship Id="rId11" Type="http://schemas.openxmlformats.org/officeDocument/2006/relationships/image" Target="../media/image25.svg"/><Relationship Id="rId5" Type="http://schemas.openxmlformats.org/officeDocument/2006/relationships/image" Target="../media/image20.png"/><Relationship Id="rId10" Type="http://schemas.openxmlformats.org/officeDocument/2006/relationships/image" Target="../media/image24.png"/><Relationship Id="rId4" Type="http://schemas.openxmlformats.org/officeDocument/2006/relationships/image" Target="../media/image19.svg"/><Relationship Id="rId9" Type="http://schemas.openxmlformats.org/officeDocument/2006/relationships/hyperlink" Target="mailto:j.byrnes@mpps.i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3.sv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Three people sitting at picnic table">
            <a:extLst>
              <a:ext uri="{FF2B5EF4-FFF2-40B4-BE49-F238E27FC236}">
                <a16:creationId xmlns:a16="http://schemas.microsoft.com/office/drawing/2014/main" id="{0B90EB26-97FD-4B8B-86E0-B00589E0946D}"/>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a:xfrm>
            <a:off x="-1" y="0"/>
            <a:ext cx="6676568" cy="6858000"/>
          </a:xfrm>
        </p:spPr>
      </p:pic>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p:txBody>
          <a:bodyPr/>
          <a:lstStyle/>
          <a:p>
            <a:r>
              <a:rPr lang="en-US" sz="5400" dirty="0"/>
              <a:t>Transition Year in Maynooth Post Primary School</a:t>
            </a:r>
          </a:p>
        </p:txBody>
      </p:sp>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a:xfrm>
            <a:off x="7274144" y="5528490"/>
            <a:ext cx="4178808" cy="521208"/>
          </a:xfrm>
        </p:spPr>
        <p:txBody>
          <a:bodyPr/>
          <a:lstStyle/>
          <a:p>
            <a:r>
              <a:rPr lang="en-US" sz="2400" i="1" dirty="0">
                <a:latin typeface="Arial Black" panose="020B0A04020102020204" pitchFamily="34" charset="0"/>
              </a:rPr>
              <a:t>A space to grow</a:t>
            </a:r>
          </a:p>
        </p:txBody>
      </p:sp>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25568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Two boys overlooking the side of a bridge.">
            <a:extLst>
              <a:ext uri="{FF2B5EF4-FFF2-40B4-BE49-F238E27FC236}">
                <a16:creationId xmlns:a16="http://schemas.microsoft.com/office/drawing/2014/main" id="{B4DB50D3-94C9-4471-8076-F037B6C11D8A}"/>
              </a:ext>
            </a:extLst>
          </p:cNvPr>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 y="0"/>
            <a:ext cx="12192000" cy="6858000"/>
          </a:xfrm>
        </p:spPr>
      </p:pic>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Communication Methods</a:t>
            </a:r>
          </a:p>
        </p:txBody>
      </p:sp>
      <p:sp>
        <p:nvSpPr>
          <p:cNvPr id="31" name="Text Placeholder 30" descr="Slide content">
            <a:extLst>
              <a:ext uri="{FF2B5EF4-FFF2-40B4-BE49-F238E27FC236}">
                <a16:creationId xmlns:a16="http://schemas.microsoft.com/office/drawing/2014/main" id="{A7DE1A1C-1BA0-439B-99B1-C80C5806DEFB}"/>
              </a:ext>
            </a:extLst>
          </p:cNvPr>
          <p:cNvSpPr>
            <a:spLocks noGrp="1"/>
          </p:cNvSpPr>
          <p:nvPr>
            <p:ph type="body" sz="quarter" idx="11"/>
          </p:nvPr>
        </p:nvSpPr>
        <p:spPr>
          <a:xfrm>
            <a:off x="1562099" y="1733627"/>
            <a:ext cx="3967843" cy="4248073"/>
          </a:xfrm>
          <a:solidFill>
            <a:schemeClr val="accent6">
              <a:lumMod val="50000"/>
            </a:schemeClr>
          </a:solidFill>
        </p:spPr>
        <p:txBody>
          <a:bodyPr/>
          <a:lstStyle/>
          <a:p>
            <a:r>
              <a:rPr lang="en-IE" sz="2400" dirty="0"/>
              <a:t>Microsoft teams is our information/communications forum</a:t>
            </a:r>
            <a:endParaRPr lang="en-IE" sz="2400" dirty="0">
              <a:ea typeface="Calibri Light"/>
              <a:cs typeface="Calibri Light"/>
            </a:endParaRPr>
          </a:p>
          <a:p>
            <a:r>
              <a:rPr lang="en-IE" sz="2400"/>
              <a:t>A new group will be set up and the code provided to students and parents.</a:t>
            </a:r>
          </a:p>
          <a:p>
            <a:r>
              <a:rPr lang="en-GB" sz="2400"/>
              <a:t>S</a:t>
            </a:r>
            <a:r>
              <a:rPr lang="en-IE" sz="2400"/>
              <a:t>tudents must join.</a:t>
            </a:r>
            <a:endParaRPr lang="en-IE" sz="2400">
              <a:ea typeface="Calibri Light"/>
              <a:cs typeface="Calibri Light"/>
            </a:endParaRPr>
          </a:p>
          <a:p>
            <a:endParaRPr lang="en-GB" sz="2400" dirty="0"/>
          </a:p>
          <a:p>
            <a:r>
              <a:rPr lang="en-IE" sz="2400" dirty="0"/>
              <a:t>Information for parents will be </a:t>
            </a:r>
            <a:r>
              <a:rPr lang="en-IE" sz="2400"/>
              <a:t>sent via Vsware / TYRO</a:t>
            </a:r>
            <a:endParaRPr lang="en-IE" sz="2400">
              <a:ea typeface="Calibri Light"/>
              <a:cs typeface="Calibri Light"/>
            </a:endParaRPr>
          </a:p>
          <a:p>
            <a:endParaRPr lang="en-US" sz="2400" dirty="0"/>
          </a:p>
          <a:p>
            <a:endParaRPr lang="en-IE" sz="2400" dirty="0"/>
          </a:p>
        </p:txBody>
      </p: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5" descr="Slide number">
            <a:extLst>
              <a:ext uri="{FF2B5EF4-FFF2-40B4-BE49-F238E27FC236}">
                <a16:creationId xmlns:a16="http://schemas.microsoft.com/office/drawing/2014/main" id="{0FD571BD-7BCF-4777-BAD5-51B3EB30BBF7}"/>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10</a:t>
            </a:fld>
            <a:endParaRPr lang="en-US" sz="1200" dirty="0">
              <a:solidFill>
                <a:schemeClr val="bg1"/>
              </a:solidFill>
            </a:endParaRPr>
          </a:p>
        </p:txBody>
      </p:sp>
      <p:pic>
        <p:nvPicPr>
          <p:cNvPr id="18" name="Picture 6" descr="Image result for microsoft teams">
            <a:extLst>
              <a:ext uri="{FF2B5EF4-FFF2-40B4-BE49-F238E27FC236}">
                <a16:creationId xmlns:a16="http://schemas.microsoft.com/office/drawing/2014/main" id="{95633D61-6D4A-4B7F-8353-0C68AD416C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455" y="2258878"/>
            <a:ext cx="1316984" cy="65849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VSware – Coláiste Iósaef Community College">
            <a:extLst>
              <a:ext uri="{FF2B5EF4-FFF2-40B4-BE49-F238E27FC236}">
                <a16:creationId xmlns:a16="http://schemas.microsoft.com/office/drawing/2014/main" id="{2D6AF65B-BE76-4136-83C2-A3C8208B953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400" r="21300"/>
          <a:stretch/>
        </p:blipFill>
        <p:spPr bwMode="auto">
          <a:xfrm>
            <a:off x="50939" y="4492165"/>
            <a:ext cx="1485830" cy="6840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786686B-7BFB-4013-A727-6DEEA991FC98}"/>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0fwjah3</a:t>
            </a:r>
          </a:p>
        </p:txBody>
      </p:sp>
      <p:sp>
        <p:nvSpPr>
          <p:cNvPr id="3" name="Rectangle 2">
            <a:extLst>
              <a:ext uri="{FF2B5EF4-FFF2-40B4-BE49-F238E27FC236}">
                <a16:creationId xmlns:a16="http://schemas.microsoft.com/office/drawing/2014/main" id="{71AE6F86-C7E6-4778-B3D4-0362F39BCAAC}"/>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0fwjah3</a:t>
            </a:r>
          </a:p>
        </p:txBody>
      </p:sp>
    </p:spTree>
    <p:extLst>
      <p:ext uri="{BB962C8B-B14F-4D97-AF65-F5344CB8AC3E}">
        <p14:creationId xmlns:p14="http://schemas.microsoft.com/office/powerpoint/2010/main" val="342267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sitting around a wooden table&#10;">
            <a:extLst>
              <a:ext uri="{FF2B5EF4-FFF2-40B4-BE49-F238E27FC236}">
                <a16:creationId xmlns:a16="http://schemas.microsoft.com/office/drawing/2014/main" id="{D48306FF-9A46-43AC-BC11-DE5D9F2D1836}"/>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a:stretch/>
        </p:blipFill>
        <p:spPr>
          <a:xfrm>
            <a:off x="1" y="0"/>
            <a:ext cx="12192000" cy="6858000"/>
          </a:xfrm>
        </p:spPr>
      </p:pic>
      <p:sp>
        <p:nvSpPr>
          <p:cNvPr id="52" name="Rectangle 51">
            <a:extLst>
              <a:ext uri="{FF2B5EF4-FFF2-40B4-BE49-F238E27FC236}">
                <a16:creationId xmlns:a16="http://schemas.microsoft.com/office/drawing/2014/main" id="{31664CF3-C0D1-4769-8E59-8694AF07951A}"/>
              </a:ext>
              <a:ext uri="{C183D7F6-B498-43B3-948B-1728B52AA6E4}">
                <adec:decorative xmlns:adec="http://schemas.microsoft.com/office/drawing/2017/decorative" val="1"/>
              </a:ext>
            </a:extLst>
          </p:cNvPr>
          <p:cNvSpPr/>
          <p:nvPr/>
        </p:nvSpPr>
        <p:spPr>
          <a:xfrm>
            <a:off x="0" y="0"/>
            <a:ext cx="12191999" cy="6857999"/>
          </a:xfrm>
          <a:prstGeom prst="rect">
            <a:avLst/>
          </a:prstGeom>
          <a:solidFill>
            <a:schemeClr val="tx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69"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accent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accent1">
                <a:lumMod val="7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accent1">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accent1">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itle 41" descr="title">
            <a:extLst>
              <a:ext uri="{FF2B5EF4-FFF2-40B4-BE49-F238E27FC236}">
                <a16:creationId xmlns:a16="http://schemas.microsoft.com/office/drawing/2014/main" id="{72FCEAE4-FA74-4446-B2F5-9AFA2DA139A2}"/>
              </a:ext>
            </a:extLst>
          </p:cNvPr>
          <p:cNvSpPr>
            <a:spLocks noGrp="1"/>
          </p:cNvSpPr>
          <p:nvPr>
            <p:ph type="ctrTitle"/>
          </p:nvPr>
        </p:nvSpPr>
        <p:spPr>
          <a:xfrm>
            <a:off x="691080" y="2142271"/>
            <a:ext cx="5578995" cy="879928"/>
          </a:xfrm>
        </p:spPr>
        <p:txBody>
          <a:bodyPr/>
          <a:lstStyle/>
          <a:p>
            <a:r>
              <a:rPr lang="en-US" b="0" dirty="0"/>
              <a:t>THANK YOU</a:t>
            </a:r>
          </a:p>
        </p:txBody>
      </p:sp>
      <p:grpSp>
        <p:nvGrpSpPr>
          <p:cNvPr id="154" name="Group 153">
            <a:extLst>
              <a:ext uri="{FF2B5EF4-FFF2-40B4-BE49-F238E27FC236}">
                <a16:creationId xmlns:a16="http://schemas.microsoft.com/office/drawing/2014/main" id="{FF17C705-3351-4B11-BD28-D0CACC12D311}"/>
              </a:ext>
              <a:ext uri="{C183D7F6-B498-43B3-948B-1728B52AA6E4}">
                <adec:decorative xmlns:adec="http://schemas.microsoft.com/office/drawing/2017/decorative" val="1"/>
              </a:ext>
            </a:extLst>
          </p:cNvPr>
          <p:cNvGrpSpPr/>
          <p:nvPr/>
        </p:nvGrpSpPr>
        <p:grpSpPr>
          <a:xfrm>
            <a:off x="822755" y="2930325"/>
            <a:ext cx="469807" cy="79404"/>
            <a:chOff x="9330846" y="5054600"/>
            <a:chExt cx="676275" cy="114300"/>
          </a:xfrm>
          <a:solidFill>
            <a:schemeClr val="bg1"/>
          </a:solidFill>
        </p:grpSpPr>
        <p:sp>
          <p:nvSpPr>
            <p:cNvPr id="155" name="Oval 154">
              <a:extLst>
                <a:ext uri="{FF2B5EF4-FFF2-40B4-BE49-F238E27FC236}">
                  <a16:creationId xmlns:a16="http://schemas.microsoft.com/office/drawing/2014/main" id="{925FEBFE-A26D-4E0B-B884-7E186CD878E5}"/>
                </a:ext>
              </a:extLst>
            </p:cNvPr>
            <p:cNvSpPr/>
            <p:nvPr/>
          </p:nvSpPr>
          <p:spPr>
            <a:xfrm>
              <a:off x="933084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Oval 155">
              <a:extLst>
                <a:ext uri="{FF2B5EF4-FFF2-40B4-BE49-F238E27FC236}">
                  <a16:creationId xmlns:a16="http://schemas.microsoft.com/office/drawing/2014/main" id="{2A24665D-D5CF-4F18-A88A-8E4471800E8D}"/>
                </a:ext>
              </a:extLst>
            </p:cNvPr>
            <p:cNvSpPr/>
            <p:nvPr/>
          </p:nvSpPr>
          <p:spPr>
            <a:xfrm>
              <a:off x="951817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Oval 156">
              <a:extLst>
                <a:ext uri="{FF2B5EF4-FFF2-40B4-BE49-F238E27FC236}">
                  <a16:creationId xmlns:a16="http://schemas.microsoft.com/office/drawing/2014/main" id="{39F2203F-31BF-4705-AC57-E197602982AA}"/>
                </a:ext>
              </a:extLst>
            </p:cNvPr>
            <p:cNvSpPr/>
            <p:nvPr/>
          </p:nvSpPr>
          <p:spPr>
            <a:xfrm>
              <a:off x="9705496"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Oval 157">
              <a:extLst>
                <a:ext uri="{FF2B5EF4-FFF2-40B4-BE49-F238E27FC236}">
                  <a16:creationId xmlns:a16="http://schemas.microsoft.com/office/drawing/2014/main" id="{D4734E32-080E-49F2-89F3-16F0DBB5D130}"/>
                </a:ext>
              </a:extLst>
            </p:cNvPr>
            <p:cNvSpPr/>
            <p:nvPr/>
          </p:nvSpPr>
          <p:spPr>
            <a:xfrm>
              <a:off x="9892821" y="50546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4" name="Content Placeholder 93" descr="User">
            <a:extLst>
              <a:ext uri="{FF2B5EF4-FFF2-40B4-BE49-F238E27FC236}">
                <a16:creationId xmlns:a16="http://schemas.microsoft.com/office/drawing/2014/main" id="{5AC6F288-703B-45A1-9B56-079BD755B2CB}"/>
              </a:ext>
            </a:extLst>
          </p:cNvPr>
          <p:cNvPicPr>
            <a:picLocks noGrp="1" noChangeAspect="1"/>
          </p:cNvPicPr>
          <p:nvPr>
            <p:ph sz="quarter" idx="22"/>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p:pic>
      <p:sp>
        <p:nvSpPr>
          <p:cNvPr id="80" name="Text Placeholder 79" descr="name of user">
            <a:extLst>
              <a:ext uri="{FF2B5EF4-FFF2-40B4-BE49-F238E27FC236}">
                <a16:creationId xmlns:a16="http://schemas.microsoft.com/office/drawing/2014/main" id="{40F0AA8D-0756-4350-8005-9BCD0DDB3B92}"/>
              </a:ext>
            </a:extLst>
          </p:cNvPr>
          <p:cNvSpPr>
            <a:spLocks noGrp="1"/>
          </p:cNvSpPr>
          <p:nvPr>
            <p:ph type="body" sz="quarter" idx="15"/>
          </p:nvPr>
        </p:nvSpPr>
        <p:spPr/>
        <p:txBody>
          <a:bodyPr/>
          <a:lstStyle/>
          <a:p>
            <a:r>
              <a:rPr lang="en-US" dirty="0" err="1"/>
              <a:t>Ms</a:t>
            </a:r>
            <a:r>
              <a:rPr lang="en-US" dirty="0"/>
              <a:t> J. Byrnes</a:t>
            </a:r>
          </a:p>
        </p:txBody>
      </p:sp>
      <p:cxnSp>
        <p:nvCxnSpPr>
          <p:cNvPr id="131" name="Straight Connector 130">
            <a:extLst>
              <a:ext uri="{FF2B5EF4-FFF2-40B4-BE49-F238E27FC236}">
                <a16:creationId xmlns:a16="http://schemas.microsoft.com/office/drawing/2014/main" id="{8695A66A-1D9E-4D4E-9067-DC97380D3FDF}"/>
              </a:ext>
              <a:ext uri="{C183D7F6-B498-43B3-948B-1728B52AA6E4}">
                <adec:decorative xmlns:adec="http://schemas.microsoft.com/office/drawing/2017/decorative" val="1"/>
              </a:ext>
            </a:extLst>
          </p:cNvPr>
          <p:cNvCxnSpPr/>
          <p:nvPr/>
        </p:nvCxnSpPr>
        <p:spPr>
          <a:xfrm>
            <a:off x="756601" y="41430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96" name="Content Placeholder 95" descr="Receiver">
            <a:extLst>
              <a:ext uri="{FF2B5EF4-FFF2-40B4-BE49-F238E27FC236}">
                <a16:creationId xmlns:a16="http://schemas.microsoft.com/office/drawing/2014/main" id="{106CDB5A-A67F-441C-894F-3EDD7AD64C9A}"/>
              </a:ext>
            </a:extLst>
          </p:cNvPr>
          <p:cNvPicPr>
            <a:picLocks noGrp="1" noChangeAspect="1"/>
          </p:cNvPicPr>
          <p:nvPr>
            <p:ph sz="quarter" idx="19"/>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p:pic>
      <p:sp>
        <p:nvSpPr>
          <p:cNvPr id="86" name="Text Placeholder 85" descr="user phone">
            <a:extLst>
              <a:ext uri="{FF2B5EF4-FFF2-40B4-BE49-F238E27FC236}">
                <a16:creationId xmlns:a16="http://schemas.microsoft.com/office/drawing/2014/main" id="{60CCF183-9FEB-4677-9379-BC01A7251D2C}"/>
              </a:ext>
            </a:extLst>
          </p:cNvPr>
          <p:cNvSpPr>
            <a:spLocks noGrp="1"/>
          </p:cNvSpPr>
          <p:nvPr>
            <p:ph type="body" sz="quarter" idx="16"/>
          </p:nvPr>
        </p:nvSpPr>
        <p:spPr/>
        <p:txBody>
          <a:bodyPr/>
          <a:lstStyle/>
          <a:p>
            <a:r>
              <a:rPr lang="en-US" dirty="0"/>
              <a:t>01-6286060</a:t>
            </a:r>
          </a:p>
        </p:txBody>
      </p:sp>
      <p:cxnSp>
        <p:nvCxnSpPr>
          <p:cNvPr id="132" name="Straight Connector 131">
            <a:extLst>
              <a:ext uri="{FF2B5EF4-FFF2-40B4-BE49-F238E27FC236}">
                <a16:creationId xmlns:a16="http://schemas.microsoft.com/office/drawing/2014/main" id="{529648F7-20E3-4312-823A-D8265A94AF23}"/>
              </a:ext>
              <a:ext uri="{C183D7F6-B498-43B3-948B-1728B52AA6E4}">
                <adec:decorative xmlns:adec="http://schemas.microsoft.com/office/drawing/2017/decorative" val="1"/>
              </a:ext>
            </a:extLst>
          </p:cNvPr>
          <p:cNvCxnSpPr/>
          <p:nvPr/>
        </p:nvCxnSpPr>
        <p:spPr>
          <a:xfrm>
            <a:off x="756601" y="48669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98" name="Content Placeholder 97" descr="Envelope">
            <a:extLst>
              <a:ext uri="{FF2B5EF4-FFF2-40B4-BE49-F238E27FC236}">
                <a16:creationId xmlns:a16="http://schemas.microsoft.com/office/drawing/2014/main" id="{0B9C03E0-6367-44D9-A740-AA6436F075E8}"/>
              </a:ext>
            </a:extLst>
          </p:cNvPr>
          <p:cNvPicPr>
            <a:picLocks noGrp="1" noChangeAspect="1"/>
          </p:cNvPicPr>
          <p:nvPr>
            <p:ph sz="quarter" idx="20"/>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p:pic>
      <p:sp>
        <p:nvSpPr>
          <p:cNvPr id="87" name="Text Placeholder 86" descr="user email">
            <a:extLst>
              <a:ext uri="{FF2B5EF4-FFF2-40B4-BE49-F238E27FC236}">
                <a16:creationId xmlns:a16="http://schemas.microsoft.com/office/drawing/2014/main" id="{DF3FE72B-F9BD-472F-A413-71BEEF95F43B}"/>
              </a:ext>
            </a:extLst>
          </p:cNvPr>
          <p:cNvSpPr>
            <a:spLocks noGrp="1"/>
          </p:cNvSpPr>
          <p:nvPr>
            <p:ph type="body" sz="quarter" idx="17"/>
          </p:nvPr>
        </p:nvSpPr>
        <p:spPr/>
        <p:txBody>
          <a:bodyPr/>
          <a:lstStyle/>
          <a:p>
            <a:r>
              <a:rPr lang="en-US" dirty="0">
                <a:hlinkClick r:id="rId9"/>
              </a:rPr>
              <a:t>j.byrnes@mpps.ie</a:t>
            </a:r>
            <a:r>
              <a:rPr lang="en-US" dirty="0"/>
              <a:t> </a:t>
            </a:r>
          </a:p>
        </p:txBody>
      </p:sp>
      <p:cxnSp>
        <p:nvCxnSpPr>
          <p:cNvPr id="133" name="Straight Connector 132">
            <a:extLst>
              <a:ext uri="{FF2B5EF4-FFF2-40B4-BE49-F238E27FC236}">
                <a16:creationId xmlns:a16="http://schemas.microsoft.com/office/drawing/2014/main" id="{8F841485-6093-48AB-9892-0FB58675C726}"/>
              </a:ext>
              <a:ext uri="{C183D7F6-B498-43B3-948B-1728B52AA6E4}">
                <adec:decorative xmlns:adec="http://schemas.microsoft.com/office/drawing/2017/decorative" val="1"/>
              </a:ext>
            </a:extLst>
          </p:cNvPr>
          <p:cNvCxnSpPr/>
          <p:nvPr/>
        </p:nvCxnSpPr>
        <p:spPr>
          <a:xfrm>
            <a:off x="756601" y="5616258"/>
            <a:ext cx="4297680"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100" name="Content Placeholder 99" descr="Link">
            <a:extLst>
              <a:ext uri="{FF2B5EF4-FFF2-40B4-BE49-F238E27FC236}">
                <a16:creationId xmlns:a16="http://schemas.microsoft.com/office/drawing/2014/main" id="{420E824D-10A7-42CB-A7E8-5298E3E84F02}"/>
              </a:ext>
            </a:extLst>
          </p:cNvPr>
          <p:cNvPicPr>
            <a:picLocks noGrp="1" noChangeAspect="1"/>
          </p:cNvPicPr>
          <p:nvPr>
            <p:ph sz="quarter" idx="21"/>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p:pic>
      <p:sp>
        <p:nvSpPr>
          <p:cNvPr id="88" name="Text Placeholder 87" descr="user website">
            <a:extLst>
              <a:ext uri="{FF2B5EF4-FFF2-40B4-BE49-F238E27FC236}">
                <a16:creationId xmlns:a16="http://schemas.microsoft.com/office/drawing/2014/main" id="{3717E33B-5954-4CDC-B30A-BD21BED6DD45}"/>
              </a:ext>
            </a:extLst>
          </p:cNvPr>
          <p:cNvSpPr>
            <a:spLocks noGrp="1"/>
          </p:cNvSpPr>
          <p:nvPr>
            <p:ph type="body" sz="quarter" idx="18"/>
          </p:nvPr>
        </p:nvSpPr>
        <p:spPr/>
        <p:txBody>
          <a:bodyPr/>
          <a:lstStyle/>
          <a:p>
            <a:r>
              <a:rPr lang="en-US" dirty="0"/>
              <a:t>www.mpps.ie</a:t>
            </a:r>
          </a:p>
        </p:txBody>
      </p:sp>
    </p:spTree>
    <p:extLst>
      <p:ext uri="{BB962C8B-B14F-4D97-AF65-F5344CB8AC3E}">
        <p14:creationId xmlns:p14="http://schemas.microsoft.com/office/powerpoint/2010/main" val="267420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room of red chairs in front of a window">
            <a:extLst>
              <a:ext uri="{FF2B5EF4-FFF2-40B4-BE49-F238E27FC236}">
                <a16:creationId xmlns:a16="http://schemas.microsoft.com/office/drawing/2014/main" id="{E983D85E-34D8-430D-875F-7EBB69A6B73E}"/>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p:pic>
      <p:sp>
        <p:nvSpPr>
          <p:cNvPr id="2" name="Title 1" descr="title">
            <a:extLst>
              <a:ext uri="{FF2B5EF4-FFF2-40B4-BE49-F238E27FC236}">
                <a16:creationId xmlns:a16="http://schemas.microsoft.com/office/drawing/2014/main" id="{28BAA8DA-C40B-4AB9-9407-30FB70335152}"/>
              </a:ext>
            </a:extLst>
          </p:cNvPr>
          <p:cNvSpPr>
            <a:spLocks noGrp="1"/>
          </p:cNvSpPr>
          <p:nvPr>
            <p:ph type="ctrTitle"/>
          </p:nvPr>
        </p:nvSpPr>
        <p:spPr>
          <a:xfrm>
            <a:off x="7389079" y="416378"/>
            <a:ext cx="4379976" cy="748031"/>
          </a:xfrm>
        </p:spPr>
        <p:txBody>
          <a:bodyPr/>
          <a:lstStyle/>
          <a:p>
            <a:r>
              <a:rPr lang="en-US" dirty="0">
                <a:latin typeface="Arial Black" panose="020B0A04020102020204" pitchFamily="34" charset="0"/>
              </a:rPr>
              <a:t>Aims of TY</a:t>
            </a:r>
          </a:p>
        </p:txBody>
      </p:sp>
      <p:sp>
        <p:nvSpPr>
          <p:cNvPr id="12" name="Subtitle 11" descr="subtitle">
            <a:extLst>
              <a:ext uri="{FF2B5EF4-FFF2-40B4-BE49-F238E27FC236}">
                <a16:creationId xmlns:a16="http://schemas.microsoft.com/office/drawing/2014/main" id="{B28A8D9C-5123-4D2B-9272-016EF90E0E50}"/>
              </a:ext>
            </a:extLst>
          </p:cNvPr>
          <p:cNvSpPr>
            <a:spLocks noGrp="1"/>
          </p:cNvSpPr>
          <p:nvPr>
            <p:ph type="subTitle" idx="1"/>
          </p:nvPr>
        </p:nvSpPr>
        <p:spPr>
          <a:xfrm>
            <a:off x="7489663" y="2151178"/>
            <a:ext cx="4178808" cy="2135071"/>
          </a:xfrm>
        </p:spPr>
        <p:txBody>
          <a:bodyPr/>
          <a:lstStyle/>
          <a:p>
            <a:pPr marL="285750" indent="-285750">
              <a:buFont typeface="Wingdings" panose="05000000000000000000" pitchFamily="2" charset="2"/>
              <a:buChar char="q"/>
            </a:pPr>
            <a:r>
              <a:rPr lang="en-US" sz="2400" dirty="0">
                <a:latin typeface="Cooper Black" panose="0208090404030B020404" pitchFamily="18" charset="0"/>
              </a:rPr>
              <a:t>A chance to find and develop individual strengths</a:t>
            </a:r>
          </a:p>
          <a:p>
            <a:pPr marL="285750" indent="-285750">
              <a:buFont typeface="Wingdings" panose="05000000000000000000" pitchFamily="2" charset="2"/>
              <a:buChar char="q"/>
            </a:pPr>
            <a:r>
              <a:rPr lang="en-US" sz="2400" dirty="0">
                <a:latin typeface="Cooper Black" panose="0208090404030B020404" pitchFamily="18" charset="0"/>
              </a:rPr>
              <a:t>To become more independent</a:t>
            </a:r>
          </a:p>
          <a:p>
            <a:pPr marL="285750" indent="-285750">
              <a:buFont typeface="Wingdings" panose="05000000000000000000" pitchFamily="2" charset="2"/>
              <a:buChar char="q"/>
            </a:pPr>
            <a:r>
              <a:rPr lang="en-US" sz="2400" dirty="0">
                <a:latin typeface="Cooper Black" panose="0208090404030B020404" pitchFamily="18" charset="0"/>
              </a:rPr>
              <a:t>To become more responsible for study &amp; self-directed work</a:t>
            </a:r>
            <a:br>
              <a:rPr lang="en-US" dirty="0">
                <a:latin typeface="Californian FB" panose="0207040306080B030204" pitchFamily="18" charset="0"/>
              </a:rPr>
            </a:br>
            <a:endParaRPr lang="en-US" dirty="0">
              <a:latin typeface="Californian FB" panose="0207040306080B030204" pitchFamily="18" charset="0"/>
            </a:endParaRPr>
          </a:p>
        </p:txBody>
      </p:sp>
      <p:grpSp>
        <p:nvGrpSpPr>
          <p:cNvPr id="4" name="Group 3">
            <a:extLst>
              <a:ext uri="{FF2B5EF4-FFF2-40B4-BE49-F238E27FC236}">
                <a16:creationId xmlns:a16="http://schemas.microsoft.com/office/drawing/2014/main" id="{EB664AAE-5AE9-41D7-8346-002B9F445323}"/>
              </a:ext>
              <a:ext uri="{C183D7F6-B498-43B3-948B-1728B52AA6E4}">
                <adec:decorative xmlns:adec="http://schemas.microsoft.com/office/drawing/2017/decorative" val="1"/>
              </a:ext>
            </a:extLst>
          </p:cNvPr>
          <p:cNvGrpSpPr/>
          <p:nvPr/>
        </p:nvGrpSpPr>
        <p:grpSpPr>
          <a:xfrm>
            <a:off x="-3740" y="0"/>
            <a:ext cx="6208649" cy="6858000"/>
            <a:chOff x="-3740" y="0"/>
            <a:chExt cx="6208649" cy="6858000"/>
          </a:xfrm>
        </p:grpSpPr>
        <p:sp>
          <p:nvSpPr>
            <p:cNvPr id="11" name="Freeform: Shape 10">
              <a:extLst>
                <a:ext uri="{FF2B5EF4-FFF2-40B4-BE49-F238E27FC236}">
                  <a16:creationId xmlns:a16="http://schemas.microsoft.com/office/drawing/2014/main" id="{927C3783-B800-4093-BB0D-D5AEF08C3B59}"/>
                </a:ext>
              </a:extLst>
            </p:cNvPr>
            <p:cNvSpPr/>
            <p:nvPr/>
          </p:nvSpPr>
          <p:spPr>
            <a:xfrm>
              <a:off x="-3740" y="0"/>
              <a:ext cx="6208649" cy="6858000"/>
            </a:xfrm>
            <a:custGeom>
              <a:avLst/>
              <a:gdLst>
                <a:gd name="connsiteX0" fmla="*/ 0 w 6208649"/>
                <a:gd name="connsiteY0" fmla="*/ 0 h 6858000"/>
                <a:gd name="connsiteX1" fmla="*/ 6208649 w 6208649"/>
                <a:gd name="connsiteY1" fmla="*/ 0 h 6858000"/>
                <a:gd name="connsiteX2" fmla="*/ 2737815 w 6208649"/>
                <a:gd name="connsiteY2" fmla="*/ 6858000 h 6858000"/>
                <a:gd name="connsiteX3" fmla="*/ 0 w 62086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08649" h="6858000">
                  <a:moveTo>
                    <a:pt x="0" y="0"/>
                  </a:moveTo>
                  <a:lnTo>
                    <a:pt x="6208649" y="0"/>
                  </a:lnTo>
                  <a:lnTo>
                    <a:pt x="2737815" y="6858000"/>
                  </a:lnTo>
                  <a:lnTo>
                    <a:pt x="0" y="6858000"/>
                  </a:lnTo>
                  <a:close/>
                </a:path>
              </a:pathLst>
            </a:custGeom>
            <a:solidFill>
              <a:schemeClr val="bg1">
                <a:lumMod val="95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Rectangle 8">
              <a:extLst>
                <a:ext uri="{FF2B5EF4-FFF2-40B4-BE49-F238E27FC236}">
                  <a16:creationId xmlns:a16="http://schemas.microsoft.com/office/drawing/2014/main" id="{B576E978-A841-4A4F-B153-CC369D9391D3}"/>
                </a:ext>
              </a:extLst>
            </p:cNvPr>
            <p:cNvSpPr/>
            <p:nvPr/>
          </p:nvSpPr>
          <p:spPr>
            <a:xfrm>
              <a:off x="1451429" y="0"/>
              <a:ext cx="3222172" cy="6858000"/>
            </a:xfrm>
            <a:prstGeom prst="rect">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812382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descr="group of students at a table studying in the library">
            <a:extLst>
              <a:ext uri="{FF2B5EF4-FFF2-40B4-BE49-F238E27FC236}">
                <a16:creationId xmlns:a16="http://schemas.microsoft.com/office/drawing/2014/main" id="{1A5F02FB-FDF1-427A-AB2F-50F09EBEE54E}"/>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p:pic>
      <p:grpSp>
        <p:nvGrpSpPr>
          <p:cNvPr id="3" name="Group 2">
            <a:extLst>
              <a:ext uri="{FF2B5EF4-FFF2-40B4-BE49-F238E27FC236}">
                <a16:creationId xmlns:a16="http://schemas.microsoft.com/office/drawing/2014/main" id="{B96D2D9B-E0B9-499F-9404-108DB59E4502}"/>
              </a:ext>
              <a:ext uri="{C183D7F6-B498-43B3-948B-1728B52AA6E4}">
                <adec:decorative xmlns:adec="http://schemas.microsoft.com/office/drawing/2017/decorative" val="1"/>
              </a:ext>
            </a:extLst>
          </p:cNvPr>
          <p:cNvGrpSpPr/>
          <p:nvPr/>
        </p:nvGrpSpPr>
        <p:grpSpPr>
          <a:xfrm>
            <a:off x="0" y="326571"/>
            <a:ext cx="6957056" cy="6858000"/>
            <a:chOff x="0" y="0"/>
            <a:chExt cx="6957056" cy="6858000"/>
          </a:xfrm>
        </p:grpSpPr>
        <p:sp>
          <p:nvSpPr>
            <p:cNvPr id="33" name="Parallelogram 32">
              <a:extLst>
                <a:ext uri="{FF2B5EF4-FFF2-40B4-BE49-F238E27FC236}">
                  <a16:creationId xmlns:a16="http://schemas.microsoft.com/office/drawing/2014/main"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C6577883-A694-450C-A2C7-C9C8A85D9915}"/>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1" name="Title 30" descr="title">
            <a:extLst>
              <a:ext uri="{FF2B5EF4-FFF2-40B4-BE49-F238E27FC236}">
                <a16:creationId xmlns:a16="http://schemas.microsoft.com/office/drawing/2014/main" id="{9284195F-D106-45D8-ABAA-959FA68948B0}"/>
              </a:ext>
            </a:extLst>
          </p:cNvPr>
          <p:cNvSpPr>
            <a:spLocks noGrp="1"/>
          </p:cNvSpPr>
          <p:nvPr>
            <p:ph type="ctrTitle"/>
          </p:nvPr>
        </p:nvSpPr>
        <p:spPr>
          <a:xfrm>
            <a:off x="316020" y="1583871"/>
            <a:ext cx="5330038" cy="3044366"/>
          </a:xfrm>
        </p:spPr>
        <p:txBody>
          <a:bodyPr/>
          <a:lstStyle/>
          <a:p>
            <a:br>
              <a:rPr lang="en-US" sz="1800" dirty="0">
                <a:latin typeface="Arial Black" panose="020B0A04020102020204" pitchFamily="34" charset="0"/>
              </a:rPr>
            </a:br>
            <a:br>
              <a:rPr lang="en-US" sz="1800" dirty="0">
                <a:latin typeface="Arial Black" panose="020B0A04020102020204" pitchFamily="34" charset="0"/>
              </a:rPr>
            </a:br>
            <a:br>
              <a:rPr lang="en-US" sz="1800" dirty="0">
                <a:latin typeface="Arial Black" panose="020B0A04020102020204" pitchFamily="34" charset="0"/>
              </a:rPr>
            </a:br>
            <a:r>
              <a:rPr lang="en-US" sz="1800" dirty="0">
                <a:latin typeface="Arial Black" panose="020B0A04020102020204" pitchFamily="34" charset="0"/>
              </a:rPr>
              <a:t>The space and opportunity to mature and grow</a:t>
            </a:r>
            <a:br>
              <a:rPr lang="en-US" sz="1800" dirty="0">
                <a:latin typeface="Arial Black" panose="020B0A04020102020204" pitchFamily="34" charset="0"/>
              </a:rPr>
            </a:br>
            <a:br>
              <a:rPr lang="en-US" sz="1800" dirty="0">
                <a:latin typeface="Arial Black" panose="020B0A04020102020204" pitchFamily="34" charset="0"/>
              </a:rPr>
            </a:br>
            <a:r>
              <a:rPr lang="en-US" sz="1800" dirty="0">
                <a:latin typeface="Arial Black" panose="020B0A04020102020204" pitchFamily="34" charset="0"/>
              </a:rPr>
              <a:t>To develop greater self-confidence</a:t>
            </a:r>
            <a:br>
              <a:rPr lang="en-US" sz="1800" dirty="0">
                <a:latin typeface="Arial Black" panose="020B0A04020102020204" pitchFamily="34" charset="0"/>
              </a:rPr>
            </a:br>
            <a:br>
              <a:rPr lang="en-US" sz="1800" dirty="0">
                <a:latin typeface="Arial Black" panose="020B0A04020102020204" pitchFamily="34" charset="0"/>
              </a:rPr>
            </a:br>
            <a:r>
              <a:rPr lang="en-US" sz="1800" dirty="0">
                <a:latin typeface="Arial Black" panose="020B0A04020102020204" pitchFamily="34" charset="0"/>
              </a:rPr>
              <a:t>To become better at making decisions</a:t>
            </a:r>
            <a:br>
              <a:rPr lang="en-US" sz="1800" dirty="0">
                <a:latin typeface="Arial Black" panose="020B0A04020102020204" pitchFamily="34" charset="0"/>
              </a:rPr>
            </a:br>
            <a:br>
              <a:rPr lang="en-US" sz="1800" dirty="0">
                <a:latin typeface="Arial Black" panose="020B0A04020102020204" pitchFamily="34" charset="0"/>
              </a:rPr>
            </a:br>
            <a:r>
              <a:rPr lang="en-US" sz="1800" dirty="0">
                <a:latin typeface="Arial Black" panose="020B0A04020102020204" pitchFamily="34" charset="0"/>
              </a:rPr>
              <a:t>Become more skilled at getting on with other students &amp; those in authority</a:t>
            </a:r>
            <a:br>
              <a:rPr lang="en-US" sz="1800" dirty="0">
                <a:latin typeface="Arial Black" panose="020B0A04020102020204" pitchFamily="34" charset="0"/>
              </a:rPr>
            </a:br>
            <a:br>
              <a:rPr lang="en-US" sz="1800" dirty="0">
                <a:latin typeface="Arial Black" panose="020B0A04020102020204" pitchFamily="34" charset="0"/>
              </a:rPr>
            </a:br>
            <a:r>
              <a:rPr lang="en-US" sz="1800" dirty="0">
                <a:latin typeface="Arial Black" panose="020B0A04020102020204" pitchFamily="34" charset="0"/>
              </a:rPr>
              <a:t>To develop clearer goals &amp; aspirations for life</a:t>
            </a:r>
            <a:br>
              <a:rPr lang="en-US" sz="1800" dirty="0">
                <a:latin typeface="Arial Black" panose="020B0A04020102020204" pitchFamily="34" charset="0"/>
              </a:rPr>
            </a:br>
            <a:br>
              <a:rPr lang="en-US" sz="1800" dirty="0">
                <a:latin typeface="Arial Black" panose="020B0A04020102020204" pitchFamily="34" charset="0"/>
              </a:rPr>
            </a:br>
            <a:r>
              <a:rPr lang="en-US" sz="1800" dirty="0">
                <a:latin typeface="Arial Black" panose="020B0A04020102020204" pitchFamily="34" charset="0"/>
              </a:rPr>
              <a:t>To prepare for personal, leisure &amp; working life</a:t>
            </a:r>
          </a:p>
        </p:txBody>
      </p:sp>
      <p:sp>
        <p:nvSpPr>
          <p:cNvPr id="12" name="Subtitle 11" descr="subtitle">
            <a:extLst>
              <a:ext uri="{FF2B5EF4-FFF2-40B4-BE49-F238E27FC236}">
                <a16:creationId xmlns:a16="http://schemas.microsoft.com/office/drawing/2014/main" id="{A6AB5563-AD44-4883-8D3E-93E27EEDAA40}"/>
              </a:ext>
            </a:extLst>
          </p:cNvPr>
          <p:cNvSpPr>
            <a:spLocks noGrp="1"/>
          </p:cNvSpPr>
          <p:nvPr>
            <p:ph type="subTitle" idx="1"/>
          </p:nvPr>
        </p:nvSpPr>
        <p:spPr/>
        <p:txBody>
          <a:bodyPr/>
          <a:lstStyle/>
          <a:p>
            <a:r>
              <a:rPr lang="en-US" sz="4000" dirty="0">
                <a:latin typeface="Arial Black" panose="020B0A04020102020204" pitchFamily="34" charset="0"/>
              </a:rPr>
              <a:t>Our vision for TY</a:t>
            </a:r>
          </a:p>
        </p:txBody>
      </p:sp>
    </p:spTree>
    <p:extLst>
      <p:ext uri="{BB962C8B-B14F-4D97-AF65-F5344CB8AC3E}">
        <p14:creationId xmlns:p14="http://schemas.microsoft.com/office/powerpoint/2010/main" val="2366578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close up of pages in a book">
            <a:extLst>
              <a:ext uri="{FF2B5EF4-FFF2-40B4-BE49-F238E27FC236}">
                <a16:creationId xmlns:a16="http://schemas.microsoft.com/office/drawing/2014/main" id="{18718FBA-CF32-41C2-9D07-1F0F7F19F73C}"/>
              </a:ext>
            </a:extLst>
          </p:cNvPr>
          <p:cNvPicPr>
            <a:picLocks noGrp="1" noChangeAspect="1"/>
          </p:cNvPicPr>
          <p:nvPr>
            <p:ph type="pic" sz="quarter" idx="10"/>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19594"/>
            <a:ext cx="12192001" cy="6858000"/>
          </a:xfrm>
        </p:spPr>
      </p:pic>
      <p:grpSp>
        <p:nvGrpSpPr>
          <p:cNvPr id="23" name="Group 22">
            <a:extLst>
              <a:ext uri="{FF2B5EF4-FFF2-40B4-BE49-F238E27FC236}">
                <a16:creationId xmlns:a16="http://schemas.microsoft.com/office/drawing/2014/main" id="{28C94A8D-A234-408C-8281-33CCC01BE2A8}"/>
              </a:ext>
              <a:ext uri="{C183D7F6-B498-43B3-948B-1728B52AA6E4}">
                <adec:decorative xmlns:adec="http://schemas.microsoft.com/office/drawing/2017/decorative" val="1"/>
              </a:ext>
            </a:extLst>
          </p:cNvPr>
          <p:cNvGrpSpPr/>
          <p:nvPr/>
        </p:nvGrpSpPr>
        <p:grpSpPr>
          <a:xfrm>
            <a:off x="0" y="0"/>
            <a:ext cx="5891349" cy="6858000"/>
            <a:chOff x="0" y="0"/>
            <a:chExt cx="5891349" cy="6858000"/>
          </a:xfrm>
        </p:grpSpPr>
        <p:sp>
          <p:nvSpPr>
            <p:cNvPr id="22" name="Freeform: Shape 21">
              <a:extLst>
                <a:ext uri="{FF2B5EF4-FFF2-40B4-BE49-F238E27FC236}">
                  <a16:creationId xmlns:a16="http://schemas.microsoft.com/office/drawing/2014/main" id="{01887690-2EDF-4913-A835-4503B0E36442}"/>
                </a:ext>
              </a:extLst>
            </p:cNvPr>
            <p:cNvSpPr/>
            <p:nvPr/>
          </p:nvSpPr>
          <p:spPr>
            <a:xfrm>
              <a:off x="0" y="0"/>
              <a:ext cx="4750604" cy="6858000"/>
            </a:xfrm>
            <a:custGeom>
              <a:avLst/>
              <a:gdLst>
                <a:gd name="connsiteX0" fmla="*/ 0 w 4750604"/>
                <a:gd name="connsiteY0" fmla="*/ 0 h 6858000"/>
                <a:gd name="connsiteX1" fmla="*/ 4750604 w 4750604"/>
                <a:gd name="connsiteY1" fmla="*/ 0 h 6858000"/>
                <a:gd name="connsiteX2" fmla="*/ 3101407 w 4750604"/>
                <a:gd name="connsiteY2" fmla="*/ 6858000 h 6858000"/>
                <a:gd name="connsiteX3" fmla="*/ 0 w 475060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50604" h="6858000">
                  <a:moveTo>
                    <a:pt x="0" y="0"/>
                  </a:moveTo>
                  <a:lnTo>
                    <a:pt x="4750604" y="0"/>
                  </a:lnTo>
                  <a:lnTo>
                    <a:pt x="3101407" y="6858000"/>
                  </a:lnTo>
                  <a:lnTo>
                    <a:pt x="0" y="6858000"/>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AD1E7D22-630D-4E19-8BE6-9C21E4A652BD}"/>
                </a:ext>
              </a:extLst>
            </p:cNvPr>
            <p:cNvSpPr/>
            <p:nvPr/>
          </p:nvSpPr>
          <p:spPr>
            <a:xfrm>
              <a:off x="1" y="0"/>
              <a:ext cx="3946799" cy="6858000"/>
            </a:xfrm>
            <a:custGeom>
              <a:avLst/>
              <a:gdLst>
                <a:gd name="connsiteX0" fmla="*/ 0 w 3946799"/>
                <a:gd name="connsiteY0" fmla="*/ 0 h 6858000"/>
                <a:gd name="connsiteX1" fmla="*/ 3946799 w 3946799"/>
                <a:gd name="connsiteY1" fmla="*/ 0 h 6858000"/>
                <a:gd name="connsiteX2" fmla="*/ 2297602 w 3946799"/>
                <a:gd name="connsiteY2" fmla="*/ 6858000 h 6858000"/>
                <a:gd name="connsiteX3" fmla="*/ 0 w 394679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946799" h="6858000">
                  <a:moveTo>
                    <a:pt x="0" y="0"/>
                  </a:moveTo>
                  <a:lnTo>
                    <a:pt x="3946799" y="0"/>
                  </a:lnTo>
                  <a:lnTo>
                    <a:pt x="2297602" y="6858000"/>
                  </a:lnTo>
                  <a:lnTo>
                    <a:pt x="0" y="6858000"/>
                  </a:lnTo>
                  <a:close/>
                </a:path>
              </a:pathLst>
            </a:custGeom>
            <a:solidFill>
              <a:schemeClr val="accent1">
                <a:lumMod val="7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18BD405-EEE9-4A08-8DA2-A70AFCF1D240}"/>
                </a:ext>
              </a:extLst>
            </p:cNvPr>
            <p:cNvSpPr/>
            <p:nvPr/>
          </p:nvSpPr>
          <p:spPr>
            <a:xfrm>
              <a:off x="0" y="0"/>
              <a:ext cx="3723822" cy="6858000"/>
            </a:xfrm>
            <a:custGeom>
              <a:avLst/>
              <a:gdLst>
                <a:gd name="connsiteX0" fmla="*/ 0 w 3723822"/>
                <a:gd name="connsiteY0" fmla="*/ 0 h 6858000"/>
                <a:gd name="connsiteX1" fmla="*/ 3723822 w 3723822"/>
                <a:gd name="connsiteY1" fmla="*/ 0 h 6858000"/>
                <a:gd name="connsiteX2" fmla="*/ 2074625 w 3723822"/>
                <a:gd name="connsiteY2" fmla="*/ 6858000 h 6858000"/>
                <a:gd name="connsiteX3" fmla="*/ 0 w 372382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723822" h="6858000">
                  <a:moveTo>
                    <a:pt x="0" y="0"/>
                  </a:moveTo>
                  <a:lnTo>
                    <a:pt x="3723822" y="0"/>
                  </a:lnTo>
                  <a:lnTo>
                    <a:pt x="2074625" y="6858000"/>
                  </a:lnTo>
                  <a:lnTo>
                    <a:pt x="0" y="6858000"/>
                  </a:lnTo>
                  <a:close/>
                </a:path>
              </a:pathLst>
            </a:custGeom>
            <a:solidFill>
              <a:schemeClr val="accent1">
                <a:lumMod val="7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7D4A6826-2C0D-4C79-A871-DF31737EE4F7}"/>
                </a:ext>
              </a:extLst>
            </p:cNvPr>
            <p:cNvSpPr/>
            <p:nvPr/>
          </p:nvSpPr>
          <p:spPr>
            <a:xfrm>
              <a:off x="0" y="0"/>
              <a:ext cx="5891349" cy="6858000"/>
            </a:xfrm>
            <a:custGeom>
              <a:avLst/>
              <a:gdLst>
                <a:gd name="connsiteX0" fmla="*/ 0 w 3374007"/>
                <a:gd name="connsiteY0" fmla="*/ 0 h 6858000"/>
                <a:gd name="connsiteX1" fmla="*/ 3374007 w 3374007"/>
                <a:gd name="connsiteY1" fmla="*/ 0 h 6858000"/>
                <a:gd name="connsiteX2" fmla="*/ 1659507 w 3374007"/>
                <a:gd name="connsiteY2" fmla="*/ 6858000 h 6858000"/>
                <a:gd name="connsiteX3" fmla="*/ 0 w 337400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374007" h="6858000">
                  <a:moveTo>
                    <a:pt x="0" y="0"/>
                  </a:moveTo>
                  <a:lnTo>
                    <a:pt x="3374007" y="0"/>
                  </a:lnTo>
                  <a:lnTo>
                    <a:pt x="1659507" y="6858000"/>
                  </a:lnTo>
                  <a:lnTo>
                    <a:pt x="0" y="6858000"/>
                  </a:lnTo>
                  <a:close/>
                </a:path>
              </a:pathLst>
            </a:custGeom>
            <a:solidFill>
              <a:schemeClr val="accent1">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itle 33" descr="title">
            <a:extLst>
              <a:ext uri="{FF2B5EF4-FFF2-40B4-BE49-F238E27FC236}">
                <a16:creationId xmlns:a16="http://schemas.microsoft.com/office/drawing/2014/main" id="{3749FE94-FC7C-4359-A56E-6C7A87BDEE87}"/>
              </a:ext>
            </a:extLst>
          </p:cNvPr>
          <p:cNvSpPr>
            <a:spLocks noGrp="1"/>
          </p:cNvSpPr>
          <p:nvPr>
            <p:ph type="title"/>
          </p:nvPr>
        </p:nvSpPr>
        <p:spPr>
          <a:xfrm>
            <a:off x="2965269" y="1645920"/>
            <a:ext cx="8536250" cy="3709851"/>
          </a:xfrm>
        </p:spPr>
        <p:txBody>
          <a:bodyPr/>
          <a:lstStyle/>
          <a:p>
            <a:r>
              <a:rPr lang="en-US" sz="8000" dirty="0"/>
              <a:t>The TY Team</a:t>
            </a:r>
            <a:r>
              <a:rPr lang="en-US" dirty="0"/>
              <a:t>	</a:t>
            </a:r>
            <a:br>
              <a:rPr lang="en-US" dirty="0"/>
            </a:br>
            <a:r>
              <a:rPr lang="en-US" sz="3600" err="1"/>
              <a:t>Programme</a:t>
            </a:r>
            <a:br>
              <a:rPr lang="en-US" sz="3600" dirty="0"/>
            </a:br>
            <a:r>
              <a:rPr lang="en-US" sz="3600" dirty="0"/>
              <a:t>Coordinator: Ms. J. Byrnes</a:t>
            </a:r>
            <a:br>
              <a:rPr lang="en-US" sz="3600" dirty="0"/>
            </a:br>
            <a:r>
              <a:rPr lang="en-US" sz="3600"/>
              <a:t>Year Head:     Mr. Winders</a:t>
            </a:r>
            <a:br>
              <a:rPr lang="en-US" sz="3600" dirty="0"/>
            </a:br>
            <a:r>
              <a:rPr lang="en-US" sz="3600"/>
              <a:t>Tutors:             To be confirmed</a:t>
            </a:r>
          </a:p>
        </p:txBody>
      </p:sp>
      <p:graphicFrame>
        <p:nvGraphicFramePr>
          <p:cNvPr id="10" name="Table 18">
            <a:extLst>
              <a:ext uri="{FF2B5EF4-FFF2-40B4-BE49-F238E27FC236}">
                <a16:creationId xmlns:a16="http://schemas.microsoft.com/office/drawing/2014/main" id="{99398179-B4FF-4368-B706-AD5DF901AC3E}"/>
              </a:ext>
            </a:extLst>
          </p:cNvPr>
          <p:cNvGraphicFramePr>
            <a:graphicFrameLocks/>
          </p:cNvGraphicFramePr>
          <p:nvPr>
            <p:extLst>
              <p:ext uri="{D42A27DB-BD31-4B8C-83A1-F6EECF244321}">
                <p14:modId xmlns:p14="http://schemas.microsoft.com/office/powerpoint/2010/main" val="4025353175"/>
              </p:ext>
            </p:extLst>
          </p:nvPr>
        </p:nvGraphicFramePr>
        <p:xfrm>
          <a:off x="9551690" y="6718452"/>
          <a:ext cx="416560" cy="5943600"/>
        </p:xfrm>
        <a:graphic>
          <a:graphicData uri="http://schemas.openxmlformats.org/drawingml/2006/table">
            <a:tbl>
              <a:tblPr firstRow="1" bandRow="1">
                <a:tableStyleId>{D113A9D2-9D6B-4929-AA2D-F23B5EE8CBE7}</a:tableStyleId>
              </a:tblPr>
              <a:tblGrid>
                <a:gridCol w="208280">
                  <a:extLst>
                    <a:ext uri="{9D8B030D-6E8A-4147-A177-3AD203B41FA5}">
                      <a16:colId xmlns:a16="http://schemas.microsoft.com/office/drawing/2014/main" val="1196589560"/>
                    </a:ext>
                  </a:extLst>
                </a:gridCol>
                <a:gridCol w="208280">
                  <a:extLst>
                    <a:ext uri="{9D8B030D-6E8A-4147-A177-3AD203B41FA5}">
                      <a16:colId xmlns:a16="http://schemas.microsoft.com/office/drawing/2014/main" val="1133201102"/>
                    </a:ext>
                  </a:extLst>
                </a:gridCol>
              </a:tblGrid>
              <a:tr h="256722">
                <a:tc>
                  <a:txBody>
                    <a:bodyPr/>
                    <a:lstStyle/>
                    <a:p>
                      <a:endParaRPr lang="en-IE" dirty="0"/>
                    </a:p>
                  </a:txBody>
                  <a:tcPr/>
                </a:tc>
                <a:tc>
                  <a:txBody>
                    <a:bodyPr/>
                    <a:lstStyle/>
                    <a:p>
                      <a:r>
                        <a:rPr lang="en-IE" dirty="0"/>
                        <a:t>Year Head</a:t>
                      </a:r>
                    </a:p>
                  </a:txBody>
                  <a:tcPr/>
                </a:tc>
                <a:extLst>
                  <a:ext uri="{0D108BD9-81ED-4DB2-BD59-A6C34878D82A}">
                    <a16:rowId xmlns:a16="http://schemas.microsoft.com/office/drawing/2014/main" val="2125973673"/>
                  </a:ext>
                </a:extLst>
              </a:tr>
              <a:tr h="174204">
                <a:tc>
                  <a:txBody>
                    <a:bodyPr/>
                    <a:lstStyle/>
                    <a:p>
                      <a:r>
                        <a:rPr lang="en-IE" dirty="0"/>
                        <a:t>Tutors</a:t>
                      </a:r>
                    </a:p>
                  </a:txBody>
                  <a:tcPr/>
                </a:tc>
                <a:tc>
                  <a:txBody>
                    <a:bodyPr/>
                    <a:lstStyle/>
                    <a:p>
                      <a:r>
                        <a:rPr lang="en-IE" dirty="0"/>
                        <a:t>To be confirmed</a:t>
                      </a:r>
                    </a:p>
                  </a:txBody>
                  <a:tcPr/>
                </a:tc>
                <a:extLst>
                  <a:ext uri="{0D108BD9-81ED-4DB2-BD59-A6C34878D82A}">
                    <a16:rowId xmlns:a16="http://schemas.microsoft.com/office/drawing/2014/main" val="1752634267"/>
                  </a:ext>
                </a:extLst>
              </a:tr>
            </a:tbl>
          </a:graphicData>
        </a:graphic>
      </p:graphicFrame>
    </p:spTree>
    <p:extLst>
      <p:ext uri="{BB962C8B-B14F-4D97-AF65-F5344CB8AC3E}">
        <p14:creationId xmlns:p14="http://schemas.microsoft.com/office/powerpoint/2010/main" val="1077816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10" b="10"/>
          <a:stretch>
            <a:fillRect/>
          </a:stretch>
        </p:blipFill>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2418313" y="0"/>
            <a:ext cx="7388298" cy="6858000"/>
            <a:chOff x="1826589" y="0"/>
            <a:chExt cx="7388298"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9" y="0"/>
              <a:ext cx="6596788"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5</a:t>
            </a:fld>
            <a:endParaRPr lang="en-US" sz="1200" dirty="0">
              <a:solidFill>
                <a:schemeClr val="bg1"/>
              </a:solidFill>
            </a:endParaRPr>
          </a:p>
        </p:txBody>
      </p:sp>
      <p:sp>
        <p:nvSpPr>
          <p:cNvPr id="25" name="Content Placeholder 2">
            <a:extLst>
              <a:ext uri="{FF2B5EF4-FFF2-40B4-BE49-F238E27FC236}">
                <a16:creationId xmlns:a16="http://schemas.microsoft.com/office/drawing/2014/main" id="{0A098396-6703-4337-A20A-C0B8DF1B1D23}"/>
              </a:ext>
            </a:extLst>
          </p:cNvPr>
          <p:cNvSpPr txBox="1">
            <a:spLocks/>
          </p:cNvSpPr>
          <p:nvPr/>
        </p:nvSpPr>
        <p:spPr>
          <a:xfrm>
            <a:off x="244155" y="613229"/>
            <a:ext cx="4419914" cy="4878795"/>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t>Irish</a:t>
            </a:r>
            <a:endParaRPr lang="en-GB" sz="1800" b="1">
              <a:ea typeface="Calibri Light"/>
              <a:cs typeface="Calibri Light"/>
            </a:endParaRPr>
          </a:p>
          <a:p>
            <a:r>
              <a:rPr lang="en-GB" sz="1800" b="1" dirty="0"/>
              <a:t>English </a:t>
            </a:r>
            <a:endParaRPr lang="en-GB" sz="1800" b="1" dirty="0">
              <a:ea typeface="Calibri Light"/>
              <a:cs typeface="Calibri Light"/>
            </a:endParaRPr>
          </a:p>
          <a:p>
            <a:r>
              <a:rPr lang="en-GB" sz="1800" b="1" dirty="0"/>
              <a:t>Mathematics</a:t>
            </a:r>
            <a:endParaRPr lang="en-GB" sz="1800" b="1">
              <a:ea typeface="Calibri Light"/>
              <a:cs typeface="Calibri Light"/>
            </a:endParaRPr>
          </a:p>
          <a:p>
            <a:r>
              <a:rPr lang="en-GB" sz="1800" b="1" dirty="0"/>
              <a:t>French/Spanish/German</a:t>
            </a:r>
            <a:endParaRPr lang="en-GB" sz="1800" b="1">
              <a:ea typeface="Calibri Light"/>
              <a:cs typeface="Calibri Light"/>
            </a:endParaRPr>
          </a:p>
          <a:p>
            <a:r>
              <a:rPr lang="en-GB" sz="1800" b="1" dirty="0"/>
              <a:t>World of Science</a:t>
            </a:r>
            <a:endParaRPr lang="en-GB" sz="1800" b="1">
              <a:ea typeface="Calibri Light"/>
              <a:cs typeface="Calibri Light"/>
            </a:endParaRPr>
          </a:p>
          <a:p>
            <a:r>
              <a:rPr lang="en-GB" sz="1800" b="1" dirty="0"/>
              <a:t>Religious Education</a:t>
            </a:r>
            <a:endParaRPr lang="en-GB" sz="1800" b="1">
              <a:ea typeface="Calibri Light"/>
              <a:cs typeface="Calibri Light"/>
            </a:endParaRPr>
          </a:p>
          <a:p>
            <a:r>
              <a:rPr lang="en-GB" sz="1800" b="1" dirty="0"/>
              <a:t>PE</a:t>
            </a:r>
            <a:endParaRPr lang="en-GB" sz="1800" b="1">
              <a:ea typeface="Calibri Light"/>
              <a:cs typeface="Calibri Light"/>
            </a:endParaRPr>
          </a:p>
          <a:p>
            <a:r>
              <a:rPr lang="en-GB" sz="1800" b="1" dirty="0"/>
              <a:t>Computer Applications</a:t>
            </a:r>
            <a:endParaRPr lang="en-GB" sz="1800" b="1">
              <a:ea typeface="Calibri Light"/>
              <a:cs typeface="Calibri Light"/>
            </a:endParaRPr>
          </a:p>
          <a:p>
            <a:r>
              <a:rPr lang="en-GB" sz="1800" b="1" dirty="0"/>
              <a:t>Career Guidance</a:t>
            </a:r>
            <a:endParaRPr lang="en-GB" sz="1800" b="1">
              <a:ea typeface="Calibri Light"/>
              <a:cs typeface="Calibri Light"/>
            </a:endParaRPr>
          </a:p>
          <a:p>
            <a:r>
              <a:rPr lang="en-GB" sz="1800" b="1" dirty="0"/>
              <a:t>Work Organisation/VPG</a:t>
            </a:r>
            <a:endParaRPr lang="en-GB" sz="1800" b="1">
              <a:ea typeface="Calibri Light"/>
              <a:cs typeface="Calibri Light"/>
            </a:endParaRPr>
          </a:p>
          <a:p>
            <a:r>
              <a:rPr lang="en-GB" sz="1800" b="1" dirty="0"/>
              <a:t>History</a:t>
            </a:r>
            <a:endParaRPr lang="en-GB" sz="1800" b="1">
              <a:ea typeface="Calibri Light"/>
              <a:cs typeface="Calibri Light"/>
            </a:endParaRPr>
          </a:p>
          <a:p>
            <a:r>
              <a:rPr lang="en-GB" sz="1800" b="1" dirty="0"/>
              <a:t>Geography </a:t>
            </a:r>
            <a:endParaRPr lang="en-GB" sz="1800" b="1">
              <a:ea typeface="Calibri Light"/>
              <a:cs typeface="Calibri Light"/>
            </a:endParaRPr>
          </a:p>
          <a:p>
            <a:r>
              <a:rPr lang="en-GB" sz="1800" b="1" dirty="0"/>
              <a:t>SPHE</a:t>
            </a:r>
            <a:endParaRPr lang="en-GB" sz="1800" b="1" dirty="0">
              <a:ea typeface="Calibri Light"/>
              <a:cs typeface="Calibri Light"/>
            </a:endParaRPr>
          </a:p>
          <a:p>
            <a:endParaRPr lang="en-GB" sz="1800" dirty="0"/>
          </a:p>
          <a:p>
            <a:endParaRPr lang="en-IE" sz="1800" dirty="0"/>
          </a:p>
        </p:txBody>
      </p:sp>
      <p:sp>
        <p:nvSpPr>
          <p:cNvPr id="27" name="Rectangle 26">
            <a:extLst>
              <a:ext uri="{FF2B5EF4-FFF2-40B4-BE49-F238E27FC236}">
                <a16:creationId xmlns:a16="http://schemas.microsoft.com/office/drawing/2014/main" id="{A126F5BD-527B-4AF5-A357-20ED664EC279}"/>
              </a:ext>
            </a:extLst>
          </p:cNvPr>
          <p:cNvSpPr/>
          <p:nvPr/>
        </p:nvSpPr>
        <p:spPr>
          <a:xfrm>
            <a:off x="277135" y="5725561"/>
            <a:ext cx="7732644" cy="573042"/>
          </a:xfrm>
          <a:prstGeom prst="rect">
            <a:avLst/>
          </a:prstGeom>
        </p:spPr>
        <p:txBody>
          <a:bodyPr wrap="square" lIns="91440" tIns="45720" rIns="91440" bIns="45720" anchor="t">
            <a:spAutoFit/>
          </a:bodyPr>
          <a:lstStyle/>
          <a:p>
            <a:pPr>
              <a:lnSpc>
                <a:spcPct val="115000"/>
              </a:lnSpc>
              <a:spcAft>
                <a:spcPts val="1000"/>
              </a:spcAft>
              <a:tabLst>
                <a:tab pos="6686550" algn="l"/>
              </a:tabLst>
            </a:pPr>
            <a:r>
              <a:rPr lang="en-IE" sz="1400" b="1" i="1" dirty="0">
                <a:ea typeface="Calibri"/>
                <a:cs typeface="Times New Roman"/>
              </a:rPr>
              <a:t>These are the core and modular subjects for 2025/ 2026. There may be changes next year due to number of class groups and timetabling constraints.</a:t>
            </a:r>
            <a:endParaRPr lang="en-IE" sz="1400" b="1" i="1" dirty="0">
              <a:effectLst/>
              <a:ea typeface="Calibri"/>
              <a:cs typeface="Times New Roman"/>
            </a:endParaRPr>
          </a:p>
        </p:txBody>
      </p:sp>
      <p:sp>
        <p:nvSpPr>
          <p:cNvPr id="29" name="Content Placeholder 2">
            <a:extLst>
              <a:ext uri="{FF2B5EF4-FFF2-40B4-BE49-F238E27FC236}">
                <a16:creationId xmlns:a16="http://schemas.microsoft.com/office/drawing/2014/main" id="{221AC02F-1154-4DF2-B00E-4B0E8B08DA64}"/>
              </a:ext>
            </a:extLst>
          </p:cNvPr>
          <p:cNvSpPr txBox="1">
            <a:spLocks/>
          </p:cNvSpPr>
          <p:nvPr/>
        </p:nvSpPr>
        <p:spPr>
          <a:xfrm>
            <a:off x="4839501" y="806579"/>
            <a:ext cx="4419914" cy="5129303"/>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dirty="0"/>
              <a:t>Leadership</a:t>
            </a:r>
            <a:endParaRPr lang="en-GB" sz="1800" b="1" dirty="0">
              <a:ea typeface="Calibri Light"/>
              <a:cs typeface="Calibri Light"/>
            </a:endParaRPr>
          </a:p>
          <a:p>
            <a:r>
              <a:rPr lang="en-GB" sz="1800" b="1" dirty="0"/>
              <a:t>Cookery</a:t>
            </a:r>
            <a:endParaRPr lang="en-GB" sz="1800" b="1" dirty="0">
              <a:ea typeface="Calibri Light"/>
              <a:cs typeface="Calibri Light"/>
            </a:endParaRPr>
          </a:p>
          <a:p>
            <a:r>
              <a:rPr lang="en-GB" sz="1800" b="1" dirty="0">
                <a:ea typeface="Calibri Light"/>
                <a:cs typeface="Calibri Light"/>
              </a:rPr>
              <a:t>Crafts (Woodwork)</a:t>
            </a:r>
          </a:p>
          <a:p>
            <a:r>
              <a:rPr lang="en-GB" sz="1800" b="1" dirty="0">
                <a:ea typeface="Calibri Light"/>
                <a:cs typeface="Calibri Light"/>
              </a:rPr>
              <a:t>Art</a:t>
            </a:r>
          </a:p>
          <a:p>
            <a:r>
              <a:rPr lang="en-GB" sz="1800" b="1" dirty="0"/>
              <a:t>Chinese</a:t>
            </a:r>
            <a:endParaRPr lang="en-GB" sz="1800" b="1" dirty="0">
              <a:ea typeface="Calibri Light"/>
              <a:cs typeface="Calibri Light"/>
            </a:endParaRPr>
          </a:p>
          <a:p>
            <a:r>
              <a:rPr lang="en-GB" sz="1800" b="1" dirty="0"/>
              <a:t>Japanese</a:t>
            </a:r>
            <a:endParaRPr lang="en-GB" sz="1800" b="1" dirty="0">
              <a:ea typeface="Calibri Light"/>
              <a:cs typeface="Calibri Light"/>
            </a:endParaRPr>
          </a:p>
          <a:p>
            <a:r>
              <a:rPr lang="en-GB" sz="1800" b="1" dirty="0"/>
              <a:t>Polish</a:t>
            </a:r>
            <a:endParaRPr lang="en-GB" sz="1800" b="1" dirty="0">
              <a:ea typeface="Calibri Light"/>
              <a:cs typeface="Calibri Light"/>
            </a:endParaRPr>
          </a:p>
          <a:p>
            <a:r>
              <a:rPr lang="en-GB" sz="1800" b="1" dirty="0"/>
              <a:t>Horticulture</a:t>
            </a:r>
            <a:endParaRPr lang="en-GB" sz="1800" b="1" dirty="0">
              <a:ea typeface="Calibri Light"/>
              <a:cs typeface="Calibri Light"/>
            </a:endParaRPr>
          </a:p>
          <a:p>
            <a:r>
              <a:rPr lang="en-GB" sz="1800" b="1" dirty="0">
                <a:ea typeface="Calibri Light"/>
                <a:cs typeface="Calibri Light"/>
              </a:rPr>
              <a:t>Media Studies</a:t>
            </a:r>
          </a:p>
          <a:p>
            <a:r>
              <a:rPr lang="en-GB" sz="1800" b="1" dirty="0">
                <a:ea typeface="Calibri Light"/>
                <a:cs typeface="Calibri Light"/>
              </a:rPr>
              <a:t>Economics / Business</a:t>
            </a:r>
          </a:p>
          <a:p>
            <a:r>
              <a:rPr lang="en-GB" sz="1800" b="1" dirty="0">
                <a:ea typeface="Calibri Light"/>
                <a:cs typeface="Calibri Light"/>
              </a:rPr>
              <a:t>Road Safety</a:t>
            </a:r>
          </a:p>
          <a:p>
            <a:r>
              <a:rPr lang="en-GB" sz="1800" b="1" dirty="0">
                <a:ea typeface="Calibri Light"/>
                <a:cs typeface="Calibri Light"/>
              </a:rPr>
              <a:t>Community Studies</a:t>
            </a:r>
          </a:p>
          <a:p>
            <a:r>
              <a:rPr lang="en-GB" sz="1800" b="1" dirty="0">
                <a:ea typeface="Calibri Light"/>
                <a:cs typeface="Calibri Light"/>
              </a:rPr>
              <a:t>Annual</a:t>
            </a:r>
            <a:r>
              <a:rPr lang="en-GB" sz="1800" b="1" dirty="0"/>
              <a:t> School Musical</a:t>
            </a:r>
            <a:endParaRPr lang="en-GB" sz="2900" b="1" dirty="0">
              <a:ea typeface="Calibri Light"/>
              <a:cs typeface="Calibri Light"/>
            </a:endParaRPr>
          </a:p>
          <a:p>
            <a:endParaRPr lang="en-IE" dirty="0"/>
          </a:p>
        </p:txBody>
      </p:sp>
      <p:sp>
        <p:nvSpPr>
          <p:cNvPr id="30" name="Content Placeholder 2">
            <a:extLst>
              <a:ext uri="{FF2B5EF4-FFF2-40B4-BE49-F238E27FC236}">
                <a16:creationId xmlns:a16="http://schemas.microsoft.com/office/drawing/2014/main" id="{22D54E05-3C42-4E62-8A32-E37CB2623251}"/>
              </a:ext>
            </a:extLst>
          </p:cNvPr>
          <p:cNvSpPr txBox="1">
            <a:spLocks/>
          </p:cNvSpPr>
          <p:nvPr/>
        </p:nvSpPr>
        <p:spPr>
          <a:xfrm>
            <a:off x="328231" y="116769"/>
            <a:ext cx="4419914" cy="5730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900" b="1" dirty="0"/>
              <a:t>Core Subjects</a:t>
            </a:r>
          </a:p>
          <a:p>
            <a:endParaRPr lang="en-IE" dirty="0"/>
          </a:p>
        </p:txBody>
      </p:sp>
      <p:sp>
        <p:nvSpPr>
          <p:cNvPr id="31" name="Content Placeholder 2">
            <a:extLst>
              <a:ext uri="{FF2B5EF4-FFF2-40B4-BE49-F238E27FC236}">
                <a16:creationId xmlns:a16="http://schemas.microsoft.com/office/drawing/2014/main" id="{D168A2D8-54B7-4810-B846-C64D33221106}"/>
              </a:ext>
            </a:extLst>
          </p:cNvPr>
          <p:cNvSpPr txBox="1">
            <a:spLocks/>
          </p:cNvSpPr>
          <p:nvPr/>
        </p:nvSpPr>
        <p:spPr>
          <a:xfrm>
            <a:off x="4740024" y="286073"/>
            <a:ext cx="4419914" cy="552575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900" b="1" dirty="0"/>
              <a:t>Modular Subjects</a:t>
            </a:r>
            <a:endParaRPr lang="en-IE" dirty="0"/>
          </a:p>
        </p:txBody>
      </p:sp>
      <p:pic>
        <p:nvPicPr>
          <p:cNvPr id="2" name="Picture 1">
            <a:extLst>
              <a:ext uri="{FF2B5EF4-FFF2-40B4-BE49-F238E27FC236}">
                <a16:creationId xmlns:a16="http://schemas.microsoft.com/office/drawing/2014/main" id="{AEFEE8E6-97AC-4F9D-0C88-97A043091C0F}"/>
              </a:ext>
            </a:extLst>
          </p:cNvPr>
          <p:cNvPicPr>
            <a:picLocks noChangeAspect="1"/>
          </p:cNvPicPr>
          <p:nvPr/>
        </p:nvPicPr>
        <p:blipFill>
          <a:blip r:embed="rId4"/>
          <a:stretch>
            <a:fillRect/>
          </a:stretch>
        </p:blipFill>
        <p:spPr>
          <a:xfrm>
            <a:off x="11281286" y="5948642"/>
            <a:ext cx="723963" cy="853514"/>
          </a:xfrm>
          <a:prstGeom prst="rect">
            <a:avLst/>
          </a:prstGeom>
        </p:spPr>
      </p:pic>
    </p:spTree>
    <p:extLst>
      <p:ext uri="{BB962C8B-B14F-4D97-AF65-F5344CB8AC3E}">
        <p14:creationId xmlns:p14="http://schemas.microsoft.com/office/powerpoint/2010/main" val="549806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a:solidFill>
            <a:schemeClr val="accent4">
              <a:lumMod val="20000"/>
              <a:lumOff val="80000"/>
            </a:schemeClr>
          </a:solidFill>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6" name="Slide Number Placeholder 5" descr="Slide number">
            <a:extLst>
              <a:ext uri="{FF2B5EF4-FFF2-40B4-BE49-F238E27FC236}">
                <a16:creationId xmlns:a16="http://schemas.microsoft.com/office/drawing/2014/main" id="{0FD571BD-7BCF-4777-BAD5-51B3EB30BBF7}"/>
              </a:ext>
            </a:extLst>
          </p:cNvPr>
          <p:cNvSpPr txBox="1">
            <a:spLocks/>
          </p:cNvSpPr>
          <p:nvPr/>
        </p:nvSpPr>
        <p:spPr>
          <a:xfrm>
            <a:off x="11091210" y="6189345"/>
            <a:ext cx="600974" cy="395243"/>
          </a:xfrm>
          <a:prstGeom prst="rect">
            <a:avLst/>
          </a:prstGeom>
          <a:solidFill>
            <a:schemeClr val="accent5">
              <a:lumMod val="40000"/>
              <a:lumOff val="60000"/>
            </a:schemeClr>
          </a:solidFill>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6</a:t>
            </a:fld>
            <a:endParaRPr lang="en-US" sz="1200" dirty="0">
              <a:solidFill>
                <a:schemeClr val="bg1"/>
              </a:solidFill>
            </a:endParaRPr>
          </a:p>
        </p:txBody>
      </p:sp>
      <p:sp>
        <p:nvSpPr>
          <p:cNvPr id="25" name="Title 7">
            <a:extLst>
              <a:ext uri="{FF2B5EF4-FFF2-40B4-BE49-F238E27FC236}">
                <a16:creationId xmlns:a16="http://schemas.microsoft.com/office/drawing/2014/main" id="{DB0F4262-C7C2-479B-8744-BAC69D7D5BBB}"/>
              </a:ext>
            </a:extLst>
          </p:cNvPr>
          <p:cNvSpPr>
            <a:spLocks noGrp="1"/>
          </p:cNvSpPr>
          <p:nvPr>
            <p:ph type="title"/>
          </p:nvPr>
        </p:nvSpPr>
        <p:spPr>
          <a:xfrm>
            <a:off x="913775" y="618517"/>
            <a:ext cx="10364451" cy="1596177"/>
          </a:xfrm>
          <a:solidFill>
            <a:schemeClr val="accent4">
              <a:lumMod val="60000"/>
              <a:lumOff val="40000"/>
            </a:schemeClr>
          </a:solidFill>
        </p:spPr>
        <p:txBody>
          <a:bodyPr>
            <a:normAutofit/>
          </a:bodyPr>
          <a:lstStyle/>
          <a:p>
            <a:br>
              <a:rPr lang="en-IE" dirty="0">
                <a:effectLst/>
              </a:rPr>
            </a:br>
            <a:endParaRPr lang="en-IE" dirty="0"/>
          </a:p>
        </p:txBody>
      </p:sp>
      <p:sp>
        <p:nvSpPr>
          <p:cNvPr id="27" name="Title 7">
            <a:extLst>
              <a:ext uri="{FF2B5EF4-FFF2-40B4-BE49-F238E27FC236}">
                <a16:creationId xmlns:a16="http://schemas.microsoft.com/office/drawing/2014/main" id="{1CF83C58-2C6D-4A3A-8849-B5AB2A58A942}"/>
              </a:ext>
            </a:extLst>
          </p:cNvPr>
          <p:cNvSpPr txBox="1">
            <a:spLocks/>
          </p:cNvSpPr>
          <p:nvPr/>
        </p:nvSpPr>
        <p:spPr>
          <a:xfrm>
            <a:off x="0" y="124375"/>
            <a:ext cx="12191999" cy="970450"/>
          </a:xfrm>
          <a:prstGeom prst="rect">
            <a:avLst/>
          </a:prstGeom>
          <a:solidFill>
            <a:schemeClr val="accent1">
              <a:lumMod val="50000"/>
            </a:schemeClr>
          </a:solidFill>
          <a:effectLst>
            <a:outerShdw blurRad="25400" dir="17880000">
              <a:srgbClr val="000000">
                <a:alpha val="46000"/>
              </a:srgbClr>
            </a:outerShdw>
          </a:effectLst>
        </p:spPr>
        <p:txBody>
          <a:bodyPr vert="horz" lIns="91440" tIns="45720" rIns="91440" bIns="45720" rtlCol="0" anchor="ctr">
            <a:normAutofit fontScale="82500" lnSpcReduction="20000"/>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E" dirty="0">
                <a:solidFill>
                  <a:schemeClr val="bg1"/>
                </a:solidFill>
                <a:effectLst/>
              </a:rPr>
              <a:t>TY ACTIVITIES 2025 - 2026</a:t>
            </a:r>
            <a:br>
              <a:rPr lang="en-IE" dirty="0">
                <a:solidFill>
                  <a:schemeClr val="bg1"/>
                </a:solidFill>
                <a:effectLst/>
              </a:rPr>
            </a:br>
            <a:endParaRPr lang="en-IE" dirty="0">
              <a:solidFill>
                <a:schemeClr val="bg1"/>
              </a:solidFill>
            </a:endParaRPr>
          </a:p>
        </p:txBody>
      </p:sp>
      <p:sp>
        <p:nvSpPr>
          <p:cNvPr id="29" name="TextBox 28">
            <a:extLst>
              <a:ext uri="{FF2B5EF4-FFF2-40B4-BE49-F238E27FC236}">
                <a16:creationId xmlns:a16="http://schemas.microsoft.com/office/drawing/2014/main" id="{6962FE5C-3910-4E8F-8DA4-9518575EDB13}"/>
              </a:ext>
            </a:extLst>
          </p:cNvPr>
          <p:cNvSpPr txBox="1"/>
          <p:nvPr/>
        </p:nvSpPr>
        <p:spPr>
          <a:xfrm>
            <a:off x="3762927" y="1953941"/>
            <a:ext cx="3929816" cy="369332"/>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dirty="0"/>
              <a:t>Trip to Causey Farm</a:t>
            </a:r>
            <a:endParaRPr lang="en-IE" dirty="0"/>
          </a:p>
        </p:txBody>
      </p:sp>
      <p:sp>
        <p:nvSpPr>
          <p:cNvPr id="33" name="TextBox 32">
            <a:extLst>
              <a:ext uri="{FF2B5EF4-FFF2-40B4-BE49-F238E27FC236}">
                <a16:creationId xmlns:a16="http://schemas.microsoft.com/office/drawing/2014/main" id="{DB9EECB4-D8DA-41D4-927B-4111D56E5ABF}"/>
              </a:ext>
            </a:extLst>
          </p:cNvPr>
          <p:cNvSpPr txBox="1"/>
          <p:nvPr/>
        </p:nvSpPr>
        <p:spPr>
          <a:xfrm>
            <a:off x="9104999" y="3059053"/>
            <a:ext cx="1772121" cy="369332"/>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IE" dirty="0"/>
              <a:t>Forensic Fun</a:t>
            </a:r>
          </a:p>
        </p:txBody>
      </p:sp>
      <p:sp>
        <p:nvSpPr>
          <p:cNvPr id="35" name="TextBox 34">
            <a:extLst>
              <a:ext uri="{FF2B5EF4-FFF2-40B4-BE49-F238E27FC236}">
                <a16:creationId xmlns:a16="http://schemas.microsoft.com/office/drawing/2014/main" id="{50C89795-BDB8-4013-8029-4DF65B02C1AE}"/>
              </a:ext>
            </a:extLst>
          </p:cNvPr>
          <p:cNvSpPr txBox="1"/>
          <p:nvPr/>
        </p:nvSpPr>
        <p:spPr>
          <a:xfrm>
            <a:off x="395350" y="4199718"/>
            <a:ext cx="1971046" cy="369332"/>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IE" dirty="0"/>
              <a:t>Christmas Boxes</a:t>
            </a:r>
          </a:p>
        </p:txBody>
      </p:sp>
      <p:sp>
        <p:nvSpPr>
          <p:cNvPr id="36" name="TextBox 35">
            <a:extLst>
              <a:ext uri="{FF2B5EF4-FFF2-40B4-BE49-F238E27FC236}">
                <a16:creationId xmlns:a16="http://schemas.microsoft.com/office/drawing/2014/main" id="{65193DDD-0E5A-4AC8-9043-6C160CD0A795}"/>
              </a:ext>
            </a:extLst>
          </p:cNvPr>
          <p:cNvSpPr txBox="1"/>
          <p:nvPr/>
        </p:nvSpPr>
        <p:spPr>
          <a:xfrm>
            <a:off x="401146" y="3051096"/>
            <a:ext cx="1965250" cy="369332"/>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IE" dirty="0"/>
              <a:t>Acting Workshop </a:t>
            </a:r>
          </a:p>
        </p:txBody>
      </p:sp>
      <p:sp>
        <p:nvSpPr>
          <p:cNvPr id="37" name="TextBox 36">
            <a:extLst>
              <a:ext uri="{FF2B5EF4-FFF2-40B4-BE49-F238E27FC236}">
                <a16:creationId xmlns:a16="http://schemas.microsoft.com/office/drawing/2014/main" id="{8DE93A75-768E-4A1A-86BD-E3E77BB93605}"/>
              </a:ext>
            </a:extLst>
          </p:cNvPr>
          <p:cNvSpPr txBox="1"/>
          <p:nvPr/>
        </p:nvSpPr>
        <p:spPr>
          <a:xfrm>
            <a:off x="401146" y="1925299"/>
            <a:ext cx="1916366" cy="369332"/>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IE" dirty="0"/>
              <a:t>Barista Workshop </a:t>
            </a:r>
          </a:p>
        </p:txBody>
      </p:sp>
      <p:sp>
        <p:nvSpPr>
          <p:cNvPr id="38" name="TextBox 37">
            <a:extLst>
              <a:ext uri="{FF2B5EF4-FFF2-40B4-BE49-F238E27FC236}">
                <a16:creationId xmlns:a16="http://schemas.microsoft.com/office/drawing/2014/main" id="{4F4AE966-4104-4AAF-9BD7-B57F72CE4080}"/>
              </a:ext>
            </a:extLst>
          </p:cNvPr>
          <p:cNvSpPr txBox="1"/>
          <p:nvPr/>
        </p:nvSpPr>
        <p:spPr>
          <a:xfrm>
            <a:off x="2299189" y="4986567"/>
            <a:ext cx="6857292" cy="646331"/>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lIns="91440" tIns="45720" rIns="91440" bIns="45720" rtlCol="0" anchor="t">
            <a:spAutoFit/>
          </a:bodyPr>
          <a:lstStyle/>
          <a:p>
            <a:r>
              <a:rPr lang="en-IE" dirty="0">
                <a:ea typeface="Calibri Light"/>
                <a:cs typeface="Calibri Light"/>
              </a:rPr>
              <a:t>Presentations by Credit Union &amp; Irish Army</a:t>
            </a:r>
            <a:r>
              <a:rPr lang="en-IE" dirty="0"/>
              <a:t>               Science Quiz    </a:t>
            </a:r>
          </a:p>
          <a:p>
            <a:r>
              <a:rPr lang="en-IE" dirty="0"/>
              <a:t>      Genetics at Dublin Zoo                            </a:t>
            </a:r>
            <a:r>
              <a:rPr lang="en-GB" dirty="0"/>
              <a:t>M</a:t>
            </a:r>
            <a:r>
              <a:rPr lang="en-IE" dirty="0"/>
              <a:t>agic &amp; Stage Confidence</a:t>
            </a:r>
            <a:endParaRPr lang="en-IE" dirty="0">
              <a:ea typeface="Calibri Light"/>
              <a:cs typeface="Calibri Light"/>
            </a:endParaRPr>
          </a:p>
        </p:txBody>
      </p:sp>
      <p:sp>
        <p:nvSpPr>
          <p:cNvPr id="39" name="TextBox 38">
            <a:extLst>
              <a:ext uri="{FF2B5EF4-FFF2-40B4-BE49-F238E27FC236}">
                <a16:creationId xmlns:a16="http://schemas.microsoft.com/office/drawing/2014/main" id="{60A3B0A1-49E0-47DA-AE36-7A0E93A47FE4}"/>
              </a:ext>
            </a:extLst>
          </p:cNvPr>
          <p:cNvSpPr txBox="1"/>
          <p:nvPr/>
        </p:nvSpPr>
        <p:spPr>
          <a:xfrm>
            <a:off x="9112612" y="3629643"/>
            <a:ext cx="1764509" cy="369332"/>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IE" dirty="0" err="1"/>
              <a:t>Redhills</a:t>
            </a:r>
            <a:endParaRPr lang="en-IE" dirty="0"/>
          </a:p>
        </p:txBody>
      </p:sp>
      <p:sp>
        <p:nvSpPr>
          <p:cNvPr id="41" name="TextBox 40">
            <a:extLst>
              <a:ext uri="{FF2B5EF4-FFF2-40B4-BE49-F238E27FC236}">
                <a16:creationId xmlns:a16="http://schemas.microsoft.com/office/drawing/2014/main" id="{457FE3F6-FBBE-4230-8040-71281687BA15}"/>
              </a:ext>
            </a:extLst>
          </p:cNvPr>
          <p:cNvSpPr txBox="1"/>
          <p:nvPr/>
        </p:nvSpPr>
        <p:spPr>
          <a:xfrm>
            <a:off x="3726842" y="2523491"/>
            <a:ext cx="3933238" cy="369332"/>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IE" dirty="0"/>
              <a:t>Visit from National Reptile Zoo </a:t>
            </a:r>
          </a:p>
        </p:txBody>
      </p:sp>
      <p:sp>
        <p:nvSpPr>
          <p:cNvPr id="42" name="TextBox 41">
            <a:extLst>
              <a:ext uri="{FF2B5EF4-FFF2-40B4-BE49-F238E27FC236}">
                <a16:creationId xmlns:a16="http://schemas.microsoft.com/office/drawing/2014/main" id="{4A19C703-1DDD-4AD5-BF4E-43AA36B2B829}"/>
              </a:ext>
            </a:extLst>
          </p:cNvPr>
          <p:cNvSpPr txBox="1"/>
          <p:nvPr/>
        </p:nvSpPr>
        <p:spPr>
          <a:xfrm>
            <a:off x="3741261" y="3102692"/>
            <a:ext cx="3951482" cy="369332"/>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r>
              <a:rPr lang="en-GB" dirty="0"/>
              <a:t>      E</a:t>
            </a:r>
            <a:r>
              <a:rPr lang="en-IE" dirty="0" err="1"/>
              <a:t>iSHT</a:t>
            </a:r>
            <a:r>
              <a:rPr lang="en-IE" dirty="0"/>
              <a:t> Mental Health Workshop</a:t>
            </a:r>
          </a:p>
        </p:txBody>
      </p:sp>
      <p:sp>
        <p:nvSpPr>
          <p:cNvPr id="44" name="TextBox 43">
            <a:extLst>
              <a:ext uri="{FF2B5EF4-FFF2-40B4-BE49-F238E27FC236}">
                <a16:creationId xmlns:a16="http://schemas.microsoft.com/office/drawing/2014/main" id="{8C845530-9770-4ADA-89D5-F5CAF8069944}"/>
              </a:ext>
            </a:extLst>
          </p:cNvPr>
          <p:cNvSpPr txBox="1"/>
          <p:nvPr/>
        </p:nvSpPr>
        <p:spPr>
          <a:xfrm>
            <a:off x="9110048" y="2473573"/>
            <a:ext cx="1758529" cy="369332"/>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IE" dirty="0"/>
              <a:t>Just 1 Life </a:t>
            </a:r>
          </a:p>
        </p:txBody>
      </p:sp>
      <p:sp>
        <p:nvSpPr>
          <p:cNvPr id="45" name="TextBox 44">
            <a:extLst>
              <a:ext uri="{FF2B5EF4-FFF2-40B4-BE49-F238E27FC236}">
                <a16:creationId xmlns:a16="http://schemas.microsoft.com/office/drawing/2014/main" id="{E6379547-15A8-499B-92FF-03BDC1CF531C}"/>
              </a:ext>
            </a:extLst>
          </p:cNvPr>
          <p:cNvSpPr txBox="1"/>
          <p:nvPr/>
        </p:nvSpPr>
        <p:spPr>
          <a:xfrm>
            <a:off x="9110049" y="1910555"/>
            <a:ext cx="1758528" cy="369332"/>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lIns="91440" tIns="45720" rIns="91440" bIns="45720" rtlCol="0" anchor="t">
            <a:spAutoFit/>
          </a:bodyPr>
          <a:lstStyle/>
          <a:p>
            <a:pPr algn="ctr"/>
            <a:r>
              <a:rPr lang="en-IE" dirty="0">
                <a:ea typeface="Calibri Light"/>
                <a:cs typeface="Calibri Light"/>
              </a:rPr>
              <a:t>Sniffer Squad</a:t>
            </a:r>
          </a:p>
        </p:txBody>
      </p:sp>
      <p:sp>
        <p:nvSpPr>
          <p:cNvPr id="46" name="TextBox 45">
            <a:extLst>
              <a:ext uri="{FF2B5EF4-FFF2-40B4-BE49-F238E27FC236}">
                <a16:creationId xmlns:a16="http://schemas.microsoft.com/office/drawing/2014/main" id="{CB59B8C0-3754-4688-A80B-9588D5BB62B2}"/>
              </a:ext>
            </a:extLst>
          </p:cNvPr>
          <p:cNvSpPr txBox="1"/>
          <p:nvPr/>
        </p:nvSpPr>
        <p:spPr>
          <a:xfrm>
            <a:off x="3752927" y="773816"/>
            <a:ext cx="3925261" cy="369332"/>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lIns="91440" tIns="45720" rIns="91440" bIns="45720" rtlCol="0" anchor="t">
            <a:spAutoFit/>
          </a:bodyPr>
          <a:lstStyle/>
          <a:p>
            <a:pPr algn="ctr"/>
            <a:r>
              <a:rPr lang="en-IE" dirty="0">
                <a:ea typeface="Calibri Light"/>
                <a:cs typeface="Calibri Light"/>
              </a:rPr>
              <a:t>Sexual Consent</a:t>
            </a:r>
            <a:endParaRPr lang="en-IE" dirty="0"/>
          </a:p>
        </p:txBody>
      </p:sp>
      <p:sp>
        <p:nvSpPr>
          <p:cNvPr id="47" name="TextBox 46">
            <a:extLst>
              <a:ext uri="{FF2B5EF4-FFF2-40B4-BE49-F238E27FC236}">
                <a16:creationId xmlns:a16="http://schemas.microsoft.com/office/drawing/2014/main" id="{0548C835-5B99-4C1B-80F7-AC13BC499BAB}"/>
              </a:ext>
            </a:extLst>
          </p:cNvPr>
          <p:cNvSpPr txBox="1"/>
          <p:nvPr/>
        </p:nvSpPr>
        <p:spPr>
          <a:xfrm>
            <a:off x="3767481" y="1358315"/>
            <a:ext cx="3925261" cy="369332"/>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IE" dirty="0"/>
              <a:t>Driving</a:t>
            </a:r>
          </a:p>
        </p:txBody>
      </p:sp>
      <p:sp>
        <p:nvSpPr>
          <p:cNvPr id="48" name="TextBox 47">
            <a:extLst>
              <a:ext uri="{FF2B5EF4-FFF2-40B4-BE49-F238E27FC236}">
                <a16:creationId xmlns:a16="http://schemas.microsoft.com/office/drawing/2014/main" id="{62848678-9CF7-4180-A13F-07069E20A5E2}"/>
              </a:ext>
            </a:extLst>
          </p:cNvPr>
          <p:cNvSpPr txBox="1"/>
          <p:nvPr/>
        </p:nvSpPr>
        <p:spPr>
          <a:xfrm>
            <a:off x="9110049" y="773816"/>
            <a:ext cx="1758528" cy="369332"/>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lIns="91440" tIns="45720" rIns="91440" bIns="45720" rtlCol="0" anchor="t">
            <a:spAutoFit/>
          </a:bodyPr>
          <a:lstStyle/>
          <a:p>
            <a:pPr algn="ctr"/>
            <a:r>
              <a:rPr lang="en-IE" dirty="0">
                <a:ea typeface="Calibri Light"/>
                <a:cs typeface="Calibri Light"/>
              </a:rPr>
              <a:t>Law Workshop</a:t>
            </a:r>
            <a:endParaRPr lang="en-IE" dirty="0"/>
          </a:p>
        </p:txBody>
      </p:sp>
      <p:sp>
        <p:nvSpPr>
          <p:cNvPr id="49" name="TextBox 48">
            <a:extLst>
              <a:ext uri="{FF2B5EF4-FFF2-40B4-BE49-F238E27FC236}">
                <a16:creationId xmlns:a16="http://schemas.microsoft.com/office/drawing/2014/main" id="{E8712C07-34A6-42EC-AB76-FEE71F52E2F9}"/>
              </a:ext>
            </a:extLst>
          </p:cNvPr>
          <p:cNvSpPr txBox="1"/>
          <p:nvPr/>
        </p:nvSpPr>
        <p:spPr>
          <a:xfrm>
            <a:off x="401146" y="2483150"/>
            <a:ext cx="1913856" cy="369332"/>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IE" dirty="0"/>
              <a:t>Personal Safety </a:t>
            </a:r>
          </a:p>
        </p:txBody>
      </p:sp>
      <p:sp>
        <p:nvSpPr>
          <p:cNvPr id="50" name="TextBox 49">
            <a:extLst>
              <a:ext uri="{FF2B5EF4-FFF2-40B4-BE49-F238E27FC236}">
                <a16:creationId xmlns:a16="http://schemas.microsoft.com/office/drawing/2014/main" id="{B5FB092C-C44A-4B69-B725-EE5B41834EB2}"/>
              </a:ext>
            </a:extLst>
          </p:cNvPr>
          <p:cNvSpPr txBox="1"/>
          <p:nvPr/>
        </p:nvSpPr>
        <p:spPr>
          <a:xfrm>
            <a:off x="3702463" y="3673282"/>
            <a:ext cx="3990280" cy="369332"/>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IE" dirty="0"/>
              <a:t>Kairos TV Production Workshop</a:t>
            </a:r>
          </a:p>
        </p:txBody>
      </p:sp>
      <p:sp>
        <p:nvSpPr>
          <p:cNvPr id="51" name="TextBox 50">
            <a:extLst>
              <a:ext uri="{FF2B5EF4-FFF2-40B4-BE49-F238E27FC236}">
                <a16:creationId xmlns:a16="http://schemas.microsoft.com/office/drawing/2014/main" id="{7E141263-9F2D-49A0-8335-D2260F26055D}"/>
              </a:ext>
            </a:extLst>
          </p:cNvPr>
          <p:cNvSpPr txBox="1"/>
          <p:nvPr/>
        </p:nvSpPr>
        <p:spPr>
          <a:xfrm>
            <a:off x="9104068" y="4188670"/>
            <a:ext cx="1764510" cy="369332"/>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lIns="91440" tIns="45720" rIns="91440" bIns="45720" rtlCol="0" anchor="t">
            <a:spAutoFit/>
          </a:bodyPr>
          <a:lstStyle/>
          <a:p>
            <a:pPr algn="ctr"/>
            <a:r>
              <a:rPr lang="en-IE" dirty="0"/>
              <a:t>SIPTU</a:t>
            </a:r>
          </a:p>
        </p:txBody>
      </p:sp>
      <p:sp>
        <p:nvSpPr>
          <p:cNvPr id="52" name="TextBox 51">
            <a:extLst>
              <a:ext uri="{FF2B5EF4-FFF2-40B4-BE49-F238E27FC236}">
                <a16:creationId xmlns:a16="http://schemas.microsoft.com/office/drawing/2014/main" id="{31D1A566-DAD7-4946-B5BF-B40006B93C06}"/>
              </a:ext>
            </a:extLst>
          </p:cNvPr>
          <p:cNvSpPr txBox="1"/>
          <p:nvPr/>
        </p:nvSpPr>
        <p:spPr>
          <a:xfrm>
            <a:off x="9110048" y="1343956"/>
            <a:ext cx="1767071" cy="369332"/>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dirty="0"/>
              <a:t>Hospitality</a:t>
            </a:r>
            <a:endParaRPr lang="en-IE" dirty="0"/>
          </a:p>
        </p:txBody>
      </p:sp>
      <p:sp>
        <p:nvSpPr>
          <p:cNvPr id="54" name="TextBox 53">
            <a:extLst>
              <a:ext uri="{FF2B5EF4-FFF2-40B4-BE49-F238E27FC236}">
                <a16:creationId xmlns:a16="http://schemas.microsoft.com/office/drawing/2014/main" id="{A71502CA-E3A8-4F1C-8254-1C51B8B7021A}"/>
              </a:ext>
            </a:extLst>
          </p:cNvPr>
          <p:cNvSpPr txBox="1"/>
          <p:nvPr/>
        </p:nvSpPr>
        <p:spPr>
          <a:xfrm>
            <a:off x="3702463" y="4215069"/>
            <a:ext cx="3990281" cy="369332"/>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r>
              <a:rPr lang="en-IE" dirty="0"/>
              <a:t>Christmas Appeal in aid of the Homeless</a:t>
            </a:r>
          </a:p>
        </p:txBody>
      </p:sp>
      <p:sp>
        <p:nvSpPr>
          <p:cNvPr id="55" name="Rectangle 54">
            <a:extLst>
              <a:ext uri="{FF2B5EF4-FFF2-40B4-BE49-F238E27FC236}">
                <a16:creationId xmlns:a16="http://schemas.microsoft.com/office/drawing/2014/main" id="{634B1884-AAF3-4F7A-B22A-EE6AA9AA3882}"/>
              </a:ext>
            </a:extLst>
          </p:cNvPr>
          <p:cNvSpPr/>
          <p:nvPr/>
        </p:nvSpPr>
        <p:spPr>
          <a:xfrm>
            <a:off x="1748670" y="6162830"/>
            <a:ext cx="6875374" cy="710707"/>
          </a:xfrm>
          <a:prstGeom prst="rect">
            <a:avLst/>
          </a:prstGeom>
          <a:solidFill>
            <a:schemeClr val="tx2">
              <a:lumMod val="75000"/>
            </a:schemeClr>
          </a:solidFill>
        </p:spPr>
        <p:txBody>
          <a:bodyPr wrap="square" lIns="91440" tIns="45720" rIns="91440" bIns="45720" anchor="t">
            <a:spAutoFit/>
          </a:bodyPr>
          <a:lstStyle/>
          <a:p>
            <a:pPr>
              <a:lnSpc>
                <a:spcPct val="115000"/>
              </a:lnSpc>
              <a:spcAft>
                <a:spcPts val="1000"/>
              </a:spcAft>
              <a:tabLst>
                <a:tab pos="6686550" algn="l"/>
              </a:tabLst>
            </a:pPr>
            <a:r>
              <a:rPr lang="en-IE" b="1" i="1" dirty="0">
                <a:solidFill>
                  <a:schemeClr val="bg1"/>
                </a:solidFill>
                <a:ea typeface="Calibri"/>
                <a:cs typeface="Times New Roman"/>
              </a:rPr>
              <a:t>An advance payment of €400 is required to cover the cost of activities. Please forward to the school by Thursday 30th April 2026. </a:t>
            </a:r>
            <a:endParaRPr lang="en-IE" sz="1200" b="1" i="1" dirty="0">
              <a:solidFill>
                <a:schemeClr val="bg1"/>
              </a:solidFill>
              <a:effectLst/>
              <a:ea typeface="Calibri"/>
              <a:cs typeface="Times New Roman" panose="02020603050405020304" pitchFamily="18" charset="0"/>
            </a:endParaRPr>
          </a:p>
        </p:txBody>
      </p:sp>
      <p:sp>
        <p:nvSpPr>
          <p:cNvPr id="57" name="TextBox 56">
            <a:extLst>
              <a:ext uri="{FF2B5EF4-FFF2-40B4-BE49-F238E27FC236}">
                <a16:creationId xmlns:a16="http://schemas.microsoft.com/office/drawing/2014/main" id="{C2DC3771-0CEB-44A2-843E-435B76FF5B7A}"/>
              </a:ext>
            </a:extLst>
          </p:cNvPr>
          <p:cNvSpPr txBox="1"/>
          <p:nvPr/>
        </p:nvSpPr>
        <p:spPr>
          <a:xfrm>
            <a:off x="376146" y="760310"/>
            <a:ext cx="1955747" cy="369332"/>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IE" dirty="0"/>
              <a:t>Nutrition / Fitness</a:t>
            </a:r>
          </a:p>
        </p:txBody>
      </p:sp>
      <p:sp>
        <p:nvSpPr>
          <p:cNvPr id="58" name="TextBox 57">
            <a:extLst>
              <a:ext uri="{FF2B5EF4-FFF2-40B4-BE49-F238E27FC236}">
                <a16:creationId xmlns:a16="http://schemas.microsoft.com/office/drawing/2014/main" id="{6C893D5A-E6BB-4229-99BF-3B88575E2CF8}"/>
              </a:ext>
            </a:extLst>
          </p:cNvPr>
          <p:cNvSpPr txBox="1"/>
          <p:nvPr/>
        </p:nvSpPr>
        <p:spPr>
          <a:xfrm>
            <a:off x="376146" y="1340606"/>
            <a:ext cx="1941366" cy="369332"/>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IE" dirty="0"/>
              <a:t>Christmas Panto </a:t>
            </a:r>
          </a:p>
        </p:txBody>
      </p:sp>
      <p:pic>
        <p:nvPicPr>
          <p:cNvPr id="2" name="Picture 1">
            <a:extLst>
              <a:ext uri="{FF2B5EF4-FFF2-40B4-BE49-F238E27FC236}">
                <a16:creationId xmlns:a16="http://schemas.microsoft.com/office/drawing/2014/main" id="{86F9480C-3736-FEBA-3B05-729F5C370233}"/>
              </a:ext>
            </a:extLst>
          </p:cNvPr>
          <p:cNvPicPr>
            <a:picLocks noChangeAspect="1"/>
          </p:cNvPicPr>
          <p:nvPr/>
        </p:nvPicPr>
        <p:blipFill>
          <a:blip r:embed="rId3"/>
          <a:stretch>
            <a:fillRect/>
          </a:stretch>
        </p:blipFill>
        <p:spPr>
          <a:xfrm>
            <a:off x="11281286" y="5948642"/>
            <a:ext cx="723963" cy="853514"/>
          </a:xfrm>
          <a:prstGeom prst="rect">
            <a:avLst/>
          </a:prstGeom>
          <a:solidFill>
            <a:schemeClr val="accent5">
              <a:lumMod val="40000"/>
              <a:lumOff val="60000"/>
            </a:schemeClr>
          </a:solidFill>
        </p:spPr>
      </p:pic>
    </p:spTree>
    <p:extLst>
      <p:ext uri="{BB962C8B-B14F-4D97-AF65-F5344CB8AC3E}">
        <p14:creationId xmlns:p14="http://schemas.microsoft.com/office/powerpoint/2010/main" val="1524592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boy walking with a bookbag and bike">
            <a:extLst>
              <a:ext uri="{FF2B5EF4-FFF2-40B4-BE49-F238E27FC236}">
                <a16:creationId xmlns:a16="http://schemas.microsoft.com/office/drawing/2014/main" id="{3111B687-3781-4457-A624-86311FC69082}"/>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t="49" b="49"/>
          <a:stretch/>
        </p:blipFill>
        <p:spPr>
          <a:xfrm>
            <a:off x="6087631" y="1663"/>
            <a:ext cx="5355875" cy="6858000"/>
          </a:xfrm>
        </p:spPr>
      </p:pic>
      <p:sp>
        <p:nvSpPr>
          <p:cNvPr id="12" name="Text Placeholder 11">
            <a:extLst>
              <a:ext uri="{FF2B5EF4-FFF2-40B4-BE49-F238E27FC236}">
                <a16:creationId xmlns:a16="http://schemas.microsoft.com/office/drawing/2014/main" id="{5DE16725-6B30-494E-A545-6BA11DC27FD5}"/>
              </a:ext>
            </a:extLst>
          </p:cNvPr>
          <p:cNvSpPr>
            <a:spLocks noGrp="1"/>
          </p:cNvSpPr>
          <p:nvPr>
            <p:ph type="body" sz="quarter" idx="11"/>
          </p:nvPr>
        </p:nvSpPr>
        <p:spPr>
          <a:xfrm>
            <a:off x="366180" y="628072"/>
            <a:ext cx="6993513" cy="5727687"/>
          </a:xfrm>
        </p:spPr>
        <p:txBody>
          <a:bodyPr/>
          <a:lstStyle/>
          <a:p>
            <a:pPr fontAlgn="base"/>
            <a:r>
              <a:rPr lang="en-GB" dirty="0"/>
              <a:t>Mentor Programme                The Rubbish Film Festival (Kildare County Council &amp; </a:t>
            </a:r>
            <a:r>
              <a:rPr lang="en-GB" dirty="0" err="1"/>
              <a:t>Createschool</a:t>
            </a:r>
            <a:r>
              <a:rPr lang="en-GB" dirty="0"/>
              <a:t>) </a:t>
            </a:r>
          </a:p>
          <a:p>
            <a:pPr fontAlgn="base"/>
            <a:r>
              <a:rPr lang="en-GB" dirty="0"/>
              <a:t>                 Organising GAA blitzes for 1</a:t>
            </a:r>
            <a:r>
              <a:rPr lang="en-GB" baseline="30000" dirty="0"/>
              <a:t>st</a:t>
            </a:r>
            <a:r>
              <a:rPr lang="en-GB" dirty="0"/>
              <a:t> Year Students</a:t>
            </a:r>
          </a:p>
          <a:p>
            <a:pPr fontAlgn="base"/>
            <a:r>
              <a:rPr lang="en-GB" dirty="0" err="1"/>
              <a:t>Bakesales</a:t>
            </a:r>
            <a:r>
              <a:rPr lang="en-GB" dirty="0"/>
              <a:t> in aid of Charity                         Science Club                  </a:t>
            </a:r>
            <a:endParaRPr lang="en-GB" dirty="0">
              <a:ea typeface="Calibri Light"/>
              <a:cs typeface="Calibri Light"/>
            </a:endParaRPr>
          </a:p>
          <a:p>
            <a:pPr fontAlgn="base"/>
            <a:r>
              <a:rPr lang="en-GB" dirty="0"/>
              <a:t>ISTA Photograph Competition           RCSI (Royal College of Surgeons Ireland) TY Programme </a:t>
            </a:r>
          </a:p>
          <a:p>
            <a:pPr fontAlgn="base"/>
            <a:r>
              <a:rPr lang="en-GB" dirty="0"/>
              <a:t>      Junk Kouture     Fashion Competition                  Fáilte Ireland TourismCareers.ie </a:t>
            </a:r>
          </a:p>
          <a:p>
            <a:pPr fontAlgn="base"/>
            <a:r>
              <a:rPr lang="en-GB" dirty="0"/>
              <a:t>                   An Garda Síochána One-Week TY Programme </a:t>
            </a:r>
          </a:p>
          <a:p>
            <a:pPr fontAlgn="base"/>
            <a:r>
              <a:rPr lang="en-GB" dirty="0"/>
              <a:t>    EPAS (European Parliament Ambassador School) Programme      </a:t>
            </a:r>
          </a:p>
          <a:p>
            <a:pPr fontAlgn="base"/>
            <a:r>
              <a:rPr lang="en-GB" dirty="0"/>
              <a:t>Houses of the Oireachtas TY Work Experience      National Gallery of Ireland TY Work Experience </a:t>
            </a:r>
          </a:p>
          <a:p>
            <a:pPr fontAlgn="base"/>
            <a:r>
              <a:rPr lang="en-GB" dirty="0"/>
              <a:t>                Helping with School Library</a:t>
            </a:r>
          </a:p>
          <a:p>
            <a:pPr fontAlgn="base"/>
            <a:r>
              <a:rPr lang="en-GB" dirty="0"/>
              <a:t>                     Gaisce</a:t>
            </a:r>
          </a:p>
          <a:p>
            <a:pPr fontAlgn="base"/>
            <a:r>
              <a:rPr lang="en-GB" dirty="0"/>
              <a:t>                    TY Defence Forces One-Week Programme                     Career Fair</a:t>
            </a:r>
          </a:p>
          <a:p>
            <a:pPr fontAlgn="base"/>
            <a:r>
              <a:rPr lang="en-GB"/>
              <a:t>National Short Story Competition</a:t>
            </a:r>
            <a:endParaRPr lang="en-GB">
              <a:ea typeface="Calibri Light"/>
              <a:cs typeface="Calibri Light"/>
            </a:endParaRPr>
          </a:p>
          <a:p>
            <a:pPr fontAlgn="base"/>
            <a:r>
              <a:rPr lang="en-GB" dirty="0"/>
              <a:t>                       Maynooth University Short Film Competition</a:t>
            </a:r>
          </a:p>
          <a:p>
            <a:pPr fontAlgn="base"/>
            <a:r>
              <a:rPr lang="en-GB" dirty="0"/>
              <a:t>STEPS Engineer Your Future Programme     </a:t>
            </a:r>
          </a:p>
          <a:p>
            <a:pPr fontAlgn="base"/>
            <a:r>
              <a:rPr lang="en-GB" dirty="0"/>
              <a:t>Christmas Shoebox Appeal Team Hope                          Law Ed Tik Tok Competition</a:t>
            </a:r>
          </a:p>
          <a:p>
            <a:pPr fontAlgn="base"/>
            <a:r>
              <a:rPr lang="en-GB" dirty="0"/>
              <a:t>      ASLFL Leadership Conference Maynooth University July 2026</a:t>
            </a:r>
            <a:endParaRPr lang="en-GB" dirty="0">
              <a:ea typeface="Calibri Light"/>
              <a:cs typeface="Calibri Light"/>
            </a:endParaRPr>
          </a:p>
          <a:p>
            <a:r>
              <a:rPr lang="en-GB" dirty="0" err="1">
                <a:ea typeface="Calibri Light"/>
                <a:cs typeface="Calibri Light"/>
              </a:rPr>
              <a:t>Glenveagh</a:t>
            </a:r>
            <a:r>
              <a:rPr lang="en-GB" dirty="0">
                <a:ea typeface="Calibri Light"/>
                <a:cs typeface="Calibri Light"/>
              </a:rPr>
              <a:t> Construction Placement</a:t>
            </a:r>
            <a:endParaRPr lang="en-GB" dirty="0"/>
          </a:p>
          <a:p>
            <a:r>
              <a:rPr lang="en-GB" dirty="0">
                <a:ea typeface="Calibri Light"/>
                <a:cs typeface="Calibri Light"/>
              </a:rPr>
              <a:t>DNG Placement     Gas Networks Ireland Placement</a:t>
            </a:r>
            <a:endParaRPr lang="en-GB" dirty="0"/>
          </a:p>
          <a:p>
            <a:pPr fontAlgn="base"/>
            <a:r>
              <a:rPr lang="en-GB" dirty="0"/>
              <a:t> </a:t>
            </a:r>
          </a:p>
          <a:p>
            <a:pPr fontAlgn="base"/>
            <a:endParaRPr lang="en-GB" dirty="0"/>
          </a:p>
          <a:p>
            <a:pPr fontAlgn="base"/>
            <a:endParaRPr lang="en-GB" dirty="0"/>
          </a:p>
          <a:p>
            <a:endParaRPr lang="en-IE" sz="2500" dirty="0"/>
          </a:p>
        </p:txBody>
      </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a:xfrm>
            <a:off x="643418" y="202246"/>
            <a:ext cx="6891564" cy="830997"/>
          </a:xfrm>
        </p:spPr>
        <p:txBody>
          <a:bodyPr/>
          <a:lstStyle/>
          <a:p>
            <a:r>
              <a:rPr lang="en-US" dirty="0"/>
              <a:t>Optional Extras</a:t>
            </a:r>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Slide Number Placeholder 5" descr="Slide number">
            <a:extLst>
              <a:ext uri="{FF2B5EF4-FFF2-40B4-BE49-F238E27FC236}">
                <a16:creationId xmlns:a16="http://schemas.microsoft.com/office/drawing/2014/main" id="{79161314-0A22-4109-A2B1-41E87EFE1E18}"/>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7</a:t>
            </a:fld>
            <a:endParaRPr lang="en-US" sz="1200" dirty="0">
              <a:solidFill>
                <a:schemeClr val="bg1"/>
              </a:solidFill>
            </a:endParaRPr>
          </a:p>
        </p:txBody>
      </p:sp>
      <p:pic>
        <p:nvPicPr>
          <p:cNvPr id="2" name="Picture 1">
            <a:extLst>
              <a:ext uri="{FF2B5EF4-FFF2-40B4-BE49-F238E27FC236}">
                <a16:creationId xmlns:a16="http://schemas.microsoft.com/office/drawing/2014/main" id="{43FF9D40-A4B5-97BB-A14B-896BDBC8A912}"/>
              </a:ext>
            </a:extLst>
          </p:cNvPr>
          <p:cNvPicPr>
            <a:picLocks noChangeAspect="1"/>
          </p:cNvPicPr>
          <p:nvPr/>
        </p:nvPicPr>
        <p:blipFill>
          <a:blip r:embed="rId4"/>
          <a:stretch>
            <a:fillRect/>
          </a:stretch>
        </p:blipFill>
        <p:spPr>
          <a:xfrm>
            <a:off x="11281286" y="5948642"/>
            <a:ext cx="723963" cy="853514"/>
          </a:xfrm>
          <a:prstGeom prst="rect">
            <a:avLst/>
          </a:prstGeom>
        </p:spPr>
      </p:pic>
    </p:spTree>
    <p:extLst>
      <p:ext uri="{BB962C8B-B14F-4D97-AF65-F5344CB8AC3E}">
        <p14:creationId xmlns:p14="http://schemas.microsoft.com/office/powerpoint/2010/main" val="3837890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rial view of boy sitting at his laptop">
            <a:extLst>
              <a:ext uri="{FF2B5EF4-FFF2-40B4-BE49-F238E27FC236}">
                <a16:creationId xmlns:a16="http://schemas.microsoft.com/office/drawing/2014/main" id="{3C2A7DCB-B005-424A-8446-ACA533D0BC8B}"/>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grpSp>
        <p:nvGrpSpPr>
          <p:cNvPr id="11" name="Group 10">
            <a:extLst>
              <a:ext uri="{FF2B5EF4-FFF2-40B4-BE49-F238E27FC236}">
                <a16:creationId xmlns:a16="http://schemas.microsoft.com/office/drawing/2014/main" id="{AB025618-C830-4992-9CD3-D9E49BC79E67}"/>
              </a:ext>
              <a:ext uri="{C183D7F6-B498-43B3-948B-1728B52AA6E4}">
                <adec:decorative xmlns:adec="http://schemas.microsoft.com/office/drawing/2017/decorative" val="1"/>
              </a:ext>
            </a:extLst>
          </p:cNvPr>
          <p:cNvGrpSpPr/>
          <p:nvPr/>
        </p:nvGrpSpPr>
        <p:grpSpPr>
          <a:xfrm>
            <a:off x="2595846" y="0"/>
            <a:ext cx="7732581" cy="6858000"/>
            <a:chOff x="1826588" y="0"/>
            <a:chExt cx="7732581" cy="6858000"/>
          </a:xfrm>
        </p:grpSpPr>
        <p:sp>
          <p:nvSpPr>
            <p:cNvPr id="10" name="Parallelogram 9">
              <a:extLst>
                <a:ext uri="{FF2B5EF4-FFF2-40B4-BE49-F238E27FC236}">
                  <a16:creationId xmlns:a16="http://schemas.microsoft.com/office/drawing/2014/main" id="{11E692D4-6AEA-4652-A7AE-A02328258A55}"/>
                </a:ext>
              </a:extLst>
            </p:cNvPr>
            <p:cNvSpPr/>
            <p:nvPr/>
          </p:nvSpPr>
          <p:spPr>
            <a:xfrm>
              <a:off x="2618099" y="0"/>
              <a:ext cx="6596788" cy="6858000"/>
            </a:xfrm>
            <a:prstGeom prst="parallelogram">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A134AA32-2418-4A09-9BA8-ED7207AC0D74}"/>
                </a:ext>
              </a:extLst>
            </p:cNvPr>
            <p:cNvSpPr/>
            <p:nvPr/>
          </p:nvSpPr>
          <p:spPr>
            <a:xfrm>
              <a:off x="2340861" y="0"/>
              <a:ext cx="6596788" cy="6858000"/>
            </a:xfrm>
            <a:prstGeom prst="parallelogram">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arallelogram 21">
              <a:extLst>
                <a:ext uri="{FF2B5EF4-FFF2-40B4-BE49-F238E27FC236}">
                  <a16:creationId xmlns:a16="http://schemas.microsoft.com/office/drawing/2014/main" id="{0051AD99-BC4A-487F-BE1C-486FC5B8E9F2}"/>
                </a:ext>
              </a:extLst>
            </p:cNvPr>
            <p:cNvSpPr/>
            <p:nvPr/>
          </p:nvSpPr>
          <p:spPr>
            <a:xfrm>
              <a:off x="1826588" y="0"/>
              <a:ext cx="7732581" cy="6858000"/>
            </a:xfrm>
            <a:prstGeom prst="parallelogram">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itle 3" descr="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Key Elements</a:t>
            </a:r>
          </a:p>
        </p:txBody>
      </p:sp>
      <p:sp>
        <p:nvSpPr>
          <p:cNvPr id="23" name="Text Placeholder 22" descr="content block 1">
            <a:extLst>
              <a:ext uri="{FF2B5EF4-FFF2-40B4-BE49-F238E27FC236}">
                <a16:creationId xmlns:a16="http://schemas.microsoft.com/office/drawing/2014/main" id="{B88939B0-5B9A-4423-AFD1-CF6B22268795}"/>
              </a:ext>
            </a:extLst>
          </p:cNvPr>
          <p:cNvSpPr>
            <a:spLocks noGrp="1"/>
          </p:cNvSpPr>
          <p:nvPr>
            <p:ph type="body" sz="quarter" idx="11"/>
          </p:nvPr>
        </p:nvSpPr>
        <p:spPr>
          <a:xfrm>
            <a:off x="291300" y="2696255"/>
            <a:ext cx="2834640" cy="926326"/>
          </a:xfrm>
          <a:solidFill>
            <a:schemeClr val="accent2">
              <a:lumMod val="10000"/>
              <a:lumOff val="90000"/>
            </a:schemeClr>
          </a:solidFill>
        </p:spPr>
        <p:txBody>
          <a:bodyPr/>
          <a:lstStyle/>
          <a:p>
            <a:pPr algn="ctr"/>
            <a:r>
              <a:rPr lang="en-US" sz="1600" b="1" dirty="0"/>
              <a:t>TY Portfolio</a:t>
            </a:r>
          </a:p>
          <a:p>
            <a:pPr algn="ctr"/>
            <a:r>
              <a:rPr lang="en-US" dirty="0">
                <a:latin typeface="Arial Black"/>
              </a:rPr>
              <a:t>After each activity, students must write a reflective report and put it in their </a:t>
            </a:r>
            <a:r>
              <a:rPr lang="en-US">
                <a:latin typeface="Arial Black"/>
              </a:rPr>
              <a:t>digital portfolio</a:t>
            </a:r>
            <a:endParaRPr lang="en-US">
              <a:latin typeface="Arial Black" panose="020B0A04020102020204" pitchFamily="34" charset="0"/>
            </a:endParaRPr>
          </a:p>
        </p:txBody>
      </p:sp>
      <p:sp>
        <p:nvSpPr>
          <p:cNvPr id="24" name="Text Placeholder 23" descr="content block 2">
            <a:extLst>
              <a:ext uri="{FF2B5EF4-FFF2-40B4-BE49-F238E27FC236}">
                <a16:creationId xmlns:a16="http://schemas.microsoft.com/office/drawing/2014/main" id="{C3930A4E-1302-4AC9-86A3-C4E8AF186ED8}"/>
              </a:ext>
            </a:extLst>
          </p:cNvPr>
          <p:cNvSpPr>
            <a:spLocks noGrp="1"/>
          </p:cNvSpPr>
          <p:nvPr>
            <p:ph type="body" sz="quarter" idx="12"/>
          </p:nvPr>
        </p:nvSpPr>
        <p:spPr>
          <a:xfrm>
            <a:off x="3731640" y="2717802"/>
            <a:ext cx="2834640" cy="2156276"/>
          </a:xfrm>
          <a:solidFill>
            <a:schemeClr val="accent2">
              <a:lumMod val="10000"/>
              <a:lumOff val="90000"/>
            </a:schemeClr>
          </a:solidFill>
        </p:spPr>
        <p:txBody>
          <a:bodyPr/>
          <a:lstStyle/>
          <a:p>
            <a:pPr algn="ctr"/>
            <a:r>
              <a:rPr lang="en-IE" sz="1800" b="1" dirty="0"/>
              <a:t>Credit System</a:t>
            </a:r>
          </a:p>
          <a:p>
            <a:pPr algn="ctr"/>
            <a:r>
              <a:rPr lang="en-IE" dirty="0">
                <a:latin typeface="Arial Black" panose="020B0A04020102020204" pitchFamily="34" charset="0"/>
              </a:rPr>
              <a:t>This is in place to monitor participation, attendance &amp; behaviour.</a:t>
            </a:r>
          </a:p>
          <a:p>
            <a:pPr algn="ctr"/>
            <a:r>
              <a:rPr lang="en-IE" dirty="0">
                <a:latin typeface="Arial Black" panose="020B0A04020102020204" pitchFamily="34" charset="0"/>
              </a:rPr>
              <a:t>Certification at the end of the year will be based on the Credit System. Each student will be given credits at the beginning of the year. It will be the student’s responsibility to keep them</a:t>
            </a:r>
          </a:p>
          <a:p>
            <a:pPr algn="ctr"/>
            <a:endParaRPr lang="en-IE" dirty="0"/>
          </a:p>
        </p:txBody>
      </p:sp>
      <p:sp>
        <p:nvSpPr>
          <p:cNvPr id="14" name="Rectangle 13">
            <a:extLst>
              <a:ext uri="{FF2B5EF4-FFF2-40B4-BE49-F238E27FC236}">
                <a16:creationId xmlns:a16="http://schemas.microsoft.com/office/drawing/2014/main" id="{C862BC4D-BD7A-417E-A34A-59CE4D4A6AC8}"/>
              </a:ext>
              <a:ext uri="{C183D7F6-B498-43B3-948B-1728B52AA6E4}">
                <adec:decorative xmlns:adec="http://schemas.microsoft.com/office/drawing/2017/decorative" val="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 uri="{C183D7F6-B498-43B3-948B-1728B52AA6E4}">
                <adec:decorative xmlns:adec="http://schemas.microsoft.com/office/drawing/2017/decorative" val="1"/>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Slide Number Placeholder 5" descr="Slide number">
            <a:extLst>
              <a:ext uri="{FF2B5EF4-FFF2-40B4-BE49-F238E27FC236}">
                <a16:creationId xmlns:a16="http://schemas.microsoft.com/office/drawing/2014/main" id="{11457662-C1A5-4B93-8E30-88025E27C462}"/>
              </a:ext>
              <a:ext uri="{C183D7F6-B498-43B3-948B-1728B52AA6E4}">
                <adec:decorative xmlns:adec="http://schemas.microsoft.com/office/drawing/2017/decorative" val="0"/>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8</a:t>
            </a:fld>
            <a:endParaRPr lang="en-US" sz="1200" dirty="0">
              <a:solidFill>
                <a:schemeClr val="bg1"/>
              </a:solidFill>
            </a:endParaRPr>
          </a:p>
        </p:txBody>
      </p:sp>
      <p:sp>
        <p:nvSpPr>
          <p:cNvPr id="16" name="Text Placeholder 22" descr="content block 1">
            <a:extLst>
              <a:ext uri="{FF2B5EF4-FFF2-40B4-BE49-F238E27FC236}">
                <a16:creationId xmlns:a16="http://schemas.microsoft.com/office/drawing/2014/main" id="{839C8986-114C-4C36-AD07-1BDD4D6563EE}"/>
              </a:ext>
            </a:extLst>
          </p:cNvPr>
          <p:cNvSpPr txBox="1">
            <a:spLocks/>
          </p:cNvSpPr>
          <p:nvPr/>
        </p:nvSpPr>
        <p:spPr>
          <a:xfrm>
            <a:off x="7493788" y="2690131"/>
            <a:ext cx="2834640" cy="2523669"/>
          </a:xfrm>
          <a:prstGeom prst="rect">
            <a:avLst/>
          </a:prstGeom>
          <a:solidFill>
            <a:schemeClr val="accent2">
              <a:lumMod val="10000"/>
              <a:lumOff val="90000"/>
            </a:schemeClr>
          </a:solidFill>
        </p:spPr>
        <p:txBody>
          <a:bodyPr vert="horz" wrap="square" lIns="0" tIns="45720" rIns="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US" sz="1400" kern="1200" dirty="0" smtClean="0">
                <a:solidFill>
                  <a:schemeClr val="tx1"/>
                </a:solidFill>
                <a:latin typeface="+mn-lt"/>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IE" dirty="0">
                <a:latin typeface="Arial Black"/>
              </a:rPr>
              <a:t>Work experience takes place </a:t>
            </a:r>
            <a:r>
              <a:rPr lang="en-IE">
                <a:latin typeface="Arial Black"/>
              </a:rPr>
              <a:t>one day per week.</a:t>
            </a:r>
            <a:endParaRPr lang="en-IE">
              <a:latin typeface="Arial Black" panose="020B0A04020102020204" pitchFamily="34" charset="0"/>
            </a:endParaRPr>
          </a:p>
          <a:p>
            <a:pPr algn="ctr"/>
            <a:r>
              <a:rPr lang="en-IE">
                <a:latin typeface="Arial Black"/>
              </a:rPr>
              <a:t>Session 1: From the first or second week in September 2026 until the week before the Christmas holidays.</a:t>
            </a:r>
          </a:p>
          <a:p>
            <a:pPr algn="ctr"/>
            <a:r>
              <a:rPr lang="en-IE">
                <a:latin typeface="Arial Black"/>
              </a:rPr>
              <a:t>Session 2: From after February midterm break until May 2027.</a:t>
            </a:r>
            <a:endParaRPr lang="en-IE">
              <a:ea typeface="Calibri Light"/>
              <a:cs typeface="Calibri Light"/>
            </a:endParaRPr>
          </a:p>
          <a:p>
            <a:pPr algn="ctr"/>
            <a:r>
              <a:rPr lang="en-IE" b="1" i="1" dirty="0">
                <a:ea typeface="Calibri" panose="020F0502020204030204" pitchFamily="34" charset="0"/>
                <a:cs typeface="Times New Roman" panose="02020603050405020304" pitchFamily="18" charset="0"/>
              </a:rPr>
              <a:t>Students on work placement are covered by school insurance.</a:t>
            </a:r>
            <a:endParaRPr lang="en-IE" sz="800" b="1" i="1" dirty="0">
              <a:ea typeface="Calibri" panose="020F0502020204030204" pitchFamily="34" charset="0"/>
              <a:cs typeface="Times New Roman" panose="02020603050405020304" pitchFamily="18" charset="0"/>
            </a:endParaRPr>
          </a:p>
          <a:p>
            <a:pPr algn="ctr"/>
            <a:endParaRPr lang="en-IE">
              <a:ea typeface="Calibri Light"/>
              <a:cs typeface="Calibri Light"/>
            </a:endParaRPr>
          </a:p>
        </p:txBody>
      </p:sp>
      <p:sp>
        <p:nvSpPr>
          <p:cNvPr id="3" name="Content Placeholder 2">
            <a:extLst>
              <a:ext uri="{FF2B5EF4-FFF2-40B4-BE49-F238E27FC236}">
                <a16:creationId xmlns:a16="http://schemas.microsoft.com/office/drawing/2014/main" id="{D005A4B0-EFF4-4FD5-90DD-262CBF913FE2}"/>
              </a:ext>
            </a:extLst>
          </p:cNvPr>
          <p:cNvSpPr>
            <a:spLocks noGrp="1"/>
          </p:cNvSpPr>
          <p:nvPr>
            <p:ph sz="quarter" idx="13"/>
          </p:nvPr>
        </p:nvSpPr>
        <p:spPr/>
        <p:txBody>
          <a:bodyPr/>
          <a:lstStyle/>
          <a:p>
            <a:endParaRPr lang="en-IE"/>
          </a:p>
        </p:txBody>
      </p:sp>
      <p:pic>
        <p:nvPicPr>
          <p:cNvPr id="19" name="Picture 2" descr="Image result for portfilio">
            <a:extLst>
              <a:ext uri="{FF2B5EF4-FFF2-40B4-BE49-F238E27FC236}">
                <a16:creationId xmlns:a16="http://schemas.microsoft.com/office/drawing/2014/main" id="{5E9586E2-F9B3-44B3-B5EF-70556A6B50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078" y="1576420"/>
            <a:ext cx="1748126" cy="98244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Image result for credit system">
            <a:extLst>
              <a:ext uri="{FF2B5EF4-FFF2-40B4-BE49-F238E27FC236}">
                <a16:creationId xmlns:a16="http://schemas.microsoft.com/office/drawing/2014/main" id="{2AE57445-0147-4B53-BCD8-BE500B5E4F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8928" y="1388436"/>
            <a:ext cx="1159703" cy="102561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Image result for work experience">
            <a:extLst>
              <a:ext uri="{FF2B5EF4-FFF2-40B4-BE49-F238E27FC236}">
                <a16:creationId xmlns:a16="http://schemas.microsoft.com/office/drawing/2014/main" id="{DE48FB35-91D1-4788-A594-F279B6DFF0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4546" y="1321289"/>
            <a:ext cx="1718004" cy="1216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125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group of students throwing their graduation caps in the air at sunset">
            <a:extLst>
              <a:ext uri="{FF2B5EF4-FFF2-40B4-BE49-F238E27FC236}">
                <a16:creationId xmlns:a16="http://schemas.microsoft.com/office/drawing/2014/main" id="{039BFAD7-131E-407E-8A28-E4CF6B8977F6}"/>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p:pic>
      <p:sp>
        <p:nvSpPr>
          <p:cNvPr id="31" name="Rectangle 30">
            <a:extLst>
              <a:ext uri="{FF2B5EF4-FFF2-40B4-BE49-F238E27FC236}">
                <a16:creationId xmlns:a16="http://schemas.microsoft.com/office/drawing/2014/main" id="{340A7491-C312-4D36-BA63-6F859CD81D66}"/>
              </a:ext>
              <a:ext uri="{C183D7F6-B498-43B3-948B-1728B52AA6E4}">
                <adec:decorative xmlns:adec="http://schemas.microsoft.com/office/drawing/2017/decorative" val="1"/>
              </a:ext>
            </a:extLst>
          </p:cNvPr>
          <p:cNvSpPr/>
          <p:nvPr/>
        </p:nvSpPr>
        <p:spPr>
          <a:xfrm>
            <a:off x="0" y="11252"/>
            <a:ext cx="12191999" cy="6852374"/>
          </a:xfrm>
          <a:prstGeom prst="rect">
            <a:avLst/>
          </a:prstGeom>
          <a:solidFill>
            <a:schemeClr val="tx1">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a:extLst>
              <a:ext uri="{FF2B5EF4-FFF2-40B4-BE49-F238E27FC236}">
                <a16:creationId xmlns:a16="http://schemas.microsoft.com/office/drawing/2014/main" id="{F5325EDA-7343-463C-83EC-5D799E8B8195}"/>
              </a:ext>
              <a:ext uri="{C183D7F6-B498-43B3-948B-1728B52AA6E4}">
                <adec:decorative xmlns:adec="http://schemas.microsoft.com/office/drawing/2017/decorative" val="1"/>
              </a:ext>
            </a:extLst>
          </p:cNvPr>
          <p:cNvGrpSpPr/>
          <p:nvPr/>
        </p:nvGrpSpPr>
        <p:grpSpPr>
          <a:xfrm>
            <a:off x="9621170" y="0"/>
            <a:ext cx="2570831" cy="6858001"/>
            <a:chOff x="9621170" y="0"/>
            <a:chExt cx="2570831" cy="6858001"/>
          </a:xfrm>
        </p:grpSpPr>
        <p:sp>
          <p:nvSpPr>
            <p:cNvPr id="32" name="Freeform: Shape 31">
              <a:extLst>
                <a:ext uri="{FF2B5EF4-FFF2-40B4-BE49-F238E27FC236}">
                  <a16:creationId xmlns:a16="http://schemas.microsoft.com/office/drawing/2014/main" id="{25DFF88D-A516-4508-BC03-10D68E4034CF}"/>
                </a:ext>
              </a:extLst>
            </p:cNvPr>
            <p:cNvSpPr/>
            <p:nvPr/>
          </p:nvSpPr>
          <p:spPr>
            <a:xfrm>
              <a:off x="9621170" y="0"/>
              <a:ext cx="2570831" cy="6858000"/>
            </a:xfrm>
            <a:custGeom>
              <a:avLst/>
              <a:gdLst>
                <a:gd name="connsiteX0" fmla="*/ 1649197 w 2570831"/>
                <a:gd name="connsiteY0" fmla="*/ 0 h 6858000"/>
                <a:gd name="connsiteX1" fmla="*/ 2570831 w 2570831"/>
                <a:gd name="connsiteY1" fmla="*/ 0 h 6858000"/>
                <a:gd name="connsiteX2" fmla="*/ 2570831 w 2570831"/>
                <a:gd name="connsiteY2" fmla="*/ 6858000 h 6858000"/>
                <a:gd name="connsiteX3" fmla="*/ 0 w 25708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570831" h="6858000">
                  <a:moveTo>
                    <a:pt x="1649197" y="0"/>
                  </a:moveTo>
                  <a:lnTo>
                    <a:pt x="2570831" y="0"/>
                  </a:lnTo>
                  <a:lnTo>
                    <a:pt x="2570831" y="6858000"/>
                  </a:lnTo>
                  <a:lnTo>
                    <a:pt x="0" y="685800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Freeform: Shape 29">
              <a:extLst>
                <a:ext uri="{FF2B5EF4-FFF2-40B4-BE49-F238E27FC236}">
                  <a16:creationId xmlns:a16="http://schemas.microsoft.com/office/drawing/2014/main" id="{F990A05A-2B0C-4EA2-8A33-D5A7D8C1BC4F}"/>
                </a:ext>
              </a:extLst>
            </p:cNvPr>
            <p:cNvSpPr/>
            <p:nvPr/>
          </p:nvSpPr>
          <p:spPr>
            <a:xfrm>
              <a:off x="9754598" y="0"/>
              <a:ext cx="2437402" cy="6858000"/>
            </a:xfrm>
            <a:custGeom>
              <a:avLst/>
              <a:gdLst>
                <a:gd name="connsiteX0" fmla="*/ 1649197 w 2437402"/>
                <a:gd name="connsiteY0" fmla="*/ 0 h 6858000"/>
                <a:gd name="connsiteX1" fmla="*/ 2437402 w 2437402"/>
                <a:gd name="connsiteY1" fmla="*/ 0 h 6858000"/>
                <a:gd name="connsiteX2" fmla="*/ 2437402 w 2437402"/>
                <a:gd name="connsiteY2" fmla="*/ 6858000 h 6858000"/>
                <a:gd name="connsiteX3" fmla="*/ 0 w 24374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437402" h="6858000">
                  <a:moveTo>
                    <a:pt x="1649197" y="0"/>
                  </a:moveTo>
                  <a:lnTo>
                    <a:pt x="2437402" y="0"/>
                  </a:lnTo>
                  <a:lnTo>
                    <a:pt x="2437402" y="6858000"/>
                  </a:lnTo>
                  <a:lnTo>
                    <a:pt x="0" y="6858000"/>
                  </a:lnTo>
                  <a:close/>
                </a:path>
              </a:pathLst>
            </a:cu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79BF84DA-56CC-4319-9B18-B6303F93EF5A}"/>
                </a:ext>
              </a:extLst>
            </p:cNvPr>
            <p:cNvSpPr/>
            <p:nvPr/>
          </p:nvSpPr>
          <p:spPr>
            <a:xfrm>
              <a:off x="10011320" y="0"/>
              <a:ext cx="2180680" cy="6858000"/>
            </a:xfrm>
            <a:custGeom>
              <a:avLst/>
              <a:gdLst>
                <a:gd name="connsiteX0" fmla="*/ 1649197 w 2180680"/>
                <a:gd name="connsiteY0" fmla="*/ 0 h 6858000"/>
                <a:gd name="connsiteX1" fmla="*/ 2180680 w 2180680"/>
                <a:gd name="connsiteY1" fmla="*/ 0 h 6858000"/>
                <a:gd name="connsiteX2" fmla="*/ 2180680 w 2180680"/>
                <a:gd name="connsiteY2" fmla="*/ 6858000 h 6858000"/>
                <a:gd name="connsiteX3" fmla="*/ 0 w 218068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2180680" h="6858000">
                  <a:moveTo>
                    <a:pt x="1649197" y="0"/>
                  </a:moveTo>
                  <a:lnTo>
                    <a:pt x="2180680" y="0"/>
                  </a:lnTo>
                  <a:lnTo>
                    <a:pt x="2180680" y="6858000"/>
                  </a:lnTo>
                  <a:lnTo>
                    <a:pt x="0" y="6858000"/>
                  </a:lnTo>
                  <a:close/>
                </a:path>
              </a:pathLst>
            </a:cu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Shape 25">
              <a:extLst>
                <a:ext uri="{FF2B5EF4-FFF2-40B4-BE49-F238E27FC236}">
                  <a16:creationId xmlns:a16="http://schemas.microsoft.com/office/drawing/2014/main" id="{3FE4855B-D7C3-4EA7-8050-5BDDB9E3A78A}"/>
                </a:ext>
              </a:extLst>
            </p:cNvPr>
            <p:cNvSpPr/>
            <p:nvPr/>
          </p:nvSpPr>
          <p:spPr>
            <a:xfrm>
              <a:off x="10544156" y="5626"/>
              <a:ext cx="1647844" cy="6852374"/>
            </a:xfrm>
            <a:custGeom>
              <a:avLst/>
              <a:gdLst>
                <a:gd name="connsiteX0" fmla="*/ 1647844 w 1647844"/>
                <a:gd name="connsiteY0" fmla="*/ 0 h 6852374"/>
                <a:gd name="connsiteX1" fmla="*/ 1647844 w 1647844"/>
                <a:gd name="connsiteY1" fmla="*/ 6852374 h 6852374"/>
                <a:gd name="connsiteX2" fmla="*/ 0 w 1647844"/>
                <a:gd name="connsiteY2" fmla="*/ 6852374 h 6852374"/>
              </a:gdLst>
              <a:ahLst/>
              <a:cxnLst>
                <a:cxn ang="0">
                  <a:pos x="connsiteX0" y="connsiteY0"/>
                </a:cxn>
                <a:cxn ang="0">
                  <a:pos x="connsiteX1" y="connsiteY1"/>
                </a:cxn>
                <a:cxn ang="0">
                  <a:pos x="connsiteX2" y="connsiteY2"/>
                </a:cxn>
              </a:cxnLst>
              <a:rect l="l" t="t" r="r" b="b"/>
              <a:pathLst>
                <a:path w="1647844" h="6852374">
                  <a:moveTo>
                    <a:pt x="1647844" y="0"/>
                  </a:moveTo>
                  <a:lnTo>
                    <a:pt x="1647844" y="6852374"/>
                  </a:lnTo>
                  <a:lnTo>
                    <a:pt x="0" y="6852374"/>
                  </a:lnTo>
                  <a:close/>
                </a:path>
              </a:pathLst>
            </a:cu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EC066EC5-6C2C-4006-B87D-E6C5CFDEF302}"/>
                </a:ext>
              </a:extLst>
            </p:cNvPr>
            <p:cNvSpPr/>
            <p:nvPr/>
          </p:nvSpPr>
          <p:spPr>
            <a:xfrm>
              <a:off x="10803086" y="1082358"/>
              <a:ext cx="1388914" cy="5775643"/>
            </a:xfrm>
            <a:custGeom>
              <a:avLst/>
              <a:gdLst>
                <a:gd name="connsiteX0" fmla="*/ 1388914 w 1388914"/>
                <a:gd name="connsiteY0" fmla="*/ 0 h 5775643"/>
                <a:gd name="connsiteX1" fmla="*/ 1388914 w 1388914"/>
                <a:gd name="connsiteY1" fmla="*/ 5775643 h 5775643"/>
                <a:gd name="connsiteX2" fmla="*/ 0 w 1388914"/>
                <a:gd name="connsiteY2" fmla="*/ 5775643 h 5775643"/>
              </a:gdLst>
              <a:ahLst/>
              <a:cxnLst>
                <a:cxn ang="0">
                  <a:pos x="connsiteX0" y="connsiteY0"/>
                </a:cxn>
                <a:cxn ang="0">
                  <a:pos x="connsiteX1" y="connsiteY1"/>
                </a:cxn>
                <a:cxn ang="0">
                  <a:pos x="connsiteX2" y="connsiteY2"/>
                </a:cxn>
              </a:cxnLst>
              <a:rect l="l" t="t" r="r" b="b"/>
              <a:pathLst>
                <a:path w="1388914" h="5775643">
                  <a:moveTo>
                    <a:pt x="1388914" y="0"/>
                  </a:moveTo>
                  <a:lnTo>
                    <a:pt x="1388914" y="5775643"/>
                  </a:lnTo>
                  <a:lnTo>
                    <a:pt x="0" y="57756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 name="Title 3" descr="slide title">
            <a:extLst>
              <a:ext uri="{FF2B5EF4-FFF2-40B4-BE49-F238E27FC236}">
                <a16:creationId xmlns:a16="http://schemas.microsoft.com/office/drawing/2014/main" id="{DFF36EE7-AE57-42F4-ACA9-A328C1F4EA02}"/>
              </a:ext>
            </a:extLst>
          </p:cNvPr>
          <p:cNvSpPr>
            <a:spLocks noGrp="1"/>
          </p:cNvSpPr>
          <p:nvPr>
            <p:ph type="title"/>
          </p:nvPr>
        </p:nvSpPr>
        <p:spPr/>
        <p:txBody>
          <a:bodyPr/>
          <a:lstStyle/>
          <a:p>
            <a:r>
              <a:rPr lang="en-US" dirty="0"/>
              <a:t>Work Experience</a:t>
            </a:r>
          </a:p>
        </p:txBody>
      </p:sp>
      <p:pic>
        <p:nvPicPr>
          <p:cNvPr id="80" name="Content Placeholder 79" descr="Open Book">
            <a:extLst>
              <a:ext uri="{FF2B5EF4-FFF2-40B4-BE49-F238E27FC236}">
                <a16:creationId xmlns:a16="http://schemas.microsoft.com/office/drawing/2014/main" id="{1198805C-69FE-4129-96D0-B3F35CB64166}"/>
              </a:ext>
            </a:extLst>
          </p:cNvPr>
          <p:cNvPicPr>
            <a:picLocks noGrp="1" noChangeAspect="1"/>
          </p:cNvPicPr>
          <p:nvPr>
            <p:ph sz="quarter" idx="13"/>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8493" y="2305050"/>
            <a:ext cx="547688" cy="547688"/>
          </a:xfrm>
        </p:spPr>
      </p:pic>
      <p:sp>
        <p:nvSpPr>
          <p:cNvPr id="87" name="Text Placeholder 86" descr="content block 1">
            <a:extLst>
              <a:ext uri="{FF2B5EF4-FFF2-40B4-BE49-F238E27FC236}">
                <a16:creationId xmlns:a16="http://schemas.microsoft.com/office/drawing/2014/main" id="{1F4C9CA2-B224-40CD-8DB2-CAE478D23611}"/>
              </a:ext>
            </a:extLst>
          </p:cNvPr>
          <p:cNvSpPr>
            <a:spLocks noGrp="1"/>
          </p:cNvSpPr>
          <p:nvPr>
            <p:ph type="body" sz="quarter" idx="11"/>
          </p:nvPr>
        </p:nvSpPr>
        <p:spPr>
          <a:xfrm>
            <a:off x="1809750" y="1847926"/>
            <a:ext cx="7315200" cy="3616693"/>
          </a:xfrm>
        </p:spPr>
        <p:txBody>
          <a:bodyPr/>
          <a:lstStyle/>
          <a:p>
            <a:pPr>
              <a:lnSpc>
                <a:spcPct val="115000"/>
              </a:lnSpc>
            </a:pPr>
            <a:r>
              <a:rPr lang="en-US" sz="2000" dirty="0">
                <a:latin typeface="Times New Roman"/>
                <a:ea typeface="Arial" panose="020B0604020202020204" pitchFamily="34" charset="0"/>
                <a:cs typeface="Arial"/>
              </a:rPr>
              <a:t>In addition to the compulsory one day per week work placements students may avail of block week-long placements. However, students MUST be at work on the chosen work experience day.               </a:t>
            </a:r>
          </a:p>
          <a:p>
            <a:pPr>
              <a:lnSpc>
                <a:spcPct val="115000"/>
              </a:lnSpc>
            </a:pPr>
            <a:endParaRPr lang="en-US" sz="2000" dirty="0">
              <a:latin typeface="Times New Roman" panose="02020603050405020304" pitchFamily="18" charset="0"/>
              <a:ea typeface="Arial" panose="020B0604020202020204" pitchFamily="34" charset="0"/>
              <a:cs typeface="Arial" panose="020B0604020202020204" pitchFamily="34" charset="0"/>
            </a:endParaRPr>
          </a:p>
          <a:p>
            <a:pPr marL="0" indent="0">
              <a:lnSpc>
                <a:spcPct val="115000"/>
              </a:lnSpc>
              <a:buNone/>
            </a:pPr>
            <a:r>
              <a:rPr lang="en-US" sz="2000">
                <a:latin typeface="Times New Roman"/>
                <a:ea typeface="Arial" panose="020B0604020202020204" pitchFamily="34" charset="0"/>
                <a:cs typeface="Arial"/>
              </a:rPr>
              <a:t> Each student will receive a Work Experience Journal with each work experience day date printed. The employer should stamp and sign the relevant spots. </a:t>
            </a:r>
            <a:r>
              <a:rPr lang="en-US" sz="2000" dirty="0">
                <a:latin typeface="Times New Roman"/>
                <a:ea typeface="Arial" panose="020B0604020202020204" pitchFamily="34" charset="0"/>
                <a:cs typeface="Arial"/>
              </a:rPr>
              <a:t>Tutor follows up every week in VPG class</a:t>
            </a:r>
            <a:endParaRPr lang="en-IE" sz="2000" dirty="0">
              <a:latin typeface="Times New Roman"/>
              <a:ea typeface="Arial" panose="020B0604020202020204" pitchFamily="34" charset="0"/>
              <a:cs typeface="Arial"/>
            </a:endParaRPr>
          </a:p>
          <a:p>
            <a:endParaRPr lang="en-IE" sz="3200" dirty="0"/>
          </a:p>
        </p:txBody>
      </p:sp>
      <p:cxnSp>
        <p:nvCxnSpPr>
          <p:cNvPr id="65" name="Straight Connector 64" descr="decorative element">
            <a:extLst>
              <a:ext uri="{FF2B5EF4-FFF2-40B4-BE49-F238E27FC236}">
                <a16:creationId xmlns:a16="http://schemas.microsoft.com/office/drawing/2014/main" id="{A4132B5C-BDF2-4C9A-B21E-BDD2CD03A542}"/>
              </a:ext>
            </a:extLst>
          </p:cNvPr>
          <p:cNvCxnSpPr/>
          <p:nvPr/>
        </p:nvCxnSpPr>
        <p:spPr>
          <a:xfrm>
            <a:off x="2080210" y="3553688"/>
            <a:ext cx="749808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A141F7B-AE96-45F9-BC57-F7C86174910A}"/>
              </a:ext>
              <a:ext uri="{C183D7F6-B498-43B3-948B-1728B52AA6E4}">
                <adec:decorative xmlns:adec="http://schemas.microsoft.com/office/drawing/2017/decorative" val="1"/>
              </a:ext>
            </a:extLst>
          </p:cNvPr>
          <p:cNvGrpSpPr/>
          <p:nvPr/>
        </p:nvGrpSpPr>
        <p:grpSpPr>
          <a:xfrm>
            <a:off x="0" y="6086479"/>
            <a:ext cx="12192000" cy="600974"/>
            <a:chOff x="0" y="6086479"/>
            <a:chExt cx="12192000" cy="600974"/>
          </a:xfrm>
        </p:grpSpPr>
        <p:sp>
          <p:nvSpPr>
            <p:cNvPr id="14" name="Rectangle 13">
              <a:extLst>
                <a:ext uri="{FF2B5EF4-FFF2-40B4-BE49-F238E27FC236}">
                  <a16:creationId xmlns:a16="http://schemas.microsoft.com/office/drawing/2014/main" id="{C862BC4D-BD7A-417E-A34A-59CE4D4A6AC8}"/>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652937FB-CDE3-46B3-8481-AB5DB8C4BABA}"/>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Slide Number Placeholder 5" descr="Slide number">
            <a:extLst>
              <a:ext uri="{FF2B5EF4-FFF2-40B4-BE49-F238E27FC236}">
                <a16:creationId xmlns:a16="http://schemas.microsoft.com/office/drawing/2014/main" id="{118AA3A9-97EA-409C-AD65-3CD3B0A58871}"/>
              </a:ext>
            </a:extLst>
          </p:cNvPr>
          <p:cNvSpPr txBox="1">
            <a:spLocks/>
          </p:cNvSpPr>
          <p:nvPr/>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7A4EEE-49CE-4F6C-BF32-B7FCC5EBBF45}" type="slidenum">
              <a:rPr lang="en-US" sz="1200" smtClean="0">
                <a:solidFill>
                  <a:schemeClr val="bg1"/>
                </a:solidFill>
              </a:rPr>
              <a:pPr algn="ctr"/>
              <a:t>9</a:t>
            </a:fld>
            <a:endParaRPr lang="en-US" sz="1200" dirty="0">
              <a:solidFill>
                <a:schemeClr val="bg1"/>
              </a:solidFill>
            </a:endParaRPr>
          </a:p>
        </p:txBody>
      </p:sp>
      <p:sp>
        <p:nvSpPr>
          <p:cNvPr id="8" name="Content Placeholder 7">
            <a:extLst>
              <a:ext uri="{FF2B5EF4-FFF2-40B4-BE49-F238E27FC236}">
                <a16:creationId xmlns:a16="http://schemas.microsoft.com/office/drawing/2014/main" id="{A1C0FA64-D1AF-465B-9D00-E46E8C657A48}"/>
              </a:ext>
            </a:extLst>
          </p:cNvPr>
          <p:cNvSpPr>
            <a:spLocks noGrp="1"/>
          </p:cNvSpPr>
          <p:nvPr>
            <p:ph sz="quarter" idx="15"/>
          </p:nvPr>
        </p:nvSpPr>
        <p:spPr/>
        <p:txBody>
          <a:bodyPr/>
          <a:lstStyle/>
          <a:p>
            <a:endParaRPr lang="en-IE"/>
          </a:p>
        </p:txBody>
      </p:sp>
    </p:spTree>
    <p:extLst>
      <p:ext uri="{BB962C8B-B14F-4D97-AF65-F5344CB8AC3E}">
        <p14:creationId xmlns:p14="http://schemas.microsoft.com/office/powerpoint/2010/main" val="3711219654"/>
      </p:ext>
    </p:extLst>
  </p:cSld>
  <p:clrMapOvr>
    <a:masterClrMapping/>
  </p:clrMapOvr>
</p:sld>
</file>

<file path=ppt/theme/theme1.xml><?xml version="1.0" encoding="utf-8"?>
<a:theme xmlns:a="http://schemas.openxmlformats.org/drawingml/2006/main" name="Office Theme">
  <a:themeElements>
    <a:clrScheme name="MSFT_04_Education">
      <a:dk1>
        <a:sysClr val="windowText" lastClr="000000"/>
      </a:dk1>
      <a:lt1>
        <a:sysClr val="window" lastClr="FFFFFF"/>
      </a:lt1>
      <a:dk2>
        <a:srgbClr val="44546A"/>
      </a:dk2>
      <a:lt2>
        <a:srgbClr val="E7E6E6"/>
      </a:lt2>
      <a:accent1>
        <a:srgbClr val="B2606E"/>
      </a:accent1>
      <a:accent2>
        <a:srgbClr val="0F3955"/>
      </a:accent2>
      <a:accent3>
        <a:srgbClr val="FFC000"/>
      </a:accent3>
      <a:accent4>
        <a:srgbClr val="BF678E"/>
      </a:accent4>
      <a:accent5>
        <a:srgbClr val="731F1C"/>
      </a:accent5>
      <a:accent6>
        <a:srgbClr val="7A9E56"/>
      </a:accent6>
      <a:hlink>
        <a:srgbClr val="00B0F0"/>
      </a:hlink>
      <a:folHlink>
        <a:srgbClr val="595959"/>
      </a:folHlink>
    </a:clrScheme>
    <a:fontScheme name="MSFT_04_Education">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475556_Education presentation_AAS_v5" id="{AAC57104-7B60-491F-A321-6BCAF93AC541}" vid="{5A43072C-36E0-4A5A-A3FF-E88D65C597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0169e51-52c0-4ae3-8c34-ad06020b0a66">
      <Terms xmlns="http://schemas.microsoft.com/office/infopath/2007/PartnerControls"/>
    </lcf76f155ced4ddcb4097134ff3c332f>
    <TaxCatchAll xmlns="13e39574-5edc-4a22-b0db-b58aa24f5af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4A004FF3EF024783D95CC8B0FA0029" ma:contentTypeVersion="12" ma:contentTypeDescription="Create a new document." ma:contentTypeScope="" ma:versionID="57c5837d40a522013fc303c4182332a4">
  <xsd:schema xmlns:xsd="http://www.w3.org/2001/XMLSchema" xmlns:xs="http://www.w3.org/2001/XMLSchema" xmlns:p="http://schemas.microsoft.com/office/2006/metadata/properties" xmlns:ns2="70169e51-52c0-4ae3-8c34-ad06020b0a66" xmlns:ns3="13e39574-5edc-4a22-b0db-b58aa24f5af9" targetNamespace="http://schemas.microsoft.com/office/2006/metadata/properties" ma:root="true" ma:fieldsID="23e28bc03999e5defbfac5375b7ddd7d" ns2:_="" ns3:_="">
    <xsd:import namespace="70169e51-52c0-4ae3-8c34-ad06020b0a66"/>
    <xsd:import namespace="13e39574-5edc-4a22-b0db-b58aa24f5af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169e51-52c0-4ae3-8c34-ad06020b0a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c2e6f8fd-c691-4dac-b404-f5b447e530f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3e39574-5edc-4a22-b0db-b58aa24f5af9"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b7ec539-fef9-4365-99e3-b9f25363a649}" ma:internalName="TaxCatchAll" ma:showField="CatchAllData" ma:web="13e39574-5edc-4a22-b0db-b58aa24f5af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E575C36-314A-42CB-9114-6E0CE4AB2735}">
  <ds:schemaRefs>
    <ds:schemaRef ds:uri="http://purl.org/dc/elements/1.1/"/>
    <ds:schemaRef ds:uri="http://schemas.microsoft.com/office/2006/metadata/properties"/>
    <ds:schemaRef ds:uri="3111231c-e613-4660-860f-7613117a3b4c"/>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ecf8395c-b929-4159-b167-10ae23ed5250"/>
    <ds:schemaRef ds:uri="http://www.w3.org/XML/1998/namespace"/>
    <ds:schemaRef ds:uri="70169e51-52c0-4ae3-8c34-ad06020b0a66"/>
    <ds:schemaRef ds:uri="13e39574-5edc-4a22-b0db-b58aa24f5af9"/>
  </ds:schemaRefs>
</ds:datastoreItem>
</file>

<file path=customXml/itemProps2.xml><?xml version="1.0" encoding="utf-8"?>
<ds:datastoreItem xmlns:ds="http://schemas.openxmlformats.org/officeDocument/2006/customXml" ds:itemID="{85D0AD3E-9DDB-4E69-981A-7DAE0E9B5F53}">
  <ds:schemaRefs>
    <ds:schemaRef ds:uri="http://schemas.microsoft.com/sharepoint/v3/contenttype/forms"/>
  </ds:schemaRefs>
</ds:datastoreItem>
</file>

<file path=customXml/itemProps3.xml><?xml version="1.0" encoding="utf-8"?>
<ds:datastoreItem xmlns:ds="http://schemas.openxmlformats.org/officeDocument/2006/customXml" ds:itemID="{B62F2CA0-C503-4BE8-B0E7-3786F38E65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169e51-52c0-4ae3-8c34-ad06020b0a66"/>
    <ds:schemaRef ds:uri="13e39574-5edc-4a22-b0db-b58aa24f5a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Education presentation</Template>
  <TotalTime>0</TotalTime>
  <Words>917</Words>
  <Application>Microsoft Office PowerPoint</Application>
  <PresentationFormat>Widescreen</PresentationFormat>
  <Paragraphs>134</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Transition Year in Maynooth Post Primary School</vt:lpstr>
      <vt:lpstr>Aims of TY</vt:lpstr>
      <vt:lpstr>   The space and opportunity to mature and grow  To develop greater self-confidence  To become better at making decisions  Become more skilled at getting on with other students &amp; those in authority  To develop clearer goals &amp; aspirations for life  To prepare for personal, leisure &amp; working life</vt:lpstr>
      <vt:lpstr>The TY Team  Programme Coordinator: Ms. J. Byrnes Year Head:     Mr. Winders Tutors:             To be confirmed</vt:lpstr>
      <vt:lpstr>PowerPoint Presentation</vt:lpstr>
      <vt:lpstr> </vt:lpstr>
      <vt:lpstr>Optional Extras</vt:lpstr>
      <vt:lpstr>Key Elements</vt:lpstr>
      <vt:lpstr>Work Experience</vt:lpstr>
      <vt:lpstr>Communication Methods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176</cp:revision>
  <dcterms:created xsi:type="dcterms:W3CDTF">2023-01-27T08:41:58Z</dcterms:created>
  <dcterms:modified xsi:type="dcterms:W3CDTF">2026-01-15T13:17:34Z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0x0101003B4A004FF3EF024783D95CC8B0FA0029</vt:lpwstr>
  </property>
  <property fmtid="{D5CDD505-2E9C-101B-9397-08002B2CF9AE}" pid="3" name="MediaServiceImageTags">
    <vt:lpwstr/>
  </property>
</Properties>
</file>