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36" r:id="rId2"/>
    <p:sldId id="937" r:id="rId3"/>
    <p:sldId id="938" r:id="rId4"/>
    <p:sldId id="939" r:id="rId5"/>
    <p:sldId id="945" r:id="rId6"/>
    <p:sldId id="940" r:id="rId7"/>
    <p:sldId id="948" r:id="rId8"/>
    <p:sldId id="949" r:id="rId9"/>
    <p:sldId id="950" r:id="rId10"/>
    <p:sldId id="954" r:id="rId11"/>
    <p:sldId id="953" r:id="rId12"/>
    <p:sldId id="952" r:id="rId13"/>
    <p:sldId id="951" r:id="rId14"/>
    <p:sldId id="946" r:id="rId15"/>
    <p:sldId id="944" r:id="rId16"/>
    <p:sldId id="947" r:id="rId17"/>
    <p:sldId id="259" r:id="rId18"/>
    <p:sldId id="300" r:id="rId19"/>
    <p:sldId id="833" r:id="rId20"/>
    <p:sldId id="942" r:id="rId21"/>
    <p:sldId id="9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  <a:srgbClr val="339966"/>
    <a:srgbClr val="639D79"/>
    <a:srgbClr val="669900"/>
    <a:srgbClr val="336600"/>
    <a:srgbClr val="2F3C2C"/>
    <a:srgbClr val="587353"/>
    <a:srgbClr val="2F5597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8DFC8-B74C-4EB6-B91E-32EB1D8776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2DFD04-A51C-41EE-B661-8992BAEE0E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dirty="0">
              <a:solidFill>
                <a:schemeClr val="bg1"/>
              </a:solidFill>
            </a:rPr>
            <a:t>It is a distinct, self-contained two-year Leaving Certificate programme aimed at preparing learners for adult and working life</a:t>
          </a:r>
          <a:endParaRPr lang="en-US" sz="2000" b="0" dirty="0">
            <a:solidFill>
              <a:schemeClr val="bg1"/>
            </a:solidFill>
          </a:endParaRPr>
        </a:p>
      </dgm:t>
    </dgm:pt>
    <dgm:pt modelId="{1A1E1760-5D3B-4F1E-89C0-CE7C033A32CA}" type="parTrans" cxnId="{F8B3AEA6-439D-4265-BCAC-316F1D0CF44A}">
      <dgm:prSet/>
      <dgm:spPr/>
      <dgm:t>
        <a:bodyPr/>
        <a:lstStyle/>
        <a:p>
          <a:endParaRPr lang="en-US" sz="2000"/>
        </a:p>
      </dgm:t>
    </dgm:pt>
    <dgm:pt modelId="{518AD34A-9F7A-4331-A4E1-CE9B006827F3}" type="sibTrans" cxnId="{F8B3AEA6-439D-4265-BCAC-316F1D0CF44A}">
      <dgm:prSet/>
      <dgm:spPr/>
      <dgm:t>
        <a:bodyPr/>
        <a:lstStyle/>
        <a:p>
          <a:endParaRPr lang="en-US" sz="2000"/>
        </a:p>
      </dgm:t>
    </dgm:pt>
    <dgm:pt modelId="{0D569B86-CBEF-424E-9531-48AC900485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It emphasises forms of achievement and excellence which the established Leaving Certificate has not recognised in the past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911AA-00C3-4D69-942E-BEED6DAF815A}" type="parTrans" cxnId="{0609AB6B-38B2-4E3B-B6B2-0C5F5258FCF9}">
      <dgm:prSet/>
      <dgm:spPr/>
      <dgm:t>
        <a:bodyPr/>
        <a:lstStyle/>
        <a:p>
          <a:endParaRPr lang="en-US" sz="2000"/>
        </a:p>
      </dgm:t>
    </dgm:pt>
    <dgm:pt modelId="{62918E4C-7C9C-4808-9EFD-DA2AEE3F4294}" type="sibTrans" cxnId="{0609AB6B-38B2-4E3B-B6B2-0C5F5258FCF9}">
      <dgm:prSet/>
      <dgm:spPr/>
      <dgm:t>
        <a:bodyPr/>
        <a:lstStyle/>
        <a:p>
          <a:endParaRPr lang="en-US" sz="2000"/>
        </a:p>
      </dgm:t>
    </dgm:pt>
    <dgm:pt modelId="{0B4F7316-0921-40FF-A960-3A0BF064019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GB" sz="2000" b="0" dirty="0">
              <a:solidFill>
                <a:schemeClr val="bg1"/>
              </a:solidFill>
              <a:latin typeface="+mn-lt"/>
            </a:rPr>
            <a:t>It </a:t>
          </a:r>
          <a:r>
            <a:rPr lang="en-GB" sz="2000" b="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offers </a:t>
          </a:r>
          <a:r>
            <a:rPr lang="en-GB" sz="20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learners specific opportunity to prepare for and progress to further education and training.</a:t>
          </a:r>
          <a:endParaRPr lang="en-US" sz="2000" b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429E6E-31DE-440A-B773-3AFE76BB1AE2}" type="parTrans" cxnId="{C89D3F07-BBBC-4B87-81F4-1E77A9F60AD6}">
      <dgm:prSet/>
      <dgm:spPr/>
      <dgm:t>
        <a:bodyPr/>
        <a:lstStyle/>
        <a:p>
          <a:endParaRPr lang="en-US" sz="2000"/>
        </a:p>
      </dgm:t>
    </dgm:pt>
    <dgm:pt modelId="{187084B7-F1F9-4F6D-8F08-A6903D2EAB6E}" type="sibTrans" cxnId="{C89D3F07-BBBC-4B87-81F4-1E77A9F60AD6}">
      <dgm:prSet/>
      <dgm:spPr/>
      <dgm:t>
        <a:bodyPr/>
        <a:lstStyle/>
        <a:p>
          <a:endParaRPr lang="en-US" sz="2000"/>
        </a:p>
      </dgm:t>
    </dgm:pt>
    <dgm:pt modelId="{B08F06B3-250C-4DE0-AF83-3DB32E5769A1}" type="pres">
      <dgm:prSet presAssocID="{1448DFC8-B74C-4EB6-B91E-32EB1D87766B}" presName="root" presStyleCnt="0">
        <dgm:presLayoutVars>
          <dgm:dir/>
          <dgm:resizeHandles val="exact"/>
        </dgm:presLayoutVars>
      </dgm:prSet>
      <dgm:spPr/>
    </dgm:pt>
    <dgm:pt modelId="{51EE0E0A-0BEF-43B4-8090-AFC46259821D}" type="pres">
      <dgm:prSet presAssocID="{492DFD04-A51C-41EE-B661-8992BAEE0E80}" presName="compNode" presStyleCnt="0"/>
      <dgm:spPr/>
    </dgm:pt>
    <dgm:pt modelId="{2F64D452-5312-4D99-8551-991D18477AF4}" type="pres">
      <dgm:prSet presAssocID="{492DFD04-A51C-41EE-B661-8992BAEE0E80}" presName="bgRect" presStyleLbl="bgShp" presStyleIdx="0" presStyleCnt="3"/>
      <dgm:spPr>
        <a:solidFill>
          <a:srgbClr val="008080"/>
        </a:solidFill>
      </dgm:spPr>
    </dgm:pt>
    <dgm:pt modelId="{21C20AC8-E83D-452E-8F63-800535EB2EBB}" type="pres">
      <dgm:prSet presAssocID="{492DFD04-A51C-41EE-B661-8992BAEE0E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7122CA98-815F-4AD0-99C6-4175D5AD724C}" type="pres">
      <dgm:prSet presAssocID="{492DFD04-A51C-41EE-B661-8992BAEE0E80}" presName="spaceRect" presStyleCnt="0"/>
      <dgm:spPr/>
    </dgm:pt>
    <dgm:pt modelId="{70D9FDBB-855B-4CAF-9556-F24E15463831}" type="pres">
      <dgm:prSet presAssocID="{492DFD04-A51C-41EE-B661-8992BAEE0E80}" presName="parTx" presStyleLbl="revTx" presStyleIdx="0" presStyleCnt="3">
        <dgm:presLayoutVars>
          <dgm:chMax val="0"/>
          <dgm:chPref val="0"/>
        </dgm:presLayoutVars>
      </dgm:prSet>
      <dgm:spPr/>
    </dgm:pt>
    <dgm:pt modelId="{FB634010-8000-41A9-941A-C722CA71EE2B}" type="pres">
      <dgm:prSet presAssocID="{518AD34A-9F7A-4331-A4E1-CE9B006827F3}" presName="sibTrans" presStyleCnt="0"/>
      <dgm:spPr/>
    </dgm:pt>
    <dgm:pt modelId="{BB46F83E-4F56-4FD9-A8B7-4611D0925795}" type="pres">
      <dgm:prSet presAssocID="{0D569B86-CBEF-424E-9531-48AC9004858B}" presName="compNode" presStyleCnt="0"/>
      <dgm:spPr/>
    </dgm:pt>
    <dgm:pt modelId="{12F53B83-B241-4C9C-B696-CC8518AF2169}" type="pres">
      <dgm:prSet presAssocID="{0D569B86-CBEF-424E-9531-48AC9004858B}" presName="bgRect" presStyleLbl="bgShp" presStyleIdx="1" presStyleCnt="3"/>
      <dgm:spPr/>
    </dgm:pt>
    <dgm:pt modelId="{6AA035F6-3CBB-42D5-9EE5-6618AC0E09AC}" type="pres">
      <dgm:prSet presAssocID="{0D569B86-CBEF-424E-9531-48AC900485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4D52FE3F-3122-4533-9DA2-0ECC1045A182}" type="pres">
      <dgm:prSet presAssocID="{0D569B86-CBEF-424E-9531-48AC9004858B}" presName="spaceRect" presStyleCnt="0"/>
      <dgm:spPr/>
    </dgm:pt>
    <dgm:pt modelId="{AFC94A22-4CD9-40FF-BE8D-2D9E8F4C3699}" type="pres">
      <dgm:prSet presAssocID="{0D569B86-CBEF-424E-9531-48AC9004858B}" presName="parTx" presStyleLbl="revTx" presStyleIdx="1" presStyleCnt="3">
        <dgm:presLayoutVars>
          <dgm:chMax val="0"/>
          <dgm:chPref val="0"/>
        </dgm:presLayoutVars>
      </dgm:prSet>
      <dgm:spPr/>
    </dgm:pt>
    <dgm:pt modelId="{6736A759-60AA-461B-8FD0-28CF95F4AD26}" type="pres">
      <dgm:prSet presAssocID="{62918E4C-7C9C-4808-9EFD-DA2AEE3F4294}" presName="sibTrans" presStyleCnt="0"/>
      <dgm:spPr/>
    </dgm:pt>
    <dgm:pt modelId="{1F303125-0629-4DCE-96BA-E7F4E28A0B13}" type="pres">
      <dgm:prSet presAssocID="{0B4F7316-0921-40FF-A960-3A0BF0640198}" presName="compNode" presStyleCnt="0"/>
      <dgm:spPr/>
    </dgm:pt>
    <dgm:pt modelId="{2ED007A2-4370-4CCF-B3F6-BABE1603FC1C}" type="pres">
      <dgm:prSet presAssocID="{0B4F7316-0921-40FF-A960-3A0BF0640198}" presName="bgRect" presStyleLbl="bgShp" presStyleIdx="2" presStyleCnt="3" custScaleY="123681" custLinFactNeighborX="-5033" custLinFactNeighborY="1205"/>
      <dgm:spPr>
        <a:solidFill>
          <a:srgbClr val="639D79"/>
        </a:solidFill>
      </dgm:spPr>
    </dgm:pt>
    <dgm:pt modelId="{6D68B620-7411-40CA-8518-A94FC8E1F2EA}" type="pres">
      <dgm:prSet presAssocID="{0B4F7316-0921-40FF-A960-3A0BF06401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37E3A59-23E1-4E89-973F-E111F6CE91C0}" type="pres">
      <dgm:prSet presAssocID="{0B4F7316-0921-40FF-A960-3A0BF0640198}" presName="spaceRect" presStyleCnt="0"/>
      <dgm:spPr/>
    </dgm:pt>
    <dgm:pt modelId="{D3DCCD6D-156B-4813-8D49-420D3AFA124D}" type="pres">
      <dgm:prSet presAssocID="{0B4F7316-0921-40FF-A960-3A0BF0640198}" presName="parTx" presStyleLbl="revTx" presStyleIdx="2" presStyleCnt="3" custScaleX="97214" custLinFactNeighborX="24992" custLinFactNeighborY="43">
        <dgm:presLayoutVars>
          <dgm:chMax val="0"/>
          <dgm:chPref val="0"/>
        </dgm:presLayoutVars>
      </dgm:prSet>
      <dgm:spPr/>
    </dgm:pt>
  </dgm:ptLst>
  <dgm:cxnLst>
    <dgm:cxn modelId="{C89D3F07-BBBC-4B87-81F4-1E77A9F60AD6}" srcId="{1448DFC8-B74C-4EB6-B91E-32EB1D87766B}" destId="{0B4F7316-0921-40FF-A960-3A0BF0640198}" srcOrd="2" destOrd="0" parTransId="{79429E6E-31DE-440A-B773-3AFE76BB1AE2}" sibTransId="{187084B7-F1F9-4F6D-8F08-A6903D2EAB6E}"/>
    <dgm:cxn modelId="{08C3752C-909B-4318-81D0-C8567A038F1B}" type="presOf" srcId="{0B4F7316-0921-40FF-A960-3A0BF0640198}" destId="{D3DCCD6D-156B-4813-8D49-420D3AFA124D}" srcOrd="0" destOrd="0" presId="urn:microsoft.com/office/officeart/2018/2/layout/IconVerticalSolidList"/>
    <dgm:cxn modelId="{0609AB6B-38B2-4E3B-B6B2-0C5F5258FCF9}" srcId="{1448DFC8-B74C-4EB6-B91E-32EB1D87766B}" destId="{0D569B86-CBEF-424E-9531-48AC9004858B}" srcOrd="1" destOrd="0" parTransId="{337911AA-00C3-4D69-942E-BEED6DAF815A}" sibTransId="{62918E4C-7C9C-4808-9EFD-DA2AEE3F4294}"/>
    <dgm:cxn modelId="{3CF6147A-48BB-4F0A-87DF-0FD62CC7296E}" type="presOf" srcId="{492DFD04-A51C-41EE-B661-8992BAEE0E80}" destId="{70D9FDBB-855B-4CAF-9556-F24E15463831}" srcOrd="0" destOrd="0" presId="urn:microsoft.com/office/officeart/2018/2/layout/IconVerticalSolidList"/>
    <dgm:cxn modelId="{E8312AA0-B80F-4ACA-B766-ED7080B3E88E}" type="presOf" srcId="{1448DFC8-B74C-4EB6-B91E-32EB1D87766B}" destId="{B08F06B3-250C-4DE0-AF83-3DB32E5769A1}" srcOrd="0" destOrd="0" presId="urn:microsoft.com/office/officeart/2018/2/layout/IconVerticalSolidList"/>
    <dgm:cxn modelId="{F8B3AEA6-439D-4265-BCAC-316F1D0CF44A}" srcId="{1448DFC8-B74C-4EB6-B91E-32EB1D87766B}" destId="{492DFD04-A51C-41EE-B661-8992BAEE0E80}" srcOrd="0" destOrd="0" parTransId="{1A1E1760-5D3B-4F1E-89C0-CE7C033A32CA}" sibTransId="{518AD34A-9F7A-4331-A4E1-CE9B006827F3}"/>
    <dgm:cxn modelId="{A2129FC5-9F32-4B07-A531-ED5D976DF846}" type="presOf" srcId="{0D569B86-CBEF-424E-9531-48AC9004858B}" destId="{AFC94A22-4CD9-40FF-BE8D-2D9E8F4C3699}" srcOrd="0" destOrd="0" presId="urn:microsoft.com/office/officeart/2018/2/layout/IconVerticalSolidList"/>
    <dgm:cxn modelId="{862F4BF0-DD99-4E33-95EA-81ECF27D0160}" type="presParOf" srcId="{B08F06B3-250C-4DE0-AF83-3DB32E5769A1}" destId="{51EE0E0A-0BEF-43B4-8090-AFC46259821D}" srcOrd="0" destOrd="0" presId="urn:microsoft.com/office/officeart/2018/2/layout/IconVerticalSolidList"/>
    <dgm:cxn modelId="{E8193DA9-614D-4D8D-9170-41801C7893A0}" type="presParOf" srcId="{51EE0E0A-0BEF-43B4-8090-AFC46259821D}" destId="{2F64D452-5312-4D99-8551-991D18477AF4}" srcOrd="0" destOrd="0" presId="urn:microsoft.com/office/officeart/2018/2/layout/IconVerticalSolidList"/>
    <dgm:cxn modelId="{B7D0447C-DA22-4685-9137-23877AC62418}" type="presParOf" srcId="{51EE0E0A-0BEF-43B4-8090-AFC46259821D}" destId="{21C20AC8-E83D-452E-8F63-800535EB2EBB}" srcOrd="1" destOrd="0" presId="urn:microsoft.com/office/officeart/2018/2/layout/IconVerticalSolidList"/>
    <dgm:cxn modelId="{EF921F6C-F5EB-43C5-AFD0-E7D818E42DB7}" type="presParOf" srcId="{51EE0E0A-0BEF-43B4-8090-AFC46259821D}" destId="{7122CA98-815F-4AD0-99C6-4175D5AD724C}" srcOrd="2" destOrd="0" presId="urn:microsoft.com/office/officeart/2018/2/layout/IconVerticalSolidList"/>
    <dgm:cxn modelId="{8FDD2897-3C88-43AD-A59E-5B313FB55781}" type="presParOf" srcId="{51EE0E0A-0BEF-43B4-8090-AFC46259821D}" destId="{70D9FDBB-855B-4CAF-9556-F24E15463831}" srcOrd="3" destOrd="0" presId="urn:microsoft.com/office/officeart/2018/2/layout/IconVerticalSolidList"/>
    <dgm:cxn modelId="{61CA7AF6-22E8-4119-B1BC-BB3113590C99}" type="presParOf" srcId="{B08F06B3-250C-4DE0-AF83-3DB32E5769A1}" destId="{FB634010-8000-41A9-941A-C722CA71EE2B}" srcOrd="1" destOrd="0" presId="urn:microsoft.com/office/officeart/2018/2/layout/IconVerticalSolidList"/>
    <dgm:cxn modelId="{F2AE4212-3024-4142-95AA-A16D9A41DDA4}" type="presParOf" srcId="{B08F06B3-250C-4DE0-AF83-3DB32E5769A1}" destId="{BB46F83E-4F56-4FD9-A8B7-4611D0925795}" srcOrd="2" destOrd="0" presId="urn:microsoft.com/office/officeart/2018/2/layout/IconVerticalSolidList"/>
    <dgm:cxn modelId="{2DB18055-7D0B-41A6-BBA8-E58F4B8E0D30}" type="presParOf" srcId="{BB46F83E-4F56-4FD9-A8B7-4611D0925795}" destId="{12F53B83-B241-4C9C-B696-CC8518AF2169}" srcOrd="0" destOrd="0" presId="urn:microsoft.com/office/officeart/2018/2/layout/IconVerticalSolidList"/>
    <dgm:cxn modelId="{B56CE1C5-76E3-4827-A128-BBC63E7CFE59}" type="presParOf" srcId="{BB46F83E-4F56-4FD9-A8B7-4611D0925795}" destId="{6AA035F6-3CBB-42D5-9EE5-6618AC0E09AC}" srcOrd="1" destOrd="0" presId="urn:microsoft.com/office/officeart/2018/2/layout/IconVerticalSolidList"/>
    <dgm:cxn modelId="{9E891B18-C29C-454F-81FF-4A10FAA1684B}" type="presParOf" srcId="{BB46F83E-4F56-4FD9-A8B7-4611D0925795}" destId="{4D52FE3F-3122-4533-9DA2-0ECC1045A182}" srcOrd="2" destOrd="0" presId="urn:microsoft.com/office/officeart/2018/2/layout/IconVerticalSolidList"/>
    <dgm:cxn modelId="{E5BE8BEB-1B22-4D15-AE22-D838D3877268}" type="presParOf" srcId="{BB46F83E-4F56-4FD9-A8B7-4611D0925795}" destId="{AFC94A22-4CD9-40FF-BE8D-2D9E8F4C3699}" srcOrd="3" destOrd="0" presId="urn:microsoft.com/office/officeart/2018/2/layout/IconVerticalSolidList"/>
    <dgm:cxn modelId="{D3528E6E-B03F-48BC-867A-24F0F574265D}" type="presParOf" srcId="{B08F06B3-250C-4DE0-AF83-3DB32E5769A1}" destId="{6736A759-60AA-461B-8FD0-28CF95F4AD26}" srcOrd="3" destOrd="0" presId="urn:microsoft.com/office/officeart/2018/2/layout/IconVerticalSolidList"/>
    <dgm:cxn modelId="{E0C5CD9A-759F-4419-B2B6-573AC0B0BD63}" type="presParOf" srcId="{B08F06B3-250C-4DE0-AF83-3DB32E5769A1}" destId="{1F303125-0629-4DCE-96BA-E7F4E28A0B13}" srcOrd="4" destOrd="0" presId="urn:microsoft.com/office/officeart/2018/2/layout/IconVerticalSolidList"/>
    <dgm:cxn modelId="{FE86B035-D1EB-4579-B6E9-84A4B486CDB9}" type="presParOf" srcId="{1F303125-0629-4DCE-96BA-E7F4E28A0B13}" destId="{2ED007A2-4370-4CCF-B3F6-BABE1603FC1C}" srcOrd="0" destOrd="0" presId="urn:microsoft.com/office/officeart/2018/2/layout/IconVerticalSolidList"/>
    <dgm:cxn modelId="{39EDB40D-A651-498F-9B75-1F847BB019A1}" type="presParOf" srcId="{1F303125-0629-4DCE-96BA-E7F4E28A0B13}" destId="{6D68B620-7411-40CA-8518-A94FC8E1F2EA}" srcOrd="1" destOrd="0" presId="urn:microsoft.com/office/officeart/2018/2/layout/IconVerticalSolidList"/>
    <dgm:cxn modelId="{985DEEBF-7701-4A8B-99AD-5B9972785667}" type="presParOf" srcId="{1F303125-0629-4DCE-96BA-E7F4E28A0B13}" destId="{137E3A59-23E1-4E89-973F-E111F6CE91C0}" srcOrd="2" destOrd="0" presId="urn:microsoft.com/office/officeart/2018/2/layout/IconVerticalSolidList"/>
    <dgm:cxn modelId="{1DC5DE0D-584F-4879-A78F-905155FBA30E}" type="presParOf" srcId="{1F303125-0629-4DCE-96BA-E7F4E28A0B13}" destId="{D3DCCD6D-156B-4813-8D49-420D3AFA12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8DFC8-B74C-4EB6-B91E-32EB1D8776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2DFD04-A51C-41EE-B661-8992BAEE0E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800" dirty="0"/>
            <a:t>AAC Worth 40% (SEC certified)</a:t>
          </a:r>
        </a:p>
        <a:p>
          <a:pPr>
            <a:lnSpc>
              <a:spcPct val="100000"/>
            </a:lnSpc>
          </a:pPr>
          <a:r>
            <a:rPr lang="en-US" sz="2800" dirty="0"/>
            <a:t>Written Paper worth 60%</a:t>
          </a:r>
        </a:p>
      </dgm:t>
    </dgm:pt>
    <dgm:pt modelId="{1A1E1760-5D3B-4F1E-89C0-CE7C033A32CA}" type="parTrans" cxnId="{F8B3AEA6-439D-4265-BCAC-316F1D0CF44A}">
      <dgm:prSet/>
      <dgm:spPr/>
      <dgm:t>
        <a:bodyPr/>
        <a:lstStyle/>
        <a:p>
          <a:endParaRPr lang="en-US" sz="2000"/>
        </a:p>
      </dgm:t>
    </dgm:pt>
    <dgm:pt modelId="{518AD34A-9F7A-4331-A4E1-CE9B006827F3}" type="sibTrans" cxnId="{F8B3AEA6-439D-4265-BCAC-316F1D0CF44A}">
      <dgm:prSet/>
      <dgm:spPr/>
      <dgm:t>
        <a:bodyPr/>
        <a:lstStyle/>
        <a:p>
          <a:endParaRPr lang="en-US" sz="2000"/>
        </a:p>
      </dgm:t>
    </dgm:pt>
    <dgm:pt modelId="{0D569B86-CBEF-424E-9531-48AC900485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AAC - Engage in an action of their choosing that relates to a topic within the brief. (Similar to IIS project in Ag Science)</a:t>
          </a:r>
        </a:p>
      </dgm:t>
    </dgm:pt>
    <dgm:pt modelId="{337911AA-00C3-4D69-942E-BEED6DAF815A}" type="parTrans" cxnId="{0609AB6B-38B2-4E3B-B6B2-0C5F5258FCF9}">
      <dgm:prSet/>
      <dgm:spPr/>
      <dgm:t>
        <a:bodyPr/>
        <a:lstStyle/>
        <a:p>
          <a:endParaRPr lang="en-US" sz="2000"/>
        </a:p>
      </dgm:t>
    </dgm:pt>
    <dgm:pt modelId="{62918E4C-7C9C-4808-9EFD-DA2AEE3F4294}" type="sibTrans" cxnId="{0609AB6B-38B2-4E3B-B6B2-0C5F5258FCF9}">
      <dgm:prSet/>
      <dgm:spPr/>
      <dgm:t>
        <a:bodyPr/>
        <a:lstStyle/>
        <a:p>
          <a:endParaRPr lang="en-US" sz="2000"/>
        </a:p>
      </dgm:t>
    </dgm:pt>
    <dgm:pt modelId="{0B4F7316-0921-40FF-A960-3A0BF06401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Career Progression</a:t>
          </a:r>
        </a:p>
      </dgm:t>
    </dgm:pt>
    <dgm:pt modelId="{79429E6E-31DE-440A-B773-3AFE76BB1AE2}" type="parTrans" cxnId="{C89D3F07-BBBC-4B87-81F4-1E77A9F60AD6}">
      <dgm:prSet/>
      <dgm:spPr/>
      <dgm:t>
        <a:bodyPr/>
        <a:lstStyle/>
        <a:p>
          <a:endParaRPr lang="en-US" sz="2000"/>
        </a:p>
      </dgm:t>
    </dgm:pt>
    <dgm:pt modelId="{187084B7-F1F9-4F6D-8F08-A6903D2EAB6E}" type="sibTrans" cxnId="{C89D3F07-BBBC-4B87-81F4-1E77A9F60AD6}">
      <dgm:prSet/>
      <dgm:spPr/>
      <dgm:t>
        <a:bodyPr/>
        <a:lstStyle/>
        <a:p>
          <a:endParaRPr lang="en-US" sz="2000"/>
        </a:p>
      </dgm:t>
    </dgm:pt>
    <dgm:pt modelId="{4EDD6B21-46BA-4B27-821E-AE79AB1703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Sustainable Engineering / Construction </a:t>
          </a:r>
        </a:p>
        <a:p>
          <a:pPr>
            <a:lnSpc>
              <a:spcPct val="100000"/>
            </a:lnSpc>
          </a:pPr>
          <a:r>
            <a:rPr lang="en-US" sz="1600" dirty="0"/>
            <a:t>Renewable Energy </a:t>
          </a:r>
        </a:p>
        <a:p>
          <a:pPr>
            <a:lnSpc>
              <a:spcPct val="100000"/>
            </a:lnSpc>
          </a:pPr>
          <a:r>
            <a:rPr lang="en-US" sz="1600" dirty="0"/>
            <a:t>Sustainable Agri Sector </a:t>
          </a:r>
        </a:p>
      </dgm:t>
    </dgm:pt>
    <dgm:pt modelId="{D5A46842-A945-4362-B9A0-E5BE03BBD4A0}" type="parTrans" cxnId="{03C29878-1274-4CCE-BA8B-4E46FB0E19CA}">
      <dgm:prSet/>
      <dgm:spPr/>
      <dgm:t>
        <a:bodyPr/>
        <a:lstStyle/>
        <a:p>
          <a:endParaRPr lang="en-US" sz="2000"/>
        </a:p>
      </dgm:t>
    </dgm:pt>
    <dgm:pt modelId="{27A408AB-8DB2-4F97-B45D-518C34F2278D}" type="sibTrans" cxnId="{03C29878-1274-4CCE-BA8B-4E46FB0E19CA}">
      <dgm:prSet/>
      <dgm:spPr/>
      <dgm:t>
        <a:bodyPr/>
        <a:lstStyle/>
        <a:p>
          <a:endParaRPr lang="en-US" sz="2000"/>
        </a:p>
      </dgm:t>
    </dgm:pt>
    <dgm:pt modelId="{8A4D39AD-D648-4714-9F27-69627341E3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Environmental Consultant</a:t>
          </a:r>
        </a:p>
      </dgm:t>
    </dgm:pt>
    <dgm:pt modelId="{77D63558-05ED-4240-9460-E6A49E4EC251}" type="parTrans" cxnId="{FD86EA51-E346-4BD1-9C1A-BBDADF30C76D}">
      <dgm:prSet/>
      <dgm:spPr/>
      <dgm:t>
        <a:bodyPr/>
        <a:lstStyle/>
        <a:p>
          <a:endParaRPr lang="en-US" sz="2000"/>
        </a:p>
      </dgm:t>
    </dgm:pt>
    <dgm:pt modelId="{A3B20ADE-BCE4-4105-8527-639C52A4FCA7}" type="sibTrans" cxnId="{FD86EA51-E346-4BD1-9C1A-BBDADF30C76D}">
      <dgm:prSet/>
      <dgm:spPr/>
      <dgm:t>
        <a:bodyPr/>
        <a:lstStyle/>
        <a:p>
          <a:endParaRPr lang="en-US" sz="2000"/>
        </a:p>
      </dgm:t>
    </dgm:pt>
    <dgm:pt modelId="{B08F06B3-250C-4DE0-AF83-3DB32E5769A1}" type="pres">
      <dgm:prSet presAssocID="{1448DFC8-B74C-4EB6-B91E-32EB1D87766B}" presName="root" presStyleCnt="0">
        <dgm:presLayoutVars>
          <dgm:dir/>
          <dgm:resizeHandles val="exact"/>
        </dgm:presLayoutVars>
      </dgm:prSet>
      <dgm:spPr/>
    </dgm:pt>
    <dgm:pt modelId="{51EE0E0A-0BEF-43B4-8090-AFC46259821D}" type="pres">
      <dgm:prSet presAssocID="{492DFD04-A51C-41EE-B661-8992BAEE0E80}" presName="compNode" presStyleCnt="0"/>
      <dgm:spPr/>
    </dgm:pt>
    <dgm:pt modelId="{2F64D452-5312-4D99-8551-991D18477AF4}" type="pres">
      <dgm:prSet presAssocID="{492DFD04-A51C-41EE-B661-8992BAEE0E80}" presName="bgRect" presStyleLbl="bgShp" presStyleIdx="0" presStyleCnt="3"/>
      <dgm:spPr>
        <a:solidFill>
          <a:srgbClr val="008080"/>
        </a:solidFill>
      </dgm:spPr>
    </dgm:pt>
    <dgm:pt modelId="{21C20AC8-E83D-452E-8F63-800535EB2EBB}" type="pres">
      <dgm:prSet presAssocID="{492DFD04-A51C-41EE-B661-8992BAEE0E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7122CA98-815F-4AD0-99C6-4175D5AD724C}" type="pres">
      <dgm:prSet presAssocID="{492DFD04-A51C-41EE-B661-8992BAEE0E80}" presName="spaceRect" presStyleCnt="0"/>
      <dgm:spPr/>
    </dgm:pt>
    <dgm:pt modelId="{70D9FDBB-855B-4CAF-9556-F24E15463831}" type="pres">
      <dgm:prSet presAssocID="{492DFD04-A51C-41EE-B661-8992BAEE0E80}" presName="parTx" presStyleLbl="revTx" presStyleIdx="0" presStyleCnt="4">
        <dgm:presLayoutVars>
          <dgm:chMax val="0"/>
          <dgm:chPref val="0"/>
        </dgm:presLayoutVars>
      </dgm:prSet>
      <dgm:spPr/>
    </dgm:pt>
    <dgm:pt modelId="{FB634010-8000-41A9-941A-C722CA71EE2B}" type="pres">
      <dgm:prSet presAssocID="{518AD34A-9F7A-4331-A4E1-CE9B006827F3}" presName="sibTrans" presStyleCnt="0"/>
      <dgm:spPr/>
    </dgm:pt>
    <dgm:pt modelId="{BB46F83E-4F56-4FD9-A8B7-4611D0925795}" type="pres">
      <dgm:prSet presAssocID="{0D569B86-CBEF-424E-9531-48AC9004858B}" presName="compNode" presStyleCnt="0"/>
      <dgm:spPr/>
    </dgm:pt>
    <dgm:pt modelId="{12F53B83-B241-4C9C-B696-CC8518AF2169}" type="pres">
      <dgm:prSet presAssocID="{0D569B86-CBEF-424E-9531-48AC9004858B}" presName="bgRect" presStyleLbl="bgShp" presStyleIdx="1" presStyleCnt="3"/>
      <dgm:spPr/>
    </dgm:pt>
    <dgm:pt modelId="{6AA035F6-3CBB-42D5-9EE5-6618AC0E09AC}" type="pres">
      <dgm:prSet presAssocID="{0D569B86-CBEF-424E-9531-48AC900485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4D52FE3F-3122-4533-9DA2-0ECC1045A182}" type="pres">
      <dgm:prSet presAssocID="{0D569B86-CBEF-424E-9531-48AC9004858B}" presName="spaceRect" presStyleCnt="0"/>
      <dgm:spPr/>
    </dgm:pt>
    <dgm:pt modelId="{AFC94A22-4CD9-40FF-BE8D-2D9E8F4C3699}" type="pres">
      <dgm:prSet presAssocID="{0D569B86-CBEF-424E-9531-48AC9004858B}" presName="parTx" presStyleLbl="revTx" presStyleIdx="1" presStyleCnt="4">
        <dgm:presLayoutVars>
          <dgm:chMax val="0"/>
          <dgm:chPref val="0"/>
        </dgm:presLayoutVars>
      </dgm:prSet>
      <dgm:spPr/>
    </dgm:pt>
    <dgm:pt modelId="{6736A759-60AA-461B-8FD0-28CF95F4AD26}" type="pres">
      <dgm:prSet presAssocID="{62918E4C-7C9C-4808-9EFD-DA2AEE3F4294}" presName="sibTrans" presStyleCnt="0"/>
      <dgm:spPr/>
    </dgm:pt>
    <dgm:pt modelId="{1F303125-0629-4DCE-96BA-E7F4E28A0B13}" type="pres">
      <dgm:prSet presAssocID="{0B4F7316-0921-40FF-A960-3A0BF0640198}" presName="compNode" presStyleCnt="0"/>
      <dgm:spPr/>
    </dgm:pt>
    <dgm:pt modelId="{2ED007A2-4370-4CCF-B3F6-BABE1603FC1C}" type="pres">
      <dgm:prSet presAssocID="{0B4F7316-0921-40FF-A960-3A0BF0640198}" presName="bgRect" presStyleLbl="bgShp" presStyleIdx="2" presStyleCnt="3" custScaleY="123681" custLinFactNeighborX="-5033" custLinFactNeighborY="1205"/>
      <dgm:spPr>
        <a:solidFill>
          <a:srgbClr val="639D79"/>
        </a:solidFill>
      </dgm:spPr>
    </dgm:pt>
    <dgm:pt modelId="{6D68B620-7411-40CA-8518-A94FC8E1F2EA}" type="pres">
      <dgm:prSet presAssocID="{0B4F7316-0921-40FF-A960-3A0BF06401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37E3A59-23E1-4E89-973F-E111F6CE91C0}" type="pres">
      <dgm:prSet presAssocID="{0B4F7316-0921-40FF-A960-3A0BF0640198}" presName="spaceRect" presStyleCnt="0"/>
      <dgm:spPr/>
    </dgm:pt>
    <dgm:pt modelId="{D3DCCD6D-156B-4813-8D49-420D3AFA124D}" type="pres">
      <dgm:prSet presAssocID="{0B4F7316-0921-40FF-A960-3A0BF0640198}" presName="parTx" presStyleLbl="revTx" presStyleIdx="2" presStyleCnt="4" custScaleX="171741" custLinFactNeighborX="24992" custLinFactNeighborY="43">
        <dgm:presLayoutVars>
          <dgm:chMax val="0"/>
          <dgm:chPref val="0"/>
        </dgm:presLayoutVars>
      </dgm:prSet>
      <dgm:spPr/>
    </dgm:pt>
    <dgm:pt modelId="{54E2C925-9B63-4F40-B548-CEFF58F1CD00}" type="pres">
      <dgm:prSet presAssocID="{0B4F7316-0921-40FF-A960-3A0BF0640198}" presName="desTx" presStyleLbl="revTx" presStyleIdx="3" presStyleCnt="4" custScaleX="174741">
        <dgm:presLayoutVars/>
      </dgm:prSet>
      <dgm:spPr/>
    </dgm:pt>
  </dgm:ptLst>
  <dgm:cxnLst>
    <dgm:cxn modelId="{C89D3F07-BBBC-4B87-81F4-1E77A9F60AD6}" srcId="{1448DFC8-B74C-4EB6-B91E-32EB1D87766B}" destId="{0B4F7316-0921-40FF-A960-3A0BF0640198}" srcOrd="2" destOrd="0" parTransId="{79429E6E-31DE-440A-B773-3AFE76BB1AE2}" sibTransId="{187084B7-F1F9-4F6D-8F08-A6903D2EAB6E}"/>
    <dgm:cxn modelId="{08C3752C-909B-4318-81D0-C8567A038F1B}" type="presOf" srcId="{0B4F7316-0921-40FF-A960-3A0BF0640198}" destId="{D3DCCD6D-156B-4813-8D49-420D3AFA124D}" srcOrd="0" destOrd="0" presId="urn:microsoft.com/office/officeart/2018/2/layout/IconVerticalSolidList"/>
    <dgm:cxn modelId="{58244140-AB57-4D3A-AFC0-35B8B8FB9661}" type="presOf" srcId="{4EDD6B21-46BA-4B27-821E-AE79AB17038B}" destId="{54E2C925-9B63-4F40-B548-CEFF58F1CD00}" srcOrd="0" destOrd="0" presId="urn:microsoft.com/office/officeart/2018/2/layout/IconVerticalSolidList"/>
    <dgm:cxn modelId="{0609AB6B-38B2-4E3B-B6B2-0C5F5258FCF9}" srcId="{1448DFC8-B74C-4EB6-B91E-32EB1D87766B}" destId="{0D569B86-CBEF-424E-9531-48AC9004858B}" srcOrd="1" destOrd="0" parTransId="{337911AA-00C3-4D69-942E-BEED6DAF815A}" sibTransId="{62918E4C-7C9C-4808-9EFD-DA2AEE3F4294}"/>
    <dgm:cxn modelId="{FD86EA51-E346-4BD1-9C1A-BBDADF30C76D}" srcId="{0B4F7316-0921-40FF-A960-3A0BF0640198}" destId="{8A4D39AD-D648-4714-9F27-69627341E372}" srcOrd="1" destOrd="0" parTransId="{77D63558-05ED-4240-9460-E6A49E4EC251}" sibTransId="{A3B20ADE-BCE4-4105-8527-639C52A4FCA7}"/>
    <dgm:cxn modelId="{03C29878-1274-4CCE-BA8B-4E46FB0E19CA}" srcId="{0B4F7316-0921-40FF-A960-3A0BF0640198}" destId="{4EDD6B21-46BA-4B27-821E-AE79AB17038B}" srcOrd="0" destOrd="0" parTransId="{D5A46842-A945-4362-B9A0-E5BE03BBD4A0}" sibTransId="{27A408AB-8DB2-4F97-B45D-518C34F2278D}"/>
    <dgm:cxn modelId="{3CF6147A-48BB-4F0A-87DF-0FD62CC7296E}" type="presOf" srcId="{492DFD04-A51C-41EE-B661-8992BAEE0E80}" destId="{70D9FDBB-855B-4CAF-9556-F24E15463831}" srcOrd="0" destOrd="0" presId="urn:microsoft.com/office/officeart/2018/2/layout/IconVerticalSolidList"/>
    <dgm:cxn modelId="{E8312AA0-B80F-4ACA-B766-ED7080B3E88E}" type="presOf" srcId="{1448DFC8-B74C-4EB6-B91E-32EB1D87766B}" destId="{B08F06B3-250C-4DE0-AF83-3DB32E5769A1}" srcOrd="0" destOrd="0" presId="urn:microsoft.com/office/officeart/2018/2/layout/IconVerticalSolidList"/>
    <dgm:cxn modelId="{F8B3AEA6-439D-4265-BCAC-316F1D0CF44A}" srcId="{1448DFC8-B74C-4EB6-B91E-32EB1D87766B}" destId="{492DFD04-A51C-41EE-B661-8992BAEE0E80}" srcOrd="0" destOrd="0" parTransId="{1A1E1760-5D3B-4F1E-89C0-CE7C033A32CA}" sibTransId="{518AD34A-9F7A-4331-A4E1-CE9B006827F3}"/>
    <dgm:cxn modelId="{A2129FC5-9F32-4B07-A531-ED5D976DF846}" type="presOf" srcId="{0D569B86-CBEF-424E-9531-48AC9004858B}" destId="{AFC94A22-4CD9-40FF-BE8D-2D9E8F4C3699}" srcOrd="0" destOrd="0" presId="urn:microsoft.com/office/officeart/2018/2/layout/IconVerticalSolidList"/>
    <dgm:cxn modelId="{712646D4-0B63-40AC-8ADE-E91DC14BF502}" type="presOf" srcId="{8A4D39AD-D648-4714-9F27-69627341E372}" destId="{54E2C925-9B63-4F40-B548-CEFF58F1CD00}" srcOrd="0" destOrd="1" presId="urn:microsoft.com/office/officeart/2018/2/layout/IconVerticalSolidList"/>
    <dgm:cxn modelId="{862F4BF0-DD99-4E33-95EA-81ECF27D0160}" type="presParOf" srcId="{B08F06B3-250C-4DE0-AF83-3DB32E5769A1}" destId="{51EE0E0A-0BEF-43B4-8090-AFC46259821D}" srcOrd="0" destOrd="0" presId="urn:microsoft.com/office/officeart/2018/2/layout/IconVerticalSolidList"/>
    <dgm:cxn modelId="{E8193DA9-614D-4D8D-9170-41801C7893A0}" type="presParOf" srcId="{51EE0E0A-0BEF-43B4-8090-AFC46259821D}" destId="{2F64D452-5312-4D99-8551-991D18477AF4}" srcOrd="0" destOrd="0" presId="urn:microsoft.com/office/officeart/2018/2/layout/IconVerticalSolidList"/>
    <dgm:cxn modelId="{B7D0447C-DA22-4685-9137-23877AC62418}" type="presParOf" srcId="{51EE0E0A-0BEF-43B4-8090-AFC46259821D}" destId="{21C20AC8-E83D-452E-8F63-800535EB2EBB}" srcOrd="1" destOrd="0" presId="urn:microsoft.com/office/officeart/2018/2/layout/IconVerticalSolidList"/>
    <dgm:cxn modelId="{EF921F6C-F5EB-43C5-AFD0-E7D818E42DB7}" type="presParOf" srcId="{51EE0E0A-0BEF-43B4-8090-AFC46259821D}" destId="{7122CA98-815F-4AD0-99C6-4175D5AD724C}" srcOrd="2" destOrd="0" presId="urn:microsoft.com/office/officeart/2018/2/layout/IconVerticalSolidList"/>
    <dgm:cxn modelId="{8FDD2897-3C88-43AD-A59E-5B313FB55781}" type="presParOf" srcId="{51EE0E0A-0BEF-43B4-8090-AFC46259821D}" destId="{70D9FDBB-855B-4CAF-9556-F24E15463831}" srcOrd="3" destOrd="0" presId="urn:microsoft.com/office/officeart/2018/2/layout/IconVerticalSolidList"/>
    <dgm:cxn modelId="{61CA7AF6-22E8-4119-B1BC-BB3113590C99}" type="presParOf" srcId="{B08F06B3-250C-4DE0-AF83-3DB32E5769A1}" destId="{FB634010-8000-41A9-941A-C722CA71EE2B}" srcOrd="1" destOrd="0" presId="urn:microsoft.com/office/officeart/2018/2/layout/IconVerticalSolidList"/>
    <dgm:cxn modelId="{F2AE4212-3024-4142-95AA-A16D9A41DDA4}" type="presParOf" srcId="{B08F06B3-250C-4DE0-AF83-3DB32E5769A1}" destId="{BB46F83E-4F56-4FD9-A8B7-4611D0925795}" srcOrd="2" destOrd="0" presId="urn:microsoft.com/office/officeart/2018/2/layout/IconVerticalSolidList"/>
    <dgm:cxn modelId="{2DB18055-7D0B-41A6-BBA8-E58F4B8E0D30}" type="presParOf" srcId="{BB46F83E-4F56-4FD9-A8B7-4611D0925795}" destId="{12F53B83-B241-4C9C-B696-CC8518AF2169}" srcOrd="0" destOrd="0" presId="urn:microsoft.com/office/officeart/2018/2/layout/IconVerticalSolidList"/>
    <dgm:cxn modelId="{B56CE1C5-76E3-4827-A128-BBC63E7CFE59}" type="presParOf" srcId="{BB46F83E-4F56-4FD9-A8B7-4611D0925795}" destId="{6AA035F6-3CBB-42D5-9EE5-6618AC0E09AC}" srcOrd="1" destOrd="0" presId="urn:microsoft.com/office/officeart/2018/2/layout/IconVerticalSolidList"/>
    <dgm:cxn modelId="{9E891B18-C29C-454F-81FF-4A10FAA1684B}" type="presParOf" srcId="{BB46F83E-4F56-4FD9-A8B7-4611D0925795}" destId="{4D52FE3F-3122-4533-9DA2-0ECC1045A182}" srcOrd="2" destOrd="0" presId="urn:microsoft.com/office/officeart/2018/2/layout/IconVerticalSolidList"/>
    <dgm:cxn modelId="{E5BE8BEB-1B22-4D15-AE22-D838D3877268}" type="presParOf" srcId="{BB46F83E-4F56-4FD9-A8B7-4611D0925795}" destId="{AFC94A22-4CD9-40FF-BE8D-2D9E8F4C3699}" srcOrd="3" destOrd="0" presId="urn:microsoft.com/office/officeart/2018/2/layout/IconVerticalSolidList"/>
    <dgm:cxn modelId="{D3528E6E-B03F-48BC-867A-24F0F574265D}" type="presParOf" srcId="{B08F06B3-250C-4DE0-AF83-3DB32E5769A1}" destId="{6736A759-60AA-461B-8FD0-28CF95F4AD26}" srcOrd="3" destOrd="0" presId="urn:microsoft.com/office/officeart/2018/2/layout/IconVerticalSolidList"/>
    <dgm:cxn modelId="{E0C5CD9A-759F-4419-B2B6-573AC0B0BD63}" type="presParOf" srcId="{B08F06B3-250C-4DE0-AF83-3DB32E5769A1}" destId="{1F303125-0629-4DCE-96BA-E7F4E28A0B13}" srcOrd="4" destOrd="0" presId="urn:microsoft.com/office/officeart/2018/2/layout/IconVerticalSolidList"/>
    <dgm:cxn modelId="{FE86B035-D1EB-4579-B6E9-84A4B486CDB9}" type="presParOf" srcId="{1F303125-0629-4DCE-96BA-E7F4E28A0B13}" destId="{2ED007A2-4370-4CCF-B3F6-BABE1603FC1C}" srcOrd="0" destOrd="0" presId="urn:microsoft.com/office/officeart/2018/2/layout/IconVerticalSolidList"/>
    <dgm:cxn modelId="{39EDB40D-A651-498F-9B75-1F847BB019A1}" type="presParOf" srcId="{1F303125-0629-4DCE-96BA-E7F4E28A0B13}" destId="{6D68B620-7411-40CA-8518-A94FC8E1F2EA}" srcOrd="1" destOrd="0" presId="urn:microsoft.com/office/officeart/2018/2/layout/IconVerticalSolidList"/>
    <dgm:cxn modelId="{985DEEBF-7701-4A8B-99AD-5B9972785667}" type="presParOf" srcId="{1F303125-0629-4DCE-96BA-E7F4E28A0B13}" destId="{137E3A59-23E1-4E89-973F-E111F6CE91C0}" srcOrd="2" destOrd="0" presId="urn:microsoft.com/office/officeart/2018/2/layout/IconVerticalSolidList"/>
    <dgm:cxn modelId="{1DC5DE0D-584F-4879-A78F-905155FBA30E}" type="presParOf" srcId="{1F303125-0629-4DCE-96BA-E7F4E28A0B13}" destId="{D3DCCD6D-156B-4813-8D49-420D3AFA124D}" srcOrd="3" destOrd="0" presId="urn:microsoft.com/office/officeart/2018/2/layout/IconVerticalSolidList"/>
    <dgm:cxn modelId="{94DB67D6-A235-47F2-9511-CCF70E1A3765}" type="presParOf" srcId="{1F303125-0629-4DCE-96BA-E7F4E28A0B13}" destId="{54E2C925-9B63-4F40-B548-CEFF58F1CD0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3111D-E0A7-4249-A005-F7E1566231A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D7B100-502D-4996-9C7F-94202BCDBFBE}">
      <dgm:prSet/>
      <dgm:spPr>
        <a:solidFill>
          <a:srgbClr val="339966"/>
        </a:solidFill>
      </dgm:spPr>
      <dgm:t>
        <a:bodyPr/>
        <a:lstStyle/>
        <a:p>
          <a:r>
            <a:rPr lang="en-IE" dirty="0"/>
            <a:t>Have an Interest in the Environment</a:t>
          </a:r>
          <a:endParaRPr lang="en-US" dirty="0"/>
        </a:p>
      </dgm:t>
    </dgm:pt>
    <dgm:pt modelId="{657C1E4D-A936-4E95-9D15-0CEE2B18336E}" type="parTrans" cxnId="{B174B501-EB8F-4512-AA3E-E7FA8E4ABF64}">
      <dgm:prSet/>
      <dgm:spPr/>
      <dgm:t>
        <a:bodyPr/>
        <a:lstStyle/>
        <a:p>
          <a:endParaRPr lang="en-US"/>
        </a:p>
      </dgm:t>
    </dgm:pt>
    <dgm:pt modelId="{6C3A76A5-0B5A-4668-ACFF-5ACF28CD6E90}" type="sibTrans" cxnId="{B174B501-EB8F-4512-AA3E-E7FA8E4ABF64}">
      <dgm:prSet/>
      <dgm:spPr/>
      <dgm:t>
        <a:bodyPr/>
        <a:lstStyle/>
        <a:p>
          <a:endParaRPr lang="en-US"/>
        </a:p>
      </dgm:t>
    </dgm:pt>
    <dgm:pt modelId="{9580CB1C-53BE-47D8-AC32-148D74EB68EF}">
      <dgm:prSet/>
      <dgm:spPr/>
      <dgm:t>
        <a:bodyPr/>
        <a:lstStyle/>
        <a:p>
          <a:r>
            <a:rPr lang="en-IE"/>
            <a:t>Enjoy Project-based Learning</a:t>
          </a:r>
          <a:endParaRPr lang="en-US"/>
        </a:p>
      </dgm:t>
    </dgm:pt>
    <dgm:pt modelId="{7C6DE094-1BFB-4A98-80C7-183FBF86B567}" type="parTrans" cxnId="{32DB840C-DD38-4827-8910-C5E4F139815B}">
      <dgm:prSet/>
      <dgm:spPr/>
      <dgm:t>
        <a:bodyPr/>
        <a:lstStyle/>
        <a:p>
          <a:endParaRPr lang="en-US"/>
        </a:p>
      </dgm:t>
    </dgm:pt>
    <dgm:pt modelId="{062C9126-A663-47CA-B22C-0ADD1DE70806}" type="sibTrans" cxnId="{32DB840C-DD38-4827-8910-C5E4F139815B}">
      <dgm:prSet/>
      <dgm:spPr/>
      <dgm:t>
        <a:bodyPr/>
        <a:lstStyle/>
        <a:p>
          <a:endParaRPr lang="en-US"/>
        </a:p>
      </dgm:t>
    </dgm:pt>
    <dgm:pt modelId="{4F46582D-23CA-4847-8F78-B4712CD57AEA}">
      <dgm:prSet/>
      <dgm:spPr/>
      <dgm:t>
        <a:bodyPr/>
        <a:lstStyle/>
        <a:p>
          <a:r>
            <a:rPr lang="en-IE" dirty="0"/>
            <a:t>Aspire to ‘Green’ Careers</a:t>
          </a:r>
          <a:endParaRPr lang="en-US" dirty="0"/>
        </a:p>
      </dgm:t>
    </dgm:pt>
    <dgm:pt modelId="{826C454D-5684-46B1-9EB5-580054338CFC}" type="parTrans" cxnId="{942D7B9C-8787-4B87-8819-2DA979350E18}">
      <dgm:prSet/>
      <dgm:spPr/>
      <dgm:t>
        <a:bodyPr/>
        <a:lstStyle/>
        <a:p>
          <a:endParaRPr lang="en-US"/>
        </a:p>
      </dgm:t>
    </dgm:pt>
    <dgm:pt modelId="{B48AF15C-EB64-4871-BB6F-3C8AABF40FCE}" type="sibTrans" cxnId="{942D7B9C-8787-4B87-8819-2DA979350E18}">
      <dgm:prSet/>
      <dgm:spPr/>
      <dgm:t>
        <a:bodyPr/>
        <a:lstStyle/>
        <a:p>
          <a:endParaRPr lang="en-US"/>
        </a:p>
      </dgm:t>
    </dgm:pt>
    <dgm:pt modelId="{433D7F6C-EE9A-4ED7-8ECD-842CB02FA489}">
      <dgm:prSet/>
      <dgm:spPr/>
      <dgm:t>
        <a:bodyPr/>
        <a:lstStyle/>
        <a:p>
          <a:r>
            <a:rPr lang="en-IE" dirty="0"/>
            <a:t>Critical Thinking, Research and Analytical skills</a:t>
          </a:r>
          <a:endParaRPr lang="en-US" dirty="0"/>
        </a:p>
      </dgm:t>
    </dgm:pt>
    <dgm:pt modelId="{AF036D52-6594-4430-9563-F55C1A52857A}" type="parTrans" cxnId="{BAF89218-48BA-45C6-BDCC-99DB2AD1644C}">
      <dgm:prSet/>
      <dgm:spPr/>
      <dgm:t>
        <a:bodyPr/>
        <a:lstStyle/>
        <a:p>
          <a:endParaRPr lang="en-US"/>
        </a:p>
      </dgm:t>
    </dgm:pt>
    <dgm:pt modelId="{5F54BF17-E4B7-4316-9993-7B462CC1C57E}" type="sibTrans" cxnId="{BAF89218-48BA-45C6-BDCC-99DB2AD1644C}">
      <dgm:prSet/>
      <dgm:spPr/>
      <dgm:t>
        <a:bodyPr/>
        <a:lstStyle/>
        <a:p>
          <a:endParaRPr lang="en-US"/>
        </a:p>
      </dgm:t>
    </dgm:pt>
    <dgm:pt modelId="{559527F1-800E-4531-B18C-D2460DBACE6F}">
      <dgm:prSet/>
      <dgm:spPr/>
      <dgm:t>
        <a:bodyPr/>
        <a:lstStyle/>
        <a:p>
          <a:r>
            <a:rPr lang="en-IE" dirty="0"/>
            <a:t>Independent Learner – you get out what you put in</a:t>
          </a:r>
          <a:endParaRPr lang="en-US" dirty="0"/>
        </a:p>
      </dgm:t>
    </dgm:pt>
    <dgm:pt modelId="{2F3F9354-18B9-4D3A-83F1-38C3545607CD}" type="parTrans" cxnId="{F5465BAA-B625-458E-AFE9-2F8CDA40C736}">
      <dgm:prSet/>
      <dgm:spPr/>
      <dgm:t>
        <a:bodyPr/>
        <a:lstStyle/>
        <a:p>
          <a:endParaRPr lang="en-US"/>
        </a:p>
      </dgm:t>
    </dgm:pt>
    <dgm:pt modelId="{158694B3-987C-4CC7-A6AD-99D67E66D86E}" type="sibTrans" cxnId="{F5465BAA-B625-458E-AFE9-2F8CDA40C736}">
      <dgm:prSet/>
      <dgm:spPr/>
      <dgm:t>
        <a:bodyPr/>
        <a:lstStyle/>
        <a:p>
          <a:endParaRPr lang="en-US"/>
        </a:p>
      </dgm:t>
    </dgm:pt>
    <dgm:pt modelId="{2F08BD28-71E6-4146-B8A4-A721FEE87F8A}">
      <dgm:prSet/>
      <dgm:spPr>
        <a:solidFill>
          <a:srgbClr val="006666"/>
        </a:solidFill>
      </dgm:spPr>
      <dgm:t>
        <a:bodyPr/>
        <a:lstStyle/>
        <a:p>
          <a:r>
            <a:rPr lang="en-US" dirty="0"/>
            <a:t>Choosing Geography, Biology, Ag Science, Economics</a:t>
          </a:r>
        </a:p>
      </dgm:t>
    </dgm:pt>
    <dgm:pt modelId="{BB36747B-8BF1-447D-B46A-EF2F675A39DB}" type="parTrans" cxnId="{660D91DF-157F-45A3-92EB-4BA92460E17A}">
      <dgm:prSet/>
      <dgm:spPr/>
      <dgm:t>
        <a:bodyPr/>
        <a:lstStyle/>
        <a:p>
          <a:endParaRPr lang="en-IE"/>
        </a:p>
      </dgm:t>
    </dgm:pt>
    <dgm:pt modelId="{3F147AF0-38D2-46BD-A988-1514C499E6BA}" type="sibTrans" cxnId="{660D91DF-157F-45A3-92EB-4BA92460E17A}">
      <dgm:prSet/>
      <dgm:spPr/>
      <dgm:t>
        <a:bodyPr/>
        <a:lstStyle/>
        <a:p>
          <a:endParaRPr lang="en-IE"/>
        </a:p>
      </dgm:t>
    </dgm:pt>
    <dgm:pt modelId="{7506E2EC-5D67-4FDA-B4E7-E618E6F44064}" type="pres">
      <dgm:prSet presAssocID="{7113111D-E0A7-4249-A005-F7E1566231A5}" presName="Name0" presStyleCnt="0">
        <dgm:presLayoutVars>
          <dgm:dir/>
          <dgm:resizeHandles val="exact"/>
        </dgm:presLayoutVars>
      </dgm:prSet>
      <dgm:spPr/>
    </dgm:pt>
    <dgm:pt modelId="{E09F4F3F-38FB-4220-A3C2-3E868F9362EE}" type="pres">
      <dgm:prSet presAssocID="{31D7B100-502D-4996-9C7F-94202BCDBFBE}" presName="node" presStyleLbl="node1" presStyleIdx="0" presStyleCnt="6">
        <dgm:presLayoutVars>
          <dgm:bulletEnabled val="1"/>
        </dgm:presLayoutVars>
      </dgm:prSet>
      <dgm:spPr/>
    </dgm:pt>
    <dgm:pt modelId="{ED05D35E-3380-4590-A68B-8BBE54718DA7}" type="pres">
      <dgm:prSet presAssocID="{6C3A76A5-0B5A-4668-ACFF-5ACF28CD6E90}" presName="sibTrans" presStyleLbl="sibTrans1D1" presStyleIdx="0" presStyleCnt="5"/>
      <dgm:spPr/>
    </dgm:pt>
    <dgm:pt modelId="{BC7282C5-292D-4443-818B-734535DCD2F8}" type="pres">
      <dgm:prSet presAssocID="{6C3A76A5-0B5A-4668-ACFF-5ACF28CD6E90}" presName="connectorText" presStyleLbl="sibTrans1D1" presStyleIdx="0" presStyleCnt="5"/>
      <dgm:spPr/>
    </dgm:pt>
    <dgm:pt modelId="{294D1D70-4E41-4028-BDD7-B7C42C7E4879}" type="pres">
      <dgm:prSet presAssocID="{9580CB1C-53BE-47D8-AC32-148D74EB68EF}" presName="node" presStyleLbl="node1" presStyleIdx="1" presStyleCnt="6">
        <dgm:presLayoutVars>
          <dgm:bulletEnabled val="1"/>
        </dgm:presLayoutVars>
      </dgm:prSet>
      <dgm:spPr/>
    </dgm:pt>
    <dgm:pt modelId="{47F106A1-CF6F-4A78-B5DD-4A40939E96DB}" type="pres">
      <dgm:prSet presAssocID="{062C9126-A663-47CA-B22C-0ADD1DE70806}" presName="sibTrans" presStyleLbl="sibTrans1D1" presStyleIdx="1" presStyleCnt="5"/>
      <dgm:spPr/>
    </dgm:pt>
    <dgm:pt modelId="{F528238A-05C3-43D4-86DD-4E6F01EF0F6A}" type="pres">
      <dgm:prSet presAssocID="{062C9126-A663-47CA-B22C-0ADD1DE70806}" presName="connectorText" presStyleLbl="sibTrans1D1" presStyleIdx="1" presStyleCnt="5"/>
      <dgm:spPr/>
    </dgm:pt>
    <dgm:pt modelId="{20BEA47E-67C0-4B9E-9690-B2BE4818647F}" type="pres">
      <dgm:prSet presAssocID="{4F46582D-23CA-4847-8F78-B4712CD57AEA}" presName="node" presStyleLbl="node1" presStyleIdx="2" presStyleCnt="6">
        <dgm:presLayoutVars>
          <dgm:bulletEnabled val="1"/>
        </dgm:presLayoutVars>
      </dgm:prSet>
      <dgm:spPr/>
    </dgm:pt>
    <dgm:pt modelId="{9380587B-7857-4287-B0E9-BFF467952ED1}" type="pres">
      <dgm:prSet presAssocID="{B48AF15C-EB64-4871-BB6F-3C8AABF40FCE}" presName="sibTrans" presStyleLbl="sibTrans1D1" presStyleIdx="2" presStyleCnt="5"/>
      <dgm:spPr/>
    </dgm:pt>
    <dgm:pt modelId="{FF741379-A69E-4A9E-B24B-1F53293F89B9}" type="pres">
      <dgm:prSet presAssocID="{B48AF15C-EB64-4871-BB6F-3C8AABF40FCE}" presName="connectorText" presStyleLbl="sibTrans1D1" presStyleIdx="2" presStyleCnt="5"/>
      <dgm:spPr/>
    </dgm:pt>
    <dgm:pt modelId="{A2299920-C51A-42AF-AB4A-820E9B9404E6}" type="pres">
      <dgm:prSet presAssocID="{433D7F6C-EE9A-4ED7-8ECD-842CB02FA489}" presName="node" presStyleLbl="node1" presStyleIdx="3" presStyleCnt="6">
        <dgm:presLayoutVars>
          <dgm:bulletEnabled val="1"/>
        </dgm:presLayoutVars>
      </dgm:prSet>
      <dgm:spPr/>
    </dgm:pt>
    <dgm:pt modelId="{3734C750-1771-45B5-9311-E85EA89998CB}" type="pres">
      <dgm:prSet presAssocID="{5F54BF17-E4B7-4316-9993-7B462CC1C57E}" presName="sibTrans" presStyleLbl="sibTrans1D1" presStyleIdx="3" presStyleCnt="5"/>
      <dgm:spPr/>
    </dgm:pt>
    <dgm:pt modelId="{4DE381C9-31FB-4768-988A-9F061F2ABC84}" type="pres">
      <dgm:prSet presAssocID="{5F54BF17-E4B7-4316-9993-7B462CC1C57E}" presName="connectorText" presStyleLbl="sibTrans1D1" presStyleIdx="3" presStyleCnt="5"/>
      <dgm:spPr/>
    </dgm:pt>
    <dgm:pt modelId="{60A62563-1A03-4D74-9AFF-A1F703271247}" type="pres">
      <dgm:prSet presAssocID="{559527F1-800E-4531-B18C-D2460DBACE6F}" presName="node" presStyleLbl="node1" presStyleIdx="4" presStyleCnt="6">
        <dgm:presLayoutVars>
          <dgm:bulletEnabled val="1"/>
        </dgm:presLayoutVars>
      </dgm:prSet>
      <dgm:spPr/>
    </dgm:pt>
    <dgm:pt modelId="{B3267A31-5930-4453-B1FB-D6050BABBC13}" type="pres">
      <dgm:prSet presAssocID="{158694B3-987C-4CC7-A6AD-99D67E66D86E}" presName="sibTrans" presStyleLbl="sibTrans1D1" presStyleIdx="4" presStyleCnt="5"/>
      <dgm:spPr/>
    </dgm:pt>
    <dgm:pt modelId="{18581BD6-B7B9-4201-8CC3-F65523D160B9}" type="pres">
      <dgm:prSet presAssocID="{158694B3-987C-4CC7-A6AD-99D67E66D86E}" presName="connectorText" presStyleLbl="sibTrans1D1" presStyleIdx="4" presStyleCnt="5"/>
      <dgm:spPr/>
    </dgm:pt>
    <dgm:pt modelId="{6A67FCCC-BFE4-4A65-8A2D-245A386AE499}" type="pres">
      <dgm:prSet presAssocID="{2F08BD28-71E6-4146-B8A4-A721FEE87F8A}" presName="node" presStyleLbl="node1" presStyleIdx="5" presStyleCnt="6">
        <dgm:presLayoutVars>
          <dgm:bulletEnabled val="1"/>
        </dgm:presLayoutVars>
      </dgm:prSet>
      <dgm:spPr/>
    </dgm:pt>
  </dgm:ptLst>
  <dgm:cxnLst>
    <dgm:cxn modelId="{B174B501-EB8F-4512-AA3E-E7FA8E4ABF64}" srcId="{7113111D-E0A7-4249-A005-F7E1566231A5}" destId="{31D7B100-502D-4996-9C7F-94202BCDBFBE}" srcOrd="0" destOrd="0" parTransId="{657C1E4D-A936-4E95-9D15-0CEE2B18336E}" sibTransId="{6C3A76A5-0B5A-4668-ACFF-5ACF28CD6E90}"/>
    <dgm:cxn modelId="{C96A4204-A324-4F58-AC14-22EE2879735B}" type="presOf" srcId="{5F54BF17-E4B7-4316-9993-7B462CC1C57E}" destId="{3734C750-1771-45B5-9311-E85EA89998CB}" srcOrd="0" destOrd="0" presId="urn:microsoft.com/office/officeart/2016/7/layout/RepeatingBendingProcessNew"/>
    <dgm:cxn modelId="{32DB840C-DD38-4827-8910-C5E4F139815B}" srcId="{7113111D-E0A7-4249-A005-F7E1566231A5}" destId="{9580CB1C-53BE-47D8-AC32-148D74EB68EF}" srcOrd="1" destOrd="0" parTransId="{7C6DE094-1BFB-4A98-80C7-183FBF86B567}" sibTransId="{062C9126-A663-47CA-B22C-0ADD1DE70806}"/>
    <dgm:cxn modelId="{288C5C0F-9586-4E02-B729-BC4BD3B0581F}" type="presOf" srcId="{4F46582D-23CA-4847-8F78-B4712CD57AEA}" destId="{20BEA47E-67C0-4B9E-9690-B2BE4818647F}" srcOrd="0" destOrd="0" presId="urn:microsoft.com/office/officeart/2016/7/layout/RepeatingBendingProcessNew"/>
    <dgm:cxn modelId="{E7B3AB14-BA3C-4FF6-A174-1952320DCF84}" type="presOf" srcId="{158694B3-987C-4CC7-A6AD-99D67E66D86E}" destId="{18581BD6-B7B9-4201-8CC3-F65523D160B9}" srcOrd="1" destOrd="0" presId="urn:microsoft.com/office/officeart/2016/7/layout/RepeatingBendingProcessNew"/>
    <dgm:cxn modelId="{BAF89218-48BA-45C6-BDCC-99DB2AD1644C}" srcId="{7113111D-E0A7-4249-A005-F7E1566231A5}" destId="{433D7F6C-EE9A-4ED7-8ECD-842CB02FA489}" srcOrd="3" destOrd="0" parTransId="{AF036D52-6594-4430-9563-F55C1A52857A}" sibTransId="{5F54BF17-E4B7-4316-9993-7B462CC1C57E}"/>
    <dgm:cxn modelId="{69FD472A-059F-4D10-9B27-40604B324806}" type="presOf" srcId="{062C9126-A663-47CA-B22C-0ADD1DE70806}" destId="{47F106A1-CF6F-4A78-B5DD-4A40939E96DB}" srcOrd="0" destOrd="0" presId="urn:microsoft.com/office/officeart/2016/7/layout/RepeatingBendingProcessNew"/>
    <dgm:cxn modelId="{1A115438-796A-4EAC-A2C1-9D22B2D2EFB4}" type="presOf" srcId="{559527F1-800E-4531-B18C-D2460DBACE6F}" destId="{60A62563-1A03-4D74-9AFF-A1F703271247}" srcOrd="0" destOrd="0" presId="urn:microsoft.com/office/officeart/2016/7/layout/RepeatingBendingProcessNew"/>
    <dgm:cxn modelId="{17107160-6020-4B7C-A814-584578B53206}" type="presOf" srcId="{6C3A76A5-0B5A-4668-ACFF-5ACF28CD6E90}" destId="{BC7282C5-292D-4443-818B-734535DCD2F8}" srcOrd="1" destOrd="0" presId="urn:microsoft.com/office/officeart/2016/7/layout/RepeatingBendingProcessNew"/>
    <dgm:cxn modelId="{D4113C61-B068-4DF0-8F8A-FD5184910A17}" type="presOf" srcId="{7113111D-E0A7-4249-A005-F7E1566231A5}" destId="{7506E2EC-5D67-4FDA-B4E7-E618E6F44064}" srcOrd="0" destOrd="0" presId="urn:microsoft.com/office/officeart/2016/7/layout/RepeatingBendingProcessNew"/>
    <dgm:cxn modelId="{9BDB2464-4C25-431B-87F7-6F40BF601354}" type="presOf" srcId="{6C3A76A5-0B5A-4668-ACFF-5ACF28CD6E90}" destId="{ED05D35E-3380-4590-A68B-8BBE54718DA7}" srcOrd="0" destOrd="0" presId="urn:microsoft.com/office/officeart/2016/7/layout/RepeatingBendingProcessNew"/>
    <dgm:cxn modelId="{2A199E69-75E4-4325-A701-66A6C000D0A3}" type="presOf" srcId="{158694B3-987C-4CC7-A6AD-99D67E66D86E}" destId="{B3267A31-5930-4453-B1FB-D6050BABBC13}" srcOrd="0" destOrd="0" presId="urn:microsoft.com/office/officeart/2016/7/layout/RepeatingBendingProcessNew"/>
    <dgm:cxn modelId="{DBAC2D55-1F35-4F29-BAA0-E16610112233}" type="presOf" srcId="{433D7F6C-EE9A-4ED7-8ECD-842CB02FA489}" destId="{A2299920-C51A-42AF-AB4A-820E9B9404E6}" srcOrd="0" destOrd="0" presId="urn:microsoft.com/office/officeart/2016/7/layout/RepeatingBendingProcessNew"/>
    <dgm:cxn modelId="{5AF7237B-10A0-42B7-B162-9BB8D8EE1C73}" type="presOf" srcId="{B48AF15C-EB64-4871-BB6F-3C8AABF40FCE}" destId="{9380587B-7857-4287-B0E9-BFF467952ED1}" srcOrd="0" destOrd="0" presId="urn:microsoft.com/office/officeart/2016/7/layout/RepeatingBendingProcessNew"/>
    <dgm:cxn modelId="{0C303983-A545-4779-A15C-DEFB2B15510D}" type="presOf" srcId="{9580CB1C-53BE-47D8-AC32-148D74EB68EF}" destId="{294D1D70-4E41-4028-BDD7-B7C42C7E4879}" srcOrd="0" destOrd="0" presId="urn:microsoft.com/office/officeart/2016/7/layout/RepeatingBendingProcessNew"/>
    <dgm:cxn modelId="{B0CFC98F-0606-4813-B011-1B3BE7C904F1}" type="presOf" srcId="{2F08BD28-71E6-4146-B8A4-A721FEE87F8A}" destId="{6A67FCCC-BFE4-4A65-8A2D-245A386AE499}" srcOrd="0" destOrd="0" presId="urn:microsoft.com/office/officeart/2016/7/layout/RepeatingBendingProcessNew"/>
    <dgm:cxn modelId="{942D7B9C-8787-4B87-8819-2DA979350E18}" srcId="{7113111D-E0A7-4249-A005-F7E1566231A5}" destId="{4F46582D-23CA-4847-8F78-B4712CD57AEA}" srcOrd="2" destOrd="0" parTransId="{826C454D-5684-46B1-9EB5-580054338CFC}" sibTransId="{B48AF15C-EB64-4871-BB6F-3C8AABF40FCE}"/>
    <dgm:cxn modelId="{183384A0-8BA2-401C-A85C-88084B99DED1}" type="presOf" srcId="{31D7B100-502D-4996-9C7F-94202BCDBFBE}" destId="{E09F4F3F-38FB-4220-A3C2-3E868F9362EE}" srcOrd="0" destOrd="0" presId="urn:microsoft.com/office/officeart/2016/7/layout/RepeatingBendingProcessNew"/>
    <dgm:cxn modelId="{D90290A1-43AF-4F1B-B1A9-C983D623B4F0}" type="presOf" srcId="{5F54BF17-E4B7-4316-9993-7B462CC1C57E}" destId="{4DE381C9-31FB-4768-988A-9F061F2ABC84}" srcOrd="1" destOrd="0" presId="urn:microsoft.com/office/officeart/2016/7/layout/RepeatingBendingProcessNew"/>
    <dgm:cxn modelId="{F5465BAA-B625-458E-AFE9-2F8CDA40C736}" srcId="{7113111D-E0A7-4249-A005-F7E1566231A5}" destId="{559527F1-800E-4531-B18C-D2460DBACE6F}" srcOrd="4" destOrd="0" parTransId="{2F3F9354-18B9-4D3A-83F1-38C3545607CD}" sibTransId="{158694B3-987C-4CC7-A6AD-99D67E66D86E}"/>
    <dgm:cxn modelId="{CC2624C2-A142-407D-B95E-D289CA509507}" type="presOf" srcId="{062C9126-A663-47CA-B22C-0ADD1DE70806}" destId="{F528238A-05C3-43D4-86DD-4E6F01EF0F6A}" srcOrd="1" destOrd="0" presId="urn:microsoft.com/office/officeart/2016/7/layout/RepeatingBendingProcessNew"/>
    <dgm:cxn modelId="{660D91DF-157F-45A3-92EB-4BA92460E17A}" srcId="{7113111D-E0A7-4249-A005-F7E1566231A5}" destId="{2F08BD28-71E6-4146-B8A4-A721FEE87F8A}" srcOrd="5" destOrd="0" parTransId="{BB36747B-8BF1-447D-B46A-EF2F675A39DB}" sibTransId="{3F147AF0-38D2-46BD-A988-1514C499E6BA}"/>
    <dgm:cxn modelId="{45EBFAE3-3387-47B0-B4CB-242B65CEC788}" type="presOf" srcId="{B48AF15C-EB64-4871-BB6F-3C8AABF40FCE}" destId="{FF741379-A69E-4A9E-B24B-1F53293F89B9}" srcOrd="1" destOrd="0" presId="urn:microsoft.com/office/officeart/2016/7/layout/RepeatingBendingProcessNew"/>
    <dgm:cxn modelId="{5224DEA0-5D6D-4ED1-842F-8FBC0785FC11}" type="presParOf" srcId="{7506E2EC-5D67-4FDA-B4E7-E618E6F44064}" destId="{E09F4F3F-38FB-4220-A3C2-3E868F9362EE}" srcOrd="0" destOrd="0" presId="urn:microsoft.com/office/officeart/2016/7/layout/RepeatingBendingProcessNew"/>
    <dgm:cxn modelId="{E47D3C67-DC1B-46E0-8C90-EE739E46863F}" type="presParOf" srcId="{7506E2EC-5D67-4FDA-B4E7-E618E6F44064}" destId="{ED05D35E-3380-4590-A68B-8BBE54718DA7}" srcOrd="1" destOrd="0" presId="urn:microsoft.com/office/officeart/2016/7/layout/RepeatingBendingProcessNew"/>
    <dgm:cxn modelId="{F3E7D4EB-9A7B-4690-9092-623D5F4DCC32}" type="presParOf" srcId="{ED05D35E-3380-4590-A68B-8BBE54718DA7}" destId="{BC7282C5-292D-4443-818B-734535DCD2F8}" srcOrd="0" destOrd="0" presId="urn:microsoft.com/office/officeart/2016/7/layout/RepeatingBendingProcessNew"/>
    <dgm:cxn modelId="{21AAA8EE-84DF-4695-B666-AF90EAA70522}" type="presParOf" srcId="{7506E2EC-5D67-4FDA-B4E7-E618E6F44064}" destId="{294D1D70-4E41-4028-BDD7-B7C42C7E4879}" srcOrd="2" destOrd="0" presId="urn:microsoft.com/office/officeart/2016/7/layout/RepeatingBendingProcessNew"/>
    <dgm:cxn modelId="{B1B4F860-004F-43C1-A7E3-503549525B8A}" type="presParOf" srcId="{7506E2EC-5D67-4FDA-B4E7-E618E6F44064}" destId="{47F106A1-CF6F-4A78-B5DD-4A40939E96DB}" srcOrd="3" destOrd="0" presId="urn:microsoft.com/office/officeart/2016/7/layout/RepeatingBendingProcessNew"/>
    <dgm:cxn modelId="{E8820A2A-6FBE-490D-823F-0F44F1B98EBA}" type="presParOf" srcId="{47F106A1-CF6F-4A78-B5DD-4A40939E96DB}" destId="{F528238A-05C3-43D4-86DD-4E6F01EF0F6A}" srcOrd="0" destOrd="0" presId="urn:microsoft.com/office/officeart/2016/7/layout/RepeatingBendingProcessNew"/>
    <dgm:cxn modelId="{2B892FD4-2A1D-48C5-8EAB-DD7DFECD5FFA}" type="presParOf" srcId="{7506E2EC-5D67-4FDA-B4E7-E618E6F44064}" destId="{20BEA47E-67C0-4B9E-9690-B2BE4818647F}" srcOrd="4" destOrd="0" presId="urn:microsoft.com/office/officeart/2016/7/layout/RepeatingBendingProcessNew"/>
    <dgm:cxn modelId="{997BF032-39AA-4457-895E-C6E30B3537F8}" type="presParOf" srcId="{7506E2EC-5D67-4FDA-B4E7-E618E6F44064}" destId="{9380587B-7857-4287-B0E9-BFF467952ED1}" srcOrd="5" destOrd="0" presId="urn:microsoft.com/office/officeart/2016/7/layout/RepeatingBendingProcessNew"/>
    <dgm:cxn modelId="{F2E82FBE-7433-4D7D-AD53-EF7CB89A2F07}" type="presParOf" srcId="{9380587B-7857-4287-B0E9-BFF467952ED1}" destId="{FF741379-A69E-4A9E-B24B-1F53293F89B9}" srcOrd="0" destOrd="0" presId="urn:microsoft.com/office/officeart/2016/7/layout/RepeatingBendingProcessNew"/>
    <dgm:cxn modelId="{97A5595F-049B-4C65-BEFB-DD609871346B}" type="presParOf" srcId="{7506E2EC-5D67-4FDA-B4E7-E618E6F44064}" destId="{A2299920-C51A-42AF-AB4A-820E9B9404E6}" srcOrd="6" destOrd="0" presId="urn:microsoft.com/office/officeart/2016/7/layout/RepeatingBendingProcessNew"/>
    <dgm:cxn modelId="{637A416A-13C9-4B9F-86D3-5FA74936BF95}" type="presParOf" srcId="{7506E2EC-5D67-4FDA-B4E7-E618E6F44064}" destId="{3734C750-1771-45B5-9311-E85EA89998CB}" srcOrd="7" destOrd="0" presId="urn:microsoft.com/office/officeart/2016/7/layout/RepeatingBendingProcessNew"/>
    <dgm:cxn modelId="{48F6703A-5218-4458-BBDA-96AC743E9722}" type="presParOf" srcId="{3734C750-1771-45B5-9311-E85EA89998CB}" destId="{4DE381C9-31FB-4768-988A-9F061F2ABC84}" srcOrd="0" destOrd="0" presId="urn:microsoft.com/office/officeart/2016/7/layout/RepeatingBendingProcessNew"/>
    <dgm:cxn modelId="{CA1769FF-7A07-4DF5-A1A0-FA4A5D4E04A4}" type="presParOf" srcId="{7506E2EC-5D67-4FDA-B4E7-E618E6F44064}" destId="{60A62563-1A03-4D74-9AFF-A1F703271247}" srcOrd="8" destOrd="0" presId="urn:microsoft.com/office/officeart/2016/7/layout/RepeatingBendingProcessNew"/>
    <dgm:cxn modelId="{AC422C5A-4E1E-47A5-AE42-E46AA6706615}" type="presParOf" srcId="{7506E2EC-5D67-4FDA-B4E7-E618E6F44064}" destId="{B3267A31-5930-4453-B1FB-D6050BABBC13}" srcOrd="9" destOrd="0" presId="urn:microsoft.com/office/officeart/2016/7/layout/RepeatingBendingProcessNew"/>
    <dgm:cxn modelId="{8A2947D7-0DB0-4A72-8E39-8B23B41508D4}" type="presParOf" srcId="{B3267A31-5930-4453-B1FB-D6050BABBC13}" destId="{18581BD6-B7B9-4201-8CC3-F65523D160B9}" srcOrd="0" destOrd="0" presId="urn:microsoft.com/office/officeart/2016/7/layout/RepeatingBendingProcessNew"/>
    <dgm:cxn modelId="{5B64240C-AA8F-4F9E-AA4C-2561FE4F1706}" type="presParOf" srcId="{7506E2EC-5D67-4FDA-B4E7-E618E6F44064}" destId="{6A67FCCC-BFE4-4A65-8A2D-245A386AE49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D452-5312-4D99-8551-991D18477AF4}">
      <dsp:nvSpPr>
        <dsp:cNvPr id="0" name=""/>
        <dsp:cNvSpPr/>
      </dsp:nvSpPr>
      <dsp:spPr>
        <a:xfrm>
          <a:off x="0" y="1124"/>
          <a:ext cx="6980559" cy="1263449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0AC8-E83D-452E-8F63-800535EB2EBB}">
      <dsp:nvSpPr>
        <dsp:cNvPr id="0" name=""/>
        <dsp:cNvSpPr/>
      </dsp:nvSpPr>
      <dsp:spPr>
        <a:xfrm>
          <a:off x="382193" y="285401"/>
          <a:ext cx="694897" cy="694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9FDBB-855B-4CAF-9556-F24E15463831}">
      <dsp:nvSpPr>
        <dsp:cNvPr id="0" name=""/>
        <dsp:cNvSpPr/>
      </dsp:nvSpPr>
      <dsp:spPr>
        <a:xfrm>
          <a:off x="1459284" y="1124"/>
          <a:ext cx="5521274" cy="126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15" tIns="133715" rIns="133715" bIns="1337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bg1"/>
              </a:solidFill>
            </a:rPr>
            <a:t>It is a distinct, self-contained two-year Leaving Certificate programme aimed at preparing learners for adult and working life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459284" y="1124"/>
        <a:ext cx="5521274" cy="1263449"/>
      </dsp:txXfrm>
    </dsp:sp>
    <dsp:sp modelId="{12F53B83-B241-4C9C-B696-CC8518AF2169}">
      <dsp:nvSpPr>
        <dsp:cNvPr id="0" name=""/>
        <dsp:cNvSpPr/>
      </dsp:nvSpPr>
      <dsp:spPr>
        <a:xfrm>
          <a:off x="0" y="1580437"/>
          <a:ext cx="6980559" cy="1263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035F6-3CBB-42D5-9EE5-6618AC0E09AC}">
      <dsp:nvSpPr>
        <dsp:cNvPr id="0" name=""/>
        <dsp:cNvSpPr/>
      </dsp:nvSpPr>
      <dsp:spPr>
        <a:xfrm>
          <a:off x="382193" y="1864713"/>
          <a:ext cx="694897" cy="694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94A22-4CD9-40FF-BE8D-2D9E8F4C3699}">
      <dsp:nvSpPr>
        <dsp:cNvPr id="0" name=""/>
        <dsp:cNvSpPr/>
      </dsp:nvSpPr>
      <dsp:spPr>
        <a:xfrm>
          <a:off x="1459284" y="1580437"/>
          <a:ext cx="5521274" cy="126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15" tIns="133715" rIns="133715" bIns="1337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It emphasises forms of achievement and excellence which the established Leaving Certificate has not recognised in the past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59284" y="1580437"/>
        <a:ext cx="5521274" cy="1263449"/>
      </dsp:txXfrm>
    </dsp:sp>
    <dsp:sp modelId="{2ED007A2-4370-4CCF-B3F6-BABE1603FC1C}">
      <dsp:nvSpPr>
        <dsp:cNvPr id="0" name=""/>
        <dsp:cNvSpPr/>
      </dsp:nvSpPr>
      <dsp:spPr>
        <a:xfrm>
          <a:off x="0" y="3160874"/>
          <a:ext cx="6980559" cy="1562647"/>
        </a:xfrm>
        <a:prstGeom prst="roundRect">
          <a:avLst>
            <a:gd name="adj" fmla="val 10000"/>
          </a:avLst>
        </a:prstGeom>
        <a:solidFill>
          <a:srgbClr val="639D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8B620-7411-40CA-8518-A94FC8E1F2EA}">
      <dsp:nvSpPr>
        <dsp:cNvPr id="0" name=""/>
        <dsp:cNvSpPr/>
      </dsp:nvSpPr>
      <dsp:spPr>
        <a:xfrm>
          <a:off x="382193" y="3593624"/>
          <a:ext cx="694897" cy="694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CCD6D-156B-4813-8D49-420D3AFA124D}">
      <dsp:nvSpPr>
        <dsp:cNvPr id="0" name=""/>
        <dsp:cNvSpPr/>
      </dsp:nvSpPr>
      <dsp:spPr>
        <a:xfrm>
          <a:off x="1613107" y="3309891"/>
          <a:ext cx="5367451" cy="126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15" tIns="133715" rIns="133715" bIns="1337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bg1"/>
              </a:solidFill>
              <a:latin typeface="+mn-lt"/>
            </a:rPr>
            <a:t>It </a:t>
          </a:r>
          <a:r>
            <a:rPr lang="en-GB" sz="2000" b="0" kern="1200" dirty="0">
              <a:solidFill>
                <a:schemeClr val="bg1"/>
              </a:solidFill>
              <a:latin typeface="+mn-lt"/>
              <a:cs typeface="Calibri" panose="020F0502020204030204" pitchFamily="34" charset="0"/>
            </a:rPr>
            <a:t>offers </a:t>
          </a:r>
          <a:r>
            <a:rPr lang="en-GB" sz="2000" b="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learners specific opportunity to prepare for and progress to further education and training.</a:t>
          </a:r>
          <a:endParaRPr lang="en-US" sz="2000" b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13107" y="3309891"/>
        <a:ext cx="5367451" cy="126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D452-5312-4D99-8551-991D18477AF4}">
      <dsp:nvSpPr>
        <dsp:cNvPr id="0" name=""/>
        <dsp:cNvSpPr/>
      </dsp:nvSpPr>
      <dsp:spPr>
        <a:xfrm>
          <a:off x="-437596" y="31641"/>
          <a:ext cx="6980559" cy="1221577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0AC8-E83D-452E-8F63-800535EB2EBB}">
      <dsp:nvSpPr>
        <dsp:cNvPr id="0" name=""/>
        <dsp:cNvSpPr/>
      </dsp:nvSpPr>
      <dsp:spPr>
        <a:xfrm>
          <a:off x="-68068" y="306496"/>
          <a:ext cx="673181" cy="671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9FDBB-855B-4CAF-9556-F24E15463831}">
      <dsp:nvSpPr>
        <dsp:cNvPr id="0" name=""/>
        <dsp:cNvSpPr/>
      </dsp:nvSpPr>
      <dsp:spPr>
        <a:xfrm>
          <a:off x="974640" y="31641"/>
          <a:ext cx="5545161" cy="125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133324" rIns="133324" bIns="13332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AAC Worth 40% (SEC certified)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Written Paper worth 60%</a:t>
          </a:r>
        </a:p>
      </dsp:txBody>
      <dsp:txXfrm>
        <a:off x="974640" y="31641"/>
        <a:ext cx="5545161" cy="1259751"/>
      </dsp:txXfrm>
    </dsp:sp>
    <dsp:sp modelId="{12F53B83-B241-4C9C-B696-CC8518AF2169}">
      <dsp:nvSpPr>
        <dsp:cNvPr id="0" name=""/>
        <dsp:cNvSpPr/>
      </dsp:nvSpPr>
      <dsp:spPr>
        <a:xfrm>
          <a:off x="-437596" y="1606331"/>
          <a:ext cx="6980559" cy="1221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035F6-3CBB-42D5-9EE5-6618AC0E09AC}">
      <dsp:nvSpPr>
        <dsp:cNvPr id="0" name=""/>
        <dsp:cNvSpPr/>
      </dsp:nvSpPr>
      <dsp:spPr>
        <a:xfrm>
          <a:off x="-68068" y="1881186"/>
          <a:ext cx="673181" cy="671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94A22-4CD9-40FF-BE8D-2D9E8F4C3699}">
      <dsp:nvSpPr>
        <dsp:cNvPr id="0" name=""/>
        <dsp:cNvSpPr/>
      </dsp:nvSpPr>
      <dsp:spPr>
        <a:xfrm>
          <a:off x="974640" y="1606331"/>
          <a:ext cx="5545161" cy="125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133324" rIns="133324" bIns="1333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AAC - Engage in an action of their choosing that relates to a topic within the brief. (Similar to IIS project in Ag Science)</a:t>
          </a:r>
        </a:p>
      </dsp:txBody>
      <dsp:txXfrm>
        <a:off x="974640" y="1606331"/>
        <a:ext cx="5545161" cy="1259751"/>
      </dsp:txXfrm>
    </dsp:sp>
    <dsp:sp modelId="{2ED007A2-4370-4CCF-B3F6-BABE1603FC1C}">
      <dsp:nvSpPr>
        <dsp:cNvPr id="0" name=""/>
        <dsp:cNvSpPr/>
      </dsp:nvSpPr>
      <dsp:spPr>
        <a:xfrm>
          <a:off x="-437596" y="3195741"/>
          <a:ext cx="6980559" cy="1510859"/>
        </a:xfrm>
        <a:prstGeom prst="roundRect">
          <a:avLst>
            <a:gd name="adj" fmla="val 10000"/>
          </a:avLst>
        </a:prstGeom>
        <a:solidFill>
          <a:srgbClr val="639D7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8B620-7411-40CA-8518-A94FC8E1F2EA}">
      <dsp:nvSpPr>
        <dsp:cNvPr id="0" name=""/>
        <dsp:cNvSpPr/>
      </dsp:nvSpPr>
      <dsp:spPr>
        <a:xfrm>
          <a:off x="-68068" y="3600517"/>
          <a:ext cx="673181" cy="671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CCD6D-156B-4813-8D49-420D3AFA124D}">
      <dsp:nvSpPr>
        <dsp:cNvPr id="0" name=""/>
        <dsp:cNvSpPr/>
      </dsp:nvSpPr>
      <dsp:spPr>
        <a:xfrm>
          <a:off x="632919" y="3326203"/>
          <a:ext cx="5394816" cy="125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133324" rIns="133324" bIns="1333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Career Progression</a:t>
          </a:r>
        </a:p>
      </dsp:txBody>
      <dsp:txXfrm>
        <a:off x="632919" y="3326203"/>
        <a:ext cx="5394816" cy="1259751"/>
      </dsp:txXfrm>
    </dsp:sp>
    <dsp:sp modelId="{54E2C925-9B63-4F40-B548-CEFF58F1CD00}">
      <dsp:nvSpPr>
        <dsp:cNvPr id="0" name=""/>
        <dsp:cNvSpPr/>
      </dsp:nvSpPr>
      <dsp:spPr>
        <a:xfrm>
          <a:off x="3217538" y="3325662"/>
          <a:ext cx="4200616" cy="125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24" tIns="133324" rIns="133324" bIns="13332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Sustainable Engineering / Construction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Renewable Energy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Sustainable Agri Sector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 Consultant</a:t>
          </a:r>
        </a:p>
      </dsp:txBody>
      <dsp:txXfrm>
        <a:off x="3217538" y="3325662"/>
        <a:ext cx="4200616" cy="1259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D35E-3380-4590-A68B-8BBE54718DA7}">
      <dsp:nvSpPr>
        <dsp:cNvPr id="0" name=""/>
        <dsp:cNvSpPr/>
      </dsp:nvSpPr>
      <dsp:spPr>
        <a:xfrm>
          <a:off x="3094939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791405"/>
        <a:ext cx="30442" cy="6088"/>
      </dsp:txXfrm>
    </dsp:sp>
    <dsp:sp modelId="{E09F4F3F-38FB-4220-A3C2-3E868F9362EE}">
      <dsp:nvSpPr>
        <dsp:cNvPr id="0" name=""/>
        <dsp:cNvSpPr/>
      </dsp:nvSpPr>
      <dsp:spPr>
        <a:xfrm>
          <a:off x="449533" y="287"/>
          <a:ext cx="2647205" cy="1588323"/>
        </a:xfrm>
        <a:prstGeom prst="rect">
          <a:avLst/>
        </a:prstGeom>
        <a:solidFill>
          <a:srgbClr val="33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Have an Interest in the Environment</a:t>
          </a:r>
          <a:endParaRPr lang="en-US" sz="2300" kern="1200" dirty="0"/>
        </a:p>
      </dsp:txBody>
      <dsp:txXfrm>
        <a:off x="449533" y="287"/>
        <a:ext cx="2647205" cy="1588323"/>
      </dsp:txXfrm>
    </dsp:sp>
    <dsp:sp modelId="{47F106A1-CF6F-4A78-B5DD-4A40939E96DB}">
      <dsp:nvSpPr>
        <dsp:cNvPr id="0" name=""/>
        <dsp:cNvSpPr/>
      </dsp:nvSpPr>
      <dsp:spPr>
        <a:xfrm>
          <a:off x="6351002" y="748729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24910" y="791405"/>
        <a:ext cx="30442" cy="6088"/>
      </dsp:txXfrm>
    </dsp:sp>
    <dsp:sp modelId="{294D1D70-4E41-4028-BDD7-B7C42C7E4879}">
      <dsp:nvSpPr>
        <dsp:cNvPr id="0" name=""/>
        <dsp:cNvSpPr/>
      </dsp:nvSpPr>
      <dsp:spPr>
        <a:xfrm>
          <a:off x="3705597" y="287"/>
          <a:ext cx="2647205" cy="158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Enjoy Project-based Learning</a:t>
          </a:r>
          <a:endParaRPr lang="en-US" sz="2300" kern="1200"/>
        </a:p>
      </dsp:txBody>
      <dsp:txXfrm>
        <a:off x="3705597" y="287"/>
        <a:ext cx="2647205" cy="1588323"/>
      </dsp:txXfrm>
    </dsp:sp>
    <dsp:sp modelId="{9380587B-7857-4287-B0E9-BFF467952ED1}">
      <dsp:nvSpPr>
        <dsp:cNvPr id="0" name=""/>
        <dsp:cNvSpPr/>
      </dsp:nvSpPr>
      <dsp:spPr>
        <a:xfrm>
          <a:off x="1773136" y="1586811"/>
          <a:ext cx="6512126" cy="578257"/>
        </a:xfrm>
        <a:custGeom>
          <a:avLst/>
          <a:gdLst/>
          <a:ahLst/>
          <a:cxnLst/>
          <a:rect l="0" t="0" r="0" b="0"/>
          <a:pathLst>
            <a:path>
              <a:moveTo>
                <a:pt x="6512126" y="0"/>
              </a:moveTo>
              <a:lnTo>
                <a:pt x="6512126" y="306228"/>
              </a:lnTo>
              <a:lnTo>
                <a:pt x="0" y="306228"/>
              </a:lnTo>
              <a:lnTo>
                <a:pt x="0" y="57825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5686" y="1872895"/>
        <a:ext cx="327026" cy="6088"/>
      </dsp:txXfrm>
    </dsp:sp>
    <dsp:sp modelId="{20BEA47E-67C0-4B9E-9690-B2BE4818647F}">
      <dsp:nvSpPr>
        <dsp:cNvPr id="0" name=""/>
        <dsp:cNvSpPr/>
      </dsp:nvSpPr>
      <dsp:spPr>
        <a:xfrm>
          <a:off x="6961660" y="287"/>
          <a:ext cx="2647205" cy="158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Aspire to ‘Green’ Careers</a:t>
          </a:r>
          <a:endParaRPr lang="en-US" sz="2300" kern="1200" dirty="0"/>
        </a:p>
      </dsp:txBody>
      <dsp:txXfrm>
        <a:off x="6961660" y="287"/>
        <a:ext cx="2647205" cy="1588323"/>
      </dsp:txXfrm>
    </dsp:sp>
    <dsp:sp modelId="{3734C750-1771-45B5-9311-E85EA89998CB}">
      <dsp:nvSpPr>
        <dsp:cNvPr id="0" name=""/>
        <dsp:cNvSpPr/>
      </dsp:nvSpPr>
      <dsp:spPr>
        <a:xfrm>
          <a:off x="3094939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8846" y="2988586"/>
        <a:ext cx="30442" cy="6088"/>
      </dsp:txXfrm>
    </dsp:sp>
    <dsp:sp modelId="{A2299920-C51A-42AF-AB4A-820E9B9404E6}">
      <dsp:nvSpPr>
        <dsp:cNvPr id="0" name=""/>
        <dsp:cNvSpPr/>
      </dsp:nvSpPr>
      <dsp:spPr>
        <a:xfrm>
          <a:off x="449533" y="2197468"/>
          <a:ext cx="2647205" cy="1588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Critical Thinking, Research and Analytical skills</a:t>
          </a:r>
          <a:endParaRPr lang="en-US" sz="2300" kern="1200" dirty="0"/>
        </a:p>
      </dsp:txBody>
      <dsp:txXfrm>
        <a:off x="449533" y="2197468"/>
        <a:ext cx="2647205" cy="1588323"/>
      </dsp:txXfrm>
    </dsp:sp>
    <dsp:sp modelId="{B3267A31-5930-4453-B1FB-D6050BABBC13}">
      <dsp:nvSpPr>
        <dsp:cNvPr id="0" name=""/>
        <dsp:cNvSpPr/>
      </dsp:nvSpPr>
      <dsp:spPr>
        <a:xfrm>
          <a:off x="6351002" y="2945910"/>
          <a:ext cx="578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825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24910" y="2988586"/>
        <a:ext cx="30442" cy="6088"/>
      </dsp:txXfrm>
    </dsp:sp>
    <dsp:sp modelId="{60A62563-1A03-4D74-9AFF-A1F703271247}">
      <dsp:nvSpPr>
        <dsp:cNvPr id="0" name=""/>
        <dsp:cNvSpPr/>
      </dsp:nvSpPr>
      <dsp:spPr>
        <a:xfrm>
          <a:off x="3705597" y="2197468"/>
          <a:ext cx="2647205" cy="15883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Independent Learner – you get out what you put in</a:t>
          </a:r>
          <a:endParaRPr lang="en-US" sz="2300" kern="1200" dirty="0"/>
        </a:p>
      </dsp:txBody>
      <dsp:txXfrm>
        <a:off x="3705597" y="2197468"/>
        <a:ext cx="2647205" cy="1588323"/>
      </dsp:txXfrm>
    </dsp:sp>
    <dsp:sp modelId="{6A67FCCC-BFE4-4A65-8A2D-245A386AE499}">
      <dsp:nvSpPr>
        <dsp:cNvPr id="0" name=""/>
        <dsp:cNvSpPr/>
      </dsp:nvSpPr>
      <dsp:spPr>
        <a:xfrm>
          <a:off x="6961660" y="2197468"/>
          <a:ext cx="2647205" cy="1588323"/>
        </a:xfrm>
        <a:prstGeom prst="rect">
          <a:avLst/>
        </a:prstGeom>
        <a:solidFill>
          <a:srgbClr val="00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715" tIns="136159" rIns="129715" bIns="13615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Choosing Geography, Biology, Ag Science, Economics</a:t>
          </a:r>
        </a:p>
      </dsp:txBody>
      <dsp:txXfrm>
        <a:off x="6961660" y="2197468"/>
        <a:ext cx="2647205" cy="1588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2B53-477C-45B5-AA94-6EF22857E91B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1A649-6BE4-49AB-8E1F-709FF1F44AB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39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30C1-3531-5B17-CBD3-E2D523A7E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9A33-1286-B2C3-6D70-0343961DD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501F3-6ECD-6D5A-EE4E-D3B80DEA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758-0A35-5F30-DE2A-B04FB18E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B1235-48E5-E6AD-D6A1-81233AE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35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D7DF-7184-F89A-EC45-30779C39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A91A2-9C51-BD07-6B01-7D7F666DF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1217-81A7-5686-2719-B50CC5C8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E13C-F277-98A6-1930-398F01E4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ACB8A-2CCD-3DFD-BC76-ED405240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E5AEE-D7E3-DAD9-B2CC-EB25A21E0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EEE51-D599-BE47-D436-7D575643C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D7B7B-AA91-23D5-7C76-27885A89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B61F3-1D8A-1F9B-84F2-0FE26D8D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3FDA-A4FC-BA69-4808-CF267D4D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78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6911-586D-D3A5-8625-236E53DF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7418-BA13-DEEF-D420-EB88672D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689C7-63FA-5155-92E3-2B88928D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36E4F-9A6A-B316-396C-0A146FDA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A52B-A3C3-1876-6487-C4EA2F9F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73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A964-84A6-855B-17D1-19A2A11B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FD8DB-7512-98D7-26A4-5348FC036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AC2A8-B496-0CC6-D60A-6E4A0ECB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9CA3-0B00-CED9-21DD-A7A9982C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34985-BD11-8C43-C37B-1CB96E7A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88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D189-4C0B-D603-08D2-B707C866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5450-385D-88B5-5F41-C8FADD63E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566AB-91AE-FF6F-DCEC-1D233CF37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0A14A-7DD1-A9ED-580F-AA102CF0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2BFC4-5301-8023-1824-763EF6C1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E8F50-138B-3BB0-43C9-73B83F33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578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F5DC-0CE5-A1D4-14DF-E208492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F180E-2CD7-27DA-ACC0-DE474837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93949-6570-848F-CF3F-ACE54C49E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41FE4-0642-88E7-C977-BBBF2CD7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8DDFC-830E-2F91-574A-E2657E892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54CA3-F92C-CDF9-FA28-5B2A9A3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6C744-C20D-3617-D050-C220A477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B517B-7A4F-296D-3739-CB540560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735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6F7A-1FCC-D92C-5006-723505E2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3C2B-C878-A1B3-0F82-A6DC1184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E28B8-5039-2D5C-BA40-5634A7DB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677FE-2225-2DCA-B73E-C9319973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32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53DD0-A13F-9F60-2B6F-BA22E5F4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37F55-2643-1E7E-D0A5-983C73C2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2402-4A62-5E21-891D-76E180D8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2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4BFE-6F99-6E83-06F3-C3E9E0AC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7A2D-FF84-F5EF-2550-7162A3E18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61209-D682-EBD4-3D6C-596B8144F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ECDC3-2F4E-4225-69C4-1CFD3569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A0364-896A-B5AA-2359-24D70C57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9850-7B77-D910-F82F-BAEC291D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679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AC8A-96C4-C43D-2119-99DDD706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7E6D8-DEF2-B90C-5A95-999B18666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0813A-A797-652D-C1E1-FF71C740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DB2B7-5E8C-844F-C659-52BADDBF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68076-4541-C8EB-D92A-D3CD8B90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C248C-2320-1044-BD20-EC1D61B5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59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7489C-098A-12E1-B519-C19F9ADB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7F6-9790-8354-FE48-48CCB859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1A15-7A02-18E5-4989-AC1D395AE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31AF-4A9A-42B2-99C1-2638A29EFCAA}" type="datetimeFigureOut">
              <a:rPr lang="en-IE" smtClean="0"/>
              <a:t>23/01/2026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8814-506F-39E9-DA03-1B555F382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789C-5DE7-EC07-B0C1-60C6F8837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0050-A687-46D2-9068-C0135798A1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ie/url?sa=i&amp;rct=j&amp;q=&amp;esrc=s&amp;source=images&amp;cd=&amp;cad=rja&amp;uact=8&amp;ved=0CAcQjRw&amp;url=http://www.gettyimages.com/detail/illustration/quick-clipboard-clipart-royalty-free-illustration/166083468&amp;ei=vq3CVOPYGoHT7Qa-1IHoDw&amp;psig=AFQjCNFyZHOQWozrY9ANHxsY6bHEZmwKbA&amp;ust=142213090233568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cca.ie/en/senior-cycle/curriculum-developments/business/" TargetMode="External"/><Relationship Id="rId2" Type="http://schemas.openxmlformats.org/officeDocument/2006/relationships/hyperlink" Target="https://curriculumonline.ie/senior-cycle/senior-cycle-subjects/busin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0" name="Rectangle 1435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1" name="Rectangle 1435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2" name="Rectangle 1436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3" name="Rectangle 1436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4" name="Rectangle 1436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5" name="Oval 1436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ECD69-0B4D-1EFA-A150-95A288650121}"/>
              </a:ext>
            </a:extLst>
          </p:cNvPr>
          <p:cNvSpPr txBox="1"/>
          <p:nvPr/>
        </p:nvSpPr>
        <p:spPr>
          <a:xfrm>
            <a:off x="82959" y="2047690"/>
            <a:ext cx="5576081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defRPr/>
            </a:pPr>
            <a:r>
              <a:rPr lang="en-IE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 PTSM / Senior Cycle </a:t>
            </a:r>
          </a:p>
          <a:p>
            <a:pPr algn="ctr" eaLnBrk="1" fontAlgn="auto" hangingPunct="1">
              <a:defRPr/>
            </a:pPr>
            <a:r>
              <a:rPr lang="en-IE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Evening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2FCBC-1F2A-12F5-7324-E92A67983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7069630" y="946298"/>
            <a:ext cx="3913803" cy="4557357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D24FF-41BD-43ED-AA5E-2AA5D0C2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138" y="193024"/>
            <a:ext cx="7256589" cy="5732346"/>
          </a:xfrm>
        </p:spPr>
        <p:txBody>
          <a:bodyPr/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Senior Cycle Redevelopment </a:t>
            </a: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56BCA-9AE5-4625-B54D-1CAA41BEB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078"/>
            <a:ext cx="12149858" cy="69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3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138" y="193024"/>
            <a:ext cx="7786085" cy="6675114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Life, Community, Work (Previously LCVP)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 an understanding of their personal strengths, aptitudes, interests and achievements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Build career and workplace foundations &amp; help support more informed decision-making for their future educational journey &amp; career path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Appreciate their role in the local community  and as national citizens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and demonstrate an entrepreneurial mindset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3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 better to the challenges and opportunities  of the modern world.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521" y="72881"/>
            <a:ext cx="7929449" cy="6406184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Life, Community, Work (Previously LCVP)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FDB27-3EB4-4070-AEA2-81EB4E66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52" y="695373"/>
            <a:ext cx="9634841" cy="4522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A21B7-2F0E-4797-A30B-0A26BF09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6" y="3836279"/>
            <a:ext cx="2599248" cy="3023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F7606-66C8-4A70-AA62-6B18F2AEF173}"/>
              </a:ext>
            </a:extLst>
          </p:cNvPr>
          <p:cNvSpPr txBox="1"/>
          <p:nvPr/>
        </p:nvSpPr>
        <p:spPr>
          <a:xfrm>
            <a:off x="4408098" y="5302480"/>
            <a:ext cx="6823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Assessment – </a:t>
            </a:r>
          </a:p>
          <a:p>
            <a:r>
              <a:rPr lang="en-IE" sz="2800" b="1" dirty="0"/>
              <a:t>60% Portfolio (AAC)</a:t>
            </a:r>
          </a:p>
          <a:p>
            <a:r>
              <a:rPr lang="en-IE" sz="2800" b="1" dirty="0"/>
              <a:t>40% Written Exam</a:t>
            </a:r>
          </a:p>
        </p:txBody>
      </p:sp>
    </p:spTree>
    <p:extLst>
      <p:ext uri="{BB962C8B-B14F-4D97-AF65-F5344CB8AC3E}">
        <p14:creationId xmlns:p14="http://schemas.microsoft.com/office/powerpoint/2010/main" val="348323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138" y="193024"/>
            <a:ext cx="7673941" cy="6858000"/>
          </a:xfrm>
        </p:spPr>
        <p:txBody>
          <a:bodyPr>
            <a:normAutofit lnSpcReduction="10000"/>
          </a:bodyPr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Life, Community, Work (Previously LCVP)</a:t>
            </a:r>
          </a:p>
          <a:p>
            <a:pPr marL="0" indent="0">
              <a:buNone/>
            </a:pPr>
            <a:r>
              <a:rPr lang="en-GB" b="1" dirty="0"/>
              <a:t>Rationale: </a:t>
            </a:r>
          </a:p>
          <a:p>
            <a:r>
              <a:rPr lang="en-GB" dirty="0"/>
              <a:t>The course offers practical learning opportunities for students to engage with their community and understand their societal contributions.</a:t>
            </a:r>
          </a:p>
          <a:p>
            <a:r>
              <a:rPr lang="en-GB" dirty="0"/>
              <a:t>It emphasizes personal development, informed decision-making, and the development of transferable skills necessary for lifelong learning.</a:t>
            </a:r>
          </a:p>
          <a:p>
            <a:pPr marL="0" indent="0">
              <a:buNone/>
            </a:pPr>
            <a:r>
              <a:rPr lang="en-GB" b="1" dirty="0"/>
              <a:t>Aims: </a:t>
            </a:r>
          </a:p>
          <a:p>
            <a:r>
              <a:rPr lang="en-GB" dirty="0"/>
              <a:t>Students will develop self-awareness regarding their strengths, interests, and contributions to society.</a:t>
            </a:r>
          </a:p>
          <a:p>
            <a:r>
              <a:rPr lang="en-GB" dirty="0"/>
              <a:t>The course aims to build career foundations, promote active citizenship, and foster an entrepreneurial mindset.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9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C092D-0F2B-4A24-A315-BFC5B5BA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94" y="331875"/>
            <a:ext cx="11446625" cy="1325563"/>
          </a:xfrm>
        </p:spPr>
        <p:txBody>
          <a:bodyPr>
            <a:noAutofit/>
          </a:bodyPr>
          <a:lstStyle/>
          <a:p>
            <a:pPr algn="ctr"/>
            <a:r>
              <a:rPr lang="en-IE" sz="6600" b="1" dirty="0"/>
              <a:t>Future career and study options: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07651C-D3FE-4AFE-B623-20D23985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438"/>
            <a:ext cx="10845972" cy="4868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600" dirty="0"/>
          </a:p>
          <a:p>
            <a:pPr marL="0" indent="0">
              <a:buNone/>
            </a:pPr>
            <a:r>
              <a:rPr lang="en-IE" sz="3600" dirty="0"/>
              <a:t>Distinction 		80% - 100% 		= 	66 points</a:t>
            </a:r>
          </a:p>
          <a:p>
            <a:pPr marL="0" indent="0">
              <a:buNone/>
            </a:pPr>
            <a:r>
              <a:rPr lang="en-IE" sz="3600" dirty="0"/>
              <a:t>Merit 			65% – 79%		= 	46 points</a:t>
            </a:r>
          </a:p>
          <a:p>
            <a:pPr marL="0" indent="0">
              <a:buNone/>
            </a:pPr>
            <a:r>
              <a:rPr lang="en-IE" sz="3600" dirty="0"/>
              <a:t>Pass 				50% - 64%		= 	28 points</a:t>
            </a:r>
          </a:p>
          <a:p>
            <a:pPr marL="0" indent="0">
              <a:buNone/>
            </a:pPr>
            <a:endParaRPr lang="en-IE" sz="3600" dirty="0"/>
          </a:p>
          <a:p>
            <a:pPr marL="0" indent="0">
              <a:buNone/>
            </a:pPr>
            <a:r>
              <a:rPr lang="en-IE" sz="3600" dirty="0"/>
              <a:t>Great preparation for the world of work/life after school.</a:t>
            </a:r>
          </a:p>
          <a:p>
            <a:pPr marL="0" indent="0">
              <a:buNone/>
            </a:pPr>
            <a:r>
              <a:rPr lang="en-IE" sz="3600" dirty="0"/>
              <a:t>Teamwork, Communication, Digital skills, Confidence.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12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Senior Cycle Redevelopment 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7AA71-7067-4989-BD77-1300EBDE5D04}"/>
              </a:ext>
            </a:extLst>
          </p:cNvPr>
          <p:cNvSpPr txBox="1"/>
          <p:nvPr/>
        </p:nvSpPr>
        <p:spPr>
          <a:xfrm>
            <a:off x="4320796" y="121081"/>
            <a:ext cx="666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006666"/>
                </a:solidFill>
              </a:rPr>
              <a:t>Climate Action &amp; Sustainability – New Subject Option for 2025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BCE9CD-6FD8-4776-AE4B-0ABA95D48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39311"/>
            <a:ext cx="4033157" cy="36288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DAC868-C348-4FDD-9864-D6347038865A}"/>
              </a:ext>
            </a:extLst>
          </p:cNvPr>
          <p:cNvSpPr/>
          <p:nvPr/>
        </p:nvSpPr>
        <p:spPr>
          <a:xfrm>
            <a:off x="4507404" y="1653703"/>
            <a:ext cx="73895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39966"/>
                </a:solidFill>
              </a:rPr>
              <a:t>Core Strands in Syllabus:</a:t>
            </a:r>
          </a:p>
          <a:p>
            <a:r>
              <a:rPr lang="en-GB" sz="3200" dirty="0"/>
              <a:t>1. Earth Systems, Life and Environment</a:t>
            </a:r>
          </a:p>
          <a:p>
            <a:r>
              <a:rPr lang="en-IE" sz="3200" dirty="0"/>
              <a:t>2. People, Power and Place (Sustainable Development)</a:t>
            </a:r>
          </a:p>
          <a:p>
            <a:r>
              <a:rPr lang="en-GB" sz="3200" dirty="0"/>
              <a:t>3. Global Connections &amp; Climate Justice</a:t>
            </a:r>
          </a:p>
          <a:p>
            <a:r>
              <a:rPr lang="en-GB" sz="3200" dirty="0"/>
              <a:t>4. Applied Learning Tasks </a:t>
            </a:r>
          </a:p>
          <a:p>
            <a:endParaRPr lang="en-GB" sz="3200" dirty="0">
              <a:solidFill>
                <a:srgbClr val="339966"/>
              </a:solidFill>
            </a:endParaRPr>
          </a:p>
          <a:p>
            <a:r>
              <a:rPr lang="en-IE" sz="3200" dirty="0">
                <a:solidFill>
                  <a:srgbClr val="339966"/>
                </a:solidFill>
              </a:rPr>
              <a:t>Links with Geography, Biology, Ag Science, Economics…</a:t>
            </a:r>
            <a:endParaRPr lang="en-US" sz="3200" dirty="0">
              <a:solidFill>
                <a:srgbClr val="339966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800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</a:rPr>
              <a:t>Climate Action &amp; Sustainability – New Subject Option for 2025 </a:t>
            </a:r>
          </a:p>
          <a:p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DAC868-C348-4FDD-9864-D6347038865A}"/>
              </a:ext>
            </a:extLst>
          </p:cNvPr>
          <p:cNvSpPr/>
          <p:nvPr/>
        </p:nvSpPr>
        <p:spPr>
          <a:xfrm>
            <a:off x="4507404" y="2375043"/>
            <a:ext cx="636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IE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28892D-12EB-48EC-B134-54BAAFA8F37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41863" y="1566153"/>
          <a:ext cx="6980559" cy="472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2778FE-641E-4B1B-A64F-596E8F706DC9}"/>
              </a:ext>
            </a:extLst>
          </p:cNvPr>
          <p:cNvSpPr txBox="1"/>
          <p:nvPr/>
        </p:nvSpPr>
        <p:spPr>
          <a:xfrm>
            <a:off x="4802347" y="383659"/>
            <a:ext cx="671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080"/>
                </a:solidFill>
              </a:rPr>
              <a:t>Additional Assessment Component : Action Project </a:t>
            </a:r>
            <a:endParaRPr lang="en-IE" sz="3200" b="1" dirty="0">
              <a:solidFill>
                <a:srgbClr val="008080"/>
              </a:solidFill>
            </a:endParaRP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322E9091-13EA-4A37-B2C0-EF169BDE4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0" y="3214832"/>
            <a:ext cx="4037826" cy="36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4F09-8CA1-1571-8653-35480E59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E" dirty="0"/>
              <a:t>Who Would This Suit?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E871FC-9982-DC2E-49CF-FC9B7213C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079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49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85609" y="136187"/>
            <a:ext cx="7531940" cy="69928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Students must complete Option form 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 marL="514350" indent="-514350">
              <a:buFont typeface="+mj-lt"/>
              <a:buAutoNum type="arabicPeriod"/>
            </a:pP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Form via APP – to indicate their preferences for the Option Subjects</a:t>
            </a:r>
          </a:p>
          <a:p>
            <a:pPr marL="0" indent="0">
              <a:buNone/>
            </a:pPr>
            <a:endParaRPr lang="en-GB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2. S</a:t>
            </a:r>
            <a:r>
              <a:rPr lang="en-I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tudents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must put options in order of 	PREFERENCE! Really consider </a:t>
            </a:r>
            <a:r>
              <a:rPr lang="en-IE" altLang="en-US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5/6 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	as many students will get this option. </a:t>
            </a:r>
          </a:p>
          <a:p>
            <a:pPr marL="0" indent="0"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orm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will open in the coming weeks </a:t>
            </a:r>
            <a:endParaRPr lang="en-IE" altLang="en-US" b="1" u="sng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altLang="en-US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E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uidance</a:t>
            </a:r>
            <a:r>
              <a:rPr lang="en-I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appointments available for students struggling with options </a:t>
            </a:r>
          </a:p>
          <a:p>
            <a:endParaRPr lang="en-IE" altLang="en-US" sz="1100" dirty="0">
              <a:latin typeface="Comic Sans MS" panose="030F0702030302020204" pitchFamily="66" charset="0"/>
            </a:endParaRPr>
          </a:p>
          <a:p>
            <a:endParaRPr lang="en-IE" altLang="en-US" dirty="0">
              <a:latin typeface="Comic Sans MS" panose="030F0702030302020204" pitchFamily="66" charset="0"/>
            </a:endParaRPr>
          </a:p>
        </p:txBody>
      </p:sp>
      <p:pic>
        <p:nvPicPr>
          <p:cNvPr id="28676" name="irc_mi" descr="http://cache1.asset-cache.net/gc/166083468-quick-clipboard-clipart-gettyimages.jpg?v=1&amp;c=IWSAsset&amp;k=2&amp;d=oQtzrRD771eAKw3jdD3QDjxafaRDT26VovpoEuObTds%3D">
            <a:hlinkClick r:id="rId2"/>
            <a:extLst>
              <a:ext uri="{FF2B5EF4-FFF2-40B4-BE49-F238E27FC236}">
                <a16:creationId xmlns:a16="http://schemas.microsoft.com/office/drawing/2014/main" id="{1C3F42C5-7819-B2E4-2D59-663F9EC2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5287" y="1105186"/>
            <a:ext cx="1713665" cy="12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CF4301-D820-8760-CFC5-8AABC13C29F3}"/>
              </a:ext>
            </a:extLst>
          </p:cNvPr>
          <p:cNvSpPr txBox="1"/>
          <p:nvPr/>
        </p:nvSpPr>
        <p:spPr>
          <a:xfrm>
            <a:off x="-3264297" y="2515808"/>
            <a:ext cx="10968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Next?</a:t>
            </a:r>
            <a:endParaRPr lang="en-IE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0" name="Rectangle 1435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1" name="Rectangle 1435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2" name="Rectangle 1436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3" name="Rectangle 1436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4" name="Rectangle 1436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5" name="Oval 1436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Please Note Stock Illustrations, Cliparts and Royalty Free Please Note  Vectors">
            <a:extLst>
              <a:ext uri="{FF2B5EF4-FFF2-40B4-BE49-F238E27FC236}">
                <a16:creationId xmlns:a16="http://schemas.microsoft.com/office/drawing/2014/main" id="{3CEE92B9-72A9-482D-5BF4-C39B141B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r="4334" b="5"/>
          <a:stretch/>
        </p:blipFill>
        <p:spPr bwMode="auto">
          <a:xfrm>
            <a:off x="10366944" y="2451437"/>
            <a:ext cx="1397263" cy="12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3749-90D8-9DE4-C700-57E3ADC5A592}"/>
              </a:ext>
            </a:extLst>
          </p:cNvPr>
          <p:cNvSpPr txBox="1"/>
          <p:nvPr/>
        </p:nvSpPr>
        <p:spPr>
          <a:xfrm>
            <a:off x="6335990" y="2451437"/>
            <a:ext cx="5100225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Options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 submitted by: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3:00pm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Friday 13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March 2026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A05CD-819F-48D4-BD00-E6917841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24" y="-5095"/>
            <a:ext cx="2664943" cy="2664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77EE19-0B38-4610-B314-53EAEDF3C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21" y="3536989"/>
            <a:ext cx="2286891" cy="19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0" name="Rectangle 1435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1" name="Rectangle 1435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2" name="Rectangle 1436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3" name="Rectangle 1436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4" name="Rectangle 1436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75" name="Oval 1436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ECD69-0B4D-1EFA-A150-95A288650121}"/>
              </a:ext>
            </a:extLst>
          </p:cNvPr>
          <p:cNvSpPr txBox="1"/>
          <p:nvPr/>
        </p:nvSpPr>
        <p:spPr>
          <a:xfrm>
            <a:off x="632759" y="131526"/>
            <a:ext cx="5576081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defRPr/>
            </a:pPr>
            <a:r>
              <a:rPr lang="en-IE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the Evening </a:t>
            </a:r>
            <a:endParaRPr lang="en-IE" alt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C82C03-6E9A-45DF-A5EA-5EE5C79A694A}"/>
              </a:ext>
            </a:extLst>
          </p:cNvPr>
          <p:cNvSpPr txBox="1">
            <a:spLocks noChangeArrowheads="1"/>
          </p:cNvSpPr>
          <p:nvPr/>
        </p:nvSpPr>
        <p:spPr>
          <a:xfrm>
            <a:off x="5954644" y="233464"/>
            <a:ext cx="6000649" cy="630352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altLang="en-US" dirty="0">
                <a:latin typeface="Comic Sans MS" panose="030F0702030302020204" pitchFamily="66" charset="0"/>
              </a:rPr>
              <a:t>7.00-7.30 Main Hall – all parents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Speakers – 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Guidance Team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LCA / LCVP Programme Co-ordinator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Senior Leadership Team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7.30 – 8.00 P18 </a:t>
            </a:r>
          </a:p>
          <a:p>
            <a:pPr marL="0" indent="0">
              <a:buNone/>
            </a:pPr>
            <a:r>
              <a:rPr lang="en-IE" altLang="en-US" dirty="0">
                <a:latin typeface="Comic Sans MS" panose="030F0702030302020204" pitchFamily="66" charset="0"/>
              </a:rPr>
              <a:t>Information session for all parents who are going into 5</a:t>
            </a:r>
            <a:r>
              <a:rPr lang="en-IE" altLang="en-US" baseline="30000" dirty="0">
                <a:latin typeface="Comic Sans MS" panose="030F0702030302020204" pitchFamily="66" charset="0"/>
              </a:rPr>
              <a:t>th</a:t>
            </a:r>
            <a:r>
              <a:rPr lang="en-IE" altLang="en-US" dirty="0">
                <a:latin typeface="Comic Sans MS" panose="030F0702030302020204" pitchFamily="66" charset="0"/>
              </a:rPr>
              <a:t> Year in Sept</a:t>
            </a:r>
          </a:p>
          <a:p>
            <a:pPr marL="0" indent="0">
              <a:buNone/>
            </a:pPr>
            <a:endParaRPr lang="en-IE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altLang="en-US" dirty="0">
                <a:latin typeface="Comic Sans MS" panose="030F0702030302020204" pitchFamily="66" charset="0"/>
              </a:rPr>
              <a:t>7.30 – 8.00 Main Hall </a:t>
            </a:r>
          </a:p>
          <a:p>
            <a:pPr marL="0" indent="0">
              <a:buNone/>
            </a:pPr>
            <a:r>
              <a:rPr lang="en-IE" altLang="en-US" dirty="0">
                <a:latin typeface="Comic Sans MS" panose="030F0702030302020204" pitchFamily="66" charset="0"/>
              </a:rPr>
              <a:t>Transition Year 26/27 Briefing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20B90-08AB-43C9-8047-92093388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8EA6F-7464-4E80-9404-80AF268D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07" y="2077411"/>
            <a:ext cx="5125166" cy="45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767" y="879379"/>
            <a:ext cx="7632802" cy="579993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new Leaving Certificate Business curriculum introduces several key changes:</a:t>
            </a:r>
          </a:p>
          <a:p>
            <a:pPr>
              <a:lnSpc>
                <a:spcPct val="16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Emphasis on Financial and Business Literacy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curriculum now places a stronger focus on financial and business literacy, helping students understand the relevance of business in their daily lives and the global economy.</a:t>
            </a:r>
          </a:p>
          <a:p>
            <a:pPr>
              <a:lnSpc>
                <a:spcPct val="16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Competency Development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It aims to develop key competencies, such as critical thinking, problem-solving, and informed decision-making, to better prepare students for the business world.</a:t>
            </a:r>
          </a:p>
          <a:p>
            <a:pPr>
              <a:lnSpc>
                <a:spcPct val="16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Updated Content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content has been updated to reflect current business practices and trends, ensuring students are learning about contemporary issues and technologies.</a:t>
            </a:r>
          </a:p>
          <a:p>
            <a:pPr>
              <a:lnSpc>
                <a:spcPct val="160000"/>
              </a:lnSpc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Investigative Study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GB" sz="16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component called the “Business Alive Investigative Study”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has been introduced, encouraging students to engage in practical, real-world business investigations. 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This project work will be worth a minimum of 40% of the overall grade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will be externally assessed by the State Examinations Commission (SEC).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Senior Cycle Redevelopment 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7AA71-7067-4989-BD77-1300EBDE5D04}"/>
              </a:ext>
            </a:extLst>
          </p:cNvPr>
          <p:cNvSpPr txBox="1"/>
          <p:nvPr/>
        </p:nvSpPr>
        <p:spPr>
          <a:xfrm>
            <a:off x="4721282" y="233048"/>
            <a:ext cx="647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006666"/>
                </a:solidFill>
              </a:rPr>
              <a:t>LC Business – Introduced Sept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29210-8CB5-401F-8E2E-63FD60523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9" y="2687428"/>
            <a:ext cx="4010778" cy="41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767" y="1604869"/>
            <a:ext cx="7632802" cy="5045212"/>
          </a:xfrm>
        </p:spPr>
        <p:txBody>
          <a:bodyPr anchor="ctr">
            <a:normAutofit lnSpcReduction="10000"/>
          </a:bodyPr>
          <a:lstStyle/>
          <a:p>
            <a:r>
              <a:rPr lang="en-GB" dirty="0"/>
              <a:t>The updated curriculum of Biology, Chemistry and Physics </a:t>
            </a:r>
            <a:r>
              <a:rPr lang="en-GB" b="1" dirty="0"/>
              <a:t>aims to foster students' curiosity and enthusiasm for the scientific study of life, fostering a deeper understanding of chemistry and physics and their applications in the modern world.</a:t>
            </a:r>
          </a:p>
          <a:p>
            <a:r>
              <a:rPr lang="en-GB" dirty="0"/>
              <a:t> Within all the sciences, a notable change is the </a:t>
            </a:r>
            <a:r>
              <a:rPr lang="en-GB" b="1" dirty="0">
                <a:solidFill>
                  <a:srgbClr val="006666"/>
                </a:solidFill>
              </a:rPr>
              <a:t>introduction of an additional assessment component (AAC) </a:t>
            </a:r>
            <a:r>
              <a:rPr lang="en-GB" dirty="0"/>
              <a:t>that is not a traditional written examination. This </a:t>
            </a:r>
            <a:r>
              <a:rPr lang="en-GB" b="1" dirty="0"/>
              <a:t>component will account for 40% of the total marks </a:t>
            </a:r>
            <a:r>
              <a:rPr lang="en-GB" dirty="0"/>
              <a:t>and will be externally assessed by the State Examinations Commission (SEC). </a:t>
            </a:r>
          </a:p>
          <a:p>
            <a:pPr marL="0" indent="0" algn="ctr"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57535" y="1204098"/>
            <a:ext cx="32999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Senior Cycle Redevelopment 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7AA71-7067-4989-BD77-1300EBDE5D04}"/>
              </a:ext>
            </a:extLst>
          </p:cNvPr>
          <p:cNvSpPr txBox="1"/>
          <p:nvPr/>
        </p:nvSpPr>
        <p:spPr>
          <a:xfrm>
            <a:off x="4337760" y="233048"/>
            <a:ext cx="685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006666"/>
                </a:solidFill>
              </a:rPr>
              <a:t>LC Biology, Chemistry &amp; Physics – Introduced </a:t>
            </a:r>
            <a:r>
              <a:rPr lang="en-IE" sz="3200" b="1" dirty="0">
                <a:solidFill>
                  <a:srgbClr val="006666"/>
                </a:solidFill>
              </a:rPr>
              <a:t>September 2025</a:t>
            </a:r>
            <a:endParaRPr lang="en-IE" sz="3600" b="1" dirty="0">
              <a:solidFill>
                <a:srgbClr val="006666"/>
              </a:solidFill>
            </a:endParaRPr>
          </a:p>
        </p:txBody>
      </p:sp>
      <p:sp>
        <p:nvSpPr>
          <p:cNvPr id="3" name="AutoShape 6" descr="Biology chemistry physics Vector Images | Depositphotos">
            <a:extLst>
              <a:ext uri="{FF2B5EF4-FFF2-40B4-BE49-F238E27FC236}">
                <a16:creationId xmlns:a16="http://schemas.microsoft.com/office/drawing/2014/main" id="{731AAAD9-71F8-4D24-ADFB-7AF072CE9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2C3E9-57D8-4056-B131-A278F9FF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" y="2847772"/>
            <a:ext cx="4010228" cy="40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767" y="763761"/>
            <a:ext cx="7632802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en-US" b="1" dirty="0">
                <a:latin typeface="Tahoma"/>
                <a:ea typeface="Tahoma"/>
                <a:cs typeface="Tahoma"/>
              </a:rPr>
              <a:t>S</a:t>
            </a:r>
            <a:r>
              <a:rPr lang="en-IE" altLang="en-US" b="1" dirty="0" err="1">
                <a:latin typeface="Tahoma"/>
                <a:ea typeface="Tahoma"/>
                <a:cs typeface="Tahoma"/>
              </a:rPr>
              <a:t>ubject</a:t>
            </a:r>
            <a:r>
              <a:rPr lang="en-IE" altLang="en-US" b="1" dirty="0">
                <a:latin typeface="Tahoma"/>
                <a:ea typeface="Tahoma"/>
                <a:cs typeface="Tahoma"/>
              </a:rPr>
              <a:t> and Grade Requirements for Entry to Irish Universities and Technological Universities 2026</a:t>
            </a:r>
            <a:endParaRPr lang="en-IE" alt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  <a:t>Presented by -</a:t>
            </a:r>
            <a:b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  <a:t>Kathy McManus &amp; Teresa Connaughton.  </a:t>
            </a:r>
            <a:b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</a:br>
            <a:r>
              <a:rPr lang="en-GB" altLang="en-US" sz="1800" dirty="0">
                <a:solidFill>
                  <a:srgbClr val="006666"/>
                </a:solidFill>
                <a:latin typeface="Comic Sans MS" panose="030F0702030302020204" pitchFamily="66" charset="0"/>
              </a:rPr>
              <a:t>MPPS Guidance Department</a:t>
            </a: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Presentation 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28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767" y="763761"/>
            <a:ext cx="7632802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altLang="en-US" b="1" dirty="0">
                <a:latin typeface="Tahoma"/>
                <a:ea typeface="Tahoma"/>
                <a:cs typeface="Tahoma"/>
              </a:rPr>
              <a:t> LCA Programme Overview </a:t>
            </a:r>
            <a:endParaRPr lang="en-IE" altLang="en-US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  <a:t>Presented by -</a:t>
            </a:r>
            <a:b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</a:br>
            <a:r>
              <a:rPr lang="en-GB" altLang="en-US" dirty="0" err="1">
                <a:solidFill>
                  <a:srgbClr val="006666"/>
                </a:solidFill>
                <a:latin typeface="Comic Sans MS" panose="030F0702030302020204" pitchFamily="66" charset="0"/>
              </a:rPr>
              <a:t>Jakki</a:t>
            </a:r>
            <a:r>
              <a:rPr lang="en-GB" altLang="en-US" dirty="0">
                <a:solidFill>
                  <a:srgbClr val="006666"/>
                </a:solidFill>
                <a:latin typeface="Comic Sans MS" panose="030F0702030302020204" pitchFamily="66" charset="0"/>
              </a:rPr>
              <a:t> Byrnes Programme Co-ordinator</a:t>
            </a: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Presentation 2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747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1285251" y="145662"/>
            <a:ext cx="275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>
                <a:solidFill>
                  <a:schemeClr val="bg1"/>
                </a:solidFill>
              </a:rPr>
              <a:t>What is  Leaving Certificate Applied?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DAC868-C348-4FDD-9864-D6347038865A}"/>
              </a:ext>
            </a:extLst>
          </p:cNvPr>
          <p:cNvSpPr/>
          <p:nvPr/>
        </p:nvSpPr>
        <p:spPr>
          <a:xfrm>
            <a:off x="4507404" y="2375043"/>
            <a:ext cx="6368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lang="en-IE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28892D-12EB-48EC-B134-54BAAFA8F3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472779"/>
              </p:ext>
            </p:extLst>
          </p:nvPr>
        </p:nvGraphicFramePr>
        <p:xfrm>
          <a:off x="4741863" y="1566153"/>
          <a:ext cx="6980559" cy="472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DA18CB-B2EC-416A-B4F4-042F0B57A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64" y="2567536"/>
            <a:ext cx="2953541" cy="41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7767" y="763761"/>
            <a:ext cx="7632802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altLang="en-US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classes 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style teaching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go to teachers’ classrooms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laptop</a:t>
            </a:r>
          </a:p>
          <a:p>
            <a:pPr marL="0" indent="0">
              <a:buNone/>
            </a:pPr>
            <a:r>
              <a:rPr lang="en-GB" altLang="en-US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Subjects: </a:t>
            </a:r>
          </a:p>
          <a:p>
            <a:pPr marL="0" indent="0">
              <a:buNone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Irish / English &amp; Communication / Mathematical Applications / Information &amp; Communication Technology / Hotel, Catering &amp; Tourism / Social Education / Vocational Preparation &amp; Guidance / Leisure &amp; Recreation / Horticulture / Art</a:t>
            </a:r>
          </a:p>
          <a:p>
            <a:pPr marL="0" indent="0">
              <a:buNone/>
            </a:pP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LCA in MPPS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921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1E6C32-F64E-0EED-1805-245829A3E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36091" y="4514773"/>
            <a:ext cx="7952861" cy="23629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rgbClr val="006666"/>
                </a:solidFill>
                <a:latin typeface="Comic Sans MS" panose="030F0702030302020204" pitchFamily="66" charset="0"/>
              </a:rPr>
              <a:t>Pass		(60-69 %)               (120 - 139 credits)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6666"/>
                </a:solidFill>
                <a:latin typeface="Comic Sans MS" panose="030F0702030302020204" pitchFamily="66" charset="0"/>
              </a:rPr>
              <a:t>Merit		(70-84 %)		(140 - 169 credits)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6666"/>
                </a:solidFill>
                <a:latin typeface="Comic Sans MS" panose="030F0702030302020204" pitchFamily="66" charset="0"/>
              </a:rPr>
              <a:t>Distinction 	(85-100 %)		(170 - 200 credits)</a:t>
            </a:r>
          </a:p>
          <a:p>
            <a:pPr marL="0" indent="0"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Assessment</a:t>
            </a:r>
          </a:p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6CB94E-6EB6-48DF-8923-CFF47AE0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42" y="-10147"/>
            <a:ext cx="6456852" cy="4912558"/>
          </a:xfrm>
          <a:prstGeom prst="rect">
            <a:avLst/>
          </a:prstGeom>
        </p:spPr>
      </p:pic>
      <p:pic>
        <p:nvPicPr>
          <p:cNvPr id="13" name="Picture 2" descr="Image result for percentage">
            <a:extLst>
              <a:ext uri="{FF2B5EF4-FFF2-40B4-BE49-F238E27FC236}">
                <a16:creationId xmlns:a16="http://schemas.microsoft.com/office/drawing/2014/main" id="{B7455FBB-62D1-49DA-B29D-7EFAFA4C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1" y="2831684"/>
            <a:ext cx="2380503" cy="18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34A1C-D179-4E7C-9994-0C9E8E75211F}"/>
              </a:ext>
            </a:extLst>
          </p:cNvPr>
          <p:cNvSpPr txBox="1"/>
          <p:nvPr/>
        </p:nvSpPr>
        <p:spPr>
          <a:xfrm>
            <a:off x="469578" y="1409790"/>
            <a:ext cx="3299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Presentation 3</a:t>
            </a:r>
          </a:p>
          <a:p>
            <a:endParaRPr lang="en-I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551" y="444617"/>
            <a:ext cx="7256589" cy="5732346"/>
          </a:xfrm>
        </p:spPr>
        <p:txBody>
          <a:bodyPr/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Senior Cycle Redevelopment </a:t>
            </a: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8" descr="https://presentationcollegecarlow.com/LinkClick.aspx?fileticket=e3-J9MbApb4%253d&amp;portalid=0">
            <a:extLst>
              <a:ext uri="{FF2B5EF4-FFF2-40B4-BE49-F238E27FC236}">
                <a16:creationId xmlns:a16="http://schemas.microsoft.com/office/drawing/2014/main" id="{7AAA4A09-6093-4498-8774-CA66B969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4" y="1132859"/>
            <a:ext cx="7490687" cy="5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5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89" name="Freeform: Shape 2868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325D8-01BC-4FAA-9DBE-A4DCDA125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5663"/>
          <a:stretch/>
        </p:blipFill>
        <p:spPr bwMode="auto">
          <a:xfrm>
            <a:off x="469586" y="2836708"/>
            <a:ext cx="3299982" cy="3842604"/>
          </a:xfrm>
          <a:prstGeom prst="rect">
            <a:avLst/>
          </a:prstGeom>
          <a:noFill/>
          <a:ln w="28575">
            <a:solidFill>
              <a:srgbClr val="2F55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00511-D26F-4B5F-8B0A-8791A03C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" y="-10147"/>
            <a:ext cx="1204239" cy="117526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54C927-5089-4EEC-B5A0-CF5C458D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138" y="193024"/>
            <a:ext cx="7256589" cy="5732346"/>
          </a:xfrm>
        </p:spPr>
        <p:txBody>
          <a:bodyPr/>
          <a:lstStyle/>
          <a:p>
            <a:r>
              <a:rPr lang="en-GB" altLang="en-US" b="1" dirty="0">
                <a:latin typeface="Tahoma"/>
                <a:ea typeface="Tahoma"/>
                <a:cs typeface="Tahoma"/>
              </a:rPr>
              <a:t>Senior Cycle Redevelopment </a:t>
            </a:r>
            <a:endParaRPr lang="en-GB" altLang="en-US" dirty="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489FA-3D3B-403C-B173-DAC4186D4BCE}"/>
              </a:ext>
            </a:extLst>
          </p:cNvPr>
          <p:cNvSpPr txBox="1">
            <a:spLocks noChangeArrowheads="1"/>
          </p:cNvSpPr>
          <p:nvPr/>
        </p:nvSpPr>
        <p:spPr>
          <a:xfrm>
            <a:off x="6517411" y="695845"/>
            <a:ext cx="7632802" cy="60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altLang="en-US" dirty="0">
              <a:solidFill>
                <a:srgbClr val="0066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clonasleecollege.ie/wp-content/uploads/2025/01/Senior-Cycle-Programme-Reform.png">
            <a:extLst>
              <a:ext uri="{FF2B5EF4-FFF2-40B4-BE49-F238E27FC236}">
                <a16:creationId xmlns:a16="http://schemas.microsoft.com/office/drawing/2014/main" id="{294ED557-6835-4887-B5E0-F01A0897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51" y="695845"/>
            <a:ext cx="6568696" cy="59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1064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career and study options:</vt:lpstr>
      <vt:lpstr>PowerPoint Presentation</vt:lpstr>
      <vt:lpstr>PowerPoint Presentation</vt:lpstr>
      <vt:lpstr>Who Would This Suit?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D.O'Rourke</dc:creator>
  <cp:lastModifiedBy>Ceire Murphy</cp:lastModifiedBy>
  <cp:revision>29</cp:revision>
  <dcterms:created xsi:type="dcterms:W3CDTF">2023-10-11T21:33:30Z</dcterms:created>
  <dcterms:modified xsi:type="dcterms:W3CDTF">2026-01-23T14:06:49Z</dcterms:modified>
</cp:coreProperties>
</file>