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59" r:id="rId6"/>
    <p:sldId id="258" r:id="rId7"/>
    <p:sldId id="257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el McDonnell" userId="cc3f18e7-efbf-45b5-9391-f0b08a4ce50c" providerId="ADAL" clId="{A408B979-524A-43A8-91E0-EB03B72911AA}"/>
    <pc:docChg chg="modSld">
      <pc:chgData name="Edel McDonnell" userId="cc3f18e7-efbf-45b5-9391-f0b08a4ce50c" providerId="ADAL" clId="{A408B979-524A-43A8-91E0-EB03B72911AA}" dt="2026-01-05T10:11:52.733" v="1" actId="20577"/>
      <pc:docMkLst>
        <pc:docMk/>
      </pc:docMkLst>
      <pc:sldChg chg="modSp mod">
        <pc:chgData name="Edel McDonnell" userId="cc3f18e7-efbf-45b5-9391-f0b08a4ce50c" providerId="ADAL" clId="{A408B979-524A-43A8-91E0-EB03B72911AA}" dt="2026-01-05T10:11:52.733" v="1" actId="20577"/>
        <pc:sldMkLst>
          <pc:docMk/>
          <pc:sldMk cId="1770474601" sldId="259"/>
        </pc:sldMkLst>
        <pc:spChg chg="mod">
          <ac:chgData name="Edel McDonnell" userId="cc3f18e7-efbf-45b5-9391-f0b08a4ce50c" providerId="ADAL" clId="{A408B979-524A-43A8-91E0-EB03B72911AA}" dt="2026-01-05T10:11:52.733" v="1" actId="20577"/>
          <ac:spMkLst>
            <pc:docMk/>
            <pc:sldMk cId="1770474601" sldId="259"/>
            <ac:spMk id="3" creationId="{1AFA4E17-9323-2B28-CA82-891DD685A0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29B2-4E81-4F1D-AB68-E1ED6DC792B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9E29-F8D2-47B8-A3EF-7845F6CBF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8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3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4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8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7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4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5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9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4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6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14D562B-FD71-4A94-BA03-0401421D99C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1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338E-0044-B34E-A3F8-EE6573C9C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Tasks that make students think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CE0F9-F2B7-649C-3D94-DFD8C78C5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New Primary Maths Curriculum</a:t>
            </a:r>
          </a:p>
        </p:txBody>
      </p:sp>
    </p:spTree>
    <p:extLst>
      <p:ext uri="{BB962C8B-B14F-4D97-AF65-F5344CB8AC3E}">
        <p14:creationId xmlns:p14="http://schemas.microsoft.com/office/powerpoint/2010/main" val="204335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5C0B-A50A-4409-E11F-C29CB31D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4E17-9323-2B28-CA82-891DD685A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these problems can be solved in multiple ways</a:t>
            </a:r>
          </a:p>
          <a:p>
            <a:r>
              <a:rPr lang="en-US" dirty="0"/>
              <a:t>Suitable for </a:t>
            </a:r>
            <a:r>
              <a:rPr lang="en-US"/>
              <a:t>most classes</a:t>
            </a:r>
            <a:r>
              <a:rPr lang="en-US" dirty="0"/>
              <a:t>.  Numbers may need to be adjusted.</a:t>
            </a:r>
          </a:p>
          <a:p>
            <a:r>
              <a:rPr lang="en-US" dirty="0"/>
              <a:t>Can be solved using concrete materials or with a whiteboard and marker.</a:t>
            </a:r>
          </a:p>
          <a:p>
            <a:r>
              <a:rPr lang="en-US" dirty="0"/>
              <a:t>Start with the easiest version of the problem and encourage your children to think mathematically.</a:t>
            </a:r>
          </a:p>
          <a:p>
            <a:r>
              <a:rPr lang="en-US" dirty="0"/>
              <a:t>Ask questions to encourage discussion.  See next slide.</a:t>
            </a:r>
          </a:p>
          <a:p>
            <a:r>
              <a:rPr lang="en-US" dirty="0"/>
              <a:t>As children explain their strategy ask them to show their workings out or show on IWB.</a:t>
            </a:r>
          </a:p>
          <a:p>
            <a:r>
              <a:rPr lang="en-US" dirty="0"/>
              <a:t>Demonstrate how you would solve the problem.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7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6D5D-7312-B008-D627-046967CC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ask to promote Maths Talk…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3F05-FA3C-906D-07DD-41CD392E3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dirty="0">
                <a:latin typeface="Montserrat-Regular"/>
              </a:rPr>
              <a:t>1. What answer did you get?</a:t>
            </a:r>
          </a:p>
          <a:p>
            <a:r>
              <a:rPr lang="en-GB" sz="2400" dirty="0">
                <a:latin typeface="Montserrat-Regular"/>
              </a:rPr>
              <a:t>2. </a:t>
            </a:r>
            <a:r>
              <a:rPr lang="en-GB" sz="2400" b="0" i="0" u="none" strike="noStrike" baseline="0" dirty="0">
                <a:latin typeface="Montserrat-Regular"/>
              </a:rPr>
              <a:t>Any other answers? </a:t>
            </a:r>
            <a:r>
              <a:rPr lang="en-GB" sz="2400" dirty="0">
                <a:latin typeface="Montserrat-Regular"/>
              </a:rPr>
              <a:t>(Write all possible answers on the board)</a:t>
            </a:r>
          </a:p>
          <a:p>
            <a:pPr algn="l"/>
            <a:r>
              <a:rPr lang="en-GB" sz="2400" b="0" i="0" u="none" strike="noStrike" baseline="0" dirty="0">
                <a:latin typeface="Montserrat-Regular"/>
              </a:rPr>
              <a:t>3. How did you get that? /</a:t>
            </a:r>
            <a:r>
              <a:rPr lang="en-GB" sz="2400" dirty="0">
                <a:latin typeface="Montserrat-Regular"/>
              </a:rPr>
              <a:t> </a:t>
            </a:r>
            <a:r>
              <a:rPr lang="en-GB" sz="2400" b="0" i="0" u="none" strike="noStrike" baseline="0" dirty="0">
                <a:latin typeface="Montserrat-Regular"/>
              </a:rPr>
              <a:t>Can you explain your strategy and your answer?</a:t>
            </a:r>
          </a:p>
          <a:p>
            <a:pPr algn="l"/>
            <a:r>
              <a:rPr lang="en-GB" sz="2400" dirty="0">
                <a:latin typeface="Montserrat-Regular"/>
              </a:rPr>
              <a:t>4. Hands up who used the same strategy </a:t>
            </a:r>
            <a:r>
              <a:rPr lang="en-GB" sz="2400">
                <a:latin typeface="Montserrat-Regular"/>
              </a:rPr>
              <a:t>as ______.</a:t>
            </a:r>
            <a:endParaRPr lang="en-GB" sz="2400" dirty="0">
              <a:latin typeface="Montserrat-Regular"/>
            </a:endParaRPr>
          </a:p>
          <a:p>
            <a:r>
              <a:rPr lang="en-GB" sz="2400" dirty="0">
                <a:latin typeface="Montserrat-Regular"/>
              </a:rPr>
              <a:t>5. </a:t>
            </a:r>
            <a:r>
              <a:rPr lang="en-GB" sz="2400" b="0" i="0" u="none" strike="noStrike" baseline="0" dirty="0">
                <a:latin typeface="Montserrat-Regular"/>
              </a:rPr>
              <a:t>Is that the only way to solve the problem? / </a:t>
            </a:r>
            <a:r>
              <a:rPr lang="en-GB" sz="2400" dirty="0">
                <a:latin typeface="Montserrat-Regular"/>
              </a:rPr>
              <a:t>Anyone use another strategy?</a:t>
            </a:r>
            <a:endParaRPr lang="en-GB" sz="2400" b="0" i="0" u="none" strike="noStrike" baseline="0" dirty="0">
              <a:latin typeface="Montserrat-Regular"/>
            </a:endParaRPr>
          </a:p>
          <a:p>
            <a:r>
              <a:rPr lang="en-GB" sz="2400" dirty="0">
                <a:latin typeface="Montserrat-Regular"/>
              </a:rPr>
              <a:t>6</a:t>
            </a:r>
            <a:r>
              <a:rPr lang="en-GB" sz="2400" b="0" i="0" u="none" strike="noStrike" baseline="0" dirty="0">
                <a:latin typeface="Montserrat-Regular"/>
              </a:rPr>
              <a:t>. Will this strategy always work? / Can you think of a rule to help predict the answer for any number? / 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28244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7CC1-7143-A8FB-CADB-D6F2733A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What total do you get if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B56B-94CB-9D2D-A6AC-5A27012E0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all the numbers between 1 and 5?</a:t>
            </a:r>
          </a:p>
          <a:p>
            <a:r>
              <a:rPr lang="en-GB" dirty="0"/>
              <a:t>Add all the numbers between 1 and 10?</a:t>
            </a:r>
          </a:p>
          <a:p>
            <a:r>
              <a:rPr lang="en-GB" dirty="0"/>
              <a:t>Add all the numbers between 1 and 20?</a:t>
            </a:r>
          </a:p>
          <a:p>
            <a:r>
              <a:rPr lang="en-GB" dirty="0"/>
              <a:t>Add all the numbers between 1 and 100?</a:t>
            </a:r>
          </a:p>
        </p:txBody>
      </p:sp>
      <p:pic>
        <p:nvPicPr>
          <p:cNvPr id="1026" name="Picture 2" descr="Image result for snooker balls in triangle">
            <a:extLst>
              <a:ext uri="{FF2B5EF4-FFF2-40B4-BE49-F238E27FC236}">
                <a16:creationId xmlns:a16="http://schemas.microsoft.com/office/drawing/2014/main" id="{0E383E6B-452E-E7FD-9770-5F1B8F37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121" y="1848926"/>
            <a:ext cx="25717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DC0970-B628-4F33-8F2A-582D40A45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63D483-4C73-4E5B-A4BF-4E9B9B51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A44761-FCEA-4FC1-85B8-82D6C4BBA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249FB36-E5C2-464C-A3C4-EF8D888F7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7"/>
            <a:ext cx="11722099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74DC3-8D22-43CA-AF9A-2238A7A33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79DA2E2-9F9C-487F-8AE1-C1337DE8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26DB8-FAEB-1E7C-73B9-2E38C084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800" b="1" cap="all">
                <a:solidFill>
                  <a:srgbClr val="FFFFFF"/>
                </a:solidFill>
              </a:rPr>
              <a:t>Did anyone work it out using concrete amterials?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76C77D-1CCD-44F7-B8D5-E8FFF98D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1" y="744223"/>
            <a:ext cx="3709196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board with small pieces of pasta&#10;&#10;Description automatically generated">
            <a:extLst>
              <a:ext uri="{FF2B5EF4-FFF2-40B4-BE49-F238E27FC236}">
                <a16:creationId xmlns:a16="http://schemas.microsoft.com/office/drawing/2014/main" id="{7B196A33-0876-3F0D-F990-6E44E62DF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39" y="906656"/>
            <a:ext cx="2253700" cy="284378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4A83624-675B-41F4-8E3E-55FD54466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058" y="744223"/>
            <a:ext cx="3037830" cy="20913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4B5421-CB33-44E8-AC1F-02F2AC3F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1" y="4052982"/>
            <a:ext cx="3709196" cy="2087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6428B1-1CF5-4F84-8630-3F241C394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5119" y="2971541"/>
            <a:ext cx="3032769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aper clips on a white board&#10;&#10;Description automatically generated">
            <a:extLst>
              <a:ext uri="{FF2B5EF4-FFF2-40B4-BE49-F238E27FC236}">
                <a16:creationId xmlns:a16="http://schemas.microsoft.com/office/drawing/2014/main" id="{63E26243-58DE-CE3F-3C57-75A0F2FC3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82" y="3133975"/>
            <a:ext cx="2211042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7744E-F5F6-4ED5-9F5F-21183A8F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D7C55-D0C1-4B48-ADC5-A9E322B19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B6D3E-2815-49BC-A13F-4EFD17509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77A9593-26A9-4234-8351-9339ABF9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1AD3BD-190E-448E-9100-7E7AAB9BB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3AC0F-348F-4B67-BAC9-F3049BD2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BE95D-EE0E-6EF1-BFC3-49343DD8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 dirty="0">
                <a:solidFill>
                  <a:srgbClr val="FFFFFF"/>
                </a:solidFill>
              </a:rPr>
              <a:t>Did anyone work it out like this?</a:t>
            </a:r>
          </a:p>
        </p:txBody>
      </p:sp>
      <p:pic>
        <p:nvPicPr>
          <p:cNvPr id="5" name="Content Placeholder 4" descr="A hand writing on a whiteboard&#10;&#10;Description automatically generated">
            <a:extLst>
              <a:ext uri="{FF2B5EF4-FFF2-40B4-BE49-F238E27FC236}">
                <a16:creationId xmlns:a16="http://schemas.microsoft.com/office/drawing/2014/main" id="{0A5AFB65-DAFF-A617-3749-79B50F189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84" y="857675"/>
            <a:ext cx="411253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9980-D393-928D-C702-F790D2C6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anyone add the numbers in a different order (making friendly numbers)?</a:t>
            </a:r>
            <a:endParaRPr lang="en-GB" dirty="0"/>
          </a:p>
        </p:txBody>
      </p:sp>
      <p:pic>
        <p:nvPicPr>
          <p:cNvPr id="5" name="Content Placeholder 4" descr="A white paper with red writing on it&#10;&#10;Description automatically generated">
            <a:extLst>
              <a:ext uri="{FF2B5EF4-FFF2-40B4-BE49-F238E27FC236}">
                <a16:creationId xmlns:a16="http://schemas.microsoft.com/office/drawing/2014/main" id="{52B66214-8BFC-7DF7-14B7-9BAFBBAA7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65960"/>
            <a:ext cx="3165230" cy="4038600"/>
          </a:xfrm>
        </p:spPr>
      </p:pic>
      <p:pic>
        <p:nvPicPr>
          <p:cNvPr id="7" name="Picture 6" descr="A paper with numbers and symbols on it&#10;&#10;Description automatically generated">
            <a:extLst>
              <a:ext uri="{FF2B5EF4-FFF2-40B4-BE49-F238E27FC236}">
                <a16:creationId xmlns:a16="http://schemas.microsoft.com/office/drawing/2014/main" id="{AA08B0FD-B086-51AA-A4C7-1628F6B50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83" y="2142959"/>
            <a:ext cx="2873191" cy="3684601"/>
          </a:xfrm>
          <a:prstGeom prst="rect">
            <a:avLst/>
          </a:prstGeom>
        </p:spPr>
      </p:pic>
      <p:pic>
        <p:nvPicPr>
          <p:cNvPr id="9" name="Picture 8" descr="A white sheet of paper with black writing on it&#10;&#10;Description automatically generated">
            <a:extLst>
              <a:ext uri="{FF2B5EF4-FFF2-40B4-BE49-F238E27FC236}">
                <a16:creationId xmlns:a16="http://schemas.microsoft.com/office/drawing/2014/main" id="{0A3A8F32-DFEC-04DA-EDDB-18236C6F7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09" y="2142959"/>
            <a:ext cx="2873191" cy="37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7744E-F5F6-4ED5-9F5F-21183A8F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D7C55-D0C1-4B48-ADC5-A9E322B19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BCB6D3E-2815-49BC-A13F-4EFD17509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7A9593-26A9-4234-8351-9339ABF9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1AD3BD-190E-448E-9100-7E7AAB9BB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3AC0F-348F-4B67-BAC9-F3049BD2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2BB08-4C06-7936-AA94-E1E21B76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cap="all" dirty="0">
                <a:solidFill>
                  <a:srgbClr val="FFFFFF"/>
                </a:solidFill>
              </a:rPr>
              <a:t>For older </a:t>
            </a:r>
            <a:r>
              <a:rPr lang="en-US" sz="3400" b="1" cap="all" dirty="0" err="1">
                <a:solidFill>
                  <a:srgbClr val="FFFFFF"/>
                </a:solidFill>
              </a:rPr>
              <a:t>classes..you</a:t>
            </a:r>
            <a:r>
              <a:rPr lang="en-US" sz="3400" b="1" cap="all" dirty="0">
                <a:solidFill>
                  <a:srgbClr val="FFFFFF"/>
                </a:solidFill>
              </a:rPr>
              <a:t> may have worked how a rule for all numbers?</a:t>
            </a:r>
          </a:p>
        </p:txBody>
      </p:sp>
      <p:pic>
        <p:nvPicPr>
          <p:cNvPr id="5" name="Content Placeholder 4" descr="A white piece of paper with black writing on it&#10;&#10;Description automatically generated">
            <a:extLst>
              <a:ext uri="{FF2B5EF4-FFF2-40B4-BE49-F238E27FC236}">
                <a16:creationId xmlns:a16="http://schemas.microsoft.com/office/drawing/2014/main" id="{BD2C562D-586E-05F7-7A79-06866A70B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98" y="857675"/>
            <a:ext cx="3906908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5184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rningExperiences xmlns="c525ba84-da2e-473c-8da5-b14d0b1f7d9a" xsi:nil="true"/>
    <lcf76f155ced4ddcb4097134ff3c332f xmlns="c525ba84-da2e-473c-8da5-b14d0b1f7d9a">
      <Terms xmlns="http://schemas.microsoft.com/office/infopath/2007/PartnerControls"/>
    </lcf76f155ced4ddcb4097134ff3c332f>
    <CM xmlns="c525ba84-da2e-473c-8da5-b14d0b1f7d9a">true</CM>
    <Planning xmlns="c525ba84-da2e-473c-8da5-b14d0b1f7d9a" xsi:nil="true"/>
    <TaxCatchAll xmlns="15da670a-6ea7-46be-a87a-7f641ee1a33b" xsi:nil="true"/>
    <PlannedDate_x002f_Time xmlns="c525ba84-da2e-473c-8da5-b14d0b1f7d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041C4963708459AFF156BCCDABFF5" ma:contentTypeVersion="22" ma:contentTypeDescription="Create a new document." ma:contentTypeScope="" ma:versionID="0cfeef59c34fdc8c96824d0d9957d564">
  <xsd:schema xmlns:xsd="http://www.w3.org/2001/XMLSchema" xmlns:xs="http://www.w3.org/2001/XMLSchema" xmlns:p="http://schemas.microsoft.com/office/2006/metadata/properties" xmlns:ns2="c525ba84-da2e-473c-8da5-b14d0b1f7d9a" xmlns:ns3="15da670a-6ea7-46be-a87a-7f641ee1a33b" targetNamespace="http://schemas.microsoft.com/office/2006/metadata/properties" ma:root="true" ma:fieldsID="acbd55556ff6ee05bb93dc07ee86181c" ns2:_="" ns3:_="">
    <xsd:import namespace="c525ba84-da2e-473c-8da5-b14d0b1f7d9a"/>
    <xsd:import namespace="15da670a-6ea7-46be-a87a-7f641ee1a3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Planning" minOccurs="0"/>
                <xsd:element ref="ns2:PlannedDate_x002f_Time" minOccurs="0"/>
                <xsd:element ref="ns2:LearningExperiences" minOccurs="0"/>
                <xsd:element ref="ns2:CM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5ba84-da2e-473c-8da5-b14d0b1f7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lanning" ma:index="21" nillable="true" ma:displayName="Planning" ma:format="Dropdown" ma:internalName="Planning">
      <xsd:simpleType>
        <xsd:restriction base="dms:Text">
          <xsd:maxLength value="255"/>
        </xsd:restriction>
      </xsd:simpleType>
    </xsd:element>
    <xsd:element name="PlannedDate_x002f_Time" ma:index="22" nillable="true" ma:displayName="Planned Date/Time" ma:format="DateTime" ma:internalName="PlannedDate_x002f_Time">
      <xsd:simpleType>
        <xsd:restriction base="dms:DateTime"/>
      </xsd:simpleType>
    </xsd:element>
    <xsd:element name="LearningExperiences" ma:index="23" nillable="true" ma:displayName="Learning Experiences" ma:format="Dropdown" ma:internalName="LearningExperiences">
      <xsd:simpleType>
        <xsd:restriction base="dms:Note">
          <xsd:maxLength value="255"/>
        </xsd:restriction>
      </xsd:simpleType>
    </xsd:element>
    <xsd:element name="CM" ma:index="24" nillable="true" ma:displayName="CM" ma:default="1" ma:description="Indicate if this was completed y/n" ma:format="Dropdown" ma:internalName="CM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d5cfea4-2a69-4c04-aa6b-7294bd7449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a670a-6ea7-46be-a87a-7f641ee1a3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74557af4-b1fe-40d6-9705-f54fef24160f}" ma:internalName="TaxCatchAll" ma:showField="CatchAllData" ma:web="15da670a-6ea7-46be-a87a-7f641ee1a3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C9C623-3DF9-463F-96B1-EFE47EB63A81}">
  <ds:schemaRefs>
    <ds:schemaRef ds:uri="http://schemas.microsoft.com/office/2006/metadata/properties"/>
    <ds:schemaRef ds:uri="http://schemas.microsoft.com/office/infopath/2007/PartnerControls"/>
    <ds:schemaRef ds:uri="c525ba84-da2e-473c-8da5-b14d0b1f7d9a"/>
    <ds:schemaRef ds:uri="15da670a-6ea7-46be-a87a-7f641ee1a33b"/>
  </ds:schemaRefs>
</ds:datastoreItem>
</file>

<file path=customXml/itemProps2.xml><?xml version="1.0" encoding="utf-8"?>
<ds:datastoreItem xmlns:ds="http://schemas.openxmlformats.org/officeDocument/2006/customXml" ds:itemID="{6E27E1C7-C1C3-4F8C-AE98-81862C42D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3FA5A1-2B65-4590-A599-E7CAD9C5C7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294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Corbel</vt:lpstr>
      <vt:lpstr>Montserrat-Regular</vt:lpstr>
      <vt:lpstr>Basis</vt:lpstr>
      <vt:lpstr>Tasks that make students think</vt:lpstr>
      <vt:lpstr>PowerPoint Presentation</vt:lpstr>
      <vt:lpstr>Questions to ask to promote Maths Talk…</vt:lpstr>
      <vt:lpstr>1. What total do you get if you </vt:lpstr>
      <vt:lpstr>Did anyone work it out using concrete amterials?</vt:lpstr>
      <vt:lpstr>Did anyone work it out like this?</vt:lpstr>
      <vt:lpstr>Did anyone add the numbers in a different order (making friendly numbers)?</vt:lpstr>
      <vt:lpstr>For older classes..you may have worked how a rule for all numbers?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 O'Brien</dc:creator>
  <cp:lastModifiedBy>Edel McDonnell</cp:lastModifiedBy>
  <cp:revision>2</cp:revision>
  <dcterms:created xsi:type="dcterms:W3CDTF">2024-09-10T20:05:12Z</dcterms:created>
  <dcterms:modified xsi:type="dcterms:W3CDTF">2026-01-05T10:11:54Z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0x0101000BA041C4963708459AFF156BCCDABFF5</vt:lpwstr>
  </property>
  <property fmtid="{D5CDD505-2E9C-101B-9397-08002B2CF9AE}" pid="3" name="MediaServiceImageTags">
    <vt:lpwstr/>
  </property>
</Properties>
</file>