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5" r:id="rId3"/>
    <p:sldId id="270" r:id="rId4"/>
    <p:sldId id="287" r:id="rId5"/>
    <p:sldId id="288" r:id="rId6"/>
    <p:sldId id="291" r:id="rId7"/>
    <p:sldId id="268" r:id="rId8"/>
    <p:sldId id="290" r:id="rId9"/>
    <p:sldId id="280" r:id="rId10"/>
    <p:sldId id="282" r:id="rId11"/>
    <p:sldId id="295" r:id="rId12"/>
    <p:sldId id="285" r:id="rId13"/>
    <p:sldId id="283" r:id="rId14"/>
    <p:sldId id="294" r:id="rId15"/>
    <p:sldId id="284" r:id="rId16"/>
    <p:sldId id="281" r:id="rId17"/>
    <p:sldId id="274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98" d="100"/>
          <a:sy n="98" d="100"/>
        </p:scale>
        <p:origin x="58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B3A8FF-4C6C-4A98-9DA4-E2148CB71453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7EB640D-2219-4BCA-88FC-9047B48C8E1E}">
      <dgm:prSet/>
      <dgm:spPr/>
      <dgm:t>
        <a:bodyPr/>
        <a:lstStyle/>
        <a:p>
          <a:r>
            <a:rPr lang="en-US" dirty="0"/>
            <a:t>New Department of Education Model Nationwide</a:t>
          </a:r>
        </a:p>
      </dgm:t>
    </dgm:pt>
    <dgm:pt modelId="{380D201D-3FAC-40BA-BEA6-AD0E73C1AC89}" type="parTrans" cxnId="{49775D73-0F73-4399-BCF0-5413B5896883}">
      <dgm:prSet/>
      <dgm:spPr/>
      <dgm:t>
        <a:bodyPr/>
        <a:lstStyle/>
        <a:p>
          <a:endParaRPr lang="en-US"/>
        </a:p>
      </dgm:t>
    </dgm:pt>
    <dgm:pt modelId="{6635C5CF-E031-42D2-9F09-29F0D8CEBD3A}" type="sibTrans" cxnId="{49775D73-0F73-4399-BCF0-5413B5896883}">
      <dgm:prSet/>
      <dgm:spPr/>
      <dgm:t>
        <a:bodyPr/>
        <a:lstStyle/>
        <a:p>
          <a:endParaRPr lang="en-US"/>
        </a:p>
      </dgm:t>
    </dgm:pt>
    <dgm:pt modelId="{71C913B9-DFAA-44A6-8E75-B0BCB00EDF38}">
      <dgm:prSet/>
      <dgm:spPr/>
      <dgm:t>
        <a:bodyPr/>
        <a:lstStyle/>
        <a:p>
          <a:r>
            <a:rPr lang="en-US" dirty="0"/>
            <a:t>All suggestions of bullying </a:t>
          </a:r>
          <a:r>
            <a:rPr lang="en-US" dirty="0" err="1"/>
            <a:t>behaviour</a:t>
          </a:r>
          <a:r>
            <a:rPr lang="en-US" dirty="0"/>
            <a:t> will be recorded and filed.</a:t>
          </a:r>
        </a:p>
      </dgm:t>
    </dgm:pt>
    <dgm:pt modelId="{1E60BF9B-6B4F-4AF1-958E-C41A0941EAF5}" type="parTrans" cxnId="{9699932A-A2F4-4613-87F7-C906DADF3021}">
      <dgm:prSet/>
      <dgm:spPr/>
      <dgm:t>
        <a:bodyPr/>
        <a:lstStyle/>
        <a:p>
          <a:endParaRPr lang="en-US"/>
        </a:p>
      </dgm:t>
    </dgm:pt>
    <dgm:pt modelId="{22E997AA-C314-463D-8362-FBEC287DA3ED}" type="sibTrans" cxnId="{9699932A-A2F4-4613-87F7-C906DADF3021}">
      <dgm:prSet/>
      <dgm:spPr/>
      <dgm:t>
        <a:bodyPr/>
        <a:lstStyle/>
        <a:p>
          <a:endParaRPr lang="en-US"/>
        </a:p>
      </dgm:t>
    </dgm:pt>
    <dgm:pt modelId="{802CEF98-9528-45ED-B809-875EA29BB932}">
      <dgm:prSet/>
      <dgm:spPr/>
      <dgm:t>
        <a:bodyPr/>
        <a:lstStyle/>
        <a:p>
          <a:r>
            <a:rPr lang="en-US" b="0" dirty="0"/>
            <a:t>There will also be more parental involvement with regards to any incidents.</a:t>
          </a:r>
        </a:p>
      </dgm:t>
    </dgm:pt>
    <dgm:pt modelId="{794E02C9-EC80-4C5B-AFEF-F1A91623AB1E}" type="parTrans" cxnId="{3610DC8F-78B1-4864-8886-8FF583B1F848}">
      <dgm:prSet/>
      <dgm:spPr/>
      <dgm:t>
        <a:bodyPr/>
        <a:lstStyle/>
        <a:p>
          <a:endParaRPr lang="en-IE"/>
        </a:p>
      </dgm:t>
    </dgm:pt>
    <dgm:pt modelId="{665D19FE-6874-44BE-99F0-C9ECCC9C14D5}" type="sibTrans" cxnId="{3610DC8F-78B1-4864-8886-8FF583B1F848}">
      <dgm:prSet/>
      <dgm:spPr/>
      <dgm:t>
        <a:bodyPr/>
        <a:lstStyle/>
        <a:p>
          <a:endParaRPr lang="en-IE"/>
        </a:p>
      </dgm:t>
    </dgm:pt>
    <dgm:pt modelId="{9D643D6B-4978-4187-B26C-0F716182FB49}">
      <dgm:prSet/>
      <dgm:spPr/>
      <dgm:t>
        <a:bodyPr/>
        <a:lstStyle/>
        <a:p>
          <a:r>
            <a:rPr lang="en-US" b="0" dirty="0"/>
            <a:t>This does not include incidents which occur outside of school with the exception of cyber bullying which can affect students in the school setting also.</a:t>
          </a:r>
        </a:p>
      </dgm:t>
    </dgm:pt>
    <dgm:pt modelId="{9A368FE2-2836-4E43-BE7A-E097EF3E6E00}" type="parTrans" cxnId="{22275EBF-34B3-41CB-9285-FFA717D02AB1}">
      <dgm:prSet/>
      <dgm:spPr/>
      <dgm:t>
        <a:bodyPr/>
        <a:lstStyle/>
        <a:p>
          <a:endParaRPr lang="en-IE"/>
        </a:p>
      </dgm:t>
    </dgm:pt>
    <dgm:pt modelId="{2E8E03FD-8EDF-45A9-9FF7-4D37E21BDD5B}" type="sibTrans" cxnId="{22275EBF-34B3-41CB-9285-FFA717D02AB1}">
      <dgm:prSet/>
      <dgm:spPr/>
      <dgm:t>
        <a:bodyPr/>
        <a:lstStyle/>
        <a:p>
          <a:endParaRPr lang="en-IE"/>
        </a:p>
      </dgm:t>
    </dgm:pt>
    <dgm:pt modelId="{BCBB09BE-8586-4DDD-8598-14D08C2FC0F4}" type="pres">
      <dgm:prSet presAssocID="{4AB3A8FF-4C6C-4A98-9DA4-E2148CB71453}" presName="linear" presStyleCnt="0">
        <dgm:presLayoutVars>
          <dgm:animLvl val="lvl"/>
          <dgm:resizeHandles val="exact"/>
        </dgm:presLayoutVars>
      </dgm:prSet>
      <dgm:spPr/>
    </dgm:pt>
    <dgm:pt modelId="{79AF58C3-C354-4139-B006-94F8D450F45C}" type="pres">
      <dgm:prSet presAssocID="{37EB640D-2219-4BCA-88FC-9047B48C8E1E}" presName="parentText" presStyleLbl="node1" presStyleIdx="0" presStyleCnt="4" custScaleY="59590" custLinFactY="-33443" custLinFactNeighborX="200" custLinFactNeighborY="-100000">
        <dgm:presLayoutVars>
          <dgm:chMax val="0"/>
          <dgm:bulletEnabled val="1"/>
        </dgm:presLayoutVars>
      </dgm:prSet>
      <dgm:spPr/>
    </dgm:pt>
    <dgm:pt modelId="{7164A38E-8897-4D22-A64A-D28E200C3087}" type="pres">
      <dgm:prSet presAssocID="{6635C5CF-E031-42D2-9F09-29F0D8CEBD3A}" presName="spacer" presStyleCnt="0"/>
      <dgm:spPr/>
    </dgm:pt>
    <dgm:pt modelId="{6D86D3B7-E7F9-4FE2-B0D5-50B08D608398}" type="pres">
      <dgm:prSet presAssocID="{71C913B9-DFAA-44A6-8E75-B0BCB00EDF3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FF55A57-EFC6-4D86-AF44-2B38EAEAE080}" type="pres">
      <dgm:prSet presAssocID="{22E997AA-C314-463D-8362-FBEC287DA3ED}" presName="spacer" presStyleCnt="0"/>
      <dgm:spPr/>
    </dgm:pt>
    <dgm:pt modelId="{8B461C3E-1AE5-447F-90CD-9F381C6EFFE4}" type="pres">
      <dgm:prSet presAssocID="{802CEF98-9528-45ED-B809-875EA29BB9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5E76D4D-7E2F-4B26-A8BC-2C88A29F00C6}" type="pres">
      <dgm:prSet presAssocID="{665D19FE-6874-44BE-99F0-C9ECCC9C14D5}" presName="spacer" presStyleCnt="0"/>
      <dgm:spPr/>
    </dgm:pt>
    <dgm:pt modelId="{E61337B0-95C0-4DF9-B09B-8059BED95167}" type="pres">
      <dgm:prSet presAssocID="{9D643D6B-4978-4187-B26C-0F716182FB4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699932A-A2F4-4613-87F7-C906DADF3021}" srcId="{4AB3A8FF-4C6C-4A98-9DA4-E2148CB71453}" destId="{71C913B9-DFAA-44A6-8E75-B0BCB00EDF38}" srcOrd="1" destOrd="0" parTransId="{1E60BF9B-6B4F-4AF1-958E-C41A0941EAF5}" sibTransId="{22E997AA-C314-463D-8362-FBEC287DA3ED}"/>
    <dgm:cxn modelId="{9A33C36B-9784-4237-B1D3-2A114AB8B633}" type="presOf" srcId="{71C913B9-DFAA-44A6-8E75-B0BCB00EDF38}" destId="{6D86D3B7-E7F9-4FE2-B0D5-50B08D608398}" srcOrd="0" destOrd="0" presId="urn:microsoft.com/office/officeart/2005/8/layout/vList2"/>
    <dgm:cxn modelId="{49775D73-0F73-4399-BCF0-5413B5896883}" srcId="{4AB3A8FF-4C6C-4A98-9DA4-E2148CB71453}" destId="{37EB640D-2219-4BCA-88FC-9047B48C8E1E}" srcOrd="0" destOrd="0" parTransId="{380D201D-3FAC-40BA-BEA6-AD0E73C1AC89}" sibTransId="{6635C5CF-E031-42D2-9F09-29F0D8CEBD3A}"/>
    <dgm:cxn modelId="{3610DC8F-78B1-4864-8886-8FF583B1F848}" srcId="{4AB3A8FF-4C6C-4A98-9DA4-E2148CB71453}" destId="{802CEF98-9528-45ED-B809-875EA29BB932}" srcOrd="2" destOrd="0" parTransId="{794E02C9-EC80-4C5B-AFEF-F1A91623AB1E}" sibTransId="{665D19FE-6874-44BE-99F0-C9ECCC9C14D5}"/>
    <dgm:cxn modelId="{139D9299-9DD8-42B6-BC50-D907C3577B33}" type="presOf" srcId="{4AB3A8FF-4C6C-4A98-9DA4-E2148CB71453}" destId="{BCBB09BE-8586-4DDD-8598-14D08C2FC0F4}" srcOrd="0" destOrd="0" presId="urn:microsoft.com/office/officeart/2005/8/layout/vList2"/>
    <dgm:cxn modelId="{3046A2BC-E0C1-4F93-9226-C16E7D73839A}" type="presOf" srcId="{802CEF98-9528-45ED-B809-875EA29BB932}" destId="{8B461C3E-1AE5-447F-90CD-9F381C6EFFE4}" srcOrd="0" destOrd="0" presId="urn:microsoft.com/office/officeart/2005/8/layout/vList2"/>
    <dgm:cxn modelId="{22275EBF-34B3-41CB-9285-FFA717D02AB1}" srcId="{4AB3A8FF-4C6C-4A98-9DA4-E2148CB71453}" destId="{9D643D6B-4978-4187-B26C-0F716182FB49}" srcOrd="3" destOrd="0" parTransId="{9A368FE2-2836-4E43-BE7A-E097EF3E6E00}" sibTransId="{2E8E03FD-8EDF-45A9-9FF7-4D37E21BDD5B}"/>
    <dgm:cxn modelId="{BAD158D6-B18C-4334-9E0C-0F5533D0DD3F}" type="presOf" srcId="{37EB640D-2219-4BCA-88FC-9047B48C8E1E}" destId="{79AF58C3-C354-4139-B006-94F8D450F45C}" srcOrd="0" destOrd="0" presId="urn:microsoft.com/office/officeart/2005/8/layout/vList2"/>
    <dgm:cxn modelId="{3A5E8DE1-DE7A-4D6D-8781-D7F7EE306310}" type="presOf" srcId="{9D643D6B-4978-4187-B26C-0F716182FB49}" destId="{E61337B0-95C0-4DF9-B09B-8059BED95167}" srcOrd="0" destOrd="0" presId="urn:microsoft.com/office/officeart/2005/8/layout/vList2"/>
    <dgm:cxn modelId="{C0A05B19-7840-4B0D-827C-966770837EEB}" type="presParOf" srcId="{BCBB09BE-8586-4DDD-8598-14D08C2FC0F4}" destId="{79AF58C3-C354-4139-B006-94F8D450F45C}" srcOrd="0" destOrd="0" presId="urn:microsoft.com/office/officeart/2005/8/layout/vList2"/>
    <dgm:cxn modelId="{BBDD0BB5-FFB7-4C57-8168-E9257F3DD414}" type="presParOf" srcId="{BCBB09BE-8586-4DDD-8598-14D08C2FC0F4}" destId="{7164A38E-8897-4D22-A64A-D28E200C3087}" srcOrd="1" destOrd="0" presId="urn:microsoft.com/office/officeart/2005/8/layout/vList2"/>
    <dgm:cxn modelId="{55966674-465F-484D-A8E7-7F9FE2B541E3}" type="presParOf" srcId="{BCBB09BE-8586-4DDD-8598-14D08C2FC0F4}" destId="{6D86D3B7-E7F9-4FE2-B0D5-50B08D608398}" srcOrd="2" destOrd="0" presId="urn:microsoft.com/office/officeart/2005/8/layout/vList2"/>
    <dgm:cxn modelId="{410F2C49-4A0B-49B8-AE84-94B112D7AEA0}" type="presParOf" srcId="{BCBB09BE-8586-4DDD-8598-14D08C2FC0F4}" destId="{3FF55A57-EFC6-4D86-AF44-2B38EAEAE080}" srcOrd="3" destOrd="0" presId="urn:microsoft.com/office/officeart/2005/8/layout/vList2"/>
    <dgm:cxn modelId="{4A161397-A487-45EC-B6E3-0723F81E93B0}" type="presParOf" srcId="{BCBB09BE-8586-4DDD-8598-14D08C2FC0F4}" destId="{8B461C3E-1AE5-447F-90CD-9F381C6EFFE4}" srcOrd="4" destOrd="0" presId="urn:microsoft.com/office/officeart/2005/8/layout/vList2"/>
    <dgm:cxn modelId="{0B2A7821-068E-4841-A290-CE83328AA39E}" type="presParOf" srcId="{BCBB09BE-8586-4DDD-8598-14D08C2FC0F4}" destId="{05E76D4D-7E2F-4B26-A8BC-2C88A29F00C6}" srcOrd="5" destOrd="0" presId="urn:microsoft.com/office/officeart/2005/8/layout/vList2"/>
    <dgm:cxn modelId="{FA228DFE-0880-45A2-BABB-7ED9B2182B1E}" type="presParOf" srcId="{BCBB09BE-8586-4DDD-8598-14D08C2FC0F4}" destId="{E61337B0-95C0-4DF9-B09B-8059BED9516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F58C3-C354-4139-B006-94F8D450F45C}">
      <dsp:nvSpPr>
        <dsp:cNvPr id="0" name=""/>
        <dsp:cNvSpPr/>
      </dsp:nvSpPr>
      <dsp:spPr>
        <a:xfrm>
          <a:off x="0" y="0"/>
          <a:ext cx="6480720" cy="73235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New Department of Education Model Nationwide</a:t>
          </a:r>
        </a:p>
      </dsp:txBody>
      <dsp:txXfrm>
        <a:off x="35751" y="35751"/>
        <a:ext cx="6409218" cy="660857"/>
      </dsp:txXfrm>
    </dsp:sp>
    <dsp:sp modelId="{6D86D3B7-E7F9-4FE2-B0D5-50B08D608398}">
      <dsp:nvSpPr>
        <dsp:cNvPr id="0" name=""/>
        <dsp:cNvSpPr/>
      </dsp:nvSpPr>
      <dsp:spPr>
        <a:xfrm>
          <a:off x="0" y="939276"/>
          <a:ext cx="6480720" cy="1228997"/>
        </a:xfrm>
        <a:prstGeom prst="roundRect">
          <a:avLst/>
        </a:prstGeom>
        <a:gradFill rotWithShape="0">
          <a:gsLst>
            <a:gs pos="0">
              <a:schemeClr val="accent5">
                <a:hueOff val="2723985"/>
                <a:satOff val="1859"/>
                <a:lumOff val="-5228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2723985"/>
                <a:satOff val="1859"/>
                <a:lumOff val="-5228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All suggestions of bullying </a:t>
          </a:r>
          <a:r>
            <a:rPr lang="en-US" sz="2200" kern="1200" dirty="0" err="1"/>
            <a:t>behaviour</a:t>
          </a:r>
          <a:r>
            <a:rPr lang="en-US" sz="2200" kern="1200" dirty="0"/>
            <a:t> will be recorded and filed.</a:t>
          </a:r>
        </a:p>
      </dsp:txBody>
      <dsp:txXfrm>
        <a:off x="59995" y="999271"/>
        <a:ext cx="6360730" cy="1109007"/>
      </dsp:txXfrm>
    </dsp:sp>
    <dsp:sp modelId="{8B461C3E-1AE5-447F-90CD-9F381C6EFFE4}">
      <dsp:nvSpPr>
        <dsp:cNvPr id="0" name=""/>
        <dsp:cNvSpPr/>
      </dsp:nvSpPr>
      <dsp:spPr>
        <a:xfrm>
          <a:off x="0" y="2231633"/>
          <a:ext cx="6480720" cy="1228997"/>
        </a:xfrm>
        <a:prstGeom prst="roundRect">
          <a:avLst/>
        </a:prstGeom>
        <a:gradFill rotWithShape="0">
          <a:gsLst>
            <a:gs pos="0">
              <a:schemeClr val="accent5">
                <a:hueOff val="5447971"/>
                <a:satOff val="3718"/>
                <a:lumOff val="-10457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5447971"/>
                <a:satOff val="3718"/>
                <a:lumOff val="-10457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There will also be more parental involvement with regards to any incidents.</a:t>
          </a:r>
        </a:p>
      </dsp:txBody>
      <dsp:txXfrm>
        <a:off x="59995" y="2291628"/>
        <a:ext cx="6360730" cy="1109007"/>
      </dsp:txXfrm>
    </dsp:sp>
    <dsp:sp modelId="{E61337B0-95C0-4DF9-B09B-8059BED95167}">
      <dsp:nvSpPr>
        <dsp:cNvPr id="0" name=""/>
        <dsp:cNvSpPr/>
      </dsp:nvSpPr>
      <dsp:spPr>
        <a:xfrm>
          <a:off x="0" y="3523990"/>
          <a:ext cx="6480720" cy="1228997"/>
        </a:xfrm>
        <a:prstGeom prst="roundRect">
          <a:avLst/>
        </a:prstGeom>
        <a:gradFill rotWithShape="0">
          <a:gsLst>
            <a:gs pos="0">
              <a:schemeClr val="accent5">
                <a:hueOff val="8171956"/>
                <a:satOff val="5577"/>
                <a:lumOff val="-1568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8171956"/>
                <a:satOff val="5577"/>
                <a:lumOff val="-1568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/>
            <a:t>This does not include incidents which occur outside of school with the exception of cyber bullying which can affect students in the school setting also.</a:t>
          </a:r>
        </a:p>
      </dsp:txBody>
      <dsp:txXfrm>
        <a:off x="59995" y="3583985"/>
        <a:ext cx="6360730" cy="1109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F4247-DCD4-4A35-96FA-1F248792870D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E22E4-6E9C-4EA3-B32F-75A849DF0FE8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3804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50613-E907-450C-9C31-71C895014888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CD086-F72C-4278-A28F-8F307E3A5EF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215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30B8D99-FB82-4DDC-9FEE-217A667094BF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7AE0CD5-FE74-42E4-BC15-8AB8F79E4D9D}" type="slidenum">
              <a:rPr lang="en-IE" smtClean="0"/>
              <a:t>‹#›</a:t>
            </a:fld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</p:spPr>
        <p:txBody>
          <a:bodyPr/>
          <a:lstStyle/>
          <a:p>
            <a:r>
              <a:rPr lang="en-IE" sz="5400" dirty="0">
                <a:latin typeface="Bahnschrift" panose="020B0502040204020203" pitchFamily="34" charset="0"/>
              </a:rPr>
              <a:t>Welcome</a:t>
            </a:r>
            <a:endParaRPr lang="en-IE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708920"/>
            <a:ext cx="6400800" cy="242582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IE" sz="4400" b="1" dirty="0">
                <a:solidFill>
                  <a:srgbClr val="0070C0"/>
                </a:solidFill>
              </a:rPr>
              <a:t>Dean</a:t>
            </a:r>
          </a:p>
          <a:p>
            <a:r>
              <a:rPr lang="en-IE" sz="4400" b="1" dirty="0">
                <a:solidFill>
                  <a:srgbClr val="0070C0"/>
                </a:solidFill>
              </a:rPr>
              <a:t>Supporting Student Progress &amp; Development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704342"/>
            <a:ext cx="1261953" cy="1512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04342"/>
            <a:ext cx="1261953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3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41168"/>
          </a:xfrm>
        </p:spPr>
        <p:txBody>
          <a:bodyPr>
            <a:normAutofit fontScale="92500" lnSpcReduction="20000"/>
          </a:bodyPr>
          <a:lstStyle/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R:  Responsibility</a:t>
            </a:r>
            <a:r>
              <a:rPr lang="en-IE" sz="3600" dirty="0">
                <a:solidFill>
                  <a:srgbClr val="C00000"/>
                </a:solidFill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are accountable to ourselves and others for our decisions.</a:t>
            </a:r>
          </a:p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E:  Empathy</a:t>
            </a:r>
            <a:r>
              <a:rPr lang="en-IE" sz="3600" dirty="0">
                <a:solidFill>
                  <a:srgbClr val="C00000"/>
                </a:solidFill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take the time to acknowledge and understand others point of view.</a:t>
            </a:r>
          </a:p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S:  Safety</a:t>
            </a:r>
            <a:r>
              <a:rPr lang="en-IE" sz="3600" dirty="0"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behave in a safe manner and take care of each other.</a:t>
            </a:r>
          </a:p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P:  Pride</a:t>
            </a:r>
            <a:r>
              <a:rPr lang="en-IE" sz="3600" dirty="0">
                <a:solidFill>
                  <a:srgbClr val="C00000"/>
                </a:solidFill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take pride in ourselves and our environment.</a:t>
            </a:r>
          </a:p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E:  Excellence</a:t>
            </a:r>
            <a:r>
              <a:rPr lang="en-IE" sz="3600" dirty="0">
                <a:solidFill>
                  <a:srgbClr val="C00000"/>
                </a:solidFill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strive to do our best in all areas of our lives.</a:t>
            </a:r>
          </a:p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C:  Co-operation</a:t>
            </a:r>
            <a:r>
              <a:rPr lang="en-IE" sz="3600" dirty="0">
                <a:solidFill>
                  <a:srgbClr val="C00000"/>
                </a:solidFill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work together for success.</a:t>
            </a:r>
          </a:p>
          <a:p>
            <a:r>
              <a:rPr lang="en-IE" sz="3600" b="1" i="1" dirty="0">
                <a:solidFill>
                  <a:srgbClr val="C00000"/>
                </a:solidFill>
                <a:latin typeface="AR CENA" panose="02000000000000000000" pitchFamily="2" charset="0"/>
              </a:rPr>
              <a:t>T:  Truth</a:t>
            </a:r>
            <a:r>
              <a:rPr lang="en-IE" sz="3600" dirty="0">
                <a:solidFill>
                  <a:srgbClr val="C00000"/>
                </a:solidFill>
                <a:latin typeface="AR CENA" panose="02000000000000000000" pitchFamily="2" charset="0"/>
              </a:rPr>
              <a:t> </a:t>
            </a:r>
            <a:r>
              <a:rPr lang="en-IE" sz="2800" dirty="0">
                <a:latin typeface="AR CENA" panose="02000000000000000000" pitchFamily="2" charset="0"/>
              </a:rPr>
              <a:t>- We speak and act honestly.</a:t>
            </a:r>
          </a:p>
          <a:p>
            <a:endParaRPr lang="en-IE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Autofit/>
          </a:bodyPr>
          <a:lstStyle/>
          <a:p>
            <a:r>
              <a:rPr lang="en-IE" sz="7200" b="1" dirty="0">
                <a:latin typeface="Bahnschrift"/>
              </a:rPr>
              <a:t>Respectful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36129"/>
            <a:ext cx="120571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6129"/>
            <a:ext cx="120571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088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8296"/>
            <a:ext cx="2664296" cy="20956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794519"/>
          </a:xfrm>
        </p:spPr>
        <p:txBody>
          <a:bodyPr>
            <a:normAutofit/>
          </a:bodyPr>
          <a:lstStyle/>
          <a:p>
            <a:r>
              <a:rPr lang="en-IE" sz="4000" b="1" dirty="0">
                <a:latin typeface="Bahnschrift"/>
              </a:rPr>
              <a:t>Dean's Role in Wellbeing</a:t>
            </a:r>
            <a:endParaRPr lang="en-IE" sz="2800" b="1" dirty="0">
              <a:latin typeface="Bahnschrif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5328592" cy="39379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2">
                    <a:lumMod val="75000"/>
                  </a:schemeClr>
                </a:solidFill>
              </a:rPr>
              <a:t>Nurturing relationships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2">
                    <a:lumMod val="75000"/>
                  </a:schemeClr>
                </a:solidFill>
              </a:rPr>
              <a:t>Pastoral care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2">
                    <a:lumMod val="75000"/>
                  </a:schemeClr>
                </a:solidFill>
              </a:rPr>
              <a:t>Promoting social cohesion and an inclusive atmosphere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2">
                    <a:lumMod val="75000"/>
                  </a:schemeClr>
                </a:solidFill>
              </a:rPr>
              <a:t>Supporting positive mental health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2">
                    <a:lumMod val="75000"/>
                  </a:schemeClr>
                </a:solidFill>
              </a:rPr>
              <a:t>Whole school approach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chemeClr val="tx2">
                    <a:lumMod val="75000"/>
                  </a:schemeClr>
                </a:solidFill>
              </a:rPr>
              <a:t>Supports – Wellbeing Padlet</a:t>
            </a:r>
          </a:p>
        </p:txBody>
      </p:sp>
      <p:sp>
        <p:nvSpPr>
          <p:cNvPr id="5" name="TextBox 4"/>
          <p:cNvSpPr txBox="1"/>
          <p:nvPr/>
        </p:nvSpPr>
        <p:spPr>
          <a:xfrm rot="-1560000">
            <a:off x="5916923" y="822577"/>
            <a:ext cx="2950647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IE" sz="1600" b="1" dirty="0">
              <a:latin typeface="Lucida Calligraphy"/>
            </a:endParaRPr>
          </a:p>
        </p:txBody>
      </p:sp>
    </p:spTree>
    <p:extLst>
      <p:ext uri="{BB962C8B-B14F-4D97-AF65-F5344CB8AC3E}">
        <p14:creationId xmlns:p14="http://schemas.microsoft.com/office/powerpoint/2010/main" val="3774650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>
                <a:latin typeface="Bahnschrift" panose="020B0502040204020203" pitchFamily="34" charset="0"/>
              </a:rPr>
              <a:t>Anti Bullying – </a:t>
            </a:r>
            <a:r>
              <a:rPr lang="en-IE" dirty="0" err="1">
                <a:latin typeface="Bahnschrift" panose="020B0502040204020203" pitchFamily="34" charset="0"/>
              </a:rPr>
              <a:t>Bí</a:t>
            </a:r>
            <a:r>
              <a:rPr lang="en-IE" dirty="0">
                <a:latin typeface="Bahnschrift" panose="020B0502040204020203" pitchFamily="34" charset="0"/>
              </a:rPr>
              <a:t> </a:t>
            </a:r>
            <a:r>
              <a:rPr lang="en-IE" dirty="0" err="1">
                <a:latin typeface="Bahnschrift" panose="020B0502040204020203" pitchFamily="34" charset="0"/>
              </a:rPr>
              <a:t>Cineálta</a:t>
            </a:r>
            <a:endParaRPr lang="en-IE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97B173B6-DFE2-BA45-F76D-4D91B7736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823251"/>
              </p:ext>
            </p:extLst>
          </p:nvPr>
        </p:nvGraphicFramePr>
        <p:xfrm>
          <a:off x="1475656" y="1844824"/>
          <a:ext cx="648072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293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30362"/>
          </a:xfrm>
        </p:spPr>
        <p:txBody>
          <a:bodyPr>
            <a:normAutofit fontScale="90000"/>
          </a:bodyPr>
          <a:lstStyle/>
          <a:p>
            <a:br>
              <a:rPr lang="en-IE" dirty="0">
                <a:latin typeface="Bahnschrift" panose="020B0502040204020203" pitchFamily="34" charset="0"/>
              </a:rPr>
            </a:br>
            <a:r>
              <a:rPr lang="en-IE" b="1" dirty="0">
                <a:latin typeface="Bahnschrift" panose="020B0502040204020203" pitchFamily="34" charset="0"/>
              </a:rPr>
              <a:t>Target Setting / Organisation</a:t>
            </a:r>
            <a:br>
              <a:rPr lang="en-IE" dirty="0">
                <a:latin typeface="Bahnschrift" panose="020B0502040204020203" pitchFamily="34" charset="0"/>
              </a:rPr>
            </a:br>
            <a:r>
              <a:rPr lang="en-US" sz="3100" dirty="0">
                <a:solidFill>
                  <a:schemeClr val="tx1"/>
                </a:solidFill>
              </a:rPr>
              <a:t>Enable students take responsibility for their own learning and to reflect on own learning</a:t>
            </a:r>
            <a:br>
              <a:rPr lang="en-US" dirty="0">
                <a:solidFill>
                  <a:schemeClr val="tx1"/>
                </a:solidFill>
                <a:ea typeface="Calibri"/>
                <a:cs typeface="Calibri"/>
              </a:rPr>
            </a:br>
            <a:endParaRPr lang="en-IE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F4964C-6490-CF08-8468-9F1DE494A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0728" y="2276872"/>
            <a:ext cx="2780722" cy="3947188"/>
          </a:xfrm>
          <a:prstGeom prst="rect">
            <a:avLst/>
          </a:prstGeom>
        </p:spPr>
      </p:pic>
      <p:pic>
        <p:nvPicPr>
          <p:cNvPr id="5" name="Picture 4" descr="A screen shot of a goal setting&#10;&#10;Description automatically generated">
            <a:extLst>
              <a:ext uri="{FF2B5EF4-FFF2-40B4-BE49-F238E27FC236}">
                <a16:creationId xmlns:a16="http://schemas.microsoft.com/office/drawing/2014/main" id="{6A2F2777-AFC3-0327-792B-A1D417E0B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268690"/>
            <a:ext cx="2808312" cy="395536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740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67833" y="2060848"/>
            <a:ext cx="7408333" cy="3450696"/>
          </a:xfrm>
        </p:spPr>
        <p:txBody>
          <a:bodyPr>
            <a:normAutofit fontScale="92500"/>
          </a:bodyPr>
          <a:lstStyle/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dirty="0">
                <a:latin typeface="Calibri"/>
                <a:ea typeface="Calibri" panose="020F0502020204030204" pitchFamily="34" charset="0"/>
                <a:cs typeface="Times New Roman"/>
              </a:rPr>
              <a:t>Targets can be set by students and parents together, it is available in the student diary.</a:t>
            </a:r>
            <a:endParaRPr lang="en-US" dirty="0">
              <a:latin typeface="Calibri"/>
              <a:cs typeface="Calibri"/>
            </a:endParaRPr>
          </a:p>
          <a:p>
            <a:pPr marL="34290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/>
                <a:ea typeface="Calibri" panose="020F0502020204030204" pitchFamily="34" charset="0"/>
                <a:cs typeface="Times New Roman"/>
              </a:rPr>
              <a:t>Examples for TY: Develop short, medium and long term goals, develop oral language skills, develop IT skills, take on a new sports activity, develop leadership skills, work experience opportunities, etc. </a:t>
            </a:r>
            <a:endParaRPr lang="en-US" dirty="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Symbol,Sans-Serif" panose="05050102010706020507" pitchFamily="18" charset="2"/>
              <a:buChar char=""/>
            </a:pPr>
            <a:r>
              <a:rPr lang="en-US" dirty="0">
                <a:latin typeface="Calibri"/>
                <a:cs typeface="Arial"/>
              </a:rPr>
              <a:t>Students reflect on whether their targets were a success and reflect on the learning that came from the process.</a:t>
            </a:r>
          </a:p>
          <a:p>
            <a:pPr marL="342900" indent="-342900">
              <a:buFont typeface="Symbol,Sans-Serif" panose="05050102010706020507" pitchFamily="18" charset="2"/>
              <a:buChar char=""/>
            </a:pPr>
            <a:r>
              <a:rPr lang="en-US" dirty="0">
                <a:latin typeface="Calibri"/>
                <a:cs typeface="Arial"/>
              </a:rPr>
              <a:t>Effective use of their Diaries will aid here.</a:t>
            </a:r>
          </a:p>
          <a:p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Target Setting</a:t>
            </a:r>
          </a:p>
        </p:txBody>
      </p:sp>
    </p:spTree>
    <p:extLst>
      <p:ext uri="{BB962C8B-B14F-4D97-AF65-F5344CB8AC3E}">
        <p14:creationId xmlns:p14="http://schemas.microsoft.com/office/powerpoint/2010/main" val="114324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68759"/>
          </a:xfrm>
        </p:spPr>
        <p:txBody>
          <a:bodyPr/>
          <a:lstStyle/>
          <a:p>
            <a:r>
              <a:rPr lang="en-IE" sz="4000" b="1" dirty="0">
                <a:latin typeface="Bahnschrift" panose="020B0502040204020203" pitchFamily="34" charset="0"/>
              </a:rPr>
              <a:t>Operational</a:t>
            </a:r>
            <a:endParaRPr lang="en-IE" b="1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1142679"/>
            <a:ext cx="5432648" cy="47316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IE" sz="3400" b="1" dirty="0">
              <a:solidFill>
                <a:srgbClr val="0070C0"/>
              </a:solidFill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3400" b="1" dirty="0">
                <a:solidFill>
                  <a:schemeClr val="tx2">
                    <a:lumMod val="75000"/>
                  </a:schemeClr>
                </a:solidFill>
              </a:rPr>
              <a:t>Attendance &amp; Punctuality</a:t>
            </a:r>
            <a:endParaRPr lang="en-IE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3400" b="1" dirty="0">
                <a:solidFill>
                  <a:schemeClr val="tx2">
                    <a:lumMod val="75000"/>
                  </a:schemeClr>
                </a:solidFill>
              </a:rPr>
              <a:t>Using VS Ware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3400" b="1" dirty="0">
                <a:solidFill>
                  <a:schemeClr val="tx2">
                    <a:lumMod val="75000"/>
                  </a:schemeClr>
                </a:solidFill>
              </a:rPr>
              <a:t>Uniform &amp; Appearance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3400" b="1" dirty="0">
                <a:solidFill>
                  <a:schemeClr val="tx2">
                    <a:lumMod val="75000"/>
                  </a:schemeClr>
                </a:solidFill>
              </a:rPr>
              <a:t>Discipline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3400" b="1" dirty="0">
                <a:solidFill>
                  <a:schemeClr val="tx2">
                    <a:lumMod val="75000"/>
                  </a:schemeClr>
                </a:solidFill>
              </a:rPr>
              <a:t>Phone Use</a:t>
            </a:r>
          </a:p>
          <a:p>
            <a:pPr marL="457200" indent="-4572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E" sz="3400" b="1" dirty="0">
                <a:solidFill>
                  <a:schemeClr val="tx2">
                    <a:lumMod val="75000"/>
                  </a:schemeClr>
                </a:solidFill>
              </a:rPr>
              <a:t>Lockers &amp; Locks</a:t>
            </a:r>
          </a:p>
          <a:p>
            <a:pPr marL="457200" indent="-457200" algn="l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I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85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0CB9E4-3BE9-F35F-4081-4890A1052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913468"/>
            <a:ext cx="7408333" cy="421269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endParaRPr lang="en-IE" sz="2800" b="1" dirty="0"/>
          </a:p>
          <a:p>
            <a:r>
              <a:rPr lang="en-IE" sz="2800" dirty="0"/>
              <a:t>While students will miss school for various reasons, attendance should be maximised.</a:t>
            </a:r>
          </a:p>
          <a:p>
            <a:endParaRPr lang="en-IE" sz="2800" dirty="0"/>
          </a:p>
          <a:p>
            <a:r>
              <a:rPr lang="en-IE" sz="2800" dirty="0"/>
              <a:t>Please inform us of block work experiences in advance and also log absence on VS Ware.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IE" sz="2800" dirty="0"/>
              <a:t>If engaged in other activities, please encourage sons/daughters to keep up to date with the schoolwork and also to stay in touch with their friends.</a:t>
            </a:r>
          </a:p>
          <a:p>
            <a:pPr marL="301943" lvl="1" indent="0">
              <a:buNone/>
            </a:pPr>
            <a:r>
              <a:rPr lang="en-IE" sz="2600" dirty="0"/>
              <a:t>-  </a:t>
            </a:r>
            <a:r>
              <a:rPr lang="en-IE" sz="2800" dirty="0"/>
              <a:t>Obvious impact on teaching and learning.</a:t>
            </a:r>
          </a:p>
          <a:p>
            <a:pPr marL="0" indent="0">
              <a:buNone/>
            </a:pPr>
            <a:endParaRPr lang="en-IE" sz="2800" dirty="0"/>
          </a:p>
          <a:p>
            <a:r>
              <a:rPr lang="en-IE" sz="2800" dirty="0"/>
              <a:t>Formal letter – if absences are high.</a:t>
            </a:r>
          </a:p>
          <a:p>
            <a:endParaRPr lang="en-IE" sz="2800" dirty="0"/>
          </a:p>
          <a:p>
            <a:endParaRPr lang="en-IE" sz="2800" b="1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EDCFF2-6B2D-087A-6C99-5221BF16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Attendance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518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204864"/>
            <a:ext cx="7948405" cy="413790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IE" sz="3000" dirty="0"/>
          </a:p>
          <a:p>
            <a:r>
              <a:rPr lang="en-IE" sz="3000" dirty="0"/>
              <a:t>Parents – a key role in students punctuality</a:t>
            </a:r>
          </a:p>
          <a:p>
            <a:r>
              <a:rPr lang="en-IE" sz="3000" dirty="0"/>
              <a:t>8.20am – suggested arrival time</a:t>
            </a:r>
          </a:p>
          <a:p>
            <a:r>
              <a:rPr lang="en-IE" sz="3000" dirty="0"/>
              <a:t>8.40am – school classes begin</a:t>
            </a:r>
          </a:p>
          <a:p>
            <a:r>
              <a:rPr lang="en-IE" sz="3000" dirty="0"/>
              <a:t>After 8.50am – sign in at enquiries</a:t>
            </a:r>
          </a:p>
          <a:p>
            <a:r>
              <a:rPr lang="en-IE" sz="3000" dirty="0"/>
              <a:t>Punctuality visible in VS Ware </a:t>
            </a:r>
            <a:r>
              <a:rPr lang="en-IE" sz="2600" dirty="0"/>
              <a:t>(please view) 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/>
              <a:t>Punctuality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6083" y="1147224"/>
            <a:ext cx="348337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IE" sz="2800" b="1" dirty="0">
              <a:solidFill>
                <a:srgbClr val="00B050"/>
              </a:solidFill>
              <a:latin typeface="Lucida Calligraphy"/>
            </a:endParaRPr>
          </a:p>
        </p:txBody>
      </p:sp>
    </p:spTree>
    <p:extLst>
      <p:ext uri="{BB962C8B-B14F-4D97-AF65-F5344CB8AC3E}">
        <p14:creationId xmlns:p14="http://schemas.microsoft.com/office/powerpoint/2010/main" val="2060099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492896"/>
            <a:ext cx="7408333" cy="36332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sz="2000" b="1" dirty="0"/>
          </a:p>
          <a:p>
            <a:r>
              <a:rPr lang="en-IE" sz="2000" dirty="0"/>
              <a:t>Please log future absences on VS Ware</a:t>
            </a:r>
          </a:p>
          <a:p>
            <a:pPr marL="0" indent="0">
              <a:buNone/>
            </a:pPr>
            <a:r>
              <a:rPr lang="en-IE" sz="2000" dirty="0"/>
              <a:t>	- If you have done this, it will be approved by the school</a:t>
            </a:r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/>
              <a:t>If an absence is not logged, please respond to the absence texts which you receive each day.</a:t>
            </a:r>
          </a:p>
          <a:p>
            <a:endParaRPr lang="en-IE" sz="2000" dirty="0"/>
          </a:p>
          <a:p>
            <a:r>
              <a:rPr lang="en-IE" sz="2000" b="1" dirty="0"/>
              <a:t>PLEASE DO NOT GIVE YOUR SON/DAUGHTER ACCESS TO OUR VS WARE APP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/>
              <a:t>VS Ware and Absences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28394" y="620888"/>
            <a:ext cx="295064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IE" sz="2800" b="1" dirty="0">
              <a:solidFill>
                <a:srgbClr val="00B050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733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E9914-B85A-C918-7DCF-1C3F8274D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6FEEB-601C-7195-4B5B-26C916184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IE" sz="2000" b="1" dirty="0"/>
          </a:p>
          <a:p>
            <a:r>
              <a:rPr lang="en-IE" sz="2000" dirty="0"/>
              <a:t>Students to give a note to their Dean in the morning BEFORE 9am each day , parents may also email BEFORE 9am.</a:t>
            </a:r>
          </a:p>
          <a:p>
            <a:endParaRPr lang="en-IE" sz="2000" dirty="0"/>
          </a:p>
          <a:p>
            <a:r>
              <a:rPr lang="en-IE" sz="2000" dirty="0"/>
              <a:t>Student must then go to Enquiries to sign out using their smart cards.</a:t>
            </a:r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/>
              <a:t>No requests on VS Ware will be approved after 9am so in case of emergency, please email Dean or call office.</a:t>
            </a:r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/>
              <a:t>Also please note that no advance notice is needed if a parent collects a student from Enquiries and signs them out in person.</a:t>
            </a:r>
          </a:p>
          <a:p>
            <a:pPr marL="0" indent="0">
              <a:buNone/>
            </a:pPr>
            <a:endParaRPr lang="en-IE" sz="2000" dirty="0"/>
          </a:p>
          <a:p>
            <a:r>
              <a:rPr lang="en-IE" sz="2000" dirty="0"/>
              <a:t>Any breaches of this protocol results in detention.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D35A2-1FEC-1CFD-6A4D-075BC70F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 dirty="0"/>
              <a:t>Sign in / out on VS 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705E86-94C4-7B92-173A-1833D2E79E16}"/>
              </a:ext>
            </a:extLst>
          </p:cNvPr>
          <p:cNvSpPr txBox="1"/>
          <p:nvPr/>
        </p:nvSpPr>
        <p:spPr>
          <a:xfrm>
            <a:off x="6028394" y="620888"/>
            <a:ext cx="295064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IE" sz="2800" b="1" dirty="0">
              <a:solidFill>
                <a:srgbClr val="00B050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81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961465"/>
          </a:xfrm>
        </p:spPr>
        <p:txBody>
          <a:bodyPr/>
          <a:lstStyle/>
          <a:p>
            <a:r>
              <a:rPr lang="en-IE" b="1" dirty="0"/>
              <a:t>Uniform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0202" y="2410270"/>
            <a:ext cx="6480720" cy="295232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chemeClr val="tx2">
                    <a:lumMod val="75000"/>
                  </a:schemeClr>
                </a:solidFill>
              </a:rPr>
              <a:t>Must wear full uniform appropriately at all times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E" sz="32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chemeClr val="tx2">
                    <a:lumMod val="75000"/>
                  </a:schemeClr>
                </a:solidFill>
              </a:rPr>
              <a:t>During cold spells, a black jacket is only permitted over full uniform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E" sz="32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3200" dirty="0">
                <a:solidFill>
                  <a:schemeClr val="tx2">
                    <a:lumMod val="75000"/>
                  </a:schemeClr>
                </a:solidFill>
              </a:rPr>
              <a:t>Only fully black footwear is permitted</a:t>
            </a:r>
          </a:p>
        </p:txBody>
      </p:sp>
    </p:spTree>
    <p:extLst>
      <p:ext uri="{BB962C8B-B14F-4D97-AF65-F5344CB8AC3E}">
        <p14:creationId xmlns:p14="http://schemas.microsoft.com/office/powerpoint/2010/main" val="3801729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080120"/>
          </a:xfrm>
        </p:spPr>
        <p:txBody>
          <a:bodyPr/>
          <a:lstStyle/>
          <a:p>
            <a:r>
              <a:rPr lang="en-IE" b="1" dirty="0">
                <a:solidFill>
                  <a:schemeClr val="bg1"/>
                </a:solidFill>
              </a:rPr>
              <a:t>Behaviour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400800" cy="3827334"/>
          </a:xfrm>
        </p:spPr>
        <p:txBody>
          <a:bodyPr>
            <a:normAutofit fontScale="62500" lnSpcReduction="20000"/>
          </a:bodyPr>
          <a:lstStyle/>
          <a:p>
            <a:pPr marL="1143000" lvl="1" indent="-685800" algn="l">
              <a:buFont typeface="Arial" panose="020B0604020202020204" pitchFamily="34" charset="0"/>
              <a:buChar char="•"/>
            </a:pPr>
            <a:r>
              <a:rPr lang="en-IE" sz="5300" b="1" dirty="0">
                <a:solidFill>
                  <a:schemeClr val="tx2">
                    <a:lumMod val="75000"/>
                  </a:schemeClr>
                </a:solidFill>
              </a:rPr>
              <a:t>Respectfulness</a:t>
            </a:r>
          </a:p>
          <a:p>
            <a:pPr algn="l"/>
            <a:r>
              <a:rPr lang="en-IE" sz="4000" b="1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-  with </a:t>
            </a:r>
            <a:r>
              <a:rPr lang="en-IE" sz="4000" dirty="0" err="1">
                <a:solidFill>
                  <a:schemeClr val="tx2">
                    <a:lumMod val="75000"/>
                  </a:schemeClr>
                </a:solidFill>
              </a:rPr>
              <a:t>eachother</a:t>
            </a:r>
            <a:endParaRPr lang="en-IE" sz="400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IE" sz="4200" dirty="0">
                <a:solidFill>
                  <a:schemeClr val="tx2">
                    <a:lumMod val="75000"/>
                  </a:schemeClr>
                </a:solidFill>
              </a:rPr>
              <a:t>	-  with teachers</a:t>
            </a:r>
          </a:p>
          <a:p>
            <a:pPr algn="l"/>
            <a:r>
              <a:rPr lang="en-IE" sz="4200" dirty="0">
                <a:solidFill>
                  <a:schemeClr val="tx2">
                    <a:lumMod val="75000"/>
                  </a:schemeClr>
                </a:solidFill>
              </a:rPr>
              <a:t>	-  with College staff</a:t>
            </a:r>
          </a:p>
          <a:p>
            <a:pPr algn="l"/>
            <a:endParaRPr lang="en-IE" sz="4200" b="1" dirty="0">
              <a:solidFill>
                <a:schemeClr val="tx2">
                  <a:lumMod val="75000"/>
                </a:schemeClr>
              </a:solidFill>
            </a:endParaRP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IE" sz="4200" b="1" dirty="0">
                <a:solidFill>
                  <a:schemeClr val="tx2">
                    <a:lumMod val="75000"/>
                  </a:schemeClr>
                </a:solidFill>
              </a:rPr>
              <a:t>Vaping &amp; similar products</a:t>
            </a:r>
          </a:p>
          <a:p>
            <a:pPr algn="l"/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	-  Education Module</a:t>
            </a:r>
          </a:p>
          <a:p>
            <a:pPr algn="l"/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	-  Bathroom Issue</a:t>
            </a:r>
          </a:p>
          <a:p>
            <a:pPr algn="l"/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	-  Consequences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6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0D5E9-76FB-F51C-D6C4-1ED812594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29EA4-15A7-B885-FFEE-EC4A7D404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080120"/>
          </a:xfrm>
        </p:spPr>
        <p:txBody>
          <a:bodyPr/>
          <a:lstStyle/>
          <a:p>
            <a:r>
              <a:rPr lang="en-IE" b="1" dirty="0">
                <a:solidFill>
                  <a:schemeClr val="bg1"/>
                </a:solidFill>
              </a:rPr>
              <a:t>Devices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13D3E-5E4C-CC17-CF71-41B507238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6400800" cy="3827334"/>
          </a:xfrm>
        </p:spPr>
        <p:txBody>
          <a:bodyPr>
            <a:normAutofit fontScale="775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Phones </a:t>
            </a:r>
            <a:r>
              <a:rPr lang="en-IE" sz="4000" b="1" dirty="0">
                <a:solidFill>
                  <a:schemeClr val="tx2">
                    <a:lumMod val="75000"/>
                  </a:schemeClr>
                </a:solidFill>
              </a:rPr>
              <a:t>ARE</a:t>
            </a:r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 allowed in School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IE" sz="4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BUT phones may </a:t>
            </a:r>
            <a:r>
              <a:rPr lang="en-IE" sz="4000" b="1" dirty="0">
                <a:solidFill>
                  <a:schemeClr val="tx2">
                    <a:lumMod val="75000"/>
                  </a:schemeClr>
                </a:solidFill>
              </a:rPr>
              <a:t>NOT</a:t>
            </a:r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 be used in class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IE" sz="4000" dirty="0">
              <a:solidFill>
                <a:schemeClr val="tx2">
                  <a:lumMod val="75000"/>
                </a:schemeClr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4000" dirty="0">
                <a:solidFill>
                  <a:schemeClr val="tx2">
                    <a:lumMod val="75000"/>
                  </a:schemeClr>
                </a:solidFill>
              </a:rPr>
              <a:t>All students should have laptops with then at all times</a:t>
            </a:r>
          </a:p>
          <a:p>
            <a:pPr lvl="1" algn="l"/>
            <a:r>
              <a:rPr lang="en-IE" sz="4200" dirty="0">
                <a:solidFill>
                  <a:schemeClr val="tx2">
                    <a:lumMod val="75000"/>
                  </a:schemeClr>
                </a:solidFill>
              </a:rPr>
              <a:t>-	</a:t>
            </a:r>
            <a:r>
              <a:rPr lang="en-IE" sz="3100" dirty="0">
                <a:solidFill>
                  <a:schemeClr val="tx2">
                    <a:lumMod val="75000"/>
                  </a:schemeClr>
                </a:solidFill>
              </a:rPr>
              <a:t>Please aid in Laptop Charging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IE" sz="40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7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008112"/>
          </a:xfrm>
        </p:spPr>
        <p:txBody>
          <a:bodyPr/>
          <a:lstStyle/>
          <a:p>
            <a:r>
              <a:rPr lang="en-IE" b="1" dirty="0">
                <a:latin typeface="Bahnschrift"/>
              </a:rPr>
              <a:t>Lockers &amp; Locks</a:t>
            </a:r>
            <a:endParaRPr lang="en-US" dirty="0">
              <a:latin typeface="Bahnschrif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204864"/>
            <a:ext cx="6408712" cy="352839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2600" dirty="0">
                <a:solidFill>
                  <a:schemeClr val="tx2">
                    <a:lumMod val="75000"/>
                  </a:schemeClr>
                </a:solidFill>
              </a:rPr>
              <a:t>Students own responsibility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2600" dirty="0">
                <a:solidFill>
                  <a:schemeClr val="tx2">
                    <a:lumMod val="75000"/>
                  </a:schemeClr>
                </a:solidFill>
              </a:rPr>
              <a:t>Must keep them locked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2600" dirty="0">
                <a:solidFill>
                  <a:schemeClr val="tx2">
                    <a:lumMod val="75000"/>
                  </a:schemeClr>
                </a:solidFill>
              </a:rPr>
              <a:t>If a lock is lost, the student will be asked to bring in €30 for a replacement lock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2600" dirty="0">
                <a:solidFill>
                  <a:schemeClr val="tx2">
                    <a:lumMod val="75000"/>
                  </a:schemeClr>
                </a:solidFill>
              </a:rPr>
              <a:t>They must report it immediately if they have lost their lock</a:t>
            </a:r>
            <a:endParaRPr lang="en-US" sz="2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865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E" sz="2800" dirty="0"/>
              <a:t>Main communication tool used by the school.</a:t>
            </a:r>
          </a:p>
          <a:p>
            <a:pPr marL="0" indent="0">
              <a:buNone/>
            </a:pPr>
            <a:endParaRPr lang="en-IE" sz="2800" dirty="0"/>
          </a:p>
          <a:p>
            <a:r>
              <a:rPr lang="en-IE" sz="2800" dirty="0"/>
              <a:t>Please attach your son/daughter to your account.</a:t>
            </a:r>
            <a:endParaRPr lang="en-IE" dirty="0"/>
          </a:p>
          <a:p>
            <a:endParaRPr lang="en-I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err="1"/>
              <a:t>iClass</a:t>
            </a:r>
            <a:r>
              <a:rPr lang="en-IE" b="1" dirty="0"/>
              <a:t> App</a:t>
            </a:r>
          </a:p>
        </p:txBody>
      </p:sp>
    </p:spTree>
    <p:extLst>
      <p:ext uri="{BB962C8B-B14F-4D97-AF65-F5344CB8AC3E}">
        <p14:creationId xmlns:p14="http://schemas.microsoft.com/office/powerpoint/2010/main" val="1277941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27584" y="17189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b="1" dirty="0">
                <a:solidFill>
                  <a:schemeClr val="bg1"/>
                </a:solidFill>
                <a:latin typeface="Bahnschrift"/>
              </a:rPr>
              <a:t>Communication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835696" y="1268760"/>
            <a:ext cx="5832648" cy="29523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</a:pPr>
            <a:r>
              <a:rPr lang="en-IE" b="1" dirty="0">
                <a:solidFill>
                  <a:srgbClr val="0070C0"/>
                </a:solidFill>
              </a:rPr>
              <a:t>First point of contact</a:t>
            </a:r>
          </a:p>
          <a:p>
            <a:pPr marL="457200" indent="-457200" algn="just">
              <a:lnSpc>
                <a:spcPct val="150000"/>
              </a:lnSpc>
            </a:pPr>
            <a:r>
              <a:rPr lang="en-IE" b="1" dirty="0">
                <a:solidFill>
                  <a:srgbClr val="0070C0"/>
                </a:solidFill>
              </a:rPr>
              <a:t>VS Ware</a:t>
            </a:r>
          </a:p>
          <a:p>
            <a:pPr marL="457200" indent="-457200" algn="just">
              <a:lnSpc>
                <a:spcPct val="150000"/>
              </a:lnSpc>
            </a:pPr>
            <a:r>
              <a:rPr lang="en-IE" b="1" dirty="0">
                <a:solidFill>
                  <a:srgbClr val="0070C0"/>
                </a:solidFill>
              </a:rPr>
              <a:t>Direct Phone Number 045 487200</a:t>
            </a:r>
          </a:p>
          <a:p>
            <a:pPr marL="457200" indent="-457200" algn="just">
              <a:lnSpc>
                <a:spcPct val="150000"/>
              </a:lnSpc>
            </a:pPr>
            <a:r>
              <a:rPr lang="en-IE" b="1" dirty="0">
                <a:solidFill>
                  <a:srgbClr val="0070C0"/>
                </a:solidFill>
              </a:rPr>
              <a:t>dbrew@newbridge-college.ie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77072"/>
            <a:ext cx="3331613" cy="199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757</Words>
  <Application>Microsoft Office PowerPoint</Application>
  <PresentationFormat>On-screen Show (4:3)</PresentationFormat>
  <Paragraphs>111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 CENA</vt:lpstr>
      <vt:lpstr>Arial</vt:lpstr>
      <vt:lpstr>Bahnschrift</vt:lpstr>
      <vt:lpstr>Calibri</vt:lpstr>
      <vt:lpstr>Candara</vt:lpstr>
      <vt:lpstr>Lucida Calligraphy</vt:lpstr>
      <vt:lpstr>Symbol</vt:lpstr>
      <vt:lpstr>Symbol,Sans-Serif</vt:lpstr>
      <vt:lpstr>Waveform</vt:lpstr>
      <vt:lpstr>Welcome</vt:lpstr>
      <vt:lpstr>Respectful</vt:lpstr>
      <vt:lpstr>Dean's Role in Wellbeing</vt:lpstr>
      <vt:lpstr>Anti Bullying – Bí Cineálta</vt:lpstr>
      <vt:lpstr> Target Setting / Organisation Enable students take responsibility for their own learning and to reflect on own learning </vt:lpstr>
      <vt:lpstr>Target Setting</vt:lpstr>
      <vt:lpstr>Operational</vt:lpstr>
      <vt:lpstr>Attendance</vt:lpstr>
      <vt:lpstr>Punctuality</vt:lpstr>
      <vt:lpstr>VS Ware and Absences</vt:lpstr>
      <vt:lpstr>Sign in / out on VS Ware</vt:lpstr>
      <vt:lpstr>Uniform</vt:lpstr>
      <vt:lpstr>Behaviour</vt:lpstr>
      <vt:lpstr>Devices</vt:lpstr>
      <vt:lpstr>Lockers &amp; Locks</vt:lpstr>
      <vt:lpstr>iClass App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Deirdre</dc:creator>
  <cp:lastModifiedBy>David Brew</cp:lastModifiedBy>
  <cp:revision>154</cp:revision>
  <cp:lastPrinted>2023-09-04T08:17:58Z</cp:lastPrinted>
  <dcterms:created xsi:type="dcterms:W3CDTF">2016-08-29T20:09:36Z</dcterms:created>
  <dcterms:modified xsi:type="dcterms:W3CDTF">2026-09-07T13:28:12Z</dcterms:modified>
</cp:coreProperties>
</file>