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792" r:id="rId3"/>
    <p:sldMasterId id="2147483809" r:id="rId4"/>
    <p:sldMasterId id="2147483821" r:id="rId5"/>
    <p:sldMasterId id="2147483832" r:id="rId6"/>
  </p:sldMasterIdLst>
  <p:notesMasterIdLst>
    <p:notesMasterId r:id="rId18"/>
  </p:notesMasterIdLst>
  <p:handoutMasterIdLst>
    <p:handoutMasterId r:id="rId19"/>
  </p:handoutMasterIdLst>
  <p:sldIdLst>
    <p:sldId id="345" r:id="rId7"/>
    <p:sldId id="346" r:id="rId8"/>
    <p:sldId id="335" r:id="rId9"/>
    <p:sldId id="336" r:id="rId10"/>
    <p:sldId id="337" r:id="rId11"/>
    <p:sldId id="338" r:id="rId12"/>
    <p:sldId id="420" r:id="rId13"/>
    <p:sldId id="343" r:id="rId14"/>
    <p:sldId id="421" r:id="rId15"/>
    <p:sldId id="353" r:id="rId16"/>
    <p:sldId id="419" r:id="rId17"/>
  </p:sldIdLst>
  <p:sldSz cx="9144000" cy="6858000" type="screen4x3"/>
  <p:notesSz cx="6858000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48312"/>
    <a:srgbClr val="003399"/>
    <a:srgbClr val="FF6600"/>
    <a:srgbClr val="0066CC"/>
    <a:srgbClr val="663300"/>
    <a:srgbClr val="990099"/>
    <a:srgbClr val="9900FF"/>
    <a:srgbClr val="33CC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595" autoAdjust="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1CA57-8513-429F-8F25-F8EC227C2275}" type="datetimeFigureOut">
              <a:rPr lang="en-IE" smtClean="0"/>
              <a:t>05/02/2026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D88AD-7C27-41C2-9893-C590F641846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8117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ADAAE-24F2-4EB4-BBD1-D3E4CFA3FABB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89515"/>
            <a:ext cx="548640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377316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D09B5-91F2-4330-BCC8-46ADB2EFF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62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BD09B5-91F2-4330-BCC8-46ADB2EFFB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40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BD09B5-91F2-4330-BCC8-46ADB2EFFB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807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D09B5-91F2-4330-BCC8-46ADB2EFFB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40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D09B5-91F2-4330-BCC8-46ADB2EFFB7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40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D09B5-91F2-4330-BCC8-46ADB2EFFB7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64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D09B5-91F2-4330-BCC8-46ADB2EFFB7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21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D09B5-91F2-4330-BCC8-46ADB2EFFB7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2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D09B5-91F2-4330-BCC8-46ADB2EFFB7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8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BD09B5-91F2-4330-BCC8-46ADB2EFFB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50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Covers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0240"/>
            <a:ext cx="8269500" cy="3822320"/>
          </a:xfrm>
          <a:prstGeom prst="rect">
            <a:avLst/>
          </a:prstGeom>
        </p:spPr>
      </p:pic>
      <p:sp>
        <p:nvSpPr>
          <p:cNvPr id="481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1" y="2640386"/>
            <a:ext cx="6107441" cy="553998"/>
          </a:xfrm>
        </p:spPr>
        <p:txBody>
          <a:bodyPr wrap="none" anchor="ctr" anchorCtr="0">
            <a:spAutoFit/>
          </a:bodyPr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Neo Sans Intel Medium" pitchFamily="34" charset="0"/>
                <a:cs typeface="Verdana"/>
              </a:defRPr>
            </a:lvl1pPr>
          </a:lstStyle>
          <a:p>
            <a:r>
              <a:rPr lang="en-US" altLang="ja-JP" dirty="0"/>
              <a:t>Click to edit Master title style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378240" y="4353385"/>
            <a:ext cx="4466738" cy="933589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defRPr sz="2000">
                <a:solidFill>
                  <a:schemeClr val="bg1"/>
                </a:solidFill>
                <a:latin typeface="Neo Sans Intel" pitchFamily="34" charset="0"/>
                <a:cs typeface="Verdana"/>
              </a:defRPr>
            </a:lvl1pPr>
          </a:lstStyle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dirty="0">
                <a:latin typeface="Verdana" charset="0"/>
              </a:rPr>
              <a:t>Subtitle</a:t>
            </a:r>
          </a:p>
          <a:p>
            <a:pPr>
              <a:lnSpc>
                <a:spcPts val="2160"/>
              </a:lnSpc>
              <a:spcAft>
                <a:spcPts val="0"/>
              </a:spcAft>
            </a:pPr>
            <a:r>
              <a:rPr lang="en-US" sz="1600" dirty="0">
                <a:latin typeface="Verdana" charset="0"/>
              </a:rPr>
              <a:t>Additional Info</a:t>
            </a:r>
            <a:endParaRPr lang="en-US" dirty="0">
              <a:latin typeface="Verdana" charset="0"/>
            </a:endParaRPr>
          </a:p>
          <a:p>
            <a:endParaRPr lang="en-US" dirty="0"/>
          </a:p>
        </p:txBody>
      </p:sp>
      <p:pic>
        <p:nvPicPr>
          <p:cNvPr id="14" name="Picture 13" descr="intel_rgb_300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99" y="301372"/>
            <a:ext cx="865548" cy="5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5948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579990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66731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gradFill flip="none" rotWithShape="1">
          <a:gsLst>
            <a:gs pos="5000">
              <a:schemeClr val="accent2"/>
            </a:gs>
            <a:gs pos="95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514601"/>
            <a:ext cx="6477000" cy="1362075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3800" b="0" cap="none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5" name="Picture 4" descr="Intel_logo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70663" y="301373"/>
            <a:ext cx="869284" cy="57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003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with White Logo">
    <p:bg>
      <p:bgPr>
        <a:gradFill flip="none" rotWithShape="1">
          <a:gsLst>
            <a:gs pos="5000">
              <a:schemeClr val="accent2"/>
            </a:gs>
            <a:gs pos="95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l_wht_rgb_30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76" y="2473413"/>
            <a:ext cx="2898648" cy="191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1129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with Blu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l_rgb_30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76" y="2473413"/>
            <a:ext cx="2898648" cy="191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250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0593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379539"/>
            <a:ext cx="4037012" cy="4537075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379539"/>
            <a:ext cx="4038600" cy="4537075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30988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84354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45316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gradFill flip="none" rotWithShape="1">
          <a:gsLst>
            <a:gs pos="5000">
              <a:schemeClr val="accent2"/>
            </a:gs>
            <a:gs pos="95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514601"/>
            <a:ext cx="6477000" cy="1362075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3800" b="0" cap="none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5" name="Picture 4" descr="Intel_logo_white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970663" y="301373"/>
            <a:ext cx="869284" cy="57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5239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Covers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600"/>
            <a:ext cx="8257308" cy="4102745"/>
          </a:xfrm>
          <a:prstGeom prst="rect">
            <a:avLst/>
          </a:prstGeom>
        </p:spPr>
      </p:pic>
      <p:pic>
        <p:nvPicPr>
          <p:cNvPr id="9" name="Picture 8" descr="intel_rgb_300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99" y="301372"/>
            <a:ext cx="865548" cy="570685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1" y="2379360"/>
            <a:ext cx="6107441" cy="553998"/>
          </a:xfrm>
        </p:spPr>
        <p:txBody>
          <a:bodyPr wrap="none" anchor="ctr" anchorCtr="0">
            <a:spAutoFit/>
          </a:bodyPr>
          <a:lstStyle>
            <a:lvl1pPr algn="l">
              <a:lnSpc>
                <a:spcPct val="100000"/>
              </a:lnSpc>
              <a:defRPr sz="3600" b="0">
                <a:solidFill>
                  <a:schemeClr val="bg1"/>
                </a:solidFill>
                <a:latin typeface="Neo Sans Intel Medium" pitchFamily="34" charset="0"/>
                <a:cs typeface="Verdana"/>
              </a:defRPr>
            </a:lvl1pPr>
          </a:lstStyle>
          <a:p>
            <a:r>
              <a:rPr lang="en-US" altLang="ja-JP" dirty="0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60188" y="3264183"/>
            <a:ext cx="4343400" cy="630942"/>
          </a:xfr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Neo Sans Intel" pitchFamily="34" charset="0"/>
                <a:cs typeface="Verdana"/>
              </a:defRPr>
            </a:lvl1pPr>
          </a:lstStyle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dirty="0">
                <a:latin typeface="Verdana" charset="0"/>
              </a:rPr>
              <a:t>Subtitle</a:t>
            </a:r>
          </a:p>
          <a:p>
            <a:pPr>
              <a:lnSpc>
                <a:spcPts val="2160"/>
              </a:lnSpc>
              <a:spcAft>
                <a:spcPts val="0"/>
              </a:spcAft>
            </a:pPr>
            <a:r>
              <a:rPr lang="en-US" sz="1600" dirty="0">
                <a:latin typeface="Verdana" charset="0"/>
              </a:rPr>
              <a:t>Additional Info</a:t>
            </a:r>
          </a:p>
        </p:txBody>
      </p:sp>
    </p:spTree>
    <p:extLst>
      <p:ext uri="{BB962C8B-B14F-4D97-AF65-F5344CB8AC3E}">
        <p14:creationId xmlns:p14="http://schemas.microsoft.com/office/powerpoint/2010/main" val="267463837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with White Logo">
    <p:bg>
      <p:bgPr>
        <a:gradFill flip="none" rotWithShape="1">
          <a:gsLst>
            <a:gs pos="5000">
              <a:schemeClr val="accent2"/>
            </a:gs>
            <a:gs pos="95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l_wht_rgb_3000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76" y="2473413"/>
            <a:ext cx="2898648" cy="191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1746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with Blu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29018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46458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145146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563" y="0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289" y="2348880"/>
            <a:ext cx="7543801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3513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352147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1516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723880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0571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6677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Covers-0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534"/>
            <a:ext cx="8342654" cy="2904841"/>
          </a:xfrm>
          <a:prstGeom prst="rect">
            <a:avLst/>
          </a:prstGeom>
        </p:spPr>
      </p:pic>
      <p:pic>
        <p:nvPicPr>
          <p:cNvPr id="8" name="Picture 7" descr="intel_rgb_300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99" y="301372"/>
            <a:ext cx="865548" cy="570685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524794" y="6644046"/>
            <a:ext cx="2890838" cy="123111"/>
          </a:xfrm>
          <a:prstGeom prst="rect">
            <a:avLst/>
          </a:prstGeom>
          <a:noFill/>
          <a:ln w="508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939598"/>
                </a:solidFill>
                <a:cs typeface="Verdana"/>
              </a:rPr>
              <a:t>INTEL CONFIDENTIAL, FOR INTERNAL USE ONLY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1" y="2797941"/>
            <a:ext cx="6754008" cy="553998"/>
          </a:xfrm>
        </p:spPr>
        <p:txBody>
          <a:bodyPr wrap="square" anchor="ctr" anchorCtr="0">
            <a:spAutoFit/>
          </a:bodyPr>
          <a:lstStyle>
            <a:lvl1pPr algn="l">
              <a:lnSpc>
                <a:spcPct val="100000"/>
              </a:lnSpc>
              <a:defRPr sz="3600" b="0">
                <a:solidFill>
                  <a:schemeClr val="bg1"/>
                </a:solidFill>
                <a:latin typeface="Neo Sans Intel Medium" pitchFamily="34" charset="0"/>
                <a:cs typeface="Verdana"/>
              </a:defRPr>
            </a:lvl1pPr>
          </a:lstStyle>
          <a:p>
            <a:r>
              <a:rPr lang="en-US" altLang="ja-JP" dirty="0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9957" y="3750107"/>
            <a:ext cx="4343400" cy="630942"/>
          </a:xfr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Neo Sans Intel" pitchFamily="34" charset="0"/>
                <a:cs typeface="Verdana"/>
              </a:defRPr>
            </a:lvl1pPr>
          </a:lstStyle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dirty="0">
                <a:latin typeface="Verdana" charset="0"/>
              </a:rPr>
              <a:t>Subtitle</a:t>
            </a:r>
          </a:p>
          <a:p>
            <a:pPr>
              <a:lnSpc>
                <a:spcPts val="2160"/>
              </a:lnSpc>
              <a:spcAft>
                <a:spcPts val="0"/>
              </a:spcAft>
            </a:pPr>
            <a:r>
              <a:rPr lang="en-US" sz="1600" dirty="0">
                <a:latin typeface="Verdana" charset="0"/>
              </a:rPr>
              <a:t>Additional Info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596390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5EC5FB-0C8E-4818-A81D-78796ABB4840}" type="slidenum">
              <a:rPr lang="en-US" sz="800" smtClean="0">
                <a:solidFill>
                  <a:srgbClr val="B4BABD"/>
                </a:solidFill>
                <a:ea typeface="Verdana" pitchFamily="34" charset="0"/>
                <a:cs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 dirty="0">
              <a:solidFill>
                <a:srgbClr val="B4BABD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13141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9781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pPr/>
              <a:t>2/5/2026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0155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72316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3703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668723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79706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4572000"/>
            <a:ext cx="9144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2103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740333"/>
            <a:ext cx="8229600" cy="1263534"/>
          </a:xfrm>
        </p:spPr>
        <p:txBody>
          <a:bodyPr anchor="ctr">
            <a:normAutofit/>
          </a:bodyPr>
          <a:lstStyle>
            <a:lvl1pPr algn="l">
              <a:defRPr sz="435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286500"/>
            <a:ext cx="8229600" cy="45720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8B9487-C125-4321-AFEF-F92472B43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6" b="9614"/>
          <a:stretch/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2/5/2026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3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3095"/>
            <a:ext cx="8229600" cy="2286000"/>
          </a:xfrm>
        </p:spPr>
        <p:txBody>
          <a:bodyPr anchor="b">
            <a:normAutofit/>
          </a:bodyPr>
          <a:lstStyle>
            <a:lvl1pPr>
              <a:defRPr sz="435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438" y="5864054"/>
            <a:ext cx="8229600" cy="45004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110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714501"/>
            <a:ext cx="3564082" cy="4457700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9819" y="1714501"/>
            <a:ext cx="3564082" cy="4457700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2/5/2026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5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Covers-0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543"/>
            <a:ext cx="8495059" cy="3724780"/>
          </a:xfrm>
          <a:prstGeom prst="rect">
            <a:avLst/>
          </a:prstGeom>
        </p:spPr>
      </p:pic>
      <p:pic>
        <p:nvPicPr>
          <p:cNvPr id="15" name="Picture 14" descr="intel_rgb_300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99" y="301372"/>
            <a:ext cx="865548" cy="570685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93531" y="2742967"/>
            <a:ext cx="6107441" cy="553998"/>
          </a:xfrm>
        </p:spPr>
        <p:txBody>
          <a:bodyPr wrap="none" anchor="ctr" anchorCtr="0">
            <a:spAutoFit/>
          </a:bodyPr>
          <a:lstStyle>
            <a:lvl1pPr algn="l">
              <a:lnSpc>
                <a:spcPct val="100000"/>
              </a:lnSpc>
              <a:defRPr sz="3600" b="0">
                <a:solidFill>
                  <a:schemeClr val="bg1"/>
                </a:solidFill>
                <a:latin typeface="Neo Sans Intel Medium" pitchFamily="34" charset="0"/>
                <a:cs typeface="Verdana"/>
              </a:defRPr>
            </a:lvl1pPr>
          </a:lstStyle>
          <a:p>
            <a:r>
              <a:rPr lang="en-US" altLang="ja-JP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92333" y="3649814"/>
            <a:ext cx="4343400" cy="630942"/>
          </a:xfr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Neo Sans Intel" pitchFamily="34" charset="0"/>
              </a:defRPr>
            </a:lvl1pPr>
          </a:lstStyle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dirty="0">
                <a:latin typeface="Verdana" charset="0"/>
              </a:rPr>
              <a:t>Subtitle</a:t>
            </a:r>
          </a:p>
          <a:p>
            <a:pPr>
              <a:lnSpc>
                <a:spcPts val="2160"/>
              </a:lnSpc>
              <a:spcAft>
                <a:spcPts val="0"/>
              </a:spcAft>
            </a:pPr>
            <a:r>
              <a:rPr lang="en-US" sz="1600" dirty="0">
                <a:latin typeface="Verdana" charset="0"/>
              </a:rPr>
              <a:t>Additional Info</a:t>
            </a:r>
          </a:p>
        </p:txBody>
      </p:sp>
    </p:spTree>
    <p:extLst>
      <p:ext uri="{BB962C8B-B14F-4D97-AF65-F5344CB8AC3E}">
        <p14:creationId xmlns:p14="http://schemas.microsoft.com/office/powerpoint/2010/main" val="194914999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29541"/>
            <a:ext cx="356616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0" y="2484692"/>
            <a:ext cx="3566160" cy="3687508"/>
          </a:xfrm>
        </p:spPr>
        <p:txBody>
          <a:bodyPr/>
          <a:lstStyle>
            <a:lvl1pPr>
              <a:spcBef>
                <a:spcPts val="1500"/>
              </a:spcBef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7740" y="1529541"/>
            <a:ext cx="356616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7740" y="2484692"/>
            <a:ext cx="3566160" cy="3687508"/>
          </a:xfrm>
        </p:spPr>
        <p:txBody>
          <a:bodyPr/>
          <a:lstStyle>
            <a:lvl1pPr>
              <a:spcBef>
                <a:spcPts val="1500"/>
              </a:spcBef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2/5/2026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9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2/5/2026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5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2/5/2026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3200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2004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389" y="465512"/>
            <a:ext cx="2629622" cy="1600200"/>
          </a:xfrm>
        </p:spPr>
        <p:txBody>
          <a:bodyPr anchor="t">
            <a:normAutofit/>
          </a:bodyPr>
          <a:lstStyle>
            <a:lvl1pPr>
              <a:defRPr sz="2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0" y="465513"/>
            <a:ext cx="5286375" cy="5935287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5389" y="3746500"/>
            <a:ext cx="2629622" cy="242570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116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3200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2004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6" y="466344"/>
            <a:ext cx="2626614" cy="1600200"/>
          </a:xfrm>
        </p:spPr>
        <p:txBody>
          <a:bodyPr anchor="t">
            <a:normAutofit/>
          </a:bodyPr>
          <a:lstStyle>
            <a:lvl1pPr>
              <a:defRPr sz="2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2404" y="0"/>
            <a:ext cx="5911596" cy="6858000"/>
          </a:xfrm>
        </p:spPr>
        <p:txBody>
          <a:bodyPr tIns="73152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36" y="3749040"/>
            <a:ext cx="2626614" cy="242316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229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2/5/2026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6982691" y="0"/>
            <a:ext cx="21613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982691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5175" y="685801"/>
            <a:ext cx="1743075" cy="54863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85801"/>
            <a:ext cx="6079331" cy="54863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2/5/2026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8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8751-66E0-47C5-A6F0-EC0720DC2CBB}" type="datetimeFigureOut">
              <a:rPr lang="en-IE" smtClean="0"/>
              <a:pPr/>
              <a:t>05/02/2026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B92A-4DAF-49BD-BD98-9F8B43C26B38}" type="slidenum">
              <a:rPr lang="en-IE" smtClean="0"/>
              <a:pPr/>
              <a:t>‹#›</a:t>
            </a:fld>
            <a:endParaRPr lang="en-IE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227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563" y="99631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8751-66E0-47C5-A6F0-EC0720DC2CBB}" type="datetimeFigureOut">
              <a:rPr lang="en-IE" smtClean="0"/>
              <a:pPr/>
              <a:t>05/02/2026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B92A-4DAF-49BD-BD98-9F8B43C26B38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42877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8751-66E0-47C5-A6F0-EC0720DC2CBB}" type="datetimeFigureOut">
              <a:rPr lang="en-IE" smtClean="0"/>
              <a:pPr/>
              <a:t>05/02/2026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B92A-4DAF-49BD-BD98-9F8B43C26B38}" type="slidenum">
              <a:rPr lang="en-IE" smtClean="0"/>
              <a:pPr/>
              <a:t>‹#›</a:t>
            </a:fld>
            <a:endParaRPr lang="en-IE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33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gradFill flip="none" rotWithShape="1">
          <a:gsLst>
            <a:gs pos="5000">
              <a:schemeClr val="accent2"/>
            </a:gs>
            <a:gs pos="95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514601"/>
            <a:ext cx="6477000" cy="1362075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3600" b="0" cap="none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Section Divider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804589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8751-66E0-47C5-A6F0-EC0720DC2CBB}" type="datetimeFigureOut">
              <a:rPr lang="en-IE" smtClean="0"/>
              <a:pPr/>
              <a:t>05/02/2026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B92A-4DAF-49BD-BD98-9F8B43C26B38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86673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8751-66E0-47C5-A6F0-EC0720DC2CBB}" type="datetimeFigureOut">
              <a:rPr lang="en-IE" smtClean="0"/>
              <a:pPr/>
              <a:t>05/02/2026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B92A-4DAF-49BD-BD98-9F8B43C26B38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82353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266" y="279399"/>
            <a:ext cx="7198630" cy="100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8751-66E0-47C5-A6F0-EC0720DC2CBB}" type="datetimeFigureOut">
              <a:rPr lang="en-IE" smtClean="0"/>
              <a:pPr/>
              <a:t>05/02/2026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B92A-4DAF-49BD-BD98-9F8B43C26B38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25258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8751-66E0-47C5-A6F0-EC0720DC2CBB}" type="datetimeFigureOut">
              <a:rPr lang="en-IE" smtClean="0"/>
              <a:pPr/>
              <a:t>05/02/2026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B92A-4DAF-49BD-BD98-9F8B43C26B38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82535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2878751-66E0-47C5-A6F0-EC0720DC2CBB}" type="datetimeFigureOut">
              <a:rPr lang="en-IE" smtClean="0"/>
              <a:pPr/>
              <a:t>05/02/2026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E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74B92A-4DAF-49BD-BD98-9F8B43C26B38}" type="slidenum">
              <a:rPr lang="en-IE" smtClean="0">
                <a:solidFill>
                  <a:srgbClr val="637052"/>
                </a:solidFill>
              </a:rPr>
              <a:pPr/>
              <a:t>‹#›</a:t>
            </a:fld>
            <a:endParaRPr lang="en-IE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90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8751-66E0-47C5-A6F0-EC0720DC2CBB}" type="datetimeFigureOut">
              <a:rPr lang="en-IE" smtClean="0"/>
              <a:pPr/>
              <a:t>05/02/2026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B92A-4DAF-49BD-BD98-9F8B43C26B38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062797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8751-66E0-47C5-A6F0-EC0720DC2CBB}" type="datetimeFigureOut">
              <a:rPr lang="en-IE" smtClean="0"/>
              <a:pPr/>
              <a:t>05/02/2026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B92A-4DAF-49BD-BD98-9F8B43C26B38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559872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923830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64" y="138455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7390886" y="6453336"/>
            <a:ext cx="820480" cy="276999"/>
            <a:chOff x="7390886" y="6453336"/>
            <a:chExt cx="820480" cy="276999"/>
          </a:xfrm>
        </p:grpSpPr>
        <p:pic>
          <p:nvPicPr>
            <p:cNvPr id="5" name="il_fi" descr="http://www.bbfuzz.com/Pictures%20Web/Copyright.jpe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90886" y="6506903"/>
              <a:ext cx="182563" cy="16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 userDrawn="1"/>
          </p:nvSpPr>
          <p:spPr>
            <a:xfrm>
              <a:off x="7563294" y="6453336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b="1" dirty="0"/>
                <a:t>SciFest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506753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67873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-option 2">
    <p:bg>
      <p:bgPr>
        <a:gradFill flip="none" rotWithShape="1">
          <a:gsLst>
            <a:gs pos="5000">
              <a:schemeClr val="accent2"/>
            </a:gs>
            <a:gs pos="95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514601"/>
            <a:ext cx="4627756" cy="1362075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3600" b="0" cap="none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Section Divider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53050" y="0"/>
            <a:ext cx="379095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04957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15480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236851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09510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74672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5479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856980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372565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88913"/>
            <a:ext cx="2125663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229350" cy="5937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439107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8208963" cy="71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664360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8208963" cy="71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9253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-option 3">
    <p:bg>
      <p:bgPr>
        <a:gradFill flip="none" rotWithShape="1">
          <a:gsLst>
            <a:gs pos="5000">
              <a:schemeClr val="accent2"/>
            </a:gs>
            <a:gs pos="95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2466" y="584201"/>
            <a:ext cx="4627756" cy="1362075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3200" b="0" cap="none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Section Divider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2173933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8208963" cy="71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9372564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88913"/>
            <a:ext cx="8507413" cy="593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078033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8208963" cy="71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5389345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2734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379539"/>
            <a:ext cx="4037012" cy="4537075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379539"/>
            <a:ext cx="4038600" cy="4537075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3469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4025" y="409575"/>
            <a:ext cx="82296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379539"/>
            <a:ext cx="8228012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3403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>
    <p:fade/>
  </p:transition>
  <p:hf hdr="0" ftr="0" dt="0"/>
  <p:txStyles>
    <p:titleStyle>
      <a:lvl1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800" b="0" i="0">
          <a:solidFill>
            <a:schemeClr val="accent1"/>
          </a:solidFill>
          <a:latin typeface="Neo Sans Intel Medium" pitchFamily="34" charset="0"/>
          <a:ea typeface="+mj-ea"/>
          <a:cs typeface="Verdana"/>
        </a:defRPr>
      </a:lvl1pPr>
      <a:lvl2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2pPr>
      <a:lvl3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3pPr>
      <a:lvl4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4pPr>
      <a:lvl5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5pPr>
      <a:lvl6pPr marL="4572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6pPr>
      <a:lvl7pPr marL="9144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7pPr>
      <a:lvl8pPr marL="13716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8pPr>
      <a:lvl9pPr marL="18288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9pPr>
    </p:titleStyle>
    <p:bodyStyle>
      <a:lvl1pPr marL="0" indent="0" algn="l" rtl="0" eaLnBrk="1" fontAlgn="base" hangingPunct="1">
        <a:spcBef>
          <a:spcPct val="75000"/>
        </a:spcBef>
        <a:spcAft>
          <a:spcPct val="0"/>
        </a:spcAft>
        <a:defRPr sz="2000">
          <a:solidFill>
            <a:schemeClr val="tx1"/>
          </a:solidFill>
          <a:latin typeface="Neo Sans Intel" pitchFamily="34" charset="0"/>
          <a:ea typeface="+mn-ea"/>
          <a:cs typeface="Verdana"/>
        </a:defRPr>
      </a:lvl1pPr>
      <a:lvl2pPr marL="185738" indent="-184150" algn="l" rtl="0" eaLnBrk="1" fontAlgn="base" hangingPunct="1">
        <a:spcBef>
          <a:spcPct val="40000"/>
        </a:spcBef>
        <a:spcAft>
          <a:spcPct val="0"/>
        </a:spcAft>
        <a:buClr>
          <a:schemeClr val="tx1"/>
        </a:buClr>
        <a:buFont typeface="Times" pitchFamily="18" charset="0"/>
        <a:buChar char="•"/>
        <a:defRPr sz="2000">
          <a:solidFill>
            <a:schemeClr val="tx1"/>
          </a:solidFill>
          <a:latin typeface="Neo Sans Intel" pitchFamily="34" charset="0"/>
          <a:cs typeface="Verdana"/>
        </a:defRPr>
      </a:lvl2pPr>
      <a:lvl3pPr marL="414338" indent="-22701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Neo Sans Intel" pitchFamily="34" charset="0"/>
        <a:buChar char="–"/>
        <a:defRPr sz="1800">
          <a:solidFill>
            <a:schemeClr val="tx1"/>
          </a:solidFill>
          <a:latin typeface="Neo Sans Intel" pitchFamily="34" charset="0"/>
          <a:cs typeface="Verdana"/>
        </a:defRPr>
      </a:lvl3pPr>
      <a:lvl4pPr marL="568325" indent="-1524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Neo Sans Intel" pitchFamily="34" charset="0"/>
        <a:buChar char="–"/>
        <a:defRPr sz="1800" b="0" i="0">
          <a:solidFill>
            <a:schemeClr val="tx1"/>
          </a:solidFill>
          <a:latin typeface="Neo Sans Intel" pitchFamily="34" charset="0"/>
          <a:cs typeface="Verdana"/>
        </a:defRPr>
      </a:lvl4pPr>
      <a:lvl5pPr marL="762000" indent="-1920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800">
          <a:solidFill>
            <a:schemeClr val="tx1"/>
          </a:solidFill>
          <a:latin typeface="Neo Sans Intel" pitchFamily="34" charset="0"/>
          <a:cs typeface="Verdana"/>
        </a:defRPr>
      </a:lvl5pPr>
      <a:lvl6pPr marL="1219200" indent="-1920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1676400" indent="-1920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133600" indent="-1920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2590800" indent="-1920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88640"/>
            <a:ext cx="82296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379539"/>
            <a:ext cx="8228012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362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transition>
    <p:fade/>
  </p:transition>
  <p:hf hdr="0" ftr="0" dt="0"/>
  <p:txStyles>
    <p:titleStyle>
      <a:lvl1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800" b="0" i="0">
          <a:solidFill>
            <a:schemeClr val="accent1"/>
          </a:solidFill>
          <a:latin typeface="Neo Sans Intel Medium" pitchFamily="34" charset="0"/>
          <a:ea typeface="+mj-ea"/>
          <a:cs typeface="Verdana"/>
        </a:defRPr>
      </a:lvl1pPr>
      <a:lvl2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2pPr>
      <a:lvl3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3pPr>
      <a:lvl4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4pPr>
      <a:lvl5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5pPr>
      <a:lvl6pPr marL="4572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6pPr>
      <a:lvl7pPr marL="9144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7pPr>
      <a:lvl8pPr marL="13716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8pPr>
      <a:lvl9pPr marL="18288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>
          <a:solidFill>
            <a:schemeClr val="hlink"/>
          </a:solidFill>
          <a:latin typeface="Neo Sans Intel Medium" pitchFamily="34" charset="0"/>
          <a:cs typeface="Arial" pitchFamily="34" charset="0"/>
        </a:defRPr>
      </a:lvl9pPr>
    </p:titleStyle>
    <p:bodyStyle>
      <a:lvl1pPr marL="0" indent="0" algn="l" rtl="0" eaLnBrk="1" fontAlgn="base" hangingPunct="1">
        <a:spcBef>
          <a:spcPct val="75000"/>
        </a:spcBef>
        <a:spcAft>
          <a:spcPct val="0"/>
        </a:spcAft>
        <a:defRPr sz="2000">
          <a:solidFill>
            <a:schemeClr val="tx1"/>
          </a:solidFill>
          <a:latin typeface="Neo Sans Intel" pitchFamily="34" charset="0"/>
          <a:ea typeface="+mn-ea"/>
          <a:cs typeface="Verdana"/>
        </a:defRPr>
      </a:lvl1pPr>
      <a:lvl2pPr marL="185738" indent="-184150" algn="l" rtl="0" eaLnBrk="1" fontAlgn="base" hangingPunct="1">
        <a:spcBef>
          <a:spcPct val="40000"/>
        </a:spcBef>
        <a:spcAft>
          <a:spcPct val="0"/>
        </a:spcAft>
        <a:buClr>
          <a:schemeClr val="tx1"/>
        </a:buClr>
        <a:buFont typeface="Times" pitchFamily="18" charset="0"/>
        <a:buChar char="•"/>
        <a:defRPr sz="2000">
          <a:solidFill>
            <a:schemeClr val="tx1"/>
          </a:solidFill>
          <a:latin typeface="Neo Sans Intel" pitchFamily="34" charset="0"/>
          <a:cs typeface="Verdana"/>
        </a:defRPr>
      </a:lvl2pPr>
      <a:lvl3pPr marL="414338" indent="-22701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Neo Sans Intel" pitchFamily="34" charset="0"/>
        <a:buChar char="–"/>
        <a:defRPr sz="1800">
          <a:solidFill>
            <a:schemeClr val="tx1"/>
          </a:solidFill>
          <a:latin typeface="Neo Sans Intel" pitchFamily="34" charset="0"/>
          <a:cs typeface="Verdana"/>
        </a:defRPr>
      </a:lvl3pPr>
      <a:lvl4pPr marL="568325" indent="-1524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Neo Sans Intel" pitchFamily="34" charset="0"/>
        <a:buChar char="–"/>
        <a:defRPr sz="1800" b="0" i="0">
          <a:solidFill>
            <a:schemeClr val="tx1"/>
          </a:solidFill>
          <a:latin typeface="Neo Sans Intel" pitchFamily="34" charset="0"/>
          <a:cs typeface="Verdana"/>
        </a:defRPr>
      </a:lvl4pPr>
      <a:lvl5pPr marL="762000" indent="-1920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800">
          <a:solidFill>
            <a:schemeClr val="tx1"/>
          </a:solidFill>
          <a:latin typeface="Neo Sans Intel" pitchFamily="34" charset="0"/>
          <a:cs typeface="Verdana"/>
        </a:defRPr>
      </a:lvl5pPr>
      <a:lvl6pPr marL="1219200" indent="-1920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1676400" indent="-1920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133600" indent="-1920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2590800" indent="-1920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53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8" r:id="rId8"/>
    <p:sldLayoutId id="2147483800" r:id="rId9"/>
    <p:sldLayoutId id="2147483801" r:id="rId10"/>
    <p:sldLayoutId id="2147483802" r:id="rId11"/>
    <p:sldLayoutId id="2147483803" r:id="rId12"/>
    <p:sldLayoutId id="2147483804" r:id="rId13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00100" y="127000"/>
            <a:ext cx="75438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714500"/>
            <a:ext cx="75438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15175" y="6394450"/>
            <a:ext cx="17430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402902D-A5F5-4D7D-AAA7-32469BA0BC4D}" type="datetimeFigureOut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2/5/2026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219" y="6394450"/>
            <a:ext cx="610076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294" y="6394450"/>
            <a:ext cx="39290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F4C9F40-B079-4B71-A627-7266DFEA7F03}" type="slidenum">
              <a:rPr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437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685800" rtl="0" eaLnBrk="1" latinLnBrk="0" hangingPunct="1">
        <a:spcBef>
          <a:spcPts val="1650"/>
        </a:spcBef>
        <a:buClr>
          <a:schemeClr val="tx1">
            <a:lumMod val="65000"/>
          </a:schemeClr>
        </a:buClr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205740" algn="l" defTabSz="6858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51510" indent="-171450" algn="l" defTabSz="685800" rtl="0" eaLnBrk="1" latinLnBrk="0" hangingPunct="1">
        <a:spcBef>
          <a:spcPts val="900"/>
        </a:spcBef>
        <a:buClr>
          <a:schemeClr val="tx1">
            <a:lumMod val="65000"/>
          </a:schemeClr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71450" algn="l" defTabSz="685800" rtl="0" eaLnBrk="1" latinLnBrk="0" hangingPunct="1">
        <a:spcBef>
          <a:spcPts val="7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62990" indent="-171450" algn="l" defTabSz="6858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71450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05890" indent="-171450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71450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48790" indent="-171450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2878751-66E0-47C5-A6F0-EC0720DC2CBB}" type="datetimeFigureOut">
              <a:rPr lang="en-IE" smtClean="0"/>
              <a:pPr/>
              <a:t>05/02/2026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674B92A-4DAF-49BD-BD98-9F8B43C26B38}" type="slidenum">
              <a:rPr lang="en-IE" smtClean="0"/>
              <a:pPr/>
              <a:t>‹#›</a:t>
            </a:fld>
            <a:endParaRPr lang="en-IE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05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88913"/>
            <a:ext cx="820896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E"/>
              <a:t>Click to edit Master title style</a:t>
            </a:r>
          </a:p>
        </p:txBody>
      </p:sp>
      <p:graphicFrame>
        <p:nvGraphicFramePr>
          <p:cNvPr id="52229" name="Group 5"/>
          <p:cNvGraphicFramePr>
            <a:graphicFrameLocks noGrp="1"/>
          </p:cNvGraphicFramePr>
          <p:nvPr/>
        </p:nvGraphicFramePr>
        <p:xfrm>
          <a:off x="34925" y="44450"/>
          <a:ext cx="9074150" cy="6769100"/>
        </p:xfrm>
        <a:graphic>
          <a:graphicData uri="http://schemas.openxmlformats.org/drawingml/2006/table">
            <a:tbl>
              <a:tblPr/>
              <a:tblGrid>
                <a:gridCol w="907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50000"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24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52438" indent="-452438" algn="l" rtl="0" eaLnBrk="0" fontAlgn="base" hangingPunct="0">
        <a:spcBef>
          <a:spcPct val="20000"/>
        </a:spcBef>
        <a:spcAft>
          <a:spcPct val="0"/>
        </a:spcAft>
        <a:buSzPct val="150000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35890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cs typeface="+mn-cs"/>
        </a:defRPr>
      </a:lvl2pPr>
      <a:lvl3pPr marL="176688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217487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5828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30400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34972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9544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441166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fest.i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6.jpeg"/><Relationship Id="rId3" Type="http://schemas.openxmlformats.org/officeDocument/2006/relationships/image" Target="../media/image31.wmf"/><Relationship Id="rId7" Type="http://schemas.openxmlformats.org/officeDocument/2006/relationships/hyperlink" Target="https://www.flickr.com/photos/sp13/" TargetMode="External"/><Relationship Id="rId12" Type="http://schemas.openxmlformats.org/officeDocument/2006/relationships/image" Target="../media/image35.jpg"/><Relationship Id="rId17" Type="http://schemas.openxmlformats.org/officeDocument/2006/relationships/hyperlink" Target="https://www.instagram.com/scifest4stem/" TargetMode="External"/><Relationship Id="rId2" Type="http://schemas.openxmlformats.org/officeDocument/2006/relationships/hyperlink" Target="http://www.scifest.ie/" TargetMode="External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jpeg"/><Relationship Id="rId11" Type="http://schemas.openxmlformats.org/officeDocument/2006/relationships/hyperlink" Target="https://issuu.com/scifest/docs" TargetMode="External"/><Relationship Id="rId5" Type="http://schemas.openxmlformats.org/officeDocument/2006/relationships/hyperlink" Target="https://twitter.com/SciFest4STEM" TargetMode="External"/><Relationship Id="rId15" Type="http://schemas.openxmlformats.org/officeDocument/2006/relationships/image" Target="../media/image38.png"/><Relationship Id="rId10" Type="http://schemas.openxmlformats.org/officeDocument/2006/relationships/image" Target="../media/image34.jpeg"/><Relationship Id="rId4" Type="http://schemas.openxmlformats.org/officeDocument/2006/relationships/hyperlink" Target="https://www.facebook.com/scifest.ie" TargetMode="External"/><Relationship Id="rId9" Type="http://schemas.openxmlformats.org/officeDocument/2006/relationships/hyperlink" Target="https://www.youtube.com/user/SciFest/feed?view_as=public" TargetMode="External"/><Relationship Id="rId1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file:///F:\1.%20Sheila's%20Documents\2.%20%20SciFest%202012\Launch%202012\UrlBlockedError.aspx" TargetMode="External"/><Relationship Id="rId7" Type="http://schemas.openxmlformats.org/officeDocument/2006/relationships/image" Target="../media/image27.jpeg"/><Relationship Id="rId2" Type="http://schemas.openxmlformats.org/officeDocument/2006/relationships/hyperlink" Target="mailto:info@scifest.ie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hyperlink" Target="http://www.scifest.i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96" y="6284168"/>
            <a:ext cx="5256584" cy="45720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Where Creativity Meets Innovation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0528" y="2944944"/>
            <a:ext cx="2965877" cy="1015663"/>
          </a:xfrm>
          <a:prstGeom prst="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1B365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  <a:t>SciFest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36296" y="6343491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www.scifest.ie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DA3953-088D-567C-64CF-40628DD64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53136"/>
            <a:ext cx="2326197" cy="1392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A7E767-C055-AE46-673A-5D505FB8D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233961"/>
            <a:ext cx="6516216" cy="81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1057" y="121083"/>
            <a:ext cx="2448272" cy="897213"/>
          </a:xfrm>
        </p:spPr>
        <p:txBody>
          <a:bodyPr>
            <a:normAutofit fontScale="90000"/>
          </a:bodyPr>
          <a:lstStyle/>
          <a:p>
            <a:r>
              <a:rPr lang="en-IE" sz="2400" b="1" dirty="0">
                <a:solidFill>
                  <a:schemeClr val="bg1"/>
                </a:solidFill>
              </a:rPr>
              <a:t>Dates to </a:t>
            </a:r>
            <a:r>
              <a:rPr lang="en-IE" sz="4300" b="1" dirty="0"/>
              <a:t>            </a:t>
            </a:r>
            <a:r>
              <a:rPr lang="en-IE" sz="4000" b="1" dirty="0">
                <a:solidFill>
                  <a:schemeClr val="accent1">
                    <a:lumMod val="50000"/>
                  </a:schemeClr>
                </a:solidFill>
              </a:rPr>
              <a:t>Reminders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279" y="6452535"/>
            <a:ext cx="561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Top Awards </a:t>
            </a:r>
            <a:r>
              <a:rPr lang="en-IE" b="1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I</a:t>
            </a:r>
            <a:r>
              <a:rPr kumimoji="0" lang="en-I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nclude</a:t>
            </a: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an All-expenses-paid </a:t>
            </a:r>
            <a:r>
              <a:rPr lang="en-IE" b="1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T</a:t>
            </a: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rip to the USA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87675-66A7-4CAD-BF76-D98D3E1DB05B}"/>
              </a:ext>
            </a:extLst>
          </p:cNvPr>
          <p:cNvGrpSpPr/>
          <p:nvPr/>
        </p:nvGrpSpPr>
        <p:grpSpPr>
          <a:xfrm>
            <a:off x="343059" y="1176419"/>
            <a:ext cx="8911114" cy="4994053"/>
            <a:chOff x="329253" y="1726560"/>
            <a:chExt cx="8911114" cy="4994053"/>
          </a:xfrm>
        </p:grpSpPr>
        <p:sp>
          <p:nvSpPr>
            <p:cNvPr id="22" name="TextBox 21"/>
            <p:cNvSpPr txBox="1"/>
            <p:nvPr/>
          </p:nvSpPr>
          <p:spPr>
            <a:xfrm>
              <a:off x="1212276" y="5900901"/>
              <a:ext cx="6691835" cy="81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Check out the SciFest website </a:t>
              </a:r>
              <a:r>
                <a:rPr kumimoji="0" lang="en-I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  <a:hlinkClick r:id="rId3"/>
                </a:rPr>
                <a:t>www.scifest.ie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 today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Watch the video  </a:t>
              </a:r>
              <a:r>
                <a:rPr kumimoji="0" lang="en-I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https://www.youtube.com/watch?v=itSSZcGmSxo</a:t>
              </a:r>
              <a:endPara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1052DF4-1EF9-41FC-BC59-1CFAAD1EC036}"/>
                </a:ext>
              </a:extLst>
            </p:cNvPr>
            <p:cNvGrpSpPr/>
            <p:nvPr/>
          </p:nvGrpSpPr>
          <p:grpSpPr>
            <a:xfrm>
              <a:off x="329253" y="1726560"/>
              <a:ext cx="8911114" cy="3464070"/>
              <a:chOff x="329253" y="1726560"/>
              <a:chExt cx="8911114" cy="346407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995915" y="3964619"/>
                <a:ext cx="7980724" cy="349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110000"/>
                  </a:lnSpc>
                  <a:spcBef>
                    <a:spcPct val="40000"/>
                  </a:spcBef>
                  <a:spcAft>
                    <a:spcPts val="0"/>
                  </a:spcAft>
                  <a:buClr>
                    <a:srgbClr val="FFFF00"/>
                  </a:buClr>
                  <a:buSzPct val="150000"/>
                  <a:buFontTx/>
                  <a:buNone/>
                  <a:tabLst/>
                  <a:defRPr/>
                </a:pPr>
                <a:r>
                  <a:rPr kumimoji="0" lang="en-I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Closing date for receipt of entries to </a:t>
                </a:r>
                <a:r>
                  <a:rPr kumimoji="0" lang="en-I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SciFest@College</a:t>
                </a:r>
                <a:r>
                  <a:rPr kumimoji="0" lang="en-I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2026 is Thursday 12 March 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2026.</a:t>
                </a:r>
                <a:endParaRPr kumimoji="0" lang="en-I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pic>
            <p:nvPicPr>
              <p:cNvPr id="1026" name="Picture 2" descr="https://encrypted-tbn3.gstatic.com/images?q=tbn:ANd9GcQbchyAs4cyh8JDBG4kTY6sN60XjOdkKbgRQ1J3DdUkjIwPISu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0805" y="3024775"/>
                <a:ext cx="506248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015139" y="4467419"/>
                <a:ext cx="8225228" cy="723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Dates of SciFest@College events are posted on the website as they become available – see SciFest@College/Dates &amp; Contacts.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79336" y="1726560"/>
                <a:ext cx="7994831" cy="1063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SciFest@College</a:t>
                </a:r>
                <a:r>
                  <a:rPr kumimoji="0" lang="en-I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2026 regional STEM fairs will take in Dundalk Institute of Technology,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TU Dublin (3 venues), MTU (2 venues), TUS (3 venues), ATU (3 venues), SETU (Waterford),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St Mary’s College Derry and in DCU.</a:t>
                </a:r>
              </a:p>
            </p:txBody>
          </p:sp>
          <p:pic>
            <p:nvPicPr>
              <p:cNvPr id="32" name="Picture 2" descr="https://encrypted-tbn3.gstatic.com/images?q=tbn:ANd9GcQbchyAs4cyh8JDBG4kTY6sN60XjOdkKbgRQ1J3DdUkjIwPISu0">
                <a:extLst>
                  <a:ext uri="{FF2B5EF4-FFF2-40B4-BE49-F238E27FC236}">
                    <a16:creationId xmlns:a16="http://schemas.microsoft.com/office/drawing/2014/main" id="{C27959A4-E9AB-48C5-AA3A-A43E046859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253" y="1934794"/>
                <a:ext cx="506248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https://encrypted-tbn3.gstatic.com/images?q=tbn:ANd9GcQbchyAs4cyh8JDBG4kTY6sN60XjOdkKbgRQ1J3DdUkjIwPISu0">
                <a:extLst>
                  <a:ext uri="{FF2B5EF4-FFF2-40B4-BE49-F238E27FC236}">
                    <a16:creationId xmlns:a16="http://schemas.microsoft.com/office/drawing/2014/main" id="{0CD83CF8-2F4C-4ABE-B851-1E2AD30297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759" y="4536710"/>
                <a:ext cx="506248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https://encrypted-tbn3.gstatic.com/images?q=tbn:ANd9GcQbchyAs4cyh8JDBG4kTY6sN60XjOdkKbgRQ1J3DdUkjIwPISu0">
                <a:extLst>
                  <a:ext uri="{FF2B5EF4-FFF2-40B4-BE49-F238E27FC236}">
                    <a16:creationId xmlns:a16="http://schemas.microsoft.com/office/drawing/2014/main" id="{DACD6840-BAD1-4B71-B61D-0D4CF7616A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253" y="3851211"/>
                <a:ext cx="506248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D1054651-C93D-4A66-82D2-13467C15CC95}"/>
              </a:ext>
            </a:extLst>
          </p:cNvPr>
          <p:cNvSpPr txBox="1">
            <a:spLocks/>
          </p:cNvSpPr>
          <p:nvPr/>
        </p:nvSpPr>
        <p:spPr>
          <a:xfrm>
            <a:off x="8508009" y="6336960"/>
            <a:ext cx="479964" cy="365125"/>
          </a:xfrm>
        </p:spPr>
        <p:txBody>
          <a:bodyPr/>
          <a:lstStyle>
            <a:defPPr>
              <a:defRPr lang="en-I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o Sans Intel Medium" pitchFamily="34" charset="0"/>
              <a:ea typeface="+mn-ea"/>
              <a:cs typeface="Arial" charset="0"/>
            </a:endParaRPr>
          </a:p>
        </p:txBody>
      </p:sp>
      <p:pic>
        <p:nvPicPr>
          <p:cNvPr id="6" name="Picture 2" descr="https://encrypted-tbn3.gstatic.com/images?q=tbn:ANd9GcQbchyAs4cyh8JDBG4kTY6sN60XjOdkKbgRQ1J3DdUkjIwPISu0">
            <a:extLst>
              <a:ext uri="{FF2B5EF4-FFF2-40B4-BE49-F238E27FC236}">
                <a16:creationId xmlns:a16="http://schemas.microsoft.com/office/drawing/2014/main" id="{8B76133E-CA20-0F1B-AE21-4AB88B553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9" y="4846760"/>
            <a:ext cx="506248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BC4A94-69CD-1C61-EBEB-73A920C432BB}"/>
              </a:ext>
            </a:extLst>
          </p:cNvPr>
          <p:cNvSpPr txBox="1"/>
          <p:nvPr/>
        </p:nvSpPr>
        <p:spPr>
          <a:xfrm>
            <a:off x="1009721" y="4788547"/>
            <a:ext cx="8024910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10000"/>
              </a:lnSpc>
              <a:spcBef>
                <a:spcPct val="40000"/>
              </a:spcBef>
              <a:spcAft>
                <a:spcPts val="0"/>
              </a:spcAft>
              <a:buClr>
                <a:srgbClr val="FFFF00"/>
              </a:buClr>
              <a:buSzPct val="15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The SciFest 2026 National Final will take in November.</a:t>
            </a:r>
            <a:endParaRPr kumimoji="0" lang="en-IE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E09C9-8791-AA97-ECCF-43CCB471FF59}"/>
              </a:ext>
            </a:extLst>
          </p:cNvPr>
          <p:cNvSpPr txBox="1"/>
          <p:nvPr/>
        </p:nvSpPr>
        <p:spPr>
          <a:xfrm>
            <a:off x="1413803" y="2514445"/>
            <a:ext cx="6838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rgbClr val="FF6600"/>
                </a:solidFill>
              </a:rPr>
              <a:t>SciFest is free to enter at all levels, ensuring that everyone can participate without any cost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D5E604-8F84-AB32-7312-47ABCD2E4EBE}"/>
              </a:ext>
            </a:extLst>
          </p:cNvPr>
          <p:cNvSpPr txBox="1"/>
          <p:nvPr/>
        </p:nvSpPr>
        <p:spPr>
          <a:xfrm>
            <a:off x="6542217" y="6433459"/>
            <a:ext cx="176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www.scifest.ie</a:t>
            </a:r>
          </a:p>
        </p:txBody>
      </p:sp>
    </p:spTree>
    <p:extLst>
      <p:ext uri="{BB962C8B-B14F-4D97-AF65-F5344CB8AC3E}">
        <p14:creationId xmlns:p14="http://schemas.microsoft.com/office/powerpoint/2010/main" val="172975303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1678" y="6454669"/>
            <a:ext cx="1836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 YOU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here!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7D0E45-557C-4062-A79A-4343975674CD}"/>
              </a:ext>
            </a:extLst>
          </p:cNvPr>
          <p:cNvGrpSpPr/>
          <p:nvPr/>
        </p:nvGrpSpPr>
        <p:grpSpPr>
          <a:xfrm>
            <a:off x="0" y="188640"/>
            <a:ext cx="9144000" cy="5925887"/>
            <a:chOff x="0" y="287756"/>
            <a:chExt cx="9144000" cy="5925887"/>
          </a:xfrm>
        </p:grpSpPr>
        <p:pic>
          <p:nvPicPr>
            <p:cNvPr id="195" name="Picture 194">
              <a:hlinkClick r:id="rId2"/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818"/>
            <a:stretch>
              <a:fillRect/>
            </a:stretch>
          </p:blipFill>
          <p:spPr bwMode="auto">
            <a:xfrm>
              <a:off x="4706330" y="5371439"/>
              <a:ext cx="1714631" cy="842204"/>
            </a:xfrm>
            <a:prstGeom prst="rect">
              <a:avLst/>
            </a:prstGeom>
            <a:ln w="127000" cap="rnd">
              <a:noFill/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96" name="Picture 195">
              <a:hlinkClick r:id="rId4"/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2" r="61636"/>
            <a:stretch>
              <a:fillRect/>
            </a:stretch>
          </p:blipFill>
          <p:spPr bwMode="auto">
            <a:xfrm>
              <a:off x="1323770" y="4339438"/>
              <a:ext cx="1397002" cy="858662"/>
            </a:xfrm>
            <a:prstGeom prst="rect">
              <a:avLst/>
            </a:prstGeom>
            <a:ln w="127000" cap="rnd">
              <a:noFill/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grpSp>
          <p:nvGrpSpPr>
            <p:cNvPr id="1177" name="Group 1176"/>
            <p:cNvGrpSpPr/>
            <p:nvPr/>
          </p:nvGrpSpPr>
          <p:grpSpPr>
            <a:xfrm>
              <a:off x="3531776" y="4416500"/>
              <a:ext cx="1329271" cy="652498"/>
              <a:chOff x="-3139308" y="-304963"/>
              <a:chExt cx="1732498" cy="814967"/>
            </a:xfrm>
          </p:grpSpPr>
          <p:pic>
            <p:nvPicPr>
              <p:cNvPr id="198" name="Picture 197">
                <a:hlinkClick r:id="rId5"/>
              </p:cNvPr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175" r="41643"/>
              <a:stretch/>
            </p:blipFill>
            <p:spPr bwMode="auto">
              <a:xfrm>
                <a:off x="-2414345" y="-296713"/>
                <a:ext cx="1007535" cy="806717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1220" name="Picture 196" descr="https://encrypted-tbn0.gstatic.com/images?q=tbn:ANd9GcQod2AnWJvdT2Zx7XzzzCEtLJscMve241zv6yJSnBQX2oILj_vI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139308" y="-304963"/>
                <a:ext cx="724958" cy="724958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441063" y="5411990"/>
              <a:ext cx="1581208" cy="761999"/>
              <a:chOff x="4226635" y="660134"/>
              <a:chExt cx="1630077" cy="740702"/>
            </a:xfrm>
          </p:grpSpPr>
          <p:pic>
            <p:nvPicPr>
              <p:cNvPr id="200" name="Picture 199">
                <a:hlinkClick r:id="rId7"/>
              </p:cNvPr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163" r="-1"/>
              <a:stretch/>
            </p:blipFill>
            <p:spPr bwMode="auto">
              <a:xfrm>
                <a:off x="4815312" y="660134"/>
                <a:ext cx="1041400" cy="740702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1028" name="Picture 4" descr="https://encrypted-tbn1.gstatic.com/images?q=tbn:ANd9GcTifYiTpKZXHRMH3QSpsNCsX-8gH97ox0_eCl9sJ_sQm0Id0m4DSA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6635" y="723677"/>
                <a:ext cx="547158" cy="547158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7222644" y="5411990"/>
              <a:ext cx="1422582" cy="736556"/>
              <a:chOff x="9112860" y="118615"/>
              <a:chExt cx="1422582" cy="736556"/>
            </a:xfrm>
          </p:grpSpPr>
          <p:pic>
            <p:nvPicPr>
              <p:cNvPr id="199" name="Picture 198">
                <a:hlinkClick r:id="rId9"/>
              </p:cNvPr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28" r="23256" b="11663"/>
              <a:stretch/>
            </p:blipFill>
            <p:spPr bwMode="auto">
              <a:xfrm>
                <a:off x="9587174" y="118615"/>
                <a:ext cx="948268" cy="736556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1030" name="Picture 6" descr="https://encrypted-tbn0.gstatic.com/images?q=tbn:ANd9GcTQ6-OaTDuCL0WvGcyVgt4-bTTdAzAJ9bWb6jVJd6pfNGtOSNFcrA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12860" y="234745"/>
                <a:ext cx="504296" cy="504296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BEF2903-3A79-4A1F-B27C-DD6BD072F093}"/>
                </a:ext>
              </a:extLst>
            </p:cNvPr>
            <p:cNvGrpSpPr/>
            <p:nvPr/>
          </p:nvGrpSpPr>
          <p:grpSpPr>
            <a:xfrm>
              <a:off x="2660269" y="5468320"/>
              <a:ext cx="1709838" cy="504296"/>
              <a:chOff x="4662362" y="5569188"/>
              <a:chExt cx="1709838" cy="50429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154111-5F4D-4E0C-8372-080A691834F0}"/>
                  </a:ext>
                </a:extLst>
              </p:cNvPr>
              <p:cNvSpPr txBox="1"/>
              <p:nvPr/>
            </p:nvSpPr>
            <p:spPr>
              <a:xfrm>
                <a:off x="5106096" y="5611819"/>
                <a:ext cx="126610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solidFill>
                      <a:srgbClr val="0070C0"/>
                    </a:solidFill>
                    <a:hlinkClick r:id="rId1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Read about SciFest on ISSUU</a:t>
                </a:r>
                <a:endParaRPr lang="en-GB" sz="1200" b="1" dirty="0">
                  <a:solidFill>
                    <a:srgbClr val="0070C0"/>
                  </a:solidFill>
                </a:endParaRPr>
              </a:p>
            </p:txBody>
          </p:sp>
          <p:pic>
            <p:nvPicPr>
              <p:cNvPr id="35" name="Picture 34"/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662362" y="5569188"/>
                <a:ext cx="504296" cy="504296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D794EA-62E3-4AD5-8FD0-C8849B75CD85}"/>
                </a:ext>
              </a:extLst>
            </p:cNvPr>
            <p:cNvSpPr txBox="1"/>
            <p:nvPr/>
          </p:nvSpPr>
          <p:spPr>
            <a:xfrm>
              <a:off x="2622948" y="287756"/>
              <a:ext cx="37781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</a:rPr>
                <a:t>SciFest on Social Media</a:t>
              </a:r>
            </a:p>
          </p:txBody>
        </p:sp>
        <p:pic>
          <p:nvPicPr>
            <p:cNvPr id="14" name="Picture 13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C581A989-6C8E-494F-B600-AFB0FA124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08533"/>
              <a:ext cx="4525523" cy="3017015"/>
            </a:xfrm>
            <a:prstGeom prst="rect">
              <a:avLst/>
            </a:prstGeom>
            <a:ln w="127000" cap="rnd">
              <a:noFill/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6" name="Picture 15" descr="A picture containing text, person, person&#10;&#10;Description automatically generated">
              <a:extLst>
                <a:ext uri="{FF2B5EF4-FFF2-40B4-BE49-F238E27FC236}">
                  <a16:creationId xmlns:a16="http://schemas.microsoft.com/office/drawing/2014/main" id="{28F476D3-3D2D-4A19-B2F0-0CCF32EEF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" r="2080"/>
            <a:stretch/>
          </p:blipFill>
          <p:spPr>
            <a:xfrm>
              <a:off x="4706330" y="1106946"/>
              <a:ext cx="4437670" cy="3017015"/>
            </a:xfrm>
            <a:prstGeom prst="rect">
              <a:avLst/>
            </a:prstGeom>
            <a:ln w="127000" cap="rnd">
              <a:noFill/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CEC021F-99F5-97A3-EB60-77F6F903DF79}"/>
              </a:ext>
            </a:extLst>
          </p:cNvPr>
          <p:cNvGrpSpPr/>
          <p:nvPr/>
        </p:nvGrpSpPr>
        <p:grpSpPr>
          <a:xfrm>
            <a:off x="5762382" y="4323989"/>
            <a:ext cx="1712410" cy="645893"/>
            <a:chOff x="5811918" y="4472400"/>
            <a:chExt cx="1712410" cy="645893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906AEEE-4062-25A3-3BA1-5388C89ED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11918" y="4472400"/>
              <a:ext cx="645893" cy="64589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7754CC-28D8-A1B3-BFAA-DFE7D10986E3}"/>
                </a:ext>
              </a:extLst>
            </p:cNvPr>
            <p:cNvSpPr txBox="1"/>
            <p:nvPr/>
          </p:nvSpPr>
          <p:spPr>
            <a:xfrm>
              <a:off x="6457811" y="4485104"/>
              <a:ext cx="1066517" cy="600164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66CC"/>
                  </a:solidFill>
                  <a:latin typeface="+mn-lt"/>
                  <a:hlinkClick r:id="rId17"/>
                </a:rPr>
                <a:t>Follow SciFest on Instagram</a:t>
              </a:r>
              <a:endParaRPr lang="en-GB" sz="1100" b="1" dirty="0">
                <a:solidFill>
                  <a:srgbClr val="0066CC"/>
                </a:solidFill>
                <a:latin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F55B04F-C013-088C-E1C2-D52EEF3AE471}"/>
              </a:ext>
            </a:extLst>
          </p:cNvPr>
          <p:cNvSpPr txBox="1"/>
          <p:nvPr/>
        </p:nvSpPr>
        <p:spPr>
          <a:xfrm>
            <a:off x="7219947" y="6439280"/>
            <a:ext cx="176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www.scifest.ie</a:t>
            </a:r>
          </a:p>
        </p:txBody>
      </p:sp>
    </p:spTree>
    <p:extLst>
      <p:ext uri="{BB962C8B-B14F-4D97-AF65-F5344CB8AC3E}">
        <p14:creationId xmlns:p14="http://schemas.microsoft.com/office/powerpoint/2010/main" val="135043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59610"/>
            <a:ext cx="4104456" cy="56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1200" cap="none" spc="-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SciFest?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-5936" y="6436069"/>
            <a:ext cx="5874079" cy="37730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SciFest is Totally Free to Enter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62799" y="6444044"/>
            <a:ext cx="176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www.scifest.ie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03B4C-C81C-4452-904E-3BB7AF321F12}"/>
              </a:ext>
            </a:extLst>
          </p:cNvPr>
          <p:cNvGrpSpPr/>
          <p:nvPr/>
        </p:nvGrpSpPr>
        <p:grpSpPr>
          <a:xfrm>
            <a:off x="172692" y="850401"/>
            <a:ext cx="8694726" cy="5157198"/>
            <a:chOff x="292026" y="792082"/>
            <a:chExt cx="8694726" cy="5157198"/>
          </a:xfrm>
        </p:grpSpPr>
        <p:sp>
          <p:nvSpPr>
            <p:cNvPr id="9" name="TextBox 8"/>
            <p:cNvSpPr txBox="1"/>
            <p:nvPr/>
          </p:nvSpPr>
          <p:spPr>
            <a:xfrm>
              <a:off x="292026" y="792082"/>
              <a:ext cx="5611788" cy="33506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216000" tIns="180000" bIns="180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SciFest is a series of one day STEM fairs for    second-level students which take place in: </a:t>
              </a:r>
            </a:p>
            <a:p>
              <a:pPr marL="342900" indent="-34290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prstClr val="white"/>
                </a:buClr>
                <a:buAutoNum type="arabicPeriod"/>
                <a:defRPr/>
              </a:pPr>
              <a:r>
                <a:rPr kumimoji="0" lang="en-IE" sz="1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Schools (SciFest@School</a:t>
              </a:r>
              <a:r>
                <a:rPr lang="en-IE" sz="1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</a:t>
              </a:r>
              <a:r>
                <a:rPr lang="en-IE" sz="1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SciFest@TCPID</a:t>
              </a:r>
              <a:r>
                <a:rPr lang="en-IE" sz="1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   </a:t>
              </a:r>
              <a:r>
                <a:rPr lang="en-IE" sz="1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SciFest@Teen-Turn</a:t>
              </a:r>
              <a:endParaRPr kumimoji="0" lang="en-IE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0" indent="-34290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prstClr val="white"/>
                </a:buClr>
                <a:buFontTx/>
                <a:buAutoNum type="arabicPeriod" startAt="2"/>
                <a:defRPr/>
              </a:pPr>
              <a:r>
                <a:rPr kumimoji="0" lang="en-IE" sz="1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 Regional venues </a:t>
              </a:r>
              <a:r>
                <a:rPr lang="en-IE" sz="1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(SciFest@College), </a:t>
              </a:r>
              <a:r>
                <a:rPr kumimoji="0" lang="en-IE" sz="1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ATU (3 venues),          TUS (3 venues), SETU (2 venues), MTU (2 venues),                   TU Dublin (3 venues), DkIT, DCU and St Mary’s College, Derry</a:t>
              </a:r>
            </a:p>
            <a:p>
              <a:pPr marL="342900" indent="-342900">
                <a:lnSpc>
                  <a:spcPts val="2500"/>
                </a:lnSpc>
                <a:spcBef>
                  <a:spcPts val="600"/>
                </a:spcBef>
                <a:spcAft>
                  <a:spcPts val="600"/>
                </a:spcAft>
                <a:buClr>
                  <a:prstClr val="white"/>
                </a:buClr>
                <a:buFontTx/>
                <a:buAutoNum type="arabicPeriod" startAt="2"/>
                <a:defRPr/>
              </a:pPr>
              <a:r>
                <a:rPr kumimoji="0" lang="en-IE" sz="1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Dublin (National final) 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231973" y="1064721"/>
              <a:ext cx="2754779" cy="2550721"/>
              <a:chOff x="5845054" y="272633"/>
              <a:chExt cx="2754779" cy="255072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39315" t="36512" r="44841" b="37408"/>
              <a:stretch/>
            </p:blipFill>
            <p:spPr>
              <a:xfrm>
                <a:off x="5845054" y="272633"/>
                <a:ext cx="2754779" cy="2550721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807735" y="922409"/>
                <a:ext cx="5491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nstantia" panose="02030602050306030303" pitchFamily="18" charset="0"/>
                    <a:ea typeface="+mn-ea"/>
                    <a:cs typeface="+mn-cs"/>
                  </a:rPr>
                  <a:t>is</a:t>
                </a: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099" y="4401280"/>
              <a:ext cx="2422529" cy="1548000"/>
            </a:xfrm>
            <a:prstGeom prst="rect">
              <a:avLst/>
            </a:prstGeom>
            <a:ln w="127000" cap="rnd">
              <a:noFill/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4509" y="4401280"/>
              <a:ext cx="2709000" cy="1548000"/>
            </a:xfrm>
            <a:prstGeom prst="rect">
              <a:avLst/>
            </a:prstGeom>
            <a:ln w="127000" cap="rnd">
              <a:noFill/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18" y="4401280"/>
              <a:ext cx="2709001" cy="1548000"/>
            </a:xfrm>
            <a:prstGeom prst="rect">
              <a:avLst/>
            </a:prstGeom>
            <a:ln w="127000" cap="rnd">
              <a:noFill/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545926" y="6448251"/>
            <a:ext cx="98401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50210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504" y="764704"/>
            <a:ext cx="8784976" cy="5400600"/>
          </a:xfrm>
        </p:spPr>
        <p:txBody>
          <a:bodyPr wrap="square">
            <a:noAutofit/>
          </a:bodyPr>
          <a:lstStyle/>
          <a:p>
            <a:pPr marL="0" indent="0">
              <a:buNone/>
            </a:pPr>
            <a:r>
              <a:rPr lang="en-I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SciFest is an exciting way for you to:</a:t>
            </a:r>
          </a:p>
          <a:p>
            <a:pPr marL="361950" indent="-36195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a topic that really interests you</a:t>
            </a:r>
          </a:p>
          <a:p>
            <a:pPr marL="361950" indent="-36195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and solve a real world problem</a:t>
            </a:r>
          </a:p>
          <a:p>
            <a:pPr marL="361950" indent="-36195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Showcase your science, maths or technology project </a:t>
            </a:r>
          </a:p>
          <a:p>
            <a:pPr marL="361950" indent="-36195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experts from academia and industry about </a:t>
            </a:r>
          </a:p>
          <a:p>
            <a:pPr marL="361950" indent="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I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discoveries</a:t>
            </a:r>
          </a:p>
          <a:p>
            <a:pPr marL="361950" indent="-36195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your problem solving, computer, presentation, and research skills</a:t>
            </a:r>
          </a:p>
          <a:p>
            <a:pPr marL="361950" indent="-36195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with others and make new friends</a:t>
            </a:r>
          </a:p>
          <a:p>
            <a:pPr marL="361950" indent="-36195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 for more than €20,000 in prizes</a:t>
            </a:r>
          </a:p>
          <a:p>
            <a:pPr marL="361950" indent="-36195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real scientists in action </a:t>
            </a:r>
          </a:p>
          <a:p>
            <a:pPr marL="361950" indent="-36195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a college’s laboratories and view the facilities</a:t>
            </a:r>
          </a:p>
          <a:p>
            <a:pPr marL="361950" indent="-36195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the courses available in the college</a:t>
            </a:r>
          </a:p>
          <a:p>
            <a:pPr marL="361950" indent="-36195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your CV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endParaRPr lang="en-I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192" y="61044"/>
            <a:ext cx="4716016" cy="647700"/>
          </a:xfrm>
        </p:spPr>
        <p:txBody>
          <a:bodyPr>
            <a:normAutofit/>
          </a:bodyPr>
          <a:lstStyle/>
          <a:p>
            <a:r>
              <a:rPr lang="en-IE" sz="3600" b="1" dirty="0">
                <a:solidFill>
                  <a:schemeClr val="tx2"/>
                </a:solidFill>
                <a:latin typeface="+mn-lt"/>
              </a:rPr>
              <a:t>Why enter  SciFest?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9714" y="3941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 dirty="0"/>
          </a:p>
        </p:txBody>
      </p:sp>
      <p:sp>
        <p:nvSpPr>
          <p:cNvPr id="38" name="Rectangle 37"/>
          <p:cNvSpPr/>
          <p:nvPr/>
        </p:nvSpPr>
        <p:spPr>
          <a:xfrm>
            <a:off x="35496" y="6444044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>
              <a:spcBef>
                <a:spcPct val="50000"/>
              </a:spcBef>
              <a:defRPr/>
            </a:pPr>
            <a:r>
              <a:rPr lang="en-IE" b="1" dirty="0">
                <a:solidFill>
                  <a:schemeClr val="bg1"/>
                </a:solidFill>
              </a:rPr>
              <a:t>SciFest is Your Topic, Your Project, Your Achievement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42217" y="6444044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www.scifest.ie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14942C-2E7F-49D2-B5B0-E01DDAD701C3}"/>
              </a:ext>
            </a:extLst>
          </p:cNvPr>
          <p:cNvGrpSpPr/>
          <p:nvPr/>
        </p:nvGrpSpPr>
        <p:grpSpPr>
          <a:xfrm>
            <a:off x="6075289" y="448762"/>
            <a:ext cx="2817191" cy="5407050"/>
            <a:chOff x="5797314" y="332656"/>
            <a:chExt cx="3116851" cy="57525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7314" y="4007352"/>
              <a:ext cx="3116851" cy="2077900"/>
            </a:xfrm>
            <a:prstGeom prst="rect">
              <a:avLst/>
            </a:prstGeom>
            <a:ln w="127000" cap="rnd">
              <a:noFill/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02C0EA-392D-45E3-A0AF-B9F7D9755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758" y="332656"/>
              <a:ext cx="2109171" cy="2378215"/>
            </a:xfrm>
            <a:prstGeom prst="rect">
              <a:avLst/>
            </a:prstGeom>
            <a:ln w="127000" cap="rnd">
              <a:noFill/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25249294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5009" y="80209"/>
            <a:ext cx="7543800" cy="656572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IE" sz="3600" b="1" dirty="0">
                <a:solidFill>
                  <a:schemeClr val="tx2"/>
                </a:solidFill>
                <a:latin typeface="+mn-lt"/>
              </a:rPr>
              <a:t>Who can enter SciFest?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67079" y="4578779"/>
            <a:ext cx="4368868" cy="1489279"/>
          </a:xfrm>
        </p:spPr>
        <p:txBody>
          <a:bodyPr rtlCol="0">
            <a:normAutofit fontScale="25000" lnSpcReduction="20000"/>
          </a:bodyPr>
          <a:lstStyle/>
          <a:p>
            <a:pPr marL="0" indent="-35560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en-IE" sz="1800" b="1" dirty="0">
                <a:solidFill>
                  <a:srgbClr val="FFFFFF"/>
                </a:solidFill>
              </a:rPr>
              <a:t> </a:t>
            </a:r>
            <a:r>
              <a:rPr lang="en-IE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Categories</a:t>
            </a:r>
          </a:p>
          <a:p>
            <a:pPr marL="271463" indent="-271463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IE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Junior:              1</a:t>
            </a:r>
            <a:r>
              <a:rPr lang="en-IE" sz="7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IE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Year and 2</a:t>
            </a:r>
            <a:r>
              <a:rPr lang="en-IE" sz="7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IE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Year</a:t>
            </a:r>
          </a:p>
          <a:p>
            <a:pPr marL="271463" lvl="1" indent="-271463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IE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Intermediate:    3</a:t>
            </a:r>
            <a:r>
              <a:rPr lang="en-IE" sz="7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IE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Year and 4</a:t>
            </a:r>
            <a:r>
              <a:rPr lang="en-IE" sz="7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IE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Year</a:t>
            </a:r>
          </a:p>
          <a:p>
            <a:pPr marL="271463" lvl="1" indent="-271463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IE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Senior:              5</a:t>
            </a:r>
            <a:r>
              <a:rPr lang="en-IE" sz="7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IE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Year and 6</a:t>
            </a:r>
            <a:r>
              <a:rPr lang="en-IE" sz="7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IE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Year</a:t>
            </a:r>
          </a:p>
          <a:p>
            <a:pPr marL="0" indent="-355600" fontAlgn="auto">
              <a:lnSpc>
                <a:spcPct val="80000"/>
              </a:lnSpc>
              <a:spcAft>
                <a:spcPts val="0"/>
              </a:spcAft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lang="en-IE" sz="3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272590" y="3304253"/>
            <a:ext cx="8147086" cy="103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355600">
              <a:defRPr/>
            </a:pPr>
            <a:r>
              <a:rPr lang="en-IE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Type</a:t>
            </a:r>
          </a:p>
          <a:p>
            <a:pPr marL="285750" indent="-285750">
              <a:lnSpc>
                <a:spcPct val="115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en-I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or Group - (Max. 3 students per group – all group members </a:t>
            </a:r>
          </a:p>
          <a:p>
            <a:pPr>
              <a:lnSpc>
                <a:spcPct val="115000"/>
              </a:lnSpc>
              <a:buClr>
                <a:schemeClr val="tx1"/>
              </a:buClr>
              <a:tabLst>
                <a:tab pos="180975" algn="l"/>
              </a:tabLst>
              <a:defRPr/>
            </a:pPr>
            <a:r>
              <a:rPr lang="en-I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must  be in attendance at the exhibition)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718" name="Text Box 6"/>
          <p:cNvSpPr txBox="1">
            <a:spLocks noChangeArrowheads="1"/>
          </p:cNvSpPr>
          <p:nvPr/>
        </p:nvSpPr>
        <p:spPr bwMode="auto">
          <a:xfrm>
            <a:off x="5623626" y="4634784"/>
            <a:ext cx="3002843" cy="137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buClr>
                <a:srgbClr val="FF9933"/>
              </a:buClr>
              <a:buFont typeface="Wingdings" pitchFamily="2" charset="2"/>
              <a:buNone/>
              <a:defRPr/>
            </a:pPr>
            <a:r>
              <a:rPr lang="en-IE" b="1" dirty="0">
                <a:latin typeface="Arial" panose="020B0604020202020204" pitchFamily="34" charset="0"/>
                <a:cs typeface="Arial" panose="020B0604020202020204" pitchFamily="34" charset="0"/>
              </a:rPr>
              <a:t>Project Categories</a:t>
            </a: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ts val="2500"/>
              </a:lnSpc>
              <a:buClr>
                <a:schemeClr val="tx1"/>
              </a:buClr>
              <a:buFont typeface="Arial" charset="0"/>
              <a:buChar char="•"/>
              <a:defRPr/>
            </a:pPr>
            <a:r>
              <a:rPr lang="en-I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Sciences</a:t>
            </a:r>
          </a:p>
          <a:p>
            <a:pPr marL="271463" indent="-271463">
              <a:lnSpc>
                <a:spcPts val="2500"/>
              </a:lnSpc>
              <a:buClr>
                <a:schemeClr val="tx1"/>
              </a:buClr>
              <a:buFont typeface="Arial" charset="0"/>
              <a:buChar char="•"/>
              <a:defRPr/>
            </a:pPr>
            <a:r>
              <a:rPr lang="en-I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Sciences</a:t>
            </a:r>
          </a:p>
          <a:p>
            <a:pPr marL="271463" indent="-271463">
              <a:lnSpc>
                <a:spcPts val="2500"/>
              </a:lnSpc>
              <a:buClr>
                <a:schemeClr val="tx1"/>
              </a:buClr>
              <a:buFont typeface="Arial" charset="0"/>
              <a:buChar char="•"/>
              <a:defRPr/>
            </a:pPr>
            <a:r>
              <a:rPr lang="en-I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222053" y="2677903"/>
            <a:ext cx="9027788" cy="4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buClr>
                <a:srgbClr val="FF6600"/>
              </a:buClr>
            </a:pPr>
            <a:r>
              <a:rPr lang="en-IE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SciFest is open to all second-level students. There is no entry fee.</a:t>
            </a: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44208" y="6444044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www.scifest.ie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7928B-2BF1-6073-5046-C639A5B99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9" y="831858"/>
            <a:ext cx="8815580" cy="16582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6D084A-2B4B-E646-F38D-90B25257FB0E}"/>
              </a:ext>
            </a:extLst>
          </p:cNvPr>
          <p:cNvSpPr/>
          <p:nvPr/>
        </p:nvSpPr>
        <p:spPr>
          <a:xfrm>
            <a:off x="222053" y="6455579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>
              <a:spcBef>
                <a:spcPct val="50000"/>
              </a:spcBef>
              <a:defRPr/>
            </a:pPr>
            <a:r>
              <a:rPr lang="en-IE" b="1" dirty="0">
                <a:solidFill>
                  <a:schemeClr val="bg1"/>
                </a:solidFill>
              </a:rPr>
              <a:t>More than 15,000 Students Participated in SciFest 2024</a:t>
            </a:r>
          </a:p>
        </p:txBody>
      </p:sp>
    </p:spTree>
    <p:extLst>
      <p:ext uri="{BB962C8B-B14F-4D97-AF65-F5344CB8AC3E}">
        <p14:creationId xmlns:p14="http://schemas.microsoft.com/office/powerpoint/2010/main" val="419251045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>
          <a:xfrm>
            <a:off x="177005" y="101744"/>
            <a:ext cx="8229600" cy="6191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IE" sz="3600" b="1" dirty="0">
                <a:solidFill>
                  <a:schemeClr val="tx2"/>
                </a:solidFill>
                <a:latin typeface="+mn-lt"/>
              </a:rPr>
              <a:t>6 easy steps to a successful project</a:t>
            </a:r>
            <a:endParaRPr lang="en-US" sz="3600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98488" y="859773"/>
            <a:ext cx="7789862" cy="1116012"/>
            <a:chOff x="455023" y="864654"/>
            <a:chExt cx="7789385" cy="1178653"/>
          </a:xfrm>
        </p:grpSpPr>
        <p:sp>
          <p:nvSpPr>
            <p:cNvPr id="7" name="Freeform 6"/>
            <p:cNvSpPr/>
            <p:nvPr/>
          </p:nvSpPr>
          <p:spPr>
            <a:xfrm>
              <a:off x="455023" y="864654"/>
              <a:ext cx="1993778" cy="1178653"/>
            </a:xfrm>
            <a:custGeom>
              <a:avLst/>
              <a:gdLst>
                <a:gd name="connsiteX0" fmla="*/ 0 w 1034636"/>
                <a:gd name="connsiteY0" fmla="*/ 0 h 724245"/>
                <a:gd name="connsiteX1" fmla="*/ 672514 w 1034636"/>
                <a:gd name="connsiteY1" fmla="*/ 0 h 724245"/>
                <a:gd name="connsiteX2" fmla="*/ 1034636 w 1034636"/>
                <a:gd name="connsiteY2" fmla="*/ 362123 h 724245"/>
                <a:gd name="connsiteX3" fmla="*/ 672514 w 1034636"/>
                <a:gd name="connsiteY3" fmla="*/ 724245 h 724245"/>
                <a:gd name="connsiteX4" fmla="*/ 0 w 1034636"/>
                <a:gd name="connsiteY4" fmla="*/ 724245 h 724245"/>
                <a:gd name="connsiteX5" fmla="*/ 362123 w 1034636"/>
                <a:gd name="connsiteY5" fmla="*/ 362123 h 724245"/>
                <a:gd name="connsiteX6" fmla="*/ 0 w 1034636"/>
                <a:gd name="connsiteY6" fmla="*/ 0 h 72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636" h="724245">
                  <a:moveTo>
                    <a:pt x="1034635" y="0"/>
                  </a:moveTo>
                  <a:lnTo>
                    <a:pt x="1034635" y="470760"/>
                  </a:lnTo>
                  <a:lnTo>
                    <a:pt x="517317" y="724245"/>
                  </a:lnTo>
                  <a:lnTo>
                    <a:pt x="1" y="470760"/>
                  </a:lnTo>
                  <a:lnTo>
                    <a:pt x="1" y="0"/>
                  </a:lnTo>
                  <a:lnTo>
                    <a:pt x="517317" y="253486"/>
                  </a:lnTo>
                  <a:lnTo>
                    <a:pt x="1034635" y="0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  <a:alpha val="90000"/>
              </a:schemeClr>
            </a:solidFill>
            <a:ln w="3810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6465" tIns="46799" rIns="46798" bIns="46801" spcCol="1270" anchor="ctr"/>
            <a:lstStyle/>
            <a:p>
              <a:r>
                <a:rPr lang="en-IE" dirty="0"/>
                <a:t>     </a:t>
              </a:r>
              <a:r>
                <a:rPr lang="en-IE" b="1" dirty="0">
                  <a:solidFill>
                    <a:srgbClr val="003399"/>
                  </a:solidFill>
                </a:rPr>
                <a:t>State Problem</a:t>
              </a:r>
              <a:endParaRPr lang="en-US" b="1" dirty="0">
                <a:solidFill>
                  <a:srgbClr val="003399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736120" y="954203"/>
              <a:ext cx="5508288" cy="722616"/>
            </a:xfrm>
            <a:custGeom>
              <a:avLst/>
              <a:gdLst>
                <a:gd name="connsiteX0" fmla="*/ 112088 w 672514"/>
                <a:gd name="connsiteY0" fmla="*/ 0 h 6809451"/>
                <a:gd name="connsiteX1" fmla="*/ 560426 w 672514"/>
                <a:gd name="connsiteY1" fmla="*/ 0 h 6809451"/>
                <a:gd name="connsiteX2" fmla="*/ 639684 w 672514"/>
                <a:gd name="connsiteY2" fmla="*/ 32830 h 6809451"/>
                <a:gd name="connsiteX3" fmla="*/ 672514 w 672514"/>
                <a:gd name="connsiteY3" fmla="*/ 112088 h 6809451"/>
                <a:gd name="connsiteX4" fmla="*/ 672514 w 672514"/>
                <a:gd name="connsiteY4" fmla="*/ 6809451 h 6809451"/>
                <a:gd name="connsiteX5" fmla="*/ 672514 w 672514"/>
                <a:gd name="connsiteY5" fmla="*/ 6809451 h 6809451"/>
                <a:gd name="connsiteX6" fmla="*/ 672514 w 672514"/>
                <a:gd name="connsiteY6" fmla="*/ 6809451 h 6809451"/>
                <a:gd name="connsiteX7" fmla="*/ 0 w 672514"/>
                <a:gd name="connsiteY7" fmla="*/ 6809451 h 6809451"/>
                <a:gd name="connsiteX8" fmla="*/ 0 w 672514"/>
                <a:gd name="connsiteY8" fmla="*/ 6809451 h 6809451"/>
                <a:gd name="connsiteX9" fmla="*/ 0 w 672514"/>
                <a:gd name="connsiteY9" fmla="*/ 6809451 h 6809451"/>
                <a:gd name="connsiteX10" fmla="*/ 0 w 672514"/>
                <a:gd name="connsiteY10" fmla="*/ 112088 h 6809451"/>
                <a:gd name="connsiteX11" fmla="*/ 32830 w 672514"/>
                <a:gd name="connsiteY11" fmla="*/ 32830 h 6809451"/>
                <a:gd name="connsiteX12" fmla="*/ 112088 w 672514"/>
                <a:gd name="connsiteY12" fmla="*/ 0 h 680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2514" h="6809451">
                  <a:moveTo>
                    <a:pt x="672514" y="1134936"/>
                  </a:moveTo>
                  <a:lnTo>
                    <a:pt x="672514" y="5674515"/>
                  </a:lnTo>
                  <a:cubicBezTo>
                    <a:pt x="672514" y="5975522"/>
                    <a:pt x="671348" y="6264196"/>
                    <a:pt x="669272" y="6477031"/>
                  </a:cubicBezTo>
                  <a:cubicBezTo>
                    <a:pt x="667196" y="6689876"/>
                    <a:pt x="664380" y="6809446"/>
                    <a:pt x="661444" y="6809446"/>
                  </a:cubicBezTo>
                  <a:lnTo>
                    <a:pt x="0" y="6809446"/>
                  </a:lnTo>
                  <a:lnTo>
                    <a:pt x="0" y="6809446"/>
                  </a:lnTo>
                  <a:lnTo>
                    <a:pt x="0" y="680944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661444" y="5"/>
                  </a:lnTo>
                  <a:cubicBezTo>
                    <a:pt x="664380" y="5"/>
                    <a:pt x="667196" y="119575"/>
                    <a:pt x="669272" y="332420"/>
                  </a:cubicBezTo>
                  <a:cubicBezTo>
                    <a:pt x="671348" y="545265"/>
                    <a:pt x="672514" y="833939"/>
                    <a:pt x="672514" y="1134936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  <a:alpha val="90000"/>
              </a:schemeClr>
            </a:solidFill>
            <a:ln w="3810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6465" tIns="46799" rIns="46798" bIns="46801" spcCol="1270" anchor="ctr"/>
            <a:lstStyle/>
            <a:p>
              <a:pPr marL="228600" lvl="1" indent="-228600" defTabSz="9779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IE" b="1" dirty="0">
                  <a:solidFill>
                    <a:srgbClr val="003399"/>
                  </a:solidFill>
                </a:rPr>
                <a:t>Look around, ask questions, identify a problem, state a hypothesis </a:t>
              </a:r>
              <a:endParaRPr lang="en-US" b="1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76263" y="1773238"/>
            <a:ext cx="7812087" cy="1116012"/>
            <a:chOff x="431540" y="1844824"/>
            <a:chExt cx="7812868" cy="1188132"/>
          </a:xfrm>
        </p:grpSpPr>
        <p:sp>
          <p:nvSpPr>
            <p:cNvPr id="9" name="Freeform 8"/>
            <p:cNvSpPr/>
            <p:nvPr/>
          </p:nvSpPr>
          <p:spPr>
            <a:xfrm>
              <a:off x="431540" y="1844824"/>
              <a:ext cx="1979810" cy="1188132"/>
            </a:xfrm>
            <a:custGeom>
              <a:avLst/>
              <a:gdLst>
                <a:gd name="connsiteX0" fmla="*/ 0 w 1034636"/>
                <a:gd name="connsiteY0" fmla="*/ 0 h 724245"/>
                <a:gd name="connsiteX1" fmla="*/ 672514 w 1034636"/>
                <a:gd name="connsiteY1" fmla="*/ 0 h 724245"/>
                <a:gd name="connsiteX2" fmla="*/ 1034636 w 1034636"/>
                <a:gd name="connsiteY2" fmla="*/ 362123 h 724245"/>
                <a:gd name="connsiteX3" fmla="*/ 672514 w 1034636"/>
                <a:gd name="connsiteY3" fmla="*/ 724245 h 724245"/>
                <a:gd name="connsiteX4" fmla="*/ 0 w 1034636"/>
                <a:gd name="connsiteY4" fmla="*/ 724245 h 724245"/>
                <a:gd name="connsiteX5" fmla="*/ 362123 w 1034636"/>
                <a:gd name="connsiteY5" fmla="*/ 362123 h 724245"/>
                <a:gd name="connsiteX6" fmla="*/ 0 w 1034636"/>
                <a:gd name="connsiteY6" fmla="*/ 0 h 72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636" h="724245">
                  <a:moveTo>
                    <a:pt x="1034635" y="0"/>
                  </a:moveTo>
                  <a:lnTo>
                    <a:pt x="1034635" y="470760"/>
                  </a:lnTo>
                  <a:lnTo>
                    <a:pt x="517317" y="724245"/>
                  </a:lnTo>
                  <a:lnTo>
                    <a:pt x="1" y="470760"/>
                  </a:lnTo>
                  <a:lnTo>
                    <a:pt x="1" y="0"/>
                  </a:lnTo>
                  <a:lnTo>
                    <a:pt x="517317" y="253486"/>
                  </a:lnTo>
                  <a:lnTo>
                    <a:pt x="1034635" y="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381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986" tIns="369109" rIns="6985" bIns="369107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IE" sz="900" dirty="0">
                <a:solidFill>
                  <a:schemeClr val="tx1"/>
                </a:solidFill>
                <a:latin typeface="Neo Sans Intel Medium" pitchFamily="34" charset="0"/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E" b="1" dirty="0">
                  <a:solidFill>
                    <a:srgbClr val="003399"/>
                  </a:solidFill>
                </a:rPr>
                <a:t>Research</a:t>
              </a:r>
              <a:endParaRPr lang="en-US" b="1" dirty="0">
                <a:solidFill>
                  <a:srgbClr val="003399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735232" y="1880315"/>
              <a:ext cx="5509176" cy="692936"/>
            </a:xfrm>
            <a:custGeom>
              <a:avLst/>
              <a:gdLst>
                <a:gd name="connsiteX0" fmla="*/ 112088 w 672514"/>
                <a:gd name="connsiteY0" fmla="*/ 0 h 6880938"/>
                <a:gd name="connsiteX1" fmla="*/ 560426 w 672514"/>
                <a:gd name="connsiteY1" fmla="*/ 0 h 6880938"/>
                <a:gd name="connsiteX2" fmla="*/ 639684 w 672514"/>
                <a:gd name="connsiteY2" fmla="*/ 32830 h 6880938"/>
                <a:gd name="connsiteX3" fmla="*/ 672514 w 672514"/>
                <a:gd name="connsiteY3" fmla="*/ 112088 h 6880938"/>
                <a:gd name="connsiteX4" fmla="*/ 672514 w 672514"/>
                <a:gd name="connsiteY4" fmla="*/ 6880938 h 6880938"/>
                <a:gd name="connsiteX5" fmla="*/ 672514 w 672514"/>
                <a:gd name="connsiteY5" fmla="*/ 6880938 h 6880938"/>
                <a:gd name="connsiteX6" fmla="*/ 672514 w 672514"/>
                <a:gd name="connsiteY6" fmla="*/ 6880938 h 6880938"/>
                <a:gd name="connsiteX7" fmla="*/ 0 w 672514"/>
                <a:gd name="connsiteY7" fmla="*/ 6880938 h 6880938"/>
                <a:gd name="connsiteX8" fmla="*/ 0 w 672514"/>
                <a:gd name="connsiteY8" fmla="*/ 6880938 h 6880938"/>
                <a:gd name="connsiteX9" fmla="*/ 0 w 672514"/>
                <a:gd name="connsiteY9" fmla="*/ 6880938 h 6880938"/>
                <a:gd name="connsiteX10" fmla="*/ 0 w 672514"/>
                <a:gd name="connsiteY10" fmla="*/ 112088 h 6880938"/>
                <a:gd name="connsiteX11" fmla="*/ 32830 w 672514"/>
                <a:gd name="connsiteY11" fmla="*/ 32830 h 6880938"/>
                <a:gd name="connsiteX12" fmla="*/ 112088 w 672514"/>
                <a:gd name="connsiteY12" fmla="*/ 0 h 688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2514" h="6880938">
                  <a:moveTo>
                    <a:pt x="672514" y="1146850"/>
                  </a:moveTo>
                  <a:lnTo>
                    <a:pt x="672514" y="5734088"/>
                  </a:lnTo>
                  <a:cubicBezTo>
                    <a:pt x="672514" y="6038254"/>
                    <a:pt x="671360" y="6329959"/>
                    <a:pt x="669305" y="6545028"/>
                  </a:cubicBezTo>
                  <a:cubicBezTo>
                    <a:pt x="667251" y="6760107"/>
                    <a:pt x="664464" y="6880933"/>
                    <a:pt x="661559" y="6880933"/>
                  </a:cubicBezTo>
                  <a:lnTo>
                    <a:pt x="0" y="6880933"/>
                  </a:lnTo>
                  <a:lnTo>
                    <a:pt x="0" y="6880933"/>
                  </a:lnTo>
                  <a:lnTo>
                    <a:pt x="0" y="688093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661559" y="5"/>
                  </a:lnTo>
                  <a:cubicBezTo>
                    <a:pt x="664464" y="5"/>
                    <a:pt x="667251" y="120831"/>
                    <a:pt x="669305" y="335910"/>
                  </a:cubicBezTo>
                  <a:cubicBezTo>
                    <a:pt x="671360" y="550990"/>
                    <a:pt x="672514" y="842694"/>
                    <a:pt x="672514" y="1146850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  <a:alpha val="90000"/>
              </a:schemeClr>
            </a:solidFill>
            <a:ln w="381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6465" tIns="46799" rIns="46798" bIns="46801" spcCol="1270" anchor="ctr"/>
            <a:lstStyle/>
            <a:p>
              <a:pPr marL="228600" lvl="1" indent="-228600" defTabSz="9779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IE" b="1" dirty="0">
                  <a:solidFill>
                    <a:srgbClr val="003399"/>
                  </a:solidFill>
                </a:rPr>
                <a:t>Gather as much information about the topic as</a:t>
              </a:r>
            </a:p>
            <a:p>
              <a:pPr marL="228600" lvl="1" indent="-228600" defTabSz="9779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n-IE" b="1" dirty="0">
                  <a:solidFill>
                    <a:srgbClr val="003399"/>
                  </a:solidFill>
                </a:rPr>
                <a:t>	possible</a:t>
              </a:r>
              <a:endParaRPr lang="en-US" b="1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576263" y="2635944"/>
            <a:ext cx="7848600" cy="1081088"/>
            <a:chOff x="431540" y="2744935"/>
            <a:chExt cx="7848872" cy="1149801"/>
          </a:xfrm>
        </p:grpSpPr>
        <p:sp>
          <p:nvSpPr>
            <p:cNvPr id="11" name="Freeform 10"/>
            <p:cNvSpPr/>
            <p:nvPr/>
          </p:nvSpPr>
          <p:spPr>
            <a:xfrm>
              <a:off x="431540" y="2783769"/>
              <a:ext cx="1979681" cy="1110967"/>
            </a:xfrm>
            <a:custGeom>
              <a:avLst/>
              <a:gdLst>
                <a:gd name="connsiteX0" fmla="*/ 0 w 1034636"/>
                <a:gd name="connsiteY0" fmla="*/ 0 h 724245"/>
                <a:gd name="connsiteX1" fmla="*/ 672514 w 1034636"/>
                <a:gd name="connsiteY1" fmla="*/ 0 h 724245"/>
                <a:gd name="connsiteX2" fmla="*/ 1034636 w 1034636"/>
                <a:gd name="connsiteY2" fmla="*/ 362123 h 724245"/>
                <a:gd name="connsiteX3" fmla="*/ 672514 w 1034636"/>
                <a:gd name="connsiteY3" fmla="*/ 724245 h 724245"/>
                <a:gd name="connsiteX4" fmla="*/ 0 w 1034636"/>
                <a:gd name="connsiteY4" fmla="*/ 724245 h 724245"/>
                <a:gd name="connsiteX5" fmla="*/ 362123 w 1034636"/>
                <a:gd name="connsiteY5" fmla="*/ 362123 h 724245"/>
                <a:gd name="connsiteX6" fmla="*/ 0 w 1034636"/>
                <a:gd name="connsiteY6" fmla="*/ 0 h 72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636" h="724245">
                  <a:moveTo>
                    <a:pt x="1034635" y="0"/>
                  </a:moveTo>
                  <a:lnTo>
                    <a:pt x="1034635" y="470760"/>
                  </a:lnTo>
                  <a:lnTo>
                    <a:pt x="517317" y="724245"/>
                  </a:lnTo>
                  <a:lnTo>
                    <a:pt x="1" y="470760"/>
                  </a:lnTo>
                  <a:lnTo>
                    <a:pt x="1" y="0"/>
                  </a:lnTo>
                  <a:lnTo>
                    <a:pt x="517317" y="253486"/>
                  </a:lnTo>
                  <a:lnTo>
                    <a:pt x="103463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986" tIns="369109" rIns="6985" bIns="369107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IE" sz="900" dirty="0">
                <a:solidFill>
                  <a:schemeClr val="tx1"/>
                </a:solidFill>
                <a:latin typeface="Neo Sans Intel Medium" pitchFamily="34" charset="0"/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E" b="1" dirty="0">
                  <a:solidFill>
                    <a:schemeClr val="tx2"/>
                  </a:solidFill>
                </a:rPr>
                <a:t>Investigate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735082" y="2744935"/>
              <a:ext cx="5545330" cy="791860"/>
            </a:xfrm>
            <a:custGeom>
              <a:avLst/>
              <a:gdLst>
                <a:gd name="connsiteX0" fmla="*/ 112088 w 672514"/>
                <a:gd name="connsiteY0" fmla="*/ 0 h 5177859"/>
                <a:gd name="connsiteX1" fmla="*/ 560426 w 672514"/>
                <a:gd name="connsiteY1" fmla="*/ 0 h 5177859"/>
                <a:gd name="connsiteX2" fmla="*/ 639684 w 672514"/>
                <a:gd name="connsiteY2" fmla="*/ 32830 h 5177859"/>
                <a:gd name="connsiteX3" fmla="*/ 672514 w 672514"/>
                <a:gd name="connsiteY3" fmla="*/ 112088 h 5177859"/>
                <a:gd name="connsiteX4" fmla="*/ 672514 w 672514"/>
                <a:gd name="connsiteY4" fmla="*/ 5177859 h 5177859"/>
                <a:gd name="connsiteX5" fmla="*/ 672514 w 672514"/>
                <a:gd name="connsiteY5" fmla="*/ 5177859 h 5177859"/>
                <a:gd name="connsiteX6" fmla="*/ 672514 w 672514"/>
                <a:gd name="connsiteY6" fmla="*/ 5177859 h 5177859"/>
                <a:gd name="connsiteX7" fmla="*/ 0 w 672514"/>
                <a:gd name="connsiteY7" fmla="*/ 5177859 h 5177859"/>
                <a:gd name="connsiteX8" fmla="*/ 0 w 672514"/>
                <a:gd name="connsiteY8" fmla="*/ 5177859 h 5177859"/>
                <a:gd name="connsiteX9" fmla="*/ 0 w 672514"/>
                <a:gd name="connsiteY9" fmla="*/ 5177859 h 5177859"/>
                <a:gd name="connsiteX10" fmla="*/ 0 w 672514"/>
                <a:gd name="connsiteY10" fmla="*/ 112088 h 5177859"/>
                <a:gd name="connsiteX11" fmla="*/ 32830 w 672514"/>
                <a:gd name="connsiteY11" fmla="*/ 32830 h 5177859"/>
                <a:gd name="connsiteX12" fmla="*/ 112088 w 672514"/>
                <a:gd name="connsiteY12" fmla="*/ 0 h 517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2514" h="5177859">
                  <a:moveTo>
                    <a:pt x="672514" y="862997"/>
                  </a:moveTo>
                  <a:lnTo>
                    <a:pt x="672514" y="4314862"/>
                  </a:lnTo>
                  <a:cubicBezTo>
                    <a:pt x="672514" y="4543745"/>
                    <a:pt x="670980" y="4763251"/>
                    <a:pt x="668250" y="4925089"/>
                  </a:cubicBezTo>
                  <a:cubicBezTo>
                    <a:pt x="665520" y="5086935"/>
                    <a:pt x="661817" y="5177855"/>
                    <a:pt x="657956" y="5177855"/>
                  </a:cubicBezTo>
                  <a:lnTo>
                    <a:pt x="0" y="5177855"/>
                  </a:lnTo>
                  <a:lnTo>
                    <a:pt x="0" y="5177855"/>
                  </a:lnTo>
                  <a:lnTo>
                    <a:pt x="0" y="517785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657956" y="4"/>
                  </a:lnTo>
                  <a:cubicBezTo>
                    <a:pt x="661817" y="4"/>
                    <a:pt x="665520" y="90924"/>
                    <a:pt x="668250" y="252770"/>
                  </a:cubicBezTo>
                  <a:cubicBezTo>
                    <a:pt x="670980" y="414616"/>
                    <a:pt x="672514" y="634122"/>
                    <a:pt x="672514" y="862997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90000"/>
              </a:schemeClr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6465" tIns="46799" rIns="46799" bIns="46800" spcCol="1270" anchor="ctr"/>
            <a:lstStyle/>
            <a:p>
              <a:pPr marL="228600" lvl="1" indent="-228600" defTabSz="9779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IE" b="1" dirty="0">
                  <a:solidFill>
                    <a:schemeClr val="tx2"/>
                  </a:solidFill>
                </a:rPr>
                <a:t>Design and carry out experiments to test the</a:t>
              </a:r>
            </a:p>
            <a:p>
              <a:pPr marL="228600" lvl="1" indent="-228600" defTabSz="9779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n-IE" b="1" dirty="0">
                  <a:solidFill>
                    <a:schemeClr val="tx2"/>
                  </a:solidFill>
                </a:rPr>
                <a:t> 	hypothesis; collect data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539750" y="3501057"/>
            <a:ext cx="7866855" cy="1008063"/>
            <a:chOff x="395536" y="3644380"/>
            <a:chExt cx="7866619" cy="1138179"/>
          </a:xfrm>
        </p:grpSpPr>
        <p:sp>
          <p:nvSpPr>
            <p:cNvPr id="14" name="Freeform 13"/>
            <p:cNvSpPr/>
            <p:nvPr/>
          </p:nvSpPr>
          <p:spPr>
            <a:xfrm>
              <a:off x="395536" y="3644380"/>
              <a:ext cx="2016064" cy="1138179"/>
            </a:xfrm>
            <a:custGeom>
              <a:avLst/>
              <a:gdLst>
                <a:gd name="connsiteX0" fmla="*/ 0 w 1047121"/>
                <a:gd name="connsiteY0" fmla="*/ 0 h 732984"/>
                <a:gd name="connsiteX1" fmla="*/ 680629 w 1047121"/>
                <a:gd name="connsiteY1" fmla="*/ 0 h 732984"/>
                <a:gd name="connsiteX2" fmla="*/ 1047121 w 1047121"/>
                <a:gd name="connsiteY2" fmla="*/ 366492 h 732984"/>
                <a:gd name="connsiteX3" fmla="*/ 680629 w 1047121"/>
                <a:gd name="connsiteY3" fmla="*/ 732984 h 732984"/>
                <a:gd name="connsiteX4" fmla="*/ 0 w 1047121"/>
                <a:gd name="connsiteY4" fmla="*/ 732984 h 732984"/>
                <a:gd name="connsiteX5" fmla="*/ 366492 w 1047121"/>
                <a:gd name="connsiteY5" fmla="*/ 366492 h 732984"/>
                <a:gd name="connsiteX6" fmla="*/ 0 w 1047121"/>
                <a:gd name="connsiteY6" fmla="*/ 0 h 73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21" h="732984">
                  <a:moveTo>
                    <a:pt x="1047120" y="0"/>
                  </a:moveTo>
                  <a:lnTo>
                    <a:pt x="1047120" y="476440"/>
                  </a:lnTo>
                  <a:lnTo>
                    <a:pt x="523561" y="732984"/>
                  </a:lnTo>
                  <a:lnTo>
                    <a:pt x="1" y="476440"/>
                  </a:lnTo>
                  <a:lnTo>
                    <a:pt x="1" y="0"/>
                  </a:lnTo>
                  <a:lnTo>
                    <a:pt x="523561" y="256544"/>
                  </a:lnTo>
                  <a:lnTo>
                    <a:pt x="1047120" y="0"/>
                  </a:ln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256" tIns="374747" rIns="8255" bIns="374748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IE" sz="900" dirty="0">
                <a:solidFill>
                  <a:schemeClr val="tx1"/>
                </a:solidFill>
                <a:latin typeface="Neo Sans Intel Medium" pitchFamily="34" charset="0"/>
              </a:endParaRPr>
            </a:p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E" b="1" dirty="0">
                  <a:solidFill>
                    <a:schemeClr val="bg1"/>
                  </a:solidFill>
                </a:rPr>
                <a:t>Analyse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717184" y="3674149"/>
              <a:ext cx="5544971" cy="720548"/>
            </a:xfrm>
            <a:custGeom>
              <a:avLst/>
              <a:gdLst>
                <a:gd name="connsiteX0" fmla="*/ 113440 w 680628"/>
                <a:gd name="connsiteY0" fmla="*/ 0 h 7115887"/>
                <a:gd name="connsiteX1" fmla="*/ 567188 w 680628"/>
                <a:gd name="connsiteY1" fmla="*/ 0 h 7115887"/>
                <a:gd name="connsiteX2" fmla="*/ 647402 w 680628"/>
                <a:gd name="connsiteY2" fmla="*/ 33226 h 7115887"/>
                <a:gd name="connsiteX3" fmla="*/ 680628 w 680628"/>
                <a:gd name="connsiteY3" fmla="*/ 113440 h 7115887"/>
                <a:gd name="connsiteX4" fmla="*/ 680628 w 680628"/>
                <a:gd name="connsiteY4" fmla="*/ 7115887 h 7115887"/>
                <a:gd name="connsiteX5" fmla="*/ 680628 w 680628"/>
                <a:gd name="connsiteY5" fmla="*/ 7115887 h 7115887"/>
                <a:gd name="connsiteX6" fmla="*/ 680628 w 680628"/>
                <a:gd name="connsiteY6" fmla="*/ 7115887 h 7115887"/>
                <a:gd name="connsiteX7" fmla="*/ 0 w 680628"/>
                <a:gd name="connsiteY7" fmla="*/ 7115887 h 7115887"/>
                <a:gd name="connsiteX8" fmla="*/ 0 w 680628"/>
                <a:gd name="connsiteY8" fmla="*/ 7115887 h 7115887"/>
                <a:gd name="connsiteX9" fmla="*/ 0 w 680628"/>
                <a:gd name="connsiteY9" fmla="*/ 7115887 h 7115887"/>
                <a:gd name="connsiteX10" fmla="*/ 0 w 680628"/>
                <a:gd name="connsiteY10" fmla="*/ 113440 h 7115887"/>
                <a:gd name="connsiteX11" fmla="*/ 33226 w 680628"/>
                <a:gd name="connsiteY11" fmla="*/ 33226 h 7115887"/>
                <a:gd name="connsiteX12" fmla="*/ 113440 w 680628"/>
                <a:gd name="connsiteY12" fmla="*/ 0 h 711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0628" h="7115887">
                  <a:moveTo>
                    <a:pt x="680628" y="1186006"/>
                  </a:moveTo>
                  <a:lnTo>
                    <a:pt x="680628" y="5929881"/>
                  </a:lnTo>
                  <a:cubicBezTo>
                    <a:pt x="680628" y="6244427"/>
                    <a:pt x="679485" y="6546091"/>
                    <a:pt x="677450" y="6768508"/>
                  </a:cubicBezTo>
                  <a:cubicBezTo>
                    <a:pt x="675415" y="6990925"/>
                    <a:pt x="672655" y="7115882"/>
                    <a:pt x="669778" y="7115882"/>
                  </a:cubicBezTo>
                  <a:lnTo>
                    <a:pt x="0" y="7115882"/>
                  </a:lnTo>
                  <a:lnTo>
                    <a:pt x="0" y="7115882"/>
                  </a:lnTo>
                  <a:lnTo>
                    <a:pt x="0" y="711588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669778" y="5"/>
                  </a:lnTo>
                  <a:cubicBezTo>
                    <a:pt x="672655" y="5"/>
                    <a:pt x="675415" y="124962"/>
                    <a:pt x="677450" y="347379"/>
                  </a:cubicBezTo>
                  <a:cubicBezTo>
                    <a:pt x="679485" y="569796"/>
                    <a:pt x="680628" y="871460"/>
                    <a:pt x="680628" y="1186006"/>
                  </a:cubicBezTo>
                  <a:close/>
                </a:path>
              </a:pathLst>
            </a:custGeom>
            <a:solidFill>
              <a:srgbClr val="0070C0">
                <a:alpha val="90000"/>
              </a:srgb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6465" tIns="47196" rIns="47196" bIns="47197" spcCol="1270" anchor="ctr"/>
            <a:lstStyle/>
            <a:p>
              <a:pPr marL="228600" lvl="1" indent="-228600" defTabSz="9779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IE" b="1" dirty="0">
                  <a:solidFill>
                    <a:schemeClr val="bg1"/>
                  </a:solidFill>
                </a:rPr>
                <a:t>Analyse the data, discuss the findings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39750" y="4327500"/>
            <a:ext cx="7885113" cy="901700"/>
            <a:chOff x="395536" y="4708377"/>
            <a:chExt cx="7884876" cy="1152128"/>
          </a:xfrm>
        </p:grpSpPr>
        <p:sp>
          <p:nvSpPr>
            <p:cNvPr id="16" name="Freeform 15"/>
            <p:cNvSpPr/>
            <p:nvPr/>
          </p:nvSpPr>
          <p:spPr>
            <a:xfrm>
              <a:off x="395536" y="4708377"/>
              <a:ext cx="2016064" cy="1152128"/>
            </a:xfrm>
            <a:custGeom>
              <a:avLst/>
              <a:gdLst>
                <a:gd name="connsiteX0" fmla="*/ 0 w 1047121"/>
                <a:gd name="connsiteY0" fmla="*/ 0 h 732984"/>
                <a:gd name="connsiteX1" fmla="*/ 680629 w 1047121"/>
                <a:gd name="connsiteY1" fmla="*/ 0 h 732984"/>
                <a:gd name="connsiteX2" fmla="*/ 1047121 w 1047121"/>
                <a:gd name="connsiteY2" fmla="*/ 366492 h 732984"/>
                <a:gd name="connsiteX3" fmla="*/ 680629 w 1047121"/>
                <a:gd name="connsiteY3" fmla="*/ 732984 h 732984"/>
                <a:gd name="connsiteX4" fmla="*/ 0 w 1047121"/>
                <a:gd name="connsiteY4" fmla="*/ 732984 h 732984"/>
                <a:gd name="connsiteX5" fmla="*/ 366492 w 1047121"/>
                <a:gd name="connsiteY5" fmla="*/ 366492 h 732984"/>
                <a:gd name="connsiteX6" fmla="*/ 0 w 1047121"/>
                <a:gd name="connsiteY6" fmla="*/ 0 h 73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21" h="732984">
                  <a:moveTo>
                    <a:pt x="1047120" y="0"/>
                  </a:moveTo>
                  <a:lnTo>
                    <a:pt x="1047120" y="476440"/>
                  </a:lnTo>
                  <a:lnTo>
                    <a:pt x="523561" y="732984"/>
                  </a:lnTo>
                  <a:lnTo>
                    <a:pt x="1" y="476440"/>
                  </a:lnTo>
                  <a:lnTo>
                    <a:pt x="1" y="0"/>
                  </a:lnTo>
                  <a:lnTo>
                    <a:pt x="523561" y="256544"/>
                  </a:lnTo>
                  <a:lnTo>
                    <a:pt x="1047120" y="0"/>
                  </a:lnTo>
                  <a:close/>
                </a:path>
              </a:pathLst>
            </a:custGeom>
            <a:solidFill>
              <a:srgbClr val="003399"/>
            </a:solidFill>
            <a:ln w="38100">
              <a:solidFill>
                <a:srgbClr val="0033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256" tIns="374747" rIns="8255" bIns="374748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IE" sz="900" dirty="0">
                <a:solidFill>
                  <a:schemeClr val="tx1"/>
                </a:solidFill>
                <a:latin typeface="Neo Sans Intel Medium" pitchFamily="34" charset="0"/>
              </a:endParaRPr>
            </a:p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E" b="1" dirty="0">
                  <a:solidFill>
                    <a:schemeClr val="bg1"/>
                  </a:solidFill>
                </a:rPr>
                <a:t>Conclude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735441" y="4735888"/>
              <a:ext cx="5544971" cy="756592"/>
            </a:xfrm>
            <a:custGeom>
              <a:avLst/>
              <a:gdLst>
                <a:gd name="connsiteX0" fmla="*/ 113440 w 680628"/>
                <a:gd name="connsiteY0" fmla="*/ 0 h 7115887"/>
                <a:gd name="connsiteX1" fmla="*/ 567188 w 680628"/>
                <a:gd name="connsiteY1" fmla="*/ 0 h 7115887"/>
                <a:gd name="connsiteX2" fmla="*/ 647402 w 680628"/>
                <a:gd name="connsiteY2" fmla="*/ 33226 h 7115887"/>
                <a:gd name="connsiteX3" fmla="*/ 680628 w 680628"/>
                <a:gd name="connsiteY3" fmla="*/ 113440 h 7115887"/>
                <a:gd name="connsiteX4" fmla="*/ 680628 w 680628"/>
                <a:gd name="connsiteY4" fmla="*/ 7115887 h 7115887"/>
                <a:gd name="connsiteX5" fmla="*/ 680628 w 680628"/>
                <a:gd name="connsiteY5" fmla="*/ 7115887 h 7115887"/>
                <a:gd name="connsiteX6" fmla="*/ 680628 w 680628"/>
                <a:gd name="connsiteY6" fmla="*/ 7115887 h 7115887"/>
                <a:gd name="connsiteX7" fmla="*/ 0 w 680628"/>
                <a:gd name="connsiteY7" fmla="*/ 7115887 h 7115887"/>
                <a:gd name="connsiteX8" fmla="*/ 0 w 680628"/>
                <a:gd name="connsiteY8" fmla="*/ 7115887 h 7115887"/>
                <a:gd name="connsiteX9" fmla="*/ 0 w 680628"/>
                <a:gd name="connsiteY9" fmla="*/ 7115887 h 7115887"/>
                <a:gd name="connsiteX10" fmla="*/ 0 w 680628"/>
                <a:gd name="connsiteY10" fmla="*/ 113440 h 7115887"/>
                <a:gd name="connsiteX11" fmla="*/ 33226 w 680628"/>
                <a:gd name="connsiteY11" fmla="*/ 33226 h 7115887"/>
                <a:gd name="connsiteX12" fmla="*/ 113440 w 680628"/>
                <a:gd name="connsiteY12" fmla="*/ 0 h 711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0628" h="7115887">
                  <a:moveTo>
                    <a:pt x="680628" y="1186006"/>
                  </a:moveTo>
                  <a:lnTo>
                    <a:pt x="680628" y="5929881"/>
                  </a:lnTo>
                  <a:cubicBezTo>
                    <a:pt x="680628" y="6244427"/>
                    <a:pt x="679485" y="6546091"/>
                    <a:pt x="677450" y="6768508"/>
                  </a:cubicBezTo>
                  <a:cubicBezTo>
                    <a:pt x="675415" y="6990925"/>
                    <a:pt x="672655" y="7115882"/>
                    <a:pt x="669778" y="7115882"/>
                  </a:cubicBezTo>
                  <a:lnTo>
                    <a:pt x="0" y="7115882"/>
                  </a:lnTo>
                  <a:lnTo>
                    <a:pt x="0" y="7115882"/>
                  </a:lnTo>
                  <a:lnTo>
                    <a:pt x="0" y="711588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669778" y="5"/>
                  </a:lnTo>
                  <a:cubicBezTo>
                    <a:pt x="672655" y="5"/>
                    <a:pt x="675415" y="124962"/>
                    <a:pt x="677450" y="347379"/>
                  </a:cubicBezTo>
                  <a:cubicBezTo>
                    <a:pt x="679485" y="569796"/>
                    <a:pt x="680628" y="871460"/>
                    <a:pt x="680628" y="1186006"/>
                  </a:cubicBezTo>
                  <a:close/>
                </a:path>
              </a:pathLst>
            </a:custGeom>
            <a:solidFill>
              <a:srgbClr val="003399">
                <a:alpha val="90000"/>
              </a:srgbClr>
            </a:solidFill>
            <a:ln w="38100">
              <a:solidFill>
                <a:srgbClr val="0033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6465" tIns="47196" rIns="47196" bIns="47197" spcCol="1270" anchor="ctr"/>
            <a:lstStyle/>
            <a:p>
              <a:pPr marL="228600" lvl="1" indent="-228600" defTabSz="9779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IE" b="1" dirty="0">
                  <a:solidFill>
                    <a:schemeClr val="bg1"/>
                  </a:solidFill>
                </a:rPr>
                <a:t>Come up with a possible solution to the original problem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26"/>
          <p:cNvGrpSpPr>
            <a:grpSpLocks/>
          </p:cNvGrpSpPr>
          <p:nvPr/>
        </p:nvGrpSpPr>
        <p:grpSpPr bwMode="auto">
          <a:xfrm>
            <a:off x="539750" y="5302250"/>
            <a:ext cx="7920038" cy="611188"/>
            <a:chOff x="395536" y="5877278"/>
            <a:chExt cx="7920880" cy="611670"/>
          </a:xfrm>
        </p:grpSpPr>
        <p:sp>
          <p:nvSpPr>
            <p:cNvPr id="19" name="Freeform 18"/>
            <p:cNvSpPr/>
            <p:nvPr/>
          </p:nvSpPr>
          <p:spPr>
            <a:xfrm>
              <a:off x="2735760" y="5877278"/>
              <a:ext cx="5580656" cy="611670"/>
            </a:xfrm>
            <a:custGeom>
              <a:avLst/>
              <a:gdLst>
                <a:gd name="connsiteX0" fmla="*/ 113440 w 680628"/>
                <a:gd name="connsiteY0" fmla="*/ 0 h 7115887"/>
                <a:gd name="connsiteX1" fmla="*/ 567188 w 680628"/>
                <a:gd name="connsiteY1" fmla="*/ 0 h 7115887"/>
                <a:gd name="connsiteX2" fmla="*/ 647402 w 680628"/>
                <a:gd name="connsiteY2" fmla="*/ 33226 h 7115887"/>
                <a:gd name="connsiteX3" fmla="*/ 680628 w 680628"/>
                <a:gd name="connsiteY3" fmla="*/ 113440 h 7115887"/>
                <a:gd name="connsiteX4" fmla="*/ 680628 w 680628"/>
                <a:gd name="connsiteY4" fmla="*/ 7115887 h 7115887"/>
                <a:gd name="connsiteX5" fmla="*/ 680628 w 680628"/>
                <a:gd name="connsiteY5" fmla="*/ 7115887 h 7115887"/>
                <a:gd name="connsiteX6" fmla="*/ 680628 w 680628"/>
                <a:gd name="connsiteY6" fmla="*/ 7115887 h 7115887"/>
                <a:gd name="connsiteX7" fmla="*/ 0 w 680628"/>
                <a:gd name="connsiteY7" fmla="*/ 7115887 h 7115887"/>
                <a:gd name="connsiteX8" fmla="*/ 0 w 680628"/>
                <a:gd name="connsiteY8" fmla="*/ 7115887 h 7115887"/>
                <a:gd name="connsiteX9" fmla="*/ 0 w 680628"/>
                <a:gd name="connsiteY9" fmla="*/ 7115887 h 7115887"/>
                <a:gd name="connsiteX10" fmla="*/ 0 w 680628"/>
                <a:gd name="connsiteY10" fmla="*/ 113440 h 7115887"/>
                <a:gd name="connsiteX11" fmla="*/ 33226 w 680628"/>
                <a:gd name="connsiteY11" fmla="*/ 33226 h 7115887"/>
                <a:gd name="connsiteX12" fmla="*/ 113440 w 680628"/>
                <a:gd name="connsiteY12" fmla="*/ 0 h 711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0628" h="7115887">
                  <a:moveTo>
                    <a:pt x="680628" y="1186006"/>
                  </a:moveTo>
                  <a:lnTo>
                    <a:pt x="680628" y="5929881"/>
                  </a:lnTo>
                  <a:cubicBezTo>
                    <a:pt x="680628" y="6244427"/>
                    <a:pt x="679485" y="6546091"/>
                    <a:pt x="677450" y="6768508"/>
                  </a:cubicBezTo>
                  <a:cubicBezTo>
                    <a:pt x="675415" y="6990925"/>
                    <a:pt x="672655" y="7115882"/>
                    <a:pt x="669778" y="7115882"/>
                  </a:cubicBezTo>
                  <a:lnTo>
                    <a:pt x="0" y="7115882"/>
                  </a:lnTo>
                  <a:lnTo>
                    <a:pt x="0" y="7115882"/>
                  </a:lnTo>
                  <a:lnTo>
                    <a:pt x="0" y="711588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669778" y="5"/>
                  </a:lnTo>
                  <a:cubicBezTo>
                    <a:pt x="672655" y="5"/>
                    <a:pt x="675415" y="124962"/>
                    <a:pt x="677450" y="347379"/>
                  </a:cubicBezTo>
                  <a:cubicBezTo>
                    <a:pt x="679485" y="569796"/>
                    <a:pt x="680628" y="871460"/>
                    <a:pt x="680628" y="1186006"/>
                  </a:cubicBezTo>
                  <a:close/>
                </a:path>
              </a:pathLst>
            </a:custGeom>
            <a:solidFill>
              <a:srgbClr val="FF6600">
                <a:alpha val="90000"/>
              </a:srgbClr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6465" tIns="47196" rIns="47196" bIns="47197" spcCol="1270" anchor="ctr"/>
            <a:lstStyle/>
            <a:p>
              <a:pPr marL="228600" lvl="1" indent="-228600" defTabSz="9779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IE" sz="2800" b="1" dirty="0">
                  <a:solidFill>
                    <a:schemeClr val="accent2"/>
                  </a:solidFill>
                </a:rPr>
                <a:t>Present findings at SciFest </a:t>
              </a:r>
              <a:endParaRPr lang="en-US" sz="2800" b="1" dirty="0">
                <a:solidFill>
                  <a:schemeClr val="accent2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5536" y="5877278"/>
              <a:ext cx="2052856" cy="611670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E" sz="3200" b="1" dirty="0">
                  <a:solidFill>
                    <a:schemeClr val="accent2"/>
                  </a:solidFill>
                </a:rPr>
                <a:t>Present</a:t>
              </a:r>
              <a:endParaRPr lang="en-US" sz="32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396325" y="6443482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www.scifest.ie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588" y="6419923"/>
            <a:ext cx="6015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Entry to SciFest is Free. It’s Hard Work but Worth it. 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2987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Text Box 4"/>
          <p:cNvSpPr txBox="1">
            <a:spLocks noChangeArrowheads="1"/>
          </p:cNvSpPr>
          <p:nvPr/>
        </p:nvSpPr>
        <p:spPr bwMode="auto">
          <a:xfrm>
            <a:off x="250824" y="44994"/>
            <a:ext cx="8278799" cy="56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defRPr/>
            </a:pPr>
            <a:r>
              <a:rPr lang="en-IE" sz="3600" b="1" spc="-5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rPr>
              <a:t>A completed project must contain</a:t>
            </a:r>
            <a:endParaRPr lang="en-GB" sz="3600" b="1" spc="-5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FA4D7A-DEA3-4F2A-A82A-6D7C0128E18B}"/>
              </a:ext>
            </a:extLst>
          </p:cNvPr>
          <p:cNvGrpSpPr/>
          <p:nvPr/>
        </p:nvGrpSpPr>
        <p:grpSpPr>
          <a:xfrm>
            <a:off x="97205" y="668418"/>
            <a:ext cx="8686052" cy="5521163"/>
            <a:chOff x="134420" y="737252"/>
            <a:chExt cx="8686052" cy="5521163"/>
          </a:xfrm>
        </p:grpSpPr>
        <p:sp>
          <p:nvSpPr>
            <p:cNvPr id="235526" name="Text Box 6"/>
            <p:cNvSpPr txBox="1">
              <a:spLocks noChangeArrowheads="1"/>
            </p:cNvSpPr>
            <p:nvPr/>
          </p:nvSpPr>
          <p:spPr bwMode="auto">
            <a:xfrm>
              <a:off x="135398" y="3919687"/>
              <a:ext cx="6097137" cy="1100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Ins="0">
              <a:spAutoFit/>
            </a:bodyPr>
            <a:lstStyle/>
            <a:p>
              <a:pPr indent="-355600">
                <a:spcBef>
                  <a:spcPct val="50000"/>
                </a:spcBef>
                <a:buFont typeface="+mj-lt"/>
                <a:buAutoNum type="arabicPeriod" startAt="2"/>
                <a:defRPr/>
              </a:pPr>
              <a:r>
                <a:rPr lang="en-IE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SUMMARY/Abstract (included in Report Book) </a:t>
              </a:r>
            </a:p>
            <a:p>
              <a:pPr marL="361950" indent="-361950">
                <a:spcBef>
                  <a:spcPct val="25000"/>
                </a:spcBef>
              </a:pPr>
              <a:r>
                <a:rPr lang="en-IE" sz="2000" b="1" dirty="0">
                  <a:latin typeface="Arial" charset="0"/>
                </a:rPr>
                <a:t>	</a:t>
              </a:r>
              <a:r>
                <a:rPr lang="en-I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a short description of what your project is about. </a:t>
              </a:r>
            </a:p>
            <a:p>
              <a:pPr marL="361950" indent="-361950">
                <a:spcBef>
                  <a:spcPct val="25000"/>
                </a:spcBef>
              </a:pPr>
              <a:r>
                <a:rPr lang="en-I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It should be no more than two typed pages in length.</a:t>
              </a:r>
              <a:endPara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89" name="Text Box 5"/>
            <p:cNvSpPr txBox="1">
              <a:spLocks noChangeArrowheads="1"/>
            </p:cNvSpPr>
            <p:nvPr/>
          </p:nvSpPr>
          <p:spPr bwMode="auto">
            <a:xfrm>
              <a:off x="134420" y="737252"/>
              <a:ext cx="5219557" cy="2986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indent="-355600">
                <a:spcBef>
                  <a:spcPct val="50000"/>
                </a:spcBef>
                <a:buFontTx/>
                <a:buAutoNum type="arabicPeriod"/>
                <a:defRPr/>
              </a:pPr>
              <a:r>
                <a:rPr lang="en-IE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REPORT BOOK</a:t>
              </a:r>
            </a:p>
            <a:p>
              <a:pPr marL="544513" indent="-457200">
                <a:spcBef>
                  <a:spcPct val="50000"/>
                </a:spcBef>
              </a:pPr>
              <a:endParaRPr lang="en-IE" sz="400" b="1" dirty="0">
                <a:solidFill>
                  <a:srgbClr val="FFFF00"/>
                </a:solidFill>
                <a:latin typeface="Arial" charset="0"/>
              </a:endParaRPr>
            </a:p>
            <a:p>
              <a:pPr marL="1173163" lvl="1" indent="-457200">
                <a:buClr>
                  <a:schemeClr val="tx1"/>
                </a:buClr>
                <a:buSzPct val="102000"/>
                <a:buFont typeface="Arial" charset="0"/>
                <a:buChar char="•"/>
              </a:pPr>
              <a:r>
                <a: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 Page </a:t>
              </a:r>
            </a:p>
            <a:p>
              <a:pPr marL="1173163" lvl="1" indent="-457200">
                <a:buClr>
                  <a:schemeClr val="tx1"/>
                </a:buClr>
                <a:buSzPct val="102000"/>
                <a:buFont typeface="Arial" charset="0"/>
                <a:buChar char="•"/>
              </a:pPr>
              <a:r>
                <a: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 </a:t>
              </a:r>
            </a:p>
            <a:p>
              <a:pPr marL="1173163" lvl="1" indent="-457200">
                <a:buClr>
                  <a:schemeClr val="tx1"/>
                </a:buClr>
                <a:buSzPct val="102000"/>
                <a:buFont typeface="Arial" charset="0"/>
                <a:buChar char="•"/>
              </a:pPr>
              <a:r>
                <a: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Background   Research</a:t>
              </a:r>
            </a:p>
            <a:p>
              <a:pPr marL="1173163" lvl="1" indent="-457200">
                <a:buClr>
                  <a:schemeClr val="tx1"/>
                </a:buClr>
                <a:buSzPct val="102000"/>
                <a:buFont typeface="Arial" charset="0"/>
                <a:buChar char="•"/>
              </a:pPr>
              <a:r>
                <a: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Experimental Methods</a:t>
              </a:r>
            </a:p>
            <a:p>
              <a:pPr marL="1173163" lvl="1" indent="-457200">
                <a:buClr>
                  <a:schemeClr val="tx1"/>
                </a:buClr>
                <a:buSzPct val="102000"/>
                <a:buFont typeface="Arial" charset="0"/>
                <a:buChar char="•"/>
              </a:pPr>
              <a:r>
                <a: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</a:p>
            <a:p>
              <a:pPr marL="1173163" lvl="1" indent="-457200">
                <a:buClr>
                  <a:schemeClr val="tx1"/>
                </a:buClr>
                <a:buSzPct val="102000"/>
                <a:buFont typeface="Arial" charset="0"/>
                <a:buChar char="•"/>
              </a:pPr>
              <a:r>
                <a: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Conclusions and Recommendations</a:t>
              </a:r>
            </a:p>
            <a:p>
              <a:pPr marL="1173163" lvl="1" indent="-457200">
                <a:buClr>
                  <a:schemeClr val="tx1"/>
                </a:buClr>
                <a:buSzPct val="102000"/>
                <a:buFont typeface="Arial" charset="0"/>
                <a:buChar char="•"/>
              </a:pPr>
              <a:r>
                <a: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Acknowledgements</a:t>
              </a:r>
            </a:p>
            <a:p>
              <a:pPr marL="1173163" lvl="1" indent="-457200">
                <a:buClr>
                  <a:schemeClr val="tx1"/>
                </a:buClr>
                <a:buSzPct val="102000"/>
                <a:buFont typeface="Arial" charset="0"/>
                <a:buChar char="•"/>
              </a:pPr>
              <a:r>
                <a: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Appendices</a:t>
              </a:r>
            </a:p>
            <a:p>
              <a:pPr marL="1173163" lvl="1" indent="-457200">
                <a:buClr>
                  <a:schemeClr val="tx1"/>
                </a:buClr>
                <a:buSzPct val="102000"/>
                <a:buFont typeface="Arial" charset="0"/>
                <a:buChar char="•"/>
              </a:pPr>
              <a:r>
                <a:rPr lang="en-GB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References</a:t>
              </a:r>
              <a:endParaRPr lang="en-I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34420" y="5308999"/>
              <a:ext cx="25317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61950" indent="-361950">
                <a:spcBef>
                  <a:spcPct val="25000"/>
                </a:spcBef>
                <a:buFont typeface="+mj-lt"/>
                <a:buAutoNum type="arabicPeriod" startAt="3"/>
                <a:defRPr/>
              </a:pPr>
              <a:r>
                <a:rPr lang="en-IE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VISUAL DISPLAY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3726F44-7595-4829-B617-14EC4EC28969}"/>
                </a:ext>
              </a:extLst>
            </p:cNvPr>
            <p:cNvGrpSpPr/>
            <p:nvPr/>
          </p:nvGrpSpPr>
          <p:grpSpPr>
            <a:xfrm>
              <a:off x="5663696" y="784251"/>
              <a:ext cx="3156776" cy="4808253"/>
              <a:chOff x="5663696" y="784251"/>
              <a:chExt cx="3156776" cy="480825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9" r="6978"/>
              <a:stretch/>
            </p:blipFill>
            <p:spPr>
              <a:xfrm>
                <a:off x="5663696" y="784251"/>
                <a:ext cx="3156776" cy="2376245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76" r="4326"/>
              <a:stretch/>
            </p:blipFill>
            <p:spPr>
              <a:xfrm>
                <a:off x="6481734" y="3836439"/>
                <a:ext cx="2327019" cy="1756065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580158" y="5889083"/>
              <a:ext cx="7407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/>
                <a:t>See the SciFest website for lots of useful information - www.scifest.ie 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96325" y="6443482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www.scifest.ie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8" y="6419923"/>
            <a:ext cx="4215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Don’t be Left Behind - Get Involved Today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2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1220" y="77207"/>
            <a:ext cx="3024460" cy="503237"/>
          </a:xfrm>
        </p:spPr>
        <p:txBody>
          <a:bodyPr>
            <a:normAutofit/>
          </a:bodyPr>
          <a:lstStyle/>
          <a:p>
            <a:pPr eaLnBrk="1" hangingPunct="1"/>
            <a:r>
              <a:rPr lang="en-IE" sz="2400" b="1" dirty="0">
                <a:solidFill>
                  <a:schemeClr val="tx2"/>
                </a:solidFill>
                <a:latin typeface="+mn-lt"/>
              </a:rPr>
              <a:t>SciFest National Final</a:t>
            </a:r>
            <a:endParaRPr lang="en-GB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37922" y="686456"/>
            <a:ext cx="8764858" cy="439872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80975" indent="-180975" eaLnBrk="1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FontTx/>
              <a:buChar char="•"/>
              <a:defRPr/>
            </a:pPr>
            <a:r>
              <a:rPr lang="en-I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November the Best Project Award winners and a selection of the Runner-up Best Project Award winners, of the Boston Scientific Medical Devices Award winners and of the EirGrid Climate and Delivering a Cleaner Energy Future Award winners from the 16 regional venues are invited to compete at the national final</a:t>
            </a:r>
          </a:p>
          <a:p>
            <a:pPr marL="180975" indent="-180975" eaLnBrk="1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Font typeface="Arial" pitchFamily="34" charset="0"/>
              <a:buChar char="•"/>
              <a:defRPr/>
            </a:pPr>
            <a:r>
              <a:rPr lang="en-I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of the students attending the national final is presented with a SciFest Excellence in STEM crystal plaque</a:t>
            </a:r>
          </a:p>
          <a:p>
            <a:pPr marL="180975" indent="-180975" eaLnBrk="1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Font typeface="Arial" pitchFamily="34" charset="0"/>
              <a:buChar char="•"/>
              <a:defRPr/>
            </a:pPr>
            <a:r>
              <a:rPr lang="en-I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project is selected by a team of judges to represent Ireland at the Regeneron International Science &amp; Engineering Fair (ISEF) in May in the USA</a:t>
            </a:r>
          </a:p>
          <a:p>
            <a:pPr marL="180975" indent="-180975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project is selected to attend the Berlin Long Night of Science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6076" y="591327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Intel Medium" pitchFamily="34" charset="0"/>
                <a:ea typeface="+mn-ea"/>
                <a:cs typeface="Arial" charset="0"/>
              </a:rPr>
              <a:t>SciFest National Final 2014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8582039" y="6455579"/>
            <a:ext cx="479964" cy="365125"/>
          </a:xfrm>
        </p:spPr>
        <p:txBody>
          <a:bodyPr/>
          <a:lstStyle>
            <a:defPPr>
              <a:defRPr lang="en-I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o Sans Intel Medium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o Sans Intel Medium" pitchFamily="34" charset="0"/>
              <a:ea typeface="+mn-ea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53E3B1-A544-4ACD-9D5A-BD6F91DC57A6}"/>
              </a:ext>
            </a:extLst>
          </p:cNvPr>
          <p:cNvSpPr/>
          <p:nvPr/>
        </p:nvSpPr>
        <p:spPr>
          <a:xfrm>
            <a:off x="68588" y="6419923"/>
            <a:ext cx="4863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Dare to Imagine that this Could be YOU in 2025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A554A-83DF-496A-B7F6-893B6077F675}"/>
              </a:ext>
            </a:extLst>
          </p:cNvPr>
          <p:cNvSpPr txBox="1"/>
          <p:nvPr/>
        </p:nvSpPr>
        <p:spPr>
          <a:xfrm>
            <a:off x="6840251" y="6460430"/>
            <a:ext cx="176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www.scifest.ie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8F02890-ECB3-4313-98A4-C701DB50A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002" y="6462534"/>
            <a:ext cx="98401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BFBDD0-A228-4EDD-91F6-D3973D6AE637}"/>
              </a:ext>
            </a:extLst>
          </p:cNvPr>
          <p:cNvSpPr txBox="1"/>
          <p:nvPr/>
        </p:nvSpPr>
        <p:spPr>
          <a:xfrm>
            <a:off x="151311" y="4029253"/>
            <a:ext cx="4006391" cy="1055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number of projects are selected to participate online in the Eskom EXPO for Young Scientists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4D8ACE-4FEC-DC16-E6D2-87EDC4D2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9" b="27349"/>
          <a:stretch>
            <a:fillRect/>
          </a:stretch>
        </p:blipFill>
        <p:spPr>
          <a:xfrm>
            <a:off x="3870313" y="4149080"/>
            <a:ext cx="4951708" cy="149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2227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18446" y="3494462"/>
            <a:ext cx="2278856" cy="2177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SciFest</a:t>
            </a:r>
            <a: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IE" sz="5400" b="0" i="0" u="none" strike="noStrike" kern="1200" cap="none" spc="0" normalizeH="0" baseline="0" noProof="0" dirty="0">
              <a:ln>
                <a:noFill/>
              </a:ln>
              <a:solidFill>
                <a:srgbClr val="06192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06192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T:    (+353) 1 298 8312</a:t>
            </a:r>
            <a:endParaRPr kumimoji="0" lang="en-IE" sz="1400" b="1" i="0" u="none" strike="noStrike" kern="1200" cap="none" spc="0" normalizeH="0" baseline="0" noProof="0" dirty="0">
              <a:ln>
                <a:noFill/>
              </a:ln>
              <a:solidFill>
                <a:srgbClr val="06192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06192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M:  (+353) 86 379 6143</a:t>
            </a:r>
            <a:endParaRPr kumimoji="0" lang="en-IE" sz="1400" b="1" i="0" u="none" strike="noStrike" kern="1200" cap="none" spc="0" normalizeH="0" baseline="0" noProof="0" dirty="0">
              <a:ln>
                <a:noFill/>
              </a:ln>
              <a:solidFill>
                <a:srgbClr val="06192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06192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E:    </a:t>
            </a:r>
            <a:r>
              <a:rPr kumimoji="0" lang="en-IE" sz="1400" b="1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info@scifest.ie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06192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06192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W:</a:t>
            </a: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IE" sz="1400" b="1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www.scifest.ie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06192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5146C3-FA3A-449C-B482-206F69F7A25D}"/>
              </a:ext>
            </a:extLst>
          </p:cNvPr>
          <p:cNvSpPr txBox="1"/>
          <p:nvPr/>
        </p:nvSpPr>
        <p:spPr>
          <a:xfrm>
            <a:off x="367918" y="323363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For more information and lots resources </a:t>
            </a:r>
          </a:p>
          <a:p>
            <a:r>
              <a:rPr lang="en-GB" b="1" dirty="0">
                <a:solidFill>
                  <a:srgbClr val="002060"/>
                </a:solidFill>
              </a:rPr>
              <a:t>please visit the SciFest website at </a:t>
            </a:r>
          </a:p>
          <a:p>
            <a:endParaRPr lang="en-GB" dirty="0"/>
          </a:p>
          <a:p>
            <a:r>
              <a:rPr lang="en-GB" dirty="0">
                <a:hlinkClick r:id="rId4"/>
              </a:rPr>
              <a:t>www.scifest.ie</a:t>
            </a:r>
            <a:r>
              <a:rPr lang="en-GB" dirty="0"/>
              <a:t> </a:t>
            </a:r>
            <a:r>
              <a:rPr lang="en-GB" b="1" dirty="0">
                <a:solidFill>
                  <a:srgbClr val="002060"/>
                </a:solidFill>
              </a:rPr>
              <a:t>– Resources Tab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027D86-2E27-4279-B35C-80EE3EFAAAAD}"/>
              </a:ext>
            </a:extLst>
          </p:cNvPr>
          <p:cNvSpPr txBox="1"/>
          <p:nvPr/>
        </p:nvSpPr>
        <p:spPr>
          <a:xfrm>
            <a:off x="179512" y="3567527"/>
            <a:ext cx="40708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0" u="none" strike="noStrike" dirty="0">
                <a:solidFill>
                  <a:srgbClr val="002060"/>
                </a:solidFill>
                <a:effectLst/>
              </a:rPr>
              <a:t>TY students participating in SciFest can use their participation as the Personal Skill element of the Gaisce Award.</a:t>
            </a:r>
          </a:p>
          <a:p>
            <a:endParaRPr lang="en-GB" i="0" u="none" strike="noStrike" dirty="0">
              <a:solidFill>
                <a:srgbClr val="00206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0" u="none" strike="noStrike" dirty="0">
                <a:solidFill>
                  <a:srgbClr val="002060"/>
                </a:solidFill>
                <a:effectLst/>
              </a:rPr>
              <a:t>TY students involved in organising SciFest events can use their activities as the Community Involvement element of the Gaisce Award.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3C1BCCC-48CE-479B-94D2-FE404D792A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10" y="1479295"/>
            <a:ext cx="2088232" cy="2088232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7F3ECD2-56F4-40D9-A32D-55456D6EC95A}"/>
              </a:ext>
            </a:extLst>
          </p:cNvPr>
          <p:cNvSpPr txBox="1"/>
          <p:nvPr/>
        </p:nvSpPr>
        <p:spPr>
          <a:xfrm>
            <a:off x="239926" y="2375355"/>
            <a:ext cx="2810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u="none" strike="noStrike" dirty="0">
                <a:solidFill>
                  <a:srgbClr val="E48312"/>
                </a:solidFill>
                <a:effectLst/>
              </a:rPr>
              <a:t>SCIFEST is a </a:t>
            </a:r>
          </a:p>
          <a:p>
            <a:r>
              <a:rPr lang="en-GB" sz="2000" b="1" dirty="0">
                <a:solidFill>
                  <a:srgbClr val="E48312"/>
                </a:solidFill>
              </a:rPr>
              <a:t>G</a:t>
            </a:r>
            <a:r>
              <a:rPr lang="en-GB" sz="2000" b="1" i="0" u="none" strike="noStrike" dirty="0">
                <a:solidFill>
                  <a:srgbClr val="E48312"/>
                </a:solidFill>
                <a:effectLst/>
              </a:rPr>
              <a:t>aisce </a:t>
            </a:r>
            <a:r>
              <a:rPr lang="en-GB" sz="2000" b="1" dirty="0">
                <a:solidFill>
                  <a:srgbClr val="E48312"/>
                </a:solidFill>
              </a:rPr>
              <a:t>C</a:t>
            </a:r>
            <a:r>
              <a:rPr lang="en-GB" sz="2000" b="1" i="0" u="none" strike="noStrike" dirty="0">
                <a:solidFill>
                  <a:srgbClr val="E48312"/>
                </a:solidFill>
                <a:effectLst/>
              </a:rPr>
              <a:t>hallenge </a:t>
            </a:r>
            <a:r>
              <a:rPr lang="en-GB" sz="2000" b="1" dirty="0">
                <a:solidFill>
                  <a:srgbClr val="E48312"/>
                </a:solidFill>
              </a:rPr>
              <a:t>P</a:t>
            </a:r>
            <a:r>
              <a:rPr lang="en-GB" sz="2000" b="1" i="0" u="none" strike="noStrike" dirty="0">
                <a:solidFill>
                  <a:srgbClr val="E48312"/>
                </a:solidFill>
                <a:effectLst/>
              </a:rPr>
              <a:t>artner</a:t>
            </a:r>
          </a:p>
        </p:txBody>
      </p:sp>
      <p:pic>
        <p:nvPicPr>
          <p:cNvPr id="6" name="Picture 5" descr="A couple of brochures&#10;&#10;Description automatically generated">
            <a:extLst>
              <a:ext uri="{FF2B5EF4-FFF2-40B4-BE49-F238E27FC236}">
                <a16:creationId xmlns:a16="http://schemas.microsoft.com/office/drawing/2014/main" id="{4E1758D3-C268-2AE1-ABBA-079F436EF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84" y="717666"/>
            <a:ext cx="3707904" cy="2394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5C959-3AD2-C0A2-55AE-B4558A398C24}"/>
              </a:ext>
            </a:extLst>
          </p:cNvPr>
          <p:cNvSpPr txBox="1"/>
          <p:nvPr/>
        </p:nvSpPr>
        <p:spPr>
          <a:xfrm>
            <a:off x="110278" y="6452535"/>
            <a:ext cx="727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There’s a Booklet of over 50 Project Ideas Downloadable from the Website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1C3CB-0B7F-A7FC-9D78-769A44127215}"/>
              </a:ext>
            </a:extLst>
          </p:cNvPr>
          <p:cNvSpPr txBox="1"/>
          <p:nvPr/>
        </p:nvSpPr>
        <p:spPr>
          <a:xfrm>
            <a:off x="7524328" y="6452535"/>
            <a:ext cx="176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www.scifest.ie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D3E72-9419-7DA8-D800-152B9BBF49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96" y="4110546"/>
            <a:ext cx="2286381" cy="136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1545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68745"/>
            <a:ext cx="7211100" cy="503237"/>
          </a:xfrm>
        </p:spPr>
        <p:txBody>
          <a:bodyPr>
            <a:normAutofit/>
          </a:bodyPr>
          <a:lstStyle/>
          <a:p>
            <a:pPr eaLnBrk="1" hangingPunct="1"/>
            <a:r>
              <a:rPr lang="en-IE" sz="2400" b="1" dirty="0">
                <a:solidFill>
                  <a:schemeClr val="tx2"/>
                </a:solidFill>
                <a:latin typeface="+mn-lt"/>
              </a:rPr>
              <a:t>Are YOU Ready for the SciFest Challenge?</a:t>
            </a:r>
            <a:endParaRPr lang="en-GB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6076" y="591327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Intel Medium" pitchFamily="34" charset="0"/>
                <a:ea typeface="+mn-ea"/>
                <a:cs typeface="Arial" charset="0"/>
              </a:rPr>
              <a:t>SciFest National Final 2014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8582039" y="6455579"/>
            <a:ext cx="479964" cy="365125"/>
          </a:xfrm>
        </p:spPr>
        <p:txBody>
          <a:bodyPr/>
          <a:lstStyle>
            <a:defPPr>
              <a:defRPr lang="en-I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Neo Sans Intel Medium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o Sans Intel Medium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o Sans Intel Medium" pitchFamily="34" charset="0"/>
              <a:ea typeface="+mn-ea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53E3B1-A544-4ACD-9D5A-BD6F91DC57A6}"/>
              </a:ext>
            </a:extLst>
          </p:cNvPr>
          <p:cNvSpPr/>
          <p:nvPr/>
        </p:nvSpPr>
        <p:spPr>
          <a:xfrm>
            <a:off x="68588" y="6419923"/>
            <a:ext cx="6375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At SciFest We Believe in Equal Opportunity for All 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A554A-83DF-496A-B7F6-893B6077F675}"/>
              </a:ext>
            </a:extLst>
          </p:cNvPr>
          <p:cNvSpPr txBox="1"/>
          <p:nvPr/>
        </p:nvSpPr>
        <p:spPr>
          <a:xfrm>
            <a:off x="6840251" y="6460430"/>
            <a:ext cx="176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www.scifest.ie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8F02890-ECB3-4313-98A4-C701DB50A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002" y="6462534"/>
            <a:ext cx="98401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5B969-2E39-FE8A-693B-5C2E03FB1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467683"/>
            <a:ext cx="6778572" cy="84732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1100A2F-E113-F47E-7C5A-D92B9945FE5B}"/>
              </a:ext>
            </a:extLst>
          </p:cNvPr>
          <p:cNvGrpSpPr/>
          <p:nvPr/>
        </p:nvGrpSpPr>
        <p:grpSpPr>
          <a:xfrm>
            <a:off x="201036" y="517128"/>
            <a:ext cx="8770583" cy="5010955"/>
            <a:chOff x="291420" y="566122"/>
            <a:chExt cx="8530601" cy="4849497"/>
          </a:xfrm>
        </p:grpSpPr>
        <p:pic>
          <p:nvPicPr>
            <p:cNvPr id="4" name="Picture 3" descr="A collage of several people&#10;&#10;Description automatically generated">
              <a:extLst>
                <a:ext uri="{FF2B5EF4-FFF2-40B4-BE49-F238E27FC236}">
                  <a16:creationId xmlns:a16="http://schemas.microsoft.com/office/drawing/2014/main" id="{8AAABA11-5523-52B7-722E-4F0FA86AA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138" b="20300"/>
            <a:stretch>
              <a:fillRect/>
            </a:stretch>
          </p:blipFill>
          <p:spPr>
            <a:xfrm>
              <a:off x="291420" y="566122"/>
              <a:ext cx="8530601" cy="484949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A48029-AFFC-62F9-7C30-96A361CBD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8" y="2060848"/>
              <a:ext cx="1123670" cy="672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5998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ntel_LTtemplate_121410">
  <a:themeElements>
    <a:clrScheme name="intel2011">
      <a:dk1>
        <a:srgbClr val="061922"/>
      </a:dk1>
      <a:lt1>
        <a:srgbClr val="FFFFFF"/>
      </a:lt1>
      <a:dk2>
        <a:srgbClr val="939598"/>
      </a:dk2>
      <a:lt2>
        <a:srgbClr val="B4BABD"/>
      </a:lt2>
      <a:accent1>
        <a:srgbClr val="0071C5"/>
      </a:accent1>
      <a:accent2>
        <a:srgbClr val="00AEEF"/>
      </a:accent2>
      <a:accent3>
        <a:srgbClr val="004280"/>
      </a:accent3>
      <a:accent4>
        <a:srgbClr val="FFDA00"/>
      </a:accent4>
      <a:accent5>
        <a:srgbClr val="A6CE39"/>
      </a:accent5>
      <a:accent6>
        <a:srgbClr val="FDB813"/>
      </a:accent6>
      <a:hlink>
        <a:srgbClr val="0071C5"/>
      </a:hlink>
      <a:folHlink>
        <a:srgbClr val="00AEEF"/>
      </a:folHlink>
    </a:clrScheme>
    <a:fontScheme name="Intel Verdana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flip="none" rotWithShape="1">
          <a:gsLst>
            <a:gs pos="5000">
              <a:schemeClr val="accent2"/>
            </a:gs>
            <a:gs pos="95000">
              <a:schemeClr val="accent1"/>
            </a:gs>
          </a:gsLst>
          <a:lin ang="16200000" scaled="0"/>
          <a:tileRect/>
        </a:gradFill>
        <a:ln w="317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eaLnBrk="0" hangingPunct="0">
          <a:defRPr sz="2000" b="1" smtClean="0">
            <a:latin typeface="Neo Sans Inte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o Sans Inte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2_intel_template_1_111605_BLUE 1">
        <a:dk1>
          <a:srgbClr val="FF5C00"/>
        </a:dk1>
        <a:lt1>
          <a:srgbClr val="FFFFFF"/>
        </a:lt1>
        <a:dk2>
          <a:srgbClr val="0C2E86"/>
        </a:dk2>
        <a:lt2>
          <a:srgbClr val="F5E647"/>
        </a:lt2>
        <a:accent1>
          <a:srgbClr val="A6CAE1"/>
        </a:accent1>
        <a:accent2>
          <a:srgbClr val="567EB9"/>
        </a:accent2>
        <a:accent3>
          <a:srgbClr val="AAADC3"/>
        </a:accent3>
        <a:accent4>
          <a:srgbClr val="DADADA"/>
        </a:accent4>
        <a:accent5>
          <a:srgbClr val="D0E1EE"/>
        </a:accent5>
        <a:accent6>
          <a:srgbClr val="4D72A7"/>
        </a:accent6>
        <a:hlink>
          <a:srgbClr val="0860A8"/>
        </a:hlink>
        <a:folHlink>
          <a:srgbClr val="AA014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ntel_template_1_111605_BLUE 2">
        <a:dk1>
          <a:srgbClr val="0860A8"/>
        </a:dk1>
        <a:lt1>
          <a:srgbClr val="FFFFFF"/>
        </a:lt1>
        <a:dk2>
          <a:srgbClr val="F5E647"/>
        </a:dk2>
        <a:lt2>
          <a:srgbClr val="FF5C47"/>
        </a:lt2>
        <a:accent1>
          <a:srgbClr val="A6CAE1"/>
        </a:accent1>
        <a:accent2>
          <a:srgbClr val="567EB9"/>
        </a:accent2>
        <a:accent3>
          <a:srgbClr val="FFFFFF"/>
        </a:accent3>
        <a:accent4>
          <a:srgbClr val="06518F"/>
        </a:accent4>
        <a:accent5>
          <a:srgbClr val="D0E1EE"/>
        </a:accent5>
        <a:accent6>
          <a:srgbClr val="4D72A7"/>
        </a:accent6>
        <a:hlink>
          <a:srgbClr val="0C2E86"/>
        </a:hlink>
        <a:folHlink>
          <a:srgbClr val="AA01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tel_template_1_111605_BLUE 3">
        <a:dk1>
          <a:srgbClr val="000000"/>
        </a:dk1>
        <a:lt1>
          <a:srgbClr val="FFFFFF"/>
        </a:lt1>
        <a:dk2>
          <a:srgbClr val="DDDDDD"/>
        </a:dk2>
        <a:lt2>
          <a:srgbClr val="5F5F5F"/>
        </a:lt2>
        <a:accent1>
          <a:srgbClr val="A6CAE1"/>
        </a:accent1>
        <a:accent2>
          <a:srgbClr val="567EB9"/>
        </a:accent2>
        <a:accent3>
          <a:srgbClr val="FFFFFF"/>
        </a:accent3>
        <a:accent4>
          <a:srgbClr val="000000"/>
        </a:accent4>
        <a:accent5>
          <a:srgbClr val="D0E1EE"/>
        </a:accent5>
        <a:accent6>
          <a:srgbClr val="4D72A7"/>
        </a:accent6>
        <a:hlink>
          <a:srgbClr val="0860A8"/>
        </a:hlink>
        <a:folHlink>
          <a:srgbClr val="0C2E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ntel_LTtemplate_121410">
  <a:themeElements>
    <a:clrScheme name="intel2011">
      <a:dk1>
        <a:srgbClr val="061922"/>
      </a:dk1>
      <a:lt1>
        <a:srgbClr val="FFFFFF"/>
      </a:lt1>
      <a:dk2>
        <a:srgbClr val="939598"/>
      </a:dk2>
      <a:lt2>
        <a:srgbClr val="B4BABD"/>
      </a:lt2>
      <a:accent1>
        <a:srgbClr val="0071C5"/>
      </a:accent1>
      <a:accent2>
        <a:srgbClr val="00AEEF"/>
      </a:accent2>
      <a:accent3>
        <a:srgbClr val="004280"/>
      </a:accent3>
      <a:accent4>
        <a:srgbClr val="FFDA00"/>
      </a:accent4>
      <a:accent5>
        <a:srgbClr val="A6CE39"/>
      </a:accent5>
      <a:accent6>
        <a:srgbClr val="FDB813"/>
      </a:accent6>
      <a:hlink>
        <a:srgbClr val="0071C5"/>
      </a:hlink>
      <a:folHlink>
        <a:srgbClr val="00AEEF"/>
      </a:folHlink>
    </a:clrScheme>
    <a:fontScheme name="Intel Verdana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flip="none" rotWithShape="1">
          <a:gsLst>
            <a:gs pos="5000">
              <a:schemeClr val="accent2"/>
            </a:gs>
            <a:gs pos="95000">
              <a:schemeClr val="accent1"/>
            </a:gs>
          </a:gsLst>
          <a:lin ang="16200000" scaled="0"/>
          <a:tileRect/>
        </a:gradFill>
        <a:ln w="317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eaLnBrk="0" hangingPunct="0">
          <a:defRPr sz="2000" b="1" smtClean="0">
            <a:latin typeface="Neo Sans Inte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o Sans Inte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2_intel_template_1_111605_BLUE 1">
        <a:dk1>
          <a:srgbClr val="FF5C00"/>
        </a:dk1>
        <a:lt1>
          <a:srgbClr val="FFFFFF"/>
        </a:lt1>
        <a:dk2>
          <a:srgbClr val="0C2E86"/>
        </a:dk2>
        <a:lt2>
          <a:srgbClr val="F5E647"/>
        </a:lt2>
        <a:accent1>
          <a:srgbClr val="A6CAE1"/>
        </a:accent1>
        <a:accent2>
          <a:srgbClr val="567EB9"/>
        </a:accent2>
        <a:accent3>
          <a:srgbClr val="AAADC3"/>
        </a:accent3>
        <a:accent4>
          <a:srgbClr val="DADADA"/>
        </a:accent4>
        <a:accent5>
          <a:srgbClr val="D0E1EE"/>
        </a:accent5>
        <a:accent6>
          <a:srgbClr val="4D72A7"/>
        </a:accent6>
        <a:hlink>
          <a:srgbClr val="0860A8"/>
        </a:hlink>
        <a:folHlink>
          <a:srgbClr val="AA014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ntel_template_1_111605_BLUE 2">
        <a:dk1>
          <a:srgbClr val="0860A8"/>
        </a:dk1>
        <a:lt1>
          <a:srgbClr val="FFFFFF"/>
        </a:lt1>
        <a:dk2>
          <a:srgbClr val="F5E647"/>
        </a:dk2>
        <a:lt2>
          <a:srgbClr val="FF5C47"/>
        </a:lt2>
        <a:accent1>
          <a:srgbClr val="A6CAE1"/>
        </a:accent1>
        <a:accent2>
          <a:srgbClr val="567EB9"/>
        </a:accent2>
        <a:accent3>
          <a:srgbClr val="FFFFFF"/>
        </a:accent3>
        <a:accent4>
          <a:srgbClr val="06518F"/>
        </a:accent4>
        <a:accent5>
          <a:srgbClr val="D0E1EE"/>
        </a:accent5>
        <a:accent6>
          <a:srgbClr val="4D72A7"/>
        </a:accent6>
        <a:hlink>
          <a:srgbClr val="0C2E86"/>
        </a:hlink>
        <a:folHlink>
          <a:srgbClr val="AA01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tel_template_1_111605_BLUE 3">
        <a:dk1>
          <a:srgbClr val="000000"/>
        </a:dk1>
        <a:lt1>
          <a:srgbClr val="FFFFFF"/>
        </a:lt1>
        <a:dk2>
          <a:srgbClr val="DDDDDD"/>
        </a:dk2>
        <a:lt2>
          <a:srgbClr val="5F5F5F"/>
        </a:lt2>
        <a:accent1>
          <a:srgbClr val="A6CAE1"/>
        </a:accent1>
        <a:accent2>
          <a:srgbClr val="567EB9"/>
        </a:accent2>
        <a:accent3>
          <a:srgbClr val="FFFFFF"/>
        </a:accent3>
        <a:accent4>
          <a:srgbClr val="000000"/>
        </a:accent4>
        <a:accent5>
          <a:srgbClr val="D0E1EE"/>
        </a:accent5>
        <a:accent6>
          <a:srgbClr val="4D72A7"/>
        </a:accent6>
        <a:hlink>
          <a:srgbClr val="0860A8"/>
        </a:hlink>
        <a:folHlink>
          <a:srgbClr val="0C2E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etrospect">
  <a:themeElements>
    <a:clrScheme name="Custom 50">
      <a:dk1>
        <a:srgbClr val="1482AB"/>
      </a:dk1>
      <a:lt1>
        <a:sysClr val="window" lastClr="FFFFFF"/>
      </a:lt1>
      <a:dk2>
        <a:srgbClr val="1B3651"/>
      </a:dk2>
      <a:lt2>
        <a:srgbClr val="D9E0E6"/>
      </a:lt2>
      <a:accent1>
        <a:srgbClr val="1CADE4"/>
      </a:accent1>
      <a:accent2>
        <a:srgbClr val="00336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FF6600"/>
      </a:hlink>
      <a:folHlink>
        <a:srgbClr val="FF660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4.xml><?xml version="1.0" encoding="utf-8"?>
<a:theme xmlns:a="http://schemas.openxmlformats.org/drawingml/2006/main" name="1_Academic Science 16x9">
  <a:themeElements>
    <a:clrScheme name="Custom 40">
      <a:dk1>
        <a:srgbClr val="FFFFFF"/>
      </a:dk1>
      <a:lt1>
        <a:sysClr val="window" lastClr="FFFFFF"/>
      </a:lt1>
      <a:dk2>
        <a:srgbClr val="1B3651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Retrospect">
  <a:themeElements>
    <a:clrScheme name="Custom 20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00206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E4831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1_Default Design">
  <a:themeElements>
    <a:clrScheme name="1_Default Design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</TotalTime>
  <Words>975</Words>
  <Application>Microsoft Office PowerPoint</Application>
  <PresentationFormat>On-screen Show (4:3)</PresentationFormat>
  <Paragraphs>148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Arial</vt:lpstr>
      <vt:lpstr>Calibri</vt:lpstr>
      <vt:lpstr>Calibri Light</vt:lpstr>
      <vt:lpstr>Constantia</vt:lpstr>
      <vt:lpstr>Neo Sans Intel</vt:lpstr>
      <vt:lpstr>Neo Sans Intel Medium</vt:lpstr>
      <vt:lpstr>Times</vt:lpstr>
      <vt:lpstr>Times New Roman</vt:lpstr>
      <vt:lpstr>Verdana</vt:lpstr>
      <vt:lpstr>Wingdings</vt:lpstr>
      <vt:lpstr>Intel_LTtemplate_121410</vt:lpstr>
      <vt:lpstr>1_Intel_LTtemplate_121410</vt:lpstr>
      <vt:lpstr>Retrospect</vt:lpstr>
      <vt:lpstr>1_Academic Science 16x9</vt:lpstr>
      <vt:lpstr>1_Retrospect</vt:lpstr>
      <vt:lpstr>1_Default Design</vt:lpstr>
      <vt:lpstr>PowerPoint Presentation</vt:lpstr>
      <vt:lpstr>PowerPoint Presentation</vt:lpstr>
      <vt:lpstr>Why enter  SciFest?</vt:lpstr>
      <vt:lpstr>Who can enter SciFest?</vt:lpstr>
      <vt:lpstr>6 easy steps to a successful project</vt:lpstr>
      <vt:lpstr>PowerPoint Presentation</vt:lpstr>
      <vt:lpstr>SciFest National Final</vt:lpstr>
      <vt:lpstr>PowerPoint Presentation</vt:lpstr>
      <vt:lpstr>Are YOU Ready for the SciFest Challenge?</vt:lpstr>
      <vt:lpstr>Dates to             Reminders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Sheila</dc:creator>
  <cp:lastModifiedBy>Hugo Rowsome</cp:lastModifiedBy>
  <cp:revision>468</cp:revision>
  <cp:lastPrinted>2014-07-23T17:21:24Z</cp:lastPrinted>
  <dcterms:created xsi:type="dcterms:W3CDTF">2011-11-10T16:06:05Z</dcterms:created>
  <dcterms:modified xsi:type="dcterms:W3CDTF">2026-02-05T11:36:27Z</dcterms:modified>
</cp:coreProperties>
</file>