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7" r:id="rId3"/>
    <p:sldId id="257" r:id="rId4"/>
    <p:sldId id="258" r:id="rId5"/>
    <p:sldId id="259" r:id="rId6"/>
    <p:sldId id="260" r:id="rId7"/>
    <p:sldId id="262" r:id="rId8"/>
    <p:sldId id="263" r:id="rId9"/>
    <p:sldId id="268" r:id="rId10"/>
    <p:sldId id="26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C8E7E5-4D0A-4366-B7BA-30B84F17D46C}" v="3" dt="2024-06-18T16:30:52.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2767" autoAdjust="0"/>
  </p:normalViewPr>
  <p:slideViewPr>
    <p:cSldViewPr snapToGrid="0">
      <p:cViewPr varScale="1">
        <p:scale>
          <a:sx n="39" d="100"/>
          <a:sy n="39" d="100"/>
        </p:scale>
        <p:origin x="167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DE6A79-FC8B-4FAD-BDEE-222E736EFE60}"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2090A3-C83F-4A0B-A36F-BD3DD56E26BD}" type="slidenum">
              <a:rPr lang="en-GB" smtClean="0"/>
              <a:t>‹#›</a:t>
            </a:fld>
            <a:endParaRPr lang="en-GB"/>
          </a:p>
        </p:txBody>
      </p:sp>
    </p:spTree>
    <p:extLst>
      <p:ext uri="{BB962C8B-B14F-4D97-AF65-F5344CB8AC3E}">
        <p14:creationId xmlns:p14="http://schemas.microsoft.com/office/powerpoint/2010/main" val="327046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vatican.va/content/john-paul-ii/en/apost_exhortations/documents/hf_jp-ii_exh_19811122_familiaris-consortio.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tini.gov.uk/sites/etini.gov.uk/files/publications/the-preventative-curriculum-in-schools-and-education-other-than-at-school-eotas-centres_0.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vatican.va/content/dam/francesco/pdf/apost_exhortations/documents/papa-francesco_esortazione-ap_20160319_amoris-laetitia_en.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atholiceducation-ni.org/relationships-and-sexuality-rse-guidance-for-catholic-schools-202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vatican.va/archive/hist_councils/ii_vatican_council/documents/vat-ii_const_19651207_gaudium-et-spes_en.html"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catholiceducation-ni.org/?s=RSE+Guidance+"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atholiceducation-ni.org/relationships-and-sexuality-rse-guidance-for-catholic-schools-202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2090A3-C83F-4A0B-A36F-BD3DD56E26BD}" type="slidenum">
              <a:rPr lang="en-GB" smtClean="0"/>
              <a:t>1</a:t>
            </a:fld>
            <a:endParaRPr lang="en-GB"/>
          </a:p>
        </p:txBody>
      </p:sp>
    </p:spTree>
    <p:extLst>
      <p:ext uri="{BB962C8B-B14F-4D97-AF65-F5344CB8AC3E}">
        <p14:creationId xmlns:p14="http://schemas.microsoft.com/office/powerpoint/2010/main" val="3407451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two questions can be explored with the staff to clarify the school’s expectations and to ensure that staff feel comfortable to deliver the RSE curriculum. – might be useful as a small group discussion.</a:t>
            </a:r>
          </a:p>
          <a:p>
            <a:r>
              <a:rPr lang="en-GB" dirty="0"/>
              <a:t>In many cases, a student’s question may be genuine, seeking clarification or information, in some cases the intent may be disruptive.  It will be important that staff can offer considered and accurate responses to student questions.  Which of these responses are helpful?  (this may vary depending on the age and maturity of the student)</a:t>
            </a:r>
          </a:p>
          <a:p>
            <a:r>
              <a:rPr lang="en-GB" dirty="0"/>
              <a:t>You may wish to draw up a list and create an extra slide to aide this discussion </a:t>
            </a:r>
          </a:p>
          <a:p>
            <a:endParaRPr lang="en-GB" dirty="0"/>
          </a:p>
          <a:p>
            <a:pPr marL="171450" indent="-171450">
              <a:buFontTx/>
              <a:buChar char="-"/>
            </a:pPr>
            <a:r>
              <a:rPr lang="en-GB" dirty="0"/>
              <a:t>That’s not relevant to the current discussion, we will look at that another time </a:t>
            </a:r>
          </a:p>
          <a:p>
            <a:pPr marL="171450" indent="-171450">
              <a:buFontTx/>
              <a:buChar char="-"/>
            </a:pPr>
            <a:r>
              <a:rPr lang="en-GB" dirty="0"/>
              <a:t>That is a topic that we consider next year </a:t>
            </a:r>
          </a:p>
          <a:p>
            <a:pPr marL="171450" indent="-171450">
              <a:buFontTx/>
              <a:buChar char="-"/>
            </a:pPr>
            <a:r>
              <a:rPr lang="en-GB" dirty="0"/>
              <a:t>It sounds like that is something important to you. Could you speak to me after class about that issue</a:t>
            </a:r>
          </a:p>
          <a:p>
            <a:pPr marL="171450" indent="-171450">
              <a:buFontTx/>
              <a:buChar char="-"/>
            </a:pPr>
            <a:r>
              <a:rPr lang="en-GB" dirty="0"/>
              <a:t>That is a question best asked of your parent</a:t>
            </a:r>
          </a:p>
          <a:p>
            <a:pPr marL="171450" indent="-171450">
              <a:buFontTx/>
              <a:buChar char="-"/>
            </a:pPr>
            <a:r>
              <a:rPr lang="en-GB" dirty="0"/>
              <a:t>That is something you will learn about when you are older</a:t>
            </a:r>
          </a:p>
          <a:p>
            <a:pPr marL="171450" indent="-171450">
              <a:buFontTx/>
              <a:buChar char="-"/>
            </a:pPr>
            <a:endParaRPr lang="en-GB" dirty="0"/>
          </a:p>
          <a:p>
            <a:pPr marL="171450" indent="-171450">
              <a:buFontTx/>
              <a:buChar char="-"/>
            </a:pPr>
            <a:r>
              <a:rPr lang="en-GB" dirty="0"/>
              <a:t>As a school it is important that all staff involved in the delivery of RSE are confident in their role.  This may mean that particular staff may be more suited </a:t>
            </a:r>
            <a:r>
              <a:rPr lang="en-GB"/>
              <a:t>to delivering some </a:t>
            </a:r>
            <a:r>
              <a:rPr lang="en-GB" dirty="0"/>
              <a:t>topics, or that the support of an outside agency might help to build staff confidence and competence.  It is for each school to determine how the programme is delivered. </a:t>
            </a:r>
          </a:p>
          <a:p>
            <a:pPr marL="171450" indent="-171450">
              <a:buFontTx/>
              <a:buChar char="-"/>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AB2090A3-C83F-4A0B-A36F-BD3DD56E26BD}" type="slidenum">
              <a:rPr lang="en-GB" smtClean="0"/>
              <a:t>10</a:t>
            </a:fld>
            <a:endParaRPr lang="en-GB"/>
          </a:p>
        </p:txBody>
      </p:sp>
    </p:spTree>
    <p:extLst>
      <p:ext uri="{BB962C8B-B14F-4D97-AF65-F5344CB8AC3E}">
        <p14:creationId xmlns:p14="http://schemas.microsoft.com/office/powerpoint/2010/main" val="3158638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2090A3-C83F-4A0B-A36F-BD3DD56E26BD}" type="slidenum">
              <a:rPr lang="en-GB" smtClean="0"/>
              <a:t>2</a:t>
            </a:fld>
            <a:endParaRPr lang="en-GB"/>
          </a:p>
        </p:txBody>
      </p:sp>
    </p:spTree>
    <p:extLst>
      <p:ext uri="{BB962C8B-B14F-4D97-AF65-F5344CB8AC3E}">
        <p14:creationId xmlns:p14="http://schemas.microsoft.com/office/powerpoint/2010/main" val="1791096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from  Pope St John Paul II    </a:t>
            </a:r>
            <a:r>
              <a:rPr lang="en-GB" dirty="0">
                <a:hlinkClick r:id="rId3"/>
              </a:rPr>
              <a:t>Familiaris Consortio (November 22, 1981) | John Paul II (vatican.va)</a:t>
            </a:r>
            <a:endParaRPr lang="en-GB" dirty="0"/>
          </a:p>
          <a:p>
            <a:endParaRPr lang="en-GB" dirty="0"/>
          </a:p>
          <a:p>
            <a:endParaRPr lang="en-GB" dirty="0"/>
          </a:p>
          <a:p>
            <a:r>
              <a:rPr lang="en-GB" dirty="0"/>
              <a:t>In the intervening years,  the social and cultural context is such that often the teaching of the Church is counter-cultural to the prevailing societal norms adding significantly to the challenges of those delivering the message</a:t>
            </a:r>
          </a:p>
          <a:p>
            <a:endParaRPr lang="en-GB" dirty="0"/>
          </a:p>
          <a:p>
            <a:r>
              <a:rPr lang="en-GB" dirty="0"/>
              <a:t>Does this challenge make it more, or less important that we undertake the task? </a:t>
            </a:r>
          </a:p>
        </p:txBody>
      </p:sp>
      <p:sp>
        <p:nvSpPr>
          <p:cNvPr id="4" name="Slide Number Placeholder 3"/>
          <p:cNvSpPr>
            <a:spLocks noGrp="1"/>
          </p:cNvSpPr>
          <p:nvPr>
            <p:ph type="sldNum" sz="quarter" idx="5"/>
          </p:nvPr>
        </p:nvSpPr>
        <p:spPr/>
        <p:txBody>
          <a:bodyPr/>
          <a:lstStyle/>
          <a:p>
            <a:fld id="{AB2090A3-C83F-4A0B-A36F-BD3DD56E26BD}" type="slidenum">
              <a:rPr lang="en-GB" smtClean="0"/>
              <a:t>3</a:t>
            </a:fld>
            <a:endParaRPr lang="en-GB"/>
          </a:p>
        </p:txBody>
      </p:sp>
    </p:spTree>
    <p:extLst>
      <p:ext uri="{BB962C8B-B14F-4D97-AF65-F5344CB8AC3E}">
        <p14:creationId xmlns:p14="http://schemas.microsoft.com/office/powerpoint/2010/main" val="3340028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The preventative curriculum in schools and Education Other Than at School (EOTAS) centres (etini.gov.uk)</a:t>
            </a:r>
            <a:r>
              <a:rPr lang="en-US" dirty="0"/>
              <a:t> 2023  </a:t>
            </a:r>
          </a:p>
          <a:p>
            <a:endParaRPr lang="en-US" dirty="0"/>
          </a:p>
          <a:p>
            <a:endParaRPr lang="en-GB" dirty="0"/>
          </a:p>
          <a:p>
            <a:r>
              <a:rPr lang="en-GB" dirty="0"/>
              <a:t>The relationships between staff and students will significantly impact the learning environment </a:t>
            </a:r>
          </a:p>
          <a:p>
            <a:r>
              <a:rPr lang="en-GB" dirty="0"/>
              <a:t>.</a:t>
            </a:r>
          </a:p>
          <a:p>
            <a:r>
              <a:rPr lang="en-GB" dirty="0"/>
              <a:t>The class teacher knows each student and how best to respond to their needs .  This applies to all aspects of the curricular and pastoral provision within the school </a:t>
            </a:r>
          </a:p>
          <a:p>
            <a:endParaRPr lang="en-GB" dirty="0"/>
          </a:p>
          <a:p>
            <a:r>
              <a:rPr lang="en-GB" dirty="0"/>
              <a:t>It is particularly important that the students explore issues around RSE in an environment where they feel safe, supported and affirmed in keeping with the schools pastoral approach </a:t>
            </a:r>
          </a:p>
        </p:txBody>
      </p:sp>
      <p:sp>
        <p:nvSpPr>
          <p:cNvPr id="4" name="Slide Number Placeholder 3"/>
          <p:cNvSpPr>
            <a:spLocks noGrp="1"/>
          </p:cNvSpPr>
          <p:nvPr>
            <p:ph type="sldNum" sz="quarter" idx="5"/>
          </p:nvPr>
        </p:nvSpPr>
        <p:spPr/>
        <p:txBody>
          <a:bodyPr/>
          <a:lstStyle/>
          <a:p>
            <a:fld id="{AB2090A3-C83F-4A0B-A36F-BD3DD56E26BD}" type="slidenum">
              <a:rPr lang="en-GB" smtClean="0"/>
              <a:t>4</a:t>
            </a:fld>
            <a:endParaRPr lang="en-GB"/>
          </a:p>
        </p:txBody>
      </p:sp>
    </p:spTree>
    <p:extLst>
      <p:ext uri="{BB962C8B-B14F-4D97-AF65-F5344CB8AC3E}">
        <p14:creationId xmlns:p14="http://schemas.microsoft.com/office/powerpoint/2010/main" val="2573431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Pope Francis  2016  </a:t>
            </a:r>
            <a:r>
              <a:rPr lang="en-GB" dirty="0">
                <a:hlinkClick r:id="rId3"/>
              </a:rPr>
              <a:t>papa-francesco_esortazione-ap_20160319_amoris-laetitia_en.pdf (vatican.va)</a:t>
            </a:r>
            <a:endParaRPr lang="en-GB" dirty="0"/>
          </a:p>
          <a:p>
            <a:endParaRPr lang="en-GB" dirty="0"/>
          </a:p>
          <a:p>
            <a:endParaRPr lang="en-GB" dirty="0"/>
          </a:p>
          <a:p>
            <a:r>
              <a:rPr lang="en-GB" dirty="0"/>
              <a:t>Every human being is created uniquely different by God. Recognition and acceptance of our uniqueness and that of others should be discussed so that difference is seen as something to celebrate. </a:t>
            </a:r>
          </a:p>
        </p:txBody>
      </p:sp>
      <p:sp>
        <p:nvSpPr>
          <p:cNvPr id="4" name="Slide Number Placeholder 3"/>
          <p:cNvSpPr>
            <a:spLocks noGrp="1"/>
          </p:cNvSpPr>
          <p:nvPr>
            <p:ph type="sldNum" sz="quarter" idx="5"/>
          </p:nvPr>
        </p:nvSpPr>
        <p:spPr/>
        <p:txBody>
          <a:bodyPr/>
          <a:lstStyle/>
          <a:p>
            <a:fld id="{AB2090A3-C83F-4A0B-A36F-BD3DD56E26BD}" type="slidenum">
              <a:rPr lang="en-GB" smtClean="0"/>
              <a:t>5</a:t>
            </a:fld>
            <a:endParaRPr lang="en-GB"/>
          </a:p>
        </p:txBody>
      </p:sp>
    </p:spTree>
    <p:extLst>
      <p:ext uri="{BB962C8B-B14F-4D97-AF65-F5344CB8AC3E}">
        <p14:creationId xmlns:p14="http://schemas.microsoft.com/office/powerpoint/2010/main" val="657679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CSTS RSE Guidance :  </a:t>
            </a:r>
            <a:r>
              <a:rPr lang="en-US" dirty="0">
                <a:hlinkClick r:id="rId3"/>
              </a:rPr>
              <a:t>Relationships and Sexuality (RSE) Guidance for Catholic schools - 2021 - Catholic Schools Trustee Service (catholiceducation-ni.org)</a:t>
            </a:r>
            <a:endParaRPr lang="en-GB" dirty="0"/>
          </a:p>
        </p:txBody>
      </p:sp>
      <p:sp>
        <p:nvSpPr>
          <p:cNvPr id="4" name="Slide Number Placeholder 3"/>
          <p:cNvSpPr>
            <a:spLocks noGrp="1"/>
          </p:cNvSpPr>
          <p:nvPr>
            <p:ph type="sldNum" sz="quarter" idx="5"/>
          </p:nvPr>
        </p:nvSpPr>
        <p:spPr/>
        <p:txBody>
          <a:bodyPr/>
          <a:lstStyle/>
          <a:p>
            <a:fld id="{AB2090A3-C83F-4A0B-A36F-BD3DD56E26BD}" type="slidenum">
              <a:rPr lang="en-GB" smtClean="0"/>
              <a:t>6</a:t>
            </a:fld>
            <a:endParaRPr lang="en-GB"/>
          </a:p>
        </p:txBody>
      </p:sp>
    </p:spTree>
    <p:extLst>
      <p:ext uri="{BB962C8B-B14F-4D97-AF65-F5344CB8AC3E}">
        <p14:creationId xmlns:p14="http://schemas.microsoft.com/office/powerpoint/2010/main" val="2653530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Gaudium et </a:t>
            </a:r>
            <a:r>
              <a:rPr lang="en-GB" dirty="0" err="1">
                <a:hlinkClick r:id="rId3"/>
              </a:rPr>
              <a:t>spes</a:t>
            </a:r>
            <a:r>
              <a:rPr lang="en-GB" dirty="0">
                <a:hlinkClick r:id="rId3"/>
              </a:rPr>
              <a:t> 1965  (vatican.va)</a:t>
            </a:r>
            <a:endParaRPr lang="en-GB" dirty="0"/>
          </a:p>
          <a:p>
            <a:endParaRPr lang="en-GB" dirty="0"/>
          </a:p>
          <a:p>
            <a:r>
              <a:rPr lang="en-GB" dirty="0"/>
              <a:t>We live in an ever-changing world where we encounter others, on a daily basis, who differ from us in their views on many issues. </a:t>
            </a:r>
          </a:p>
          <a:p>
            <a:endParaRPr lang="en-GB" dirty="0"/>
          </a:p>
          <a:p>
            <a:r>
              <a:rPr lang="en-GB" dirty="0"/>
              <a:t>This requires that all engagements with others are conducted in a respectful manner so that all are encouraged to listen carefully to those with whom they agree and disagree. Disrespect, in whatever form it arises, should be challenged by all. </a:t>
            </a:r>
          </a:p>
          <a:p>
            <a:endParaRPr lang="en-GB" dirty="0"/>
          </a:p>
          <a:p>
            <a:r>
              <a:rPr lang="en-GB" dirty="0"/>
              <a:t>This approach will be underlined in the RSE policy and in other connected policies;  for example, the Anti-Bullying Policy.</a:t>
            </a:r>
          </a:p>
          <a:p>
            <a:endParaRPr lang="en-GB" dirty="0"/>
          </a:p>
          <a:p>
            <a:r>
              <a:rPr lang="en-GB" dirty="0"/>
              <a:t>It is helpful to ensure that all discussions/debates are undertaken based on a set of rules agreed by staff and students -  an outline Code of Conduct is provided in the CSTS Guidance document : </a:t>
            </a:r>
            <a:r>
              <a:rPr lang="en-US" dirty="0">
                <a:hlinkClick r:id="rId4"/>
              </a:rPr>
              <a:t> RSE Guidance - Catholic Schools Trustee Service (catholiceducation-ni.org)</a:t>
            </a:r>
            <a:r>
              <a:rPr lang="en-US" dirty="0"/>
              <a:t>.  The school may already have something similar in place </a:t>
            </a:r>
            <a:endParaRPr lang="en-GB" dirty="0"/>
          </a:p>
        </p:txBody>
      </p:sp>
      <p:sp>
        <p:nvSpPr>
          <p:cNvPr id="4" name="Slide Number Placeholder 3"/>
          <p:cNvSpPr>
            <a:spLocks noGrp="1"/>
          </p:cNvSpPr>
          <p:nvPr>
            <p:ph type="sldNum" sz="quarter" idx="5"/>
          </p:nvPr>
        </p:nvSpPr>
        <p:spPr/>
        <p:txBody>
          <a:bodyPr/>
          <a:lstStyle/>
          <a:p>
            <a:fld id="{AB2090A3-C83F-4A0B-A36F-BD3DD56E26BD}" type="slidenum">
              <a:rPr lang="en-GB" smtClean="0"/>
              <a:t>7</a:t>
            </a:fld>
            <a:endParaRPr lang="en-GB"/>
          </a:p>
        </p:txBody>
      </p:sp>
    </p:spTree>
    <p:extLst>
      <p:ext uri="{BB962C8B-B14F-4D97-AF65-F5344CB8AC3E}">
        <p14:creationId xmlns:p14="http://schemas.microsoft.com/office/powerpoint/2010/main" val="4045809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Relationships and Sexuality (RSE) Guidance for Catholic schools - 2021 - Catholic Schools Trustee Service (catholiceducation-ni.org)</a:t>
            </a:r>
            <a:endParaRPr lang="en-US" dirty="0"/>
          </a:p>
          <a:p>
            <a:endParaRPr lang="en-US" dirty="0"/>
          </a:p>
          <a:p>
            <a:endParaRPr lang="en-US" dirty="0"/>
          </a:p>
          <a:p>
            <a:r>
              <a:rPr lang="en-US" dirty="0"/>
              <a:t>In discussions the personal circumstances of those involved should be avoided and discussions should be based on the stories and scenarios offered within the RSE curriculum. </a:t>
            </a:r>
          </a:p>
          <a:p>
            <a:r>
              <a:rPr lang="en-US" dirty="0"/>
              <a:t>Staff should not engage in discussions about their personal circumstances, those of their students, or those of the students’ families </a:t>
            </a:r>
            <a:endParaRPr lang="en-GB" dirty="0"/>
          </a:p>
        </p:txBody>
      </p:sp>
      <p:sp>
        <p:nvSpPr>
          <p:cNvPr id="4" name="Slide Number Placeholder 3"/>
          <p:cNvSpPr>
            <a:spLocks noGrp="1"/>
          </p:cNvSpPr>
          <p:nvPr>
            <p:ph type="sldNum" sz="quarter" idx="5"/>
          </p:nvPr>
        </p:nvSpPr>
        <p:spPr/>
        <p:txBody>
          <a:bodyPr/>
          <a:lstStyle/>
          <a:p>
            <a:fld id="{AB2090A3-C83F-4A0B-A36F-BD3DD56E26BD}" type="slidenum">
              <a:rPr lang="en-GB" smtClean="0"/>
              <a:t>8</a:t>
            </a:fld>
            <a:endParaRPr lang="en-GB"/>
          </a:p>
        </p:txBody>
      </p:sp>
    </p:spTree>
    <p:extLst>
      <p:ext uri="{BB962C8B-B14F-4D97-AF65-F5344CB8AC3E}">
        <p14:creationId xmlns:p14="http://schemas.microsoft.com/office/powerpoint/2010/main" val="4089009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2090A3-C83F-4A0B-A36F-BD3DD56E26BD}" type="slidenum">
              <a:rPr lang="en-GB" smtClean="0"/>
              <a:t>9</a:t>
            </a:fld>
            <a:endParaRPr lang="en-GB"/>
          </a:p>
        </p:txBody>
      </p:sp>
    </p:spTree>
    <p:extLst>
      <p:ext uri="{BB962C8B-B14F-4D97-AF65-F5344CB8AC3E}">
        <p14:creationId xmlns:p14="http://schemas.microsoft.com/office/powerpoint/2010/main" val="1084892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63D18-AE6B-48C6-4D77-29C42335E8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B10A602-37A7-DDFA-A9F1-B054394AFA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4EDF98E-A776-00E4-F49A-869E192F0116}"/>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5" name="Footer Placeholder 4">
            <a:extLst>
              <a:ext uri="{FF2B5EF4-FFF2-40B4-BE49-F238E27FC236}">
                <a16:creationId xmlns:a16="http://schemas.microsoft.com/office/drawing/2014/main" id="{44F22A52-0E92-E90A-6087-14E0750FB1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F14F91-C991-8FE3-0423-8204A91DEF2E}"/>
              </a:ext>
            </a:extLst>
          </p:cNvPr>
          <p:cNvSpPr>
            <a:spLocks noGrp="1"/>
          </p:cNvSpPr>
          <p:nvPr>
            <p:ph type="sldNum" sz="quarter" idx="12"/>
          </p:nvPr>
        </p:nvSpPr>
        <p:spPr/>
        <p:txBody>
          <a:bodyPr/>
          <a:lstStyle/>
          <a:p>
            <a:fld id="{0A1D60A6-F1F7-407A-9F8A-77630D3A62D0}" type="slidenum">
              <a:rPr lang="en-GB" smtClean="0"/>
              <a:t>‹#›</a:t>
            </a:fld>
            <a:endParaRPr lang="en-GB"/>
          </a:p>
        </p:txBody>
      </p:sp>
      <p:pic>
        <p:nvPicPr>
          <p:cNvPr id="8" name="Picture 7" descr="A logo with colorful swirls&#10;&#10;Description automatically generated">
            <a:extLst>
              <a:ext uri="{FF2B5EF4-FFF2-40B4-BE49-F238E27FC236}">
                <a16:creationId xmlns:a16="http://schemas.microsoft.com/office/drawing/2014/main" id="{ADEF0EA5-D9E1-05CD-FCEE-6229125F4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86391" y="5544986"/>
            <a:ext cx="1308652" cy="1313014"/>
          </a:xfrm>
          <a:prstGeom prst="rect">
            <a:avLst/>
          </a:prstGeom>
        </p:spPr>
      </p:pic>
    </p:spTree>
    <p:extLst>
      <p:ext uri="{BB962C8B-B14F-4D97-AF65-F5344CB8AC3E}">
        <p14:creationId xmlns:p14="http://schemas.microsoft.com/office/powerpoint/2010/main" val="69160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B1F3B-B72F-6879-F7DC-7EB504BCAA3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A6B1A9-28B8-F42E-4959-4D20BF99C1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2B647D-0B0D-5D18-0054-F339F9A6C116}"/>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5" name="Footer Placeholder 4">
            <a:extLst>
              <a:ext uri="{FF2B5EF4-FFF2-40B4-BE49-F238E27FC236}">
                <a16:creationId xmlns:a16="http://schemas.microsoft.com/office/drawing/2014/main" id="{5230A45F-8967-9ABC-D3DD-48FD3E8467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984BF3-1DF4-5705-DDE7-5553C33560E9}"/>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166014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AFF379-0416-2E0E-F7AE-7BE30C5DE2F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C11A66-9417-DAA1-7DA1-766B9F89C1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573DFC-65D7-7854-3FAE-7371FB078A33}"/>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5" name="Footer Placeholder 4">
            <a:extLst>
              <a:ext uri="{FF2B5EF4-FFF2-40B4-BE49-F238E27FC236}">
                <a16:creationId xmlns:a16="http://schemas.microsoft.com/office/drawing/2014/main" id="{0CB815D7-2789-E7DF-D219-9D6C827199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15FE7D-1010-9967-55F2-779832BF0E45}"/>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338228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EA61-C4AF-AEC6-8BE1-AFC34455DE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75E25E3-85DC-4FDF-69FE-02DB14877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7C9896-6CCE-BCE7-FD16-A81A8F688A3D}"/>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5" name="Footer Placeholder 4">
            <a:extLst>
              <a:ext uri="{FF2B5EF4-FFF2-40B4-BE49-F238E27FC236}">
                <a16:creationId xmlns:a16="http://schemas.microsoft.com/office/drawing/2014/main" id="{DC96401C-9DB7-6C44-2FB4-8DD32B7E7B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07626-65AD-B148-247E-6EAEC77EF040}"/>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2680817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844FB-EC53-84EF-B6AA-7C4A02C13B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1376505-F570-B9F3-1D6B-BB80DE04EAD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54EAD6-5A9B-A66C-DBC3-9B32BF3CBF7E}"/>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5" name="Footer Placeholder 4">
            <a:extLst>
              <a:ext uri="{FF2B5EF4-FFF2-40B4-BE49-F238E27FC236}">
                <a16:creationId xmlns:a16="http://schemas.microsoft.com/office/drawing/2014/main" id="{A8D22337-FC0E-7707-8743-CEA8F0CF9E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535C79-0FE0-DA00-3844-CC9346E23779}"/>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578986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F7FB1-C4E2-9E8E-5EF1-64925806B80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8765C7-252D-6880-FCCC-B40C8B72EA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F449EB5-E931-2FA8-7583-4BB6B7186C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8BFBDDE-F1B7-58CE-CD38-41833FE62353}"/>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6" name="Footer Placeholder 5">
            <a:extLst>
              <a:ext uri="{FF2B5EF4-FFF2-40B4-BE49-F238E27FC236}">
                <a16:creationId xmlns:a16="http://schemas.microsoft.com/office/drawing/2014/main" id="{B2FB4061-8F69-F3CD-7106-57F8C7FA0D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662520-A901-4391-1780-4196A9420838}"/>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72401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3DA04-B242-BAA7-C3AF-A402C6DABB1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DE0B82-0B39-DE9D-A462-F27C63563D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3F1A89-2171-13DA-3A88-CEB06DA44E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6104FF-E070-6C97-BE4F-2CDE78E688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328F15-C26C-EC82-9D5F-11E549D028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0480AB9-AF48-307F-98F5-804C443B73F6}"/>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8" name="Footer Placeholder 7">
            <a:extLst>
              <a:ext uri="{FF2B5EF4-FFF2-40B4-BE49-F238E27FC236}">
                <a16:creationId xmlns:a16="http://schemas.microsoft.com/office/drawing/2014/main" id="{3333FA81-B2A7-6ADA-9AC6-AC7E14D8C6A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5BB7A21-DB26-0418-78C1-FAEC99D0E26A}"/>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1706220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54CEA-EEBE-46C6-3CCA-5DA1CB4F24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1296FF-B4CC-BCDF-746A-3A0294F2F32B}"/>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4" name="Footer Placeholder 3">
            <a:extLst>
              <a:ext uri="{FF2B5EF4-FFF2-40B4-BE49-F238E27FC236}">
                <a16:creationId xmlns:a16="http://schemas.microsoft.com/office/drawing/2014/main" id="{09E8D182-61BB-432E-C1B0-824E430BFE4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7EF7399-38D4-F6C5-33BE-26A9FC9A5D6A}"/>
              </a:ext>
            </a:extLst>
          </p:cNvPr>
          <p:cNvSpPr>
            <a:spLocks noGrp="1"/>
          </p:cNvSpPr>
          <p:nvPr>
            <p:ph type="sldNum" sz="quarter" idx="12"/>
          </p:nvPr>
        </p:nvSpPr>
        <p:spPr/>
        <p:txBody>
          <a:bodyPr/>
          <a:lstStyle/>
          <a:p>
            <a:fld id="{0A1D60A6-F1F7-407A-9F8A-77630D3A62D0}" type="slidenum">
              <a:rPr lang="en-GB" smtClean="0"/>
              <a:t>‹#›</a:t>
            </a:fld>
            <a:endParaRPr lang="en-GB"/>
          </a:p>
        </p:txBody>
      </p:sp>
      <p:pic>
        <p:nvPicPr>
          <p:cNvPr id="7" name="Picture 6" descr="A logo with colorful swirls&#10;&#10;Description automatically generated">
            <a:extLst>
              <a:ext uri="{FF2B5EF4-FFF2-40B4-BE49-F238E27FC236}">
                <a16:creationId xmlns:a16="http://schemas.microsoft.com/office/drawing/2014/main" id="{473D4EDE-D235-E903-1422-5AC9A7D05D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15254" y="5651943"/>
            <a:ext cx="1160796" cy="1164665"/>
          </a:xfrm>
          <a:prstGeom prst="rect">
            <a:avLst/>
          </a:prstGeom>
        </p:spPr>
      </p:pic>
    </p:spTree>
    <p:extLst>
      <p:ext uri="{BB962C8B-B14F-4D97-AF65-F5344CB8AC3E}">
        <p14:creationId xmlns:p14="http://schemas.microsoft.com/office/powerpoint/2010/main" val="4031539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871B46-1667-0860-003A-5D2D821D7BDD}"/>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3" name="Footer Placeholder 2">
            <a:extLst>
              <a:ext uri="{FF2B5EF4-FFF2-40B4-BE49-F238E27FC236}">
                <a16:creationId xmlns:a16="http://schemas.microsoft.com/office/drawing/2014/main" id="{EB4CC66F-324E-A523-33F2-BEC08E4114B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25ABC4-8CC8-BC95-B9C8-311336D769E6}"/>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2682892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F5692-DF3A-2BC1-0C3C-7FACD27BD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2E82A6B-41C3-85AF-B443-B96E1E7616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0C2C0D-976D-B8DC-09D1-907F47631B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A23538-BC9A-7BF5-5349-C4E0AAB20954}"/>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6" name="Footer Placeholder 5">
            <a:extLst>
              <a:ext uri="{FF2B5EF4-FFF2-40B4-BE49-F238E27FC236}">
                <a16:creationId xmlns:a16="http://schemas.microsoft.com/office/drawing/2014/main" id="{F8C6253C-BBFC-FBBD-2307-041C20FD67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74B7E4-A7F3-7966-B0D2-480458E60FA8}"/>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4057821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8BC01-CB35-175A-DCC6-98562C37BB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B605F7E-8DC4-63C3-7150-94E678EE26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7E65963-D536-E380-1C49-E94EEF5E89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2494D1-8971-D7CE-3265-C74CEB73AFEC}"/>
              </a:ext>
            </a:extLst>
          </p:cNvPr>
          <p:cNvSpPr>
            <a:spLocks noGrp="1"/>
          </p:cNvSpPr>
          <p:nvPr>
            <p:ph type="dt" sz="half" idx="10"/>
          </p:nvPr>
        </p:nvSpPr>
        <p:spPr/>
        <p:txBody>
          <a:bodyPr/>
          <a:lstStyle/>
          <a:p>
            <a:fld id="{45BB2663-DD07-4350-8EAA-3A02061A6C65}" type="datetimeFigureOut">
              <a:rPr lang="en-GB" smtClean="0"/>
              <a:t>02/07/2026</a:t>
            </a:fld>
            <a:endParaRPr lang="en-GB"/>
          </a:p>
        </p:txBody>
      </p:sp>
      <p:sp>
        <p:nvSpPr>
          <p:cNvPr id="6" name="Footer Placeholder 5">
            <a:extLst>
              <a:ext uri="{FF2B5EF4-FFF2-40B4-BE49-F238E27FC236}">
                <a16:creationId xmlns:a16="http://schemas.microsoft.com/office/drawing/2014/main" id="{E0E22D4E-E877-A152-EA39-08727C1942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B7E4B5-49B9-95F7-44E4-14D44FD512D2}"/>
              </a:ext>
            </a:extLst>
          </p:cNvPr>
          <p:cNvSpPr>
            <a:spLocks noGrp="1"/>
          </p:cNvSpPr>
          <p:nvPr>
            <p:ph type="sldNum" sz="quarter" idx="12"/>
          </p:nvPr>
        </p:nvSpPr>
        <p:spPr/>
        <p:txBody>
          <a:bodyPr/>
          <a:lstStyle/>
          <a:p>
            <a:fld id="{0A1D60A6-F1F7-407A-9F8A-77630D3A62D0}" type="slidenum">
              <a:rPr lang="en-GB" smtClean="0"/>
              <a:t>‹#›</a:t>
            </a:fld>
            <a:endParaRPr lang="en-GB"/>
          </a:p>
        </p:txBody>
      </p:sp>
    </p:spTree>
    <p:extLst>
      <p:ext uri="{BB962C8B-B14F-4D97-AF65-F5344CB8AC3E}">
        <p14:creationId xmlns:p14="http://schemas.microsoft.com/office/powerpoint/2010/main" val="3302194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4EB305-34ED-8C93-046C-B05EE41B90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A79857-1465-E469-975B-BA6B02CBA9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E79A67-D16D-52C0-C0A9-35B483229A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BB2663-DD07-4350-8EAA-3A02061A6C65}" type="datetimeFigureOut">
              <a:rPr lang="en-GB" smtClean="0"/>
              <a:t>02/07/2026</a:t>
            </a:fld>
            <a:endParaRPr lang="en-GB"/>
          </a:p>
        </p:txBody>
      </p:sp>
      <p:sp>
        <p:nvSpPr>
          <p:cNvPr id="5" name="Footer Placeholder 4">
            <a:extLst>
              <a:ext uri="{FF2B5EF4-FFF2-40B4-BE49-F238E27FC236}">
                <a16:creationId xmlns:a16="http://schemas.microsoft.com/office/drawing/2014/main" id="{F1C0E09E-D4EE-0135-0854-20A92E078C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CFB0C2E-8754-70AD-FC4E-79D57BD562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1D60A6-F1F7-407A-9F8A-77630D3A62D0}" type="slidenum">
              <a:rPr lang="en-GB" smtClean="0"/>
              <a:t>‹#›</a:t>
            </a:fld>
            <a:endParaRPr lang="en-GB"/>
          </a:p>
        </p:txBody>
      </p:sp>
    </p:spTree>
    <p:extLst>
      <p:ext uri="{BB962C8B-B14F-4D97-AF65-F5344CB8AC3E}">
        <p14:creationId xmlns:p14="http://schemas.microsoft.com/office/powerpoint/2010/main" val="2351144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player.vimeo.com/video/1206409657?app_id=122963" TargetMode="External"/><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5A8AFA4-5C32-4100-9C6D-839A47E15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6B5F253-7949-47C2-9DBD-1570ECDA2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5421703"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1FE48D-1F3E-0E67-1D47-CBD856A7DF48}"/>
              </a:ext>
            </a:extLst>
          </p:cNvPr>
          <p:cNvSpPr>
            <a:spLocks noGrp="1"/>
          </p:cNvSpPr>
          <p:nvPr>
            <p:ph type="ctrTitle"/>
          </p:nvPr>
        </p:nvSpPr>
        <p:spPr>
          <a:xfrm>
            <a:off x="1668426" y="1254763"/>
            <a:ext cx="3444948" cy="2481729"/>
          </a:xfrm>
        </p:spPr>
        <p:txBody>
          <a:bodyPr anchor="b">
            <a:normAutofit/>
          </a:bodyPr>
          <a:lstStyle/>
          <a:p>
            <a:r>
              <a:rPr lang="en-US" sz="3200">
                <a:solidFill>
                  <a:srgbClr val="595959"/>
                </a:solidFill>
              </a:rPr>
              <a:t>RSE- Teaching Sensitive Subjects </a:t>
            </a:r>
            <a:endParaRPr lang="en-GB" sz="3200">
              <a:solidFill>
                <a:srgbClr val="595959"/>
              </a:solidFill>
            </a:endParaRPr>
          </a:p>
        </p:txBody>
      </p:sp>
      <p:sp>
        <p:nvSpPr>
          <p:cNvPr id="3" name="Subtitle 2">
            <a:extLst>
              <a:ext uri="{FF2B5EF4-FFF2-40B4-BE49-F238E27FC236}">
                <a16:creationId xmlns:a16="http://schemas.microsoft.com/office/drawing/2014/main" id="{C289DEE0-1B1E-7F7A-A896-C7821204084D}"/>
              </a:ext>
            </a:extLst>
          </p:cNvPr>
          <p:cNvSpPr>
            <a:spLocks noGrp="1"/>
          </p:cNvSpPr>
          <p:nvPr>
            <p:ph type="subTitle" idx="1"/>
          </p:nvPr>
        </p:nvSpPr>
        <p:spPr>
          <a:xfrm>
            <a:off x="1849179" y="4046453"/>
            <a:ext cx="3083442" cy="1785506"/>
          </a:xfrm>
        </p:spPr>
        <p:txBody>
          <a:bodyPr anchor="t">
            <a:normAutofit/>
          </a:bodyPr>
          <a:lstStyle/>
          <a:p>
            <a:endParaRPr lang="en-GB" sz="1400">
              <a:solidFill>
                <a:srgbClr val="595959"/>
              </a:solidFill>
            </a:endParaRPr>
          </a:p>
        </p:txBody>
      </p:sp>
      <p:pic>
        <p:nvPicPr>
          <p:cNvPr id="5" name="Picture 4" descr="A logo with colorful swirls&#10;&#10;Description automatically generated">
            <a:extLst>
              <a:ext uri="{FF2B5EF4-FFF2-40B4-BE49-F238E27FC236}">
                <a16:creationId xmlns:a16="http://schemas.microsoft.com/office/drawing/2014/main" id="{D629F719-4518-3458-896B-5BEE037351E6}"/>
              </a:ext>
            </a:extLst>
          </p:cNvPr>
          <p:cNvPicPr>
            <a:picLocks noChangeAspect="1"/>
          </p:cNvPicPr>
          <p:nvPr/>
        </p:nvPicPr>
        <p:blipFill rotWithShape="1">
          <a:blip r:embed="rId3">
            <a:extLst>
              <a:ext uri="{28A0092B-C50C-407E-A947-70E740481C1C}">
                <a14:useLocalDpi xmlns:a14="http://schemas.microsoft.com/office/drawing/2010/main" val="0"/>
              </a:ext>
            </a:extLst>
          </a:blip>
          <a:srcRect l="780" r="279" b="-1"/>
          <a:stretch/>
        </p:blipFill>
        <p:spPr>
          <a:xfrm>
            <a:off x="6107503" y="685799"/>
            <a:ext cx="5410200" cy="5486400"/>
          </a:xfrm>
          <a:prstGeom prst="rect">
            <a:avLst/>
          </a:prstGeom>
        </p:spPr>
      </p:pic>
    </p:spTree>
    <p:extLst>
      <p:ext uri="{BB962C8B-B14F-4D97-AF65-F5344CB8AC3E}">
        <p14:creationId xmlns:p14="http://schemas.microsoft.com/office/powerpoint/2010/main" val="149649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91F60-058F-BB2A-38E1-EE873C7BB987}"/>
              </a:ext>
            </a:extLst>
          </p:cNvPr>
          <p:cNvSpPr>
            <a:spLocks noGrp="1"/>
          </p:cNvSpPr>
          <p:nvPr>
            <p:ph type="title"/>
          </p:nvPr>
        </p:nvSpPr>
        <p:spPr>
          <a:xfrm>
            <a:off x="838200" y="365125"/>
            <a:ext cx="10515600" cy="5184775"/>
          </a:xfrm>
        </p:spPr>
        <p:txBody>
          <a:bodyPr>
            <a:normAutofit/>
          </a:bodyPr>
          <a:lstStyle/>
          <a:p>
            <a:r>
              <a:rPr lang="en-US" sz="2800" dirty="0"/>
              <a:t>Are there any questions that may arise which you would feel are not suitable for discussion with the students or that you are not comfortable discussing?</a:t>
            </a:r>
            <a:br>
              <a:rPr lang="en-US" sz="2800" dirty="0"/>
            </a:br>
            <a:br>
              <a:rPr lang="en-US" sz="2800" dirty="0"/>
            </a:br>
            <a:r>
              <a:rPr lang="en-US" sz="2800" dirty="0"/>
              <a:t>How might you respond to the students? </a:t>
            </a:r>
            <a:endParaRPr lang="en-GB" sz="2800" dirty="0"/>
          </a:p>
        </p:txBody>
      </p:sp>
    </p:spTree>
    <p:extLst>
      <p:ext uri="{BB962C8B-B14F-4D97-AF65-F5344CB8AC3E}">
        <p14:creationId xmlns:p14="http://schemas.microsoft.com/office/powerpoint/2010/main" val="2494086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210AD-F5DC-27B1-B61E-9B742989BBFC}"/>
              </a:ext>
            </a:extLst>
          </p:cNvPr>
          <p:cNvSpPr>
            <a:spLocks noGrp="1"/>
          </p:cNvSpPr>
          <p:nvPr>
            <p:ph type="title"/>
          </p:nvPr>
        </p:nvSpPr>
        <p:spPr/>
        <p:txBody>
          <a:bodyPr/>
          <a:lstStyle/>
          <a:p>
            <a:endParaRPr lang="en-GB"/>
          </a:p>
        </p:txBody>
      </p:sp>
      <p:pic>
        <p:nvPicPr>
          <p:cNvPr id="4" name="Content Placeholder 3" descr="A hand and a prayer&#10;&#10;Description automatically generated with medium confidence">
            <a:extLst>
              <a:ext uri="{FF2B5EF4-FFF2-40B4-BE49-F238E27FC236}">
                <a16:creationId xmlns:a16="http://schemas.microsoft.com/office/drawing/2014/main" id="{C09A0205-C5E8-2851-FDD6-952F09FCC69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365125"/>
            <a:ext cx="9955834" cy="5598354"/>
          </a:xfrm>
          <a:prstGeom prst="rect">
            <a:avLst/>
          </a:prstGeom>
          <a:noFill/>
          <a:ln>
            <a:noFill/>
          </a:ln>
        </p:spPr>
      </p:pic>
      <p:pic>
        <p:nvPicPr>
          <p:cNvPr id="5" name="Picture 4" descr="A logo with colorful swirls&#10;&#10;Description automatically generated">
            <a:extLst>
              <a:ext uri="{FF2B5EF4-FFF2-40B4-BE49-F238E27FC236}">
                <a16:creationId xmlns:a16="http://schemas.microsoft.com/office/drawing/2014/main" id="{3EEB24AD-E8B3-67E6-EB2F-E3BB6EAAAE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034" y="5589989"/>
            <a:ext cx="1263799" cy="1268011"/>
          </a:xfrm>
          <a:prstGeom prst="rect">
            <a:avLst/>
          </a:prstGeom>
        </p:spPr>
      </p:pic>
    </p:spTree>
    <p:extLst>
      <p:ext uri="{BB962C8B-B14F-4D97-AF65-F5344CB8AC3E}">
        <p14:creationId xmlns:p14="http://schemas.microsoft.com/office/powerpoint/2010/main" val="1719335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B023D-D5DB-1F05-EEC5-FF8B463B15E2}"/>
              </a:ext>
            </a:extLst>
          </p:cNvPr>
          <p:cNvSpPr>
            <a:spLocks noGrp="1"/>
          </p:cNvSpPr>
          <p:nvPr>
            <p:ph type="title"/>
          </p:nvPr>
        </p:nvSpPr>
        <p:spPr>
          <a:xfrm>
            <a:off x="838200" y="365125"/>
            <a:ext cx="10515600" cy="4829445"/>
          </a:xfrm>
        </p:spPr>
        <p:txBody>
          <a:bodyPr/>
          <a:lstStyle/>
          <a:p>
            <a:pPr>
              <a:lnSpc>
                <a:spcPct val="200000"/>
              </a:lnSpc>
            </a:pPr>
            <a:r>
              <a:rPr lang="en-US" sz="2800" i="1" dirty="0"/>
              <a:t>The teaching of the Church in our day is placed in a social and cultural context which renders it more difficult to understand and yet more urgent and irreplaceable for promoting the true good of men and women</a:t>
            </a:r>
            <a:br>
              <a:rPr lang="en-US" dirty="0"/>
            </a:br>
            <a:r>
              <a:rPr lang="en-US" sz="2800" dirty="0"/>
              <a:t>Familiaris Concerto (1981) </a:t>
            </a:r>
            <a:endParaRPr lang="en-GB" sz="2800" dirty="0"/>
          </a:p>
        </p:txBody>
      </p:sp>
    </p:spTree>
    <p:extLst>
      <p:ext uri="{BB962C8B-B14F-4D97-AF65-F5344CB8AC3E}">
        <p14:creationId xmlns:p14="http://schemas.microsoft.com/office/powerpoint/2010/main" val="3307119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8C5D0-EA45-85F4-1486-7C6114A1B28B}"/>
              </a:ext>
            </a:extLst>
          </p:cNvPr>
          <p:cNvSpPr>
            <a:spLocks noGrp="1"/>
          </p:cNvSpPr>
          <p:nvPr>
            <p:ph type="title"/>
          </p:nvPr>
        </p:nvSpPr>
        <p:spPr>
          <a:xfrm>
            <a:off x="838200" y="365125"/>
            <a:ext cx="10515600" cy="4905375"/>
          </a:xfrm>
        </p:spPr>
        <p:txBody>
          <a:bodyPr/>
          <a:lstStyle/>
          <a:p>
            <a:pPr>
              <a:lnSpc>
                <a:spcPct val="200000"/>
              </a:lnSpc>
            </a:pPr>
            <a:r>
              <a:rPr lang="en-US" sz="2800" dirty="0"/>
              <a:t>Pupils also raised the importance of teacher sensitivity, particularly during group/discussion work.  In the discussion with pupils, during almost all school/centre visits, they emphasise the importance of supportive, nurturing and trusting relationships with staff.</a:t>
            </a:r>
            <a:br>
              <a:rPr lang="en-US" sz="2800" dirty="0"/>
            </a:br>
            <a:r>
              <a:rPr lang="en-US" sz="2800" dirty="0"/>
              <a:t>ETI (2023) </a:t>
            </a:r>
            <a:endParaRPr lang="en-GB" sz="2800" dirty="0"/>
          </a:p>
        </p:txBody>
      </p:sp>
    </p:spTree>
    <p:extLst>
      <p:ext uri="{BB962C8B-B14F-4D97-AF65-F5344CB8AC3E}">
        <p14:creationId xmlns:p14="http://schemas.microsoft.com/office/powerpoint/2010/main" val="158291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2D3C9-1679-18E8-960A-A2693419BCD7}"/>
              </a:ext>
            </a:extLst>
          </p:cNvPr>
          <p:cNvSpPr>
            <a:spLocks noGrp="1"/>
          </p:cNvSpPr>
          <p:nvPr>
            <p:ph type="title"/>
          </p:nvPr>
        </p:nvSpPr>
        <p:spPr>
          <a:xfrm>
            <a:off x="838200" y="365125"/>
            <a:ext cx="10515600" cy="4651375"/>
          </a:xfrm>
        </p:spPr>
        <p:txBody>
          <a:bodyPr>
            <a:normAutofit/>
          </a:bodyPr>
          <a:lstStyle/>
          <a:p>
            <a:pPr>
              <a:lnSpc>
                <a:spcPct val="200000"/>
              </a:lnSpc>
            </a:pPr>
            <a:r>
              <a:rPr lang="en-US" sz="2800" i="1" dirty="0"/>
              <a:t>Sex education should also include respect and appreciation of differences, as a way of helping the young to overcome their self-absorption and to be open and accepting of others. </a:t>
            </a:r>
            <a:br>
              <a:rPr lang="en-US" sz="2800" dirty="0"/>
            </a:br>
            <a:r>
              <a:rPr lang="en-US" sz="2800" dirty="0"/>
              <a:t>Amoris Laetitia (2016) </a:t>
            </a:r>
            <a:endParaRPr lang="en-GB" sz="2800" dirty="0"/>
          </a:p>
        </p:txBody>
      </p:sp>
    </p:spTree>
    <p:extLst>
      <p:ext uri="{BB962C8B-B14F-4D97-AF65-F5344CB8AC3E}">
        <p14:creationId xmlns:p14="http://schemas.microsoft.com/office/powerpoint/2010/main" val="1375678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8665C-B375-02AC-8ED4-38E76930DE3E}"/>
              </a:ext>
            </a:extLst>
          </p:cNvPr>
          <p:cNvSpPr>
            <a:spLocks noGrp="1"/>
          </p:cNvSpPr>
          <p:nvPr>
            <p:ph type="title"/>
          </p:nvPr>
        </p:nvSpPr>
        <p:spPr>
          <a:xfrm>
            <a:off x="838200" y="365125"/>
            <a:ext cx="10515600" cy="4524375"/>
          </a:xfrm>
        </p:spPr>
        <p:txBody>
          <a:bodyPr>
            <a:normAutofit fontScale="90000"/>
          </a:bodyPr>
          <a:lstStyle/>
          <a:p>
            <a:pPr>
              <a:lnSpc>
                <a:spcPct val="200000"/>
              </a:lnSpc>
            </a:pPr>
            <a:r>
              <a:rPr lang="en-US" sz="3100" i="1" dirty="0"/>
              <a:t>While it is important to create an environment in which all pupils can discuss openly, teachers may not always be able to answer all questions about issues and should set appropriate boundaries. Teachers should use their professional judgement, guided by the age of the pupils, the RSE curriculum and the RSE policy for the school.</a:t>
            </a:r>
            <a:br>
              <a:rPr lang="en-US" dirty="0"/>
            </a:br>
            <a:r>
              <a:rPr lang="en-US" sz="3100" dirty="0"/>
              <a:t>CSTS (2021) </a:t>
            </a:r>
            <a:endParaRPr lang="en-GB" sz="3100" dirty="0"/>
          </a:p>
        </p:txBody>
      </p:sp>
    </p:spTree>
    <p:extLst>
      <p:ext uri="{BB962C8B-B14F-4D97-AF65-F5344CB8AC3E}">
        <p14:creationId xmlns:p14="http://schemas.microsoft.com/office/powerpoint/2010/main" val="2454053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F0B23-CE22-79E8-6107-871FEC2D39F3}"/>
              </a:ext>
            </a:extLst>
          </p:cNvPr>
          <p:cNvSpPr>
            <a:spLocks noGrp="1"/>
          </p:cNvSpPr>
          <p:nvPr>
            <p:ph type="title"/>
          </p:nvPr>
        </p:nvSpPr>
        <p:spPr>
          <a:xfrm>
            <a:off x="838200" y="365125"/>
            <a:ext cx="10515600" cy="5057775"/>
          </a:xfrm>
        </p:spPr>
        <p:txBody>
          <a:bodyPr>
            <a:normAutofit fontScale="90000"/>
          </a:bodyPr>
          <a:lstStyle/>
          <a:p>
            <a:pPr>
              <a:lnSpc>
                <a:spcPct val="200000"/>
              </a:lnSpc>
            </a:pPr>
            <a:r>
              <a:rPr lang="en-US" sz="2800" i="1" dirty="0"/>
              <a:t>Respect and love ought to be extended also to those who think or act differently than we do in social, political and even religious matters. In fact, the more deeply we come to understand their ways of thinking through such courtesy and love, the more easily we will be able to enter into dialogue with them. </a:t>
            </a:r>
            <a:br>
              <a:rPr lang="en-US" dirty="0"/>
            </a:br>
            <a:r>
              <a:rPr lang="en-US" sz="2800" dirty="0"/>
              <a:t>Gaudium et Spes (1965)  </a:t>
            </a:r>
            <a:endParaRPr lang="en-GB" sz="2800" dirty="0"/>
          </a:p>
        </p:txBody>
      </p:sp>
    </p:spTree>
    <p:extLst>
      <p:ext uri="{BB962C8B-B14F-4D97-AF65-F5344CB8AC3E}">
        <p14:creationId xmlns:p14="http://schemas.microsoft.com/office/powerpoint/2010/main" val="1883645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93488-E3E7-1EFD-D80D-6004724B785D}"/>
              </a:ext>
            </a:extLst>
          </p:cNvPr>
          <p:cNvSpPr>
            <a:spLocks noGrp="1"/>
          </p:cNvSpPr>
          <p:nvPr>
            <p:ph type="title"/>
          </p:nvPr>
        </p:nvSpPr>
        <p:spPr>
          <a:xfrm>
            <a:off x="838200" y="365125"/>
            <a:ext cx="10515600" cy="5387975"/>
          </a:xfrm>
        </p:spPr>
        <p:txBody>
          <a:bodyPr>
            <a:normAutofit fontScale="90000"/>
          </a:bodyPr>
          <a:lstStyle/>
          <a:p>
            <a:pPr>
              <a:lnSpc>
                <a:spcPct val="200000"/>
              </a:lnSpc>
            </a:pPr>
            <a:r>
              <a:rPr lang="en-US" sz="3100" i="1" dirty="0"/>
              <a:t>Schools should acknowledge the right of pupils and others to disagree with the Churches perspective, and their right to respectfully offer alternative perspectives and to engage in open and productive dialogue. However, while their may be differing perspectives on issues, the school, adopting an invitational approach, should not avoid teaching what it is that the Church professes.</a:t>
            </a:r>
            <a:br>
              <a:rPr lang="en-US" dirty="0"/>
            </a:br>
            <a:r>
              <a:rPr lang="en-US" sz="3100" dirty="0"/>
              <a:t>CSTS RSE Guidance (2021)</a:t>
            </a:r>
            <a:endParaRPr lang="en-GB" sz="3100" dirty="0"/>
          </a:p>
        </p:txBody>
      </p:sp>
    </p:spTree>
    <p:extLst>
      <p:ext uri="{BB962C8B-B14F-4D97-AF65-F5344CB8AC3E}">
        <p14:creationId xmlns:p14="http://schemas.microsoft.com/office/powerpoint/2010/main" val="391082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3AA5C6-9D71-0660-C07A-357F2E179D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2394"/>
            <a:ext cx="12192000" cy="6980394"/>
          </a:xfrm>
          <a:prstGeom prst="rect">
            <a:avLst/>
          </a:prstGeom>
        </p:spPr>
      </p:pic>
      <p:pic>
        <p:nvPicPr>
          <p:cNvPr id="10" name="Online Media 9" title="Media1">
            <a:hlinkClick r:id="" action="ppaction://media"/>
            <a:extLst>
              <a:ext uri="{FF2B5EF4-FFF2-40B4-BE49-F238E27FC236}">
                <a16:creationId xmlns:a16="http://schemas.microsoft.com/office/drawing/2014/main" id="{CC23CF7F-0AB5-CF45-24E6-7CE36818F557}"/>
              </a:ext>
            </a:extLst>
          </p:cNvPr>
          <p:cNvPicPr>
            <a:picLocks noRot="1" noChangeAspect="1"/>
          </p:cNvPicPr>
          <p:nvPr>
            <a:videoFile r:link="rId1"/>
          </p:nvPr>
        </p:nvPicPr>
        <p:blipFill>
          <a:blip r:embed="rId5"/>
          <a:stretch>
            <a:fillRect/>
          </a:stretch>
        </p:blipFill>
        <p:spPr>
          <a:xfrm>
            <a:off x="9525" y="0"/>
            <a:ext cx="12172950" cy="6858000"/>
          </a:xfrm>
          <a:prstGeom prst="rect">
            <a:avLst/>
          </a:prstGeom>
        </p:spPr>
      </p:pic>
    </p:spTree>
    <p:extLst>
      <p:ext uri="{BB962C8B-B14F-4D97-AF65-F5344CB8AC3E}">
        <p14:creationId xmlns:p14="http://schemas.microsoft.com/office/powerpoint/2010/main" val="262743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TotalTime>
  <Words>1111</Words>
  <Application>Microsoft Office PowerPoint</Application>
  <PresentationFormat>Widescreen</PresentationFormat>
  <Paragraphs>63</Paragraphs>
  <Slides>10</Slides>
  <Notes>10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 Theme</vt:lpstr>
      <vt:lpstr>RSE- Teaching Sensitive Subjects </vt:lpstr>
      <vt:lpstr>PowerPoint Presentation</vt:lpstr>
      <vt:lpstr>The teaching of the Church in our day is placed in a social and cultural context which renders it more difficult to understand and yet more urgent and irreplaceable for promoting the true good of men and women Familiaris Concerto (1981) </vt:lpstr>
      <vt:lpstr>Pupils also raised the importance of teacher sensitivity, particularly during group/discussion work.  In the discussion with pupils, during almost all school/centre visits, they emphasise the importance of supportive, nurturing and trusting relationships with staff. ETI (2023) </vt:lpstr>
      <vt:lpstr>Sex education should also include respect and appreciation of differences, as a way of helping the young to overcome their self-absorption and to be open and accepting of others.  Amoris Laetitia (2016) </vt:lpstr>
      <vt:lpstr>While it is important to create an environment in which all pupils can discuss openly, teachers may not always be able to answer all questions about issues and should set appropriate boundaries. Teachers should use their professional judgement, guided by the age of the pupils, the RSE curriculum and the RSE policy for the school. CSTS (2021) </vt:lpstr>
      <vt:lpstr>Respect and love ought to be extended also to those who think or act differently than we do in social, political and even religious matters. In fact, the more deeply we come to understand their ways of thinking through such courtesy and love, the more easily we will be able to enter into dialogue with them.  Gaudium et Spes (1965)  </vt:lpstr>
      <vt:lpstr>Schools should acknowledge the right of pupils and others to disagree with the Churches perspective, and their right to respectfully offer alternative perspectives and to engage in open and productive dialogue. However, while their may be differing perspectives on issues, the school, adopting an invitational approach, should not avoid teaching what it is that the Church professes. CSTS RSE Guidance (2021)</vt:lpstr>
      <vt:lpstr>PowerPoint Presentation</vt:lpstr>
      <vt:lpstr>Are there any questions that may arise which you would feel are not suitable for discussion with the students or that you are not comfortable discussing?  How might you respond to the students?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RSE- Teaching Sensitive Subjects</dc:title>
  <dc:creator>Fintan Murphy</dc:creator>
  <cp:lastModifiedBy>Mary Kavanagh</cp:lastModifiedBy>
  <cp:revision>5</cp:revision>
  <dcterms:created xsi:type="dcterms:W3CDTF">2024-06-03T14:31:02Z</dcterms:created>
  <dcterms:modified xsi:type="dcterms:W3CDTF">2026-07-02T09:57:45Z</dcterms:modified>
</cp:coreProperties>
</file>