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6" r:id="rId3"/>
    <p:sldId id="258" r:id="rId4"/>
    <p:sldId id="259" r:id="rId5"/>
    <p:sldId id="264" r:id="rId6"/>
    <p:sldId id="260" r:id="rId7"/>
    <p:sldId id="261" r:id="rId8"/>
    <p:sldId id="262" r:id="rId9"/>
    <p:sldId id="267" r:id="rId10"/>
    <p:sldId id="269" r:id="rId11"/>
    <p:sldId id="270"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CCEAE9-D369-4A06-A573-22A5FC0A17B3}" v="3" dt="2024-06-18T16:59:57.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7974" autoAdjust="0"/>
  </p:normalViewPr>
  <p:slideViewPr>
    <p:cSldViewPr snapToGrid="0">
      <p:cViewPr varScale="1">
        <p:scale>
          <a:sx n="43" d="100"/>
          <a:sy n="43" d="100"/>
        </p:scale>
        <p:origin x="700" y="4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B1F4DA-0813-4C09-8E95-0FC6101AD20F}"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D3E31C-5C0A-4B14-AA09-BC126BD1605C}" type="slidenum">
              <a:rPr lang="en-GB" smtClean="0"/>
              <a:t>‹#›</a:t>
            </a:fld>
            <a:endParaRPr lang="en-GB"/>
          </a:p>
        </p:txBody>
      </p:sp>
    </p:spTree>
    <p:extLst>
      <p:ext uri="{BB962C8B-B14F-4D97-AF65-F5344CB8AC3E}">
        <p14:creationId xmlns:p14="http://schemas.microsoft.com/office/powerpoint/2010/main" val="631076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ation-ni.gov.uk/sites/default/files/publications/education/2013%2016%20-%20Amended.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catholiceducation-ni.org/?s=RSE+Guidanc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ni.gov.uk/sites/default/files/publications/education/Circular%202024-1%20-%20Guidance%20on%20Amendments%20to%20the%20Relationships%20and%20Sexuality%20Education.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tholiceducation-ni.org/wp-content/uploads/2021/05/RSE-Guidance-Booklet-Post-Primary.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vatican.va/content/dam/francesco/pdf/apost_exhortations/documents/papa-francesco_esortazione-ap_20160319_amoris-laetitia_la.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vatican.va/archive/hist_councils/ii_vatican_council/documents/vat-ii_const_19651207_gaudium-et-spes_en.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1D3E31C-5C0A-4B14-AA09-BC126BD1605C}" type="slidenum">
              <a:rPr lang="en-GB" smtClean="0"/>
              <a:t>1</a:t>
            </a:fld>
            <a:endParaRPr lang="en-GB"/>
          </a:p>
        </p:txBody>
      </p:sp>
    </p:spTree>
    <p:extLst>
      <p:ext uri="{BB962C8B-B14F-4D97-AF65-F5344CB8AC3E}">
        <p14:creationId xmlns:p14="http://schemas.microsoft.com/office/powerpoint/2010/main" val="3505118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These are standard questions across all school settings – it should be noted that the topics listed in the last question are not intended content for all schools. </a:t>
            </a:r>
            <a:endParaRPr lang="en-GB" dirty="0"/>
          </a:p>
        </p:txBody>
      </p:sp>
      <p:sp>
        <p:nvSpPr>
          <p:cNvPr id="4" name="Slide Number Placeholder 3"/>
          <p:cNvSpPr>
            <a:spLocks noGrp="1"/>
          </p:cNvSpPr>
          <p:nvPr>
            <p:ph type="sldNum" sz="quarter" idx="5"/>
          </p:nvPr>
        </p:nvSpPr>
        <p:spPr/>
        <p:txBody>
          <a:bodyPr/>
          <a:lstStyle/>
          <a:p>
            <a:fld id="{D1D3E31C-5C0A-4B14-AA09-BC126BD1605C}" type="slidenum">
              <a:rPr lang="en-GB" smtClean="0"/>
              <a:t>10</a:t>
            </a:fld>
            <a:endParaRPr lang="en-GB"/>
          </a:p>
        </p:txBody>
      </p:sp>
    </p:spTree>
    <p:extLst>
      <p:ext uri="{BB962C8B-B14F-4D97-AF65-F5344CB8AC3E}">
        <p14:creationId xmlns:p14="http://schemas.microsoft.com/office/powerpoint/2010/main" val="851760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1D3E31C-5C0A-4B14-AA09-BC126BD1605C}" type="slidenum">
              <a:rPr lang="en-GB" smtClean="0"/>
              <a:t>12</a:t>
            </a:fld>
            <a:endParaRPr lang="en-GB"/>
          </a:p>
        </p:txBody>
      </p:sp>
    </p:spTree>
    <p:extLst>
      <p:ext uri="{BB962C8B-B14F-4D97-AF65-F5344CB8AC3E}">
        <p14:creationId xmlns:p14="http://schemas.microsoft.com/office/powerpoint/2010/main" val="3253896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1D3E31C-5C0A-4B14-AA09-BC126BD1605C}" type="slidenum">
              <a:rPr lang="en-GB" smtClean="0"/>
              <a:t>2</a:t>
            </a:fld>
            <a:endParaRPr lang="en-GB"/>
          </a:p>
        </p:txBody>
      </p:sp>
    </p:spTree>
    <p:extLst>
      <p:ext uri="{BB962C8B-B14F-4D97-AF65-F5344CB8AC3E}">
        <p14:creationId xmlns:p14="http://schemas.microsoft.com/office/powerpoint/2010/main" val="2934746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Circular 2016/13 Relationships and Sexuality Policy in Schools (education-ni.gov.uk)</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a:p>
            <a:r>
              <a:rPr lang="en-GB" dirty="0"/>
              <a:t>It is likely that you are in a process of reviewing an existing policy.</a:t>
            </a:r>
          </a:p>
          <a:p>
            <a:endParaRPr lang="en-GB" dirty="0"/>
          </a:p>
          <a:p>
            <a:r>
              <a:rPr lang="en-GB" dirty="0"/>
              <a:t>How effective this review is will be determined by the consultation undertaken with students, parents, staff and Governors, along with consideration of any additional requirements from the Department of Education or advice from ETI </a:t>
            </a:r>
          </a:p>
          <a:p>
            <a:endParaRPr lang="en-GB" dirty="0"/>
          </a:p>
          <a:p>
            <a:r>
              <a:rPr lang="en-GB" dirty="0"/>
              <a:t>It is important that you keep a record of the consultation undertaken with the various stakeholders (this will provide evidence for the ETI proforma ) </a:t>
            </a:r>
          </a:p>
          <a:p>
            <a:endParaRPr lang="en-GB" dirty="0"/>
          </a:p>
          <a:p>
            <a:r>
              <a:rPr lang="en-GB" dirty="0"/>
              <a:t>You may find the CSTS Guidance a useful document in reviewing the policy :  </a:t>
            </a:r>
            <a:r>
              <a:rPr lang="en-US" dirty="0">
                <a:hlinkClick r:id="rId4"/>
              </a:rPr>
              <a:t>RSE Guidance - Catholic Schools Trustee Service (catholiceducation-ni.org)</a:t>
            </a:r>
            <a:endParaRPr lang="en-GB" dirty="0"/>
          </a:p>
        </p:txBody>
      </p:sp>
      <p:sp>
        <p:nvSpPr>
          <p:cNvPr id="4" name="Slide Number Placeholder 3"/>
          <p:cNvSpPr>
            <a:spLocks noGrp="1"/>
          </p:cNvSpPr>
          <p:nvPr>
            <p:ph type="sldNum" sz="quarter" idx="5"/>
          </p:nvPr>
        </p:nvSpPr>
        <p:spPr/>
        <p:txBody>
          <a:bodyPr/>
          <a:lstStyle/>
          <a:p>
            <a:fld id="{D1D3E31C-5C0A-4B14-AA09-BC126BD1605C}" type="slidenum">
              <a:rPr lang="en-GB" smtClean="0"/>
              <a:t>3</a:t>
            </a:fld>
            <a:endParaRPr lang="en-GB"/>
          </a:p>
        </p:txBody>
      </p:sp>
    </p:spTree>
    <p:extLst>
      <p:ext uri="{BB962C8B-B14F-4D97-AF65-F5344CB8AC3E}">
        <p14:creationId xmlns:p14="http://schemas.microsoft.com/office/powerpoint/2010/main" val="1916974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school policy should clearly articulate the ethos and values which the school will promote within the RSE programme </a:t>
            </a:r>
          </a:p>
          <a:p>
            <a:pPr marL="171450" indent="-171450">
              <a:buFontTx/>
              <a:buChar char="-"/>
            </a:pPr>
            <a:endParaRPr lang="en-US" dirty="0"/>
          </a:p>
          <a:p>
            <a:pPr marL="171450" indent="-171450">
              <a:buFontTx/>
              <a:buChar char="-"/>
            </a:pPr>
            <a:r>
              <a:rPr lang="en-US" dirty="0"/>
              <a:t>The RSE programme in a Catholic school should offer the young people a breadth of knowledge across all aspects of RSE but with a strong emphasis on Relationships.  These are not just discussed within the curriculum but modelled in all school interactions. </a:t>
            </a:r>
          </a:p>
        </p:txBody>
      </p:sp>
      <p:sp>
        <p:nvSpPr>
          <p:cNvPr id="4" name="Slide Number Placeholder 3"/>
          <p:cNvSpPr>
            <a:spLocks noGrp="1"/>
          </p:cNvSpPr>
          <p:nvPr>
            <p:ph type="sldNum" sz="quarter" idx="5"/>
          </p:nvPr>
        </p:nvSpPr>
        <p:spPr/>
        <p:txBody>
          <a:bodyPr/>
          <a:lstStyle/>
          <a:p>
            <a:fld id="{D1D3E31C-5C0A-4B14-AA09-BC126BD1605C}" type="slidenum">
              <a:rPr lang="en-GB" smtClean="0"/>
              <a:t>4</a:t>
            </a:fld>
            <a:endParaRPr lang="en-GB"/>
          </a:p>
        </p:txBody>
      </p:sp>
    </p:spTree>
    <p:extLst>
      <p:ext uri="{BB962C8B-B14F-4D97-AF65-F5344CB8AC3E}">
        <p14:creationId xmlns:p14="http://schemas.microsoft.com/office/powerpoint/2010/main" val="1010226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Circular 2024-1 - Guidance on Amendments to the Relationships and Sexuality Education.pdf (education-ni.gov.uk)</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a:p>
            <a:endParaRPr lang="en-GB" dirty="0"/>
          </a:p>
          <a:p>
            <a:r>
              <a:rPr lang="en-GB" dirty="0"/>
              <a:t>While this guidance was developed to respond specifically to the changes required by the </a:t>
            </a:r>
            <a:r>
              <a:rPr lang="en-US" b="1" dirty="0"/>
              <a:t>the Relationships and Sexuality Education (Northern Ireland) (Amendment) Regulations 2023 which relates only to the KS3 &amp; KS4 requiring that pupils  “Receive age-appropriate, comprehensive and scientifically accurate education on sexual and reproductive health and rights, covering prevention of early pregnancy and access to abortion”.  </a:t>
            </a:r>
            <a:r>
              <a:rPr lang="en-US" dirty="0"/>
              <a:t>It is important to note that the Department has once again reminded schools that the delivery of aspects of RSE should be consistent with the ethos of the school. </a:t>
            </a:r>
          </a:p>
          <a:p>
            <a:endParaRPr lang="en-US" dirty="0"/>
          </a:p>
          <a:p>
            <a:r>
              <a:rPr lang="en-US" dirty="0"/>
              <a:t>In relation to the specifics of the regulations, which impact only at KS3 &amp; 4 it should be noted that the Living Love Programme at KS3 and the under development KS4 programme will address these issues in a manner consistent with the Catholic ethos while addressing the requirements of the legislation</a:t>
            </a:r>
          </a:p>
          <a:p>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D1D3E31C-5C0A-4B14-AA09-BC126BD1605C}" type="slidenum">
              <a:rPr lang="en-GB" smtClean="0"/>
              <a:t>5</a:t>
            </a:fld>
            <a:endParaRPr lang="en-GB"/>
          </a:p>
        </p:txBody>
      </p:sp>
    </p:spTree>
    <p:extLst>
      <p:ext uri="{BB962C8B-B14F-4D97-AF65-F5344CB8AC3E}">
        <p14:creationId xmlns:p14="http://schemas.microsoft.com/office/powerpoint/2010/main" val="2431149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critically important element of RSE in a Catholic school. </a:t>
            </a:r>
          </a:p>
          <a:p>
            <a:endParaRPr lang="en-US" dirty="0"/>
          </a:p>
          <a:p>
            <a:r>
              <a:rPr lang="en-US" dirty="0"/>
              <a:t>How does the schools’ RSE </a:t>
            </a:r>
            <a:r>
              <a:rPr lang="en-US"/>
              <a:t>policy relate to, and reflect, </a:t>
            </a:r>
            <a:r>
              <a:rPr lang="en-US" dirty="0"/>
              <a:t>the ethos of the school?   </a:t>
            </a:r>
          </a:p>
          <a:p>
            <a:endParaRPr lang="en-US" dirty="0"/>
          </a:p>
          <a:p>
            <a:r>
              <a:rPr lang="en-US" dirty="0"/>
              <a:t>Are there phrases from the Mission statement / aims </a:t>
            </a:r>
            <a:r>
              <a:rPr lang="en-US" dirty="0" err="1"/>
              <a:t>etc</a:t>
            </a:r>
            <a:r>
              <a:rPr lang="en-US" dirty="0"/>
              <a:t> which can be linked appropriately in the policy?</a:t>
            </a:r>
          </a:p>
          <a:p>
            <a:endParaRPr lang="en-US" dirty="0"/>
          </a:p>
          <a:p>
            <a:r>
              <a:rPr lang="en-US" dirty="0"/>
              <a:t>An RSE policy links with many other policies.  Is the messaging consistent?</a:t>
            </a:r>
          </a:p>
          <a:p>
            <a:endParaRPr lang="en-US" dirty="0"/>
          </a:p>
          <a:p>
            <a:r>
              <a:rPr lang="en-US" dirty="0"/>
              <a:t>How is the RSE policy lived in the relationships in the school?   </a:t>
            </a:r>
          </a:p>
          <a:p>
            <a:endParaRPr lang="en-US" dirty="0"/>
          </a:p>
          <a:p>
            <a:r>
              <a:rPr lang="en-US" dirty="0"/>
              <a:t>It is important that the policy identifies a rationale for the position taken by the school as a Catholic school  this might include reference to the dignity of each person, the morals and values framework presented to pupils etc.     </a:t>
            </a:r>
          </a:p>
          <a:p>
            <a:endParaRPr lang="en-US" dirty="0"/>
          </a:p>
          <a:p>
            <a:endParaRPr lang="en-US" dirty="0"/>
          </a:p>
          <a:p>
            <a:r>
              <a:rPr lang="en-US" dirty="0"/>
              <a:t>There is lots of information available in  </a:t>
            </a:r>
            <a:r>
              <a:rPr lang="en-GB" dirty="0">
                <a:hlinkClick r:id="rId3"/>
              </a:rPr>
              <a:t>RSE-Guidance-Booklet-Post-Primary.pdf (catholiceducation-ni.org)</a:t>
            </a:r>
            <a:r>
              <a:rPr lang="en-GB" dirty="0"/>
              <a:t>/ </a:t>
            </a:r>
            <a:r>
              <a:rPr lang="en-GB" dirty="0">
                <a:hlinkClick r:id="rId3"/>
              </a:rPr>
              <a:t>RSE-Guidance-Booklet-Post-Primary.pdf (catholiceducation-ni.org)</a:t>
            </a: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D1D3E31C-5C0A-4B14-AA09-BC126BD1605C}" type="slidenum">
              <a:rPr lang="en-GB" smtClean="0"/>
              <a:t>6</a:t>
            </a:fld>
            <a:endParaRPr lang="en-GB"/>
          </a:p>
        </p:txBody>
      </p:sp>
    </p:spTree>
    <p:extLst>
      <p:ext uri="{BB962C8B-B14F-4D97-AF65-F5344CB8AC3E}">
        <p14:creationId xmlns:p14="http://schemas.microsoft.com/office/powerpoint/2010/main" val="3827378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hlinkClick r:id="rId3"/>
              </a:rPr>
              <a:t>papa-francesco_esortazione-ap_20160319_amoris-laetitia_la.pdf (vatican.va)</a:t>
            </a:r>
            <a:endParaRPr lang="en-US" dirty="0"/>
          </a:p>
          <a:p>
            <a:endParaRPr lang="en-US" dirty="0"/>
          </a:p>
          <a:p>
            <a:r>
              <a:rPr lang="en-US" dirty="0"/>
              <a:t>In agreeing a policy,  it is important to note that the policy and the curricular content is specific to your school and the needs of your school community,  developed in consultation with your parents/ carers </a:t>
            </a:r>
          </a:p>
          <a:p>
            <a:endParaRPr lang="en-US" dirty="0"/>
          </a:p>
          <a:p>
            <a:r>
              <a:rPr lang="en-US" dirty="0"/>
              <a:t>It will be important for staff to have time to consider this as the policy is developed </a:t>
            </a:r>
          </a:p>
          <a:p>
            <a:endParaRPr lang="en-US" dirty="0"/>
          </a:p>
          <a:p>
            <a:r>
              <a:rPr lang="en-US" dirty="0"/>
              <a:t>A good start point will be to consider if the current policy remains fit for purpose</a:t>
            </a:r>
            <a:endParaRPr lang="en-GB" dirty="0"/>
          </a:p>
        </p:txBody>
      </p:sp>
      <p:sp>
        <p:nvSpPr>
          <p:cNvPr id="4" name="Slide Number Placeholder 3"/>
          <p:cNvSpPr>
            <a:spLocks noGrp="1"/>
          </p:cNvSpPr>
          <p:nvPr>
            <p:ph type="sldNum" sz="quarter" idx="5"/>
          </p:nvPr>
        </p:nvSpPr>
        <p:spPr/>
        <p:txBody>
          <a:bodyPr/>
          <a:lstStyle/>
          <a:p>
            <a:fld id="{D1D3E31C-5C0A-4B14-AA09-BC126BD1605C}" type="slidenum">
              <a:rPr lang="en-GB" smtClean="0"/>
              <a:t>7</a:t>
            </a:fld>
            <a:endParaRPr lang="en-GB"/>
          </a:p>
        </p:txBody>
      </p:sp>
    </p:spTree>
    <p:extLst>
      <p:ext uri="{BB962C8B-B14F-4D97-AF65-F5344CB8AC3E}">
        <p14:creationId xmlns:p14="http://schemas.microsoft.com/office/powerpoint/2010/main" val="4062982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Gaudium et </a:t>
            </a:r>
            <a:r>
              <a:rPr lang="en-GB" dirty="0" err="1">
                <a:hlinkClick r:id="rId3"/>
              </a:rPr>
              <a:t>spes</a:t>
            </a:r>
            <a:r>
              <a:rPr lang="en-GB" dirty="0">
                <a:hlinkClick r:id="rId3"/>
              </a:rPr>
              <a:t> (vatican.va)</a:t>
            </a:r>
            <a:endParaRPr lang="en-US" dirty="0"/>
          </a:p>
          <a:p>
            <a:endParaRPr lang="en-US" dirty="0"/>
          </a:p>
          <a:p>
            <a:r>
              <a:rPr lang="en-US" dirty="0"/>
              <a:t>As our school communities become more diverse and the society around it changes there is a need to reflect how this impacts on the school and on our young people.</a:t>
            </a:r>
          </a:p>
          <a:p>
            <a:endParaRPr lang="en-US" dirty="0"/>
          </a:p>
          <a:p>
            <a:r>
              <a:rPr lang="en-US" dirty="0"/>
              <a:t>How is this reflected in the RSE policy or in other policies in the school ? </a:t>
            </a:r>
          </a:p>
          <a:p>
            <a:endParaRPr lang="en-US" dirty="0"/>
          </a:p>
          <a:p>
            <a:r>
              <a:rPr lang="en-US" dirty="0"/>
              <a:t>Sign off, following full consultation, must be by the Board of Governors </a:t>
            </a:r>
          </a:p>
          <a:p>
            <a:endParaRPr lang="en-US" dirty="0"/>
          </a:p>
        </p:txBody>
      </p:sp>
      <p:sp>
        <p:nvSpPr>
          <p:cNvPr id="4" name="Slide Number Placeholder 3"/>
          <p:cNvSpPr>
            <a:spLocks noGrp="1"/>
          </p:cNvSpPr>
          <p:nvPr>
            <p:ph type="sldNum" sz="quarter" idx="5"/>
          </p:nvPr>
        </p:nvSpPr>
        <p:spPr/>
        <p:txBody>
          <a:bodyPr/>
          <a:lstStyle/>
          <a:p>
            <a:fld id="{D1D3E31C-5C0A-4B14-AA09-BC126BD1605C}" type="slidenum">
              <a:rPr lang="en-GB" smtClean="0"/>
              <a:t>8</a:t>
            </a:fld>
            <a:endParaRPr lang="en-GB"/>
          </a:p>
        </p:txBody>
      </p:sp>
    </p:spTree>
    <p:extLst>
      <p:ext uri="{BB962C8B-B14F-4D97-AF65-F5344CB8AC3E}">
        <p14:creationId xmlns:p14="http://schemas.microsoft.com/office/powerpoint/2010/main" val="1247839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These are standard questions across all school settings – it should be noted that the topics listed in the last question are not intended content for all schools. </a:t>
            </a:r>
            <a:endParaRPr lang="en-GB" dirty="0"/>
          </a:p>
        </p:txBody>
      </p:sp>
      <p:sp>
        <p:nvSpPr>
          <p:cNvPr id="4" name="Slide Number Placeholder 3"/>
          <p:cNvSpPr>
            <a:spLocks noGrp="1"/>
          </p:cNvSpPr>
          <p:nvPr>
            <p:ph type="sldNum" sz="quarter" idx="5"/>
          </p:nvPr>
        </p:nvSpPr>
        <p:spPr/>
        <p:txBody>
          <a:bodyPr/>
          <a:lstStyle/>
          <a:p>
            <a:fld id="{D1D3E31C-5C0A-4B14-AA09-BC126BD1605C}" type="slidenum">
              <a:rPr lang="en-GB" smtClean="0"/>
              <a:t>9</a:t>
            </a:fld>
            <a:endParaRPr lang="en-GB"/>
          </a:p>
        </p:txBody>
      </p:sp>
    </p:spTree>
    <p:extLst>
      <p:ext uri="{BB962C8B-B14F-4D97-AF65-F5344CB8AC3E}">
        <p14:creationId xmlns:p14="http://schemas.microsoft.com/office/powerpoint/2010/main" val="2859667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91A13-42A4-0159-DB80-6F26E057BD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128B94A-A07E-2CC5-F431-BA8E138B15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5300543-7613-759B-80AD-BEB80C89F513}"/>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5" name="Footer Placeholder 4">
            <a:extLst>
              <a:ext uri="{FF2B5EF4-FFF2-40B4-BE49-F238E27FC236}">
                <a16:creationId xmlns:a16="http://schemas.microsoft.com/office/drawing/2014/main" id="{FCBFA4EB-322E-C051-6EC7-7B41F99735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5C1308-F4BB-E629-9124-2AF47368A61C}"/>
              </a:ext>
            </a:extLst>
          </p:cNvPr>
          <p:cNvSpPr>
            <a:spLocks noGrp="1"/>
          </p:cNvSpPr>
          <p:nvPr>
            <p:ph type="sldNum" sz="quarter" idx="12"/>
          </p:nvPr>
        </p:nvSpPr>
        <p:spPr/>
        <p:txBody>
          <a:bodyPr/>
          <a:lstStyle/>
          <a:p>
            <a:fld id="{930128D7-7203-4110-BC5F-5F764A5DC6DE}" type="slidenum">
              <a:rPr lang="en-GB" smtClean="0"/>
              <a:t>‹#›</a:t>
            </a:fld>
            <a:endParaRPr lang="en-GB"/>
          </a:p>
        </p:txBody>
      </p:sp>
    </p:spTree>
    <p:extLst>
      <p:ext uri="{BB962C8B-B14F-4D97-AF65-F5344CB8AC3E}">
        <p14:creationId xmlns:p14="http://schemas.microsoft.com/office/powerpoint/2010/main" val="84042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7D511-AFE8-BCFB-1F8C-D1F9B49CB8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DD6A9D-32ED-C53C-D720-74A764086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DBB840-5080-B33C-11F2-029780E5D909}"/>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5" name="Footer Placeholder 4">
            <a:extLst>
              <a:ext uri="{FF2B5EF4-FFF2-40B4-BE49-F238E27FC236}">
                <a16:creationId xmlns:a16="http://schemas.microsoft.com/office/drawing/2014/main" id="{5DFFF61C-644A-788C-4209-36E6822C74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990077-84E2-31FB-C0D4-EA4AFF97EB76}"/>
              </a:ext>
            </a:extLst>
          </p:cNvPr>
          <p:cNvSpPr>
            <a:spLocks noGrp="1"/>
          </p:cNvSpPr>
          <p:nvPr>
            <p:ph type="sldNum" sz="quarter" idx="12"/>
          </p:nvPr>
        </p:nvSpPr>
        <p:spPr/>
        <p:txBody>
          <a:bodyPr/>
          <a:lstStyle/>
          <a:p>
            <a:fld id="{930128D7-7203-4110-BC5F-5F764A5DC6DE}" type="slidenum">
              <a:rPr lang="en-GB" smtClean="0"/>
              <a:t>‹#›</a:t>
            </a:fld>
            <a:endParaRPr lang="en-GB"/>
          </a:p>
        </p:txBody>
      </p:sp>
    </p:spTree>
    <p:extLst>
      <p:ext uri="{BB962C8B-B14F-4D97-AF65-F5344CB8AC3E}">
        <p14:creationId xmlns:p14="http://schemas.microsoft.com/office/powerpoint/2010/main" val="1717618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59C891-7A12-F28D-3D47-B41EB102A46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C65E7B-399B-8BFC-8DCF-8CDEB5F168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B5E814-8C5B-1CD1-A223-28AD4754E84B}"/>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5" name="Footer Placeholder 4">
            <a:extLst>
              <a:ext uri="{FF2B5EF4-FFF2-40B4-BE49-F238E27FC236}">
                <a16:creationId xmlns:a16="http://schemas.microsoft.com/office/drawing/2014/main" id="{0A906BE6-1E6E-8687-122E-DE7E6DB26C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D97262-434A-66EA-8F07-B3E7E9BB52D0}"/>
              </a:ext>
            </a:extLst>
          </p:cNvPr>
          <p:cNvSpPr>
            <a:spLocks noGrp="1"/>
          </p:cNvSpPr>
          <p:nvPr>
            <p:ph type="sldNum" sz="quarter" idx="12"/>
          </p:nvPr>
        </p:nvSpPr>
        <p:spPr/>
        <p:txBody>
          <a:bodyPr/>
          <a:lstStyle/>
          <a:p>
            <a:fld id="{930128D7-7203-4110-BC5F-5F764A5DC6DE}" type="slidenum">
              <a:rPr lang="en-GB" smtClean="0"/>
              <a:t>‹#›</a:t>
            </a:fld>
            <a:endParaRPr lang="en-GB"/>
          </a:p>
        </p:txBody>
      </p:sp>
    </p:spTree>
    <p:extLst>
      <p:ext uri="{BB962C8B-B14F-4D97-AF65-F5344CB8AC3E}">
        <p14:creationId xmlns:p14="http://schemas.microsoft.com/office/powerpoint/2010/main" val="2595635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C9E13-858B-8FFD-D5D8-BC8E61ED9A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89D41C-924D-ADA8-9D6D-9C6E9A7C99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6ACE-054D-443C-C9B2-ABAB59BAA319}"/>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5" name="Footer Placeholder 4">
            <a:extLst>
              <a:ext uri="{FF2B5EF4-FFF2-40B4-BE49-F238E27FC236}">
                <a16:creationId xmlns:a16="http://schemas.microsoft.com/office/drawing/2014/main" id="{5FCC7D71-5E66-6005-5F0C-CF22EFD746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219E36-02F1-B24E-C972-7BCA5B611862}"/>
              </a:ext>
            </a:extLst>
          </p:cNvPr>
          <p:cNvSpPr>
            <a:spLocks noGrp="1"/>
          </p:cNvSpPr>
          <p:nvPr>
            <p:ph type="sldNum" sz="quarter" idx="12"/>
          </p:nvPr>
        </p:nvSpPr>
        <p:spPr/>
        <p:txBody>
          <a:bodyPr/>
          <a:lstStyle/>
          <a:p>
            <a:fld id="{930128D7-7203-4110-BC5F-5F764A5DC6DE}" type="slidenum">
              <a:rPr lang="en-GB" smtClean="0"/>
              <a:t>‹#›</a:t>
            </a:fld>
            <a:endParaRPr lang="en-GB"/>
          </a:p>
        </p:txBody>
      </p:sp>
      <p:pic>
        <p:nvPicPr>
          <p:cNvPr id="8" name="Picture 7" descr="A logo with colorful swirls&#10;&#10;Description automatically generated">
            <a:extLst>
              <a:ext uri="{FF2B5EF4-FFF2-40B4-BE49-F238E27FC236}">
                <a16:creationId xmlns:a16="http://schemas.microsoft.com/office/drawing/2014/main" id="{1E3D25DA-E764-4282-41C0-5E91C67CD6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25720" y="5491546"/>
            <a:ext cx="1366280" cy="1370834"/>
          </a:xfrm>
          <a:prstGeom prst="rect">
            <a:avLst/>
          </a:prstGeom>
        </p:spPr>
      </p:pic>
    </p:spTree>
    <p:extLst>
      <p:ext uri="{BB962C8B-B14F-4D97-AF65-F5344CB8AC3E}">
        <p14:creationId xmlns:p14="http://schemas.microsoft.com/office/powerpoint/2010/main" val="1990672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E61B6-CA97-2A98-38F9-13E0634C8B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13C18D8-EAEE-8B52-7123-EC9BD6898D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9DB374-388B-0727-535C-3D51DB98028F}"/>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5" name="Footer Placeholder 4">
            <a:extLst>
              <a:ext uri="{FF2B5EF4-FFF2-40B4-BE49-F238E27FC236}">
                <a16:creationId xmlns:a16="http://schemas.microsoft.com/office/drawing/2014/main" id="{CCFCE07F-0F09-4445-4D00-D1626D35AA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38C27E-5C18-B9E2-3720-A3441E0397A9}"/>
              </a:ext>
            </a:extLst>
          </p:cNvPr>
          <p:cNvSpPr>
            <a:spLocks noGrp="1"/>
          </p:cNvSpPr>
          <p:nvPr>
            <p:ph type="sldNum" sz="quarter" idx="12"/>
          </p:nvPr>
        </p:nvSpPr>
        <p:spPr/>
        <p:txBody>
          <a:bodyPr/>
          <a:lstStyle/>
          <a:p>
            <a:fld id="{930128D7-7203-4110-BC5F-5F764A5DC6DE}" type="slidenum">
              <a:rPr lang="en-GB" smtClean="0"/>
              <a:t>‹#›</a:t>
            </a:fld>
            <a:endParaRPr lang="en-GB"/>
          </a:p>
        </p:txBody>
      </p:sp>
    </p:spTree>
    <p:extLst>
      <p:ext uri="{BB962C8B-B14F-4D97-AF65-F5344CB8AC3E}">
        <p14:creationId xmlns:p14="http://schemas.microsoft.com/office/powerpoint/2010/main" val="2436583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13673-16C9-6CC6-00D5-FA5E55006D3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149CB8-E123-6970-A358-EBE01F7DD9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5AB3FBA-D7B9-A45C-368A-64F62C585B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526ED3E-2692-E0A1-A10C-F1986C9189D8}"/>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6" name="Footer Placeholder 5">
            <a:extLst>
              <a:ext uri="{FF2B5EF4-FFF2-40B4-BE49-F238E27FC236}">
                <a16:creationId xmlns:a16="http://schemas.microsoft.com/office/drawing/2014/main" id="{B293EEB4-2F3F-00E6-01DA-6484CF4827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F1AC23-265A-373E-ED11-EF9A941A5B11}"/>
              </a:ext>
            </a:extLst>
          </p:cNvPr>
          <p:cNvSpPr>
            <a:spLocks noGrp="1"/>
          </p:cNvSpPr>
          <p:nvPr>
            <p:ph type="sldNum" sz="quarter" idx="12"/>
          </p:nvPr>
        </p:nvSpPr>
        <p:spPr/>
        <p:txBody>
          <a:bodyPr/>
          <a:lstStyle/>
          <a:p>
            <a:fld id="{930128D7-7203-4110-BC5F-5F764A5DC6DE}" type="slidenum">
              <a:rPr lang="en-GB" smtClean="0"/>
              <a:t>‹#›</a:t>
            </a:fld>
            <a:endParaRPr lang="en-GB"/>
          </a:p>
        </p:txBody>
      </p:sp>
    </p:spTree>
    <p:extLst>
      <p:ext uri="{BB962C8B-B14F-4D97-AF65-F5344CB8AC3E}">
        <p14:creationId xmlns:p14="http://schemas.microsoft.com/office/powerpoint/2010/main" val="2847531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712D1-3E56-577F-F607-8AFC09EF626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545314-8F1B-80A4-4953-69E57C6798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73CEA4-0E44-433D-6582-6B8172916F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30DC1FB-84F0-E01F-23E8-F8261F1E4A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71E11B-9CB8-4598-E35D-F04DF504A5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C77BDC3-E947-17F7-9E4F-8269AE3E7A57}"/>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8" name="Footer Placeholder 7">
            <a:extLst>
              <a:ext uri="{FF2B5EF4-FFF2-40B4-BE49-F238E27FC236}">
                <a16:creationId xmlns:a16="http://schemas.microsoft.com/office/drawing/2014/main" id="{1822CFEF-00B6-94E9-DAB6-B01E4867AAF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FAA3282-2047-3CC6-0F35-72655B394007}"/>
              </a:ext>
            </a:extLst>
          </p:cNvPr>
          <p:cNvSpPr>
            <a:spLocks noGrp="1"/>
          </p:cNvSpPr>
          <p:nvPr>
            <p:ph type="sldNum" sz="quarter" idx="12"/>
          </p:nvPr>
        </p:nvSpPr>
        <p:spPr/>
        <p:txBody>
          <a:bodyPr/>
          <a:lstStyle/>
          <a:p>
            <a:fld id="{930128D7-7203-4110-BC5F-5F764A5DC6DE}" type="slidenum">
              <a:rPr lang="en-GB" smtClean="0"/>
              <a:t>‹#›</a:t>
            </a:fld>
            <a:endParaRPr lang="en-GB"/>
          </a:p>
        </p:txBody>
      </p:sp>
    </p:spTree>
    <p:extLst>
      <p:ext uri="{BB962C8B-B14F-4D97-AF65-F5344CB8AC3E}">
        <p14:creationId xmlns:p14="http://schemas.microsoft.com/office/powerpoint/2010/main" val="2715479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0FF9D-60A1-34EF-5B24-1B46A052FD9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27C2E61-E35D-B3D6-F9C0-B5856D74E93F}"/>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4" name="Footer Placeholder 3">
            <a:extLst>
              <a:ext uri="{FF2B5EF4-FFF2-40B4-BE49-F238E27FC236}">
                <a16:creationId xmlns:a16="http://schemas.microsoft.com/office/drawing/2014/main" id="{A8BEC225-1634-E1AA-458D-6001CA3E36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B8034E-1254-23DB-5E92-4ADF664A032C}"/>
              </a:ext>
            </a:extLst>
          </p:cNvPr>
          <p:cNvSpPr>
            <a:spLocks noGrp="1"/>
          </p:cNvSpPr>
          <p:nvPr>
            <p:ph type="sldNum" sz="quarter" idx="12"/>
          </p:nvPr>
        </p:nvSpPr>
        <p:spPr/>
        <p:txBody>
          <a:bodyPr/>
          <a:lstStyle/>
          <a:p>
            <a:fld id="{930128D7-7203-4110-BC5F-5F764A5DC6DE}" type="slidenum">
              <a:rPr lang="en-GB" smtClean="0"/>
              <a:t>‹#›</a:t>
            </a:fld>
            <a:endParaRPr lang="en-GB"/>
          </a:p>
        </p:txBody>
      </p:sp>
      <p:pic>
        <p:nvPicPr>
          <p:cNvPr id="9" name="Picture 8" descr="A logo with colorful swirls&#10;&#10;Description automatically generated">
            <a:extLst>
              <a:ext uri="{FF2B5EF4-FFF2-40B4-BE49-F238E27FC236}">
                <a16:creationId xmlns:a16="http://schemas.microsoft.com/office/drawing/2014/main" id="{BB13A004-DB8C-B568-7ACE-4FCEC80C141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36494" y="5397643"/>
            <a:ext cx="1455506" cy="1460357"/>
          </a:xfrm>
          <a:prstGeom prst="rect">
            <a:avLst/>
          </a:prstGeom>
        </p:spPr>
      </p:pic>
    </p:spTree>
    <p:extLst>
      <p:ext uri="{BB962C8B-B14F-4D97-AF65-F5344CB8AC3E}">
        <p14:creationId xmlns:p14="http://schemas.microsoft.com/office/powerpoint/2010/main" val="624016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8812C-326A-402C-C271-5ABD1235B166}"/>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3" name="Footer Placeholder 2">
            <a:extLst>
              <a:ext uri="{FF2B5EF4-FFF2-40B4-BE49-F238E27FC236}">
                <a16:creationId xmlns:a16="http://schemas.microsoft.com/office/drawing/2014/main" id="{49F48481-4542-EB72-4C1C-2CA05934F0D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71A347C-3925-CB57-3CBB-CCA1169E1234}"/>
              </a:ext>
            </a:extLst>
          </p:cNvPr>
          <p:cNvSpPr>
            <a:spLocks noGrp="1"/>
          </p:cNvSpPr>
          <p:nvPr>
            <p:ph type="sldNum" sz="quarter" idx="12"/>
          </p:nvPr>
        </p:nvSpPr>
        <p:spPr/>
        <p:txBody>
          <a:bodyPr/>
          <a:lstStyle/>
          <a:p>
            <a:fld id="{930128D7-7203-4110-BC5F-5F764A5DC6DE}" type="slidenum">
              <a:rPr lang="en-GB" smtClean="0"/>
              <a:t>‹#›</a:t>
            </a:fld>
            <a:endParaRPr lang="en-GB"/>
          </a:p>
        </p:txBody>
      </p:sp>
    </p:spTree>
    <p:extLst>
      <p:ext uri="{BB962C8B-B14F-4D97-AF65-F5344CB8AC3E}">
        <p14:creationId xmlns:p14="http://schemas.microsoft.com/office/powerpoint/2010/main" val="4134111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804AB-9C01-FE07-F579-9AA6A57372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799D390-D3EA-A0A9-00B4-3620361F0F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E416827-65FF-0D38-0591-0EED785AF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51DCDD-0675-2D98-608D-1E5DC1AF3FE1}"/>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6" name="Footer Placeholder 5">
            <a:extLst>
              <a:ext uri="{FF2B5EF4-FFF2-40B4-BE49-F238E27FC236}">
                <a16:creationId xmlns:a16="http://schemas.microsoft.com/office/drawing/2014/main" id="{5C5ECB89-2D9C-157E-E8C1-297F26FAE5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36BDEDE-1B0B-104C-CEEC-112FC258DC27}"/>
              </a:ext>
            </a:extLst>
          </p:cNvPr>
          <p:cNvSpPr>
            <a:spLocks noGrp="1"/>
          </p:cNvSpPr>
          <p:nvPr>
            <p:ph type="sldNum" sz="quarter" idx="12"/>
          </p:nvPr>
        </p:nvSpPr>
        <p:spPr/>
        <p:txBody>
          <a:bodyPr/>
          <a:lstStyle/>
          <a:p>
            <a:fld id="{930128D7-7203-4110-BC5F-5F764A5DC6DE}" type="slidenum">
              <a:rPr lang="en-GB" smtClean="0"/>
              <a:t>‹#›</a:t>
            </a:fld>
            <a:endParaRPr lang="en-GB"/>
          </a:p>
        </p:txBody>
      </p:sp>
    </p:spTree>
    <p:extLst>
      <p:ext uri="{BB962C8B-B14F-4D97-AF65-F5344CB8AC3E}">
        <p14:creationId xmlns:p14="http://schemas.microsoft.com/office/powerpoint/2010/main" val="1940287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B111B-27DB-C542-08B8-C3E224C2FF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C84EAC6-BDC5-E53B-BA27-566226A8A8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6B22D02-8317-2A01-72BD-AE01EFECE1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1F8D89-71F1-0E7C-B0E7-5A645164683F}"/>
              </a:ext>
            </a:extLst>
          </p:cNvPr>
          <p:cNvSpPr>
            <a:spLocks noGrp="1"/>
          </p:cNvSpPr>
          <p:nvPr>
            <p:ph type="dt" sz="half" idx="10"/>
          </p:nvPr>
        </p:nvSpPr>
        <p:spPr/>
        <p:txBody>
          <a:bodyPr/>
          <a:lstStyle/>
          <a:p>
            <a:fld id="{E7749EFC-4171-4A7F-935C-1008FEBACCD8}" type="datetimeFigureOut">
              <a:rPr lang="en-GB" smtClean="0"/>
              <a:t>02/07/2026</a:t>
            </a:fld>
            <a:endParaRPr lang="en-GB"/>
          </a:p>
        </p:txBody>
      </p:sp>
      <p:sp>
        <p:nvSpPr>
          <p:cNvPr id="6" name="Footer Placeholder 5">
            <a:extLst>
              <a:ext uri="{FF2B5EF4-FFF2-40B4-BE49-F238E27FC236}">
                <a16:creationId xmlns:a16="http://schemas.microsoft.com/office/drawing/2014/main" id="{FAF77036-63F0-5388-5844-1B6A8ED9CF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411B60-502E-D88E-CD49-E50E057CD2DC}"/>
              </a:ext>
            </a:extLst>
          </p:cNvPr>
          <p:cNvSpPr>
            <a:spLocks noGrp="1"/>
          </p:cNvSpPr>
          <p:nvPr>
            <p:ph type="sldNum" sz="quarter" idx="12"/>
          </p:nvPr>
        </p:nvSpPr>
        <p:spPr/>
        <p:txBody>
          <a:bodyPr/>
          <a:lstStyle/>
          <a:p>
            <a:fld id="{930128D7-7203-4110-BC5F-5F764A5DC6DE}" type="slidenum">
              <a:rPr lang="en-GB" smtClean="0"/>
              <a:t>‹#›</a:t>
            </a:fld>
            <a:endParaRPr lang="en-GB"/>
          </a:p>
        </p:txBody>
      </p:sp>
    </p:spTree>
    <p:extLst>
      <p:ext uri="{BB962C8B-B14F-4D97-AF65-F5344CB8AC3E}">
        <p14:creationId xmlns:p14="http://schemas.microsoft.com/office/powerpoint/2010/main" val="2886188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A526FF-D6D3-E961-B439-852BF62D4D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490229-9DBB-3B56-CE51-7CAD11A8DA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9B315B-52E3-7F35-4678-982254E2AC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7749EFC-4171-4A7F-935C-1008FEBACCD8}" type="datetimeFigureOut">
              <a:rPr lang="en-GB" smtClean="0"/>
              <a:t>02/07/2026</a:t>
            </a:fld>
            <a:endParaRPr lang="en-GB"/>
          </a:p>
        </p:txBody>
      </p:sp>
      <p:sp>
        <p:nvSpPr>
          <p:cNvPr id="5" name="Footer Placeholder 4">
            <a:extLst>
              <a:ext uri="{FF2B5EF4-FFF2-40B4-BE49-F238E27FC236}">
                <a16:creationId xmlns:a16="http://schemas.microsoft.com/office/drawing/2014/main" id="{C7955EA5-E0E2-F458-DA31-AB4E67ACDB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607FB16-26EB-866D-E307-13CA1B3C7B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0128D7-7203-4110-BC5F-5F764A5DC6DE}" type="slidenum">
              <a:rPr lang="en-GB" smtClean="0"/>
              <a:t>‹#›</a:t>
            </a:fld>
            <a:endParaRPr lang="en-GB"/>
          </a:p>
        </p:txBody>
      </p:sp>
    </p:spTree>
    <p:extLst>
      <p:ext uri="{BB962C8B-B14F-4D97-AF65-F5344CB8AC3E}">
        <p14:creationId xmlns:p14="http://schemas.microsoft.com/office/powerpoint/2010/main" val="3791326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video" Target="https://player.vimeo.com/video/1206513767?app_id=122963"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5A8AFA4-5C32-4100-9C6D-839A47E15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6B5F253-7949-47C2-9DBD-1570ECDA2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5421703"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188C2D-1EB8-2BE0-C723-16A01008789C}"/>
              </a:ext>
            </a:extLst>
          </p:cNvPr>
          <p:cNvSpPr>
            <a:spLocks noGrp="1"/>
          </p:cNvSpPr>
          <p:nvPr>
            <p:ph type="title"/>
          </p:nvPr>
        </p:nvSpPr>
        <p:spPr>
          <a:xfrm>
            <a:off x="1668426" y="1254763"/>
            <a:ext cx="3444948" cy="2481729"/>
          </a:xfrm>
        </p:spPr>
        <p:txBody>
          <a:bodyPr vert="horz" lIns="91440" tIns="45720" rIns="91440" bIns="45720" rtlCol="0" anchor="b">
            <a:normAutofit/>
          </a:bodyPr>
          <a:lstStyle/>
          <a:p>
            <a:pPr algn="ctr"/>
            <a:r>
              <a:rPr lang="en-US" sz="2800" b="1" dirty="0">
                <a:solidFill>
                  <a:srgbClr val="595959"/>
                </a:solidFill>
              </a:rPr>
              <a:t>Developing an RSE Policy</a:t>
            </a:r>
          </a:p>
        </p:txBody>
      </p:sp>
      <p:pic>
        <p:nvPicPr>
          <p:cNvPr id="5" name="Picture 4" descr="A logo with colorful swirls&#10;&#10;Description automatically generated">
            <a:extLst>
              <a:ext uri="{FF2B5EF4-FFF2-40B4-BE49-F238E27FC236}">
                <a16:creationId xmlns:a16="http://schemas.microsoft.com/office/drawing/2014/main" id="{2D8E5FEE-7258-056E-954D-309A5A364C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3301" y="1062787"/>
            <a:ext cx="4712900" cy="4732426"/>
          </a:xfrm>
          <a:prstGeom prst="rect">
            <a:avLst/>
          </a:prstGeom>
        </p:spPr>
      </p:pic>
    </p:spTree>
    <p:extLst>
      <p:ext uri="{BB962C8B-B14F-4D97-AF65-F5344CB8AC3E}">
        <p14:creationId xmlns:p14="http://schemas.microsoft.com/office/powerpoint/2010/main" val="243523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E3BE-D5DE-1AE6-E0B8-8F75F3F68FAE}"/>
              </a:ext>
            </a:extLst>
          </p:cNvPr>
          <p:cNvSpPr>
            <a:spLocks noGrp="1"/>
          </p:cNvSpPr>
          <p:nvPr>
            <p:ph type="title"/>
          </p:nvPr>
        </p:nvSpPr>
        <p:spPr>
          <a:xfrm>
            <a:off x="462419" y="315021"/>
            <a:ext cx="10515600" cy="5484690"/>
          </a:xfrm>
        </p:spPr>
        <p:txBody>
          <a:bodyPr>
            <a:normAutofit/>
          </a:bodyPr>
          <a:lstStyle/>
          <a:p>
            <a:r>
              <a:rPr lang="en-US" sz="3200" b="1" dirty="0"/>
              <a:t>ETI 23/24  Inspection Proforma Questions :</a:t>
            </a:r>
            <a:br>
              <a:rPr lang="en-US" sz="2800" dirty="0"/>
            </a:br>
            <a:br>
              <a:rPr lang="en-US" sz="2800" b="0" i="0" dirty="0">
                <a:solidFill>
                  <a:srgbClr val="000000"/>
                </a:solidFill>
                <a:effectLst/>
                <a:latin typeface="Times New Roman" panose="02020603050405020304" pitchFamily="18" charset="0"/>
              </a:rPr>
            </a:br>
            <a:r>
              <a:rPr lang="en-US" sz="2800" b="0" i="0" dirty="0">
                <a:solidFill>
                  <a:srgbClr val="000000"/>
                </a:solidFill>
                <a:effectLst/>
                <a:latin typeface="Times New Roman" panose="02020603050405020304" pitchFamily="18" charset="0"/>
              </a:rPr>
              <a:t>Does the evaluation include consultation with children and young people and outline how their views will be listened to, respected and acted upon, where appropriate?</a:t>
            </a:r>
            <a:br>
              <a:rPr lang="en-US" sz="2800" b="0" i="0" dirty="0">
                <a:solidFill>
                  <a:srgbClr val="000000"/>
                </a:solidFill>
                <a:effectLst/>
                <a:latin typeface="Times New Roman" panose="02020603050405020304" pitchFamily="18" charset="0"/>
              </a:rPr>
            </a:br>
            <a:br>
              <a:rPr lang="en-US" sz="2800" b="0" i="0" dirty="0">
                <a:solidFill>
                  <a:srgbClr val="000000"/>
                </a:solidFill>
                <a:effectLst/>
                <a:latin typeface="Times New Roman" panose="02020603050405020304" pitchFamily="18" charset="0"/>
              </a:rPr>
            </a:br>
            <a:r>
              <a:rPr lang="en-US" sz="2800" b="0" i="0" dirty="0">
                <a:solidFill>
                  <a:srgbClr val="000000"/>
                </a:solidFill>
                <a:effectLst/>
                <a:latin typeface="Times New Roman" panose="02020603050405020304" pitchFamily="18" charset="0"/>
              </a:rPr>
              <a:t>Are staff provided with professional learning opportunities to be confident in handling current and more sensitive issues, such as, consent, violence against women and girls, domestic abuse, healthy sexual relationships, gender, transgender issues, contraception, pregnancy and abortion, menstrual health and wellbeing, social media and online safety?</a:t>
            </a:r>
            <a:br>
              <a:rPr lang="en-US" sz="2800" b="0" i="0" dirty="0">
                <a:solidFill>
                  <a:srgbClr val="000000"/>
                </a:solidFill>
                <a:effectLst/>
                <a:latin typeface="Times New Roman" panose="02020603050405020304" pitchFamily="18" charset="0"/>
              </a:rPr>
            </a:br>
            <a:endParaRPr lang="en-GB" sz="2800" dirty="0"/>
          </a:p>
        </p:txBody>
      </p:sp>
    </p:spTree>
    <p:extLst>
      <p:ext uri="{BB962C8B-B14F-4D97-AF65-F5344CB8AC3E}">
        <p14:creationId xmlns:p14="http://schemas.microsoft.com/office/powerpoint/2010/main" val="1155967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Media1">
            <a:hlinkClick r:id="" action="ppaction://media"/>
            <a:extLst>
              <a:ext uri="{FF2B5EF4-FFF2-40B4-BE49-F238E27FC236}">
                <a16:creationId xmlns:a16="http://schemas.microsoft.com/office/drawing/2014/main" id="{E9ACE563-5161-4E0F-1A6C-9409F6D34F41}"/>
              </a:ext>
            </a:extLst>
          </p:cNvPr>
          <p:cNvPicPr>
            <a:picLocks noRot="1" noChangeAspect="1"/>
          </p:cNvPicPr>
          <p:nvPr>
            <a:videoFile r:link="rId1"/>
          </p:nvPr>
        </p:nvPicPr>
        <p:blipFill>
          <a:blip r:embed="rId3"/>
          <a:stretch>
            <a:fillRect/>
          </a:stretch>
        </p:blipFill>
        <p:spPr>
          <a:xfrm>
            <a:off x="9525" y="0"/>
            <a:ext cx="12172950" cy="6858000"/>
          </a:xfrm>
          <a:prstGeom prst="rect">
            <a:avLst/>
          </a:prstGeom>
        </p:spPr>
      </p:pic>
    </p:spTree>
    <p:extLst>
      <p:ext uri="{BB962C8B-B14F-4D97-AF65-F5344CB8AC3E}">
        <p14:creationId xmlns:p14="http://schemas.microsoft.com/office/powerpoint/2010/main" val="253910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47E42-8D21-DB68-25DB-D551ED4B1D97}"/>
              </a:ext>
            </a:extLst>
          </p:cNvPr>
          <p:cNvSpPr>
            <a:spLocks noGrp="1"/>
          </p:cNvSpPr>
          <p:nvPr>
            <p:ph type="title"/>
          </p:nvPr>
        </p:nvSpPr>
        <p:spPr>
          <a:xfrm>
            <a:off x="838200" y="365125"/>
            <a:ext cx="10515600" cy="4441337"/>
          </a:xfrm>
        </p:spPr>
        <p:txBody>
          <a:bodyPr>
            <a:normAutofit/>
          </a:bodyPr>
          <a:lstStyle/>
          <a:p>
            <a:r>
              <a:rPr lang="en-US" sz="3200" dirty="0"/>
              <a:t>Having watched the video how might we as a school proceed/ Next steps? </a:t>
            </a:r>
            <a:endParaRPr lang="en-GB" sz="3200" dirty="0"/>
          </a:p>
        </p:txBody>
      </p:sp>
    </p:spTree>
    <p:extLst>
      <p:ext uri="{BB962C8B-B14F-4D97-AF65-F5344CB8AC3E}">
        <p14:creationId xmlns:p14="http://schemas.microsoft.com/office/powerpoint/2010/main" val="4294965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07FD5-D954-3767-8115-60FF0688A0C9}"/>
              </a:ext>
            </a:extLst>
          </p:cNvPr>
          <p:cNvSpPr>
            <a:spLocks noGrp="1"/>
          </p:cNvSpPr>
          <p:nvPr>
            <p:ph type="title"/>
          </p:nvPr>
        </p:nvSpPr>
        <p:spPr/>
        <p:txBody>
          <a:bodyPr/>
          <a:lstStyle/>
          <a:p>
            <a:endParaRPr lang="en-GB"/>
          </a:p>
        </p:txBody>
      </p:sp>
      <p:pic>
        <p:nvPicPr>
          <p:cNvPr id="4" name="Content Placeholder 3" descr="A close up of a text&#10;&#10;Description automatically generated">
            <a:extLst>
              <a:ext uri="{FF2B5EF4-FFF2-40B4-BE49-F238E27FC236}">
                <a16:creationId xmlns:a16="http://schemas.microsoft.com/office/drawing/2014/main" id="{BE153731-EF34-8AE3-5419-70B07C190FC2}"/>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rcRect/>
          <a:stretch>
            <a:fillRect/>
          </a:stretch>
        </p:blipFill>
        <p:spPr bwMode="auto">
          <a:xfrm>
            <a:off x="838200" y="365124"/>
            <a:ext cx="9797968" cy="5509583"/>
          </a:xfrm>
          <a:prstGeom prst="rect">
            <a:avLst/>
          </a:prstGeom>
          <a:noFill/>
          <a:ln>
            <a:noFill/>
          </a:ln>
        </p:spPr>
      </p:pic>
    </p:spTree>
    <p:extLst>
      <p:ext uri="{BB962C8B-B14F-4D97-AF65-F5344CB8AC3E}">
        <p14:creationId xmlns:p14="http://schemas.microsoft.com/office/powerpoint/2010/main" val="2796245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E83D6-B964-E70A-FB8A-ADC5DB450071}"/>
              </a:ext>
            </a:extLst>
          </p:cNvPr>
          <p:cNvSpPr>
            <a:spLocks noGrp="1"/>
          </p:cNvSpPr>
          <p:nvPr>
            <p:ph type="title"/>
          </p:nvPr>
        </p:nvSpPr>
        <p:spPr>
          <a:xfrm>
            <a:off x="838200" y="365125"/>
            <a:ext cx="10515600" cy="5307887"/>
          </a:xfrm>
        </p:spPr>
        <p:txBody>
          <a:bodyPr>
            <a:normAutofit/>
          </a:bodyPr>
          <a:lstStyle/>
          <a:p>
            <a:pPr>
              <a:lnSpc>
                <a:spcPct val="200000"/>
              </a:lnSpc>
            </a:pPr>
            <a:r>
              <a:rPr lang="en-US" sz="2800" i="1" dirty="0"/>
              <a:t>The Department requires each school to have in place its own written policy on how it will address the delivery of RSE. A school’s RSE policy should be subject to consultation with parents and endorsed by a school’s Board of Governors.</a:t>
            </a:r>
            <a:br>
              <a:rPr lang="en-US" sz="2800" dirty="0"/>
            </a:br>
            <a:r>
              <a:rPr lang="en-US" sz="2800" dirty="0"/>
              <a:t>Dept of Ed. Circular 2016/13 </a:t>
            </a:r>
            <a:endParaRPr lang="en-GB" sz="2800" dirty="0"/>
          </a:p>
        </p:txBody>
      </p:sp>
    </p:spTree>
    <p:extLst>
      <p:ext uri="{BB962C8B-B14F-4D97-AF65-F5344CB8AC3E}">
        <p14:creationId xmlns:p14="http://schemas.microsoft.com/office/powerpoint/2010/main" val="3530141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BFE02-D6D3-03E9-3CEC-35B986B0E054}"/>
              </a:ext>
            </a:extLst>
          </p:cNvPr>
          <p:cNvSpPr>
            <a:spLocks noGrp="1"/>
          </p:cNvSpPr>
          <p:nvPr>
            <p:ph type="title"/>
          </p:nvPr>
        </p:nvSpPr>
        <p:spPr>
          <a:xfrm>
            <a:off x="838200" y="365125"/>
            <a:ext cx="10515600" cy="4930206"/>
          </a:xfrm>
        </p:spPr>
        <p:txBody>
          <a:bodyPr/>
          <a:lstStyle/>
          <a:p>
            <a:pPr>
              <a:lnSpc>
                <a:spcPct val="200000"/>
              </a:lnSpc>
            </a:pPr>
            <a:r>
              <a:rPr lang="en-US" sz="2800" i="1" dirty="0"/>
              <a:t>The delivery of RSE must prepare pupils to view relationships in a responsible and healthy manner and should be taught in harmony with the ethos of the school and reflect the moral and religious principles held by parents and school management authorities.</a:t>
            </a:r>
            <a:br>
              <a:rPr lang="en-US" i="1" dirty="0"/>
            </a:br>
            <a:r>
              <a:rPr lang="en-US" sz="2800" dirty="0"/>
              <a:t>DE Circular 2016/13 </a:t>
            </a:r>
            <a:endParaRPr lang="en-GB" sz="2800" dirty="0"/>
          </a:p>
        </p:txBody>
      </p:sp>
    </p:spTree>
    <p:extLst>
      <p:ext uri="{BB962C8B-B14F-4D97-AF65-F5344CB8AC3E}">
        <p14:creationId xmlns:p14="http://schemas.microsoft.com/office/powerpoint/2010/main" val="802344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E19F2-710D-816A-72E7-B75199816084}"/>
              </a:ext>
            </a:extLst>
          </p:cNvPr>
          <p:cNvSpPr>
            <a:spLocks noGrp="1"/>
          </p:cNvSpPr>
          <p:nvPr>
            <p:ph type="title"/>
          </p:nvPr>
        </p:nvSpPr>
        <p:spPr>
          <a:xfrm>
            <a:off x="838200" y="365125"/>
            <a:ext cx="10515600" cy="5476117"/>
          </a:xfrm>
        </p:spPr>
        <p:txBody>
          <a:bodyPr>
            <a:normAutofit fontScale="90000"/>
          </a:bodyPr>
          <a:lstStyle/>
          <a:p>
            <a:pPr>
              <a:lnSpc>
                <a:spcPct val="200000"/>
              </a:lnSpc>
            </a:pPr>
            <a:r>
              <a:rPr lang="en-US" sz="2800" i="1" dirty="0"/>
              <a:t>Whilst the Board of Governors and the Principal have statutory responsibility to deliver the minimum curriculum content, they also have autonomy over when, how and who is involved in curriculum delivery, aligned with the ethos of the school. This includes the change to the curriculum made by the Secretary of State as outlined above……. It should also be consistent with a commitment to equality, good relations and diversity within the school and its community as outlined in Chapter 3 of the Guide for Governors 2023. </a:t>
            </a:r>
            <a:br>
              <a:rPr lang="en-US" sz="2800" dirty="0"/>
            </a:br>
            <a:r>
              <a:rPr lang="en-US" sz="2800" dirty="0"/>
              <a:t>DE Circular 2024/01 </a:t>
            </a:r>
            <a:endParaRPr lang="en-GB" sz="2800" dirty="0"/>
          </a:p>
        </p:txBody>
      </p:sp>
    </p:spTree>
    <p:extLst>
      <p:ext uri="{BB962C8B-B14F-4D97-AF65-F5344CB8AC3E}">
        <p14:creationId xmlns:p14="http://schemas.microsoft.com/office/powerpoint/2010/main" val="110991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CF9AB-D160-7179-0C8F-6C89834352EB}"/>
              </a:ext>
            </a:extLst>
          </p:cNvPr>
          <p:cNvSpPr>
            <a:spLocks noGrp="1"/>
          </p:cNvSpPr>
          <p:nvPr>
            <p:ph type="title"/>
          </p:nvPr>
        </p:nvSpPr>
        <p:spPr>
          <a:xfrm>
            <a:off x="838200" y="365125"/>
            <a:ext cx="10515600" cy="4111341"/>
          </a:xfrm>
        </p:spPr>
        <p:txBody>
          <a:bodyPr>
            <a:normAutofit fontScale="90000"/>
          </a:bodyPr>
          <a:lstStyle/>
          <a:p>
            <a:pPr>
              <a:lnSpc>
                <a:spcPct val="200000"/>
              </a:lnSpc>
            </a:pPr>
            <a:r>
              <a:rPr lang="en-US" sz="2800" i="1" dirty="0"/>
              <a:t>Relationships and Sexuality Education in a Catholic school is situated within a moral and values framework that is derived ultimately from the life and teaching of Christ.</a:t>
            </a:r>
            <a:br>
              <a:rPr lang="en-US" sz="2800" dirty="0"/>
            </a:br>
            <a:br>
              <a:rPr lang="en-US" sz="2800" dirty="0"/>
            </a:br>
            <a:r>
              <a:rPr lang="en-US" sz="2800" dirty="0"/>
              <a:t>Archbishop Eamon Martin (2018) </a:t>
            </a:r>
            <a:endParaRPr lang="en-GB" sz="2800" dirty="0"/>
          </a:p>
        </p:txBody>
      </p:sp>
    </p:spTree>
    <p:extLst>
      <p:ext uri="{BB962C8B-B14F-4D97-AF65-F5344CB8AC3E}">
        <p14:creationId xmlns:p14="http://schemas.microsoft.com/office/powerpoint/2010/main" val="1512358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CF755-BC4C-61A7-466D-63EABF1E30C6}"/>
              </a:ext>
            </a:extLst>
          </p:cNvPr>
          <p:cNvSpPr>
            <a:spLocks noGrp="1"/>
          </p:cNvSpPr>
          <p:nvPr>
            <p:ph type="title"/>
          </p:nvPr>
        </p:nvSpPr>
        <p:spPr>
          <a:xfrm>
            <a:off x="838200" y="365125"/>
            <a:ext cx="10515600" cy="5366935"/>
          </a:xfrm>
        </p:spPr>
        <p:txBody>
          <a:bodyPr>
            <a:normAutofit/>
          </a:bodyPr>
          <a:lstStyle/>
          <a:p>
            <a:pPr>
              <a:lnSpc>
                <a:spcPct val="200000"/>
              </a:lnSpc>
            </a:pPr>
            <a:r>
              <a:rPr lang="en-US" sz="2800" i="1" dirty="0"/>
              <a:t>Sex education should provide information while keeping in mind that children and young people have not yet attained full maturity. The information has to come at a proper time and in a way suited to their age….. Young people need to realise that they are bombarded with messages that are not beneficial for their growth towards maturity.</a:t>
            </a:r>
            <a:br>
              <a:rPr lang="en-US" sz="2800" dirty="0"/>
            </a:br>
            <a:r>
              <a:rPr lang="en-US" sz="2800" dirty="0"/>
              <a:t>Amoris Laetitia (2016) </a:t>
            </a:r>
            <a:endParaRPr lang="en-GB" sz="2800" dirty="0"/>
          </a:p>
        </p:txBody>
      </p:sp>
    </p:spTree>
    <p:extLst>
      <p:ext uri="{BB962C8B-B14F-4D97-AF65-F5344CB8AC3E}">
        <p14:creationId xmlns:p14="http://schemas.microsoft.com/office/powerpoint/2010/main" val="3134319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72E26-3045-DA23-42A4-649B9969FF0A}"/>
              </a:ext>
            </a:extLst>
          </p:cNvPr>
          <p:cNvSpPr>
            <a:spLocks noGrp="1"/>
          </p:cNvSpPr>
          <p:nvPr>
            <p:ph type="title"/>
          </p:nvPr>
        </p:nvSpPr>
        <p:spPr>
          <a:xfrm>
            <a:off x="838200" y="365125"/>
            <a:ext cx="10515600" cy="5134923"/>
          </a:xfrm>
        </p:spPr>
        <p:txBody>
          <a:bodyPr>
            <a:normAutofit/>
          </a:bodyPr>
          <a:lstStyle/>
          <a:p>
            <a:pPr>
              <a:lnSpc>
                <a:spcPct val="200000"/>
              </a:lnSpc>
            </a:pPr>
            <a:r>
              <a:rPr lang="en-US" sz="2800" i="1" dirty="0"/>
              <a:t>… with respect to the fundamental rights of the person, every type of discrimination, whether social or cultural, whether based on sex, race, </a:t>
            </a:r>
            <a:r>
              <a:rPr lang="en-US" sz="2800" i="1" dirty="0" err="1"/>
              <a:t>colour</a:t>
            </a:r>
            <a:r>
              <a:rPr lang="en-US" sz="2800" i="1" dirty="0"/>
              <a:t>, social condition, language or religion, is to be overcome and irradicated as contrary to God’s intent.</a:t>
            </a:r>
            <a:br>
              <a:rPr lang="en-US" sz="2800" dirty="0"/>
            </a:br>
            <a:r>
              <a:rPr lang="en-US" sz="2800" dirty="0"/>
              <a:t>Gaudium et Spes(1965) </a:t>
            </a:r>
            <a:endParaRPr lang="en-GB" sz="2800" dirty="0"/>
          </a:p>
        </p:txBody>
      </p:sp>
    </p:spTree>
    <p:extLst>
      <p:ext uri="{BB962C8B-B14F-4D97-AF65-F5344CB8AC3E}">
        <p14:creationId xmlns:p14="http://schemas.microsoft.com/office/powerpoint/2010/main" val="3942945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E3BE-D5DE-1AE6-E0B8-8F75F3F68FAE}"/>
              </a:ext>
            </a:extLst>
          </p:cNvPr>
          <p:cNvSpPr>
            <a:spLocks noGrp="1"/>
          </p:cNvSpPr>
          <p:nvPr>
            <p:ph type="title"/>
          </p:nvPr>
        </p:nvSpPr>
        <p:spPr>
          <a:xfrm>
            <a:off x="838200" y="365125"/>
            <a:ext cx="10515600" cy="5484690"/>
          </a:xfrm>
        </p:spPr>
        <p:txBody>
          <a:bodyPr>
            <a:normAutofit fontScale="90000"/>
          </a:bodyPr>
          <a:lstStyle/>
          <a:p>
            <a:r>
              <a:rPr lang="en-US" sz="3600" b="1" dirty="0"/>
              <a:t>ETI 23/24  Inspection Proforma Questions :</a:t>
            </a:r>
            <a:br>
              <a:rPr lang="en-US" sz="3600" b="1" dirty="0"/>
            </a:br>
            <a:br>
              <a:rPr lang="en-US" sz="2800" b="1" dirty="0"/>
            </a:br>
            <a:r>
              <a:rPr lang="en-US" sz="3100" b="0" i="0" dirty="0">
                <a:solidFill>
                  <a:srgbClr val="000000"/>
                </a:solidFill>
                <a:effectLst/>
                <a:latin typeface="Times New Roman" panose="02020603050405020304" pitchFamily="18" charset="0"/>
              </a:rPr>
              <a:t>As required by Circular 2013/16, does the policy include consultation with parents, pupils and endorsement by the board of governors?</a:t>
            </a:r>
            <a:br>
              <a:rPr lang="en-US" sz="3100" b="0" i="0" dirty="0">
                <a:solidFill>
                  <a:srgbClr val="000000"/>
                </a:solidFill>
                <a:effectLst/>
                <a:latin typeface="Times New Roman" panose="02020603050405020304" pitchFamily="18" charset="0"/>
              </a:rPr>
            </a:br>
            <a:br>
              <a:rPr lang="en-US" sz="3100" b="0" i="0" dirty="0">
                <a:solidFill>
                  <a:srgbClr val="000000"/>
                </a:solidFill>
                <a:effectLst/>
                <a:latin typeface="Times New Roman" panose="02020603050405020304" pitchFamily="18" charset="0"/>
              </a:rPr>
            </a:br>
            <a:r>
              <a:rPr lang="en-US" sz="3100" b="0" i="0" dirty="0">
                <a:solidFill>
                  <a:srgbClr val="000000"/>
                </a:solidFill>
                <a:effectLst/>
                <a:latin typeface="Times New Roman" panose="02020603050405020304" pitchFamily="18" charset="0"/>
              </a:rPr>
              <a:t>Does the RSE and preventative curriculum address in age-appropriate ways, healthy and respectful relationships, including appropriate use of language and behaviours?</a:t>
            </a:r>
            <a:br>
              <a:rPr lang="en-US" sz="3100" b="0" i="0" dirty="0">
                <a:solidFill>
                  <a:srgbClr val="000000"/>
                </a:solidFill>
                <a:effectLst/>
                <a:latin typeface="Times New Roman" panose="02020603050405020304" pitchFamily="18" charset="0"/>
              </a:rPr>
            </a:br>
            <a:br>
              <a:rPr lang="en-US" sz="3100" b="0" i="0" dirty="0">
                <a:solidFill>
                  <a:srgbClr val="000000"/>
                </a:solidFill>
                <a:effectLst/>
                <a:latin typeface="Times New Roman" panose="02020603050405020304" pitchFamily="18" charset="0"/>
              </a:rPr>
            </a:br>
            <a:r>
              <a:rPr lang="en-US" sz="3100" b="0" i="0" dirty="0">
                <a:solidFill>
                  <a:srgbClr val="000000"/>
                </a:solidFill>
                <a:effectLst/>
                <a:latin typeface="Times New Roman" panose="02020603050405020304" pitchFamily="18" charset="0"/>
              </a:rPr>
              <a:t>Does this include the holistic overview, review, monitoring and evaluation of the effectiveness of the content and delivery of the RSE and preventative curriculum to empower children and young people to make informed choices and keep themselves safe?</a:t>
            </a:r>
            <a:br>
              <a:rPr lang="en-US" sz="1800" b="0" i="0" dirty="0">
                <a:solidFill>
                  <a:srgbClr val="000000"/>
                </a:solidFill>
                <a:effectLst/>
                <a:latin typeface="Times New Roman" panose="02020603050405020304" pitchFamily="18" charset="0"/>
              </a:rPr>
            </a:br>
            <a:br>
              <a:rPr lang="en-US" sz="1800" b="0" i="0" dirty="0">
                <a:solidFill>
                  <a:srgbClr val="000000"/>
                </a:solidFill>
                <a:effectLst/>
                <a:latin typeface="Times New Roman" panose="02020603050405020304" pitchFamily="18" charset="0"/>
              </a:rPr>
            </a:br>
            <a:endParaRPr lang="en-GB" dirty="0"/>
          </a:p>
        </p:txBody>
      </p:sp>
    </p:spTree>
    <p:extLst>
      <p:ext uri="{BB962C8B-B14F-4D97-AF65-F5344CB8AC3E}">
        <p14:creationId xmlns:p14="http://schemas.microsoft.com/office/powerpoint/2010/main" val="117353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1291</Words>
  <Application>Microsoft Office PowerPoint</Application>
  <PresentationFormat>Widescreen</PresentationFormat>
  <Paragraphs>70</Paragraphs>
  <Slides>12</Slides>
  <Notes>11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Times New Roman</vt:lpstr>
      <vt:lpstr>Office Theme</vt:lpstr>
      <vt:lpstr>Developing an RSE Policy</vt:lpstr>
      <vt:lpstr>PowerPoint Presentation</vt:lpstr>
      <vt:lpstr>The Department requires each school to have in place its own written policy on how it will address the delivery of RSE. A school’s RSE policy should be subject to consultation with parents and endorsed by a school’s Board of Governors. Dept of Ed. Circular 2016/13 </vt:lpstr>
      <vt:lpstr>The delivery of RSE must prepare pupils to view relationships in a responsible and healthy manner and should be taught in harmony with the ethos of the school and reflect the moral and religious principles held by parents and school management authorities. DE Circular 2016/13 </vt:lpstr>
      <vt:lpstr>Whilst the Board of Governors and the Principal have statutory responsibility to deliver the minimum curriculum content, they also have autonomy over when, how and who is involved in curriculum delivery, aligned with the ethos of the school. This includes the change to the curriculum made by the Secretary of State as outlined above……. It should also be consistent with a commitment to equality, good relations and diversity within the school and its community as outlined in Chapter 3 of the Guide for Governors 2023.  DE Circular 2024/01 </vt:lpstr>
      <vt:lpstr>Relationships and Sexuality Education in a Catholic school is situated within a moral and values framework that is derived ultimately from the life and teaching of Christ.  Archbishop Eamon Martin (2018) </vt:lpstr>
      <vt:lpstr>Sex education should provide information while keeping in mind that children and young people have not yet attained full maturity. The information has to come at a proper time and in a way suited to their age….. Young people need to realise that they are bombarded with messages that are not beneficial for their growth towards maturity. Amoris Laetitia (2016) </vt:lpstr>
      <vt:lpstr>… with respect to the fundamental rights of the person, every type of discrimination, whether social or cultural, whether based on sex, race, colour, social condition, language or religion, is to be overcome and irradicated as contrary to God’s intent. Gaudium et Spes(1965) </vt:lpstr>
      <vt:lpstr>ETI 23/24  Inspection Proforma Questions :  As required by Circular 2013/16, does the policy include consultation with parents, pupils and endorsement by the board of governors?  Does the RSE and preventative curriculum address in age-appropriate ways, healthy and respectful relationships, including appropriate use of language and behaviours?  Does this include the holistic overview, review, monitoring and evaluation of the effectiveness of the content and delivery of the RSE and preventative curriculum to empower children and young people to make informed choices and keep themselves safe?  </vt:lpstr>
      <vt:lpstr>ETI 23/24  Inspection Proforma Questions :  Does the evaluation include consultation with children and young people and outline how their views will be listened to, respected and acted upon, where appropriate?  Are staff provided with professional learning opportunities to be confident in handling current and more sensitive issues, such as, consent, violence against women and girls, domestic abuse, healthy sexual relationships, gender, transgender issues, contraception, pregnancy and abortion, menstrual health and wellbeing, social media and online safety? </vt:lpstr>
      <vt:lpstr>PowerPoint Presentation</vt:lpstr>
      <vt:lpstr>Having watched the video how might we as a school proceed/ Next steps?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Fintan Murphy</dc:creator>
  <cp:lastModifiedBy>Mary Kavanagh</cp:lastModifiedBy>
  <cp:revision>5</cp:revision>
  <dcterms:created xsi:type="dcterms:W3CDTF">2024-03-05T14:22:33Z</dcterms:created>
  <dcterms:modified xsi:type="dcterms:W3CDTF">2026-07-02T15:56:04Z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40898836</vt:lpwstr>
  </property>
  <property fmtid="{D5CDD505-2E9C-101B-9397-08002B2CF9AE}" pid="3" name="NXPowerLiteSettings">
    <vt:lpwstr>F7000400038000</vt:lpwstr>
  </property>
  <property fmtid="{D5CDD505-2E9C-101B-9397-08002B2CF9AE}" pid="4" name="NXPowerLiteVersion">
    <vt:lpwstr>S11.0.1</vt:lpwstr>
  </property>
</Properties>
</file>