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5" r:id="rId1"/>
  </p:sldMasterIdLst>
  <p:notesMasterIdLst>
    <p:notesMasterId r:id="rId12"/>
  </p:notesMasterIdLst>
  <p:sldIdLst>
    <p:sldId id="257" r:id="rId2"/>
    <p:sldId id="269" r:id="rId3"/>
    <p:sldId id="258" r:id="rId4"/>
    <p:sldId id="266" r:id="rId5"/>
    <p:sldId id="270" r:id="rId6"/>
    <p:sldId id="262" r:id="rId7"/>
    <p:sldId id="265" r:id="rId8"/>
    <p:sldId id="261" r:id="rId9"/>
    <p:sldId id="263" r:id="rId10"/>
    <p:sldId id="259" r:id="rId11"/>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2E4398-D843-4739-A911-17B99F867348}" v="3" dt="2024-06-18T16:40:14.3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2" autoAdjust="0"/>
    <p:restoredTop sz="72715" autoAdjust="0"/>
  </p:normalViewPr>
  <p:slideViewPr>
    <p:cSldViewPr snapToGrid="0">
      <p:cViewPr varScale="1">
        <p:scale>
          <a:sx n="46" d="100"/>
          <a:sy n="46" d="100"/>
        </p:scale>
        <p:origin x="632" y="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990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1"/>
            <a:ext cx="2971800" cy="499011"/>
          </a:xfrm>
          <a:prstGeom prst="rect">
            <a:avLst/>
          </a:prstGeom>
        </p:spPr>
        <p:txBody>
          <a:bodyPr vert="horz" lIns="91440" tIns="45720" rIns="91440" bIns="45720" rtlCol="0"/>
          <a:lstStyle>
            <a:lvl1pPr algn="r">
              <a:defRPr sz="1200"/>
            </a:lvl1pPr>
          </a:lstStyle>
          <a:p>
            <a:fld id="{5DCF53EE-52ED-4820-B274-64EE81DF737E}" type="datetimeFigureOut">
              <a:rPr lang="en-GB" smtClean="0"/>
              <a:t>02/07/2026</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0"/>
          </a:xfrm>
          <a:prstGeom prst="rect">
            <a:avLst/>
          </a:prstGeom>
        </p:spPr>
        <p:txBody>
          <a:bodyPr vert="horz" lIns="91440" tIns="45720" rIns="91440" bIns="45720" rtlCol="0" anchor="b"/>
          <a:lstStyle>
            <a:lvl1pPr algn="r">
              <a:defRPr sz="1200"/>
            </a:lvl1pPr>
          </a:lstStyle>
          <a:p>
            <a:fld id="{37491CE2-B86D-48A2-A005-96DC3A22785E}" type="slidenum">
              <a:rPr lang="en-GB" smtClean="0"/>
              <a:t>‹#›</a:t>
            </a:fld>
            <a:endParaRPr lang="en-GB"/>
          </a:p>
        </p:txBody>
      </p:sp>
    </p:spTree>
    <p:extLst>
      <p:ext uri="{BB962C8B-B14F-4D97-AF65-F5344CB8AC3E}">
        <p14:creationId xmlns:p14="http://schemas.microsoft.com/office/powerpoint/2010/main" val="2702126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ecandsusan.files.wordpress.com/2018/05/keynote-address-by-archbishop-eamon-martin-to-jmb.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bcew.org.uk/plain/wp-content/uploads/sites/3/2018/11/learning-to-lov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vatican.va/content/dam/francesco/pdf/apost_exhortations/documents/papa-francesco_esortazione-ap_20160319_amoris-laetitia_en.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tholicworldreport.com/2021/12/13/pope-francis-the-value-of-a-person-is-not-determined-by-ability/"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tholiceducation-ni.org/wp-content/uploads/2022/01/Delivering-for-Communities-in-the-21st-Century-210-x-297-mm.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7491CE2-B86D-48A2-A005-96DC3A22785E}" type="slidenum">
              <a:rPr lang="en-GB" smtClean="0"/>
              <a:t>1</a:t>
            </a:fld>
            <a:endParaRPr lang="en-GB"/>
          </a:p>
        </p:txBody>
      </p:sp>
    </p:spTree>
    <p:extLst>
      <p:ext uri="{BB962C8B-B14F-4D97-AF65-F5344CB8AC3E}">
        <p14:creationId xmlns:p14="http://schemas.microsoft.com/office/powerpoint/2010/main" val="1317825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7491CE2-B86D-48A2-A005-96DC3A22785E}" type="slidenum">
              <a:rPr lang="en-GB" smtClean="0"/>
              <a:t>2</a:t>
            </a:fld>
            <a:endParaRPr lang="en-GB"/>
          </a:p>
        </p:txBody>
      </p:sp>
    </p:spTree>
    <p:extLst>
      <p:ext uri="{BB962C8B-B14F-4D97-AF65-F5344CB8AC3E}">
        <p14:creationId xmlns:p14="http://schemas.microsoft.com/office/powerpoint/2010/main" val="242376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Keynote-address-by-Archbishop-Eamon-Martin-to-JMB/AMCSS .pdf (2018</a:t>
            </a:r>
            <a:r>
              <a:rPr lang="en-GB" sz="1200" u="none"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a:t>
            </a:r>
            <a:r>
              <a:rPr lang="en-GB" sz="1200" u="none" dirty="0">
                <a:solidFill>
                  <a:srgbClr val="0000FF"/>
                </a:solidFill>
                <a:effectLst/>
                <a:latin typeface="Aptos" panose="020B0004020202020204" pitchFamily="34" charset="0"/>
                <a:ea typeface="Aptos" panose="020B0004020202020204" pitchFamily="34" charset="0"/>
                <a:cs typeface="Times New Roman" panose="02020603050405020304" pitchFamily="18" charset="0"/>
              </a:rPr>
              <a:t>     - this is a 4-page document and you might find it a useful document to share as part of any staff discussion or as background reading for staff.  It may also be a helpful introduction to RSE for Governors </a:t>
            </a:r>
            <a:endParaRPr lang="en-GB" u="none" dirty="0"/>
          </a:p>
          <a:p>
            <a:endParaRPr lang="en-GB" dirty="0"/>
          </a:p>
          <a:p>
            <a:endParaRPr lang="en-GB" dirty="0"/>
          </a:p>
        </p:txBody>
      </p:sp>
      <p:sp>
        <p:nvSpPr>
          <p:cNvPr id="4" name="Slide Number Placeholder 3"/>
          <p:cNvSpPr>
            <a:spLocks noGrp="1"/>
          </p:cNvSpPr>
          <p:nvPr>
            <p:ph type="sldNum" sz="quarter" idx="5"/>
          </p:nvPr>
        </p:nvSpPr>
        <p:spPr/>
        <p:txBody>
          <a:bodyPr/>
          <a:lstStyle/>
          <a:p>
            <a:fld id="{37491CE2-B86D-48A2-A005-96DC3A22785E}" type="slidenum">
              <a:rPr lang="en-GB" smtClean="0"/>
              <a:t>3</a:t>
            </a:fld>
            <a:endParaRPr lang="en-GB"/>
          </a:p>
        </p:txBody>
      </p:sp>
    </p:spTree>
    <p:extLst>
      <p:ext uri="{BB962C8B-B14F-4D97-AF65-F5344CB8AC3E}">
        <p14:creationId xmlns:p14="http://schemas.microsoft.com/office/powerpoint/2010/main" val="1869659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u="sng"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Learning to Love (2017)    Catholic Bishops Conference of England and Wales </a:t>
            </a:r>
            <a:endParaRPr lang="en-GB" sz="1800" u="sng"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GB" sz="1800" dirty="0"/>
              <a:t>Discussion:</a:t>
            </a:r>
          </a:p>
          <a:p>
            <a:r>
              <a:rPr lang="en-GB" sz="1800" dirty="0"/>
              <a:t>What situations/circumstances might arise where the school needs to be mindful of and ensure that, the value and dignity of each individual is respected?</a:t>
            </a:r>
          </a:p>
          <a:p>
            <a:endParaRPr lang="en-GB" sz="1800" dirty="0"/>
          </a:p>
          <a:p>
            <a:r>
              <a:rPr lang="en-GB" sz="1800" dirty="0"/>
              <a:t>In reflecting on this it is important to acknowledge the significant role staff knowledge of their students plays. The individual circumstances of the students at any time will be a factor in determining how topics are addressed within the curriculum. Depending on circumstances staff may feel it is appropriate to discuss any concerns with senior management / co-ordinator before beginning a specific topic. </a:t>
            </a:r>
          </a:p>
          <a:p>
            <a:endParaRPr lang="en-GB" sz="1800" dirty="0"/>
          </a:p>
          <a:p>
            <a:endParaRPr lang="en-GB" sz="1800" dirty="0"/>
          </a:p>
          <a:p>
            <a:endParaRPr lang="en-GB" sz="1800" dirty="0"/>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7491CE2-B86D-48A2-A005-96DC3A22785E}" type="slidenum">
              <a:rPr lang="en-GB" smtClean="0"/>
              <a:t>4</a:t>
            </a:fld>
            <a:endParaRPr lang="en-GB"/>
          </a:p>
        </p:txBody>
      </p:sp>
    </p:spTree>
    <p:extLst>
      <p:ext uri="{BB962C8B-B14F-4D97-AF65-F5344CB8AC3E}">
        <p14:creationId xmlns:p14="http://schemas.microsoft.com/office/powerpoint/2010/main" val="323983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Amoris Laetitia  2016  </a:t>
            </a:r>
            <a:r>
              <a:rPr lang="fr-FR" sz="1200" u="sng" kern="12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Apostolic</a:t>
            </a:r>
            <a:r>
              <a:rPr lang="fr-FR" sz="1200" u="sng"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 </a:t>
            </a:r>
            <a:r>
              <a:rPr lang="fr-FR" sz="1200" u="sng" kern="12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Exortation</a:t>
            </a:r>
            <a:r>
              <a:rPr lang="fr-FR" sz="1200" u="sng"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hlinkClick r:id="rId3"/>
              </a:rPr>
              <a:t>  Pope Francis </a:t>
            </a:r>
            <a:endParaRPr lang="fr-FR" sz="1200" u="sng"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endParaRPr lang="en-GB" dirty="0"/>
          </a:p>
          <a:p>
            <a:r>
              <a:rPr lang="en-GB" dirty="0"/>
              <a:t>The Church’s teaching is that we have a God-given free will  but that such a freedom can only be fully realised when we are </a:t>
            </a:r>
            <a:r>
              <a:rPr lang="en-GB" b="1" dirty="0"/>
              <a:t>invitationally offered</a:t>
            </a:r>
            <a:r>
              <a:rPr lang="en-GB" dirty="0"/>
              <a:t> a Christian understanding from which we can then discern our moral understanding.  This framework offers the idea that there are right and wrong choices, that decisions have consequences for ourselves and for others. </a:t>
            </a:r>
          </a:p>
          <a:p>
            <a:endParaRPr lang="en-GB" dirty="0"/>
          </a:p>
          <a:p>
            <a:r>
              <a:rPr lang="en-GB" dirty="0"/>
              <a:t>No one would allow a young child to walk along the roadside without first ensuring that they had awareness of the potential dangers and were given appropriate strategies – e.g.  Walk facing the traffic,  stay close to the inside, wear hi viz clothing , know how to safely cross etc. </a:t>
            </a:r>
          </a:p>
          <a:p>
            <a:endParaRPr lang="en-GB" dirty="0"/>
          </a:p>
          <a:p>
            <a:r>
              <a:rPr lang="en-GB" dirty="0"/>
              <a:t>We are also mindful that others have different views on these issues.  We may have pupils who do not come from a Catholic faith background, or any faith background. As a Catholic school therefore , what we do is to propose a particular Catholic vision of sexuality linked to our  values and our understanding of the human person as made in the image and likeness of God.  The young person as they mature can reflect on this particular view but determine freely their own moral compass by which they will live their lives </a:t>
            </a:r>
          </a:p>
        </p:txBody>
      </p:sp>
      <p:sp>
        <p:nvSpPr>
          <p:cNvPr id="4" name="Slide Number Placeholder 3"/>
          <p:cNvSpPr>
            <a:spLocks noGrp="1"/>
          </p:cNvSpPr>
          <p:nvPr>
            <p:ph type="sldNum" sz="quarter" idx="5"/>
          </p:nvPr>
        </p:nvSpPr>
        <p:spPr/>
        <p:txBody>
          <a:bodyPr/>
          <a:lstStyle/>
          <a:p>
            <a:fld id="{37491CE2-B86D-48A2-A005-96DC3A22785E}" type="slidenum">
              <a:rPr lang="en-GB" smtClean="0"/>
              <a:t>6</a:t>
            </a:fld>
            <a:endParaRPr lang="en-GB"/>
          </a:p>
        </p:txBody>
      </p:sp>
    </p:spTree>
    <p:extLst>
      <p:ext uri="{BB962C8B-B14F-4D97-AF65-F5344CB8AC3E}">
        <p14:creationId xmlns:p14="http://schemas.microsoft.com/office/powerpoint/2010/main" val="1591227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Hession</a:t>
            </a:r>
            <a:r>
              <a:rPr lang="en-US" b="1" dirty="0">
                <a:latin typeface="Times New Roman" panose="02020603050405020304" pitchFamily="18" charset="0"/>
                <a:cs typeface="Times New Roman" panose="02020603050405020304" pitchFamily="18" charset="0"/>
              </a:rPr>
              <a:t> Anne (2015) </a:t>
            </a:r>
            <a:r>
              <a:rPr lang="en-US" b="1" i="0" dirty="0">
                <a:solidFill>
                  <a:srgbClr val="333333"/>
                </a:solidFill>
                <a:effectLst/>
                <a:latin typeface="Times New Roman" panose="02020603050405020304" pitchFamily="18" charset="0"/>
                <a:cs typeface="Times New Roman" panose="02020603050405020304" pitchFamily="18" charset="0"/>
              </a:rPr>
              <a:t>Catholic Primary Religious Education in a Pluralist Environment.  Veritas </a:t>
            </a:r>
          </a:p>
          <a:p>
            <a:endParaRPr lang="en-US" dirty="0"/>
          </a:p>
          <a:p>
            <a:endParaRPr lang="en-US" dirty="0"/>
          </a:p>
          <a:p>
            <a:r>
              <a:rPr lang="en-US" dirty="0"/>
              <a:t>Anne </a:t>
            </a:r>
            <a:r>
              <a:rPr lang="en-US" dirty="0" err="1"/>
              <a:t>Hession</a:t>
            </a:r>
            <a:r>
              <a:rPr lang="en-US" dirty="0"/>
              <a:t> is a lecturer in  DCU </a:t>
            </a:r>
          </a:p>
          <a:p>
            <a:endParaRPr lang="en-US" dirty="0"/>
          </a:p>
          <a:p>
            <a:r>
              <a:rPr lang="en-US" dirty="0"/>
              <a:t>It is important to understand that there is no value free approach to RSE or indeed to any aspect of education. Even an attempt to provide a ‘value free’ or ‘neutral’ education is in itself a value base. Its also important to be aware that for many parents,  one of the significant attractions of Catholic education, is that it offers a values/ morals framework which they see as important in their children’s development </a:t>
            </a:r>
          </a:p>
          <a:p>
            <a:endParaRPr lang="en-GB" dirty="0"/>
          </a:p>
        </p:txBody>
      </p:sp>
      <p:sp>
        <p:nvSpPr>
          <p:cNvPr id="4" name="Slide Number Placeholder 3"/>
          <p:cNvSpPr>
            <a:spLocks noGrp="1"/>
          </p:cNvSpPr>
          <p:nvPr>
            <p:ph type="sldNum" sz="quarter" idx="5"/>
          </p:nvPr>
        </p:nvSpPr>
        <p:spPr/>
        <p:txBody>
          <a:bodyPr/>
          <a:lstStyle/>
          <a:p>
            <a:fld id="{37491CE2-B86D-48A2-A005-96DC3A22785E}" type="slidenum">
              <a:rPr lang="en-GB" smtClean="0"/>
              <a:t>7</a:t>
            </a:fld>
            <a:endParaRPr lang="en-GB"/>
          </a:p>
        </p:txBody>
      </p:sp>
    </p:spTree>
    <p:extLst>
      <p:ext uri="{BB962C8B-B14F-4D97-AF65-F5344CB8AC3E}">
        <p14:creationId xmlns:p14="http://schemas.microsoft.com/office/powerpoint/2010/main" val="2759902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Pope Francis: Speaking at the Seraphic Institute of Assisi 2021 (Catholic World Report) </a:t>
            </a:r>
            <a:endParaRPr lang="en-GB" sz="18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rPr>
              <a:t>Do we feel that value ourselves?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rPr>
              <a:t>Do we ensure all members of the school community feel valued?   Any examples of policy/ practice which demonstrate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rPr>
              <a:t>Do we need to make this valuing of the human person more explicit for students/ staff/ the wider community? How might we do this? </a:t>
            </a:r>
            <a:endParaRPr lang="en-GB" sz="1800" u="none"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7491CE2-B86D-48A2-A005-96DC3A22785E}" type="slidenum">
              <a:rPr lang="en-GB" smtClean="0"/>
              <a:t>8</a:t>
            </a:fld>
            <a:endParaRPr lang="en-GB"/>
          </a:p>
        </p:txBody>
      </p:sp>
    </p:spTree>
    <p:extLst>
      <p:ext uri="{BB962C8B-B14F-4D97-AF65-F5344CB8AC3E}">
        <p14:creationId xmlns:p14="http://schemas.microsoft.com/office/powerpoint/2010/main" val="1701429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7491CE2-B86D-48A2-A005-96DC3A22785E}" type="slidenum">
              <a:rPr lang="en-GB" smtClean="0"/>
              <a:t>9</a:t>
            </a:fld>
            <a:endParaRPr lang="en-GB"/>
          </a:p>
        </p:txBody>
      </p:sp>
    </p:spTree>
    <p:extLst>
      <p:ext uri="{BB962C8B-B14F-4D97-AF65-F5344CB8AC3E}">
        <p14:creationId xmlns:p14="http://schemas.microsoft.com/office/powerpoint/2010/main" val="708298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Catholic Schools Delivering for Communities (2022) CCMS/ CSTS </a:t>
            </a:r>
            <a:r>
              <a:rPr lang="en-GB" sz="1800" u="none" dirty="0">
                <a:solidFill>
                  <a:srgbClr val="0000FF"/>
                </a:solidFill>
                <a:effectLst/>
                <a:latin typeface="Aptos" panose="020B0004020202020204" pitchFamily="34" charset="0"/>
                <a:ea typeface="Aptos" panose="020B0004020202020204" pitchFamily="34" charset="0"/>
                <a:cs typeface="Times New Roman" panose="02020603050405020304" pitchFamily="18" charset="0"/>
              </a:rPr>
              <a:t>Copies of this are in every school </a:t>
            </a:r>
          </a:p>
          <a:p>
            <a:endParaRPr lang="en-GB" sz="1800" u="none" dirty="0">
              <a:solidFill>
                <a:srgbClr val="0000FF"/>
              </a:solidFill>
              <a:effectLst/>
              <a:latin typeface="Aptos" panose="020B0004020202020204" pitchFamily="34" charset="0"/>
              <a:ea typeface="Aptos" panose="020B0004020202020204" pitchFamily="34" charset="0"/>
              <a:cs typeface="Times New Roman" panose="02020603050405020304" pitchFamily="18" charset="0"/>
            </a:endParaRPr>
          </a:p>
          <a:p>
            <a:r>
              <a:rPr lang="en-GB" dirty="0"/>
              <a:t>What are the skills, attitudes, and values we as a school are promoting that will ensure that the young people learn to live in relationships with others? </a:t>
            </a:r>
          </a:p>
          <a:p>
            <a:endParaRPr lang="en-GB" dirty="0"/>
          </a:p>
          <a:p>
            <a:r>
              <a:rPr lang="en-GB" dirty="0"/>
              <a:t>Where are these evident in our Mission/ Vision/Aims ?</a:t>
            </a:r>
          </a:p>
          <a:p>
            <a:endParaRPr lang="en-GB" dirty="0"/>
          </a:p>
          <a:p>
            <a:r>
              <a:rPr lang="en-GB" dirty="0"/>
              <a:t>Where are they evident in our Policies and Practices?</a:t>
            </a:r>
          </a:p>
          <a:p>
            <a:endParaRPr lang="en-GB" dirty="0"/>
          </a:p>
          <a:p>
            <a:r>
              <a:rPr lang="en-GB" dirty="0"/>
              <a:t>Where are they evident in our Curricular Provision?</a:t>
            </a:r>
          </a:p>
          <a:p>
            <a:endParaRPr lang="en-GB" dirty="0"/>
          </a:p>
          <a:p>
            <a:r>
              <a:rPr lang="en-GB" dirty="0"/>
              <a:t>Christian Values:  Love, Compassion. Forgiveness, Humility, Hope, Courage, Justice, Integrity, Empathy, Respect, Honesty, Kindness </a:t>
            </a:r>
          </a:p>
          <a:p>
            <a:endParaRPr lang="en-GB" dirty="0"/>
          </a:p>
          <a:p>
            <a:r>
              <a:rPr lang="en-GB" dirty="0"/>
              <a:t>You  might find it useful to have a table</a:t>
            </a:r>
            <a:r>
              <a:rPr lang="en-GB"/>
              <a:t>/flip chart  </a:t>
            </a:r>
            <a:r>
              <a:rPr lang="en-GB" dirty="0"/>
              <a:t>ready to record the responses from the discussion </a:t>
            </a:r>
          </a:p>
          <a:p>
            <a:endParaRPr lang="en-GB" dirty="0"/>
          </a:p>
          <a:p>
            <a:endParaRPr lang="en-GB" dirty="0"/>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37491CE2-B86D-48A2-A005-96DC3A22785E}" type="slidenum">
              <a:rPr lang="en-GB" smtClean="0"/>
              <a:t>10</a:t>
            </a:fld>
            <a:endParaRPr lang="en-GB"/>
          </a:p>
        </p:txBody>
      </p:sp>
    </p:spTree>
    <p:extLst>
      <p:ext uri="{BB962C8B-B14F-4D97-AF65-F5344CB8AC3E}">
        <p14:creationId xmlns:p14="http://schemas.microsoft.com/office/powerpoint/2010/main" val="433692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BCC7-A767-40FF-C9BF-5D06BF38A7F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37FFEC9-6BD9-B1FF-1835-E7C6C57187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3080069-00EC-8062-F535-8785E49D6849}"/>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5" name="Footer Placeholder 4">
            <a:extLst>
              <a:ext uri="{FF2B5EF4-FFF2-40B4-BE49-F238E27FC236}">
                <a16:creationId xmlns:a16="http://schemas.microsoft.com/office/drawing/2014/main" id="{D41652C0-B261-5D27-40C3-CB1894B227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542220-0857-3DA3-2880-30A7686D33F6}"/>
              </a:ext>
            </a:extLst>
          </p:cNvPr>
          <p:cNvSpPr>
            <a:spLocks noGrp="1"/>
          </p:cNvSpPr>
          <p:nvPr>
            <p:ph type="sldNum" sz="quarter" idx="12"/>
          </p:nvPr>
        </p:nvSpPr>
        <p:spPr/>
        <p:txBody>
          <a:bodyPr/>
          <a:lstStyle/>
          <a:p>
            <a:fld id="{5FE53C52-4F6D-4171-8047-4DF34161DAFC}" type="slidenum">
              <a:rPr lang="en-GB" smtClean="0"/>
              <a:t>‹#›</a:t>
            </a:fld>
            <a:endParaRPr lang="en-GB"/>
          </a:p>
        </p:txBody>
      </p:sp>
    </p:spTree>
    <p:extLst>
      <p:ext uri="{BB962C8B-B14F-4D97-AF65-F5344CB8AC3E}">
        <p14:creationId xmlns:p14="http://schemas.microsoft.com/office/powerpoint/2010/main" val="1747236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4907D-EB2E-35EF-1E39-CB98C894238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91272A7-DE64-D999-5CDA-AE3C570898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D57E550-941C-34D1-D3C1-A28CD4B82F9D}"/>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5" name="Footer Placeholder 4">
            <a:extLst>
              <a:ext uri="{FF2B5EF4-FFF2-40B4-BE49-F238E27FC236}">
                <a16:creationId xmlns:a16="http://schemas.microsoft.com/office/drawing/2014/main" id="{97AC820A-A56A-ABBE-6912-CA95C25C4D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E27210-34D6-2A2E-E489-6AB3BB521FDC}"/>
              </a:ext>
            </a:extLst>
          </p:cNvPr>
          <p:cNvSpPr>
            <a:spLocks noGrp="1"/>
          </p:cNvSpPr>
          <p:nvPr>
            <p:ph type="sldNum" sz="quarter" idx="12"/>
          </p:nvPr>
        </p:nvSpPr>
        <p:spPr/>
        <p:txBody>
          <a:bodyPr/>
          <a:lstStyle/>
          <a:p>
            <a:fld id="{5FE53C52-4F6D-4171-8047-4DF34161DAFC}" type="slidenum">
              <a:rPr lang="en-GB" smtClean="0"/>
              <a:t>‹#›</a:t>
            </a:fld>
            <a:endParaRPr lang="en-GB"/>
          </a:p>
        </p:txBody>
      </p:sp>
      <p:pic>
        <p:nvPicPr>
          <p:cNvPr id="7" name="Picture 6" descr="A logo with colorful swirls&#10;&#10;Description automatically generated">
            <a:extLst>
              <a:ext uri="{FF2B5EF4-FFF2-40B4-BE49-F238E27FC236}">
                <a16:creationId xmlns:a16="http://schemas.microsoft.com/office/drawing/2014/main" id="{9DA4CA40-4484-2569-DCD0-E2D75907D0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1113" y="5541602"/>
            <a:ext cx="1312025" cy="1316398"/>
          </a:xfrm>
          <a:prstGeom prst="rect">
            <a:avLst/>
          </a:prstGeom>
        </p:spPr>
      </p:pic>
    </p:spTree>
    <p:extLst>
      <p:ext uri="{BB962C8B-B14F-4D97-AF65-F5344CB8AC3E}">
        <p14:creationId xmlns:p14="http://schemas.microsoft.com/office/powerpoint/2010/main" val="3777101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B2F54D-8D3D-EC73-AAAC-ECE517C4993C}"/>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7510C128-4556-E315-1C2A-A380AF13005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95A15D5-6059-D03C-A0CC-44CDFB1EDD71}"/>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5" name="Footer Placeholder 4">
            <a:extLst>
              <a:ext uri="{FF2B5EF4-FFF2-40B4-BE49-F238E27FC236}">
                <a16:creationId xmlns:a16="http://schemas.microsoft.com/office/drawing/2014/main" id="{3C6C7538-5488-4B89-66E6-F6B745C9F5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D7E21-9505-32BA-FB3F-2D4274445EE3}"/>
              </a:ext>
            </a:extLst>
          </p:cNvPr>
          <p:cNvSpPr>
            <a:spLocks noGrp="1"/>
          </p:cNvSpPr>
          <p:nvPr>
            <p:ph type="sldNum" sz="quarter" idx="12"/>
          </p:nvPr>
        </p:nvSpPr>
        <p:spPr/>
        <p:txBody>
          <a:bodyPr/>
          <a:lstStyle/>
          <a:p>
            <a:fld id="{5FE53C52-4F6D-4171-8047-4DF34161DAFC}" type="slidenum">
              <a:rPr lang="en-GB" smtClean="0"/>
              <a:t>‹#›</a:t>
            </a:fld>
            <a:endParaRPr lang="en-GB"/>
          </a:p>
        </p:txBody>
      </p:sp>
    </p:spTree>
    <p:extLst>
      <p:ext uri="{BB962C8B-B14F-4D97-AF65-F5344CB8AC3E}">
        <p14:creationId xmlns:p14="http://schemas.microsoft.com/office/powerpoint/2010/main" val="3058814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F5C28-DB11-7CD6-1C1A-A88C55397D5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30C901E-E2F7-0FF2-F58A-5CF9DBF12E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8FB0FA7-5967-4302-6C23-42485DF5BE3D}"/>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5" name="Footer Placeholder 4">
            <a:extLst>
              <a:ext uri="{FF2B5EF4-FFF2-40B4-BE49-F238E27FC236}">
                <a16:creationId xmlns:a16="http://schemas.microsoft.com/office/drawing/2014/main" id="{AFC09A0C-DBA1-C9AE-89B7-EBA042C09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F19829-CD9F-A900-CE29-A15782936EAF}"/>
              </a:ext>
            </a:extLst>
          </p:cNvPr>
          <p:cNvSpPr>
            <a:spLocks noGrp="1"/>
          </p:cNvSpPr>
          <p:nvPr>
            <p:ph type="sldNum" sz="quarter" idx="12"/>
          </p:nvPr>
        </p:nvSpPr>
        <p:spPr/>
        <p:txBody>
          <a:bodyPr/>
          <a:lstStyle/>
          <a:p>
            <a:fld id="{5FE53C52-4F6D-4171-8047-4DF34161DAFC}" type="slidenum">
              <a:rPr lang="en-GB" smtClean="0"/>
              <a:t>‹#›</a:t>
            </a:fld>
            <a:endParaRPr lang="en-GB"/>
          </a:p>
        </p:txBody>
      </p:sp>
      <p:pic>
        <p:nvPicPr>
          <p:cNvPr id="7" name="Picture 6" descr="A logo with colorful swirls&#10;&#10;Description automatically generated">
            <a:extLst>
              <a:ext uri="{FF2B5EF4-FFF2-40B4-BE49-F238E27FC236}">
                <a16:creationId xmlns:a16="http://schemas.microsoft.com/office/drawing/2014/main" id="{3A46112C-7AF3-D98D-3599-A7A45F98A1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8157" y="5584828"/>
            <a:ext cx="1473843" cy="1478755"/>
          </a:xfrm>
          <a:prstGeom prst="rect">
            <a:avLst/>
          </a:prstGeom>
        </p:spPr>
      </p:pic>
    </p:spTree>
    <p:extLst>
      <p:ext uri="{BB962C8B-B14F-4D97-AF65-F5344CB8AC3E}">
        <p14:creationId xmlns:p14="http://schemas.microsoft.com/office/powerpoint/2010/main" val="2817159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87A11-0DE8-8E2E-29DF-32167086A83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46EACAA-DA7B-B78A-3DF1-66F3147573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CC90910-CE76-D45E-005F-501BADE402BD}"/>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5" name="Footer Placeholder 4">
            <a:extLst>
              <a:ext uri="{FF2B5EF4-FFF2-40B4-BE49-F238E27FC236}">
                <a16:creationId xmlns:a16="http://schemas.microsoft.com/office/drawing/2014/main" id="{3F136528-DCC1-5A0D-01E1-1C3E4A7DBF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E3FD43-9B96-07F6-E0F3-9AE1D16AF73B}"/>
              </a:ext>
            </a:extLst>
          </p:cNvPr>
          <p:cNvSpPr>
            <a:spLocks noGrp="1"/>
          </p:cNvSpPr>
          <p:nvPr>
            <p:ph type="sldNum" sz="quarter" idx="12"/>
          </p:nvPr>
        </p:nvSpPr>
        <p:spPr/>
        <p:txBody>
          <a:bodyPr/>
          <a:lstStyle/>
          <a:p>
            <a:fld id="{5FE53C52-4F6D-4171-8047-4DF34161DAFC}" type="slidenum">
              <a:rPr lang="en-GB" smtClean="0"/>
              <a:t>‹#›</a:t>
            </a:fld>
            <a:endParaRPr lang="en-GB"/>
          </a:p>
        </p:txBody>
      </p:sp>
    </p:spTree>
    <p:extLst>
      <p:ext uri="{BB962C8B-B14F-4D97-AF65-F5344CB8AC3E}">
        <p14:creationId xmlns:p14="http://schemas.microsoft.com/office/powerpoint/2010/main" val="2425694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392CB-3D5F-EEC1-6213-21D4CA0E0CF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E577B89-166D-3EFA-3310-6D578BB0F8F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A1025B9E-03B9-98C3-4FA4-D322A8ABBC0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AB90B04-9635-65DE-3D8E-9E416C865DFD}"/>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6" name="Footer Placeholder 5">
            <a:extLst>
              <a:ext uri="{FF2B5EF4-FFF2-40B4-BE49-F238E27FC236}">
                <a16:creationId xmlns:a16="http://schemas.microsoft.com/office/drawing/2014/main" id="{B2903ED1-8AFF-1DD0-BB22-F51F59B7D4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DC901F-7B46-C734-3430-0528C934F47E}"/>
              </a:ext>
            </a:extLst>
          </p:cNvPr>
          <p:cNvSpPr>
            <a:spLocks noGrp="1"/>
          </p:cNvSpPr>
          <p:nvPr>
            <p:ph type="sldNum" sz="quarter" idx="12"/>
          </p:nvPr>
        </p:nvSpPr>
        <p:spPr/>
        <p:txBody>
          <a:bodyPr/>
          <a:lstStyle/>
          <a:p>
            <a:fld id="{5FE53C52-4F6D-4171-8047-4DF34161DAFC}" type="slidenum">
              <a:rPr lang="en-GB" smtClean="0"/>
              <a:t>‹#›</a:t>
            </a:fld>
            <a:endParaRPr lang="en-GB"/>
          </a:p>
        </p:txBody>
      </p:sp>
    </p:spTree>
    <p:extLst>
      <p:ext uri="{BB962C8B-B14F-4D97-AF65-F5344CB8AC3E}">
        <p14:creationId xmlns:p14="http://schemas.microsoft.com/office/powerpoint/2010/main" val="510825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075BD-FE90-11E4-6545-9411CA1C38C1}"/>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27F61AC-EE35-1834-CE35-69BDFD880E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BA17E9B-0FF9-ABA2-2F94-0BD9C02C5D8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D931A5A-FD1F-6A7A-546D-6A636737B6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FA4001-3C73-1553-791A-E6D01AD4B75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0E941C7-B271-0FA9-74E8-A14474A88D4B}"/>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8" name="Footer Placeholder 7">
            <a:extLst>
              <a:ext uri="{FF2B5EF4-FFF2-40B4-BE49-F238E27FC236}">
                <a16:creationId xmlns:a16="http://schemas.microsoft.com/office/drawing/2014/main" id="{5A30390F-3226-FCCC-FC89-F913E98D775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4EF5A0B-3803-90ED-5FEA-56DDC93F9BCC}"/>
              </a:ext>
            </a:extLst>
          </p:cNvPr>
          <p:cNvSpPr>
            <a:spLocks noGrp="1"/>
          </p:cNvSpPr>
          <p:nvPr>
            <p:ph type="sldNum" sz="quarter" idx="12"/>
          </p:nvPr>
        </p:nvSpPr>
        <p:spPr/>
        <p:txBody>
          <a:bodyPr/>
          <a:lstStyle/>
          <a:p>
            <a:fld id="{5FE53C52-4F6D-4171-8047-4DF34161DAFC}" type="slidenum">
              <a:rPr lang="en-GB" smtClean="0"/>
              <a:t>‹#›</a:t>
            </a:fld>
            <a:endParaRPr lang="en-GB"/>
          </a:p>
        </p:txBody>
      </p:sp>
    </p:spTree>
    <p:extLst>
      <p:ext uri="{BB962C8B-B14F-4D97-AF65-F5344CB8AC3E}">
        <p14:creationId xmlns:p14="http://schemas.microsoft.com/office/powerpoint/2010/main" val="2516108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D8257-AA92-0903-6E0E-1C727EA1099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3DEF92A-0290-8AA9-096F-708690CA46BB}"/>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4" name="Footer Placeholder 3">
            <a:extLst>
              <a:ext uri="{FF2B5EF4-FFF2-40B4-BE49-F238E27FC236}">
                <a16:creationId xmlns:a16="http://schemas.microsoft.com/office/drawing/2014/main" id="{88D30757-9627-D273-D324-8B435824F33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0E8C671-1756-ECDB-9E2E-C9FC992752B1}"/>
              </a:ext>
            </a:extLst>
          </p:cNvPr>
          <p:cNvSpPr>
            <a:spLocks noGrp="1"/>
          </p:cNvSpPr>
          <p:nvPr>
            <p:ph type="sldNum" sz="quarter" idx="12"/>
          </p:nvPr>
        </p:nvSpPr>
        <p:spPr/>
        <p:txBody>
          <a:bodyPr/>
          <a:lstStyle/>
          <a:p>
            <a:fld id="{5FE53C52-4F6D-4171-8047-4DF34161DAFC}" type="slidenum">
              <a:rPr lang="en-GB" smtClean="0"/>
              <a:t>‹#›</a:t>
            </a:fld>
            <a:endParaRPr lang="en-GB"/>
          </a:p>
        </p:txBody>
      </p:sp>
      <p:pic>
        <p:nvPicPr>
          <p:cNvPr id="6" name="Picture 5" descr="A logo with colorful swirls&#10;&#10;Description automatically generated">
            <a:extLst>
              <a:ext uri="{FF2B5EF4-FFF2-40B4-BE49-F238E27FC236}">
                <a16:creationId xmlns:a16="http://schemas.microsoft.com/office/drawing/2014/main" id="{55810373-68CE-B78E-96A1-BEA032F2C7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8157" y="5346155"/>
            <a:ext cx="1473843" cy="1478755"/>
          </a:xfrm>
          <a:prstGeom prst="rect">
            <a:avLst/>
          </a:prstGeom>
        </p:spPr>
      </p:pic>
    </p:spTree>
    <p:extLst>
      <p:ext uri="{BB962C8B-B14F-4D97-AF65-F5344CB8AC3E}">
        <p14:creationId xmlns:p14="http://schemas.microsoft.com/office/powerpoint/2010/main" val="2968947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01848D-D66B-0A9D-EBFB-B0B1D54D7908}"/>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3" name="Footer Placeholder 2">
            <a:extLst>
              <a:ext uri="{FF2B5EF4-FFF2-40B4-BE49-F238E27FC236}">
                <a16:creationId xmlns:a16="http://schemas.microsoft.com/office/drawing/2014/main" id="{B0D64CA1-C3DF-3038-1AEC-0EC7896AD06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FDB9049-35D7-8900-5DB8-9068CC8D5AC1}"/>
              </a:ext>
            </a:extLst>
          </p:cNvPr>
          <p:cNvSpPr>
            <a:spLocks noGrp="1"/>
          </p:cNvSpPr>
          <p:nvPr>
            <p:ph type="sldNum" sz="quarter" idx="12"/>
          </p:nvPr>
        </p:nvSpPr>
        <p:spPr/>
        <p:txBody>
          <a:bodyPr/>
          <a:lstStyle/>
          <a:p>
            <a:fld id="{5FE53C52-4F6D-4171-8047-4DF34161DAFC}" type="slidenum">
              <a:rPr lang="en-GB" smtClean="0"/>
              <a:t>‹#›</a:t>
            </a:fld>
            <a:endParaRPr lang="en-GB"/>
          </a:p>
        </p:txBody>
      </p:sp>
    </p:spTree>
    <p:extLst>
      <p:ext uri="{BB962C8B-B14F-4D97-AF65-F5344CB8AC3E}">
        <p14:creationId xmlns:p14="http://schemas.microsoft.com/office/powerpoint/2010/main" val="3817795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AFD6B-8C13-E500-E029-F0F41D1D115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2AF77CF-047C-ED3B-4638-94F6B50F70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4C87726-6AE1-E7B0-05E4-6AF8B5E950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18BFF8A-2257-D2E7-11B5-DD3CEC8F4A5B}"/>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6" name="Footer Placeholder 5">
            <a:extLst>
              <a:ext uri="{FF2B5EF4-FFF2-40B4-BE49-F238E27FC236}">
                <a16:creationId xmlns:a16="http://schemas.microsoft.com/office/drawing/2014/main" id="{72790B58-7A76-829D-8096-3B6B965C72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9B314A-081C-7BCF-E80C-5999800565A9}"/>
              </a:ext>
            </a:extLst>
          </p:cNvPr>
          <p:cNvSpPr>
            <a:spLocks noGrp="1"/>
          </p:cNvSpPr>
          <p:nvPr>
            <p:ph type="sldNum" sz="quarter" idx="12"/>
          </p:nvPr>
        </p:nvSpPr>
        <p:spPr/>
        <p:txBody>
          <a:bodyPr/>
          <a:lstStyle/>
          <a:p>
            <a:fld id="{5FE53C52-4F6D-4171-8047-4DF34161DAFC}" type="slidenum">
              <a:rPr lang="en-GB" smtClean="0"/>
              <a:t>‹#›</a:t>
            </a:fld>
            <a:endParaRPr lang="en-GB"/>
          </a:p>
        </p:txBody>
      </p:sp>
    </p:spTree>
    <p:extLst>
      <p:ext uri="{BB962C8B-B14F-4D97-AF65-F5344CB8AC3E}">
        <p14:creationId xmlns:p14="http://schemas.microsoft.com/office/powerpoint/2010/main" val="2618232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26325-3951-473F-914F-8D179BBE4B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090FA22-E489-D370-AF33-70610048C1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B010654-AFC4-D235-3AE7-66497E605C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16A40D5-902C-CF3C-A78D-B30E97F49613}"/>
              </a:ext>
            </a:extLst>
          </p:cNvPr>
          <p:cNvSpPr>
            <a:spLocks noGrp="1"/>
          </p:cNvSpPr>
          <p:nvPr>
            <p:ph type="dt" sz="half" idx="10"/>
          </p:nvPr>
        </p:nvSpPr>
        <p:spPr/>
        <p:txBody>
          <a:bodyPr/>
          <a:lstStyle/>
          <a:p>
            <a:fld id="{F2CE7DFF-F832-41EC-B66E-64FFEB8FB1E0}" type="datetimeFigureOut">
              <a:rPr lang="en-GB" smtClean="0"/>
              <a:t>02/07/2026</a:t>
            </a:fld>
            <a:endParaRPr lang="en-GB"/>
          </a:p>
        </p:txBody>
      </p:sp>
      <p:sp>
        <p:nvSpPr>
          <p:cNvPr id="6" name="Footer Placeholder 5">
            <a:extLst>
              <a:ext uri="{FF2B5EF4-FFF2-40B4-BE49-F238E27FC236}">
                <a16:creationId xmlns:a16="http://schemas.microsoft.com/office/drawing/2014/main" id="{8F3ADC78-EEB3-C65F-BA40-108D44E5CF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284B09-AFF6-A069-ED29-A6B813E7A29F}"/>
              </a:ext>
            </a:extLst>
          </p:cNvPr>
          <p:cNvSpPr>
            <a:spLocks noGrp="1"/>
          </p:cNvSpPr>
          <p:nvPr>
            <p:ph type="sldNum" sz="quarter" idx="12"/>
          </p:nvPr>
        </p:nvSpPr>
        <p:spPr/>
        <p:txBody>
          <a:bodyPr/>
          <a:lstStyle/>
          <a:p>
            <a:fld id="{5FE53C52-4F6D-4171-8047-4DF34161DAFC}" type="slidenum">
              <a:rPr lang="en-GB" smtClean="0"/>
              <a:t>‹#›</a:t>
            </a:fld>
            <a:endParaRPr lang="en-GB"/>
          </a:p>
        </p:txBody>
      </p:sp>
    </p:spTree>
    <p:extLst>
      <p:ext uri="{BB962C8B-B14F-4D97-AF65-F5344CB8AC3E}">
        <p14:creationId xmlns:p14="http://schemas.microsoft.com/office/powerpoint/2010/main" val="458380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B82D86-AE49-411A-5BE8-FE7E0DFEBA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ACC4D76-3A0D-A061-79EB-2BFB4C9ED4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7DF1C23-DEB7-204C-AA91-1C9A760274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CE7DFF-F832-41EC-B66E-64FFEB8FB1E0}" type="datetimeFigureOut">
              <a:rPr lang="en-GB" smtClean="0"/>
              <a:t>02/07/2026</a:t>
            </a:fld>
            <a:endParaRPr lang="en-GB"/>
          </a:p>
        </p:txBody>
      </p:sp>
      <p:sp>
        <p:nvSpPr>
          <p:cNvPr id="5" name="Footer Placeholder 4">
            <a:extLst>
              <a:ext uri="{FF2B5EF4-FFF2-40B4-BE49-F238E27FC236}">
                <a16:creationId xmlns:a16="http://schemas.microsoft.com/office/drawing/2014/main" id="{05E7869B-7538-CA1D-140B-6D14900841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1DCDAF2-496E-F012-0720-042472911A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E53C52-4F6D-4171-8047-4DF34161DAFC}" type="slidenum">
              <a:rPr lang="en-GB" smtClean="0"/>
              <a:t>‹#›</a:t>
            </a:fld>
            <a:endParaRPr lang="en-GB"/>
          </a:p>
        </p:txBody>
      </p:sp>
    </p:spTree>
    <p:extLst>
      <p:ext uri="{BB962C8B-B14F-4D97-AF65-F5344CB8AC3E}">
        <p14:creationId xmlns:p14="http://schemas.microsoft.com/office/powerpoint/2010/main" val="3217008573"/>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ideo" Target="https://player.vimeo.com/video/1206147408?app_id=122963"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5A8AFA4-5C32-4100-9C6D-839A47E15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6B5F253-7949-47C2-9DBD-1570ECDA2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5421703"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BF5802-CE12-C1DC-0F8D-E8FDFDFBD31C}"/>
              </a:ext>
            </a:extLst>
          </p:cNvPr>
          <p:cNvSpPr>
            <a:spLocks noGrp="1"/>
          </p:cNvSpPr>
          <p:nvPr>
            <p:ph type="title"/>
          </p:nvPr>
        </p:nvSpPr>
        <p:spPr>
          <a:xfrm>
            <a:off x="1668426" y="1254763"/>
            <a:ext cx="3444948" cy="2481729"/>
          </a:xfrm>
        </p:spPr>
        <p:txBody>
          <a:bodyPr vert="horz" lIns="91440" tIns="45720" rIns="91440" bIns="45720" rtlCol="0" anchor="b">
            <a:normAutofit/>
          </a:bodyPr>
          <a:lstStyle/>
          <a:p>
            <a:pPr algn="ctr"/>
            <a:r>
              <a:rPr lang="en-US" sz="3200">
                <a:solidFill>
                  <a:srgbClr val="595959"/>
                </a:solidFill>
              </a:rPr>
              <a:t>RSE and the Ethos and Values of a Catholic School</a:t>
            </a:r>
          </a:p>
        </p:txBody>
      </p:sp>
      <p:pic>
        <p:nvPicPr>
          <p:cNvPr id="4" name="Picture 3" descr="A logo with colorful swirls&#10;&#10;Description automatically generated">
            <a:extLst>
              <a:ext uri="{FF2B5EF4-FFF2-40B4-BE49-F238E27FC236}">
                <a16:creationId xmlns:a16="http://schemas.microsoft.com/office/drawing/2014/main" id="{A562049D-2AD4-D946-D391-B69365165FB8}"/>
              </a:ext>
            </a:extLst>
          </p:cNvPr>
          <p:cNvPicPr>
            <a:picLocks noChangeAspect="1"/>
          </p:cNvPicPr>
          <p:nvPr/>
        </p:nvPicPr>
        <p:blipFill rotWithShape="1">
          <a:blip r:embed="rId3">
            <a:extLst>
              <a:ext uri="{28A0092B-C50C-407E-A947-70E740481C1C}">
                <a14:useLocalDpi xmlns:a14="http://schemas.microsoft.com/office/drawing/2010/main" val="0"/>
              </a:ext>
            </a:extLst>
          </a:blip>
          <a:srcRect l="780" r="279" b="-1"/>
          <a:stretch/>
        </p:blipFill>
        <p:spPr>
          <a:xfrm>
            <a:off x="6107503" y="685799"/>
            <a:ext cx="5410200" cy="5486400"/>
          </a:xfrm>
          <a:prstGeom prst="rect">
            <a:avLst/>
          </a:prstGeom>
        </p:spPr>
      </p:pic>
    </p:spTree>
    <p:extLst>
      <p:ext uri="{BB962C8B-B14F-4D97-AF65-F5344CB8AC3E}">
        <p14:creationId xmlns:p14="http://schemas.microsoft.com/office/powerpoint/2010/main" val="130919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C2E26-4683-9709-EF22-2131DCB19356}"/>
              </a:ext>
            </a:extLst>
          </p:cNvPr>
          <p:cNvSpPr>
            <a:spLocks noGrp="1"/>
          </p:cNvSpPr>
          <p:nvPr>
            <p:ph type="title"/>
          </p:nvPr>
        </p:nvSpPr>
        <p:spPr>
          <a:xfrm>
            <a:off x="965200" y="643467"/>
            <a:ext cx="9266819" cy="5054008"/>
          </a:xfrm>
        </p:spPr>
        <p:txBody>
          <a:bodyPr vert="horz" lIns="91440" tIns="45720" rIns="91440" bIns="45720" rtlCol="0" anchor="ctr">
            <a:normAutofit fontScale="90000"/>
          </a:bodyPr>
          <a:lstStyle/>
          <a:p>
            <a:pPr>
              <a:lnSpc>
                <a:spcPct val="200000"/>
              </a:lnSpc>
            </a:pPr>
            <a:r>
              <a:rPr lang="en-US" sz="2800" i="1" dirty="0">
                <a:solidFill>
                  <a:schemeClr val="tx1">
                    <a:lumMod val="85000"/>
                    <a:lumOff val="15000"/>
                  </a:schemeClr>
                </a:solidFill>
              </a:rPr>
              <a:t>Within the vision of Catholic education, we hope to equip young people with the skills, attitudes, and values to become confident, capable, critical, and discerning thinkers who are ready to contribute to and shape their world and contribute to the Common Good.</a:t>
            </a:r>
            <a:br>
              <a:rPr lang="en-US" sz="2800" dirty="0">
                <a:solidFill>
                  <a:schemeClr val="tx1">
                    <a:lumMod val="85000"/>
                    <a:lumOff val="15000"/>
                  </a:schemeClr>
                </a:solidFill>
              </a:rPr>
            </a:br>
            <a:br>
              <a:rPr lang="en-US" sz="2800" dirty="0">
                <a:solidFill>
                  <a:schemeClr val="tx1">
                    <a:lumMod val="85000"/>
                    <a:lumOff val="15000"/>
                  </a:schemeClr>
                </a:solidFill>
              </a:rPr>
            </a:br>
            <a:r>
              <a:rPr lang="en-US" sz="2800" dirty="0">
                <a:solidFill>
                  <a:schemeClr val="tx1">
                    <a:lumMod val="85000"/>
                    <a:lumOff val="15000"/>
                  </a:schemeClr>
                </a:solidFill>
              </a:rPr>
              <a:t>Catholic Schools – Delivering for Communities (2022) </a:t>
            </a:r>
          </a:p>
        </p:txBody>
      </p:sp>
    </p:spTree>
    <p:extLst>
      <p:ext uri="{BB962C8B-B14F-4D97-AF65-F5344CB8AC3E}">
        <p14:creationId xmlns:p14="http://schemas.microsoft.com/office/powerpoint/2010/main" val="230395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heart with a red outline on it&#10;&#10;Description automatically generated">
            <a:extLst>
              <a:ext uri="{FF2B5EF4-FFF2-40B4-BE49-F238E27FC236}">
                <a16:creationId xmlns:a16="http://schemas.microsoft.com/office/drawing/2014/main" id="{62E84F7A-BDFE-572D-2CF7-FCF5B2E68CE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64844" y="251690"/>
            <a:ext cx="9539855" cy="5364441"/>
          </a:xfrm>
          <a:prstGeom prst="rect">
            <a:avLst/>
          </a:prstGeom>
          <a:noFill/>
          <a:ln>
            <a:noFill/>
          </a:ln>
        </p:spPr>
      </p:pic>
    </p:spTree>
    <p:extLst>
      <p:ext uri="{BB962C8B-B14F-4D97-AF65-F5344CB8AC3E}">
        <p14:creationId xmlns:p14="http://schemas.microsoft.com/office/powerpoint/2010/main" val="98197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093A4-110F-B2CC-10E6-6C5BBB13E0E1}"/>
              </a:ext>
            </a:extLst>
          </p:cNvPr>
          <p:cNvSpPr>
            <a:spLocks noGrp="1"/>
          </p:cNvSpPr>
          <p:nvPr>
            <p:ph type="title"/>
          </p:nvPr>
        </p:nvSpPr>
        <p:spPr>
          <a:xfrm>
            <a:off x="842637" y="2495155"/>
            <a:ext cx="10058400" cy="3892168"/>
          </a:xfrm>
        </p:spPr>
        <p:txBody>
          <a:bodyPr vert="horz" lIns="91440" tIns="45720" rIns="91440" bIns="45720" rtlCol="0" anchor="b">
            <a:normAutofit fontScale="90000"/>
          </a:bodyPr>
          <a:lstStyle/>
          <a:p>
            <a:pPr>
              <a:lnSpc>
                <a:spcPct val="200000"/>
              </a:lnSpc>
            </a:pPr>
            <a:r>
              <a:rPr lang="en-US" sz="3200" i="1" dirty="0">
                <a:solidFill>
                  <a:schemeClr val="tx1">
                    <a:lumMod val="85000"/>
                    <a:lumOff val="15000"/>
                  </a:schemeClr>
                </a:solidFill>
              </a:rPr>
              <a:t>Catholic schools can assist parents and families by helping young people find moral reference points, by offering a morals and values framework, or roadmap, to guide them. Such a framework will be </a:t>
            </a:r>
            <a:r>
              <a:rPr lang="en-US" sz="3200" i="1" dirty="0" err="1">
                <a:solidFill>
                  <a:schemeClr val="tx1">
                    <a:lumMod val="85000"/>
                    <a:lumOff val="15000"/>
                  </a:schemeClr>
                </a:solidFill>
              </a:rPr>
              <a:t>centred</a:t>
            </a:r>
            <a:r>
              <a:rPr lang="en-US" sz="3200" i="1" dirty="0">
                <a:solidFill>
                  <a:schemeClr val="tx1">
                    <a:lumMod val="85000"/>
                    <a:lumOff val="15000"/>
                  </a:schemeClr>
                </a:solidFill>
              </a:rPr>
              <a:t> on the Gospel, and especially on the principle of loving God and loving our </a:t>
            </a:r>
            <a:r>
              <a:rPr lang="en-US" sz="3200" i="1" dirty="0" err="1">
                <a:solidFill>
                  <a:schemeClr val="tx1">
                    <a:lumMod val="85000"/>
                    <a:lumOff val="15000"/>
                  </a:schemeClr>
                </a:solidFill>
              </a:rPr>
              <a:t>neighbour</a:t>
            </a:r>
            <a:r>
              <a:rPr lang="en-US" sz="3200" i="1" dirty="0">
                <a:solidFill>
                  <a:schemeClr val="tx1">
                    <a:lumMod val="85000"/>
                    <a:lumOff val="15000"/>
                  </a:schemeClr>
                </a:solidFill>
              </a:rPr>
              <a:t> as ourselves.</a:t>
            </a:r>
            <a:br>
              <a:rPr lang="en-US" sz="3200" dirty="0">
                <a:solidFill>
                  <a:schemeClr val="tx1">
                    <a:lumMod val="85000"/>
                    <a:lumOff val="15000"/>
                  </a:schemeClr>
                </a:solidFill>
              </a:rPr>
            </a:br>
            <a:br>
              <a:rPr lang="en-US" sz="3200" dirty="0">
                <a:solidFill>
                  <a:schemeClr val="tx1">
                    <a:lumMod val="85000"/>
                    <a:lumOff val="15000"/>
                  </a:schemeClr>
                </a:solidFill>
              </a:rPr>
            </a:br>
            <a:r>
              <a:rPr lang="en-US" sz="2800" dirty="0">
                <a:solidFill>
                  <a:schemeClr val="tx1">
                    <a:lumMod val="85000"/>
                    <a:lumOff val="15000"/>
                  </a:schemeClr>
                </a:solidFill>
              </a:rPr>
              <a:t>Archbishop Eamon Martin (2018) </a:t>
            </a:r>
          </a:p>
        </p:txBody>
      </p:sp>
    </p:spTree>
    <p:extLst>
      <p:ext uri="{BB962C8B-B14F-4D97-AF65-F5344CB8AC3E}">
        <p14:creationId xmlns:p14="http://schemas.microsoft.com/office/powerpoint/2010/main" val="340619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C2E26-4683-9709-EF22-2131DCB19356}"/>
              </a:ext>
            </a:extLst>
          </p:cNvPr>
          <p:cNvSpPr>
            <a:spLocks noGrp="1"/>
          </p:cNvSpPr>
          <p:nvPr>
            <p:ph type="title"/>
          </p:nvPr>
        </p:nvSpPr>
        <p:spPr>
          <a:xfrm>
            <a:off x="990932" y="286603"/>
            <a:ext cx="6750987" cy="1450757"/>
          </a:xfrm>
        </p:spPr>
        <p:txBody>
          <a:bodyPr vert="horz" lIns="91440" tIns="45720" rIns="91440" bIns="45720" rtlCol="0" anchor="b">
            <a:normAutofit/>
          </a:bodyPr>
          <a:lstStyle/>
          <a:p>
            <a:r>
              <a:rPr lang="en-US" dirty="0">
                <a:solidFill>
                  <a:schemeClr val="accent2"/>
                </a:solidFill>
              </a:rPr>
              <a:t> </a:t>
            </a:r>
          </a:p>
        </p:txBody>
      </p:sp>
      <p:sp>
        <p:nvSpPr>
          <p:cNvPr id="7" name="TextBox 6">
            <a:extLst>
              <a:ext uri="{FF2B5EF4-FFF2-40B4-BE49-F238E27FC236}">
                <a16:creationId xmlns:a16="http://schemas.microsoft.com/office/drawing/2014/main" id="{0790BE91-7D6F-8175-D9D0-D7D2FCCADE22}"/>
              </a:ext>
            </a:extLst>
          </p:cNvPr>
          <p:cNvSpPr txBox="1"/>
          <p:nvPr/>
        </p:nvSpPr>
        <p:spPr>
          <a:xfrm>
            <a:off x="901700" y="914400"/>
            <a:ext cx="9353470" cy="4954693"/>
          </a:xfrm>
          <a:prstGeom prst="rect">
            <a:avLst/>
          </a:prstGeom>
        </p:spPr>
        <p:txBody>
          <a:bodyPr vert="horz" lIns="0" tIns="45720" rIns="0" bIns="45720" rtlCol="0">
            <a:normAutofit fontScale="85000" lnSpcReduction="10000"/>
          </a:bodyPr>
          <a:lstStyle/>
          <a:p>
            <a:pPr defTabSz="914400">
              <a:lnSpc>
                <a:spcPct val="200000"/>
              </a:lnSpc>
              <a:spcAft>
                <a:spcPts val="600"/>
              </a:spcAft>
              <a:buClr>
                <a:schemeClr val="accent1"/>
              </a:buClr>
              <a:buFont typeface="Calibri" panose="020F0502020204030204" pitchFamily="34" charset="0"/>
            </a:pPr>
            <a:r>
              <a:rPr lang="en-US" sz="2800" i="1" dirty="0">
                <a:solidFill>
                  <a:schemeClr val="tx1">
                    <a:lumMod val="75000"/>
                    <a:lumOff val="25000"/>
                  </a:schemeClr>
                </a:solidFill>
              </a:rPr>
              <a:t>Our schools need to be places where everyone feels valued for their innate dignity, even if the young people are struggling to find themselves. They also need to be places where pastoral support is at the forefront of what they provide, so that no one is abandoned, even if some might fall away from the teaching of the Church in  the manner of their living.</a:t>
            </a:r>
          </a:p>
          <a:p>
            <a:pPr defTabSz="914400">
              <a:lnSpc>
                <a:spcPct val="90000"/>
              </a:lnSpc>
              <a:spcAft>
                <a:spcPts val="600"/>
              </a:spcAft>
              <a:buClr>
                <a:schemeClr val="accent1"/>
              </a:buClr>
              <a:buFont typeface="Calibri" panose="020F0502020204030204" pitchFamily="34" charset="0"/>
            </a:pPr>
            <a:br>
              <a:rPr lang="en-US" sz="2800" dirty="0">
                <a:solidFill>
                  <a:schemeClr val="tx1">
                    <a:lumMod val="75000"/>
                    <a:lumOff val="25000"/>
                  </a:schemeClr>
                </a:solidFill>
              </a:rPr>
            </a:br>
            <a:r>
              <a:rPr lang="en-US" sz="2800" i="1" dirty="0">
                <a:solidFill>
                  <a:schemeClr val="tx1">
                    <a:lumMod val="75000"/>
                    <a:lumOff val="25000"/>
                  </a:schemeClr>
                </a:solidFill>
              </a:rPr>
              <a:t>Learning to Love  (2017) </a:t>
            </a:r>
            <a:endParaRPr lang="en-US" sz="2800" dirty="0">
              <a:solidFill>
                <a:schemeClr val="tx1">
                  <a:lumMod val="75000"/>
                  <a:lumOff val="25000"/>
                </a:schemeClr>
              </a:solidFill>
            </a:endParaRPr>
          </a:p>
        </p:txBody>
      </p:sp>
    </p:spTree>
    <p:extLst>
      <p:ext uri="{BB962C8B-B14F-4D97-AF65-F5344CB8AC3E}">
        <p14:creationId xmlns:p14="http://schemas.microsoft.com/office/powerpoint/2010/main" val="57056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Media2">
            <a:hlinkClick r:id="" action="ppaction://media"/>
            <a:extLst>
              <a:ext uri="{FF2B5EF4-FFF2-40B4-BE49-F238E27FC236}">
                <a16:creationId xmlns:a16="http://schemas.microsoft.com/office/drawing/2014/main" id="{1C1E248B-D7FE-4353-AE6C-92C7629AEDE4}"/>
              </a:ext>
            </a:extLst>
          </p:cNvPr>
          <p:cNvPicPr>
            <a:picLocks noRot="1" noChangeAspect="1"/>
          </p:cNvPicPr>
          <p:nvPr>
            <a:videoFile r:link="rId1"/>
          </p:nvPr>
        </p:nvPicPr>
        <p:blipFill>
          <a:blip r:embed="rId3"/>
          <a:stretch>
            <a:fillRect/>
          </a:stretch>
        </p:blipFill>
        <p:spPr>
          <a:xfrm>
            <a:off x="9525" y="0"/>
            <a:ext cx="12172950" cy="6858000"/>
          </a:xfrm>
          <a:prstGeom prst="rect">
            <a:avLst/>
          </a:prstGeom>
        </p:spPr>
      </p:pic>
    </p:spTree>
    <p:extLst>
      <p:ext uri="{BB962C8B-B14F-4D97-AF65-F5344CB8AC3E}">
        <p14:creationId xmlns:p14="http://schemas.microsoft.com/office/powerpoint/2010/main" val="263616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62549-499D-D8C1-F8B0-0508BFBCAC7A}"/>
              </a:ext>
            </a:extLst>
          </p:cNvPr>
          <p:cNvSpPr>
            <a:spLocks noGrp="1"/>
          </p:cNvSpPr>
          <p:nvPr>
            <p:ph type="title"/>
          </p:nvPr>
        </p:nvSpPr>
        <p:spPr>
          <a:xfrm>
            <a:off x="1574157" y="965200"/>
            <a:ext cx="9645773" cy="4927600"/>
          </a:xfrm>
        </p:spPr>
        <p:txBody>
          <a:bodyPr vert="horz" lIns="91440" tIns="45720" rIns="91440" bIns="45720" rtlCol="0" anchor="ctr">
            <a:normAutofit fontScale="90000"/>
          </a:bodyPr>
          <a:lstStyle/>
          <a:p>
            <a:pPr>
              <a:lnSpc>
                <a:spcPct val="200000"/>
              </a:lnSpc>
            </a:pPr>
            <a:r>
              <a:rPr lang="en-US" sz="2800" i="1" dirty="0">
                <a:solidFill>
                  <a:schemeClr val="tx2"/>
                </a:solidFill>
              </a:rPr>
              <a:t>It is easy nowadays to confuse genuine freedom with the idea that each individual can act arbitrarily as if there were no truths, values and principles to provide guidance and everything were possible and permissible. </a:t>
            </a:r>
            <a:br>
              <a:rPr lang="en-US" sz="2800" i="1" dirty="0">
                <a:solidFill>
                  <a:schemeClr val="tx2"/>
                </a:solidFill>
              </a:rPr>
            </a:br>
            <a:br>
              <a:rPr lang="en-US" sz="3200" dirty="0">
                <a:solidFill>
                  <a:schemeClr val="tx2"/>
                </a:solidFill>
              </a:rPr>
            </a:br>
            <a:r>
              <a:rPr lang="en-US" sz="3100" i="1" dirty="0">
                <a:solidFill>
                  <a:schemeClr val="tx2"/>
                </a:solidFill>
              </a:rPr>
              <a:t>Amoris Laetitia (2016) </a:t>
            </a:r>
          </a:p>
        </p:txBody>
      </p:sp>
    </p:spTree>
    <p:extLst>
      <p:ext uri="{BB962C8B-B14F-4D97-AF65-F5344CB8AC3E}">
        <p14:creationId xmlns:p14="http://schemas.microsoft.com/office/powerpoint/2010/main" val="3583120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9CEA3F6-ECCD-6094-1532-309116F3EF72}"/>
              </a:ext>
            </a:extLst>
          </p:cNvPr>
          <p:cNvSpPr>
            <a:spLocks noGrp="1"/>
          </p:cNvSpPr>
          <p:nvPr>
            <p:ph idx="1"/>
          </p:nvPr>
        </p:nvSpPr>
        <p:spPr/>
        <p:txBody>
          <a:bodyPr>
            <a:normAutofit fontScale="85000" lnSpcReduction="10000"/>
          </a:bodyPr>
          <a:lstStyle/>
          <a:p>
            <a:pPr>
              <a:lnSpc>
                <a:spcPct val="200000"/>
              </a:lnSpc>
            </a:pPr>
            <a:r>
              <a:rPr lang="en-US" sz="2800" dirty="0">
                <a:solidFill>
                  <a:schemeClr val="tx1">
                    <a:lumMod val="85000"/>
                    <a:lumOff val="15000"/>
                  </a:schemeClr>
                </a:solidFill>
              </a:rPr>
              <a:t>… it is important to stress that Catholic moral educators are concerned with the development of character and virtue rather than enforcing obedience to moral rules. Moral development is about being invited to be a certain kind of person, and to live a certain type of life in response to the loving invitation of God. </a:t>
            </a:r>
            <a:br>
              <a:rPr lang="en-US" sz="2800" dirty="0">
                <a:solidFill>
                  <a:schemeClr val="tx1">
                    <a:lumMod val="85000"/>
                    <a:lumOff val="15000"/>
                  </a:schemeClr>
                </a:solidFill>
              </a:rPr>
            </a:br>
            <a:endParaRPr lang="en-US" sz="2800" dirty="0">
              <a:solidFill>
                <a:schemeClr val="tx1">
                  <a:lumMod val="85000"/>
                  <a:lumOff val="15000"/>
                </a:schemeClr>
              </a:solidFill>
            </a:endParaRPr>
          </a:p>
          <a:p>
            <a:r>
              <a:rPr lang="en-US" dirty="0" err="1">
                <a:solidFill>
                  <a:schemeClr val="tx1">
                    <a:lumMod val="85000"/>
                    <a:lumOff val="15000"/>
                  </a:schemeClr>
                </a:solidFill>
              </a:rPr>
              <a:t>Hession</a:t>
            </a:r>
            <a:r>
              <a:rPr lang="en-US" dirty="0">
                <a:solidFill>
                  <a:schemeClr val="tx1">
                    <a:lumMod val="85000"/>
                    <a:lumOff val="15000"/>
                  </a:schemeClr>
                </a:solidFill>
              </a:rPr>
              <a:t> 2015</a:t>
            </a:r>
            <a:endParaRPr lang="en-GB" dirty="0"/>
          </a:p>
        </p:txBody>
      </p:sp>
    </p:spTree>
    <p:extLst>
      <p:ext uri="{BB962C8B-B14F-4D97-AF65-F5344CB8AC3E}">
        <p14:creationId xmlns:p14="http://schemas.microsoft.com/office/powerpoint/2010/main" val="1047094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1FFE-97C5-B6F9-5BB7-483F8C73D066}"/>
              </a:ext>
            </a:extLst>
          </p:cNvPr>
          <p:cNvSpPr>
            <a:spLocks noGrp="1"/>
          </p:cNvSpPr>
          <p:nvPr>
            <p:ph type="title"/>
          </p:nvPr>
        </p:nvSpPr>
        <p:spPr>
          <a:xfrm>
            <a:off x="965200" y="643467"/>
            <a:ext cx="10285391" cy="5054008"/>
          </a:xfrm>
        </p:spPr>
        <p:txBody>
          <a:bodyPr vert="horz" lIns="91440" tIns="45720" rIns="91440" bIns="45720" rtlCol="0" anchor="ctr">
            <a:normAutofit fontScale="90000"/>
          </a:bodyPr>
          <a:lstStyle/>
          <a:p>
            <a:pPr>
              <a:lnSpc>
                <a:spcPct val="200000"/>
              </a:lnSpc>
            </a:pPr>
            <a:br>
              <a:rPr lang="en-US" sz="2800" i="1" dirty="0">
                <a:solidFill>
                  <a:schemeClr val="tx1">
                    <a:lumMod val="85000"/>
                    <a:lumOff val="15000"/>
                  </a:schemeClr>
                </a:solidFill>
              </a:rPr>
            </a:br>
            <a:r>
              <a:rPr lang="en-US" sz="2800" i="1" dirty="0">
                <a:solidFill>
                  <a:schemeClr val="tx1">
                    <a:lumMod val="85000"/>
                    <a:lumOff val="15000"/>
                  </a:schemeClr>
                </a:solidFill>
              </a:rPr>
              <a:t>Every human person is precious and has value that does not depend on what they have or on their abilities but on the simple fact that he or she is a person, in the image of God.</a:t>
            </a:r>
            <a:br>
              <a:rPr lang="en-US" sz="2800" dirty="0">
                <a:solidFill>
                  <a:schemeClr val="tx1">
                    <a:lumMod val="85000"/>
                    <a:lumOff val="15000"/>
                  </a:schemeClr>
                </a:solidFill>
              </a:rPr>
            </a:br>
            <a:br>
              <a:rPr lang="en-US" sz="2800" dirty="0">
                <a:solidFill>
                  <a:schemeClr val="tx1">
                    <a:lumMod val="85000"/>
                    <a:lumOff val="15000"/>
                  </a:schemeClr>
                </a:solidFill>
              </a:rPr>
            </a:br>
            <a:r>
              <a:rPr lang="en-US" sz="2800" i="1" dirty="0">
                <a:solidFill>
                  <a:schemeClr val="tx1">
                    <a:lumMod val="85000"/>
                    <a:lumOff val="15000"/>
                  </a:schemeClr>
                </a:solidFill>
              </a:rPr>
              <a:t>Pope Francis (2012) </a:t>
            </a:r>
            <a:br>
              <a:rPr lang="en-US" sz="3800" dirty="0">
                <a:solidFill>
                  <a:schemeClr val="tx1">
                    <a:lumMod val="85000"/>
                    <a:lumOff val="15000"/>
                  </a:schemeClr>
                </a:solidFill>
              </a:rPr>
            </a:br>
            <a:br>
              <a:rPr lang="en-US" sz="3800" dirty="0">
                <a:solidFill>
                  <a:schemeClr val="tx1">
                    <a:lumMod val="85000"/>
                    <a:lumOff val="15000"/>
                  </a:schemeClr>
                </a:solidFill>
              </a:rPr>
            </a:br>
            <a:endParaRPr lang="en-US" sz="3800" dirty="0">
              <a:solidFill>
                <a:schemeClr val="tx1">
                  <a:lumMod val="85000"/>
                  <a:lumOff val="15000"/>
                </a:schemeClr>
              </a:solidFill>
            </a:endParaRPr>
          </a:p>
        </p:txBody>
      </p:sp>
    </p:spTree>
    <p:extLst>
      <p:ext uri="{BB962C8B-B14F-4D97-AF65-F5344CB8AC3E}">
        <p14:creationId xmlns:p14="http://schemas.microsoft.com/office/powerpoint/2010/main" val="2222673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8C038-DBB5-FA9C-00A9-4709C4ED231C}"/>
              </a:ext>
            </a:extLst>
          </p:cNvPr>
          <p:cNvSpPr>
            <a:spLocks noGrp="1"/>
          </p:cNvSpPr>
          <p:nvPr>
            <p:ph type="title"/>
          </p:nvPr>
        </p:nvSpPr>
        <p:spPr>
          <a:xfrm>
            <a:off x="965201" y="643467"/>
            <a:ext cx="10366414" cy="5054008"/>
          </a:xfrm>
        </p:spPr>
        <p:txBody>
          <a:bodyPr vert="horz" lIns="91440" tIns="45720" rIns="91440" bIns="45720" rtlCol="0" anchor="ctr">
            <a:normAutofit fontScale="90000"/>
          </a:bodyPr>
          <a:lstStyle/>
          <a:p>
            <a:pPr>
              <a:lnSpc>
                <a:spcPct val="200000"/>
              </a:lnSpc>
            </a:pPr>
            <a:r>
              <a:rPr lang="en-US" sz="2800" i="1" dirty="0">
                <a:solidFill>
                  <a:schemeClr val="tx1">
                    <a:lumMod val="85000"/>
                    <a:lumOff val="15000"/>
                  </a:schemeClr>
                </a:solidFill>
              </a:rPr>
              <a:t>The Catholic school ought therefore to be a community inspired by Gospel values and transmitting Gospel values, including: the sacredness of human life; the dignity of the person; integrity; peace; tolerance; justice; honesty and truth; holiness; gentleness and compassion; mercy and forgiveness; purity; respect.</a:t>
            </a:r>
            <a:br>
              <a:rPr lang="en-US" sz="2800" dirty="0">
                <a:solidFill>
                  <a:schemeClr val="tx1">
                    <a:lumMod val="85000"/>
                    <a:lumOff val="15000"/>
                  </a:schemeClr>
                </a:solidFill>
              </a:rPr>
            </a:br>
            <a:br>
              <a:rPr lang="en-US" sz="2800" dirty="0">
                <a:solidFill>
                  <a:schemeClr val="tx1">
                    <a:lumMod val="85000"/>
                    <a:lumOff val="15000"/>
                  </a:schemeClr>
                </a:solidFill>
              </a:rPr>
            </a:br>
            <a:r>
              <a:rPr lang="en-US" sz="2800" dirty="0">
                <a:solidFill>
                  <a:schemeClr val="tx1">
                    <a:lumMod val="85000"/>
                    <a:lumOff val="15000"/>
                  </a:schemeClr>
                </a:solidFill>
              </a:rPr>
              <a:t>Archbishop Eamon Martin  (2018) </a:t>
            </a:r>
          </a:p>
        </p:txBody>
      </p:sp>
    </p:spTree>
    <p:extLst>
      <p:ext uri="{BB962C8B-B14F-4D97-AF65-F5344CB8AC3E}">
        <p14:creationId xmlns:p14="http://schemas.microsoft.com/office/powerpoint/2010/main" val="82987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TotalTime>
  <Words>1174</Words>
  <Application>Microsoft Office PowerPoint</Application>
  <PresentationFormat>Widescreen</PresentationFormat>
  <Paragraphs>119</Paragraphs>
  <Slides>10</Slides>
  <Notes>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Calibri</vt:lpstr>
      <vt:lpstr>Calibri Light</vt:lpstr>
      <vt:lpstr>Times New Roman</vt:lpstr>
      <vt:lpstr>Office Theme</vt:lpstr>
      <vt:lpstr>RSE and the Ethos and Values of a Catholic School</vt:lpstr>
      <vt:lpstr>PowerPoint Presentation</vt:lpstr>
      <vt:lpstr>Catholic schools can assist parents and families by helping young people find moral reference points, by offering a morals and values framework, or roadmap, to guide them. Such a framework will be centred on the Gospel, and especially on the principle of loving God and loving our neighbour as ourselves.  Archbishop Eamon Martin (2018) </vt:lpstr>
      <vt:lpstr> </vt:lpstr>
      <vt:lpstr>PowerPoint Presentation</vt:lpstr>
      <vt:lpstr>It is easy nowadays to confuse genuine freedom with the idea that each individual can act arbitrarily as if there were no truths, values and principles to provide guidance and everything were possible and permissible.   Amoris Laetitia (2016) </vt:lpstr>
      <vt:lpstr>PowerPoint Presentation</vt:lpstr>
      <vt:lpstr> Every human person is precious and has value that does not depend on what they have or on their abilities but on the simple fact that he or she is a person, in the image of God.  Pope Francis (2012)   </vt:lpstr>
      <vt:lpstr>The Catholic school ought therefore to be a community inspired by Gospel values and transmitting Gospel values, including: the sacredness of human life; the dignity of the person; integrity; peace; tolerance; justice; honesty and truth; holiness; gentleness and compassion; mercy and forgiveness; purity; respect.  Archbishop Eamon Martin  (2018) </vt:lpstr>
      <vt:lpstr>Within the vision of Catholic education, we hope to equip young people with the skills, attitudes, and values to become confident, capable, critical, and discerning thinkers who are ready to contribute to and shape their world and contribute to the Common Good.  Catholic Schools – Delivering for Communities (2022)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Fintan Murphy</dc:creator>
  <cp:lastModifiedBy>Mary Kavanagh</cp:lastModifiedBy>
  <cp:revision>5</cp:revision>
  <cp:lastPrinted>2024-03-11T18:12:12Z</cp:lastPrinted>
  <dcterms:created xsi:type="dcterms:W3CDTF">2024-03-04T12:13:45Z</dcterms:created>
  <dcterms:modified xsi:type="dcterms:W3CDTF">2026-07-02T15:47:34Z</dcterms:modified>
</cp:coreProperties>
</file>