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3" r:id="rId3"/>
    <p:sldId id="257" r:id="rId4"/>
    <p:sldId id="259" r:id="rId5"/>
    <p:sldId id="258" r:id="rId6"/>
    <p:sldId id="261" r:id="rId7"/>
    <p:sldId id="260" r:id="rId8"/>
    <p:sldId id="265"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80F437-F44E-48B0-8C2C-1A33046D9C3A}" v="8" dt="2024-06-18T16:21:32.0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0980" autoAdjust="0"/>
  </p:normalViewPr>
  <p:slideViewPr>
    <p:cSldViewPr snapToGrid="0">
      <p:cViewPr varScale="1">
        <p:scale>
          <a:sx n="45" d="100"/>
          <a:sy n="45" d="100"/>
        </p:scale>
        <p:origin x="62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8A01DD-0B8E-4BD6-9582-CBE6EC1C9C03}" type="datetimeFigureOut">
              <a:rPr lang="en-GB" smtClean="0"/>
              <a:t>03/07/2026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2FCBAD-CF02-4BC0-8EAF-E0B91405504D}" type="slidenum">
              <a:rPr lang="en-GB" smtClean="0"/>
              <a:t>‹#›</a:t>
            </a:fld>
            <a:endParaRPr lang="en-GB"/>
          </a:p>
        </p:txBody>
      </p:sp>
    </p:spTree>
    <p:extLst>
      <p:ext uri="{BB962C8B-B14F-4D97-AF65-F5344CB8AC3E}">
        <p14:creationId xmlns:p14="http://schemas.microsoft.com/office/powerpoint/2010/main" val="3421692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tini.gov.uk/sites/etini.gov.uk/files/publications/the-preventative-curriculum-in-schools-and-education-other-than-at-school-eotas-centres_0.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2FCBAD-CF02-4BC0-8EAF-E0B91405504D}" type="slidenum">
              <a:rPr lang="en-GB" smtClean="0"/>
              <a:t>1</a:t>
            </a:fld>
            <a:endParaRPr lang="en-GB"/>
          </a:p>
        </p:txBody>
      </p:sp>
    </p:spTree>
    <p:extLst>
      <p:ext uri="{BB962C8B-B14F-4D97-AF65-F5344CB8AC3E}">
        <p14:creationId xmlns:p14="http://schemas.microsoft.com/office/powerpoint/2010/main" val="3691571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2FCBAD-CF02-4BC0-8EAF-E0B91405504D}" type="slidenum">
              <a:rPr lang="en-GB" smtClean="0"/>
              <a:t>2</a:t>
            </a:fld>
            <a:endParaRPr lang="en-GB"/>
          </a:p>
        </p:txBody>
      </p:sp>
    </p:spTree>
    <p:extLst>
      <p:ext uri="{BB962C8B-B14F-4D97-AF65-F5344CB8AC3E}">
        <p14:creationId xmlns:p14="http://schemas.microsoft.com/office/powerpoint/2010/main" val="2257510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in engaging any outside agencies that the school is clear as to what additional value they bring to the school’s provision. </a:t>
            </a:r>
          </a:p>
          <a:p>
            <a:endParaRPr lang="en-US" dirty="0"/>
          </a:p>
          <a:p>
            <a:r>
              <a:rPr lang="en-US" dirty="0"/>
              <a:t>It might be helpful, using the list generated to have a discussion with staff about the additionality they bring to the school </a:t>
            </a:r>
          </a:p>
          <a:p>
            <a:pPr marL="171450" indent="-171450">
              <a:buFontTx/>
              <a:buChar char="-"/>
            </a:pPr>
            <a:r>
              <a:rPr lang="en-US" dirty="0"/>
              <a:t>Enhance staff confidence </a:t>
            </a:r>
          </a:p>
          <a:p>
            <a:pPr marL="171450" indent="-171450">
              <a:buFontTx/>
              <a:buChar char="-"/>
            </a:pPr>
            <a:r>
              <a:rPr lang="en-US" dirty="0"/>
              <a:t>Bring additional expertise</a:t>
            </a:r>
          </a:p>
          <a:p>
            <a:pPr marL="171450" indent="-171450">
              <a:buFontTx/>
              <a:buChar char="-"/>
            </a:pPr>
            <a:r>
              <a:rPr lang="en-US" dirty="0"/>
              <a:t>A new voice can sometimes be positive for the students etc. </a:t>
            </a:r>
          </a:p>
          <a:p>
            <a:endParaRPr lang="en-US" dirty="0"/>
          </a:p>
          <a:p>
            <a:r>
              <a:rPr lang="en-US" dirty="0"/>
              <a:t>E.g.   NSPCC  - what programmes / what do they bring that we can not do alone or that they do better </a:t>
            </a:r>
          </a:p>
          <a:p>
            <a:endParaRPr lang="en-US" dirty="0"/>
          </a:p>
          <a:p>
            <a:endParaRPr lang="en-US" dirty="0"/>
          </a:p>
          <a:p>
            <a:r>
              <a:rPr lang="en-US" dirty="0"/>
              <a:t> </a:t>
            </a:r>
            <a:endParaRPr lang="en-GB" dirty="0"/>
          </a:p>
        </p:txBody>
      </p:sp>
      <p:sp>
        <p:nvSpPr>
          <p:cNvPr id="4" name="Slide Number Placeholder 3"/>
          <p:cNvSpPr>
            <a:spLocks noGrp="1"/>
          </p:cNvSpPr>
          <p:nvPr>
            <p:ph type="sldNum" sz="quarter" idx="5"/>
          </p:nvPr>
        </p:nvSpPr>
        <p:spPr/>
        <p:txBody>
          <a:bodyPr/>
          <a:lstStyle/>
          <a:p>
            <a:fld id="{4B2FCBAD-CF02-4BC0-8EAF-E0B91405504D}" type="slidenum">
              <a:rPr lang="en-GB" smtClean="0"/>
              <a:t>3</a:t>
            </a:fld>
            <a:endParaRPr lang="en-GB"/>
          </a:p>
        </p:txBody>
      </p:sp>
    </p:spTree>
    <p:extLst>
      <p:ext uri="{BB962C8B-B14F-4D97-AF65-F5344CB8AC3E}">
        <p14:creationId xmlns:p14="http://schemas.microsoft.com/office/powerpoint/2010/main" val="3248857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ETI Preventative Curriculum Report (2023) </a:t>
            </a:r>
            <a:r>
              <a:rPr lang="en-US" dirty="0">
                <a:hlinkClick r:id="rId3"/>
              </a:rPr>
              <a:t>The preventative curriculum in schools and Education Other Than at School (EOTAS) centres (etini.gov.uk)</a:t>
            </a:r>
            <a:endParaRPr lang="en-US" dirty="0"/>
          </a:p>
          <a:p>
            <a:endParaRPr lang="en-US" dirty="0"/>
          </a:p>
          <a:p>
            <a:r>
              <a:rPr lang="en-US" dirty="0"/>
              <a:t>Extracts from the Report: </a:t>
            </a:r>
          </a:p>
          <a:p>
            <a:r>
              <a:rPr lang="en-US" dirty="0"/>
              <a:t>Where external curriculum support has been accessed, features of effective practice include: </a:t>
            </a:r>
          </a:p>
          <a:p>
            <a:r>
              <a:rPr lang="en-US" dirty="0"/>
              <a:t>• a well-planned and evaluated programme which enhances the provision of the school/centre through specialist expertise; </a:t>
            </a:r>
          </a:p>
          <a:p>
            <a:r>
              <a:rPr lang="en-US" dirty="0"/>
              <a:t>• inputs from external agencies which are not viewed as one-off events; </a:t>
            </a:r>
          </a:p>
          <a:p>
            <a:r>
              <a:rPr lang="en-US" dirty="0"/>
              <a:t>• external agency work which is well-integrated into ongoing planning; and </a:t>
            </a:r>
          </a:p>
          <a:p>
            <a:r>
              <a:rPr lang="en-US" dirty="0"/>
              <a:t>• learning which is shared, consolidated and evaluated by school/centre staff and pupils to identify any perceived gaps and to inform future provision.</a:t>
            </a:r>
          </a:p>
          <a:p>
            <a:endParaRPr lang="en-US" dirty="0"/>
          </a:p>
          <a:p>
            <a:r>
              <a:rPr lang="en-US" dirty="0"/>
              <a:t>Who in the school takes the lead in determining which agencies are to be used? </a:t>
            </a:r>
          </a:p>
          <a:p>
            <a:r>
              <a:rPr lang="en-US" dirty="0"/>
              <a:t>Is there a process/protocol  in place to ensure that staff understand the approval process?</a:t>
            </a:r>
          </a:p>
          <a:p>
            <a:r>
              <a:rPr lang="en-US" dirty="0"/>
              <a:t>How are the Governors involved / Provide approval where appropriate? </a:t>
            </a:r>
          </a:p>
          <a:p>
            <a:endParaRPr lang="en-GB" dirty="0"/>
          </a:p>
        </p:txBody>
      </p:sp>
      <p:sp>
        <p:nvSpPr>
          <p:cNvPr id="4" name="Slide Number Placeholder 3"/>
          <p:cNvSpPr>
            <a:spLocks noGrp="1"/>
          </p:cNvSpPr>
          <p:nvPr>
            <p:ph type="sldNum" sz="quarter" idx="5"/>
          </p:nvPr>
        </p:nvSpPr>
        <p:spPr/>
        <p:txBody>
          <a:bodyPr/>
          <a:lstStyle/>
          <a:p>
            <a:fld id="{4B2FCBAD-CF02-4BC0-8EAF-E0B91405504D}" type="slidenum">
              <a:rPr lang="en-GB" smtClean="0"/>
              <a:t>4</a:t>
            </a:fld>
            <a:endParaRPr lang="en-GB"/>
          </a:p>
        </p:txBody>
      </p:sp>
    </p:spTree>
    <p:extLst>
      <p:ext uri="{BB962C8B-B14F-4D97-AF65-F5344CB8AC3E}">
        <p14:creationId xmlns:p14="http://schemas.microsoft.com/office/powerpoint/2010/main" val="1788733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Where external agencies are used as part of the delivery of statutory provision it is important to ensure that all students have access to this service and that, when its not available that the school consider how they will make alternative arrangements – does this happen in our school? </a:t>
            </a:r>
          </a:p>
          <a:p>
            <a:endParaRPr lang="en-US" dirty="0"/>
          </a:p>
          <a:p>
            <a:endParaRPr lang="en-GB" dirty="0"/>
          </a:p>
          <a:p>
            <a:r>
              <a:rPr lang="en-GB" dirty="0"/>
              <a:t>What process is in place to ensure that there is a consistent approach to the use of External Agencies?</a:t>
            </a:r>
          </a:p>
          <a:p>
            <a:endParaRPr lang="en-GB" dirty="0"/>
          </a:p>
          <a:p>
            <a:r>
              <a:rPr lang="en-GB" dirty="0"/>
              <a:t>What is the process for ensuring that the programme offered is consistent with the schools policies and ethos? </a:t>
            </a:r>
          </a:p>
          <a:p>
            <a:endParaRPr lang="en-GB" dirty="0"/>
          </a:p>
        </p:txBody>
      </p:sp>
      <p:sp>
        <p:nvSpPr>
          <p:cNvPr id="4" name="Slide Number Placeholder 3"/>
          <p:cNvSpPr>
            <a:spLocks noGrp="1"/>
          </p:cNvSpPr>
          <p:nvPr>
            <p:ph type="sldNum" sz="quarter" idx="5"/>
          </p:nvPr>
        </p:nvSpPr>
        <p:spPr/>
        <p:txBody>
          <a:bodyPr/>
          <a:lstStyle/>
          <a:p>
            <a:fld id="{4B2FCBAD-CF02-4BC0-8EAF-E0B91405504D}" type="slidenum">
              <a:rPr lang="en-GB" smtClean="0"/>
              <a:t>5</a:t>
            </a:fld>
            <a:endParaRPr lang="en-GB"/>
          </a:p>
        </p:txBody>
      </p:sp>
    </p:spTree>
    <p:extLst>
      <p:ext uri="{BB962C8B-B14F-4D97-AF65-F5344CB8AC3E}">
        <p14:creationId xmlns:p14="http://schemas.microsoft.com/office/powerpoint/2010/main" val="922146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school may have alternative procedures in place – this is an opportunity to make all staff familiar with those procedures and you may wish to modify this slide to outline your own processes.</a:t>
            </a:r>
          </a:p>
          <a:p>
            <a:endParaRPr lang="en-US" dirty="0"/>
          </a:p>
          <a:p>
            <a:endParaRPr lang="en-US" dirty="0"/>
          </a:p>
          <a:p>
            <a:r>
              <a:rPr lang="en-US" dirty="0"/>
              <a:t>In most cases the agencies being used will return to deliver the same or other programmes so they will become familiar with the school and have a good understanding of the aims and objectives of the schools RSE programme and of its policies, ethos and values. </a:t>
            </a:r>
          </a:p>
          <a:p>
            <a:r>
              <a:rPr lang="en-US" dirty="0"/>
              <a:t>The relevant school staff need to also become familiar with the programmes that the outside agency propose to deliver and together agree how the programme delivery will enhance what the school currently offers. </a:t>
            </a:r>
          </a:p>
          <a:p>
            <a:r>
              <a:rPr lang="en-US" dirty="0"/>
              <a:t>Agreement should be reached, perhaps in the form of a contract which confirms the agencies understanding of and commitment to working within the school’s ethos and polices.  A simple draft agreement is available in the CSTS RSE Guidance document 2021</a:t>
            </a:r>
          </a:p>
          <a:p>
            <a:endParaRPr lang="en-US" dirty="0"/>
          </a:p>
          <a:p>
            <a:r>
              <a:rPr lang="en-US" dirty="0"/>
              <a:t>  </a:t>
            </a:r>
            <a:endParaRPr lang="en-GB" dirty="0"/>
          </a:p>
        </p:txBody>
      </p:sp>
      <p:sp>
        <p:nvSpPr>
          <p:cNvPr id="4" name="Slide Number Placeholder 3"/>
          <p:cNvSpPr>
            <a:spLocks noGrp="1"/>
          </p:cNvSpPr>
          <p:nvPr>
            <p:ph type="sldNum" sz="quarter" idx="5"/>
          </p:nvPr>
        </p:nvSpPr>
        <p:spPr/>
        <p:txBody>
          <a:bodyPr/>
          <a:lstStyle/>
          <a:p>
            <a:fld id="{4B2FCBAD-CF02-4BC0-8EAF-E0B91405504D}" type="slidenum">
              <a:rPr lang="en-GB" smtClean="0"/>
              <a:t>6</a:t>
            </a:fld>
            <a:endParaRPr lang="en-GB"/>
          </a:p>
        </p:txBody>
      </p:sp>
    </p:spTree>
    <p:extLst>
      <p:ext uri="{BB962C8B-B14F-4D97-AF65-F5344CB8AC3E}">
        <p14:creationId xmlns:p14="http://schemas.microsoft.com/office/powerpoint/2010/main" val="3024993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teachers of the RSE programme need to be part of the process of determining which agencies will deliver specific elements of the RSE programme and ideally co-design the input.  They need to be part of introductory work prior to the visit and to continue to explore the issues raised after the External Agency delivery has been completed.</a:t>
            </a:r>
          </a:p>
          <a:p>
            <a:endParaRPr lang="en-US" dirty="0"/>
          </a:p>
          <a:p>
            <a:r>
              <a:rPr lang="en-US" dirty="0"/>
              <a:t>School staff should be present during the delivery by an </a:t>
            </a:r>
            <a:r>
              <a:rPr lang="en-US"/>
              <a:t>external agency</a:t>
            </a:r>
            <a:endParaRPr lang="en-US" dirty="0"/>
          </a:p>
          <a:p>
            <a:endParaRPr lang="en-US" dirty="0"/>
          </a:p>
          <a:p>
            <a:r>
              <a:rPr lang="en-GB" dirty="0"/>
              <a:t>It is good practice to ensure that parents are made aware of the programme to be delivered and are sometimes required, by external agencies, to provide written consent for their child’s participation.</a:t>
            </a:r>
          </a:p>
          <a:p>
            <a:r>
              <a:rPr lang="en-GB" dirty="0"/>
              <a:t>What processes are in place for students whose parents have not provided written permission for participation in External Agency-led sessions? </a:t>
            </a:r>
          </a:p>
          <a:p>
            <a:endParaRPr lang="en-GB" dirty="0"/>
          </a:p>
        </p:txBody>
      </p:sp>
      <p:sp>
        <p:nvSpPr>
          <p:cNvPr id="4" name="Slide Number Placeholder 3"/>
          <p:cNvSpPr>
            <a:spLocks noGrp="1"/>
          </p:cNvSpPr>
          <p:nvPr>
            <p:ph type="sldNum" sz="quarter" idx="5"/>
          </p:nvPr>
        </p:nvSpPr>
        <p:spPr/>
        <p:txBody>
          <a:bodyPr/>
          <a:lstStyle/>
          <a:p>
            <a:fld id="{4B2FCBAD-CF02-4BC0-8EAF-E0B91405504D}" type="slidenum">
              <a:rPr lang="en-GB" smtClean="0"/>
              <a:t>7</a:t>
            </a:fld>
            <a:endParaRPr lang="en-GB"/>
          </a:p>
        </p:txBody>
      </p:sp>
    </p:spTree>
    <p:extLst>
      <p:ext uri="{BB962C8B-B14F-4D97-AF65-F5344CB8AC3E}">
        <p14:creationId xmlns:p14="http://schemas.microsoft.com/office/powerpoint/2010/main" val="2254563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B71E3-A349-0DE3-FAA7-220CCE7D35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91BCFCE-DE37-44DD-DB9F-A72787F5D9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E0B83B3-5709-C524-9227-E7B03EF832B8}"/>
              </a:ext>
            </a:extLst>
          </p:cNvPr>
          <p:cNvSpPr>
            <a:spLocks noGrp="1"/>
          </p:cNvSpPr>
          <p:nvPr>
            <p:ph type="dt" sz="half" idx="10"/>
          </p:nvPr>
        </p:nvSpPr>
        <p:spPr/>
        <p:txBody>
          <a:bodyPr/>
          <a:lstStyle/>
          <a:p>
            <a:fld id="{627E3902-B15C-4DFC-8DEE-2C5C0D6828B1}" type="datetimeFigureOut">
              <a:rPr lang="en-GB" smtClean="0"/>
              <a:t>03/07/2026</a:t>
            </a:fld>
            <a:endParaRPr lang="en-GB"/>
          </a:p>
        </p:txBody>
      </p:sp>
      <p:sp>
        <p:nvSpPr>
          <p:cNvPr id="5" name="Footer Placeholder 4">
            <a:extLst>
              <a:ext uri="{FF2B5EF4-FFF2-40B4-BE49-F238E27FC236}">
                <a16:creationId xmlns:a16="http://schemas.microsoft.com/office/drawing/2014/main" id="{D17311B8-A9C7-92FD-AF9B-1C43EB0B60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A4E231-CE75-F5BF-AB76-695AE4665ECE}"/>
              </a:ext>
            </a:extLst>
          </p:cNvPr>
          <p:cNvSpPr>
            <a:spLocks noGrp="1"/>
          </p:cNvSpPr>
          <p:nvPr>
            <p:ph type="sldNum" sz="quarter" idx="12"/>
          </p:nvPr>
        </p:nvSpPr>
        <p:spPr/>
        <p:txBody>
          <a:bodyPr/>
          <a:lstStyle/>
          <a:p>
            <a:fld id="{FB6DEE45-996E-4554-BCC8-73D8740B6AF0}" type="slidenum">
              <a:rPr lang="en-GB" smtClean="0"/>
              <a:t>‹#›</a:t>
            </a:fld>
            <a:endParaRPr lang="en-GB"/>
          </a:p>
        </p:txBody>
      </p:sp>
    </p:spTree>
    <p:extLst>
      <p:ext uri="{BB962C8B-B14F-4D97-AF65-F5344CB8AC3E}">
        <p14:creationId xmlns:p14="http://schemas.microsoft.com/office/powerpoint/2010/main" val="1726108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90B43-30A4-BB01-7BD5-8EDE1918969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41022CA-979F-86D4-3B6F-E3001D98C6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5A3AAC-4CB5-22C7-C0FA-12EF036888DF}"/>
              </a:ext>
            </a:extLst>
          </p:cNvPr>
          <p:cNvSpPr>
            <a:spLocks noGrp="1"/>
          </p:cNvSpPr>
          <p:nvPr>
            <p:ph type="dt" sz="half" idx="10"/>
          </p:nvPr>
        </p:nvSpPr>
        <p:spPr/>
        <p:txBody>
          <a:bodyPr/>
          <a:lstStyle/>
          <a:p>
            <a:fld id="{627E3902-B15C-4DFC-8DEE-2C5C0D6828B1}" type="datetimeFigureOut">
              <a:rPr lang="en-GB" smtClean="0"/>
              <a:t>03/07/2026</a:t>
            </a:fld>
            <a:endParaRPr lang="en-GB"/>
          </a:p>
        </p:txBody>
      </p:sp>
      <p:sp>
        <p:nvSpPr>
          <p:cNvPr id="5" name="Footer Placeholder 4">
            <a:extLst>
              <a:ext uri="{FF2B5EF4-FFF2-40B4-BE49-F238E27FC236}">
                <a16:creationId xmlns:a16="http://schemas.microsoft.com/office/drawing/2014/main" id="{B4849FCF-5A62-4B2E-7EEE-7E4CE33E94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25EFC8-4AB0-73A9-B7F4-259F954B373C}"/>
              </a:ext>
            </a:extLst>
          </p:cNvPr>
          <p:cNvSpPr>
            <a:spLocks noGrp="1"/>
          </p:cNvSpPr>
          <p:nvPr>
            <p:ph type="sldNum" sz="quarter" idx="12"/>
          </p:nvPr>
        </p:nvSpPr>
        <p:spPr/>
        <p:txBody>
          <a:bodyPr/>
          <a:lstStyle/>
          <a:p>
            <a:fld id="{FB6DEE45-996E-4554-BCC8-73D8740B6AF0}" type="slidenum">
              <a:rPr lang="en-GB" smtClean="0"/>
              <a:t>‹#›</a:t>
            </a:fld>
            <a:endParaRPr lang="en-GB"/>
          </a:p>
        </p:txBody>
      </p:sp>
    </p:spTree>
    <p:extLst>
      <p:ext uri="{BB962C8B-B14F-4D97-AF65-F5344CB8AC3E}">
        <p14:creationId xmlns:p14="http://schemas.microsoft.com/office/powerpoint/2010/main" val="4143217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97C333-7DE5-4935-647C-1DD2C1A810D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A5688AC-FDD5-2DA1-9364-47F4AC8D9A0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E26C5E-C550-1947-483D-DAFBE8362922}"/>
              </a:ext>
            </a:extLst>
          </p:cNvPr>
          <p:cNvSpPr>
            <a:spLocks noGrp="1"/>
          </p:cNvSpPr>
          <p:nvPr>
            <p:ph type="dt" sz="half" idx="10"/>
          </p:nvPr>
        </p:nvSpPr>
        <p:spPr/>
        <p:txBody>
          <a:bodyPr/>
          <a:lstStyle/>
          <a:p>
            <a:fld id="{627E3902-B15C-4DFC-8DEE-2C5C0D6828B1}" type="datetimeFigureOut">
              <a:rPr lang="en-GB" smtClean="0"/>
              <a:t>03/07/2026</a:t>
            </a:fld>
            <a:endParaRPr lang="en-GB"/>
          </a:p>
        </p:txBody>
      </p:sp>
      <p:sp>
        <p:nvSpPr>
          <p:cNvPr id="5" name="Footer Placeholder 4">
            <a:extLst>
              <a:ext uri="{FF2B5EF4-FFF2-40B4-BE49-F238E27FC236}">
                <a16:creationId xmlns:a16="http://schemas.microsoft.com/office/drawing/2014/main" id="{96F10669-DD43-B61F-DB00-9F35E8105D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21BED0D-746A-19B7-DDD2-4648CAEF9599}"/>
              </a:ext>
            </a:extLst>
          </p:cNvPr>
          <p:cNvSpPr>
            <a:spLocks noGrp="1"/>
          </p:cNvSpPr>
          <p:nvPr>
            <p:ph type="sldNum" sz="quarter" idx="12"/>
          </p:nvPr>
        </p:nvSpPr>
        <p:spPr/>
        <p:txBody>
          <a:bodyPr/>
          <a:lstStyle/>
          <a:p>
            <a:fld id="{FB6DEE45-996E-4554-BCC8-73D8740B6AF0}" type="slidenum">
              <a:rPr lang="en-GB" smtClean="0"/>
              <a:t>‹#›</a:t>
            </a:fld>
            <a:endParaRPr lang="en-GB"/>
          </a:p>
        </p:txBody>
      </p:sp>
    </p:spTree>
    <p:extLst>
      <p:ext uri="{BB962C8B-B14F-4D97-AF65-F5344CB8AC3E}">
        <p14:creationId xmlns:p14="http://schemas.microsoft.com/office/powerpoint/2010/main" val="1109351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8A78-5AC0-DFA1-95FB-1E8D1772C1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A6D06E-FCAD-C7EA-BC11-A7B55349F6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F29428-940F-747B-E04E-A756CF09F00B}"/>
              </a:ext>
            </a:extLst>
          </p:cNvPr>
          <p:cNvSpPr>
            <a:spLocks noGrp="1"/>
          </p:cNvSpPr>
          <p:nvPr>
            <p:ph type="dt" sz="half" idx="10"/>
          </p:nvPr>
        </p:nvSpPr>
        <p:spPr/>
        <p:txBody>
          <a:bodyPr/>
          <a:lstStyle/>
          <a:p>
            <a:fld id="{627E3902-B15C-4DFC-8DEE-2C5C0D6828B1}" type="datetimeFigureOut">
              <a:rPr lang="en-GB" smtClean="0"/>
              <a:t>03/07/2026</a:t>
            </a:fld>
            <a:endParaRPr lang="en-GB"/>
          </a:p>
        </p:txBody>
      </p:sp>
      <p:sp>
        <p:nvSpPr>
          <p:cNvPr id="5" name="Footer Placeholder 4">
            <a:extLst>
              <a:ext uri="{FF2B5EF4-FFF2-40B4-BE49-F238E27FC236}">
                <a16:creationId xmlns:a16="http://schemas.microsoft.com/office/drawing/2014/main" id="{76B3E612-F1F3-3212-93CD-C79216DD97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A5AD05-D638-59E8-F2D1-877AB60B9662}"/>
              </a:ext>
            </a:extLst>
          </p:cNvPr>
          <p:cNvSpPr>
            <a:spLocks noGrp="1"/>
          </p:cNvSpPr>
          <p:nvPr>
            <p:ph type="sldNum" sz="quarter" idx="12"/>
          </p:nvPr>
        </p:nvSpPr>
        <p:spPr/>
        <p:txBody>
          <a:bodyPr/>
          <a:lstStyle/>
          <a:p>
            <a:fld id="{FB6DEE45-996E-4554-BCC8-73D8740B6AF0}" type="slidenum">
              <a:rPr lang="en-GB" smtClean="0"/>
              <a:t>‹#›</a:t>
            </a:fld>
            <a:endParaRPr lang="en-GB"/>
          </a:p>
        </p:txBody>
      </p:sp>
      <p:pic>
        <p:nvPicPr>
          <p:cNvPr id="7" name="Picture 6" descr="A logo with colorful swirls&#10;&#10;Description automatically generated">
            <a:extLst>
              <a:ext uri="{FF2B5EF4-FFF2-40B4-BE49-F238E27FC236}">
                <a16:creationId xmlns:a16="http://schemas.microsoft.com/office/drawing/2014/main" id="{4CB17869-E9F5-3233-DB78-2E74ADD8FC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70760" y="5150175"/>
            <a:ext cx="1566080" cy="1571300"/>
          </a:xfrm>
          <a:prstGeom prst="rect">
            <a:avLst/>
          </a:prstGeom>
        </p:spPr>
      </p:pic>
    </p:spTree>
    <p:extLst>
      <p:ext uri="{BB962C8B-B14F-4D97-AF65-F5344CB8AC3E}">
        <p14:creationId xmlns:p14="http://schemas.microsoft.com/office/powerpoint/2010/main" val="3687895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BFD25-5671-3027-CE8C-A30032D708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9FB8509-E082-71C6-75FA-AD864CF8D92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AF0DD6-1DDD-6DCF-5DFC-8F9F1A47B895}"/>
              </a:ext>
            </a:extLst>
          </p:cNvPr>
          <p:cNvSpPr>
            <a:spLocks noGrp="1"/>
          </p:cNvSpPr>
          <p:nvPr>
            <p:ph type="dt" sz="half" idx="10"/>
          </p:nvPr>
        </p:nvSpPr>
        <p:spPr/>
        <p:txBody>
          <a:bodyPr/>
          <a:lstStyle/>
          <a:p>
            <a:fld id="{627E3902-B15C-4DFC-8DEE-2C5C0D6828B1}" type="datetimeFigureOut">
              <a:rPr lang="en-GB" smtClean="0"/>
              <a:t>03/07/2026</a:t>
            </a:fld>
            <a:endParaRPr lang="en-GB"/>
          </a:p>
        </p:txBody>
      </p:sp>
      <p:sp>
        <p:nvSpPr>
          <p:cNvPr id="5" name="Footer Placeholder 4">
            <a:extLst>
              <a:ext uri="{FF2B5EF4-FFF2-40B4-BE49-F238E27FC236}">
                <a16:creationId xmlns:a16="http://schemas.microsoft.com/office/drawing/2014/main" id="{1852F474-8AA6-E5BF-1D8B-A64A4F935C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BD7A64-3F3F-B5C6-F003-192F7B6E6CBE}"/>
              </a:ext>
            </a:extLst>
          </p:cNvPr>
          <p:cNvSpPr>
            <a:spLocks noGrp="1"/>
          </p:cNvSpPr>
          <p:nvPr>
            <p:ph type="sldNum" sz="quarter" idx="12"/>
          </p:nvPr>
        </p:nvSpPr>
        <p:spPr/>
        <p:txBody>
          <a:bodyPr/>
          <a:lstStyle/>
          <a:p>
            <a:fld id="{FB6DEE45-996E-4554-BCC8-73D8740B6AF0}" type="slidenum">
              <a:rPr lang="en-GB" smtClean="0"/>
              <a:t>‹#›</a:t>
            </a:fld>
            <a:endParaRPr lang="en-GB"/>
          </a:p>
        </p:txBody>
      </p:sp>
    </p:spTree>
    <p:extLst>
      <p:ext uri="{BB962C8B-B14F-4D97-AF65-F5344CB8AC3E}">
        <p14:creationId xmlns:p14="http://schemas.microsoft.com/office/powerpoint/2010/main" val="4275940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EBC60-7B73-2413-CC9F-028EF62F84D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1B6A17-2D1C-2513-955E-1A7C6FFB6A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4DD85D4-3EC8-C937-9F81-71B6109F06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0741E0A-2233-FC36-A30A-50C99D401F04}"/>
              </a:ext>
            </a:extLst>
          </p:cNvPr>
          <p:cNvSpPr>
            <a:spLocks noGrp="1"/>
          </p:cNvSpPr>
          <p:nvPr>
            <p:ph type="dt" sz="half" idx="10"/>
          </p:nvPr>
        </p:nvSpPr>
        <p:spPr/>
        <p:txBody>
          <a:bodyPr/>
          <a:lstStyle/>
          <a:p>
            <a:fld id="{627E3902-B15C-4DFC-8DEE-2C5C0D6828B1}" type="datetimeFigureOut">
              <a:rPr lang="en-GB" smtClean="0"/>
              <a:t>03/07/2026</a:t>
            </a:fld>
            <a:endParaRPr lang="en-GB"/>
          </a:p>
        </p:txBody>
      </p:sp>
      <p:sp>
        <p:nvSpPr>
          <p:cNvPr id="6" name="Footer Placeholder 5">
            <a:extLst>
              <a:ext uri="{FF2B5EF4-FFF2-40B4-BE49-F238E27FC236}">
                <a16:creationId xmlns:a16="http://schemas.microsoft.com/office/drawing/2014/main" id="{F8FFA4AA-B0C9-B12C-081B-8714548F9E4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5088B7-44A1-FF08-8C0A-725AC579634E}"/>
              </a:ext>
            </a:extLst>
          </p:cNvPr>
          <p:cNvSpPr>
            <a:spLocks noGrp="1"/>
          </p:cNvSpPr>
          <p:nvPr>
            <p:ph type="sldNum" sz="quarter" idx="12"/>
          </p:nvPr>
        </p:nvSpPr>
        <p:spPr/>
        <p:txBody>
          <a:bodyPr/>
          <a:lstStyle/>
          <a:p>
            <a:fld id="{FB6DEE45-996E-4554-BCC8-73D8740B6AF0}" type="slidenum">
              <a:rPr lang="en-GB" smtClean="0"/>
              <a:t>‹#›</a:t>
            </a:fld>
            <a:endParaRPr lang="en-GB"/>
          </a:p>
        </p:txBody>
      </p:sp>
    </p:spTree>
    <p:extLst>
      <p:ext uri="{BB962C8B-B14F-4D97-AF65-F5344CB8AC3E}">
        <p14:creationId xmlns:p14="http://schemas.microsoft.com/office/powerpoint/2010/main" val="1608119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1C339-5320-CD47-3CD3-16F885EB05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122BE7E-76CF-2004-DE54-D19828B7A6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AB652B5-91F6-FFD4-FB23-BFFB55A06F5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1514B90-E2FB-08B1-DB8E-3AE12C9B5B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B16CA6-46C8-5F27-1BEC-A076EC2EFA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C0D5E1-775D-F816-029C-2757AEA74D6A}"/>
              </a:ext>
            </a:extLst>
          </p:cNvPr>
          <p:cNvSpPr>
            <a:spLocks noGrp="1"/>
          </p:cNvSpPr>
          <p:nvPr>
            <p:ph type="dt" sz="half" idx="10"/>
          </p:nvPr>
        </p:nvSpPr>
        <p:spPr/>
        <p:txBody>
          <a:bodyPr/>
          <a:lstStyle/>
          <a:p>
            <a:fld id="{627E3902-B15C-4DFC-8DEE-2C5C0D6828B1}" type="datetimeFigureOut">
              <a:rPr lang="en-GB" smtClean="0"/>
              <a:t>03/07/2026</a:t>
            </a:fld>
            <a:endParaRPr lang="en-GB"/>
          </a:p>
        </p:txBody>
      </p:sp>
      <p:sp>
        <p:nvSpPr>
          <p:cNvPr id="8" name="Footer Placeholder 7">
            <a:extLst>
              <a:ext uri="{FF2B5EF4-FFF2-40B4-BE49-F238E27FC236}">
                <a16:creationId xmlns:a16="http://schemas.microsoft.com/office/drawing/2014/main" id="{495EA47B-A0D2-344E-EAAD-67F91FCC45E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0C72C6D-E255-9E37-D574-5673A495530D}"/>
              </a:ext>
            </a:extLst>
          </p:cNvPr>
          <p:cNvSpPr>
            <a:spLocks noGrp="1"/>
          </p:cNvSpPr>
          <p:nvPr>
            <p:ph type="sldNum" sz="quarter" idx="12"/>
          </p:nvPr>
        </p:nvSpPr>
        <p:spPr/>
        <p:txBody>
          <a:bodyPr/>
          <a:lstStyle/>
          <a:p>
            <a:fld id="{FB6DEE45-996E-4554-BCC8-73D8740B6AF0}" type="slidenum">
              <a:rPr lang="en-GB" smtClean="0"/>
              <a:t>‹#›</a:t>
            </a:fld>
            <a:endParaRPr lang="en-GB"/>
          </a:p>
        </p:txBody>
      </p:sp>
    </p:spTree>
    <p:extLst>
      <p:ext uri="{BB962C8B-B14F-4D97-AF65-F5344CB8AC3E}">
        <p14:creationId xmlns:p14="http://schemas.microsoft.com/office/powerpoint/2010/main" val="48295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C65CD-14BC-6BBC-9D68-C60DB72684A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BC60BB8-AE66-775D-CF36-046711068F90}"/>
              </a:ext>
            </a:extLst>
          </p:cNvPr>
          <p:cNvSpPr>
            <a:spLocks noGrp="1"/>
          </p:cNvSpPr>
          <p:nvPr>
            <p:ph type="dt" sz="half" idx="10"/>
          </p:nvPr>
        </p:nvSpPr>
        <p:spPr/>
        <p:txBody>
          <a:bodyPr/>
          <a:lstStyle/>
          <a:p>
            <a:fld id="{627E3902-B15C-4DFC-8DEE-2C5C0D6828B1}" type="datetimeFigureOut">
              <a:rPr lang="en-GB" smtClean="0"/>
              <a:t>03/07/2026</a:t>
            </a:fld>
            <a:endParaRPr lang="en-GB"/>
          </a:p>
        </p:txBody>
      </p:sp>
      <p:sp>
        <p:nvSpPr>
          <p:cNvPr id="4" name="Footer Placeholder 3">
            <a:extLst>
              <a:ext uri="{FF2B5EF4-FFF2-40B4-BE49-F238E27FC236}">
                <a16:creationId xmlns:a16="http://schemas.microsoft.com/office/drawing/2014/main" id="{0E49874C-2D47-8E6C-070F-002DD477F70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ECEC2C3-C792-BEA1-FDBA-E8018562F1A8}"/>
              </a:ext>
            </a:extLst>
          </p:cNvPr>
          <p:cNvSpPr>
            <a:spLocks noGrp="1"/>
          </p:cNvSpPr>
          <p:nvPr>
            <p:ph type="sldNum" sz="quarter" idx="12"/>
          </p:nvPr>
        </p:nvSpPr>
        <p:spPr/>
        <p:txBody>
          <a:bodyPr/>
          <a:lstStyle/>
          <a:p>
            <a:fld id="{FB6DEE45-996E-4554-BCC8-73D8740B6AF0}" type="slidenum">
              <a:rPr lang="en-GB" smtClean="0"/>
              <a:t>‹#›</a:t>
            </a:fld>
            <a:endParaRPr lang="en-GB"/>
          </a:p>
        </p:txBody>
      </p:sp>
      <p:pic>
        <p:nvPicPr>
          <p:cNvPr id="7" name="Picture 6" descr="A logo with colorful swirls&#10;&#10;Description automatically generated">
            <a:extLst>
              <a:ext uri="{FF2B5EF4-FFF2-40B4-BE49-F238E27FC236}">
                <a16:creationId xmlns:a16="http://schemas.microsoft.com/office/drawing/2014/main" id="{1ACBE054-AB0A-6B60-6CD8-B1C22EA888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61965" y="5547646"/>
            <a:ext cx="1169929" cy="1173829"/>
          </a:xfrm>
          <a:prstGeom prst="rect">
            <a:avLst/>
          </a:prstGeom>
        </p:spPr>
      </p:pic>
    </p:spTree>
    <p:extLst>
      <p:ext uri="{BB962C8B-B14F-4D97-AF65-F5344CB8AC3E}">
        <p14:creationId xmlns:p14="http://schemas.microsoft.com/office/powerpoint/2010/main" val="3122093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534468-BB17-188B-E7C2-87B4B2C769DE}"/>
              </a:ext>
            </a:extLst>
          </p:cNvPr>
          <p:cNvSpPr>
            <a:spLocks noGrp="1"/>
          </p:cNvSpPr>
          <p:nvPr>
            <p:ph type="dt" sz="half" idx="10"/>
          </p:nvPr>
        </p:nvSpPr>
        <p:spPr/>
        <p:txBody>
          <a:bodyPr/>
          <a:lstStyle/>
          <a:p>
            <a:fld id="{627E3902-B15C-4DFC-8DEE-2C5C0D6828B1}" type="datetimeFigureOut">
              <a:rPr lang="en-GB" smtClean="0"/>
              <a:t>03/07/2026</a:t>
            </a:fld>
            <a:endParaRPr lang="en-GB"/>
          </a:p>
        </p:txBody>
      </p:sp>
      <p:sp>
        <p:nvSpPr>
          <p:cNvPr id="3" name="Footer Placeholder 2">
            <a:extLst>
              <a:ext uri="{FF2B5EF4-FFF2-40B4-BE49-F238E27FC236}">
                <a16:creationId xmlns:a16="http://schemas.microsoft.com/office/drawing/2014/main" id="{11F7BDD5-2DE6-B915-DE28-5570550027C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5CCD377-F0F3-36B9-9E82-4F7232D6CB41}"/>
              </a:ext>
            </a:extLst>
          </p:cNvPr>
          <p:cNvSpPr>
            <a:spLocks noGrp="1"/>
          </p:cNvSpPr>
          <p:nvPr>
            <p:ph type="sldNum" sz="quarter" idx="12"/>
          </p:nvPr>
        </p:nvSpPr>
        <p:spPr/>
        <p:txBody>
          <a:bodyPr/>
          <a:lstStyle/>
          <a:p>
            <a:fld id="{FB6DEE45-996E-4554-BCC8-73D8740B6AF0}" type="slidenum">
              <a:rPr lang="en-GB" smtClean="0"/>
              <a:t>‹#›</a:t>
            </a:fld>
            <a:endParaRPr lang="en-GB"/>
          </a:p>
        </p:txBody>
      </p:sp>
    </p:spTree>
    <p:extLst>
      <p:ext uri="{BB962C8B-B14F-4D97-AF65-F5344CB8AC3E}">
        <p14:creationId xmlns:p14="http://schemas.microsoft.com/office/powerpoint/2010/main" val="54404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3A924-DF9F-FD80-91FE-424C9E1B7A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CD381C8-0088-110C-168B-FECA662FD3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15F5EDA-0806-EC16-6E72-C74116DE25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308D68-B990-8B03-7FE2-77C5662B9CD5}"/>
              </a:ext>
            </a:extLst>
          </p:cNvPr>
          <p:cNvSpPr>
            <a:spLocks noGrp="1"/>
          </p:cNvSpPr>
          <p:nvPr>
            <p:ph type="dt" sz="half" idx="10"/>
          </p:nvPr>
        </p:nvSpPr>
        <p:spPr/>
        <p:txBody>
          <a:bodyPr/>
          <a:lstStyle/>
          <a:p>
            <a:fld id="{627E3902-B15C-4DFC-8DEE-2C5C0D6828B1}" type="datetimeFigureOut">
              <a:rPr lang="en-GB" smtClean="0"/>
              <a:t>03/07/2026</a:t>
            </a:fld>
            <a:endParaRPr lang="en-GB"/>
          </a:p>
        </p:txBody>
      </p:sp>
      <p:sp>
        <p:nvSpPr>
          <p:cNvPr id="6" name="Footer Placeholder 5">
            <a:extLst>
              <a:ext uri="{FF2B5EF4-FFF2-40B4-BE49-F238E27FC236}">
                <a16:creationId xmlns:a16="http://schemas.microsoft.com/office/drawing/2014/main" id="{4F1A7E5F-69BC-BD7D-C6F1-8E2BCD178A6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855D39-464E-9B34-438A-CEDBF96026E0}"/>
              </a:ext>
            </a:extLst>
          </p:cNvPr>
          <p:cNvSpPr>
            <a:spLocks noGrp="1"/>
          </p:cNvSpPr>
          <p:nvPr>
            <p:ph type="sldNum" sz="quarter" idx="12"/>
          </p:nvPr>
        </p:nvSpPr>
        <p:spPr/>
        <p:txBody>
          <a:bodyPr/>
          <a:lstStyle/>
          <a:p>
            <a:fld id="{FB6DEE45-996E-4554-BCC8-73D8740B6AF0}" type="slidenum">
              <a:rPr lang="en-GB" smtClean="0"/>
              <a:t>‹#›</a:t>
            </a:fld>
            <a:endParaRPr lang="en-GB"/>
          </a:p>
        </p:txBody>
      </p:sp>
    </p:spTree>
    <p:extLst>
      <p:ext uri="{BB962C8B-B14F-4D97-AF65-F5344CB8AC3E}">
        <p14:creationId xmlns:p14="http://schemas.microsoft.com/office/powerpoint/2010/main" val="1661831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47DE7-76BF-04BA-F366-6E9C105514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68B438D-4AE1-E341-E55E-418C142FE3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9CE92F4-8940-275D-2CB4-DC14C533F4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3E01DB-9F4D-F750-A289-DE150B0E0A92}"/>
              </a:ext>
            </a:extLst>
          </p:cNvPr>
          <p:cNvSpPr>
            <a:spLocks noGrp="1"/>
          </p:cNvSpPr>
          <p:nvPr>
            <p:ph type="dt" sz="half" idx="10"/>
          </p:nvPr>
        </p:nvSpPr>
        <p:spPr/>
        <p:txBody>
          <a:bodyPr/>
          <a:lstStyle/>
          <a:p>
            <a:fld id="{627E3902-B15C-4DFC-8DEE-2C5C0D6828B1}" type="datetimeFigureOut">
              <a:rPr lang="en-GB" smtClean="0"/>
              <a:t>03/07/2026</a:t>
            </a:fld>
            <a:endParaRPr lang="en-GB"/>
          </a:p>
        </p:txBody>
      </p:sp>
      <p:sp>
        <p:nvSpPr>
          <p:cNvPr id="6" name="Footer Placeholder 5">
            <a:extLst>
              <a:ext uri="{FF2B5EF4-FFF2-40B4-BE49-F238E27FC236}">
                <a16:creationId xmlns:a16="http://schemas.microsoft.com/office/drawing/2014/main" id="{9EFB1FE8-4CF8-6DE1-DD30-4F483E05B94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71A949E-59EA-B2F3-0E2A-BFF5335C39E2}"/>
              </a:ext>
            </a:extLst>
          </p:cNvPr>
          <p:cNvSpPr>
            <a:spLocks noGrp="1"/>
          </p:cNvSpPr>
          <p:nvPr>
            <p:ph type="sldNum" sz="quarter" idx="12"/>
          </p:nvPr>
        </p:nvSpPr>
        <p:spPr/>
        <p:txBody>
          <a:bodyPr/>
          <a:lstStyle/>
          <a:p>
            <a:fld id="{FB6DEE45-996E-4554-BCC8-73D8740B6AF0}" type="slidenum">
              <a:rPr lang="en-GB" smtClean="0"/>
              <a:t>‹#›</a:t>
            </a:fld>
            <a:endParaRPr lang="en-GB"/>
          </a:p>
        </p:txBody>
      </p:sp>
    </p:spTree>
    <p:extLst>
      <p:ext uri="{BB962C8B-B14F-4D97-AF65-F5344CB8AC3E}">
        <p14:creationId xmlns:p14="http://schemas.microsoft.com/office/powerpoint/2010/main" val="2705993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79ACF7-5E0F-0D1A-2BB6-7745CE2401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0D1211-C546-C4B5-6159-80CAE06433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70929F-6013-C5BA-F4D3-BCFD6DA8C8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27E3902-B15C-4DFC-8DEE-2C5C0D6828B1}" type="datetimeFigureOut">
              <a:rPr lang="en-GB" smtClean="0"/>
              <a:t>03/07/2026</a:t>
            </a:fld>
            <a:endParaRPr lang="en-GB"/>
          </a:p>
        </p:txBody>
      </p:sp>
      <p:sp>
        <p:nvSpPr>
          <p:cNvPr id="5" name="Footer Placeholder 4">
            <a:extLst>
              <a:ext uri="{FF2B5EF4-FFF2-40B4-BE49-F238E27FC236}">
                <a16:creationId xmlns:a16="http://schemas.microsoft.com/office/drawing/2014/main" id="{0C3D5912-BA1A-320C-F956-9DBF45C255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2D77142-08C1-06CC-02FC-C252977A6F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B6DEE45-996E-4554-BCC8-73D8740B6AF0}" type="slidenum">
              <a:rPr lang="en-GB" smtClean="0"/>
              <a:t>‹#›</a:t>
            </a:fld>
            <a:endParaRPr lang="en-GB"/>
          </a:p>
        </p:txBody>
      </p:sp>
    </p:spTree>
    <p:extLst>
      <p:ext uri="{BB962C8B-B14F-4D97-AF65-F5344CB8AC3E}">
        <p14:creationId xmlns:p14="http://schemas.microsoft.com/office/powerpoint/2010/main" val="257121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https://player.vimeo.com/video/1206715950?app_id=122963" TargetMode="Externa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5A8AFA4-5C32-4100-9C6D-839A47E15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6B5F253-7949-47C2-9DBD-1570ECDA2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799" y="685800"/>
            <a:ext cx="5421703"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F86708-76C8-1B68-AC0A-FA2E746E4B35}"/>
              </a:ext>
            </a:extLst>
          </p:cNvPr>
          <p:cNvSpPr>
            <a:spLocks noGrp="1"/>
          </p:cNvSpPr>
          <p:nvPr>
            <p:ph type="ctrTitle"/>
          </p:nvPr>
        </p:nvSpPr>
        <p:spPr>
          <a:xfrm>
            <a:off x="1668426" y="1254763"/>
            <a:ext cx="3444948" cy="2481729"/>
          </a:xfrm>
        </p:spPr>
        <p:txBody>
          <a:bodyPr anchor="b">
            <a:normAutofit/>
          </a:bodyPr>
          <a:lstStyle/>
          <a:p>
            <a:r>
              <a:rPr lang="en-US" sz="3200" dirty="0">
                <a:solidFill>
                  <a:srgbClr val="595959"/>
                </a:solidFill>
              </a:rPr>
              <a:t>Using External Agencies to Enhance the RSE </a:t>
            </a:r>
            <a:r>
              <a:rPr lang="en-US" sz="3200" dirty="0" err="1">
                <a:solidFill>
                  <a:srgbClr val="595959"/>
                </a:solidFill>
              </a:rPr>
              <a:t>Programme</a:t>
            </a:r>
            <a:r>
              <a:rPr lang="en-US" sz="3200" dirty="0">
                <a:solidFill>
                  <a:srgbClr val="595959"/>
                </a:solidFill>
              </a:rPr>
              <a:t> </a:t>
            </a:r>
            <a:endParaRPr lang="en-GB" sz="3200" dirty="0">
              <a:solidFill>
                <a:srgbClr val="595959"/>
              </a:solidFill>
            </a:endParaRPr>
          </a:p>
        </p:txBody>
      </p:sp>
      <p:sp>
        <p:nvSpPr>
          <p:cNvPr id="3" name="Subtitle 2">
            <a:extLst>
              <a:ext uri="{FF2B5EF4-FFF2-40B4-BE49-F238E27FC236}">
                <a16:creationId xmlns:a16="http://schemas.microsoft.com/office/drawing/2014/main" id="{CF2C5161-F46C-E257-56CC-BE5B26B084AB}"/>
              </a:ext>
            </a:extLst>
          </p:cNvPr>
          <p:cNvSpPr>
            <a:spLocks noGrp="1"/>
          </p:cNvSpPr>
          <p:nvPr>
            <p:ph type="subTitle" idx="1"/>
          </p:nvPr>
        </p:nvSpPr>
        <p:spPr>
          <a:xfrm>
            <a:off x="1849179" y="4046453"/>
            <a:ext cx="3083442" cy="1785506"/>
          </a:xfrm>
        </p:spPr>
        <p:txBody>
          <a:bodyPr anchor="t">
            <a:normAutofit/>
          </a:bodyPr>
          <a:lstStyle/>
          <a:p>
            <a:endParaRPr lang="en-GB" sz="1400">
              <a:solidFill>
                <a:srgbClr val="595959"/>
              </a:solidFill>
            </a:endParaRPr>
          </a:p>
        </p:txBody>
      </p:sp>
      <p:pic>
        <p:nvPicPr>
          <p:cNvPr id="5" name="Picture 4" descr="A logo with colorful swirls&#10;&#10;Description automatically generated">
            <a:extLst>
              <a:ext uri="{FF2B5EF4-FFF2-40B4-BE49-F238E27FC236}">
                <a16:creationId xmlns:a16="http://schemas.microsoft.com/office/drawing/2014/main" id="{91A9CDC3-8C7D-14BF-A0AE-790B1D61D8A7}"/>
              </a:ext>
            </a:extLst>
          </p:cNvPr>
          <p:cNvPicPr>
            <a:picLocks noChangeAspect="1"/>
          </p:cNvPicPr>
          <p:nvPr/>
        </p:nvPicPr>
        <p:blipFill rotWithShape="1">
          <a:blip r:embed="rId3">
            <a:extLst>
              <a:ext uri="{28A0092B-C50C-407E-A947-70E740481C1C}">
                <a14:useLocalDpi xmlns:a14="http://schemas.microsoft.com/office/drawing/2010/main" val="0"/>
              </a:ext>
            </a:extLst>
          </a:blip>
          <a:srcRect l="780" r="279" b="-1"/>
          <a:stretch/>
        </p:blipFill>
        <p:spPr>
          <a:xfrm>
            <a:off x="6107503" y="685799"/>
            <a:ext cx="5410200" cy="5486400"/>
          </a:xfrm>
          <a:prstGeom prst="rect">
            <a:avLst/>
          </a:prstGeom>
        </p:spPr>
      </p:pic>
    </p:spTree>
    <p:extLst>
      <p:ext uri="{BB962C8B-B14F-4D97-AF65-F5344CB8AC3E}">
        <p14:creationId xmlns:p14="http://schemas.microsoft.com/office/powerpoint/2010/main" val="1863400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D8288-1FD2-8AD6-C7D2-64345510E533}"/>
              </a:ext>
            </a:extLst>
          </p:cNvPr>
          <p:cNvSpPr>
            <a:spLocks noGrp="1"/>
          </p:cNvSpPr>
          <p:nvPr>
            <p:ph type="title"/>
          </p:nvPr>
        </p:nvSpPr>
        <p:spPr/>
        <p:txBody>
          <a:bodyPr/>
          <a:lstStyle/>
          <a:p>
            <a:endParaRPr lang="en-GB"/>
          </a:p>
        </p:txBody>
      </p:sp>
      <p:pic>
        <p:nvPicPr>
          <p:cNvPr id="4" name="Content Placeholder 3" descr="A text on a page&#10;&#10;Description automatically generated">
            <a:extLst>
              <a:ext uri="{FF2B5EF4-FFF2-40B4-BE49-F238E27FC236}">
                <a16:creationId xmlns:a16="http://schemas.microsoft.com/office/drawing/2014/main" id="{30E10D3C-0155-7CDB-6529-1AD3DD7B7367}"/>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962527" y="365125"/>
            <a:ext cx="9649772" cy="5426249"/>
          </a:xfrm>
          <a:prstGeom prst="rect">
            <a:avLst/>
          </a:prstGeom>
          <a:noFill/>
          <a:ln>
            <a:noFill/>
          </a:ln>
        </p:spPr>
      </p:pic>
    </p:spTree>
    <p:extLst>
      <p:ext uri="{BB962C8B-B14F-4D97-AF65-F5344CB8AC3E}">
        <p14:creationId xmlns:p14="http://schemas.microsoft.com/office/powerpoint/2010/main" val="2099778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25DA3-D1BC-9023-E1E9-B34F80D655DE}"/>
              </a:ext>
            </a:extLst>
          </p:cNvPr>
          <p:cNvSpPr>
            <a:spLocks noGrp="1"/>
          </p:cNvSpPr>
          <p:nvPr>
            <p:ph type="title"/>
          </p:nvPr>
        </p:nvSpPr>
        <p:spPr/>
        <p:txBody>
          <a:bodyPr>
            <a:normAutofit fontScale="90000"/>
          </a:bodyPr>
          <a:lstStyle/>
          <a:p>
            <a:br>
              <a:rPr lang="en-US" dirty="0"/>
            </a:br>
            <a:r>
              <a:rPr lang="en-US" dirty="0"/>
              <a:t>External Agencies currently supporting schools</a:t>
            </a:r>
            <a:br>
              <a:rPr lang="en-US" dirty="0"/>
            </a:br>
            <a:endParaRPr lang="en-GB" dirty="0"/>
          </a:p>
        </p:txBody>
      </p:sp>
      <p:sp>
        <p:nvSpPr>
          <p:cNvPr id="3" name="Content Placeholder 2">
            <a:extLst>
              <a:ext uri="{FF2B5EF4-FFF2-40B4-BE49-F238E27FC236}">
                <a16:creationId xmlns:a16="http://schemas.microsoft.com/office/drawing/2014/main" id="{649E085F-C5B1-6969-F56C-523A75CB41E8}"/>
              </a:ext>
            </a:extLst>
          </p:cNvPr>
          <p:cNvSpPr>
            <a:spLocks noGrp="1"/>
          </p:cNvSpPr>
          <p:nvPr>
            <p:ph idx="1"/>
          </p:nvPr>
        </p:nvSpPr>
        <p:spPr/>
        <p:txBody>
          <a:bodyPr/>
          <a:lstStyle/>
          <a:p>
            <a:r>
              <a:rPr lang="en-US" dirty="0"/>
              <a:t>There are many external agencies available who offer support to schools.</a:t>
            </a:r>
          </a:p>
          <a:p>
            <a:pPr marL="0" indent="0">
              <a:buNone/>
            </a:pPr>
            <a:endParaRPr lang="en-US" dirty="0"/>
          </a:p>
          <a:p>
            <a:r>
              <a:rPr lang="en-US" dirty="0"/>
              <a:t>Can you list some of those you are aware of that have been used in school to enhance RSE/PDMU/LLW curricular provision? </a:t>
            </a:r>
            <a:br>
              <a:rPr lang="en-US" dirty="0"/>
            </a:br>
            <a:endParaRPr lang="en-US" dirty="0"/>
          </a:p>
          <a:p>
            <a:r>
              <a:rPr lang="en-US" dirty="0"/>
              <a:t>What have they added to the educational experience of the students?</a:t>
            </a:r>
            <a:endParaRPr lang="en-GB" dirty="0"/>
          </a:p>
        </p:txBody>
      </p:sp>
    </p:spTree>
    <p:extLst>
      <p:ext uri="{BB962C8B-B14F-4D97-AF65-F5344CB8AC3E}">
        <p14:creationId xmlns:p14="http://schemas.microsoft.com/office/powerpoint/2010/main" val="2050273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B46F7-6DDC-5004-E6A0-C83A15786559}"/>
              </a:ext>
            </a:extLst>
          </p:cNvPr>
          <p:cNvSpPr>
            <a:spLocks noGrp="1"/>
          </p:cNvSpPr>
          <p:nvPr>
            <p:ph type="title"/>
          </p:nvPr>
        </p:nvSpPr>
        <p:spPr>
          <a:xfrm>
            <a:off x="838200" y="365125"/>
            <a:ext cx="10515600" cy="5691118"/>
          </a:xfrm>
        </p:spPr>
        <p:txBody>
          <a:bodyPr>
            <a:normAutofit fontScale="90000"/>
          </a:bodyPr>
          <a:lstStyle/>
          <a:p>
            <a:pPr>
              <a:lnSpc>
                <a:spcPct val="200000"/>
              </a:lnSpc>
            </a:pPr>
            <a:r>
              <a:rPr lang="en-US" sz="2800" i="1" dirty="0"/>
              <a:t>Best practice in facilitating pastoral/preventative curriculum issues show they are best taught by a key adult that the young person already knows. Where a school chooses to use an external provider to deliver any aspect of RSE, they must ensure that they are satisfied with the quality of what is provided by the external provider. </a:t>
            </a:r>
            <a:br>
              <a:rPr lang="en-US" sz="2800" dirty="0"/>
            </a:br>
            <a:br>
              <a:rPr lang="en-US" sz="2800" dirty="0"/>
            </a:br>
            <a:r>
              <a:rPr lang="en-US" sz="2800" dirty="0"/>
              <a:t>DE Circular 2024/01 </a:t>
            </a:r>
            <a:endParaRPr lang="en-GB" sz="2800" dirty="0"/>
          </a:p>
        </p:txBody>
      </p:sp>
    </p:spTree>
    <p:extLst>
      <p:ext uri="{BB962C8B-B14F-4D97-AF65-F5344CB8AC3E}">
        <p14:creationId xmlns:p14="http://schemas.microsoft.com/office/powerpoint/2010/main" val="3349879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5E0AD-2550-7010-940D-3BFF53F4A231}"/>
              </a:ext>
            </a:extLst>
          </p:cNvPr>
          <p:cNvSpPr>
            <a:spLocks noGrp="1"/>
          </p:cNvSpPr>
          <p:nvPr>
            <p:ph type="title"/>
          </p:nvPr>
        </p:nvSpPr>
        <p:spPr>
          <a:xfrm>
            <a:off x="838200" y="365125"/>
            <a:ext cx="10515600" cy="4816475"/>
          </a:xfrm>
        </p:spPr>
        <p:txBody>
          <a:bodyPr>
            <a:normAutofit fontScale="90000"/>
          </a:bodyPr>
          <a:lstStyle/>
          <a:p>
            <a:pPr>
              <a:lnSpc>
                <a:spcPct val="200000"/>
              </a:lnSpc>
            </a:pPr>
            <a:r>
              <a:rPr lang="en-US" sz="3100" i="1" dirty="0"/>
              <a:t>Where appropriate, the skills and expertise of outside agencies and professionals may be accessed. Where this occurs, the school should be satisfied that contributions from informed outsiders are an integral part of the whole programme in harmony with the aims and ethos of the school.</a:t>
            </a:r>
            <a:br>
              <a:rPr lang="en-US" dirty="0"/>
            </a:br>
            <a:r>
              <a:rPr lang="en-US" sz="2800" dirty="0"/>
              <a:t>CSTS (2020)</a:t>
            </a:r>
            <a:endParaRPr lang="en-GB" sz="2800" dirty="0"/>
          </a:p>
        </p:txBody>
      </p:sp>
    </p:spTree>
    <p:extLst>
      <p:ext uri="{BB962C8B-B14F-4D97-AF65-F5344CB8AC3E}">
        <p14:creationId xmlns:p14="http://schemas.microsoft.com/office/powerpoint/2010/main" val="1711494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AEFE2-8F37-670B-41BE-DA7191B316AB}"/>
              </a:ext>
            </a:extLst>
          </p:cNvPr>
          <p:cNvSpPr>
            <a:spLocks noGrp="1"/>
          </p:cNvSpPr>
          <p:nvPr>
            <p:ph type="title"/>
          </p:nvPr>
        </p:nvSpPr>
        <p:spPr>
          <a:xfrm>
            <a:off x="838200" y="365125"/>
            <a:ext cx="10515600" cy="6001808"/>
          </a:xfrm>
        </p:spPr>
        <p:txBody>
          <a:bodyPr>
            <a:normAutofit/>
          </a:bodyPr>
          <a:lstStyle/>
          <a:p>
            <a:r>
              <a:rPr lang="en-US" sz="2800" dirty="0"/>
              <a:t>Prior to approval all agencies should be provided with:</a:t>
            </a:r>
            <a:br>
              <a:rPr lang="en-US" sz="2800" dirty="0"/>
            </a:br>
            <a:br>
              <a:rPr lang="en-US" sz="2800" dirty="0"/>
            </a:br>
            <a:r>
              <a:rPr lang="en-US" sz="2800" dirty="0"/>
              <a:t>	The RSE Policy</a:t>
            </a:r>
            <a:br>
              <a:rPr lang="en-US" sz="2800" dirty="0"/>
            </a:br>
            <a:r>
              <a:rPr lang="en-US" sz="2800" dirty="0"/>
              <a:t>	The  Child Protection Policy</a:t>
            </a:r>
            <a:br>
              <a:rPr lang="en-US" sz="2800" dirty="0"/>
            </a:br>
            <a:r>
              <a:rPr lang="en-US" sz="2800" dirty="0"/>
              <a:t>	The Ethos Policy</a:t>
            </a:r>
            <a:br>
              <a:rPr lang="en-US" sz="2800" dirty="0"/>
            </a:br>
            <a:r>
              <a:rPr lang="en-US" sz="2800" dirty="0"/>
              <a:t>	The Outside Agencies/Visitors Policy </a:t>
            </a:r>
            <a:br>
              <a:rPr lang="en-US" sz="2800" dirty="0"/>
            </a:br>
            <a:br>
              <a:rPr lang="en-US" sz="2800" dirty="0"/>
            </a:br>
            <a:r>
              <a:rPr lang="en-US" sz="2800" dirty="0"/>
              <a:t>Depending on the nature and extent of the delivery programmes vetting may need to be considered.</a:t>
            </a:r>
            <a:br>
              <a:rPr lang="en-US" dirty="0"/>
            </a:br>
            <a:br>
              <a:rPr lang="en-US" dirty="0"/>
            </a:br>
            <a:endParaRPr lang="en-GB" dirty="0"/>
          </a:p>
        </p:txBody>
      </p:sp>
    </p:spTree>
    <p:extLst>
      <p:ext uri="{BB962C8B-B14F-4D97-AF65-F5344CB8AC3E}">
        <p14:creationId xmlns:p14="http://schemas.microsoft.com/office/powerpoint/2010/main" val="3733980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F2CAC-6067-4AEE-72C6-F407841F5D2D}"/>
              </a:ext>
            </a:extLst>
          </p:cNvPr>
          <p:cNvSpPr>
            <a:spLocks noGrp="1"/>
          </p:cNvSpPr>
          <p:nvPr>
            <p:ph type="title"/>
          </p:nvPr>
        </p:nvSpPr>
        <p:spPr>
          <a:xfrm>
            <a:off x="838200" y="365125"/>
            <a:ext cx="10515600" cy="5624858"/>
          </a:xfrm>
        </p:spPr>
        <p:txBody>
          <a:bodyPr>
            <a:normAutofit fontScale="90000"/>
          </a:bodyPr>
          <a:lstStyle/>
          <a:p>
            <a:pPr>
              <a:lnSpc>
                <a:spcPct val="200000"/>
              </a:lnSpc>
            </a:pPr>
            <a:r>
              <a:rPr lang="en-US" sz="3100" i="1" dirty="0"/>
              <a:t>Teachers should co-design and participate in the lessons and there should be follow-up within the school to identify curricular connections and plan for and provide progressive learning opportunities. The use of external providers is not a substitute for curricular teaching of RSE – rather it should supplement and enhance it.</a:t>
            </a:r>
            <a:br>
              <a:rPr lang="en-US" sz="4400" dirty="0"/>
            </a:br>
            <a:r>
              <a:rPr lang="en-US" sz="2800" dirty="0"/>
              <a:t>DE Circular 2024/1</a:t>
            </a:r>
            <a:br>
              <a:rPr lang="en-US" sz="4400" dirty="0"/>
            </a:br>
            <a:endParaRPr lang="en-GB" dirty="0"/>
          </a:p>
        </p:txBody>
      </p:sp>
    </p:spTree>
    <p:extLst>
      <p:ext uri="{BB962C8B-B14F-4D97-AF65-F5344CB8AC3E}">
        <p14:creationId xmlns:p14="http://schemas.microsoft.com/office/powerpoint/2010/main" val="3705800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5D9256-2837-CA53-29B0-7CA7C72D75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50"/>
            <a:ext cx="12192000" cy="6743700"/>
          </a:xfrm>
          <a:prstGeom prst="rect">
            <a:avLst/>
          </a:prstGeom>
        </p:spPr>
      </p:pic>
      <p:pic>
        <p:nvPicPr>
          <p:cNvPr id="4" name="Online Media 3" title="Media1">
            <a:hlinkClick r:id="" action="ppaction://media"/>
            <a:extLst>
              <a:ext uri="{FF2B5EF4-FFF2-40B4-BE49-F238E27FC236}">
                <a16:creationId xmlns:a16="http://schemas.microsoft.com/office/drawing/2014/main" id="{F75E107C-97C1-6BD1-7B21-284AE1940AC4}"/>
              </a:ext>
            </a:extLst>
          </p:cNvPr>
          <p:cNvPicPr>
            <a:picLocks noRot="1" noChangeAspect="1"/>
          </p:cNvPicPr>
          <p:nvPr>
            <a:videoFile r:link="rId1"/>
          </p:nvPr>
        </p:nvPicPr>
        <p:blipFill>
          <a:blip r:embed="rId4"/>
          <a:stretch>
            <a:fillRect/>
          </a:stretch>
        </p:blipFill>
        <p:spPr>
          <a:xfrm>
            <a:off x="9525" y="0"/>
            <a:ext cx="12172950" cy="6858000"/>
          </a:xfrm>
          <a:prstGeom prst="rect">
            <a:avLst/>
          </a:prstGeom>
        </p:spPr>
      </p:pic>
    </p:spTree>
    <p:extLst>
      <p:ext uri="{BB962C8B-B14F-4D97-AF65-F5344CB8AC3E}">
        <p14:creationId xmlns:p14="http://schemas.microsoft.com/office/powerpoint/2010/main" val="370969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C2C2E-E088-B078-90BB-A76C67E1EBEE}"/>
              </a:ext>
            </a:extLst>
          </p:cNvPr>
          <p:cNvSpPr>
            <a:spLocks noGrp="1"/>
          </p:cNvSpPr>
          <p:nvPr>
            <p:ph type="title"/>
          </p:nvPr>
        </p:nvSpPr>
        <p:spPr/>
        <p:txBody>
          <a:bodyPr>
            <a:normAutofit fontScale="90000"/>
          </a:bodyPr>
          <a:lstStyle/>
          <a:p>
            <a:br>
              <a:rPr lang="en-US" dirty="0"/>
            </a:br>
            <a:br>
              <a:rPr lang="en-US" dirty="0"/>
            </a:br>
            <a:br>
              <a:rPr lang="en-US" dirty="0"/>
            </a:br>
            <a:endParaRPr lang="en-GB" dirty="0"/>
          </a:p>
        </p:txBody>
      </p:sp>
      <p:sp>
        <p:nvSpPr>
          <p:cNvPr id="3" name="Content Placeholder 2">
            <a:extLst>
              <a:ext uri="{FF2B5EF4-FFF2-40B4-BE49-F238E27FC236}">
                <a16:creationId xmlns:a16="http://schemas.microsoft.com/office/drawing/2014/main" id="{C58E7A6C-D37A-4A49-4E39-94829FF599B8}"/>
              </a:ext>
            </a:extLst>
          </p:cNvPr>
          <p:cNvSpPr>
            <a:spLocks noGrp="1"/>
          </p:cNvSpPr>
          <p:nvPr>
            <p:ph idx="1"/>
          </p:nvPr>
        </p:nvSpPr>
        <p:spPr/>
        <p:txBody>
          <a:bodyPr/>
          <a:lstStyle/>
          <a:p>
            <a:r>
              <a:rPr lang="en-US" dirty="0"/>
              <a:t>From the video – Does the practice in the video raise any issues for the school to consider? </a:t>
            </a:r>
          </a:p>
          <a:p>
            <a:pPr marL="0" indent="0">
              <a:buNone/>
            </a:pPr>
            <a:endParaRPr lang="en-US" dirty="0"/>
          </a:p>
          <a:p>
            <a:r>
              <a:rPr lang="en-US" dirty="0"/>
              <a:t>Are the staff clear about procedures?</a:t>
            </a:r>
          </a:p>
          <a:p>
            <a:pPr marL="0" indent="0">
              <a:buNone/>
            </a:pPr>
            <a:endParaRPr lang="en-US" dirty="0"/>
          </a:p>
          <a:p>
            <a:r>
              <a:rPr lang="en-US" dirty="0"/>
              <a:t>Who takes the lead in determining agency involvement ?</a:t>
            </a:r>
          </a:p>
          <a:p>
            <a:pPr marL="0" indent="0">
              <a:buNone/>
            </a:pPr>
            <a:endParaRPr lang="en-US" dirty="0"/>
          </a:p>
          <a:p>
            <a:r>
              <a:rPr lang="en-US" dirty="0"/>
              <a:t>How are one off external support opportunities considered/approved ?</a:t>
            </a:r>
            <a:endParaRPr lang="en-GB" dirty="0"/>
          </a:p>
        </p:txBody>
      </p:sp>
    </p:spTree>
    <p:extLst>
      <p:ext uri="{BB962C8B-B14F-4D97-AF65-F5344CB8AC3E}">
        <p14:creationId xmlns:p14="http://schemas.microsoft.com/office/powerpoint/2010/main" val="13702413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98</TotalTime>
  <Words>988</Words>
  <Application>Microsoft Office PowerPoint</Application>
  <PresentationFormat>Widescreen</PresentationFormat>
  <Paragraphs>68</Paragraphs>
  <Slides>9</Slides>
  <Notes>7</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Aptos Display</vt:lpstr>
      <vt:lpstr>Arial</vt:lpstr>
      <vt:lpstr>Office Theme</vt:lpstr>
      <vt:lpstr>Using External Agencies to Enhance the RSE Programme </vt:lpstr>
      <vt:lpstr>PowerPoint Presentation</vt:lpstr>
      <vt:lpstr> External Agencies currently supporting schools </vt:lpstr>
      <vt:lpstr>Best practice in facilitating pastoral/preventative curriculum issues show they are best taught by a key adult that the young person already knows. Where a school chooses to use an external provider to deliver any aspect of RSE, they must ensure that they are satisfied with the quality of what is provided by the external provider.   DE Circular 2024/01 </vt:lpstr>
      <vt:lpstr>Where appropriate, the skills and expertise of outside agencies and professionals may be accessed. Where this occurs, the school should be satisfied that contributions from informed outsiders are an integral part of the whole programme in harmony with the aims and ethos of the school. CSTS (2020)</vt:lpstr>
      <vt:lpstr>Prior to approval all agencies should be provided with:   The RSE Policy  The  Child Protection Policy  The Ethos Policy  The Outside Agencies/Visitors Policy   Depending on the nature and extent of the delivery programmes vetting may need to be considered.  </vt:lpstr>
      <vt:lpstr>Teachers should co-design and participate in the lessons and there should be follow-up within the school to identify curricular connections and plan for and provide progressive learning opportunities. The use of external providers is not a substitute for curricular teaching of RSE – rather it should supplement and enhance it. DE Circular 2024/1 </vt:lpstr>
      <vt:lpstr>PowerPoint Presentation</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Fintan Murphy</dc:creator>
  <cp:lastModifiedBy>Mary Kavanagh</cp:lastModifiedBy>
  <cp:revision>4</cp:revision>
  <dcterms:created xsi:type="dcterms:W3CDTF">2024-03-07T13:37:55Z</dcterms:created>
  <dcterms:modified xsi:type="dcterms:W3CDTF">2026-07-03T08:46:28Z</dcterms:modified>
</cp:coreProperties>
</file>