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.JPG" ContentType="image/jpeg"/>
  <Override PartName="/ppt/media/image1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72" r:id="rId7"/>
    <p:sldId id="305" r:id="rId8"/>
    <p:sldId id="306" r:id="rId9"/>
    <p:sldId id="268" r:id="rId10"/>
    <p:sldId id="270" r:id="rId11"/>
    <p:sldId id="260" r:id="rId12"/>
    <p:sldId id="308" r:id="rId13"/>
    <p:sldId id="266" r:id="rId14"/>
    <p:sldId id="267" r:id="rId15"/>
    <p:sldId id="299" r:id="rId16"/>
    <p:sldId id="269" r:id="rId17"/>
    <p:sldId id="307" r:id="rId18"/>
    <p:sldId id="296" r:id="rId19"/>
    <p:sldId id="297" r:id="rId20"/>
    <p:sldId id="298" r:id="rId21"/>
    <p:sldId id="30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5A8E"/>
    <a:srgbClr val="FCBF07"/>
    <a:srgbClr val="8B8B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57"/>
  </p:normalViewPr>
  <p:slideViewPr>
    <p:cSldViewPr snapToGrid="0">
      <p:cViewPr varScale="1">
        <p:scale>
          <a:sx n="102" d="100"/>
          <a:sy n="102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73BA8-F1F1-93E5-9457-D548565DBB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98696-41D1-C969-B64A-1D1D565298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D9D274-FEA3-0350-06CE-25534B333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C2849-C6C3-2D86-8949-9A7950D92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38933-0712-CAEE-4660-D20627D7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86919-DDDB-3178-8699-663FAD691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416E00-8AC9-A1AC-D1BE-4411DD1D1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603AF-DE8F-CB69-63B4-614014A56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3A69B3-8FE3-51D8-F9FC-6333BD0B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B85B5-7BC3-408F-E7B2-A1D15092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68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19BDD-98CF-C19F-A1D2-06EC8052F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25F6D9-1E7F-C68F-B1F4-507EE7862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E91682-D583-336E-4221-9CC847021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F775A-7DA0-82B4-C254-3AE5C7C28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DAC845-FEFC-798B-4395-B1EE99DE7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07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6C6D1-F264-E2E8-BFAA-28CD4741B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B27B91-B1F8-166A-CD15-BCBDF18CA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1B6B18-700F-8FF5-5FBA-F5376E66FA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11E263-48F8-9A4D-9ADF-398C32169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4D0E7A-1723-5C9F-A860-6463EB3D5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E0E048-350E-BC54-9EB1-5ECDBE4CA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5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A3A41-E282-1773-0106-116178770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1748C-5914-1983-BFD1-94237A606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C700D1-3DBA-CB75-3F8E-50B3CCF20A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0432F1-1061-AC9F-6057-F4B2D0380E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C4C64C-DE55-CE48-4DF9-7B13CF73A0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6DD44C-8521-D51F-28E0-0E5BE74B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8C82DD9-7377-6ED5-6508-EDFC227AB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0E7836-5426-E56A-4F49-924A42BE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147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A10E-B4A2-A0B2-7484-EBB7C2ACF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0874FB0-11B6-8A93-198E-D0000546C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C09013-6F48-9625-E941-B46BF999F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54C5A0-C187-8A73-4BF5-2EE20EEF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9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A8409-AAF2-A6E5-EFE5-1F0BDA6A1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A9D1BF-ED6D-660A-958C-4DB97B2C6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0361EA-C8B0-9EC1-A318-65F18508A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73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57D6-FA66-6481-AA7C-F07B9AC6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34031F-6F8F-95B3-BD06-5254C11D6B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CB2B2-B86F-E5ED-83AC-CF10019AD5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015B4-D9DA-89C1-C51F-D7205620C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255B8-BE82-F826-0D43-4E5A10163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00CEEA-8C06-0761-FA30-FA56DB47B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98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364FA-8837-EB98-AD4E-D0CA00754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2D8079-08E6-2242-7F06-D909BBFA2D5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FE5C97-811B-ED71-1595-8E076D6713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E88B2-18DF-AA6D-0B1E-B51B8D77D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CDECDF-C8DD-65C1-52D3-2DF80E2EC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5A4F5B-EF91-79DB-CAAF-ECB3B023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8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24892-3D49-0BB9-3587-975DC2CA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E54D3A-5E53-22EA-72B1-926E0ECE7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A2BE0-2F01-8EFE-C7DF-D514F80E9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35DBC-0211-9E8D-F6C3-50592443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C75A6-3AA2-9EE5-45FB-97F18878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C222CA-2E95-5B6F-0927-D0FD4CF169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9C749A-83CF-FC7F-5B67-D58D47586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3F8BFC-F6C6-3A18-E94D-1B2FF48D6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E74AC4-4935-1A73-7924-0272866E8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C9AC9-1780-18C7-A4AB-908CF5BD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22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4B5F0-EFA9-35D4-CA00-A8C0A8DA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F65F4-F28B-58CE-0B9E-E2D8B2B88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DB445-739E-9A1D-268A-451B269925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9E186D-D7F7-1548-9658-D5BAFFE3192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FCF93-744E-C50E-95A2-BB62A85419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3A19B-B66D-02B3-1D09-A3E515BE6E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236004-F157-B34A-AC1F-5486FEE3B6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14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firhouseetss.ie/page/Guidance/16064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https://www.firhouseetss.ie/page/Policies/4341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C4DFB-BD2F-95E6-78AF-5C7039729A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06020"/>
            <a:ext cx="9144000" cy="2083480"/>
          </a:xfrm>
        </p:spPr>
        <p:txBody>
          <a:bodyPr>
            <a:normAutofit/>
          </a:bodyPr>
          <a:lstStyle/>
          <a:p>
            <a:r>
              <a:rPr lang="en-US" sz="4800" dirty="0"/>
              <a:t>6</a:t>
            </a:r>
            <a:r>
              <a:rPr lang="en-US" sz="4800" baseline="30000" dirty="0"/>
              <a:t>th</a:t>
            </a:r>
            <a:r>
              <a:rPr lang="en-US" sz="4800" dirty="0"/>
              <a:t> Year</a:t>
            </a:r>
            <a:br>
              <a:rPr lang="en-US" sz="4800" dirty="0"/>
            </a:br>
            <a:r>
              <a:rPr lang="en-US" sz="4800" dirty="0"/>
              <a:t>Parent and Guardian Information</a:t>
            </a:r>
          </a:p>
        </p:txBody>
      </p:sp>
      <p:pic>
        <p:nvPicPr>
          <p:cNvPr id="4" name="object 3" descr="A close-up of a logo  Description automatically generated">
            <a:extLst>
              <a:ext uri="{FF2B5EF4-FFF2-40B4-BE49-F238E27FC236}">
                <a16:creationId xmlns:a16="http://schemas.microsoft.com/office/drawing/2014/main" id="{C678ED88-0DCD-F65E-0DD1-3A407ADAFCB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98270" y="232228"/>
            <a:ext cx="9395460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481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628650" y="609600"/>
            <a:ext cx="11239500" cy="5924550"/>
            <a:chOff x="628650" y="609600"/>
            <a:chExt cx="11239500" cy="5924550"/>
          </a:xfrm>
        </p:grpSpPr>
        <p:sp>
          <p:nvSpPr>
            <p:cNvPr id="4" name="object 4"/>
            <p:cNvSpPr/>
            <p:nvPr/>
          </p:nvSpPr>
          <p:spPr>
            <a:xfrm>
              <a:off x="8572500" y="3333750"/>
              <a:ext cx="3295650" cy="3200400"/>
            </a:xfrm>
            <a:custGeom>
              <a:avLst/>
              <a:gdLst/>
              <a:ahLst/>
              <a:cxnLst/>
              <a:rect l="l" t="t" r="r" b="b"/>
              <a:pathLst>
                <a:path w="3295650" h="3200400">
                  <a:moveTo>
                    <a:pt x="3295650" y="0"/>
                  </a:moveTo>
                  <a:lnTo>
                    <a:pt x="0" y="3200400"/>
                  </a:lnTo>
                  <a:lnTo>
                    <a:pt x="3295650" y="3200400"/>
                  </a:lnTo>
                  <a:lnTo>
                    <a:pt x="329565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38175" y="619125"/>
              <a:ext cx="10906125" cy="5610225"/>
            </a:xfrm>
            <a:custGeom>
              <a:avLst/>
              <a:gdLst/>
              <a:ahLst/>
              <a:cxnLst/>
              <a:rect l="l" t="t" r="r" b="b"/>
              <a:pathLst>
                <a:path w="10906125" h="5610225">
                  <a:moveTo>
                    <a:pt x="0" y="5610225"/>
                  </a:moveTo>
                  <a:lnTo>
                    <a:pt x="10906125" y="5610225"/>
                  </a:lnTo>
                  <a:lnTo>
                    <a:pt x="10906125" y="0"/>
                  </a:lnTo>
                  <a:lnTo>
                    <a:pt x="0" y="0"/>
                  </a:lnTo>
                  <a:lnTo>
                    <a:pt x="0" y="5610225"/>
                  </a:lnTo>
                  <a:close/>
                </a:path>
              </a:pathLst>
            </a:custGeom>
            <a:ln w="19050">
              <a:noFill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74700" y="1850688"/>
            <a:ext cx="8942705" cy="43499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3600" spc="-75" dirty="0">
                <a:latin typeface="+mj-lt"/>
                <a:cs typeface="Arial Black"/>
              </a:rPr>
              <a:t>In</a:t>
            </a:r>
            <a:r>
              <a:rPr sz="3600" spc="-95" dirty="0">
                <a:latin typeface="+mj-lt"/>
                <a:cs typeface="Arial Black"/>
              </a:rPr>
              <a:t> </a:t>
            </a:r>
            <a:r>
              <a:rPr sz="3600" spc="-100" dirty="0">
                <a:latin typeface="+mj-lt"/>
                <a:cs typeface="Arial Black"/>
              </a:rPr>
              <a:t>Firhouse </a:t>
            </a:r>
            <a:r>
              <a:rPr sz="3600" spc="-140" dirty="0">
                <a:latin typeface="+mj-lt"/>
                <a:cs typeface="Arial Black"/>
              </a:rPr>
              <a:t>Educate</a:t>
            </a:r>
            <a:r>
              <a:rPr sz="3600" spc="-125" dirty="0">
                <a:latin typeface="+mj-lt"/>
                <a:cs typeface="Arial Black"/>
              </a:rPr>
              <a:t> </a:t>
            </a:r>
            <a:r>
              <a:rPr sz="3600" spc="-135" dirty="0">
                <a:latin typeface="+mj-lt"/>
                <a:cs typeface="Arial Black"/>
              </a:rPr>
              <a:t>Together</a:t>
            </a:r>
            <a:r>
              <a:rPr sz="3600" spc="-100" dirty="0">
                <a:latin typeface="+mj-lt"/>
                <a:cs typeface="Arial Black"/>
              </a:rPr>
              <a:t> </a:t>
            </a:r>
            <a:r>
              <a:rPr sz="3600" spc="-125" dirty="0">
                <a:latin typeface="+mj-lt"/>
                <a:cs typeface="Arial Black"/>
              </a:rPr>
              <a:t>Secondary</a:t>
            </a:r>
            <a:r>
              <a:rPr sz="3600" spc="-85" dirty="0">
                <a:latin typeface="+mj-lt"/>
                <a:cs typeface="Arial Black"/>
              </a:rPr>
              <a:t> </a:t>
            </a:r>
            <a:r>
              <a:rPr sz="3600" spc="-145" dirty="0">
                <a:latin typeface="+mj-lt"/>
                <a:cs typeface="Arial Black"/>
              </a:rPr>
              <a:t>School,</a:t>
            </a:r>
            <a:r>
              <a:rPr sz="3600" spc="-105" dirty="0">
                <a:latin typeface="+mj-lt"/>
                <a:cs typeface="Arial Black"/>
              </a:rPr>
              <a:t> </a:t>
            </a:r>
            <a:r>
              <a:rPr sz="3600" spc="-30" dirty="0">
                <a:latin typeface="+mj-lt"/>
                <a:cs typeface="Arial Black"/>
              </a:rPr>
              <a:t>our</a:t>
            </a:r>
            <a:r>
              <a:rPr sz="3600" spc="-130" dirty="0">
                <a:latin typeface="+mj-lt"/>
                <a:cs typeface="Arial Black"/>
              </a:rPr>
              <a:t> </a:t>
            </a:r>
            <a:r>
              <a:rPr sz="3600" spc="-110" dirty="0">
                <a:latin typeface="+mj-lt"/>
                <a:cs typeface="Arial Black"/>
              </a:rPr>
              <a:t>Senior</a:t>
            </a:r>
            <a:r>
              <a:rPr sz="3600" spc="-80" dirty="0">
                <a:latin typeface="+mj-lt"/>
                <a:cs typeface="Arial Black"/>
              </a:rPr>
              <a:t> </a:t>
            </a:r>
            <a:r>
              <a:rPr sz="3600" spc="-165" dirty="0">
                <a:latin typeface="+mj-lt"/>
                <a:cs typeface="Arial Black"/>
              </a:rPr>
              <a:t>Cycle</a:t>
            </a:r>
            <a:r>
              <a:rPr sz="3600" spc="-125" dirty="0">
                <a:latin typeface="+mj-lt"/>
                <a:cs typeface="Arial Black"/>
              </a:rPr>
              <a:t> </a:t>
            </a:r>
            <a:r>
              <a:rPr sz="3600" spc="-10" dirty="0">
                <a:latin typeface="+mj-lt"/>
                <a:cs typeface="Arial Black"/>
              </a:rPr>
              <a:t>education:</a:t>
            </a:r>
            <a:endParaRPr sz="3600" dirty="0">
              <a:latin typeface="+mj-lt"/>
              <a:cs typeface="Arial Black"/>
            </a:endParaRPr>
          </a:p>
          <a:p>
            <a:pPr>
              <a:spcBef>
                <a:spcPts val="1400"/>
              </a:spcBef>
            </a:pPr>
            <a:endParaRPr sz="1400" dirty="0">
              <a:cs typeface="Arial Black"/>
            </a:endParaRPr>
          </a:p>
          <a:p>
            <a:pPr marL="12700" marR="694055" indent="137795">
              <a:spcBef>
                <a:spcPts val="5"/>
              </a:spcBef>
              <a:buChar char="•"/>
              <a:tabLst>
                <a:tab pos="150495" algn="l"/>
              </a:tabLst>
            </a:pPr>
            <a:r>
              <a:rPr sz="2800" dirty="0">
                <a:cs typeface="Arial MT"/>
              </a:rPr>
              <a:t>places</a:t>
            </a:r>
            <a:r>
              <a:rPr sz="2800" spc="80" dirty="0">
                <a:cs typeface="Arial MT"/>
              </a:rPr>
              <a:t> </a:t>
            </a:r>
            <a:r>
              <a:rPr sz="2800" spc="55" dirty="0">
                <a:cs typeface="Arial MT"/>
              </a:rPr>
              <a:t>students</a:t>
            </a:r>
            <a:r>
              <a:rPr sz="2800" spc="-5" dirty="0">
                <a:cs typeface="Arial MT"/>
              </a:rPr>
              <a:t> </a:t>
            </a:r>
            <a:r>
              <a:rPr sz="2800" spc="90" dirty="0">
                <a:cs typeface="Arial MT"/>
              </a:rPr>
              <a:t>at</a:t>
            </a:r>
            <a:r>
              <a:rPr sz="2800" dirty="0">
                <a:cs typeface="Arial MT"/>
              </a:rPr>
              <a:t> </a:t>
            </a:r>
            <a:r>
              <a:rPr sz="2800" spc="75" dirty="0">
                <a:cs typeface="Arial MT"/>
              </a:rPr>
              <a:t>the</a:t>
            </a:r>
            <a:r>
              <a:rPr sz="2800" spc="85" dirty="0">
                <a:cs typeface="Arial MT"/>
              </a:rPr>
              <a:t> </a:t>
            </a:r>
            <a:r>
              <a:rPr sz="2800" dirty="0">
                <a:cs typeface="Arial MT"/>
              </a:rPr>
              <a:t>centre</a:t>
            </a:r>
            <a:r>
              <a:rPr sz="2800" spc="80" dirty="0">
                <a:cs typeface="Arial MT"/>
              </a:rPr>
              <a:t> </a:t>
            </a:r>
            <a:r>
              <a:rPr sz="2800" spc="110" dirty="0">
                <a:cs typeface="Arial MT"/>
              </a:rPr>
              <a:t>of</a:t>
            </a:r>
            <a:r>
              <a:rPr sz="2800" spc="25" dirty="0">
                <a:cs typeface="Arial MT"/>
              </a:rPr>
              <a:t> </a:t>
            </a:r>
            <a:r>
              <a:rPr sz="2800" spc="75" dirty="0">
                <a:cs typeface="Arial MT"/>
              </a:rPr>
              <a:t>the</a:t>
            </a:r>
            <a:r>
              <a:rPr sz="2800" spc="85" dirty="0">
                <a:cs typeface="Arial MT"/>
              </a:rPr>
              <a:t> </a:t>
            </a:r>
            <a:r>
              <a:rPr sz="2800" spc="45" dirty="0">
                <a:cs typeface="Arial MT"/>
              </a:rPr>
              <a:t>educational</a:t>
            </a:r>
            <a:r>
              <a:rPr sz="2800" spc="110" dirty="0">
                <a:cs typeface="Arial MT"/>
              </a:rPr>
              <a:t> </a:t>
            </a:r>
            <a:r>
              <a:rPr sz="2800" dirty="0">
                <a:cs typeface="Arial MT"/>
              </a:rPr>
              <a:t>experience,</a:t>
            </a:r>
            <a:r>
              <a:rPr sz="2800" spc="50" dirty="0">
                <a:cs typeface="Arial MT"/>
              </a:rPr>
              <a:t> </a:t>
            </a:r>
            <a:r>
              <a:rPr sz="2800" dirty="0">
                <a:cs typeface="Arial MT"/>
              </a:rPr>
              <a:t>enabling</a:t>
            </a:r>
            <a:r>
              <a:rPr sz="2800" spc="20" dirty="0">
                <a:cs typeface="Arial MT"/>
              </a:rPr>
              <a:t> </a:t>
            </a:r>
            <a:r>
              <a:rPr sz="2800" spc="105" dirty="0">
                <a:cs typeface="Arial MT"/>
              </a:rPr>
              <a:t>them</a:t>
            </a:r>
            <a:r>
              <a:rPr sz="2800" spc="5" dirty="0">
                <a:cs typeface="Arial MT"/>
              </a:rPr>
              <a:t> </a:t>
            </a:r>
            <a:r>
              <a:rPr sz="2800" spc="100" dirty="0">
                <a:cs typeface="Arial MT"/>
              </a:rPr>
              <a:t>to </a:t>
            </a:r>
            <a:r>
              <a:rPr sz="2800" dirty="0">
                <a:cs typeface="Arial MT"/>
              </a:rPr>
              <a:t>actively</a:t>
            </a:r>
            <a:r>
              <a:rPr sz="2800" spc="-35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participate</a:t>
            </a:r>
            <a:r>
              <a:rPr sz="2800" spc="-60" dirty="0">
                <a:cs typeface="Arial MT"/>
              </a:rPr>
              <a:t> </a:t>
            </a:r>
            <a:r>
              <a:rPr sz="2800" spc="70" dirty="0">
                <a:cs typeface="Arial MT"/>
              </a:rPr>
              <a:t>in</a:t>
            </a:r>
            <a:r>
              <a:rPr sz="2800" dirty="0">
                <a:cs typeface="Arial MT"/>
              </a:rPr>
              <a:t> </a:t>
            </a:r>
            <a:r>
              <a:rPr sz="2800" spc="85" dirty="0">
                <a:cs typeface="Arial MT"/>
              </a:rPr>
              <a:t>their</a:t>
            </a:r>
            <a:r>
              <a:rPr sz="2800" spc="-5" dirty="0">
                <a:cs typeface="Arial MT"/>
              </a:rPr>
              <a:t> </a:t>
            </a:r>
            <a:r>
              <a:rPr sz="2800" spc="65" dirty="0">
                <a:cs typeface="Arial MT"/>
              </a:rPr>
              <a:t>communities</a:t>
            </a:r>
            <a:r>
              <a:rPr sz="2800" spc="-60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and</a:t>
            </a:r>
            <a:r>
              <a:rPr sz="2800" spc="5" dirty="0">
                <a:cs typeface="Arial MT"/>
              </a:rPr>
              <a:t> </a:t>
            </a:r>
            <a:r>
              <a:rPr sz="2800" spc="70" dirty="0">
                <a:cs typeface="Arial MT"/>
              </a:rPr>
              <a:t>in</a:t>
            </a:r>
            <a:r>
              <a:rPr sz="2800" dirty="0">
                <a:cs typeface="Arial MT"/>
              </a:rPr>
              <a:t> </a:t>
            </a:r>
            <a:r>
              <a:rPr sz="2800" spc="-10" dirty="0">
                <a:cs typeface="Arial MT"/>
              </a:rPr>
              <a:t>society</a:t>
            </a:r>
            <a:endParaRPr sz="2800" dirty="0">
              <a:cs typeface="Arial MT"/>
            </a:endParaRPr>
          </a:p>
          <a:p>
            <a:pPr marL="12700" marR="5080" indent="137795">
              <a:spcBef>
                <a:spcPts val="980"/>
              </a:spcBef>
              <a:buChar char="•"/>
              <a:tabLst>
                <a:tab pos="150495" algn="l"/>
              </a:tabLst>
            </a:pPr>
            <a:r>
              <a:rPr sz="2800" spc="60" dirty="0">
                <a:cs typeface="Arial MT"/>
              </a:rPr>
              <a:t>supports</a:t>
            </a:r>
            <a:r>
              <a:rPr sz="2800" spc="15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students</a:t>
            </a:r>
            <a:r>
              <a:rPr sz="2800" spc="15" dirty="0">
                <a:cs typeface="Arial MT"/>
              </a:rPr>
              <a:t> </a:t>
            </a:r>
            <a:r>
              <a:rPr sz="2800" spc="90" dirty="0">
                <a:cs typeface="Arial MT"/>
              </a:rPr>
              <a:t>to</a:t>
            </a:r>
            <a:r>
              <a:rPr sz="2800" spc="-15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be</a:t>
            </a:r>
            <a:r>
              <a:rPr sz="2800" spc="-70" dirty="0">
                <a:cs typeface="Arial MT"/>
              </a:rPr>
              <a:t> </a:t>
            </a:r>
            <a:r>
              <a:rPr sz="2800" spc="45" dirty="0">
                <a:cs typeface="Arial MT"/>
              </a:rPr>
              <a:t>resourceful</a:t>
            </a:r>
            <a:r>
              <a:rPr sz="2800" spc="-30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and</a:t>
            </a:r>
            <a:r>
              <a:rPr sz="2800" spc="-10" dirty="0">
                <a:cs typeface="Arial MT"/>
              </a:rPr>
              <a:t> </a:t>
            </a:r>
            <a:r>
              <a:rPr sz="2800" spc="65" dirty="0">
                <a:cs typeface="Arial MT"/>
              </a:rPr>
              <a:t>confident</a:t>
            </a:r>
            <a:r>
              <a:rPr sz="2800" spc="-65" dirty="0">
                <a:cs typeface="Arial MT"/>
              </a:rPr>
              <a:t> </a:t>
            </a:r>
            <a:r>
              <a:rPr sz="2800" spc="45" dirty="0">
                <a:cs typeface="Arial MT"/>
              </a:rPr>
              <a:t>learners</a:t>
            </a:r>
            <a:r>
              <a:rPr sz="2800" spc="10" dirty="0">
                <a:cs typeface="Arial MT"/>
              </a:rPr>
              <a:t> </a:t>
            </a:r>
            <a:r>
              <a:rPr sz="2800" spc="70" dirty="0">
                <a:cs typeface="Arial MT"/>
              </a:rPr>
              <a:t>in</a:t>
            </a:r>
            <a:r>
              <a:rPr sz="2800" spc="-10" dirty="0">
                <a:cs typeface="Arial MT"/>
              </a:rPr>
              <a:t> </a:t>
            </a:r>
            <a:r>
              <a:rPr sz="2800" dirty="0">
                <a:cs typeface="Arial MT"/>
              </a:rPr>
              <a:t>all</a:t>
            </a:r>
            <a:r>
              <a:rPr sz="2800" spc="-30" dirty="0">
                <a:cs typeface="Arial MT"/>
              </a:rPr>
              <a:t> </a:t>
            </a:r>
            <a:r>
              <a:rPr sz="2800" dirty="0">
                <a:cs typeface="Arial MT"/>
              </a:rPr>
              <a:t>aspects</a:t>
            </a:r>
            <a:r>
              <a:rPr sz="2800" spc="15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and</a:t>
            </a:r>
            <a:r>
              <a:rPr sz="2800" spc="-10" dirty="0">
                <a:cs typeface="Arial MT"/>
              </a:rPr>
              <a:t> stages </a:t>
            </a:r>
            <a:r>
              <a:rPr sz="2800" spc="110" dirty="0">
                <a:cs typeface="Arial MT"/>
              </a:rPr>
              <a:t>of</a:t>
            </a:r>
            <a:r>
              <a:rPr sz="2800" spc="-55" dirty="0">
                <a:cs typeface="Arial MT"/>
              </a:rPr>
              <a:t> </a:t>
            </a:r>
            <a:r>
              <a:rPr sz="2800" spc="85" dirty="0">
                <a:cs typeface="Arial MT"/>
              </a:rPr>
              <a:t>their</a:t>
            </a:r>
            <a:r>
              <a:rPr sz="2800" spc="-35" dirty="0">
                <a:cs typeface="Arial MT"/>
              </a:rPr>
              <a:t> </a:t>
            </a:r>
            <a:r>
              <a:rPr sz="2800" spc="-20" dirty="0">
                <a:cs typeface="Arial MT"/>
              </a:rPr>
              <a:t>lives</a:t>
            </a:r>
            <a:endParaRPr sz="2800" dirty="0">
              <a:cs typeface="Arial MT"/>
            </a:endParaRPr>
          </a:p>
          <a:p>
            <a:pPr marL="150495" indent="-137795">
              <a:spcBef>
                <a:spcPts val="740"/>
              </a:spcBef>
              <a:buChar char="•"/>
              <a:tabLst>
                <a:tab pos="150495" algn="l"/>
              </a:tabLst>
            </a:pPr>
            <a:r>
              <a:rPr sz="2800" spc="60" dirty="0">
                <a:cs typeface="Arial MT"/>
              </a:rPr>
              <a:t>supports</a:t>
            </a:r>
            <a:r>
              <a:rPr sz="2800" spc="30" dirty="0">
                <a:cs typeface="Arial MT"/>
              </a:rPr>
              <a:t> </a:t>
            </a:r>
            <a:r>
              <a:rPr sz="2800" spc="60" dirty="0">
                <a:cs typeface="Arial MT"/>
              </a:rPr>
              <a:t>students</a:t>
            </a:r>
            <a:r>
              <a:rPr sz="2800" spc="35" dirty="0">
                <a:cs typeface="Arial MT"/>
              </a:rPr>
              <a:t> </a:t>
            </a:r>
            <a:r>
              <a:rPr sz="2800" spc="90" dirty="0">
                <a:cs typeface="Arial MT"/>
              </a:rPr>
              <a:t>to</a:t>
            </a:r>
            <a:r>
              <a:rPr sz="2800" spc="35" dirty="0">
                <a:cs typeface="Arial MT"/>
              </a:rPr>
              <a:t> </a:t>
            </a:r>
            <a:r>
              <a:rPr sz="2800" spc="45" dirty="0">
                <a:cs typeface="Arial MT"/>
              </a:rPr>
              <a:t>develop</a:t>
            </a:r>
            <a:r>
              <a:rPr sz="2800" spc="-65" dirty="0">
                <a:cs typeface="Arial MT"/>
              </a:rPr>
              <a:t> </a:t>
            </a:r>
            <a:r>
              <a:rPr sz="2800" dirty="0">
                <a:cs typeface="Arial MT"/>
              </a:rPr>
              <a:t>self-advocacy</a:t>
            </a:r>
            <a:r>
              <a:rPr sz="2800" spc="-20" dirty="0">
                <a:cs typeface="Arial MT"/>
              </a:rPr>
              <a:t> </a:t>
            </a:r>
            <a:r>
              <a:rPr sz="2800" spc="-10" dirty="0">
                <a:cs typeface="Arial MT"/>
              </a:rPr>
              <a:t>skills.</a:t>
            </a:r>
            <a:endParaRPr sz="2800" dirty="0">
              <a:cs typeface="Arial MT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8CDA94E8-38C4-3057-A181-BC56F19B8FA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" y="118382"/>
            <a:ext cx="4084320" cy="142750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00F91-E144-9CBD-A372-33AA2B7AE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517A14-3AFD-CC7B-F448-5F7D44D3E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405688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Settling into 6</a:t>
            </a:r>
            <a:r>
              <a:rPr lang="en-US" baseline="30000" dirty="0"/>
              <a:t>th</a:t>
            </a:r>
            <a:r>
              <a:rPr lang="en-US" dirty="0"/>
              <a:t> Year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Assessments in 6</a:t>
            </a:r>
            <a:r>
              <a:rPr lang="en-US" baseline="30000" dirty="0"/>
              <a:t>th</a:t>
            </a:r>
            <a:r>
              <a:rPr lang="en-US" dirty="0"/>
              <a:t> Year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Guidance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Supports – School, Home &amp; Self</a:t>
            </a:r>
            <a:endParaRPr lang="en-US" dirty="0">
              <a:highlight>
                <a:srgbClr val="FFFF00"/>
              </a:highlight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Leaving Cert Established</a:t>
            </a:r>
          </a:p>
          <a:p>
            <a:pPr lvl="1"/>
            <a:r>
              <a:rPr lang="en-US" dirty="0"/>
              <a:t>Additional Assessment Components (AACs)</a:t>
            </a:r>
          </a:p>
          <a:p>
            <a:pPr lvl="1"/>
            <a:r>
              <a:rPr lang="en-US" dirty="0"/>
              <a:t>Subject with Other Additional Project 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School Reminders</a:t>
            </a:r>
          </a:p>
          <a:p>
            <a:pPr lvl="1"/>
            <a:r>
              <a:rPr lang="en-US" dirty="0"/>
              <a:t>Systems &amp; Structures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BD0331B7-9755-DCC7-A86D-A67023AE5AE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3870CC-4655-D596-3E9D-038A5C370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612" y="1614261"/>
            <a:ext cx="4569031" cy="45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36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1AF04-075E-A742-FE4B-A331F9407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Settling into 6</a:t>
            </a:r>
            <a:r>
              <a:rPr lang="en-US" baseline="30000" dirty="0">
                <a:solidFill>
                  <a:srgbClr val="5A5A8E"/>
                </a:solidFill>
              </a:rPr>
              <a:t>th</a:t>
            </a:r>
            <a:r>
              <a:rPr lang="en-US" dirty="0">
                <a:solidFill>
                  <a:srgbClr val="5A5A8E"/>
                </a:solidFill>
              </a:rPr>
              <a:t> Year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71A3336-6FEC-B767-AE6A-885BB35D3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425953"/>
              </p:ext>
            </p:extLst>
          </p:nvPr>
        </p:nvGraphicFramePr>
        <p:xfrm>
          <a:off x="838201" y="3836182"/>
          <a:ext cx="10875381" cy="2674165"/>
        </p:xfrm>
        <a:graphic>
          <a:graphicData uri="http://schemas.openxmlformats.org/drawingml/2006/table">
            <a:tbl>
              <a:tblPr/>
              <a:tblGrid>
                <a:gridCol w="2621134">
                  <a:extLst>
                    <a:ext uri="{9D8B030D-6E8A-4147-A177-3AD203B41FA5}">
                      <a16:colId xmlns:a16="http://schemas.microsoft.com/office/drawing/2014/main" val="819064944"/>
                    </a:ext>
                  </a:extLst>
                </a:gridCol>
                <a:gridCol w="2695189">
                  <a:extLst>
                    <a:ext uri="{9D8B030D-6E8A-4147-A177-3AD203B41FA5}">
                      <a16:colId xmlns:a16="http://schemas.microsoft.com/office/drawing/2014/main" val="762535437"/>
                    </a:ext>
                  </a:extLst>
                </a:gridCol>
                <a:gridCol w="2567650">
                  <a:extLst>
                    <a:ext uri="{9D8B030D-6E8A-4147-A177-3AD203B41FA5}">
                      <a16:colId xmlns:a16="http://schemas.microsoft.com/office/drawing/2014/main" val="4093063229"/>
                    </a:ext>
                  </a:extLst>
                </a:gridCol>
                <a:gridCol w="2991408">
                  <a:extLst>
                    <a:ext uri="{9D8B030D-6E8A-4147-A177-3AD203B41FA5}">
                      <a16:colId xmlns:a16="http://schemas.microsoft.com/office/drawing/2014/main" val="2943037126"/>
                    </a:ext>
                  </a:extLst>
                </a:gridCol>
              </a:tblGrid>
              <a:tr h="373846">
                <a:tc>
                  <a:txBody>
                    <a:bodyPr/>
                    <a:lstStyle/>
                    <a:p>
                      <a:pPr marL="0" marR="0" algn="ctr" rtl="0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Academic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buNone/>
                      </a:pPr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Wellbeing</a:t>
                      </a:r>
                      <a:endParaRPr lang="en-US" sz="21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School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8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0" fontAlgn="t">
                        <a:buNone/>
                      </a:pPr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Life</a:t>
                      </a:r>
                      <a:endParaRPr lang="en-US" sz="2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A5A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3396863"/>
                  </a:ext>
                </a:extLst>
              </a:tr>
              <a:tr h="2282847">
                <a:tc>
                  <a:txBody>
                    <a:bodyPr/>
                    <a:lstStyle/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actually study effectively?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What mistakes should you avoid?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What should you do when you're falling behind?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Study Plan in Journal p.115</a:t>
                      </a:r>
                      <a:endParaRPr lang="en-US" sz="17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deal with stress?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maintain friendships?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get enough sleep?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When should you ask for help?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What makes a good relationship with teachers?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should you use supervision lessons?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What should you do if you're struggling?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0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balance school with friends, sport, work and family?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algn="l" rtl="0" fontAlgn="t">
                        <a:buNone/>
                      </a:pPr>
                      <a:r>
                        <a:rPr lang="en-US" sz="17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How do you avoid making the Leaving Cert your entire identity? </a:t>
                      </a:r>
                      <a:endParaRPr lang="en-US" sz="17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8499" marR="58499" marT="58499" marB="58499">
                    <a:lnL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3A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F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1840431"/>
                  </a:ext>
                </a:extLst>
              </a:tr>
            </a:tbl>
          </a:graphicData>
        </a:graphic>
      </p:graphicFrame>
      <p:pic>
        <p:nvPicPr>
          <p:cNvPr id="6" name="object 3">
            <a:extLst>
              <a:ext uri="{FF2B5EF4-FFF2-40B4-BE49-F238E27FC236}">
                <a16:creationId xmlns:a16="http://schemas.microsoft.com/office/drawing/2014/main" id="{93A313ED-AAAA-DBC7-B463-63CB1B5811F5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FA9C13-14D5-7C2F-BF47-D25DEBDA18D9}"/>
              </a:ext>
            </a:extLst>
          </p:cNvPr>
          <p:cNvSpPr txBox="1"/>
          <p:nvPr/>
        </p:nvSpPr>
        <p:spPr>
          <a:xfrm>
            <a:off x="838200" y="1527858"/>
            <a:ext cx="966484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Routines and Habits are the key to a successful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Engagement in School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Homework &amp; Revision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Attendance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Lifestyle</a:t>
            </a:r>
          </a:p>
          <a:p>
            <a:endParaRPr lang="en-US" dirty="0"/>
          </a:p>
          <a:p>
            <a:r>
              <a:rPr lang="en-US" dirty="0"/>
              <a:t>Self Reflection Questions:</a:t>
            </a:r>
          </a:p>
        </p:txBody>
      </p:sp>
    </p:spTree>
    <p:extLst>
      <p:ext uri="{BB962C8B-B14F-4D97-AF65-F5344CB8AC3E}">
        <p14:creationId xmlns:p14="http://schemas.microsoft.com/office/powerpoint/2010/main" val="2229818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B49EE-0868-7848-4715-9F7D37F0E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Assessments in 6</a:t>
            </a:r>
            <a:r>
              <a:rPr lang="en-US" baseline="30000" dirty="0">
                <a:solidFill>
                  <a:srgbClr val="5A5A8E"/>
                </a:solidFill>
              </a:rPr>
              <a:t>th</a:t>
            </a:r>
            <a:r>
              <a:rPr lang="en-US" dirty="0">
                <a:solidFill>
                  <a:srgbClr val="5A5A8E"/>
                </a:solidFill>
              </a:rPr>
              <a:t> Year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4FCDA0-3605-79BC-68A0-BF1DEECC1656}"/>
              </a:ext>
            </a:extLst>
          </p:cNvPr>
          <p:cNvSpPr txBox="1"/>
          <p:nvPr/>
        </p:nvSpPr>
        <p:spPr>
          <a:xfrm>
            <a:off x="438150" y="1709738"/>
            <a:ext cx="620553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Vsware</a:t>
            </a:r>
            <a:r>
              <a:rPr lang="en-US" sz="2400" dirty="0"/>
              <a:t> Engagement for ongoing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November Exams: Week of 2</a:t>
            </a:r>
            <a:r>
              <a:rPr lang="en-US" sz="2400" baseline="30000" dirty="0"/>
              <a:t>nd</a:t>
            </a:r>
            <a:r>
              <a:rPr lang="en-US" sz="2400" dirty="0"/>
              <a:t> November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Mock Exams: Week of 1</a:t>
            </a:r>
            <a:r>
              <a:rPr lang="en-US" sz="2400" baseline="30000" dirty="0"/>
              <a:t>st</a:t>
            </a:r>
            <a:r>
              <a:rPr lang="en-US" sz="2400" dirty="0"/>
              <a:t> February &amp; 8</a:t>
            </a:r>
            <a:r>
              <a:rPr lang="en-US" sz="2400" baseline="30000" dirty="0"/>
              <a:t>th</a:t>
            </a:r>
            <a:r>
              <a:rPr lang="en-US" sz="2400" dirty="0"/>
              <a:t> February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Leaving Certificate Exams starts June 9th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131D0C73-0F47-F8D7-8562-8F195059FBB2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29029"/>
            <a:ext cx="2946399" cy="1001486"/>
          </a:xfrm>
          <a:prstGeom prst="rect">
            <a:avLst/>
          </a:prstGeom>
        </p:spPr>
      </p:pic>
      <p:pic>
        <p:nvPicPr>
          <p:cNvPr id="7" name="Picture 6" descr="Ongoing Assessment? &#10;How do I know they knCM•? &#10;Role Play &#10;Portfolio Debate &#10;Graphic Organisers &#10;e.g. mindmaps &#10;Discussion &#10;Questioning &#10;Feed back &#10;W riting T asks &#10;poster Design &#10;W (OneNOte) &#10;Presentations &#10;o &#10;(Individual &amp; Group) &#10;Projects &#10;Digital Stories &#10;Booklet Creation &#10;Game Creation &#10;(Individual &amp; Group) &#10;progress Journal &#10;Flashcard Creation ">
            <a:extLst>
              <a:ext uri="{FF2B5EF4-FFF2-40B4-BE49-F238E27FC236}">
                <a16:creationId xmlns:a16="http://schemas.microsoft.com/office/drawing/2014/main" id="{473E1C0F-297F-9A61-2884-E04DAEB46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688" y="1709738"/>
            <a:ext cx="5442467" cy="37483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A339934-E58F-5AC9-02B8-BC653723B830}"/>
              </a:ext>
            </a:extLst>
          </p:cNvPr>
          <p:cNvSpPr txBox="1"/>
          <p:nvPr/>
        </p:nvSpPr>
        <p:spPr>
          <a:xfrm>
            <a:off x="438150" y="5629443"/>
            <a:ext cx="1148000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Leaving Certificate Established: AACs, Orals and Projects (Slides 11-14)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Leaving Certificate Applied: Tasks to be completed for end of Session 3 and Session 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D7F43E-69F3-1FA2-C81D-E9A0297CEE6B}"/>
              </a:ext>
            </a:extLst>
          </p:cNvPr>
          <p:cNvSpPr/>
          <p:nvPr/>
        </p:nvSpPr>
        <p:spPr>
          <a:xfrm>
            <a:off x="600075" y="4972050"/>
            <a:ext cx="6043613" cy="357188"/>
          </a:xfrm>
          <a:prstGeom prst="rect">
            <a:avLst/>
          </a:prstGeom>
          <a:solidFill>
            <a:srgbClr val="FCBF07"/>
          </a:solidFill>
          <a:ln>
            <a:solidFill>
              <a:srgbClr val="5A5A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282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55759-FE4E-84C7-DEE5-D7438266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Guidance Information from Eoin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44DCC-7E99-0C19-8B8E-E7A7FA4C9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557"/>
            <a:ext cx="10515600" cy="4351338"/>
          </a:xfrm>
        </p:spPr>
        <p:txBody>
          <a:bodyPr>
            <a:normAutofit/>
          </a:bodyPr>
          <a:lstStyle/>
          <a:p>
            <a:r>
              <a:rPr lang="en-US" sz="2000" dirty="0"/>
              <a:t>Lots of information can be found on the school website:  </a:t>
            </a:r>
            <a:r>
              <a:rPr lang="en-US" sz="2000" dirty="0">
                <a:hlinkClick r:id="rId2"/>
              </a:rPr>
              <a:t>https://www.firhouseetss.ie/page/Guidance/16064/Index.html</a:t>
            </a:r>
            <a:endParaRPr lang="en-US" sz="2000" dirty="0"/>
          </a:p>
          <a:p>
            <a:endParaRPr lang="en-US" sz="200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DFAE5598-4E61-550F-5ED6-0771FF3F92AE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4FD747-45F8-E239-CE49-5EF7D97775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998" y="2566561"/>
            <a:ext cx="6943845" cy="37000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145A6F-6224-5F71-BF54-FDCBBF380C68}"/>
              </a:ext>
            </a:extLst>
          </p:cNvPr>
          <p:cNvSpPr txBox="1"/>
          <p:nvPr/>
        </p:nvSpPr>
        <p:spPr>
          <a:xfrm>
            <a:off x="8954464" y="1249847"/>
            <a:ext cx="2818435" cy="5016758"/>
          </a:xfrm>
          <a:prstGeom prst="rect">
            <a:avLst/>
          </a:prstGeom>
          <a:noFill/>
          <a:ln>
            <a:solidFill>
              <a:srgbClr val="5A5A8E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More specific details and updates were sent out by </a:t>
            </a:r>
            <a:r>
              <a:rPr lang="en-US" sz="2000" dirty="0" err="1"/>
              <a:t>vsmail</a:t>
            </a:r>
            <a:r>
              <a:rPr lang="en-US" sz="2000" dirty="0"/>
              <a:t> from Eoin on 11</a:t>
            </a:r>
            <a:r>
              <a:rPr lang="en-US" sz="2000" baseline="30000" dirty="0"/>
              <a:t>th</a:t>
            </a:r>
            <a:r>
              <a:rPr lang="en-US" sz="2000" dirty="0"/>
              <a:t> and 29</a:t>
            </a:r>
            <a:r>
              <a:rPr lang="en-US" sz="2000" baseline="30000" dirty="0"/>
              <a:t>th</a:t>
            </a:r>
            <a:r>
              <a:rPr lang="en-US" sz="2000" dirty="0"/>
              <a:t> of September</a:t>
            </a:r>
          </a:p>
          <a:p>
            <a:endParaRPr lang="en-US" sz="2000" dirty="0"/>
          </a:p>
          <a:p>
            <a:r>
              <a:rPr lang="en-US" sz="2000" dirty="0"/>
              <a:t>Includes information about Open Days and CAO Applications</a:t>
            </a:r>
          </a:p>
          <a:p>
            <a:endParaRPr lang="en-US" sz="2000" dirty="0"/>
          </a:p>
          <a:p>
            <a:r>
              <a:rPr lang="en-US" sz="2000" dirty="0"/>
              <a:t>All 6th Year students have 1 hour of Guidance with Eoin once a week and will have a 1:1 meeting in the coming weeks</a:t>
            </a:r>
          </a:p>
        </p:txBody>
      </p:sp>
    </p:spTree>
    <p:extLst>
      <p:ext uri="{BB962C8B-B14F-4D97-AF65-F5344CB8AC3E}">
        <p14:creationId xmlns:p14="http://schemas.microsoft.com/office/powerpoint/2010/main" val="2087692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7700" y="1455372"/>
            <a:ext cx="7234659" cy="5018039"/>
          </a:xfrm>
          <a:custGeom>
            <a:avLst/>
            <a:gdLst/>
            <a:ahLst/>
            <a:cxnLst/>
            <a:rect l="l" t="t" r="r" b="b"/>
            <a:pathLst>
              <a:path w="6153150" h="5686425">
                <a:moveTo>
                  <a:pt x="6153150" y="0"/>
                </a:moveTo>
                <a:lnTo>
                  <a:pt x="0" y="0"/>
                </a:lnTo>
                <a:lnTo>
                  <a:pt x="0" y="5686425"/>
                </a:lnTo>
                <a:lnTo>
                  <a:pt x="6153150" y="5686425"/>
                </a:lnTo>
                <a:lnTo>
                  <a:pt x="6153150" y="0"/>
                </a:lnTo>
                <a:close/>
              </a:path>
            </a:pathLst>
          </a:custGeom>
          <a:solidFill>
            <a:srgbClr val="FCBF0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709930" y="713832"/>
            <a:ext cx="486727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30" dirty="0">
                <a:solidFill>
                  <a:srgbClr val="5A5A8E"/>
                </a:solidFill>
              </a:rPr>
              <a:t>Student</a:t>
            </a:r>
            <a:r>
              <a:rPr sz="3600" spc="-125" dirty="0">
                <a:solidFill>
                  <a:srgbClr val="5A5A8E"/>
                </a:solidFill>
              </a:rPr>
              <a:t> </a:t>
            </a:r>
            <a:r>
              <a:rPr sz="3600" spc="-35" dirty="0">
                <a:solidFill>
                  <a:srgbClr val="5A5A8E"/>
                </a:solidFill>
              </a:rPr>
              <a:t>Progress</a:t>
            </a:r>
            <a:r>
              <a:rPr sz="3600" spc="-165" dirty="0">
                <a:solidFill>
                  <a:srgbClr val="5A5A8E"/>
                </a:solidFill>
              </a:rPr>
              <a:t> </a:t>
            </a:r>
            <a:r>
              <a:rPr sz="3600" spc="-10" dirty="0">
                <a:solidFill>
                  <a:srgbClr val="5A5A8E"/>
                </a:solidFill>
              </a:rPr>
              <a:t>Meeting</a:t>
            </a:r>
            <a:endParaRPr sz="3600" dirty="0">
              <a:solidFill>
                <a:srgbClr val="5A5A8E"/>
              </a:solidFill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7620" y="1621602"/>
            <a:ext cx="6736948" cy="4479430"/>
          </a:xfrm>
          <a:prstGeom prst="rect">
            <a:avLst/>
          </a:prstGeom>
        </p:spPr>
        <p:txBody>
          <a:bodyPr vert="horz" wrap="square" lIns="0" tIns="123189" rIns="0" bIns="0" rtlCol="0">
            <a:spAutoFit/>
          </a:bodyPr>
          <a:lstStyle/>
          <a:p>
            <a:pPr marL="88265" algn="ctr">
              <a:lnSpc>
                <a:spcPct val="100000"/>
              </a:lnSpc>
              <a:spcBef>
                <a:spcPts val="969"/>
              </a:spcBef>
            </a:pPr>
            <a:r>
              <a:rPr lang="en-GB" sz="2400" spc="-10" dirty="0">
                <a:solidFill>
                  <a:schemeClr val="bg1"/>
                </a:solidFill>
                <a:highlight>
                  <a:srgbClr val="5A5A8E"/>
                </a:highlight>
                <a:cs typeface="Arial MT"/>
              </a:rPr>
              <a:t>CANCELLED DUE TO INDUSTRIAL ACTION</a:t>
            </a:r>
          </a:p>
          <a:p>
            <a:pPr marL="88265" algn="ctr">
              <a:lnSpc>
                <a:spcPct val="100000"/>
              </a:lnSpc>
              <a:spcBef>
                <a:spcPts val="969"/>
              </a:spcBef>
            </a:pPr>
            <a:r>
              <a:rPr lang="en-GB" sz="2400" spc="-10" dirty="0">
                <a:solidFill>
                  <a:schemeClr val="bg1"/>
                </a:solidFill>
                <a:highlight>
                  <a:srgbClr val="5A5A8E"/>
                </a:highlight>
                <a:cs typeface="Arial MT"/>
              </a:rPr>
              <a:t>Alternative Arrangements TBD</a:t>
            </a:r>
          </a:p>
          <a:p>
            <a:pPr marL="88265" algn="ctr">
              <a:lnSpc>
                <a:spcPct val="100000"/>
              </a:lnSpc>
              <a:spcBef>
                <a:spcPts val="969"/>
              </a:spcBef>
            </a:pPr>
            <a:endParaRPr lang="en-US" sz="2000" spc="-10" dirty="0">
              <a:cs typeface="Arial MT"/>
            </a:endParaRPr>
          </a:p>
          <a:p>
            <a:pPr marL="88265" algn="ctr">
              <a:lnSpc>
                <a:spcPct val="100000"/>
              </a:lnSpc>
              <a:spcBef>
                <a:spcPts val="969"/>
              </a:spcBef>
            </a:pPr>
            <a:r>
              <a:rPr sz="2000" spc="-10" dirty="0">
                <a:cs typeface="Arial MT"/>
              </a:rPr>
              <a:t>Wednesday</a:t>
            </a:r>
            <a:r>
              <a:rPr sz="2000" spc="-85" dirty="0">
                <a:cs typeface="Arial MT"/>
              </a:rPr>
              <a:t> </a:t>
            </a:r>
            <a:r>
              <a:rPr lang="en-GB" sz="2000" spc="-85" dirty="0">
                <a:cs typeface="Arial MT"/>
              </a:rPr>
              <a:t>7</a:t>
            </a:r>
            <a:r>
              <a:rPr sz="2000" baseline="26881" dirty="0" err="1">
                <a:cs typeface="Arial MT"/>
              </a:rPr>
              <a:t>th</a:t>
            </a:r>
            <a:r>
              <a:rPr sz="2000" spc="330" baseline="26881" dirty="0">
                <a:cs typeface="Arial MT"/>
              </a:rPr>
              <a:t> </a:t>
            </a:r>
            <a:r>
              <a:rPr sz="2000" dirty="0">
                <a:cs typeface="Arial MT"/>
              </a:rPr>
              <a:t>October </a:t>
            </a:r>
            <a:r>
              <a:rPr sz="2000" spc="-20" dirty="0">
                <a:cs typeface="Arial MT"/>
              </a:rPr>
              <a:t>2025</a:t>
            </a:r>
            <a:endParaRPr sz="2000" dirty="0">
              <a:cs typeface="Arial MT"/>
            </a:endParaRPr>
          </a:p>
          <a:p>
            <a:pPr marL="167005" algn="ctr">
              <a:lnSpc>
                <a:spcPct val="100000"/>
              </a:lnSpc>
              <a:spcBef>
                <a:spcPts val="875"/>
              </a:spcBef>
            </a:pPr>
            <a:r>
              <a:rPr sz="2000" dirty="0">
                <a:cs typeface="Arial MT"/>
              </a:rPr>
              <a:t>16:15 to</a:t>
            </a:r>
            <a:r>
              <a:rPr sz="2000" spc="5" dirty="0">
                <a:cs typeface="Arial MT"/>
              </a:rPr>
              <a:t> </a:t>
            </a:r>
            <a:r>
              <a:rPr sz="2000" spc="-20" dirty="0">
                <a:cs typeface="Arial MT"/>
              </a:rPr>
              <a:t>18:45</a:t>
            </a:r>
            <a:endParaRPr lang="en-GB" sz="2000" spc="-20" dirty="0">
              <a:cs typeface="Arial MT"/>
            </a:endParaRPr>
          </a:p>
          <a:p>
            <a:pPr marL="167005" algn="ctr">
              <a:lnSpc>
                <a:spcPct val="100000"/>
              </a:lnSpc>
              <a:spcBef>
                <a:spcPts val="875"/>
              </a:spcBef>
            </a:pPr>
            <a:endParaRPr lang="en-GB" sz="2000" dirty="0">
              <a:cs typeface="Arial MT"/>
            </a:endParaRPr>
          </a:p>
          <a:p>
            <a:pPr marL="509905" indent="-342900">
              <a:lnSpc>
                <a:spcPct val="100000"/>
              </a:lnSpc>
              <a:spcBef>
                <a:spcPts val="875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cs typeface="Arial MT"/>
              </a:rPr>
              <a:t>Students to attend with parents/guardians for greatest impact</a:t>
            </a:r>
          </a:p>
          <a:p>
            <a:pPr marL="509905" indent="-342900">
              <a:lnSpc>
                <a:spcPct val="100000"/>
              </a:lnSpc>
              <a:spcBef>
                <a:spcPts val="875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cs typeface="Arial MT"/>
              </a:rPr>
              <a:t>Opportunity for student, parent/guardian and teacher to check in on learning and provide guidance and clarity to further progress learning</a:t>
            </a: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A0FDFD7C-6878-BC2A-2760-743B8623464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7" name="object 5" descr="Student Progress Images – Browse 26,068 Stock Photos, Vectors, and Video |  Adobe Stock">
            <a:extLst>
              <a:ext uri="{FF2B5EF4-FFF2-40B4-BE49-F238E27FC236}">
                <a16:creationId xmlns:a16="http://schemas.microsoft.com/office/drawing/2014/main" id="{D9C19DD0-691A-4AE6-98E0-86749EABC13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74957" y="1355950"/>
            <a:ext cx="4031848" cy="50180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72871-2FFC-E0C7-391D-7E24C4A47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3039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The 6</a:t>
            </a:r>
            <a:r>
              <a:rPr lang="en-US" baseline="30000" dirty="0">
                <a:solidFill>
                  <a:srgbClr val="5A5A8E"/>
                </a:solidFill>
              </a:rPr>
              <a:t>th</a:t>
            </a:r>
            <a:r>
              <a:rPr lang="en-US" dirty="0">
                <a:solidFill>
                  <a:srgbClr val="5A5A8E"/>
                </a:solidFill>
              </a:rPr>
              <a:t> Year Team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F9B83-00EB-BC80-E3AF-A3ACACA52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790" y="1583699"/>
            <a:ext cx="884981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Tutors: Thomas (Bravo), Paul (Spidey), Lisa (Wazowski)</a:t>
            </a:r>
          </a:p>
          <a:p>
            <a:r>
              <a:rPr lang="en-US" sz="2400" dirty="0"/>
              <a:t>SSA: Sara </a:t>
            </a:r>
          </a:p>
          <a:p>
            <a:r>
              <a:rPr lang="en-US" sz="2400" dirty="0"/>
              <a:t>Progress Leader: John D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3FF16A-6872-87A3-C058-6D92D9910C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450" r="3747" b="16614"/>
          <a:stretch>
            <a:fillRect/>
          </a:stretch>
        </p:blipFill>
        <p:spPr>
          <a:xfrm>
            <a:off x="395790" y="3056982"/>
            <a:ext cx="6907194" cy="3333509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CE9AD313-6469-1EC0-1E66-342EB58C034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950D7DE-F49E-DDD1-7F1C-028AF6863206}"/>
              </a:ext>
            </a:extLst>
          </p:cNvPr>
          <p:cNvSpPr txBox="1"/>
          <p:nvPr/>
        </p:nvSpPr>
        <p:spPr>
          <a:xfrm>
            <a:off x="7940233" y="1583699"/>
            <a:ext cx="4251766" cy="4678204"/>
          </a:xfrm>
          <a:prstGeom prst="rect">
            <a:avLst/>
          </a:prstGeom>
          <a:noFill/>
          <a:ln>
            <a:solidFill>
              <a:srgbClr val="5A5A8E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/>
              <a:t>All Systems, Structures &amp; Supports are largely in line with previous years </a:t>
            </a:r>
          </a:p>
          <a:p>
            <a:r>
              <a:rPr lang="en-US" sz="2000" dirty="0"/>
              <a:t>– see Slide 15-21 for specifics around Communication, Technology, General Expectations, Restorative Practice</a:t>
            </a:r>
          </a:p>
          <a:p>
            <a:endParaRPr lang="en-US" sz="2000" dirty="0"/>
          </a:p>
          <a:p>
            <a:r>
              <a:rPr lang="en-US" sz="2000" dirty="0"/>
              <a:t>6</a:t>
            </a:r>
            <a:r>
              <a:rPr lang="en-US" sz="2000" baseline="30000" dirty="0"/>
              <a:t>th</a:t>
            </a:r>
            <a:r>
              <a:rPr lang="en-US" sz="2000" dirty="0"/>
              <a:t> Years can also avail of the school’s Supervised After School Study </a:t>
            </a:r>
            <a:r>
              <a:rPr lang="en-US" sz="2000" dirty="0" err="1"/>
              <a:t>Programme</a:t>
            </a:r>
            <a:r>
              <a:rPr lang="en-US" sz="2000" dirty="0"/>
              <a:t> (2 hours Monday, Wednesday &amp; Thursday) for €10 per week* - contact John D if you would like more information</a:t>
            </a:r>
          </a:p>
          <a:p>
            <a:endParaRPr lang="en-US" sz="2000" dirty="0"/>
          </a:p>
          <a:p>
            <a:r>
              <a:rPr lang="en-US" i="1" dirty="0"/>
              <a:t>*Varies slightly depending on calendar</a:t>
            </a:r>
          </a:p>
        </p:txBody>
      </p:sp>
    </p:spTree>
    <p:extLst>
      <p:ext uri="{BB962C8B-B14F-4D97-AF65-F5344CB8AC3E}">
        <p14:creationId xmlns:p14="http://schemas.microsoft.com/office/powerpoint/2010/main" val="165765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77C5C-DCEB-6DB8-9839-8C7873106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5A5A8E"/>
                </a:solidFill>
              </a:rPr>
              <a:t>How Parents &amp; Guardians Can Help Support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E86AB18C-A387-62A9-8665-EF48D48A4CA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6E0935-D575-D472-3448-2F3488118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529546"/>
            <a:ext cx="10877309" cy="409814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82CAEB8-7F86-1101-53B1-EE81BAE50493}"/>
              </a:ext>
            </a:extLst>
          </p:cNvPr>
          <p:cNvSpPr txBox="1"/>
          <p:nvPr/>
        </p:nvSpPr>
        <p:spPr>
          <a:xfrm>
            <a:off x="685800" y="5729468"/>
            <a:ext cx="1125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During Check &amp; Connect we will be talking to students about studying techniques, strategies to help eliminate distractions, goal setting and what makes a productive study space – please chat about these at home too.</a:t>
            </a:r>
          </a:p>
        </p:txBody>
      </p:sp>
    </p:spTree>
    <p:extLst>
      <p:ext uri="{BB962C8B-B14F-4D97-AF65-F5344CB8AC3E}">
        <p14:creationId xmlns:p14="http://schemas.microsoft.com/office/powerpoint/2010/main" val="79277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ED1CA-6B51-DB73-FA5E-699A15D2B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5A5A8E"/>
                </a:solidFill>
              </a:rPr>
              <a:t>How Students Can Support Themselves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C0F92-F2C9-64B0-10D1-5089F9FC33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93" t="11852" b="3281"/>
          <a:stretch>
            <a:fillRect/>
          </a:stretch>
        </p:blipFill>
        <p:spPr>
          <a:xfrm>
            <a:off x="4734045" y="2564874"/>
            <a:ext cx="7294284" cy="35812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91DB69-C752-D20C-9B4A-A2E31B7EFFDB}"/>
              </a:ext>
            </a:extLst>
          </p:cNvPr>
          <p:cNvSpPr txBox="1"/>
          <p:nvPr/>
        </p:nvSpPr>
        <p:spPr>
          <a:xfrm>
            <a:off x="827314" y="2668226"/>
            <a:ext cx="390673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Attendance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 Study Timetable is essential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Create a plan for the year and hold yourself accountable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Subject Folders &amp; Materials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Have specific, realistic, goals that you are working towards</a:t>
            </a:r>
          </a:p>
        </p:txBody>
      </p:sp>
      <p:pic>
        <p:nvPicPr>
          <p:cNvPr id="8" name="object 3">
            <a:extLst>
              <a:ext uri="{FF2B5EF4-FFF2-40B4-BE49-F238E27FC236}">
                <a16:creationId xmlns:a16="http://schemas.microsoft.com/office/drawing/2014/main" id="{E6782A9A-0F02-A108-FB73-253EFE33850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969E58-5626-9660-EB57-EBFA42CB596E}"/>
              </a:ext>
            </a:extLst>
          </p:cNvPr>
          <p:cNvSpPr txBox="1"/>
          <p:nvPr/>
        </p:nvSpPr>
        <p:spPr>
          <a:xfrm>
            <a:off x="882432" y="1812547"/>
            <a:ext cx="3287210" cy="584775"/>
          </a:xfrm>
          <a:prstGeom prst="rect">
            <a:avLst/>
          </a:prstGeom>
          <a:solidFill>
            <a:srgbClr val="5A5A8E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solidFill>
                  <a:srgbClr val="FCBF0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 </a:t>
            </a:r>
            <a:r>
              <a:rPr lang="en-US" sz="3200" dirty="0" err="1">
                <a:ln w="0"/>
                <a:solidFill>
                  <a:srgbClr val="FCBF0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Organised</a:t>
            </a:r>
            <a:r>
              <a:rPr lang="en-US" sz="3200" dirty="0">
                <a:ln w="0"/>
                <a:solidFill>
                  <a:srgbClr val="FCBF07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!!!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85BAF9-F387-ED85-0916-7BA3C51E0B90}"/>
              </a:ext>
            </a:extLst>
          </p:cNvPr>
          <p:cNvSpPr txBox="1"/>
          <p:nvPr/>
        </p:nvSpPr>
        <p:spPr>
          <a:xfrm>
            <a:off x="4734045" y="2055812"/>
            <a:ext cx="504876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A Sample Study Timetable (edit to suit you):</a:t>
            </a:r>
          </a:p>
        </p:txBody>
      </p:sp>
    </p:spTree>
    <p:extLst>
      <p:ext uri="{BB962C8B-B14F-4D97-AF65-F5344CB8AC3E}">
        <p14:creationId xmlns:p14="http://schemas.microsoft.com/office/powerpoint/2010/main" val="10240732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A65CA-E03F-FCF2-DF70-F5568FA8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rgbClr val="5A5A8E"/>
                </a:solidFill>
              </a:rPr>
              <a:t>Leaving Cert Established: What has changed?</a:t>
            </a: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F757597B-B23A-4551-2472-718904D4BB38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458325" y="1"/>
            <a:ext cx="2733674" cy="982801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ED1A024-88E9-7A7B-9FBB-067C22B9E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49" y="1562101"/>
            <a:ext cx="11060575" cy="4351338"/>
          </a:xfrm>
        </p:spPr>
        <p:txBody>
          <a:bodyPr>
            <a:normAutofit/>
          </a:bodyPr>
          <a:lstStyle/>
          <a:p>
            <a:r>
              <a:rPr lang="en-US" sz="2000" dirty="0"/>
              <a:t>Senior Cycle is being redeveloped - your children are the first cohort to experience these changes</a:t>
            </a:r>
          </a:p>
          <a:p>
            <a:r>
              <a:rPr lang="en-US" sz="2000" dirty="0"/>
              <a:t>Tranche 1 Subjects – </a:t>
            </a:r>
            <a:r>
              <a:rPr lang="en-US" sz="2000" b="1" dirty="0"/>
              <a:t>Biology and Business </a:t>
            </a:r>
            <a:r>
              <a:rPr lang="en-US" sz="2000" dirty="0"/>
              <a:t>– have an Additional Assessment Component (AAC)</a:t>
            </a:r>
          </a:p>
          <a:p>
            <a:pPr lvl="1"/>
            <a:r>
              <a:rPr lang="en-US" sz="1800" dirty="0"/>
              <a:t>Completion Dates: Biology = Friday 26</a:t>
            </a:r>
            <a:r>
              <a:rPr lang="en-US" sz="1800" baseline="30000" dirty="0"/>
              <a:t>th</a:t>
            </a:r>
            <a:r>
              <a:rPr lang="en-US" sz="1800" dirty="0"/>
              <a:t> February and Business = 12</a:t>
            </a:r>
            <a:r>
              <a:rPr lang="en-US" sz="1800" baseline="30000" dirty="0"/>
              <a:t>th</a:t>
            </a:r>
            <a:r>
              <a:rPr lang="en-US" sz="1800" dirty="0"/>
              <a:t> March</a:t>
            </a:r>
          </a:p>
          <a:p>
            <a:r>
              <a:rPr lang="en-US" sz="2000" dirty="0"/>
              <a:t>Each subject has its own assessment brief, but the key features are similar: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AAE030BF-9EE7-679C-4A3F-1EC4DD732B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056" r="1021" b="3065"/>
          <a:stretch>
            <a:fillRect/>
          </a:stretch>
        </p:blipFill>
        <p:spPr>
          <a:xfrm>
            <a:off x="666748" y="3031620"/>
            <a:ext cx="9526493" cy="30104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D1D3B7D-86EA-32B4-482B-CC62FFE3BEC1}"/>
              </a:ext>
            </a:extLst>
          </p:cNvPr>
          <p:cNvSpPr txBox="1"/>
          <p:nvPr/>
        </p:nvSpPr>
        <p:spPr>
          <a:xfrm>
            <a:off x="666749" y="6042026"/>
            <a:ext cx="110605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John C will be running a Referencing workshop with students in the coming weeks and updating teachers with any information from the SEC</a:t>
            </a:r>
          </a:p>
        </p:txBody>
      </p:sp>
    </p:spTree>
    <p:extLst>
      <p:ext uri="{BB962C8B-B14F-4D97-AF65-F5344CB8AC3E}">
        <p14:creationId xmlns:p14="http://schemas.microsoft.com/office/powerpoint/2010/main" val="168250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E1A847-D3A8-428B-6E41-DE212EFDFC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00" t="26459" r="2728" b="9375"/>
          <a:stretch>
            <a:fillRect/>
          </a:stretch>
        </p:blipFill>
        <p:spPr>
          <a:xfrm>
            <a:off x="185738" y="1302821"/>
            <a:ext cx="12016773" cy="456934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6A674287-8CBE-D85E-ACA0-84377BBF08EC}"/>
              </a:ext>
            </a:extLst>
          </p:cNvPr>
          <p:cNvSpPr txBox="1">
            <a:spLocks/>
          </p:cNvSpPr>
          <p:nvPr/>
        </p:nvSpPr>
        <p:spPr>
          <a:xfrm>
            <a:off x="642937" y="320020"/>
            <a:ext cx="1033938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5A5A8E"/>
                </a:solidFill>
              </a:rPr>
              <a:t>Other Subjects with Project Components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B5E721A7-ADFD-0E12-4FCD-8CD450EE7D7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58325" y="1"/>
            <a:ext cx="2733674" cy="9828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5D9EBF-526A-7C0A-FA1A-349D653D8A71}"/>
              </a:ext>
            </a:extLst>
          </p:cNvPr>
          <p:cNvSpPr txBox="1"/>
          <p:nvPr/>
        </p:nvSpPr>
        <p:spPr>
          <a:xfrm>
            <a:off x="175227" y="6014858"/>
            <a:ext cx="120167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Arrow highlights subjects offered to students at FETSS this year, full listed provided for students studying an additional subject outside of our school</a:t>
            </a:r>
          </a:p>
        </p:txBody>
      </p:sp>
      <p:sp>
        <p:nvSpPr>
          <p:cNvPr id="7" name="Left Arrow 6">
            <a:extLst>
              <a:ext uri="{FF2B5EF4-FFF2-40B4-BE49-F238E27FC236}">
                <a16:creationId xmlns:a16="http://schemas.microsoft.com/office/drawing/2014/main" id="{1C02565E-8279-3C04-F12A-CA341B5AA7B6}"/>
              </a:ext>
            </a:extLst>
          </p:cNvPr>
          <p:cNvSpPr/>
          <p:nvPr/>
        </p:nvSpPr>
        <p:spPr>
          <a:xfrm>
            <a:off x="2843213" y="1645583"/>
            <a:ext cx="485776" cy="362891"/>
          </a:xfrm>
          <a:prstGeom prst="leftArrow">
            <a:avLst/>
          </a:prstGeom>
          <a:solidFill>
            <a:srgbClr val="FCBF0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D8AD54B0-02DC-AADA-202C-9EA3DB0B182C}"/>
              </a:ext>
            </a:extLst>
          </p:cNvPr>
          <p:cNvSpPr/>
          <p:nvPr/>
        </p:nvSpPr>
        <p:spPr>
          <a:xfrm>
            <a:off x="2843213" y="3088620"/>
            <a:ext cx="485776" cy="362891"/>
          </a:xfrm>
          <a:prstGeom prst="leftArrow">
            <a:avLst/>
          </a:prstGeom>
          <a:solidFill>
            <a:srgbClr val="FCBF0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Arrow 10">
            <a:extLst>
              <a:ext uri="{FF2B5EF4-FFF2-40B4-BE49-F238E27FC236}">
                <a16:creationId xmlns:a16="http://schemas.microsoft.com/office/drawing/2014/main" id="{563B0DE0-FC8E-A278-266C-0716CEDDBF45}"/>
              </a:ext>
            </a:extLst>
          </p:cNvPr>
          <p:cNvSpPr/>
          <p:nvPr/>
        </p:nvSpPr>
        <p:spPr>
          <a:xfrm>
            <a:off x="2843213" y="3474022"/>
            <a:ext cx="485776" cy="362891"/>
          </a:xfrm>
          <a:prstGeom prst="leftArrow">
            <a:avLst/>
          </a:prstGeom>
          <a:solidFill>
            <a:srgbClr val="FCBF0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Arrow 11">
            <a:extLst>
              <a:ext uri="{FF2B5EF4-FFF2-40B4-BE49-F238E27FC236}">
                <a16:creationId xmlns:a16="http://schemas.microsoft.com/office/drawing/2014/main" id="{CF12FDC4-1DD5-39ED-1EF5-381ED74FE5F3}"/>
              </a:ext>
            </a:extLst>
          </p:cNvPr>
          <p:cNvSpPr/>
          <p:nvPr/>
        </p:nvSpPr>
        <p:spPr>
          <a:xfrm>
            <a:off x="2843213" y="4486636"/>
            <a:ext cx="485776" cy="362891"/>
          </a:xfrm>
          <a:prstGeom prst="leftArrow">
            <a:avLst/>
          </a:prstGeom>
          <a:solidFill>
            <a:srgbClr val="FCBF0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3C830313-9E8E-C7EB-1C7D-0798AED82B10}"/>
              </a:ext>
            </a:extLst>
          </p:cNvPr>
          <p:cNvSpPr/>
          <p:nvPr/>
        </p:nvSpPr>
        <p:spPr>
          <a:xfrm>
            <a:off x="3086101" y="5411753"/>
            <a:ext cx="485776" cy="362891"/>
          </a:xfrm>
          <a:prstGeom prst="leftArrow">
            <a:avLst/>
          </a:prstGeom>
          <a:solidFill>
            <a:srgbClr val="FCBF0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13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A4205-5F83-6AE7-DC8F-0A3A1383C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5A5A8E"/>
                </a:solidFill>
              </a:rPr>
              <a:t>Authentication of AACs and Project Work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8981B6A-25A9-7A94-BAAA-61D25E6F3F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083" b="6864"/>
          <a:stretch>
            <a:fillRect/>
          </a:stretch>
        </p:blipFill>
        <p:spPr>
          <a:xfrm>
            <a:off x="838199" y="1538968"/>
            <a:ext cx="10515599" cy="46143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1420253-324E-FC17-65A8-69CE10DD7601}"/>
              </a:ext>
            </a:extLst>
          </p:cNvPr>
          <p:cNvSpPr txBox="1"/>
          <p:nvPr/>
        </p:nvSpPr>
        <p:spPr>
          <a:xfrm>
            <a:off x="838199" y="6308209"/>
            <a:ext cx="104101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Note</a:t>
            </a:r>
            <a:r>
              <a:rPr lang="en-US" dirty="0"/>
              <a:t>: if you are doing an additional subject (outside of FETSS) make sure you let Andrew know.</a:t>
            </a:r>
          </a:p>
        </p:txBody>
      </p:sp>
      <p:pic>
        <p:nvPicPr>
          <p:cNvPr id="6" name="object 3">
            <a:extLst>
              <a:ext uri="{FF2B5EF4-FFF2-40B4-BE49-F238E27FC236}">
                <a16:creationId xmlns:a16="http://schemas.microsoft.com/office/drawing/2014/main" id="{E96DFAB6-1C04-C002-8C72-6F20D0EEAC4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332686" y="1"/>
            <a:ext cx="2859313" cy="8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82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A9CF7-0E18-EE50-69F5-3EDCBA39F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rgbClr val="5A5A8E"/>
                </a:solidFill>
              </a:rPr>
              <a:t>Submission of AACs and Project Work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873CDFA-2FC5-2902-C513-F4A90203A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4520"/>
          <a:stretch>
            <a:fillRect/>
          </a:stretch>
        </p:blipFill>
        <p:spPr>
          <a:xfrm>
            <a:off x="838200" y="1690688"/>
            <a:ext cx="11012870" cy="4667250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1738CAE6-94DA-903E-A6A1-FC1B0D9FF666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620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/>
            <a:r>
              <a:rPr lang="en-US" sz="5400" spc="-80" dirty="0">
                <a:solidFill>
                  <a:srgbClr val="5A5A8E"/>
                </a:solidFill>
              </a:rPr>
              <a:t>Reminder about Systems</a:t>
            </a:r>
            <a:r>
              <a:rPr lang="en-US" sz="5400" spc="-265" dirty="0">
                <a:solidFill>
                  <a:srgbClr val="5A5A8E"/>
                </a:solidFill>
              </a:rPr>
              <a:t> </a:t>
            </a:r>
            <a:r>
              <a:rPr lang="en-US" sz="5400" dirty="0">
                <a:solidFill>
                  <a:srgbClr val="5A5A8E"/>
                </a:solidFill>
              </a:rPr>
              <a:t>and</a:t>
            </a:r>
            <a:r>
              <a:rPr lang="en-US" sz="5400" spc="-240" dirty="0">
                <a:solidFill>
                  <a:srgbClr val="5A5A8E"/>
                </a:solidFill>
              </a:rPr>
              <a:t> </a:t>
            </a:r>
            <a:r>
              <a:rPr lang="en-US" sz="5400" spc="-60" dirty="0">
                <a:solidFill>
                  <a:srgbClr val="5A5A8E"/>
                </a:solidFill>
              </a:rPr>
              <a:t>Structures</a:t>
            </a:r>
            <a:endParaRPr lang="en-US" sz="5400" dirty="0">
              <a:solidFill>
                <a:srgbClr val="5A5A8E"/>
              </a:solidFill>
            </a:endParaRP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32E818-F753-A132-203E-07C4F43370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635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FB0B1E1-F63C-C807-BD44-E9FDBE71993F}"/>
              </a:ext>
            </a:extLst>
          </p:cNvPr>
          <p:cNvSpPr txBox="1"/>
          <p:nvPr/>
        </p:nvSpPr>
        <p:spPr>
          <a:xfrm>
            <a:off x="888814" y="4242889"/>
            <a:ext cx="3734014" cy="369332"/>
          </a:xfrm>
          <a:prstGeom prst="rect">
            <a:avLst/>
          </a:prstGeom>
          <a:solidFill>
            <a:srgbClr val="FCBF07"/>
          </a:solidFill>
        </p:spPr>
        <p:txBody>
          <a:bodyPr wrap="squar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 descr="A poster of a school community  Description automatically generated">
            <a:extLst>
              <a:ext uri="{FF2B5EF4-FFF2-40B4-BE49-F238E27FC236}">
                <a16:creationId xmlns:a16="http://schemas.microsoft.com/office/drawing/2014/main" id="{DBA93840-0D28-771A-8AD9-F33CB4C50FC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/>
          <a:srcRect t="19260"/>
          <a:stretch>
            <a:fillRect/>
          </a:stretch>
        </p:blipFill>
        <p:spPr>
          <a:xfrm>
            <a:off x="838200" y="1553029"/>
            <a:ext cx="4905375" cy="5065485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702E474E-6579-759B-27F5-90B5BA43C9A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0F6A0BE-349B-B341-D8DA-6ADC2D895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Communication Guidelines</a:t>
            </a:r>
          </a:p>
        </p:txBody>
      </p:sp>
      <p:pic>
        <p:nvPicPr>
          <p:cNvPr id="8" name="object 2" descr="A colorful poster with text and images  Description automatically generated with medium confidence">
            <a:extLst>
              <a:ext uri="{FF2B5EF4-FFF2-40B4-BE49-F238E27FC236}">
                <a16:creationId xmlns:a16="http://schemas.microsoft.com/office/drawing/2014/main" id="{6CD4A3A8-5D03-210F-A5FD-94D9B397B45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43651" y="1553029"/>
            <a:ext cx="5200650" cy="5123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526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82377-2649-748F-9E19-837093DD7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5A5A8E"/>
                </a:solidFill>
              </a:rPr>
              <a:t>Technology Issues</a:t>
            </a:r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31C968C9-0276-B336-5DA2-FAF40313293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5" name="Picture 4" descr="iPad NOT &#10;WORKING? &#10;HERE'S WHAT TO DO! &#10;1 &#10;CHECK FOR &#10;2 &#10;TURN IT OFF &#10;1. Hold the &#10;UPDATES &#10;AND ON AGAIN &#10;power button &#10;Connect your iPad to a &#10;A simple restart fixes &#10;secure and reliable &#10;Wi-Fi connection &#10;many problems! &#10;2. Turn &#10;Go to Settings -&gt; &#10;1 &#10;Hold the power button &#10;the iPad off &#10;General -&gt; &#10;Software Update &#10;2 &#10;Turn the iPad off &#10;Download and install &#10;3 &#10;Wait 30 seconds &#10;any available updates &#10;4 &#10;Turn it back on &#10;30 &#10;3. Wait &#10;SECONDS &#10;30 seconds &#10;Sometimes apps or features stop &#10;Then check if the issue &#10;working properly if updates have &#10;not been completed. &#10;is fixed. &#10;4. Turn it &#10;back on &#10;! &#10;WHEN SHOULD YOU &#10;? &#10;NEED HELP WITH &#10;CONTACT WRIGGLE? &#10;A SMALL PROBLEM? &#10;You should contact Wriggle directly if: &#10;For &#10;· Minor issues &#10;The screen is cracked or broken &#10;· Problems with a single app &#10;wriggle® &#10;· Quick questions or support &#10;The iPad will not turn on &#10;CONTACT US &#10;VISIT THE &#10;You forget your password &#10;TECH TEAM! &#10;? &#10;You lock yourself out &#10;of the device &#10;The issue continues after updating &#10;and restarting &#10;There are ongoing software problems &#10;Use the &quot;Contact Us&quot; &#10;There are hardware issues &#10;page on the &#10;TUESDAY &#10;(buttons, charging port, speakers, battery etc.) &#10;Wriggle website. &#10;IN THE PREP ROOM &#10;NEXT TO THE SCIENCE LAB &#10;REMEMBER &#10;Most problems can be fixed by: &#10;UPDATING &#10;ASKING FOR HELP &#10;THE IPAD &#10;RESTARTING &#10;EARLY BEFORE THE &#10;THE IPAD &#10;ISSUE GETS WORSE ">
            <a:extLst>
              <a:ext uri="{FF2B5EF4-FFF2-40B4-BE49-F238E27FC236}">
                <a16:creationId xmlns:a16="http://schemas.microsoft.com/office/drawing/2014/main" id="{5730CFC0-BE84-1212-E403-BA1B30F860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4722"/>
          <a:stretch>
            <a:fillRect/>
          </a:stretch>
        </p:blipFill>
        <p:spPr>
          <a:xfrm>
            <a:off x="0" y="1576388"/>
            <a:ext cx="5543550" cy="4635125"/>
          </a:xfrm>
          <a:prstGeom prst="rect">
            <a:avLst/>
          </a:prstGeom>
        </p:spPr>
      </p:pic>
      <p:pic>
        <p:nvPicPr>
          <p:cNvPr id="6" name="Picture 5" descr="iPad NOT &#10;WORKING? &#10;HERE'S WHAT TO DO! &#10;1 &#10;CHECK FOR &#10;2 &#10;TURN IT OFF &#10;1. Hold the &#10;UPDATES &#10;AND ON AGAIN &#10;power button &#10;Connect your iPad to a &#10;A simple restart fixes &#10;secure and reliable &#10;Wi-Fi connection &#10;many problems! &#10;2. Turn &#10;Go to Settings -&gt; &#10;1 &#10;Hold the power button &#10;the iPad off &#10;General -&gt; &#10;Software Update &#10;2 &#10;Turn the iPad off &#10;Download and install &#10;3 &#10;Wait 30 seconds &#10;any available updates &#10;4 &#10;Turn it back on &#10;30 &#10;3. Wait &#10;SECONDS &#10;30 seconds &#10;Sometimes apps or features stop &#10;Then check if the issue &#10;working properly if updates have &#10;not been completed. &#10;is fixed. &#10;4. Turn it &#10;back on &#10;! &#10;WHEN SHOULD YOU &#10;? &#10;NEED HELP WITH &#10;CONTACT WRIGGLE? &#10;A SMALL PROBLEM? &#10;You should contact Wriggle directly if: &#10;For &#10;· Minor issues &#10;The screen is cracked or broken &#10;· Problems with a single app &#10;wriggle® &#10;· Quick questions or support &#10;The iPad will not turn on &#10;CONTACT US &#10;VISIT THE &#10;You forget your password &#10;TECH TEAM! &#10;? &#10;You lock yourself out &#10;of the device &#10;The issue continues after updating &#10;and restarting &#10;There are ongoing software problems &#10;Use the &quot;Contact Us&quot; &#10;There are hardware issues &#10;page on the &#10;TUESDAY &#10;(buttons, charging port, speakers, battery etc.) &#10;Wriggle website. &#10;IN THE PREP ROOM &#10;NEXT TO THE SCIENCE LAB &#10;REMEMBER &#10;Most problems can be fixed by: &#10;UPDATING &#10;ASKING FOR HELP &#10;THE IPAD &#10;RESTARTING &#10;EARLY BEFORE THE &#10;THE IPAD &#10;ISSUE GETS WORSE ">
            <a:extLst>
              <a:ext uri="{FF2B5EF4-FFF2-40B4-BE49-F238E27FC236}">
                <a16:creationId xmlns:a16="http://schemas.microsoft.com/office/drawing/2014/main" id="{F6C8604A-F2EF-0BEC-EDBA-B175A5D1E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154"/>
          <a:stretch>
            <a:fillRect/>
          </a:stretch>
        </p:blipFill>
        <p:spPr>
          <a:xfrm>
            <a:off x="5439920" y="1690688"/>
            <a:ext cx="6752080" cy="45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04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0"/>
            <a:ext cx="10515600" cy="1100942"/>
          </a:xfrm>
          <a:prstGeom prst="rect">
            <a:avLst/>
          </a:prstGeom>
        </p:spPr>
        <p:txBody>
          <a:bodyPr vert="horz" wrap="square" lIns="0" tIns="419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en-GB" spc="-240" dirty="0">
                <a:solidFill>
                  <a:srgbClr val="5A5A8E"/>
                </a:solidFill>
              </a:rPr>
              <a:t>General</a:t>
            </a:r>
            <a:r>
              <a:rPr spc="-240" dirty="0">
                <a:solidFill>
                  <a:srgbClr val="5A5A8E"/>
                </a:solidFill>
              </a:rPr>
              <a:t> </a:t>
            </a:r>
            <a:r>
              <a:rPr spc="-35" dirty="0">
                <a:solidFill>
                  <a:srgbClr val="5A5A8E"/>
                </a:solidFill>
              </a:rPr>
              <a:t>Expectations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34034" y="1364405"/>
            <a:ext cx="7146155" cy="5316198"/>
          </a:xfrm>
          <a:prstGeom prst="rect">
            <a:avLst/>
          </a:prstGeom>
        </p:spPr>
        <p:txBody>
          <a:bodyPr vert="horz" wrap="square" lIns="0" tIns="126364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94"/>
              </a:spcBef>
              <a:buSzPct val="152727"/>
              <a:buFont typeface="Arial" panose="020B0604020202020204" pitchFamily="34" charset="0"/>
              <a:buChar char="•"/>
              <a:tabLst>
                <a:tab pos="468630" algn="l"/>
              </a:tabLst>
            </a:pPr>
            <a:r>
              <a:rPr sz="2400" spc="-10" dirty="0">
                <a:cs typeface="Calibri"/>
              </a:rPr>
              <a:t>Attendance</a:t>
            </a:r>
            <a:endParaRPr sz="2400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785"/>
              </a:spcBef>
              <a:buSzPct val="152727"/>
              <a:buFont typeface="Arial" panose="020B0604020202020204" pitchFamily="34" charset="0"/>
              <a:buChar char="•"/>
              <a:tabLst>
                <a:tab pos="468630" algn="l"/>
              </a:tabLst>
            </a:pPr>
            <a:r>
              <a:rPr sz="2400" dirty="0">
                <a:cs typeface="Calibri"/>
              </a:rPr>
              <a:t>On</a:t>
            </a:r>
            <a:r>
              <a:rPr sz="2400" spc="25" dirty="0">
                <a:cs typeface="Calibri"/>
              </a:rPr>
              <a:t> </a:t>
            </a:r>
            <a:r>
              <a:rPr sz="2400" dirty="0">
                <a:cs typeface="Calibri"/>
              </a:rPr>
              <a:t>time</a:t>
            </a:r>
            <a:r>
              <a:rPr sz="2400" spc="20" dirty="0">
                <a:cs typeface="Calibri"/>
              </a:rPr>
              <a:t> </a:t>
            </a:r>
            <a:r>
              <a:rPr sz="2400" dirty="0">
                <a:cs typeface="Calibri"/>
              </a:rPr>
              <a:t>–</a:t>
            </a:r>
            <a:r>
              <a:rPr sz="2400" spc="45" dirty="0">
                <a:cs typeface="Calibri"/>
              </a:rPr>
              <a:t> </a:t>
            </a:r>
            <a:r>
              <a:rPr sz="2400" dirty="0">
                <a:cs typeface="Calibri"/>
              </a:rPr>
              <a:t>arrival</a:t>
            </a:r>
            <a:r>
              <a:rPr sz="2400" spc="30" dirty="0">
                <a:cs typeface="Calibri"/>
              </a:rPr>
              <a:t> </a:t>
            </a:r>
            <a:r>
              <a:rPr sz="2400" dirty="0">
                <a:cs typeface="Calibri"/>
              </a:rPr>
              <a:t>at</a:t>
            </a:r>
            <a:r>
              <a:rPr sz="2400" spc="40" dirty="0">
                <a:cs typeface="Calibri"/>
              </a:rPr>
              <a:t> </a:t>
            </a:r>
            <a:r>
              <a:rPr sz="2400" dirty="0">
                <a:cs typeface="Calibri"/>
              </a:rPr>
              <a:t>8:20</a:t>
            </a:r>
            <a:r>
              <a:rPr sz="2400" spc="10" dirty="0">
                <a:cs typeface="Calibri"/>
              </a:rPr>
              <a:t> </a:t>
            </a:r>
            <a:r>
              <a:rPr sz="2400" dirty="0">
                <a:cs typeface="Calibri"/>
              </a:rPr>
              <a:t>for first</a:t>
            </a:r>
            <a:r>
              <a:rPr sz="2400" spc="40" dirty="0">
                <a:cs typeface="Calibri"/>
              </a:rPr>
              <a:t> </a:t>
            </a:r>
            <a:r>
              <a:rPr sz="2400" dirty="0">
                <a:cs typeface="Calibri"/>
              </a:rPr>
              <a:t>class</a:t>
            </a:r>
            <a:r>
              <a:rPr sz="2400" spc="110" dirty="0">
                <a:cs typeface="Calibri"/>
              </a:rPr>
              <a:t> </a:t>
            </a:r>
            <a:r>
              <a:rPr sz="2400" dirty="0">
                <a:cs typeface="Calibri"/>
              </a:rPr>
              <a:t>to</a:t>
            </a:r>
            <a:r>
              <a:rPr sz="2400" spc="25" dirty="0">
                <a:cs typeface="Calibri"/>
              </a:rPr>
              <a:t> </a:t>
            </a:r>
            <a:r>
              <a:rPr sz="2400" dirty="0">
                <a:cs typeface="Calibri"/>
              </a:rPr>
              <a:t>begin</a:t>
            </a:r>
            <a:r>
              <a:rPr sz="2400" spc="35" dirty="0">
                <a:cs typeface="Calibri"/>
              </a:rPr>
              <a:t> </a:t>
            </a:r>
            <a:r>
              <a:rPr sz="2400" dirty="0">
                <a:cs typeface="Calibri"/>
              </a:rPr>
              <a:t>at</a:t>
            </a:r>
            <a:r>
              <a:rPr sz="2400" spc="40" dirty="0">
                <a:cs typeface="Calibri"/>
              </a:rPr>
              <a:t> </a:t>
            </a:r>
            <a:r>
              <a:rPr sz="2400" spc="-20" dirty="0">
                <a:cs typeface="Calibri"/>
              </a:rPr>
              <a:t>8:30</a:t>
            </a:r>
            <a:endParaRPr sz="2400" dirty="0"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785"/>
              </a:spcBef>
              <a:buSzPct val="152727"/>
              <a:buFont typeface="Arial" panose="020B0604020202020204" pitchFamily="34" charset="0"/>
              <a:buChar char="•"/>
              <a:tabLst>
                <a:tab pos="468630" algn="l"/>
              </a:tabLst>
            </a:pPr>
            <a:r>
              <a:rPr sz="2400" dirty="0">
                <a:cs typeface="Calibri"/>
              </a:rPr>
              <a:t>iPads</a:t>
            </a:r>
            <a:r>
              <a:rPr sz="2400" spc="50" dirty="0">
                <a:cs typeface="Calibri"/>
              </a:rPr>
              <a:t> </a:t>
            </a:r>
            <a:r>
              <a:rPr sz="2400" dirty="0">
                <a:cs typeface="Calibri"/>
              </a:rPr>
              <a:t>charged</a:t>
            </a:r>
            <a:r>
              <a:rPr sz="2400" spc="50" dirty="0">
                <a:cs typeface="Calibri"/>
              </a:rPr>
              <a:t> </a:t>
            </a:r>
            <a:r>
              <a:rPr sz="2400" dirty="0">
                <a:cs typeface="Calibri"/>
              </a:rPr>
              <a:t>to</a:t>
            </a:r>
            <a:r>
              <a:rPr sz="2400" spc="50" dirty="0">
                <a:cs typeface="Calibri"/>
              </a:rPr>
              <a:t> </a:t>
            </a:r>
            <a:r>
              <a:rPr sz="2400" dirty="0">
                <a:cs typeface="Calibri"/>
              </a:rPr>
              <a:t>over</a:t>
            </a:r>
            <a:r>
              <a:rPr sz="2400" spc="95" dirty="0">
                <a:cs typeface="Calibri"/>
              </a:rPr>
              <a:t> </a:t>
            </a:r>
            <a:r>
              <a:rPr sz="2400" dirty="0">
                <a:cs typeface="Calibri"/>
              </a:rPr>
              <a:t>80%</a:t>
            </a:r>
            <a:r>
              <a:rPr sz="2400" spc="55" dirty="0">
                <a:cs typeface="Calibri"/>
              </a:rPr>
              <a:t> </a:t>
            </a:r>
            <a:r>
              <a:rPr sz="2400" dirty="0">
                <a:cs typeface="Calibri"/>
              </a:rPr>
              <a:t>when</a:t>
            </a:r>
            <a:r>
              <a:rPr sz="2400" spc="50" dirty="0">
                <a:cs typeface="Calibri"/>
              </a:rPr>
              <a:t> </a:t>
            </a:r>
            <a:r>
              <a:rPr sz="2400" dirty="0">
                <a:cs typeface="Calibri"/>
              </a:rPr>
              <a:t>arriving</a:t>
            </a:r>
            <a:r>
              <a:rPr sz="2400" spc="55" dirty="0">
                <a:cs typeface="Calibri"/>
              </a:rPr>
              <a:t> </a:t>
            </a:r>
            <a:r>
              <a:rPr sz="2400" dirty="0">
                <a:cs typeface="Calibri"/>
              </a:rPr>
              <a:t>at</a:t>
            </a:r>
            <a:r>
              <a:rPr sz="2400" spc="60" dirty="0">
                <a:cs typeface="Calibri"/>
              </a:rPr>
              <a:t> </a:t>
            </a:r>
            <a:r>
              <a:rPr sz="2400" dirty="0">
                <a:cs typeface="Calibri"/>
              </a:rPr>
              <a:t>the</a:t>
            </a:r>
            <a:r>
              <a:rPr sz="2400" spc="50" dirty="0">
                <a:cs typeface="Calibri"/>
              </a:rPr>
              <a:t> </a:t>
            </a:r>
            <a:r>
              <a:rPr sz="2400" spc="-10" dirty="0">
                <a:cs typeface="Calibri"/>
              </a:rPr>
              <a:t>school</a:t>
            </a:r>
            <a:endParaRPr sz="2400" dirty="0">
              <a:cs typeface="Calibri"/>
            </a:endParaRPr>
          </a:p>
          <a:p>
            <a:pPr marL="354965" marR="5080" indent="-342900">
              <a:lnSpc>
                <a:spcPts val="3080"/>
              </a:lnSpc>
              <a:spcBef>
                <a:spcPts val="3070"/>
              </a:spcBef>
              <a:buSzPct val="152727"/>
              <a:buFont typeface="Arial" panose="020B0604020202020204" pitchFamily="34" charset="0"/>
              <a:buChar char="•"/>
              <a:tabLst>
                <a:tab pos="469900" algn="l"/>
              </a:tabLst>
            </a:pPr>
            <a:r>
              <a:rPr sz="2400" dirty="0">
                <a:cs typeface="Arial MT"/>
              </a:rPr>
              <a:t>Journals,</a:t>
            </a:r>
            <a:r>
              <a:rPr sz="2400" spc="50" dirty="0">
                <a:cs typeface="Arial MT"/>
              </a:rPr>
              <a:t> </a:t>
            </a:r>
            <a:r>
              <a:rPr sz="2400" dirty="0">
                <a:cs typeface="Calibri"/>
              </a:rPr>
              <a:t>Wellread</a:t>
            </a:r>
            <a:r>
              <a:rPr sz="2400" spc="95" dirty="0">
                <a:cs typeface="Calibri"/>
              </a:rPr>
              <a:t> </a:t>
            </a:r>
            <a:r>
              <a:rPr sz="2400" dirty="0">
                <a:cs typeface="Calibri"/>
              </a:rPr>
              <a:t>Book</a:t>
            </a:r>
            <a:r>
              <a:rPr sz="2400" spc="40" dirty="0">
                <a:cs typeface="Calibri"/>
              </a:rPr>
              <a:t> </a:t>
            </a:r>
            <a:r>
              <a:rPr sz="2400" dirty="0">
                <a:cs typeface="Calibri"/>
              </a:rPr>
              <a:t>and</a:t>
            </a:r>
            <a:r>
              <a:rPr sz="2400" spc="75" dirty="0">
                <a:cs typeface="Calibri"/>
              </a:rPr>
              <a:t> </a:t>
            </a:r>
            <a:r>
              <a:rPr sz="2400" dirty="0">
                <a:cs typeface="Calibri"/>
              </a:rPr>
              <a:t>Stationery</a:t>
            </a:r>
            <a:r>
              <a:rPr sz="2400" spc="65" dirty="0">
                <a:cs typeface="Calibri"/>
              </a:rPr>
              <a:t> </a:t>
            </a:r>
            <a:r>
              <a:rPr sz="2400" dirty="0">
                <a:cs typeface="Arial MT"/>
              </a:rPr>
              <a:t>in</a:t>
            </a:r>
            <a:r>
              <a:rPr sz="2400" spc="165" dirty="0">
                <a:cs typeface="Arial MT"/>
              </a:rPr>
              <a:t> </a:t>
            </a:r>
            <a:r>
              <a:rPr sz="2400" dirty="0">
                <a:cs typeface="Arial MT"/>
              </a:rPr>
              <a:t>school</a:t>
            </a:r>
            <a:r>
              <a:rPr sz="2400" spc="114" dirty="0">
                <a:cs typeface="Arial MT"/>
              </a:rPr>
              <a:t> </a:t>
            </a:r>
            <a:r>
              <a:rPr sz="2400" dirty="0">
                <a:cs typeface="Arial MT"/>
              </a:rPr>
              <a:t>and</a:t>
            </a:r>
            <a:r>
              <a:rPr sz="2400" spc="85" dirty="0">
                <a:cs typeface="Arial MT"/>
              </a:rPr>
              <a:t> </a:t>
            </a:r>
            <a:r>
              <a:rPr sz="2400" dirty="0">
                <a:cs typeface="Arial MT"/>
              </a:rPr>
              <a:t>on</a:t>
            </a:r>
            <a:r>
              <a:rPr sz="2400" spc="85" dirty="0">
                <a:cs typeface="Arial MT"/>
              </a:rPr>
              <a:t> </a:t>
            </a:r>
            <a:r>
              <a:rPr sz="2400" dirty="0">
                <a:cs typeface="Arial MT"/>
              </a:rPr>
              <a:t>the</a:t>
            </a:r>
            <a:r>
              <a:rPr sz="2400" spc="85" dirty="0">
                <a:cs typeface="Arial MT"/>
              </a:rPr>
              <a:t> </a:t>
            </a:r>
            <a:r>
              <a:rPr sz="2400" spc="-20" dirty="0">
                <a:cs typeface="Arial MT"/>
              </a:rPr>
              <a:t>desk </a:t>
            </a:r>
            <a:r>
              <a:rPr sz="2400" dirty="0">
                <a:cs typeface="Arial MT"/>
              </a:rPr>
              <a:t>during</a:t>
            </a:r>
            <a:r>
              <a:rPr sz="2400" spc="165" dirty="0">
                <a:cs typeface="Arial MT"/>
              </a:rPr>
              <a:t> </a:t>
            </a:r>
            <a:r>
              <a:rPr sz="2400" dirty="0">
                <a:cs typeface="Arial MT"/>
              </a:rPr>
              <a:t>all</a:t>
            </a:r>
            <a:r>
              <a:rPr sz="2400" spc="35" dirty="0">
                <a:cs typeface="Arial MT"/>
              </a:rPr>
              <a:t> </a:t>
            </a:r>
            <a:r>
              <a:rPr sz="2400" spc="-10" dirty="0">
                <a:cs typeface="Arial MT"/>
              </a:rPr>
              <a:t>lessons</a:t>
            </a:r>
            <a:endParaRPr sz="2400" dirty="0"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640"/>
              </a:spcBef>
              <a:buSzPct val="152727"/>
              <a:buFont typeface="Arial" panose="020B0604020202020204" pitchFamily="34" charset="0"/>
              <a:buChar char="•"/>
              <a:tabLst>
                <a:tab pos="468630" algn="l"/>
              </a:tabLst>
            </a:pPr>
            <a:r>
              <a:rPr sz="2400" dirty="0">
                <a:cs typeface="Arial MT"/>
              </a:rPr>
              <a:t>Readiness</a:t>
            </a:r>
            <a:r>
              <a:rPr sz="2400" spc="135" dirty="0">
                <a:cs typeface="Arial MT"/>
              </a:rPr>
              <a:t> </a:t>
            </a:r>
            <a:r>
              <a:rPr sz="2400" dirty="0">
                <a:cs typeface="Arial MT"/>
              </a:rPr>
              <a:t>and</a:t>
            </a:r>
            <a:r>
              <a:rPr sz="2400" spc="140" dirty="0">
                <a:cs typeface="Arial MT"/>
              </a:rPr>
              <a:t> </a:t>
            </a:r>
            <a:r>
              <a:rPr sz="2400" dirty="0">
                <a:cs typeface="Arial MT"/>
              </a:rPr>
              <a:t>growth</a:t>
            </a:r>
            <a:r>
              <a:rPr sz="2400" spc="140" dirty="0">
                <a:cs typeface="Arial MT"/>
              </a:rPr>
              <a:t> </a:t>
            </a:r>
            <a:r>
              <a:rPr sz="2400" dirty="0">
                <a:cs typeface="Arial MT"/>
              </a:rPr>
              <a:t>mindset</a:t>
            </a:r>
            <a:r>
              <a:rPr sz="2400" spc="165" dirty="0">
                <a:cs typeface="Arial MT"/>
              </a:rPr>
              <a:t> </a:t>
            </a:r>
            <a:r>
              <a:rPr sz="2400" dirty="0">
                <a:cs typeface="Arial MT"/>
              </a:rPr>
              <a:t>for</a:t>
            </a:r>
            <a:r>
              <a:rPr sz="2400" spc="165" dirty="0">
                <a:cs typeface="Arial MT"/>
              </a:rPr>
              <a:t> </a:t>
            </a:r>
            <a:r>
              <a:rPr sz="2400" spc="-10" dirty="0">
                <a:cs typeface="Arial MT"/>
              </a:rPr>
              <a:t>learning</a:t>
            </a:r>
            <a:endParaRPr sz="2400" dirty="0">
              <a:cs typeface="Arial MT"/>
            </a:endParaRPr>
          </a:p>
          <a:p>
            <a:pPr marL="355600" indent="-342900">
              <a:lnSpc>
                <a:spcPct val="100000"/>
              </a:lnSpc>
              <a:spcBef>
                <a:spcPts val="2780"/>
              </a:spcBef>
              <a:buSzPct val="152727"/>
              <a:buFont typeface="Arial" panose="020B0604020202020204" pitchFamily="34" charset="0"/>
              <a:buChar char="•"/>
              <a:tabLst>
                <a:tab pos="468630" algn="l"/>
              </a:tabLst>
            </a:pPr>
            <a:r>
              <a:rPr sz="2400" dirty="0">
                <a:cs typeface="Arial MT"/>
              </a:rPr>
              <a:t>Engaging</a:t>
            </a:r>
            <a:r>
              <a:rPr sz="2400" spc="180" dirty="0">
                <a:cs typeface="Arial MT"/>
              </a:rPr>
              <a:t> </a:t>
            </a:r>
            <a:r>
              <a:rPr sz="2400" dirty="0">
                <a:cs typeface="Arial MT"/>
              </a:rPr>
              <a:t>and</a:t>
            </a:r>
            <a:r>
              <a:rPr sz="2400" spc="105" dirty="0">
                <a:cs typeface="Arial MT"/>
              </a:rPr>
              <a:t> </a:t>
            </a:r>
            <a:r>
              <a:rPr sz="2400" dirty="0">
                <a:cs typeface="Arial MT"/>
              </a:rPr>
              <a:t>trying</a:t>
            </a:r>
            <a:r>
              <a:rPr sz="2400" spc="110" dirty="0">
                <a:cs typeface="Arial MT"/>
              </a:rPr>
              <a:t> </a:t>
            </a:r>
            <a:r>
              <a:rPr sz="2400" dirty="0">
                <a:cs typeface="Arial MT"/>
              </a:rPr>
              <a:t>your</a:t>
            </a:r>
            <a:r>
              <a:rPr sz="2400" spc="55" dirty="0">
                <a:cs typeface="Arial MT"/>
              </a:rPr>
              <a:t> </a:t>
            </a:r>
            <a:r>
              <a:rPr sz="2400" dirty="0">
                <a:cs typeface="Arial MT"/>
              </a:rPr>
              <a:t>best</a:t>
            </a:r>
            <a:r>
              <a:rPr sz="2400" spc="55" dirty="0">
                <a:cs typeface="Arial MT"/>
              </a:rPr>
              <a:t> </a:t>
            </a:r>
            <a:r>
              <a:rPr sz="2400" dirty="0">
                <a:cs typeface="Arial MT"/>
              </a:rPr>
              <a:t>in</a:t>
            </a:r>
            <a:r>
              <a:rPr sz="2400" spc="110" dirty="0">
                <a:cs typeface="Arial MT"/>
              </a:rPr>
              <a:t> </a:t>
            </a:r>
            <a:r>
              <a:rPr sz="2400" dirty="0">
                <a:cs typeface="Arial MT"/>
              </a:rPr>
              <a:t>all</a:t>
            </a:r>
            <a:r>
              <a:rPr sz="2400" spc="145" dirty="0">
                <a:cs typeface="Arial MT"/>
              </a:rPr>
              <a:t> </a:t>
            </a:r>
            <a:r>
              <a:rPr sz="2400" spc="-10" dirty="0">
                <a:cs typeface="Arial MT"/>
              </a:rPr>
              <a:t>lessons</a:t>
            </a:r>
            <a:endParaRPr sz="2400" dirty="0">
              <a:cs typeface="Arial MT"/>
            </a:endParaRP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170032EE-7B60-D1A3-4C80-A1181438A34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6" name="Picture 5" descr="Children's cartoon Arthur axed after 25 seasons as iconic show ends in 2022  - Irish Mirror">
            <a:extLst>
              <a:ext uri="{FF2B5EF4-FFF2-40B4-BE49-F238E27FC236}">
                <a16:creationId xmlns:a16="http://schemas.microsoft.com/office/drawing/2014/main" id="{AE5378FA-09F5-0397-3CDC-CFAB20FA728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25" r="5750"/>
          <a:stretch>
            <a:fillRect/>
          </a:stretch>
        </p:blipFill>
        <p:spPr>
          <a:xfrm>
            <a:off x="7680189" y="2171700"/>
            <a:ext cx="4302260" cy="342980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838200" y="395164"/>
            <a:ext cx="10515600" cy="6937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411480">
              <a:lnSpc>
                <a:spcPct val="100000"/>
              </a:lnSpc>
              <a:spcBef>
                <a:spcPts val="130"/>
              </a:spcBef>
            </a:pPr>
            <a:r>
              <a:rPr spc="-60" dirty="0">
                <a:solidFill>
                  <a:srgbClr val="5A5A8E"/>
                </a:solidFill>
              </a:rPr>
              <a:t>Attendance</a:t>
            </a:r>
          </a:p>
        </p:txBody>
      </p:sp>
      <p:sp>
        <p:nvSpPr>
          <p:cNvPr id="5" name="object 5"/>
          <p:cNvSpPr/>
          <p:nvPr/>
        </p:nvSpPr>
        <p:spPr>
          <a:xfrm>
            <a:off x="8177276" y="1366900"/>
            <a:ext cx="1685925" cy="1095375"/>
          </a:xfrm>
          <a:custGeom>
            <a:avLst/>
            <a:gdLst/>
            <a:ahLst/>
            <a:cxnLst/>
            <a:rect l="l" t="t" r="r" b="b"/>
            <a:pathLst>
              <a:path w="1685925" h="1095375">
                <a:moveTo>
                  <a:pt x="0" y="182499"/>
                </a:moveTo>
                <a:lnTo>
                  <a:pt x="6515" y="133967"/>
                </a:lnTo>
                <a:lnTo>
                  <a:pt x="24906" y="90367"/>
                </a:lnTo>
                <a:lnTo>
                  <a:pt x="53435" y="53435"/>
                </a:lnTo>
                <a:lnTo>
                  <a:pt x="90367" y="24906"/>
                </a:lnTo>
                <a:lnTo>
                  <a:pt x="133967" y="6515"/>
                </a:lnTo>
                <a:lnTo>
                  <a:pt x="182499" y="0"/>
                </a:lnTo>
                <a:lnTo>
                  <a:pt x="1503299" y="0"/>
                </a:lnTo>
                <a:lnTo>
                  <a:pt x="1551840" y="6515"/>
                </a:lnTo>
                <a:lnTo>
                  <a:pt x="1595463" y="24906"/>
                </a:lnTo>
                <a:lnTo>
                  <a:pt x="1632426" y="53435"/>
                </a:lnTo>
                <a:lnTo>
                  <a:pt x="1660985" y="90367"/>
                </a:lnTo>
                <a:lnTo>
                  <a:pt x="1679399" y="133967"/>
                </a:lnTo>
                <a:lnTo>
                  <a:pt x="1685925" y="182499"/>
                </a:lnTo>
                <a:lnTo>
                  <a:pt x="1685925" y="912749"/>
                </a:lnTo>
                <a:lnTo>
                  <a:pt x="1679399" y="961290"/>
                </a:lnTo>
                <a:lnTo>
                  <a:pt x="1660985" y="1004913"/>
                </a:lnTo>
                <a:lnTo>
                  <a:pt x="1632426" y="1041876"/>
                </a:lnTo>
                <a:lnTo>
                  <a:pt x="1595463" y="1070435"/>
                </a:lnTo>
                <a:lnTo>
                  <a:pt x="1551840" y="1088849"/>
                </a:lnTo>
                <a:lnTo>
                  <a:pt x="1503299" y="1095375"/>
                </a:lnTo>
                <a:lnTo>
                  <a:pt x="182499" y="1095375"/>
                </a:lnTo>
                <a:lnTo>
                  <a:pt x="133967" y="1088849"/>
                </a:lnTo>
                <a:lnTo>
                  <a:pt x="90367" y="1070435"/>
                </a:lnTo>
                <a:lnTo>
                  <a:pt x="53435" y="1041876"/>
                </a:lnTo>
                <a:lnTo>
                  <a:pt x="24906" y="1004913"/>
                </a:lnTo>
                <a:lnTo>
                  <a:pt x="6515" y="961290"/>
                </a:lnTo>
                <a:lnTo>
                  <a:pt x="0" y="912749"/>
                </a:lnTo>
                <a:lnTo>
                  <a:pt x="0" y="182499"/>
                </a:lnTo>
                <a:close/>
              </a:path>
            </a:pathLst>
          </a:custGeom>
          <a:ln w="12700">
            <a:solidFill>
              <a:srgbClr val="9494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502015" y="1730057"/>
            <a:ext cx="1049020" cy="3117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dirty="0">
                <a:latin typeface="Calibri"/>
                <a:cs typeface="Calibri"/>
              </a:rPr>
              <a:t>Miss</a:t>
            </a:r>
            <a:r>
              <a:rPr sz="1850" spc="6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a</a:t>
            </a:r>
            <a:r>
              <a:rPr sz="1850" spc="50" dirty="0">
                <a:latin typeface="Calibri"/>
                <a:cs typeface="Calibri"/>
              </a:rPr>
              <a:t> </a:t>
            </a:r>
            <a:r>
              <a:rPr sz="1850" spc="-25" dirty="0">
                <a:latin typeface="Calibri"/>
                <a:cs typeface="Calibri"/>
              </a:rPr>
              <a:t>day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870947" y="2089657"/>
            <a:ext cx="2084705" cy="1893570"/>
            <a:chOff x="9870947" y="2089657"/>
            <a:chExt cx="2084705" cy="1893570"/>
          </a:xfrm>
        </p:grpSpPr>
        <p:sp>
          <p:nvSpPr>
            <p:cNvPr id="8" name="object 8"/>
            <p:cNvSpPr/>
            <p:nvPr/>
          </p:nvSpPr>
          <p:spPr>
            <a:xfrm>
              <a:off x="9874122" y="2092832"/>
              <a:ext cx="951865" cy="779780"/>
            </a:xfrm>
            <a:custGeom>
              <a:avLst/>
              <a:gdLst/>
              <a:ahLst/>
              <a:cxnLst/>
              <a:rect l="l" t="t" r="r" b="b"/>
              <a:pathLst>
                <a:path w="951865" h="779780">
                  <a:moveTo>
                    <a:pt x="0" y="0"/>
                  </a:moveTo>
                  <a:lnTo>
                    <a:pt x="45956" y="20125"/>
                  </a:lnTo>
                  <a:lnTo>
                    <a:pt x="91369" y="41264"/>
                  </a:lnTo>
                  <a:lnTo>
                    <a:pt x="136225" y="63406"/>
                  </a:lnTo>
                  <a:lnTo>
                    <a:pt x="180508" y="86538"/>
                  </a:lnTo>
                  <a:lnTo>
                    <a:pt x="224202" y="110647"/>
                  </a:lnTo>
                  <a:lnTo>
                    <a:pt x="267294" y="135722"/>
                  </a:lnTo>
                  <a:lnTo>
                    <a:pt x="309767" y="161751"/>
                  </a:lnTo>
                  <a:lnTo>
                    <a:pt x="351608" y="188720"/>
                  </a:lnTo>
                  <a:lnTo>
                    <a:pt x="392800" y="216619"/>
                  </a:lnTo>
                  <a:lnTo>
                    <a:pt x="433330" y="245435"/>
                  </a:lnTo>
                  <a:lnTo>
                    <a:pt x="473181" y="275155"/>
                  </a:lnTo>
                  <a:lnTo>
                    <a:pt x="512339" y="305768"/>
                  </a:lnTo>
                  <a:lnTo>
                    <a:pt x="550789" y="337260"/>
                  </a:lnTo>
                  <a:lnTo>
                    <a:pt x="588515" y="369622"/>
                  </a:lnTo>
                  <a:lnTo>
                    <a:pt x="625504" y="402838"/>
                  </a:lnTo>
                  <a:lnTo>
                    <a:pt x="661739" y="436899"/>
                  </a:lnTo>
                  <a:lnTo>
                    <a:pt x="697206" y="471791"/>
                  </a:lnTo>
                  <a:lnTo>
                    <a:pt x="731890" y="507502"/>
                  </a:lnTo>
                  <a:lnTo>
                    <a:pt x="765776" y="544021"/>
                  </a:lnTo>
                  <a:lnTo>
                    <a:pt x="798848" y="581334"/>
                  </a:lnTo>
                  <a:lnTo>
                    <a:pt x="831092" y="619431"/>
                  </a:lnTo>
                  <a:lnTo>
                    <a:pt x="862492" y="658297"/>
                  </a:lnTo>
                  <a:lnTo>
                    <a:pt x="893034" y="697922"/>
                  </a:lnTo>
                  <a:lnTo>
                    <a:pt x="922703" y="738293"/>
                  </a:lnTo>
                  <a:lnTo>
                    <a:pt x="951483" y="779399"/>
                  </a:lnTo>
                </a:path>
              </a:pathLst>
            </a:custGeom>
            <a:ln w="635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263250" y="2881375"/>
              <a:ext cx="1685925" cy="1095375"/>
            </a:xfrm>
            <a:custGeom>
              <a:avLst/>
              <a:gdLst/>
              <a:ahLst/>
              <a:cxnLst/>
              <a:rect l="l" t="t" r="r" b="b"/>
              <a:pathLst>
                <a:path w="1685925" h="1095375">
                  <a:moveTo>
                    <a:pt x="0" y="182499"/>
                  </a:moveTo>
                  <a:lnTo>
                    <a:pt x="6515" y="133967"/>
                  </a:lnTo>
                  <a:lnTo>
                    <a:pt x="24906" y="90367"/>
                  </a:lnTo>
                  <a:lnTo>
                    <a:pt x="53435" y="53435"/>
                  </a:lnTo>
                  <a:lnTo>
                    <a:pt x="90367" y="24906"/>
                  </a:lnTo>
                  <a:lnTo>
                    <a:pt x="133967" y="6515"/>
                  </a:lnTo>
                  <a:lnTo>
                    <a:pt x="182499" y="0"/>
                  </a:lnTo>
                  <a:lnTo>
                    <a:pt x="1503299" y="0"/>
                  </a:lnTo>
                  <a:lnTo>
                    <a:pt x="1551840" y="6515"/>
                  </a:lnTo>
                  <a:lnTo>
                    <a:pt x="1595463" y="24906"/>
                  </a:lnTo>
                  <a:lnTo>
                    <a:pt x="1632426" y="53435"/>
                  </a:lnTo>
                  <a:lnTo>
                    <a:pt x="1660985" y="90367"/>
                  </a:lnTo>
                  <a:lnTo>
                    <a:pt x="1679399" y="133967"/>
                  </a:lnTo>
                  <a:lnTo>
                    <a:pt x="1685925" y="182499"/>
                  </a:lnTo>
                  <a:lnTo>
                    <a:pt x="1685925" y="912749"/>
                  </a:lnTo>
                  <a:lnTo>
                    <a:pt x="1679399" y="961290"/>
                  </a:lnTo>
                  <a:lnTo>
                    <a:pt x="1660985" y="1004913"/>
                  </a:lnTo>
                  <a:lnTo>
                    <a:pt x="1632426" y="1041876"/>
                  </a:lnTo>
                  <a:lnTo>
                    <a:pt x="1595463" y="1070435"/>
                  </a:lnTo>
                  <a:lnTo>
                    <a:pt x="1551840" y="1088849"/>
                  </a:lnTo>
                  <a:lnTo>
                    <a:pt x="1503299" y="1095375"/>
                  </a:lnTo>
                  <a:lnTo>
                    <a:pt x="182499" y="1095375"/>
                  </a:lnTo>
                  <a:lnTo>
                    <a:pt x="133967" y="1088849"/>
                  </a:lnTo>
                  <a:lnTo>
                    <a:pt x="90367" y="1070435"/>
                  </a:lnTo>
                  <a:lnTo>
                    <a:pt x="53435" y="1041876"/>
                  </a:lnTo>
                  <a:lnTo>
                    <a:pt x="24906" y="1004913"/>
                  </a:lnTo>
                  <a:lnTo>
                    <a:pt x="6515" y="961290"/>
                  </a:lnTo>
                  <a:lnTo>
                    <a:pt x="0" y="912749"/>
                  </a:lnTo>
                  <a:lnTo>
                    <a:pt x="0" y="182499"/>
                  </a:lnTo>
                  <a:close/>
                </a:path>
              </a:pathLst>
            </a:custGeom>
            <a:ln w="12700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0620375" y="3110166"/>
            <a:ext cx="969010" cy="57912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31445" marR="5080" indent="-119380">
              <a:lnSpc>
                <a:spcPts val="2100"/>
              </a:lnSpc>
              <a:spcBef>
                <a:spcPts val="295"/>
              </a:spcBef>
            </a:pPr>
            <a:r>
              <a:rPr sz="1850" spc="-10" dirty="0">
                <a:latin typeface="Calibri"/>
                <a:cs typeface="Calibri"/>
              </a:rPr>
              <a:t>Increased anxiety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456801" y="3988180"/>
            <a:ext cx="1753235" cy="2433320"/>
            <a:chOff x="9456801" y="3988180"/>
            <a:chExt cx="1753235" cy="2433320"/>
          </a:xfrm>
        </p:grpSpPr>
        <p:sp>
          <p:nvSpPr>
            <p:cNvPr id="12" name="object 12"/>
            <p:cNvSpPr/>
            <p:nvPr/>
          </p:nvSpPr>
          <p:spPr>
            <a:xfrm>
              <a:off x="10841482" y="3991355"/>
              <a:ext cx="365760" cy="1323975"/>
            </a:xfrm>
            <a:custGeom>
              <a:avLst/>
              <a:gdLst/>
              <a:ahLst/>
              <a:cxnLst/>
              <a:rect l="l" t="t" r="r" b="b"/>
              <a:pathLst>
                <a:path w="365759" h="1323975">
                  <a:moveTo>
                    <a:pt x="362203" y="0"/>
                  </a:moveTo>
                  <a:lnTo>
                    <a:pt x="364251" y="50203"/>
                  </a:lnTo>
                  <a:lnTo>
                    <a:pt x="365144" y="100352"/>
                  </a:lnTo>
                  <a:lnTo>
                    <a:pt x="364887" y="150429"/>
                  </a:lnTo>
                  <a:lnTo>
                    <a:pt x="363487" y="200415"/>
                  </a:lnTo>
                  <a:lnTo>
                    <a:pt x="360947" y="250291"/>
                  </a:lnTo>
                  <a:lnTo>
                    <a:pt x="357274" y="300037"/>
                  </a:lnTo>
                  <a:lnTo>
                    <a:pt x="352472" y="349636"/>
                  </a:lnTo>
                  <a:lnTo>
                    <a:pt x="346547" y="399069"/>
                  </a:lnTo>
                  <a:lnTo>
                    <a:pt x="339503" y="448316"/>
                  </a:lnTo>
                  <a:lnTo>
                    <a:pt x="331345" y="497360"/>
                  </a:lnTo>
                  <a:lnTo>
                    <a:pt x="322080" y="546180"/>
                  </a:lnTo>
                  <a:lnTo>
                    <a:pt x="311712" y="594759"/>
                  </a:lnTo>
                  <a:lnTo>
                    <a:pt x="300245" y="643078"/>
                  </a:lnTo>
                  <a:lnTo>
                    <a:pt x="287686" y="691118"/>
                  </a:lnTo>
                  <a:lnTo>
                    <a:pt x="274040" y="738859"/>
                  </a:lnTo>
                  <a:lnTo>
                    <a:pt x="259311" y="786284"/>
                  </a:lnTo>
                  <a:lnTo>
                    <a:pt x="243504" y="833374"/>
                  </a:lnTo>
                  <a:lnTo>
                    <a:pt x="226626" y="880109"/>
                  </a:lnTo>
                  <a:lnTo>
                    <a:pt x="208680" y="926471"/>
                  </a:lnTo>
                  <a:lnTo>
                    <a:pt x="189672" y="972442"/>
                  </a:lnTo>
                  <a:lnTo>
                    <a:pt x="169608" y="1018002"/>
                  </a:lnTo>
                  <a:lnTo>
                    <a:pt x="148492" y="1063132"/>
                  </a:lnTo>
                  <a:lnTo>
                    <a:pt x="126330" y="1107815"/>
                  </a:lnTo>
                  <a:lnTo>
                    <a:pt x="103126" y="1152030"/>
                  </a:lnTo>
                  <a:lnTo>
                    <a:pt x="78886" y="1195760"/>
                  </a:lnTo>
                  <a:lnTo>
                    <a:pt x="53615" y="1238985"/>
                  </a:lnTo>
                  <a:lnTo>
                    <a:pt x="27317" y="1281687"/>
                  </a:lnTo>
                  <a:lnTo>
                    <a:pt x="0" y="1323848"/>
                  </a:lnTo>
                </a:path>
              </a:pathLst>
            </a:custGeom>
            <a:ln w="635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463151" y="5319775"/>
              <a:ext cx="1685925" cy="1095375"/>
            </a:xfrm>
            <a:custGeom>
              <a:avLst/>
              <a:gdLst/>
              <a:ahLst/>
              <a:cxnLst/>
              <a:rect l="l" t="t" r="r" b="b"/>
              <a:pathLst>
                <a:path w="1685925" h="1095375">
                  <a:moveTo>
                    <a:pt x="0" y="182499"/>
                  </a:moveTo>
                  <a:lnTo>
                    <a:pt x="6515" y="133967"/>
                  </a:lnTo>
                  <a:lnTo>
                    <a:pt x="24906" y="90367"/>
                  </a:lnTo>
                  <a:lnTo>
                    <a:pt x="53435" y="53435"/>
                  </a:lnTo>
                  <a:lnTo>
                    <a:pt x="90367" y="24906"/>
                  </a:lnTo>
                  <a:lnTo>
                    <a:pt x="133967" y="6515"/>
                  </a:lnTo>
                  <a:lnTo>
                    <a:pt x="182499" y="0"/>
                  </a:lnTo>
                  <a:lnTo>
                    <a:pt x="1503299" y="0"/>
                  </a:lnTo>
                  <a:lnTo>
                    <a:pt x="1551840" y="6515"/>
                  </a:lnTo>
                  <a:lnTo>
                    <a:pt x="1595463" y="24906"/>
                  </a:lnTo>
                  <a:lnTo>
                    <a:pt x="1632426" y="53435"/>
                  </a:lnTo>
                  <a:lnTo>
                    <a:pt x="1660985" y="90367"/>
                  </a:lnTo>
                  <a:lnTo>
                    <a:pt x="1679399" y="133967"/>
                  </a:lnTo>
                  <a:lnTo>
                    <a:pt x="1685925" y="182499"/>
                  </a:lnTo>
                  <a:lnTo>
                    <a:pt x="1685925" y="912749"/>
                  </a:lnTo>
                  <a:lnTo>
                    <a:pt x="1679399" y="961280"/>
                  </a:lnTo>
                  <a:lnTo>
                    <a:pt x="1660985" y="1004891"/>
                  </a:lnTo>
                  <a:lnTo>
                    <a:pt x="1632426" y="1041839"/>
                  </a:lnTo>
                  <a:lnTo>
                    <a:pt x="1595463" y="1070386"/>
                  </a:lnTo>
                  <a:lnTo>
                    <a:pt x="1551840" y="1088790"/>
                  </a:lnTo>
                  <a:lnTo>
                    <a:pt x="1503299" y="1095311"/>
                  </a:lnTo>
                  <a:lnTo>
                    <a:pt x="182499" y="1095311"/>
                  </a:lnTo>
                  <a:lnTo>
                    <a:pt x="133967" y="1088790"/>
                  </a:lnTo>
                  <a:lnTo>
                    <a:pt x="90367" y="1070386"/>
                  </a:lnTo>
                  <a:lnTo>
                    <a:pt x="53435" y="1041839"/>
                  </a:lnTo>
                  <a:lnTo>
                    <a:pt x="24906" y="1004891"/>
                  </a:lnTo>
                  <a:lnTo>
                    <a:pt x="6515" y="961280"/>
                  </a:lnTo>
                  <a:lnTo>
                    <a:pt x="0" y="912749"/>
                  </a:lnTo>
                  <a:lnTo>
                    <a:pt x="0" y="182499"/>
                  </a:lnTo>
                  <a:close/>
                </a:path>
              </a:pathLst>
            </a:custGeom>
            <a:ln w="12700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666858" y="5557837"/>
            <a:ext cx="1283335" cy="57912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98120" marR="5080" indent="-186055">
              <a:lnSpc>
                <a:spcPts val="2100"/>
              </a:lnSpc>
              <a:spcBef>
                <a:spcPts val="295"/>
              </a:spcBef>
            </a:pPr>
            <a:r>
              <a:rPr sz="1850" dirty="0">
                <a:latin typeface="Calibri"/>
                <a:cs typeface="Calibri"/>
              </a:rPr>
              <a:t>Refusal</a:t>
            </a:r>
            <a:r>
              <a:rPr sz="1850" spc="2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to</a:t>
            </a:r>
            <a:r>
              <a:rPr sz="1850" spc="70" dirty="0">
                <a:latin typeface="Calibri"/>
                <a:cs typeface="Calibri"/>
              </a:rPr>
              <a:t> </a:t>
            </a:r>
            <a:r>
              <a:rPr sz="1850" spc="-25" dirty="0">
                <a:latin typeface="Calibri"/>
                <a:cs typeface="Calibri"/>
              </a:rPr>
              <a:t>go </a:t>
            </a:r>
            <a:r>
              <a:rPr sz="1850" dirty="0">
                <a:latin typeface="Calibri"/>
                <a:cs typeface="Calibri"/>
              </a:rPr>
              <a:t>to</a:t>
            </a:r>
            <a:r>
              <a:rPr sz="1850" spc="-15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school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894576" y="5313426"/>
            <a:ext cx="2563495" cy="1108075"/>
            <a:chOff x="6894576" y="5313426"/>
            <a:chExt cx="2563495" cy="1108075"/>
          </a:xfrm>
        </p:grpSpPr>
        <p:sp>
          <p:nvSpPr>
            <p:cNvPr id="16" name="object 16"/>
            <p:cNvSpPr/>
            <p:nvPr/>
          </p:nvSpPr>
          <p:spPr>
            <a:xfrm>
              <a:off x="8586216" y="6248247"/>
              <a:ext cx="868680" cy="43815"/>
            </a:xfrm>
            <a:custGeom>
              <a:avLst/>
              <a:gdLst/>
              <a:ahLst/>
              <a:cxnLst/>
              <a:rect l="l" t="t" r="r" b="b"/>
              <a:pathLst>
                <a:path w="868679" h="43814">
                  <a:moveTo>
                    <a:pt x="868426" y="0"/>
                  </a:moveTo>
                  <a:lnTo>
                    <a:pt x="817777" y="9643"/>
                  </a:lnTo>
                  <a:lnTo>
                    <a:pt x="766968" y="18082"/>
                  </a:lnTo>
                  <a:lnTo>
                    <a:pt x="716020" y="25315"/>
                  </a:lnTo>
                  <a:lnTo>
                    <a:pt x="664953" y="31342"/>
                  </a:lnTo>
                  <a:lnTo>
                    <a:pt x="613789" y="36164"/>
                  </a:lnTo>
                  <a:lnTo>
                    <a:pt x="562550" y="39781"/>
                  </a:lnTo>
                  <a:lnTo>
                    <a:pt x="511256" y="42192"/>
                  </a:lnTo>
                  <a:lnTo>
                    <a:pt x="459929" y="43397"/>
                  </a:lnTo>
                  <a:lnTo>
                    <a:pt x="408591" y="43397"/>
                  </a:lnTo>
                  <a:lnTo>
                    <a:pt x="357261" y="42192"/>
                  </a:lnTo>
                  <a:lnTo>
                    <a:pt x="305962" y="39781"/>
                  </a:lnTo>
                  <a:lnTo>
                    <a:pt x="254715" y="36164"/>
                  </a:lnTo>
                  <a:lnTo>
                    <a:pt x="203541" y="31342"/>
                  </a:lnTo>
                  <a:lnTo>
                    <a:pt x="152461" y="25315"/>
                  </a:lnTo>
                  <a:lnTo>
                    <a:pt x="101496" y="18082"/>
                  </a:lnTo>
                  <a:lnTo>
                    <a:pt x="50669" y="9643"/>
                  </a:lnTo>
                  <a:lnTo>
                    <a:pt x="0" y="0"/>
                  </a:lnTo>
                </a:path>
              </a:pathLst>
            </a:custGeom>
            <a:ln w="635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900926" y="5319776"/>
              <a:ext cx="1676400" cy="1095375"/>
            </a:xfrm>
            <a:custGeom>
              <a:avLst/>
              <a:gdLst/>
              <a:ahLst/>
              <a:cxnLst/>
              <a:rect l="l" t="t" r="r" b="b"/>
              <a:pathLst>
                <a:path w="1676400" h="1095375">
                  <a:moveTo>
                    <a:pt x="0" y="182499"/>
                  </a:moveTo>
                  <a:lnTo>
                    <a:pt x="6515" y="133967"/>
                  </a:lnTo>
                  <a:lnTo>
                    <a:pt x="24906" y="90367"/>
                  </a:lnTo>
                  <a:lnTo>
                    <a:pt x="53435" y="53435"/>
                  </a:lnTo>
                  <a:lnTo>
                    <a:pt x="90367" y="24906"/>
                  </a:lnTo>
                  <a:lnTo>
                    <a:pt x="133967" y="6515"/>
                  </a:lnTo>
                  <a:lnTo>
                    <a:pt x="182499" y="0"/>
                  </a:lnTo>
                  <a:lnTo>
                    <a:pt x="1493774" y="0"/>
                  </a:lnTo>
                  <a:lnTo>
                    <a:pt x="1542315" y="6515"/>
                  </a:lnTo>
                  <a:lnTo>
                    <a:pt x="1585938" y="24906"/>
                  </a:lnTo>
                  <a:lnTo>
                    <a:pt x="1622901" y="53435"/>
                  </a:lnTo>
                  <a:lnTo>
                    <a:pt x="1651460" y="90367"/>
                  </a:lnTo>
                  <a:lnTo>
                    <a:pt x="1669874" y="133967"/>
                  </a:lnTo>
                  <a:lnTo>
                    <a:pt x="1676400" y="182499"/>
                  </a:lnTo>
                  <a:lnTo>
                    <a:pt x="1676400" y="912749"/>
                  </a:lnTo>
                  <a:lnTo>
                    <a:pt x="1669874" y="961280"/>
                  </a:lnTo>
                  <a:lnTo>
                    <a:pt x="1651460" y="1004891"/>
                  </a:lnTo>
                  <a:lnTo>
                    <a:pt x="1622901" y="1041839"/>
                  </a:lnTo>
                  <a:lnTo>
                    <a:pt x="1585938" y="1070386"/>
                  </a:lnTo>
                  <a:lnTo>
                    <a:pt x="1542315" y="1088790"/>
                  </a:lnTo>
                  <a:lnTo>
                    <a:pt x="1493774" y="1095311"/>
                  </a:lnTo>
                  <a:lnTo>
                    <a:pt x="182499" y="1095311"/>
                  </a:lnTo>
                  <a:lnTo>
                    <a:pt x="133967" y="1088790"/>
                  </a:lnTo>
                  <a:lnTo>
                    <a:pt x="90367" y="1070386"/>
                  </a:lnTo>
                  <a:lnTo>
                    <a:pt x="53435" y="1041839"/>
                  </a:lnTo>
                  <a:lnTo>
                    <a:pt x="24906" y="1004891"/>
                  </a:lnTo>
                  <a:lnTo>
                    <a:pt x="6515" y="961280"/>
                  </a:lnTo>
                  <a:lnTo>
                    <a:pt x="0" y="912749"/>
                  </a:lnTo>
                  <a:lnTo>
                    <a:pt x="0" y="182499"/>
                  </a:lnTo>
                  <a:close/>
                </a:path>
              </a:pathLst>
            </a:custGeom>
            <a:ln w="12700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7116444" y="5425122"/>
            <a:ext cx="1241425" cy="845819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2700" marR="5080" indent="69850" algn="just">
              <a:lnSpc>
                <a:spcPts val="2100"/>
              </a:lnSpc>
              <a:spcBef>
                <a:spcPts val="295"/>
              </a:spcBef>
            </a:pPr>
            <a:r>
              <a:rPr sz="1850" spc="-10" dirty="0">
                <a:latin typeface="Calibri"/>
                <a:cs typeface="Calibri"/>
              </a:rPr>
              <a:t>Disconnect </a:t>
            </a:r>
            <a:r>
              <a:rPr sz="1850" dirty="0">
                <a:latin typeface="Calibri"/>
                <a:cs typeface="Calibri"/>
              </a:rPr>
              <a:t>from</a:t>
            </a:r>
            <a:r>
              <a:rPr sz="1850" spc="10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friends </a:t>
            </a:r>
            <a:r>
              <a:rPr sz="1850" dirty="0">
                <a:latin typeface="Calibri"/>
                <a:cs typeface="Calibri"/>
              </a:rPr>
              <a:t>and</a:t>
            </a:r>
            <a:r>
              <a:rPr sz="1850" spc="20" dirty="0">
                <a:latin typeface="Calibri"/>
                <a:cs typeface="Calibri"/>
              </a:rPr>
              <a:t> </a:t>
            </a:r>
            <a:r>
              <a:rPr sz="1850" spc="-10" dirty="0">
                <a:latin typeface="Calibri"/>
                <a:cs typeface="Calibri"/>
              </a:rPr>
              <a:t>learning</a:t>
            </a:r>
            <a:endParaRPr sz="18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094476" y="2875026"/>
            <a:ext cx="1698625" cy="2443480"/>
            <a:chOff x="6094476" y="2875026"/>
            <a:chExt cx="1698625" cy="2443480"/>
          </a:xfrm>
        </p:grpSpPr>
        <p:sp>
          <p:nvSpPr>
            <p:cNvPr id="20" name="object 20"/>
            <p:cNvSpPr/>
            <p:nvPr/>
          </p:nvSpPr>
          <p:spPr>
            <a:xfrm>
              <a:off x="6834231" y="3991356"/>
              <a:ext cx="365760" cy="1323975"/>
            </a:xfrm>
            <a:custGeom>
              <a:avLst/>
              <a:gdLst/>
              <a:ahLst/>
              <a:cxnLst/>
              <a:rect l="l" t="t" r="r" b="b"/>
              <a:pathLst>
                <a:path w="365759" h="1323975">
                  <a:moveTo>
                    <a:pt x="365144" y="1323848"/>
                  </a:moveTo>
                  <a:lnTo>
                    <a:pt x="337826" y="1281687"/>
                  </a:lnTo>
                  <a:lnTo>
                    <a:pt x="311529" y="1238985"/>
                  </a:lnTo>
                  <a:lnTo>
                    <a:pt x="286257" y="1195760"/>
                  </a:lnTo>
                  <a:lnTo>
                    <a:pt x="262017" y="1152030"/>
                  </a:lnTo>
                  <a:lnTo>
                    <a:pt x="238814" y="1107815"/>
                  </a:lnTo>
                  <a:lnTo>
                    <a:pt x="216651" y="1063132"/>
                  </a:lnTo>
                  <a:lnTo>
                    <a:pt x="195535" y="1018002"/>
                  </a:lnTo>
                  <a:lnTo>
                    <a:pt x="175471" y="972442"/>
                  </a:lnTo>
                  <a:lnTo>
                    <a:pt x="156463" y="926471"/>
                  </a:lnTo>
                  <a:lnTo>
                    <a:pt x="138518" y="880109"/>
                  </a:lnTo>
                  <a:lnTo>
                    <a:pt x="121639" y="833374"/>
                  </a:lnTo>
                  <a:lnTo>
                    <a:pt x="105833" y="786284"/>
                  </a:lnTo>
                  <a:lnTo>
                    <a:pt x="91104" y="738859"/>
                  </a:lnTo>
                  <a:lnTo>
                    <a:pt x="77457" y="691118"/>
                  </a:lnTo>
                  <a:lnTo>
                    <a:pt x="64898" y="643078"/>
                  </a:lnTo>
                  <a:lnTo>
                    <a:pt x="53432" y="594759"/>
                  </a:lnTo>
                  <a:lnTo>
                    <a:pt x="43063" y="546180"/>
                  </a:lnTo>
                  <a:lnTo>
                    <a:pt x="33798" y="497360"/>
                  </a:lnTo>
                  <a:lnTo>
                    <a:pt x="25641" y="448316"/>
                  </a:lnTo>
                  <a:lnTo>
                    <a:pt x="18597" y="399069"/>
                  </a:lnTo>
                  <a:lnTo>
                    <a:pt x="12671" y="349636"/>
                  </a:lnTo>
                  <a:lnTo>
                    <a:pt x="7869" y="300037"/>
                  </a:lnTo>
                  <a:lnTo>
                    <a:pt x="4196" y="250291"/>
                  </a:lnTo>
                  <a:lnTo>
                    <a:pt x="1656" y="200415"/>
                  </a:lnTo>
                  <a:lnTo>
                    <a:pt x="256" y="150429"/>
                  </a:lnTo>
                  <a:lnTo>
                    <a:pt x="0" y="100352"/>
                  </a:lnTo>
                  <a:lnTo>
                    <a:pt x="892" y="50203"/>
                  </a:lnTo>
                  <a:lnTo>
                    <a:pt x="2940" y="0"/>
                  </a:lnTo>
                </a:path>
              </a:pathLst>
            </a:custGeom>
            <a:ln w="635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00826" y="2881376"/>
              <a:ext cx="1685925" cy="1095375"/>
            </a:xfrm>
            <a:custGeom>
              <a:avLst/>
              <a:gdLst/>
              <a:ahLst/>
              <a:cxnLst/>
              <a:rect l="l" t="t" r="r" b="b"/>
              <a:pathLst>
                <a:path w="1685925" h="1095375">
                  <a:moveTo>
                    <a:pt x="0" y="182499"/>
                  </a:moveTo>
                  <a:lnTo>
                    <a:pt x="6515" y="133967"/>
                  </a:lnTo>
                  <a:lnTo>
                    <a:pt x="24906" y="90367"/>
                  </a:lnTo>
                  <a:lnTo>
                    <a:pt x="53435" y="53435"/>
                  </a:lnTo>
                  <a:lnTo>
                    <a:pt x="90367" y="24906"/>
                  </a:lnTo>
                  <a:lnTo>
                    <a:pt x="133967" y="6515"/>
                  </a:lnTo>
                  <a:lnTo>
                    <a:pt x="182499" y="0"/>
                  </a:lnTo>
                  <a:lnTo>
                    <a:pt x="1503299" y="0"/>
                  </a:lnTo>
                  <a:lnTo>
                    <a:pt x="1551840" y="6515"/>
                  </a:lnTo>
                  <a:lnTo>
                    <a:pt x="1595463" y="24906"/>
                  </a:lnTo>
                  <a:lnTo>
                    <a:pt x="1632426" y="53435"/>
                  </a:lnTo>
                  <a:lnTo>
                    <a:pt x="1660985" y="90367"/>
                  </a:lnTo>
                  <a:lnTo>
                    <a:pt x="1679399" y="133967"/>
                  </a:lnTo>
                  <a:lnTo>
                    <a:pt x="1685925" y="182499"/>
                  </a:lnTo>
                  <a:lnTo>
                    <a:pt x="1685925" y="912749"/>
                  </a:lnTo>
                  <a:lnTo>
                    <a:pt x="1679399" y="961290"/>
                  </a:lnTo>
                  <a:lnTo>
                    <a:pt x="1660985" y="1004913"/>
                  </a:lnTo>
                  <a:lnTo>
                    <a:pt x="1632426" y="1041876"/>
                  </a:lnTo>
                  <a:lnTo>
                    <a:pt x="1595463" y="1070435"/>
                  </a:lnTo>
                  <a:lnTo>
                    <a:pt x="1551840" y="1088849"/>
                  </a:lnTo>
                  <a:lnTo>
                    <a:pt x="1503299" y="1095375"/>
                  </a:lnTo>
                  <a:lnTo>
                    <a:pt x="182499" y="1095375"/>
                  </a:lnTo>
                  <a:lnTo>
                    <a:pt x="133967" y="1088849"/>
                  </a:lnTo>
                  <a:lnTo>
                    <a:pt x="90367" y="1070435"/>
                  </a:lnTo>
                  <a:lnTo>
                    <a:pt x="53435" y="1041876"/>
                  </a:lnTo>
                  <a:lnTo>
                    <a:pt x="24906" y="1004913"/>
                  </a:lnTo>
                  <a:lnTo>
                    <a:pt x="6515" y="961290"/>
                  </a:lnTo>
                  <a:lnTo>
                    <a:pt x="0" y="912749"/>
                  </a:lnTo>
                  <a:lnTo>
                    <a:pt x="0" y="182499"/>
                  </a:lnTo>
                  <a:close/>
                </a:path>
              </a:pathLst>
            </a:custGeom>
            <a:ln w="12700">
              <a:solidFill>
                <a:srgbClr val="94949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6258940" y="3110166"/>
            <a:ext cx="1369060" cy="57912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21945" marR="5080" indent="-309880">
              <a:lnSpc>
                <a:spcPts val="2100"/>
              </a:lnSpc>
              <a:spcBef>
                <a:spcPts val="295"/>
              </a:spcBef>
            </a:pPr>
            <a:r>
              <a:rPr sz="1850" dirty="0">
                <a:latin typeface="Calibri"/>
                <a:cs typeface="Calibri"/>
              </a:rPr>
              <a:t>More</a:t>
            </a:r>
            <a:r>
              <a:rPr sz="1850" spc="25" dirty="0">
                <a:latin typeface="Calibri"/>
                <a:cs typeface="Calibri"/>
              </a:rPr>
              <a:t> </a:t>
            </a:r>
            <a:r>
              <a:rPr sz="1850" dirty="0">
                <a:latin typeface="Calibri"/>
                <a:cs typeface="Calibri"/>
              </a:rPr>
              <a:t>likely</a:t>
            </a:r>
            <a:r>
              <a:rPr sz="1850" spc="35" dirty="0">
                <a:latin typeface="Calibri"/>
                <a:cs typeface="Calibri"/>
              </a:rPr>
              <a:t> </a:t>
            </a:r>
            <a:r>
              <a:rPr sz="1850" spc="-25" dirty="0">
                <a:latin typeface="Calibri"/>
                <a:cs typeface="Calibri"/>
              </a:rPr>
              <a:t>to </a:t>
            </a:r>
            <a:r>
              <a:rPr sz="1850" dirty="0">
                <a:latin typeface="Calibri"/>
                <a:cs typeface="Calibri"/>
              </a:rPr>
              <a:t>get</a:t>
            </a:r>
            <a:r>
              <a:rPr lang="en-US" sz="1850" spc="-30" dirty="0">
                <a:latin typeface="Calibri"/>
                <a:cs typeface="Calibri"/>
              </a:rPr>
              <a:t> </a:t>
            </a:r>
            <a:r>
              <a:rPr sz="1850" spc="-20" dirty="0">
                <a:latin typeface="Calibri"/>
                <a:cs typeface="Calibri"/>
              </a:rPr>
              <a:t>sick</a:t>
            </a:r>
            <a:endParaRPr sz="185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215251" y="2092832"/>
            <a:ext cx="951865" cy="779780"/>
          </a:xfrm>
          <a:custGeom>
            <a:avLst/>
            <a:gdLst/>
            <a:ahLst/>
            <a:cxnLst/>
            <a:rect l="l" t="t" r="r" b="b"/>
            <a:pathLst>
              <a:path w="951865" h="779780">
                <a:moveTo>
                  <a:pt x="0" y="779399"/>
                </a:moveTo>
                <a:lnTo>
                  <a:pt x="28780" y="738293"/>
                </a:lnTo>
                <a:lnTo>
                  <a:pt x="58449" y="697922"/>
                </a:lnTo>
                <a:lnTo>
                  <a:pt x="88991" y="658297"/>
                </a:lnTo>
                <a:lnTo>
                  <a:pt x="120391" y="619431"/>
                </a:lnTo>
                <a:lnTo>
                  <a:pt x="152635" y="581334"/>
                </a:lnTo>
                <a:lnTo>
                  <a:pt x="185707" y="544021"/>
                </a:lnTo>
                <a:lnTo>
                  <a:pt x="219593" y="507502"/>
                </a:lnTo>
                <a:lnTo>
                  <a:pt x="254277" y="471791"/>
                </a:lnTo>
                <a:lnTo>
                  <a:pt x="289744" y="436899"/>
                </a:lnTo>
                <a:lnTo>
                  <a:pt x="325979" y="402838"/>
                </a:lnTo>
                <a:lnTo>
                  <a:pt x="362968" y="369622"/>
                </a:lnTo>
                <a:lnTo>
                  <a:pt x="400694" y="337260"/>
                </a:lnTo>
                <a:lnTo>
                  <a:pt x="439144" y="305768"/>
                </a:lnTo>
                <a:lnTo>
                  <a:pt x="478302" y="275155"/>
                </a:lnTo>
                <a:lnTo>
                  <a:pt x="518153" y="245435"/>
                </a:lnTo>
                <a:lnTo>
                  <a:pt x="558683" y="216619"/>
                </a:lnTo>
                <a:lnTo>
                  <a:pt x="599875" y="188720"/>
                </a:lnTo>
                <a:lnTo>
                  <a:pt x="641716" y="161751"/>
                </a:lnTo>
                <a:lnTo>
                  <a:pt x="684189" y="135722"/>
                </a:lnTo>
                <a:lnTo>
                  <a:pt x="727281" y="110647"/>
                </a:lnTo>
                <a:lnTo>
                  <a:pt x="770975" y="86538"/>
                </a:lnTo>
                <a:lnTo>
                  <a:pt x="815258" y="63406"/>
                </a:lnTo>
                <a:lnTo>
                  <a:pt x="860114" y="41264"/>
                </a:lnTo>
                <a:lnTo>
                  <a:pt x="905527" y="20125"/>
                </a:lnTo>
                <a:lnTo>
                  <a:pt x="951483" y="0"/>
                </a:lnTo>
              </a:path>
            </a:pathLst>
          </a:custGeom>
          <a:ln w="635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3">
            <a:extLst>
              <a:ext uri="{FF2B5EF4-FFF2-40B4-BE49-F238E27FC236}">
                <a16:creationId xmlns:a16="http://schemas.microsoft.com/office/drawing/2014/main" id="{07F6EC4A-6A5D-6C51-E0DC-50936CA9167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4" name="object 4" descr="A colorful circle with text and people in the background  Description automatically generated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73892" y="1327367"/>
            <a:ext cx="5379908" cy="5135469"/>
          </a:xfrm>
          <a:prstGeom prst="rect">
            <a:avLst/>
          </a:prstGeom>
        </p:spPr>
      </p:pic>
      <p:sp>
        <p:nvSpPr>
          <p:cNvPr id="26" name="object 3">
            <a:extLst>
              <a:ext uri="{FF2B5EF4-FFF2-40B4-BE49-F238E27FC236}">
                <a16:creationId xmlns:a16="http://schemas.microsoft.com/office/drawing/2014/main" id="{C7371F42-444F-6A48-C38A-40841CD3D183}"/>
              </a:ext>
            </a:extLst>
          </p:cNvPr>
          <p:cNvSpPr txBox="1"/>
          <p:nvPr/>
        </p:nvSpPr>
        <p:spPr>
          <a:xfrm>
            <a:off x="917575" y="1570472"/>
            <a:ext cx="4680523" cy="3263329"/>
          </a:xfrm>
          <a:prstGeom prst="rect">
            <a:avLst/>
          </a:prstGeom>
        </p:spPr>
        <p:txBody>
          <a:bodyPr vert="horz" wrap="square" lIns="0" tIns="52705" rIns="0" bIns="0" rtlCol="0">
            <a:spAutoFit/>
          </a:bodyPr>
          <a:lstStyle/>
          <a:p>
            <a:pPr marL="241300" marR="362585" indent="-229235">
              <a:lnSpc>
                <a:spcPts val="3080"/>
              </a:lnSpc>
              <a:spcBef>
                <a:spcPts val="4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VSware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is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how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report</a:t>
            </a:r>
            <a:r>
              <a:rPr sz="2400" spc="6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any </a:t>
            </a:r>
            <a:r>
              <a:rPr sz="2400" spc="-10" dirty="0">
                <a:latin typeface="Calibri"/>
                <a:cs typeface="Calibri"/>
              </a:rPr>
              <a:t>absences.</a:t>
            </a:r>
            <a:endParaRPr sz="2400" dirty="0">
              <a:latin typeface="Calibri"/>
              <a:cs typeface="Calibri"/>
            </a:endParaRPr>
          </a:p>
          <a:p>
            <a:pPr marL="241300" marR="32384" indent="-229235">
              <a:lnSpc>
                <a:spcPct val="92200"/>
              </a:lnSpc>
              <a:spcBef>
                <a:spcPts val="869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10" dirty="0">
                <a:latin typeface="Calibri"/>
                <a:cs typeface="Calibri"/>
              </a:rPr>
              <a:t>You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can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even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schedule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partial </a:t>
            </a:r>
            <a:r>
              <a:rPr sz="2400" dirty="0">
                <a:latin typeface="Calibri"/>
                <a:cs typeface="Calibri"/>
              </a:rPr>
              <a:t>absences</a:t>
            </a:r>
            <a:r>
              <a:rPr sz="2400" spc="10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likes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35" dirty="0">
                <a:latin typeface="Calibri"/>
                <a:cs typeface="Calibri"/>
              </a:rPr>
              <a:t>of </a:t>
            </a:r>
            <a:r>
              <a:rPr sz="2400" spc="-10" dirty="0">
                <a:latin typeface="Calibri"/>
                <a:cs typeface="Calibri"/>
              </a:rPr>
              <a:t>appointments.</a:t>
            </a:r>
            <a:endParaRPr sz="2400" dirty="0">
              <a:latin typeface="Calibri"/>
              <a:cs typeface="Calibri"/>
            </a:endParaRPr>
          </a:p>
          <a:p>
            <a:pPr marL="240029" marR="5080" indent="-227965">
              <a:lnSpc>
                <a:spcPts val="3000"/>
              </a:lnSpc>
              <a:spcBef>
                <a:spcPts val="110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reminder</a:t>
            </a:r>
            <a:r>
              <a:rPr sz="2400" spc="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get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absences 	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30" dirty="0"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before</a:t>
            </a:r>
            <a:r>
              <a:rPr sz="2400" b="1" u="sng" spc="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8:30am</a:t>
            </a:r>
            <a:r>
              <a:rPr sz="2400" b="1" spc="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so</a:t>
            </a:r>
            <a:r>
              <a:rPr sz="2400" spc="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we</a:t>
            </a:r>
            <a:r>
              <a:rPr sz="2400" spc="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know</a:t>
            </a:r>
            <a:r>
              <a:rPr sz="2400" spc="12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in 	</a:t>
            </a:r>
            <a:r>
              <a:rPr sz="2400" dirty="0">
                <a:latin typeface="Calibri"/>
                <a:cs typeface="Calibri"/>
              </a:rPr>
              <a:t>advance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where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your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child</a:t>
            </a:r>
            <a:r>
              <a:rPr sz="2400" spc="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is.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27" name="object 4">
            <a:extLst>
              <a:ext uri="{FF2B5EF4-FFF2-40B4-BE49-F238E27FC236}">
                <a16:creationId xmlns:a16="http://schemas.microsoft.com/office/drawing/2014/main" id="{B139DF13-E304-89B4-7806-3928A13BA01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7575" y="5315329"/>
            <a:ext cx="2777153" cy="130492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C729A8B-6044-1855-124E-7FDE348DA16D}"/>
              </a:ext>
            </a:extLst>
          </p:cNvPr>
          <p:cNvSpPr/>
          <p:nvPr/>
        </p:nvSpPr>
        <p:spPr>
          <a:xfrm>
            <a:off x="11353800" y="2041842"/>
            <a:ext cx="719138" cy="2473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8200" y="1943978"/>
            <a:ext cx="11006139" cy="2970044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468630" indent="-455930">
              <a:lnSpc>
                <a:spcPct val="100000"/>
              </a:lnSpc>
              <a:spcBef>
                <a:spcPts val="1000"/>
              </a:spcBef>
              <a:buSzPct val="152727"/>
              <a:buFont typeface="Arial MT"/>
              <a:buChar char="•"/>
              <a:tabLst>
                <a:tab pos="468630" algn="l"/>
              </a:tabLst>
            </a:pPr>
            <a:r>
              <a:rPr lang="en-GB" sz="2400" dirty="0">
                <a:latin typeface="Arial MT"/>
                <a:cs typeface="Arial MT"/>
              </a:rPr>
              <a:t>All members of the School Community should be mindful of our values and attempt to contribute to the positive atmosphere of the school</a:t>
            </a:r>
          </a:p>
          <a:p>
            <a:pPr marL="468630" indent="-455930">
              <a:lnSpc>
                <a:spcPct val="100000"/>
              </a:lnSpc>
              <a:spcBef>
                <a:spcPts val="1000"/>
              </a:spcBef>
              <a:buSzPct val="152727"/>
              <a:buFont typeface="Arial MT"/>
              <a:buChar char="•"/>
              <a:tabLst>
                <a:tab pos="468630" algn="l"/>
              </a:tabLst>
            </a:pPr>
            <a:r>
              <a:rPr lang="en-GB" sz="2400" dirty="0">
                <a:latin typeface="Arial MT"/>
                <a:cs typeface="Arial MT"/>
              </a:rPr>
              <a:t>Reminder of the Relationships and Behaviour Code of Practice Policy and other policies on the website: </a:t>
            </a:r>
            <a:r>
              <a:rPr lang="en-GB" sz="2400" dirty="0">
                <a:latin typeface="Arial MT"/>
                <a:cs typeface="Arial MT"/>
                <a:hlinkClick r:id="rId2"/>
              </a:rPr>
              <a:t>https://www.firhouseetss.ie/page/Policies/4341/Index.html</a:t>
            </a:r>
            <a:endParaRPr lang="en-GB" sz="2400" dirty="0">
              <a:latin typeface="Arial MT"/>
              <a:cs typeface="Arial MT"/>
            </a:endParaRPr>
          </a:p>
          <a:p>
            <a:pPr marL="468630" indent="-455930">
              <a:lnSpc>
                <a:spcPct val="100000"/>
              </a:lnSpc>
              <a:spcBef>
                <a:spcPts val="1000"/>
              </a:spcBef>
              <a:buSzPct val="152727"/>
              <a:buFont typeface="Arial MT"/>
              <a:buChar char="•"/>
              <a:tabLst>
                <a:tab pos="468630" algn="l"/>
              </a:tabLst>
            </a:pPr>
            <a:r>
              <a:rPr lang="en-GB" sz="2400" dirty="0">
                <a:latin typeface="Arial MT"/>
                <a:cs typeface="Arial MT"/>
              </a:rPr>
              <a:t>The 6</a:t>
            </a:r>
            <a:r>
              <a:rPr lang="en-GB" sz="2400" baseline="30000" dirty="0">
                <a:latin typeface="Arial MT"/>
                <a:cs typeface="Arial MT"/>
              </a:rPr>
              <a:t>th</a:t>
            </a:r>
            <a:r>
              <a:rPr lang="en-GB" sz="2400" dirty="0">
                <a:latin typeface="Arial MT"/>
                <a:cs typeface="Arial MT"/>
              </a:rPr>
              <a:t> Year students have made an excellent start to the year, and I’m proud to be associated with them</a:t>
            </a:r>
            <a:endParaRPr sz="2400" dirty="0">
              <a:latin typeface="Arial MT"/>
              <a:cs typeface="Arial MT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838200" y="420817"/>
            <a:ext cx="10515600" cy="1214178"/>
          </a:xfrm>
          <a:prstGeom prst="rect">
            <a:avLst/>
          </a:prstGeom>
        </p:spPr>
        <p:txBody>
          <a:bodyPr vert="horz" wrap="square" lIns="0" tIns="531875" rIns="0" bIns="0" rtlCol="0">
            <a:spAutoFit/>
          </a:bodyPr>
          <a:lstStyle/>
          <a:p>
            <a:pPr marL="114935">
              <a:lnSpc>
                <a:spcPct val="100000"/>
              </a:lnSpc>
              <a:spcBef>
                <a:spcPts val="130"/>
              </a:spcBef>
            </a:pPr>
            <a:r>
              <a:rPr spc="-65" dirty="0">
                <a:solidFill>
                  <a:srgbClr val="5A5A8E"/>
                </a:solidFill>
              </a:rPr>
              <a:t>Restorative</a:t>
            </a:r>
            <a:r>
              <a:rPr spc="-195" dirty="0">
                <a:solidFill>
                  <a:srgbClr val="5A5A8E"/>
                </a:solidFill>
              </a:rPr>
              <a:t> </a:t>
            </a:r>
            <a:r>
              <a:rPr spc="-10" dirty="0">
                <a:solidFill>
                  <a:srgbClr val="5A5A8E"/>
                </a:solidFill>
              </a:rPr>
              <a:t>Role</a:t>
            </a:r>
            <a:r>
              <a:rPr spc="-215" dirty="0">
                <a:solidFill>
                  <a:srgbClr val="5A5A8E"/>
                </a:solidFill>
              </a:rPr>
              <a:t> </a:t>
            </a:r>
            <a:r>
              <a:rPr spc="-10" dirty="0">
                <a:solidFill>
                  <a:srgbClr val="5A5A8E"/>
                </a:solidFill>
              </a:rPr>
              <a:t>Modelling</a:t>
            </a:r>
          </a:p>
        </p:txBody>
      </p:sp>
      <p:pic>
        <p:nvPicPr>
          <p:cNvPr id="5" name="object 3">
            <a:extLst>
              <a:ext uri="{FF2B5EF4-FFF2-40B4-BE49-F238E27FC236}">
                <a16:creationId xmlns:a16="http://schemas.microsoft.com/office/drawing/2014/main" id="{F0D06BEC-7EA1-00A6-85A0-68DDAFEE5F7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pic>
        <p:nvPicPr>
          <p:cNvPr id="6" name="object 4" descr="A brick wall with a red and yellow circle with white squares  Description automatically generated">
            <a:extLst>
              <a:ext uri="{FF2B5EF4-FFF2-40B4-BE49-F238E27FC236}">
                <a16:creationId xmlns:a16="http://schemas.microsoft.com/office/drawing/2014/main" id="{89AD9EB3-69C0-2115-DB35-AB426C146E40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09800" y="5284725"/>
            <a:ext cx="7772400" cy="13144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917575" y="582135"/>
            <a:ext cx="7626350" cy="75533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0"/>
              </a:spcBef>
            </a:pPr>
            <a:r>
              <a:rPr lang="en-GB" sz="4800" dirty="0">
                <a:solidFill>
                  <a:srgbClr val="5A5A8E"/>
                </a:solidFill>
              </a:rPr>
              <a:t>Thank You!</a:t>
            </a:r>
            <a:endParaRPr sz="4800" spc="-30" dirty="0">
              <a:solidFill>
                <a:srgbClr val="5A5A8E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76032" y="1831382"/>
            <a:ext cx="7626350" cy="254108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41300" marR="5080" indent="-229235">
              <a:lnSpc>
                <a:spcPct val="152900"/>
              </a:lnSpc>
              <a:spcBef>
                <a:spcPts val="155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GB" sz="2750" u="sng" dirty="0">
                <a:latin typeface="Calibri"/>
                <a:cs typeface="Calibri"/>
              </a:rPr>
              <a:t>Final Reminder: </a:t>
            </a:r>
            <a:r>
              <a:rPr sz="2750" dirty="0">
                <a:latin typeface="Calibri"/>
                <a:cs typeface="Calibri"/>
              </a:rPr>
              <a:t>In</a:t>
            </a:r>
            <a:r>
              <a:rPr sz="2750" spc="7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the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'Technology'</a:t>
            </a:r>
            <a:r>
              <a:rPr sz="2750" spc="-3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section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spc="-25" dirty="0">
                <a:latin typeface="Calibri"/>
                <a:cs typeface="Calibri"/>
              </a:rPr>
              <a:t>we </a:t>
            </a:r>
            <a:r>
              <a:rPr sz="2750" dirty="0">
                <a:latin typeface="Calibri"/>
                <a:cs typeface="Calibri"/>
              </a:rPr>
              <a:t>have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</a:t>
            </a:r>
            <a:r>
              <a:rPr sz="2750" spc="45" dirty="0">
                <a:latin typeface="Calibri"/>
                <a:cs typeface="Calibri"/>
              </a:rPr>
              <a:t> </a:t>
            </a:r>
            <a:r>
              <a:rPr sz="2750" b="1" dirty="0">
                <a:latin typeface="Calibri"/>
                <a:cs typeface="Calibri"/>
              </a:rPr>
              <a:t>VSware</a:t>
            </a:r>
            <a:r>
              <a:rPr sz="2750" b="1" spc="15" dirty="0">
                <a:latin typeface="Calibri"/>
                <a:cs typeface="Calibri"/>
              </a:rPr>
              <a:t> </a:t>
            </a:r>
            <a:r>
              <a:rPr sz="2750" b="1" spc="-25" dirty="0">
                <a:latin typeface="Calibri"/>
                <a:cs typeface="Calibri"/>
              </a:rPr>
              <a:t>for </a:t>
            </a:r>
            <a:r>
              <a:rPr sz="2750" b="1" dirty="0">
                <a:latin typeface="Calibri"/>
                <a:cs typeface="Calibri"/>
              </a:rPr>
              <a:t>Parents/Guardians</a:t>
            </a:r>
            <a:r>
              <a:rPr sz="2750" b="1" spc="10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page</a:t>
            </a:r>
            <a:r>
              <a:rPr sz="2750" spc="7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where </a:t>
            </a:r>
            <a:r>
              <a:rPr sz="2750" dirty="0">
                <a:latin typeface="Calibri"/>
                <a:cs typeface="Calibri"/>
              </a:rPr>
              <a:t>you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can</a:t>
            </a:r>
            <a:r>
              <a:rPr sz="2750" spc="3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find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all</a:t>
            </a:r>
            <a:r>
              <a:rPr sz="2750" spc="3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the</a:t>
            </a:r>
            <a:r>
              <a:rPr sz="2750" spc="40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information </a:t>
            </a:r>
            <a:r>
              <a:rPr sz="2750" dirty="0">
                <a:latin typeface="Calibri"/>
                <a:cs typeface="Calibri"/>
              </a:rPr>
              <a:t>on</a:t>
            </a:r>
            <a:r>
              <a:rPr sz="2750" spc="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how</a:t>
            </a:r>
            <a:r>
              <a:rPr sz="2750" spc="15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to</a:t>
            </a:r>
            <a:r>
              <a:rPr sz="2750" spc="10" dirty="0">
                <a:latin typeface="Calibri"/>
                <a:cs typeface="Calibri"/>
              </a:rPr>
              <a:t> </a:t>
            </a:r>
            <a:r>
              <a:rPr sz="2750" dirty="0">
                <a:latin typeface="Calibri"/>
                <a:cs typeface="Calibri"/>
              </a:rPr>
              <a:t>navigate</a:t>
            </a:r>
            <a:r>
              <a:rPr sz="2750" spc="55" dirty="0">
                <a:latin typeface="Calibri"/>
                <a:cs typeface="Calibri"/>
              </a:rPr>
              <a:t> </a:t>
            </a:r>
            <a:r>
              <a:rPr sz="2750" spc="-10" dirty="0">
                <a:latin typeface="Calibri"/>
                <a:cs typeface="Calibri"/>
              </a:rPr>
              <a:t>VSware effectively.</a:t>
            </a:r>
            <a:endParaRPr sz="2750" dirty="0">
              <a:latin typeface="Calibri"/>
              <a:cs typeface="Calibri"/>
            </a:endParaRPr>
          </a:p>
        </p:txBody>
      </p:sp>
      <p:pic>
        <p:nvPicPr>
          <p:cNvPr id="5" name="object 5" descr="A qr code on a white background  AI-generated content may be incorrect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822667" y="2041563"/>
            <a:ext cx="2493301" cy="2330899"/>
          </a:xfrm>
          <a:prstGeom prst="rect">
            <a:avLst/>
          </a:prstGeom>
        </p:spPr>
      </p:pic>
      <p:pic>
        <p:nvPicPr>
          <p:cNvPr id="6" name="object 3">
            <a:extLst>
              <a:ext uri="{FF2B5EF4-FFF2-40B4-BE49-F238E27FC236}">
                <a16:creationId xmlns:a16="http://schemas.microsoft.com/office/drawing/2014/main" id="{7B293B7B-F326-2B6B-3FAE-D74BC753A6B4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45600" y="1"/>
            <a:ext cx="2946399" cy="10014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09D706F-D484-F2E6-F075-DAA2989DFCED}"/>
              </a:ext>
            </a:extLst>
          </p:cNvPr>
          <p:cNvSpPr/>
          <p:nvPr/>
        </p:nvSpPr>
        <p:spPr>
          <a:xfrm>
            <a:off x="917575" y="4897152"/>
            <a:ext cx="10398393" cy="1703673"/>
          </a:xfrm>
          <a:prstGeom prst="rect">
            <a:avLst/>
          </a:prstGeom>
          <a:solidFill>
            <a:srgbClr val="FCBF07"/>
          </a:solidFill>
          <a:ln>
            <a:solidFill>
              <a:srgbClr val="5A5A8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20F398-3714-DF40-B80C-BA13E5D055F4}"/>
              </a:ext>
            </a:extLst>
          </p:cNvPr>
          <p:cNvSpPr txBox="1"/>
          <p:nvPr/>
        </p:nvSpPr>
        <p:spPr>
          <a:xfrm>
            <a:off x="1321727" y="5198830"/>
            <a:ext cx="98440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you have any questions please message Julie in the office and she will pass it on to the relevant team member.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there is anything for me I’ll get back ASAP!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25739</TotalTime>
  <Words>1055</Words>
  <Application>Microsoft Macintosh PowerPoint</Application>
  <PresentationFormat>Widescreen</PresentationFormat>
  <Paragraphs>131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Aptos</vt:lpstr>
      <vt:lpstr>Aptos Display</vt:lpstr>
      <vt:lpstr>Arial</vt:lpstr>
      <vt:lpstr>Arial Black</vt:lpstr>
      <vt:lpstr>Arial MT</vt:lpstr>
      <vt:lpstr>Calibri</vt:lpstr>
      <vt:lpstr>Office Theme</vt:lpstr>
      <vt:lpstr>6th Year Parent and Guardian Information</vt:lpstr>
      <vt:lpstr>PowerPoint Presentation</vt:lpstr>
      <vt:lpstr>Overview</vt:lpstr>
      <vt:lpstr>Settling into 6th Year</vt:lpstr>
      <vt:lpstr>Assessments in 6th Year</vt:lpstr>
      <vt:lpstr>Guidance Information from Eoin</vt:lpstr>
      <vt:lpstr>Student Progress Meeting</vt:lpstr>
      <vt:lpstr>The 6th Year Team</vt:lpstr>
      <vt:lpstr>How Parents &amp; Guardians Can Help Support</vt:lpstr>
      <vt:lpstr>How Students Can Support Themselves</vt:lpstr>
      <vt:lpstr>Leaving Cert Established: What has changed?</vt:lpstr>
      <vt:lpstr>PowerPoint Presentation</vt:lpstr>
      <vt:lpstr>Authentication of AACs and Project Work</vt:lpstr>
      <vt:lpstr>Submission of AACs and Project Work</vt:lpstr>
      <vt:lpstr>Reminder about Systems and Structures</vt:lpstr>
      <vt:lpstr>Communication Guidelines</vt:lpstr>
      <vt:lpstr>Technology Issues</vt:lpstr>
      <vt:lpstr>General Expectations</vt:lpstr>
      <vt:lpstr>Attendance</vt:lpstr>
      <vt:lpstr>Restorative Role Modelling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Dinneen</dc:creator>
  <cp:lastModifiedBy>John Dinneen</cp:lastModifiedBy>
  <cp:revision>9</cp:revision>
  <dcterms:created xsi:type="dcterms:W3CDTF">2026-09-21T17:10:26Z</dcterms:created>
  <dcterms:modified xsi:type="dcterms:W3CDTF">2026-10-12T13:12:30Z</dcterms:modified>
</cp:coreProperties>
</file>