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rriweather" pitchFamily="2" charset="77"/>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e7Y3321XAgGJZrBSroU+Z0g1K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3"/>
  </p:normalViewPr>
  <p:slideViewPr>
    <p:cSldViewPr snapToGrid="0">
      <p:cViewPr varScale="1">
        <p:scale>
          <a:sx n="160" d="100"/>
          <a:sy n="160" d="100"/>
        </p:scale>
        <p:origin x="2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Welcome to Construction Math 3.1.Pricing Systems and Materials Prep.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Are there any questions? (read the solution summary)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SAY: Welcome to Construction Math 3.1.Preparation of a materials list.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SAY: When preparing for a job, preparation of a materials list is key as an accurate and efficient estimation of costs must be calculated in a procedural manner (read remating bullet points)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SAY: </a:t>
            </a:r>
            <a:r>
              <a:rPr lang="en-US" sz="1100" b="0" i="0" u="none" strike="noStrike" cap="none">
                <a:solidFill>
                  <a:srgbClr val="000000"/>
                </a:solidFill>
                <a:latin typeface="Arial"/>
                <a:ea typeface="Arial"/>
                <a:cs typeface="Arial"/>
                <a:sym typeface="Arial"/>
              </a:rPr>
              <a:t>A potential problem from omission of materials can be avoided by using a checklist. The checklist should be written so that materials are listed in the logical flow in which materials are to be used for the project.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SAY: </a:t>
            </a:r>
            <a:r>
              <a:rPr lang="en-US" sz="1100" b="0" i="0" u="none" strike="noStrike" cap="none">
                <a:solidFill>
                  <a:srgbClr val="000000"/>
                </a:solidFill>
                <a:latin typeface="Arial"/>
                <a:ea typeface="Arial"/>
                <a:cs typeface="Arial"/>
                <a:sym typeface="Arial"/>
              </a:rPr>
              <a:t>Modifications and unforeseen contingencies can be added as clauses to the contract.</a:t>
            </a:r>
            <a:endParaRPr/>
          </a:p>
          <a:p>
            <a:pPr marL="457200" lvl="0" indent="-22860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SAY: Turn and discuss with your neighbor, the importance of using fudge factors when estimating costs. (allow turn and talk time)</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SzPts val="1400"/>
              <a:buNone/>
            </a:pPr>
            <a:r>
              <a:rPr lang="en-US">
                <a:solidFill>
                  <a:schemeClr val="dk1"/>
                </a:solidFill>
              </a:rPr>
              <a:t>SAY: Would anyone like to share what they remember? (take turns sharing)</a:t>
            </a:r>
            <a:endParaRPr>
              <a:solidFill>
                <a:schemeClr val="dk1"/>
              </a:solidFill>
            </a:endParaRPr>
          </a:p>
          <a:p>
            <a:pPr marL="0" lvl="0" indent="0" algn="l" rtl="0">
              <a:spcBef>
                <a:spcPts val="0"/>
              </a:spcBef>
              <a:spcAft>
                <a:spcPts val="0"/>
              </a:spcAft>
              <a:buSzPts val="1400"/>
              <a:buNone/>
            </a:pPr>
            <a:endParaRPr>
              <a:solidFill>
                <a:schemeClr val="dk1"/>
              </a:solidFill>
            </a:endParaRPr>
          </a:p>
          <a:p>
            <a:pPr marL="0" lvl="0" indent="0" algn="l" rtl="0">
              <a:spcBef>
                <a:spcPts val="0"/>
              </a:spcBef>
              <a:spcAft>
                <a:spcPts val="0"/>
              </a:spcAft>
              <a:buSzPts val="1400"/>
              <a:buNone/>
            </a:pPr>
            <a:r>
              <a:rPr lang="en-US">
                <a:solidFill>
                  <a:schemeClr val="dk1"/>
                </a:solidFill>
              </a:rPr>
              <a:t>Answer: To fend off the potential losses incurred by the unforeseen, it is wise to use a “fudge factor,” a percent multiplier that is added to a total.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SAY: Let’s take a look at an estimator, summary sheet and takeoff list and it’s importance in the calculation process. (read bullets from slide)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SAY: Let’s take a look at a sample summary sheet. As you review it, think about what you notice. Do you think it is an effective means of calculating expected expenses?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SAY: </a:t>
            </a:r>
            <a:r>
              <a:rPr lang="en-US" sz="1100" b="0" i="0" u="none" strike="noStrike" cap="none">
                <a:solidFill>
                  <a:srgbClr val="000000"/>
                </a:solidFill>
                <a:latin typeface="Arial"/>
                <a:ea typeface="Arial"/>
                <a:cs typeface="Arial"/>
                <a:sym typeface="Arial"/>
              </a:rPr>
              <a:t>The take off list also brings together similar materials that appear in various places throughout the estimate summary sheet.</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Click the summary sheet image to open a sample for students to review.</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a:t>SAY: (after viewing and discussing sample summary sheet) </a:t>
            </a:r>
            <a:r>
              <a:rPr lang="en-US" sz="1100" b="0" i="0" u="none" strike="noStrike" cap="none">
                <a:solidFill>
                  <a:srgbClr val="000000"/>
                </a:solidFill>
                <a:latin typeface="Arial"/>
                <a:ea typeface="Arial"/>
                <a:cs typeface="Arial"/>
                <a:sym typeface="Arial"/>
              </a:rPr>
              <a:t>Labor hours and related costs are one of the more difficult areas to estimate. Different workers work at different rates. Different types of jobs (framing versus finish work, for example) require different degrees of labor intensity. But it is primarily individual differences that make projections of labor time difficult.</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a:t>SAY: </a:t>
            </a:r>
            <a:r>
              <a:rPr lang="en-US" sz="1100" b="0" i="0" u="none" strike="noStrike" cap="none">
                <a:solidFill>
                  <a:srgbClr val="000000"/>
                </a:solidFill>
                <a:latin typeface="Arial"/>
                <a:ea typeface="Arial"/>
                <a:cs typeface="Arial"/>
                <a:sym typeface="Arial"/>
              </a:rPr>
              <a:t>For a contractor working steadily with the same crew, the best source of data on which to base labor requirements is experience. Keeping record of previous job costs, particularly if you are working for the same crew or with a contractor, helps provide a solid cost history to use as a guide.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SAY: Are there any questions?</a:t>
            </a:r>
            <a:r>
              <a:rPr lang="en-US" sz="11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Present students with this sample cost estimator to give them an idea of how to organize and calculate multiple lumber prices.</a:t>
            </a:r>
            <a:endParaRPr/>
          </a:p>
          <a:p>
            <a:pPr marL="0" lvl="0" indent="0" algn="l" rtl="0">
              <a:lnSpc>
                <a:spcPct val="100000"/>
              </a:lnSpc>
              <a:spcBef>
                <a:spcPts val="0"/>
              </a:spcBef>
              <a:spcAft>
                <a:spcPts val="0"/>
              </a:spcAft>
              <a:buSzPts val="1400"/>
              <a:buNone/>
            </a:pPr>
            <a:r>
              <a:rPr lang="en-US"/>
              <a:t>SAY: Let’s try out calculating lumber prices, use paper or calculator as needed.</a:t>
            </a:r>
            <a:endParaRPr/>
          </a:p>
          <a:p>
            <a:pPr marL="0" lvl="0" indent="0" algn="l" rtl="0">
              <a:lnSpc>
                <a:spcPct val="100000"/>
              </a:lnSpc>
              <a:spcBef>
                <a:spcPts val="0"/>
              </a:spcBef>
              <a:spcAft>
                <a:spcPts val="0"/>
              </a:spcAft>
              <a:buSzPts val="1400"/>
              <a:buNone/>
            </a:pPr>
            <a:r>
              <a:rPr lang="en-US"/>
              <a:t>Answer: </a:t>
            </a:r>
            <a:endParaRPr/>
          </a:p>
          <a:p>
            <a:pPr marL="0" lvl="0" indent="0" algn="l" rtl="0">
              <a:lnSpc>
                <a:spcPct val="115000"/>
              </a:lnSpc>
              <a:spcBef>
                <a:spcPts val="0"/>
              </a:spcBef>
              <a:spcAft>
                <a:spcPts val="0"/>
              </a:spcAft>
              <a:buClr>
                <a:schemeClr val="dk1"/>
              </a:buClr>
              <a:buSzPts val="1100"/>
              <a:buFont typeface="Arial"/>
              <a:buNone/>
            </a:pPr>
            <a:r>
              <a:rPr lang="en-US"/>
              <a:t>a. $728; $179.52; b. $282.29; $159.12; $85.68 for 8s, 12s, 19s respectively</a:t>
            </a:r>
            <a:endParaRPr/>
          </a:p>
          <a:p>
            <a:pPr marL="0" lvl="0" indent="0" algn="l" rtl="0">
              <a:lnSpc>
                <a:spcPct val="115000"/>
              </a:lnSpc>
              <a:spcBef>
                <a:spcPts val="0"/>
              </a:spcBef>
              <a:spcAft>
                <a:spcPts val="0"/>
              </a:spcAft>
              <a:buClr>
                <a:schemeClr val="dk1"/>
              </a:buClr>
              <a:buSzPts val="1100"/>
              <a:buFont typeface="Arial"/>
              <a:buNone/>
            </a:pPr>
            <a:r>
              <a:rPr lang="en-US"/>
              <a:t>c. $66.08; d. $74.67; $940.80 for 10s, 14s respectively</a:t>
            </a:r>
            <a:endParaRPr/>
          </a:p>
          <a:p>
            <a:pPr marL="0" lvl="0" indent="0" algn="l" rtl="0">
              <a:lnSpc>
                <a:spcPct val="115000"/>
              </a:lnSpc>
              <a:spcBef>
                <a:spcPts val="0"/>
              </a:spcBef>
              <a:spcAft>
                <a:spcPts val="0"/>
              </a:spcAft>
              <a:buClr>
                <a:schemeClr val="dk1"/>
              </a:buClr>
              <a:buSzPts val="1100"/>
              <a:buFont typeface="Arial"/>
              <a:buNone/>
            </a:pPr>
            <a:endParaRPr/>
          </a:p>
          <a:p>
            <a:pPr marL="45720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Read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Any questions?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Review and read summary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Thank you for your time and dedication to this unit. You have completed </a:t>
            </a:r>
            <a:r>
              <a:rPr lang="en-US">
                <a:solidFill>
                  <a:schemeClr val="dk1"/>
                </a:solidFill>
              </a:rPr>
              <a:t>Construction Math 3.1.Pricing Systems and Materials Prep.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SAY: Today we will take a look at the importance of understanding pricing systems and conversions in order to develop accurate estimations for jobs based on materials and project requirements. (review key terms and motivation).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With any unit that we work on, we want specific applicable outcomes that will inform our work. At the end of the module, you will be able to (proceed to read outcomes).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We will begin with Pricing Systems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When receiving a price quote from a lumber yard, lumber can be priced in a variety of ways including by the piece, linear foot and board foot. These are known as pricing systems. Let’s look at a brief video to learn the difference between linear and square feet.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(after video): Are there any questions? Let’s take a look at the differences in calculations for the three pricing systems.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SAY: Let’s look at how we calculate by each pricing system. (read each example presented on the powerpoint)</a:t>
            </a:r>
            <a:endParaRPr/>
          </a:p>
          <a:p>
            <a:pPr marL="0" lvl="0" indent="0" algn="l" rtl="0">
              <a:spcBef>
                <a:spcPts val="0"/>
              </a:spcBef>
              <a:spcAft>
                <a:spcPts val="0"/>
              </a:spcAft>
              <a:buNone/>
            </a:pPr>
            <a:endParaRPr/>
          </a:p>
          <a:p>
            <a:pPr marL="0" lvl="0" indent="0" algn="l" rtl="0">
              <a:spcBef>
                <a:spcPts val="0"/>
              </a:spcBef>
              <a:spcAft>
                <a:spcPts val="0"/>
              </a:spcAft>
              <a:buNone/>
            </a:pPr>
            <a:r>
              <a:rPr lang="en-US"/>
              <a:t>SAY: Let’s look at a brief video to learn more about calculating board, square and linear footage. Please feel free to take notes or review the video again as in the next few minutes you will have an opportunity to practice calculating lumber using these pricing system formulas.</a:t>
            </a:r>
            <a:endParaRPr/>
          </a:p>
        </p:txBody>
      </p:sp>
      <p:sp>
        <p:nvSpPr>
          <p:cNvPr id="99" name="Google Shape;99;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Turn and discuss with your neighbor, discuss the three types of price conversions. (allow turn and talk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Would anyone like to share what they remember? (take turns sharing)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Answer: Lumber is priced in a variety of ways including by the piece, by linear foot, by the board foot and by board feet.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SAY: In workin with board foot conversions, there are online calculators as well as hand-held calculators on the market that specifically work with pricing system calculations. As you may not always have access to these tools, it is important to know how to calculate by hand.</a:t>
            </a:r>
            <a:endParaRPr/>
          </a:p>
          <a:p>
            <a:pPr marL="0" lvl="0" indent="0" algn="l" rtl="0">
              <a:spcBef>
                <a:spcPts val="0"/>
              </a:spcBef>
              <a:spcAft>
                <a:spcPts val="0"/>
              </a:spcAft>
              <a:buNone/>
            </a:pPr>
            <a:endParaRPr/>
          </a:p>
          <a:p>
            <a:pPr marL="0" lvl="0" indent="0" algn="l" rtl="0">
              <a:spcBef>
                <a:spcPts val="0"/>
              </a:spcBef>
              <a:spcAft>
                <a:spcPts val="0"/>
              </a:spcAft>
              <a:buNone/>
            </a:pPr>
            <a:r>
              <a:rPr lang="en-US"/>
              <a:t>SAY:It is recommended to make calcualtions on paper prior to using a calculator. You may use this online calculator for this activity.</a:t>
            </a:r>
            <a:endParaRPr/>
          </a:p>
        </p:txBody>
      </p:sp>
      <p:sp>
        <p:nvSpPr>
          <p:cNvPr id="113" name="Google Shape;11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SAY: You have the option of calculating on you own, on paper or using the calculator website provided. You can also revisit the resource websites to review the calculation process. </a:t>
            </a:r>
            <a:r>
              <a:rPr lang="en-US" sz="1100" b="0" i="0" u="none" strike="noStrike" cap="none">
                <a:solidFill>
                  <a:srgbClr val="000000"/>
                </a:solidFill>
                <a:latin typeface="Arial"/>
                <a:ea typeface="Arial"/>
                <a:cs typeface="Arial"/>
                <a:sym typeface="Arial"/>
              </a:rPr>
              <a:t>When making calculations, it is more helpful, at times to work on paper before using a calculator.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Answers:</a:t>
            </a:r>
            <a:endParaRPr/>
          </a:p>
          <a:p>
            <a:pPr marL="0" lvl="0" indent="0" algn="l" rtl="0">
              <a:lnSpc>
                <a:spcPct val="100000"/>
              </a:lnSpc>
              <a:spcBef>
                <a:spcPts val="0"/>
              </a:spcBef>
              <a:spcAft>
                <a:spcPts val="0"/>
              </a:spcAft>
              <a:buSzPts val="1400"/>
              <a:buNone/>
            </a:pPr>
            <a:r>
              <a:rPr lang="en-US"/>
              <a:t>scenario 1: $0.42/bf</a:t>
            </a:r>
            <a:endParaRPr/>
          </a:p>
          <a:p>
            <a:pPr marL="0" lvl="0" indent="0" algn="l" rtl="0">
              <a:lnSpc>
                <a:spcPct val="100000"/>
              </a:lnSpc>
              <a:spcBef>
                <a:spcPts val="0"/>
              </a:spcBef>
              <a:spcAft>
                <a:spcPts val="0"/>
              </a:spcAft>
              <a:buSzPts val="1400"/>
              <a:buNone/>
            </a:pPr>
            <a:r>
              <a:rPr lang="en-US"/>
              <a:t>scenario 2: $37.12</a:t>
            </a:r>
            <a:endParaRPr/>
          </a:p>
          <a:p>
            <a:pPr marL="0" lvl="0" indent="0" algn="l" rtl="0">
              <a:lnSpc>
                <a:spcPct val="100000"/>
              </a:lnSpc>
              <a:spcBef>
                <a:spcPts val="0"/>
              </a:spcBef>
              <a:spcAft>
                <a:spcPts val="0"/>
              </a:spcAft>
              <a:buSzPts val="1400"/>
              <a:buNone/>
            </a:pPr>
            <a:r>
              <a:rPr lang="en-US"/>
              <a:t>scenario 3: $1.825 is less by $0.10/bf</a:t>
            </a:r>
            <a:endParaRPr/>
          </a:p>
          <a:p>
            <a:pPr marL="0" lvl="0" indent="0" algn="l" rtl="0">
              <a:lnSpc>
                <a:spcPct val="100000"/>
              </a:lnSpc>
              <a:spcBef>
                <a:spcPts val="0"/>
              </a:spcBef>
              <a:spcAft>
                <a:spcPts val="0"/>
              </a:spcAft>
              <a:buSzPts val="1400"/>
              <a:buNone/>
            </a:pPr>
            <a:r>
              <a:rPr lang="en-US"/>
              <a:t>scenario 4: $0.69/lf</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titude Careers" type="title">
  <p:cSld name="TITLE">
    <p:spTree>
      <p:nvGrpSpPr>
        <p:cNvPr id="1" name="Shape 9"/>
        <p:cNvGrpSpPr/>
        <p:nvPr/>
      </p:nvGrpSpPr>
      <p:grpSpPr>
        <a:xfrm>
          <a:off x="0" y="0"/>
          <a:ext cx="0" cy="0"/>
          <a:chOff x="0" y="0"/>
          <a:chExt cx="0" cy="0"/>
        </a:xfrm>
      </p:grpSpPr>
      <p:sp>
        <p:nvSpPr>
          <p:cNvPr id="10" name="Google Shape;10;p20"/>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0"/>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600"/>
              <a:buNone/>
              <a:defRPr sz="3600">
                <a:solidFill>
                  <a:schemeClr val="accen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20"/>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0"/>
          <p:cNvSpPr txBox="1"/>
          <p:nvPr/>
        </p:nvSpPr>
        <p:spPr>
          <a:xfrm>
            <a:off x="4046875" y="4520975"/>
            <a:ext cx="4785600" cy="54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1" i="0" u="none" strike="noStrike" cap="none">
                <a:solidFill>
                  <a:schemeClr val="lt1"/>
                </a:solidFill>
                <a:latin typeface="Arial"/>
                <a:ea typeface="Arial"/>
                <a:cs typeface="Arial"/>
                <a:sym typeface="Arial"/>
              </a:rPr>
              <a:t>CONFIDENTIAL - Please do not share without express written consent of Fortitude Careers</a:t>
            </a:r>
            <a:endParaRPr sz="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15" name="Google Shape;15;p20"/>
          <p:cNvPicPr preferRelativeResize="0"/>
          <p:nvPr/>
        </p:nvPicPr>
        <p:blipFill rotWithShape="1">
          <a:blip r:embed="rId2">
            <a:alphaModFix/>
          </a:blip>
          <a:srcRect/>
          <a:stretch/>
        </p:blipFill>
        <p:spPr>
          <a:xfrm>
            <a:off x="6945525" y="3556775"/>
            <a:ext cx="1414300" cy="1106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p:nvPr/>
        </p:nvSpPr>
        <p:spPr>
          <a:xfrm>
            <a:off x="0" y="4369000"/>
            <a:ext cx="9144000" cy="774300"/>
          </a:xfrm>
          <a:prstGeom prst="rect">
            <a:avLst/>
          </a:prstGeom>
          <a:solidFill>
            <a:srgbClr val="00CF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9"/>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1"/>
              </a:buClr>
              <a:buSzPts val="1300"/>
              <a:buFont typeface="Merriweather"/>
              <a:buNone/>
              <a:defRPr>
                <a:solidFill>
                  <a:schemeClr val="accent1"/>
                </a:solidFill>
                <a:latin typeface="Merriweather"/>
                <a:ea typeface="Merriweather"/>
                <a:cs typeface="Merriweather"/>
                <a:sym typeface="Merriweather"/>
              </a:defRPr>
            </a:lvl1pPr>
          </a:lstStyle>
          <a:p>
            <a:endParaRPr/>
          </a:p>
        </p:txBody>
      </p:sp>
      <p:sp>
        <p:nvSpPr>
          <p:cNvPr id="59" name="Google Shape;5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
        <p:nvSpPr>
          <p:cNvPr id="61" name="Google Shape;6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21"/>
          <p:cNvSpPr/>
          <p:nvPr/>
        </p:nvSpPr>
        <p:spPr>
          <a:xfrm>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1"/>
          <p:cNvSpPr txBox="1">
            <a:spLocks noGrp="1"/>
          </p:cNvSpPr>
          <p:nvPr>
            <p:ph type="title"/>
          </p:nvPr>
        </p:nvSpPr>
        <p:spPr>
          <a:xfrm>
            <a:off x="311300" y="1517075"/>
            <a:ext cx="3704400" cy="103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45C4"/>
              </a:buClr>
              <a:buSzPts val="2800"/>
              <a:buNone/>
              <a:defRPr>
                <a:solidFill>
                  <a:srgbClr val="0045C4"/>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9" name="Google Shape;19;p21"/>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45C4"/>
              </a:buClr>
              <a:buSzPts val="1600"/>
              <a:buNone/>
              <a:defRPr sz="1600">
                <a:solidFill>
                  <a:srgbClr val="0045C4"/>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20" name="Google Shape;20;p21"/>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ctr"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1" name="Google Shape;2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2"/>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4" name="Google Shape;24;p22"/>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5" name="Google Shape;25;p22"/>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600"/>
              <a:buNone/>
              <a:defRPr sz="3600">
                <a:solidFill>
                  <a:schemeClr val="accen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6" name="Google Shape;2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3"/>
          <p:cNvSpPr/>
          <p:nvPr/>
        </p:nvSpPr>
        <p:spPr>
          <a:xfrm>
            <a:off x="0" y="0"/>
            <a:ext cx="9144000" cy="1277100"/>
          </a:xfrm>
          <a:prstGeom prst="rect">
            <a:avLst/>
          </a:prstGeom>
          <a:solidFill>
            <a:srgbClr val="FFE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0" name="Google Shape;30;p23"/>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31" name="Google Shape;31;p23"/>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32" name="Google Shape;3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
        <p:cNvGrpSpPr/>
        <p:nvPr/>
      </p:nvGrpSpPr>
      <p:grpSpPr>
        <a:xfrm>
          <a:off x="0" y="0"/>
          <a:ext cx="0" cy="0"/>
          <a:chOff x="0" y="0"/>
          <a:chExt cx="0" cy="0"/>
        </a:xfrm>
      </p:grpSpPr>
      <p:sp>
        <p:nvSpPr>
          <p:cNvPr id="34" name="Google Shape;34;p24"/>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FE942"/>
              </a:buClr>
              <a:buSzPts val="10000"/>
              <a:buNone/>
              <a:defRPr sz="10000">
                <a:solidFill>
                  <a:srgbClr val="FFE942"/>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35" name="Google Shape;35;p24"/>
          <p:cNvSpPr txBox="1">
            <a:spLocks noGrp="1"/>
          </p:cNvSpPr>
          <p:nvPr>
            <p:ph type="body" idx="1"/>
          </p:nvPr>
        </p:nvSpPr>
        <p:spPr>
          <a:xfrm>
            <a:off x="311700" y="2121425"/>
            <a:ext cx="5334900" cy="24297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36" name="Google Shape;3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7"/>
        <p:cNvGrpSpPr/>
        <p:nvPr/>
      </p:nvGrpSpPr>
      <p:grpSpPr>
        <a:xfrm>
          <a:off x="0" y="0"/>
          <a:ext cx="0" cy="0"/>
          <a:chOff x="0" y="0"/>
          <a:chExt cx="0" cy="0"/>
        </a:xfrm>
      </p:grpSpPr>
      <p:sp>
        <p:nvSpPr>
          <p:cNvPr id="38" name="Google Shape;38;p25"/>
          <p:cNvSpPr/>
          <p:nvPr/>
        </p:nvSpPr>
        <p:spPr>
          <a:xfrm>
            <a:off x="0" y="0"/>
            <a:ext cx="9144000" cy="1277100"/>
          </a:xfrm>
          <a:prstGeom prst="rect">
            <a:avLst/>
          </a:prstGeom>
          <a:solidFill>
            <a:srgbClr val="00CF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E942"/>
              </a:buClr>
              <a:buSzPts val="3600"/>
              <a:buNone/>
              <a:defRPr sz="3600">
                <a:solidFill>
                  <a:srgbClr val="FFE94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3" name="Google Shape;4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27"/>
          <p:cNvSpPr/>
          <p:nvPr/>
        </p:nvSpPr>
        <p:spPr>
          <a:xfrm>
            <a:off x="0" y="0"/>
            <a:ext cx="4314000" cy="5143500"/>
          </a:xfrm>
          <a:prstGeom prst="rect">
            <a:avLst/>
          </a:prstGeom>
          <a:solidFill>
            <a:srgbClr val="FFE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7"/>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rgbClr val="00FFFF"/>
          </a:solidFill>
          <a:ln>
            <a:noFill/>
          </a:ln>
        </p:spPr>
      </p:sp>
      <p:sp>
        <p:nvSpPr>
          <p:cNvPr id="47" name="Google Shape;47;p27"/>
          <p:cNvSpPr/>
          <p:nvPr/>
        </p:nvSpPr>
        <p:spPr>
          <a:xfrm>
            <a:off x="-1462"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FFE942"/>
          </a:solidFill>
          <a:ln>
            <a:noFill/>
          </a:ln>
        </p:spPr>
      </p:sp>
      <p:sp>
        <p:nvSpPr>
          <p:cNvPr id="48" name="Google Shape;48;p27"/>
          <p:cNvSpPr txBox="1">
            <a:spLocks noGrp="1"/>
          </p:cNvSpPr>
          <p:nvPr>
            <p:ph type="title"/>
          </p:nvPr>
        </p:nvSpPr>
        <p:spPr>
          <a:xfrm>
            <a:off x="303750" y="573225"/>
            <a:ext cx="3706500" cy="2508900"/>
          </a:xfrm>
          <a:prstGeom prst="rect">
            <a:avLst/>
          </a:prstGeom>
          <a:solidFill>
            <a:srgbClr val="FFE942"/>
          </a:solid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None/>
              <a:defRPr>
                <a:solidFill>
                  <a:schemeClr val="dk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9" name="Google Shape;49;p27"/>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50" name="Google Shape;5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51"/>
        <p:cNvGrpSpPr/>
        <p:nvPr/>
      </p:nvGrpSpPr>
      <p:grpSpPr>
        <a:xfrm>
          <a:off x="0" y="0"/>
          <a:ext cx="0" cy="0"/>
          <a:chOff x="0" y="0"/>
          <a:chExt cx="0" cy="0"/>
        </a:xfrm>
      </p:grpSpPr>
      <p:sp>
        <p:nvSpPr>
          <p:cNvPr id="52" name="Google Shape;52;p28"/>
          <p:cNvSpPr/>
          <p:nvPr/>
        </p:nvSpPr>
        <p:spPr>
          <a:xfrm>
            <a:off x="0" y="0"/>
            <a:ext cx="3764400" cy="5143500"/>
          </a:xfrm>
          <a:prstGeom prst="rect">
            <a:avLst/>
          </a:prstGeom>
          <a:solidFill>
            <a:srgbClr val="00CF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318450" y="1673200"/>
            <a:ext cx="3127500" cy="1298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54" name="Google Shape;54;p28"/>
          <p:cNvSpPr txBox="1">
            <a:spLocks noGrp="1"/>
          </p:cNvSpPr>
          <p:nvPr>
            <p:ph type="body" idx="1"/>
          </p:nvPr>
        </p:nvSpPr>
        <p:spPr>
          <a:xfrm>
            <a:off x="4457700" y="634600"/>
            <a:ext cx="4073100" cy="3906300"/>
          </a:xfrm>
          <a:prstGeom prst="rect">
            <a:avLst/>
          </a:prstGeom>
          <a:noFill/>
          <a:ln>
            <a:noFill/>
          </a:ln>
        </p:spPr>
        <p:txBody>
          <a:bodyPr spcFirstLastPara="1" wrap="square" lIns="91425" tIns="91425" rIns="91425" bIns="91425" anchor="ctr" anchorCtr="0">
            <a:normAutofit/>
          </a:bodyPr>
          <a:lstStyle>
            <a:lvl1pPr marL="457200" lvl="0" indent="-311150" algn="l">
              <a:lnSpc>
                <a:spcPct val="115000"/>
              </a:lnSpc>
              <a:spcBef>
                <a:spcPts val="0"/>
              </a:spcBef>
              <a:spcAft>
                <a:spcPts val="0"/>
              </a:spcAft>
              <a:buClr>
                <a:schemeClr val="accent1"/>
              </a:buClr>
              <a:buSzPts val="1300"/>
              <a:buChar char="●"/>
              <a:defRPr>
                <a:solidFill>
                  <a:schemeClr val="accent1"/>
                </a:solidFill>
              </a:defRPr>
            </a:lvl1pPr>
            <a:lvl2pPr marL="914400" lvl="1" indent="-298450" algn="l">
              <a:lnSpc>
                <a:spcPct val="115000"/>
              </a:lnSpc>
              <a:spcBef>
                <a:spcPts val="0"/>
              </a:spcBef>
              <a:spcAft>
                <a:spcPts val="0"/>
              </a:spcAft>
              <a:buClr>
                <a:schemeClr val="accent1"/>
              </a:buClr>
              <a:buSzPts val="1100"/>
              <a:buChar char="○"/>
              <a:defRPr>
                <a:solidFill>
                  <a:schemeClr val="accent1"/>
                </a:solidFill>
              </a:defRPr>
            </a:lvl2pPr>
            <a:lvl3pPr marL="1371600" lvl="2" indent="-298450" algn="l">
              <a:lnSpc>
                <a:spcPct val="115000"/>
              </a:lnSpc>
              <a:spcBef>
                <a:spcPts val="0"/>
              </a:spcBef>
              <a:spcAft>
                <a:spcPts val="0"/>
              </a:spcAft>
              <a:buClr>
                <a:schemeClr val="accent1"/>
              </a:buClr>
              <a:buSzPts val="1100"/>
              <a:buChar char="■"/>
              <a:defRPr>
                <a:solidFill>
                  <a:schemeClr val="accent1"/>
                </a:solidFill>
              </a:defRPr>
            </a:lvl3pPr>
            <a:lvl4pPr marL="1828800" lvl="3" indent="-298450" algn="l">
              <a:lnSpc>
                <a:spcPct val="115000"/>
              </a:lnSpc>
              <a:spcBef>
                <a:spcPts val="0"/>
              </a:spcBef>
              <a:spcAft>
                <a:spcPts val="0"/>
              </a:spcAft>
              <a:buClr>
                <a:schemeClr val="accent1"/>
              </a:buClr>
              <a:buSzPts val="1100"/>
              <a:buChar char="●"/>
              <a:defRPr>
                <a:solidFill>
                  <a:schemeClr val="accent1"/>
                </a:solidFill>
              </a:defRPr>
            </a:lvl4pPr>
            <a:lvl5pPr marL="2286000" lvl="4" indent="-298450" algn="l">
              <a:lnSpc>
                <a:spcPct val="115000"/>
              </a:lnSpc>
              <a:spcBef>
                <a:spcPts val="0"/>
              </a:spcBef>
              <a:spcAft>
                <a:spcPts val="0"/>
              </a:spcAft>
              <a:buClr>
                <a:schemeClr val="accent1"/>
              </a:buClr>
              <a:buSzPts val="1100"/>
              <a:buChar char="○"/>
              <a:defRPr>
                <a:solidFill>
                  <a:schemeClr val="accent1"/>
                </a:solidFill>
              </a:defRPr>
            </a:lvl5pPr>
            <a:lvl6pPr marL="2743200" lvl="5" indent="-298450" algn="l">
              <a:lnSpc>
                <a:spcPct val="115000"/>
              </a:lnSpc>
              <a:spcBef>
                <a:spcPts val="0"/>
              </a:spcBef>
              <a:spcAft>
                <a:spcPts val="0"/>
              </a:spcAft>
              <a:buClr>
                <a:schemeClr val="accent1"/>
              </a:buClr>
              <a:buSzPts val="1100"/>
              <a:buChar char="■"/>
              <a:defRPr>
                <a:solidFill>
                  <a:schemeClr val="accent1"/>
                </a:solidFill>
              </a:defRPr>
            </a:lvl6pPr>
            <a:lvl7pPr marL="3200400" lvl="6" indent="-298450" algn="l">
              <a:lnSpc>
                <a:spcPct val="115000"/>
              </a:lnSpc>
              <a:spcBef>
                <a:spcPts val="0"/>
              </a:spcBef>
              <a:spcAft>
                <a:spcPts val="0"/>
              </a:spcAft>
              <a:buClr>
                <a:schemeClr val="accent1"/>
              </a:buClr>
              <a:buSzPts val="1100"/>
              <a:buChar char="●"/>
              <a:defRPr>
                <a:solidFill>
                  <a:schemeClr val="accent1"/>
                </a:solidFill>
              </a:defRPr>
            </a:lvl7pPr>
            <a:lvl8pPr marL="3657600" lvl="7" indent="-298450" algn="l">
              <a:lnSpc>
                <a:spcPct val="115000"/>
              </a:lnSpc>
              <a:spcBef>
                <a:spcPts val="0"/>
              </a:spcBef>
              <a:spcAft>
                <a:spcPts val="0"/>
              </a:spcAft>
              <a:buClr>
                <a:schemeClr val="accent1"/>
              </a:buClr>
              <a:buSzPts val="1100"/>
              <a:buChar char="○"/>
              <a:defRPr>
                <a:solidFill>
                  <a:schemeClr val="accent1"/>
                </a:solidFill>
              </a:defRPr>
            </a:lvl8pPr>
            <a:lvl9pPr marL="4114800" lvl="8" indent="-298450" algn="l">
              <a:lnSpc>
                <a:spcPct val="115000"/>
              </a:lnSpc>
              <a:spcBef>
                <a:spcPts val="0"/>
              </a:spcBef>
              <a:spcAft>
                <a:spcPts val="0"/>
              </a:spcAft>
              <a:buClr>
                <a:schemeClr val="accent1"/>
              </a:buClr>
              <a:buSzPts val="1100"/>
              <a:buChar char="■"/>
              <a:defRPr>
                <a:solidFill>
                  <a:schemeClr val="accent1"/>
                </a:solidFill>
              </a:defRPr>
            </a:lvl9pPr>
          </a:lstStyle>
          <a:p>
            <a:endParaRPr/>
          </a:p>
        </p:txBody>
      </p:sp>
      <p:sp>
        <p:nvSpPr>
          <p:cNvPr id="55" name="Google Shape;5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rgbClr val="0045C4"/>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rgbClr val="FFE942"/>
              </a:buClr>
              <a:buSzPts val="1300"/>
              <a:buFont typeface="Roboto"/>
              <a:buChar char="●"/>
              <a:defRPr sz="1300" b="0" i="0" u="none" strike="noStrike" cap="none">
                <a:solidFill>
                  <a:srgbClr val="FFE942"/>
                </a:solidFill>
                <a:latin typeface="Roboto"/>
                <a:ea typeface="Roboto"/>
                <a:cs typeface="Roboto"/>
                <a:sym typeface="Roboto"/>
              </a:defRPr>
            </a:lvl1pPr>
            <a:lvl2pPr marL="914400" marR="0" lvl="1"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2pPr>
            <a:lvl3pPr marL="1371600" marR="0" lvl="2"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3pPr>
            <a:lvl4pPr marL="1828800" marR="0" lvl="3"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4pPr>
            <a:lvl5pPr marL="2286000" marR="0" lvl="4"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5pPr>
            <a:lvl6pPr marL="2743200" marR="0" lvl="5"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6pPr>
            <a:lvl7pPr marL="3200400" marR="0" lvl="6"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7pPr>
            <a:lvl8pPr marL="3657600" marR="0" lvl="7"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8pPr>
            <a:lvl9pPr marL="4114800" marR="0" lvl="8" indent="-298450" algn="l" rtl="0">
              <a:lnSpc>
                <a:spcPct val="115000"/>
              </a:lnSpc>
              <a:spcBef>
                <a:spcPts val="0"/>
              </a:spcBef>
              <a:spcAft>
                <a:spcPts val="0"/>
              </a:spcAft>
              <a:buClr>
                <a:srgbClr val="FFE942"/>
              </a:buClr>
              <a:buSzPts val="1100"/>
              <a:buFont typeface="Roboto"/>
              <a:buChar char="■"/>
              <a:defRPr sz="1100" b="0" i="0" u="none" strike="noStrike" cap="none">
                <a:solidFill>
                  <a:srgbClr val="FFE942"/>
                </a:solidFill>
                <a:latin typeface="Roboto"/>
                <a:ea typeface="Roboto"/>
                <a:cs typeface="Roboto"/>
                <a:sym typeface="Roboto"/>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oah.dc.gov/sites/default/files/dc/sites/dhcd/release_content/attachments/22106/8%20-%20Form%20212%20-%20Summary%20Cost%20Estimate.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TUxi10jpj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1xDWlfdcv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omnicalculator.com/construction/board-foo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5C4"/>
        </a:solidFill>
        <a:effectLst/>
      </p:bgPr>
    </p:bg>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US"/>
              <a:t>Construction Math 3.1</a:t>
            </a:r>
            <a:endParaRPr/>
          </a:p>
          <a:p>
            <a:pPr marL="0" lvl="0" indent="0" algn="l" rtl="0">
              <a:lnSpc>
                <a:spcPct val="100000"/>
              </a:lnSpc>
              <a:spcBef>
                <a:spcPts val="0"/>
              </a:spcBef>
              <a:spcAft>
                <a:spcPts val="0"/>
              </a:spcAft>
              <a:buSzPts val="3600"/>
              <a:buNone/>
            </a:pPr>
            <a:r>
              <a:rPr lang="en-US" sz="3200">
                <a:solidFill>
                  <a:schemeClr val="accent1"/>
                </a:solidFill>
              </a:rPr>
              <a:t>Pricing Systems and Materials Prep</a:t>
            </a:r>
            <a:endParaRPr sz="3200">
              <a:solidFill>
                <a:schemeClr val="accent1"/>
              </a:solidFill>
            </a:endParaRPr>
          </a:p>
        </p:txBody>
      </p:sp>
      <p:sp>
        <p:nvSpPr>
          <p:cNvPr id="67" name="Google Shape;67;p1"/>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SzPct val="108108"/>
              <a:buNone/>
            </a:pPr>
            <a:r>
              <a:rPr lang="en-US"/>
              <a:t>Calculating the amount of materials needed to construct a residence from a set of drawings.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ctr" anchorCtr="0">
            <a:normAutofit/>
          </a:bodyPr>
          <a:lstStyle/>
          <a:p>
            <a:pPr marL="146050" lvl="0" indent="0" algn="l" rtl="0">
              <a:lnSpc>
                <a:spcPct val="115000"/>
              </a:lnSpc>
              <a:spcBef>
                <a:spcPts val="0"/>
              </a:spcBef>
              <a:spcAft>
                <a:spcPts val="0"/>
              </a:spcAft>
              <a:buSzPts val="1300"/>
              <a:buNone/>
            </a:pPr>
            <a:r>
              <a:rPr lang="en-US"/>
              <a:t>When receiving a price quote for a lumber yard, it is important to know that lumber is priced in a variety of ways including by the piece, by linear foot, by the board foot and by board feet. </a:t>
            </a:r>
            <a:endParaRPr/>
          </a:p>
          <a:p>
            <a:pPr marL="146050" lvl="0" indent="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r>
              <a:rPr lang="en-US"/>
              <a:t>Accurate and efficient estimation of cost for a residence must be calculated in a procedural manner including the use of a “fudge factor.”</a:t>
            </a:r>
            <a:endParaRPr/>
          </a:p>
          <a:p>
            <a:pPr marL="146050" lvl="0" indent="0" algn="l" rtl="0">
              <a:lnSpc>
                <a:spcPct val="115000"/>
              </a:lnSpc>
              <a:spcBef>
                <a:spcPts val="0"/>
              </a:spcBef>
              <a:spcAft>
                <a:spcPts val="0"/>
              </a:spcAft>
              <a:buSzPts val="1300"/>
              <a:buNone/>
            </a:pPr>
            <a:endParaRPr/>
          </a:p>
        </p:txBody>
      </p:sp>
      <p:sp>
        <p:nvSpPr>
          <p:cNvPr id="146" name="Google Shape;146;p10"/>
          <p:cNvSpPr txBox="1">
            <a:spLocks noGrp="1"/>
          </p:cNvSpPr>
          <p:nvPr>
            <p:ph type="title"/>
          </p:nvPr>
        </p:nvSpPr>
        <p:spPr>
          <a:xfrm>
            <a:off x="265500" y="1818600"/>
            <a:ext cx="4045200" cy="15063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US"/>
              <a:t>Solution/Summary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accent1"/>
              </a:buClr>
              <a:buSzPts val="3600"/>
              <a:buNone/>
            </a:pPr>
            <a:r>
              <a:rPr lang="en-US" b="1"/>
              <a:t>Preparation of a Materials List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accent1"/>
              </a:buClr>
              <a:buSzPts val="2800"/>
              <a:buNone/>
            </a:pPr>
            <a:r>
              <a:rPr lang="en-US" b="1"/>
              <a:t>Preparation of a Materials List</a:t>
            </a:r>
            <a:endParaRPr/>
          </a:p>
        </p:txBody>
      </p:sp>
      <p:cxnSp>
        <p:nvCxnSpPr>
          <p:cNvPr id="157" name="Google Shape;157;p12"/>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58" name="Google Shape;158;p12"/>
          <p:cNvSpPr txBox="1">
            <a:spLocks noGrp="1"/>
          </p:cNvSpPr>
          <p:nvPr>
            <p:ph type="body" idx="1"/>
          </p:nvPr>
        </p:nvSpPr>
        <p:spPr>
          <a:xfrm>
            <a:off x="311700" y="1916330"/>
            <a:ext cx="3853200" cy="27531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sz="1600"/>
              <a:t>Accurate and efficient estimation of cost for a residence must be calculated in a procedural manner.</a:t>
            </a:r>
            <a:endParaRPr/>
          </a:p>
        </p:txBody>
      </p:sp>
      <p:cxnSp>
        <p:nvCxnSpPr>
          <p:cNvPr id="159" name="Google Shape;159;p12"/>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60" name="Google Shape;160;p12"/>
          <p:cNvSpPr txBox="1">
            <a:spLocks noGrp="1"/>
          </p:cNvSpPr>
          <p:nvPr>
            <p:ph type="body" idx="1"/>
          </p:nvPr>
        </p:nvSpPr>
        <p:spPr>
          <a:xfrm>
            <a:off x="5012725" y="1899413"/>
            <a:ext cx="3853200" cy="3034094"/>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US" sz="1600"/>
              <a:t>To fend off the potential losses incurred by the unforeseen, it is wise to use a “</a:t>
            </a:r>
            <a:r>
              <a:rPr lang="en-US" sz="1600" b="1"/>
              <a:t>fudge factor,”</a:t>
            </a:r>
            <a:r>
              <a:rPr lang="en-US" sz="1600"/>
              <a:t> </a:t>
            </a:r>
            <a:r>
              <a:rPr lang="en-US" sz="1600" i="1"/>
              <a:t>a percent multiplier that is added to a total.</a:t>
            </a:r>
            <a:endParaRPr/>
          </a:p>
          <a:p>
            <a:pPr marL="457200" lvl="0" indent="-228600" algn="l" rtl="0">
              <a:lnSpc>
                <a:spcPct val="115000"/>
              </a:lnSpc>
              <a:spcBef>
                <a:spcPts val="0"/>
              </a:spcBef>
              <a:spcAft>
                <a:spcPts val="0"/>
              </a:spcAft>
              <a:buSzPts val="1300"/>
              <a:buNone/>
            </a:pPr>
            <a:endParaRPr sz="1600"/>
          </a:p>
          <a:p>
            <a:pPr marL="457200" lvl="0" indent="-311150" algn="l" rtl="0">
              <a:lnSpc>
                <a:spcPct val="115000"/>
              </a:lnSpc>
              <a:spcBef>
                <a:spcPts val="0"/>
              </a:spcBef>
              <a:spcAft>
                <a:spcPts val="0"/>
              </a:spcAft>
              <a:buSzPts val="1300"/>
              <a:buChar char="●"/>
            </a:pPr>
            <a:r>
              <a:rPr lang="en-US" sz="1600"/>
              <a:t>Actual results should generally fall within plus or minus 5% of an estimate; an outer limit of variance should be 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rot="5400000">
            <a:off x="5702457" y="2045100"/>
            <a:ext cx="5334900" cy="1244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US"/>
              <a:t>Question</a:t>
            </a:r>
            <a:endParaRPr/>
          </a:p>
        </p:txBody>
      </p:sp>
      <p:sp>
        <p:nvSpPr>
          <p:cNvPr id="166" name="Google Shape;166;p13"/>
          <p:cNvSpPr txBox="1">
            <a:spLocks noGrp="1"/>
          </p:cNvSpPr>
          <p:nvPr>
            <p:ph type="body" idx="1"/>
          </p:nvPr>
        </p:nvSpPr>
        <p:spPr>
          <a:xfrm>
            <a:off x="513717" y="2153322"/>
            <a:ext cx="7141724" cy="1068343"/>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SzPct val="67708"/>
              <a:buNone/>
            </a:pPr>
            <a:r>
              <a:rPr lang="en-US" sz="4800">
                <a:latin typeface="Arial"/>
                <a:ea typeface="Arial"/>
                <a:cs typeface="Arial"/>
                <a:sym typeface="Arial"/>
              </a:rPr>
              <a:t>Why is it important to use a fudge factor when calculating and estimating costs?</a:t>
            </a:r>
            <a:endParaRPr/>
          </a:p>
          <a:p>
            <a:pPr marL="146050" lvl="0" indent="0" algn="l" rtl="0">
              <a:lnSpc>
                <a:spcPct val="115000"/>
              </a:lnSpc>
              <a:spcBef>
                <a:spcPts val="0"/>
              </a:spcBef>
              <a:spcAft>
                <a:spcPts val="0"/>
              </a:spcAft>
              <a:buSzPct val="162500"/>
              <a:buNone/>
            </a:pPr>
            <a:endParaRPr sz="2000"/>
          </a:p>
          <a:p>
            <a:pPr marL="457200" lvl="0" indent="-228600" algn="l" rtl="0">
              <a:lnSpc>
                <a:spcPct val="115000"/>
              </a:lnSpc>
              <a:spcBef>
                <a:spcPts val="0"/>
              </a:spcBef>
              <a:spcAft>
                <a:spcPts val="0"/>
              </a:spcAft>
              <a:buClr>
                <a:schemeClr val="lt1"/>
              </a:buClr>
              <a:buSzPct val="250000"/>
              <a:buNone/>
            </a:pPr>
            <a:endParaRPr/>
          </a:p>
          <a:p>
            <a:pPr marL="146050" lvl="0" indent="0" algn="l" rtl="0">
              <a:lnSpc>
                <a:spcPct val="115000"/>
              </a:lnSpc>
              <a:spcBef>
                <a:spcPts val="0"/>
              </a:spcBef>
              <a:spcAft>
                <a:spcPts val="0"/>
              </a:spcAft>
              <a:buSzPct val="250000"/>
              <a:buNone/>
            </a:pP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accent1"/>
              </a:buClr>
              <a:buSzPts val="2800"/>
              <a:buNone/>
            </a:pPr>
            <a:r>
              <a:rPr lang="en-US" b="1"/>
              <a:t>Estimate, Summary Sheet and Take-Off List</a:t>
            </a:r>
            <a:endParaRPr/>
          </a:p>
        </p:txBody>
      </p:sp>
      <p:cxnSp>
        <p:nvCxnSpPr>
          <p:cNvPr id="172" name="Google Shape;172;p14"/>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73" name="Google Shape;173;p14"/>
          <p:cNvSpPr txBox="1">
            <a:spLocks noGrp="1"/>
          </p:cNvSpPr>
          <p:nvPr>
            <p:ph type="body" idx="1"/>
          </p:nvPr>
        </p:nvSpPr>
        <p:spPr>
          <a:xfrm>
            <a:off x="4872799" y="1482085"/>
            <a:ext cx="3853200" cy="3557748"/>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300"/>
              <a:buFont typeface="Noto Sans Symbols"/>
              <a:buChar char="∙"/>
            </a:pPr>
            <a:r>
              <a:rPr lang="en-US" sz="1600">
                <a:latin typeface="Arial"/>
                <a:ea typeface="Arial"/>
                <a:cs typeface="Arial"/>
                <a:sym typeface="Arial"/>
              </a:rPr>
              <a:t>An </a:t>
            </a:r>
            <a:r>
              <a:rPr lang="en-US" sz="1600" i="1">
                <a:solidFill>
                  <a:srgbClr val="FFFF00"/>
                </a:solidFill>
                <a:latin typeface="Arial"/>
                <a:ea typeface="Arial"/>
                <a:cs typeface="Arial"/>
                <a:sym typeface="Arial"/>
              </a:rPr>
              <a:t>estimator</a:t>
            </a:r>
            <a:r>
              <a:rPr lang="en-US" sz="1600">
                <a:latin typeface="Arial"/>
                <a:ea typeface="Arial"/>
                <a:cs typeface="Arial"/>
                <a:sym typeface="Arial"/>
              </a:rPr>
              <a:t> usually makes an estimate starting with a worksheet on which calculations are made.</a:t>
            </a:r>
            <a:r>
              <a:rPr lang="en-US" sz="1600">
                <a:latin typeface="Times"/>
                <a:ea typeface="Times"/>
                <a:cs typeface="Times"/>
                <a:sym typeface="Times"/>
              </a:rPr>
              <a:t> </a:t>
            </a:r>
            <a:r>
              <a:rPr lang="en-US" sz="1600">
                <a:latin typeface="Arial"/>
                <a:ea typeface="Arial"/>
                <a:cs typeface="Arial"/>
                <a:sym typeface="Arial"/>
              </a:rPr>
              <a:t>Each item has been numbered to correspond to the estimate </a:t>
            </a:r>
            <a:r>
              <a:rPr lang="en-US" sz="1600" i="1">
                <a:latin typeface="Arial"/>
                <a:ea typeface="Arial"/>
                <a:cs typeface="Arial"/>
                <a:sym typeface="Arial"/>
              </a:rPr>
              <a:t>summary sheet</a:t>
            </a:r>
            <a:r>
              <a:rPr lang="en-US" sz="1600" i="1">
                <a:latin typeface="Times"/>
                <a:ea typeface="Times"/>
                <a:cs typeface="Times"/>
                <a:sym typeface="Times"/>
              </a:rPr>
              <a:t>.</a:t>
            </a:r>
            <a:endParaRPr sz="1600">
              <a:latin typeface="Arial"/>
              <a:ea typeface="Arial"/>
              <a:cs typeface="Arial"/>
              <a:sym typeface="Arial"/>
            </a:endParaRPr>
          </a:p>
          <a:p>
            <a:pPr marL="342900" lvl="0" indent="-342900" algn="l" rtl="0">
              <a:lnSpc>
                <a:spcPct val="115000"/>
              </a:lnSpc>
              <a:spcBef>
                <a:spcPts val="0"/>
              </a:spcBef>
              <a:spcAft>
                <a:spcPts val="0"/>
              </a:spcAft>
              <a:buSzPts val="1300"/>
              <a:buFont typeface="Noto Sans Symbols"/>
              <a:buChar char="∙"/>
            </a:pPr>
            <a:r>
              <a:rPr lang="en-US" sz="1600">
                <a:latin typeface="Arial"/>
                <a:ea typeface="Arial"/>
                <a:cs typeface="Arial"/>
                <a:sym typeface="Arial"/>
              </a:rPr>
              <a:t>A </a:t>
            </a:r>
            <a:r>
              <a:rPr lang="en-US" sz="1600" i="1">
                <a:solidFill>
                  <a:srgbClr val="FFFF00"/>
                </a:solidFill>
                <a:latin typeface="Arial"/>
                <a:ea typeface="Arial"/>
                <a:cs typeface="Arial"/>
                <a:sym typeface="Arial"/>
              </a:rPr>
              <a:t>take-off list</a:t>
            </a:r>
            <a:r>
              <a:rPr lang="en-US" sz="1600">
                <a:solidFill>
                  <a:srgbClr val="FFFF00"/>
                </a:solidFill>
                <a:latin typeface="Arial"/>
                <a:ea typeface="Arial"/>
                <a:cs typeface="Arial"/>
                <a:sym typeface="Arial"/>
              </a:rPr>
              <a:t> </a:t>
            </a:r>
            <a:r>
              <a:rPr lang="en-US" sz="1600">
                <a:latin typeface="Arial"/>
                <a:ea typeface="Arial"/>
                <a:cs typeface="Arial"/>
                <a:sym typeface="Arial"/>
              </a:rPr>
              <a:t>summarizing the materials for a project is usually needed for convenience in pricing and for submission to suppliers wishing to bid on a materials package.</a:t>
            </a:r>
            <a:endParaRPr sz="1600">
              <a:latin typeface="Arial"/>
              <a:ea typeface="Arial"/>
              <a:cs typeface="Arial"/>
              <a:sym typeface="Arial"/>
            </a:endParaRPr>
          </a:p>
        </p:txBody>
      </p:sp>
      <p:pic>
        <p:nvPicPr>
          <p:cNvPr id="174" name="Google Shape;174;p14">
            <a:hlinkClick r:id="rId3"/>
          </p:cNvPr>
          <p:cNvPicPr preferRelativeResize="0"/>
          <p:nvPr/>
        </p:nvPicPr>
        <p:blipFill rotWithShape="1">
          <a:blip r:embed="rId4">
            <a:alphaModFix/>
          </a:blip>
          <a:srcRect/>
          <a:stretch/>
        </p:blipFill>
        <p:spPr>
          <a:xfrm>
            <a:off x="286426" y="1482085"/>
            <a:ext cx="3530662" cy="33876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5C4"/>
        </a:solidFill>
        <a:effectLst/>
      </p:bgPr>
    </p:bg>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a:t>Activity</a:t>
            </a:r>
            <a:endParaRPr/>
          </a:p>
        </p:txBody>
      </p:sp>
      <p:cxnSp>
        <p:nvCxnSpPr>
          <p:cNvPr id="180" name="Google Shape;180;p15"/>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81" name="Google Shape;181;p15"/>
          <p:cNvSpPr txBox="1">
            <a:spLocks noGrp="1"/>
          </p:cNvSpPr>
          <p:nvPr>
            <p:ph type="body" idx="4294967295"/>
          </p:nvPr>
        </p:nvSpPr>
        <p:spPr>
          <a:xfrm>
            <a:off x="2806995" y="1276244"/>
            <a:ext cx="6262578" cy="2429529"/>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r>
              <a:rPr lang="en-US" sz="1400">
                <a:solidFill>
                  <a:schemeClr val="lt1"/>
                </a:solidFill>
                <a:latin typeface="Arial"/>
                <a:ea typeface="Arial"/>
                <a:cs typeface="Arial"/>
                <a:sym typeface="Arial"/>
              </a:rPr>
              <a:t>K</a:t>
            </a:r>
            <a:r>
              <a:rPr lang="en-US" sz="1500">
                <a:solidFill>
                  <a:schemeClr val="lt1"/>
                </a:solidFill>
                <a:latin typeface="Arial"/>
                <a:ea typeface="Arial"/>
                <a:cs typeface="Arial"/>
                <a:sym typeface="Arial"/>
              </a:rPr>
              <a:t>nothole Lumber Company advertises the following prices for lumber. All quotes are prices per board foot.</a:t>
            </a:r>
            <a:endParaRPr sz="1500">
              <a:solidFill>
                <a:schemeClr val="lt1"/>
              </a:solidFill>
              <a:latin typeface="Arial"/>
              <a:ea typeface="Arial"/>
              <a:cs typeface="Arial"/>
              <a:sym typeface="Arial"/>
            </a:endParaRPr>
          </a:p>
          <a:p>
            <a:pPr marL="0" lvl="0" indent="0" algn="l" rtl="0">
              <a:lnSpc>
                <a:spcPct val="115000"/>
              </a:lnSpc>
              <a:spcBef>
                <a:spcPts val="0"/>
              </a:spcBef>
              <a:spcAft>
                <a:spcPts val="0"/>
              </a:spcAft>
              <a:buSzPts val="1300"/>
              <a:buChar char="●"/>
            </a:pPr>
            <a:r>
              <a:rPr lang="en-US" sz="1500">
                <a:solidFill>
                  <a:schemeClr val="lt1"/>
                </a:solidFill>
                <a:latin typeface="Arial"/>
                <a:ea typeface="Arial"/>
                <a:cs typeface="Arial"/>
                <a:sym typeface="Arial"/>
              </a:rPr>
              <a:t>2 X 4s: 42 cents up to and including 12 ft; 51 cents for over 12-ft lengths</a:t>
            </a:r>
            <a:endParaRPr sz="1500">
              <a:solidFill>
                <a:schemeClr val="lt1"/>
              </a:solidFill>
              <a:latin typeface="Arial"/>
              <a:ea typeface="Arial"/>
              <a:cs typeface="Arial"/>
              <a:sym typeface="Arial"/>
            </a:endParaRPr>
          </a:p>
          <a:p>
            <a:pPr marL="0" lvl="0" indent="0" algn="l" rtl="0">
              <a:lnSpc>
                <a:spcPct val="115000"/>
              </a:lnSpc>
              <a:spcBef>
                <a:spcPts val="0"/>
              </a:spcBef>
              <a:spcAft>
                <a:spcPts val="0"/>
              </a:spcAft>
              <a:buSzPts val="1300"/>
              <a:buChar char="●"/>
            </a:pPr>
            <a:r>
              <a:rPr lang="en-US" sz="1500">
                <a:solidFill>
                  <a:schemeClr val="lt1"/>
                </a:solidFill>
                <a:latin typeface="Arial"/>
                <a:ea typeface="Arial"/>
                <a:cs typeface="Arial"/>
                <a:sym typeface="Arial"/>
              </a:rPr>
              <a:t>2 X 6s: same as 2 x 4s</a:t>
            </a:r>
            <a:endParaRPr sz="1500">
              <a:solidFill>
                <a:schemeClr val="lt1"/>
              </a:solidFill>
              <a:latin typeface="Arial"/>
              <a:ea typeface="Arial"/>
              <a:cs typeface="Arial"/>
              <a:sym typeface="Arial"/>
            </a:endParaRPr>
          </a:p>
          <a:p>
            <a:pPr marL="0" lvl="0" indent="0" algn="l" rtl="0">
              <a:lnSpc>
                <a:spcPct val="115000"/>
              </a:lnSpc>
              <a:spcBef>
                <a:spcPts val="0"/>
              </a:spcBef>
              <a:spcAft>
                <a:spcPts val="0"/>
              </a:spcAft>
              <a:buSzPts val="1300"/>
              <a:buChar char="●"/>
            </a:pPr>
            <a:r>
              <a:rPr lang="en-US" sz="1500">
                <a:solidFill>
                  <a:schemeClr val="lt1"/>
                </a:solidFill>
                <a:latin typeface="Arial"/>
                <a:ea typeface="Arial"/>
                <a:cs typeface="Arial"/>
                <a:sym typeface="Arial"/>
              </a:rPr>
              <a:t>2 X 8s: 54 cents for 8-ft lengths; all others 59 cents</a:t>
            </a:r>
            <a:endParaRPr sz="1500">
              <a:solidFill>
                <a:schemeClr val="lt1"/>
              </a:solidFill>
              <a:latin typeface="Arial"/>
              <a:ea typeface="Arial"/>
              <a:cs typeface="Arial"/>
              <a:sym typeface="Arial"/>
            </a:endParaRPr>
          </a:p>
          <a:p>
            <a:pPr marL="0" lvl="0" indent="0" algn="l" rtl="0">
              <a:lnSpc>
                <a:spcPct val="115000"/>
              </a:lnSpc>
              <a:spcBef>
                <a:spcPts val="0"/>
              </a:spcBef>
              <a:spcAft>
                <a:spcPts val="0"/>
              </a:spcAft>
              <a:buSzPts val="1300"/>
              <a:buChar char="●"/>
            </a:pPr>
            <a:r>
              <a:rPr lang="en-US" sz="1500">
                <a:solidFill>
                  <a:schemeClr val="lt1"/>
                </a:solidFill>
                <a:latin typeface="Arial"/>
                <a:ea typeface="Arial"/>
                <a:cs typeface="Arial"/>
                <a:sym typeface="Arial"/>
              </a:rPr>
              <a:t>2 X 10s: 56 cents up to and including 12-ft lengths; all others 63 cents  </a:t>
            </a:r>
            <a:endParaRPr/>
          </a:p>
          <a:p>
            <a:pPr marL="0" lvl="0" indent="0" algn="l" rtl="0">
              <a:lnSpc>
                <a:spcPct val="115000"/>
              </a:lnSpc>
              <a:spcBef>
                <a:spcPts val="0"/>
              </a:spcBef>
              <a:spcAft>
                <a:spcPts val="0"/>
              </a:spcAft>
              <a:buSzPts val="1300"/>
              <a:buChar char="●"/>
            </a:pPr>
            <a:r>
              <a:rPr lang="en-US" sz="1500">
                <a:solidFill>
                  <a:schemeClr val="lt1"/>
                </a:solidFill>
                <a:latin typeface="Arial"/>
                <a:ea typeface="Arial"/>
                <a:cs typeface="Arial"/>
                <a:sym typeface="Arial"/>
              </a:rPr>
              <a:t>2 X 12s: 59 cents for 8- and 10-ft lengths; all others 67 cents</a:t>
            </a:r>
            <a:endParaRPr sz="1500">
              <a:solidFill>
                <a:schemeClr val="lt1"/>
              </a:solidFill>
              <a:latin typeface="Arial"/>
              <a:ea typeface="Arial"/>
              <a:cs typeface="Arial"/>
              <a:sym typeface="Arial"/>
            </a:endParaRPr>
          </a:p>
          <a:p>
            <a:pPr marL="0" lvl="0" indent="82550" algn="l" rtl="0">
              <a:lnSpc>
                <a:spcPct val="115000"/>
              </a:lnSpc>
              <a:spcBef>
                <a:spcPts val="0"/>
              </a:spcBef>
              <a:spcAft>
                <a:spcPts val="0"/>
              </a:spcAft>
              <a:buSzPts val="1300"/>
              <a:buNone/>
            </a:pPr>
            <a:endParaRPr sz="1100">
              <a:latin typeface="Arial"/>
              <a:ea typeface="Arial"/>
              <a:cs typeface="Arial"/>
              <a:sym typeface="Arial"/>
            </a:endParaRPr>
          </a:p>
        </p:txBody>
      </p:sp>
      <p:pic>
        <p:nvPicPr>
          <p:cNvPr id="182" name="Google Shape;182;p15" descr="http://clipart-library.com/img/2099496.png"/>
          <p:cNvPicPr preferRelativeResize="0"/>
          <p:nvPr/>
        </p:nvPicPr>
        <p:blipFill rotWithShape="1">
          <a:blip r:embed="rId3">
            <a:alphaModFix/>
          </a:blip>
          <a:srcRect/>
          <a:stretch/>
        </p:blipFill>
        <p:spPr>
          <a:xfrm>
            <a:off x="161956" y="1276244"/>
            <a:ext cx="2645038" cy="2636538"/>
          </a:xfrm>
          <a:prstGeom prst="rect">
            <a:avLst/>
          </a:prstGeom>
          <a:noFill/>
          <a:ln>
            <a:noFill/>
          </a:ln>
        </p:spPr>
      </p:pic>
      <p:sp>
        <p:nvSpPr>
          <p:cNvPr id="183" name="Google Shape;183;p15"/>
          <p:cNvSpPr txBox="1"/>
          <p:nvPr/>
        </p:nvSpPr>
        <p:spPr>
          <a:xfrm>
            <a:off x="2806994" y="3679518"/>
            <a:ext cx="43275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Find the total price for the following list of materials.</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 2 x 4s: 325/8s; 44/12s</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b. 2 x 6s: 84/8s; 26/12s; 12/14s</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 2 x 8s: 6/14s</a:t>
            </a:r>
            <a:endParaRPr/>
          </a:p>
          <a:p>
            <a:pPr marL="0" marR="0" lvl="0" indent="0" algn="l" rtl="0">
              <a:lnSpc>
                <a:spcPct val="10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11"/>
              <a:buNone/>
            </a:pPr>
            <a:r>
              <a:rPr lang="en-US"/>
              <a:t>Understanding appropriate pricing systems and conversions based on material and project requirements is key to developing accurate estimators and take off lists.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303750" y="573225"/>
            <a:ext cx="3706500" cy="2508900"/>
          </a:xfrm>
          <a:prstGeom prst="rect">
            <a:avLst/>
          </a:prstGeom>
          <a:solidFill>
            <a:srgbClr val="FFE942"/>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Lesson Summary</a:t>
            </a:r>
            <a:endParaRPr/>
          </a:p>
        </p:txBody>
      </p:sp>
      <p:sp>
        <p:nvSpPr>
          <p:cNvPr id="194" name="Google Shape;194;p17"/>
          <p:cNvSpPr txBox="1">
            <a:spLocks noGrp="1"/>
          </p:cNvSpPr>
          <p:nvPr>
            <p:ph type="body" idx="1"/>
          </p:nvPr>
        </p:nvSpPr>
        <p:spPr>
          <a:xfrm>
            <a:off x="4612775" y="138225"/>
            <a:ext cx="4166400" cy="48675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endParaRPr sz="1050"/>
          </a:p>
          <a:p>
            <a:pPr marL="457200" lvl="0" indent="-228600" algn="l" rtl="0">
              <a:lnSpc>
                <a:spcPct val="115000"/>
              </a:lnSpc>
              <a:spcBef>
                <a:spcPts val="0"/>
              </a:spcBef>
              <a:spcAft>
                <a:spcPts val="0"/>
              </a:spcAft>
              <a:buClr>
                <a:schemeClr val="lt1"/>
              </a:buClr>
              <a:buSzPts val="1300"/>
              <a:buNone/>
            </a:pPr>
            <a:endParaRPr sz="1000"/>
          </a:p>
          <a:p>
            <a:pPr marL="457200" lvl="0" indent="-304800" algn="l" rtl="0">
              <a:lnSpc>
                <a:spcPct val="115000"/>
              </a:lnSpc>
              <a:spcBef>
                <a:spcPts val="0"/>
              </a:spcBef>
              <a:spcAft>
                <a:spcPts val="0"/>
              </a:spcAft>
              <a:buClr>
                <a:schemeClr val="lt1"/>
              </a:buClr>
              <a:buSzPts val="1200"/>
              <a:buChar char="●"/>
            </a:pPr>
            <a:r>
              <a:rPr lang="en-US" sz="900"/>
              <a:t>Lumber is priced by the piece,  linear foot,  board foot and board feet.</a:t>
            </a:r>
            <a:endParaRPr sz="1200"/>
          </a:p>
          <a:p>
            <a:pPr marL="146050" lvl="0" indent="0" algn="l" rtl="0">
              <a:lnSpc>
                <a:spcPct val="115000"/>
              </a:lnSpc>
              <a:spcBef>
                <a:spcPts val="0"/>
              </a:spcBef>
              <a:spcAft>
                <a:spcPts val="0"/>
              </a:spcAft>
              <a:buSzPts val="1300"/>
              <a:buNone/>
            </a:pPr>
            <a:endParaRPr sz="900"/>
          </a:p>
          <a:p>
            <a:pPr marL="457200" lvl="0" indent="-304800" algn="l" rtl="0">
              <a:lnSpc>
                <a:spcPct val="115000"/>
              </a:lnSpc>
              <a:spcBef>
                <a:spcPts val="0"/>
              </a:spcBef>
              <a:spcAft>
                <a:spcPts val="0"/>
              </a:spcAft>
              <a:buClr>
                <a:schemeClr val="lt1"/>
              </a:buClr>
              <a:buSzPts val="1200"/>
              <a:buChar char="●"/>
            </a:pPr>
            <a:r>
              <a:rPr lang="en-US" sz="900"/>
              <a:t>Accurate and efficient estimation of cost for a residence must be calculated in a procedural manner.</a:t>
            </a:r>
            <a:endParaRPr sz="1200"/>
          </a:p>
          <a:p>
            <a:pPr marL="146050" lvl="0" indent="0" algn="l" rtl="0">
              <a:lnSpc>
                <a:spcPct val="115000"/>
              </a:lnSpc>
              <a:spcBef>
                <a:spcPts val="0"/>
              </a:spcBef>
              <a:spcAft>
                <a:spcPts val="0"/>
              </a:spcAft>
              <a:buSzPts val="1300"/>
              <a:buNone/>
            </a:pPr>
            <a:r>
              <a:rPr lang="en-US" sz="900"/>
              <a:t> </a:t>
            </a:r>
            <a:endParaRPr sz="1200"/>
          </a:p>
          <a:p>
            <a:pPr marL="457200" lvl="0" indent="-304800" algn="l" rtl="0">
              <a:lnSpc>
                <a:spcPct val="115000"/>
              </a:lnSpc>
              <a:spcBef>
                <a:spcPts val="0"/>
              </a:spcBef>
              <a:spcAft>
                <a:spcPts val="0"/>
              </a:spcAft>
              <a:buClr>
                <a:schemeClr val="lt1"/>
              </a:buClr>
              <a:buSzPts val="1200"/>
              <a:buChar char="●"/>
            </a:pPr>
            <a:r>
              <a:rPr lang="en-US" sz="900"/>
              <a:t> A potential problem from omission of materials can be avoided by using a checklist.</a:t>
            </a:r>
            <a:endParaRPr sz="1200"/>
          </a:p>
          <a:p>
            <a:pPr marL="146050" lvl="0" indent="0" algn="l" rtl="0">
              <a:lnSpc>
                <a:spcPct val="115000"/>
              </a:lnSpc>
              <a:spcBef>
                <a:spcPts val="0"/>
              </a:spcBef>
              <a:spcAft>
                <a:spcPts val="0"/>
              </a:spcAft>
              <a:buSzPts val="1300"/>
              <a:buNone/>
            </a:pPr>
            <a:r>
              <a:rPr lang="en-US" sz="900"/>
              <a:t> </a:t>
            </a:r>
            <a:endParaRPr sz="1200"/>
          </a:p>
          <a:p>
            <a:pPr marL="457200" lvl="0" indent="-304800" algn="l" rtl="0">
              <a:lnSpc>
                <a:spcPct val="115000"/>
              </a:lnSpc>
              <a:spcBef>
                <a:spcPts val="0"/>
              </a:spcBef>
              <a:spcAft>
                <a:spcPts val="0"/>
              </a:spcAft>
              <a:buClr>
                <a:schemeClr val="lt1"/>
              </a:buClr>
              <a:buSzPts val="1200"/>
              <a:buChar char="●"/>
            </a:pPr>
            <a:r>
              <a:rPr lang="en-US" sz="900"/>
              <a:t>Modifications  (including fudge factor) and unforeseen contingencies can be added as clauses to the contract. </a:t>
            </a:r>
            <a:endParaRPr sz="1200"/>
          </a:p>
          <a:p>
            <a:pPr marL="146050" lvl="0" indent="0" algn="l" rtl="0">
              <a:lnSpc>
                <a:spcPct val="115000"/>
              </a:lnSpc>
              <a:spcBef>
                <a:spcPts val="0"/>
              </a:spcBef>
              <a:spcAft>
                <a:spcPts val="0"/>
              </a:spcAft>
              <a:buSzPts val="1300"/>
              <a:buNone/>
            </a:pPr>
            <a:r>
              <a:rPr lang="en-US" sz="900"/>
              <a:t> </a:t>
            </a:r>
            <a:endParaRPr sz="1200"/>
          </a:p>
          <a:p>
            <a:pPr marL="457200" lvl="0" indent="-304800" algn="l" rtl="0">
              <a:lnSpc>
                <a:spcPct val="115000"/>
              </a:lnSpc>
              <a:spcBef>
                <a:spcPts val="0"/>
              </a:spcBef>
              <a:spcAft>
                <a:spcPts val="0"/>
              </a:spcAft>
              <a:buClr>
                <a:schemeClr val="lt1"/>
              </a:buClr>
              <a:buSzPts val="1200"/>
              <a:buChar char="●"/>
            </a:pPr>
            <a:r>
              <a:rPr lang="en-US" sz="900"/>
              <a:t>When making calculations, it is more helpful, at times to work on paper before using a calculator.</a:t>
            </a:r>
            <a:endParaRPr sz="1200"/>
          </a:p>
          <a:p>
            <a:pPr marL="146050" lvl="0" indent="0" algn="l" rtl="0">
              <a:lnSpc>
                <a:spcPct val="115000"/>
              </a:lnSpc>
              <a:spcBef>
                <a:spcPts val="0"/>
              </a:spcBef>
              <a:spcAft>
                <a:spcPts val="0"/>
              </a:spcAft>
              <a:buSzPts val="1300"/>
              <a:buNone/>
            </a:pPr>
            <a:endParaRPr sz="900"/>
          </a:p>
          <a:p>
            <a:pPr marL="457200" lvl="0" indent="-304800" algn="l" rtl="0">
              <a:lnSpc>
                <a:spcPct val="115000"/>
              </a:lnSpc>
              <a:spcBef>
                <a:spcPts val="0"/>
              </a:spcBef>
              <a:spcAft>
                <a:spcPts val="0"/>
              </a:spcAft>
              <a:buClr>
                <a:schemeClr val="lt1"/>
              </a:buClr>
              <a:buSzPts val="1200"/>
              <a:buChar char="●"/>
            </a:pPr>
            <a:r>
              <a:rPr lang="en-US" sz="900"/>
              <a:t>When completing estimators and take off lists, consider that labor hours and related costs are one of the more difficult areas to estimate. Different workers work at different rates.</a:t>
            </a:r>
            <a:endParaRPr sz="1200"/>
          </a:p>
          <a:p>
            <a:pPr marL="457200" lvl="0" indent="-228600" algn="l" rtl="0">
              <a:lnSpc>
                <a:spcPct val="115000"/>
              </a:lnSpc>
              <a:spcBef>
                <a:spcPts val="0"/>
              </a:spcBef>
              <a:spcAft>
                <a:spcPts val="0"/>
              </a:spcAft>
              <a:buClr>
                <a:schemeClr val="lt1"/>
              </a:buClr>
              <a:buSzPts val="1300"/>
              <a:buNone/>
            </a:pPr>
            <a:endParaRPr sz="900"/>
          </a:p>
          <a:p>
            <a:pPr marL="457200" lvl="0" indent="-304800" algn="l" rtl="0">
              <a:lnSpc>
                <a:spcPct val="115000"/>
              </a:lnSpc>
              <a:spcBef>
                <a:spcPts val="0"/>
              </a:spcBef>
              <a:spcAft>
                <a:spcPts val="0"/>
              </a:spcAft>
              <a:buClr>
                <a:schemeClr val="lt1"/>
              </a:buClr>
              <a:buSzPts val="1200"/>
              <a:buChar char="●"/>
            </a:pPr>
            <a:r>
              <a:rPr lang="en-US" sz="900"/>
              <a:t>For a contractor working steadily with the same crew, the best source of data on which to base labor requirements is experience. Keeping record of previous job costs, particularly if you are working for the same crew or with a contractor, helps provide a solid cost history to use as a guide.</a:t>
            </a:r>
            <a:endParaRPr sz="900"/>
          </a:p>
          <a:p>
            <a:pPr marL="0" lvl="0" indent="0" algn="l" rtl="0">
              <a:lnSpc>
                <a:spcPct val="115000"/>
              </a:lnSpc>
              <a:spcBef>
                <a:spcPts val="0"/>
              </a:spcBef>
              <a:spcAft>
                <a:spcPts val="0"/>
              </a:spcAft>
              <a:buNone/>
            </a:pPr>
            <a:endParaRPr sz="1000"/>
          </a:p>
          <a:p>
            <a:pPr marL="146050" lvl="0" indent="0" algn="l" rtl="0">
              <a:lnSpc>
                <a:spcPct val="115000"/>
              </a:lnSpc>
              <a:spcBef>
                <a:spcPts val="0"/>
              </a:spcBef>
              <a:spcAft>
                <a:spcPts val="0"/>
              </a:spcAft>
              <a:buSzPts val="1300"/>
              <a:buNone/>
            </a:pPr>
            <a:r>
              <a:rPr lang="en-US" sz="10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ctr" anchorCtr="0">
            <a:normAutofit/>
          </a:bodyPr>
          <a:lstStyle/>
          <a:p>
            <a:pPr marL="457200" lvl="0" indent="-349250" algn="l" rtl="0">
              <a:lnSpc>
                <a:spcPct val="115000"/>
              </a:lnSpc>
              <a:spcBef>
                <a:spcPts val="0"/>
              </a:spcBef>
              <a:spcAft>
                <a:spcPts val="0"/>
              </a:spcAft>
              <a:buClr>
                <a:schemeClr val="lt1"/>
              </a:buClr>
              <a:buSzPts val="1900"/>
              <a:buChar char="●"/>
            </a:pPr>
            <a:r>
              <a:rPr lang="en-US" sz="1400" b="1">
                <a:solidFill>
                  <a:schemeClr val="lt1"/>
                </a:solidFill>
              </a:rPr>
              <a:t>Summary: </a:t>
            </a:r>
            <a:r>
              <a:rPr lang="en-US" sz="1400">
                <a:solidFill>
                  <a:schemeClr val="lt1"/>
                </a:solidFill>
              </a:rPr>
              <a:t>Understanding appropriate pricing systems and conversions based on material and project requirements is key to developing accurate estimators and take off lists</a:t>
            </a:r>
            <a:r>
              <a:rPr lang="en-US" sz="1900">
                <a:solidFill>
                  <a:schemeClr val="lt1"/>
                </a:solidFill>
              </a:rPr>
              <a:t>.</a:t>
            </a:r>
            <a:endParaRPr/>
          </a:p>
          <a:p>
            <a:pPr marL="107950" lvl="0" indent="0" algn="l" rtl="0">
              <a:lnSpc>
                <a:spcPct val="115000"/>
              </a:lnSpc>
              <a:spcBef>
                <a:spcPts val="0"/>
              </a:spcBef>
              <a:spcAft>
                <a:spcPts val="0"/>
              </a:spcAft>
              <a:buClr>
                <a:schemeClr val="lt1"/>
              </a:buClr>
              <a:buSzPts val="1900"/>
              <a:buNone/>
            </a:pPr>
            <a:endParaRPr sz="1900">
              <a:solidFill>
                <a:schemeClr val="lt1"/>
              </a:solidFill>
            </a:endParaRPr>
          </a:p>
          <a:p>
            <a:pPr marL="457200" lvl="0" indent="-349250" algn="l" rtl="0">
              <a:lnSpc>
                <a:spcPct val="115000"/>
              </a:lnSpc>
              <a:spcBef>
                <a:spcPts val="0"/>
              </a:spcBef>
              <a:spcAft>
                <a:spcPts val="0"/>
              </a:spcAft>
              <a:buClr>
                <a:schemeClr val="lt1"/>
              </a:buClr>
              <a:buSzPts val="1900"/>
              <a:buChar char="●"/>
            </a:pPr>
            <a:r>
              <a:rPr lang="en-US" sz="1400" b="1">
                <a:solidFill>
                  <a:schemeClr val="lt1"/>
                </a:solidFill>
              </a:rPr>
              <a:t>Terms: </a:t>
            </a:r>
            <a:r>
              <a:rPr lang="en-US" sz="1400">
                <a:solidFill>
                  <a:schemeClr val="lt1"/>
                </a:solidFill>
              </a:rPr>
              <a:t>piece, linear foot, board foot,  board feet, estimator, take-off list.</a:t>
            </a:r>
            <a:endParaRPr/>
          </a:p>
          <a:p>
            <a:pPr marL="107950" lvl="0" indent="0" algn="l" rtl="0">
              <a:lnSpc>
                <a:spcPct val="115000"/>
              </a:lnSpc>
              <a:spcBef>
                <a:spcPts val="0"/>
              </a:spcBef>
              <a:spcAft>
                <a:spcPts val="0"/>
              </a:spcAft>
              <a:buClr>
                <a:schemeClr val="lt1"/>
              </a:buClr>
              <a:buSzPts val="1900"/>
              <a:buNone/>
            </a:pPr>
            <a:endParaRPr sz="1400">
              <a:solidFill>
                <a:schemeClr val="lt1"/>
              </a:solidFill>
            </a:endParaRPr>
          </a:p>
          <a:p>
            <a:pPr marL="457200" lvl="0" indent="-349250" algn="l" rtl="0">
              <a:lnSpc>
                <a:spcPct val="115000"/>
              </a:lnSpc>
              <a:spcBef>
                <a:spcPts val="0"/>
              </a:spcBef>
              <a:spcAft>
                <a:spcPts val="0"/>
              </a:spcAft>
              <a:buClr>
                <a:schemeClr val="lt1"/>
              </a:buClr>
              <a:buSzPts val="1900"/>
              <a:buChar char="●"/>
            </a:pPr>
            <a:r>
              <a:rPr lang="en-US" sz="1400" b="1">
                <a:solidFill>
                  <a:schemeClr val="lt1"/>
                </a:solidFill>
              </a:rPr>
              <a:t>Motivation: </a:t>
            </a:r>
            <a:r>
              <a:rPr lang="en-US" sz="1400">
                <a:solidFill>
                  <a:schemeClr val="lt1"/>
                </a:solidFill>
              </a:rPr>
              <a:t>Mastery of pricing systems and creating accurate estimators will ensure productive job output.</a:t>
            </a:r>
            <a:endParaRPr sz="1400">
              <a:solidFill>
                <a:schemeClr val="lt1"/>
              </a:solidFill>
            </a:endParaRPr>
          </a:p>
        </p:txBody>
      </p:sp>
      <p:sp>
        <p:nvSpPr>
          <p:cNvPr id="73" name="Google Shape;73;p2"/>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US"/>
              <a:t>Topic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11300" y="1517075"/>
            <a:ext cx="3704400" cy="103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Outcomes</a:t>
            </a:r>
            <a:endParaRPr/>
          </a:p>
        </p:txBody>
      </p:sp>
      <p:sp>
        <p:nvSpPr>
          <p:cNvPr id="79" name="Google Shape;79;p3"/>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US"/>
              <a:t>At the end of this module, you will be able to:</a:t>
            </a:r>
            <a:endParaRPr/>
          </a:p>
          <a:p>
            <a:pPr marL="0" lvl="0" indent="0" algn="l" rtl="0">
              <a:lnSpc>
                <a:spcPct val="100000"/>
              </a:lnSpc>
              <a:spcBef>
                <a:spcPts val="0"/>
              </a:spcBef>
              <a:spcAft>
                <a:spcPts val="0"/>
              </a:spcAft>
              <a:buSzPts val="1600"/>
              <a:buNone/>
            </a:pPr>
            <a:endParaRPr/>
          </a:p>
        </p:txBody>
      </p:sp>
      <p:sp>
        <p:nvSpPr>
          <p:cNvPr id="80" name="Google Shape;80;p3"/>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ctr" anchorCtr="0">
            <a:normAutofit/>
          </a:bodyPr>
          <a:lstStyle/>
          <a:p>
            <a:pPr marL="146050" lvl="0" indent="0" algn="l" rtl="0">
              <a:lnSpc>
                <a:spcPct val="115000"/>
              </a:lnSpc>
              <a:spcBef>
                <a:spcPts val="0"/>
              </a:spcBef>
              <a:spcAft>
                <a:spcPts val="0"/>
              </a:spcAft>
              <a:buSzPts val="1300"/>
              <a:buNone/>
            </a:pPr>
            <a:r>
              <a:rPr lang="en-US"/>
              <a:t> </a:t>
            </a:r>
            <a:endParaRPr/>
          </a:p>
          <a:p>
            <a:pPr marL="457200" lvl="0" indent="-311150" algn="l" rtl="0">
              <a:lnSpc>
                <a:spcPct val="115000"/>
              </a:lnSpc>
              <a:spcBef>
                <a:spcPts val="0"/>
              </a:spcBef>
              <a:spcAft>
                <a:spcPts val="0"/>
              </a:spcAft>
              <a:buSzPts val="1300"/>
              <a:buChar char="●"/>
            </a:pPr>
            <a:r>
              <a:rPr lang="en-US" sz="1600"/>
              <a:t>Calculate the cost of lumber based on a price quoted per piece or per linear foot and board foot. </a:t>
            </a:r>
            <a:endParaRPr sz="1600"/>
          </a:p>
          <a:p>
            <a:pPr marL="457200" lvl="0" indent="0" algn="l" rtl="0">
              <a:lnSpc>
                <a:spcPct val="115000"/>
              </a:lnSpc>
              <a:spcBef>
                <a:spcPts val="0"/>
              </a:spcBef>
              <a:spcAft>
                <a:spcPts val="0"/>
              </a:spcAft>
              <a:buNone/>
            </a:pPr>
            <a:endParaRPr sz="1600"/>
          </a:p>
          <a:p>
            <a:pPr marL="457200" lvl="0" indent="-311150" algn="l" rtl="0">
              <a:lnSpc>
                <a:spcPct val="115000"/>
              </a:lnSpc>
              <a:spcBef>
                <a:spcPts val="0"/>
              </a:spcBef>
              <a:spcAft>
                <a:spcPts val="0"/>
              </a:spcAft>
              <a:buSzPts val="1300"/>
              <a:buChar char="●"/>
            </a:pPr>
            <a:r>
              <a:rPr lang="en-US" sz="1600"/>
              <a:t>Convert a price per piece to either a price per board foot or a price per linear foot.</a:t>
            </a:r>
            <a:endParaRPr sz="1600"/>
          </a:p>
          <a:p>
            <a:pPr marL="0" lvl="0" indent="0" algn="l" rtl="0">
              <a:lnSpc>
                <a:spcPct val="115000"/>
              </a:lnSpc>
              <a:spcBef>
                <a:spcPts val="0"/>
              </a:spcBef>
              <a:spcAft>
                <a:spcPts val="0"/>
              </a:spcAft>
              <a:buNone/>
            </a:pPr>
            <a:endParaRPr sz="1600"/>
          </a:p>
          <a:p>
            <a:pPr marL="457200" lvl="0" indent="-311150" algn="l" rtl="0">
              <a:lnSpc>
                <a:spcPct val="115000"/>
              </a:lnSpc>
              <a:spcBef>
                <a:spcPts val="0"/>
              </a:spcBef>
              <a:spcAft>
                <a:spcPts val="0"/>
              </a:spcAft>
              <a:buSzPts val="1300"/>
              <a:buChar char="●"/>
            </a:pPr>
            <a:r>
              <a:rPr lang="en-US" sz="1600"/>
              <a:t>Prepare a materials list for construction of a residence.</a:t>
            </a:r>
            <a:endParaRPr/>
          </a:p>
          <a:p>
            <a:pPr marL="457200" lvl="0" indent="-228600" algn="l" rtl="0">
              <a:lnSpc>
                <a:spcPct val="115000"/>
              </a:lnSpc>
              <a:spcBef>
                <a:spcPts val="0"/>
              </a:spcBef>
              <a:spcAft>
                <a:spcPts val="0"/>
              </a:spcAft>
              <a:buSzPts val="13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US"/>
              <a:t>Pricing Systems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Pricing Systems</a:t>
            </a:r>
            <a:br>
              <a:rPr lang="en-US"/>
            </a:br>
            <a:br>
              <a:rPr lang="en-US"/>
            </a:br>
            <a:br>
              <a:rPr lang="en-US"/>
            </a:br>
            <a:br>
              <a:rPr lang="en-US"/>
            </a:br>
            <a:br>
              <a:rPr lang="en-US"/>
            </a:br>
            <a:br>
              <a:rPr lang="en-US"/>
            </a:br>
            <a:br>
              <a:rPr lang="en-US"/>
            </a:br>
            <a:br>
              <a:rPr lang="en-US"/>
            </a:br>
            <a:br>
              <a:rPr lang="en-US"/>
            </a:br>
            <a:br>
              <a:rPr lang="en-US"/>
            </a:br>
            <a:r>
              <a:rPr lang="en-US"/>
              <a:t>p</a:t>
            </a:r>
            <a:endParaRPr/>
          </a:p>
        </p:txBody>
      </p:sp>
      <p:cxnSp>
        <p:nvCxnSpPr>
          <p:cNvPr id="91" name="Google Shape;91;p5"/>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92" name="Google Shape;92;p5"/>
          <p:cNvSpPr txBox="1">
            <a:spLocks noGrp="1"/>
          </p:cNvSpPr>
          <p:nvPr>
            <p:ph type="body" idx="1"/>
          </p:nvPr>
        </p:nvSpPr>
        <p:spPr>
          <a:xfrm>
            <a:off x="418025" y="2441137"/>
            <a:ext cx="1975885" cy="2753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400"/>
              <a:t>Lorem ipsum dolor sit amet, consectetur adipiscing elit, sed do eiusmod tempor incididunt ut labore et dolore magna aliqua.</a:t>
            </a:r>
            <a:endParaRPr sz="1400"/>
          </a:p>
        </p:txBody>
      </p:sp>
      <p:cxnSp>
        <p:nvCxnSpPr>
          <p:cNvPr id="93" name="Google Shape;93;p5"/>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94" name="Google Shape;94;p5"/>
          <p:cNvSpPr txBox="1">
            <a:spLocks noGrp="1"/>
          </p:cNvSpPr>
          <p:nvPr>
            <p:ph type="body" idx="1"/>
          </p:nvPr>
        </p:nvSpPr>
        <p:spPr>
          <a:xfrm>
            <a:off x="6358269" y="1709433"/>
            <a:ext cx="2453843" cy="2753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600">
                <a:latin typeface="Arial"/>
                <a:ea typeface="Arial"/>
                <a:cs typeface="Arial"/>
                <a:sym typeface="Arial"/>
              </a:rPr>
              <a:t>When receiving a price quote for a lumber yard, it is important to know that lumber is priced in a variety of ways including by the </a:t>
            </a:r>
            <a:r>
              <a:rPr lang="en-US" sz="1600">
                <a:solidFill>
                  <a:srgbClr val="FFFF00"/>
                </a:solidFill>
                <a:latin typeface="Arial"/>
                <a:ea typeface="Arial"/>
                <a:cs typeface="Arial"/>
                <a:sym typeface="Arial"/>
              </a:rPr>
              <a:t>piece, </a:t>
            </a:r>
            <a:r>
              <a:rPr lang="en-US" sz="1600">
                <a:latin typeface="Arial"/>
                <a:ea typeface="Arial"/>
                <a:cs typeface="Arial"/>
                <a:sym typeface="Arial"/>
              </a:rPr>
              <a:t>by </a:t>
            </a:r>
            <a:r>
              <a:rPr lang="en-US" sz="1600">
                <a:solidFill>
                  <a:srgbClr val="FFFF00"/>
                </a:solidFill>
                <a:latin typeface="Arial"/>
                <a:ea typeface="Arial"/>
                <a:cs typeface="Arial"/>
                <a:sym typeface="Arial"/>
              </a:rPr>
              <a:t>linear foot</a:t>
            </a:r>
            <a:r>
              <a:rPr lang="en-US" sz="1600">
                <a:latin typeface="Arial"/>
                <a:ea typeface="Arial"/>
                <a:cs typeface="Arial"/>
                <a:sym typeface="Arial"/>
              </a:rPr>
              <a:t>, by the </a:t>
            </a:r>
            <a:r>
              <a:rPr lang="en-US" sz="1600">
                <a:solidFill>
                  <a:srgbClr val="FFFF00"/>
                </a:solidFill>
                <a:latin typeface="Arial"/>
                <a:ea typeface="Arial"/>
                <a:cs typeface="Arial"/>
                <a:sym typeface="Arial"/>
              </a:rPr>
              <a:t>board foot </a:t>
            </a:r>
            <a:r>
              <a:rPr lang="en-US" sz="1600">
                <a:latin typeface="Arial"/>
                <a:ea typeface="Arial"/>
                <a:cs typeface="Arial"/>
                <a:sym typeface="Arial"/>
              </a:rPr>
              <a:t>and by </a:t>
            </a:r>
            <a:r>
              <a:rPr lang="en-US" sz="1600">
                <a:solidFill>
                  <a:srgbClr val="FFFF00"/>
                </a:solidFill>
                <a:latin typeface="Arial"/>
                <a:ea typeface="Arial"/>
                <a:cs typeface="Arial"/>
                <a:sym typeface="Arial"/>
              </a:rPr>
              <a:t>board feet</a:t>
            </a:r>
            <a:r>
              <a:rPr lang="en-US" sz="1400">
                <a:solidFill>
                  <a:srgbClr val="FFFF00"/>
                </a:solidFill>
                <a:latin typeface="Arial"/>
                <a:ea typeface="Arial"/>
                <a:cs typeface="Arial"/>
                <a:sym typeface="Arial"/>
              </a:rPr>
              <a:t>.</a:t>
            </a:r>
            <a:endParaRPr sz="1400">
              <a:solidFill>
                <a:srgbClr val="FFFF00"/>
              </a:solidFill>
              <a:latin typeface="Arial"/>
              <a:ea typeface="Arial"/>
              <a:cs typeface="Arial"/>
              <a:sym typeface="Arial"/>
            </a:endParaRPr>
          </a:p>
        </p:txBody>
      </p:sp>
      <p:pic>
        <p:nvPicPr>
          <p:cNvPr id="95" name="Google Shape;95;p5" descr="lumber calculations">
            <a:hlinkClick r:id="rId3"/>
          </p:cNvPr>
          <p:cNvPicPr preferRelativeResize="0"/>
          <p:nvPr/>
        </p:nvPicPr>
        <p:blipFill rotWithShape="1">
          <a:blip r:embed="rId4">
            <a:alphaModFix/>
          </a:blip>
          <a:srcRect/>
          <a:stretch/>
        </p:blipFill>
        <p:spPr>
          <a:xfrm>
            <a:off x="170120" y="1768880"/>
            <a:ext cx="6049926" cy="3048000"/>
          </a:xfrm>
          <a:prstGeom prst="rect">
            <a:avLst/>
          </a:prstGeom>
          <a:noFill/>
          <a:ln>
            <a:noFill/>
          </a:ln>
        </p:spPr>
      </p:pic>
      <p:sp>
        <p:nvSpPr>
          <p:cNvPr id="96" name="Google Shape;96;p5"/>
          <p:cNvSpPr txBox="1"/>
          <p:nvPr/>
        </p:nvSpPr>
        <p:spPr>
          <a:xfrm>
            <a:off x="6411433" y="4359349"/>
            <a:ext cx="23475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FFC000"/>
                </a:solidFill>
                <a:latin typeface="Arial"/>
                <a:ea typeface="Arial"/>
                <a:cs typeface="Arial"/>
                <a:sym typeface="Arial"/>
              </a:rPr>
              <a:t>Select the image to learn difference between linear and square feet.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74428" y="490291"/>
            <a:ext cx="8995144" cy="61549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accent1"/>
              </a:buClr>
              <a:buSzPct val="129629"/>
              <a:buNone/>
            </a:pPr>
            <a:r>
              <a:rPr lang="en-US" sz="2400"/>
              <a:t>Calculating Board Footage, Square Footage and Linear Footage </a:t>
            </a:r>
            <a:br>
              <a:rPr lang="en-US"/>
            </a:br>
            <a:endParaRPr/>
          </a:p>
        </p:txBody>
      </p:sp>
      <p:sp>
        <p:nvSpPr>
          <p:cNvPr id="102" name="Google Shape;102;p6"/>
          <p:cNvSpPr txBox="1">
            <a:spLocks noGrp="1"/>
          </p:cNvSpPr>
          <p:nvPr>
            <p:ph type="body" idx="1"/>
          </p:nvPr>
        </p:nvSpPr>
        <p:spPr>
          <a:xfrm>
            <a:off x="311700" y="1505699"/>
            <a:ext cx="3999900" cy="3470337"/>
          </a:xfrm>
          <a:prstGeom prst="rect">
            <a:avLst/>
          </a:prstGeom>
          <a:noFill/>
          <a:ln>
            <a:noFill/>
          </a:ln>
        </p:spPr>
        <p:txBody>
          <a:bodyPr spcFirstLastPara="1" wrap="square" lIns="91425" tIns="91425" rIns="91425" bIns="91425" anchor="t" anchorCtr="0">
            <a:normAutofit fontScale="85000" lnSpcReduction="20000"/>
          </a:bodyPr>
          <a:lstStyle/>
          <a:p>
            <a:pPr marL="342900" lvl="0" indent="-342900" algn="l" rtl="0">
              <a:lnSpc>
                <a:spcPct val="115000"/>
              </a:lnSpc>
              <a:spcBef>
                <a:spcPts val="0"/>
              </a:spcBef>
              <a:spcAft>
                <a:spcPts val="0"/>
              </a:spcAft>
              <a:buSzPct val="95588"/>
              <a:buFont typeface="Noto Sans Symbols"/>
              <a:buChar char="∙"/>
            </a:pPr>
            <a:r>
              <a:rPr lang="en-US" sz="1600">
                <a:latin typeface="Arial"/>
                <a:ea typeface="Arial"/>
                <a:cs typeface="Arial"/>
                <a:sym typeface="Arial"/>
              </a:rPr>
              <a:t>For </a:t>
            </a:r>
            <a:r>
              <a:rPr lang="en-US" sz="1600" b="1">
                <a:solidFill>
                  <a:srgbClr val="FFFF00"/>
                </a:solidFill>
                <a:latin typeface="Arial"/>
                <a:ea typeface="Arial"/>
                <a:cs typeface="Arial"/>
                <a:sym typeface="Arial"/>
              </a:rPr>
              <a:t>price per foot</a:t>
            </a:r>
            <a:r>
              <a:rPr lang="en-US" sz="1600">
                <a:latin typeface="Arial"/>
                <a:ea typeface="Arial"/>
                <a:cs typeface="Arial"/>
                <a:sym typeface="Arial"/>
              </a:rPr>
              <a:t>, </a:t>
            </a:r>
            <a:r>
              <a:rPr lang="en-US" sz="1600" i="1">
                <a:latin typeface="Arial"/>
                <a:ea typeface="Arial"/>
                <a:cs typeface="Arial"/>
                <a:sym typeface="Arial"/>
              </a:rPr>
              <a:t>divide the price by the length</a:t>
            </a:r>
            <a:r>
              <a:rPr lang="en-US" sz="1600" b="1">
                <a:latin typeface="Arial"/>
                <a:ea typeface="Arial"/>
                <a:cs typeface="Arial"/>
                <a:sym typeface="Arial"/>
              </a:rPr>
              <a:t>. </a:t>
            </a:r>
            <a:r>
              <a:rPr lang="en-US" sz="1600">
                <a:latin typeface="Arial"/>
                <a:ea typeface="Arial"/>
                <a:cs typeface="Arial"/>
                <a:sym typeface="Arial"/>
              </a:rPr>
              <a:t>For example, a 2X4 that is 8 feet long and selling for $2.24 would have a price per foot of $2.24÷ 8 = 0.28 or 28 cents per foot.</a:t>
            </a:r>
            <a:endParaRPr/>
          </a:p>
          <a:p>
            <a:pPr marL="342900" lvl="0" indent="-260350" algn="l" rtl="0">
              <a:lnSpc>
                <a:spcPct val="115000"/>
              </a:lnSpc>
              <a:spcBef>
                <a:spcPts val="0"/>
              </a:spcBef>
              <a:spcAft>
                <a:spcPts val="0"/>
              </a:spcAft>
              <a:buSzPct val="109243"/>
              <a:buFont typeface="Noto Sans Symbols"/>
              <a:buNone/>
            </a:pPr>
            <a:endParaRPr sz="1400">
              <a:latin typeface="Arial"/>
              <a:ea typeface="Arial"/>
              <a:cs typeface="Arial"/>
              <a:sym typeface="Arial"/>
            </a:endParaRPr>
          </a:p>
          <a:p>
            <a:pPr marL="342900" lvl="0" indent="-342900" algn="l" rtl="0">
              <a:lnSpc>
                <a:spcPct val="115000"/>
              </a:lnSpc>
              <a:spcBef>
                <a:spcPts val="0"/>
              </a:spcBef>
              <a:spcAft>
                <a:spcPts val="0"/>
              </a:spcAft>
              <a:buSzPct val="95588"/>
              <a:buFont typeface="Noto Sans Symbols"/>
              <a:buChar char="∙"/>
            </a:pPr>
            <a:r>
              <a:rPr lang="en-US" sz="1600" b="1">
                <a:solidFill>
                  <a:srgbClr val="FFFF00"/>
                </a:solidFill>
                <a:latin typeface="Arial"/>
                <a:ea typeface="Arial"/>
                <a:cs typeface="Arial"/>
                <a:sym typeface="Arial"/>
              </a:rPr>
              <a:t>Price per board foot</a:t>
            </a:r>
            <a:r>
              <a:rPr lang="en-US" sz="1600">
                <a:solidFill>
                  <a:srgbClr val="FFFF00"/>
                </a:solidFill>
                <a:latin typeface="Arial"/>
                <a:ea typeface="Arial"/>
                <a:cs typeface="Arial"/>
                <a:sym typeface="Arial"/>
              </a:rPr>
              <a:t> </a:t>
            </a:r>
            <a:r>
              <a:rPr lang="en-US" sz="1600">
                <a:latin typeface="Arial"/>
                <a:ea typeface="Arial"/>
                <a:cs typeface="Arial"/>
                <a:sym typeface="Arial"/>
              </a:rPr>
              <a:t>may be abbreviated as “$bf.” This unit suggests that </a:t>
            </a:r>
            <a:r>
              <a:rPr lang="en-US" sz="1600" i="1">
                <a:latin typeface="Arial"/>
                <a:ea typeface="Arial"/>
                <a:cs typeface="Arial"/>
                <a:sym typeface="Arial"/>
              </a:rPr>
              <a:t>price is divided by bf. </a:t>
            </a:r>
            <a:r>
              <a:rPr lang="en-US" sz="1600">
                <a:latin typeface="Arial"/>
                <a:ea typeface="Arial"/>
                <a:cs typeface="Arial"/>
                <a:sym typeface="Arial"/>
              </a:rPr>
              <a:t>$45 for 100 bf becomes $45÷100 or $.45 per board foot.</a:t>
            </a:r>
            <a:endParaRPr/>
          </a:p>
          <a:p>
            <a:pPr marL="342900" lvl="0" indent="-260350" algn="l" rtl="0">
              <a:lnSpc>
                <a:spcPct val="115000"/>
              </a:lnSpc>
              <a:spcBef>
                <a:spcPts val="0"/>
              </a:spcBef>
              <a:spcAft>
                <a:spcPts val="0"/>
              </a:spcAft>
              <a:buSzPct val="109243"/>
              <a:buFont typeface="Noto Sans Symbols"/>
              <a:buNone/>
            </a:pPr>
            <a:endParaRPr sz="1400">
              <a:latin typeface="Arial"/>
              <a:ea typeface="Arial"/>
              <a:cs typeface="Arial"/>
              <a:sym typeface="Arial"/>
            </a:endParaRPr>
          </a:p>
          <a:p>
            <a:pPr marL="342900" lvl="0" indent="-342900" algn="l" rtl="0">
              <a:lnSpc>
                <a:spcPct val="115000"/>
              </a:lnSpc>
              <a:spcBef>
                <a:spcPts val="0"/>
              </a:spcBef>
              <a:spcAft>
                <a:spcPts val="0"/>
              </a:spcAft>
              <a:buSzPct val="101960"/>
              <a:buFont typeface="Noto Sans Symbols"/>
              <a:buChar char="∙"/>
            </a:pPr>
            <a:r>
              <a:rPr lang="en-US" sz="1500" b="1">
                <a:solidFill>
                  <a:srgbClr val="FFFF00"/>
                </a:solidFill>
                <a:latin typeface="Arial"/>
                <a:ea typeface="Arial"/>
                <a:cs typeface="Arial"/>
                <a:sym typeface="Arial"/>
              </a:rPr>
              <a:t>Price per linear foot</a:t>
            </a:r>
            <a:r>
              <a:rPr lang="en-US" sz="1500">
                <a:solidFill>
                  <a:srgbClr val="FFFF00"/>
                </a:solidFill>
                <a:latin typeface="Arial"/>
                <a:ea typeface="Arial"/>
                <a:cs typeface="Arial"/>
                <a:sym typeface="Arial"/>
              </a:rPr>
              <a:t> </a:t>
            </a:r>
            <a:r>
              <a:rPr lang="en-US" sz="1500">
                <a:latin typeface="Arial"/>
                <a:ea typeface="Arial"/>
                <a:cs typeface="Arial"/>
                <a:sym typeface="Arial"/>
              </a:rPr>
              <a:t>may be abbreviated as “$/lf.” This unit suggests that </a:t>
            </a:r>
            <a:r>
              <a:rPr lang="en-US" sz="1500" i="1">
                <a:latin typeface="Arial"/>
                <a:ea typeface="Arial"/>
                <a:cs typeface="Arial"/>
                <a:sym typeface="Arial"/>
              </a:rPr>
              <a:t>the price is divided by the number of linear feet.</a:t>
            </a:r>
            <a:r>
              <a:rPr lang="en-US" sz="1500">
                <a:latin typeface="Arial"/>
                <a:ea typeface="Arial"/>
                <a:cs typeface="Arial"/>
                <a:sym typeface="Arial"/>
              </a:rPr>
              <a:t> $2.40 for an 8-ft-long board becomes $2.40÷8 or </a:t>
            </a:r>
            <a:r>
              <a:rPr lang="en-US" sz="1500"/>
              <a:t>$.30 per square foot.</a:t>
            </a:r>
            <a:endParaRPr/>
          </a:p>
          <a:p>
            <a:pPr marL="342900" lvl="0" indent="-260350" algn="l" rtl="0">
              <a:lnSpc>
                <a:spcPct val="115000"/>
              </a:lnSpc>
              <a:spcBef>
                <a:spcPts val="0"/>
              </a:spcBef>
              <a:spcAft>
                <a:spcPts val="0"/>
              </a:spcAft>
              <a:buSzPct val="109243"/>
              <a:buFont typeface="Noto Sans Symbols"/>
              <a:buNone/>
            </a:pPr>
            <a:endParaRPr sz="1400">
              <a:latin typeface="Arial"/>
              <a:ea typeface="Arial"/>
              <a:cs typeface="Arial"/>
              <a:sym typeface="Arial"/>
            </a:endParaRPr>
          </a:p>
          <a:p>
            <a:pPr marL="457200" lvl="0" indent="-228600" algn="l" rtl="0">
              <a:lnSpc>
                <a:spcPct val="115000"/>
              </a:lnSpc>
              <a:spcBef>
                <a:spcPts val="0"/>
              </a:spcBef>
              <a:spcAft>
                <a:spcPts val="0"/>
              </a:spcAft>
              <a:buClr>
                <a:schemeClr val="lt1"/>
              </a:buClr>
              <a:buSzPct val="117647"/>
              <a:buNone/>
            </a:pPr>
            <a:endParaRPr/>
          </a:p>
        </p:txBody>
      </p:sp>
      <p:pic>
        <p:nvPicPr>
          <p:cNvPr id="103" name="Google Shape;103;p6" descr="2 x 4 Construction/Framing Lumber at Menards®">
            <a:hlinkClick r:id="rId3"/>
          </p:cNvPr>
          <p:cNvPicPr preferRelativeResize="0"/>
          <p:nvPr/>
        </p:nvPicPr>
        <p:blipFill rotWithShape="1">
          <a:blip r:embed="rId4">
            <a:alphaModFix/>
          </a:blip>
          <a:srcRect/>
          <a:stretch/>
        </p:blipFill>
        <p:spPr>
          <a:xfrm>
            <a:off x="5483044" y="1401495"/>
            <a:ext cx="3327991" cy="2664093"/>
          </a:xfrm>
          <a:prstGeom prst="rect">
            <a:avLst/>
          </a:prstGeom>
          <a:noFill/>
          <a:ln>
            <a:noFill/>
          </a:ln>
        </p:spPr>
      </p:pic>
      <p:sp>
        <p:nvSpPr>
          <p:cNvPr id="104" name="Google Shape;104;p6"/>
          <p:cNvSpPr txBox="1"/>
          <p:nvPr/>
        </p:nvSpPr>
        <p:spPr>
          <a:xfrm>
            <a:off x="4827181" y="4173673"/>
            <a:ext cx="26642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FFC000"/>
                </a:solidFill>
                <a:latin typeface="Arial"/>
                <a:ea typeface="Arial"/>
                <a:cs typeface="Arial"/>
                <a:sym typeface="Arial"/>
              </a:rPr>
              <a:t>Select the image to learn about calculating board, square and linear footage.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rot="5400000">
            <a:off x="5702457" y="2045100"/>
            <a:ext cx="5334900" cy="1244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US"/>
              <a:t>Question</a:t>
            </a:r>
            <a:endParaRPr/>
          </a:p>
        </p:txBody>
      </p:sp>
      <p:sp>
        <p:nvSpPr>
          <p:cNvPr id="110" name="Google Shape;110;p7"/>
          <p:cNvSpPr txBox="1">
            <a:spLocks noGrp="1"/>
          </p:cNvSpPr>
          <p:nvPr>
            <p:ph type="body" idx="1"/>
          </p:nvPr>
        </p:nvSpPr>
        <p:spPr>
          <a:xfrm>
            <a:off x="513717" y="2153322"/>
            <a:ext cx="7141724" cy="1068343"/>
          </a:xfrm>
          <a:prstGeom prst="rect">
            <a:avLst/>
          </a:prstGeom>
          <a:noFill/>
          <a:ln>
            <a:noFill/>
          </a:ln>
        </p:spPr>
        <p:txBody>
          <a:bodyPr spcFirstLastPara="1" wrap="square" lIns="91425" tIns="91425" rIns="91425" bIns="91425" anchor="t" anchorCtr="0">
            <a:normAutofit fontScale="62500" lnSpcReduction="20000"/>
          </a:bodyPr>
          <a:lstStyle/>
          <a:p>
            <a:pPr marL="146050" lvl="0" indent="0" algn="l" rtl="0">
              <a:lnSpc>
                <a:spcPct val="115000"/>
              </a:lnSpc>
              <a:spcBef>
                <a:spcPts val="0"/>
              </a:spcBef>
              <a:spcAft>
                <a:spcPts val="0"/>
              </a:spcAft>
              <a:buSzPct val="45217"/>
              <a:buNone/>
            </a:pPr>
            <a:r>
              <a:rPr lang="en-US" sz="4600"/>
              <a:t>Discuss three types of price conversions.</a:t>
            </a:r>
            <a:endParaRPr/>
          </a:p>
          <a:p>
            <a:pPr marL="146050" lvl="0" indent="0" algn="l" rtl="0">
              <a:lnSpc>
                <a:spcPct val="115000"/>
              </a:lnSpc>
              <a:spcBef>
                <a:spcPts val="0"/>
              </a:spcBef>
              <a:spcAft>
                <a:spcPts val="0"/>
              </a:spcAft>
              <a:buSzPct val="104000"/>
              <a:buNone/>
            </a:pPr>
            <a:endParaRPr sz="2000"/>
          </a:p>
          <a:p>
            <a:pPr marL="457200" lvl="0" indent="-228600" algn="l" rtl="0">
              <a:lnSpc>
                <a:spcPct val="115000"/>
              </a:lnSpc>
              <a:spcBef>
                <a:spcPts val="0"/>
              </a:spcBef>
              <a:spcAft>
                <a:spcPts val="0"/>
              </a:spcAft>
              <a:buClr>
                <a:schemeClr val="lt1"/>
              </a:buClr>
              <a:buSzPct val="159999"/>
              <a:buNone/>
            </a:pPr>
            <a:endParaRPr/>
          </a:p>
          <a:p>
            <a:pPr marL="146050" lvl="0" indent="0" algn="l" rtl="0">
              <a:lnSpc>
                <a:spcPct val="115000"/>
              </a:lnSpc>
              <a:spcBef>
                <a:spcPts val="0"/>
              </a:spcBef>
              <a:spcAft>
                <a:spcPts val="0"/>
              </a:spcAft>
              <a:buSzPct val="159999"/>
              <a:buNone/>
            </a:pP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accent1"/>
              </a:buClr>
              <a:buSzPts val="2800"/>
              <a:buNone/>
            </a:pPr>
            <a:r>
              <a:rPr lang="en-US"/>
              <a:t>Board Foot Calculations </a:t>
            </a:r>
            <a:endParaRPr/>
          </a:p>
        </p:txBody>
      </p:sp>
      <p:sp>
        <p:nvSpPr>
          <p:cNvPr id="116" name="Google Shape;116;p8"/>
          <p:cNvSpPr txBox="1">
            <a:spLocks noGrp="1"/>
          </p:cNvSpPr>
          <p:nvPr>
            <p:ph type="body" idx="1"/>
          </p:nvPr>
        </p:nvSpPr>
        <p:spPr>
          <a:xfrm>
            <a:off x="311700" y="1505700"/>
            <a:ext cx="3999900" cy="2724777"/>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chemeClr val="lt1"/>
              </a:buClr>
              <a:buSzPts val="1300"/>
              <a:buChar char="●"/>
            </a:pPr>
            <a:r>
              <a:rPr lang="en-US" sz="1400">
                <a:latin typeface="Arial"/>
                <a:ea typeface="Arial"/>
                <a:cs typeface="Arial"/>
                <a:sym typeface="Arial"/>
              </a:rPr>
              <a:t>Practice converting  board feet with a conversion calculator.</a:t>
            </a:r>
            <a:endParaRPr/>
          </a:p>
          <a:p>
            <a:pPr marL="146050" lvl="0" indent="0" algn="l" rtl="0">
              <a:lnSpc>
                <a:spcPct val="115000"/>
              </a:lnSpc>
              <a:spcBef>
                <a:spcPts val="0"/>
              </a:spcBef>
              <a:spcAft>
                <a:spcPts val="0"/>
              </a:spcAft>
              <a:buSzPts val="1300"/>
              <a:buNone/>
            </a:pPr>
            <a:endParaRPr sz="1400">
              <a:latin typeface="Arial"/>
              <a:ea typeface="Arial"/>
              <a:cs typeface="Arial"/>
              <a:sym typeface="Arial"/>
            </a:endParaRPr>
          </a:p>
          <a:p>
            <a:pPr marL="457200" lvl="0" indent="-311150" algn="l" rtl="0">
              <a:lnSpc>
                <a:spcPct val="115000"/>
              </a:lnSpc>
              <a:spcBef>
                <a:spcPts val="0"/>
              </a:spcBef>
              <a:spcAft>
                <a:spcPts val="0"/>
              </a:spcAft>
              <a:buClr>
                <a:schemeClr val="lt1"/>
              </a:buClr>
              <a:buSzPts val="1300"/>
              <a:buChar char="●"/>
            </a:pPr>
            <a:r>
              <a:rPr lang="en-US" sz="1400">
                <a:latin typeface="Arial"/>
                <a:ea typeface="Arial"/>
                <a:cs typeface="Arial"/>
                <a:sym typeface="Arial"/>
              </a:rPr>
              <a:t>Although it is recommended to make calculations on paper prior to using a calculator, this conversion calculator helps correlate measurements to price. </a:t>
            </a:r>
            <a:endParaRPr/>
          </a:p>
          <a:p>
            <a:pPr marL="457200" lvl="0" indent="-228600" algn="l" rtl="0">
              <a:lnSpc>
                <a:spcPct val="115000"/>
              </a:lnSpc>
              <a:spcBef>
                <a:spcPts val="0"/>
              </a:spcBef>
              <a:spcAft>
                <a:spcPts val="0"/>
              </a:spcAft>
              <a:buClr>
                <a:schemeClr val="lt1"/>
              </a:buClr>
              <a:buSzPts val="1300"/>
              <a:buNone/>
            </a:pPr>
            <a:endParaRPr sz="1400">
              <a:latin typeface="Arial"/>
              <a:ea typeface="Arial"/>
              <a:cs typeface="Arial"/>
              <a:sym typeface="Arial"/>
            </a:endParaRPr>
          </a:p>
          <a:p>
            <a:pPr marL="457200" lvl="0" indent="-311150" algn="l" rtl="0">
              <a:lnSpc>
                <a:spcPct val="115000"/>
              </a:lnSpc>
              <a:spcBef>
                <a:spcPts val="0"/>
              </a:spcBef>
              <a:spcAft>
                <a:spcPts val="0"/>
              </a:spcAft>
              <a:buClr>
                <a:schemeClr val="lt1"/>
              </a:buClr>
              <a:buSzPts val="1300"/>
              <a:buChar char="●"/>
            </a:pPr>
            <a:r>
              <a:rPr lang="en-US" sz="1400">
                <a:latin typeface="Arial"/>
                <a:ea typeface="Arial"/>
                <a:cs typeface="Arial"/>
                <a:sym typeface="Arial"/>
              </a:rPr>
              <a:t>You may use the calculator for the upcoming activity.</a:t>
            </a:r>
            <a:endParaRPr/>
          </a:p>
          <a:p>
            <a:pPr marL="457200" lvl="0" indent="-228600" algn="l" rtl="0">
              <a:lnSpc>
                <a:spcPct val="115000"/>
              </a:lnSpc>
              <a:spcBef>
                <a:spcPts val="0"/>
              </a:spcBef>
              <a:spcAft>
                <a:spcPts val="0"/>
              </a:spcAft>
              <a:buClr>
                <a:schemeClr val="lt1"/>
              </a:buClr>
              <a:buSzPts val="1300"/>
              <a:buNone/>
            </a:pPr>
            <a:endParaRPr/>
          </a:p>
        </p:txBody>
      </p:sp>
      <p:sp>
        <p:nvSpPr>
          <p:cNvPr id="117" name="Google Shape;117;p8"/>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Clr>
                <a:schemeClr val="lt1"/>
              </a:buClr>
              <a:buSzPts val="1300"/>
              <a:buNone/>
            </a:pPr>
            <a:endParaRPr/>
          </a:p>
        </p:txBody>
      </p:sp>
      <p:pic>
        <p:nvPicPr>
          <p:cNvPr id="118" name="Google Shape;118;p8" descr="2 x 4 Construction/Framing Lumber at Menards®">
            <a:hlinkClick r:id="rId3"/>
          </p:cNvPr>
          <p:cNvPicPr preferRelativeResize="0"/>
          <p:nvPr/>
        </p:nvPicPr>
        <p:blipFill rotWithShape="1">
          <a:blip r:embed="rId4">
            <a:alphaModFix/>
          </a:blip>
          <a:srcRect/>
          <a:stretch/>
        </p:blipFill>
        <p:spPr>
          <a:xfrm>
            <a:off x="4550735" y="1369597"/>
            <a:ext cx="4281590" cy="3427460"/>
          </a:xfrm>
          <a:prstGeom prst="rect">
            <a:avLst/>
          </a:prstGeom>
          <a:noFill/>
          <a:ln>
            <a:noFill/>
          </a:ln>
        </p:spPr>
      </p:pic>
      <p:sp>
        <p:nvSpPr>
          <p:cNvPr id="119" name="Google Shape;119;p8"/>
          <p:cNvSpPr txBox="1"/>
          <p:nvPr/>
        </p:nvSpPr>
        <p:spPr>
          <a:xfrm>
            <a:off x="1964084" y="4380719"/>
            <a:ext cx="23475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FFC000"/>
                </a:solidFill>
                <a:latin typeface="Arial"/>
                <a:ea typeface="Arial"/>
                <a:cs typeface="Arial"/>
                <a:sym typeface="Arial"/>
              </a:rPr>
              <a:t>Select the image to access the calculator.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5C4"/>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a:t>Calculate</a:t>
            </a:r>
            <a:endParaRPr/>
          </a:p>
        </p:txBody>
      </p:sp>
      <p:sp>
        <p:nvSpPr>
          <p:cNvPr id="125" name="Google Shape;125;p9"/>
          <p:cNvSpPr txBox="1">
            <a:spLocks noGrp="1"/>
          </p:cNvSpPr>
          <p:nvPr>
            <p:ph type="body" idx="4294967295"/>
          </p:nvPr>
        </p:nvSpPr>
        <p:spPr>
          <a:xfrm>
            <a:off x="272338" y="3108900"/>
            <a:ext cx="1962600" cy="5682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300"/>
              <a:buNone/>
            </a:pPr>
            <a:r>
              <a:rPr lang="en-US" sz="2100">
                <a:solidFill>
                  <a:schemeClr val="lt1"/>
                </a:solidFill>
              </a:rPr>
              <a:t>Scenario 1</a:t>
            </a:r>
            <a:endParaRPr sz="2100">
              <a:solidFill>
                <a:schemeClr val="lt1"/>
              </a:solidFill>
            </a:endParaRPr>
          </a:p>
        </p:txBody>
      </p:sp>
      <p:cxnSp>
        <p:nvCxnSpPr>
          <p:cNvPr id="126" name="Google Shape;126;p9"/>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27" name="Google Shape;127;p9"/>
          <p:cNvSpPr txBox="1">
            <a:spLocks noGrp="1"/>
          </p:cNvSpPr>
          <p:nvPr>
            <p:ph type="body" idx="4294967295"/>
          </p:nvPr>
        </p:nvSpPr>
        <p:spPr>
          <a:xfrm>
            <a:off x="164925" y="3641661"/>
            <a:ext cx="2177400" cy="11538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a:t>Eight-feet-long 2 X 4s are offered at $2.26 each. Find the price per board foot.</a:t>
            </a:r>
            <a:endParaRPr/>
          </a:p>
        </p:txBody>
      </p:sp>
      <p:cxnSp>
        <p:nvCxnSpPr>
          <p:cNvPr id="128" name="Google Shape;128;p9"/>
          <p:cNvCxnSpPr/>
          <p:nvPr/>
        </p:nvCxnSpPr>
        <p:spPr>
          <a:xfrm>
            <a:off x="332780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29" name="Google Shape;129;p9"/>
          <p:cNvSpPr txBox="1">
            <a:spLocks noGrp="1"/>
          </p:cNvSpPr>
          <p:nvPr>
            <p:ph type="body" idx="4294967295"/>
          </p:nvPr>
        </p:nvSpPr>
        <p:spPr>
          <a:xfrm>
            <a:off x="2374545" y="3641661"/>
            <a:ext cx="2177400" cy="11538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a:t>1 X 3 strapping is quoted  at 14 ½ cents per linear foot. Find the price of 256 linear feet.</a:t>
            </a:r>
            <a:endParaRPr/>
          </a:p>
        </p:txBody>
      </p:sp>
      <p:cxnSp>
        <p:nvCxnSpPr>
          <p:cNvPr id="130" name="Google Shape;130;p9"/>
          <p:cNvCxnSpPr/>
          <p:nvPr/>
        </p:nvCxnSpPr>
        <p:spPr>
          <a:xfrm>
            <a:off x="55540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31" name="Google Shape;131;p9"/>
          <p:cNvSpPr txBox="1">
            <a:spLocks noGrp="1"/>
          </p:cNvSpPr>
          <p:nvPr>
            <p:ph type="body" idx="4294967295"/>
          </p:nvPr>
        </p:nvSpPr>
        <p:spPr>
          <a:xfrm>
            <a:off x="4584175" y="3641650"/>
            <a:ext cx="2327700" cy="1364400"/>
          </a:xfrm>
          <a:prstGeom prst="rect">
            <a:avLst/>
          </a:prstGeom>
          <a:noFill/>
          <a:ln>
            <a:noFill/>
          </a:ln>
        </p:spPr>
        <p:txBody>
          <a:bodyPr spcFirstLastPara="1" wrap="square" lIns="91425" tIns="91425" rIns="91425" bIns="91425" anchor="t" anchorCtr="0">
            <a:normAutofit fontScale="92500" lnSpcReduction="10000"/>
          </a:bodyPr>
          <a:lstStyle/>
          <a:p>
            <a:pPr marL="146050" lvl="0" indent="0" algn="l" rtl="0">
              <a:lnSpc>
                <a:spcPct val="115000"/>
              </a:lnSpc>
              <a:spcBef>
                <a:spcPts val="0"/>
              </a:spcBef>
              <a:spcAft>
                <a:spcPts val="0"/>
              </a:spcAft>
              <a:buSzPct val="100000"/>
              <a:buNone/>
            </a:pPr>
            <a:r>
              <a:rPr lang="en-US"/>
              <a:t>1 X 6  select pine  is offered at $3,750 mbf by one supplier, while another quotes $1.825 per linear foot,. Which is less expensive and how much less?</a:t>
            </a:r>
            <a:endParaRPr/>
          </a:p>
        </p:txBody>
      </p:sp>
      <p:cxnSp>
        <p:nvCxnSpPr>
          <p:cNvPr id="132" name="Google Shape;132;p9"/>
          <p:cNvCxnSpPr/>
          <p:nvPr/>
        </p:nvCxnSpPr>
        <p:spPr>
          <a:xfrm>
            <a:off x="774705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33" name="Google Shape;133;p9"/>
          <p:cNvSpPr txBox="1">
            <a:spLocks noGrp="1"/>
          </p:cNvSpPr>
          <p:nvPr>
            <p:ph type="body" idx="4294967295"/>
          </p:nvPr>
        </p:nvSpPr>
        <p:spPr>
          <a:xfrm>
            <a:off x="6865779" y="3694174"/>
            <a:ext cx="2177400" cy="1153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300"/>
              <a:buNone/>
            </a:pPr>
            <a:r>
              <a:rPr lang="en-US"/>
              <a:t> If 2 X 8s are quoted at $518 </a:t>
            </a:r>
            <a:r>
              <a:rPr lang="en-US" b="1"/>
              <a:t>mbf,</a:t>
            </a:r>
            <a:r>
              <a:rPr lang="en-US"/>
              <a:t> what is the price per linear foot?</a:t>
            </a:r>
            <a:endParaRPr sz="1100"/>
          </a:p>
        </p:txBody>
      </p:sp>
      <p:pic>
        <p:nvPicPr>
          <p:cNvPr id="134" name="Google Shape;134;p9" descr="man in orange and black vest wearing white helmet holding yellow and black power tool"/>
          <p:cNvPicPr preferRelativeResize="0"/>
          <p:nvPr/>
        </p:nvPicPr>
        <p:blipFill rotWithShape="1">
          <a:blip r:embed="rId3">
            <a:alphaModFix/>
          </a:blip>
          <a:srcRect/>
          <a:stretch/>
        </p:blipFill>
        <p:spPr>
          <a:xfrm>
            <a:off x="266649" y="1366425"/>
            <a:ext cx="2080400" cy="1770762"/>
          </a:xfrm>
          <a:prstGeom prst="rect">
            <a:avLst/>
          </a:prstGeom>
          <a:noFill/>
          <a:ln>
            <a:noFill/>
          </a:ln>
        </p:spPr>
      </p:pic>
      <p:pic>
        <p:nvPicPr>
          <p:cNvPr id="135" name="Google Shape;135;p9" descr="https://images.unsplash.com/photo-1646324554833-f0b6a479fa5d?ixlib=rb-4.0.3&amp;ixid=MnwxMjA3fDB8MHxwaG90by1wYWdlfHx8fGVufDB8fHx8&amp;auto=format&amp;fit=crop&amp;w=1000&amp;q=80"/>
          <p:cNvPicPr preferRelativeResize="0"/>
          <p:nvPr/>
        </p:nvPicPr>
        <p:blipFill rotWithShape="1">
          <a:blip r:embed="rId4">
            <a:alphaModFix/>
          </a:blip>
          <a:srcRect/>
          <a:stretch/>
        </p:blipFill>
        <p:spPr>
          <a:xfrm>
            <a:off x="2511875" y="1379837"/>
            <a:ext cx="2040070" cy="1757350"/>
          </a:xfrm>
          <a:prstGeom prst="rect">
            <a:avLst/>
          </a:prstGeom>
          <a:noFill/>
          <a:ln>
            <a:noFill/>
          </a:ln>
        </p:spPr>
      </p:pic>
      <p:sp>
        <p:nvSpPr>
          <p:cNvPr id="136" name="Google Shape;136;p9"/>
          <p:cNvSpPr txBox="1"/>
          <p:nvPr/>
        </p:nvSpPr>
        <p:spPr>
          <a:xfrm>
            <a:off x="2487148" y="3137187"/>
            <a:ext cx="1962600" cy="5682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FFE942"/>
              </a:buClr>
              <a:buSzPts val="1300"/>
              <a:buFont typeface="Roboto"/>
              <a:buNone/>
            </a:pPr>
            <a:r>
              <a:rPr lang="en-US" sz="2100" b="0" i="0" u="none" strike="noStrike" cap="none">
                <a:solidFill>
                  <a:schemeClr val="lt1"/>
                </a:solidFill>
                <a:latin typeface="Roboto"/>
                <a:ea typeface="Roboto"/>
                <a:cs typeface="Roboto"/>
                <a:sym typeface="Roboto"/>
              </a:rPr>
              <a:t>Scenario 2</a:t>
            </a:r>
            <a:endParaRPr/>
          </a:p>
        </p:txBody>
      </p:sp>
      <p:pic>
        <p:nvPicPr>
          <p:cNvPr id="137" name="Google Shape;137;p9" descr="Happy carpenter using computer and having video call from his workshop during coronavirus pandemic"/>
          <p:cNvPicPr preferRelativeResize="0"/>
          <p:nvPr/>
        </p:nvPicPr>
        <p:blipFill rotWithShape="1">
          <a:blip r:embed="rId5">
            <a:alphaModFix/>
          </a:blip>
          <a:srcRect/>
          <a:stretch/>
        </p:blipFill>
        <p:spPr>
          <a:xfrm>
            <a:off x="4784881" y="1424340"/>
            <a:ext cx="2042453" cy="1722898"/>
          </a:xfrm>
          <a:prstGeom prst="rect">
            <a:avLst/>
          </a:prstGeom>
          <a:noFill/>
          <a:ln>
            <a:noFill/>
          </a:ln>
        </p:spPr>
      </p:pic>
      <p:sp>
        <p:nvSpPr>
          <p:cNvPr id="138" name="Google Shape;138;p9"/>
          <p:cNvSpPr txBox="1"/>
          <p:nvPr/>
        </p:nvSpPr>
        <p:spPr>
          <a:xfrm>
            <a:off x="4742668" y="3139101"/>
            <a:ext cx="1962600" cy="5682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FFE942"/>
              </a:buClr>
              <a:buSzPts val="1300"/>
              <a:buFont typeface="Roboto"/>
              <a:buNone/>
            </a:pPr>
            <a:r>
              <a:rPr lang="en-US" sz="2100" b="0" i="0" u="none" strike="noStrike" cap="none">
                <a:solidFill>
                  <a:schemeClr val="lt1"/>
                </a:solidFill>
                <a:latin typeface="Roboto"/>
                <a:ea typeface="Roboto"/>
                <a:cs typeface="Roboto"/>
                <a:sym typeface="Roboto"/>
              </a:rPr>
              <a:t>Scenario 3</a:t>
            </a:r>
            <a:endParaRPr/>
          </a:p>
        </p:txBody>
      </p:sp>
      <p:sp>
        <p:nvSpPr>
          <p:cNvPr id="139" name="Google Shape;139;p9"/>
          <p:cNvSpPr txBox="1"/>
          <p:nvPr/>
        </p:nvSpPr>
        <p:spPr>
          <a:xfrm>
            <a:off x="6911712" y="3125974"/>
            <a:ext cx="1962600" cy="5682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FFE942"/>
              </a:buClr>
              <a:buSzPts val="1300"/>
              <a:buFont typeface="Roboto"/>
              <a:buNone/>
            </a:pPr>
            <a:r>
              <a:rPr lang="en-US" sz="2100" b="0" i="0" u="none" strike="noStrike" cap="none">
                <a:solidFill>
                  <a:schemeClr val="lt1"/>
                </a:solidFill>
                <a:latin typeface="Roboto"/>
                <a:ea typeface="Roboto"/>
                <a:cs typeface="Roboto"/>
                <a:sym typeface="Roboto"/>
              </a:rPr>
              <a:t>Scenario 4</a:t>
            </a:r>
            <a:endParaRPr/>
          </a:p>
        </p:txBody>
      </p:sp>
      <p:pic>
        <p:nvPicPr>
          <p:cNvPr id="140" name="Google Shape;140;p9" descr="Male inspector giving instructions yo young black worker while using laptop at lumber distribution warehouse."/>
          <p:cNvPicPr preferRelativeResize="0"/>
          <p:nvPr/>
        </p:nvPicPr>
        <p:blipFill rotWithShape="1">
          <a:blip r:embed="rId6">
            <a:alphaModFix/>
          </a:blip>
          <a:srcRect/>
          <a:stretch/>
        </p:blipFill>
        <p:spPr>
          <a:xfrm>
            <a:off x="7090111" y="1424340"/>
            <a:ext cx="1855677" cy="17128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
                                            <p:txEl>
                                              <p:pRg st="0" end="0"/>
                                            </p:txEl>
                                          </p:spTgt>
                                        </p:tgtEl>
                                        <p:attrNameLst>
                                          <p:attrName>style.visibility</p:attrName>
                                        </p:attrNameLst>
                                      </p:cBhvr>
                                      <p:to>
                                        <p:strVal val="visible"/>
                                      </p:to>
                                    </p:set>
                                    <p:animEffect transition="in" filter="fade">
                                      <p:cBhvr>
                                        <p:cTn id="15" dur="500"/>
                                        <p:tgtEl>
                                          <p:spTgt spid="1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9">
                                            <p:txEl>
                                              <p:pRg st="0" end="0"/>
                                            </p:txEl>
                                          </p:spTgt>
                                        </p:tgtEl>
                                        <p:attrNameLst>
                                          <p:attrName>style.visibility</p:attrName>
                                        </p:attrNameLst>
                                      </p:cBhvr>
                                      <p:to>
                                        <p:strVal val="visible"/>
                                      </p:to>
                                    </p:set>
                                    <p:animEffect transition="in" filter="fade">
                                      <p:cBhvr>
                                        <p:cTn id="28" dur="500"/>
                                        <p:tgtEl>
                                          <p:spTgt spid="1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
                                            <p:txEl>
                                              <p:pRg st="0" end="0"/>
                                            </p:txEl>
                                          </p:spTgt>
                                        </p:tgtEl>
                                        <p:attrNameLst>
                                          <p:attrName>style.visibility</p:attrName>
                                        </p:attrNameLst>
                                      </p:cBhvr>
                                      <p:to>
                                        <p:strVal val="visible"/>
                                      </p:to>
                                    </p:set>
                                    <p:animEffect transition="in" filter="fade">
                                      <p:cBhvr>
                                        <p:cTn id="41" dur="500"/>
                                        <p:tgtEl>
                                          <p:spTgt spid="13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3">
                                            <p:txEl>
                                              <p:pRg st="0" end="0"/>
                                            </p:txEl>
                                          </p:spTgt>
                                        </p:tgtEl>
                                        <p:attrNameLst>
                                          <p:attrName>style.visibility</p:attrName>
                                        </p:attrNameLst>
                                      </p:cBhvr>
                                      <p:to>
                                        <p:strVal val="visible"/>
                                      </p:to>
                                    </p:set>
                                    <p:animEffect transition="in" filter="fade">
                                      <p:cBhvr>
                                        <p:cTn id="54"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titude">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2159</Words>
  <Application>Microsoft Macintosh PowerPoint</Application>
  <PresentationFormat>On-screen Show (16:9)</PresentationFormat>
  <Paragraphs>159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Arial</vt:lpstr>
      <vt:lpstr>Merriweather</vt:lpstr>
      <vt:lpstr>Noto Sans Symbols</vt:lpstr>
      <vt:lpstr>Times</vt:lpstr>
      <vt:lpstr>Fortitude</vt:lpstr>
      <vt:lpstr>Construction Math 3.1 Pricing Systems and Materials Prep</vt:lpstr>
      <vt:lpstr>Topic Overview</vt:lpstr>
      <vt:lpstr>Outcomes</vt:lpstr>
      <vt:lpstr>Pricing Systems</vt:lpstr>
      <vt:lpstr>Pricing Systems          p</vt:lpstr>
      <vt:lpstr>Calculating Board Footage, Square Footage and Linear Footage  </vt:lpstr>
      <vt:lpstr>Question</vt:lpstr>
      <vt:lpstr>Board Foot Calculations </vt:lpstr>
      <vt:lpstr>Calculate</vt:lpstr>
      <vt:lpstr>Solution/Summary</vt:lpstr>
      <vt:lpstr>Preparation of a Materials List</vt:lpstr>
      <vt:lpstr>Preparation of a Materials List</vt:lpstr>
      <vt:lpstr>Question</vt:lpstr>
      <vt:lpstr>Estimate, Summary Sheet and Take-Off List</vt:lpstr>
      <vt:lpstr>Activity</vt:lpstr>
      <vt:lpstr>Understanding appropriate pricing systems and conversions based on material and project requirements is key to developing accurate estimators and take off lists.</vt:lpstr>
      <vt:lpstr>Lesson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Math 3.1 Pricing Systems and Materials Prep</dc:title>
  <dc:creator>Kennedy, Stacey</dc:creator>
  <cp:lastModifiedBy>Microsoft Office User</cp:lastModifiedBy>
  <cp:revision>2</cp:revision>
  <dcterms:modified xsi:type="dcterms:W3CDTF">2024-02-25T14:26:35Z</dcterms:modified>
</cp:coreProperties>
</file>