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88" r:id="rId14"/>
    <p:sldId id="271" r:id="rId15"/>
    <p:sldId id="270" r:id="rId16"/>
    <p:sldId id="267" r:id="rId17"/>
    <p:sldId id="272" r:id="rId18"/>
    <p:sldId id="287" r:id="rId19"/>
    <p:sldId id="273" r:id="rId20"/>
    <p:sldId id="274" r:id="rId21"/>
    <p:sldId id="275" r:id="rId22"/>
    <p:sldId id="276" r:id="rId23"/>
    <p:sldId id="277" r:id="rId24"/>
    <p:sldId id="278" r:id="rId25"/>
    <p:sldId id="279" r:id="rId26"/>
    <p:sldId id="280" r:id="rId27"/>
    <p:sldId id="281" r:id="rId28"/>
    <p:sldId id="282" r:id="rId29"/>
    <p:sldId id="286" r:id="rId30"/>
    <p:sldId id="284" r:id="rId31"/>
    <p:sldId id="285" r:id="rId3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A9B75E-1A99-4E4F-8FBC-AD4DF89BB418}">
  <a:tblStyle styleId="{09A9B75E-1A99-4E4F-8FBC-AD4DF89BB4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6" autoAdjust="0"/>
    <p:restoredTop sz="94760"/>
  </p:normalViewPr>
  <p:slideViewPr>
    <p:cSldViewPr snapToGrid="0">
      <p:cViewPr varScale="1">
        <p:scale>
          <a:sx n="109" d="100"/>
          <a:sy n="109" d="100"/>
        </p:scale>
        <p:origin x="167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tacey.kennedy\Desktop\Kennedy%20APTT%20Class%20Data%20Graphs%20Templat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tacey.kennedy\Desktop\Copy%20of%20APTT%20Class%20Data%20CONTEXT%20CLU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tacey.kennedy\Desktop\Copy%20of%20APTT%20Class%20Data%20CONTEXT%20CL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APTT #2 Vocabulary</a:t>
            </a:r>
            <a:r>
              <a:rPr lang="en-US" baseline="0" dirty="0"/>
              <a:t> </a:t>
            </a:r>
            <a:r>
              <a:rPr lang="en-US" dirty="0"/>
              <a:t>(Pre/Post)</a:t>
            </a:r>
          </a:p>
        </c:rich>
      </c:tx>
      <c:overlay val="0"/>
    </c:title>
    <c:autoTitleDeleted val="0"/>
    <c:plotArea>
      <c:layout/>
      <c:barChart>
        <c:barDir val="col"/>
        <c:grouping val="clustered"/>
        <c:varyColors val="0"/>
        <c:ser>
          <c:idx val="0"/>
          <c:order val="0"/>
          <c:spPr>
            <a:solidFill>
              <a:schemeClr val="accent5">
                <a:lumMod val="60000"/>
                <a:lumOff val="40000"/>
              </a:schemeClr>
            </a:solidFill>
            <a:ln>
              <a:solidFill>
                <a:schemeClr val="accent5">
                  <a:lumMod val="75000"/>
                </a:schemeClr>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2C-4A8D-BAE8-BD0CA22FBA5B}"/>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2C-4A8D-BAE8-BD0CA22FBA5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2C-4A8D-BAE8-BD0CA22FBA5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2C-4A8D-BAE8-BD0CA22FBA5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2C-4A8D-BAE8-BD0CA22FBA5B}"/>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2C-4A8D-BAE8-BD0CA22FBA5B}"/>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2C-4A8D-BAE8-BD0CA22FBA5B}"/>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2C-4A8D-BAE8-BD0CA22FBA5B}"/>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2C-4A8D-BAE8-BD0CA22FBA5B}"/>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2C-4A8D-BAE8-BD0CA22FBA5B}"/>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2C-4A8D-BAE8-BD0CA22FBA5B}"/>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2C-4A8D-BAE8-BD0CA22FBA5B}"/>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2C-4A8D-BAE8-BD0CA22FBA5B}"/>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2C-4A8D-BAE8-BD0CA22FBA5B}"/>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2C-4A8D-BAE8-BD0CA22FBA5B}"/>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02C-4A8D-BAE8-BD0CA22FBA5B}"/>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02C-4A8D-BAE8-BD0CA22FBA5B}"/>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2C-4A8D-BAE8-BD0CA22FBA5B}"/>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02C-4A8D-BAE8-BD0CA22FBA5B}"/>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02C-4A8D-BAE8-BD0CA22FBA5B}"/>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02C-4A8D-BAE8-BD0CA22FBA5B}"/>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02C-4A8D-BAE8-BD0CA22FBA5B}"/>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02C-4A8D-BAE8-BD0CA22FBA5B}"/>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02C-4A8D-BAE8-BD0CA22FBA5B}"/>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'APTT Skill 2 ELA SAMPLE'!$G$3:$G$26</c:f>
              <c:numCache>
                <c:formatCode>General</c:formatCode>
                <c:ptCount val="24"/>
                <c:pt idx="0">
                  <c:v>68</c:v>
                </c:pt>
                <c:pt idx="1">
                  <c:v>36</c:v>
                </c:pt>
                <c:pt idx="2">
                  <c:v>74</c:v>
                </c:pt>
                <c:pt idx="3">
                  <c:v>76</c:v>
                </c:pt>
                <c:pt idx="4">
                  <c:v>80</c:v>
                </c:pt>
                <c:pt idx="5">
                  <c:v>40</c:v>
                </c:pt>
                <c:pt idx="6">
                  <c:v>42</c:v>
                </c:pt>
                <c:pt idx="7">
                  <c:v>62</c:v>
                </c:pt>
                <c:pt idx="8">
                  <c:v>54</c:v>
                </c:pt>
                <c:pt idx="9">
                  <c:v>30</c:v>
                </c:pt>
                <c:pt idx="10">
                  <c:v>86</c:v>
                </c:pt>
                <c:pt idx="11">
                  <c:v>52</c:v>
                </c:pt>
                <c:pt idx="12">
                  <c:v>28</c:v>
                </c:pt>
                <c:pt idx="13">
                  <c:v>36</c:v>
                </c:pt>
              </c:numCache>
            </c:numRef>
          </c:val>
          <c:extLst>
            <c:ext xmlns:c16="http://schemas.microsoft.com/office/drawing/2014/chart" uri="{C3380CC4-5D6E-409C-BE32-E72D297353CC}">
              <c16:uniqueId val="{00000018-802C-4A8D-BAE8-BD0CA22FBA5B}"/>
            </c:ext>
          </c:extLst>
        </c:ser>
        <c:ser>
          <c:idx val="1"/>
          <c:order val="1"/>
          <c:spPr>
            <a:solidFill>
              <a:schemeClr val="accent4">
                <a:lumMod val="60000"/>
                <a:lumOff val="40000"/>
              </a:schemeClr>
            </a:solidFill>
            <a:ln>
              <a:solidFill>
                <a:schemeClr val="accent5">
                  <a:lumMod val="75000"/>
                </a:schemeClr>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02C-4A8D-BAE8-BD0CA22FBA5B}"/>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02C-4A8D-BAE8-BD0CA22FBA5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02C-4A8D-BAE8-BD0CA22FBA5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02C-4A8D-BAE8-BD0CA22FBA5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02C-4A8D-BAE8-BD0CA22FBA5B}"/>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02C-4A8D-BAE8-BD0CA22FBA5B}"/>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02C-4A8D-BAE8-BD0CA22FBA5B}"/>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02C-4A8D-BAE8-BD0CA22FBA5B}"/>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02C-4A8D-BAE8-BD0CA22FBA5B}"/>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02C-4A8D-BAE8-BD0CA22FBA5B}"/>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02C-4A8D-BAE8-BD0CA22FBA5B}"/>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02C-4A8D-BAE8-BD0CA22FBA5B}"/>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02C-4A8D-BAE8-BD0CA22FBA5B}"/>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02C-4A8D-BAE8-BD0CA22FBA5B}"/>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02C-4A8D-BAE8-BD0CA22FBA5B}"/>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802C-4A8D-BAE8-BD0CA22FBA5B}"/>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02C-4A8D-BAE8-BD0CA22FBA5B}"/>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02C-4A8D-BAE8-BD0CA22FBA5B}"/>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802C-4A8D-BAE8-BD0CA22FBA5B}"/>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802C-4A8D-BAE8-BD0CA22FBA5B}"/>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802C-4A8D-BAE8-BD0CA22FBA5B}"/>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802C-4A8D-BAE8-BD0CA22FBA5B}"/>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802C-4A8D-BAE8-BD0CA22FBA5B}"/>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02C-4A8D-BAE8-BD0CA22FBA5B}"/>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'APTT Skill 2 ELA SAMPLE'!$H$3:$H$26</c:f>
              <c:numCache>
                <c:formatCode>General</c:formatCode>
                <c:ptCount val="24"/>
                <c:pt idx="0">
                  <c:v>94</c:v>
                </c:pt>
                <c:pt idx="1">
                  <c:v>66</c:v>
                </c:pt>
                <c:pt idx="2">
                  <c:v>86</c:v>
                </c:pt>
                <c:pt idx="3">
                  <c:v>92</c:v>
                </c:pt>
                <c:pt idx="4">
                  <c:v>72</c:v>
                </c:pt>
                <c:pt idx="5">
                  <c:v>63</c:v>
                </c:pt>
                <c:pt idx="7">
                  <c:v>64</c:v>
                </c:pt>
                <c:pt idx="8">
                  <c:v>96</c:v>
                </c:pt>
                <c:pt idx="9">
                  <c:v>56</c:v>
                </c:pt>
                <c:pt idx="10">
                  <c:v>88</c:v>
                </c:pt>
                <c:pt idx="11">
                  <c:v>45</c:v>
                </c:pt>
                <c:pt idx="12">
                  <c:v>42</c:v>
                </c:pt>
              </c:numCache>
            </c:numRef>
          </c:val>
          <c:extLst>
            <c:ext xmlns:c16="http://schemas.microsoft.com/office/drawing/2014/chart" uri="{C3380CC4-5D6E-409C-BE32-E72D297353CC}">
              <c16:uniqueId val="{00000031-802C-4A8D-BAE8-BD0CA22FBA5B}"/>
            </c:ext>
          </c:extLst>
        </c:ser>
        <c:dLbls>
          <c:showLegendKey val="0"/>
          <c:showVal val="0"/>
          <c:showCatName val="0"/>
          <c:showSerName val="0"/>
          <c:showPercent val="0"/>
          <c:showBubbleSize val="0"/>
        </c:dLbls>
        <c:gapWidth val="150"/>
        <c:axId val="-2115385760"/>
        <c:axId val="-2115228288"/>
      </c:barChart>
      <c:catAx>
        <c:axId val="-2115385760"/>
        <c:scaling>
          <c:orientation val="minMax"/>
        </c:scaling>
        <c:delete val="0"/>
        <c:axPos val="b"/>
        <c:title>
          <c:tx>
            <c:rich>
              <a:bodyPr/>
              <a:lstStyle/>
              <a:p>
                <a:pPr>
                  <a:defRPr/>
                </a:pPr>
                <a:r>
                  <a:rPr lang="en-US"/>
                  <a:t>Students</a:t>
                </a:r>
              </a:p>
            </c:rich>
          </c:tx>
          <c:overlay val="0"/>
        </c:title>
        <c:majorTickMark val="out"/>
        <c:minorTickMark val="none"/>
        <c:tickLblPos val="nextTo"/>
        <c:crossAx val="-2115228288"/>
        <c:crosses val="autoZero"/>
        <c:auto val="1"/>
        <c:lblAlgn val="ctr"/>
        <c:lblOffset val="100"/>
        <c:noMultiLvlLbl val="0"/>
      </c:catAx>
      <c:valAx>
        <c:axId val="-2115228288"/>
        <c:scaling>
          <c:orientation val="minMax"/>
          <c:max val="280"/>
          <c:min val="0"/>
        </c:scaling>
        <c:delete val="0"/>
        <c:axPos val="l"/>
        <c:majorGridlines/>
        <c:title>
          <c:tx>
            <c:rich>
              <a:bodyPr/>
              <a:lstStyle/>
              <a:p>
                <a:pPr>
                  <a:defRPr/>
                </a:pPr>
                <a:r>
                  <a:rPr lang="en-US"/>
                  <a:t>Number of Sight Words Read</a:t>
                </a:r>
              </a:p>
            </c:rich>
          </c:tx>
          <c:overlay val="0"/>
        </c:title>
        <c:numFmt formatCode="General" sourceLinked="1"/>
        <c:majorTickMark val="out"/>
        <c:minorTickMark val="none"/>
        <c:tickLblPos val="nextTo"/>
        <c:crossAx val="-2115385760"/>
        <c:crosses val="autoZero"/>
        <c:crossBetween val="between"/>
        <c:majorUnit val="10"/>
        <c:minorUnit val="5"/>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APTT #2 Vocabulary Words in Context</a:t>
            </a:r>
          </a:p>
        </c:rich>
      </c:tx>
      <c:overlay val="0"/>
    </c:title>
    <c:autoTitleDeleted val="0"/>
    <c:plotArea>
      <c:layout>
        <c:manualLayout>
          <c:layoutTarget val="inner"/>
          <c:xMode val="edge"/>
          <c:yMode val="edge"/>
          <c:x val="9.4026994875114817E-2"/>
          <c:y val="7.3348885418758003E-2"/>
          <c:w val="0.8996290271459817"/>
          <c:h val="0.77423886303271527"/>
        </c:manualLayout>
      </c:layout>
      <c:barChart>
        <c:barDir val="col"/>
        <c:grouping val="clustered"/>
        <c:varyColors val="0"/>
        <c:ser>
          <c:idx val="0"/>
          <c:order val="0"/>
          <c:spPr>
            <a:solidFill>
              <a:schemeClr val="accent5">
                <a:lumMod val="60000"/>
                <a:lumOff val="40000"/>
              </a:schemeClr>
            </a:solidFill>
            <a:ln>
              <a:solidFill>
                <a:schemeClr val="accent5">
                  <a:lumMod val="75000"/>
                </a:schemeClr>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57-49A1-86DB-EAD71E96ED1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57-49A1-86DB-EAD71E96ED10}"/>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57-49A1-86DB-EAD71E96ED10}"/>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57-49A1-86DB-EAD71E96ED10}"/>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57-49A1-86DB-EAD71E96ED10}"/>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57-49A1-86DB-EAD71E96ED10}"/>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57-49A1-86DB-EAD71E96ED10}"/>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57-49A1-86DB-EAD71E96ED10}"/>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57-49A1-86DB-EAD71E96ED10}"/>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57-49A1-86DB-EAD71E96ED10}"/>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57-49A1-86DB-EAD71E96ED10}"/>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57-49A1-86DB-EAD71E96ED10}"/>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57-49A1-86DB-EAD71E96ED10}"/>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57-49A1-86DB-EAD71E96ED10}"/>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57-49A1-86DB-EAD71E96ED10}"/>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57-49A1-86DB-EAD71E96ED10}"/>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57-49A1-86DB-EAD71E96ED10}"/>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57-49A1-86DB-EAD71E96ED10}"/>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57-49A1-86DB-EAD71E96ED10}"/>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57-49A1-86DB-EAD71E96ED10}"/>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057-49A1-86DB-EAD71E96ED10}"/>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57-49A1-86DB-EAD71E96ED10}"/>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057-49A1-86DB-EAD71E96ED10}"/>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057-49A1-86DB-EAD71E96ED10}"/>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'APTT Skill 2 ELA SAMPLE'!$G$3:$G$26</c:f>
              <c:numCache>
                <c:formatCode>General</c:formatCode>
                <c:ptCount val="24"/>
                <c:pt idx="0">
                  <c:v>90</c:v>
                </c:pt>
                <c:pt idx="1">
                  <c:v>93</c:v>
                </c:pt>
                <c:pt idx="2">
                  <c:v>90</c:v>
                </c:pt>
                <c:pt idx="3">
                  <c:v>90</c:v>
                </c:pt>
                <c:pt idx="4">
                  <c:v>90</c:v>
                </c:pt>
                <c:pt idx="5">
                  <c:v>65</c:v>
                </c:pt>
                <c:pt idx="6">
                  <c:v>80</c:v>
                </c:pt>
                <c:pt idx="7">
                  <c:v>93</c:v>
                </c:pt>
                <c:pt idx="8">
                  <c:v>83</c:v>
                </c:pt>
                <c:pt idx="9">
                  <c:v>93</c:v>
                </c:pt>
                <c:pt idx="10">
                  <c:v>93</c:v>
                </c:pt>
                <c:pt idx="11">
                  <c:v>88</c:v>
                </c:pt>
                <c:pt idx="12">
                  <c:v>83</c:v>
                </c:pt>
                <c:pt idx="14">
                  <c:v>70</c:v>
                </c:pt>
                <c:pt idx="15">
                  <c:v>86</c:v>
                </c:pt>
                <c:pt idx="16">
                  <c:v>67</c:v>
                </c:pt>
                <c:pt idx="17">
                  <c:v>63</c:v>
                </c:pt>
                <c:pt idx="18">
                  <c:v>70</c:v>
                </c:pt>
                <c:pt idx="19">
                  <c:v>73</c:v>
                </c:pt>
                <c:pt idx="20">
                  <c:v>73</c:v>
                </c:pt>
                <c:pt idx="21">
                  <c:v>97</c:v>
                </c:pt>
                <c:pt idx="22">
                  <c:v>77</c:v>
                </c:pt>
                <c:pt idx="23">
                  <c:v>63</c:v>
                </c:pt>
              </c:numCache>
            </c:numRef>
          </c:val>
          <c:extLst>
            <c:ext xmlns:c16="http://schemas.microsoft.com/office/drawing/2014/chart" uri="{C3380CC4-5D6E-409C-BE32-E72D297353CC}">
              <c16:uniqueId val="{00000018-3057-49A1-86DB-EAD71E96ED10}"/>
            </c:ext>
          </c:extLst>
        </c:ser>
        <c:dLbls>
          <c:showLegendKey val="0"/>
          <c:showVal val="0"/>
          <c:showCatName val="0"/>
          <c:showSerName val="0"/>
          <c:showPercent val="0"/>
          <c:showBubbleSize val="0"/>
        </c:dLbls>
        <c:gapWidth val="150"/>
        <c:axId val="-2136367568"/>
        <c:axId val="-2142277264"/>
      </c:barChart>
      <c:catAx>
        <c:axId val="-2136367568"/>
        <c:scaling>
          <c:orientation val="minMax"/>
        </c:scaling>
        <c:delete val="0"/>
        <c:axPos val="b"/>
        <c:title>
          <c:tx>
            <c:rich>
              <a:bodyPr/>
              <a:lstStyle/>
              <a:p>
                <a:pPr>
                  <a:defRPr/>
                </a:pPr>
                <a:r>
                  <a:rPr lang="en-US"/>
                  <a:t>Students</a:t>
                </a:r>
              </a:p>
            </c:rich>
          </c:tx>
          <c:overlay val="0"/>
        </c:title>
        <c:majorTickMark val="out"/>
        <c:minorTickMark val="none"/>
        <c:tickLblPos val="nextTo"/>
        <c:crossAx val="-2142277264"/>
        <c:crosses val="autoZero"/>
        <c:auto val="1"/>
        <c:lblAlgn val="ctr"/>
        <c:lblOffset val="100"/>
        <c:noMultiLvlLbl val="0"/>
      </c:catAx>
      <c:valAx>
        <c:axId val="-2142277264"/>
        <c:scaling>
          <c:orientation val="minMax"/>
          <c:max val="225"/>
          <c:min val="0"/>
        </c:scaling>
        <c:delete val="0"/>
        <c:axPos val="l"/>
        <c:majorGridlines/>
        <c:title>
          <c:tx>
            <c:rich>
              <a:bodyPr/>
              <a:lstStyle/>
              <a:p>
                <a:pPr>
                  <a:defRPr/>
                </a:pPr>
                <a:r>
                  <a:rPr lang="en-US"/>
                  <a:t>Percentage</a:t>
                </a:r>
                <a:r>
                  <a:rPr lang="en-US" baseline="0"/>
                  <a:t> of Correct ANswers</a:t>
                </a:r>
                <a:endParaRPr lang="en-US"/>
              </a:p>
            </c:rich>
          </c:tx>
          <c:overlay val="0"/>
        </c:title>
        <c:numFmt formatCode="General" sourceLinked="1"/>
        <c:majorTickMark val="out"/>
        <c:minorTickMark val="none"/>
        <c:tickLblPos val="nextTo"/>
        <c:crossAx val="-2136367568"/>
        <c:crosses val="autoZero"/>
        <c:crossBetween val="between"/>
        <c:majorUnit val="10"/>
        <c:minorUnit val="2"/>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APTT #2 Vocabulary Words in Context</a:t>
            </a:r>
          </a:p>
        </c:rich>
      </c:tx>
      <c:overlay val="0"/>
    </c:title>
    <c:autoTitleDeleted val="0"/>
    <c:plotArea>
      <c:layout/>
      <c:barChart>
        <c:barDir val="col"/>
        <c:grouping val="clustered"/>
        <c:varyColors val="0"/>
        <c:ser>
          <c:idx val="0"/>
          <c:order val="0"/>
          <c:spPr>
            <a:solidFill>
              <a:schemeClr val="accent5">
                <a:lumMod val="60000"/>
                <a:lumOff val="40000"/>
              </a:schemeClr>
            </a:solidFill>
            <a:ln>
              <a:solidFill>
                <a:schemeClr val="accent5">
                  <a:lumMod val="75000"/>
                </a:schemeClr>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42-41A7-B6CA-D71A6784686B}"/>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42-41A7-B6CA-D71A6784686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42-41A7-B6CA-D71A6784686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42-41A7-B6CA-D71A6784686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42-41A7-B6CA-D71A6784686B}"/>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42-41A7-B6CA-D71A6784686B}"/>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42-41A7-B6CA-D71A6784686B}"/>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42-41A7-B6CA-D71A6784686B}"/>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42-41A7-B6CA-D71A6784686B}"/>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42-41A7-B6CA-D71A6784686B}"/>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42-41A7-B6CA-D71A6784686B}"/>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42-41A7-B6CA-D71A6784686B}"/>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42-41A7-B6CA-D71A6784686B}"/>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642-41A7-B6CA-D71A6784686B}"/>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642-41A7-B6CA-D71A6784686B}"/>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642-41A7-B6CA-D71A6784686B}"/>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642-41A7-B6CA-D71A6784686B}"/>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642-41A7-B6CA-D71A6784686B}"/>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642-41A7-B6CA-D71A6784686B}"/>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642-41A7-B6CA-D71A6784686B}"/>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642-41A7-B6CA-D71A6784686B}"/>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642-41A7-B6CA-D71A6784686B}"/>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642-41A7-B6CA-D71A6784686B}"/>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642-41A7-B6CA-D71A6784686B}"/>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'APTT Skill 2 ELA SAMPLE'!$G$3:$G$26</c:f>
              <c:numCache>
                <c:formatCode>General</c:formatCode>
                <c:ptCount val="24"/>
                <c:pt idx="0">
                  <c:v>90</c:v>
                </c:pt>
                <c:pt idx="1">
                  <c:v>93</c:v>
                </c:pt>
                <c:pt idx="2">
                  <c:v>90</c:v>
                </c:pt>
                <c:pt idx="3">
                  <c:v>90</c:v>
                </c:pt>
                <c:pt idx="4">
                  <c:v>90</c:v>
                </c:pt>
                <c:pt idx="5">
                  <c:v>65</c:v>
                </c:pt>
                <c:pt idx="6">
                  <c:v>80</c:v>
                </c:pt>
                <c:pt idx="7">
                  <c:v>93</c:v>
                </c:pt>
                <c:pt idx="8">
                  <c:v>83</c:v>
                </c:pt>
                <c:pt idx="9">
                  <c:v>93</c:v>
                </c:pt>
                <c:pt idx="10">
                  <c:v>93</c:v>
                </c:pt>
                <c:pt idx="11">
                  <c:v>88</c:v>
                </c:pt>
                <c:pt idx="12">
                  <c:v>83</c:v>
                </c:pt>
                <c:pt idx="14">
                  <c:v>70</c:v>
                </c:pt>
                <c:pt idx="15">
                  <c:v>86</c:v>
                </c:pt>
                <c:pt idx="16">
                  <c:v>67</c:v>
                </c:pt>
                <c:pt idx="17">
                  <c:v>63</c:v>
                </c:pt>
                <c:pt idx="18">
                  <c:v>70</c:v>
                </c:pt>
                <c:pt idx="19">
                  <c:v>73</c:v>
                </c:pt>
                <c:pt idx="20">
                  <c:v>73</c:v>
                </c:pt>
                <c:pt idx="21">
                  <c:v>97</c:v>
                </c:pt>
                <c:pt idx="22">
                  <c:v>77</c:v>
                </c:pt>
                <c:pt idx="23">
                  <c:v>63</c:v>
                </c:pt>
              </c:numCache>
            </c:numRef>
          </c:val>
          <c:extLst>
            <c:ext xmlns:c16="http://schemas.microsoft.com/office/drawing/2014/chart" uri="{C3380CC4-5D6E-409C-BE32-E72D297353CC}">
              <c16:uniqueId val="{00000018-0642-41A7-B6CA-D71A6784686B}"/>
            </c:ext>
          </c:extLst>
        </c:ser>
        <c:dLbls>
          <c:showLegendKey val="0"/>
          <c:showVal val="0"/>
          <c:showCatName val="0"/>
          <c:showSerName val="0"/>
          <c:showPercent val="0"/>
          <c:showBubbleSize val="0"/>
        </c:dLbls>
        <c:gapWidth val="150"/>
        <c:axId val="-2136367568"/>
        <c:axId val="-2142277264"/>
      </c:barChart>
      <c:catAx>
        <c:axId val="-2136367568"/>
        <c:scaling>
          <c:orientation val="minMax"/>
        </c:scaling>
        <c:delete val="0"/>
        <c:axPos val="b"/>
        <c:title>
          <c:tx>
            <c:rich>
              <a:bodyPr/>
              <a:lstStyle/>
              <a:p>
                <a:pPr>
                  <a:defRPr/>
                </a:pPr>
                <a:r>
                  <a:rPr lang="en-US"/>
                  <a:t>Students</a:t>
                </a:r>
              </a:p>
            </c:rich>
          </c:tx>
          <c:overlay val="0"/>
        </c:title>
        <c:majorTickMark val="out"/>
        <c:minorTickMark val="none"/>
        <c:tickLblPos val="nextTo"/>
        <c:crossAx val="-2142277264"/>
        <c:crosses val="autoZero"/>
        <c:auto val="1"/>
        <c:lblAlgn val="ctr"/>
        <c:lblOffset val="100"/>
        <c:noMultiLvlLbl val="0"/>
      </c:catAx>
      <c:valAx>
        <c:axId val="-2142277264"/>
        <c:scaling>
          <c:orientation val="minMax"/>
          <c:max val="225"/>
          <c:min val="0"/>
        </c:scaling>
        <c:delete val="0"/>
        <c:axPos val="l"/>
        <c:majorGridlines/>
        <c:title>
          <c:tx>
            <c:rich>
              <a:bodyPr/>
              <a:lstStyle/>
              <a:p>
                <a:pPr>
                  <a:defRPr/>
                </a:pPr>
                <a:r>
                  <a:rPr lang="en-US"/>
                  <a:t>Percentage</a:t>
                </a:r>
                <a:r>
                  <a:rPr lang="en-US" baseline="0"/>
                  <a:t> of Correct ANswers</a:t>
                </a:r>
                <a:endParaRPr lang="en-US"/>
              </a:p>
            </c:rich>
          </c:tx>
          <c:overlay val="0"/>
        </c:title>
        <c:numFmt formatCode="General" sourceLinked="1"/>
        <c:majorTickMark val="out"/>
        <c:minorTickMark val="none"/>
        <c:tickLblPos val="nextTo"/>
        <c:crossAx val="-2136367568"/>
        <c:crosses val="autoZero"/>
        <c:crossBetween val="between"/>
        <c:majorUnit val="10"/>
        <c:minorUnit val="2"/>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0.04308</cdr:x>
      <cdr:y>0.61086</cdr:y>
    </cdr:from>
    <cdr:to>
      <cdr:x>0.99183</cdr:x>
      <cdr:y>0.61524</cdr:y>
    </cdr:to>
    <cdr:sp macro="" textlink="">
      <cdr:nvSpPr>
        <cdr:cNvPr id="5" name="Straight Connector 4">
          <a:extLst xmlns:a="http://schemas.openxmlformats.org/drawingml/2006/main">
            <a:ext uri="{FF2B5EF4-FFF2-40B4-BE49-F238E27FC236}">
              <a16:creationId xmlns:a16="http://schemas.microsoft.com/office/drawing/2014/main" id="{894C3544-83AA-4013-824C-1BD78C3A76BD}"/>
            </a:ext>
          </a:extLst>
        </cdr:cNvPr>
        <cdr:cNvSpPr/>
      </cdr:nvSpPr>
      <cdr:spPr>
        <a:xfrm xmlns:a="http://schemas.openxmlformats.org/drawingml/2006/main" flipV="1">
          <a:off x="397170" y="3272006"/>
          <a:ext cx="8746830" cy="23461"/>
        </a:xfrm>
        <a:prstGeom xmlns:a="http://schemas.openxmlformats.org/drawingml/2006/main" prst="line">
          <a:avLst/>
        </a:prstGeom>
        <a:ln xmlns:a="http://schemas.openxmlformats.org/drawingml/2006/main">
          <a:solidFill>
            <a:srgbClr val="FF008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0.04388</cdr:x>
      <cdr:y>0.5</cdr:y>
    </cdr:from>
    <cdr:to>
      <cdr:x>0.989</cdr:x>
      <cdr:y>0.50227</cdr:y>
    </cdr:to>
    <cdr:sp macro="" textlink="">
      <cdr:nvSpPr>
        <cdr:cNvPr id="2" name="Straight Connector 1">
          <a:extLst xmlns:a="http://schemas.openxmlformats.org/drawingml/2006/main">
            <a:ext uri="{FF2B5EF4-FFF2-40B4-BE49-F238E27FC236}">
              <a16:creationId xmlns:a16="http://schemas.microsoft.com/office/drawing/2014/main" id="{ADF9B4B4-7A8E-44E1-9F55-0AF3C7F9BBB6}"/>
            </a:ext>
          </a:extLst>
        </cdr:cNvPr>
        <cdr:cNvSpPr/>
      </cdr:nvSpPr>
      <cdr:spPr>
        <a:xfrm xmlns:a="http://schemas.openxmlformats.org/drawingml/2006/main">
          <a:off x="351393" y="2388318"/>
          <a:ext cx="7568137" cy="10843"/>
        </a:xfrm>
        <a:prstGeom xmlns:a="http://schemas.openxmlformats.org/drawingml/2006/main" prst="line">
          <a:avLst/>
        </a:prstGeom>
        <a:noFill xmlns:a="http://schemas.openxmlformats.org/drawingml/2006/main"/>
        <a:ln xmlns:a="http://schemas.openxmlformats.org/drawingml/2006/main" w="38100" cap="flat" cmpd="sng" algn="ctr">
          <a:solidFill>
            <a:srgbClr val="FF8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0.04622</cdr:x>
      <cdr:y>0.09777</cdr:y>
    </cdr:from>
    <cdr:to>
      <cdr:x>0.99307</cdr:x>
      <cdr:y>0.10273</cdr:y>
    </cdr:to>
    <cdr:sp macro="" textlink="">
      <cdr:nvSpPr>
        <cdr:cNvPr id="4" name="Straight Connector 3">
          <a:extLst xmlns:a="http://schemas.openxmlformats.org/drawingml/2006/main">
            <a:ext uri="{FF2B5EF4-FFF2-40B4-BE49-F238E27FC236}">
              <a16:creationId xmlns:a16="http://schemas.microsoft.com/office/drawing/2014/main" id="{67BE088C-53F8-481C-83A4-A3C88C6BA0EC}"/>
            </a:ext>
          </a:extLst>
        </cdr:cNvPr>
        <cdr:cNvSpPr/>
      </cdr:nvSpPr>
      <cdr:spPr>
        <a:xfrm xmlns:a="http://schemas.openxmlformats.org/drawingml/2006/main" flipV="1">
          <a:off x="698500" y="620425"/>
          <a:ext cx="14309767" cy="31507"/>
        </a:xfrm>
        <a:prstGeom xmlns:a="http://schemas.openxmlformats.org/drawingml/2006/main" prst="line">
          <a:avLst/>
        </a:prstGeom>
        <a:noFill xmlns:a="http://schemas.openxmlformats.org/drawingml/2006/main"/>
        <a:ln xmlns:a="http://schemas.openxmlformats.org/drawingml/2006/main" w="38100" cap="flat" cmpd="sng" algn="ctr">
          <a:solidFill>
            <a:srgbClr val="FF008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0.05157</cdr:x>
      <cdr:y>0.53849</cdr:y>
    </cdr:from>
    <cdr:to>
      <cdr:x>0.99669</cdr:x>
      <cdr:y>0.54076</cdr:y>
    </cdr:to>
    <cdr:sp macro="" textlink="">
      <cdr:nvSpPr>
        <cdr:cNvPr id="2" name="Straight Connector 1">
          <a:extLst xmlns:a="http://schemas.openxmlformats.org/drawingml/2006/main">
            <a:ext uri="{FF2B5EF4-FFF2-40B4-BE49-F238E27FC236}">
              <a16:creationId xmlns:a16="http://schemas.microsoft.com/office/drawing/2014/main" id="{ADF9B4B4-7A8E-44E1-9F55-0AF3C7F9BBB6}"/>
            </a:ext>
          </a:extLst>
        </cdr:cNvPr>
        <cdr:cNvSpPr/>
      </cdr:nvSpPr>
      <cdr:spPr>
        <a:xfrm xmlns:a="http://schemas.openxmlformats.org/drawingml/2006/main">
          <a:off x="544291" y="3692949"/>
          <a:ext cx="9974513" cy="15568"/>
        </a:xfrm>
        <a:prstGeom xmlns:a="http://schemas.openxmlformats.org/drawingml/2006/main" prst="line">
          <a:avLst/>
        </a:prstGeom>
        <a:noFill xmlns:a="http://schemas.openxmlformats.org/drawingml/2006/main"/>
        <a:ln xmlns:a="http://schemas.openxmlformats.org/drawingml/2006/main" w="38100" cap="flat" cmpd="sng" algn="ctr">
          <a:solidFill>
            <a:srgbClr val="FF8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0.04622</cdr:x>
      <cdr:y>0.09777</cdr:y>
    </cdr:from>
    <cdr:to>
      <cdr:x>0.99307</cdr:x>
      <cdr:y>0.10273</cdr:y>
    </cdr:to>
    <cdr:sp macro="" textlink="">
      <cdr:nvSpPr>
        <cdr:cNvPr id="4" name="Straight Connector 3">
          <a:extLst xmlns:a="http://schemas.openxmlformats.org/drawingml/2006/main">
            <a:ext uri="{FF2B5EF4-FFF2-40B4-BE49-F238E27FC236}">
              <a16:creationId xmlns:a16="http://schemas.microsoft.com/office/drawing/2014/main" id="{67BE088C-53F8-481C-83A4-A3C88C6BA0EC}"/>
            </a:ext>
          </a:extLst>
        </cdr:cNvPr>
        <cdr:cNvSpPr/>
      </cdr:nvSpPr>
      <cdr:spPr>
        <a:xfrm xmlns:a="http://schemas.openxmlformats.org/drawingml/2006/main" flipV="1">
          <a:off x="698500" y="620425"/>
          <a:ext cx="14309767" cy="31507"/>
        </a:xfrm>
        <a:prstGeom xmlns:a="http://schemas.openxmlformats.org/drawingml/2006/main" prst="line">
          <a:avLst/>
        </a:prstGeom>
        <a:noFill xmlns:a="http://schemas.openxmlformats.org/drawingml/2006/main"/>
        <a:ln xmlns:a="http://schemas.openxmlformats.org/drawingml/2006/main" w="38100" cap="flat" cmpd="sng" algn="ctr">
          <a:solidFill>
            <a:srgbClr val="FF008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8"/>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38" y="0"/>
            <a:ext cx="3038475" cy="465138"/>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416425"/>
            <a:ext cx="5607050" cy="4183063"/>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51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38" y="8829675"/>
            <a:ext cx="3038475"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74100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Thank you for coming to tonight’s meeting.</a:t>
            </a:r>
          </a:p>
          <a:p>
            <a:pPr marL="0" marR="0" lvl="0" indent="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Share and explain your school’s Family Engagement Vision statement.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TELL PARENTS WHY WE DO WHAT WE DO: </a:t>
            </a:r>
            <a:r>
              <a:rPr lang="en-US" sz="2400" b="0" i="0" u="none" strike="noStrike" cap="none">
                <a:solidFill>
                  <a:schemeClr val="dk1"/>
                </a:solidFill>
                <a:latin typeface="Cambria"/>
                <a:ea typeface="Cambria"/>
                <a:cs typeface="Cambria"/>
                <a:sym typeface="Cambria"/>
              </a:rPr>
              <a:t>Explain to parents why this foundational skill is so important  and what assessment was used to measure this skill. When students know and feel confident with multiplication facts, they are better prepared to learn and understand other more difficult and complex math skills such as long multiplication, division, and algebra.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701675" y="4416425"/>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701675" y="4416425"/>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322" name="Shape 3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TELL PARENTS WHY WE DO WHAT WE DO: It is really important to understand what your child knows and is able to do based on grade level achievement expectations. Data help us pace the amount of practice support the student needs, and it shows us how fast they are growing in that particular skill.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Also, tell parents that you will continue to support students on this skill in class and that parents need to continue their efforts at home.  Remind parents that the top line is an end of the year goal and that those who have not reached it still have time and with continued support will make it.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Video: </a:t>
            </a:r>
            <a:r>
              <a:rPr lang="en-US" dirty="0"/>
              <a:t>Vocabulary Strategies in Action</a:t>
            </a:r>
          </a:p>
          <a:p>
            <a:pPr marL="0" marR="0" lvl="0" indent="0" algn="l" rtl="0">
              <a:lnSpc>
                <a:spcPct val="100000"/>
              </a:lnSpc>
              <a:spcBef>
                <a:spcPts val="0"/>
              </a:spcBef>
              <a:spcAft>
                <a:spcPts val="0"/>
              </a:spcAft>
              <a:buClr>
                <a:schemeClr val="dk1"/>
              </a:buClr>
              <a:buSzPct val="25000"/>
              <a:buFont typeface="Calibri"/>
              <a:buNone/>
            </a:pPr>
            <a:r>
              <a:rPr lang="en-US" u="sng" dirty="0">
                <a:solidFill>
                  <a:schemeClr val="hlink"/>
                </a:solidFill>
              </a:rPr>
              <a:t>https://</a:t>
            </a:r>
            <a:r>
              <a:rPr lang="en-US" u="sng" dirty="0" err="1">
                <a:solidFill>
                  <a:schemeClr val="hlink"/>
                </a:solidFill>
              </a:rPr>
              <a:t>youtu.be</a:t>
            </a:r>
            <a:r>
              <a:rPr lang="en-US" u="sng" dirty="0">
                <a:solidFill>
                  <a:schemeClr val="hlink"/>
                </a:solidFill>
              </a:rPr>
              <a:t>/xMw0KcEZljE        </a:t>
            </a:r>
            <a:endParaRPr lang="en-US" sz="1200" b="0"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youtu.be</a:t>
            </a:r>
            <a:r>
              <a:rPr lang="en-US" sz="1200" b="0" i="0" u="none" strike="noStrike" cap="none" dirty="0">
                <a:solidFill>
                  <a:schemeClr val="dk1"/>
                </a:solidFill>
                <a:latin typeface="Calibri"/>
                <a:ea typeface="Calibri"/>
                <a:cs typeface="Calibri"/>
                <a:sym typeface="Calibri"/>
              </a:rPr>
              <a:t>/18ekrxkIRlU</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Practice makes perfect! The more they practice this activity and others, students will get better at the skill.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Teachers provides step-by-step activity directions on this slide, this needs to be included in the Family Folder.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Tell parents to relax and just watch you demonstrate the activity. They don’t have to do anything except observe and learn. This is what students do when you are introducing a new activity/concept.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Now we are going to attempt to do this activity together. Ask for help if you need it and help another parent if you understand the activity well. We are all going to get good at this together. The more you practice the activity the more independent you will become.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Now you are ready to try this on your own. Do your best, but don’t forget to ask for help if you need it. I am here to help you. Doing this activity independently will allow you to know if you understand it well enough to do it at home with your child.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Walk around the room and make sure every parent is engaged doing the activity. Some parents might still need your help.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Tell parents to relax and just watch you demonstrate the activity. They don’t have to do anything except observe and learn. This is what students do when you are introducing a new activity/concept.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Now we are going to attempt to do this activity together. Ask for help if you need it and help another parent if you understand the activity well. We are all going to get good at this together. The more you practice the activity the more independent you will become.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Now you are ready to try this on your own. Do your best, but don’t forget to ask for help if you need it. I am here to help you. Doing this activity independently will allow you to know if you understand it well enough to do it at home with your child.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Walk around the room and make sure every parent is engaged doing the activity. Some parents might still need your help.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1675" y="4416425"/>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395" name="Shape 3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Goals are at the center of APTT!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Setting goals help us stay on track to improvement. In order to stay on track we have to be specific about how we are going to do the work and how often we are going to do the activities. Every student is different, your child’s goal may be different from the goals of other students, that is okay. We just need to see measurable improvement.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Please use your bar graph to guide your goal setting.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You should practice activities at least four times per week to see measurable improvement, the more your child practices the activities, the sooner you will meet your goal.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is okay to practice over the weekend. Students need to stay busy. Make practice fun for the whole family.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Take a screen shot of YOUR SMART goal sheet and replace this one so you can model how to write a SMART goal for the families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Model how to set goals. Teacher needs to walk through setting a SMART goal. Teacher creates a mock student to demonstrate how to set a realistic yet rigorous goal.</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It is really important to understand what your child knows and is able to do based on grade level achievement expectations. Data help us pace the amount of practice support the student needs, and it shows us how fast they are growing in that particular skill.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Also, tell parents that you will continue to support students on this skill in class and that parents need to continue their efforts at home.  Remind parents that the top line is an end of the year goal and that those who have not reached it still have time and with continued support will make it.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029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WHY WE DO WHAT WE DO: Working hard and reaching goals help students develop confidence and good study habits. It is a way to build pride, accountability and commitment with our children. When children meet their goal, treat them to something special they value. Specially family time together.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to place the goal sheet in a visible place/surface in the house, like the refrigerator door for all to see.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whole family should get involved in helping the child meet the goal.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Thank them again for their dedication and commitment to helping their children be successful. Students need their family and their teacher to be a team that works together to ensure timely academic improvement.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Tell parents they can reach you anytime if they have questions or need help or more materials. They can also make an appointment if they need individual assistance.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are in this together and we are a great team!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675" y="4416425"/>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1675" y="4416425"/>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970338" y="8829675"/>
            <a:ext cx="3038475" cy="465138"/>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1675" y="4416425"/>
            <a:ext cx="5607050" cy="4183063"/>
          </a:xfrm>
          <a:prstGeom prst="rect">
            <a:avLst/>
          </a:prstGeom>
        </p:spPr>
        <p:txBody>
          <a:bodyPr wrap="square"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mbria"/>
                <a:ea typeface="Cambria"/>
                <a:cs typeface="Cambria"/>
                <a:sym typeface="Cambria"/>
              </a:rPr>
              <a:t>APTT is a system for parent-teacher collaboration for students to master Grade Level Foundational Skills. These skills are the foundation for future learning and success.</a:t>
            </a:r>
          </a:p>
          <a:p>
            <a:pPr marL="0" marR="0" lvl="0" indent="0" algn="l" rtl="0">
              <a:spcBef>
                <a:spcPts val="0"/>
              </a:spcBef>
              <a:buSzPct val="25000"/>
              <a:buNone/>
            </a:pPr>
            <a:r>
              <a:rPr lang="en-US" sz="1200" b="0" i="0" u="none" strike="noStrike" cap="none" dirty="0">
                <a:solidFill>
                  <a:schemeClr val="dk1"/>
                </a:solidFill>
                <a:latin typeface="Cambria"/>
                <a:ea typeface="Cambria"/>
                <a:cs typeface="Cambria"/>
                <a:sym typeface="Cambria"/>
              </a:rPr>
              <a:t>3 Group Meetings and 1 Individual Meeting each year.</a:t>
            </a:r>
          </a:p>
          <a:p>
            <a:pPr marL="0" marR="0" lvl="0" indent="0" algn="l" rtl="0">
              <a:spcBef>
                <a:spcPts val="0"/>
              </a:spcBef>
              <a:buSzPct val="25000"/>
              <a:buNone/>
            </a:pPr>
            <a:r>
              <a:rPr lang="en-US" sz="1200" b="0" i="0" u="none" strike="noStrike" cap="none" dirty="0">
                <a:solidFill>
                  <a:schemeClr val="dk1"/>
                </a:solidFill>
                <a:latin typeface="Cambria"/>
                <a:ea typeface="Cambria"/>
                <a:cs typeface="Cambria"/>
                <a:sym typeface="Cambria"/>
              </a:rPr>
              <a:t>Meetings occur approximately every 60 days.</a:t>
            </a:r>
          </a:p>
          <a:p>
            <a:pPr marL="0" marR="0" lvl="0" indent="0" algn="l" rtl="0">
              <a:spcBef>
                <a:spcPts val="0"/>
              </a:spcBef>
              <a:buSzPct val="25000"/>
              <a:buNone/>
            </a:pPr>
            <a:r>
              <a:rPr lang="en-US" sz="1200" b="0" i="0" u="none" strike="noStrike" cap="none" dirty="0">
                <a:solidFill>
                  <a:schemeClr val="dk1"/>
                </a:solidFill>
                <a:latin typeface="Cambria"/>
                <a:ea typeface="Cambria"/>
                <a:cs typeface="Cambria"/>
                <a:sym typeface="Cambria"/>
              </a:rPr>
              <a:t>It’s very important that a family member attend all 4 meetings. </a:t>
            </a:r>
          </a:p>
          <a:p>
            <a:pPr marL="0" marR="0" lvl="0" indent="0" algn="l" rtl="0">
              <a:spcBef>
                <a:spcPts val="0"/>
              </a:spcBef>
              <a:buSzPct val="25000"/>
              <a:buNone/>
            </a:pPr>
            <a:endParaRPr sz="1200" b="0" i="0" u="none" strike="noStrike" cap="none" dirty="0">
              <a:solidFill>
                <a:schemeClr val="dk1"/>
              </a:solidFill>
              <a:latin typeface="Cambria"/>
              <a:ea typeface="Cambria"/>
              <a:cs typeface="Cambria"/>
              <a:sym typeface="Cambria"/>
            </a:endParaRPr>
          </a:p>
          <a:p>
            <a:pPr marL="0" marR="0" lvl="0" indent="0" algn="l" rtl="0">
              <a:spcBef>
                <a:spcPts val="0"/>
              </a:spcBef>
              <a:buSzPct val="25000"/>
              <a:buNone/>
            </a:pPr>
            <a:r>
              <a:rPr lang="en-US" sz="1200" b="0" i="0" u="none" strike="noStrike" cap="none" dirty="0">
                <a:solidFill>
                  <a:schemeClr val="dk1"/>
                </a:solidFill>
                <a:latin typeface="Cambria"/>
                <a:ea typeface="Cambria"/>
                <a:cs typeface="Cambria"/>
                <a:sym typeface="Cambria"/>
              </a:rPr>
              <a:t>APTT </a:t>
            </a:r>
            <a:r>
              <a:rPr lang="en-US" sz="1200" b="0" i="0" u="none" strike="noStrike" cap="none" dirty="0" err="1">
                <a:solidFill>
                  <a:schemeClr val="dk1"/>
                </a:solidFill>
                <a:latin typeface="Cambria"/>
                <a:ea typeface="Cambria"/>
                <a:cs typeface="Cambria"/>
                <a:sym typeface="Cambria"/>
              </a:rPr>
              <a:t>es</a:t>
            </a:r>
            <a:r>
              <a:rPr lang="en-US" sz="1200" b="0" i="0" u="none" strike="noStrike" cap="none" dirty="0">
                <a:solidFill>
                  <a:schemeClr val="dk1"/>
                </a:solidFill>
                <a:latin typeface="Cambria"/>
                <a:ea typeface="Cambria"/>
                <a:cs typeface="Cambria"/>
                <a:sym typeface="Cambria"/>
              </a:rPr>
              <a:t> un </a:t>
            </a:r>
            <a:r>
              <a:rPr lang="en-US" sz="1200" b="0" i="0" u="none" strike="noStrike" cap="none" dirty="0" err="1">
                <a:solidFill>
                  <a:schemeClr val="dk1"/>
                </a:solidFill>
                <a:latin typeface="Cambria"/>
                <a:ea typeface="Cambria"/>
                <a:cs typeface="Cambria"/>
                <a:sym typeface="Cambria"/>
              </a:rPr>
              <a:t>sistema</a:t>
            </a:r>
            <a:r>
              <a:rPr lang="en-US" sz="1200" b="0" i="0" u="none" strike="noStrike" cap="none" dirty="0">
                <a:solidFill>
                  <a:schemeClr val="dk1"/>
                </a:solidFill>
                <a:latin typeface="Cambria"/>
                <a:ea typeface="Cambria"/>
                <a:cs typeface="Cambria"/>
                <a:sym typeface="Cambria"/>
              </a:rPr>
              <a:t> de </a:t>
            </a:r>
            <a:r>
              <a:rPr lang="en-US" sz="1200" b="0" i="0" u="none" strike="noStrike" cap="none" dirty="0" err="1">
                <a:solidFill>
                  <a:schemeClr val="dk1"/>
                </a:solidFill>
                <a:latin typeface="Cambria"/>
                <a:ea typeface="Cambria"/>
                <a:cs typeface="Cambria"/>
                <a:sym typeface="Cambria"/>
              </a:rPr>
              <a:t>colaboración</a:t>
            </a:r>
            <a:r>
              <a:rPr lang="en-US" sz="1200" b="0" i="0" u="none" strike="noStrike" cap="none" dirty="0">
                <a:solidFill>
                  <a:schemeClr val="dk1"/>
                </a:solidFill>
                <a:latin typeface="Cambria"/>
                <a:ea typeface="Cambria"/>
                <a:cs typeface="Cambria"/>
                <a:sym typeface="Cambria"/>
              </a:rPr>
              <a:t> entre padres y maestros </a:t>
            </a:r>
            <a:r>
              <a:rPr lang="en-US" sz="1200" b="0" i="0" u="none" strike="noStrike" cap="none" dirty="0" err="1">
                <a:solidFill>
                  <a:schemeClr val="dk1"/>
                </a:solidFill>
                <a:latin typeface="Cambria"/>
                <a:ea typeface="Cambria"/>
                <a:cs typeface="Cambria"/>
                <a:sym typeface="Cambria"/>
              </a:rPr>
              <a:t>para</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que</a:t>
            </a:r>
            <a:r>
              <a:rPr lang="en-US" sz="1200" b="0" i="0" u="none" strike="noStrike" cap="none" dirty="0">
                <a:solidFill>
                  <a:schemeClr val="dk1"/>
                </a:solidFill>
                <a:latin typeface="Cambria"/>
                <a:ea typeface="Cambria"/>
                <a:cs typeface="Cambria"/>
                <a:sym typeface="Cambria"/>
              </a:rPr>
              <a:t> los </a:t>
            </a:r>
            <a:r>
              <a:rPr lang="en-US" sz="1200" b="0" i="0" u="none" strike="noStrike" cap="none" dirty="0" err="1">
                <a:solidFill>
                  <a:schemeClr val="dk1"/>
                </a:solidFill>
                <a:latin typeface="Cambria"/>
                <a:ea typeface="Cambria"/>
                <a:cs typeface="Cambria"/>
                <a:sym typeface="Cambria"/>
              </a:rPr>
              <a:t>estudiantes</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dominen</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grado</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habilidades</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fundamentales</a:t>
            </a:r>
            <a:r>
              <a:rPr lang="en-US" sz="1200" b="0" i="0" u="none" strike="noStrike" cap="none" dirty="0">
                <a:solidFill>
                  <a:schemeClr val="dk1"/>
                </a:solidFill>
                <a:latin typeface="Cambria"/>
                <a:ea typeface="Cambria"/>
                <a:cs typeface="Cambria"/>
                <a:sym typeface="Cambria"/>
              </a:rPr>
              <a:t>.</a:t>
            </a:r>
          </a:p>
          <a:p>
            <a:pPr marL="0" marR="0" lvl="0" indent="0" algn="l" rtl="0">
              <a:spcBef>
                <a:spcPts val="0"/>
              </a:spcBef>
              <a:buSzPct val="25000"/>
              <a:buNone/>
            </a:pPr>
            <a:r>
              <a:rPr lang="en-US" sz="1200" b="0" i="0" u="none" strike="noStrike" cap="none" dirty="0" err="1">
                <a:solidFill>
                  <a:schemeClr val="dk1"/>
                </a:solidFill>
                <a:latin typeface="Cambria"/>
                <a:ea typeface="Cambria"/>
                <a:cs typeface="Cambria"/>
                <a:sym typeface="Cambria"/>
              </a:rPr>
              <a:t>Cada</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año</a:t>
            </a:r>
            <a:r>
              <a:rPr lang="en-US" sz="1200" b="0" i="0" u="none" strike="noStrike" cap="none" dirty="0">
                <a:solidFill>
                  <a:schemeClr val="dk1"/>
                </a:solidFill>
                <a:latin typeface="Cambria"/>
                <a:ea typeface="Cambria"/>
                <a:cs typeface="Cambria"/>
                <a:sym typeface="Cambria"/>
              </a:rPr>
              <a:t> hay 3 junta de </a:t>
            </a:r>
            <a:r>
              <a:rPr lang="en-US" sz="1200" b="0" i="0" u="none" strike="noStrike" cap="none" dirty="0" err="1">
                <a:solidFill>
                  <a:schemeClr val="dk1"/>
                </a:solidFill>
                <a:latin typeface="Cambria"/>
                <a:ea typeface="Cambria"/>
                <a:cs typeface="Cambria"/>
                <a:sym typeface="Cambria"/>
              </a:rPr>
              <a:t>grupo</a:t>
            </a:r>
            <a:r>
              <a:rPr lang="en-US" sz="1200" b="0" i="0" u="none" strike="noStrike" cap="none" dirty="0">
                <a:solidFill>
                  <a:schemeClr val="dk1"/>
                </a:solidFill>
                <a:latin typeface="Cambria"/>
                <a:ea typeface="Cambria"/>
                <a:cs typeface="Cambria"/>
                <a:sym typeface="Cambria"/>
              </a:rPr>
              <a:t> y 1 junta individual.</a:t>
            </a:r>
          </a:p>
          <a:p>
            <a:pPr marL="0" marR="0" lvl="0" indent="0" algn="l" rtl="0">
              <a:spcBef>
                <a:spcPts val="0"/>
              </a:spcBef>
              <a:buSzPct val="25000"/>
              <a:buNone/>
            </a:pPr>
            <a:r>
              <a:rPr lang="en-US" sz="1200" b="0" i="0" u="none" strike="noStrike" cap="none" dirty="0">
                <a:solidFill>
                  <a:schemeClr val="dk1"/>
                </a:solidFill>
                <a:latin typeface="Cambria"/>
                <a:ea typeface="Cambria"/>
                <a:cs typeface="Cambria"/>
                <a:sym typeface="Cambria"/>
              </a:rPr>
              <a:t>Las juntas </a:t>
            </a:r>
            <a:r>
              <a:rPr lang="en-US" sz="1200" b="0" i="0" u="none" strike="noStrike" cap="none" dirty="0" err="1">
                <a:solidFill>
                  <a:schemeClr val="dk1"/>
                </a:solidFill>
                <a:latin typeface="Cambria"/>
                <a:ea typeface="Cambria"/>
                <a:cs typeface="Cambria"/>
                <a:sym typeface="Cambria"/>
              </a:rPr>
              <a:t>ocurren</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aproximademente</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cada</a:t>
            </a:r>
            <a:r>
              <a:rPr lang="en-US" sz="1200" b="0" i="0" u="none" strike="noStrike" cap="none" dirty="0">
                <a:solidFill>
                  <a:schemeClr val="dk1"/>
                </a:solidFill>
                <a:latin typeface="Cambria"/>
                <a:ea typeface="Cambria"/>
                <a:cs typeface="Cambria"/>
                <a:sym typeface="Cambria"/>
              </a:rPr>
              <a:t> 60 </a:t>
            </a:r>
            <a:r>
              <a:rPr lang="en-US" sz="1200" b="0" i="0" u="none" strike="noStrike" cap="none" dirty="0" err="1">
                <a:solidFill>
                  <a:schemeClr val="dk1"/>
                </a:solidFill>
                <a:latin typeface="Cambria"/>
                <a:ea typeface="Cambria"/>
                <a:cs typeface="Cambria"/>
                <a:sym typeface="Cambria"/>
              </a:rPr>
              <a:t>días</a:t>
            </a:r>
            <a:r>
              <a:rPr lang="en-US" sz="1200" b="0" i="0" u="none" strike="noStrike" cap="none" dirty="0">
                <a:solidFill>
                  <a:schemeClr val="dk1"/>
                </a:solidFill>
                <a:latin typeface="Cambria"/>
                <a:ea typeface="Cambria"/>
                <a:cs typeface="Cambria"/>
                <a:sym typeface="Cambria"/>
              </a:rPr>
              <a:t>.</a:t>
            </a:r>
          </a:p>
          <a:p>
            <a:pPr marL="0" marR="0" lvl="0" indent="0" algn="l" rtl="0">
              <a:spcBef>
                <a:spcPts val="0"/>
              </a:spcBef>
              <a:buSzPct val="25000"/>
              <a:buNone/>
            </a:pPr>
            <a:r>
              <a:rPr lang="en-US" sz="1200" b="0" i="0" u="none" strike="noStrike" cap="none" dirty="0" err="1">
                <a:solidFill>
                  <a:schemeClr val="dk1"/>
                </a:solidFill>
                <a:latin typeface="Cambria"/>
                <a:ea typeface="Cambria"/>
                <a:cs typeface="Cambria"/>
                <a:sym typeface="Cambria"/>
              </a:rPr>
              <a:t>Es</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muy</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importante</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que</a:t>
            </a:r>
            <a:r>
              <a:rPr lang="en-US" sz="1200" b="0" i="0" u="none" strike="noStrike" cap="none" dirty="0">
                <a:solidFill>
                  <a:schemeClr val="dk1"/>
                </a:solidFill>
                <a:latin typeface="Cambria"/>
                <a:ea typeface="Cambria"/>
                <a:cs typeface="Cambria"/>
                <a:sym typeface="Cambria"/>
              </a:rPr>
              <a:t> un </a:t>
            </a:r>
            <a:r>
              <a:rPr lang="en-US" sz="1200" b="0" i="0" u="none" strike="noStrike" cap="none" dirty="0" err="1">
                <a:solidFill>
                  <a:schemeClr val="dk1"/>
                </a:solidFill>
                <a:latin typeface="Cambria"/>
                <a:ea typeface="Cambria"/>
                <a:cs typeface="Cambria"/>
                <a:sym typeface="Cambria"/>
              </a:rPr>
              <a:t>miembro</a:t>
            </a:r>
            <a:r>
              <a:rPr lang="en-US" sz="1200" b="0" i="0" u="none" strike="noStrike" cap="none" dirty="0">
                <a:solidFill>
                  <a:schemeClr val="dk1"/>
                </a:solidFill>
                <a:latin typeface="Cambria"/>
                <a:ea typeface="Cambria"/>
                <a:cs typeface="Cambria"/>
                <a:sym typeface="Cambria"/>
              </a:rPr>
              <a:t> de la </a:t>
            </a:r>
            <a:r>
              <a:rPr lang="en-US" sz="1200" b="0" i="0" u="none" strike="noStrike" cap="none" dirty="0" err="1">
                <a:solidFill>
                  <a:schemeClr val="dk1"/>
                </a:solidFill>
                <a:latin typeface="Cambria"/>
                <a:ea typeface="Cambria"/>
                <a:cs typeface="Cambria"/>
                <a:sym typeface="Cambria"/>
              </a:rPr>
              <a:t>familia</a:t>
            </a:r>
            <a:r>
              <a:rPr lang="en-US" sz="1200" b="0" i="0" u="none" strike="noStrike" cap="none" dirty="0">
                <a:solidFill>
                  <a:schemeClr val="dk1"/>
                </a:solidFill>
                <a:latin typeface="Cambria"/>
                <a:ea typeface="Cambria"/>
                <a:cs typeface="Cambria"/>
                <a:sym typeface="Cambria"/>
              </a:rPr>
              <a:t> </a:t>
            </a:r>
            <a:r>
              <a:rPr lang="en-US" sz="1200" b="0" i="0" u="none" strike="noStrike" cap="none" dirty="0" err="1">
                <a:solidFill>
                  <a:schemeClr val="dk1"/>
                </a:solidFill>
                <a:latin typeface="Cambria"/>
                <a:ea typeface="Cambria"/>
                <a:cs typeface="Cambria"/>
                <a:sym typeface="Cambria"/>
              </a:rPr>
              <a:t>asiste</a:t>
            </a:r>
            <a:r>
              <a:rPr lang="en-US" sz="1200" b="0" i="0" u="none" strike="noStrike" cap="none" dirty="0">
                <a:solidFill>
                  <a:schemeClr val="dk1"/>
                </a:solidFill>
                <a:latin typeface="Cambria"/>
                <a:ea typeface="Cambria"/>
                <a:cs typeface="Cambria"/>
                <a:sym typeface="Cambria"/>
              </a:rPr>
              <a:t> a las 4 juntas. </a:t>
            </a:r>
          </a:p>
          <a:p>
            <a:pPr marL="0" marR="0" lvl="0" indent="0" algn="l" rtl="0">
              <a:spcBef>
                <a:spcPts val="0"/>
              </a:spcBef>
              <a:buSzPct val="25000"/>
              <a:buNone/>
            </a:pPr>
            <a:endParaRPr sz="1200" b="0" i="0" u="none" strike="noStrike" cap="none" dirty="0">
              <a:solidFill>
                <a:schemeClr val="dk1"/>
              </a:solidFill>
              <a:latin typeface="Cambria"/>
              <a:ea typeface="Cambria"/>
              <a:cs typeface="Cambria"/>
              <a:sym typeface="Cambria"/>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TELL PARENTS WHY WE DO WHAT WE DO: Team building helps build trust and community and allow our classroom team to get to know one another and get stronger. We are a team and we will work together to achieve our goals.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Team Building Activity:</a:t>
            </a:r>
          </a:p>
          <a:p>
            <a:pPr marL="0" marR="0" lvl="0" indent="0" algn="l" rtl="0">
              <a:spcBef>
                <a:spcPts val="0"/>
              </a:spcBef>
              <a:buSzPct val="2500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a team; we need to work hand in hand to help our children do well. In these team meetings (APTT) we will look at how they are doing in some foundational skills, and what you can do to support their learning at home.</a:t>
            </a:r>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701675" y="4416425"/>
            <a:ext cx="560705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Noto Sans Symbols"/>
              <a:buNone/>
            </a:pPr>
            <a:r>
              <a:rPr lang="en-US" sz="2200" b="1" i="0" u="none" strike="noStrike" cap="none">
                <a:solidFill>
                  <a:schemeClr val="dk1"/>
                </a:solidFill>
                <a:latin typeface="Calibri"/>
                <a:ea typeface="Calibri"/>
                <a:cs typeface="Calibri"/>
                <a:sym typeface="Calibri"/>
              </a:rPr>
              <a:t>	</a:t>
            </a:r>
          </a:p>
          <a:p>
            <a:pPr marL="0" marR="0" lvl="1" indent="0" algn="l" rtl="0">
              <a:lnSpc>
                <a:spcPct val="100000"/>
              </a:lnSpc>
              <a:spcBef>
                <a:spcPts val="0"/>
              </a:spcBef>
              <a:spcAft>
                <a:spcPts val="0"/>
              </a:spcAft>
              <a:buClr>
                <a:schemeClr val="dk1"/>
              </a:buClr>
              <a:buSzPct val="25000"/>
              <a:buFont typeface="Calibri"/>
              <a:buNone/>
            </a:pPr>
            <a:endParaRPr sz="2400" b="0" i="0" u="none" strike="noStrike" cap="none">
              <a:solidFill>
                <a:schemeClr val="dk1"/>
              </a:solidFill>
              <a:latin typeface="Cambria"/>
              <a:ea typeface="Cambria"/>
              <a:cs typeface="Cambria"/>
              <a:sym typeface="Cambria"/>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lt2"/>
        </a:solidFill>
        <a:effectLst/>
      </p:bgPr>
    </p:bg>
    <p:spTree>
      <p:nvGrpSpPr>
        <p:cNvPr id="1" name="Shape 25"/>
        <p:cNvGrpSpPr/>
        <p:nvPr/>
      </p:nvGrpSpPr>
      <p:grpSpPr>
        <a:xfrm>
          <a:off x="0" y="0"/>
          <a:ext cx="0" cy="0"/>
          <a:chOff x="0" y="0"/>
          <a:chExt cx="0" cy="0"/>
        </a:xfrm>
      </p:grpSpPr>
      <p:sp>
        <p:nvSpPr>
          <p:cNvPr id="26" name="Shape 26"/>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Shape 27"/>
          <p:cNvSpPr/>
          <p:nvPr/>
        </p:nvSpPr>
        <p:spPr>
          <a:xfrm>
            <a:off x="8991600" y="3048"/>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Shape 28"/>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Shape 29"/>
          <p:cNvSpPr/>
          <p:nvPr/>
        </p:nvSpPr>
        <p:spPr>
          <a:xfrm>
            <a:off x="0" y="0"/>
            <a:ext cx="9144000" cy="25146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Shape 30"/>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Shape 31"/>
          <p:cNvSpPr txBox="1">
            <a:spLocks noGrp="1"/>
          </p:cNvSpPr>
          <p:nvPr>
            <p:ph type="subTitle" idx="1"/>
          </p:nvPr>
        </p:nvSpPr>
        <p:spPr>
          <a:xfrm>
            <a:off x="1371600" y="2819400"/>
            <a:ext cx="6400800" cy="1752600"/>
          </a:xfrm>
          <a:prstGeom prst="rect">
            <a:avLst/>
          </a:prstGeom>
          <a:noFill/>
          <a:ln>
            <a:noFill/>
          </a:ln>
        </p:spPr>
        <p:txBody>
          <a:bodyPr wrap="square"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Calibri"/>
                <a:ea typeface="Calibri"/>
                <a:cs typeface="Calibri"/>
                <a:sym typeface="Calibri"/>
              </a:defRPr>
            </a:lvl1pPr>
            <a:lvl2pPr marL="457200" marR="0" lvl="1" indent="0" algn="ctr" rtl="0">
              <a:spcBef>
                <a:spcPts val="440"/>
              </a:spcBef>
              <a:buClr>
                <a:schemeClr val="accent2"/>
              </a:buClr>
              <a:buFont typeface="Noto Sans Symbols"/>
              <a:buNone/>
              <a:defRPr sz="2200" b="0" i="0" u="none" strike="noStrike" cap="none">
                <a:solidFill>
                  <a:schemeClr val="dk2"/>
                </a:solidFill>
                <a:latin typeface="Calibri"/>
                <a:ea typeface="Calibri"/>
                <a:cs typeface="Calibri"/>
                <a:sym typeface="Calibri"/>
              </a:defRPr>
            </a:lvl2pPr>
            <a:lvl3pPr marL="914400" marR="0" lvl="2" indent="0" algn="ctr" rtl="0">
              <a:spcBef>
                <a:spcPts val="400"/>
              </a:spcBef>
              <a:buClr>
                <a:schemeClr val="accent3"/>
              </a:buClr>
              <a:buFont typeface="Noto Sans Symbols"/>
              <a:buNone/>
              <a:defRPr sz="2000" b="0" i="0" u="none" strike="noStrike" cap="none">
                <a:solidFill>
                  <a:schemeClr val="dk1"/>
                </a:solidFill>
                <a:latin typeface="Calibri"/>
                <a:ea typeface="Calibri"/>
                <a:cs typeface="Calibri"/>
                <a:sym typeface="Calibri"/>
              </a:defRPr>
            </a:lvl3pPr>
            <a:lvl4pPr marL="1371600" marR="0" lvl="3" indent="0" algn="ctr" rtl="0">
              <a:spcBef>
                <a:spcPts val="400"/>
              </a:spcBef>
              <a:buClr>
                <a:schemeClr val="accent4"/>
              </a:buClr>
              <a:buFont typeface="Noto Sans Symbols"/>
              <a:buNone/>
              <a:defRPr sz="2000" b="0" i="0" u="none" strike="noStrike" cap="none">
                <a:solidFill>
                  <a:schemeClr val="dk2"/>
                </a:solidFill>
                <a:latin typeface="Calibri"/>
                <a:ea typeface="Calibri"/>
                <a:cs typeface="Calibri"/>
                <a:sym typeface="Calibri"/>
              </a:defRPr>
            </a:lvl4pPr>
            <a:lvl5pPr marL="1828800" marR="0" lvl="4" indent="0" algn="ctr" rtl="0">
              <a:spcBef>
                <a:spcPts val="360"/>
              </a:spcBef>
              <a:buClr>
                <a:schemeClr val="accent5"/>
              </a:buClr>
              <a:buFont typeface="Calibri"/>
              <a:buNone/>
              <a:defRPr sz="1800" b="0" i="0" u="none" strike="noStrike" cap="none">
                <a:solidFill>
                  <a:schemeClr val="dk1"/>
                </a:solidFill>
                <a:latin typeface="Calibri"/>
                <a:ea typeface="Calibri"/>
                <a:cs typeface="Calibri"/>
                <a:sym typeface="Calibri"/>
              </a:defRPr>
            </a:lvl5pPr>
            <a:lvl6pPr marL="2286000" marR="0" lvl="5" indent="0" algn="ctr" rtl="0">
              <a:spcBef>
                <a:spcPts val="360"/>
              </a:spcBef>
              <a:buClr>
                <a:schemeClr val="accent6"/>
              </a:buClr>
              <a:buFont typeface="Noto Sans Symbols"/>
              <a:buNone/>
              <a:defRPr sz="1800" b="0" i="0" u="none" strike="noStrike" cap="none">
                <a:solidFill>
                  <a:schemeClr val="dk1"/>
                </a:solidFill>
                <a:latin typeface="Calibri"/>
                <a:ea typeface="Calibri"/>
                <a:cs typeface="Calibri"/>
                <a:sym typeface="Calibri"/>
              </a:defRPr>
            </a:lvl6pPr>
            <a:lvl7pPr marL="2743200" marR="0" lvl="6" indent="0" algn="ctr" rtl="0">
              <a:spcBef>
                <a:spcPts val="320"/>
              </a:spcBef>
              <a:buClr>
                <a:srgbClr val="4571A5"/>
              </a:buClr>
              <a:buFont typeface="Calibri"/>
              <a:buNone/>
              <a:defRPr sz="1600" b="0" i="0" u="none" strike="noStrike" cap="none">
                <a:solidFill>
                  <a:schemeClr val="dk1"/>
                </a:solidFill>
                <a:latin typeface="Calibri"/>
                <a:ea typeface="Calibri"/>
                <a:cs typeface="Calibri"/>
                <a:sym typeface="Calibri"/>
              </a:defRPr>
            </a:lvl7pPr>
            <a:lvl8pPr marL="3200400" marR="0" lvl="7" indent="0" algn="ctr" rtl="0">
              <a:spcBef>
                <a:spcPts val="320"/>
              </a:spcBef>
              <a:buClr>
                <a:srgbClr val="70578E"/>
              </a:buClr>
              <a:buFont typeface="Calibri"/>
              <a:buNone/>
              <a:defRPr sz="1600" b="0" i="0" u="none" strike="noStrike" cap="none">
                <a:solidFill>
                  <a:schemeClr val="dk1"/>
                </a:solidFill>
                <a:latin typeface="Calibri"/>
                <a:ea typeface="Calibri"/>
                <a:cs typeface="Calibri"/>
                <a:sym typeface="Calibri"/>
              </a:defRPr>
            </a:lvl8pPr>
            <a:lvl9pPr marL="3657600" marR="0" lvl="8" indent="0" algn="ctr" rtl="0">
              <a:spcBef>
                <a:spcPts val="280"/>
              </a:spcBef>
              <a:buClr>
                <a:srgbClr val="A84643"/>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cxnSp>
        <p:nvCxnSpPr>
          <p:cNvPr id="34" name="Shape 34"/>
          <p:cNvCxnSpPr/>
          <p:nvPr/>
        </p:nvCxnSpPr>
        <p:spPr>
          <a:xfrm>
            <a:off x="155448" y="2420112"/>
            <a:ext cx="8833104" cy="0"/>
          </a:xfrm>
          <a:prstGeom prst="straightConnector1">
            <a:avLst/>
          </a:prstGeom>
          <a:noFill/>
          <a:ln w="11425" cap="flat" cmpd="sng">
            <a:solidFill>
              <a:srgbClr val="88A44E"/>
            </a:solidFill>
            <a:prstDash val="dash"/>
            <a:round/>
            <a:headEnd type="none" w="med" len="med"/>
            <a:tailEnd type="none" w="med" len="med"/>
          </a:ln>
        </p:spPr>
      </p:cxnSp>
      <p:sp>
        <p:nvSpPr>
          <p:cNvPr id="35" name="Shape 35"/>
          <p:cNvSpPr/>
          <p:nvPr/>
        </p:nvSpPr>
        <p:spPr>
          <a:xfrm>
            <a:off x="152400" y="152400"/>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 name="Shape 36"/>
          <p:cNvSpPr/>
          <p:nvPr/>
        </p:nvSpPr>
        <p:spPr>
          <a:xfrm>
            <a:off x="4267200" y="2115312"/>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Shape 37"/>
          <p:cNvSpPr/>
          <p:nvPr/>
        </p:nvSpPr>
        <p:spPr>
          <a:xfrm>
            <a:off x="4361688" y="2209800"/>
            <a:ext cx="420624" cy="420624"/>
          </a:xfrm>
          <a:prstGeom prst="ellipse">
            <a:avLst/>
          </a:prstGeom>
          <a:solidFill>
            <a:srgbClr val="FFFFFF"/>
          </a:solidFill>
          <a:ln w="50800" cap="rnd" cmpd="dbl">
            <a:solidFill>
              <a:srgbClr val="88A44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Shape 38"/>
          <p:cNvSpPr txBox="1">
            <a:spLocks noGrp="1"/>
          </p:cNvSpPr>
          <p:nvPr>
            <p:ph type="sldNum" idx="12"/>
          </p:nvPr>
        </p:nvSpPr>
        <p:spPr>
          <a:xfrm>
            <a:off x="4343400" y="2199450"/>
            <a:ext cx="457200" cy="441325"/>
          </a:xfrm>
          <a:prstGeom prst="rect">
            <a:avLst/>
          </a:prstGeom>
          <a:noFill/>
          <a:ln>
            <a:noFill/>
          </a:ln>
        </p:spPr>
        <p:txBody>
          <a:bodyPr wrap="square" lIns="45700" tIns="45700" rIns="45700" bIns="45700" anchor="ctr" anchorCtr="0">
            <a:noAutofit/>
          </a:bodyPr>
          <a:lstStyle/>
          <a:p>
            <a:pPr marL="0" marR="0" lvl="0" indent="0" algn="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
        <p:nvSpPr>
          <p:cNvPr id="39" name="Shape 39"/>
          <p:cNvSpPr txBox="1">
            <a:spLocks noGrp="1"/>
          </p:cNvSpPr>
          <p:nvPr>
            <p:ph type="ctrTitle"/>
          </p:nvPr>
        </p:nvSpPr>
        <p:spPr>
          <a:xfrm>
            <a:off x="685800" y="381000"/>
            <a:ext cx="7772400" cy="1752600"/>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Calibri"/>
              <a:buNone/>
              <a:defRPr sz="4200" b="1" i="0" u="none" strike="noStrike" cap="none">
                <a:solidFill>
                  <a:schemeClr val="accen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40" name="Shape 40" descr="aptt-logo.png"/>
          <p:cNvPicPr preferRelativeResize="0"/>
          <p:nvPr/>
        </p:nvPicPr>
        <p:blipFill rotWithShape="1">
          <a:blip r:embed="rId2">
            <a:alphaModFix/>
          </a:blip>
          <a:srcRect/>
          <a:stretch/>
        </p:blipFill>
        <p:spPr>
          <a:xfrm>
            <a:off x="7620000" y="5867400"/>
            <a:ext cx="1225736" cy="4493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35"/>
        <p:cNvGrpSpPr/>
        <p:nvPr/>
      </p:nvGrpSpPr>
      <p:grpSpPr>
        <a:xfrm>
          <a:off x="0" y="0"/>
          <a:ext cx="0" cy="0"/>
          <a:chOff x="0" y="0"/>
          <a:chExt cx="0" cy="0"/>
        </a:xfrm>
      </p:grpSpPr>
      <p:cxnSp>
        <p:nvCxnSpPr>
          <p:cNvPr id="136" name="Shape 136"/>
          <p:cNvCxnSpPr/>
          <p:nvPr/>
        </p:nvCxnSpPr>
        <p:spPr>
          <a:xfrm>
            <a:off x="152400" y="533400"/>
            <a:ext cx="8833104" cy="0"/>
          </a:xfrm>
          <a:prstGeom prst="straightConnector1">
            <a:avLst/>
          </a:prstGeom>
          <a:noFill/>
          <a:ln w="11425" cap="flat" cmpd="sng">
            <a:solidFill>
              <a:srgbClr val="88A44E"/>
            </a:solidFill>
            <a:prstDash val="dash"/>
            <a:round/>
            <a:headEnd type="none" w="med" len="med"/>
            <a:tailEnd type="none" w="med" len="med"/>
          </a:ln>
        </p:spPr>
      </p:cxnSp>
      <p:sp>
        <p:nvSpPr>
          <p:cNvPr id="137" name="Shape 137"/>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Shape 138"/>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Shape 139"/>
          <p:cNvSpPr/>
          <p:nvPr/>
        </p:nvSpPr>
        <p:spPr>
          <a:xfrm>
            <a:off x="0" y="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Shape 140"/>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Shape 141"/>
          <p:cNvSpPr/>
          <p:nvPr/>
        </p:nvSpPr>
        <p:spPr>
          <a:xfrm>
            <a:off x="152400" y="152400"/>
            <a:ext cx="8833104" cy="301752"/>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Shape 142"/>
          <p:cNvSpPr/>
          <p:nvPr/>
        </p:nvSpPr>
        <p:spPr>
          <a:xfrm>
            <a:off x="152400" y="609600"/>
            <a:ext cx="2743200" cy="58674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Shape 143"/>
          <p:cNvSpPr/>
          <p:nvPr/>
        </p:nvSpPr>
        <p:spPr>
          <a:xfrm>
            <a:off x="152400" y="155448"/>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Shape 144"/>
          <p:cNvSpPr/>
          <p:nvPr/>
        </p:nvSpPr>
        <p:spPr>
          <a:xfrm>
            <a:off x="1295400" y="228600"/>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Shape 145"/>
          <p:cNvSpPr/>
          <p:nvPr/>
        </p:nvSpPr>
        <p:spPr>
          <a:xfrm>
            <a:off x="1389888" y="323088"/>
            <a:ext cx="420624" cy="420624"/>
          </a:xfrm>
          <a:prstGeom prst="ellipse">
            <a:avLst/>
          </a:prstGeom>
          <a:solidFill>
            <a:srgbClr val="FFFFFF"/>
          </a:solidFill>
          <a:ln w="50800" cap="rnd" cmpd="dbl">
            <a:solidFill>
              <a:srgbClr val="88A44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Shape 146"/>
          <p:cNvSpPr txBox="1">
            <a:spLocks noGrp="1"/>
          </p:cNvSpPr>
          <p:nvPr>
            <p:ph type="sldNum" idx="12"/>
          </p:nvPr>
        </p:nvSpPr>
        <p:spPr>
          <a:xfrm>
            <a:off x="1371600" y="312738"/>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
        <p:nvSpPr>
          <p:cNvPr id="147" name="Shape 147"/>
          <p:cNvSpPr txBox="1">
            <a:spLocks noGrp="1"/>
          </p:cNvSpPr>
          <p:nvPr>
            <p:ph type="title"/>
          </p:nvPr>
        </p:nvSpPr>
        <p:spPr>
          <a:xfrm>
            <a:off x="3000375" y="5029200"/>
            <a:ext cx="5867400" cy="1219200"/>
          </a:xfrm>
          <a:prstGeom prst="rect">
            <a:avLst/>
          </a:prstGeom>
          <a:noFill/>
          <a:ln>
            <a:noFill/>
          </a:ln>
        </p:spPr>
        <p:txBody>
          <a:bodyPr wrap="square" lIns="91425" tIns="91425" rIns="91425" bIns="91425" anchor="t" anchorCtr="0"/>
          <a:lstStyle>
            <a:lvl1pPr marL="0" marR="0" lvl="0" indent="0" algn="l" rtl="0">
              <a:spcBef>
                <a:spcPts val="0"/>
              </a:spcBef>
              <a:buClr>
                <a:schemeClr val="dk2"/>
              </a:buClr>
              <a:buFont typeface="Calibri"/>
              <a:buNone/>
              <a:defRPr sz="2400" b="1"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a:spLocks noGrp="1"/>
          </p:cNvSpPr>
          <p:nvPr>
            <p:ph type="pic" idx="2"/>
          </p:nvPr>
        </p:nvSpPr>
        <p:spPr>
          <a:xfrm>
            <a:off x="3000375" y="609600"/>
            <a:ext cx="5867400" cy="4267200"/>
          </a:xfrm>
          <a:prstGeom prst="rect">
            <a:avLst/>
          </a:prstGeom>
          <a:noFill/>
          <a:ln>
            <a:noFill/>
          </a:ln>
        </p:spPr>
        <p:txBody>
          <a:bodyPr wrap="square"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81000" y="990600"/>
            <a:ext cx="2438400" cy="5257800"/>
          </a:xfrm>
          <a:prstGeom prst="rect">
            <a:avLst/>
          </a:prstGeom>
          <a:noFill/>
          <a:ln>
            <a:noFill/>
          </a:ln>
        </p:spPr>
        <p:txBody>
          <a:bodyPr wrap="square"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Calibri"/>
                <a:ea typeface="Calibri"/>
                <a:cs typeface="Calibri"/>
                <a:sym typeface="Calibri"/>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Calibri"/>
                <a:ea typeface="Calibri"/>
                <a:cs typeface="Calibri"/>
                <a:sym typeface="Calibri"/>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Calibri"/>
                <a:ea typeface="Calibri"/>
                <a:cs typeface="Calibri"/>
                <a:sym typeface="Calibri"/>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Calibri"/>
                <a:ea typeface="Calibri"/>
                <a:cs typeface="Calibri"/>
                <a:sym typeface="Calibri"/>
              </a:defRPr>
            </a:lvl4pPr>
            <a:lvl5pPr marL="1371600" marR="0" lvl="4" indent="-171450" algn="l" rtl="0">
              <a:spcBef>
                <a:spcPts val="180"/>
              </a:spcBef>
              <a:buClr>
                <a:schemeClr val="accent5"/>
              </a:buClr>
              <a:buSzPct val="100000"/>
              <a:buFont typeface="Calibri"/>
              <a:buChar char="•"/>
              <a:defRPr sz="9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149352" y="6388385"/>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Shape 151"/>
          <p:cNvSpPr txBox="1">
            <a:spLocks noGrp="1"/>
          </p:cNvSpPr>
          <p:nvPr>
            <p:ph type="dt" idx="10"/>
          </p:nvPr>
        </p:nvSpPr>
        <p:spPr>
          <a:xfrm>
            <a:off x="5788152"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ftr" idx="11"/>
          </p:nvPr>
        </p:nvSpPr>
        <p:spPr>
          <a:xfrm>
            <a:off x="301752" y="6410848"/>
            <a:ext cx="35844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pic>
        <p:nvPicPr>
          <p:cNvPr id="153" name="Shape 153" descr="aptt-logo.png"/>
          <p:cNvPicPr preferRelativeResize="0"/>
          <p:nvPr/>
        </p:nvPicPr>
        <p:blipFill rotWithShape="1">
          <a:blip r:embed="rId2">
            <a:alphaModFix/>
          </a:blip>
          <a:srcRect/>
          <a:stretch/>
        </p:blipFill>
        <p:spPr>
          <a:xfrm>
            <a:off x="7620000" y="5867400"/>
            <a:ext cx="1225736" cy="44930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bg>
      <p:bgPr>
        <a:solidFill>
          <a:schemeClr val="lt2"/>
        </a:solidFill>
        <a:effectLst/>
      </p:bgPr>
    </p:bg>
    <p:spTree>
      <p:nvGrpSpPr>
        <p:cNvPr id="1" name="Shape 154"/>
        <p:cNvGrpSpPr/>
        <p:nvPr/>
      </p:nvGrpSpPr>
      <p:grpSpPr>
        <a:xfrm>
          <a:off x="0" y="0"/>
          <a:ext cx="0" cy="0"/>
          <a:chOff x="0" y="0"/>
          <a:chExt cx="0" cy="0"/>
        </a:xfrm>
      </p:grpSpPr>
      <p:sp>
        <p:nvSpPr>
          <p:cNvPr id="155" name="Shape 155"/>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Shape 156"/>
          <p:cNvSpPr/>
          <p:nvPr/>
        </p:nvSpPr>
        <p:spPr>
          <a:xfrm>
            <a:off x="7010400" y="0"/>
            <a:ext cx="21336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Shape 157"/>
          <p:cNvSpPr/>
          <p:nvPr/>
        </p:nvSpPr>
        <p:spPr>
          <a:xfrm>
            <a:off x="0" y="0"/>
            <a:ext cx="9144000" cy="155448"/>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Shape 158"/>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Shape 159"/>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Shape 160"/>
          <p:cNvSpPr/>
          <p:nvPr/>
        </p:nvSpPr>
        <p:spPr>
          <a:xfrm>
            <a:off x="152400" y="155448"/>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61" name="Shape 161"/>
          <p:cNvCxnSpPr/>
          <p:nvPr/>
        </p:nvCxnSpPr>
        <p:spPr>
          <a:xfrm rot="5400000">
            <a:off x="4021836" y="3278124"/>
            <a:ext cx="6245352" cy="0"/>
          </a:xfrm>
          <a:prstGeom prst="straightConnector1">
            <a:avLst/>
          </a:prstGeom>
          <a:noFill/>
          <a:ln w="9525" cap="flat" cmpd="sng">
            <a:solidFill>
              <a:srgbClr val="88A44E"/>
            </a:solidFill>
            <a:prstDash val="dash"/>
            <a:round/>
            <a:headEnd type="none" w="med" len="med"/>
            <a:tailEnd type="none" w="med" len="med"/>
          </a:ln>
        </p:spPr>
      </p:cxnSp>
      <p:sp>
        <p:nvSpPr>
          <p:cNvPr id="162" name="Shape 162"/>
          <p:cNvSpPr/>
          <p:nvPr/>
        </p:nvSpPr>
        <p:spPr>
          <a:xfrm>
            <a:off x="6839712" y="2925763"/>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Shape 163"/>
          <p:cNvSpPr/>
          <p:nvPr/>
        </p:nvSpPr>
        <p:spPr>
          <a:xfrm>
            <a:off x="6934200" y="3020251"/>
            <a:ext cx="420624" cy="420624"/>
          </a:xfrm>
          <a:prstGeom prst="ellipse">
            <a:avLst/>
          </a:prstGeom>
          <a:solidFill>
            <a:srgbClr val="FFFFFF"/>
          </a:solidFill>
          <a:ln w="50800" cap="rnd" cmpd="dbl">
            <a:solidFill>
              <a:srgbClr val="88A44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Shape 164"/>
          <p:cNvSpPr txBox="1">
            <a:spLocks noGrp="1"/>
          </p:cNvSpPr>
          <p:nvPr>
            <p:ph type="sldNum" idx="12"/>
          </p:nvPr>
        </p:nvSpPr>
        <p:spPr>
          <a:xfrm>
            <a:off x="6915912" y="3009901"/>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
        <p:nvSpPr>
          <p:cNvPr id="165" name="Shape 165"/>
          <p:cNvSpPr txBox="1">
            <a:spLocks noGrp="1"/>
          </p:cNvSpPr>
          <p:nvPr>
            <p:ph type="body" idx="1"/>
          </p:nvPr>
        </p:nvSpPr>
        <p:spPr>
          <a:xfrm rot="5400000">
            <a:off x="670717" y="-61117"/>
            <a:ext cx="5821366" cy="65532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title"/>
          </p:nvPr>
        </p:nvSpPr>
        <p:spPr>
          <a:xfrm rot="5400000">
            <a:off x="5189537" y="2506664"/>
            <a:ext cx="5851525" cy="1447800"/>
          </a:xfrm>
          <a:prstGeom prst="rect">
            <a:avLst/>
          </a:prstGeom>
          <a:noFill/>
          <a:ln>
            <a:noFill/>
          </a:ln>
        </p:spPr>
        <p:txBody>
          <a:bodyPr wrap="square" lIns="91425" tIns="91425" rIns="91425" bIns="91425" anchor="b" anchorCtr="0"/>
          <a:lstStyle>
            <a:lvl1pPr marL="0" marR="0" lvl="0" indent="0" algn="ctr" rtl="0">
              <a:spcBef>
                <a:spcPts val="0"/>
              </a:spcBef>
              <a:buClr>
                <a:srgbClr val="4F81BD"/>
              </a:buClr>
              <a:buFont typeface="Calibri"/>
              <a:buNone/>
              <a:defRPr sz="3300" b="1" i="0" u="none" strike="noStrike" cap="none">
                <a:solidFill>
                  <a:srgbClr val="4F81B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69" name="Shape 169" descr="aptt-logo.png"/>
          <p:cNvPicPr preferRelativeResize="0"/>
          <p:nvPr/>
        </p:nvPicPr>
        <p:blipFill rotWithShape="1">
          <a:blip r:embed="rId2">
            <a:alphaModFix/>
          </a:blip>
          <a:srcRect/>
          <a:stretch/>
        </p:blipFill>
        <p:spPr>
          <a:xfrm>
            <a:off x="304800" y="5867400"/>
            <a:ext cx="1225736" cy="449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lt2"/>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4F81BD"/>
              </a:buClr>
              <a:buFont typeface="Calibri"/>
              <a:buNone/>
              <a:defRPr sz="3300" b="1" i="0" u="none" strike="noStrike" cap="none">
                <a:solidFill>
                  <a:srgbClr val="4F81B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dt" idx="10"/>
          </p:nvPr>
        </p:nvSpPr>
        <p:spPr>
          <a:xfrm>
            <a:off x="5791200" y="640994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cxnSp>
        <p:nvCxnSpPr>
          <p:cNvPr id="46" name="Shape 46"/>
          <p:cNvCxnSpPr/>
          <p:nvPr/>
        </p:nvCxnSpPr>
        <p:spPr>
          <a:xfrm rot="10800000" flipH="1">
            <a:off x="4563080" y="1575652"/>
            <a:ext cx="8921" cy="4819557"/>
          </a:xfrm>
          <a:prstGeom prst="straightConnector1">
            <a:avLst/>
          </a:prstGeom>
          <a:noFill/>
          <a:ln w="9525" cap="flat" cmpd="sng">
            <a:solidFill>
              <a:schemeClr val="dk2"/>
            </a:solidFill>
            <a:prstDash val="dash"/>
            <a:round/>
            <a:headEnd type="none" w="med" len="med"/>
            <a:tailEnd type="none" w="med" len="med"/>
          </a:ln>
        </p:spPr>
      </p:cxnSp>
      <p:sp>
        <p:nvSpPr>
          <p:cNvPr id="47" name="Shape 47"/>
          <p:cNvSpPr txBox="1">
            <a:spLocks noGrp="1"/>
          </p:cNvSpPr>
          <p:nvPr>
            <p:ph type="body" idx="1"/>
          </p:nvPr>
        </p:nvSpPr>
        <p:spPr>
          <a:xfrm>
            <a:off x="301752" y="1371600"/>
            <a:ext cx="4038600" cy="4681728"/>
          </a:xfrm>
          <a:prstGeom prst="rect">
            <a:avLst/>
          </a:prstGeom>
          <a:noFill/>
          <a:ln>
            <a:noFill/>
          </a:ln>
        </p:spPr>
        <p:txBody>
          <a:bodyPr wrap="square"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800600" y="1371600"/>
            <a:ext cx="4038600" cy="4681728"/>
          </a:xfrm>
          <a:prstGeom prst="rect">
            <a:avLst/>
          </a:prstGeom>
          <a:noFill/>
          <a:ln>
            <a:noFill/>
          </a:ln>
        </p:spPr>
        <p:txBody>
          <a:bodyPr wrap="square"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cSld name="Comparison">
    <p:bg>
      <p:bgPr>
        <a:solidFill>
          <a:schemeClr val="lt2"/>
        </a:solidFill>
        <a:effectLst/>
      </p:bgPr>
    </p:bg>
    <p:spTree>
      <p:nvGrpSpPr>
        <p:cNvPr id="1" name="Shape 49"/>
        <p:cNvGrpSpPr/>
        <p:nvPr/>
      </p:nvGrpSpPr>
      <p:grpSpPr>
        <a:xfrm>
          <a:off x="0" y="0"/>
          <a:ext cx="0" cy="0"/>
          <a:chOff x="0" y="0"/>
          <a:chExt cx="0" cy="0"/>
        </a:xfrm>
      </p:grpSpPr>
      <p:cxnSp>
        <p:nvCxnSpPr>
          <p:cNvPr id="50" name="Shape 50"/>
          <p:cNvCxnSpPr/>
          <p:nvPr/>
        </p:nvCxnSpPr>
        <p:spPr>
          <a:xfrm rot="10800000">
            <a:off x="4572000" y="2200275"/>
            <a:ext cx="0" cy="4187952"/>
          </a:xfrm>
          <a:prstGeom prst="straightConnector1">
            <a:avLst/>
          </a:prstGeom>
          <a:noFill/>
          <a:ln w="9525" cap="flat" cmpd="sng">
            <a:solidFill>
              <a:schemeClr val="dk2"/>
            </a:solidFill>
            <a:prstDash val="dash"/>
            <a:round/>
            <a:headEnd type="none" w="med" len="med"/>
            <a:tailEnd type="none" w="med" len="med"/>
          </a:ln>
        </p:spPr>
      </p:cxnSp>
      <p:sp>
        <p:nvSpPr>
          <p:cNvPr id="51" name="Shape 51"/>
          <p:cNvSpPr/>
          <p:nvPr/>
        </p:nvSpPr>
        <p:spPr>
          <a:xfrm>
            <a:off x="0" y="0"/>
            <a:ext cx="9144000" cy="14478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Shape 52"/>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Shape 53"/>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Shape 54"/>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 name="Shape 55"/>
          <p:cNvSpPr/>
          <p:nvPr/>
        </p:nvSpPr>
        <p:spPr>
          <a:xfrm>
            <a:off x="152400" y="1371600"/>
            <a:ext cx="8833104" cy="9144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Shape 56"/>
          <p:cNvSpPr/>
          <p:nvPr/>
        </p:nvSpPr>
        <p:spPr>
          <a:xfrm>
            <a:off x="145923" y="6391656"/>
            <a:ext cx="8833104" cy="310896"/>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 name="Shape 57"/>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901"/>
              </a:srgbClr>
            </a:outerShdw>
          </a:effectLst>
        </p:spPr>
        <p:txBody>
          <a:bodyPr wrap="square"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rgbClr val="FFFFFF"/>
                </a:solidFill>
                <a:latin typeface="Calibri"/>
                <a:ea typeface="Calibri"/>
                <a:cs typeface="Calibri"/>
                <a:sym typeface="Calibri"/>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Calibri"/>
                <a:ea typeface="Calibri"/>
                <a:cs typeface="Calibri"/>
                <a:sym typeface="Calibri"/>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Calibri"/>
                <a:ea typeface="Calibri"/>
                <a:cs typeface="Calibri"/>
                <a:sym typeface="Calibri"/>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Calibri"/>
                <a:ea typeface="Calibri"/>
                <a:cs typeface="Calibri"/>
                <a:sym typeface="Calibri"/>
              </a:defRPr>
            </a:lvl4pPr>
            <a:lvl5pPr marL="1371600" marR="0" lvl="4" indent="-228600" algn="l" rtl="0">
              <a:spcBef>
                <a:spcPts val="320"/>
              </a:spcBef>
              <a:buClr>
                <a:schemeClr val="accent5"/>
              </a:buClr>
              <a:buFont typeface="Calibri"/>
              <a:buNone/>
              <a:defRPr sz="1600" b="1"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901"/>
              </a:srgbClr>
            </a:outerShdw>
          </a:effectLst>
        </p:spPr>
        <p:txBody>
          <a:bodyPr wrap="square"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chemeClr val="dk1"/>
                </a:solidFill>
                <a:latin typeface="Calibri"/>
                <a:ea typeface="Calibri"/>
                <a:cs typeface="Calibri"/>
                <a:sym typeface="Calibri"/>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Calibri"/>
                <a:ea typeface="Calibri"/>
                <a:cs typeface="Calibri"/>
                <a:sym typeface="Calibri"/>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Calibri"/>
                <a:ea typeface="Calibri"/>
                <a:cs typeface="Calibri"/>
                <a:sym typeface="Calibri"/>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Calibri"/>
                <a:ea typeface="Calibri"/>
                <a:cs typeface="Calibri"/>
                <a:sym typeface="Calibri"/>
              </a:defRPr>
            </a:lvl4pPr>
            <a:lvl5pPr marL="1371600" marR="0" lvl="4" indent="-228600" algn="l" rtl="0">
              <a:spcBef>
                <a:spcPts val="320"/>
              </a:spcBef>
              <a:buClr>
                <a:schemeClr val="accent5"/>
              </a:buClr>
              <a:buFont typeface="Calibri"/>
              <a:buNone/>
              <a:defRPr sz="1600" b="1"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04800" y="6409944"/>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cxnSp>
        <p:nvCxnSpPr>
          <p:cNvPr id="61" name="Shape 61"/>
          <p:cNvCxnSpPr/>
          <p:nvPr/>
        </p:nvCxnSpPr>
        <p:spPr>
          <a:xfrm>
            <a:off x="152400" y="1280160"/>
            <a:ext cx="8833104" cy="0"/>
          </a:xfrm>
          <a:prstGeom prst="straightConnector1">
            <a:avLst/>
          </a:prstGeom>
          <a:noFill/>
          <a:ln w="11425" cap="flat" cmpd="sng">
            <a:solidFill>
              <a:srgbClr val="88A44E"/>
            </a:solidFill>
            <a:prstDash val="dash"/>
            <a:round/>
            <a:headEnd type="none" w="med" len="med"/>
            <a:tailEnd type="none" w="med" len="med"/>
          </a:ln>
        </p:spPr>
      </p:cxnSp>
      <p:sp>
        <p:nvSpPr>
          <p:cNvPr id="62" name="Shape 62"/>
          <p:cNvSpPr/>
          <p:nvPr/>
        </p:nvSpPr>
        <p:spPr>
          <a:xfrm>
            <a:off x="152400" y="155448"/>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 name="Shape 63"/>
          <p:cNvSpPr txBox="1">
            <a:spLocks noGrp="1"/>
          </p:cNvSpPr>
          <p:nvPr>
            <p:ph type="body" idx="3"/>
          </p:nvPr>
        </p:nvSpPr>
        <p:spPr>
          <a:xfrm>
            <a:off x="301752" y="2471383"/>
            <a:ext cx="4041648" cy="3818404"/>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4"/>
          </p:nvPr>
        </p:nvSpPr>
        <p:spPr>
          <a:xfrm>
            <a:off x="4800600" y="2471383"/>
            <a:ext cx="4038600" cy="3822192"/>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p:nvPr/>
        </p:nvSpPr>
        <p:spPr>
          <a:xfrm>
            <a:off x="4267200" y="956036"/>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Shape 66"/>
          <p:cNvSpPr/>
          <p:nvPr/>
        </p:nvSpPr>
        <p:spPr>
          <a:xfrm>
            <a:off x="4361688" y="1050524"/>
            <a:ext cx="420624" cy="420624"/>
          </a:xfrm>
          <a:prstGeom prst="ellipse">
            <a:avLst/>
          </a:prstGeom>
          <a:solidFill>
            <a:srgbClr val="FFFFFF"/>
          </a:solidFill>
          <a:ln w="50800" cap="rnd" cmpd="dbl">
            <a:solidFill>
              <a:srgbClr val="88A44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Shape 67"/>
          <p:cNvSpPr txBox="1">
            <a:spLocks noGrp="1"/>
          </p:cNvSpPr>
          <p:nvPr>
            <p:ph type="sldNum" idx="12"/>
          </p:nvPr>
        </p:nvSpPr>
        <p:spPr>
          <a:xfrm>
            <a:off x="4343400" y="1042416"/>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
        <p:nvSpPr>
          <p:cNvPr id="68" name="Shape 68"/>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4F81BD"/>
              </a:buClr>
              <a:buFont typeface="Calibri"/>
              <a:buNone/>
              <a:defRPr sz="3300" b="1" i="0" u="none" strike="noStrike" cap="none">
                <a:solidFill>
                  <a:srgbClr val="4F81B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9" name="Shape 69" descr="aptt-logo.png"/>
          <p:cNvPicPr preferRelativeResize="0"/>
          <p:nvPr/>
        </p:nvPicPr>
        <p:blipFill rotWithShape="1">
          <a:blip r:embed="rId2">
            <a:alphaModFix/>
          </a:blip>
          <a:srcRect/>
          <a:stretch/>
        </p:blipFill>
        <p:spPr>
          <a:xfrm>
            <a:off x="7620000" y="5867400"/>
            <a:ext cx="1225736" cy="4493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4F81BD"/>
              </a:buClr>
              <a:buFont typeface="Calibri"/>
              <a:buNone/>
              <a:defRPr sz="3300" b="1" i="0" u="none" strike="noStrike" cap="none">
                <a:solidFill>
                  <a:srgbClr val="4F81B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4343400" y="103602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4F81BD"/>
              </a:buClr>
              <a:buFont typeface="Calibri"/>
              <a:buNone/>
              <a:defRPr sz="3300" b="1" i="0" u="none" strike="noStrike" cap="none">
                <a:solidFill>
                  <a:srgbClr val="4F81B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2269236" y="-443484"/>
            <a:ext cx="4599432" cy="85344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4F81BD"/>
              </a:buClr>
              <a:buFont typeface="Calibri"/>
              <a:buNone/>
              <a:defRPr sz="3300" b="1" i="0" u="none" strike="noStrike" cap="none">
                <a:solidFill>
                  <a:srgbClr val="4F81B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
        <p:nvSpPr>
          <p:cNvPr id="86" name="Shape 86"/>
          <p:cNvSpPr txBox="1">
            <a:spLocks noGrp="1"/>
          </p:cNvSpPr>
          <p:nvPr>
            <p:ph type="body" idx="1"/>
          </p:nvPr>
        </p:nvSpPr>
        <p:spPr>
          <a:xfrm>
            <a:off x="301752" y="1527048"/>
            <a:ext cx="8503920" cy="45720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lt1"/>
        </a:solidFill>
        <a:effectLst/>
      </p:bgPr>
    </p:bg>
    <p:spTree>
      <p:nvGrpSpPr>
        <p:cNvPr id="1" name="Shape 87"/>
        <p:cNvGrpSpPr/>
        <p:nvPr/>
      </p:nvGrpSpPr>
      <p:grpSpPr>
        <a:xfrm>
          <a:off x="0" y="0"/>
          <a:ext cx="0" cy="0"/>
          <a:chOff x="0" y="0"/>
          <a:chExt cx="0" cy="0"/>
        </a:xfrm>
      </p:grpSpPr>
      <p:sp>
        <p:nvSpPr>
          <p:cNvPr id="88" name="Shape 88"/>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 name="Shape 89"/>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Shape 90"/>
          <p:cNvSpPr/>
          <p:nvPr/>
        </p:nvSpPr>
        <p:spPr>
          <a:xfrm>
            <a:off x="0" y="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 name="Shape 91"/>
          <p:cNvSpPr/>
          <p:nvPr/>
        </p:nvSpPr>
        <p:spPr>
          <a:xfrm>
            <a:off x="8991600" y="1905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 name="Shape 92"/>
          <p:cNvSpPr/>
          <p:nvPr/>
        </p:nvSpPr>
        <p:spPr>
          <a:xfrm>
            <a:off x="152400" y="2286000"/>
            <a:ext cx="8833104" cy="3048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Shape 93"/>
          <p:cNvSpPr/>
          <p:nvPr/>
        </p:nvSpPr>
        <p:spPr>
          <a:xfrm>
            <a:off x="155448" y="142352"/>
            <a:ext cx="8833104" cy="2139696"/>
          </a:xfrm>
          <a:prstGeom prst="rect">
            <a:avLst/>
          </a:prstGeom>
          <a:solidFill>
            <a:schemeClr val="accent1"/>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 name="Shape 94"/>
          <p:cNvSpPr txBox="1">
            <a:spLocks noGrp="1"/>
          </p:cNvSpPr>
          <p:nvPr>
            <p:ph type="body" idx="1"/>
          </p:nvPr>
        </p:nvSpPr>
        <p:spPr>
          <a:xfrm>
            <a:off x="1368426" y="2743200"/>
            <a:ext cx="6480174" cy="1673225"/>
          </a:xfrm>
          <a:prstGeom prst="rect">
            <a:avLst/>
          </a:prstGeom>
          <a:noFill/>
          <a:ln>
            <a:noFill/>
          </a:ln>
        </p:spPr>
        <p:txBody>
          <a:bodyPr wrap="square"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Calibri"/>
                <a:ea typeface="Calibri"/>
                <a:cs typeface="Calibri"/>
                <a:sym typeface="Calibri"/>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Calibri"/>
                <a:ea typeface="Calibri"/>
                <a:cs typeface="Calibri"/>
                <a:sym typeface="Calibri"/>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Calibri"/>
                <a:ea typeface="Calibri"/>
                <a:cs typeface="Calibri"/>
                <a:sym typeface="Calibri"/>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Calibri"/>
                <a:ea typeface="Calibri"/>
                <a:cs typeface="Calibri"/>
                <a:sym typeface="Calibri"/>
              </a:defRPr>
            </a:lvl4pPr>
            <a:lvl5pPr marL="1371600" marR="0" lvl="4" indent="-228600" algn="l" rtl="0">
              <a:spcBef>
                <a:spcPts val="280"/>
              </a:spcBef>
              <a:buClr>
                <a:schemeClr val="accent5"/>
              </a:buClr>
              <a:buFont typeface="Calibri"/>
              <a:buNone/>
              <a:defRPr sz="1400" b="0" i="0" u="none" strike="noStrike" cap="none">
                <a:solidFill>
                  <a:srgbClr val="888888"/>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95" name="Shape 95"/>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 name="Shape 96"/>
          <p:cNvSpPr/>
          <p:nvPr/>
        </p:nvSpPr>
        <p:spPr>
          <a:xfrm>
            <a:off x="152400" y="152400"/>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Shape 97"/>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cxnSp>
        <p:nvCxnSpPr>
          <p:cNvPr id="99" name="Shape 99"/>
          <p:cNvCxnSpPr/>
          <p:nvPr/>
        </p:nvCxnSpPr>
        <p:spPr>
          <a:xfrm>
            <a:off x="152400" y="2438400"/>
            <a:ext cx="8833104" cy="0"/>
          </a:xfrm>
          <a:prstGeom prst="straightConnector1">
            <a:avLst/>
          </a:prstGeom>
          <a:noFill/>
          <a:ln w="11425" cap="flat" cmpd="sng">
            <a:solidFill>
              <a:srgbClr val="88A44E"/>
            </a:solidFill>
            <a:prstDash val="dash"/>
            <a:round/>
            <a:headEnd type="none" w="med" len="med"/>
            <a:tailEnd type="none" w="med" len="med"/>
          </a:ln>
        </p:spPr>
      </p:cxnSp>
      <p:sp>
        <p:nvSpPr>
          <p:cNvPr id="100" name="Shape 100"/>
          <p:cNvSpPr/>
          <p:nvPr/>
        </p:nvSpPr>
        <p:spPr>
          <a:xfrm>
            <a:off x="4267200" y="2115312"/>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Shape 101"/>
          <p:cNvSpPr/>
          <p:nvPr/>
        </p:nvSpPr>
        <p:spPr>
          <a:xfrm>
            <a:off x="4361688" y="2209800"/>
            <a:ext cx="420624" cy="420624"/>
          </a:xfrm>
          <a:prstGeom prst="ellipse">
            <a:avLst/>
          </a:prstGeom>
          <a:solidFill>
            <a:srgbClr val="FFFFFF"/>
          </a:solidFill>
          <a:ln w="50800" cap="rnd" cmpd="dbl">
            <a:solidFill>
              <a:srgbClr val="88A44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Shape 102"/>
          <p:cNvSpPr txBox="1">
            <a:spLocks noGrp="1"/>
          </p:cNvSpPr>
          <p:nvPr>
            <p:ph type="sldNum" idx="12"/>
          </p:nvPr>
        </p:nvSpPr>
        <p:spPr>
          <a:xfrm>
            <a:off x="4343400" y="219945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
        <p:nvSpPr>
          <p:cNvPr id="103" name="Shape 103"/>
          <p:cNvSpPr txBox="1">
            <a:spLocks noGrp="1"/>
          </p:cNvSpPr>
          <p:nvPr>
            <p:ph type="title"/>
          </p:nvPr>
        </p:nvSpPr>
        <p:spPr>
          <a:xfrm>
            <a:off x="722313" y="533400"/>
            <a:ext cx="7772400" cy="15240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Calibri"/>
              <a:buNone/>
              <a:defRPr sz="42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04" name="Shape 104" descr="aptt-logo.png"/>
          <p:cNvPicPr preferRelativeResize="0"/>
          <p:nvPr/>
        </p:nvPicPr>
        <p:blipFill rotWithShape="1">
          <a:blip r:embed="rId2">
            <a:alphaModFix/>
          </a:blip>
          <a:srcRect/>
          <a:stretch/>
        </p:blipFill>
        <p:spPr>
          <a:xfrm>
            <a:off x="7620000" y="5867400"/>
            <a:ext cx="1225736" cy="44930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105"/>
        <p:cNvGrpSpPr/>
        <p:nvPr/>
      </p:nvGrpSpPr>
      <p:grpSpPr>
        <a:xfrm>
          <a:off x="0" y="0"/>
          <a:ext cx="0" cy="0"/>
          <a:chOff x="0" y="0"/>
          <a:chExt cx="0" cy="0"/>
        </a:xfrm>
      </p:grpSpPr>
      <p:sp>
        <p:nvSpPr>
          <p:cNvPr id="106" name="Shape 106"/>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 name="Shape 107"/>
          <p:cNvSpPr/>
          <p:nvPr/>
        </p:nvSpPr>
        <p:spPr>
          <a:xfrm>
            <a:off x="0" y="0"/>
            <a:ext cx="9144000" cy="155448"/>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 name="Shape 108"/>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 name="Shape 109"/>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Shape 110"/>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 name="Shape 111"/>
          <p:cNvSpPr/>
          <p:nvPr/>
        </p:nvSpPr>
        <p:spPr>
          <a:xfrm>
            <a:off x="152400" y="158496"/>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 name="Shape 112"/>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4267200" y="6324600"/>
            <a:ext cx="609600" cy="441324"/>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FFFFFF"/>
                </a:solidFill>
                <a:latin typeface="Arial"/>
                <a:ea typeface="Arial"/>
                <a:cs typeface="Arial"/>
                <a:sym typeface="Arial"/>
              </a:rPr>
              <a:t>‹#›</a:t>
            </a:fld>
            <a:endParaRPr lang="en-US" sz="1600">
              <a:solidFill>
                <a:srgbClr val="FFFFFF"/>
              </a:solidFill>
              <a:latin typeface="Arial"/>
              <a:ea typeface="Arial"/>
              <a:cs typeface="Arial"/>
              <a:sym typeface="Arial"/>
            </a:endParaRPr>
          </a:p>
        </p:txBody>
      </p:sp>
      <p:pic>
        <p:nvPicPr>
          <p:cNvPr id="115" name="Shape 115" descr="aptt-logo.png"/>
          <p:cNvPicPr preferRelativeResize="0"/>
          <p:nvPr/>
        </p:nvPicPr>
        <p:blipFill rotWithShape="1">
          <a:blip r:embed="rId2">
            <a:alphaModFix/>
          </a:blip>
          <a:srcRect/>
          <a:stretch/>
        </p:blipFill>
        <p:spPr>
          <a:xfrm>
            <a:off x="7620000" y="5867400"/>
            <a:ext cx="1225736" cy="4493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cSld name="Content with Caption">
    <p:bg>
      <p:bgPr>
        <a:solidFill>
          <a:schemeClr val="lt1"/>
        </a:solidFill>
        <a:effectLst/>
      </p:bgPr>
    </p:bg>
    <p:spTree>
      <p:nvGrpSpPr>
        <p:cNvPr id="1" name="Shape 116"/>
        <p:cNvGrpSpPr/>
        <p:nvPr/>
      </p:nvGrpSpPr>
      <p:grpSpPr>
        <a:xfrm>
          <a:off x="0" y="0"/>
          <a:ext cx="0" cy="0"/>
          <a:chOff x="0" y="0"/>
          <a:chExt cx="0" cy="0"/>
        </a:xfrm>
      </p:grpSpPr>
      <p:sp>
        <p:nvSpPr>
          <p:cNvPr id="117" name="Shape 117"/>
          <p:cNvSpPr/>
          <p:nvPr/>
        </p:nvSpPr>
        <p:spPr>
          <a:xfrm>
            <a:off x="152400" y="152400"/>
            <a:ext cx="8833104" cy="304800"/>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 name="Shape 118"/>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 name="Shape 119"/>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 name="Shape 120"/>
          <p:cNvSpPr/>
          <p:nvPr/>
        </p:nvSpPr>
        <p:spPr>
          <a:xfrm>
            <a:off x="0" y="0"/>
            <a:ext cx="9144000" cy="118872"/>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Shape 121"/>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Shape 122"/>
          <p:cNvSpPr/>
          <p:nvPr/>
        </p:nvSpPr>
        <p:spPr>
          <a:xfrm>
            <a:off x="152400" y="609600"/>
            <a:ext cx="2743200" cy="58674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Shape 123"/>
          <p:cNvSpPr txBox="1">
            <a:spLocks noGrp="1"/>
          </p:cNvSpPr>
          <p:nvPr>
            <p:ph type="title"/>
          </p:nvPr>
        </p:nvSpPr>
        <p:spPr>
          <a:xfrm>
            <a:off x="381000" y="914400"/>
            <a:ext cx="2362200" cy="9906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Calibri"/>
              <a:buNone/>
              <a:defRPr sz="2200" b="1"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body" idx="1"/>
          </p:nvPr>
        </p:nvSpPr>
        <p:spPr>
          <a:xfrm>
            <a:off x="381000" y="1981200"/>
            <a:ext cx="2362200" cy="4144963"/>
          </a:xfrm>
          <a:prstGeom prst="rect">
            <a:avLst/>
          </a:prstGeom>
          <a:noFill/>
          <a:ln>
            <a:noFill/>
          </a:ln>
        </p:spPr>
        <p:txBody>
          <a:bodyPr wrap="square"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Calibri"/>
                <a:ea typeface="Calibri"/>
                <a:cs typeface="Calibri"/>
                <a:sym typeface="Calibri"/>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Calibri"/>
                <a:ea typeface="Calibri"/>
                <a:cs typeface="Calibri"/>
                <a:sym typeface="Calibri"/>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Calibri"/>
                <a:ea typeface="Calibri"/>
                <a:cs typeface="Calibri"/>
                <a:sym typeface="Calibri"/>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Calibri"/>
                <a:ea typeface="Calibri"/>
                <a:cs typeface="Calibri"/>
                <a:sym typeface="Calibri"/>
              </a:defRPr>
            </a:lvl4pPr>
            <a:lvl5pPr marL="1371600" marR="0" lvl="4" indent="-228600" algn="l" rtl="0">
              <a:spcBef>
                <a:spcPts val="180"/>
              </a:spcBef>
              <a:buClr>
                <a:schemeClr val="accent5"/>
              </a:buClr>
              <a:buFont typeface="Calibri"/>
              <a:buNone/>
              <a:defRPr sz="9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p:nvPr/>
        </p:nvSpPr>
        <p:spPr>
          <a:xfrm>
            <a:off x="152400" y="152400"/>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26" name="Shape 126"/>
          <p:cNvCxnSpPr/>
          <p:nvPr/>
        </p:nvCxnSpPr>
        <p:spPr>
          <a:xfrm>
            <a:off x="152400" y="533400"/>
            <a:ext cx="8833104" cy="0"/>
          </a:xfrm>
          <a:prstGeom prst="straightConnector1">
            <a:avLst/>
          </a:prstGeom>
          <a:noFill/>
          <a:ln w="11425" cap="flat" cmpd="sng">
            <a:solidFill>
              <a:srgbClr val="88A44E"/>
            </a:solidFill>
            <a:prstDash val="dash"/>
            <a:round/>
            <a:headEnd type="none" w="med" len="med"/>
            <a:tailEnd type="none" w="med" len="med"/>
          </a:ln>
        </p:spPr>
      </p:cxnSp>
      <p:sp>
        <p:nvSpPr>
          <p:cNvPr id="127" name="Shape 127"/>
          <p:cNvSpPr txBox="1">
            <a:spLocks noGrp="1"/>
          </p:cNvSpPr>
          <p:nvPr>
            <p:ph type="body" idx="2"/>
          </p:nvPr>
        </p:nvSpPr>
        <p:spPr>
          <a:xfrm>
            <a:off x="3124200" y="685800"/>
            <a:ext cx="5638800" cy="54102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p:nvPr/>
        </p:nvSpPr>
        <p:spPr>
          <a:xfrm>
            <a:off x="1295400" y="228600"/>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Shape 129"/>
          <p:cNvSpPr/>
          <p:nvPr/>
        </p:nvSpPr>
        <p:spPr>
          <a:xfrm>
            <a:off x="1389888" y="323088"/>
            <a:ext cx="420624" cy="420624"/>
          </a:xfrm>
          <a:prstGeom prst="ellipse">
            <a:avLst/>
          </a:prstGeom>
          <a:solidFill>
            <a:srgbClr val="FFFFFF"/>
          </a:solidFill>
          <a:ln w="50800" cap="rnd" cmpd="dbl">
            <a:solidFill>
              <a:srgbClr val="88A44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Shape 130"/>
          <p:cNvSpPr txBox="1">
            <a:spLocks noGrp="1"/>
          </p:cNvSpPr>
          <p:nvPr>
            <p:ph type="sldNum" idx="12"/>
          </p:nvPr>
        </p:nvSpPr>
        <p:spPr>
          <a:xfrm>
            <a:off x="1371600" y="312738"/>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a:t>
            </a:fld>
            <a:endParaRPr lang="en-US" sz="1600">
              <a:solidFill>
                <a:srgbClr val="88A44E"/>
              </a:solidFill>
              <a:latin typeface="Arial"/>
              <a:ea typeface="Arial"/>
              <a:cs typeface="Arial"/>
              <a:sym typeface="Arial"/>
            </a:endParaRPr>
          </a:p>
        </p:txBody>
      </p:sp>
      <p:sp>
        <p:nvSpPr>
          <p:cNvPr id="131" name="Shape 131"/>
          <p:cNvSpPr/>
          <p:nvPr/>
        </p:nvSpPr>
        <p:spPr>
          <a:xfrm>
            <a:off x="149352" y="6388385"/>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Shape 132"/>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01752" y="6410848"/>
            <a:ext cx="338328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pic>
        <p:nvPicPr>
          <p:cNvPr id="134" name="Shape 134" descr="aptt-logo.png"/>
          <p:cNvPicPr preferRelativeResize="0"/>
          <p:nvPr/>
        </p:nvPicPr>
        <p:blipFill rotWithShape="1">
          <a:blip r:embed="rId2">
            <a:alphaModFix/>
          </a:blip>
          <a:srcRect/>
          <a:stretch/>
        </p:blipFill>
        <p:spPr>
          <a:xfrm>
            <a:off x="7620000" y="5867400"/>
            <a:ext cx="1225736" cy="4493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Shape 11"/>
          <p:cNvSpPr/>
          <p:nvPr/>
        </p:nvSpPr>
        <p:spPr>
          <a:xfrm>
            <a:off x="0" y="0"/>
            <a:ext cx="9144000" cy="1393371"/>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Shape 12"/>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Shape 13"/>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Shape 14"/>
          <p:cNvSpPr/>
          <p:nvPr/>
        </p:nvSpPr>
        <p:spPr>
          <a:xfrm>
            <a:off x="149352" y="6388385"/>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Shape 15"/>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4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p:nvPr/>
        </p:nvSpPr>
        <p:spPr>
          <a:xfrm>
            <a:off x="152400" y="155448"/>
            <a:ext cx="8833104" cy="6547104"/>
          </a:xfrm>
          <a:prstGeom prst="rect">
            <a:avLst/>
          </a:prstGeom>
          <a:noFill/>
          <a:ln w="9525" cap="flat" cmpd="sng">
            <a:solidFill>
              <a:srgbClr val="88A44E"/>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8" name="Shape 18"/>
          <p:cNvCxnSpPr/>
          <p:nvPr/>
        </p:nvCxnSpPr>
        <p:spPr>
          <a:xfrm>
            <a:off x="152400" y="1276743"/>
            <a:ext cx="8833104" cy="0"/>
          </a:xfrm>
          <a:prstGeom prst="straightConnector1">
            <a:avLst/>
          </a:prstGeom>
          <a:noFill/>
          <a:ln w="9525" cap="flat" cmpd="sng">
            <a:solidFill>
              <a:srgbClr val="88A44E"/>
            </a:solidFill>
            <a:prstDash val="dash"/>
            <a:round/>
            <a:headEnd type="none" w="med" len="med"/>
            <a:tailEnd type="none" w="med" len="med"/>
          </a:ln>
        </p:spPr>
      </p:cxnSp>
      <p:sp>
        <p:nvSpPr>
          <p:cNvPr id="19" name="Shape 19"/>
          <p:cNvSpPr/>
          <p:nvPr/>
        </p:nvSpPr>
        <p:spPr>
          <a:xfrm>
            <a:off x="4267200" y="956036"/>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 name="Shape 20"/>
          <p:cNvSpPr/>
          <p:nvPr/>
        </p:nvSpPr>
        <p:spPr>
          <a:xfrm>
            <a:off x="4361688" y="1050524"/>
            <a:ext cx="420624" cy="420624"/>
          </a:xfrm>
          <a:prstGeom prst="ellipse">
            <a:avLst/>
          </a:prstGeom>
          <a:solidFill>
            <a:srgbClr val="FFFFFF"/>
          </a:solidFill>
          <a:ln w="50800" cap="rnd" cmpd="dbl">
            <a:solidFill>
              <a:srgbClr val="88A44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Shape 21"/>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b="0" u="none">
                <a:solidFill>
                  <a:srgbClr val="88A44E"/>
                </a:solidFill>
                <a:latin typeface="Arial"/>
                <a:ea typeface="Arial"/>
                <a:cs typeface="Arial"/>
                <a:sym typeface="Arial"/>
              </a:rPr>
              <a:t>‹#›</a:t>
            </a:fld>
            <a:endParaRPr lang="en-US" sz="1600" b="0" u="none">
              <a:solidFill>
                <a:srgbClr val="88A44E"/>
              </a:solidFill>
              <a:latin typeface="Arial"/>
              <a:ea typeface="Arial"/>
              <a:cs typeface="Arial"/>
              <a:sym typeface="Arial"/>
            </a:endParaRPr>
          </a:p>
        </p:txBody>
      </p:sp>
      <p:sp>
        <p:nvSpPr>
          <p:cNvPr id="22" name="Shape 22"/>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4F81BD"/>
              </a:buClr>
              <a:buFont typeface="Calibri"/>
              <a:buNone/>
              <a:defRPr sz="3300" b="1" i="0" u="none" strike="noStrike" cap="none">
                <a:solidFill>
                  <a:srgbClr val="4F81B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2" y="1524000"/>
            <a:ext cx="8534400" cy="4599432"/>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Calibri"/>
                <a:ea typeface="Calibri"/>
                <a:cs typeface="Calibri"/>
                <a:sym typeface="Calibri"/>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Calibri"/>
                <a:ea typeface="Calibri"/>
                <a:cs typeface="Calibri"/>
                <a:sym typeface="Calibri"/>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Calibri"/>
                <a:ea typeface="Calibri"/>
                <a:cs typeface="Calibri"/>
                <a:sym typeface="Calibri"/>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Calibri"/>
                <a:ea typeface="Calibri"/>
                <a:cs typeface="Calibri"/>
                <a:sym typeface="Calibri"/>
              </a:defRPr>
            </a:lvl4pPr>
            <a:lvl5pPr marL="1371600" marR="0" lvl="4" indent="-114300" algn="l" rtl="0">
              <a:spcBef>
                <a:spcPts val="360"/>
              </a:spcBef>
              <a:buClr>
                <a:schemeClr val="accent5"/>
              </a:buClr>
              <a:buSzPct val="100000"/>
              <a:buFont typeface="Calibri"/>
              <a:buChar char="•"/>
              <a:defRPr sz="1800" b="0" i="0" u="none" strike="noStrike" cap="none">
                <a:solidFill>
                  <a:schemeClr val="dk1"/>
                </a:solidFill>
                <a:latin typeface="Calibri"/>
                <a:ea typeface="Calibri"/>
                <a:cs typeface="Calibri"/>
                <a:sym typeface="Calibri"/>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Calibri"/>
                <a:ea typeface="Calibri"/>
                <a:cs typeface="Calibri"/>
                <a:sym typeface="Calibri"/>
              </a:defRPr>
            </a:lvl6pPr>
            <a:lvl7pPr marL="1920240" marR="0" lvl="6" indent="-101600" algn="l" rtl="0">
              <a:spcBef>
                <a:spcPts val="320"/>
              </a:spcBef>
              <a:buClr>
                <a:srgbClr val="4571A5"/>
              </a:buClr>
              <a:buSzPct val="90000"/>
              <a:buFont typeface="Calibri"/>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rgbClr val="70578E"/>
              </a:buClr>
              <a:buSzPct val="100000"/>
              <a:buFont typeface="Calibri"/>
              <a:buChar char="•"/>
              <a:defRPr sz="1600" b="0" i="0" u="none" strike="noStrike" cap="none">
                <a:solidFill>
                  <a:schemeClr val="dk1"/>
                </a:solidFill>
                <a:latin typeface="Calibri"/>
                <a:ea typeface="Calibri"/>
                <a:cs typeface="Calibri"/>
                <a:sym typeface="Calibri"/>
              </a:defRPr>
            </a:lvl8pPr>
            <a:lvl9pPr marL="2377440" marR="0" lvl="8" indent="-113029" algn="l" rtl="0">
              <a:spcBef>
                <a:spcPts val="280"/>
              </a:spcBef>
              <a:buClr>
                <a:srgbClr val="A84643"/>
              </a:buClr>
              <a:buSzPct val="90000"/>
              <a:buFont typeface="Calibri"/>
              <a:buChar char="•"/>
              <a:defRPr sz="1400" b="0" i="0" u="none" strike="noStrike" cap="none">
                <a:solidFill>
                  <a:schemeClr val="dk1"/>
                </a:solidFill>
                <a:latin typeface="Calibri"/>
                <a:ea typeface="Calibri"/>
                <a:cs typeface="Calibri"/>
                <a:sym typeface="Calibri"/>
              </a:defRPr>
            </a:lvl9pPr>
          </a:lstStyle>
          <a:p>
            <a:endParaRPr/>
          </a:p>
        </p:txBody>
      </p:sp>
      <p:pic>
        <p:nvPicPr>
          <p:cNvPr id="24" name="Shape 24" descr="aptt-logo.png"/>
          <p:cNvPicPr preferRelativeResize="0"/>
          <p:nvPr/>
        </p:nvPicPr>
        <p:blipFill rotWithShape="1">
          <a:blip r:embed="rId13">
            <a:alphaModFix/>
          </a:blip>
          <a:srcRect/>
          <a:stretch/>
        </p:blipFill>
        <p:spPr>
          <a:xfrm>
            <a:off x="7543800" y="5875250"/>
            <a:ext cx="1225736" cy="449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www.youtube.com/watch?v=2HnenlwiCV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1000" y="384048"/>
            <a:ext cx="84582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Calibri"/>
              <a:buNone/>
            </a:pPr>
            <a:r>
              <a:rPr lang="en-US" sz="3200" b="0" i="0" u="none" strike="noStrike" cap="none" dirty="0">
                <a:solidFill>
                  <a:schemeClr val="accent1"/>
                </a:solidFill>
                <a:latin typeface="Calibri"/>
                <a:ea typeface="Calibri"/>
                <a:cs typeface="Calibri"/>
                <a:sym typeface="Calibri"/>
              </a:rPr>
              <a:t>Welcome to APTT Team Meeting #2</a:t>
            </a:r>
            <a:br>
              <a:rPr lang="en-US" sz="3200" b="0" i="0" u="none" strike="noStrike" cap="none" dirty="0">
                <a:solidFill>
                  <a:schemeClr val="accent1"/>
                </a:solidFill>
                <a:latin typeface="Calibri"/>
                <a:ea typeface="Calibri"/>
                <a:cs typeface="Calibri"/>
                <a:sym typeface="Calibri"/>
              </a:rPr>
            </a:br>
            <a:r>
              <a:rPr lang="en-US" sz="3200" b="0" i="0" u="none" strike="noStrike" cap="none" dirty="0">
                <a:solidFill>
                  <a:schemeClr val="accent1"/>
                </a:solidFill>
                <a:latin typeface="Calibri"/>
                <a:ea typeface="Calibri"/>
                <a:cs typeface="Calibri"/>
                <a:sym typeface="Calibri"/>
              </a:rPr>
              <a:t>Bienvenidos a la </a:t>
            </a:r>
            <a:r>
              <a:rPr lang="en-US" sz="3200" b="0" dirty="0">
                <a:solidFill>
                  <a:schemeClr val="accent1"/>
                </a:solidFill>
              </a:rPr>
              <a:t>segund</a:t>
            </a:r>
            <a:r>
              <a:rPr lang="en-US" sz="3200" b="0" i="0" u="none" strike="noStrike" cap="none" dirty="0">
                <a:solidFill>
                  <a:schemeClr val="accent1"/>
                </a:solidFill>
                <a:latin typeface="Calibri"/>
                <a:ea typeface="Calibri"/>
                <a:cs typeface="Calibri"/>
                <a:sym typeface="Calibri"/>
              </a:rPr>
              <a:t>a </a:t>
            </a:r>
            <a:r>
              <a:rPr lang="en-US" sz="3200" b="0" dirty="0">
                <a:solidFill>
                  <a:schemeClr val="accent1"/>
                </a:solidFill>
              </a:rPr>
              <a:t>j</a:t>
            </a:r>
            <a:r>
              <a:rPr lang="en-US" sz="3200" b="0" i="0" u="none" strike="noStrike" cap="none" dirty="0">
                <a:solidFill>
                  <a:schemeClr val="accent1"/>
                </a:solidFill>
                <a:latin typeface="Calibri"/>
                <a:ea typeface="Calibri"/>
                <a:cs typeface="Calibri"/>
                <a:sym typeface="Calibri"/>
              </a:rPr>
              <a:t>unta de APTT</a:t>
            </a:r>
          </a:p>
        </p:txBody>
      </p:sp>
      <p:sp>
        <p:nvSpPr>
          <p:cNvPr id="175" name="Shape 175"/>
          <p:cNvSpPr txBox="1">
            <a:spLocks noGrp="1"/>
          </p:cNvSpPr>
          <p:nvPr>
            <p:ph type="body" idx="1"/>
          </p:nvPr>
        </p:nvSpPr>
        <p:spPr>
          <a:xfrm>
            <a:off x="304800" y="2133600"/>
            <a:ext cx="4041648" cy="4191000"/>
          </a:xfrm>
          <a:prstGeom prst="rect">
            <a:avLst/>
          </a:prstGeom>
          <a:noFill/>
          <a:ln>
            <a:noFill/>
          </a:ln>
        </p:spPr>
        <p:txBody>
          <a:bodyPr wrap="square" lIns="91425" tIns="45700" rIns="91425" bIns="45700" anchor="t" anchorCtr="0">
            <a:noAutofit/>
          </a:bodyPr>
          <a:lstStyle/>
          <a:p>
            <a:pPr marL="274320" marR="0" lvl="0" indent="-274320" algn="ctr" rtl="0">
              <a:spcBef>
                <a:spcPts val="0"/>
              </a:spcBef>
              <a:buClr>
                <a:schemeClr val="accent1"/>
              </a:buClr>
              <a:buSzPct val="85000"/>
              <a:buFont typeface="Arial"/>
              <a:buChar char="•"/>
            </a:pPr>
            <a:r>
              <a:rPr lang="en-US" sz="2800" dirty="0"/>
              <a:t>We believe that when families, students and teachers come together with shared goals and aspirations the possibilities for students to succeed becomes endless.</a:t>
            </a:r>
          </a:p>
        </p:txBody>
      </p:sp>
      <p:sp>
        <p:nvSpPr>
          <p:cNvPr id="176" name="Shape 176"/>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Cambria"/>
                <a:ea typeface="Cambria"/>
                <a:cs typeface="Cambria"/>
                <a:sym typeface="Cambria"/>
              </a:rPr>
              <a:t>1</a:t>
            </a:fld>
            <a:endParaRPr lang="en-US" sz="1600">
              <a:solidFill>
                <a:srgbClr val="88A44E"/>
              </a:solidFill>
              <a:latin typeface="Cambria"/>
              <a:ea typeface="Cambria"/>
              <a:cs typeface="Cambria"/>
              <a:sym typeface="Cambria"/>
            </a:endParaRPr>
          </a:p>
        </p:txBody>
      </p:sp>
      <p:pic>
        <p:nvPicPr>
          <p:cNvPr id="177" name="Shape 177" descr="IMG_0169 (1).JPG"/>
          <p:cNvPicPr preferRelativeResize="0"/>
          <p:nvPr/>
        </p:nvPicPr>
        <p:blipFill rotWithShape="1">
          <a:blip r:embed="rId3">
            <a:alphaModFix/>
          </a:blip>
          <a:srcRect/>
          <a:stretch/>
        </p:blipFill>
        <p:spPr>
          <a:xfrm>
            <a:off x="4953000" y="2362200"/>
            <a:ext cx="3741606" cy="28412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228600" y="332252"/>
            <a:ext cx="86868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dirty="0"/>
              <a:t>Reading </a:t>
            </a:r>
            <a:r>
              <a:rPr lang="en-US" sz="2800" b="0" i="0" u="none" strike="noStrike" cap="none" dirty="0">
                <a:solidFill>
                  <a:srgbClr val="4F81BD"/>
                </a:solidFill>
                <a:latin typeface="Calibri"/>
                <a:ea typeface="Calibri"/>
                <a:cs typeface="Calibri"/>
                <a:sym typeface="Calibri"/>
              </a:rPr>
              <a:t>Fluency: </a:t>
            </a:r>
            <a:r>
              <a:rPr lang="en-US" sz="2800" b="0" dirty="0"/>
              <a:t>Vocabulary</a:t>
            </a:r>
            <a:br>
              <a:rPr lang="en-US" sz="2800" b="0" i="0" u="none" strike="noStrike" cap="none" dirty="0">
                <a:solidFill>
                  <a:srgbClr val="4F81BD"/>
                </a:solidFill>
                <a:latin typeface="Calibri"/>
                <a:ea typeface="Calibri"/>
                <a:cs typeface="Calibri"/>
                <a:sym typeface="Calibri"/>
              </a:rPr>
            </a:br>
            <a:r>
              <a:rPr lang="es-ES_tradnl" sz="2800" b="0" i="0" u="none" strike="noStrike" cap="none" dirty="0">
                <a:solidFill>
                  <a:srgbClr val="4F81BD"/>
                </a:solidFill>
                <a:sym typeface="Calibri"/>
              </a:rPr>
              <a:t>Fluidez en la lectura: </a:t>
            </a:r>
            <a:r>
              <a:rPr lang="es-ES_tradnl" sz="2800" b="0" dirty="0"/>
              <a:t>Vocabulario</a:t>
            </a:r>
          </a:p>
        </p:txBody>
      </p:sp>
      <p:sp>
        <p:nvSpPr>
          <p:cNvPr id="269" name="Shape 269"/>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10</a:t>
            </a:fld>
            <a:endParaRPr lang="en-US" sz="1600">
              <a:solidFill>
                <a:srgbClr val="88A44E"/>
              </a:solidFill>
              <a:latin typeface="Arial"/>
              <a:ea typeface="Arial"/>
              <a:cs typeface="Arial"/>
              <a:sym typeface="Arial"/>
            </a:endParaRPr>
          </a:p>
        </p:txBody>
      </p:sp>
      <p:sp>
        <p:nvSpPr>
          <p:cNvPr id="270" name="Shape 270"/>
          <p:cNvSpPr txBox="1">
            <a:spLocks noGrp="1"/>
          </p:cNvSpPr>
          <p:nvPr>
            <p:ph type="body" idx="1"/>
          </p:nvPr>
        </p:nvSpPr>
        <p:spPr>
          <a:xfrm>
            <a:off x="301752" y="1371600"/>
            <a:ext cx="4270248" cy="468172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400" dirty="0"/>
              <a:t>Vocabulary knowledge plays an important role in</a:t>
            </a:r>
            <a:r>
              <a:rPr lang="en-US" sz="2400" dirty="0">
                <a:solidFill>
                  <a:srgbClr val="4A86E8"/>
                </a:solidFill>
              </a:rPr>
              <a:t> </a:t>
            </a:r>
            <a:r>
              <a:rPr lang="en-US" sz="2400" b="1" i="1" dirty="0">
                <a:solidFill>
                  <a:srgbClr val="0000FF"/>
                </a:solidFill>
              </a:rPr>
              <a:t>reading comprehension</a:t>
            </a:r>
            <a:r>
              <a:rPr lang="en-US" sz="2400" b="1" dirty="0"/>
              <a:t>. Using context clues is a way for students to unpack the meaning of unknown words by searching the sentence for clues.</a:t>
            </a:r>
          </a:p>
          <a:p>
            <a:pPr marL="0" lvl="0" indent="-69850" rtl="0">
              <a:lnSpc>
                <a:spcPct val="115000"/>
              </a:lnSpc>
              <a:spcBef>
                <a:spcPts val="0"/>
              </a:spcBef>
              <a:buClr>
                <a:schemeClr val="dk1"/>
              </a:buClr>
              <a:buSzPct val="45833"/>
              <a:buFont typeface="Arial"/>
              <a:buNone/>
            </a:pPr>
            <a:endParaRPr sz="2400" dirty="0"/>
          </a:p>
          <a:p>
            <a:pPr marL="0" lvl="0" indent="-69850" rtl="0">
              <a:lnSpc>
                <a:spcPct val="115000"/>
              </a:lnSpc>
              <a:spcBef>
                <a:spcPts val="0"/>
              </a:spcBef>
              <a:buClr>
                <a:schemeClr val="dk1"/>
              </a:buClr>
              <a:buSzPct val="45833"/>
              <a:buFont typeface="Arial"/>
              <a:buNone/>
            </a:pPr>
            <a:r>
              <a:rPr lang="es-ES_tradnl" sz="2400" dirty="0">
                <a:solidFill>
                  <a:schemeClr val="tx1"/>
                </a:solidFill>
              </a:rPr>
              <a:t>El conocimiento del vocabulario juega un papel importante en</a:t>
            </a:r>
            <a:r>
              <a:rPr lang="es-ES_tradnl" sz="2400" b="1" i="1" dirty="0">
                <a:solidFill>
                  <a:schemeClr val="tx1"/>
                </a:solidFill>
              </a:rPr>
              <a:t> la comprensión de la lectura.</a:t>
            </a:r>
          </a:p>
          <a:p>
            <a:pPr marL="0" marR="0" lvl="0" indent="0" algn="l" rtl="0">
              <a:spcBef>
                <a:spcPts val="480"/>
              </a:spcBef>
              <a:buClr>
                <a:schemeClr val="accent1"/>
              </a:buClr>
              <a:buSzPct val="25000"/>
              <a:buFont typeface="Noto Sans Symbols"/>
              <a:buNone/>
            </a:pPr>
            <a:endParaRPr sz="2400" dirty="0"/>
          </a:p>
        </p:txBody>
      </p:sp>
      <p:pic>
        <p:nvPicPr>
          <p:cNvPr id="271" name="Shape 271" descr="applesauce-cake-array.jpg"/>
          <p:cNvPicPr preferRelativeResize="0"/>
          <p:nvPr/>
        </p:nvPicPr>
        <p:blipFill rotWithShape="1">
          <a:blip r:embed="rId3">
            <a:alphaModFix/>
          </a:blip>
          <a:srcRect/>
          <a:stretch/>
        </p:blipFill>
        <p:spPr>
          <a:xfrm>
            <a:off x="4724400" y="2590800"/>
            <a:ext cx="2057400" cy="1371600"/>
          </a:xfrm>
          <a:prstGeom prst="rect">
            <a:avLst/>
          </a:prstGeom>
          <a:noFill/>
          <a:ln>
            <a:noFill/>
          </a:ln>
        </p:spPr>
      </p:pic>
      <p:sp>
        <p:nvSpPr>
          <p:cNvPr id="272" name="Shape 272"/>
          <p:cNvSpPr txBox="1"/>
          <p:nvPr/>
        </p:nvSpPr>
        <p:spPr>
          <a:xfrm>
            <a:off x="5562600" y="1686580"/>
            <a:ext cx="2743200" cy="52322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800" b="1">
                <a:solidFill>
                  <a:srgbClr val="FF0080"/>
                </a:solidFill>
                <a:latin typeface="Calibri"/>
                <a:ea typeface="Calibri"/>
                <a:cs typeface="Calibri"/>
                <a:sym typeface="Calibri"/>
              </a:rPr>
              <a:t>La Vida Diaria</a:t>
            </a:r>
          </a:p>
        </p:txBody>
      </p:sp>
      <p:pic>
        <p:nvPicPr>
          <p:cNvPr id="273" name="Shape 273" descr="0fb12570954ea903a243605c7336da5a.jpg"/>
          <p:cNvPicPr preferRelativeResize="0"/>
          <p:nvPr/>
        </p:nvPicPr>
        <p:blipFill rotWithShape="1">
          <a:blip r:embed="rId4">
            <a:alphaModFix/>
          </a:blip>
          <a:srcRect/>
          <a:stretch/>
        </p:blipFill>
        <p:spPr>
          <a:xfrm>
            <a:off x="6934200" y="2940050"/>
            <a:ext cx="1905702" cy="2540303"/>
          </a:xfrm>
          <a:prstGeom prst="rect">
            <a:avLst/>
          </a:prstGeom>
          <a:noFill/>
          <a:ln>
            <a:noFill/>
          </a:ln>
        </p:spPr>
      </p:pic>
      <p:sp>
        <p:nvSpPr>
          <p:cNvPr id="274" name="Shape 274"/>
          <p:cNvSpPr txBox="1"/>
          <p:nvPr/>
        </p:nvSpPr>
        <p:spPr>
          <a:xfrm>
            <a:off x="1981200" y="5801380"/>
            <a:ext cx="2438400" cy="52322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800" b="1">
                <a:solidFill>
                  <a:srgbClr val="FF0080"/>
                </a:solidFill>
                <a:latin typeface="Calibri"/>
                <a:ea typeface="Calibri"/>
                <a:cs typeface="Calibri"/>
                <a:sym typeface="Calibri"/>
              </a:rPr>
              <a:t>En La Escuela</a:t>
            </a:r>
          </a:p>
        </p:txBody>
      </p:sp>
      <p:sp>
        <p:nvSpPr>
          <p:cNvPr id="275" name="Shape 275"/>
          <p:cNvSpPr txBox="1"/>
          <p:nvPr/>
        </p:nvSpPr>
        <p:spPr>
          <a:xfrm>
            <a:off x="5562600" y="1295400"/>
            <a:ext cx="2438400" cy="52322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800" b="1">
                <a:solidFill>
                  <a:srgbClr val="FF0080"/>
                </a:solidFill>
                <a:latin typeface="Calibri"/>
                <a:ea typeface="Calibri"/>
                <a:cs typeface="Calibri"/>
                <a:sym typeface="Calibri"/>
              </a:rPr>
              <a:t>Real Life</a:t>
            </a:r>
          </a:p>
        </p:txBody>
      </p:sp>
      <p:sp>
        <p:nvSpPr>
          <p:cNvPr id="276" name="Shape 276"/>
          <p:cNvSpPr txBox="1"/>
          <p:nvPr/>
        </p:nvSpPr>
        <p:spPr>
          <a:xfrm>
            <a:off x="0" y="5791200"/>
            <a:ext cx="2438400" cy="52322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800" b="1">
                <a:solidFill>
                  <a:srgbClr val="FF0080"/>
                </a:solidFill>
                <a:latin typeface="Calibri"/>
                <a:ea typeface="Calibri"/>
                <a:cs typeface="Calibri"/>
                <a:sym typeface="Calibri"/>
              </a:rPr>
              <a:t>At School</a:t>
            </a:r>
          </a:p>
        </p:txBody>
      </p:sp>
      <p:pic>
        <p:nvPicPr>
          <p:cNvPr id="278" name="Shape 278"/>
          <p:cNvPicPr preferRelativeResize="0"/>
          <p:nvPr/>
        </p:nvPicPr>
        <p:blipFill>
          <a:blip r:embed="rId5">
            <a:alphaModFix/>
          </a:blip>
          <a:stretch>
            <a:fillRect/>
          </a:stretch>
        </p:blipFill>
        <p:spPr>
          <a:xfrm>
            <a:off x="4820200" y="4591557"/>
            <a:ext cx="1733000" cy="1792150"/>
          </a:xfrm>
          <a:prstGeom prst="rect">
            <a:avLst/>
          </a:prstGeom>
          <a:noFill/>
          <a:ln>
            <a:noFill/>
          </a:ln>
        </p:spPr>
      </p:pic>
      <p:pic>
        <p:nvPicPr>
          <p:cNvPr id="279" name="Shape 279"/>
          <p:cNvPicPr preferRelativeResize="0"/>
          <p:nvPr/>
        </p:nvPicPr>
        <p:blipFill>
          <a:blip r:embed="rId6">
            <a:alphaModFix/>
          </a:blip>
          <a:stretch>
            <a:fillRect/>
          </a:stretch>
        </p:blipFill>
        <p:spPr>
          <a:xfrm>
            <a:off x="4800600" y="2448000"/>
            <a:ext cx="2028825" cy="2466975"/>
          </a:xfrm>
          <a:prstGeom prst="rect">
            <a:avLst/>
          </a:prstGeom>
          <a:noFill/>
          <a:ln>
            <a:noFill/>
          </a:ln>
        </p:spPr>
      </p:pic>
      <p:pic>
        <p:nvPicPr>
          <p:cNvPr id="280" name="Shape 280"/>
          <p:cNvPicPr preferRelativeResize="0"/>
          <p:nvPr/>
        </p:nvPicPr>
        <p:blipFill>
          <a:blip r:embed="rId7">
            <a:alphaModFix/>
          </a:blip>
          <a:stretch>
            <a:fillRect/>
          </a:stretch>
        </p:blipFill>
        <p:spPr>
          <a:xfrm>
            <a:off x="6934200" y="2448000"/>
            <a:ext cx="1905701" cy="2955224"/>
          </a:xfrm>
          <a:prstGeom prst="rect">
            <a:avLst/>
          </a:prstGeom>
          <a:noFill/>
          <a:ln>
            <a:noFill/>
          </a:ln>
        </p:spPr>
      </p:pic>
      <p:pic>
        <p:nvPicPr>
          <p:cNvPr id="2" name="Picture 1"/>
          <p:cNvPicPr>
            <a:picLocks noChangeAspect="1"/>
          </p:cNvPicPr>
          <p:nvPr/>
        </p:nvPicPr>
        <p:blipFill>
          <a:blip r:embed="rId8"/>
          <a:stretch>
            <a:fillRect/>
          </a:stretch>
        </p:blipFill>
        <p:spPr>
          <a:xfrm>
            <a:off x="4639405" y="2131978"/>
            <a:ext cx="2124075" cy="2705175"/>
          </a:xfrm>
          <a:prstGeom prst="rect">
            <a:avLst/>
          </a:prstGeom>
        </p:spPr>
      </p:pic>
      <p:sp>
        <p:nvSpPr>
          <p:cNvPr id="3" name="AutoShape 2" descr="Image result for context clu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ontext clues"/>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9"/>
          <a:stretch>
            <a:fillRect/>
          </a:stretch>
        </p:blipFill>
        <p:spPr>
          <a:xfrm>
            <a:off x="6986937" y="2382724"/>
            <a:ext cx="2007711" cy="34084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23088" y="358945"/>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dirty="0"/>
              <a:t>Reading</a:t>
            </a:r>
            <a:r>
              <a:rPr lang="en-US" sz="2800" b="0" i="0" u="none" strike="noStrike" cap="none" dirty="0">
                <a:solidFill>
                  <a:srgbClr val="4F81BD"/>
                </a:solidFill>
                <a:latin typeface="Calibri"/>
                <a:ea typeface="Calibri"/>
                <a:cs typeface="Calibri"/>
                <a:sym typeface="Calibri"/>
              </a:rPr>
              <a:t> Fluency: </a:t>
            </a:r>
            <a:r>
              <a:rPr lang="en-US" sz="2800" b="0" dirty="0"/>
              <a:t>Vocabulary</a:t>
            </a:r>
            <a:br>
              <a:rPr lang="en-US" sz="2800" b="0" i="0" u="none" strike="noStrike" cap="none" dirty="0">
                <a:solidFill>
                  <a:srgbClr val="4F81BD"/>
                </a:solidFill>
                <a:latin typeface="Calibri"/>
                <a:ea typeface="Calibri"/>
                <a:cs typeface="Calibri"/>
                <a:sym typeface="Calibri"/>
              </a:rPr>
            </a:br>
            <a:r>
              <a:rPr lang="es-ES_tradnl" sz="2800" b="0" i="0" u="none" strike="noStrike" cap="none" dirty="0">
                <a:solidFill>
                  <a:srgbClr val="4F81BD"/>
                </a:solidFill>
                <a:sym typeface="Calibri"/>
              </a:rPr>
              <a:t>Fluidez en la lectura: </a:t>
            </a:r>
            <a:r>
              <a:rPr lang="es-ES_tradnl" sz="2800" b="0" dirty="0"/>
              <a:t>Vocabulario</a:t>
            </a:r>
          </a:p>
        </p:txBody>
      </p:sp>
      <p:sp>
        <p:nvSpPr>
          <p:cNvPr id="286" name="Shape 286"/>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11</a:t>
            </a:fld>
            <a:endParaRPr lang="en-US" sz="1600">
              <a:solidFill>
                <a:srgbClr val="88A44E"/>
              </a:solidFill>
              <a:latin typeface="Arial"/>
              <a:ea typeface="Arial"/>
              <a:cs typeface="Arial"/>
              <a:sym typeface="Arial"/>
            </a:endParaRPr>
          </a:p>
        </p:txBody>
      </p:sp>
      <p:sp>
        <p:nvSpPr>
          <p:cNvPr id="287" name="Shape 287"/>
          <p:cNvSpPr txBox="1">
            <a:spLocks noGrp="1"/>
          </p:cNvSpPr>
          <p:nvPr>
            <p:ph type="body" idx="1"/>
          </p:nvPr>
        </p:nvSpPr>
        <p:spPr>
          <a:xfrm>
            <a:off x="4572000" y="1527048"/>
            <a:ext cx="4419600" cy="4572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s-ES_tradnl" sz="2000" dirty="0"/>
              <a:t>El vocabulario</a:t>
            </a:r>
            <a:r>
              <a:rPr lang="es-ES_tradnl" sz="2000" b="0" i="0" u="none" strike="noStrike" cap="none" dirty="0">
                <a:solidFill>
                  <a:schemeClr val="dk1"/>
                </a:solidFill>
                <a:sym typeface="Calibri"/>
              </a:rPr>
              <a:t> es importante porque…</a:t>
            </a:r>
          </a:p>
          <a:p>
            <a:pPr marL="574675" marR="0" lvl="0" indent="-168275" algn="l" rtl="0">
              <a:lnSpc>
                <a:spcPct val="90000"/>
              </a:lnSpc>
              <a:spcBef>
                <a:spcPts val="499"/>
              </a:spcBef>
              <a:spcAft>
                <a:spcPts val="0"/>
              </a:spcAft>
              <a:buClr>
                <a:schemeClr val="accent1"/>
              </a:buClr>
              <a:buSzPct val="84898"/>
              <a:buFont typeface="Arial"/>
              <a:buChar char="•"/>
            </a:pPr>
            <a:r>
              <a:rPr lang="es-ES_tradnl" sz="2497" dirty="0"/>
              <a:t>Las estadísticas demuestran que los estudiantes necesitan más práctica</a:t>
            </a:r>
          </a:p>
          <a:p>
            <a:pPr marL="574675" marR="0" lvl="0" indent="-168275" algn="l" rtl="0">
              <a:lnSpc>
                <a:spcPct val="90000"/>
              </a:lnSpc>
              <a:spcBef>
                <a:spcPts val="499"/>
              </a:spcBef>
              <a:spcAft>
                <a:spcPts val="0"/>
              </a:spcAft>
              <a:buClr>
                <a:schemeClr val="accent1"/>
              </a:buClr>
              <a:buSzPct val="84898"/>
              <a:buFont typeface="Arial"/>
              <a:buChar char="•"/>
            </a:pPr>
            <a:r>
              <a:rPr lang="es-ES_tradnl" sz="2497" dirty="0"/>
              <a:t>Construye un mejor conocimiento.</a:t>
            </a:r>
          </a:p>
          <a:p>
            <a:pPr marL="574675" marR="0" lvl="0" indent="-168275" algn="l" rtl="0">
              <a:lnSpc>
                <a:spcPct val="90000"/>
              </a:lnSpc>
              <a:spcBef>
                <a:spcPts val="499"/>
              </a:spcBef>
              <a:spcAft>
                <a:spcPts val="0"/>
              </a:spcAft>
              <a:buClr>
                <a:schemeClr val="accent1"/>
              </a:buClr>
              <a:buSzPct val="84898"/>
              <a:buFont typeface="Arial"/>
              <a:buChar char="•"/>
            </a:pPr>
            <a:r>
              <a:rPr lang="es-ES_tradnl" sz="2497" b="0" i="0" u="none" strike="noStrike" cap="none" dirty="0">
                <a:solidFill>
                  <a:schemeClr val="dk1"/>
                </a:solidFill>
                <a:sym typeface="Calibri"/>
              </a:rPr>
              <a:t>Crea mejores cimientos para una lectura más compleja.</a:t>
            </a:r>
          </a:p>
          <a:p>
            <a:pPr marL="574675" marR="0" lvl="0" indent="-168275" algn="l" rtl="0">
              <a:lnSpc>
                <a:spcPct val="90000"/>
              </a:lnSpc>
              <a:spcBef>
                <a:spcPts val="499"/>
              </a:spcBef>
              <a:spcAft>
                <a:spcPts val="0"/>
              </a:spcAft>
              <a:buClr>
                <a:schemeClr val="accent1"/>
              </a:buClr>
              <a:buSzPct val="84898"/>
              <a:buFont typeface="Arial"/>
              <a:buChar char="•"/>
            </a:pPr>
            <a:r>
              <a:rPr lang="es-ES_tradnl" sz="2497" dirty="0"/>
              <a:t>Ayuda a los estudiantes a aprender nuevos conceptos.</a:t>
            </a:r>
            <a:endParaRPr lang="es-ES_tradnl" sz="2497" b="0" i="0" u="none" strike="noStrike" cap="none" dirty="0">
              <a:solidFill>
                <a:schemeClr val="dk1"/>
              </a:solidFill>
              <a:sym typeface="Calibri"/>
            </a:endParaRPr>
          </a:p>
          <a:p>
            <a:pPr marL="0" marR="0" lvl="0" indent="0" algn="l" rtl="0">
              <a:lnSpc>
                <a:spcPct val="90000"/>
              </a:lnSpc>
              <a:spcBef>
                <a:spcPts val="499"/>
              </a:spcBef>
              <a:buClr>
                <a:schemeClr val="accent1"/>
              </a:buClr>
              <a:buSzPct val="25000"/>
              <a:buFont typeface="Noto Sans Symbols"/>
              <a:buNone/>
            </a:pPr>
            <a:endParaRPr sz="1600" b="0" i="0" u="none" strike="noStrike" cap="none" dirty="0">
              <a:solidFill>
                <a:schemeClr val="dk1"/>
              </a:solidFill>
              <a:sym typeface="Calibri"/>
            </a:endParaRPr>
          </a:p>
        </p:txBody>
      </p:sp>
      <p:sp>
        <p:nvSpPr>
          <p:cNvPr id="288" name="Shape 288"/>
          <p:cNvSpPr txBox="1"/>
          <p:nvPr/>
        </p:nvSpPr>
        <p:spPr>
          <a:xfrm>
            <a:off x="225550" y="1527050"/>
            <a:ext cx="4041600" cy="4755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500" b="1" i="1">
                <a:solidFill>
                  <a:schemeClr val="dk1"/>
                </a:solidFill>
                <a:latin typeface="Calibri"/>
                <a:ea typeface="Calibri"/>
                <a:cs typeface="Calibri"/>
                <a:sym typeface="Calibri"/>
              </a:rPr>
              <a:t>Vocabulary  is important because…</a:t>
            </a:r>
          </a:p>
          <a:p>
            <a:pPr marL="574675" marR="0" lvl="0" indent="-295275" algn="l" rtl="0">
              <a:spcBef>
                <a:spcPts val="500"/>
              </a:spcBef>
              <a:spcAft>
                <a:spcPts val="0"/>
              </a:spcAft>
              <a:buClr>
                <a:schemeClr val="accent1"/>
              </a:buClr>
              <a:buSzPct val="85000"/>
              <a:buFont typeface="Arial"/>
              <a:buChar char="•"/>
            </a:pPr>
            <a:r>
              <a:rPr lang="en-US" sz="2500">
                <a:solidFill>
                  <a:schemeClr val="dk1"/>
                </a:solidFill>
                <a:latin typeface="Calibri"/>
                <a:ea typeface="Calibri"/>
                <a:cs typeface="Calibri"/>
                <a:sym typeface="Calibri"/>
              </a:rPr>
              <a:t>Data indicates students need more practice </a:t>
            </a:r>
          </a:p>
          <a:p>
            <a:pPr marL="574675" marR="0" lvl="0" indent="-295275" algn="l" rtl="0">
              <a:spcBef>
                <a:spcPts val="500"/>
              </a:spcBef>
              <a:spcAft>
                <a:spcPts val="0"/>
              </a:spcAft>
              <a:buClr>
                <a:schemeClr val="accent1"/>
              </a:buClr>
              <a:buSzPct val="85000"/>
              <a:buFont typeface="Arial"/>
              <a:buChar char="•"/>
            </a:pPr>
            <a:r>
              <a:rPr lang="en-US" sz="2500">
                <a:solidFill>
                  <a:schemeClr val="dk1"/>
                </a:solidFill>
                <a:latin typeface="Calibri"/>
                <a:ea typeface="Calibri"/>
                <a:cs typeface="Calibri"/>
                <a:sym typeface="Calibri"/>
              </a:rPr>
              <a:t>Builds background knowledge</a:t>
            </a:r>
          </a:p>
          <a:p>
            <a:pPr marL="574675" marR="0" lvl="0" indent="-295275" algn="l" rtl="0">
              <a:spcBef>
                <a:spcPts val="500"/>
              </a:spcBef>
              <a:spcAft>
                <a:spcPts val="0"/>
              </a:spcAft>
              <a:buClr>
                <a:schemeClr val="accent1"/>
              </a:buClr>
              <a:buSzPct val="85000"/>
              <a:buFont typeface="Arial"/>
              <a:buChar char="•"/>
            </a:pPr>
            <a:r>
              <a:rPr lang="en-US" sz="2500">
                <a:solidFill>
                  <a:schemeClr val="dk1"/>
                </a:solidFill>
                <a:latin typeface="Calibri"/>
                <a:ea typeface="Calibri"/>
                <a:cs typeface="Calibri"/>
                <a:sym typeface="Calibri"/>
              </a:rPr>
              <a:t>Building block for more complex reading</a:t>
            </a:r>
          </a:p>
          <a:p>
            <a:pPr marL="574675" marR="0" lvl="0" indent="-295275" algn="l" rtl="0">
              <a:spcBef>
                <a:spcPts val="500"/>
              </a:spcBef>
              <a:spcAft>
                <a:spcPts val="0"/>
              </a:spcAft>
              <a:buClr>
                <a:schemeClr val="accent1"/>
              </a:buClr>
              <a:buSzPct val="85000"/>
              <a:buFont typeface="Arial"/>
              <a:buChar char="•"/>
            </a:pPr>
            <a:r>
              <a:rPr lang="en-US" sz="2500">
                <a:solidFill>
                  <a:schemeClr val="dk1"/>
                </a:solidFill>
                <a:latin typeface="Calibri"/>
                <a:ea typeface="Calibri"/>
                <a:cs typeface="Calibri"/>
                <a:sym typeface="Calibri"/>
              </a:rPr>
              <a:t>Helps students to learn new concepts.</a:t>
            </a:r>
          </a:p>
          <a:p>
            <a:pPr marL="574675" marR="0" lvl="0" indent="-249237" algn="l" rtl="0">
              <a:spcBef>
                <a:spcPts val="500"/>
              </a:spcBef>
              <a:spcAft>
                <a:spcPts val="0"/>
              </a:spcAft>
              <a:buClr>
                <a:schemeClr val="dk1"/>
              </a:buClr>
              <a:buFont typeface="Calibri"/>
              <a:buChar char="•"/>
            </a:pPr>
            <a:r>
              <a:rPr lang="en-US" i="1">
                <a:solidFill>
                  <a:schemeClr val="dk1"/>
                </a:solidFill>
                <a:latin typeface="Calibri"/>
                <a:ea typeface="Calibri"/>
                <a:cs typeface="Calibri"/>
                <a:sym typeface="Calibri"/>
              </a:rPr>
              <a:t>Marzano : Why Teach Vocabulary (  )</a:t>
            </a:r>
          </a:p>
          <a:p>
            <a:pPr marL="0" marR="0" lvl="0" indent="0" algn="l" rtl="0">
              <a:spcBef>
                <a:spcPts val="540"/>
              </a:spcBef>
              <a:spcAft>
                <a:spcPts val="0"/>
              </a:spcAft>
              <a:buClr>
                <a:schemeClr val="accent1"/>
              </a:buClr>
              <a:buFont typeface="Noto Sans Symbols"/>
              <a:buNone/>
            </a:pPr>
            <a:endParaRPr sz="27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01752" y="3078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i="0" u="none" strike="noStrike" cap="none">
                <a:solidFill>
                  <a:srgbClr val="4F81BD"/>
                </a:solidFill>
                <a:latin typeface="Calibri"/>
                <a:ea typeface="Calibri"/>
                <a:cs typeface="Calibri"/>
                <a:sym typeface="Calibri"/>
              </a:rPr>
              <a:t>Turn and Talk </a:t>
            </a:r>
            <a:br>
              <a:rPr lang="en-US" sz="2800" b="0" i="0" u="none" strike="noStrike" cap="none">
                <a:solidFill>
                  <a:srgbClr val="4F81BD"/>
                </a:solidFill>
                <a:latin typeface="Calibri"/>
                <a:ea typeface="Calibri"/>
                <a:cs typeface="Calibri"/>
                <a:sym typeface="Calibri"/>
              </a:rPr>
            </a:br>
            <a:r>
              <a:rPr lang="en-US" sz="2800" b="0" i="0" u="none" strike="noStrike" cap="none">
                <a:solidFill>
                  <a:srgbClr val="4F81BD"/>
                </a:solidFill>
                <a:latin typeface="Calibri"/>
                <a:ea typeface="Calibri"/>
                <a:cs typeface="Calibri"/>
                <a:sym typeface="Calibri"/>
              </a:rPr>
              <a:t>Hable con un Compañero</a:t>
            </a:r>
          </a:p>
        </p:txBody>
      </p:sp>
      <p:sp>
        <p:nvSpPr>
          <p:cNvPr id="308" name="Shape 308"/>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12</a:t>
            </a:fld>
            <a:endParaRPr lang="en-US" sz="1600">
              <a:solidFill>
                <a:srgbClr val="88A44E"/>
              </a:solidFill>
              <a:latin typeface="Arial"/>
              <a:ea typeface="Arial"/>
              <a:cs typeface="Arial"/>
              <a:sym typeface="Arial"/>
            </a:endParaRPr>
          </a:p>
        </p:txBody>
      </p:sp>
      <p:sp>
        <p:nvSpPr>
          <p:cNvPr id="309" name="Shape 309"/>
          <p:cNvSpPr txBox="1"/>
          <p:nvPr/>
        </p:nvSpPr>
        <p:spPr>
          <a:xfrm>
            <a:off x="4724400" y="1371600"/>
            <a:ext cx="4267200" cy="353943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s-ES_tradnl" sz="2800" b="1" dirty="0">
                <a:solidFill>
                  <a:srgbClr val="FF0080"/>
                </a:solidFill>
                <a:latin typeface="Calibri"/>
                <a:ea typeface="Calibri"/>
                <a:cs typeface="Calibri"/>
                <a:sym typeface="Calibri"/>
              </a:rPr>
              <a:t>¿</a:t>
            </a:r>
            <a:r>
              <a:rPr lang="es-ES_tradnl" sz="2800" b="1" i="1" dirty="0">
                <a:solidFill>
                  <a:srgbClr val="FF0080"/>
                </a:solidFill>
                <a:latin typeface="Calibri"/>
                <a:ea typeface="Calibri"/>
                <a:cs typeface="Calibri"/>
                <a:sym typeface="Calibri"/>
              </a:rPr>
              <a:t>Cómo se puede utilizar esta habilidad en la vida diaria?</a:t>
            </a:r>
          </a:p>
          <a:p>
            <a:pPr marL="0" marR="0" lvl="0" indent="0" algn="l" rtl="0">
              <a:spcBef>
                <a:spcPts val="0"/>
              </a:spcBef>
              <a:spcAft>
                <a:spcPts val="0"/>
              </a:spcAft>
              <a:buNone/>
            </a:pPr>
            <a:endParaRPr lang="es-ES_tradnl"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Calibri"/>
              <a:buAutoNum type="arabicPeriod"/>
            </a:pPr>
            <a:r>
              <a:rPr lang="es-ES_tradnl" sz="2800" dirty="0">
                <a:solidFill>
                  <a:schemeClr val="dk1"/>
                </a:solidFill>
                <a:latin typeface="Calibri"/>
                <a:ea typeface="Calibri"/>
                <a:cs typeface="Calibri"/>
                <a:sym typeface="Calibri"/>
              </a:rPr>
              <a:t>De vuelta y hable con la persona que se encuentra al lado suyo.</a:t>
            </a:r>
          </a:p>
          <a:p>
            <a:pPr marL="457200" marR="0" lvl="0" indent="-457200" algn="l" rtl="0">
              <a:spcBef>
                <a:spcPts val="0"/>
              </a:spcBef>
              <a:spcAft>
                <a:spcPts val="0"/>
              </a:spcAft>
              <a:buClr>
                <a:schemeClr val="dk1"/>
              </a:buClr>
              <a:buSzPct val="100000"/>
              <a:buFont typeface="Calibri"/>
              <a:buAutoNum type="arabicPeriod"/>
            </a:pPr>
            <a:r>
              <a:rPr lang="es-ES_tradnl" sz="2800" dirty="0">
                <a:solidFill>
                  <a:schemeClr val="dk1"/>
                </a:solidFill>
                <a:latin typeface="Calibri"/>
                <a:ea typeface="Calibri"/>
                <a:cs typeface="Calibri"/>
                <a:sym typeface="Calibri"/>
              </a:rPr>
              <a:t>Deben turnarse para responder a la pregunta.</a:t>
            </a:r>
          </a:p>
          <a:p>
            <a:pPr marL="0" marR="0" lvl="0" indent="0" algn="ctr" rtl="0">
              <a:spcBef>
                <a:spcPts val="0"/>
              </a:spcBef>
              <a:spcAft>
                <a:spcPts val="0"/>
              </a:spcAft>
              <a:buNone/>
            </a:pPr>
            <a:endParaRPr sz="2800" b="1" dirty="0">
              <a:solidFill>
                <a:schemeClr val="dk1"/>
              </a:solidFill>
              <a:latin typeface="Calibri"/>
              <a:ea typeface="Calibri"/>
              <a:cs typeface="Calibri"/>
              <a:sym typeface="Calibri"/>
            </a:endParaRPr>
          </a:p>
        </p:txBody>
      </p:sp>
      <p:sp>
        <p:nvSpPr>
          <p:cNvPr id="310" name="Shape 310"/>
          <p:cNvSpPr txBox="1"/>
          <p:nvPr/>
        </p:nvSpPr>
        <p:spPr>
          <a:xfrm>
            <a:off x="228600" y="1447800"/>
            <a:ext cx="4191000" cy="353943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2800" b="1" i="1">
                <a:solidFill>
                  <a:srgbClr val="FF0080"/>
                </a:solidFill>
                <a:latin typeface="Calibri"/>
                <a:ea typeface="Calibri"/>
                <a:cs typeface="Calibri"/>
                <a:sym typeface="Calibri"/>
              </a:rPr>
              <a:t>How can this skill be used in everyday life?</a:t>
            </a: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Calibri"/>
              <a:buAutoNum type="arabicPeriod"/>
            </a:pPr>
            <a:r>
              <a:rPr lang="en-US" sz="2800">
                <a:solidFill>
                  <a:schemeClr val="dk1"/>
                </a:solidFill>
                <a:latin typeface="Calibri"/>
                <a:ea typeface="Calibri"/>
                <a:cs typeface="Calibri"/>
                <a:sym typeface="Calibri"/>
              </a:rPr>
              <a:t>Turn to the person next to you.</a:t>
            </a:r>
          </a:p>
          <a:p>
            <a:pPr marL="457200" marR="0" lvl="0" indent="-457200" algn="l" rtl="0">
              <a:spcBef>
                <a:spcPts val="0"/>
              </a:spcBef>
              <a:spcAft>
                <a:spcPts val="0"/>
              </a:spcAft>
              <a:buClr>
                <a:schemeClr val="dk1"/>
              </a:buClr>
              <a:buSzPct val="100000"/>
              <a:buFont typeface="Calibri"/>
              <a:buAutoNum type="arabicPeriod"/>
            </a:pPr>
            <a:r>
              <a:rPr lang="en-US" sz="2800">
                <a:solidFill>
                  <a:schemeClr val="dk1"/>
                </a:solidFill>
                <a:latin typeface="Calibri"/>
                <a:ea typeface="Calibri"/>
                <a:cs typeface="Calibri"/>
                <a:sym typeface="Calibri"/>
              </a:rPr>
              <a:t>Take turns responding the question.</a:t>
            </a:r>
          </a:p>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416834739"/>
              </p:ext>
            </p:extLst>
          </p:nvPr>
        </p:nvGraphicFramePr>
        <p:xfrm>
          <a:off x="0" y="720265"/>
          <a:ext cx="9219321" cy="5356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697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01752" y="3048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1" i="0" u="none" strike="noStrike" cap="none">
                <a:solidFill>
                  <a:srgbClr val="4F81BD"/>
                </a:solidFill>
                <a:latin typeface="Calibri"/>
                <a:ea typeface="Calibri"/>
                <a:cs typeface="Calibri"/>
                <a:sym typeface="Calibri"/>
              </a:rPr>
              <a:t>Turn and Talk</a:t>
            </a:r>
            <a:br>
              <a:rPr lang="en-US" sz="2800" b="1" i="0" u="none" strike="noStrike" cap="none">
                <a:solidFill>
                  <a:srgbClr val="4F81BD"/>
                </a:solidFill>
                <a:latin typeface="Calibri"/>
                <a:ea typeface="Calibri"/>
                <a:cs typeface="Calibri"/>
                <a:sym typeface="Calibri"/>
              </a:rPr>
            </a:br>
            <a:r>
              <a:rPr lang="en-US" sz="2800" b="1" i="0" u="none" strike="noStrike" cap="none">
                <a:solidFill>
                  <a:srgbClr val="4F81BD"/>
                </a:solidFill>
                <a:latin typeface="Calibri"/>
                <a:ea typeface="Calibri"/>
                <a:cs typeface="Calibri"/>
                <a:sym typeface="Calibri"/>
              </a:rPr>
              <a:t>Hable con un Compañero</a:t>
            </a:r>
          </a:p>
        </p:txBody>
      </p:sp>
      <p:sp>
        <p:nvSpPr>
          <p:cNvPr id="325" name="Shape 325"/>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14</a:t>
            </a:fld>
            <a:endParaRPr lang="en-US" sz="1600">
              <a:solidFill>
                <a:srgbClr val="88A44E"/>
              </a:solidFill>
              <a:latin typeface="Arial"/>
              <a:ea typeface="Arial"/>
              <a:cs typeface="Arial"/>
              <a:sym typeface="Arial"/>
            </a:endParaRPr>
          </a:p>
        </p:txBody>
      </p:sp>
      <p:sp>
        <p:nvSpPr>
          <p:cNvPr id="326" name="Shape 326"/>
          <p:cNvSpPr txBox="1">
            <a:spLocks noGrp="1"/>
          </p:cNvSpPr>
          <p:nvPr>
            <p:ph type="body" idx="1"/>
          </p:nvPr>
        </p:nvSpPr>
        <p:spPr>
          <a:xfrm>
            <a:off x="4724400" y="1414272"/>
            <a:ext cx="4267200" cy="468172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s-ES_tradnl" sz="2800" b="1" i="0" u="none" strike="noStrike" cap="none" dirty="0">
                <a:solidFill>
                  <a:srgbClr val="FF0080"/>
                </a:solidFill>
                <a:latin typeface="Calibri"/>
                <a:ea typeface="Calibri"/>
                <a:cs typeface="Calibri"/>
                <a:sym typeface="Calibri"/>
              </a:rPr>
              <a:t>¿</a:t>
            </a:r>
            <a:r>
              <a:rPr lang="es-ES_tradnl" sz="2800" b="1" i="1" u="none" strike="noStrike" cap="none" dirty="0">
                <a:solidFill>
                  <a:srgbClr val="FF0080"/>
                </a:solidFill>
                <a:latin typeface="Calibri"/>
                <a:ea typeface="Calibri"/>
                <a:cs typeface="Calibri"/>
                <a:sym typeface="Calibri"/>
              </a:rPr>
              <a:t>Qué conclusiones puedes sacar acerca de los datos?</a:t>
            </a:r>
          </a:p>
          <a:p>
            <a:pPr marL="0" marR="0" lvl="0" indent="0" algn="l" rtl="0">
              <a:spcBef>
                <a:spcPts val="560"/>
              </a:spcBef>
              <a:spcAft>
                <a:spcPts val="0"/>
              </a:spcAft>
              <a:buClr>
                <a:schemeClr val="accent1"/>
              </a:buClr>
              <a:buSzPct val="25000"/>
              <a:buFont typeface="Noto Sans Symbols"/>
              <a:buNone/>
            </a:pPr>
            <a:endParaRPr lang="es-ES_tradnl" sz="2800" b="1" i="1" u="none" strike="noStrike" cap="none" dirty="0">
              <a:solidFill>
                <a:srgbClr val="FF0080"/>
              </a:solidFill>
              <a:latin typeface="Calibri"/>
              <a:ea typeface="Calibri"/>
              <a:cs typeface="Calibri"/>
              <a:sym typeface="Calibri"/>
            </a:endParaRPr>
          </a:p>
          <a:p>
            <a:pPr marL="457200" marR="0" lvl="0" indent="-457200" algn="l" rtl="0">
              <a:spcBef>
                <a:spcPts val="560"/>
              </a:spcBef>
              <a:spcAft>
                <a:spcPts val="0"/>
              </a:spcAft>
              <a:buClr>
                <a:schemeClr val="dk1"/>
              </a:buClr>
              <a:buSzPct val="85000"/>
              <a:buFont typeface="Calibri"/>
              <a:buAutoNum type="arabicPeriod"/>
            </a:pPr>
            <a:r>
              <a:rPr lang="es-ES_tradnl" sz="2800" b="0" i="0" u="none" strike="noStrike" cap="none" dirty="0">
                <a:solidFill>
                  <a:schemeClr val="dk1"/>
                </a:solidFill>
                <a:latin typeface="Calibri"/>
                <a:ea typeface="Calibri"/>
                <a:cs typeface="Calibri"/>
                <a:sym typeface="Calibri"/>
              </a:rPr>
              <a:t>De vuelta y hable con la persona que se encuentra al lado suyo.</a:t>
            </a:r>
          </a:p>
          <a:p>
            <a:pPr marL="457200" marR="0" lvl="0" indent="-457200" algn="l" rtl="0">
              <a:spcBef>
                <a:spcPts val="560"/>
              </a:spcBef>
              <a:spcAft>
                <a:spcPts val="0"/>
              </a:spcAft>
              <a:buClr>
                <a:schemeClr val="dk1"/>
              </a:buClr>
              <a:buSzPct val="85000"/>
              <a:buFont typeface="Calibri"/>
              <a:buAutoNum type="arabicPeriod"/>
            </a:pPr>
            <a:r>
              <a:rPr lang="es-ES_tradnl" sz="2800" dirty="0"/>
              <a:t>Deben</a:t>
            </a:r>
            <a:r>
              <a:rPr lang="es-ES_tradnl" sz="2800" b="0" i="0" u="none" strike="noStrike" cap="none" dirty="0">
                <a:solidFill>
                  <a:schemeClr val="dk1"/>
                </a:solidFill>
                <a:latin typeface="Calibri"/>
                <a:ea typeface="Calibri"/>
                <a:cs typeface="Calibri"/>
                <a:sym typeface="Calibri"/>
              </a:rPr>
              <a:t> turnarse para responder a la pregunta.</a:t>
            </a:r>
          </a:p>
          <a:p>
            <a:pPr marL="0" marR="0" lvl="0" indent="0" algn="l" rtl="0">
              <a:spcBef>
                <a:spcPts val="500"/>
              </a:spcBef>
              <a:buClr>
                <a:schemeClr val="accent1"/>
              </a:buClr>
              <a:buSzPct val="25000"/>
              <a:buFont typeface="Noto Sans Symbols"/>
              <a:buNone/>
            </a:pPr>
            <a:endParaRPr sz="2500" b="0" i="0" u="none" strike="noStrike" cap="none" dirty="0">
              <a:solidFill>
                <a:schemeClr val="dk1"/>
              </a:solidFill>
              <a:latin typeface="Calibri"/>
              <a:ea typeface="Calibri"/>
              <a:cs typeface="Calibri"/>
              <a:sym typeface="Calibri"/>
            </a:endParaRPr>
          </a:p>
        </p:txBody>
      </p:sp>
      <p:sp>
        <p:nvSpPr>
          <p:cNvPr id="327" name="Shape 327"/>
          <p:cNvSpPr txBox="1">
            <a:spLocks noGrp="1"/>
          </p:cNvSpPr>
          <p:nvPr>
            <p:ph type="body" idx="1"/>
          </p:nvPr>
        </p:nvSpPr>
        <p:spPr>
          <a:xfrm>
            <a:off x="304800" y="1490472"/>
            <a:ext cx="4038600" cy="468172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500" b="1" i="1" u="none" strike="noStrike" cap="none">
                <a:solidFill>
                  <a:srgbClr val="FF0080"/>
                </a:solidFill>
                <a:latin typeface="Calibri"/>
                <a:ea typeface="Calibri"/>
                <a:cs typeface="Calibri"/>
                <a:sym typeface="Calibri"/>
              </a:rPr>
              <a:t>What conclusions can you draw about the data?</a:t>
            </a:r>
          </a:p>
          <a:p>
            <a:pPr marL="0" marR="0" lvl="0" indent="0" algn="l" rtl="0">
              <a:spcBef>
                <a:spcPts val="560"/>
              </a:spcBef>
              <a:spcAft>
                <a:spcPts val="0"/>
              </a:spcAft>
              <a:buClr>
                <a:schemeClr val="accent1"/>
              </a:buClr>
              <a:buSzPct val="25000"/>
              <a:buFont typeface="Noto Sans Symbols"/>
              <a:buNone/>
            </a:pPr>
            <a:endParaRPr sz="2800" b="1" i="1" u="none" strike="noStrike" cap="none">
              <a:solidFill>
                <a:srgbClr val="FF0080"/>
              </a:solidFill>
              <a:latin typeface="Calibri"/>
              <a:ea typeface="Calibri"/>
              <a:cs typeface="Calibri"/>
              <a:sym typeface="Calibri"/>
            </a:endParaRPr>
          </a:p>
          <a:p>
            <a:pPr marL="457200" marR="0" lvl="0" indent="-457200" algn="l" rtl="0">
              <a:spcBef>
                <a:spcPts val="560"/>
              </a:spcBef>
              <a:spcAft>
                <a:spcPts val="0"/>
              </a:spcAft>
              <a:buClr>
                <a:schemeClr val="dk1"/>
              </a:buClr>
              <a:buSzPct val="85000"/>
              <a:buFont typeface="Calibri"/>
              <a:buAutoNum type="arabicPeriod"/>
            </a:pPr>
            <a:r>
              <a:rPr lang="en-US" sz="2800" b="0" i="0" u="none" strike="noStrike" cap="none">
                <a:solidFill>
                  <a:schemeClr val="dk1"/>
                </a:solidFill>
                <a:latin typeface="Calibri"/>
                <a:ea typeface="Calibri"/>
                <a:cs typeface="Calibri"/>
                <a:sym typeface="Calibri"/>
              </a:rPr>
              <a:t>Turn to the person next to you.</a:t>
            </a:r>
          </a:p>
          <a:p>
            <a:pPr marL="457200" marR="0" lvl="0" indent="-457200" algn="l" rtl="0">
              <a:spcBef>
                <a:spcPts val="560"/>
              </a:spcBef>
              <a:spcAft>
                <a:spcPts val="0"/>
              </a:spcAft>
              <a:buClr>
                <a:schemeClr val="dk1"/>
              </a:buClr>
              <a:buSzPct val="85000"/>
              <a:buFont typeface="Calibri"/>
              <a:buAutoNum type="arabicPeriod"/>
            </a:pPr>
            <a:r>
              <a:rPr lang="en-US" sz="2800" b="0" i="0" u="none" strike="noStrike" cap="none">
                <a:solidFill>
                  <a:schemeClr val="dk1"/>
                </a:solidFill>
                <a:latin typeface="Calibri"/>
                <a:ea typeface="Calibri"/>
                <a:cs typeface="Calibri"/>
                <a:sym typeface="Calibri"/>
              </a:rPr>
              <a:t>Take turns responding the question.</a:t>
            </a:r>
          </a:p>
          <a:p>
            <a:pPr marL="0" marR="0" lvl="0" indent="0" algn="l" rtl="0">
              <a:spcBef>
                <a:spcPts val="500"/>
              </a:spcBef>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52400" y="765048"/>
            <a:ext cx="8763000" cy="759000"/>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Calibri"/>
              <a:buNone/>
            </a:pPr>
            <a:r>
              <a:rPr lang="en-US" sz="2790" b="0" dirty="0">
                <a:solidFill>
                  <a:schemeClr val="accent1"/>
                </a:solidFill>
              </a:rPr>
              <a:t>6th</a:t>
            </a:r>
            <a:r>
              <a:rPr lang="en-US" sz="2790" b="0" i="0" u="none" strike="noStrike" cap="none" dirty="0">
                <a:solidFill>
                  <a:schemeClr val="accent1"/>
                </a:solidFill>
                <a:latin typeface="Calibri"/>
                <a:ea typeface="Calibri"/>
                <a:cs typeface="Calibri"/>
                <a:sym typeface="Calibri"/>
              </a:rPr>
              <a:t> Grade </a:t>
            </a:r>
            <a:r>
              <a:rPr lang="en-US" sz="2790" b="0" dirty="0">
                <a:solidFill>
                  <a:schemeClr val="accent1"/>
                </a:solidFill>
              </a:rPr>
              <a:t>Vocabulary</a:t>
            </a:r>
            <a:r>
              <a:rPr lang="en-US" sz="2790" b="0" i="0" u="none" strike="noStrike" cap="none" dirty="0">
                <a:solidFill>
                  <a:schemeClr val="accent1"/>
                </a:solidFill>
                <a:latin typeface="Calibri"/>
                <a:ea typeface="Calibri"/>
                <a:cs typeface="Calibri"/>
                <a:sym typeface="Calibri"/>
              </a:rPr>
              <a:t> Fluency Classroom Data</a:t>
            </a:r>
            <a:br>
              <a:rPr lang="en-US" sz="2790" b="0" i="0" u="none" strike="noStrike" cap="none" dirty="0">
                <a:solidFill>
                  <a:srgbClr val="4F81BD"/>
                </a:solidFill>
                <a:latin typeface="Calibri"/>
                <a:ea typeface="Calibri"/>
                <a:cs typeface="Calibri"/>
                <a:sym typeface="Calibri"/>
              </a:rPr>
            </a:br>
            <a:r>
              <a:rPr lang="es-ES_tradnl" sz="2790" b="0" i="0" u="none" strike="noStrike" cap="none" dirty="0">
                <a:solidFill>
                  <a:srgbClr val="4F81BD"/>
                </a:solidFill>
                <a:sym typeface="Calibri"/>
              </a:rPr>
              <a:t>Datos de </a:t>
            </a:r>
            <a:r>
              <a:rPr lang="es-ES_tradnl" sz="2790" b="0" dirty="0"/>
              <a:t>6</a:t>
            </a:r>
            <a:r>
              <a:rPr lang="es-ES_tradnl" sz="2790" b="0" baseline="30000" dirty="0"/>
              <a:t>to</a:t>
            </a:r>
            <a:r>
              <a:rPr lang="es-ES_tradnl" sz="2790" b="0" dirty="0"/>
              <a:t> grado</a:t>
            </a:r>
            <a:r>
              <a:rPr lang="es-ES_tradnl" sz="2790" b="0" i="0" u="none" strike="noStrike" cap="none" dirty="0">
                <a:solidFill>
                  <a:srgbClr val="4F81BD"/>
                </a:solidFill>
                <a:sym typeface="Calibri"/>
              </a:rPr>
              <a:t>: Fluidez </a:t>
            </a:r>
            <a:r>
              <a:rPr lang="es-ES_tradnl" sz="2790" b="0" dirty="0"/>
              <a:t>del</a:t>
            </a:r>
            <a:r>
              <a:rPr lang="es-ES_tradnl" sz="2790" b="0" i="0" u="none" strike="noStrike" cap="none" dirty="0">
                <a:solidFill>
                  <a:srgbClr val="4F81BD"/>
                </a:solidFill>
                <a:sym typeface="Calibri"/>
              </a:rPr>
              <a:t> </a:t>
            </a:r>
            <a:r>
              <a:rPr lang="es-ES_tradnl" sz="2790" b="0" dirty="0"/>
              <a:t>Vocabulario en Clases</a:t>
            </a:r>
            <a:r>
              <a:rPr lang="es-ES_tradnl" sz="2790" b="0" i="0" u="none" strike="noStrike" cap="none" dirty="0">
                <a:solidFill>
                  <a:srgbClr val="4F81BD"/>
                </a:solidFill>
                <a:sym typeface="Calibri"/>
              </a:rPr>
              <a:t> </a:t>
            </a:r>
            <a:br>
              <a:rPr lang="en-US" sz="2970" b="0" i="0" u="none" strike="noStrike" cap="none" dirty="0">
                <a:solidFill>
                  <a:srgbClr val="4F81BD"/>
                </a:solidFill>
                <a:latin typeface="Calibri"/>
                <a:ea typeface="Calibri"/>
                <a:cs typeface="Calibri"/>
                <a:sym typeface="Calibri"/>
              </a:rPr>
            </a:br>
            <a:endParaRPr lang="en-US" sz="2970" b="0" i="0" u="none" strike="noStrike" cap="none" dirty="0">
              <a:solidFill>
                <a:srgbClr val="4F81BD"/>
              </a:solidFill>
              <a:latin typeface="Calibri"/>
              <a:ea typeface="Calibri"/>
              <a:cs typeface="Calibri"/>
              <a:sym typeface="Calibri"/>
            </a:endParaRPr>
          </a:p>
        </p:txBody>
      </p:sp>
      <p:sp>
        <p:nvSpPr>
          <p:cNvPr id="316" name="Shape 316"/>
          <p:cNvSpPr txBox="1">
            <a:spLocks noGrp="1"/>
          </p:cNvSpPr>
          <p:nvPr>
            <p:ph type="sldNum" idx="12"/>
          </p:nvPr>
        </p:nvSpPr>
        <p:spPr>
          <a:xfrm>
            <a:off x="4343400" y="103602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15</a:t>
            </a:fld>
            <a:endParaRPr lang="en-US" sz="1600">
              <a:solidFill>
                <a:srgbClr val="88A44E"/>
              </a:solidFill>
              <a:latin typeface="Arial"/>
              <a:ea typeface="Arial"/>
              <a:cs typeface="Arial"/>
              <a:sym typeface="Arial"/>
            </a:endParaRPr>
          </a:p>
        </p:txBody>
      </p:sp>
      <p:sp>
        <p:nvSpPr>
          <p:cNvPr id="317" name="Shape 317"/>
          <p:cNvSpPr txBox="1"/>
          <p:nvPr/>
        </p:nvSpPr>
        <p:spPr>
          <a:xfrm>
            <a:off x="294281" y="5684021"/>
            <a:ext cx="4692180" cy="64633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s-ES_tradnl" sz="1200" dirty="0">
                <a:solidFill>
                  <a:schemeClr val="dk1"/>
                </a:solidFill>
                <a:latin typeface="Arial"/>
                <a:ea typeface="Arial"/>
                <a:cs typeface="Arial"/>
                <a:sym typeface="Arial"/>
              </a:rPr>
              <a:t>Línea horizontal </a:t>
            </a:r>
            <a:r>
              <a:rPr lang="es-ES_tradnl" sz="1200" dirty="0">
                <a:solidFill>
                  <a:schemeClr val="accent6"/>
                </a:solidFill>
                <a:latin typeface="Arial"/>
                <a:ea typeface="Arial"/>
                <a:cs typeface="Arial"/>
                <a:sym typeface="Arial"/>
              </a:rPr>
              <a:t>(NARANJA) </a:t>
            </a:r>
            <a:r>
              <a:rPr lang="es-ES_tradnl" sz="1200" dirty="0">
                <a:solidFill>
                  <a:schemeClr val="dk1"/>
                </a:solidFill>
                <a:latin typeface="Arial"/>
                <a:ea typeface="Arial"/>
                <a:cs typeface="Arial"/>
                <a:sym typeface="Arial"/>
              </a:rPr>
              <a:t>es la referencia actual</a:t>
            </a:r>
            <a:br>
              <a:rPr lang="es-ES_tradnl" sz="1200" dirty="0">
                <a:solidFill>
                  <a:schemeClr val="dk1"/>
                </a:solidFill>
                <a:latin typeface="Arial"/>
                <a:ea typeface="Arial"/>
                <a:cs typeface="Arial"/>
                <a:sym typeface="Arial"/>
              </a:rPr>
            </a:br>
            <a:r>
              <a:rPr lang="es-ES_tradnl" sz="1200" b="1" dirty="0">
                <a:solidFill>
                  <a:schemeClr val="accent5"/>
                </a:solidFill>
                <a:latin typeface="Arial"/>
                <a:ea typeface="Arial"/>
                <a:cs typeface="Arial"/>
                <a:sym typeface="Arial"/>
              </a:rPr>
              <a:t>AQUA</a:t>
            </a:r>
            <a:r>
              <a:rPr lang="es-ES_tradnl" sz="1200" dirty="0">
                <a:solidFill>
                  <a:schemeClr val="dk1"/>
                </a:solidFill>
                <a:latin typeface="Arial"/>
                <a:ea typeface="Arial"/>
                <a:cs typeface="Arial"/>
                <a:sym typeface="Arial"/>
              </a:rPr>
              <a:t>  es donde su hijo inició a principios del año</a:t>
            </a:r>
          </a:p>
        </p:txBody>
      </p:sp>
      <p:sp>
        <p:nvSpPr>
          <p:cNvPr id="318" name="Shape 318"/>
          <p:cNvSpPr txBox="1"/>
          <p:nvPr/>
        </p:nvSpPr>
        <p:spPr>
          <a:xfrm>
            <a:off x="4267200" y="5715000"/>
            <a:ext cx="4572000" cy="92333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dirty="0">
                <a:solidFill>
                  <a:schemeClr val="dk1"/>
                </a:solidFill>
                <a:latin typeface="Cambria"/>
                <a:ea typeface="Cambria"/>
                <a:cs typeface="Cambria"/>
                <a:sym typeface="Cambria"/>
              </a:rPr>
              <a:t>Bottom horizontal line </a:t>
            </a:r>
            <a:r>
              <a:rPr lang="en-US" sz="1200" b="1" dirty="0">
                <a:solidFill>
                  <a:schemeClr val="dk1"/>
                </a:solidFill>
                <a:latin typeface="Cambria"/>
                <a:ea typeface="Cambria"/>
                <a:cs typeface="Cambria"/>
                <a:sym typeface="Cambria"/>
              </a:rPr>
              <a:t>(</a:t>
            </a:r>
            <a:r>
              <a:rPr lang="en-US" sz="1200" b="1" dirty="0">
                <a:solidFill>
                  <a:schemeClr val="accent6"/>
                </a:solidFill>
                <a:latin typeface="Cambria"/>
                <a:ea typeface="Cambria"/>
                <a:cs typeface="Cambria"/>
                <a:sym typeface="Cambria"/>
              </a:rPr>
              <a:t>ORANGE</a:t>
            </a:r>
            <a:r>
              <a:rPr lang="en-US" sz="1200" b="1" dirty="0">
                <a:solidFill>
                  <a:schemeClr val="dk1"/>
                </a:solidFill>
                <a:latin typeface="Cambria"/>
                <a:ea typeface="Cambria"/>
                <a:cs typeface="Cambria"/>
                <a:sym typeface="Cambria"/>
              </a:rPr>
              <a:t>) </a:t>
            </a:r>
            <a:r>
              <a:rPr lang="en-US" sz="1200" dirty="0">
                <a:solidFill>
                  <a:schemeClr val="dk1"/>
                </a:solidFill>
                <a:latin typeface="Cambria"/>
                <a:ea typeface="Cambria"/>
                <a:cs typeface="Cambria"/>
                <a:sym typeface="Cambria"/>
              </a:rPr>
              <a:t>is the current benchmark (EOQ)</a:t>
            </a:r>
          </a:p>
          <a:p>
            <a:pPr marL="0" marR="0" lvl="0" indent="0" algn="l" rtl="0">
              <a:spcBef>
                <a:spcPts val="0"/>
              </a:spcBef>
              <a:spcAft>
                <a:spcPts val="0"/>
              </a:spcAft>
              <a:buSzPct val="25000"/>
              <a:buNone/>
            </a:pPr>
            <a:r>
              <a:rPr lang="en-US" sz="1200" b="1" dirty="0">
                <a:solidFill>
                  <a:srgbClr val="4BACC6"/>
                </a:solidFill>
                <a:latin typeface="Cambria"/>
                <a:ea typeface="Cambria"/>
                <a:cs typeface="Cambria"/>
                <a:sym typeface="Cambria"/>
              </a:rPr>
              <a:t>BLUE</a:t>
            </a:r>
            <a:r>
              <a:rPr lang="en-US" sz="1200" dirty="0">
                <a:solidFill>
                  <a:schemeClr val="dk1"/>
                </a:solidFill>
                <a:latin typeface="Cambria"/>
                <a:ea typeface="Cambria"/>
                <a:cs typeface="Cambria"/>
                <a:sym typeface="Cambria"/>
              </a:rPr>
              <a:t> bar is where your child started at the beginning of the year</a:t>
            </a: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545488224"/>
              </p:ext>
            </p:extLst>
          </p:nvPr>
        </p:nvGraphicFramePr>
        <p:xfrm>
          <a:off x="207938" y="1322362"/>
          <a:ext cx="8317084" cy="47766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52400" y="228600"/>
            <a:ext cx="87630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dirty="0"/>
              <a:t>Reading</a:t>
            </a:r>
            <a:r>
              <a:rPr lang="en-US" sz="2800" b="0" i="0" u="none" strike="noStrike" cap="none" dirty="0">
                <a:solidFill>
                  <a:srgbClr val="4F81BD"/>
                </a:solidFill>
                <a:latin typeface="Calibri"/>
                <a:ea typeface="Calibri"/>
                <a:cs typeface="Calibri"/>
                <a:sym typeface="Calibri"/>
              </a:rPr>
              <a:t> Fluency: </a:t>
            </a:r>
            <a:r>
              <a:rPr lang="en-US" sz="2800" b="0" dirty="0"/>
              <a:t>Vocabulary in Action</a:t>
            </a:r>
            <a:br>
              <a:rPr lang="en-US" sz="2800" b="0" dirty="0"/>
            </a:br>
            <a:r>
              <a:rPr lang="es-ES_tradnl" sz="2800" b="0" dirty="0"/>
              <a:t>Fluidez en la lectura: Vocabulario en acción </a:t>
            </a:r>
          </a:p>
        </p:txBody>
      </p:sp>
      <p:sp>
        <p:nvSpPr>
          <p:cNvPr id="294" name="Shape 294"/>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16</a:t>
            </a:fld>
            <a:endParaRPr lang="en-US" sz="1600">
              <a:solidFill>
                <a:srgbClr val="88A44E"/>
              </a:solidFill>
              <a:latin typeface="Arial"/>
              <a:ea typeface="Arial"/>
              <a:cs typeface="Arial"/>
              <a:sym typeface="Arial"/>
            </a:endParaRPr>
          </a:p>
        </p:txBody>
      </p:sp>
      <p:pic>
        <p:nvPicPr>
          <p:cNvPr id="295" name="Shape 295"/>
          <p:cNvPicPr preferRelativeResize="0">
            <a:picLocks noGrp="1"/>
          </p:cNvPicPr>
          <p:nvPr>
            <p:ph type="body" idx="1"/>
          </p:nvPr>
        </p:nvPicPr>
        <p:blipFill rotWithShape="1">
          <a:blip r:embed="rId3">
            <a:alphaModFix/>
          </a:blip>
          <a:srcRect t="2212" b="2212"/>
          <a:stretch/>
        </p:blipFill>
        <p:spPr>
          <a:xfrm>
            <a:off x="274828" y="979840"/>
            <a:ext cx="8503920" cy="4572000"/>
          </a:xfrm>
          <a:prstGeom prst="rect">
            <a:avLst/>
          </a:prstGeom>
          <a:noFill/>
          <a:ln>
            <a:noFill/>
          </a:ln>
        </p:spPr>
      </p:pic>
      <p:sp>
        <p:nvSpPr>
          <p:cNvPr id="2" name="Rectangle 1"/>
          <p:cNvSpPr/>
          <p:nvPr/>
        </p:nvSpPr>
        <p:spPr>
          <a:xfrm>
            <a:off x="3346274" y="4985984"/>
            <a:ext cx="2569483" cy="738664"/>
          </a:xfrm>
          <a:prstGeom prst="rect">
            <a:avLst/>
          </a:prstGeom>
        </p:spPr>
        <p:txBody>
          <a:bodyPr wrap="none">
            <a:spAutoFit/>
          </a:bodyPr>
          <a:lstStyle/>
          <a:p>
            <a:pPr lvl="0">
              <a:buClr>
                <a:schemeClr val="dk1"/>
              </a:buClr>
              <a:buSzPct val="25000"/>
            </a:pPr>
            <a:r>
              <a:rPr lang="en-US" u="sng" dirty="0">
                <a:solidFill>
                  <a:schemeClr val="hlink"/>
                </a:solidFill>
                <a:hlinkClick r:id="rId4"/>
              </a:rPr>
              <a:t>https://youtu.be/xMw0KcEZljE</a:t>
            </a:r>
          </a:p>
          <a:p>
            <a:pPr lvl="0">
              <a:buClr>
                <a:schemeClr val="dk1"/>
              </a:buClr>
              <a:buSzPct val="25000"/>
            </a:pPr>
            <a:endParaRPr lang="en-US" u="sng" dirty="0">
              <a:solidFill>
                <a:schemeClr val="hlink"/>
              </a:solidFill>
              <a:hlinkClick r:id="rId4"/>
            </a:endParaRPr>
          </a:p>
          <a:p>
            <a:pPr lvl="0">
              <a:buClr>
                <a:schemeClr val="dk1"/>
              </a:buClr>
              <a:buSzPct val="25000"/>
            </a:pPr>
            <a:r>
              <a:rPr lang="en-US" u="sng" dirty="0">
                <a:solidFill>
                  <a:schemeClr val="hlink"/>
                </a:solidFill>
                <a:hlinkClick r:id="rId4"/>
              </a:rPr>
              <a:t>https://youtu.be/18ekrxkIRlU</a:t>
            </a:r>
          </a:p>
        </p:txBody>
      </p:sp>
      <p:pic>
        <p:nvPicPr>
          <p:cNvPr id="5" name="Picture 4"/>
          <p:cNvPicPr>
            <a:picLocks noChangeAspect="1"/>
          </p:cNvPicPr>
          <p:nvPr/>
        </p:nvPicPr>
        <p:blipFill>
          <a:blip r:embed="rId5"/>
          <a:stretch>
            <a:fillRect/>
          </a:stretch>
        </p:blipFill>
        <p:spPr>
          <a:xfrm>
            <a:off x="1266092" y="1900237"/>
            <a:ext cx="5694486" cy="26056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603248" y="380420"/>
            <a:ext cx="7312152"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400" b="0" i="0" u="none" strike="noStrike" cap="none" dirty="0">
                <a:solidFill>
                  <a:srgbClr val="4F81BD"/>
                </a:solidFill>
                <a:latin typeface="Calibri"/>
                <a:ea typeface="Calibri"/>
                <a:cs typeface="Calibri"/>
                <a:sym typeface="Calibri"/>
              </a:rPr>
              <a:t>Activity #1 Directions: </a:t>
            </a:r>
            <a:r>
              <a:rPr lang="en-US" sz="2400" b="0" dirty="0">
                <a:solidFill>
                  <a:srgbClr val="000000"/>
                </a:solidFill>
              </a:rPr>
              <a:t>Context Clue Trouble</a:t>
            </a:r>
            <a:br>
              <a:rPr lang="en-US" sz="2400" b="0" i="0" u="none" strike="noStrike" cap="none" dirty="0">
                <a:solidFill>
                  <a:srgbClr val="000000"/>
                </a:solidFill>
                <a:latin typeface="Calibri"/>
                <a:ea typeface="Calibri"/>
                <a:cs typeface="Calibri"/>
                <a:sym typeface="Calibri"/>
              </a:rPr>
            </a:br>
            <a:r>
              <a:rPr lang="es-ES_tradnl" sz="2400" b="0" i="0" u="none" strike="noStrike" cap="none" dirty="0">
                <a:solidFill>
                  <a:srgbClr val="4F81BD"/>
                </a:solidFill>
                <a:latin typeface="Calibri"/>
                <a:ea typeface="Calibri"/>
                <a:cs typeface="Calibri"/>
                <a:sym typeface="Calibri"/>
              </a:rPr>
              <a:t>Actividad #1 Direcciones:  </a:t>
            </a:r>
            <a:endParaRPr lang="es-ES_tradnl" sz="2400" b="0" i="0" u="none" strike="noStrike" cap="none" dirty="0">
              <a:solidFill>
                <a:srgbClr val="000000"/>
              </a:solidFill>
              <a:latin typeface="Calibri"/>
              <a:ea typeface="Calibri"/>
              <a:cs typeface="Calibri"/>
              <a:sym typeface="Calibri"/>
            </a:endParaRPr>
          </a:p>
        </p:txBody>
      </p:sp>
      <p:sp>
        <p:nvSpPr>
          <p:cNvPr id="333" name="Shape 333"/>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17</a:t>
            </a:fld>
            <a:endParaRPr lang="en-US" sz="1600">
              <a:solidFill>
                <a:srgbClr val="88A44E"/>
              </a:solidFill>
              <a:latin typeface="Arial"/>
              <a:ea typeface="Arial"/>
              <a:cs typeface="Arial"/>
              <a:sym typeface="Arial"/>
            </a:endParaRPr>
          </a:p>
        </p:txBody>
      </p:sp>
      <p:sp>
        <p:nvSpPr>
          <p:cNvPr id="334" name="Shape 334"/>
          <p:cNvSpPr txBox="1">
            <a:spLocks noGrp="1"/>
          </p:cNvSpPr>
          <p:nvPr>
            <p:ph type="body" idx="1"/>
          </p:nvPr>
        </p:nvSpPr>
        <p:spPr>
          <a:xfrm>
            <a:off x="4572000" y="1447800"/>
            <a:ext cx="4343400" cy="4681728"/>
          </a:xfrm>
          <a:prstGeom prst="rect">
            <a:avLst/>
          </a:prstGeom>
          <a:noFill/>
          <a:ln>
            <a:noFill/>
          </a:ln>
        </p:spPr>
        <p:txBody>
          <a:bodyPr wrap="square" lIns="91425" tIns="45700" rIns="91425" bIns="45700" anchor="t" anchorCtr="0">
            <a:noAutofit/>
          </a:bodyPr>
          <a:lstStyle/>
          <a:p>
            <a:pPr marL="274320" marR="0" lvl="0" indent="-274320" algn="l" rtl="0">
              <a:spcBef>
                <a:spcPts val="0"/>
              </a:spcBef>
              <a:spcAft>
                <a:spcPts val="0"/>
              </a:spcAft>
              <a:buClr>
                <a:schemeClr val="accent1"/>
              </a:buClr>
              <a:buSzPct val="85000"/>
              <a:buFont typeface="Arial"/>
              <a:buChar char="•"/>
            </a:pPr>
            <a:r>
              <a:rPr lang="es-ES_tradnl" sz="1800" b="0" i="0" u="none" strike="noStrike" cap="none" dirty="0">
                <a:solidFill>
                  <a:schemeClr val="tx1"/>
                </a:solidFill>
                <a:sym typeface="Calibri"/>
              </a:rPr>
              <a:t>Cada jugador escoge un grupo de cartas. </a:t>
            </a:r>
          </a:p>
          <a:p>
            <a:pPr marL="0" marR="0" lvl="0" indent="0" algn="l" rtl="0">
              <a:spcBef>
                <a:spcPts val="0"/>
              </a:spcBef>
              <a:spcAft>
                <a:spcPts val="0"/>
              </a:spcAft>
              <a:buClr>
                <a:schemeClr val="accent1"/>
              </a:buClr>
              <a:buSzPct val="85000"/>
              <a:buNone/>
            </a:pPr>
            <a:endParaRPr lang="es-ES_tradnl" sz="1800" b="0" i="0" u="none" strike="noStrike" cap="none" dirty="0">
              <a:solidFill>
                <a:schemeClr val="tx1"/>
              </a:solidFill>
              <a:sym typeface="Calibri"/>
            </a:endParaRPr>
          </a:p>
          <a:p>
            <a:pPr marL="274320" marR="0" lvl="0" indent="-274320" algn="l" rtl="0">
              <a:spcBef>
                <a:spcPts val="0"/>
              </a:spcBef>
              <a:spcAft>
                <a:spcPts val="0"/>
              </a:spcAft>
              <a:buClr>
                <a:schemeClr val="accent1"/>
              </a:buClr>
              <a:buSzPct val="85000"/>
              <a:buFont typeface="Arial"/>
              <a:buChar char="•"/>
            </a:pPr>
            <a:r>
              <a:rPr lang="es-ES_tradnl" sz="1800" dirty="0">
                <a:solidFill>
                  <a:schemeClr val="tx1"/>
                </a:solidFill>
              </a:rPr>
              <a:t>Mezclar las cartas. Agarrar una carta y colocarla </a:t>
            </a:r>
            <a:r>
              <a:rPr lang="es-ES_tradnl" sz="1800" b="0" i="0" u="none" strike="noStrike" cap="none" dirty="0">
                <a:solidFill>
                  <a:schemeClr val="tx1"/>
                </a:solidFill>
                <a:sym typeface="Calibri"/>
              </a:rPr>
              <a:t> boca abajo por color.</a:t>
            </a:r>
          </a:p>
          <a:p>
            <a:pPr marL="0" marR="0" lvl="0" indent="0" algn="l" rtl="0">
              <a:spcBef>
                <a:spcPts val="0"/>
              </a:spcBef>
              <a:spcAft>
                <a:spcPts val="0"/>
              </a:spcAft>
              <a:buClr>
                <a:schemeClr val="accent1"/>
              </a:buClr>
              <a:buSzPct val="85000"/>
              <a:buNone/>
            </a:pPr>
            <a:endParaRPr lang="es-ES_tradnl" sz="1800" b="0" i="0" u="none" strike="noStrike" cap="none" dirty="0">
              <a:solidFill>
                <a:schemeClr val="tx1"/>
              </a:solidFill>
              <a:sym typeface="Calibri"/>
            </a:endParaRPr>
          </a:p>
          <a:p>
            <a:pPr marL="274320" marR="0" lvl="0" indent="-274320" algn="l" rtl="0">
              <a:spcBef>
                <a:spcPts val="0"/>
              </a:spcBef>
              <a:spcAft>
                <a:spcPts val="0"/>
              </a:spcAft>
              <a:buClr>
                <a:schemeClr val="accent1"/>
              </a:buClr>
              <a:buSzPct val="85000"/>
              <a:buFont typeface="Arial"/>
              <a:buChar char="•"/>
            </a:pPr>
            <a:r>
              <a:rPr lang="es-ES_tradnl" sz="1800" dirty="0">
                <a:solidFill>
                  <a:schemeClr val="tx1"/>
                </a:solidFill>
              </a:rPr>
              <a:t>Cada jugador agarra una carta y va a leerla mirando las otras cartas del mismo color.</a:t>
            </a:r>
          </a:p>
          <a:p>
            <a:pPr marL="0" marR="0" lvl="0" indent="0" algn="l" rtl="0">
              <a:spcBef>
                <a:spcPts val="0"/>
              </a:spcBef>
              <a:spcAft>
                <a:spcPts val="0"/>
              </a:spcAft>
              <a:buClr>
                <a:schemeClr val="accent1"/>
              </a:buClr>
              <a:buSzPct val="85000"/>
              <a:buNone/>
            </a:pPr>
            <a:endParaRPr lang="es-ES_tradnl" sz="1800" dirty="0">
              <a:solidFill>
                <a:schemeClr val="tx1"/>
              </a:solidFill>
            </a:endParaRPr>
          </a:p>
          <a:p>
            <a:pPr marL="274320" marR="0" lvl="0" indent="-274320" algn="l" rtl="0">
              <a:spcBef>
                <a:spcPts val="0"/>
              </a:spcBef>
              <a:spcAft>
                <a:spcPts val="0"/>
              </a:spcAft>
              <a:buClr>
                <a:schemeClr val="accent1"/>
              </a:buClr>
              <a:buSzPct val="85000"/>
              <a:buFont typeface="Arial"/>
              <a:buChar char="•"/>
            </a:pPr>
            <a:r>
              <a:rPr lang="es-ES_tradnl" sz="1800" dirty="0">
                <a:solidFill>
                  <a:schemeClr val="tx1"/>
                </a:solidFill>
              </a:rPr>
              <a:t>Si la carta tiene la definición, el jugador tiene derecho a otro turno, pero si no es la definición pierde el turno.</a:t>
            </a:r>
          </a:p>
          <a:p>
            <a:pPr marL="0" marR="0" lvl="0" indent="0" algn="l" rtl="0">
              <a:spcBef>
                <a:spcPts val="0"/>
              </a:spcBef>
              <a:spcAft>
                <a:spcPts val="0"/>
              </a:spcAft>
              <a:buClr>
                <a:schemeClr val="accent1"/>
              </a:buClr>
              <a:buSzPct val="85000"/>
              <a:buNone/>
            </a:pPr>
            <a:endParaRPr lang="es-ES_tradnl" sz="1800" dirty="0">
              <a:solidFill>
                <a:schemeClr val="tx1"/>
              </a:solidFill>
            </a:endParaRPr>
          </a:p>
          <a:p>
            <a:pPr marL="274320" marR="0" lvl="0" indent="-274320" algn="l" rtl="0">
              <a:spcBef>
                <a:spcPts val="0"/>
              </a:spcBef>
              <a:spcAft>
                <a:spcPts val="0"/>
              </a:spcAft>
              <a:buClr>
                <a:schemeClr val="accent1"/>
              </a:buClr>
              <a:buSzPct val="85000"/>
              <a:buFont typeface="Arial"/>
              <a:buChar char="•"/>
            </a:pPr>
            <a:r>
              <a:rPr lang="es-ES_tradnl" sz="1800" dirty="0">
                <a:solidFill>
                  <a:schemeClr val="tx1"/>
                </a:solidFill>
              </a:rPr>
              <a:t>El juego termina cuando no hay más cartas para jugar. El ganador del juego es el que más cartas tiene. </a:t>
            </a:r>
          </a:p>
          <a:p>
            <a:pPr marL="0" marR="0" lvl="0" indent="0" algn="l" rtl="0">
              <a:spcBef>
                <a:spcPts val="360"/>
              </a:spcBef>
              <a:spcAft>
                <a:spcPts val="0"/>
              </a:spcAft>
              <a:buClr>
                <a:schemeClr val="accent1"/>
              </a:buClr>
              <a:buSzPct val="85000"/>
              <a:buNone/>
            </a:pPr>
            <a:endParaRPr lang="en-US" sz="18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Clr>
                <a:schemeClr val="accent1"/>
              </a:buClr>
              <a:buSzPct val="85000"/>
              <a:buNone/>
            </a:pPr>
            <a:endParaRPr lang="en-US" sz="1800" b="0" i="0" u="none" strike="noStrike" cap="none" dirty="0">
              <a:solidFill>
                <a:schemeClr val="dk1"/>
              </a:solidFill>
              <a:latin typeface="Calibri"/>
              <a:ea typeface="Calibri"/>
              <a:cs typeface="Calibri"/>
              <a:sym typeface="Calibri"/>
            </a:endParaRPr>
          </a:p>
        </p:txBody>
      </p:sp>
      <p:pic>
        <p:nvPicPr>
          <p:cNvPr id="335" name="Shape 335" descr="Screen Shot 2016-05-24 at 3.54.21 PM.png"/>
          <p:cNvPicPr preferRelativeResize="0"/>
          <p:nvPr/>
        </p:nvPicPr>
        <p:blipFill rotWithShape="1">
          <a:blip r:embed="rId3">
            <a:alphaModFix/>
          </a:blip>
          <a:srcRect/>
          <a:stretch/>
        </p:blipFill>
        <p:spPr>
          <a:xfrm rot="-308136">
            <a:off x="337684" y="361857"/>
            <a:ext cx="1308860" cy="793414"/>
          </a:xfrm>
          <a:prstGeom prst="rect">
            <a:avLst/>
          </a:prstGeom>
          <a:noFill/>
          <a:ln>
            <a:noFill/>
          </a:ln>
        </p:spPr>
      </p:pic>
      <p:sp>
        <p:nvSpPr>
          <p:cNvPr id="336" name="Shape 336"/>
          <p:cNvSpPr txBox="1">
            <a:spLocks noGrp="1"/>
          </p:cNvSpPr>
          <p:nvPr>
            <p:ph type="body" idx="1"/>
          </p:nvPr>
        </p:nvSpPr>
        <p:spPr>
          <a:xfrm>
            <a:off x="152400" y="1524000"/>
            <a:ext cx="4343400" cy="4572000"/>
          </a:xfrm>
          <a:prstGeom prst="rect">
            <a:avLst/>
          </a:prstGeom>
          <a:noFill/>
          <a:ln>
            <a:noFill/>
          </a:ln>
        </p:spPr>
        <p:txBody>
          <a:bodyPr wrap="square" lIns="91425" tIns="45700" rIns="91425" bIns="45700" anchor="t" anchorCtr="0">
            <a:noAutofit/>
          </a:bodyPr>
          <a:lstStyle/>
          <a:p>
            <a:pPr marL="274320" marR="0" lvl="0" indent="-274320" algn="l" rtl="0">
              <a:spcBef>
                <a:spcPts val="0"/>
              </a:spcBef>
              <a:spcAft>
                <a:spcPts val="0"/>
              </a:spcAft>
              <a:buClr>
                <a:schemeClr val="accent1"/>
              </a:buClr>
              <a:buSzPct val="85000"/>
              <a:buFont typeface="Arial"/>
              <a:buChar char="•"/>
            </a:pPr>
            <a:r>
              <a:rPr lang="en-US" sz="1800" b="0" i="0" u="none" strike="noStrike" cap="none" dirty="0">
                <a:solidFill>
                  <a:schemeClr val="dk1"/>
                </a:solidFill>
                <a:latin typeface="Calibri"/>
                <a:ea typeface="Calibri"/>
                <a:cs typeface="Calibri"/>
                <a:sym typeface="Calibri"/>
              </a:rPr>
              <a:t>Each </a:t>
            </a:r>
            <a:r>
              <a:rPr lang="en-US" sz="1800" dirty="0"/>
              <a:t>player chooses a color and then places a game piece on each color spot on the outside of the board.</a:t>
            </a:r>
          </a:p>
          <a:p>
            <a:pPr marL="274320" marR="0" lvl="0" indent="-274320" algn="l" rtl="0">
              <a:spcBef>
                <a:spcPts val="360"/>
              </a:spcBef>
              <a:spcAft>
                <a:spcPts val="0"/>
              </a:spcAft>
              <a:buClr>
                <a:schemeClr val="accent1"/>
              </a:buClr>
              <a:buSzPct val="85000"/>
              <a:buFont typeface="Arial"/>
              <a:buChar char="•"/>
            </a:pPr>
            <a:r>
              <a:rPr lang="en-US" sz="1800" b="0" i="0" u="none" strike="noStrike" cap="none" dirty="0">
                <a:solidFill>
                  <a:schemeClr val="dk1"/>
                </a:solidFill>
                <a:latin typeface="Calibri"/>
                <a:ea typeface="Calibri"/>
                <a:cs typeface="Calibri"/>
                <a:sym typeface="Calibri"/>
              </a:rPr>
              <a:t>Players must roll a pair or a  6 to place a counter in the start square</a:t>
            </a:r>
            <a:r>
              <a:rPr lang="en-US" sz="1800" dirty="0"/>
              <a:t>.</a:t>
            </a:r>
          </a:p>
          <a:p>
            <a:pPr marL="274320" marR="0" lvl="0" indent="-274320" algn="l" rtl="0">
              <a:spcBef>
                <a:spcPts val="360"/>
              </a:spcBef>
              <a:spcAft>
                <a:spcPts val="0"/>
              </a:spcAft>
              <a:buClr>
                <a:schemeClr val="accent1"/>
              </a:buClr>
              <a:buSzPct val="85000"/>
              <a:buFont typeface="Arial"/>
              <a:buChar char="•"/>
            </a:pPr>
            <a:r>
              <a:rPr lang="en-US" sz="1800" b="0" i="0" u="none" strike="noStrike" cap="none" dirty="0">
                <a:solidFill>
                  <a:schemeClr val="dk1"/>
                </a:solidFill>
                <a:latin typeface="Calibri"/>
                <a:ea typeface="Calibri"/>
                <a:cs typeface="Calibri"/>
                <a:sym typeface="Calibri"/>
              </a:rPr>
              <a:t>Roll the die and move the game piece the same number of spaces as the number on the die.</a:t>
            </a:r>
            <a:endParaRPr lang="en-US" sz="1800" dirty="0"/>
          </a:p>
          <a:p>
            <a:pPr marL="274320" marR="0" lvl="0" indent="-274320" algn="l" rtl="0">
              <a:spcBef>
                <a:spcPts val="360"/>
              </a:spcBef>
              <a:spcAft>
                <a:spcPts val="0"/>
              </a:spcAft>
              <a:buClr>
                <a:schemeClr val="accent1"/>
              </a:buClr>
              <a:buSzPct val="85000"/>
              <a:buFont typeface="Arial"/>
              <a:buChar char="•"/>
            </a:pPr>
            <a:r>
              <a:rPr lang="en-US" sz="1800" b="0" i="0" u="none" strike="noStrike" cap="none" dirty="0">
                <a:solidFill>
                  <a:schemeClr val="dk1"/>
                </a:solidFill>
                <a:latin typeface="Calibri"/>
                <a:ea typeface="Calibri"/>
                <a:cs typeface="Calibri"/>
                <a:sym typeface="Calibri"/>
              </a:rPr>
              <a:t>Draw a card and read the passage. Answer the question on the card.</a:t>
            </a:r>
          </a:p>
          <a:p>
            <a:pPr marL="274320" marR="0" lvl="0" indent="-274320" algn="l" rtl="0">
              <a:spcBef>
                <a:spcPts val="360"/>
              </a:spcBef>
              <a:spcAft>
                <a:spcPts val="0"/>
              </a:spcAft>
              <a:buClr>
                <a:schemeClr val="accent1"/>
              </a:buClr>
              <a:buSzPct val="85000"/>
              <a:buFont typeface="Arial"/>
              <a:buChar char="•"/>
            </a:pPr>
            <a:r>
              <a:rPr lang="en-US" sz="1800" dirty="0"/>
              <a:t>If the player answers the question correctly, keep the game piece on the square if the player answers the question incorrectly move the game piece back to the previous square.</a:t>
            </a:r>
          </a:p>
          <a:p>
            <a:pPr marL="274320" marR="0" lvl="0" indent="-274320" algn="l" rtl="0">
              <a:spcBef>
                <a:spcPts val="360"/>
              </a:spcBef>
              <a:spcAft>
                <a:spcPts val="0"/>
              </a:spcAft>
              <a:buClr>
                <a:schemeClr val="accent1"/>
              </a:buClr>
              <a:buSzPct val="85000"/>
              <a:buFont typeface="Arial"/>
              <a:buChar char="•"/>
            </a:pPr>
            <a:endParaRPr lang="en-US" sz="1800" b="0" i="0" u="none" strike="noStrike" cap="none" dirty="0">
              <a:solidFill>
                <a:schemeClr val="dk1"/>
              </a:solidFill>
              <a:latin typeface="Calibri"/>
              <a:ea typeface="Calibri"/>
              <a:cs typeface="Calibri"/>
              <a:sym typeface="Calibri"/>
            </a:endParaRPr>
          </a:p>
          <a:p>
            <a:pPr marL="274320" marR="0" lvl="0" indent="-274320" algn="l" rtl="0">
              <a:spcBef>
                <a:spcPts val="360"/>
              </a:spcBef>
              <a:buClr>
                <a:schemeClr val="accent1"/>
              </a:buClr>
              <a:buSzPct val="85000"/>
              <a:buFont typeface="Noto Sans Symbols"/>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600" smtClean="0">
                <a:solidFill>
                  <a:srgbClr val="88A44E"/>
                </a:solidFill>
                <a:latin typeface="Arial"/>
                <a:ea typeface="Arial"/>
                <a:cs typeface="Arial"/>
                <a:sym typeface="Arial"/>
              </a:rPr>
              <a:t>18</a:t>
            </a:fld>
            <a:endParaRPr lang="en-US" sz="1600">
              <a:solidFill>
                <a:srgbClr val="88A44E"/>
              </a:solidFill>
              <a:latin typeface="Arial"/>
              <a:ea typeface="Arial"/>
              <a:cs typeface="Arial"/>
              <a:sym typeface="Arial"/>
            </a:endParaRPr>
          </a:p>
        </p:txBody>
      </p:sp>
      <p:sp>
        <p:nvSpPr>
          <p:cNvPr id="4" name="Text Placeholder 3"/>
          <p:cNvSpPr>
            <a:spLocks noGrp="1"/>
          </p:cNvSpPr>
          <p:nvPr>
            <p:ph type="body" idx="1"/>
          </p:nvPr>
        </p:nvSpPr>
        <p:spPr/>
        <p:txBody>
          <a:bodyPr/>
          <a:lstStyle/>
          <a:p>
            <a:r>
              <a:rPr lang="en-US" sz="1800" dirty="0"/>
              <a:t>Players can move the second game piece to the start square anytime they roll a pair or a 6.</a:t>
            </a:r>
          </a:p>
          <a:p>
            <a:r>
              <a:rPr lang="en-US" sz="1800" dirty="0"/>
              <a:t>Players move the game piece around the board and into the home spot. (triangle)</a:t>
            </a:r>
          </a:p>
          <a:p>
            <a:r>
              <a:rPr lang="en-US" sz="1800" dirty="0"/>
              <a:t>A player must return a game piece to the color spot outside of the board if another player is inside the same square. </a:t>
            </a:r>
          </a:p>
          <a:p>
            <a:r>
              <a:rPr lang="en-US" sz="1800" dirty="0"/>
              <a:t>Players must roll a pair or a 6 to get the game pieces back to the start square. The player who gets both game pieces to the  home spot first wins the game.</a:t>
            </a:r>
          </a:p>
        </p:txBody>
      </p:sp>
      <p:sp>
        <p:nvSpPr>
          <p:cNvPr id="5" name="Text Placeholder 4"/>
          <p:cNvSpPr>
            <a:spLocks noGrp="1"/>
          </p:cNvSpPr>
          <p:nvPr>
            <p:ph type="body" idx="2"/>
          </p:nvPr>
        </p:nvSpPr>
        <p:spPr/>
        <p:txBody>
          <a:bodyPr/>
          <a:lstStyle/>
          <a:p>
            <a:r>
              <a:rPr lang="es-ES_tradnl" sz="1800" dirty="0">
                <a:solidFill>
                  <a:srgbClr val="000000"/>
                </a:solidFill>
              </a:rPr>
              <a:t>Los jugadores pueden intercambiar el segundo manojo de cartas y seguir las instrucciones del juego como la actividad del inicio.</a:t>
            </a:r>
          </a:p>
          <a:p>
            <a:pPr lvl="0"/>
            <a:r>
              <a:rPr lang="es-ES_tradnl" sz="1800" dirty="0">
                <a:solidFill>
                  <a:schemeClr val="tx1"/>
                </a:solidFill>
              </a:rPr>
              <a:t>Mezclar las cartas. Agarrar una carta y colocarla  boca abajo por color.</a:t>
            </a:r>
          </a:p>
          <a:p>
            <a:r>
              <a:rPr lang="es-ES_tradnl" sz="1800" dirty="0">
                <a:solidFill>
                  <a:schemeClr val="tx1"/>
                </a:solidFill>
              </a:rPr>
              <a:t>Cada jugador agarra una carta y va a leerla mirando las otras cartas del mismo color.</a:t>
            </a:r>
          </a:p>
          <a:p>
            <a:pPr lvl="0"/>
            <a:r>
              <a:rPr lang="es-ES_tradnl" sz="1800" dirty="0">
                <a:solidFill>
                  <a:schemeClr val="tx1"/>
                </a:solidFill>
              </a:rPr>
              <a:t>Si la carta tiene la definición, el jugador tiene derecho a otro turno, pero si no es la definición pierde el turno.</a:t>
            </a:r>
          </a:p>
          <a:p>
            <a:r>
              <a:rPr lang="es-ES_tradnl" sz="1800" dirty="0">
                <a:solidFill>
                  <a:schemeClr val="tx1"/>
                </a:solidFill>
              </a:rPr>
              <a:t>El juego termina cuando no hay más cartas para jugar. El ganador del juego es el que más cartas tiene. </a:t>
            </a:r>
          </a:p>
          <a:p>
            <a:pPr lvl="0"/>
            <a:endParaRPr lang="es-ES_tradnl" sz="1800" dirty="0">
              <a:solidFill>
                <a:schemeClr val="tx1"/>
              </a:solidFill>
            </a:endParaRPr>
          </a:p>
          <a:p>
            <a:endParaRPr lang="es-ES_tradnl" sz="1800" dirty="0">
              <a:solidFill>
                <a:schemeClr val="tx1"/>
              </a:solidFill>
            </a:endParaRPr>
          </a:p>
          <a:p>
            <a:pPr lvl="0"/>
            <a:endParaRPr lang="es-ES_tradnl" sz="1800" dirty="0">
              <a:solidFill>
                <a:schemeClr val="tx1"/>
              </a:solidFill>
            </a:endParaRPr>
          </a:p>
          <a:p>
            <a:endParaRPr lang="es-ES_tradnl" sz="1800" dirty="0">
              <a:solidFill>
                <a:srgbClr val="000000"/>
              </a:solidFill>
            </a:endParaRPr>
          </a:p>
          <a:p>
            <a:endParaRPr lang="es-ES_tradnl" sz="1800" dirty="0">
              <a:solidFill>
                <a:srgbClr val="000000"/>
              </a:solidFill>
            </a:endParaRPr>
          </a:p>
        </p:txBody>
      </p:sp>
      <p:pic>
        <p:nvPicPr>
          <p:cNvPr id="6" name="Shape 335" descr="Screen Shot 2016-05-24 at 3.54.21 PM.png"/>
          <p:cNvPicPr preferRelativeResize="0"/>
          <p:nvPr/>
        </p:nvPicPr>
        <p:blipFill rotWithShape="1">
          <a:blip r:embed="rId2">
            <a:alphaModFix/>
          </a:blip>
          <a:srcRect/>
          <a:stretch/>
        </p:blipFill>
        <p:spPr>
          <a:xfrm rot="-308136">
            <a:off x="337684" y="361857"/>
            <a:ext cx="1308860" cy="793414"/>
          </a:xfrm>
          <a:prstGeom prst="rect">
            <a:avLst/>
          </a:prstGeom>
          <a:noFill/>
          <a:ln>
            <a:noFill/>
          </a:ln>
        </p:spPr>
      </p:pic>
      <p:sp>
        <p:nvSpPr>
          <p:cNvPr id="7" name="Shape 332"/>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400" b="0" i="0" u="none" strike="noStrike" cap="none" dirty="0">
                <a:solidFill>
                  <a:srgbClr val="4F81BD"/>
                </a:solidFill>
                <a:latin typeface="Calibri"/>
                <a:ea typeface="Calibri"/>
                <a:cs typeface="Calibri"/>
                <a:sym typeface="Calibri"/>
              </a:rPr>
              <a:t>Activity #1 Directions: </a:t>
            </a:r>
            <a:r>
              <a:rPr lang="en-US" sz="2400" b="0" dirty="0">
                <a:solidFill>
                  <a:srgbClr val="000000"/>
                </a:solidFill>
              </a:rPr>
              <a:t>Context Clue Trouble</a:t>
            </a:r>
            <a:br>
              <a:rPr lang="en-US" sz="2400" b="0" i="0" u="none" strike="noStrike" cap="none" dirty="0">
                <a:solidFill>
                  <a:srgbClr val="000000"/>
                </a:solidFill>
                <a:latin typeface="Calibri"/>
                <a:ea typeface="Calibri"/>
                <a:cs typeface="Calibri"/>
                <a:sym typeface="Calibri"/>
              </a:rPr>
            </a:br>
            <a:r>
              <a:rPr lang="es-ES_tradnl" sz="2400" b="0" i="0" u="none" strike="noStrike" cap="none" dirty="0">
                <a:solidFill>
                  <a:srgbClr val="4F81BD"/>
                </a:solidFill>
                <a:latin typeface="Calibri"/>
                <a:ea typeface="Calibri"/>
                <a:cs typeface="Calibri"/>
                <a:sym typeface="Calibri"/>
              </a:rPr>
              <a:t>Actividad #1 Direcciones:  </a:t>
            </a:r>
            <a:endParaRPr lang="es-ES_tradnl"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113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228600" y="7620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Calibri"/>
              <a:buNone/>
            </a:pPr>
            <a:r>
              <a:rPr lang="en-US" sz="2800" b="1" i="0" u="none" strike="noStrike" cap="none">
                <a:solidFill>
                  <a:schemeClr val="accent1"/>
                </a:solidFill>
                <a:latin typeface="Calibri"/>
                <a:ea typeface="Calibri"/>
                <a:cs typeface="Calibri"/>
                <a:sym typeface="Calibri"/>
              </a:rPr>
              <a:t>Demonstration – </a:t>
            </a:r>
            <a:r>
              <a:rPr lang="en-US" sz="2800" b="1" i="1" u="none" strike="noStrike" cap="none">
                <a:solidFill>
                  <a:srgbClr val="1F497D"/>
                </a:solidFill>
                <a:latin typeface="Calibri"/>
                <a:ea typeface="Calibri"/>
                <a:cs typeface="Calibri"/>
                <a:sym typeface="Calibri"/>
              </a:rPr>
              <a:t>I Do</a:t>
            </a:r>
            <a:br>
              <a:rPr lang="en-US" sz="2800" b="1" i="0" u="none" strike="noStrike" cap="none">
                <a:solidFill>
                  <a:srgbClr val="4F81BD"/>
                </a:solidFill>
                <a:latin typeface="Calibri"/>
                <a:ea typeface="Calibri"/>
                <a:cs typeface="Calibri"/>
                <a:sym typeface="Calibri"/>
              </a:rPr>
            </a:br>
            <a:r>
              <a:rPr lang="en-US" sz="2800" b="1" i="0" u="none" strike="noStrike" cap="none">
                <a:solidFill>
                  <a:schemeClr val="accent1"/>
                </a:solidFill>
                <a:latin typeface="Calibri"/>
                <a:ea typeface="Calibri"/>
                <a:cs typeface="Calibri"/>
                <a:sym typeface="Calibri"/>
              </a:rPr>
              <a:t>Demostración – </a:t>
            </a:r>
            <a:r>
              <a:rPr lang="en-US" sz="2800" b="1" i="1" u="none" strike="noStrike" cap="none">
                <a:solidFill>
                  <a:srgbClr val="1F497D"/>
                </a:solidFill>
                <a:latin typeface="Calibri"/>
                <a:ea typeface="Calibri"/>
                <a:cs typeface="Calibri"/>
                <a:sym typeface="Calibri"/>
              </a:rPr>
              <a:t>Yo Lo Hago</a:t>
            </a:r>
            <a:br>
              <a:rPr lang="en-US" sz="2800" b="1" i="0" u="none" strike="noStrike" cap="none">
                <a:solidFill>
                  <a:srgbClr val="4F81BD"/>
                </a:solidFill>
                <a:latin typeface="Calibri"/>
                <a:ea typeface="Calibri"/>
                <a:cs typeface="Calibri"/>
                <a:sym typeface="Calibri"/>
              </a:rPr>
            </a:br>
            <a:endParaRPr lang="en-US" sz="2800" b="1" i="0" u="none" strike="noStrike" cap="none">
              <a:solidFill>
                <a:srgbClr val="4F81BD"/>
              </a:solidFill>
              <a:latin typeface="Calibri"/>
              <a:ea typeface="Calibri"/>
              <a:cs typeface="Calibri"/>
              <a:sym typeface="Calibri"/>
            </a:endParaRPr>
          </a:p>
        </p:txBody>
      </p:sp>
      <p:sp>
        <p:nvSpPr>
          <p:cNvPr id="342" name="Shape 342"/>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19</a:t>
            </a:fld>
            <a:endParaRPr lang="en-US" sz="1600">
              <a:solidFill>
                <a:srgbClr val="88A44E"/>
              </a:solidFill>
              <a:latin typeface="Arial"/>
              <a:ea typeface="Arial"/>
              <a:cs typeface="Arial"/>
              <a:sym typeface="Arial"/>
            </a:endParaRPr>
          </a:p>
        </p:txBody>
      </p:sp>
      <p:sp>
        <p:nvSpPr>
          <p:cNvPr id="343" name="Shape 343"/>
          <p:cNvSpPr txBox="1">
            <a:spLocks noGrp="1"/>
          </p:cNvSpPr>
          <p:nvPr>
            <p:ph type="body" idx="2"/>
          </p:nvPr>
        </p:nvSpPr>
        <p:spPr>
          <a:xfrm>
            <a:off x="4648200" y="1371600"/>
            <a:ext cx="4343400" cy="4681728"/>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dirty="0">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Durante la junta</a:t>
            </a: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Yo Lo Demuestro: </a:t>
            </a:r>
            <a:r>
              <a:rPr lang="es-ES_tradnl" sz="2500" b="0" i="0" u="none" strike="noStrike" cap="none" dirty="0">
                <a:solidFill>
                  <a:schemeClr val="dk1"/>
                </a:solidFill>
                <a:latin typeface="Calibri"/>
                <a:ea typeface="Calibri"/>
                <a:cs typeface="Calibri"/>
                <a:sym typeface="Calibri"/>
              </a:rPr>
              <a:t>El profesor explica y demuestra la actividad. </a:t>
            </a:r>
          </a:p>
          <a:p>
            <a:pPr marL="0" marR="0" lvl="0" indent="0" algn="ctr" rtl="0">
              <a:spcBef>
                <a:spcPts val="500"/>
              </a:spcBef>
              <a:spcAft>
                <a:spcPts val="0"/>
              </a:spcAft>
              <a:buClr>
                <a:schemeClr val="accent1"/>
              </a:buClr>
              <a:buSzPct val="25000"/>
              <a:buFont typeface="Noto Sans Symbols"/>
              <a:buNone/>
            </a:pPr>
            <a:endParaRPr lang="es-ES_tradnl" sz="2500" b="0" i="0" u="none" strike="noStrike" cap="none" dirty="0">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En Casa</a:t>
            </a:r>
          </a:p>
          <a:p>
            <a:pPr marL="0" marR="0" lvl="0" indent="0" algn="ctr" rtl="0">
              <a:spcBef>
                <a:spcPts val="500"/>
              </a:spcBef>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Yo Lo Demuestro: </a:t>
            </a:r>
            <a:r>
              <a:rPr lang="es-ES_tradnl" sz="2500" b="0" i="0" u="none" strike="noStrike" cap="none" dirty="0">
                <a:solidFill>
                  <a:schemeClr val="dk1"/>
                </a:solidFill>
                <a:latin typeface="Calibri"/>
                <a:ea typeface="Calibri"/>
                <a:cs typeface="Calibri"/>
                <a:sym typeface="Calibri"/>
              </a:rPr>
              <a:t>Padres explican y demuestran la actividad.</a:t>
            </a:r>
          </a:p>
        </p:txBody>
      </p:sp>
      <p:sp>
        <p:nvSpPr>
          <p:cNvPr id="344" name="Shape 344"/>
          <p:cNvSpPr txBox="1">
            <a:spLocks noGrp="1"/>
          </p:cNvSpPr>
          <p:nvPr>
            <p:ph type="body" idx="2"/>
          </p:nvPr>
        </p:nvSpPr>
        <p:spPr>
          <a:xfrm>
            <a:off x="228600" y="1447800"/>
            <a:ext cx="4267200" cy="48768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During the Meeting</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I Do: </a:t>
            </a:r>
            <a:r>
              <a:rPr lang="en-US" sz="2500" b="0" i="0" u="none" strike="noStrike" cap="none">
                <a:solidFill>
                  <a:schemeClr val="dk1"/>
                </a:solidFill>
                <a:latin typeface="Calibri"/>
                <a:ea typeface="Calibri"/>
                <a:cs typeface="Calibri"/>
                <a:sym typeface="Calibri"/>
              </a:rPr>
              <a:t>Teacher explains and demonstrates activity </a:t>
            </a:r>
          </a:p>
          <a:p>
            <a:pPr marL="0" marR="0" lvl="0" indent="0" algn="ctr" rtl="0">
              <a:spcBef>
                <a:spcPts val="500"/>
              </a:spcBef>
              <a:spcAft>
                <a:spcPts val="0"/>
              </a:spcAft>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At Home</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I Do: </a:t>
            </a:r>
            <a:r>
              <a:rPr lang="en-US" sz="2500" b="0" i="0" u="none" strike="noStrike" cap="none">
                <a:solidFill>
                  <a:schemeClr val="dk1"/>
                </a:solidFill>
                <a:latin typeface="Calibri"/>
                <a:ea typeface="Calibri"/>
                <a:cs typeface="Calibri"/>
                <a:sym typeface="Calibri"/>
              </a:rPr>
              <a:t>Parent explains and demonstrates activity</a:t>
            </a:r>
          </a:p>
          <a:p>
            <a:pPr marL="0" marR="0" lvl="0" indent="0" algn="l" rtl="0">
              <a:spcBef>
                <a:spcPts val="500"/>
              </a:spcBef>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152400" y="2667000"/>
            <a:ext cx="8763000" cy="1470025"/>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Calibri"/>
              <a:buNone/>
            </a:pPr>
            <a:endParaRPr sz="3200" dirty="0"/>
          </a:p>
          <a:p>
            <a:pPr marL="0" marR="0" lvl="0" indent="0" algn="ctr" rtl="0">
              <a:spcBef>
                <a:spcPts val="0"/>
              </a:spcBef>
              <a:buClr>
                <a:schemeClr val="accent1"/>
              </a:buClr>
              <a:buSzPct val="25000"/>
              <a:buFont typeface="Calibri"/>
              <a:buNone/>
            </a:pPr>
            <a:endParaRPr sz="3200" dirty="0"/>
          </a:p>
          <a:p>
            <a:pPr marL="0" marR="0" lvl="0" indent="0" algn="ctr" rtl="0">
              <a:spcBef>
                <a:spcPts val="0"/>
              </a:spcBef>
              <a:buClr>
                <a:schemeClr val="accent1"/>
              </a:buClr>
              <a:buSzPct val="25000"/>
              <a:buFont typeface="Calibri"/>
              <a:buNone/>
            </a:pPr>
            <a:r>
              <a:rPr lang="en-US" sz="3200" b="1" i="0" u="none" strike="noStrike" cap="none" dirty="0">
                <a:solidFill>
                  <a:schemeClr val="accent1"/>
                </a:solidFill>
                <a:latin typeface="Calibri"/>
                <a:ea typeface="Calibri"/>
                <a:cs typeface="Calibri"/>
                <a:sym typeface="Calibri"/>
              </a:rPr>
              <a:t>Welcome to the Academic Parent Teacher Team (APTT) Meeting #2</a:t>
            </a:r>
            <a:br>
              <a:rPr lang="en-US" sz="3200" b="1" i="0" u="none" strike="noStrike" cap="none" dirty="0">
                <a:solidFill>
                  <a:schemeClr val="accent1"/>
                </a:solidFill>
                <a:latin typeface="Calibri"/>
                <a:ea typeface="Calibri"/>
                <a:cs typeface="Calibri"/>
                <a:sym typeface="Calibri"/>
              </a:rPr>
            </a:br>
            <a:r>
              <a:rPr lang="en-US" sz="3200" b="1" i="0" u="none" strike="noStrike" cap="none" dirty="0">
                <a:solidFill>
                  <a:schemeClr val="accent1"/>
                </a:solidFill>
                <a:latin typeface="Calibri"/>
                <a:ea typeface="Calibri"/>
                <a:cs typeface="Calibri"/>
                <a:sym typeface="Calibri"/>
              </a:rPr>
              <a:t>Bienvenidos a la </a:t>
            </a:r>
            <a:r>
              <a:rPr lang="en-US" sz="3200" dirty="0"/>
              <a:t>segunda</a:t>
            </a:r>
            <a:r>
              <a:rPr lang="en-US" sz="3200" b="1" i="0" u="none" strike="noStrike" cap="none" dirty="0">
                <a:solidFill>
                  <a:schemeClr val="accent1"/>
                </a:solidFill>
                <a:latin typeface="Calibri"/>
                <a:ea typeface="Calibri"/>
                <a:cs typeface="Calibri"/>
                <a:sym typeface="Calibri"/>
              </a:rPr>
              <a:t> </a:t>
            </a:r>
            <a:r>
              <a:rPr lang="en-US" sz="3200" dirty="0"/>
              <a:t>j</a:t>
            </a:r>
            <a:r>
              <a:rPr lang="en-US" sz="3200" b="1" i="0" u="none" strike="noStrike" cap="none" dirty="0">
                <a:solidFill>
                  <a:schemeClr val="accent1"/>
                </a:solidFill>
                <a:latin typeface="Calibri"/>
                <a:ea typeface="Calibri"/>
                <a:cs typeface="Calibri"/>
                <a:sym typeface="Calibri"/>
              </a:rPr>
              <a:t>unta de APTT </a:t>
            </a:r>
            <a:br>
              <a:rPr lang="en-US" sz="3200" b="1" i="0" u="none" strike="noStrike" cap="none" dirty="0">
                <a:solidFill>
                  <a:schemeClr val="accent1"/>
                </a:solidFill>
                <a:latin typeface="Calibri"/>
                <a:ea typeface="Calibri"/>
                <a:cs typeface="Calibri"/>
                <a:sym typeface="Calibri"/>
              </a:rPr>
            </a:br>
            <a:r>
              <a:rPr lang="es-ES_tradnl" sz="2000" b="1" i="0" u="none" strike="noStrike" cap="none" dirty="0">
                <a:solidFill>
                  <a:schemeClr val="accent1"/>
                </a:solidFill>
                <a:latin typeface="Calibri"/>
                <a:ea typeface="Calibri"/>
                <a:cs typeface="Calibri"/>
                <a:sym typeface="Calibri"/>
              </a:rPr>
              <a:t>(Equipo Académico de Padres y </a:t>
            </a:r>
            <a:r>
              <a:rPr lang="es-ES_tradnl" sz="2000" b="1" i="0" u="none" strike="noStrike" cap="none">
                <a:solidFill>
                  <a:schemeClr val="accent1"/>
                </a:solidFill>
                <a:latin typeface="Calibri"/>
                <a:ea typeface="Calibri"/>
                <a:cs typeface="Calibri"/>
                <a:sym typeface="Calibri"/>
              </a:rPr>
              <a:t>Maestros)</a:t>
            </a:r>
            <a:br>
              <a:rPr lang="es-ES_tradnl" sz="2000" b="1" i="0" u="none" strike="noStrike" cap="none">
                <a:solidFill>
                  <a:schemeClr val="accent1"/>
                </a:solidFill>
                <a:latin typeface="Calibri"/>
                <a:ea typeface="Calibri"/>
                <a:cs typeface="Calibri"/>
                <a:sym typeface="Calibri"/>
              </a:rPr>
            </a:br>
            <a:br>
              <a:rPr lang="es-ES_tradnl" sz="4800" b="1" i="0" u="none" strike="noStrike" cap="none" dirty="0">
                <a:solidFill>
                  <a:schemeClr val="accent1"/>
                </a:solidFill>
                <a:latin typeface="Calibri"/>
                <a:ea typeface="Calibri"/>
                <a:cs typeface="Calibri"/>
                <a:sym typeface="Calibri"/>
              </a:rPr>
            </a:br>
            <a:r>
              <a:rPr lang="en-US" sz="3600" dirty="0"/>
              <a:t>Kenmore Middle</a:t>
            </a:r>
            <a:r>
              <a:rPr lang="en-US" sz="3600" b="1" i="0" u="none" strike="noStrike" cap="none" dirty="0">
                <a:solidFill>
                  <a:schemeClr val="accent1"/>
                </a:solidFill>
                <a:latin typeface="Calibri"/>
                <a:ea typeface="Calibri"/>
                <a:cs typeface="Calibri"/>
                <a:sym typeface="Calibri"/>
              </a:rPr>
              <a:t> School</a:t>
            </a:r>
          </a:p>
          <a:p>
            <a:pPr marL="0" marR="0" lvl="0" indent="0" algn="ctr" rtl="0">
              <a:spcBef>
                <a:spcPts val="0"/>
              </a:spcBef>
              <a:buClr>
                <a:schemeClr val="accent1"/>
              </a:buClr>
              <a:buSzPct val="25000"/>
              <a:buFont typeface="Calibri"/>
              <a:buNone/>
            </a:pPr>
            <a:r>
              <a:rPr lang="en-US" sz="4800" b="1" i="0" u="none" strike="noStrike" cap="none" dirty="0">
                <a:solidFill>
                  <a:schemeClr val="dk2"/>
                </a:solidFill>
                <a:latin typeface="Calibri"/>
                <a:ea typeface="Calibri"/>
                <a:cs typeface="Calibri"/>
                <a:sym typeface="Calibri"/>
              </a:rPr>
              <a:t>Ms.</a:t>
            </a:r>
            <a:r>
              <a:rPr lang="en-US" sz="4800" dirty="0">
                <a:solidFill>
                  <a:schemeClr val="dk2"/>
                </a:solidFill>
              </a:rPr>
              <a:t> Kennedy</a:t>
            </a:r>
          </a:p>
        </p:txBody>
      </p:sp>
      <p:sp>
        <p:nvSpPr>
          <p:cNvPr id="183" name="Shape 183"/>
          <p:cNvSpPr txBox="1"/>
          <p:nvPr/>
        </p:nvSpPr>
        <p:spPr>
          <a:xfrm>
            <a:off x="1445024" y="4182180"/>
            <a:ext cx="6408600" cy="195494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400" u="sng" dirty="0">
                <a:solidFill>
                  <a:schemeClr val="dk2"/>
                </a:solidFill>
                <a:latin typeface="Cambria"/>
                <a:ea typeface="Cambria"/>
                <a:cs typeface="Cambria"/>
                <a:sym typeface="Cambria"/>
              </a:rPr>
              <a:t>APTT Meeting Dates/Fechas de las juntas del APTT:</a:t>
            </a:r>
          </a:p>
          <a:p>
            <a:pPr marL="0" marR="0" lvl="0" indent="0" algn="ctr" rtl="0">
              <a:spcBef>
                <a:spcPts val="0"/>
              </a:spcBef>
              <a:spcAft>
                <a:spcPts val="0"/>
              </a:spcAft>
              <a:buSzPct val="25000"/>
              <a:buNone/>
            </a:pPr>
            <a:r>
              <a:rPr lang="en-US" sz="2400" dirty="0">
                <a:solidFill>
                  <a:schemeClr val="dk2"/>
                </a:solidFill>
                <a:latin typeface="Cambria"/>
                <a:ea typeface="Cambria"/>
                <a:cs typeface="Cambria"/>
                <a:sym typeface="Cambria"/>
              </a:rPr>
              <a:t>#1 October 12, 2017</a:t>
            </a:r>
          </a:p>
          <a:p>
            <a:pPr marL="0" marR="0" lvl="0" indent="0" algn="ctr" rtl="0">
              <a:spcBef>
                <a:spcPts val="0"/>
              </a:spcBef>
              <a:spcAft>
                <a:spcPts val="0"/>
              </a:spcAft>
              <a:buSzPct val="25000"/>
              <a:buNone/>
            </a:pPr>
            <a:r>
              <a:rPr lang="en-US" sz="2400" dirty="0">
                <a:solidFill>
                  <a:schemeClr val="dk2"/>
                </a:solidFill>
                <a:latin typeface="Cambria"/>
                <a:ea typeface="Cambria"/>
                <a:cs typeface="Cambria"/>
                <a:sym typeface="Cambria"/>
              </a:rPr>
              <a:t>PTC (one-to-one session) October 26-27, 2017</a:t>
            </a:r>
          </a:p>
          <a:p>
            <a:pPr marL="0" marR="0" lvl="0" indent="0" algn="ctr" rtl="0">
              <a:spcBef>
                <a:spcPts val="0"/>
              </a:spcBef>
              <a:spcAft>
                <a:spcPts val="0"/>
              </a:spcAft>
              <a:buSzPct val="25000"/>
              <a:buNone/>
            </a:pPr>
            <a:r>
              <a:rPr lang="en-US" sz="2400" dirty="0">
                <a:solidFill>
                  <a:schemeClr val="dk2"/>
                </a:solidFill>
                <a:latin typeface="Cambria"/>
                <a:ea typeface="Cambria"/>
                <a:cs typeface="Cambria"/>
                <a:sym typeface="Cambria"/>
              </a:rPr>
              <a:t>#2 December 14, 2018</a:t>
            </a:r>
          </a:p>
          <a:p>
            <a:pPr marL="0" marR="0" lvl="0" indent="0" algn="ctr" rtl="0">
              <a:spcBef>
                <a:spcPts val="0"/>
              </a:spcBef>
              <a:spcAft>
                <a:spcPts val="0"/>
              </a:spcAft>
              <a:buSzPct val="25000"/>
              <a:buNone/>
            </a:pPr>
            <a:r>
              <a:rPr lang="en-US" sz="2400" dirty="0">
                <a:solidFill>
                  <a:schemeClr val="dk2"/>
                </a:solidFill>
                <a:latin typeface="Cambria"/>
                <a:ea typeface="Cambria"/>
                <a:cs typeface="Cambria"/>
                <a:sym typeface="Cambria"/>
              </a:rPr>
              <a:t>#3 March 8, 2018</a:t>
            </a: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184" name="Shape 184" descr="images-1.jpg"/>
          <p:cNvPicPr preferRelativeResize="0"/>
          <p:nvPr/>
        </p:nvPicPr>
        <p:blipFill rotWithShape="1">
          <a:blip r:embed="rId3">
            <a:alphaModFix/>
          </a:blip>
          <a:srcRect/>
          <a:stretch/>
        </p:blipFill>
        <p:spPr>
          <a:xfrm>
            <a:off x="228600" y="5645649"/>
            <a:ext cx="761822" cy="684944"/>
          </a:xfrm>
          <a:prstGeom prst="rect">
            <a:avLst/>
          </a:prstGeom>
          <a:noFill/>
          <a:ln>
            <a:noFill/>
          </a:ln>
        </p:spPr>
      </p:pic>
      <p:pic>
        <p:nvPicPr>
          <p:cNvPr id="185" name="Shape 185"/>
          <p:cNvPicPr preferRelativeResize="0"/>
          <p:nvPr/>
        </p:nvPicPr>
        <p:blipFill>
          <a:blip r:embed="rId4">
            <a:alphaModFix/>
          </a:blip>
          <a:stretch>
            <a:fillRect/>
          </a:stretch>
        </p:blipFill>
        <p:spPr>
          <a:xfrm>
            <a:off x="228600" y="5346000"/>
            <a:ext cx="1085401" cy="984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04800" y="7650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1" i="0" u="none" strike="noStrike" cap="none">
                <a:solidFill>
                  <a:srgbClr val="4F81BD"/>
                </a:solidFill>
                <a:latin typeface="Calibri"/>
                <a:ea typeface="Calibri"/>
                <a:cs typeface="Calibri"/>
                <a:sym typeface="Calibri"/>
              </a:rPr>
              <a:t>Guided Practice – </a:t>
            </a:r>
            <a:r>
              <a:rPr lang="en-US" sz="2800" b="1" i="1" u="none" strike="noStrike" cap="none">
                <a:solidFill>
                  <a:srgbClr val="1F497D"/>
                </a:solidFill>
                <a:latin typeface="Calibri"/>
                <a:ea typeface="Calibri"/>
                <a:cs typeface="Calibri"/>
                <a:sym typeface="Calibri"/>
              </a:rPr>
              <a:t>We do</a:t>
            </a:r>
            <a:br>
              <a:rPr lang="en-US" sz="2800" b="1" i="1" u="none" strike="noStrike" cap="none">
                <a:solidFill>
                  <a:srgbClr val="1F497D"/>
                </a:solidFill>
                <a:latin typeface="Calibri"/>
                <a:ea typeface="Calibri"/>
                <a:cs typeface="Calibri"/>
                <a:sym typeface="Calibri"/>
              </a:rPr>
            </a:br>
            <a:r>
              <a:rPr lang="en-US" sz="2800" b="1" i="0" u="none" strike="noStrike" cap="none">
                <a:solidFill>
                  <a:srgbClr val="4F81BD"/>
                </a:solidFill>
                <a:latin typeface="Calibri"/>
                <a:ea typeface="Calibri"/>
                <a:cs typeface="Calibri"/>
                <a:sym typeface="Calibri"/>
              </a:rPr>
              <a:t>Práctica Guiada – </a:t>
            </a:r>
            <a:r>
              <a:rPr lang="en-US" sz="2800" b="1" i="1" u="none" strike="noStrike" cap="none">
                <a:solidFill>
                  <a:srgbClr val="1F497D"/>
                </a:solidFill>
                <a:latin typeface="Calibri"/>
                <a:ea typeface="Calibri"/>
                <a:cs typeface="Calibri"/>
                <a:sym typeface="Calibri"/>
              </a:rPr>
              <a:t>Nosotros Hacemos </a:t>
            </a:r>
            <a:br>
              <a:rPr lang="en-US" sz="2800" b="1" i="1" u="none" strike="noStrike" cap="none">
                <a:solidFill>
                  <a:srgbClr val="1F497D"/>
                </a:solidFill>
                <a:latin typeface="Calibri"/>
                <a:ea typeface="Calibri"/>
                <a:cs typeface="Calibri"/>
                <a:sym typeface="Calibri"/>
              </a:rPr>
            </a:br>
            <a:endParaRPr lang="en-US" sz="2800" b="1" i="1" u="none" strike="noStrike" cap="none">
              <a:solidFill>
                <a:srgbClr val="1F497D"/>
              </a:solidFill>
              <a:latin typeface="Calibri"/>
              <a:ea typeface="Calibri"/>
              <a:cs typeface="Calibri"/>
              <a:sym typeface="Calibri"/>
            </a:endParaRPr>
          </a:p>
        </p:txBody>
      </p:sp>
      <p:sp>
        <p:nvSpPr>
          <p:cNvPr id="350" name="Shape 350"/>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20</a:t>
            </a:fld>
            <a:endParaRPr lang="en-US" sz="1600">
              <a:solidFill>
                <a:srgbClr val="88A44E"/>
              </a:solidFill>
              <a:latin typeface="Arial"/>
              <a:ea typeface="Arial"/>
              <a:cs typeface="Arial"/>
              <a:sym typeface="Arial"/>
            </a:endParaRPr>
          </a:p>
        </p:txBody>
      </p:sp>
      <p:sp>
        <p:nvSpPr>
          <p:cNvPr id="351" name="Shape 351"/>
          <p:cNvSpPr txBox="1">
            <a:spLocks noGrp="1"/>
          </p:cNvSpPr>
          <p:nvPr>
            <p:ph type="body" idx="2"/>
          </p:nvPr>
        </p:nvSpPr>
        <p:spPr>
          <a:xfrm>
            <a:off x="4648200" y="1295400"/>
            <a:ext cx="4267200" cy="4681728"/>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Noto Sans Symbols"/>
              <a:buNone/>
            </a:pPr>
            <a:endParaRPr lang="es-ES_tradnl" sz="2500" b="1" i="1" u="none" strike="noStrike" cap="none" dirty="0">
              <a:solidFill>
                <a:srgbClr val="1F497D"/>
              </a:solidFill>
              <a:latin typeface="Calibri"/>
              <a:ea typeface="Calibri"/>
              <a:cs typeface="Calibri"/>
              <a:sym typeface="Calibri"/>
            </a:endParaRPr>
          </a:p>
          <a:p>
            <a:pPr marL="0" marR="0" lvl="0" indent="0" algn="ctr" rtl="0">
              <a:lnSpc>
                <a:spcPct val="90000"/>
              </a:lnSpc>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Durante la Junta</a:t>
            </a:r>
          </a:p>
          <a:p>
            <a:pPr marL="0" marR="0" lvl="0" indent="0" algn="ctr" rtl="0">
              <a:lnSpc>
                <a:spcPct val="90000"/>
              </a:lnSpc>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Nosotros Hacemos: </a:t>
            </a:r>
            <a:r>
              <a:rPr lang="es-ES_tradnl" sz="2500" b="0" i="0" u="none" strike="noStrike" cap="none" dirty="0">
                <a:solidFill>
                  <a:schemeClr val="dk1"/>
                </a:solidFill>
                <a:latin typeface="Calibri"/>
                <a:ea typeface="Calibri"/>
                <a:cs typeface="Calibri"/>
                <a:sym typeface="Calibri"/>
              </a:rPr>
              <a:t>El</a:t>
            </a:r>
            <a:r>
              <a:rPr lang="es-ES_tradnl" sz="2500" b="1" i="1" u="none" strike="noStrike" cap="none" dirty="0">
                <a:solidFill>
                  <a:schemeClr val="dk1"/>
                </a:solidFill>
                <a:latin typeface="Calibri"/>
                <a:ea typeface="Calibri"/>
                <a:cs typeface="Calibri"/>
                <a:sym typeface="Calibri"/>
              </a:rPr>
              <a:t> </a:t>
            </a:r>
            <a:r>
              <a:rPr lang="es-ES_tradnl" sz="2500" b="0" i="0" u="none" strike="noStrike" cap="none" dirty="0">
                <a:solidFill>
                  <a:schemeClr val="dk1"/>
                </a:solidFill>
                <a:latin typeface="Calibri"/>
                <a:ea typeface="Calibri"/>
                <a:cs typeface="Calibri"/>
                <a:sym typeface="Calibri"/>
              </a:rPr>
              <a:t>profesor y las familias practican la actividad juntos. El profesor da retroalimentación específica.</a:t>
            </a:r>
          </a:p>
          <a:p>
            <a:pPr marL="0" marR="0" lvl="0" indent="0" algn="ctr" rtl="0">
              <a:lnSpc>
                <a:spcPct val="90000"/>
              </a:lnSpc>
              <a:spcBef>
                <a:spcPts val="500"/>
              </a:spcBef>
              <a:spcAft>
                <a:spcPts val="0"/>
              </a:spcAft>
              <a:buClr>
                <a:schemeClr val="accent1"/>
              </a:buClr>
              <a:buSzPct val="25000"/>
              <a:buFont typeface="Noto Sans Symbols"/>
              <a:buNone/>
            </a:pPr>
            <a:endParaRPr lang="es-ES_tradnl" sz="25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En Casa</a:t>
            </a:r>
          </a:p>
          <a:p>
            <a:pPr marL="0" marR="0" lvl="0" indent="0" algn="ctr" rtl="0">
              <a:lnSpc>
                <a:spcPct val="90000"/>
              </a:lnSpc>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Nosotros Hacemos: </a:t>
            </a:r>
            <a:r>
              <a:rPr lang="es-ES_tradnl" sz="2500" b="0" i="0" u="none" strike="noStrike" cap="none" dirty="0">
                <a:solidFill>
                  <a:schemeClr val="dk1"/>
                </a:solidFill>
                <a:latin typeface="Calibri"/>
                <a:ea typeface="Calibri"/>
                <a:cs typeface="Calibri"/>
                <a:sym typeface="Calibri"/>
              </a:rPr>
              <a:t>El</a:t>
            </a:r>
            <a:r>
              <a:rPr lang="es-ES_tradnl" sz="2500" b="1" i="1" u="none" strike="noStrike" cap="none" dirty="0">
                <a:solidFill>
                  <a:schemeClr val="dk1"/>
                </a:solidFill>
                <a:latin typeface="Calibri"/>
                <a:ea typeface="Calibri"/>
                <a:cs typeface="Calibri"/>
                <a:sym typeface="Calibri"/>
              </a:rPr>
              <a:t> </a:t>
            </a:r>
            <a:r>
              <a:rPr lang="es-ES_tradnl" sz="2500" b="0" i="0" u="none" strike="noStrike" cap="none" dirty="0">
                <a:solidFill>
                  <a:schemeClr val="dk1"/>
                </a:solidFill>
                <a:latin typeface="Calibri"/>
                <a:ea typeface="Calibri"/>
                <a:cs typeface="Calibri"/>
                <a:sym typeface="Calibri"/>
              </a:rPr>
              <a:t>padre y el hijo practican la actividad juntos. Padres dan retroalimentación específica.</a:t>
            </a:r>
          </a:p>
          <a:p>
            <a:pPr marL="0" marR="0" lvl="0" indent="0" algn="ctr" rtl="0">
              <a:lnSpc>
                <a:spcPct val="90000"/>
              </a:lnSpc>
              <a:spcBef>
                <a:spcPts val="500"/>
              </a:spcBef>
              <a:buClr>
                <a:schemeClr val="accent1"/>
              </a:buClr>
              <a:buSzPct val="25000"/>
              <a:buFont typeface="Noto Sans Symbols"/>
              <a:buNone/>
            </a:pPr>
            <a:endParaRPr sz="2500" b="0" i="0" u="none" strike="noStrike" cap="none" dirty="0">
              <a:solidFill>
                <a:schemeClr val="dk1"/>
              </a:solidFill>
              <a:latin typeface="Calibri"/>
              <a:ea typeface="Calibri"/>
              <a:cs typeface="Calibri"/>
              <a:sym typeface="Calibri"/>
            </a:endParaRPr>
          </a:p>
        </p:txBody>
      </p:sp>
      <p:sp>
        <p:nvSpPr>
          <p:cNvPr id="352" name="Shape 352"/>
          <p:cNvSpPr txBox="1">
            <a:spLocks noGrp="1"/>
          </p:cNvSpPr>
          <p:nvPr>
            <p:ph type="body" idx="2"/>
          </p:nvPr>
        </p:nvSpPr>
        <p:spPr>
          <a:xfrm>
            <a:off x="152400" y="1219200"/>
            <a:ext cx="4343400" cy="48768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During the Meeting</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We Do: </a:t>
            </a:r>
            <a:r>
              <a:rPr lang="en-US" sz="2500" b="0" i="0" u="none" strike="noStrike" cap="none">
                <a:solidFill>
                  <a:schemeClr val="dk1"/>
                </a:solidFill>
                <a:latin typeface="Calibri"/>
                <a:ea typeface="Calibri"/>
                <a:cs typeface="Calibri"/>
                <a:sym typeface="Calibri"/>
              </a:rPr>
              <a:t>Teacher and families practice activity together. Teacher provides specific feedback.</a:t>
            </a:r>
          </a:p>
          <a:p>
            <a:pPr marL="0" marR="0" lvl="0" indent="0" algn="ctr" rtl="0">
              <a:spcBef>
                <a:spcPts val="280"/>
              </a:spcBef>
              <a:spcAft>
                <a:spcPts val="0"/>
              </a:spcAft>
              <a:buClr>
                <a:schemeClr val="accent1"/>
              </a:buClr>
              <a:buSzPct val="25000"/>
              <a:buFont typeface="Noto Sans Symbols"/>
              <a:buNone/>
            </a:pPr>
            <a:endParaRPr sz="1400" b="0" i="0" u="none" strike="noStrike" cap="none">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At Home</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We Do: </a:t>
            </a:r>
            <a:r>
              <a:rPr lang="en-US" sz="2500" b="0" i="0" u="none" strike="noStrike" cap="none">
                <a:solidFill>
                  <a:schemeClr val="dk1"/>
                </a:solidFill>
                <a:latin typeface="Calibri"/>
                <a:ea typeface="Calibri"/>
                <a:cs typeface="Calibri"/>
                <a:sym typeface="Calibri"/>
              </a:rPr>
              <a:t>Parent and child practice activity together. Parent provides specific feedback.</a:t>
            </a:r>
          </a:p>
          <a:p>
            <a:pPr marL="0" marR="0" lvl="0" indent="0" algn="ctr" rtl="0">
              <a:spcBef>
                <a:spcPts val="500"/>
              </a:spcBef>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301752" y="3048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1" i="0" u="none" strike="noStrike" cap="none">
                <a:solidFill>
                  <a:srgbClr val="4F81BD"/>
                </a:solidFill>
                <a:latin typeface="Calibri"/>
                <a:ea typeface="Calibri"/>
                <a:cs typeface="Calibri"/>
                <a:sym typeface="Calibri"/>
              </a:rPr>
              <a:t>Independent Practice – </a:t>
            </a:r>
            <a:r>
              <a:rPr lang="en-US" sz="2800" b="1" i="1" u="none" strike="noStrike" cap="none">
                <a:solidFill>
                  <a:srgbClr val="1F497D"/>
                </a:solidFill>
                <a:latin typeface="Calibri"/>
                <a:ea typeface="Calibri"/>
                <a:cs typeface="Calibri"/>
                <a:sym typeface="Calibri"/>
              </a:rPr>
              <a:t>You Do</a:t>
            </a:r>
            <a:br>
              <a:rPr lang="en-US" sz="2800" b="1" i="1" u="none" strike="noStrike" cap="none">
                <a:solidFill>
                  <a:srgbClr val="1F497D"/>
                </a:solidFill>
                <a:latin typeface="Calibri"/>
                <a:ea typeface="Calibri"/>
                <a:cs typeface="Calibri"/>
                <a:sym typeface="Calibri"/>
              </a:rPr>
            </a:br>
            <a:r>
              <a:rPr lang="en-US" sz="2800" b="1" i="0" u="none" strike="noStrike" cap="none">
                <a:solidFill>
                  <a:srgbClr val="4F81BD"/>
                </a:solidFill>
                <a:latin typeface="Calibri"/>
                <a:ea typeface="Calibri"/>
                <a:cs typeface="Calibri"/>
                <a:sym typeface="Calibri"/>
              </a:rPr>
              <a:t>Práctica Independiente – </a:t>
            </a:r>
            <a:r>
              <a:rPr lang="en-US" sz="2800" b="1" i="1" u="none" strike="noStrike" cap="none">
                <a:solidFill>
                  <a:srgbClr val="1F497D"/>
                </a:solidFill>
                <a:latin typeface="Calibri"/>
                <a:ea typeface="Calibri"/>
                <a:cs typeface="Calibri"/>
                <a:sym typeface="Calibri"/>
              </a:rPr>
              <a:t>Tú Lo Haces</a:t>
            </a:r>
          </a:p>
        </p:txBody>
      </p:sp>
      <p:sp>
        <p:nvSpPr>
          <p:cNvPr id="358" name="Shape 358"/>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21</a:t>
            </a:fld>
            <a:endParaRPr lang="en-US" sz="1600">
              <a:solidFill>
                <a:srgbClr val="88A44E"/>
              </a:solidFill>
              <a:latin typeface="Arial"/>
              <a:ea typeface="Arial"/>
              <a:cs typeface="Arial"/>
              <a:sym typeface="Arial"/>
            </a:endParaRPr>
          </a:p>
        </p:txBody>
      </p:sp>
      <p:sp>
        <p:nvSpPr>
          <p:cNvPr id="359" name="Shape 359"/>
          <p:cNvSpPr txBox="1">
            <a:spLocks noGrp="1"/>
          </p:cNvSpPr>
          <p:nvPr>
            <p:ph type="body" idx="2"/>
          </p:nvPr>
        </p:nvSpPr>
        <p:spPr>
          <a:xfrm>
            <a:off x="4572000" y="1371600"/>
            <a:ext cx="4419600" cy="5029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dirty="0">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Durante la Junta</a:t>
            </a: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Tú Lo Haces: </a:t>
            </a:r>
            <a:r>
              <a:rPr lang="es-ES_tradnl" sz="2500" b="0" i="0" u="none" strike="noStrike" cap="none" dirty="0">
                <a:solidFill>
                  <a:schemeClr val="dk1"/>
                </a:solidFill>
                <a:latin typeface="Calibri"/>
                <a:ea typeface="Calibri"/>
                <a:cs typeface="Calibri"/>
                <a:sym typeface="Calibri"/>
              </a:rPr>
              <a:t>Familias practican la actividad con un compañero.</a:t>
            </a:r>
          </a:p>
          <a:p>
            <a:pPr marL="0" marR="0" lvl="0" indent="0" algn="ctr" rtl="0">
              <a:spcBef>
                <a:spcPts val="500"/>
              </a:spcBef>
              <a:spcAft>
                <a:spcPts val="0"/>
              </a:spcAft>
              <a:buClr>
                <a:schemeClr val="accent1"/>
              </a:buClr>
              <a:buSzPct val="25000"/>
              <a:buFont typeface="Noto Sans Symbols"/>
              <a:buNone/>
            </a:pPr>
            <a:endParaRPr lang="es-ES_tradnl" sz="2500" b="0" i="0" u="none" strike="noStrike" cap="none" dirty="0">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En Casa</a:t>
            </a: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Tú Lo Haces: </a:t>
            </a:r>
            <a:r>
              <a:rPr lang="es-ES_tradnl" dirty="0"/>
              <a:t>Un m</a:t>
            </a:r>
            <a:r>
              <a:rPr lang="es-ES_tradnl" sz="2500" b="0" i="0" u="none" strike="noStrike" cap="none" dirty="0">
                <a:solidFill>
                  <a:schemeClr val="dk1"/>
                </a:solidFill>
                <a:latin typeface="Calibri"/>
                <a:ea typeface="Calibri"/>
                <a:cs typeface="Calibri"/>
                <a:sym typeface="Calibri"/>
              </a:rPr>
              <a:t>iembro de la familia y su hijo practican la actividad.</a:t>
            </a:r>
          </a:p>
          <a:p>
            <a:pPr marL="274320" marR="0" lvl="0" indent="-274320" algn="l" rtl="0">
              <a:spcBef>
                <a:spcPts val="500"/>
              </a:spcBef>
              <a:buClr>
                <a:schemeClr val="accent1"/>
              </a:buClr>
              <a:buSzPct val="85000"/>
              <a:buFont typeface="Noto Sans Symbols"/>
              <a:buNone/>
            </a:pPr>
            <a:endParaRPr sz="25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body" idx="2"/>
          </p:nvPr>
        </p:nvSpPr>
        <p:spPr>
          <a:xfrm>
            <a:off x="152400" y="1447800"/>
            <a:ext cx="4419600" cy="49530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During the Meeting</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You Do: </a:t>
            </a:r>
            <a:r>
              <a:rPr lang="en-US" sz="2500" b="0" i="0" u="none" strike="noStrike" cap="none">
                <a:solidFill>
                  <a:schemeClr val="dk1"/>
                </a:solidFill>
                <a:latin typeface="Calibri"/>
                <a:ea typeface="Calibri"/>
                <a:cs typeface="Calibri"/>
                <a:sym typeface="Calibri"/>
              </a:rPr>
              <a:t>Families practice activity with a partner.</a:t>
            </a:r>
          </a:p>
          <a:p>
            <a:pPr marL="0" marR="0" lvl="0" indent="0" algn="ctr" rtl="0">
              <a:spcBef>
                <a:spcPts val="360"/>
              </a:spcBef>
              <a:spcAft>
                <a:spcPts val="0"/>
              </a:spcAft>
              <a:buClr>
                <a:schemeClr val="accent1"/>
              </a:buClr>
              <a:buSzPct val="25000"/>
              <a:buFont typeface="Noto Sans Symbols"/>
              <a:buNone/>
            </a:pPr>
            <a:endParaRPr sz="1800" b="0" i="0" u="none" strike="noStrike" cap="none">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At Home</a:t>
            </a:r>
          </a:p>
          <a:p>
            <a:pPr marL="0" marR="0" lvl="0" indent="0" algn="ctr" rtl="0">
              <a:spcBef>
                <a:spcPts val="500"/>
              </a:spcBef>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You Do: </a:t>
            </a:r>
            <a:r>
              <a:rPr lang="en-US" sz="2500" b="0" i="0" u="none" strike="noStrike" cap="none">
                <a:solidFill>
                  <a:schemeClr val="dk1"/>
                </a:solidFill>
                <a:latin typeface="Calibri"/>
                <a:ea typeface="Calibri"/>
                <a:cs typeface="Calibri"/>
                <a:sym typeface="Calibri"/>
              </a:rPr>
              <a:t>Family member and child practice activity together.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01752" y="3048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1" i="0" u="none" strike="noStrike" cap="none">
                <a:solidFill>
                  <a:srgbClr val="4F81BD"/>
                </a:solidFill>
                <a:latin typeface="Calibri"/>
                <a:ea typeface="Calibri"/>
                <a:cs typeface="Calibri"/>
                <a:sym typeface="Calibri"/>
              </a:rPr>
              <a:t>Turn and Talk</a:t>
            </a:r>
            <a:br>
              <a:rPr lang="en-US" sz="2800" b="1" i="0" u="none" strike="noStrike" cap="none">
                <a:solidFill>
                  <a:srgbClr val="4F81BD"/>
                </a:solidFill>
                <a:latin typeface="Calibri"/>
                <a:ea typeface="Calibri"/>
                <a:cs typeface="Calibri"/>
                <a:sym typeface="Calibri"/>
              </a:rPr>
            </a:br>
            <a:r>
              <a:rPr lang="en-US" sz="2800" b="1" i="0" u="none" strike="noStrike" cap="none">
                <a:solidFill>
                  <a:srgbClr val="4F81BD"/>
                </a:solidFill>
                <a:latin typeface="Calibri"/>
                <a:ea typeface="Calibri"/>
                <a:cs typeface="Calibri"/>
                <a:sym typeface="Calibri"/>
              </a:rPr>
              <a:t>Hable con un Compañero</a:t>
            </a:r>
          </a:p>
        </p:txBody>
      </p:sp>
      <p:sp>
        <p:nvSpPr>
          <p:cNvPr id="366" name="Shape 366"/>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22</a:t>
            </a:fld>
            <a:endParaRPr lang="en-US" sz="1600">
              <a:solidFill>
                <a:srgbClr val="88A44E"/>
              </a:solidFill>
              <a:latin typeface="Arial"/>
              <a:ea typeface="Arial"/>
              <a:cs typeface="Arial"/>
              <a:sym typeface="Arial"/>
            </a:endParaRPr>
          </a:p>
        </p:txBody>
      </p:sp>
      <p:sp>
        <p:nvSpPr>
          <p:cNvPr id="367" name="Shape 367"/>
          <p:cNvSpPr txBox="1">
            <a:spLocks noGrp="1"/>
          </p:cNvSpPr>
          <p:nvPr>
            <p:ph type="body" idx="1"/>
          </p:nvPr>
        </p:nvSpPr>
        <p:spPr>
          <a:xfrm>
            <a:off x="4572000" y="1371600"/>
            <a:ext cx="4422648" cy="50292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FF0080"/>
              </a:buClr>
              <a:buSzPct val="25000"/>
              <a:buFont typeface="Noto Sans Symbols"/>
              <a:buNone/>
            </a:pPr>
            <a:r>
              <a:rPr lang="es-ES_tradnl" sz="2400" b="1" i="0" u="none" strike="noStrike" cap="none" dirty="0">
                <a:solidFill>
                  <a:srgbClr val="FF0080"/>
                </a:solidFill>
                <a:latin typeface="Calibri"/>
                <a:ea typeface="Calibri"/>
                <a:cs typeface="Calibri"/>
                <a:sym typeface="Calibri"/>
              </a:rPr>
              <a:t>¿</a:t>
            </a:r>
            <a:r>
              <a:rPr lang="es-ES_tradnl" sz="2400" b="1" i="1" u="none" strike="noStrike" cap="none" dirty="0">
                <a:solidFill>
                  <a:srgbClr val="FF0080"/>
                </a:solidFill>
                <a:latin typeface="Calibri"/>
                <a:ea typeface="Calibri"/>
                <a:cs typeface="Calibri"/>
                <a:sym typeface="Calibri"/>
              </a:rPr>
              <a:t>Cuáles son algunas otras maneras de practicar esta habilidad?</a:t>
            </a:r>
          </a:p>
          <a:p>
            <a:pPr marL="0" marR="0" lvl="0" indent="0" algn="l" rtl="0">
              <a:spcBef>
                <a:spcPts val="480"/>
              </a:spcBef>
              <a:spcAft>
                <a:spcPts val="0"/>
              </a:spcAft>
              <a:buClr>
                <a:schemeClr val="dk1"/>
              </a:buClr>
              <a:buSzPct val="25000"/>
              <a:buFont typeface="Noto Sans Symbols"/>
              <a:buNone/>
            </a:pPr>
            <a:endParaRPr lang="es-ES_tradnl" sz="2400" b="1" i="1" u="none" strike="noStrike" cap="none" dirty="0">
              <a:solidFill>
                <a:srgbClr val="FF0080"/>
              </a:solidFill>
              <a:latin typeface="Calibri"/>
              <a:ea typeface="Calibri"/>
              <a:cs typeface="Calibri"/>
              <a:sym typeface="Calibri"/>
            </a:endParaRPr>
          </a:p>
          <a:p>
            <a:pPr marL="457200" marR="0" lvl="0" indent="-457200" algn="l" rtl="0">
              <a:spcBef>
                <a:spcPts val="480"/>
              </a:spcBef>
              <a:spcAft>
                <a:spcPts val="0"/>
              </a:spcAft>
              <a:buClr>
                <a:schemeClr val="dk1"/>
              </a:buClr>
              <a:buSzPct val="85000"/>
              <a:buFont typeface="Calibri"/>
              <a:buAutoNum type="arabicPeriod"/>
            </a:pPr>
            <a:r>
              <a:rPr lang="es-ES_tradnl" sz="2400" b="0" i="0" u="none" strike="noStrike" cap="none" dirty="0">
                <a:solidFill>
                  <a:schemeClr val="dk1"/>
                </a:solidFill>
                <a:latin typeface="Calibri"/>
                <a:ea typeface="Calibri"/>
                <a:cs typeface="Calibri"/>
                <a:sym typeface="Calibri"/>
              </a:rPr>
              <a:t>De vuelta y hable con la persona al que se encuentra al lado suyo.</a:t>
            </a:r>
          </a:p>
          <a:p>
            <a:pPr marL="457200" marR="0" lvl="0" indent="-457200" algn="l" rtl="0">
              <a:spcBef>
                <a:spcPts val="480"/>
              </a:spcBef>
              <a:spcAft>
                <a:spcPts val="0"/>
              </a:spcAft>
              <a:buClr>
                <a:schemeClr val="dk1"/>
              </a:buClr>
              <a:buSzPct val="85000"/>
              <a:buFont typeface="Calibri"/>
              <a:buAutoNum type="arabicPeriod"/>
            </a:pPr>
            <a:r>
              <a:rPr lang="es-ES_tradnl" sz="2400" dirty="0"/>
              <a:t>Deben</a:t>
            </a:r>
            <a:r>
              <a:rPr lang="es-ES_tradnl" sz="2400" b="0" i="0" u="none" strike="noStrike" cap="none" dirty="0">
                <a:solidFill>
                  <a:schemeClr val="dk1"/>
                </a:solidFill>
                <a:latin typeface="Calibri"/>
                <a:ea typeface="Calibri"/>
                <a:cs typeface="Calibri"/>
                <a:sym typeface="Calibri"/>
              </a:rPr>
              <a:t> turnarse para responder a la pregunta.</a:t>
            </a:r>
          </a:p>
          <a:p>
            <a:pPr marL="0" marR="0" lvl="0" indent="0" algn="l" rtl="0">
              <a:spcBef>
                <a:spcPts val="480"/>
              </a:spcBef>
              <a:buClr>
                <a:schemeClr val="accent1"/>
              </a:buClr>
              <a:buSzPct val="25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368" name="Shape 368"/>
          <p:cNvSpPr txBox="1">
            <a:spLocks noGrp="1"/>
          </p:cNvSpPr>
          <p:nvPr>
            <p:ph type="body" idx="1"/>
          </p:nvPr>
        </p:nvSpPr>
        <p:spPr>
          <a:xfrm>
            <a:off x="228600" y="1447800"/>
            <a:ext cx="4270248" cy="48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FF0080"/>
              </a:buClr>
              <a:buSzPct val="25000"/>
              <a:buFont typeface="Noto Sans Symbols"/>
              <a:buNone/>
            </a:pPr>
            <a:r>
              <a:rPr lang="en-US" sz="2400" b="1" i="1" u="none" strike="noStrike" cap="none">
                <a:solidFill>
                  <a:srgbClr val="FF0080"/>
                </a:solidFill>
                <a:latin typeface="Calibri"/>
                <a:ea typeface="Calibri"/>
                <a:cs typeface="Calibri"/>
                <a:sym typeface="Calibri"/>
              </a:rPr>
              <a:t>What are some other ways to practice this skill?</a:t>
            </a:r>
          </a:p>
          <a:p>
            <a:pPr marL="0" marR="0" lvl="0" indent="0" algn="l" rtl="0">
              <a:spcBef>
                <a:spcPts val="480"/>
              </a:spcBef>
              <a:spcAft>
                <a:spcPts val="0"/>
              </a:spcAft>
              <a:buClr>
                <a:schemeClr val="dk1"/>
              </a:buClr>
              <a:buSzPct val="25000"/>
              <a:buFont typeface="Noto Sans Symbols"/>
              <a:buNone/>
            </a:pPr>
            <a:endParaRPr sz="2400" b="1" i="1" u="none" strike="noStrike" cap="none">
              <a:solidFill>
                <a:srgbClr val="FF0080"/>
              </a:solidFill>
              <a:latin typeface="Calibri"/>
              <a:ea typeface="Calibri"/>
              <a:cs typeface="Calibri"/>
              <a:sym typeface="Calibri"/>
            </a:endParaRPr>
          </a:p>
          <a:p>
            <a:pPr marL="0" marR="0" lvl="0" indent="0" algn="l" rtl="0">
              <a:spcBef>
                <a:spcPts val="480"/>
              </a:spcBef>
              <a:spcAft>
                <a:spcPts val="0"/>
              </a:spcAft>
              <a:buClr>
                <a:schemeClr val="dk1"/>
              </a:buClr>
              <a:buSzPct val="25000"/>
              <a:buFont typeface="Noto Sans Symbols"/>
              <a:buNone/>
            </a:pPr>
            <a:endParaRPr sz="2400" b="0" i="0" u="none" strike="noStrike" cap="none">
              <a:solidFill>
                <a:schemeClr val="dk1"/>
              </a:solidFill>
              <a:latin typeface="Calibri"/>
              <a:ea typeface="Calibri"/>
              <a:cs typeface="Calibri"/>
              <a:sym typeface="Calibri"/>
            </a:endParaRPr>
          </a:p>
          <a:p>
            <a:pPr marL="457200" marR="0" lvl="0" indent="-457200" algn="l" rtl="0">
              <a:spcBef>
                <a:spcPts val="480"/>
              </a:spcBef>
              <a:spcAft>
                <a:spcPts val="0"/>
              </a:spcAft>
              <a:buClr>
                <a:schemeClr val="dk1"/>
              </a:buClr>
              <a:buSzPct val="85000"/>
              <a:buFont typeface="Calibri"/>
              <a:buAutoNum type="arabicPeriod"/>
            </a:pPr>
            <a:r>
              <a:rPr lang="en-US" sz="2400" b="0" i="0" u="none" strike="noStrike" cap="none">
                <a:solidFill>
                  <a:schemeClr val="dk1"/>
                </a:solidFill>
                <a:latin typeface="Calibri"/>
                <a:ea typeface="Calibri"/>
                <a:cs typeface="Calibri"/>
                <a:sym typeface="Calibri"/>
              </a:rPr>
              <a:t>Turn to the person next to you.</a:t>
            </a:r>
          </a:p>
          <a:p>
            <a:pPr marL="457200" marR="0" lvl="0" indent="-457200" algn="l" rtl="0">
              <a:spcBef>
                <a:spcPts val="480"/>
              </a:spcBef>
              <a:spcAft>
                <a:spcPts val="0"/>
              </a:spcAft>
              <a:buClr>
                <a:schemeClr val="dk1"/>
              </a:buClr>
              <a:buSzPct val="85000"/>
              <a:buFont typeface="Calibri"/>
              <a:buAutoNum type="arabicPeriod"/>
            </a:pPr>
            <a:r>
              <a:rPr lang="en-US" sz="2400" b="0" i="0" u="none" strike="noStrike" cap="none">
                <a:solidFill>
                  <a:schemeClr val="dk1"/>
                </a:solidFill>
                <a:latin typeface="Calibri"/>
                <a:ea typeface="Calibri"/>
                <a:cs typeface="Calibri"/>
                <a:sym typeface="Calibri"/>
              </a:rPr>
              <a:t>Take turns responding the question.</a:t>
            </a:r>
          </a:p>
          <a:p>
            <a:pPr marL="0" marR="0" lvl="0" indent="0" algn="l" rtl="0">
              <a:spcBef>
                <a:spcPts val="480"/>
              </a:spcBef>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228600" y="8412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Calibri"/>
              <a:buNone/>
            </a:pPr>
            <a:r>
              <a:rPr lang="en-US" sz="2800" b="0" i="0" u="none" strike="noStrike" cap="none">
                <a:solidFill>
                  <a:schemeClr val="accent1"/>
                </a:solidFill>
                <a:latin typeface="Calibri"/>
                <a:ea typeface="Calibri"/>
                <a:cs typeface="Calibri"/>
                <a:sym typeface="Calibri"/>
              </a:rPr>
              <a:t>Demonstration – </a:t>
            </a:r>
            <a:r>
              <a:rPr lang="en-US" sz="2800" b="0" i="1" u="none" strike="noStrike" cap="none">
                <a:solidFill>
                  <a:srgbClr val="1F497D"/>
                </a:solidFill>
                <a:latin typeface="Calibri"/>
                <a:ea typeface="Calibri"/>
                <a:cs typeface="Calibri"/>
                <a:sym typeface="Calibri"/>
              </a:rPr>
              <a:t>I Do</a:t>
            </a:r>
            <a:br>
              <a:rPr lang="en-US" sz="2800" b="0" i="0" u="none" strike="noStrike" cap="none">
                <a:solidFill>
                  <a:srgbClr val="4F81BD"/>
                </a:solidFill>
                <a:latin typeface="Calibri"/>
                <a:ea typeface="Calibri"/>
                <a:cs typeface="Calibri"/>
                <a:sym typeface="Calibri"/>
              </a:rPr>
            </a:br>
            <a:r>
              <a:rPr lang="en-US" sz="2800" b="0" i="0" u="none" strike="noStrike" cap="none">
                <a:solidFill>
                  <a:schemeClr val="accent1"/>
                </a:solidFill>
                <a:latin typeface="Calibri"/>
                <a:ea typeface="Calibri"/>
                <a:cs typeface="Calibri"/>
                <a:sym typeface="Calibri"/>
              </a:rPr>
              <a:t>Demostración – </a:t>
            </a:r>
            <a:r>
              <a:rPr lang="en-US" sz="2800" b="0" i="1" u="none" strike="noStrike" cap="none">
                <a:solidFill>
                  <a:srgbClr val="1F497D"/>
                </a:solidFill>
                <a:latin typeface="Calibri"/>
                <a:ea typeface="Calibri"/>
                <a:cs typeface="Calibri"/>
                <a:sym typeface="Calibri"/>
              </a:rPr>
              <a:t>Yo Lo Hago</a:t>
            </a:r>
            <a:br>
              <a:rPr lang="en-US" sz="2800" b="0" i="0" u="none" strike="noStrike" cap="none">
                <a:solidFill>
                  <a:srgbClr val="4F81BD"/>
                </a:solidFill>
                <a:latin typeface="Calibri"/>
                <a:ea typeface="Calibri"/>
                <a:cs typeface="Calibri"/>
                <a:sym typeface="Calibri"/>
              </a:rPr>
            </a:br>
            <a:endParaRPr lang="en-US" sz="2800" b="0" i="0" u="none" strike="noStrike" cap="none">
              <a:solidFill>
                <a:srgbClr val="4F81BD"/>
              </a:solidFill>
              <a:latin typeface="Calibri"/>
              <a:ea typeface="Calibri"/>
              <a:cs typeface="Calibri"/>
              <a:sym typeface="Calibri"/>
            </a:endParaRPr>
          </a:p>
        </p:txBody>
      </p:sp>
      <p:sp>
        <p:nvSpPr>
          <p:cNvPr id="374" name="Shape 374"/>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23</a:t>
            </a:fld>
            <a:endParaRPr lang="en-US" sz="1600">
              <a:solidFill>
                <a:srgbClr val="88A44E"/>
              </a:solidFill>
              <a:latin typeface="Arial"/>
              <a:ea typeface="Arial"/>
              <a:cs typeface="Arial"/>
              <a:sym typeface="Arial"/>
            </a:endParaRPr>
          </a:p>
        </p:txBody>
      </p:sp>
      <p:sp>
        <p:nvSpPr>
          <p:cNvPr id="375" name="Shape 375"/>
          <p:cNvSpPr txBox="1">
            <a:spLocks noGrp="1"/>
          </p:cNvSpPr>
          <p:nvPr>
            <p:ph type="body" idx="2"/>
          </p:nvPr>
        </p:nvSpPr>
        <p:spPr>
          <a:xfrm>
            <a:off x="4648200" y="1371600"/>
            <a:ext cx="4343400" cy="4681728"/>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dirty="0">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Durante la Junta</a:t>
            </a: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Yo Lo Demuestro: </a:t>
            </a:r>
            <a:r>
              <a:rPr lang="es-ES_tradnl" sz="2500" b="0" i="0" u="none" strike="noStrike" cap="none" dirty="0">
                <a:solidFill>
                  <a:schemeClr val="dk1"/>
                </a:solidFill>
                <a:latin typeface="Calibri"/>
                <a:ea typeface="Calibri"/>
                <a:cs typeface="Calibri"/>
                <a:sym typeface="Calibri"/>
              </a:rPr>
              <a:t>El profesor explica y demuestra la actividad. </a:t>
            </a:r>
          </a:p>
          <a:p>
            <a:pPr marL="0" marR="0" lvl="0" indent="0" algn="ctr" rtl="0">
              <a:spcBef>
                <a:spcPts val="500"/>
              </a:spcBef>
              <a:spcAft>
                <a:spcPts val="0"/>
              </a:spcAft>
              <a:buClr>
                <a:schemeClr val="accent1"/>
              </a:buClr>
              <a:buSzPct val="25000"/>
              <a:buFont typeface="Noto Sans Symbols"/>
              <a:buNone/>
            </a:pPr>
            <a:endParaRPr lang="es-ES_tradnl" sz="2500" b="0" i="0" u="none" strike="noStrike" cap="none" dirty="0">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En Casa</a:t>
            </a:r>
          </a:p>
          <a:p>
            <a:pPr marL="0" marR="0" lvl="0" indent="0" algn="ctr" rtl="0">
              <a:spcBef>
                <a:spcPts val="500"/>
              </a:spcBef>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Yo Lo Demuestro: </a:t>
            </a:r>
            <a:r>
              <a:rPr lang="es-ES_tradnl" sz="2500" b="0" i="0" u="none" strike="noStrike" cap="none" dirty="0">
                <a:solidFill>
                  <a:schemeClr val="dk1"/>
                </a:solidFill>
                <a:latin typeface="Calibri"/>
                <a:ea typeface="Calibri"/>
                <a:cs typeface="Calibri"/>
                <a:sym typeface="Calibri"/>
              </a:rPr>
              <a:t>Padres explican y demuestran la actividad.</a:t>
            </a:r>
          </a:p>
        </p:txBody>
      </p:sp>
      <p:sp>
        <p:nvSpPr>
          <p:cNvPr id="376" name="Shape 376"/>
          <p:cNvSpPr txBox="1">
            <a:spLocks noGrp="1"/>
          </p:cNvSpPr>
          <p:nvPr>
            <p:ph type="body" idx="2"/>
          </p:nvPr>
        </p:nvSpPr>
        <p:spPr>
          <a:xfrm>
            <a:off x="228600" y="1447800"/>
            <a:ext cx="4267200" cy="48768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During the Meeting</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I Do: </a:t>
            </a:r>
            <a:r>
              <a:rPr lang="en-US" sz="2500" b="0" i="0" u="none" strike="noStrike" cap="none">
                <a:solidFill>
                  <a:schemeClr val="dk1"/>
                </a:solidFill>
                <a:latin typeface="Calibri"/>
                <a:ea typeface="Calibri"/>
                <a:cs typeface="Calibri"/>
                <a:sym typeface="Calibri"/>
              </a:rPr>
              <a:t>Teacher explains and demonstrates activity </a:t>
            </a:r>
          </a:p>
          <a:p>
            <a:pPr marL="0" marR="0" lvl="0" indent="0" algn="ctr" rtl="0">
              <a:spcBef>
                <a:spcPts val="500"/>
              </a:spcBef>
              <a:spcAft>
                <a:spcPts val="0"/>
              </a:spcAft>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At Home</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I Do: </a:t>
            </a:r>
            <a:r>
              <a:rPr lang="en-US" sz="2500" b="0" i="0" u="none" strike="noStrike" cap="none">
                <a:solidFill>
                  <a:schemeClr val="dk1"/>
                </a:solidFill>
                <a:latin typeface="Calibri"/>
                <a:ea typeface="Calibri"/>
                <a:cs typeface="Calibri"/>
                <a:sym typeface="Calibri"/>
              </a:rPr>
              <a:t>Parent explains and demonstrates activity</a:t>
            </a:r>
          </a:p>
          <a:p>
            <a:pPr marL="0" marR="0" lvl="0" indent="0" algn="l" rtl="0">
              <a:spcBef>
                <a:spcPts val="500"/>
              </a:spcBef>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304800" y="8412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3200" b="0" i="0" u="none" strike="noStrike" cap="none">
                <a:solidFill>
                  <a:srgbClr val="4F81BD"/>
                </a:solidFill>
                <a:latin typeface="Calibri"/>
                <a:ea typeface="Calibri"/>
                <a:cs typeface="Calibri"/>
                <a:sym typeface="Calibri"/>
              </a:rPr>
              <a:t>Guided Practice – </a:t>
            </a:r>
            <a:r>
              <a:rPr lang="en-US" sz="3200" b="0" i="1" u="none" strike="noStrike" cap="none">
                <a:solidFill>
                  <a:srgbClr val="1F497D"/>
                </a:solidFill>
                <a:latin typeface="Calibri"/>
                <a:ea typeface="Calibri"/>
                <a:cs typeface="Calibri"/>
                <a:sym typeface="Calibri"/>
              </a:rPr>
              <a:t>We do</a:t>
            </a:r>
            <a:br>
              <a:rPr lang="en-US" sz="3200" b="0" i="1" u="none" strike="noStrike" cap="none">
                <a:solidFill>
                  <a:srgbClr val="1F497D"/>
                </a:solidFill>
                <a:latin typeface="Calibri"/>
                <a:ea typeface="Calibri"/>
                <a:cs typeface="Calibri"/>
                <a:sym typeface="Calibri"/>
              </a:rPr>
            </a:br>
            <a:r>
              <a:rPr lang="en-US" sz="3200" b="0" i="0" u="none" strike="noStrike" cap="none">
                <a:solidFill>
                  <a:srgbClr val="4F81BD"/>
                </a:solidFill>
                <a:latin typeface="Calibri"/>
                <a:ea typeface="Calibri"/>
                <a:cs typeface="Calibri"/>
                <a:sym typeface="Calibri"/>
              </a:rPr>
              <a:t>Práctica Guiada – </a:t>
            </a:r>
            <a:r>
              <a:rPr lang="en-US" sz="3200" b="0" i="1" u="none" strike="noStrike" cap="none">
                <a:solidFill>
                  <a:srgbClr val="1F497D"/>
                </a:solidFill>
                <a:latin typeface="Calibri"/>
                <a:ea typeface="Calibri"/>
                <a:cs typeface="Calibri"/>
                <a:sym typeface="Calibri"/>
              </a:rPr>
              <a:t>Nosotros Hacemos </a:t>
            </a:r>
            <a:br>
              <a:rPr lang="en-US" sz="3200" b="0" i="1" u="none" strike="noStrike" cap="none">
                <a:solidFill>
                  <a:srgbClr val="1F497D"/>
                </a:solidFill>
                <a:latin typeface="Calibri"/>
                <a:ea typeface="Calibri"/>
                <a:cs typeface="Calibri"/>
                <a:sym typeface="Calibri"/>
              </a:rPr>
            </a:br>
            <a:endParaRPr lang="en-US" sz="3200" b="0" i="1" u="none" strike="noStrike" cap="none">
              <a:solidFill>
                <a:srgbClr val="1F497D"/>
              </a:solidFill>
              <a:latin typeface="Calibri"/>
              <a:ea typeface="Calibri"/>
              <a:cs typeface="Calibri"/>
              <a:sym typeface="Calibri"/>
            </a:endParaRPr>
          </a:p>
        </p:txBody>
      </p:sp>
      <p:sp>
        <p:nvSpPr>
          <p:cNvPr id="382" name="Shape 382"/>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24</a:t>
            </a:fld>
            <a:endParaRPr lang="en-US" sz="1600">
              <a:solidFill>
                <a:srgbClr val="88A44E"/>
              </a:solidFill>
              <a:latin typeface="Arial"/>
              <a:ea typeface="Arial"/>
              <a:cs typeface="Arial"/>
              <a:sym typeface="Arial"/>
            </a:endParaRPr>
          </a:p>
        </p:txBody>
      </p:sp>
      <p:sp>
        <p:nvSpPr>
          <p:cNvPr id="383" name="Shape 383"/>
          <p:cNvSpPr txBox="1">
            <a:spLocks noGrp="1"/>
          </p:cNvSpPr>
          <p:nvPr>
            <p:ph type="body" idx="2"/>
          </p:nvPr>
        </p:nvSpPr>
        <p:spPr>
          <a:xfrm>
            <a:off x="4648200" y="1447800"/>
            <a:ext cx="4267200" cy="4681728"/>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220" b="1" i="1" u="none" strike="noStrike" cap="none" dirty="0">
              <a:solidFill>
                <a:srgbClr val="1F497D"/>
              </a:solidFill>
              <a:latin typeface="Calibri"/>
              <a:ea typeface="Calibri"/>
              <a:cs typeface="Calibri"/>
              <a:sym typeface="Calibri"/>
            </a:endParaRPr>
          </a:p>
          <a:p>
            <a:pPr marL="0" marR="0" lvl="0" indent="0" algn="ctr" rtl="0">
              <a:spcBef>
                <a:spcPts val="444"/>
              </a:spcBef>
              <a:spcAft>
                <a:spcPts val="0"/>
              </a:spcAft>
              <a:buClr>
                <a:schemeClr val="accent1"/>
              </a:buClr>
              <a:buSzPct val="25000"/>
              <a:buFont typeface="Noto Sans Symbols"/>
              <a:buNone/>
            </a:pPr>
            <a:r>
              <a:rPr lang="es-ES_tradnl" sz="2220" b="1" i="1" u="none" strike="noStrike" cap="none" dirty="0">
                <a:solidFill>
                  <a:srgbClr val="1F497D"/>
                </a:solidFill>
                <a:latin typeface="Calibri"/>
                <a:ea typeface="Calibri"/>
                <a:cs typeface="Calibri"/>
                <a:sym typeface="Calibri"/>
              </a:rPr>
              <a:t>Durante la Junta</a:t>
            </a:r>
          </a:p>
          <a:p>
            <a:pPr marL="0" marR="0" lvl="0" indent="0" algn="ctr" rtl="0">
              <a:spcBef>
                <a:spcPts val="444"/>
              </a:spcBef>
              <a:spcAft>
                <a:spcPts val="0"/>
              </a:spcAft>
              <a:buClr>
                <a:schemeClr val="accent1"/>
              </a:buClr>
              <a:buSzPct val="25000"/>
              <a:buFont typeface="Noto Sans Symbols"/>
              <a:buNone/>
            </a:pPr>
            <a:r>
              <a:rPr lang="es-ES_tradnl" sz="2220" b="1" i="1" u="none" strike="noStrike" cap="none" dirty="0">
                <a:solidFill>
                  <a:schemeClr val="dk1"/>
                </a:solidFill>
                <a:latin typeface="Calibri"/>
                <a:ea typeface="Calibri"/>
                <a:cs typeface="Calibri"/>
                <a:sym typeface="Calibri"/>
              </a:rPr>
              <a:t>Nosotros Hacemos: </a:t>
            </a:r>
          </a:p>
          <a:p>
            <a:pPr marL="0" marR="0" lvl="0" indent="0" algn="ctr" rtl="0">
              <a:spcBef>
                <a:spcPts val="444"/>
              </a:spcBef>
              <a:spcAft>
                <a:spcPts val="0"/>
              </a:spcAft>
              <a:buClr>
                <a:schemeClr val="accent1"/>
              </a:buClr>
              <a:buSzPct val="25000"/>
              <a:buFont typeface="Noto Sans Symbols"/>
              <a:buNone/>
            </a:pPr>
            <a:r>
              <a:rPr lang="es-ES_tradnl" sz="2220" b="0" i="0" u="none" strike="noStrike" cap="none" dirty="0">
                <a:solidFill>
                  <a:schemeClr val="dk1"/>
                </a:solidFill>
                <a:latin typeface="Calibri"/>
                <a:ea typeface="Calibri"/>
                <a:cs typeface="Calibri"/>
                <a:sym typeface="Calibri"/>
              </a:rPr>
              <a:t>El</a:t>
            </a:r>
            <a:r>
              <a:rPr lang="es-ES_tradnl" sz="2220" b="1" i="1" u="none" strike="noStrike" cap="none" dirty="0">
                <a:solidFill>
                  <a:schemeClr val="dk1"/>
                </a:solidFill>
                <a:latin typeface="Calibri"/>
                <a:ea typeface="Calibri"/>
                <a:cs typeface="Calibri"/>
                <a:sym typeface="Calibri"/>
              </a:rPr>
              <a:t> </a:t>
            </a:r>
            <a:r>
              <a:rPr lang="es-ES_tradnl" sz="2220" b="0" i="0" u="none" strike="noStrike" cap="none" dirty="0">
                <a:solidFill>
                  <a:schemeClr val="dk1"/>
                </a:solidFill>
                <a:latin typeface="Calibri"/>
                <a:ea typeface="Calibri"/>
                <a:cs typeface="Calibri"/>
                <a:sym typeface="Calibri"/>
              </a:rPr>
              <a:t>profesor y las familias practican la actividad juntos. El profesor da retroalimentación específica.</a:t>
            </a:r>
          </a:p>
          <a:p>
            <a:pPr marL="0" marR="0" lvl="0" indent="0" algn="ctr" rtl="0">
              <a:spcBef>
                <a:spcPts val="444"/>
              </a:spcBef>
              <a:spcAft>
                <a:spcPts val="0"/>
              </a:spcAft>
              <a:buClr>
                <a:schemeClr val="accent1"/>
              </a:buClr>
              <a:buSzPct val="25000"/>
              <a:buFont typeface="Noto Sans Symbols"/>
              <a:buNone/>
            </a:pPr>
            <a:endParaRPr lang="es-ES_tradnl" sz="2220" b="0" i="0" u="none" strike="noStrike" cap="none" dirty="0">
              <a:solidFill>
                <a:schemeClr val="dk1"/>
              </a:solidFill>
              <a:latin typeface="Calibri"/>
              <a:ea typeface="Calibri"/>
              <a:cs typeface="Calibri"/>
              <a:sym typeface="Calibri"/>
            </a:endParaRPr>
          </a:p>
          <a:p>
            <a:pPr marL="0" marR="0" lvl="0" indent="0" algn="ctr" rtl="0">
              <a:spcBef>
                <a:spcPts val="444"/>
              </a:spcBef>
              <a:spcAft>
                <a:spcPts val="0"/>
              </a:spcAft>
              <a:buClr>
                <a:schemeClr val="accent1"/>
              </a:buClr>
              <a:buSzPct val="25000"/>
              <a:buFont typeface="Noto Sans Symbols"/>
              <a:buNone/>
            </a:pPr>
            <a:r>
              <a:rPr lang="es-ES_tradnl" sz="2220" b="1" i="1" u="none" strike="noStrike" cap="none" dirty="0">
                <a:solidFill>
                  <a:srgbClr val="1F497D"/>
                </a:solidFill>
                <a:latin typeface="Calibri"/>
                <a:ea typeface="Calibri"/>
                <a:cs typeface="Calibri"/>
                <a:sym typeface="Calibri"/>
              </a:rPr>
              <a:t>En Casa</a:t>
            </a:r>
          </a:p>
          <a:p>
            <a:pPr marL="0" marR="0" lvl="0" indent="0" algn="ctr" rtl="0">
              <a:spcBef>
                <a:spcPts val="444"/>
              </a:spcBef>
              <a:spcAft>
                <a:spcPts val="0"/>
              </a:spcAft>
              <a:buClr>
                <a:schemeClr val="accent1"/>
              </a:buClr>
              <a:buSzPct val="25000"/>
              <a:buFont typeface="Noto Sans Symbols"/>
              <a:buNone/>
            </a:pPr>
            <a:r>
              <a:rPr lang="es-ES_tradnl" sz="2220" b="1" i="1" u="none" strike="noStrike" cap="none" dirty="0">
                <a:solidFill>
                  <a:schemeClr val="dk1"/>
                </a:solidFill>
                <a:latin typeface="Calibri"/>
                <a:ea typeface="Calibri"/>
                <a:cs typeface="Calibri"/>
                <a:sym typeface="Calibri"/>
              </a:rPr>
              <a:t>Nosotros Hacemos: </a:t>
            </a:r>
          </a:p>
          <a:p>
            <a:pPr marL="0" marR="0" lvl="0" indent="0" algn="ctr" rtl="0">
              <a:spcBef>
                <a:spcPts val="444"/>
              </a:spcBef>
              <a:spcAft>
                <a:spcPts val="0"/>
              </a:spcAft>
              <a:buClr>
                <a:schemeClr val="accent1"/>
              </a:buClr>
              <a:buSzPct val="25000"/>
              <a:buFont typeface="Noto Sans Symbols"/>
              <a:buNone/>
            </a:pPr>
            <a:r>
              <a:rPr lang="es-ES_tradnl" sz="2220" b="0" i="0" u="none" strike="noStrike" cap="none" dirty="0">
                <a:solidFill>
                  <a:schemeClr val="dk1"/>
                </a:solidFill>
                <a:latin typeface="Calibri"/>
                <a:ea typeface="Calibri"/>
                <a:cs typeface="Calibri"/>
                <a:sym typeface="Calibri"/>
              </a:rPr>
              <a:t>El</a:t>
            </a:r>
            <a:r>
              <a:rPr lang="es-ES_tradnl" sz="2220" b="1" i="1" u="none" strike="noStrike" cap="none" dirty="0">
                <a:solidFill>
                  <a:schemeClr val="dk1"/>
                </a:solidFill>
                <a:latin typeface="Calibri"/>
                <a:ea typeface="Calibri"/>
                <a:cs typeface="Calibri"/>
                <a:sym typeface="Calibri"/>
              </a:rPr>
              <a:t> </a:t>
            </a:r>
            <a:r>
              <a:rPr lang="es-ES_tradnl" sz="2220" b="0" i="0" u="none" strike="noStrike" cap="none" dirty="0">
                <a:solidFill>
                  <a:schemeClr val="dk1"/>
                </a:solidFill>
                <a:latin typeface="Calibri"/>
                <a:ea typeface="Calibri"/>
                <a:cs typeface="Calibri"/>
                <a:sym typeface="Calibri"/>
              </a:rPr>
              <a:t>padre y el hijo practican la actividad juntos. Padres dan retroalimentación específica.</a:t>
            </a:r>
          </a:p>
          <a:p>
            <a:pPr marL="0" marR="0" lvl="0" indent="0" algn="ctr" rtl="0">
              <a:spcBef>
                <a:spcPts val="444"/>
              </a:spcBef>
              <a:buClr>
                <a:schemeClr val="accent1"/>
              </a:buClr>
              <a:buSzPct val="25000"/>
              <a:buFont typeface="Noto Sans Symbols"/>
              <a:buNone/>
            </a:pPr>
            <a:endParaRPr sz="2220" b="0" i="0" u="none" strike="noStrike" cap="none" dirty="0">
              <a:solidFill>
                <a:schemeClr val="dk1"/>
              </a:solidFill>
              <a:latin typeface="Calibri"/>
              <a:ea typeface="Calibri"/>
              <a:cs typeface="Calibri"/>
              <a:sym typeface="Calibri"/>
            </a:endParaRPr>
          </a:p>
        </p:txBody>
      </p:sp>
      <p:sp>
        <p:nvSpPr>
          <p:cNvPr id="384" name="Shape 384"/>
          <p:cNvSpPr txBox="1">
            <a:spLocks noGrp="1"/>
          </p:cNvSpPr>
          <p:nvPr>
            <p:ph type="body" idx="2"/>
          </p:nvPr>
        </p:nvSpPr>
        <p:spPr>
          <a:xfrm>
            <a:off x="152400" y="1371600"/>
            <a:ext cx="4343400" cy="48768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400" b="1" i="1" u="none" strike="noStrike" cap="none">
              <a:solidFill>
                <a:srgbClr val="1F497D"/>
              </a:solidFill>
              <a:latin typeface="Calibri"/>
              <a:ea typeface="Calibri"/>
              <a:cs typeface="Calibri"/>
              <a:sym typeface="Calibri"/>
            </a:endParaRPr>
          </a:p>
          <a:p>
            <a:pPr marL="0" marR="0" lvl="0" indent="0" algn="ctr" rtl="0">
              <a:spcBef>
                <a:spcPts val="480"/>
              </a:spcBef>
              <a:spcAft>
                <a:spcPts val="0"/>
              </a:spcAft>
              <a:buClr>
                <a:schemeClr val="accent1"/>
              </a:buClr>
              <a:buSzPct val="25000"/>
              <a:buFont typeface="Noto Sans Symbols"/>
              <a:buNone/>
            </a:pPr>
            <a:r>
              <a:rPr lang="en-US" sz="2400" b="1" i="1" u="none" strike="noStrike" cap="none">
                <a:solidFill>
                  <a:srgbClr val="1F497D"/>
                </a:solidFill>
                <a:latin typeface="Calibri"/>
                <a:ea typeface="Calibri"/>
                <a:cs typeface="Calibri"/>
                <a:sym typeface="Calibri"/>
              </a:rPr>
              <a:t>During the Meeting</a:t>
            </a:r>
          </a:p>
          <a:p>
            <a:pPr marL="0" marR="0" lvl="0" indent="0" algn="ctr" rtl="0">
              <a:spcBef>
                <a:spcPts val="480"/>
              </a:spcBef>
              <a:spcAft>
                <a:spcPts val="0"/>
              </a:spcAft>
              <a:buClr>
                <a:schemeClr val="accent1"/>
              </a:buClr>
              <a:buSzPct val="25000"/>
              <a:buFont typeface="Noto Sans Symbols"/>
              <a:buNone/>
            </a:pPr>
            <a:r>
              <a:rPr lang="en-US" sz="2400" b="1" i="1" u="none" strike="noStrike" cap="none">
                <a:solidFill>
                  <a:schemeClr val="dk1"/>
                </a:solidFill>
                <a:latin typeface="Calibri"/>
                <a:ea typeface="Calibri"/>
                <a:cs typeface="Calibri"/>
                <a:sym typeface="Calibri"/>
              </a:rPr>
              <a:t>We Do: </a:t>
            </a:r>
            <a:r>
              <a:rPr lang="en-US" sz="2400" b="0" i="0" u="none" strike="noStrike" cap="none">
                <a:solidFill>
                  <a:schemeClr val="dk1"/>
                </a:solidFill>
                <a:latin typeface="Calibri"/>
                <a:ea typeface="Calibri"/>
                <a:cs typeface="Calibri"/>
                <a:sym typeface="Calibri"/>
              </a:rPr>
              <a:t>Teacher and families practice activity together. Teacher provides specific feedback.</a:t>
            </a:r>
          </a:p>
          <a:p>
            <a:pPr marL="0" marR="0" lvl="0" indent="0" algn="ctr" rtl="0">
              <a:spcBef>
                <a:spcPts val="48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ctr" rtl="0">
              <a:spcBef>
                <a:spcPts val="480"/>
              </a:spcBef>
              <a:spcAft>
                <a:spcPts val="0"/>
              </a:spcAft>
              <a:buClr>
                <a:schemeClr val="accent1"/>
              </a:buClr>
              <a:buSzPct val="25000"/>
              <a:buFont typeface="Noto Sans Symbols"/>
              <a:buNone/>
            </a:pPr>
            <a:r>
              <a:rPr lang="en-US" sz="2400" b="1" i="1" u="none" strike="noStrike" cap="none">
                <a:solidFill>
                  <a:srgbClr val="1F497D"/>
                </a:solidFill>
                <a:latin typeface="Calibri"/>
                <a:ea typeface="Calibri"/>
                <a:cs typeface="Calibri"/>
                <a:sym typeface="Calibri"/>
              </a:rPr>
              <a:t>At Home</a:t>
            </a:r>
          </a:p>
          <a:p>
            <a:pPr marL="0" marR="0" lvl="0" indent="0" algn="ctr" rtl="0">
              <a:spcBef>
                <a:spcPts val="480"/>
              </a:spcBef>
              <a:spcAft>
                <a:spcPts val="0"/>
              </a:spcAft>
              <a:buClr>
                <a:schemeClr val="accent1"/>
              </a:buClr>
              <a:buSzPct val="25000"/>
              <a:buFont typeface="Noto Sans Symbols"/>
              <a:buNone/>
            </a:pPr>
            <a:r>
              <a:rPr lang="en-US" sz="2400" b="1" i="1" u="none" strike="noStrike" cap="none">
                <a:solidFill>
                  <a:schemeClr val="dk1"/>
                </a:solidFill>
                <a:latin typeface="Calibri"/>
                <a:ea typeface="Calibri"/>
                <a:cs typeface="Calibri"/>
                <a:sym typeface="Calibri"/>
              </a:rPr>
              <a:t>We Do: </a:t>
            </a:r>
            <a:r>
              <a:rPr lang="en-US" sz="2400" b="0" i="0" u="none" strike="noStrike" cap="none">
                <a:solidFill>
                  <a:schemeClr val="dk1"/>
                </a:solidFill>
                <a:latin typeface="Calibri"/>
                <a:ea typeface="Calibri"/>
                <a:cs typeface="Calibri"/>
                <a:sym typeface="Calibri"/>
              </a:rPr>
              <a:t>Parent and child practice activity together. Parent provides specific feedback.</a:t>
            </a:r>
          </a:p>
          <a:p>
            <a:pPr marL="0" marR="0" lvl="0" indent="0" algn="ctr" rtl="0">
              <a:spcBef>
                <a:spcPts val="480"/>
              </a:spcBef>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01752" y="3840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i="0" u="none" strike="noStrike" cap="none">
                <a:solidFill>
                  <a:srgbClr val="4F81BD"/>
                </a:solidFill>
                <a:latin typeface="Calibri"/>
                <a:ea typeface="Calibri"/>
                <a:cs typeface="Calibri"/>
                <a:sym typeface="Calibri"/>
              </a:rPr>
              <a:t>Independent Practice – </a:t>
            </a:r>
            <a:r>
              <a:rPr lang="en-US" sz="2800" b="0" i="1" u="none" strike="noStrike" cap="none">
                <a:solidFill>
                  <a:srgbClr val="1F497D"/>
                </a:solidFill>
                <a:latin typeface="Calibri"/>
                <a:ea typeface="Calibri"/>
                <a:cs typeface="Calibri"/>
                <a:sym typeface="Calibri"/>
              </a:rPr>
              <a:t>You Do</a:t>
            </a:r>
            <a:br>
              <a:rPr lang="en-US" sz="2800" b="0" i="1" u="none" strike="noStrike" cap="none">
                <a:solidFill>
                  <a:srgbClr val="1F497D"/>
                </a:solidFill>
                <a:latin typeface="Calibri"/>
                <a:ea typeface="Calibri"/>
                <a:cs typeface="Calibri"/>
                <a:sym typeface="Calibri"/>
              </a:rPr>
            </a:br>
            <a:r>
              <a:rPr lang="en-US" sz="2800" b="0" i="0" u="none" strike="noStrike" cap="none">
                <a:solidFill>
                  <a:srgbClr val="4F81BD"/>
                </a:solidFill>
                <a:latin typeface="Calibri"/>
                <a:ea typeface="Calibri"/>
                <a:cs typeface="Calibri"/>
                <a:sym typeface="Calibri"/>
              </a:rPr>
              <a:t>Práctica Independiente – </a:t>
            </a:r>
            <a:r>
              <a:rPr lang="en-US" sz="2800" b="0" i="1" u="none" strike="noStrike" cap="none">
                <a:solidFill>
                  <a:srgbClr val="1F497D"/>
                </a:solidFill>
                <a:latin typeface="Calibri"/>
                <a:ea typeface="Calibri"/>
                <a:cs typeface="Calibri"/>
                <a:sym typeface="Calibri"/>
              </a:rPr>
              <a:t>Tú Lo Haces</a:t>
            </a:r>
          </a:p>
        </p:txBody>
      </p:sp>
      <p:sp>
        <p:nvSpPr>
          <p:cNvPr id="390" name="Shape 390"/>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25</a:t>
            </a:fld>
            <a:endParaRPr lang="en-US" sz="1600">
              <a:solidFill>
                <a:srgbClr val="88A44E"/>
              </a:solidFill>
              <a:latin typeface="Arial"/>
              <a:ea typeface="Arial"/>
              <a:cs typeface="Arial"/>
              <a:sym typeface="Arial"/>
            </a:endParaRPr>
          </a:p>
        </p:txBody>
      </p:sp>
      <p:sp>
        <p:nvSpPr>
          <p:cNvPr id="391" name="Shape 391"/>
          <p:cNvSpPr txBox="1">
            <a:spLocks noGrp="1"/>
          </p:cNvSpPr>
          <p:nvPr>
            <p:ph type="body" idx="2"/>
          </p:nvPr>
        </p:nvSpPr>
        <p:spPr>
          <a:xfrm>
            <a:off x="4572000" y="1371600"/>
            <a:ext cx="4419600" cy="5029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lang="es-ES_tradnl" sz="2500" b="1" i="1" u="none" strike="noStrike" cap="none" dirty="0">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Durante la Junta</a:t>
            </a: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Tú Lo Haces: </a:t>
            </a:r>
            <a:r>
              <a:rPr lang="es-ES_tradnl" sz="2500" b="0" i="0" u="none" strike="noStrike" cap="none" dirty="0">
                <a:solidFill>
                  <a:schemeClr val="dk1"/>
                </a:solidFill>
                <a:latin typeface="Calibri"/>
                <a:ea typeface="Calibri"/>
                <a:cs typeface="Calibri"/>
                <a:sym typeface="Calibri"/>
              </a:rPr>
              <a:t>Familias practican la actividad con un compañero.</a:t>
            </a:r>
          </a:p>
          <a:p>
            <a:pPr marL="0" marR="0" lvl="0" indent="0" algn="ctr" rtl="0">
              <a:spcBef>
                <a:spcPts val="500"/>
              </a:spcBef>
              <a:spcAft>
                <a:spcPts val="0"/>
              </a:spcAft>
              <a:buClr>
                <a:schemeClr val="accent1"/>
              </a:buClr>
              <a:buSzPct val="25000"/>
              <a:buFont typeface="Noto Sans Symbols"/>
              <a:buNone/>
            </a:pPr>
            <a:endParaRPr lang="es-ES_tradnl" sz="2500" b="0" i="0" u="none" strike="noStrike" cap="none" dirty="0">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rgbClr val="1F497D"/>
                </a:solidFill>
                <a:latin typeface="Calibri"/>
                <a:ea typeface="Calibri"/>
                <a:cs typeface="Calibri"/>
                <a:sym typeface="Calibri"/>
              </a:rPr>
              <a:t>En Case</a:t>
            </a:r>
          </a:p>
          <a:p>
            <a:pPr marL="0" marR="0" lvl="0" indent="0" algn="ctr" rtl="0">
              <a:spcBef>
                <a:spcPts val="500"/>
              </a:spcBef>
              <a:spcAft>
                <a:spcPts val="0"/>
              </a:spcAft>
              <a:buClr>
                <a:schemeClr val="accent1"/>
              </a:buClr>
              <a:buSzPct val="25000"/>
              <a:buFont typeface="Noto Sans Symbols"/>
              <a:buNone/>
            </a:pPr>
            <a:r>
              <a:rPr lang="es-ES_tradnl" sz="2500" b="1" i="1" u="none" strike="noStrike" cap="none" dirty="0">
                <a:solidFill>
                  <a:schemeClr val="dk1"/>
                </a:solidFill>
                <a:latin typeface="Calibri"/>
                <a:ea typeface="Calibri"/>
                <a:cs typeface="Calibri"/>
                <a:sym typeface="Calibri"/>
              </a:rPr>
              <a:t>Tú Lo Haces: </a:t>
            </a:r>
            <a:r>
              <a:rPr lang="es-ES_tradnl" sz="2500" u="none" strike="noStrike" cap="none" dirty="0">
                <a:solidFill>
                  <a:schemeClr val="dk1"/>
                </a:solidFill>
                <a:latin typeface="Calibri"/>
                <a:ea typeface="Calibri"/>
                <a:cs typeface="Calibri"/>
                <a:sym typeface="Calibri"/>
              </a:rPr>
              <a:t>Un</a:t>
            </a:r>
            <a:r>
              <a:rPr lang="es-ES_tradnl" sz="2500" b="1" i="1" u="none" strike="noStrike" cap="none" dirty="0">
                <a:solidFill>
                  <a:schemeClr val="dk1"/>
                </a:solidFill>
                <a:latin typeface="Calibri"/>
                <a:ea typeface="Calibri"/>
                <a:cs typeface="Calibri"/>
                <a:sym typeface="Calibri"/>
              </a:rPr>
              <a:t> </a:t>
            </a:r>
            <a:r>
              <a:rPr lang="es-ES_tradnl" dirty="0"/>
              <a:t>m</a:t>
            </a:r>
            <a:r>
              <a:rPr lang="es-ES_tradnl" sz="2500" b="0" i="0" u="none" strike="noStrike" cap="none" dirty="0">
                <a:solidFill>
                  <a:schemeClr val="dk1"/>
                </a:solidFill>
                <a:latin typeface="Calibri"/>
                <a:ea typeface="Calibri"/>
                <a:cs typeface="Calibri"/>
                <a:sym typeface="Calibri"/>
              </a:rPr>
              <a:t>iembro de la familia y su hijo practican la actividad.</a:t>
            </a:r>
          </a:p>
          <a:p>
            <a:pPr marL="274320" marR="0" lvl="0" indent="-274320" algn="l" rtl="0">
              <a:spcBef>
                <a:spcPts val="500"/>
              </a:spcBef>
              <a:buClr>
                <a:schemeClr val="accent1"/>
              </a:buClr>
              <a:buSzPct val="85000"/>
              <a:buFont typeface="Noto Sans Symbols"/>
              <a:buNone/>
            </a:pPr>
            <a:endParaRPr sz="2500" b="0" i="0" u="none" strike="noStrike" cap="none" dirty="0">
              <a:solidFill>
                <a:schemeClr val="dk1"/>
              </a:solidFill>
              <a:latin typeface="Calibri"/>
              <a:ea typeface="Calibri"/>
              <a:cs typeface="Calibri"/>
              <a:sym typeface="Calibri"/>
            </a:endParaRPr>
          </a:p>
        </p:txBody>
      </p:sp>
      <p:sp>
        <p:nvSpPr>
          <p:cNvPr id="392" name="Shape 392"/>
          <p:cNvSpPr txBox="1">
            <a:spLocks noGrp="1"/>
          </p:cNvSpPr>
          <p:nvPr>
            <p:ph type="body" idx="2"/>
          </p:nvPr>
        </p:nvSpPr>
        <p:spPr>
          <a:xfrm>
            <a:off x="152400" y="1447800"/>
            <a:ext cx="4419600" cy="49530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500" b="1" i="1" u="none" strike="noStrike" cap="none">
              <a:solidFill>
                <a:srgbClr val="1F497D"/>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During the Meeting</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You Do: </a:t>
            </a:r>
            <a:r>
              <a:rPr lang="en-US" sz="2500" b="0" i="0" u="none" strike="noStrike" cap="none">
                <a:solidFill>
                  <a:schemeClr val="dk1"/>
                </a:solidFill>
                <a:latin typeface="Calibri"/>
                <a:ea typeface="Calibri"/>
                <a:cs typeface="Calibri"/>
                <a:sym typeface="Calibri"/>
              </a:rPr>
              <a:t>Families practice activity with a partner.</a:t>
            </a:r>
          </a:p>
          <a:p>
            <a:pPr marL="0" marR="0" lvl="0" indent="0" algn="ctr" rtl="0">
              <a:spcBef>
                <a:spcPts val="500"/>
              </a:spcBef>
              <a:spcAft>
                <a:spcPts val="0"/>
              </a:spcAft>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a:p>
            <a:pPr marL="0" marR="0" lvl="0" indent="0" algn="ctr" rtl="0">
              <a:spcBef>
                <a:spcPts val="360"/>
              </a:spcBef>
              <a:spcAft>
                <a:spcPts val="0"/>
              </a:spcAft>
              <a:buClr>
                <a:schemeClr val="accent1"/>
              </a:buClr>
              <a:buSzPct val="25000"/>
              <a:buFont typeface="Noto Sans Symbols"/>
              <a:buNone/>
            </a:pPr>
            <a:endParaRPr sz="1800" b="0" i="0" u="none" strike="noStrike" cap="none">
              <a:solidFill>
                <a:schemeClr val="dk1"/>
              </a:solidFill>
              <a:latin typeface="Calibri"/>
              <a:ea typeface="Calibri"/>
              <a:cs typeface="Calibri"/>
              <a:sym typeface="Calibri"/>
            </a:endParaRP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rgbClr val="1F497D"/>
                </a:solidFill>
                <a:latin typeface="Calibri"/>
                <a:ea typeface="Calibri"/>
                <a:cs typeface="Calibri"/>
                <a:sym typeface="Calibri"/>
              </a:rPr>
              <a:t>At Home</a:t>
            </a:r>
          </a:p>
          <a:p>
            <a:pPr marL="0" marR="0" lvl="0" indent="0" algn="ctr" rtl="0">
              <a:spcBef>
                <a:spcPts val="500"/>
              </a:spcBef>
              <a:spcAft>
                <a:spcPts val="0"/>
              </a:spcAft>
              <a:buClr>
                <a:schemeClr val="accent1"/>
              </a:buClr>
              <a:buSzPct val="25000"/>
              <a:buFont typeface="Noto Sans Symbols"/>
              <a:buNone/>
            </a:pPr>
            <a:r>
              <a:rPr lang="en-US" sz="2500" b="1" i="1" u="none" strike="noStrike" cap="none">
                <a:solidFill>
                  <a:schemeClr val="dk1"/>
                </a:solidFill>
                <a:latin typeface="Calibri"/>
                <a:ea typeface="Calibri"/>
                <a:cs typeface="Calibri"/>
                <a:sym typeface="Calibri"/>
              </a:rPr>
              <a:t>You Do: </a:t>
            </a:r>
            <a:r>
              <a:rPr lang="en-US" sz="2500" b="0" i="0" u="none" strike="noStrike" cap="none">
                <a:solidFill>
                  <a:schemeClr val="dk1"/>
                </a:solidFill>
                <a:latin typeface="Calibri"/>
                <a:ea typeface="Calibri"/>
                <a:cs typeface="Calibri"/>
                <a:sym typeface="Calibri"/>
              </a:rPr>
              <a:t>Family member and child practice activity together.</a:t>
            </a:r>
          </a:p>
          <a:p>
            <a:pPr marL="274320" marR="0" lvl="0" indent="-274320" algn="l" rtl="0">
              <a:spcBef>
                <a:spcPts val="500"/>
              </a:spcBef>
              <a:buClr>
                <a:schemeClr val="accent1"/>
              </a:buClr>
              <a:buSzPct val="85000"/>
              <a:buFont typeface="Noto Sans Symbols"/>
              <a:buNone/>
            </a:pP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301752" y="3078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400" b="1" i="0" u="none" strike="noStrike" cap="none">
                <a:solidFill>
                  <a:srgbClr val="4F81BD"/>
                </a:solidFill>
                <a:latin typeface="Calibri"/>
                <a:ea typeface="Calibri"/>
                <a:cs typeface="Calibri"/>
                <a:sym typeface="Calibri"/>
              </a:rPr>
              <a:t>Turn and Talk </a:t>
            </a:r>
            <a:br>
              <a:rPr lang="en-US" sz="2400" b="1" i="0" u="none" strike="noStrike" cap="none">
                <a:solidFill>
                  <a:srgbClr val="4F81BD"/>
                </a:solidFill>
                <a:latin typeface="Calibri"/>
                <a:ea typeface="Calibri"/>
                <a:cs typeface="Calibri"/>
                <a:sym typeface="Calibri"/>
              </a:rPr>
            </a:br>
            <a:r>
              <a:rPr lang="en-US" sz="2400" b="1" i="0" u="none" strike="noStrike" cap="none">
                <a:solidFill>
                  <a:srgbClr val="4F81BD"/>
                </a:solidFill>
                <a:latin typeface="Calibri"/>
                <a:ea typeface="Calibri"/>
                <a:cs typeface="Calibri"/>
                <a:sym typeface="Calibri"/>
              </a:rPr>
              <a:t>Hable con un Compañero</a:t>
            </a:r>
          </a:p>
        </p:txBody>
      </p:sp>
      <p:sp>
        <p:nvSpPr>
          <p:cNvPr id="398" name="Shape 398"/>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26</a:t>
            </a:fld>
            <a:endParaRPr lang="en-US" sz="1600">
              <a:solidFill>
                <a:srgbClr val="88A44E"/>
              </a:solidFill>
              <a:latin typeface="Arial"/>
              <a:ea typeface="Arial"/>
              <a:cs typeface="Arial"/>
              <a:sym typeface="Arial"/>
            </a:endParaRPr>
          </a:p>
        </p:txBody>
      </p:sp>
      <p:sp>
        <p:nvSpPr>
          <p:cNvPr id="399" name="Shape 399"/>
          <p:cNvSpPr txBox="1">
            <a:spLocks noGrp="1"/>
          </p:cNvSpPr>
          <p:nvPr>
            <p:ph type="body" idx="1"/>
          </p:nvPr>
        </p:nvSpPr>
        <p:spPr>
          <a:xfrm>
            <a:off x="4648200" y="1371600"/>
            <a:ext cx="4270248" cy="468172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FF0080"/>
              </a:buClr>
              <a:buSzPct val="25000"/>
              <a:buFont typeface="Noto Sans Symbols"/>
              <a:buNone/>
            </a:pPr>
            <a:r>
              <a:rPr lang="es-ES_tradnl" sz="2400" b="1" i="0" u="none" strike="noStrike" cap="none" dirty="0">
                <a:solidFill>
                  <a:srgbClr val="FF0080"/>
                </a:solidFill>
                <a:latin typeface="Calibri"/>
                <a:ea typeface="Calibri"/>
                <a:cs typeface="Calibri"/>
                <a:sym typeface="Calibri"/>
              </a:rPr>
              <a:t>¿</a:t>
            </a:r>
            <a:r>
              <a:rPr lang="es-ES_tradnl" sz="2400" b="1" i="1" u="none" strike="noStrike" cap="none" dirty="0">
                <a:solidFill>
                  <a:srgbClr val="FF0080"/>
                </a:solidFill>
                <a:latin typeface="Calibri"/>
                <a:ea typeface="Calibri"/>
                <a:cs typeface="Calibri"/>
                <a:sym typeface="Calibri"/>
              </a:rPr>
              <a:t>Cómo se puede modificar este juego para satisfacer las necesidades de su hijo/a?</a:t>
            </a:r>
          </a:p>
          <a:p>
            <a:pPr marL="274320" marR="0" lvl="0" indent="-274320" algn="l" rtl="0">
              <a:spcBef>
                <a:spcPts val="480"/>
              </a:spcBef>
              <a:spcAft>
                <a:spcPts val="0"/>
              </a:spcAft>
              <a:buClr>
                <a:schemeClr val="dk1"/>
              </a:buClr>
              <a:buSzPct val="85000"/>
              <a:buFont typeface="Noto Sans Symbols"/>
              <a:buNone/>
            </a:pPr>
            <a:endParaRPr lang="es-ES_tradnl" sz="2400" b="0" i="0" u="none" strike="noStrike" cap="none" dirty="0">
              <a:solidFill>
                <a:schemeClr val="dk1"/>
              </a:solidFill>
              <a:latin typeface="Calibri"/>
              <a:ea typeface="Calibri"/>
              <a:cs typeface="Calibri"/>
              <a:sym typeface="Calibri"/>
            </a:endParaRPr>
          </a:p>
          <a:p>
            <a:pPr marL="457200" marR="0" lvl="0" indent="-457200" algn="l" rtl="0">
              <a:spcBef>
                <a:spcPts val="480"/>
              </a:spcBef>
              <a:spcAft>
                <a:spcPts val="0"/>
              </a:spcAft>
              <a:buClr>
                <a:schemeClr val="dk1"/>
              </a:buClr>
              <a:buSzPct val="85000"/>
              <a:buFont typeface="Calibri"/>
              <a:buAutoNum type="arabicPeriod"/>
            </a:pPr>
            <a:r>
              <a:rPr lang="es-ES_tradnl" sz="2400" b="0" i="0" u="none" strike="noStrike" cap="none" dirty="0">
                <a:solidFill>
                  <a:schemeClr val="dk1"/>
                </a:solidFill>
                <a:latin typeface="Calibri"/>
                <a:ea typeface="Calibri"/>
                <a:cs typeface="Calibri"/>
                <a:sym typeface="Calibri"/>
              </a:rPr>
              <a:t>De vuelta y hable con la persona que se encuentra al lado suyo.</a:t>
            </a:r>
          </a:p>
          <a:p>
            <a:pPr marL="457200" marR="0" lvl="0" indent="-457200" algn="l" rtl="0">
              <a:spcBef>
                <a:spcPts val="480"/>
              </a:spcBef>
              <a:spcAft>
                <a:spcPts val="0"/>
              </a:spcAft>
              <a:buClr>
                <a:schemeClr val="dk1"/>
              </a:buClr>
              <a:buSzPct val="85000"/>
              <a:buFont typeface="Calibri"/>
              <a:buAutoNum type="arabicPeriod"/>
            </a:pPr>
            <a:r>
              <a:rPr lang="es-ES_tradnl" sz="2400" dirty="0"/>
              <a:t>D</a:t>
            </a:r>
            <a:r>
              <a:rPr lang="es-ES_tradnl" sz="2400" b="0" i="0" u="none" strike="noStrike" cap="none" dirty="0">
                <a:solidFill>
                  <a:schemeClr val="dk1"/>
                </a:solidFill>
                <a:latin typeface="Calibri"/>
                <a:ea typeface="Calibri"/>
                <a:cs typeface="Calibri"/>
                <a:sym typeface="Calibri"/>
              </a:rPr>
              <a:t>eben turnarse para responder a la pregunta.</a:t>
            </a:r>
          </a:p>
          <a:p>
            <a:pPr marL="0" marR="0" lvl="0" indent="0" algn="l" rtl="0">
              <a:spcBef>
                <a:spcPts val="480"/>
              </a:spcBef>
              <a:buClr>
                <a:schemeClr val="accent1"/>
              </a:buClr>
              <a:buSzPct val="25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400" name="Shape 400"/>
          <p:cNvSpPr txBox="1">
            <a:spLocks noGrp="1"/>
          </p:cNvSpPr>
          <p:nvPr>
            <p:ph type="body" idx="1"/>
          </p:nvPr>
        </p:nvSpPr>
        <p:spPr>
          <a:xfrm>
            <a:off x="228600" y="1447800"/>
            <a:ext cx="4267200" cy="4800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FF0080"/>
              </a:buClr>
              <a:buSzPct val="25000"/>
              <a:buFont typeface="Noto Sans Symbols"/>
              <a:buNone/>
            </a:pPr>
            <a:r>
              <a:rPr lang="en-US" sz="2400" b="1" i="1" u="none" strike="noStrike" cap="none">
                <a:solidFill>
                  <a:srgbClr val="FF0080"/>
                </a:solidFill>
                <a:latin typeface="Calibri"/>
                <a:ea typeface="Calibri"/>
                <a:cs typeface="Calibri"/>
                <a:sym typeface="Calibri"/>
              </a:rPr>
              <a:t>How can you modify this game to meet your child’s needs?</a:t>
            </a:r>
          </a:p>
          <a:p>
            <a:pPr marL="0" marR="0" lvl="0" indent="0" algn="l" rtl="0">
              <a:spcBef>
                <a:spcPts val="480"/>
              </a:spcBef>
              <a:spcAft>
                <a:spcPts val="0"/>
              </a:spcAft>
              <a:buClr>
                <a:schemeClr val="dk1"/>
              </a:buClr>
              <a:buSzPct val="25000"/>
              <a:buFont typeface="Noto Sans Symbols"/>
              <a:buNone/>
            </a:pPr>
            <a:endParaRPr sz="2400" b="1" i="1" u="none" strike="noStrike" cap="none">
              <a:solidFill>
                <a:srgbClr val="FF0080"/>
              </a:solidFill>
              <a:latin typeface="Calibri"/>
              <a:ea typeface="Calibri"/>
              <a:cs typeface="Calibri"/>
              <a:sym typeface="Calibri"/>
            </a:endParaRPr>
          </a:p>
          <a:p>
            <a:pPr marL="0" marR="0" lvl="0" indent="0" algn="l" rtl="0">
              <a:spcBef>
                <a:spcPts val="480"/>
              </a:spcBef>
              <a:spcAft>
                <a:spcPts val="0"/>
              </a:spcAft>
              <a:buClr>
                <a:schemeClr val="dk1"/>
              </a:buClr>
              <a:buSzPct val="25000"/>
              <a:buFont typeface="Noto Sans Symbols"/>
              <a:buNone/>
            </a:pPr>
            <a:endParaRPr sz="2400" b="0" i="0" u="none" strike="noStrike" cap="none">
              <a:solidFill>
                <a:schemeClr val="dk1"/>
              </a:solidFill>
              <a:latin typeface="Calibri"/>
              <a:ea typeface="Calibri"/>
              <a:cs typeface="Calibri"/>
              <a:sym typeface="Calibri"/>
            </a:endParaRPr>
          </a:p>
          <a:p>
            <a:pPr marL="457200" marR="0" lvl="0" indent="-457200" algn="l" rtl="0">
              <a:spcBef>
                <a:spcPts val="480"/>
              </a:spcBef>
              <a:spcAft>
                <a:spcPts val="0"/>
              </a:spcAft>
              <a:buClr>
                <a:schemeClr val="dk1"/>
              </a:buClr>
              <a:buSzPct val="85000"/>
              <a:buFont typeface="Calibri"/>
              <a:buAutoNum type="arabicPeriod"/>
            </a:pPr>
            <a:r>
              <a:rPr lang="en-US" sz="2400" b="0" i="0" u="none" strike="noStrike" cap="none">
                <a:solidFill>
                  <a:schemeClr val="dk1"/>
                </a:solidFill>
                <a:latin typeface="Calibri"/>
                <a:ea typeface="Calibri"/>
                <a:cs typeface="Calibri"/>
                <a:sym typeface="Calibri"/>
              </a:rPr>
              <a:t>Turn to the person next to you.</a:t>
            </a:r>
          </a:p>
          <a:p>
            <a:pPr marL="457200" marR="0" lvl="0" indent="-457200" algn="l" rtl="0">
              <a:spcBef>
                <a:spcPts val="480"/>
              </a:spcBef>
              <a:spcAft>
                <a:spcPts val="0"/>
              </a:spcAft>
              <a:buClr>
                <a:schemeClr val="dk1"/>
              </a:buClr>
              <a:buSzPct val="85000"/>
              <a:buFont typeface="Calibri"/>
              <a:buAutoNum type="arabicPeriod"/>
            </a:pPr>
            <a:r>
              <a:rPr lang="en-US" sz="2400" b="0" i="0" u="none" strike="noStrike" cap="none">
                <a:solidFill>
                  <a:schemeClr val="dk1"/>
                </a:solidFill>
                <a:latin typeface="Calibri"/>
                <a:ea typeface="Calibri"/>
                <a:cs typeface="Calibri"/>
                <a:sym typeface="Calibri"/>
              </a:rPr>
              <a:t>Take turns responding the question.</a:t>
            </a:r>
          </a:p>
          <a:p>
            <a:pPr marL="0" marR="0" lvl="0" indent="0" algn="l" rtl="0">
              <a:spcBef>
                <a:spcPts val="480"/>
              </a:spcBef>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p:nvPr/>
        </p:nvSpPr>
        <p:spPr>
          <a:xfrm>
            <a:off x="152400" y="-76200"/>
            <a:ext cx="8763000" cy="14478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rgbClr val="4F81BD"/>
              </a:buClr>
              <a:buSzPct val="25000"/>
              <a:buFont typeface="Calibri"/>
              <a:buNone/>
            </a:pPr>
            <a:r>
              <a:rPr lang="en-US" sz="2800">
                <a:solidFill>
                  <a:srgbClr val="4F81BD"/>
                </a:solidFill>
                <a:latin typeface="Calibri"/>
                <a:ea typeface="Calibri"/>
                <a:cs typeface="Calibri"/>
                <a:sym typeface="Calibri"/>
              </a:rPr>
              <a:t>What is a S.M.A.R.T. Goal?</a:t>
            </a:r>
          </a:p>
          <a:p>
            <a:pPr marL="0" marR="0" lvl="0" indent="0" algn="ctr" rtl="0">
              <a:spcBef>
                <a:spcPts val="0"/>
              </a:spcBef>
              <a:spcAft>
                <a:spcPts val="0"/>
              </a:spcAft>
              <a:buClr>
                <a:schemeClr val="accent1"/>
              </a:buClr>
              <a:buSzPct val="25000"/>
              <a:buFont typeface="Calibri"/>
              <a:buNone/>
            </a:pPr>
            <a:r>
              <a:rPr lang="en-US" sz="2800">
                <a:solidFill>
                  <a:schemeClr val="accent1"/>
                </a:solidFill>
                <a:latin typeface="Calibri"/>
                <a:ea typeface="Calibri"/>
                <a:cs typeface="Calibri"/>
                <a:sym typeface="Calibri"/>
              </a:rPr>
              <a:t>¿Que es la meta S.M.A.R.T.?</a:t>
            </a:r>
          </a:p>
        </p:txBody>
      </p:sp>
      <p:sp>
        <p:nvSpPr>
          <p:cNvPr id="406" name="Shape 406"/>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27</a:t>
            </a:fld>
            <a:endParaRPr lang="en-US" sz="1600">
              <a:solidFill>
                <a:srgbClr val="88A44E"/>
              </a:solidFill>
              <a:latin typeface="Arial"/>
              <a:ea typeface="Arial"/>
              <a:cs typeface="Arial"/>
              <a:sym typeface="Arial"/>
            </a:endParaRPr>
          </a:p>
        </p:txBody>
      </p:sp>
      <p:grpSp>
        <p:nvGrpSpPr>
          <p:cNvPr id="407" name="Shape 407"/>
          <p:cNvGrpSpPr/>
          <p:nvPr/>
        </p:nvGrpSpPr>
        <p:grpSpPr>
          <a:xfrm>
            <a:off x="203200" y="1526929"/>
            <a:ext cx="3733793" cy="4794741"/>
            <a:chOff x="0" y="2929"/>
            <a:chExt cx="3733793" cy="4794741"/>
          </a:xfrm>
        </p:grpSpPr>
        <p:sp>
          <p:nvSpPr>
            <p:cNvPr id="408" name="Shape 408"/>
            <p:cNvSpPr/>
            <p:nvPr/>
          </p:nvSpPr>
          <p:spPr>
            <a:xfrm>
              <a:off x="5" y="2929"/>
              <a:ext cx="3733788" cy="684963"/>
            </a:xfrm>
            <a:prstGeom prst="roundRect">
              <a:avLst>
                <a:gd name="adj" fmla="val 10000"/>
              </a:avLst>
            </a:prstGeom>
            <a:solidFill>
              <a:srgbClr val="BF504D"/>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09" name="Shape 409"/>
            <p:cNvSpPr txBox="1"/>
            <p:nvPr/>
          </p:nvSpPr>
          <p:spPr>
            <a:xfrm>
              <a:off x="20067" y="22991"/>
              <a:ext cx="3693664" cy="644839"/>
            </a:xfrm>
            <a:prstGeom prst="rect">
              <a:avLst/>
            </a:prstGeom>
            <a:noFill/>
            <a:ln>
              <a:noFill/>
            </a:ln>
          </p:spPr>
          <p:txBody>
            <a:bodyPr wrap="square" lIns="121900" tIns="121900" rIns="121900" bIns="121900" anchor="ctr" anchorCtr="0">
              <a:noAutofit/>
            </a:bodyPr>
            <a:lstStyle/>
            <a:p>
              <a:pPr marL="0" marR="0" lvl="0" indent="0" algn="l" rtl="0">
                <a:lnSpc>
                  <a:spcPct val="90000"/>
                </a:lnSpc>
                <a:spcBef>
                  <a:spcPts val="0"/>
                </a:spcBef>
                <a:spcAft>
                  <a:spcPts val="0"/>
                </a:spcAft>
                <a:buSzPct val="25000"/>
                <a:buNone/>
              </a:pPr>
              <a:r>
                <a:rPr lang="en-US" sz="3200" b="1">
                  <a:solidFill>
                    <a:schemeClr val="lt1"/>
                  </a:solidFill>
                  <a:latin typeface="Calibri"/>
                  <a:ea typeface="Calibri"/>
                  <a:cs typeface="Calibri"/>
                  <a:sym typeface="Calibri"/>
                </a:rPr>
                <a:t>S</a:t>
              </a:r>
              <a:r>
                <a:rPr lang="en-US" sz="3200">
                  <a:solidFill>
                    <a:schemeClr val="lt1"/>
                  </a:solidFill>
                  <a:latin typeface="Calibri"/>
                  <a:ea typeface="Calibri"/>
                  <a:cs typeface="Calibri"/>
                  <a:sym typeface="Calibri"/>
                </a:rPr>
                <a:t>pecific/Específico</a:t>
              </a:r>
            </a:p>
          </p:txBody>
        </p:sp>
        <p:sp>
          <p:nvSpPr>
            <p:cNvPr id="410" name="Shape 410"/>
            <p:cNvSpPr/>
            <p:nvPr/>
          </p:nvSpPr>
          <p:spPr>
            <a:xfrm rot="5400000">
              <a:off x="1738469" y="705016"/>
              <a:ext cx="256861" cy="308233"/>
            </a:xfrm>
            <a:prstGeom prst="rightArrow">
              <a:avLst>
                <a:gd name="adj1" fmla="val 60000"/>
                <a:gd name="adj2" fmla="val 50000"/>
              </a:avLst>
            </a:prstGeom>
            <a:solidFill>
              <a:srgbClr val="BF504D"/>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11" name="Shape 411"/>
            <p:cNvSpPr txBox="1"/>
            <p:nvPr/>
          </p:nvSpPr>
          <p:spPr>
            <a:xfrm>
              <a:off x="1774430" y="730702"/>
              <a:ext cx="184939" cy="179803"/>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412" name="Shape 412"/>
            <p:cNvSpPr/>
            <p:nvPr/>
          </p:nvSpPr>
          <p:spPr>
            <a:xfrm>
              <a:off x="5" y="1030373"/>
              <a:ext cx="3733788" cy="684963"/>
            </a:xfrm>
            <a:prstGeom prst="roundRect">
              <a:avLst>
                <a:gd name="adj" fmla="val 10000"/>
              </a:avLst>
            </a:prstGeom>
            <a:solidFill>
              <a:schemeClr val="accent3"/>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13" name="Shape 413"/>
            <p:cNvSpPr txBox="1"/>
            <p:nvPr/>
          </p:nvSpPr>
          <p:spPr>
            <a:xfrm>
              <a:off x="20067" y="1050435"/>
              <a:ext cx="3693664" cy="644839"/>
            </a:xfrm>
            <a:prstGeom prst="rect">
              <a:avLst/>
            </a:prstGeom>
            <a:noFill/>
            <a:ln>
              <a:noFill/>
            </a:ln>
          </p:spPr>
          <p:txBody>
            <a:bodyPr wrap="square" lIns="114300" tIns="114300" rIns="114300" bIns="114300" anchor="ctr" anchorCtr="0">
              <a:noAutofit/>
            </a:bodyPr>
            <a:lstStyle/>
            <a:p>
              <a:pPr marL="0" marR="0" lvl="0" indent="0" algn="l" rtl="0">
                <a:lnSpc>
                  <a:spcPct val="90000"/>
                </a:lnSpc>
                <a:spcBef>
                  <a:spcPts val="0"/>
                </a:spcBef>
                <a:spcAft>
                  <a:spcPts val="0"/>
                </a:spcAft>
                <a:buSzPct val="25000"/>
                <a:buNone/>
              </a:pPr>
              <a:r>
                <a:rPr lang="en-US" sz="3000" b="1">
                  <a:solidFill>
                    <a:schemeClr val="lt1"/>
                  </a:solidFill>
                  <a:latin typeface="Calibri"/>
                  <a:ea typeface="Calibri"/>
                  <a:cs typeface="Calibri"/>
                  <a:sym typeface="Calibri"/>
                </a:rPr>
                <a:t>M</a:t>
              </a:r>
              <a:r>
                <a:rPr lang="en-US" sz="3000">
                  <a:solidFill>
                    <a:schemeClr val="lt1"/>
                  </a:solidFill>
                  <a:latin typeface="Calibri"/>
                  <a:ea typeface="Calibri"/>
                  <a:cs typeface="Calibri"/>
                  <a:sym typeface="Calibri"/>
                </a:rPr>
                <a:t>easurable/Medible</a:t>
              </a:r>
            </a:p>
          </p:txBody>
        </p:sp>
        <p:sp>
          <p:nvSpPr>
            <p:cNvPr id="414" name="Shape 414"/>
            <p:cNvSpPr/>
            <p:nvPr/>
          </p:nvSpPr>
          <p:spPr>
            <a:xfrm rot="5400020">
              <a:off x="1738623" y="1732252"/>
              <a:ext cx="256547" cy="308233"/>
            </a:xfrm>
            <a:prstGeom prst="rightArrow">
              <a:avLst>
                <a:gd name="adj1" fmla="val 60000"/>
                <a:gd name="adj2" fmla="val 50000"/>
              </a:avLst>
            </a:prstGeom>
            <a:solidFill>
              <a:schemeClr val="accent3"/>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15" name="Shape 415"/>
            <p:cNvSpPr txBox="1"/>
            <p:nvPr/>
          </p:nvSpPr>
          <p:spPr>
            <a:xfrm rot="20">
              <a:off x="1774427" y="1758095"/>
              <a:ext cx="184939" cy="179583"/>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416" name="Shape 416"/>
            <p:cNvSpPr/>
            <p:nvPr/>
          </p:nvSpPr>
          <p:spPr>
            <a:xfrm>
              <a:off x="0" y="2057400"/>
              <a:ext cx="3733788" cy="684963"/>
            </a:xfrm>
            <a:prstGeom prst="roundRect">
              <a:avLst>
                <a:gd name="adj" fmla="val 10000"/>
              </a:avLst>
            </a:prstGeom>
            <a:solidFill>
              <a:schemeClr val="accent4"/>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17" name="Shape 417"/>
            <p:cNvSpPr txBox="1"/>
            <p:nvPr/>
          </p:nvSpPr>
          <p:spPr>
            <a:xfrm>
              <a:off x="20062" y="2077462"/>
              <a:ext cx="3693664" cy="644839"/>
            </a:xfrm>
            <a:prstGeom prst="rect">
              <a:avLst/>
            </a:prstGeom>
            <a:noFill/>
            <a:ln>
              <a:noFill/>
            </a:ln>
          </p:spPr>
          <p:txBody>
            <a:bodyPr wrap="square" lIns="121900" tIns="121900" rIns="121900" bIns="121900" anchor="ctr" anchorCtr="0">
              <a:noAutofit/>
            </a:bodyPr>
            <a:lstStyle/>
            <a:p>
              <a:pPr marL="0" marR="0" lvl="0" indent="0" algn="l" rtl="0">
                <a:lnSpc>
                  <a:spcPct val="90000"/>
                </a:lnSpc>
                <a:spcBef>
                  <a:spcPts val="0"/>
                </a:spcBef>
                <a:spcAft>
                  <a:spcPts val="0"/>
                </a:spcAft>
                <a:buSzPct val="25000"/>
                <a:buNone/>
              </a:pPr>
              <a:r>
                <a:rPr lang="en-US" sz="3200" b="1">
                  <a:solidFill>
                    <a:schemeClr val="lt1"/>
                  </a:solidFill>
                  <a:latin typeface="Calibri"/>
                  <a:ea typeface="Calibri"/>
                  <a:cs typeface="Calibri"/>
                  <a:sym typeface="Calibri"/>
                </a:rPr>
                <a:t>A</a:t>
              </a:r>
              <a:r>
                <a:rPr lang="en-US" sz="3200">
                  <a:solidFill>
                    <a:schemeClr val="lt1"/>
                  </a:solidFill>
                  <a:latin typeface="Calibri"/>
                  <a:ea typeface="Calibri"/>
                  <a:cs typeface="Calibri"/>
                  <a:sym typeface="Calibri"/>
                </a:rPr>
                <a:t>ctionable/Acción</a:t>
              </a:r>
            </a:p>
          </p:txBody>
        </p:sp>
        <p:sp>
          <p:nvSpPr>
            <p:cNvPr id="418" name="Shape 418"/>
            <p:cNvSpPr/>
            <p:nvPr/>
          </p:nvSpPr>
          <p:spPr>
            <a:xfrm rot="5399980">
              <a:off x="1738309" y="2759696"/>
              <a:ext cx="257174" cy="308233"/>
            </a:xfrm>
            <a:prstGeom prst="rightArrow">
              <a:avLst>
                <a:gd name="adj1" fmla="val 60000"/>
                <a:gd name="adj2" fmla="val 50000"/>
              </a:avLst>
            </a:prstGeom>
            <a:solidFill>
              <a:schemeClr val="accent4"/>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19" name="Shape 419"/>
            <p:cNvSpPr txBox="1"/>
            <p:nvPr/>
          </p:nvSpPr>
          <p:spPr>
            <a:xfrm rot="-20">
              <a:off x="1774427" y="2785225"/>
              <a:ext cx="184939" cy="180022"/>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420" name="Shape 420"/>
            <p:cNvSpPr/>
            <p:nvPr/>
          </p:nvSpPr>
          <p:spPr>
            <a:xfrm>
              <a:off x="5" y="3085263"/>
              <a:ext cx="3733788" cy="684963"/>
            </a:xfrm>
            <a:prstGeom prst="roundRect">
              <a:avLst>
                <a:gd name="adj" fmla="val 10000"/>
              </a:avLst>
            </a:prstGeom>
            <a:solidFill>
              <a:srgbClr val="49ACC5"/>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21" name="Shape 421"/>
            <p:cNvSpPr txBox="1"/>
            <p:nvPr/>
          </p:nvSpPr>
          <p:spPr>
            <a:xfrm>
              <a:off x="20067" y="3105325"/>
              <a:ext cx="3693664" cy="644839"/>
            </a:xfrm>
            <a:prstGeom prst="rect">
              <a:avLst/>
            </a:prstGeom>
            <a:noFill/>
            <a:ln>
              <a:noFill/>
            </a:ln>
          </p:spPr>
          <p:txBody>
            <a:bodyPr wrap="square" lIns="121900" tIns="121900" rIns="121900" bIns="121900" anchor="ctr" anchorCtr="0">
              <a:noAutofit/>
            </a:bodyPr>
            <a:lstStyle/>
            <a:p>
              <a:pPr marL="0" marR="0" lvl="0" indent="0" algn="l" rtl="0">
                <a:lnSpc>
                  <a:spcPct val="90000"/>
                </a:lnSpc>
                <a:spcBef>
                  <a:spcPts val="0"/>
                </a:spcBef>
                <a:spcAft>
                  <a:spcPts val="0"/>
                </a:spcAft>
                <a:buSzPct val="25000"/>
                <a:buNone/>
              </a:pPr>
              <a:r>
                <a:rPr lang="en-US" sz="3200" b="1">
                  <a:solidFill>
                    <a:schemeClr val="lt1"/>
                  </a:solidFill>
                  <a:latin typeface="Calibri"/>
                  <a:ea typeface="Calibri"/>
                  <a:cs typeface="Calibri"/>
                  <a:sym typeface="Calibri"/>
                </a:rPr>
                <a:t>R</a:t>
              </a:r>
              <a:r>
                <a:rPr lang="en-US" sz="3200">
                  <a:solidFill>
                    <a:schemeClr val="lt1"/>
                  </a:solidFill>
                  <a:latin typeface="Calibri"/>
                  <a:ea typeface="Calibri"/>
                  <a:cs typeface="Calibri"/>
                  <a:sym typeface="Calibri"/>
                </a:rPr>
                <a:t>ealistic/Realista</a:t>
              </a:r>
            </a:p>
          </p:txBody>
        </p:sp>
        <p:sp>
          <p:nvSpPr>
            <p:cNvPr id="422" name="Shape 422"/>
            <p:cNvSpPr/>
            <p:nvPr/>
          </p:nvSpPr>
          <p:spPr>
            <a:xfrm rot="5400020">
              <a:off x="1738466" y="3787350"/>
              <a:ext cx="256861" cy="308233"/>
            </a:xfrm>
            <a:prstGeom prst="rightArrow">
              <a:avLst>
                <a:gd name="adj1" fmla="val 60000"/>
                <a:gd name="adj2" fmla="val 50000"/>
              </a:avLst>
            </a:prstGeom>
            <a:solidFill>
              <a:srgbClr val="49ACC5"/>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23" name="Shape 423"/>
            <p:cNvSpPr txBox="1"/>
            <p:nvPr/>
          </p:nvSpPr>
          <p:spPr>
            <a:xfrm rot="20">
              <a:off x="1774427" y="3813036"/>
              <a:ext cx="184939" cy="179803"/>
            </a:xfrm>
            <a:prstGeom prst="rect">
              <a:avLst/>
            </a:prstGeom>
            <a:noFill/>
            <a:ln>
              <a:noFill/>
            </a:ln>
          </p:spPr>
          <p:txBody>
            <a:bodyPr wrap="square" lIns="0" tIns="0" rIns="0" bIns="0" anchor="ctr" anchorCtr="0">
              <a:noAutofit/>
            </a:bodyPr>
            <a:lstStyle/>
            <a:p>
              <a:pPr marL="0" marR="0" lvl="0" indent="0" algn="l"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424" name="Shape 424"/>
            <p:cNvSpPr/>
            <p:nvPr/>
          </p:nvSpPr>
          <p:spPr>
            <a:xfrm>
              <a:off x="0" y="4112707"/>
              <a:ext cx="3733788" cy="684963"/>
            </a:xfrm>
            <a:prstGeom prst="roundRect">
              <a:avLst>
                <a:gd name="adj" fmla="val 10000"/>
              </a:avLst>
            </a:prstGeom>
            <a:solidFill>
              <a:srgbClr val="F79543"/>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425" name="Shape 425"/>
            <p:cNvSpPr txBox="1"/>
            <p:nvPr/>
          </p:nvSpPr>
          <p:spPr>
            <a:xfrm>
              <a:off x="20062" y="4132769"/>
              <a:ext cx="3693664" cy="644839"/>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SzPct val="25000"/>
                <a:buNone/>
              </a:pPr>
              <a:r>
                <a:rPr lang="en-US" sz="2400" b="1">
                  <a:solidFill>
                    <a:schemeClr val="lt1"/>
                  </a:solidFill>
                  <a:latin typeface="Calibri"/>
                  <a:ea typeface="Calibri"/>
                  <a:cs typeface="Calibri"/>
                  <a:sym typeface="Calibri"/>
                </a:rPr>
                <a:t>T</a:t>
              </a:r>
              <a:r>
                <a:rPr lang="en-US" sz="2400">
                  <a:solidFill>
                    <a:schemeClr val="lt1"/>
                  </a:solidFill>
                  <a:latin typeface="Calibri"/>
                  <a:ea typeface="Calibri"/>
                  <a:cs typeface="Calibri"/>
                  <a:sym typeface="Calibri"/>
                </a:rPr>
                <a:t>ime-Bound/Con Limite de Tiempo</a:t>
              </a:r>
            </a:p>
          </p:txBody>
        </p:sp>
      </p:grpSp>
      <p:graphicFrame>
        <p:nvGraphicFramePr>
          <p:cNvPr id="426" name="Shape 426"/>
          <p:cNvGraphicFramePr/>
          <p:nvPr>
            <p:extLst>
              <p:ext uri="{D42A27DB-BD31-4B8C-83A1-F6EECF244321}">
                <p14:modId xmlns:p14="http://schemas.microsoft.com/office/powerpoint/2010/main" val="3182187678"/>
              </p:ext>
            </p:extLst>
          </p:nvPr>
        </p:nvGraphicFramePr>
        <p:xfrm>
          <a:off x="3962400" y="1447797"/>
          <a:ext cx="5029200" cy="4876825"/>
        </p:xfrm>
        <a:graphic>
          <a:graphicData uri="http://schemas.openxmlformats.org/drawingml/2006/table">
            <a:tbl>
              <a:tblPr firstRow="1" bandRow="1">
                <a:noFill/>
                <a:tableStyleId>{09A9B75E-1A99-4E4F-8FBC-AD4DF89BB418}</a:tableStyleId>
              </a:tblPr>
              <a:tblGrid>
                <a:gridCol w="5029200">
                  <a:extLst>
                    <a:ext uri="{9D8B030D-6E8A-4147-A177-3AD203B41FA5}">
                      <a16:colId xmlns:a16="http://schemas.microsoft.com/office/drawing/2014/main" val="20000"/>
                    </a:ext>
                  </a:extLst>
                </a:gridCol>
              </a:tblGrid>
              <a:tr h="832625">
                <a:tc>
                  <a:txBody>
                    <a:bodyPr/>
                    <a:lstStyle/>
                    <a:p>
                      <a:pPr marL="0" marR="0" lvl="0" indent="0" algn="l" rtl="0">
                        <a:lnSpc>
                          <a:spcPct val="100000"/>
                        </a:lnSpc>
                        <a:spcBef>
                          <a:spcPts val="0"/>
                        </a:spcBef>
                        <a:spcAft>
                          <a:spcPts val="0"/>
                        </a:spcAft>
                        <a:buClr>
                          <a:schemeClr val="dk1"/>
                        </a:buClr>
                        <a:buSzPct val="25000"/>
                        <a:buFont typeface="Calibri"/>
                        <a:buNone/>
                      </a:pPr>
                      <a:r>
                        <a:rPr lang="en-US" sz="1600" u="none" strike="noStrike" cap="none" dirty="0">
                          <a:latin typeface="Calibri"/>
                          <a:ea typeface="Calibri"/>
                          <a:cs typeface="Calibri"/>
                          <a:sym typeface="Calibri"/>
                        </a:rPr>
                        <a:t>Know exactly what you want your child to accomplish.</a:t>
                      </a:r>
                    </a:p>
                    <a:p>
                      <a:pPr marL="0" marR="0" lvl="0" indent="0" algn="l" rtl="0">
                        <a:spcBef>
                          <a:spcPts val="0"/>
                        </a:spcBef>
                        <a:buSzPct val="25000"/>
                        <a:buNone/>
                      </a:pPr>
                      <a:r>
                        <a:rPr lang="es-ES_tradnl" sz="1600" u="none" strike="noStrike" cap="none" noProof="0" dirty="0">
                          <a:latin typeface="Calibri"/>
                          <a:ea typeface="Calibri"/>
                          <a:cs typeface="Calibri"/>
                          <a:sym typeface="Calibri"/>
                        </a:rPr>
                        <a:t>Saber exactamente lo que usted quiere que su hijo logre.</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dot"/>
                      <a:round/>
                      <a:headEnd type="none" w="med" len="med"/>
                      <a:tailEnd type="none" w="med" len="med"/>
                    </a:lnT>
                    <a:lnB w="12700" cap="flat" cmpd="sng">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832625">
                <a:tc>
                  <a:txBody>
                    <a:bodyPr/>
                    <a:lstStyle/>
                    <a:p>
                      <a:pPr marL="0" marR="0" lvl="0" indent="0" algn="l" rtl="0">
                        <a:lnSpc>
                          <a:spcPct val="100000"/>
                        </a:lnSpc>
                        <a:spcBef>
                          <a:spcPts val="0"/>
                        </a:spcBef>
                        <a:spcAft>
                          <a:spcPts val="0"/>
                        </a:spcAft>
                        <a:buClr>
                          <a:schemeClr val="dk1"/>
                        </a:buClr>
                        <a:buSzPct val="25000"/>
                        <a:buFont typeface="Calibri"/>
                        <a:buNone/>
                      </a:pPr>
                      <a:r>
                        <a:rPr lang="en-US" sz="1600" dirty="0">
                          <a:latin typeface="Calibri"/>
                          <a:ea typeface="Calibri"/>
                          <a:cs typeface="Calibri"/>
                          <a:sym typeface="Calibri"/>
                        </a:rPr>
                        <a:t>How will you know your child met the goal?</a:t>
                      </a:r>
                    </a:p>
                    <a:p>
                      <a:pPr marL="0" marR="0" lvl="0" indent="0" algn="l" rtl="0">
                        <a:spcBef>
                          <a:spcPts val="0"/>
                        </a:spcBef>
                        <a:buSzPct val="25000"/>
                        <a:buNone/>
                      </a:pPr>
                      <a:r>
                        <a:rPr lang="es-ES_tradnl" sz="1600" noProof="0" dirty="0">
                          <a:latin typeface="Calibri"/>
                          <a:ea typeface="Calibri"/>
                          <a:cs typeface="Calibri"/>
                          <a:sym typeface="Calibri"/>
                        </a:rPr>
                        <a:t>¿Cómo sabrá si su hijo logra la meta?</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dot"/>
                      <a:round/>
                      <a:headEnd type="none" w="med" len="med"/>
                      <a:tailEnd type="none" w="med" len="med"/>
                    </a:lnT>
                    <a:lnB w="12700" cap="flat" cmpd="sng">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189475">
                <a:tc>
                  <a:txBody>
                    <a:bodyPr/>
                    <a:lstStyle/>
                    <a:p>
                      <a:pPr marL="0" marR="0" lvl="0" indent="0" algn="l" rtl="0">
                        <a:lnSpc>
                          <a:spcPct val="100000"/>
                        </a:lnSpc>
                        <a:spcBef>
                          <a:spcPts val="0"/>
                        </a:spcBef>
                        <a:spcAft>
                          <a:spcPts val="0"/>
                        </a:spcAft>
                        <a:buClr>
                          <a:schemeClr val="dk1"/>
                        </a:buClr>
                        <a:buSzPct val="25000"/>
                        <a:buFont typeface="Calibri"/>
                        <a:buNone/>
                      </a:pPr>
                      <a:r>
                        <a:rPr lang="en-US" sz="1600" dirty="0">
                          <a:latin typeface="Calibri"/>
                          <a:ea typeface="Calibri"/>
                          <a:cs typeface="Calibri"/>
                          <a:sym typeface="Calibri"/>
                        </a:rPr>
                        <a:t>Create a plan outlining exactly how the goal will be reached.</a:t>
                      </a:r>
                    </a:p>
                    <a:p>
                      <a:pPr marL="0" marR="0" lvl="0" indent="0" algn="l" rtl="0">
                        <a:spcBef>
                          <a:spcPts val="0"/>
                        </a:spcBef>
                        <a:buSzPct val="25000"/>
                        <a:buNone/>
                      </a:pPr>
                      <a:r>
                        <a:rPr lang="es-ES_tradnl" sz="1600" noProof="0" dirty="0">
                          <a:latin typeface="Calibri"/>
                          <a:ea typeface="Calibri"/>
                          <a:cs typeface="Calibri"/>
                          <a:sym typeface="Calibri"/>
                        </a:rPr>
                        <a:t>Crear un plan describiendo exactamente cómo se alcanzará la meta.</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dot"/>
                      <a:round/>
                      <a:headEnd type="none" w="med" len="med"/>
                      <a:tailEnd type="none" w="med" len="med"/>
                    </a:lnT>
                    <a:lnB w="12700" cap="flat" cmpd="sng">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189475">
                <a:tc>
                  <a:txBody>
                    <a:bodyPr/>
                    <a:lstStyle/>
                    <a:p>
                      <a:pPr marL="0" marR="0" lvl="0" indent="0" algn="l" rtl="0">
                        <a:lnSpc>
                          <a:spcPct val="100000"/>
                        </a:lnSpc>
                        <a:spcBef>
                          <a:spcPts val="0"/>
                        </a:spcBef>
                        <a:spcAft>
                          <a:spcPts val="0"/>
                        </a:spcAft>
                        <a:buClr>
                          <a:schemeClr val="dk1"/>
                        </a:buClr>
                        <a:buSzPct val="25000"/>
                        <a:buFont typeface="Calibri"/>
                        <a:buNone/>
                      </a:pPr>
                      <a:r>
                        <a:rPr lang="en-US" sz="1600" dirty="0">
                          <a:latin typeface="Calibri"/>
                          <a:ea typeface="Calibri"/>
                          <a:cs typeface="Calibri"/>
                          <a:sym typeface="Calibri"/>
                        </a:rPr>
                        <a:t>Make sure the goal is not too far to reach, but far enough to be challenging.</a:t>
                      </a:r>
                    </a:p>
                    <a:p>
                      <a:pPr marL="0" marR="0" lvl="0" indent="0" algn="l" rtl="0">
                        <a:spcBef>
                          <a:spcPts val="0"/>
                        </a:spcBef>
                        <a:buSzPct val="25000"/>
                        <a:buNone/>
                      </a:pPr>
                      <a:r>
                        <a:rPr lang="es-ES_tradnl" sz="1600" noProof="0" dirty="0">
                          <a:latin typeface="Calibri"/>
                          <a:ea typeface="Calibri"/>
                          <a:cs typeface="Calibri"/>
                          <a:sym typeface="Calibri"/>
                        </a:rPr>
                        <a:t>Asegúrese que la meta no está demasiado lejos para llegar, pero bastante lejos para ser desafiante.</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dot"/>
                      <a:round/>
                      <a:headEnd type="none" w="med" len="med"/>
                      <a:tailEnd type="none" w="med" len="med"/>
                    </a:lnT>
                    <a:lnB w="12700" cap="flat" cmpd="sng">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832625">
                <a:tc>
                  <a:txBody>
                    <a:bodyPr/>
                    <a:lstStyle/>
                    <a:p>
                      <a:pPr marL="0" marR="0" lvl="0" indent="0" algn="l" rtl="0">
                        <a:lnSpc>
                          <a:spcPct val="100000"/>
                        </a:lnSpc>
                        <a:spcBef>
                          <a:spcPts val="0"/>
                        </a:spcBef>
                        <a:spcAft>
                          <a:spcPts val="0"/>
                        </a:spcAft>
                        <a:buClr>
                          <a:schemeClr val="dk1"/>
                        </a:buClr>
                        <a:buSzPct val="25000"/>
                        <a:buFont typeface="Calibri"/>
                        <a:buNone/>
                      </a:pPr>
                      <a:r>
                        <a:rPr lang="en-US" sz="1600" dirty="0">
                          <a:latin typeface="Calibri"/>
                          <a:ea typeface="Calibri"/>
                          <a:cs typeface="Calibri"/>
                          <a:sym typeface="Calibri"/>
                        </a:rPr>
                        <a:t>When do you want your child to meet the goal?</a:t>
                      </a:r>
                    </a:p>
                    <a:p>
                      <a:pPr marL="0" marR="0" lvl="0" indent="0" algn="l" rtl="0">
                        <a:spcBef>
                          <a:spcPts val="0"/>
                        </a:spcBef>
                        <a:buSzPct val="25000"/>
                        <a:buNone/>
                      </a:pPr>
                      <a:r>
                        <a:rPr lang="es-ES_tradnl" sz="1600" noProof="0" dirty="0">
                          <a:latin typeface="Calibri"/>
                          <a:ea typeface="Calibri"/>
                          <a:cs typeface="Calibri"/>
                          <a:sym typeface="Calibri"/>
                        </a:rPr>
                        <a:t>¿Cuándo desea que su hijo logre la meta?</a:t>
                      </a:r>
                    </a:p>
                  </a:txBody>
                  <a:tcPr marL="91450" marR="91450" marT="45725" marB="4572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dot"/>
                      <a:round/>
                      <a:headEnd type="none" w="med" len="med"/>
                      <a:tailEnd type="none" w="med" len="med"/>
                    </a:lnT>
                    <a:lnB w="12700" cap="flat" cmpd="sng">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01752" y="3048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i="0" u="none" strike="noStrike" cap="none">
                <a:solidFill>
                  <a:srgbClr val="4F81BD"/>
                </a:solidFill>
                <a:latin typeface="Calibri"/>
                <a:ea typeface="Calibri"/>
                <a:cs typeface="Calibri"/>
                <a:sym typeface="Calibri"/>
              </a:rPr>
              <a:t>Model: Let’s Write a S.M.A.R.T. Goal</a:t>
            </a:r>
            <a:br>
              <a:rPr lang="en-US" sz="2800" b="0" i="0" u="none" strike="noStrike" cap="none">
                <a:solidFill>
                  <a:srgbClr val="4F81BD"/>
                </a:solidFill>
                <a:latin typeface="Calibri"/>
                <a:ea typeface="Calibri"/>
                <a:cs typeface="Calibri"/>
                <a:sym typeface="Calibri"/>
              </a:rPr>
            </a:br>
            <a:r>
              <a:rPr lang="en-US" sz="2800" b="0" i="0" u="none" strike="noStrike" cap="none">
                <a:solidFill>
                  <a:srgbClr val="4F81BD"/>
                </a:solidFill>
                <a:latin typeface="Calibri"/>
                <a:ea typeface="Calibri"/>
                <a:cs typeface="Calibri"/>
                <a:sym typeface="Calibri"/>
              </a:rPr>
              <a:t>Modelo: Vamos a escribir una meta S.M.A.R.T. </a:t>
            </a:r>
          </a:p>
        </p:txBody>
      </p:sp>
      <p:sp>
        <p:nvSpPr>
          <p:cNvPr id="432" name="Shape 432"/>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28</a:t>
            </a:fld>
            <a:endParaRPr lang="en-US" sz="1600">
              <a:solidFill>
                <a:srgbClr val="88A44E"/>
              </a:solidFill>
              <a:latin typeface="Arial"/>
              <a:ea typeface="Arial"/>
              <a:cs typeface="Arial"/>
              <a:sym typeface="Arial"/>
            </a:endParaRPr>
          </a:p>
        </p:txBody>
      </p:sp>
      <p:pic>
        <p:nvPicPr>
          <p:cNvPr id="433" name="Shape 433" descr="Screen Shot 2016-06-06 at 12.49.26 AM.png"/>
          <p:cNvPicPr preferRelativeResize="0"/>
          <p:nvPr/>
        </p:nvPicPr>
        <p:blipFill rotWithShape="1">
          <a:blip r:embed="rId3">
            <a:alphaModFix/>
          </a:blip>
          <a:srcRect/>
          <a:stretch/>
        </p:blipFill>
        <p:spPr>
          <a:xfrm>
            <a:off x="183945" y="1422400"/>
            <a:ext cx="8960055" cy="53295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52400" y="765048"/>
            <a:ext cx="8763000" cy="759000"/>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Calibri"/>
              <a:buNone/>
            </a:pPr>
            <a:r>
              <a:rPr lang="en-US" sz="2790" b="0" dirty="0">
                <a:solidFill>
                  <a:schemeClr val="accent1"/>
                </a:solidFill>
              </a:rPr>
              <a:t>6th</a:t>
            </a:r>
            <a:r>
              <a:rPr lang="en-US" sz="2790" b="0" i="0" u="none" strike="noStrike" cap="none" dirty="0">
                <a:solidFill>
                  <a:schemeClr val="accent1"/>
                </a:solidFill>
                <a:latin typeface="Calibri"/>
                <a:ea typeface="Calibri"/>
                <a:cs typeface="Calibri"/>
                <a:sym typeface="Calibri"/>
              </a:rPr>
              <a:t> Grade </a:t>
            </a:r>
            <a:r>
              <a:rPr lang="en-US" sz="2790" b="0" dirty="0">
                <a:solidFill>
                  <a:schemeClr val="accent1"/>
                </a:solidFill>
              </a:rPr>
              <a:t>Vocabulary</a:t>
            </a:r>
            <a:r>
              <a:rPr lang="en-US" sz="2790" b="0" i="0" u="none" strike="noStrike" cap="none" dirty="0">
                <a:solidFill>
                  <a:schemeClr val="accent1"/>
                </a:solidFill>
                <a:latin typeface="Calibri"/>
                <a:ea typeface="Calibri"/>
                <a:cs typeface="Calibri"/>
                <a:sym typeface="Calibri"/>
              </a:rPr>
              <a:t> </a:t>
            </a:r>
            <a:r>
              <a:rPr lang="en-US" sz="2790" b="0" dirty="0">
                <a:solidFill>
                  <a:schemeClr val="accent1"/>
                </a:solidFill>
              </a:rPr>
              <a:t>In Context</a:t>
            </a:r>
            <a:r>
              <a:rPr lang="en-US" sz="2790" b="0" i="0" u="none" strike="noStrike" cap="none" dirty="0">
                <a:solidFill>
                  <a:schemeClr val="accent1"/>
                </a:solidFill>
                <a:latin typeface="Calibri"/>
                <a:ea typeface="Calibri"/>
                <a:cs typeface="Calibri"/>
                <a:sym typeface="Calibri"/>
              </a:rPr>
              <a:t> Classroom Data</a:t>
            </a:r>
            <a:br>
              <a:rPr lang="en-US" sz="2790" b="0" i="0" u="none" strike="noStrike" cap="none" dirty="0">
                <a:solidFill>
                  <a:srgbClr val="4F81BD"/>
                </a:solidFill>
                <a:latin typeface="Calibri"/>
                <a:ea typeface="Calibri"/>
                <a:cs typeface="Calibri"/>
                <a:sym typeface="Calibri"/>
              </a:rPr>
            </a:br>
            <a:r>
              <a:rPr lang="en-US" sz="2790" b="0" i="0" u="none" strike="noStrike" cap="none" dirty="0" err="1">
                <a:solidFill>
                  <a:srgbClr val="4F81BD"/>
                </a:solidFill>
                <a:latin typeface="Calibri"/>
                <a:ea typeface="Calibri"/>
                <a:cs typeface="Calibri"/>
                <a:sym typeface="Calibri"/>
              </a:rPr>
              <a:t>Datos</a:t>
            </a:r>
            <a:r>
              <a:rPr lang="en-US" sz="2790" b="0" i="0" u="none" strike="noStrike" cap="none" dirty="0">
                <a:solidFill>
                  <a:srgbClr val="4F81BD"/>
                </a:solidFill>
                <a:latin typeface="Calibri"/>
                <a:ea typeface="Calibri"/>
                <a:cs typeface="Calibri"/>
                <a:sym typeface="Calibri"/>
              </a:rPr>
              <a:t> de </a:t>
            </a:r>
            <a:r>
              <a:rPr lang="en-US" sz="2790" b="0" dirty="0"/>
              <a:t>6</a:t>
            </a:r>
            <a:r>
              <a:rPr lang="en-US" sz="2790" b="0" i="0" u="none" strike="noStrike" cap="none" baseline="30000" dirty="0">
                <a:solidFill>
                  <a:srgbClr val="4F81BD"/>
                </a:solidFill>
                <a:latin typeface="Calibri"/>
                <a:ea typeface="Calibri"/>
                <a:cs typeface="Calibri"/>
                <a:sym typeface="Calibri"/>
              </a:rPr>
              <a:t>0</a:t>
            </a:r>
            <a:r>
              <a:rPr lang="en-US" sz="2790" b="0" i="0" u="none" strike="noStrike" cap="none" dirty="0">
                <a:solidFill>
                  <a:srgbClr val="4F81BD"/>
                </a:solidFill>
                <a:latin typeface="Calibri"/>
                <a:ea typeface="Calibri"/>
                <a:cs typeface="Calibri"/>
                <a:sym typeface="Calibri"/>
              </a:rPr>
              <a:t>: </a:t>
            </a:r>
            <a:r>
              <a:rPr lang="en-US" sz="2790" b="0" i="0" u="none" strike="noStrike" cap="none" dirty="0" err="1">
                <a:solidFill>
                  <a:srgbClr val="4F81BD"/>
                </a:solidFill>
                <a:latin typeface="Calibri"/>
                <a:ea typeface="Calibri"/>
                <a:cs typeface="Calibri"/>
                <a:sym typeface="Calibri"/>
              </a:rPr>
              <a:t>Fluidez</a:t>
            </a:r>
            <a:r>
              <a:rPr lang="en-US" sz="2790" b="0" i="0" u="none" strike="noStrike" cap="none" dirty="0">
                <a:solidFill>
                  <a:srgbClr val="4F81BD"/>
                </a:solidFill>
                <a:latin typeface="Calibri"/>
                <a:ea typeface="Calibri"/>
                <a:cs typeface="Calibri"/>
                <a:sym typeface="Calibri"/>
              </a:rPr>
              <a:t> </a:t>
            </a:r>
            <a:r>
              <a:rPr lang="en-US" sz="2790" b="0" i="0" u="none" strike="noStrike" cap="none" dirty="0" err="1">
                <a:solidFill>
                  <a:srgbClr val="4F81BD"/>
                </a:solidFill>
                <a:latin typeface="Calibri"/>
                <a:ea typeface="Calibri"/>
                <a:cs typeface="Calibri"/>
                <a:sym typeface="Calibri"/>
              </a:rPr>
              <a:t>en</a:t>
            </a:r>
            <a:r>
              <a:rPr lang="en-US" sz="2790" b="0" i="0" u="none" strike="noStrike" cap="none" dirty="0">
                <a:solidFill>
                  <a:srgbClr val="4F81BD"/>
                </a:solidFill>
                <a:latin typeface="Calibri"/>
                <a:ea typeface="Calibri"/>
                <a:cs typeface="Calibri"/>
                <a:sym typeface="Calibri"/>
              </a:rPr>
              <a:t> la </a:t>
            </a:r>
            <a:r>
              <a:rPr lang="en-US" sz="2790" b="0" dirty="0" err="1"/>
              <a:t>Vocabulario</a:t>
            </a:r>
            <a:r>
              <a:rPr lang="en-US" sz="2790" b="0" i="0" u="none" strike="noStrike" cap="none" dirty="0">
                <a:solidFill>
                  <a:srgbClr val="4F81BD"/>
                </a:solidFill>
                <a:latin typeface="Calibri"/>
                <a:ea typeface="Calibri"/>
                <a:cs typeface="Calibri"/>
                <a:sym typeface="Calibri"/>
              </a:rPr>
              <a:t> </a:t>
            </a:r>
            <a:br>
              <a:rPr lang="en-US" sz="2970" b="0" i="0" u="none" strike="noStrike" cap="none" dirty="0">
                <a:solidFill>
                  <a:srgbClr val="4F81BD"/>
                </a:solidFill>
                <a:latin typeface="Calibri"/>
                <a:ea typeface="Calibri"/>
                <a:cs typeface="Calibri"/>
                <a:sym typeface="Calibri"/>
              </a:rPr>
            </a:br>
            <a:endParaRPr lang="en-US" sz="2970" b="0" i="0" u="none" strike="noStrike" cap="none" dirty="0">
              <a:solidFill>
                <a:srgbClr val="4F81BD"/>
              </a:solidFill>
              <a:latin typeface="Calibri"/>
              <a:ea typeface="Calibri"/>
              <a:cs typeface="Calibri"/>
              <a:sym typeface="Calibri"/>
            </a:endParaRPr>
          </a:p>
        </p:txBody>
      </p:sp>
      <p:sp>
        <p:nvSpPr>
          <p:cNvPr id="316" name="Shape 316"/>
          <p:cNvSpPr txBox="1">
            <a:spLocks noGrp="1"/>
          </p:cNvSpPr>
          <p:nvPr>
            <p:ph type="sldNum" idx="12"/>
          </p:nvPr>
        </p:nvSpPr>
        <p:spPr>
          <a:xfrm>
            <a:off x="4343400" y="103602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29</a:t>
            </a:fld>
            <a:endParaRPr lang="en-US" sz="1600">
              <a:solidFill>
                <a:srgbClr val="88A44E"/>
              </a:solidFill>
              <a:latin typeface="Arial"/>
              <a:ea typeface="Arial"/>
              <a:cs typeface="Arial"/>
              <a:sym typeface="Arial"/>
            </a:endParaRPr>
          </a:p>
        </p:txBody>
      </p:sp>
      <p:sp>
        <p:nvSpPr>
          <p:cNvPr id="317" name="Shape 317"/>
          <p:cNvSpPr txBox="1"/>
          <p:nvPr/>
        </p:nvSpPr>
        <p:spPr>
          <a:xfrm>
            <a:off x="228600" y="5715000"/>
            <a:ext cx="4572000" cy="64633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s-ES_tradnl" sz="1200" dirty="0">
                <a:solidFill>
                  <a:schemeClr val="dk1"/>
                </a:solidFill>
                <a:latin typeface="Arial"/>
                <a:ea typeface="Arial"/>
                <a:cs typeface="Arial"/>
                <a:sym typeface="Arial"/>
              </a:rPr>
              <a:t>Línea horizontal </a:t>
            </a:r>
            <a:r>
              <a:rPr lang="es-ES_tradnl" sz="1200" dirty="0">
                <a:solidFill>
                  <a:schemeClr val="accent6"/>
                </a:solidFill>
                <a:latin typeface="Arial"/>
                <a:ea typeface="Arial"/>
                <a:cs typeface="Arial"/>
                <a:sym typeface="Arial"/>
              </a:rPr>
              <a:t>(NARANJA) </a:t>
            </a:r>
            <a:r>
              <a:rPr lang="es-ES_tradnl" sz="1200" dirty="0">
                <a:solidFill>
                  <a:schemeClr val="dk1"/>
                </a:solidFill>
                <a:latin typeface="Arial"/>
                <a:ea typeface="Arial"/>
                <a:cs typeface="Arial"/>
                <a:sym typeface="Arial"/>
              </a:rPr>
              <a:t>es la referencia actual</a:t>
            </a:r>
            <a:br>
              <a:rPr lang="es-ES_tradnl" sz="1200" dirty="0">
                <a:solidFill>
                  <a:schemeClr val="dk1"/>
                </a:solidFill>
                <a:latin typeface="Arial"/>
                <a:ea typeface="Arial"/>
                <a:cs typeface="Arial"/>
                <a:sym typeface="Arial"/>
              </a:rPr>
            </a:br>
            <a:r>
              <a:rPr lang="es-ES_tradnl" sz="1200" b="1" dirty="0">
                <a:solidFill>
                  <a:schemeClr val="accent5"/>
                </a:solidFill>
                <a:latin typeface="Arial"/>
                <a:ea typeface="Arial"/>
                <a:cs typeface="Arial"/>
                <a:sym typeface="Arial"/>
              </a:rPr>
              <a:t>AQUA</a:t>
            </a:r>
            <a:r>
              <a:rPr lang="es-ES_tradnl" sz="1200" dirty="0">
                <a:solidFill>
                  <a:schemeClr val="dk1"/>
                </a:solidFill>
                <a:latin typeface="Arial"/>
                <a:ea typeface="Arial"/>
                <a:cs typeface="Arial"/>
                <a:sym typeface="Arial"/>
              </a:rPr>
              <a:t>  es donde su hijo inició a principios del año</a:t>
            </a:r>
          </a:p>
        </p:txBody>
      </p:sp>
      <p:sp>
        <p:nvSpPr>
          <p:cNvPr id="318" name="Shape 318"/>
          <p:cNvSpPr txBox="1"/>
          <p:nvPr/>
        </p:nvSpPr>
        <p:spPr>
          <a:xfrm>
            <a:off x="4267200" y="5715000"/>
            <a:ext cx="4572000" cy="92333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dirty="0">
                <a:solidFill>
                  <a:schemeClr val="dk1"/>
                </a:solidFill>
                <a:latin typeface="Cambria"/>
                <a:ea typeface="Cambria"/>
                <a:cs typeface="Cambria"/>
                <a:sym typeface="Cambria"/>
              </a:rPr>
              <a:t>Bottom horizontal line </a:t>
            </a:r>
            <a:r>
              <a:rPr lang="en-US" sz="1200" b="1" dirty="0">
                <a:solidFill>
                  <a:schemeClr val="dk1"/>
                </a:solidFill>
                <a:latin typeface="Cambria"/>
                <a:ea typeface="Cambria"/>
                <a:cs typeface="Cambria"/>
                <a:sym typeface="Cambria"/>
              </a:rPr>
              <a:t>(</a:t>
            </a:r>
            <a:r>
              <a:rPr lang="en-US" sz="1200" b="1" dirty="0">
                <a:solidFill>
                  <a:schemeClr val="accent6"/>
                </a:solidFill>
                <a:latin typeface="Cambria"/>
                <a:ea typeface="Cambria"/>
                <a:cs typeface="Cambria"/>
                <a:sym typeface="Cambria"/>
              </a:rPr>
              <a:t>ORANGE</a:t>
            </a:r>
            <a:r>
              <a:rPr lang="en-US" sz="1200" b="1" dirty="0">
                <a:solidFill>
                  <a:schemeClr val="dk1"/>
                </a:solidFill>
                <a:latin typeface="Cambria"/>
                <a:ea typeface="Cambria"/>
                <a:cs typeface="Cambria"/>
                <a:sym typeface="Cambria"/>
              </a:rPr>
              <a:t>) </a:t>
            </a:r>
            <a:r>
              <a:rPr lang="en-US" sz="1200" dirty="0">
                <a:solidFill>
                  <a:schemeClr val="dk1"/>
                </a:solidFill>
                <a:latin typeface="Cambria"/>
                <a:ea typeface="Cambria"/>
                <a:cs typeface="Cambria"/>
                <a:sym typeface="Cambria"/>
              </a:rPr>
              <a:t>is the current benchmark (EOQ)</a:t>
            </a:r>
          </a:p>
          <a:p>
            <a:pPr marL="0" marR="0" lvl="0" indent="0" algn="l" rtl="0">
              <a:spcBef>
                <a:spcPts val="0"/>
              </a:spcBef>
              <a:spcAft>
                <a:spcPts val="0"/>
              </a:spcAft>
              <a:buSzPct val="25000"/>
              <a:buNone/>
            </a:pPr>
            <a:r>
              <a:rPr lang="en-US" sz="1200" b="1" dirty="0">
                <a:solidFill>
                  <a:srgbClr val="4BACC6"/>
                </a:solidFill>
                <a:latin typeface="Cambria"/>
                <a:ea typeface="Cambria"/>
                <a:cs typeface="Cambria"/>
                <a:sym typeface="Cambria"/>
              </a:rPr>
              <a:t>BLUE</a:t>
            </a:r>
            <a:r>
              <a:rPr lang="en-US" sz="1200" dirty="0">
                <a:solidFill>
                  <a:schemeClr val="dk1"/>
                </a:solidFill>
                <a:latin typeface="Cambria"/>
                <a:ea typeface="Cambria"/>
                <a:cs typeface="Cambria"/>
                <a:sym typeface="Cambria"/>
              </a:rPr>
              <a:t> bar is where your child started at the beginning of the year</a:t>
            </a: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197302438"/>
              </p:ext>
            </p:extLst>
          </p:nvPr>
        </p:nvGraphicFramePr>
        <p:xfrm>
          <a:off x="692833" y="1237625"/>
          <a:ext cx="7301133" cy="46322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278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724400" y="1524000"/>
            <a:ext cx="4040188" cy="732974"/>
          </a:xfrm>
          <a:prstGeom prst="rect">
            <a:avLst/>
          </a:prstGeom>
          <a:noFill/>
          <a:ln>
            <a:noFill/>
          </a:ln>
          <a:effectLst>
            <a:outerShdw blurRad="50800" dist="254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Clr>
                <a:schemeClr val="accent1"/>
              </a:buClr>
              <a:buSzPct val="25000"/>
              <a:buFont typeface="Noto Sans Symbols"/>
              <a:buNone/>
            </a:pPr>
            <a:r>
              <a:rPr lang="es-ES_tradnl" sz="2400" dirty="0">
                <a:solidFill>
                  <a:schemeClr val="lt1"/>
                </a:solidFill>
              </a:rPr>
              <a:t>Programa</a:t>
            </a:r>
            <a:r>
              <a:rPr lang="es-ES_tradnl" sz="2400" b="1" i="0" u="none" strike="noStrike" cap="none" dirty="0">
                <a:solidFill>
                  <a:schemeClr val="lt1"/>
                </a:solidFill>
                <a:sym typeface="Calibri"/>
              </a:rPr>
              <a:t> de la reunión</a:t>
            </a:r>
          </a:p>
        </p:txBody>
      </p:sp>
      <p:sp>
        <p:nvSpPr>
          <p:cNvPr id="191" name="Shape 191"/>
          <p:cNvSpPr txBox="1">
            <a:spLocks noGrp="1"/>
          </p:cNvSpPr>
          <p:nvPr>
            <p:ph type="body" idx="3"/>
          </p:nvPr>
        </p:nvSpPr>
        <p:spPr>
          <a:xfrm>
            <a:off x="4724400" y="2397013"/>
            <a:ext cx="4419600" cy="4038600"/>
          </a:xfrm>
          <a:prstGeom prst="rect">
            <a:avLst/>
          </a:prstGeom>
          <a:noFill/>
          <a:ln>
            <a:noFill/>
          </a:ln>
        </p:spPr>
        <p:txBody>
          <a:bodyPr wrap="square" lIns="91425" tIns="45700" rIns="91425" bIns="45700" anchor="t" anchorCtr="0">
            <a:noAutofit/>
          </a:bodyPr>
          <a:lstStyle/>
          <a:p>
            <a:pPr marL="274320" marR="0" lvl="0" indent="-274320" algn="l" rtl="0">
              <a:spcBef>
                <a:spcPts val="0"/>
              </a:spcBef>
              <a:spcAft>
                <a:spcPts val="0"/>
              </a:spcAft>
              <a:buClr>
                <a:schemeClr val="accent1"/>
              </a:buClr>
              <a:buSzPct val="25000"/>
              <a:buFont typeface="Arial"/>
              <a:buNone/>
            </a:pPr>
            <a:r>
              <a:rPr lang="es-ES_tradnl" sz="1600" b="1" dirty="0"/>
              <a:t>6:30-6:45 </a:t>
            </a:r>
            <a:r>
              <a:rPr lang="es-ES_tradnl" sz="1600" b="1" i="0" u="none" strike="noStrike" cap="none" dirty="0">
                <a:solidFill>
                  <a:schemeClr val="dk1"/>
                </a:solidFill>
                <a:sym typeface="Calibri"/>
              </a:rPr>
              <a:t>  </a:t>
            </a:r>
          </a:p>
          <a:p>
            <a:pPr marL="274320" marR="0" lvl="0" indent="-274320" algn="l" rtl="0">
              <a:spcBef>
                <a:spcPts val="320"/>
              </a:spcBef>
              <a:spcAft>
                <a:spcPts val="0"/>
              </a:spcAft>
              <a:buClr>
                <a:schemeClr val="accent1"/>
              </a:buClr>
              <a:buSzPct val="25000"/>
              <a:buFont typeface="Arial"/>
              <a:buNone/>
            </a:pPr>
            <a:r>
              <a:rPr lang="es-ES_tradnl" sz="1600" b="0" i="0" u="none" strike="noStrike" cap="none" dirty="0">
                <a:solidFill>
                  <a:schemeClr val="dk1"/>
                </a:solidFill>
                <a:sym typeface="Calibri"/>
              </a:rPr>
              <a:t>Bienvenida y actividad de trabajo en equipo</a:t>
            </a:r>
          </a:p>
          <a:p>
            <a:pPr marL="0" marR="0" lvl="0" indent="0" algn="l" rtl="0">
              <a:spcBef>
                <a:spcPts val="100"/>
              </a:spcBef>
              <a:spcAft>
                <a:spcPts val="0"/>
              </a:spcAft>
              <a:buClr>
                <a:schemeClr val="accent1"/>
              </a:buClr>
              <a:buSzPct val="25000"/>
              <a:buFont typeface="Arial"/>
              <a:buNone/>
            </a:pPr>
            <a:endParaRPr lang="es-ES_tradnl" sz="500" b="0" i="0" u="none" strike="noStrike" cap="none" dirty="0">
              <a:solidFill>
                <a:schemeClr val="dk1"/>
              </a:solidFill>
              <a:sym typeface="Calibri"/>
            </a:endParaRPr>
          </a:p>
          <a:p>
            <a:pPr marL="274320" marR="0" lvl="0" indent="-274320" algn="l" rtl="0">
              <a:spcBef>
                <a:spcPts val="320"/>
              </a:spcBef>
              <a:spcAft>
                <a:spcPts val="0"/>
              </a:spcAft>
              <a:buClr>
                <a:schemeClr val="accent1"/>
              </a:buClr>
              <a:buSzPct val="25000"/>
              <a:buFont typeface="Arial"/>
              <a:buNone/>
            </a:pPr>
            <a:r>
              <a:rPr lang="es-ES_tradnl" sz="1600" b="1" dirty="0"/>
              <a:t>6:45 – 7:00</a:t>
            </a:r>
            <a:r>
              <a:rPr lang="es-ES_tradnl" sz="1600" b="0" i="0" u="none" strike="noStrike" cap="none" dirty="0">
                <a:solidFill>
                  <a:schemeClr val="dk1"/>
                </a:solidFill>
                <a:sym typeface="Calibri"/>
              </a:rPr>
              <a:t>	 </a:t>
            </a:r>
          </a:p>
          <a:p>
            <a:pPr marL="274320" marR="0" lvl="0" indent="-274320" algn="l" rtl="0">
              <a:spcBef>
                <a:spcPts val="320"/>
              </a:spcBef>
              <a:spcAft>
                <a:spcPts val="0"/>
              </a:spcAft>
              <a:buClr>
                <a:schemeClr val="accent1"/>
              </a:buClr>
              <a:buSzPct val="25000"/>
              <a:buFont typeface="Arial"/>
              <a:buNone/>
            </a:pPr>
            <a:r>
              <a:rPr lang="es-ES_tradnl" sz="1600" b="0" i="0" u="none" strike="noStrike" cap="none" dirty="0">
                <a:solidFill>
                  <a:schemeClr val="dk1"/>
                </a:solidFill>
                <a:sym typeface="Calibri"/>
              </a:rPr>
              <a:t>Examinar las habilidades fundamentales </a:t>
            </a:r>
          </a:p>
          <a:p>
            <a:pPr marL="274320" marR="0" lvl="0" indent="-274320" algn="l" rtl="0">
              <a:spcBef>
                <a:spcPts val="320"/>
              </a:spcBef>
              <a:spcAft>
                <a:spcPts val="0"/>
              </a:spcAft>
              <a:buClr>
                <a:schemeClr val="accent1"/>
              </a:buClr>
              <a:buSzPct val="25000"/>
              <a:buFont typeface="Arial"/>
              <a:buNone/>
            </a:pPr>
            <a:r>
              <a:rPr lang="es-ES_tradnl" sz="1600" b="0" i="0" u="none" strike="noStrike" cap="none" dirty="0">
                <a:solidFill>
                  <a:schemeClr val="dk1"/>
                </a:solidFill>
                <a:sym typeface="Calibri"/>
              </a:rPr>
              <a:t>Compartir resultados académicos</a:t>
            </a:r>
          </a:p>
          <a:p>
            <a:pPr marL="274320" marR="0" lvl="0" indent="-274320" algn="l" rtl="0">
              <a:spcBef>
                <a:spcPts val="100"/>
              </a:spcBef>
              <a:spcAft>
                <a:spcPts val="0"/>
              </a:spcAft>
              <a:buClr>
                <a:schemeClr val="accent1"/>
              </a:buClr>
              <a:buSzPct val="25000"/>
              <a:buFont typeface="Arial"/>
              <a:buNone/>
            </a:pPr>
            <a:endParaRPr lang="es-ES_tradnl" sz="500" b="0" i="0" u="none" strike="noStrike" cap="none" dirty="0">
              <a:solidFill>
                <a:schemeClr val="dk1"/>
              </a:solidFill>
              <a:sym typeface="Calibri"/>
            </a:endParaRPr>
          </a:p>
          <a:p>
            <a:pPr marL="274320" marR="0" lvl="0" indent="-274320" algn="l" rtl="0">
              <a:spcBef>
                <a:spcPts val="360"/>
              </a:spcBef>
              <a:spcAft>
                <a:spcPts val="0"/>
              </a:spcAft>
              <a:buClr>
                <a:schemeClr val="accent1"/>
              </a:buClr>
              <a:buSzPct val="25000"/>
              <a:buFont typeface="Arial"/>
              <a:buNone/>
            </a:pPr>
            <a:r>
              <a:rPr lang="es-ES_tradnl" sz="1600" b="1" dirty="0"/>
              <a:t>7:00 –7:15</a:t>
            </a:r>
            <a:r>
              <a:rPr lang="es-ES_tradnl" sz="1600" dirty="0"/>
              <a:t>	</a:t>
            </a:r>
            <a:r>
              <a:rPr lang="es-ES_tradnl" sz="1800" b="0" i="0" u="none" strike="noStrike" cap="none" dirty="0">
                <a:solidFill>
                  <a:schemeClr val="dk1"/>
                </a:solidFill>
                <a:sym typeface="Calibri"/>
              </a:rPr>
              <a:t>	 </a:t>
            </a:r>
          </a:p>
          <a:p>
            <a:pPr marL="274320" marR="0" lvl="0" indent="-274320" algn="l" rtl="0">
              <a:spcBef>
                <a:spcPts val="320"/>
              </a:spcBef>
              <a:spcAft>
                <a:spcPts val="0"/>
              </a:spcAft>
              <a:buClr>
                <a:schemeClr val="accent1"/>
              </a:buClr>
              <a:buSzPct val="25000"/>
              <a:buFont typeface="Arial"/>
              <a:buNone/>
            </a:pPr>
            <a:r>
              <a:rPr lang="es-ES_tradnl" sz="1600" dirty="0"/>
              <a:t>A</a:t>
            </a:r>
            <a:r>
              <a:rPr lang="es-ES_tradnl" sz="1600" b="0" i="0" u="none" strike="noStrike" cap="none" dirty="0">
                <a:solidFill>
                  <a:schemeClr val="dk1"/>
                </a:solidFill>
                <a:sym typeface="Calibri"/>
              </a:rPr>
              <a:t>ctividades modelo</a:t>
            </a:r>
            <a:endParaRPr lang="es-ES_tradnl" sz="1600" dirty="0"/>
          </a:p>
          <a:p>
            <a:pPr marL="274320" marR="0" lvl="0" indent="-274320" algn="l" rtl="0">
              <a:spcBef>
                <a:spcPts val="320"/>
              </a:spcBef>
              <a:spcAft>
                <a:spcPts val="0"/>
              </a:spcAft>
              <a:buClr>
                <a:schemeClr val="accent1"/>
              </a:buClr>
              <a:buSzPct val="25000"/>
              <a:buFont typeface="Arial"/>
              <a:buNone/>
            </a:pPr>
            <a:endParaRPr lang="es-ES_tradnl" sz="1600" b="1" dirty="0"/>
          </a:p>
          <a:p>
            <a:pPr marL="274320" marR="0" lvl="0" indent="-274320" algn="l" rtl="0">
              <a:spcBef>
                <a:spcPts val="320"/>
              </a:spcBef>
              <a:spcAft>
                <a:spcPts val="0"/>
              </a:spcAft>
              <a:buClr>
                <a:schemeClr val="accent1"/>
              </a:buClr>
              <a:buSzPct val="25000"/>
              <a:buFont typeface="Arial"/>
              <a:buNone/>
            </a:pPr>
            <a:r>
              <a:rPr lang="es-ES_tradnl" sz="1600" b="1" dirty="0"/>
              <a:t>7:15 – 7:30</a:t>
            </a:r>
          </a:p>
          <a:p>
            <a:pPr marL="274320" marR="0" lvl="0" indent="-274320" algn="l" rtl="0">
              <a:spcBef>
                <a:spcPts val="320"/>
              </a:spcBef>
              <a:spcAft>
                <a:spcPts val="0"/>
              </a:spcAft>
              <a:buClr>
                <a:schemeClr val="accent1"/>
              </a:buClr>
              <a:buSzPct val="25000"/>
              <a:buFont typeface="Noto Sans Symbols"/>
              <a:buNone/>
            </a:pPr>
            <a:r>
              <a:rPr lang="es-ES_tradnl" sz="1600" b="0" i="0" u="none" strike="noStrike" cap="none" dirty="0">
                <a:solidFill>
                  <a:schemeClr val="dk1"/>
                </a:solidFill>
                <a:sym typeface="Calibri"/>
              </a:rPr>
              <a:t>Practicar actividades</a:t>
            </a:r>
          </a:p>
          <a:p>
            <a:pPr marL="274320" marR="0" lvl="0" indent="-274320" algn="l" rtl="0">
              <a:spcBef>
                <a:spcPts val="100"/>
              </a:spcBef>
              <a:spcAft>
                <a:spcPts val="0"/>
              </a:spcAft>
              <a:buClr>
                <a:schemeClr val="accent1"/>
              </a:buClr>
              <a:buSzPct val="25000"/>
              <a:buFont typeface="Arial"/>
              <a:buNone/>
            </a:pPr>
            <a:endParaRPr lang="es-ES_tradnl" sz="500" b="0" i="0" u="none" strike="noStrike" cap="none" dirty="0">
              <a:solidFill>
                <a:schemeClr val="dk1"/>
              </a:solidFill>
              <a:sym typeface="Calibri"/>
            </a:endParaRPr>
          </a:p>
          <a:p>
            <a:pPr marL="0" lvl="0" indent="0" rtl="0">
              <a:lnSpc>
                <a:spcPct val="80000"/>
              </a:lnSpc>
              <a:spcBef>
                <a:spcPts val="320"/>
              </a:spcBef>
              <a:buClr>
                <a:schemeClr val="accent1"/>
              </a:buClr>
              <a:buSzPct val="25000"/>
              <a:buFont typeface="Noto Sans Symbols"/>
              <a:buNone/>
            </a:pPr>
            <a:endParaRPr lang="es-ES_tradnl" sz="1600" b="1" dirty="0"/>
          </a:p>
          <a:p>
            <a:pPr marL="0" lvl="0" indent="0" rtl="0">
              <a:lnSpc>
                <a:spcPct val="80000"/>
              </a:lnSpc>
              <a:spcBef>
                <a:spcPts val="320"/>
              </a:spcBef>
              <a:buClr>
                <a:schemeClr val="accent1"/>
              </a:buClr>
              <a:buSzPct val="25000"/>
              <a:buFont typeface="Noto Sans Symbols"/>
              <a:buNone/>
            </a:pPr>
            <a:r>
              <a:rPr lang="es-ES_tradnl" sz="1600" b="1" dirty="0"/>
              <a:t>7:30- 7:45</a:t>
            </a:r>
          </a:p>
          <a:p>
            <a:pPr marL="274320" marR="0" lvl="0" indent="-274320" algn="l" rtl="0">
              <a:spcBef>
                <a:spcPts val="320"/>
              </a:spcBef>
              <a:buClr>
                <a:schemeClr val="accent1"/>
              </a:buClr>
              <a:buSzPct val="25000"/>
              <a:buFont typeface="Noto Sans Symbols"/>
              <a:buNone/>
            </a:pPr>
            <a:r>
              <a:rPr lang="es-ES_tradnl" sz="1600" b="0" i="0" u="none" strike="noStrike" cap="none" dirty="0">
                <a:solidFill>
                  <a:schemeClr val="dk1"/>
                </a:solidFill>
                <a:sym typeface="Calibri"/>
              </a:rPr>
              <a:t>Establecer metas de S.M.A.R.T.</a:t>
            </a:r>
          </a:p>
        </p:txBody>
      </p:sp>
      <p:sp>
        <p:nvSpPr>
          <p:cNvPr id="192" name="Shape 192"/>
          <p:cNvSpPr txBox="1">
            <a:spLocks noGrp="1"/>
          </p:cNvSpPr>
          <p:nvPr>
            <p:ph type="sldNum" idx="12"/>
          </p:nvPr>
        </p:nvSpPr>
        <p:spPr>
          <a:xfrm>
            <a:off x="4343400" y="1042416"/>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Calibri"/>
                <a:ea typeface="Calibri"/>
                <a:cs typeface="Calibri"/>
                <a:sym typeface="Calibri"/>
              </a:rPr>
              <a:t>3</a:t>
            </a:fld>
            <a:endParaRPr lang="en-US" sz="1600">
              <a:solidFill>
                <a:srgbClr val="88A44E"/>
              </a:solidFill>
              <a:latin typeface="Calibri"/>
              <a:ea typeface="Calibri"/>
              <a:cs typeface="Calibri"/>
              <a:sym typeface="Calibri"/>
            </a:endParaRPr>
          </a:p>
        </p:txBody>
      </p:sp>
      <p:sp>
        <p:nvSpPr>
          <p:cNvPr id="193" name="Shape 193"/>
          <p:cNvSpPr txBox="1">
            <a:spLocks noGrp="1"/>
          </p:cNvSpPr>
          <p:nvPr>
            <p:ph type="title"/>
          </p:nvPr>
        </p:nvSpPr>
        <p:spPr>
          <a:xfrm>
            <a:off x="301752" y="3840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3240" b="0" i="0" u="none" strike="noStrike" cap="none">
                <a:solidFill>
                  <a:srgbClr val="4F81BD"/>
                </a:solidFill>
                <a:latin typeface="Calibri"/>
                <a:ea typeface="Calibri"/>
                <a:cs typeface="Calibri"/>
                <a:sym typeface="Calibri"/>
              </a:rPr>
              <a:t>APTT Meeting #1</a:t>
            </a:r>
            <a:br>
              <a:rPr lang="en-US" sz="3240" b="0" i="0" u="none" strike="noStrike" cap="none">
                <a:solidFill>
                  <a:srgbClr val="4F81BD"/>
                </a:solidFill>
                <a:latin typeface="Calibri"/>
                <a:ea typeface="Calibri"/>
                <a:cs typeface="Calibri"/>
                <a:sym typeface="Calibri"/>
              </a:rPr>
            </a:br>
            <a:r>
              <a:rPr lang="en-US" sz="3240" b="0" i="0" u="none" strike="noStrike" cap="none">
                <a:solidFill>
                  <a:schemeClr val="accent1"/>
                </a:solidFill>
                <a:latin typeface="Calibri"/>
                <a:ea typeface="Calibri"/>
                <a:cs typeface="Calibri"/>
                <a:sym typeface="Calibri"/>
              </a:rPr>
              <a:t>Primera Junta de APTT</a:t>
            </a:r>
          </a:p>
        </p:txBody>
      </p:sp>
      <p:sp>
        <p:nvSpPr>
          <p:cNvPr id="194" name="Shape 194"/>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Clr>
                <a:schemeClr val="accent1"/>
              </a:buClr>
              <a:buSzPct val="25000"/>
              <a:buFont typeface="Noto Sans Symbols"/>
              <a:buNone/>
            </a:pPr>
            <a:r>
              <a:rPr lang="en-US" sz="2200" b="1" i="0" u="none" strike="noStrike" cap="none">
                <a:solidFill>
                  <a:srgbClr val="FFFFFF"/>
                </a:solidFill>
                <a:latin typeface="Calibri"/>
                <a:ea typeface="Calibri"/>
                <a:cs typeface="Calibri"/>
                <a:sym typeface="Calibri"/>
              </a:rPr>
              <a:t>MEETING AGENDA</a:t>
            </a:r>
          </a:p>
        </p:txBody>
      </p:sp>
      <p:sp>
        <p:nvSpPr>
          <p:cNvPr id="195" name="Shape 195"/>
          <p:cNvSpPr txBox="1">
            <a:spLocks noGrp="1"/>
          </p:cNvSpPr>
          <p:nvPr>
            <p:ph type="body" idx="3"/>
          </p:nvPr>
        </p:nvSpPr>
        <p:spPr>
          <a:xfrm>
            <a:off x="301752" y="2397013"/>
            <a:ext cx="4041648" cy="4003787"/>
          </a:xfrm>
          <a:prstGeom prst="rect">
            <a:avLst/>
          </a:prstGeom>
          <a:noFill/>
          <a:ln>
            <a:noFill/>
          </a:ln>
        </p:spPr>
        <p:txBody>
          <a:bodyPr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ct val="25000"/>
              <a:buFont typeface="Arial"/>
              <a:buNone/>
            </a:pPr>
            <a:r>
              <a:rPr lang="en-US" sz="1600" b="1" dirty="0"/>
              <a:t>6:30-6:45</a:t>
            </a:r>
            <a:r>
              <a:rPr lang="en-US" sz="1600" b="1" i="0" u="none" strike="noStrike" cap="none" dirty="0">
                <a:solidFill>
                  <a:schemeClr val="dk1"/>
                </a:solidFill>
                <a:latin typeface="Calibri"/>
                <a:ea typeface="Calibri"/>
                <a:cs typeface="Calibri"/>
                <a:sym typeface="Calibri"/>
              </a:rPr>
              <a:t>  </a:t>
            </a:r>
          </a:p>
          <a:p>
            <a:pPr marL="274320" marR="0" lvl="0" indent="-274320" algn="l" rtl="0">
              <a:lnSpc>
                <a:spcPct val="80000"/>
              </a:lnSpc>
              <a:spcBef>
                <a:spcPts val="320"/>
              </a:spcBef>
              <a:spcAft>
                <a:spcPts val="0"/>
              </a:spcAft>
              <a:buClr>
                <a:schemeClr val="accent1"/>
              </a:buClr>
              <a:buSzPct val="25000"/>
              <a:buFont typeface="Arial"/>
              <a:buNone/>
            </a:pPr>
            <a:r>
              <a:rPr lang="en-US" sz="1600" b="0" i="0" u="none" strike="noStrike" cap="none" dirty="0">
                <a:solidFill>
                  <a:schemeClr val="dk1"/>
                </a:solidFill>
                <a:latin typeface="Calibri"/>
                <a:ea typeface="Calibri"/>
                <a:cs typeface="Calibri"/>
                <a:sym typeface="Calibri"/>
              </a:rPr>
              <a:t>Welcome &amp; Team Building Activity</a:t>
            </a:r>
          </a:p>
          <a:p>
            <a:pPr marL="0" marR="0" lvl="0" indent="0" algn="l" rtl="0">
              <a:lnSpc>
                <a:spcPct val="80000"/>
              </a:lnSpc>
              <a:spcBef>
                <a:spcPts val="320"/>
              </a:spcBef>
              <a:spcAft>
                <a:spcPts val="0"/>
              </a:spcAft>
              <a:buClr>
                <a:schemeClr val="accent1"/>
              </a:buClr>
              <a:buSzPct val="25000"/>
              <a:buFont typeface="Arial"/>
              <a:buNone/>
            </a:pPr>
            <a:endParaRPr sz="160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320"/>
              </a:spcBef>
              <a:spcAft>
                <a:spcPts val="0"/>
              </a:spcAft>
              <a:buClr>
                <a:schemeClr val="accent1"/>
              </a:buClr>
              <a:buSzPct val="25000"/>
              <a:buFont typeface="Arial"/>
              <a:buNone/>
            </a:pPr>
            <a:r>
              <a:rPr lang="en-US" sz="1600" b="1" dirty="0"/>
              <a:t>6:45</a:t>
            </a:r>
            <a:r>
              <a:rPr lang="en-US" sz="1600" b="1" i="0" u="none" strike="noStrike" cap="none" dirty="0">
                <a:solidFill>
                  <a:schemeClr val="dk1"/>
                </a:solidFill>
                <a:latin typeface="Calibri"/>
                <a:ea typeface="Calibri"/>
                <a:cs typeface="Calibri"/>
                <a:sym typeface="Calibri"/>
              </a:rPr>
              <a:t> – </a:t>
            </a:r>
            <a:r>
              <a:rPr lang="en-US" sz="1600" b="1" dirty="0"/>
              <a:t>7:00</a:t>
            </a:r>
            <a:r>
              <a:rPr lang="en-US" sz="1600" b="0" i="0" u="none" strike="noStrike" cap="none" dirty="0">
                <a:solidFill>
                  <a:schemeClr val="dk1"/>
                </a:solidFill>
                <a:latin typeface="Calibri"/>
                <a:ea typeface="Calibri"/>
                <a:cs typeface="Calibri"/>
                <a:sym typeface="Calibri"/>
              </a:rPr>
              <a:t>	 </a:t>
            </a:r>
          </a:p>
          <a:p>
            <a:pPr marL="274320" marR="0" lvl="0" indent="-274320" algn="l" rtl="0">
              <a:lnSpc>
                <a:spcPct val="80000"/>
              </a:lnSpc>
              <a:spcBef>
                <a:spcPts val="320"/>
              </a:spcBef>
              <a:spcAft>
                <a:spcPts val="0"/>
              </a:spcAft>
              <a:buClr>
                <a:schemeClr val="accent1"/>
              </a:buClr>
              <a:buSzPct val="25000"/>
              <a:buFont typeface="Arial"/>
              <a:buNone/>
            </a:pPr>
            <a:r>
              <a:rPr lang="en-US" sz="1600" b="0" i="0" u="none" strike="noStrike" cap="none" dirty="0">
                <a:solidFill>
                  <a:schemeClr val="dk1"/>
                </a:solidFill>
                <a:latin typeface="Calibri"/>
                <a:ea typeface="Calibri"/>
                <a:cs typeface="Calibri"/>
                <a:sym typeface="Calibri"/>
              </a:rPr>
              <a:t>Teach Foundational Grade Level Skills</a:t>
            </a:r>
          </a:p>
          <a:p>
            <a:pPr marL="274320" marR="0" lvl="0" indent="-274320" algn="l" rtl="0">
              <a:lnSpc>
                <a:spcPct val="80000"/>
              </a:lnSpc>
              <a:spcBef>
                <a:spcPts val="320"/>
              </a:spcBef>
              <a:spcAft>
                <a:spcPts val="0"/>
              </a:spcAft>
              <a:buClr>
                <a:schemeClr val="accent1"/>
              </a:buClr>
              <a:buSzPct val="25000"/>
              <a:buFont typeface="Arial"/>
              <a:buNone/>
            </a:pPr>
            <a:r>
              <a:rPr lang="en-US" sz="1600" b="0" i="0" u="none" strike="noStrike" cap="none" dirty="0">
                <a:solidFill>
                  <a:schemeClr val="dk1"/>
                </a:solidFill>
                <a:latin typeface="Calibri"/>
                <a:ea typeface="Calibri"/>
                <a:cs typeface="Calibri"/>
                <a:sym typeface="Calibri"/>
              </a:rPr>
              <a:t>Sharing Data</a:t>
            </a:r>
          </a:p>
          <a:p>
            <a:pPr marL="274320" marR="0" lvl="0" indent="-274320" algn="l" rtl="0">
              <a:lnSpc>
                <a:spcPct val="80000"/>
              </a:lnSpc>
              <a:spcBef>
                <a:spcPts val="320"/>
              </a:spcBef>
              <a:spcAft>
                <a:spcPts val="0"/>
              </a:spcAft>
              <a:buClr>
                <a:schemeClr val="accent1"/>
              </a:buClr>
              <a:buSzPct val="25000"/>
              <a:buFont typeface="Arial"/>
              <a:buNone/>
            </a:pPr>
            <a:endParaRPr sz="160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320"/>
              </a:spcBef>
              <a:spcAft>
                <a:spcPts val="0"/>
              </a:spcAft>
              <a:buClr>
                <a:schemeClr val="accent1"/>
              </a:buClr>
              <a:buSzPct val="25000"/>
              <a:buFont typeface="Arial"/>
              <a:buNone/>
            </a:pPr>
            <a:r>
              <a:rPr lang="en-US" sz="1600" b="1" dirty="0"/>
              <a:t>7:00</a:t>
            </a:r>
            <a:r>
              <a:rPr lang="en-US" sz="1600" b="1" i="0" u="none" strike="noStrike" cap="none" dirty="0">
                <a:solidFill>
                  <a:schemeClr val="dk1"/>
                </a:solidFill>
                <a:latin typeface="Calibri"/>
                <a:ea typeface="Calibri"/>
                <a:cs typeface="Calibri"/>
                <a:sym typeface="Calibri"/>
              </a:rPr>
              <a:t> –</a:t>
            </a:r>
            <a:r>
              <a:rPr lang="en-US" sz="1600" b="1" dirty="0"/>
              <a:t>7:15</a:t>
            </a:r>
            <a:r>
              <a:rPr lang="en-US" sz="1600" b="0" i="0" u="none" strike="noStrike" cap="none" dirty="0">
                <a:solidFill>
                  <a:schemeClr val="dk1"/>
                </a:solidFill>
                <a:latin typeface="Calibri"/>
                <a:ea typeface="Calibri"/>
                <a:cs typeface="Calibri"/>
                <a:sym typeface="Calibri"/>
              </a:rPr>
              <a:t>	 </a:t>
            </a:r>
          </a:p>
          <a:p>
            <a:pPr marL="274320" marR="0" lvl="0" indent="-274320" algn="l" rtl="0">
              <a:lnSpc>
                <a:spcPct val="80000"/>
              </a:lnSpc>
              <a:spcBef>
                <a:spcPts val="320"/>
              </a:spcBef>
              <a:spcAft>
                <a:spcPts val="0"/>
              </a:spcAft>
              <a:buClr>
                <a:schemeClr val="accent1"/>
              </a:buClr>
              <a:buSzPct val="25000"/>
              <a:buFont typeface="Arial"/>
              <a:buNone/>
            </a:pPr>
            <a:r>
              <a:rPr lang="en-US" sz="1600" b="0" i="0" u="none" strike="noStrike" cap="none" dirty="0">
                <a:solidFill>
                  <a:schemeClr val="dk1"/>
                </a:solidFill>
                <a:latin typeface="Calibri"/>
                <a:ea typeface="Calibri"/>
                <a:cs typeface="Calibri"/>
                <a:sym typeface="Calibri"/>
              </a:rPr>
              <a:t>Model Activities </a:t>
            </a:r>
          </a:p>
          <a:p>
            <a:pPr marL="274320" marR="0" lvl="0" indent="-274320" algn="l" rtl="0">
              <a:lnSpc>
                <a:spcPct val="80000"/>
              </a:lnSpc>
              <a:spcBef>
                <a:spcPts val="320"/>
              </a:spcBef>
              <a:spcAft>
                <a:spcPts val="0"/>
              </a:spcAft>
              <a:buClr>
                <a:schemeClr val="accent1"/>
              </a:buClr>
              <a:buSzPct val="25000"/>
              <a:buFont typeface="Arial"/>
              <a:buNone/>
            </a:pPr>
            <a:endParaRPr sz="160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320"/>
              </a:spcBef>
              <a:spcAft>
                <a:spcPts val="0"/>
              </a:spcAft>
              <a:buClr>
                <a:schemeClr val="accent1"/>
              </a:buClr>
              <a:buSzPct val="25000"/>
              <a:buFont typeface="Arial"/>
              <a:buNone/>
            </a:pPr>
            <a:r>
              <a:rPr lang="en-US" sz="1600" b="1" dirty="0"/>
              <a:t>7:15</a:t>
            </a:r>
            <a:r>
              <a:rPr lang="en-US" sz="1600" b="1" i="0" u="none" strike="noStrike" cap="none" dirty="0">
                <a:solidFill>
                  <a:schemeClr val="dk1"/>
                </a:solidFill>
                <a:latin typeface="Calibri"/>
                <a:ea typeface="Calibri"/>
                <a:cs typeface="Calibri"/>
                <a:sym typeface="Calibri"/>
              </a:rPr>
              <a:t> – </a:t>
            </a:r>
            <a:r>
              <a:rPr lang="en-US" sz="1600" b="1" dirty="0"/>
              <a:t>7:30</a:t>
            </a:r>
          </a:p>
          <a:p>
            <a:pPr marL="274320" marR="0" lvl="0" indent="-274320" algn="l" rtl="0">
              <a:lnSpc>
                <a:spcPct val="80000"/>
              </a:lnSpc>
              <a:spcBef>
                <a:spcPts val="320"/>
              </a:spcBef>
              <a:spcAft>
                <a:spcPts val="0"/>
              </a:spcAft>
              <a:buClr>
                <a:schemeClr val="accent1"/>
              </a:buClr>
              <a:buSzPct val="25000"/>
              <a:buFont typeface="Arial"/>
              <a:buNone/>
            </a:pPr>
            <a:r>
              <a:rPr lang="en-US" sz="1600" b="0" i="0" u="none" strike="noStrike" cap="none" dirty="0">
                <a:solidFill>
                  <a:schemeClr val="dk1"/>
                </a:solidFill>
                <a:latin typeface="Calibri"/>
                <a:ea typeface="Calibri"/>
                <a:cs typeface="Calibri"/>
                <a:sym typeface="Calibri"/>
              </a:rPr>
              <a:t>Practice Activities</a:t>
            </a:r>
          </a:p>
          <a:p>
            <a:pPr marL="274320" marR="0" lvl="0" indent="-274320" algn="l" rtl="0">
              <a:lnSpc>
                <a:spcPct val="80000"/>
              </a:lnSpc>
              <a:spcBef>
                <a:spcPts val="320"/>
              </a:spcBef>
              <a:spcAft>
                <a:spcPts val="0"/>
              </a:spcAft>
              <a:buClr>
                <a:schemeClr val="accent1"/>
              </a:buClr>
              <a:buSzPct val="250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80000"/>
              </a:lnSpc>
              <a:spcBef>
                <a:spcPts val="320"/>
              </a:spcBef>
              <a:spcAft>
                <a:spcPts val="0"/>
              </a:spcAft>
              <a:buClr>
                <a:schemeClr val="accent1"/>
              </a:buClr>
              <a:buSzPct val="25000"/>
              <a:buFont typeface="Noto Sans Symbols"/>
              <a:buNone/>
            </a:pPr>
            <a:r>
              <a:rPr lang="en-US" sz="1600" b="1" dirty="0"/>
              <a:t>7:30- 7:45</a:t>
            </a:r>
          </a:p>
          <a:p>
            <a:pPr marL="274320" marR="0" lvl="0" indent="-274320" algn="l" rtl="0">
              <a:lnSpc>
                <a:spcPct val="80000"/>
              </a:lnSpc>
              <a:spcBef>
                <a:spcPts val="320"/>
              </a:spcBef>
              <a:spcAft>
                <a:spcPts val="0"/>
              </a:spcAft>
              <a:buClr>
                <a:schemeClr val="accent1"/>
              </a:buClr>
              <a:buSzPct val="25000"/>
              <a:buFont typeface="Noto Sans Symbols"/>
              <a:buNone/>
            </a:pPr>
            <a:r>
              <a:rPr lang="en-US" sz="1600" b="0" i="0" u="none" strike="noStrike" cap="none" dirty="0">
                <a:solidFill>
                  <a:schemeClr val="dk1"/>
                </a:solidFill>
                <a:latin typeface="Calibri"/>
                <a:ea typeface="Calibri"/>
                <a:cs typeface="Calibri"/>
                <a:sym typeface="Calibri"/>
              </a:rPr>
              <a:t>Set S.M.A.R.T. goals</a:t>
            </a:r>
          </a:p>
          <a:p>
            <a:pPr marL="274320" marR="0" lvl="0" indent="-274320" algn="l" rtl="0">
              <a:lnSpc>
                <a:spcPct val="80000"/>
              </a:lnSpc>
              <a:spcBef>
                <a:spcPts val="70"/>
              </a:spcBef>
              <a:spcAft>
                <a:spcPts val="0"/>
              </a:spcAft>
              <a:buClr>
                <a:schemeClr val="accent1"/>
              </a:buClr>
              <a:buSzPct val="25000"/>
              <a:buFont typeface="Noto Sans Symbols"/>
              <a:buNone/>
            </a:pPr>
            <a:endParaRPr sz="35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70"/>
              </a:spcBef>
              <a:spcAft>
                <a:spcPts val="0"/>
              </a:spcAft>
              <a:buClr>
                <a:schemeClr val="accent1"/>
              </a:buClr>
              <a:buSzPct val="25000"/>
              <a:buFont typeface="Noto Sans Symbols"/>
              <a:buNone/>
            </a:pPr>
            <a:endParaRPr sz="35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70"/>
              </a:spcBef>
              <a:spcAft>
                <a:spcPts val="0"/>
              </a:spcAft>
              <a:buClr>
                <a:schemeClr val="accent1"/>
              </a:buClr>
              <a:buSzPct val="25000"/>
              <a:buFont typeface="Arial"/>
              <a:buNone/>
            </a:pPr>
            <a:endParaRPr sz="35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70"/>
              </a:spcBef>
              <a:spcAft>
                <a:spcPts val="0"/>
              </a:spcAft>
              <a:buClr>
                <a:schemeClr val="accent1"/>
              </a:buClr>
              <a:buSzPct val="25000"/>
              <a:buFont typeface="Arial"/>
              <a:buNone/>
            </a:pPr>
            <a:endParaRPr sz="35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70"/>
              </a:spcBef>
              <a:spcAft>
                <a:spcPts val="0"/>
              </a:spcAft>
              <a:buClr>
                <a:schemeClr val="accent1"/>
              </a:buClr>
              <a:buSzPct val="25000"/>
              <a:buFont typeface="Arial"/>
              <a:buNone/>
            </a:pPr>
            <a:endParaRPr sz="35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301752" y="307848"/>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spcAft>
                <a:spcPts val="0"/>
              </a:spcAft>
              <a:buClr>
                <a:schemeClr val="accent1"/>
              </a:buClr>
              <a:buSzPct val="25000"/>
              <a:buFont typeface="Calibri"/>
              <a:buNone/>
            </a:pPr>
            <a:r>
              <a:rPr lang="en-US" sz="2800" b="0" i="0" u="none" strike="noStrike" cap="none">
                <a:solidFill>
                  <a:schemeClr val="accent1"/>
                </a:solidFill>
                <a:latin typeface="Calibri"/>
                <a:ea typeface="Calibri"/>
                <a:cs typeface="Calibri"/>
                <a:sym typeface="Calibri"/>
              </a:rPr>
              <a:t>Setting </a:t>
            </a:r>
            <a:r>
              <a:rPr lang="en-US" sz="2800" b="0" i="0" u="none" strike="noStrike" cap="none">
                <a:solidFill>
                  <a:srgbClr val="004080"/>
                </a:solidFill>
                <a:latin typeface="Calibri"/>
                <a:ea typeface="Calibri"/>
                <a:cs typeface="Calibri"/>
                <a:sym typeface="Calibri"/>
              </a:rPr>
              <a:t>S.M.A.R.T.</a:t>
            </a:r>
            <a:r>
              <a:rPr lang="en-US" sz="2800" b="0" i="0" u="none" strike="noStrike" cap="none">
                <a:solidFill>
                  <a:schemeClr val="accent1"/>
                </a:solidFill>
                <a:latin typeface="Calibri"/>
                <a:ea typeface="Calibri"/>
                <a:cs typeface="Calibri"/>
                <a:sym typeface="Calibri"/>
              </a:rPr>
              <a:t> Goals</a:t>
            </a:r>
            <a:br>
              <a:rPr lang="en-US" sz="2800" b="0" i="0" u="none" strike="noStrike" cap="none">
                <a:solidFill>
                  <a:schemeClr val="accent1"/>
                </a:solidFill>
                <a:latin typeface="Calibri"/>
                <a:ea typeface="Calibri"/>
                <a:cs typeface="Calibri"/>
                <a:sym typeface="Calibri"/>
              </a:rPr>
            </a:br>
            <a:r>
              <a:rPr lang="en-US" sz="2800" b="0" i="0" u="none" strike="noStrike" cap="none">
                <a:solidFill>
                  <a:schemeClr val="accent1"/>
                </a:solidFill>
                <a:latin typeface="Calibri"/>
                <a:ea typeface="Calibri"/>
                <a:cs typeface="Calibri"/>
                <a:sym typeface="Calibri"/>
              </a:rPr>
              <a:t>Establecer Metas </a:t>
            </a:r>
            <a:r>
              <a:rPr lang="en-US" sz="2800" b="0" i="0" u="none" strike="noStrike" cap="none">
                <a:solidFill>
                  <a:srgbClr val="004080"/>
                </a:solidFill>
                <a:latin typeface="Calibri"/>
                <a:ea typeface="Calibri"/>
                <a:cs typeface="Calibri"/>
                <a:sym typeface="Calibri"/>
              </a:rPr>
              <a:t>S.M.A.R.T.</a:t>
            </a:r>
            <a:r>
              <a:rPr lang="en-US" sz="2800" b="0" i="0" u="none" strike="noStrike" cap="none">
                <a:solidFill>
                  <a:schemeClr val="accent1"/>
                </a:solidFill>
                <a:latin typeface="Calibri"/>
                <a:ea typeface="Calibri"/>
                <a:cs typeface="Calibri"/>
                <a:sym typeface="Calibri"/>
              </a:rPr>
              <a:t> </a:t>
            </a:r>
          </a:p>
        </p:txBody>
      </p:sp>
      <p:sp>
        <p:nvSpPr>
          <p:cNvPr id="448" name="Shape 448"/>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30</a:t>
            </a:fld>
            <a:endParaRPr lang="en-US" sz="1600">
              <a:solidFill>
                <a:srgbClr val="88A44E"/>
              </a:solidFill>
              <a:latin typeface="Arial"/>
              <a:ea typeface="Arial"/>
              <a:cs typeface="Arial"/>
              <a:sym typeface="Arial"/>
            </a:endParaRPr>
          </a:p>
        </p:txBody>
      </p:sp>
      <p:sp>
        <p:nvSpPr>
          <p:cNvPr id="449" name="Shape 449"/>
          <p:cNvSpPr txBox="1">
            <a:spLocks noGrp="1"/>
          </p:cNvSpPr>
          <p:nvPr>
            <p:ph type="body" idx="1"/>
          </p:nvPr>
        </p:nvSpPr>
        <p:spPr>
          <a:xfrm>
            <a:off x="332232" y="4008418"/>
            <a:ext cx="8503920" cy="213664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200" b="1" i="0" u="sng" strike="noStrike" cap="none">
                <a:solidFill>
                  <a:srgbClr val="004080"/>
                </a:solidFill>
                <a:latin typeface="Calibri"/>
                <a:ea typeface="Calibri"/>
                <a:cs typeface="Calibri"/>
                <a:sym typeface="Calibri"/>
              </a:rPr>
              <a:t>Escribir una meta S.M.A.R.T. para su hijo(a):</a:t>
            </a:r>
          </a:p>
          <a:p>
            <a:pPr marL="635000" marR="0" lvl="1" indent="-381000" algn="l" rtl="0">
              <a:spcBef>
                <a:spcPts val="440"/>
              </a:spcBef>
              <a:spcAft>
                <a:spcPts val="0"/>
              </a:spcAft>
              <a:buClr>
                <a:schemeClr val="dk1"/>
              </a:buClr>
              <a:buSzPct val="70000"/>
              <a:buFont typeface="Calibri"/>
              <a:buAutoNum type="arabicPeriod"/>
            </a:pPr>
            <a:r>
              <a:rPr lang="en-US" sz="2200" b="1" i="1" u="none" strike="noStrike" cap="none">
                <a:solidFill>
                  <a:schemeClr val="dk1"/>
                </a:solidFill>
                <a:latin typeface="Calibri"/>
                <a:ea typeface="Calibri"/>
                <a:cs typeface="Calibri"/>
                <a:sym typeface="Calibri"/>
              </a:rPr>
              <a:t>Mire </a:t>
            </a:r>
            <a:r>
              <a:rPr lang="en-US" sz="2200" b="0" i="0" u="none" strike="noStrike" cap="none">
                <a:solidFill>
                  <a:schemeClr val="dk1"/>
                </a:solidFill>
                <a:latin typeface="Calibri"/>
                <a:ea typeface="Calibri"/>
                <a:cs typeface="Calibri"/>
                <a:sym typeface="Calibri"/>
              </a:rPr>
              <a:t>el progreso de su hijo(a) en el gráfico</a:t>
            </a:r>
          </a:p>
          <a:p>
            <a:pPr marL="635000" marR="0" lvl="1" indent="-381000" algn="l" rtl="0">
              <a:spcBef>
                <a:spcPts val="440"/>
              </a:spcBef>
              <a:spcAft>
                <a:spcPts val="0"/>
              </a:spcAft>
              <a:buClr>
                <a:schemeClr val="dk1"/>
              </a:buClr>
              <a:buSzPct val="70000"/>
              <a:buFont typeface="Calibri"/>
              <a:buAutoNum type="arabicPeriod"/>
            </a:pPr>
            <a:r>
              <a:rPr lang="en-US" sz="2200" b="1" i="1" u="none" strike="noStrike" cap="none">
                <a:solidFill>
                  <a:schemeClr val="dk1"/>
                </a:solidFill>
                <a:latin typeface="Calibri"/>
                <a:ea typeface="Calibri"/>
                <a:cs typeface="Calibri"/>
                <a:sym typeface="Calibri"/>
              </a:rPr>
              <a:t>Escriba</a:t>
            </a:r>
            <a:r>
              <a:rPr lang="en-US" sz="2200" b="0" i="0" u="none" strike="noStrike" cap="none">
                <a:solidFill>
                  <a:schemeClr val="dk1"/>
                </a:solidFill>
                <a:latin typeface="Calibri"/>
                <a:ea typeface="Calibri"/>
                <a:cs typeface="Calibri"/>
                <a:sym typeface="Calibri"/>
              </a:rPr>
              <a:t> una meta S.M.A.R.T. que es realista para su hijo(a)</a:t>
            </a:r>
          </a:p>
          <a:p>
            <a:pPr marL="919163" marR="0" lvl="3" indent="-233362" algn="l" rtl="0">
              <a:spcBef>
                <a:spcPts val="440"/>
              </a:spcBef>
              <a:spcAft>
                <a:spcPts val="0"/>
              </a:spcAft>
              <a:buClr>
                <a:schemeClr val="accent1"/>
              </a:buClr>
              <a:buSzPct val="70000"/>
              <a:buFont typeface="Arial"/>
              <a:buChar char="•"/>
            </a:pPr>
            <a:r>
              <a:rPr lang="en-US" sz="2200" b="1" i="1" u="none" strike="noStrike" cap="none">
                <a:solidFill>
                  <a:srgbClr val="FF0080"/>
                </a:solidFill>
                <a:latin typeface="Calibri"/>
                <a:ea typeface="Calibri"/>
                <a:cs typeface="Calibri"/>
                <a:sym typeface="Calibri"/>
              </a:rPr>
              <a:t>La Parte de Arriba</a:t>
            </a:r>
            <a:r>
              <a:rPr lang="en-US" sz="2200" b="0" i="0" u="none" strike="noStrike" cap="none">
                <a:solidFill>
                  <a:schemeClr val="accent1"/>
                </a:solidFill>
                <a:latin typeface="Calibri"/>
                <a:ea typeface="Calibri"/>
                <a:cs typeface="Calibri"/>
                <a:sym typeface="Calibri"/>
              </a:rPr>
              <a:t> </a:t>
            </a:r>
            <a:r>
              <a:rPr lang="en-US" sz="2200" b="0" i="0" u="none" strike="noStrike" cap="none">
                <a:solidFill>
                  <a:srgbClr val="1F497D"/>
                </a:solidFill>
                <a:latin typeface="Calibri"/>
                <a:ea typeface="Calibri"/>
                <a:cs typeface="Calibri"/>
                <a:sym typeface="Calibri"/>
              </a:rPr>
              <a:t>= Copia de la Maestra</a:t>
            </a:r>
          </a:p>
          <a:p>
            <a:pPr marL="919163" marR="0" lvl="3" indent="-233362" algn="l" rtl="0">
              <a:spcBef>
                <a:spcPts val="440"/>
              </a:spcBef>
              <a:spcAft>
                <a:spcPts val="0"/>
              </a:spcAft>
              <a:buClr>
                <a:schemeClr val="accent1"/>
              </a:buClr>
              <a:buSzPct val="70000"/>
              <a:buFont typeface="Arial"/>
              <a:buChar char="•"/>
            </a:pPr>
            <a:r>
              <a:rPr lang="en-US" sz="2200" b="1" i="1" u="none" strike="noStrike" cap="none">
                <a:solidFill>
                  <a:srgbClr val="FF0080"/>
                </a:solidFill>
                <a:latin typeface="Calibri"/>
                <a:ea typeface="Calibri"/>
                <a:cs typeface="Calibri"/>
                <a:sym typeface="Calibri"/>
              </a:rPr>
              <a:t>La Parte de Abajo</a:t>
            </a:r>
            <a:r>
              <a:rPr lang="en-US" sz="2200" b="0" i="0" u="none" strike="noStrike" cap="none">
                <a:solidFill>
                  <a:schemeClr val="accent1"/>
                </a:solidFill>
                <a:latin typeface="Calibri"/>
                <a:ea typeface="Calibri"/>
                <a:cs typeface="Calibri"/>
                <a:sym typeface="Calibri"/>
              </a:rPr>
              <a:t> </a:t>
            </a:r>
            <a:r>
              <a:rPr lang="en-US" sz="2200" b="0" i="0" u="none" strike="noStrike" cap="none">
                <a:solidFill>
                  <a:schemeClr val="dk2"/>
                </a:solidFill>
                <a:latin typeface="Calibri"/>
                <a:ea typeface="Calibri"/>
                <a:cs typeface="Calibri"/>
                <a:sym typeface="Calibri"/>
              </a:rPr>
              <a:t>= Copia de la Familia</a:t>
            </a:r>
          </a:p>
          <a:p>
            <a:pPr marL="274320" marR="0" lvl="0" indent="-274320" algn="l" rtl="0">
              <a:spcBef>
                <a:spcPts val="280"/>
              </a:spcBef>
              <a:spcAft>
                <a:spcPts val="0"/>
              </a:spcAft>
              <a:buClr>
                <a:schemeClr val="accent1"/>
              </a:buClr>
              <a:buSzPct val="25000"/>
              <a:buFont typeface="Arial"/>
              <a:buNone/>
            </a:pPr>
            <a:endParaRPr sz="1400" b="0" i="0" u="sng" strike="noStrike" cap="none">
              <a:solidFill>
                <a:schemeClr val="dk1"/>
              </a:solidFill>
              <a:latin typeface="Calibri"/>
              <a:ea typeface="Calibri"/>
              <a:cs typeface="Calibri"/>
              <a:sym typeface="Calibri"/>
            </a:endParaRPr>
          </a:p>
          <a:p>
            <a:pPr marL="274320" marR="0" lvl="0" indent="-274320" algn="l" rtl="0">
              <a:spcBef>
                <a:spcPts val="280"/>
              </a:spcBef>
              <a:spcAft>
                <a:spcPts val="0"/>
              </a:spcAft>
              <a:buClr>
                <a:schemeClr val="accent1"/>
              </a:buClr>
              <a:buSzPct val="25000"/>
              <a:buFont typeface="Arial"/>
              <a:buNone/>
            </a:pPr>
            <a:endParaRPr sz="1400" b="0" i="0" u="sng" strike="noStrike" cap="none">
              <a:solidFill>
                <a:schemeClr val="dk1"/>
              </a:solidFill>
              <a:latin typeface="Calibri"/>
              <a:ea typeface="Calibri"/>
              <a:cs typeface="Calibri"/>
              <a:sym typeface="Calibri"/>
            </a:endParaRPr>
          </a:p>
          <a:p>
            <a:pPr marL="274320" marR="0" lvl="0" indent="-274320" algn="l" rtl="0">
              <a:spcBef>
                <a:spcPts val="280"/>
              </a:spcBef>
              <a:spcAft>
                <a:spcPts val="0"/>
              </a:spcAft>
              <a:buClr>
                <a:schemeClr val="accent1"/>
              </a:buClr>
              <a:buSzPct val="25000"/>
              <a:buFont typeface="Arial"/>
              <a:buNone/>
            </a:pPr>
            <a:endParaRPr sz="1400" b="0" i="0" u="none" strike="noStrike" cap="none">
              <a:solidFill>
                <a:schemeClr val="dk1"/>
              </a:solidFill>
              <a:latin typeface="Calibri"/>
              <a:ea typeface="Calibri"/>
              <a:cs typeface="Calibri"/>
              <a:sym typeface="Calibri"/>
            </a:endParaRPr>
          </a:p>
          <a:p>
            <a:pPr marL="274320" marR="0" lvl="0" indent="-274320" algn="l" rtl="0">
              <a:spcBef>
                <a:spcPts val="360"/>
              </a:spcBef>
              <a:spcAft>
                <a:spcPts val="0"/>
              </a:spcAft>
              <a:buClr>
                <a:schemeClr val="accent1"/>
              </a:buClr>
              <a:buSzPct val="25000"/>
              <a:buFont typeface="Arial"/>
              <a:buNone/>
            </a:pPr>
            <a:endParaRPr sz="1800" b="0" i="0" u="sng" strike="noStrike" cap="none">
              <a:solidFill>
                <a:schemeClr val="dk1"/>
              </a:solidFill>
              <a:latin typeface="Calibri"/>
              <a:ea typeface="Calibri"/>
              <a:cs typeface="Calibri"/>
              <a:sym typeface="Calibri"/>
            </a:endParaRPr>
          </a:p>
          <a:p>
            <a:pPr marL="274320" marR="0" lvl="0" indent="-274320" algn="l" rtl="0">
              <a:spcBef>
                <a:spcPts val="36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p:txBody>
      </p:sp>
      <p:sp>
        <p:nvSpPr>
          <p:cNvPr id="450" name="Shape 450"/>
          <p:cNvSpPr txBox="1"/>
          <p:nvPr/>
        </p:nvSpPr>
        <p:spPr>
          <a:xfrm>
            <a:off x="228600" y="1506517"/>
            <a:ext cx="8763000" cy="207488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200" b="1" u="sng">
                <a:solidFill>
                  <a:srgbClr val="004080"/>
                </a:solidFill>
                <a:latin typeface="Calibri"/>
                <a:ea typeface="Calibri"/>
                <a:cs typeface="Calibri"/>
                <a:sym typeface="Calibri"/>
              </a:rPr>
              <a:t>Write your child’s S.M.A.R.T. Goal:</a:t>
            </a:r>
          </a:p>
          <a:p>
            <a:pPr marL="571500" marR="0" lvl="1" indent="-381000" algn="l" rtl="0">
              <a:spcBef>
                <a:spcPts val="440"/>
              </a:spcBef>
              <a:spcAft>
                <a:spcPts val="0"/>
              </a:spcAft>
              <a:buClr>
                <a:schemeClr val="dk1"/>
              </a:buClr>
              <a:buSzPct val="70000"/>
              <a:buFont typeface="Calibri"/>
              <a:buAutoNum type="arabicPeriod"/>
            </a:pPr>
            <a:r>
              <a:rPr lang="en-US" sz="2200" b="1" i="1" u="none" strike="noStrike" cap="none">
                <a:solidFill>
                  <a:schemeClr val="dk1"/>
                </a:solidFill>
                <a:latin typeface="Calibri"/>
                <a:ea typeface="Calibri"/>
                <a:cs typeface="Calibri"/>
                <a:sym typeface="Calibri"/>
              </a:rPr>
              <a:t>Look </a:t>
            </a:r>
            <a:r>
              <a:rPr lang="en-US" sz="2200" b="0" i="0" u="none" strike="noStrike" cap="none">
                <a:solidFill>
                  <a:schemeClr val="dk1"/>
                </a:solidFill>
                <a:latin typeface="Calibri"/>
                <a:ea typeface="Calibri"/>
                <a:cs typeface="Calibri"/>
                <a:sym typeface="Calibri"/>
              </a:rPr>
              <a:t>at your child’s current progress on the graph</a:t>
            </a:r>
          </a:p>
          <a:p>
            <a:pPr marL="571500" marR="0" lvl="1" indent="-381000" algn="l" rtl="0">
              <a:spcBef>
                <a:spcPts val="440"/>
              </a:spcBef>
              <a:spcAft>
                <a:spcPts val="0"/>
              </a:spcAft>
              <a:buClr>
                <a:schemeClr val="dk1"/>
              </a:buClr>
              <a:buSzPct val="70000"/>
              <a:buFont typeface="Calibri"/>
              <a:buAutoNum type="arabicPeriod"/>
            </a:pPr>
            <a:r>
              <a:rPr lang="en-US" sz="2200" b="1" i="1" u="none" strike="noStrike" cap="none">
                <a:solidFill>
                  <a:schemeClr val="dk1"/>
                </a:solidFill>
                <a:latin typeface="Calibri"/>
                <a:ea typeface="Calibri"/>
                <a:cs typeface="Calibri"/>
                <a:sym typeface="Calibri"/>
              </a:rPr>
              <a:t>Write</a:t>
            </a:r>
            <a:r>
              <a:rPr lang="en-US" sz="2200" b="0" i="0" u="none" strike="noStrike" cap="none">
                <a:solidFill>
                  <a:schemeClr val="dk1"/>
                </a:solidFill>
                <a:latin typeface="Calibri"/>
                <a:ea typeface="Calibri"/>
                <a:cs typeface="Calibri"/>
                <a:sym typeface="Calibri"/>
              </a:rPr>
              <a:t> a realistic S.M.A.R.T. goal for your child</a:t>
            </a:r>
          </a:p>
          <a:p>
            <a:pPr marL="1097280" marR="0" lvl="3" indent="-233680" algn="l" rtl="0">
              <a:spcBef>
                <a:spcPts val="440"/>
              </a:spcBef>
              <a:spcAft>
                <a:spcPts val="0"/>
              </a:spcAft>
              <a:buClr>
                <a:schemeClr val="accent1"/>
              </a:buClr>
              <a:buSzPct val="70000"/>
              <a:buFont typeface="Arial"/>
              <a:buChar char="•"/>
            </a:pPr>
            <a:r>
              <a:rPr lang="en-US" sz="2200" b="1" i="1" u="none" strike="noStrike" cap="none">
                <a:solidFill>
                  <a:srgbClr val="FF0080"/>
                </a:solidFill>
                <a:latin typeface="Calibri"/>
                <a:ea typeface="Calibri"/>
                <a:cs typeface="Calibri"/>
                <a:sym typeface="Calibri"/>
              </a:rPr>
              <a:t>Top</a:t>
            </a:r>
            <a:r>
              <a:rPr lang="en-US" sz="2200" b="0" i="0" u="none" strike="noStrike" cap="none">
                <a:solidFill>
                  <a:schemeClr val="accent1"/>
                </a:solidFill>
                <a:latin typeface="Calibri"/>
                <a:ea typeface="Calibri"/>
                <a:cs typeface="Calibri"/>
                <a:sym typeface="Calibri"/>
              </a:rPr>
              <a:t> </a:t>
            </a:r>
            <a:r>
              <a:rPr lang="en-US" sz="2200" b="0" i="0" u="none" strike="noStrike" cap="none">
                <a:solidFill>
                  <a:srgbClr val="1F497D"/>
                </a:solidFill>
                <a:latin typeface="Calibri"/>
                <a:ea typeface="Calibri"/>
                <a:cs typeface="Calibri"/>
                <a:sym typeface="Calibri"/>
              </a:rPr>
              <a:t>= Teacher copy</a:t>
            </a:r>
          </a:p>
          <a:p>
            <a:pPr marL="1097280" marR="0" lvl="3" indent="-233680" algn="l" rtl="0">
              <a:spcBef>
                <a:spcPts val="440"/>
              </a:spcBef>
              <a:spcAft>
                <a:spcPts val="0"/>
              </a:spcAft>
              <a:buClr>
                <a:schemeClr val="accent1"/>
              </a:buClr>
              <a:buSzPct val="70000"/>
              <a:buFont typeface="Arial"/>
              <a:buChar char="•"/>
            </a:pPr>
            <a:r>
              <a:rPr lang="en-US" sz="2200" b="1" i="1" u="none" strike="noStrike" cap="none">
                <a:solidFill>
                  <a:srgbClr val="FF0080"/>
                </a:solidFill>
                <a:latin typeface="Calibri"/>
                <a:ea typeface="Calibri"/>
                <a:cs typeface="Calibri"/>
                <a:sym typeface="Calibri"/>
              </a:rPr>
              <a:t>Bottom</a:t>
            </a:r>
            <a:r>
              <a:rPr lang="en-US" sz="2200" b="0" i="0" u="none" strike="noStrike" cap="none">
                <a:solidFill>
                  <a:schemeClr val="accent1"/>
                </a:solidFill>
                <a:latin typeface="Calibri"/>
                <a:ea typeface="Calibri"/>
                <a:cs typeface="Calibri"/>
                <a:sym typeface="Calibri"/>
              </a:rPr>
              <a:t> </a:t>
            </a:r>
            <a:r>
              <a:rPr lang="en-US" sz="2200" b="0" i="0" u="none" strike="noStrike" cap="none">
                <a:solidFill>
                  <a:schemeClr val="dk2"/>
                </a:solidFill>
                <a:latin typeface="Calibri"/>
                <a:ea typeface="Calibri"/>
                <a:cs typeface="Calibri"/>
                <a:sym typeface="Calibri"/>
              </a:rPr>
              <a:t>= Family copy</a:t>
            </a:r>
          </a:p>
          <a:p>
            <a:pPr marL="274320" marR="0" lvl="0" indent="-274320" algn="l" rtl="0">
              <a:spcBef>
                <a:spcPts val="280"/>
              </a:spcBef>
              <a:spcAft>
                <a:spcPts val="0"/>
              </a:spcAft>
              <a:buClr>
                <a:schemeClr val="accent1"/>
              </a:buClr>
              <a:buFont typeface="Arial"/>
              <a:buNone/>
            </a:pPr>
            <a:endParaRPr sz="1400" u="sng">
              <a:solidFill>
                <a:schemeClr val="dk1"/>
              </a:solidFill>
              <a:latin typeface="Calibri"/>
              <a:ea typeface="Calibri"/>
              <a:cs typeface="Calibri"/>
              <a:sym typeface="Calibri"/>
            </a:endParaRPr>
          </a:p>
          <a:p>
            <a:pPr marL="274320" marR="0" lvl="0" indent="-274320" algn="l" rtl="0">
              <a:spcBef>
                <a:spcPts val="280"/>
              </a:spcBef>
              <a:spcAft>
                <a:spcPts val="0"/>
              </a:spcAft>
              <a:buClr>
                <a:schemeClr val="accent1"/>
              </a:buClr>
              <a:buFont typeface="Arial"/>
              <a:buNone/>
            </a:pPr>
            <a:endParaRPr sz="1400" u="sng">
              <a:solidFill>
                <a:schemeClr val="dk1"/>
              </a:solidFill>
              <a:latin typeface="Calibri"/>
              <a:ea typeface="Calibri"/>
              <a:cs typeface="Calibri"/>
              <a:sym typeface="Calibri"/>
            </a:endParaRPr>
          </a:p>
          <a:p>
            <a:pPr marL="274320" marR="0" lvl="0" indent="-274320" algn="l" rtl="0">
              <a:spcBef>
                <a:spcPts val="280"/>
              </a:spcBef>
              <a:spcAft>
                <a:spcPts val="0"/>
              </a:spcAft>
              <a:buClr>
                <a:schemeClr val="accent1"/>
              </a:buClr>
              <a:buFont typeface="Arial"/>
              <a:buNone/>
            </a:pPr>
            <a:endParaRPr sz="1400">
              <a:solidFill>
                <a:schemeClr val="dk1"/>
              </a:solidFill>
              <a:latin typeface="Calibri"/>
              <a:ea typeface="Calibri"/>
              <a:cs typeface="Calibri"/>
              <a:sym typeface="Calibri"/>
            </a:endParaRPr>
          </a:p>
          <a:p>
            <a:pPr marL="274320" marR="0" lvl="0" indent="-274320" algn="l" rtl="0">
              <a:spcBef>
                <a:spcPts val="360"/>
              </a:spcBef>
              <a:spcAft>
                <a:spcPts val="0"/>
              </a:spcAft>
              <a:buClr>
                <a:schemeClr val="accent1"/>
              </a:buClr>
              <a:buFont typeface="Arial"/>
              <a:buNone/>
            </a:pPr>
            <a:endParaRPr sz="1800" u="sng">
              <a:solidFill>
                <a:schemeClr val="dk1"/>
              </a:solidFill>
              <a:latin typeface="Calibri"/>
              <a:ea typeface="Calibri"/>
              <a:cs typeface="Calibri"/>
              <a:sym typeface="Calibri"/>
            </a:endParaRPr>
          </a:p>
          <a:p>
            <a:pPr marL="274320" marR="0" lvl="0" indent="-274320" algn="l" rtl="0">
              <a:spcBef>
                <a:spcPts val="360"/>
              </a:spcBef>
              <a:spcAft>
                <a:spcPts val="0"/>
              </a:spcAft>
              <a:buClr>
                <a:schemeClr val="accent1"/>
              </a:buClr>
              <a:buFont typeface="Arial"/>
              <a:buNone/>
            </a:pPr>
            <a:endParaRPr sz="1800">
              <a:solidFill>
                <a:schemeClr val="dk1"/>
              </a:solidFill>
              <a:latin typeface="Calibri"/>
              <a:ea typeface="Calibri"/>
              <a:cs typeface="Calibri"/>
              <a:sym typeface="Calibri"/>
            </a:endParaRPr>
          </a:p>
        </p:txBody>
      </p:sp>
      <p:cxnSp>
        <p:nvCxnSpPr>
          <p:cNvPr id="451" name="Shape 451"/>
          <p:cNvCxnSpPr/>
          <p:nvPr/>
        </p:nvCxnSpPr>
        <p:spPr>
          <a:xfrm>
            <a:off x="152400" y="3733800"/>
            <a:ext cx="8458200" cy="0"/>
          </a:xfrm>
          <a:prstGeom prst="straightConnector1">
            <a:avLst/>
          </a:prstGeom>
          <a:noFill/>
          <a:ln w="11425" cap="flat" cmpd="sng">
            <a:solidFill>
              <a:schemeClr val="accent1"/>
            </a:solidFill>
            <a:prstDash val="dash"/>
            <a:round/>
            <a:headEnd type="none" w="med" len="med"/>
            <a:tailEnd type="none" w="med" len="med"/>
          </a:ln>
          <a:effectLst>
            <a:outerShdw blurRad="50800" dist="25400" dir="5400000" rotWithShape="0">
              <a:srgbClr val="000000">
                <a:alpha val="34901"/>
              </a:srgbClr>
            </a:outerShdw>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685800" y="2286000"/>
            <a:ext cx="7772400" cy="6858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FFFFFF"/>
              </a:buClr>
              <a:buSzPct val="25000"/>
              <a:buFont typeface="Calibri"/>
              <a:buNone/>
            </a:pPr>
            <a:br>
              <a:rPr lang="en-US" sz="3200" b="0" i="0" u="none" strike="noStrike" cap="none" dirty="0">
                <a:solidFill>
                  <a:srgbClr val="FFFFFF"/>
                </a:solidFill>
                <a:latin typeface="Calibri"/>
                <a:ea typeface="Calibri"/>
                <a:cs typeface="Calibri"/>
                <a:sym typeface="Calibri"/>
              </a:rPr>
            </a:br>
            <a:br>
              <a:rPr lang="en-US" sz="3200" dirty="0"/>
            </a:br>
            <a:r>
              <a:rPr lang="en-US" sz="3200" b="0" i="0" u="none" strike="noStrike" cap="none" dirty="0">
                <a:solidFill>
                  <a:srgbClr val="FFFFFF"/>
                </a:solidFill>
                <a:latin typeface="Calibri"/>
                <a:ea typeface="Calibri"/>
                <a:cs typeface="Calibri"/>
                <a:sym typeface="Calibri"/>
              </a:rPr>
              <a:t>• </a:t>
            </a:r>
            <a:r>
              <a:rPr lang="en-US" sz="2800" b="0" i="0" u="none" strike="noStrike" cap="none" dirty="0">
                <a:solidFill>
                  <a:srgbClr val="FFFFFF"/>
                </a:solidFill>
                <a:latin typeface="Calibri"/>
                <a:ea typeface="Calibri"/>
                <a:cs typeface="Calibri"/>
                <a:sym typeface="Calibri"/>
              </a:rPr>
              <a:t>APTT Meeting Dates • </a:t>
            </a:r>
            <a:r>
              <a:rPr lang="en-US" sz="2800" b="0" i="0" u="sng" strike="noStrike" cap="none" dirty="0">
                <a:solidFill>
                  <a:schemeClr val="lt1"/>
                </a:solidFill>
                <a:latin typeface="Calibri"/>
                <a:ea typeface="Calibri"/>
                <a:cs typeface="Calibri"/>
                <a:sym typeface="Calibri"/>
              </a:rPr>
              <a:t>Juntas de APTT </a:t>
            </a:r>
            <a:r>
              <a:rPr lang="en-US" sz="2800" b="0" i="0" u="none" strike="noStrike" cap="none" dirty="0">
                <a:solidFill>
                  <a:srgbClr val="FFFFFF"/>
                </a:solidFill>
                <a:latin typeface="Calibri"/>
                <a:ea typeface="Calibri"/>
                <a:cs typeface="Calibri"/>
                <a:sym typeface="Calibri"/>
              </a:rPr>
              <a:t>• </a:t>
            </a:r>
            <a:br>
              <a:rPr lang="en-US" sz="2800" b="0" i="0" u="sng" strike="noStrike" cap="none" dirty="0">
                <a:solidFill>
                  <a:schemeClr val="lt1"/>
                </a:solidFill>
                <a:latin typeface="Calibri"/>
                <a:ea typeface="Calibri"/>
                <a:cs typeface="Calibri"/>
                <a:sym typeface="Calibri"/>
              </a:rPr>
            </a:br>
            <a:r>
              <a:rPr lang="en-US" sz="2400" b="1" i="0" u="none" strike="noStrike" cap="none" dirty="0">
                <a:solidFill>
                  <a:schemeClr val="lt1"/>
                </a:solidFill>
                <a:sym typeface="Calibri"/>
              </a:rPr>
              <a:t>#1 </a:t>
            </a:r>
            <a:r>
              <a:rPr lang="en-US" sz="2400" b="1" dirty="0">
                <a:solidFill>
                  <a:schemeClr val="lt1"/>
                </a:solidFill>
              </a:rPr>
              <a:t>Octo</a:t>
            </a:r>
            <a:r>
              <a:rPr lang="en-US" sz="2400" b="1" i="0" u="none" strike="noStrike" cap="none" dirty="0">
                <a:solidFill>
                  <a:schemeClr val="lt1"/>
                </a:solidFill>
                <a:sym typeface="Calibri"/>
              </a:rPr>
              <a:t>ber 12, 2016</a:t>
            </a:r>
            <a:br>
              <a:rPr lang="en-US" sz="2400" b="1" i="0" u="none" strike="noStrike" cap="none" dirty="0">
                <a:solidFill>
                  <a:schemeClr val="lt1"/>
                </a:solidFill>
                <a:sym typeface="Calibri"/>
              </a:rPr>
            </a:br>
            <a:r>
              <a:rPr lang="en-US" sz="2400" b="1" dirty="0">
                <a:solidFill>
                  <a:schemeClr val="lt1"/>
                </a:solidFill>
              </a:rPr>
              <a:t>Individual Meetings : Thursday Oct. 26-27</a:t>
            </a:r>
            <a:br>
              <a:rPr lang="en-US" sz="2400" b="1" i="0" u="none" strike="noStrike" cap="none" dirty="0">
                <a:solidFill>
                  <a:schemeClr val="lt1"/>
                </a:solidFill>
                <a:sym typeface="Calibri"/>
              </a:rPr>
            </a:br>
            <a:r>
              <a:rPr lang="en-US" sz="2400" b="1" i="0" u="none" strike="noStrike" cap="none" dirty="0">
                <a:solidFill>
                  <a:schemeClr val="lt1"/>
                </a:solidFill>
                <a:sym typeface="Calibri"/>
              </a:rPr>
              <a:t>#2 </a:t>
            </a:r>
            <a:r>
              <a:rPr lang="en-US" sz="2400" b="1" dirty="0">
                <a:solidFill>
                  <a:schemeClr val="lt1"/>
                </a:solidFill>
              </a:rPr>
              <a:t>December</a:t>
            </a:r>
            <a:r>
              <a:rPr lang="en-US" sz="2400" b="1" i="0" u="none" strike="noStrike" cap="none" dirty="0">
                <a:solidFill>
                  <a:schemeClr val="lt1"/>
                </a:solidFill>
                <a:sym typeface="Calibri"/>
              </a:rPr>
              <a:t> 14, 2017</a:t>
            </a:r>
            <a:br>
              <a:rPr lang="en-US" sz="2400" b="1" i="0" u="none" strike="noStrike" cap="none" dirty="0">
                <a:solidFill>
                  <a:schemeClr val="lt1"/>
                </a:solidFill>
                <a:sym typeface="Calibri"/>
              </a:rPr>
            </a:br>
            <a:r>
              <a:rPr lang="en-US" sz="2400" b="1" i="0" u="none" strike="noStrike" cap="none" dirty="0">
                <a:solidFill>
                  <a:schemeClr val="lt1"/>
                </a:solidFill>
                <a:sym typeface="Calibri"/>
              </a:rPr>
              <a:t>#3 </a:t>
            </a:r>
            <a:r>
              <a:rPr lang="en-US" sz="2400" b="1" dirty="0">
                <a:solidFill>
                  <a:schemeClr val="lt1"/>
                </a:solidFill>
              </a:rPr>
              <a:t>March 8</a:t>
            </a:r>
            <a:r>
              <a:rPr lang="en-US" sz="2400" b="1" i="0" u="none" strike="noStrike" cap="none" dirty="0">
                <a:solidFill>
                  <a:schemeClr val="lt1"/>
                </a:solidFill>
                <a:sym typeface="Calibri"/>
              </a:rPr>
              <a:t>, 2017</a:t>
            </a:r>
            <a:br>
              <a:rPr lang="en-US" sz="2800" b="1" i="0" u="none" strike="noStrike" cap="none" dirty="0">
                <a:solidFill>
                  <a:schemeClr val="lt1"/>
                </a:solidFill>
                <a:latin typeface="Cambria"/>
                <a:ea typeface="Cambria"/>
                <a:cs typeface="Cambria"/>
                <a:sym typeface="Cambria"/>
              </a:rPr>
            </a:br>
            <a:br>
              <a:rPr lang="en-US" sz="3200" b="0" i="0" u="none" strike="noStrike" cap="none" dirty="0">
                <a:solidFill>
                  <a:schemeClr val="lt1"/>
                </a:solidFill>
                <a:latin typeface="Cambria"/>
                <a:ea typeface="Cambria"/>
                <a:cs typeface="Cambria"/>
                <a:sym typeface="Cambria"/>
              </a:rPr>
            </a:br>
            <a:endParaRPr lang="en-US" sz="3200" b="0" i="0" u="none" strike="noStrike" cap="none" dirty="0">
              <a:solidFill>
                <a:schemeClr val="lt1"/>
              </a:solidFill>
              <a:latin typeface="Cambria"/>
              <a:ea typeface="Cambria"/>
              <a:cs typeface="Cambria"/>
              <a:sym typeface="Cambria"/>
            </a:endParaRPr>
          </a:p>
        </p:txBody>
      </p:sp>
      <p:sp>
        <p:nvSpPr>
          <p:cNvPr id="457" name="Shape 457"/>
          <p:cNvSpPr txBox="1"/>
          <p:nvPr/>
        </p:nvSpPr>
        <p:spPr>
          <a:xfrm>
            <a:off x="3962400" y="2640776"/>
            <a:ext cx="4800600" cy="1752600"/>
          </a:xfrm>
          <a:prstGeom prst="rect">
            <a:avLst/>
          </a:prstGeom>
          <a:noFill/>
          <a:ln w="9525" cap="flat" cmpd="sng">
            <a:solidFill>
              <a:schemeClr val="lt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Clr>
                <a:srgbClr val="646B86"/>
              </a:buClr>
              <a:buSzPct val="25000"/>
              <a:buFont typeface="Noto Sans Symbols"/>
              <a:buNone/>
            </a:pPr>
            <a:r>
              <a:rPr lang="en-US" sz="3600" b="1" dirty="0">
                <a:solidFill>
                  <a:srgbClr val="646B86"/>
                </a:solidFill>
                <a:latin typeface="Calibri"/>
                <a:ea typeface="Calibri"/>
                <a:cs typeface="Calibri"/>
                <a:sym typeface="Calibri"/>
              </a:rPr>
              <a:t>Ms. Kennedy</a:t>
            </a:r>
          </a:p>
          <a:p>
            <a:pPr marL="0" marR="0" lvl="0" indent="0" algn="ctr" rtl="0">
              <a:spcBef>
                <a:spcPts val="0"/>
              </a:spcBef>
              <a:spcAft>
                <a:spcPts val="0"/>
              </a:spcAft>
              <a:buClr>
                <a:srgbClr val="646B86"/>
              </a:buClr>
              <a:buSzPct val="25000"/>
              <a:buFont typeface="Noto Sans Symbols"/>
              <a:buNone/>
            </a:pPr>
            <a:r>
              <a:rPr lang="en-US" sz="3600" b="1" dirty="0">
                <a:solidFill>
                  <a:srgbClr val="646B86"/>
                </a:solidFill>
                <a:latin typeface="Calibri"/>
                <a:ea typeface="Calibri"/>
                <a:cs typeface="Calibri"/>
                <a:sym typeface="Calibri"/>
              </a:rPr>
              <a:t>Ms. Bodenhoffer</a:t>
            </a:r>
          </a:p>
          <a:p>
            <a:pPr marL="0" marR="0" lvl="0" indent="0" algn="ctr" rtl="0">
              <a:spcBef>
                <a:spcPts val="0"/>
              </a:spcBef>
              <a:spcAft>
                <a:spcPts val="0"/>
              </a:spcAft>
              <a:buClr>
                <a:srgbClr val="646B86"/>
              </a:buClr>
              <a:buSzPct val="25000"/>
              <a:buFont typeface="Noto Sans Symbols"/>
              <a:buNone/>
            </a:pPr>
            <a:r>
              <a:rPr lang="en-US" sz="4000" b="1" dirty="0">
                <a:solidFill>
                  <a:srgbClr val="646B86"/>
                </a:solidFill>
                <a:latin typeface="Calibri"/>
                <a:ea typeface="Calibri"/>
                <a:cs typeface="Calibri"/>
                <a:sym typeface="Calibri"/>
              </a:rPr>
              <a:t>• 703-228-6800 •</a:t>
            </a:r>
          </a:p>
        </p:txBody>
      </p:sp>
      <p:cxnSp>
        <p:nvCxnSpPr>
          <p:cNvPr id="458" name="Shape 458"/>
          <p:cNvCxnSpPr/>
          <p:nvPr/>
        </p:nvCxnSpPr>
        <p:spPr>
          <a:xfrm>
            <a:off x="4495800" y="4724400"/>
            <a:ext cx="3810000" cy="1588"/>
          </a:xfrm>
          <a:prstGeom prst="straightConnector1">
            <a:avLst/>
          </a:prstGeom>
          <a:noFill/>
          <a:ln w="11425" cap="flat" cmpd="sng">
            <a:solidFill>
              <a:schemeClr val="accent1"/>
            </a:solidFill>
            <a:prstDash val="dash"/>
            <a:round/>
            <a:headEnd type="none" w="med" len="med"/>
            <a:tailEnd type="none" w="med" len="med"/>
          </a:ln>
          <a:effectLst>
            <a:outerShdw blurRad="50800" dist="25400" dir="5400000" rotWithShape="0">
              <a:srgbClr val="000000">
                <a:alpha val="34901"/>
              </a:srgbClr>
            </a:outerShdw>
          </a:effectLst>
        </p:spPr>
      </p:cxnSp>
      <p:sp>
        <p:nvSpPr>
          <p:cNvPr id="459" name="Shape 459"/>
          <p:cNvSpPr txBox="1"/>
          <p:nvPr/>
        </p:nvSpPr>
        <p:spPr>
          <a:xfrm>
            <a:off x="4114800" y="5029199"/>
            <a:ext cx="4800600" cy="936171"/>
          </a:xfrm>
          <a:prstGeom prst="rect">
            <a:avLst/>
          </a:prstGeom>
          <a:noFill/>
          <a:ln w="9525" cap="flat" cmpd="sng">
            <a:solidFill>
              <a:schemeClr val="lt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Clr>
                <a:srgbClr val="646B86"/>
              </a:buClr>
              <a:buSzPct val="25000"/>
              <a:buFont typeface="Noto Sans Symbols"/>
              <a:buNone/>
            </a:pPr>
            <a:r>
              <a:rPr lang="en-US" sz="2800" b="1" dirty="0">
                <a:solidFill>
                  <a:srgbClr val="646B86"/>
                </a:solidFill>
                <a:latin typeface="Calibri"/>
                <a:ea typeface="Calibri"/>
                <a:cs typeface="Calibri"/>
                <a:sym typeface="Calibri"/>
              </a:rPr>
              <a:t>stacey.kennedy@apsva.us</a:t>
            </a:r>
          </a:p>
          <a:p>
            <a:pPr marL="0" marR="0" lvl="0" indent="0" algn="ctr" rtl="0">
              <a:spcBef>
                <a:spcPts val="0"/>
              </a:spcBef>
              <a:spcAft>
                <a:spcPts val="0"/>
              </a:spcAft>
              <a:buClr>
                <a:srgbClr val="646B86"/>
              </a:buClr>
              <a:buSzPct val="25000"/>
              <a:buFont typeface="Noto Sans Symbols"/>
              <a:buNone/>
            </a:pPr>
            <a:r>
              <a:rPr lang="en-US" sz="2800" b="1" dirty="0">
                <a:solidFill>
                  <a:srgbClr val="646B86"/>
                </a:solidFill>
                <a:latin typeface="Calibri"/>
                <a:ea typeface="Calibri"/>
                <a:cs typeface="Calibri"/>
                <a:sym typeface="Calibri"/>
              </a:rPr>
              <a:t>kristen.bodenhofer@apsva.us</a:t>
            </a:r>
          </a:p>
        </p:txBody>
      </p:sp>
      <p:sp>
        <p:nvSpPr>
          <p:cNvPr id="460" name="Shape 460"/>
          <p:cNvSpPr txBox="1">
            <a:spLocks noGrp="1"/>
          </p:cNvSpPr>
          <p:nvPr>
            <p:ph type="sldNum" idx="12"/>
          </p:nvPr>
        </p:nvSpPr>
        <p:spPr>
          <a:xfrm>
            <a:off x="4343400" y="219945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31</a:t>
            </a:fld>
            <a:endParaRPr lang="en-US" sz="1600">
              <a:solidFill>
                <a:srgbClr val="88A44E"/>
              </a:solidFill>
              <a:latin typeface="Arial"/>
              <a:ea typeface="Arial"/>
              <a:cs typeface="Arial"/>
              <a:sym typeface="Arial"/>
            </a:endParaRPr>
          </a:p>
        </p:txBody>
      </p:sp>
      <p:pic>
        <p:nvPicPr>
          <p:cNvPr id="461" name="Shape 461" descr="5f4b4837540231001e0b3af73006e096.jpg"/>
          <p:cNvPicPr preferRelativeResize="0"/>
          <p:nvPr/>
        </p:nvPicPr>
        <p:blipFill rotWithShape="1">
          <a:blip r:embed="rId3">
            <a:alphaModFix/>
          </a:blip>
          <a:srcRect/>
          <a:stretch/>
        </p:blipFill>
        <p:spPr>
          <a:xfrm>
            <a:off x="762000" y="2599764"/>
            <a:ext cx="2818272" cy="36482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2"/>
          </p:nvPr>
        </p:nvSpPr>
        <p:spPr>
          <a:xfrm>
            <a:off x="4572000" y="1600200"/>
            <a:ext cx="4261105" cy="731520"/>
          </a:xfrm>
          <a:prstGeom prst="rect">
            <a:avLst/>
          </a:prstGeom>
          <a:noFill/>
          <a:ln>
            <a:noFill/>
          </a:ln>
          <a:effectLst>
            <a:outerShdw blurRad="50800" dist="254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Clr>
                <a:schemeClr val="accent1"/>
              </a:buClr>
              <a:buSzPct val="25000"/>
              <a:buFont typeface="Noto Sans Symbols"/>
              <a:buNone/>
            </a:pPr>
            <a:r>
              <a:rPr lang="en-US" sz="2400" b="1" i="0" u="none" strike="noStrike" cap="none">
                <a:solidFill>
                  <a:schemeClr val="dk1"/>
                </a:solidFill>
                <a:latin typeface="Calibri"/>
                <a:ea typeface="Calibri"/>
                <a:cs typeface="Calibri"/>
                <a:sym typeface="Calibri"/>
              </a:rPr>
              <a:t>Resultados de la Junta #1</a:t>
            </a:r>
            <a:br>
              <a:rPr lang="en-US" sz="2400" b="1" i="0" u="none" strike="noStrike" cap="none">
                <a:solidFill>
                  <a:srgbClr val="D16349"/>
                </a:solidFill>
                <a:latin typeface="Calibri"/>
                <a:ea typeface="Calibri"/>
                <a:cs typeface="Calibri"/>
                <a:sym typeface="Calibri"/>
              </a:rPr>
            </a:br>
            <a:endParaRPr lang="en-US" sz="2400" b="1" i="0" u="none" strike="noStrike" cap="none">
              <a:solidFill>
                <a:srgbClr val="D16349"/>
              </a:solidFill>
              <a:latin typeface="Calibri"/>
              <a:ea typeface="Calibri"/>
              <a:cs typeface="Calibri"/>
              <a:sym typeface="Calibri"/>
            </a:endParaRPr>
          </a:p>
        </p:txBody>
      </p:sp>
      <p:sp>
        <p:nvSpPr>
          <p:cNvPr id="201" name="Shape 201"/>
          <p:cNvSpPr txBox="1">
            <a:spLocks noGrp="1"/>
          </p:cNvSpPr>
          <p:nvPr>
            <p:ph type="sldNum" idx="12"/>
          </p:nvPr>
        </p:nvSpPr>
        <p:spPr>
          <a:xfrm>
            <a:off x="4343400" y="1042416"/>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4</a:t>
            </a:fld>
            <a:endParaRPr lang="en-US" sz="1600">
              <a:solidFill>
                <a:srgbClr val="88A44E"/>
              </a:solidFill>
              <a:latin typeface="Arial"/>
              <a:ea typeface="Arial"/>
              <a:cs typeface="Arial"/>
              <a:sym typeface="Arial"/>
            </a:endParaRPr>
          </a:p>
        </p:txBody>
      </p:sp>
      <p:sp>
        <p:nvSpPr>
          <p:cNvPr id="202" name="Shape 202"/>
          <p:cNvSpPr txBox="1">
            <a:spLocks noGrp="1"/>
          </p:cNvSpPr>
          <p:nvPr>
            <p:ph type="title"/>
          </p:nvPr>
        </p:nvSpPr>
        <p:spPr>
          <a:xfrm>
            <a:off x="301752" y="3048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i="0" u="none" strike="noStrike" cap="none">
                <a:solidFill>
                  <a:srgbClr val="4F81BD"/>
                </a:solidFill>
                <a:latin typeface="Calibri"/>
                <a:ea typeface="Calibri"/>
                <a:cs typeface="Calibri"/>
                <a:sym typeface="Calibri"/>
              </a:rPr>
              <a:t>APTT Meeting #1</a:t>
            </a:r>
            <a:br>
              <a:rPr lang="en-US" sz="2800" b="0" i="0" u="none" strike="noStrike" cap="none">
                <a:solidFill>
                  <a:srgbClr val="4F81BD"/>
                </a:solidFill>
                <a:latin typeface="Calibri"/>
                <a:ea typeface="Calibri"/>
                <a:cs typeface="Calibri"/>
                <a:sym typeface="Calibri"/>
              </a:rPr>
            </a:br>
            <a:r>
              <a:rPr lang="en-US" sz="2800" b="0" i="0" u="none" strike="noStrike" cap="none">
                <a:solidFill>
                  <a:schemeClr val="accent1"/>
                </a:solidFill>
                <a:latin typeface="Calibri"/>
                <a:ea typeface="Calibri"/>
                <a:cs typeface="Calibri"/>
                <a:sym typeface="Calibri"/>
              </a:rPr>
              <a:t>Primera Junta de APTT</a:t>
            </a:r>
          </a:p>
        </p:txBody>
      </p:sp>
      <p:sp>
        <p:nvSpPr>
          <p:cNvPr id="203" name="Shape 203"/>
          <p:cNvSpPr txBox="1">
            <a:spLocks noGrp="1"/>
          </p:cNvSpPr>
          <p:nvPr>
            <p:ph type="body" idx="4"/>
          </p:nvPr>
        </p:nvSpPr>
        <p:spPr>
          <a:xfrm>
            <a:off x="4876800" y="2819400"/>
            <a:ext cx="4038600" cy="3581400"/>
          </a:xfrm>
          <a:prstGeom prst="rect">
            <a:avLst/>
          </a:prstGeom>
          <a:noFill/>
          <a:ln>
            <a:noFill/>
          </a:ln>
        </p:spPr>
        <p:txBody>
          <a:bodyPr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ct val="86545"/>
              <a:buFont typeface="Noto Sans Symbols"/>
              <a:buChar char="●"/>
            </a:pPr>
            <a:r>
              <a:rPr lang="es-ES_tradnl" sz="2240" b="0" i="0" u="none" strike="noStrike" cap="none" dirty="0">
                <a:solidFill>
                  <a:schemeClr val="dk1"/>
                </a:solidFill>
                <a:latin typeface="Calibri"/>
                <a:ea typeface="Calibri"/>
                <a:cs typeface="Calibri"/>
                <a:sym typeface="Calibri"/>
              </a:rPr>
              <a:t>Entender lo que es APTT</a:t>
            </a:r>
          </a:p>
          <a:p>
            <a:pPr marL="274320" marR="0" lvl="0" indent="-274320" algn="l" rtl="0">
              <a:lnSpc>
                <a:spcPct val="80000"/>
              </a:lnSpc>
              <a:spcBef>
                <a:spcPts val="448"/>
              </a:spcBef>
              <a:spcAft>
                <a:spcPts val="0"/>
              </a:spcAft>
              <a:buClr>
                <a:schemeClr val="accent1"/>
              </a:buClr>
              <a:buSzPct val="86545"/>
              <a:buFont typeface="Noto Sans Symbols"/>
              <a:buChar char="●"/>
            </a:pPr>
            <a:r>
              <a:rPr lang="es-ES_tradnl" sz="2240" b="0" i="0" u="none" strike="noStrike" cap="none" dirty="0">
                <a:solidFill>
                  <a:schemeClr val="dk1"/>
                </a:solidFill>
                <a:latin typeface="Calibri"/>
                <a:ea typeface="Calibri"/>
                <a:cs typeface="Calibri"/>
                <a:sym typeface="Calibri"/>
              </a:rPr>
              <a:t>Aprender una nueva habilidad fundamental</a:t>
            </a:r>
          </a:p>
          <a:p>
            <a:pPr marL="274320" marR="0" lvl="0" indent="-274320" algn="l" rtl="0">
              <a:lnSpc>
                <a:spcPct val="80000"/>
              </a:lnSpc>
              <a:spcBef>
                <a:spcPts val="448"/>
              </a:spcBef>
              <a:spcAft>
                <a:spcPts val="0"/>
              </a:spcAft>
              <a:buClr>
                <a:schemeClr val="accent1"/>
              </a:buClr>
              <a:buSzPct val="86545"/>
              <a:buFont typeface="Noto Sans Symbols"/>
              <a:buChar char="●"/>
            </a:pPr>
            <a:r>
              <a:rPr lang="es-ES_tradnl" sz="2240" b="0" i="0" u="none" strike="noStrike" cap="none" dirty="0">
                <a:solidFill>
                  <a:schemeClr val="dk1"/>
                </a:solidFill>
                <a:latin typeface="Calibri"/>
                <a:ea typeface="Calibri"/>
                <a:cs typeface="Calibri"/>
                <a:sym typeface="Calibri"/>
              </a:rPr>
              <a:t>Saber el progreso actual de su hijo(a) en la nueva habilidad</a:t>
            </a:r>
          </a:p>
          <a:p>
            <a:pPr marL="274320" marR="0" lvl="0" indent="-274320" algn="l" rtl="0">
              <a:lnSpc>
                <a:spcPct val="80000"/>
              </a:lnSpc>
              <a:spcBef>
                <a:spcPts val="448"/>
              </a:spcBef>
              <a:spcAft>
                <a:spcPts val="0"/>
              </a:spcAft>
              <a:buClr>
                <a:schemeClr val="accent1"/>
              </a:buClr>
              <a:buSzPct val="86545"/>
              <a:buFont typeface="Noto Sans Symbols"/>
              <a:buChar char="●"/>
            </a:pPr>
            <a:r>
              <a:rPr lang="es-ES_tradnl" sz="2240" b="0" i="0" u="none" strike="noStrike" cap="none" dirty="0">
                <a:solidFill>
                  <a:schemeClr val="dk1"/>
                </a:solidFill>
                <a:latin typeface="Calibri"/>
                <a:ea typeface="Calibri"/>
                <a:cs typeface="Calibri"/>
                <a:sym typeface="Calibri"/>
              </a:rPr>
              <a:t>Practicar la nueva habilidad fundamental con su hijo(a) en casa</a:t>
            </a:r>
          </a:p>
          <a:p>
            <a:pPr marL="274320" marR="0" lvl="0" indent="-274320" algn="l" rtl="0">
              <a:lnSpc>
                <a:spcPct val="80000"/>
              </a:lnSpc>
              <a:spcBef>
                <a:spcPts val="448"/>
              </a:spcBef>
              <a:spcAft>
                <a:spcPts val="0"/>
              </a:spcAft>
              <a:buClr>
                <a:schemeClr val="accent1"/>
              </a:buClr>
              <a:buSzPct val="86545"/>
              <a:buFont typeface="Noto Sans Symbols"/>
              <a:buChar char="●"/>
            </a:pPr>
            <a:r>
              <a:rPr lang="es-ES_tradnl" sz="2240" b="0" i="0" u="none" strike="noStrike" cap="none" dirty="0">
                <a:solidFill>
                  <a:schemeClr val="dk1"/>
                </a:solidFill>
                <a:latin typeface="Calibri"/>
                <a:ea typeface="Calibri"/>
                <a:cs typeface="Calibri"/>
                <a:sym typeface="Calibri"/>
              </a:rPr>
              <a:t>Establecer una meta de aprendizaje para su hijo(a)</a:t>
            </a:r>
          </a:p>
          <a:p>
            <a:pPr marL="274320" marR="0" lvl="0" indent="-274320" algn="l" rtl="0">
              <a:lnSpc>
                <a:spcPct val="80000"/>
              </a:lnSpc>
              <a:spcBef>
                <a:spcPts val="378"/>
              </a:spcBef>
              <a:spcAft>
                <a:spcPts val="0"/>
              </a:spcAft>
              <a:buClr>
                <a:schemeClr val="accent1"/>
              </a:buClr>
              <a:buSzPct val="84552"/>
              <a:buFont typeface="Arial"/>
              <a:buNone/>
            </a:pPr>
            <a:endParaRPr sz="1890" b="0" i="0" u="none" strike="noStrike" cap="none" dirty="0">
              <a:solidFill>
                <a:schemeClr val="dk1"/>
              </a:solidFill>
              <a:latin typeface="Calibri"/>
              <a:ea typeface="Calibri"/>
              <a:cs typeface="Calibri"/>
              <a:sym typeface="Calibri"/>
            </a:endParaRPr>
          </a:p>
          <a:p>
            <a:pPr marL="274320" marR="0" lvl="0" indent="-274320" algn="l" rtl="0">
              <a:lnSpc>
                <a:spcPct val="80000"/>
              </a:lnSpc>
              <a:spcBef>
                <a:spcPts val="378"/>
              </a:spcBef>
              <a:spcAft>
                <a:spcPts val="0"/>
              </a:spcAft>
              <a:buClr>
                <a:schemeClr val="accent1"/>
              </a:buClr>
              <a:buSzPct val="84552"/>
              <a:buFont typeface="Arial"/>
              <a:buNone/>
            </a:pPr>
            <a:endParaRPr sz="1890" b="0" i="0" u="none" strike="noStrike" cap="none" dirty="0">
              <a:solidFill>
                <a:schemeClr val="dk1"/>
              </a:solidFill>
              <a:latin typeface="Calibri"/>
              <a:ea typeface="Calibri"/>
              <a:cs typeface="Calibri"/>
              <a:sym typeface="Calibri"/>
            </a:endParaRPr>
          </a:p>
        </p:txBody>
      </p:sp>
      <p:sp>
        <p:nvSpPr>
          <p:cNvPr id="204" name="Shape 204"/>
          <p:cNvSpPr txBox="1"/>
          <p:nvPr/>
        </p:nvSpPr>
        <p:spPr>
          <a:xfrm>
            <a:off x="4572000" y="2362200"/>
            <a:ext cx="5562600" cy="53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s-ES_tradnl" sz="2400" dirty="0">
                <a:solidFill>
                  <a:srgbClr val="000000"/>
                </a:solidFill>
                <a:latin typeface="Calibri"/>
                <a:ea typeface="Calibri"/>
                <a:cs typeface="Calibri"/>
                <a:sym typeface="Calibri"/>
              </a:rPr>
              <a:t>Hoy usted será capaz de: </a:t>
            </a:r>
          </a:p>
        </p:txBody>
      </p:sp>
      <p:sp>
        <p:nvSpPr>
          <p:cNvPr id="205" name="Shape 205"/>
          <p:cNvSpPr txBox="1">
            <a:spLocks noGrp="1"/>
          </p:cNvSpPr>
          <p:nvPr>
            <p:ph type="body" idx="2"/>
          </p:nvPr>
        </p:nvSpPr>
        <p:spPr>
          <a:xfrm>
            <a:off x="304800" y="1447800"/>
            <a:ext cx="4041775" cy="731520"/>
          </a:xfrm>
          <a:prstGeom prst="rect">
            <a:avLst/>
          </a:prstGeom>
          <a:noFill/>
          <a:ln>
            <a:noFill/>
          </a:ln>
          <a:effectLst>
            <a:outerShdw blurRad="50800" dist="254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Clr>
                <a:schemeClr val="accent1"/>
              </a:buClr>
              <a:buSzPct val="25000"/>
              <a:buFont typeface="Noto Sans Symbols"/>
              <a:buNone/>
            </a:pPr>
            <a:r>
              <a:rPr lang="en-US" sz="2200" b="1" i="0" u="none" strike="noStrike" cap="none">
                <a:solidFill>
                  <a:schemeClr val="dk1"/>
                </a:solidFill>
                <a:latin typeface="Calibri"/>
                <a:ea typeface="Calibri"/>
                <a:cs typeface="Calibri"/>
                <a:sym typeface="Calibri"/>
              </a:rPr>
              <a:t>MEETING OUTCOMES</a:t>
            </a:r>
          </a:p>
        </p:txBody>
      </p:sp>
      <p:sp>
        <p:nvSpPr>
          <p:cNvPr id="206" name="Shape 206"/>
          <p:cNvSpPr txBox="1">
            <a:spLocks noGrp="1"/>
          </p:cNvSpPr>
          <p:nvPr>
            <p:ph type="body" idx="4"/>
          </p:nvPr>
        </p:nvSpPr>
        <p:spPr>
          <a:xfrm>
            <a:off x="304800" y="2438400"/>
            <a:ext cx="4038600" cy="35052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2857" b="0" i="0" u="none" strike="noStrike" cap="none">
                <a:solidFill>
                  <a:schemeClr val="dk1"/>
                </a:solidFill>
                <a:latin typeface="Calibri"/>
                <a:ea typeface="Calibri"/>
                <a:cs typeface="Calibri"/>
                <a:sym typeface="Calibri"/>
              </a:rPr>
              <a:t>Today you will:</a:t>
            </a:r>
          </a:p>
          <a:p>
            <a:pPr marL="509588" marR="0" lvl="0" indent="-280988" algn="l" rtl="0">
              <a:lnSpc>
                <a:spcPct val="90000"/>
              </a:lnSpc>
              <a:spcBef>
                <a:spcPts val="480"/>
              </a:spcBef>
              <a:spcAft>
                <a:spcPts val="0"/>
              </a:spcAft>
              <a:buClr>
                <a:schemeClr val="accent1"/>
              </a:buClr>
              <a:buSzPct val="85000"/>
              <a:buFont typeface="Arial"/>
              <a:buChar char="•"/>
            </a:pPr>
            <a:r>
              <a:rPr lang="en-US" sz="2400" b="0" i="0" u="none" strike="noStrike" cap="none">
                <a:solidFill>
                  <a:schemeClr val="dk1"/>
                </a:solidFill>
                <a:latin typeface="Calibri"/>
                <a:ea typeface="Calibri"/>
                <a:cs typeface="Calibri"/>
                <a:sym typeface="Calibri"/>
              </a:rPr>
              <a:t>Understand APTT</a:t>
            </a:r>
          </a:p>
          <a:p>
            <a:pPr marL="509588" marR="0" lvl="0" indent="-280988" algn="l" rtl="0">
              <a:lnSpc>
                <a:spcPct val="90000"/>
              </a:lnSpc>
              <a:spcBef>
                <a:spcPts val="480"/>
              </a:spcBef>
              <a:spcAft>
                <a:spcPts val="0"/>
              </a:spcAft>
              <a:buClr>
                <a:schemeClr val="accent1"/>
              </a:buClr>
              <a:buSzPct val="85000"/>
              <a:buFont typeface="Arial"/>
              <a:buChar char="•"/>
            </a:pPr>
            <a:r>
              <a:rPr lang="en-US" sz="2400" b="0" i="0" u="none" strike="noStrike" cap="none">
                <a:solidFill>
                  <a:schemeClr val="dk1"/>
                </a:solidFill>
                <a:latin typeface="Calibri"/>
                <a:ea typeface="Calibri"/>
                <a:cs typeface="Calibri"/>
                <a:sym typeface="Calibri"/>
              </a:rPr>
              <a:t>Learn a foundational skill</a:t>
            </a:r>
          </a:p>
          <a:p>
            <a:pPr marL="509588" marR="0" lvl="0" indent="-280988" algn="l" rtl="0">
              <a:lnSpc>
                <a:spcPct val="90000"/>
              </a:lnSpc>
              <a:spcBef>
                <a:spcPts val="480"/>
              </a:spcBef>
              <a:spcAft>
                <a:spcPts val="0"/>
              </a:spcAft>
              <a:buClr>
                <a:schemeClr val="accent1"/>
              </a:buClr>
              <a:buSzPct val="85000"/>
              <a:buFont typeface="Arial"/>
              <a:buChar char="•"/>
            </a:pPr>
            <a:r>
              <a:rPr lang="en-US" sz="2400" b="0" i="0" u="none" strike="noStrike" cap="none">
                <a:solidFill>
                  <a:schemeClr val="dk1"/>
                </a:solidFill>
                <a:latin typeface="Calibri"/>
                <a:ea typeface="Calibri"/>
                <a:cs typeface="Calibri"/>
                <a:sym typeface="Calibri"/>
              </a:rPr>
              <a:t>Know your child’s current progress in the skill</a:t>
            </a:r>
          </a:p>
          <a:p>
            <a:pPr marL="509588" marR="0" lvl="0" indent="-280988" algn="l" rtl="0">
              <a:lnSpc>
                <a:spcPct val="90000"/>
              </a:lnSpc>
              <a:spcBef>
                <a:spcPts val="480"/>
              </a:spcBef>
              <a:spcAft>
                <a:spcPts val="0"/>
              </a:spcAft>
              <a:buClr>
                <a:schemeClr val="accent1"/>
              </a:buClr>
              <a:buSzPct val="85000"/>
              <a:buFont typeface="Arial"/>
              <a:buChar char="•"/>
            </a:pPr>
            <a:r>
              <a:rPr lang="en-US" sz="2400" b="0" i="0" u="none" strike="noStrike" cap="none">
                <a:solidFill>
                  <a:schemeClr val="dk1"/>
                </a:solidFill>
                <a:latin typeface="Calibri"/>
                <a:ea typeface="Calibri"/>
                <a:cs typeface="Calibri"/>
                <a:sym typeface="Calibri"/>
              </a:rPr>
              <a:t>Practice the foundational skill with other families</a:t>
            </a:r>
          </a:p>
          <a:p>
            <a:pPr marL="509588" marR="0" lvl="0" indent="-280988" algn="l" rtl="0">
              <a:lnSpc>
                <a:spcPct val="90000"/>
              </a:lnSpc>
              <a:spcBef>
                <a:spcPts val="480"/>
              </a:spcBef>
              <a:spcAft>
                <a:spcPts val="0"/>
              </a:spcAft>
              <a:buClr>
                <a:schemeClr val="accent1"/>
              </a:buClr>
              <a:buSzPct val="85000"/>
              <a:buFont typeface="Arial"/>
              <a:buChar char="•"/>
            </a:pPr>
            <a:r>
              <a:rPr lang="en-US" sz="2400" b="0" i="0" u="none" strike="noStrike" cap="none">
                <a:solidFill>
                  <a:schemeClr val="dk1"/>
                </a:solidFill>
                <a:latin typeface="Calibri"/>
                <a:ea typeface="Calibri"/>
                <a:cs typeface="Calibri"/>
                <a:sym typeface="Calibri"/>
              </a:rPr>
              <a:t>Set a learning goal for your child</a:t>
            </a:r>
          </a:p>
          <a:p>
            <a:pPr marL="274320" marR="0" lvl="0" indent="-274320" algn="l" rtl="0">
              <a:lnSpc>
                <a:spcPct val="90000"/>
              </a:lnSpc>
              <a:spcBef>
                <a:spcPts val="540"/>
              </a:spcBef>
              <a:spcAft>
                <a:spcPts val="0"/>
              </a:spcAft>
              <a:buClr>
                <a:schemeClr val="accent1"/>
              </a:buClr>
              <a:buSzPct val="85000"/>
              <a:buFont typeface="Arial"/>
              <a:buNone/>
            </a:pP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a:stretch/>
        </p:blipFill>
        <p:spPr>
          <a:xfrm>
            <a:off x="1219200" y="2133600"/>
            <a:ext cx="5943600" cy="3733800"/>
          </a:xfrm>
          <a:prstGeom prst="rect">
            <a:avLst/>
          </a:prstGeom>
          <a:noFill/>
          <a:ln>
            <a:noFill/>
          </a:ln>
        </p:spPr>
      </p:pic>
      <p:sp>
        <p:nvSpPr>
          <p:cNvPr id="213" name="Shape 213"/>
          <p:cNvSpPr txBox="1"/>
          <p:nvPr/>
        </p:nvSpPr>
        <p:spPr>
          <a:xfrm>
            <a:off x="2514599" y="2819400"/>
            <a:ext cx="999796" cy="906742"/>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100"/>
          </a:p>
        </p:txBody>
      </p:sp>
      <p:sp>
        <p:nvSpPr>
          <p:cNvPr id="214" name="Shape 214"/>
          <p:cNvSpPr txBox="1"/>
          <p:nvPr/>
        </p:nvSpPr>
        <p:spPr>
          <a:xfrm>
            <a:off x="2743200" y="3200400"/>
            <a:ext cx="886611" cy="67499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b="1" cap="small">
                <a:latin typeface="Times New Roman"/>
                <a:ea typeface="Times New Roman"/>
                <a:cs typeface="Times New Roman"/>
                <a:sym typeface="Times New Roman"/>
              </a:rPr>
              <a:t>33% Sleeping/</a:t>
            </a:r>
          </a:p>
          <a:p>
            <a:pPr marL="0" marR="0" lvl="0" indent="0" algn="l" rtl="0">
              <a:spcBef>
                <a:spcPts val="0"/>
              </a:spcBef>
              <a:buSzPct val="25000"/>
              <a:buNone/>
            </a:pPr>
            <a:r>
              <a:rPr lang="en-US" sz="1400" b="1" cap="small">
                <a:latin typeface="Times New Roman"/>
                <a:ea typeface="Times New Roman"/>
                <a:cs typeface="Times New Roman"/>
                <a:sym typeface="Times New Roman"/>
              </a:rPr>
              <a:t>Durmiendo</a:t>
            </a:r>
          </a:p>
        </p:txBody>
      </p:sp>
      <p:sp>
        <p:nvSpPr>
          <p:cNvPr id="215" name="Shape 215"/>
          <p:cNvSpPr txBox="1"/>
          <p:nvPr/>
        </p:nvSpPr>
        <p:spPr>
          <a:xfrm rot="-831603">
            <a:off x="4250183" y="2478739"/>
            <a:ext cx="1009283" cy="29870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cap="small">
                <a:latin typeface="Times New Roman"/>
                <a:ea typeface="Times New Roman"/>
                <a:cs typeface="Times New Roman"/>
                <a:sym typeface="Times New Roman"/>
              </a:rPr>
              <a:t>12% </a:t>
            </a:r>
          </a:p>
          <a:p>
            <a:pPr marL="0" marR="0" lvl="0" indent="0" algn="ctr" rtl="0">
              <a:spcBef>
                <a:spcPts val="0"/>
              </a:spcBef>
              <a:buSzPct val="25000"/>
              <a:buNone/>
            </a:pPr>
            <a:r>
              <a:rPr lang="en-US" sz="1400" b="1" cap="small">
                <a:latin typeface="Times New Roman"/>
                <a:ea typeface="Times New Roman"/>
                <a:cs typeface="Times New Roman"/>
                <a:sym typeface="Times New Roman"/>
              </a:rPr>
              <a:t>School/</a:t>
            </a:r>
          </a:p>
          <a:p>
            <a:pPr marL="0" marR="0" lvl="0" indent="0" algn="ctr" rtl="0">
              <a:spcBef>
                <a:spcPts val="0"/>
              </a:spcBef>
              <a:buSzPct val="25000"/>
              <a:buNone/>
            </a:pPr>
            <a:r>
              <a:rPr lang="en-US" sz="1400" b="1" cap="small">
                <a:latin typeface="Times New Roman"/>
                <a:ea typeface="Times New Roman"/>
                <a:cs typeface="Times New Roman"/>
                <a:sym typeface="Times New Roman"/>
              </a:rPr>
              <a:t>Escuela</a:t>
            </a:r>
          </a:p>
        </p:txBody>
      </p:sp>
      <p:sp>
        <p:nvSpPr>
          <p:cNvPr id="216" name="Shape 216"/>
          <p:cNvSpPr txBox="1"/>
          <p:nvPr/>
        </p:nvSpPr>
        <p:spPr>
          <a:xfrm>
            <a:off x="3454879" y="4005067"/>
            <a:ext cx="2691441" cy="640085"/>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cap="small">
                <a:latin typeface="Times New Roman"/>
                <a:ea typeface="Times New Roman"/>
                <a:cs typeface="Times New Roman"/>
                <a:sym typeface="Times New Roman"/>
              </a:rPr>
              <a:t>55% Away from School/Fuera de la Escuela</a:t>
            </a:r>
          </a:p>
        </p:txBody>
      </p:sp>
      <p:sp>
        <p:nvSpPr>
          <p:cNvPr id="217" name="Shape 217"/>
          <p:cNvSpPr txBox="1"/>
          <p:nvPr/>
        </p:nvSpPr>
        <p:spPr>
          <a:xfrm>
            <a:off x="76200" y="5715000"/>
            <a:ext cx="8305800" cy="954107"/>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1400">
                <a:solidFill>
                  <a:schemeClr val="dk1"/>
                </a:solidFill>
                <a:latin typeface="Calibri"/>
                <a:ea typeface="Calibri"/>
                <a:cs typeface="Calibri"/>
                <a:sym typeface="Calibri"/>
              </a:rPr>
              <a:t>Basado en 6 horas de instrucción, 180 días al año, y 8 horas de sueño cada día.</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Escuela = 1.080 horas (6 horas x 180 días)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Sueño = 2.920 horas (8 horas x 365 días al año)</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Fuera de la escuela = 4.760 horas (8.760 horas en un año - 1.080 horas de escuela - 2.920 horas de sueño)</a:t>
            </a:r>
          </a:p>
        </p:txBody>
      </p:sp>
      <p:sp>
        <p:nvSpPr>
          <p:cNvPr id="218" name="Shape 218"/>
          <p:cNvSpPr txBox="1">
            <a:spLocks noGrp="1"/>
          </p:cNvSpPr>
          <p:nvPr>
            <p:ph type="title"/>
          </p:nvPr>
        </p:nvSpPr>
        <p:spPr>
          <a:xfrm>
            <a:off x="301752" y="3048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0" i="0" u="none" strike="noStrike" cap="none" dirty="0">
                <a:solidFill>
                  <a:srgbClr val="4F81BD"/>
                </a:solidFill>
                <a:latin typeface="Calibri"/>
                <a:ea typeface="Calibri"/>
                <a:cs typeface="Calibri"/>
                <a:sym typeface="Calibri"/>
              </a:rPr>
              <a:t>Student Learning Time</a:t>
            </a:r>
            <a:br>
              <a:rPr lang="en-US" sz="2800" b="0" i="0" u="none" strike="noStrike" cap="none" dirty="0">
                <a:solidFill>
                  <a:srgbClr val="4F81BD"/>
                </a:solidFill>
                <a:latin typeface="Calibri"/>
                <a:ea typeface="Calibri"/>
                <a:cs typeface="Calibri"/>
                <a:sym typeface="Calibri"/>
              </a:rPr>
            </a:br>
            <a:r>
              <a:rPr lang="es-ES_tradnl" sz="2800" b="0" i="0" u="none" strike="noStrike" cap="none" dirty="0">
                <a:solidFill>
                  <a:srgbClr val="4F81BD"/>
                </a:solidFill>
                <a:latin typeface="Calibri"/>
                <a:ea typeface="Calibri"/>
                <a:cs typeface="Calibri"/>
                <a:sym typeface="Calibri"/>
              </a:rPr>
              <a:t>Tiempo de Aprendizaje del Estudiante</a:t>
            </a:r>
          </a:p>
        </p:txBody>
      </p:sp>
      <p:sp>
        <p:nvSpPr>
          <p:cNvPr id="219" name="Shape 219"/>
          <p:cNvSpPr txBox="1"/>
          <p:nvPr/>
        </p:nvSpPr>
        <p:spPr>
          <a:xfrm>
            <a:off x="1219200" y="1408093"/>
            <a:ext cx="7620000" cy="954107"/>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1400">
                <a:solidFill>
                  <a:srgbClr val="3F3F3F"/>
                </a:solidFill>
                <a:latin typeface="Calibri"/>
                <a:ea typeface="Calibri"/>
                <a:cs typeface="Calibri"/>
                <a:sym typeface="Calibri"/>
              </a:rPr>
              <a:t>Based on 6 hours of instruction, 180 days per year, and 8 hours of sleep every day.</a:t>
            </a:r>
          </a:p>
          <a:p>
            <a:pPr marL="0" marR="0" lvl="0" indent="0" algn="ctr" rtl="0">
              <a:spcBef>
                <a:spcPts val="0"/>
              </a:spcBef>
              <a:spcAft>
                <a:spcPts val="0"/>
              </a:spcAft>
              <a:buSzPct val="25000"/>
              <a:buNone/>
            </a:pPr>
            <a:r>
              <a:rPr lang="en-US" sz="1400">
                <a:solidFill>
                  <a:srgbClr val="3F3F3F"/>
                </a:solidFill>
                <a:latin typeface="Calibri"/>
                <a:ea typeface="Calibri"/>
                <a:cs typeface="Calibri"/>
                <a:sym typeface="Calibri"/>
              </a:rPr>
              <a:t>School = 1,080 Hours (6 hours x 180 school days) </a:t>
            </a:r>
          </a:p>
          <a:p>
            <a:pPr marL="0" marR="0" lvl="0" indent="0" algn="ctr" rtl="0">
              <a:spcBef>
                <a:spcPts val="0"/>
              </a:spcBef>
              <a:spcAft>
                <a:spcPts val="0"/>
              </a:spcAft>
              <a:buSzPct val="25000"/>
              <a:buNone/>
            </a:pPr>
            <a:r>
              <a:rPr lang="en-US" sz="1400">
                <a:solidFill>
                  <a:srgbClr val="3F3F3F"/>
                </a:solidFill>
                <a:latin typeface="Calibri"/>
                <a:ea typeface="Calibri"/>
                <a:cs typeface="Calibri"/>
                <a:sym typeface="Calibri"/>
              </a:rPr>
              <a:t>Sleep = 2,920 Hours (8 hours x 365 days a year)</a:t>
            </a:r>
          </a:p>
          <a:p>
            <a:pPr marL="0" marR="0" lvl="0" indent="0" algn="ctr" rtl="0">
              <a:spcBef>
                <a:spcPts val="0"/>
              </a:spcBef>
              <a:spcAft>
                <a:spcPts val="0"/>
              </a:spcAft>
              <a:buSzPct val="25000"/>
              <a:buNone/>
            </a:pPr>
            <a:r>
              <a:rPr lang="en-US" sz="1400">
                <a:solidFill>
                  <a:srgbClr val="3F3F3F"/>
                </a:solidFill>
                <a:latin typeface="Calibri"/>
                <a:ea typeface="Calibri"/>
                <a:cs typeface="Calibri"/>
                <a:sym typeface="Calibri"/>
              </a:rPr>
              <a:t> Away from school = 4,760 Hours (8,760 hours in a year – 1,080 school hours – 2,920 sleep hours) </a:t>
            </a:r>
          </a:p>
        </p:txBody>
      </p:sp>
      <p:sp>
        <p:nvSpPr>
          <p:cNvPr id="220" name="Shape 220"/>
          <p:cNvSpPr txBox="1">
            <a:spLocks noGrp="1"/>
          </p:cNvSpPr>
          <p:nvPr>
            <p:ph type="sldNum" idx="12"/>
          </p:nvPr>
        </p:nvSpPr>
        <p:spPr>
          <a:xfrm>
            <a:off x="4343400" y="103602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5</a:t>
            </a:fld>
            <a:endParaRPr lang="en-US" sz="1600">
              <a:solidFill>
                <a:srgbClr val="88A44E"/>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01752" y="3048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800" b="1" i="0" u="none" strike="noStrike" cap="none">
                <a:solidFill>
                  <a:srgbClr val="4F81BD"/>
                </a:solidFill>
                <a:latin typeface="Calibri"/>
                <a:ea typeface="Calibri"/>
                <a:cs typeface="Calibri"/>
                <a:sym typeface="Calibri"/>
              </a:rPr>
              <a:t>Turn and Talk</a:t>
            </a:r>
            <a:br>
              <a:rPr lang="en-US" sz="2800" b="1" i="0" u="none" strike="noStrike" cap="none">
                <a:solidFill>
                  <a:srgbClr val="4F81BD"/>
                </a:solidFill>
                <a:latin typeface="Calibri"/>
                <a:ea typeface="Calibri"/>
                <a:cs typeface="Calibri"/>
                <a:sym typeface="Calibri"/>
              </a:rPr>
            </a:br>
            <a:r>
              <a:rPr lang="en-US" sz="2800" b="1" i="0" u="none" strike="noStrike" cap="none">
                <a:solidFill>
                  <a:srgbClr val="4F81BD"/>
                </a:solidFill>
                <a:latin typeface="Calibri"/>
                <a:ea typeface="Calibri"/>
                <a:cs typeface="Calibri"/>
                <a:sym typeface="Calibri"/>
              </a:rPr>
              <a:t>Hable con un Compañero</a:t>
            </a:r>
          </a:p>
        </p:txBody>
      </p:sp>
      <p:sp>
        <p:nvSpPr>
          <p:cNvPr id="226" name="Shape 226"/>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6</a:t>
            </a:fld>
            <a:endParaRPr lang="en-US" sz="1600">
              <a:solidFill>
                <a:srgbClr val="88A44E"/>
              </a:solidFill>
              <a:latin typeface="Arial"/>
              <a:ea typeface="Arial"/>
              <a:cs typeface="Arial"/>
              <a:sym typeface="Arial"/>
            </a:endParaRPr>
          </a:p>
        </p:txBody>
      </p:sp>
      <p:sp>
        <p:nvSpPr>
          <p:cNvPr id="227" name="Shape 227"/>
          <p:cNvSpPr txBox="1">
            <a:spLocks noGrp="1"/>
          </p:cNvSpPr>
          <p:nvPr>
            <p:ph type="body" idx="1"/>
          </p:nvPr>
        </p:nvSpPr>
        <p:spPr>
          <a:xfrm>
            <a:off x="4648200" y="1524000"/>
            <a:ext cx="4270248" cy="468172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FF0080"/>
              </a:buClr>
              <a:buSzPct val="25000"/>
              <a:buFont typeface="Noto Sans Symbols"/>
              <a:buNone/>
            </a:pPr>
            <a:r>
              <a:rPr lang="es-ES_tradnl" sz="2400" b="1" i="0" u="none" strike="noStrike" cap="none" dirty="0">
                <a:solidFill>
                  <a:srgbClr val="FF0080"/>
                </a:solidFill>
                <a:sym typeface="Calibri"/>
              </a:rPr>
              <a:t>¿</a:t>
            </a:r>
            <a:r>
              <a:rPr lang="es-ES_tradnl" sz="2400" b="1" i="1" u="none" strike="noStrike" cap="none" dirty="0">
                <a:solidFill>
                  <a:srgbClr val="FF0080"/>
                </a:solidFill>
                <a:sym typeface="Calibri"/>
              </a:rPr>
              <a:t>Cuáles son sus reacciones acerca </a:t>
            </a:r>
            <a:r>
              <a:rPr lang="es-ES_tradnl" sz="2400" b="1" i="1" dirty="0">
                <a:solidFill>
                  <a:srgbClr val="FF0080"/>
                </a:solidFill>
              </a:rPr>
              <a:t>de la</a:t>
            </a:r>
            <a:r>
              <a:rPr lang="es-ES_tradnl" sz="2400" b="1" i="1" u="none" strike="noStrike" cap="none" dirty="0">
                <a:solidFill>
                  <a:srgbClr val="FF0080"/>
                </a:solidFill>
                <a:sym typeface="Calibri"/>
              </a:rPr>
              <a:t> gráfica?</a:t>
            </a:r>
          </a:p>
          <a:p>
            <a:pPr marL="274320" marR="0" lvl="0" indent="-274320" algn="l" rtl="0">
              <a:spcBef>
                <a:spcPts val="480"/>
              </a:spcBef>
              <a:spcAft>
                <a:spcPts val="0"/>
              </a:spcAft>
              <a:buClr>
                <a:schemeClr val="dk1"/>
              </a:buClr>
              <a:buSzPct val="85000"/>
              <a:buFont typeface="Noto Sans Symbols"/>
              <a:buNone/>
            </a:pPr>
            <a:endParaRPr lang="es-ES_tradnl" sz="2400" b="0" i="0" u="none" strike="noStrike" cap="none" dirty="0">
              <a:solidFill>
                <a:schemeClr val="dk1"/>
              </a:solidFill>
              <a:sym typeface="Calibri"/>
            </a:endParaRPr>
          </a:p>
          <a:p>
            <a:pPr marL="457200" marR="0" lvl="0" indent="-457200" algn="l" rtl="0">
              <a:spcBef>
                <a:spcPts val="480"/>
              </a:spcBef>
              <a:spcAft>
                <a:spcPts val="0"/>
              </a:spcAft>
              <a:buClr>
                <a:schemeClr val="dk1"/>
              </a:buClr>
              <a:buSzPct val="85000"/>
              <a:buFont typeface="Calibri"/>
              <a:buAutoNum type="arabicPeriod"/>
            </a:pPr>
            <a:r>
              <a:rPr lang="es-ES_tradnl" sz="2400" b="0" i="0" u="none" strike="noStrike" cap="none" dirty="0">
                <a:solidFill>
                  <a:schemeClr val="dk1"/>
                </a:solidFill>
                <a:sym typeface="Calibri"/>
              </a:rPr>
              <a:t>De vuelta y hable con la persona que se encuentra al lado suyo.</a:t>
            </a:r>
          </a:p>
          <a:p>
            <a:pPr marL="457200" marR="0" lvl="0" indent="-457200" algn="l" rtl="0">
              <a:spcBef>
                <a:spcPts val="480"/>
              </a:spcBef>
              <a:spcAft>
                <a:spcPts val="0"/>
              </a:spcAft>
              <a:buClr>
                <a:schemeClr val="dk1"/>
              </a:buClr>
              <a:buSzPct val="85000"/>
              <a:buFont typeface="Calibri"/>
              <a:buAutoNum type="arabicPeriod"/>
            </a:pPr>
            <a:r>
              <a:rPr lang="es-ES_tradnl" sz="2400" dirty="0"/>
              <a:t>Deben turnarse</a:t>
            </a:r>
            <a:r>
              <a:rPr lang="es-ES_tradnl" sz="2400" b="0" i="0" u="none" strike="noStrike" cap="none" dirty="0">
                <a:solidFill>
                  <a:schemeClr val="dk1"/>
                </a:solidFill>
                <a:sym typeface="Calibri"/>
              </a:rPr>
              <a:t> para responder a la pregunta.</a:t>
            </a:r>
          </a:p>
          <a:p>
            <a:pPr marL="0" marR="0" lvl="0" indent="0" algn="l" rtl="0">
              <a:spcBef>
                <a:spcPts val="500"/>
              </a:spcBef>
              <a:buClr>
                <a:schemeClr val="accent1"/>
              </a:buClr>
              <a:buSzPct val="25000"/>
              <a:buFont typeface="Noto Sans Symbols"/>
              <a:buNone/>
            </a:pPr>
            <a:endParaRPr sz="2500" b="0" i="0" u="none" strike="noStrike" cap="none" dirty="0">
              <a:solidFill>
                <a:schemeClr val="dk1"/>
              </a:solidFill>
              <a:latin typeface="Calibri"/>
              <a:ea typeface="Calibri"/>
              <a:cs typeface="Calibri"/>
              <a:sym typeface="Calibri"/>
            </a:endParaRPr>
          </a:p>
        </p:txBody>
      </p:sp>
      <p:sp>
        <p:nvSpPr>
          <p:cNvPr id="228" name="Shape 228"/>
          <p:cNvSpPr txBox="1">
            <a:spLocks noGrp="1"/>
          </p:cNvSpPr>
          <p:nvPr>
            <p:ph type="body" idx="1"/>
          </p:nvPr>
        </p:nvSpPr>
        <p:spPr>
          <a:xfrm>
            <a:off x="152400" y="1642872"/>
            <a:ext cx="4422648" cy="468172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FF0080"/>
              </a:buClr>
              <a:buSzPct val="25000"/>
              <a:buFont typeface="Noto Sans Symbols"/>
              <a:buNone/>
            </a:pPr>
            <a:r>
              <a:rPr lang="en-US" sz="2400" b="1" i="1" u="none" strike="noStrike" cap="none">
                <a:solidFill>
                  <a:srgbClr val="FF0080"/>
                </a:solidFill>
                <a:latin typeface="Calibri"/>
                <a:ea typeface="Calibri"/>
                <a:cs typeface="Calibri"/>
                <a:sym typeface="Calibri"/>
              </a:rPr>
              <a:t>What are your reactions to the pie graph?</a:t>
            </a:r>
          </a:p>
          <a:p>
            <a:pPr marL="0" marR="0" lvl="0" indent="0" algn="l" rtl="0">
              <a:spcBef>
                <a:spcPts val="480"/>
              </a:spcBef>
              <a:spcAft>
                <a:spcPts val="0"/>
              </a:spcAft>
              <a:buClr>
                <a:schemeClr val="dk1"/>
              </a:buClr>
              <a:buSzPct val="25000"/>
              <a:buFont typeface="Noto Sans Symbols"/>
              <a:buNone/>
            </a:pPr>
            <a:endParaRPr sz="2400" b="0" i="0" u="none" strike="noStrike" cap="none">
              <a:solidFill>
                <a:schemeClr val="dk1"/>
              </a:solidFill>
              <a:latin typeface="Calibri"/>
              <a:ea typeface="Calibri"/>
              <a:cs typeface="Calibri"/>
              <a:sym typeface="Calibri"/>
            </a:endParaRPr>
          </a:p>
          <a:p>
            <a:pPr marL="457200" marR="0" lvl="0" indent="-457200" algn="l" rtl="0">
              <a:spcBef>
                <a:spcPts val="480"/>
              </a:spcBef>
              <a:spcAft>
                <a:spcPts val="0"/>
              </a:spcAft>
              <a:buClr>
                <a:schemeClr val="dk1"/>
              </a:buClr>
              <a:buSzPct val="85000"/>
              <a:buFont typeface="Calibri"/>
              <a:buAutoNum type="arabicPeriod"/>
            </a:pPr>
            <a:r>
              <a:rPr lang="en-US" sz="2400" b="0" i="0" u="none" strike="noStrike" cap="none">
                <a:solidFill>
                  <a:schemeClr val="dk1"/>
                </a:solidFill>
                <a:latin typeface="Calibri"/>
                <a:ea typeface="Calibri"/>
                <a:cs typeface="Calibri"/>
                <a:sym typeface="Calibri"/>
              </a:rPr>
              <a:t>Turn to the person next to you.</a:t>
            </a:r>
          </a:p>
          <a:p>
            <a:pPr marL="457200" marR="0" lvl="0" indent="-457200" algn="l" rtl="0">
              <a:spcBef>
                <a:spcPts val="480"/>
              </a:spcBef>
              <a:spcAft>
                <a:spcPts val="0"/>
              </a:spcAft>
              <a:buClr>
                <a:schemeClr val="dk1"/>
              </a:buClr>
              <a:buSzPct val="85000"/>
              <a:buFont typeface="Calibri"/>
              <a:buAutoNum type="arabicPeriod"/>
            </a:pPr>
            <a:r>
              <a:rPr lang="en-US" sz="2400" b="0" i="0" u="none" strike="noStrike" cap="none">
                <a:solidFill>
                  <a:schemeClr val="dk1"/>
                </a:solidFill>
                <a:latin typeface="Calibri"/>
                <a:ea typeface="Calibri"/>
                <a:cs typeface="Calibri"/>
                <a:sym typeface="Calibri"/>
              </a:rPr>
              <a:t>Take turns responding the question.</a:t>
            </a:r>
          </a:p>
          <a:p>
            <a:pPr marL="0" marR="0" lvl="0" indent="0" algn="l" rtl="0">
              <a:spcBef>
                <a:spcPts val="500"/>
              </a:spcBef>
              <a:buClr>
                <a:schemeClr val="accent1"/>
              </a:buClr>
              <a:buSzPct val="25000"/>
              <a:buFont typeface="Noto Sans Symbols"/>
              <a:buNone/>
            </a:pP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304800" y="253424"/>
            <a:ext cx="8610600" cy="52322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2800">
                <a:solidFill>
                  <a:schemeClr val="accent1"/>
                </a:solidFill>
                <a:latin typeface="Calibri"/>
                <a:ea typeface="Calibri"/>
                <a:cs typeface="Calibri"/>
                <a:sym typeface="Calibri"/>
              </a:rPr>
              <a:t>The APTT Model • ¿Que es APTT?              </a:t>
            </a:r>
          </a:p>
        </p:txBody>
      </p:sp>
      <p:sp>
        <p:nvSpPr>
          <p:cNvPr id="234" name="Shape 234"/>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7</a:t>
            </a:fld>
            <a:endParaRPr lang="en-US" sz="1600">
              <a:solidFill>
                <a:srgbClr val="88A44E"/>
              </a:solidFill>
              <a:latin typeface="Arial"/>
              <a:ea typeface="Arial"/>
              <a:cs typeface="Arial"/>
              <a:sym typeface="Arial"/>
            </a:endParaRPr>
          </a:p>
        </p:txBody>
      </p:sp>
      <p:grpSp>
        <p:nvGrpSpPr>
          <p:cNvPr id="235" name="Shape 235"/>
          <p:cNvGrpSpPr/>
          <p:nvPr/>
        </p:nvGrpSpPr>
        <p:grpSpPr>
          <a:xfrm>
            <a:off x="2209798" y="1718690"/>
            <a:ext cx="4735448" cy="4464557"/>
            <a:chOff x="1752598" y="270890"/>
            <a:chExt cx="4735448" cy="4464557"/>
          </a:xfrm>
        </p:grpSpPr>
        <p:sp>
          <p:nvSpPr>
            <p:cNvPr id="236" name="Shape 236"/>
            <p:cNvSpPr/>
            <p:nvPr/>
          </p:nvSpPr>
          <p:spPr>
            <a:xfrm>
              <a:off x="1752598" y="270890"/>
              <a:ext cx="2144649" cy="216751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504D"/>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37" name="Shape 237"/>
            <p:cNvSpPr txBox="1"/>
            <p:nvPr/>
          </p:nvSpPr>
          <p:spPr>
            <a:xfrm>
              <a:off x="2380751" y="905739"/>
              <a:ext cx="1516496" cy="1532661"/>
            </a:xfrm>
            <a:prstGeom prst="rect">
              <a:avLst/>
            </a:prstGeom>
            <a:noFill/>
            <a:ln>
              <a:noFill/>
            </a:ln>
          </p:spPr>
          <p:txBody>
            <a:bodyPr wrap="square"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dirty="0">
                  <a:solidFill>
                    <a:schemeClr val="lt1"/>
                  </a:solidFill>
                  <a:latin typeface="Arial"/>
                  <a:ea typeface="Arial"/>
                  <a:cs typeface="Arial"/>
                  <a:sym typeface="Arial"/>
                </a:rPr>
                <a:t>Team Meeting/</a:t>
              </a:r>
              <a:r>
                <a:rPr lang="en-US" sz="1600" b="1" dirty="0">
                  <a:solidFill>
                    <a:schemeClr val="lt1"/>
                  </a:solidFill>
                  <a:latin typeface="Cambria"/>
                  <a:ea typeface="Cambria"/>
                  <a:cs typeface="Cambria"/>
                  <a:sym typeface="Cambria"/>
                </a:rPr>
                <a:t>Junta </a:t>
              </a:r>
              <a:r>
                <a:rPr lang="en-US" sz="1600" b="1" dirty="0" err="1">
                  <a:solidFill>
                    <a:schemeClr val="lt1"/>
                  </a:solidFill>
                  <a:latin typeface="Cambria"/>
                  <a:ea typeface="Cambria"/>
                  <a:cs typeface="Cambria"/>
                  <a:sym typeface="Cambria"/>
                </a:rPr>
                <a:t>en</a:t>
              </a:r>
              <a:r>
                <a:rPr lang="en-US" sz="1600" b="1" dirty="0">
                  <a:solidFill>
                    <a:schemeClr val="lt1"/>
                  </a:solidFill>
                  <a:latin typeface="Cambria"/>
                  <a:ea typeface="Cambria"/>
                  <a:cs typeface="Cambria"/>
                  <a:sym typeface="Cambria"/>
                </a:rPr>
                <a:t> </a:t>
              </a:r>
              <a:r>
                <a:rPr lang="en-US" sz="1600" b="1" dirty="0" err="1">
                  <a:solidFill>
                    <a:schemeClr val="lt1"/>
                  </a:solidFill>
                  <a:latin typeface="Cambria"/>
                  <a:ea typeface="Cambria"/>
                  <a:cs typeface="Cambria"/>
                  <a:sym typeface="Cambria"/>
                </a:rPr>
                <a:t>Equipo</a:t>
              </a:r>
              <a:r>
                <a:rPr lang="en-US" sz="1600" dirty="0">
                  <a:solidFill>
                    <a:schemeClr val="lt1"/>
                  </a:solidFill>
                  <a:latin typeface="Arial"/>
                  <a:ea typeface="Arial"/>
                  <a:cs typeface="Arial"/>
                  <a:sym typeface="Arial"/>
                </a:rPr>
                <a:t> #1 </a:t>
              </a:r>
            </a:p>
            <a:p>
              <a:pPr marL="0" marR="0" lvl="0" indent="0" algn="l" rtl="0">
                <a:lnSpc>
                  <a:spcPct val="90000"/>
                </a:lnSpc>
                <a:spcBef>
                  <a:spcPts val="560"/>
                </a:spcBef>
                <a:spcAft>
                  <a:spcPts val="0"/>
                </a:spcAft>
                <a:buSzPct val="25000"/>
                <a:buNone/>
              </a:pPr>
              <a:r>
                <a:rPr lang="en-US" sz="1600" b="1" dirty="0">
                  <a:solidFill>
                    <a:srgbClr val="351E5F"/>
                  </a:solidFill>
                </a:rPr>
                <a:t>Oct.12</a:t>
              </a:r>
              <a:endParaRPr lang="en-US" sz="1600" b="1" dirty="0">
                <a:solidFill>
                  <a:srgbClr val="351E5F"/>
                </a:solidFill>
                <a:latin typeface="Arial"/>
                <a:ea typeface="Arial"/>
                <a:cs typeface="Arial"/>
                <a:sym typeface="Arial"/>
              </a:endParaRPr>
            </a:p>
          </p:txBody>
        </p:sp>
        <p:sp>
          <p:nvSpPr>
            <p:cNvPr id="238" name="Shape 238"/>
            <p:cNvSpPr/>
            <p:nvPr/>
          </p:nvSpPr>
          <p:spPr>
            <a:xfrm rot="5400000">
              <a:off x="4332352" y="282320"/>
              <a:ext cx="2144649" cy="2144649"/>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3"/>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39" name="Shape 239"/>
            <p:cNvSpPr txBox="1"/>
            <p:nvPr/>
          </p:nvSpPr>
          <p:spPr>
            <a:xfrm>
              <a:off x="4332352" y="910473"/>
              <a:ext cx="1516496" cy="1516496"/>
            </a:xfrm>
            <a:prstGeom prst="rect">
              <a:avLst/>
            </a:prstGeom>
            <a:noFill/>
            <a:ln>
              <a:noFill/>
            </a:ln>
          </p:spPr>
          <p:txBody>
            <a:bodyPr wrap="square"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dirty="0">
                  <a:solidFill>
                    <a:srgbClr val="FFFFFF"/>
                  </a:solidFill>
                  <a:latin typeface="Arial"/>
                  <a:ea typeface="Arial"/>
                  <a:cs typeface="Arial"/>
                  <a:sym typeface="Arial"/>
                </a:rPr>
                <a:t>Individual Session/</a:t>
              </a:r>
              <a:r>
                <a:rPr lang="en-US" sz="1600" b="1" dirty="0">
                  <a:solidFill>
                    <a:srgbClr val="FFFFFF"/>
                  </a:solidFill>
                  <a:latin typeface="Cambria"/>
                  <a:ea typeface="Cambria"/>
                  <a:cs typeface="Cambria"/>
                  <a:sym typeface="Cambria"/>
                </a:rPr>
                <a:t>Junta Individual </a:t>
              </a:r>
            </a:p>
            <a:p>
              <a:pPr marL="0" marR="0" lvl="0" indent="0" algn="ctr" rtl="0">
                <a:lnSpc>
                  <a:spcPct val="90000"/>
                </a:lnSpc>
                <a:spcBef>
                  <a:spcPts val="560"/>
                </a:spcBef>
                <a:spcAft>
                  <a:spcPts val="0"/>
                </a:spcAft>
                <a:buSzPct val="25000"/>
                <a:buNone/>
              </a:pPr>
              <a:r>
                <a:rPr lang="en-US" sz="1600" b="1" dirty="0">
                  <a:solidFill>
                    <a:srgbClr val="351E5F"/>
                  </a:solidFill>
                  <a:latin typeface="Arial"/>
                  <a:ea typeface="Arial"/>
                  <a:cs typeface="Arial"/>
                  <a:sym typeface="Arial"/>
                </a:rPr>
                <a:t>Oct </a:t>
              </a:r>
              <a:r>
                <a:rPr lang="en-US" sz="1600" b="1" dirty="0">
                  <a:solidFill>
                    <a:srgbClr val="351E5F"/>
                  </a:solidFill>
                </a:rPr>
                <a:t>26-27</a:t>
              </a:r>
              <a:r>
                <a:rPr lang="en-US" sz="1600" b="1" dirty="0">
                  <a:solidFill>
                    <a:srgbClr val="351E5F"/>
                  </a:solidFill>
                  <a:latin typeface="Arial"/>
                  <a:ea typeface="Arial"/>
                  <a:cs typeface="Arial"/>
                  <a:sym typeface="Arial"/>
                </a:rPr>
                <a:t>.</a:t>
              </a:r>
            </a:p>
          </p:txBody>
        </p:sp>
        <p:sp>
          <p:nvSpPr>
            <p:cNvPr id="240" name="Shape 240"/>
            <p:cNvSpPr/>
            <p:nvPr/>
          </p:nvSpPr>
          <p:spPr>
            <a:xfrm rot="10800000">
              <a:off x="4343397" y="2579753"/>
              <a:ext cx="2144649" cy="2144649"/>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4"/>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41" name="Shape 241"/>
            <p:cNvSpPr txBox="1"/>
            <p:nvPr/>
          </p:nvSpPr>
          <p:spPr>
            <a:xfrm>
              <a:off x="4343397" y="2579753"/>
              <a:ext cx="1516496" cy="1516496"/>
            </a:xfrm>
            <a:prstGeom prst="rect">
              <a:avLst/>
            </a:prstGeom>
            <a:noFill/>
            <a:ln>
              <a:noFill/>
            </a:ln>
          </p:spPr>
          <p:txBody>
            <a:bodyPr wrap="square"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dirty="0">
                  <a:solidFill>
                    <a:srgbClr val="FFFFFF"/>
                  </a:solidFill>
                  <a:latin typeface="Arial"/>
                  <a:ea typeface="Arial"/>
                  <a:cs typeface="Arial"/>
                  <a:sym typeface="Arial"/>
                </a:rPr>
                <a:t>Team Meeting/</a:t>
              </a:r>
              <a:r>
                <a:rPr lang="en-US" sz="1600" b="1" dirty="0">
                  <a:solidFill>
                    <a:srgbClr val="FFFFFF"/>
                  </a:solidFill>
                  <a:latin typeface="Cambria"/>
                  <a:ea typeface="Cambria"/>
                  <a:cs typeface="Cambria"/>
                  <a:sym typeface="Cambria"/>
                </a:rPr>
                <a:t>Junta </a:t>
              </a:r>
              <a:r>
                <a:rPr lang="en-US" sz="1600" b="1" dirty="0" err="1">
                  <a:solidFill>
                    <a:srgbClr val="FFFFFF"/>
                  </a:solidFill>
                  <a:latin typeface="Cambria"/>
                  <a:ea typeface="Cambria"/>
                  <a:cs typeface="Cambria"/>
                  <a:sym typeface="Cambria"/>
                </a:rPr>
                <a:t>en</a:t>
              </a:r>
              <a:r>
                <a:rPr lang="en-US" sz="1600" b="1" dirty="0">
                  <a:solidFill>
                    <a:srgbClr val="FFFFFF"/>
                  </a:solidFill>
                  <a:latin typeface="Cambria"/>
                  <a:ea typeface="Cambria"/>
                  <a:cs typeface="Cambria"/>
                  <a:sym typeface="Cambria"/>
                </a:rPr>
                <a:t> </a:t>
              </a:r>
              <a:r>
                <a:rPr lang="en-US" sz="1600" b="1" dirty="0" err="1">
                  <a:solidFill>
                    <a:srgbClr val="FFFFFF"/>
                  </a:solidFill>
                  <a:latin typeface="Cambria"/>
                  <a:ea typeface="Cambria"/>
                  <a:cs typeface="Cambria"/>
                  <a:sym typeface="Cambria"/>
                </a:rPr>
                <a:t>Equipo</a:t>
              </a:r>
              <a:r>
                <a:rPr lang="en-US" sz="1600" dirty="0">
                  <a:solidFill>
                    <a:srgbClr val="FFFFFF"/>
                  </a:solidFill>
                  <a:latin typeface="Arial"/>
                  <a:ea typeface="Arial"/>
                  <a:cs typeface="Arial"/>
                  <a:sym typeface="Arial"/>
                </a:rPr>
                <a:t> #2 </a:t>
              </a:r>
            </a:p>
            <a:p>
              <a:pPr marL="0" marR="0" lvl="0" indent="0" algn="ctr" rtl="0">
                <a:lnSpc>
                  <a:spcPct val="90000"/>
                </a:lnSpc>
                <a:spcBef>
                  <a:spcPts val="560"/>
                </a:spcBef>
                <a:spcAft>
                  <a:spcPts val="0"/>
                </a:spcAft>
                <a:buSzPct val="25000"/>
                <a:buNone/>
              </a:pPr>
              <a:r>
                <a:rPr lang="en-US" sz="1600" b="1" dirty="0">
                  <a:solidFill>
                    <a:srgbClr val="351E5F"/>
                  </a:solidFill>
                </a:rPr>
                <a:t>March 8</a:t>
              </a:r>
              <a:endParaRPr lang="en-US" sz="1600" b="1" dirty="0">
                <a:solidFill>
                  <a:srgbClr val="351E5F"/>
                </a:solidFill>
                <a:latin typeface="Arial"/>
                <a:ea typeface="Arial"/>
                <a:cs typeface="Arial"/>
                <a:sym typeface="Arial"/>
              </a:endParaRPr>
            </a:p>
          </p:txBody>
        </p:sp>
        <p:sp>
          <p:nvSpPr>
            <p:cNvPr id="242" name="Shape 242"/>
            <p:cNvSpPr/>
            <p:nvPr/>
          </p:nvSpPr>
          <p:spPr>
            <a:xfrm rot="-5400000">
              <a:off x="1752598" y="2590798"/>
              <a:ext cx="2144649" cy="2144649"/>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49ACC5"/>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43" name="Shape 243"/>
            <p:cNvSpPr txBox="1"/>
            <p:nvPr/>
          </p:nvSpPr>
          <p:spPr>
            <a:xfrm>
              <a:off x="2380751" y="2590798"/>
              <a:ext cx="1516496" cy="1516496"/>
            </a:xfrm>
            <a:prstGeom prst="rect">
              <a:avLst/>
            </a:prstGeom>
            <a:noFill/>
            <a:ln>
              <a:noFill/>
            </a:ln>
          </p:spPr>
          <p:txBody>
            <a:bodyPr wrap="square"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dirty="0">
                  <a:solidFill>
                    <a:srgbClr val="FFFFFF"/>
                  </a:solidFill>
                  <a:latin typeface="Arial"/>
                  <a:ea typeface="Arial"/>
                  <a:cs typeface="Arial"/>
                  <a:sym typeface="Arial"/>
                </a:rPr>
                <a:t>Team Meeting/</a:t>
              </a:r>
              <a:r>
                <a:rPr lang="en-US" sz="1600" b="1" dirty="0">
                  <a:solidFill>
                    <a:srgbClr val="FFFFFF"/>
                  </a:solidFill>
                  <a:latin typeface="Cambria"/>
                  <a:ea typeface="Cambria"/>
                  <a:cs typeface="Cambria"/>
                  <a:sym typeface="Cambria"/>
                </a:rPr>
                <a:t>Junta </a:t>
              </a:r>
              <a:r>
                <a:rPr lang="en-US" sz="1600" b="1" dirty="0" err="1">
                  <a:solidFill>
                    <a:srgbClr val="FFFFFF"/>
                  </a:solidFill>
                  <a:latin typeface="Cambria"/>
                  <a:ea typeface="Cambria"/>
                  <a:cs typeface="Cambria"/>
                  <a:sym typeface="Cambria"/>
                </a:rPr>
                <a:t>en</a:t>
              </a:r>
              <a:r>
                <a:rPr lang="en-US" sz="1600" b="1" dirty="0">
                  <a:solidFill>
                    <a:srgbClr val="FFFFFF"/>
                  </a:solidFill>
                  <a:latin typeface="Cambria"/>
                  <a:ea typeface="Cambria"/>
                  <a:cs typeface="Cambria"/>
                  <a:sym typeface="Cambria"/>
                </a:rPr>
                <a:t> </a:t>
              </a:r>
              <a:r>
                <a:rPr lang="en-US" sz="1600" b="1" dirty="0" err="1">
                  <a:solidFill>
                    <a:srgbClr val="FFFFFF"/>
                  </a:solidFill>
                  <a:latin typeface="Cambria"/>
                  <a:ea typeface="Cambria"/>
                  <a:cs typeface="Cambria"/>
                  <a:sym typeface="Cambria"/>
                </a:rPr>
                <a:t>Equipo</a:t>
              </a:r>
              <a:r>
                <a:rPr lang="en-US" sz="1600" dirty="0">
                  <a:solidFill>
                    <a:srgbClr val="FFFFFF"/>
                  </a:solidFill>
                  <a:latin typeface="Arial"/>
                  <a:ea typeface="Arial"/>
                  <a:cs typeface="Arial"/>
                  <a:sym typeface="Arial"/>
                </a:rPr>
                <a:t> #3 </a:t>
              </a:r>
            </a:p>
            <a:p>
              <a:pPr marL="0" marR="0" lvl="0" indent="0" algn="ctr" rtl="0">
                <a:lnSpc>
                  <a:spcPct val="90000"/>
                </a:lnSpc>
                <a:spcBef>
                  <a:spcPts val="560"/>
                </a:spcBef>
                <a:spcAft>
                  <a:spcPts val="0"/>
                </a:spcAft>
                <a:buSzPct val="25000"/>
                <a:buNone/>
              </a:pPr>
              <a:r>
                <a:rPr lang="en-US" sz="1600" b="1" dirty="0">
                  <a:solidFill>
                    <a:srgbClr val="351E5F"/>
                  </a:solidFill>
                </a:rPr>
                <a:t>Dec.14</a:t>
              </a:r>
              <a:endParaRPr lang="en-US" sz="1600" b="1" dirty="0">
                <a:solidFill>
                  <a:srgbClr val="351E5F"/>
                </a:solidFill>
                <a:latin typeface="Arial"/>
                <a:ea typeface="Arial"/>
                <a:cs typeface="Arial"/>
                <a:sym typeface="Arial"/>
              </a:endParaRPr>
            </a:p>
          </p:txBody>
        </p:sp>
        <p:sp>
          <p:nvSpPr>
            <p:cNvPr id="244" name="Shape 244"/>
            <p:cNvSpPr/>
            <p:nvPr/>
          </p:nvSpPr>
          <p:spPr>
            <a:xfrm>
              <a:off x="3782663" y="2030730"/>
              <a:ext cx="740473" cy="64389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solidFill>
              <a:schemeClr val="dk2"/>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rot="10800000">
              <a:off x="3782663" y="2278380"/>
              <a:ext cx="740473" cy="64389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solidFill>
              <a:schemeClr val="dk2"/>
            </a:solidFill>
            <a:ln>
              <a:noFill/>
            </a:ln>
            <a:effectLst>
              <a:outerShdw blurRad="508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4724400" y="1524000"/>
            <a:ext cx="4040188" cy="732974"/>
          </a:xfrm>
          <a:prstGeom prst="rect">
            <a:avLst/>
          </a:prstGeom>
          <a:noFill/>
          <a:ln>
            <a:noFill/>
          </a:ln>
          <a:effectLst>
            <a:outerShdw blurRad="50800" dist="25400" dir="5400000" rotWithShape="0">
              <a:srgbClr val="000000">
                <a:alpha val="34901"/>
              </a:srgbClr>
            </a:outerShdw>
          </a:effectLst>
        </p:spPr>
        <p:txBody>
          <a:bodyPr wrap="square" lIns="91425" tIns="45700" rIns="91425" bIns="45700" anchor="ctr" anchorCtr="0">
            <a:noAutofit/>
          </a:bodyPr>
          <a:lstStyle/>
          <a:p>
            <a:pPr marL="0" marR="0" lvl="0" indent="0" algn="l" rtl="0">
              <a:spcBef>
                <a:spcPts val="0"/>
              </a:spcBef>
              <a:buClr>
                <a:schemeClr val="accent1"/>
              </a:buClr>
              <a:buSzPct val="25000"/>
              <a:buFont typeface="Noto Sans Symbols"/>
              <a:buNone/>
            </a:pPr>
            <a:r>
              <a:rPr lang="en-US" sz="2800" b="1" i="0" u="none" strike="noStrike" cap="none">
                <a:solidFill>
                  <a:schemeClr val="lt1"/>
                </a:solidFill>
                <a:latin typeface="Calibri"/>
                <a:ea typeface="Calibri"/>
                <a:cs typeface="Calibri"/>
                <a:sym typeface="Calibri"/>
              </a:rPr>
              <a:t>Telaraña del Salón:</a:t>
            </a:r>
          </a:p>
        </p:txBody>
      </p:sp>
      <p:sp>
        <p:nvSpPr>
          <p:cNvPr id="251" name="Shape 251"/>
          <p:cNvSpPr txBox="1">
            <a:spLocks noGrp="1"/>
          </p:cNvSpPr>
          <p:nvPr>
            <p:ph type="body" idx="3"/>
          </p:nvPr>
        </p:nvSpPr>
        <p:spPr>
          <a:xfrm>
            <a:off x="4594352" y="2514600"/>
            <a:ext cx="4575048" cy="3622787"/>
          </a:xfrm>
          <a:prstGeom prst="rect">
            <a:avLst/>
          </a:prstGeom>
          <a:noFill/>
          <a:ln>
            <a:noFill/>
          </a:ln>
        </p:spPr>
        <p:txBody>
          <a:bodyPr wrap="square" lIns="91425" tIns="45700" rIns="91425" bIns="45700" anchor="t" anchorCtr="0">
            <a:noAutofit/>
          </a:bodyPr>
          <a:lstStyle/>
          <a:p>
            <a:pPr marL="277813" marR="0" lvl="0" indent="-277813" algn="l" rtl="0">
              <a:spcBef>
                <a:spcPts val="0"/>
              </a:spcBef>
              <a:spcAft>
                <a:spcPts val="0"/>
              </a:spcAft>
              <a:buClr>
                <a:schemeClr val="accent1"/>
              </a:buClr>
              <a:buSzPct val="85000"/>
              <a:buFont typeface="Calibri"/>
              <a:buAutoNum type="arabicPeriod"/>
            </a:pPr>
            <a:r>
              <a:rPr lang="es-ES_tradnl" sz="2400" b="0" i="0" u="none" strike="noStrike" cap="none" dirty="0">
                <a:solidFill>
                  <a:schemeClr val="tx1"/>
                </a:solidFill>
                <a:latin typeface="Calibri"/>
                <a:ea typeface="Calibri"/>
                <a:cs typeface="Calibri"/>
                <a:sym typeface="Calibri"/>
              </a:rPr>
              <a:t>Todos de pie en un círculo</a:t>
            </a:r>
          </a:p>
          <a:p>
            <a:pPr marL="277813" marR="0" lvl="0" indent="-277813" algn="l" rtl="0">
              <a:spcBef>
                <a:spcPts val="480"/>
              </a:spcBef>
              <a:spcAft>
                <a:spcPts val="0"/>
              </a:spcAft>
              <a:buClr>
                <a:schemeClr val="accent1"/>
              </a:buClr>
              <a:buSzPct val="85000"/>
              <a:buFont typeface="Calibri"/>
              <a:buAutoNum type="arabicPeriod"/>
            </a:pPr>
            <a:r>
              <a:rPr lang="es-ES_tradnl" sz="2400" b="0" i="0" u="none" strike="noStrike" cap="none" dirty="0">
                <a:solidFill>
                  <a:schemeClr val="tx1"/>
                </a:solidFill>
                <a:latin typeface="Calibri"/>
                <a:ea typeface="Calibri"/>
                <a:cs typeface="Calibri"/>
                <a:sym typeface="Calibri"/>
              </a:rPr>
              <a:t>Diga su nombre</a:t>
            </a:r>
          </a:p>
          <a:p>
            <a:pPr marL="277813" marR="0" lvl="0" indent="-277813" algn="l" rtl="0">
              <a:spcBef>
                <a:spcPts val="480"/>
              </a:spcBef>
              <a:spcAft>
                <a:spcPts val="0"/>
              </a:spcAft>
              <a:buClr>
                <a:schemeClr val="accent1"/>
              </a:buClr>
              <a:buSzPct val="85000"/>
              <a:buFont typeface="Calibri"/>
              <a:buAutoNum type="arabicPeriod"/>
            </a:pPr>
            <a:r>
              <a:rPr lang="es-ES_tradnl" sz="2400" b="0" i="0" u="none" strike="noStrike" cap="none" dirty="0">
                <a:solidFill>
                  <a:schemeClr val="tx1"/>
                </a:solidFill>
                <a:latin typeface="Calibri"/>
                <a:ea typeface="Calibri"/>
                <a:cs typeface="Calibri"/>
                <a:sym typeface="Calibri"/>
              </a:rPr>
              <a:t>Cuéntanos algo acerca de su nombre </a:t>
            </a:r>
            <a:r>
              <a:rPr lang="es-ES_tradnl" sz="1600" b="0" i="0" u="none" strike="noStrike" cap="none" dirty="0">
                <a:solidFill>
                  <a:schemeClr val="tx1"/>
                </a:solidFill>
                <a:latin typeface="Calibri"/>
                <a:ea typeface="Calibri"/>
                <a:cs typeface="Calibri"/>
                <a:sym typeface="Calibri"/>
              </a:rPr>
              <a:t>(por ejemplo, ¿Por qué se le dio ese nombre o lo que significa su nombre)</a:t>
            </a:r>
          </a:p>
          <a:p>
            <a:pPr marL="277813" marR="0" lvl="0" indent="-277813" algn="l" rtl="0">
              <a:spcBef>
                <a:spcPts val="480"/>
              </a:spcBef>
              <a:buClr>
                <a:schemeClr val="accent1"/>
              </a:buClr>
              <a:buSzPct val="85000"/>
              <a:buFont typeface="Calibri"/>
              <a:buAutoNum type="arabicPeriod"/>
            </a:pPr>
            <a:r>
              <a:rPr lang="es-ES_tradnl" sz="2400" b="0" i="0" u="none" strike="noStrike" cap="none" dirty="0">
                <a:solidFill>
                  <a:schemeClr val="tx1"/>
                </a:solidFill>
                <a:latin typeface="Calibri"/>
                <a:ea typeface="Calibri"/>
                <a:cs typeface="Calibri"/>
                <a:sym typeface="Calibri"/>
              </a:rPr>
              <a:t>Tire el hilo a alguien que usted no conoce</a:t>
            </a:r>
          </a:p>
        </p:txBody>
      </p:sp>
      <p:sp>
        <p:nvSpPr>
          <p:cNvPr id="252" name="Shape 252"/>
          <p:cNvSpPr txBox="1">
            <a:spLocks noGrp="1"/>
          </p:cNvSpPr>
          <p:nvPr>
            <p:ph type="title"/>
          </p:nvPr>
        </p:nvSpPr>
        <p:spPr>
          <a:xfrm>
            <a:off x="304800" y="762000"/>
            <a:ext cx="8534400" cy="758952"/>
          </a:xfrm>
          <a:prstGeom prst="rect">
            <a:avLst/>
          </a:prstGeom>
          <a:noFill/>
          <a:ln>
            <a:noFill/>
          </a:ln>
        </p:spPr>
        <p:txBody>
          <a:bodyPr wrap="square" lIns="91425" tIns="45700" rIns="91425" bIns="45700" anchor="b" anchorCtr="0">
            <a:noAutofit/>
          </a:bodyPr>
          <a:lstStyle/>
          <a:p>
            <a:pPr marL="0" marR="0" lvl="0" indent="0" algn="ctr" rtl="0">
              <a:spcBef>
                <a:spcPts val="0"/>
              </a:spcBef>
              <a:spcAft>
                <a:spcPts val="0"/>
              </a:spcAft>
              <a:buClr>
                <a:srgbClr val="4F81BD"/>
              </a:buClr>
              <a:buSzPct val="25000"/>
              <a:buFont typeface="Calibri"/>
              <a:buNone/>
            </a:pPr>
            <a:r>
              <a:rPr lang="en-US" sz="2800" b="0" i="0" u="none" strike="noStrike" cap="none">
                <a:solidFill>
                  <a:srgbClr val="4F81BD"/>
                </a:solidFill>
                <a:latin typeface="Calibri"/>
                <a:ea typeface="Calibri"/>
                <a:cs typeface="Calibri"/>
                <a:sym typeface="Calibri"/>
              </a:rPr>
              <a:t>APTT Team Building Activity</a:t>
            </a:r>
            <a:br>
              <a:rPr lang="en-US" sz="2800" b="0" i="0" u="none" strike="noStrike" cap="none">
                <a:solidFill>
                  <a:srgbClr val="4F81BD"/>
                </a:solidFill>
                <a:latin typeface="Calibri"/>
                <a:ea typeface="Calibri"/>
                <a:cs typeface="Calibri"/>
                <a:sym typeface="Calibri"/>
              </a:rPr>
            </a:br>
            <a:r>
              <a:rPr lang="en-US" sz="2800" b="0" i="0" u="none" strike="noStrike" cap="none">
                <a:solidFill>
                  <a:srgbClr val="4F81BD"/>
                </a:solidFill>
                <a:latin typeface="Calibri"/>
                <a:ea typeface="Calibri"/>
                <a:cs typeface="Calibri"/>
                <a:sym typeface="Calibri"/>
              </a:rPr>
              <a:t>APTT ACTIVIDAD PARA CONOCERSE</a:t>
            </a:r>
            <a:br>
              <a:rPr lang="en-US" sz="2800" b="0" i="0" u="none" strike="noStrike" cap="none">
                <a:solidFill>
                  <a:srgbClr val="D16349"/>
                </a:solidFill>
                <a:latin typeface="Calibri"/>
                <a:ea typeface="Calibri"/>
                <a:cs typeface="Calibri"/>
                <a:sym typeface="Calibri"/>
              </a:rPr>
            </a:br>
            <a:endParaRPr lang="en-US" sz="2800" b="0" i="0" u="none" strike="noStrike" cap="none">
              <a:solidFill>
                <a:srgbClr val="D16349"/>
              </a:solidFill>
              <a:latin typeface="Calibri"/>
              <a:ea typeface="Calibri"/>
              <a:cs typeface="Calibri"/>
              <a:sym typeface="Calibri"/>
            </a:endParaRPr>
          </a:p>
        </p:txBody>
      </p:sp>
      <p:sp>
        <p:nvSpPr>
          <p:cNvPr id="253" name="Shape 253"/>
          <p:cNvSpPr txBox="1">
            <a:spLocks noGrp="1"/>
          </p:cNvSpPr>
          <p:nvPr>
            <p:ph type="sldNum" idx="12"/>
          </p:nvPr>
        </p:nvSpPr>
        <p:spPr>
          <a:xfrm>
            <a:off x="4343400" y="1042416"/>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spcAft>
                <a:spcPts val="0"/>
              </a:spcAft>
              <a:buSzPct val="25000"/>
              <a:buNone/>
            </a:pPr>
            <a:fld id="{00000000-1234-1234-1234-123412341234}" type="slidenum">
              <a:rPr lang="en-US" sz="1600">
                <a:solidFill>
                  <a:srgbClr val="88A44E"/>
                </a:solidFill>
                <a:latin typeface="Arial"/>
                <a:ea typeface="Arial"/>
                <a:cs typeface="Arial"/>
                <a:sym typeface="Arial"/>
              </a:rPr>
              <a:t>8</a:t>
            </a:fld>
            <a:endParaRPr lang="en-US" sz="1600">
              <a:solidFill>
                <a:srgbClr val="88A44E"/>
              </a:solidFill>
              <a:latin typeface="Arial"/>
              <a:ea typeface="Arial"/>
              <a:cs typeface="Arial"/>
              <a:sym typeface="Arial"/>
            </a:endParaRPr>
          </a:p>
        </p:txBody>
      </p:sp>
      <p:sp>
        <p:nvSpPr>
          <p:cNvPr id="254" name="Shape 254"/>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901"/>
              </a:srgbClr>
            </a:outerShdw>
          </a:effectLst>
        </p:spPr>
        <p:txBody>
          <a:bodyPr wrap="square" lIns="91425" tIns="45700" rIns="91425" bIns="45700" anchor="ctr" anchorCtr="0">
            <a:noAutofit/>
          </a:bodyPr>
          <a:lstStyle/>
          <a:p>
            <a:pPr marL="0" marR="0" lvl="0" indent="0" algn="l" rtl="0">
              <a:spcBef>
                <a:spcPts val="0"/>
              </a:spcBef>
              <a:buClr>
                <a:schemeClr val="accent1"/>
              </a:buClr>
              <a:buSzPct val="25000"/>
              <a:buFont typeface="Noto Sans Symbols"/>
              <a:buNone/>
            </a:pPr>
            <a:r>
              <a:rPr lang="en-US" sz="2800" b="1" i="0" u="none" strike="noStrike" cap="none">
                <a:solidFill>
                  <a:srgbClr val="FFFFFF"/>
                </a:solidFill>
                <a:latin typeface="Calibri"/>
                <a:ea typeface="Calibri"/>
                <a:cs typeface="Calibri"/>
                <a:sym typeface="Calibri"/>
              </a:rPr>
              <a:t>Classroom Web:</a:t>
            </a:r>
          </a:p>
        </p:txBody>
      </p:sp>
      <p:sp>
        <p:nvSpPr>
          <p:cNvPr id="255" name="Shape 255"/>
          <p:cNvSpPr txBox="1">
            <a:spLocks noGrp="1"/>
          </p:cNvSpPr>
          <p:nvPr>
            <p:ph type="body" idx="3"/>
          </p:nvPr>
        </p:nvSpPr>
        <p:spPr>
          <a:xfrm>
            <a:off x="152400" y="2514600"/>
            <a:ext cx="4575048" cy="3622787"/>
          </a:xfrm>
          <a:prstGeom prst="rect">
            <a:avLst/>
          </a:prstGeom>
          <a:noFill/>
          <a:ln>
            <a:noFill/>
          </a:ln>
        </p:spPr>
        <p:txBody>
          <a:bodyPr wrap="square" lIns="91425" tIns="45700" rIns="91425" bIns="45700" anchor="t" anchorCtr="0">
            <a:noAutofit/>
          </a:bodyPr>
          <a:lstStyle/>
          <a:p>
            <a:pPr marL="293688" marR="0" lvl="0" indent="-280988" algn="l" rtl="0">
              <a:spcBef>
                <a:spcPts val="0"/>
              </a:spcBef>
              <a:spcAft>
                <a:spcPts val="0"/>
              </a:spcAft>
              <a:buClr>
                <a:schemeClr val="accent1"/>
              </a:buClr>
              <a:buSzPct val="85000"/>
              <a:buFont typeface="Calibri"/>
              <a:buAutoNum type="arabicPeriod"/>
            </a:pPr>
            <a:r>
              <a:rPr lang="en-US" sz="2400" b="0" i="0" u="none" strike="noStrike" cap="none" dirty="0">
                <a:solidFill>
                  <a:schemeClr val="dk1"/>
                </a:solidFill>
                <a:latin typeface="Calibri"/>
                <a:ea typeface="Calibri"/>
                <a:cs typeface="Calibri"/>
                <a:sym typeface="Calibri"/>
              </a:rPr>
              <a:t>Everyone stands in a circle</a:t>
            </a:r>
          </a:p>
          <a:p>
            <a:pPr marL="293688" lvl="0" indent="-280988">
              <a:spcBef>
                <a:spcPts val="480"/>
              </a:spcBef>
              <a:buFont typeface="Calibri"/>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Work together to keep the balloon in the air at all times</a:t>
            </a:r>
            <a:endParaRPr lang="en-US" sz="2400" b="0" i="0" u="none" strike="noStrike" cap="none" dirty="0">
              <a:solidFill>
                <a:schemeClr val="dk1"/>
              </a:solidFill>
              <a:latin typeface="Calibri"/>
              <a:ea typeface="Calibri"/>
              <a:cs typeface="Calibri"/>
              <a:sym typeface="Calibri"/>
            </a:endParaRPr>
          </a:p>
          <a:p>
            <a:pPr marL="293688" marR="0" lvl="0" indent="-280988" algn="l" rtl="0">
              <a:spcBef>
                <a:spcPts val="480"/>
              </a:spcBef>
              <a:spcAft>
                <a:spcPts val="0"/>
              </a:spcAft>
              <a:buClr>
                <a:schemeClr val="accent1"/>
              </a:buClr>
              <a:buSzPct val="85000"/>
              <a:buFont typeface="Calibri"/>
              <a:buAutoNum type="arabicPeriod"/>
            </a:pPr>
            <a:r>
              <a:rPr lang="en-US" sz="2400" b="0" i="0" u="none" strike="noStrike" cap="none" dirty="0">
                <a:solidFill>
                  <a:schemeClr val="dk1"/>
                </a:solidFill>
                <a:latin typeface="Calibri"/>
                <a:ea typeface="Calibri"/>
                <a:cs typeface="Calibri"/>
                <a:sym typeface="Calibri"/>
              </a:rPr>
              <a:t>Try to keep the second balloon up in the air, being sure that the first one stays in the air as well</a:t>
            </a:r>
            <a:r>
              <a:rPr lang="en-US" sz="2400" dirty="0"/>
              <a:t>.</a:t>
            </a:r>
            <a:r>
              <a:rPr lang="en-US" sz="2400" b="0" i="0" u="none" strike="noStrike" cap="none" dirty="0">
                <a:solidFill>
                  <a:schemeClr val="dk1"/>
                </a:solidFill>
                <a:latin typeface="Calibri"/>
                <a:ea typeface="Calibri"/>
                <a:cs typeface="Calibri"/>
                <a:sym typeface="Calibri"/>
              </a:rPr>
              <a:t> </a:t>
            </a:r>
            <a:endParaRPr lang="en-US" sz="2000" b="0" i="0" u="none" strike="noStrike" cap="none" dirty="0">
              <a:solidFill>
                <a:schemeClr val="dk1"/>
              </a:solidFill>
              <a:latin typeface="Calibri"/>
              <a:ea typeface="Calibri"/>
              <a:cs typeface="Calibri"/>
              <a:sym typeface="Calibri"/>
            </a:endParaRPr>
          </a:p>
          <a:p>
            <a:pPr marL="293688" lvl="0" indent="-280988">
              <a:spcBef>
                <a:spcPts val="480"/>
              </a:spcBef>
              <a:buFont typeface="Calibri"/>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Keep as many balloons as you can up, especially the one labeled education</a:t>
            </a:r>
            <a:r>
              <a:rPr lang="en-US" sz="2400" b="0" i="0" u="none" strike="noStrike" cap="none" dirty="0">
                <a:solidFill>
                  <a:schemeClr val="dk1"/>
                </a:solidFill>
                <a:latin typeface="Calibri"/>
                <a:ea typeface="Calibri"/>
                <a:cs typeface="Calibri"/>
                <a:sym typeface="Calibri"/>
              </a:rPr>
              <a:t>.</a:t>
            </a:r>
          </a:p>
        </p:txBody>
      </p:sp>
      <p:pic>
        <p:nvPicPr>
          <p:cNvPr id="256" name="Shape 256" descr="600.jpg"/>
          <p:cNvPicPr preferRelativeResize="0">
            <a:picLocks noGrp="1"/>
          </p:cNvPicPr>
          <p:nvPr>
            <p:ph type="body" idx="4"/>
          </p:nvPr>
        </p:nvPicPr>
        <p:blipFill rotWithShape="1">
          <a:blip r:embed="rId3">
            <a:alphaModFix/>
          </a:blip>
          <a:srcRect t="-24893" b="-24892"/>
          <a:stretch/>
        </p:blipFill>
        <p:spPr>
          <a:xfrm>
            <a:off x="5186289" y="4933158"/>
            <a:ext cx="2133600" cy="18029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subTitle" idx="1"/>
          </p:nvPr>
        </p:nvSpPr>
        <p:spPr>
          <a:xfrm>
            <a:off x="152400" y="2971800"/>
            <a:ext cx="8763000" cy="22860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Noto Sans Symbols"/>
              <a:buNone/>
            </a:pPr>
            <a:r>
              <a:rPr lang="en-US" sz="2590" b="1" i="1" u="none" strike="noStrike" cap="none" dirty="0">
                <a:solidFill>
                  <a:srgbClr val="004080"/>
                </a:solidFill>
                <a:latin typeface="Calibri"/>
                <a:ea typeface="Calibri"/>
                <a:cs typeface="Calibri"/>
                <a:sym typeface="Calibri"/>
              </a:rPr>
              <a:t>Content Area: </a:t>
            </a:r>
            <a:r>
              <a:rPr lang="en-US" sz="2590" b="0" dirty="0">
                <a:solidFill>
                  <a:srgbClr val="004080"/>
                </a:solidFill>
              </a:rPr>
              <a:t>English/Reading</a:t>
            </a:r>
          </a:p>
          <a:p>
            <a:pPr marL="0" marR="0" lvl="0" indent="0" algn="ctr" rtl="0">
              <a:lnSpc>
                <a:spcPct val="90000"/>
              </a:lnSpc>
              <a:spcBef>
                <a:spcPts val="518"/>
              </a:spcBef>
              <a:spcAft>
                <a:spcPts val="0"/>
              </a:spcAft>
              <a:buClr>
                <a:schemeClr val="accent1"/>
              </a:buClr>
              <a:buSzPct val="25000"/>
              <a:buFont typeface="Noto Sans Symbols"/>
              <a:buNone/>
            </a:pPr>
            <a:r>
              <a:rPr lang="es-ES_tradnl" sz="2590" b="1" i="1" u="none" strike="noStrike" cap="none" dirty="0">
                <a:solidFill>
                  <a:srgbClr val="004080"/>
                </a:solidFill>
                <a:sym typeface="Calibri"/>
              </a:rPr>
              <a:t>Área Académica: </a:t>
            </a:r>
            <a:r>
              <a:rPr lang="es-ES_tradnl" sz="2590" b="0" dirty="0">
                <a:solidFill>
                  <a:srgbClr val="004080"/>
                </a:solidFill>
              </a:rPr>
              <a:t>Inglés/Lectura</a:t>
            </a:r>
          </a:p>
          <a:p>
            <a:pPr marL="0" marR="0" lvl="0" indent="0" algn="ctr" rtl="0">
              <a:lnSpc>
                <a:spcPct val="90000"/>
              </a:lnSpc>
              <a:spcBef>
                <a:spcPts val="518"/>
              </a:spcBef>
              <a:spcAft>
                <a:spcPts val="0"/>
              </a:spcAft>
              <a:buClr>
                <a:schemeClr val="accent1"/>
              </a:buClr>
              <a:buSzPct val="25000"/>
              <a:buFont typeface="Noto Sans Symbols"/>
              <a:buNone/>
            </a:pPr>
            <a:endParaRPr sz="2590" b="0" i="0" u="none" strike="noStrike" cap="none" dirty="0">
              <a:solidFill>
                <a:srgbClr val="004080"/>
              </a:solidFill>
              <a:latin typeface="Calibri"/>
              <a:ea typeface="Calibri"/>
              <a:cs typeface="Calibri"/>
              <a:sym typeface="Calibri"/>
            </a:endParaRPr>
          </a:p>
          <a:p>
            <a:pPr marL="0" marR="0" lvl="0" indent="0" algn="ctr" rtl="0">
              <a:lnSpc>
                <a:spcPct val="90000"/>
              </a:lnSpc>
              <a:spcBef>
                <a:spcPts val="518"/>
              </a:spcBef>
              <a:spcAft>
                <a:spcPts val="0"/>
              </a:spcAft>
              <a:buClr>
                <a:schemeClr val="accent1"/>
              </a:buClr>
              <a:buSzPct val="25000"/>
              <a:buFont typeface="Noto Sans Symbols"/>
              <a:buNone/>
            </a:pPr>
            <a:r>
              <a:rPr lang="en-US" sz="2590" b="1" i="1" u="none" strike="noStrike" cap="none" dirty="0">
                <a:solidFill>
                  <a:srgbClr val="004080"/>
                </a:solidFill>
                <a:latin typeface="Calibri"/>
                <a:ea typeface="Calibri"/>
                <a:cs typeface="Calibri"/>
                <a:sym typeface="Calibri"/>
              </a:rPr>
              <a:t>Skill:</a:t>
            </a:r>
            <a:r>
              <a:rPr lang="en-US" sz="2590" b="1" i="0" u="none" strike="noStrike" cap="none" dirty="0">
                <a:solidFill>
                  <a:srgbClr val="004080"/>
                </a:solidFill>
                <a:latin typeface="Calibri"/>
                <a:ea typeface="Calibri"/>
                <a:cs typeface="Calibri"/>
                <a:sym typeface="Calibri"/>
              </a:rPr>
              <a:t> </a:t>
            </a:r>
            <a:r>
              <a:rPr lang="en-US" sz="2590" b="0" dirty="0">
                <a:solidFill>
                  <a:srgbClr val="004080"/>
                </a:solidFill>
              </a:rPr>
              <a:t>Context Clues</a:t>
            </a:r>
            <a:r>
              <a:rPr lang="en-US" sz="2590" b="0" i="0" u="none" strike="noStrike" cap="none" dirty="0">
                <a:solidFill>
                  <a:srgbClr val="004080"/>
                </a:solidFill>
                <a:latin typeface="Calibri"/>
                <a:ea typeface="Calibri"/>
                <a:cs typeface="Calibri"/>
                <a:sym typeface="Calibri"/>
              </a:rPr>
              <a:t> (Fluency)</a:t>
            </a:r>
          </a:p>
          <a:p>
            <a:pPr marL="0" marR="0" lvl="0" indent="0" algn="ctr" rtl="0">
              <a:lnSpc>
                <a:spcPct val="90000"/>
              </a:lnSpc>
              <a:spcBef>
                <a:spcPts val="518"/>
              </a:spcBef>
              <a:spcAft>
                <a:spcPts val="0"/>
              </a:spcAft>
              <a:buClr>
                <a:schemeClr val="accent1"/>
              </a:buClr>
              <a:buSzPct val="25000"/>
              <a:buFont typeface="Noto Sans Symbols"/>
              <a:buNone/>
            </a:pPr>
            <a:r>
              <a:rPr lang="es-ES_tradnl" sz="2590" b="1" i="1" u="none" strike="noStrike" cap="none" dirty="0">
                <a:solidFill>
                  <a:srgbClr val="004080"/>
                </a:solidFill>
                <a:sym typeface="Calibri"/>
              </a:rPr>
              <a:t>Habilidad</a:t>
            </a:r>
            <a:r>
              <a:rPr lang="es-ES_tradnl" sz="2590" i="1" dirty="0">
                <a:solidFill>
                  <a:srgbClr val="004080"/>
                </a:solidFill>
              </a:rPr>
              <a:t>: Pistas o claves de contexto </a:t>
            </a:r>
            <a:r>
              <a:rPr lang="es-ES_tradnl" sz="2590" b="0" i="0" u="none" strike="noStrike" cap="none" dirty="0">
                <a:solidFill>
                  <a:schemeClr val="bg2"/>
                </a:solidFill>
                <a:sym typeface="Calibri"/>
              </a:rPr>
              <a:t>(Fluidez)</a:t>
            </a:r>
          </a:p>
          <a:p>
            <a:pPr marL="0" marR="0" lvl="0" indent="0" algn="ctr" rtl="0">
              <a:lnSpc>
                <a:spcPct val="90000"/>
              </a:lnSpc>
              <a:spcBef>
                <a:spcPts val="518"/>
              </a:spcBef>
              <a:buClr>
                <a:schemeClr val="accent1"/>
              </a:buClr>
              <a:buSzPct val="25000"/>
              <a:buFont typeface="Noto Sans Symbols"/>
              <a:buNone/>
            </a:pPr>
            <a:endParaRPr sz="2590" b="1" i="0" u="sng" strike="noStrike" cap="none" dirty="0">
              <a:solidFill>
                <a:schemeClr val="dk2"/>
              </a:solidFill>
              <a:latin typeface="Calibri"/>
              <a:ea typeface="Calibri"/>
              <a:cs typeface="Calibri"/>
              <a:sym typeface="Calibri"/>
            </a:endParaRPr>
          </a:p>
        </p:txBody>
      </p:sp>
      <p:sp>
        <p:nvSpPr>
          <p:cNvPr id="262" name="Shape 262"/>
          <p:cNvSpPr txBox="1">
            <a:spLocks noGrp="1"/>
          </p:cNvSpPr>
          <p:nvPr>
            <p:ph type="ctrTitle"/>
          </p:nvPr>
        </p:nvSpPr>
        <p:spPr>
          <a:xfrm>
            <a:off x="152400" y="-228600"/>
            <a:ext cx="8763000" cy="1752600"/>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4F81BD"/>
              </a:buClr>
              <a:buSzPct val="25000"/>
              <a:buFont typeface="Calibri"/>
              <a:buNone/>
            </a:pPr>
            <a:r>
              <a:rPr lang="en-US" sz="2400" b="0" i="0" u="none" strike="noStrike" cap="none" dirty="0">
                <a:solidFill>
                  <a:srgbClr val="4F81BD"/>
                </a:solidFill>
                <a:latin typeface="Calibri"/>
                <a:ea typeface="Calibri"/>
                <a:cs typeface="Calibri"/>
                <a:sym typeface="Calibri"/>
              </a:rPr>
              <a:t>Foundational Grade Level Skill</a:t>
            </a:r>
            <a:br>
              <a:rPr lang="en-US" sz="2400" b="0" i="0" u="none" strike="noStrike" cap="none" dirty="0">
                <a:solidFill>
                  <a:srgbClr val="D16349"/>
                </a:solidFill>
                <a:latin typeface="Calibri"/>
                <a:ea typeface="Calibri"/>
                <a:cs typeface="Calibri"/>
                <a:sym typeface="Calibri"/>
              </a:rPr>
            </a:br>
            <a:r>
              <a:rPr lang="es-ES_tradnl" sz="2400" b="0" i="0" u="none" strike="noStrike" cap="none" dirty="0">
                <a:solidFill>
                  <a:schemeClr val="accent1"/>
                </a:solidFill>
                <a:latin typeface="Calibri"/>
                <a:ea typeface="Calibri"/>
                <a:cs typeface="Calibri"/>
                <a:sym typeface="Calibri"/>
              </a:rPr>
              <a:t>Información General Sobre la Habilidad en el Grado Escolar</a:t>
            </a:r>
          </a:p>
        </p:txBody>
      </p:sp>
      <p:pic>
        <p:nvPicPr>
          <p:cNvPr id="263" name="Shape 263" descr="unnamed.png"/>
          <p:cNvPicPr preferRelativeResize="0"/>
          <p:nvPr/>
        </p:nvPicPr>
        <p:blipFill rotWithShape="1">
          <a:blip r:embed="rId3">
            <a:alphaModFix/>
          </a:blip>
          <a:srcRect/>
          <a:stretch/>
        </p:blipFill>
        <p:spPr>
          <a:xfrm>
            <a:off x="304800" y="5181600"/>
            <a:ext cx="1143000" cy="1143000"/>
          </a:xfrm>
          <a:prstGeom prst="rect">
            <a:avLst/>
          </a:prstGeom>
          <a:noFill/>
          <a:ln>
            <a:noFill/>
          </a:ln>
        </p:spPr>
      </p:pic>
    </p:spTree>
  </p:cSld>
  <p:clrMapOvr>
    <a:masterClrMapping/>
  </p:clrMapOvr>
</p:sld>
</file>

<file path=ppt/theme/theme1.xml><?xml version="1.0" encoding="utf-8"?>
<a:theme xmlns:a="http://schemas.openxmlformats.org/drawingml/2006/main" name="Civ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6603</TotalTime>
  <Words>4057</Words>
  <Application>Microsoft Macintosh PowerPoint</Application>
  <PresentationFormat>On-screen Show (4:3)</PresentationFormat>
  <Paragraphs>433</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Noto Sans Symbols</vt:lpstr>
      <vt:lpstr>Times New Roman</vt:lpstr>
      <vt:lpstr>Civic</vt:lpstr>
      <vt:lpstr>Welcome to APTT Team Meeting #2 Bienvenidos a la segunda junta de APTT</vt:lpstr>
      <vt:lpstr>  Welcome to the Academic Parent Teacher Team (APTT) Meeting #2 Bienvenidos a la segunda junta de APTT  (Equipo Académico de Padres y Maestros)  Kenmore Middle School Ms. Kennedy</vt:lpstr>
      <vt:lpstr>APTT Meeting #1 Primera Junta de APTT</vt:lpstr>
      <vt:lpstr>APTT Meeting #1 Primera Junta de APTT</vt:lpstr>
      <vt:lpstr>Student Learning Time Tiempo de Aprendizaje del Estudiante</vt:lpstr>
      <vt:lpstr>Turn and Talk Hable con un Compañero</vt:lpstr>
      <vt:lpstr>PowerPoint Presentation</vt:lpstr>
      <vt:lpstr>APTT Team Building Activity APTT ACTIVIDAD PARA CONOCERSE </vt:lpstr>
      <vt:lpstr>Foundational Grade Level Skill Información General Sobre la Habilidad en el Grado Escolar</vt:lpstr>
      <vt:lpstr>Reading Fluency: Vocabulary Fluidez en la lectura: Vocabulario</vt:lpstr>
      <vt:lpstr>Reading Fluency: Vocabulary Fluidez en la lectura: Vocabulario</vt:lpstr>
      <vt:lpstr>Turn and Talk  Hable con un Compañero</vt:lpstr>
      <vt:lpstr>PowerPoint Presentation</vt:lpstr>
      <vt:lpstr>Turn and Talk Hable con un Compañero</vt:lpstr>
      <vt:lpstr>6th Grade Vocabulary Fluency Classroom Data Datos de 6to grado: Fluidez del Vocabulario en Clases  </vt:lpstr>
      <vt:lpstr>Reading Fluency: Vocabulary in Action Fluidez en la lectura: Vocabulario en acción </vt:lpstr>
      <vt:lpstr>Activity #1 Directions: Context Clue Trouble Actividad #1 Direcciones:  </vt:lpstr>
      <vt:lpstr>Activity #1 Directions: Context Clue Trouble Actividad #1 Direcciones:  </vt:lpstr>
      <vt:lpstr>Demonstration – I Do Demostración – Yo Lo Hago </vt:lpstr>
      <vt:lpstr>Guided Practice – We do Práctica Guiada – Nosotros Hacemos  </vt:lpstr>
      <vt:lpstr>Independent Practice – You Do Práctica Independiente – Tú Lo Haces</vt:lpstr>
      <vt:lpstr>Turn and Talk Hable con un Compañero</vt:lpstr>
      <vt:lpstr>Demonstration – I Do Demostración – Yo Lo Hago </vt:lpstr>
      <vt:lpstr>Guided Practice – We do Práctica Guiada – Nosotros Hacemos  </vt:lpstr>
      <vt:lpstr>Independent Practice – You Do Práctica Independiente – Tú Lo Haces</vt:lpstr>
      <vt:lpstr>Turn and Talk  Hable con un Compañero</vt:lpstr>
      <vt:lpstr>PowerPoint Presentation</vt:lpstr>
      <vt:lpstr>Model: Let’s Write a S.M.A.R.T. Goal Modelo: Vamos a escribir una meta S.M.A.R.T. </vt:lpstr>
      <vt:lpstr>6th Grade Vocabulary In Context Classroom Data Datos de 60: Fluidez en la Vocabulario  </vt:lpstr>
      <vt:lpstr>Setting S.M.A.R.T. Goals Establecer Metas S.M.A.R.T. </vt:lpstr>
      <vt:lpstr>  • APTT Meeting Dates • Juntas de APTT •  #1 October 12, 2016 Individual Meetings : Thursday Oct. 26-27 #2 December 14, 2017 #3 March 8,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APTT Team Meeting #1 Bienvenidos a la Primera Junta de APTT</dc:title>
  <dc:creator>Kennedy, Stacey</dc:creator>
  <cp:lastModifiedBy>Microsoft Office User</cp:lastModifiedBy>
  <cp:revision>66</cp:revision>
  <dcterms:modified xsi:type="dcterms:W3CDTF">2024-05-10T08:52:21Z</dcterms:modified>
</cp:coreProperties>
</file>