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9" r:id="rId2"/>
  </p:sldIdLst>
  <p:sldSz cx="10058400" cy="7772400"/>
  <p:notesSz cx="6858000" cy="9144000"/>
  <p:defaultTextStyle>
    <a:defPPr>
      <a:defRPr lang="en-US"/>
    </a:defPPr>
    <a:lvl1pPr algn="l" defTabSz="10175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508000" indent="-50800" algn="l" defTabSz="10175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1017588" indent="-103188" algn="l" defTabSz="10175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527175" indent="-155575" algn="l" defTabSz="10175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2036763" indent="-207963" algn="l" defTabSz="10175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C78309"/>
    <a:srgbClr val="B77E0D"/>
    <a:srgbClr val="B27912"/>
    <a:srgbClr val="AA6C1A"/>
    <a:srgbClr val="A7761D"/>
    <a:srgbClr val="9D762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338" y="-102"/>
      </p:cViewPr>
      <p:guideLst>
        <p:guide orient="horz" pos="2448"/>
        <p:guide pos="31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61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1870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01870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005A39-F598-40BC-B065-2C4E8BD13301}" type="datetimeFigureOut">
              <a:rPr lang="en-US"/>
              <a:pPr>
                <a:defRPr/>
              </a:pPr>
              <a:t>5/5/2013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54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01870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01870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B2C1AC5-88FA-4AE3-8FAC-62C729BC55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017588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08000" algn="l" defTabSz="1017588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17588" algn="l" defTabSz="1017588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27175" algn="l" defTabSz="1017588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36763" algn="l" defTabSz="1017588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46764" algn="l" defTabSz="101870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56116" algn="l" defTabSz="101870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65469" algn="l" defTabSz="101870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74821" algn="l" defTabSz="101870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2"/>
            <a:ext cx="8549640" cy="16660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9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0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6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1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4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D96C4-FC1E-472F-BBDA-E4F752B61131}" type="datetime1">
              <a:rPr lang="en-US"/>
              <a:pPr>
                <a:defRPr/>
              </a:pPr>
              <a:t>5/5/2013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B2625-642D-4079-8F14-D17968C15A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C1231-3D96-482C-9131-7E91D113B860}" type="datetime1">
              <a:rPr lang="en-US"/>
              <a:pPr>
                <a:defRPr/>
              </a:pPr>
              <a:t>5/5/2013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80EB3-0E6C-46DD-B5D6-25A53719B0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88"/>
            <a:ext cx="8549640" cy="1543685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6"/>
            <a:ext cx="8549640" cy="1700213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935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70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80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7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67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61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54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48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0031D-C675-4E58-B248-2C62C54E1C7F}" type="datetime1">
              <a:rPr lang="en-US"/>
              <a:pPr>
                <a:defRPr/>
              </a:pPr>
              <a:t>5/5/2013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FB0A3-49B4-46A5-9473-CA17C471DE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813562"/>
            <a:ext cx="4442460" cy="512942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020" y="1813562"/>
            <a:ext cx="4442460" cy="512942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5F15E-9D18-49EE-91DA-45E2D865AE31}" type="datetime1">
              <a:rPr lang="en-US"/>
              <a:pPr>
                <a:defRPr/>
              </a:pPr>
              <a:t>5/5/2013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DB399-E9F1-4168-917B-34C2888BCF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2" y="1739795"/>
            <a:ext cx="4444207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352" indent="0">
              <a:buNone/>
              <a:defRPr sz="2200" b="1"/>
            </a:lvl2pPr>
            <a:lvl3pPr marL="1018705" indent="0">
              <a:buNone/>
              <a:defRPr sz="2000" b="1"/>
            </a:lvl3pPr>
            <a:lvl4pPr marL="1528058" indent="0">
              <a:buNone/>
              <a:defRPr sz="1800" b="1"/>
            </a:lvl4pPr>
            <a:lvl5pPr marL="2037411" indent="0">
              <a:buNone/>
              <a:defRPr sz="1800" b="1"/>
            </a:lvl5pPr>
            <a:lvl6pPr marL="2546764" indent="0">
              <a:buNone/>
              <a:defRPr sz="1800" b="1"/>
            </a:lvl6pPr>
            <a:lvl7pPr marL="3056116" indent="0">
              <a:buNone/>
              <a:defRPr sz="1800" b="1"/>
            </a:lvl7pPr>
            <a:lvl8pPr marL="3565469" indent="0">
              <a:buNone/>
              <a:defRPr sz="1800" b="1"/>
            </a:lvl8pPr>
            <a:lvl9pPr marL="4074821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2" y="2464859"/>
            <a:ext cx="4444207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31" y="1739795"/>
            <a:ext cx="4445953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352" indent="0">
              <a:buNone/>
              <a:defRPr sz="2200" b="1"/>
            </a:lvl2pPr>
            <a:lvl3pPr marL="1018705" indent="0">
              <a:buNone/>
              <a:defRPr sz="2000" b="1"/>
            </a:lvl3pPr>
            <a:lvl4pPr marL="1528058" indent="0">
              <a:buNone/>
              <a:defRPr sz="1800" b="1"/>
            </a:lvl4pPr>
            <a:lvl5pPr marL="2037411" indent="0">
              <a:buNone/>
              <a:defRPr sz="1800" b="1"/>
            </a:lvl5pPr>
            <a:lvl6pPr marL="2546764" indent="0">
              <a:buNone/>
              <a:defRPr sz="1800" b="1"/>
            </a:lvl6pPr>
            <a:lvl7pPr marL="3056116" indent="0">
              <a:buNone/>
              <a:defRPr sz="1800" b="1"/>
            </a:lvl7pPr>
            <a:lvl8pPr marL="3565469" indent="0">
              <a:buNone/>
              <a:defRPr sz="1800" b="1"/>
            </a:lvl8pPr>
            <a:lvl9pPr marL="4074821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31" y="2464859"/>
            <a:ext cx="4445953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09A06-4ACC-48CC-BCF3-110557CD1B96}" type="datetime1">
              <a:rPr lang="en-US"/>
              <a:pPr>
                <a:defRPr/>
              </a:pPr>
              <a:t>5/5/2013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58CF4-2E3C-43E2-B2FD-1D734D6AE8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1EE38-6696-49C9-94F0-A3CC7979098F}" type="datetime1">
              <a:rPr lang="en-US"/>
              <a:pPr>
                <a:defRPr/>
              </a:pPr>
              <a:t>5/5/2013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02201-11F8-4776-8B4B-0F284871E2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D851A-B9EE-4C55-AEDA-71615E570ADF}" type="datetime1">
              <a:rPr lang="en-US"/>
              <a:pPr>
                <a:defRPr/>
              </a:pPr>
              <a:t>5/5/2013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DFAFF-8CA5-4547-BAAC-AF4F53559B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2" y="309457"/>
            <a:ext cx="3309144" cy="131699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6" y="309457"/>
            <a:ext cx="5622925" cy="6633528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2" y="1626447"/>
            <a:ext cx="3309144" cy="5316538"/>
          </a:xfrm>
        </p:spPr>
        <p:txBody>
          <a:bodyPr/>
          <a:lstStyle>
            <a:lvl1pPr marL="0" indent="0">
              <a:buNone/>
              <a:defRPr sz="1600"/>
            </a:lvl1pPr>
            <a:lvl2pPr marL="509352" indent="0">
              <a:buNone/>
              <a:defRPr sz="1300"/>
            </a:lvl2pPr>
            <a:lvl3pPr marL="1018705" indent="0">
              <a:buNone/>
              <a:defRPr sz="1100"/>
            </a:lvl3pPr>
            <a:lvl4pPr marL="1528058" indent="0">
              <a:buNone/>
              <a:defRPr sz="1000"/>
            </a:lvl4pPr>
            <a:lvl5pPr marL="2037411" indent="0">
              <a:buNone/>
              <a:defRPr sz="1000"/>
            </a:lvl5pPr>
            <a:lvl6pPr marL="2546764" indent="0">
              <a:buNone/>
              <a:defRPr sz="1000"/>
            </a:lvl6pPr>
            <a:lvl7pPr marL="3056116" indent="0">
              <a:buNone/>
              <a:defRPr sz="1000"/>
            </a:lvl7pPr>
            <a:lvl8pPr marL="3565469" indent="0">
              <a:buNone/>
              <a:defRPr sz="1000"/>
            </a:lvl8pPr>
            <a:lvl9pPr marL="4074821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166F2-11DF-499C-8A62-9BDDD5C791AA}" type="datetime1">
              <a:rPr lang="en-US"/>
              <a:pPr>
                <a:defRPr/>
              </a:pPr>
              <a:t>5/5/2013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18C12-818F-45BF-8334-621ECD2C1E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1"/>
            <a:ext cx="6035040" cy="64230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 rtlCol="0">
            <a:normAutofit/>
          </a:bodyPr>
          <a:lstStyle>
            <a:lvl1pPr marL="0" indent="0">
              <a:buNone/>
              <a:defRPr sz="3600"/>
            </a:lvl1pPr>
            <a:lvl2pPr marL="509352" indent="0">
              <a:buNone/>
              <a:defRPr sz="3100"/>
            </a:lvl2pPr>
            <a:lvl3pPr marL="1018705" indent="0">
              <a:buNone/>
              <a:defRPr sz="2700"/>
            </a:lvl3pPr>
            <a:lvl4pPr marL="1528058" indent="0">
              <a:buNone/>
              <a:defRPr sz="2200"/>
            </a:lvl4pPr>
            <a:lvl5pPr marL="2037411" indent="0">
              <a:buNone/>
              <a:defRPr sz="2200"/>
            </a:lvl5pPr>
            <a:lvl6pPr marL="2546764" indent="0">
              <a:buNone/>
              <a:defRPr sz="2200"/>
            </a:lvl6pPr>
            <a:lvl7pPr marL="3056116" indent="0">
              <a:buNone/>
              <a:defRPr sz="2200"/>
            </a:lvl7pPr>
            <a:lvl8pPr marL="3565469" indent="0">
              <a:buNone/>
              <a:defRPr sz="2200"/>
            </a:lvl8pPr>
            <a:lvl9pPr marL="4074821" indent="0">
              <a:buNone/>
              <a:defRPr sz="22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4"/>
            <a:ext cx="6035040" cy="912178"/>
          </a:xfrm>
        </p:spPr>
        <p:txBody>
          <a:bodyPr/>
          <a:lstStyle>
            <a:lvl1pPr marL="0" indent="0">
              <a:buNone/>
              <a:defRPr sz="1600"/>
            </a:lvl1pPr>
            <a:lvl2pPr marL="509352" indent="0">
              <a:buNone/>
              <a:defRPr sz="1300"/>
            </a:lvl2pPr>
            <a:lvl3pPr marL="1018705" indent="0">
              <a:buNone/>
              <a:defRPr sz="1100"/>
            </a:lvl3pPr>
            <a:lvl4pPr marL="1528058" indent="0">
              <a:buNone/>
              <a:defRPr sz="1000"/>
            </a:lvl4pPr>
            <a:lvl5pPr marL="2037411" indent="0">
              <a:buNone/>
              <a:defRPr sz="1000"/>
            </a:lvl5pPr>
            <a:lvl6pPr marL="2546764" indent="0">
              <a:buNone/>
              <a:defRPr sz="1000"/>
            </a:lvl6pPr>
            <a:lvl7pPr marL="3056116" indent="0">
              <a:buNone/>
              <a:defRPr sz="1000"/>
            </a:lvl7pPr>
            <a:lvl8pPr marL="3565469" indent="0">
              <a:buNone/>
              <a:defRPr sz="1000"/>
            </a:lvl8pPr>
            <a:lvl9pPr marL="4074821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403D7-CEFD-4544-B5F9-A18FC3AD5229}" type="datetime1">
              <a:rPr lang="en-US"/>
              <a:pPr>
                <a:defRPr/>
              </a:pPr>
              <a:t>5/5/2013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10606-5F7A-4D69-9F1B-4C41E2378A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7C5D1-07B7-4716-AE1B-D1A103C92D4A}" type="datetime1">
              <a:rPr lang="en-US"/>
              <a:pPr>
                <a:defRPr/>
              </a:pPr>
              <a:t>5/5/2013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B4774-99B6-4143-B638-993BD3DA74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2340" y="311257"/>
            <a:ext cx="2263140" cy="66317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311257"/>
            <a:ext cx="6621780" cy="66317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0AD07-66A6-438C-9BC6-3A975B470943}" type="datetime1">
              <a:rPr lang="en-US"/>
              <a:pPr>
                <a:defRPr/>
              </a:pPr>
              <a:t>5/5/2013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0FF3D-9C7F-4CEE-B0BE-EF2F9187F9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03238" y="311150"/>
            <a:ext cx="90519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70" tIns="50935" rIns="101870" bIns="5093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03238" y="1812925"/>
            <a:ext cx="9051925" cy="513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70" tIns="50935" rIns="101870" bIns="509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3238" y="7204075"/>
            <a:ext cx="2346325" cy="414338"/>
          </a:xfrm>
          <a:prstGeom prst="rect">
            <a:avLst/>
          </a:prstGeom>
        </p:spPr>
        <p:txBody>
          <a:bodyPr vert="horz" lIns="101870" tIns="50935" rIns="101870" bIns="50935" rtlCol="0" anchor="ctr"/>
          <a:lstStyle>
            <a:lvl1pPr algn="l" defTabSz="1018705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CB1D185-1295-4576-BE66-5C26E03C0BA3}" type="datetime1">
              <a:rPr lang="en-US"/>
              <a:pPr>
                <a:defRPr/>
              </a:pPr>
              <a:t>5/5/2013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6938" y="7204075"/>
            <a:ext cx="3184525" cy="414338"/>
          </a:xfrm>
          <a:prstGeom prst="rect">
            <a:avLst/>
          </a:prstGeom>
        </p:spPr>
        <p:txBody>
          <a:bodyPr vert="horz" lIns="101870" tIns="50935" rIns="101870" bIns="50935" rtlCol="0" anchor="ctr"/>
          <a:lstStyle>
            <a:lvl1pPr algn="ctr" defTabSz="1018705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838" y="7204075"/>
            <a:ext cx="2346325" cy="414338"/>
          </a:xfrm>
          <a:prstGeom prst="rect">
            <a:avLst/>
          </a:prstGeom>
        </p:spPr>
        <p:txBody>
          <a:bodyPr vert="horz" lIns="101870" tIns="50935" rIns="101870" bIns="50935" rtlCol="0" anchor="ctr"/>
          <a:lstStyle>
            <a:lvl1pPr algn="r" defTabSz="1018705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F9536D1-041E-4E87-BCD3-385733C08B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sldNum="0" hdr="0" dt="0"/>
  <p:txStyles>
    <p:titleStyle>
      <a:lvl1pPr algn="ctr" defTabSz="1017588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175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2pPr>
      <a:lvl3pPr algn="ctr" defTabSz="10175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3pPr>
      <a:lvl4pPr algn="ctr" defTabSz="10175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4pPr>
      <a:lvl5pPr algn="ctr" defTabSz="10175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5pPr>
      <a:lvl6pPr marL="457200" algn="ctr" defTabSz="1017588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6pPr>
      <a:lvl7pPr marL="914400" algn="ctr" defTabSz="1017588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7pPr>
      <a:lvl8pPr marL="1371600" algn="ctr" defTabSz="1017588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8pPr>
      <a:lvl9pPr marL="1828800" algn="ctr" defTabSz="1017588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9pPr>
    </p:titleStyle>
    <p:bodyStyle>
      <a:lvl1pPr marL="381000" indent="-381000" algn="l" defTabSz="10175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317500" algn="l" defTabSz="10175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175" indent="-254000" algn="l" defTabSz="10175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1175" indent="-254000" algn="l" defTabSz="10175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90763" indent="-254000" algn="l" defTabSz="10175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440" indent="-254676" algn="l" defTabSz="101870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0793" indent="-254676" algn="l" defTabSz="101870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145" indent="-254676" algn="l" defTabSz="101870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29498" indent="-254676" algn="l" defTabSz="101870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352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705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058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411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6764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116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469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4821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8229600" cy="984250"/>
          </a:xfrm>
        </p:spPr>
        <p:txBody>
          <a:bodyPr rtlCol="0">
            <a:normAutofit fontScale="90000"/>
          </a:bodyPr>
          <a:lstStyle/>
          <a:p>
            <a:pPr defTabSz="1018705" eaLnBrk="1" fontAlgn="auto" hangingPunct="1">
              <a:spcAft>
                <a:spcPts val="0"/>
              </a:spcAft>
              <a:defRPr/>
            </a:pPr>
            <a:r>
              <a:rPr lang="en-US" sz="3800" b="1" dirty="0" smtClean="0">
                <a:latin typeface="Georgia" pitchFamily="18" charset="0"/>
              </a:rPr>
              <a:t>Terrell – A Track Record of</a:t>
            </a:r>
            <a:br>
              <a:rPr lang="en-US" sz="3800" b="1" dirty="0" smtClean="0">
                <a:latin typeface="Georgia" pitchFamily="18" charset="0"/>
              </a:rPr>
            </a:br>
            <a:r>
              <a:rPr lang="en-US" sz="3800" b="1" dirty="0" smtClean="0">
                <a:latin typeface="Georgia" pitchFamily="18" charset="0"/>
              </a:rPr>
              <a:t>Success</a:t>
            </a:r>
            <a:endParaRPr lang="en-US" sz="3800" b="1" dirty="0">
              <a:latin typeface="Georgia" pitchFamily="18" charset="0"/>
            </a:endParaRPr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1143000" y="1371600"/>
            <a:ext cx="5029200" cy="5791200"/>
          </a:xfrm>
        </p:spPr>
        <p:txBody>
          <a:bodyPr/>
          <a:lstStyle/>
          <a:p>
            <a:pPr eaLnBrk="1" hangingPunct="1">
              <a:buSzPct val="150000"/>
            </a:pPr>
            <a:r>
              <a:rPr lang="en-US" sz="2300" smtClean="0"/>
              <a:t>Property values doubled from 2000 to 2009 - $500 million to $1 Billion</a:t>
            </a:r>
            <a:endParaRPr lang="en-US" sz="800" smtClean="0"/>
          </a:p>
          <a:p>
            <a:pPr eaLnBrk="1" hangingPunct="1">
              <a:buSzPct val="150000"/>
            </a:pPr>
            <a:r>
              <a:rPr lang="en-US" sz="2300" smtClean="0"/>
              <a:t>Forbes List of Fastest Growing Cities in the United States (July, 2007) – ranked 96 of 100 with a 34% population increase</a:t>
            </a:r>
            <a:endParaRPr lang="en-US" sz="800" smtClean="0"/>
          </a:p>
          <a:p>
            <a:pPr eaLnBrk="1" hangingPunct="1">
              <a:buSzPct val="150000"/>
            </a:pPr>
            <a:r>
              <a:rPr lang="en-US" sz="2300" smtClean="0"/>
              <a:t>Recognized for planning excellence by the Texas State Legislature</a:t>
            </a:r>
            <a:endParaRPr lang="en-US" sz="800" smtClean="0"/>
          </a:p>
          <a:p>
            <a:pPr eaLnBrk="1" hangingPunct="1">
              <a:buSzPct val="150000"/>
            </a:pPr>
            <a:r>
              <a:rPr lang="en-US" sz="2300" smtClean="0"/>
              <a:t>National League of Cities publication</a:t>
            </a:r>
          </a:p>
          <a:p>
            <a:pPr eaLnBrk="1" hangingPunct="1">
              <a:buSzPct val="150000"/>
              <a:buFont typeface="Arial" charset="0"/>
              <a:buNone/>
            </a:pPr>
            <a:endParaRPr lang="en-US" sz="800" smtClean="0"/>
          </a:p>
          <a:p>
            <a:pPr eaLnBrk="1" hangingPunct="1">
              <a:buSzPct val="150000"/>
            </a:pPr>
            <a:r>
              <a:rPr lang="en-US" sz="2300" smtClean="0"/>
              <a:t>Entrepreneur Magazine Publication</a:t>
            </a:r>
          </a:p>
          <a:p>
            <a:pPr eaLnBrk="1" hangingPunct="1">
              <a:buSzPct val="150000"/>
              <a:buFont typeface="Arial" charset="0"/>
              <a:buNone/>
            </a:pPr>
            <a:endParaRPr lang="en-US" sz="800" smtClean="0"/>
          </a:p>
          <a:p>
            <a:pPr eaLnBrk="1" hangingPunct="1">
              <a:buSzPct val="150000"/>
            </a:pPr>
            <a:r>
              <a:rPr lang="en-US" sz="2300" smtClean="0"/>
              <a:t>Home to six Fortune 500 Companies</a:t>
            </a:r>
          </a:p>
          <a:p>
            <a:pPr eaLnBrk="1" hangingPunct="1">
              <a:buSzPct val="150000"/>
              <a:buFont typeface="Arial" charset="0"/>
              <a:buNone/>
            </a:pPr>
            <a:endParaRPr lang="en-US" sz="800" smtClean="0"/>
          </a:p>
          <a:p>
            <a:pPr eaLnBrk="1" hangingPunct="1">
              <a:buSzPct val="150000"/>
            </a:pPr>
            <a:r>
              <a:rPr lang="en-US" sz="2300" smtClean="0"/>
              <a:t>Recipient of Governor’s Community Economic Development Award</a:t>
            </a:r>
          </a:p>
          <a:p>
            <a:pPr eaLnBrk="1" hangingPunct="1">
              <a:buSzPct val="150000"/>
              <a:buFont typeface="Arial" charset="0"/>
              <a:buNone/>
            </a:pPr>
            <a:endParaRPr lang="en-US" sz="800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pic>
        <p:nvPicPr>
          <p:cNvPr id="37891" name="Picture 3" descr="Iris Night peop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02363" y="1525588"/>
            <a:ext cx="3856037" cy="529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1751</TotalTime>
  <Words>70</Words>
  <Application>Microsoft Office PowerPoint</Application>
  <PresentationFormat>Custom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Georgia</vt:lpstr>
      <vt:lpstr>Office Theme</vt:lpstr>
      <vt:lpstr>Terrell – A Track Record of Success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Terrell, Texas   The Journey of Building a Livable Community</dc:title>
  <dc:creator>msims</dc:creator>
  <cp:lastModifiedBy>Gerry</cp:lastModifiedBy>
  <cp:revision>223</cp:revision>
  <dcterms:created xsi:type="dcterms:W3CDTF">2010-01-06T17:03:50Z</dcterms:created>
  <dcterms:modified xsi:type="dcterms:W3CDTF">2013-05-05T14:21:04Z</dcterms:modified>
</cp:coreProperties>
</file>