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</p:sldIdLst>
  <p:sldSz cx="43891200" cy="21945600"/>
  <p:notesSz cx="5800725" cy="9094788"/>
  <p:embeddedFontLst>
    <p:embeddedFont>
      <p:font typeface="Amaranth" charset="0"/>
      <p:regular r:id="rId3"/>
    </p:embeddedFont>
    <p:embeddedFont>
      <p:font typeface="Titillium Web" charset="0"/>
      <p:regular r:id="rId4"/>
    </p:embeddedFont>
    <p:embeddedFont>
      <p:font typeface="Open Sans" charset="0"/>
      <p:regular r:id="rId5"/>
      <p:bold r:id="rId6"/>
      <p:italic r:id="rId7"/>
      <p:boldItalic r:id="rId8"/>
    </p:embeddedFont>
  </p:embeddedFontLst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9300" kern="12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sz="9300" kern="12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sz="9300" kern="12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sz="9300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912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35078"/>
    <a:srgbClr val="B4D3E2"/>
    <a:srgbClr val="666666"/>
    <a:srgbClr val="AECFE0"/>
    <a:srgbClr val="A4C9DC"/>
    <a:srgbClr val="A7D1D9"/>
    <a:srgbClr val="AEC9D2"/>
    <a:srgbClr val="D1E0E5"/>
    <a:srgbClr val="CEECF2"/>
    <a:srgbClr val="1482A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 snapToGrid="0">
      <p:cViewPr varScale="1">
        <p:scale>
          <a:sx n="22" d="100"/>
          <a:sy n="22" d="100"/>
        </p:scale>
        <p:origin x="-480" y="-114"/>
      </p:cViewPr>
      <p:guideLst>
        <p:guide orient="horz" pos="6912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viewProps" Target="viewProps.xml"/><Relationship Id="rId5" Type="http://schemas.openxmlformats.org/officeDocument/2006/relationships/font" Target="fonts/font3.fntdata"/><Relationship Id="rId10" Type="http://schemas.openxmlformats.org/officeDocument/2006/relationships/presProps" Target="presProps.xml"/><Relationship Id="rId4" Type="http://schemas.openxmlformats.org/officeDocument/2006/relationships/font" Target="fonts/font2.fntdata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6817784"/>
            <a:ext cx="37306250" cy="4703233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2435417"/>
            <a:ext cx="30724475" cy="5609167"/>
          </a:xfrm>
        </p:spPr>
        <p:txBody>
          <a:bodyPr/>
          <a:lstStyle>
            <a:defPPr>
              <a:defRPr kern="1200" smtId="4294967295"/>
            </a:defPPr>
            <a:lvl1pPr marL="0" indent="0" algn="ctr">
              <a:buNone/>
              <a:defRPr/>
            </a:lvl1pPr>
            <a:lvl2pPr marL="304815" indent="0" algn="ctr">
              <a:buNone/>
              <a:defRPr/>
            </a:lvl2pPr>
            <a:lvl3pPr marL="609630" indent="0" algn="ctr">
              <a:buNone/>
              <a:defRPr/>
            </a:lvl3pPr>
            <a:lvl4pPr marL="914446" indent="0" algn="ctr">
              <a:buNone/>
              <a:defRPr/>
            </a:lvl4pPr>
            <a:lvl5pPr marL="1219261" indent="0" algn="ctr">
              <a:buNone/>
              <a:defRPr/>
            </a:lvl5pPr>
            <a:lvl6pPr marL="1524076" indent="0" algn="ctr">
              <a:buNone/>
              <a:defRPr/>
            </a:lvl6pPr>
            <a:lvl7pPr marL="1828891" indent="0" algn="ctr">
              <a:buNone/>
              <a:defRPr/>
            </a:lvl7pPr>
            <a:lvl8pPr marL="2133707" indent="0" algn="ctr">
              <a:buNone/>
              <a:defRPr/>
            </a:lvl8pPr>
            <a:lvl9pPr marL="243852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E9E44D62-E9B9-4A1F-9D60-78A1B8BD213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15="http://schemas.microsoft.com/office/powerpoint/2012/main" xmlns="" val="165212747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8A277C51-0625-40F0-8A02-D153CC2D702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15="http://schemas.microsoft.com/office/powerpoint/2012/main" xmlns="" val="424285903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878417"/>
            <a:ext cx="9875837" cy="18725093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878417"/>
            <a:ext cx="29475112" cy="18725093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6C9A1A37-7051-412A-8F35-8483CD8F48E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15="http://schemas.microsoft.com/office/powerpoint/2012/main" xmlns="" val="3709170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D772C493-C7EB-4BEF-9EB3-C72AA1A173D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15="http://schemas.microsoft.com/office/powerpoint/2012/main" xmlns="" val="242892216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14102293"/>
            <a:ext cx="37307838" cy="4358217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9301692"/>
            <a:ext cx="37307838" cy="4800600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1333"/>
            </a:lvl1pPr>
            <a:lvl2pPr marL="304815" indent="0">
              <a:buNone/>
              <a:defRPr sz="1200"/>
            </a:lvl2pPr>
            <a:lvl3pPr marL="609630" indent="0">
              <a:buNone/>
              <a:defRPr sz="1067"/>
            </a:lvl3pPr>
            <a:lvl4pPr marL="914446" indent="0">
              <a:buNone/>
              <a:defRPr sz="933"/>
            </a:lvl4pPr>
            <a:lvl5pPr marL="1219261" indent="0">
              <a:buNone/>
              <a:defRPr sz="933"/>
            </a:lvl5pPr>
            <a:lvl6pPr marL="1524076" indent="0">
              <a:buNone/>
              <a:defRPr sz="933"/>
            </a:lvl6pPr>
            <a:lvl7pPr marL="1828891" indent="0">
              <a:buNone/>
              <a:defRPr sz="933"/>
            </a:lvl7pPr>
            <a:lvl8pPr marL="2133707" indent="0">
              <a:buNone/>
              <a:defRPr sz="933"/>
            </a:lvl8pPr>
            <a:lvl9pPr marL="2438522" indent="0">
              <a:buNone/>
              <a:defRPr sz="9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3239EF23-2AC5-4B50-8C9E-5F8D49668A7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15="http://schemas.microsoft.com/office/powerpoint/2012/main" xmlns="" val="44862582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6" y="5120217"/>
            <a:ext cx="19675475" cy="14483293"/>
          </a:xfrm>
        </p:spPr>
        <p:txBody>
          <a:bodyPr/>
          <a:lstStyle>
            <a:defPPr>
              <a:defRPr kern="1200" smtId="4294967295"/>
            </a:defPPr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2" y="5120217"/>
            <a:ext cx="19675475" cy="14483293"/>
          </a:xfrm>
        </p:spPr>
        <p:txBody>
          <a:bodyPr/>
          <a:lstStyle>
            <a:defPPr>
              <a:defRPr kern="1200" smtId="4294967295"/>
            </a:defPPr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0BBD8762-0F6F-41F2-8E1E-C5EF6CE7FF3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15="http://schemas.microsoft.com/office/powerpoint/2012/main" xmlns="" val="330539722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4912784"/>
            <a:ext cx="19392900" cy="204681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6959600"/>
            <a:ext cx="19392900" cy="12643908"/>
          </a:xfrm>
        </p:spPr>
        <p:txBody>
          <a:bodyPr/>
          <a:lstStyle>
            <a:defPPr>
              <a:defRPr kern="1200" smtId="4294967295"/>
            </a:defPPr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4912784"/>
            <a:ext cx="19400838" cy="204681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6959600"/>
            <a:ext cx="19400838" cy="12643908"/>
          </a:xfrm>
        </p:spPr>
        <p:txBody>
          <a:bodyPr/>
          <a:lstStyle>
            <a:defPPr>
              <a:defRPr kern="1200" smtId="4294967295"/>
            </a:defPPr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C245EB89-E1F0-4213-BFCF-D6A06A13C4E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15="http://schemas.microsoft.com/office/powerpoint/2012/main" xmlns="" val="403735668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F9249905-9305-4041-8B60-8DE0824E812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15="http://schemas.microsoft.com/office/powerpoint/2012/main" xmlns="" val="83281219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97C76933-D99D-4DC1-BD09-1072CC92B20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15="http://schemas.microsoft.com/office/powerpoint/2012/main" xmlns="" val="75449367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4184"/>
            <a:ext cx="14439900" cy="3717925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874184"/>
            <a:ext cx="24536400" cy="18729325"/>
          </a:xfrm>
        </p:spPr>
        <p:txBody>
          <a:bodyPr/>
          <a:lstStyle>
            <a:defPPr>
              <a:defRPr kern="1200" smtId="4294967295"/>
            </a:defPPr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4592109"/>
            <a:ext cx="14439900" cy="15011400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EF6A5529-8465-4E7D-9DB8-D374C51CD79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15="http://schemas.microsoft.com/office/powerpoint/2012/main" xmlns="" val="38291111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15361709"/>
            <a:ext cx="26335038" cy="1813983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1961092"/>
            <a:ext cx="26335038" cy="13166725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17175693"/>
            <a:ext cx="26335038" cy="2574925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3C022C6C-C3BF-4CE1-8842-0AC59701737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15="http://schemas.microsoft.com/office/powerpoint/2012/main" xmlns="" val="260181050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3925" y="878417"/>
            <a:ext cx="395033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15="http://schemas.microsoft.com/office/powerpoint/2012/main" xmlns:p14="http://schemas.microsoft.com/office/powerpoint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15="http://schemas.microsoft.com/office/powerpoint/2012/main" xmlns:p14="http://schemas.microsoft.com/office/powerpoint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15="http://schemas.microsoft.com/office/powerpoint/2012/main" xmlns:p14="http://schemas.microsoft.com/office/powerpoint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25" y="5120217"/>
            <a:ext cx="39503350" cy="14483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15="http://schemas.microsoft.com/office/powerpoint/2012/main" xmlns:p14="http://schemas.microsoft.com/office/powerpoint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15="http://schemas.microsoft.com/office/powerpoint/2012/main" xmlns:p14="http://schemas.microsoft.com/office/powerpoint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15="http://schemas.microsoft.com/office/powerpoint/2012/main" xmlns:p14="http://schemas.microsoft.com/office/powerpoint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3925" y="19984507"/>
            <a:ext cx="102425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15="http://schemas.microsoft.com/office/powerpoint/2012/main" xmlns:p14="http://schemas.microsoft.com/office/powerpoint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15="http://schemas.microsoft.com/office/powerpoint/2012/main" xmlns:p14="http://schemas.microsoft.com/office/powerpoint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15="http://schemas.microsoft.com/office/powerpoint/2012/main" xmlns:p14="http://schemas.microsoft.com/office/powerpoint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3134940">
              <a:defRPr sz="48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19984507"/>
            <a:ext cx="139001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15="http://schemas.microsoft.com/office/powerpoint/2012/main" xmlns:p14="http://schemas.microsoft.com/office/powerpoint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15="http://schemas.microsoft.com/office/powerpoint/2012/main" xmlns:p14="http://schemas.microsoft.com/office/powerpoint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15="http://schemas.microsoft.com/office/powerpoint/2012/main" xmlns:p14="http://schemas.microsoft.com/office/powerpoint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ctr" defTabSz="3134940">
              <a:defRPr sz="48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19984507"/>
            <a:ext cx="102425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15="http://schemas.microsoft.com/office/powerpoint/2012/main" xmlns:p14="http://schemas.microsoft.com/office/powerpoint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15="http://schemas.microsoft.com/office/powerpoint/2012/main" xmlns:p14="http://schemas.microsoft.com/office/powerpoint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15="http://schemas.microsoft.com/office/powerpoint/2012/main" xmlns:p14="http://schemas.microsoft.com/office/powerpoint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3134940">
              <a:defRPr sz="4800" smtClean="0">
                <a:latin typeface="Arial" pitchFamily="34" charset="0"/>
              </a:defRPr>
            </a:lvl1pPr>
          </a:lstStyle>
          <a:p>
            <a:pPr>
              <a:defRPr/>
            </a:pPr>
            <a:fld id="{25043CB6-A91D-4176-912B-555F54C38C9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pic>
        <p:nvPicPr>
          <p:cNvPr id="1031" name="New picture"/>
          <p:cNvPicPr/>
          <p:nvPr/>
        </p:nvPicPr>
        <p:blipFill>
          <a:blip r:embed="rId13"/>
          <a:stretch>
            <a:fillRect/>
          </a:stretch>
        </p:blipFill>
        <p:spPr>
          <a:xfrm rot="16200000">
            <a:off x="-11506200" y="10972800"/>
            <a:ext cx="14274800" cy="4368800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>
          <a:blip r:embed="rId13"/>
          <a:stretch>
            <a:fillRect/>
          </a:stretch>
        </p:blipFill>
        <p:spPr>
          <a:xfrm rot="5400000">
            <a:off x="41122600" y="10972800"/>
            <a:ext cx="14274800" cy="4368800"/>
          </a:xfrm>
          <a:prstGeom prst="rect">
            <a:avLst/>
          </a:prstGeom>
        </p:spPr>
      </p:pic>
      <p:pic>
        <p:nvPicPr>
          <p:cNvPr id="1033" name="New picture"/>
          <p:cNvPicPr/>
          <p:nvPr/>
        </p:nvPicPr>
        <p:blipFill>
          <a:blip r:embed="rId14"/>
          <a:stretch>
            <a:fillRect/>
          </a:stretch>
        </p:blipFill>
        <p:spPr>
          <a:xfrm>
            <a:off x="6959600" y="22453600"/>
            <a:ext cx="29972000" cy="1549400"/>
          </a:xfrm>
          <a:prstGeom prst="rect">
            <a:avLst/>
          </a:prstGeom>
        </p:spPr>
      </p:pic>
      <p:sp>
        <p:nvSpPr>
          <p:cNvPr id="1034" name="New shape"/>
          <p:cNvSpPr/>
          <p:nvPr/>
        </p:nvSpPr>
        <p:spPr>
          <a:xfrm>
            <a:off x="6959600" y="23025100"/>
            <a:ext cx="219456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sz="4880" smtId="4294967295">
                <a:solidFill>
                  <a:srgbClr val="808080"/>
                </a:solidFill>
              </a:rPr>
              <a:t>Template ID: conceptualizingcobalt  Size: 48x24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defPPr>
        <a:defRPr kern="1200" smtId="4294967295"/>
      </a:defPPr>
      <a:lvl1pPr algn="ctr" defTabSz="3134940" rtl="0" eaLnBrk="0" fontAlgn="base" hangingPunct="0">
        <a:spcBef>
          <a:spcPct val="0"/>
        </a:spcBef>
        <a:spcAft>
          <a:spcPct val="0"/>
        </a:spcAft>
        <a:defRPr sz="15067">
          <a:solidFill>
            <a:schemeClr val="tx2"/>
          </a:solidFill>
          <a:latin typeface="+mj-lt"/>
          <a:ea typeface="+mj-ea"/>
          <a:cs typeface="+mj-cs"/>
        </a:defRPr>
      </a:lvl1pPr>
      <a:lvl2pPr algn="ctr" defTabSz="3134940" rtl="0" eaLnBrk="0" fontAlgn="base" hangingPunct="0">
        <a:spcBef>
          <a:spcPct val="0"/>
        </a:spcBef>
        <a:spcAft>
          <a:spcPct val="0"/>
        </a:spcAft>
        <a:defRPr sz="15067">
          <a:solidFill>
            <a:schemeClr val="tx2"/>
          </a:solidFill>
          <a:latin typeface="Arial" pitchFamily="34" charset="0"/>
        </a:defRPr>
      </a:lvl2pPr>
      <a:lvl3pPr algn="ctr" defTabSz="3134940" rtl="0" eaLnBrk="0" fontAlgn="base" hangingPunct="0">
        <a:spcBef>
          <a:spcPct val="0"/>
        </a:spcBef>
        <a:spcAft>
          <a:spcPct val="0"/>
        </a:spcAft>
        <a:defRPr sz="15067">
          <a:solidFill>
            <a:schemeClr val="tx2"/>
          </a:solidFill>
          <a:latin typeface="Arial" pitchFamily="34" charset="0"/>
        </a:defRPr>
      </a:lvl3pPr>
      <a:lvl4pPr algn="ctr" defTabSz="3134940" rtl="0" eaLnBrk="0" fontAlgn="base" hangingPunct="0">
        <a:spcBef>
          <a:spcPct val="0"/>
        </a:spcBef>
        <a:spcAft>
          <a:spcPct val="0"/>
        </a:spcAft>
        <a:defRPr sz="15067">
          <a:solidFill>
            <a:schemeClr val="tx2"/>
          </a:solidFill>
          <a:latin typeface="Arial" pitchFamily="34" charset="0"/>
        </a:defRPr>
      </a:lvl4pPr>
      <a:lvl5pPr algn="ctr" defTabSz="3134940" rtl="0" eaLnBrk="0" fontAlgn="base" hangingPunct="0">
        <a:spcBef>
          <a:spcPct val="0"/>
        </a:spcBef>
        <a:spcAft>
          <a:spcPct val="0"/>
        </a:spcAft>
        <a:defRPr sz="15067">
          <a:solidFill>
            <a:schemeClr val="tx2"/>
          </a:solidFill>
          <a:latin typeface="Arial" pitchFamily="34" charset="0"/>
        </a:defRPr>
      </a:lvl5pPr>
      <a:lvl6pPr marL="304815" algn="ctr" defTabSz="3134940" rtl="0" fontAlgn="base">
        <a:spcBef>
          <a:spcPct val="0"/>
        </a:spcBef>
        <a:spcAft>
          <a:spcPct val="0"/>
        </a:spcAft>
        <a:defRPr sz="15067">
          <a:solidFill>
            <a:schemeClr val="tx2"/>
          </a:solidFill>
          <a:latin typeface="Arial" pitchFamily="34" charset="0"/>
        </a:defRPr>
      </a:lvl6pPr>
      <a:lvl7pPr marL="609630" algn="ctr" defTabSz="3134940" rtl="0" fontAlgn="base">
        <a:spcBef>
          <a:spcPct val="0"/>
        </a:spcBef>
        <a:spcAft>
          <a:spcPct val="0"/>
        </a:spcAft>
        <a:defRPr sz="15067">
          <a:solidFill>
            <a:schemeClr val="tx2"/>
          </a:solidFill>
          <a:latin typeface="Arial" pitchFamily="34" charset="0"/>
        </a:defRPr>
      </a:lvl7pPr>
      <a:lvl8pPr marL="914446" algn="ctr" defTabSz="3134940" rtl="0" fontAlgn="base">
        <a:spcBef>
          <a:spcPct val="0"/>
        </a:spcBef>
        <a:spcAft>
          <a:spcPct val="0"/>
        </a:spcAft>
        <a:defRPr sz="15067">
          <a:solidFill>
            <a:schemeClr val="tx2"/>
          </a:solidFill>
          <a:latin typeface="Arial" pitchFamily="34" charset="0"/>
        </a:defRPr>
      </a:lvl8pPr>
      <a:lvl9pPr marL="1219261" algn="ctr" defTabSz="3134940" rtl="0" fontAlgn="base">
        <a:spcBef>
          <a:spcPct val="0"/>
        </a:spcBef>
        <a:spcAft>
          <a:spcPct val="0"/>
        </a:spcAft>
        <a:defRPr sz="15067">
          <a:solidFill>
            <a:schemeClr val="tx2"/>
          </a:solidFill>
          <a:latin typeface="Arial" pitchFamily="34" charset="0"/>
        </a:defRPr>
      </a:lvl9pPr>
    </p:titleStyle>
    <p:bodyStyle>
      <a:defPPr>
        <a:defRPr kern="1200" smtId="4294967295"/>
      </a:defPPr>
      <a:lvl1pPr marL="1175867" indent="-1175867" algn="l" defTabSz="3134940" rtl="0" eaLnBrk="0" fontAlgn="base" hangingPunct="0">
        <a:spcBef>
          <a:spcPct val="20000"/>
        </a:spcBef>
        <a:spcAft>
          <a:spcPct val="0"/>
        </a:spcAft>
        <a:buChar char="•"/>
        <a:defRPr sz="11001">
          <a:solidFill>
            <a:schemeClr val="tx1"/>
          </a:solidFill>
          <a:latin typeface="+mn-lt"/>
          <a:ea typeface="+mn-ea"/>
          <a:cs typeface="+mn-cs"/>
        </a:defRPr>
      </a:lvl1pPr>
      <a:lvl2pPr marL="2547536" indent="-980066" algn="l" defTabSz="3134940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2pPr>
      <a:lvl3pPr marL="3919205" indent="-784265" algn="l" defTabSz="3134940" rtl="0" eaLnBrk="0" fontAlgn="base" hangingPunct="0">
        <a:spcBef>
          <a:spcPct val="20000"/>
        </a:spcBef>
        <a:spcAft>
          <a:spcPct val="0"/>
        </a:spcAft>
        <a:buChar char="•"/>
        <a:defRPr sz="8200">
          <a:solidFill>
            <a:schemeClr val="tx1"/>
          </a:solidFill>
          <a:latin typeface="+mn-lt"/>
        </a:defRPr>
      </a:lvl3pPr>
      <a:lvl4pPr marL="5486674" indent="-784265" algn="l" defTabSz="3134940" rtl="0" eaLnBrk="0" fontAlgn="base" hangingPunct="0">
        <a:spcBef>
          <a:spcPct val="20000"/>
        </a:spcBef>
        <a:spcAft>
          <a:spcPct val="0"/>
        </a:spcAft>
        <a:buChar char="–"/>
        <a:defRPr sz="6867">
          <a:solidFill>
            <a:schemeClr val="tx1"/>
          </a:solidFill>
          <a:latin typeface="+mn-lt"/>
        </a:defRPr>
      </a:lvl4pPr>
      <a:lvl5pPr marL="7054145" indent="-783206" algn="l" defTabSz="3134940" rtl="0" eaLnBrk="0" fontAlgn="base" hangingPunct="0">
        <a:spcBef>
          <a:spcPct val="20000"/>
        </a:spcBef>
        <a:spcAft>
          <a:spcPct val="0"/>
        </a:spcAft>
        <a:buChar char="»"/>
        <a:defRPr sz="6867">
          <a:solidFill>
            <a:schemeClr val="tx1"/>
          </a:solidFill>
          <a:latin typeface="+mn-lt"/>
        </a:defRPr>
      </a:lvl5pPr>
      <a:lvl6pPr marL="7358960" indent="-783206" algn="l" defTabSz="3134940" rtl="0" fontAlgn="base">
        <a:spcBef>
          <a:spcPct val="20000"/>
        </a:spcBef>
        <a:spcAft>
          <a:spcPct val="0"/>
        </a:spcAft>
        <a:buChar char="»"/>
        <a:defRPr sz="6867">
          <a:solidFill>
            <a:schemeClr val="tx1"/>
          </a:solidFill>
          <a:latin typeface="+mn-lt"/>
        </a:defRPr>
      </a:lvl6pPr>
      <a:lvl7pPr marL="7663775" indent="-783206" algn="l" defTabSz="3134940" rtl="0" fontAlgn="base">
        <a:spcBef>
          <a:spcPct val="20000"/>
        </a:spcBef>
        <a:spcAft>
          <a:spcPct val="0"/>
        </a:spcAft>
        <a:buChar char="»"/>
        <a:defRPr sz="6867">
          <a:solidFill>
            <a:schemeClr val="tx1"/>
          </a:solidFill>
          <a:latin typeface="+mn-lt"/>
        </a:defRPr>
      </a:lvl7pPr>
      <a:lvl8pPr marL="7968590" indent="-783206" algn="l" defTabSz="3134940" rtl="0" fontAlgn="base">
        <a:spcBef>
          <a:spcPct val="20000"/>
        </a:spcBef>
        <a:spcAft>
          <a:spcPct val="0"/>
        </a:spcAft>
        <a:buChar char="»"/>
        <a:defRPr sz="6867">
          <a:solidFill>
            <a:schemeClr val="tx1"/>
          </a:solidFill>
          <a:latin typeface="+mn-lt"/>
        </a:defRPr>
      </a:lvl8pPr>
      <a:lvl9pPr marL="8273406" indent="-783206" algn="l" defTabSz="3134940" rtl="0" fontAlgn="base">
        <a:spcBef>
          <a:spcPct val="20000"/>
        </a:spcBef>
        <a:spcAft>
          <a:spcPct val="0"/>
        </a:spcAft>
        <a:buChar char="»"/>
        <a:defRPr sz="68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1E0E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7"/>
          <p:cNvSpPr>
            <a:spLocks noChangeArrowheads="1"/>
          </p:cNvSpPr>
          <p:nvPr/>
        </p:nvSpPr>
        <p:spPr bwMode="auto">
          <a:xfrm>
            <a:off x="-32328" y="0"/>
            <a:ext cx="43923527" cy="4355365"/>
          </a:xfrm>
          <a:prstGeom prst="rect">
            <a:avLst/>
          </a:prstGeom>
          <a:gradFill>
            <a:gsLst>
              <a:gs pos="5000">
                <a:srgbClr val="235078"/>
              </a:gs>
              <a:gs pos="100000">
                <a:srgbClr val="1482A5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defPPr>
              <a:defRPr kern="1200" smtId="4294967295"/>
            </a:defPPr>
          </a:lstStyle>
          <a:p>
            <a:endParaRPr lang="en-US" sz="6200"/>
          </a:p>
        </p:txBody>
      </p:sp>
      <p:sp>
        <p:nvSpPr>
          <p:cNvPr id="33" name="Rectangle 29"/>
          <p:cNvSpPr>
            <a:spLocks noChangeArrowheads="1"/>
          </p:cNvSpPr>
          <p:nvPr/>
        </p:nvSpPr>
        <p:spPr bwMode="auto">
          <a:xfrm>
            <a:off x="-32327" y="20964846"/>
            <a:ext cx="43923527" cy="980753"/>
          </a:xfrm>
          <a:prstGeom prst="rect">
            <a:avLst/>
          </a:prstGeom>
          <a:gradFill>
            <a:gsLst>
              <a:gs pos="5000">
                <a:srgbClr val="235078"/>
              </a:gs>
              <a:gs pos="100000">
                <a:srgbClr val="1482A5"/>
              </a:gs>
            </a:gsLst>
            <a:lin ang="0" scaled="1"/>
          </a:gradFill>
          <a:ln>
            <a:noFill/>
          </a:ln>
        </p:spPr>
        <p:txBody>
          <a:bodyPr lIns="91440" tIns="45720" rIns="91440" bIns="45720" anchor="ctr"/>
          <a:lstStyle>
            <a:defPPr>
              <a:defRPr kern="1200" smtId="4294967295"/>
            </a:defPPr>
          </a:lstStyle>
          <a:p>
            <a:pPr defTabSz="3135999"/>
            <a:endParaRPr lang="en-US" sz="620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31" name="Title 1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A3F6428D-1FA6-42BA-BAEA-3577E1620F6B}"/>
              </a:ext>
            </a:extLst>
          </p:cNvPr>
          <p:cNvSpPr txBox="1"/>
          <p:nvPr/>
        </p:nvSpPr>
        <p:spPr>
          <a:xfrm>
            <a:off x="6879775" y="223456"/>
            <a:ext cx="29304343" cy="1300543"/>
          </a:xfrm>
          <a:prstGeom prst="rect">
            <a:avLst/>
          </a:prstGeom>
        </p:spPr>
        <p:txBody>
          <a:bodyPr lIns="85344" tIns="42672" rIns="85344" bIns="42672"/>
          <a:lstStyle>
            <a:defPPr>
              <a:defRPr kern="1200" smtId="4294967295"/>
            </a:defPPr>
            <a:lvl1pPr algn="ctr" defTabSz="4389028" rtl="0" eaLnBrk="1" latinLnBrk="0" hangingPunct="1">
              <a:spcBef>
                <a:spcPct val="0"/>
              </a:spcBef>
              <a:buNone/>
              <a:defRPr sz="1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700" dirty="0" smtClean="0">
                <a:solidFill>
                  <a:schemeClr val="bg1"/>
                </a:solidFill>
                <a:latin typeface="Amaranth" panose="02000503050000020004" pitchFamily="2" charset="0"/>
              </a:rPr>
              <a:t>Combining </a:t>
            </a:r>
            <a:r>
              <a:rPr lang="en-US" sz="5700" dirty="0" err="1" smtClean="0">
                <a:solidFill>
                  <a:schemeClr val="bg1"/>
                </a:solidFill>
                <a:latin typeface="Amaranth" panose="02000503050000020004" pitchFamily="2" charset="0"/>
              </a:rPr>
              <a:t>FastText</a:t>
            </a:r>
            <a:r>
              <a:rPr lang="en-US" sz="5700" dirty="0" smtClean="0">
                <a:solidFill>
                  <a:schemeClr val="bg1"/>
                </a:solidFill>
                <a:latin typeface="Amaranth" panose="02000503050000020004" pitchFamily="2" charset="0"/>
              </a:rPr>
              <a:t> and Glove Word Embedding for Offensive </a:t>
            </a:r>
            <a:r>
              <a:rPr lang="en-US" sz="5700" dirty="0" smtClean="0">
                <a:solidFill>
                  <a:schemeClr val="bg1"/>
                </a:solidFill>
                <a:latin typeface="Amaranth" panose="02000503050000020004" pitchFamily="2" charset="0"/>
              </a:rPr>
              <a:t>and Hate </a:t>
            </a:r>
            <a:r>
              <a:rPr lang="en-US" sz="5700" dirty="0" smtClean="0">
                <a:solidFill>
                  <a:schemeClr val="bg1"/>
                </a:solidFill>
                <a:latin typeface="Amaranth" panose="02000503050000020004" pitchFamily="2" charset="0"/>
              </a:rPr>
              <a:t>speech Text Detection</a:t>
            </a:r>
            <a:endParaRPr lang="en-US" sz="5700" dirty="0">
              <a:solidFill>
                <a:schemeClr val="bg1"/>
              </a:solidFill>
              <a:latin typeface="Amaranth" panose="02000503050000020004" pitchFamily="2" charset="0"/>
            </a:endParaRPr>
          </a:p>
        </p:txBody>
      </p:sp>
      <p:sp>
        <p:nvSpPr>
          <p:cNvPr id="35" name="Text Placeholder 16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30C08963-BE29-4B96-B122-F15F02A3F7E3}"/>
              </a:ext>
            </a:extLst>
          </p:cNvPr>
          <p:cNvSpPr txBox="1"/>
          <p:nvPr/>
        </p:nvSpPr>
        <p:spPr>
          <a:xfrm>
            <a:off x="7630637" y="1168866"/>
            <a:ext cx="27432000" cy="3160865"/>
          </a:xfrm>
          <a:prstGeom prst="rect">
            <a:avLst/>
          </a:prstGeom>
        </p:spPr>
        <p:txBody>
          <a:bodyPr lIns="85344" tIns="42672" rIns="85344" bIns="42672">
            <a:spAutoFit/>
          </a:bodyPr>
          <a:lstStyle>
            <a:defPPr>
              <a:defRPr kern="1200" smtId="4294967295"/>
            </a:defPPr>
            <a:lvl1pPr marL="0" indent="0" algn="l" defTabSz="4389028" rtl="0" eaLnBrk="1" latinLnBrk="0" hangingPunct="1">
              <a:spcBef>
                <a:spcPct val="20000"/>
              </a:spcBef>
              <a:buFont typeface="Arial" pitchFamily="34" charset="0"/>
              <a:buNone/>
              <a:defRPr sz="13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6086" indent="-1371572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286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800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314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69828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342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857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371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700" dirty="0" smtClean="0">
                <a:solidFill>
                  <a:schemeClr val="bg1"/>
                </a:solidFill>
                <a:latin typeface="Titillium Web" panose="00000500000000000000" pitchFamily="2" charset="0"/>
              </a:rPr>
              <a:t>--26th </a:t>
            </a:r>
            <a:r>
              <a:rPr lang="en-US" sz="3700" dirty="0" smtClean="0">
                <a:solidFill>
                  <a:schemeClr val="bg1"/>
                </a:solidFill>
                <a:latin typeface="Titillium Web" panose="00000500000000000000" pitchFamily="2" charset="0"/>
              </a:rPr>
              <a:t>International Conference on Knowledge-Based and Intelligent Information &amp; Engineering</a:t>
            </a:r>
            <a:br>
              <a:rPr lang="en-US" sz="3700" dirty="0" smtClean="0">
                <a:solidFill>
                  <a:schemeClr val="bg1"/>
                </a:solidFill>
                <a:latin typeface="Titillium Web" panose="00000500000000000000" pitchFamily="2" charset="0"/>
              </a:rPr>
            </a:br>
            <a:r>
              <a:rPr lang="en-US" sz="3700" dirty="0" smtClean="0">
                <a:solidFill>
                  <a:schemeClr val="bg1"/>
                </a:solidFill>
                <a:latin typeface="Titillium Web" panose="00000500000000000000" pitchFamily="2" charset="0"/>
              </a:rPr>
              <a:t>Systems (KES 2022</a:t>
            </a:r>
            <a:r>
              <a:rPr lang="en-US" sz="3700" dirty="0" smtClean="0">
                <a:solidFill>
                  <a:schemeClr val="bg1"/>
                </a:solidFill>
                <a:latin typeface="Titillium Web" panose="00000500000000000000" pitchFamily="2" charset="0"/>
              </a:rPr>
              <a:t>)</a:t>
            </a:r>
          </a:p>
          <a:p>
            <a:pPr algn="ctr"/>
            <a:r>
              <a:rPr lang="en-US" sz="3700" dirty="0" smtClean="0">
                <a:solidFill>
                  <a:schemeClr val="bg1"/>
                </a:solidFill>
                <a:latin typeface="Titillium Web" panose="00000500000000000000" pitchFamily="2" charset="0"/>
              </a:rPr>
              <a:t>--Deep </a:t>
            </a:r>
            <a:r>
              <a:rPr lang="en-US" sz="3700" dirty="0" smtClean="0">
                <a:solidFill>
                  <a:schemeClr val="bg1"/>
                </a:solidFill>
                <a:latin typeface="Titillium Web" panose="00000500000000000000" pitchFamily="2" charset="0"/>
              </a:rPr>
              <a:t>Learning Indaba 2022, Tunis, Tunisia; 21st to 26th August 2022</a:t>
            </a:r>
          </a:p>
          <a:p>
            <a:pPr algn="ctr"/>
            <a:r>
              <a:rPr lang="en-US" sz="3700" dirty="0" err="1" smtClean="0">
                <a:solidFill>
                  <a:schemeClr val="bg1"/>
                </a:solidFill>
                <a:latin typeface="Titillium Web" panose="00000500000000000000" pitchFamily="2" charset="0"/>
              </a:rPr>
              <a:t>Nabil</a:t>
            </a:r>
            <a:r>
              <a:rPr lang="en-US" sz="3700" dirty="0" smtClean="0">
                <a:solidFill>
                  <a:schemeClr val="bg1"/>
                </a:solidFill>
                <a:latin typeface="Titillium Web" panose="00000500000000000000" pitchFamily="2" charset="0"/>
              </a:rPr>
              <a:t> </a:t>
            </a:r>
            <a:r>
              <a:rPr lang="en-US" sz="3700" dirty="0" err="1" smtClean="0">
                <a:solidFill>
                  <a:schemeClr val="bg1"/>
                </a:solidFill>
                <a:latin typeface="Titillium Web" panose="00000500000000000000" pitchFamily="2" charset="0"/>
              </a:rPr>
              <a:t>Badri</a:t>
            </a:r>
            <a:r>
              <a:rPr lang="en-US" sz="3700" dirty="0" smtClean="0">
                <a:solidFill>
                  <a:schemeClr val="bg1"/>
                </a:solidFill>
                <a:latin typeface="Titillium Web" panose="00000500000000000000" pitchFamily="2" charset="0"/>
              </a:rPr>
              <a:t>,  </a:t>
            </a:r>
            <a:r>
              <a:rPr lang="en-US" sz="3700" dirty="0" err="1" smtClean="0">
                <a:solidFill>
                  <a:schemeClr val="bg1"/>
                </a:solidFill>
                <a:latin typeface="Titillium Web" panose="00000500000000000000" pitchFamily="2" charset="0"/>
              </a:rPr>
              <a:t>Ferihane</a:t>
            </a:r>
            <a:r>
              <a:rPr lang="en-US" sz="3700" dirty="0" smtClean="0">
                <a:solidFill>
                  <a:schemeClr val="bg1"/>
                </a:solidFill>
                <a:latin typeface="Titillium Web" panose="00000500000000000000" pitchFamily="2" charset="0"/>
              </a:rPr>
              <a:t> </a:t>
            </a:r>
            <a:r>
              <a:rPr lang="en-US" sz="3700" dirty="0" err="1" smtClean="0">
                <a:solidFill>
                  <a:schemeClr val="bg1"/>
                </a:solidFill>
                <a:latin typeface="Titillium Web" panose="00000500000000000000" pitchFamily="2" charset="0"/>
              </a:rPr>
              <a:t>Kboubia</a:t>
            </a:r>
            <a:r>
              <a:rPr lang="en-US" sz="3700" dirty="0" smtClean="0">
                <a:solidFill>
                  <a:schemeClr val="bg1"/>
                </a:solidFill>
                <a:latin typeface="Titillium Web" panose="00000500000000000000" pitchFamily="2" charset="0"/>
              </a:rPr>
              <a:t>,  </a:t>
            </a:r>
            <a:r>
              <a:rPr lang="en-US" sz="3700" dirty="0" err="1" smtClean="0">
                <a:solidFill>
                  <a:schemeClr val="bg1"/>
                </a:solidFill>
                <a:latin typeface="Titillium Web" panose="00000500000000000000" pitchFamily="2" charset="0"/>
              </a:rPr>
              <a:t>Anja</a:t>
            </a:r>
            <a:r>
              <a:rPr lang="en-US" sz="3700" dirty="0" smtClean="0">
                <a:solidFill>
                  <a:schemeClr val="bg1"/>
                </a:solidFill>
                <a:latin typeface="Titillium Web" panose="00000500000000000000" pitchFamily="2" charset="0"/>
              </a:rPr>
              <a:t> </a:t>
            </a:r>
            <a:r>
              <a:rPr lang="en-US" sz="3700" dirty="0" err="1" smtClean="0">
                <a:solidFill>
                  <a:schemeClr val="bg1"/>
                </a:solidFill>
                <a:latin typeface="Titillium Web" panose="00000500000000000000" pitchFamily="2" charset="0"/>
              </a:rPr>
              <a:t>Habacha</a:t>
            </a:r>
            <a:r>
              <a:rPr lang="en-US" sz="3700" dirty="0" smtClean="0">
                <a:solidFill>
                  <a:schemeClr val="bg1"/>
                </a:solidFill>
                <a:latin typeface="Titillium Web" panose="00000500000000000000" pitchFamily="2" charset="0"/>
              </a:rPr>
              <a:t> </a:t>
            </a:r>
            <a:r>
              <a:rPr lang="en-US" sz="3700" dirty="0" err="1" smtClean="0">
                <a:solidFill>
                  <a:schemeClr val="bg1"/>
                </a:solidFill>
                <a:latin typeface="Titillium Web" panose="00000500000000000000" pitchFamily="2" charset="0"/>
              </a:rPr>
              <a:t>Chaibi</a:t>
            </a:r>
            <a:r>
              <a:rPr lang="en-US" sz="3700" dirty="0" smtClean="0">
                <a:solidFill>
                  <a:schemeClr val="bg1"/>
                </a:solidFill>
                <a:latin typeface="Titillium Web" panose="00000500000000000000" pitchFamily="2" charset="0"/>
              </a:rPr>
              <a:t/>
            </a:r>
            <a:br>
              <a:rPr lang="en-US" sz="3700" dirty="0" smtClean="0">
                <a:solidFill>
                  <a:schemeClr val="bg1"/>
                </a:solidFill>
                <a:latin typeface="Titillium Web" panose="00000500000000000000" pitchFamily="2" charset="0"/>
              </a:rPr>
            </a:br>
            <a:r>
              <a:rPr lang="en-US" sz="3700" dirty="0" smtClean="0">
                <a:solidFill>
                  <a:schemeClr val="bg1"/>
                </a:solidFill>
                <a:latin typeface="Titillium Web" panose="00000500000000000000" pitchFamily="2" charset="0"/>
              </a:rPr>
              <a:t>RIADI </a:t>
            </a:r>
            <a:r>
              <a:rPr lang="en-US" sz="3700" dirty="0" smtClean="0">
                <a:solidFill>
                  <a:schemeClr val="bg1"/>
                </a:solidFill>
                <a:latin typeface="Titillium Web" panose="00000500000000000000" pitchFamily="2" charset="0"/>
              </a:rPr>
              <a:t>Laboratory, ENSI School, University of </a:t>
            </a:r>
            <a:r>
              <a:rPr lang="en-US" sz="3700" dirty="0" err="1" smtClean="0">
                <a:solidFill>
                  <a:schemeClr val="bg1"/>
                </a:solidFill>
                <a:latin typeface="Titillium Web" panose="00000500000000000000" pitchFamily="2" charset="0"/>
              </a:rPr>
              <a:t>Manouba</a:t>
            </a:r>
            <a:r>
              <a:rPr lang="en-US" sz="3700" dirty="0" smtClean="0">
                <a:solidFill>
                  <a:schemeClr val="bg1"/>
                </a:solidFill>
                <a:latin typeface="Titillium Web" panose="00000500000000000000" pitchFamily="2" charset="0"/>
              </a:rPr>
              <a:t>, 2010 La </a:t>
            </a:r>
            <a:r>
              <a:rPr lang="en-US" sz="3700" dirty="0" err="1" smtClean="0">
                <a:solidFill>
                  <a:schemeClr val="bg1"/>
                </a:solidFill>
                <a:latin typeface="Titillium Web" panose="00000500000000000000" pitchFamily="2" charset="0"/>
              </a:rPr>
              <a:t>Manouba</a:t>
            </a:r>
            <a:r>
              <a:rPr lang="en-US" sz="3700" dirty="0" smtClean="0">
                <a:solidFill>
                  <a:schemeClr val="bg1"/>
                </a:solidFill>
                <a:latin typeface="Titillium Web" panose="00000500000000000000" pitchFamily="2" charset="0"/>
              </a:rPr>
              <a:t>, </a:t>
            </a:r>
            <a:r>
              <a:rPr lang="en-US" sz="3700" dirty="0" smtClean="0">
                <a:solidFill>
                  <a:schemeClr val="bg1"/>
                </a:solidFill>
                <a:latin typeface="Titillium Web" panose="00000500000000000000" pitchFamily="2" charset="0"/>
              </a:rPr>
              <a:t>Tunisia</a:t>
            </a:r>
            <a:endParaRPr lang="en-US" sz="3700" dirty="0">
              <a:solidFill>
                <a:schemeClr val="bg1"/>
              </a:solidFill>
              <a:latin typeface="Titillium Web" panose="00000500000000000000" pitchFamily="2" charset="0"/>
            </a:endParaRP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674914" y="4946107"/>
            <a:ext cx="10025474" cy="7220755"/>
          </a:xfrm>
          <a:prstGeom prst="roundRect">
            <a:avLst>
              <a:gd name="adj" fmla="val 1380"/>
            </a:avLst>
          </a:prstGeom>
          <a:solidFill>
            <a:srgbClr val="B4D3E2"/>
          </a:solidFill>
          <a:ln>
            <a:noFill/>
          </a:ln>
          <a:effectLst/>
        </p:spPr>
        <p:txBody>
          <a:bodyPr wrap="none" lIns="182880" tIns="45720" rIns="182880" bIns="45720" anchor="ctr"/>
          <a:lstStyle>
            <a:defPPr>
              <a:defRPr kern="1200" smtId="4294967295"/>
            </a:defPPr>
          </a:lstStyle>
          <a:p>
            <a:pPr defTabSz="3135999"/>
            <a:endParaRPr lang="en-US" sz="2400">
              <a:noFill/>
              <a:latin typeface="Amaranth" panose="02000503050000020004" pitchFamily="2" charset="0"/>
            </a:endParaRP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968558" y="5739346"/>
            <a:ext cx="9438186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15="http://schemas.microsoft.com/office/powerpoint/2012/main" xmlns:p14="http://schemas.microsoft.com/office/powerpoint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15="http://schemas.microsoft.com/office/powerpoint/2012/main" xmlns:p14="http://schemas.microsoft.com/office/powerpoint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15="http://schemas.microsoft.com/office/powerpoint/2012/main" xmlns:p14="http://schemas.microsoft.com/office/powerpoint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pPr algn="just"/>
            <a:r>
              <a:rPr lang="en-US" sz="2400" dirty="0" smtClean="0"/>
              <a:t>Over the past decade, increased use of social media has led to an increase in hate content. To address this issue new solutions</a:t>
            </a:r>
            <a:br>
              <a:rPr lang="en-US" sz="2400" dirty="0" smtClean="0"/>
            </a:br>
            <a:r>
              <a:rPr lang="en-US" sz="2400" dirty="0" smtClean="0"/>
              <a:t>must be implemented to filter out this kind of inappropriate content. Because manual filtering is difficult, several studies have been</a:t>
            </a:r>
            <a:br>
              <a:rPr lang="en-US" sz="2400" dirty="0" smtClean="0"/>
            </a:br>
            <a:r>
              <a:rPr lang="en-US" sz="2400" dirty="0" smtClean="0"/>
              <a:t>conducted in </a:t>
            </a:r>
            <a:r>
              <a:rPr lang="en-US" sz="2400" dirty="0" smtClean="0"/>
              <a:t>order to automate the process.</a:t>
            </a:r>
            <a:br>
              <a:rPr lang="en-US" sz="2400" dirty="0" smtClean="0"/>
            </a:br>
            <a:r>
              <a:rPr lang="en-US" sz="2400" dirty="0" smtClean="0"/>
              <a:t>This paper introduces a method based on a combination of Glove and </a:t>
            </a:r>
            <a:r>
              <a:rPr lang="en-US" sz="2400" dirty="0" err="1" smtClean="0"/>
              <a:t>FastText</a:t>
            </a:r>
            <a:r>
              <a:rPr lang="en-US" sz="2400" dirty="0" smtClean="0"/>
              <a:t> word embedding as input features and a </a:t>
            </a:r>
            <a:r>
              <a:rPr lang="en-US" sz="2400" dirty="0" err="1" smtClean="0"/>
              <a:t>BiGRU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model to identify hate speech from social media websites.</a:t>
            </a:r>
            <a:br>
              <a:rPr lang="en-US" sz="2400" dirty="0" smtClean="0"/>
            </a:br>
            <a:r>
              <a:rPr lang="en-US" sz="2400" dirty="0" smtClean="0"/>
              <a:t>The obtained results show that our proposed model (</a:t>
            </a:r>
            <a:r>
              <a:rPr lang="en-US" sz="2400" dirty="0" err="1" smtClean="0"/>
              <a:t>BiGRU</a:t>
            </a:r>
            <a:r>
              <a:rPr lang="en-US" sz="2400" dirty="0" smtClean="0"/>
              <a:t> Glove FT) is effective in detecting inappropriate content. This model</a:t>
            </a:r>
            <a:br>
              <a:rPr lang="en-US" sz="2400" dirty="0" smtClean="0"/>
            </a:br>
            <a:r>
              <a:rPr lang="en-US" sz="2400" dirty="0" smtClean="0"/>
              <a:t>detect hate speech on OLID dataset, using an effective learning process that classifies the text into offensive and not offensive</a:t>
            </a:r>
            <a:br>
              <a:rPr lang="en-US" sz="2400" dirty="0" smtClean="0"/>
            </a:br>
            <a:r>
              <a:rPr lang="en-US" sz="2400" dirty="0" smtClean="0"/>
              <a:t>language. The performance of the system attained 84%, 87%, 93%, 90% accuracy, precision, recall, and f1-score respectively</a:t>
            </a:r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6" name="Rectangle 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98FCC399-CA5D-4873-B45E-22BAE0F51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13547" y="4946107"/>
            <a:ext cx="10025474" cy="522817"/>
          </a:xfrm>
          <a:prstGeom prst="rect">
            <a:avLst/>
          </a:prstGeom>
          <a:solidFill>
            <a:srgbClr val="1482A5"/>
          </a:solidFill>
          <a:ln>
            <a:noFill/>
          </a:ln>
          <a:effectLst/>
        </p:spPr>
        <p:txBody>
          <a:bodyPr wrap="none" lIns="182880" tIns="45720" rIns="182880" bIns="45720" anchor="ctr"/>
          <a:lstStyle>
            <a:defPPr>
              <a:defRPr kern="1200" smtId="4294967295"/>
            </a:defPPr>
          </a:lstStyle>
          <a:p>
            <a:pPr defTabSz="3135999"/>
            <a:r>
              <a:rPr lang="en-US" sz="2400">
                <a:solidFill>
                  <a:schemeClr val="bg1"/>
                </a:solidFill>
                <a:latin typeface="Amaranth" panose="02000503050000020004" pitchFamily="2" charset="0"/>
              </a:rPr>
              <a:t>Methodology</a:t>
            </a:r>
          </a:p>
        </p:txBody>
      </p:sp>
      <p:sp>
        <p:nvSpPr>
          <p:cNvPr id="37" name="Text Box 6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BAB40251-2E35-4623-A6BE-28130F737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13547" y="5572969"/>
            <a:ext cx="10025474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15="http://schemas.microsoft.com/office/powerpoint/2012/main" xmlns:p14="http://schemas.microsoft.com/office/powerpoint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15="http://schemas.microsoft.com/office/powerpoint/2012/main" xmlns:p14="http://schemas.microsoft.com/office/powerpoint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15="http://schemas.microsoft.com/office/powerpoint/2012/main" xmlns:p14="http://schemas.microsoft.com/office/powerpoint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pPr algn="just"/>
            <a:r>
              <a:rPr lang="en-US" sz="2400" dirty="0" smtClean="0"/>
              <a:t>Based </a:t>
            </a:r>
            <a:r>
              <a:rPr lang="en-US" sz="2400" dirty="0" smtClean="0"/>
              <a:t>on the review of features and the prominent classifiers used for text classification in the past work, </a:t>
            </a:r>
            <a:r>
              <a:rPr lang="en-US" sz="2400" dirty="0" smtClean="0"/>
              <a:t>we present</a:t>
            </a:r>
            <a:r>
              <a:rPr lang="en-US" sz="2400" dirty="0" smtClean="0"/>
              <a:t>, in this section, our approach of inappropriate English textual content detection. </a:t>
            </a:r>
            <a:endParaRPr lang="en-US" sz="2400" dirty="0" smtClean="0"/>
          </a:p>
          <a:p>
            <a:pPr algn="just"/>
            <a:r>
              <a:rPr lang="en-US" sz="2400" dirty="0" smtClean="0"/>
              <a:t>Our </a:t>
            </a:r>
            <a:r>
              <a:rPr lang="en-US" sz="2400" dirty="0" smtClean="0"/>
              <a:t>approach is based on </a:t>
            </a:r>
            <a:r>
              <a:rPr lang="en-US" sz="2400" dirty="0" smtClean="0"/>
              <a:t>a deep </a:t>
            </a:r>
            <a:r>
              <a:rPr lang="en-US" sz="2400" dirty="0" smtClean="0"/>
              <a:t>learning classification model (BIGRU) and a combination of word embedding techniques (Glove and </a:t>
            </a:r>
            <a:r>
              <a:rPr lang="en-US" sz="2400" dirty="0" err="1" smtClean="0"/>
              <a:t>FastText</a:t>
            </a:r>
            <a:r>
              <a:rPr lang="en-US" sz="2400" dirty="0" smtClean="0"/>
              <a:t>) as </a:t>
            </a:r>
            <a:r>
              <a:rPr lang="en-US" sz="2400" dirty="0" smtClean="0"/>
              <a:t>features</a:t>
            </a:r>
            <a:r>
              <a:rPr lang="en-US" sz="2400" dirty="0" smtClean="0"/>
              <a:t>. Our </a:t>
            </a:r>
            <a:r>
              <a:rPr lang="en-US" sz="2400" dirty="0" smtClean="0"/>
              <a:t>proposed </a:t>
            </a:r>
            <a:r>
              <a:rPr lang="en-US" sz="2400" dirty="0" err="1" smtClean="0"/>
              <a:t>BiGRU</a:t>
            </a:r>
            <a:r>
              <a:rPr lang="en-US" sz="2400" dirty="0" smtClean="0"/>
              <a:t>-Glove-FT model takes an input text and outputs the probability of this input text belonging </a:t>
            </a:r>
            <a:r>
              <a:rPr lang="en-US" sz="2400" dirty="0" smtClean="0"/>
              <a:t>to the </a:t>
            </a:r>
            <a:r>
              <a:rPr lang="en-US" sz="2400" dirty="0" smtClean="0"/>
              <a:t>inappropriate class (Offensive or Not Offensive). The input text is fed into the model in the form of a </a:t>
            </a:r>
            <a:r>
              <a:rPr lang="en-US" sz="2400" dirty="0" smtClean="0"/>
              <a:t>combination</a:t>
            </a:r>
            <a:r>
              <a:rPr lang="en-US" sz="2400" dirty="0" smtClean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smtClean="0"/>
              <a:t>of ”Glove and </a:t>
            </a:r>
            <a:r>
              <a:rPr lang="en-US" sz="2400" dirty="0" err="1" smtClean="0"/>
              <a:t>FastText</a:t>
            </a:r>
            <a:r>
              <a:rPr lang="en-US" sz="2400" dirty="0" smtClean="0"/>
              <a:t>” word embedding matrix. </a:t>
            </a:r>
            <a:r>
              <a:rPr lang="en-US" sz="2400" dirty="0" err="1" smtClean="0"/>
              <a:t>BiGRU</a:t>
            </a:r>
            <a:r>
              <a:rPr lang="en-US" sz="2400" dirty="0" smtClean="0"/>
              <a:t>-Glove-FT model consists of eight sequential layers—(a</a:t>
            </a:r>
            <a:r>
              <a:rPr lang="en-US" sz="2400" dirty="0" smtClean="0"/>
              <a:t>) Input </a:t>
            </a:r>
            <a:r>
              <a:rPr lang="en-US" sz="2400" dirty="0" smtClean="0"/>
              <a:t>Layer, (b) Embedding Layer, (c) </a:t>
            </a:r>
            <a:r>
              <a:rPr lang="en-US" sz="2400" dirty="0" err="1" smtClean="0"/>
              <a:t>SpacialDropout</a:t>
            </a:r>
            <a:r>
              <a:rPr lang="en-US" sz="2400" dirty="0" smtClean="0"/>
              <a:t> layer, (d) Bidirectional(GRU) layer, (e) 1D </a:t>
            </a:r>
            <a:r>
              <a:rPr lang="en-US" sz="2400" dirty="0" err="1" smtClean="0"/>
              <a:t>Globalaverage</a:t>
            </a:r>
            <a:r>
              <a:rPr lang="en-US" sz="2400" dirty="0" smtClean="0"/>
              <a:t> pooling </a:t>
            </a:r>
            <a:r>
              <a:rPr lang="en-US" sz="2400" dirty="0" smtClean="0"/>
              <a:t>and 1D Global max pooling layer, (f) Concatenation layer, (g) Dropout layer, and finally (h) Dense layer </a:t>
            </a:r>
            <a:r>
              <a:rPr lang="en-US" sz="2400" dirty="0" smtClean="0"/>
              <a:t>as shown </a:t>
            </a:r>
            <a:r>
              <a:rPr lang="en-US" sz="2400" dirty="0" smtClean="0"/>
              <a:t>in </a:t>
            </a:r>
            <a:r>
              <a:rPr lang="en-US" sz="2400" dirty="0" smtClean="0"/>
              <a:t>Figure 1 below:</a:t>
            </a:r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991B9DF0-7DD4-4C17-94B6-6C493D1C3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52178" y="4946107"/>
            <a:ext cx="10025474" cy="522817"/>
          </a:xfrm>
          <a:prstGeom prst="rect">
            <a:avLst/>
          </a:prstGeom>
          <a:solidFill>
            <a:srgbClr val="1482A5"/>
          </a:solidFill>
          <a:ln>
            <a:noFill/>
          </a:ln>
          <a:effectLst/>
        </p:spPr>
        <p:txBody>
          <a:bodyPr wrap="none" lIns="182880" tIns="45720" rIns="182880" bIns="45720" anchor="ctr"/>
          <a:lstStyle>
            <a:defPPr>
              <a:defRPr kern="1200" smtId="4294967295"/>
            </a:defPPr>
          </a:lstStyle>
          <a:p>
            <a:pPr defTabSz="3135999"/>
            <a:r>
              <a:rPr lang="en-US" sz="2400">
                <a:solidFill>
                  <a:schemeClr val="bg1"/>
                </a:solidFill>
                <a:latin typeface="Amaranth" panose="02000503050000020004" pitchFamily="2" charset="0"/>
              </a:rPr>
              <a:t>Results</a:t>
            </a:r>
          </a:p>
        </p:txBody>
      </p:sp>
      <p:sp>
        <p:nvSpPr>
          <p:cNvPr id="39" name="Text Box 6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62D65E41-7BC1-4B4D-9C1B-6ED3152D1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52178" y="5572969"/>
            <a:ext cx="10025474" cy="674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15="http://schemas.microsoft.com/office/powerpoint/2012/main" xmlns:p14="http://schemas.microsoft.com/office/powerpoint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15="http://schemas.microsoft.com/office/powerpoint/2012/main" xmlns:p14="http://schemas.microsoft.com/office/powerpoint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15="http://schemas.microsoft.com/office/powerpoint/2012/main" xmlns:p14="http://schemas.microsoft.com/office/powerpoint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pPr algn="just"/>
            <a:r>
              <a:rPr lang="en-US" sz="2400" dirty="0" smtClean="0"/>
              <a:t>The able below, </a:t>
            </a:r>
            <a:r>
              <a:rPr lang="en-US" sz="2400" dirty="0" smtClean="0"/>
              <a:t>presents the overall results of various techniques on the test set </a:t>
            </a:r>
            <a:r>
              <a:rPr lang="en-US" sz="2400" dirty="0" smtClean="0"/>
              <a:t>of </a:t>
            </a:r>
            <a:r>
              <a:rPr lang="en-US" sz="2400" dirty="0" smtClean="0"/>
              <a:t>the evaluation dataset. It is interesting to note that the other deep learning techniques such as </a:t>
            </a:r>
            <a:r>
              <a:rPr lang="en-US" sz="2400" dirty="0" err="1" smtClean="0"/>
              <a:t>RoBERTa</a:t>
            </a:r>
            <a:r>
              <a:rPr lang="en-US" sz="2400" dirty="0" smtClean="0"/>
              <a:t>, also </a:t>
            </a:r>
            <a:r>
              <a:rPr lang="en-US" sz="2400" dirty="0" smtClean="0"/>
              <a:t>perform significantly </a:t>
            </a:r>
            <a:r>
              <a:rPr lang="en-US" sz="2400" dirty="0" smtClean="0"/>
              <a:t>better (82%, 83%, 81%, P, R, and F1 respectively) than SVM baseline </a:t>
            </a:r>
            <a:r>
              <a:rPr lang="en-US" sz="2400" dirty="0" smtClean="0"/>
              <a:t>algorithms. </a:t>
            </a:r>
            <a:r>
              <a:rPr lang="en-US" sz="2400" dirty="0" smtClean="0"/>
              <a:t>In general, results of </a:t>
            </a:r>
            <a:r>
              <a:rPr lang="en-US" sz="2400" dirty="0" err="1" smtClean="0"/>
              <a:t>RoBERTa</a:t>
            </a:r>
            <a:r>
              <a:rPr lang="en-US" sz="2400" dirty="0" smtClean="0"/>
              <a:t> and </a:t>
            </a:r>
            <a:r>
              <a:rPr lang="en-US" sz="2400" dirty="0" err="1" smtClean="0"/>
              <a:t>BiGRU</a:t>
            </a:r>
            <a:r>
              <a:rPr lang="en-US" sz="2400" dirty="0" smtClean="0"/>
              <a:t> are comparable, the best results were obtained with these two models</a:t>
            </a:r>
            <a:r>
              <a:rPr lang="en-US" sz="2400" dirty="0" smtClean="0"/>
              <a:t>, which </a:t>
            </a:r>
            <a:r>
              <a:rPr lang="en-US" sz="2400" dirty="0" smtClean="0"/>
              <a:t>is not surprising since these models are considered by many to be the state of the art. </a:t>
            </a:r>
            <a:r>
              <a:rPr lang="en-US" sz="2400" dirty="0" err="1" smtClean="0"/>
              <a:t>BiGRU</a:t>
            </a:r>
            <a:r>
              <a:rPr lang="en-US" sz="2400" dirty="0" smtClean="0"/>
              <a:t> also </a:t>
            </a:r>
            <a:r>
              <a:rPr lang="en-US" sz="2400" dirty="0" smtClean="0"/>
              <a:t>performs best </a:t>
            </a:r>
            <a:r>
              <a:rPr lang="en-US" sz="2400" dirty="0" smtClean="0"/>
              <a:t>for hate speech detection, followed by </a:t>
            </a:r>
            <a:r>
              <a:rPr lang="en-US" sz="2400" dirty="0" err="1" smtClean="0"/>
              <a:t>RoBERTa</a:t>
            </a:r>
            <a:r>
              <a:rPr lang="en-US" sz="2400" dirty="0" smtClean="0"/>
              <a:t>. We </a:t>
            </a:r>
            <a:r>
              <a:rPr lang="en-US" sz="2400" dirty="0" smtClean="0"/>
              <a:t>compare our </a:t>
            </a:r>
            <a:r>
              <a:rPr lang="en-US" sz="2400" dirty="0" err="1" smtClean="0"/>
              <a:t>BiGRU</a:t>
            </a:r>
            <a:r>
              <a:rPr lang="en-US" sz="2400" dirty="0" smtClean="0"/>
              <a:t> Glove FT model with five </a:t>
            </a:r>
            <a:r>
              <a:rPr lang="en-US" sz="2400" dirty="0" smtClean="0"/>
              <a:t>baselines</a:t>
            </a:r>
            <a:r>
              <a:rPr lang="en-US" sz="2400" dirty="0" smtClean="0"/>
              <a:t>— (a) </a:t>
            </a:r>
            <a:r>
              <a:rPr lang="en-US" sz="2400" dirty="0" err="1" smtClean="0"/>
              <a:t>RoBERTa</a:t>
            </a:r>
            <a:r>
              <a:rPr lang="en-US" sz="2400" dirty="0" smtClean="0"/>
              <a:t>, (b) </a:t>
            </a:r>
            <a:r>
              <a:rPr lang="en-US" sz="2400" dirty="0" err="1" smtClean="0"/>
              <a:t>BiGRU</a:t>
            </a:r>
            <a:r>
              <a:rPr lang="en-US" sz="2400" dirty="0" smtClean="0"/>
              <a:t> with </a:t>
            </a:r>
            <a:r>
              <a:rPr lang="en-US" sz="2400" dirty="0" err="1" smtClean="0"/>
              <a:t>FastText</a:t>
            </a:r>
            <a:r>
              <a:rPr lang="en-US" sz="2400" dirty="0" smtClean="0"/>
              <a:t> only, (c</a:t>
            </a:r>
            <a:r>
              <a:rPr lang="en-US" sz="2400" dirty="0" smtClean="0"/>
              <a:t>) </a:t>
            </a:r>
            <a:r>
              <a:rPr lang="en-US" sz="2400" dirty="0" err="1" smtClean="0"/>
              <a:t>BiGRU</a:t>
            </a:r>
            <a:r>
              <a:rPr lang="en-US" sz="2400" dirty="0" smtClean="0"/>
              <a:t> </a:t>
            </a:r>
            <a:r>
              <a:rPr lang="en-US" sz="2400" dirty="0" smtClean="0"/>
              <a:t>with Glove only, (d) </a:t>
            </a:r>
            <a:r>
              <a:rPr lang="en-US" sz="2400" dirty="0" err="1" smtClean="0"/>
              <a:t>BiLSTM</a:t>
            </a:r>
            <a:r>
              <a:rPr lang="en-US" sz="2400" dirty="0" smtClean="0"/>
              <a:t> and SVM (Marcos Zampieri,2019). This model gives the best performance </a:t>
            </a:r>
            <a:r>
              <a:rPr lang="en-US" sz="2400" dirty="0" smtClean="0"/>
              <a:t>on F1-score </a:t>
            </a:r>
            <a:r>
              <a:rPr lang="en-US" sz="2400" dirty="0" smtClean="0"/>
              <a:t>which measures the overall quality of classification and also shows significant improvement over the </a:t>
            </a:r>
            <a:r>
              <a:rPr lang="en-US" sz="2400" dirty="0" smtClean="0"/>
              <a:t>baseline approaches </a:t>
            </a:r>
            <a:r>
              <a:rPr lang="en-US" sz="2400" dirty="0" smtClean="0"/>
              <a:t>as shown in table 5 below</a:t>
            </a:r>
            <a:r>
              <a:rPr lang="en-US" sz="2400" dirty="0" smtClean="0"/>
              <a:t>. </a:t>
            </a:r>
            <a:r>
              <a:rPr lang="en-US" sz="2400" dirty="0" err="1" smtClean="0"/>
              <a:t>BiGRU</a:t>
            </a:r>
            <a:r>
              <a:rPr lang="en-US" sz="2400" dirty="0" smtClean="0"/>
              <a:t> </a:t>
            </a:r>
            <a:r>
              <a:rPr lang="en-US" sz="2400" dirty="0" smtClean="0"/>
              <a:t>Glove FT model achieved better Acc, P, R, and F1 values of (84%), (87%), (93%), and (90%) in </a:t>
            </a:r>
            <a:r>
              <a:rPr lang="en-US" sz="2400" dirty="0" smtClean="0"/>
              <a:t>Not Offensive </a:t>
            </a:r>
            <a:r>
              <a:rPr lang="en-US" sz="2400" dirty="0" err="1" smtClean="0"/>
              <a:t>classe</a:t>
            </a:r>
            <a:r>
              <a:rPr lang="en-US" sz="2400" dirty="0" smtClean="0"/>
              <a:t>, and P(77%), R(63%) and F1(69%) in Offensive </a:t>
            </a:r>
            <a:r>
              <a:rPr lang="en-US" sz="2400" dirty="0" err="1" smtClean="0"/>
              <a:t>classe</a:t>
            </a:r>
            <a:r>
              <a:rPr lang="en-US" sz="2400" dirty="0" smtClean="0"/>
              <a:t> respectively, marking an improvement in</a:t>
            </a:r>
            <a:br>
              <a:rPr lang="en-US" sz="2400" dirty="0" smtClean="0"/>
            </a:br>
            <a:r>
              <a:rPr lang="en-US" sz="2400" dirty="0" smtClean="0"/>
              <a:t>these metrics compared to </a:t>
            </a:r>
            <a:r>
              <a:rPr lang="en-US" sz="2400" dirty="0" err="1" smtClean="0"/>
              <a:t>RoBERTa</a:t>
            </a:r>
            <a:r>
              <a:rPr lang="en-US" sz="2400" dirty="0" smtClean="0"/>
              <a:t> model.</a:t>
            </a:r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2" name="Rectangle 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C08CCD14-6632-49E3-A19B-81E98D465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90811" y="4946107"/>
            <a:ext cx="10025474" cy="522817"/>
          </a:xfrm>
          <a:prstGeom prst="rect">
            <a:avLst/>
          </a:prstGeom>
          <a:solidFill>
            <a:srgbClr val="1482A5"/>
          </a:solidFill>
          <a:ln>
            <a:noFill/>
          </a:ln>
          <a:effectLst/>
        </p:spPr>
        <p:txBody>
          <a:bodyPr wrap="none" lIns="182880" tIns="45720" rIns="182880" bIns="45720" anchor="ctr"/>
          <a:lstStyle>
            <a:defPPr>
              <a:defRPr kern="1200" smtId="4294967295"/>
            </a:defPPr>
          </a:lstStyle>
          <a:p>
            <a:pPr defTabSz="3135999"/>
            <a:r>
              <a:rPr lang="en-US" sz="2400">
                <a:solidFill>
                  <a:schemeClr val="bg1"/>
                </a:solidFill>
                <a:latin typeface="Amaranth" panose="02000503050000020004" pitchFamily="2" charset="0"/>
              </a:rPr>
              <a:t>Conclusion</a:t>
            </a:r>
          </a:p>
        </p:txBody>
      </p:sp>
      <p:sp>
        <p:nvSpPr>
          <p:cNvPr id="46" name="Rectangle 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88D57C6D-9B7C-4799-9EEF-AD493DF30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90811" y="16900162"/>
            <a:ext cx="10025474" cy="522817"/>
          </a:xfrm>
          <a:prstGeom prst="rect">
            <a:avLst/>
          </a:prstGeom>
          <a:solidFill>
            <a:srgbClr val="1482A5"/>
          </a:solidFill>
          <a:ln>
            <a:noFill/>
          </a:ln>
          <a:effectLst/>
        </p:spPr>
        <p:txBody>
          <a:bodyPr wrap="none" lIns="182880" tIns="45720" rIns="182880" bIns="45720" anchor="ctr"/>
          <a:lstStyle>
            <a:defPPr>
              <a:defRPr kern="1200" smtId="4294967295"/>
            </a:defPPr>
          </a:lstStyle>
          <a:p>
            <a:pPr defTabSz="3135999"/>
            <a:r>
              <a:rPr lang="en-US" sz="2400">
                <a:solidFill>
                  <a:schemeClr val="bg1"/>
                </a:solidFill>
                <a:latin typeface="Amaranth" panose="02000503050000020004" pitchFamily="2" charset="0"/>
              </a:rPr>
              <a:t>Acknowledgements</a:t>
            </a:r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620C51D2-3423-4C6C-A077-34B27F321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914" y="12640323"/>
            <a:ext cx="10025474" cy="522817"/>
          </a:xfrm>
          <a:prstGeom prst="rect">
            <a:avLst/>
          </a:prstGeom>
          <a:solidFill>
            <a:srgbClr val="1482A5"/>
          </a:solidFill>
          <a:ln>
            <a:noFill/>
          </a:ln>
          <a:effectLst/>
        </p:spPr>
        <p:txBody>
          <a:bodyPr wrap="none" lIns="182880" tIns="45720" rIns="182880" bIns="45720" anchor="ctr"/>
          <a:lstStyle>
            <a:defPPr>
              <a:defRPr kern="1200" smtId="4294967295"/>
            </a:defPPr>
          </a:lstStyle>
          <a:p>
            <a:pPr defTabSz="3135999"/>
            <a:r>
              <a:rPr lang="en-US" sz="2400">
                <a:solidFill>
                  <a:schemeClr val="bg1"/>
                </a:solidFill>
                <a:latin typeface="Amaranth" panose="02000503050000020004" pitchFamily="2" charset="0"/>
              </a:rPr>
              <a:t>Introduction</a:t>
            </a:r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8AE8A03B-3762-4AF2-A9FC-B088E0736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914" y="13245413"/>
            <a:ext cx="10025474" cy="7478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15="http://schemas.microsoft.com/office/powerpoint/2012/main" xmlns:p14="http://schemas.microsoft.com/office/powerpoint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15="http://schemas.microsoft.com/office/powerpoint/2012/main" xmlns:p14="http://schemas.microsoft.com/office/powerpoint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15="http://schemas.microsoft.com/office/powerpoint/2012/main" xmlns:p14="http://schemas.microsoft.com/office/powerpoint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pPr algn="just"/>
            <a:r>
              <a:rPr lang="en-US" sz="2400" dirty="0" smtClean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With the widespread of internet, huge increase in </a:t>
            </a:r>
            <a:r>
              <a:rPr lang="en-US" sz="2400" dirty="0" err="1" smtClean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smartphone</a:t>
            </a:r>
            <a:r>
              <a:rPr lang="en-US" sz="2400" dirty="0" smtClean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usage rate in recent years, the freedom of </a:t>
            </a:r>
            <a:r>
              <a:rPr lang="en-US" sz="2400" dirty="0" smtClean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expression privilege </a:t>
            </a:r>
            <a:r>
              <a:rPr lang="en-US" sz="2400" dirty="0" smtClean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granted after the Tunisian revolution, the mask of anonymity that the internet provides, and despite the </a:t>
            </a:r>
            <a:r>
              <a:rPr lang="en-US" sz="2400" dirty="0" smtClean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fact that </a:t>
            </a:r>
            <a:r>
              <a:rPr lang="en-US" sz="2400" dirty="0" smtClean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Twitter’s terms of use forbid such inappropriate content, the spread of derogatory and hate speech has increased</a:t>
            </a:r>
            <a:r>
              <a:rPr lang="en-US" sz="2400" dirty="0" smtClean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. It </a:t>
            </a:r>
            <a:r>
              <a:rPr lang="en-US" sz="2400" dirty="0" smtClean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became easy to spread inappropriate content on social media, such as Twitter and </a:t>
            </a:r>
            <a:r>
              <a:rPr lang="en-US" sz="2400" dirty="0" err="1" smtClean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Facebook</a:t>
            </a:r>
            <a:r>
              <a:rPr lang="en-US" sz="2400" dirty="0" smtClean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, against </a:t>
            </a:r>
            <a:r>
              <a:rPr lang="en-US" sz="2400" dirty="0" smtClean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individuals or </a:t>
            </a:r>
            <a:r>
              <a:rPr lang="en-US" sz="2400" dirty="0" smtClean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groups. Furthermore, toxic language can take various forms, such as </a:t>
            </a:r>
            <a:r>
              <a:rPr lang="en-US" sz="2400" dirty="0" err="1" smtClean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cyberbullying</a:t>
            </a:r>
            <a:r>
              <a:rPr lang="en-US" sz="2400" dirty="0" smtClean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, which was one of the </a:t>
            </a:r>
            <a:r>
              <a:rPr lang="en-US" sz="2400" dirty="0" smtClean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major reasons </a:t>
            </a:r>
            <a:r>
              <a:rPr lang="en-US" sz="2400" dirty="0" smtClean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behind suicide [</a:t>
            </a:r>
            <a:r>
              <a:rPr lang="en-US" sz="2400" dirty="0" smtClean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</a:p>
          <a:p>
            <a:pPr algn="just"/>
            <a:r>
              <a:rPr lang="en-US" sz="2400" dirty="0" smtClean="0"/>
              <a:t>In this paper, we perform extensive experiments to tackle the problem of inappropriate content classification </a:t>
            </a:r>
            <a:r>
              <a:rPr lang="en-US" sz="2400" dirty="0" smtClean="0"/>
              <a:t>us-</a:t>
            </a:r>
            <a:r>
              <a:rPr lang="en-US" sz="2400" dirty="0" err="1" smtClean="0"/>
              <a:t>ing</a:t>
            </a:r>
            <a:r>
              <a:rPr lang="en-US" sz="2400" dirty="0" smtClean="0"/>
              <a:t> </a:t>
            </a:r>
            <a:r>
              <a:rPr lang="en-US" sz="2400" dirty="0" smtClean="0"/>
              <a:t>machine learning and neural network models with hyper-parameter optimization and word </a:t>
            </a:r>
            <a:r>
              <a:rPr lang="en-US" sz="2400" dirty="0" smtClean="0"/>
              <a:t> </a:t>
            </a:r>
            <a:r>
              <a:rPr lang="en-US" sz="2400" dirty="0" err="1" smtClean="0"/>
              <a:t>mbeddings</a:t>
            </a:r>
            <a:r>
              <a:rPr lang="en-US" sz="2400" dirty="0" smtClean="0"/>
              <a:t> features on </a:t>
            </a:r>
            <a:r>
              <a:rPr lang="en-US" sz="2400" dirty="0" smtClean="0"/>
              <a:t>two different English datasets. We will introduce our proposed models (</a:t>
            </a:r>
            <a:r>
              <a:rPr lang="en-US" sz="2400" dirty="0" err="1" smtClean="0"/>
              <a:t>BiGRU</a:t>
            </a:r>
            <a:r>
              <a:rPr lang="en-US" sz="2400" dirty="0" smtClean="0"/>
              <a:t> Glove FT) which consists of </a:t>
            </a:r>
            <a:r>
              <a:rPr lang="en-US" sz="2400" dirty="0" smtClean="0"/>
              <a:t>a combination </a:t>
            </a:r>
            <a:r>
              <a:rPr lang="en-US" sz="2400" dirty="0" smtClean="0"/>
              <a:t>of </a:t>
            </a:r>
            <a:r>
              <a:rPr lang="en-US" sz="2400" dirty="0" err="1" smtClean="0"/>
              <a:t>FastText</a:t>
            </a:r>
            <a:r>
              <a:rPr lang="en-US" sz="2400" dirty="0" smtClean="0"/>
              <a:t> (FT) and Glove word embedding as input features with </a:t>
            </a:r>
            <a:r>
              <a:rPr lang="en-US" sz="2400" dirty="0" err="1" smtClean="0"/>
              <a:t>BiGRU</a:t>
            </a:r>
            <a:r>
              <a:rPr lang="en-US" sz="2400" dirty="0" smtClean="0"/>
              <a:t> model</a:t>
            </a:r>
            <a:r>
              <a:rPr lang="en-US" sz="2400" dirty="0" smtClean="0"/>
              <a:t>. The </a:t>
            </a:r>
            <a:r>
              <a:rPr lang="en-US" sz="2400" dirty="0" smtClean="0"/>
              <a:t>rest of the paper is structured as follows. In section 2, we present the related literature for offensive and </a:t>
            </a:r>
            <a:r>
              <a:rPr lang="en-US" sz="2400" dirty="0" smtClean="0"/>
              <a:t>hate speech </a:t>
            </a:r>
            <a:r>
              <a:rPr lang="en-US" sz="2400" dirty="0" smtClean="0"/>
              <a:t>classification. In section 3, we present our proposed methodology. In section 4, we introduce the </a:t>
            </a:r>
            <a:r>
              <a:rPr lang="en-US" sz="2400" dirty="0" err="1" smtClean="0"/>
              <a:t>experimen-tations</a:t>
            </a:r>
            <a:r>
              <a:rPr lang="en-US" sz="2400" dirty="0" smtClean="0"/>
              <a:t> </a:t>
            </a:r>
            <a:r>
              <a:rPr lang="en-US" sz="2400" dirty="0" smtClean="0"/>
              <a:t>and results. In section 5, we take the discussion of implementation challenges notice. In section 6, we finish</a:t>
            </a:r>
            <a:br>
              <a:rPr lang="en-US" sz="2400" dirty="0" smtClean="0"/>
            </a:br>
            <a:r>
              <a:rPr lang="en-US" sz="2400" dirty="0" smtClean="0"/>
              <a:t>with a conclusion and future work.</a:t>
            </a:r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88133C58-052D-4585-823B-31740DB45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558" y="5232949"/>
            <a:ext cx="9438186" cy="42108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1440" tIns="45720" rIns="91440" bIns="45720" anchor="ctr"/>
          <a:lstStyle>
            <a:defPPr>
              <a:defRPr kern="1200" smtId="4294967295"/>
            </a:defPPr>
          </a:lstStyle>
          <a:p>
            <a:pPr defTabSz="3135999"/>
            <a:r>
              <a:rPr lang="en-US" sz="2400" dirty="0">
                <a:solidFill>
                  <a:srgbClr val="235078"/>
                </a:solidFill>
                <a:latin typeface="Amaranth" panose="02000503050000020004" pitchFamily="2" charset="0"/>
              </a:rPr>
              <a:t>Abstract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AD2E301E-E7B3-4BB5-B48D-F76D6F65BBE3}"/>
              </a:ext>
            </a:extLst>
          </p:cNvPr>
          <p:cNvSpPr txBox="1"/>
          <p:nvPr/>
        </p:nvSpPr>
        <p:spPr>
          <a:xfrm>
            <a:off x="33247202" y="5572969"/>
            <a:ext cx="9824769" cy="11295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algn="just"/>
            <a:r>
              <a:rPr lang="en-US" sz="2400" dirty="0" smtClean="0"/>
              <a:t>This paper presented a novel system (</a:t>
            </a:r>
            <a:r>
              <a:rPr lang="en-US" sz="2400" dirty="0" err="1" smtClean="0"/>
              <a:t>BiGRU</a:t>
            </a:r>
            <a:r>
              <a:rPr lang="en-US" sz="2400" dirty="0" smtClean="0"/>
              <a:t> Glove FT) geared to automatically classify two kinds of online </a:t>
            </a:r>
            <a:r>
              <a:rPr lang="en-US" sz="2400" dirty="0" err="1" smtClean="0"/>
              <a:t>inap-propriate</a:t>
            </a:r>
            <a:r>
              <a:rPr lang="en-US" sz="2400" dirty="0" smtClean="0"/>
              <a:t> </a:t>
            </a:r>
            <a:r>
              <a:rPr lang="en-US" sz="2400" dirty="0" smtClean="0"/>
              <a:t>content, focusing on Twitter. Indeed, the use of social networks motivated us to train contextual </a:t>
            </a:r>
            <a:r>
              <a:rPr lang="en-US" sz="2400" dirty="0" smtClean="0"/>
              <a:t>embedding based </a:t>
            </a:r>
            <a:r>
              <a:rPr lang="en-US" sz="2400" dirty="0" smtClean="0"/>
              <a:t>on the Twitter dataset, and use the information learned in this language model to identify offensive </a:t>
            </a:r>
            <a:r>
              <a:rPr lang="en-US" sz="2400" dirty="0" smtClean="0"/>
              <a:t>language and </a:t>
            </a:r>
            <a:r>
              <a:rPr lang="en-US" sz="2400" dirty="0" smtClean="0"/>
              <a:t>hate speech in the text. We tested some supervised machine learning classifier for hateful and offensive content in</a:t>
            </a:r>
            <a:br>
              <a:rPr lang="en-US" sz="2400" dirty="0" smtClean="0"/>
            </a:br>
            <a:r>
              <a:rPr lang="en-US" sz="2400" dirty="0" smtClean="0"/>
              <a:t>Twitter, we worked on two datasets such as OLID dataset, a new dataset with annotation of type and target of </a:t>
            </a:r>
            <a:r>
              <a:rPr lang="en-US" sz="2400" dirty="0" smtClean="0"/>
              <a:t>offensive language</a:t>
            </a:r>
            <a:r>
              <a:rPr lang="en-US" sz="2400" dirty="0" smtClean="0"/>
              <a:t>. It is the official dataset of the shared task </a:t>
            </a:r>
            <a:r>
              <a:rPr lang="en-US" sz="2400" dirty="0" err="1" smtClean="0"/>
              <a:t>SemEval</a:t>
            </a:r>
            <a:r>
              <a:rPr lang="en-US" sz="2400" dirty="0" smtClean="0"/>
              <a:t> 2019 Task 6: Identifying and Categorizing </a:t>
            </a:r>
            <a:r>
              <a:rPr lang="en-US" sz="2400" dirty="0" smtClean="0"/>
              <a:t>Offensive Language </a:t>
            </a:r>
            <a:r>
              <a:rPr lang="en-US" sz="2400" dirty="0" smtClean="0"/>
              <a:t>in Social Media [55], and Hate speech dataset which is the official dataset of the shared task: Large </a:t>
            </a:r>
            <a:r>
              <a:rPr lang="en-US" sz="2400" dirty="0" smtClean="0"/>
              <a:t>Scale </a:t>
            </a:r>
            <a:r>
              <a:rPr lang="en-US" sz="2400" dirty="0" err="1" smtClean="0"/>
              <a:t>Crowdsourcing</a:t>
            </a:r>
            <a:r>
              <a:rPr lang="en-US" sz="2400" dirty="0" smtClean="0"/>
              <a:t> </a:t>
            </a:r>
            <a:r>
              <a:rPr lang="en-US" sz="2400" dirty="0" smtClean="0"/>
              <a:t>and Characterization of Twitter Abusive Behavior [15]. The models with hyper-parameters yielded </a:t>
            </a:r>
            <a:r>
              <a:rPr lang="en-US" sz="2400" dirty="0" smtClean="0"/>
              <a:t>the best </a:t>
            </a:r>
            <a:r>
              <a:rPr lang="en-US" sz="2400" dirty="0" smtClean="0"/>
              <a:t>results in both tasks. We concluded that superior results on different NLP tasks have been produced by neural </a:t>
            </a:r>
            <a:r>
              <a:rPr lang="en-US" sz="2400" dirty="0" smtClean="0"/>
              <a:t>net-works </a:t>
            </a:r>
            <a:r>
              <a:rPr lang="en-US" sz="2400" dirty="0" smtClean="0"/>
              <a:t>based on dense vector representations. This trend is triggered by the effectiveness of word embedding [29, 30</a:t>
            </a:r>
            <a:r>
              <a:rPr lang="en-US" sz="2400" dirty="0" smtClean="0"/>
              <a:t>] and </a:t>
            </a:r>
            <a:r>
              <a:rPr lang="en-US" sz="2400" dirty="0" smtClean="0"/>
              <a:t>methods of deep learning [47]. Deep learning enables multi-level automatic feature representation learning. In</a:t>
            </a:r>
            <a:br>
              <a:rPr lang="en-US" sz="2400" dirty="0" smtClean="0"/>
            </a:br>
            <a:r>
              <a:rPr lang="en-US" sz="2400" dirty="0" smtClean="0"/>
              <a:t>contrast, traditional machine learning based NLP systems liaise heavily on hand-crafted features. Such </a:t>
            </a:r>
            <a:r>
              <a:rPr lang="en-US" sz="2400" dirty="0" smtClean="0"/>
              <a:t>hand-crafted features </a:t>
            </a:r>
            <a:r>
              <a:rPr lang="en-US" sz="2400" dirty="0" smtClean="0"/>
              <a:t>are time-consuming and often incomplete. The classification results rely on deep learning models </a:t>
            </a:r>
            <a:r>
              <a:rPr lang="en-US" sz="2400" dirty="0" smtClean="0"/>
              <a:t>showed very </a:t>
            </a:r>
            <a:r>
              <a:rPr lang="en-US" sz="2400" dirty="0" smtClean="0"/>
              <a:t>high levels of performance at reducing false positives and produced promising results with respect to false </a:t>
            </a:r>
            <a:r>
              <a:rPr lang="en-US" sz="2400" dirty="0" err="1" smtClean="0"/>
              <a:t>neg-</a:t>
            </a:r>
            <a:r>
              <a:rPr lang="en-US" sz="2400" dirty="0" err="1" smtClean="0"/>
              <a:t>atives</a:t>
            </a:r>
            <a:r>
              <a:rPr lang="en-US" sz="2400" dirty="0" smtClean="0"/>
              <a:t>. In the future, we plan to explore more the use of deep neural network architectures for the task of hate </a:t>
            </a:r>
            <a:r>
              <a:rPr lang="en-US" sz="2400" dirty="0" smtClean="0"/>
              <a:t>speech detection</a:t>
            </a:r>
            <a:r>
              <a:rPr lang="en-US" sz="2400" dirty="0" smtClean="0"/>
              <a:t>. We will investigate the application of other word embedding techniques. We would extend this focus </a:t>
            </a:r>
            <a:r>
              <a:rPr lang="en-US" sz="2400" dirty="0" smtClean="0"/>
              <a:t>to additional </a:t>
            </a:r>
            <a:r>
              <a:rPr lang="en-US" sz="2400" dirty="0" smtClean="0"/>
              <a:t>datasets such as Arabic </a:t>
            </a:r>
            <a:r>
              <a:rPr lang="en-US" sz="2400" dirty="0" smtClean="0"/>
              <a:t>dataset.</a:t>
            </a:r>
            <a:endParaRPr lang="en-US" sz="2400" dirty="0" smtClean="0"/>
          </a:p>
          <a:p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C6E9F3E-3183-4639-8BD4-4D30DDD1A58D}"/>
              </a:ext>
            </a:extLst>
          </p:cNvPr>
          <p:cNvSpPr txBox="1"/>
          <p:nvPr/>
        </p:nvSpPr>
        <p:spPr>
          <a:xfrm>
            <a:off x="33190811" y="17593701"/>
            <a:ext cx="982476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algn="just"/>
            <a:r>
              <a:rPr lang="en-US" sz="2400" dirty="0" smtClean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To my dear supervisor: Mss </a:t>
            </a:r>
            <a:r>
              <a:rPr lang="en-US" sz="2400" dirty="0" err="1" smtClean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Ferihane</a:t>
            </a:r>
            <a:r>
              <a:rPr lang="en-US" sz="2400" dirty="0" smtClean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and Mss </a:t>
            </a:r>
            <a:r>
              <a:rPr lang="en-US" sz="2400" dirty="0" err="1" smtClean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Anja</a:t>
            </a:r>
            <a:r>
              <a:rPr lang="en-US" sz="2400" dirty="0" smtClean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, I just wanted to send you a note of appreciation to thank you for helping me reach my goals during the last two years. I could not have done it without your support and advice. I am grateful that you took the time out of your day to help me. You're a one-of-a-kind boss!</a:t>
            </a:r>
          </a:p>
          <a:p>
            <a:pPr algn="just"/>
            <a:r>
              <a:rPr lang="en-US" sz="2400" dirty="0" smtClean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Also to "Deep Learning Indaba 2022" community, I send you big thanks because you </a:t>
            </a:r>
            <a:r>
              <a:rPr lang="en-US" sz="2400" dirty="0" err="1" smtClean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gived</a:t>
            </a:r>
            <a:r>
              <a:rPr lang="en-US" sz="2400" dirty="0" smtClean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me this opportunity to expose my research and to know you , thank you all </a:t>
            </a:r>
            <a:endParaRPr lang="en-US" sz="2400" dirty="0">
              <a:latin typeface="Titillium Web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 descr="Laboratoire RIADI ENSI - Posts | Facebo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7028" y="43543"/>
            <a:ext cx="3598182" cy="4223657"/>
          </a:xfrm>
          <a:prstGeom prst="rect">
            <a:avLst/>
          </a:prstGeom>
          <a:noFill/>
        </p:spPr>
      </p:pic>
      <p:pic>
        <p:nvPicPr>
          <p:cNvPr id="1028" name="Picture 4" descr="ENSI - École Nationale des Sciences de l'Informatiqu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40228" y="152398"/>
            <a:ext cx="4245656" cy="4071259"/>
          </a:xfrm>
          <a:prstGeom prst="rect">
            <a:avLst/>
          </a:prstGeom>
          <a:noFill/>
        </p:spPr>
      </p:pic>
      <p:pic>
        <p:nvPicPr>
          <p:cNvPr id="1029" name="Picture 5" descr="C:\Users\Badri\Downloads\myfigurrrrr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773582" y="11051720"/>
            <a:ext cx="9458325" cy="5067300"/>
          </a:xfrm>
          <a:prstGeom prst="rect">
            <a:avLst/>
          </a:prstGeom>
          <a:noFill/>
        </p:spPr>
      </p:pic>
      <p:sp>
        <p:nvSpPr>
          <p:cNvPr id="24" name="ZoneTexte 23"/>
          <p:cNvSpPr txBox="1"/>
          <p:nvPr/>
        </p:nvSpPr>
        <p:spPr>
          <a:xfrm>
            <a:off x="11625943" y="16372113"/>
            <a:ext cx="9666514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en-US" sz="2400" dirty="0" smtClean="0"/>
              <a:t>For benchmarking purposes, a number of traditional machine learning models were used namely: </a:t>
            </a:r>
            <a:r>
              <a:rPr lang="en-US" sz="2400" dirty="0" smtClean="0"/>
              <a:t>Multinomial Nave </a:t>
            </a:r>
            <a:r>
              <a:rPr lang="en-US" sz="2400" dirty="0" err="1" smtClean="0"/>
              <a:t>Bayes</a:t>
            </a:r>
            <a:r>
              <a:rPr lang="en-US" sz="2400" dirty="0" smtClean="0"/>
              <a:t> (MNB), Logistic Regression (LR), Random Forest (RF), </a:t>
            </a:r>
            <a:r>
              <a:rPr lang="en-US" sz="2400" dirty="0" err="1" smtClean="0"/>
              <a:t>eXtreme</a:t>
            </a:r>
            <a:r>
              <a:rPr lang="en-US" sz="2400" dirty="0" smtClean="0"/>
              <a:t> Gradient Boosting machines (XGB</a:t>
            </a:r>
            <a:r>
              <a:rPr lang="en-US" sz="2400" dirty="0" smtClean="0"/>
              <a:t>) , </a:t>
            </a:r>
            <a:r>
              <a:rPr lang="en-US" sz="2400" dirty="0" smtClean="0"/>
              <a:t>and Support Vector Machines with RBF kernel (SVM). Along with these models, varieties of word representation</a:t>
            </a:r>
            <a:br>
              <a:rPr lang="en-US" sz="2400" dirty="0" smtClean="0"/>
            </a:br>
            <a:r>
              <a:rPr lang="en-US" sz="2400" dirty="0" smtClean="0"/>
              <a:t>methods were included: Count Vectors as features, Term Frequency Inverse Document Frequency (TF-IDF), </a:t>
            </a:r>
            <a:r>
              <a:rPr lang="en-US" sz="2400" dirty="0" smtClean="0"/>
              <a:t>N-gram word </a:t>
            </a:r>
            <a:r>
              <a:rPr lang="en-US" sz="2400" dirty="0" smtClean="0"/>
              <a:t>level TF-IDF and N-gram character level TF-IDF. And based on the satisfactory performance of neural </a:t>
            </a:r>
            <a:r>
              <a:rPr lang="en-US" sz="2400" dirty="0" smtClean="0"/>
              <a:t>networks on </a:t>
            </a:r>
            <a:r>
              <a:rPr lang="en-US" sz="2400" dirty="0" smtClean="0"/>
              <a:t>text classification tasks and previous work on English inappropriate content classification, we study the use </a:t>
            </a:r>
            <a:r>
              <a:rPr lang="en-US" sz="2400" dirty="0" smtClean="0"/>
              <a:t>of </a:t>
            </a:r>
            <a:r>
              <a:rPr lang="en-US" sz="2400" dirty="0" err="1" smtClean="0"/>
              <a:t>RoBERTa</a:t>
            </a:r>
            <a:r>
              <a:rPr lang="en-US" sz="2400" dirty="0" smtClean="0"/>
              <a:t> </a:t>
            </a:r>
            <a:r>
              <a:rPr lang="en-US" sz="2400" dirty="0" smtClean="0"/>
              <a:t>model </a:t>
            </a:r>
            <a:r>
              <a:rPr lang="en-US" sz="2400" dirty="0" smtClean="0"/>
              <a:t>for </a:t>
            </a:r>
            <a:r>
              <a:rPr lang="en-US" sz="2400" dirty="0" smtClean="0"/>
              <a:t>the text classification of inappropriate content. </a:t>
            </a:r>
            <a:endParaRPr lang="fr-FR" sz="2400" dirty="0"/>
          </a:p>
        </p:txBody>
      </p:sp>
      <p:pic>
        <p:nvPicPr>
          <p:cNvPr id="1030" name="Picture 6" descr="C:\Users\Badri\Downloads\tab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989143" y="12809085"/>
            <a:ext cx="10580915" cy="730771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6.09.30"/>
  <p:tag name="AS_TITLE" val="Aspose.Slides for .NET 4.0"/>
  <p:tag name="AS_VERSION" val="16.9.0.0"/>
  <p:tag name="MAKESIGNSTEMPLATE" val="conceptualizingcobalt|09-2018"/>
</p:tagLst>
</file>

<file path=ppt/theme/theme1.xml><?xml version="1.0" encoding="utf-8"?>
<a:theme xmlns:a="http://schemas.openxmlformats.org/drawingml/2006/main" name="Default Desig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r="http://schemas.openxmlformats.org/officeDocument/2006/relationships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2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r="http://schemas.openxmlformats.org/officeDocument/2006/relationships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2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954</Words>
  <Application>Aspose.Slides for .NET</Application>
  <PresentationFormat>Personnalisé</PresentationFormat>
  <Paragraphs>21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Symbol</vt:lpstr>
      <vt:lpstr>Amaranth</vt:lpstr>
      <vt:lpstr>Titillium Web</vt:lpstr>
      <vt:lpstr>Open Sans</vt:lpstr>
      <vt:lpstr>Default Design</vt:lpstr>
      <vt:lpstr>Diapositive 1</vt:lpstr>
    </vt:vector>
  </TitlesOfParts>
  <Company>Graphicsland/MAKESIGNS.COM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to create a scientific poster</dc:title>
  <dc:subject>Example Of A Sample Research Poster</dc:subject>
  <dc:creator>Graphicsland/MakeSigns.com</dc:creator>
  <cp:keywords>scientific, research, template, custom, poster, presentation, symposium, printing, PowerPoint, create, design, example, sample, download</cp:keywords>
  <dc:description>Download our scientific poster templates at no cost to you and get one step closer to making a great research poster.</dc:description>
  <cp:lastModifiedBy>Badri</cp:lastModifiedBy>
  <cp:revision>49</cp:revision>
  <dcterms:modified xsi:type="dcterms:W3CDTF">2022-08-05T12:14:23Z</dcterms:modified>
  <cp:category>scientific poster PowerPoint</cp:category>
</cp:coreProperties>
</file>