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2A3"/>
    <a:srgbClr val="282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96C4-5237-1145-9652-DDF7B889027F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0628-5256-F549-8D50-79E7C60FE2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8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70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2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61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0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9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6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4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0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61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26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01AB-0B54-5041-B932-079C8442DCE6}" type="datetimeFigureOut">
              <a:rPr lang="sv-SE" smtClean="0"/>
              <a:t>2019-01-24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EE77-1C30-D84B-8C89-648B10812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8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D82F7-F629-9341-92B1-E4023F0B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25C8A-0543-A844-8A3B-10D6403D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0" y="147678"/>
            <a:ext cx="49149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A853C-263E-6448-ACF8-865C917A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134978"/>
            <a:ext cx="4457700" cy="582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D3990-3077-304D-A4D0-E66CAB6B8AF4}"/>
              </a:ext>
            </a:extLst>
          </p:cNvPr>
          <p:cNvSpPr txBox="1"/>
          <p:nvPr/>
        </p:nvSpPr>
        <p:spPr>
          <a:xfrm>
            <a:off x="623854" y="1414598"/>
            <a:ext cx="368048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Tonåren är en väldigt speciell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tid i livet. En tonåring befinner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sig i gränslandet mellan barn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och vuxen. Man är osäker.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Rädd att inte räcka till.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Rädd att hamna utanför.</a:t>
            </a:r>
          </a:p>
          <a:p>
            <a:endParaRPr lang="sv-SE" sz="17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Det är mycket nytt som möter en tonåring: större skola, nya kompisar, vara ute sent, sex, cigaretter och – inte minst – alkohol.</a:t>
            </a:r>
          </a:p>
          <a:p>
            <a:endParaRPr lang="sv-SE" sz="17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9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D3990-3077-304D-A4D0-E66CAB6B8AF4}"/>
              </a:ext>
            </a:extLst>
          </p:cNvPr>
          <p:cNvSpPr txBox="1"/>
          <p:nvPr/>
        </p:nvSpPr>
        <p:spPr>
          <a:xfrm>
            <a:off x="4826002" y="1921478"/>
            <a:ext cx="3947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Unga tar mer skada rent fysiskt, bland annat är deras hjärnor känsligare.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Unga har svårare att bedöma </a:t>
            </a:r>
            <a:b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</a:br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kon­sekvenser av att dricka – blir </a:t>
            </a:r>
            <a:b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</a:br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ofta alldeles för fulla alldeles för fort.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Man kan råka illa ut – risken för </a:t>
            </a:r>
            <a:b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</a:br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att drabbas av olyckor eller hamna </a:t>
            </a: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i bråk ökar om man är berusad. 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De som börja dricka i unga år </a:t>
            </a: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löper större risk att få problem </a:t>
            </a: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senare i livet.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FF175-1C51-3A47-9ABF-153DD0A3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091"/>
            <a:ext cx="4318000" cy="584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718B5-6FA5-E343-B634-400079368627}"/>
              </a:ext>
            </a:extLst>
          </p:cNvPr>
          <p:cNvSpPr txBox="1"/>
          <p:nvPr/>
        </p:nvSpPr>
        <p:spPr>
          <a:xfrm>
            <a:off x="4686301" y="571497"/>
            <a:ext cx="394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VARFÖR ÄR ALKOHOL FARLIGARE FÖR UNGA ÄN FÖR VUXNA?</a:t>
            </a:r>
            <a:endParaRPr lang="sv-SE" sz="2400" dirty="0">
              <a:solidFill>
                <a:srgbClr val="282B44"/>
              </a:solidFill>
              <a:latin typeface="Futura Std Book" panose="020B0502020204020303" pitchFamily="34" charset="0"/>
              <a:cs typeface="Futura Medium" panose="020B0602020204020303" pitchFamily="34" charset="-79"/>
            </a:endParaRPr>
          </a:p>
          <a:p>
            <a:endParaRPr lang="sv-SE" sz="2400" dirty="0">
              <a:solidFill>
                <a:srgbClr val="282B44"/>
              </a:solidFill>
              <a:latin typeface="Futura Std Book" panose="020B0502020204020303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5112F-2808-4548-A227-0B6CB5813D5D}"/>
              </a:ext>
            </a:extLst>
          </p:cNvPr>
          <p:cNvSpPr/>
          <p:nvPr/>
        </p:nvSpPr>
        <p:spPr>
          <a:xfrm>
            <a:off x="4739673" y="20548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15CEDF-B8A4-F446-BE90-3C519D1D5156}"/>
              </a:ext>
            </a:extLst>
          </p:cNvPr>
          <p:cNvSpPr/>
          <p:nvPr/>
        </p:nvSpPr>
        <p:spPr>
          <a:xfrm>
            <a:off x="4739673" y="301367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DC1A75-006E-244F-B434-71EDEA0E951A}"/>
              </a:ext>
            </a:extLst>
          </p:cNvPr>
          <p:cNvSpPr/>
          <p:nvPr/>
        </p:nvSpPr>
        <p:spPr>
          <a:xfrm>
            <a:off x="4739673" y="39979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428052-B952-1744-8ADE-19551B84AE6C}"/>
              </a:ext>
            </a:extLst>
          </p:cNvPr>
          <p:cNvSpPr/>
          <p:nvPr/>
        </p:nvSpPr>
        <p:spPr>
          <a:xfrm>
            <a:off x="4739673" y="496947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200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D3990-3077-304D-A4D0-E66CAB6B8AF4}"/>
              </a:ext>
            </a:extLst>
          </p:cNvPr>
          <p:cNvSpPr txBox="1"/>
          <p:nvPr/>
        </p:nvSpPr>
        <p:spPr>
          <a:xfrm>
            <a:off x="852992" y="2362086"/>
            <a:ext cx="3886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Och inte att vara tonårsförälder heller. Tonårsparlören är en handbok om ungdomar och alkohol. Den är till för dig som förälder. Boken är full av tips, </a:t>
            </a:r>
          </a:p>
          <a:p>
            <a:r>
              <a:rPr lang="sv-SE" sz="17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argument och fakta som kan göra tonårstiden lite lättare – både för dig och för din tonåring.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ADE39-5ED4-774C-92F5-49054AA7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08" y="1070706"/>
            <a:ext cx="3886200" cy="53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EB5A6-D412-6F43-878D-ACD8BD9BF323}"/>
              </a:ext>
            </a:extLst>
          </p:cNvPr>
          <p:cNvSpPr txBox="1"/>
          <p:nvPr/>
        </p:nvSpPr>
        <p:spPr>
          <a:xfrm>
            <a:off x="852992" y="1391390"/>
            <a:ext cx="423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DET ÄR INTE ALLTID LÄTT ATT VARA TONÅRING</a:t>
            </a:r>
          </a:p>
        </p:txBody>
      </p:sp>
    </p:spTree>
    <p:extLst>
      <p:ext uri="{BB962C8B-B14F-4D97-AF65-F5344CB8AC3E}">
        <p14:creationId xmlns:p14="http://schemas.microsoft.com/office/powerpoint/2010/main" val="279082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25C8A-0543-A844-8A3B-10D6403D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93" y="147678"/>
            <a:ext cx="4914900" cy="34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D3990-3077-304D-A4D0-E66CAB6B8AF4}"/>
              </a:ext>
            </a:extLst>
          </p:cNvPr>
          <p:cNvSpPr txBox="1"/>
          <p:nvPr/>
        </p:nvSpPr>
        <p:spPr>
          <a:xfrm>
            <a:off x="5145320" y="1909056"/>
            <a:ext cx="3807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Varför dricker tonåringar?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Bjuda hemma?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Sitta uppe och vänta?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Om tonåringen kommer hem full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Sociala medier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Hur mycket ska man oroa sig?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Vad dricker tonåringar?</a:t>
            </a:r>
          </a:p>
          <a:p>
            <a:endParaRPr lang="sv-SE" sz="1600" b="1" dirty="0">
              <a:solidFill>
                <a:srgbClr val="59A2A3"/>
              </a:solidFill>
              <a:latin typeface="ITC Lubalin Graph Std Demi" panose="02060502020205020404" pitchFamily="18" charset="0"/>
            </a:endParaRPr>
          </a:p>
          <a:p>
            <a:r>
              <a:rPr lang="sv-SE" sz="1600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Var får de alkoholen ifrån?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2E556-248D-3A4B-ABE2-482012C58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57" y="128628"/>
            <a:ext cx="4457700" cy="584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C08E4-BDF8-C543-9A17-7CE98F05975B}"/>
              </a:ext>
            </a:extLst>
          </p:cNvPr>
          <p:cNvSpPr txBox="1"/>
          <p:nvPr/>
        </p:nvSpPr>
        <p:spPr>
          <a:xfrm>
            <a:off x="4929154" y="934868"/>
            <a:ext cx="423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NÅGRA AV KAPITLEN</a:t>
            </a:r>
          </a:p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I TONÅRSPARLÖREN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295486-A6D1-B04C-8F4A-E33F705E5289}"/>
              </a:ext>
            </a:extLst>
          </p:cNvPr>
          <p:cNvSpPr/>
          <p:nvPr/>
        </p:nvSpPr>
        <p:spPr>
          <a:xfrm>
            <a:off x="5012723" y="20167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83215C-B3FC-4746-A621-7CB52C18DBD9}"/>
              </a:ext>
            </a:extLst>
          </p:cNvPr>
          <p:cNvSpPr/>
          <p:nvPr/>
        </p:nvSpPr>
        <p:spPr>
          <a:xfrm>
            <a:off x="5012723" y="25247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E5234-BE34-D241-8536-B07289A2D29A}"/>
              </a:ext>
            </a:extLst>
          </p:cNvPr>
          <p:cNvSpPr/>
          <p:nvPr/>
        </p:nvSpPr>
        <p:spPr>
          <a:xfrm>
            <a:off x="5012723" y="301367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088FF0-1136-F040-86CD-3807DD25E30B}"/>
              </a:ext>
            </a:extLst>
          </p:cNvPr>
          <p:cNvSpPr/>
          <p:nvPr/>
        </p:nvSpPr>
        <p:spPr>
          <a:xfrm>
            <a:off x="5012723" y="348357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742047-186E-0443-A922-C31338F3A3DE}"/>
              </a:ext>
            </a:extLst>
          </p:cNvPr>
          <p:cNvSpPr/>
          <p:nvPr/>
        </p:nvSpPr>
        <p:spPr>
          <a:xfrm>
            <a:off x="5012723" y="397887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E5D427-E2EC-754B-8E90-2EC384D0F212}"/>
              </a:ext>
            </a:extLst>
          </p:cNvPr>
          <p:cNvSpPr/>
          <p:nvPr/>
        </p:nvSpPr>
        <p:spPr>
          <a:xfrm>
            <a:off x="5012723" y="44678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E76296-E61B-0C46-8699-961351C37F38}"/>
              </a:ext>
            </a:extLst>
          </p:cNvPr>
          <p:cNvSpPr/>
          <p:nvPr/>
        </p:nvSpPr>
        <p:spPr>
          <a:xfrm>
            <a:off x="5012723" y="49504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D04E2B-CD45-D24B-B53F-3F7772EA4B70}"/>
              </a:ext>
            </a:extLst>
          </p:cNvPr>
          <p:cNvSpPr/>
          <p:nvPr/>
        </p:nvSpPr>
        <p:spPr>
          <a:xfrm>
            <a:off x="5012723" y="5445729"/>
            <a:ext cx="86328" cy="86328"/>
          </a:xfrm>
          <a:prstGeom prst="ellipse">
            <a:avLst/>
          </a:prstGeom>
          <a:solidFill>
            <a:srgbClr val="28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282B4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57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32251-9D0B-A141-929A-3FFFDE5E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0" y="147678"/>
            <a:ext cx="88519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C9207-2F3D-D94B-97FF-866049F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" y="6099091"/>
            <a:ext cx="8875583" cy="611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D3990-3077-304D-A4D0-E66CAB6B8AF4}"/>
              </a:ext>
            </a:extLst>
          </p:cNvPr>
          <p:cNvSpPr txBox="1"/>
          <p:nvPr/>
        </p:nvSpPr>
        <p:spPr>
          <a:xfrm>
            <a:off x="852992" y="3202913"/>
            <a:ext cx="342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Tro inget annat. Tonåringar </a:t>
            </a:r>
            <a:br>
              <a:rPr lang="sv-SE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</a:br>
            <a:r>
              <a:rPr lang="sv-SE" b="1" dirty="0">
                <a:solidFill>
                  <a:srgbClr val="59A2A3"/>
                </a:solidFill>
                <a:latin typeface="ITC Lubalin Graph Std Demi" panose="02060502020205020404" pitchFamily="18" charset="0"/>
              </a:rPr>
              <a:t>bryr sig faktiskt om vad deras föräldrar säger – även om det inte alltid verkar så.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EB5A6-D412-6F43-878D-ACD8BD9BF323}"/>
              </a:ext>
            </a:extLst>
          </p:cNvPr>
          <p:cNvSpPr txBox="1"/>
          <p:nvPr/>
        </p:nvSpPr>
        <p:spPr>
          <a:xfrm>
            <a:off x="852992" y="1874866"/>
            <a:ext cx="423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SOM FÖRÄLDER </a:t>
            </a:r>
            <a:b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</a:br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KAN DU VERKLIGEN</a:t>
            </a:r>
          </a:p>
          <a:p>
            <a:r>
              <a:rPr lang="sv-SE" sz="2400" b="1" dirty="0">
                <a:solidFill>
                  <a:srgbClr val="282B4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GÖRA SKILLNAD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93870-F564-1141-9587-808E6A4C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19" y="1454943"/>
            <a:ext cx="4102377" cy="34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0023D-2FD6-8944-AD64-10AE89B8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91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109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Std Book</vt:lpstr>
      <vt:lpstr>ITC Lubalin Graph Std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 Fools_1</dc:creator>
  <cp:lastModifiedBy>Perfect Fools_1</cp:lastModifiedBy>
  <cp:revision>3</cp:revision>
  <dcterms:created xsi:type="dcterms:W3CDTF">2019-01-24T09:08:53Z</dcterms:created>
  <dcterms:modified xsi:type="dcterms:W3CDTF">2019-01-24T09:39:32Z</dcterms:modified>
</cp:coreProperties>
</file>