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64" autoAdjust="0"/>
    <p:restoredTop sz="94660"/>
  </p:normalViewPr>
  <p:slideViewPr>
    <p:cSldViewPr snapToGrid="0">
      <p:cViewPr varScale="1">
        <p:scale>
          <a:sx n="117" d="100"/>
          <a:sy n="117" d="100"/>
        </p:scale>
        <p:origin x="176" y="4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53F6A-E414-894C-2CAD-B32BAE029E5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DAB9D6A-B02B-B8AC-4940-85441F6D51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3648B40-836C-0A3C-8486-86DDE27E8C48}"/>
              </a:ext>
            </a:extLst>
          </p:cNvPr>
          <p:cNvSpPr>
            <a:spLocks noGrp="1"/>
          </p:cNvSpPr>
          <p:nvPr>
            <p:ph type="dt" sz="half" idx="10"/>
          </p:nvPr>
        </p:nvSpPr>
        <p:spPr/>
        <p:txBody>
          <a:bodyPr/>
          <a:lstStyle/>
          <a:p>
            <a:fld id="{DFD492EA-BCF1-4F07-95B3-F97B6116BCCA}" type="datetimeFigureOut">
              <a:rPr lang="en-US" smtClean="0"/>
              <a:t>6/26/24</a:t>
            </a:fld>
            <a:endParaRPr lang="en-US"/>
          </a:p>
        </p:txBody>
      </p:sp>
      <p:sp>
        <p:nvSpPr>
          <p:cNvPr id="5" name="Footer Placeholder 4">
            <a:extLst>
              <a:ext uri="{FF2B5EF4-FFF2-40B4-BE49-F238E27FC236}">
                <a16:creationId xmlns:a16="http://schemas.microsoft.com/office/drawing/2014/main" id="{B10C2E35-9D3F-1DC8-19DA-EF946FF572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7D0059-5195-88B4-9048-E00D19DC9634}"/>
              </a:ext>
            </a:extLst>
          </p:cNvPr>
          <p:cNvSpPr>
            <a:spLocks noGrp="1"/>
          </p:cNvSpPr>
          <p:nvPr>
            <p:ph type="sldNum" sz="quarter" idx="12"/>
          </p:nvPr>
        </p:nvSpPr>
        <p:spPr/>
        <p:txBody>
          <a:bodyPr/>
          <a:lstStyle/>
          <a:p>
            <a:fld id="{CA007FAF-233A-4D01-83B5-0066D7718CBE}" type="slidenum">
              <a:rPr lang="en-US" smtClean="0"/>
              <a:t>‹#›</a:t>
            </a:fld>
            <a:endParaRPr lang="en-US"/>
          </a:p>
        </p:txBody>
      </p:sp>
    </p:spTree>
    <p:extLst>
      <p:ext uri="{BB962C8B-B14F-4D97-AF65-F5344CB8AC3E}">
        <p14:creationId xmlns:p14="http://schemas.microsoft.com/office/powerpoint/2010/main" val="1211611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F78DA-5B37-ABBE-34D4-3027EBB6E3B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00FFB2-D4EA-8B58-102B-621982AD91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A002-8E9E-5987-587D-01D7003071F5}"/>
              </a:ext>
            </a:extLst>
          </p:cNvPr>
          <p:cNvSpPr>
            <a:spLocks noGrp="1"/>
          </p:cNvSpPr>
          <p:nvPr>
            <p:ph type="dt" sz="half" idx="10"/>
          </p:nvPr>
        </p:nvSpPr>
        <p:spPr/>
        <p:txBody>
          <a:bodyPr/>
          <a:lstStyle/>
          <a:p>
            <a:fld id="{DFD492EA-BCF1-4F07-95B3-F97B6116BCCA}" type="datetimeFigureOut">
              <a:rPr lang="en-US" smtClean="0"/>
              <a:t>6/26/24</a:t>
            </a:fld>
            <a:endParaRPr lang="en-US"/>
          </a:p>
        </p:txBody>
      </p:sp>
      <p:sp>
        <p:nvSpPr>
          <p:cNvPr id="5" name="Footer Placeholder 4">
            <a:extLst>
              <a:ext uri="{FF2B5EF4-FFF2-40B4-BE49-F238E27FC236}">
                <a16:creationId xmlns:a16="http://schemas.microsoft.com/office/drawing/2014/main" id="{00DD817B-3B85-5C62-975D-E8E997DBBD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FE2D7F-977D-2398-9769-D936620087E7}"/>
              </a:ext>
            </a:extLst>
          </p:cNvPr>
          <p:cNvSpPr>
            <a:spLocks noGrp="1"/>
          </p:cNvSpPr>
          <p:nvPr>
            <p:ph type="sldNum" sz="quarter" idx="12"/>
          </p:nvPr>
        </p:nvSpPr>
        <p:spPr/>
        <p:txBody>
          <a:bodyPr/>
          <a:lstStyle/>
          <a:p>
            <a:fld id="{CA007FAF-233A-4D01-83B5-0066D7718CBE}" type="slidenum">
              <a:rPr lang="en-US" smtClean="0"/>
              <a:t>‹#›</a:t>
            </a:fld>
            <a:endParaRPr lang="en-US"/>
          </a:p>
        </p:txBody>
      </p:sp>
    </p:spTree>
    <p:extLst>
      <p:ext uri="{BB962C8B-B14F-4D97-AF65-F5344CB8AC3E}">
        <p14:creationId xmlns:p14="http://schemas.microsoft.com/office/powerpoint/2010/main" val="232520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8B475A-0D06-8024-E1D7-20196EED002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7F54DE6-19EC-22A7-F643-DFA7B60B1C9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657579-46AD-6A14-29AD-7603738D40FE}"/>
              </a:ext>
            </a:extLst>
          </p:cNvPr>
          <p:cNvSpPr>
            <a:spLocks noGrp="1"/>
          </p:cNvSpPr>
          <p:nvPr>
            <p:ph type="dt" sz="half" idx="10"/>
          </p:nvPr>
        </p:nvSpPr>
        <p:spPr/>
        <p:txBody>
          <a:bodyPr/>
          <a:lstStyle/>
          <a:p>
            <a:fld id="{DFD492EA-BCF1-4F07-95B3-F97B6116BCCA}" type="datetimeFigureOut">
              <a:rPr lang="en-US" smtClean="0"/>
              <a:t>6/26/24</a:t>
            </a:fld>
            <a:endParaRPr lang="en-US"/>
          </a:p>
        </p:txBody>
      </p:sp>
      <p:sp>
        <p:nvSpPr>
          <p:cNvPr id="5" name="Footer Placeholder 4">
            <a:extLst>
              <a:ext uri="{FF2B5EF4-FFF2-40B4-BE49-F238E27FC236}">
                <a16:creationId xmlns:a16="http://schemas.microsoft.com/office/drawing/2014/main" id="{7C40857D-3CEF-7DB3-2259-6757A6C9CF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24ABEE-5546-5B3E-E2DB-CE9A04E9E7CA}"/>
              </a:ext>
            </a:extLst>
          </p:cNvPr>
          <p:cNvSpPr>
            <a:spLocks noGrp="1"/>
          </p:cNvSpPr>
          <p:nvPr>
            <p:ph type="sldNum" sz="quarter" idx="12"/>
          </p:nvPr>
        </p:nvSpPr>
        <p:spPr/>
        <p:txBody>
          <a:bodyPr/>
          <a:lstStyle/>
          <a:p>
            <a:fld id="{CA007FAF-233A-4D01-83B5-0066D7718CBE}" type="slidenum">
              <a:rPr lang="en-US" smtClean="0"/>
              <a:t>‹#›</a:t>
            </a:fld>
            <a:endParaRPr lang="en-US"/>
          </a:p>
        </p:txBody>
      </p:sp>
    </p:spTree>
    <p:extLst>
      <p:ext uri="{BB962C8B-B14F-4D97-AF65-F5344CB8AC3E}">
        <p14:creationId xmlns:p14="http://schemas.microsoft.com/office/powerpoint/2010/main" val="1002552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43165-3B6C-6BB8-5EF1-D534CC08B38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279F0E-2B32-791F-18C6-129D8C45242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318132-209C-AB6D-39B1-22AD957870C0}"/>
              </a:ext>
            </a:extLst>
          </p:cNvPr>
          <p:cNvSpPr>
            <a:spLocks noGrp="1"/>
          </p:cNvSpPr>
          <p:nvPr>
            <p:ph type="dt" sz="half" idx="10"/>
          </p:nvPr>
        </p:nvSpPr>
        <p:spPr/>
        <p:txBody>
          <a:bodyPr/>
          <a:lstStyle/>
          <a:p>
            <a:fld id="{DFD492EA-BCF1-4F07-95B3-F97B6116BCCA}" type="datetimeFigureOut">
              <a:rPr lang="en-US" smtClean="0"/>
              <a:t>6/26/24</a:t>
            </a:fld>
            <a:endParaRPr lang="en-US"/>
          </a:p>
        </p:txBody>
      </p:sp>
      <p:sp>
        <p:nvSpPr>
          <p:cNvPr id="5" name="Footer Placeholder 4">
            <a:extLst>
              <a:ext uri="{FF2B5EF4-FFF2-40B4-BE49-F238E27FC236}">
                <a16:creationId xmlns:a16="http://schemas.microsoft.com/office/drawing/2014/main" id="{11DB62A9-91B1-74BB-AC71-80B872E62D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8F6999-9E76-1DDC-98E0-B5802F3ACE15}"/>
              </a:ext>
            </a:extLst>
          </p:cNvPr>
          <p:cNvSpPr>
            <a:spLocks noGrp="1"/>
          </p:cNvSpPr>
          <p:nvPr>
            <p:ph type="sldNum" sz="quarter" idx="12"/>
          </p:nvPr>
        </p:nvSpPr>
        <p:spPr/>
        <p:txBody>
          <a:bodyPr/>
          <a:lstStyle/>
          <a:p>
            <a:fld id="{CA007FAF-233A-4D01-83B5-0066D7718CBE}" type="slidenum">
              <a:rPr lang="en-US" smtClean="0"/>
              <a:t>‹#›</a:t>
            </a:fld>
            <a:endParaRPr lang="en-US"/>
          </a:p>
        </p:txBody>
      </p:sp>
    </p:spTree>
    <p:extLst>
      <p:ext uri="{BB962C8B-B14F-4D97-AF65-F5344CB8AC3E}">
        <p14:creationId xmlns:p14="http://schemas.microsoft.com/office/powerpoint/2010/main" val="3384620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49AA1-E270-22D7-A13E-71713FB2F09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F360DB4-D958-57AF-2176-47B7D3216A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1C1FB4D-4B6B-57AB-F59F-15D089E748E7}"/>
              </a:ext>
            </a:extLst>
          </p:cNvPr>
          <p:cNvSpPr>
            <a:spLocks noGrp="1"/>
          </p:cNvSpPr>
          <p:nvPr>
            <p:ph type="dt" sz="half" idx="10"/>
          </p:nvPr>
        </p:nvSpPr>
        <p:spPr/>
        <p:txBody>
          <a:bodyPr/>
          <a:lstStyle/>
          <a:p>
            <a:fld id="{DFD492EA-BCF1-4F07-95B3-F97B6116BCCA}" type="datetimeFigureOut">
              <a:rPr lang="en-US" smtClean="0"/>
              <a:t>6/26/24</a:t>
            </a:fld>
            <a:endParaRPr lang="en-US"/>
          </a:p>
        </p:txBody>
      </p:sp>
      <p:sp>
        <p:nvSpPr>
          <p:cNvPr id="5" name="Footer Placeholder 4">
            <a:extLst>
              <a:ext uri="{FF2B5EF4-FFF2-40B4-BE49-F238E27FC236}">
                <a16:creationId xmlns:a16="http://schemas.microsoft.com/office/drawing/2014/main" id="{F4522F1B-3B38-DDC8-D63E-CA9E713C46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54FB4E-C84D-3657-0453-F18DD2B99B01}"/>
              </a:ext>
            </a:extLst>
          </p:cNvPr>
          <p:cNvSpPr>
            <a:spLocks noGrp="1"/>
          </p:cNvSpPr>
          <p:nvPr>
            <p:ph type="sldNum" sz="quarter" idx="12"/>
          </p:nvPr>
        </p:nvSpPr>
        <p:spPr/>
        <p:txBody>
          <a:bodyPr/>
          <a:lstStyle/>
          <a:p>
            <a:fld id="{CA007FAF-233A-4D01-83B5-0066D7718CBE}" type="slidenum">
              <a:rPr lang="en-US" smtClean="0"/>
              <a:t>‹#›</a:t>
            </a:fld>
            <a:endParaRPr lang="en-US"/>
          </a:p>
        </p:txBody>
      </p:sp>
    </p:spTree>
    <p:extLst>
      <p:ext uri="{BB962C8B-B14F-4D97-AF65-F5344CB8AC3E}">
        <p14:creationId xmlns:p14="http://schemas.microsoft.com/office/powerpoint/2010/main" val="2196250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C5006-AFD6-4DD2-EEEA-A00B6916415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8E0A93-DCEC-6E8A-D4BC-5E7B06F6F33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F1F28A-5871-16B1-8C01-9D45B39FC79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00EFF96-AF9F-BF1E-A4B5-958FC47B8527}"/>
              </a:ext>
            </a:extLst>
          </p:cNvPr>
          <p:cNvSpPr>
            <a:spLocks noGrp="1"/>
          </p:cNvSpPr>
          <p:nvPr>
            <p:ph type="dt" sz="half" idx="10"/>
          </p:nvPr>
        </p:nvSpPr>
        <p:spPr/>
        <p:txBody>
          <a:bodyPr/>
          <a:lstStyle/>
          <a:p>
            <a:fld id="{DFD492EA-BCF1-4F07-95B3-F97B6116BCCA}" type="datetimeFigureOut">
              <a:rPr lang="en-US" smtClean="0"/>
              <a:t>6/26/24</a:t>
            </a:fld>
            <a:endParaRPr lang="en-US"/>
          </a:p>
        </p:txBody>
      </p:sp>
      <p:sp>
        <p:nvSpPr>
          <p:cNvPr id="6" name="Footer Placeholder 5">
            <a:extLst>
              <a:ext uri="{FF2B5EF4-FFF2-40B4-BE49-F238E27FC236}">
                <a16:creationId xmlns:a16="http://schemas.microsoft.com/office/drawing/2014/main" id="{A8195DC6-49B3-EC72-85E5-7E276A0C7D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192129-F614-4075-1F80-FCB4FDBB9748}"/>
              </a:ext>
            </a:extLst>
          </p:cNvPr>
          <p:cNvSpPr>
            <a:spLocks noGrp="1"/>
          </p:cNvSpPr>
          <p:nvPr>
            <p:ph type="sldNum" sz="quarter" idx="12"/>
          </p:nvPr>
        </p:nvSpPr>
        <p:spPr/>
        <p:txBody>
          <a:bodyPr/>
          <a:lstStyle/>
          <a:p>
            <a:fld id="{CA007FAF-233A-4D01-83B5-0066D7718CBE}" type="slidenum">
              <a:rPr lang="en-US" smtClean="0"/>
              <a:t>‹#›</a:t>
            </a:fld>
            <a:endParaRPr lang="en-US"/>
          </a:p>
        </p:txBody>
      </p:sp>
    </p:spTree>
    <p:extLst>
      <p:ext uri="{BB962C8B-B14F-4D97-AF65-F5344CB8AC3E}">
        <p14:creationId xmlns:p14="http://schemas.microsoft.com/office/powerpoint/2010/main" val="845263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F44E3-2F34-2052-3176-889BA901774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EDF7185-A219-3EE0-F710-83756DAD6A6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9342D7-8EE1-C76B-93E1-0BCE9121EB7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E36A1B1-D0B2-FFAD-6D27-67ED9589D82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E78622E-CC08-4ED7-718A-EE674A0345E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8290E54-5880-52F8-7378-14A6E7BC8802}"/>
              </a:ext>
            </a:extLst>
          </p:cNvPr>
          <p:cNvSpPr>
            <a:spLocks noGrp="1"/>
          </p:cNvSpPr>
          <p:nvPr>
            <p:ph type="dt" sz="half" idx="10"/>
          </p:nvPr>
        </p:nvSpPr>
        <p:spPr/>
        <p:txBody>
          <a:bodyPr/>
          <a:lstStyle/>
          <a:p>
            <a:fld id="{DFD492EA-BCF1-4F07-95B3-F97B6116BCCA}" type="datetimeFigureOut">
              <a:rPr lang="en-US" smtClean="0"/>
              <a:t>6/26/24</a:t>
            </a:fld>
            <a:endParaRPr lang="en-US"/>
          </a:p>
        </p:txBody>
      </p:sp>
      <p:sp>
        <p:nvSpPr>
          <p:cNvPr id="8" name="Footer Placeholder 7">
            <a:extLst>
              <a:ext uri="{FF2B5EF4-FFF2-40B4-BE49-F238E27FC236}">
                <a16:creationId xmlns:a16="http://schemas.microsoft.com/office/drawing/2014/main" id="{E8D06B24-E89A-9020-7D25-C6ADEA75A9E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87D4244-8E58-2E9C-8090-1888EDDA7617}"/>
              </a:ext>
            </a:extLst>
          </p:cNvPr>
          <p:cNvSpPr>
            <a:spLocks noGrp="1"/>
          </p:cNvSpPr>
          <p:nvPr>
            <p:ph type="sldNum" sz="quarter" idx="12"/>
          </p:nvPr>
        </p:nvSpPr>
        <p:spPr/>
        <p:txBody>
          <a:bodyPr/>
          <a:lstStyle/>
          <a:p>
            <a:fld id="{CA007FAF-233A-4D01-83B5-0066D7718CBE}" type="slidenum">
              <a:rPr lang="en-US" smtClean="0"/>
              <a:t>‹#›</a:t>
            </a:fld>
            <a:endParaRPr lang="en-US"/>
          </a:p>
        </p:txBody>
      </p:sp>
    </p:spTree>
    <p:extLst>
      <p:ext uri="{BB962C8B-B14F-4D97-AF65-F5344CB8AC3E}">
        <p14:creationId xmlns:p14="http://schemas.microsoft.com/office/powerpoint/2010/main" val="2584810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1C862-C96E-6415-81F4-753FFA0586B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C4CB53B-CEB7-5907-5702-78AF38232955}"/>
              </a:ext>
            </a:extLst>
          </p:cNvPr>
          <p:cNvSpPr>
            <a:spLocks noGrp="1"/>
          </p:cNvSpPr>
          <p:nvPr>
            <p:ph type="dt" sz="half" idx="10"/>
          </p:nvPr>
        </p:nvSpPr>
        <p:spPr/>
        <p:txBody>
          <a:bodyPr/>
          <a:lstStyle/>
          <a:p>
            <a:fld id="{DFD492EA-BCF1-4F07-95B3-F97B6116BCCA}" type="datetimeFigureOut">
              <a:rPr lang="en-US" smtClean="0"/>
              <a:t>6/26/24</a:t>
            </a:fld>
            <a:endParaRPr lang="en-US"/>
          </a:p>
        </p:txBody>
      </p:sp>
      <p:sp>
        <p:nvSpPr>
          <p:cNvPr id="4" name="Footer Placeholder 3">
            <a:extLst>
              <a:ext uri="{FF2B5EF4-FFF2-40B4-BE49-F238E27FC236}">
                <a16:creationId xmlns:a16="http://schemas.microsoft.com/office/drawing/2014/main" id="{BB62C45A-3B82-1B94-73A9-E4334D2AF9C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B277A07-13BA-9F0F-A021-59A384541A96}"/>
              </a:ext>
            </a:extLst>
          </p:cNvPr>
          <p:cNvSpPr>
            <a:spLocks noGrp="1"/>
          </p:cNvSpPr>
          <p:nvPr>
            <p:ph type="sldNum" sz="quarter" idx="12"/>
          </p:nvPr>
        </p:nvSpPr>
        <p:spPr/>
        <p:txBody>
          <a:bodyPr/>
          <a:lstStyle/>
          <a:p>
            <a:fld id="{CA007FAF-233A-4D01-83B5-0066D7718CBE}" type="slidenum">
              <a:rPr lang="en-US" smtClean="0"/>
              <a:t>‹#›</a:t>
            </a:fld>
            <a:endParaRPr lang="en-US"/>
          </a:p>
        </p:txBody>
      </p:sp>
    </p:spTree>
    <p:extLst>
      <p:ext uri="{BB962C8B-B14F-4D97-AF65-F5344CB8AC3E}">
        <p14:creationId xmlns:p14="http://schemas.microsoft.com/office/powerpoint/2010/main" val="1546901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036E43-7F33-55E2-2896-1BDF6AAA548B}"/>
              </a:ext>
            </a:extLst>
          </p:cNvPr>
          <p:cNvSpPr>
            <a:spLocks noGrp="1"/>
          </p:cNvSpPr>
          <p:nvPr>
            <p:ph type="dt" sz="half" idx="10"/>
          </p:nvPr>
        </p:nvSpPr>
        <p:spPr/>
        <p:txBody>
          <a:bodyPr/>
          <a:lstStyle/>
          <a:p>
            <a:fld id="{DFD492EA-BCF1-4F07-95B3-F97B6116BCCA}" type="datetimeFigureOut">
              <a:rPr lang="en-US" smtClean="0"/>
              <a:t>6/26/24</a:t>
            </a:fld>
            <a:endParaRPr lang="en-US"/>
          </a:p>
        </p:txBody>
      </p:sp>
      <p:sp>
        <p:nvSpPr>
          <p:cNvPr id="3" name="Footer Placeholder 2">
            <a:extLst>
              <a:ext uri="{FF2B5EF4-FFF2-40B4-BE49-F238E27FC236}">
                <a16:creationId xmlns:a16="http://schemas.microsoft.com/office/drawing/2014/main" id="{6ECEB079-0E5A-F6ED-A83D-237B7C2AFE8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03AF0DD-6505-D9DD-D8A2-9109F86F8499}"/>
              </a:ext>
            </a:extLst>
          </p:cNvPr>
          <p:cNvSpPr>
            <a:spLocks noGrp="1"/>
          </p:cNvSpPr>
          <p:nvPr>
            <p:ph type="sldNum" sz="quarter" idx="12"/>
          </p:nvPr>
        </p:nvSpPr>
        <p:spPr/>
        <p:txBody>
          <a:bodyPr/>
          <a:lstStyle/>
          <a:p>
            <a:fld id="{CA007FAF-233A-4D01-83B5-0066D7718CBE}" type="slidenum">
              <a:rPr lang="en-US" smtClean="0"/>
              <a:t>‹#›</a:t>
            </a:fld>
            <a:endParaRPr lang="en-US"/>
          </a:p>
        </p:txBody>
      </p:sp>
    </p:spTree>
    <p:extLst>
      <p:ext uri="{BB962C8B-B14F-4D97-AF65-F5344CB8AC3E}">
        <p14:creationId xmlns:p14="http://schemas.microsoft.com/office/powerpoint/2010/main" val="392449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171DA-C9DC-2FEC-9C73-3A97C907D4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39611A2-6301-9A22-65C1-D48C46667DA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F6F379-7D5E-40BF-9A3B-CCE02B0CDB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0A9A86-B11C-77B1-0BC4-5A9065405EC8}"/>
              </a:ext>
            </a:extLst>
          </p:cNvPr>
          <p:cNvSpPr>
            <a:spLocks noGrp="1"/>
          </p:cNvSpPr>
          <p:nvPr>
            <p:ph type="dt" sz="half" idx="10"/>
          </p:nvPr>
        </p:nvSpPr>
        <p:spPr/>
        <p:txBody>
          <a:bodyPr/>
          <a:lstStyle/>
          <a:p>
            <a:fld id="{DFD492EA-BCF1-4F07-95B3-F97B6116BCCA}" type="datetimeFigureOut">
              <a:rPr lang="en-US" smtClean="0"/>
              <a:t>6/26/24</a:t>
            </a:fld>
            <a:endParaRPr lang="en-US"/>
          </a:p>
        </p:txBody>
      </p:sp>
      <p:sp>
        <p:nvSpPr>
          <p:cNvPr id="6" name="Footer Placeholder 5">
            <a:extLst>
              <a:ext uri="{FF2B5EF4-FFF2-40B4-BE49-F238E27FC236}">
                <a16:creationId xmlns:a16="http://schemas.microsoft.com/office/drawing/2014/main" id="{8C60FD97-68E4-257B-F484-C59AC75633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17543E-A481-80D4-AEC7-B831E673E018}"/>
              </a:ext>
            </a:extLst>
          </p:cNvPr>
          <p:cNvSpPr>
            <a:spLocks noGrp="1"/>
          </p:cNvSpPr>
          <p:nvPr>
            <p:ph type="sldNum" sz="quarter" idx="12"/>
          </p:nvPr>
        </p:nvSpPr>
        <p:spPr/>
        <p:txBody>
          <a:bodyPr/>
          <a:lstStyle/>
          <a:p>
            <a:fld id="{CA007FAF-233A-4D01-83B5-0066D7718CBE}" type="slidenum">
              <a:rPr lang="en-US" smtClean="0"/>
              <a:t>‹#›</a:t>
            </a:fld>
            <a:endParaRPr lang="en-US"/>
          </a:p>
        </p:txBody>
      </p:sp>
    </p:spTree>
    <p:extLst>
      <p:ext uri="{BB962C8B-B14F-4D97-AF65-F5344CB8AC3E}">
        <p14:creationId xmlns:p14="http://schemas.microsoft.com/office/powerpoint/2010/main" val="439207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F375B-45D4-38A0-077D-1D4C3D8538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CDC68A9-F0E8-24E0-E50C-2DD765489D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35E02B-B1C0-1A29-4F94-F390784E79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CAB846-165B-7A4E-2A2D-E64370E2A1AA}"/>
              </a:ext>
            </a:extLst>
          </p:cNvPr>
          <p:cNvSpPr>
            <a:spLocks noGrp="1"/>
          </p:cNvSpPr>
          <p:nvPr>
            <p:ph type="dt" sz="half" idx="10"/>
          </p:nvPr>
        </p:nvSpPr>
        <p:spPr/>
        <p:txBody>
          <a:bodyPr/>
          <a:lstStyle/>
          <a:p>
            <a:fld id="{DFD492EA-BCF1-4F07-95B3-F97B6116BCCA}" type="datetimeFigureOut">
              <a:rPr lang="en-US" smtClean="0"/>
              <a:t>6/26/24</a:t>
            </a:fld>
            <a:endParaRPr lang="en-US"/>
          </a:p>
        </p:txBody>
      </p:sp>
      <p:sp>
        <p:nvSpPr>
          <p:cNvPr id="6" name="Footer Placeholder 5">
            <a:extLst>
              <a:ext uri="{FF2B5EF4-FFF2-40B4-BE49-F238E27FC236}">
                <a16:creationId xmlns:a16="http://schemas.microsoft.com/office/drawing/2014/main" id="{B4E122C2-C4B8-1A53-3DD0-685398C070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6BC4B32-A3EB-1A51-863E-7D9CE732BAEA}"/>
              </a:ext>
            </a:extLst>
          </p:cNvPr>
          <p:cNvSpPr>
            <a:spLocks noGrp="1"/>
          </p:cNvSpPr>
          <p:nvPr>
            <p:ph type="sldNum" sz="quarter" idx="12"/>
          </p:nvPr>
        </p:nvSpPr>
        <p:spPr/>
        <p:txBody>
          <a:bodyPr/>
          <a:lstStyle/>
          <a:p>
            <a:fld id="{CA007FAF-233A-4D01-83B5-0066D7718CBE}" type="slidenum">
              <a:rPr lang="en-US" smtClean="0"/>
              <a:t>‹#›</a:t>
            </a:fld>
            <a:endParaRPr lang="en-US"/>
          </a:p>
        </p:txBody>
      </p:sp>
    </p:spTree>
    <p:extLst>
      <p:ext uri="{BB962C8B-B14F-4D97-AF65-F5344CB8AC3E}">
        <p14:creationId xmlns:p14="http://schemas.microsoft.com/office/powerpoint/2010/main" val="944317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E5CBC41-D147-B424-C528-8E64AFAE5F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0B094FE-B3C8-623D-2947-3125E54D1D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F53965-DFC8-692A-88BE-91C1A3BCD4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D492EA-BCF1-4F07-95B3-F97B6116BCCA}" type="datetimeFigureOut">
              <a:rPr lang="en-US" smtClean="0"/>
              <a:t>6/26/24</a:t>
            </a:fld>
            <a:endParaRPr lang="en-US"/>
          </a:p>
        </p:txBody>
      </p:sp>
      <p:sp>
        <p:nvSpPr>
          <p:cNvPr id="5" name="Footer Placeholder 4">
            <a:extLst>
              <a:ext uri="{FF2B5EF4-FFF2-40B4-BE49-F238E27FC236}">
                <a16:creationId xmlns:a16="http://schemas.microsoft.com/office/drawing/2014/main" id="{75B65FAC-E78F-1A1F-6BAE-9E1E562D56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30A67D4-24E1-9E87-A767-EB5E6FD389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007FAF-233A-4D01-83B5-0066D7718CBE}" type="slidenum">
              <a:rPr lang="en-US" smtClean="0"/>
              <a:t>‹#›</a:t>
            </a:fld>
            <a:endParaRPr lang="en-US"/>
          </a:p>
        </p:txBody>
      </p:sp>
    </p:spTree>
    <p:extLst>
      <p:ext uri="{BB962C8B-B14F-4D97-AF65-F5344CB8AC3E}">
        <p14:creationId xmlns:p14="http://schemas.microsoft.com/office/powerpoint/2010/main" val="8772122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aast.org/resources-detail/injury-scoring-scale" TargetMode="External"/><Relationship Id="rId2" Type="http://schemas.openxmlformats.org/officeDocument/2006/relationships/hyperlink" Target="https://www.east.org/education-resources/practice-management-guidelines/details/hepatic-injury-blunt-selective-nonoperative-management-o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637576F-197F-D745-167E-E0CFAEA2196A}"/>
              </a:ext>
            </a:extLst>
          </p:cNvPr>
          <p:cNvSpPr txBox="1"/>
          <p:nvPr/>
        </p:nvSpPr>
        <p:spPr>
          <a:xfrm>
            <a:off x="1295400" y="-12794"/>
            <a:ext cx="5166661" cy="353943"/>
          </a:xfrm>
          <a:prstGeom prst="rect">
            <a:avLst/>
          </a:prstGeom>
          <a:noFill/>
          <a:ln w="19050">
            <a:noFill/>
          </a:ln>
        </p:spPr>
        <p:txBody>
          <a:bodyPr wrap="square" bIns="0" rtlCol="0">
            <a:spAutoFit/>
          </a:bodyPr>
          <a:lstStyle/>
          <a:p>
            <a:pPr marL="0" marR="0" algn="ctr">
              <a:spcBef>
                <a:spcPts val="0"/>
              </a:spcBef>
              <a:spcAft>
                <a:spcPts val="0"/>
              </a:spcAft>
            </a:pPr>
            <a:r>
              <a:rPr lang="en-US" sz="2000" b="1" dirty="0">
                <a:latin typeface="Times New Roman" panose="02020603050405020304" pitchFamily="18" charset="0"/>
                <a:ea typeface="Calibri" panose="020F0502020204030204" pitchFamily="34" charset="0"/>
                <a:cs typeface="Times New Roman" panose="02020603050405020304" pitchFamily="18" charset="0"/>
              </a:rPr>
              <a:t>Acute diagnosis and management</a:t>
            </a: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 </a:t>
            </a:r>
          </a:p>
        </p:txBody>
      </p:sp>
      <p:graphicFrame>
        <p:nvGraphicFramePr>
          <p:cNvPr id="62" name="Table 61">
            <a:extLst>
              <a:ext uri="{FF2B5EF4-FFF2-40B4-BE49-F238E27FC236}">
                <a16:creationId xmlns:a16="http://schemas.microsoft.com/office/drawing/2014/main" id="{2CC441AB-BA2B-75E3-3DD2-A2B676878F25}"/>
              </a:ext>
            </a:extLst>
          </p:cNvPr>
          <p:cNvGraphicFramePr>
            <a:graphicFrameLocks noGrp="1"/>
          </p:cNvGraphicFramePr>
          <p:nvPr>
            <p:extLst>
              <p:ext uri="{D42A27DB-BD31-4B8C-83A1-F6EECF244321}">
                <p14:modId xmlns:p14="http://schemas.microsoft.com/office/powerpoint/2010/main" val="2814095287"/>
              </p:ext>
            </p:extLst>
          </p:nvPr>
        </p:nvGraphicFramePr>
        <p:xfrm>
          <a:off x="7303008" y="92312"/>
          <a:ext cx="4787594" cy="422743"/>
        </p:xfrm>
        <a:graphic>
          <a:graphicData uri="http://schemas.openxmlformats.org/drawingml/2006/table">
            <a:tbl>
              <a:tblPr firstRow="1" firstCol="1" bandRow="1">
                <a:tableStyleId>{5C22544A-7EE6-4342-B048-85BDC9FD1C3A}</a:tableStyleId>
              </a:tblPr>
              <a:tblGrid>
                <a:gridCol w="4787594">
                  <a:extLst>
                    <a:ext uri="{9D8B030D-6E8A-4147-A177-3AD203B41FA5}">
                      <a16:colId xmlns:a16="http://schemas.microsoft.com/office/drawing/2014/main" val="281713192"/>
                    </a:ext>
                  </a:extLst>
                </a:gridCol>
              </a:tblGrid>
              <a:tr h="422743">
                <a:tc>
                  <a:txBody>
                    <a:bodyPr/>
                    <a:lstStyle/>
                    <a:p>
                      <a:pPr marL="0" marR="0" algn="r">
                        <a:spcBef>
                          <a:spcPts val="0"/>
                        </a:spcBef>
                        <a:spcAft>
                          <a:spcPts val="0"/>
                        </a:spcAft>
                        <a:tabLst>
                          <a:tab pos="2971800" algn="ctr"/>
                          <a:tab pos="5943600" algn="r"/>
                        </a:tabLst>
                      </a:pPr>
                      <a:r>
                        <a:rPr lang="en-US" sz="1200" cap="all" dirty="0">
                          <a:effectLst/>
                        </a:rPr>
                        <a:t> Ryder Trauma Center SOLID ORGAN INJURY: </a:t>
                      </a:r>
                      <a:r>
                        <a:rPr lang="en-US" sz="1200" cap="all" dirty="0" err="1">
                          <a:effectLst/>
                        </a:rPr>
                        <a:t>lIVER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3025" marR="73025" marT="73025" marB="73025" anchor="ctr">
                    <a:solidFill>
                      <a:schemeClr val="accent2"/>
                    </a:solidFill>
                  </a:tcPr>
                </a:tc>
                <a:extLst>
                  <a:ext uri="{0D108BD9-81ED-4DB2-BD59-A6C34878D82A}">
                    <a16:rowId xmlns:a16="http://schemas.microsoft.com/office/drawing/2014/main" val="1169585864"/>
                  </a:ext>
                </a:extLst>
              </a:tr>
            </a:tbl>
          </a:graphicData>
        </a:graphic>
      </p:graphicFrame>
      <p:sp>
        <p:nvSpPr>
          <p:cNvPr id="63" name="TextBox 62">
            <a:extLst>
              <a:ext uri="{FF2B5EF4-FFF2-40B4-BE49-F238E27FC236}">
                <a16:creationId xmlns:a16="http://schemas.microsoft.com/office/drawing/2014/main" id="{ABC41B1A-4C14-9511-BBBF-4F98F643A851}"/>
              </a:ext>
            </a:extLst>
          </p:cNvPr>
          <p:cNvSpPr txBox="1"/>
          <p:nvPr/>
        </p:nvSpPr>
        <p:spPr>
          <a:xfrm>
            <a:off x="7766304" y="515055"/>
            <a:ext cx="4324298" cy="461665"/>
          </a:xfrm>
          <a:prstGeom prst="rect">
            <a:avLst/>
          </a:prstGeom>
          <a:noFill/>
        </p:spPr>
        <p:txBody>
          <a:bodyPr wrap="square" rtlCol="0">
            <a:spAutoFit/>
          </a:bodyPr>
          <a:lstStyle/>
          <a:p>
            <a:pPr algn="r"/>
            <a:r>
              <a:rPr lang="en-US" sz="1200" dirty="0">
                <a:latin typeface="Times New Roman" panose="02020603050405020304" pitchFamily="18" charset="0"/>
                <a:cs typeface="Times New Roman" panose="02020603050405020304" pitchFamily="18" charset="0"/>
              </a:rPr>
              <a:t>Authors: Monika Lay MD, Nicholas Carter MD</a:t>
            </a:r>
          </a:p>
          <a:p>
            <a:pPr algn="r"/>
            <a:r>
              <a:rPr lang="en-US" sz="1200" dirty="0">
                <a:latin typeface="Times New Roman" panose="02020603050405020304" pitchFamily="18" charset="0"/>
                <a:cs typeface="Times New Roman" panose="02020603050405020304" pitchFamily="18" charset="0"/>
              </a:rPr>
              <a:t>Approved: </a:t>
            </a:r>
            <a:r>
              <a:rPr lang="en-US" sz="1200" dirty="0" err="1">
                <a:latin typeface="Times New Roman" panose="02020603050405020304" pitchFamily="18" charset="0"/>
                <a:cs typeface="Times New Roman" panose="02020603050405020304" pitchFamily="18" charset="0"/>
              </a:rPr>
              <a:t>Namias</a:t>
            </a:r>
            <a:r>
              <a:rPr lang="en-US" sz="1200" dirty="0">
                <a:latin typeface="Times New Roman" panose="02020603050405020304" pitchFamily="18" charset="0"/>
                <a:cs typeface="Times New Roman" panose="02020603050405020304" pitchFamily="18" charset="0"/>
              </a:rPr>
              <a:t> 5/9/24</a:t>
            </a:r>
          </a:p>
        </p:txBody>
      </p:sp>
      <p:sp>
        <p:nvSpPr>
          <p:cNvPr id="43" name="TextBox 42">
            <a:extLst>
              <a:ext uri="{FF2B5EF4-FFF2-40B4-BE49-F238E27FC236}">
                <a16:creationId xmlns:a16="http://schemas.microsoft.com/office/drawing/2014/main" id="{51A45F4A-C410-671E-3788-F99EB57A24EB}"/>
              </a:ext>
            </a:extLst>
          </p:cNvPr>
          <p:cNvSpPr txBox="1"/>
          <p:nvPr/>
        </p:nvSpPr>
        <p:spPr>
          <a:xfrm>
            <a:off x="1960051" y="445666"/>
            <a:ext cx="3572540" cy="369332"/>
          </a:xfrm>
          <a:prstGeom prst="rect">
            <a:avLst/>
          </a:prstGeom>
          <a:noFill/>
          <a:ln>
            <a:solidFill>
              <a:schemeClr val="tx1"/>
            </a:solidFill>
          </a:ln>
        </p:spPr>
        <p:txBody>
          <a:bodyPr wrap="square" rtlCol="0">
            <a:spAutoFit/>
          </a:bodyPr>
          <a:lstStyle/>
          <a:p>
            <a:pPr algn="ctr"/>
            <a:r>
              <a:rPr lang="en-US" dirty="0">
                <a:latin typeface="Times New Roman" panose="02020603050405020304" pitchFamily="18" charset="0"/>
                <a:cs typeface="Times New Roman" panose="02020603050405020304" pitchFamily="18" charset="0"/>
              </a:rPr>
              <a:t>Diagnosis of liver injury by CT scan </a:t>
            </a:r>
          </a:p>
        </p:txBody>
      </p:sp>
      <p:sp>
        <p:nvSpPr>
          <p:cNvPr id="47" name="TextBox 46">
            <a:extLst>
              <a:ext uri="{FF2B5EF4-FFF2-40B4-BE49-F238E27FC236}">
                <a16:creationId xmlns:a16="http://schemas.microsoft.com/office/drawing/2014/main" id="{4AADAA64-B958-9026-2A4B-B543838A26C0}"/>
              </a:ext>
            </a:extLst>
          </p:cNvPr>
          <p:cNvSpPr txBox="1"/>
          <p:nvPr/>
        </p:nvSpPr>
        <p:spPr>
          <a:xfrm>
            <a:off x="2760564" y="2374520"/>
            <a:ext cx="1971513" cy="646331"/>
          </a:xfrm>
          <a:prstGeom prst="rect">
            <a:avLst/>
          </a:prstGeom>
          <a:noFill/>
          <a:ln>
            <a:solidFill>
              <a:schemeClr val="tx1"/>
            </a:solidFill>
          </a:ln>
        </p:spPr>
        <p:txBody>
          <a:bodyPr wrap="square" rtlCol="0">
            <a:spAutoFit/>
          </a:bodyPr>
          <a:lstStyle/>
          <a:p>
            <a:pPr algn="ctr"/>
            <a:r>
              <a:rPr lang="en-US" dirty="0">
                <a:latin typeface="Times New Roman" panose="02020603050405020304" pitchFamily="18" charset="0"/>
                <a:cs typeface="Times New Roman" panose="02020603050405020304" pitchFamily="18" charset="0"/>
              </a:rPr>
              <a:t>Evidence of major vascular injury?</a:t>
            </a:r>
          </a:p>
        </p:txBody>
      </p:sp>
      <p:sp>
        <p:nvSpPr>
          <p:cNvPr id="50" name="TextBox 49">
            <a:extLst>
              <a:ext uri="{FF2B5EF4-FFF2-40B4-BE49-F238E27FC236}">
                <a16:creationId xmlns:a16="http://schemas.microsoft.com/office/drawing/2014/main" id="{C27AC584-9980-41DC-0DEB-DE0B0A400968}"/>
              </a:ext>
            </a:extLst>
          </p:cNvPr>
          <p:cNvSpPr txBox="1"/>
          <p:nvPr/>
        </p:nvSpPr>
        <p:spPr>
          <a:xfrm>
            <a:off x="7400733" y="1399834"/>
            <a:ext cx="1788160" cy="369332"/>
          </a:xfrm>
          <a:prstGeom prst="rect">
            <a:avLst/>
          </a:prstGeom>
          <a:noFill/>
          <a:ln>
            <a:solidFill>
              <a:schemeClr val="tx1"/>
            </a:solidFill>
          </a:ln>
        </p:spPr>
        <p:txBody>
          <a:bodyPr wrap="square" rtlCol="0">
            <a:spAutoFit/>
          </a:bodyPr>
          <a:lstStyle/>
          <a:p>
            <a:pPr algn="ctr"/>
            <a:r>
              <a:rPr lang="en-US" dirty="0">
                <a:latin typeface="Times New Roman" panose="02020603050405020304" pitchFamily="18" charset="0"/>
                <a:cs typeface="Times New Roman" panose="02020603050405020304" pitchFamily="18" charset="0"/>
              </a:rPr>
              <a:t>Operating Room</a:t>
            </a:r>
          </a:p>
        </p:txBody>
      </p:sp>
      <p:sp>
        <p:nvSpPr>
          <p:cNvPr id="52" name="TextBox 51">
            <a:extLst>
              <a:ext uri="{FF2B5EF4-FFF2-40B4-BE49-F238E27FC236}">
                <a16:creationId xmlns:a16="http://schemas.microsoft.com/office/drawing/2014/main" id="{55DCBA12-C73C-AB67-A6D2-993CB03991D9}"/>
              </a:ext>
            </a:extLst>
          </p:cNvPr>
          <p:cNvSpPr txBox="1"/>
          <p:nvPr/>
        </p:nvSpPr>
        <p:spPr>
          <a:xfrm>
            <a:off x="6096000" y="2517743"/>
            <a:ext cx="2184164" cy="646331"/>
          </a:xfrm>
          <a:prstGeom prst="rect">
            <a:avLst/>
          </a:prstGeom>
          <a:noFill/>
          <a:ln>
            <a:solidFill>
              <a:schemeClr val="tx1"/>
            </a:solidFill>
          </a:ln>
        </p:spPr>
        <p:txBody>
          <a:bodyPr wrap="square" rtlCol="0">
            <a:spAutoFit/>
          </a:bodyPr>
          <a:lstStyle/>
          <a:p>
            <a:pPr algn="ctr"/>
            <a:r>
              <a:rPr lang="en-US" dirty="0">
                <a:latin typeface="Times New Roman" panose="02020603050405020304" pitchFamily="18" charset="0"/>
                <a:cs typeface="Times New Roman" panose="02020603050405020304" pitchFamily="18" charset="0"/>
              </a:rPr>
              <a:t>IR for emergent angioembolization</a:t>
            </a:r>
          </a:p>
        </p:txBody>
      </p:sp>
      <p:sp>
        <p:nvSpPr>
          <p:cNvPr id="53" name="TextBox 52">
            <a:extLst>
              <a:ext uri="{FF2B5EF4-FFF2-40B4-BE49-F238E27FC236}">
                <a16:creationId xmlns:a16="http://schemas.microsoft.com/office/drawing/2014/main" id="{8B7E63F7-10B1-9384-2811-AC00EE06936C}"/>
              </a:ext>
            </a:extLst>
          </p:cNvPr>
          <p:cNvSpPr txBox="1"/>
          <p:nvPr/>
        </p:nvSpPr>
        <p:spPr>
          <a:xfrm>
            <a:off x="9249853" y="2522822"/>
            <a:ext cx="1788160" cy="646331"/>
          </a:xfrm>
          <a:prstGeom prst="rect">
            <a:avLst/>
          </a:prstGeom>
          <a:noFill/>
          <a:ln>
            <a:solidFill>
              <a:schemeClr val="tx1"/>
            </a:solidFill>
          </a:ln>
        </p:spPr>
        <p:txBody>
          <a:bodyPr wrap="square" rtlCol="0">
            <a:spAutoFit/>
          </a:bodyPr>
          <a:lstStyle/>
          <a:p>
            <a:pPr algn="ctr"/>
            <a:r>
              <a:rPr lang="en-US" dirty="0">
                <a:latin typeface="Times New Roman" panose="02020603050405020304" pitchFamily="18" charset="0"/>
                <a:cs typeface="Times New Roman" panose="02020603050405020304" pitchFamily="18" charset="0"/>
              </a:rPr>
              <a:t>Repeat scan in 48-72 hours</a:t>
            </a:r>
          </a:p>
        </p:txBody>
      </p:sp>
      <p:graphicFrame>
        <p:nvGraphicFramePr>
          <p:cNvPr id="54" name="Table 53">
            <a:extLst>
              <a:ext uri="{FF2B5EF4-FFF2-40B4-BE49-F238E27FC236}">
                <a16:creationId xmlns:a16="http://schemas.microsoft.com/office/drawing/2014/main" id="{16714383-4CB9-823A-2B8F-5D556C2D1F96}"/>
              </a:ext>
            </a:extLst>
          </p:cNvPr>
          <p:cNvGraphicFramePr>
            <a:graphicFrameLocks noGrp="1"/>
          </p:cNvGraphicFramePr>
          <p:nvPr>
            <p:extLst>
              <p:ext uri="{D42A27DB-BD31-4B8C-83A1-F6EECF244321}">
                <p14:modId xmlns:p14="http://schemas.microsoft.com/office/powerpoint/2010/main" val="1618572099"/>
              </p:ext>
            </p:extLst>
          </p:nvPr>
        </p:nvGraphicFramePr>
        <p:xfrm>
          <a:off x="2423209" y="3708187"/>
          <a:ext cx="8077704" cy="3073400"/>
        </p:xfrm>
        <a:graphic>
          <a:graphicData uri="http://schemas.openxmlformats.org/drawingml/2006/table">
            <a:tbl>
              <a:tblPr firstRow="1" bandRow="1">
                <a:tableStyleId>{5940675A-B579-460E-94D1-54222C63F5DA}</a:tableStyleId>
              </a:tblPr>
              <a:tblGrid>
                <a:gridCol w="1560962">
                  <a:extLst>
                    <a:ext uri="{9D8B030D-6E8A-4147-A177-3AD203B41FA5}">
                      <a16:colId xmlns:a16="http://schemas.microsoft.com/office/drawing/2014/main" val="4172047160"/>
                    </a:ext>
                  </a:extLst>
                </a:gridCol>
                <a:gridCol w="1131606">
                  <a:extLst>
                    <a:ext uri="{9D8B030D-6E8A-4147-A177-3AD203B41FA5}">
                      <a16:colId xmlns:a16="http://schemas.microsoft.com/office/drawing/2014/main" val="3264073499"/>
                    </a:ext>
                  </a:extLst>
                </a:gridCol>
                <a:gridCol w="1346284">
                  <a:extLst>
                    <a:ext uri="{9D8B030D-6E8A-4147-A177-3AD203B41FA5}">
                      <a16:colId xmlns:a16="http://schemas.microsoft.com/office/drawing/2014/main" val="2224088219"/>
                    </a:ext>
                  </a:extLst>
                </a:gridCol>
                <a:gridCol w="1346284">
                  <a:extLst>
                    <a:ext uri="{9D8B030D-6E8A-4147-A177-3AD203B41FA5}">
                      <a16:colId xmlns:a16="http://schemas.microsoft.com/office/drawing/2014/main" val="2805533671"/>
                    </a:ext>
                  </a:extLst>
                </a:gridCol>
                <a:gridCol w="1346284">
                  <a:extLst>
                    <a:ext uri="{9D8B030D-6E8A-4147-A177-3AD203B41FA5}">
                      <a16:colId xmlns:a16="http://schemas.microsoft.com/office/drawing/2014/main" val="3131491857"/>
                    </a:ext>
                  </a:extLst>
                </a:gridCol>
                <a:gridCol w="1346284">
                  <a:extLst>
                    <a:ext uri="{9D8B030D-6E8A-4147-A177-3AD203B41FA5}">
                      <a16:colId xmlns:a16="http://schemas.microsoft.com/office/drawing/2014/main" val="4274916736"/>
                    </a:ext>
                  </a:extLst>
                </a:gridCol>
              </a:tblGrid>
              <a:tr h="370840">
                <a:tc>
                  <a:txBody>
                    <a:bodyPr/>
                    <a:lstStyle/>
                    <a:p>
                      <a:pPr algn="ctr"/>
                      <a:endParaRPr lang="en-US" b="1" dirty="0">
                        <a:latin typeface="Times New Roman" panose="02020603050405020304" pitchFamily="18" charset="0"/>
                        <a:cs typeface="Times New Roman" panose="02020603050405020304" pitchFamily="18" charset="0"/>
                      </a:endParaRPr>
                    </a:p>
                  </a:txBody>
                  <a:tcPr>
                    <a:solidFill>
                      <a:schemeClr val="accent2">
                        <a:lumMod val="75000"/>
                      </a:schemeClr>
                    </a:solidFill>
                  </a:tcPr>
                </a:tc>
                <a:tc>
                  <a:txBody>
                    <a:bodyPr/>
                    <a:lstStyle/>
                    <a:p>
                      <a:pPr algn="ctr"/>
                      <a:r>
                        <a:rPr lang="en-US" b="1" dirty="0"/>
                        <a:t>Grade 1</a:t>
                      </a:r>
                    </a:p>
                  </a:txBody>
                  <a:tcPr>
                    <a:solidFill>
                      <a:schemeClr val="accent2">
                        <a:lumMod val="60000"/>
                        <a:lumOff val="40000"/>
                      </a:schemeClr>
                    </a:solidFill>
                  </a:tcPr>
                </a:tc>
                <a:tc>
                  <a:txBody>
                    <a:bodyPr/>
                    <a:lstStyle/>
                    <a:p>
                      <a:pPr algn="ctr"/>
                      <a:r>
                        <a:rPr lang="en-US" b="1" dirty="0"/>
                        <a:t>Grade 2</a:t>
                      </a:r>
                    </a:p>
                  </a:txBody>
                  <a:tcPr>
                    <a:solidFill>
                      <a:schemeClr val="accent2">
                        <a:lumMod val="60000"/>
                        <a:lumOff val="40000"/>
                      </a:schemeClr>
                    </a:solidFill>
                  </a:tcPr>
                </a:tc>
                <a:tc>
                  <a:txBody>
                    <a:bodyPr/>
                    <a:lstStyle/>
                    <a:p>
                      <a:pPr algn="ctr"/>
                      <a:r>
                        <a:rPr lang="en-US" b="1" dirty="0"/>
                        <a:t>Grade 3</a:t>
                      </a:r>
                    </a:p>
                  </a:txBody>
                  <a:tcPr>
                    <a:solidFill>
                      <a:schemeClr val="accent2">
                        <a:lumMod val="60000"/>
                        <a:lumOff val="40000"/>
                      </a:schemeClr>
                    </a:solidFill>
                  </a:tcPr>
                </a:tc>
                <a:tc>
                  <a:txBody>
                    <a:bodyPr/>
                    <a:lstStyle/>
                    <a:p>
                      <a:pPr algn="ctr"/>
                      <a:r>
                        <a:rPr lang="en-US" b="1" dirty="0"/>
                        <a:t>Grade 4</a:t>
                      </a:r>
                    </a:p>
                  </a:txBody>
                  <a:tcPr>
                    <a:solidFill>
                      <a:schemeClr val="accent2">
                        <a:lumMod val="60000"/>
                        <a:lumOff val="40000"/>
                      </a:schemeClr>
                    </a:solidFill>
                  </a:tcPr>
                </a:tc>
                <a:tc>
                  <a:txBody>
                    <a:bodyPr/>
                    <a:lstStyle/>
                    <a:p>
                      <a:pPr algn="ctr"/>
                      <a:r>
                        <a:rPr lang="en-US" b="1" dirty="0"/>
                        <a:t>Grade 5</a:t>
                      </a:r>
                    </a:p>
                  </a:txBody>
                  <a:tcPr>
                    <a:solidFill>
                      <a:schemeClr val="accent2">
                        <a:lumMod val="60000"/>
                        <a:lumOff val="40000"/>
                      </a:schemeClr>
                    </a:solidFill>
                  </a:tcPr>
                </a:tc>
                <a:extLst>
                  <a:ext uri="{0D108BD9-81ED-4DB2-BD59-A6C34878D82A}">
                    <a16:rowId xmlns:a16="http://schemas.microsoft.com/office/drawing/2014/main" val="3325786589"/>
                  </a:ext>
                </a:extLst>
              </a:tr>
              <a:tr h="370840">
                <a:tc>
                  <a:txBody>
                    <a:bodyPr/>
                    <a:lstStyle/>
                    <a:p>
                      <a:pPr algn="ctr"/>
                      <a:r>
                        <a:rPr lang="en-US" b="1" dirty="0">
                          <a:latin typeface="Times New Roman" panose="02020603050405020304" pitchFamily="18" charset="0"/>
                          <a:cs typeface="Times New Roman" panose="02020603050405020304" pitchFamily="18" charset="0"/>
                        </a:rPr>
                        <a:t>Disposition</a:t>
                      </a:r>
                    </a:p>
                  </a:txBody>
                  <a:tcPr>
                    <a:solidFill>
                      <a:schemeClr val="accent2">
                        <a:lumMod val="60000"/>
                        <a:lumOff val="40000"/>
                      </a:schemeClr>
                    </a:solidFill>
                  </a:tcPr>
                </a:tc>
                <a:tc>
                  <a:txBody>
                    <a:bodyPr/>
                    <a:lstStyle/>
                    <a:p>
                      <a:pPr algn="ctr"/>
                      <a:r>
                        <a:rPr lang="en-US" sz="1600" dirty="0"/>
                        <a:t>Floor</a:t>
                      </a:r>
                    </a:p>
                  </a:txBody>
                  <a:tcPr/>
                </a:tc>
                <a:tc>
                  <a:txBody>
                    <a:bodyPr/>
                    <a:lstStyle/>
                    <a:p>
                      <a:pPr algn="ctr"/>
                      <a:r>
                        <a:rPr lang="en-US" sz="1600" dirty="0"/>
                        <a:t>IMCU</a:t>
                      </a:r>
                    </a:p>
                  </a:txBody>
                  <a:tcPr/>
                </a:tc>
                <a:tc>
                  <a:txBody>
                    <a:bodyPr/>
                    <a:lstStyle/>
                    <a:p>
                      <a:pPr algn="ctr"/>
                      <a:r>
                        <a:rPr lang="en-US" sz="1600" dirty="0"/>
                        <a:t>IMCU</a:t>
                      </a:r>
                    </a:p>
                  </a:txBody>
                  <a:tcPr/>
                </a:tc>
                <a:tc>
                  <a:txBody>
                    <a:bodyPr/>
                    <a:lstStyle/>
                    <a:p>
                      <a:pPr algn="ctr"/>
                      <a:r>
                        <a:rPr lang="en-US" sz="1600" dirty="0"/>
                        <a:t>TICU</a:t>
                      </a:r>
                    </a:p>
                  </a:txBody>
                  <a:tcPr/>
                </a:tc>
                <a:tc>
                  <a:txBody>
                    <a:bodyPr/>
                    <a:lstStyle/>
                    <a:p>
                      <a:pPr algn="ctr"/>
                      <a:r>
                        <a:rPr lang="en-US" sz="1600" dirty="0"/>
                        <a:t>TICU</a:t>
                      </a:r>
                    </a:p>
                  </a:txBody>
                  <a:tcPr/>
                </a:tc>
                <a:extLst>
                  <a:ext uri="{0D108BD9-81ED-4DB2-BD59-A6C34878D82A}">
                    <a16:rowId xmlns:a16="http://schemas.microsoft.com/office/drawing/2014/main" val="2071158782"/>
                  </a:ext>
                </a:extLst>
              </a:tr>
              <a:tr h="370840">
                <a:tc>
                  <a:txBody>
                    <a:bodyPr/>
                    <a:lstStyle/>
                    <a:p>
                      <a:pPr algn="ctr"/>
                      <a:r>
                        <a:rPr lang="en-US" b="1" dirty="0">
                          <a:latin typeface="Times New Roman" panose="02020603050405020304" pitchFamily="18" charset="0"/>
                          <a:cs typeface="Times New Roman" panose="02020603050405020304" pitchFamily="18" charset="0"/>
                        </a:rPr>
                        <a:t>Serial CBCs</a:t>
                      </a:r>
                    </a:p>
                  </a:txBody>
                  <a:tcPr>
                    <a:solidFill>
                      <a:schemeClr val="accent2">
                        <a:lumMod val="60000"/>
                        <a:lumOff val="40000"/>
                      </a:schemeClr>
                    </a:solidFill>
                  </a:tcPr>
                </a:tc>
                <a:tc rowSpan="2">
                  <a:txBody>
                    <a:bodyPr/>
                    <a:lstStyle/>
                    <a:p>
                      <a:pPr algn="ctr"/>
                      <a:r>
                        <a:rPr lang="en-US" sz="1600" dirty="0"/>
                        <a:t>q8 x 24 </a:t>
                      </a:r>
                      <a:r>
                        <a:rPr lang="en-US" sz="1600" dirty="0" err="1"/>
                        <a:t>hrs</a:t>
                      </a:r>
                      <a:endParaRPr lang="en-US" sz="1600" dirty="0"/>
                    </a:p>
                  </a:txBody>
                  <a:tcPr anchor="ct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q8 x 24 </a:t>
                      </a:r>
                      <a:r>
                        <a:rPr lang="en-US" sz="1600" dirty="0" err="1"/>
                        <a:t>hrs</a:t>
                      </a:r>
                      <a:endParaRPr lang="en-US" sz="1600" dirty="0"/>
                    </a:p>
                  </a:txBody>
                  <a:tcPr anchor="ct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q8 x 24 </a:t>
                      </a:r>
                      <a:r>
                        <a:rPr lang="en-US" sz="1600" dirty="0" err="1"/>
                        <a:t>hrs</a:t>
                      </a:r>
                      <a:endParaRPr lang="en-US" sz="1600" dirty="0"/>
                    </a:p>
                  </a:txBody>
                  <a:tcPr anchor="ct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q8 x 24 </a:t>
                      </a:r>
                      <a:r>
                        <a:rPr lang="en-US" sz="1600" dirty="0" err="1"/>
                        <a:t>hrs</a:t>
                      </a:r>
                      <a:endParaRPr lang="en-US" sz="1600" dirty="0"/>
                    </a:p>
                  </a:txBody>
                  <a:tcPr anchor="ct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q8 x 24 </a:t>
                      </a:r>
                      <a:r>
                        <a:rPr lang="en-US" sz="1600" dirty="0" err="1"/>
                        <a:t>hrs</a:t>
                      </a:r>
                      <a:endParaRPr lang="en-US" sz="1600" dirty="0"/>
                    </a:p>
                  </a:txBody>
                  <a:tcPr anchor="ctr"/>
                </a:tc>
                <a:extLst>
                  <a:ext uri="{0D108BD9-81ED-4DB2-BD59-A6C34878D82A}">
                    <a16:rowId xmlns:a16="http://schemas.microsoft.com/office/drawing/2014/main" val="2392602860"/>
                  </a:ext>
                </a:extLst>
              </a:tr>
              <a:tr h="370840">
                <a:tc>
                  <a:txBody>
                    <a:bodyPr/>
                    <a:lstStyle/>
                    <a:p>
                      <a:pPr algn="ctr"/>
                      <a:r>
                        <a:rPr lang="en-US" b="1" dirty="0">
                          <a:latin typeface="Times New Roman" panose="02020603050405020304" pitchFamily="18" charset="0"/>
                          <a:cs typeface="Times New Roman" panose="02020603050405020304" pitchFamily="18" charset="0"/>
                        </a:rPr>
                        <a:t>Abd Exams</a:t>
                      </a:r>
                    </a:p>
                  </a:txBody>
                  <a:tcPr>
                    <a:solidFill>
                      <a:schemeClr val="accent2">
                        <a:lumMod val="60000"/>
                        <a:lumOff val="40000"/>
                      </a:schemeClr>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dirty="0"/>
                    </a:p>
                  </a:txBody>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dirty="0"/>
                    </a:p>
                  </a:txBody>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dirty="0"/>
                    </a:p>
                  </a:txBody>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dirty="0"/>
                    </a:p>
                  </a:txBody>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dirty="0"/>
                    </a:p>
                  </a:txBody>
                  <a:tcPr/>
                </a:tc>
                <a:extLst>
                  <a:ext uri="{0D108BD9-81ED-4DB2-BD59-A6C34878D82A}">
                    <a16:rowId xmlns:a16="http://schemas.microsoft.com/office/drawing/2014/main" val="2722151021"/>
                  </a:ext>
                </a:extLst>
              </a:tr>
              <a:tr h="370840">
                <a:tc>
                  <a:txBody>
                    <a:bodyPr/>
                    <a:lstStyle/>
                    <a:p>
                      <a:pPr algn="ctr"/>
                      <a:r>
                        <a:rPr lang="en-US" b="1" dirty="0">
                          <a:latin typeface="Times New Roman" panose="02020603050405020304" pitchFamily="18" charset="0"/>
                          <a:cs typeface="Times New Roman" panose="02020603050405020304" pitchFamily="18" charset="0"/>
                        </a:rPr>
                        <a:t>Interval CT in 3-5 days</a:t>
                      </a:r>
                    </a:p>
                  </a:txBody>
                  <a:tcPr>
                    <a:solidFill>
                      <a:schemeClr val="accent2">
                        <a:lumMod val="60000"/>
                        <a:lumOff val="40000"/>
                      </a:schemeClr>
                    </a:solidFill>
                  </a:tcPr>
                </a:tc>
                <a:tc gridSpan="5">
                  <a:txBody>
                    <a:bodyPr/>
                    <a:lstStyle/>
                    <a:p>
                      <a:pPr algn="ctr"/>
                      <a:r>
                        <a:rPr lang="en-US" sz="1600" dirty="0"/>
                        <a:t>If develops SIRS, jaundice, concern for bile leak/</a:t>
                      </a:r>
                      <a:r>
                        <a:rPr lang="en-US" sz="1600" dirty="0" err="1"/>
                        <a:t>biloma</a:t>
                      </a:r>
                      <a:r>
                        <a:rPr lang="en-US" sz="1600" dirty="0"/>
                        <a:t>, or at attending discretion to evaluate for pseudoaneurysm</a:t>
                      </a:r>
                    </a:p>
                  </a:txBody>
                  <a:tcPr/>
                </a:tc>
                <a:tc hMerge="1">
                  <a:txBody>
                    <a:bodyPr/>
                    <a:lstStyle/>
                    <a:p>
                      <a:pPr algn="ctr"/>
                      <a:r>
                        <a:rPr lang="en-US" dirty="0"/>
                        <a:t>none</a:t>
                      </a:r>
                    </a:p>
                  </a:txBody>
                  <a:tcPr/>
                </a:tc>
                <a:tc hMerge="1">
                  <a:txBody>
                    <a:bodyPr/>
                    <a:lstStyle/>
                    <a:p>
                      <a:pPr algn="ctr"/>
                      <a:r>
                        <a:rPr lang="en-US" dirty="0"/>
                        <a:t>none</a:t>
                      </a:r>
                    </a:p>
                  </a:txBody>
                  <a:tcPr/>
                </a:tc>
                <a:tc hMerge="1">
                  <a:txBody>
                    <a:bodyPr/>
                    <a:lstStyle/>
                    <a:p>
                      <a:pPr algn="ctr"/>
                      <a:endParaRPr lang="en-US" dirty="0"/>
                    </a:p>
                  </a:txBody>
                  <a:tcPr/>
                </a:tc>
                <a:tc hMerge="1">
                  <a:txBody>
                    <a:bodyPr/>
                    <a:lstStyle/>
                    <a:p>
                      <a:pPr algn="ctr"/>
                      <a:endParaRPr lang="en-US" dirty="0"/>
                    </a:p>
                  </a:txBody>
                  <a:tcPr/>
                </a:tc>
                <a:extLst>
                  <a:ext uri="{0D108BD9-81ED-4DB2-BD59-A6C34878D82A}">
                    <a16:rowId xmlns:a16="http://schemas.microsoft.com/office/drawing/2014/main" val="2122846453"/>
                  </a:ext>
                </a:extLst>
              </a:tr>
              <a:tr h="370840">
                <a:tc>
                  <a:txBody>
                    <a:bodyPr/>
                    <a:lstStyle/>
                    <a:p>
                      <a:pPr algn="ctr"/>
                      <a:r>
                        <a:rPr lang="en-US" b="1" dirty="0">
                          <a:latin typeface="Times New Roman" panose="02020603050405020304" pitchFamily="18" charset="0"/>
                          <a:cs typeface="Times New Roman" panose="02020603050405020304" pitchFamily="18" charset="0"/>
                        </a:rPr>
                        <a:t>DVT </a:t>
                      </a:r>
                      <a:r>
                        <a:rPr lang="en-US" b="1" dirty="0" err="1">
                          <a:latin typeface="Times New Roman" panose="02020603050405020304" pitchFamily="18" charset="0"/>
                          <a:cs typeface="Times New Roman" panose="02020603050405020304" pitchFamily="18" charset="0"/>
                        </a:rPr>
                        <a:t>ppx</a:t>
                      </a:r>
                      <a:endParaRPr lang="en-US" b="1" dirty="0">
                        <a:latin typeface="Times New Roman" panose="02020603050405020304" pitchFamily="18" charset="0"/>
                        <a:cs typeface="Times New Roman" panose="02020603050405020304" pitchFamily="18" charset="0"/>
                      </a:endParaRPr>
                    </a:p>
                  </a:txBody>
                  <a:tcPr>
                    <a:solidFill>
                      <a:schemeClr val="accent2">
                        <a:lumMod val="60000"/>
                        <a:lumOff val="40000"/>
                      </a:schemeClr>
                    </a:solidFill>
                  </a:tcPr>
                </a:tc>
                <a:tc gridSpan="5">
                  <a:txBody>
                    <a:bodyPr/>
                    <a:lstStyle/>
                    <a:p>
                      <a:pPr algn="ctr"/>
                      <a:r>
                        <a:rPr lang="en-US" sz="1600" dirty="0"/>
                        <a:t>Within 24-48 hours, if Hgb drop ≤ 2g and no transfusion requirements</a:t>
                      </a:r>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extLst>
                  <a:ext uri="{0D108BD9-81ED-4DB2-BD59-A6C34878D82A}">
                    <a16:rowId xmlns:a16="http://schemas.microsoft.com/office/drawing/2014/main" val="3771391422"/>
                  </a:ext>
                </a:extLst>
              </a:tr>
              <a:tr h="370840">
                <a:tc>
                  <a:txBody>
                    <a:bodyPr/>
                    <a:lstStyle/>
                    <a:p>
                      <a:pPr algn="ctr"/>
                      <a:r>
                        <a:rPr lang="en-US" b="1" dirty="0">
                          <a:latin typeface="Times New Roman" panose="02020603050405020304" pitchFamily="18" charset="0"/>
                          <a:cs typeface="Times New Roman" panose="02020603050405020304" pitchFamily="18" charset="0"/>
                        </a:rPr>
                        <a:t>Activity</a:t>
                      </a:r>
                    </a:p>
                  </a:txBody>
                  <a:tcPr anchor="ctr">
                    <a:solidFill>
                      <a:schemeClr val="accent2">
                        <a:lumMod val="60000"/>
                        <a:lumOff val="40000"/>
                      </a:schemeClr>
                    </a:solidFill>
                  </a:tcPr>
                </a:tc>
                <a:tc>
                  <a:txBody>
                    <a:bodyPr/>
                    <a:lstStyle/>
                    <a:p>
                      <a:pPr algn="ctr"/>
                      <a:r>
                        <a:rPr lang="en-US" sz="1600" dirty="0"/>
                        <a:t>OOB</a:t>
                      </a:r>
                    </a:p>
                  </a:txBody>
                  <a:tcPr anchor="ctr"/>
                </a:tc>
                <a:tc>
                  <a:txBody>
                    <a:bodyPr/>
                    <a:lstStyle/>
                    <a:p>
                      <a:pPr algn="ctr"/>
                      <a:r>
                        <a:rPr lang="en-US" sz="1600" dirty="0"/>
                        <a:t>OOB</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Bedrest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x24 </a:t>
                      </a:r>
                      <a:r>
                        <a:rPr lang="en-US" sz="1600" dirty="0" err="1"/>
                        <a:t>hrs</a:t>
                      </a: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Bedrest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x24 </a:t>
                      </a:r>
                      <a:r>
                        <a:rPr lang="en-US" sz="1600" dirty="0" err="1"/>
                        <a:t>hrs</a:t>
                      </a:r>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Bedrest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x24 </a:t>
                      </a:r>
                      <a:r>
                        <a:rPr lang="en-US" sz="1600" dirty="0" err="1"/>
                        <a:t>hrs</a:t>
                      </a:r>
                      <a:endParaRPr lang="en-US" sz="1600" dirty="0"/>
                    </a:p>
                  </a:txBody>
                  <a:tcPr/>
                </a:tc>
                <a:extLst>
                  <a:ext uri="{0D108BD9-81ED-4DB2-BD59-A6C34878D82A}">
                    <a16:rowId xmlns:a16="http://schemas.microsoft.com/office/drawing/2014/main" val="2008608981"/>
                  </a:ext>
                </a:extLst>
              </a:tr>
            </a:tbl>
          </a:graphicData>
        </a:graphic>
      </p:graphicFrame>
      <p:sp>
        <p:nvSpPr>
          <p:cNvPr id="56" name="TextBox 55">
            <a:extLst>
              <a:ext uri="{FF2B5EF4-FFF2-40B4-BE49-F238E27FC236}">
                <a16:creationId xmlns:a16="http://schemas.microsoft.com/office/drawing/2014/main" id="{81BAA36C-BD2A-CF7D-7540-F592EA708344}"/>
              </a:ext>
            </a:extLst>
          </p:cNvPr>
          <p:cNvSpPr txBox="1"/>
          <p:nvPr/>
        </p:nvSpPr>
        <p:spPr>
          <a:xfrm>
            <a:off x="2252801" y="1399834"/>
            <a:ext cx="2987040" cy="369332"/>
          </a:xfrm>
          <a:prstGeom prst="rect">
            <a:avLst/>
          </a:prstGeom>
          <a:noFill/>
          <a:ln>
            <a:solidFill>
              <a:schemeClr val="tx1"/>
            </a:solidFill>
          </a:ln>
        </p:spPr>
        <p:txBody>
          <a:bodyPr wrap="square" rtlCol="0">
            <a:spAutoFit/>
          </a:bodyPr>
          <a:lstStyle/>
          <a:p>
            <a:pPr algn="ctr"/>
            <a:r>
              <a:rPr lang="en-US" dirty="0">
                <a:latin typeface="Times New Roman" panose="02020603050405020304" pitchFamily="18" charset="0"/>
                <a:cs typeface="Times New Roman" panose="02020603050405020304" pitchFamily="18" charset="0"/>
              </a:rPr>
              <a:t>Hemodynamically Stable?</a:t>
            </a:r>
          </a:p>
        </p:txBody>
      </p:sp>
      <p:cxnSp>
        <p:nvCxnSpPr>
          <p:cNvPr id="65" name="Straight Arrow Connector 64">
            <a:extLst>
              <a:ext uri="{FF2B5EF4-FFF2-40B4-BE49-F238E27FC236}">
                <a16:creationId xmlns:a16="http://schemas.microsoft.com/office/drawing/2014/main" id="{69904123-B012-C6DD-C3CD-BB21E1BF2779}"/>
              </a:ext>
            </a:extLst>
          </p:cNvPr>
          <p:cNvCxnSpPr>
            <a:cxnSpLocks/>
            <a:stCxn id="43" idx="2"/>
            <a:endCxn id="56" idx="0"/>
          </p:cNvCxnSpPr>
          <p:nvPr/>
        </p:nvCxnSpPr>
        <p:spPr>
          <a:xfrm>
            <a:off x="3746321" y="814998"/>
            <a:ext cx="0" cy="5848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F9F0EAAE-320A-0AA8-0616-D8A1B5023C99}"/>
              </a:ext>
            </a:extLst>
          </p:cNvPr>
          <p:cNvCxnSpPr>
            <a:stCxn id="56" idx="3"/>
            <a:endCxn id="50" idx="1"/>
          </p:cNvCxnSpPr>
          <p:nvPr/>
        </p:nvCxnSpPr>
        <p:spPr>
          <a:xfrm>
            <a:off x="5239841" y="1584500"/>
            <a:ext cx="216089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0" name="TextBox 69">
            <a:extLst>
              <a:ext uri="{FF2B5EF4-FFF2-40B4-BE49-F238E27FC236}">
                <a16:creationId xmlns:a16="http://schemas.microsoft.com/office/drawing/2014/main" id="{11EC63D5-3C2A-4F1F-5108-FD739D625009}"/>
              </a:ext>
            </a:extLst>
          </p:cNvPr>
          <p:cNvSpPr txBox="1"/>
          <p:nvPr/>
        </p:nvSpPr>
        <p:spPr>
          <a:xfrm>
            <a:off x="6033739" y="1282735"/>
            <a:ext cx="466794" cy="369332"/>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No</a:t>
            </a:r>
          </a:p>
        </p:txBody>
      </p:sp>
      <p:cxnSp>
        <p:nvCxnSpPr>
          <p:cNvPr id="72" name="Straight Arrow Connector 71">
            <a:extLst>
              <a:ext uri="{FF2B5EF4-FFF2-40B4-BE49-F238E27FC236}">
                <a16:creationId xmlns:a16="http://schemas.microsoft.com/office/drawing/2014/main" id="{28A684E4-AB5A-E92F-DEF0-712F64D6AD40}"/>
              </a:ext>
            </a:extLst>
          </p:cNvPr>
          <p:cNvCxnSpPr>
            <a:cxnSpLocks/>
            <a:stCxn id="56" idx="2"/>
            <a:endCxn id="47" idx="0"/>
          </p:cNvCxnSpPr>
          <p:nvPr/>
        </p:nvCxnSpPr>
        <p:spPr>
          <a:xfrm>
            <a:off x="3746321" y="1769166"/>
            <a:ext cx="0" cy="6053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a:extLst>
              <a:ext uri="{FF2B5EF4-FFF2-40B4-BE49-F238E27FC236}">
                <a16:creationId xmlns:a16="http://schemas.microsoft.com/office/drawing/2014/main" id="{F6E7FA11-8088-926F-7F21-0BCDD98484AB}"/>
              </a:ext>
            </a:extLst>
          </p:cNvPr>
          <p:cNvCxnSpPr>
            <a:stCxn id="47" idx="3"/>
            <a:endCxn id="52" idx="1"/>
          </p:cNvCxnSpPr>
          <p:nvPr/>
        </p:nvCxnSpPr>
        <p:spPr>
          <a:xfrm>
            <a:off x="4732077" y="2697686"/>
            <a:ext cx="1363923" cy="1432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2CF0AEB8-73C4-7455-C416-FF14999D2D34}"/>
              </a:ext>
            </a:extLst>
          </p:cNvPr>
          <p:cNvCxnSpPr>
            <a:cxnSpLocks/>
            <a:stCxn id="52" idx="3"/>
          </p:cNvCxnSpPr>
          <p:nvPr/>
        </p:nvCxnSpPr>
        <p:spPr>
          <a:xfrm flipV="1">
            <a:off x="8280164" y="2840908"/>
            <a:ext cx="969689"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2" name="TextBox 81">
            <a:extLst>
              <a:ext uri="{FF2B5EF4-FFF2-40B4-BE49-F238E27FC236}">
                <a16:creationId xmlns:a16="http://schemas.microsoft.com/office/drawing/2014/main" id="{8928CE04-B678-781F-D7AB-8A8BE6715E1F}"/>
              </a:ext>
            </a:extLst>
          </p:cNvPr>
          <p:cNvSpPr txBox="1"/>
          <p:nvPr/>
        </p:nvSpPr>
        <p:spPr>
          <a:xfrm>
            <a:off x="5153711" y="2416575"/>
            <a:ext cx="520655" cy="369332"/>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Yes</a:t>
            </a:r>
          </a:p>
        </p:txBody>
      </p:sp>
      <p:sp>
        <p:nvSpPr>
          <p:cNvPr id="83" name="TextBox 82">
            <a:extLst>
              <a:ext uri="{FF2B5EF4-FFF2-40B4-BE49-F238E27FC236}">
                <a16:creationId xmlns:a16="http://schemas.microsoft.com/office/drawing/2014/main" id="{DFCF8A97-C855-1D6B-2FA7-D57A878D0035}"/>
              </a:ext>
            </a:extLst>
          </p:cNvPr>
          <p:cNvSpPr txBox="1"/>
          <p:nvPr/>
        </p:nvSpPr>
        <p:spPr>
          <a:xfrm>
            <a:off x="3260801" y="1902505"/>
            <a:ext cx="520655" cy="369332"/>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Yes</a:t>
            </a:r>
          </a:p>
        </p:txBody>
      </p:sp>
      <p:cxnSp>
        <p:nvCxnSpPr>
          <p:cNvPr id="86" name="Straight Arrow Connector 85">
            <a:extLst>
              <a:ext uri="{FF2B5EF4-FFF2-40B4-BE49-F238E27FC236}">
                <a16:creationId xmlns:a16="http://schemas.microsoft.com/office/drawing/2014/main" id="{753A0713-C141-698A-7C15-5E8985B8F381}"/>
              </a:ext>
            </a:extLst>
          </p:cNvPr>
          <p:cNvCxnSpPr>
            <a:cxnSpLocks/>
            <a:stCxn id="47" idx="2"/>
            <a:endCxn id="54" idx="0"/>
          </p:cNvCxnSpPr>
          <p:nvPr/>
        </p:nvCxnSpPr>
        <p:spPr>
          <a:xfrm>
            <a:off x="3746321" y="3020851"/>
            <a:ext cx="2715740" cy="6873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7" name="TextBox 86">
            <a:extLst>
              <a:ext uri="{FF2B5EF4-FFF2-40B4-BE49-F238E27FC236}">
                <a16:creationId xmlns:a16="http://schemas.microsoft.com/office/drawing/2014/main" id="{CAF73567-D2DF-FAC0-502C-8F34C94D1F5E}"/>
              </a:ext>
            </a:extLst>
          </p:cNvPr>
          <p:cNvSpPr txBox="1"/>
          <p:nvPr/>
        </p:nvSpPr>
        <p:spPr>
          <a:xfrm>
            <a:off x="5144362" y="3117908"/>
            <a:ext cx="466794" cy="369332"/>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No</a:t>
            </a:r>
          </a:p>
        </p:txBody>
      </p:sp>
      <p:sp>
        <p:nvSpPr>
          <p:cNvPr id="2" name="TextBox 1">
            <a:extLst>
              <a:ext uri="{FF2B5EF4-FFF2-40B4-BE49-F238E27FC236}">
                <a16:creationId xmlns:a16="http://schemas.microsoft.com/office/drawing/2014/main" id="{E60AB8D2-F2B1-466A-63CB-20868A74F4FF}"/>
              </a:ext>
            </a:extLst>
          </p:cNvPr>
          <p:cNvSpPr txBox="1"/>
          <p:nvPr/>
        </p:nvSpPr>
        <p:spPr>
          <a:xfrm>
            <a:off x="142884" y="4691844"/>
            <a:ext cx="1720136" cy="1785104"/>
          </a:xfrm>
          <a:prstGeom prst="rect">
            <a:avLst/>
          </a:prstGeom>
          <a:noFill/>
          <a:ln>
            <a:solidFill>
              <a:schemeClr val="tx1"/>
            </a:solidFill>
          </a:ln>
        </p:spPr>
        <p:txBody>
          <a:bodyPr wrap="square" rtlCol="0">
            <a:spAutoFit/>
          </a:bodyPr>
          <a:lstStyle/>
          <a:p>
            <a:pPr algn="ctr"/>
            <a:r>
              <a:rPr lang="en-US" sz="1000" dirty="0"/>
              <a:t>These guidelines were prepared by University of Miami trauma surgeons based on current review of medical literature and practice.  They should be considered general practice guidelines and not protocols or policies.  All management should be at the discretion of the responsible physician.  </a:t>
            </a:r>
          </a:p>
        </p:txBody>
      </p:sp>
      <p:sp>
        <p:nvSpPr>
          <p:cNvPr id="4" name="TextBox 3">
            <a:extLst>
              <a:ext uri="{FF2B5EF4-FFF2-40B4-BE49-F238E27FC236}">
                <a16:creationId xmlns:a16="http://schemas.microsoft.com/office/drawing/2014/main" id="{100B1500-B705-891F-5188-465B83F8E717}"/>
              </a:ext>
            </a:extLst>
          </p:cNvPr>
          <p:cNvSpPr txBox="1"/>
          <p:nvPr/>
        </p:nvSpPr>
        <p:spPr>
          <a:xfrm>
            <a:off x="162660" y="2357716"/>
            <a:ext cx="2197004" cy="954107"/>
          </a:xfrm>
          <a:prstGeom prst="rect">
            <a:avLst/>
          </a:prstGeom>
          <a:noFill/>
        </p:spPr>
        <p:txBody>
          <a:bodyPr wrap="square" rtlCol="0">
            <a:spAutoFit/>
          </a:bodyPr>
          <a:lstStyle/>
          <a:p>
            <a:r>
              <a:rPr lang="en-US" sz="1400" b="1" dirty="0">
                <a:latin typeface="Times New Roman" panose="02020603050405020304" pitchFamily="18" charset="0"/>
                <a:cs typeface="Times New Roman" panose="02020603050405020304" pitchFamily="18" charset="0"/>
              </a:rPr>
              <a:t>Management  dependent on patient’s overall injury burden, co-morbidities, and attending discretion</a:t>
            </a:r>
          </a:p>
        </p:txBody>
      </p:sp>
    </p:spTree>
    <p:extLst>
      <p:ext uri="{BB962C8B-B14F-4D97-AF65-F5344CB8AC3E}">
        <p14:creationId xmlns:p14="http://schemas.microsoft.com/office/powerpoint/2010/main" val="2977171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E3F11CC-A237-BFDF-B9BD-896166628D84}"/>
              </a:ext>
            </a:extLst>
          </p:cNvPr>
          <p:cNvSpPr>
            <a:spLocks noGrp="1"/>
          </p:cNvSpPr>
          <p:nvPr>
            <p:ph type="title"/>
          </p:nvPr>
        </p:nvSpPr>
        <p:spPr>
          <a:xfrm>
            <a:off x="838200" y="365125"/>
            <a:ext cx="10515600" cy="401357"/>
          </a:xfrm>
        </p:spPr>
        <p:txBody>
          <a:bodyPr>
            <a:normAutofit fontScale="90000"/>
          </a:bodyPr>
          <a:lstStyle/>
          <a:p>
            <a:pPr algn="ctr"/>
            <a:r>
              <a:rPr lang="en-US" dirty="0"/>
              <a:t>AAST Injury Scoring Scale</a:t>
            </a:r>
            <a:br>
              <a:rPr lang="en-US" dirty="0"/>
            </a:br>
            <a:endParaRPr lang="en-US" dirty="0"/>
          </a:p>
        </p:txBody>
      </p:sp>
      <p:pic>
        <p:nvPicPr>
          <p:cNvPr id="7" name="Content Placeholder 6">
            <a:extLst>
              <a:ext uri="{FF2B5EF4-FFF2-40B4-BE49-F238E27FC236}">
                <a16:creationId xmlns:a16="http://schemas.microsoft.com/office/drawing/2014/main" id="{FF0BB2CE-BBFD-CDC9-B2C8-4E5741E6C9DD}"/>
              </a:ext>
            </a:extLst>
          </p:cNvPr>
          <p:cNvPicPr>
            <a:picLocks noGrp="1" noChangeAspect="1"/>
          </p:cNvPicPr>
          <p:nvPr>
            <p:ph idx="1"/>
          </p:nvPr>
        </p:nvPicPr>
        <p:blipFill>
          <a:blip r:embed="rId2"/>
          <a:stretch>
            <a:fillRect/>
          </a:stretch>
        </p:blipFill>
        <p:spPr>
          <a:xfrm>
            <a:off x="3740336" y="532185"/>
            <a:ext cx="4711327" cy="5265602"/>
          </a:xfrm>
        </p:spPr>
      </p:pic>
      <p:pic>
        <p:nvPicPr>
          <p:cNvPr id="10" name="Picture 9">
            <a:extLst>
              <a:ext uri="{FF2B5EF4-FFF2-40B4-BE49-F238E27FC236}">
                <a16:creationId xmlns:a16="http://schemas.microsoft.com/office/drawing/2014/main" id="{6E62F4B9-8E31-B005-A6C3-403CC53DE71E}"/>
              </a:ext>
            </a:extLst>
          </p:cNvPr>
          <p:cNvPicPr>
            <a:picLocks noChangeAspect="1"/>
          </p:cNvPicPr>
          <p:nvPr/>
        </p:nvPicPr>
        <p:blipFill>
          <a:blip r:embed="rId3"/>
          <a:stretch>
            <a:fillRect/>
          </a:stretch>
        </p:blipFill>
        <p:spPr>
          <a:xfrm>
            <a:off x="838200" y="5740729"/>
            <a:ext cx="10696575" cy="1181100"/>
          </a:xfrm>
          <a:prstGeom prst="rect">
            <a:avLst/>
          </a:prstGeom>
        </p:spPr>
      </p:pic>
    </p:spTree>
    <p:extLst>
      <p:ext uri="{BB962C8B-B14F-4D97-AF65-F5344CB8AC3E}">
        <p14:creationId xmlns:p14="http://schemas.microsoft.com/office/powerpoint/2010/main" val="805200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6DD13-B080-3A98-29AD-73D9C45420FA}"/>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35E7BA85-8FFA-CE84-EAD8-746E507BCFCD}"/>
              </a:ext>
            </a:extLst>
          </p:cNvPr>
          <p:cNvSpPr>
            <a:spLocks noGrp="1"/>
          </p:cNvSpPr>
          <p:nvPr>
            <p:ph idx="1"/>
          </p:nvPr>
        </p:nvSpPr>
        <p:spPr/>
        <p:txBody>
          <a:bodyPr/>
          <a:lstStyle/>
          <a:p>
            <a:r>
              <a:rPr lang="en-US" dirty="0"/>
              <a:t>EAST practice management guidelines, 2012</a:t>
            </a:r>
          </a:p>
          <a:p>
            <a:pPr lvl="1"/>
            <a:r>
              <a:rPr lang="en-US" dirty="0">
                <a:hlinkClick r:id="rId2"/>
              </a:rPr>
              <a:t>https://www.east.org/education-resources/practice-management-guidelines/details/hepatic-injury-blunt-selective-nonoperative-management-of</a:t>
            </a:r>
            <a:endParaRPr lang="en-US" dirty="0"/>
          </a:p>
          <a:p>
            <a:r>
              <a:rPr lang="en-US" dirty="0"/>
              <a:t>AAST Injury Scoring Scales</a:t>
            </a:r>
          </a:p>
          <a:p>
            <a:pPr lvl="1"/>
            <a:r>
              <a:rPr lang="en-US" dirty="0">
                <a:hlinkClick r:id="rId3"/>
              </a:rPr>
              <a:t>https://www.aast.org/resources-detail/injury-scoring-scale</a:t>
            </a:r>
            <a:endParaRPr lang="en-US" dirty="0"/>
          </a:p>
          <a:p>
            <a:r>
              <a:rPr lang="en-US" b="0" i="0" dirty="0" err="1">
                <a:solidFill>
                  <a:srgbClr val="232323"/>
                </a:solidFill>
                <a:effectLst/>
                <a:latin typeface="Fira Sans" panose="020F0502020204030204" pitchFamily="34" charset="0"/>
              </a:rPr>
              <a:t>Kozar</a:t>
            </a:r>
            <a:r>
              <a:rPr lang="en-US" b="0" i="0" dirty="0">
                <a:solidFill>
                  <a:srgbClr val="232323"/>
                </a:solidFill>
                <a:effectLst/>
                <a:latin typeface="Fira Sans" panose="020F0502020204030204" pitchFamily="34" charset="0"/>
              </a:rPr>
              <a:t> R, Crandall M, </a:t>
            </a:r>
            <a:r>
              <a:rPr lang="en-US" b="0" i="0" dirty="0" err="1">
                <a:solidFill>
                  <a:srgbClr val="232323"/>
                </a:solidFill>
                <a:effectLst/>
                <a:latin typeface="Fira Sans" panose="020F0502020204030204" pitchFamily="34" charset="0"/>
              </a:rPr>
              <a:t>Shanmuganathan</a:t>
            </a:r>
            <a:r>
              <a:rPr lang="en-US" b="0" i="0" dirty="0">
                <a:solidFill>
                  <a:srgbClr val="232323"/>
                </a:solidFill>
                <a:effectLst/>
                <a:latin typeface="Fira Sans" panose="020F0502020204030204" pitchFamily="34" charset="0"/>
              </a:rPr>
              <a:t> K, et al.. Organ injury scaling 2018 update: Spleen, liver, and kidney. </a:t>
            </a:r>
            <a:r>
              <a:rPr lang="en-US" b="0" i="1" dirty="0">
                <a:solidFill>
                  <a:srgbClr val="232323"/>
                </a:solidFill>
                <a:effectLst/>
                <a:latin typeface="Fira Sans" panose="020F0502020204030204" pitchFamily="34" charset="0"/>
              </a:rPr>
              <a:t>Journal of Trauma and Acute Care Surgery. </a:t>
            </a:r>
            <a:r>
              <a:rPr lang="en-US" b="0" i="0" dirty="0">
                <a:solidFill>
                  <a:srgbClr val="232323"/>
                </a:solidFill>
                <a:effectLst/>
                <a:latin typeface="Fira Sans" panose="020F0502020204030204" pitchFamily="34" charset="0"/>
              </a:rPr>
              <a:t>2018; 85 (6): 1119-1122. </a:t>
            </a:r>
            <a:r>
              <a:rPr lang="en-US" b="0" i="0" dirty="0" err="1">
                <a:solidFill>
                  <a:srgbClr val="232323"/>
                </a:solidFill>
                <a:effectLst/>
                <a:latin typeface="Fira Sans" panose="020F0502020204030204" pitchFamily="34" charset="0"/>
              </a:rPr>
              <a:t>doi</a:t>
            </a:r>
            <a:r>
              <a:rPr lang="en-US" b="0" i="0" dirty="0">
                <a:solidFill>
                  <a:srgbClr val="232323"/>
                </a:solidFill>
                <a:effectLst/>
                <a:latin typeface="Fira Sans" panose="020F0502020204030204" pitchFamily="34" charset="0"/>
              </a:rPr>
              <a:t>: 10.1097/TA.0000000000002058.</a:t>
            </a:r>
            <a:endParaRPr lang="en-US" dirty="0"/>
          </a:p>
          <a:p>
            <a:endParaRPr lang="en-US" dirty="0"/>
          </a:p>
        </p:txBody>
      </p:sp>
    </p:spTree>
    <p:extLst>
      <p:ext uri="{BB962C8B-B14F-4D97-AF65-F5344CB8AC3E}">
        <p14:creationId xmlns:p14="http://schemas.microsoft.com/office/powerpoint/2010/main" val="32745153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277</TotalTime>
  <Words>299</Words>
  <Application>Microsoft Macintosh PowerPoint</Application>
  <PresentationFormat>Widescreen</PresentationFormat>
  <Paragraphs>54</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Fira Sans</vt:lpstr>
      <vt:lpstr>Times New Roman</vt:lpstr>
      <vt:lpstr>Office Theme</vt:lpstr>
      <vt:lpstr>PowerPoint Presentation</vt:lpstr>
      <vt:lpstr>AAST Injury Scoring Scale </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Monika Lay</dc:creator>
  <cp:lastModifiedBy>Carter, Nicholas Hemphill</cp:lastModifiedBy>
  <cp:revision>38</cp:revision>
  <dcterms:created xsi:type="dcterms:W3CDTF">2023-10-27T19:03:21Z</dcterms:created>
  <dcterms:modified xsi:type="dcterms:W3CDTF">2024-06-26T09:41:40Z</dcterms:modified>
</cp:coreProperties>
</file>