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51" autoAdjust="0"/>
    <p:restoredTop sz="94660"/>
  </p:normalViewPr>
  <p:slideViewPr>
    <p:cSldViewPr snapToGrid="0">
      <p:cViewPr varScale="1">
        <p:scale>
          <a:sx n="118" d="100"/>
          <a:sy n="118" d="100"/>
        </p:scale>
        <p:origin x="216"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80AB6-B255-3007-2415-BE61703E3C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4BAB42-9E8F-6F9D-2B33-66648E1F34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6BCE67-047A-6429-993A-6DFA49D3D940}"/>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5" name="Footer Placeholder 4">
            <a:extLst>
              <a:ext uri="{FF2B5EF4-FFF2-40B4-BE49-F238E27FC236}">
                <a16:creationId xmlns:a16="http://schemas.microsoft.com/office/drawing/2014/main" id="{95291C63-1C86-3B77-0493-8714FC4359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C480EE-F130-1776-DBBB-3658CDC252BF}"/>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249896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B1D95-5E75-018F-F31A-11800432FF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F27C3A-0DBD-68F2-AEE7-7C7A11CE9B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47A38A-D324-746B-CF4E-66FA5F2F1186}"/>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5" name="Footer Placeholder 4">
            <a:extLst>
              <a:ext uri="{FF2B5EF4-FFF2-40B4-BE49-F238E27FC236}">
                <a16:creationId xmlns:a16="http://schemas.microsoft.com/office/drawing/2014/main" id="{41341330-1181-938F-C6E6-C59832E331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5B5513-D134-A4CD-FC10-9EFDD7D45D73}"/>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32007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7A44F5-A426-BA25-DC95-9F1DDFA5BA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256CF2-4F0C-C973-5076-62A4B85B3F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EDA32F-BD6A-DCBB-62C3-C8BB205D9C87}"/>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5" name="Footer Placeholder 4">
            <a:extLst>
              <a:ext uri="{FF2B5EF4-FFF2-40B4-BE49-F238E27FC236}">
                <a16:creationId xmlns:a16="http://schemas.microsoft.com/office/drawing/2014/main" id="{75C9BFA2-7F6F-15F2-8D28-C93A672E6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4E4921-E5DB-90CF-3EE3-A1AD8D34879C}"/>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1564984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5D97D-825F-FBF0-F437-B5B2C35FDA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361C06-2BD1-4ECF-C5BF-84FDBF46D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D7DF45-F5B5-C550-10ED-D2F02E1C4AEC}"/>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5" name="Footer Placeholder 4">
            <a:extLst>
              <a:ext uri="{FF2B5EF4-FFF2-40B4-BE49-F238E27FC236}">
                <a16:creationId xmlns:a16="http://schemas.microsoft.com/office/drawing/2014/main" id="{8B82350C-CB75-F6D8-4A28-512F443472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409BD-5DF1-3F11-2682-5D39B6792097}"/>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3775369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DC1EF-6FFF-9896-CE70-A4E80E3AF1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EA8CFE-E08D-04E6-FF9B-D0ADE744B6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297D94-D94F-0587-673A-C8FA15D9CE99}"/>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5" name="Footer Placeholder 4">
            <a:extLst>
              <a:ext uri="{FF2B5EF4-FFF2-40B4-BE49-F238E27FC236}">
                <a16:creationId xmlns:a16="http://schemas.microsoft.com/office/drawing/2014/main" id="{25E83189-12D3-F29B-0329-8363297C9E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CB5A42-7DF7-CF82-44F3-FCA1C9BA666A}"/>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333411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6F589-7322-93F9-8C52-6D204F33D9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C41CA1-C020-C5B9-055C-A9CD419928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DD1A18-DE7F-331A-883F-382E92F96A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1DB9E5-86A0-B254-4DAD-EF1845CF0F31}"/>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6" name="Footer Placeholder 5">
            <a:extLst>
              <a:ext uri="{FF2B5EF4-FFF2-40B4-BE49-F238E27FC236}">
                <a16:creationId xmlns:a16="http://schemas.microsoft.com/office/drawing/2014/main" id="{A46236A0-DC1F-5CDA-3B9D-9A53C75240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DF9A3F-38E3-15CA-9DE3-20BBE87AF982}"/>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321585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ED6DA-1039-696B-B96A-3C47E8DB65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B19AA2-C3AC-DCB3-5ADE-A805B4ABD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E9BEF6-373F-55DA-049C-78D3DCE9DC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B7C083-62C1-B487-CDE8-1EBB4D125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330299-401E-F793-7288-3669635B4F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F5033F-8943-C8BC-48BE-B5F433DF6875}"/>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8" name="Footer Placeholder 7">
            <a:extLst>
              <a:ext uri="{FF2B5EF4-FFF2-40B4-BE49-F238E27FC236}">
                <a16:creationId xmlns:a16="http://schemas.microsoft.com/office/drawing/2014/main" id="{3A80670C-A42D-E5C2-9CD0-F93C208C31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9E947B-0CBB-443E-4FBC-D8A119C27CC7}"/>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239311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66A72-6B2C-6EAC-6CA9-7F536E332C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036005-75DD-20CA-BF9E-4FC5842079F2}"/>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4" name="Footer Placeholder 3">
            <a:extLst>
              <a:ext uri="{FF2B5EF4-FFF2-40B4-BE49-F238E27FC236}">
                <a16:creationId xmlns:a16="http://schemas.microsoft.com/office/drawing/2014/main" id="{B897D30A-7F56-86F1-F1C8-8C600243B8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874824-061B-29D2-7291-946A18E0EDF5}"/>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161911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9787F5-ADCF-5C1F-B536-6AFAC893ACCA}"/>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3" name="Footer Placeholder 2">
            <a:extLst>
              <a:ext uri="{FF2B5EF4-FFF2-40B4-BE49-F238E27FC236}">
                <a16:creationId xmlns:a16="http://schemas.microsoft.com/office/drawing/2014/main" id="{32F49AEE-5146-40A7-F260-429B536C87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92DBF-1642-D145-47BF-5495EA8D69FD}"/>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373059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CC16C-D194-6872-721F-D8AEC5E92C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3CDED3-AAA8-B02C-C23D-FE02E3687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E9E377-36AA-F2A9-743A-7F3F8BF52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66B974-7CD1-DBFF-9FC8-A64228ABF5AB}"/>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6" name="Footer Placeholder 5">
            <a:extLst>
              <a:ext uri="{FF2B5EF4-FFF2-40B4-BE49-F238E27FC236}">
                <a16:creationId xmlns:a16="http://schemas.microsoft.com/office/drawing/2014/main" id="{37426471-17C4-168A-56BF-16C3AD6AE1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34319E-63C8-8B65-1D9B-8B6DA623B9AF}"/>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74064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955A3-0EFC-E1C7-4AC6-52E3651D5C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7222C1-6D69-AD75-BB12-D6557DE32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7FA176-9417-3667-D580-46A6E3E25D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55844E-A33A-827C-1759-7668DD7A362B}"/>
              </a:ext>
            </a:extLst>
          </p:cNvPr>
          <p:cNvSpPr>
            <a:spLocks noGrp="1"/>
          </p:cNvSpPr>
          <p:nvPr>
            <p:ph type="dt" sz="half" idx="10"/>
          </p:nvPr>
        </p:nvSpPr>
        <p:spPr/>
        <p:txBody>
          <a:bodyPr/>
          <a:lstStyle/>
          <a:p>
            <a:fld id="{BE5D69E8-EB79-49EE-88B9-E1BC97A62DE0}" type="datetimeFigureOut">
              <a:rPr lang="en-US" smtClean="0"/>
              <a:t>6/26/24</a:t>
            </a:fld>
            <a:endParaRPr lang="en-US"/>
          </a:p>
        </p:txBody>
      </p:sp>
      <p:sp>
        <p:nvSpPr>
          <p:cNvPr id="6" name="Footer Placeholder 5">
            <a:extLst>
              <a:ext uri="{FF2B5EF4-FFF2-40B4-BE49-F238E27FC236}">
                <a16:creationId xmlns:a16="http://schemas.microsoft.com/office/drawing/2014/main" id="{0816280F-9969-5867-0DAC-993F35AE90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BF7912-627D-D303-BB30-7BFCE184097D}"/>
              </a:ext>
            </a:extLst>
          </p:cNvPr>
          <p:cNvSpPr>
            <a:spLocks noGrp="1"/>
          </p:cNvSpPr>
          <p:nvPr>
            <p:ph type="sldNum" sz="quarter" idx="12"/>
          </p:nvPr>
        </p:nvSpPr>
        <p:spPr/>
        <p:txBody>
          <a:bodyPr/>
          <a:lstStyle/>
          <a:p>
            <a:fld id="{218C7DF8-BF03-4FF7-8946-2ED281334B0E}" type="slidenum">
              <a:rPr lang="en-US" smtClean="0"/>
              <a:t>‹#›</a:t>
            </a:fld>
            <a:endParaRPr lang="en-US"/>
          </a:p>
        </p:txBody>
      </p:sp>
    </p:spTree>
    <p:extLst>
      <p:ext uri="{BB962C8B-B14F-4D97-AF65-F5344CB8AC3E}">
        <p14:creationId xmlns:p14="http://schemas.microsoft.com/office/powerpoint/2010/main" val="3281565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6AFA2A-D358-A3FB-B40D-7E21325359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7C16C9-77F2-AAD3-4410-4FDA280E1D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B9E2FA-F946-A74D-B804-85E1F20912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D69E8-EB79-49EE-88B9-E1BC97A62DE0}" type="datetimeFigureOut">
              <a:rPr lang="en-US" smtClean="0"/>
              <a:t>6/26/24</a:t>
            </a:fld>
            <a:endParaRPr lang="en-US"/>
          </a:p>
        </p:txBody>
      </p:sp>
      <p:sp>
        <p:nvSpPr>
          <p:cNvPr id="5" name="Footer Placeholder 4">
            <a:extLst>
              <a:ext uri="{FF2B5EF4-FFF2-40B4-BE49-F238E27FC236}">
                <a16:creationId xmlns:a16="http://schemas.microsoft.com/office/drawing/2014/main" id="{6539B509-7EDC-2B65-703F-D69CAA3B38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B76F01-9C1D-CFF6-BFE3-D66352048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8C7DF8-BF03-4FF7-8946-2ED281334B0E}" type="slidenum">
              <a:rPr lang="en-US" smtClean="0"/>
              <a:t>‹#›</a:t>
            </a:fld>
            <a:endParaRPr lang="en-US"/>
          </a:p>
        </p:txBody>
      </p:sp>
    </p:spTree>
    <p:extLst>
      <p:ext uri="{BB962C8B-B14F-4D97-AF65-F5344CB8AC3E}">
        <p14:creationId xmlns:p14="http://schemas.microsoft.com/office/powerpoint/2010/main" val="3488746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aast.org/resources-detail/injury-scoring-scale" TargetMode="External"/><Relationship Id="rId2" Type="http://schemas.openxmlformats.org/officeDocument/2006/relationships/hyperlink" Target="https://www.east.org/education-resources/practice-management-guidelines/details/splenic-injury-blunt-selective-nonoperative-management-o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37576F-197F-D745-167E-E0CFAEA2196A}"/>
              </a:ext>
            </a:extLst>
          </p:cNvPr>
          <p:cNvSpPr txBox="1"/>
          <p:nvPr/>
        </p:nvSpPr>
        <p:spPr>
          <a:xfrm>
            <a:off x="1469572" y="-7714"/>
            <a:ext cx="5019742" cy="353943"/>
          </a:xfrm>
          <a:prstGeom prst="rect">
            <a:avLst/>
          </a:prstGeom>
          <a:noFill/>
          <a:ln w="19050">
            <a:noFill/>
          </a:ln>
        </p:spPr>
        <p:txBody>
          <a:bodyPr wrap="square" bIns="0" rtlCol="0">
            <a:spAutoFit/>
          </a:bodyPr>
          <a:lstStyle/>
          <a:p>
            <a:pPr marL="0" marR="0" algn="ctr">
              <a:spcBef>
                <a:spcPts val="0"/>
              </a:spcBef>
              <a:spcAft>
                <a:spcPts val="0"/>
              </a:spcAft>
            </a:pPr>
            <a:r>
              <a:rPr lang="en-US" sz="2000" b="1" dirty="0">
                <a:latin typeface="Times New Roman" panose="02020603050405020304" pitchFamily="18" charset="0"/>
                <a:ea typeface="Calibri" panose="020F0502020204030204" pitchFamily="34" charset="0"/>
                <a:cs typeface="Times New Roman" panose="02020603050405020304" pitchFamily="18" charset="0"/>
              </a:rPr>
              <a:t>Acute diagnosis and management</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p>
        </p:txBody>
      </p:sp>
      <p:graphicFrame>
        <p:nvGraphicFramePr>
          <p:cNvPr id="62" name="Table 61">
            <a:extLst>
              <a:ext uri="{FF2B5EF4-FFF2-40B4-BE49-F238E27FC236}">
                <a16:creationId xmlns:a16="http://schemas.microsoft.com/office/drawing/2014/main" id="{2CC441AB-BA2B-75E3-3DD2-A2B676878F25}"/>
              </a:ext>
            </a:extLst>
          </p:cNvPr>
          <p:cNvGraphicFramePr>
            <a:graphicFrameLocks noGrp="1"/>
          </p:cNvGraphicFramePr>
          <p:nvPr>
            <p:extLst>
              <p:ext uri="{D42A27DB-BD31-4B8C-83A1-F6EECF244321}">
                <p14:modId xmlns:p14="http://schemas.microsoft.com/office/powerpoint/2010/main" val="161481981"/>
              </p:ext>
            </p:extLst>
          </p:nvPr>
        </p:nvGraphicFramePr>
        <p:xfrm>
          <a:off x="7303008" y="92312"/>
          <a:ext cx="4787594" cy="422743"/>
        </p:xfrm>
        <a:graphic>
          <a:graphicData uri="http://schemas.openxmlformats.org/drawingml/2006/table">
            <a:tbl>
              <a:tblPr firstRow="1" firstCol="1" bandRow="1">
                <a:tableStyleId>{5C22544A-7EE6-4342-B048-85BDC9FD1C3A}</a:tableStyleId>
              </a:tblPr>
              <a:tblGrid>
                <a:gridCol w="4787594">
                  <a:extLst>
                    <a:ext uri="{9D8B030D-6E8A-4147-A177-3AD203B41FA5}">
                      <a16:colId xmlns:a16="http://schemas.microsoft.com/office/drawing/2014/main" val="281713192"/>
                    </a:ext>
                  </a:extLst>
                </a:gridCol>
              </a:tblGrid>
              <a:tr h="422743">
                <a:tc>
                  <a:txBody>
                    <a:bodyPr/>
                    <a:lstStyle/>
                    <a:p>
                      <a:pPr marL="0" marR="0" algn="r">
                        <a:spcBef>
                          <a:spcPts val="0"/>
                        </a:spcBef>
                        <a:spcAft>
                          <a:spcPts val="0"/>
                        </a:spcAft>
                        <a:tabLst>
                          <a:tab pos="2971800" algn="ctr"/>
                          <a:tab pos="5943600" algn="r"/>
                        </a:tabLst>
                      </a:pPr>
                      <a:r>
                        <a:rPr lang="en-US" sz="1200" cap="all" dirty="0">
                          <a:effectLst/>
                        </a:rPr>
                        <a:t> Ryder Trauma Center SOLID ORGAN INJURY: SPLEEN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73025" marB="73025" anchor="ctr">
                    <a:solidFill>
                      <a:schemeClr val="accent2"/>
                    </a:solidFill>
                  </a:tcPr>
                </a:tc>
                <a:extLst>
                  <a:ext uri="{0D108BD9-81ED-4DB2-BD59-A6C34878D82A}">
                    <a16:rowId xmlns:a16="http://schemas.microsoft.com/office/drawing/2014/main" val="1169585864"/>
                  </a:ext>
                </a:extLst>
              </a:tr>
            </a:tbl>
          </a:graphicData>
        </a:graphic>
      </p:graphicFrame>
      <p:sp>
        <p:nvSpPr>
          <p:cNvPr id="63" name="TextBox 62">
            <a:extLst>
              <a:ext uri="{FF2B5EF4-FFF2-40B4-BE49-F238E27FC236}">
                <a16:creationId xmlns:a16="http://schemas.microsoft.com/office/drawing/2014/main" id="{ABC41B1A-4C14-9511-BBBF-4F98F643A851}"/>
              </a:ext>
            </a:extLst>
          </p:cNvPr>
          <p:cNvSpPr txBox="1"/>
          <p:nvPr/>
        </p:nvSpPr>
        <p:spPr>
          <a:xfrm>
            <a:off x="7766304" y="515055"/>
            <a:ext cx="4324298" cy="461665"/>
          </a:xfrm>
          <a:prstGeom prst="rect">
            <a:avLst/>
          </a:prstGeom>
          <a:noFill/>
        </p:spPr>
        <p:txBody>
          <a:bodyPr wrap="square" rtlCol="0">
            <a:spAutoFit/>
          </a:bodyPr>
          <a:lstStyle/>
          <a:p>
            <a:pPr algn="r"/>
            <a:r>
              <a:rPr lang="en-US" sz="1200" dirty="0">
                <a:latin typeface="Times New Roman" panose="02020603050405020304" pitchFamily="18" charset="0"/>
                <a:cs typeface="Times New Roman" panose="02020603050405020304" pitchFamily="18" charset="0"/>
              </a:rPr>
              <a:t>Authors: Monika Lay MD, Nicholas Carter MD</a:t>
            </a:r>
          </a:p>
          <a:p>
            <a:pPr algn="r"/>
            <a:r>
              <a:rPr lang="en-US" sz="1200" dirty="0">
                <a:latin typeface="Times New Roman" panose="02020603050405020304" pitchFamily="18" charset="0"/>
                <a:cs typeface="Times New Roman" panose="02020603050405020304" pitchFamily="18" charset="0"/>
              </a:rPr>
              <a:t>Approved: </a:t>
            </a:r>
            <a:r>
              <a:rPr lang="en-US" sz="1200" dirty="0" err="1">
                <a:latin typeface="Times New Roman" panose="02020603050405020304" pitchFamily="18" charset="0"/>
                <a:cs typeface="Times New Roman" panose="02020603050405020304" pitchFamily="18" charset="0"/>
              </a:rPr>
              <a:t>Namias</a:t>
            </a:r>
            <a:r>
              <a:rPr lang="en-US" sz="1200" dirty="0">
                <a:latin typeface="Times New Roman" panose="02020603050405020304" pitchFamily="18" charset="0"/>
                <a:cs typeface="Times New Roman" panose="02020603050405020304" pitchFamily="18" charset="0"/>
              </a:rPr>
              <a:t> 5/9/24</a:t>
            </a:r>
          </a:p>
        </p:txBody>
      </p:sp>
      <p:sp>
        <p:nvSpPr>
          <p:cNvPr id="43" name="TextBox 42">
            <a:extLst>
              <a:ext uri="{FF2B5EF4-FFF2-40B4-BE49-F238E27FC236}">
                <a16:creationId xmlns:a16="http://schemas.microsoft.com/office/drawing/2014/main" id="{51A45F4A-C410-671E-3788-F99EB57A24EB}"/>
              </a:ext>
            </a:extLst>
          </p:cNvPr>
          <p:cNvSpPr txBox="1"/>
          <p:nvPr/>
        </p:nvSpPr>
        <p:spPr>
          <a:xfrm>
            <a:off x="1924725" y="441128"/>
            <a:ext cx="3643189" cy="369332"/>
          </a:xfrm>
          <a:prstGeom prst="rect">
            <a:avLst/>
          </a:prstGeom>
          <a:noFill/>
          <a:ln>
            <a:solidFill>
              <a:schemeClr val="tx1"/>
            </a:solidFill>
          </a:ln>
        </p:spPr>
        <p:txBody>
          <a:bodyPr wrap="square" rtlCol="0">
            <a:spAutoFit/>
          </a:bodyPr>
          <a:lstStyle/>
          <a:p>
            <a:pPr algn="ctr"/>
            <a:r>
              <a:rPr lang="en-US" dirty="0"/>
              <a:t>Diagnosis of splenic injury by CT scan </a:t>
            </a:r>
          </a:p>
        </p:txBody>
      </p:sp>
      <p:sp>
        <p:nvSpPr>
          <p:cNvPr id="47" name="TextBox 46">
            <a:extLst>
              <a:ext uri="{FF2B5EF4-FFF2-40B4-BE49-F238E27FC236}">
                <a16:creationId xmlns:a16="http://schemas.microsoft.com/office/drawing/2014/main" id="{4AADAA64-B958-9026-2A4B-B543838A26C0}"/>
              </a:ext>
            </a:extLst>
          </p:cNvPr>
          <p:cNvSpPr txBox="1"/>
          <p:nvPr/>
        </p:nvSpPr>
        <p:spPr>
          <a:xfrm>
            <a:off x="2760564" y="2283080"/>
            <a:ext cx="1971513" cy="646331"/>
          </a:xfrm>
          <a:prstGeom prst="rect">
            <a:avLst/>
          </a:prstGeom>
          <a:noFill/>
          <a:ln>
            <a:solidFill>
              <a:schemeClr val="tx1"/>
            </a:solidFill>
          </a:ln>
        </p:spPr>
        <p:txBody>
          <a:bodyPr wrap="square" rtlCol="0">
            <a:spAutoFit/>
          </a:bodyPr>
          <a:lstStyle/>
          <a:p>
            <a:pPr algn="ctr"/>
            <a:r>
              <a:rPr lang="en-US" dirty="0"/>
              <a:t>Evidence of major vascular injury?</a:t>
            </a:r>
          </a:p>
        </p:txBody>
      </p:sp>
      <p:sp>
        <p:nvSpPr>
          <p:cNvPr id="50" name="TextBox 49">
            <a:extLst>
              <a:ext uri="{FF2B5EF4-FFF2-40B4-BE49-F238E27FC236}">
                <a16:creationId xmlns:a16="http://schemas.microsoft.com/office/drawing/2014/main" id="{C27AC584-9980-41DC-0DEB-DE0B0A400968}"/>
              </a:ext>
            </a:extLst>
          </p:cNvPr>
          <p:cNvSpPr txBox="1"/>
          <p:nvPr/>
        </p:nvSpPr>
        <p:spPr>
          <a:xfrm>
            <a:off x="7400732" y="1399834"/>
            <a:ext cx="2625003" cy="369332"/>
          </a:xfrm>
          <a:prstGeom prst="rect">
            <a:avLst/>
          </a:prstGeom>
          <a:noFill/>
          <a:ln>
            <a:solidFill>
              <a:schemeClr val="tx1"/>
            </a:solidFill>
          </a:ln>
        </p:spPr>
        <p:txBody>
          <a:bodyPr wrap="square" rtlCol="0">
            <a:spAutoFit/>
          </a:bodyPr>
          <a:lstStyle/>
          <a:p>
            <a:pPr algn="ctr"/>
            <a:r>
              <a:rPr lang="en-US" dirty="0"/>
              <a:t>Open splenectomy</a:t>
            </a:r>
          </a:p>
        </p:txBody>
      </p:sp>
      <p:sp>
        <p:nvSpPr>
          <p:cNvPr id="52" name="TextBox 51">
            <a:extLst>
              <a:ext uri="{FF2B5EF4-FFF2-40B4-BE49-F238E27FC236}">
                <a16:creationId xmlns:a16="http://schemas.microsoft.com/office/drawing/2014/main" id="{55DCBA12-C73C-AB67-A6D2-993CB03991D9}"/>
              </a:ext>
            </a:extLst>
          </p:cNvPr>
          <p:cNvSpPr txBox="1"/>
          <p:nvPr/>
        </p:nvSpPr>
        <p:spPr>
          <a:xfrm>
            <a:off x="5533878" y="2306474"/>
            <a:ext cx="2184164" cy="923330"/>
          </a:xfrm>
          <a:prstGeom prst="rect">
            <a:avLst/>
          </a:prstGeom>
          <a:noFill/>
          <a:ln>
            <a:solidFill>
              <a:schemeClr val="tx1"/>
            </a:solidFill>
          </a:ln>
        </p:spPr>
        <p:txBody>
          <a:bodyPr wrap="square" rtlCol="0">
            <a:spAutoFit/>
          </a:bodyPr>
          <a:lstStyle/>
          <a:p>
            <a:pPr algn="ctr"/>
            <a:r>
              <a:rPr lang="en-US" dirty="0"/>
              <a:t>IR for emergent</a:t>
            </a:r>
          </a:p>
          <a:p>
            <a:pPr algn="ctr"/>
            <a:r>
              <a:rPr lang="en-US" dirty="0"/>
              <a:t>nonselective angioembolization</a:t>
            </a:r>
          </a:p>
        </p:txBody>
      </p:sp>
      <p:sp>
        <p:nvSpPr>
          <p:cNvPr id="53" name="TextBox 52">
            <a:extLst>
              <a:ext uri="{FF2B5EF4-FFF2-40B4-BE49-F238E27FC236}">
                <a16:creationId xmlns:a16="http://schemas.microsoft.com/office/drawing/2014/main" id="{8B7E63F7-10B1-9384-2811-AC00EE06936C}"/>
              </a:ext>
            </a:extLst>
          </p:cNvPr>
          <p:cNvSpPr txBox="1"/>
          <p:nvPr/>
        </p:nvSpPr>
        <p:spPr>
          <a:xfrm>
            <a:off x="8233241" y="2305725"/>
            <a:ext cx="1463564" cy="923330"/>
          </a:xfrm>
          <a:prstGeom prst="rect">
            <a:avLst/>
          </a:prstGeom>
          <a:noFill/>
          <a:ln>
            <a:solidFill>
              <a:schemeClr val="tx1"/>
            </a:solidFill>
          </a:ln>
        </p:spPr>
        <p:txBody>
          <a:bodyPr wrap="square" rtlCol="0">
            <a:spAutoFit/>
          </a:bodyPr>
          <a:lstStyle/>
          <a:p>
            <a:pPr algn="ctr"/>
            <a:r>
              <a:rPr lang="en-US" dirty="0"/>
              <a:t>Repeat scan in 48-72 hours</a:t>
            </a:r>
          </a:p>
        </p:txBody>
      </p:sp>
      <p:graphicFrame>
        <p:nvGraphicFramePr>
          <p:cNvPr id="54" name="Table 53">
            <a:extLst>
              <a:ext uri="{FF2B5EF4-FFF2-40B4-BE49-F238E27FC236}">
                <a16:creationId xmlns:a16="http://schemas.microsoft.com/office/drawing/2014/main" id="{16714383-4CB9-823A-2B8F-5D556C2D1F96}"/>
              </a:ext>
            </a:extLst>
          </p:cNvPr>
          <p:cNvGraphicFramePr>
            <a:graphicFrameLocks noGrp="1"/>
          </p:cNvGraphicFramePr>
          <p:nvPr>
            <p:extLst>
              <p:ext uri="{D42A27DB-BD31-4B8C-83A1-F6EECF244321}">
                <p14:modId xmlns:p14="http://schemas.microsoft.com/office/powerpoint/2010/main" val="552272314"/>
              </p:ext>
            </p:extLst>
          </p:nvPr>
        </p:nvGraphicFramePr>
        <p:xfrm>
          <a:off x="1355770" y="3725554"/>
          <a:ext cx="9439230" cy="3073400"/>
        </p:xfrm>
        <a:graphic>
          <a:graphicData uri="http://schemas.openxmlformats.org/drawingml/2006/table">
            <a:tbl>
              <a:tblPr firstRow="1" bandRow="1">
                <a:tableStyleId>{5940675A-B579-460E-94D1-54222C63F5DA}</a:tableStyleId>
              </a:tblPr>
              <a:tblGrid>
                <a:gridCol w="1573205">
                  <a:extLst>
                    <a:ext uri="{9D8B030D-6E8A-4147-A177-3AD203B41FA5}">
                      <a16:colId xmlns:a16="http://schemas.microsoft.com/office/drawing/2014/main" val="4172047160"/>
                    </a:ext>
                  </a:extLst>
                </a:gridCol>
                <a:gridCol w="1573205">
                  <a:extLst>
                    <a:ext uri="{9D8B030D-6E8A-4147-A177-3AD203B41FA5}">
                      <a16:colId xmlns:a16="http://schemas.microsoft.com/office/drawing/2014/main" val="3264073499"/>
                    </a:ext>
                  </a:extLst>
                </a:gridCol>
                <a:gridCol w="1573205">
                  <a:extLst>
                    <a:ext uri="{9D8B030D-6E8A-4147-A177-3AD203B41FA5}">
                      <a16:colId xmlns:a16="http://schemas.microsoft.com/office/drawing/2014/main" val="2224088219"/>
                    </a:ext>
                  </a:extLst>
                </a:gridCol>
                <a:gridCol w="1573205">
                  <a:extLst>
                    <a:ext uri="{9D8B030D-6E8A-4147-A177-3AD203B41FA5}">
                      <a16:colId xmlns:a16="http://schemas.microsoft.com/office/drawing/2014/main" val="2805533671"/>
                    </a:ext>
                  </a:extLst>
                </a:gridCol>
                <a:gridCol w="1573205">
                  <a:extLst>
                    <a:ext uri="{9D8B030D-6E8A-4147-A177-3AD203B41FA5}">
                      <a16:colId xmlns:a16="http://schemas.microsoft.com/office/drawing/2014/main" val="3131491857"/>
                    </a:ext>
                  </a:extLst>
                </a:gridCol>
                <a:gridCol w="1573205">
                  <a:extLst>
                    <a:ext uri="{9D8B030D-6E8A-4147-A177-3AD203B41FA5}">
                      <a16:colId xmlns:a16="http://schemas.microsoft.com/office/drawing/2014/main" val="4274916736"/>
                    </a:ext>
                  </a:extLst>
                </a:gridCol>
              </a:tblGrid>
              <a:tr h="370840">
                <a:tc>
                  <a:txBody>
                    <a:bodyPr/>
                    <a:lstStyle/>
                    <a:p>
                      <a:pPr algn="ctr"/>
                      <a:endParaRPr lang="en-US" b="1" dirty="0"/>
                    </a:p>
                  </a:txBody>
                  <a:tcPr>
                    <a:solidFill>
                      <a:schemeClr val="accent2">
                        <a:lumMod val="75000"/>
                      </a:schemeClr>
                    </a:solidFill>
                  </a:tcPr>
                </a:tc>
                <a:tc>
                  <a:txBody>
                    <a:bodyPr/>
                    <a:lstStyle/>
                    <a:p>
                      <a:pPr algn="ctr"/>
                      <a:r>
                        <a:rPr lang="en-US" b="1" dirty="0"/>
                        <a:t>Grade 1</a:t>
                      </a:r>
                    </a:p>
                  </a:txBody>
                  <a:tcPr>
                    <a:solidFill>
                      <a:schemeClr val="accent2">
                        <a:lumMod val="60000"/>
                        <a:lumOff val="40000"/>
                      </a:schemeClr>
                    </a:solidFill>
                  </a:tcPr>
                </a:tc>
                <a:tc>
                  <a:txBody>
                    <a:bodyPr/>
                    <a:lstStyle/>
                    <a:p>
                      <a:pPr algn="ctr"/>
                      <a:r>
                        <a:rPr lang="en-US" b="1" dirty="0"/>
                        <a:t>Grade 2</a:t>
                      </a:r>
                    </a:p>
                  </a:txBody>
                  <a:tcPr>
                    <a:solidFill>
                      <a:schemeClr val="accent2">
                        <a:lumMod val="60000"/>
                        <a:lumOff val="40000"/>
                      </a:schemeClr>
                    </a:solidFill>
                  </a:tcPr>
                </a:tc>
                <a:tc>
                  <a:txBody>
                    <a:bodyPr/>
                    <a:lstStyle/>
                    <a:p>
                      <a:pPr algn="ctr"/>
                      <a:r>
                        <a:rPr lang="en-US" b="1" dirty="0"/>
                        <a:t>Grade 3</a:t>
                      </a:r>
                    </a:p>
                  </a:txBody>
                  <a:tcPr>
                    <a:solidFill>
                      <a:schemeClr val="accent2">
                        <a:lumMod val="60000"/>
                        <a:lumOff val="40000"/>
                      </a:schemeClr>
                    </a:solidFill>
                  </a:tcPr>
                </a:tc>
                <a:tc>
                  <a:txBody>
                    <a:bodyPr/>
                    <a:lstStyle/>
                    <a:p>
                      <a:pPr algn="ctr"/>
                      <a:r>
                        <a:rPr lang="en-US" b="1" dirty="0"/>
                        <a:t>Grade 4</a:t>
                      </a:r>
                    </a:p>
                  </a:txBody>
                  <a:tcPr>
                    <a:solidFill>
                      <a:schemeClr val="accent2">
                        <a:lumMod val="60000"/>
                        <a:lumOff val="40000"/>
                      </a:schemeClr>
                    </a:solidFill>
                  </a:tcPr>
                </a:tc>
                <a:tc>
                  <a:txBody>
                    <a:bodyPr/>
                    <a:lstStyle/>
                    <a:p>
                      <a:pPr algn="ctr"/>
                      <a:r>
                        <a:rPr lang="en-US" b="1" dirty="0"/>
                        <a:t>Grade 5</a:t>
                      </a:r>
                    </a:p>
                  </a:txBody>
                  <a:tcPr>
                    <a:solidFill>
                      <a:schemeClr val="accent2">
                        <a:lumMod val="60000"/>
                        <a:lumOff val="40000"/>
                      </a:schemeClr>
                    </a:solidFill>
                  </a:tcPr>
                </a:tc>
                <a:extLst>
                  <a:ext uri="{0D108BD9-81ED-4DB2-BD59-A6C34878D82A}">
                    <a16:rowId xmlns:a16="http://schemas.microsoft.com/office/drawing/2014/main" val="3325786589"/>
                  </a:ext>
                </a:extLst>
              </a:tr>
              <a:tr h="370840">
                <a:tc>
                  <a:txBody>
                    <a:bodyPr/>
                    <a:lstStyle/>
                    <a:p>
                      <a:pPr algn="ctr"/>
                      <a:r>
                        <a:rPr lang="en-US" b="1" dirty="0"/>
                        <a:t>Disposition</a:t>
                      </a:r>
                    </a:p>
                  </a:txBody>
                  <a:tcPr>
                    <a:solidFill>
                      <a:schemeClr val="accent2">
                        <a:lumMod val="60000"/>
                        <a:lumOff val="40000"/>
                      </a:schemeClr>
                    </a:solidFill>
                  </a:tcPr>
                </a:tc>
                <a:tc>
                  <a:txBody>
                    <a:bodyPr/>
                    <a:lstStyle/>
                    <a:p>
                      <a:pPr algn="ctr"/>
                      <a:r>
                        <a:rPr lang="en-US" sz="1600" dirty="0"/>
                        <a:t>Floor</a:t>
                      </a:r>
                    </a:p>
                  </a:txBody>
                  <a:tcPr/>
                </a:tc>
                <a:tc>
                  <a:txBody>
                    <a:bodyPr/>
                    <a:lstStyle/>
                    <a:p>
                      <a:pPr algn="ctr"/>
                      <a:r>
                        <a:rPr lang="en-US" sz="1600" dirty="0"/>
                        <a:t>IMCU</a:t>
                      </a:r>
                    </a:p>
                  </a:txBody>
                  <a:tcPr/>
                </a:tc>
                <a:tc>
                  <a:txBody>
                    <a:bodyPr/>
                    <a:lstStyle/>
                    <a:p>
                      <a:pPr algn="ctr"/>
                      <a:r>
                        <a:rPr lang="en-US" sz="1600" dirty="0"/>
                        <a:t>TICU</a:t>
                      </a:r>
                    </a:p>
                  </a:txBody>
                  <a:tcPr/>
                </a:tc>
                <a:tc>
                  <a:txBody>
                    <a:bodyPr/>
                    <a:lstStyle/>
                    <a:p>
                      <a:pPr algn="ctr"/>
                      <a:r>
                        <a:rPr lang="en-US" sz="1600" dirty="0"/>
                        <a:t>TICU</a:t>
                      </a:r>
                    </a:p>
                  </a:txBody>
                  <a:tcPr/>
                </a:tc>
                <a:tc>
                  <a:txBody>
                    <a:bodyPr/>
                    <a:lstStyle/>
                    <a:p>
                      <a:pPr algn="ctr"/>
                      <a:r>
                        <a:rPr lang="en-US" sz="1600" dirty="0"/>
                        <a:t>OR</a:t>
                      </a:r>
                    </a:p>
                  </a:txBody>
                  <a:tcPr/>
                </a:tc>
                <a:extLst>
                  <a:ext uri="{0D108BD9-81ED-4DB2-BD59-A6C34878D82A}">
                    <a16:rowId xmlns:a16="http://schemas.microsoft.com/office/drawing/2014/main" val="2071158782"/>
                  </a:ext>
                </a:extLst>
              </a:tr>
              <a:tr h="370840">
                <a:tc>
                  <a:txBody>
                    <a:bodyPr/>
                    <a:lstStyle/>
                    <a:p>
                      <a:pPr algn="ctr"/>
                      <a:r>
                        <a:rPr lang="en-US" b="1" dirty="0"/>
                        <a:t>Serial CBC</a:t>
                      </a:r>
                    </a:p>
                  </a:txBody>
                  <a:tcPr>
                    <a:solidFill>
                      <a:schemeClr val="accent2">
                        <a:lumMod val="60000"/>
                        <a:lumOff val="40000"/>
                      </a:schemeClr>
                    </a:solidFill>
                  </a:tcPr>
                </a:tc>
                <a:tc>
                  <a:txBody>
                    <a:bodyPr/>
                    <a:lstStyle/>
                    <a:p>
                      <a:pPr algn="ctr"/>
                      <a:r>
                        <a:rPr lang="en-US" sz="1600" dirty="0"/>
                        <a:t>q8 x 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q8 x 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q8 x 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t>q8 </a:t>
                      </a:r>
                      <a:r>
                        <a:rPr lang="en-US" sz="1600" dirty="0"/>
                        <a:t>x 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solidFill>
                      <a:schemeClr val="tx1">
                        <a:lumMod val="50000"/>
                        <a:lumOff val="50000"/>
                      </a:schemeClr>
                    </a:solidFill>
                  </a:tcPr>
                </a:tc>
                <a:extLst>
                  <a:ext uri="{0D108BD9-81ED-4DB2-BD59-A6C34878D82A}">
                    <a16:rowId xmlns:a16="http://schemas.microsoft.com/office/drawing/2014/main" val="2392602860"/>
                  </a:ext>
                </a:extLst>
              </a:tr>
              <a:tr h="370840">
                <a:tc>
                  <a:txBody>
                    <a:bodyPr/>
                    <a:lstStyle/>
                    <a:p>
                      <a:pPr algn="ctr"/>
                      <a:r>
                        <a:rPr lang="en-US" b="1" dirty="0"/>
                        <a:t>Angio</a:t>
                      </a:r>
                    </a:p>
                  </a:txBody>
                  <a:tcPr>
                    <a:solidFill>
                      <a:schemeClr val="accent2">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No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No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Per attending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Emergent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solidFill>
                      <a:schemeClr val="bg1">
                        <a:lumMod val="65000"/>
                      </a:schemeClr>
                    </a:solidFill>
                  </a:tcPr>
                </a:tc>
                <a:extLst>
                  <a:ext uri="{0D108BD9-81ED-4DB2-BD59-A6C34878D82A}">
                    <a16:rowId xmlns:a16="http://schemas.microsoft.com/office/drawing/2014/main" val="2722151021"/>
                  </a:ext>
                </a:extLst>
              </a:tr>
              <a:tr h="370840">
                <a:tc>
                  <a:txBody>
                    <a:bodyPr/>
                    <a:lstStyle/>
                    <a:p>
                      <a:pPr algn="ctr"/>
                      <a:r>
                        <a:rPr lang="en-US" b="1" dirty="0"/>
                        <a:t>Interval Repeat CT</a:t>
                      </a:r>
                    </a:p>
                  </a:txBody>
                  <a:tcPr>
                    <a:solidFill>
                      <a:schemeClr val="accent2">
                        <a:lumMod val="60000"/>
                        <a:lumOff val="40000"/>
                      </a:schemeClr>
                    </a:solidFill>
                  </a:tcPr>
                </a:tc>
                <a:tc gridSpan="5">
                  <a:txBody>
                    <a:bodyPr/>
                    <a:lstStyle/>
                    <a:p>
                      <a:pPr algn="ctr"/>
                      <a:r>
                        <a:rPr lang="en-US" sz="1600" dirty="0"/>
                        <a:t>If develops hemodynamic abnormalities, unexplained drop in Hgb, worsening pain, or at attending discretion to evaluate </a:t>
                      </a:r>
                      <a:r>
                        <a:rPr lang="en-US" sz="1600"/>
                        <a:t>for pseudoaneurysm</a:t>
                      </a:r>
                      <a:endParaRPr lang="en-US" sz="1600" dirty="0"/>
                    </a:p>
                  </a:txBody>
                  <a:tcPr anchor="ctr"/>
                </a:tc>
                <a:tc hMerge="1">
                  <a:txBody>
                    <a:bodyPr/>
                    <a:lstStyle/>
                    <a:p>
                      <a:pPr algn="ctr"/>
                      <a:r>
                        <a:rPr lang="en-US" dirty="0"/>
                        <a:t>none</a:t>
                      </a:r>
                    </a:p>
                  </a:txBody>
                  <a:tcPr/>
                </a:tc>
                <a:tc hMerge="1">
                  <a:txBody>
                    <a:bodyPr/>
                    <a:lstStyle/>
                    <a:p>
                      <a:pPr algn="ctr"/>
                      <a:r>
                        <a:rPr lang="en-US" dirty="0"/>
                        <a:t>none</a:t>
                      </a:r>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2122846453"/>
                  </a:ext>
                </a:extLst>
              </a:tr>
              <a:tr h="370840">
                <a:tc>
                  <a:txBody>
                    <a:bodyPr/>
                    <a:lstStyle/>
                    <a:p>
                      <a:pPr algn="ctr"/>
                      <a:r>
                        <a:rPr lang="en-US" b="1" dirty="0"/>
                        <a:t>DVT </a:t>
                      </a:r>
                      <a:r>
                        <a:rPr lang="en-US" b="1" dirty="0" err="1"/>
                        <a:t>ppx</a:t>
                      </a:r>
                      <a:endParaRPr lang="en-US" b="1" dirty="0"/>
                    </a:p>
                  </a:txBody>
                  <a:tcPr>
                    <a:solidFill>
                      <a:schemeClr val="accent2">
                        <a:lumMod val="60000"/>
                        <a:lumOff val="40000"/>
                      </a:schemeClr>
                    </a:solidFill>
                  </a:tcPr>
                </a:tc>
                <a:tc gridSpan="5">
                  <a:txBody>
                    <a:bodyPr/>
                    <a:lstStyle/>
                    <a:p>
                      <a:pPr algn="ctr"/>
                      <a:r>
                        <a:rPr lang="en-US" sz="1600" dirty="0"/>
                        <a:t>Within 24 – 48 hours, if Hgb drop ≤ 2g and no transfusion requirements</a:t>
                      </a:r>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3771391422"/>
                  </a:ext>
                </a:extLst>
              </a:tr>
              <a:tr h="370840">
                <a:tc>
                  <a:txBody>
                    <a:bodyPr/>
                    <a:lstStyle/>
                    <a:p>
                      <a:pPr algn="ctr"/>
                      <a:r>
                        <a:rPr lang="en-US" b="1" dirty="0"/>
                        <a:t>Activity</a:t>
                      </a:r>
                    </a:p>
                  </a:txBody>
                  <a:tcPr anchor="ctr">
                    <a:solidFill>
                      <a:schemeClr val="accent2">
                        <a:lumMod val="60000"/>
                        <a:lumOff val="40000"/>
                      </a:schemeClr>
                    </a:solidFill>
                  </a:tcPr>
                </a:tc>
                <a:tc>
                  <a:txBody>
                    <a:bodyPr/>
                    <a:lstStyle/>
                    <a:p>
                      <a:pPr algn="ctr"/>
                      <a:r>
                        <a:rPr lang="en-US" sz="1600" dirty="0"/>
                        <a:t>OOB</a:t>
                      </a:r>
                    </a:p>
                  </a:txBody>
                  <a:tcPr anchor="ctr"/>
                </a:tc>
                <a:tc>
                  <a:txBody>
                    <a:bodyPr/>
                    <a:lstStyle/>
                    <a:p>
                      <a:pPr algn="ctr"/>
                      <a:r>
                        <a:rPr lang="en-US" sz="1600" dirty="0"/>
                        <a:t>OOB</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Bedrest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x24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Bedrest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x24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solidFill>
                      <a:schemeClr val="bg1">
                        <a:lumMod val="65000"/>
                      </a:schemeClr>
                    </a:solidFill>
                  </a:tcPr>
                </a:tc>
                <a:extLst>
                  <a:ext uri="{0D108BD9-81ED-4DB2-BD59-A6C34878D82A}">
                    <a16:rowId xmlns:a16="http://schemas.microsoft.com/office/drawing/2014/main" val="2008608981"/>
                  </a:ext>
                </a:extLst>
              </a:tr>
            </a:tbl>
          </a:graphicData>
        </a:graphic>
      </p:graphicFrame>
      <p:sp>
        <p:nvSpPr>
          <p:cNvPr id="56" name="TextBox 55">
            <a:extLst>
              <a:ext uri="{FF2B5EF4-FFF2-40B4-BE49-F238E27FC236}">
                <a16:creationId xmlns:a16="http://schemas.microsoft.com/office/drawing/2014/main" id="{81BAA36C-BD2A-CF7D-7540-F592EA708344}"/>
              </a:ext>
            </a:extLst>
          </p:cNvPr>
          <p:cNvSpPr txBox="1"/>
          <p:nvPr/>
        </p:nvSpPr>
        <p:spPr>
          <a:xfrm>
            <a:off x="2252801" y="1399834"/>
            <a:ext cx="2987040" cy="369332"/>
          </a:xfrm>
          <a:prstGeom prst="rect">
            <a:avLst/>
          </a:prstGeom>
          <a:noFill/>
          <a:ln>
            <a:solidFill>
              <a:schemeClr val="tx1"/>
            </a:solidFill>
          </a:ln>
        </p:spPr>
        <p:txBody>
          <a:bodyPr wrap="square" rtlCol="0">
            <a:spAutoFit/>
          </a:bodyPr>
          <a:lstStyle/>
          <a:p>
            <a:pPr algn="ctr"/>
            <a:r>
              <a:rPr lang="en-US" dirty="0"/>
              <a:t>Hemodynamically Stable?</a:t>
            </a:r>
          </a:p>
        </p:txBody>
      </p:sp>
      <p:cxnSp>
        <p:nvCxnSpPr>
          <p:cNvPr id="65" name="Straight Arrow Connector 64">
            <a:extLst>
              <a:ext uri="{FF2B5EF4-FFF2-40B4-BE49-F238E27FC236}">
                <a16:creationId xmlns:a16="http://schemas.microsoft.com/office/drawing/2014/main" id="{69904123-B012-C6DD-C3CD-BB21E1BF2779}"/>
              </a:ext>
            </a:extLst>
          </p:cNvPr>
          <p:cNvCxnSpPr>
            <a:cxnSpLocks/>
            <a:stCxn id="43" idx="2"/>
            <a:endCxn id="56" idx="0"/>
          </p:cNvCxnSpPr>
          <p:nvPr/>
        </p:nvCxnSpPr>
        <p:spPr>
          <a:xfrm>
            <a:off x="3746320" y="810460"/>
            <a:ext cx="1" cy="5893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F9F0EAAE-320A-0AA8-0616-D8A1B5023C99}"/>
              </a:ext>
            </a:extLst>
          </p:cNvPr>
          <p:cNvCxnSpPr>
            <a:cxnSpLocks/>
            <a:stCxn id="56" idx="3"/>
            <a:endCxn id="50" idx="1"/>
          </p:cNvCxnSpPr>
          <p:nvPr/>
        </p:nvCxnSpPr>
        <p:spPr>
          <a:xfrm>
            <a:off x="5239841" y="1584500"/>
            <a:ext cx="21608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11EC63D5-3C2A-4F1F-5108-FD739D625009}"/>
              </a:ext>
            </a:extLst>
          </p:cNvPr>
          <p:cNvSpPr txBox="1"/>
          <p:nvPr/>
        </p:nvSpPr>
        <p:spPr>
          <a:xfrm>
            <a:off x="6033739" y="1282735"/>
            <a:ext cx="455574" cy="369332"/>
          </a:xfrm>
          <a:prstGeom prst="rect">
            <a:avLst/>
          </a:prstGeom>
          <a:noFill/>
        </p:spPr>
        <p:txBody>
          <a:bodyPr wrap="none" rtlCol="0">
            <a:spAutoFit/>
          </a:bodyPr>
          <a:lstStyle/>
          <a:p>
            <a:r>
              <a:rPr lang="en-US" dirty="0"/>
              <a:t>No</a:t>
            </a:r>
          </a:p>
        </p:txBody>
      </p:sp>
      <p:cxnSp>
        <p:nvCxnSpPr>
          <p:cNvPr id="72" name="Straight Arrow Connector 71">
            <a:extLst>
              <a:ext uri="{FF2B5EF4-FFF2-40B4-BE49-F238E27FC236}">
                <a16:creationId xmlns:a16="http://schemas.microsoft.com/office/drawing/2014/main" id="{28A684E4-AB5A-E92F-DEF0-712F64D6AD40}"/>
              </a:ext>
            </a:extLst>
          </p:cNvPr>
          <p:cNvCxnSpPr>
            <a:cxnSpLocks/>
            <a:stCxn id="56" idx="2"/>
            <a:endCxn id="47" idx="0"/>
          </p:cNvCxnSpPr>
          <p:nvPr/>
        </p:nvCxnSpPr>
        <p:spPr>
          <a:xfrm>
            <a:off x="3746321" y="1769166"/>
            <a:ext cx="0" cy="513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F6E7FA11-8088-926F-7F21-0BCDD98484AB}"/>
              </a:ext>
            </a:extLst>
          </p:cNvPr>
          <p:cNvCxnSpPr>
            <a:cxnSpLocks/>
            <a:stCxn id="47" idx="3"/>
          </p:cNvCxnSpPr>
          <p:nvPr/>
        </p:nvCxnSpPr>
        <p:spPr>
          <a:xfrm>
            <a:off x="4732077" y="2606246"/>
            <a:ext cx="801801" cy="1384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CF0AEB8-73C4-7455-C416-FF14999D2D34}"/>
              </a:ext>
            </a:extLst>
          </p:cNvPr>
          <p:cNvCxnSpPr>
            <a:cxnSpLocks/>
            <a:stCxn id="52" idx="3"/>
            <a:endCxn id="53" idx="1"/>
          </p:cNvCxnSpPr>
          <p:nvPr/>
        </p:nvCxnSpPr>
        <p:spPr>
          <a:xfrm flipV="1">
            <a:off x="7718042" y="2767390"/>
            <a:ext cx="515199" cy="7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8928CE04-B678-781F-D7AB-8A8BE6715E1F}"/>
              </a:ext>
            </a:extLst>
          </p:cNvPr>
          <p:cNvSpPr txBox="1"/>
          <p:nvPr/>
        </p:nvSpPr>
        <p:spPr>
          <a:xfrm>
            <a:off x="4890218" y="2306163"/>
            <a:ext cx="485518" cy="369332"/>
          </a:xfrm>
          <a:prstGeom prst="rect">
            <a:avLst/>
          </a:prstGeom>
          <a:noFill/>
        </p:spPr>
        <p:txBody>
          <a:bodyPr wrap="none" rtlCol="0">
            <a:spAutoFit/>
          </a:bodyPr>
          <a:lstStyle/>
          <a:p>
            <a:r>
              <a:rPr lang="en-US" dirty="0"/>
              <a:t>Yes</a:t>
            </a:r>
          </a:p>
        </p:txBody>
      </p:sp>
      <p:sp>
        <p:nvSpPr>
          <p:cNvPr id="83" name="TextBox 82">
            <a:extLst>
              <a:ext uri="{FF2B5EF4-FFF2-40B4-BE49-F238E27FC236}">
                <a16:creationId xmlns:a16="http://schemas.microsoft.com/office/drawing/2014/main" id="{DFCF8A97-C855-1D6B-2FA7-D57A878D0035}"/>
              </a:ext>
            </a:extLst>
          </p:cNvPr>
          <p:cNvSpPr txBox="1"/>
          <p:nvPr/>
        </p:nvSpPr>
        <p:spPr>
          <a:xfrm>
            <a:off x="3049283" y="1838842"/>
            <a:ext cx="485518" cy="369332"/>
          </a:xfrm>
          <a:prstGeom prst="rect">
            <a:avLst/>
          </a:prstGeom>
          <a:noFill/>
        </p:spPr>
        <p:txBody>
          <a:bodyPr wrap="none" rtlCol="0">
            <a:spAutoFit/>
          </a:bodyPr>
          <a:lstStyle/>
          <a:p>
            <a:r>
              <a:rPr lang="en-US" dirty="0"/>
              <a:t>Yes</a:t>
            </a:r>
          </a:p>
        </p:txBody>
      </p:sp>
      <p:cxnSp>
        <p:nvCxnSpPr>
          <p:cNvPr id="86" name="Straight Arrow Connector 85">
            <a:extLst>
              <a:ext uri="{FF2B5EF4-FFF2-40B4-BE49-F238E27FC236}">
                <a16:creationId xmlns:a16="http://schemas.microsoft.com/office/drawing/2014/main" id="{753A0713-C141-698A-7C15-5E8985B8F381}"/>
              </a:ext>
            </a:extLst>
          </p:cNvPr>
          <p:cNvCxnSpPr>
            <a:cxnSpLocks/>
            <a:stCxn id="47" idx="2"/>
            <a:endCxn id="54" idx="0"/>
          </p:cNvCxnSpPr>
          <p:nvPr/>
        </p:nvCxnSpPr>
        <p:spPr>
          <a:xfrm>
            <a:off x="3746321" y="2929411"/>
            <a:ext cx="2329064" cy="7961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CAF73567-D2DF-FAC0-502C-8F34C94D1F5E}"/>
              </a:ext>
            </a:extLst>
          </p:cNvPr>
          <p:cNvSpPr txBox="1"/>
          <p:nvPr/>
        </p:nvSpPr>
        <p:spPr>
          <a:xfrm>
            <a:off x="4750215" y="3005016"/>
            <a:ext cx="455574" cy="369332"/>
          </a:xfrm>
          <a:prstGeom prst="rect">
            <a:avLst/>
          </a:prstGeom>
          <a:noFill/>
        </p:spPr>
        <p:txBody>
          <a:bodyPr wrap="none" rtlCol="0">
            <a:spAutoFit/>
          </a:bodyPr>
          <a:lstStyle/>
          <a:p>
            <a:r>
              <a:rPr lang="en-US" dirty="0"/>
              <a:t>No</a:t>
            </a:r>
          </a:p>
        </p:txBody>
      </p:sp>
      <p:sp>
        <p:nvSpPr>
          <p:cNvPr id="4" name="TextBox 3">
            <a:extLst>
              <a:ext uri="{FF2B5EF4-FFF2-40B4-BE49-F238E27FC236}">
                <a16:creationId xmlns:a16="http://schemas.microsoft.com/office/drawing/2014/main" id="{9AC6EAF7-6CD1-F38E-8356-C284F0DF9C94}"/>
              </a:ext>
            </a:extLst>
          </p:cNvPr>
          <p:cNvSpPr txBox="1"/>
          <p:nvPr/>
        </p:nvSpPr>
        <p:spPr>
          <a:xfrm>
            <a:off x="162660" y="2357716"/>
            <a:ext cx="2197004" cy="95410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Management  dependent on patient’s overall injury burden, co-morbidities, and attending discretion</a:t>
            </a:r>
          </a:p>
        </p:txBody>
      </p:sp>
      <p:sp>
        <p:nvSpPr>
          <p:cNvPr id="5" name="TextBox 4">
            <a:extLst>
              <a:ext uri="{FF2B5EF4-FFF2-40B4-BE49-F238E27FC236}">
                <a16:creationId xmlns:a16="http://schemas.microsoft.com/office/drawing/2014/main" id="{9FE385E0-5104-7891-ABAB-D5E417A184D7}"/>
              </a:ext>
            </a:extLst>
          </p:cNvPr>
          <p:cNvSpPr txBox="1"/>
          <p:nvPr/>
        </p:nvSpPr>
        <p:spPr>
          <a:xfrm>
            <a:off x="10359138" y="1698733"/>
            <a:ext cx="1720136" cy="1785104"/>
          </a:xfrm>
          <a:prstGeom prst="rect">
            <a:avLst/>
          </a:prstGeom>
          <a:noFill/>
          <a:ln>
            <a:solidFill>
              <a:schemeClr val="tx1"/>
            </a:solidFill>
          </a:ln>
        </p:spPr>
        <p:txBody>
          <a:bodyPr wrap="square" rtlCol="0">
            <a:spAutoFit/>
          </a:bodyPr>
          <a:lstStyle/>
          <a:p>
            <a:pPr algn="ctr"/>
            <a:r>
              <a:rPr lang="en-US" sz="1000" dirty="0"/>
              <a:t>These guidelines were prepared by University of Miami trauma surgeons based on current review of medical literature and practice.  They should be considered general practice guidelines and not protocols or policies.  All management should be at the discretion of the responsible physician.  </a:t>
            </a:r>
          </a:p>
        </p:txBody>
      </p:sp>
    </p:spTree>
    <p:extLst>
      <p:ext uri="{BB962C8B-B14F-4D97-AF65-F5344CB8AC3E}">
        <p14:creationId xmlns:p14="http://schemas.microsoft.com/office/powerpoint/2010/main" val="2977171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9ED55D9-F385-CB4E-9DA5-1F9FF9CCB207}"/>
              </a:ext>
            </a:extLst>
          </p:cNvPr>
          <p:cNvPicPr>
            <a:picLocks noChangeAspect="1"/>
          </p:cNvPicPr>
          <p:nvPr/>
        </p:nvPicPr>
        <p:blipFill rotWithShape="1">
          <a:blip r:embed="rId2"/>
          <a:srcRect t="5882" b="4118"/>
          <a:stretch/>
        </p:blipFill>
        <p:spPr>
          <a:xfrm>
            <a:off x="464955" y="5725160"/>
            <a:ext cx="10979332" cy="1055893"/>
          </a:xfrm>
          <a:prstGeom prst="rect">
            <a:avLst/>
          </a:prstGeom>
        </p:spPr>
      </p:pic>
      <p:sp>
        <p:nvSpPr>
          <p:cNvPr id="6" name="Title 5">
            <a:extLst>
              <a:ext uri="{FF2B5EF4-FFF2-40B4-BE49-F238E27FC236}">
                <a16:creationId xmlns:a16="http://schemas.microsoft.com/office/drawing/2014/main" id="{DE3F11CC-A237-BFDF-B9BD-896166628D84}"/>
              </a:ext>
            </a:extLst>
          </p:cNvPr>
          <p:cNvSpPr>
            <a:spLocks noGrp="1"/>
          </p:cNvSpPr>
          <p:nvPr>
            <p:ph type="title"/>
          </p:nvPr>
        </p:nvSpPr>
        <p:spPr>
          <a:xfrm>
            <a:off x="838197" y="70485"/>
            <a:ext cx="10515600" cy="1325563"/>
          </a:xfrm>
        </p:spPr>
        <p:txBody>
          <a:bodyPr/>
          <a:lstStyle/>
          <a:p>
            <a:pPr algn="ctr"/>
            <a:r>
              <a:rPr lang="en-US" dirty="0"/>
              <a:t>AAST Injury Scoring Scale</a:t>
            </a:r>
            <a:br>
              <a:rPr lang="en-US" dirty="0"/>
            </a:br>
            <a:endParaRPr lang="en-US" dirty="0"/>
          </a:p>
        </p:txBody>
      </p:sp>
      <p:pic>
        <p:nvPicPr>
          <p:cNvPr id="8" name="Content Placeholder 7">
            <a:extLst>
              <a:ext uri="{FF2B5EF4-FFF2-40B4-BE49-F238E27FC236}">
                <a16:creationId xmlns:a16="http://schemas.microsoft.com/office/drawing/2014/main" id="{6FA0EED7-524B-80FF-6115-3D3A1454C949}"/>
              </a:ext>
            </a:extLst>
          </p:cNvPr>
          <p:cNvPicPr>
            <a:picLocks noGrp="1" noChangeAspect="1"/>
          </p:cNvPicPr>
          <p:nvPr>
            <p:ph idx="1"/>
          </p:nvPr>
        </p:nvPicPr>
        <p:blipFill>
          <a:blip r:embed="rId3"/>
          <a:stretch>
            <a:fillRect/>
          </a:stretch>
        </p:blipFill>
        <p:spPr>
          <a:xfrm>
            <a:off x="3667016" y="718787"/>
            <a:ext cx="4857962" cy="5006373"/>
          </a:xfrm>
          <a:prstGeom prst="rect">
            <a:avLst/>
          </a:prstGeom>
        </p:spPr>
      </p:pic>
    </p:spTree>
    <p:extLst>
      <p:ext uri="{BB962C8B-B14F-4D97-AF65-F5344CB8AC3E}">
        <p14:creationId xmlns:p14="http://schemas.microsoft.com/office/powerpoint/2010/main" val="805200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9309514-5E5E-24AC-BB8C-EDCED7960F61}"/>
              </a:ext>
            </a:extLst>
          </p:cNvPr>
          <p:cNvSpPr>
            <a:spLocks noGrp="1"/>
          </p:cNvSpPr>
          <p:nvPr>
            <p:ph type="title"/>
          </p:nvPr>
        </p:nvSpPr>
        <p:spPr/>
        <p:txBody>
          <a:bodyPr/>
          <a:lstStyle/>
          <a:p>
            <a:r>
              <a:rPr lang="en-US" dirty="0"/>
              <a:t>References</a:t>
            </a:r>
          </a:p>
        </p:txBody>
      </p:sp>
      <p:sp>
        <p:nvSpPr>
          <p:cNvPr id="7" name="Content Placeholder 6">
            <a:extLst>
              <a:ext uri="{FF2B5EF4-FFF2-40B4-BE49-F238E27FC236}">
                <a16:creationId xmlns:a16="http://schemas.microsoft.com/office/drawing/2014/main" id="{DCEBDDC0-2239-B25B-A65E-C52EE6C99957}"/>
              </a:ext>
            </a:extLst>
          </p:cNvPr>
          <p:cNvSpPr>
            <a:spLocks noGrp="1"/>
          </p:cNvSpPr>
          <p:nvPr>
            <p:ph idx="1"/>
          </p:nvPr>
        </p:nvSpPr>
        <p:spPr/>
        <p:txBody>
          <a:bodyPr/>
          <a:lstStyle/>
          <a:p>
            <a:r>
              <a:rPr lang="en-US" dirty="0"/>
              <a:t>EAST practice management guidelines, 2012</a:t>
            </a:r>
          </a:p>
          <a:p>
            <a:pPr lvl="1"/>
            <a:r>
              <a:rPr lang="en-US" dirty="0">
                <a:hlinkClick r:id="rId2"/>
              </a:rPr>
              <a:t>https://www.east.org/education-resources/practice-management-guidelines/details/splenic-injury-blunt-selective-nonoperative-management-of</a:t>
            </a:r>
            <a:endParaRPr lang="en-US" dirty="0"/>
          </a:p>
          <a:p>
            <a:r>
              <a:rPr lang="en-US" dirty="0"/>
              <a:t>AAST Injury Scoring Scales</a:t>
            </a:r>
          </a:p>
          <a:p>
            <a:pPr lvl="1"/>
            <a:r>
              <a:rPr lang="en-US" dirty="0">
                <a:hlinkClick r:id="rId3"/>
              </a:rPr>
              <a:t>https://www.aast.org/resources-detail/injury-scoring-scale</a:t>
            </a:r>
            <a:endParaRPr lang="en-US" dirty="0"/>
          </a:p>
          <a:p>
            <a:r>
              <a:rPr lang="en-US" b="0" i="0" dirty="0" err="1">
                <a:solidFill>
                  <a:srgbClr val="232323"/>
                </a:solidFill>
                <a:effectLst/>
                <a:latin typeface="Fira Sans" panose="020F0502020204030204" pitchFamily="34" charset="0"/>
              </a:rPr>
              <a:t>Kozar</a:t>
            </a:r>
            <a:r>
              <a:rPr lang="en-US" b="0" i="0" dirty="0">
                <a:solidFill>
                  <a:srgbClr val="232323"/>
                </a:solidFill>
                <a:effectLst/>
                <a:latin typeface="Fira Sans" panose="020F0502020204030204" pitchFamily="34" charset="0"/>
              </a:rPr>
              <a:t> R, Crandall M, </a:t>
            </a:r>
            <a:r>
              <a:rPr lang="en-US" b="0" i="0" dirty="0" err="1">
                <a:solidFill>
                  <a:srgbClr val="232323"/>
                </a:solidFill>
                <a:effectLst/>
                <a:latin typeface="Fira Sans" panose="020F0502020204030204" pitchFamily="34" charset="0"/>
              </a:rPr>
              <a:t>Shanmuganathan</a:t>
            </a:r>
            <a:r>
              <a:rPr lang="en-US" b="0" i="0" dirty="0">
                <a:solidFill>
                  <a:srgbClr val="232323"/>
                </a:solidFill>
                <a:effectLst/>
                <a:latin typeface="Fira Sans" panose="020F0502020204030204" pitchFamily="34" charset="0"/>
              </a:rPr>
              <a:t> K, et al.. Organ injury scaling 2018 update: Spleen, liver, and kidney. </a:t>
            </a:r>
            <a:r>
              <a:rPr lang="en-US" b="0" i="1" dirty="0">
                <a:solidFill>
                  <a:srgbClr val="232323"/>
                </a:solidFill>
                <a:effectLst/>
                <a:latin typeface="Fira Sans" panose="020F0502020204030204" pitchFamily="34" charset="0"/>
              </a:rPr>
              <a:t>Journal of Trauma and Acute Care Surgery. </a:t>
            </a:r>
            <a:r>
              <a:rPr lang="en-US" b="0" i="0" dirty="0">
                <a:solidFill>
                  <a:srgbClr val="232323"/>
                </a:solidFill>
                <a:effectLst/>
                <a:latin typeface="Fira Sans" panose="020F0502020204030204" pitchFamily="34" charset="0"/>
              </a:rPr>
              <a:t>2018; 85 (6): 1119-1122. </a:t>
            </a:r>
            <a:r>
              <a:rPr lang="en-US" b="0" i="0" dirty="0" err="1">
                <a:solidFill>
                  <a:srgbClr val="232323"/>
                </a:solidFill>
                <a:effectLst/>
                <a:latin typeface="Fira Sans" panose="020F0502020204030204" pitchFamily="34" charset="0"/>
              </a:rPr>
              <a:t>doi</a:t>
            </a:r>
            <a:r>
              <a:rPr lang="en-US" b="0" i="0" dirty="0">
                <a:solidFill>
                  <a:srgbClr val="232323"/>
                </a:solidFill>
                <a:effectLst/>
                <a:latin typeface="Fira Sans" panose="020F0502020204030204" pitchFamily="34" charset="0"/>
              </a:rPr>
              <a:t>: 10.1097/TA.0000000000002058.</a:t>
            </a:r>
            <a:endParaRPr lang="en-US" dirty="0"/>
          </a:p>
        </p:txBody>
      </p:sp>
    </p:spTree>
    <p:extLst>
      <p:ext uri="{BB962C8B-B14F-4D97-AF65-F5344CB8AC3E}">
        <p14:creationId xmlns:p14="http://schemas.microsoft.com/office/powerpoint/2010/main" val="2952951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297</Words>
  <Application>Microsoft Macintosh PowerPoint</Application>
  <PresentationFormat>Widescreen</PresentationFormat>
  <Paragraphs>56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Fira Sans</vt:lpstr>
      <vt:lpstr>Times New Roman</vt:lpstr>
      <vt:lpstr>Office Theme</vt:lpstr>
      <vt:lpstr>PowerPoint Presentation</vt:lpstr>
      <vt:lpstr>AAST Injury Scoring Scale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Lay</dc:creator>
  <cp:lastModifiedBy>Carter, Nicholas Hemphill</cp:lastModifiedBy>
  <cp:revision>33</cp:revision>
  <dcterms:created xsi:type="dcterms:W3CDTF">2023-10-27T21:59:32Z</dcterms:created>
  <dcterms:modified xsi:type="dcterms:W3CDTF">2024-06-26T09:42:22Z</dcterms:modified>
</cp:coreProperties>
</file>