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36" r:id="rId5"/>
    <p:sldMasterId id="2147483744" r:id="rId6"/>
  </p:sldMasterIdLst>
  <p:notesMasterIdLst>
    <p:notesMasterId r:id="rId54"/>
  </p:notesMasterIdLst>
  <p:handoutMasterIdLst>
    <p:handoutMasterId r:id="rId55"/>
  </p:handoutMasterIdLst>
  <p:sldIdLst>
    <p:sldId id="1185" r:id="rId7"/>
    <p:sldId id="1184" r:id="rId8"/>
    <p:sldId id="1183" r:id="rId9"/>
    <p:sldId id="1197" r:id="rId10"/>
    <p:sldId id="1171" r:id="rId11"/>
    <p:sldId id="1112" r:id="rId12"/>
    <p:sldId id="1158" r:id="rId13"/>
    <p:sldId id="1182" r:id="rId14"/>
    <p:sldId id="1189" r:id="rId15"/>
    <p:sldId id="1163" r:id="rId16"/>
    <p:sldId id="1131" r:id="rId17"/>
    <p:sldId id="1122" r:id="rId18"/>
    <p:sldId id="1195" r:id="rId19"/>
    <p:sldId id="1180" r:id="rId20"/>
    <p:sldId id="1125" r:id="rId21"/>
    <p:sldId id="1124" r:id="rId22"/>
    <p:sldId id="1172" r:id="rId23"/>
    <p:sldId id="1128" r:id="rId24"/>
    <p:sldId id="1130" r:id="rId25"/>
    <p:sldId id="1132" r:id="rId26"/>
    <p:sldId id="1166" r:id="rId27"/>
    <p:sldId id="1135" r:id="rId28"/>
    <p:sldId id="1159" r:id="rId29"/>
    <p:sldId id="1150" r:id="rId30"/>
    <p:sldId id="1133" r:id="rId31"/>
    <p:sldId id="1174" r:id="rId32"/>
    <p:sldId id="1178" r:id="rId33"/>
    <p:sldId id="1144" r:id="rId34"/>
    <p:sldId id="1145" r:id="rId35"/>
    <p:sldId id="1146" r:id="rId36"/>
    <p:sldId id="1148" r:id="rId37"/>
    <p:sldId id="1175" r:id="rId38"/>
    <p:sldId id="1147" r:id="rId39"/>
    <p:sldId id="1139" r:id="rId40"/>
    <p:sldId id="1140" r:id="rId41"/>
    <p:sldId id="1194" r:id="rId42"/>
    <p:sldId id="1153" r:id="rId43"/>
    <p:sldId id="1143" r:id="rId44"/>
    <p:sldId id="1176" r:id="rId45"/>
    <p:sldId id="1155" r:id="rId46"/>
    <p:sldId id="1114" r:id="rId47"/>
    <p:sldId id="1181" r:id="rId48"/>
    <p:sldId id="1186" r:id="rId49"/>
    <p:sldId id="1188" r:id="rId50"/>
    <p:sldId id="1151" r:id="rId51"/>
    <p:sldId id="1160" r:id="rId52"/>
    <p:sldId id="1152" r:id="rId53"/>
  </p:sldIdLst>
  <p:sldSz cx="12192000" cy="6858000"/>
  <p:notesSz cx="7010400" cy="9296400"/>
  <p:custDataLst>
    <p:tags r:id="rId5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modifyVerifier cryptProviderType="rsaAES" cryptAlgorithmClass="hash" cryptAlgorithmType="typeAny" cryptAlgorithmSid="14" spinCount="100000" saltData="pazQjqMkyiCCq/eTckVWkA==" hashData="xgRl9J1uOg0/ynymaUZaevxMP3gmE2EChIS+JdQA2j8fV2Lm0yPhIeBlw2/QUkiJyNZKg/F+6fnUOzbSlIABVg=="/>
  <p:extLst>
    <p:ext uri="{EFAFB233-063F-42B5-8137-9DF3F51BA10A}">
      <p15:sldGuideLst xmlns:p15="http://schemas.microsoft.com/office/powerpoint/2012/main">
        <p15:guide id="1" orient="horz" pos="312" userDrawn="1">
          <p15:clr>
            <a:srgbClr val="A4A3A4"/>
          </p15:clr>
        </p15:guide>
        <p15:guide id="2" orient="horz" pos="4152" userDrawn="1">
          <p15:clr>
            <a:srgbClr val="A4A3A4"/>
          </p15:clr>
        </p15:guide>
        <p15:guide id="3" orient="horz" pos="552" userDrawn="1">
          <p15:clr>
            <a:srgbClr val="A4A3A4"/>
          </p15:clr>
        </p15:guide>
        <p15:guide id="6" pos="3921" userDrawn="1">
          <p15:clr>
            <a:srgbClr val="A4A3A4"/>
          </p15:clr>
        </p15:guide>
        <p15:guide id="7" orient="horz" pos="1764" userDrawn="1">
          <p15:clr>
            <a:srgbClr val="A4A3A4"/>
          </p15:clr>
        </p15:guide>
        <p15:guide id="8" pos="72" userDrawn="1">
          <p15:clr>
            <a:srgbClr val="A4A3A4"/>
          </p15:clr>
        </p15:guide>
        <p15:guide id="9" orient="horz" pos="2256" userDrawn="1">
          <p15:clr>
            <a:srgbClr val="A4A3A4"/>
          </p15:clr>
        </p15:guide>
        <p15:guide id="11" orient="horz" pos="96" userDrawn="1">
          <p15:clr>
            <a:srgbClr val="A4A3A4"/>
          </p15:clr>
        </p15:guide>
        <p15:guide id="12" orient="horz" pos="648" userDrawn="1">
          <p15:clr>
            <a:srgbClr val="A4A3A4"/>
          </p15:clr>
        </p15:guide>
        <p15:guide id="13" pos="1860" userDrawn="1">
          <p15:clr>
            <a:srgbClr val="A4A3A4"/>
          </p15:clr>
        </p15:guide>
        <p15:guide id="14" orient="horz" pos="48" userDrawn="1">
          <p15:clr>
            <a:srgbClr val="A4A3A4"/>
          </p15:clr>
        </p15:guide>
        <p15:guide id="15" orient="horz" pos="3240" userDrawn="1">
          <p15:clr>
            <a:srgbClr val="A4A3A4"/>
          </p15:clr>
        </p15:guide>
        <p15:guide id="16" pos="5982" userDrawn="1">
          <p15:clr>
            <a:srgbClr val="A4A3A4"/>
          </p15:clr>
        </p15:guide>
      </p15:sldGuideLst>
    </p:ext>
    <p:ext uri="{2D200454-40CA-4A62-9FC3-DE9A4176ACB9}">
      <p15:notesGuideLst xmlns:p15="http://schemas.microsoft.com/office/powerpoint/2012/main">
        <p15:guide id="1" orient="horz" pos="431" userDrawn="1">
          <p15:clr>
            <a:srgbClr val="A4A3A4"/>
          </p15:clr>
        </p15:guide>
        <p15:guide id="2" orient="horz" pos="2904" userDrawn="1">
          <p15:clr>
            <a:srgbClr val="A4A3A4"/>
          </p15:clr>
        </p15:guide>
        <p15:guide id="3" orient="horz" pos="2640" userDrawn="1">
          <p15:clr>
            <a:srgbClr val="A4A3A4"/>
          </p15:clr>
        </p15:guide>
        <p15:guide id="4" pos="2197" userDrawn="1">
          <p15:clr>
            <a:srgbClr val="A4A3A4"/>
          </p15:clr>
        </p15:guide>
        <p15:guide id="5" pos="3681" userDrawn="1">
          <p15:clr>
            <a:srgbClr val="A4A3A4"/>
          </p15:clr>
        </p15:guide>
        <p15:guide id="6" pos="3730" userDrawn="1">
          <p15:clr>
            <a:srgbClr val="A4A3A4"/>
          </p15:clr>
        </p15:guide>
        <p15:guide id="7" pos="4367" userDrawn="1">
          <p15:clr>
            <a:srgbClr val="A4A3A4"/>
          </p15:clr>
        </p15:guide>
        <p15:guide id="8" pos="737" userDrawn="1">
          <p15:clr>
            <a:srgbClr val="A4A3A4"/>
          </p15:clr>
        </p15:guide>
        <p15:guide id="9" pos="696" userDrawn="1">
          <p15:clr>
            <a:srgbClr val="A4A3A4"/>
          </p15:clr>
        </p15:guide>
        <p15:guide id="10" pos="4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95F50A-F505-C1D6-8991-3DEB000884BD}" name="Chukwu, Jessica (NYC-PRH)" initials="CJ(P" userId="S::jessica.chukwu@prohealthmeded.com::e82c0c49-8646-4218-8ea8-7d33ccd8eb80" providerId="AD"/>
  <p188:author id="{85A6F22D-76FF-AE1A-EDAC-D2A26F1926F2}" name="Martinez, Veronica Ann /US" initials="M/" userId="S::veronica.martinez2@sanofi.com::71160aca-f7e7-40ce-be50-d4bd0bddd7ad" providerId="AD"/>
  <p188:author id="{AAA9703D-DD38-610B-CB3B-E2036E529FF6}" name="Xander, Jeffrey /US" initials="XJ/" userId="S::Jeffrey.Xander@sanofi.com::ede23865-9d1c-4379-b3ea-7bc1771c2ad9" providerId="AD"/>
  <p188:author id="{EA558E4A-545A-57CC-F7EA-E86581292A15}" name="DeLong, Dana /US" initials="DD/" userId="S::Dana.DeLong@sanofi.com::b44ce73a-0038-42d4-94a6-0ca72ebb5ff0" providerId="AD"/>
  <p188:author id="{E4227966-E503-11A3-6D09-D3BEF18C7870}" name="Patel, Neha" initials="PN" userId="S::Neha.Patel@precisionvh.com::15aa0dfc-8247-4704-8cef-8d1e0fd99ab8" providerId="AD"/>
  <p188:author id="{3C2FE666-55B2-F011-3AB2-26F7C4499294}" name="Crawford, Mo (NYC-PRH)" initials="CM(P" userId="S::mo.crawford@prohealthmeded.com::f1178168-dcf9-42f5-8c9c-f3de9b974acd" providerId="AD"/>
  <p188:author id="{21CFE17A-A3CC-7FA7-2D14-30FC69C0873B}" name="Bear, Rachel (NYC-PRH)" initials="RB" userId="S::rachel.bear@prohealthmeded.com::11c63543-e7da-4a00-b23c-1e95784d6f4a" providerId="AD"/>
  <p188:author id="{81DE91B6-3F6B-8C7F-C65A-DBE760409E45}" name="Demetra Farley, PhD" initials="DF" userId="Demetra Farley, PhD" providerId="None"/>
  <p188:author id="{6707C4B8-FBAD-5B12-5069-CD6FC89AE5E7}" name="Jessica Linn" initials="JL" userId="S::Jessica.Linn@precisionvh.com::3ebd975c-e7e8-45f5-8654-91a6c0343e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y" initials="a" lastIdx="13" clrIdx="0"/>
  <p:cmAuthor id="1" name="DSWhite" initials="D" lastIdx="2" clrIdx="1"/>
  <p:cmAuthor id="2" name="Sonia Jung" initials="SJ" lastIdx="229" clrIdx="2"/>
  <p:cmAuthor id="3" name="Laura Powers" initials="LP" lastIdx="81" clrIdx="3"/>
  <p:cmAuthor id="4" name="Lara Primak" initials="LP" lastIdx="105" clrIdx="4"/>
  <p:cmAuthor id="5" name="Lesa Gerard" initials="LG" lastIdx="41" clrIdx="5"/>
  <p:cmAuthor id="6" name="Joseph Capecci" initials="JC" lastIdx="130" clrIdx="6"/>
  <p:cmAuthor id="7" name="Heidi Johnson" initials="HJ" lastIdx="190" clrIdx="7"/>
  <p:cmAuthor id="8" name="Helen Simkins" initials="HS" lastIdx="221" clrIdx="8"/>
  <p:cmAuthor id="9" name="Michael Barreras" initials="MB" lastIdx="13" clrIdx="9"/>
  <p:cmAuthor id="10" name="Neha Patel" initials="NP" lastIdx="464" clrIdx="10"/>
  <p:cmAuthor id="11" name="Heidi Cloeren" initials="HC" lastIdx="151" clrIdx="11"/>
  <p:cmAuthor id="12" name="Tim Londergan" initials="TL" lastIdx="181" clrIdx="12"/>
  <p:cmAuthor id="13" name="Helen Simkins" initials="HS [2]" lastIdx="105" clrIdx="13"/>
  <p:cmAuthor id="14" name="Renee Downing" initials="RD" lastIdx="2" clrIdx="14"/>
  <p:cmAuthor id="15" name="Microsoft Office User" initials="MOU" lastIdx="5" clrIdx="15">
    <p:extLst>
      <p:ext uri="{19B8F6BF-5375-455C-9EA6-DF929625EA0E}">
        <p15:presenceInfo xmlns:p15="http://schemas.microsoft.com/office/powerpoint/2012/main" userId="Microsoft Office User" providerId="None"/>
      </p:ext>
    </p:extLst>
  </p:cmAuthor>
  <p:cmAuthor id="16" name="Kelly Hayden" initials="KH" lastIdx="168" clrIdx="16">
    <p:extLst>
      <p:ext uri="{19B8F6BF-5375-455C-9EA6-DF929625EA0E}">
        <p15:presenceInfo xmlns:p15="http://schemas.microsoft.com/office/powerpoint/2012/main" userId="97cf8e46027d3532" providerId="Windows Live"/>
      </p:ext>
    </p:extLst>
  </p:cmAuthor>
  <p:cmAuthor id="17" name="Joseph Docimo" initials="JD" lastIdx="2" clrIdx="17">
    <p:extLst>
      <p:ext uri="{19B8F6BF-5375-455C-9EA6-DF929625EA0E}">
        <p15:presenceInfo xmlns:p15="http://schemas.microsoft.com/office/powerpoint/2012/main" userId="S::jdocimo@ethoshc.com::cdb422d2-c2e5-49f8-9aa7-10288c5e62e2" providerId="AD"/>
      </p:ext>
    </p:extLst>
  </p:cmAuthor>
  <p:cmAuthor id="18" name="Amanda Kenney" initials="AK" lastIdx="1" clrIdx="18">
    <p:extLst>
      <p:ext uri="{19B8F6BF-5375-455C-9EA6-DF929625EA0E}">
        <p15:presenceInfo xmlns:p15="http://schemas.microsoft.com/office/powerpoint/2012/main" userId="S-1-5-21-610761068-941149547-3853478579-25224" providerId="AD"/>
      </p:ext>
    </p:extLst>
  </p:cmAuthor>
  <p:cmAuthor id="19" name="Kozak, Waldemar /US" initials="KW/" lastIdx="2" clrIdx="19">
    <p:extLst>
      <p:ext uri="{19B8F6BF-5375-455C-9EA6-DF929625EA0E}">
        <p15:presenceInfo xmlns:p15="http://schemas.microsoft.com/office/powerpoint/2012/main" userId="S::Waldemar.Kozak@sanofi.com::050b4f22-198d-4a8c-8708-74458aa9a317" providerId="AD"/>
      </p:ext>
    </p:extLst>
  </p:cmAuthor>
  <p:cmAuthor id="20" name="Grace Coggins" initials="GC" lastIdx="12" clrIdx="20">
    <p:extLst>
      <p:ext uri="{19B8F6BF-5375-455C-9EA6-DF929625EA0E}">
        <p15:presenceInfo xmlns:p15="http://schemas.microsoft.com/office/powerpoint/2012/main" userId="Grace Coggins" providerId="None"/>
      </p:ext>
    </p:extLst>
  </p:cmAuthor>
  <p:cmAuthor id="21" name="Michael Li" initials="ML" lastIdx="114" clrIdx="21">
    <p:extLst>
      <p:ext uri="{19B8F6BF-5375-455C-9EA6-DF929625EA0E}">
        <p15:presenceInfo xmlns:p15="http://schemas.microsoft.com/office/powerpoint/2012/main" userId="Michael Li" providerId="None"/>
      </p:ext>
    </p:extLst>
  </p:cmAuthor>
  <p:cmAuthor id="22" name="Coggins, Grace" initials="CG" lastIdx="117" clrIdx="22">
    <p:extLst>
      <p:ext uri="{19B8F6BF-5375-455C-9EA6-DF929625EA0E}">
        <p15:presenceInfo xmlns:p15="http://schemas.microsoft.com/office/powerpoint/2012/main" userId="S::Grace.Coggins@precisionvh.com::1e03e483-e5b7-453a-a51a-d9889a472fb8" providerId="AD"/>
      </p:ext>
    </p:extLst>
  </p:cmAuthor>
  <p:cmAuthor id="23" name="Patel, Neha" initials="PN" lastIdx="51" clrIdx="23">
    <p:extLst>
      <p:ext uri="{19B8F6BF-5375-455C-9EA6-DF929625EA0E}">
        <p15:presenceInfo xmlns:p15="http://schemas.microsoft.com/office/powerpoint/2012/main" userId="S::Neha.Patel@precisionvh.com::15aa0dfc-8247-4704-8cef-8d1e0fd99ab8" providerId="AD"/>
      </p:ext>
    </p:extLst>
  </p:cmAuthor>
  <p:cmAuthor id="24" name="Doriann Bond" initials="DB" lastIdx="12" clrIdx="24">
    <p:extLst>
      <p:ext uri="{19B8F6BF-5375-455C-9EA6-DF929625EA0E}">
        <p15:presenceInfo xmlns:p15="http://schemas.microsoft.com/office/powerpoint/2012/main" userId="Doriann Bond" providerId="None"/>
      </p:ext>
    </p:extLst>
  </p:cmAuthor>
  <p:cmAuthor id="25" name="Nick Castelluccio" initials="NC" lastIdx="4" clrIdx="25">
    <p:extLst>
      <p:ext uri="{19B8F6BF-5375-455C-9EA6-DF929625EA0E}">
        <p15:presenceInfo xmlns:p15="http://schemas.microsoft.com/office/powerpoint/2012/main" userId="S::Nick.Castelluccio@Precisionvh.com::a7361cd4-e8be-45d6-98ad-3516e667c50c" providerId="AD"/>
      </p:ext>
    </p:extLst>
  </p:cmAuthor>
  <p:cmAuthor id="26" name="Flowers, Erinn" initials="FE" lastIdx="3" clrIdx="26">
    <p:extLst>
      <p:ext uri="{19B8F6BF-5375-455C-9EA6-DF929625EA0E}">
        <p15:presenceInfo xmlns:p15="http://schemas.microsoft.com/office/powerpoint/2012/main" userId="S::Erinn.Flowers@Precisionvh.com::8bf1c9fb-0f71-4d34-9f98-2d05d82c3b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0B4"/>
    <a:srgbClr val="E7F2FC"/>
    <a:srgbClr val="C9F0FF"/>
    <a:srgbClr val="CBE3F8"/>
    <a:srgbClr val="B1D5F5"/>
    <a:srgbClr val="8DC0EF"/>
    <a:srgbClr val="CCCCCE"/>
    <a:srgbClr val="07A6E0"/>
    <a:srgbClr val="00AEEE"/>
    <a:srgbClr val="8FC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FF475-D93D-4EF1-B8C6-0A76C54464E4}" v="8" dt="2025-12-19T16:03:09.563"/>
    <p1510:client id="{875DE30B-61FC-4808-97CC-60FC02DA6721}" v="1" dt="2025-12-19T16:00:40.626"/>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662" y="55"/>
      </p:cViewPr>
      <p:guideLst>
        <p:guide orient="horz" pos="312"/>
        <p:guide orient="horz" pos="4152"/>
        <p:guide orient="horz" pos="552"/>
        <p:guide pos="3921"/>
        <p:guide orient="horz" pos="1764"/>
        <p:guide pos="72"/>
        <p:guide orient="horz" pos="2256"/>
        <p:guide orient="horz" pos="96"/>
        <p:guide orient="horz" pos="648"/>
        <p:guide pos="1860"/>
        <p:guide orient="horz" pos="48"/>
        <p:guide orient="horz" pos="3240"/>
        <p:guide pos="598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431"/>
        <p:guide orient="horz" pos="2904"/>
        <p:guide orient="horz" pos="2640"/>
        <p:guide pos="2197"/>
        <p:guide pos="3681"/>
        <p:guide pos="3730"/>
        <p:guide pos="4367"/>
        <p:guide pos="737"/>
        <p:guide pos="696"/>
        <p:guide pos="4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58513779527575E-2"/>
          <c:y val="7.5211117420575943E-2"/>
          <c:w val="0.89937979822834646"/>
          <c:h val="0.77870350770770747"/>
        </c:manualLayout>
      </c:layout>
      <c:lineChart>
        <c:grouping val="standard"/>
        <c:varyColors val="0"/>
        <c:ser>
          <c:idx val="0"/>
          <c:order val="0"/>
          <c:tx>
            <c:strRef>
              <c:f>Sheet1!#REF!</c:f>
              <c:strCache>
                <c:ptCount val="1"/>
                <c:pt idx="0">
                  <c:v>#REF!</c:v>
                </c:pt>
              </c:strCache>
            </c:strRef>
          </c:tx>
          <c:spPr>
            <a:ln w="38100" cap="rnd">
              <a:solidFill>
                <a:schemeClr val="accent1"/>
              </a:solidFill>
              <a:round/>
            </a:ln>
            <a:effectLst/>
          </c:spPr>
          <c:marker>
            <c:symbol val="none"/>
          </c:marker>
          <c:val>
            <c:numRef>
              <c:f>Sheet1!#REF!</c:f>
              <c:numCache>
                <c:formatCode>General</c:formatCode>
                <c:ptCount val="1"/>
                <c:pt idx="0">
                  <c:v>1</c:v>
                </c:pt>
              </c:numCache>
            </c:numRef>
          </c:val>
          <c:smooth val="0"/>
          <c:extLst>
            <c:ext xmlns:c16="http://schemas.microsoft.com/office/drawing/2014/chart" uri="{C3380CC4-5D6E-409C-BE32-E72D297353CC}">
              <c16:uniqueId val="{00000000-3087-49FE-B407-D8A1D7ABEBDB}"/>
            </c:ext>
          </c:extLst>
        </c:ser>
        <c:ser>
          <c:idx val="1"/>
          <c:order val="1"/>
          <c:tx>
            <c:strRef>
              <c:f>Sheet1!$A$1</c:f>
              <c:strCache>
                <c:ptCount val="1"/>
                <c:pt idx="0">
                  <c:v>Hemodialysis</c:v>
                </c:pt>
              </c:strCache>
            </c:strRef>
          </c:tx>
          <c:spPr>
            <a:ln w="38100" cap="rnd">
              <a:solidFill>
                <a:schemeClr val="accent5"/>
              </a:solidFill>
              <a:round/>
            </a:ln>
            <a:effectLst/>
          </c:spPr>
          <c:marker>
            <c:symbol val="none"/>
          </c:marker>
          <c:val>
            <c:numRef>
              <c:f>Sheet1!$A$2:$A$65</c:f>
              <c:numCache>
                <c:formatCode>0.00</c:formatCode>
                <c:ptCount val="64"/>
                <c:pt idx="0">
                  <c:v>97.991504269999993</c:v>
                </c:pt>
                <c:pt idx="1">
                  <c:v>95.4479331</c:v>
                </c:pt>
                <c:pt idx="2">
                  <c:v>93.274069999999995</c:v>
                </c:pt>
                <c:pt idx="3">
                  <c:v>91.451441540000005</c:v>
                </c:pt>
                <c:pt idx="4">
                  <c:v>89.793944010000004</c:v>
                </c:pt>
                <c:pt idx="5">
                  <c:v>88.358081040000002</c:v>
                </c:pt>
                <c:pt idx="6">
                  <c:v>86.997235599999996</c:v>
                </c:pt>
                <c:pt idx="7">
                  <c:v>85.749879199999995</c:v>
                </c:pt>
                <c:pt idx="8">
                  <c:v>84.582066949999998</c:v>
                </c:pt>
                <c:pt idx="9">
                  <c:v>83.444219360000005</c:v>
                </c:pt>
                <c:pt idx="10">
                  <c:v>82.29780246</c:v>
                </c:pt>
                <c:pt idx="11">
                  <c:v>81.186650310000005</c:v>
                </c:pt>
                <c:pt idx="12">
                  <c:v>80.191415550000002</c:v>
                </c:pt>
                <c:pt idx="13">
                  <c:v>79.178297650000005</c:v>
                </c:pt>
                <c:pt idx="14">
                  <c:v>78.195650520000001</c:v>
                </c:pt>
                <c:pt idx="15">
                  <c:v>77.187874410000006</c:v>
                </c:pt>
                <c:pt idx="16">
                  <c:v>76.224598259999993</c:v>
                </c:pt>
                <c:pt idx="17">
                  <c:v>75.283232339999998</c:v>
                </c:pt>
                <c:pt idx="18">
                  <c:v>74.361055879999995</c:v>
                </c:pt>
                <c:pt idx="19">
                  <c:v>73.488249159999995</c:v>
                </c:pt>
                <c:pt idx="20">
                  <c:v>72.549927120000007</c:v>
                </c:pt>
                <c:pt idx="21">
                  <c:v>71.674827140000005</c:v>
                </c:pt>
                <c:pt idx="22">
                  <c:v>70.752250579999995</c:v>
                </c:pt>
                <c:pt idx="23">
                  <c:v>69.877552230000006</c:v>
                </c:pt>
                <c:pt idx="24">
                  <c:v>69.012857870000005</c:v>
                </c:pt>
                <c:pt idx="25">
                  <c:v>68.094804019999998</c:v>
                </c:pt>
                <c:pt idx="26">
                  <c:v>67.258436340000003</c:v>
                </c:pt>
                <c:pt idx="27">
                  <c:v>66.33729108</c:v>
                </c:pt>
                <c:pt idx="28">
                  <c:v>65.494755409999996</c:v>
                </c:pt>
                <c:pt idx="29">
                  <c:v>64.617381769999994</c:v>
                </c:pt>
                <c:pt idx="30">
                  <c:v>63.72520463</c:v>
                </c:pt>
                <c:pt idx="31">
                  <c:v>62.812220430000004</c:v>
                </c:pt>
                <c:pt idx="32">
                  <c:v>61.950862530000002</c:v>
                </c:pt>
                <c:pt idx="33">
                  <c:v>61.039507270000001</c:v>
                </c:pt>
                <c:pt idx="34">
                  <c:v>60.049697950000002</c:v>
                </c:pt>
                <c:pt idx="35">
                  <c:v>59.13612328</c:v>
                </c:pt>
                <c:pt idx="36">
                  <c:v>58.123797099999997</c:v>
                </c:pt>
                <c:pt idx="37">
                  <c:v>57.124019279999999</c:v>
                </c:pt>
                <c:pt idx="38">
                  <c:v>56.09254387</c:v>
                </c:pt>
                <c:pt idx="39">
                  <c:v>55.1410202</c:v>
                </c:pt>
                <c:pt idx="40">
                  <c:v>54.245560699999999</c:v>
                </c:pt>
                <c:pt idx="41">
                  <c:v>53.344703950000003</c:v>
                </c:pt>
                <c:pt idx="42">
                  <c:v>52.437309329999998</c:v>
                </c:pt>
                <c:pt idx="43">
                  <c:v>51.5845293</c:v>
                </c:pt>
                <c:pt idx="44">
                  <c:v>50.733617270000003</c:v>
                </c:pt>
                <c:pt idx="45">
                  <c:v>49.883314660000003</c:v>
                </c:pt>
                <c:pt idx="46">
                  <c:v>49.049925039999998</c:v>
                </c:pt>
                <c:pt idx="47">
                  <c:v>48.203096129999999</c:v>
                </c:pt>
                <c:pt idx="48">
                  <c:v>47.479262740000003</c:v>
                </c:pt>
                <c:pt idx="49">
                  <c:v>46.726721410000003</c:v>
                </c:pt>
                <c:pt idx="50">
                  <c:v>45.994753809999999</c:v>
                </c:pt>
                <c:pt idx="51">
                  <c:v>45.253558169999998</c:v>
                </c:pt>
                <c:pt idx="52">
                  <c:v>44.506013490000001</c:v>
                </c:pt>
                <c:pt idx="53">
                  <c:v>43.816603180000001</c:v>
                </c:pt>
                <c:pt idx="54">
                  <c:v>43.134348449999997</c:v>
                </c:pt>
                <c:pt idx="55">
                  <c:v>42.5007485</c:v>
                </c:pt>
                <c:pt idx="56">
                  <c:v>41.755978069999998</c:v>
                </c:pt>
                <c:pt idx="57">
                  <c:v>41.014456510000002</c:v>
                </c:pt>
                <c:pt idx="58">
                  <c:v>40.346308639999997</c:v>
                </c:pt>
                <c:pt idx="59">
                  <c:v>39.620752009999997</c:v>
                </c:pt>
              </c:numCache>
            </c:numRef>
          </c:val>
          <c:smooth val="0"/>
          <c:extLst>
            <c:ext xmlns:c16="http://schemas.microsoft.com/office/drawing/2014/chart" uri="{C3380CC4-5D6E-409C-BE32-E72D297353CC}">
              <c16:uniqueId val="{00000001-3087-49FE-B407-D8A1D7ABEBDB}"/>
            </c:ext>
          </c:extLst>
        </c:ser>
        <c:ser>
          <c:idx val="2"/>
          <c:order val="2"/>
          <c:tx>
            <c:strRef>
              <c:f>Sheet1!$B$1</c:f>
              <c:strCache>
                <c:ptCount val="1"/>
                <c:pt idx="0">
                  <c:v>Deceased Donor Transplant</c:v>
                </c:pt>
              </c:strCache>
            </c:strRef>
          </c:tx>
          <c:spPr>
            <a:ln w="38100" cap="rnd">
              <a:solidFill>
                <a:srgbClr val="00B050"/>
              </a:solidFill>
              <a:round/>
            </a:ln>
            <a:effectLst/>
          </c:spPr>
          <c:marker>
            <c:symbol val="none"/>
          </c:marker>
          <c:val>
            <c:numRef>
              <c:f>Sheet1!$B$2:$B$65</c:f>
              <c:numCache>
                <c:formatCode>0.00</c:formatCode>
                <c:ptCount val="64"/>
                <c:pt idx="0">
                  <c:v>97.812267030000001</c:v>
                </c:pt>
                <c:pt idx="1">
                  <c:v>97.296611979999994</c:v>
                </c:pt>
                <c:pt idx="2">
                  <c:v>96.476285340000004</c:v>
                </c:pt>
                <c:pt idx="3">
                  <c:v>96.374148550000001</c:v>
                </c:pt>
                <c:pt idx="4">
                  <c:v>95.76268614</c:v>
                </c:pt>
                <c:pt idx="5">
                  <c:v>95.559512990000002</c:v>
                </c:pt>
                <c:pt idx="6">
                  <c:v>95.052632329999994</c:v>
                </c:pt>
                <c:pt idx="7">
                  <c:v>94.748966210000006</c:v>
                </c:pt>
                <c:pt idx="8">
                  <c:v>94.445616209999997</c:v>
                </c:pt>
                <c:pt idx="9">
                  <c:v>94.24332253</c:v>
                </c:pt>
                <c:pt idx="10">
                  <c:v>94.24332253</c:v>
                </c:pt>
                <c:pt idx="11">
                  <c:v>93.940201759999994</c:v>
                </c:pt>
                <c:pt idx="12">
                  <c:v>93.738461819999998</c:v>
                </c:pt>
                <c:pt idx="13">
                  <c:v>93.536727409999997</c:v>
                </c:pt>
                <c:pt idx="14">
                  <c:v>92.931550599999994</c:v>
                </c:pt>
                <c:pt idx="15">
                  <c:v>92.730191759999997</c:v>
                </c:pt>
                <c:pt idx="16">
                  <c:v>92.529087709999999</c:v>
                </c:pt>
                <c:pt idx="17">
                  <c:v>92.02690235</c:v>
                </c:pt>
                <c:pt idx="18">
                  <c:v>91.826355640000003</c:v>
                </c:pt>
                <c:pt idx="19">
                  <c:v>91.525577850000005</c:v>
                </c:pt>
                <c:pt idx="20">
                  <c:v>91.425317030000002</c:v>
                </c:pt>
                <c:pt idx="21">
                  <c:v>91.425317030000002</c:v>
                </c:pt>
                <c:pt idx="22">
                  <c:v>91.125040839999997</c:v>
                </c:pt>
                <c:pt idx="23">
                  <c:v>90.925142660000006</c:v>
                </c:pt>
                <c:pt idx="24">
                  <c:v>90.825343380000007</c:v>
                </c:pt>
                <c:pt idx="25">
                  <c:v>90.72560498</c:v>
                </c:pt>
                <c:pt idx="26">
                  <c:v>90.52639542</c:v>
                </c:pt>
                <c:pt idx="27">
                  <c:v>90.52639542</c:v>
                </c:pt>
                <c:pt idx="28">
                  <c:v>90.129086060000006</c:v>
                </c:pt>
                <c:pt idx="29">
                  <c:v>89.930985570000004</c:v>
                </c:pt>
                <c:pt idx="30">
                  <c:v>89.831986810000004</c:v>
                </c:pt>
                <c:pt idx="31">
                  <c:v>89.634141749999998</c:v>
                </c:pt>
                <c:pt idx="32">
                  <c:v>89.239112169999999</c:v>
                </c:pt>
                <c:pt idx="33">
                  <c:v>89.140345539999998</c:v>
                </c:pt>
                <c:pt idx="34">
                  <c:v>88.746021569999996</c:v>
                </c:pt>
                <c:pt idx="35">
                  <c:v>88.352876739999999</c:v>
                </c:pt>
                <c:pt idx="36">
                  <c:v>88.254639679999997</c:v>
                </c:pt>
                <c:pt idx="37">
                  <c:v>87.861838680000005</c:v>
                </c:pt>
                <c:pt idx="38">
                  <c:v>87.27382077</c:v>
                </c:pt>
                <c:pt idx="39">
                  <c:v>86.785764909999997</c:v>
                </c:pt>
                <c:pt idx="40">
                  <c:v>86.785764909999997</c:v>
                </c:pt>
                <c:pt idx="41">
                  <c:v>86.299725710000004</c:v>
                </c:pt>
                <c:pt idx="42">
                  <c:v>86.105906880000006</c:v>
                </c:pt>
                <c:pt idx="43">
                  <c:v>85.815674400000006</c:v>
                </c:pt>
                <c:pt idx="44">
                  <c:v>85.525985419999998</c:v>
                </c:pt>
                <c:pt idx="45">
                  <c:v>85.140459039999996</c:v>
                </c:pt>
                <c:pt idx="46">
                  <c:v>84.660037959999997</c:v>
                </c:pt>
                <c:pt idx="47">
                  <c:v>84.276766440000003</c:v>
                </c:pt>
                <c:pt idx="48">
                  <c:v>84.174219350000001</c:v>
                </c:pt>
                <c:pt idx="49">
                  <c:v>83.842722330000001</c:v>
                </c:pt>
                <c:pt idx="50">
                  <c:v>83.721598830000005</c:v>
                </c:pt>
                <c:pt idx="51">
                  <c:v>83.202672800000002</c:v>
                </c:pt>
                <c:pt idx="52">
                  <c:v>83.061040239999997</c:v>
                </c:pt>
                <c:pt idx="53">
                  <c:v>82.718801209999995</c:v>
                </c:pt>
                <c:pt idx="54">
                  <c:v>82.282040429999995</c:v>
                </c:pt>
                <c:pt idx="55">
                  <c:v>82.006193469999999</c:v>
                </c:pt>
                <c:pt idx="56">
                  <c:v>81.648390449999994</c:v>
                </c:pt>
                <c:pt idx="57">
                  <c:v>81.226886980000003</c:v>
                </c:pt>
                <c:pt idx="58">
                  <c:v>80.456376169999999</c:v>
                </c:pt>
                <c:pt idx="59">
                  <c:v>80.456376169999999</c:v>
                </c:pt>
              </c:numCache>
            </c:numRef>
          </c:val>
          <c:smooth val="0"/>
          <c:extLst>
            <c:ext xmlns:c16="http://schemas.microsoft.com/office/drawing/2014/chart" uri="{C3380CC4-5D6E-409C-BE32-E72D297353CC}">
              <c16:uniqueId val="{00000002-3087-49FE-B407-D8A1D7ABEBDB}"/>
            </c:ext>
          </c:extLst>
        </c:ser>
        <c:ser>
          <c:idx val="3"/>
          <c:order val="3"/>
          <c:tx>
            <c:strRef>
              <c:f>Sheet1!$C$1</c:f>
              <c:strCache>
                <c:ptCount val="1"/>
                <c:pt idx="0">
                  <c:v>Living Donor Transplant</c:v>
                </c:pt>
              </c:strCache>
            </c:strRef>
          </c:tx>
          <c:spPr>
            <a:ln w="38100" cap="rnd">
              <a:solidFill>
                <a:schemeClr val="accent3"/>
              </a:solidFill>
              <a:round/>
            </a:ln>
            <a:effectLst/>
          </c:spPr>
          <c:marker>
            <c:symbol val="none"/>
          </c:marker>
          <c:val>
            <c:numRef>
              <c:f>Sheet1!$C$2:$C$65</c:f>
              <c:numCache>
                <c:formatCode>0.00</c:formatCode>
                <c:ptCount val="64"/>
                <c:pt idx="0">
                  <c:v>99.687367960000003</c:v>
                </c:pt>
                <c:pt idx="1">
                  <c:v>99.583279770000004</c:v>
                </c:pt>
                <c:pt idx="2">
                  <c:v>99.583279770000004</c:v>
                </c:pt>
                <c:pt idx="3">
                  <c:v>99.47925807</c:v>
                </c:pt>
                <c:pt idx="4">
                  <c:v>99.47925807</c:v>
                </c:pt>
                <c:pt idx="5">
                  <c:v>99.375318699999994</c:v>
                </c:pt>
                <c:pt idx="6">
                  <c:v>99.375318699999994</c:v>
                </c:pt>
                <c:pt idx="7">
                  <c:v>99.271317080000003</c:v>
                </c:pt>
                <c:pt idx="8">
                  <c:v>99.167420980000003</c:v>
                </c:pt>
                <c:pt idx="9">
                  <c:v>99.167420980000003</c:v>
                </c:pt>
                <c:pt idx="10">
                  <c:v>99.167420980000003</c:v>
                </c:pt>
                <c:pt idx="11">
                  <c:v>99.167420980000003</c:v>
                </c:pt>
                <c:pt idx="12">
                  <c:v>99.167420980000003</c:v>
                </c:pt>
                <c:pt idx="13">
                  <c:v>99.167420980000003</c:v>
                </c:pt>
                <c:pt idx="14">
                  <c:v>99.167420980000003</c:v>
                </c:pt>
                <c:pt idx="15">
                  <c:v>99.167420980000003</c:v>
                </c:pt>
                <c:pt idx="16">
                  <c:v>99.167420980000003</c:v>
                </c:pt>
                <c:pt idx="17">
                  <c:v>99.063387090000006</c:v>
                </c:pt>
                <c:pt idx="18">
                  <c:v>98.959373439999993</c:v>
                </c:pt>
                <c:pt idx="19">
                  <c:v>98.855382079999998</c:v>
                </c:pt>
                <c:pt idx="20">
                  <c:v>98.751480880000003</c:v>
                </c:pt>
                <c:pt idx="21">
                  <c:v>98.751480880000003</c:v>
                </c:pt>
                <c:pt idx="22">
                  <c:v>98.647565299999997</c:v>
                </c:pt>
                <c:pt idx="23">
                  <c:v>98.543743989999996</c:v>
                </c:pt>
                <c:pt idx="24">
                  <c:v>98.543743989999996</c:v>
                </c:pt>
                <c:pt idx="25">
                  <c:v>98.336197479999996</c:v>
                </c:pt>
                <c:pt idx="26">
                  <c:v>98.129085689999997</c:v>
                </c:pt>
                <c:pt idx="27">
                  <c:v>97.818989310000006</c:v>
                </c:pt>
                <c:pt idx="28">
                  <c:v>97.818989310000006</c:v>
                </c:pt>
                <c:pt idx="29">
                  <c:v>97.715659740000007</c:v>
                </c:pt>
                <c:pt idx="30">
                  <c:v>97.406224809999998</c:v>
                </c:pt>
                <c:pt idx="31">
                  <c:v>97.200262370000004</c:v>
                </c:pt>
                <c:pt idx="32">
                  <c:v>96.89201697</c:v>
                </c:pt>
                <c:pt idx="33">
                  <c:v>96.686473149999998</c:v>
                </c:pt>
                <c:pt idx="34">
                  <c:v>96.58372765</c:v>
                </c:pt>
                <c:pt idx="35">
                  <c:v>96.481078819999993</c:v>
                </c:pt>
                <c:pt idx="36">
                  <c:v>96.275935320000002</c:v>
                </c:pt>
                <c:pt idx="37">
                  <c:v>96.071006890000007</c:v>
                </c:pt>
                <c:pt idx="38">
                  <c:v>95.968578519999994</c:v>
                </c:pt>
                <c:pt idx="39">
                  <c:v>95.661721189999994</c:v>
                </c:pt>
                <c:pt idx="40">
                  <c:v>95.661721189999994</c:v>
                </c:pt>
                <c:pt idx="41">
                  <c:v>95.049876530000006</c:v>
                </c:pt>
                <c:pt idx="42">
                  <c:v>94.948220739999996</c:v>
                </c:pt>
                <c:pt idx="43">
                  <c:v>94.745182020000001</c:v>
                </c:pt>
                <c:pt idx="44">
                  <c:v>94.441418979999995</c:v>
                </c:pt>
                <c:pt idx="45">
                  <c:v>94.340313300000005</c:v>
                </c:pt>
                <c:pt idx="46">
                  <c:v>94.239290109999999</c:v>
                </c:pt>
                <c:pt idx="47">
                  <c:v>94.037473460000001</c:v>
                </c:pt>
                <c:pt idx="48">
                  <c:v>93.820552269999993</c:v>
                </c:pt>
                <c:pt idx="49">
                  <c:v>93.583669950000001</c:v>
                </c:pt>
                <c:pt idx="50">
                  <c:v>93.331427590000004</c:v>
                </c:pt>
                <c:pt idx="51">
                  <c:v>92.887059239999999</c:v>
                </c:pt>
                <c:pt idx="52">
                  <c:v>92.39416919</c:v>
                </c:pt>
                <c:pt idx="53">
                  <c:v>91.834702280000002</c:v>
                </c:pt>
                <c:pt idx="54">
                  <c:v>91.382195280000005</c:v>
                </c:pt>
                <c:pt idx="55">
                  <c:v>90.560618950000006</c:v>
                </c:pt>
                <c:pt idx="56">
                  <c:v>90.19551577</c:v>
                </c:pt>
                <c:pt idx="57">
                  <c:v>87.712177409999995</c:v>
                </c:pt>
                <c:pt idx="58">
                  <c:v>86.971875600000004</c:v>
                </c:pt>
                <c:pt idx="59">
                  <c:v>86.971875600000004</c:v>
                </c:pt>
              </c:numCache>
            </c:numRef>
          </c:val>
          <c:smooth val="0"/>
          <c:extLst>
            <c:ext xmlns:c16="http://schemas.microsoft.com/office/drawing/2014/chart" uri="{C3380CC4-5D6E-409C-BE32-E72D297353CC}">
              <c16:uniqueId val="{00000003-3087-49FE-B407-D8A1D7ABEBDB}"/>
            </c:ext>
          </c:extLst>
        </c:ser>
        <c:dLbls>
          <c:showLegendKey val="0"/>
          <c:showVal val="0"/>
          <c:showCatName val="0"/>
          <c:showSerName val="0"/>
          <c:showPercent val="0"/>
          <c:showBubbleSize val="0"/>
        </c:dLbls>
        <c:smooth val="0"/>
        <c:axId val="626814543"/>
        <c:axId val="2062684288"/>
      </c:lineChart>
      <c:catAx>
        <c:axId val="626814543"/>
        <c:scaling>
          <c:orientation val="minMax"/>
        </c:scaling>
        <c:delete val="0"/>
        <c:axPos val="b"/>
        <c:numFmt formatCode="0" sourceLinked="0"/>
        <c:majorTickMark val="in"/>
        <c:minorTickMark val="in"/>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cap="none" spc="0" normalizeH="0" baseline="0">
                <a:solidFill>
                  <a:schemeClr val="bg1"/>
                </a:solidFill>
                <a:latin typeface="+mn-lt"/>
                <a:ea typeface="+mn-ea"/>
                <a:cs typeface="+mn-cs"/>
              </a:defRPr>
            </a:pPr>
            <a:endParaRPr lang="en-US"/>
          </a:p>
        </c:txPr>
        <c:crossAx val="2062684288"/>
        <c:crosses val="autoZero"/>
        <c:auto val="1"/>
        <c:lblAlgn val="ctr"/>
        <c:lblOffset val="100"/>
        <c:tickLblSkip val="11"/>
        <c:tickMarkSkip val="12"/>
        <c:noMultiLvlLbl val="1"/>
      </c:catAx>
      <c:valAx>
        <c:axId val="2062684288"/>
        <c:scaling>
          <c:orientation val="minMax"/>
          <c:max val="100"/>
          <c:min val="0"/>
        </c:scaling>
        <c:delete val="0"/>
        <c:axPos val="l"/>
        <c:numFmt formatCode="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26814543"/>
        <c:crosses val="autoZero"/>
        <c:crossBetween val="between"/>
      </c:valAx>
      <c:spPr>
        <a:noFill/>
        <a:ln>
          <a:noFill/>
        </a:ln>
        <a:effectLst/>
      </c:spPr>
    </c:plotArea>
    <c:legend>
      <c:legendPos val="t"/>
      <c:legendEntry>
        <c:idx val="0"/>
        <c:delete val="1"/>
      </c:legendEntry>
      <c:layout>
        <c:manualLayout>
          <c:xMode val="edge"/>
          <c:yMode val="edge"/>
          <c:x val="9.1216021578088766E-2"/>
          <c:y val="0.57028130483550099"/>
          <c:w val="0.44881477151600591"/>
          <c:h val="0.1846296001737976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Pre-implementation </c:v>
                </c:pt>
              </c:strCache>
            </c:strRef>
          </c:tx>
          <c:spPr>
            <a:solidFill>
              <a:srgbClr val="E96F3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c:v>
                </c:pt>
                <c:pt idx="1">
                  <c:v>1 year</c:v>
                </c:pt>
                <c:pt idx="2">
                  <c:v>2 years</c:v>
                </c:pt>
              </c:strCache>
            </c:strRef>
          </c:cat>
          <c:val>
            <c:numRef>
              <c:f>Sheet1!$B$2:$B$4</c:f>
              <c:numCache>
                <c:formatCode>General</c:formatCode>
                <c:ptCount val="3"/>
                <c:pt idx="0">
                  <c:v>37</c:v>
                </c:pt>
                <c:pt idx="1">
                  <c:v>35</c:v>
                </c:pt>
                <c:pt idx="2">
                  <c:v>33</c:v>
                </c:pt>
              </c:numCache>
            </c:numRef>
          </c:val>
          <c:extLst>
            <c:ext xmlns:c16="http://schemas.microsoft.com/office/drawing/2014/chart" uri="{C3380CC4-5D6E-409C-BE32-E72D297353CC}">
              <c16:uniqueId val="{00000000-3CCA-4080-9AD9-08B2400BEB48}"/>
            </c:ext>
          </c:extLst>
        </c:ser>
        <c:ser>
          <c:idx val="1"/>
          <c:order val="1"/>
          <c:tx>
            <c:strRef>
              <c:f>Sheet1!$C$1</c:f>
              <c:strCache>
                <c:ptCount val="1"/>
                <c:pt idx="0">
                  <c:v>Post-implementation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c:v>
                </c:pt>
                <c:pt idx="1">
                  <c:v>1 year</c:v>
                </c:pt>
                <c:pt idx="2">
                  <c:v>2 years</c:v>
                </c:pt>
              </c:strCache>
            </c:strRef>
          </c:cat>
          <c:val>
            <c:numRef>
              <c:f>Sheet1!$C$2:$C$4</c:f>
              <c:numCache>
                <c:formatCode>General</c:formatCode>
                <c:ptCount val="3"/>
                <c:pt idx="0">
                  <c:v>68</c:v>
                </c:pt>
                <c:pt idx="1">
                  <c:v>62</c:v>
                </c:pt>
                <c:pt idx="2">
                  <c:v>54</c:v>
                </c:pt>
              </c:numCache>
            </c:numRef>
          </c:val>
          <c:extLst>
            <c:ext xmlns:c16="http://schemas.microsoft.com/office/drawing/2014/chart" uri="{C3380CC4-5D6E-409C-BE32-E72D297353CC}">
              <c16:uniqueId val="{00000001-3CCA-4080-9AD9-08B2400BEB48}"/>
            </c:ext>
          </c:extLst>
        </c:ser>
        <c:dLbls>
          <c:showLegendKey val="0"/>
          <c:showVal val="0"/>
          <c:showCatName val="0"/>
          <c:showSerName val="0"/>
          <c:showPercent val="0"/>
          <c:showBubbleSize val="0"/>
        </c:dLbls>
        <c:gapWidth val="177"/>
        <c:overlap val="-85"/>
        <c:axId val="1748385664"/>
        <c:axId val="1748386752"/>
      </c:barChart>
      <c:catAx>
        <c:axId val="174838566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48386752"/>
        <c:crosses val="autoZero"/>
        <c:auto val="1"/>
        <c:lblAlgn val="ctr"/>
        <c:lblOffset val="100"/>
        <c:noMultiLvlLbl val="0"/>
      </c:catAx>
      <c:valAx>
        <c:axId val="1748386752"/>
        <c:scaling>
          <c:orientation val="minMax"/>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48385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0.07571</cdr:x>
      <cdr:y>0.854</cdr:y>
    </cdr:from>
    <cdr:to>
      <cdr:x>0.97606</cdr:x>
      <cdr:y>0.854</cdr:y>
    </cdr:to>
    <cdr:cxnSp macro="">
      <cdr:nvCxnSpPr>
        <cdr:cNvPr id="3" name="Straight Connector 2">
          <a:extLst xmlns:a="http://schemas.openxmlformats.org/drawingml/2006/main">
            <a:ext uri="{FF2B5EF4-FFF2-40B4-BE49-F238E27FC236}">
              <a16:creationId xmlns:a16="http://schemas.microsoft.com/office/drawing/2014/main" id="{A91FDDB2-265C-394D-DF1E-A6F60A3E88D0}"/>
            </a:ext>
          </a:extLst>
        </cdr:cNvPr>
        <cdr:cNvCxnSpPr/>
      </cdr:nvCxnSpPr>
      <cdr:spPr>
        <a:xfrm xmlns:a="http://schemas.openxmlformats.org/drawingml/2006/main">
          <a:off x="495430" y="2700595"/>
          <a:ext cx="5891598" cy="0"/>
        </a:xfrm>
        <a:prstGeom xmlns:a="http://schemas.openxmlformats.org/drawingml/2006/main" prst="line">
          <a:avLst/>
        </a:prstGeom>
        <a:ln xmlns:a="http://schemas.openxmlformats.org/drawingml/2006/main">
          <a:solidFill>
            <a:schemeClr val="tx1">
              <a:lumMod val="65000"/>
              <a:lumOff val="3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76" tIns="46939" rIns="93876" bIns="46939"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876" tIns="46939" rIns="93876" bIns="46939" rtlCol="0"/>
          <a:lstStyle>
            <a:lvl1pPr algn="r" fontAlgn="auto">
              <a:spcBef>
                <a:spcPts val="0"/>
              </a:spcBef>
              <a:spcAft>
                <a:spcPts val="0"/>
              </a:spcAft>
              <a:defRPr sz="1300">
                <a:latin typeface="+mn-lt"/>
                <a:cs typeface="+mn-cs"/>
              </a:defRPr>
            </a:lvl1pPr>
          </a:lstStyle>
          <a:p>
            <a:pPr>
              <a:defRPr/>
            </a:pPr>
            <a:fld id="{AF6CA8F4-7364-44FD-A340-50056F21C4D3}" type="datetimeFigureOut">
              <a:rPr lang="en-US"/>
              <a:pPr>
                <a:defRPr/>
              </a:pPr>
              <a:t>1/6/2026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876" tIns="46939" rIns="93876" bIns="46939"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876" tIns="46939" rIns="93876" bIns="46939" rtlCol="0" anchor="b"/>
          <a:lstStyle>
            <a:lvl1pPr algn="r" fontAlgn="auto">
              <a:spcBef>
                <a:spcPts val="0"/>
              </a:spcBef>
              <a:spcAft>
                <a:spcPts val="0"/>
              </a:spcAft>
              <a:defRPr sz="1300">
                <a:latin typeface="+mn-lt"/>
                <a:cs typeface="+mn-cs"/>
              </a:defRPr>
            </a:lvl1pPr>
          </a:lstStyle>
          <a:p>
            <a:pPr>
              <a:defRPr/>
            </a:pPr>
            <a:fld id="{E8919123-4BF1-4904-8F50-5DB801727D5F}" type="slidenum">
              <a:rPr lang="en-US"/>
              <a:pPr>
                <a:defRPr/>
              </a:pPr>
              <a:t>‹#›</a:t>
            </a:fld>
            <a:endParaRPr lang="en-US"/>
          </a:p>
        </p:txBody>
      </p:sp>
    </p:spTree>
    <p:extLst>
      <p:ext uri="{BB962C8B-B14F-4D97-AF65-F5344CB8AC3E}">
        <p14:creationId xmlns:p14="http://schemas.microsoft.com/office/powerpoint/2010/main" val="2034644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876" tIns="46939" rIns="93876" bIns="46939" rtlCol="0" anchor="ctr"/>
          <a:lstStyle/>
          <a:p>
            <a:pPr lvl="0"/>
            <a:endParaRPr lang="en-US" noProof="0"/>
          </a:p>
        </p:txBody>
      </p:sp>
      <p:sp>
        <p:nvSpPr>
          <p:cNvPr id="5" name="Notes Placeholder 4"/>
          <p:cNvSpPr>
            <a:spLocks noGrp="1"/>
          </p:cNvSpPr>
          <p:nvPr>
            <p:ph type="body" sz="quarter" idx="3"/>
          </p:nvPr>
        </p:nvSpPr>
        <p:spPr>
          <a:xfrm>
            <a:off x="1204913" y="4415791"/>
            <a:ext cx="4600575" cy="477845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6210970" y="8829967"/>
            <a:ext cx="797809" cy="464820"/>
          </a:xfrm>
          <a:prstGeom prst="rect">
            <a:avLst/>
          </a:prstGeom>
        </p:spPr>
        <p:txBody>
          <a:bodyPr vert="horz" lIns="93876" tIns="46939" rIns="93876" bIns="46939" rtlCol="0" anchor="b"/>
          <a:lstStyle>
            <a:lvl1pPr algn="r" fontAlgn="auto">
              <a:spcBef>
                <a:spcPts val="0"/>
              </a:spcBef>
              <a:spcAft>
                <a:spcPts val="0"/>
              </a:spcAft>
              <a:defRPr sz="1300" b="0">
                <a:latin typeface="Arial" pitchFamily="34" charset="0"/>
                <a:cs typeface="Arial" pitchFamily="34" charset="0"/>
              </a:defRPr>
            </a:lvl1pPr>
          </a:lstStyle>
          <a:p>
            <a:pPr>
              <a:defRPr/>
            </a:pPr>
            <a:fld id="{3D5D9011-C1BA-41D2-9188-BDA6C65460E3}" type="slidenum">
              <a:rPr lang="en-US" smtClean="0"/>
              <a:pPr>
                <a:defRPr/>
              </a:pPr>
              <a:t>‹#›</a:t>
            </a:fld>
            <a:endParaRPr lang="en-US"/>
          </a:p>
        </p:txBody>
      </p:sp>
    </p:spTree>
    <p:extLst>
      <p:ext uri="{BB962C8B-B14F-4D97-AF65-F5344CB8AC3E}">
        <p14:creationId xmlns:p14="http://schemas.microsoft.com/office/powerpoint/2010/main" val="2468233574"/>
      </p:ext>
    </p:extLst>
  </p:cSld>
  <p:clrMap bg1="lt1" tx1="dk1" bg2="lt2" tx2="dk2" accent1="accent1" accent2="accent2" accent3="accent3" accent4="accent4" accent5="accent5" accent6="accent6" hlink="hlink" folHlink="folHlink"/>
  <p:notesStyle>
    <a:lvl1pPr marL="111125" indent="-111125" algn="l" rtl="0" eaLnBrk="0" fontAlgn="base" hangingPunct="0">
      <a:spcBef>
        <a:spcPts val="600"/>
      </a:spcBef>
      <a:spcAft>
        <a:spcPct val="0"/>
      </a:spcAft>
      <a:buFont typeface="Arial" pitchFamily="34" charset="0"/>
      <a:buChar char="•"/>
      <a:defRPr sz="1100" kern="1200">
        <a:solidFill>
          <a:schemeClr val="tx1"/>
        </a:solidFill>
        <a:latin typeface="Arial" pitchFamily="34" charset="0"/>
        <a:ea typeface="+mn-ea"/>
        <a:cs typeface="Arial" pitchFamily="34" charset="0"/>
      </a:defRPr>
    </a:lvl1pPr>
    <a:lvl2pPr marL="342900" indent="-171450" algn="l" rtl="0" eaLnBrk="0" fontAlgn="base" hangingPunct="0">
      <a:spcBef>
        <a:spcPts val="600"/>
      </a:spcBef>
      <a:spcAft>
        <a:spcPct val="0"/>
      </a:spcAft>
      <a:buFont typeface="Arial" panose="020B0604020202020204" pitchFamily="34" charset="0"/>
      <a:buChar char="‒"/>
      <a:defRPr sz="1000" kern="1200">
        <a:solidFill>
          <a:schemeClr val="tx1"/>
        </a:solidFill>
        <a:latin typeface="Arial" pitchFamily="34" charset="0"/>
        <a:ea typeface="+mn-ea"/>
        <a:cs typeface="Arial" pitchFamily="34" charset="0"/>
      </a:defRPr>
    </a:lvl2pPr>
    <a:lvl3pPr marL="457200" indent="-114300" algn="l" rtl="0" eaLnBrk="0" fontAlgn="base" hangingPunct="0">
      <a:spcBef>
        <a:spcPts val="600"/>
      </a:spcBef>
      <a:spcAft>
        <a:spcPct val="0"/>
      </a:spcAft>
      <a:buFont typeface="Arial" panose="020B0604020202020204" pitchFamily="34" charset="0"/>
      <a:buChar char="•"/>
      <a:defRPr sz="1050" kern="1200">
        <a:solidFill>
          <a:schemeClr val="tx1"/>
        </a:solidFill>
        <a:latin typeface="Arial" pitchFamily="34" charset="0"/>
        <a:ea typeface="+mn-ea"/>
        <a:cs typeface="Arial" pitchFamily="34" charset="0"/>
      </a:defRPr>
    </a:lvl3pPr>
    <a:lvl4pPr marL="628650" indent="-114300" algn="l" rtl="0" eaLnBrk="0" fontAlgn="base" hangingPunct="0">
      <a:spcBef>
        <a:spcPts val="600"/>
      </a:spcBef>
      <a:spcAft>
        <a:spcPct val="0"/>
      </a:spcAft>
      <a:buFont typeface="Arial" panose="020B0604020202020204" pitchFamily="34" charset="0"/>
      <a:buChar char="‒"/>
      <a:defRPr sz="1000" kern="1200">
        <a:solidFill>
          <a:schemeClr val="tx1"/>
        </a:solidFill>
        <a:latin typeface="Arial" pitchFamily="34" charset="0"/>
        <a:ea typeface="+mn-ea"/>
        <a:cs typeface="Arial" pitchFamily="34" charset="0"/>
      </a:defRPr>
    </a:lvl4pPr>
    <a:lvl5pPr marL="800100" indent="-114300" algn="l" rtl="0" eaLnBrk="0" fontAlgn="base" hangingPunct="0">
      <a:spcBef>
        <a:spcPts val="600"/>
      </a:spcBef>
      <a:spcAft>
        <a:spcPct val="0"/>
      </a:spcAft>
      <a:buFont typeface="Arial" pitchFamily="34" charset="0"/>
      <a:buChar char="•"/>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2313"/>
            <a:ext cx="6402388" cy="3600450"/>
          </a:xfrm>
        </p:spPr>
      </p:sp>
      <p:sp>
        <p:nvSpPr>
          <p:cNvPr id="3" name="Notes Placeholder 2"/>
          <p:cNvSpPr>
            <a:spLocks noGrp="1"/>
          </p:cNvSpPr>
          <p:nvPr>
            <p:ph type="body" idx="1"/>
          </p:nvPr>
        </p:nvSpPr>
        <p:spPr>
          <a:xfrm>
            <a:off x="457200" y="4560571"/>
            <a:ext cx="6402387" cy="432054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rPr>
              <a:t>Speaker to introduce themselves and disclose affiliation</a:t>
            </a:r>
            <a:endParaRPr lang="en-US"/>
          </a:p>
          <a:p>
            <a:pPr marL="0" indent="0">
              <a:buNone/>
            </a:pPr>
            <a:endParaRPr lang="en-US"/>
          </a:p>
        </p:txBody>
      </p:sp>
      <p:sp>
        <p:nvSpPr>
          <p:cNvPr id="5" name="Slide Number Placeholder 4"/>
          <p:cNvSpPr>
            <a:spLocks noGrp="1"/>
          </p:cNvSpPr>
          <p:nvPr>
            <p:ph type="sldNum" sz="quarter" idx="10"/>
          </p:nvPr>
        </p:nvSpPr>
        <p:spPr>
          <a:xfrm>
            <a:off x="6027157" y="8816340"/>
            <a:ext cx="983243" cy="48006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5D694-B106-4AE9-A918-599A9C6B2D2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359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685800"/>
            <a:ext cx="6369050" cy="3582988"/>
          </a:xfrm>
        </p:spPr>
      </p:sp>
      <p:sp>
        <p:nvSpPr>
          <p:cNvPr id="3" name="Notes Placeholder 2"/>
          <p:cNvSpPr>
            <a:spLocks noGrp="1"/>
          </p:cNvSpPr>
          <p:nvPr>
            <p:ph type="body" idx="1"/>
          </p:nvPr>
        </p:nvSpPr>
        <p:spPr>
          <a:xfrm>
            <a:off x="321198" y="4517949"/>
            <a:ext cx="6368527" cy="4778451"/>
          </a:xfrm>
        </p:spPr>
        <p:txBody>
          <a:bodyPr>
            <a:normAutofit/>
          </a:bodyPr>
          <a:lstStyle/>
          <a:p>
            <a:pPr marL="111125" indent="-111125"/>
            <a:r>
              <a:rPr lang="en-US"/>
              <a:t>Living donation can be a profound way to help a loved one or stranger in need. However, individuals considering living donation must also examine the potential medical, psychosocial, and financial effects of donating an organ</a:t>
            </a:r>
            <a:r>
              <a:rPr lang="en-US" baseline="30000"/>
              <a:t>1</a:t>
            </a:r>
          </a:p>
          <a:p>
            <a:pPr marL="111125" indent="-111125"/>
            <a:r>
              <a:rPr lang="en-US"/>
              <a:t>As a transplant community, we have an obligation and responsibility to</a:t>
            </a:r>
            <a:r>
              <a:rPr lang="en-US" baseline="30000"/>
              <a:t>2</a:t>
            </a:r>
            <a:endParaRPr lang="en-US"/>
          </a:p>
          <a:p>
            <a:pPr marL="342900" lvl="1" indent="-111125"/>
            <a:r>
              <a:rPr lang="en-US" sz="1100"/>
              <a:t>Ensure that the living kidney donor option is presented to all potential donors and recipients consistently and informatively</a:t>
            </a:r>
          </a:p>
          <a:p>
            <a:pPr marL="342900" lvl="1" indent="-111125"/>
            <a:r>
              <a:rPr lang="en-US" sz="1100"/>
              <a:t>Identify and eliminate disparities in living kidney donation such as race, sex, and socioeconomic status</a:t>
            </a:r>
          </a:p>
          <a:p>
            <a:pPr marL="342900" lvl="1" indent="-111125"/>
            <a:r>
              <a:rPr lang="en-US" sz="1100"/>
              <a:t>Develop systems to improve efficiencies in process such as donor education and evaluation, while maintaining integrity and rigor</a:t>
            </a:r>
          </a:p>
          <a:p>
            <a:pPr marL="0" indent="0">
              <a:buNone/>
            </a:pPr>
            <a:r>
              <a:rPr lang="en-US" b="1"/>
              <a:t>References:</a:t>
            </a:r>
          </a:p>
          <a:p>
            <a:pPr marL="228600" indent="-228600">
              <a:buFont typeface="Arial" pitchFamily="34" charset="0"/>
              <a:buAutoNum type="arabicPeriod"/>
            </a:pPr>
            <a:r>
              <a:rPr lang="en-US"/>
              <a:t>Liv</a:t>
            </a:r>
            <a:r>
              <a:rPr lang="en-US">
                <a:ea typeface="ITC Avant Garde Gothic Std Book" charset="0"/>
              </a:rPr>
              <a:t>ing Donor Toolkit. American Society of Transplantation. Accessed October 4, 2024. https://www.livingdonortoolkit.com</a:t>
            </a:r>
            <a:endParaRPr lang="en-US"/>
          </a:p>
          <a:p>
            <a:pPr marL="228600" indent="-228600">
              <a:buAutoNum type="arabicPeriod"/>
            </a:pPr>
            <a:r>
              <a:rPr lang="en-US"/>
              <a:t>Rudow DL, </a:t>
            </a:r>
            <a:r>
              <a:rPr lang="en-US" b="0" i="0">
                <a:effectLst/>
              </a:rPr>
              <a:t>Hays R, Baliga P, </a:t>
            </a:r>
            <a:r>
              <a:rPr lang="en-US"/>
              <a:t>et al. Consensus conference on best practices in live kidney donation: recommendations to optimize education, access, and care. </a:t>
            </a:r>
            <a:r>
              <a:rPr lang="en-US" i="1"/>
              <a:t>Am J Transplant</a:t>
            </a:r>
            <a:r>
              <a:rPr lang="en-US"/>
              <a:t>. 2015;15(4):914-922. </a:t>
            </a:r>
          </a:p>
        </p:txBody>
      </p:sp>
      <p:sp>
        <p:nvSpPr>
          <p:cNvPr id="4" name="Slide Number Placeholder 3"/>
          <p:cNvSpPr>
            <a:spLocks noGrp="1"/>
          </p:cNvSpPr>
          <p:nvPr>
            <p:ph type="sldNum" sz="quarter" idx="5"/>
          </p:nvPr>
        </p:nvSpPr>
        <p:spPr/>
        <p:txBody>
          <a:bodyPr/>
          <a:lstStyle/>
          <a:p>
            <a:pPr>
              <a:defRPr/>
            </a:pPr>
            <a:fld id="{3D5D9011-C1BA-41D2-9188-BDA6C65460E3}" type="slidenum">
              <a:rPr lang="en-US" sz="1200" smtClean="0"/>
              <a:pPr>
                <a:defRPr/>
              </a:pPr>
              <a:t>10</a:t>
            </a:fld>
            <a:endParaRPr lang="en-US"/>
          </a:p>
        </p:txBody>
      </p:sp>
    </p:spTree>
    <p:extLst>
      <p:ext uri="{BB962C8B-B14F-4D97-AF65-F5344CB8AC3E}">
        <p14:creationId xmlns:p14="http://schemas.microsoft.com/office/powerpoint/2010/main" val="419830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3213" y="609600"/>
            <a:ext cx="6402387" cy="3602038"/>
          </a:xfrm>
        </p:spPr>
      </p:sp>
      <p:sp>
        <p:nvSpPr>
          <p:cNvPr id="3" name="Notes Placeholder 2"/>
          <p:cNvSpPr>
            <a:spLocks noGrp="1"/>
          </p:cNvSpPr>
          <p:nvPr>
            <p:ph type="body" idx="1"/>
          </p:nvPr>
        </p:nvSpPr>
        <p:spPr>
          <a:xfrm>
            <a:off x="303213" y="4291013"/>
            <a:ext cx="6402388" cy="4878851"/>
          </a:xfrm>
        </p:spPr>
        <p:txBody>
          <a:bodyPr>
            <a:noAutofit/>
          </a:bodyPr>
          <a:lstStyle/>
          <a:p>
            <a:pPr marL="0" marR="0" algn="l">
              <a:buFont typeface="Arial" panose="020B0604020202020204" pitchFamily="34" charset="0"/>
              <a:buChar char="•"/>
            </a:pPr>
            <a:r>
              <a:rPr lang="en-US" sz="1050" i="0">
                <a:solidFill>
                  <a:srgbClr val="242424"/>
                </a:solidFill>
                <a:effectLst/>
              </a:rPr>
              <a:t>The current donor evaluation and selection processes often consider potential risks to donors, with less emphasis on potential benefits of donation</a:t>
            </a:r>
            <a:r>
              <a:rPr lang="en-US" sz="1050" i="0" baseline="30000">
                <a:solidFill>
                  <a:srgbClr val="242424"/>
                </a:solidFill>
                <a:effectLst/>
              </a:rPr>
              <a:t>1</a:t>
            </a:r>
            <a:endParaRPr lang="en-US" sz="1050" i="0">
              <a:solidFill>
                <a:srgbClr val="242424"/>
              </a:solidFill>
              <a:effectLst/>
            </a:endParaRPr>
          </a:p>
          <a:p>
            <a:pPr marL="0" marR="0" algn="l">
              <a:buFont typeface="Arial" panose="020B0604020202020204" pitchFamily="34" charset="0"/>
              <a:buChar char="•"/>
            </a:pPr>
            <a:r>
              <a:rPr lang="en-US" sz="1050" i="0">
                <a:solidFill>
                  <a:srgbClr val="242424"/>
                </a:solidFill>
                <a:effectLst/>
              </a:rPr>
              <a:t>A risk-benefit approach could potentially allow for consideration of donors who might experience significant positive outcomes, even in cases where their risk profile may have previously been considered outside typical acceptance parameters</a:t>
            </a:r>
            <a:r>
              <a:rPr lang="en-US" sz="1050" i="0" baseline="30000">
                <a:solidFill>
                  <a:srgbClr val="242424"/>
                </a:solidFill>
                <a:effectLst/>
              </a:rPr>
              <a:t>2</a:t>
            </a:r>
          </a:p>
          <a:p>
            <a:pPr lvl="0"/>
            <a:endParaRPr lang="en-US" sz="1050"/>
          </a:p>
          <a:p>
            <a:pPr marL="0" indent="0" eaLnBrk="1" fontAlgn="auto" hangingPunct="1">
              <a:spcBef>
                <a:spcPts val="400"/>
              </a:spcBef>
              <a:spcAft>
                <a:spcPts val="0"/>
              </a:spcAft>
              <a:buFont typeface="Arial" pitchFamily="34" charset="0"/>
              <a:buNone/>
              <a:defRPr/>
            </a:pPr>
            <a:r>
              <a:rPr lang="en-US" sz="1050" b="1"/>
              <a:t>References:</a:t>
            </a:r>
          </a:p>
          <a:p>
            <a:pPr marL="228600" indent="-228600">
              <a:spcBef>
                <a:spcPts val="400"/>
              </a:spcBef>
              <a:buAutoNum type="arabicPeriod"/>
              <a:defRPr/>
            </a:pPr>
            <a:r>
              <a:rPr lang="en-US" sz="1050" err="1">
                <a:solidFill>
                  <a:srgbClr val="000000"/>
                </a:solidFill>
              </a:rPr>
              <a:t>Lentine</a:t>
            </a:r>
            <a:r>
              <a:rPr lang="en-US" sz="1050">
                <a:solidFill>
                  <a:srgbClr val="000000"/>
                </a:solidFill>
              </a:rPr>
              <a:t> KL, Lam NN, Segev DL. Risks of Living Kidney Donation Current State of Knowledge on Outcome Important to Donors. </a:t>
            </a:r>
            <a:r>
              <a:rPr lang="en-US" sz="1050" i="1">
                <a:solidFill>
                  <a:srgbClr val="000000"/>
                </a:solidFill>
              </a:rPr>
              <a:t>Clinical J Am Soc Nephrol</a:t>
            </a:r>
            <a:r>
              <a:rPr lang="en-US" sz="1050">
                <a:solidFill>
                  <a:srgbClr val="000000"/>
                </a:solidFill>
              </a:rPr>
              <a:t>. 2019;14(4):597-608</a:t>
            </a:r>
            <a:r>
              <a:rPr lang="en-US" sz="1050">
                <a:ea typeface="ITC Avant Garde Gothic Std Book" charset="0"/>
              </a:rPr>
              <a:t>. </a:t>
            </a:r>
          </a:p>
          <a:p>
            <a:pPr marL="228600" marR="0" lvl="0" indent="-228600" algn="l" defTabSz="914400" rtl="0" eaLnBrk="0" fontAlgn="base" latinLnBrk="0" hangingPunct="0">
              <a:lnSpc>
                <a:spcPct val="100000"/>
              </a:lnSpc>
              <a:spcBef>
                <a:spcPts val="400"/>
              </a:spcBef>
              <a:spcAft>
                <a:spcPct val="0"/>
              </a:spcAft>
              <a:buClrTx/>
              <a:buSzTx/>
              <a:buFont typeface="Arial" pitchFamily="34" charset="0"/>
              <a:buAutoNum type="arabicPeriod"/>
              <a:tabLst/>
              <a:defRPr/>
            </a:pPr>
            <a:r>
              <a:rPr lang="de-DE" sz="1050">
                <a:ea typeface="ITC Avant Garde Gothic Std Book" charset="0"/>
              </a:rPr>
              <a:t>Organ Procurement and Transplantation Network. Living Non-Directed Organ Donation. Accessed January 29, 2025. https://optn.transplant.hrsa.gov/professionals/by-topic/ethical-considerations/living-non-directed-organ-donation/</a:t>
            </a:r>
            <a:endParaRPr lang="en-US" sz="1050">
              <a:solidFill>
                <a:srgbClr val="000000"/>
              </a:solidFill>
            </a:endParaRPr>
          </a:p>
          <a:p>
            <a:pPr marL="228600" indent="-228600">
              <a:spcBef>
                <a:spcPts val="400"/>
              </a:spcBef>
              <a:buAutoNum type="arabicPeriod"/>
              <a:defRPr/>
            </a:pPr>
            <a:endParaRPr lang="en-US" sz="1050">
              <a:ea typeface="ITC Avant Garde Gothic Std Book"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343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Notes Placeholder 5">
            <a:extLst>
              <a:ext uri="{FF2B5EF4-FFF2-40B4-BE49-F238E27FC236}">
                <a16:creationId xmlns:a16="http://schemas.microsoft.com/office/drawing/2014/main" id="{6821C498-62F7-1143-1991-C37D97C552AF}"/>
              </a:ext>
            </a:extLst>
          </p:cNvPr>
          <p:cNvSpPr>
            <a:spLocks noGrp="1"/>
          </p:cNvSpPr>
          <p:nvPr>
            <p:ph type="body" sz="quarter" idx="3"/>
          </p:nvPr>
        </p:nvSpPr>
        <p:spPr>
          <a:xfrm>
            <a:off x="406400" y="4415791"/>
            <a:ext cx="6197599" cy="4778451"/>
          </a:xfrm>
        </p:spPr>
        <p:txBody>
          <a:bodyPr/>
          <a:lstStyle/>
          <a:p>
            <a:r>
              <a:rPr lang="en-US" sz="1100"/>
              <a:t>In this next section, we will look at some novel ways to evaluate the risk of ESRD in potential living kidney donors and the tools that can be used to improve this assessment </a:t>
            </a:r>
          </a:p>
          <a:p>
            <a:endParaRPr lang="en-US"/>
          </a:p>
        </p:txBody>
      </p:sp>
    </p:spTree>
    <p:extLst>
      <p:ext uri="{BB962C8B-B14F-4D97-AF65-F5344CB8AC3E}">
        <p14:creationId xmlns:p14="http://schemas.microsoft.com/office/powerpoint/2010/main" val="189312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19125"/>
            <a:ext cx="6197600" cy="3486150"/>
          </a:xfrm>
        </p:spPr>
      </p:sp>
      <p:sp>
        <p:nvSpPr>
          <p:cNvPr id="3" name="Notes Placeholder 2"/>
          <p:cNvSpPr>
            <a:spLocks noGrp="1"/>
          </p:cNvSpPr>
          <p:nvPr>
            <p:ph type="body" idx="1"/>
          </p:nvPr>
        </p:nvSpPr>
        <p:spPr>
          <a:xfrm>
            <a:off x="412750" y="4283926"/>
            <a:ext cx="6197599" cy="4778451"/>
          </a:xfrm>
        </p:spPr>
        <p:txBody>
          <a:bodyPr>
            <a:normAutofit/>
          </a:bodyPr>
          <a:lstStyle/>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Perioperative mortality risk is low for living kidney donors</a:t>
            </a:r>
          </a:p>
          <a:p>
            <a:pPr marL="403225" lvl="1">
              <a:buFont typeface="System Font Regular"/>
              <a:buChar char="‒"/>
              <a:defRPr/>
            </a:pPr>
            <a:r>
              <a:rPr lang="en-US" sz="1100"/>
              <a:t>The replacement of open donor nephrectomy as standard of care almost completely with laparoscopic nephrectomy, as well as improvements in donor selection, perioperative care, and surgical technique, have led to the decline in perioperative mortality risk for living kidney donors</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A national registry study was conducted using data on living kidney donors from the Scientific Registry of Transplant Recipients from 1993 to 2022</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Of the 164,593 donors in the study, 36 died within 90 days </a:t>
            </a:r>
            <a:r>
              <a:rPr lang="en-US" err="1"/>
              <a:t>postdonation</a:t>
            </a:r>
            <a:r>
              <a:rPr lang="en-US"/>
              <a:t>—that is, 2.2 deaths per 10,000 donations</a:t>
            </a:r>
          </a:p>
          <a:p>
            <a:pPr lvl="1"/>
            <a:r>
              <a:rPr lang="en-US" sz="1100"/>
              <a:t>50% of deaths occurred within the first 7 days</a:t>
            </a:r>
          </a:p>
          <a:p>
            <a:r>
              <a:rPr lang="en-US"/>
              <a:t>Perioperative mortality after living donation declined substantially in the past decade compared with prior decades, to fewer than 1 event per 10,000 donations</a:t>
            </a:r>
          </a:p>
          <a:p>
            <a:pPr marL="0" indent="0">
              <a:buNone/>
            </a:pPr>
            <a:r>
              <a:rPr lang="en-US" b="1"/>
              <a:t>Reference:</a:t>
            </a:r>
          </a:p>
          <a:p>
            <a:pPr marL="0" marR="0" lvl="0" indent="0" algn="l" defTabSz="914400" rtl="0" eaLnBrk="0" fontAlgn="base" latinLnBrk="0" hangingPunct="0">
              <a:lnSpc>
                <a:spcPct val="100000"/>
              </a:lnSpc>
              <a:spcBef>
                <a:spcPts val="600"/>
              </a:spcBef>
              <a:spcAft>
                <a:spcPct val="0"/>
              </a:spcAft>
              <a:buClrTx/>
              <a:buSzTx/>
              <a:buFont typeface="Arial" pitchFamily="34" charset="0"/>
              <a:buNone/>
              <a:tabLst/>
              <a:defRPr/>
            </a:pPr>
            <a:r>
              <a:rPr kumimoji="0" lang="en-US" b="0" i="0" u="none" strike="noStrike" kern="1200" cap="none" spc="0" normalizeH="0" baseline="0" noProof="0">
                <a:ln>
                  <a:noFill/>
                </a:ln>
                <a:effectLst/>
                <a:uLnTx/>
                <a:uFillTx/>
                <a:latin typeface="Arial" pitchFamily="34" charset="0"/>
                <a:ea typeface="ITC Avant Garde Gothic Std Book" charset="0"/>
                <a:cs typeface="Arial" pitchFamily="34" charset="0"/>
              </a:rPr>
              <a:t>Massie AB, </a:t>
            </a:r>
            <a:r>
              <a:rPr kumimoji="0" lang="en-US" b="0" i="0" u="none" strike="noStrike" kern="1200" cap="none" spc="0" normalizeH="0" baseline="0" noProof="0" err="1">
                <a:ln>
                  <a:noFill/>
                </a:ln>
                <a:effectLst/>
                <a:uLnTx/>
                <a:uFillTx/>
                <a:latin typeface="Arial" pitchFamily="34" charset="0"/>
                <a:ea typeface="ITC Avant Garde Gothic Std Book" charset="0"/>
                <a:cs typeface="Arial" pitchFamily="34" charset="0"/>
              </a:rPr>
              <a:t>Motter</a:t>
            </a:r>
            <a:r>
              <a:rPr kumimoji="0" lang="en-US" b="0" i="0" u="none" strike="noStrike" kern="1200" cap="none" spc="0" normalizeH="0" baseline="0" noProof="0">
                <a:ln>
                  <a:noFill/>
                </a:ln>
                <a:effectLst/>
                <a:uLnTx/>
                <a:uFillTx/>
                <a:latin typeface="Arial" pitchFamily="34" charset="0"/>
                <a:ea typeface="ITC Avant Garde Gothic Std Book" charset="0"/>
                <a:cs typeface="Arial" pitchFamily="34" charset="0"/>
              </a:rPr>
              <a:t> JD, Snyder JJ, Levan ML, </a:t>
            </a:r>
            <a:r>
              <a:rPr kumimoji="0" lang="en-US" b="0" i="0" u="none" strike="noStrike" kern="1200" cap="none" spc="0" normalizeH="0" baseline="0" noProof="0" err="1">
                <a:ln>
                  <a:noFill/>
                </a:ln>
                <a:effectLst/>
                <a:uLnTx/>
                <a:uFillTx/>
                <a:latin typeface="Arial" pitchFamily="34" charset="0"/>
                <a:ea typeface="ITC Avant Garde Gothic Std Book" charset="0"/>
                <a:cs typeface="Arial" pitchFamily="34" charset="0"/>
              </a:rPr>
              <a:t>Segev</a:t>
            </a:r>
            <a:r>
              <a:rPr kumimoji="0" lang="en-US" b="0" i="0" u="none" strike="noStrike" kern="1200" cap="none" spc="0" normalizeH="0" baseline="0" noProof="0">
                <a:ln>
                  <a:noFill/>
                </a:ln>
                <a:effectLst/>
                <a:uLnTx/>
                <a:uFillTx/>
                <a:latin typeface="Arial" pitchFamily="34" charset="0"/>
                <a:ea typeface="ITC Avant Garde Gothic Std Book" charset="0"/>
                <a:cs typeface="Arial" pitchFamily="34" charset="0"/>
              </a:rPr>
              <a:t> DL. Thirty-year trends in perioperative mortality risk for living kidney donors. </a:t>
            </a:r>
            <a:r>
              <a:rPr kumimoji="0" lang="pt-BR" b="0" i="1" u="none" strike="noStrike" kern="1200" cap="none" spc="0" normalizeH="0" baseline="0" noProof="0">
                <a:ln>
                  <a:noFill/>
                </a:ln>
                <a:effectLst/>
                <a:uLnTx/>
                <a:uFillTx/>
                <a:latin typeface="Arial" pitchFamily="34" charset="0"/>
                <a:ea typeface="ITC Avant Garde Gothic Std Book" charset="0"/>
                <a:cs typeface="Arial" pitchFamily="34" charset="0"/>
              </a:rPr>
              <a:t>JAMA. </a:t>
            </a:r>
            <a:r>
              <a:rPr kumimoji="0" lang="pt-BR" b="0" i="0" u="none" strike="noStrike" kern="1200" cap="none" spc="0" normalizeH="0" baseline="0" noProof="0">
                <a:ln>
                  <a:noFill/>
                </a:ln>
                <a:effectLst/>
                <a:uLnTx/>
                <a:uFillTx/>
                <a:latin typeface="Arial" pitchFamily="34" charset="0"/>
                <a:ea typeface="ITC Avant Garde Gothic Std Book" charset="0"/>
                <a:cs typeface="Arial" pitchFamily="34" charset="0"/>
              </a:rPr>
              <a:t>2024;332(12):1015-1017.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0167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39763"/>
            <a:ext cx="5976937" cy="3362325"/>
          </a:xfrm>
        </p:spPr>
      </p:sp>
      <p:sp>
        <p:nvSpPr>
          <p:cNvPr id="3" name="Notes Placeholder 2"/>
          <p:cNvSpPr>
            <a:spLocks noGrp="1"/>
          </p:cNvSpPr>
          <p:nvPr>
            <p:ph type="body" idx="1"/>
          </p:nvPr>
        </p:nvSpPr>
        <p:spPr>
          <a:xfrm>
            <a:off x="304006" y="4185558"/>
            <a:ext cx="6402388" cy="5301341"/>
          </a:xfrm>
        </p:spPr>
        <p:txBody>
          <a:bodyPr>
            <a:noAutofit/>
          </a:bodyPr>
          <a:lstStyle/>
          <a:p>
            <a:r>
              <a:rPr lang="en-US" sz="1050"/>
              <a:t>When donating a kidney, living kidney donors accept a variety of possible outcomes, the most direct effect being the long-term risk of developing ESRD</a:t>
            </a:r>
            <a:r>
              <a:rPr lang="en-US" sz="1050" baseline="30000"/>
              <a:t>1</a:t>
            </a:r>
          </a:p>
          <a:p>
            <a:r>
              <a:rPr lang="en-US" sz="1050"/>
              <a:t>A study by </a:t>
            </a:r>
            <a:r>
              <a:rPr lang="en-US" sz="1050" err="1"/>
              <a:t>Muzaale</a:t>
            </a:r>
            <a:r>
              <a:rPr lang="en-US" sz="1050"/>
              <a:t> et al compared outcomes of 96,217 living kidney donors (who donated from April 1994 to November 2011) with those of matched controls. This study found that by age 80, living kidney donors had a higher estimated lifetime-risk of ESRD (90 per 10,000) than similarly healthy non-donors (14 per 10,000)</a:t>
            </a:r>
            <a:r>
              <a:rPr lang="en-US" sz="1050" baseline="30000"/>
              <a:t> 2</a:t>
            </a:r>
          </a:p>
          <a:p>
            <a:pPr>
              <a:defRPr/>
            </a:pPr>
            <a:r>
              <a:rPr lang="en-US" sz="1050"/>
              <a:t>The cumulative incidence of ESRD in living kidney donors compared with matched healthy non-donors is shown in this graph</a:t>
            </a:r>
            <a:r>
              <a:rPr lang="en-US" sz="1050" baseline="30000"/>
              <a:t>2</a:t>
            </a:r>
            <a:endParaRPr lang="en-US" sz="1050"/>
          </a:p>
          <a:p>
            <a:pPr lvl="1">
              <a:defRPr/>
            </a:pPr>
            <a:r>
              <a:rPr lang="en-US" sz="1050"/>
              <a:t>The rate of estimated cumulative incidence of ESRD in living kidney donors was 8 times higher than the rate in similarly healthy non-donors</a:t>
            </a:r>
          </a:p>
          <a:p>
            <a:pPr lvl="2">
              <a:buFont typeface="Wingdings" pitchFamily="2" charset="2"/>
              <a:buChar char="§"/>
              <a:defRPr/>
            </a:pPr>
            <a:r>
              <a:rPr lang="it-IT"/>
              <a:t>Donors=30.8 per 10,000 </a:t>
            </a:r>
            <a:r>
              <a:rPr lang="en-US"/>
              <a:t>(95% confidence interval [CI], 24.3-38.5)</a:t>
            </a:r>
          </a:p>
          <a:p>
            <a:pPr lvl="2">
              <a:buFont typeface="Wingdings" pitchFamily="2" charset="2"/>
              <a:buChar char="§"/>
              <a:defRPr/>
            </a:pPr>
            <a:r>
              <a:rPr lang="it-IT"/>
              <a:t>Healthy non-donors=3.9 per 10,000 (95% CI, 0.8-8.9; </a:t>
            </a:r>
            <a:r>
              <a:rPr lang="it-IT" i="1"/>
              <a:t>P</a:t>
            </a:r>
            <a:r>
              <a:rPr lang="it-IT"/>
              <a:t>&lt;0.001)</a:t>
            </a:r>
          </a:p>
          <a:p>
            <a:pPr>
              <a:defRPr/>
            </a:pPr>
            <a:r>
              <a:rPr lang="it-IT" sz="1050"/>
              <a:t>The absolute risk of ESRD per 10,000 patients differed depending on race/ethnicity. Both Black donors and non-donors had the highest absolute risk, while risk was lowest among both White donors and non-donors</a:t>
            </a:r>
            <a:r>
              <a:rPr lang="en-US" sz="1050" baseline="30000"/>
              <a:t>2</a:t>
            </a:r>
            <a:endParaRPr lang="it-IT" sz="1050"/>
          </a:p>
          <a:p>
            <a:pPr>
              <a:defRPr/>
            </a:pPr>
            <a:r>
              <a:rPr lang="en-US" sz="1050"/>
              <a:t>However, overall, the magnitude of the absolute risk increase of ESRD in living kidney donors was small. Therefore, having a clear understanding of the risk of ESRD may help to inform discussions with individuals who are considering living kidney donation</a:t>
            </a:r>
            <a:r>
              <a:rPr lang="en-US" sz="1050" baseline="30000"/>
              <a:t>2</a:t>
            </a:r>
          </a:p>
          <a:p>
            <a:pPr>
              <a:defRPr/>
            </a:pPr>
            <a:r>
              <a:rPr lang="en-US" sz="1050"/>
              <a:t>To better our understanding of this risk, can anyone think of analogies with similar risk?</a:t>
            </a:r>
          </a:p>
          <a:p>
            <a:pPr>
              <a:defRPr/>
            </a:pPr>
            <a:endParaRPr lang="en-US" sz="1050"/>
          </a:p>
          <a:p>
            <a:pPr marL="0" indent="0" eaLnBrk="1" fontAlgn="auto" hangingPunct="1">
              <a:spcBef>
                <a:spcPts val="0"/>
              </a:spcBef>
              <a:spcAft>
                <a:spcPts val="0"/>
              </a:spcAft>
              <a:buFont typeface="Arial" pitchFamily="34" charset="0"/>
              <a:buNone/>
              <a:defRPr/>
            </a:pPr>
            <a:r>
              <a:rPr lang="en-US" sz="1050" b="1"/>
              <a:t>References:</a:t>
            </a:r>
          </a:p>
          <a:p>
            <a:pPr marL="222079" indent="-222079">
              <a:buFont typeface="+mj-lt"/>
              <a:buAutoNum type="arabicPeriod"/>
            </a:pPr>
            <a:r>
              <a:rPr lang="de-DE" sz="1050"/>
              <a:t>Lentine KL, Kasiske BL, Levey AS, et al. KDIGO Clinical Practice Guideline on the Evaluation and Care of Living Kidney Donors. </a:t>
            </a:r>
            <a:r>
              <a:rPr lang="de-DE" sz="1050" i="1"/>
              <a:t>Transplantation</a:t>
            </a:r>
            <a:r>
              <a:rPr lang="de-DE" sz="1050"/>
              <a:t>. 2017;101(8S suppl 1):S1-S109. </a:t>
            </a:r>
          </a:p>
          <a:p>
            <a:pPr marL="222079" indent="-222079">
              <a:buFont typeface="+mj-lt"/>
              <a:buAutoNum type="arabicPeriod"/>
            </a:pPr>
            <a:r>
              <a:rPr lang="en-US" sz="1050" err="1"/>
              <a:t>Muzaale</a:t>
            </a:r>
            <a:r>
              <a:rPr lang="en-US" sz="1050"/>
              <a:t> AD, Massie AB, Wang MC, et al. Risk of end-stage renal disease following live kidney donation. </a:t>
            </a:r>
            <a:r>
              <a:rPr lang="en-US" sz="1050" i="1"/>
              <a:t>JAMA</a:t>
            </a:r>
            <a:r>
              <a:rPr lang="en-US" sz="1050"/>
              <a:t>. 2014;311(6):579-586.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386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576263"/>
            <a:ext cx="6045200" cy="3402012"/>
          </a:xfrm>
        </p:spPr>
      </p:sp>
      <p:sp>
        <p:nvSpPr>
          <p:cNvPr id="3" name="Notes Placeholder 2"/>
          <p:cNvSpPr>
            <a:spLocks noGrp="1"/>
          </p:cNvSpPr>
          <p:nvPr>
            <p:ph type="body" idx="1"/>
          </p:nvPr>
        </p:nvSpPr>
        <p:spPr>
          <a:xfrm>
            <a:off x="304006" y="4069815"/>
            <a:ext cx="6402388" cy="5224972"/>
          </a:xfrm>
        </p:spPr>
        <p:txBody>
          <a:bodyPr>
            <a:noAutofit/>
          </a:bodyPr>
          <a:lstStyle/>
          <a:p>
            <a:r>
              <a:rPr lang="en-US"/>
              <a:t>An analysis of national registry data in 133,824 </a:t>
            </a:r>
            <a:r>
              <a:rPr lang="en-US" sz="1100"/>
              <a:t>living kidney donor</a:t>
            </a:r>
            <a:r>
              <a:rPr lang="en-US"/>
              <a:t>s between 1987 and 2015 found that the estimated risk of developing ESRD varied according to donor characteristics, from fewer than 7 cases per 10,000 donors to at least 256 cases per 10,000 donors 20 years postdonation</a:t>
            </a:r>
            <a:r>
              <a:rPr lang="en-US" baseline="30000"/>
              <a:t>1</a:t>
            </a:r>
            <a:endParaRPr lang="en-US"/>
          </a:p>
          <a:p>
            <a:r>
              <a:rPr lang="en-US"/>
              <a:t>In a multivariable analysis, the risk of ESRD was highest in male donors, Black donors, and donors who were first-degree biologic relatives of their recipient</a:t>
            </a:r>
            <a:r>
              <a:rPr lang="en-US" baseline="30000"/>
              <a:t>1</a:t>
            </a:r>
            <a:endParaRPr lang="en-US"/>
          </a:p>
          <a:p>
            <a:pPr lvl="1">
              <a:spcBef>
                <a:spcPts val="1200"/>
              </a:spcBef>
              <a:spcAft>
                <a:spcPts val="0"/>
              </a:spcAft>
            </a:pPr>
            <a:r>
              <a:rPr lang="en-US"/>
              <a:t>Male sex (adjusted hazard ratio [</a:t>
            </a:r>
            <a:r>
              <a:rPr lang="en-US" err="1"/>
              <a:t>aHR</a:t>
            </a:r>
            <a:r>
              <a:rPr lang="en-US"/>
              <a:t>]=1.88 [95% CI, 1.50-2.35]; </a:t>
            </a:r>
            <a:r>
              <a:rPr lang="en-US" i="1"/>
              <a:t>P</a:t>
            </a:r>
            <a:r>
              <a:rPr lang="en-US"/>
              <a:t>&lt;0.001), Black donors (</a:t>
            </a:r>
            <a:r>
              <a:rPr lang="en-US" err="1"/>
              <a:t>aHR</a:t>
            </a:r>
            <a:r>
              <a:rPr lang="en-US"/>
              <a:t>=2.96 [95% CI, 2.25-3.89]), and greater BMI (</a:t>
            </a:r>
            <a:r>
              <a:rPr lang="en-US" err="1"/>
              <a:t>aHR</a:t>
            </a:r>
            <a:r>
              <a:rPr lang="en-US"/>
              <a:t> </a:t>
            </a:r>
            <a:r>
              <a:rPr lang="it-IT"/>
              <a:t>per 5 kg/m</a:t>
            </a:r>
            <a:r>
              <a:rPr lang="it-IT" baseline="30000"/>
              <a:t>2</a:t>
            </a:r>
            <a:r>
              <a:rPr lang="it-IT"/>
              <a:t>=1.61 [95% CI, 1.29-2.00]; </a:t>
            </a:r>
            <a:r>
              <a:rPr lang="en-US" i="1"/>
              <a:t>P</a:t>
            </a:r>
            <a:r>
              <a:rPr lang="en-US"/>
              <a:t>&lt;0.001</a:t>
            </a:r>
            <a:r>
              <a:rPr lang="it-IT"/>
              <a:t>)</a:t>
            </a:r>
            <a:r>
              <a:rPr lang="en-US"/>
              <a:t> were associated with a higher risk of ESRD</a:t>
            </a:r>
          </a:p>
          <a:p>
            <a:pPr lvl="1">
              <a:spcBef>
                <a:spcPts val="1200"/>
              </a:spcBef>
              <a:spcAft>
                <a:spcPts val="0"/>
              </a:spcAft>
            </a:pPr>
            <a:r>
              <a:rPr lang="en-US"/>
              <a:t>Older age was associated with a higher risk of ESRD in non-Black male donors (</a:t>
            </a:r>
            <a:r>
              <a:rPr lang="en-US" err="1"/>
              <a:t>aHR</a:t>
            </a:r>
            <a:r>
              <a:rPr lang="en-US"/>
              <a:t> per 10 years of age=1.40 [95% CI, 1.23-1.59]; </a:t>
            </a:r>
            <a:r>
              <a:rPr lang="en-US" i="1"/>
              <a:t>P</a:t>
            </a:r>
            <a:r>
              <a:rPr lang="en-US"/>
              <a:t>&lt;0.001), but the association between age and risk was not statistically significant in Black donors</a:t>
            </a:r>
          </a:p>
          <a:p>
            <a:pPr lvl="1">
              <a:spcBef>
                <a:spcPts val="1200"/>
              </a:spcBef>
              <a:spcAft>
                <a:spcPts val="0"/>
              </a:spcAft>
            </a:pPr>
            <a:r>
              <a:rPr lang="en-US"/>
              <a:t>As shown in the graph, donors who were closely biologically related to their recipient had higher risk of ESRD (</a:t>
            </a:r>
            <a:r>
              <a:rPr lang="pl-PL"/>
              <a:t>aHR</a:t>
            </a:r>
            <a:r>
              <a:rPr lang="en-US"/>
              <a:t>=</a:t>
            </a:r>
            <a:r>
              <a:rPr lang="pl-PL"/>
              <a:t>1.70</a:t>
            </a:r>
            <a:r>
              <a:rPr lang="en-US"/>
              <a:t> [</a:t>
            </a:r>
            <a:r>
              <a:rPr lang="pl-PL"/>
              <a:t>95% CI, 1.24</a:t>
            </a:r>
            <a:r>
              <a:rPr lang="en-US"/>
              <a:t>-</a:t>
            </a:r>
            <a:r>
              <a:rPr lang="pl-PL"/>
              <a:t>2.34</a:t>
            </a:r>
            <a:r>
              <a:rPr lang="en-US"/>
              <a:t>]</a:t>
            </a:r>
            <a:r>
              <a:rPr lang="pl-PL"/>
              <a:t>;</a:t>
            </a:r>
            <a:r>
              <a:rPr lang="en-US"/>
              <a:t> </a:t>
            </a:r>
            <a:r>
              <a:rPr lang="en-US" i="1"/>
              <a:t>P</a:t>
            </a:r>
            <a:r>
              <a:rPr lang="en-US"/>
              <a:t>&lt;0.01)</a:t>
            </a:r>
          </a:p>
          <a:p>
            <a:pPr marL="166559" indent="-166559"/>
            <a:r>
              <a:rPr lang="en-US" sz="1100"/>
              <a:t>A separate analysis of 1901 Caucasian LKDs found that a total of 9 donors (0.47%) developed ESRD, all of whom were biologically related to their recipients, suggesting that the risk of ESRD may be influenced by hereditary factors</a:t>
            </a:r>
            <a:r>
              <a:rPr lang="en-US" sz="1100" baseline="30000"/>
              <a:t>2</a:t>
            </a:r>
            <a:endParaRPr lang="en-US" sz="1100"/>
          </a:p>
          <a:p>
            <a:pPr marL="347472" lvl="1" indent="-173736"/>
            <a:r>
              <a:rPr lang="en-US"/>
              <a:t>ESRD was mainly attributed to immunologic diseases</a:t>
            </a:r>
          </a:p>
          <a:p>
            <a:pPr marL="166559" indent="-166559"/>
            <a:r>
              <a:rPr lang="en-US"/>
              <a:t>Providing accurate estimates of risk to potential </a:t>
            </a:r>
            <a:r>
              <a:rPr lang="en-US" sz="1100"/>
              <a:t>living kidney donor</a:t>
            </a:r>
            <a:r>
              <a:rPr lang="en-US"/>
              <a:t>s may help improve the shared decision-making process and lend support to clinical decisions made during donor evaluation</a:t>
            </a:r>
            <a:r>
              <a:rPr lang="en-US" baseline="30000"/>
              <a:t>1</a:t>
            </a:r>
            <a:endParaRPr lang="en-US"/>
          </a:p>
          <a:p>
            <a:pPr marL="166559" indent="-166559" eaLnBrk="1" fontAlgn="auto" hangingPunct="1">
              <a:spcBef>
                <a:spcPts val="0"/>
              </a:spcBef>
              <a:spcAft>
                <a:spcPts val="0"/>
              </a:spcAft>
              <a:defRPr/>
            </a:pPr>
            <a:endParaRPr lang="en-US"/>
          </a:p>
          <a:p>
            <a:pPr marL="0" indent="0" eaLnBrk="1" fontAlgn="auto" hangingPunct="1">
              <a:spcBef>
                <a:spcPts val="0"/>
              </a:spcBef>
              <a:spcAft>
                <a:spcPts val="0"/>
              </a:spcAft>
              <a:buFont typeface="Arial" pitchFamily="34" charset="0"/>
              <a:buNone/>
              <a:defRPr/>
            </a:pPr>
            <a:r>
              <a:rPr lang="en-US" sz="1050" b="1"/>
              <a:t>References:</a:t>
            </a:r>
          </a:p>
          <a:p>
            <a:pPr marL="228600" lvl="0" indent="-228600">
              <a:buAutoNum type="arabicPeriod"/>
              <a:defRPr/>
            </a:pPr>
            <a:r>
              <a:rPr lang="de-DE" sz="1050">
                <a:ea typeface="ITC Avant Garde Gothic Std Book" charset="0"/>
              </a:rPr>
              <a:t>Massie AB, </a:t>
            </a:r>
            <a:r>
              <a:rPr lang="en-US" sz="1050" err="1"/>
              <a:t>Muzaale</a:t>
            </a:r>
            <a:r>
              <a:rPr lang="en-US" sz="1050"/>
              <a:t> AD, Luo X, </a:t>
            </a:r>
            <a:r>
              <a:rPr lang="de-DE" sz="1050">
                <a:ea typeface="ITC Avant Garde Gothic Std Book" charset="0"/>
              </a:rPr>
              <a:t>et al. Quantifying postdonation risk of ESRD in living kidney donors. </a:t>
            </a:r>
            <a:r>
              <a:rPr lang="de-DE" sz="1050" i="1">
                <a:ea typeface="ITC Avant Garde Gothic Std Book" charset="0"/>
              </a:rPr>
              <a:t>J Am Soc Nephrol</a:t>
            </a:r>
            <a:r>
              <a:rPr lang="de-DE" sz="1050">
                <a:ea typeface="ITC Avant Garde Gothic Std Book" charset="0"/>
              </a:rPr>
              <a:t>. 2017;28(9):2749-2755.  </a:t>
            </a:r>
          </a:p>
          <a:p>
            <a:pPr marL="228600" lvl="0" indent="-228600">
              <a:buAutoNum type="arabicPeriod"/>
              <a:defRPr/>
            </a:pPr>
            <a:r>
              <a:rPr lang="en-US" err="1"/>
              <a:t>Mjøen</a:t>
            </a:r>
            <a:r>
              <a:rPr lang="en-US"/>
              <a:t> G, Hallan S, Hartmann A, et al. Long-term risks for kidney donors. </a:t>
            </a:r>
            <a:r>
              <a:rPr lang="en-US" i="1"/>
              <a:t>Kidney Int</a:t>
            </a:r>
            <a:r>
              <a:rPr lang="en-US"/>
              <a:t>. 2014;86(1):162-167. </a:t>
            </a:r>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15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573088"/>
            <a:ext cx="6003925" cy="3378200"/>
          </a:xfrm>
        </p:spPr>
      </p:sp>
      <p:sp>
        <p:nvSpPr>
          <p:cNvPr id="3" name="Notes Placeholder 2"/>
          <p:cNvSpPr>
            <a:spLocks noGrp="1"/>
          </p:cNvSpPr>
          <p:nvPr>
            <p:ph type="body" idx="1"/>
          </p:nvPr>
        </p:nvSpPr>
        <p:spPr>
          <a:xfrm>
            <a:off x="406400" y="4069814"/>
            <a:ext cx="6402388" cy="5224973"/>
          </a:xfrm>
        </p:spPr>
        <p:txBody>
          <a:bodyPr>
            <a:noAutofit/>
          </a:bodyPr>
          <a:lstStyle/>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1100"/>
              <a:t>Evidence supports that obesity is associated with an increased risk of nonalcoholic fatty liver disease, which has been linked to the development of chronic kidney disease (CKD)</a:t>
            </a:r>
            <a:r>
              <a:rPr lang="en-US" sz="1100" baseline="30000"/>
              <a:t>1,2</a:t>
            </a:r>
            <a:endParaRPr lang="en-US"/>
          </a:p>
          <a:p>
            <a:pPr lvl="0"/>
            <a:r>
              <a:rPr lang="en-US"/>
              <a:t>In a study of 119,769 </a:t>
            </a:r>
            <a:r>
              <a:rPr lang="en-US" sz="1100"/>
              <a:t>living kidney donor</a:t>
            </a:r>
            <a:r>
              <a:rPr lang="en-US"/>
              <a:t>s, the estimated risk of ESRD 20 years after donation was significantly greater for LKDs with obesity (BMI &gt;30 kg/m</a:t>
            </a:r>
            <a:r>
              <a:rPr lang="en-US" baseline="30000"/>
              <a:t>2</a:t>
            </a:r>
            <a:r>
              <a:rPr lang="en-US"/>
              <a:t>) vs counterparts without obesity</a:t>
            </a:r>
            <a:r>
              <a:rPr lang="en-US" baseline="30000"/>
              <a:t>3</a:t>
            </a:r>
            <a:endParaRPr lang="en-US"/>
          </a:p>
          <a:p>
            <a:pPr lvl="1"/>
            <a:r>
              <a:rPr lang="en-US" sz="1100"/>
              <a:t>For each unit increase in BMI above 27 kg/m</a:t>
            </a:r>
            <a:r>
              <a:rPr lang="en-US" sz="1100" baseline="30000"/>
              <a:t>2</a:t>
            </a:r>
            <a:r>
              <a:rPr lang="en-US" sz="1100"/>
              <a:t>, there was an associated significant 7% increase in ESRD risk</a:t>
            </a:r>
            <a:r>
              <a:rPr lang="en-US" sz="1100" baseline="30000"/>
              <a:t>3</a:t>
            </a:r>
            <a:endParaRPr lang="en-US" sz="1100"/>
          </a:p>
          <a:p>
            <a:r>
              <a:rPr lang="en-US"/>
              <a:t>The impact of obesity on ESRD risk was similar for male and female donors, Black and White donors, and across the baseline estimated glomerular filtration rate (eGFR) spectrum</a:t>
            </a:r>
            <a:r>
              <a:rPr lang="en-US" baseline="30000"/>
              <a:t>3</a:t>
            </a:r>
            <a:endParaRPr lang="en-US"/>
          </a:p>
          <a:p>
            <a:pPr lvl="0"/>
            <a:r>
              <a:rPr lang="en-US"/>
              <a:t>The graph shows cumulative incidence of postdonation ESRD events among </a:t>
            </a:r>
            <a:r>
              <a:rPr lang="en-US" sz="1100"/>
              <a:t>living kidney donor</a:t>
            </a:r>
            <a:r>
              <a:rPr lang="en-US"/>
              <a:t>s by obesity status at time of donation. At 20 years postdonation, the cumulative incidence of ESRD among </a:t>
            </a:r>
            <a:r>
              <a:rPr lang="en-US" sz="1100"/>
              <a:t>living kidney donor</a:t>
            </a:r>
            <a:r>
              <a:rPr lang="en-US"/>
              <a:t>s with obesity was 93.9 per 10,000 compared with 39.7 per 10,000 among their counterparts without obesity</a:t>
            </a:r>
            <a:r>
              <a:rPr lang="en-US" baseline="30000"/>
              <a:t>3</a:t>
            </a:r>
            <a:endParaRPr lang="en-US"/>
          </a:p>
          <a:p>
            <a:pPr lvl="0"/>
            <a:r>
              <a:rPr lang="en-US"/>
              <a:t>While the absolute risk for postdonation ESRD remains low, </a:t>
            </a:r>
            <a:r>
              <a:rPr lang="en-US" sz="1100"/>
              <a:t>living kidney donor</a:t>
            </a:r>
            <a:r>
              <a:rPr lang="en-US"/>
              <a:t>s with obesity have a 1.9-fold higher risk of developing ESRD than their counterparts without obesity</a:t>
            </a:r>
            <a:r>
              <a:rPr lang="en-US" baseline="30000"/>
              <a:t>3</a:t>
            </a:r>
            <a:endParaRPr lang="en-US"/>
          </a:p>
          <a:p>
            <a:r>
              <a:rPr lang="en-US"/>
              <a:t>It is important to note that long-term lifestyle modifications may help ameliorate risks of ESRD associated with obesity</a:t>
            </a:r>
            <a:r>
              <a:rPr lang="en-US" baseline="30000"/>
              <a:t>3</a:t>
            </a:r>
            <a:endParaRPr lang="en-US"/>
          </a:p>
          <a:p>
            <a:pPr lvl="1"/>
            <a:r>
              <a:rPr lang="en-US" sz="1100"/>
              <a:t>Lifestyle changes, such as weight loss programs, for potential LKDs with obesity both pre- and postdonation may help to maintain weight and mitigate the risk of ESRD</a:t>
            </a:r>
            <a:r>
              <a:rPr lang="en-US" sz="1100" baseline="30000"/>
              <a:t>3</a:t>
            </a:r>
            <a:endParaRPr lang="en-US" sz="1100"/>
          </a:p>
          <a:p>
            <a:pPr lvl="1"/>
            <a:endParaRPr lang="en-US"/>
          </a:p>
          <a:p>
            <a:pPr marL="0" indent="0" eaLnBrk="1" fontAlgn="auto" hangingPunct="1">
              <a:spcBef>
                <a:spcPts val="0"/>
              </a:spcBef>
              <a:spcAft>
                <a:spcPts val="0"/>
              </a:spcAft>
              <a:buNone/>
              <a:defRPr/>
            </a:pPr>
            <a:r>
              <a:rPr lang="en-US" b="1"/>
              <a:t>References:</a:t>
            </a:r>
          </a:p>
          <a:p>
            <a:pPr marL="228600" indent="-228600" eaLnBrk="1" fontAlgn="auto" hangingPunct="1">
              <a:spcBef>
                <a:spcPts val="0"/>
              </a:spcBef>
              <a:spcAft>
                <a:spcPts val="0"/>
              </a:spcAft>
              <a:buFont typeface="+mj-lt"/>
              <a:buAutoNum type="arabicPeriod"/>
              <a:defRPr/>
            </a:pPr>
            <a:r>
              <a:rPr lang="en-US" b="0" i="0" err="1">
                <a:effectLst/>
              </a:rPr>
              <a:t>Fabbrini</a:t>
            </a:r>
            <a:r>
              <a:rPr lang="en-US" b="0" i="0">
                <a:effectLst/>
              </a:rPr>
              <a:t> E, Sullivan S, Klein S. Obesity and nonalcoholic fatty liver disease: biochemical, metabolic, and clinical implications. </a:t>
            </a:r>
            <a:r>
              <a:rPr lang="en-US" b="0" i="1">
                <a:effectLst/>
              </a:rPr>
              <a:t>Hepatology</a:t>
            </a:r>
            <a:r>
              <a:rPr lang="en-US" b="0" i="0">
                <a:effectLst/>
              </a:rPr>
              <a:t>. 2010;51(2):679-689.</a:t>
            </a:r>
            <a:endParaRPr lang="en-US" b="1"/>
          </a:p>
          <a:p>
            <a:pPr marL="228600" indent="-228600" eaLnBrk="1" fontAlgn="auto" hangingPunct="1">
              <a:spcBef>
                <a:spcPts val="0"/>
              </a:spcBef>
              <a:spcAft>
                <a:spcPts val="0"/>
              </a:spcAft>
              <a:buFont typeface="+mj-lt"/>
              <a:buAutoNum type="arabicPeriod"/>
              <a:defRPr/>
            </a:pPr>
            <a:r>
              <a:rPr lang="en-US" b="0" i="0" err="1">
                <a:effectLst/>
              </a:rPr>
              <a:t>Marcuccilli</a:t>
            </a:r>
            <a:r>
              <a:rPr lang="en-US" b="0" i="0">
                <a:effectLst/>
              </a:rPr>
              <a:t> M, </a:t>
            </a:r>
            <a:r>
              <a:rPr lang="en-US" b="0" i="0" err="1">
                <a:effectLst/>
              </a:rPr>
              <a:t>Chonchol</a:t>
            </a:r>
            <a:r>
              <a:rPr lang="en-US" b="0" i="0">
                <a:effectLst/>
              </a:rPr>
              <a:t> M. NAFLD and chronic kidney disease. </a:t>
            </a:r>
            <a:r>
              <a:rPr lang="en-US" b="0" i="1">
                <a:effectLst/>
              </a:rPr>
              <a:t>Int J Mol Sci</a:t>
            </a:r>
            <a:r>
              <a:rPr lang="en-US" b="0" i="0">
                <a:effectLst/>
              </a:rPr>
              <a:t>. 2016;17(4):562. doi:10.3390/ijms17040562</a:t>
            </a:r>
          </a:p>
          <a:p>
            <a:pPr marL="228600" indent="-228600" eaLnBrk="1" fontAlgn="auto" hangingPunct="1">
              <a:spcBef>
                <a:spcPts val="0"/>
              </a:spcBef>
              <a:spcAft>
                <a:spcPts val="0"/>
              </a:spcAft>
              <a:buFont typeface="+mj-lt"/>
              <a:buAutoNum type="arabicPeriod"/>
              <a:defRPr/>
            </a:pPr>
            <a:r>
              <a:rPr lang="en-US">
                <a:ea typeface="ITC Avant Garde Gothic Std Book" charset="0"/>
              </a:rPr>
              <a:t>Locke JE, Reed RD, Massie A, et al. Obesity increases the risk of end-stage renal disease among living kidney donors. </a:t>
            </a:r>
            <a:r>
              <a:rPr lang="en-US" i="1">
                <a:ea typeface="ITC Avant Garde Gothic Std Book" charset="0"/>
              </a:rPr>
              <a:t>Kidney Int</a:t>
            </a:r>
            <a:r>
              <a:rPr lang="en-US">
                <a:ea typeface="ITC Avant Garde Gothic Std Book" charset="0"/>
              </a:rPr>
              <a:t>. 2017;91(3):699-703.</a:t>
            </a:r>
            <a:endParaRPr lang="en-US" sz="600" b="1"/>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2885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709613"/>
            <a:ext cx="6159500" cy="3465512"/>
          </a:xfrm>
        </p:spPr>
      </p:sp>
      <p:sp>
        <p:nvSpPr>
          <p:cNvPr id="3" name="Notes Placeholder 2"/>
          <p:cNvSpPr>
            <a:spLocks noGrp="1"/>
          </p:cNvSpPr>
          <p:nvPr>
            <p:ph type="body" idx="1"/>
          </p:nvPr>
        </p:nvSpPr>
        <p:spPr>
          <a:xfrm>
            <a:off x="425450" y="4324157"/>
            <a:ext cx="6159500" cy="4869029"/>
          </a:xfrm>
        </p:spPr>
        <p:txBody>
          <a:bodyPr>
            <a:noAutofit/>
          </a:bodyPr>
          <a:lstStyle/>
          <a:p>
            <a:r>
              <a:rPr lang="en-US"/>
              <a:t>As you can see in the graphs, this model revealed a substantial variation in the projected risks of ESRD according to age, race, and sex</a:t>
            </a:r>
            <a:r>
              <a:rPr lang="en-US" baseline="30000"/>
              <a:t>1</a:t>
            </a:r>
            <a:r>
              <a:rPr lang="en-US"/>
              <a:t> </a:t>
            </a:r>
          </a:p>
          <a:p>
            <a:pPr lvl="1"/>
            <a:r>
              <a:rPr lang="en-US" sz="1100"/>
              <a:t>The highest 15-year risk was among middle-aged Black men, while many older living kidney donor candidates had lower estimated long-term risks of ESRD, even in the presence of health conditions that are often considered to be contraindications to donation, including low eGFR or mild hypertension</a:t>
            </a:r>
            <a:endParaRPr lang="en-US" sz="1100" baseline="30000"/>
          </a:p>
          <a:p>
            <a:r>
              <a:rPr lang="en-US"/>
              <a:t>A tool to help predict the long-term risk of ESRD in living kidney donor candidates in the absence of kidney donation could help make the criteria by which a candidate is accepted or declined more empirical and transparent</a:t>
            </a:r>
            <a:r>
              <a:rPr lang="en-US" baseline="30000"/>
              <a:t>1</a:t>
            </a:r>
          </a:p>
          <a:p>
            <a:r>
              <a:rPr lang="en-US"/>
              <a:t>Johns Hopkins University developed an online risk tool based on demographic and health characteristics to help evaluate, counsel, and accept living kidney donor candidates</a:t>
            </a:r>
            <a:r>
              <a:rPr lang="en-US" baseline="30000"/>
              <a:t>1,2</a:t>
            </a:r>
            <a:endParaRPr lang="en-US"/>
          </a:p>
          <a:p>
            <a:pPr lvl="1"/>
            <a:r>
              <a:rPr lang="en-US" sz="1100"/>
              <a:t>The tool can be found at www.transplantmodels.com/esrdrisk</a:t>
            </a:r>
            <a:endParaRPr lang="en-US" sz="1100" baseline="30000"/>
          </a:p>
          <a:p>
            <a:r>
              <a:rPr lang="en-US"/>
              <a:t>Use of the online risk tool may help reduce the number of living kidney donors in whom ESRD develops after donation, support donation among people whose long-term risk was previously misunderstood, and enhance informed consent and shared decision-making with donor candidates</a:t>
            </a:r>
            <a:r>
              <a:rPr lang="en-US" baseline="30000"/>
              <a:t>1</a:t>
            </a:r>
          </a:p>
          <a:p>
            <a:endParaRPr lang="en-US"/>
          </a:p>
          <a:p>
            <a:pPr marL="0" indent="0">
              <a:buNone/>
            </a:pPr>
            <a:r>
              <a:rPr lang="en-US" b="1"/>
              <a:t>References:</a:t>
            </a:r>
          </a:p>
          <a:p>
            <a:pPr marL="222079" indent="-222079">
              <a:buFont typeface="+mj-lt"/>
              <a:buAutoNum type="arabicPeriod"/>
            </a:pPr>
            <a:r>
              <a:rPr lang="de-DE">
                <a:ea typeface="ITC Avant Garde Gothic Std Book" charset="0"/>
              </a:rPr>
              <a:t>Grams ME, Sang Y, Levey AS, et al. Kidney-failure risk projection for the living kidney-donor candidate. </a:t>
            </a:r>
            <a:r>
              <a:rPr lang="de-DE" i="1">
                <a:ea typeface="ITC Avant Garde Gothic Std Book" charset="0"/>
              </a:rPr>
              <a:t>N Engl J Med</a:t>
            </a:r>
            <a:r>
              <a:rPr lang="de-DE">
                <a:ea typeface="ITC Avant Garde Gothic Std Book" charset="0"/>
              </a:rPr>
              <a:t>. 2016;374(5):411-421. </a:t>
            </a:r>
          </a:p>
          <a:p>
            <a:pPr marL="222079" indent="-222079">
              <a:buFont typeface="+mj-lt"/>
              <a:buAutoNum type="arabicPeriod"/>
            </a:pPr>
            <a:r>
              <a:rPr lang="de-DE">
                <a:ea typeface="ITC Avant Garde Gothic Std Book" charset="0"/>
              </a:rPr>
              <a:t>Lentine KL, Kasiske BL, Levey AS, et al. KDIGO Clinical Practice Guideline on the Evaluation and Care of Living Kidney Donors. </a:t>
            </a:r>
            <a:r>
              <a:rPr lang="de-DE" i="1">
                <a:ea typeface="ITC Avant Garde Gothic Std Book" charset="0"/>
              </a:rPr>
              <a:t>Transplantation</a:t>
            </a:r>
            <a:r>
              <a:rPr lang="de-DE">
                <a:ea typeface="ITC Avant Garde Gothic Std Book" charset="0"/>
              </a:rPr>
              <a:t>. 2017;101(8S suppl 1):S1-S109. </a:t>
            </a:r>
            <a:endParaRPr lang="en-US">
              <a:ea typeface="ITC Avant Garde Gothic Std Book"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28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647700"/>
            <a:ext cx="6103937" cy="3433763"/>
          </a:xfrm>
        </p:spPr>
      </p:sp>
      <p:sp>
        <p:nvSpPr>
          <p:cNvPr id="3" name="Notes Placeholder 2"/>
          <p:cNvSpPr>
            <a:spLocks noGrp="1"/>
          </p:cNvSpPr>
          <p:nvPr>
            <p:ph type="body" idx="1"/>
          </p:nvPr>
        </p:nvSpPr>
        <p:spPr>
          <a:xfrm>
            <a:off x="452438" y="4303838"/>
            <a:ext cx="6402388" cy="4992562"/>
          </a:xfrm>
        </p:spPr>
        <p:txBody>
          <a:bodyPr>
            <a:noAutofit/>
          </a:bodyPr>
          <a:lstStyle/>
          <a:p>
            <a:r>
              <a:rPr lang="en-US"/>
              <a:t>Although tools to predict baseline long-term ESRD risk are useful, true risk prediction for living kidney donors must also include absolute risk if the individual does donate their kidney</a:t>
            </a:r>
          </a:p>
          <a:p>
            <a:pPr lvl="1"/>
            <a:r>
              <a:rPr lang="en-US" sz="1100"/>
              <a:t>Postdonation ESRD risk in living kidney donors is likely to be higher than the estimated baseline risk calculated prior to donation</a:t>
            </a:r>
          </a:p>
          <a:p>
            <a:r>
              <a:rPr lang="en-US"/>
              <a:t>A prediction model has been constructed using national registry data to estimate the absolute risk of ESRD</a:t>
            </a:r>
          </a:p>
          <a:p>
            <a:pPr lvl="1"/>
            <a:r>
              <a:rPr lang="en-US" sz="1100"/>
              <a:t>The risk calculator can be found at www.transplantmodels.com/donesrd/</a:t>
            </a:r>
          </a:p>
          <a:p>
            <a:r>
              <a:rPr lang="en-US"/>
              <a:t>The full range of predicted 20-year risk of ESRD (per 10,000 donors) postdonation was wide and varied according to donor characteristics, with a median (interquartile range [IQR]) of</a:t>
            </a:r>
          </a:p>
          <a:p>
            <a:pPr lvl="1">
              <a:tabLst>
                <a:tab pos="328295" algn="l"/>
              </a:tabLst>
            </a:pPr>
            <a:r>
              <a:rPr lang="en-US" sz="1100"/>
              <a:t>1 (1-2) cases per 10,000 donors at 5 years </a:t>
            </a:r>
          </a:p>
          <a:p>
            <a:pPr lvl="1">
              <a:tabLst>
                <a:tab pos="328295" algn="l"/>
              </a:tabLst>
            </a:pPr>
            <a:r>
              <a:rPr lang="en-US" sz="1100"/>
              <a:t>6 (4-11) cases per 10,000 at 10 years </a:t>
            </a:r>
          </a:p>
          <a:p>
            <a:pPr lvl="1">
              <a:tabLst>
                <a:tab pos="328295" algn="l"/>
              </a:tabLst>
            </a:pPr>
            <a:r>
              <a:rPr lang="en-US" sz="1100"/>
              <a:t>16 (10-29) cases per 10,000 at 15 years </a:t>
            </a:r>
          </a:p>
          <a:p>
            <a:pPr lvl="1">
              <a:tabLst>
                <a:tab pos="328295" algn="l"/>
              </a:tabLst>
            </a:pPr>
            <a:r>
              <a:rPr lang="en-US" sz="1100"/>
              <a:t>34 (20-59) cases per 10,000 at 20 years</a:t>
            </a:r>
          </a:p>
          <a:p>
            <a:r>
              <a:rPr lang="en-US"/>
              <a:t>Accurate estimates of long-term ESRD risk may help support living kidney donor candidates in making educated decisions about donation</a:t>
            </a:r>
          </a:p>
          <a:p>
            <a:endParaRPr lang="en-US"/>
          </a:p>
          <a:p>
            <a:pPr marL="0" indent="0">
              <a:buNone/>
            </a:pPr>
            <a:r>
              <a:rPr lang="en-US" b="1"/>
              <a:t>Reference:</a:t>
            </a:r>
          </a:p>
          <a:p>
            <a:pPr marL="0" lvl="0" indent="0">
              <a:buNone/>
              <a:defRPr/>
            </a:pPr>
            <a:r>
              <a:rPr lang="de-DE">
                <a:ea typeface="ITC Avant Garde Gothic Std Book" charset="0"/>
              </a:rPr>
              <a:t>Massie AB, </a:t>
            </a:r>
            <a:r>
              <a:rPr lang="en-US" err="1"/>
              <a:t>Muzaale</a:t>
            </a:r>
            <a:r>
              <a:rPr lang="en-US"/>
              <a:t> AD, Luo X, </a:t>
            </a:r>
            <a:r>
              <a:rPr lang="de-DE">
                <a:ea typeface="ITC Avant Garde Gothic Std Book" charset="0"/>
              </a:rPr>
              <a:t>et al. Quantifying postdonation risk of ESRD in living kidney donors. </a:t>
            </a:r>
            <a:r>
              <a:rPr lang="de-DE" i="1">
                <a:ea typeface="ITC Avant Garde Gothic Std Book" charset="0"/>
              </a:rPr>
              <a:t>J Am Soc Nephrol</a:t>
            </a:r>
            <a:r>
              <a:rPr lang="de-DE">
                <a:ea typeface="ITC Avant Garde Gothic Std Book" charset="0"/>
              </a:rPr>
              <a:t>. 2017;28(9):2749-2755.</a:t>
            </a:r>
            <a:endParaRPr lang="en-US">
              <a:ea typeface="ITC Avant Garde Gothic Std Book"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589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817563"/>
            <a:ext cx="6196013" cy="3484562"/>
          </a:xfrm>
        </p:spPr>
      </p:sp>
      <p:sp>
        <p:nvSpPr>
          <p:cNvPr id="3" name="Notes Placeholder 2"/>
          <p:cNvSpPr>
            <a:spLocks noGrp="1"/>
          </p:cNvSpPr>
          <p:nvPr>
            <p:ph type="body" idx="1"/>
          </p:nvPr>
        </p:nvSpPr>
        <p:spPr>
          <a:xfrm>
            <a:off x="444500" y="4483100"/>
            <a:ext cx="6196013" cy="4992562"/>
          </a:xfrm>
        </p:spPr>
        <p:txBody>
          <a:bodyPr>
            <a:noAutofit/>
          </a:bodyPr>
          <a:lstStyle/>
          <a:p>
            <a:pPr>
              <a:spcBef>
                <a:spcPts val="1200"/>
              </a:spcBef>
              <a:spcAft>
                <a:spcPts val="0"/>
              </a:spcAft>
              <a:buSzPct val="110000"/>
            </a:pPr>
            <a:r>
              <a:rPr lang="en-US" sz="1100"/>
              <a:t>In 2022, OPTN updated the living donor exclusion criteria to remove type 2 diabetes as an absolute contraindication </a:t>
            </a:r>
            <a:r>
              <a:rPr lang="de-DE" sz="1100">
                <a:ea typeface="ITC Avant Garde Gothic Std Book" charset="0"/>
              </a:rPr>
              <a:t>for potential living donors without end organ disease or unacceptable lifetime risk of complications</a:t>
            </a:r>
            <a:r>
              <a:rPr lang="en-US" sz="1100"/>
              <a:t>. As these criteria continue to evolve, transplant programs have a responsibility to support donor candidates and ensure that they are aware of potential risks as part of their decision-making process</a:t>
            </a:r>
            <a:r>
              <a:rPr lang="en-US" sz="1100" baseline="30000"/>
              <a:t>1-3</a:t>
            </a:r>
          </a:p>
          <a:p>
            <a:pPr>
              <a:spcBef>
                <a:spcPts val="1200"/>
              </a:spcBef>
              <a:spcAft>
                <a:spcPts val="0"/>
              </a:spcAft>
              <a:buSzPct val="110000"/>
            </a:pPr>
            <a:r>
              <a:rPr lang="en-US"/>
              <a:t>In 2017, Kidney Disease: Improving Global Outcomes (KDIGO) published clinical practice guidelines providing recommendations on the evaluation and care of living kidney donors before, during, or after to assist medical professionals who work in transplantation</a:t>
            </a:r>
            <a:r>
              <a:rPr lang="en-US" baseline="30000"/>
              <a:t>1</a:t>
            </a:r>
          </a:p>
          <a:p>
            <a:pPr>
              <a:spcBef>
                <a:spcPts val="1200"/>
              </a:spcBef>
              <a:spcAft>
                <a:spcPts val="0"/>
              </a:spcAft>
              <a:buSzPct val="110000"/>
            </a:pPr>
            <a:r>
              <a:rPr lang="en-US"/>
              <a:t>Each donor candidate has a long-term risk (cumulative incidence) of developing kidney failure, influenced by the combination of risks projected by their demographic and health characteristics at the time of evaluation plus the risk attributable to donation. This figure shows the transplant program’s threshold for acceptable postdonation risk based on the candidate’s characteristics</a:t>
            </a:r>
            <a:r>
              <a:rPr lang="en-US" baseline="30000"/>
              <a:t>1</a:t>
            </a:r>
            <a:r>
              <a:rPr lang="en-US"/>
              <a:t> </a:t>
            </a:r>
          </a:p>
          <a:p>
            <a:pPr marL="166559" indent="-166559" eaLnBrk="1" fontAlgn="auto" hangingPunct="1">
              <a:spcBef>
                <a:spcPts val="0"/>
              </a:spcBef>
              <a:spcAft>
                <a:spcPts val="0"/>
              </a:spcAft>
              <a:defRPr/>
            </a:pPr>
            <a:endParaRPr lang="en-US"/>
          </a:p>
          <a:p>
            <a:pPr marL="0" indent="0" eaLnBrk="1" fontAlgn="auto" hangingPunct="1">
              <a:spcBef>
                <a:spcPts val="0"/>
              </a:spcBef>
              <a:spcAft>
                <a:spcPts val="0"/>
              </a:spcAft>
              <a:buFont typeface="Arial" pitchFamily="34" charset="0"/>
              <a:buNone/>
              <a:defRPr/>
            </a:pPr>
            <a:r>
              <a:rPr lang="en-US" sz="1050" b="1"/>
              <a:t>References:</a:t>
            </a:r>
          </a:p>
          <a:p>
            <a:pPr marL="228600" indent="-228600">
              <a:buFont typeface="+mj-lt"/>
              <a:buAutoNum type="arabicPeriod"/>
            </a:pPr>
            <a:r>
              <a:rPr lang="de-DE" sz="1050">
                <a:ea typeface="ITC Avant Garde Gothic Std Book" charset="0"/>
              </a:rPr>
              <a:t>Lentine KL, Kasiske BL, Levey AS, et al. KDIGO Clinical Practice Guideline on the Evaluation and Care of Living Kidney Donors. </a:t>
            </a:r>
            <a:r>
              <a:rPr lang="de-DE" sz="1050" i="1">
                <a:ea typeface="ITC Avant Garde Gothic Std Book" charset="0"/>
              </a:rPr>
              <a:t>Transplantation</a:t>
            </a:r>
            <a:r>
              <a:rPr lang="de-DE" sz="1050">
                <a:ea typeface="ITC Avant Garde Gothic Std Book" charset="0"/>
              </a:rPr>
              <a:t>. 2017;101(8S suppl 1):S1-S109. </a:t>
            </a:r>
          </a:p>
          <a:p>
            <a:pPr marL="228600" indent="-228600">
              <a:buFont typeface="+mj-lt"/>
              <a:buAutoNum type="arabicPeriod"/>
            </a:pPr>
            <a:r>
              <a:rPr lang="en-US" sz="1050" err="1"/>
              <a:t>Muzaale</a:t>
            </a:r>
            <a:r>
              <a:rPr lang="en-US" sz="1050"/>
              <a:t> AD, Massie AB, Wang MC, et al. Risk of end-stage renal disease following live kidney donation. </a:t>
            </a:r>
            <a:r>
              <a:rPr lang="en-US" sz="1050" i="1"/>
              <a:t>JAMA. </a:t>
            </a:r>
            <a:r>
              <a:rPr lang="en-US" sz="1050"/>
              <a:t>2014;311(6):579-586. </a:t>
            </a:r>
          </a:p>
          <a:p>
            <a:pPr marL="228600" indent="-228600">
              <a:buFont typeface="+mj-lt"/>
              <a:buAutoNum type="arabicPeriod"/>
            </a:pPr>
            <a:r>
              <a:rPr lang="en-US" sz="1050"/>
              <a:t>Organ Procurement and Transplantation Network. Modify living donor exclusion criteria. June 27, 2022. Accessed October 8, 2024. https://optn.transplant.hrsa.gov/media/d2hlvxv1/policy-notice_modify-ld-excl-crit_ldc.pdf</a:t>
            </a: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198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560571"/>
            <a:ext cx="6402388" cy="4320540"/>
          </a:xfrm>
        </p:spPr>
        <p:txBody>
          <a:bodyPr/>
          <a:lstStyle/>
          <a:p>
            <a:r>
              <a:rPr lang="en-US"/>
              <a:t>This program is sponsored by Sanofi. I am being compensated and/or receiving an honorarium from Sanofi in connection with this presentation</a:t>
            </a:r>
          </a:p>
          <a:p>
            <a:r>
              <a:rPr lang="en-US"/>
              <a:t>The content contained in this presentation was developed by Sanofi and is not eligible for continuing medical education (CME) credits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893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3531" y="4321175"/>
            <a:ext cx="6290469" cy="4320540"/>
          </a:xfrm>
        </p:spPr>
        <p:txBody>
          <a:bodyPr>
            <a:normAutofit/>
          </a:bodyPr>
          <a:lstStyle/>
          <a:p>
            <a:r>
              <a:rPr lang="en-US"/>
              <a:t>In this section, we will explore additional risks of living kidney donation outside of ESRD and how to address some of the challenges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8814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38175"/>
            <a:ext cx="6164263" cy="3468688"/>
          </a:xfrm>
        </p:spPr>
      </p:sp>
      <p:sp>
        <p:nvSpPr>
          <p:cNvPr id="3" name="Notes Placeholder 2"/>
          <p:cNvSpPr>
            <a:spLocks noGrp="1"/>
          </p:cNvSpPr>
          <p:nvPr>
            <p:ph type="body" idx="1"/>
          </p:nvPr>
        </p:nvSpPr>
        <p:spPr>
          <a:xfrm>
            <a:off x="351245" y="4210264"/>
            <a:ext cx="6307909" cy="4891879"/>
          </a:xfrm>
        </p:spPr>
        <p:txBody>
          <a:bodyPr>
            <a:normAutofit/>
          </a:bodyPr>
          <a:lstStyle/>
          <a:p>
            <a:r>
              <a:rPr lang="en-US"/>
              <a:t>While living kidney donors are known to experience many positive psychosocial effects, some may also experience negative psychosocial effects, such as </a:t>
            </a:r>
          </a:p>
          <a:p>
            <a:pPr marL="34290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sz="1100"/>
              <a:t>Worse physical health since donation</a:t>
            </a:r>
            <a:r>
              <a:rPr lang="en-US" sz="1100" baseline="30000">
                <a:solidFill>
                  <a:srgbClr val="000000"/>
                </a:solidFill>
              </a:rPr>
              <a:t>1</a:t>
            </a:r>
            <a:endParaRPr lang="en-US" sz="1100"/>
          </a:p>
          <a:p>
            <a:pPr marL="342900" marR="0" lvl="1"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lang="en-US" sz="1100"/>
              <a:t>Persistent fatigue and pain</a:t>
            </a:r>
            <a:r>
              <a:rPr lang="en-US" sz="1100" baseline="30000">
                <a:solidFill>
                  <a:srgbClr val="000000"/>
                </a:solidFill>
              </a:rPr>
              <a:t>1</a:t>
            </a:r>
            <a:endParaRPr lang="en-US" sz="1100"/>
          </a:p>
          <a:p>
            <a:pPr lvl="1"/>
            <a:r>
              <a:rPr lang="en-US" sz="1100"/>
              <a:t>Current or future health concerns as a result of donation</a:t>
            </a:r>
            <a:r>
              <a:rPr lang="en-US" sz="1100" baseline="30000">
                <a:solidFill>
                  <a:srgbClr val="000000"/>
                </a:solidFill>
              </a:rPr>
              <a:t>2,3</a:t>
            </a:r>
            <a:endParaRPr lang="en-US" sz="1100"/>
          </a:p>
          <a:p>
            <a:pPr lvl="1"/>
            <a:r>
              <a:rPr lang="en-US" sz="1100"/>
              <a:t>Unfavorable changes in donor’s body image</a:t>
            </a:r>
            <a:r>
              <a:rPr lang="en-US" sz="1100" baseline="30000">
                <a:solidFill>
                  <a:srgbClr val="000000"/>
                </a:solidFill>
              </a:rPr>
              <a:t>2</a:t>
            </a:r>
            <a:endParaRPr lang="en-US" sz="1100"/>
          </a:p>
          <a:p>
            <a:pPr lvl="1"/>
            <a:r>
              <a:rPr lang="en-US" sz="1100"/>
              <a:t>Worsened relationships with other family members</a:t>
            </a:r>
            <a:r>
              <a:rPr lang="en-US" sz="1100" baseline="30000">
                <a:solidFill>
                  <a:srgbClr val="000000"/>
                </a:solidFill>
              </a:rPr>
              <a:t>3</a:t>
            </a:r>
            <a:endParaRPr lang="en-US" sz="1100"/>
          </a:p>
          <a:p>
            <a:pPr lvl="1"/>
            <a:r>
              <a:rPr lang="en-US" sz="1100"/>
              <a:t>Elevated emotional distress and/or psychiatric disorders</a:t>
            </a:r>
            <a:r>
              <a:rPr lang="en-US" sz="1100" baseline="30000">
                <a:solidFill>
                  <a:srgbClr val="000000"/>
                </a:solidFill>
              </a:rPr>
              <a:t>2,3</a:t>
            </a:r>
          </a:p>
          <a:p>
            <a:pPr marL="111125" marR="0" lvl="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b="0" i="0" u="non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Understanding both the positive and negative psychosocial effects of living kidney donation is important</a:t>
            </a:r>
            <a:r>
              <a:rPr lang="en-US" b="0" baseline="30000">
                <a:solidFill>
                  <a:srgbClr val="000000"/>
                </a:solidFill>
              </a:rPr>
              <a:t>3</a:t>
            </a:r>
            <a:endParaRPr lang="en-US" b="0">
              <a:solidFill>
                <a:srgbClr val="000000"/>
              </a:solidFill>
            </a:endParaRPr>
          </a:p>
          <a:p>
            <a:pPr lvl="1"/>
            <a:endParaRPr lang="en-US" sz="1100"/>
          </a:p>
          <a:p>
            <a:pPr marL="0" indent="0">
              <a:buNone/>
            </a:pPr>
            <a:endParaRPr lang="en-US" b="1"/>
          </a:p>
          <a:p>
            <a:pPr marL="0" indent="0">
              <a:buNone/>
            </a:pPr>
            <a:r>
              <a:rPr lang="en-US" b="1"/>
              <a:t>References:</a:t>
            </a:r>
          </a:p>
          <a:p>
            <a:pPr marL="228600" indent="-228600">
              <a:buAutoNum type="arabicPeriod"/>
            </a:pPr>
            <a:r>
              <a:rPr lang="en-US" err="1">
                <a:ea typeface="ITC Avant Garde Gothic Std Book" charset="0"/>
              </a:rPr>
              <a:t>Wirken</a:t>
            </a:r>
            <a:r>
              <a:rPr lang="en-US">
                <a:ea typeface="ITC Avant Garde Gothic Std Book" charset="0"/>
              </a:rPr>
              <a:t> L, van </a:t>
            </a:r>
            <a:r>
              <a:rPr lang="en-US" err="1">
                <a:ea typeface="ITC Avant Garde Gothic Std Book" charset="0"/>
              </a:rPr>
              <a:t>Middendorp</a:t>
            </a:r>
            <a:r>
              <a:rPr lang="en-US">
                <a:ea typeface="ITC Avant Garde Gothic Std Book" charset="0"/>
              </a:rPr>
              <a:t> H, </a:t>
            </a:r>
            <a:r>
              <a:rPr lang="en-US" err="1">
                <a:ea typeface="ITC Avant Garde Gothic Std Book" charset="0"/>
              </a:rPr>
              <a:t>Hooghof</a:t>
            </a:r>
            <a:r>
              <a:rPr lang="en-US">
                <a:ea typeface="ITC Avant Garde Gothic Std Book" charset="0"/>
              </a:rPr>
              <a:t> CW, et al. The course and predictors of health-related quality of life in living kidney donors: a systematic review and meta-analysis. </a:t>
            </a:r>
            <a:r>
              <a:rPr lang="en-US" i="1">
                <a:ea typeface="ITC Avant Garde Gothic Std Book" charset="0"/>
              </a:rPr>
              <a:t>Am J Transplant</a:t>
            </a:r>
            <a:r>
              <a:rPr lang="en-US">
                <a:ea typeface="ITC Avant Garde Gothic Std Book" charset="0"/>
              </a:rPr>
              <a:t>. 2015;15(12):3041-3054.</a:t>
            </a:r>
          </a:p>
          <a:p>
            <a:pPr marL="228600" indent="-228600">
              <a:buAutoNum type="arabicPeriod"/>
            </a:pPr>
            <a:r>
              <a:rPr lang="en-US">
                <a:ea typeface="ITC Avant Garde Gothic Std Book" charset="0"/>
              </a:rPr>
              <a:t>Clemens KK, Thiessen-Philbrook H, Parikh CR, et al. Psychosocial health of living kidney donors: a systematic review. </a:t>
            </a:r>
            <a:r>
              <a:rPr lang="en-US" i="1">
                <a:ea typeface="ITC Avant Garde Gothic Std Book" charset="0"/>
              </a:rPr>
              <a:t>Am J Transplant</a:t>
            </a:r>
            <a:r>
              <a:rPr lang="en-US" i="0">
                <a:ea typeface="ITC Avant Garde Gothic Std Book" charset="0"/>
              </a:rPr>
              <a:t>. 2006;6(12):2965-2977.</a:t>
            </a:r>
          </a:p>
          <a:p>
            <a:pPr marL="228600" indent="-228600">
              <a:buAutoNum type="arabicPeriod"/>
            </a:pPr>
            <a:r>
              <a:rPr lang="en-US">
                <a:ea typeface="ITC Avant Garde Gothic Std Book" charset="0"/>
              </a:rPr>
              <a:t>Dew MA, </a:t>
            </a:r>
            <a:r>
              <a:rPr lang="en-US" err="1">
                <a:ea typeface="ITC Avant Garde Gothic Std Book" charset="0"/>
              </a:rPr>
              <a:t>Myaskovsky</a:t>
            </a:r>
            <a:r>
              <a:rPr lang="en-US">
                <a:ea typeface="ITC Avant Garde Gothic Std Book" charset="0"/>
              </a:rPr>
              <a:t> L, Steel JL, et al. Managing the psychosocial and financial consequences of living donation. </a:t>
            </a:r>
            <a:r>
              <a:rPr lang="en-US" i="1">
                <a:ea typeface="ITC Avant Garde Gothic Std Book" charset="0"/>
              </a:rPr>
              <a:t>Curr Transplant Rep</a:t>
            </a:r>
            <a:r>
              <a:rPr lang="en-US" i="0">
                <a:ea typeface="ITC Avant Garde Gothic Std Book" charset="0"/>
              </a:rPr>
              <a:t>. 2014;1(1):24-34.</a:t>
            </a:r>
            <a:endParaRPr lang="en-US">
              <a:ea typeface="ITC Avant Garde Gothic Std Book" charset="0"/>
            </a:endParaRPr>
          </a:p>
          <a:p>
            <a:pPr marL="228600" indent="-228600">
              <a:buAutoNum type="arabicPeriod"/>
            </a:pPr>
            <a:endParaRPr lang="en-US" sz="1050">
              <a:ea typeface="ITC Avant Garde Gothic Std Book" charset="0"/>
            </a:endParaRPr>
          </a:p>
        </p:txBody>
      </p:sp>
      <p:sp>
        <p:nvSpPr>
          <p:cNvPr id="4" name="Slide Number Placeholder 3"/>
          <p:cNvSpPr>
            <a:spLocks noGrp="1"/>
          </p:cNvSpPr>
          <p:nvPr>
            <p:ph type="sldNum" sz="quarter" idx="5"/>
          </p:nvPr>
        </p:nvSpPr>
        <p:spPr/>
        <p:txBody>
          <a:bodyPr/>
          <a:lstStyle/>
          <a:p>
            <a:pPr>
              <a:defRPr/>
            </a:pPr>
            <a:fld id="{3D5D9011-C1BA-41D2-9188-BDA6C65460E3}" type="slidenum">
              <a:rPr lang="en-US" sz="1200" smtClean="0"/>
              <a:pPr>
                <a:defRPr/>
              </a:pPr>
              <a:t>21</a:t>
            </a:fld>
            <a:endParaRPr lang="en-US" sz="1200"/>
          </a:p>
        </p:txBody>
      </p:sp>
    </p:spTree>
    <p:extLst>
      <p:ext uri="{BB962C8B-B14F-4D97-AF65-F5344CB8AC3E}">
        <p14:creationId xmlns:p14="http://schemas.microsoft.com/office/powerpoint/2010/main" val="109298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615950"/>
            <a:ext cx="6399213" cy="3600450"/>
          </a:xfrm>
        </p:spPr>
      </p:sp>
      <p:sp>
        <p:nvSpPr>
          <p:cNvPr id="3" name="Notes Placeholder 2"/>
          <p:cNvSpPr>
            <a:spLocks noGrp="1"/>
          </p:cNvSpPr>
          <p:nvPr>
            <p:ph type="body" idx="1"/>
          </p:nvPr>
        </p:nvSpPr>
        <p:spPr>
          <a:xfrm>
            <a:off x="431800" y="4466680"/>
            <a:ext cx="6402388" cy="3057794"/>
          </a:xfrm>
        </p:spPr>
        <p:txBody>
          <a:bodyPr>
            <a:noAutofit/>
          </a:bodyPr>
          <a:lstStyle/>
          <a:p>
            <a:r>
              <a:rPr lang="en-US"/>
              <a:t>Beyond negative psychosocial effects, donors may experience risks such as regret of donation. However, prevalence of regret is low</a:t>
            </a:r>
          </a:p>
          <a:p>
            <a:r>
              <a:rPr lang="en-US"/>
              <a:t>2.1% of living kidney donors reported regretting their donation, according to a questionnaire study of living kidney donors</a:t>
            </a:r>
          </a:p>
          <a:p>
            <a:pPr lvl="0"/>
            <a:r>
              <a:rPr lang="en-US"/>
              <a:t>Studies have reported that most living kidney donors would be willing to donate again, but donors with negative psychosocial outcomes postdonation may be at higher risk for regret</a:t>
            </a:r>
          </a:p>
          <a:p>
            <a:pPr lvl="0"/>
            <a:r>
              <a:rPr lang="en-US"/>
              <a:t>Subjects with anxiety were more likely to regret donation</a:t>
            </a:r>
          </a:p>
          <a:p>
            <a:pPr lvl="0"/>
            <a:endParaRPr lang="en-US"/>
          </a:p>
          <a:p>
            <a:pPr marL="0" indent="0">
              <a:buNone/>
            </a:pPr>
            <a:r>
              <a:rPr lang="en-US" b="1"/>
              <a:t>Reference:</a:t>
            </a:r>
          </a:p>
          <a:p>
            <a:pPr marL="0" indent="0">
              <a:buNone/>
            </a:pPr>
            <a:r>
              <a:rPr lang="da-DK">
                <a:ea typeface="ITC Avant Garde Gothic Std Book" charset="0"/>
              </a:rPr>
              <a:t>Holscher CM, </a:t>
            </a:r>
            <a:r>
              <a:rPr lang="en-US">
                <a:ea typeface="ITC Avant Garde Gothic Std Book" charset="0"/>
              </a:rPr>
              <a:t>Leanza J, Thomas AG, </a:t>
            </a:r>
            <a:r>
              <a:rPr lang="da-DK">
                <a:ea typeface="ITC Avant Garde Gothic Std Book" charset="0"/>
              </a:rPr>
              <a:t>et al. </a:t>
            </a:r>
            <a:r>
              <a:rPr lang="en-US">
                <a:ea typeface="ITC Avant Garde Gothic Std Book" charset="0"/>
              </a:rPr>
              <a:t>Anxiety, depression, and regret of donation in living kidney donors. </a:t>
            </a:r>
            <a:r>
              <a:rPr lang="da-DK" i="1">
                <a:ea typeface="ITC Avant Garde Gothic Std Book" charset="0"/>
              </a:rPr>
              <a:t>BMC Nephrol</a:t>
            </a:r>
            <a:r>
              <a:rPr lang="da-DK">
                <a:ea typeface="ITC Avant Garde Gothic Std Book" charset="0"/>
              </a:rPr>
              <a:t>. 2018;19(1):218. </a:t>
            </a:r>
            <a:r>
              <a:rPr lang="en-US"/>
              <a:t>doi:10.1186/s12882-018-1024-0</a:t>
            </a:r>
            <a:endParaRPr lang="da-DK">
              <a:ea typeface="ITC Avant Garde Gothic Std Book"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3390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69925"/>
            <a:ext cx="6216650" cy="3497263"/>
          </a:xfrm>
        </p:spPr>
      </p:sp>
      <p:sp>
        <p:nvSpPr>
          <p:cNvPr id="3" name="Notes Placeholder 2"/>
          <p:cNvSpPr>
            <a:spLocks noGrp="1"/>
          </p:cNvSpPr>
          <p:nvPr>
            <p:ph type="body" idx="1"/>
          </p:nvPr>
        </p:nvSpPr>
        <p:spPr>
          <a:xfrm>
            <a:off x="300831" y="4303838"/>
            <a:ext cx="6402388" cy="4992562"/>
          </a:xfrm>
        </p:spPr>
        <p:txBody>
          <a:bodyPr>
            <a:normAutofit/>
          </a:bodyPr>
          <a:lstStyle/>
          <a:p>
            <a:r>
              <a:rPr lang="en-US"/>
              <a:t>Living kidney donors may experience anxiety and depression postdonation, which can be associated with higher rates of disability, illness, and even death</a:t>
            </a:r>
          </a:p>
          <a:p>
            <a:pPr lvl="1"/>
            <a:r>
              <a:rPr lang="en-US" sz="1100"/>
              <a:t>In a study of 825 living kidney donors, 5.5% (41/742) screened positive for anxiety and 4.2% (31/741) for depression</a:t>
            </a:r>
          </a:p>
          <a:p>
            <a:pPr>
              <a:defRPr/>
            </a:pPr>
            <a:r>
              <a:rPr lang="en-US"/>
              <a:t>As shown in the table, in a multivariable analysis, subjects who screened positive for depression (PHQ-2 screen) were more likely to have a positive GAD-2 screen, while </a:t>
            </a:r>
            <a:r>
              <a:rPr lang="it-IT"/>
              <a:t>subjects who donated more recently were less likely to have a positive GAD-2 screen</a:t>
            </a:r>
            <a:endParaRPr lang="en-US"/>
          </a:p>
          <a:p>
            <a:r>
              <a:rPr lang="en-US"/>
              <a:t>A positive Patient Health Questionnaire-2 (</a:t>
            </a:r>
            <a:r>
              <a:rPr lang="fr-FR"/>
              <a:t>PHQ-2) </a:t>
            </a:r>
            <a:r>
              <a:rPr lang="en-US"/>
              <a:t>depression screen was more likely in living kidney donors whose recipients experienced graft loss (</a:t>
            </a:r>
            <a:r>
              <a:rPr lang="en-US" err="1"/>
              <a:t>aRR</a:t>
            </a:r>
            <a:r>
              <a:rPr lang="en-US"/>
              <a:t>=5.38; [95% CI, 1.29-22.32]; </a:t>
            </a:r>
            <a:r>
              <a:rPr lang="en-US" i="1"/>
              <a:t>P</a:t>
            </a:r>
            <a:r>
              <a:rPr lang="en-US"/>
              <a:t>=0.02)</a:t>
            </a:r>
          </a:p>
          <a:p>
            <a:pPr lvl="0"/>
            <a:r>
              <a:rPr lang="en-US"/>
              <a:t>In the United States, predonation psychiatric assessments are mandated by the OPTN for all living kidney donors</a:t>
            </a:r>
          </a:p>
          <a:p>
            <a:pPr lvl="0"/>
            <a:r>
              <a:rPr lang="en-US"/>
              <a:t>A moderate correlation between anxiety and depression was observed (r=0.52); therefore, donors with one of these conditions may be at risk for the other as well</a:t>
            </a:r>
          </a:p>
          <a:p>
            <a:pPr lvl="0"/>
            <a:r>
              <a:rPr lang="en-US"/>
              <a:t>Psychological screening at follow-up may help support living kidney donors, particularly those with risk factors for anxiety and/or depression</a:t>
            </a:r>
          </a:p>
          <a:p>
            <a:pPr lvl="0"/>
            <a:endParaRPr lang="en-US"/>
          </a:p>
          <a:p>
            <a:pPr marL="0" indent="0">
              <a:buNone/>
            </a:pPr>
            <a:r>
              <a:rPr lang="en-US" b="1"/>
              <a:t>Reference:</a:t>
            </a:r>
          </a:p>
          <a:p>
            <a:pPr marL="0" indent="0">
              <a:buNone/>
            </a:pPr>
            <a:r>
              <a:rPr lang="da-DK">
                <a:ea typeface="ITC Avant Garde Gothic Std Book" charset="0"/>
              </a:rPr>
              <a:t>Holscher CM, </a:t>
            </a:r>
            <a:r>
              <a:rPr lang="en-US">
                <a:ea typeface="ITC Avant Garde Gothic Std Book" charset="0"/>
              </a:rPr>
              <a:t>Leanza J, Thomas AG, </a:t>
            </a:r>
            <a:r>
              <a:rPr lang="da-DK">
                <a:ea typeface="ITC Avant Garde Gothic Std Book" charset="0"/>
              </a:rPr>
              <a:t>et al. </a:t>
            </a:r>
            <a:r>
              <a:rPr lang="en-US">
                <a:ea typeface="ITC Avant Garde Gothic Std Book" charset="0"/>
              </a:rPr>
              <a:t>Anxiety, depression, and regret of donation in living kidney donors. </a:t>
            </a:r>
            <a:r>
              <a:rPr lang="da-DK" i="1">
                <a:ea typeface="ITC Avant Garde Gothic Std Book" charset="0"/>
              </a:rPr>
              <a:t>BMC Nephrol</a:t>
            </a:r>
            <a:r>
              <a:rPr lang="da-DK">
                <a:ea typeface="ITC Avant Garde Gothic Std Book" charset="0"/>
              </a:rPr>
              <a:t>. 2018;19(1):218. </a:t>
            </a:r>
            <a:r>
              <a:rPr lang="en-US"/>
              <a:t>doi:10.1186/s12882-018-1024-0</a:t>
            </a:r>
            <a:endParaRPr lang="da-DK">
              <a:ea typeface="ITC Avant Garde Gothic Std Book" charset="0"/>
            </a:endParaRPr>
          </a:p>
          <a:p>
            <a:endParaRPr lang="en-US" sz="1050">
              <a:ea typeface="ITC Avant Garde Gothic Std Book" charset="0"/>
            </a:endParaRP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48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 y="752475"/>
            <a:ext cx="6308725" cy="3549650"/>
          </a:xfrm>
        </p:spPr>
      </p:sp>
      <p:sp>
        <p:nvSpPr>
          <p:cNvPr id="3" name="Notes Placeholder 2"/>
          <p:cNvSpPr>
            <a:spLocks noGrp="1"/>
          </p:cNvSpPr>
          <p:nvPr>
            <p:ph type="body" idx="1"/>
          </p:nvPr>
        </p:nvSpPr>
        <p:spPr>
          <a:xfrm>
            <a:off x="304006" y="4500149"/>
            <a:ext cx="6402388" cy="4992562"/>
          </a:xfrm>
        </p:spPr>
        <p:txBody>
          <a:bodyPr>
            <a:noAutofit/>
          </a:bodyPr>
          <a:lstStyle/>
          <a:p>
            <a:pPr lvl="0">
              <a:spcBef>
                <a:spcPts val="400"/>
              </a:spcBef>
              <a:spcAft>
                <a:spcPts val="400"/>
              </a:spcAft>
            </a:pPr>
            <a:r>
              <a:rPr lang="en-US" sz="1100"/>
              <a:t>In a US-based cohort study of 41,260 living kidney donors, it was found that the incidence of developing hypertension and diabetes increased as months postdonation increased</a:t>
            </a:r>
          </a:p>
          <a:p>
            <a:pPr lvl="1">
              <a:spcBef>
                <a:spcPts val="400"/>
              </a:spcBef>
              <a:spcAft>
                <a:spcPts val="400"/>
              </a:spcAft>
            </a:pPr>
            <a:r>
              <a:rPr lang="en-US" sz="1000"/>
              <a:t>The incidence of new-onset hypertension was 74, 162, and 310 cases per 10,000 people at 6 months, </a:t>
            </a:r>
            <a:br>
              <a:rPr lang="en-US" sz="1000"/>
            </a:br>
            <a:r>
              <a:rPr lang="en-US" sz="1000"/>
              <a:t>12 months, and 24 months postdonation, respectively</a:t>
            </a:r>
          </a:p>
          <a:p>
            <a:pPr marL="342900" marR="0" lvl="1"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1000"/>
              <a:t>The incidence of new-onset diabetes was 2, 6, and 15 cases per 10,000 people at 6 months, 12 months, and 24 months postdonation, respectively</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1100">
                <a:latin typeface="Arial" panose="020B0604020202020204" pitchFamily="34" charset="0"/>
                <a:cs typeface="Arial" panose="020B0604020202020204" pitchFamily="34" charset="0"/>
              </a:rPr>
              <a:t>It was also found that donors who were older at donation were more likely to develop new-onset hypertension and diabetes within 2 years of donation </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1100">
                <a:latin typeface="Arial" panose="020B0604020202020204" pitchFamily="34" charset="0"/>
                <a:cs typeface="Arial" panose="020B0604020202020204" pitchFamily="34" charset="0"/>
              </a:rPr>
              <a:t>These data suggest that as donors age, they will be at an increased risk for medical problems</a:t>
            </a:r>
            <a:r>
              <a:rPr lang="en-US"/>
              <a:t>. R</a:t>
            </a:r>
            <a:r>
              <a:rPr lang="en-US" sz="1100">
                <a:latin typeface="Arial" panose="020B0604020202020204" pitchFamily="34" charset="0"/>
                <a:cs typeface="Arial" panose="020B0604020202020204" pitchFamily="34" charset="0"/>
              </a:rPr>
              <a:t>outine follow-up will be important to preserve donor health and well-being  </a:t>
            </a:r>
            <a:endParaRPr lang="en-US"/>
          </a:p>
          <a:p>
            <a:pPr marL="0" indent="0">
              <a:buNone/>
            </a:pPr>
            <a:endParaRPr lang="en-US"/>
          </a:p>
          <a:p>
            <a:pPr marL="0" indent="0">
              <a:buNone/>
            </a:pPr>
            <a:r>
              <a:rPr lang="en-US" sz="1050" b="1"/>
              <a:t>Reference:</a:t>
            </a:r>
          </a:p>
          <a:p>
            <a:pPr marL="0" marR="0" lvl="0" indent="0" algn="l" defTabSz="914400" rtl="0" eaLnBrk="0" fontAlgn="base" latinLnBrk="0" hangingPunct="0">
              <a:lnSpc>
                <a:spcPct val="100000"/>
              </a:lnSpc>
              <a:spcBef>
                <a:spcPts val="600"/>
              </a:spcBef>
              <a:spcAft>
                <a:spcPct val="0"/>
              </a:spcAft>
              <a:buClrTx/>
              <a:buSzTx/>
              <a:buFont typeface="Arial" pitchFamily="34" charset="0"/>
              <a:buNone/>
              <a:tabLst/>
              <a:defRPr/>
            </a:pPr>
            <a:r>
              <a:rPr lang="da-DK" sz="1050">
                <a:ea typeface="ITC Avant Garde Gothic Std Book" charset="0"/>
              </a:rPr>
              <a:t>Holscher CM, Bae S, Thomas AG, et al.</a:t>
            </a:r>
            <a:r>
              <a:rPr lang="en-US" sz="1050">
                <a:ea typeface="ITC Avant Garde Gothic Std Book" charset="0"/>
              </a:rPr>
              <a:t> Early hypertension and diabetes after living kidney donation: a national cohort study.</a:t>
            </a:r>
            <a:r>
              <a:rPr lang="da-DK" sz="1050">
                <a:ea typeface="ITC Avant Garde Gothic Std Book" charset="0"/>
              </a:rPr>
              <a:t> </a:t>
            </a:r>
            <a:r>
              <a:rPr lang="da-DK" sz="1050" i="1">
                <a:ea typeface="ITC Avant Garde Gothic Std Book" charset="0"/>
              </a:rPr>
              <a:t>Transplantation.</a:t>
            </a:r>
            <a:r>
              <a:rPr lang="da-DK" sz="1050">
                <a:ea typeface="ITC Avant Garde Gothic Std Book" charset="0"/>
              </a:rPr>
              <a:t> 2019;103(6):1216-1223.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2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595313"/>
            <a:ext cx="6311900" cy="3551237"/>
          </a:xfrm>
        </p:spPr>
      </p:sp>
      <p:sp>
        <p:nvSpPr>
          <p:cNvPr id="3" name="Notes Placeholder 2"/>
          <p:cNvSpPr>
            <a:spLocks noGrp="1"/>
          </p:cNvSpPr>
          <p:nvPr>
            <p:ph type="body" idx="1"/>
          </p:nvPr>
        </p:nvSpPr>
        <p:spPr>
          <a:xfrm>
            <a:off x="117122" y="4303838"/>
            <a:ext cx="6891657" cy="4992562"/>
          </a:xfrm>
        </p:spPr>
        <p:txBody>
          <a:bodyPr>
            <a:noAutofit/>
          </a:bodyPr>
          <a:lstStyle/>
          <a:p>
            <a:pPr>
              <a:spcAft>
                <a:spcPts val="600"/>
              </a:spcAft>
            </a:pPr>
            <a:r>
              <a:rPr lang="en-US"/>
              <a:t>Hypertension is another risk common among living kidney donors postdonation </a:t>
            </a:r>
          </a:p>
          <a:p>
            <a:pPr>
              <a:spcAft>
                <a:spcPts val="600"/>
              </a:spcAft>
            </a:pPr>
            <a:r>
              <a:rPr lang="en-US"/>
              <a:t>Within 2 years of nephrectomy, 3.1% of living kidney donors developed hypertension and 0.15% developed new-onset diabetes, both of which are predominant but manageable causes of postdonation ESRD</a:t>
            </a:r>
            <a:r>
              <a:rPr lang="en-US" baseline="30000"/>
              <a:t>1</a:t>
            </a:r>
            <a:endParaRPr lang="en-US"/>
          </a:p>
          <a:p>
            <a:pPr>
              <a:spcAft>
                <a:spcPts val="600"/>
              </a:spcAft>
            </a:pPr>
            <a:r>
              <a:rPr lang="en-US"/>
              <a:t>Donor factors associated with a higher risk of developing new-onset hypertension or diabetes after living kidney donation include older age, male sex, direct relation to the recipient, higher preoperative systolic blood pressure, and </a:t>
            </a:r>
            <a:r>
              <a:rPr lang="en-US" sz="1050"/>
              <a:t>higher</a:t>
            </a:r>
            <a:r>
              <a:rPr lang="en-US"/>
              <a:t> preoperative BMI</a:t>
            </a:r>
            <a:r>
              <a:rPr lang="en-US" baseline="30000"/>
              <a:t>1</a:t>
            </a:r>
            <a:endParaRPr lang="en-US"/>
          </a:p>
          <a:p>
            <a:pPr lvl="1"/>
            <a:r>
              <a:rPr lang="en-US" sz="1100"/>
              <a:t>After donation, those individuals who were at a higher risk of developing new-onset hypertension were found to be older, male, and related to the recipient and had a higher preoperative BMI within 2 years of donation </a:t>
            </a:r>
          </a:p>
          <a:p>
            <a:pPr lvl="1"/>
            <a:r>
              <a:rPr lang="en-US" sz="1100"/>
              <a:t>Individuals who were more likely to develop new-onset diabetes within 2 years of donation were older, had a higher BMI, and were Hispanic or Latino   </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An analysis of 24,533 older (aged </a:t>
            </a:r>
            <a:r>
              <a:rPr lang="en-US" sz="1100"/>
              <a:t>≥50 years)</a:t>
            </a:r>
            <a:r>
              <a:rPr lang="en-US"/>
              <a:t> living kidney donors found that, while the risk of ESRD was higher in donors with vs without hypertension, the absolute risk was low and there was no increase in mortality risk 15 years postdonation</a:t>
            </a:r>
            <a:r>
              <a:rPr lang="en-US" baseline="30000"/>
              <a:t>2</a:t>
            </a:r>
            <a:endParaRPr lang="en-US"/>
          </a:p>
          <a:p>
            <a:pPr lvl="0"/>
            <a:r>
              <a:rPr lang="en-US"/>
              <a:t>Early postdonation care for donors should emphasize healthy lifestyle practices, management of modifiable risk factors (</a:t>
            </a:r>
            <a:r>
              <a:rPr lang="en-US" err="1"/>
              <a:t>eg</a:t>
            </a:r>
            <a:r>
              <a:rPr lang="en-US"/>
              <a:t>, obesity), and early detection and management of new-onset comorbidities</a:t>
            </a:r>
            <a:r>
              <a:rPr lang="en-US" baseline="30000"/>
              <a:t>1</a:t>
            </a:r>
            <a:endParaRPr lang="en-US"/>
          </a:p>
          <a:p>
            <a:pPr lvl="0"/>
            <a:endParaRPr lang="en-US"/>
          </a:p>
          <a:p>
            <a:pPr marL="0" indent="0">
              <a:buNone/>
            </a:pPr>
            <a:r>
              <a:rPr lang="en-US" b="1"/>
              <a:t>References:</a:t>
            </a:r>
          </a:p>
          <a:p>
            <a:pPr marL="228600" indent="-228600">
              <a:buAutoNum type="arabicPeriod"/>
            </a:pPr>
            <a:r>
              <a:rPr lang="da-DK">
                <a:ea typeface="ITC Avant Garde Gothic Std Book" charset="0"/>
              </a:rPr>
              <a:t>Holscher CM, Bae S, Thomas AG, et al.</a:t>
            </a:r>
            <a:r>
              <a:rPr lang="en-US">
                <a:ea typeface="ITC Avant Garde Gothic Std Book" charset="0"/>
              </a:rPr>
              <a:t> Early hypertension and diabetes after living kidney donation: a national cohort study.</a:t>
            </a:r>
            <a:r>
              <a:rPr lang="da-DK">
                <a:ea typeface="ITC Avant Garde Gothic Std Book" charset="0"/>
              </a:rPr>
              <a:t> </a:t>
            </a:r>
            <a:r>
              <a:rPr lang="da-DK" i="1">
                <a:ea typeface="ITC Avant Garde Gothic Std Book" charset="0"/>
              </a:rPr>
              <a:t>Transplantation.</a:t>
            </a:r>
            <a:r>
              <a:rPr lang="da-DK">
                <a:ea typeface="ITC Avant Garde Gothic Std Book" charset="0"/>
              </a:rPr>
              <a:t> 2019;103(6):1216-1223.</a:t>
            </a:r>
          </a:p>
          <a:p>
            <a:pPr marL="228600" indent="-228600">
              <a:buAutoNum type="arabicPeriod"/>
            </a:pPr>
            <a:r>
              <a:rPr lang="en-US" b="0" i="0">
                <a:effectLst/>
              </a:rPr>
              <a:t>Al </a:t>
            </a:r>
            <a:r>
              <a:rPr lang="en-US" b="0" i="0" err="1">
                <a:effectLst/>
              </a:rPr>
              <a:t>Ammary</a:t>
            </a:r>
            <a:r>
              <a:rPr lang="en-US" b="0" i="0">
                <a:effectLst/>
              </a:rPr>
              <a:t> F, Luo X, </a:t>
            </a:r>
            <a:r>
              <a:rPr lang="en-US" b="0" i="0" err="1">
                <a:effectLst/>
              </a:rPr>
              <a:t>Muzaale</a:t>
            </a:r>
            <a:r>
              <a:rPr lang="en-US" b="0" i="0">
                <a:effectLst/>
              </a:rPr>
              <a:t> AD, et al. Risk of ESKD in older live kidney donors with hypertension. </a:t>
            </a:r>
            <a:r>
              <a:rPr lang="en-US" b="0" i="1">
                <a:effectLst/>
              </a:rPr>
              <a:t>Clin J Am Soc Nephrol</a:t>
            </a:r>
            <a:r>
              <a:rPr lang="en-US" b="0" i="0">
                <a:effectLst/>
              </a:rPr>
              <a:t>. 2019;14(7):1048-1055. </a:t>
            </a:r>
            <a:endParaRPr lang="da-DK">
              <a:ea typeface="ITC Avant Garde Gothic Std Book" charset="0"/>
            </a:endParaRPr>
          </a:p>
          <a:p>
            <a:endParaRPr lang="en-US" sz="1050">
              <a:ea typeface="ITC Avant Garde Gothic Std Book" charset="0"/>
            </a:endParaRP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9535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2463"/>
            <a:ext cx="6296025" cy="3541712"/>
          </a:xfrm>
        </p:spPr>
      </p:sp>
      <p:sp>
        <p:nvSpPr>
          <p:cNvPr id="3" name="Notes Placeholder 2"/>
          <p:cNvSpPr>
            <a:spLocks noGrp="1"/>
          </p:cNvSpPr>
          <p:nvPr>
            <p:ph type="body" idx="1"/>
          </p:nvPr>
        </p:nvSpPr>
        <p:spPr>
          <a:xfrm>
            <a:off x="357188" y="4329238"/>
            <a:ext cx="6402388" cy="4992562"/>
          </a:xfrm>
        </p:spPr>
        <p:txBody>
          <a:bodyPr>
            <a:noAutofit/>
          </a:bodyPr>
          <a:lstStyle/>
          <a:p>
            <a:pPr lvl="0"/>
            <a:r>
              <a:rPr lang="en-US"/>
              <a:t>Financial burden is another risk to consider</a:t>
            </a:r>
          </a:p>
          <a:p>
            <a:pPr lvl="0"/>
            <a:r>
              <a:rPr lang="en-US"/>
              <a:t>L</a:t>
            </a:r>
            <a:r>
              <a:rPr lang="en-US" sz="1100"/>
              <a:t>iving kidney donor</a:t>
            </a:r>
            <a:r>
              <a:rPr lang="en-US"/>
              <a:t> candidates who were more likely to perceive donation as a financial burden were more likely to rent their home, had a lower individual household income overall and relative to ZIP code median, and were more likely to be concerned about predonation costs </a:t>
            </a:r>
          </a:p>
          <a:p>
            <a:pPr lvl="0"/>
            <a:r>
              <a:rPr lang="en-US"/>
              <a:t>Predonation cost concerns were associated with a 3.7‐fold adjusted higher risk of perceived financial burden (43% vs 7%; </a:t>
            </a:r>
            <a:r>
              <a:rPr lang="en-US" i="1"/>
              <a:t>P</a:t>
            </a:r>
            <a:r>
              <a:rPr lang="en-US"/>
              <a:t>=0.03), and household income &lt;$60,000 was associated with a 10.6‐fold adjusted higher risk of perceived burden (86% vs 20%; </a:t>
            </a:r>
            <a:r>
              <a:rPr lang="en-US" i="1"/>
              <a:t>P</a:t>
            </a:r>
            <a:r>
              <a:rPr lang="en-US"/>
              <a:t>=0.002)</a:t>
            </a:r>
          </a:p>
          <a:p>
            <a:r>
              <a:rPr lang="en-US"/>
              <a:t>Transplant centers can use these factors to help identify potential donors at higher risk of perceived financial burden to help inform them of financial support resources </a:t>
            </a:r>
          </a:p>
          <a:p>
            <a:pPr marL="0" indent="0">
              <a:buNone/>
            </a:pPr>
            <a:endParaRPr lang="en-US" sz="1050" b="1"/>
          </a:p>
          <a:p>
            <a:pPr marL="0" indent="0">
              <a:buNone/>
            </a:pPr>
            <a:r>
              <a:rPr lang="en-US" sz="1050" b="1"/>
              <a:t>Reference:</a:t>
            </a:r>
          </a:p>
          <a:p>
            <a:pPr marL="0" indent="0">
              <a:buNone/>
            </a:pPr>
            <a:r>
              <a:rPr lang="de-DE" sz="1050">
                <a:ea typeface="ITC Avant Garde Gothic Std Book" charset="0"/>
              </a:rPr>
              <a:t>Ruck JM, Holscher CM, Purnell TS, et al.</a:t>
            </a:r>
            <a:r>
              <a:rPr lang="en-US" sz="1050">
                <a:ea typeface="ITC Avant Garde Gothic Std Book" charset="0"/>
              </a:rPr>
              <a:t> Factors associated with perceived donation-related financial burden among living kidney donors.</a:t>
            </a:r>
            <a:r>
              <a:rPr lang="de-DE" sz="1050">
                <a:ea typeface="ITC Avant Garde Gothic Std Book" charset="0"/>
              </a:rPr>
              <a:t> </a:t>
            </a:r>
            <a:r>
              <a:rPr lang="de-DE" sz="1050" i="1">
                <a:ea typeface="ITC Avant Garde Gothic Std Book" charset="0"/>
              </a:rPr>
              <a:t>Am J Transplant</a:t>
            </a:r>
            <a:r>
              <a:rPr lang="de-DE" sz="1050">
                <a:ea typeface="ITC Avant Garde Gothic Std Book" charset="0"/>
              </a:rPr>
              <a:t>. 2018;18(3):715-719.</a:t>
            </a:r>
            <a:endParaRPr lang="en-US" sz="1050">
              <a:ea typeface="ITC Avant Garde Gothic Std Book" charset="0"/>
            </a:endParaRPr>
          </a:p>
          <a:p>
            <a:endParaRPr lang="en-US" sz="1050">
              <a:ea typeface="ITC Avant Garde Gothic Std Book" charset="0"/>
            </a:endParaRP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5956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720725"/>
            <a:ext cx="5907087" cy="3324225"/>
          </a:xfrm>
        </p:spPr>
      </p:sp>
      <p:sp>
        <p:nvSpPr>
          <p:cNvPr id="3" name="Notes Placeholder 2"/>
          <p:cNvSpPr>
            <a:spLocks noGrp="1"/>
          </p:cNvSpPr>
          <p:nvPr>
            <p:ph type="body" idx="1"/>
          </p:nvPr>
        </p:nvSpPr>
        <p:spPr>
          <a:xfrm>
            <a:off x="286675" y="4141626"/>
            <a:ext cx="6435461" cy="5242404"/>
          </a:xfrm>
        </p:spPr>
        <p:txBody>
          <a:bodyPr>
            <a:noAutofit/>
          </a:bodyPr>
          <a:lstStyle/>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a:t>The National Organ Transplant Act (NOTA) of 1984 outlawed the buying and selling of organs, thus eliminating financial benefits from organ donation. However, donations can remain financially neutral, without imposing financial burdens on living kidney donors</a:t>
            </a:r>
            <a:r>
              <a:rPr lang="en-US" sz="800" baseline="30000"/>
              <a:t>1</a:t>
            </a:r>
            <a:endParaRPr lang="en-US" sz="800"/>
          </a:p>
          <a:p>
            <a:r>
              <a:rPr lang="en-US" sz="800"/>
              <a:t>Various resources are available for living kidney donors to achieve financial neutrality</a:t>
            </a:r>
            <a:r>
              <a:rPr lang="en-US" sz="800" baseline="30000"/>
              <a:t>2,3</a:t>
            </a:r>
            <a:endParaRPr lang="en-US" sz="800"/>
          </a:p>
          <a:p>
            <a:pPr lvl="1"/>
            <a:r>
              <a:rPr lang="en-US" sz="800"/>
              <a:t>The National Living Donor Assistance Center helps cover travel and lodging expenses for eligible donors, up to $6,000</a:t>
            </a:r>
          </a:p>
          <a:p>
            <a:pPr lvl="1"/>
            <a:r>
              <a:rPr lang="en-US" sz="800"/>
              <a:t>The National Foundation for Transplants offers fundraising assistance for living kidney donors to help with medical and nonmedical expenses</a:t>
            </a:r>
          </a:p>
          <a:p>
            <a:pPr lvl="1"/>
            <a:r>
              <a:rPr lang="en-US" sz="800"/>
              <a:t>The American Kidney Fund offers grants to eligible donors, up to 5 years after donation</a:t>
            </a:r>
          </a:p>
          <a:p>
            <a:pPr lvl="1"/>
            <a:r>
              <a:rPr lang="en-US" sz="800"/>
              <a:t>The American Transplant Foundation also offers grants to eligible donors</a:t>
            </a:r>
          </a:p>
          <a:p>
            <a:pPr lvl="1"/>
            <a:r>
              <a:rPr lang="en-US" sz="800"/>
              <a:t>Some employers may provide paid leave after donors have exhausted their vacation days to cover time off. Use of vacation days and paid leave is based on individual company and state policies</a:t>
            </a:r>
            <a:r>
              <a:rPr lang="en-US" sz="800" baseline="30000"/>
              <a:t>2,4,5</a:t>
            </a:r>
          </a:p>
          <a:p>
            <a:r>
              <a:rPr lang="en-US" sz="800"/>
              <a:t>Additionally, there are federal and state laws being proposed around tax deductions, paid leave, and disability programs that would help support living donation</a:t>
            </a:r>
            <a:r>
              <a:rPr lang="en-US" sz="800" baseline="30000"/>
              <a:t>5</a:t>
            </a:r>
          </a:p>
          <a:p>
            <a:r>
              <a:rPr lang="en-US" sz="800"/>
              <a:t>Some transplant centers may belong to the Living Donor Circle of Excellence (LDCOE) that was launched by the American Society of Transplantation (AST) to improve the lives of transplant patients through living donation</a:t>
            </a:r>
            <a:r>
              <a:rPr lang="en-US" sz="800" baseline="30000"/>
              <a:t>6</a:t>
            </a:r>
          </a:p>
          <a:p>
            <a:r>
              <a:rPr lang="en-US" sz="800"/>
              <a:t>In 2020, AST introduced the LDCOE program to recognize employers who help eliminate barriers to living donation by providing salary support to their employees who choose to be a living donor</a:t>
            </a:r>
            <a:r>
              <a:rPr lang="en-US" sz="800" baseline="30000"/>
              <a:t>7</a:t>
            </a:r>
            <a:endParaRPr lang="en-US" sz="800"/>
          </a:p>
          <a:p>
            <a:pPr marL="0" indent="0">
              <a:buNone/>
            </a:pPr>
            <a:r>
              <a:rPr lang="en-US" sz="800" b="1"/>
              <a:t>References:</a:t>
            </a:r>
          </a:p>
          <a:p>
            <a:pPr marL="228600" indent="-228600">
              <a:buAutoNum type="arabicPeriod"/>
            </a:pPr>
            <a:r>
              <a:rPr lang="en-US" sz="800" b="0" i="0">
                <a:effectLst/>
              </a:rPr>
              <a:t>Delmonico FL, Martin D, Domínguez-Gil B, et al. Living and deceased organ donation should be financially neutral acts. </a:t>
            </a:r>
            <a:r>
              <a:rPr lang="en-US" sz="800" b="0" i="1">
                <a:effectLst/>
              </a:rPr>
              <a:t>Am J Transplant</a:t>
            </a:r>
            <a:r>
              <a:rPr lang="en-US" sz="800" b="0" i="0">
                <a:effectLst/>
              </a:rPr>
              <a:t>. 2015;15(5):1187-1191.</a:t>
            </a:r>
          </a:p>
          <a:p>
            <a:pPr marL="228600" indent="-228600">
              <a:buAutoNum type="arabicPeriod"/>
            </a:pPr>
            <a:r>
              <a:rPr lang="de-DE" sz="800">
                <a:ea typeface="ITC Avant Garde Gothic Std Book" charset="0"/>
              </a:rPr>
              <a:t>Nonprofit financial aid programs for living donors. American Society of Transplantation. Accessed October 9, 2024. https://www.livingdonortoolkit.com/financial-toolkit/nonprofit-financial-aid-programs-living-donors</a:t>
            </a:r>
          </a:p>
          <a:p>
            <a:pPr marL="228600" marR="0" lvl="0" indent="-228600" algn="l" defTabSz="914400" rtl="0" eaLnBrk="0" fontAlgn="base" latinLnBrk="0" hangingPunct="0">
              <a:lnSpc>
                <a:spcPct val="100000"/>
              </a:lnSpc>
              <a:spcBef>
                <a:spcPts val="600"/>
              </a:spcBef>
              <a:spcAft>
                <a:spcPct val="0"/>
              </a:spcAft>
              <a:buClrTx/>
              <a:buSzTx/>
              <a:buFont typeface="Arial" pitchFamily="34" charset="0"/>
              <a:buAutoNum type="arabicPeriod"/>
              <a:tabLst/>
              <a:defRPr/>
            </a:pPr>
            <a:r>
              <a:rPr lang="de-DE" sz="800">
                <a:ea typeface="ITC Avant Garde Gothic Std Book" charset="0"/>
              </a:rPr>
              <a:t>Living donation resources. National Kidney Foundation. Accessed October 9, 2024. https://www.kidney.org/patients/ resources_LivingDonation</a:t>
            </a:r>
          </a:p>
          <a:p>
            <a:pPr marL="228600" marR="0" lvl="0" indent="-228600" algn="l" defTabSz="914400" rtl="0" eaLnBrk="0" fontAlgn="base" latinLnBrk="0" hangingPunct="0">
              <a:lnSpc>
                <a:spcPct val="100000"/>
              </a:lnSpc>
              <a:spcBef>
                <a:spcPts val="600"/>
              </a:spcBef>
              <a:spcAft>
                <a:spcPct val="0"/>
              </a:spcAft>
              <a:buClrTx/>
              <a:buSzTx/>
              <a:buFont typeface="Arial" pitchFamily="34" charset="0"/>
              <a:buAutoNum type="arabicPeriod"/>
              <a:tabLst/>
              <a:defRPr/>
            </a:pPr>
            <a:r>
              <a:rPr lang="pl-PL" sz="800">
                <a:ea typeface="ITC Avant Garde Gothic Std Book" charset="0"/>
              </a:rPr>
              <a:t>Przech S</a:t>
            </a:r>
            <a:r>
              <a:rPr lang="en-US" sz="800">
                <a:ea typeface="ITC Avant Garde Gothic Std Book" charset="0"/>
              </a:rPr>
              <a:t>, Garg AX, Arnold JB, et al.</a:t>
            </a:r>
            <a:r>
              <a:rPr lang="pl-PL" sz="800">
                <a:ea typeface="ITC Avant Garde Gothic Std Book" charset="0"/>
              </a:rPr>
              <a:t> </a:t>
            </a:r>
            <a:r>
              <a:rPr lang="en-US" sz="800">
                <a:ea typeface="ITC Avant Garde Gothic Std Book" charset="0"/>
              </a:rPr>
              <a:t>Financial costs incurred by living kidney donors: a prospective cohort study. </a:t>
            </a:r>
            <a:r>
              <a:rPr lang="en-US" sz="800" i="1">
                <a:ea typeface="ITC Avant Garde Gothic Std Book" charset="0"/>
              </a:rPr>
              <a:t>J</a:t>
            </a:r>
            <a:r>
              <a:rPr lang="en-US" sz="800">
                <a:ea typeface="ITC Avant Garde Gothic Std Book" charset="0"/>
              </a:rPr>
              <a:t> </a:t>
            </a:r>
            <a:r>
              <a:rPr lang="pl-PL" sz="800" i="1">
                <a:ea typeface="ITC Avant Garde Gothic Std Book" charset="0"/>
              </a:rPr>
              <a:t>Am Soc Nephrol</a:t>
            </a:r>
            <a:r>
              <a:rPr lang="en-US" sz="800">
                <a:ea typeface="ITC Avant Garde Gothic Std Book" charset="0"/>
              </a:rPr>
              <a:t>. 2018;29(12):</a:t>
            </a:r>
            <a:r>
              <a:rPr lang="pl-PL" sz="800">
                <a:ea typeface="ITC Avant Garde Gothic Std Book" charset="0"/>
              </a:rPr>
              <a:t>2847-2857</a:t>
            </a:r>
            <a:r>
              <a:rPr lang="en-US" sz="800">
                <a:ea typeface="ITC Avant Garde Gothic Std Book" charset="0"/>
              </a:rPr>
              <a:t>.</a:t>
            </a:r>
          </a:p>
          <a:p>
            <a:pPr marL="228600" indent="-228600">
              <a:buFont typeface="Arial" pitchFamily="34" charset="0"/>
              <a:buAutoNum type="arabicPeriod"/>
              <a:defRPr/>
            </a:pPr>
            <a:r>
              <a:rPr lang="de-DE" sz="800">
                <a:ea typeface="ITC Avant Garde Gothic Std Book" charset="0"/>
              </a:rPr>
              <a:t>Federal and state laws about living donation. American Society of Transplantation. Accessed October 9, 2024.</a:t>
            </a:r>
            <a:r>
              <a:rPr lang="de-DE" sz="800" b="1">
                <a:ea typeface="ITC Avant Garde Gothic Std Book" charset="0"/>
              </a:rPr>
              <a:t> </a:t>
            </a:r>
            <a:r>
              <a:rPr lang="de-DE" sz="800">
                <a:ea typeface="ITC Avant Garde Gothic Std Book" charset="0"/>
              </a:rPr>
              <a:t>https://www.livingdonortoolkit.com/financial-toolkit/federal-and-state-laws-about-living-donation</a:t>
            </a:r>
          </a:p>
          <a:p>
            <a:pPr marL="228600" marR="0" lvl="0" indent="-228600" algn="l" defTabSz="914400" rtl="0" eaLnBrk="0" fontAlgn="base" latinLnBrk="0" hangingPunct="0">
              <a:lnSpc>
                <a:spcPct val="100000"/>
              </a:lnSpc>
              <a:spcBef>
                <a:spcPts val="600"/>
              </a:spcBef>
              <a:spcAft>
                <a:spcPct val="0"/>
              </a:spcAft>
              <a:buClrTx/>
              <a:buSzTx/>
              <a:buFont typeface="Arial" pitchFamily="34" charset="0"/>
              <a:buAutoNum type="arabicPeriod"/>
              <a:tabLst/>
              <a:defRPr/>
            </a:pPr>
            <a:r>
              <a:rPr lang="en-US" sz="800"/>
              <a:t>AST Living Donor Circle of Excellence. </a:t>
            </a:r>
            <a:r>
              <a:rPr lang="de-DE" sz="800"/>
              <a:t>American Society of Transplantation. Accessed October 9, 2024. </a:t>
            </a:r>
            <a:r>
              <a:rPr lang="en-US" sz="800"/>
              <a:t>https://www.livingdonorcircle.com/</a:t>
            </a:r>
            <a:endParaRPr lang="de-DE" sz="800"/>
          </a:p>
          <a:p>
            <a:pPr marL="228600" marR="0" lvl="0" indent="-228600" algn="l" defTabSz="914400" rtl="0" eaLnBrk="0" fontAlgn="base" latinLnBrk="0" hangingPunct="0">
              <a:lnSpc>
                <a:spcPct val="100000"/>
              </a:lnSpc>
              <a:spcBef>
                <a:spcPts val="600"/>
              </a:spcBef>
              <a:spcAft>
                <a:spcPct val="0"/>
              </a:spcAft>
              <a:buClrTx/>
              <a:buSzTx/>
              <a:buFont typeface="Arial" pitchFamily="34" charset="0"/>
              <a:buAutoNum type="arabicPeriod"/>
              <a:tabLst/>
              <a:defRPr/>
            </a:pPr>
            <a:r>
              <a:rPr lang="en-US" sz="800"/>
              <a:t>AST announces new living donor circle of excellence program. </a:t>
            </a:r>
            <a:r>
              <a:rPr lang="de-DE" sz="800"/>
              <a:t>Accessed October 9, 2024.</a:t>
            </a:r>
            <a:r>
              <a:rPr lang="en-US" sz="800"/>
              <a:t> </a:t>
            </a:r>
            <a:r>
              <a:rPr lang="de-DE" sz="800"/>
              <a:t>https://www.kidney.org/get-involved/circle-excellence</a:t>
            </a:r>
            <a:endParaRPr lang="en-US" sz="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545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3531" y="4321175"/>
            <a:ext cx="6688138" cy="4320540"/>
          </a:xfrm>
        </p:spPr>
        <p:txBody>
          <a:bodyPr>
            <a:normAutofit/>
          </a:bodyPr>
          <a:lstStyle/>
          <a:p>
            <a:r>
              <a:rPr lang="en-US"/>
              <a:t>Next, we will highlight the importance of follow-up in the management of living kidney donors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3460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744538"/>
            <a:ext cx="6323012" cy="3557587"/>
          </a:xfrm>
        </p:spPr>
      </p:sp>
      <p:sp>
        <p:nvSpPr>
          <p:cNvPr id="3" name="Notes Placeholder 2"/>
          <p:cNvSpPr>
            <a:spLocks noGrp="1"/>
          </p:cNvSpPr>
          <p:nvPr>
            <p:ph type="body" idx="1"/>
          </p:nvPr>
        </p:nvSpPr>
        <p:spPr>
          <a:xfrm>
            <a:off x="342900" y="4370514"/>
            <a:ext cx="6402388" cy="4992562"/>
          </a:xfrm>
        </p:spPr>
        <p:txBody>
          <a:bodyPr>
            <a:noAutofit/>
          </a:bodyPr>
          <a:lstStyle/>
          <a:p>
            <a:r>
              <a:rPr lang="en-US">
                <a:ea typeface="ITC Avant Garde Gothic Std Book" charset="0"/>
              </a:rPr>
              <a:t>In 2013, OPTN/UNOS mandated that transplant centers meet thresholds for collecting and reporting clinical and laboratory data for </a:t>
            </a:r>
            <a:r>
              <a:rPr lang="en-US" sz="1100"/>
              <a:t>living kidney donor</a:t>
            </a:r>
            <a:r>
              <a:rPr lang="en-US">
                <a:ea typeface="ITC Avant Garde Gothic Std Book" charset="0"/>
              </a:rPr>
              <a:t>s at 6 months, 1 year, and 2 years postdonation</a:t>
            </a:r>
            <a:r>
              <a:rPr lang="en-US" baseline="30000">
                <a:ea typeface="ITC Avant Garde Gothic Std Book" charset="0"/>
              </a:rPr>
              <a:t>1</a:t>
            </a:r>
          </a:p>
          <a:p>
            <a:r>
              <a:rPr lang="en-US"/>
              <a:t>An analysis of SRTR data for 31,615 </a:t>
            </a:r>
            <a:r>
              <a:rPr lang="en-US" sz="1100"/>
              <a:t>living kidney donor</a:t>
            </a:r>
            <a:r>
              <a:rPr lang="en-US"/>
              <a:t>s found that complete and timely follow-up significantly increased from 33% in 2013 to 54% in 2015 (</a:t>
            </a:r>
            <a:r>
              <a:rPr lang="en-US" i="1"/>
              <a:t>P</a:t>
            </a:r>
            <a:r>
              <a:rPr lang="en-US"/>
              <a:t>&lt;0.001)</a:t>
            </a:r>
            <a:r>
              <a:rPr lang="en-US" baseline="30000"/>
              <a:t>1</a:t>
            </a:r>
          </a:p>
          <a:p>
            <a:r>
              <a:rPr lang="en-US"/>
              <a:t>With only 43% of centers being compliant with follow-up, more effective, supportive, and long-term monitoring is needed in order to enhance </a:t>
            </a:r>
            <a:r>
              <a:rPr lang="en-US" sz="1100"/>
              <a:t>living kidney donor</a:t>
            </a:r>
            <a:r>
              <a:rPr lang="en-US"/>
              <a:t> outcomes</a:t>
            </a:r>
            <a:r>
              <a:rPr lang="en-US" baseline="30000"/>
              <a:t>1,2</a:t>
            </a:r>
          </a:p>
          <a:p>
            <a:pPr marL="107954" indent="-107954" defTabSz="888312">
              <a:lnSpc>
                <a:spcPct val="120000"/>
              </a:lnSpc>
              <a:spcBef>
                <a:spcPts val="582"/>
              </a:spcBef>
              <a:defRPr/>
            </a:pPr>
            <a:endParaRPr lang="en-US"/>
          </a:p>
          <a:p>
            <a:pPr marL="0" indent="0">
              <a:buNone/>
            </a:pPr>
            <a:r>
              <a:rPr lang="en-US" b="1"/>
              <a:t>References:</a:t>
            </a:r>
          </a:p>
          <a:p>
            <a:pPr marL="228600" indent="-228600">
              <a:buFont typeface="+mj-lt"/>
              <a:buAutoNum type="arabicPeriod"/>
            </a:pPr>
            <a:r>
              <a:rPr lang="en-US">
                <a:ea typeface="ITC Avant Garde Gothic Std Book" charset="0"/>
              </a:rPr>
              <a:t>Henderson ML, Thomas AG, Shaffer A, et al. The national landscape of living kidney donor follow-up in the United States. </a:t>
            </a:r>
            <a:r>
              <a:rPr lang="en-US" i="1">
                <a:ea typeface="ITC Avant Garde Gothic Std Book" charset="0"/>
              </a:rPr>
              <a:t>Am J Transplant. </a:t>
            </a:r>
            <a:r>
              <a:rPr lang="en-US">
                <a:ea typeface="ITC Avant Garde Gothic Std Book" charset="0"/>
              </a:rPr>
              <a:t>2017;17(12):3131-3140.</a:t>
            </a:r>
          </a:p>
          <a:p>
            <a:pPr marL="228600" indent="-228600">
              <a:buFont typeface="+mj-lt"/>
              <a:buAutoNum type="arabicPeriod"/>
            </a:pPr>
            <a:r>
              <a:rPr lang="en-US">
                <a:ea typeface="ITC Avant Garde Gothic Std Book" charset="0"/>
              </a:rPr>
              <a:t>Kulkarni S, Thiessen C, Formica RN, et al. The long-term follow-up and support for living organ donors: a center-based initiative founded on developing a community of living donors. </a:t>
            </a:r>
            <a:r>
              <a:rPr lang="de-DE" i="1">
                <a:ea typeface="ITC Avant Garde Gothic Std Book" charset="0"/>
              </a:rPr>
              <a:t>Am J Transplant.</a:t>
            </a:r>
            <a:r>
              <a:rPr lang="de-DE">
                <a:ea typeface="ITC Avant Garde Gothic Std Book" charset="0"/>
              </a:rPr>
              <a:t> 2016;16(12):3385-3391. </a:t>
            </a: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342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5D694-B106-4AE9-A918-599A9C6B2D2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Notes Placeholder 4"/>
          <p:cNvSpPr>
            <a:spLocks noGrp="1"/>
          </p:cNvSpPr>
          <p:nvPr>
            <p:ph type="body" sz="quarter" idx="11"/>
          </p:nvPr>
        </p:nvSpPr>
        <p:spPr>
          <a:xfrm>
            <a:off x="457200" y="4560571"/>
            <a:ext cx="6146800" cy="4320540"/>
          </a:xfrm>
        </p:spPr>
        <p:txBody>
          <a:bodyPr>
            <a:normAutofit/>
          </a:bodyPr>
          <a:lstStyle/>
          <a:p>
            <a:pPr marL="0" lvl="0" indent="0">
              <a:buNone/>
              <a:defRPr/>
            </a:pPr>
            <a:r>
              <a:rPr lang="en-US" kern="1200">
                <a:effectLst/>
                <a:latin typeface="Arial" pitchFamily="34" charset="0"/>
                <a:ea typeface="+mn-ea"/>
                <a:cs typeface="Arial" pitchFamily="34" charset="0"/>
              </a:rPr>
              <a:t>Throughout the course of today’s presentation, we will challenge current notions regarding </a:t>
            </a:r>
            <a:r>
              <a:rPr lang="en-US"/>
              <a:t>living </a:t>
            </a:r>
            <a:r>
              <a:rPr lang="en-US" kern="1200">
                <a:effectLst/>
                <a:latin typeface="Arial" pitchFamily="34" charset="0"/>
                <a:ea typeface="+mn-ea"/>
                <a:cs typeface="Arial" pitchFamily="34" charset="0"/>
              </a:rPr>
              <a:t>kidney donation. Our goal is to assess these standards and discuss the following objectives:</a:t>
            </a:r>
          </a:p>
          <a:p>
            <a:r>
              <a:rPr lang="en-US"/>
              <a:t>Discuss steps that can be taken within the transplant community to help support living kidney donors</a:t>
            </a:r>
          </a:p>
          <a:p>
            <a:r>
              <a:rPr lang="en-US"/>
              <a:t>Review available tools to evaluate the risk of ESRD for living kidney donors and how they can facilitate the donor-evaluation process</a:t>
            </a:r>
          </a:p>
          <a:p>
            <a:r>
              <a:rPr kumimoji="0" lang="en-US" b="0" i="0" u="none" strike="noStrike" kern="1200" cap="none" spc="0" normalizeH="0" baseline="0" noProof="0">
                <a:ln>
                  <a:noFill/>
                </a:ln>
                <a:solidFill>
                  <a:srgbClr val="000000"/>
                </a:solidFill>
                <a:effectLst/>
                <a:uLnTx/>
                <a:uFillTx/>
                <a:latin typeface="Arial"/>
                <a:ea typeface="+mn-ea"/>
              </a:rPr>
              <a:t>Highlight transplant center practices and their impact on the number of living kidney donor transplants</a:t>
            </a:r>
          </a:p>
          <a:p>
            <a:pPr>
              <a:buClr>
                <a:schemeClr val="tx1"/>
              </a:buClr>
              <a:defRPr/>
            </a:pPr>
            <a:r>
              <a:rPr lang="en-US"/>
              <a:t>Emphasize the importance of follow-up with living kidney donors</a:t>
            </a:r>
            <a:endParaRPr lang="en-US">
              <a:latin typeface="Arial"/>
            </a:endParaRPr>
          </a:p>
          <a:p>
            <a:pPr>
              <a:buClr>
                <a:schemeClr val="tx1"/>
              </a:buClr>
              <a:defRPr/>
            </a:pPr>
            <a:r>
              <a:rPr kumimoji="0" lang="en-US" b="0" i="0" u="none" strike="noStrike" kern="1200" cap="none" spc="0" normalizeH="0" baseline="0" noProof="0">
                <a:ln>
                  <a:noFill/>
                </a:ln>
                <a:effectLst/>
                <a:uLnTx/>
                <a:uFillTx/>
                <a:latin typeface="Arial"/>
                <a:ea typeface="+mn-ea"/>
              </a:rPr>
              <a:t>Understand the role of genetic testing in the living kidney donor-evaluation process</a:t>
            </a:r>
          </a:p>
          <a:p>
            <a:pPr>
              <a:buClr>
                <a:schemeClr val="tx1"/>
              </a:buClr>
              <a:defRPr/>
            </a:pPr>
            <a:r>
              <a:rPr lang="en-US"/>
              <a:t>Identify gaps in the living kidney donor-evaluation process and discuss opportunities to improve</a:t>
            </a:r>
          </a:p>
          <a:p>
            <a:pPr>
              <a:buClr>
                <a:schemeClr val="tx1"/>
              </a:buClr>
              <a:defRPr/>
            </a:pPr>
            <a:r>
              <a:rPr lang="en-US"/>
              <a:t>Assess the impact of kidney paired donations on transplant trends at your institution</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endParaRPr lang="en-US"/>
          </a:p>
          <a:p>
            <a:pPr lvl="0"/>
            <a:r>
              <a:rPr lang="en-US"/>
              <a:t>Keep in mind: it is important that the patient does not feel coerced to donate</a:t>
            </a:r>
          </a:p>
          <a:p>
            <a:pPr marL="0" indent="0">
              <a:buNone/>
              <a:defRPr/>
            </a:pPr>
            <a:endParaRPr lang="en-US"/>
          </a:p>
        </p:txBody>
      </p:sp>
    </p:spTree>
    <p:extLst>
      <p:ext uri="{BB962C8B-B14F-4D97-AF65-F5344CB8AC3E}">
        <p14:creationId xmlns:p14="http://schemas.microsoft.com/office/powerpoint/2010/main" val="2728599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19125"/>
            <a:ext cx="6386513" cy="3592513"/>
          </a:xfrm>
        </p:spPr>
      </p:sp>
      <p:sp>
        <p:nvSpPr>
          <p:cNvPr id="3" name="Notes Placeholder 2"/>
          <p:cNvSpPr>
            <a:spLocks noGrp="1"/>
          </p:cNvSpPr>
          <p:nvPr>
            <p:ph type="body" idx="1"/>
          </p:nvPr>
        </p:nvSpPr>
        <p:spPr>
          <a:xfrm>
            <a:off x="311150" y="4341938"/>
            <a:ext cx="6402388" cy="4992562"/>
          </a:xfrm>
        </p:spPr>
        <p:txBody>
          <a:bodyPr>
            <a:noAutofit/>
          </a:bodyPr>
          <a:lstStyle/>
          <a:p>
            <a:r>
              <a:rPr lang="en-US">
                <a:ea typeface="ITC Avant Garde Gothic Std Book" charset="0"/>
              </a:rPr>
              <a:t>The same analysis of SRTR data also showed that the odds of non-timely or incomplete living donor follow-up (LDF) at 6 months varied significantly by transplant center</a:t>
            </a:r>
          </a:p>
          <a:p>
            <a:r>
              <a:rPr lang="en-US">
                <a:ea typeface="ITC Avant Garde Gothic Std Book" charset="0"/>
              </a:rPr>
              <a:t>For the 6-month LDF, center-level variation accounted for 19% of the variance in the non-timely or incomplete submission of clinical data (interclass correlation=0.19 [95% CI, 0.15-0.24])</a:t>
            </a:r>
          </a:p>
          <a:p>
            <a:r>
              <a:rPr lang="en-US">
                <a:ea typeface="ITC Avant Garde Gothic Std Book" charset="0"/>
              </a:rPr>
              <a:t>In this graph, reflecting the time frame of February 2013 through June 2015, the blue dots forming a line represent the center-level probabilities for a reference donor and are calculated from empirical Bayes estimates. Please note, this graph serves as a model to illustrate that the same donor could have had different experiences with LDF depending on the center</a:t>
            </a:r>
          </a:p>
          <a:p>
            <a:pPr lvl="1"/>
            <a:r>
              <a:rPr lang="en-US" sz="1100"/>
              <a:t>The reference donor is a non-Black and non-Hispanic female between 35 and 54 years old, with no history of hypertension or smoking prior to donation</a:t>
            </a:r>
          </a:p>
          <a:p>
            <a:pPr lvl="1"/>
            <a:r>
              <a:rPr lang="en-US" sz="1100"/>
              <a:t>She is married, is the spouse of the kidney recipient, has a college degree, was working for income, and was insured at the time of donation</a:t>
            </a:r>
          </a:p>
          <a:p>
            <a:pPr lvl="1"/>
            <a:r>
              <a:rPr lang="en-US" sz="1100"/>
              <a:t>At the time of donation in 2015, the donor had a BMI between 19 and 24, an eGFR of ≥100 before donation, and went to </a:t>
            </a:r>
            <a:r>
              <a:rPr lang="en-US" sz="1100">
                <a:ea typeface="ITC Avant Garde Gothic Std Book" charset="0"/>
              </a:rPr>
              <a:t>a small transplant center (1-19 donors per year)</a:t>
            </a:r>
          </a:p>
          <a:p>
            <a:r>
              <a:rPr lang="en-US">
                <a:ea typeface="ITC Avant Garde Gothic Std Book" charset="0"/>
              </a:rPr>
              <a:t>Overall, in this study, 57% of centers did not meet the national reporting thresholds in the 2013 OPTN/UNOS mandate</a:t>
            </a:r>
          </a:p>
          <a:p>
            <a:pPr marL="107954" indent="-107954" defTabSz="888312">
              <a:lnSpc>
                <a:spcPct val="120000"/>
              </a:lnSpc>
              <a:spcBef>
                <a:spcPts val="582"/>
              </a:spcBef>
              <a:defRPr/>
            </a:pPr>
            <a:endParaRPr lang="en-US"/>
          </a:p>
          <a:p>
            <a:pPr marL="0" indent="0">
              <a:buNone/>
            </a:pPr>
            <a:r>
              <a:rPr lang="en-US" b="1"/>
              <a:t>Reference:</a:t>
            </a:r>
          </a:p>
          <a:p>
            <a:pPr marL="0" indent="0">
              <a:buNone/>
            </a:pPr>
            <a:r>
              <a:rPr lang="en-US">
                <a:ea typeface="ITC Avant Garde Gothic Std Book" charset="0"/>
              </a:rPr>
              <a:t>Henderson ML, Thomas AG, Shaffer A, et al. The national landscape of living kidney donor follow-up in the United States. </a:t>
            </a:r>
            <a:r>
              <a:rPr lang="en-US" i="1">
                <a:ea typeface="ITC Avant Garde Gothic Std Book" charset="0"/>
              </a:rPr>
              <a:t>Am J Transplant. </a:t>
            </a:r>
            <a:r>
              <a:rPr lang="en-US">
                <a:ea typeface="ITC Avant Garde Gothic Std Book" charset="0"/>
              </a:rPr>
              <a:t>2017;17(12):3131-3140.</a:t>
            </a: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1642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60400"/>
            <a:ext cx="6149975" cy="3460750"/>
          </a:xfrm>
        </p:spPr>
      </p:sp>
      <p:sp>
        <p:nvSpPr>
          <p:cNvPr id="3" name="Notes Placeholder 2"/>
          <p:cNvSpPr>
            <a:spLocks noGrp="1"/>
          </p:cNvSpPr>
          <p:nvPr>
            <p:ph type="body" idx="1"/>
          </p:nvPr>
        </p:nvSpPr>
        <p:spPr>
          <a:xfrm>
            <a:off x="430213" y="4267245"/>
            <a:ext cx="6300787" cy="4562722"/>
          </a:xfrm>
        </p:spPr>
        <p:txBody>
          <a:bodyPr>
            <a:noAutofit/>
          </a:bodyPr>
          <a:lstStyle/>
          <a:p>
            <a:r>
              <a:rPr lang="en-US">
                <a:ea typeface="ITC Avant Garde Gothic Std Book" charset="0"/>
              </a:rPr>
              <a:t>In-person follow-up for </a:t>
            </a:r>
            <a:r>
              <a:rPr lang="en-US"/>
              <a:t>living kidney donor</a:t>
            </a:r>
            <a:r>
              <a:rPr lang="en-US">
                <a:ea typeface="ITC Avant Garde Gothic Std Book" charset="0"/>
              </a:rPr>
              <a:t>s presents a number of challenges, including logistical and administrative barriers for centers, and costs and functional barriers for donors</a:t>
            </a:r>
            <a:r>
              <a:rPr lang="en-US" baseline="30000">
                <a:ea typeface="ITC Avant Garde Gothic Std Book" charset="0"/>
              </a:rPr>
              <a:t>1</a:t>
            </a:r>
          </a:p>
          <a:p>
            <a:r>
              <a:rPr lang="en-US">
                <a:ea typeface="ITC Avant Garde Gothic Std Book" charset="0"/>
              </a:rPr>
              <a:t>Electronic mobile messaging may be a useful tool to reduce burden of follow-up in </a:t>
            </a:r>
            <a:r>
              <a:rPr lang="en-US"/>
              <a:t>living kidney donor</a:t>
            </a:r>
            <a:r>
              <a:rPr lang="en-US">
                <a:ea typeface="ITC Avant Garde Gothic Std Book" charset="0"/>
              </a:rPr>
              <a:t>s postdonation, </a:t>
            </a:r>
            <a:br>
              <a:rPr lang="en-US">
                <a:ea typeface="ITC Avant Garde Gothic Std Book" charset="0"/>
              </a:rPr>
            </a:br>
            <a:r>
              <a:rPr lang="en-US">
                <a:ea typeface="ITC Avant Garde Gothic Std Book" charset="0"/>
              </a:rPr>
              <a:t>for donors and centers</a:t>
            </a:r>
            <a:r>
              <a:rPr lang="en-US" baseline="30000">
                <a:ea typeface="ITC Avant Garde Gothic Std Book" charset="0"/>
              </a:rPr>
              <a:t>1,2</a:t>
            </a:r>
            <a:endParaRPr lang="en-US">
              <a:ea typeface="ITC Avant Garde Gothic Std Book" charset="0"/>
            </a:endParaRPr>
          </a:p>
          <a:p>
            <a:r>
              <a:rPr lang="en-US">
                <a:ea typeface="ITC Avant Garde Gothic Std Book" charset="0"/>
              </a:rPr>
              <a:t>In a study of 67 </a:t>
            </a:r>
            <a:r>
              <a:rPr lang="en-US"/>
              <a:t>living kidney donor</a:t>
            </a:r>
            <a:r>
              <a:rPr lang="en-US">
                <a:ea typeface="ITC Avant Garde Gothic Std Book" charset="0"/>
              </a:rPr>
              <a:t>s, the majority selected email or text messaging as their preferred method of contact. As shown in the graph, overall response rates were consistently higher for those using text messaging vs email</a:t>
            </a:r>
            <a:r>
              <a:rPr lang="en-US" baseline="30000">
                <a:ea typeface="ITC Avant Garde Gothic Std Book" charset="0"/>
              </a:rPr>
              <a:t>2</a:t>
            </a:r>
          </a:p>
          <a:p>
            <a:r>
              <a:rPr lang="en-US"/>
              <a:t>In a survey of 100 living kidney donors, 94% owned a smartphone and 79% of smartphone-owning participants perceived that accessing living kidney donor information </a:t>
            </a:r>
            <a:r>
              <a:rPr lang="en-US">
                <a:ea typeface="ITC Avant Garde Gothic Std Book" charset="0"/>
              </a:rPr>
              <a:t>and resources on their smartphone would be useful to complete their required postdonation follow-up</a:t>
            </a:r>
            <a:r>
              <a:rPr lang="en-US" baseline="30000">
                <a:ea typeface="ITC Avant Garde Gothic Std Book" charset="0"/>
              </a:rPr>
              <a:t>1</a:t>
            </a:r>
            <a:endParaRPr lang="en-US">
              <a:ea typeface="ITC Avant Garde Gothic Std Book" charset="0"/>
            </a:endParaRPr>
          </a:p>
          <a:p>
            <a:r>
              <a:rPr lang="en-US"/>
              <a:t>Electronic messaging tools may facilitate follow-up and help improve communication between living kidney donors and transplant centers</a:t>
            </a:r>
            <a:r>
              <a:rPr lang="en-US" baseline="30000">
                <a:ea typeface="ITC Avant Garde Gothic Std Book" charset="0"/>
              </a:rPr>
              <a:t>1</a:t>
            </a:r>
            <a:endParaRPr lang="en-US"/>
          </a:p>
          <a:p>
            <a:pPr marL="107954" indent="-107954" defTabSz="888312">
              <a:lnSpc>
                <a:spcPct val="120000"/>
              </a:lnSpc>
              <a:spcBef>
                <a:spcPts val="582"/>
              </a:spcBef>
              <a:defRPr/>
            </a:pPr>
            <a:endParaRPr lang="en-US"/>
          </a:p>
          <a:p>
            <a:pPr marL="0" indent="0">
              <a:buNone/>
            </a:pPr>
            <a:r>
              <a:rPr lang="en-US" b="1"/>
              <a:t>References:</a:t>
            </a:r>
          </a:p>
          <a:p>
            <a:pPr marL="228600" indent="-228600">
              <a:buFont typeface="+mj-lt"/>
              <a:buAutoNum type="arabicPeriod"/>
            </a:pPr>
            <a:r>
              <a:rPr lang="en-US">
                <a:ea typeface="ITC Avant Garde Gothic Std Book" charset="0"/>
              </a:rPr>
              <a:t>Eno AK, Thomas AG, Ruck JM, et al. Assessing the attitudes and perceptions regarding the use of mobile health technologies for living kidney donor follow-up: survey study. </a:t>
            </a:r>
            <a:r>
              <a:rPr lang="en-US" i="1">
                <a:ea typeface="ITC Avant Garde Gothic Std Book" charset="0"/>
              </a:rPr>
              <a:t>JMIR </a:t>
            </a:r>
            <a:r>
              <a:rPr lang="en-US" i="1" err="1">
                <a:ea typeface="ITC Avant Garde Gothic Std Book" charset="0"/>
              </a:rPr>
              <a:t>Mhealth</a:t>
            </a:r>
            <a:r>
              <a:rPr lang="en-US" i="1">
                <a:ea typeface="ITC Avant Garde Gothic Std Book" charset="0"/>
              </a:rPr>
              <a:t> </a:t>
            </a:r>
            <a:r>
              <a:rPr lang="en-US" i="1" err="1">
                <a:ea typeface="ITC Avant Garde Gothic Std Book" charset="0"/>
              </a:rPr>
              <a:t>Uhealth</a:t>
            </a:r>
            <a:r>
              <a:rPr lang="en-US" i="1">
                <a:ea typeface="ITC Avant Garde Gothic Std Book" charset="0"/>
              </a:rPr>
              <a:t>. </a:t>
            </a:r>
            <a:r>
              <a:rPr lang="en-US">
                <a:ea typeface="ITC Avant Garde Gothic Std Book" charset="0"/>
              </a:rPr>
              <a:t>2018;6(10):e11192. </a:t>
            </a:r>
            <a:r>
              <a:rPr lang="en-US"/>
              <a:t>doi:10.2196/11192</a:t>
            </a:r>
            <a:endParaRPr lang="en-US">
              <a:ea typeface="ITC Avant Garde Gothic Std Book" charset="0"/>
            </a:endParaRPr>
          </a:p>
          <a:p>
            <a:pPr marL="228600" indent="-228600">
              <a:buFont typeface="+mj-lt"/>
              <a:buAutoNum type="arabicPeriod"/>
            </a:pPr>
            <a:r>
              <a:rPr lang="en-US">
                <a:ea typeface="ITC Avant Garde Gothic Std Book" charset="0"/>
              </a:rPr>
              <a:t>Ruck JM, Zhou S, Thomas AG, et al. Electronic messaging and communication with living kidney donors. </a:t>
            </a:r>
            <a:r>
              <a:rPr lang="en-US" i="1">
                <a:ea typeface="ITC Avant Garde Gothic Std Book" charset="0"/>
              </a:rPr>
              <a:t>Clin Transplant</a:t>
            </a:r>
            <a:r>
              <a:rPr lang="en-US">
                <a:ea typeface="ITC Avant Garde Gothic Std Book" charset="0"/>
              </a:rPr>
              <a:t>. 2018;32(2). doi:10.1111/ctr.13184</a:t>
            </a:r>
            <a:endParaRPr lang="de-DE" b="1">
              <a:ea typeface="ITC Avant Garde Gothic Std Book"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2705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35000"/>
            <a:ext cx="6162675" cy="3467100"/>
          </a:xfrm>
        </p:spPr>
      </p:sp>
      <p:sp>
        <p:nvSpPr>
          <p:cNvPr id="3" name="Notes Placeholder 2"/>
          <p:cNvSpPr>
            <a:spLocks noGrp="1"/>
          </p:cNvSpPr>
          <p:nvPr>
            <p:ph type="body" idx="1"/>
          </p:nvPr>
        </p:nvSpPr>
        <p:spPr>
          <a:xfrm>
            <a:off x="423863" y="4303838"/>
            <a:ext cx="6402388" cy="4992562"/>
          </a:xfrm>
        </p:spPr>
        <p:txBody>
          <a:bodyPr>
            <a:noAutofit/>
          </a:bodyPr>
          <a:lstStyle/>
          <a:p>
            <a:r>
              <a:rPr lang="en-US"/>
              <a:t>In a guidance document, the OPTN provides strategic recommendations to maintain contact with living donors to help facilitate timely postdonation follow-ups</a:t>
            </a:r>
            <a:r>
              <a:rPr lang="en-US" baseline="30000"/>
              <a:t>1</a:t>
            </a:r>
          </a:p>
          <a:p>
            <a:r>
              <a:rPr lang="en-US"/>
              <a:t>The key suggestions are shown in the table on the slide</a:t>
            </a:r>
          </a:p>
          <a:p>
            <a:r>
              <a:rPr lang="en-US"/>
              <a:t>Studies are currently being conducted to assess novel strategies to improve adherence with postdonation follow-ups in living kidney donors, including</a:t>
            </a:r>
            <a:r>
              <a:rPr lang="en-US" baseline="30000"/>
              <a:t>2,3</a:t>
            </a:r>
            <a:endParaRPr lang="en-US"/>
          </a:p>
          <a:p>
            <a:pPr lvl="1"/>
            <a:r>
              <a:rPr lang="en-US" sz="1100"/>
              <a:t>Whether financial incentives can help promote compliance </a:t>
            </a:r>
          </a:p>
          <a:p>
            <a:pPr lvl="1"/>
            <a:r>
              <a:rPr lang="en-US" sz="1100"/>
              <a:t>Whether using a mobile health app can help improve compliance and </a:t>
            </a:r>
            <a:r>
              <a:rPr lang="en-US" sz="1100" err="1"/>
              <a:t>postdonation</a:t>
            </a:r>
            <a:r>
              <a:rPr lang="en-US" sz="1100"/>
              <a:t> care </a:t>
            </a:r>
          </a:p>
          <a:p>
            <a:pPr marL="0" indent="0">
              <a:buNone/>
            </a:pPr>
            <a:endParaRPr lang="en-US"/>
          </a:p>
          <a:p>
            <a:pPr marL="0" indent="0">
              <a:buNone/>
            </a:pPr>
            <a:r>
              <a:rPr lang="en-US" b="1"/>
              <a:t>References:</a:t>
            </a:r>
          </a:p>
          <a:p>
            <a:pPr marL="228600" indent="-228600">
              <a:buAutoNum type="arabicPeriod"/>
            </a:pPr>
            <a:r>
              <a:rPr lang="en-US">
                <a:ea typeface="ITC Avant Garde Gothic Std Book" charset="0"/>
              </a:rPr>
              <a:t>Procedures to collect post-donation follow-up data from living donors. Organ Procurement and Transplantation Network. Accessed October 9, 2024. https://optn.transplant.hrsa.gov/professionals/by-topic/guidance/procedures-to-collect-post-donation-follow-up-data-from-living-donors/#rec3/ </a:t>
            </a:r>
            <a:endParaRPr lang="en-US" b="1" i="0">
              <a:effectLst/>
              <a:ea typeface="ITC Avant Garde Gothic Std Book" charset="0"/>
            </a:endParaRPr>
          </a:p>
          <a:p>
            <a:pPr marL="228600" indent="-228600">
              <a:buAutoNum type="arabicPeriod"/>
            </a:pPr>
            <a:r>
              <a:rPr lang="en-US" b="0" i="0">
                <a:effectLst/>
              </a:rPr>
              <a:t>Levan ML, </a:t>
            </a:r>
            <a:r>
              <a:rPr lang="en-US" b="0" i="0" err="1">
                <a:effectLst/>
              </a:rPr>
              <a:t>Waldram</a:t>
            </a:r>
            <a:r>
              <a:rPr lang="en-US" b="0" i="0">
                <a:effectLst/>
              </a:rPr>
              <a:t> MM, </a:t>
            </a:r>
            <a:r>
              <a:rPr lang="en-US" b="0" i="0" err="1">
                <a:effectLst/>
              </a:rPr>
              <a:t>DiBrito</a:t>
            </a:r>
            <a:r>
              <a:rPr lang="en-US" b="0" i="0">
                <a:effectLst/>
              </a:rPr>
              <a:t> SR, et al. Financial incentives versus standard of care to improve patient compliance with live kidney donor follow-up: protocol for a multi-center, parallel-group randomized controlled trial. </a:t>
            </a:r>
            <a:r>
              <a:rPr lang="en-US" b="0" i="1">
                <a:effectLst/>
              </a:rPr>
              <a:t>BMC Nephrol. </a:t>
            </a:r>
            <a:r>
              <a:rPr lang="en-US" b="0" i="0">
                <a:effectLst/>
              </a:rPr>
              <a:t>2020;21(1):465. doi:10.1186/s12882-020-02117-9</a:t>
            </a:r>
          </a:p>
          <a:p>
            <a:pPr marL="228600" indent="-228600">
              <a:buAutoNum type="arabicPeriod"/>
            </a:pPr>
            <a:r>
              <a:rPr lang="en-US" b="0" i="0">
                <a:effectLst/>
              </a:rPr>
              <a:t>Henderson ML, Thomas AG, Eno AK, et al. The impact of the </a:t>
            </a:r>
            <a:r>
              <a:rPr lang="en-US" b="0" i="0" err="1">
                <a:effectLst/>
              </a:rPr>
              <a:t>mKidney</a:t>
            </a:r>
            <a:r>
              <a:rPr lang="en-US" b="0" i="0">
                <a:effectLst/>
              </a:rPr>
              <a:t> mHealth System on live donor follow-up compliance: protocol for a randomized controlled trial. </a:t>
            </a:r>
            <a:r>
              <a:rPr lang="en-US" b="0" i="1">
                <a:effectLst/>
              </a:rPr>
              <a:t>JMIR Res </a:t>
            </a:r>
            <a:r>
              <a:rPr lang="en-US" b="0" i="1" err="1">
                <a:effectLst/>
              </a:rPr>
              <a:t>Protoc</a:t>
            </a:r>
            <a:r>
              <a:rPr lang="en-US" b="0" i="0">
                <a:effectLst/>
              </a:rPr>
              <a:t>. 2019;8(1):e11000. doi:10.2196/11000</a:t>
            </a:r>
            <a:endParaRPr lang="en-US"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7083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57225"/>
            <a:ext cx="6162675" cy="3467100"/>
          </a:xfrm>
        </p:spPr>
      </p:sp>
      <p:sp>
        <p:nvSpPr>
          <p:cNvPr id="3" name="Notes Placeholder 2"/>
          <p:cNvSpPr>
            <a:spLocks noGrp="1"/>
          </p:cNvSpPr>
          <p:nvPr>
            <p:ph type="body" idx="1"/>
          </p:nvPr>
        </p:nvSpPr>
        <p:spPr>
          <a:xfrm>
            <a:off x="444500" y="4303838"/>
            <a:ext cx="6402388" cy="4992562"/>
          </a:xfrm>
        </p:spPr>
        <p:txBody>
          <a:bodyPr>
            <a:noAutofit/>
          </a:bodyPr>
          <a:lstStyle/>
          <a:p>
            <a:r>
              <a:rPr lang="en-US">
                <a:ea typeface="ITC Avant Garde Gothic Std Book" charset="0"/>
              </a:rPr>
              <a:t>Annual PCP visits are recommended for </a:t>
            </a:r>
            <a:r>
              <a:rPr lang="en-US" sz="1100"/>
              <a:t>living kidney donor</a:t>
            </a:r>
            <a:r>
              <a:rPr lang="en-US">
                <a:ea typeface="ITC Avant Garde Gothic Std Book" charset="0"/>
              </a:rPr>
              <a:t>s, as they need to be monitored for long-term health postdonation</a:t>
            </a:r>
          </a:p>
          <a:p>
            <a:pPr lvl="0"/>
            <a:r>
              <a:rPr lang="en-US"/>
              <a:t>One of the strongest predictors of postdonation frequency of PCP visits was predonation PCP visit frequency (odds ratio=14.4; </a:t>
            </a:r>
            <a:r>
              <a:rPr lang="en-US" i="1"/>
              <a:t>P</a:t>
            </a:r>
            <a:r>
              <a:rPr lang="en-US"/>
              <a:t>&lt;0.001)</a:t>
            </a:r>
          </a:p>
          <a:p>
            <a:pPr lvl="1"/>
            <a:r>
              <a:rPr lang="en-US"/>
              <a:t>Donors who had fewer-than-annual PCP visits before donation were significantly more likely to report </a:t>
            </a:r>
            <a:br>
              <a:rPr lang="en-US"/>
            </a:br>
            <a:r>
              <a:rPr lang="en-US"/>
              <a:t>fewer-than-annual PCP visits after donation (</a:t>
            </a:r>
            <a:r>
              <a:rPr lang="en-US" i="1"/>
              <a:t>P</a:t>
            </a:r>
            <a:r>
              <a:rPr lang="en-US"/>
              <a:t>&lt;0.001)</a:t>
            </a:r>
            <a:endParaRPr lang="en-US" sz="950"/>
          </a:p>
          <a:p>
            <a:pPr lvl="1"/>
            <a:r>
              <a:rPr lang="en-US"/>
              <a:t>Male donors (particularly single men) and less-educated donors were less likely to visit their PCP annually postdonation</a:t>
            </a:r>
            <a:endParaRPr lang="en-US" sz="1050"/>
          </a:p>
          <a:p>
            <a:r>
              <a:rPr lang="en-US">
                <a:ea typeface="ITC Avant Garde Gothic Std Book" charset="0"/>
              </a:rPr>
              <a:t>Annual follow-ups of </a:t>
            </a:r>
            <a:r>
              <a:rPr lang="en-US" sz="1100"/>
              <a:t>living kidney donor</a:t>
            </a:r>
            <a:r>
              <a:rPr lang="en-US">
                <a:ea typeface="ITC Avant Garde Gothic Std Book" charset="0"/>
              </a:rPr>
              <a:t>s to monitor renal function and subsequent clinical management are critical and can help overcome barriers faced by transplant centers</a:t>
            </a:r>
            <a:endParaRPr lang="en-US"/>
          </a:p>
          <a:p>
            <a:pPr lvl="0"/>
            <a:r>
              <a:rPr lang="en-US"/>
              <a:t>Postdonation counseling can be helpful to promote the health of all </a:t>
            </a:r>
            <a:r>
              <a:rPr lang="en-US" sz="1100"/>
              <a:t>living kidney donor</a:t>
            </a:r>
            <a:r>
              <a:rPr lang="en-US"/>
              <a:t>s, but especially may help </a:t>
            </a:r>
            <a:r>
              <a:rPr lang="en-US" sz="1100"/>
              <a:t>living kidney donor</a:t>
            </a:r>
            <a:r>
              <a:rPr lang="en-US"/>
              <a:t>s with increased risk factors, such as non-partnered men, those with less than college education, and those who had fewer annual PCP visits prior to donation</a:t>
            </a:r>
          </a:p>
          <a:p>
            <a:pPr lvl="0"/>
            <a:r>
              <a:rPr lang="en-US">
                <a:latin typeface="Arial" panose="020B0604020202020204" pitchFamily="34" charset="0"/>
                <a:cs typeface="Arial" panose="020B0604020202020204" pitchFamily="34" charset="0"/>
              </a:rPr>
              <a:t>New, non-traditional follow-up methods may be needed to ensure </a:t>
            </a:r>
            <a:r>
              <a:rPr lang="en-US" sz="1100"/>
              <a:t>living kidney donor</a:t>
            </a:r>
            <a:r>
              <a:rPr lang="en-US">
                <a:latin typeface="Arial" panose="020B0604020202020204" pitchFamily="34" charset="0"/>
                <a:cs typeface="Arial" panose="020B0604020202020204" pitchFamily="34" charset="0"/>
              </a:rPr>
              <a:t>s receive appropriate postdonation monitoring and care</a:t>
            </a:r>
            <a:endParaRPr lang="en-US" baseline="30000">
              <a:latin typeface="Arial" panose="020B0604020202020204" pitchFamily="34" charset="0"/>
              <a:cs typeface="Arial" panose="020B0604020202020204" pitchFamily="34" charset="0"/>
            </a:endParaRPr>
          </a:p>
          <a:p>
            <a:pPr marL="0" indent="0">
              <a:buNone/>
            </a:pPr>
            <a:endParaRPr lang="en-US" sz="900" b="1"/>
          </a:p>
          <a:p>
            <a:pPr marL="0" indent="0">
              <a:buNone/>
            </a:pPr>
            <a:r>
              <a:rPr lang="en-US" b="1"/>
              <a:t>Reference:</a:t>
            </a:r>
          </a:p>
          <a:p>
            <a:pPr marL="0" indent="0">
              <a:buNone/>
            </a:pPr>
            <a:r>
              <a:rPr lang="en-US" err="1">
                <a:ea typeface="ITC Avant Garde Gothic Std Book" charset="0"/>
              </a:rPr>
              <a:t>Alejo</a:t>
            </a:r>
            <a:r>
              <a:rPr lang="en-US">
                <a:ea typeface="ITC Avant Garde Gothic Std Book" charset="0"/>
              </a:rPr>
              <a:t> JL, Luo X, Massie AB, et al. Patterns of primary care utilization before and after living kidney donation. </a:t>
            </a:r>
            <a:r>
              <a:rPr lang="en-US" i="1">
                <a:ea typeface="ITC Avant Garde Gothic Std Book" charset="0"/>
              </a:rPr>
              <a:t>Clin Transplant</a:t>
            </a:r>
            <a:r>
              <a:rPr lang="en-US">
                <a:ea typeface="ITC Avant Garde Gothic Std Book" charset="0"/>
              </a:rPr>
              <a:t>. 2017;31(7). doi:10.1111/ctr.12992</a:t>
            </a:r>
            <a:endParaRPr lang="de-DE">
              <a:ea typeface="ITC Avant Garde Gothic Std Book" charset="0"/>
            </a:endParaRP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920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461" y="4336243"/>
            <a:ext cx="6197600" cy="4320540"/>
          </a:xfrm>
        </p:spPr>
        <p:txBody>
          <a:bodyPr>
            <a:normAutofit/>
          </a:bodyPr>
          <a:lstStyle/>
          <a:p>
            <a:r>
              <a:rPr lang="en-US"/>
              <a:t>In this section, we will discuss the role of genetic testing and its implementation in living kidney donor risk assessment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60915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835025"/>
            <a:ext cx="6013450" cy="3382963"/>
          </a:xfrm>
        </p:spPr>
      </p:sp>
      <p:sp>
        <p:nvSpPr>
          <p:cNvPr id="3" name="Notes Placeholder 2"/>
          <p:cNvSpPr>
            <a:spLocks noGrp="1"/>
          </p:cNvSpPr>
          <p:nvPr>
            <p:ph type="body" idx="1"/>
          </p:nvPr>
        </p:nvSpPr>
        <p:spPr>
          <a:xfrm>
            <a:off x="501650" y="4378627"/>
            <a:ext cx="6402388" cy="4992562"/>
          </a:xfrm>
        </p:spPr>
        <p:txBody>
          <a:bodyPr>
            <a:noAutofit/>
          </a:bodyPr>
          <a:lstStyle/>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Key benefits of genetic testing include being able to assess potential risks of inherited kidney disease, such as risk of CKD or ESRD following donation, and improving safety of kidney donation through precision medicine testing</a:t>
            </a:r>
          </a:p>
          <a:p>
            <a:pPr>
              <a:defRPr/>
            </a:pPr>
            <a:r>
              <a:rPr lang="en-US"/>
              <a:t>By contrast, risks associated with genetic testing may include reduced opportunities for living donation in those who may never develop CKD, increased the cost of donor evaluation, and increased need for additional testing. Moreover, genetic testing may create </a:t>
            </a:r>
            <a:r>
              <a:rPr lang="en-US" sz="1100"/>
              <a:t>potential for center paternalism regarding recipient treatment decisions based on the test results</a:t>
            </a:r>
          </a:p>
          <a:p>
            <a:pPr>
              <a:defRPr/>
            </a:pPr>
            <a:r>
              <a:rPr lang="en-US" sz="1100"/>
              <a:t>Selection of testing modalities may depend on the donor’s clinical picture, preferences, insurance coverage, and out-of-pocket costs</a:t>
            </a:r>
            <a:endParaRPr lang="en-US"/>
          </a:p>
          <a:p>
            <a:pPr>
              <a:defRPr/>
            </a:pPr>
            <a:r>
              <a:rPr lang="en-US" sz="1100"/>
              <a:t>Genetic testing may provide further risk stratification, facilitating living kidney donor assessment and informing the candidate’s decision to proceed with donation </a:t>
            </a:r>
          </a:p>
          <a:p>
            <a:pPr>
              <a:defRPr/>
            </a:pPr>
            <a:endParaRPr lang="en-US" sz="1100"/>
          </a:p>
          <a:p>
            <a:pPr marL="0" indent="0">
              <a:buNone/>
            </a:pPr>
            <a:r>
              <a:rPr lang="en-US" b="1" i="0">
                <a:solidFill>
                  <a:srgbClr val="212121"/>
                </a:solidFill>
                <a:effectLst/>
              </a:rPr>
              <a:t>Reference:</a:t>
            </a:r>
          </a:p>
          <a:p>
            <a:pPr marL="0" indent="0">
              <a:buNone/>
            </a:pPr>
            <a:r>
              <a:rPr lang="en-US" b="0" i="0" err="1">
                <a:solidFill>
                  <a:srgbClr val="212121"/>
                </a:solidFill>
                <a:effectLst/>
              </a:rPr>
              <a:t>Caliskan</a:t>
            </a:r>
            <a:r>
              <a:rPr lang="en-US" b="0" i="0">
                <a:solidFill>
                  <a:srgbClr val="212121"/>
                </a:solidFill>
                <a:effectLst/>
              </a:rPr>
              <a:t> Y, Lee B, Whelan A, </a:t>
            </a:r>
            <a:r>
              <a:rPr lang="en-US" b="0" i="0" err="1">
                <a:solidFill>
                  <a:srgbClr val="212121"/>
                </a:solidFill>
                <a:effectLst/>
              </a:rPr>
              <a:t>Abualrub</a:t>
            </a:r>
            <a:r>
              <a:rPr lang="en-US" b="0" i="0">
                <a:solidFill>
                  <a:srgbClr val="212121"/>
                </a:solidFill>
                <a:effectLst/>
              </a:rPr>
              <a:t> F, </a:t>
            </a:r>
            <a:r>
              <a:rPr lang="en-US" b="0" i="0" err="1">
                <a:solidFill>
                  <a:srgbClr val="212121"/>
                </a:solidFill>
                <a:effectLst/>
              </a:rPr>
              <a:t>Lentine</a:t>
            </a:r>
            <a:r>
              <a:rPr lang="en-US" b="0" i="0">
                <a:solidFill>
                  <a:srgbClr val="212121"/>
                </a:solidFill>
                <a:effectLst/>
              </a:rPr>
              <a:t> KL, </a:t>
            </a:r>
            <a:r>
              <a:rPr lang="en-US" b="0" i="0" err="1">
                <a:solidFill>
                  <a:srgbClr val="212121"/>
                </a:solidFill>
                <a:effectLst/>
              </a:rPr>
              <a:t>Jittirat</a:t>
            </a:r>
            <a:r>
              <a:rPr lang="en-US" b="0" i="0">
                <a:solidFill>
                  <a:srgbClr val="212121"/>
                </a:solidFill>
                <a:effectLst/>
              </a:rPr>
              <a:t> A. Evaluation of genetic kidney diseases in living donor kidney transplantation: towards precision genomic medicine in donor risk assessment. </a:t>
            </a:r>
            <a:r>
              <a:rPr lang="en-US" b="0" i="1">
                <a:solidFill>
                  <a:srgbClr val="212121"/>
                </a:solidFill>
                <a:effectLst/>
              </a:rPr>
              <a:t>Curr Transplant Rep</a:t>
            </a:r>
            <a:r>
              <a:rPr lang="en-US" b="0" i="0">
                <a:solidFill>
                  <a:srgbClr val="212121"/>
                </a:solidFill>
                <a:effectLst/>
              </a:rPr>
              <a:t>. 2022;9(2):127-142. </a:t>
            </a:r>
            <a:endParaRPr lang="en-US"/>
          </a:p>
          <a:p>
            <a:endParaRPr lang="en-US" sz="1050">
              <a:ea typeface="ITC Avant Garde Gothic Std Book" charset="0"/>
            </a:endParaRP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438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4038" y="619125"/>
            <a:ext cx="5902325" cy="3319463"/>
          </a:xfrm>
        </p:spPr>
      </p:sp>
      <p:sp>
        <p:nvSpPr>
          <p:cNvPr id="3" name="Notes Placeholder 2"/>
          <p:cNvSpPr>
            <a:spLocks noGrp="1"/>
          </p:cNvSpPr>
          <p:nvPr>
            <p:ph type="body" idx="1"/>
          </p:nvPr>
        </p:nvSpPr>
        <p:spPr>
          <a:xfrm>
            <a:off x="406400" y="4051516"/>
            <a:ext cx="6197599" cy="5130584"/>
          </a:xfrm>
        </p:spPr>
        <p:txBody>
          <a:bodyPr>
            <a:normAutofit/>
          </a:bodyPr>
          <a:lstStyle/>
          <a:p>
            <a:r>
              <a:rPr lang="en-US" sz="1050"/>
              <a:t>Recent advances in sequencing technology have highlighted the importance of genetics in kidney diseases</a:t>
            </a:r>
            <a:r>
              <a:rPr lang="en-US" sz="1050" baseline="30000"/>
              <a:t>1</a:t>
            </a:r>
            <a:endParaRPr lang="en-US" sz="1050"/>
          </a:p>
          <a:p>
            <a:pPr lvl="1"/>
            <a:r>
              <a:rPr lang="en-US" sz="1050"/>
              <a:t>Evidence supports that physiologic parameters (</a:t>
            </a:r>
            <a:r>
              <a:rPr lang="en-US" sz="1050" err="1"/>
              <a:t>eg</a:t>
            </a:r>
            <a:r>
              <a:rPr lang="en-US" sz="1050"/>
              <a:t>, GFR, albuminuria, and electrolyte excretion) of the kidney are partially inheritable, and familial clustering of nephropathy has been observed in 10% to 29% of adults with CKD</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1050"/>
              <a:t>Given that living kidney donors are at increased risk of ESRD compared with healthy non-donors (8-11 times higher) and many living kidney donors are first- or second-degree relatives of the recipients, genetic testing can play an important role in the evaluation and care of living kidney donors</a:t>
            </a:r>
            <a:r>
              <a:rPr lang="en-US" sz="1050" baseline="30000"/>
              <a:t>1</a:t>
            </a:r>
            <a:endParaRPr lang="en-US" sz="1050"/>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1050"/>
              <a:t>Living donors that should consider genetic testing include</a:t>
            </a:r>
          </a:p>
          <a:p>
            <a:pPr marL="403225" marR="0" lvl="1" algn="l" defTabSz="914400" rtl="0" eaLnBrk="0" fontAlgn="base" latinLnBrk="0" hangingPunct="0">
              <a:lnSpc>
                <a:spcPct val="100000"/>
              </a:lnSpc>
              <a:spcBef>
                <a:spcPts val="600"/>
              </a:spcBef>
              <a:spcAft>
                <a:spcPct val="0"/>
              </a:spcAft>
              <a:buClrTx/>
              <a:buSzTx/>
              <a:buFont typeface="System Font Regular"/>
              <a:buChar char="–"/>
              <a:tabLst/>
              <a:defRPr/>
            </a:pPr>
            <a:r>
              <a:rPr lang="en-US" sz="1050"/>
              <a:t>Donors with at least 1 first-degree relative with known or suspected genetic kidney disease, including early onset, extra-renal features, multiple family members, cystic disease, or aHUS</a:t>
            </a:r>
            <a:r>
              <a:rPr lang="en-US" sz="1050" baseline="30000"/>
              <a:t>1,2</a:t>
            </a:r>
            <a:endParaRPr lang="en-US" sz="1050"/>
          </a:p>
          <a:p>
            <a:pPr marL="403225" marR="0" lvl="1" algn="l" defTabSz="914400" rtl="0" eaLnBrk="0" fontAlgn="base" latinLnBrk="0" hangingPunct="0">
              <a:lnSpc>
                <a:spcPct val="100000"/>
              </a:lnSpc>
              <a:spcBef>
                <a:spcPts val="600"/>
              </a:spcBef>
              <a:spcAft>
                <a:spcPct val="0"/>
              </a:spcAft>
              <a:buClrTx/>
              <a:buSzTx/>
              <a:buFont typeface="System Font Regular"/>
              <a:buChar char="–"/>
              <a:tabLst/>
              <a:defRPr/>
            </a:pPr>
            <a:r>
              <a:rPr lang="en-US" sz="1050"/>
              <a:t>Donors with a family history of kidney disease with unknown etiology</a:t>
            </a:r>
            <a:r>
              <a:rPr lang="en-US" sz="1050" baseline="30000"/>
              <a:t>2</a:t>
            </a:r>
            <a:endParaRPr lang="en-US" sz="1050"/>
          </a:p>
          <a:p>
            <a:pPr marL="403225" marR="0" lvl="1" algn="l" defTabSz="914400" rtl="0" eaLnBrk="0" fontAlgn="base" latinLnBrk="0" hangingPunct="0">
              <a:lnSpc>
                <a:spcPct val="100000"/>
              </a:lnSpc>
              <a:spcBef>
                <a:spcPts val="600"/>
              </a:spcBef>
              <a:spcAft>
                <a:spcPct val="0"/>
              </a:spcAft>
              <a:buClrTx/>
              <a:buSzTx/>
              <a:buFont typeface="System Font Regular"/>
              <a:buChar char="–"/>
              <a:tabLst/>
              <a:defRPr/>
            </a:pPr>
            <a:r>
              <a:rPr lang="en-US" sz="1050"/>
              <a:t>Donors with at least 1 family member with the high-risk </a:t>
            </a:r>
            <a:r>
              <a:rPr lang="en-US" sz="1050" i="1"/>
              <a:t>APOL1</a:t>
            </a:r>
            <a:r>
              <a:rPr lang="en-US" sz="1050"/>
              <a:t> alleles</a:t>
            </a:r>
            <a:r>
              <a:rPr lang="en-US" sz="1050" baseline="30000"/>
              <a:t>2</a:t>
            </a:r>
            <a:endParaRPr lang="en-US" sz="1050"/>
          </a:p>
          <a:p>
            <a:pPr marL="403225" marR="0" lvl="1" algn="l" defTabSz="914400" rtl="0" eaLnBrk="0" fontAlgn="base" latinLnBrk="0" hangingPunct="0">
              <a:lnSpc>
                <a:spcPct val="100000"/>
              </a:lnSpc>
              <a:spcBef>
                <a:spcPts val="600"/>
              </a:spcBef>
              <a:spcAft>
                <a:spcPct val="0"/>
              </a:spcAft>
              <a:buClrTx/>
              <a:buSzTx/>
              <a:buFont typeface="System Font Regular"/>
              <a:buChar char="–"/>
              <a:tabLst/>
              <a:defRPr/>
            </a:pPr>
            <a:r>
              <a:rPr lang="en-US" sz="1050"/>
              <a:t>Donors with sub-Saharan African ancestors (</a:t>
            </a:r>
            <a:r>
              <a:rPr lang="en-US" sz="1050" i="1"/>
              <a:t>APOL1</a:t>
            </a:r>
            <a:r>
              <a:rPr lang="en-US" sz="1050"/>
              <a:t> genotyping)</a:t>
            </a:r>
            <a:r>
              <a:rPr lang="en-US" sz="1050" baseline="30000"/>
              <a:t>3</a:t>
            </a:r>
            <a:endParaRPr lang="en-US" sz="1050"/>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1050"/>
              <a:t>Genetic testing may help further risk stratification, facilitating living kidney donor assessment and informing the candidate’s decision to proceed with donation</a:t>
            </a:r>
            <a:r>
              <a:rPr lang="en-US" sz="1050" baseline="30000"/>
              <a:t>1</a:t>
            </a:r>
            <a:r>
              <a:rPr lang="en-US" sz="1050"/>
              <a:t> </a:t>
            </a:r>
          </a:p>
          <a:p>
            <a:pPr marL="0" indent="0">
              <a:buNone/>
            </a:pPr>
            <a:r>
              <a:rPr lang="en-US" sz="1050" b="1" i="0">
                <a:effectLst/>
              </a:rPr>
              <a:t>References:</a:t>
            </a:r>
          </a:p>
          <a:p>
            <a:pPr marL="228600" indent="-228600">
              <a:buAutoNum type="arabicPeriod"/>
            </a:pPr>
            <a:r>
              <a:rPr lang="en-US" sz="1050" b="0" i="0" err="1">
                <a:effectLst/>
              </a:rPr>
              <a:t>Caliskan</a:t>
            </a:r>
            <a:r>
              <a:rPr lang="en-US" sz="1050" b="0" i="0">
                <a:effectLst/>
              </a:rPr>
              <a:t> Y, Lee B, Whelan A, et al. Evaluation of genetic kidney diseases in living donor kidney transplantation: towards precision genomic medicine in donor risk assessment. </a:t>
            </a:r>
            <a:r>
              <a:rPr lang="en-US" sz="1050" b="0" i="1">
                <a:effectLst/>
              </a:rPr>
              <a:t>Curr Transplant Rep</a:t>
            </a:r>
            <a:r>
              <a:rPr lang="en-US" sz="1050" b="0" i="0">
                <a:effectLst/>
              </a:rPr>
              <a:t>. 2022;9(2):127-142. </a:t>
            </a:r>
          </a:p>
          <a:p>
            <a:pPr marL="228600" indent="-228600">
              <a:buFont typeface="Arial" pitchFamily="34" charset="0"/>
              <a:buAutoNum type="arabicPeriod"/>
            </a:pPr>
            <a:r>
              <a:rPr lang="en-US" sz="1050"/>
              <a:t>Thomas CP, </a:t>
            </a:r>
            <a:r>
              <a:rPr lang="en-US" sz="1050" err="1"/>
              <a:t>Daloul</a:t>
            </a:r>
            <a:r>
              <a:rPr lang="en-US" sz="1050"/>
              <a:t> R, </a:t>
            </a:r>
            <a:r>
              <a:rPr lang="en-US" sz="1050" err="1"/>
              <a:t>Lentine</a:t>
            </a:r>
            <a:r>
              <a:rPr lang="en-US" sz="1050"/>
              <a:t> KL, et al. Genetic evaluation of living kidney donor candidates: a review and recommendations for best practices. </a:t>
            </a:r>
            <a:r>
              <a:rPr lang="en-US" sz="1050" i="1"/>
              <a:t>Am J Transplant</a:t>
            </a:r>
            <a:r>
              <a:rPr lang="en-US" sz="1050"/>
              <a:t>. 2023;23(5):597-607. </a:t>
            </a:r>
          </a:p>
          <a:p>
            <a:pPr marL="228600" indent="-228600">
              <a:buAutoNum type="arabicPeriod"/>
            </a:pPr>
            <a:r>
              <a:rPr lang="en-US" sz="1050" err="1"/>
              <a:t>Lentine</a:t>
            </a:r>
            <a:r>
              <a:rPr lang="en-US" sz="1050"/>
              <a:t> KL, </a:t>
            </a:r>
            <a:r>
              <a:rPr lang="en-US" sz="1050" err="1"/>
              <a:t>Kasiske</a:t>
            </a:r>
            <a:r>
              <a:rPr lang="en-US" sz="1050"/>
              <a:t> BL, Levey AS, et al. KDIGO Clinical Practice Guideline on the Evaluation and Care of Living Kidney Donors. </a:t>
            </a:r>
            <a:r>
              <a:rPr lang="en-US" sz="1050" i="1"/>
              <a:t>Transplantation</a:t>
            </a:r>
            <a:r>
              <a:rPr lang="en-US" sz="1050"/>
              <a:t>. 2017;101(8S suppl 1):S1-S109. </a:t>
            </a:r>
          </a:p>
        </p:txBody>
      </p:sp>
      <p:sp>
        <p:nvSpPr>
          <p:cNvPr id="4" name="Slide Number Placeholder 3"/>
          <p:cNvSpPr>
            <a:spLocks noGrp="1"/>
          </p:cNvSpPr>
          <p:nvPr>
            <p:ph type="sldNum" sz="quarter" idx="5"/>
          </p:nvPr>
        </p:nvSpPr>
        <p:spPr/>
        <p:txBody>
          <a:bodyPr/>
          <a:lstStyle/>
          <a:p>
            <a:pPr>
              <a:defRPr/>
            </a:pPr>
            <a:fld id="{3D5D9011-C1BA-41D2-9188-BDA6C65460E3}" type="slidenum">
              <a:rPr lang="en-US" sz="1200" smtClean="0"/>
              <a:pPr>
                <a:defRPr/>
              </a:pPr>
              <a:t>36</a:t>
            </a:fld>
            <a:endParaRPr lang="en-US"/>
          </a:p>
        </p:txBody>
      </p:sp>
    </p:spTree>
    <p:extLst>
      <p:ext uri="{BB962C8B-B14F-4D97-AF65-F5344CB8AC3E}">
        <p14:creationId xmlns:p14="http://schemas.microsoft.com/office/powerpoint/2010/main" val="1572766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9913" y="712788"/>
            <a:ext cx="5826125" cy="3278187"/>
          </a:xfrm>
        </p:spPr>
      </p:sp>
      <p:sp>
        <p:nvSpPr>
          <p:cNvPr id="3" name="Notes Placeholder 2"/>
          <p:cNvSpPr>
            <a:spLocks noGrp="1"/>
          </p:cNvSpPr>
          <p:nvPr>
            <p:ph type="body" idx="1"/>
          </p:nvPr>
        </p:nvSpPr>
        <p:spPr>
          <a:xfrm>
            <a:off x="443549" y="4168645"/>
            <a:ext cx="6197599" cy="5126142"/>
          </a:xfrm>
        </p:spPr>
        <p:txBody>
          <a:bodyPr>
            <a:noAutofit/>
          </a:bodyPr>
          <a:lstStyle/>
          <a:p>
            <a:pPr>
              <a:spcBef>
                <a:spcPts val="400"/>
              </a:spcBef>
              <a:spcAft>
                <a:spcPts val="400"/>
              </a:spcAft>
            </a:pPr>
            <a:r>
              <a:rPr lang="en-US" sz="1050">
                <a:latin typeface="Arial" panose="020B0604020202020204" pitchFamily="34" charset="0"/>
                <a:cs typeface="Arial" panose="020B0604020202020204" pitchFamily="34" charset="0"/>
              </a:rPr>
              <a:t>Retrospective data have shown that the presence of 2 </a:t>
            </a:r>
            <a:r>
              <a:rPr lang="en-US" sz="1050" i="1">
                <a:latin typeface="Arial" panose="020B0604020202020204" pitchFamily="34" charset="0"/>
                <a:cs typeface="Arial" panose="020B0604020202020204" pitchFamily="34" charset="0"/>
              </a:rPr>
              <a:t>APOL1</a:t>
            </a:r>
            <a:r>
              <a:rPr lang="en-US" sz="1050">
                <a:latin typeface="Arial" panose="020B0604020202020204" pitchFamily="34" charset="0"/>
                <a:cs typeface="Arial" panose="020B0604020202020204" pitchFamily="34" charset="0"/>
              </a:rPr>
              <a:t> gene renal-risk variants contributes to </a:t>
            </a:r>
            <a:r>
              <a:rPr lang="en-US" sz="1050"/>
              <a:t>living kidney donors </a:t>
            </a:r>
            <a:r>
              <a:rPr lang="en-US" sz="1050">
                <a:latin typeface="Arial" panose="020B0604020202020204" pitchFamily="34" charset="0"/>
                <a:cs typeface="Arial" panose="020B0604020202020204" pitchFamily="34" charset="0"/>
              </a:rPr>
              <a:t>of African ancestry having a higher risk of developing ESRD compared with demographically matched healthy non-donors</a:t>
            </a:r>
            <a:r>
              <a:rPr lang="en-US" sz="1050" baseline="30000">
                <a:latin typeface="Arial" panose="020B0604020202020204" pitchFamily="34" charset="0"/>
                <a:cs typeface="Arial" panose="020B0604020202020204" pitchFamily="34" charset="0"/>
              </a:rPr>
              <a:t>1</a:t>
            </a:r>
            <a:endParaRPr lang="en-US" sz="1050">
              <a:latin typeface="Arial" panose="020B0604020202020204" pitchFamily="34" charset="0"/>
              <a:cs typeface="Arial" panose="020B0604020202020204" pitchFamily="34" charset="0"/>
            </a:endParaRPr>
          </a:p>
          <a:p>
            <a:pPr>
              <a:spcBef>
                <a:spcPts val="400"/>
              </a:spcBef>
              <a:spcAft>
                <a:spcPts val="400"/>
              </a:spcAft>
            </a:pPr>
            <a:r>
              <a:rPr lang="en-US" sz="1050">
                <a:latin typeface="Arial" panose="020B0604020202020204" pitchFamily="34" charset="0"/>
                <a:cs typeface="Arial" panose="020B0604020202020204" pitchFamily="34" charset="0"/>
              </a:rPr>
              <a:t>The presence of 2 </a:t>
            </a:r>
            <a:r>
              <a:rPr lang="en-US" sz="1050" i="1">
                <a:latin typeface="Arial" panose="020B0604020202020204" pitchFamily="34" charset="0"/>
                <a:cs typeface="Arial" panose="020B0604020202020204" pitchFamily="34" charset="0"/>
              </a:rPr>
              <a:t>APOL1</a:t>
            </a:r>
            <a:r>
              <a:rPr lang="en-US" sz="1050">
                <a:latin typeface="Arial" panose="020B0604020202020204" pitchFamily="34" charset="0"/>
                <a:cs typeface="Arial" panose="020B0604020202020204" pitchFamily="34" charset="0"/>
              </a:rPr>
              <a:t> renal-risk variants occurs in approximately</a:t>
            </a:r>
            <a:r>
              <a:rPr lang="en-US" sz="1050" baseline="30000">
                <a:latin typeface="Arial" panose="020B0604020202020204" pitchFamily="34" charset="0"/>
                <a:cs typeface="Arial" panose="020B0604020202020204" pitchFamily="34" charset="0"/>
              </a:rPr>
              <a:t>1</a:t>
            </a:r>
            <a:endParaRPr lang="en-US" sz="1050">
              <a:latin typeface="Arial" panose="020B0604020202020204" pitchFamily="34" charset="0"/>
              <a:cs typeface="Arial" panose="020B0604020202020204" pitchFamily="34" charset="0"/>
            </a:endParaRPr>
          </a:p>
          <a:p>
            <a:pPr lvl="1">
              <a:spcBef>
                <a:spcPts val="400"/>
              </a:spcBef>
              <a:spcAft>
                <a:spcPts val="400"/>
              </a:spcAft>
            </a:pPr>
            <a:r>
              <a:rPr lang="en-US" sz="1050">
                <a:latin typeface="Arial" panose="020B0604020202020204" pitchFamily="34" charset="0"/>
                <a:cs typeface="Arial" panose="020B0604020202020204" pitchFamily="34" charset="0"/>
              </a:rPr>
              <a:t>11% to 32% of African Americans, sub-Saharan Africans, and Western Africans</a:t>
            </a:r>
          </a:p>
          <a:p>
            <a:pPr lvl="1">
              <a:spcBef>
                <a:spcPts val="400"/>
              </a:spcBef>
              <a:spcAft>
                <a:spcPts val="400"/>
              </a:spcAft>
            </a:pPr>
            <a:r>
              <a:rPr lang="en-US" sz="1050">
                <a:latin typeface="Arial" panose="020B0604020202020204" pitchFamily="34" charset="0"/>
                <a:cs typeface="Arial" panose="020B0604020202020204" pitchFamily="34" charset="0"/>
              </a:rPr>
              <a:t>5% to 22% of Afro-Brazilians, Afro-Caribbeans, or Black Hispanics/Latinx</a:t>
            </a:r>
          </a:p>
          <a:p>
            <a:pPr lvl="1">
              <a:spcBef>
                <a:spcPts val="400"/>
              </a:spcBef>
              <a:spcAft>
                <a:spcPts val="400"/>
              </a:spcAft>
            </a:pPr>
            <a:r>
              <a:rPr lang="en-US" sz="1050">
                <a:latin typeface="Arial" panose="020B0604020202020204" pitchFamily="34" charset="0"/>
                <a:cs typeface="Arial" panose="020B0604020202020204" pitchFamily="34" charset="0"/>
              </a:rPr>
              <a:t>0% of European Americans </a:t>
            </a:r>
          </a:p>
          <a:p>
            <a:pPr lvl="0">
              <a:spcBef>
                <a:spcPts val="400"/>
              </a:spcBef>
              <a:spcAft>
                <a:spcPts val="400"/>
              </a:spcAft>
            </a:pPr>
            <a:r>
              <a:rPr lang="en-US" sz="1050" baseline="0">
                <a:latin typeface="Arial" panose="020B0604020202020204" pitchFamily="34" charset="0"/>
                <a:cs typeface="Arial" panose="020B0604020202020204" pitchFamily="34" charset="0"/>
              </a:rPr>
              <a:t>The National Institutes of Health has initiated APOLLO, a prospective, multicenter study to better understand the impact of </a:t>
            </a:r>
            <a:r>
              <a:rPr lang="en-US" sz="1050" i="1" baseline="0">
                <a:latin typeface="Arial" panose="020B0604020202020204" pitchFamily="34" charset="0"/>
                <a:cs typeface="Arial" panose="020B0604020202020204" pitchFamily="34" charset="0"/>
              </a:rPr>
              <a:t>APOL1</a:t>
            </a:r>
            <a:r>
              <a:rPr lang="en-US" sz="1050" i="0" baseline="0">
                <a:latin typeface="Arial" panose="020B0604020202020204" pitchFamily="34" charset="0"/>
                <a:cs typeface="Arial" panose="020B0604020202020204" pitchFamily="34" charset="0"/>
              </a:rPr>
              <a:t> renal-risk variants on donor and recipient outcomes</a:t>
            </a:r>
            <a:r>
              <a:rPr lang="en-US" sz="1050" i="0" baseline="30000">
                <a:latin typeface="Arial" panose="020B0604020202020204" pitchFamily="34" charset="0"/>
                <a:cs typeface="Arial" panose="020B0604020202020204" pitchFamily="34" charset="0"/>
              </a:rPr>
              <a:t>1</a:t>
            </a:r>
          </a:p>
          <a:p>
            <a:pPr marL="111125" marR="0" lvl="0" indent="-111125" algn="l" defTabSz="914400" rtl="0" eaLnBrk="0" fontAlgn="base" latinLnBrk="0" hangingPunct="0">
              <a:lnSpc>
                <a:spcPct val="100000"/>
              </a:lnSpc>
              <a:spcBef>
                <a:spcPts val="400"/>
              </a:spcBef>
              <a:spcAft>
                <a:spcPts val="400"/>
              </a:spcAft>
              <a:buClrTx/>
              <a:buSzTx/>
              <a:buFont typeface="Arial" pitchFamily="34" charset="0"/>
              <a:buChar char="•"/>
              <a:tabLst/>
              <a:defRPr/>
            </a:pPr>
            <a:r>
              <a:rPr lang="en-US" sz="1050">
                <a:latin typeface="Arial" panose="020B0604020202020204" pitchFamily="34" charset="0"/>
                <a:cs typeface="Arial" panose="020B0604020202020204" pitchFamily="34" charset="0"/>
              </a:rPr>
              <a:t>Currently, due to a lack of prospective data, </a:t>
            </a:r>
            <a:r>
              <a:rPr lang="en-US" sz="1050"/>
              <a:t>the role of </a:t>
            </a:r>
            <a:r>
              <a:rPr lang="en-US" sz="1050" i="1"/>
              <a:t>APOL1 </a:t>
            </a:r>
            <a:r>
              <a:rPr lang="en-US" sz="1050"/>
              <a:t>genotyping in LKD evaluation remains uncertain</a:t>
            </a:r>
            <a:r>
              <a:rPr lang="en-US" sz="1050" baseline="30000"/>
              <a:t>1,2</a:t>
            </a:r>
          </a:p>
          <a:p>
            <a:pPr marL="342900" marR="0" lvl="1"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1050" kern="1200">
                <a:latin typeface="Arial" panose="020B0604020202020204" pitchFamily="34" charset="0"/>
                <a:ea typeface="+mn-ea"/>
                <a:cs typeface="Arial" panose="020B0604020202020204" pitchFamily="34" charset="0"/>
              </a:rPr>
              <a:t>However, it is generally recommended to inform all </a:t>
            </a:r>
            <a:r>
              <a:rPr lang="en-US" sz="1050"/>
              <a:t>living kidney donor</a:t>
            </a:r>
            <a:r>
              <a:rPr lang="en-US" sz="1050" kern="1200">
                <a:latin typeface="Arial" panose="020B0604020202020204" pitchFamily="34" charset="0"/>
                <a:ea typeface="+mn-ea"/>
                <a:cs typeface="Arial" panose="020B0604020202020204" pitchFamily="34" charset="0"/>
              </a:rPr>
              <a:t> candidates of appropriate ancestry about the </a:t>
            </a:r>
            <a:r>
              <a:rPr lang="en-US" sz="1050" i="1" kern="1200">
                <a:latin typeface="Arial" panose="020B0604020202020204" pitchFamily="34" charset="0"/>
                <a:ea typeface="+mn-ea"/>
                <a:cs typeface="Arial" panose="020B0604020202020204" pitchFamily="34" charset="0"/>
              </a:rPr>
              <a:t>APOL1</a:t>
            </a:r>
            <a:r>
              <a:rPr lang="en-US" sz="1050" kern="1200">
                <a:latin typeface="Arial" panose="020B0604020202020204" pitchFamily="34" charset="0"/>
                <a:ea typeface="+mn-ea"/>
                <a:cs typeface="Arial" panose="020B0604020202020204" pitchFamily="34" charset="0"/>
              </a:rPr>
              <a:t> gene and the potential risk of renal disease</a:t>
            </a:r>
          </a:p>
          <a:p>
            <a:pPr marL="342900" marR="0" lvl="1"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1050" kern="1200">
                <a:latin typeface="Arial" panose="020B0604020202020204" pitchFamily="34" charset="0"/>
                <a:ea typeface="+mn-ea"/>
                <a:cs typeface="Arial" panose="020B0604020202020204" pitchFamily="34" charset="0"/>
              </a:rPr>
              <a:t>African American living kidney donor candidates with known independent risk factors for the development of ESRD, such as age &lt;44 years, male sex, obesity, hypertension, and low to normal eGFR, may be considered for testing</a:t>
            </a:r>
          </a:p>
          <a:p>
            <a:pPr marL="342900" marR="0" lvl="1" indent="-171450" algn="l" defTabSz="914400" rtl="0" eaLnBrk="0" fontAlgn="base" latinLnBrk="0" hangingPunct="0">
              <a:lnSpc>
                <a:spcPct val="100000"/>
              </a:lnSpc>
              <a:spcBef>
                <a:spcPts val="400"/>
              </a:spcBef>
              <a:spcAft>
                <a:spcPts val="400"/>
              </a:spcAft>
              <a:buClrTx/>
              <a:buSzTx/>
              <a:buFont typeface="Arial" panose="020B0604020202020204" pitchFamily="34" charset="0"/>
              <a:buChar char="‒"/>
              <a:tabLst/>
              <a:defRPr/>
            </a:pPr>
            <a:r>
              <a:rPr lang="en-US" sz="1050" kern="1200">
                <a:latin typeface="Arial" panose="020B0604020202020204" pitchFamily="34" charset="0"/>
                <a:ea typeface="+mn-ea"/>
                <a:cs typeface="Arial" panose="020B0604020202020204" pitchFamily="34" charset="0"/>
              </a:rPr>
              <a:t>If genetic testing is deemed appropriate, it should only be offered following genetic counseling</a:t>
            </a:r>
          </a:p>
          <a:p>
            <a:pPr marL="0" indent="0">
              <a:buNone/>
            </a:pPr>
            <a:r>
              <a:rPr lang="en-US" sz="1050" b="1">
                <a:latin typeface="Arial" panose="020B0604020202020204" pitchFamily="34" charset="0"/>
                <a:cs typeface="Arial" panose="020B0604020202020204" pitchFamily="34" charset="0"/>
              </a:rPr>
              <a:t>References:</a:t>
            </a:r>
          </a:p>
          <a:p>
            <a:pPr marL="228600" indent="-228600">
              <a:buAutoNum type="arabicPeriod"/>
            </a:pPr>
            <a:r>
              <a:rPr lang="en-US" sz="1050" b="0" i="0">
                <a:effectLst/>
                <a:latin typeface="Arial" panose="020B0604020202020204" pitchFamily="34" charset="0"/>
                <a:cs typeface="Arial" panose="020B0604020202020204" pitchFamily="34" charset="0"/>
              </a:rPr>
              <a:t>Doshi MD, Gordon EJ, Freedman BI, et al. Integrating APOL1 kidney-risk variant testing in live kidney donor evaluation: an expert panel opinion. </a:t>
            </a:r>
            <a:r>
              <a:rPr lang="en-US" sz="1050" b="0" i="1">
                <a:effectLst/>
                <a:latin typeface="Arial" panose="020B0604020202020204" pitchFamily="34" charset="0"/>
                <a:cs typeface="Arial" panose="020B0604020202020204" pitchFamily="34" charset="0"/>
              </a:rPr>
              <a:t>Transplantation</a:t>
            </a:r>
            <a:r>
              <a:rPr lang="en-US" sz="1050" b="0" i="0">
                <a:effectLst/>
                <a:latin typeface="Arial" panose="020B0604020202020204" pitchFamily="34" charset="0"/>
                <a:cs typeface="Arial" panose="020B0604020202020204" pitchFamily="34" charset="0"/>
              </a:rPr>
              <a:t>. 2021;105(10):2132-2134.</a:t>
            </a:r>
          </a:p>
          <a:p>
            <a:pPr marL="228600" indent="-228600">
              <a:buFont typeface="Arial" pitchFamily="34" charset="0"/>
              <a:buAutoNum type="arabicPeriod"/>
            </a:pPr>
            <a:r>
              <a:rPr lang="en-US" sz="1050" b="0" i="0" err="1">
                <a:effectLst/>
              </a:rPr>
              <a:t>Caliskan</a:t>
            </a:r>
            <a:r>
              <a:rPr lang="en-US" sz="1050" b="0" i="0">
                <a:effectLst/>
              </a:rPr>
              <a:t> Y, Lee B, Whelan A, et al. Evaluation of genetic kidney diseases in living donor kidney transplantation: towards precision genomic medicine in donor risk assessment. </a:t>
            </a:r>
            <a:r>
              <a:rPr lang="en-US" sz="1050" b="0" i="1">
                <a:effectLst/>
              </a:rPr>
              <a:t>Curr Transplant Rep</a:t>
            </a:r>
            <a:r>
              <a:rPr lang="en-US" sz="1050" b="0" i="0">
                <a:effectLst/>
              </a:rPr>
              <a:t>. 2022;9(2):127-142. </a:t>
            </a:r>
            <a:endParaRPr lang="en-US" sz="1050" b="0" i="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74649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849313"/>
            <a:ext cx="6070600" cy="3414712"/>
          </a:xfrm>
        </p:spPr>
      </p:sp>
      <p:sp>
        <p:nvSpPr>
          <p:cNvPr id="3" name="Notes Placeholder 2"/>
          <p:cNvSpPr>
            <a:spLocks noGrp="1"/>
          </p:cNvSpPr>
          <p:nvPr>
            <p:ph type="body" idx="1"/>
          </p:nvPr>
        </p:nvSpPr>
        <p:spPr>
          <a:xfrm>
            <a:off x="444500" y="4425758"/>
            <a:ext cx="6402388" cy="4992562"/>
          </a:xfrm>
        </p:spPr>
        <p:txBody>
          <a:bodyPr>
            <a:noAutofit/>
          </a:bodyPr>
          <a:lstStyle/>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While genetic testing is becoming a more familiar tool in nephrology practice, there is still limited evidence regarding best practices and clinical application of actionable genetic findings</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Routine use of genetic testing in transplant evaluation is associated with technical, logistical, and ethical challenges that will need to be addressed, and the table on the slide highlights some key points to consider when facilitating wider implementation of genetic testing in transplant practice </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Ultimately, it will take a concerted effort within the transplant and nephrology communities to incorporate kidney genomics into mainstream practice across transplant centers</a:t>
            </a:r>
          </a:p>
          <a:p>
            <a:pPr marL="0" marR="0" lvl="0" indent="0" algn="l" defTabSz="914400" rtl="0" eaLnBrk="0" fontAlgn="base" latinLnBrk="0" hangingPunct="0">
              <a:lnSpc>
                <a:spcPct val="100000"/>
              </a:lnSpc>
              <a:spcBef>
                <a:spcPts val="600"/>
              </a:spcBef>
              <a:spcAft>
                <a:spcPct val="0"/>
              </a:spcAft>
              <a:buClrTx/>
              <a:buSzTx/>
              <a:buFont typeface="Arial" pitchFamily="34" charset="0"/>
              <a:buNone/>
              <a:tabLst/>
              <a:defRPr/>
            </a:pPr>
            <a:endParaRPr lang="en-US"/>
          </a:p>
          <a:p>
            <a:pPr marL="0" indent="0">
              <a:buNone/>
            </a:pPr>
            <a:r>
              <a:rPr lang="en-US" b="1" i="0">
                <a:solidFill>
                  <a:srgbClr val="212121"/>
                </a:solidFill>
                <a:effectLst/>
              </a:rPr>
              <a:t>Reference:</a:t>
            </a:r>
          </a:p>
          <a:p>
            <a:pPr marL="0" indent="0">
              <a:buNone/>
            </a:pPr>
            <a:r>
              <a:rPr lang="en-US" sz="1100" b="0" i="0" err="1">
                <a:solidFill>
                  <a:srgbClr val="212121"/>
                </a:solidFill>
                <a:effectLst/>
              </a:rPr>
              <a:t>Caliskan</a:t>
            </a:r>
            <a:r>
              <a:rPr lang="en-US" sz="1100" b="0" i="0">
                <a:solidFill>
                  <a:srgbClr val="212121"/>
                </a:solidFill>
                <a:effectLst/>
              </a:rPr>
              <a:t> Y, Lee B, Whelan A, </a:t>
            </a:r>
            <a:r>
              <a:rPr lang="en-US" sz="1100" b="0" i="0" err="1">
                <a:solidFill>
                  <a:srgbClr val="212121"/>
                </a:solidFill>
                <a:effectLst/>
              </a:rPr>
              <a:t>Abualrub</a:t>
            </a:r>
            <a:r>
              <a:rPr lang="en-US" sz="1100" b="0" i="0">
                <a:solidFill>
                  <a:srgbClr val="212121"/>
                </a:solidFill>
                <a:effectLst/>
              </a:rPr>
              <a:t> F, </a:t>
            </a:r>
            <a:r>
              <a:rPr lang="en-US" sz="1100" b="0" i="0" err="1">
                <a:solidFill>
                  <a:srgbClr val="212121"/>
                </a:solidFill>
                <a:effectLst/>
              </a:rPr>
              <a:t>Lentine</a:t>
            </a:r>
            <a:r>
              <a:rPr lang="en-US" sz="1100" b="0" i="0">
                <a:solidFill>
                  <a:srgbClr val="212121"/>
                </a:solidFill>
                <a:effectLst/>
              </a:rPr>
              <a:t> KL, </a:t>
            </a:r>
            <a:r>
              <a:rPr lang="en-US" sz="1100" b="0" i="0" err="1">
                <a:solidFill>
                  <a:srgbClr val="212121"/>
                </a:solidFill>
                <a:effectLst/>
              </a:rPr>
              <a:t>Jittirat</a:t>
            </a:r>
            <a:r>
              <a:rPr lang="en-US" sz="1100" b="0" i="0">
                <a:solidFill>
                  <a:srgbClr val="212121"/>
                </a:solidFill>
                <a:effectLst/>
              </a:rPr>
              <a:t> A. Evaluation of genetic kidney diseases in living donor kidney transplantation: towards precision genomic medicine in donor risk assessment. </a:t>
            </a:r>
            <a:r>
              <a:rPr lang="en-US" sz="1100" b="0" i="1">
                <a:solidFill>
                  <a:srgbClr val="212121"/>
                </a:solidFill>
                <a:effectLst/>
              </a:rPr>
              <a:t>Curr Transplant Rep</a:t>
            </a:r>
            <a:r>
              <a:rPr lang="en-US" sz="1100" b="0" i="0">
                <a:solidFill>
                  <a:srgbClr val="212121"/>
                </a:solidFill>
                <a:effectLst/>
              </a:rPr>
              <a:t>. 2022;9(2):127-142. </a:t>
            </a:r>
            <a:endParaRPr lang="en-US" sz="1100" b="0" i="0">
              <a:solidFill>
                <a:srgbClr val="212121"/>
              </a:solidFill>
              <a:effectLst/>
              <a:latin typeface="Arial" panose="020B0604020202020204" pitchFamily="34" charset="0"/>
              <a:cs typeface="Arial" panose="020B0604020202020204" pitchFamily="34" charset="0"/>
            </a:endParaRPr>
          </a:p>
          <a:p>
            <a:endParaRPr lang="en-US" sz="600"/>
          </a:p>
          <a:p>
            <a:endParaRPr lang="en-US" sz="6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7814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3531" y="4321175"/>
            <a:ext cx="6290469" cy="4320540"/>
          </a:xfrm>
        </p:spPr>
        <p:txBody>
          <a:bodyPr>
            <a:normAutofit/>
          </a:bodyPr>
          <a:lstStyle/>
          <a:p>
            <a:pPr marL="111125" indent="-111125"/>
            <a:r>
              <a:rPr lang="en-US"/>
              <a:t>Now that we have discussed the current state of living kidney donation, let us talk about what gaps exist in patient care and the opportunities that are </a:t>
            </a:r>
            <a:r>
              <a:rPr lang="en-US" err="1"/>
              <a:t>availlable</a:t>
            </a:r>
            <a:r>
              <a:rPr lang="en-US"/>
              <a:t> to bridge these gaps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9958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C5D694-B106-4AE9-A918-599A9C6B2D2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Notes Placeholder 4"/>
          <p:cNvSpPr>
            <a:spLocks noGrp="1"/>
          </p:cNvSpPr>
          <p:nvPr>
            <p:ph type="body" sz="quarter" idx="11"/>
          </p:nvPr>
        </p:nvSpPr>
        <p:spPr>
          <a:xfrm>
            <a:off x="457200" y="4560571"/>
            <a:ext cx="6146800" cy="4320540"/>
          </a:xfrm>
        </p:spPr>
        <p:txBody>
          <a:bodyPr>
            <a:normAutofit/>
          </a:bodyPr>
          <a:lstStyle/>
          <a:p>
            <a:pPr>
              <a:lnSpc>
                <a:spcPct val="100000"/>
              </a:lnSpc>
              <a:spcBef>
                <a:spcPct val="0"/>
              </a:spcBef>
              <a:spcAft>
                <a:spcPct val="0"/>
              </a:spcAft>
            </a:pPr>
            <a:r>
              <a:rPr kumimoji="0" lang="en-US" altLang="en-US" sz="1100" b="0" i="0" u="none" strike="noStrike" cap="none" normalizeH="0" baseline="0">
                <a:ln>
                  <a:noFill/>
                </a:ln>
                <a:solidFill>
                  <a:schemeClr val="tx1"/>
                </a:solidFill>
                <a:effectLst/>
                <a:latin typeface="Arial" panose="020B0604020202020204" pitchFamily="34" charset="0"/>
              </a:rPr>
              <a:t>Living kidney donors may have many positive experiences, but there are also potential risks involved</a:t>
            </a:r>
          </a:p>
          <a:p>
            <a:pPr lvl="0"/>
            <a:r>
              <a:rPr lang="en-US"/>
              <a:t>Throughout today’s discussion, we will review both the potential positive outcomes and risks associated with LDKT</a:t>
            </a:r>
          </a:p>
        </p:txBody>
      </p:sp>
    </p:spTree>
    <p:extLst>
      <p:ext uri="{BB962C8B-B14F-4D97-AF65-F5344CB8AC3E}">
        <p14:creationId xmlns:p14="http://schemas.microsoft.com/office/powerpoint/2010/main" val="2010968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14363"/>
            <a:ext cx="6261100" cy="3521075"/>
          </a:xfrm>
        </p:spPr>
      </p:sp>
      <p:sp>
        <p:nvSpPr>
          <p:cNvPr id="3" name="Notes Placeholder 2"/>
          <p:cNvSpPr>
            <a:spLocks noGrp="1"/>
          </p:cNvSpPr>
          <p:nvPr>
            <p:ph type="body" idx="1"/>
          </p:nvPr>
        </p:nvSpPr>
        <p:spPr>
          <a:xfrm>
            <a:off x="374650" y="4290848"/>
            <a:ext cx="6402388" cy="5157952"/>
          </a:xfrm>
        </p:spPr>
        <p:txBody>
          <a:bodyPr>
            <a:noAutofit/>
          </a:bodyPr>
          <a:lstStyle/>
          <a:p>
            <a:r>
              <a:rPr lang="en-US" sz="900"/>
              <a:t>Numbers of Black, Hispanic, and Asian living kidney donors have remained stable over the last 10 years and are </a:t>
            </a:r>
            <a:r>
              <a:rPr lang="en-US" sz="900" i="1"/>
              <a:t>substantially lower </a:t>
            </a:r>
            <a:r>
              <a:rPr lang="en-US" sz="900"/>
              <a:t>than their White counterparts</a:t>
            </a:r>
            <a:r>
              <a:rPr lang="en-US" sz="900" baseline="30000"/>
              <a:t>1,2</a:t>
            </a:r>
            <a:endParaRPr lang="en-US" sz="900"/>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900"/>
              <a:t>Over the past 2 decades, increased attention and efforts have aimed to reduce racial/ethnic disparities in LDKTs within the United States</a:t>
            </a:r>
            <a:r>
              <a:rPr lang="en-US" sz="900" baseline="30000"/>
              <a:t>1</a:t>
            </a:r>
          </a:p>
          <a:p>
            <a:pPr lvl="0">
              <a:defRPr/>
            </a:pPr>
            <a:r>
              <a:rPr lang="en-US" sz="900"/>
              <a:t>One study found that, compared with receipt of LDKTs among White patients, the incidence of living kidney donation among other races/ethnicities has continued to decrease over time</a:t>
            </a:r>
            <a:r>
              <a:rPr lang="en-US" sz="900" baseline="30000"/>
              <a:t>1</a:t>
            </a:r>
          </a:p>
          <a:p>
            <a:pPr lvl="0">
              <a:defRPr/>
            </a:pPr>
            <a:r>
              <a:rPr lang="en-US" sz="900"/>
              <a:t>From 1995 to 1999, the adjusted sub hazard ratio was</a:t>
            </a:r>
          </a:p>
          <a:p>
            <a:pPr lvl="2">
              <a:buFont typeface="Wingdings" panose="05000000000000000000" pitchFamily="2" charset="2"/>
              <a:buChar char="§"/>
            </a:pPr>
            <a:r>
              <a:rPr lang="en-US" sz="900"/>
              <a:t>Black patients: 0.45 (95% CI, 0.42-0.48) </a:t>
            </a:r>
          </a:p>
          <a:p>
            <a:pPr lvl="2">
              <a:buFont typeface="Wingdings" panose="05000000000000000000" pitchFamily="2" charset="2"/>
              <a:buChar char="§"/>
            </a:pPr>
            <a:r>
              <a:rPr lang="en-US" sz="900"/>
              <a:t>Hispanic patients: 0.83 (95% CI, 0.77-0.88) </a:t>
            </a:r>
          </a:p>
          <a:p>
            <a:pPr lvl="2">
              <a:buFont typeface="Wingdings" panose="05000000000000000000" pitchFamily="2" charset="2"/>
              <a:buChar char="§"/>
            </a:pPr>
            <a:r>
              <a:rPr lang="en-US" sz="900"/>
              <a:t>Asian patients: 0.56 (95% CI, 0.50-0.63)</a:t>
            </a:r>
          </a:p>
          <a:p>
            <a:pPr lvl="1">
              <a:buFont typeface="Wingdings" panose="05000000000000000000" pitchFamily="2" charset="2"/>
              <a:buChar char="§"/>
            </a:pPr>
            <a:r>
              <a:rPr lang="en-US" sz="900"/>
              <a:t>From 2010 to 2014, the adjusted sub hazard ratio was</a:t>
            </a:r>
          </a:p>
          <a:p>
            <a:pPr lvl="2">
              <a:buFont typeface="Wingdings" panose="05000000000000000000" pitchFamily="2" charset="2"/>
              <a:buChar char="§"/>
            </a:pPr>
            <a:r>
              <a:rPr lang="en-US" sz="900"/>
              <a:t>Black patients: 0.27 (95% CI, 0.26-0.28) </a:t>
            </a:r>
          </a:p>
          <a:p>
            <a:pPr lvl="2">
              <a:buFont typeface="Wingdings" panose="05000000000000000000" pitchFamily="2" charset="2"/>
              <a:buChar char="§"/>
            </a:pPr>
            <a:r>
              <a:rPr lang="en-US" sz="900"/>
              <a:t>Hispanic patients: 0.52 (95% CI, 0.50-0.54) </a:t>
            </a:r>
          </a:p>
          <a:p>
            <a:pPr lvl="2">
              <a:buFont typeface="Wingdings" panose="05000000000000000000" pitchFamily="2" charset="2"/>
              <a:buChar char="§"/>
            </a:pPr>
            <a:r>
              <a:rPr lang="en-US" sz="900"/>
              <a:t>Asian patients: 0.42 (95% CI, 0.39-0.45) </a:t>
            </a:r>
          </a:p>
          <a:p>
            <a:pPr lvl="0"/>
            <a:r>
              <a:rPr lang="en-US" sz="900"/>
              <a:t>In the most recent report from the United States Renal Data System, the number of LDKTs increased among minority patients between 2017 and 2019; nevertheless, the number of minority recipients of LDKTs remains substantially lower than the number of White recipients</a:t>
            </a:r>
            <a:r>
              <a:rPr lang="en-US" sz="900" baseline="30000"/>
              <a:t>3</a:t>
            </a:r>
            <a:r>
              <a:rPr lang="en-US" sz="900"/>
              <a:t> </a:t>
            </a:r>
          </a:p>
          <a:p>
            <a:r>
              <a:rPr lang="en-US" sz="900"/>
              <a:t>These findings suggest that current efforts to reduce racial/ethnic disparities in LDKTs are inadequate and that other national evidence-based strategies are needed to more effectively address these disparities</a:t>
            </a:r>
            <a:r>
              <a:rPr lang="en-US" sz="900" baseline="30000"/>
              <a:t>1</a:t>
            </a:r>
          </a:p>
          <a:p>
            <a:pPr marL="0" indent="0" eaLnBrk="1" fontAlgn="auto" hangingPunct="1">
              <a:spcBef>
                <a:spcPts val="0"/>
              </a:spcBef>
              <a:spcAft>
                <a:spcPts val="0"/>
              </a:spcAft>
              <a:buNone/>
              <a:defRPr/>
            </a:pPr>
            <a:r>
              <a:rPr lang="en-US" sz="900" b="1"/>
              <a:t>References:</a:t>
            </a:r>
          </a:p>
          <a:p>
            <a:pPr marL="228600" indent="-228600">
              <a:buFont typeface="+mj-lt"/>
              <a:buAutoNum type="arabicPeriod"/>
            </a:pPr>
            <a:r>
              <a:rPr lang="de-DE" sz="900">
                <a:ea typeface="ITC Avant Garde Gothic Std Book" charset="0"/>
              </a:rPr>
              <a:t>Purnell TS, Luo X, Cooper LA, et al.</a:t>
            </a:r>
            <a:r>
              <a:rPr lang="en-US" sz="900">
                <a:ea typeface="ITC Avant Garde Gothic Std Book" charset="0"/>
              </a:rPr>
              <a:t> Association of race and ethnicity with live donor kidney transplantation in the United States from 1995 to 2014. </a:t>
            </a:r>
            <a:r>
              <a:rPr lang="de-DE" sz="900" i="1">
                <a:ea typeface="ITC Avant Garde Gothic Std Book" charset="0"/>
              </a:rPr>
              <a:t>JAMA. </a:t>
            </a:r>
            <a:r>
              <a:rPr lang="de-DE" sz="900">
                <a:ea typeface="ITC Avant Garde Gothic Std Book" charset="0"/>
              </a:rPr>
              <a:t>2018;319(1):49-61.</a:t>
            </a:r>
          </a:p>
          <a:p>
            <a:pPr marL="228600" indent="-228600">
              <a:buFont typeface="+mj-lt"/>
              <a:buAutoNum type="arabicPeriod"/>
            </a:pPr>
            <a:r>
              <a:rPr lang="en-US" sz="900" b="0" i="0" u="none" strike="noStrike" baseline="0" err="1"/>
              <a:t>Lentine</a:t>
            </a:r>
            <a:r>
              <a:rPr lang="en-US" sz="900" b="0" i="0" u="none" strike="noStrike" baseline="0"/>
              <a:t> KL, Smith JM, Hart A, et al. OPTN/SRTR 2020 Annual Data Report: Kidney. </a:t>
            </a:r>
            <a:r>
              <a:rPr lang="en-US" sz="900" b="0" i="1" u="none" strike="noStrike" baseline="0"/>
              <a:t>Am J Transplant</a:t>
            </a:r>
            <a:r>
              <a:rPr lang="en-US" sz="900" b="0" i="0" u="none" strike="noStrike" baseline="0"/>
              <a:t>. 2022;22(suppl 2):21-136.</a:t>
            </a:r>
          </a:p>
          <a:p>
            <a:pPr marL="228600" indent="-228600">
              <a:buFont typeface="+mj-lt"/>
              <a:buAutoNum type="arabicPeriod"/>
            </a:pPr>
            <a:r>
              <a:rPr lang="en-US" sz="900" b="0" i="0" u="none" strike="noStrike" baseline="0"/>
              <a:t>United States Renal Data System. </a:t>
            </a:r>
            <a:r>
              <a:rPr lang="en-US" sz="900" b="0" i="1" u="none" strike="noStrike" baseline="0"/>
              <a:t>2021 USRDS Annual Data Report: Epidemiology of Kidney Disease in the United States</a:t>
            </a:r>
            <a:r>
              <a:rPr lang="en-US" sz="900" b="0" i="0" u="none" strike="noStrike" baseline="0"/>
              <a:t>. Bethesda, MD: National Institutes of Health, National Institute of Diabetes and Digestive and Kidney Diseases; 2021:ESRD vol, chap7.</a:t>
            </a:r>
            <a:endParaRPr lang="en-US" sz="900">
              <a:ea typeface="ITC Avant Garde Gothic Std Book" charset="0"/>
            </a:endParaRPr>
          </a:p>
          <a:p>
            <a:pPr marL="166559" indent="-166559" eaLnBrk="1" fontAlgn="auto" hangingPunct="1">
              <a:spcBef>
                <a:spcPts val="0"/>
              </a:spcBef>
              <a:spcAft>
                <a:spcPts val="0"/>
              </a:spcAft>
              <a:defRPr/>
            </a:pPr>
            <a:endParaRPr lang="en-US" sz="900"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2426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1200"/>
            <a:ext cx="6235700" cy="3508375"/>
          </a:xfrm>
        </p:spPr>
      </p:sp>
      <p:sp>
        <p:nvSpPr>
          <p:cNvPr id="3" name="Notes Placeholder 2"/>
          <p:cNvSpPr>
            <a:spLocks noGrp="1"/>
          </p:cNvSpPr>
          <p:nvPr>
            <p:ph type="body" idx="1"/>
          </p:nvPr>
        </p:nvSpPr>
        <p:spPr>
          <a:xfrm>
            <a:off x="406400" y="4344792"/>
            <a:ext cx="6402388" cy="4949995"/>
          </a:xfrm>
        </p:spPr>
        <p:txBody>
          <a:bodyPr>
            <a:noAutofit/>
          </a:bodyPr>
          <a:lstStyle/>
          <a:p>
            <a:pPr>
              <a:spcBef>
                <a:spcPts val="1200"/>
              </a:spcBef>
              <a:spcAft>
                <a:spcPts val="0"/>
              </a:spcAft>
            </a:pPr>
            <a:r>
              <a:rPr lang="en-US" sz="900"/>
              <a:t>Now, let’s look at the racial disparities that may occur during the living kidney donor evaluation process</a:t>
            </a:r>
          </a:p>
          <a:p>
            <a:pPr>
              <a:spcBef>
                <a:spcPts val="1200"/>
              </a:spcBef>
              <a:spcAft>
                <a:spcPts val="0"/>
              </a:spcAft>
            </a:pPr>
            <a:r>
              <a:rPr lang="en-US" sz="900"/>
              <a:t>The evaluation of potential LKDs involves a complex, multistep screening process and medical examinations that may be a source of racial disparities in LDKTs</a:t>
            </a:r>
            <a:r>
              <a:rPr lang="en-US" sz="900" baseline="30000"/>
              <a:t>1</a:t>
            </a:r>
            <a:endParaRPr lang="en-US" sz="900"/>
          </a:p>
          <a:p>
            <a:pPr>
              <a:spcBef>
                <a:spcPts val="1200"/>
              </a:spcBef>
              <a:spcAft>
                <a:spcPts val="0"/>
              </a:spcAft>
            </a:pPr>
            <a:r>
              <a:rPr lang="en-US" sz="900"/>
              <a:t>In a study evaluating racial disparities in LDKTs, Black donor candidates experienced significantly longer delays following referral and during the evaluation process compared to non-Black donor candidates (hazard ratio [HR]=0.41 [95% CI, 0.27-0.79]; </a:t>
            </a:r>
            <a:r>
              <a:rPr lang="en-US" sz="900" i="1"/>
              <a:t>P</a:t>
            </a:r>
            <a:r>
              <a:rPr lang="en-US" sz="900"/>
              <a:t>&lt;0.001)</a:t>
            </a:r>
            <a:r>
              <a:rPr lang="en-US" sz="900" baseline="30000"/>
              <a:t>1</a:t>
            </a:r>
            <a:r>
              <a:rPr lang="en-US" sz="900"/>
              <a:t> </a:t>
            </a:r>
          </a:p>
          <a:p>
            <a:pPr lvl="0"/>
            <a:r>
              <a:rPr lang="en-US" sz="900"/>
              <a:t>Black donor candidates were less likely to progress through the evaluation process, specifically from medical screening to evaluation and from clearance to donation</a:t>
            </a:r>
            <a:r>
              <a:rPr lang="en-US" sz="900" baseline="30000"/>
              <a:t>1</a:t>
            </a:r>
            <a:r>
              <a:rPr lang="en-US" sz="900"/>
              <a:t> </a:t>
            </a:r>
          </a:p>
          <a:p>
            <a:pPr lvl="1"/>
            <a:r>
              <a:rPr lang="en-US" sz="900"/>
              <a:t>More Black donor candidates were deemed medically ineligible due to hypertension and obesity</a:t>
            </a:r>
          </a:p>
          <a:p>
            <a:pPr lvl="1"/>
            <a:r>
              <a:rPr lang="en-US" sz="900"/>
              <a:t>Black donor candidates were younger and more likely to be male, obese, biologically related to the transplant recipient, living near the transplant center, and of lower socioeconomic status compared with non-Black donor candidates</a:t>
            </a:r>
          </a:p>
          <a:p>
            <a:pPr lvl="1"/>
            <a:r>
              <a:rPr lang="en-US" sz="900"/>
              <a:t>As shown in the figure, the 1- and 2-year cumulative incidence of donation was 14% and 30%, respectively. The 1- and 2-year cumulative incidence of donation among Black donor candidates was 8% and 20%, respectively, in comparison with 17% and 36%, respectively, for non-Black donor candidates</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900"/>
              <a:t>In a recent policy change, OPTN has begun to require the use of race-neutral eGFR calculations to more accurately estimate eGFR values and reduce existing disparities</a:t>
            </a:r>
            <a:r>
              <a:rPr lang="en-US" sz="900" baseline="30000"/>
              <a:t>2</a:t>
            </a:r>
            <a:r>
              <a:rPr lang="en-US" sz="900"/>
              <a:t> </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900"/>
              <a:t>Ensuring that centers complete the evaluation process for all living kidney donor candidates and standardizing the evaluation process across centers may also help increase LDKTs overall while also reducing racial disparities</a:t>
            </a:r>
            <a:r>
              <a:rPr lang="en-US" sz="900" baseline="30000"/>
              <a:t>1,3</a:t>
            </a:r>
          </a:p>
          <a:p>
            <a:pPr marL="166559" indent="-166559" eaLnBrk="1" fontAlgn="auto" hangingPunct="1">
              <a:spcBef>
                <a:spcPts val="0"/>
              </a:spcBef>
              <a:spcAft>
                <a:spcPts val="0"/>
              </a:spcAft>
              <a:defRPr/>
            </a:pPr>
            <a:endParaRPr lang="en-US" sz="900" baseline="30000"/>
          </a:p>
          <a:p>
            <a:pPr marL="0" indent="0" eaLnBrk="1" fontAlgn="auto" hangingPunct="1">
              <a:spcBef>
                <a:spcPts val="0"/>
              </a:spcBef>
              <a:spcAft>
                <a:spcPts val="0"/>
              </a:spcAft>
              <a:buNone/>
              <a:defRPr/>
            </a:pPr>
            <a:r>
              <a:rPr lang="en-US" sz="900" b="1"/>
              <a:t>References:</a:t>
            </a:r>
          </a:p>
          <a:p>
            <a:pPr marL="228600" indent="-228600">
              <a:lnSpc>
                <a:spcPct val="80000"/>
              </a:lnSpc>
              <a:buFont typeface="+mj-lt"/>
              <a:buAutoNum type="arabicPeriod"/>
              <a:defRPr/>
            </a:pPr>
            <a:r>
              <a:rPr lang="en-US" sz="900">
                <a:ea typeface="ITC Avant Garde Gothic Std Book" charset="0"/>
              </a:rPr>
              <a:t>Kumar K, </a:t>
            </a:r>
            <a:r>
              <a:rPr lang="en-US" sz="900" err="1">
                <a:ea typeface="ITC Avant Garde Gothic Std Book" charset="0"/>
              </a:rPr>
              <a:t>Tonascia</a:t>
            </a:r>
            <a:r>
              <a:rPr lang="en-US" sz="900">
                <a:ea typeface="ITC Avant Garde Gothic Std Book" charset="0"/>
              </a:rPr>
              <a:t> JM, </a:t>
            </a:r>
            <a:r>
              <a:rPr lang="en-US" sz="900" err="1">
                <a:ea typeface="ITC Avant Garde Gothic Std Book" charset="0"/>
              </a:rPr>
              <a:t>Muzaale</a:t>
            </a:r>
            <a:r>
              <a:rPr lang="en-US" sz="900">
                <a:ea typeface="ITC Avant Garde Gothic Std Book" charset="0"/>
              </a:rPr>
              <a:t> AD, et al. Racial differences in completion of the living kidney donor evaluation process. </a:t>
            </a:r>
            <a:r>
              <a:rPr lang="en-US" sz="900" i="1">
                <a:ea typeface="ITC Avant Garde Gothic Std Book" charset="0"/>
              </a:rPr>
              <a:t>Clin Transplant. </a:t>
            </a:r>
            <a:r>
              <a:rPr lang="fr-FR" sz="900">
                <a:ea typeface="ITC Avant Garde Gothic Std Book" charset="0"/>
              </a:rPr>
              <a:t>2018;32(7):e13291. doi:10.1111/ctr.13291</a:t>
            </a:r>
          </a:p>
          <a:p>
            <a:pPr marL="228600" indent="-228600">
              <a:lnSpc>
                <a:spcPct val="80000"/>
              </a:lnSpc>
              <a:buFont typeface="+mj-lt"/>
              <a:buAutoNum type="arabicPeriod"/>
              <a:defRPr/>
            </a:pPr>
            <a:r>
              <a:rPr lang="en-US" sz="900"/>
              <a:t>Organ Procurement and Transplantation Network. Establish OPTN requirement for race-neutral estimated glomerular filtration rate (eGFR) calculations. Accessed July 25, 2022. https://optn.transplant.hrsa.gov/media/xn3nhhjr/policy-notice_establish-optn-req-for-race-neutral-egfr-calcls_mac.pdf</a:t>
            </a:r>
            <a:endParaRPr lang="fr-FR" sz="900">
              <a:ea typeface="ITC Avant Garde Gothic Std Book" charset="0"/>
            </a:endParaRPr>
          </a:p>
          <a:p>
            <a:pPr marL="228600" indent="-228600">
              <a:lnSpc>
                <a:spcPct val="80000"/>
              </a:lnSpc>
              <a:buFont typeface="+mj-lt"/>
              <a:buAutoNum type="arabicPeriod"/>
              <a:defRPr/>
            </a:pPr>
            <a:r>
              <a:rPr lang="en-US" sz="900">
                <a:ea typeface="ITC Avant Garde Gothic Std Book" charset="0"/>
              </a:rPr>
              <a:t>Waterman AD, </a:t>
            </a:r>
            <a:r>
              <a:rPr lang="en-US" sz="900" err="1">
                <a:ea typeface="ITC Avant Garde Gothic Std Book" charset="0"/>
              </a:rPr>
              <a:t>Peipert</a:t>
            </a:r>
            <a:r>
              <a:rPr lang="en-US" sz="900">
                <a:ea typeface="ITC Avant Garde Gothic Std Book" charset="0"/>
              </a:rPr>
              <a:t> JD, Hyland SS, et al. Modifiable patient characteristics and racial disparities in evaluation completion and living donor transplant. </a:t>
            </a:r>
            <a:r>
              <a:rPr lang="en-US" sz="900" i="1">
                <a:ea typeface="ITC Avant Garde Gothic Std Book" charset="0"/>
              </a:rPr>
              <a:t>Clin J Am Soc Nephrol</a:t>
            </a:r>
            <a:r>
              <a:rPr lang="en-US" sz="900">
                <a:ea typeface="ITC Avant Garde Gothic Std Book" charset="0"/>
              </a:rPr>
              <a:t>. 2013;8(6):995-1002. </a:t>
            </a:r>
            <a:endParaRPr lang="en-US" sz="9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4494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828675"/>
            <a:ext cx="5972175" cy="3359150"/>
          </a:xfrm>
        </p:spPr>
      </p:sp>
      <p:sp>
        <p:nvSpPr>
          <p:cNvPr id="3" name="Notes Placeholder 2"/>
          <p:cNvSpPr>
            <a:spLocks noGrp="1"/>
          </p:cNvSpPr>
          <p:nvPr>
            <p:ph type="body" idx="1"/>
          </p:nvPr>
        </p:nvSpPr>
        <p:spPr>
          <a:xfrm>
            <a:off x="631825" y="4283926"/>
            <a:ext cx="5877098" cy="4778451"/>
          </a:xfrm>
        </p:spPr>
        <p:txBody>
          <a:bodyPr>
            <a:normAutofit lnSpcReduction="10000"/>
          </a:bodyPr>
          <a:lstStyle/>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a:t>Kidney Paired Donation (KPD) is being increasingly used by compatible donor-recipient pairs to obtain more suitable kidneys for the respective recipients</a:t>
            </a:r>
            <a:r>
              <a:rPr lang="en-US" baseline="30000"/>
              <a:t>1</a:t>
            </a:r>
            <a:r>
              <a:rPr lang="en-US"/>
              <a:t> </a:t>
            </a:r>
          </a:p>
          <a:p>
            <a:pPr marL="342900" lvl="1" indent="-111125"/>
            <a:r>
              <a:rPr lang="en-US"/>
              <a:t>Many incompatible donor-recipient pairs enter kidney paired exchange programs to overcome incompatibilities due to blood type, human leukocyte antigens (HLA) mismatch, donor-specific antibodies, time, or other factors</a:t>
            </a:r>
            <a:r>
              <a:rPr lang="en-US" baseline="30000"/>
              <a:t>2</a:t>
            </a:r>
            <a:r>
              <a:rPr lang="en-US"/>
              <a:t> </a:t>
            </a:r>
          </a:p>
          <a:p>
            <a:pPr marL="111125" indent="-111125"/>
            <a:r>
              <a:rPr lang="en-US"/>
              <a:t>Benefits of KPD include</a:t>
            </a:r>
            <a:r>
              <a:rPr lang="en-US" baseline="30000"/>
              <a:t>1</a:t>
            </a:r>
            <a:endParaRPr lang="en-US"/>
          </a:p>
          <a:p>
            <a:pPr marL="342900" lvl="1" indent="-111125"/>
            <a:r>
              <a:rPr lang="en-US"/>
              <a:t>An opportunity for a transplant candidate to be matched with a suitable donor</a:t>
            </a:r>
          </a:p>
          <a:p>
            <a:pPr lvl="1" indent="-111125"/>
            <a:r>
              <a:rPr lang="en-US"/>
              <a:t>The recipient in the original compatible pair may receive a higher quality kidney than they would have received from their original donor</a:t>
            </a:r>
          </a:p>
          <a:p>
            <a:pPr marL="342900" lvl="1" indent="-111125"/>
            <a:r>
              <a:rPr lang="en-US"/>
              <a:t>LKD donor prioritization in the unlikely event that they are in need of a kidney transplant</a:t>
            </a:r>
          </a:p>
          <a:p>
            <a:pPr marL="342900" lvl="1" indent="-111125"/>
            <a:r>
              <a:rPr lang="en-US"/>
              <a:t>KPD programs providing many other benefits and protections for living donors (</a:t>
            </a:r>
            <a:r>
              <a:rPr lang="en-US" err="1"/>
              <a:t>eg</a:t>
            </a:r>
            <a:r>
              <a:rPr lang="en-US"/>
              <a:t>, reimbursement for lost wages), which may incentivize donors to participate in KPD instead of donating to a recipient at the same center</a:t>
            </a:r>
          </a:p>
          <a:p>
            <a:pPr marL="342900" lvl="1" indent="-111125"/>
            <a:r>
              <a:rPr lang="en-US"/>
              <a:t>Centers participating in Kidney Paired Donation doing more overall transplants</a:t>
            </a:r>
          </a:p>
          <a:p>
            <a:r>
              <a:rPr lang="en-US"/>
              <a:t>As of 2021, 1 in every 5 living donor transplants was done via KPD</a:t>
            </a:r>
            <a:r>
              <a:rPr lang="en-US" baseline="30000"/>
              <a:t>1</a:t>
            </a:r>
          </a:p>
          <a:p>
            <a:r>
              <a:rPr lang="en-US"/>
              <a:t>While donor, recipient, and transplant center motivations may vary, the entry of compatible pairs into exchange programs may create system-wide benefits</a:t>
            </a:r>
            <a:r>
              <a:rPr lang="en-US" baseline="30000"/>
              <a:t>2</a:t>
            </a:r>
            <a:endParaRPr lang="en-US"/>
          </a:p>
          <a:p>
            <a:pPr marL="0" indent="0">
              <a:buNone/>
            </a:pPr>
            <a:endParaRPr lang="en-US"/>
          </a:p>
          <a:p>
            <a:pPr marL="0" indent="0">
              <a:buNone/>
            </a:pPr>
            <a:r>
              <a:rPr lang="en-US" b="1"/>
              <a:t>References:</a:t>
            </a:r>
          </a:p>
          <a:p>
            <a:pPr marL="228600" indent="-228600">
              <a:buAutoNum type="arabicPeriod"/>
            </a:pPr>
            <a:r>
              <a:rPr lang="en-US"/>
              <a:t>Garg N, Thiessen C, Reese PP, et al. Temporal trends in kidney paired donation in the United States: 2006-2021 UNOS/OPTN database analysis. </a:t>
            </a:r>
            <a:r>
              <a:rPr lang="en-US" i="1"/>
              <a:t>Am J Transplant. </a:t>
            </a:r>
            <a:r>
              <a:rPr lang="en-US"/>
              <a:t>2024;24(1):46-56. </a:t>
            </a:r>
          </a:p>
          <a:p>
            <a:pPr marL="228600" indent="-228600">
              <a:buFont typeface="Arial" pitchFamily="34" charset="0"/>
              <a:buAutoNum type="arabicPeriod"/>
            </a:pPr>
            <a:r>
              <a:rPr lang="en-US"/>
              <a:t>Chipman V, Cooper M, Thomas AG, et al. Motivations and outcomes of compatible living donor–recipient pairs in paired exchange. </a:t>
            </a:r>
            <a:r>
              <a:rPr lang="en-US" i="1"/>
              <a:t>Am J Transplant. </a:t>
            </a:r>
            <a:r>
              <a:rPr lang="en-US"/>
              <a:t>2022;22(1):266-273.</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DD8E2-2DB1-4F0B-AD06-97BF01480D0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pitchFamily="34" charset="0"/>
            </a:endParaRPr>
          </a:p>
        </p:txBody>
      </p:sp>
    </p:spTree>
    <p:extLst>
      <p:ext uri="{BB962C8B-B14F-4D97-AF65-F5344CB8AC3E}">
        <p14:creationId xmlns:p14="http://schemas.microsoft.com/office/powerpoint/2010/main" val="354687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613" y="698500"/>
            <a:ext cx="6351587" cy="3573463"/>
          </a:xfrm>
        </p:spPr>
      </p:sp>
      <p:sp>
        <p:nvSpPr>
          <p:cNvPr id="3" name="Notes Placeholder 2"/>
          <p:cNvSpPr>
            <a:spLocks noGrp="1"/>
          </p:cNvSpPr>
          <p:nvPr>
            <p:ph type="body" idx="1"/>
          </p:nvPr>
        </p:nvSpPr>
        <p:spPr>
          <a:xfrm>
            <a:off x="432611" y="4440848"/>
            <a:ext cx="6380939" cy="4030052"/>
          </a:xfrm>
        </p:spPr>
        <p:txBody>
          <a:bodyPr>
            <a:noAutofit/>
          </a:bodyPr>
          <a:lstStyle/>
          <a:p>
            <a:pPr marL="111125" indent="-111125"/>
            <a:r>
              <a:rPr lang="en-US"/>
              <a:t>LDKT is less likely to occur in minority populations compared to their White counterparts, and this disparity has worsened over time. However, a recent study showed that minority populations were not further disadvantaged in KPD compared to their White counterparts </a:t>
            </a:r>
          </a:p>
          <a:p>
            <a:pPr lvl="1" indent="-111125"/>
            <a:r>
              <a:rPr lang="en-US" sz="1100"/>
              <a:t>The study was based on registry data from the OPTN/UNOS database (as of April 8, 2022) used to investigate trends in KPD use in the United States from 2006 to April 8th, 2022</a:t>
            </a:r>
          </a:p>
          <a:p>
            <a:pPr marL="111125" indent="-111125"/>
            <a:r>
              <a:rPr lang="en-US"/>
              <a:t>The study also showed that at least 50% of the LDKTs in sensitized and highly sensitized recipients in 2021 were via KPD</a:t>
            </a:r>
          </a:p>
          <a:p>
            <a:pPr marL="111125" indent="-111125"/>
            <a:r>
              <a:rPr lang="en-US"/>
              <a:t>KPD maximizes utilization of potential donors and helps to overcome barriers for minority and sensitized kidney transplant recipients</a:t>
            </a:r>
          </a:p>
          <a:p>
            <a:pPr marL="0" indent="0">
              <a:buNone/>
            </a:pPr>
            <a:endParaRPr lang="en-US" b="1"/>
          </a:p>
          <a:p>
            <a:pPr marL="0" indent="0">
              <a:buNone/>
            </a:pPr>
            <a:r>
              <a:rPr lang="en-US" b="1"/>
              <a:t>Reference:</a:t>
            </a:r>
          </a:p>
          <a:p>
            <a:pPr marL="0" indent="0">
              <a:buNone/>
            </a:pPr>
            <a:r>
              <a:rPr lang="en-US"/>
              <a:t>Garg N, Thiessen C, Reese PP, et al. Temporal trends in kidney paired donation in the United States: 2006-2021 UNOS/OPTN database analysis. </a:t>
            </a:r>
            <a:r>
              <a:rPr lang="en-US" i="1"/>
              <a:t>Am J Transplant. </a:t>
            </a:r>
            <a:r>
              <a:rPr lang="en-US"/>
              <a:t>2024;24(1):46-56.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4DD8E2-2DB1-4F0B-AD06-97BF01480D0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pitchFamily="34" charset="0"/>
            </a:endParaRPr>
          </a:p>
        </p:txBody>
      </p:sp>
    </p:spTree>
    <p:extLst>
      <p:ext uri="{BB962C8B-B14F-4D97-AF65-F5344CB8AC3E}">
        <p14:creationId xmlns:p14="http://schemas.microsoft.com/office/powerpoint/2010/main" val="1773099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31838"/>
            <a:ext cx="6148387" cy="3459162"/>
          </a:xfrm>
        </p:spPr>
      </p:sp>
      <p:sp>
        <p:nvSpPr>
          <p:cNvPr id="3" name="Notes Placeholder 2"/>
          <p:cNvSpPr>
            <a:spLocks noGrp="1"/>
          </p:cNvSpPr>
          <p:nvPr>
            <p:ph type="body" idx="1"/>
          </p:nvPr>
        </p:nvSpPr>
        <p:spPr>
          <a:xfrm>
            <a:off x="455613" y="4285225"/>
            <a:ext cx="6402388" cy="5009561"/>
          </a:xfrm>
        </p:spPr>
        <p:txBody>
          <a:bodyPr>
            <a:noAutofit/>
          </a:bodyPr>
          <a:lstStyle/>
          <a:p>
            <a:pPr>
              <a:spcBef>
                <a:spcPts val="1200"/>
              </a:spcBef>
              <a:spcAft>
                <a:spcPts val="0"/>
              </a:spcAft>
            </a:pPr>
            <a:r>
              <a:rPr lang="en-US" sz="1050"/>
              <a:t>While donation by biologically related individuals has decreased over time, kidney paired donation has increased</a:t>
            </a:r>
            <a:r>
              <a:rPr lang="en-US" sz="1050" baseline="30000"/>
              <a:t>1</a:t>
            </a:r>
            <a:r>
              <a:rPr lang="en-US" sz="1050"/>
              <a:t> </a:t>
            </a:r>
          </a:p>
          <a:p>
            <a:pPr>
              <a:spcBef>
                <a:spcPts val="1200"/>
              </a:spcBef>
              <a:spcAft>
                <a:spcPts val="0"/>
              </a:spcAft>
            </a:pPr>
            <a:r>
              <a:rPr lang="en-US" sz="1050"/>
              <a:t>Between 2005 and 2017, there was a decline in the annual number of live kidney donors in the United States, driven by the decline in biologically related donors, who have historically been the majority of this population</a:t>
            </a:r>
            <a:r>
              <a:rPr lang="en-US" sz="1050" baseline="30000"/>
              <a:t>1</a:t>
            </a:r>
            <a:r>
              <a:rPr lang="en-US" sz="1050"/>
              <a:t> </a:t>
            </a:r>
          </a:p>
          <a:p>
            <a:pPr>
              <a:spcBef>
                <a:spcPts val="1200"/>
              </a:spcBef>
              <a:spcAft>
                <a:spcPts val="0"/>
              </a:spcAft>
            </a:pPr>
            <a:r>
              <a:rPr lang="en-US" sz="1050"/>
              <a:t>Recently, a national study of living kidney donors (N=35,900) from 2014 to 2019 showed a sustained increase in the overall number of donors driven predominantly by the increase in unrelated and paired donors</a:t>
            </a:r>
            <a:r>
              <a:rPr lang="en-US" sz="1050" baseline="30000"/>
              <a:t>1</a:t>
            </a:r>
            <a:r>
              <a:rPr lang="en-US" sz="1050"/>
              <a:t> </a:t>
            </a:r>
          </a:p>
          <a:p>
            <a:pPr lvl="1">
              <a:spcBef>
                <a:spcPts val="1200"/>
              </a:spcBef>
              <a:spcAft>
                <a:spcPts val="0"/>
              </a:spcAft>
            </a:pPr>
            <a:r>
              <a:rPr lang="en-US" sz="1050"/>
              <a:t>This study used data from the SRTR external release made available in April 2020. The SRTR data system includes data on all donors, wait-listed candidates, and transplant recipients in the United States, submitted by the members of the OPTN</a:t>
            </a:r>
          </a:p>
          <a:p>
            <a:pPr>
              <a:spcBef>
                <a:spcPts val="1200"/>
              </a:spcBef>
              <a:spcAft>
                <a:spcPts val="0"/>
              </a:spcAft>
            </a:pPr>
            <a:r>
              <a:rPr lang="en-US" sz="1050"/>
              <a:t>The study showed that from 2014 to 2019</a:t>
            </a:r>
            <a:r>
              <a:rPr lang="en-US" sz="1050" baseline="30000"/>
              <a:t>1</a:t>
            </a:r>
            <a:r>
              <a:rPr lang="en-US" sz="1050"/>
              <a:t> </a:t>
            </a:r>
          </a:p>
          <a:p>
            <a:pPr lvl="1">
              <a:spcAft>
                <a:spcPts val="0"/>
              </a:spcAft>
            </a:pPr>
            <a:r>
              <a:rPr lang="en-US" sz="1050"/>
              <a:t>Related donors declined by 4% </a:t>
            </a:r>
          </a:p>
          <a:p>
            <a:pPr lvl="1">
              <a:spcAft>
                <a:spcPts val="0"/>
              </a:spcAft>
            </a:pPr>
            <a:r>
              <a:rPr lang="en-US" sz="1050"/>
              <a:t>Unrelated donors increased by 38% </a:t>
            </a:r>
          </a:p>
          <a:p>
            <a:pPr lvl="1">
              <a:spcAft>
                <a:spcPts val="0"/>
              </a:spcAft>
            </a:pPr>
            <a:r>
              <a:rPr lang="en-US" sz="1050"/>
              <a:t>Paired donors increased by 94% </a:t>
            </a:r>
          </a:p>
          <a:p>
            <a:pPr>
              <a:spcBef>
                <a:spcPts val="1200"/>
              </a:spcBef>
              <a:spcAft>
                <a:spcPts val="0"/>
              </a:spcAft>
            </a:pPr>
            <a:r>
              <a:rPr lang="en-US" sz="1050"/>
              <a:t>These data shed light on how the entry of compatible pairs into exchange programs can help create system-wide benefits</a:t>
            </a:r>
            <a:r>
              <a:rPr lang="en-US" sz="1050" baseline="30000"/>
              <a:t>2</a:t>
            </a:r>
            <a:r>
              <a:rPr lang="en-US" sz="1050"/>
              <a:t> </a:t>
            </a:r>
          </a:p>
          <a:p>
            <a:pPr marL="0" indent="0" eaLnBrk="1" fontAlgn="auto" hangingPunct="1">
              <a:spcBef>
                <a:spcPts val="0"/>
              </a:spcBef>
              <a:spcAft>
                <a:spcPts val="0"/>
              </a:spcAft>
              <a:buNone/>
              <a:defRPr/>
            </a:pPr>
            <a:endParaRPr lang="en-US" sz="1050"/>
          </a:p>
          <a:p>
            <a:pPr marL="0" indent="0" eaLnBrk="1" fontAlgn="auto" hangingPunct="1">
              <a:spcBef>
                <a:spcPts val="0"/>
              </a:spcBef>
              <a:spcAft>
                <a:spcPts val="0"/>
              </a:spcAft>
              <a:buFont typeface="Arial" pitchFamily="34" charset="0"/>
              <a:buNone/>
              <a:defRPr/>
            </a:pPr>
            <a:r>
              <a:rPr lang="en-US" sz="1050" b="1"/>
              <a:t>References:</a:t>
            </a:r>
          </a:p>
          <a:p>
            <a:pPr marL="228600" indent="-228600">
              <a:lnSpc>
                <a:spcPct val="80000"/>
              </a:lnSpc>
              <a:buAutoNum type="arabicPeriod"/>
              <a:defRPr/>
            </a:pPr>
            <a:r>
              <a:rPr lang="en-US" sz="1050">
                <a:ea typeface="ITC Avant Garde Gothic Std Book" charset="0"/>
              </a:rPr>
              <a:t>Al </a:t>
            </a:r>
            <a:r>
              <a:rPr lang="en-US" sz="1050" err="1">
                <a:ea typeface="ITC Avant Garde Gothic Std Book" charset="0"/>
              </a:rPr>
              <a:t>Ammary</a:t>
            </a:r>
            <a:r>
              <a:rPr lang="en-US" sz="1050">
                <a:ea typeface="ITC Avant Garde Gothic Std Book" charset="0"/>
              </a:rPr>
              <a:t> F, Yu Y, </a:t>
            </a:r>
            <a:r>
              <a:rPr lang="en-US" sz="1050" err="1">
                <a:ea typeface="ITC Avant Garde Gothic Std Book" charset="0"/>
              </a:rPr>
              <a:t>Ferzola</a:t>
            </a:r>
            <a:r>
              <a:rPr lang="en-US" sz="1050">
                <a:ea typeface="ITC Avant Garde Gothic Std Book" charset="0"/>
              </a:rPr>
              <a:t> A, et al. The first increase in live kidney donation in the United States in 15 years. </a:t>
            </a:r>
            <a:r>
              <a:rPr lang="de-DE" sz="1050" i="1">
                <a:ea typeface="ITC Avant Garde Gothic Std Book" charset="0"/>
              </a:rPr>
              <a:t>Am J Transplant</a:t>
            </a:r>
            <a:r>
              <a:rPr lang="de-DE" sz="1050">
                <a:ea typeface="ITC Avant Garde Gothic Std Book" charset="0"/>
              </a:rPr>
              <a:t>. 2020;20(12):3590-3598.</a:t>
            </a:r>
          </a:p>
          <a:p>
            <a:pPr marL="228600" indent="-228600">
              <a:lnSpc>
                <a:spcPct val="80000"/>
              </a:lnSpc>
              <a:buAutoNum type="arabicPeriod"/>
              <a:defRPr/>
            </a:pPr>
            <a:r>
              <a:rPr kumimoji="0" lang="de-DE" sz="1050" b="0" i="0" u="none" strike="noStrike" kern="1200" cap="none" spc="0" normalizeH="0" baseline="0" noProof="0">
                <a:ln>
                  <a:noFill/>
                </a:ln>
                <a:effectLst/>
                <a:uLnTx/>
                <a:uFillTx/>
                <a:latin typeface="Arial" pitchFamily="34" charset="0"/>
                <a:ea typeface="ITC Avant Garde Gothic Std Book" charset="0"/>
                <a:cs typeface="Arial" pitchFamily="34" charset="0"/>
              </a:rPr>
              <a:t>C</a:t>
            </a:r>
            <a:r>
              <a:rPr kumimoji="0" lang="en-US" sz="1050" b="0" i="0" u="none" strike="noStrike" kern="1200" cap="none" spc="0" normalizeH="0" baseline="0" noProof="0" err="1">
                <a:ln>
                  <a:noFill/>
                </a:ln>
                <a:effectLst/>
                <a:uLnTx/>
                <a:uFillTx/>
                <a:latin typeface="Arial" pitchFamily="34" charset="0"/>
                <a:ea typeface="ITC Avant Garde Gothic Std Book" charset="0"/>
                <a:cs typeface="Arial" pitchFamily="34" charset="0"/>
              </a:rPr>
              <a:t>hipman</a:t>
            </a:r>
            <a:r>
              <a:rPr kumimoji="0" lang="en-US" sz="1050" b="0" i="0" u="none" strike="noStrike" kern="1200" cap="none" spc="0" normalizeH="0" baseline="0" noProof="0">
                <a:ln>
                  <a:noFill/>
                </a:ln>
                <a:effectLst/>
                <a:uLnTx/>
                <a:uFillTx/>
                <a:latin typeface="Arial" pitchFamily="34" charset="0"/>
                <a:ea typeface="ITC Avant Garde Gothic Std Book" charset="0"/>
                <a:cs typeface="Arial" pitchFamily="34" charset="0"/>
              </a:rPr>
              <a:t> V, et al. </a:t>
            </a:r>
            <a:r>
              <a:rPr kumimoji="0" lang="de-DE" sz="1050" b="0" i="1" u="none" strike="noStrike" kern="1200" cap="none" spc="0" normalizeH="0" baseline="0" noProof="0">
                <a:ln>
                  <a:noFill/>
                </a:ln>
                <a:effectLst/>
                <a:uLnTx/>
                <a:uFillTx/>
                <a:latin typeface="Arial" pitchFamily="34" charset="0"/>
                <a:ea typeface="ITC Avant Garde Gothic Std Book" charset="0"/>
                <a:cs typeface="Arial" pitchFamily="34" charset="0"/>
              </a:rPr>
              <a:t>Am J Transplant. </a:t>
            </a:r>
            <a:r>
              <a:rPr kumimoji="0" lang="de-DE" sz="1050" b="0" i="0" u="none" strike="noStrike" kern="1200" cap="none" spc="0" normalizeH="0" baseline="0" noProof="0">
                <a:ln>
                  <a:noFill/>
                </a:ln>
                <a:effectLst/>
                <a:uLnTx/>
                <a:uFillTx/>
                <a:latin typeface="Arial" pitchFamily="34" charset="0"/>
                <a:ea typeface="ITC Avant Garde Gothic Std Book" charset="0"/>
                <a:cs typeface="Arial" pitchFamily="34" charset="0"/>
              </a:rPr>
              <a:t>2022;22(1):266-273.</a:t>
            </a:r>
            <a:endParaRPr lang="de-DE" sz="1050">
              <a:ea typeface="ITC Avant Garde Gothic Std Book" charset="0"/>
            </a:endParaRPr>
          </a:p>
          <a:p>
            <a:pPr marL="0" indent="0">
              <a:lnSpc>
                <a:spcPct val="80000"/>
              </a:lnSpc>
              <a:buNone/>
              <a:defRPr/>
            </a:pPr>
            <a:endParaRPr lang="de-DE" sz="1050">
              <a:ea typeface="ITC Avant Garde Gothic Std Book"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18122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09600"/>
            <a:ext cx="5575300" cy="3136900"/>
          </a:xfrm>
        </p:spPr>
      </p:sp>
      <p:sp>
        <p:nvSpPr>
          <p:cNvPr id="3" name="Notes Placeholder 2"/>
          <p:cNvSpPr>
            <a:spLocks noGrp="1"/>
          </p:cNvSpPr>
          <p:nvPr>
            <p:ph type="body" idx="1"/>
          </p:nvPr>
        </p:nvSpPr>
        <p:spPr>
          <a:xfrm>
            <a:off x="304006" y="3837404"/>
            <a:ext cx="6402388" cy="5653729"/>
          </a:xfrm>
        </p:spPr>
        <p:txBody>
          <a:bodyPr>
            <a:noAutofit/>
          </a:bodyPr>
          <a:lstStyle/>
          <a:p>
            <a:r>
              <a:rPr lang="en-US" sz="800"/>
              <a:t>In summary, many donors feel a deep sense of fulfillment, with little to no regret about donating, and would make the same decision to donate again</a:t>
            </a:r>
            <a:r>
              <a:rPr lang="en-US" sz="800" baseline="30000"/>
              <a:t>1-3</a:t>
            </a:r>
            <a:endParaRPr lang="en-US" sz="800"/>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a:t>A balanced risk-benefit evaluation may help transplant centers in assessing living kidney donors</a:t>
            </a:r>
            <a:r>
              <a:rPr lang="en-US" sz="800" baseline="30000"/>
              <a:t>4</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a:t>Educating donors about the risk of ESRD and providing accurate risk estimates may help inform decisions during donor evaluation</a:t>
            </a:r>
            <a:r>
              <a:rPr lang="en-US" sz="800" baseline="30000"/>
              <a:t>5.6</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a:t>Postdonation follow-up of living kidney donors is critical to ensure early detection of any health concerns and subsequent clinical management</a:t>
            </a:r>
            <a:r>
              <a:rPr lang="en-US" sz="800" baseline="30000"/>
              <a:t>7</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a:t>Electronic messaging tools may facilitate follow-up and help improve communication between living kidney donors and transplant centers</a:t>
            </a:r>
            <a:r>
              <a:rPr lang="en-US" sz="800" baseline="30000"/>
              <a:t>8</a:t>
            </a:r>
          </a:p>
          <a:p>
            <a:r>
              <a:rPr lang="en-US" sz="800"/>
              <a:t>Incorporating genetic testing in the living kidney donor evaluation process may help assess the risk of kidney diseases, including CKD and ESRD, postdonation; however, additional challenges will need to be addressed to facilitate the implementation of genetic testing in transplant practice</a:t>
            </a:r>
            <a:r>
              <a:rPr lang="en-US" sz="800" baseline="30000"/>
              <a:t>9</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a:t>Racial disparities in the evaluation process might account for the substantially lower numbers of Black, Hispanic, or Asian living kidney donors vs White living kidney donors</a:t>
            </a:r>
            <a:r>
              <a:rPr lang="en-US" sz="800" baseline="30000"/>
              <a:t>10,11</a:t>
            </a:r>
          </a:p>
          <a:p>
            <a:pPr marL="111125" marR="0" lvl="0" indent="-111125" algn="l" defTabSz="914400" rtl="0" eaLnBrk="0" fontAlgn="base" latinLnBrk="0" hangingPunct="0">
              <a:lnSpc>
                <a:spcPct val="100000"/>
              </a:lnSpc>
              <a:spcBef>
                <a:spcPts val="600"/>
              </a:spcBef>
              <a:spcAft>
                <a:spcPct val="0"/>
              </a:spcAft>
              <a:buClrTx/>
              <a:buSzTx/>
              <a:buFont typeface="Arial" pitchFamily="34" charset="0"/>
              <a:buChar char="•"/>
              <a:tabLst/>
              <a:defRPr/>
            </a:pPr>
            <a:r>
              <a:rPr lang="en-US" sz="800" baseline="0"/>
              <a:t>Kidney paired donation maximizes utilization of potential donors and overcomes barriers for sensitized kidney transplant recipients</a:t>
            </a:r>
            <a:r>
              <a:rPr lang="en-US" sz="800" baseline="30000"/>
              <a:t>12</a:t>
            </a:r>
            <a:endParaRPr lang="en-US" sz="800" b="1"/>
          </a:p>
          <a:p>
            <a:pPr marL="0" indent="0">
              <a:buNone/>
            </a:pPr>
            <a:r>
              <a:rPr lang="en-US" sz="700" b="1"/>
              <a:t>References:</a:t>
            </a:r>
          </a:p>
          <a:p>
            <a:pPr marL="228600" indent="-228600">
              <a:lnSpc>
                <a:spcPct val="110000"/>
              </a:lnSpc>
              <a:spcBef>
                <a:spcPts val="0"/>
              </a:spcBef>
              <a:buFont typeface="Arial" pitchFamily="34" charset="0"/>
              <a:buAutoNum type="arabicPeriod"/>
            </a:pPr>
            <a:r>
              <a:rPr lang="en-US" sz="700">
                <a:ea typeface="ITC Avant Garde Gothic Std Book" charset="0"/>
              </a:rPr>
              <a:t>Dew MA. Psychosocial risks of living kidney donation. AST Live Donor. Accessed August 20, 2024. https://www.livingdonortoolkit.com/sites/default/files/pdf/Chapter%2013%20%20Psychosocial%20Risks%20of%20kidney%20donation_0.pdf</a:t>
            </a:r>
          </a:p>
          <a:p>
            <a:pPr marL="228600" indent="-228600">
              <a:lnSpc>
                <a:spcPct val="110000"/>
              </a:lnSpc>
              <a:spcBef>
                <a:spcPts val="0"/>
              </a:spcBef>
              <a:buFont typeface="Arial" pitchFamily="34" charset="0"/>
              <a:buAutoNum type="arabicPeriod"/>
            </a:pPr>
            <a:r>
              <a:rPr lang="de-DE" sz="700">
                <a:ea typeface="ITC Avant Garde Gothic Std Book" charset="0"/>
              </a:rPr>
              <a:t>Cazauvieilh, V, et al. Psychological impact of living kidney donation: A systematic review by the EAU-YAU Kidney Transplant Working Group. </a:t>
            </a:r>
            <a:r>
              <a:rPr lang="de-DE" sz="700" i="1">
                <a:ea typeface="ITC Avant Garde Gothic Std Book" charset="0"/>
              </a:rPr>
              <a:t>Transpl Int</a:t>
            </a:r>
            <a:r>
              <a:rPr lang="de-DE" sz="700">
                <a:ea typeface="ITC Avant Garde Gothic Std Book" charset="0"/>
              </a:rPr>
              <a:t>. 2023;36:11827. doi:10.3389/ti.2023.11827</a:t>
            </a:r>
            <a:endParaRPr lang="en-US" sz="700">
              <a:ea typeface="ITC Avant Garde Gothic Std Book" charset="0"/>
            </a:endParaRPr>
          </a:p>
          <a:p>
            <a:pPr marL="228600" indent="-228600">
              <a:lnSpc>
                <a:spcPct val="110000"/>
              </a:lnSpc>
              <a:spcBef>
                <a:spcPts val="0"/>
              </a:spcBef>
              <a:buFont typeface="Arial" pitchFamily="34" charset="0"/>
              <a:buAutoNum type="arabicPeriod"/>
            </a:pPr>
            <a:r>
              <a:rPr lang="de-DE" sz="700">
                <a:ea typeface="ITC Avant Garde Gothic Std Book" charset="0"/>
              </a:rPr>
              <a:t>Wadstöm J, et al. Living anonymous renal donors do not regret: Intermediate and long-term follow-up with a focus on motives and psychosocial outcomes. </a:t>
            </a:r>
            <a:r>
              <a:rPr lang="de-DE" sz="700" i="1">
                <a:ea typeface="ITC Avant Garde Gothic Std Book" charset="0"/>
              </a:rPr>
              <a:t>Ann Transplant</a:t>
            </a:r>
            <a:r>
              <a:rPr lang="de-DE" sz="700">
                <a:ea typeface="ITC Avant Garde Gothic Std Book" charset="0"/>
              </a:rPr>
              <a:t>. 2019;24:234-241</a:t>
            </a:r>
            <a:endParaRPr lang="nb-NO" sz="700">
              <a:ea typeface="ITC Avant Garde Gothic Std Book" charset="0"/>
            </a:endParaRPr>
          </a:p>
          <a:p>
            <a:pPr marL="228600" indent="-228600">
              <a:lnSpc>
                <a:spcPct val="110000"/>
              </a:lnSpc>
              <a:spcBef>
                <a:spcPts val="0"/>
              </a:spcBef>
              <a:buFont typeface="Arial" pitchFamily="34" charset="0"/>
              <a:buAutoNum type="arabicPeriod"/>
            </a:pPr>
            <a:r>
              <a:rPr lang="nb-NO" sz="700">
                <a:ea typeface="ITC Avant Garde Gothic Std Book" charset="0"/>
              </a:rPr>
              <a:t>Van Pilsum Rasmussen SE, Henderson ML, Kahn J, et al. </a:t>
            </a:r>
            <a:r>
              <a:rPr lang="en-US" sz="700">
                <a:ea typeface="ITC Avant Garde Gothic Std Book" charset="0"/>
              </a:rPr>
              <a:t>Considering tangible benefit for interdependent donors: extending a risk–benefit framework in donor selection. </a:t>
            </a:r>
            <a:r>
              <a:rPr lang="en-US" sz="700" i="1">
                <a:ea typeface="ITC Avant Garde Gothic Std Book" charset="0"/>
              </a:rPr>
              <a:t>Am J Transplant</a:t>
            </a:r>
            <a:r>
              <a:rPr lang="en-US" sz="700">
                <a:ea typeface="ITC Avant Garde Gothic Std Book" charset="0"/>
              </a:rPr>
              <a:t>. 2017;17(10):2567-2571.</a:t>
            </a:r>
          </a:p>
          <a:p>
            <a:pPr marL="222079" indent="-222079">
              <a:lnSpc>
                <a:spcPct val="110000"/>
              </a:lnSpc>
              <a:spcBef>
                <a:spcPts val="0"/>
              </a:spcBef>
              <a:buFont typeface="+mj-lt"/>
              <a:buAutoNum type="arabicPeriod"/>
            </a:pPr>
            <a:r>
              <a:rPr lang="en-US" sz="700" err="1"/>
              <a:t>Muzaale</a:t>
            </a:r>
            <a:r>
              <a:rPr lang="en-US" sz="700"/>
              <a:t> AD, Massie AB, Wang MC, et al. Risk of end-stage renal disease following live kidney donation. </a:t>
            </a:r>
            <a:r>
              <a:rPr lang="en-US" sz="700" i="1"/>
              <a:t>JAMA. </a:t>
            </a:r>
            <a:r>
              <a:rPr lang="en-US" sz="700"/>
              <a:t>2014;311(6):579-586. </a:t>
            </a:r>
          </a:p>
          <a:p>
            <a:pPr marL="222079" indent="-222079">
              <a:lnSpc>
                <a:spcPct val="110000"/>
              </a:lnSpc>
              <a:spcBef>
                <a:spcPts val="0"/>
              </a:spcBef>
              <a:buFont typeface="+mj-lt"/>
              <a:buAutoNum type="arabicPeriod"/>
            </a:pPr>
            <a:r>
              <a:rPr lang="de-DE" sz="700">
                <a:ea typeface="ITC Avant Garde Gothic Std Book" charset="0"/>
              </a:rPr>
              <a:t>Massie AB, </a:t>
            </a:r>
            <a:r>
              <a:rPr lang="en-US" sz="700" err="1"/>
              <a:t>Muzaale</a:t>
            </a:r>
            <a:r>
              <a:rPr lang="en-US" sz="700"/>
              <a:t> AD, Luo X, </a:t>
            </a:r>
            <a:r>
              <a:rPr lang="de-DE" sz="700">
                <a:ea typeface="ITC Avant Garde Gothic Std Book" charset="0"/>
              </a:rPr>
              <a:t>et al. Quantifying post-donation risk of ESRD in living kidney donors. </a:t>
            </a:r>
            <a:r>
              <a:rPr lang="de-DE" sz="700" i="1">
                <a:ea typeface="ITC Avant Garde Gothic Std Book" charset="0"/>
              </a:rPr>
              <a:t>J Am Soc Nephrol</a:t>
            </a:r>
            <a:r>
              <a:rPr lang="de-DE" sz="700">
                <a:ea typeface="ITC Avant Garde Gothic Std Book" charset="0"/>
              </a:rPr>
              <a:t>. 2017;28(9):2749-2755.  </a:t>
            </a:r>
            <a:endParaRPr lang="en-US" sz="700">
              <a:ea typeface="ITC Avant Garde Gothic Std Book" charset="0"/>
            </a:endParaRPr>
          </a:p>
          <a:p>
            <a:pPr marL="228600" indent="-228600">
              <a:lnSpc>
                <a:spcPct val="110000"/>
              </a:lnSpc>
              <a:spcBef>
                <a:spcPts val="0"/>
              </a:spcBef>
              <a:buFont typeface="Arial" pitchFamily="34" charset="0"/>
              <a:buAutoNum type="arabicPeriod"/>
            </a:pPr>
            <a:r>
              <a:rPr lang="en-US" sz="700" err="1">
                <a:ea typeface="ITC Avant Garde Gothic Std Book" charset="0"/>
              </a:rPr>
              <a:t>Alejo</a:t>
            </a:r>
            <a:r>
              <a:rPr lang="en-US" sz="700">
                <a:ea typeface="ITC Avant Garde Gothic Std Book" charset="0"/>
              </a:rPr>
              <a:t> JL, Luo X, Massie AB, et al. Patterns of primary care utilization before and after living kidney donation. </a:t>
            </a:r>
            <a:r>
              <a:rPr lang="en-US" sz="700" i="1">
                <a:ea typeface="ITC Avant Garde Gothic Std Book" charset="0"/>
              </a:rPr>
              <a:t>Clin Transplant</a:t>
            </a:r>
            <a:r>
              <a:rPr lang="en-US" sz="700">
                <a:ea typeface="ITC Avant Garde Gothic Std Book" charset="0"/>
              </a:rPr>
              <a:t>. 2017;31(7). doi:10.1111/ctr.12992</a:t>
            </a:r>
          </a:p>
          <a:p>
            <a:pPr marL="228600" indent="-228600">
              <a:lnSpc>
                <a:spcPct val="110000"/>
              </a:lnSpc>
              <a:spcBef>
                <a:spcPts val="0"/>
              </a:spcBef>
              <a:buFont typeface="Arial" pitchFamily="34" charset="0"/>
              <a:buAutoNum type="arabicPeriod"/>
            </a:pPr>
            <a:r>
              <a:rPr lang="en-US" sz="700">
                <a:ea typeface="ITC Avant Garde Gothic Std Book" charset="0"/>
              </a:rPr>
              <a:t>Eno AK, Thomas AG, Ruck JM, et al. Assessing the attitudes and perceptions regarding the use of mobile health technologies for living kidney donor follow-up: survey study. </a:t>
            </a:r>
            <a:r>
              <a:rPr lang="en-US" sz="700" i="1">
                <a:ea typeface="ITC Avant Garde Gothic Std Book" charset="0"/>
              </a:rPr>
              <a:t>JMIR </a:t>
            </a:r>
            <a:r>
              <a:rPr lang="en-US" sz="700" i="1" err="1">
                <a:ea typeface="ITC Avant Garde Gothic Std Book" charset="0"/>
              </a:rPr>
              <a:t>Mhealth</a:t>
            </a:r>
            <a:r>
              <a:rPr lang="en-US" sz="700" i="1">
                <a:ea typeface="ITC Avant Garde Gothic Std Book" charset="0"/>
              </a:rPr>
              <a:t> </a:t>
            </a:r>
            <a:r>
              <a:rPr lang="en-US" sz="700" i="1" err="1">
                <a:ea typeface="ITC Avant Garde Gothic Std Book" charset="0"/>
              </a:rPr>
              <a:t>Uhealth</a:t>
            </a:r>
            <a:r>
              <a:rPr lang="en-US" sz="700" i="1">
                <a:ea typeface="ITC Avant Garde Gothic Std Book" charset="0"/>
              </a:rPr>
              <a:t>. </a:t>
            </a:r>
            <a:r>
              <a:rPr lang="en-US" sz="700">
                <a:ea typeface="ITC Avant Garde Gothic Std Book" charset="0"/>
              </a:rPr>
              <a:t>2018;6(10):e11192. </a:t>
            </a:r>
            <a:r>
              <a:rPr lang="en-US" sz="700"/>
              <a:t>doi:10.2196/11192 </a:t>
            </a:r>
            <a:endParaRPr lang="en-US" sz="700">
              <a:ea typeface="ITC Avant Garde Gothic Std Book" charset="0"/>
            </a:endParaRPr>
          </a:p>
          <a:p>
            <a:pPr marL="228600" indent="-228600">
              <a:lnSpc>
                <a:spcPct val="110000"/>
              </a:lnSpc>
              <a:spcBef>
                <a:spcPts val="0"/>
              </a:spcBef>
              <a:buFont typeface="Arial" pitchFamily="34" charset="0"/>
              <a:buAutoNum type="arabicPeriod"/>
            </a:pPr>
            <a:r>
              <a:rPr lang="en-US" sz="700" err="1"/>
              <a:t>Caliskan</a:t>
            </a:r>
            <a:r>
              <a:rPr lang="en-US" sz="700"/>
              <a:t> Y, Lee B, Whelan A, et al. Evaluation of genetic kidney diseases in living donor kidney transplantation: towards precision genomic medicine in donor risk assessment. </a:t>
            </a:r>
            <a:r>
              <a:rPr lang="en-US" sz="700" i="1"/>
              <a:t>Curr Transplant Rep</a:t>
            </a:r>
            <a:r>
              <a:rPr lang="en-US" sz="700"/>
              <a:t>. 2022;9(2):127-142. </a:t>
            </a:r>
          </a:p>
          <a:p>
            <a:pPr marL="228600" indent="-228600">
              <a:lnSpc>
                <a:spcPct val="110000"/>
              </a:lnSpc>
              <a:spcBef>
                <a:spcPts val="0"/>
              </a:spcBef>
              <a:buAutoNum type="arabicPeriod"/>
            </a:pPr>
            <a:r>
              <a:rPr lang="de-DE" sz="700">
                <a:ea typeface="ITC Avant Garde Gothic Std Book" charset="0"/>
              </a:rPr>
              <a:t>Purnell TS, Luo X, Cooper LA, et al.</a:t>
            </a:r>
            <a:r>
              <a:rPr lang="en-US" sz="700">
                <a:ea typeface="ITC Avant Garde Gothic Std Book" charset="0"/>
              </a:rPr>
              <a:t> Association of race and ethnicity with live donor kidney transplantation in the United States from 1995 to 2014. </a:t>
            </a:r>
            <a:r>
              <a:rPr lang="de-DE" sz="700" i="1">
                <a:ea typeface="ITC Avant Garde Gothic Std Book" charset="0"/>
              </a:rPr>
              <a:t>JAMA. </a:t>
            </a:r>
            <a:r>
              <a:rPr lang="de-DE" sz="700">
                <a:ea typeface="ITC Avant Garde Gothic Std Book" charset="0"/>
              </a:rPr>
              <a:t>2018;319(1):49-61.</a:t>
            </a:r>
          </a:p>
          <a:p>
            <a:pPr marL="228600" indent="-228600">
              <a:lnSpc>
                <a:spcPct val="110000"/>
              </a:lnSpc>
              <a:spcBef>
                <a:spcPts val="0"/>
              </a:spcBef>
              <a:buFont typeface="Arial" pitchFamily="34" charset="0"/>
              <a:buAutoNum type="arabicPeriod"/>
              <a:defRPr/>
            </a:pPr>
            <a:r>
              <a:rPr lang="en-US" sz="700">
                <a:ea typeface="ITC Avant Garde Gothic Std Book" charset="0"/>
              </a:rPr>
              <a:t>Kumar K, </a:t>
            </a:r>
            <a:r>
              <a:rPr lang="en-US" sz="700" err="1">
                <a:ea typeface="ITC Avant Garde Gothic Std Book" charset="0"/>
              </a:rPr>
              <a:t>Tonascia</a:t>
            </a:r>
            <a:r>
              <a:rPr lang="en-US" sz="700">
                <a:ea typeface="ITC Avant Garde Gothic Std Book" charset="0"/>
              </a:rPr>
              <a:t> JM, </a:t>
            </a:r>
            <a:r>
              <a:rPr lang="en-US" sz="700" err="1">
                <a:ea typeface="ITC Avant Garde Gothic Std Book" charset="0"/>
              </a:rPr>
              <a:t>Muzaale</a:t>
            </a:r>
            <a:r>
              <a:rPr lang="en-US" sz="700">
                <a:ea typeface="ITC Avant Garde Gothic Std Book" charset="0"/>
              </a:rPr>
              <a:t> AD, et al. Racial differences in completion of the living kidney donor evaluation process. </a:t>
            </a:r>
            <a:r>
              <a:rPr lang="en-US" sz="700" i="1">
                <a:ea typeface="ITC Avant Garde Gothic Std Book" charset="0"/>
              </a:rPr>
              <a:t>Clin Transplant. </a:t>
            </a:r>
            <a:r>
              <a:rPr lang="fr-FR" sz="700">
                <a:ea typeface="ITC Avant Garde Gothic Std Book" charset="0"/>
              </a:rPr>
              <a:t>2018;32(7):e13291. doi:10.1111/ctr.13291</a:t>
            </a:r>
          </a:p>
          <a:p>
            <a:pPr marL="228600" indent="-228600">
              <a:lnSpc>
                <a:spcPct val="110000"/>
              </a:lnSpc>
              <a:spcBef>
                <a:spcPts val="0"/>
              </a:spcBef>
              <a:buFont typeface="Arial" pitchFamily="34" charset="0"/>
              <a:buAutoNum type="arabicPeriod"/>
              <a:defRPr/>
            </a:pPr>
            <a:r>
              <a:rPr lang="en-US" sz="700"/>
              <a:t>Garg N, Thiessen C, Reese PP, et al. Temporal trends in kidney paired donation in the United States: 2006-2021 UNOS/OPTN database analysis. </a:t>
            </a:r>
            <a:r>
              <a:rPr lang="en-US" sz="700" i="1"/>
              <a:t>Am J Transplant. </a:t>
            </a:r>
            <a:r>
              <a:rPr lang="en-US" sz="700"/>
              <a:t>2024;24(1):46-56. </a:t>
            </a:r>
          </a:p>
          <a:p>
            <a:pPr marL="0" indent="0">
              <a:lnSpc>
                <a:spcPct val="110000"/>
              </a:lnSpc>
              <a:spcBef>
                <a:spcPts val="0"/>
              </a:spcBef>
              <a:buNone/>
              <a:defRPr/>
            </a:pPr>
            <a:endParaRPr lang="de-DE" sz="800">
              <a:ea typeface="ITC Avant Garde Gothic Std Book" charset="0"/>
            </a:endParaRPr>
          </a:p>
          <a:p>
            <a:pPr marL="228600" indent="-228600">
              <a:lnSpc>
                <a:spcPct val="80000"/>
              </a:lnSpc>
              <a:spcBef>
                <a:spcPts val="0"/>
              </a:spcBef>
              <a:buFont typeface="+mj-lt"/>
              <a:buAutoNum type="arabicPeriod"/>
              <a:defRPr/>
            </a:pPr>
            <a:endParaRPr lang="en-US" sz="800">
              <a:ea typeface="ITC Avant Garde Gothic Std Book" charset="0"/>
            </a:endParaRPr>
          </a:p>
          <a:p>
            <a:pPr marL="228600" indent="-228600">
              <a:buAutoNum type="arabicPeriod"/>
            </a:pPr>
            <a:endParaRPr lang="en-US" sz="800"/>
          </a:p>
          <a:p>
            <a:pPr marL="228600" indent="-228600">
              <a:lnSpc>
                <a:spcPct val="80000"/>
              </a:lnSpc>
              <a:buFont typeface="+mj-lt"/>
              <a:buAutoNum type="arabicPeriod"/>
              <a:defRPr/>
            </a:pPr>
            <a:endParaRPr lang="en-US" sz="800"/>
          </a:p>
          <a:p>
            <a:pPr marL="228600" indent="-228600">
              <a:lnSpc>
                <a:spcPct val="80000"/>
              </a:lnSpc>
              <a:buFont typeface="+mj-lt"/>
              <a:buAutoNum type="arabicPeriod"/>
              <a:defRPr/>
            </a:pPr>
            <a:endParaRPr lang="fr-FR" sz="800">
              <a:ea typeface="ITC Avant Garde Gothic Std Book"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9693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pPr>
              <a:defRPr/>
            </a:pPr>
            <a:fld id="{3D5D9011-C1BA-41D2-9188-BDA6C65460E3}" type="slidenum">
              <a:rPr lang="en-US" sz="1200" smtClean="0"/>
              <a:pPr>
                <a:defRPr/>
              </a:pPr>
              <a:t>46</a:t>
            </a:fld>
            <a:endParaRPr lang="en-US"/>
          </a:p>
        </p:txBody>
      </p:sp>
    </p:spTree>
    <p:extLst>
      <p:ext uri="{BB962C8B-B14F-4D97-AF65-F5344CB8AC3E}">
        <p14:creationId xmlns:p14="http://schemas.microsoft.com/office/powerpoint/2010/main" val="1501211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4500" y="4425758"/>
            <a:ext cx="6402388" cy="499256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008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321175"/>
            <a:ext cx="6197600" cy="4320540"/>
          </a:xfrm>
        </p:spPr>
        <p:txBody>
          <a:bodyPr>
            <a:normAutofit/>
          </a:bodyPr>
          <a:lstStyle/>
          <a:p>
            <a:r>
              <a:rPr lang="en-US"/>
              <a:t>Let’s begin our discussion today by exploring some of the considerations of living kidney donation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306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3475" cy="3495675"/>
          </a:xfrm>
        </p:spPr>
      </p:sp>
      <p:sp>
        <p:nvSpPr>
          <p:cNvPr id="3" name="Notes Placeholder 2"/>
          <p:cNvSpPr>
            <a:spLocks noGrp="1"/>
          </p:cNvSpPr>
          <p:nvPr>
            <p:ph type="body" idx="1"/>
          </p:nvPr>
        </p:nvSpPr>
        <p:spPr>
          <a:xfrm>
            <a:off x="407988" y="4483100"/>
            <a:ext cx="6402388" cy="4992562"/>
          </a:xfrm>
        </p:spPr>
        <p:txBody>
          <a:bodyPr>
            <a:normAutofit/>
          </a:bodyPr>
          <a:lstStyle/>
          <a:p>
            <a:r>
              <a:rPr lang="en-US"/>
              <a:t>Ned Brooks, an organ donor, said, “Donating your kidney to someone where you can leverage your one kidney to help all these other people, that’s really compelling”</a:t>
            </a:r>
          </a:p>
          <a:p>
            <a:r>
              <a:rPr lang="en-US"/>
              <a:t>It’s our duty as clinicians to ensure that the benefits and risks of kidney donation are clear to potential donors, and to enhance our degree of support of donors before, during, and after donation</a:t>
            </a:r>
          </a:p>
          <a:p>
            <a:pPr marL="0" indent="0">
              <a:buNone/>
            </a:pPr>
            <a:endParaRPr lang="en-US"/>
          </a:p>
          <a:p>
            <a:pPr marL="0" indent="0">
              <a:buNone/>
            </a:pPr>
            <a:endParaRPr lang="en-US"/>
          </a:p>
          <a:p>
            <a:pPr marL="0" indent="0">
              <a:buNone/>
            </a:pPr>
            <a:r>
              <a:rPr lang="en-US" b="1"/>
              <a:t>Reference:</a:t>
            </a:r>
          </a:p>
          <a:p>
            <a:pPr marL="0" indent="0">
              <a:buNone/>
            </a:pPr>
            <a:r>
              <a:rPr lang="en-US">
                <a:ea typeface="ITC Avant Garde Gothic Std Book" charset="0"/>
              </a:rPr>
              <a:t>Why I became a living organ donor. </a:t>
            </a:r>
            <a:r>
              <a:rPr lang="en-US" err="1">
                <a:ea typeface="ITC Avant Garde Gothic Std Book" charset="0"/>
              </a:rPr>
              <a:t>NewYork</a:t>
            </a:r>
            <a:r>
              <a:rPr lang="en-US">
                <a:ea typeface="ITC Avant Garde Gothic Std Book" charset="0"/>
              </a:rPr>
              <a:t>-Presbyterian Health Matters. April 19, 2021. </a:t>
            </a:r>
            <a:r>
              <a:rPr lang="en-US"/>
              <a:t>Accessed October 8, 2024. </a:t>
            </a:r>
            <a:r>
              <a:rPr lang="en-US">
                <a:ea typeface="ITC Avant Garde Gothic Std Book" charset="0"/>
              </a:rPr>
              <a:t>https://healthmatters.nyp.org/why-i-became-a-donor/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i="0"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696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3738"/>
            <a:ext cx="6034087" cy="3395662"/>
          </a:xfrm>
        </p:spPr>
      </p:sp>
      <p:sp>
        <p:nvSpPr>
          <p:cNvPr id="3" name="Notes Placeholder 2"/>
          <p:cNvSpPr>
            <a:spLocks noGrp="1"/>
          </p:cNvSpPr>
          <p:nvPr>
            <p:ph type="body" idx="1"/>
          </p:nvPr>
        </p:nvSpPr>
        <p:spPr>
          <a:xfrm>
            <a:off x="408295" y="4213325"/>
            <a:ext cx="6193809" cy="4992562"/>
          </a:xfrm>
        </p:spPr>
        <p:txBody>
          <a:bodyPr>
            <a:normAutofit/>
          </a:bodyPr>
          <a:lstStyle/>
          <a:p>
            <a:pPr eaLnBrk="1" fontAlgn="auto" hangingPunct="1">
              <a:spcBef>
                <a:spcPts val="0"/>
              </a:spcBef>
              <a:spcAft>
                <a:spcPts val="0"/>
              </a:spcAft>
              <a:defRPr/>
            </a:pPr>
            <a:r>
              <a:rPr lang="en-US"/>
              <a:t>This graph shows the adjusted 5-year survival rate for patients with incident ESRD after the initial onset of ESRD in 2017, categorized by treatment modality</a:t>
            </a:r>
            <a:r>
              <a:rPr lang="en-US" baseline="30000"/>
              <a:t>1 </a:t>
            </a:r>
            <a:r>
              <a:rPr lang="en-US"/>
              <a:t> </a:t>
            </a:r>
          </a:p>
          <a:p>
            <a:pPr eaLnBrk="1" fontAlgn="auto" hangingPunct="1">
              <a:spcBef>
                <a:spcPts val="0"/>
              </a:spcBef>
              <a:spcAft>
                <a:spcPts val="0"/>
              </a:spcAft>
              <a:defRPr/>
            </a:pPr>
            <a:r>
              <a:rPr lang="en-US"/>
              <a:t>Recipients of living donor kidney transplants (LDKTs) had greater survival over 5 years compared with recipients of deceased donor transplants</a:t>
            </a:r>
            <a:r>
              <a:rPr lang="en-US" baseline="30000"/>
              <a:t>1</a:t>
            </a:r>
            <a:r>
              <a:rPr lang="en-US"/>
              <a:t> </a:t>
            </a:r>
          </a:p>
          <a:p>
            <a:pPr eaLnBrk="1" fontAlgn="auto" hangingPunct="1">
              <a:spcBef>
                <a:spcPts val="0"/>
              </a:spcBef>
              <a:spcAft>
                <a:spcPts val="0"/>
              </a:spcAft>
              <a:defRPr/>
            </a:pPr>
            <a:r>
              <a:rPr lang="en-US"/>
              <a:t>By Year 5, LDKT recipients have an even greater 5-year survival rate compared to patients on dialysis, with a survival rate of ~90% compared with ~40%, respectively</a:t>
            </a:r>
            <a:r>
              <a:rPr lang="en-US" baseline="30000"/>
              <a:t>1</a:t>
            </a:r>
            <a:r>
              <a:rPr lang="en-US"/>
              <a:t> </a:t>
            </a:r>
          </a:p>
          <a:p>
            <a:pPr marL="0" indent="0" eaLnBrk="1" fontAlgn="auto" hangingPunct="1">
              <a:spcBef>
                <a:spcPts val="0"/>
              </a:spcBef>
              <a:spcAft>
                <a:spcPts val="0"/>
              </a:spcAft>
              <a:buNone/>
              <a:defRPr/>
            </a:pPr>
            <a:endParaRPr lang="en-US"/>
          </a:p>
          <a:p>
            <a:pPr marL="0" indent="0" eaLnBrk="1" fontAlgn="auto" hangingPunct="1">
              <a:spcBef>
                <a:spcPts val="0"/>
              </a:spcBef>
              <a:spcAft>
                <a:spcPts val="0"/>
              </a:spcAft>
              <a:buNone/>
              <a:defRPr/>
            </a:pPr>
            <a:r>
              <a:rPr lang="en-US"/>
              <a:t>[Click for animation to continue presentation of the slide]</a:t>
            </a:r>
          </a:p>
          <a:p>
            <a:pPr marL="0" indent="0" eaLnBrk="1" fontAlgn="auto" hangingPunct="1">
              <a:spcBef>
                <a:spcPts val="0"/>
              </a:spcBef>
              <a:spcAft>
                <a:spcPts val="0"/>
              </a:spcAft>
              <a:buNone/>
              <a:defRPr/>
            </a:pPr>
            <a:endParaRPr lang="en-US"/>
          </a:p>
          <a:p>
            <a:pPr eaLnBrk="1" fontAlgn="auto" hangingPunct="1">
              <a:spcBef>
                <a:spcPts val="0"/>
              </a:spcBef>
              <a:spcAft>
                <a:spcPts val="0"/>
              </a:spcAft>
              <a:defRPr/>
            </a:pPr>
            <a:r>
              <a:rPr lang="en-US"/>
              <a:t>Based on OPTN data as of March 2024, there were nearly 90,000 people waiting for a kidney, which can take 3-5 years on average to receive</a:t>
            </a:r>
            <a:r>
              <a:rPr lang="en-US" baseline="30000"/>
              <a:t>2,3</a:t>
            </a:r>
          </a:p>
          <a:p>
            <a:pPr eaLnBrk="1" fontAlgn="auto" hangingPunct="1">
              <a:spcBef>
                <a:spcPts val="0"/>
              </a:spcBef>
              <a:spcAft>
                <a:spcPts val="0"/>
              </a:spcAft>
              <a:defRPr/>
            </a:pPr>
            <a:r>
              <a:rPr lang="en-US"/>
              <a:t>Therefore, while LDKT is the preferred approach for many patients with ESRD, it is limited by the availability of donors</a:t>
            </a:r>
            <a:r>
              <a:rPr lang="en-US" baseline="30000"/>
              <a:t>4</a:t>
            </a:r>
          </a:p>
          <a:p>
            <a:pPr marL="0" indent="0" eaLnBrk="1" fontAlgn="auto" hangingPunct="1">
              <a:spcBef>
                <a:spcPts val="0"/>
              </a:spcBef>
              <a:spcAft>
                <a:spcPts val="0"/>
              </a:spcAft>
              <a:buNone/>
              <a:defRPr/>
            </a:pPr>
            <a:endParaRPr lang="en-US"/>
          </a:p>
          <a:p>
            <a:pPr marL="0" indent="0" eaLnBrk="1" fontAlgn="auto" hangingPunct="1">
              <a:spcBef>
                <a:spcPts val="0"/>
              </a:spcBef>
              <a:spcAft>
                <a:spcPts val="0"/>
              </a:spcAft>
              <a:buNone/>
              <a:defRPr/>
            </a:pPr>
            <a:endParaRPr lang="en-US" b="1"/>
          </a:p>
          <a:p>
            <a:pPr marL="0" indent="0" eaLnBrk="1" fontAlgn="auto" hangingPunct="1">
              <a:spcBef>
                <a:spcPts val="0"/>
              </a:spcBef>
              <a:spcAft>
                <a:spcPts val="0"/>
              </a:spcAft>
              <a:buNone/>
              <a:defRPr/>
            </a:pPr>
            <a:r>
              <a:rPr lang="en-US" b="1"/>
              <a:t>References:</a:t>
            </a:r>
          </a:p>
          <a:p>
            <a:pPr marL="228600" indent="-228600">
              <a:buFont typeface="+mj-lt"/>
              <a:buAutoNum type="arabicPeriod"/>
            </a:pPr>
            <a:r>
              <a:rPr lang="en-US"/>
              <a:t>National Institute of Diabetes and Digestive and Kidney Diseases. </a:t>
            </a:r>
            <a:r>
              <a:rPr lang="en-US" i="1"/>
              <a:t>2023 Annual Data Report</a:t>
            </a:r>
            <a:r>
              <a:rPr lang="en-US"/>
              <a:t>. National Institutes of Health; 2023. Accessed August 20, 2024. https://usrds-adr.niddk.nih.gov/2023</a:t>
            </a:r>
          </a:p>
          <a:p>
            <a:pPr marL="228600" indent="-228600">
              <a:buFont typeface="+mj-lt"/>
              <a:buAutoNum type="arabicPeriod"/>
            </a:pPr>
            <a:r>
              <a:rPr lang="en-US"/>
              <a:t>Organ donation statistics. Health Resources &amp; Service Administration. March 2024. Accessed August 21, 2024. https://www.organdonor.gov/learn/organ-donation-statistics </a:t>
            </a:r>
          </a:p>
          <a:p>
            <a:pPr marL="228600" indent="-228600">
              <a:buFont typeface="+mj-lt"/>
              <a:buAutoNum type="arabicPeriod"/>
            </a:pPr>
            <a:r>
              <a:rPr lang="en-US"/>
              <a:t>The kidney transplant waitlist. National Kidney Foundation. April 3, 2024. Accessed August 21, 2024. https://www.kidney.org/kidney-topics/kidney-transplant-waitlist  </a:t>
            </a:r>
          </a:p>
          <a:p>
            <a:pPr marL="228600" indent="-228600">
              <a:buFont typeface="+mj-lt"/>
              <a:buAutoNum type="arabicPeriod"/>
            </a:pPr>
            <a:r>
              <a:rPr lang="en-US"/>
              <a:t>Rudow DL, </a:t>
            </a:r>
            <a:r>
              <a:rPr lang="en-US" b="0" i="0">
                <a:effectLst/>
              </a:rPr>
              <a:t>Hays R, Baliga P, </a:t>
            </a:r>
            <a:r>
              <a:rPr lang="en-US"/>
              <a:t>et al. Consensus conference on best practices in live kidney donation: recommendations to optimize education, access, and care. </a:t>
            </a:r>
            <a:r>
              <a:rPr lang="en-US" i="1"/>
              <a:t>Am J Transplant</a:t>
            </a:r>
            <a:r>
              <a:rPr lang="en-US"/>
              <a:t>. 2015;15(4):914-922. doi:10.1111/ajt.13173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5106A-CB31-4B11-AEEF-70420F579C3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476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682625"/>
            <a:ext cx="6307137" cy="3548063"/>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D9011-C1BA-41D2-9188-BDA6C65460E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Notes Placeholder 2">
            <a:extLst>
              <a:ext uri="{FF2B5EF4-FFF2-40B4-BE49-F238E27FC236}">
                <a16:creationId xmlns:a16="http://schemas.microsoft.com/office/drawing/2014/main" id="{08E6CA83-6D7A-22BC-F0CF-5466B3F726F9}"/>
              </a:ext>
            </a:extLst>
          </p:cNvPr>
          <p:cNvSpPr txBox="1">
            <a:spLocks/>
          </p:cNvSpPr>
          <p:nvPr/>
        </p:nvSpPr>
        <p:spPr>
          <a:xfrm>
            <a:off x="350066" y="4230688"/>
            <a:ext cx="6307909" cy="5064099"/>
          </a:xfrm>
          <a:prstGeom prst="rect">
            <a:avLst/>
          </a:prstGeom>
        </p:spPr>
        <p:txBody>
          <a:bodyPr vert="horz" lIns="0" tIns="0" rIns="0" bIns="0" rtlCol="0">
            <a:normAutofit/>
          </a:bodyPr>
          <a:lstStyle>
            <a:lvl1pPr marL="111125" indent="-111125" algn="l" rtl="0" eaLnBrk="0" fontAlgn="base" hangingPunct="0">
              <a:spcBef>
                <a:spcPts val="600"/>
              </a:spcBef>
              <a:spcAft>
                <a:spcPct val="0"/>
              </a:spcAft>
              <a:buFont typeface="Arial" pitchFamily="34" charset="0"/>
              <a:buChar char="•"/>
              <a:defRPr sz="1100" kern="1200">
                <a:solidFill>
                  <a:schemeClr val="tx1"/>
                </a:solidFill>
                <a:latin typeface="Arial" pitchFamily="34" charset="0"/>
                <a:ea typeface="+mn-ea"/>
                <a:cs typeface="Arial" pitchFamily="34" charset="0"/>
              </a:defRPr>
            </a:lvl1pPr>
            <a:lvl2pPr marL="342900" indent="-171450" algn="l" rtl="0" eaLnBrk="0" fontAlgn="base" hangingPunct="0">
              <a:spcBef>
                <a:spcPts val="600"/>
              </a:spcBef>
              <a:spcAft>
                <a:spcPct val="0"/>
              </a:spcAft>
              <a:buFont typeface="Arial" panose="020B0604020202020204" pitchFamily="34" charset="0"/>
              <a:buChar char="‒"/>
              <a:defRPr sz="1000" kern="1200">
                <a:solidFill>
                  <a:schemeClr val="tx1"/>
                </a:solidFill>
                <a:latin typeface="Arial" pitchFamily="34" charset="0"/>
                <a:ea typeface="+mn-ea"/>
                <a:cs typeface="Arial" pitchFamily="34" charset="0"/>
              </a:defRPr>
            </a:lvl2pPr>
            <a:lvl3pPr marL="457200" indent="-114300" algn="l" rtl="0" eaLnBrk="0" fontAlgn="base" hangingPunct="0">
              <a:spcBef>
                <a:spcPts val="600"/>
              </a:spcBef>
              <a:spcAft>
                <a:spcPct val="0"/>
              </a:spcAft>
              <a:buFont typeface="Arial" panose="020B0604020202020204" pitchFamily="34" charset="0"/>
              <a:buChar char="•"/>
              <a:defRPr sz="1050" kern="1200">
                <a:solidFill>
                  <a:schemeClr val="tx1"/>
                </a:solidFill>
                <a:latin typeface="Arial" pitchFamily="34" charset="0"/>
                <a:ea typeface="+mn-ea"/>
                <a:cs typeface="Arial" pitchFamily="34" charset="0"/>
              </a:defRPr>
            </a:lvl3pPr>
            <a:lvl4pPr marL="628650" indent="-114300" algn="l" rtl="0" eaLnBrk="0" fontAlgn="base" hangingPunct="0">
              <a:spcBef>
                <a:spcPts val="600"/>
              </a:spcBef>
              <a:spcAft>
                <a:spcPct val="0"/>
              </a:spcAft>
              <a:buFont typeface="Arial" panose="020B0604020202020204" pitchFamily="34" charset="0"/>
              <a:buChar char="‒"/>
              <a:defRPr sz="1000" kern="1200">
                <a:solidFill>
                  <a:schemeClr val="tx1"/>
                </a:solidFill>
                <a:latin typeface="Arial" pitchFamily="34" charset="0"/>
                <a:ea typeface="+mn-ea"/>
                <a:cs typeface="Arial" pitchFamily="34" charset="0"/>
              </a:defRPr>
            </a:lvl4pPr>
            <a:lvl5pPr marL="800100" indent="-114300" algn="l" rtl="0" eaLnBrk="0" fontAlgn="base" hangingPunct="0">
              <a:spcBef>
                <a:spcPts val="600"/>
              </a:spcBef>
              <a:spcAft>
                <a:spcPct val="0"/>
              </a:spcAft>
              <a:buFont typeface="Arial" pitchFamily="34" charset="0"/>
              <a:buChar char="•"/>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t>One approach that might help address the limited availability of living kidney donors is to highlight the positive psychosocial effects of living kidney donors</a:t>
            </a:r>
            <a:r>
              <a:rPr lang="en-US" baseline="30000"/>
              <a:t>1,2</a:t>
            </a:r>
            <a:endParaRPr lang="en-US"/>
          </a:p>
          <a:p>
            <a:r>
              <a:rPr lang="en-US"/>
              <a:t>Living kidney donors typically report having positive feelings about their organ donation experience, including health and wellness benefits, time and financial benefits, and interpersonal benefits</a:t>
            </a:r>
            <a:r>
              <a:rPr lang="en-US" baseline="30000"/>
              <a:t>1,2</a:t>
            </a:r>
            <a:r>
              <a:rPr lang="en-US"/>
              <a:t> </a:t>
            </a:r>
          </a:p>
          <a:p>
            <a:r>
              <a:rPr lang="en-US"/>
              <a:t>Health and wellness related benefits include more proactiveness about health and reduced stress/worry about transplant recipient</a:t>
            </a:r>
            <a:r>
              <a:rPr lang="en-US" baseline="30000"/>
              <a:t>2</a:t>
            </a:r>
            <a:endParaRPr lang="en-US"/>
          </a:p>
          <a:p>
            <a:r>
              <a:rPr lang="en-US"/>
              <a:t>Reduced caregiving burden and a return to normalcy can be classified as time and financial benefits</a:t>
            </a:r>
            <a:r>
              <a:rPr lang="en-US" baseline="30000"/>
              <a:t>2</a:t>
            </a:r>
            <a:endParaRPr lang="en-US"/>
          </a:p>
          <a:p>
            <a:r>
              <a:rPr lang="en-US"/>
              <a:t>Interpersonal benefits include closer relationships with the recipient and family in instances where the donor is a family member. Additional benefits may include a sense of courage, confidence, and resilience</a:t>
            </a:r>
            <a:r>
              <a:rPr lang="en-US" baseline="30000"/>
              <a:t>2</a:t>
            </a:r>
            <a:endParaRPr lang="en-US"/>
          </a:p>
          <a:p>
            <a:r>
              <a:rPr lang="en-US"/>
              <a:t>Many donors feel a deep sense of fulfillment, with little to no regret about donating. Many would also make the same decision to donate again</a:t>
            </a:r>
            <a:r>
              <a:rPr lang="en-US" baseline="30000"/>
              <a:t>2-4</a:t>
            </a:r>
            <a:endParaRPr lang="en-US"/>
          </a:p>
          <a:p>
            <a:pPr marL="0" indent="0">
              <a:buFont typeface="Arial" pitchFamily="34" charset="0"/>
              <a:buNone/>
            </a:pPr>
            <a:endParaRPr lang="en-US"/>
          </a:p>
          <a:p>
            <a:pPr marL="0" indent="0">
              <a:buFont typeface="Arial" pitchFamily="34" charset="0"/>
              <a:buNone/>
            </a:pPr>
            <a:r>
              <a:rPr lang="en-US" b="1"/>
              <a:t>References:</a:t>
            </a:r>
          </a:p>
          <a:p>
            <a:pPr marL="228600" indent="-228600">
              <a:buFont typeface="Arial" pitchFamily="34" charset="0"/>
              <a:buAutoNum type="arabicPeriod"/>
            </a:pPr>
            <a:r>
              <a:rPr lang="en-US"/>
              <a:t>Dew MA. Psychosocial risks of living kidney donation. AST Live Donor. Accessed August 30, 2024. https://www.livingdonortoolkit.com/sites/default/files/pdf/Chapter%2013%20%20Psychosocial%20Risks%20of%20kidney%20donation_0.pdf </a:t>
            </a:r>
          </a:p>
          <a:p>
            <a:pPr marL="228600" indent="-228600">
              <a:buFont typeface="Arial" pitchFamily="34" charset="0"/>
              <a:buAutoNum type="arabicPeriod"/>
            </a:pPr>
            <a:r>
              <a:rPr lang="en-US"/>
              <a:t>Van </a:t>
            </a:r>
            <a:r>
              <a:rPr lang="en-US" err="1"/>
              <a:t>Pilsum</a:t>
            </a:r>
            <a:r>
              <a:rPr lang="en-US"/>
              <a:t> Rasmussen SE, Robin M, Saha A, et al. The tangible benefits of living donation: results of a qualitative study of living kidney donors. </a:t>
            </a:r>
            <a:r>
              <a:rPr lang="fr-FR" i="1"/>
              <a:t>Transplant Direct. </a:t>
            </a:r>
            <a:r>
              <a:rPr lang="fr-FR"/>
              <a:t>2020;6(12):e626. doi:10.1097/TXD.0000000000001068</a:t>
            </a:r>
          </a:p>
          <a:p>
            <a:pPr marL="228600" indent="-228600">
              <a:buFont typeface="Arial" pitchFamily="34" charset="0"/>
              <a:buAutoNum type="arabicPeriod"/>
            </a:pPr>
            <a:r>
              <a:rPr lang="de-DE">
                <a:ea typeface="ITC Avant Garde Gothic Std Book" charset="0"/>
              </a:rPr>
              <a:t>Cazauvieilh V, et al. </a:t>
            </a:r>
            <a:r>
              <a:rPr lang="de-DE" i="1">
                <a:ea typeface="ITC Avant Garde Gothic Std Book" charset="0"/>
              </a:rPr>
              <a:t>Transpl Int</a:t>
            </a:r>
            <a:r>
              <a:rPr lang="de-DE">
                <a:ea typeface="ITC Avant Garde Gothic Std Book" charset="0"/>
              </a:rPr>
              <a:t>. 2023;36:11827. doi:10.3389/ti.2023.11827 </a:t>
            </a:r>
          </a:p>
          <a:p>
            <a:pPr marL="228600" indent="-228600">
              <a:buFont typeface="Arial" pitchFamily="34" charset="0"/>
              <a:buAutoNum type="arabicPeriod"/>
            </a:pPr>
            <a:r>
              <a:rPr lang="de-DE">
                <a:ea typeface="ITC Avant Garde Gothic Std Book" charset="0"/>
              </a:rPr>
              <a:t>Wadstöm J, et al. </a:t>
            </a:r>
            <a:r>
              <a:rPr lang="de-DE" i="1">
                <a:ea typeface="ITC Avant Garde Gothic Std Book" charset="0"/>
              </a:rPr>
              <a:t>Ann Transplant</a:t>
            </a:r>
            <a:r>
              <a:rPr lang="de-DE">
                <a:ea typeface="ITC Avant Garde Gothic Std Book" charset="0"/>
              </a:rPr>
              <a:t>. 2019;24:234-241.</a:t>
            </a:r>
            <a:endParaRPr lang="en-US"/>
          </a:p>
        </p:txBody>
      </p:sp>
    </p:spTree>
    <p:extLst>
      <p:ext uri="{BB962C8B-B14F-4D97-AF65-F5344CB8AC3E}">
        <p14:creationId xmlns:p14="http://schemas.microsoft.com/office/powerpoint/2010/main" val="119157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98500"/>
            <a:ext cx="6273800" cy="3530600"/>
          </a:xfrm>
        </p:spPr>
      </p:sp>
      <p:sp>
        <p:nvSpPr>
          <p:cNvPr id="4" name="Slide Number Placeholder 3"/>
          <p:cNvSpPr>
            <a:spLocks noGrp="1"/>
          </p:cNvSpPr>
          <p:nvPr>
            <p:ph type="sldNum" sz="quarter" idx="5"/>
          </p:nvPr>
        </p:nvSpPr>
        <p:spPr/>
        <p:txBody>
          <a:bodyPr/>
          <a:lstStyle/>
          <a:p>
            <a:pPr>
              <a:defRPr/>
            </a:pPr>
            <a:fld id="{3D5D9011-C1BA-41D2-9188-BDA6C65460E3}" type="slidenum">
              <a:rPr lang="en-US" sz="1200" smtClean="0"/>
              <a:pPr>
                <a:defRPr/>
              </a:pPr>
              <a:t>9</a:t>
            </a:fld>
            <a:endParaRPr lang="en-US"/>
          </a:p>
        </p:txBody>
      </p:sp>
      <p:sp>
        <p:nvSpPr>
          <p:cNvPr id="3" name="Notes Placeholder 2">
            <a:extLst>
              <a:ext uri="{FF2B5EF4-FFF2-40B4-BE49-F238E27FC236}">
                <a16:creationId xmlns:a16="http://schemas.microsoft.com/office/drawing/2014/main" id="{5BDCFD97-FD0C-90CC-DE89-EEAF4B96BC2A}"/>
              </a:ext>
            </a:extLst>
          </p:cNvPr>
          <p:cNvSpPr>
            <a:spLocks noGrp="1"/>
          </p:cNvSpPr>
          <p:nvPr>
            <p:ph type="body" idx="1"/>
          </p:nvPr>
        </p:nvSpPr>
        <p:spPr>
          <a:xfrm>
            <a:off x="635159" y="4409440"/>
            <a:ext cx="5498782" cy="3143250"/>
          </a:xfrm>
        </p:spPr>
        <p:txBody>
          <a:bodyPr/>
          <a:lstStyle/>
          <a:p>
            <a:pPr marL="111125" indent="-111125"/>
            <a:r>
              <a:rPr lang="en-US" sz="1100"/>
              <a:t>As of September 1996, prior living kidney donors receive prioritization on the OPTN kidney waiting list over most other local candidates</a:t>
            </a:r>
          </a:p>
          <a:p>
            <a:pPr marL="111125" indent="-111125"/>
            <a:r>
              <a:rPr lang="en-US" sz="1100"/>
              <a:t>This priority placement can be received more than once, if needed</a:t>
            </a:r>
          </a:p>
          <a:p>
            <a:pPr marL="111125" indent="-111125"/>
            <a:r>
              <a:rPr lang="en-US"/>
              <a:t>Between January 2010 – July 2015, w</a:t>
            </a:r>
            <a:r>
              <a:rPr lang="en-US" sz="1100"/>
              <a:t>aiting time spent before a decreased donor transplant was 23 days for prior living donors after receiving priority</a:t>
            </a:r>
          </a:p>
          <a:p>
            <a:pPr marL="111125" indent="-111125"/>
            <a:endParaRPr lang="en-US" sz="1100"/>
          </a:p>
          <a:p>
            <a:pPr marL="0" indent="0">
              <a:buNone/>
            </a:pPr>
            <a:r>
              <a:rPr lang="en-US" sz="1100" b="1"/>
              <a:t>References:</a:t>
            </a:r>
          </a:p>
          <a:p>
            <a:pPr marL="228600" indent="-228600">
              <a:buAutoNum type="arabicPeriod"/>
            </a:pPr>
            <a:r>
              <a:rPr lang="en-US" sz="1100" err="1"/>
              <a:t>Wainright</a:t>
            </a:r>
            <a:r>
              <a:rPr lang="en-US" sz="1100"/>
              <a:t> JL, et al. </a:t>
            </a:r>
            <a:r>
              <a:rPr lang="en-US" sz="1100" i="1"/>
              <a:t>Clin J Am Soc Nephrol. </a:t>
            </a:r>
            <a:r>
              <a:rPr lang="en-US" sz="1100"/>
              <a:t>2016;11(11):2047-2052</a:t>
            </a:r>
            <a:endParaRPr lang="en-US"/>
          </a:p>
        </p:txBody>
      </p:sp>
    </p:spTree>
    <p:extLst>
      <p:ext uri="{BB962C8B-B14F-4D97-AF65-F5344CB8AC3E}">
        <p14:creationId xmlns:p14="http://schemas.microsoft.com/office/powerpoint/2010/main" val="1813381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13" t="4774" r="3675" b="15172"/>
          <a:stretch/>
        </p:blipFill>
        <p:spPr>
          <a:xfrm>
            <a:off x="-8467" y="459809"/>
            <a:ext cx="4873865" cy="5769376"/>
          </a:xfrm>
          <a:prstGeom prst="rect">
            <a:avLst/>
          </a:prstGeom>
        </p:spPr>
      </p:pic>
      <p:sp>
        <p:nvSpPr>
          <p:cNvPr id="2" name="Title 1"/>
          <p:cNvSpPr>
            <a:spLocks noGrp="1"/>
          </p:cNvSpPr>
          <p:nvPr>
            <p:ph type="ctrTitle" hasCustomPrompt="1"/>
          </p:nvPr>
        </p:nvSpPr>
        <p:spPr>
          <a:xfrm>
            <a:off x="5212058" y="1500629"/>
            <a:ext cx="6985375" cy="2769989"/>
          </a:xfrm>
        </p:spPr>
        <p:txBody>
          <a:bodyPr wrap="square" tIns="0">
            <a:spAutoFit/>
          </a:bodyPr>
          <a:lstStyle>
            <a:lvl1pPr algn="l">
              <a:lnSpc>
                <a:spcPct val="100000"/>
              </a:lnSpc>
              <a:defRPr sz="6000" b="0" spc="-2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5225023" y="4270618"/>
            <a:ext cx="6868597" cy="282129"/>
          </a:xfrm>
        </p:spPr>
        <p:txBody>
          <a:bodyPr wrap="square">
            <a:spAutoFit/>
          </a:bodyPr>
          <a:lstStyle>
            <a:lvl1pPr marL="0" indent="0" algn="l">
              <a:spcBef>
                <a:spcPts val="0"/>
              </a:spcBef>
              <a:buNone/>
              <a:defRPr>
                <a:solidFill>
                  <a:schemeClr val="accent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1" y="3"/>
            <a:ext cx="1192273" cy="456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8" name="Rectangle 7"/>
          <p:cNvSpPr/>
          <p:nvPr userDrawn="1"/>
        </p:nvSpPr>
        <p:spPr>
          <a:xfrm>
            <a:off x="3679084" y="1437473"/>
            <a:ext cx="1186315" cy="93425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9" name="Rectangle 8"/>
          <p:cNvSpPr/>
          <p:nvPr userDrawn="1"/>
        </p:nvSpPr>
        <p:spPr>
          <a:xfrm>
            <a:off x="1210989" y="5256076"/>
            <a:ext cx="3827736" cy="973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10" name="Rectangle 9"/>
          <p:cNvSpPr/>
          <p:nvPr userDrawn="1"/>
        </p:nvSpPr>
        <p:spPr>
          <a:xfrm>
            <a:off x="-8465" y="476251"/>
            <a:ext cx="1210733" cy="94503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12" name="Rectangle 11"/>
          <p:cNvSpPr/>
          <p:nvPr userDrawn="1"/>
        </p:nvSpPr>
        <p:spPr>
          <a:xfrm>
            <a:off x="3664785" y="4300837"/>
            <a:ext cx="1270128" cy="969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14" name="Rectangle 13"/>
          <p:cNvSpPr/>
          <p:nvPr userDrawn="1"/>
        </p:nvSpPr>
        <p:spPr>
          <a:xfrm>
            <a:off x="1230819" y="5270824"/>
            <a:ext cx="1199117" cy="9426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15" name="Rectangle 14"/>
          <p:cNvSpPr/>
          <p:nvPr userDrawn="1"/>
        </p:nvSpPr>
        <p:spPr>
          <a:xfrm>
            <a:off x="1217451" y="3"/>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5038725" y="456635"/>
            <a:ext cx="0" cy="39653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78B272AE-130D-3645-A9C4-E78D0D69B7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6167212"/>
            <a:ext cx="3454400" cy="706582"/>
          </a:xfrm>
          <a:prstGeom prst="rect">
            <a:avLst/>
          </a:prstGeom>
        </p:spPr>
      </p:pic>
    </p:spTree>
    <p:extLst>
      <p:ext uri="{BB962C8B-B14F-4D97-AF65-F5344CB8AC3E}">
        <p14:creationId xmlns:p14="http://schemas.microsoft.com/office/powerpoint/2010/main" val="115716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11238271" cy="963487"/>
          </a:xfrm>
        </p:spPr>
        <p:txBody>
          <a:bodyPr/>
          <a:lstStyle>
            <a:lvl1pPr>
              <a:defRPr sz="3000"/>
            </a:lvl1pPr>
          </a:lstStyle>
          <a:p>
            <a:r>
              <a:rPr lang="en-US"/>
              <a:t>Click to edit Master title style</a:t>
            </a:r>
          </a:p>
        </p:txBody>
      </p:sp>
      <p:sp>
        <p:nvSpPr>
          <p:cNvPr id="4" name="Footer Placeholder 3">
            <a:extLst>
              <a:ext uri="{FF2B5EF4-FFF2-40B4-BE49-F238E27FC236}">
                <a16:creationId xmlns:a16="http://schemas.microsoft.com/office/drawing/2014/main" id="{3AE150CC-770B-9D42-A704-3C8B852DF8BD}"/>
              </a:ext>
            </a:extLst>
          </p:cNvPr>
          <p:cNvSpPr>
            <a:spLocks noGrp="1"/>
          </p:cNvSpPr>
          <p:nvPr>
            <p:ph type="ftr" sz="quarter" idx="10"/>
          </p:nvPr>
        </p:nvSpPr>
        <p:spPr/>
        <p:txBody>
          <a:bodyPr/>
          <a:lstStyle/>
          <a:p>
            <a:endParaRPr lang="en-US"/>
          </a:p>
        </p:txBody>
      </p:sp>
      <p:pic>
        <p:nvPicPr>
          <p:cNvPr id="5" name="Picture 4" descr="Shape&#10;&#10;Description automatically generated with medium confidence">
            <a:extLst>
              <a:ext uri="{FF2B5EF4-FFF2-40B4-BE49-F238E27FC236}">
                <a16:creationId xmlns:a16="http://schemas.microsoft.com/office/drawing/2014/main" id="{29B57DF7-3133-2B4A-B9D3-E2A79D0325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920" y="6257664"/>
            <a:ext cx="1087989" cy="280095"/>
          </a:xfrm>
          <a:prstGeom prst="rect">
            <a:avLst/>
          </a:prstGeom>
        </p:spPr>
      </p:pic>
    </p:spTree>
    <p:extLst>
      <p:ext uri="{BB962C8B-B14F-4D97-AF65-F5344CB8AC3E}">
        <p14:creationId xmlns:p14="http://schemas.microsoft.com/office/powerpoint/2010/main" val="249757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159613" cy="963487"/>
          </a:xfrm>
        </p:spPr>
        <p:txBody>
          <a:bodyPr anchor="ctr"/>
          <a:lstStyle>
            <a:lvl1pPr>
              <a:defRPr sz="3000"/>
            </a:lvl1pPr>
          </a:lstStyle>
          <a:p>
            <a:r>
              <a:rPr lang="en-US"/>
              <a:t>Click to edit Master title style</a:t>
            </a:r>
          </a:p>
        </p:txBody>
      </p:sp>
      <p:sp>
        <p:nvSpPr>
          <p:cNvPr id="3" name="Content Placeholder 2"/>
          <p:cNvSpPr>
            <a:spLocks noGrp="1"/>
          </p:cNvSpPr>
          <p:nvPr>
            <p:ph sz="half" idx="1"/>
          </p:nvPr>
        </p:nvSpPr>
        <p:spPr>
          <a:xfrm>
            <a:off x="629264" y="1167585"/>
            <a:ext cx="5384800" cy="4525963"/>
          </a:xfrm>
        </p:spPr>
        <p:txBody>
          <a:bodyPr>
            <a:noAutofit/>
          </a:bodyPr>
          <a:lstStyle>
            <a:lvl1pPr>
              <a:defRPr sz="2000">
                <a:latin typeface="ITC Avant Garde Std Bk"/>
                <a:cs typeface="Arial" pitchFamily="34" charset="0"/>
              </a:defRPr>
            </a:lvl1pPr>
            <a:lvl2pPr>
              <a:defRPr sz="1800">
                <a:latin typeface="ITC Avant Garde Std Bk"/>
                <a:cs typeface="Arial" pitchFamily="34" charset="0"/>
              </a:defRPr>
            </a:lvl2pPr>
            <a:lvl3pPr>
              <a:defRPr sz="1800">
                <a:latin typeface="ITC Avant Garde Std Bk"/>
                <a:cs typeface="Arial" pitchFamily="34" charset="0"/>
              </a:defRPr>
            </a:lvl3pPr>
            <a:lvl4pPr>
              <a:defRPr sz="1800">
                <a:latin typeface="ITC Avant Garde Std Bk"/>
                <a:cs typeface="Arial" pitchFamily="34" charset="0"/>
              </a:defRPr>
            </a:lvl4pPr>
            <a:lvl5pPr>
              <a:defRPr sz="1800">
                <a:latin typeface="ITC Avant Garde Std Bk"/>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264" y="1167585"/>
            <a:ext cx="5384800" cy="4525963"/>
          </a:xfrm>
        </p:spPr>
        <p:txBody>
          <a:bodyPr>
            <a:noAutofit/>
          </a:bodyPr>
          <a:lstStyle>
            <a:lvl1pPr>
              <a:defRPr sz="2000">
                <a:latin typeface="ITC Avant Garde Std Bk"/>
              </a:defRPr>
            </a:lvl1pPr>
            <a:lvl2pPr>
              <a:defRPr sz="1800">
                <a:latin typeface="ITC Avant Garde Std Bk"/>
              </a:defRPr>
            </a:lvl2pPr>
            <a:lvl3pPr>
              <a:defRPr sz="1800">
                <a:latin typeface="ITC Avant Garde Std Bk"/>
              </a:defRPr>
            </a:lvl3pPr>
            <a:lvl4pPr>
              <a:defRPr sz="1800">
                <a:latin typeface="ITC Avant Garde Std Bk"/>
              </a:defRPr>
            </a:lvl4pPr>
            <a:lvl5pPr>
              <a:defRPr sz="1800">
                <a:latin typeface="ITC Avant Garde Std B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E82BB81-502A-3B41-9BC3-76C762A33117}"/>
              </a:ext>
            </a:extLst>
          </p:cNvPr>
          <p:cNvSpPr>
            <a:spLocks noGrp="1"/>
          </p:cNvSpPr>
          <p:nvPr>
            <p:ph type="ftr" sz="quarter" idx="10"/>
          </p:nvPr>
        </p:nvSpPr>
        <p:spPr/>
        <p:txBody>
          <a:bodyPr/>
          <a:lstStyle/>
          <a:p>
            <a:endParaRPr lang="en-US"/>
          </a:p>
        </p:txBody>
      </p:sp>
      <p:pic>
        <p:nvPicPr>
          <p:cNvPr id="7" name="Picture 6" descr="Shape&#10;&#10;Description automatically generated with medium confidence">
            <a:extLst>
              <a:ext uri="{FF2B5EF4-FFF2-40B4-BE49-F238E27FC236}">
                <a16:creationId xmlns:a16="http://schemas.microsoft.com/office/drawing/2014/main" id="{7A42BA9C-7E8C-F443-9B93-4EB88BD750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920" y="6257664"/>
            <a:ext cx="1087989" cy="280095"/>
          </a:xfrm>
          <a:prstGeom prst="rect">
            <a:avLst/>
          </a:prstGeom>
        </p:spPr>
      </p:pic>
    </p:spTree>
    <p:extLst>
      <p:ext uri="{BB962C8B-B14F-4D97-AF65-F5344CB8AC3E}">
        <p14:creationId xmlns:p14="http://schemas.microsoft.com/office/powerpoint/2010/main" val="27705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25C421-14F9-714D-ACB5-4157EDA036B3}"/>
              </a:ext>
            </a:extLst>
          </p:cNvPr>
          <p:cNvSpPr>
            <a:spLocks noGrp="1"/>
          </p:cNvSpPr>
          <p:nvPr>
            <p:ph type="ftr" sz="quarter" idx="10"/>
          </p:nvPr>
        </p:nvSpPr>
        <p:spPr/>
        <p:txBody>
          <a:bodyPr/>
          <a:lstStyle/>
          <a:p>
            <a:endParaRPr lang="en-US"/>
          </a:p>
        </p:txBody>
      </p:sp>
      <p:pic>
        <p:nvPicPr>
          <p:cNvPr id="4" name="Picture 3" descr="Shape&#10;&#10;Description automatically generated with medium confidence">
            <a:extLst>
              <a:ext uri="{FF2B5EF4-FFF2-40B4-BE49-F238E27FC236}">
                <a16:creationId xmlns:a16="http://schemas.microsoft.com/office/drawing/2014/main" id="{30847795-EB04-E544-B79E-9B5376B27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920" y="6257664"/>
            <a:ext cx="1087989" cy="280095"/>
          </a:xfrm>
          <a:prstGeom prst="rect">
            <a:avLst/>
          </a:prstGeom>
        </p:spPr>
      </p:pic>
    </p:spTree>
    <p:extLst>
      <p:ext uri="{BB962C8B-B14F-4D97-AF65-F5344CB8AC3E}">
        <p14:creationId xmlns:p14="http://schemas.microsoft.com/office/powerpoint/2010/main" val="285429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13" t="4774" r="3675" b="15172"/>
          <a:stretch/>
        </p:blipFill>
        <p:spPr>
          <a:xfrm>
            <a:off x="-8469" y="459809"/>
            <a:ext cx="4873865" cy="5769376"/>
          </a:xfrm>
          <a:prstGeom prst="rect">
            <a:avLst/>
          </a:prstGeom>
        </p:spPr>
      </p:pic>
      <p:sp>
        <p:nvSpPr>
          <p:cNvPr id="2" name="Title 1"/>
          <p:cNvSpPr>
            <a:spLocks noGrp="1"/>
          </p:cNvSpPr>
          <p:nvPr>
            <p:ph type="ctrTitle" hasCustomPrompt="1"/>
          </p:nvPr>
        </p:nvSpPr>
        <p:spPr>
          <a:xfrm>
            <a:off x="5212057" y="1500627"/>
            <a:ext cx="6985375" cy="2769989"/>
          </a:xfrm>
        </p:spPr>
        <p:txBody>
          <a:bodyPr wrap="square" tIns="0">
            <a:spAutoFit/>
          </a:bodyPr>
          <a:lstStyle>
            <a:lvl1pPr algn="l">
              <a:lnSpc>
                <a:spcPct val="100000"/>
              </a:lnSpc>
              <a:defRPr sz="6000" b="0" spc="-200">
                <a:solidFill>
                  <a:schemeClr val="tx1"/>
                </a:solidFill>
              </a:defRPr>
            </a:lvl1pPr>
          </a:lstStyle>
          <a:p>
            <a:r>
              <a:rPr lang="en-US"/>
              <a:t>CLICK TO EDIT MASTER TITLE STYLE</a:t>
            </a:r>
          </a:p>
        </p:txBody>
      </p:sp>
      <p:sp>
        <p:nvSpPr>
          <p:cNvPr id="3" name="Subtitle 2"/>
          <p:cNvSpPr>
            <a:spLocks noGrp="1"/>
          </p:cNvSpPr>
          <p:nvPr>
            <p:ph type="subTitle" idx="1"/>
          </p:nvPr>
        </p:nvSpPr>
        <p:spPr>
          <a:xfrm>
            <a:off x="5225022" y="4270616"/>
            <a:ext cx="6868597" cy="282129"/>
          </a:xfrm>
        </p:spPr>
        <p:txBody>
          <a:bodyPr wrap="square">
            <a:spAutoFit/>
          </a:bodyPr>
          <a:lstStyle>
            <a:lvl1pPr marL="0" indent="0" algn="l">
              <a:spcBef>
                <a:spcPts val="0"/>
              </a:spcBef>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1" y="1"/>
            <a:ext cx="1192273" cy="456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679083" y="1437473"/>
            <a:ext cx="1186315" cy="93425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10989" y="5256074"/>
            <a:ext cx="3827736" cy="973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8465" y="476251"/>
            <a:ext cx="1210733" cy="94503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3664785" y="4300835"/>
            <a:ext cx="1270128" cy="969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230818" y="5270822"/>
            <a:ext cx="1199117" cy="9426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1217451" y="1"/>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5038725" y="456635"/>
            <a:ext cx="0" cy="39653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8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02" t="18390" r="23522" b="42093"/>
          <a:stretch/>
        </p:blipFill>
        <p:spPr>
          <a:xfrm>
            <a:off x="1" y="1397913"/>
            <a:ext cx="3486561" cy="2720150"/>
          </a:xfrm>
          <a:prstGeom prst="rect">
            <a:avLst/>
          </a:prstGeom>
        </p:spPr>
      </p:pic>
      <p:sp>
        <p:nvSpPr>
          <p:cNvPr id="4" name="Rectangle 3"/>
          <p:cNvSpPr/>
          <p:nvPr userDrawn="1"/>
        </p:nvSpPr>
        <p:spPr>
          <a:xfrm>
            <a:off x="1" y="1393151"/>
            <a:ext cx="1148168"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1158429"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0262" y="3223492"/>
            <a:ext cx="363128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3"/>
            <a:ext cx="0" cy="36534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3496825" y="1393151"/>
            <a:ext cx="8705439" cy="2724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733318" y="1701726"/>
            <a:ext cx="8133900" cy="1640565"/>
          </a:xfrm>
        </p:spPr>
        <p:txBody>
          <a:bodyPr wrap="square" anchor="b" anchorCtr="0">
            <a:noAutofit/>
          </a:bodyPr>
          <a:lstStyle>
            <a:lvl1pPr>
              <a:defRPr>
                <a:solidFill>
                  <a:srgbClr val="FFFFFF"/>
                </a:solidFill>
              </a:defRPr>
            </a:lvl1pPr>
          </a:lstStyle>
          <a:p>
            <a:r>
              <a:rPr lang="en-US"/>
              <a:t>Click to edit Master title style</a:t>
            </a:r>
          </a:p>
        </p:txBody>
      </p:sp>
      <p:sp>
        <p:nvSpPr>
          <p:cNvPr id="15" name="Subtitle 2"/>
          <p:cNvSpPr>
            <a:spLocks noGrp="1"/>
          </p:cNvSpPr>
          <p:nvPr>
            <p:ph type="subTitle" idx="1"/>
          </p:nvPr>
        </p:nvSpPr>
        <p:spPr>
          <a:xfrm>
            <a:off x="3733317" y="3430578"/>
            <a:ext cx="8133900" cy="662054"/>
          </a:xfrm>
        </p:spPr>
        <p:txBody>
          <a:bodyPr wrap="square">
            <a:no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3486561"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20616"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16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lvl1pPr>
              <a:defRPr sz="3000">
                <a:latin typeface="+mn-lt"/>
              </a:defRPr>
            </a:lvl1pPr>
          </a:lstStyle>
          <a:p>
            <a:r>
              <a:rPr lang="en-US"/>
              <a:t>Click to edit Master title style</a:t>
            </a:r>
          </a:p>
        </p:txBody>
      </p:sp>
      <p:sp>
        <p:nvSpPr>
          <p:cNvPr id="3" name="Content Placeholder 2"/>
          <p:cNvSpPr>
            <a:spLocks noGrp="1"/>
          </p:cNvSpPr>
          <p:nvPr>
            <p:ph idx="1"/>
          </p:nvPr>
        </p:nvSpPr>
        <p:spPr>
          <a:xfrm>
            <a:off x="1069848" y="1088136"/>
            <a:ext cx="10582574" cy="4678363"/>
          </a:xfrm>
        </p:spPr>
        <p:txBody>
          <a:bodyPr/>
          <a:lstStyle>
            <a:lvl1pPr marL="231775" indent="-231775">
              <a:defRPr lang="en-US" sz="2400" kern="1200" dirty="0" smtClean="0">
                <a:solidFill>
                  <a:schemeClr val="tx1"/>
                </a:solidFill>
                <a:latin typeface="+mn-lt"/>
                <a:ea typeface="+mn-ea"/>
                <a:cs typeface="ITC Avant Garde Std Bk"/>
              </a:defRPr>
            </a:lvl1pPr>
            <a:lvl2pPr marL="738188" indent="-280988">
              <a:defRPr sz="2200">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30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6"/>
            <a:ext cx="10363200" cy="784225"/>
          </a:xfrm>
        </p:spPr>
        <p:txBody>
          <a:bodyPr/>
          <a:lstStyle>
            <a:lvl1pPr>
              <a:defRPr b="1">
                <a:solidFill>
                  <a:schemeClr val="tx1"/>
                </a:solidFill>
              </a:defRPr>
            </a:lvl1pPr>
          </a:lstStyle>
          <a:p>
            <a:r>
              <a:rPr lang="en-US"/>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0319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11238271" cy="963487"/>
          </a:xfr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3379121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159613" cy="963487"/>
          </a:xfrm>
        </p:spPr>
        <p:txBody>
          <a:bodyPr anchor="ctr"/>
          <a:lstStyle>
            <a:lvl1pPr>
              <a:defRPr sz="3000"/>
            </a:lvl1pPr>
          </a:lstStyle>
          <a:p>
            <a:r>
              <a:rPr lang="en-US"/>
              <a:t>Click to edit Master title style</a:t>
            </a:r>
          </a:p>
        </p:txBody>
      </p:sp>
      <p:sp>
        <p:nvSpPr>
          <p:cNvPr id="3" name="Content Placeholder 2"/>
          <p:cNvSpPr>
            <a:spLocks noGrp="1"/>
          </p:cNvSpPr>
          <p:nvPr>
            <p:ph sz="half" idx="1"/>
          </p:nvPr>
        </p:nvSpPr>
        <p:spPr>
          <a:xfrm>
            <a:off x="629264" y="1167585"/>
            <a:ext cx="5384800" cy="4525963"/>
          </a:xfrm>
        </p:spPr>
        <p:txBody>
          <a:bodyPr>
            <a:noAutofit/>
          </a:bodyPr>
          <a:lstStyle>
            <a:lvl1pPr>
              <a:defRPr sz="2000">
                <a:latin typeface="ITC Avant Garde Std Bk"/>
                <a:cs typeface="Arial" pitchFamily="34" charset="0"/>
              </a:defRPr>
            </a:lvl1pPr>
            <a:lvl2pPr>
              <a:defRPr sz="1800">
                <a:latin typeface="ITC Avant Garde Std Bk"/>
                <a:cs typeface="Arial" pitchFamily="34" charset="0"/>
              </a:defRPr>
            </a:lvl2pPr>
            <a:lvl3pPr>
              <a:defRPr sz="1800">
                <a:latin typeface="ITC Avant Garde Std Bk"/>
                <a:cs typeface="Arial" pitchFamily="34" charset="0"/>
              </a:defRPr>
            </a:lvl3pPr>
            <a:lvl4pPr>
              <a:defRPr sz="1800">
                <a:latin typeface="ITC Avant Garde Std Bk"/>
                <a:cs typeface="Arial" pitchFamily="34" charset="0"/>
              </a:defRPr>
            </a:lvl4pPr>
            <a:lvl5pPr>
              <a:defRPr sz="1800">
                <a:latin typeface="ITC Avant Garde Std Bk"/>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264" y="1167585"/>
            <a:ext cx="5384800" cy="4525963"/>
          </a:xfrm>
        </p:spPr>
        <p:txBody>
          <a:bodyPr>
            <a:noAutofit/>
          </a:bodyPr>
          <a:lstStyle>
            <a:lvl1pPr>
              <a:defRPr sz="2000">
                <a:latin typeface="ITC Avant Garde Std Bk"/>
              </a:defRPr>
            </a:lvl1pPr>
            <a:lvl2pPr>
              <a:defRPr sz="1800">
                <a:latin typeface="ITC Avant Garde Std Bk"/>
              </a:defRPr>
            </a:lvl2pPr>
            <a:lvl3pPr>
              <a:defRPr sz="1800">
                <a:latin typeface="ITC Avant Garde Std Bk"/>
              </a:defRPr>
            </a:lvl3pPr>
            <a:lvl4pPr>
              <a:defRPr sz="1800">
                <a:latin typeface="ITC Avant Garde Std Bk"/>
              </a:defRPr>
            </a:lvl4pPr>
            <a:lvl5pPr>
              <a:defRPr sz="1800">
                <a:latin typeface="ITC Avant Garde Std B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224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02" t="18390" r="23522" b="42093"/>
          <a:stretch/>
        </p:blipFill>
        <p:spPr>
          <a:xfrm>
            <a:off x="2" y="1397913"/>
            <a:ext cx="3486561" cy="2720150"/>
          </a:xfrm>
          <a:prstGeom prst="rect">
            <a:avLst/>
          </a:prstGeom>
        </p:spPr>
      </p:pic>
      <p:sp>
        <p:nvSpPr>
          <p:cNvPr id="4" name="Rectangle 3"/>
          <p:cNvSpPr/>
          <p:nvPr userDrawn="1"/>
        </p:nvSpPr>
        <p:spPr>
          <a:xfrm>
            <a:off x="1" y="1393151"/>
            <a:ext cx="1148168"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cxnSp>
        <p:nvCxnSpPr>
          <p:cNvPr id="8" name="Straight Connector 7"/>
          <p:cNvCxnSpPr/>
          <p:nvPr userDrawn="1"/>
        </p:nvCxnSpPr>
        <p:spPr>
          <a:xfrm>
            <a:off x="1158429" y="1385458"/>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0261" y="3223492"/>
            <a:ext cx="363128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5"/>
            <a:ext cx="0" cy="36534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3496826" y="1393151"/>
            <a:ext cx="8705439" cy="2724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733319" y="1701728"/>
            <a:ext cx="8133900" cy="1640565"/>
          </a:xfrm>
        </p:spPr>
        <p:txBody>
          <a:bodyPr wrap="square" anchor="b" anchorCtr="0">
            <a:noAutofit/>
          </a:bodyPr>
          <a:lstStyle>
            <a:lvl1pPr>
              <a:defRPr>
                <a:solidFill>
                  <a:srgbClr val="FFFFFF"/>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Subtitle 2"/>
          <p:cNvSpPr>
            <a:spLocks noGrp="1"/>
          </p:cNvSpPr>
          <p:nvPr>
            <p:ph type="subTitle" idx="1"/>
          </p:nvPr>
        </p:nvSpPr>
        <p:spPr>
          <a:xfrm>
            <a:off x="3733318" y="3430578"/>
            <a:ext cx="8133900" cy="662054"/>
          </a:xfrm>
        </p:spPr>
        <p:txBody>
          <a:bodyPr wrap="square">
            <a:noAutofit/>
          </a:bodyPr>
          <a:lstStyle>
            <a:lvl1pPr marL="0" indent="0" algn="l">
              <a:spcBef>
                <a:spcPts val="0"/>
              </a:spcBef>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3486561" y="1385458"/>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20616" y="1385458"/>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88FCDFEF-0ACE-A84E-941B-3686EF4247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7600" y="6167212"/>
            <a:ext cx="3454400" cy="706582"/>
          </a:xfrm>
          <a:prstGeom prst="rect">
            <a:avLst/>
          </a:prstGeom>
        </p:spPr>
      </p:pic>
    </p:spTree>
    <p:extLst>
      <p:ext uri="{BB962C8B-B14F-4D97-AF65-F5344CB8AC3E}">
        <p14:creationId xmlns:p14="http://schemas.microsoft.com/office/powerpoint/2010/main" val="301295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
            <a:ext cx="11582400" cy="963487"/>
          </a:xfrm>
        </p:spPr>
        <p:txBody>
          <a:bodyPr/>
          <a:lstStyle>
            <a:lvl1pPr>
              <a:defRPr sz="2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609600" y="1206931"/>
            <a:ext cx="10972800" cy="46783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Tree>
    <p:extLst>
      <p:ext uri="{BB962C8B-B14F-4D97-AF65-F5344CB8AC3E}">
        <p14:creationId xmlns:p14="http://schemas.microsoft.com/office/powerpoint/2010/main" val="3160100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8"/>
            <a:ext cx="10363200" cy="784225"/>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7328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p:cNvSpPr>
            <a:spLocks noGrp="1"/>
          </p:cNvSpPr>
          <p:nvPr>
            <p:ph sz="half" idx="1"/>
          </p:nvPr>
        </p:nvSpPr>
        <p:spPr>
          <a:xfrm>
            <a:off x="629264" y="1167586"/>
            <a:ext cx="5384800" cy="4525963"/>
          </a:xfrm>
        </p:spPr>
        <p:txBody>
          <a:bodyPr>
            <a:noAutofit/>
          </a:bodyPr>
          <a:lstStyle>
            <a:lvl1pPr>
              <a:defRPr sz="2000">
                <a:latin typeface="Arial" panose="020B0604020202020204" pitchFamily="34" charset="0"/>
                <a:cs typeface="Arial" pitchFamily="34" charset="0"/>
              </a:defRPr>
            </a:lvl1pPr>
            <a:lvl2pPr>
              <a:defRPr sz="1800">
                <a:latin typeface="Arial" panose="020B0604020202020204" pitchFamily="34" charset="0"/>
                <a:cs typeface="Arial" pitchFamily="34" charset="0"/>
              </a:defRPr>
            </a:lvl2pPr>
            <a:lvl3pPr>
              <a:defRPr sz="1800">
                <a:latin typeface="Arial" panose="020B0604020202020204" pitchFamily="34" charset="0"/>
                <a:cs typeface="Arial" pitchFamily="34" charset="0"/>
              </a:defRPr>
            </a:lvl3pPr>
            <a:lvl4pPr>
              <a:defRPr sz="1800">
                <a:latin typeface="Arial" panose="020B0604020202020204" pitchFamily="34" charset="0"/>
                <a:cs typeface="Arial" pitchFamily="34" charset="0"/>
              </a:defRPr>
            </a:lvl4pPr>
            <a:lvl5pPr>
              <a:defRPr sz="1800">
                <a:latin typeface="Arial" panose="020B0604020202020204"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6217264" y="1167586"/>
            <a:ext cx="5384800" cy="4525963"/>
          </a:xfrm>
        </p:spPr>
        <p:txBody>
          <a:bodyPr>
            <a:no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70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13" t="4774" r="3675" b="15172"/>
          <a:stretch/>
        </p:blipFill>
        <p:spPr>
          <a:xfrm>
            <a:off x="-8469" y="459809"/>
            <a:ext cx="4873865" cy="5769376"/>
          </a:xfrm>
          <a:prstGeom prst="rect">
            <a:avLst/>
          </a:prstGeom>
        </p:spPr>
      </p:pic>
      <p:sp>
        <p:nvSpPr>
          <p:cNvPr id="2" name="Title 1"/>
          <p:cNvSpPr>
            <a:spLocks noGrp="1"/>
          </p:cNvSpPr>
          <p:nvPr>
            <p:ph type="ctrTitle" hasCustomPrompt="1"/>
          </p:nvPr>
        </p:nvSpPr>
        <p:spPr>
          <a:xfrm>
            <a:off x="5212057" y="1500627"/>
            <a:ext cx="6985375" cy="2769989"/>
          </a:xfrm>
        </p:spPr>
        <p:txBody>
          <a:bodyPr wrap="square" tIns="0">
            <a:spAutoFit/>
          </a:bodyPr>
          <a:lstStyle>
            <a:lvl1pPr algn="l">
              <a:lnSpc>
                <a:spcPct val="100000"/>
              </a:lnSpc>
              <a:defRPr sz="6000" b="0" spc="-200">
                <a:solidFill>
                  <a:schemeClr val="tx1"/>
                </a:solidFill>
              </a:defRPr>
            </a:lvl1pPr>
          </a:lstStyle>
          <a:p>
            <a:r>
              <a:rPr lang="en-US"/>
              <a:t>CLICK TO EDIT MASTER TITLE STYLE</a:t>
            </a:r>
          </a:p>
        </p:txBody>
      </p:sp>
      <p:sp>
        <p:nvSpPr>
          <p:cNvPr id="3" name="Subtitle 2"/>
          <p:cNvSpPr>
            <a:spLocks noGrp="1"/>
          </p:cNvSpPr>
          <p:nvPr>
            <p:ph type="subTitle" idx="1"/>
          </p:nvPr>
        </p:nvSpPr>
        <p:spPr>
          <a:xfrm>
            <a:off x="5225022" y="4270616"/>
            <a:ext cx="6868597" cy="282129"/>
          </a:xfrm>
        </p:spPr>
        <p:txBody>
          <a:bodyPr wrap="square">
            <a:spAutoFit/>
          </a:bodyPr>
          <a:lstStyle>
            <a:lvl1pPr marL="0" indent="0" algn="l">
              <a:spcBef>
                <a:spcPts val="0"/>
              </a:spcBef>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1" y="1"/>
            <a:ext cx="1192273" cy="4566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3679083" y="1437473"/>
            <a:ext cx="1186315" cy="934252"/>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210989" y="5256074"/>
            <a:ext cx="3827736" cy="973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8465" y="476251"/>
            <a:ext cx="1210733" cy="94503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3664785" y="4300835"/>
            <a:ext cx="1270128" cy="969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230818" y="5270822"/>
            <a:ext cx="1199117" cy="94265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1217451" y="1"/>
            <a:ext cx="10974548" cy="4566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5038725" y="456635"/>
            <a:ext cx="0" cy="39653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Shape&#10;&#10;Description automatically generated with medium confidence">
            <a:extLst>
              <a:ext uri="{FF2B5EF4-FFF2-40B4-BE49-F238E27FC236}">
                <a16:creationId xmlns:a16="http://schemas.microsoft.com/office/drawing/2014/main" id="{5AF2E811-7E76-674B-BE20-D8D2DBF460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8144" y="6004912"/>
            <a:ext cx="2069765" cy="532847"/>
          </a:xfrm>
          <a:prstGeom prst="rect">
            <a:avLst/>
          </a:prstGeom>
        </p:spPr>
      </p:pic>
    </p:spTree>
    <p:extLst>
      <p:ext uri="{BB962C8B-B14F-4D97-AF65-F5344CB8AC3E}">
        <p14:creationId xmlns:p14="http://schemas.microsoft.com/office/powerpoint/2010/main" val="425908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02" t="18390" r="23522" b="42093"/>
          <a:stretch/>
        </p:blipFill>
        <p:spPr>
          <a:xfrm>
            <a:off x="1" y="1397913"/>
            <a:ext cx="3486561" cy="2720150"/>
          </a:xfrm>
          <a:prstGeom prst="rect">
            <a:avLst/>
          </a:prstGeom>
        </p:spPr>
      </p:pic>
      <p:sp>
        <p:nvSpPr>
          <p:cNvPr id="4" name="Rectangle 3"/>
          <p:cNvSpPr/>
          <p:nvPr userDrawn="1"/>
        </p:nvSpPr>
        <p:spPr>
          <a:xfrm>
            <a:off x="1" y="1393151"/>
            <a:ext cx="1148168"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1158429"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10262" y="3223492"/>
            <a:ext cx="3631287"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rot="5400000">
            <a:off x="1816484" y="465413"/>
            <a:ext cx="0" cy="36534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3496825" y="1393151"/>
            <a:ext cx="8705439" cy="2724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733318" y="1701726"/>
            <a:ext cx="8133900" cy="1640565"/>
          </a:xfrm>
        </p:spPr>
        <p:txBody>
          <a:bodyPr wrap="square" anchor="b" anchorCtr="0">
            <a:noAutofit/>
          </a:bodyPr>
          <a:lstStyle>
            <a:lvl1pPr>
              <a:defRPr>
                <a:solidFill>
                  <a:srgbClr val="FFFFFF"/>
                </a:solidFill>
              </a:defRPr>
            </a:lvl1pPr>
          </a:lstStyle>
          <a:p>
            <a:r>
              <a:rPr lang="en-US"/>
              <a:t>Click to edit Master title style</a:t>
            </a:r>
          </a:p>
        </p:txBody>
      </p:sp>
      <p:sp>
        <p:nvSpPr>
          <p:cNvPr id="15" name="Subtitle 2"/>
          <p:cNvSpPr>
            <a:spLocks noGrp="1"/>
          </p:cNvSpPr>
          <p:nvPr>
            <p:ph type="subTitle" idx="1"/>
          </p:nvPr>
        </p:nvSpPr>
        <p:spPr>
          <a:xfrm>
            <a:off x="3733317" y="3430578"/>
            <a:ext cx="8133900" cy="662054"/>
          </a:xfrm>
        </p:spPr>
        <p:txBody>
          <a:bodyPr wrap="square">
            <a:no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3486561"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2320616" y="1385456"/>
            <a:ext cx="0" cy="27401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Sanofi launches new corporate brand and logo, and that goes for Genzyme and  Sanofi Pasteur, too | Fierce Pharma">
            <a:extLst>
              <a:ext uri="{FF2B5EF4-FFF2-40B4-BE49-F238E27FC236}">
                <a16:creationId xmlns:a16="http://schemas.microsoft.com/office/drawing/2014/main" id="{E894A1DA-124C-5B8E-6BF4-D021590EF4E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96611" y="6052425"/>
            <a:ext cx="1494255" cy="6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4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1066208" cy="963487"/>
          </a:xfrm>
        </p:spPr>
        <p:txBody>
          <a:bodyPr/>
          <a:lstStyle>
            <a:lvl1pPr>
              <a:defRPr sz="3000">
                <a:latin typeface="+mn-lt"/>
              </a:defRPr>
            </a:lvl1pPr>
          </a:lstStyle>
          <a:p>
            <a:r>
              <a:rPr lang="en-US"/>
              <a:t>Click to edit Master title style</a:t>
            </a:r>
          </a:p>
        </p:txBody>
      </p:sp>
      <p:sp>
        <p:nvSpPr>
          <p:cNvPr id="3" name="Content Placeholder 2"/>
          <p:cNvSpPr>
            <a:spLocks noGrp="1"/>
          </p:cNvSpPr>
          <p:nvPr>
            <p:ph idx="1"/>
          </p:nvPr>
        </p:nvSpPr>
        <p:spPr>
          <a:xfrm>
            <a:off x="762000" y="1088136"/>
            <a:ext cx="10890422" cy="4678363"/>
          </a:xfrm>
        </p:spPr>
        <p:txBody>
          <a:bodyPr/>
          <a:lstStyle>
            <a:lvl1pPr marL="231775" indent="-231775">
              <a:defRPr lang="en-US" sz="2400" kern="1200" dirty="0" smtClean="0">
                <a:solidFill>
                  <a:schemeClr val="tx1"/>
                </a:solidFill>
                <a:latin typeface="+mn-lt"/>
                <a:ea typeface="+mn-ea"/>
                <a:cs typeface="ITC Avant Garde Std Bk"/>
              </a:defRPr>
            </a:lvl1pPr>
            <a:lvl2pPr marL="738188" indent="-280988">
              <a:defRPr sz="2200">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391B305-66E2-5C47-A268-8620EA2B0DBC}"/>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149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422400" y="4549776"/>
            <a:ext cx="10363200" cy="784225"/>
          </a:xfrm>
        </p:spPr>
        <p:txBody>
          <a:bodyPr/>
          <a:lstStyle>
            <a:lvl1pPr>
              <a:defRPr b="1">
                <a:solidFill>
                  <a:schemeClr val="tx1"/>
                </a:solidFill>
              </a:defRPr>
            </a:lvl1pPr>
          </a:lstStyle>
          <a:p>
            <a:r>
              <a:rPr lang="en-US"/>
              <a:t>Click to edit Master title style</a:t>
            </a:r>
          </a:p>
        </p:txBody>
      </p:sp>
      <p:sp>
        <p:nvSpPr>
          <p:cNvPr id="9" name="Subtitle 2"/>
          <p:cNvSpPr>
            <a:spLocks noGrp="1"/>
          </p:cNvSpPr>
          <p:nvPr>
            <p:ph type="subTitle" idx="1"/>
          </p:nvPr>
        </p:nvSpPr>
        <p:spPr>
          <a:xfrm>
            <a:off x="1422400" y="5257800"/>
            <a:ext cx="8534400" cy="685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00010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09602" y="2"/>
            <a:ext cx="9409044" cy="963487"/>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160565"/>
            <a:ext cx="10972800"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09600"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Title 1"/>
          <p:cNvSpPr txBox="1">
            <a:spLocks/>
          </p:cNvSpPr>
          <p:nvPr/>
        </p:nvSpPr>
        <p:spPr>
          <a:xfrm>
            <a:off x="53436" y="6575132"/>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Univers LT Std 57 Cn" pitchFamily="34" charset="0"/>
              </a:rPr>
              <a:pPr algn="ctr" fontAlgn="auto">
                <a:lnSpc>
                  <a:spcPct val="90000"/>
                </a:lnSpc>
                <a:spcAft>
                  <a:spcPts val="0"/>
                </a:spcAft>
                <a:defRPr/>
              </a:pPr>
              <a:t>‹#›</a:t>
            </a:fld>
            <a:endParaRPr lang="en-US" sz="1200">
              <a:solidFill>
                <a:srgbClr val="FFFFFF"/>
              </a:solidFill>
              <a:latin typeface="Univers LT Std 57 Cn" pitchFamily="34" charset="0"/>
            </a:endParaRPr>
          </a:p>
        </p:txBody>
      </p:sp>
      <p:pic>
        <p:nvPicPr>
          <p:cNvPr id="13" name="Picture 12">
            <a:extLst>
              <a:ext uri="{FF2B5EF4-FFF2-40B4-BE49-F238E27FC236}">
                <a16:creationId xmlns:a16="http://schemas.microsoft.com/office/drawing/2014/main" id="{484E4C09-5BFB-0C4D-8377-13FE6C93FF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37600" y="6167212"/>
            <a:ext cx="3454400" cy="706582"/>
          </a:xfrm>
          <a:prstGeom prst="rect">
            <a:avLst/>
          </a:prstGeom>
        </p:spPr>
      </p:pic>
    </p:spTree>
    <p:extLst>
      <p:ext uri="{BB962C8B-B14F-4D97-AF65-F5344CB8AC3E}">
        <p14:creationId xmlns:p14="http://schemas.microsoft.com/office/powerpoint/2010/main" val="333127029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l" rtl="0" eaLnBrk="0" fontAlgn="base" hangingPunct="0">
        <a:lnSpc>
          <a:spcPct val="90000"/>
        </a:lnSpc>
        <a:spcBef>
          <a:spcPct val="0"/>
        </a:spcBef>
        <a:spcAft>
          <a:spcPct val="0"/>
        </a:spcAft>
        <a:defRPr sz="3200" b="1" i="0" kern="1200" cap="none">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448">
          <p15:clr>
            <a:srgbClr val="F26B43"/>
          </p15:clr>
        </p15:guide>
        <p15:guide id="3" orient="horz" pos="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761999" y="1"/>
            <a:ext cx="10483755" cy="963487"/>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761999" y="1088136"/>
            <a:ext cx="10782301"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09600"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8" name="Rectangle 7"/>
          <p:cNvSpPr/>
          <p:nvPr/>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10" name="Title 1"/>
          <p:cNvSpPr txBox="1">
            <a:spLocks/>
          </p:cNvSpPr>
          <p:nvPr/>
        </p:nvSpPr>
        <p:spPr>
          <a:xfrm>
            <a:off x="53436" y="6575130"/>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mn-lt"/>
                <a:ea typeface="+mj-ea"/>
                <a:cs typeface="+mj-cs"/>
              </a:rPr>
              <a:pPr algn="ctr" fontAlgn="auto">
                <a:lnSpc>
                  <a:spcPct val="90000"/>
                </a:lnSpc>
                <a:spcAft>
                  <a:spcPts val="0"/>
                </a:spcAft>
                <a:defRPr/>
              </a:pPr>
              <a:t>‹#›</a:t>
            </a:fld>
            <a:endParaRPr lang="en-US" sz="1200">
              <a:solidFill>
                <a:srgbClr val="FFFFFF"/>
              </a:solidFill>
              <a:latin typeface="+mn-lt"/>
              <a:ea typeface="+mj-ea"/>
              <a:cs typeface="+mj-cs"/>
            </a:endParaRPr>
          </a:p>
        </p:txBody>
      </p:sp>
      <p:sp>
        <p:nvSpPr>
          <p:cNvPr id="2" name="Footer Placeholder 1">
            <a:extLst>
              <a:ext uri="{FF2B5EF4-FFF2-40B4-BE49-F238E27FC236}">
                <a16:creationId xmlns:a16="http://schemas.microsoft.com/office/drawing/2014/main" id="{F7EF1926-A7B2-1742-A7A9-14781EC4F1F6}"/>
              </a:ext>
            </a:extLst>
          </p:cNvPr>
          <p:cNvSpPr>
            <a:spLocks noGrp="1"/>
          </p:cNvSpPr>
          <p:nvPr>
            <p:ph type="ftr" sz="quarter" idx="3"/>
          </p:nvPr>
        </p:nvSpPr>
        <p:spPr>
          <a:xfrm>
            <a:off x="762000" y="6396542"/>
            <a:ext cx="1078230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Tree>
    <p:extLst>
      <p:ext uri="{BB962C8B-B14F-4D97-AF65-F5344CB8AC3E}">
        <p14:creationId xmlns:p14="http://schemas.microsoft.com/office/powerpoint/2010/main" val="277555474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xStyles>
    <p:titleStyle>
      <a:lvl1pPr algn="l" rtl="0" eaLnBrk="0" fontAlgn="base" hangingPunct="0">
        <a:lnSpc>
          <a:spcPct val="90000"/>
        </a:lnSpc>
        <a:spcBef>
          <a:spcPct val="0"/>
        </a:spcBef>
        <a:spcAft>
          <a:spcPct val="0"/>
        </a:spcAft>
        <a:defRPr sz="3000" b="1" i="0" kern="1200" cap="none">
          <a:solidFill>
            <a:schemeClr val="accent2"/>
          </a:solidFill>
          <a:latin typeface="+mn-lt"/>
          <a:ea typeface="+mj-ea"/>
          <a:cs typeface="ITC Avant Garde Std Bk"/>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177800" indent="-177800" algn="l" rtl="0" eaLnBrk="0" fontAlgn="base" hangingPunct="0">
        <a:lnSpc>
          <a:spcPct val="90000"/>
        </a:lnSpc>
        <a:spcBef>
          <a:spcPts val="600"/>
        </a:spcBef>
        <a:spcAft>
          <a:spcPts val="800"/>
        </a:spcAft>
        <a:buClr>
          <a:schemeClr val="accent1"/>
        </a:buClr>
        <a:buFont typeface="Arial" pitchFamily="34" charset="0"/>
        <a:buChar char="•"/>
        <a:defRPr sz="2400" kern="1200" baseline="0">
          <a:solidFill>
            <a:schemeClr val="tx1"/>
          </a:solidFill>
          <a:latin typeface="+mn-lt"/>
          <a:ea typeface="+mn-ea"/>
          <a:cs typeface="ITC Avant Garde Std Bk"/>
        </a:defRPr>
      </a:lvl1pPr>
      <a:lvl2pPr marL="635000" indent="-1778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3840">
          <p15:clr>
            <a:srgbClr val="F26B43"/>
          </p15:clr>
        </p15:guide>
        <p15:guide id="3" orient="horz" pos="864">
          <p15:clr>
            <a:srgbClr val="F26B43"/>
          </p15:clr>
        </p15:guide>
        <p15:guide id="4" pos="4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761999" y="1"/>
            <a:ext cx="10483755" cy="963487"/>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1069848" y="1088136"/>
            <a:ext cx="10474452" cy="496559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609600" cy="9005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8" name="Rectangle 7"/>
          <p:cNvSpPr/>
          <p:nvPr/>
        </p:nvSpPr>
        <p:spPr>
          <a:xfrm>
            <a:off x="0" y="941590"/>
            <a:ext cx="609600" cy="591641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mn-lt"/>
            </a:endParaRPr>
          </a:p>
        </p:txBody>
      </p:sp>
      <p:sp>
        <p:nvSpPr>
          <p:cNvPr id="10" name="Title 1"/>
          <p:cNvSpPr txBox="1">
            <a:spLocks/>
          </p:cNvSpPr>
          <p:nvPr/>
        </p:nvSpPr>
        <p:spPr>
          <a:xfrm>
            <a:off x="53436" y="6575130"/>
            <a:ext cx="501240" cy="169277"/>
          </a:xfrm>
          <a:prstGeom prst="rect">
            <a:avLst/>
          </a:prstGeom>
        </p:spPr>
        <p:txBody>
          <a:bodyPr wrap="square" lIns="0" tIns="0" rIns="0" bIns="0" anchor="b">
            <a:spAutoFit/>
          </a:bodyPr>
          <a:lstStyle>
            <a:lvl1pPr>
              <a:defRPr>
                <a:solidFill>
                  <a:schemeClr val="tx1"/>
                </a:solidFill>
              </a:defRPr>
            </a:lvl1pPr>
          </a:lstStyle>
          <a:p>
            <a:pPr algn="ctr" fontAlgn="auto">
              <a:lnSpc>
                <a:spcPct val="90000"/>
              </a:lnSpc>
              <a:spcAft>
                <a:spcPts val="0"/>
              </a:spcAft>
              <a:defRPr/>
            </a:pPr>
            <a:fld id="{DF9FB713-2040-4A45-8C74-906D40425BAF}" type="slidenum">
              <a:rPr lang="en-US" sz="1200" smtClean="0">
                <a:solidFill>
                  <a:srgbClr val="FFFFFF"/>
                </a:solidFill>
                <a:latin typeface="+mn-lt"/>
                <a:ea typeface="+mj-ea"/>
                <a:cs typeface="+mj-cs"/>
              </a:rPr>
              <a:pPr algn="ctr" fontAlgn="auto">
                <a:lnSpc>
                  <a:spcPct val="90000"/>
                </a:lnSpc>
                <a:spcAft>
                  <a:spcPts val="0"/>
                </a:spcAft>
                <a:defRPr/>
              </a:pPr>
              <a:t>‹#›</a:t>
            </a:fld>
            <a:endParaRPr lang="en-US" sz="1200">
              <a:solidFill>
                <a:srgbClr val="FFFFFF"/>
              </a:solidFill>
              <a:latin typeface="+mn-lt"/>
              <a:ea typeface="+mj-ea"/>
              <a:cs typeface="+mj-cs"/>
            </a:endParaRPr>
          </a:p>
        </p:txBody>
      </p:sp>
    </p:spTree>
    <p:extLst>
      <p:ext uri="{BB962C8B-B14F-4D97-AF65-F5344CB8AC3E}">
        <p14:creationId xmlns:p14="http://schemas.microsoft.com/office/powerpoint/2010/main" val="40065967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txStyles>
    <p:titleStyle>
      <a:lvl1pPr algn="l" rtl="0" eaLnBrk="0" fontAlgn="base" hangingPunct="0">
        <a:lnSpc>
          <a:spcPct val="90000"/>
        </a:lnSpc>
        <a:spcBef>
          <a:spcPct val="0"/>
        </a:spcBef>
        <a:spcAft>
          <a:spcPct val="0"/>
        </a:spcAft>
        <a:defRPr sz="3000" b="1" i="0" kern="1200" cap="none">
          <a:solidFill>
            <a:schemeClr val="accent2"/>
          </a:solidFill>
          <a:latin typeface="+mn-lt"/>
          <a:ea typeface="+mj-ea"/>
          <a:cs typeface="ITC Avant Garde Std Bk"/>
        </a:defRPr>
      </a:lvl1pPr>
      <a:lvl2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2pPr>
      <a:lvl3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3pPr>
      <a:lvl4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4pPr>
      <a:lvl5pPr algn="l" rtl="0" eaLnBrk="0" fontAlgn="base" hangingPunct="0">
        <a:lnSpc>
          <a:spcPct val="90000"/>
        </a:lnSpc>
        <a:spcBef>
          <a:spcPct val="0"/>
        </a:spcBef>
        <a:spcAft>
          <a:spcPct val="0"/>
        </a:spcAft>
        <a:defRPr sz="3200">
          <a:solidFill>
            <a:schemeClr val="bg1"/>
          </a:solidFill>
          <a:latin typeface="Arial" pitchFamily="34" charset="0"/>
          <a:cs typeface="Arial" pitchFamily="34" charset="0"/>
        </a:defRPr>
      </a:lvl5pPr>
      <a:lvl6pPr marL="457200" algn="l" rtl="0" fontAlgn="base">
        <a:lnSpc>
          <a:spcPct val="90000"/>
        </a:lnSpc>
        <a:spcBef>
          <a:spcPct val="0"/>
        </a:spcBef>
        <a:spcAft>
          <a:spcPct val="0"/>
        </a:spcAft>
        <a:defRPr sz="3200">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bg1"/>
          </a:solidFill>
          <a:latin typeface="Arial" pitchFamily="34" charset="0"/>
          <a:cs typeface="Arial" pitchFamily="34" charset="0"/>
        </a:defRPr>
      </a:lvl9pPr>
    </p:titleStyle>
    <p:bodyStyle>
      <a:lvl1pPr marL="177800" indent="-177800" algn="l" rtl="0" eaLnBrk="0" fontAlgn="base" hangingPunct="0">
        <a:lnSpc>
          <a:spcPct val="90000"/>
        </a:lnSpc>
        <a:spcBef>
          <a:spcPts val="600"/>
        </a:spcBef>
        <a:spcAft>
          <a:spcPts val="800"/>
        </a:spcAft>
        <a:buClr>
          <a:schemeClr val="accent1"/>
        </a:buClr>
        <a:buFont typeface="Arial" pitchFamily="34" charset="0"/>
        <a:buChar char="•"/>
        <a:defRPr sz="2400" kern="1200" baseline="0">
          <a:solidFill>
            <a:schemeClr val="tx1"/>
          </a:solidFill>
          <a:latin typeface="+mn-lt"/>
          <a:ea typeface="+mn-ea"/>
          <a:cs typeface="ITC Avant Garde Std Bk"/>
        </a:defRPr>
      </a:lvl1pPr>
      <a:lvl2pPr marL="635000" indent="-1778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3840">
          <p15:clr>
            <a:srgbClr val="F26B43"/>
          </p15:clr>
        </p15:guide>
        <p15:guide id="3" orient="horz" pos="864">
          <p15:clr>
            <a:srgbClr val="F26B43"/>
          </p15:clr>
        </p15:guide>
        <p15:guide id="4"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microsoft.com/office/2007/relationships/hdphoto" Target="../media/hdphoto5.wdp"/><Relationship Id="rId2" Type="http://schemas.openxmlformats.org/officeDocument/2006/relationships/notesSlide" Target="../notesSlides/notesSlide43.xml"/><Relationship Id="rId16" Type="http://schemas.microsoft.com/office/2007/relationships/hdphoto" Target="../media/hdphoto7.wdp"/><Relationship Id="rId1" Type="http://schemas.openxmlformats.org/officeDocument/2006/relationships/slideLayout" Target="../slideLayouts/slideLayout15.xml"/><Relationship Id="rId6" Type="http://schemas.microsoft.com/office/2007/relationships/hdphoto" Target="../media/hdphoto2.wdp"/><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3.png"/><Relationship Id="rId14" Type="http://schemas.microsoft.com/office/2007/relationships/hdphoto" Target="../media/hdphoto6.wdp"/></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507" y="2215738"/>
            <a:ext cx="6922508" cy="1846659"/>
          </a:xfrm>
        </p:spPr>
        <p:txBody>
          <a:bodyPr/>
          <a:lstStyle/>
          <a:p>
            <a:r>
              <a:rPr lang="en-US" sz="4000"/>
              <a:t>Empowering Living Kidney Donors: Enhancing Education and Risk Assessment</a:t>
            </a:r>
          </a:p>
        </p:txBody>
      </p:sp>
    </p:spTree>
    <p:custDataLst>
      <p:tags r:id="rId1"/>
    </p:custDataLst>
    <p:extLst>
      <p:ext uri="{BB962C8B-B14F-4D97-AF65-F5344CB8AC3E}">
        <p14:creationId xmlns:p14="http://schemas.microsoft.com/office/powerpoint/2010/main" val="395042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7065FFA-A6E8-53E5-2D92-F8215EEF0010}"/>
              </a:ext>
            </a:extLst>
          </p:cNvPr>
          <p:cNvSpPr/>
          <p:nvPr/>
        </p:nvSpPr>
        <p:spPr>
          <a:xfrm>
            <a:off x="1512457" y="3965949"/>
            <a:ext cx="2896334" cy="20705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Ensure that the LKD option is presented to </a:t>
            </a:r>
          </a:p>
          <a:p>
            <a:pPr algn="ctr"/>
            <a:r>
              <a:rPr lang="en-US" sz="1700"/>
              <a:t>all potential </a:t>
            </a:r>
          </a:p>
          <a:p>
            <a:pPr algn="ctr"/>
            <a:r>
              <a:rPr lang="en-US" sz="1700"/>
              <a:t>donors and recipients consistently </a:t>
            </a:r>
          </a:p>
          <a:p>
            <a:pPr algn="ctr"/>
            <a:r>
              <a:rPr lang="en-US" sz="1700"/>
              <a:t>and informatively</a:t>
            </a:r>
          </a:p>
        </p:txBody>
      </p:sp>
      <p:sp>
        <p:nvSpPr>
          <p:cNvPr id="7" name="Rectangle: Rounded Corners 6">
            <a:extLst>
              <a:ext uri="{FF2B5EF4-FFF2-40B4-BE49-F238E27FC236}">
                <a16:creationId xmlns:a16="http://schemas.microsoft.com/office/drawing/2014/main" id="{C05D36ED-B837-E16E-CC0A-3395FE501480}"/>
              </a:ext>
            </a:extLst>
          </p:cNvPr>
          <p:cNvSpPr/>
          <p:nvPr/>
        </p:nvSpPr>
        <p:spPr>
          <a:xfrm>
            <a:off x="4783444" y="3965949"/>
            <a:ext cx="2896334" cy="20705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Identify and eliminate disparities in LKDs </a:t>
            </a:r>
            <a:br>
              <a:rPr lang="en-US" sz="1700"/>
            </a:br>
            <a:r>
              <a:rPr lang="en-US" sz="1700"/>
              <a:t>(</a:t>
            </a:r>
            <a:r>
              <a:rPr lang="en-US" sz="1700" err="1"/>
              <a:t>eg</a:t>
            </a:r>
            <a:r>
              <a:rPr lang="en-US" sz="1700"/>
              <a:t>, race, sex, and socioeconomic status)</a:t>
            </a:r>
          </a:p>
        </p:txBody>
      </p:sp>
      <p:sp>
        <p:nvSpPr>
          <p:cNvPr id="8" name="Rectangle: Rounded Corners 7">
            <a:extLst>
              <a:ext uri="{FF2B5EF4-FFF2-40B4-BE49-F238E27FC236}">
                <a16:creationId xmlns:a16="http://schemas.microsoft.com/office/drawing/2014/main" id="{38F37F7C-1EDD-E4D9-150A-ED0B16CE9C41}"/>
              </a:ext>
            </a:extLst>
          </p:cNvPr>
          <p:cNvSpPr/>
          <p:nvPr/>
        </p:nvSpPr>
        <p:spPr>
          <a:xfrm>
            <a:off x="8054432" y="3965949"/>
            <a:ext cx="2896334" cy="20705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Develop systems to improve efficiencies in the process (</a:t>
            </a:r>
            <a:r>
              <a:rPr lang="en-US" sz="1700" err="1"/>
              <a:t>eg</a:t>
            </a:r>
            <a:r>
              <a:rPr lang="en-US" sz="1700"/>
              <a:t>, donor education and evaluation) while maintaining integrity and rigor</a:t>
            </a:r>
          </a:p>
        </p:txBody>
      </p:sp>
      <p:sp>
        <p:nvSpPr>
          <p:cNvPr id="2" name="Title 1">
            <a:extLst>
              <a:ext uri="{FF2B5EF4-FFF2-40B4-BE49-F238E27FC236}">
                <a16:creationId xmlns:a16="http://schemas.microsoft.com/office/drawing/2014/main" id="{4E89463C-8BDC-BEA2-A4AA-6839C945786E}"/>
              </a:ext>
            </a:extLst>
          </p:cNvPr>
          <p:cNvSpPr>
            <a:spLocks noGrp="1"/>
          </p:cNvSpPr>
          <p:nvPr>
            <p:ph type="title"/>
          </p:nvPr>
        </p:nvSpPr>
        <p:spPr/>
        <p:txBody>
          <a:bodyPr/>
          <a:lstStyle/>
          <a:p>
            <a:r>
              <a:rPr lang="en-US"/>
              <a:t>How to Support the Needs of Living Kidney Donors </a:t>
            </a:r>
          </a:p>
        </p:txBody>
      </p:sp>
      <p:sp>
        <p:nvSpPr>
          <p:cNvPr id="3" name="Content Placeholder 2">
            <a:extLst>
              <a:ext uri="{FF2B5EF4-FFF2-40B4-BE49-F238E27FC236}">
                <a16:creationId xmlns:a16="http://schemas.microsoft.com/office/drawing/2014/main" id="{A5578BDD-1B28-A375-572B-C244682CEAEF}"/>
              </a:ext>
            </a:extLst>
          </p:cNvPr>
          <p:cNvSpPr>
            <a:spLocks noGrp="1"/>
          </p:cNvSpPr>
          <p:nvPr>
            <p:ph idx="1"/>
          </p:nvPr>
        </p:nvSpPr>
        <p:spPr>
          <a:xfrm>
            <a:off x="1069848" y="1088137"/>
            <a:ext cx="10582574" cy="1260660"/>
          </a:xfrm>
        </p:spPr>
        <p:txBody>
          <a:bodyPr/>
          <a:lstStyle/>
          <a:p>
            <a:r>
              <a:rPr lang="en-US" sz="2000"/>
              <a:t>Living donation can be a profound way to help a loved one or stranger in need</a:t>
            </a:r>
            <a:r>
              <a:rPr lang="en-US" sz="2000" baseline="30000"/>
              <a:t>1</a:t>
            </a:r>
            <a:endParaRPr lang="en-US" sz="2000"/>
          </a:p>
          <a:p>
            <a:r>
              <a:rPr lang="en-US" sz="2000"/>
              <a:t>However, individuals considering living donation must look at the potential medical, psychosocial, and financial effects associated with donating an organ</a:t>
            </a:r>
            <a:r>
              <a:rPr lang="en-US" sz="2000" baseline="30000"/>
              <a:t>1</a:t>
            </a:r>
            <a:endParaRPr lang="en-US" sz="2000"/>
          </a:p>
          <a:p>
            <a:endParaRPr lang="en-US" sz="2000"/>
          </a:p>
          <a:p>
            <a:pPr marL="0" indent="0">
              <a:buNone/>
            </a:pPr>
            <a:endParaRPr lang="en-US" sz="2000"/>
          </a:p>
        </p:txBody>
      </p:sp>
      <p:sp>
        <p:nvSpPr>
          <p:cNvPr id="5" name="TextBox 4">
            <a:extLst>
              <a:ext uri="{FF2B5EF4-FFF2-40B4-BE49-F238E27FC236}">
                <a16:creationId xmlns:a16="http://schemas.microsoft.com/office/drawing/2014/main" id="{C00351D5-4A0B-7CB0-77B4-B6C5F0FA5886}"/>
              </a:ext>
            </a:extLst>
          </p:cNvPr>
          <p:cNvSpPr txBox="1"/>
          <p:nvPr/>
        </p:nvSpPr>
        <p:spPr>
          <a:xfrm>
            <a:off x="586693" y="6161272"/>
            <a:ext cx="9978736" cy="811773"/>
          </a:xfrm>
          <a:prstGeom prst="rect">
            <a:avLst/>
          </a:prstGeom>
          <a:noFill/>
        </p:spPr>
        <p:txBody>
          <a:bodyPr wrap="square" rtlCol="0" anchor="b" anchorCtr="0">
            <a:noAutofit/>
          </a:bodyPr>
          <a:lstStyle/>
          <a:p>
            <a:r>
              <a:rPr lang="en-US" sz="800">
                <a:ea typeface="ITC Avant Garde Gothic Std Book" charset="0"/>
              </a:rPr>
              <a:t>LKD, living kidney donor.</a:t>
            </a:r>
            <a:br>
              <a:rPr lang="en-US" sz="800">
                <a:ea typeface="ITC Avant Garde Gothic Std Book" charset="0"/>
              </a:rPr>
            </a:br>
            <a:r>
              <a:rPr lang="en-US" sz="800" b="1">
                <a:ea typeface="ITC Avant Garde Gothic Std Book" charset="0"/>
              </a:rPr>
              <a:t>1.</a:t>
            </a:r>
            <a:r>
              <a:rPr lang="en-US" sz="800">
                <a:ea typeface="ITC Avant Garde Gothic Std Book" charset="0"/>
              </a:rPr>
              <a:t> Living Donor Toolkit</a:t>
            </a:r>
            <a:r>
              <a:rPr lang="en-US" sz="800" i="1">
                <a:ea typeface="ITC Avant Garde Gothic Std Book" charset="0"/>
              </a:rPr>
              <a:t>. </a:t>
            </a:r>
            <a:r>
              <a:rPr lang="en-US" sz="800">
                <a:ea typeface="ITC Avant Garde Gothic Std Book" charset="0"/>
              </a:rPr>
              <a:t>American Society of Transplantation. Accessed October 4, 2024. https://www.livingdonortoolkit.com </a:t>
            </a:r>
            <a:r>
              <a:rPr lang="en-US" sz="800" b="1">
                <a:ea typeface="ITC Avant Garde Gothic Std Book" charset="0"/>
              </a:rPr>
              <a:t>2. </a:t>
            </a:r>
            <a:r>
              <a:rPr lang="en-US" sz="800">
                <a:ea typeface="ITC Avant Garde Gothic Std Book" charset="0"/>
              </a:rPr>
              <a:t>Rudow DL, et al. </a:t>
            </a:r>
            <a:r>
              <a:rPr lang="en-US" sz="800" i="1">
                <a:ea typeface="ITC Avant Garde Gothic Std Book" charset="0"/>
              </a:rPr>
              <a:t>Am J Transplant. </a:t>
            </a:r>
            <a:r>
              <a:rPr lang="en-US" sz="800">
                <a:ea typeface="ITC Avant Garde Gothic Std Book" charset="0"/>
              </a:rPr>
              <a:t>2015;15(4):914-922.  </a:t>
            </a:r>
          </a:p>
          <a:p>
            <a:r>
              <a:rPr lang="en-US" sz="800">
                <a:ea typeface="ITC Avant Garde Gothic Std Book" charset="0"/>
              </a:rPr>
              <a:t> </a:t>
            </a:r>
          </a:p>
        </p:txBody>
      </p:sp>
      <p:grpSp>
        <p:nvGrpSpPr>
          <p:cNvPr id="19" name="Group 18">
            <a:extLst>
              <a:ext uri="{FF2B5EF4-FFF2-40B4-BE49-F238E27FC236}">
                <a16:creationId xmlns:a16="http://schemas.microsoft.com/office/drawing/2014/main" id="{2BA2EFA6-D69A-821F-192E-B30E4510DFC9}"/>
              </a:ext>
            </a:extLst>
          </p:cNvPr>
          <p:cNvGrpSpPr/>
          <p:nvPr/>
        </p:nvGrpSpPr>
        <p:grpSpPr>
          <a:xfrm>
            <a:off x="2478817" y="3189619"/>
            <a:ext cx="963613" cy="963613"/>
            <a:chOff x="2478817" y="3189619"/>
            <a:chExt cx="963613" cy="963613"/>
          </a:xfrm>
        </p:grpSpPr>
        <p:sp>
          <p:nvSpPr>
            <p:cNvPr id="16" name="Oval 15">
              <a:extLst>
                <a:ext uri="{FF2B5EF4-FFF2-40B4-BE49-F238E27FC236}">
                  <a16:creationId xmlns:a16="http://schemas.microsoft.com/office/drawing/2014/main" id="{ABCDDFFF-C62E-1F4A-769D-A854F00C6870}"/>
                </a:ext>
              </a:extLst>
            </p:cNvPr>
            <p:cNvSpPr/>
            <p:nvPr/>
          </p:nvSpPr>
          <p:spPr>
            <a:xfrm>
              <a:off x="2478817" y="3189619"/>
              <a:ext cx="963613" cy="963613"/>
            </a:xfrm>
            <a:prstGeom prst="ellipse">
              <a:avLst/>
            </a:prstGeom>
            <a:solidFill>
              <a:schemeClr val="accent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eacher with solid fill">
              <a:extLst>
                <a:ext uri="{FF2B5EF4-FFF2-40B4-BE49-F238E27FC236}">
                  <a16:creationId xmlns:a16="http://schemas.microsoft.com/office/drawing/2014/main" id="{D41ADC64-5608-1615-EA53-2D4C999ED1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8496" y="3297171"/>
              <a:ext cx="748508" cy="748508"/>
            </a:xfrm>
            <a:prstGeom prst="rect">
              <a:avLst/>
            </a:prstGeom>
          </p:spPr>
        </p:pic>
      </p:grpSp>
      <p:grpSp>
        <p:nvGrpSpPr>
          <p:cNvPr id="21" name="Group 20">
            <a:extLst>
              <a:ext uri="{FF2B5EF4-FFF2-40B4-BE49-F238E27FC236}">
                <a16:creationId xmlns:a16="http://schemas.microsoft.com/office/drawing/2014/main" id="{06BA4773-0DBA-35C0-F6D6-CFAE1AA5E6F5}"/>
              </a:ext>
            </a:extLst>
          </p:cNvPr>
          <p:cNvGrpSpPr/>
          <p:nvPr/>
        </p:nvGrpSpPr>
        <p:grpSpPr>
          <a:xfrm>
            <a:off x="9020793" y="3189619"/>
            <a:ext cx="963613" cy="963613"/>
            <a:chOff x="9020793" y="3189619"/>
            <a:chExt cx="963613" cy="963613"/>
          </a:xfrm>
        </p:grpSpPr>
        <p:sp>
          <p:nvSpPr>
            <p:cNvPr id="18" name="Oval 17">
              <a:extLst>
                <a:ext uri="{FF2B5EF4-FFF2-40B4-BE49-F238E27FC236}">
                  <a16:creationId xmlns:a16="http://schemas.microsoft.com/office/drawing/2014/main" id="{008F0697-A866-6997-38C9-1B23AB58DA4A}"/>
                </a:ext>
              </a:extLst>
            </p:cNvPr>
            <p:cNvSpPr/>
            <p:nvPr/>
          </p:nvSpPr>
          <p:spPr>
            <a:xfrm>
              <a:off x="9020793" y="3189619"/>
              <a:ext cx="963613" cy="963613"/>
            </a:xfrm>
            <a:prstGeom prst="ellipse">
              <a:avLst/>
            </a:prstGeom>
            <a:solidFill>
              <a:schemeClr val="accent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cklist with solid fill">
              <a:extLst>
                <a:ext uri="{FF2B5EF4-FFF2-40B4-BE49-F238E27FC236}">
                  <a16:creationId xmlns:a16="http://schemas.microsoft.com/office/drawing/2014/main" id="{A4B2A883-4534-D53C-FD75-7EA2632BF5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6820" y="3307557"/>
              <a:ext cx="748508" cy="748508"/>
            </a:xfrm>
            <a:prstGeom prst="rect">
              <a:avLst/>
            </a:prstGeom>
          </p:spPr>
        </p:pic>
      </p:grpSp>
      <p:grpSp>
        <p:nvGrpSpPr>
          <p:cNvPr id="20" name="Group 19">
            <a:extLst>
              <a:ext uri="{FF2B5EF4-FFF2-40B4-BE49-F238E27FC236}">
                <a16:creationId xmlns:a16="http://schemas.microsoft.com/office/drawing/2014/main" id="{C7E6CBCD-2CA0-FBC9-3559-7CF345E82E68}"/>
              </a:ext>
            </a:extLst>
          </p:cNvPr>
          <p:cNvGrpSpPr/>
          <p:nvPr/>
        </p:nvGrpSpPr>
        <p:grpSpPr>
          <a:xfrm>
            <a:off x="5752628" y="3189619"/>
            <a:ext cx="963613" cy="963613"/>
            <a:chOff x="5752628" y="3189619"/>
            <a:chExt cx="963613" cy="963613"/>
          </a:xfrm>
        </p:grpSpPr>
        <p:sp>
          <p:nvSpPr>
            <p:cNvPr id="17" name="Oval 16">
              <a:extLst>
                <a:ext uri="{FF2B5EF4-FFF2-40B4-BE49-F238E27FC236}">
                  <a16:creationId xmlns:a16="http://schemas.microsoft.com/office/drawing/2014/main" id="{5E5F2950-D749-E651-5F50-3E56142BB8D5}"/>
                </a:ext>
              </a:extLst>
            </p:cNvPr>
            <p:cNvSpPr/>
            <p:nvPr/>
          </p:nvSpPr>
          <p:spPr>
            <a:xfrm>
              <a:off x="5752628" y="3189619"/>
              <a:ext cx="963613" cy="963613"/>
            </a:xfrm>
            <a:prstGeom prst="ellipse">
              <a:avLst/>
            </a:prstGeom>
            <a:solidFill>
              <a:schemeClr val="accent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Magnifying glass with solid fill">
              <a:extLst>
                <a:ext uri="{FF2B5EF4-FFF2-40B4-BE49-F238E27FC236}">
                  <a16:creationId xmlns:a16="http://schemas.microsoft.com/office/drawing/2014/main" id="{022EABAB-894B-3963-C8F7-58083C30A9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9226" y="3286087"/>
              <a:ext cx="748508" cy="748508"/>
            </a:xfrm>
            <a:prstGeom prst="rect">
              <a:avLst/>
            </a:prstGeom>
          </p:spPr>
        </p:pic>
      </p:grpSp>
      <p:sp>
        <p:nvSpPr>
          <p:cNvPr id="15" name="TextBox 14">
            <a:extLst>
              <a:ext uri="{FF2B5EF4-FFF2-40B4-BE49-F238E27FC236}">
                <a16:creationId xmlns:a16="http://schemas.microsoft.com/office/drawing/2014/main" id="{96EE5AD6-6DD1-E48F-3381-22D4251FB848}"/>
              </a:ext>
            </a:extLst>
          </p:cNvPr>
          <p:cNvSpPr txBox="1"/>
          <p:nvPr/>
        </p:nvSpPr>
        <p:spPr>
          <a:xfrm>
            <a:off x="1461142" y="2512995"/>
            <a:ext cx="9279335" cy="707886"/>
          </a:xfrm>
          <a:prstGeom prst="rect">
            <a:avLst/>
          </a:prstGeom>
          <a:noFill/>
        </p:spPr>
        <p:txBody>
          <a:bodyPr wrap="none" rtlCol="0">
            <a:spAutoFit/>
          </a:bodyPr>
          <a:lstStyle/>
          <a:p>
            <a:pPr algn="ctr"/>
            <a:r>
              <a:rPr lang="en-US" sz="2000" b="1">
                <a:solidFill>
                  <a:schemeClr val="accent3"/>
                </a:solidFill>
              </a:rPr>
              <a:t>As a Transplant Community, We Have an Obligation and Responsibility To</a:t>
            </a:r>
            <a:r>
              <a:rPr lang="en-US" sz="2000" b="1" baseline="30000">
                <a:solidFill>
                  <a:schemeClr val="accent3"/>
                </a:solidFill>
              </a:rPr>
              <a:t>2</a:t>
            </a:r>
            <a:endParaRPr lang="en-US" sz="2000"/>
          </a:p>
          <a:p>
            <a:pPr algn="ctr"/>
            <a:endParaRPr lang="en-US" sz="2000" b="1">
              <a:solidFill>
                <a:schemeClr val="accent3"/>
              </a:solidFill>
            </a:endParaRPr>
          </a:p>
        </p:txBody>
      </p:sp>
    </p:spTree>
    <p:extLst>
      <p:ext uri="{BB962C8B-B14F-4D97-AF65-F5344CB8AC3E}">
        <p14:creationId xmlns:p14="http://schemas.microsoft.com/office/powerpoint/2010/main" val="112880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a:defRPr/>
            </a:pPr>
            <a:r>
              <a:rPr lang="de-DE" sz="800" b="1">
                <a:solidFill>
                  <a:srgbClr val="000000"/>
                </a:solidFill>
                <a:ea typeface="ITC Avant Garde Gothic Std Book" charset="0"/>
              </a:rPr>
              <a:t>1. </a:t>
            </a:r>
            <a:r>
              <a:rPr lang="en-US" sz="800" err="1">
                <a:solidFill>
                  <a:srgbClr val="000000"/>
                </a:solidFill>
              </a:rPr>
              <a:t>Lentine</a:t>
            </a:r>
            <a:r>
              <a:rPr lang="en-US" sz="800">
                <a:solidFill>
                  <a:srgbClr val="000000"/>
                </a:solidFill>
              </a:rPr>
              <a:t> KL, et al. </a:t>
            </a:r>
            <a:r>
              <a:rPr lang="en-US" sz="800" i="1">
                <a:solidFill>
                  <a:srgbClr val="000000"/>
                </a:solidFill>
              </a:rPr>
              <a:t>Clinical J Am Soc Nephrol</a:t>
            </a:r>
            <a:r>
              <a:rPr lang="en-US" sz="800">
                <a:solidFill>
                  <a:srgbClr val="000000"/>
                </a:solidFill>
              </a:rPr>
              <a:t>. 2019;14(4):597-608. </a:t>
            </a:r>
            <a:r>
              <a:rPr lang="en-US" sz="800" b="1">
                <a:solidFill>
                  <a:srgbClr val="000000"/>
                </a:solidFill>
              </a:rPr>
              <a:t>2. </a:t>
            </a:r>
            <a:r>
              <a:rPr lang="de-DE" sz="800">
                <a:ea typeface="ITC Avant Garde Gothic Std Book" charset="0"/>
              </a:rPr>
              <a:t>Organ Procurement and Transplantation Network. Living Non-Directed Organ Donation. Accessed January 29, 2025. https://optn.transplant.hrsa.gov/professionals/by-topic/ethical-considerations/living-non-directed-organ-donation/</a:t>
            </a:r>
            <a:endParaRPr lang="de-DE" sz="800">
              <a:solidFill>
                <a:srgbClr val="000000"/>
              </a:solidFill>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a:t>Possible Risk-Benefit Framework Considerations</a:t>
            </a:r>
            <a:endParaRPr lang="en-US" baseline="30000"/>
          </a:p>
        </p:txBody>
      </p:sp>
      <p:sp>
        <p:nvSpPr>
          <p:cNvPr id="37" name="Content Placeholder 2">
            <a:extLst>
              <a:ext uri="{FF2B5EF4-FFF2-40B4-BE49-F238E27FC236}">
                <a16:creationId xmlns:a16="http://schemas.microsoft.com/office/drawing/2014/main" id="{3B0BE126-CC37-47AB-B17D-88AF6F2191E5}"/>
              </a:ext>
            </a:extLst>
          </p:cNvPr>
          <p:cNvSpPr txBox="1">
            <a:spLocks/>
          </p:cNvSpPr>
          <p:nvPr/>
        </p:nvSpPr>
        <p:spPr bwMode="auto">
          <a:xfrm>
            <a:off x="1053996" y="1143000"/>
            <a:ext cx="10554071" cy="3583004"/>
          </a:xfrm>
          <a:prstGeom prst="roundRect">
            <a:avLst>
              <a:gd name="adj" fmla="val 6671"/>
            </a:avLst>
          </a:prstGeom>
          <a:solidFill>
            <a:srgbClr val="00AEEE"/>
          </a:solidFill>
          <a:ln w="25400" cap="flat" cmpd="sng" algn="ctr">
            <a:solidFill>
              <a:srgbClr val="00AEEE"/>
            </a:solidFill>
            <a:prstDash val="solid"/>
            <a:miter lim="800000"/>
            <a:headEnd/>
            <a:tailEnd/>
          </a:ln>
          <a:effectLst>
            <a:outerShdw blurRad="50800" dist="38100" dir="2700000" algn="tl" rotWithShape="0">
              <a:prstClr val="black">
                <a:alpha val="40000"/>
              </a:prstClr>
            </a:outerShdw>
          </a:effectLst>
        </p:spPr>
        <p:txBody>
          <a:bodyPr vert="horz" wrap="square" lIns="91440" tIns="0" rIns="91440" bIns="0" numCol="1" anchor="ctr"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l" defTabSz="914400" rtl="0" eaLnBrk="0" fontAlgn="base" latinLnBrk="0" hangingPunct="0">
              <a:lnSpc>
                <a:spcPct val="90000"/>
              </a:lnSpc>
              <a:spcBef>
                <a:spcPts val="1200"/>
              </a:spcBef>
              <a:spcAft>
                <a:spcPts val="0"/>
              </a:spcAft>
              <a:buClr>
                <a:srgbClr val="00AEEE"/>
              </a:buClr>
              <a:buSzTx/>
              <a:buFont typeface="Arial" pitchFamily="34" charset="0"/>
              <a:buNone/>
              <a:tabLst/>
              <a:defRPr/>
            </a:pPr>
            <a:endPar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Content Placeholder 2">
            <a:extLst>
              <a:ext uri="{FF2B5EF4-FFF2-40B4-BE49-F238E27FC236}">
                <a16:creationId xmlns:a16="http://schemas.microsoft.com/office/drawing/2014/main" id="{47354BCD-95E2-457F-AB46-4F38897491B0}"/>
              </a:ext>
            </a:extLst>
          </p:cNvPr>
          <p:cNvSpPr txBox="1">
            <a:spLocks/>
          </p:cNvSpPr>
          <p:nvPr/>
        </p:nvSpPr>
        <p:spPr bwMode="auto">
          <a:xfrm>
            <a:off x="1028699" y="1143004"/>
            <a:ext cx="10579368" cy="3447469"/>
          </a:xfrm>
          <a:prstGeom prst="roundRect">
            <a:avLst>
              <a:gd name="adj" fmla="val 6671"/>
            </a:avLst>
          </a:prstGeom>
          <a:solidFill>
            <a:srgbClr val="FFFFFF"/>
          </a:solidFill>
          <a:ln w="25400" cap="flat" cmpd="sng" algn="ctr">
            <a:solidFill>
              <a:srgbClr val="00AEEE"/>
            </a:solidFill>
            <a:prstDash val="solid"/>
            <a:miter lim="800000"/>
            <a:headEnd/>
            <a:tailEnd/>
          </a:ln>
          <a:effectLst/>
        </p:spPr>
        <p:txBody>
          <a:bodyPr vert="horz" wrap="square" lIns="91440" tIns="0" rIns="91440" bIns="0" numCol="1" anchor="ctr"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algn="l">
              <a:buFont typeface="Arial" panose="020B0604020202020204" pitchFamily="34" charset="0"/>
              <a:buChar char="•"/>
            </a:pPr>
            <a:r>
              <a:rPr lang="en-US" sz="1800" i="0">
                <a:solidFill>
                  <a:srgbClr val="242424"/>
                </a:solidFill>
                <a:effectLst/>
              </a:rPr>
              <a:t>Current donor evaluation and selection processes often consider potential risks to donors, with less emphasis on potential benefits of donation</a:t>
            </a:r>
            <a:r>
              <a:rPr lang="en-US" sz="1800" i="0" baseline="30000">
                <a:solidFill>
                  <a:srgbClr val="242424"/>
                </a:solidFill>
                <a:effectLst/>
              </a:rPr>
              <a:t>1</a:t>
            </a:r>
          </a:p>
          <a:p>
            <a:pPr marL="0" marR="0" algn="l">
              <a:buFont typeface="Arial" panose="020B0604020202020204" pitchFamily="34" charset="0"/>
              <a:buChar char="•"/>
            </a:pPr>
            <a:endParaRPr lang="en-US" sz="1800" i="0">
              <a:solidFill>
                <a:srgbClr val="242424"/>
              </a:solidFill>
              <a:effectLst/>
            </a:endParaRPr>
          </a:p>
          <a:p>
            <a:pPr marL="0" marR="0" algn="l">
              <a:buFont typeface="Arial" panose="020B0604020202020204" pitchFamily="34" charset="0"/>
              <a:buChar char="•"/>
            </a:pPr>
            <a:r>
              <a:rPr lang="en-US" sz="1800" i="0">
                <a:solidFill>
                  <a:srgbClr val="242424"/>
                </a:solidFill>
                <a:effectLst/>
              </a:rPr>
              <a:t>A risk-benefit approach could potentially allow for consideration of donors who might experience significant positive outcomes, even in cases where their risk profile may have previously been considered outside typical acceptance parameters</a:t>
            </a:r>
            <a:r>
              <a:rPr lang="en-US" sz="1800" i="0" baseline="30000">
                <a:solidFill>
                  <a:srgbClr val="242424"/>
                </a:solidFill>
                <a:effectLst/>
              </a:rPr>
              <a:t>2</a:t>
            </a:r>
          </a:p>
          <a:p>
            <a:pPr marL="0" marR="0" algn="l"/>
            <a:endParaRPr lang="en-US" sz="1800" b="0" i="0">
              <a:solidFill>
                <a:srgbClr val="242424"/>
              </a:solidFill>
              <a:effectLst/>
              <a:latin typeface="Aptos" panose="020B0004020202020204" pitchFamily="34" charset="0"/>
            </a:endParaRPr>
          </a:p>
        </p:txBody>
      </p:sp>
    </p:spTree>
    <p:extLst>
      <p:ext uri="{BB962C8B-B14F-4D97-AF65-F5344CB8AC3E}">
        <p14:creationId xmlns:p14="http://schemas.microsoft.com/office/powerpoint/2010/main" val="3438426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a:t>Living Kidney Donors: </a:t>
            </a:r>
            <a:br>
              <a:rPr lang="en-US"/>
            </a:br>
            <a:r>
              <a:rPr lang="en-US"/>
              <a:t>Ways to Evaluate the Risk of ESRD</a:t>
            </a:r>
          </a:p>
        </p:txBody>
      </p:sp>
    </p:spTree>
    <p:extLst>
      <p:ext uri="{BB962C8B-B14F-4D97-AF65-F5344CB8AC3E}">
        <p14:creationId xmlns:p14="http://schemas.microsoft.com/office/powerpoint/2010/main" val="215476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4124-5899-8AD2-EDE2-A7A470213F24}"/>
              </a:ext>
            </a:extLst>
          </p:cNvPr>
          <p:cNvSpPr>
            <a:spLocks noGrp="1"/>
          </p:cNvSpPr>
          <p:nvPr>
            <p:ph type="title"/>
          </p:nvPr>
        </p:nvSpPr>
        <p:spPr>
          <a:xfrm>
            <a:off x="762000" y="1"/>
            <a:ext cx="11176000" cy="963487"/>
          </a:xfrm>
        </p:spPr>
        <p:txBody>
          <a:bodyPr/>
          <a:lstStyle/>
          <a:p>
            <a:r>
              <a:rPr lang="en-US"/>
              <a:t>Perioperative Mortality Risk Is Low for Living Kidney Donors  </a:t>
            </a:r>
          </a:p>
        </p:txBody>
      </p:sp>
      <p:sp>
        <p:nvSpPr>
          <p:cNvPr id="3" name="Content Placeholder 2">
            <a:extLst>
              <a:ext uri="{FF2B5EF4-FFF2-40B4-BE49-F238E27FC236}">
                <a16:creationId xmlns:a16="http://schemas.microsoft.com/office/drawing/2014/main" id="{9A2B574B-C14D-B0A3-4B8B-2EAC5DF325C7}"/>
              </a:ext>
            </a:extLst>
          </p:cNvPr>
          <p:cNvSpPr>
            <a:spLocks noGrp="1"/>
          </p:cNvSpPr>
          <p:nvPr>
            <p:ph idx="1"/>
          </p:nvPr>
        </p:nvSpPr>
        <p:spPr>
          <a:xfrm>
            <a:off x="1069847" y="1088137"/>
            <a:ext cx="10516267" cy="4309364"/>
          </a:xfrm>
        </p:spPr>
        <p:txBody>
          <a:bodyPr/>
          <a:lstStyle/>
          <a:p>
            <a:r>
              <a:rPr lang="en-US" sz="2000"/>
              <a:t>Improvements in donor selection, perioperative care, and surgical technique have led to the decline in perioperative mortality risk for LKDs</a:t>
            </a:r>
            <a:endParaRPr lang="en-US" sz="1600"/>
          </a:p>
        </p:txBody>
      </p:sp>
      <p:sp>
        <p:nvSpPr>
          <p:cNvPr id="4" name="TextBox 3">
            <a:extLst>
              <a:ext uri="{FF2B5EF4-FFF2-40B4-BE49-F238E27FC236}">
                <a16:creationId xmlns:a16="http://schemas.microsoft.com/office/drawing/2014/main" id="{06B1344D-5DAD-25B9-22FC-36076C8C0D7E}"/>
              </a:ext>
            </a:extLst>
          </p:cNvPr>
          <p:cNvSpPr txBox="1"/>
          <p:nvPr/>
        </p:nvSpPr>
        <p:spPr>
          <a:xfrm>
            <a:off x="609600" y="6046972"/>
            <a:ext cx="9978736" cy="811773"/>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LKD, living kidney donor.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Massie AB, et al. </a:t>
            </a:r>
            <a:r>
              <a:rPr kumimoji="0" lang="pt-BR" sz="800" b="0" i="1"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JAMA. </a:t>
            </a:r>
            <a:r>
              <a:rPr kumimoji="0" lang="pt-BR"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2024;332(12):1015-1017. </a:t>
            </a:r>
            <a:endPar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endParaRPr>
          </a:p>
        </p:txBody>
      </p:sp>
      <p:sp>
        <p:nvSpPr>
          <p:cNvPr id="5" name="Rectangle: Rounded Corners 4">
            <a:extLst>
              <a:ext uri="{FF2B5EF4-FFF2-40B4-BE49-F238E27FC236}">
                <a16:creationId xmlns:a16="http://schemas.microsoft.com/office/drawing/2014/main" id="{FAAF6D3F-16B3-8BCA-663A-550E8D429D5B}"/>
              </a:ext>
            </a:extLst>
          </p:cNvPr>
          <p:cNvSpPr/>
          <p:nvPr/>
        </p:nvSpPr>
        <p:spPr>
          <a:xfrm>
            <a:off x="1623409" y="5611101"/>
            <a:ext cx="8964927" cy="715796"/>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Perioperative mortality after living donation declined substantially in the past decade compared with prior decades, to fewer than 1 event per 10,000 donations</a:t>
            </a:r>
            <a:endParaRPr kumimoji="0" lang="en-US" sz="1600" b="1" i="0" u="none" strike="noStrike" kern="1200" cap="none" spc="0" normalizeH="0" baseline="30000" noProof="0">
              <a:ln>
                <a:noFill/>
              </a:ln>
              <a:solidFill>
                <a:srgbClr val="000000"/>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EE0D1728-6159-DDFC-2977-90509FDF1282}"/>
              </a:ext>
            </a:extLst>
          </p:cNvPr>
          <p:cNvGrpSpPr/>
          <p:nvPr/>
        </p:nvGrpSpPr>
        <p:grpSpPr>
          <a:xfrm>
            <a:off x="1414192" y="1703027"/>
            <a:ext cx="5430436" cy="3863572"/>
            <a:chOff x="5998010" y="1148703"/>
            <a:chExt cx="5430436" cy="3863572"/>
          </a:xfrm>
        </p:grpSpPr>
        <p:pic>
          <p:nvPicPr>
            <p:cNvPr id="11" name="Picture 10">
              <a:extLst>
                <a:ext uri="{FF2B5EF4-FFF2-40B4-BE49-F238E27FC236}">
                  <a16:creationId xmlns:a16="http://schemas.microsoft.com/office/drawing/2014/main" id="{23B90549-C303-BADE-0E4E-D6B906661F0D}"/>
                </a:ext>
              </a:extLst>
            </p:cNvPr>
            <p:cNvPicPr>
              <a:picLocks noChangeAspect="1"/>
            </p:cNvPicPr>
            <p:nvPr/>
          </p:nvPicPr>
          <p:blipFill>
            <a:blip r:embed="rId3"/>
            <a:stretch>
              <a:fillRect/>
            </a:stretch>
          </p:blipFill>
          <p:spPr>
            <a:xfrm>
              <a:off x="6357827" y="1728128"/>
              <a:ext cx="4788490" cy="3010727"/>
            </a:xfrm>
            <a:prstGeom prst="rect">
              <a:avLst/>
            </a:prstGeom>
          </p:spPr>
        </p:pic>
        <p:sp>
          <p:nvSpPr>
            <p:cNvPr id="12" name="TextBox 11">
              <a:extLst>
                <a:ext uri="{FF2B5EF4-FFF2-40B4-BE49-F238E27FC236}">
                  <a16:creationId xmlns:a16="http://schemas.microsoft.com/office/drawing/2014/main" id="{C8FFC01C-C891-09E0-8CE8-C62AEBE91935}"/>
                </a:ext>
              </a:extLst>
            </p:cNvPr>
            <p:cNvSpPr txBox="1"/>
            <p:nvPr/>
          </p:nvSpPr>
          <p:spPr>
            <a:xfrm>
              <a:off x="6357827" y="1148703"/>
              <a:ext cx="5070619"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solidFill>
                    <a:schemeClr val="accent2"/>
                  </a:solidFill>
                  <a:latin typeface="+mn-lt"/>
                  <a:ea typeface="+mj-ea"/>
                </a:rPr>
                <a:t>Overall Risk of Mortality </a:t>
              </a:r>
              <a:r>
                <a:rPr lang="en-US" b="1" err="1">
                  <a:solidFill>
                    <a:schemeClr val="accent2"/>
                  </a:solidFill>
                  <a:latin typeface="+mn-lt"/>
                  <a:ea typeface="+mj-ea"/>
                </a:rPr>
                <a:t>i</a:t>
              </a:r>
              <a:r>
                <a:rPr lang="en-US" b="1">
                  <a:solidFill>
                    <a:schemeClr val="accent2"/>
                  </a:solidFill>
                  <a:latin typeface="+mn-lt"/>
                  <a:ea typeface="+mj-ea"/>
                </a:rPr>
                <a:t>n the First 90 Days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b="1">
                  <a:solidFill>
                    <a:schemeClr val="accent2"/>
                  </a:solidFill>
                  <a:latin typeface="+mn-lt"/>
                  <a:ea typeface="+mj-ea"/>
                </a:rPr>
                <a:t>After Donor Nephrectomy</a:t>
              </a:r>
            </a:p>
          </p:txBody>
        </p:sp>
        <p:sp>
          <p:nvSpPr>
            <p:cNvPr id="13" name="TextBox 12">
              <a:extLst>
                <a:ext uri="{FF2B5EF4-FFF2-40B4-BE49-F238E27FC236}">
                  <a16:creationId xmlns:a16="http://schemas.microsoft.com/office/drawing/2014/main" id="{38E67FC5-095D-8D6D-F7E1-F3EA7F04E10A}"/>
                </a:ext>
              </a:extLst>
            </p:cNvPr>
            <p:cNvSpPr txBox="1"/>
            <p:nvPr/>
          </p:nvSpPr>
          <p:spPr>
            <a:xfrm>
              <a:off x="5998010" y="2345748"/>
              <a:ext cx="369332" cy="1775487"/>
            </a:xfrm>
            <a:prstGeom prst="rect">
              <a:avLst/>
            </a:prstGeom>
            <a:noFill/>
          </p:spPr>
          <p:txBody>
            <a:bodyPr vert="vert270"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pitchFamily="34" charset="0"/>
                </a:rPr>
                <a:t>Risk per 10,000 donors</a:t>
              </a:r>
            </a:p>
          </p:txBody>
        </p:sp>
        <p:sp>
          <p:nvSpPr>
            <p:cNvPr id="14" name="TextBox 13">
              <a:extLst>
                <a:ext uri="{FF2B5EF4-FFF2-40B4-BE49-F238E27FC236}">
                  <a16:creationId xmlns:a16="http://schemas.microsoft.com/office/drawing/2014/main" id="{92BC5DA7-F30E-73FC-D91F-3346FB11168F}"/>
                </a:ext>
              </a:extLst>
            </p:cNvPr>
            <p:cNvSpPr txBox="1"/>
            <p:nvPr/>
          </p:nvSpPr>
          <p:spPr>
            <a:xfrm>
              <a:off x="7966442" y="4735276"/>
              <a:ext cx="1571264" cy="276999"/>
            </a:xfrm>
            <a:prstGeom prst="rect">
              <a:avLst/>
            </a:prstGeom>
            <a:noFill/>
          </p:spPr>
          <p:txBody>
            <a:bodyPr vert="horz"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Arial" pitchFamily="34" charset="0"/>
                </a:rPr>
                <a:t>Days </a:t>
              </a:r>
              <a:r>
                <a:rPr lang="en-US" sz="1200" b="1">
                  <a:solidFill>
                    <a:srgbClr val="000000"/>
                  </a:solidFill>
                  <a:latin typeface="Arial"/>
                </a:rPr>
                <a:t>p</a:t>
              </a:r>
              <a:r>
                <a:rPr kumimoji="0" lang="en-US" sz="1200" b="1" i="0" u="none" strike="noStrike" kern="1200" cap="none" spc="0" normalizeH="0" baseline="0" noProof="0" err="1">
                  <a:ln>
                    <a:noFill/>
                  </a:ln>
                  <a:solidFill>
                    <a:srgbClr val="000000"/>
                  </a:solidFill>
                  <a:effectLst/>
                  <a:uLnTx/>
                  <a:uFillTx/>
                  <a:latin typeface="Arial"/>
                  <a:ea typeface="+mn-ea"/>
                  <a:cs typeface="Arial" pitchFamily="34" charset="0"/>
                </a:rPr>
                <a:t>ostdonation</a:t>
              </a:r>
              <a:endParaRPr kumimoji="0" lang="en-US" sz="1200" b="1" i="0" u="none" strike="noStrike" kern="1200" cap="none" spc="0" normalizeH="0" baseline="0" noProof="0">
                <a:ln>
                  <a:noFill/>
                </a:ln>
                <a:solidFill>
                  <a:srgbClr val="000000"/>
                </a:solidFill>
                <a:effectLst/>
                <a:uLnTx/>
                <a:uFillTx/>
                <a:latin typeface="Arial"/>
                <a:ea typeface="+mn-ea"/>
                <a:cs typeface="Arial" pitchFamily="34" charset="0"/>
              </a:endParaRPr>
            </a:p>
          </p:txBody>
        </p:sp>
      </p:grpSp>
      <p:sp>
        <p:nvSpPr>
          <p:cNvPr id="16" name="Content Placeholder 2">
            <a:extLst>
              <a:ext uri="{FF2B5EF4-FFF2-40B4-BE49-F238E27FC236}">
                <a16:creationId xmlns:a16="http://schemas.microsoft.com/office/drawing/2014/main" id="{79AA7368-1362-A3D9-6E63-C103DF549DBF}"/>
              </a:ext>
            </a:extLst>
          </p:cNvPr>
          <p:cNvSpPr txBox="1">
            <a:spLocks/>
          </p:cNvSpPr>
          <p:nvPr/>
        </p:nvSpPr>
        <p:spPr bwMode="auto">
          <a:xfrm>
            <a:off x="7002297" y="2420066"/>
            <a:ext cx="4772048" cy="2408974"/>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marR="0" lvl="0" indent="-231775"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rPr>
              <a:t>A national registry study was conducted using data on LKDs from the Scientific Registry of Transplant Recipients from 1993 to 2022</a:t>
            </a:r>
          </a:p>
          <a:p>
            <a:pPr marL="231775" marR="0" lvl="0" indent="-231775"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800" b="0" i="0" u="none" strike="noStrike" kern="1200" cap="none" spc="0" normalizeH="0" baseline="0" noProof="0">
                <a:ln>
                  <a:noFill/>
                </a:ln>
                <a:solidFill>
                  <a:srgbClr val="000000"/>
                </a:solidFill>
                <a:effectLst/>
                <a:uLnTx/>
                <a:uFillTx/>
                <a:latin typeface="Arial"/>
                <a:ea typeface="+mn-ea"/>
              </a:rPr>
              <a:t>36 out of 164,593 donors died within </a:t>
            </a:r>
            <a:br>
              <a:rPr kumimoji="0" lang="en-US" sz="1800" b="0" i="0" u="none" strike="noStrike" kern="1200" cap="none" spc="0" normalizeH="0" baseline="0" noProof="0">
                <a:ln>
                  <a:noFill/>
                </a:ln>
                <a:solidFill>
                  <a:srgbClr val="000000"/>
                </a:solidFill>
                <a:effectLst/>
                <a:uLnTx/>
                <a:uFillTx/>
                <a:latin typeface="Arial"/>
                <a:ea typeface="+mn-ea"/>
              </a:rPr>
            </a:br>
            <a:r>
              <a:rPr kumimoji="0" lang="en-US" sz="1800" b="0" i="0" u="none" strike="noStrike" kern="1200" cap="none" spc="0" normalizeH="0" baseline="0" noProof="0">
                <a:ln>
                  <a:noFill/>
                </a:ln>
                <a:solidFill>
                  <a:srgbClr val="000000"/>
                </a:solidFill>
                <a:effectLst/>
                <a:uLnTx/>
                <a:uFillTx/>
                <a:latin typeface="Arial"/>
                <a:ea typeface="+mn-ea"/>
              </a:rPr>
              <a:t>90 days postdonation (2.2 per 10,000 cases)</a:t>
            </a:r>
          </a:p>
          <a:p>
            <a:pPr marL="738188" marR="0" lvl="1" indent="-280988"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rPr>
              <a:t>50% of deaths occurred within the first </a:t>
            </a:r>
            <a:br>
              <a:rPr kumimoji="0" lang="en-US" sz="1600" b="0" i="0" u="none" strike="noStrike" kern="1200" cap="none" spc="0" normalizeH="0" baseline="0" noProof="0">
                <a:ln>
                  <a:noFill/>
                </a:ln>
                <a:solidFill>
                  <a:srgbClr val="000000"/>
                </a:solidFill>
                <a:effectLst/>
                <a:uLnTx/>
                <a:uFillTx/>
                <a:latin typeface="Arial"/>
                <a:ea typeface="+mn-ea"/>
              </a:rPr>
            </a:br>
            <a:r>
              <a:rPr kumimoji="0" lang="en-US" sz="1600" b="0" i="0" u="none" strike="noStrike" kern="1200" cap="none" spc="0" normalizeH="0" baseline="0" noProof="0">
                <a:ln>
                  <a:noFill/>
                </a:ln>
                <a:solidFill>
                  <a:srgbClr val="000000"/>
                </a:solidFill>
                <a:effectLst/>
                <a:uLnTx/>
                <a:uFillTx/>
                <a:latin typeface="Arial"/>
                <a:ea typeface="+mn-ea"/>
              </a:rPr>
              <a:t>7 days</a:t>
            </a:r>
          </a:p>
        </p:txBody>
      </p:sp>
    </p:spTree>
    <p:extLst>
      <p:ext uri="{BB962C8B-B14F-4D97-AF65-F5344CB8AC3E}">
        <p14:creationId xmlns:p14="http://schemas.microsoft.com/office/powerpoint/2010/main" val="245266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Figure </a:t>
            </a:r>
            <a:r>
              <a:rPr kumimoji="0" lang="en-US" sz="800" b="0" i="0" u="none" strike="noStrike" kern="1200" cap="none" spc="0" normalizeH="0" baseline="0" noProof="0">
                <a:ln>
                  <a:noFill/>
                </a:ln>
                <a:effectLst/>
                <a:uLnTx/>
                <a:uFillTx/>
                <a:latin typeface="Arial" pitchFamily="34" charset="0"/>
                <a:ea typeface="+mn-ea"/>
                <a:cs typeface="Arial" pitchFamily="34" charset="0"/>
              </a:rPr>
              <a:t>reproduced with permission from </a:t>
            </a:r>
            <a:r>
              <a:rPr kumimoji="0" lang="en-US" sz="800" b="0" i="1" u="none" strike="noStrike" kern="1200" cap="none" spc="0" normalizeH="0" baseline="0" noProof="0">
                <a:ln>
                  <a:noFill/>
                </a:ln>
                <a:effectLst/>
                <a:uLnTx/>
                <a:uFillTx/>
                <a:latin typeface="Arial" pitchFamily="34" charset="0"/>
                <a:ea typeface="+mn-ea"/>
                <a:cs typeface="Arial" pitchFamily="34" charset="0"/>
              </a:rPr>
              <a:t>JAMA</a:t>
            </a:r>
            <a:r>
              <a:rPr kumimoji="0" lang="en-US" sz="800" b="0" i="0" u="none" strike="noStrike" kern="1200" cap="none" spc="0" normalizeH="0" baseline="0" noProof="0">
                <a:ln>
                  <a:noFill/>
                </a:ln>
                <a:effectLst/>
                <a:uLnTx/>
                <a:uFillTx/>
                <a:latin typeface="Arial" pitchFamily="34" charset="0"/>
                <a:ea typeface="+mn-ea"/>
                <a:cs typeface="Arial" pitchFamily="34" charset="0"/>
              </a:rPr>
              <a:t>. 2014;311(6):579-586. © 2014 American Medical Association. All rights reserved.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a:ea typeface="ITC Avant Garde Gothic Std Book" charset="0"/>
              </a:rPr>
              <a:t>ESRD, end-stage renal disease; LKD, living kidney donor.</a:t>
            </a:r>
            <a:endPar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1" i="0" u="none" strike="noStrike" kern="1200" cap="none" spc="0" normalizeH="0" baseline="0" noProof="0">
                <a:ln>
                  <a:noFill/>
                </a:ln>
                <a:effectLst/>
                <a:uLnTx/>
                <a:uFillTx/>
                <a:latin typeface="Arial" pitchFamily="34" charset="0"/>
                <a:ea typeface="ITC Avant Garde Gothic Std Book" charset="0"/>
                <a:cs typeface="Arial" pitchFamily="34" charset="0"/>
              </a:rPr>
              <a:t>1. </a:t>
            </a: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Lentine KL, et al. </a:t>
            </a:r>
            <a:r>
              <a:rPr kumimoji="0" lang="de-DE" sz="800" b="0" i="1" u="none" strike="noStrike" kern="1200" cap="none" spc="0" normalizeH="0" baseline="0" noProof="0">
                <a:ln>
                  <a:noFill/>
                </a:ln>
                <a:effectLst/>
                <a:uLnTx/>
                <a:uFillTx/>
                <a:latin typeface="Arial" pitchFamily="34" charset="0"/>
                <a:ea typeface="ITC Avant Garde Gothic Std Book" charset="0"/>
                <a:cs typeface="Arial" pitchFamily="34" charset="0"/>
              </a:rPr>
              <a:t>Transplantation.</a:t>
            </a: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 2017;101(8S suppl 1):S1-S109. </a:t>
            </a:r>
            <a:r>
              <a:rPr kumimoji="0" lang="de-DE" sz="800" b="1" i="0" u="none" strike="noStrike" kern="1200" cap="none" spc="0" normalizeH="0" baseline="0" noProof="0">
                <a:ln>
                  <a:noFill/>
                </a:ln>
                <a:effectLst/>
                <a:uLnTx/>
                <a:uFillTx/>
                <a:latin typeface="Arial" pitchFamily="34" charset="0"/>
                <a:ea typeface="ITC Avant Garde Gothic Std Book" charset="0"/>
                <a:cs typeface="Arial" pitchFamily="34" charset="0"/>
              </a:rPr>
              <a:t>2.</a:t>
            </a: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 Muzaale AD, et al. </a:t>
            </a:r>
            <a:r>
              <a:rPr kumimoji="0" lang="de-DE" sz="800" b="0" i="1" u="none" strike="noStrike" kern="1200" cap="none" spc="0" normalizeH="0" baseline="0" noProof="0">
                <a:ln>
                  <a:noFill/>
                </a:ln>
                <a:effectLst/>
                <a:uLnTx/>
                <a:uFillTx/>
                <a:latin typeface="Arial" pitchFamily="34" charset="0"/>
                <a:ea typeface="ITC Avant Garde Gothic Std Book" charset="0"/>
                <a:cs typeface="Arial" pitchFamily="34" charset="0"/>
              </a:rPr>
              <a:t>JAMA</a:t>
            </a: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 2014;311(6):579-586. </a:t>
            </a:r>
            <a:endParaRPr kumimoji="0" lang="en-US" sz="800" b="0" i="0" u="none" strike="noStrike" kern="1200" cap="none" spc="0" normalizeH="0" baseline="0" noProof="0">
              <a:ln>
                <a:noFill/>
              </a:ln>
              <a:effectLst/>
              <a:uLnTx/>
              <a:uFillTx/>
              <a:latin typeface="Arial" pitchFamily="34" charset="0"/>
              <a:ea typeface="ITC Avant Garde Gothic Std Book" charset="0"/>
              <a:cs typeface="Arial" pitchFamily="34"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762000" y="1"/>
            <a:ext cx="11066208" cy="963487"/>
          </a:xfrm>
        </p:spPr>
        <p:txBody>
          <a:bodyPr/>
          <a:lstStyle/>
          <a:p>
            <a:r>
              <a:rPr lang="en-US"/>
              <a:t>The Risk of ESRD in Living Kidney Donors</a:t>
            </a:r>
          </a:p>
        </p:txBody>
      </p:sp>
      <p:sp>
        <p:nvSpPr>
          <p:cNvPr id="192" name="Content Placeholder 2">
            <a:extLst>
              <a:ext uri="{FF2B5EF4-FFF2-40B4-BE49-F238E27FC236}">
                <a16:creationId xmlns:a16="http://schemas.microsoft.com/office/drawing/2014/main" id="{23994032-84B8-4E6C-8A0C-AD33CDBE674F}"/>
              </a:ext>
            </a:extLst>
          </p:cNvPr>
          <p:cNvSpPr txBox="1">
            <a:spLocks/>
          </p:cNvSpPr>
          <p:nvPr/>
        </p:nvSpPr>
        <p:spPr bwMode="auto">
          <a:xfrm>
            <a:off x="762000" y="963488"/>
            <a:ext cx="10359341" cy="85403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marR="0" lvl="0" indent="-231775" algn="l" defTabSz="914400" rtl="0" eaLnBrk="0" fontAlgn="base" latinLnBrk="0" hangingPunct="0">
              <a:lnSpc>
                <a:spcPct val="90000"/>
              </a:lnSpc>
              <a:spcBef>
                <a:spcPts val="1200"/>
              </a:spcBef>
              <a:spcAft>
                <a:spcPts val="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rPr>
              <a:t>When donating a kidney, LKDs accept the long-term risk of developing ESRD</a:t>
            </a:r>
            <a:r>
              <a:rPr kumimoji="0" lang="en-US" sz="1600" b="0" i="0" u="none" strike="noStrike" kern="1200" cap="none" spc="0" normalizeH="0" baseline="30000" noProof="0">
                <a:ln>
                  <a:noFill/>
                </a:ln>
                <a:solidFill>
                  <a:srgbClr val="000000"/>
                </a:solidFill>
                <a:effectLst/>
                <a:uLnTx/>
                <a:uFillTx/>
                <a:latin typeface="Arial"/>
                <a:ea typeface="+mn-ea"/>
              </a:rPr>
              <a:t>1</a:t>
            </a:r>
          </a:p>
          <a:p>
            <a:pPr marL="231775" marR="0" lvl="0" indent="-231775" algn="l" defTabSz="914400" rtl="0" eaLnBrk="0" fontAlgn="base" latinLnBrk="0" hangingPunct="0">
              <a:lnSpc>
                <a:spcPct val="90000"/>
              </a:lnSpc>
              <a:spcBef>
                <a:spcPts val="1200"/>
              </a:spcBef>
              <a:spcAft>
                <a:spcPts val="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rPr>
              <a:t>LKDs (Black, Hispanic, and White donors) had a </a:t>
            </a:r>
            <a:r>
              <a:rPr kumimoji="0" lang="en-US" sz="1600" b="1" i="0" u="none" strike="noStrike" kern="1200" cap="none" spc="0" normalizeH="0" baseline="0" noProof="0">
                <a:ln>
                  <a:noFill/>
                </a:ln>
                <a:solidFill>
                  <a:srgbClr val="00AEEE"/>
                </a:solidFill>
                <a:effectLst/>
                <a:uLnTx/>
                <a:uFillTx/>
                <a:latin typeface="Arial"/>
                <a:ea typeface="+mn-ea"/>
              </a:rPr>
              <a:t>higher estimated lifetime-risk of ESRD </a:t>
            </a:r>
            <a:r>
              <a:rPr kumimoji="0" lang="en-US" sz="1600" b="0" i="0" u="none" strike="noStrike" kern="1200" cap="none" spc="0" normalizeH="0" baseline="0" noProof="0">
                <a:ln>
                  <a:noFill/>
                </a:ln>
                <a:solidFill>
                  <a:srgbClr val="000000"/>
                </a:solidFill>
                <a:effectLst/>
                <a:uLnTx/>
                <a:uFillTx/>
                <a:latin typeface="Arial"/>
                <a:ea typeface="+mn-ea"/>
              </a:rPr>
              <a:t>than similarly healthy non-donors, as examined in a cohort study</a:t>
            </a:r>
            <a:r>
              <a:rPr kumimoji="0" lang="en-US" sz="1600" b="0" i="0" u="none" strike="noStrike" kern="1200" cap="none" spc="0" normalizeH="0" baseline="30000" noProof="0">
                <a:ln>
                  <a:noFill/>
                </a:ln>
                <a:solidFill>
                  <a:srgbClr val="000000"/>
                </a:solidFill>
                <a:effectLst/>
                <a:uLnTx/>
                <a:uFillTx/>
                <a:latin typeface="Arial"/>
                <a:ea typeface="+mn-ea"/>
              </a:rPr>
              <a:t>2</a:t>
            </a:r>
          </a:p>
        </p:txBody>
      </p:sp>
      <p:sp>
        <p:nvSpPr>
          <p:cNvPr id="193" name="TextBox 192">
            <a:extLst>
              <a:ext uri="{FF2B5EF4-FFF2-40B4-BE49-F238E27FC236}">
                <a16:creationId xmlns:a16="http://schemas.microsoft.com/office/drawing/2014/main" id="{762CC5C0-9D98-4967-8EED-D487C8F55110}"/>
              </a:ext>
            </a:extLst>
          </p:cNvPr>
          <p:cNvSpPr txBox="1"/>
          <p:nvPr/>
        </p:nvSpPr>
        <p:spPr>
          <a:xfrm>
            <a:off x="1929957" y="1838264"/>
            <a:ext cx="5134243"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chemeClr val="accent3"/>
                </a:solidFill>
                <a:effectLst/>
                <a:uLnTx/>
                <a:uFillTx/>
                <a:latin typeface="Arial" pitchFamily="34" charset="0"/>
                <a:ea typeface="+mn-ea"/>
                <a:cs typeface="Arial" pitchFamily="34" charset="0"/>
              </a:rPr>
              <a:t>Cumulative Incidence of ESRD in </a:t>
            </a:r>
            <a:br>
              <a:rPr kumimoji="0" lang="en-US" sz="1400" b="1" i="0" u="none" strike="noStrike" kern="1200" cap="none" spc="0" normalizeH="0" baseline="0" noProof="0">
                <a:ln>
                  <a:noFill/>
                </a:ln>
                <a:solidFill>
                  <a:schemeClr val="accent3"/>
                </a:solidFill>
                <a:effectLst/>
                <a:uLnTx/>
                <a:uFillTx/>
                <a:latin typeface="Arial" pitchFamily="34" charset="0"/>
                <a:ea typeface="+mn-ea"/>
                <a:cs typeface="Arial" pitchFamily="34" charset="0"/>
              </a:rPr>
            </a:br>
            <a:r>
              <a:rPr kumimoji="0" lang="en-US" sz="1400" b="1" i="0" u="none" strike="noStrike" kern="1200" cap="none" spc="0" normalizeH="0" baseline="0" noProof="0">
                <a:ln>
                  <a:noFill/>
                </a:ln>
                <a:solidFill>
                  <a:schemeClr val="accent3"/>
                </a:solidFill>
                <a:effectLst/>
                <a:uLnTx/>
                <a:uFillTx/>
                <a:latin typeface="Arial" pitchFamily="34" charset="0"/>
                <a:ea typeface="+mn-ea"/>
                <a:cs typeface="Arial" pitchFamily="34" charset="0"/>
              </a:rPr>
              <a:t>LKDs vs </a:t>
            </a:r>
            <a:r>
              <a:rPr lang="en-US" sz="1400" b="1">
                <a:solidFill>
                  <a:schemeClr val="accent3"/>
                </a:solidFill>
              </a:rPr>
              <a:t>Matched</a:t>
            </a:r>
            <a:r>
              <a:rPr kumimoji="0" lang="en-US" sz="1400" b="1" i="0" u="none" strike="noStrike" kern="1200" cap="none" spc="0" normalizeH="0" baseline="0" noProof="0">
                <a:ln>
                  <a:noFill/>
                </a:ln>
                <a:solidFill>
                  <a:schemeClr val="accent3"/>
                </a:solidFill>
                <a:effectLst/>
                <a:uLnTx/>
                <a:uFillTx/>
                <a:latin typeface="Arial" pitchFamily="34" charset="0"/>
                <a:ea typeface="+mn-ea"/>
                <a:cs typeface="Arial" pitchFamily="34" charset="0"/>
              </a:rPr>
              <a:t> Healthy Non-Donors</a:t>
            </a:r>
            <a:r>
              <a:rPr kumimoji="0" lang="en-US" sz="1400" b="1" i="0" u="none" strike="noStrike" kern="1200" cap="none" spc="0" normalizeH="0" baseline="30000" noProof="0">
                <a:ln>
                  <a:noFill/>
                </a:ln>
                <a:solidFill>
                  <a:schemeClr val="accent3"/>
                </a:solidFill>
                <a:effectLst/>
                <a:uLnTx/>
                <a:uFillTx/>
                <a:latin typeface="Arial" pitchFamily="34" charset="0"/>
                <a:ea typeface="+mn-ea"/>
                <a:cs typeface="Arial" pitchFamily="34" charset="0"/>
              </a:rPr>
              <a:t>2</a:t>
            </a:r>
          </a:p>
        </p:txBody>
      </p:sp>
      <p:sp>
        <p:nvSpPr>
          <p:cNvPr id="194" name="TextBox 193">
            <a:extLst>
              <a:ext uri="{FF2B5EF4-FFF2-40B4-BE49-F238E27FC236}">
                <a16:creationId xmlns:a16="http://schemas.microsoft.com/office/drawing/2014/main" id="{A989DBAC-16F5-4A48-905C-F9814375CA8D}"/>
              </a:ext>
            </a:extLst>
          </p:cNvPr>
          <p:cNvSpPr txBox="1"/>
          <p:nvPr/>
        </p:nvSpPr>
        <p:spPr>
          <a:xfrm rot="16200000">
            <a:off x="1064448" y="3573071"/>
            <a:ext cx="2008018"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ESRD per 10,000 donors</a:t>
            </a:r>
          </a:p>
        </p:txBody>
      </p:sp>
      <p:cxnSp>
        <p:nvCxnSpPr>
          <p:cNvPr id="196" name="Straight Connector 195">
            <a:extLst>
              <a:ext uri="{FF2B5EF4-FFF2-40B4-BE49-F238E27FC236}">
                <a16:creationId xmlns:a16="http://schemas.microsoft.com/office/drawing/2014/main" id="{00760E1F-13E9-4080-9BA0-FEAFE60193A7}"/>
              </a:ext>
            </a:extLst>
          </p:cNvPr>
          <p:cNvCxnSpPr>
            <a:cxnSpLocks/>
          </p:cNvCxnSpPr>
          <p:nvPr/>
        </p:nvCxnSpPr>
        <p:spPr>
          <a:xfrm flipH="1">
            <a:off x="2487176" y="2508304"/>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9740448-6E06-4C62-9431-72E1EB3B27FB}"/>
              </a:ext>
            </a:extLst>
          </p:cNvPr>
          <p:cNvCxnSpPr>
            <a:cxnSpLocks/>
          </p:cNvCxnSpPr>
          <p:nvPr/>
        </p:nvCxnSpPr>
        <p:spPr>
          <a:xfrm flipH="1">
            <a:off x="2487176" y="3095238"/>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593C393-F212-4015-8FAD-C20600998242}"/>
              </a:ext>
            </a:extLst>
          </p:cNvPr>
          <p:cNvCxnSpPr>
            <a:cxnSpLocks/>
          </p:cNvCxnSpPr>
          <p:nvPr/>
        </p:nvCxnSpPr>
        <p:spPr>
          <a:xfrm flipH="1">
            <a:off x="2487176" y="426910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A4E6DF8-EFB2-421C-ABC7-1A07513CE6C1}"/>
              </a:ext>
            </a:extLst>
          </p:cNvPr>
          <p:cNvCxnSpPr>
            <a:cxnSpLocks/>
          </p:cNvCxnSpPr>
          <p:nvPr/>
        </p:nvCxnSpPr>
        <p:spPr>
          <a:xfrm flipH="1">
            <a:off x="2487176" y="4856042"/>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6F90E82-7843-49E6-93F8-33E081D90E9D}"/>
              </a:ext>
            </a:extLst>
          </p:cNvPr>
          <p:cNvCxnSpPr>
            <a:cxnSpLocks/>
          </p:cNvCxnSpPr>
          <p:nvPr/>
        </p:nvCxnSpPr>
        <p:spPr>
          <a:xfrm flipH="1">
            <a:off x="2487176" y="3682172"/>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F2DCBDE-497A-4D73-975A-2601C0DC76CD}"/>
              </a:ext>
            </a:extLst>
          </p:cNvPr>
          <p:cNvCxnSpPr>
            <a:cxnSpLocks/>
          </p:cNvCxnSpPr>
          <p:nvPr/>
        </p:nvCxnSpPr>
        <p:spPr>
          <a:xfrm rot="5400000" flipH="1">
            <a:off x="2521931" y="48918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AC8B130-0454-4FFD-90BC-707F884E5D7D}"/>
              </a:ext>
            </a:extLst>
          </p:cNvPr>
          <p:cNvCxnSpPr>
            <a:cxnSpLocks/>
          </p:cNvCxnSpPr>
          <p:nvPr/>
        </p:nvCxnSpPr>
        <p:spPr>
          <a:xfrm rot="5400000" flipH="1">
            <a:off x="3250266" y="48918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62070F0-8C29-400F-9C6B-AD9A01115D99}"/>
              </a:ext>
            </a:extLst>
          </p:cNvPr>
          <p:cNvCxnSpPr>
            <a:cxnSpLocks/>
          </p:cNvCxnSpPr>
          <p:nvPr/>
        </p:nvCxnSpPr>
        <p:spPr>
          <a:xfrm rot="5400000" flipH="1">
            <a:off x="3987837" y="48918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39A9C78C-E95A-4282-98B0-287B8BCE14A2}"/>
              </a:ext>
            </a:extLst>
          </p:cNvPr>
          <p:cNvCxnSpPr>
            <a:cxnSpLocks/>
          </p:cNvCxnSpPr>
          <p:nvPr/>
        </p:nvCxnSpPr>
        <p:spPr>
          <a:xfrm rot="5400000" flipH="1">
            <a:off x="4725407" y="48918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F39089CF-D409-4C5C-87F6-E255850DC132}"/>
              </a:ext>
            </a:extLst>
          </p:cNvPr>
          <p:cNvCxnSpPr>
            <a:cxnSpLocks/>
          </p:cNvCxnSpPr>
          <p:nvPr/>
        </p:nvCxnSpPr>
        <p:spPr>
          <a:xfrm rot="5400000" flipH="1">
            <a:off x="5499923" y="48918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234C86D-5E1E-4EF9-AFE5-7F01C918348F}"/>
              </a:ext>
            </a:extLst>
          </p:cNvPr>
          <p:cNvCxnSpPr>
            <a:cxnSpLocks/>
          </p:cNvCxnSpPr>
          <p:nvPr/>
        </p:nvCxnSpPr>
        <p:spPr>
          <a:xfrm rot="5400000" flipH="1">
            <a:off x="6302148" y="48918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Box 206">
            <a:extLst>
              <a:ext uri="{FF2B5EF4-FFF2-40B4-BE49-F238E27FC236}">
                <a16:creationId xmlns:a16="http://schemas.microsoft.com/office/drawing/2014/main" id="{89DC6571-8BE2-4C8A-8ACE-42A72AB025F3}"/>
              </a:ext>
            </a:extLst>
          </p:cNvPr>
          <p:cNvSpPr txBox="1"/>
          <p:nvPr/>
        </p:nvSpPr>
        <p:spPr>
          <a:xfrm>
            <a:off x="2168233" y="2376647"/>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40</a:t>
            </a:r>
          </a:p>
        </p:txBody>
      </p:sp>
      <p:sp>
        <p:nvSpPr>
          <p:cNvPr id="208" name="TextBox 207">
            <a:extLst>
              <a:ext uri="{FF2B5EF4-FFF2-40B4-BE49-F238E27FC236}">
                <a16:creationId xmlns:a16="http://schemas.microsoft.com/office/drawing/2014/main" id="{245AA842-A48A-425E-834B-E2CF48EE1EFD}"/>
              </a:ext>
            </a:extLst>
          </p:cNvPr>
          <p:cNvSpPr txBox="1"/>
          <p:nvPr/>
        </p:nvSpPr>
        <p:spPr>
          <a:xfrm>
            <a:off x="2168233" y="2961424"/>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30</a:t>
            </a:r>
          </a:p>
        </p:txBody>
      </p:sp>
      <p:sp>
        <p:nvSpPr>
          <p:cNvPr id="209" name="TextBox 208">
            <a:extLst>
              <a:ext uri="{FF2B5EF4-FFF2-40B4-BE49-F238E27FC236}">
                <a16:creationId xmlns:a16="http://schemas.microsoft.com/office/drawing/2014/main" id="{977D9C42-F2C8-4953-A781-32CA2141DD93}"/>
              </a:ext>
            </a:extLst>
          </p:cNvPr>
          <p:cNvSpPr txBox="1"/>
          <p:nvPr/>
        </p:nvSpPr>
        <p:spPr>
          <a:xfrm>
            <a:off x="2168233" y="3546201"/>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p>
        </p:txBody>
      </p:sp>
      <p:sp>
        <p:nvSpPr>
          <p:cNvPr id="210" name="TextBox 209">
            <a:extLst>
              <a:ext uri="{FF2B5EF4-FFF2-40B4-BE49-F238E27FC236}">
                <a16:creationId xmlns:a16="http://schemas.microsoft.com/office/drawing/2014/main" id="{DF61D47A-6001-4BD7-9428-4C3853BB0FB8}"/>
              </a:ext>
            </a:extLst>
          </p:cNvPr>
          <p:cNvSpPr txBox="1"/>
          <p:nvPr/>
        </p:nvSpPr>
        <p:spPr>
          <a:xfrm>
            <a:off x="2168233" y="4130978"/>
            <a:ext cx="35458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p>
        </p:txBody>
      </p:sp>
      <p:sp>
        <p:nvSpPr>
          <p:cNvPr id="211" name="TextBox 210">
            <a:extLst>
              <a:ext uri="{FF2B5EF4-FFF2-40B4-BE49-F238E27FC236}">
                <a16:creationId xmlns:a16="http://schemas.microsoft.com/office/drawing/2014/main" id="{8538DC8B-AB6F-465C-8B85-D073A5C31EE6}"/>
              </a:ext>
            </a:extLst>
          </p:cNvPr>
          <p:cNvSpPr txBox="1"/>
          <p:nvPr/>
        </p:nvSpPr>
        <p:spPr>
          <a:xfrm>
            <a:off x="2253195" y="4715755"/>
            <a:ext cx="269625"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212" name="TextBox 211">
            <a:extLst>
              <a:ext uri="{FF2B5EF4-FFF2-40B4-BE49-F238E27FC236}">
                <a16:creationId xmlns:a16="http://schemas.microsoft.com/office/drawing/2014/main" id="{16FC08F2-38B2-4AAC-96EC-7FC91603FC99}"/>
              </a:ext>
            </a:extLst>
          </p:cNvPr>
          <p:cNvSpPr txBox="1"/>
          <p:nvPr/>
        </p:nvSpPr>
        <p:spPr>
          <a:xfrm>
            <a:off x="2584710" y="2669902"/>
            <a:ext cx="760144"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pitchFamily="34" charset="0"/>
                <a:ea typeface="+mn-ea"/>
                <a:cs typeface="Arial" pitchFamily="34" charset="0"/>
              </a:rPr>
              <a:t>P</a:t>
            </a: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&lt;0.001</a:t>
            </a:r>
          </a:p>
        </p:txBody>
      </p:sp>
      <p:sp>
        <p:nvSpPr>
          <p:cNvPr id="213" name="TextBox 212">
            <a:extLst>
              <a:ext uri="{FF2B5EF4-FFF2-40B4-BE49-F238E27FC236}">
                <a16:creationId xmlns:a16="http://schemas.microsoft.com/office/drawing/2014/main" id="{26335E5F-7D90-43B5-AB65-B079D080C562}"/>
              </a:ext>
            </a:extLst>
          </p:cNvPr>
          <p:cNvSpPr txBox="1"/>
          <p:nvPr/>
        </p:nvSpPr>
        <p:spPr>
          <a:xfrm>
            <a:off x="4778637" y="2826920"/>
            <a:ext cx="976549"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Live donors</a:t>
            </a:r>
            <a:b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(n=96,217)</a:t>
            </a:r>
          </a:p>
        </p:txBody>
      </p:sp>
      <p:sp>
        <p:nvSpPr>
          <p:cNvPr id="214" name="TextBox 213">
            <a:extLst>
              <a:ext uri="{FF2B5EF4-FFF2-40B4-BE49-F238E27FC236}">
                <a16:creationId xmlns:a16="http://schemas.microsoft.com/office/drawing/2014/main" id="{EF63887D-D2F4-4EC4-A695-80ADD4F3CFA8}"/>
              </a:ext>
            </a:extLst>
          </p:cNvPr>
          <p:cNvSpPr txBox="1"/>
          <p:nvPr/>
        </p:nvSpPr>
        <p:spPr>
          <a:xfrm>
            <a:off x="2416770" y="4899589"/>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215" name="TextBox 214">
            <a:extLst>
              <a:ext uri="{FF2B5EF4-FFF2-40B4-BE49-F238E27FC236}">
                <a16:creationId xmlns:a16="http://schemas.microsoft.com/office/drawing/2014/main" id="{18B2887A-7263-42C2-9A1A-6D69A9CB097E}"/>
              </a:ext>
            </a:extLst>
          </p:cNvPr>
          <p:cNvSpPr txBox="1"/>
          <p:nvPr/>
        </p:nvSpPr>
        <p:spPr>
          <a:xfrm>
            <a:off x="3147666" y="4899589"/>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3</a:t>
            </a:r>
          </a:p>
        </p:txBody>
      </p:sp>
      <p:sp>
        <p:nvSpPr>
          <p:cNvPr id="216" name="TextBox 215">
            <a:extLst>
              <a:ext uri="{FF2B5EF4-FFF2-40B4-BE49-F238E27FC236}">
                <a16:creationId xmlns:a16="http://schemas.microsoft.com/office/drawing/2014/main" id="{4EAD9161-1332-4CCF-A92E-CEE2DB804515}"/>
              </a:ext>
            </a:extLst>
          </p:cNvPr>
          <p:cNvSpPr txBox="1"/>
          <p:nvPr/>
        </p:nvSpPr>
        <p:spPr>
          <a:xfrm>
            <a:off x="3891006" y="4899589"/>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6</a:t>
            </a:r>
          </a:p>
        </p:txBody>
      </p:sp>
      <p:sp>
        <p:nvSpPr>
          <p:cNvPr id="217" name="TextBox 216">
            <a:extLst>
              <a:ext uri="{FF2B5EF4-FFF2-40B4-BE49-F238E27FC236}">
                <a16:creationId xmlns:a16="http://schemas.microsoft.com/office/drawing/2014/main" id="{692CE2CF-C8BA-4A37-B768-AAE290D452FB}"/>
              </a:ext>
            </a:extLst>
          </p:cNvPr>
          <p:cNvSpPr txBox="1"/>
          <p:nvPr/>
        </p:nvSpPr>
        <p:spPr>
          <a:xfrm>
            <a:off x="4634346" y="4899589"/>
            <a:ext cx="269625"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9</a:t>
            </a:r>
          </a:p>
        </p:txBody>
      </p:sp>
      <p:sp>
        <p:nvSpPr>
          <p:cNvPr id="218" name="TextBox 217">
            <a:extLst>
              <a:ext uri="{FF2B5EF4-FFF2-40B4-BE49-F238E27FC236}">
                <a16:creationId xmlns:a16="http://schemas.microsoft.com/office/drawing/2014/main" id="{774C86CF-41D1-44DF-9A43-4D3147015021}"/>
              </a:ext>
            </a:extLst>
          </p:cNvPr>
          <p:cNvSpPr txBox="1"/>
          <p:nvPr/>
        </p:nvSpPr>
        <p:spPr>
          <a:xfrm>
            <a:off x="5353864" y="4899589"/>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12</a:t>
            </a:r>
          </a:p>
        </p:txBody>
      </p:sp>
      <p:sp>
        <p:nvSpPr>
          <p:cNvPr id="219" name="TextBox 218">
            <a:extLst>
              <a:ext uri="{FF2B5EF4-FFF2-40B4-BE49-F238E27FC236}">
                <a16:creationId xmlns:a16="http://schemas.microsoft.com/office/drawing/2014/main" id="{E89969CE-ACE2-4C42-BB0B-5D8FFEE1595D}"/>
              </a:ext>
            </a:extLst>
          </p:cNvPr>
          <p:cNvSpPr txBox="1"/>
          <p:nvPr/>
        </p:nvSpPr>
        <p:spPr>
          <a:xfrm>
            <a:off x="6150564" y="4899589"/>
            <a:ext cx="35458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15</a:t>
            </a:r>
          </a:p>
        </p:txBody>
      </p:sp>
      <p:sp>
        <p:nvSpPr>
          <p:cNvPr id="220" name="TextBox 219">
            <a:extLst>
              <a:ext uri="{FF2B5EF4-FFF2-40B4-BE49-F238E27FC236}">
                <a16:creationId xmlns:a16="http://schemas.microsoft.com/office/drawing/2014/main" id="{04398FCF-9A2D-4716-9CC5-5DE8D8450CD4}"/>
              </a:ext>
            </a:extLst>
          </p:cNvPr>
          <p:cNvSpPr txBox="1"/>
          <p:nvPr/>
        </p:nvSpPr>
        <p:spPr>
          <a:xfrm>
            <a:off x="4009384" y="5076189"/>
            <a:ext cx="752478"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Years</a:t>
            </a:r>
          </a:p>
        </p:txBody>
      </p:sp>
      <p:sp>
        <p:nvSpPr>
          <p:cNvPr id="221" name="Freeform 45">
            <a:extLst>
              <a:ext uri="{FF2B5EF4-FFF2-40B4-BE49-F238E27FC236}">
                <a16:creationId xmlns:a16="http://schemas.microsoft.com/office/drawing/2014/main" id="{D9B0FDE3-BCC6-4C38-965B-8E67EA5BE017}"/>
              </a:ext>
            </a:extLst>
          </p:cNvPr>
          <p:cNvSpPr/>
          <p:nvPr/>
        </p:nvSpPr>
        <p:spPr>
          <a:xfrm>
            <a:off x="2539703" y="4322489"/>
            <a:ext cx="3809587" cy="524243"/>
          </a:xfrm>
          <a:custGeom>
            <a:avLst/>
            <a:gdLst>
              <a:gd name="connsiteX0" fmla="*/ 0 w 3809587"/>
              <a:gd name="connsiteY0" fmla="*/ 524244 h 524243"/>
              <a:gd name="connsiteX1" fmla="*/ 3059640 w 3809587"/>
              <a:gd name="connsiteY1" fmla="*/ 524244 h 524243"/>
              <a:gd name="connsiteX2" fmla="*/ 3059640 w 3809587"/>
              <a:gd name="connsiteY2" fmla="*/ 506259 h 524243"/>
              <a:gd name="connsiteX3" fmla="*/ 3082149 w 3809587"/>
              <a:gd name="connsiteY3" fmla="*/ 506259 h 524243"/>
              <a:gd name="connsiteX4" fmla="*/ 3082149 w 3809587"/>
              <a:gd name="connsiteY4" fmla="*/ 495544 h 524243"/>
              <a:gd name="connsiteX5" fmla="*/ 3088544 w 3809587"/>
              <a:gd name="connsiteY5" fmla="*/ 495544 h 524243"/>
              <a:gd name="connsiteX6" fmla="*/ 3088544 w 3809587"/>
              <a:gd name="connsiteY6" fmla="*/ 486615 h 524243"/>
              <a:gd name="connsiteX7" fmla="*/ 3709449 w 3809587"/>
              <a:gd name="connsiteY7" fmla="*/ 486615 h 524243"/>
              <a:gd name="connsiteX8" fmla="*/ 3709449 w 3809587"/>
              <a:gd name="connsiteY8" fmla="*/ 471947 h 524243"/>
              <a:gd name="connsiteX9" fmla="*/ 3809588 w 3809587"/>
              <a:gd name="connsiteY9" fmla="*/ 471947 h 524243"/>
              <a:gd name="connsiteX10" fmla="*/ 3809588 w 3809587"/>
              <a:gd name="connsiteY10" fmla="*/ 0 h 524243"/>
              <a:gd name="connsiteX11" fmla="*/ 3707276 w 3809587"/>
              <a:gd name="connsiteY11" fmla="*/ 0 h 524243"/>
              <a:gd name="connsiteX12" fmla="*/ 3707276 w 3809587"/>
              <a:gd name="connsiteY12" fmla="*/ 20791 h 524243"/>
              <a:gd name="connsiteX13" fmla="*/ 3088032 w 3809587"/>
              <a:gd name="connsiteY13" fmla="*/ 20791 h 524243"/>
              <a:gd name="connsiteX14" fmla="*/ 3088032 w 3809587"/>
              <a:gd name="connsiteY14" fmla="*/ 43623 h 524243"/>
              <a:gd name="connsiteX15" fmla="*/ 3080486 w 3809587"/>
              <a:gd name="connsiteY15" fmla="*/ 43623 h 524243"/>
              <a:gd name="connsiteX16" fmla="*/ 3080486 w 3809587"/>
              <a:gd name="connsiteY16" fmla="*/ 285209 h 524243"/>
              <a:gd name="connsiteX17" fmla="*/ 3057210 w 3809587"/>
              <a:gd name="connsiteY17" fmla="*/ 285209 h 524243"/>
              <a:gd name="connsiteX18" fmla="*/ 3057210 w 3809587"/>
              <a:gd name="connsiteY18" fmla="*/ 391206 h 524243"/>
              <a:gd name="connsiteX19" fmla="*/ 2832892 w 3809587"/>
              <a:gd name="connsiteY19" fmla="*/ 391206 h 524243"/>
              <a:gd name="connsiteX20" fmla="*/ 2832892 w 3809587"/>
              <a:gd name="connsiteY20" fmla="*/ 410849 h 524243"/>
              <a:gd name="connsiteX21" fmla="*/ 2767156 w 3809587"/>
              <a:gd name="connsiteY21" fmla="*/ 410849 h 524243"/>
              <a:gd name="connsiteX22" fmla="*/ 2767156 w 3809587"/>
              <a:gd name="connsiteY22" fmla="*/ 423604 h 524243"/>
              <a:gd name="connsiteX23" fmla="*/ 969662 w 3809587"/>
              <a:gd name="connsiteY23" fmla="*/ 423604 h 524243"/>
              <a:gd name="connsiteX24" fmla="*/ 969662 w 3809587"/>
              <a:gd name="connsiteY24" fmla="*/ 488018 h 524243"/>
              <a:gd name="connsiteX25" fmla="*/ 841772 w 3809587"/>
              <a:gd name="connsiteY25" fmla="*/ 488019 h 524243"/>
              <a:gd name="connsiteX26" fmla="*/ 841772 w 3809587"/>
              <a:gd name="connsiteY26" fmla="*/ 498095 h 524243"/>
              <a:gd name="connsiteX27" fmla="*/ 575505 w 3809587"/>
              <a:gd name="connsiteY27" fmla="*/ 498095 h 524243"/>
              <a:gd name="connsiteX28" fmla="*/ 575505 w 3809587"/>
              <a:gd name="connsiteY28" fmla="*/ 508427 h 524243"/>
              <a:gd name="connsiteX29" fmla="*/ 0 w 3809587"/>
              <a:gd name="connsiteY29" fmla="*/ 508427 h 52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09587" h="524243">
                <a:moveTo>
                  <a:pt x="0" y="524244"/>
                </a:moveTo>
                <a:lnTo>
                  <a:pt x="3059640" y="524244"/>
                </a:lnTo>
                <a:lnTo>
                  <a:pt x="3059640" y="506259"/>
                </a:lnTo>
                <a:lnTo>
                  <a:pt x="3082149" y="506259"/>
                </a:lnTo>
                <a:lnTo>
                  <a:pt x="3082149" y="495544"/>
                </a:lnTo>
                <a:lnTo>
                  <a:pt x="3088544" y="495544"/>
                </a:lnTo>
                <a:lnTo>
                  <a:pt x="3088544" y="486615"/>
                </a:lnTo>
                <a:lnTo>
                  <a:pt x="3709449" y="486615"/>
                </a:lnTo>
                <a:lnTo>
                  <a:pt x="3709449" y="471947"/>
                </a:lnTo>
                <a:lnTo>
                  <a:pt x="3809588" y="471947"/>
                </a:lnTo>
                <a:lnTo>
                  <a:pt x="3809588" y="0"/>
                </a:lnTo>
                <a:lnTo>
                  <a:pt x="3707276" y="0"/>
                </a:lnTo>
                <a:lnTo>
                  <a:pt x="3707276" y="20791"/>
                </a:lnTo>
                <a:lnTo>
                  <a:pt x="3088032" y="20791"/>
                </a:lnTo>
                <a:lnTo>
                  <a:pt x="3088032" y="43623"/>
                </a:lnTo>
                <a:lnTo>
                  <a:pt x="3080486" y="43623"/>
                </a:lnTo>
                <a:lnTo>
                  <a:pt x="3080486" y="285209"/>
                </a:lnTo>
                <a:lnTo>
                  <a:pt x="3057210" y="285209"/>
                </a:lnTo>
                <a:lnTo>
                  <a:pt x="3057210" y="391206"/>
                </a:lnTo>
                <a:lnTo>
                  <a:pt x="2832892" y="391206"/>
                </a:lnTo>
                <a:lnTo>
                  <a:pt x="2832892" y="410849"/>
                </a:lnTo>
                <a:lnTo>
                  <a:pt x="2767156" y="410849"/>
                </a:lnTo>
                <a:lnTo>
                  <a:pt x="2767156" y="423604"/>
                </a:lnTo>
                <a:lnTo>
                  <a:pt x="969662" y="423604"/>
                </a:lnTo>
                <a:cubicBezTo>
                  <a:pt x="970750" y="445062"/>
                  <a:pt x="970750" y="466561"/>
                  <a:pt x="969662" y="488018"/>
                </a:cubicBezTo>
                <a:lnTo>
                  <a:pt x="841772" y="488019"/>
                </a:lnTo>
                <a:lnTo>
                  <a:pt x="841772" y="498095"/>
                </a:lnTo>
                <a:lnTo>
                  <a:pt x="575505" y="498095"/>
                </a:lnTo>
                <a:lnTo>
                  <a:pt x="575505" y="508427"/>
                </a:lnTo>
                <a:lnTo>
                  <a:pt x="0" y="508427"/>
                </a:lnTo>
                <a:close/>
              </a:path>
            </a:pathLst>
          </a:custGeom>
          <a:solidFill>
            <a:schemeClr val="accent6">
              <a:lumMod val="20000"/>
              <a:lumOff val="80000"/>
            </a:schemeClr>
          </a:solidFill>
          <a:ln w="1277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22" name="Freeform 46">
            <a:extLst>
              <a:ext uri="{FF2B5EF4-FFF2-40B4-BE49-F238E27FC236}">
                <a16:creationId xmlns:a16="http://schemas.microsoft.com/office/drawing/2014/main" id="{107F158C-CB92-4055-B0B0-906BFB11F838}"/>
              </a:ext>
            </a:extLst>
          </p:cNvPr>
          <p:cNvSpPr/>
          <p:nvPr/>
        </p:nvSpPr>
        <p:spPr>
          <a:xfrm>
            <a:off x="2626413" y="4616879"/>
            <a:ext cx="3725691" cy="226406"/>
          </a:xfrm>
          <a:custGeom>
            <a:avLst/>
            <a:gdLst>
              <a:gd name="connsiteX0" fmla="*/ 0 w 3725691"/>
              <a:gd name="connsiteY0" fmla="*/ 226407 h 226406"/>
              <a:gd name="connsiteX1" fmla="*/ 743297 w 3725691"/>
              <a:gd name="connsiteY1" fmla="*/ 226407 h 226406"/>
              <a:gd name="connsiteX2" fmla="*/ 743297 w 3725691"/>
              <a:gd name="connsiteY2" fmla="*/ 218244 h 226406"/>
              <a:gd name="connsiteX3" fmla="*/ 936794 w 3725691"/>
              <a:gd name="connsiteY3" fmla="*/ 218244 h 226406"/>
              <a:gd name="connsiteX4" fmla="*/ 936794 w 3725691"/>
              <a:gd name="connsiteY4" fmla="*/ 205106 h 226406"/>
              <a:gd name="connsiteX5" fmla="*/ 942549 w 3725691"/>
              <a:gd name="connsiteY5" fmla="*/ 205106 h 226406"/>
              <a:gd name="connsiteX6" fmla="*/ 942549 w 3725691"/>
              <a:gd name="connsiteY6" fmla="*/ 189544 h 226406"/>
              <a:gd name="connsiteX7" fmla="*/ 2679807 w 3725691"/>
              <a:gd name="connsiteY7" fmla="*/ 189544 h 226406"/>
              <a:gd name="connsiteX8" fmla="*/ 2679807 w 3725691"/>
              <a:gd name="connsiteY8" fmla="*/ 184187 h 226406"/>
              <a:gd name="connsiteX9" fmla="*/ 2733777 w 3725691"/>
              <a:gd name="connsiteY9" fmla="*/ 184187 h 226406"/>
              <a:gd name="connsiteX10" fmla="*/ 2733777 w 3725691"/>
              <a:gd name="connsiteY10" fmla="*/ 175003 h 226406"/>
              <a:gd name="connsiteX11" fmla="*/ 2970118 w 3725691"/>
              <a:gd name="connsiteY11" fmla="*/ 175003 h 226406"/>
              <a:gd name="connsiteX12" fmla="*/ 2970118 w 3725691"/>
              <a:gd name="connsiteY12" fmla="*/ 122451 h 226406"/>
              <a:gd name="connsiteX13" fmla="*/ 2985720 w 3725691"/>
              <a:gd name="connsiteY13" fmla="*/ 122451 h 226406"/>
              <a:gd name="connsiteX14" fmla="*/ 2985720 w 3725691"/>
              <a:gd name="connsiteY14" fmla="*/ 48598 h 226406"/>
              <a:gd name="connsiteX15" fmla="*/ 2994417 w 3725691"/>
              <a:gd name="connsiteY15" fmla="*/ 48598 h 226406"/>
              <a:gd name="connsiteX16" fmla="*/ 2994417 w 3725691"/>
              <a:gd name="connsiteY16" fmla="*/ 23852 h 226406"/>
              <a:gd name="connsiteX17" fmla="*/ 3000811 w 3725691"/>
              <a:gd name="connsiteY17" fmla="*/ 23852 h 226406"/>
              <a:gd name="connsiteX18" fmla="*/ 3000811 w 3725691"/>
              <a:gd name="connsiteY18" fmla="*/ 10714 h 226406"/>
              <a:gd name="connsiteX19" fmla="*/ 3622868 w 3725691"/>
              <a:gd name="connsiteY19" fmla="*/ 10714 h 226406"/>
              <a:gd name="connsiteX20" fmla="*/ 3622868 w 3725691"/>
              <a:gd name="connsiteY20" fmla="*/ 0 h 226406"/>
              <a:gd name="connsiteX21" fmla="*/ 3725692 w 3725691"/>
              <a:gd name="connsiteY21" fmla="*/ 0 h 22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5691" h="226406">
                <a:moveTo>
                  <a:pt x="0" y="226407"/>
                </a:moveTo>
                <a:lnTo>
                  <a:pt x="743297" y="226407"/>
                </a:lnTo>
                <a:lnTo>
                  <a:pt x="743297" y="218244"/>
                </a:lnTo>
                <a:lnTo>
                  <a:pt x="936794" y="218244"/>
                </a:lnTo>
                <a:lnTo>
                  <a:pt x="936794" y="205106"/>
                </a:lnTo>
                <a:lnTo>
                  <a:pt x="942549" y="205106"/>
                </a:lnTo>
                <a:lnTo>
                  <a:pt x="942549" y="189544"/>
                </a:lnTo>
                <a:lnTo>
                  <a:pt x="2679807" y="189544"/>
                </a:lnTo>
                <a:lnTo>
                  <a:pt x="2679807" y="184187"/>
                </a:lnTo>
                <a:lnTo>
                  <a:pt x="2733777" y="184187"/>
                </a:lnTo>
                <a:lnTo>
                  <a:pt x="2733777" y="175003"/>
                </a:lnTo>
                <a:lnTo>
                  <a:pt x="2970118" y="175003"/>
                </a:lnTo>
                <a:lnTo>
                  <a:pt x="2970118" y="122451"/>
                </a:lnTo>
                <a:lnTo>
                  <a:pt x="2985720" y="122451"/>
                </a:lnTo>
                <a:lnTo>
                  <a:pt x="2985720" y="48598"/>
                </a:lnTo>
                <a:lnTo>
                  <a:pt x="2994417" y="48598"/>
                </a:lnTo>
                <a:lnTo>
                  <a:pt x="2994417" y="23852"/>
                </a:lnTo>
                <a:lnTo>
                  <a:pt x="3000811" y="23852"/>
                </a:lnTo>
                <a:lnTo>
                  <a:pt x="3000811" y="10714"/>
                </a:lnTo>
                <a:lnTo>
                  <a:pt x="3622868" y="10714"/>
                </a:lnTo>
                <a:lnTo>
                  <a:pt x="3622868" y="0"/>
                </a:lnTo>
                <a:lnTo>
                  <a:pt x="3725692" y="0"/>
                </a:lnTo>
              </a:path>
            </a:pathLst>
          </a:custGeom>
          <a:noFill/>
          <a:ln w="25400" cap="flat">
            <a:solidFill>
              <a:schemeClr val="accent5"/>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23" name="Freeform 47">
            <a:extLst>
              <a:ext uri="{FF2B5EF4-FFF2-40B4-BE49-F238E27FC236}">
                <a16:creationId xmlns:a16="http://schemas.microsoft.com/office/drawing/2014/main" id="{900D1302-AB25-4A26-9CCD-862A00C5D532}"/>
              </a:ext>
            </a:extLst>
          </p:cNvPr>
          <p:cNvSpPr/>
          <p:nvPr/>
        </p:nvSpPr>
        <p:spPr>
          <a:xfrm>
            <a:off x="2556966" y="2585215"/>
            <a:ext cx="3788228" cy="2262283"/>
          </a:xfrm>
          <a:custGeom>
            <a:avLst/>
            <a:gdLst>
              <a:gd name="connsiteX0" fmla="*/ 0 w 3805494"/>
              <a:gd name="connsiteY0" fmla="*/ 2262284 h 2262283"/>
              <a:gd name="connsiteX1" fmla="*/ 0 w 3805494"/>
              <a:gd name="connsiteY1" fmla="*/ 2217768 h 2262283"/>
              <a:gd name="connsiteX2" fmla="*/ 62410 w 3805494"/>
              <a:gd name="connsiteY2" fmla="*/ 2217768 h 2262283"/>
              <a:gd name="connsiteX3" fmla="*/ 62410 w 3805494"/>
              <a:gd name="connsiteY3" fmla="*/ 2210624 h 2262283"/>
              <a:gd name="connsiteX4" fmla="*/ 242224 w 3805494"/>
              <a:gd name="connsiteY4" fmla="*/ 2210624 h 2262283"/>
              <a:gd name="connsiteX5" fmla="*/ 242224 w 3805494"/>
              <a:gd name="connsiteY5" fmla="*/ 2197232 h 2262283"/>
              <a:gd name="connsiteX6" fmla="*/ 384949 w 3805494"/>
              <a:gd name="connsiteY6" fmla="*/ 2197232 h 2262283"/>
              <a:gd name="connsiteX7" fmla="*/ 384949 w 3805494"/>
              <a:gd name="connsiteY7" fmla="*/ 2188941 h 2262283"/>
              <a:gd name="connsiteX8" fmla="*/ 576784 w 3805494"/>
              <a:gd name="connsiteY8" fmla="*/ 2188941 h 2262283"/>
              <a:gd name="connsiteX9" fmla="*/ 576784 w 3805494"/>
              <a:gd name="connsiteY9" fmla="*/ 2175547 h 2262283"/>
              <a:gd name="connsiteX10" fmla="*/ 702116 w 3805494"/>
              <a:gd name="connsiteY10" fmla="*/ 2175547 h 2262283"/>
              <a:gd name="connsiteX11" fmla="*/ 702116 w 3805494"/>
              <a:gd name="connsiteY11" fmla="*/ 2170063 h 2262283"/>
              <a:gd name="connsiteX12" fmla="*/ 808904 w 3805494"/>
              <a:gd name="connsiteY12" fmla="*/ 2170063 h 2262283"/>
              <a:gd name="connsiteX13" fmla="*/ 808904 w 3805494"/>
              <a:gd name="connsiteY13" fmla="*/ 2161389 h 2262283"/>
              <a:gd name="connsiteX14" fmla="*/ 900602 w 3805494"/>
              <a:gd name="connsiteY14" fmla="*/ 2161389 h 2262283"/>
              <a:gd name="connsiteX15" fmla="*/ 900602 w 3805494"/>
              <a:gd name="connsiteY15" fmla="*/ 2147614 h 2262283"/>
              <a:gd name="connsiteX16" fmla="*/ 928993 w 3805494"/>
              <a:gd name="connsiteY16" fmla="*/ 2147614 h 2262283"/>
              <a:gd name="connsiteX17" fmla="*/ 928993 w 3805494"/>
              <a:gd name="connsiteY17" fmla="*/ 2132690 h 2262283"/>
              <a:gd name="connsiteX18" fmla="*/ 974522 w 3805494"/>
              <a:gd name="connsiteY18" fmla="*/ 2132690 h 2262283"/>
              <a:gd name="connsiteX19" fmla="*/ 974522 w 3805494"/>
              <a:gd name="connsiteY19" fmla="*/ 2125547 h 2262283"/>
              <a:gd name="connsiteX20" fmla="*/ 1020434 w 3805494"/>
              <a:gd name="connsiteY20" fmla="*/ 2125547 h 2262283"/>
              <a:gd name="connsiteX21" fmla="*/ 1020434 w 3805494"/>
              <a:gd name="connsiteY21" fmla="*/ 2117766 h 2262283"/>
              <a:gd name="connsiteX22" fmla="*/ 1108550 w 3805494"/>
              <a:gd name="connsiteY22" fmla="*/ 2117766 h 2262283"/>
              <a:gd name="connsiteX23" fmla="*/ 1108550 w 3805494"/>
              <a:gd name="connsiteY23" fmla="*/ 2099143 h 2262283"/>
              <a:gd name="connsiteX24" fmla="*/ 1293096 w 3805494"/>
              <a:gd name="connsiteY24" fmla="*/ 2099143 h 2262283"/>
              <a:gd name="connsiteX25" fmla="*/ 1293096 w 3805494"/>
              <a:gd name="connsiteY25" fmla="*/ 2093658 h 2262283"/>
              <a:gd name="connsiteX26" fmla="*/ 1303455 w 3805494"/>
              <a:gd name="connsiteY26" fmla="*/ 2093658 h 2262283"/>
              <a:gd name="connsiteX27" fmla="*/ 1303455 w 3805494"/>
              <a:gd name="connsiteY27" fmla="*/ 2085750 h 2262283"/>
              <a:gd name="connsiteX28" fmla="*/ 1312919 w 3805494"/>
              <a:gd name="connsiteY28" fmla="*/ 2085750 h 2262283"/>
              <a:gd name="connsiteX29" fmla="*/ 1312919 w 3805494"/>
              <a:gd name="connsiteY29" fmla="*/ 2077842 h 2262283"/>
              <a:gd name="connsiteX30" fmla="*/ 1322766 w 3805494"/>
              <a:gd name="connsiteY30" fmla="*/ 2077842 h 2262283"/>
              <a:gd name="connsiteX31" fmla="*/ 1322766 w 3805494"/>
              <a:gd name="connsiteY31" fmla="*/ 2070826 h 2262283"/>
              <a:gd name="connsiteX32" fmla="*/ 1365481 w 3805494"/>
              <a:gd name="connsiteY32" fmla="*/ 2070826 h 2262283"/>
              <a:gd name="connsiteX33" fmla="*/ 1365481 w 3805494"/>
              <a:gd name="connsiteY33" fmla="*/ 2045316 h 2262283"/>
              <a:gd name="connsiteX34" fmla="*/ 1381212 w 3805494"/>
              <a:gd name="connsiteY34" fmla="*/ 2045316 h 2262283"/>
              <a:gd name="connsiteX35" fmla="*/ 1381212 w 3805494"/>
              <a:gd name="connsiteY35" fmla="*/ 2031540 h 2262283"/>
              <a:gd name="connsiteX36" fmla="*/ 1434926 w 3805494"/>
              <a:gd name="connsiteY36" fmla="*/ 2031540 h 2262283"/>
              <a:gd name="connsiteX37" fmla="*/ 1434926 w 3805494"/>
              <a:gd name="connsiteY37" fmla="*/ 2017381 h 2262283"/>
              <a:gd name="connsiteX38" fmla="*/ 1555526 w 3805494"/>
              <a:gd name="connsiteY38" fmla="*/ 2017381 h 2262283"/>
              <a:gd name="connsiteX39" fmla="*/ 1555526 w 3805494"/>
              <a:gd name="connsiteY39" fmla="*/ 2007050 h 2262283"/>
              <a:gd name="connsiteX40" fmla="*/ 1602206 w 3805494"/>
              <a:gd name="connsiteY40" fmla="*/ 2007050 h 2262283"/>
              <a:gd name="connsiteX41" fmla="*/ 1602206 w 3805494"/>
              <a:gd name="connsiteY41" fmla="*/ 1989703 h 2262283"/>
              <a:gd name="connsiteX42" fmla="*/ 1609240 w 3805494"/>
              <a:gd name="connsiteY42" fmla="*/ 1989703 h 2262283"/>
              <a:gd name="connsiteX43" fmla="*/ 1609240 w 3805494"/>
              <a:gd name="connsiteY43" fmla="*/ 1968018 h 2262283"/>
              <a:gd name="connsiteX44" fmla="*/ 1619215 w 3805494"/>
              <a:gd name="connsiteY44" fmla="*/ 1968018 h 2262283"/>
              <a:gd name="connsiteX45" fmla="*/ 1619215 w 3805494"/>
              <a:gd name="connsiteY45" fmla="*/ 1951054 h 2262283"/>
              <a:gd name="connsiteX46" fmla="*/ 1628679 w 3805494"/>
              <a:gd name="connsiteY46" fmla="*/ 1951054 h 2262283"/>
              <a:gd name="connsiteX47" fmla="*/ 1628679 w 3805494"/>
              <a:gd name="connsiteY47" fmla="*/ 1938299 h 2262283"/>
              <a:gd name="connsiteX48" fmla="*/ 1637759 w 3805494"/>
              <a:gd name="connsiteY48" fmla="*/ 1938299 h 2262283"/>
              <a:gd name="connsiteX49" fmla="*/ 1637759 w 3805494"/>
              <a:gd name="connsiteY49" fmla="*/ 1925543 h 2262283"/>
              <a:gd name="connsiteX50" fmla="*/ 1674080 w 3805494"/>
              <a:gd name="connsiteY50" fmla="*/ 1925543 h 2262283"/>
              <a:gd name="connsiteX51" fmla="*/ 1674080 w 3805494"/>
              <a:gd name="connsiteY51" fmla="*/ 1909471 h 2262283"/>
              <a:gd name="connsiteX52" fmla="*/ 1720376 w 3805494"/>
              <a:gd name="connsiteY52" fmla="*/ 1909471 h 2262283"/>
              <a:gd name="connsiteX53" fmla="*/ 1720376 w 3805494"/>
              <a:gd name="connsiteY53" fmla="*/ 1896716 h 2262283"/>
              <a:gd name="connsiteX54" fmla="*/ 1736235 w 3805494"/>
              <a:gd name="connsiteY54" fmla="*/ 1896716 h 2262283"/>
              <a:gd name="connsiteX55" fmla="*/ 1736235 w 3805494"/>
              <a:gd name="connsiteY55" fmla="*/ 1882048 h 2262283"/>
              <a:gd name="connsiteX56" fmla="*/ 1746850 w 3805494"/>
              <a:gd name="connsiteY56" fmla="*/ 1882048 h 2262283"/>
              <a:gd name="connsiteX57" fmla="*/ 1746850 w 3805494"/>
              <a:gd name="connsiteY57" fmla="*/ 1867889 h 2262283"/>
              <a:gd name="connsiteX58" fmla="*/ 1761046 w 3805494"/>
              <a:gd name="connsiteY58" fmla="*/ 1867889 h 2262283"/>
              <a:gd name="connsiteX59" fmla="*/ 1761046 w 3805494"/>
              <a:gd name="connsiteY59" fmla="*/ 1837149 h 2262283"/>
              <a:gd name="connsiteX60" fmla="*/ 1777671 w 3805494"/>
              <a:gd name="connsiteY60" fmla="*/ 1837149 h 2262283"/>
              <a:gd name="connsiteX61" fmla="*/ 1777671 w 3805494"/>
              <a:gd name="connsiteY61" fmla="*/ 1816358 h 2262283"/>
              <a:gd name="connsiteX62" fmla="*/ 1798261 w 3805494"/>
              <a:gd name="connsiteY62" fmla="*/ 1816358 h 2262283"/>
              <a:gd name="connsiteX63" fmla="*/ 1798261 w 3805494"/>
              <a:gd name="connsiteY63" fmla="*/ 1807684 h 2262283"/>
              <a:gd name="connsiteX64" fmla="*/ 1878065 w 3805494"/>
              <a:gd name="connsiteY64" fmla="*/ 1807684 h 2262283"/>
              <a:gd name="connsiteX65" fmla="*/ 1878065 w 3805494"/>
              <a:gd name="connsiteY65" fmla="*/ 1793908 h 2262283"/>
              <a:gd name="connsiteX66" fmla="*/ 1991887 w 3805494"/>
              <a:gd name="connsiteY66" fmla="*/ 1793908 h 2262283"/>
              <a:gd name="connsiteX67" fmla="*/ 1991887 w 3805494"/>
              <a:gd name="connsiteY67" fmla="*/ 1778984 h 2262283"/>
              <a:gd name="connsiteX68" fmla="*/ 2071818 w 3805494"/>
              <a:gd name="connsiteY68" fmla="*/ 1778984 h 2262283"/>
              <a:gd name="connsiteX69" fmla="*/ 2071818 w 3805494"/>
              <a:gd name="connsiteY69" fmla="*/ 1766229 h 2262283"/>
              <a:gd name="connsiteX70" fmla="*/ 2086014 w 3805494"/>
              <a:gd name="connsiteY70" fmla="*/ 1766229 h 2262283"/>
              <a:gd name="connsiteX71" fmla="*/ 2086014 w 3805494"/>
              <a:gd name="connsiteY71" fmla="*/ 1745311 h 2262283"/>
              <a:gd name="connsiteX72" fmla="*/ 2126683 w 3805494"/>
              <a:gd name="connsiteY72" fmla="*/ 1745311 h 2262283"/>
              <a:gd name="connsiteX73" fmla="*/ 2126683 w 3805494"/>
              <a:gd name="connsiteY73" fmla="*/ 1716866 h 2262283"/>
              <a:gd name="connsiteX74" fmla="*/ 2141390 w 3805494"/>
              <a:gd name="connsiteY74" fmla="*/ 1716866 h 2262283"/>
              <a:gd name="connsiteX75" fmla="*/ 2141390 w 3805494"/>
              <a:gd name="connsiteY75" fmla="*/ 1694417 h 2262283"/>
              <a:gd name="connsiteX76" fmla="*/ 2171444 w 3805494"/>
              <a:gd name="connsiteY76" fmla="*/ 1694417 h 2262283"/>
              <a:gd name="connsiteX77" fmla="*/ 2171444 w 3805494"/>
              <a:gd name="connsiteY77" fmla="*/ 1688167 h 2262283"/>
              <a:gd name="connsiteX78" fmla="*/ 2269408 w 3805494"/>
              <a:gd name="connsiteY78" fmla="*/ 1688167 h 2262283"/>
              <a:gd name="connsiteX79" fmla="*/ 2269408 w 3805494"/>
              <a:gd name="connsiteY79" fmla="*/ 1658574 h 2262283"/>
              <a:gd name="connsiteX80" fmla="*/ 2280151 w 3805494"/>
              <a:gd name="connsiteY80" fmla="*/ 1658574 h 2262283"/>
              <a:gd name="connsiteX81" fmla="*/ 2280151 w 3805494"/>
              <a:gd name="connsiteY81" fmla="*/ 1640844 h 2262283"/>
              <a:gd name="connsiteX82" fmla="*/ 2306624 w 3805494"/>
              <a:gd name="connsiteY82" fmla="*/ 1640844 h 2262283"/>
              <a:gd name="connsiteX83" fmla="*/ 2306624 w 3805494"/>
              <a:gd name="connsiteY83" fmla="*/ 1622477 h 2262283"/>
              <a:gd name="connsiteX84" fmla="*/ 2354839 w 3805494"/>
              <a:gd name="connsiteY84" fmla="*/ 1622477 h 2262283"/>
              <a:gd name="connsiteX85" fmla="*/ 2354839 w 3805494"/>
              <a:gd name="connsiteY85" fmla="*/ 1601686 h 2262283"/>
              <a:gd name="connsiteX86" fmla="*/ 2418784 w 3805494"/>
              <a:gd name="connsiteY86" fmla="*/ 1601686 h 2262283"/>
              <a:gd name="connsiteX87" fmla="*/ 2418784 w 3805494"/>
              <a:gd name="connsiteY87" fmla="*/ 1558700 h 2262283"/>
              <a:gd name="connsiteX88" fmla="*/ 2426969 w 3805494"/>
              <a:gd name="connsiteY88" fmla="*/ 1558700 h 2262283"/>
              <a:gd name="connsiteX89" fmla="*/ 2426969 w 3805494"/>
              <a:gd name="connsiteY89" fmla="*/ 1529873 h 2262283"/>
              <a:gd name="connsiteX90" fmla="*/ 2436177 w 3805494"/>
              <a:gd name="connsiteY90" fmla="*/ 1529873 h 2262283"/>
              <a:gd name="connsiteX91" fmla="*/ 2436177 w 3805494"/>
              <a:gd name="connsiteY91" fmla="*/ 1487270 h 2262283"/>
              <a:gd name="connsiteX92" fmla="*/ 2445640 w 3805494"/>
              <a:gd name="connsiteY92" fmla="*/ 1487270 h 2262283"/>
              <a:gd name="connsiteX93" fmla="*/ 2445640 w 3805494"/>
              <a:gd name="connsiteY93" fmla="*/ 1472347 h 2262283"/>
              <a:gd name="connsiteX94" fmla="*/ 2453569 w 3805494"/>
              <a:gd name="connsiteY94" fmla="*/ 1472347 h 2262283"/>
              <a:gd name="connsiteX95" fmla="*/ 2453569 w 3805494"/>
              <a:gd name="connsiteY95" fmla="*/ 1449387 h 2262283"/>
              <a:gd name="connsiteX96" fmla="*/ 2461371 w 3805494"/>
              <a:gd name="connsiteY96" fmla="*/ 1449387 h 2262283"/>
              <a:gd name="connsiteX97" fmla="*/ 2461371 w 3805494"/>
              <a:gd name="connsiteY97" fmla="*/ 1422983 h 2262283"/>
              <a:gd name="connsiteX98" fmla="*/ 2479147 w 3805494"/>
              <a:gd name="connsiteY98" fmla="*/ 1422983 h 2262283"/>
              <a:gd name="connsiteX99" fmla="*/ 2479147 w 3805494"/>
              <a:gd name="connsiteY99" fmla="*/ 1406912 h 2262283"/>
              <a:gd name="connsiteX100" fmla="*/ 2523142 w 3805494"/>
              <a:gd name="connsiteY100" fmla="*/ 1406912 h 2262283"/>
              <a:gd name="connsiteX101" fmla="*/ 2523142 w 3805494"/>
              <a:gd name="connsiteY101" fmla="*/ 1385610 h 2262283"/>
              <a:gd name="connsiteX102" fmla="*/ 2633767 w 3805494"/>
              <a:gd name="connsiteY102" fmla="*/ 1385610 h 2262283"/>
              <a:gd name="connsiteX103" fmla="*/ 2633767 w 3805494"/>
              <a:gd name="connsiteY103" fmla="*/ 1299640 h 2262283"/>
              <a:gd name="connsiteX104" fmla="*/ 2660112 w 3805494"/>
              <a:gd name="connsiteY104" fmla="*/ 1299640 h 2262283"/>
              <a:gd name="connsiteX105" fmla="*/ 2660112 w 3805494"/>
              <a:gd name="connsiteY105" fmla="*/ 1280252 h 2262283"/>
              <a:gd name="connsiteX106" fmla="*/ 2680319 w 3805494"/>
              <a:gd name="connsiteY106" fmla="*/ 1280252 h 2262283"/>
              <a:gd name="connsiteX107" fmla="*/ 2680319 w 3805494"/>
              <a:gd name="connsiteY107" fmla="*/ 1255889 h 2262283"/>
              <a:gd name="connsiteX108" fmla="*/ 2720221 w 3805494"/>
              <a:gd name="connsiteY108" fmla="*/ 1255889 h 2262283"/>
              <a:gd name="connsiteX109" fmla="*/ 2720221 w 3805494"/>
              <a:gd name="connsiteY109" fmla="*/ 1243134 h 2262283"/>
              <a:gd name="connsiteX110" fmla="*/ 2748740 w 3805494"/>
              <a:gd name="connsiteY110" fmla="*/ 1243134 h 2262283"/>
              <a:gd name="connsiteX111" fmla="*/ 2748740 w 3805494"/>
              <a:gd name="connsiteY111" fmla="*/ 1214307 h 2262283"/>
              <a:gd name="connsiteX112" fmla="*/ 2776364 w 3805494"/>
              <a:gd name="connsiteY112" fmla="*/ 1214307 h 2262283"/>
              <a:gd name="connsiteX113" fmla="*/ 2776364 w 3805494"/>
              <a:gd name="connsiteY113" fmla="*/ 1164688 h 2262283"/>
              <a:gd name="connsiteX114" fmla="*/ 2804884 w 3805494"/>
              <a:gd name="connsiteY114" fmla="*/ 1164688 h 2262283"/>
              <a:gd name="connsiteX115" fmla="*/ 2804884 w 3805494"/>
              <a:gd name="connsiteY115" fmla="*/ 1142111 h 2262283"/>
              <a:gd name="connsiteX116" fmla="*/ 2845553 w 3805494"/>
              <a:gd name="connsiteY116" fmla="*/ 1142111 h 2262283"/>
              <a:gd name="connsiteX117" fmla="*/ 2845553 w 3805494"/>
              <a:gd name="connsiteY117" fmla="*/ 1088922 h 2262283"/>
              <a:gd name="connsiteX118" fmla="*/ 2865375 w 3805494"/>
              <a:gd name="connsiteY118" fmla="*/ 1088922 h 2262283"/>
              <a:gd name="connsiteX119" fmla="*/ 2865375 w 3805494"/>
              <a:gd name="connsiteY119" fmla="*/ 1070809 h 2262283"/>
              <a:gd name="connsiteX120" fmla="*/ 2883920 w 3805494"/>
              <a:gd name="connsiteY120" fmla="*/ 1070809 h 2262283"/>
              <a:gd name="connsiteX121" fmla="*/ 2883920 w 3805494"/>
              <a:gd name="connsiteY121" fmla="*/ 1008563 h 2262283"/>
              <a:gd name="connsiteX122" fmla="*/ 2893000 w 3805494"/>
              <a:gd name="connsiteY122" fmla="*/ 1008563 h 2262283"/>
              <a:gd name="connsiteX123" fmla="*/ 2893000 w 3805494"/>
              <a:gd name="connsiteY123" fmla="*/ 985986 h 2262283"/>
              <a:gd name="connsiteX124" fmla="*/ 2900929 w 3805494"/>
              <a:gd name="connsiteY124" fmla="*/ 985986 h 2262283"/>
              <a:gd name="connsiteX125" fmla="*/ 2900929 w 3805494"/>
              <a:gd name="connsiteY125" fmla="*/ 940705 h 2262283"/>
              <a:gd name="connsiteX126" fmla="*/ 2911928 w 3805494"/>
              <a:gd name="connsiteY126" fmla="*/ 940705 h 2262283"/>
              <a:gd name="connsiteX127" fmla="*/ 2911928 w 3805494"/>
              <a:gd name="connsiteY127" fmla="*/ 884709 h 2262283"/>
              <a:gd name="connsiteX128" fmla="*/ 2941470 w 3805494"/>
              <a:gd name="connsiteY128" fmla="*/ 884709 h 2262283"/>
              <a:gd name="connsiteX129" fmla="*/ 2941470 w 3805494"/>
              <a:gd name="connsiteY129" fmla="*/ 868892 h 2262283"/>
              <a:gd name="connsiteX130" fmla="*/ 3084707 w 3805494"/>
              <a:gd name="connsiteY130" fmla="*/ 868892 h 2262283"/>
              <a:gd name="connsiteX131" fmla="*/ 3084707 w 3805494"/>
              <a:gd name="connsiteY131" fmla="*/ 813790 h 2262283"/>
              <a:gd name="connsiteX132" fmla="*/ 3094938 w 3805494"/>
              <a:gd name="connsiteY132" fmla="*/ 813790 h 2262283"/>
              <a:gd name="connsiteX133" fmla="*/ 3094938 w 3805494"/>
              <a:gd name="connsiteY133" fmla="*/ 738023 h 2262283"/>
              <a:gd name="connsiteX134" fmla="*/ 3163359 w 3805494"/>
              <a:gd name="connsiteY134" fmla="*/ 738023 h 2262283"/>
              <a:gd name="connsiteX135" fmla="*/ 3163359 w 3805494"/>
              <a:gd name="connsiteY135" fmla="*/ 638659 h 2262283"/>
              <a:gd name="connsiteX136" fmla="*/ 3199296 w 3805494"/>
              <a:gd name="connsiteY136" fmla="*/ 638659 h 2262283"/>
              <a:gd name="connsiteX137" fmla="*/ 3199296 w 3805494"/>
              <a:gd name="connsiteY137" fmla="*/ 596056 h 2262283"/>
              <a:gd name="connsiteX138" fmla="*/ 3207993 w 3805494"/>
              <a:gd name="connsiteY138" fmla="*/ 596056 h 2262283"/>
              <a:gd name="connsiteX139" fmla="*/ 3207993 w 3805494"/>
              <a:gd name="connsiteY139" fmla="*/ 576540 h 2262283"/>
              <a:gd name="connsiteX140" fmla="*/ 3218736 w 3805494"/>
              <a:gd name="connsiteY140" fmla="*/ 576540 h 2262283"/>
              <a:gd name="connsiteX141" fmla="*/ 3218736 w 3805494"/>
              <a:gd name="connsiteY141" fmla="*/ 447074 h 2262283"/>
              <a:gd name="connsiteX142" fmla="*/ 3222828 w 3805494"/>
              <a:gd name="connsiteY142" fmla="*/ 447074 h 2262283"/>
              <a:gd name="connsiteX143" fmla="*/ 3222828 w 3805494"/>
              <a:gd name="connsiteY143" fmla="*/ 417482 h 2262283"/>
              <a:gd name="connsiteX144" fmla="*/ 3227944 w 3805494"/>
              <a:gd name="connsiteY144" fmla="*/ 417482 h 2262283"/>
              <a:gd name="connsiteX145" fmla="*/ 3227944 w 3805494"/>
              <a:gd name="connsiteY145" fmla="*/ 367098 h 2262283"/>
              <a:gd name="connsiteX146" fmla="*/ 3257231 w 3805494"/>
              <a:gd name="connsiteY146" fmla="*/ 367098 h 2262283"/>
              <a:gd name="connsiteX147" fmla="*/ 3257231 w 3805494"/>
              <a:gd name="connsiteY147" fmla="*/ 337888 h 2262283"/>
              <a:gd name="connsiteX148" fmla="*/ 3301864 w 3805494"/>
              <a:gd name="connsiteY148" fmla="*/ 337888 h 2262283"/>
              <a:gd name="connsiteX149" fmla="*/ 3301864 w 3805494"/>
              <a:gd name="connsiteY149" fmla="*/ 274112 h 2262283"/>
              <a:gd name="connsiteX150" fmla="*/ 3357624 w 3805494"/>
              <a:gd name="connsiteY150" fmla="*/ 274112 h 2262283"/>
              <a:gd name="connsiteX151" fmla="*/ 3357624 w 3805494"/>
              <a:gd name="connsiteY151" fmla="*/ 200769 h 2262283"/>
              <a:gd name="connsiteX152" fmla="*/ 3487561 w 3805494"/>
              <a:gd name="connsiteY152" fmla="*/ 200769 h 2262283"/>
              <a:gd name="connsiteX153" fmla="*/ 3487561 w 3805494"/>
              <a:gd name="connsiteY153" fmla="*/ 159059 h 2262283"/>
              <a:gd name="connsiteX154" fmla="*/ 3516975 w 3805494"/>
              <a:gd name="connsiteY154" fmla="*/ 159059 h 2262283"/>
              <a:gd name="connsiteX155" fmla="*/ 3516975 w 3805494"/>
              <a:gd name="connsiteY155" fmla="*/ 108038 h 2262283"/>
              <a:gd name="connsiteX156" fmla="*/ 3554064 w 3805494"/>
              <a:gd name="connsiteY156" fmla="*/ 108038 h 2262283"/>
              <a:gd name="connsiteX157" fmla="*/ 3554064 w 3805494"/>
              <a:gd name="connsiteY157" fmla="*/ 36225 h 2262283"/>
              <a:gd name="connsiteX158" fmla="*/ 3604324 w 3805494"/>
              <a:gd name="connsiteY158" fmla="*/ 36225 h 2262283"/>
              <a:gd name="connsiteX159" fmla="*/ 3604324 w 3805494"/>
              <a:gd name="connsiteY159" fmla="*/ 0 h 2262283"/>
              <a:gd name="connsiteX160" fmla="*/ 3805495 w 3805494"/>
              <a:gd name="connsiteY160" fmla="*/ 0 h 2262283"/>
              <a:gd name="connsiteX161" fmla="*/ 3805495 w 3805494"/>
              <a:gd name="connsiteY161" fmla="*/ 835474 h 2262283"/>
              <a:gd name="connsiteX162" fmla="*/ 3604707 w 3805494"/>
              <a:gd name="connsiteY162" fmla="*/ 835474 h 2262283"/>
              <a:gd name="connsiteX163" fmla="*/ 3604707 w 3805494"/>
              <a:gd name="connsiteY163" fmla="*/ 865448 h 2262283"/>
              <a:gd name="connsiteX164" fmla="*/ 3551378 w 3805494"/>
              <a:gd name="connsiteY164" fmla="*/ 865448 h 2262283"/>
              <a:gd name="connsiteX165" fmla="*/ 3551378 w 3805494"/>
              <a:gd name="connsiteY165" fmla="*/ 903714 h 2262283"/>
              <a:gd name="connsiteX166" fmla="*/ 3522091 w 3805494"/>
              <a:gd name="connsiteY166" fmla="*/ 903714 h 2262283"/>
              <a:gd name="connsiteX167" fmla="*/ 3522091 w 3805494"/>
              <a:gd name="connsiteY167" fmla="*/ 941980 h 2262283"/>
              <a:gd name="connsiteX168" fmla="*/ 3493188 w 3805494"/>
              <a:gd name="connsiteY168" fmla="*/ 941980 h 2262283"/>
              <a:gd name="connsiteX169" fmla="*/ 3493188 w 3805494"/>
              <a:gd name="connsiteY169" fmla="*/ 982670 h 2262283"/>
              <a:gd name="connsiteX170" fmla="*/ 3365298 w 3805494"/>
              <a:gd name="connsiteY170" fmla="*/ 982670 h 2262283"/>
              <a:gd name="connsiteX171" fmla="*/ 3365298 w 3805494"/>
              <a:gd name="connsiteY171" fmla="*/ 1013793 h 2262283"/>
              <a:gd name="connsiteX172" fmla="*/ 3302375 w 3805494"/>
              <a:gd name="connsiteY172" fmla="*/ 1013793 h 2262283"/>
              <a:gd name="connsiteX173" fmla="*/ 3302375 w 3805494"/>
              <a:gd name="connsiteY173" fmla="*/ 1082417 h 2262283"/>
              <a:gd name="connsiteX174" fmla="*/ 3263753 w 3805494"/>
              <a:gd name="connsiteY174" fmla="*/ 1082417 h 2262283"/>
              <a:gd name="connsiteX175" fmla="*/ 3263753 w 3805494"/>
              <a:gd name="connsiteY175" fmla="*/ 1104100 h 2262283"/>
              <a:gd name="connsiteX176" fmla="*/ 3228583 w 3805494"/>
              <a:gd name="connsiteY176" fmla="*/ 1104100 h 2262283"/>
              <a:gd name="connsiteX177" fmla="*/ 3228583 w 3805494"/>
              <a:gd name="connsiteY177" fmla="*/ 1126167 h 2262283"/>
              <a:gd name="connsiteX178" fmla="*/ 3223851 w 3805494"/>
              <a:gd name="connsiteY178" fmla="*/ 1126167 h 2262283"/>
              <a:gd name="connsiteX179" fmla="*/ 3223851 w 3805494"/>
              <a:gd name="connsiteY179" fmla="*/ 1196704 h 2262283"/>
              <a:gd name="connsiteX180" fmla="*/ 3207609 w 3805494"/>
              <a:gd name="connsiteY180" fmla="*/ 1196704 h 2262283"/>
              <a:gd name="connsiteX181" fmla="*/ 3207609 w 3805494"/>
              <a:gd name="connsiteY181" fmla="*/ 1224766 h 2262283"/>
              <a:gd name="connsiteX182" fmla="*/ 3196227 w 3805494"/>
              <a:gd name="connsiteY182" fmla="*/ 1224766 h 2262283"/>
              <a:gd name="connsiteX183" fmla="*/ 3196227 w 3805494"/>
              <a:gd name="connsiteY183" fmla="*/ 1247981 h 2262283"/>
              <a:gd name="connsiteX184" fmla="*/ 3166556 w 3805494"/>
              <a:gd name="connsiteY184" fmla="*/ 1247981 h 2262283"/>
              <a:gd name="connsiteX185" fmla="*/ 3166556 w 3805494"/>
              <a:gd name="connsiteY185" fmla="*/ 1276808 h 2262283"/>
              <a:gd name="connsiteX186" fmla="*/ 3158883 w 3805494"/>
              <a:gd name="connsiteY186" fmla="*/ 1276808 h 2262283"/>
              <a:gd name="connsiteX187" fmla="*/ 3158883 w 3805494"/>
              <a:gd name="connsiteY187" fmla="*/ 1341860 h 2262283"/>
              <a:gd name="connsiteX188" fmla="*/ 3096089 w 3805494"/>
              <a:gd name="connsiteY188" fmla="*/ 1341860 h 2262283"/>
              <a:gd name="connsiteX189" fmla="*/ 3096089 w 3805494"/>
              <a:gd name="connsiteY189" fmla="*/ 1383952 h 2262283"/>
              <a:gd name="connsiteX190" fmla="*/ 3084579 w 3805494"/>
              <a:gd name="connsiteY190" fmla="*/ 1383952 h 2262283"/>
              <a:gd name="connsiteX191" fmla="*/ 3084579 w 3805494"/>
              <a:gd name="connsiteY191" fmla="*/ 1400152 h 2262283"/>
              <a:gd name="connsiteX192" fmla="*/ 2942621 w 3805494"/>
              <a:gd name="connsiteY192" fmla="*/ 1400152 h 2262283"/>
              <a:gd name="connsiteX193" fmla="*/ 2942621 w 3805494"/>
              <a:gd name="connsiteY193" fmla="*/ 1420305 h 2262283"/>
              <a:gd name="connsiteX194" fmla="*/ 2921008 w 3805494"/>
              <a:gd name="connsiteY194" fmla="*/ 1420305 h 2262283"/>
              <a:gd name="connsiteX195" fmla="*/ 2921008 w 3805494"/>
              <a:gd name="connsiteY195" fmla="*/ 1435994 h 2262283"/>
              <a:gd name="connsiteX196" fmla="*/ 2914358 w 3805494"/>
              <a:gd name="connsiteY196" fmla="*/ 1435994 h 2262283"/>
              <a:gd name="connsiteX197" fmla="*/ 2914358 w 3805494"/>
              <a:gd name="connsiteY197" fmla="*/ 1465969 h 2262283"/>
              <a:gd name="connsiteX198" fmla="*/ 2906044 w 3805494"/>
              <a:gd name="connsiteY198" fmla="*/ 1465969 h 2262283"/>
              <a:gd name="connsiteX199" fmla="*/ 2906044 w 3805494"/>
              <a:gd name="connsiteY199" fmla="*/ 1487270 h 2262283"/>
              <a:gd name="connsiteX200" fmla="*/ 2899267 w 3805494"/>
              <a:gd name="connsiteY200" fmla="*/ 1487270 h 2262283"/>
              <a:gd name="connsiteX201" fmla="*/ 2899267 w 3805494"/>
              <a:gd name="connsiteY201" fmla="*/ 1507041 h 2262283"/>
              <a:gd name="connsiteX202" fmla="*/ 2891465 w 3805494"/>
              <a:gd name="connsiteY202" fmla="*/ 1507041 h 2262283"/>
              <a:gd name="connsiteX203" fmla="*/ 2891465 w 3805494"/>
              <a:gd name="connsiteY203" fmla="*/ 1543649 h 2262283"/>
              <a:gd name="connsiteX204" fmla="*/ 2867677 w 3805494"/>
              <a:gd name="connsiteY204" fmla="*/ 1543649 h 2262283"/>
              <a:gd name="connsiteX205" fmla="*/ 2867677 w 3805494"/>
              <a:gd name="connsiteY205" fmla="*/ 1563802 h 2262283"/>
              <a:gd name="connsiteX206" fmla="*/ 2848750 w 3805494"/>
              <a:gd name="connsiteY206" fmla="*/ 1563802 h 2262283"/>
              <a:gd name="connsiteX207" fmla="*/ 2848750 w 3805494"/>
              <a:gd name="connsiteY207" fmla="*/ 1593777 h 2262283"/>
              <a:gd name="connsiteX208" fmla="*/ 2805651 w 3805494"/>
              <a:gd name="connsiteY208" fmla="*/ 1593777 h 2262283"/>
              <a:gd name="connsiteX209" fmla="*/ 2805651 w 3805494"/>
              <a:gd name="connsiteY209" fmla="*/ 1614696 h 2262283"/>
              <a:gd name="connsiteX210" fmla="*/ 2776748 w 3805494"/>
              <a:gd name="connsiteY210" fmla="*/ 1614696 h 2262283"/>
              <a:gd name="connsiteX211" fmla="*/ 2776748 w 3805494"/>
              <a:gd name="connsiteY211" fmla="*/ 1650156 h 2262283"/>
              <a:gd name="connsiteX212" fmla="*/ 2753856 w 3805494"/>
              <a:gd name="connsiteY212" fmla="*/ 1650156 h 2262283"/>
              <a:gd name="connsiteX213" fmla="*/ 2753856 w 3805494"/>
              <a:gd name="connsiteY213" fmla="*/ 1671457 h 2262283"/>
              <a:gd name="connsiteX214" fmla="*/ 2727382 w 3805494"/>
              <a:gd name="connsiteY214" fmla="*/ 1671457 h 2262283"/>
              <a:gd name="connsiteX215" fmla="*/ 2727382 w 3805494"/>
              <a:gd name="connsiteY215" fmla="*/ 1686253 h 2262283"/>
              <a:gd name="connsiteX216" fmla="*/ 2682621 w 3805494"/>
              <a:gd name="connsiteY216" fmla="*/ 1686253 h 2262283"/>
              <a:gd name="connsiteX217" fmla="*/ 2682621 w 3805494"/>
              <a:gd name="connsiteY217" fmla="*/ 1702070 h 2262283"/>
              <a:gd name="connsiteX218" fmla="*/ 2660112 w 3805494"/>
              <a:gd name="connsiteY218" fmla="*/ 1702070 h 2262283"/>
              <a:gd name="connsiteX219" fmla="*/ 2660112 w 3805494"/>
              <a:gd name="connsiteY219" fmla="*/ 1714825 h 2262283"/>
              <a:gd name="connsiteX220" fmla="*/ 2640417 w 3805494"/>
              <a:gd name="connsiteY220" fmla="*/ 1714825 h 2262283"/>
              <a:gd name="connsiteX221" fmla="*/ 2640417 w 3805494"/>
              <a:gd name="connsiteY221" fmla="*/ 1752199 h 2262283"/>
              <a:gd name="connsiteX222" fmla="*/ 2532222 w 3805494"/>
              <a:gd name="connsiteY222" fmla="*/ 1752199 h 2262283"/>
              <a:gd name="connsiteX223" fmla="*/ 2532222 w 3805494"/>
              <a:gd name="connsiteY223" fmla="*/ 1767632 h 2262283"/>
              <a:gd name="connsiteX224" fmla="*/ 2488356 w 3805494"/>
              <a:gd name="connsiteY224" fmla="*/ 1767632 h 2262283"/>
              <a:gd name="connsiteX225" fmla="*/ 2488356 w 3805494"/>
              <a:gd name="connsiteY225" fmla="*/ 1781791 h 2262283"/>
              <a:gd name="connsiteX226" fmla="*/ 2467766 w 3805494"/>
              <a:gd name="connsiteY226" fmla="*/ 1781791 h 2262283"/>
              <a:gd name="connsiteX227" fmla="*/ 2467766 w 3805494"/>
              <a:gd name="connsiteY227" fmla="*/ 1803092 h 2262283"/>
              <a:gd name="connsiteX228" fmla="*/ 2460220 w 3805494"/>
              <a:gd name="connsiteY228" fmla="*/ 1803092 h 2262283"/>
              <a:gd name="connsiteX229" fmla="*/ 2460220 w 3805494"/>
              <a:gd name="connsiteY229" fmla="*/ 1813807 h 2262283"/>
              <a:gd name="connsiteX230" fmla="*/ 2451907 w 3805494"/>
              <a:gd name="connsiteY230" fmla="*/ 1813807 h 2262283"/>
              <a:gd name="connsiteX231" fmla="*/ 2451907 w 3805494"/>
              <a:gd name="connsiteY231" fmla="*/ 1828475 h 2262283"/>
              <a:gd name="connsiteX232" fmla="*/ 2445257 w 3805494"/>
              <a:gd name="connsiteY232" fmla="*/ 1828475 h 2262283"/>
              <a:gd name="connsiteX233" fmla="*/ 2445257 w 3805494"/>
              <a:gd name="connsiteY233" fmla="*/ 1844164 h 2262283"/>
              <a:gd name="connsiteX234" fmla="*/ 2439246 w 3805494"/>
              <a:gd name="connsiteY234" fmla="*/ 1844164 h 2262283"/>
              <a:gd name="connsiteX235" fmla="*/ 2439246 w 3805494"/>
              <a:gd name="connsiteY235" fmla="*/ 1859215 h 2262283"/>
              <a:gd name="connsiteX236" fmla="*/ 2429910 w 3805494"/>
              <a:gd name="connsiteY236" fmla="*/ 1859215 h 2262283"/>
              <a:gd name="connsiteX237" fmla="*/ 2429910 w 3805494"/>
              <a:gd name="connsiteY237" fmla="*/ 1874139 h 2262283"/>
              <a:gd name="connsiteX238" fmla="*/ 2421981 w 3805494"/>
              <a:gd name="connsiteY238" fmla="*/ 1874139 h 2262283"/>
              <a:gd name="connsiteX239" fmla="*/ 2421981 w 3805494"/>
              <a:gd name="connsiteY239" fmla="*/ 1894293 h 2262283"/>
              <a:gd name="connsiteX240" fmla="*/ 2360338 w 3805494"/>
              <a:gd name="connsiteY240" fmla="*/ 1894293 h 2262283"/>
              <a:gd name="connsiteX241" fmla="*/ 2360338 w 3805494"/>
              <a:gd name="connsiteY241" fmla="*/ 1918783 h 2262283"/>
              <a:gd name="connsiteX242" fmla="*/ 2310973 w 3805494"/>
              <a:gd name="connsiteY242" fmla="*/ 1918783 h 2262283"/>
              <a:gd name="connsiteX243" fmla="*/ 2310973 w 3805494"/>
              <a:gd name="connsiteY243" fmla="*/ 1923885 h 2262283"/>
              <a:gd name="connsiteX244" fmla="*/ 2282837 w 3805494"/>
              <a:gd name="connsiteY244" fmla="*/ 1923885 h 2262283"/>
              <a:gd name="connsiteX245" fmla="*/ 2282837 w 3805494"/>
              <a:gd name="connsiteY245" fmla="*/ 1932559 h 2262283"/>
              <a:gd name="connsiteX246" fmla="*/ 2272606 w 3805494"/>
              <a:gd name="connsiteY246" fmla="*/ 1932559 h 2262283"/>
              <a:gd name="connsiteX247" fmla="*/ 2272606 w 3805494"/>
              <a:gd name="connsiteY247" fmla="*/ 1945314 h 2262283"/>
              <a:gd name="connsiteX248" fmla="*/ 2174130 w 3805494"/>
              <a:gd name="connsiteY248" fmla="*/ 1945314 h 2262283"/>
              <a:gd name="connsiteX249" fmla="*/ 2174130 w 3805494"/>
              <a:gd name="connsiteY249" fmla="*/ 1969804 h 2262283"/>
              <a:gd name="connsiteX250" fmla="*/ 2144716 w 3805494"/>
              <a:gd name="connsiteY250" fmla="*/ 1969804 h 2262283"/>
              <a:gd name="connsiteX251" fmla="*/ 2144716 w 3805494"/>
              <a:gd name="connsiteY251" fmla="*/ 1975289 h 2262283"/>
              <a:gd name="connsiteX252" fmla="*/ 2129241 w 3805494"/>
              <a:gd name="connsiteY252" fmla="*/ 1975289 h 2262283"/>
              <a:gd name="connsiteX253" fmla="*/ 2129241 w 3805494"/>
              <a:gd name="connsiteY253" fmla="*/ 1996207 h 2262283"/>
              <a:gd name="connsiteX254" fmla="*/ 2086142 w 3805494"/>
              <a:gd name="connsiteY254" fmla="*/ 1996207 h 2262283"/>
              <a:gd name="connsiteX255" fmla="*/ 2086142 w 3805494"/>
              <a:gd name="connsiteY255" fmla="*/ 2010366 h 2262283"/>
              <a:gd name="connsiteX256" fmla="*/ 2071818 w 3805494"/>
              <a:gd name="connsiteY256" fmla="*/ 2010366 h 2262283"/>
              <a:gd name="connsiteX257" fmla="*/ 2071818 w 3805494"/>
              <a:gd name="connsiteY257" fmla="*/ 2016999 h 2262283"/>
              <a:gd name="connsiteX258" fmla="*/ 1991503 w 3805494"/>
              <a:gd name="connsiteY258" fmla="*/ 2016999 h 2262283"/>
              <a:gd name="connsiteX259" fmla="*/ 1991503 w 3805494"/>
              <a:gd name="connsiteY259" fmla="*/ 2031667 h 2262283"/>
              <a:gd name="connsiteX260" fmla="*/ 1876402 w 3805494"/>
              <a:gd name="connsiteY260" fmla="*/ 2031667 h 2262283"/>
              <a:gd name="connsiteX261" fmla="*/ 1876402 w 3805494"/>
              <a:gd name="connsiteY261" fmla="*/ 2041872 h 2262283"/>
              <a:gd name="connsiteX262" fmla="*/ 1800947 w 3805494"/>
              <a:gd name="connsiteY262" fmla="*/ 2041872 h 2262283"/>
              <a:gd name="connsiteX263" fmla="*/ 1800947 w 3805494"/>
              <a:gd name="connsiteY263" fmla="*/ 2052204 h 2262283"/>
              <a:gd name="connsiteX264" fmla="*/ 1777671 w 3805494"/>
              <a:gd name="connsiteY264" fmla="*/ 2052204 h 2262283"/>
              <a:gd name="connsiteX265" fmla="*/ 1777671 w 3805494"/>
              <a:gd name="connsiteY265" fmla="*/ 2062790 h 2262283"/>
              <a:gd name="connsiteX266" fmla="*/ 1763091 w 3805494"/>
              <a:gd name="connsiteY266" fmla="*/ 2062790 h 2262283"/>
              <a:gd name="connsiteX267" fmla="*/ 1763091 w 3805494"/>
              <a:gd name="connsiteY267" fmla="*/ 2072229 h 2262283"/>
              <a:gd name="connsiteX268" fmla="*/ 1746082 w 3805494"/>
              <a:gd name="connsiteY268" fmla="*/ 2072229 h 2262283"/>
              <a:gd name="connsiteX269" fmla="*/ 1746082 w 3805494"/>
              <a:gd name="connsiteY269" fmla="*/ 2084092 h 2262283"/>
              <a:gd name="connsiteX270" fmla="*/ 1735723 w 3805494"/>
              <a:gd name="connsiteY270" fmla="*/ 2084092 h 2262283"/>
              <a:gd name="connsiteX271" fmla="*/ 1735723 w 3805494"/>
              <a:gd name="connsiteY271" fmla="*/ 2093913 h 2262283"/>
              <a:gd name="connsiteX272" fmla="*/ 1717179 w 3805494"/>
              <a:gd name="connsiteY272" fmla="*/ 2093913 h 2262283"/>
              <a:gd name="connsiteX273" fmla="*/ 1717179 w 3805494"/>
              <a:gd name="connsiteY273" fmla="*/ 2099398 h 2262283"/>
              <a:gd name="connsiteX274" fmla="*/ 1674464 w 3805494"/>
              <a:gd name="connsiteY274" fmla="*/ 2099398 h 2262283"/>
              <a:gd name="connsiteX275" fmla="*/ 1674464 w 3805494"/>
              <a:gd name="connsiteY275" fmla="*/ 2105393 h 2262283"/>
              <a:gd name="connsiteX276" fmla="*/ 1638271 w 3805494"/>
              <a:gd name="connsiteY276" fmla="*/ 2105393 h 2262283"/>
              <a:gd name="connsiteX277" fmla="*/ 1638271 w 3805494"/>
              <a:gd name="connsiteY277" fmla="*/ 2112409 h 2262283"/>
              <a:gd name="connsiteX278" fmla="*/ 1630726 w 3805494"/>
              <a:gd name="connsiteY278" fmla="*/ 2112409 h 2262283"/>
              <a:gd name="connsiteX279" fmla="*/ 1630726 w 3805494"/>
              <a:gd name="connsiteY279" fmla="*/ 2123888 h 2262283"/>
              <a:gd name="connsiteX280" fmla="*/ 1622029 w 3805494"/>
              <a:gd name="connsiteY280" fmla="*/ 2123888 h 2262283"/>
              <a:gd name="connsiteX281" fmla="*/ 1622029 w 3805494"/>
              <a:gd name="connsiteY281" fmla="*/ 2131797 h 2262283"/>
              <a:gd name="connsiteX282" fmla="*/ 1610647 w 3805494"/>
              <a:gd name="connsiteY282" fmla="*/ 2131797 h 2262283"/>
              <a:gd name="connsiteX283" fmla="*/ 1610647 w 3805494"/>
              <a:gd name="connsiteY283" fmla="*/ 2145445 h 2262283"/>
              <a:gd name="connsiteX284" fmla="*/ 1603101 w 3805494"/>
              <a:gd name="connsiteY284" fmla="*/ 2145445 h 2262283"/>
              <a:gd name="connsiteX285" fmla="*/ 1603101 w 3805494"/>
              <a:gd name="connsiteY285" fmla="*/ 2156159 h 2262283"/>
              <a:gd name="connsiteX286" fmla="*/ 1433903 w 3805494"/>
              <a:gd name="connsiteY286" fmla="*/ 2156159 h 2262283"/>
              <a:gd name="connsiteX287" fmla="*/ 1433903 w 3805494"/>
              <a:gd name="connsiteY287" fmla="*/ 2175037 h 2262283"/>
              <a:gd name="connsiteX288" fmla="*/ 1363563 w 3805494"/>
              <a:gd name="connsiteY288" fmla="*/ 2175037 h 2262283"/>
              <a:gd name="connsiteX289" fmla="*/ 1363563 w 3805494"/>
              <a:gd name="connsiteY289" fmla="*/ 2194808 h 2262283"/>
              <a:gd name="connsiteX290" fmla="*/ 1302687 w 3805494"/>
              <a:gd name="connsiteY290" fmla="*/ 2194808 h 2262283"/>
              <a:gd name="connsiteX291" fmla="*/ 1302687 w 3805494"/>
              <a:gd name="connsiteY291" fmla="*/ 2205012 h 2262283"/>
              <a:gd name="connsiteX292" fmla="*/ 1295142 w 3805494"/>
              <a:gd name="connsiteY292" fmla="*/ 2205012 h 2262283"/>
              <a:gd name="connsiteX293" fmla="*/ 1295142 w 3805494"/>
              <a:gd name="connsiteY293" fmla="*/ 2211262 h 2262283"/>
              <a:gd name="connsiteX294" fmla="*/ 1021969 w 3805494"/>
              <a:gd name="connsiteY294" fmla="*/ 2211262 h 2262283"/>
              <a:gd name="connsiteX295" fmla="*/ 1021969 w 3805494"/>
              <a:gd name="connsiteY295" fmla="*/ 2216875 h 2262283"/>
              <a:gd name="connsiteX296" fmla="*/ 969790 w 3805494"/>
              <a:gd name="connsiteY296" fmla="*/ 2216875 h 2262283"/>
              <a:gd name="connsiteX297" fmla="*/ 969790 w 3805494"/>
              <a:gd name="connsiteY297" fmla="*/ 2226696 h 2262283"/>
              <a:gd name="connsiteX298" fmla="*/ 927842 w 3805494"/>
              <a:gd name="connsiteY298" fmla="*/ 2226696 h 2262283"/>
              <a:gd name="connsiteX299" fmla="*/ 927842 w 3805494"/>
              <a:gd name="connsiteY299" fmla="*/ 2230650 h 2262283"/>
              <a:gd name="connsiteX300" fmla="*/ 849190 w 3805494"/>
              <a:gd name="connsiteY300" fmla="*/ 2230650 h 2262283"/>
              <a:gd name="connsiteX301" fmla="*/ 849190 w 3805494"/>
              <a:gd name="connsiteY301" fmla="*/ 2239324 h 2262283"/>
              <a:gd name="connsiteX302" fmla="*/ 577679 w 3805494"/>
              <a:gd name="connsiteY302" fmla="*/ 2239324 h 2262283"/>
              <a:gd name="connsiteX303" fmla="*/ 577679 w 3805494"/>
              <a:gd name="connsiteY303" fmla="*/ 2254248 h 2262283"/>
              <a:gd name="connsiteX304" fmla="*/ 64584 w 3805494"/>
              <a:gd name="connsiteY304" fmla="*/ 2254248 h 2262283"/>
              <a:gd name="connsiteX305" fmla="*/ 64584 w 3805494"/>
              <a:gd name="connsiteY305" fmla="*/ 2261773 h 226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3805494" h="2262283">
                <a:moveTo>
                  <a:pt x="0" y="2262284"/>
                </a:moveTo>
                <a:lnTo>
                  <a:pt x="0" y="2217768"/>
                </a:lnTo>
                <a:lnTo>
                  <a:pt x="62410" y="2217768"/>
                </a:lnTo>
                <a:lnTo>
                  <a:pt x="62410" y="2210624"/>
                </a:lnTo>
                <a:lnTo>
                  <a:pt x="242224" y="2210624"/>
                </a:lnTo>
                <a:lnTo>
                  <a:pt x="242224" y="2197232"/>
                </a:lnTo>
                <a:lnTo>
                  <a:pt x="384949" y="2197232"/>
                </a:lnTo>
                <a:lnTo>
                  <a:pt x="384949" y="2188941"/>
                </a:lnTo>
                <a:lnTo>
                  <a:pt x="576784" y="2188941"/>
                </a:lnTo>
                <a:lnTo>
                  <a:pt x="576784" y="2175547"/>
                </a:lnTo>
                <a:lnTo>
                  <a:pt x="702116" y="2175547"/>
                </a:lnTo>
                <a:lnTo>
                  <a:pt x="702116" y="2170063"/>
                </a:lnTo>
                <a:lnTo>
                  <a:pt x="808904" y="2170063"/>
                </a:lnTo>
                <a:lnTo>
                  <a:pt x="808904" y="2161389"/>
                </a:lnTo>
                <a:lnTo>
                  <a:pt x="900602" y="2161389"/>
                </a:lnTo>
                <a:lnTo>
                  <a:pt x="900602" y="2147614"/>
                </a:lnTo>
                <a:lnTo>
                  <a:pt x="928993" y="2147614"/>
                </a:lnTo>
                <a:lnTo>
                  <a:pt x="928993" y="2132690"/>
                </a:lnTo>
                <a:lnTo>
                  <a:pt x="974522" y="2132690"/>
                </a:lnTo>
                <a:lnTo>
                  <a:pt x="974522" y="2125547"/>
                </a:lnTo>
                <a:lnTo>
                  <a:pt x="1020434" y="2125547"/>
                </a:lnTo>
                <a:lnTo>
                  <a:pt x="1020434" y="2117766"/>
                </a:lnTo>
                <a:lnTo>
                  <a:pt x="1108550" y="2117766"/>
                </a:lnTo>
                <a:lnTo>
                  <a:pt x="1108550" y="2099143"/>
                </a:lnTo>
                <a:lnTo>
                  <a:pt x="1293096" y="2099143"/>
                </a:lnTo>
                <a:lnTo>
                  <a:pt x="1293096" y="2093658"/>
                </a:lnTo>
                <a:lnTo>
                  <a:pt x="1303455" y="2093658"/>
                </a:lnTo>
                <a:lnTo>
                  <a:pt x="1303455" y="2085750"/>
                </a:lnTo>
                <a:lnTo>
                  <a:pt x="1312919" y="2085750"/>
                </a:lnTo>
                <a:lnTo>
                  <a:pt x="1312919" y="2077842"/>
                </a:lnTo>
                <a:lnTo>
                  <a:pt x="1322766" y="2077842"/>
                </a:lnTo>
                <a:lnTo>
                  <a:pt x="1322766" y="2070826"/>
                </a:lnTo>
                <a:lnTo>
                  <a:pt x="1365481" y="2070826"/>
                </a:lnTo>
                <a:lnTo>
                  <a:pt x="1365481" y="2045316"/>
                </a:lnTo>
                <a:lnTo>
                  <a:pt x="1381212" y="2045316"/>
                </a:lnTo>
                <a:lnTo>
                  <a:pt x="1381212" y="2031540"/>
                </a:lnTo>
                <a:lnTo>
                  <a:pt x="1434926" y="2031540"/>
                </a:lnTo>
                <a:lnTo>
                  <a:pt x="1434926" y="2017381"/>
                </a:lnTo>
                <a:lnTo>
                  <a:pt x="1555526" y="2017381"/>
                </a:lnTo>
                <a:lnTo>
                  <a:pt x="1555526" y="2007050"/>
                </a:lnTo>
                <a:lnTo>
                  <a:pt x="1602206" y="2007050"/>
                </a:lnTo>
                <a:lnTo>
                  <a:pt x="1602206" y="1989703"/>
                </a:lnTo>
                <a:lnTo>
                  <a:pt x="1609240" y="1989703"/>
                </a:lnTo>
                <a:lnTo>
                  <a:pt x="1609240" y="1968018"/>
                </a:lnTo>
                <a:lnTo>
                  <a:pt x="1619215" y="1968018"/>
                </a:lnTo>
                <a:lnTo>
                  <a:pt x="1619215" y="1951054"/>
                </a:lnTo>
                <a:lnTo>
                  <a:pt x="1628679" y="1951054"/>
                </a:lnTo>
                <a:lnTo>
                  <a:pt x="1628679" y="1938299"/>
                </a:lnTo>
                <a:lnTo>
                  <a:pt x="1637759" y="1938299"/>
                </a:lnTo>
                <a:lnTo>
                  <a:pt x="1637759" y="1925543"/>
                </a:lnTo>
                <a:lnTo>
                  <a:pt x="1674080" y="1925543"/>
                </a:lnTo>
                <a:lnTo>
                  <a:pt x="1674080" y="1909471"/>
                </a:lnTo>
                <a:lnTo>
                  <a:pt x="1720376" y="1909471"/>
                </a:lnTo>
                <a:lnTo>
                  <a:pt x="1720376" y="1896716"/>
                </a:lnTo>
                <a:lnTo>
                  <a:pt x="1736235" y="1896716"/>
                </a:lnTo>
                <a:lnTo>
                  <a:pt x="1736235" y="1882048"/>
                </a:lnTo>
                <a:lnTo>
                  <a:pt x="1746850" y="1882048"/>
                </a:lnTo>
                <a:lnTo>
                  <a:pt x="1746850" y="1867889"/>
                </a:lnTo>
                <a:lnTo>
                  <a:pt x="1761046" y="1867889"/>
                </a:lnTo>
                <a:lnTo>
                  <a:pt x="1761046" y="1837149"/>
                </a:lnTo>
                <a:lnTo>
                  <a:pt x="1777671" y="1837149"/>
                </a:lnTo>
                <a:lnTo>
                  <a:pt x="1777671" y="1816358"/>
                </a:lnTo>
                <a:lnTo>
                  <a:pt x="1798261" y="1816358"/>
                </a:lnTo>
                <a:lnTo>
                  <a:pt x="1798261" y="1807684"/>
                </a:lnTo>
                <a:lnTo>
                  <a:pt x="1878065" y="1807684"/>
                </a:lnTo>
                <a:lnTo>
                  <a:pt x="1878065" y="1793908"/>
                </a:lnTo>
                <a:lnTo>
                  <a:pt x="1991887" y="1793908"/>
                </a:lnTo>
                <a:lnTo>
                  <a:pt x="1991887" y="1778984"/>
                </a:lnTo>
                <a:lnTo>
                  <a:pt x="2071818" y="1778984"/>
                </a:lnTo>
                <a:lnTo>
                  <a:pt x="2071818" y="1766229"/>
                </a:lnTo>
                <a:lnTo>
                  <a:pt x="2086014" y="1766229"/>
                </a:lnTo>
                <a:lnTo>
                  <a:pt x="2086014" y="1745311"/>
                </a:lnTo>
                <a:lnTo>
                  <a:pt x="2126683" y="1745311"/>
                </a:lnTo>
                <a:lnTo>
                  <a:pt x="2126683" y="1716866"/>
                </a:lnTo>
                <a:lnTo>
                  <a:pt x="2141390" y="1716866"/>
                </a:lnTo>
                <a:lnTo>
                  <a:pt x="2141390" y="1694417"/>
                </a:lnTo>
                <a:lnTo>
                  <a:pt x="2171444" y="1694417"/>
                </a:lnTo>
                <a:lnTo>
                  <a:pt x="2171444" y="1688167"/>
                </a:lnTo>
                <a:lnTo>
                  <a:pt x="2269408" y="1688167"/>
                </a:lnTo>
                <a:lnTo>
                  <a:pt x="2269408" y="1658574"/>
                </a:lnTo>
                <a:lnTo>
                  <a:pt x="2280151" y="1658574"/>
                </a:lnTo>
                <a:lnTo>
                  <a:pt x="2280151" y="1640844"/>
                </a:lnTo>
                <a:lnTo>
                  <a:pt x="2306624" y="1640844"/>
                </a:lnTo>
                <a:lnTo>
                  <a:pt x="2306624" y="1622477"/>
                </a:lnTo>
                <a:lnTo>
                  <a:pt x="2354839" y="1622477"/>
                </a:lnTo>
                <a:lnTo>
                  <a:pt x="2354839" y="1601686"/>
                </a:lnTo>
                <a:lnTo>
                  <a:pt x="2418784" y="1601686"/>
                </a:lnTo>
                <a:lnTo>
                  <a:pt x="2418784" y="1558700"/>
                </a:lnTo>
                <a:lnTo>
                  <a:pt x="2426969" y="1558700"/>
                </a:lnTo>
                <a:lnTo>
                  <a:pt x="2426969" y="1529873"/>
                </a:lnTo>
                <a:lnTo>
                  <a:pt x="2436177" y="1529873"/>
                </a:lnTo>
                <a:lnTo>
                  <a:pt x="2436177" y="1487270"/>
                </a:lnTo>
                <a:lnTo>
                  <a:pt x="2445640" y="1487270"/>
                </a:lnTo>
                <a:lnTo>
                  <a:pt x="2445640" y="1472347"/>
                </a:lnTo>
                <a:lnTo>
                  <a:pt x="2453569" y="1472347"/>
                </a:lnTo>
                <a:lnTo>
                  <a:pt x="2453569" y="1449387"/>
                </a:lnTo>
                <a:lnTo>
                  <a:pt x="2461371" y="1449387"/>
                </a:lnTo>
                <a:lnTo>
                  <a:pt x="2461371" y="1422983"/>
                </a:lnTo>
                <a:lnTo>
                  <a:pt x="2479147" y="1422983"/>
                </a:lnTo>
                <a:lnTo>
                  <a:pt x="2479147" y="1406912"/>
                </a:lnTo>
                <a:lnTo>
                  <a:pt x="2523142" y="1406912"/>
                </a:lnTo>
                <a:lnTo>
                  <a:pt x="2523142" y="1385610"/>
                </a:lnTo>
                <a:lnTo>
                  <a:pt x="2633767" y="1385610"/>
                </a:lnTo>
                <a:lnTo>
                  <a:pt x="2633767" y="1299640"/>
                </a:lnTo>
                <a:lnTo>
                  <a:pt x="2660112" y="1299640"/>
                </a:lnTo>
                <a:lnTo>
                  <a:pt x="2660112" y="1280252"/>
                </a:lnTo>
                <a:lnTo>
                  <a:pt x="2680319" y="1280252"/>
                </a:lnTo>
                <a:lnTo>
                  <a:pt x="2680319" y="1255889"/>
                </a:lnTo>
                <a:lnTo>
                  <a:pt x="2720221" y="1255889"/>
                </a:lnTo>
                <a:lnTo>
                  <a:pt x="2720221" y="1243134"/>
                </a:lnTo>
                <a:lnTo>
                  <a:pt x="2748740" y="1243134"/>
                </a:lnTo>
                <a:lnTo>
                  <a:pt x="2748740" y="1214307"/>
                </a:lnTo>
                <a:lnTo>
                  <a:pt x="2776364" y="1214307"/>
                </a:lnTo>
                <a:lnTo>
                  <a:pt x="2776364" y="1164688"/>
                </a:lnTo>
                <a:lnTo>
                  <a:pt x="2804884" y="1164688"/>
                </a:lnTo>
                <a:lnTo>
                  <a:pt x="2804884" y="1142111"/>
                </a:lnTo>
                <a:lnTo>
                  <a:pt x="2845553" y="1142111"/>
                </a:lnTo>
                <a:lnTo>
                  <a:pt x="2845553" y="1088922"/>
                </a:lnTo>
                <a:lnTo>
                  <a:pt x="2865375" y="1088922"/>
                </a:lnTo>
                <a:lnTo>
                  <a:pt x="2865375" y="1070809"/>
                </a:lnTo>
                <a:lnTo>
                  <a:pt x="2883920" y="1070809"/>
                </a:lnTo>
                <a:lnTo>
                  <a:pt x="2883920" y="1008563"/>
                </a:lnTo>
                <a:lnTo>
                  <a:pt x="2893000" y="1008563"/>
                </a:lnTo>
                <a:lnTo>
                  <a:pt x="2893000" y="985986"/>
                </a:lnTo>
                <a:lnTo>
                  <a:pt x="2900929" y="985986"/>
                </a:lnTo>
                <a:lnTo>
                  <a:pt x="2900929" y="940705"/>
                </a:lnTo>
                <a:lnTo>
                  <a:pt x="2911928" y="940705"/>
                </a:lnTo>
                <a:lnTo>
                  <a:pt x="2911928" y="884709"/>
                </a:lnTo>
                <a:lnTo>
                  <a:pt x="2941470" y="884709"/>
                </a:lnTo>
                <a:lnTo>
                  <a:pt x="2941470" y="868892"/>
                </a:lnTo>
                <a:lnTo>
                  <a:pt x="3084707" y="868892"/>
                </a:lnTo>
                <a:lnTo>
                  <a:pt x="3084707" y="813790"/>
                </a:lnTo>
                <a:lnTo>
                  <a:pt x="3094938" y="813790"/>
                </a:lnTo>
                <a:lnTo>
                  <a:pt x="3094938" y="738023"/>
                </a:lnTo>
                <a:lnTo>
                  <a:pt x="3163359" y="738023"/>
                </a:lnTo>
                <a:lnTo>
                  <a:pt x="3163359" y="638659"/>
                </a:lnTo>
                <a:lnTo>
                  <a:pt x="3199296" y="638659"/>
                </a:lnTo>
                <a:lnTo>
                  <a:pt x="3199296" y="596056"/>
                </a:lnTo>
                <a:lnTo>
                  <a:pt x="3207993" y="596056"/>
                </a:lnTo>
                <a:lnTo>
                  <a:pt x="3207993" y="576540"/>
                </a:lnTo>
                <a:lnTo>
                  <a:pt x="3218736" y="576540"/>
                </a:lnTo>
                <a:lnTo>
                  <a:pt x="3218736" y="447074"/>
                </a:lnTo>
                <a:lnTo>
                  <a:pt x="3222828" y="447074"/>
                </a:lnTo>
                <a:lnTo>
                  <a:pt x="3222828" y="417482"/>
                </a:lnTo>
                <a:lnTo>
                  <a:pt x="3227944" y="417482"/>
                </a:lnTo>
                <a:lnTo>
                  <a:pt x="3227944" y="367098"/>
                </a:lnTo>
                <a:lnTo>
                  <a:pt x="3257231" y="367098"/>
                </a:lnTo>
                <a:lnTo>
                  <a:pt x="3257231" y="337888"/>
                </a:lnTo>
                <a:lnTo>
                  <a:pt x="3301864" y="337888"/>
                </a:lnTo>
                <a:lnTo>
                  <a:pt x="3301864" y="274112"/>
                </a:lnTo>
                <a:lnTo>
                  <a:pt x="3357624" y="274112"/>
                </a:lnTo>
                <a:lnTo>
                  <a:pt x="3357624" y="200769"/>
                </a:lnTo>
                <a:lnTo>
                  <a:pt x="3487561" y="200769"/>
                </a:lnTo>
                <a:lnTo>
                  <a:pt x="3487561" y="159059"/>
                </a:lnTo>
                <a:lnTo>
                  <a:pt x="3516975" y="159059"/>
                </a:lnTo>
                <a:lnTo>
                  <a:pt x="3516975" y="108038"/>
                </a:lnTo>
                <a:lnTo>
                  <a:pt x="3554064" y="108038"/>
                </a:lnTo>
                <a:lnTo>
                  <a:pt x="3554064" y="36225"/>
                </a:lnTo>
                <a:lnTo>
                  <a:pt x="3604324" y="36225"/>
                </a:lnTo>
                <a:lnTo>
                  <a:pt x="3604324" y="0"/>
                </a:lnTo>
                <a:lnTo>
                  <a:pt x="3805495" y="0"/>
                </a:lnTo>
                <a:lnTo>
                  <a:pt x="3805495" y="835474"/>
                </a:lnTo>
                <a:lnTo>
                  <a:pt x="3604707" y="835474"/>
                </a:lnTo>
                <a:lnTo>
                  <a:pt x="3604707" y="865448"/>
                </a:lnTo>
                <a:lnTo>
                  <a:pt x="3551378" y="865448"/>
                </a:lnTo>
                <a:lnTo>
                  <a:pt x="3551378" y="903714"/>
                </a:lnTo>
                <a:lnTo>
                  <a:pt x="3522091" y="903714"/>
                </a:lnTo>
                <a:lnTo>
                  <a:pt x="3522091" y="941980"/>
                </a:lnTo>
                <a:lnTo>
                  <a:pt x="3493188" y="941980"/>
                </a:lnTo>
                <a:lnTo>
                  <a:pt x="3493188" y="982670"/>
                </a:lnTo>
                <a:lnTo>
                  <a:pt x="3365298" y="982670"/>
                </a:lnTo>
                <a:lnTo>
                  <a:pt x="3365298" y="1013793"/>
                </a:lnTo>
                <a:lnTo>
                  <a:pt x="3302375" y="1013793"/>
                </a:lnTo>
                <a:lnTo>
                  <a:pt x="3302375" y="1082417"/>
                </a:lnTo>
                <a:lnTo>
                  <a:pt x="3263753" y="1082417"/>
                </a:lnTo>
                <a:lnTo>
                  <a:pt x="3263753" y="1104100"/>
                </a:lnTo>
                <a:lnTo>
                  <a:pt x="3228583" y="1104100"/>
                </a:lnTo>
                <a:lnTo>
                  <a:pt x="3228583" y="1126167"/>
                </a:lnTo>
                <a:lnTo>
                  <a:pt x="3223851" y="1126167"/>
                </a:lnTo>
                <a:lnTo>
                  <a:pt x="3223851" y="1196704"/>
                </a:lnTo>
                <a:lnTo>
                  <a:pt x="3207609" y="1196704"/>
                </a:lnTo>
                <a:lnTo>
                  <a:pt x="3207609" y="1224766"/>
                </a:lnTo>
                <a:lnTo>
                  <a:pt x="3196227" y="1224766"/>
                </a:lnTo>
                <a:lnTo>
                  <a:pt x="3196227" y="1247981"/>
                </a:lnTo>
                <a:lnTo>
                  <a:pt x="3166556" y="1247981"/>
                </a:lnTo>
                <a:lnTo>
                  <a:pt x="3166556" y="1276808"/>
                </a:lnTo>
                <a:lnTo>
                  <a:pt x="3158883" y="1276808"/>
                </a:lnTo>
                <a:lnTo>
                  <a:pt x="3158883" y="1341860"/>
                </a:lnTo>
                <a:lnTo>
                  <a:pt x="3096089" y="1341860"/>
                </a:lnTo>
                <a:lnTo>
                  <a:pt x="3096089" y="1383952"/>
                </a:lnTo>
                <a:lnTo>
                  <a:pt x="3084579" y="1383952"/>
                </a:lnTo>
                <a:lnTo>
                  <a:pt x="3084579" y="1400152"/>
                </a:lnTo>
                <a:lnTo>
                  <a:pt x="2942621" y="1400152"/>
                </a:lnTo>
                <a:lnTo>
                  <a:pt x="2942621" y="1420305"/>
                </a:lnTo>
                <a:lnTo>
                  <a:pt x="2921008" y="1420305"/>
                </a:lnTo>
                <a:lnTo>
                  <a:pt x="2921008" y="1435994"/>
                </a:lnTo>
                <a:lnTo>
                  <a:pt x="2914358" y="1435994"/>
                </a:lnTo>
                <a:lnTo>
                  <a:pt x="2914358" y="1465969"/>
                </a:lnTo>
                <a:lnTo>
                  <a:pt x="2906044" y="1465969"/>
                </a:lnTo>
                <a:lnTo>
                  <a:pt x="2906044" y="1487270"/>
                </a:lnTo>
                <a:lnTo>
                  <a:pt x="2899267" y="1487270"/>
                </a:lnTo>
                <a:lnTo>
                  <a:pt x="2899267" y="1507041"/>
                </a:lnTo>
                <a:lnTo>
                  <a:pt x="2891465" y="1507041"/>
                </a:lnTo>
                <a:lnTo>
                  <a:pt x="2891465" y="1543649"/>
                </a:lnTo>
                <a:lnTo>
                  <a:pt x="2867677" y="1543649"/>
                </a:lnTo>
                <a:lnTo>
                  <a:pt x="2867677" y="1563802"/>
                </a:lnTo>
                <a:lnTo>
                  <a:pt x="2848750" y="1563802"/>
                </a:lnTo>
                <a:lnTo>
                  <a:pt x="2848750" y="1593777"/>
                </a:lnTo>
                <a:lnTo>
                  <a:pt x="2805651" y="1593777"/>
                </a:lnTo>
                <a:lnTo>
                  <a:pt x="2805651" y="1614696"/>
                </a:lnTo>
                <a:lnTo>
                  <a:pt x="2776748" y="1614696"/>
                </a:lnTo>
                <a:lnTo>
                  <a:pt x="2776748" y="1650156"/>
                </a:lnTo>
                <a:lnTo>
                  <a:pt x="2753856" y="1650156"/>
                </a:lnTo>
                <a:lnTo>
                  <a:pt x="2753856" y="1671457"/>
                </a:lnTo>
                <a:lnTo>
                  <a:pt x="2727382" y="1671457"/>
                </a:lnTo>
                <a:lnTo>
                  <a:pt x="2727382" y="1686253"/>
                </a:lnTo>
                <a:lnTo>
                  <a:pt x="2682621" y="1686253"/>
                </a:lnTo>
                <a:lnTo>
                  <a:pt x="2682621" y="1702070"/>
                </a:lnTo>
                <a:lnTo>
                  <a:pt x="2660112" y="1702070"/>
                </a:lnTo>
                <a:lnTo>
                  <a:pt x="2660112" y="1714825"/>
                </a:lnTo>
                <a:lnTo>
                  <a:pt x="2640417" y="1714825"/>
                </a:lnTo>
                <a:lnTo>
                  <a:pt x="2640417" y="1752199"/>
                </a:lnTo>
                <a:lnTo>
                  <a:pt x="2532222" y="1752199"/>
                </a:lnTo>
                <a:lnTo>
                  <a:pt x="2532222" y="1767632"/>
                </a:lnTo>
                <a:lnTo>
                  <a:pt x="2488356" y="1767632"/>
                </a:lnTo>
                <a:lnTo>
                  <a:pt x="2488356" y="1781791"/>
                </a:lnTo>
                <a:lnTo>
                  <a:pt x="2467766" y="1781791"/>
                </a:lnTo>
                <a:lnTo>
                  <a:pt x="2467766" y="1803092"/>
                </a:lnTo>
                <a:lnTo>
                  <a:pt x="2460220" y="1803092"/>
                </a:lnTo>
                <a:lnTo>
                  <a:pt x="2460220" y="1813807"/>
                </a:lnTo>
                <a:lnTo>
                  <a:pt x="2451907" y="1813807"/>
                </a:lnTo>
                <a:lnTo>
                  <a:pt x="2451907" y="1828475"/>
                </a:lnTo>
                <a:lnTo>
                  <a:pt x="2445257" y="1828475"/>
                </a:lnTo>
                <a:lnTo>
                  <a:pt x="2445257" y="1844164"/>
                </a:lnTo>
                <a:lnTo>
                  <a:pt x="2439246" y="1844164"/>
                </a:lnTo>
                <a:lnTo>
                  <a:pt x="2439246" y="1859215"/>
                </a:lnTo>
                <a:lnTo>
                  <a:pt x="2429910" y="1859215"/>
                </a:lnTo>
                <a:lnTo>
                  <a:pt x="2429910" y="1874139"/>
                </a:lnTo>
                <a:lnTo>
                  <a:pt x="2421981" y="1874139"/>
                </a:lnTo>
                <a:lnTo>
                  <a:pt x="2421981" y="1894293"/>
                </a:lnTo>
                <a:lnTo>
                  <a:pt x="2360338" y="1894293"/>
                </a:lnTo>
                <a:lnTo>
                  <a:pt x="2360338" y="1918783"/>
                </a:lnTo>
                <a:lnTo>
                  <a:pt x="2310973" y="1918783"/>
                </a:lnTo>
                <a:lnTo>
                  <a:pt x="2310973" y="1923885"/>
                </a:lnTo>
                <a:lnTo>
                  <a:pt x="2282837" y="1923885"/>
                </a:lnTo>
                <a:lnTo>
                  <a:pt x="2282837" y="1932559"/>
                </a:lnTo>
                <a:lnTo>
                  <a:pt x="2272606" y="1932559"/>
                </a:lnTo>
                <a:lnTo>
                  <a:pt x="2272606" y="1945314"/>
                </a:lnTo>
                <a:lnTo>
                  <a:pt x="2174130" y="1945314"/>
                </a:lnTo>
                <a:lnTo>
                  <a:pt x="2174130" y="1969804"/>
                </a:lnTo>
                <a:lnTo>
                  <a:pt x="2144716" y="1969804"/>
                </a:lnTo>
                <a:lnTo>
                  <a:pt x="2144716" y="1975289"/>
                </a:lnTo>
                <a:lnTo>
                  <a:pt x="2129241" y="1975289"/>
                </a:lnTo>
                <a:lnTo>
                  <a:pt x="2129241" y="1996207"/>
                </a:lnTo>
                <a:lnTo>
                  <a:pt x="2086142" y="1996207"/>
                </a:lnTo>
                <a:lnTo>
                  <a:pt x="2086142" y="2010366"/>
                </a:lnTo>
                <a:lnTo>
                  <a:pt x="2071818" y="2010366"/>
                </a:lnTo>
                <a:lnTo>
                  <a:pt x="2071818" y="2016999"/>
                </a:lnTo>
                <a:lnTo>
                  <a:pt x="1991503" y="2016999"/>
                </a:lnTo>
                <a:lnTo>
                  <a:pt x="1991503" y="2031667"/>
                </a:lnTo>
                <a:lnTo>
                  <a:pt x="1876402" y="2031667"/>
                </a:lnTo>
                <a:lnTo>
                  <a:pt x="1876402" y="2041872"/>
                </a:lnTo>
                <a:lnTo>
                  <a:pt x="1800947" y="2041872"/>
                </a:lnTo>
                <a:lnTo>
                  <a:pt x="1800947" y="2052204"/>
                </a:lnTo>
                <a:lnTo>
                  <a:pt x="1777671" y="2052204"/>
                </a:lnTo>
                <a:lnTo>
                  <a:pt x="1777671" y="2062790"/>
                </a:lnTo>
                <a:lnTo>
                  <a:pt x="1763091" y="2062790"/>
                </a:lnTo>
                <a:lnTo>
                  <a:pt x="1763091" y="2072229"/>
                </a:lnTo>
                <a:lnTo>
                  <a:pt x="1746082" y="2072229"/>
                </a:lnTo>
                <a:lnTo>
                  <a:pt x="1746082" y="2084092"/>
                </a:lnTo>
                <a:lnTo>
                  <a:pt x="1735723" y="2084092"/>
                </a:lnTo>
                <a:lnTo>
                  <a:pt x="1735723" y="2093913"/>
                </a:lnTo>
                <a:lnTo>
                  <a:pt x="1717179" y="2093913"/>
                </a:lnTo>
                <a:lnTo>
                  <a:pt x="1717179" y="2099398"/>
                </a:lnTo>
                <a:lnTo>
                  <a:pt x="1674464" y="2099398"/>
                </a:lnTo>
                <a:lnTo>
                  <a:pt x="1674464" y="2105393"/>
                </a:lnTo>
                <a:lnTo>
                  <a:pt x="1638271" y="2105393"/>
                </a:lnTo>
                <a:lnTo>
                  <a:pt x="1638271" y="2112409"/>
                </a:lnTo>
                <a:lnTo>
                  <a:pt x="1630726" y="2112409"/>
                </a:lnTo>
                <a:lnTo>
                  <a:pt x="1630726" y="2123888"/>
                </a:lnTo>
                <a:lnTo>
                  <a:pt x="1622029" y="2123888"/>
                </a:lnTo>
                <a:lnTo>
                  <a:pt x="1622029" y="2131797"/>
                </a:lnTo>
                <a:lnTo>
                  <a:pt x="1610647" y="2131797"/>
                </a:lnTo>
                <a:lnTo>
                  <a:pt x="1610647" y="2145445"/>
                </a:lnTo>
                <a:lnTo>
                  <a:pt x="1603101" y="2145445"/>
                </a:lnTo>
                <a:lnTo>
                  <a:pt x="1603101" y="2156159"/>
                </a:lnTo>
                <a:lnTo>
                  <a:pt x="1433903" y="2156159"/>
                </a:lnTo>
                <a:lnTo>
                  <a:pt x="1433903" y="2175037"/>
                </a:lnTo>
                <a:lnTo>
                  <a:pt x="1363563" y="2175037"/>
                </a:lnTo>
                <a:lnTo>
                  <a:pt x="1363563" y="2194808"/>
                </a:lnTo>
                <a:lnTo>
                  <a:pt x="1302687" y="2194808"/>
                </a:lnTo>
                <a:lnTo>
                  <a:pt x="1302687" y="2205012"/>
                </a:lnTo>
                <a:lnTo>
                  <a:pt x="1295142" y="2205012"/>
                </a:lnTo>
                <a:lnTo>
                  <a:pt x="1295142" y="2211262"/>
                </a:lnTo>
                <a:lnTo>
                  <a:pt x="1021969" y="2211262"/>
                </a:lnTo>
                <a:cubicBezTo>
                  <a:pt x="1021969" y="2211262"/>
                  <a:pt x="1023120" y="2216875"/>
                  <a:pt x="1021969" y="2216875"/>
                </a:cubicBezTo>
                <a:lnTo>
                  <a:pt x="969790" y="2216875"/>
                </a:lnTo>
                <a:lnTo>
                  <a:pt x="969790" y="2226696"/>
                </a:lnTo>
                <a:lnTo>
                  <a:pt x="927842" y="2226696"/>
                </a:lnTo>
                <a:lnTo>
                  <a:pt x="927842" y="2230650"/>
                </a:lnTo>
                <a:lnTo>
                  <a:pt x="849190" y="2230650"/>
                </a:lnTo>
                <a:lnTo>
                  <a:pt x="849190" y="2239324"/>
                </a:lnTo>
                <a:lnTo>
                  <a:pt x="577679" y="2239324"/>
                </a:lnTo>
                <a:lnTo>
                  <a:pt x="577679" y="2254248"/>
                </a:lnTo>
                <a:lnTo>
                  <a:pt x="64584" y="2254248"/>
                </a:lnTo>
                <a:lnTo>
                  <a:pt x="64584" y="2261773"/>
                </a:lnTo>
                <a:close/>
              </a:path>
            </a:pathLst>
          </a:custGeom>
          <a:solidFill>
            <a:schemeClr val="accent1">
              <a:lumMod val="20000"/>
              <a:lumOff val="80000"/>
            </a:schemeClr>
          </a:solidFill>
          <a:ln w="12774"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24" name="Freeform 48">
            <a:extLst>
              <a:ext uri="{FF2B5EF4-FFF2-40B4-BE49-F238E27FC236}">
                <a16:creationId xmlns:a16="http://schemas.microsoft.com/office/drawing/2014/main" id="{2DC3C721-9C3E-4501-AC2E-FF38C4D3C187}"/>
              </a:ext>
            </a:extLst>
          </p:cNvPr>
          <p:cNvSpPr/>
          <p:nvPr/>
        </p:nvSpPr>
        <p:spPr>
          <a:xfrm>
            <a:off x="2564463" y="3036240"/>
            <a:ext cx="3782650" cy="1809342"/>
          </a:xfrm>
          <a:custGeom>
            <a:avLst/>
            <a:gdLst>
              <a:gd name="connsiteX0" fmla="*/ 0 w 3808052"/>
              <a:gd name="connsiteY0" fmla="*/ 1809342 h 1809342"/>
              <a:gd name="connsiteX1" fmla="*/ 0 w 3808052"/>
              <a:gd name="connsiteY1" fmla="*/ 1791230 h 1809342"/>
              <a:gd name="connsiteX2" fmla="*/ 58957 w 3808052"/>
              <a:gd name="connsiteY2" fmla="*/ 1791230 h 1809342"/>
              <a:gd name="connsiteX3" fmla="*/ 58957 w 3808052"/>
              <a:gd name="connsiteY3" fmla="*/ 1782939 h 1809342"/>
              <a:gd name="connsiteX4" fmla="*/ 240433 w 3808052"/>
              <a:gd name="connsiteY4" fmla="*/ 1782939 h 1809342"/>
              <a:gd name="connsiteX5" fmla="*/ 240433 w 3808052"/>
              <a:gd name="connsiteY5" fmla="*/ 1776178 h 1809342"/>
              <a:gd name="connsiteX6" fmla="*/ 384821 w 3808052"/>
              <a:gd name="connsiteY6" fmla="*/ 1776178 h 1809342"/>
              <a:gd name="connsiteX7" fmla="*/ 384821 w 3808052"/>
              <a:gd name="connsiteY7" fmla="*/ 1770183 h 1809342"/>
              <a:gd name="connsiteX8" fmla="*/ 579086 w 3808052"/>
              <a:gd name="connsiteY8" fmla="*/ 1770183 h 1809342"/>
              <a:gd name="connsiteX9" fmla="*/ 579086 w 3808052"/>
              <a:gd name="connsiteY9" fmla="*/ 1766357 h 1809342"/>
              <a:gd name="connsiteX10" fmla="*/ 700709 w 3808052"/>
              <a:gd name="connsiteY10" fmla="*/ 1766357 h 1809342"/>
              <a:gd name="connsiteX11" fmla="*/ 700709 w 3808052"/>
              <a:gd name="connsiteY11" fmla="*/ 1758066 h 1809342"/>
              <a:gd name="connsiteX12" fmla="*/ 808137 w 3808052"/>
              <a:gd name="connsiteY12" fmla="*/ 1758066 h 1809342"/>
              <a:gd name="connsiteX13" fmla="*/ 808137 w 3808052"/>
              <a:gd name="connsiteY13" fmla="*/ 1749775 h 1809342"/>
              <a:gd name="connsiteX14" fmla="*/ 900346 w 3808052"/>
              <a:gd name="connsiteY14" fmla="*/ 1749775 h 1809342"/>
              <a:gd name="connsiteX15" fmla="*/ 900346 w 3808052"/>
              <a:gd name="connsiteY15" fmla="*/ 1743014 h 1809342"/>
              <a:gd name="connsiteX16" fmla="*/ 930016 w 3808052"/>
              <a:gd name="connsiteY16" fmla="*/ 1743014 h 1809342"/>
              <a:gd name="connsiteX17" fmla="*/ 930016 w 3808052"/>
              <a:gd name="connsiteY17" fmla="*/ 1734468 h 1809342"/>
              <a:gd name="connsiteX18" fmla="*/ 969534 w 3808052"/>
              <a:gd name="connsiteY18" fmla="*/ 1734468 h 1809342"/>
              <a:gd name="connsiteX19" fmla="*/ 969534 w 3808052"/>
              <a:gd name="connsiteY19" fmla="*/ 1728729 h 1809342"/>
              <a:gd name="connsiteX20" fmla="*/ 1023887 w 3808052"/>
              <a:gd name="connsiteY20" fmla="*/ 1728729 h 1809342"/>
              <a:gd name="connsiteX21" fmla="*/ 1023887 w 3808052"/>
              <a:gd name="connsiteY21" fmla="*/ 1719672 h 1809342"/>
              <a:gd name="connsiteX22" fmla="*/ 1109190 w 3808052"/>
              <a:gd name="connsiteY22" fmla="*/ 1719672 h 1809342"/>
              <a:gd name="connsiteX23" fmla="*/ 1109190 w 3808052"/>
              <a:gd name="connsiteY23" fmla="*/ 1708575 h 1809342"/>
              <a:gd name="connsiteX24" fmla="*/ 1299107 w 3808052"/>
              <a:gd name="connsiteY24" fmla="*/ 1708575 h 1809342"/>
              <a:gd name="connsiteX25" fmla="*/ 1299107 w 3808052"/>
              <a:gd name="connsiteY25" fmla="*/ 1699136 h 1809342"/>
              <a:gd name="connsiteX26" fmla="*/ 1306269 w 3808052"/>
              <a:gd name="connsiteY26" fmla="*/ 1699136 h 1809342"/>
              <a:gd name="connsiteX27" fmla="*/ 1306269 w 3808052"/>
              <a:gd name="connsiteY27" fmla="*/ 1691483 h 1809342"/>
              <a:gd name="connsiteX28" fmla="*/ 1317011 w 3808052"/>
              <a:gd name="connsiteY28" fmla="*/ 1691483 h 1809342"/>
              <a:gd name="connsiteX29" fmla="*/ 1317011 w 3808052"/>
              <a:gd name="connsiteY29" fmla="*/ 1682682 h 1809342"/>
              <a:gd name="connsiteX30" fmla="*/ 1363563 w 3808052"/>
              <a:gd name="connsiteY30" fmla="*/ 1682682 h 1809342"/>
              <a:gd name="connsiteX31" fmla="*/ 1363563 w 3808052"/>
              <a:gd name="connsiteY31" fmla="*/ 1663804 h 1809342"/>
              <a:gd name="connsiteX32" fmla="*/ 1379038 w 3808052"/>
              <a:gd name="connsiteY32" fmla="*/ 1663804 h 1809342"/>
              <a:gd name="connsiteX33" fmla="*/ 1379038 w 3808052"/>
              <a:gd name="connsiteY33" fmla="*/ 1656406 h 1809342"/>
              <a:gd name="connsiteX34" fmla="*/ 1435054 w 3808052"/>
              <a:gd name="connsiteY34" fmla="*/ 1656406 h 1809342"/>
              <a:gd name="connsiteX35" fmla="*/ 1435054 w 3808052"/>
              <a:gd name="connsiteY35" fmla="*/ 1641992 h 1809342"/>
              <a:gd name="connsiteX36" fmla="*/ 1557189 w 3808052"/>
              <a:gd name="connsiteY36" fmla="*/ 1641992 h 1809342"/>
              <a:gd name="connsiteX37" fmla="*/ 1557189 w 3808052"/>
              <a:gd name="connsiteY37" fmla="*/ 1633574 h 1809342"/>
              <a:gd name="connsiteX38" fmla="*/ 1600799 w 3808052"/>
              <a:gd name="connsiteY38" fmla="*/ 1633574 h 1809342"/>
              <a:gd name="connsiteX39" fmla="*/ 1600799 w 3808052"/>
              <a:gd name="connsiteY39" fmla="*/ 1625155 h 1809342"/>
              <a:gd name="connsiteX40" fmla="*/ 1608473 w 3808052"/>
              <a:gd name="connsiteY40" fmla="*/ 1625155 h 1809342"/>
              <a:gd name="connsiteX41" fmla="*/ 1608473 w 3808052"/>
              <a:gd name="connsiteY41" fmla="*/ 1605257 h 1809342"/>
              <a:gd name="connsiteX42" fmla="*/ 1617553 w 3808052"/>
              <a:gd name="connsiteY42" fmla="*/ 1605257 h 1809342"/>
              <a:gd name="connsiteX43" fmla="*/ 1617553 w 3808052"/>
              <a:gd name="connsiteY43" fmla="*/ 1596839 h 1809342"/>
              <a:gd name="connsiteX44" fmla="*/ 1623947 w 3808052"/>
              <a:gd name="connsiteY44" fmla="*/ 1596839 h 1809342"/>
              <a:gd name="connsiteX45" fmla="*/ 1623947 w 3808052"/>
              <a:gd name="connsiteY45" fmla="*/ 1588165 h 1809342"/>
              <a:gd name="connsiteX46" fmla="*/ 1631365 w 3808052"/>
              <a:gd name="connsiteY46" fmla="*/ 1588165 h 1809342"/>
              <a:gd name="connsiteX47" fmla="*/ 1631365 w 3808052"/>
              <a:gd name="connsiteY47" fmla="*/ 1579109 h 1809342"/>
              <a:gd name="connsiteX48" fmla="*/ 1636864 w 3808052"/>
              <a:gd name="connsiteY48" fmla="*/ 1579109 h 1809342"/>
              <a:gd name="connsiteX49" fmla="*/ 1636864 w 3808052"/>
              <a:gd name="connsiteY49" fmla="*/ 1570308 h 1809342"/>
              <a:gd name="connsiteX50" fmla="*/ 1672929 w 3808052"/>
              <a:gd name="connsiteY50" fmla="*/ 1570308 h 1809342"/>
              <a:gd name="connsiteX51" fmla="*/ 1672929 w 3808052"/>
              <a:gd name="connsiteY51" fmla="*/ 1562909 h 1809342"/>
              <a:gd name="connsiteX52" fmla="*/ 1723190 w 3808052"/>
              <a:gd name="connsiteY52" fmla="*/ 1562909 h 1809342"/>
              <a:gd name="connsiteX53" fmla="*/ 1723190 w 3808052"/>
              <a:gd name="connsiteY53" fmla="*/ 1548751 h 1809342"/>
              <a:gd name="connsiteX54" fmla="*/ 1736618 w 3808052"/>
              <a:gd name="connsiteY54" fmla="*/ 1548751 h 1809342"/>
              <a:gd name="connsiteX55" fmla="*/ 1736618 w 3808052"/>
              <a:gd name="connsiteY55" fmla="*/ 1538674 h 1809342"/>
              <a:gd name="connsiteX56" fmla="*/ 1744420 w 3808052"/>
              <a:gd name="connsiteY56" fmla="*/ 1538674 h 1809342"/>
              <a:gd name="connsiteX57" fmla="*/ 1744420 w 3808052"/>
              <a:gd name="connsiteY57" fmla="*/ 1529618 h 1809342"/>
              <a:gd name="connsiteX58" fmla="*/ 1754523 w 3808052"/>
              <a:gd name="connsiteY58" fmla="*/ 1529618 h 1809342"/>
              <a:gd name="connsiteX59" fmla="*/ 1754523 w 3808052"/>
              <a:gd name="connsiteY59" fmla="*/ 1523240 h 1809342"/>
              <a:gd name="connsiteX60" fmla="*/ 1764754 w 3808052"/>
              <a:gd name="connsiteY60" fmla="*/ 1523240 h 1809342"/>
              <a:gd name="connsiteX61" fmla="*/ 1764754 w 3808052"/>
              <a:gd name="connsiteY61" fmla="*/ 1503980 h 1809342"/>
              <a:gd name="connsiteX62" fmla="*/ 1773067 w 3808052"/>
              <a:gd name="connsiteY62" fmla="*/ 1503980 h 1809342"/>
              <a:gd name="connsiteX63" fmla="*/ 1773067 w 3808052"/>
              <a:gd name="connsiteY63" fmla="*/ 1494286 h 1809342"/>
              <a:gd name="connsiteX64" fmla="*/ 1795064 w 3808052"/>
              <a:gd name="connsiteY64" fmla="*/ 1494286 h 1809342"/>
              <a:gd name="connsiteX65" fmla="*/ 1795064 w 3808052"/>
              <a:gd name="connsiteY65" fmla="*/ 1486888 h 1809342"/>
              <a:gd name="connsiteX66" fmla="*/ 1802098 w 3808052"/>
              <a:gd name="connsiteY66" fmla="*/ 1486888 h 1809342"/>
              <a:gd name="connsiteX67" fmla="*/ 1802098 w 3808052"/>
              <a:gd name="connsiteY67" fmla="*/ 1482423 h 1809342"/>
              <a:gd name="connsiteX68" fmla="*/ 1875379 w 3808052"/>
              <a:gd name="connsiteY68" fmla="*/ 1482423 h 1809342"/>
              <a:gd name="connsiteX69" fmla="*/ 1875379 w 3808052"/>
              <a:gd name="connsiteY69" fmla="*/ 1470306 h 1809342"/>
              <a:gd name="connsiteX70" fmla="*/ 1990352 w 3808052"/>
              <a:gd name="connsiteY70" fmla="*/ 1470306 h 1809342"/>
              <a:gd name="connsiteX71" fmla="*/ 1990352 w 3808052"/>
              <a:gd name="connsiteY71" fmla="*/ 1461887 h 1809342"/>
              <a:gd name="connsiteX72" fmla="*/ 2069260 w 3808052"/>
              <a:gd name="connsiteY72" fmla="*/ 1461887 h 1809342"/>
              <a:gd name="connsiteX73" fmla="*/ 2069260 w 3808052"/>
              <a:gd name="connsiteY73" fmla="*/ 1451811 h 1809342"/>
              <a:gd name="connsiteX74" fmla="*/ 2078085 w 3808052"/>
              <a:gd name="connsiteY74" fmla="*/ 1451811 h 1809342"/>
              <a:gd name="connsiteX75" fmla="*/ 2078085 w 3808052"/>
              <a:gd name="connsiteY75" fmla="*/ 1441734 h 1809342"/>
              <a:gd name="connsiteX76" fmla="*/ 2088188 w 3808052"/>
              <a:gd name="connsiteY76" fmla="*/ 1441734 h 1809342"/>
              <a:gd name="connsiteX77" fmla="*/ 2088188 w 3808052"/>
              <a:gd name="connsiteY77" fmla="*/ 1431657 h 1809342"/>
              <a:gd name="connsiteX78" fmla="*/ 2126299 w 3808052"/>
              <a:gd name="connsiteY78" fmla="*/ 1431657 h 1809342"/>
              <a:gd name="connsiteX79" fmla="*/ 2126299 w 3808052"/>
              <a:gd name="connsiteY79" fmla="*/ 1415841 h 1809342"/>
              <a:gd name="connsiteX80" fmla="*/ 2132694 w 3808052"/>
              <a:gd name="connsiteY80" fmla="*/ 1415841 h 1809342"/>
              <a:gd name="connsiteX81" fmla="*/ 2132694 w 3808052"/>
              <a:gd name="connsiteY81" fmla="*/ 1405126 h 1809342"/>
              <a:gd name="connsiteX82" fmla="*/ 2142541 w 3808052"/>
              <a:gd name="connsiteY82" fmla="*/ 1405126 h 1809342"/>
              <a:gd name="connsiteX83" fmla="*/ 2142541 w 3808052"/>
              <a:gd name="connsiteY83" fmla="*/ 1391605 h 1809342"/>
              <a:gd name="connsiteX84" fmla="*/ 2169526 w 3808052"/>
              <a:gd name="connsiteY84" fmla="*/ 1391605 h 1809342"/>
              <a:gd name="connsiteX85" fmla="*/ 2169526 w 3808052"/>
              <a:gd name="connsiteY85" fmla="*/ 1376809 h 1809342"/>
              <a:gd name="connsiteX86" fmla="*/ 2276058 w 3808052"/>
              <a:gd name="connsiteY86" fmla="*/ 1376809 h 1809342"/>
              <a:gd name="connsiteX87" fmla="*/ 2276058 w 3808052"/>
              <a:gd name="connsiteY87" fmla="*/ 1361375 h 1809342"/>
              <a:gd name="connsiteX88" fmla="*/ 2284883 w 3808052"/>
              <a:gd name="connsiteY88" fmla="*/ 1361375 h 1809342"/>
              <a:gd name="connsiteX89" fmla="*/ 2284883 w 3808052"/>
              <a:gd name="connsiteY89" fmla="*/ 1348237 h 1809342"/>
              <a:gd name="connsiteX90" fmla="*/ 2304834 w 3808052"/>
              <a:gd name="connsiteY90" fmla="*/ 1348237 h 1809342"/>
              <a:gd name="connsiteX91" fmla="*/ 2304834 w 3808052"/>
              <a:gd name="connsiteY91" fmla="*/ 1334462 h 1809342"/>
              <a:gd name="connsiteX92" fmla="*/ 2354071 w 3808052"/>
              <a:gd name="connsiteY92" fmla="*/ 1334462 h 1809342"/>
              <a:gd name="connsiteX93" fmla="*/ 2354071 w 3808052"/>
              <a:gd name="connsiteY93" fmla="*/ 1318262 h 1809342"/>
              <a:gd name="connsiteX94" fmla="*/ 2418144 w 3808052"/>
              <a:gd name="connsiteY94" fmla="*/ 1318262 h 1809342"/>
              <a:gd name="connsiteX95" fmla="*/ 2418144 w 3808052"/>
              <a:gd name="connsiteY95" fmla="*/ 1281910 h 1809342"/>
              <a:gd name="connsiteX96" fmla="*/ 2427224 w 3808052"/>
              <a:gd name="connsiteY96" fmla="*/ 1281910 h 1809342"/>
              <a:gd name="connsiteX97" fmla="*/ 2427224 w 3808052"/>
              <a:gd name="connsiteY97" fmla="*/ 1252700 h 1809342"/>
              <a:gd name="connsiteX98" fmla="*/ 2437072 w 3808052"/>
              <a:gd name="connsiteY98" fmla="*/ 1252700 h 1809342"/>
              <a:gd name="connsiteX99" fmla="*/ 2437072 w 3808052"/>
              <a:gd name="connsiteY99" fmla="*/ 1231526 h 1809342"/>
              <a:gd name="connsiteX100" fmla="*/ 2441804 w 3808052"/>
              <a:gd name="connsiteY100" fmla="*/ 1231526 h 1809342"/>
              <a:gd name="connsiteX101" fmla="*/ 2441804 w 3808052"/>
              <a:gd name="connsiteY101" fmla="*/ 1213924 h 1809342"/>
              <a:gd name="connsiteX102" fmla="*/ 2450245 w 3808052"/>
              <a:gd name="connsiteY102" fmla="*/ 1213924 h 1809342"/>
              <a:gd name="connsiteX103" fmla="*/ 2450245 w 3808052"/>
              <a:gd name="connsiteY103" fmla="*/ 1199510 h 1809342"/>
              <a:gd name="connsiteX104" fmla="*/ 2455616 w 3808052"/>
              <a:gd name="connsiteY104" fmla="*/ 1199510 h 1809342"/>
              <a:gd name="connsiteX105" fmla="*/ 2455616 w 3808052"/>
              <a:gd name="connsiteY105" fmla="*/ 1183056 h 1809342"/>
              <a:gd name="connsiteX106" fmla="*/ 2463289 w 3808052"/>
              <a:gd name="connsiteY106" fmla="*/ 1183056 h 1809342"/>
              <a:gd name="connsiteX107" fmla="*/ 2463289 w 3808052"/>
              <a:gd name="connsiteY107" fmla="*/ 1167877 h 1809342"/>
              <a:gd name="connsiteX108" fmla="*/ 2482601 w 3808052"/>
              <a:gd name="connsiteY108" fmla="*/ 1167877 h 1809342"/>
              <a:gd name="connsiteX109" fmla="*/ 2482601 w 3808052"/>
              <a:gd name="connsiteY109" fmla="*/ 1149765 h 1809342"/>
              <a:gd name="connsiteX110" fmla="*/ 2527490 w 3808052"/>
              <a:gd name="connsiteY110" fmla="*/ 1149765 h 1809342"/>
              <a:gd name="connsiteX111" fmla="*/ 2527490 w 3808052"/>
              <a:gd name="connsiteY111" fmla="*/ 1133565 h 1809342"/>
              <a:gd name="connsiteX112" fmla="*/ 2634406 w 3808052"/>
              <a:gd name="connsiteY112" fmla="*/ 1133565 h 1809342"/>
              <a:gd name="connsiteX113" fmla="*/ 2634406 w 3808052"/>
              <a:gd name="connsiteY113" fmla="*/ 1075656 h 1809342"/>
              <a:gd name="connsiteX114" fmla="*/ 2658705 w 3808052"/>
              <a:gd name="connsiteY114" fmla="*/ 1075656 h 1809342"/>
              <a:gd name="connsiteX115" fmla="*/ 2658705 w 3808052"/>
              <a:gd name="connsiteY115" fmla="*/ 1055503 h 1809342"/>
              <a:gd name="connsiteX116" fmla="*/ 2680958 w 3808052"/>
              <a:gd name="connsiteY116" fmla="*/ 1055503 h 1809342"/>
              <a:gd name="connsiteX117" fmla="*/ 2680958 w 3808052"/>
              <a:gd name="connsiteY117" fmla="*/ 1040069 h 1809342"/>
              <a:gd name="connsiteX118" fmla="*/ 2721116 w 3808052"/>
              <a:gd name="connsiteY118" fmla="*/ 1040069 h 1809342"/>
              <a:gd name="connsiteX119" fmla="*/ 2721116 w 3808052"/>
              <a:gd name="connsiteY119" fmla="*/ 1015451 h 1809342"/>
              <a:gd name="connsiteX120" fmla="*/ 2749379 w 3808052"/>
              <a:gd name="connsiteY120" fmla="*/ 1015451 h 1809342"/>
              <a:gd name="connsiteX121" fmla="*/ 2749379 w 3808052"/>
              <a:gd name="connsiteY121" fmla="*/ 992236 h 1809342"/>
              <a:gd name="connsiteX122" fmla="*/ 2776108 w 3808052"/>
              <a:gd name="connsiteY122" fmla="*/ 992236 h 1809342"/>
              <a:gd name="connsiteX123" fmla="*/ 2776108 w 3808052"/>
              <a:gd name="connsiteY123" fmla="*/ 949506 h 1809342"/>
              <a:gd name="connsiteX124" fmla="*/ 2803093 w 3808052"/>
              <a:gd name="connsiteY124" fmla="*/ 949506 h 1809342"/>
              <a:gd name="connsiteX125" fmla="*/ 2803093 w 3808052"/>
              <a:gd name="connsiteY125" fmla="*/ 925909 h 1809342"/>
              <a:gd name="connsiteX126" fmla="*/ 2845553 w 3808052"/>
              <a:gd name="connsiteY126" fmla="*/ 925909 h 1809342"/>
              <a:gd name="connsiteX127" fmla="*/ 2845553 w 3808052"/>
              <a:gd name="connsiteY127" fmla="*/ 883306 h 1809342"/>
              <a:gd name="connsiteX128" fmla="*/ 2867550 w 3808052"/>
              <a:gd name="connsiteY128" fmla="*/ 883306 h 1809342"/>
              <a:gd name="connsiteX129" fmla="*/ 2867550 w 3808052"/>
              <a:gd name="connsiteY129" fmla="*/ 859071 h 1809342"/>
              <a:gd name="connsiteX130" fmla="*/ 2888780 w 3808052"/>
              <a:gd name="connsiteY130" fmla="*/ 859071 h 1809342"/>
              <a:gd name="connsiteX131" fmla="*/ 2888780 w 3808052"/>
              <a:gd name="connsiteY131" fmla="*/ 815320 h 1809342"/>
              <a:gd name="connsiteX132" fmla="*/ 2895430 w 3808052"/>
              <a:gd name="connsiteY132" fmla="*/ 815320 h 1809342"/>
              <a:gd name="connsiteX133" fmla="*/ 2895430 w 3808052"/>
              <a:gd name="connsiteY133" fmla="*/ 785600 h 1809342"/>
              <a:gd name="connsiteX134" fmla="*/ 2902208 w 3808052"/>
              <a:gd name="connsiteY134" fmla="*/ 785600 h 1809342"/>
              <a:gd name="connsiteX135" fmla="*/ 2902208 w 3808052"/>
              <a:gd name="connsiteY135" fmla="*/ 764426 h 1809342"/>
              <a:gd name="connsiteX136" fmla="*/ 2916404 w 3808052"/>
              <a:gd name="connsiteY136" fmla="*/ 764426 h 1809342"/>
              <a:gd name="connsiteX137" fmla="*/ 2916404 w 3808052"/>
              <a:gd name="connsiteY137" fmla="*/ 715063 h 1809342"/>
              <a:gd name="connsiteX138" fmla="*/ 2938017 w 3808052"/>
              <a:gd name="connsiteY138" fmla="*/ 715063 h 1809342"/>
              <a:gd name="connsiteX139" fmla="*/ 2938017 w 3808052"/>
              <a:gd name="connsiteY139" fmla="*/ 691083 h 1809342"/>
              <a:gd name="connsiteX140" fmla="*/ 3088799 w 3808052"/>
              <a:gd name="connsiteY140" fmla="*/ 691083 h 1809342"/>
              <a:gd name="connsiteX141" fmla="*/ 3088799 w 3808052"/>
              <a:gd name="connsiteY141" fmla="*/ 662511 h 1809342"/>
              <a:gd name="connsiteX142" fmla="*/ 3096601 w 3808052"/>
              <a:gd name="connsiteY142" fmla="*/ 662511 h 1809342"/>
              <a:gd name="connsiteX143" fmla="*/ 3096601 w 3808052"/>
              <a:gd name="connsiteY143" fmla="*/ 606643 h 1809342"/>
              <a:gd name="connsiteX144" fmla="*/ 3161313 w 3808052"/>
              <a:gd name="connsiteY144" fmla="*/ 606643 h 1809342"/>
              <a:gd name="connsiteX145" fmla="*/ 3161313 w 3808052"/>
              <a:gd name="connsiteY145" fmla="*/ 536361 h 1809342"/>
              <a:gd name="connsiteX146" fmla="*/ 3167708 w 3808052"/>
              <a:gd name="connsiteY146" fmla="*/ 536361 h 1809342"/>
              <a:gd name="connsiteX147" fmla="*/ 3167708 w 3808052"/>
              <a:gd name="connsiteY147" fmla="*/ 515187 h 1809342"/>
              <a:gd name="connsiteX148" fmla="*/ 3199808 w 3808052"/>
              <a:gd name="connsiteY148" fmla="*/ 515187 h 1809342"/>
              <a:gd name="connsiteX149" fmla="*/ 3199808 w 3808052"/>
              <a:gd name="connsiteY149" fmla="*/ 483172 h 1809342"/>
              <a:gd name="connsiteX150" fmla="*/ 3210934 w 3808052"/>
              <a:gd name="connsiteY150" fmla="*/ 483172 h 1809342"/>
              <a:gd name="connsiteX151" fmla="*/ 3210934 w 3808052"/>
              <a:gd name="connsiteY151" fmla="*/ 450263 h 1809342"/>
              <a:gd name="connsiteX152" fmla="*/ 3217968 w 3808052"/>
              <a:gd name="connsiteY152" fmla="*/ 450263 h 1809342"/>
              <a:gd name="connsiteX153" fmla="*/ 3217968 w 3808052"/>
              <a:gd name="connsiteY153" fmla="*/ 386231 h 1809342"/>
              <a:gd name="connsiteX154" fmla="*/ 3224746 w 3808052"/>
              <a:gd name="connsiteY154" fmla="*/ 386231 h 1809342"/>
              <a:gd name="connsiteX155" fmla="*/ 3224746 w 3808052"/>
              <a:gd name="connsiteY155" fmla="*/ 342608 h 1809342"/>
              <a:gd name="connsiteX156" fmla="*/ 3233827 w 3808052"/>
              <a:gd name="connsiteY156" fmla="*/ 342608 h 1809342"/>
              <a:gd name="connsiteX157" fmla="*/ 3233827 w 3808052"/>
              <a:gd name="connsiteY157" fmla="*/ 322327 h 1809342"/>
              <a:gd name="connsiteX158" fmla="*/ 3258126 w 3808052"/>
              <a:gd name="connsiteY158" fmla="*/ 322327 h 1809342"/>
              <a:gd name="connsiteX159" fmla="*/ 3258126 w 3808052"/>
              <a:gd name="connsiteY159" fmla="*/ 288398 h 1809342"/>
              <a:gd name="connsiteX160" fmla="*/ 3299946 w 3808052"/>
              <a:gd name="connsiteY160" fmla="*/ 288398 h 1809342"/>
              <a:gd name="connsiteX161" fmla="*/ 3299946 w 3808052"/>
              <a:gd name="connsiteY161" fmla="*/ 222453 h 1809342"/>
              <a:gd name="connsiteX162" fmla="*/ 3358392 w 3808052"/>
              <a:gd name="connsiteY162" fmla="*/ 222453 h 1809342"/>
              <a:gd name="connsiteX163" fmla="*/ 3358392 w 3808052"/>
              <a:gd name="connsiteY163" fmla="*/ 185080 h 1809342"/>
              <a:gd name="connsiteX164" fmla="*/ 3487561 w 3808052"/>
              <a:gd name="connsiteY164" fmla="*/ 185080 h 1809342"/>
              <a:gd name="connsiteX165" fmla="*/ 3487561 w 3808052"/>
              <a:gd name="connsiteY165" fmla="*/ 140309 h 1809342"/>
              <a:gd name="connsiteX166" fmla="*/ 3519533 w 3808052"/>
              <a:gd name="connsiteY166" fmla="*/ 140309 h 1809342"/>
              <a:gd name="connsiteX167" fmla="*/ 3519533 w 3808052"/>
              <a:gd name="connsiteY167" fmla="*/ 96558 h 1809342"/>
              <a:gd name="connsiteX168" fmla="*/ 3549203 w 3808052"/>
              <a:gd name="connsiteY168" fmla="*/ 96558 h 1809342"/>
              <a:gd name="connsiteX169" fmla="*/ 3549203 w 3808052"/>
              <a:gd name="connsiteY169" fmla="*/ 51531 h 1809342"/>
              <a:gd name="connsiteX170" fmla="*/ 3606242 w 3808052"/>
              <a:gd name="connsiteY170" fmla="*/ 51531 h 1809342"/>
              <a:gd name="connsiteX171" fmla="*/ 3606242 w 3808052"/>
              <a:gd name="connsiteY171" fmla="*/ 0 h 1809342"/>
              <a:gd name="connsiteX172" fmla="*/ 3808053 w 3808052"/>
              <a:gd name="connsiteY172" fmla="*/ 0 h 180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808052" h="1809342">
                <a:moveTo>
                  <a:pt x="0" y="1809342"/>
                </a:moveTo>
                <a:lnTo>
                  <a:pt x="0" y="1791230"/>
                </a:lnTo>
                <a:lnTo>
                  <a:pt x="58957" y="1791230"/>
                </a:lnTo>
                <a:lnTo>
                  <a:pt x="58957" y="1782939"/>
                </a:lnTo>
                <a:lnTo>
                  <a:pt x="240433" y="1782939"/>
                </a:lnTo>
                <a:lnTo>
                  <a:pt x="240433" y="1776178"/>
                </a:lnTo>
                <a:lnTo>
                  <a:pt x="384821" y="1776178"/>
                </a:lnTo>
                <a:lnTo>
                  <a:pt x="384821" y="1770183"/>
                </a:lnTo>
                <a:lnTo>
                  <a:pt x="579086" y="1770183"/>
                </a:lnTo>
                <a:lnTo>
                  <a:pt x="579086" y="1766357"/>
                </a:lnTo>
                <a:lnTo>
                  <a:pt x="700709" y="1766357"/>
                </a:lnTo>
                <a:lnTo>
                  <a:pt x="700709" y="1758066"/>
                </a:lnTo>
                <a:lnTo>
                  <a:pt x="808137" y="1758066"/>
                </a:lnTo>
                <a:lnTo>
                  <a:pt x="808137" y="1749775"/>
                </a:lnTo>
                <a:lnTo>
                  <a:pt x="900346" y="1749775"/>
                </a:lnTo>
                <a:lnTo>
                  <a:pt x="900346" y="1743014"/>
                </a:lnTo>
                <a:lnTo>
                  <a:pt x="930016" y="1743014"/>
                </a:lnTo>
                <a:lnTo>
                  <a:pt x="930016" y="1734468"/>
                </a:lnTo>
                <a:lnTo>
                  <a:pt x="969534" y="1734468"/>
                </a:lnTo>
                <a:lnTo>
                  <a:pt x="969534" y="1728729"/>
                </a:lnTo>
                <a:lnTo>
                  <a:pt x="1023887" y="1728729"/>
                </a:lnTo>
                <a:lnTo>
                  <a:pt x="1023887" y="1719672"/>
                </a:lnTo>
                <a:lnTo>
                  <a:pt x="1109190" y="1719672"/>
                </a:lnTo>
                <a:lnTo>
                  <a:pt x="1109190" y="1708575"/>
                </a:lnTo>
                <a:lnTo>
                  <a:pt x="1299107" y="1708575"/>
                </a:lnTo>
                <a:lnTo>
                  <a:pt x="1299107" y="1699136"/>
                </a:lnTo>
                <a:lnTo>
                  <a:pt x="1306269" y="1699136"/>
                </a:lnTo>
                <a:lnTo>
                  <a:pt x="1306269" y="1691483"/>
                </a:lnTo>
                <a:lnTo>
                  <a:pt x="1317011" y="1691483"/>
                </a:lnTo>
                <a:lnTo>
                  <a:pt x="1317011" y="1682682"/>
                </a:lnTo>
                <a:lnTo>
                  <a:pt x="1363563" y="1682682"/>
                </a:lnTo>
                <a:lnTo>
                  <a:pt x="1363563" y="1663804"/>
                </a:lnTo>
                <a:lnTo>
                  <a:pt x="1379038" y="1663804"/>
                </a:lnTo>
                <a:lnTo>
                  <a:pt x="1379038" y="1656406"/>
                </a:lnTo>
                <a:lnTo>
                  <a:pt x="1435054" y="1656406"/>
                </a:lnTo>
                <a:lnTo>
                  <a:pt x="1435054" y="1641992"/>
                </a:lnTo>
                <a:lnTo>
                  <a:pt x="1557189" y="1641992"/>
                </a:lnTo>
                <a:lnTo>
                  <a:pt x="1557189" y="1633574"/>
                </a:lnTo>
                <a:lnTo>
                  <a:pt x="1600799" y="1633574"/>
                </a:lnTo>
                <a:lnTo>
                  <a:pt x="1600799" y="1625155"/>
                </a:lnTo>
                <a:lnTo>
                  <a:pt x="1608473" y="1625155"/>
                </a:lnTo>
                <a:lnTo>
                  <a:pt x="1608473" y="1605257"/>
                </a:lnTo>
                <a:lnTo>
                  <a:pt x="1617553" y="1605257"/>
                </a:lnTo>
                <a:lnTo>
                  <a:pt x="1617553" y="1596839"/>
                </a:lnTo>
                <a:lnTo>
                  <a:pt x="1623947" y="1596839"/>
                </a:lnTo>
                <a:lnTo>
                  <a:pt x="1623947" y="1588165"/>
                </a:lnTo>
                <a:lnTo>
                  <a:pt x="1631365" y="1588165"/>
                </a:lnTo>
                <a:lnTo>
                  <a:pt x="1631365" y="1579109"/>
                </a:lnTo>
                <a:lnTo>
                  <a:pt x="1636864" y="1579109"/>
                </a:lnTo>
                <a:lnTo>
                  <a:pt x="1636864" y="1570308"/>
                </a:lnTo>
                <a:lnTo>
                  <a:pt x="1672929" y="1570308"/>
                </a:lnTo>
                <a:lnTo>
                  <a:pt x="1672929" y="1562909"/>
                </a:lnTo>
                <a:lnTo>
                  <a:pt x="1723190" y="1562909"/>
                </a:lnTo>
                <a:lnTo>
                  <a:pt x="1723190" y="1548751"/>
                </a:lnTo>
                <a:lnTo>
                  <a:pt x="1736618" y="1548751"/>
                </a:lnTo>
                <a:lnTo>
                  <a:pt x="1736618" y="1538674"/>
                </a:lnTo>
                <a:lnTo>
                  <a:pt x="1744420" y="1538674"/>
                </a:lnTo>
                <a:lnTo>
                  <a:pt x="1744420" y="1529618"/>
                </a:lnTo>
                <a:lnTo>
                  <a:pt x="1754523" y="1529618"/>
                </a:lnTo>
                <a:lnTo>
                  <a:pt x="1754523" y="1523240"/>
                </a:lnTo>
                <a:lnTo>
                  <a:pt x="1764754" y="1523240"/>
                </a:lnTo>
                <a:lnTo>
                  <a:pt x="1764754" y="1503980"/>
                </a:lnTo>
                <a:lnTo>
                  <a:pt x="1773067" y="1503980"/>
                </a:lnTo>
                <a:lnTo>
                  <a:pt x="1773067" y="1494286"/>
                </a:lnTo>
                <a:lnTo>
                  <a:pt x="1795064" y="1494286"/>
                </a:lnTo>
                <a:lnTo>
                  <a:pt x="1795064" y="1486888"/>
                </a:lnTo>
                <a:lnTo>
                  <a:pt x="1802098" y="1486888"/>
                </a:lnTo>
                <a:lnTo>
                  <a:pt x="1802098" y="1482423"/>
                </a:lnTo>
                <a:lnTo>
                  <a:pt x="1875379" y="1482423"/>
                </a:lnTo>
                <a:lnTo>
                  <a:pt x="1875379" y="1470306"/>
                </a:lnTo>
                <a:lnTo>
                  <a:pt x="1990352" y="1470306"/>
                </a:lnTo>
                <a:lnTo>
                  <a:pt x="1990352" y="1461887"/>
                </a:lnTo>
                <a:lnTo>
                  <a:pt x="2069260" y="1461887"/>
                </a:lnTo>
                <a:lnTo>
                  <a:pt x="2069260" y="1451811"/>
                </a:lnTo>
                <a:lnTo>
                  <a:pt x="2078085" y="1451811"/>
                </a:lnTo>
                <a:lnTo>
                  <a:pt x="2078085" y="1441734"/>
                </a:lnTo>
                <a:lnTo>
                  <a:pt x="2088188" y="1441734"/>
                </a:lnTo>
                <a:lnTo>
                  <a:pt x="2088188" y="1431657"/>
                </a:lnTo>
                <a:lnTo>
                  <a:pt x="2126299" y="1431657"/>
                </a:lnTo>
                <a:lnTo>
                  <a:pt x="2126299" y="1415841"/>
                </a:lnTo>
                <a:lnTo>
                  <a:pt x="2132694" y="1415841"/>
                </a:lnTo>
                <a:lnTo>
                  <a:pt x="2132694" y="1405126"/>
                </a:lnTo>
                <a:lnTo>
                  <a:pt x="2142541" y="1405126"/>
                </a:lnTo>
                <a:lnTo>
                  <a:pt x="2142541" y="1391605"/>
                </a:lnTo>
                <a:lnTo>
                  <a:pt x="2169526" y="1391605"/>
                </a:lnTo>
                <a:lnTo>
                  <a:pt x="2169526" y="1376809"/>
                </a:lnTo>
                <a:lnTo>
                  <a:pt x="2276058" y="1376809"/>
                </a:lnTo>
                <a:lnTo>
                  <a:pt x="2276058" y="1361375"/>
                </a:lnTo>
                <a:lnTo>
                  <a:pt x="2284883" y="1361375"/>
                </a:lnTo>
                <a:lnTo>
                  <a:pt x="2284883" y="1348237"/>
                </a:lnTo>
                <a:lnTo>
                  <a:pt x="2304834" y="1348237"/>
                </a:lnTo>
                <a:lnTo>
                  <a:pt x="2304834" y="1334462"/>
                </a:lnTo>
                <a:lnTo>
                  <a:pt x="2354071" y="1334462"/>
                </a:lnTo>
                <a:lnTo>
                  <a:pt x="2354071" y="1318262"/>
                </a:lnTo>
                <a:lnTo>
                  <a:pt x="2418144" y="1318262"/>
                </a:lnTo>
                <a:lnTo>
                  <a:pt x="2418144" y="1281910"/>
                </a:lnTo>
                <a:lnTo>
                  <a:pt x="2427224" y="1281910"/>
                </a:lnTo>
                <a:lnTo>
                  <a:pt x="2427224" y="1252700"/>
                </a:lnTo>
                <a:lnTo>
                  <a:pt x="2437072" y="1252700"/>
                </a:lnTo>
                <a:lnTo>
                  <a:pt x="2437072" y="1231526"/>
                </a:lnTo>
                <a:lnTo>
                  <a:pt x="2441804" y="1231526"/>
                </a:lnTo>
                <a:lnTo>
                  <a:pt x="2441804" y="1213924"/>
                </a:lnTo>
                <a:lnTo>
                  <a:pt x="2450245" y="1213924"/>
                </a:lnTo>
                <a:lnTo>
                  <a:pt x="2450245" y="1199510"/>
                </a:lnTo>
                <a:lnTo>
                  <a:pt x="2455616" y="1199510"/>
                </a:lnTo>
                <a:lnTo>
                  <a:pt x="2455616" y="1183056"/>
                </a:lnTo>
                <a:lnTo>
                  <a:pt x="2463289" y="1183056"/>
                </a:lnTo>
                <a:lnTo>
                  <a:pt x="2463289" y="1167877"/>
                </a:lnTo>
                <a:lnTo>
                  <a:pt x="2482601" y="1167877"/>
                </a:lnTo>
                <a:lnTo>
                  <a:pt x="2482601" y="1149765"/>
                </a:lnTo>
                <a:lnTo>
                  <a:pt x="2527490" y="1149765"/>
                </a:lnTo>
                <a:lnTo>
                  <a:pt x="2527490" y="1133565"/>
                </a:lnTo>
                <a:lnTo>
                  <a:pt x="2634406" y="1133565"/>
                </a:lnTo>
                <a:lnTo>
                  <a:pt x="2634406" y="1075656"/>
                </a:lnTo>
                <a:lnTo>
                  <a:pt x="2658705" y="1075656"/>
                </a:lnTo>
                <a:lnTo>
                  <a:pt x="2658705" y="1055503"/>
                </a:lnTo>
                <a:lnTo>
                  <a:pt x="2680958" y="1055503"/>
                </a:lnTo>
                <a:lnTo>
                  <a:pt x="2680958" y="1040069"/>
                </a:lnTo>
                <a:lnTo>
                  <a:pt x="2721116" y="1040069"/>
                </a:lnTo>
                <a:lnTo>
                  <a:pt x="2721116" y="1015451"/>
                </a:lnTo>
                <a:lnTo>
                  <a:pt x="2749379" y="1015451"/>
                </a:lnTo>
                <a:lnTo>
                  <a:pt x="2749379" y="992236"/>
                </a:lnTo>
                <a:lnTo>
                  <a:pt x="2776108" y="992236"/>
                </a:lnTo>
                <a:lnTo>
                  <a:pt x="2776108" y="949506"/>
                </a:lnTo>
                <a:lnTo>
                  <a:pt x="2803093" y="949506"/>
                </a:lnTo>
                <a:lnTo>
                  <a:pt x="2803093" y="925909"/>
                </a:lnTo>
                <a:lnTo>
                  <a:pt x="2845553" y="925909"/>
                </a:lnTo>
                <a:lnTo>
                  <a:pt x="2845553" y="883306"/>
                </a:lnTo>
                <a:lnTo>
                  <a:pt x="2867550" y="883306"/>
                </a:lnTo>
                <a:lnTo>
                  <a:pt x="2867550" y="859071"/>
                </a:lnTo>
                <a:lnTo>
                  <a:pt x="2888780" y="859071"/>
                </a:lnTo>
                <a:lnTo>
                  <a:pt x="2888780" y="815320"/>
                </a:lnTo>
                <a:lnTo>
                  <a:pt x="2895430" y="815320"/>
                </a:lnTo>
                <a:lnTo>
                  <a:pt x="2895430" y="785600"/>
                </a:lnTo>
                <a:lnTo>
                  <a:pt x="2902208" y="785600"/>
                </a:lnTo>
                <a:lnTo>
                  <a:pt x="2902208" y="764426"/>
                </a:lnTo>
                <a:lnTo>
                  <a:pt x="2916404" y="764426"/>
                </a:lnTo>
                <a:lnTo>
                  <a:pt x="2916404" y="715063"/>
                </a:lnTo>
                <a:lnTo>
                  <a:pt x="2938017" y="715063"/>
                </a:lnTo>
                <a:lnTo>
                  <a:pt x="2938017" y="691083"/>
                </a:lnTo>
                <a:lnTo>
                  <a:pt x="3088799" y="691083"/>
                </a:lnTo>
                <a:lnTo>
                  <a:pt x="3088799" y="662511"/>
                </a:lnTo>
                <a:lnTo>
                  <a:pt x="3096601" y="662511"/>
                </a:lnTo>
                <a:lnTo>
                  <a:pt x="3096601" y="606643"/>
                </a:lnTo>
                <a:lnTo>
                  <a:pt x="3161313" y="606643"/>
                </a:lnTo>
                <a:lnTo>
                  <a:pt x="3161313" y="536361"/>
                </a:lnTo>
                <a:lnTo>
                  <a:pt x="3167708" y="536361"/>
                </a:lnTo>
                <a:lnTo>
                  <a:pt x="3167708" y="515187"/>
                </a:lnTo>
                <a:lnTo>
                  <a:pt x="3199808" y="515187"/>
                </a:lnTo>
                <a:lnTo>
                  <a:pt x="3199808" y="483172"/>
                </a:lnTo>
                <a:lnTo>
                  <a:pt x="3210934" y="483172"/>
                </a:lnTo>
                <a:lnTo>
                  <a:pt x="3210934" y="450263"/>
                </a:lnTo>
                <a:lnTo>
                  <a:pt x="3217968" y="450263"/>
                </a:lnTo>
                <a:lnTo>
                  <a:pt x="3217968" y="386231"/>
                </a:lnTo>
                <a:lnTo>
                  <a:pt x="3224746" y="386231"/>
                </a:lnTo>
                <a:lnTo>
                  <a:pt x="3224746" y="342608"/>
                </a:lnTo>
                <a:lnTo>
                  <a:pt x="3233827" y="342608"/>
                </a:lnTo>
                <a:lnTo>
                  <a:pt x="3233827" y="322327"/>
                </a:lnTo>
                <a:lnTo>
                  <a:pt x="3258126" y="322327"/>
                </a:lnTo>
                <a:lnTo>
                  <a:pt x="3258126" y="288398"/>
                </a:lnTo>
                <a:lnTo>
                  <a:pt x="3299946" y="288398"/>
                </a:lnTo>
                <a:lnTo>
                  <a:pt x="3299946" y="222453"/>
                </a:lnTo>
                <a:lnTo>
                  <a:pt x="3358392" y="222453"/>
                </a:lnTo>
                <a:lnTo>
                  <a:pt x="3358392" y="185080"/>
                </a:lnTo>
                <a:lnTo>
                  <a:pt x="3487561" y="185080"/>
                </a:lnTo>
                <a:lnTo>
                  <a:pt x="3487561" y="140309"/>
                </a:lnTo>
                <a:lnTo>
                  <a:pt x="3519533" y="140309"/>
                </a:lnTo>
                <a:lnTo>
                  <a:pt x="3519533" y="96558"/>
                </a:lnTo>
                <a:lnTo>
                  <a:pt x="3549203" y="96558"/>
                </a:lnTo>
                <a:lnTo>
                  <a:pt x="3549203" y="51531"/>
                </a:lnTo>
                <a:lnTo>
                  <a:pt x="3606242" y="51531"/>
                </a:lnTo>
                <a:lnTo>
                  <a:pt x="3606242" y="0"/>
                </a:lnTo>
                <a:lnTo>
                  <a:pt x="3808053" y="0"/>
                </a:lnTo>
              </a:path>
            </a:pathLst>
          </a:custGeom>
          <a:noFill/>
          <a:ln w="25400" cap="flat">
            <a:solidFill>
              <a:schemeClr val="accent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25" name="TextBox 224">
            <a:extLst>
              <a:ext uri="{FF2B5EF4-FFF2-40B4-BE49-F238E27FC236}">
                <a16:creationId xmlns:a16="http://schemas.microsoft.com/office/drawing/2014/main" id="{DDB6DD61-3F2F-4A43-8B4F-D9701DACF6CA}"/>
              </a:ext>
            </a:extLst>
          </p:cNvPr>
          <p:cNvSpPr txBox="1"/>
          <p:nvPr/>
        </p:nvSpPr>
        <p:spPr>
          <a:xfrm>
            <a:off x="7356464" y="2499757"/>
            <a:ext cx="407724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180B4"/>
                </a:solidFill>
                <a:effectLst/>
                <a:uLnTx/>
                <a:uFillTx/>
                <a:latin typeface="Arial" pitchFamily="34" charset="0"/>
                <a:ea typeface="+mn-ea"/>
                <a:cs typeface="Arial" pitchFamily="34" charset="0"/>
              </a:rPr>
              <a:t>Absolute Risk of ESRD per 10,000 Patients</a:t>
            </a:r>
            <a:r>
              <a:rPr kumimoji="0" lang="en-US" sz="1400" b="1" i="0" u="none" strike="noStrike" kern="1200" cap="none" spc="0" normalizeH="0" baseline="30000" noProof="0">
                <a:ln>
                  <a:noFill/>
                </a:ln>
                <a:solidFill>
                  <a:srgbClr val="0180B4"/>
                </a:solidFill>
                <a:effectLst/>
                <a:uLnTx/>
                <a:uFillTx/>
                <a:latin typeface="Arial" pitchFamily="34" charset="0"/>
                <a:ea typeface="+mn-ea"/>
                <a:cs typeface="Arial" pitchFamily="34" charset="0"/>
              </a:rPr>
              <a:t>2</a:t>
            </a:r>
          </a:p>
        </p:txBody>
      </p:sp>
      <p:sp>
        <p:nvSpPr>
          <p:cNvPr id="226" name="TextBox 225">
            <a:extLst>
              <a:ext uri="{FF2B5EF4-FFF2-40B4-BE49-F238E27FC236}">
                <a16:creationId xmlns:a16="http://schemas.microsoft.com/office/drawing/2014/main" id="{1C70010C-8B02-40E7-B1A9-DA6CC53DFC5A}"/>
              </a:ext>
            </a:extLst>
          </p:cNvPr>
          <p:cNvSpPr txBox="1"/>
          <p:nvPr/>
        </p:nvSpPr>
        <p:spPr>
          <a:xfrm>
            <a:off x="5478566" y="3917003"/>
            <a:ext cx="984565"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Non-donors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(n=96,217)</a:t>
            </a:r>
          </a:p>
        </p:txBody>
      </p:sp>
      <p:graphicFrame>
        <p:nvGraphicFramePr>
          <p:cNvPr id="227" name="Table 226">
            <a:extLst>
              <a:ext uri="{FF2B5EF4-FFF2-40B4-BE49-F238E27FC236}">
                <a16:creationId xmlns:a16="http://schemas.microsoft.com/office/drawing/2014/main" id="{70A4640C-6A91-4575-B0CB-6EF713A4F6FE}"/>
              </a:ext>
            </a:extLst>
          </p:cNvPr>
          <p:cNvGraphicFramePr>
            <a:graphicFrameLocks noGrp="1"/>
          </p:cNvGraphicFramePr>
          <p:nvPr>
            <p:extLst>
              <p:ext uri="{D42A27DB-BD31-4B8C-83A1-F6EECF244321}">
                <p14:modId xmlns:p14="http://schemas.microsoft.com/office/powerpoint/2010/main" val="4143835832"/>
              </p:ext>
            </p:extLst>
          </p:nvPr>
        </p:nvGraphicFramePr>
        <p:xfrm>
          <a:off x="7808145" y="2819924"/>
          <a:ext cx="3090657" cy="128182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28721">
                  <a:extLst>
                    <a:ext uri="{9D8B030D-6E8A-4147-A177-3AD203B41FA5}">
                      <a16:colId xmlns:a16="http://schemas.microsoft.com/office/drawing/2014/main" val="412566749"/>
                    </a:ext>
                  </a:extLst>
                </a:gridCol>
                <a:gridCol w="745958">
                  <a:extLst>
                    <a:ext uri="{9D8B030D-6E8A-4147-A177-3AD203B41FA5}">
                      <a16:colId xmlns:a16="http://schemas.microsoft.com/office/drawing/2014/main" val="222943635"/>
                    </a:ext>
                  </a:extLst>
                </a:gridCol>
                <a:gridCol w="745957">
                  <a:extLst>
                    <a:ext uri="{9D8B030D-6E8A-4147-A177-3AD203B41FA5}">
                      <a16:colId xmlns:a16="http://schemas.microsoft.com/office/drawing/2014/main" val="2875803796"/>
                    </a:ext>
                  </a:extLst>
                </a:gridCol>
                <a:gridCol w="770021">
                  <a:extLst>
                    <a:ext uri="{9D8B030D-6E8A-4147-A177-3AD203B41FA5}">
                      <a16:colId xmlns:a16="http://schemas.microsoft.com/office/drawing/2014/main" val="2619694140"/>
                    </a:ext>
                  </a:extLst>
                </a:gridCol>
              </a:tblGrid>
              <a:tr h="458861">
                <a:tc>
                  <a:txBody>
                    <a:bodyPr/>
                    <a:lstStyle/>
                    <a:p>
                      <a:r>
                        <a:rPr lang="en-US" sz="1200"/>
                        <a:t>Race/ Ethnicity</a:t>
                      </a:r>
                    </a:p>
                  </a:txBody>
                  <a:tcPr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200"/>
                        <a:t>Donors</a:t>
                      </a:r>
                    </a:p>
                  </a:txBody>
                  <a:tcPr anchor="b">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200"/>
                        <a:t>Non-Donors</a:t>
                      </a:r>
                    </a:p>
                  </a:txBody>
                  <a:tcPr anchor="b">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200" i="1"/>
                        <a:t>P</a:t>
                      </a:r>
                      <a:r>
                        <a:rPr lang="en-US" sz="1200"/>
                        <a:t> Value</a:t>
                      </a:r>
                    </a:p>
                  </a:txBody>
                  <a:tcPr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500459589"/>
                  </a:ext>
                </a:extLst>
              </a:tr>
              <a:tr h="248069">
                <a:tc>
                  <a:txBody>
                    <a:bodyPr/>
                    <a:lstStyle/>
                    <a:p>
                      <a:r>
                        <a:rPr lang="en-US" sz="1200"/>
                        <a:t>Black</a:t>
                      </a:r>
                    </a:p>
                  </a:txBody>
                  <a:tcPr>
                    <a:lnL w="12700" cap="flat" cmpd="sng" algn="ctr">
                      <a:solidFill>
                        <a:schemeClr val="tx1"/>
                      </a:solidFill>
                      <a:prstDash val="solid"/>
                      <a:round/>
                      <a:headEnd type="none" w="med" len="med"/>
                      <a:tailEnd type="none" w="med" len="med"/>
                    </a:lnL>
                  </a:tcPr>
                </a:tc>
                <a:tc>
                  <a:txBody>
                    <a:bodyPr/>
                    <a:lstStyle/>
                    <a:p>
                      <a:pPr algn="ctr"/>
                      <a:r>
                        <a:rPr lang="en-US" sz="1200"/>
                        <a:t>74.7</a:t>
                      </a:r>
                    </a:p>
                  </a:txBody>
                  <a:tcPr/>
                </a:tc>
                <a:tc>
                  <a:txBody>
                    <a:bodyPr/>
                    <a:lstStyle/>
                    <a:p>
                      <a:pPr algn="ctr"/>
                      <a:r>
                        <a:rPr lang="en-US" sz="1200"/>
                        <a:t>23.9</a:t>
                      </a:r>
                    </a:p>
                  </a:txBody>
                  <a:tcPr/>
                </a:tc>
                <a:tc>
                  <a:txBody>
                    <a:bodyPr/>
                    <a:lstStyle/>
                    <a:p>
                      <a:pPr algn="ctr"/>
                      <a:r>
                        <a:rPr lang="en-US" sz="1200"/>
                        <a:t>&lt;0.001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33788322"/>
                  </a:ext>
                </a:extLst>
              </a:tr>
              <a:tr h="271684">
                <a:tc>
                  <a:txBody>
                    <a:bodyPr/>
                    <a:lstStyle/>
                    <a:p>
                      <a:r>
                        <a:rPr lang="en-US" sz="1200"/>
                        <a:t>Hispanic</a:t>
                      </a:r>
                    </a:p>
                  </a:txBody>
                  <a:tcPr>
                    <a:lnL w="12700" cap="flat" cmpd="sng" algn="ctr">
                      <a:solidFill>
                        <a:schemeClr val="tx1"/>
                      </a:solidFill>
                      <a:prstDash val="solid"/>
                      <a:round/>
                      <a:headEnd type="none" w="med" len="med"/>
                      <a:tailEnd type="none" w="med" len="med"/>
                    </a:lnL>
                  </a:tcPr>
                </a:tc>
                <a:tc>
                  <a:txBody>
                    <a:bodyPr/>
                    <a:lstStyle/>
                    <a:p>
                      <a:pPr algn="ctr"/>
                      <a:r>
                        <a:rPr lang="en-US" sz="1200"/>
                        <a:t>32.6</a:t>
                      </a:r>
                    </a:p>
                  </a:txBody>
                  <a:tcPr/>
                </a:tc>
                <a:tc>
                  <a:txBody>
                    <a:bodyPr/>
                    <a:lstStyle/>
                    <a:p>
                      <a:pPr algn="ctr"/>
                      <a:r>
                        <a:rPr lang="en-US" sz="1200"/>
                        <a:t>6.7</a:t>
                      </a:r>
                    </a:p>
                  </a:txBody>
                  <a:tcPr/>
                </a:tc>
                <a:tc>
                  <a:txBody>
                    <a:bodyPr/>
                    <a:lstStyle/>
                    <a:p>
                      <a:pPr algn="ctr"/>
                      <a:r>
                        <a:rPr lang="en-US" sz="1200"/>
                        <a:t>0.002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7673384"/>
                  </a:ext>
                </a:extLst>
              </a:tr>
              <a:tr h="242834">
                <a:tc>
                  <a:txBody>
                    <a:bodyPr/>
                    <a:lstStyle/>
                    <a:p>
                      <a:r>
                        <a:rPr lang="en-US" sz="1200"/>
                        <a:t>White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200"/>
                        <a:t>22.7</a:t>
                      </a:r>
                    </a:p>
                  </a:txBody>
                  <a:tcPr>
                    <a:lnB w="12700" cap="flat" cmpd="sng" algn="ctr">
                      <a:solidFill>
                        <a:schemeClr val="tx1"/>
                      </a:solidFill>
                      <a:prstDash val="solid"/>
                      <a:round/>
                      <a:headEnd type="none" w="med" len="med"/>
                      <a:tailEnd type="none" w="med" len="med"/>
                    </a:lnB>
                  </a:tcPr>
                </a:tc>
                <a:tc>
                  <a:txBody>
                    <a:bodyPr/>
                    <a:lstStyle/>
                    <a:p>
                      <a:pPr algn="ctr"/>
                      <a:r>
                        <a:rPr lang="en-US" sz="1200"/>
                        <a:t>0.0</a:t>
                      </a:r>
                    </a:p>
                  </a:txBody>
                  <a:tcPr>
                    <a:lnB w="12700" cap="flat" cmpd="sng" algn="ctr">
                      <a:solidFill>
                        <a:schemeClr val="tx1"/>
                      </a:solidFill>
                      <a:prstDash val="solid"/>
                      <a:round/>
                      <a:headEnd type="none" w="med" len="med"/>
                      <a:tailEnd type="none" w="med" len="med"/>
                    </a:lnB>
                  </a:tcPr>
                </a:tc>
                <a:tc>
                  <a:txBody>
                    <a:bodyPr/>
                    <a:lstStyle/>
                    <a:p>
                      <a:pPr algn="ctr"/>
                      <a:r>
                        <a:rPr lang="en-US" sz="1200"/>
                        <a:t>&lt;0.001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4996195"/>
                  </a:ext>
                </a:extLst>
              </a:tr>
            </a:tbl>
          </a:graphicData>
        </a:graphic>
      </p:graphicFrame>
      <p:sp>
        <p:nvSpPr>
          <p:cNvPr id="228" name="Rectangle 5">
            <a:extLst>
              <a:ext uri="{FF2B5EF4-FFF2-40B4-BE49-F238E27FC236}">
                <a16:creationId xmlns:a16="http://schemas.microsoft.com/office/drawing/2014/main" id="{244C7F8E-F894-42D2-A337-65ACA3A27331}"/>
              </a:ext>
            </a:extLst>
          </p:cNvPr>
          <p:cNvSpPr/>
          <p:nvPr/>
        </p:nvSpPr>
        <p:spPr>
          <a:xfrm>
            <a:off x="2553618" y="2504728"/>
            <a:ext cx="3788229" cy="2351314"/>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Rounded Corners 41">
            <a:extLst>
              <a:ext uri="{FF2B5EF4-FFF2-40B4-BE49-F238E27FC236}">
                <a16:creationId xmlns:a16="http://schemas.microsoft.com/office/drawing/2014/main" id="{5883ED79-04E7-42EB-8D99-36C19D669E6C}"/>
              </a:ext>
            </a:extLst>
          </p:cNvPr>
          <p:cNvSpPr/>
          <p:nvPr/>
        </p:nvSpPr>
        <p:spPr>
          <a:xfrm>
            <a:off x="1517308" y="5367654"/>
            <a:ext cx="8964927" cy="715796"/>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Having a clear understanding of the risk of ESRD may help to inform discussions with individuals who are considering living kidney donation</a:t>
            </a:r>
            <a:r>
              <a:rPr kumimoji="0" lang="en-US" sz="1600" b="1" i="0" u="none" strike="noStrike" kern="1200" cap="none" spc="0" normalizeH="0" baseline="30000" noProof="0">
                <a:ln>
                  <a:noFill/>
                </a:ln>
                <a:solidFill>
                  <a:srgbClr val="000000"/>
                </a:solidFill>
                <a:effectLst/>
                <a:uLnTx/>
                <a:uFillTx/>
                <a:latin typeface="Arial"/>
                <a:ea typeface="+mn-ea"/>
                <a:cs typeface="+mn-cs"/>
              </a:rPr>
              <a:t>2</a:t>
            </a:r>
          </a:p>
        </p:txBody>
      </p:sp>
    </p:spTree>
    <p:extLst>
      <p:ext uri="{BB962C8B-B14F-4D97-AF65-F5344CB8AC3E}">
        <p14:creationId xmlns:p14="http://schemas.microsoft.com/office/powerpoint/2010/main" val="284501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e-DE" sz="800">
                <a:ea typeface="ITC Avant Garde Gothic Std Book" charset="0"/>
              </a:rPr>
              <a:t>BMI, body mass index; ESRD, end-stage renal disease; LKD, living kidney donor. </a:t>
            </a:r>
          </a:p>
          <a:p>
            <a:r>
              <a:rPr lang="de-DE" sz="800" b="1">
                <a:ea typeface="ITC Avant Garde Gothic Std Book" charset="0"/>
              </a:rPr>
              <a:t>1. </a:t>
            </a:r>
            <a:r>
              <a:rPr lang="de-DE" sz="800">
                <a:ea typeface="ITC Avant Garde Gothic Std Book" charset="0"/>
              </a:rPr>
              <a:t>Massie AB, et al. </a:t>
            </a:r>
            <a:r>
              <a:rPr lang="de-DE" sz="800" i="1">
                <a:ea typeface="ITC Avant Garde Gothic Std Book" charset="0"/>
              </a:rPr>
              <a:t>J Am Soc Nephrol</a:t>
            </a:r>
            <a:r>
              <a:rPr lang="de-DE" sz="800">
                <a:ea typeface="ITC Avant Garde Gothic Std Book" charset="0"/>
              </a:rPr>
              <a:t>. 2017;28(9):2749-2755.</a:t>
            </a:r>
            <a:r>
              <a:rPr lang="de-DE" sz="800" b="1">
                <a:ea typeface="ITC Avant Garde Gothic Std Book" charset="0"/>
              </a:rPr>
              <a:t> 2</a:t>
            </a:r>
            <a:r>
              <a:rPr lang="de-DE" sz="800" b="1"/>
              <a:t>. </a:t>
            </a:r>
            <a:r>
              <a:rPr lang="en-US" sz="800" err="1"/>
              <a:t>Mjøen</a:t>
            </a:r>
            <a:r>
              <a:rPr lang="en-US" sz="800"/>
              <a:t> G, et al. </a:t>
            </a:r>
            <a:r>
              <a:rPr lang="en-US" sz="800" i="1"/>
              <a:t>Kidney Int</a:t>
            </a:r>
            <a:r>
              <a:rPr lang="en-US" sz="800"/>
              <a:t>. 2014;86(1):162-167. </a:t>
            </a:r>
            <a:r>
              <a:rPr lang="de-DE" sz="800"/>
              <a:t>  </a:t>
            </a:r>
            <a:endParaRPr lang="en-US" sz="800"/>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sz="3200"/>
              <a:t>Estimated Risk of ESRD in Living Kidney Donors Varies According to Donor Characteristics</a:t>
            </a:r>
            <a:endParaRPr lang="en-US"/>
          </a:p>
        </p:txBody>
      </p:sp>
      <p:sp>
        <p:nvSpPr>
          <p:cNvPr id="42" name="Content Placeholder 2">
            <a:extLst>
              <a:ext uri="{FF2B5EF4-FFF2-40B4-BE49-F238E27FC236}">
                <a16:creationId xmlns:a16="http://schemas.microsoft.com/office/drawing/2014/main" id="{5DA8D358-4251-41F9-BA6E-ED5EDBF59582}"/>
              </a:ext>
            </a:extLst>
          </p:cNvPr>
          <p:cNvSpPr>
            <a:spLocks noGrp="1"/>
          </p:cNvSpPr>
          <p:nvPr>
            <p:ph idx="1"/>
          </p:nvPr>
        </p:nvSpPr>
        <p:spPr>
          <a:xfrm>
            <a:off x="928915" y="1206934"/>
            <a:ext cx="5478106" cy="3427273"/>
          </a:xfrm>
        </p:spPr>
        <p:txBody>
          <a:bodyPr/>
          <a:lstStyle/>
          <a:p>
            <a:pPr>
              <a:spcBef>
                <a:spcPts val="900"/>
              </a:spcBef>
              <a:spcAft>
                <a:spcPts val="0"/>
              </a:spcAft>
            </a:pPr>
            <a:r>
              <a:rPr lang="en-US" sz="1800"/>
              <a:t>Analysis of national registry data in </a:t>
            </a:r>
            <a:br>
              <a:rPr lang="en-US" sz="1800"/>
            </a:br>
            <a:r>
              <a:rPr lang="en-US" sz="1800"/>
              <a:t>133,824 LKDs revealed</a:t>
            </a:r>
            <a:r>
              <a:rPr lang="en-US" sz="1800" baseline="30000"/>
              <a:t>1</a:t>
            </a:r>
            <a:endParaRPr lang="en-US" sz="1800"/>
          </a:p>
          <a:p>
            <a:pPr lvl="1">
              <a:spcBef>
                <a:spcPts val="900"/>
              </a:spcBef>
              <a:spcAft>
                <a:spcPts val="0"/>
              </a:spcAft>
            </a:pPr>
            <a:r>
              <a:rPr lang="en-US" sz="1600" b="1">
                <a:solidFill>
                  <a:schemeClr val="accent1"/>
                </a:solidFill>
              </a:rPr>
              <a:t>Male sex, Black,</a:t>
            </a:r>
            <a:r>
              <a:rPr lang="en-US" sz="1600" b="1">
                <a:solidFill>
                  <a:srgbClr val="FF0000"/>
                </a:solidFill>
              </a:rPr>
              <a:t> </a:t>
            </a:r>
            <a:r>
              <a:rPr lang="en-US" sz="1600" b="1">
                <a:solidFill>
                  <a:schemeClr val="accent1"/>
                </a:solidFill>
              </a:rPr>
              <a:t>and greater BMI </a:t>
            </a:r>
            <a:r>
              <a:rPr lang="en-US" sz="1600"/>
              <a:t>were associated with a higher risk of ESRD</a:t>
            </a:r>
          </a:p>
          <a:p>
            <a:pPr lvl="1">
              <a:spcBef>
                <a:spcPts val="900"/>
              </a:spcBef>
              <a:spcAft>
                <a:spcPts val="0"/>
              </a:spcAft>
            </a:pPr>
            <a:r>
              <a:rPr lang="en-US" sz="1600" b="1">
                <a:solidFill>
                  <a:schemeClr val="accent1"/>
                </a:solidFill>
              </a:rPr>
              <a:t>Older age </a:t>
            </a:r>
            <a:r>
              <a:rPr lang="en-US" sz="1600"/>
              <a:t>was associated with a higher risk of ESRD in non-Black donors, but the association between age and risk was not statistically significant in Black donors </a:t>
            </a:r>
          </a:p>
          <a:p>
            <a:pPr lvl="1">
              <a:spcBef>
                <a:spcPts val="900"/>
              </a:spcBef>
              <a:spcAft>
                <a:spcPts val="0"/>
              </a:spcAft>
            </a:pPr>
            <a:r>
              <a:rPr lang="en-US" sz="1600"/>
              <a:t>Donors who were </a:t>
            </a:r>
            <a:r>
              <a:rPr lang="en-US" sz="1600" b="1">
                <a:solidFill>
                  <a:schemeClr val="accent1"/>
                </a:solidFill>
              </a:rPr>
              <a:t>closely biologically related to their recipient </a:t>
            </a:r>
            <a:r>
              <a:rPr lang="en-US" sz="1600"/>
              <a:t>had a higher risk of ESRD</a:t>
            </a:r>
          </a:p>
          <a:p>
            <a:pPr>
              <a:spcBef>
                <a:spcPts val="1200"/>
              </a:spcBef>
              <a:spcAft>
                <a:spcPts val="0"/>
              </a:spcAft>
            </a:pPr>
            <a:r>
              <a:rPr lang="en-US" sz="1800"/>
              <a:t>A separate analysis of 1901 Caucasian LKDs found that a total of 9 donors (0.47%) developed ESRD, all of whom were biologically related to their recipients, suggesting that </a:t>
            </a:r>
            <a:r>
              <a:rPr lang="en-US" sz="1800" b="1">
                <a:solidFill>
                  <a:schemeClr val="accent1"/>
                </a:solidFill>
              </a:rPr>
              <a:t>risk of ESRD may be influenced by hereditary factors</a:t>
            </a:r>
            <a:r>
              <a:rPr lang="en-US" sz="1800" baseline="30000"/>
              <a:t>2</a:t>
            </a:r>
            <a:endParaRPr lang="en-US" sz="1800"/>
          </a:p>
        </p:txBody>
      </p:sp>
      <p:sp>
        <p:nvSpPr>
          <p:cNvPr id="79" name="TextBox 78">
            <a:extLst>
              <a:ext uri="{FF2B5EF4-FFF2-40B4-BE49-F238E27FC236}">
                <a16:creationId xmlns:a16="http://schemas.microsoft.com/office/drawing/2014/main" id="{7767C2BF-55E5-4170-8315-4B8FE28A1E48}"/>
              </a:ext>
            </a:extLst>
          </p:cNvPr>
          <p:cNvSpPr txBox="1"/>
          <p:nvPr/>
        </p:nvSpPr>
        <p:spPr>
          <a:xfrm>
            <a:off x="8183030" y="4676324"/>
            <a:ext cx="2223294" cy="276999"/>
          </a:xfrm>
          <a:prstGeom prst="rect">
            <a:avLst/>
          </a:prstGeom>
          <a:noFill/>
        </p:spPr>
        <p:txBody>
          <a:bodyPr wrap="square" rtlCol="0">
            <a:spAutoFit/>
          </a:bodyPr>
          <a:lstStyle/>
          <a:p>
            <a:pPr algn="ctr"/>
            <a:r>
              <a:rPr lang="en-US" sz="1200" b="1"/>
              <a:t>Time since donation, years</a:t>
            </a:r>
          </a:p>
        </p:txBody>
      </p:sp>
      <p:sp>
        <p:nvSpPr>
          <p:cNvPr id="80" name="TextBox 79">
            <a:extLst>
              <a:ext uri="{FF2B5EF4-FFF2-40B4-BE49-F238E27FC236}">
                <a16:creationId xmlns:a16="http://schemas.microsoft.com/office/drawing/2014/main" id="{603625A6-BA48-44C6-86BB-64CF1042A82A}"/>
              </a:ext>
            </a:extLst>
          </p:cNvPr>
          <p:cNvSpPr txBox="1"/>
          <p:nvPr/>
        </p:nvSpPr>
        <p:spPr>
          <a:xfrm rot="16200000">
            <a:off x="5867015" y="3016427"/>
            <a:ext cx="2847774" cy="276999"/>
          </a:xfrm>
          <a:prstGeom prst="rect">
            <a:avLst/>
          </a:prstGeom>
          <a:noFill/>
        </p:spPr>
        <p:txBody>
          <a:bodyPr wrap="square" rtlCol="0">
            <a:spAutoFit/>
          </a:bodyPr>
          <a:lstStyle/>
          <a:p>
            <a:pPr algn="ctr"/>
            <a:r>
              <a:rPr lang="en-US" sz="1200" b="1"/>
              <a:t> ESRD per 10,000 (death-censored)</a:t>
            </a:r>
          </a:p>
        </p:txBody>
      </p:sp>
      <p:sp>
        <p:nvSpPr>
          <p:cNvPr id="81" name="TextBox 80">
            <a:extLst>
              <a:ext uri="{FF2B5EF4-FFF2-40B4-BE49-F238E27FC236}">
                <a16:creationId xmlns:a16="http://schemas.microsoft.com/office/drawing/2014/main" id="{602EAFDC-F2E2-4AEA-893A-C4394BEB3B91}"/>
              </a:ext>
            </a:extLst>
          </p:cNvPr>
          <p:cNvSpPr txBox="1"/>
          <p:nvPr/>
        </p:nvSpPr>
        <p:spPr>
          <a:xfrm>
            <a:off x="7163179" y="1061446"/>
            <a:ext cx="4341841" cy="584775"/>
          </a:xfrm>
          <a:prstGeom prst="rect">
            <a:avLst/>
          </a:prstGeom>
          <a:noFill/>
        </p:spPr>
        <p:txBody>
          <a:bodyPr wrap="square" rtlCol="0">
            <a:spAutoFit/>
          </a:bodyPr>
          <a:lstStyle/>
          <a:p>
            <a:pPr algn="ctr"/>
            <a:r>
              <a:rPr lang="en-US" sz="1600" b="1">
                <a:solidFill>
                  <a:schemeClr val="accent3"/>
                </a:solidFill>
              </a:rPr>
              <a:t>Incidence of ESRD Stratified by Relatedness to Recipient</a:t>
            </a:r>
            <a:r>
              <a:rPr lang="en-US" sz="1600" b="1" baseline="30000">
                <a:solidFill>
                  <a:schemeClr val="accent3"/>
                </a:solidFill>
              </a:rPr>
              <a:t>1</a:t>
            </a:r>
          </a:p>
        </p:txBody>
      </p:sp>
      <p:grpSp>
        <p:nvGrpSpPr>
          <p:cNvPr id="82" name="Group 81">
            <a:extLst>
              <a:ext uri="{FF2B5EF4-FFF2-40B4-BE49-F238E27FC236}">
                <a16:creationId xmlns:a16="http://schemas.microsoft.com/office/drawing/2014/main" id="{EA48CD76-A386-49F5-A876-9D61E93FB63B}"/>
              </a:ext>
            </a:extLst>
          </p:cNvPr>
          <p:cNvGrpSpPr/>
          <p:nvPr/>
        </p:nvGrpSpPr>
        <p:grpSpPr>
          <a:xfrm>
            <a:off x="7334211" y="1707789"/>
            <a:ext cx="3682258" cy="3000834"/>
            <a:chOff x="274409" y="335902"/>
            <a:chExt cx="7924882" cy="6474243"/>
          </a:xfrm>
        </p:grpSpPr>
        <p:grpSp>
          <p:nvGrpSpPr>
            <p:cNvPr id="83" name="Group 82">
              <a:extLst>
                <a:ext uri="{FF2B5EF4-FFF2-40B4-BE49-F238E27FC236}">
                  <a16:creationId xmlns:a16="http://schemas.microsoft.com/office/drawing/2014/main" id="{12072F91-E6B6-4026-A4A1-A828B3E01806}"/>
                </a:ext>
              </a:extLst>
            </p:cNvPr>
            <p:cNvGrpSpPr/>
            <p:nvPr/>
          </p:nvGrpSpPr>
          <p:grpSpPr>
            <a:xfrm>
              <a:off x="274409" y="335902"/>
              <a:ext cx="7924882" cy="6474243"/>
              <a:chOff x="274409" y="335902"/>
              <a:chExt cx="7924882" cy="6474243"/>
            </a:xfrm>
          </p:grpSpPr>
          <p:sp>
            <p:nvSpPr>
              <p:cNvPr id="86" name="Rectangle 4">
                <a:extLst>
                  <a:ext uri="{FF2B5EF4-FFF2-40B4-BE49-F238E27FC236}">
                    <a16:creationId xmlns:a16="http://schemas.microsoft.com/office/drawing/2014/main" id="{2A431752-BCD9-4A1A-A94B-734E07DEE175}"/>
                  </a:ext>
                </a:extLst>
              </p:cNvPr>
              <p:cNvSpPr/>
              <p:nvPr/>
            </p:nvSpPr>
            <p:spPr>
              <a:xfrm>
                <a:off x="1231641" y="335902"/>
                <a:ext cx="6711820" cy="5878286"/>
              </a:xfrm>
              <a:custGeom>
                <a:avLst/>
                <a:gdLst>
                  <a:gd name="connsiteX0" fmla="*/ 0 w 6711820"/>
                  <a:gd name="connsiteY0" fmla="*/ 0 h 5878286"/>
                  <a:gd name="connsiteX1" fmla="*/ 6711820 w 6711820"/>
                  <a:gd name="connsiteY1" fmla="*/ 0 h 5878286"/>
                  <a:gd name="connsiteX2" fmla="*/ 6711820 w 6711820"/>
                  <a:gd name="connsiteY2" fmla="*/ 5878286 h 5878286"/>
                  <a:gd name="connsiteX3" fmla="*/ 0 w 6711820"/>
                  <a:gd name="connsiteY3" fmla="*/ 5878286 h 5878286"/>
                  <a:gd name="connsiteX4" fmla="*/ 0 w 6711820"/>
                  <a:gd name="connsiteY4" fmla="*/ 0 h 5878286"/>
                  <a:gd name="connsiteX0" fmla="*/ 0 w 6711820"/>
                  <a:gd name="connsiteY0" fmla="*/ 0 h 5878286"/>
                  <a:gd name="connsiteX1" fmla="*/ 6711820 w 6711820"/>
                  <a:gd name="connsiteY1" fmla="*/ 0 h 5878286"/>
                  <a:gd name="connsiteX2" fmla="*/ 6711820 w 6711820"/>
                  <a:gd name="connsiteY2" fmla="*/ 5878286 h 5878286"/>
                  <a:gd name="connsiteX3" fmla="*/ 0 w 6711820"/>
                  <a:gd name="connsiteY3" fmla="*/ 5878286 h 5878286"/>
                  <a:gd name="connsiteX4" fmla="*/ 0 w 6711820"/>
                  <a:gd name="connsiteY4" fmla="*/ 0 h 5878286"/>
                  <a:gd name="connsiteX0" fmla="*/ 6711820 w 6803260"/>
                  <a:gd name="connsiteY0" fmla="*/ 0 h 5878286"/>
                  <a:gd name="connsiteX1" fmla="*/ 6711820 w 6803260"/>
                  <a:gd name="connsiteY1" fmla="*/ 5878286 h 5878286"/>
                  <a:gd name="connsiteX2" fmla="*/ 0 w 6803260"/>
                  <a:gd name="connsiteY2" fmla="*/ 5878286 h 5878286"/>
                  <a:gd name="connsiteX3" fmla="*/ 0 w 6803260"/>
                  <a:gd name="connsiteY3" fmla="*/ 0 h 5878286"/>
                  <a:gd name="connsiteX4" fmla="*/ 6803260 w 6803260"/>
                  <a:gd name="connsiteY4" fmla="*/ 91440 h 5878286"/>
                  <a:gd name="connsiteX0" fmla="*/ 6711820 w 6711820"/>
                  <a:gd name="connsiteY0" fmla="*/ 0 h 5878286"/>
                  <a:gd name="connsiteX1" fmla="*/ 6711820 w 6711820"/>
                  <a:gd name="connsiteY1" fmla="*/ 5878286 h 5878286"/>
                  <a:gd name="connsiteX2" fmla="*/ 0 w 6711820"/>
                  <a:gd name="connsiteY2" fmla="*/ 5878286 h 5878286"/>
                  <a:gd name="connsiteX3" fmla="*/ 0 w 6711820"/>
                  <a:gd name="connsiteY3" fmla="*/ 0 h 5878286"/>
                  <a:gd name="connsiteX0" fmla="*/ 6711820 w 6711820"/>
                  <a:gd name="connsiteY0" fmla="*/ 5878286 h 5878286"/>
                  <a:gd name="connsiteX1" fmla="*/ 0 w 6711820"/>
                  <a:gd name="connsiteY1" fmla="*/ 5878286 h 5878286"/>
                  <a:gd name="connsiteX2" fmla="*/ 0 w 6711820"/>
                  <a:gd name="connsiteY2" fmla="*/ 0 h 5878286"/>
                </a:gdLst>
                <a:ahLst/>
                <a:cxnLst>
                  <a:cxn ang="0">
                    <a:pos x="connsiteX0" y="connsiteY0"/>
                  </a:cxn>
                  <a:cxn ang="0">
                    <a:pos x="connsiteX1" y="connsiteY1"/>
                  </a:cxn>
                  <a:cxn ang="0">
                    <a:pos x="connsiteX2" y="connsiteY2"/>
                  </a:cxn>
                </a:cxnLst>
                <a:rect l="l" t="t" r="r" b="b"/>
                <a:pathLst>
                  <a:path w="6711820" h="5878286">
                    <a:moveTo>
                      <a:pt x="6711820" y="5878286"/>
                    </a:moveTo>
                    <a:lnTo>
                      <a:pt x="0" y="5878286"/>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87" name="Straight Connector 86">
                <a:extLst>
                  <a:ext uri="{FF2B5EF4-FFF2-40B4-BE49-F238E27FC236}">
                    <a16:creationId xmlns:a16="http://schemas.microsoft.com/office/drawing/2014/main" id="{B9B928BB-CD32-4B14-ADEE-505DBA3577AC}"/>
                  </a:ext>
                </a:extLst>
              </p:cNvPr>
              <p:cNvCxnSpPr/>
              <p:nvPr/>
            </p:nvCxnSpPr>
            <p:spPr>
              <a:xfrm flipH="1">
                <a:off x="1138335" y="957943"/>
                <a:ext cx="8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BD3E640-9151-44EB-B5D9-79761D7D9530}"/>
                  </a:ext>
                </a:extLst>
              </p:cNvPr>
              <p:cNvSpPr txBox="1"/>
              <p:nvPr/>
            </p:nvSpPr>
            <p:spPr>
              <a:xfrm>
                <a:off x="274409" y="676659"/>
                <a:ext cx="904578" cy="564419"/>
              </a:xfrm>
              <a:prstGeom prst="rect">
                <a:avLst/>
              </a:prstGeom>
              <a:noFill/>
            </p:spPr>
            <p:txBody>
              <a:bodyPr wrap="none" rtlCol="0" anchor="ctr" anchorCtr="0">
                <a:spAutoFit/>
              </a:bodyPr>
              <a:lstStyle/>
              <a:p>
                <a:pPr algn="r"/>
                <a:r>
                  <a:rPr lang="en-US" sz="1100"/>
                  <a:t>100</a:t>
                </a:r>
              </a:p>
            </p:txBody>
          </p:sp>
          <p:cxnSp>
            <p:nvCxnSpPr>
              <p:cNvPr id="89" name="Straight Connector 88">
                <a:extLst>
                  <a:ext uri="{FF2B5EF4-FFF2-40B4-BE49-F238E27FC236}">
                    <a16:creationId xmlns:a16="http://schemas.microsoft.com/office/drawing/2014/main" id="{125D9F60-127E-42B7-979A-70689256AABE}"/>
                  </a:ext>
                </a:extLst>
              </p:cNvPr>
              <p:cNvCxnSpPr/>
              <p:nvPr/>
            </p:nvCxnSpPr>
            <p:spPr>
              <a:xfrm flipH="1">
                <a:off x="1138335" y="3489649"/>
                <a:ext cx="8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7CF168D0-CEBD-428B-BC32-E824952E5011}"/>
                  </a:ext>
                </a:extLst>
              </p:cNvPr>
              <p:cNvSpPr txBox="1"/>
              <p:nvPr/>
            </p:nvSpPr>
            <p:spPr>
              <a:xfrm>
                <a:off x="443458" y="3208364"/>
                <a:ext cx="735529" cy="564419"/>
              </a:xfrm>
              <a:prstGeom prst="rect">
                <a:avLst/>
              </a:prstGeom>
              <a:noFill/>
            </p:spPr>
            <p:txBody>
              <a:bodyPr wrap="none" rtlCol="0" anchor="ctr" anchorCtr="0">
                <a:spAutoFit/>
              </a:bodyPr>
              <a:lstStyle/>
              <a:p>
                <a:pPr algn="r"/>
                <a:r>
                  <a:rPr lang="en-US" sz="1100"/>
                  <a:t>50</a:t>
                </a:r>
              </a:p>
            </p:txBody>
          </p:sp>
          <p:cxnSp>
            <p:nvCxnSpPr>
              <p:cNvPr id="91" name="Straight Connector 90">
                <a:extLst>
                  <a:ext uri="{FF2B5EF4-FFF2-40B4-BE49-F238E27FC236}">
                    <a16:creationId xmlns:a16="http://schemas.microsoft.com/office/drawing/2014/main" id="{861A652C-4FBA-47B0-90BD-E1963ACAC5A2}"/>
                  </a:ext>
                </a:extLst>
              </p:cNvPr>
              <p:cNvCxnSpPr/>
              <p:nvPr/>
            </p:nvCxnSpPr>
            <p:spPr>
              <a:xfrm flipH="1">
                <a:off x="1138335" y="6052458"/>
                <a:ext cx="8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6794D3B-B735-4949-AFF5-F45AEFB18E86}"/>
                  </a:ext>
                </a:extLst>
              </p:cNvPr>
              <p:cNvSpPr txBox="1"/>
              <p:nvPr/>
            </p:nvSpPr>
            <p:spPr>
              <a:xfrm>
                <a:off x="612504" y="5771175"/>
                <a:ext cx="566482" cy="564419"/>
              </a:xfrm>
              <a:prstGeom prst="rect">
                <a:avLst/>
              </a:prstGeom>
              <a:noFill/>
            </p:spPr>
            <p:txBody>
              <a:bodyPr wrap="none" rtlCol="0" anchor="ctr" anchorCtr="0">
                <a:spAutoFit/>
              </a:bodyPr>
              <a:lstStyle/>
              <a:p>
                <a:pPr algn="r"/>
                <a:r>
                  <a:rPr lang="en-US" sz="1100"/>
                  <a:t>0</a:t>
                </a:r>
              </a:p>
            </p:txBody>
          </p:sp>
          <p:cxnSp>
            <p:nvCxnSpPr>
              <p:cNvPr id="93" name="Straight Connector 92">
                <a:extLst>
                  <a:ext uri="{FF2B5EF4-FFF2-40B4-BE49-F238E27FC236}">
                    <a16:creationId xmlns:a16="http://schemas.microsoft.com/office/drawing/2014/main" id="{020A2870-56C6-40F5-8A59-58ED39F348CE}"/>
                  </a:ext>
                </a:extLst>
              </p:cNvPr>
              <p:cNvCxnSpPr>
                <a:cxnSpLocks/>
              </p:cNvCxnSpPr>
              <p:nvPr/>
            </p:nvCxnSpPr>
            <p:spPr>
              <a:xfrm>
                <a:off x="1351606" y="6214188"/>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1AAFD27C-7D0A-470E-8F1C-A677A196B10A}"/>
                  </a:ext>
                </a:extLst>
              </p:cNvPr>
              <p:cNvSpPr txBox="1"/>
              <p:nvPr/>
            </p:nvSpPr>
            <p:spPr>
              <a:xfrm>
                <a:off x="1070173" y="6245726"/>
                <a:ext cx="566484" cy="564419"/>
              </a:xfrm>
              <a:prstGeom prst="rect">
                <a:avLst/>
              </a:prstGeom>
              <a:noFill/>
            </p:spPr>
            <p:txBody>
              <a:bodyPr wrap="none" rtlCol="0">
                <a:spAutoFit/>
              </a:bodyPr>
              <a:lstStyle/>
              <a:p>
                <a:pPr algn="ctr"/>
                <a:r>
                  <a:rPr lang="en-US" sz="1100"/>
                  <a:t>0</a:t>
                </a:r>
              </a:p>
            </p:txBody>
          </p:sp>
          <p:cxnSp>
            <p:nvCxnSpPr>
              <p:cNvPr id="95" name="Straight Connector 94">
                <a:extLst>
                  <a:ext uri="{FF2B5EF4-FFF2-40B4-BE49-F238E27FC236}">
                    <a16:creationId xmlns:a16="http://schemas.microsoft.com/office/drawing/2014/main" id="{DC2EF841-1A41-4C8C-B375-49E5B6DF3B44}"/>
                  </a:ext>
                </a:extLst>
              </p:cNvPr>
              <p:cNvCxnSpPr>
                <a:cxnSpLocks/>
              </p:cNvCxnSpPr>
              <p:nvPr/>
            </p:nvCxnSpPr>
            <p:spPr>
              <a:xfrm>
                <a:off x="2649894" y="6214188"/>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2C7A402-892D-435C-84D0-F3FA2E2EC0B8}"/>
                  </a:ext>
                </a:extLst>
              </p:cNvPr>
              <p:cNvSpPr txBox="1"/>
              <p:nvPr/>
            </p:nvSpPr>
            <p:spPr>
              <a:xfrm>
                <a:off x="2368463" y="6245726"/>
                <a:ext cx="566484" cy="564419"/>
              </a:xfrm>
              <a:prstGeom prst="rect">
                <a:avLst/>
              </a:prstGeom>
              <a:noFill/>
            </p:spPr>
            <p:txBody>
              <a:bodyPr wrap="none" rtlCol="0">
                <a:spAutoFit/>
              </a:bodyPr>
              <a:lstStyle/>
              <a:p>
                <a:pPr algn="ctr"/>
                <a:r>
                  <a:rPr lang="en-US" sz="1100"/>
                  <a:t>5</a:t>
                </a:r>
              </a:p>
            </p:txBody>
          </p:sp>
          <p:cxnSp>
            <p:nvCxnSpPr>
              <p:cNvPr id="97" name="Straight Connector 96">
                <a:extLst>
                  <a:ext uri="{FF2B5EF4-FFF2-40B4-BE49-F238E27FC236}">
                    <a16:creationId xmlns:a16="http://schemas.microsoft.com/office/drawing/2014/main" id="{86AFC83F-0668-4F3C-8CD8-1DD30FA24825}"/>
                  </a:ext>
                </a:extLst>
              </p:cNvPr>
              <p:cNvCxnSpPr>
                <a:cxnSpLocks/>
              </p:cNvCxnSpPr>
              <p:nvPr/>
            </p:nvCxnSpPr>
            <p:spPr>
              <a:xfrm>
                <a:off x="3948182" y="6214188"/>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52669BDD-7385-4E5E-902F-0493DB29A5AE}"/>
                  </a:ext>
                </a:extLst>
              </p:cNvPr>
              <p:cNvSpPr txBox="1"/>
              <p:nvPr/>
            </p:nvSpPr>
            <p:spPr>
              <a:xfrm>
                <a:off x="3582228" y="6245726"/>
                <a:ext cx="735529" cy="564419"/>
              </a:xfrm>
              <a:prstGeom prst="rect">
                <a:avLst/>
              </a:prstGeom>
              <a:noFill/>
            </p:spPr>
            <p:txBody>
              <a:bodyPr wrap="none" rtlCol="0">
                <a:spAutoFit/>
              </a:bodyPr>
              <a:lstStyle/>
              <a:p>
                <a:pPr algn="ctr"/>
                <a:r>
                  <a:rPr lang="en-US" sz="1100"/>
                  <a:t>10</a:t>
                </a:r>
              </a:p>
            </p:txBody>
          </p:sp>
          <p:cxnSp>
            <p:nvCxnSpPr>
              <p:cNvPr id="99" name="Straight Connector 98">
                <a:extLst>
                  <a:ext uri="{FF2B5EF4-FFF2-40B4-BE49-F238E27FC236}">
                    <a16:creationId xmlns:a16="http://schemas.microsoft.com/office/drawing/2014/main" id="{44D607B2-D79D-410D-BCAD-A79219447248}"/>
                  </a:ext>
                </a:extLst>
              </p:cNvPr>
              <p:cNvCxnSpPr>
                <a:cxnSpLocks/>
              </p:cNvCxnSpPr>
              <p:nvPr/>
            </p:nvCxnSpPr>
            <p:spPr>
              <a:xfrm>
                <a:off x="5235806" y="6214188"/>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55B4F857-DEDA-4BA3-91B4-AC99CC3F03C3}"/>
                  </a:ext>
                </a:extLst>
              </p:cNvPr>
              <p:cNvSpPr txBox="1"/>
              <p:nvPr/>
            </p:nvSpPr>
            <p:spPr>
              <a:xfrm>
                <a:off x="4869854" y="6245726"/>
                <a:ext cx="735529" cy="564419"/>
              </a:xfrm>
              <a:prstGeom prst="rect">
                <a:avLst/>
              </a:prstGeom>
              <a:noFill/>
            </p:spPr>
            <p:txBody>
              <a:bodyPr wrap="none" rtlCol="0">
                <a:spAutoFit/>
              </a:bodyPr>
              <a:lstStyle/>
              <a:p>
                <a:pPr algn="ctr"/>
                <a:r>
                  <a:rPr lang="en-US" sz="1100"/>
                  <a:t>15</a:t>
                </a:r>
              </a:p>
            </p:txBody>
          </p:sp>
          <p:cxnSp>
            <p:nvCxnSpPr>
              <p:cNvPr id="101" name="Straight Connector 100">
                <a:extLst>
                  <a:ext uri="{FF2B5EF4-FFF2-40B4-BE49-F238E27FC236}">
                    <a16:creationId xmlns:a16="http://schemas.microsoft.com/office/drawing/2014/main" id="{FBC49053-54CA-4EC9-95ED-992E1A39913F}"/>
                  </a:ext>
                </a:extLst>
              </p:cNvPr>
              <p:cNvCxnSpPr>
                <a:cxnSpLocks/>
              </p:cNvCxnSpPr>
              <p:nvPr/>
            </p:nvCxnSpPr>
            <p:spPr>
              <a:xfrm>
                <a:off x="6534094" y="6214188"/>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2166F1D-73C8-402B-A525-59061CD334FC}"/>
                  </a:ext>
                </a:extLst>
              </p:cNvPr>
              <p:cNvSpPr txBox="1"/>
              <p:nvPr/>
            </p:nvSpPr>
            <p:spPr>
              <a:xfrm>
                <a:off x="6168141" y="6245726"/>
                <a:ext cx="735529" cy="564419"/>
              </a:xfrm>
              <a:prstGeom prst="rect">
                <a:avLst/>
              </a:prstGeom>
              <a:noFill/>
            </p:spPr>
            <p:txBody>
              <a:bodyPr wrap="none" rtlCol="0">
                <a:spAutoFit/>
              </a:bodyPr>
              <a:lstStyle/>
              <a:p>
                <a:pPr algn="ctr"/>
                <a:r>
                  <a:rPr lang="en-US" sz="1100"/>
                  <a:t>20</a:t>
                </a:r>
              </a:p>
            </p:txBody>
          </p:sp>
          <p:cxnSp>
            <p:nvCxnSpPr>
              <p:cNvPr id="103" name="Straight Connector 102">
                <a:extLst>
                  <a:ext uri="{FF2B5EF4-FFF2-40B4-BE49-F238E27FC236}">
                    <a16:creationId xmlns:a16="http://schemas.microsoft.com/office/drawing/2014/main" id="{1044C4BD-BC10-4B15-B2B2-A7A958E1DC95}"/>
                  </a:ext>
                </a:extLst>
              </p:cNvPr>
              <p:cNvCxnSpPr>
                <a:cxnSpLocks/>
              </p:cNvCxnSpPr>
              <p:nvPr/>
            </p:nvCxnSpPr>
            <p:spPr>
              <a:xfrm>
                <a:off x="7829716" y="6214188"/>
                <a:ext cx="0" cy="91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797B9E8B-186A-40A5-8832-AF118DD95547}"/>
                  </a:ext>
                </a:extLst>
              </p:cNvPr>
              <p:cNvSpPr txBox="1"/>
              <p:nvPr/>
            </p:nvSpPr>
            <p:spPr>
              <a:xfrm>
                <a:off x="7463762" y="6245726"/>
                <a:ext cx="735529" cy="564419"/>
              </a:xfrm>
              <a:prstGeom prst="rect">
                <a:avLst/>
              </a:prstGeom>
              <a:noFill/>
            </p:spPr>
            <p:txBody>
              <a:bodyPr wrap="none" rtlCol="0">
                <a:spAutoFit/>
              </a:bodyPr>
              <a:lstStyle/>
              <a:p>
                <a:pPr algn="ctr"/>
                <a:r>
                  <a:rPr lang="en-US" sz="1100"/>
                  <a:t>25</a:t>
                </a:r>
              </a:p>
            </p:txBody>
          </p:sp>
        </p:grpSp>
        <p:sp>
          <p:nvSpPr>
            <p:cNvPr id="84" name="Freeform: Shape 83">
              <a:extLst>
                <a:ext uri="{FF2B5EF4-FFF2-40B4-BE49-F238E27FC236}">
                  <a16:creationId xmlns:a16="http://schemas.microsoft.com/office/drawing/2014/main" id="{C48A5396-E711-45F1-8A82-58C6EE905A26}"/>
                </a:ext>
              </a:extLst>
            </p:cNvPr>
            <p:cNvSpPr/>
            <p:nvPr/>
          </p:nvSpPr>
          <p:spPr>
            <a:xfrm>
              <a:off x="1355271" y="4056017"/>
              <a:ext cx="6446520" cy="1998617"/>
            </a:xfrm>
            <a:custGeom>
              <a:avLst/>
              <a:gdLst>
                <a:gd name="connsiteX0" fmla="*/ 0 w 6446520"/>
                <a:gd name="connsiteY0" fmla="*/ 1998617 h 1998617"/>
                <a:gd name="connsiteX1" fmla="*/ 0 w 6446520"/>
                <a:gd name="connsiteY1" fmla="*/ 1998617 h 1998617"/>
                <a:gd name="connsiteX2" fmla="*/ 241663 w 6446520"/>
                <a:gd name="connsiteY2" fmla="*/ 1998617 h 1998617"/>
                <a:gd name="connsiteX3" fmla="*/ 241663 w 6446520"/>
                <a:gd name="connsiteY3" fmla="*/ 1972492 h 1998617"/>
                <a:gd name="connsiteX4" fmla="*/ 917666 w 6446520"/>
                <a:gd name="connsiteY4" fmla="*/ 1972492 h 1998617"/>
                <a:gd name="connsiteX5" fmla="*/ 917666 w 6446520"/>
                <a:gd name="connsiteY5" fmla="*/ 1962694 h 1998617"/>
                <a:gd name="connsiteX6" fmla="*/ 1136469 w 6446520"/>
                <a:gd name="connsiteY6" fmla="*/ 1962694 h 1998617"/>
                <a:gd name="connsiteX7" fmla="*/ 1136469 w 6446520"/>
                <a:gd name="connsiteY7" fmla="*/ 1939834 h 1998617"/>
                <a:gd name="connsiteX8" fmla="*/ 1361803 w 6446520"/>
                <a:gd name="connsiteY8" fmla="*/ 1939834 h 1998617"/>
                <a:gd name="connsiteX9" fmla="*/ 1361803 w 6446520"/>
                <a:gd name="connsiteY9" fmla="*/ 1881052 h 1998617"/>
                <a:gd name="connsiteX10" fmla="*/ 1600200 w 6446520"/>
                <a:gd name="connsiteY10" fmla="*/ 1881052 h 1998617"/>
                <a:gd name="connsiteX11" fmla="*/ 1600200 w 6446520"/>
                <a:gd name="connsiteY11" fmla="*/ 1851660 h 1998617"/>
                <a:gd name="connsiteX12" fmla="*/ 1773283 w 6446520"/>
                <a:gd name="connsiteY12" fmla="*/ 1851660 h 1998617"/>
                <a:gd name="connsiteX13" fmla="*/ 1773283 w 6446520"/>
                <a:gd name="connsiteY13" fmla="*/ 1832066 h 1998617"/>
                <a:gd name="connsiteX14" fmla="*/ 1907178 w 6446520"/>
                <a:gd name="connsiteY14" fmla="*/ 1832066 h 1998617"/>
                <a:gd name="connsiteX15" fmla="*/ 1907178 w 6446520"/>
                <a:gd name="connsiteY15" fmla="*/ 1815737 h 1998617"/>
                <a:gd name="connsiteX16" fmla="*/ 2116183 w 6446520"/>
                <a:gd name="connsiteY16" fmla="*/ 1815737 h 1998617"/>
                <a:gd name="connsiteX17" fmla="*/ 2116183 w 6446520"/>
                <a:gd name="connsiteY17" fmla="*/ 1783080 h 1998617"/>
                <a:gd name="connsiteX18" fmla="*/ 2220686 w 6446520"/>
                <a:gd name="connsiteY18" fmla="*/ 1783080 h 1998617"/>
                <a:gd name="connsiteX19" fmla="*/ 2220686 w 6446520"/>
                <a:gd name="connsiteY19" fmla="*/ 1756954 h 1998617"/>
                <a:gd name="connsiteX20" fmla="*/ 2315392 w 6446520"/>
                <a:gd name="connsiteY20" fmla="*/ 1756954 h 1998617"/>
                <a:gd name="connsiteX21" fmla="*/ 2315392 w 6446520"/>
                <a:gd name="connsiteY21" fmla="*/ 1737360 h 1998617"/>
                <a:gd name="connsiteX22" fmla="*/ 2449286 w 6446520"/>
                <a:gd name="connsiteY22" fmla="*/ 1737360 h 1998617"/>
                <a:gd name="connsiteX23" fmla="*/ 2449286 w 6446520"/>
                <a:gd name="connsiteY23" fmla="*/ 1714500 h 1998617"/>
                <a:gd name="connsiteX24" fmla="*/ 2504803 w 6446520"/>
                <a:gd name="connsiteY24" fmla="*/ 1714500 h 1998617"/>
                <a:gd name="connsiteX25" fmla="*/ 2504803 w 6446520"/>
                <a:gd name="connsiteY25" fmla="*/ 1642654 h 1998617"/>
                <a:gd name="connsiteX26" fmla="*/ 2632166 w 6446520"/>
                <a:gd name="connsiteY26" fmla="*/ 1642654 h 1998617"/>
                <a:gd name="connsiteX27" fmla="*/ 2632166 w 6446520"/>
                <a:gd name="connsiteY27" fmla="*/ 1567543 h 1998617"/>
                <a:gd name="connsiteX28" fmla="*/ 2844438 w 6446520"/>
                <a:gd name="connsiteY28" fmla="*/ 1567543 h 1998617"/>
                <a:gd name="connsiteX29" fmla="*/ 2844438 w 6446520"/>
                <a:gd name="connsiteY29" fmla="*/ 1525089 h 1998617"/>
                <a:gd name="connsiteX30" fmla="*/ 2948940 w 6446520"/>
                <a:gd name="connsiteY30" fmla="*/ 1525089 h 1998617"/>
                <a:gd name="connsiteX31" fmla="*/ 2948940 w 6446520"/>
                <a:gd name="connsiteY31" fmla="*/ 1433649 h 1998617"/>
                <a:gd name="connsiteX32" fmla="*/ 3027318 w 6446520"/>
                <a:gd name="connsiteY32" fmla="*/ 1433649 h 1998617"/>
                <a:gd name="connsiteX33" fmla="*/ 3027318 w 6446520"/>
                <a:gd name="connsiteY33" fmla="*/ 1378132 h 1998617"/>
                <a:gd name="connsiteX34" fmla="*/ 3115492 w 6446520"/>
                <a:gd name="connsiteY34" fmla="*/ 1378132 h 1998617"/>
                <a:gd name="connsiteX35" fmla="*/ 3115492 w 6446520"/>
                <a:gd name="connsiteY35" fmla="*/ 1322614 h 1998617"/>
                <a:gd name="connsiteX36" fmla="*/ 3148149 w 6446520"/>
                <a:gd name="connsiteY36" fmla="*/ 1322614 h 1998617"/>
                <a:gd name="connsiteX37" fmla="*/ 3357155 w 6446520"/>
                <a:gd name="connsiteY37" fmla="*/ 1322614 h 1998617"/>
                <a:gd name="connsiteX38" fmla="*/ 3357155 w 6446520"/>
                <a:gd name="connsiteY38" fmla="*/ 1240972 h 1998617"/>
                <a:gd name="connsiteX39" fmla="*/ 3752306 w 6446520"/>
                <a:gd name="connsiteY39" fmla="*/ 1240972 h 1998617"/>
                <a:gd name="connsiteX40" fmla="*/ 3752306 w 6446520"/>
                <a:gd name="connsiteY40" fmla="*/ 1182189 h 1998617"/>
                <a:gd name="connsiteX41" fmla="*/ 3899263 w 6446520"/>
                <a:gd name="connsiteY41" fmla="*/ 1182189 h 1998617"/>
                <a:gd name="connsiteX42" fmla="*/ 3899263 w 6446520"/>
                <a:gd name="connsiteY42" fmla="*/ 1133203 h 1998617"/>
                <a:gd name="connsiteX43" fmla="*/ 3938452 w 6446520"/>
                <a:gd name="connsiteY43" fmla="*/ 1133203 h 1998617"/>
                <a:gd name="connsiteX44" fmla="*/ 3938452 w 6446520"/>
                <a:gd name="connsiteY44" fmla="*/ 996043 h 1998617"/>
                <a:gd name="connsiteX45" fmla="*/ 4238898 w 6446520"/>
                <a:gd name="connsiteY45" fmla="*/ 996043 h 1998617"/>
                <a:gd name="connsiteX46" fmla="*/ 4238898 w 6446520"/>
                <a:gd name="connsiteY46" fmla="*/ 914400 h 1998617"/>
                <a:gd name="connsiteX47" fmla="*/ 4320540 w 6446520"/>
                <a:gd name="connsiteY47" fmla="*/ 914400 h 1998617"/>
                <a:gd name="connsiteX48" fmla="*/ 4320540 w 6446520"/>
                <a:gd name="connsiteY48" fmla="*/ 826226 h 1998617"/>
                <a:gd name="connsiteX49" fmla="*/ 4542609 w 6446520"/>
                <a:gd name="connsiteY49" fmla="*/ 826226 h 1998617"/>
                <a:gd name="connsiteX50" fmla="*/ 4542609 w 6446520"/>
                <a:gd name="connsiteY50" fmla="*/ 692332 h 1998617"/>
                <a:gd name="connsiteX51" fmla="*/ 4673238 w 6446520"/>
                <a:gd name="connsiteY51" fmla="*/ 692332 h 1998617"/>
                <a:gd name="connsiteX52" fmla="*/ 4673238 w 6446520"/>
                <a:gd name="connsiteY52" fmla="*/ 574766 h 1998617"/>
                <a:gd name="connsiteX53" fmla="*/ 4735286 w 6446520"/>
                <a:gd name="connsiteY53" fmla="*/ 574766 h 1998617"/>
                <a:gd name="connsiteX54" fmla="*/ 4735286 w 6446520"/>
                <a:gd name="connsiteY54" fmla="*/ 427809 h 1998617"/>
                <a:gd name="connsiteX55" fmla="*/ 4810398 w 6446520"/>
                <a:gd name="connsiteY55" fmla="*/ 427809 h 1998617"/>
                <a:gd name="connsiteX56" fmla="*/ 4810398 w 6446520"/>
                <a:gd name="connsiteY56" fmla="*/ 271054 h 1998617"/>
                <a:gd name="connsiteX57" fmla="*/ 5238206 w 6446520"/>
                <a:gd name="connsiteY57" fmla="*/ 271054 h 1998617"/>
                <a:gd name="connsiteX58" fmla="*/ 5238206 w 6446520"/>
                <a:gd name="connsiteY58" fmla="*/ 0 h 1998617"/>
                <a:gd name="connsiteX59" fmla="*/ 6446520 w 6446520"/>
                <a:gd name="connsiteY59" fmla="*/ 0 h 19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446520" h="1998617">
                  <a:moveTo>
                    <a:pt x="0" y="1998617"/>
                  </a:moveTo>
                  <a:lnTo>
                    <a:pt x="0" y="1998617"/>
                  </a:lnTo>
                  <a:lnTo>
                    <a:pt x="241663" y="1998617"/>
                  </a:lnTo>
                  <a:lnTo>
                    <a:pt x="241663" y="1972492"/>
                  </a:lnTo>
                  <a:lnTo>
                    <a:pt x="917666" y="1972492"/>
                  </a:lnTo>
                  <a:lnTo>
                    <a:pt x="917666" y="1962694"/>
                  </a:lnTo>
                  <a:lnTo>
                    <a:pt x="1136469" y="1962694"/>
                  </a:lnTo>
                  <a:lnTo>
                    <a:pt x="1136469" y="1939834"/>
                  </a:lnTo>
                  <a:lnTo>
                    <a:pt x="1361803" y="1939834"/>
                  </a:lnTo>
                  <a:lnTo>
                    <a:pt x="1361803" y="1881052"/>
                  </a:lnTo>
                  <a:lnTo>
                    <a:pt x="1600200" y="1881052"/>
                  </a:lnTo>
                  <a:lnTo>
                    <a:pt x="1600200" y="1851660"/>
                  </a:lnTo>
                  <a:lnTo>
                    <a:pt x="1773283" y="1851660"/>
                  </a:lnTo>
                  <a:lnTo>
                    <a:pt x="1773283" y="1832066"/>
                  </a:lnTo>
                  <a:lnTo>
                    <a:pt x="1907178" y="1832066"/>
                  </a:lnTo>
                  <a:lnTo>
                    <a:pt x="1907178" y="1815737"/>
                  </a:lnTo>
                  <a:lnTo>
                    <a:pt x="2116183" y="1815737"/>
                  </a:lnTo>
                  <a:lnTo>
                    <a:pt x="2116183" y="1783080"/>
                  </a:lnTo>
                  <a:lnTo>
                    <a:pt x="2220686" y="1783080"/>
                  </a:lnTo>
                  <a:lnTo>
                    <a:pt x="2220686" y="1756954"/>
                  </a:lnTo>
                  <a:lnTo>
                    <a:pt x="2315392" y="1756954"/>
                  </a:lnTo>
                  <a:lnTo>
                    <a:pt x="2315392" y="1737360"/>
                  </a:lnTo>
                  <a:lnTo>
                    <a:pt x="2449286" y="1737360"/>
                  </a:lnTo>
                  <a:lnTo>
                    <a:pt x="2449286" y="1714500"/>
                  </a:lnTo>
                  <a:lnTo>
                    <a:pt x="2504803" y="1714500"/>
                  </a:lnTo>
                  <a:lnTo>
                    <a:pt x="2504803" y="1642654"/>
                  </a:lnTo>
                  <a:lnTo>
                    <a:pt x="2632166" y="1642654"/>
                  </a:lnTo>
                  <a:lnTo>
                    <a:pt x="2632166" y="1567543"/>
                  </a:lnTo>
                  <a:lnTo>
                    <a:pt x="2844438" y="1567543"/>
                  </a:lnTo>
                  <a:lnTo>
                    <a:pt x="2844438" y="1525089"/>
                  </a:lnTo>
                  <a:lnTo>
                    <a:pt x="2948940" y="1525089"/>
                  </a:lnTo>
                  <a:lnTo>
                    <a:pt x="2948940" y="1433649"/>
                  </a:lnTo>
                  <a:lnTo>
                    <a:pt x="3027318" y="1433649"/>
                  </a:lnTo>
                  <a:lnTo>
                    <a:pt x="3027318" y="1378132"/>
                  </a:lnTo>
                  <a:lnTo>
                    <a:pt x="3115492" y="1378132"/>
                  </a:lnTo>
                  <a:lnTo>
                    <a:pt x="3115492" y="1322614"/>
                  </a:lnTo>
                  <a:lnTo>
                    <a:pt x="3148149" y="1322614"/>
                  </a:lnTo>
                  <a:lnTo>
                    <a:pt x="3357155" y="1322614"/>
                  </a:lnTo>
                  <a:lnTo>
                    <a:pt x="3357155" y="1240972"/>
                  </a:lnTo>
                  <a:lnTo>
                    <a:pt x="3752306" y="1240972"/>
                  </a:lnTo>
                  <a:lnTo>
                    <a:pt x="3752306" y="1182189"/>
                  </a:lnTo>
                  <a:lnTo>
                    <a:pt x="3899263" y="1182189"/>
                  </a:lnTo>
                  <a:lnTo>
                    <a:pt x="3899263" y="1133203"/>
                  </a:lnTo>
                  <a:lnTo>
                    <a:pt x="3938452" y="1133203"/>
                  </a:lnTo>
                  <a:lnTo>
                    <a:pt x="3938452" y="996043"/>
                  </a:lnTo>
                  <a:lnTo>
                    <a:pt x="4238898" y="996043"/>
                  </a:lnTo>
                  <a:lnTo>
                    <a:pt x="4238898" y="914400"/>
                  </a:lnTo>
                  <a:lnTo>
                    <a:pt x="4320540" y="914400"/>
                  </a:lnTo>
                  <a:lnTo>
                    <a:pt x="4320540" y="826226"/>
                  </a:lnTo>
                  <a:lnTo>
                    <a:pt x="4542609" y="826226"/>
                  </a:lnTo>
                  <a:lnTo>
                    <a:pt x="4542609" y="692332"/>
                  </a:lnTo>
                  <a:lnTo>
                    <a:pt x="4673238" y="692332"/>
                  </a:lnTo>
                  <a:lnTo>
                    <a:pt x="4673238" y="574766"/>
                  </a:lnTo>
                  <a:lnTo>
                    <a:pt x="4735286" y="574766"/>
                  </a:lnTo>
                  <a:lnTo>
                    <a:pt x="4735286" y="427809"/>
                  </a:lnTo>
                  <a:lnTo>
                    <a:pt x="4810398" y="427809"/>
                  </a:lnTo>
                  <a:lnTo>
                    <a:pt x="4810398" y="271054"/>
                  </a:lnTo>
                  <a:lnTo>
                    <a:pt x="5238206" y="271054"/>
                  </a:lnTo>
                  <a:lnTo>
                    <a:pt x="5238206" y="0"/>
                  </a:lnTo>
                  <a:lnTo>
                    <a:pt x="644652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5" name="Freeform: Shape 84">
              <a:extLst>
                <a:ext uri="{FF2B5EF4-FFF2-40B4-BE49-F238E27FC236}">
                  <a16:creationId xmlns:a16="http://schemas.microsoft.com/office/drawing/2014/main" id="{7C687867-24E0-4690-8731-232BA87A45AE}"/>
                </a:ext>
              </a:extLst>
            </p:cNvPr>
            <p:cNvSpPr/>
            <p:nvPr/>
          </p:nvSpPr>
          <p:spPr>
            <a:xfrm>
              <a:off x="1371600" y="480060"/>
              <a:ext cx="6440994" cy="5574072"/>
            </a:xfrm>
            <a:custGeom>
              <a:avLst/>
              <a:gdLst>
                <a:gd name="connsiteX0" fmla="*/ 0 w 6440994"/>
                <a:gd name="connsiteY0" fmla="*/ 5571811 h 5571811"/>
                <a:gd name="connsiteX1" fmla="*/ 226088 w 6440994"/>
                <a:gd name="connsiteY1" fmla="*/ 5571811 h 5571811"/>
                <a:gd name="connsiteX2" fmla="*/ 226088 w 6440994"/>
                <a:gd name="connsiteY2" fmla="*/ 5546690 h 5571811"/>
                <a:gd name="connsiteX3" fmla="*/ 698360 w 6440994"/>
                <a:gd name="connsiteY3" fmla="*/ 5546690 h 5571811"/>
                <a:gd name="connsiteX4" fmla="*/ 708408 w 6440994"/>
                <a:gd name="connsiteY4" fmla="*/ 5536642 h 5571811"/>
                <a:gd name="connsiteX5" fmla="*/ 914400 w 6440994"/>
                <a:gd name="connsiteY5" fmla="*/ 5536642 h 5571811"/>
                <a:gd name="connsiteX6" fmla="*/ 914400 w 6440994"/>
                <a:gd name="connsiteY6" fmla="*/ 5536642 h 5571811"/>
                <a:gd name="connsiteX7" fmla="*/ 1070149 w 6440994"/>
                <a:gd name="connsiteY7" fmla="*/ 5536642 h 5571811"/>
                <a:gd name="connsiteX8" fmla="*/ 1070149 w 6440994"/>
                <a:gd name="connsiteY8" fmla="*/ 5481376 h 5571811"/>
                <a:gd name="connsiteX9" fmla="*/ 1286189 w 6440994"/>
                <a:gd name="connsiteY9" fmla="*/ 5481376 h 5571811"/>
                <a:gd name="connsiteX10" fmla="*/ 1286189 w 6440994"/>
                <a:gd name="connsiteY10" fmla="*/ 5456255 h 5571811"/>
                <a:gd name="connsiteX11" fmla="*/ 1346479 w 6440994"/>
                <a:gd name="connsiteY11" fmla="*/ 5456255 h 5571811"/>
                <a:gd name="connsiteX12" fmla="*/ 1346479 w 6440994"/>
                <a:gd name="connsiteY12" fmla="*/ 5406013 h 5571811"/>
                <a:gd name="connsiteX13" fmla="*/ 1602712 w 6440994"/>
                <a:gd name="connsiteY13" fmla="*/ 5406013 h 5571811"/>
                <a:gd name="connsiteX14" fmla="*/ 1602712 w 6440994"/>
                <a:gd name="connsiteY14" fmla="*/ 5406013 h 5571811"/>
                <a:gd name="connsiteX15" fmla="*/ 1678075 w 6440994"/>
                <a:gd name="connsiteY15" fmla="*/ 5406013 h 5571811"/>
                <a:gd name="connsiteX16" fmla="*/ 1678075 w 6440994"/>
                <a:gd name="connsiteY16" fmla="*/ 5350747 h 5571811"/>
                <a:gd name="connsiteX17" fmla="*/ 1743389 w 6440994"/>
                <a:gd name="connsiteY17" fmla="*/ 5350747 h 5571811"/>
                <a:gd name="connsiteX18" fmla="*/ 1743389 w 6440994"/>
                <a:gd name="connsiteY18" fmla="*/ 5305530 h 5571811"/>
                <a:gd name="connsiteX19" fmla="*/ 1808703 w 6440994"/>
                <a:gd name="connsiteY19" fmla="*/ 5305530 h 5571811"/>
                <a:gd name="connsiteX20" fmla="*/ 1808703 w 6440994"/>
                <a:gd name="connsiteY20" fmla="*/ 5290457 h 5571811"/>
                <a:gd name="connsiteX21" fmla="*/ 1884066 w 6440994"/>
                <a:gd name="connsiteY21" fmla="*/ 5290457 h 5571811"/>
                <a:gd name="connsiteX22" fmla="*/ 1884066 w 6440994"/>
                <a:gd name="connsiteY22" fmla="*/ 5255288 h 5571811"/>
                <a:gd name="connsiteX23" fmla="*/ 1989574 w 6440994"/>
                <a:gd name="connsiteY23" fmla="*/ 5255288 h 5571811"/>
                <a:gd name="connsiteX24" fmla="*/ 1979525 w 6440994"/>
                <a:gd name="connsiteY24" fmla="*/ 5255288 h 5571811"/>
                <a:gd name="connsiteX25" fmla="*/ 2085033 w 6440994"/>
                <a:gd name="connsiteY25" fmla="*/ 5255288 h 5571811"/>
                <a:gd name="connsiteX26" fmla="*/ 2085033 w 6440994"/>
                <a:gd name="connsiteY26" fmla="*/ 5220119 h 5571811"/>
                <a:gd name="connsiteX27" fmla="*/ 2190541 w 6440994"/>
                <a:gd name="connsiteY27" fmla="*/ 5220119 h 5571811"/>
                <a:gd name="connsiteX28" fmla="*/ 2190541 w 6440994"/>
                <a:gd name="connsiteY28" fmla="*/ 5169877 h 5571811"/>
                <a:gd name="connsiteX29" fmla="*/ 2235758 w 6440994"/>
                <a:gd name="connsiteY29" fmla="*/ 5169877 h 5571811"/>
                <a:gd name="connsiteX30" fmla="*/ 2235758 w 6440994"/>
                <a:gd name="connsiteY30" fmla="*/ 5124659 h 5571811"/>
                <a:gd name="connsiteX31" fmla="*/ 2341266 w 6440994"/>
                <a:gd name="connsiteY31" fmla="*/ 5124659 h 5571811"/>
                <a:gd name="connsiteX32" fmla="*/ 2341266 w 6440994"/>
                <a:gd name="connsiteY32" fmla="*/ 5094514 h 5571811"/>
                <a:gd name="connsiteX33" fmla="*/ 2401556 w 6440994"/>
                <a:gd name="connsiteY33" fmla="*/ 5094514 h 5571811"/>
                <a:gd name="connsiteX34" fmla="*/ 2401556 w 6440994"/>
                <a:gd name="connsiteY34" fmla="*/ 5094514 h 5571811"/>
                <a:gd name="connsiteX35" fmla="*/ 2436725 w 6440994"/>
                <a:gd name="connsiteY35" fmla="*/ 5059345 h 5571811"/>
                <a:gd name="connsiteX36" fmla="*/ 2456822 w 6440994"/>
                <a:gd name="connsiteY36" fmla="*/ 5039248 h 5571811"/>
                <a:gd name="connsiteX37" fmla="*/ 2537209 w 6440994"/>
                <a:gd name="connsiteY37" fmla="*/ 5039248 h 5571811"/>
                <a:gd name="connsiteX38" fmla="*/ 2537209 w 6440994"/>
                <a:gd name="connsiteY38" fmla="*/ 4994031 h 5571811"/>
                <a:gd name="connsiteX39" fmla="*/ 2592475 w 6440994"/>
                <a:gd name="connsiteY39" fmla="*/ 4994031 h 5571811"/>
                <a:gd name="connsiteX40" fmla="*/ 2592475 w 6440994"/>
                <a:gd name="connsiteY40" fmla="*/ 4994031 h 5571811"/>
                <a:gd name="connsiteX41" fmla="*/ 2632669 w 6440994"/>
                <a:gd name="connsiteY41" fmla="*/ 4953837 h 5571811"/>
                <a:gd name="connsiteX42" fmla="*/ 2632669 w 6440994"/>
                <a:gd name="connsiteY42" fmla="*/ 4898571 h 5571811"/>
                <a:gd name="connsiteX43" fmla="*/ 2667837 w 6440994"/>
                <a:gd name="connsiteY43" fmla="*/ 4898571 h 5571811"/>
                <a:gd name="connsiteX44" fmla="*/ 2697982 w 6440994"/>
                <a:gd name="connsiteY44" fmla="*/ 4898571 h 5571811"/>
                <a:gd name="connsiteX45" fmla="*/ 2697982 w 6440994"/>
                <a:gd name="connsiteY45" fmla="*/ 4848330 h 5571811"/>
                <a:gd name="connsiteX46" fmla="*/ 2753248 w 6440994"/>
                <a:gd name="connsiteY46" fmla="*/ 4848330 h 5571811"/>
                <a:gd name="connsiteX47" fmla="*/ 2753248 w 6440994"/>
                <a:gd name="connsiteY47" fmla="*/ 4808136 h 5571811"/>
                <a:gd name="connsiteX48" fmla="*/ 2798466 w 6440994"/>
                <a:gd name="connsiteY48" fmla="*/ 4808136 h 5571811"/>
                <a:gd name="connsiteX49" fmla="*/ 2798466 w 6440994"/>
                <a:gd name="connsiteY49" fmla="*/ 4762919 h 5571811"/>
                <a:gd name="connsiteX50" fmla="*/ 2838659 w 6440994"/>
                <a:gd name="connsiteY50" fmla="*/ 4762919 h 5571811"/>
                <a:gd name="connsiteX51" fmla="*/ 2838659 w 6440994"/>
                <a:gd name="connsiteY51" fmla="*/ 4762919 h 5571811"/>
                <a:gd name="connsiteX52" fmla="*/ 2873829 w 6440994"/>
                <a:gd name="connsiteY52" fmla="*/ 4727749 h 5571811"/>
                <a:gd name="connsiteX53" fmla="*/ 2873829 w 6440994"/>
                <a:gd name="connsiteY53" fmla="*/ 4727749 h 5571811"/>
                <a:gd name="connsiteX54" fmla="*/ 2908998 w 6440994"/>
                <a:gd name="connsiteY54" fmla="*/ 4692580 h 5571811"/>
                <a:gd name="connsiteX55" fmla="*/ 2908998 w 6440994"/>
                <a:gd name="connsiteY55" fmla="*/ 4647363 h 5571811"/>
                <a:gd name="connsiteX56" fmla="*/ 2999433 w 6440994"/>
                <a:gd name="connsiteY56" fmla="*/ 4647363 h 5571811"/>
                <a:gd name="connsiteX57" fmla="*/ 2999433 w 6440994"/>
                <a:gd name="connsiteY57" fmla="*/ 4612193 h 5571811"/>
                <a:gd name="connsiteX58" fmla="*/ 3130062 w 6440994"/>
                <a:gd name="connsiteY58" fmla="*/ 4612193 h 5571811"/>
                <a:gd name="connsiteX59" fmla="*/ 3130062 w 6440994"/>
                <a:gd name="connsiteY59" fmla="*/ 4577024 h 5571811"/>
                <a:gd name="connsiteX60" fmla="*/ 3175279 w 6440994"/>
                <a:gd name="connsiteY60" fmla="*/ 4577024 h 5571811"/>
                <a:gd name="connsiteX61" fmla="*/ 3175279 w 6440994"/>
                <a:gd name="connsiteY61" fmla="*/ 4521758 h 5571811"/>
                <a:gd name="connsiteX62" fmla="*/ 3205424 w 6440994"/>
                <a:gd name="connsiteY62" fmla="*/ 4521758 h 5571811"/>
                <a:gd name="connsiteX63" fmla="*/ 3205424 w 6440994"/>
                <a:gd name="connsiteY63" fmla="*/ 4486589 h 5571811"/>
                <a:gd name="connsiteX64" fmla="*/ 3265714 w 6440994"/>
                <a:gd name="connsiteY64" fmla="*/ 4486589 h 5571811"/>
                <a:gd name="connsiteX65" fmla="*/ 3280787 w 6440994"/>
                <a:gd name="connsiteY65" fmla="*/ 4446395 h 5571811"/>
                <a:gd name="connsiteX66" fmla="*/ 3285811 w 6440994"/>
                <a:gd name="connsiteY66" fmla="*/ 4426299 h 5571811"/>
                <a:gd name="connsiteX67" fmla="*/ 3285811 w 6440994"/>
                <a:gd name="connsiteY67" fmla="*/ 4426299 h 5571811"/>
                <a:gd name="connsiteX68" fmla="*/ 3305908 w 6440994"/>
                <a:gd name="connsiteY68" fmla="*/ 4406202 h 5571811"/>
                <a:gd name="connsiteX69" fmla="*/ 3305908 w 6440994"/>
                <a:gd name="connsiteY69" fmla="*/ 4366009 h 5571811"/>
                <a:gd name="connsiteX70" fmla="*/ 3351125 w 6440994"/>
                <a:gd name="connsiteY70" fmla="*/ 4366009 h 5571811"/>
                <a:gd name="connsiteX71" fmla="*/ 3351125 w 6440994"/>
                <a:gd name="connsiteY71" fmla="*/ 4345912 h 5571811"/>
                <a:gd name="connsiteX72" fmla="*/ 3401367 w 6440994"/>
                <a:gd name="connsiteY72" fmla="*/ 4345912 h 5571811"/>
                <a:gd name="connsiteX73" fmla="*/ 3401367 w 6440994"/>
                <a:gd name="connsiteY73" fmla="*/ 4310743 h 5571811"/>
                <a:gd name="connsiteX74" fmla="*/ 3441560 w 6440994"/>
                <a:gd name="connsiteY74" fmla="*/ 4310743 h 5571811"/>
                <a:gd name="connsiteX75" fmla="*/ 3441560 w 6440994"/>
                <a:gd name="connsiteY75" fmla="*/ 4240404 h 5571811"/>
                <a:gd name="connsiteX76" fmla="*/ 3501851 w 6440994"/>
                <a:gd name="connsiteY76" fmla="*/ 4240404 h 5571811"/>
                <a:gd name="connsiteX77" fmla="*/ 3501851 w 6440994"/>
                <a:gd name="connsiteY77" fmla="*/ 4205235 h 5571811"/>
                <a:gd name="connsiteX78" fmla="*/ 3597310 w 6440994"/>
                <a:gd name="connsiteY78" fmla="*/ 4205235 h 5571811"/>
                <a:gd name="connsiteX79" fmla="*/ 3572189 w 6440994"/>
                <a:gd name="connsiteY79" fmla="*/ 4180114 h 5571811"/>
                <a:gd name="connsiteX80" fmla="*/ 3632479 w 6440994"/>
                <a:gd name="connsiteY80" fmla="*/ 4180114 h 5571811"/>
                <a:gd name="connsiteX81" fmla="*/ 3632479 w 6440994"/>
                <a:gd name="connsiteY81" fmla="*/ 4119824 h 5571811"/>
                <a:gd name="connsiteX82" fmla="*/ 3677697 w 6440994"/>
                <a:gd name="connsiteY82" fmla="*/ 4119824 h 5571811"/>
                <a:gd name="connsiteX83" fmla="*/ 3677697 w 6440994"/>
                <a:gd name="connsiteY83" fmla="*/ 4069582 h 5571811"/>
                <a:gd name="connsiteX84" fmla="*/ 3838470 w 6440994"/>
                <a:gd name="connsiteY84" fmla="*/ 4069582 h 5571811"/>
                <a:gd name="connsiteX85" fmla="*/ 3838470 w 6440994"/>
                <a:gd name="connsiteY85" fmla="*/ 3994220 h 5571811"/>
                <a:gd name="connsiteX86" fmla="*/ 3893736 w 6440994"/>
                <a:gd name="connsiteY86" fmla="*/ 3994220 h 5571811"/>
                <a:gd name="connsiteX87" fmla="*/ 3893736 w 6440994"/>
                <a:gd name="connsiteY87" fmla="*/ 3954026 h 5571811"/>
                <a:gd name="connsiteX88" fmla="*/ 3933930 w 6440994"/>
                <a:gd name="connsiteY88" fmla="*/ 3954026 h 5571811"/>
                <a:gd name="connsiteX89" fmla="*/ 3933930 w 6440994"/>
                <a:gd name="connsiteY89" fmla="*/ 3908809 h 5571811"/>
                <a:gd name="connsiteX90" fmla="*/ 3974123 w 6440994"/>
                <a:gd name="connsiteY90" fmla="*/ 3908809 h 5571811"/>
                <a:gd name="connsiteX91" fmla="*/ 3974123 w 6440994"/>
                <a:gd name="connsiteY91" fmla="*/ 3868615 h 5571811"/>
                <a:gd name="connsiteX92" fmla="*/ 4014316 w 6440994"/>
                <a:gd name="connsiteY92" fmla="*/ 3868615 h 5571811"/>
                <a:gd name="connsiteX93" fmla="*/ 4014316 w 6440994"/>
                <a:gd name="connsiteY93" fmla="*/ 3838470 h 5571811"/>
                <a:gd name="connsiteX94" fmla="*/ 4069582 w 6440994"/>
                <a:gd name="connsiteY94" fmla="*/ 3838470 h 5571811"/>
                <a:gd name="connsiteX95" fmla="*/ 4069582 w 6440994"/>
                <a:gd name="connsiteY95" fmla="*/ 3788228 h 5571811"/>
                <a:gd name="connsiteX96" fmla="*/ 4109776 w 6440994"/>
                <a:gd name="connsiteY96" fmla="*/ 3788228 h 5571811"/>
                <a:gd name="connsiteX97" fmla="*/ 4109776 w 6440994"/>
                <a:gd name="connsiteY97" fmla="*/ 3727938 h 5571811"/>
                <a:gd name="connsiteX98" fmla="*/ 4144945 w 6440994"/>
                <a:gd name="connsiteY98" fmla="*/ 3727938 h 5571811"/>
                <a:gd name="connsiteX99" fmla="*/ 4144945 w 6440994"/>
                <a:gd name="connsiteY99" fmla="*/ 3687745 h 5571811"/>
                <a:gd name="connsiteX100" fmla="*/ 4205235 w 6440994"/>
                <a:gd name="connsiteY100" fmla="*/ 3687745 h 5571811"/>
                <a:gd name="connsiteX101" fmla="*/ 4205235 w 6440994"/>
                <a:gd name="connsiteY101" fmla="*/ 3627455 h 5571811"/>
                <a:gd name="connsiteX102" fmla="*/ 4260501 w 6440994"/>
                <a:gd name="connsiteY102" fmla="*/ 3627455 h 5571811"/>
                <a:gd name="connsiteX103" fmla="*/ 4260501 w 6440994"/>
                <a:gd name="connsiteY103" fmla="*/ 3587261 h 5571811"/>
                <a:gd name="connsiteX104" fmla="*/ 4300695 w 6440994"/>
                <a:gd name="connsiteY104" fmla="*/ 3587261 h 5571811"/>
                <a:gd name="connsiteX105" fmla="*/ 4300695 w 6440994"/>
                <a:gd name="connsiteY105" fmla="*/ 3501850 h 5571811"/>
                <a:gd name="connsiteX106" fmla="*/ 4376057 w 6440994"/>
                <a:gd name="connsiteY106" fmla="*/ 3501850 h 5571811"/>
                <a:gd name="connsiteX107" fmla="*/ 4376057 w 6440994"/>
                <a:gd name="connsiteY107" fmla="*/ 3446584 h 5571811"/>
                <a:gd name="connsiteX108" fmla="*/ 4411226 w 6440994"/>
                <a:gd name="connsiteY108" fmla="*/ 3446584 h 5571811"/>
                <a:gd name="connsiteX109" fmla="*/ 4411226 w 6440994"/>
                <a:gd name="connsiteY109" fmla="*/ 3411415 h 5571811"/>
                <a:gd name="connsiteX110" fmla="*/ 4496637 w 6440994"/>
                <a:gd name="connsiteY110" fmla="*/ 3411415 h 5571811"/>
                <a:gd name="connsiteX111" fmla="*/ 4496637 w 6440994"/>
                <a:gd name="connsiteY111" fmla="*/ 3371222 h 5571811"/>
                <a:gd name="connsiteX112" fmla="*/ 4536831 w 6440994"/>
                <a:gd name="connsiteY112" fmla="*/ 3371222 h 5571811"/>
                <a:gd name="connsiteX113" fmla="*/ 4536831 w 6440994"/>
                <a:gd name="connsiteY113" fmla="*/ 3351125 h 5571811"/>
                <a:gd name="connsiteX114" fmla="*/ 4597121 w 6440994"/>
                <a:gd name="connsiteY114" fmla="*/ 3351125 h 5571811"/>
                <a:gd name="connsiteX115" fmla="*/ 4597121 w 6440994"/>
                <a:gd name="connsiteY115" fmla="*/ 3280787 h 5571811"/>
                <a:gd name="connsiteX116" fmla="*/ 4647363 w 6440994"/>
                <a:gd name="connsiteY116" fmla="*/ 3280787 h 5571811"/>
                <a:gd name="connsiteX117" fmla="*/ 4647363 w 6440994"/>
                <a:gd name="connsiteY117" fmla="*/ 3230545 h 5571811"/>
                <a:gd name="connsiteX118" fmla="*/ 4702629 w 6440994"/>
                <a:gd name="connsiteY118" fmla="*/ 3230545 h 5571811"/>
                <a:gd name="connsiteX119" fmla="*/ 4702629 w 6440994"/>
                <a:gd name="connsiteY119" fmla="*/ 3200400 h 5571811"/>
                <a:gd name="connsiteX120" fmla="*/ 4747846 w 6440994"/>
                <a:gd name="connsiteY120" fmla="*/ 3200400 h 5571811"/>
                <a:gd name="connsiteX121" fmla="*/ 4747846 w 6440994"/>
                <a:gd name="connsiteY121" fmla="*/ 3200400 h 5571811"/>
                <a:gd name="connsiteX122" fmla="*/ 4783015 w 6440994"/>
                <a:gd name="connsiteY122" fmla="*/ 3165231 h 5571811"/>
                <a:gd name="connsiteX123" fmla="*/ 4783015 w 6440994"/>
                <a:gd name="connsiteY123" fmla="*/ 3140110 h 5571811"/>
                <a:gd name="connsiteX124" fmla="*/ 4833257 w 6440994"/>
                <a:gd name="connsiteY124" fmla="*/ 3140110 h 5571811"/>
                <a:gd name="connsiteX125" fmla="*/ 4833257 w 6440994"/>
                <a:gd name="connsiteY125" fmla="*/ 2999433 h 5571811"/>
                <a:gd name="connsiteX126" fmla="*/ 4908620 w 6440994"/>
                <a:gd name="connsiteY126" fmla="*/ 2999433 h 5571811"/>
                <a:gd name="connsiteX127" fmla="*/ 4908620 w 6440994"/>
                <a:gd name="connsiteY127" fmla="*/ 2934119 h 5571811"/>
                <a:gd name="connsiteX128" fmla="*/ 4994031 w 6440994"/>
                <a:gd name="connsiteY128" fmla="*/ 2934119 h 5571811"/>
                <a:gd name="connsiteX129" fmla="*/ 4994031 w 6440994"/>
                <a:gd name="connsiteY129" fmla="*/ 2858756 h 5571811"/>
                <a:gd name="connsiteX130" fmla="*/ 5039248 w 6440994"/>
                <a:gd name="connsiteY130" fmla="*/ 2858756 h 5571811"/>
                <a:gd name="connsiteX131" fmla="*/ 5039248 w 6440994"/>
                <a:gd name="connsiteY131" fmla="*/ 2708031 h 5571811"/>
                <a:gd name="connsiteX132" fmla="*/ 5039248 w 6440994"/>
                <a:gd name="connsiteY132" fmla="*/ 2708031 h 5571811"/>
                <a:gd name="connsiteX133" fmla="*/ 5069393 w 6440994"/>
                <a:gd name="connsiteY133" fmla="*/ 2677886 h 5571811"/>
                <a:gd name="connsiteX134" fmla="*/ 5139732 w 6440994"/>
                <a:gd name="connsiteY134" fmla="*/ 2677886 h 5571811"/>
                <a:gd name="connsiteX135" fmla="*/ 5139732 w 6440994"/>
                <a:gd name="connsiteY135" fmla="*/ 2592475 h 5571811"/>
                <a:gd name="connsiteX136" fmla="*/ 5164853 w 6440994"/>
                <a:gd name="connsiteY136" fmla="*/ 2592475 h 5571811"/>
                <a:gd name="connsiteX137" fmla="*/ 5164853 w 6440994"/>
                <a:gd name="connsiteY137" fmla="*/ 2512088 h 5571811"/>
                <a:gd name="connsiteX138" fmla="*/ 5215095 w 6440994"/>
                <a:gd name="connsiteY138" fmla="*/ 2512088 h 5571811"/>
                <a:gd name="connsiteX139" fmla="*/ 5215095 w 6440994"/>
                <a:gd name="connsiteY139" fmla="*/ 2421653 h 5571811"/>
                <a:gd name="connsiteX140" fmla="*/ 5240215 w 6440994"/>
                <a:gd name="connsiteY140" fmla="*/ 2421653 h 5571811"/>
                <a:gd name="connsiteX141" fmla="*/ 5240215 w 6440994"/>
                <a:gd name="connsiteY141" fmla="*/ 2351314 h 5571811"/>
                <a:gd name="connsiteX142" fmla="*/ 5275385 w 6440994"/>
                <a:gd name="connsiteY142" fmla="*/ 2351314 h 5571811"/>
                <a:gd name="connsiteX143" fmla="*/ 5275385 w 6440994"/>
                <a:gd name="connsiteY143" fmla="*/ 2280976 h 5571811"/>
                <a:gd name="connsiteX144" fmla="*/ 5325626 w 6440994"/>
                <a:gd name="connsiteY144" fmla="*/ 2280976 h 5571811"/>
                <a:gd name="connsiteX145" fmla="*/ 5325626 w 6440994"/>
                <a:gd name="connsiteY145" fmla="*/ 2225710 h 5571811"/>
                <a:gd name="connsiteX146" fmla="*/ 5350747 w 6440994"/>
                <a:gd name="connsiteY146" fmla="*/ 2225710 h 5571811"/>
                <a:gd name="connsiteX147" fmla="*/ 5350747 w 6440994"/>
                <a:gd name="connsiteY147" fmla="*/ 2135275 h 5571811"/>
                <a:gd name="connsiteX148" fmla="*/ 5380892 w 6440994"/>
                <a:gd name="connsiteY148" fmla="*/ 2135275 h 5571811"/>
                <a:gd name="connsiteX149" fmla="*/ 5380892 w 6440994"/>
                <a:gd name="connsiteY149" fmla="*/ 2059912 h 5571811"/>
                <a:gd name="connsiteX150" fmla="*/ 5406013 w 6440994"/>
                <a:gd name="connsiteY150" fmla="*/ 2059912 h 5571811"/>
                <a:gd name="connsiteX151" fmla="*/ 5406013 w 6440994"/>
                <a:gd name="connsiteY151" fmla="*/ 2014694 h 5571811"/>
                <a:gd name="connsiteX152" fmla="*/ 5451231 w 6440994"/>
                <a:gd name="connsiteY152" fmla="*/ 2014694 h 5571811"/>
                <a:gd name="connsiteX153" fmla="*/ 5451231 w 6440994"/>
                <a:gd name="connsiteY153" fmla="*/ 1964453 h 5571811"/>
                <a:gd name="connsiteX154" fmla="*/ 5481376 w 6440994"/>
                <a:gd name="connsiteY154" fmla="*/ 1964453 h 5571811"/>
                <a:gd name="connsiteX155" fmla="*/ 5481376 w 6440994"/>
                <a:gd name="connsiteY155" fmla="*/ 1904163 h 5571811"/>
                <a:gd name="connsiteX156" fmla="*/ 5531618 w 6440994"/>
                <a:gd name="connsiteY156" fmla="*/ 1904163 h 5571811"/>
                <a:gd name="connsiteX157" fmla="*/ 5531618 w 6440994"/>
                <a:gd name="connsiteY157" fmla="*/ 1848897 h 5571811"/>
                <a:gd name="connsiteX158" fmla="*/ 5576835 w 6440994"/>
                <a:gd name="connsiteY158" fmla="*/ 1848897 h 5571811"/>
                <a:gd name="connsiteX159" fmla="*/ 5576835 w 6440994"/>
                <a:gd name="connsiteY159" fmla="*/ 1768510 h 5571811"/>
                <a:gd name="connsiteX160" fmla="*/ 5622053 w 6440994"/>
                <a:gd name="connsiteY160" fmla="*/ 1768510 h 5571811"/>
                <a:gd name="connsiteX161" fmla="*/ 5622053 w 6440994"/>
                <a:gd name="connsiteY161" fmla="*/ 1708220 h 5571811"/>
                <a:gd name="connsiteX162" fmla="*/ 5677319 w 6440994"/>
                <a:gd name="connsiteY162" fmla="*/ 1708220 h 5571811"/>
                <a:gd name="connsiteX163" fmla="*/ 5677319 w 6440994"/>
                <a:gd name="connsiteY163" fmla="*/ 1652954 h 5571811"/>
                <a:gd name="connsiteX164" fmla="*/ 5677319 w 6440994"/>
                <a:gd name="connsiteY164" fmla="*/ 1652954 h 5571811"/>
                <a:gd name="connsiteX165" fmla="*/ 5677319 w 6440994"/>
                <a:gd name="connsiteY165" fmla="*/ 1562519 h 5571811"/>
                <a:gd name="connsiteX166" fmla="*/ 5752681 w 6440994"/>
                <a:gd name="connsiteY166" fmla="*/ 1562519 h 5571811"/>
                <a:gd name="connsiteX167" fmla="*/ 5752681 w 6440994"/>
                <a:gd name="connsiteY167" fmla="*/ 1497204 h 5571811"/>
                <a:gd name="connsiteX168" fmla="*/ 5752681 w 6440994"/>
                <a:gd name="connsiteY168" fmla="*/ 1366576 h 5571811"/>
                <a:gd name="connsiteX169" fmla="*/ 5807947 w 6440994"/>
                <a:gd name="connsiteY169" fmla="*/ 1366576 h 5571811"/>
                <a:gd name="connsiteX170" fmla="*/ 5807947 w 6440994"/>
                <a:gd name="connsiteY170" fmla="*/ 1286189 h 5571811"/>
                <a:gd name="connsiteX171" fmla="*/ 5853165 w 6440994"/>
                <a:gd name="connsiteY171" fmla="*/ 1286189 h 5571811"/>
                <a:gd name="connsiteX172" fmla="*/ 5853165 w 6440994"/>
                <a:gd name="connsiteY172" fmla="*/ 1220875 h 5571811"/>
                <a:gd name="connsiteX173" fmla="*/ 5903407 w 6440994"/>
                <a:gd name="connsiteY173" fmla="*/ 1220875 h 5571811"/>
                <a:gd name="connsiteX174" fmla="*/ 5903407 w 6440994"/>
                <a:gd name="connsiteY174" fmla="*/ 1160584 h 5571811"/>
                <a:gd name="connsiteX175" fmla="*/ 5923503 w 6440994"/>
                <a:gd name="connsiteY175" fmla="*/ 1160584 h 5571811"/>
                <a:gd name="connsiteX176" fmla="*/ 5923503 w 6440994"/>
                <a:gd name="connsiteY176" fmla="*/ 1075174 h 5571811"/>
                <a:gd name="connsiteX177" fmla="*/ 5953648 w 6440994"/>
                <a:gd name="connsiteY177" fmla="*/ 1075174 h 5571811"/>
                <a:gd name="connsiteX178" fmla="*/ 5953648 w 6440994"/>
                <a:gd name="connsiteY178" fmla="*/ 979714 h 5571811"/>
                <a:gd name="connsiteX179" fmla="*/ 5953648 w 6440994"/>
                <a:gd name="connsiteY179" fmla="*/ 979714 h 5571811"/>
                <a:gd name="connsiteX180" fmla="*/ 5953648 w 6440994"/>
                <a:gd name="connsiteY180" fmla="*/ 859134 h 5571811"/>
                <a:gd name="connsiteX181" fmla="*/ 6039059 w 6440994"/>
                <a:gd name="connsiteY181" fmla="*/ 859134 h 5571811"/>
                <a:gd name="connsiteX182" fmla="*/ 6039059 w 6440994"/>
                <a:gd name="connsiteY182" fmla="*/ 808892 h 5571811"/>
                <a:gd name="connsiteX183" fmla="*/ 6089301 w 6440994"/>
                <a:gd name="connsiteY183" fmla="*/ 808892 h 5571811"/>
                <a:gd name="connsiteX184" fmla="*/ 6089301 w 6440994"/>
                <a:gd name="connsiteY184" fmla="*/ 582804 h 5571811"/>
                <a:gd name="connsiteX185" fmla="*/ 6124470 w 6440994"/>
                <a:gd name="connsiteY185" fmla="*/ 582804 h 5571811"/>
                <a:gd name="connsiteX186" fmla="*/ 6124470 w 6440994"/>
                <a:gd name="connsiteY186" fmla="*/ 517490 h 5571811"/>
                <a:gd name="connsiteX187" fmla="*/ 6124470 w 6440994"/>
                <a:gd name="connsiteY187" fmla="*/ 517490 h 5571811"/>
                <a:gd name="connsiteX188" fmla="*/ 6124470 w 6440994"/>
                <a:gd name="connsiteY188" fmla="*/ 401934 h 5571811"/>
                <a:gd name="connsiteX189" fmla="*/ 6315389 w 6440994"/>
                <a:gd name="connsiteY189" fmla="*/ 401934 h 5571811"/>
                <a:gd name="connsiteX190" fmla="*/ 6315389 w 6440994"/>
                <a:gd name="connsiteY190" fmla="*/ 316523 h 5571811"/>
                <a:gd name="connsiteX191" fmla="*/ 6360607 w 6440994"/>
                <a:gd name="connsiteY191" fmla="*/ 316523 h 5571811"/>
                <a:gd name="connsiteX192" fmla="*/ 6360607 w 6440994"/>
                <a:gd name="connsiteY192" fmla="*/ 165798 h 5571811"/>
                <a:gd name="connsiteX193" fmla="*/ 6360607 w 6440994"/>
                <a:gd name="connsiteY193" fmla="*/ 165798 h 5571811"/>
                <a:gd name="connsiteX194" fmla="*/ 6360607 w 6440994"/>
                <a:gd name="connsiteY194" fmla="*/ 80387 h 5571811"/>
                <a:gd name="connsiteX195" fmla="*/ 6395776 w 6440994"/>
                <a:gd name="connsiteY195" fmla="*/ 45218 h 5571811"/>
                <a:gd name="connsiteX196" fmla="*/ 6440994 w 6440994"/>
                <a:gd name="connsiteY196" fmla="*/ 0 h 5571811"/>
                <a:gd name="connsiteX0" fmla="*/ 0 w 6440994"/>
                <a:gd name="connsiteY0" fmla="*/ 5571811 h 5571811"/>
                <a:gd name="connsiteX1" fmla="*/ 226088 w 6440994"/>
                <a:gd name="connsiteY1" fmla="*/ 5571811 h 5571811"/>
                <a:gd name="connsiteX2" fmla="*/ 226088 w 6440994"/>
                <a:gd name="connsiteY2" fmla="*/ 5546690 h 5571811"/>
                <a:gd name="connsiteX3" fmla="*/ 698360 w 6440994"/>
                <a:gd name="connsiteY3" fmla="*/ 5546690 h 5571811"/>
                <a:gd name="connsiteX4" fmla="*/ 708408 w 6440994"/>
                <a:gd name="connsiteY4" fmla="*/ 5536642 h 5571811"/>
                <a:gd name="connsiteX5" fmla="*/ 914400 w 6440994"/>
                <a:gd name="connsiteY5" fmla="*/ 5536642 h 5571811"/>
                <a:gd name="connsiteX6" fmla="*/ 914400 w 6440994"/>
                <a:gd name="connsiteY6" fmla="*/ 5536642 h 5571811"/>
                <a:gd name="connsiteX7" fmla="*/ 1070149 w 6440994"/>
                <a:gd name="connsiteY7" fmla="*/ 5536642 h 5571811"/>
                <a:gd name="connsiteX8" fmla="*/ 1070149 w 6440994"/>
                <a:gd name="connsiteY8" fmla="*/ 5481376 h 5571811"/>
                <a:gd name="connsiteX9" fmla="*/ 1286189 w 6440994"/>
                <a:gd name="connsiteY9" fmla="*/ 5481376 h 5571811"/>
                <a:gd name="connsiteX10" fmla="*/ 1286189 w 6440994"/>
                <a:gd name="connsiteY10" fmla="*/ 5456255 h 5571811"/>
                <a:gd name="connsiteX11" fmla="*/ 1346479 w 6440994"/>
                <a:gd name="connsiteY11" fmla="*/ 5456255 h 5571811"/>
                <a:gd name="connsiteX12" fmla="*/ 1346479 w 6440994"/>
                <a:gd name="connsiteY12" fmla="*/ 5406013 h 5571811"/>
                <a:gd name="connsiteX13" fmla="*/ 1602712 w 6440994"/>
                <a:gd name="connsiteY13" fmla="*/ 5406013 h 5571811"/>
                <a:gd name="connsiteX14" fmla="*/ 1602712 w 6440994"/>
                <a:gd name="connsiteY14" fmla="*/ 5406013 h 5571811"/>
                <a:gd name="connsiteX15" fmla="*/ 1678075 w 6440994"/>
                <a:gd name="connsiteY15" fmla="*/ 5406013 h 5571811"/>
                <a:gd name="connsiteX16" fmla="*/ 1678075 w 6440994"/>
                <a:gd name="connsiteY16" fmla="*/ 5350747 h 5571811"/>
                <a:gd name="connsiteX17" fmla="*/ 1743389 w 6440994"/>
                <a:gd name="connsiteY17" fmla="*/ 5350747 h 5571811"/>
                <a:gd name="connsiteX18" fmla="*/ 1743389 w 6440994"/>
                <a:gd name="connsiteY18" fmla="*/ 5305530 h 5571811"/>
                <a:gd name="connsiteX19" fmla="*/ 1808703 w 6440994"/>
                <a:gd name="connsiteY19" fmla="*/ 5305530 h 5571811"/>
                <a:gd name="connsiteX20" fmla="*/ 1808703 w 6440994"/>
                <a:gd name="connsiteY20" fmla="*/ 5290457 h 5571811"/>
                <a:gd name="connsiteX21" fmla="*/ 1884066 w 6440994"/>
                <a:gd name="connsiteY21" fmla="*/ 5290457 h 5571811"/>
                <a:gd name="connsiteX22" fmla="*/ 1884066 w 6440994"/>
                <a:gd name="connsiteY22" fmla="*/ 5255288 h 5571811"/>
                <a:gd name="connsiteX23" fmla="*/ 1989574 w 6440994"/>
                <a:gd name="connsiteY23" fmla="*/ 5255288 h 5571811"/>
                <a:gd name="connsiteX24" fmla="*/ 1979525 w 6440994"/>
                <a:gd name="connsiteY24" fmla="*/ 5255288 h 5571811"/>
                <a:gd name="connsiteX25" fmla="*/ 2085033 w 6440994"/>
                <a:gd name="connsiteY25" fmla="*/ 5255288 h 5571811"/>
                <a:gd name="connsiteX26" fmla="*/ 2085033 w 6440994"/>
                <a:gd name="connsiteY26" fmla="*/ 5220119 h 5571811"/>
                <a:gd name="connsiteX27" fmla="*/ 2190541 w 6440994"/>
                <a:gd name="connsiteY27" fmla="*/ 5220119 h 5571811"/>
                <a:gd name="connsiteX28" fmla="*/ 2190541 w 6440994"/>
                <a:gd name="connsiteY28" fmla="*/ 5169877 h 5571811"/>
                <a:gd name="connsiteX29" fmla="*/ 2235758 w 6440994"/>
                <a:gd name="connsiteY29" fmla="*/ 5169877 h 5571811"/>
                <a:gd name="connsiteX30" fmla="*/ 2235758 w 6440994"/>
                <a:gd name="connsiteY30" fmla="*/ 5124659 h 5571811"/>
                <a:gd name="connsiteX31" fmla="*/ 2341266 w 6440994"/>
                <a:gd name="connsiteY31" fmla="*/ 5124659 h 5571811"/>
                <a:gd name="connsiteX32" fmla="*/ 2341266 w 6440994"/>
                <a:gd name="connsiteY32" fmla="*/ 5094514 h 5571811"/>
                <a:gd name="connsiteX33" fmla="*/ 2401556 w 6440994"/>
                <a:gd name="connsiteY33" fmla="*/ 5094514 h 5571811"/>
                <a:gd name="connsiteX34" fmla="*/ 2401556 w 6440994"/>
                <a:gd name="connsiteY34" fmla="*/ 5094514 h 5571811"/>
                <a:gd name="connsiteX35" fmla="*/ 2436725 w 6440994"/>
                <a:gd name="connsiteY35" fmla="*/ 5059345 h 5571811"/>
                <a:gd name="connsiteX36" fmla="*/ 2456822 w 6440994"/>
                <a:gd name="connsiteY36" fmla="*/ 5039248 h 5571811"/>
                <a:gd name="connsiteX37" fmla="*/ 2537209 w 6440994"/>
                <a:gd name="connsiteY37" fmla="*/ 5039248 h 5571811"/>
                <a:gd name="connsiteX38" fmla="*/ 2537209 w 6440994"/>
                <a:gd name="connsiteY38" fmla="*/ 4994031 h 5571811"/>
                <a:gd name="connsiteX39" fmla="*/ 2592475 w 6440994"/>
                <a:gd name="connsiteY39" fmla="*/ 4994031 h 5571811"/>
                <a:gd name="connsiteX40" fmla="*/ 2592475 w 6440994"/>
                <a:gd name="connsiteY40" fmla="*/ 4994031 h 5571811"/>
                <a:gd name="connsiteX41" fmla="*/ 2632669 w 6440994"/>
                <a:gd name="connsiteY41" fmla="*/ 4953837 h 5571811"/>
                <a:gd name="connsiteX42" fmla="*/ 2632669 w 6440994"/>
                <a:gd name="connsiteY42" fmla="*/ 4898571 h 5571811"/>
                <a:gd name="connsiteX43" fmla="*/ 2667837 w 6440994"/>
                <a:gd name="connsiteY43" fmla="*/ 4898571 h 5571811"/>
                <a:gd name="connsiteX44" fmla="*/ 2697982 w 6440994"/>
                <a:gd name="connsiteY44" fmla="*/ 4898571 h 5571811"/>
                <a:gd name="connsiteX45" fmla="*/ 2697982 w 6440994"/>
                <a:gd name="connsiteY45" fmla="*/ 4848330 h 5571811"/>
                <a:gd name="connsiteX46" fmla="*/ 2753248 w 6440994"/>
                <a:gd name="connsiteY46" fmla="*/ 4848330 h 5571811"/>
                <a:gd name="connsiteX47" fmla="*/ 2753248 w 6440994"/>
                <a:gd name="connsiteY47" fmla="*/ 4808136 h 5571811"/>
                <a:gd name="connsiteX48" fmla="*/ 2798466 w 6440994"/>
                <a:gd name="connsiteY48" fmla="*/ 4808136 h 5571811"/>
                <a:gd name="connsiteX49" fmla="*/ 2798466 w 6440994"/>
                <a:gd name="connsiteY49" fmla="*/ 4762919 h 5571811"/>
                <a:gd name="connsiteX50" fmla="*/ 2838659 w 6440994"/>
                <a:gd name="connsiteY50" fmla="*/ 4762919 h 5571811"/>
                <a:gd name="connsiteX51" fmla="*/ 2838659 w 6440994"/>
                <a:gd name="connsiteY51" fmla="*/ 4762919 h 5571811"/>
                <a:gd name="connsiteX52" fmla="*/ 2873829 w 6440994"/>
                <a:gd name="connsiteY52" fmla="*/ 4727749 h 5571811"/>
                <a:gd name="connsiteX53" fmla="*/ 2873829 w 6440994"/>
                <a:gd name="connsiteY53" fmla="*/ 4727749 h 5571811"/>
                <a:gd name="connsiteX54" fmla="*/ 2908998 w 6440994"/>
                <a:gd name="connsiteY54" fmla="*/ 4692580 h 5571811"/>
                <a:gd name="connsiteX55" fmla="*/ 2908998 w 6440994"/>
                <a:gd name="connsiteY55" fmla="*/ 4647363 h 5571811"/>
                <a:gd name="connsiteX56" fmla="*/ 2999433 w 6440994"/>
                <a:gd name="connsiteY56" fmla="*/ 4647363 h 5571811"/>
                <a:gd name="connsiteX57" fmla="*/ 2999433 w 6440994"/>
                <a:gd name="connsiteY57" fmla="*/ 4612193 h 5571811"/>
                <a:gd name="connsiteX58" fmla="*/ 3130062 w 6440994"/>
                <a:gd name="connsiteY58" fmla="*/ 4612193 h 5571811"/>
                <a:gd name="connsiteX59" fmla="*/ 3130062 w 6440994"/>
                <a:gd name="connsiteY59" fmla="*/ 4577024 h 5571811"/>
                <a:gd name="connsiteX60" fmla="*/ 3175279 w 6440994"/>
                <a:gd name="connsiteY60" fmla="*/ 4577024 h 5571811"/>
                <a:gd name="connsiteX61" fmla="*/ 3175279 w 6440994"/>
                <a:gd name="connsiteY61" fmla="*/ 4521758 h 5571811"/>
                <a:gd name="connsiteX62" fmla="*/ 3205424 w 6440994"/>
                <a:gd name="connsiteY62" fmla="*/ 4521758 h 5571811"/>
                <a:gd name="connsiteX63" fmla="*/ 3205424 w 6440994"/>
                <a:gd name="connsiteY63" fmla="*/ 4486589 h 5571811"/>
                <a:gd name="connsiteX64" fmla="*/ 3265714 w 6440994"/>
                <a:gd name="connsiteY64" fmla="*/ 4486589 h 5571811"/>
                <a:gd name="connsiteX65" fmla="*/ 3280787 w 6440994"/>
                <a:gd name="connsiteY65" fmla="*/ 4446395 h 5571811"/>
                <a:gd name="connsiteX66" fmla="*/ 3285811 w 6440994"/>
                <a:gd name="connsiteY66" fmla="*/ 4426299 h 5571811"/>
                <a:gd name="connsiteX67" fmla="*/ 3285811 w 6440994"/>
                <a:gd name="connsiteY67" fmla="*/ 4426299 h 5571811"/>
                <a:gd name="connsiteX68" fmla="*/ 3305908 w 6440994"/>
                <a:gd name="connsiteY68" fmla="*/ 4406202 h 5571811"/>
                <a:gd name="connsiteX69" fmla="*/ 3305908 w 6440994"/>
                <a:gd name="connsiteY69" fmla="*/ 4366009 h 5571811"/>
                <a:gd name="connsiteX70" fmla="*/ 3351125 w 6440994"/>
                <a:gd name="connsiteY70" fmla="*/ 4366009 h 5571811"/>
                <a:gd name="connsiteX71" fmla="*/ 3351125 w 6440994"/>
                <a:gd name="connsiteY71" fmla="*/ 4345912 h 5571811"/>
                <a:gd name="connsiteX72" fmla="*/ 3401367 w 6440994"/>
                <a:gd name="connsiteY72" fmla="*/ 4345912 h 5571811"/>
                <a:gd name="connsiteX73" fmla="*/ 3401367 w 6440994"/>
                <a:gd name="connsiteY73" fmla="*/ 4310743 h 5571811"/>
                <a:gd name="connsiteX74" fmla="*/ 3441560 w 6440994"/>
                <a:gd name="connsiteY74" fmla="*/ 4310743 h 5571811"/>
                <a:gd name="connsiteX75" fmla="*/ 3441560 w 6440994"/>
                <a:gd name="connsiteY75" fmla="*/ 4240404 h 5571811"/>
                <a:gd name="connsiteX76" fmla="*/ 3501851 w 6440994"/>
                <a:gd name="connsiteY76" fmla="*/ 4240404 h 5571811"/>
                <a:gd name="connsiteX77" fmla="*/ 3501851 w 6440994"/>
                <a:gd name="connsiteY77" fmla="*/ 4205235 h 5571811"/>
                <a:gd name="connsiteX78" fmla="*/ 3597310 w 6440994"/>
                <a:gd name="connsiteY78" fmla="*/ 4205235 h 5571811"/>
                <a:gd name="connsiteX79" fmla="*/ 3572189 w 6440994"/>
                <a:gd name="connsiteY79" fmla="*/ 4180114 h 5571811"/>
                <a:gd name="connsiteX80" fmla="*/ 3632479 w 6440994"/>
                <a:gd name="connsiteY80" fmla="*/ 4180114 h 5571811"/>
                <a:gd name="connsiteX81" fmla="*/ 3632479 w 6440994"/>
                <a:gd name="connsiteY81" fmla="*/ 4119824 h 5571811"/>
                <a:gd name="connsiteX82" fmla="*/ 3677697 w 6440994"/>
                <a:gd name="connsiteY82" fmla="*/ 4119824 h 5571811"/>
                <a:gd name="connsiteX83" fmla="*/ 3677697 w 6440994"/>
                <a:gd name="connsiteY83" fmla="*/ 4069582 h 5571811"/>
                <a:gd name="connsiteX84" fmla="*/ 3838470 w 6440994"/>
                <a:gd name="connsiteY84" fmla="*/ 4069582 h 5571811"/>
                <a:gd name="connsiteX85" fmla="*/ 3838470 w 6440994"/>
                <a:gd name="connsiteY85" fmla="*/ 3994220 h 5571811"/>
                <a:gd name="connsiteX86" fmla="*/ 3893736 w 6440994"/>
                <a:gd name="connsiteY86" fmla="*/ 3994220 h 5571811"/>
                <a:gd name="connsiteX87" fmla="*/ 3893736 w 6440994"/>
                <a:gd name="connsiteY87" fmla="*/ 3954026 h 5571811"/>
                <a:gd name="connsiteX88" fmla="*/ 3933930 w 6440994"/>
                <a:gd name="connsiteY88" fmla="*/ 3954026 h 5571811"/>
                <a:gd name="connsiteX89" fmla="*/ 3933930 w 6440994"/>
                <a:gd name="connsiteY89" fmla="*/ 3908809 h 5571811"/>
                <a:gd name="connsiteX90" fmla="*/ 3974123 w 6440994"/>
                <a:gd name="connsiteY90" fmla="*/ 3908809 h 5571811"/>
                <a:gd name="connsiteX91" fmla="*/ 3974123 w 6440994"/>
                <a:gd name="connsiteY91" fmla="*/ 3868615 h 5571811"/>
                <a:gd name="connsiteX92" fmla="*/ 4014316 w 6440994"/>
                <a:gd name="connsiteY92" fmla="*/ 3868615 h 5571811"/>
                <a:gd name="connsiteX93" fmla="*/ 4014316 w 6440994"/>
                <a:gd name="connsiteY93" fmla="*/ 3838470 h 5571811"/>
                <a:gd name="connsiteX94" fmla="*/ 4069582 w 6440994"/>
                <a:gd name="connsiteY94" fmla="*/ 3838470 h 5571811"/>
                <a:gd name="connsiteX95" fmla="*/ 4069582 w 6440994"/>
                <a:gd name="connsiteY95" fmla="*/ 3788228 h 5571811"/>
                <a:gd name="connsiteX96" fmla="*/ 4109776 w 6440994"/>
                <a:gd name="connsiteY96" fmla="*/ 3788228 h 5571811"/>
                <a:gd name="connsiteX97" fmla="*/ 4109776 w 6440994"/>
                <a:gd name="connsiteY97" fmla="*/ 3727938 h 5571811"/>
                <a:gd name="connsiteX98" fmla="*/ 4144945 w 6440994"/>
                <a:gd name="connsiteY98" fmla="*/ 3727938 h 5571811"/>
                <a:gd name="connsiteX99" fmla="*/ 4144945 w 6440994"/>
                <a:gd name="connsiteY99" fmla="*/ 3687745 h 5571811"/>
                <a:gd name="connsiteX100" fmla="*/ 4205235 w 6440994"/>
                <a:gd name="connsiteY100" fmla="*/ 3687745 h 5571811"/>
                <a:gd name="connsiteX101" fmla="*/ 4205235 w 6440994"/>
                <a:gd name="connsiteY101" fmla="*/ 3627455 h 5571811"/>
                <a:gd name="connsiteX102" fmla="*/ 4260501 w 6440994"/>
                <a:gd name="connsiteY102" fmla="*/ 3627455 h 5571811"/>
                <a:gd name="connsiteX103" fmla="*/ 4260501 w 6440994"/>
                <a:gd name="connsiteY103" fmla="*/ 3587261 h 5571811"/>
                <a:gd name="connsiteX104" fmla="*/ 4300695 w 6440994"/>
                <a:gd name="connsiteY104" fmla="*/ 3587261 h 5571811"/>
                <a:gd name="connsiteX105" fmla="*/ 4300695 w 6440994"/>
                <a:gd name="connsiteY105" fmla="*/ 3501850 h 5571811"/>
                <a:gd name="connsiteX106" fmla="*/ 4376057 w 6440994"/>
                <a:gd name="connsiteY106" fmla="*/ 3501850 h 5571811"/>
                <a:gd name="connsiteX107" fmla="*/ 4376057 w 6440994"/>
                <a:gd name="connsiteY107" fmla="*/ 3446584 h 5571811"/>
                <a:gd name="connsiteX108" fmla="*/ 4411226 w 6440994"/>
                <a:gd name="connsiteY108" fmla="*/ 3446584 h 5571811"/>
                <a:gd name="connsiteX109" fmla="*/ 4411226 w 6440994"/>
                <a:gd name="connsiteY109" fmla="*/ 3411415 h 5571811"/>
                <a:gd name="connsiteX110" fmla="*/ 4496637 w 6440994"/>
                <a:gd name="connsiteY110" fmla="*/ 3411415 h 5571811"/>
                <a:gd name="connsiteX111" fmla="*/ 4496637 w 6440994"/>
                <a:gd name="connsiteY111" fmla="*/ 3371222 h 5571811"/>
                <a:gd name="connsiteX112" fmla="*/ 4536831 w 6440994"/>
                <a:gd name="connsiteY112" fmla="*/ 3371222 h 5571811"/>
                <a:gd name="connsiteX113" fmla="*/ 4536831 w 6440994"/>
                <a:gd name="connsiteY113" fmla="*/ 3351125 h 5571811"/>
                <a:gd name="connsiteX114" fmla="*/ 4597121 w 6440994"/>
                <a:gd name="connsiteY114" fmla="*/ 3351125 h 5571811"/>
                <a:gd name="connsiteX115" fmla="*/ 4597121 w 6440994"/>
                <a:gd name="connsiteY115" fmla="*/ 3280787 h 5571811"/>
                <a:gd name="connsiteX116" fmla="*/ 4647363 w 6440994"/>
                <a:gd name="connsiteY116" fmla="*/ 3280787 h 5571811"/>
                <a:gd name="connsiteX117" fmla="*/ 4647363 w 6440994"/>
                <a:gd name="connsiteY117" fmla="*/ 3230545 h 5571811"/>
                <a:gd name="connsiteX118" fmla="*/ 4702629 w 6440994"/>
                <a:gd name="connsiteY118" fmla="*/ 3230545 h 5571811"/>
                <a:gd name="connsiteX119" fmla="*/ 4702629 w 6440994"/>
                <a:gd name="connsiteY119" fmla="*/ 3200400 h 5571811"/>
                <a:gd name="connsiteX120" fmla="*/ 4747846 w 6440994"/>
                <a:gd name="connsiteY120" fmla="*/ 3200400 h 5571811"/>
                <a:gd name="connsiteX121" fmla="*/ 4747846 w 6440994"/>
                <a:gd name="connsiteY121" fmla="*/ 3200400 h 5571811"/>
                <a:gd name="connsiteX122" fmla="*/ 4783015 w 6440994"/>
                <a:gd name="connsiteY122" fmla="*/ 3165231 h 5571811"/>
                <a:gd name="connsiteX123" fmla="*/ 4783015 w 6440994"/>
                <a:gd name="connsiteY123" fmla="*/ 3140110 h 5571811"/>
                <a:gd name="connsiteX124" fmla="*/ 4833257 w 6440994"/>
                <a:gd name="connsiteY124" fmla="*/ 3140110 h 5571811"/>
                <a:gd name="connsiteX125" fmla="*/ 4833257 w 6440994"/>
                <a:gd name="connsiteY125" fmla="*/ 2999433 h 5571811"/>
                <a:gd name="connsiteX126" fmla="*/ 4908620 w 6440994"/>
                <a:gd name="connsiteY126" fmla="*/ 2999433 h 5571811"/>
                <a:gd name="connsiteX127" fmla="*/ 4908620 w 6440994"/>
                <a:gd name="connsiteY127" fmla="*/ 2934119 h 5571811"/>
                <a:gd name="connsiteX128" fmla="*/ 4994031 w 6440994"/>
                <a:gd name="connsiteY128" fmla="*/ 2934119 h 5571811"/>
                <a:gd name="connsiteX129" fmla="*/ 4994031 w 6440994"/>
                <a:gd name="connsiteY129" fmla="*/ 2858756 h 5571811"/>
                <a:gd name="connsiteX130" fmla="*/ 5039248 w 6440994"/>
                <a:gd name="connsiteY130" fmla="*/ 2858756 h 5571811"/>
                <a:gd name="connsiteX131" fmla="*/ 5039248 w 6440994"/>
                <a:gd name="connsiteY131" fmla="*/ 2708031 h 5571811"/>
                <a:gd name="connsiteX132" fmla="*/ 5039248 w 6440994"/>
                <a:gd name="connsiteY132" fmla="*/ 2708031 h 5571811"/>
                <a:gd name="connsiteX133" fmla="*/ 5069393 w 6440994"/>
                <a:gd name="connsiteY133" fmla="*/ 2677886 h 5571811"/>
                <a:gd name="connsiteX134" fmla="*/ 5139732 w 6440994"/>
                <a:gd name="connsiteY134" fmla="*/ 2677886 h 5571811"/>
                <a:gd name="connsiteX135" fmla="*/ 5139732 w 6440994"/>
                <a:gd name="connsiteY135" fmla="*/ 2592475 h 5571811"/>
                <a:gd name="connsiteX136" fmla="*/ 5164853 w 6440994"/>
                <a:gd name="connsiteY136" fmla="*/ 2592475 h 5571811"/>
                <a:gd name="connsiteX137" fmla="*/ 5164853 w 6440994"/>
                <a:gd name="connsiteY137" fmla="*/ 2512088 h 5571811"/>
                <a:gd name="connsiteX138" fmla="*/ 5215095 w 6440994"/>
                <a:gd name="connsiteY138" fmla="*/ 2512088 h 5571811"/>
                <a:gd name="connsiteX139" fmla="*/ 5215095 w 6440994"/>
                <a:gd name="connsiteY139" fmla="*/ 2421653 h 5571811"/>
                <a:gd name="connsiteX140" fmla="*/ 5240215 w 6440994"/>
                <a:gd name="connsiteY140" fmla="*/ 2421653 h 5571811"/>
                <a:gd name="connsiteX141" fmla="*/ 5240215 w 6440994"/>
                <a:gd name="connsiteY141" fmla="*/ 2351314 h 5571811"/>
                <a:gd name="connsiteX142" fmla="*/ 5275385 w 6440994"/>
                <a:gd name="connsiteY142" fmla="*/ 2351314 h 5571811"/>
                <a:gd name="connsiteX143" fmla="*/ 5275385 w 6440994"/>
                <a:gd name="connsiteY143" fmla="*/ 2280976 h 5571811"/>
                <a:gd name="connsiteX144" fmla="*/ 5325626 w 6440994"/>
                <a:gd name="connsiteY144" fmla="*/ 2280976 h 5571811"/>
                <a:gd name="connsiteX145" fmla="*/ 5325626 w 6440994"/>
                <a:gd name="connsiteY145" fmla="*/ 2225710 h 5571811"/>
                <a:gd name="connsiteX146" fmla="*/ 5350747 w 6440994"/>
                <a:gd name="connsiteY146" fmla="*/ 2225710 h 5571811"/>
                <a:gd name="connsiteX147" fmla="*/ 5350747 w 6440994"/>
                <a:gd name="connsiteY147" fmla="*/ 2135275 h 5571811"/>
                <a:gd name="connsiteX148" fmla="*/ 5380892 w 6440994"/>
                <a:gd name="connsiteY148" fmla="*/ 2135275 h 5571811"/>
                <a:gd name="connsiteX149" fmla="*/ 5380892 w 6440994"/>
                <a:gd name="connsiteY149" fmla="*/ 2059912 h 5571811"/>
                <a:gd name="connsiteX150" fmla="*/ 5406013 w 6440994"/>
                <a:gd name="connsiteY150" fmla="*/ 2059912 h 5571811"/>
                <a:gd name="connsiteX151" fmla="*/ 5406013 w 6440994"/>
                <a:gd name="connsiteY151" fmla="*/ 2014694 h 5571811"/>
                <a:gd name="connsiteX152" fmla="*/ 5451231 w 6440994"/>
                <a:gd name="connsiteY152" fmla="*/ 2014694 h 5571811"/>
                <a:gd name="connsiteX153" fmla="*/ 5451231 w 6440994"/>
                <a:gd name="connsiteY153" fmla="*/ 1964453 h 5571811"/>
                <a:gd name="connsiteX154" fmla="*/ 5481376 w 6440994"/>
                <a:gd name="connsiteY154" fmla="*/ 1964453 h 5571811"/>
                <a:gd name="connsiteX155" fmla="*/ 5481376 w 6440994"/>
                <a:gd name="connsiteY155" fmla="*/ 1904163 h 5571811"/>
                <a:gd name="connsiteX156" fmla="*/ 5531618 w 6440994"/>
                <a:gd name="connsiteY156" fmla="*/ 1904163 h 5571811"/>
                <a:gd name="connsiteX157" fmla="*/ 5531618 w 6440994"/>
                <a:gd name="connsiteY157" fmla="*/ 1848897 h 5571811"/>
                <a:gd name="connsiteX158" fmla="*/ 5576835 w 6440994"/>
                <a:gd name="connsiteY158" fmla="*/ 1848897 h 5571811"/>
                <a:gd name="connsiteX159" fmla="*/ 5576835 w 6440994"/>
                <a:gd name="connsiteY159" fmla="*/ 1768510 h 5571811"/>
                <a:gd name="connsiteX160" fmla="*/ 5622053 w 6440994"/>
                <a:gd name="connsiteY160" fmla="*/ 1768510 h 5571811"/>
                <a:gd name="connsiteX161" fmla="*/ 5622053 w 6440994"/>
                <a:gd name="connsiteY161" fmla="*/ 1708220 h 5571811"/>
                <a:gd name="connsiteX162" fmla="*/ 5677319 w 6440994"/>
                <a:gd name="connsiteY162" fmla="*/ 1708220 h 5571811"/>
                <a:gd name="connsiteX163" fmla="*/ 5677319 w 6440994"/>
                <a:gd name="connsiteY163" fmla="*/ 1652954 h 5571811"/>
                <a:gd name="connsiteX164" fmla="*/ 5677319 w 6440994"/>
                <a:gd name="connsiteY164" fmla="*/ 1652954 h 5571811"/>
                <a:gd name="connsiteX165" fmla="*/ 5677319 w 6440994"/>
                <a:gd name="connsiteY165" fmla="*/ 1562519 h 5571811"/>
                <a:gd name="connsiteX166" fmla="*/ 5752681 w 6440994"/>
                <a:gd name="connsiteY166" fmla="*/ 1562519 h 5571811"/>
                <a:gd name="connsiteX167" fmla="*/ 5752681 w 6440994"/>
                <a:gd name="connsiteY167" fmla="*/ 1497204 h 5571811"/>
                <a:gd name="connsiteX168" fmla="*/ 5752681 w 6440994"/>
                <a:gd name="connsiteY168" fmla="*/ 1366576 h 5571811"/>
                <a:gd name="connsiteX169" fmla="*/ 5807947 w 6440994"/>
                <a:gd name="connsiteY169" fmla="*/ 1366576 h 5571811"/>
                <a:gd name="connsiteX170" fmla="*/ 5807947 w 6440994"/>
                <a:gd name="connsiteY170" fmla="*/ 1286189 h 5571811"/>
                <a:gd name="connsiteX171" fmla="*/ 5853165 w 6440994"/>
                <a:gd name="connsiteY171" fmla="*/ 1286189 h 5571811"/>
                <a:gd name="connsiteX172" fmla="*/ 5853165 w 6440994"/>
                <a:gd name="connsiteY172" fmla="*/ 1220875 h 5571811"/>
                <a:gd name="connsiteX173" fmla="*/ 5903407 w 6440994"/>
                <a:gd name="connsiteY173" fmla="*/ 1220875 h 5571811"/>
                <a:gd name="connsiteX174" fmla="*/ 5903407 w 6440994"/>
                <a:gd name="connsiteY174" fmla="*/ 1160584 h 5571811"/>
                <a:gd name="connsiteX175" fmla="*/ 5923503 w 6440994"/>
                <a:gd name="connsiteY175" fmla="*/ 1160584 h 5571811"/>
                <a:gd name="connsiteX176" fmla="*/ 5923503 w 6440994"/>
                <a:gd name="connsiteY176" fmla="*/ 1075174 h 5571811"/>
                <a:gd name="connsiteX177" fmla="*/ 5953648 w 6440994"/>
                <a:gd name="connsiteY177" fmla="*/ 1075174 h 5571811"/>
                <a:gd name="connsiteX178" fmla="*/ 5953648 w 6440994"/>
                <a:gd name="connsiteY178" fmla="*/ 979714 h 5571811"/>
                <a:gd name="connsiteX179" fmla="*/ 5953648 w 6440994"/>
                <a:gd name="connsiteY179" fmla="*/ 979714 h 5571811"/>
                <a:gd name="connsiteX180" fmla="*/ 5953648 w 6440994"/>
                <a:gd name="connsiteY180" fmla="*/ 859134 h 5571811"/>
                <a:gd name="connsiteX181" fmla="*/ 6039059 w 6440994"/>
                <a:gd name="connsiteY181" fmla="*/ 859134 h 5571811"/>
                <a:gd name="connsiteX182" fmla="*/ 6039059 w 6440994"/>
                <a:gd name="connsiteY182" fmla="*/ 808892 h 5571811"/>
                <a:gd name="connsiteX183" fmla="*/ 6089301 w 6440994"/>
                <a:gd name="connsiteY183" fmla="*/ 808892 h 5571811"/>
                <a:gd name="connsiteX184" fmla="*/ 6089301 w 6440994"/>
                <a:gd name="connsiteY184" fmla="*/ 582804 h 5571811"/>
                <a:gd name="connsiteX185" fmla="*/ 6124470 w 6440994"/>
                <a:gd name="connsiteY185" fmla="*/ 582804 h 5571811"/>
                <a:gd name="connsiteX186" fmla="*/ 6124470 w 6440994"/>
                <a:gd name="connsiteY186" fmla="*/ 517490 h 5571811"/>
                <a:gd name="connsiteX187" fmla="*/ 6124470 w 6440994"/>
                <a:gd name="connsiteY187" fmla="*/ 517490 h 5571811"/>
                <a:gd name="connsiteX188" fmla="*/ 6124470 w 6440994"/>
                <a:gd name="connsiteY188" fmla="*/ 401934 h 5571811"/>
                <a:gd name="connsiteX189" fmla="*/ 6315389 w 6440994"/>
                <a:gd name="connsiteY189" fmla="*/ 401934 h 5571811"/>
                <a:gd name="connsiteX190" fmla="*/ 6315389 w 6440994"/>
                <a:gd name="connsiteY190" fmla="*/ 316523 h 5571811"/>
                <a:gd name="connsiteX191" fmla="*/ 6360607 w 6440994"/>
                <a:gd name="connsiteY191" fmla="*/ 316523 h 5571811"/>
                <a:gd name="connsiteX192" fmla="*/ 6360607 w 6440994"/>
                <a:gd name="connsiteY192" fmla="*/ 165798 h 5571811"/>
                <a:gd name="connsiteX193" fmla="*/ 6360607 w 6440994"/>
                <a:gd name="connsiteY193" fmla="*/ 165798 h 5571811"/>
                <a:gd name="connsiteX194" fmla="*/ 6360607 w 6440994"/>
                <a:gd name="connsiteY194" fmla="*/ 80387 h 5571811"/>
                <a:gd name="connsiteX195" fmla="*/ 6398316 w 6440994"/>
                <a:gd name="connsiteY195" fmla="*/ 83318 h 5571811"/>
                <a:gd name="connsiteX196" fmla="*/ 6440994 w 6440994"/>
                <a:gd name="connsiteY196" fmla="*/ 0 h 5571811"/>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4470 w 6440994"/>
                <a:gd name="connsiteY186" fmla="*/ 519751 h 5574072"/>
                <a:gd name="connsiteX187" fmla="*/ 6124470 w 6440994"/>
                <a:gd name="connsiteY187" fmla="*/ 519751 h 5574072"/>
                <a:gd name="connsiteX188" fmla="*/ 6124470 w 6440994"/>
                <a:gd name="connsiteY188" fmla="*/ 40419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4470 w 6440994"/>
                <a:gd name="connsiteY186" fmla="*/ 519751 h 5574072"/>
                <a:gd name="connsiteX187" fmla="*/ 6121930 w 6440994"/>
                <a:gd name="connsiteY187" fmla="*/ 471491 h 5574072"/>
                <a:gd name="connsiteX188" fmla="*/ 6124470 w 6440994"/>
                <a:gd name="connsiteY188" fmla="*/ 40419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4470 w 6440994"/>
                <a:gd name="connsiteY186" fmla="*/ 519751 h 5574072"/>
                <a:gd name="connsiteX187" fmla="*/ 6121930 w 6440994"/>
                <a:gd name="connsiteY187" fmla="*/ 471491 h 5574072"/>
                <a:gd name="connsiteX188" fmla="*/ 6124470 w 6440994"/>
                <a:gd name="connsiteY188" fmla="*/ 40419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4470 w 6440994"/>
                <a:gd name="connsiteY186" fmla="*/ 519751 h 5574072"/>
                <a:gd name="connsiteX187" fmla="*/ 6121930 w 6440994"/>
                <a:gd name="connsiteY187" fmla="*/ 471491 h 5574072"/>
                <a:gd name="connsiteX188" fmla="*/ 6180350 w 6440994"/>
                <a:gd name="connsiteY188" fmla="*/ 40927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4470 w 6440994"/>
                <a:gd name="connsiteY186" fmla="*/ 519751 h 5574072"/>
                <a:gd name="connsiteX187" fmla="*/ 6121930 w 6440994"/>
                <a:gd name="connsiteY187" fmla="*/ 471491 h 5574072"/>
                <a:gd name="connsiteX188" fmla="*/ 6169660 w 6440994"/>
                <a:gd name="connsiteY188" fmla="*/ 454660 h 5574072"/>
                <a:gd name="connsiteX189" fmla="*/ 6180350 w 6440994"/>
                <a:gd name="connsiteY189" fmla="*/ 409275 h 5574072"/>
                <a:gd name="connsiteX190" fmla="*/ 6315389 w 6440994"/>
                <a:gd name="connsiteY190" fmla="*/ 404195 h 5574072"/>
                <a:gd name="connsiteX191" fmla="*/ 6315389 w 6440994"/>
                <a:gd name="connsiteY191" fmla="*/ 318784 h 5574072"/>
                <a:gd name="connsiteX192" fmla="*/ 6360607 w 6440994"/>
                <a:gd name="connsiteY192" fmla="*/ 318784 h 5574072"/>
                <a:gd name="connsiteX193" fmla="*/ 6360607 w 6440994"/>
                <a:gd name="connsiteY193" fmla="*/ 168059 h 5574072"/>
                <a:gd name="connsiteX194" fmla="*/ 6360607 w 6440994"/>
                <a:gd name="connsiteY194" fmla="*/ 168059 h 5574072"/>
                <a:gd name="connsiteX195" fmla="*/ 6360607 w 6440994"/>
                <a:gd name="connsiteY195" fmla="*/ 82648 h 5574072"/>
                <a:gd name="connsiteX196" fmla="*/ 6398316 w 6440994"/>
                <a:gd name="connsiteY196" fmla="*/ 85579 h 5574072"/>
                <a:gd name="connsiteX197" fmla="*/ 6408420 w 6440994"/>
                <a:gd name="connsiteY197" fmla="*/ 0 h 5574072"/>
                <a:gd name="connsiteX198" fmla="*/ 6440994 w 6440994"/>
                <a:gd name="connsiteY198"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4470 w 6440994"/>
                <a:gd name="connsiteY186" fmla="*/ 519751 h 5574072"/>
                <a:gd name="connsiteX187" fmla="*/ 6121930 w 6440994"/>
                <a:gd name="connsiteY187" fmla="*/ 471491 h 5574072"/>
                <a:gd name="connsiteX188" fmla="*/ 6169660 w 6440994"/>
                <a:gd name="connsiteY188" fmla="*/ 454660 h 5574072"/>
                <a:gd name="connsiteX189" fmla="*/ 6180350 w 6440994"/>
                <a:gd name="connsiteY189" fmla="*/ 409275 h 5574072"/>
                <a:gd name="connsiteX190" fmla="*/ 6315389 w 6440994"/>
                <a:gd name="connsiteY190" fmla="*/ 404195 h 5574072"/>
                <a:gd name="connsiteX191" fmla="*/ 6315389 w 6440994"/>
                <a:gd name="connsiteY191" fmla="*/ 318784 h 5574072"/>
                <a:gd name="connsiteX192" fmla="*/ 6360607 w 6440994"/>
                <a:gd name="connsiteY192" fmla="*/ 318784 h 5574072"/>
                <a:gd name="connsiteX193" fmla="*/ 6360607 w 6440994"/>
                <a:gd name="connsiteY193" fmla="*/ 168059 h 5574072"/>
                <a:gd name="connsiteX194" fmla="*/ 6360607 w 6440994"/>
                <a:gd name="connsiteY194" fmla="*/ 168059 h 5574072"/>
                <a:gd name="connsiteX195" fmla="*/ 6360607 w 6440994"/>
                <a:gd name="connsiteY195" fmla="*/ 82648 h 5574072"/>
                <a:gd name="connsiteX196" fmla="*/ 6398316 w 6440994"/>
                <a:gd name="connsiteY196" fmla="*/ 85579 h 5574072"/>
                <a:gd name="connsiteX197" fmla="*/ 6408420 w 6440994"/>
                <a:gd name="connsiteY197" fmla="*/ 0 h 5574072"/>
                <a:gd name="connsiteX198" fmla="*/ 6440994 w 6440994"/>
                <a:gd name="connsiteY198"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1930 w 6440994"/>
                <a:gd name="connsiteY186" fmla="*/ 471491 h 5574072"/>
                <a:gd name="connsiteX187" fmla="*/ 6169660 w 6440994"/>
                <a:gd name="connsiteY187" fmla="*/ 454660 h 5574072"/>
                <a:gd name="connsiteX188" fmla="*/ 6180350 w 6440994"/>
                <a:gd name="connsiteY188" fmla="*/ 40927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1930 w 6440994"/>
                <a:gd name="connsiteY186" fmla="*/ 471491 h 5574072"/>
                <a:gd name="connsiteX187" fmla="*/ 6169660 w 6440994"/>
                <a:gd name="connsiteY187" fmla="*/ 454660 h 5574072"/>
                <a:gd name="connsiteX188" fmla="*/ 6180350 w 6440994"/>
                <a:gd name="connsiteY188" fmla="*/ 40927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1930 w 6440994"/>
                <a:gd name="connsiteY186" fmla="*/ 471491 h 5574072"/>
                <a:gd name="connsiteX187" fmla="*/ 6169660 w 6440994"/>
                <a:gd name="connsiteY187" fmla="*/ 454660 h 5574072"/>
                <a:gd name="connsiteX188" fmla="*/ 6180350 w 6440994"/>
                <a:gd name="connsiteY188" fmla="*/ 40927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1930 w 6440994"/>
                <a:gd name="connsiteY186" fmla="*/ 471491 h 5574072"/>
                <a:gd name="connsiteX187" fmla="*/ 6172200 w 6440994"/>
                <a:gd name="connsiteY187" fmla="*/ 464820 h 5574072"/>
                <a:gd name="connsiteX188" fmla="*/ 6180350 w 6440994"/>
                <a:gd name="connsiteY188" fmla="*/ 40927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 name="connsiteX0" fmla="*/ 0 w 6440994"/>
                <a:gd name="connsiteY0" fmla="*/ 5574072 h 5574072"/>
                <a:gd name="connsiteX1" fmla="*/ 226088 w 6440994"/>
                <a:gd name="connsiteY1" fmla="*/ 5574072 h 5574072"/>
                <a:gd name="connsiteX2" fmla="*/ 226088 w 6440994"/>
                <a:gd name="connsiteY2" fmla="*/ 5548951 h 5574072"/>
                <a:gd name="connsiteX3" fmla="*/ 698360 w 6440994"/>
                <a:gd name="connsiteY3" fmla="*/ 5548951 h 5574072"/>
                <a:gd name="connsiteX4" fmla="*/ 708408 w 6440994"/>
                <a:gd name="connsiteY4" fmla="*/ 5538903 h 5574072"/>
                <a:gd name="connsiteX5" fmla="*/ 914400 w 6440994"/>
                <a:gd name="connsiteY5" fmla="*/ 5538903 h 5574072"/>
                <a:gd name="connsiteX6" fmla="*/ 914400 w 6440994"/>
                <a:gd name="connsiteY6" fmla="*/ 5538903 h 5574072"/>
                <a:gd name="connsiteX7" fmla="*/ 1070149 w 6440994"/>
                <a:gd name="connsiteY7" fmla="*/ 5538903 h 5574072"/>
                <a:gd name="connsiteX8" fmla="*/ 1070149 w 6440994"/>
                <a:gd name="connsiteY8" fmla="*/ 5483637 h 5574072"/>
                <a:gd name="connsiteX9" fmla="*/ 1286189 w 6440994"/>
                <a:gd name="connsiteY9" fmla="*/ 5483637 h 5574072"/>
                <a:gd name="connsiteX10" fmla="*/ 1286189 w 6440994"/>
                <a:gd name="connsiteY10" fmla="*/ 5458516 h 5574072"/>
                <a:gd name="connsiteX11" fmla="*/ 1346479 w 6440994"/>
                <a:gd name="connsiteY11" fmla="*/ 5458516 h 5574072"/>
                <a:gd name="connsiteX12" fmla="*/ 1346479 w 6440994"/>
                <a:gd name="connsiteY12" fmla="*/ 5408274 h 5574072"/>
                <a:gd name="connsiteX13" fmla="*/ 1602712 w 6440994"/>
                <a:gd name="connsiteY13" fmla="*/ 5408274 h 5574072"/>
                <a:gd name="connsiteX14" fmla="*/ 1602712 w 6440994"/>
                <a:gd name="connsiteY14" fmla="*/ 5408274 h 5574072"/>
                <a:gd name="connsiteX15" fmla="*/ 1678075 w 6440994"/>
                <a:gd name="connsiteY15" fmla="*/ 5408274 h 5574072"/>
                <a:gd name="connsiteX16" fmla="*/ 1678075 w 6440994"/>
                <a:gd name="connsiteY16" fmla="*/ 5353008 h 5574072"/>
                <a:gd name="connsiteX17" fmla="*/ 1743389 w 6440994"/>
                <a:gd name="connsiteY17" fmla="*/ 5353008 h 5574072"/>
                <a:gd name="connsiteX18" fmla="*/ 1743389 w 6440994"/>
                <a:gd name="connsiteY18" fmla="*/ 5307791 h 5574072"/>
                <a:gd name="connsiteX19" fmla="*/ 1808703 w 6440994"/>
                <a:gd name="connsiteY19" fmla="*/ 5307791 h 5574072"/>
                <a:gd name="connsiteX20" fmla="*/ 1808703 w 6440994"/>
                <a:gd name="connsiteY20" fmla="*/ 5292718 h 5574072"/>
                <a:gd name="connsiteX21" fmla="*/ 1884066 w 6440994"/>
                <a:gd name="connsiteY21" fmla="*/ 5292718 h 5574072"/>
                <a:gd name="connsiteX22" fmla="*/ 1884066 w 6440994"/>
                <a:gd name="connsiteY22" fmla="*/ 5257549 h 5574072"/>
                <a:gd name="connsiteX23" fmla="*/ 1989574 w 6440994"/>
                <a:gd name="connsiteY23" fmla="*/ 5257549 h 5574072"/>
                <a:gd name="connsiteX24" fmla="*/ 1979525 w 6440994"/>
                <a:gd name="connsiteY24" fmla="*/ 5257549 h 5574072"/>
                <a:gd name="connsiteX25" fmla="*/ 2085033 w 6440994"/>
                <a:gd name="connsiteY25" fmla="*/ 5257549 h 5574072"/>
                <a:gd name="connsiteX26" fmla="*/ 2085033 w 6440994"/>
                <a:gd name="connsiteY26" fmla="*/ 5222380 h 5574072"/>
                <a:gd name="connsiteX27" fmla="*/ 2190541 w 6440994"/>
                <a:gd name="connsiteY27" fmla="*/ 5222380 h 5574072"/>
                <a:gd name="connsiteX28" fmla="*/ 2190541 w 6440994"/>
                <a:gd name="connsiteY28" fmla="*/ 5172138 h 5574072"/>
                <a:gd name="connsiteX29" fmla="*/ 2235758 w 6440994"/>
                <a:gd name="connsiteY29" fmla="*/ 5172138 h 5574072"/>
                <a:gd name="connsiteX30" fmla="*/ 2235758 w 6440994"/>
                <a:gd name="connsiteY30" fmla="*/ 5126920 h 5574072"/>
                <a:gd name="connsiteX31" fmla="*/ 2341266 w 6440994"/>
                <a:gd name="connsiteY31" fmla="*/ 5126920 h 5574072"/>
                <a:gd name="connsiteX32" fmla="*/ 2341266 w 6440994"/>
                <a:gd name="connsiteY32" fmla="*/ 5096775 h 5574072"/>
                <a:gd name="connsiteX33" fmla="*/ 2401556 w 6440994"/>
                <a:gd name="connsiteY33" fmla="*/ 5096775 h 5574072"/>
                <a:gd name="connsiteX34" fmla="*/ 2401556 w 6440994"/>
                <a:gd name="connsiteY34" fmla="*/ 5096775 h 5574072"/>
                <a:gd name="connsiteX35" fmla="*/ 2436725 w 6440994"/>
                <a:gd name="connsiteY35" fmla="*/ 5061606 h 5574072"/>
                <a:gd name="connsiteX36" fmla="*/ 2456822 w 6440994"/>
                <a:gd name="connsiteY36" fmla="*/ 5041509 h 5574072"/>
                <a:gd name="connsiteX37" fmla="*/ 2537209 w 6440994"/>
                <a:gd name="connsiteY37" fmla="*/ 5041509 h 5574072"/>
                <a:gd name="connsiteX38" fmla="*/ 2537209 w 6440994"/>
                <a:gd name="connsiteY38" fmla="*/ 4996292 h 5574072"/>
                <a:gd name="connsiteX39" fmla="*/ 2592475 w 6440994"/>
                <a:gd name="connsiteY39" fmla="*/ 4996292 h 5574072"/>
                <a:gd name="connsiteX40" fmla="*/ 2592475 w 6440994"/>
                <a:gd name="connsiteY40" fmla="*/ 4996292 h 5574072"/>
                <a:gd name="connsiteX41" fmla="*/ 2632669 w 6440994"/>
                <a:gd name="connsiteY41" fmla="*/ 4956098 h 5574072"/>
                <a:gd name="connsiteX42" fmla="*/ 2632669 w 6440994"/>
                <a:gd name="connsiteY42" fmla="*/ 4900832 h 5574072"/>
                <a:gd name="connsiteX43" fmla="*/ 2667837 w 6440994"/>
                <a:gd name="connsiteY43" fmla="*/ 4900832 h 5574072"/>
                <a:gd name="connsiteX44" fmla="*/ 2697982 w 6440994"/>
                <a:gd name="connsiteY44" fmla="*/ 4900832 h 5574072"/>
                <a:gd name="connsiteX45" fmla="*/ 2697982 w 6440994"/>
                <a:gd name="connsiteY45" fmla="*/ 4850591 h 5574072"/>
                <a:gd name="connsiteX46" fmla="*/ 2753248 w 6440994"/>
                <a:gd name="connsiteY46" fmla="*/ 4850591 h 5574072"/>
                <a:gd name="connsiteX47" fmla="*/ 2753248 w 6440994"/>
                <a:gd name="connsiteY47" fmla="*/ 4810397 h 5574072"/>
                <a:gd name="connsiteX48" fmla="*/ 2798466 w 6440994"/>
                <a:gd name="connsiteY48" fmla="*/ 4810397 h 5574072"/>
                <a:gd name="connsiteX49" fmla="*/ 2798466 w 6440994"/>
                <a:gd name="connsiteY49" fmla="*/ 4765180 h 5574072"/>
                <a:gd name="connsiteX50" fmla="*/ 2838659 w 6440994"/>
                <a:gd name="connsiteY50" fmla="*/ 4765180 h 5574072"/>
                <a:gd name="connsiteX51" fmla="*/ 2838659 w 6440994"/>
                <a:gd name="connsiteY51" fmla="*/ 4765180 h 5574072"/>
                <a:gd name="connsiteX52" fmla="*/ 2873829 w 6440994"/>
                <a:gd name="connsiteY52" fmla="*/ 4730010 h 5574072"/>
                <a:gd name="connsiteX53" fmla="*/ 2873829 w 6440994"/>
                <a:gd name="connsiteY53" fmla="*/ 4730010 h 5574072"/>
                <a:gd name="connsiteX54" fmla="*/ 2908998 w 6440994"/>
                <a:gd name="connsiteY54" fmla="*/ 4694841 h 5574072"/>
                <a:gd name="connsiteX55" fmla="*/ 2908998 w 6440994"/>
                <a:gd name="connsiteY55" fmla="*/ 4649624 h 5574072"/>
                <a:gd name="connsiteX56" fmla="*/ 2999433 w 6440994"/>
                <a:gd name="connsiteY56" fmla="*/ 4649624 h 5574072"/>
                <a:gd name="connsiteX57" fmla="*/ 2999433 w 6440994"/>
                <a:gd name="connsiteY57" fmla="*/ 4614454 h 5574072"/>
                <a:gd name="connsiteX58" fmla="*/ 3130062 w 6440994"/>
                <a:gd name="connsiteY58" fmla="*/ 4614454 h 5574072"/>
                <a:gd name="connsiteX59" fmla="*/ 3130062 w 6440994"/>
                <a:gd name="connsiteY59" fmla="*/ 4579285 h 5574072"/>
                <a:gd name="connsiteX60" fmla="*/ 3175279 w 6440994"/>
                <a:gd name="connsiteY60" fmla="*/ 4579285 h 5574072"/>
                <a:gd name="connsiteX61" fmla="*/ 3175279 w 6440994"/>
                <a:gd name="connsiteY61" fmla="*/ 4524019 h 5574072"/>
                <a:gd name="connsiteX62" fmla="*/ 3205424 w 6440994"/>
                <a:gd name="connsiteY62" fmla="*/ 4524019 h 5574072"/>
                <a:gd name="connsiteX63" fmla="*/ 3205424 w 6440994"/>
                <a:gd name="connsiteY63" fmla="*/ 4488850 h 5574072"/>
                <a:gd name="connsiteX64" fmla="*/ 3265714 w 6440994"/>
                <a:gd name="connsiteY64" fmla="*/ 4488850 h 5574072"/>
                <a:gd name="connsiteX65" fmla="*/ 3280787 w 6440994"/>
                <a:gd name="connsiteY65" fmla="*/ 4448656 h 5574072"/>
                <a:gd name="connsiteX66" fmla="*/ 3285811 w 6440994"/>
                <a:gd name="connsiteY66" fmla="*/ 4428560 h 5574072"/>
                <a:gd name="connsiteX67" fmla="*/ 3285811 w 6440994"/>
                <a:gd name="connsiteY67" fmla="*/ 4428560 h 5574072"/>
                <a:gd name="connsiteX68" fmla="*/ 3305908 w 6440994"/>
                <a:gd name="connsiteY68" fmla="*/ 4408463 h 5574072"/>
                <a:gd name="connsiteX69" fmla="*/ 3305908 w 6440994"/>
                <a:gd name="connsiteY69" fmla="*/ 4368270 h 5574072"/>
                <a:gd name="connsiteX70" fmla="*/ 3351125 w 6440994"/>
                <a:gd name="connsiteY70" fmla="*/ 4368270 h 5574072"/>
                <a:gd name="connsiteX71" fmla="*/ 3351125 w 6440994"/>
                <a:gd name="connsiteY71" fmla="*/ 4348173 h 5574072"/>
                <a:gd name="connsiteX72" fmla="*/ 3401367 w 6440994"/>
                <a:gd name="connsiteY72" fmla="*/ 4348173 h 5574072"/>
                <a:gd name="connsiteX73" fmla="*/ 3401367 w 6440994"/>
                <a:gd name="connsiteY73" fmla="*/ 4313004 h 5574072"/>
                <a:gd name="connsiteX74" fmla="*/ 3441560 w 6440994"/>
                <a:gd name="connsiteY74" fmla="*/ 4313004 h 5574072"/>
                <a:gd name="connsiteX75" fmla="*/ 3441560 w 6440994"/>
                <a:gd name="connsiteY75" fmla="*/ 4242665 h 5574072"/>
                <a:gd name="connsiteX76" fmla="*/ 3501851 w 6440994"/>
                <a:gd name="connsiteY76" fmla="*/ 4242665 h 5574072"/>
                <a:gd name="connsiteX77" fmla="*/ 3501851 w 6440994"/>
                <a:gd name="connsiteY77" fmla="*/ 4207496 h 5574072"/>
                <a:gd name="connsiteX78" fmla="*/ 3597310 w 6440994"/>
                <a:gd name="connsiteY78" fmla="*/ 4207496 h 5574072"/>
                <a:gd name="connsiteX79" fmla="*/ 3572189 w 6440994"/>
                <a:gd name="connsiteY79" fmla="*/ 4182375 h 5574072"/>
                <a:gd name="connsiteX80" fmla="*/ 3632479 w 6440994"/>
                <a:gd name="connsiteY80" fmla="*/ 4182375 h 5574072"/>
                <a:gd name="connsiteX81" fmla="*/ 3632479 w 6440994"/>
                <a:gd name="connsiteY81" fmla="*/ 4122085 h 5574072"/>
                <a:gd name="connsiteX82" fmla="*/ 3677697 w 6440994"/>
                <a:gd name="connsiteY82" fmla="*/ 4122085 h 5574072"/>
                <a:gd name="connsiteX83" fmla="*/ 3677697 w 6440994"/>
                <a:gd name="connsiteY83" fmla="*/ 4071843 h 5574072"/>
                <a:gd name="connsiteX84" fmla="*/ 3838470 w 6440994"/>
                <a:gd name="connsiteY84" fmla="*/ 4071843 h 5574072"/>
                <a:gd name="connsiteX85" fmla="*/ 3838470 w 6440994"/>
                <a:gd name="connsiteY85" fmla="*/ 3996481 h 5574072"/>
                <a:gd name="connsiteX86" fmla="*/ 3893736 w 6440994"/>
                <a:gd name="connsiteY86" fmla="*/ 3996481 h 5574072"/>
                <a:gd name="connsiteX87" fmla="*/ 3893736 w 6440994"/>
                <a:gd name="connsiteY87" fmla="*/ 3956287 h 5574072"/>
                <a:gd name="connsiteX88" fmla="*/ 3933930 w 6440994"/>
                <a:gd name="connsiteY88" fmla="*/ 3956287 h 5574072"/>
                <a:gd name="connsiteX89" fmla="*/ 3933930 w 6440994"/>
                <a:gd name="connsiteY89" fmla="*/ 3911070 h 5574072"/>
                <a:gd name="connsiteX90" fmla="*/ 3974123 w 6440994"/>
                <a:gd name="connsiteY90" fmla="*/ 3911070 h 5574072"/>
                <a:gd name="connsiteX91" fmla="*/ 3974123 w 6440994"/>
                <a:gd name="connsiteY91" fmla="*/ 3870876 h 5574072"/>
                <a:gd name="connsiteX92" fmla="*/ 4014316 w 6440994"/>
                <a:gd name="connsiteY92" fmla="*/ 3870876 h 5574072"/>
                <a:gd name="connsiteX93" fmla="*/ 4014316 w 6440994"/>
                <a:gd name="connsiteY93" fmla="*/ 3840731 h 5574072"/>
                <a:gd name="connsiteX94" fmla="*/ 4069582 w 6440994"/>
                <a:gd name="connsiteY94" fmla="*/ 3840731 h 5574072"/>
                <a:gd name="connsiteX95" fmla="*/ 4069582 w 6440994"/>
                <a:gd name="connsiteY95" fmla="*/ 3790489 h 5574072"/>
                <a:gd name="connsiteX96" fmla="*/ 4109776 w 6440994"/>
                <a:gd name="connsiteY96" fmla="*/ 3790489 h 5574072"/>
                <a:gd name="connsiteX97" fmla="*/ 4109776 w 6440994"/>
                <a:gd name="connsiteY97" fmla="*/ 3730199 h 5574072"/>
                <a:gd name="connsiteX98" fmla="*/ 4144945 w 6440994"/>
                <a:gd name="connsiteY98" fmla="*/ 3730199 h 5574072"/>
                <a:gd name="connsiteX99" fmla="*/ 4144945 w 6440994"/>
                <a:gd name="connsiteY99" fmla="*/ 3690006 h 5574072"/>
                <a:gd name="connsiteX100" fmla="*/ 4205235 w 6440994"/>
                <a:gd name="connsiteY100" fmla="*/ 3690006 h 5574072"/>
                <a:gd name="connsiteX101" fmla="*/ 4205235 w 6440994"/>
                <a:gd name="connsiteY101" fmla="*/ 3629716 h 5574072"/>
                <a:gd name="connsiteX102" fmla="*/ 4260501 w 6440994"/>
                <a:gd name="connsiteY102" fmla="*/ 3629716 h 5574072"/>
                <a:gd name="connsiteX103" fmla="*/ 4260501 w 6440994"/>
                <a:gd name="connsiteY103" fmla="*/ 3589522 h 5574072"/>
                <a:gd name="connsiteX104" fmla="*/ 4300695 w 6440994"/>
                <a:gd name="connsiteY104" fmla="*/ 3589522 h 5574072"/>
                <a:gd name="connsiteX105" fmla="*/ 4300695 w 6440994"/>
                <a:gd name="connsiteY105" fmla="*/ 3504111 h 5574072"/>
                <a:gd name="connsiteX106" fmla="*/ 4376057 w 6440994"/>
                <a:gd name="connsiteY106" fmla="*/ 3504111 h 5574072"/>
                <a:gd name="connsiteX107" fmla="*/ 4376057 w 6440994"/>
                <a:gd name="connsiteY107" fmla="*/ 3448845 h 5574072"/>
                <a:gd name="connsiteX108" fmla="*/ 4411226 w 6440994"/>
                <a:gd name="connsiteY108" fmla="*/ 3448845 h 5574072"/>
                <a:gd name="connsiteX109" fmla="*/ 4411226 w 6440994"/>
                <a:gd name="connsiteY109" fmla="*/ 3413676 h 5574072"/>
                <a:gd name="connsiteX110" fmla="*/ 4496637 w 6440994"/>
                <a:gd name="connsiteY110" fmla="*/ 3413676 h 5574072"/>
                <a:gd name="connsiteX111" fmla="*/ 4496637 w 6440994"/>
                <a:gd name="connsiteY111" fmla="*/ 3373483 h 5574072"/>
                <a:gd name="connsiteX112" fmla="*/ 4536831 w 6440994"/>
                <a:gd name="connsiteY112" fmla="*/ 3373483 h 5574072"/>
                <a:gd name="connsiteX113" fmla="*/ 4536831 w 6440994"/>
                <a:gd name="connsiteY113" fmla="*/ 3353386 h 5574072"/>
                <a:gd name="connsiteX114" fmla="*/ 4597121 w 6440994"/>
                <a:gd name="connsiteY114" fmla="*/ 3353386 h 5574072"/>
                <a:gd name="connsiteX115" fmla="*/ 4597121 w 6440994"/>
                <a:gd name="connsiteY115" fmla="*/ 3283048 h 5574072"/>
                <a:gd name="connsiteX116" fmla="*/ 4647363 w 6440994"/>
                <a:gd name="connsiteY116" fmla="*/ 3283048 h 5574072"/>
                <a:gd name="connsiteX117" fmla="*/ 4647363 w 6440994"/>
                <a:gd name="connsiteY117" fmla="*/ 3232806 h 5574072"/>
                <a:gd name="connsiteX118" fmla="*/ 4702629 w 6440994"/>
                <a:gd name="connsiteY118" fmla="*/ 3232806 h 5574072"/>
                <a:gd name="connsiteX119" fmla="*/ 4702629 w 6440994"/>
                <a:gd name="connsiteY119" fmla="*/ 3202661 h 5574072"/>
                <a:gd name="connsiteX120" fmla="*/ 4747846 w 6440994"/>
                <a:gd name="connsiteY120" fmla="*/ 3202661 h 5574072"/>
                <a:gd name="connsiteX121" fmla="*/ 4747846 w 6440994"/>
                <a:gd name="connsiteY121" fmla="*/ 3202661 h 5574072"/>
                <a:gd name="connsiteX122" fmla="*/ 4783015 w 6440994"/>
                <a:gd name="connsiteY122" fmla="*/ 3167492 h 5574072"/>
                <a:gd name="connsiteX123" fmla="*/ 4783015 w 6440994"/>
                <a:gd name="connsiteY123" fmla="*/ 3142371 h 5574072"/>
                <a:gd name="connsiteX124" fmla="*/ 4833257 w 6440994"/>
                <a:gd name="connsiteY124" fmla="*/ 3142371 h 5574072"/>
                <a:gd name="connsiteX125" fmla="*/ 4833257 w 6440994"/>
                <a:gd name="connsiteY125" fmla="*/ 3001694 h 5574072"/>
                <a:gd name="connsiteX126" fmla="*/ 4908620 w 6440994"/>
                <a:gd name="connsiteY126" fmla="*/ 3001694 h 5574072"/>
                <a:gd name="connsiteX127" fmla="*/ 4908620 w 6440994"/>
                <a:gd name="connsiteY127" fmla="*/ 2936380 h 5574072"/>
                <a:gd name="connsiteX128" fmla="*/ 4994031 w 6440994"/>
                <a:gd name="connsiteY128" fmla="*/ 2936380 h 5574072"/>
                <a:gd name="connsiteX129" fmla="*/ 4994031 w 6440994"/>
                <a:gd name="connsiteY129" fmla="*/ 2861017 h 5574072"/>
                <a:gd name="connsiteX130" fmla="*/ 5039248 w 6440994"/>
                <a:gd name="connsiteY130" fmla="*/ 2861017 h 5574072"/>
                <a:gd name="connsiteX131" fmla="*/ 5039248 w 6440994"/>
                <a:gd name="connsiteY131" fmla="*/ 2710292 h 5574072"/>
                <a:gd name="connsiteX132" fmla="*/ 5039248 w 6440994"/>
                <a:gd name="connsiteY132" fmla="*/ 2710292 h 5574072"/>
                <a:gd name="connsiteX133" fmla="*/ 5069393 w 6440994"/>
                <a:gd name="connsiteY133" fmla="*/ 2680147 h 5574072"/>
                <a:gd name="connsiteX134" fmla="*/ 5139732 w 6440994"/>
                <a:gd name="connsiteY134" fmla="*/ 2680147 h 5574072"/>
                <a:gd name="connsiteX135" fmla="*/ 5139732 w 6440994"/>
                <a:gd name="connsiteY135" fmla="*/ 2594736 h 5574072"/>
                <a:gd name="connsiteX136" fmla="*/ 5164853 w 6440994"/>
                <a:gd name="connsiteY136" fmla="*/ 2594736 h 5574072"/>
                <a:gd name="connsiteX137" fmla="*/ 5164853 w 6440994"/>
                <a:gd name="connsiteY137" fmla="*/ 2514349 h 5574072"/>
                <a:gd name="connsiteX138" fmla="*/ 5215095 w 6440994"/>
                <a:gd name="connsiteY138" fmla="*/ 2514349 h 5574072"/>
                <a:gd name="connsiteX139" fmla="*/ 5215095 w 6440994"/>
                <a:gd name="connsiteY139" fmla="*/ 2423914 h 5574072"/>
                <a:gd name="connsiteX140" fmla="*/ 5240215 w 6440994"/>
                <a:gd name="connsiteY140" fmla="*/ 2423914 h 5574072"/>
                <a:gd name="connsiteX141" fmla="*/ 5240215 w 6440994"/>
                <a:gd name="connsiteY141" fmla="*/ 2353575 h 5574072"/>
                <a:gd name="connsiteX142" fmla="*/ 5275385 w 6440994"/>
                <a:gd name="connsiteY142" fmla="*/ 2353575 h 5574072"/>
                <a:gd name="connsiteX143" fmla="*/ 5275385 w 6440994"/>
                <a:gd name="connsiteY143" fmla="*/ 2283237 h 5574072"/>
                <a:gd name="connsiteX144" fmla="*/ 5325626 w 6440994"/>
                <a:gd name="connsiteY144" fmla="*/ 2283237 h 5574072"/>
                <a:gd name="connsiteX145" fmla="*/ 5325626 w 6440994"/>
                <a:gd name="connsiteY145" fmla="*/ 2227971 h 5574072"/>
                <a:gd name="connsiteX146" fmla="*/ 5350747 w 6440994"/>
                <a:gd name="connsiteY146" fmla="*/ 2227971 h 5574072"/>
                <a:gd name="connsiteX147" fmla="*/ 5350747 w 6440994"/>
                <a:gd name="connsiteY147" fmla="*/ 2137536 h 5574072"/>
                <a:gd name="connsiteX148" fmla="*/ 5380892 w 6440994"/>
                <a:gd name="connsiteY148" fmla="*/ 2137536 h 5574072"/>
                <a:gd name="connsiteX149" fmla="*/ 5380892 w 6440994"/>
                <a:gd name="connsiteY149" fmla="*/ 2062173 h 5574072"/>
                <a:gd name="connsiteX150" fmla="*/ 5406013 w 6440994"/>
                <a:gd name="connsiteY150" fmla="*/ 2062173 h 5574072"/>
                <a:gd name="connsiteX151" fmla="*/ 5406013 w 6440994"/>
                <a:gd name="connsiteY151" fmla="*/ 2016955 h 5574072"/>
                <a:gd name="connsiteX152" fmla="*/ 5451231 w 6440994"/>
                <a:gd name="connsiteY152" fmla="*/ 2016955 h 5574072"/>
                <a:gd name="connsiteX153" fmla="*/ 5451231 w 6440994"/>
                <a:gd name="connsiteY153" fmla="*/ 1966714 h 5574072"/>
                <a:gd name="connsiteX154" fmla="*/ 5481376 w 6440994"/>
                <a:gd name="connsiteY154" fmla="*/ 1966714 h 5574072"/>
                <a:gd name="connsiteX155" fmla="*/ 5481376 w 6440994"/>
                <a:gd name="connsiteY155" fmla="*/ 1906424 h 5574072"/>
                <a:gd name="connsiteX156" fmla="*/ 5531618 w 6440994"/>
                <a:gd name="connsiteY156" fmla="*/ 1906424 h 5574072"/>
                <a:gd name="connsiteX157" fmla="*/ 5531618 w 6440994"/>
                <a:gd name="connsiteY157" fmla="*/ 1851158 h 5574072"/>
                <a:gd name="connsiteX158" fmla="*/ 5576835 w 6440994"/>
                <a:gd name="connsiteY158" fmla="*/ 1851158 h 5574072"/>
                <a:gd name="connsiteX159" fmla="*/ 5576835 w 6440994"/>
                <a:gd name="connsiteY159" fmla="*/ 1770771 h 5574072"/>
                <a:gd name="connsiteX160" fmla="*/ 5622053 w 6440994"/>
                <a:gd name="connsiteY160" fmla="*/ 1770771 h 5574072"/>
                <a:gd name="connsiteX161" fmla="*/ 5622053 w 6440994"/>
                <a:gd name="connsiteY161" fmla="*/ 1710481 h 5574072"/>
                <a:gd name="connsiteX162" fmla="*/ 5677319 w 6440994"/>
                <a:gd name="connsiteY162" fmla="*/ 1710481 h 5574072"/>
                <a:gd name="connsiteX163" fmla="*/ 5677319 w 6440994"/>
                <a:gd name="connsiteY163" fmla="*/ 1655215 h 5574072"/>
                <a:gd name="connsiteX164" fmla="*/ 5677319 w 6440994"/>
                <a:gd name="connsiteY164" fmla="*/ 1655215 h 5574072"/>
                <a:gd name="connsiteX165" fmla="*/ 5677319 w 6440994"/>
                <a:gd name="connsiteY165" fmla="*/ 1564780 h 5574072"/>
                <a:gd name="connsiteX166" fmla="*/ 5752681 w 6440994"/>
                <a:gd name="connsiteY166" fmla="*/ 1564780 h 5574072"/>
                <a:gd name="connsiteX167" fmla="*/ 5752681 w 6440994"/>
                <a:gd name="connsiteY167" fmla="*/ 1499465 h 5574072"/>
                <a:gd name="connsiteX168" fmla="*/ 5752681 w 6440994"/>
                <a:gd name="connsiteY168" fmla="*/ 1368837 h 5574072"/>
                <a:gd name="connsiteX169" fmla="*/ 5807947 w 6440994"/>
                <a:gd name="connsiteY169" fmla="*/ 1368837 h 5574072"/>
                <a:gd name="connsiteX170" fmla="*/ 5807947 w 6440994"/>
                <a:gd name="connsiteY170" fmla="*/ 1288450 h 5574072"/>
                <a:gd name="connsiteX171" fmla="*/ 5853165 w 6440994"/>
                <a:gd name="connsiteY171" fmla="*/ 1288450 h 5574072"/>
                <a:gd name="connsiteX172" fmla="*/ 5853165 w 6440994"/>
                <a:gd name="connsiteY172" fmla="*/ 1223136 h 5574072"/>
                <a:gd name="connsiteX173" fmla="*/ 5903407 w 6440994"/>
                <a:gd name="connsiteY173" fmla="*/ 1223136 h 5574072"/>
                <a:gd name="connsiteX174" fmla="*/ 5903407 w 6440994"/>
                <a:gd name="connsiteY174" fmla="*/ 1162845 h 5574072"/>
                <a:gd name="connsiteX175" fmla="*/ 5923503 w 6440994"/>
                <a:gd name="connsiteY175" fmla="*/ 1162845 h 5574072"/>
                <a:gd name="connsiteX176" fmla="*/ 5923503 w 6440994"/>
                <a:gd name="connsiteY176" fmla="*/ 1077435 h 5574072"/>
                <a:gd name="connsiteX177" fmla="*/ 5953648 w 6440994"/>
                <a:gd name="connsiteY177" fmla="*/ 1077435 h 5574072"/>
                <a:gd name="connsiteX178" fmla="*/ 5953648 w 6440994"/>
                <a:gd name="connsiteY178" fmla="*/ 981975 h 5574072"/>
                <a:gd name="connsiteX179" fmla="*/ 5953648 w 6440994"/>
                <a:gd name="connsiteY179" fmla="*/ 981975 h 5574072"/>
                <a:gd name="connsiteX180" fmla="*/ 5953648 w 6440994"/>
                <a:gd name="connsiteY180" fmla="*/ 861395 h 5574072"/>
                <a:gd name="connsiteX181" fmla="*/ 6039059 w 6440994"/>
                <a:gd name="connsiteY181" fmla="*/ 861395 h 5574072"/>
                <a:gd name="connsiteX182" fmla="*/ 6039059 w 6440994"/>
                <a:gd name="connsiteY182" fmla="*/ 811153 h 5574072"/>
                <a:gd name="connsiteX183" fmla="*/ 6089301 w 6440994"/>
                <a:gd name="connsiteY183" fmla="*/ 811153 h 5574072"/>
                <a:gd name="connsiteX184" fmla="*/ 6089301 w 6440994"/>
                <a:gd name="connsiteY184" fmla="*/ 585065 h 5574072"/>
                <a:gd name="connsiteX185" fmla="*/ 6124470 w 6440994"/>
                <a:gd name="connsiteY185" fmla="*/ 585065 h 5574072"/>
                <a:gd name="connsiteX186" fmla="*/ 6121930 w 6440994"/>
                <a:gd name="connsiteY186" fmla="*/ 471491 h 5574072"/>
                <a:gd name="connsiteX187" fmla="*/ 6172200 w 6440994"/>
                <a:gd name="connsiteY187" fmla="*/ 464820 h 5574072"/>
                <a:gd name="connsiteX188" fmla="*/ 6180350 w 6440994"/>
                <a:gd name="connsiteY188" fmla="*/ 409275 h 5574072"/>
                <a:gd name="connsiteX189" fmla="*/ 6315389 w 6440994"/>
                <a:gd name="connsiteY189" fmla="*/ 404195 h 5574072"/>
                <a:gd name="connsiteX190" fmla="*/ 6315389 w 6440994"/>
                <a:gd name="connsiteY190" fmla="*/ 318784 h 5574072"/>
                <a:gd name="connsiteX191" fmla="*/ 6360607 w 6440994"/>
                <a:gd name="connsiteY191" fmla="*/ 318784 h 5574072"/>
                <a:gd name="connsiteX192" fmla="*/ 6360607 w 6440994"/>
                <a:gd name="connsiteY192" fmla="*/ 168059 h 5574072"/>
                <a:gd name="connsiteX193" fmla="*/ 6360607 w 6440994"/>
                <a:gd name="connsiteY193" fmla="*/ 168059 h 5574072"/>
                <a:gd name="connsiteX194" fmla="*/ 6360607 w 6440994"/>
                <a:gd name="connsiteY194" fmla="*/ 82648 h 5574072"/>
                <a:gd name="connsiteX195" fmla="*/ 6398316 w 6440994"/>
                <a:gd name="connsiteY195" fmla="*/ 85579 h 5574072"/>
                <a:gd name="connsiteX196" fmla="*/ 6408420 w 6440994"/>
                <a:gd name="connsiteY196" fmla="*/ 0 h 5574072"/>
                <a:gd name="connsiteX197" fmla="*/ 6440994 w 6440994"/>
                <a:gd name="connsiteY197" fmla="*/ 2261 h 55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6440994" h="5574072">
                  <a:moveTo>
                    <a:pt x="0" y="5574072"/>
                  </a:moveTo>
                  <a:lnTo>
                    <a:pt x="226088" y="5574072"/>
                  </a:lnTo>
                  <a:lnTo>
                    <a:pt x="226088" y="5548951"/>
                  </a:lnTo>
                  <a:lnTo>
                    <a:pt x="698360" y="5548951"/>
                  </a:lnTo>
                  <a:lnTo>
                    <a:pt x="708408" y="5538903"/>
                  </a:lnTo>
                  <a:lnTo>
                    <a:pt x="914400" y="5538903"/>
                  </a:lnTo>
                  <a:lnTo>
                    <a:pt x="914400" y="5538903"/>
                  </a:lnTo>
                  <a:lnTo>
                    <a:pt x="1070149" y="5538903"/>
                  </a:lnTo>
                  <a:lnTo>
                    <a:pt x="1070149" y="5483637"/>
                  </a:lnTo>
                  <a:lnTo>
                    <a:pt x="1286189" y="5483637"/>
                  </a:lnTo>
                  <a:lnTo>
                    <a:pt x="1286189" y="5458516"/>
                  </a:lnTo>
                  <a:lnTo>
                    <a:pt x="1346479" y="5458516"/>
                  </a:lnTo>
                  <a:lnTo>
                    <a:pt x="1346479" y="5408274"/>
                  </a:lnTo>
                  <a:lnTo>
                    <a:pt x="1602712" y="5408274"/>
                  </a:lnTo>
                  <a:lnTo>
                    <a:pt x="1602712" y="5408274"/>
                  </a:lnTo>
                  <a:lnTo>
                    <a:pt x="1678075" y="5408274"/>
                  </a:lnTo>
                  <a:lnTo>
                    <a:pt x="1678075" y="5353008"/>
                  </a:lnTo>
                  <a:lnTo>
                    <a:pt x="1743389" y="5353008"/>
                  </a:lnTo>
                  <a:lnTo>
                    <a:pt x="1743389" y="5307791"/>
                  </a:lnTo>
                  <a:lnTo>
                    <a:pt x="1808703" y="5307791"/>
                  </a:lnTo>
                  <a:lnTo>
                    <a:pt x="1808703" y="5292718"/>
                  </a:lnTo>
                  <a:lnTo>
                    <a:pt x="1884066" y="5292718"/>
                  </a:lnTo>
                  <a:lnTo>
                    <a:pt x="1884066" y="5257549"/>
                  </a:lnTo>
                  <a:lnTo>
                    <a:pt x="1989574" y="5257549"/>
                  </a:lnTo>
                  <a:lnTo>
                    <a:pt x="1979525" y="5257549"/>
                  </a:lnTo>
                  <a:lnTo>
                    <a:pt x="2085033" y="5257549"/>
                  </a:lnTo>
                  <a:lnTo>
                    <a:pt x="2085033" y="5222380"/>
                  </a:lnTo>
                  <a:lnTo>
                    <a:pt x="2190541" y="5222380"/>
                  </a:lnTo>
                  <a:lnTo>
                    <a:pt x="2190541" y="5172138"/>
                  </a:lnTo>
                  <a:lnTo>
                    <a:pt x="2235758" y="5172138"/>
                  </a:lnTo>
                  <a:lnTo>
                    <a:pt x="2235758" y="5126920"/>
                  </a:lnTo>
                  <a:lnTo>
                    <a:pt x="2341266" y="5126920"/>
                  </a:lnTo>
                  <a:lnTo>
                    <a:pt x="2341266" y="5096775"/>
                  </a:lnTo>
                  <a:lnTo>
                    <a:pt x="2401556" y="5096775"/>
                  </a:lnTo>
                  <a:lnTo>
                    <a:pt x="2401556" y="5096775"/>
                  </a:lnTo>
                  <a:lnTo>
                    <a:pt x="2436725" y="5061606"/>
                  </a:lnTo>
                  <a:lnTo>
                    <a:pt x="2456822" y="5041509"/>
                  </a:lnTo>
                  <a:lnTo>
                    <a:pt x="2537209" y="5041509"/>
                  </a:lnTo>
                  <a:lnTo>
                    <a:pt x="2537209" y="4996292"/>
                  </a:lnTo>
                  <a:lnTo>
                    <a:pt x="2592475" y="4996292"/>
                  </a:lnTo>
                  <a:lnTo>
                    <a:pt x="2592475" y="4996292"/>
                  </a:lnTo>
                  <a:lnTo>
                    <a:pt x="2632669" y="4956098"/>
                  </a:lnTo>
                  <a:lnTo>
                    <a:pt x="2632669" y="4900832"/>
                  </a:lnTo>
                  <a:lnTo>
                    <a:pt x="2667837" y="4900832"/>
                  </a:lnTo>
                  <a:lnTo>
                    <a:pt x="2697982" y="4900832"/>
                  </a:lnTo>
                  <a:lnTo>
                    <a:pt x="2697982" y="4850591"/>
                  </a:lnTo>
                  <a:lnTo>
                    <a:pt x="2753248" y="4850591"/>
                  </a:lnTo>
                  <a:lnTo>
                    <a:pt x="2753248" y="4810397"/>
                  </a:lnTo>
                  <a:lnTo>
                    <a:pt x="2798466" y="4810397"/>
                  </a:lnTo>
                  <a:lnTo>
                    <a:pt x="2798466" y="4765180"/>
                  </a:lnTo>
                  <a:lnTo>
                    <a:pt x="2838659" y="4765180"/>
                  </a:lnTo>
                  <a:lnTo>
                    <a:pt x="2838659" y="4765180"/>
                  </a:lnTo>
                  <a:lnTo>
                    <a:pt x="2873829" y="4730010"/>
                  </a:lnTo>
                  <a:lnTo>
                    <a:pt x="2873829" y="4730010"/>
                  </a:lnTo>
                  <a:lnTo>
                    <a:pt x="2908998" y="4694841"/>
                  </a:lnTo>
                  <a:lnTo>
                    <a:pt x="2908998" y="4649624"/>
                  </a:lnTo>
                  <a:lnTo>
                    <a:pt x="2999433" y="4649624"/>
                  </a:lnTo>
                  <a:lnTo>
                    <a:pt x="2999433" y="4614454"/>
                  </a:lnTo>
                  <a:lnTo>
                    <a:pt x="3130062" y="4614454"/>
                  </a:lnTo>
                  <a:lnTo>
                    <a:pt x="3130062" y="4579285"/>
                  </a:lnTo>
                  <a:lnTo>
                    <a:pt x="3175279" y="4579285"/>
                  </a:lnTo>
                  <a:lnTo>
                    <a:pt x="3175279" y="4524019"/>
                  </a:lnTo>
                  <a:lnTo>
                    <a:pt x="3205424" y="4524019"/>
                  </a:lnTo>
                  <a:lnTo>
                    <a:pt x="3205424" y="4488850"/>
                  </a:lnTo>
                  <a:lnTo>
                    <a:pt x="3265714" y="4488850"/>
                  </a:lnTo>
                  <a:cubicBezTo>
                    <a:pt x="3270738" y="4475452"/>
                    <a:pt x="3276262" y="4462231"/>
                    <a:pt x="3280787" y="4448656"/>
                  </a:cubicBezTo>
                  <a:cubicBezTo>
                    <a:pt x="3282971" y="4442106"/>
                    <a:pt x="3285811" y="4428560"/>
                    <a:pt x="3285811" y="4428560"/>
                  </a:cubicBezTo>
                  <a:lnTo>
                    <a:pt x="3285811" y="4428560"/>
                  </a:lnTo>
                  <a:lnTo>
                    <a:pt x="3305908" y="4408463"/>
                  </a:lnTo>
                  <a:lnTo>
                    <a:pt x="3305908" y="4368270"/>
                  </a:lnTo>
                  <a:lnTo>
                    <a:pt x="3351125" y="4368270"/>
                  </a:lnTo>
                  <a:lnTo>
                    <a:pt x="3351125" y="4348173"/>
                  </a:lnTo>
                  <a:lnTo>
                    <a:pt x="3401367" y="4348173"/>
                  </a:lnTo>
                  <a:lnTo>
                    <a:pt x="3401367" y="4313004"/>
                  </a:lnTo>
                  <a:lnTo>
                    <a:pt x="3441560" y="4313004"/>
                  </a:lnTo>
                  <a:lnTo>
                    <a:pt x="3441560" y="4242665"/>
                  </a:lnTo>
                  <a:lnTo>
                    <a:pt x="3501851" y="4242665"/>
                  </a:lnTo>
                  <a:lnTo>
                    <a:pt x="3501851" y="4207496"/>
                  </a:lnTo>
                  <a:lnTo>
                    <a:pt x="3597310" y="4207496"/>
                  </a:lnTo>
                  <a:lnTo>
                    <a:pt x="3572189" y="4182375"/>
                  </a:lnTo>
                  <a:lnTo>
                    <a:pt x="3632479" y="4182375"/>
                  </a:lnTo>
                  <a:lnTo>
                    <a:pt x="3632479" y="4122085"/>
                  </a:lnTo>
                  <a:lnTo>
                    <a:pt x="3677697" y="4122085"/>
                  </a:lnTo>
                  <a:lnTo>
                    <a:pt x="3677697" y="4071843"/>
                  </a:lnTo>
                  <a:lnTo>
                    <a:pt x="3838470" y="4071843"/>
                  </a:lnTo>
                  <a:lnTo>
                    <a:pt x="3838470" y="3996481"/>
                  </a:lnTo>
                  <a:lnTo>
                    <a:pt x="3893736" y="3996481"/>
                  </a:lnTo>
                  <a:lnTo>
                    <a:pt x="3893736" y="3956287"/>
                  </a:lnTo>
                  <a:lnTo>
                    <a:pt x="3933930" y="3956287"/>
                  </a:lnTo>
                  <a:lnTo>
                    <a:pt x="3933930" y="3911070"/>
                  </a:lnTo>
                  <a:lnTo>
                    <a:pt x="3974123" y="3911070"/>
                  </a:lnTo>
                  <a:lnTo>
                    <a:pt x="3974123" y="3870876"/>
                  </a:lnTo>
                  <a:lnTo>
                    <a:pt x="4014316" y="3870876"/>
                  </a:lnTo>
                  <a:lnTo>
                    <a:pt x="4014316" y="3840731"/>
                  </a:lnTo>
                  <a:lnTo>
                    <a:pt x="4069582" y="3840731"/>
                  </a:lnTo>
                  <a:lnTo>
                    <a:pt x="4069582" y="3790489"/>
                  </a:lnTo>
                  <a:lnTo>
                    <a:pt x="4109776" y="3790489"/>
                  </a:lnTo>
                  <a:lnTo>
                    <a:pt x="4109776" y="3730199"/>
                  </a:lnTo>
                  <a:lnTo>
                    <a:pt x="4144945" y="3730199"/>
                  </a:lnTo>
                  <a:lnTo>
                    <a:pt x="4144945" y="3690006"/>
                  </a:lnTo>
                  <a:lnTo>
                    <a:pt x="4205235" y="3690006"/>
                  </a:lnTo>
                  <a:lnTo>
                    <a:pt x="4205235" y="3629716"/>
                  </a:lnTo>
                  <a:lnTo>
                    <a:pt x="4260501" y="3629716"/>
                  </a:lnTo>
                  <a:lnTo>
                    <a:pt x="4260501" y="3589522"/>
                  </a:lnTo>
                  <a:lnTo>
                    <a:pt x="4300695" y="3589522"/>
                  </a:lnTo>
                  <a:lnTo>
                    <a:pt x="4300695" y="3504111"/>
                  </a:lnTo>
                  <a:lnTo>
                    <a:pt x="4376057" y="3504111"/>
                  </a:lnTo>
                  <a:lnTo>
                    <a:pt x="4376057" y="3448845"/>
                  </a:lnTo>
                  <a:lnTo>
                    <a:pt x="4411226" y="3448845"/>
                  </a:lnTo>
                  <a:lnTo>
                    <a:pt x="4411226" y="3413676"/>
                  </a:lnTo>
                  <a:lnTo>
                    <a:pt x="4496637" y="3413676"/>
                  </a:lnTo>
                  <a:lnTo>
                    <a:pt x="4496637" y="3373483"/>
                  </a:lnTo>
                  <a:lnTo>
                    <a:pt x="4536831" y="3373483"/>
                  </a:lnTo>
                  <a:lnTo>
                    <a:pt x="4536831" y="3353386"/>
                  </a:lnTo>
                  <a:lnTo>
                    <a:pt x="4597121" y="3353386"/>
                  </a:lnTo>
                  <a:lnTo>
                    <a:pt x="4597121" y="3283048"/>
                  </a:lnTo>
                  <a:lnTo>
                    <a:pt x="4647363" y="3283048"/>
                  </a:lnTo>
                  <a:lnTo>
                    <a:pt x="4647363" y="3232806"/>
                  </a:lnTo>
                  <a:lnTo>
                    <a:pt x="4702629" y="3232806"/>
                  </a:lnTo>
                  <a:lnTo>
                    <a:pt x="4702629" y="3202661"/>
                  </a:lnTo>
                  <a:lnTo>
                    <a:pt x="4747846" y="3202661"/>
                  </a:lnTo>
                  <a:lnTo>
                    <a:pt x="4747846" y="3202661"/>
                  </a:lnTo>
                  <a:lnTo>
                    <a:pt x="4783015" y="3167492"/>
                  </a:lnTo>
                  <a:lnTo>
                    <a:pt x="4783015" y="3142371"/>
                  </a:lnTo>
                  <a:lnTo>
                    <a:pt x="4833257" y="3142371"/>
                  </a:lnTo>
                  <a:lnTo>
                    <a:pt x="4833257" y="3001694"/>
                  </a:lnTo>
                  <a:lnTo>
                    <a:pt x="4908620" y="3001694"/>
                  </a:lnTo>
                  <a:lnTo>
                    <a:pt x="4908620" y="2936380"/>
                  </a:lnTo>
                  <a:lnTo>
                    <a:pt x="4994031" y="2936380"/>
                  </a:lnTo>
                  <a:lnTo>
                    <a:pt x="4994031" y="2861017"/>
                  </a:lnTo>
                  <a:lnTo>
                    <a:pt x="5039248" y="2861017"/>
                  </a:lnTo>
                  <a:lnTo>
                    <a:pt x="5039248" y="2710292"/>
                  </a:lnTo>
                  <a:lnTo>
                    <a:pt x="5039248" y="2710292"/>
                  </a:lnTo>
                  <a:lnTo>
                    <a:pt x="5069393" y="2680147"/>
                  </a:lnTo>
                  <a:lnTo>
                    <a:pt x="5139732" y="2680147"/>
                  </a:lnTo>
                  <a:lnTo>
                    <a:pt x="5139732" y="2594736"/>
                  </a:lnTo>
                  <a:lnTo>
                    <a:pt x="5164853" y="2594736"/>
                  </a:lnTo>
                  <a:lnTo>
                    <a:pt x="5164853" y="2514349"/>
                  </a:lnTo>
                  <a:lnTo>
                    <a:pt x="5215095" y="2514349"/>
                  </a:lnTo>
                  <a:lnTo>
                    <a:pt x="5215095" y="2423914"/>
                  </a:lnTo>
                  <a:lnTo>
                    <a:pt x="5240215" y="2423914"/>
                  </a:lnTo>
                  <a:lnTo>
                    <a:pt x="5240215" y="2353575"/>
                  </a:lnTo>
                  <a:lnTo>
                    <a:pt x="5275385" y="2353575"/>
                  </a:lnTo>
                  <a:lnTo>
                    <a:pt x="5275385" y="2283237"/>
                  </a:lnTo>
                  <a:lnTo>
                    <a:pt x="5325626" y="2283237"/>
                  </a:lnTo>
                  <a:lnTo>
                    <a:pt x="5325626" y="2227971"/>
                  </a:lnTo>
                  <a:lnTo>
                    <a:pt x="5350747" y="2227971"/>
                  </a:lnTo>
                  <a:lnTo>
                    <a:pt x="5350747" y="2137536"/>
                  </a:lnTo>
                  <a:lnTo>
                    <a:pt x="5380892" y="2137536"/>
                  </a:lnTo>
                  <a:lnTo>
                    <a:pt x="5380892" y="2062173"/>
                  </a:lnTo>
                  <a:lnTo>
                    <a:pt x="5406013" y="2062173"/>
                  </a:lnTo>
                  <a:lnTo>
                    <a:pt x="5406013" y="2016955"/>
                  </a:lnTo>
                  <a:lnTo>
                    <a:pt x="5451231" y="2016955"/>
                  </a:lnTo>
                  <a:lnTo>
                    <a:pt x="5451231" y="1966714"/>
                  </a:lnTo>
                  <a:lnTo>
                    <a:pt x="5481376" y="1966714"/>
                  </a:lnTo>
                  <a:lnTo>
                    <a:pt x="5481376" y="1906424"/>
                  </a:lnTo>
                  <a:lnTo>
                    <a:pt x="5531618" y="1906424"/>
                  </a:lnTo>
                  <a:lnTo>
                    <a:pt x="5531618" y="1851158"/>
                  </a:lnTo>
                  <a:lnTo>
                    <a:pt x="5576835" y="1851158"/>
                  </a:lnTo>
                  <a:lnTo>
                    <a:pt x="5576835" y="1770771"/>
                  </a:lnTo>
                  <a:lnTo>
                    <a:pt x="5622053" y="1770771"/>
                  </a:lnTo>
                  <a:lnTo>
                    <a:pt x="5622053" y="1710481"/>
                  </a:lnTo>
                  <a:lnTo>
                    <a:pt x="5677319" y="1710481"/>
                  </a:lnTo>
                  <a:lnTo>
                    <a:pt x="5677319" y="1655215"/>
                  </a:lnTo>
                  <a:lnTo>
                    <a:pt x="5677319" y="1655215"/>
                  </a:lnTo>
                  <a:lnTo>
                    <a:pt x="5677319" y="1564780"/>
                  </a:lnTo>
                  <a:lnTo>
                    <a:pt x="5752681" y="1564780"/>
                  </a:lnTo>
                  <a:lnTo>
                    <a:pt x="5752681" y="1499465"/>
                  </a:lnTo>
                  <a:lnTo>
                    <a:pt x="5752681" y="1368837"/>
                  </a:lnTo>
                  <a:lnTo>
                    <a:pt x="5807947" y="1368837"/>
                  </a:lnTo>
                  <a:lnTo>
                    <a:pt x="5807947" y="1288450"/>
                  </a:lnTo>
                  <a:lnTo>
                    <a:pt x="5853165" y="1288450"/>
                  </a:lnTo>
                  <a:lnTo>
                    <a:pt x="5853165" y="1223136"/>
                  </a:lnTo>
                  <a:lnTo>
                    <a:pt x="5903407" y="1223136"/>
                  </a:lnTo>
                  <a:lnTo>
                    <a:pt x="5903407" y="1162845"/>
                  </a:lnTo>
                  <a:lnTo>
                    <a:pt x="5923503" y="1162845"/>
                  </a:lnTo>
                  <a:lnTo>
                    <a:pt x="5923503" y="1077435"/>
                  </a:lnTo>
                  <a:lnTo>
                    <a:pt x="5953648" y="1077435"/>
                  </a:lnTo>
                  <a:lnTo>
                    <a:pt x="5953648" y="981975"/>
                  </a:lnTo>
                  <a:lnTo>
                    <a:pt x="5953648" y="981975"/>
                  </a:lnTo>
                  <a:lnTo>
                    <a:pt x="5953648" y="861395"/>
                  </a:lnTo>
                  <a:lnTo>
                    <a:pt x="6039059" y="861395"/>
                  </a:lnTo>
                  <a:lnTo>
                    <a:pt x="6039059" y="811153"/>
                  </a:lnTo>
                  <a:lnTo>
                    <a:pt x="6089301" y="811153"/>
                  </a:lnTo>
                  <a:lnTo>
                    <a:pt x="6089301" y="585065"/>
                  </a:lnTo>
                  <a:lnTo>
                    <a:pt x="6124470" y="585065"/>
                  </a:lnTo>
                  <a:cubicBezTo>
                    <a:pt x="6129908" y="566136"/>
                    <a:pt x="6123200" y="528278"/>
                    <a:pt x="6121930" y="471491"/>
                  </a:cubicBezTo>
                  <a:cubicBezTo>
                    <a:pt x="6142162" y="459917"/>
                    <a:pt x="6162463" y="475189"/>
                    <a:pt x="6172200" y="464820"/>
                  </a:cubicBezTo>
                  <a:cubicBezTo>
                    <a:pt x="6181937" y="454451"/>
                    <a:pt x="6153522" y="414299"/>
                    <a:pt x="6180350" y="409275"/>
                  </a:cubicBezTo>
                  <a:lnTo>
                    <a:pt x="6315389" y="404195"/>
                  </a:lnTo>
                  <a:lnTo>
                    <a:pt x="6315389" y="318784"/>
                  </a:lnTo>
                  <a:lnTo>
                    <a:pt x="6360607" y="318784"/>
                  </a:lnTo>
                  <a:lnTo>
                    <a:pt x="6360607" y="168059"/>
                  </a:lnTo>
                  <a:lnTo>
                    <a:pt x="6360607" y="168059"/>
                  </a:lnTo>
                  <a:lnTo>
                    <a:pt x="6360607" y="82648"/>
                  </a:lnTo>
                  <a:cubicBezTo>
                    <a:pt x="6373177" y="83625"/>
                    <a:pt x="6390347" y="99354"/>
                    <a:pt x="6398316" y="85579"/>
                  </a:cubicBezTo>
                  <a:cubicBezTo>
                    <a:pt x="6406285" y="71804"/>
                    <a:pt x="6398279" y="16673"/>
                    <a:pt x="6408420" y="0"/>
                  </a:cubicBezTo>
                  <a:lnTo>
                    <a:pt x="6440994" y="2261"/>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05" name="TextBox 104">
            <a:extLst>
              <a:ext uri="{FF2B5EF4-FFF2-40B4-BE49-F238E27FC236}">
                <a16:creationId xmlns:a16="http://schemas.microsoft.com/office/drawing/2014/main" id="{2EA7C065-31FE-409B-8154-E5AE6B13F104}"/>
              </a:ext>
            </a:extLst>
          </p:cNvPr>
          <p:cNvSpPr txBox="1"/>
          <p:nvPr/>
        </p:nvSpPr>
        <p:spPr>
          <a:xfrm>
            <a:off x="8128783" y="1680735"/>
            <a:ext cx="1523174" cy="461665"/>
          </a:xfrm>
          <a:prstGeom prst="rect">
            <a:avLst/>
          </a:prstGeom>
          <a:noFill/>
        </p:spPr>
        <p:txBody>
          <a:bodyPr wrap="none" rtlCol="0">
            <a:spAutoFit/>
          </a:bodyPr>
          <a:lstStyle/>
          <a:p>
            <a:r>
              <a:rPr lang="en-US" sz="1200"/>
              <a:t>Non-related</a:t>
            </a:r>
          </a:p>
          <a:p>
            <a:r>
              <a:rPr lang="en-US" sz="1200"/>
              <a:t>First-degree related</a:t>
            </a:r>
          </a:p>
        </p:txBody>
      </p:sp>
      <p:cxnSp>
        <p:nvCxnSpPr>
          <p:cNvPr id="106" name="Straight Connector 105">
            <a:extLst>
              <a:ext uri="{FF2B5EF4-FFF2-40B4-BE49-F238E27FC236}">
                <a16:creationId xmlns:a16="http://schemas.microsoft.com/office/drawing/2014/main" id="{85F46977-7A16-49AA-828A-8DEDE9F4F5AF}"/>
              </a:ext>
            </a:extLst>
          </p:cNvPr>
          <p:cNvCxnSpPr/>
          <p:nvPr/>
        </p:nvCxnSpPr>
        <p:spPr>
          <a:xfrm flipH="1">
            <a:off x="7935955" y="1819158"/>
            <a:ext cx="26125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04C08FE-39E8-4EE2-802C-9BF0E5C82108}"/>
              </a:ext>
            </a:extLst>
          </p:cNvPr>
          <p:cNvCxnSpPr/>
          <p:nvPr/>
        </p:nvCxnSpPr>
        <p:spPr>
          <a:xfrm flipH="1">
            <a:off x="7935955" y="1987708"/>
            <a:ext cx="26125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9DA3CD5-BB0C-4F20-BC76-8A4E642D28D7}"/>
              </a:ext>
            </a:extLst>
          </p:cNvPr>
          <p:cNvSpPr/>
          <p:nvPr/>
        </p:nvSpPr>
        <p:spPr>
          <a:xfrm>
            <a:off x="7624835" y="4906841"/>
            <a:ext cx="3689259" cy="338554"/>
          </a:xfrm>
          <a:prstGeom prst="rect">
            <a:avLst/>
          </a:prstGeom>
        </p:spPr>
        <p:txBody>
          <a:bodyPr wrap="square">
            <a:spAutoFit/>
          </a:bodyPr>
          <a:lstStyle/>
          <a:p>
            <a:r>
              <a:rPr lang="en-US" sz="800">
                <a:solidFill>
                  <a:schemeClr val="bg1">
                    <a:lumMod val="50000"/>
                  </a:schemeClr>
                </a:solidFill>
              </a:rPr>
              <a:t>Republished with permission of</a:t>
            </a:r>
            <a:r>
              <a:rPr lang="de-DE" sz="800" i="1">
                <a:solidFill>
                  <a:schemeClr val="bg1">
                    <a:lumMod val="50000"/>
                  </a:schemeClr>
                </a:solidFill>
              </a:rPr>
              <a:t> J Am Soc Nephrol</a:t>
            </a:r>
            <a:r>
              <a:rPr lang="en-US" sz="800">
                <a:solidFill>
                  <a:schemeClr val="bg1">
                    <a:lumMod val="50000"/>
                  </a:schemeClr>
                </a:solidFill>
              </a:rPr>
              <a:t>, from Massie AB, et al. 28,9 © 2017; permission conveyed through Copyright Clearance Center, Inc.</a:t>
            </a:r>
          </a:p>
        </p:txBody>
      </p:sp>
      <p:sp>
        <p:nvSpPr>
          <p:cNvPr id="37" name="Rectangle: Rounded Corners 36">
            <a:extLst>
              <a:ext uri="{FF2B5EF4-FFF2-40B4-BE49-F238E27FC236}">
                <a16:creationId xmlns:a16="http://schemas.microsoft.com/office/drawing/2014/main" id="{DC7BA9A1-44A0-4F7F-AEFD-051CB2ACFBC4}"/>
              </a:ext>
            </a:extLst>
          </p:cNvPr>
          <p:cNvSpPr/>
          <p:nvPr/>
        </p:nvSpPr>
        <p:spPr>
          <a:xfrm>
            <a:off x="1249066" y="5456727"/>
            <a:ext cx="9868589" cy="761994"/>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Providing accurate estimates of risk to potential LKDs may help improve the shared decision-making process and lend support to clinical decisions made during donor evaluation</a:t>
            </a:r>
            <a:r>
              <a:rPr lang="en-US" sz="1600" b="1" baseline="30000">
                <a:solidFill>
                  <a:schemeClr val="tx1"/>
                </a:solidFill>
              </a:rPr>
              <a:t>1</a:t>
            </a:r>
            <a:endParaRPr lang="en-US" sz="1600" b="1">
              <a:solidFill>
                <a:schemeClr val="tx1"/>
              </a:solidFill>
            </a:endParaRPr>
          </a:p>
        </p:txBody>
      </p:sp>
    </p:spTree>
    <p:extLst>
      <p:ext uri="{BB962C8B-B14F-4D97-AF65-F5344CB8AC3E}">
        <p14:creationId xmlns:p14="http://schemas.microsoft.com/office/powerpoint/2010/main" val="151889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e-DE" sz="800">
                <a:ea typeface="ITC Avant Garde Gothic Std Book" charset="0"/>
              </a:rPr>
              <a:t>BMI, body mass index; CKD, chronic kidney disease; eGFR, estimated glomerular filtration rate; ESRD, end-stage renal disease; LKD, living kidney donor. </a:t>
            </a:r>
          </a:p>
          <a:p>
            <a:r>
              <a:rPr lang="en-US" sz="800" b="1">
                <a:ea typeface="ITC Avant Garde Gothic Std Book" charset="0"/>
              </a:rPr>
              <a:t>1. </a:t>
            </a:r>
            <a:r>
              <a:rPr lang="en-US" sz="800" err="1">
                <a:ea typeface="ITC Avant Garde Gothic Std Book" charset="0"/>
              </a:rPr>
              <a:t>Fabbrini</a:t>
            </a:r>
            <a:r>
              <a:rPr lang="en-US" sz="800">
                <a:ea typeface="ITC Avant Garde Gothic Std Book" charset="0"/>
              </a:rPr>
              <a:t> E, et al. </a:t>
            </a:r>
            <a:r>
              <a:rPr lang="en-US" sz="800" i="1">
                <a:ea typeface="ITC Avant Garde Gothic Std Book" charset="0"/>
              </a:rPr>
              <a:t>Hepatology. </a:t>
            </a:r>
            <a:r>
              <a:rPr lang="en-US" sz="800">
                <a:ea typeface="ITC Avant Garde Gothic Std Book" charset="0"/>
              </a:rPr>
              <a:t>2010;51(2):679-689.</a:t>
            </a:r>
            <a:r>
              <a:rPr lang="en-US" sz="800" b="1">
                <a:ea typeface="ITC Avant Garde Gothic Std Book" charset="0"/>
              </a:rPr>
              <a:t> 2. </a:t>
            </a:r>
            <a:r>
              <a:rPr lang="en-US" sz="800" err="1">
                <a:ea typeface="ITC Avant Garde Gothic Std Book" charset="0"/>
              </a:rPr>
              <a:t>Marcuccilli</a:t>
            </a:r>
            <a:r>
              <a:rPr lang="en-US" sz="800">
                <a:ea typeface="ITC Avant Garde Gothic Std Book" charset="0"/>
              </a:rPr>
              <a:t> M, et al. </a:t>
            </a:r>
            <a:r>
              <a:rPr lang="en-US" sz="800" i="1">
                <a:ea typeface="ITC Avant Garde Gothic Std Book" charset="0"/>
              </a:rPr>
              <a:t>Int J Mol Sci. </a:t>
            </a:r>
            <a:r>
              <a:rPr lang="en-US" sz="800">
                <a:ea typeface="ITC Avant Garde Gothic Std Book" charset="0"/>
              </a:rPr>
              <a:t>2016;17(4):562. doi:10.3390/ijms17040562 </a:t>
            </a:r>
            <a:r>
              <a:rPr lang="en-US" sz="800" b="1">
                <a:ea typeface="ITC Avant Garde Gothic Std Book" charset="0"/>
              </a:rPr>
              <a:t>3. </a:t>
            </a:r>
            <a:r>
              <a:rPr lang="en-US" sz="800">
                <a:ea typeface="ITC Avant Garde Gothic Std Book" charset="0"/>
              </a:rPr>
              <a:t>Locke JE, et al. </a:t>
            </a:r>
            <a:r>
              <a:rPr lang="en-US" sz="800" i="1">
                <a:ea typeface="ITC Avant Garde Gothic Std Book" charset="0"/>
              </a:rPr>
              <a:t>Kidney Int</a:t>
            </a:r>
            <a:r>
              <a:rPr lang="en-US" sz="800">
                <a:ea typeface="ITC Avant Garde Gothic Std Book" charset="0"/>
              </a:rPr>
              <a:t>. 2017;91(3):699-703.</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a:t>Obesity Is a Risk Factor for ESRD</a:t>
            </a:r>
          </a:p>
        </p:txBody>
      </p:sp>
      <p:sp>
        <p:nvSpPr>
          <p:cNvPr id="42" name="Content Placeholder 2">
            <a:extLst>
              <a:ext uri="{FF2B5EF4-FFF2-40B4-BE49-F238E27FC236}">
                <a16:creationId xmlns:a16="http://schemas.microsoft.com/office/drawing/2014/main" id="{5DA8D358-4251-41F9-BA6E-ED5EDBF59582}"/>
              </a:ext>
            </a:extLst>
          </p:cNvPr>
          <p:cNvSpPr>
            <a:spLocks noGrp="1"/>
          </p:cNvSpPr>
          <p:nvPr>
            <p:ph idx="1"/>
          </p:nvPr>
        </p:nvSpPr>
        <p:spPr>
          <a:xfrm>
            <a:off x="635401" y="1116622"/>
            <a:ext cx="5460599" cy="3427273"/>
          </a:xfrm>
        </p:spPr>
        <p:txBody>
          <a:bodyPr/>
          <a:lstStyle/>
          <a:p>
            <a:pPr>
              <a:spcBef>
                <a:spcPts val="1200"/>
              </a:spcBef>
              <a:spcAft>
                <a:spcPts val="0"/>
              </a:spcAft>
            </a:pPr>
            <a:r>
              <a:rPr lang="en-US" sz="1800"/>
              <a:t>Evidence supports that obesity is associated with an </a:t>
            </a:r>
            <a:r>
              <a:rPr lang="en-US" sz="1800" b="1">
                <a:solidFill>
                  <a:schemeClr val="accent1"/>
                </a:solidFill>
              </a:rPr>
              <a:t>increased risk of nonalcoholic fatty liver disease</a:t>
            </a:r>
            <a:r>
              <a:rPr lang="en-US" sz="1800"/>
              <a:t>, which has been linked to the development of CKD</a:t>
            </a:r>
            <a:r>
              <a:rPr lang="en-US" sz="1800" baseline="30000"/>
              <a:t>1,2</a:t>
            </a:r>
            <a:endParaRPr lang="en-US" sz="1800"/>
          </a:p>
          <a:p>
            <a:pPr>
              <a:spcBef>
                <a:spcPts val="1200"/>
              </a:spcBef>
              <a:spcAft>
                <a:spcPts val="0"/>
              </a:spcAft>
            </a:pPr>
            <a:r>
              <a:rPr lang="en-US" sz="1800"/>
              <a:t>In a study of 119,769 LKDs, the estimated risk of ESRD 20 years after donation was </a:t>
            </a:r>
            <a:r>
              <a:rPr lang="en-US" sz="1800" b="1">
                <a:solidFill>
                  <a:schemeClr val="accent1"/>
                </a:solidFill>
              </a:rPr>
              <a:t>significantly greater for LKDs with obesity </a:t>
            </a:r>
            <a:r>
              <a:rPr lang="en-US" sz="1800"/>
              <a:t>(BMI &gt;30 kg/m</a:t>
            </a:r>
            <a:r>
              <a:rPr lang="en-US" sz="1800" baseline="30000"/>
              <a:t>2</a:t>
            </a:r>
            <a:r>
              <a:rPr lang="en-US" sz="1800"/>
              <a:t>) vs donors without obesity</a:t>
            </a:r>
            <a:r>
              <a:rPr lang="en-US" sz="1800" baseline="30000"/>
              <a:t>3</a:t>
            </a:r>
            <a:endParaRPr lang="en-US" sz="1800"/>
          </a:p>
          <a:p>
            <a:pPr lvl="1">
              <a:spcBef>
                <a:spcPts val="1200"/>
              </a:spcBef>
              <a:spcAft>
                <a:spcPts val="0"/>
              </a:spcAft>
            </a:pPr>
            <a:r>
              <a:rPr lang="en-US" sz="1600"/>
              <a:t>The risk was similar for male and female donors, Black and White donors, and across the baseline eGFR spectrum</a:t>
            </a:r>
          </a:p>
        </p:txBody>
      </p:sp>
      <p:sp>
        <p:nvSpPr>
          <p:cNvPr id="43" name="TextBox 42">
            <a:extLst>
              <a:ext uri="{FF2B5EF4-FFF2-40B4-BE49-F238E27FC236}">
                <a16:creationId xmlns:a16="http://schemas.microsoft.com/office/drawing/2014/main" id="{6EFA96B7-8861-4D5A-968C-D845CD9F45DB}"/>
              </a:ext>
            </a:extLst>
          </p:cNvPr>
          <p:cNvSpPr txBox="1"/>
          <p:nvPr/>
        </p:nvSpPr>
        <p:spPr>
          <a:xfrm>
            <a:off x="7093389" y="1075591"/>
            <a:ext cx="4849789" cy="523220"/>
          </a:xfrm>
          <a:prstGeom prst="rect">
            <a:avLst/>
          </a:prstGeom>
          <a:noFill/>
        </p:spPr>
        <p:txBody>
          <a:bodyPr wrap="square" rtlCol="0">
            <a:spAutoFit/>
          </a:bodyPr>
          <a:lstStyle/>
          <a:p>
            <a:pPr algn="ctr"/>
            <a:r>
              <a:rPr lang="en-US" sz="1400" b="1">
                <a:solidFill>
                  <a:schemeClr val="accent3"/>
                </a:solidFill>
                <a:ea typeface="Arial" charset="0"/>
              </a:rPr>
              <a:t>Cumulative Incidence of Postdonation ESRD Events Among LKDs by Obesity Status at Time of Donation</a:t>
            </a:r>
            <a:r>
              <a:rPr lang="en-US" sz="1400" b="1" baseline="30000">
                <a:solidFill>
                  <a:schemeClr val="accent3"/>
                </a:solidFill>
                <a:ea typeface="Arial" charset="0"/>
              </a:rPr>
              <a:t>3</a:t>
            </a:r>
          </a:p>
        </p:txBody>
      </p:sp>
      <p:sp>
        <p:nvSpPr>
          <p:cNvPr id="44" name="Rectangle 43">
            <a:extLst>
              <a:ext uri="{FF2B5EF4-FFF2-40B4-BE49-F238E27FC236}">
                <a16:creationId xmlns:a16="http://schemas.microsoft.com/office/drawing/2014/main" id="{1989D9EF-03D2-46D6-8DF5-D2D273C095A7}"/>
              </a:ext>
            </a:extLst>
          </p:cNvPr>
          <p:cNvSpPr/>
          <p:nvPr/>
        </p:nvSpPr>
        <p:spPr>
          <a:xfrm>
            <a:off x="7812930" y="4518434"/>
            <a:ext cx="3228368" cy="338554"/>
          </a:xfrm>
          <a:prstGeom prst="rect">
            <a:avLst/>
          </a:prstGeom>
        </p:spPr>
        <p:txBody>
          <a:bodyPr wrap="square">
            <a:spAutoFit/>
          </a:bodyPr>
          <a:lstStyle/>
          <a:p>
            <a:r>
              <a:rPr lang="en-US" sz="800">
                <a:solidFill>
                  <a:schemeClr val="bg1">
                    <a:lumMod val="50000"/>
                  </a:schemeClr>
                </a:solidFill>
              </a:rPr>
              <a:t>Reprinted from </a:t>
            </a:r>
            <a:r>
              <a:rPr lang="en-US" sz="800" i="1">
                <a:solidFill>
                  <a:schemeClr val="bg1">
                    <a:lumMod val="50000"/>
                  </a:schemeClr>
                </a:solidFill>
              </a:rPr>
              <a:t>Kidney Int</a:t>
            </a:r>
            <a:r>
              <a:rPr lang="en-US" sz="800">
                <a:solidFill>
                  <a:schemeClr val="bg1">
                    <a:lumMod val="50000"/>
                  </a:schemeClr>
                </a:solidFill>
              </a:rPr>
              <a:t>, 91(3), Locke JE, et al. 699-703, © 2017, with permission from Elsevier.</a:t>
            </a:r>
          </a:p>
        </p:txBody>
      </p:sp>
      <p:sp>
        <p:nvSpPr>
          <p:cNvPr id="45" name="TextBox 44">
            <a:extLst>
              <a:ext uri="{FF2B5EF4-FFF2-40B4-BE49-F238E27FC236}">
                <a16:creationId xmlns:a16="http://schemas.microsoft.com/office/drawing/2014/main" id="{DD932720-CF56-45B8-A263-181E40349F16}"/>
              </a:ext>
            </a:extLst>
          </p:cNvPr>
          <p:cNvSpPr txBox="1"/>
          <p:nvPr/>
        </p:nvSpPr>
        <p:spPr>
          <a:xfrm>
            <a:off x="8631308" y="4264874"/>
            <a:ext cx="1659680" cy="276999"/>
          </a:xfrm>
          <a:prstGeom prst="rect">
            <a:avLst/>
          </a:prstGeom>
          <a:noFill/>
        </p:spPr>
        <p:txBody>
          <a:bodyPr wrap="square" rtlCol="0">
            <a:spAutoFit/>
          </a:bodyPr>
          <a:lstStyle/>
          <a:p>
            <a:pPr algn="ctr"/>
            <a:r>
              <a:rPr lang="en-US" sz="1200" b="1"/>
              <a:t>Years after donation</a:t>
            </a:r>
          </a:p>
        </p:txBody>
      </p:sp>
      <p:sp>
        <p:nvSpPr>
          <p:cNvPr id="46" name="TextBox 45">
            <a:extLst>
              <a:ext uri="{FF2B5EF4-FFF2-40B4-BE49-F238E27FC236}">
                <a16:creationId xmlns:a16="http://schemas.microsoft.com/office/drawing/2014/main" id="{2A208F62-6F4B-4DEF-8DC2-7DBE8F025BB5}"/>
              </a:ext>
            </a:extLst>
          </p:cNvPr>
          <p:cNvSpPr txBox="1"/>
          <p:nvPr/>
        </p:nvSpPr>
        <p:spPr>
          <a:xfrm rot="16200000">
            <a:off x="5944065" y="2948304"/>
            <a:ext cx="2673124" cy="276999"/>
          </a:xfrm>
          <a:prstGeom prst="rect">
            <a:avLst/>
          </a:prstGeom>
          <a:noFill/>
        </p:spPr>
        <p:txBody>
          <a:bodyPr wrap="square" rtlCol="0">
            <a:spAutoFit/>
          </a:bodyPr>
          <a:lstStyle/>
          <a:p>
            <a:pPr algn="ctr"/>
            <a:r>
              <a:rPr lang="en-US" sz="1200" b="1"/>
              <a:t> ESRD events per 10,000 donors</a:t>
            </a:r>
          </a:p>
        </p:txBody>
      </p:sp>
      <p:grpSp>
        <p:nvGrpSpPr>
          <p:cNvPr id="47" name="Group 46">
            <a:extLst>
              <a:ext uri="{FF2B5EF4-FFF2-40B4-BE49-F238E27FC236}">
                <a16:creationId xmlns:a16="http://schemas.microsoft.com/office/drawing/2014/main" id="{49F9A335-79E0-46D6-BF60-897AE1278D56}"/>
              </a:ext>
            </a:extLst>
          </p:cNvPr>
          <p:cNvGrpSpPr/>
          <p:nvPr/>
        </p:nvGrpSpPr>
        <p:grpSpPr>
          <a:xfrm>
            <a:off x="7488472" y="1926607"/>
            <a:ext cx="3626791" cy="2302150"/>
            <a:chOff x="5169339" y="2083093"/>
            <a:chExt cx="3626791" cy="2302150"/>
          </a:xfrm>
        </p:grpSpPr>
        <p:sp>
          <p:nvSpPr>
            <p:cNvPr id="48" name="Rectangle 5">
              <a:extLst>
                <a:ext uri="{FF2B5EF4-FFF2-40B4-BE49-F238E27FC236}">
                  <a16:creationId xmlns:a16="http://schemas.microsoft.com/office/drawing/2014/main" id="{031A010C-E32C-4A27-8B5E-04DC756D59F8}"/>
                </a:ext>
              </a:extLst>
            </p:cNvPr>
            <p:cNvSpPr/>
            <p:nvPr/>
          </p:nvSpPr>
          <p:spPr>
            <a:xfrm>
              <a:off x="5459240" y="2159668"/>
              <a:ext cx="3269670" cy="2039353"/>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cxnSp>
          <p:nvCxnSpPr>
            <p:cNvPr id="49" name="Straight Connector 48">
              <a:extLst>
                <a:ext uri="{FF2B5EF4-FFF2-40B4-BE49-F238E27FC236}">
                  <a16:creationId xmlns:a16="http://schemas.microsoft.com/office/drawing/2014/main" id="{94F65DDE-A671-4814-972F-461F39895E63}"/>
                </a:ext>
              </a:extLst>
            </p:cNvPr>
            <p:cNvCxnSpPr>
              <a:cxnSpLocks/>
            </p:cNvCxnSpPr>
            <p:nvPr/>
          </p:nvCxnSpPr>
          <p:spPr>
            <a:xfrm flipH="1">
              <a:off x="5395057" y="2157743"/>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C2B6DA8-B004-4AFC-9898-E87E65135B94}"/>
                </a:ext>
              </a:extLst>
            </p:cNvPr>
            <p:cNvSpPr txBox="1"/>
            <p:nvPr/>
          </p:nvSpPr>
          <p:spPr>
            <a:xfrm>
              <a:off x="5169339" y="2083093"/>
              <a:ext cx="211596" cy="153888"/>
            </a:xfrm>
            <a:prstGeom prst="rect">
              <a:avLst/>
            </a:prstGeom>
            <a:noFill/>
          </p:spPr>
          <p:txBody>
            <a:bodyPr wrap="none" lIns="0" tIns="0" rIns="0" bIns="0" rtlCol="0" anchor="ctr" anchorCtr="0">
              <a:spAutoFit/>
            </a:bodyPr>
            <a:lstStyle/>
            <a:p>
              <a:pPr algn="r"/>
              <a:r>
                <a:rPr lang="en-US" sz="1000"/>
                <a:t>100</a:t>
              </a:r>
            </a:p>
          </p:txBody>
        </p:sp>
        <p:cxnSp>
          <p:nvCxnSpPr>
            <p:cNvPr id="51" name="Straight Connector 50">
              <a:extLst>
                <a:ext uri="{FF2B5EF4-FFF2-40B4-BE49-F238E27FC236}">
                  <a16:creationId xmlns:a16="http://schemas.microsoft.com/office/drawing/2014/main" id="{9812E8CE-E286-43CC-BEA3-00F36A3F9A57}"/>
                </a:ext>
              </a:extLst>
            </p:cNvPr>
            <p:cNvCxnSpPr>
              <a:cxnSpLocks/>
            </p:cNvCxnSpPr>
            <p:nvPr/>
          </p:nvCxnSpPr>
          <p:spPr>
            <a:xfrm flipH="1">
              <a:off x="5395057" y="2949472"/>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5B86009-10E6-4783-B5AF-E74659BF243B}"/>
                </a:ext>
              </a:extLst>
            </p:cNvPr>
            <p:cNvSpPr txBox="1"/>
            <p:nvPr/>
          </p:nvSpPr>
          <p:spPr>
            <a:xfrm>
              <a:off x="5239871" y="2874822"/>
              <a:ext cx="141064" cy="153888"/>
            </a:xfrm>
            <a:prstGeom prst="rect">
              <a:avLst/>
            </a:prstGeom>
            <a:noFill/>
          </p:spPr>
          <p:txBody>
            <a:bodyPr wrap="none" lIns="0" tIns="0" rIns="0" bIns="0" rtlCol="0" anchor="ctr" anchorCtr="0">
              <a:spAutoFit/>
            </a:bodyPr>
            <a:lstStyle/>
            <a:p>
              <a:pPr algn="r"/>
              <a:r>
                <a:rPr lang="en-US" sz="1000"/>
                <a:t>60</a:t>
              </a:r>
            </a:p>
          </p:txBody>
        </p:sp>
        <p:cxnSp>
          <p:nvCxnSpPr>
            <p:cNvPr id="53" name="Straight Connector 52">
              <a:extLst>
                <a:ext uri="{FF2B5EF4-FFF2-40B4-BE49-F238E27FC236}">
                  <a16:creationId xmlns:a16="http://schemas.microsoft.com/office/drawing/2014/main" id="{C78A9091-6107-42BE-8147-C8B0A551DBF7}"/>
                </a:ext>
              </a:extLst>
            </p:cNvPr>
            <p:cNvCxnSpPr>
              <a:cxnSpLocks/>
            </p:cNvCxnSpPr>
            <p:nvPr/>
          </p:nvCxnSpPr>
          <p:spPr>
            <a:xfrm flipH="1">
              <a:off x="5395057" y="3341432"/>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05DD352-E749-4E96-BD0E-13EBBC5D4648}"/>
                </a:ext>
              </a:extLst>
            </p:cNvPr>
            <p:cNvSpPr txBox="1"/>
            <p:nvPr/>
          </p:nvSpPr>
          <p:spPr>
            <a:xfrm>
              <a:off x="5239871" y="3266782"/>
              <a:ext cx="141064" cy="153888"/>
            </a:xfrm>
            <a:prstGeom prst="rect">
              <a:avLst/>
            </a:prstGeom>
            <a:noFill/>
          </p:spPr>
          <p:txBody>
            <a:bodyPr wrap="none" lIns="0" tIns="0" rIns="0" bIns="0" rtlCol="0" anchor="ctr" anchorCtr="0">
              <a:spAutoFit/>
            </a:bodyPr>
            <a:lstStyle/>
            <a:p>
              <a:pPr algn="r"/>
              <a:r>
                <a:rPr lang="en-US" sz="1000"/>
                <a:t>40</a:t>
              </a:r>
            </a:p>
          </p:txBody>
        </p:sp>
        <p:cxnSp>
          <p:nvCxnSpPr>
            <p:cNvPr id="55" name="Straight Connector 54">
              <a:extLst>
                <a:ext uri="{FF2B5EF4-FFF2-40B4-BE49-F238E27FC236}">
                  <a16:creationId xmlns:a16="http://schemas.microsoft.com/office/drawing/2014/main" id="{20D72B19-EBC7-40D2-91FD-5D71AEC43A06}"/>
                </a:ext>
              </a:extLst>
            </p:cNvPr>
            <p:cNvCxnSpPr>
              <a:cxnSpLocks/>
            </p:cNvCxnSpPr>
            <p:nvPr/>
          </p:nvCxnSpPr>
          <p:spPr>
            <a:xfrm flipH="1">
              <a:off x="5395057" y="3738826"/>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D0E1E95-91EC-45A7-89D9-AB1E0C7F8A73}"/>
                </a:ext>
              </a:extLst>
            </p:cNvPr>
            <p:cNvSpPr txBox="1"/>
            <p:nvPr/>
          </p:nvSpPr>
          <p:spPr>
            <a:xfrm>
              <a:off x="5239871" y="3664176"/>
              <a:ext cx="141064" cy="153888"/>
            </a:xfrm>
            <a:prstGeom prst="rect">
              <a:avLst/>
            </a:prstGeom>
            <a:noFill/>
          </p:spPr>
          <p:txBody>
            <a:bodyPr wrap="none" lIns="0" tIns="0" rIns="0" bIns="0" rtlCol="0" anchor="ctr" anchorCtr="0">
              <a:spAutoFit/>
            </a:bodyPr>
            <a:lstStyle/>
            <a:p>
              <a:pPr algn="r"/>
              <a:r>
                <a:rPr lang="en-US" sz="1000"/>
                <a:t>20</a:t>
              </a:r>
            </a:p>
          </p:txBody>
        </p:sp>
        <p:cxnSp>
          <p:nvCxnSpPr>
            <p:cNvPr id="57" name="Straight Connector 56">
              <a:extLst>
                <a:ext uri="{FF2B5EF4-FFF2-40B4-BE49-F238E27FC236}">
                  <a16:creationId xmlns:a16="http://schemas.microsoft.com/office/drawing/2014/main" id="{FEA1DAA7-66DC-4930-A091-A95EA81F985B}"/>
                </a:ext>
              </a:extLst>
            </p:cNvPr>
            <p:cNvCxnSpPr>
              <a:cxnSpLocks/>
            </p:cNvCxnSpPr>
            <p:nvPr/>
          </p:nvCxnSpPr>
          <p:spPr>
            <a:xfrm flipH="1">
              <a:off x="5395057" y="413078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2F6EE5D-12A5-46EE-AFC1-147CBBE8D0DD}"/>
                </a:ext>
              </a:extLst>
            </p:cNvPr>
            <p:cNvSpPr txBox="1"/>
            <p:nvPr/>
          </p:nvSpPr>
          <p:spPr>
            <a:xfrm>
              <a:off x="5310403" y="4056137"/>
              <a:ext cx="70532" cy="153888"/>
            </a:xfrm>
            <a:prstGeom prst="rect">
              <a:avLst/>
            </a:prstGeom>
            <a:noFill/>
          </p:spPr>
          <p:txBody>
            <a:bodyPr wrap="none" lIns="0" tIns="0" rIns="0" bIns="0" rtlCol="0" anchor="ctr" anchorCtr="0">
              <a:spAutoFit/>
            </a:bodyPr>
            <a:lstStyle/>
            <a:p>
              <a:pPr algn="r"/>
              <a:r>
                <a:rPr lang="en-US" sz="1000"/>
                <a:t>0</a:t>
              </a:r>
            </a:p>
          </p:txBody>
        </p:sp>
        <p:cxnSp>
          <p:nvCxnSpPr>
            <p:cNvPr id="59" name="Straight Connector 58">
              <a:extLst>
                <a:ext uri="{FF2B5EF4-FFF2-40B4-BE49-F238E27FC236}">
                  <a16:creationId xmlns:a16="http://schemas.microsoft.com/office/drawing/2014/main" id="{4B4B27E1-E944-4B98-ABFC-52EE98D43E0C}"/>
                </a:ext>
              </a:extLst>
            </p:cNvPr>
            <p:cNvCxnSpPr/>
            <p:nvPr/>
          </p:nvCxnSpPr>
          <p:spPr>
            <a:xfrm>
              <a:off x="552761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766809B-A07A-4668-B974-74DDE201EB8B}"/>
                </a:ext>
              </a:extLst>
            </p:cNvPr>
            <p:cNvSpPr txBox="1"/>
            <p:nvPr/>
          </p:nvSpPr>
          <p:spPr>
            <a:xfrm>
              <a:off x="5493797" y="4231355"/>
              <a:ext cx="70532" cy="153888"/>
            </a:xfrm>
            <a:prstGeom prst="rect">
              <a:avLst/>
            </a:prstGeom>
            <a:noFill/>
          </p:spPr>
          <p:txBody>
            <a:bodyPr wrap="none" lIns="0" tIns="0" rIns="0" bIns="0" rtlCol="0" anchor="t" anchorCtr="0">
              <a:spAutoFit/>
            </a:bodyPr>
            <a:lstStyle/>
            <a:p>
              <a:pPr algn="ctr"/>
              <a:r>
                <a:rPr lang="en-US" sz="1000"/>
                <a:t>0</a:t>
              </a:r>
            </a:p>
          </p:txBody>
        </p:sp>
        <p:cxnSp>
          <p:nvCxnSpPr>
            <p:cNvPr id="61" name="Straight Connector 60">
              <a:extLst>
                <a:ext uri="{FF2B5EF4-FFF2-40B4-BE49-F238E27FC236}">
                  <a16:creationId xmlns:a16="http://schemas.microsoft.com/office/drawing/2014/main" id="{FAEA83FA-502B-4D81-819A-D0936305A317}"/>
                </a:ext>
              </a:extLst>
            </p:cNvPr>
            <p:cNvCxnSpPr/>
            <p:nvPr/>
          </p:nvCxnSpPr>
          <p:spPr>
            <a:xfrm>
              <a:off x="6324627"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7142E9C-AC5C-4EA7-BF5F-63EFEC34048B}"/>
                </a:ext>
              </a:extLst>
            </p:cNvPr>
            <p:cNvSpPr txBox="1"/>
            <p:nvPr/>
          </p:nvSpPr>
          <p:spPr>
            <a:xfrm>
              <a:off x="6290814" y="4231355"/>
              <a:ext cx="70532" cy="153888"/>
            </a:xfrm>
            <a:prstGeom prst="rect">
              <a:avLst/>
            </a:prstGeom>
            <a:noFill/>
          </p:spPr>
          <p:txBody>
            <a:bodyPr wrap="none" lIns="0" tIns="0" rIns="0" bIns="0" rtlCol="0" anchor="t" anchorCtr="0">
              <a:spAutoFit/>
            </a:bodyPr>
            <a:lstStyle/>
            <a:p>
              <a:pPr algn="ctr"/>
              <a:r>
                <a:rPr lang="en-US" sz="1000"/>
                <a:t>5</a:t>
              </a:r>
            </a:p>
          </p:txBody>
        </p:sp>
        <p:cxnSp>
          <p:nvCxnSpPr>
            <p:cNvPr id="63" name="Straight Connector 62">
              <a:extLst>
                <a:ext uri="{FF2B5EF4-FFF2-40B4-BE49-F238E27FC236}">
                  <a16:creationId xmlns:a16="http://schemas.microsoft.com/office/drawing/2014/main" id="{0C6CB9BE-F96B-4147-8938-8AFE003E804F}"/>
                </a:ext>
              </a:extLst>
            </p:cNvPr>
            <p:cNvCxnSpPr/>
            <p:nvPr/>
          </p:nvCxnSpPr>
          <p:spPr>
            <a:xfrm>
              <a:off x="7127165"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B3AD77F-A529-40FE-8134-A9A0B00ED225}"/>
                </a:ext>
              </a:extLst>
            </p:cNvPr>
            <p:cNvSpPr txBox="1"/>
            <p:nvPr/>
          </p:nvSpPr>
          <p:spPr>
            <a:xfrm>
              <a:off x="7058087" y="4231355"/>
              <a:ext cx="141064" cy="153888"/>
            </a:xfrm>
            <a:prstGeom prst="rect">
              <a:avLst/>
            </a:prstGeom>
            <a:noFill/>
          </p:spPr>
          <p:txBody>
            <a:bodyPr wrap="none" lIns="0" tIns="0" rIns="0" bIns="0" rtlCol="0" anchor="t" anchorCtr="0">
              <a:spAutoFit/>
            </a:bodyPr>
            <a:lstStyle/>
            <a:p>
              <a:pPr algn="ctr"/>
              <a:r>
                <a:rPr lang="en-US" sz="1000"/>
                <a:t>10</a:t>
              </a:r>
            </a:p>
          </p:txBody>
        </p:sp>
        <p:cxnSp>
          <p:nvCxnSpPr>
            <p:cNvPr id="65" name="Straight Connector 64">
              <a:extLst>
                <a:ext uri="{FF2B5EF4-FFF2-40B4-BE49-F238E27FC236}">
                  <a16:creationId xmlns:a16="http://schemas.microsoft.com/office/drawing/2014/main" id="{8886E1BD-0D5C-429D-9ABF-6B77423D6B43}"/>
                </a:ext>
              </a:extLst>
            </p:cNvPr>
            <p:cNvCxnSpPr/>
            <p:nvPr/>
          </p:nvCxnSpPr>
          <p:spPr>
            <a:xfrm>
              <a:off x="7936536"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98514D3-CADA-4C49-922C-0E65C53B7E6D}"/>
                </a:ext>
              </a:extLst>
            </p:cNvPr>
            <p:cNvSpPr txBox="1"/>
            <p:nvPr/>
          </p:nvSpPr>
          <p:spPr>
            <a:xfrm>
              <a:off x="7867458" y="4231355"/>
              <a:ext cx="141064" cy="153888"/>
            </a:xfrm>
            <a:prstGeom prst="rect">
              <a:avLst/>
            </a:prstGeom>
            <a:noFill/>
          </p:spPr>
          <p:txBody>
            <a:bodyPr wrap="none" lIns="0" tIns="0" rIns="0" bIns="0" rtlCol="0" anchor="t" anchorCtr="0">
              <a:spAutoFit/>
            </a:bodyPr>
            <a:lstStyle/>
            <a:p>
              <a:pPr algn="ctr"/>
              <a:r>
                <a:rPr lang="en-US" sz="1000"/>
                <a:t>15</a:t>
              </a:r>
            </a:p>
          </p:txBody>
        </p:sp>
        <p:cxnSp>
          <p:nvCxnSpPr>
            <p:cNvPr id="67" name="Straight Connector 66">
              <a:extLst>
                <a:ext uri="{FF2B5EF4-FFF2-40B4-BE49-F238E27FC236}">
                  <a16:creationId xmlns:a16="http://schemas.microsoft.com/office/drawing/2014/main" id="{788CF1A3-6C6E-426A-B677-0145E3669FB8}"/>
                </a:ext>
              </a:extLst>
            </p:cNvPr>
            <p:cNvCxnSpPr/>
            <p:nvPr/>
          </p:nvCxnSpPr>
          <p:spPr>
            <a:xfrm>
              <a:off x="8724144"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03F5E16D-0F29-482F-9D31-DC420A441C36}"/>
                </a:ext>
              </a:extLst>
            </p:cNvPr>
            <p:cNvSpPr txBox="1"/>
            <p:nvPr/>
          </p:nvSpPr>
          <p:spPr>
            <a:xfrm>
              <a:off x="8655066" y="4231355"/>
              <a:ext cx="141064" cy="153888"/>
            </a:xfrm>
            <a:prstGeom prst="rect">
              <a:avLst/>
            </a:prstGeom>
            <a:noFill/>
          </p:spPr>
          <p:txBody>
            <a:bodyPr wrap="none" lIns="0" tIns="0" rIns="0" bIns="0" rtlCol="0" anchor="t" anchorCtr="0">
              <a:spAutoFit/>
            </a:bodyPr>
            <a:lstStyle/>
            <a:p>
              <a:pPr algn="ctr"/>
              <a:r>
                <a:rPr lang="en-US" sz="1000"/>
                <a:t>20</a:t>
              </a:r>
            </a:p>
          </p:txBody>
        </p:sp>
        <p:cxnSp>
          <p:nvCxnSpPr>
            <p:cNvPr id="69" name="Straight Connector 68">
              <a:extLst>
                <a:ext uri="{FF2B5EF4-FFF2-40B4-BE49-F238E27FC236}">
                  <a16:creationId xmlns:a16="http://schemas.microsoft.com/office/drawing/2014/main" id="{9089FAC9-C912-4FD9-81F2-C87C379AE450}"/>
                </a:ext>
              </a:extLst>
            </p:cNvPr>
            <p:cNvCxnSpPr>
              <a:cxnSpLocks/>
            </p:cNvCxnSpPr>
            <p:nvPr/>
          </p:nvCxnSpPr>
          <p:spPr>
            <a:xfrm flipH="1">
              <a:off x="5395057" y="255227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04B4B78-A701-4D9D-9BB0-EB077AD4CF7C}"/>
                </a:ext>
              </a:extLst>
            </p:cNvPr>
            <p:cNvSpPr txBox="1"/>
            <p:nvPr/>
          </p:nvSpPr>
          <p:spPr>
            <a:xfrm>
              <a:off x="5239871" y="2477629"/>
              <a:ext cx="141064" cy="153888"/>
            </a:xfrm>
            <a:prstGeom prst="rect">
              <a:avLst/>
            </a:prstGeom>
            <a:noFill/>
          </p:spPr>
          <p:txBody>
            <a:bodyPr wrap="none" lIns="0" tIns="0" rIns="0" bIns="0" rtlCol="0" anchor="ctr" anchorCtr="0">
              <a:spAutoFit/>
            </a:bodyPr>
            <a:lstStyle/>
            <a:p>
              <a:pPr algn="r"/>
              <a:r>
                <a:rPr lang="en-US" sz="1000"/>
                <a:t>80</a:t>
              </a:r>
            </a:p>
          </p:txBody>
        </p:sp>
      </p:grpSp>
      <p:grpSp>
        <p:nvGrpSpPr>
          <p:cNvPr id="71" name="Group 70">
            <a:extLst>
              <a:ext uri="{FF2B5EF4-FFF2-40B4-BE49-F238E27FC236}">
                <a16:creationId xmlns:a16="http://schemas.microsoft.com/office/drawing/2014/main" id="{04A85DE1-FCD0-4791-9D78-22FD3987572C}"/>
              </a:ext>
            </a:extLst>
          </p:cNvPr>
          <p:cNvGrpSpPr/>
          <p:nvPr/>
        </p:nvGrpSpPr>
        <p:grpSpPr>
          <a:xfrm>
            <a:off x="7927950" y="1993300"/>
            <a:ext cx="990944" cy="369544"/>
            <a:chOff x="6175948" y="2971746"/>
            <a:chExt cx="990944" cy="369544"/>
          </a:xfrm>
        </p:grpSpPr>
        <p:sp>
          <p:nvSpPr>
            <p:cNvPr id="72" name="TextBox 71">
              <a:extLst>
                <a:ext uri="{FF2B5EF4-FFF2-40B4-BE49-F238E27FC236}">
                  <a16:creationId xmlns:a16="http://schemas.microsoft.com/office/drawing/2014/main" id="{FF32897E-6489-4DFB-9FD4-A598F4FDBB2F}"/>
                </a:ext>
              </a:extLst>
            </p:cNvPr>
            <p:cNvSpPr txBox="1"/>
            <p:nvPr/>
          </p:nvSpPr>
          <p:spPr>
            <a:xfrm>
              <a:off x="6418289" y="2971746"/>
              <a:ext cx="469680" cy="184666"/>
            </a:xfrm>
            <a:prstGeom prst="rect">
              <a:avLst/>
            </a:prstGeom>
            <a:noFill/>
          </p:spPr>
          <p:txBody>
            <a:bodyPr wrap="none" lIns="0" tIns="0" rIns="0" bIns="0" rtlCol="0" anchor="ctr" anchorCtr="0">
              <a:spAutoFit/>
            </a:bodyPr>
            <a:lstStyle/>
            <a:p>
              <a:r>
                <a:rPr lang="en-US" sz="1200"/>
                <a:t>Obese</a:t>
              </a:r>
            </a:p>
          </p:txBody>
        </p:sp>
        <p:cxnSp>
          <p:nvCxnSpPr>
            <p:cNvPr id="73" name="Straight Connector 72">
              <a:extLst>
                <a:ext uri="{FF2B5EF4-FFF2-40B4-BE49-F238E27FC236}">
                  <a16:creationId xmlns:a16="http://schemas.microsoft.com/office/drawing/2014/main" id="{0725BB12-1721-4ED5-9311-4AE527EEF705}"/>
                </a:ext>
              </a:extLst>
            </p:cNvPr>
            <p:cNvCxnSpPr/>
            <p:nvPr/>
          </p:nvCxnSpPr>
          <p:spPr>
            <a:xfrm flipH="1">
              <a:off x="6175948" y="3062990"/>
              <a:ext cx="2023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B17DB90-BF78-4D01-A2C5-54E9E8F99A70}"/>
                </a:ext>
              </a:extLst>
            </p:cNvPr>
            <p:cNvSpPr txBox="1"/>
            <p:nvPr/>
          </p:nvSpPr>
          <p:spPr>
            <a:xfrm>
              <a:off x="6418289" y="3156624"/>
              <a:ext cx="748603" cy="184666"/>
            </a:xfrm>
            <a:prstGeom prst="rect">
              <a:avLst/>
            </a:prstGeom>
            <a:noFill/>
          </p:spPr>
          <p:txBody>
            <a:bodyPr wrap="none" lIns="0" tIns="0" rIns="0" bIns="0" rtlCol="0" anchor="ctr" anchorCtr="0">
              <a:spAutoFit/>
            </a:bodyPr>
            <a:lstStyle/>
            <a:p>
              <a:r>
                <a:rPr lang="en-US" sz="1200"/>
                <a:t>Non-obese</a:t>
              </a:r>
            </a:p>
          </p:txBody>
        </p:sp>
        <p:cxnSp>
          <p:nvCxnSpPr>
            <p:cNvPr id="75" name="Straight Connector 74">
              <a:extLst>
                <a:ext uri="{FF2B5EF4-FFF2-40B4-BE49-F238E27FC236}">
                  <a16:creationId xmlns:a16="http://schemas.microsoft.com/office/drawing/2014/main" id="{38EE7D46-ECCE-4070-AC89-7D33644ADA0F}"/>
                </a:ext>
              </a:extLst>
            </p:cNvPr>
            <p:cNvCxnSpPr/>
            <p:nvPr/>
          </p:nvCxnSpPr>
          <p:spPr>
            <a:xfrm flipH="1">
              <a:off x="6175948" y="3247868"/>
              <a:ext cx="202367" cy="0"/>
            </a:xfrm>
            <a:prstGeom prst="line">
              <a:avLst/>
            </a:prstGeom>
            <a:ln w="19050">
              <a:solidFill>
                <a:srgbClr val="E96F35"/>
              </a:solidFill>
              <a:prstDash val="sysDash"/>
            </a:ln>
          </p:spPr>
          <p:style>
            <a:lnRef idx="1">
              <a:schemeClr val="accent1"/>
            </a:lnRef>
            <a:fillRef idx="0">
              <a:schemeClr val="accent1"/>
            </a:fillRef>
            <a:effectRef idx="0">
              <a:schemeClr val="accent1"/>
            </a:effectRef>
            <a:fontRef idx="minor">
              <a:schemeClr val="tx1"/>
            </a:fontRef>
          </p:style>
        </p:cxnSp>
      </p:grpSp>
      <p:sp>
        <p:nvSpPr>
          <p:cNvPr id="76" name="Freeform: Shape 75">
            <a:extLst>
              <a:ext uri="{FF2B5EF4-FFF2-40B4-BE49-F238E27FC236}">
                <a16:creationId xmlns:a16="http://schemas.microsoft.com/office/drawing/2014/main" id="{938F4702-E614-470F-A422-1D043E58F949}"/>
              </a:ext>
            </a:extLst>
          </p:cNvPr>
          <p:cNvSpPr/>
          <p:nvPr/>
        </p:nvSpPr>
        <p:spPr>
          <a:xfrm>
            <a:off x="7841252" y="3212984"/>
            <a:ext cx="3217069" cy="766624"/>
          </a:xfrm>
          <a:custGeom>
            <a:avLst/>
            <a:gdLst>
              <a:gd name="connsiteX0" fmla="*/ 0 w 3217069"/>
              <a:gd name="connsiteY0" fmla="*/ 759619 h 759619"/>
              <a:gd name="connsiteX1" fmla="*/ 3217069 w 3217069"/>
              <a:gd name="connsiteY1" fmla="*/ 0 h 759619"/>
              <a:gd name="connsiteX0" fmla="*/ 0 w 3217069"/>
              <a:gd name="connsiteY0" fmla="*/ 759619 h 759619"/>
              <a:gd name="connsiteX1" fmla="*/ 3217069 w 3217069"/>
              <a:gd name="connsiteY1" fmla="*/ 0 h 759619"/>
              <a:gd name="connsiteX0" fmla="*/ 0 w 3217069"/>
              <a:gd name="connsiteY0" fmla="*/ 759619 h 766624"/>
              <a:gd name="connsiteX1" fmla="*/ 3217069 w 3217069"/>
              <a:gd name="connsiteY1" fmla="*/ 0 h 766624"/>
            </a:gdLst>
            <a:ahLst/>
            <a:cxnLst>
              <a:cxn ang="0">
                <a:pos x="connsiteX0" y="connsiteY0"/>
              </a:cxn>
              <a:cxn ang="0">
                <a:pos x="connsiteX1" y="connsiteY1"/>
              </a:cxn>
            </a:cxnLst>
            <a:rect l="l" t="t" r="r" b="b"/>
            <a:pathLst>
              <a:path w="3217069" h="766624">
                <a:moveTo>
                  <a:pt x="0" y="759619"/>
                </a:moveTo>
                <a:cubicBezTo>
                  <a:pt x="638969" y="808832"/>
                  <a:pt x="2389982" y="603250"/>
                  <a:pt x="3217069" y="0"/>
                </a:cubicBezTo>
              </a:path>
            </a:pathLst>
          </a:custGeom>
          <a:noFill/>
          <a:ln w="19050">
            <a:solidFill>
              <a:srgbClr val="E96F3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DE83B6CF-9497-40A3-9CFC-81E1F5DDE2D6}"/>
              </a:ext>
            </a:extLst>
          </p:cNvPr>
          <p:cNvSpPr/>
          <p:nvPr/>
        </p:nvSpPr>
        <p:spPr>
          <a:xfrm>
            <a:off x="7831725" y="2146185"/>
            <a:ext cx="3226595" cy="1827010"/>
          </a:xfrm>
          <a:custGeom>
            <a:avLst/>
            <a:gdLst>
              <a:gd name="connsiteX0" fmla="*/ 0 w 3221832"/>
              <a:gd name="connsiteY0" fmla="*/ 1819275 h 1819275"/>
              <a:gd name="connsiteX1" fmla="*/ 1459707 w 3221832"/>
              <a:gd name="connsiteY1" fmla="*/ 1600200 h 1819275"/>
              <a:gd name="connsiteX2" fmla="*/ 2038350 w 3221832"/>
              <a:gd name="connsiteY2" fmla="*/ 1195387 h 1819275"/>
              <a:gd name="connsiteX3" fmla="*/ 2647950 w 3221832"/>
              <a:gd name="connsiteY3" fmla="*/ 766762 h 1819275"/>
              <a:gd name="connsiteX4" fmla="*/ 3221832 w 3221832"/>
              <a:gd name="connsiteY4" fmla="*/ 0 h 1819275"/>
              <a:gd name="connsiteX0" fmla="*/ 0 w 3221832"/>
              <a:gd name="connsiteY0" fmla="*/ 1819275 h 1819275"/>
              <a:gd name="connsiteX1" fmla="*/ 1459707 w 3221832"/>
              <a:gd name="connsiteY1" fmla="*/ 1600200 h 1819275"/>
              <a:gd name="connsiteX2" fmla="*/ 2038350 w 3221832"/>
              <a:gd name="connsiteY2" fmla="*/ 1195387 h 1819275"/>
              <a:gd name="connsiteX3" fmla="*/ 2647950 w 3221832"/>
              <a:gd name="connsiteY3" fmla="*/ 766762 h 1819275"/>
              <a:gd name="connsiteX4" fmla="*/ 3221832 w 3221832"/>
              <a:gd name="connsiteY4" fmla="*/ 0 h 1819275"/>
              <a:gd name="connsiteX0" fmla="*/ 0 w 3221832"/>
              <a:gd name="connsiteY0" fmla="*/ 1819275 h 1819275"/>
              <a:gd name="connsiteX1" fmla="*/ 1459707 w 3221832"/>
              <a:gd name="connsiteY1" fmla="*/ 1600200 h 1819275"/>
              <a:gd name="connsiteX2" fmla="*/ 2038350 w 3221832"/>
              <a:gd name="connsiteY2" fmla="*/ 1195387 h 1819275"/>
              <a:gd name="connsiteX3" fmla="*/ 2647950 w 3221832"/>
              <a:gd name="connsiteY3" fmla="*/ 766762 h 1819275"/>
              <a:gd name="connsiteX4" fmla="*/ 3221832 w 3221832"/>
              <a:gd name="connsiteY4" fmla="*/ 0 h 1819275"/>
              <a:gd name="connsiteX0" fmla="*/ 0 w 3221832"/>
              <a:gd name="connsiteY0" fmla="*/ 1819275 h 1819275"/>
              <a:gd name="connsiteX1" fmla="*/ 1459707 w 3221832"/>
              <a:gd name="connsiteY1" fmla="*/ 1600200 h 1819275"/>
              <a:gd name="connsiteX2" fmla="*/ 2038350 w 3221832"/>
              <a:gd name="connsiteY2" fmla="*/ 1195387 h 1819275"/>
              <a:gd name="connsiteX3" fmla="*/ 2647950 w 3221832"/>
              <a:gd name="connsiteY3" fmla="*/ 766762 h 1819275"/>
              <a:gd name="connsiteX4" fmla="*/ 3221832 w 3221832"/>
              <a:gd name="connsiteY4" fmla="*/ 0 h 1819275"/>
              <a:gd name="connsiteX0" fmla="*/ 0 w 3221832"/>
              <a:gd name="connsiteY0" fmla="*/ 1819275 h 1819275"/>
              <a:gd name="connsiteX1" fmla="*/ 1459707 w 3221832"/>
              <a:gd name="connsiteY1" fmla="*/ 1600200 h 1819275"/>
              <a:gd name="connsiteX2" fmla="*/ 2038350 w 3221832"/>
              <a:gd name="connsiteY2" fmla="*/ 1195387 h 1819275"/>
              <a:gd name="connsiteX3" fmla="*/ 2647950 w 3221832"/>
              <a:gd name="connsiteY3" fmla="*/ 766762 h 1819275"/>
              <a:gd name="connsiteX4" fmla="*/ 3221832 w 3221832"/>
              <a:gd name="connsiteY4" fmla="*/ 0 h 1819275"/>
              <a:gd name="connsiteX0" fmla="*/ 0 w 3221832"/>
              <a:gd name="connsiteY0" fmla="*/ 1819275 h 1819275"/>
              <a:gd name="connsiteX1" fmla="*/ 1459707 w 3221832"/>
              <a:gd name="connsiteY1" fmla="*/ 1600200 h 1819275"/>
              <a:gd name="connsiteX2" fmla="*/ 2038350 w 3221832"/>
              <a:gd name="connsiteY2" fmla="*/ 1195387 h 1819275"/>
              <a:gd name="connsiteX3" fmla="*/ 2647950 w 3221832"/>
              <a:gd name="connsiteY3" fmla="*/ 766762 h 1819275"/>
              <a:gd name="connsiteX4" fmla="*/ 3221832 w 3221832"/>
              <a:gd name="connsiteY4" fmla="*/ 0 h 1819275"/>
              <a:gd name="connsiteX0" fmla="*/ 0 w 3221832"/>
              <a:gd name="connsiteY0" fmla="*/ 1819275 h 1820514"/>
              <a:gd name="connsiteX1" fmla="*/ 1459707 w 3221832"/>
              <a:gd name="connsiteY1" fmla="*/ 1600200 h 1820514"/>
              <a:gd name="connsiteX2" fmla="*/ 2038350 w 3221832"/>
              <a:gd name="connsiteY2" fmla="*/ 1195387 h 1820514"/>
              <a:gd name="connsiteX3" fmla="*/ 2647950 w 3221832"/>
              <a:gd name="connsiteY3" fmla="*/ 766762 h 1820514"/>
              <a:gd name="connsiteX4" fmla="*/ 3221832 w 3221832"/>
              <a:gd name="connsiteY4" fmla="*/ 0 h 1820514"/>
              <a:gd name="connsiteX0" fmla="*/ 0 w 3221832"/>
              <a:gd name="connsiteY0" fmla="*/ 1819275 h 1820468"/>
              <a:gd name="connsiteX1" fmla="*/ 1459707 w 3221832"/>
              <a:gd name="connsiteY1" fmla="*/ 1600200 h 1820468"/>
              <a:gd name="connsiteX2" fmla="*/ 2043112 w 3221832"/>
              <a:gd name="connsiteY2" fmla="*/ 1200150 h 1820468"/>
              <a:gd name="connsiteX3" fmla="*/ 2647950 w 3221832"/>
              <a:gd name="connsiteY3" fmla="*/ 766762 h 1820468"/>
              <a:gd name="connsiteX4" fmla="*/ 3221832 w 3221832"/>
              <a:gd name="connsiteY4" fmla="*/ 0 h 1820468"/>
              <a:gd name="connsiteX0" fmla="*/ 0 w 3221832"/>
              <a:gd name="connsiteY0" fmla="*/ 1819275 h 1820669"/>
              <a:gd name="connsiteX1" fmla="*/ 1459707 w 3221832"/>
              <a:gd name="connsiteY1" fmla="*/ 1600200 h 1820669"/>
              <a:gd name="connsiteX2" fmla="*/ 2043112 w 3221832"/>
              <a:gd name="connsiteY2" fmla="*/ 1200150 h 1820669"/>
              <a:gd name="connsiteX3" fmla="*/ 2647950 w 3221832"/>
              <a:gd name="connsiteY3" fmla="*/ 766762 h 1820669"/>
              <a:gd name="connsiteX4" fmla="*/ 3221832 w 3221832"/>
              <a:gd name="connsiteY4" fmla="*/ 0 h 1820669"/>
              <a:gd name="connsiteX0" fmla="*/ 0 w 3221832"/>
              <a:gd name="connsiteY0" fmla="*/ 1819275 h 1820669"/>
              <a:gd name="connsiteX1" fmla="*/ 1459707 w 3221832"/>
              <a:gd name="connsiteY1" fmla="*/ 1600200 h 1820669"/>
              <a:gd name="connsiteX2" fmla="*/ 2043112 w 3221832"/>
              <a:gd name="connsiteY2" fmla="*/ 1200150 h 1820669"/>
              <a:gd name="connsiteX3" fmla="*/ 2647950 w 3221832"/>
              <a:gd name="connsiteY3" fmla="*/ 766762 h 1820669"/>
              <a:gd name="connsiteX4" fmla="*/ 3221832 w 3221832"/>
              <a:gd name="connsiteY4" fmla="*/ 0 h 1820669"/>
              <a:gd name="connsiteX0" fmla="*/ 0 w 3221832"/>
              <a:gd name="connsiteY0" fmla="*/ 1819275 h 1820669"/>
              <a:gd name="connsiteX1" fmla="*/ 1443039 w 3221832"/>
              <a:gd name="connsiteY1" fmla="*/ 1600200 h 1820669"/>
              <a:gd name="connsiteX2" fmla="*/ 2043112 w 3221832"/>
              <a:gd name="connsiteY2" fmla="*/ 1200150 h 1820669"/>
              <a:gd name="connsiteX3" fmla="*/ 2647950 w 3221832"/>
              <a:gd name="connsiteY3" fmla="*/ 766762 h 1820669"/>
              <a:gd name="connsiteX4" fmla="*/ 3221832 w 3221832"/>
              <a:gd name="connsiteY4" fmla="*/ 0 h 1820669"/>
              <a:gd name="connsiteX0" fmla="*/ 0 w 3221832"/>
              <a:gd name="connsiteY0" fmla="*/ 1819275 h 1820669"/>
              <a:gd name="connsiteX1" fmla="*/ 1443039 w 3221832"/>
              <a:gd name="connsiteY1" fmla="*/ 1600200 h 1820669"/>
              <a:gd name="connsiteX2" fmla="*/ 2043112 w 3221832"/>
              <a:gd name="connsiteY2" fmla="*/ 1200150 h 1820669"/>
              <a:gd name="connsiteX3" fmla="*/ 2647950 w 3221832"/>
              <a:gd name="connsiteY3" fmla="*/ 766762 h 1820669"/>
              <a:gd name="connsiteX4" fmla="*/ 3221832 w 3221832"/>
              <a:gd name="connsiteY4" fmla="*/ 0 h 1820669"/>
              <a:gd name="connsiteX0" fmla="*/ 0 w 3226595"/>
              <a:gd name="connsiteY0" fmla="*/ 1826419 h 1827564"/>
              <a:gd name="connsiteX1" fmla="*/ 1447802 w 3226595"/>
              <a:gd name="connsiteY1" fmla="*/ 1600200 h 1827564"/>
              <a:gd name="connsiteX2" fmla="*/ 2047875 w 3226595"/>
              <a:gd name="connsiteY2" fmla="*/ 1200150 h 1827564"/>
              <a:gd name="connsiteX3" fmla="*/ 2652713 w 3226595"/>
              <a:gd name="connsiteY3" fmla="*/ 766762 h 1827564"/>
              <a:gd name="connsiteX4" fmla="*/ 3226595 w 3226595"/>
              <a:gd name="connsiteY4" fmla="*/ 0 h 1827564"/>
              <a:gd name="connsiteX0" fmla="*/ 0 w 3226595"/>
              <a:gd name="connsiteY0" fmla="*/ 1826419 h 1826857"/>
              <a:gd name="connsiteX1" fmla="*/ 1447802 w 3226595"/>
              <a:gd name="connsiteY1" fmla="*/ 1600200 h 1826857"/>
              <a:gd name="connsiteX2" fmla="*/ 2047875 w 3226595"/>
              <a:gd name="connsiteY2" fmla="*/ 1200150 h 1826857"/>
              <a:gd name="connsiteX3" fmla="*/ 2652713 w 3226595"/>
              <a:gd name="connsiteY3" fmla="*/ 766762 h 1826857"/>
              <a:gd name="connsiteX4" fmla="*/ 3226595 w 3226595"/>
              <a:gd name="connsiteY4" fmla="*/ 0 h 1826857"/>
              <a:gd name="connsiteX0" fmla="*/ 0 w 3226595"/>
              <a:gd name="connsiteY0" fmla="*/ 1826419 h 1827010"/>
              <a:gd name="connsiteX1" fmla="*/ 1447802 w 3226595"/>
              <a:gd name="connsiteY1" fmla="*/ 1600200 h 1827010"/>
              <a:gd name="connsiteX2" fmla="*/ 2047875 w 3226595"/>
              <a:gd name="connsiteY2" fmla="*/ 1200150 h 1827010"/>
              <a:gd name="connsiteX3" fmla="*/ 2652713 w 3226595"/>
              <a:gd name="connsiteY3" fmla="*/ 766762 h 1827010"/>
              <a:gd name="connsiteX4" fmla="*/ 3226595 w 3226595"/>
              <a:gd name="connsiteY4" fmla="*/ 0 h 182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6595" h="1827010">
                <a:moveTo>
                  <a:pt x="0" y="1826419"/>
                </a:moveTo>
                <a:cubicBezTo>
                  <a:pt x="690881" y="1835404"/>
                  <a:pt x="1088202" y="1741154"/>
                  <a:pt x="1447802" y="1600200"/>
                </a:cubicBezTo>
                <a:cubicBezTo>
                  <a:pt x="1807402" y="1459246"/>
                  <a:pt x="1847057" y="1339056"/>
                  <a:pt x="2047875" y="1200150"/>
                </a:cubicBezTo>
                <a:cubicBezTo>
                  <a:pt x="2248693" y="1061244"/>
                  <a:pt x="2461022" y="933450"/>
                  <a:pt x="2652713" y="766762"/>
                </a:cubicBezTo>
                <a:cubicBezTo>
                  <a:pt x="2844404" y="600074"/>
                  <a:pt x="3061494" y="281781"/>
                  <a:pt x="3226595"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249BDA45-2F6E-416D-B844-C01B4BA62687}"/>
              </a:ext>
            </a:extLst>
          </p:cNvPr>
          <p:cNvSpPr/>
          <p:nvPr/>
        </p:nvSpPr>
        <p:spPr>
          <a:xfrm>
            <a:off x="1856463" y="5244946"/>
            <a:ext cx="8479073" cy="763804"/>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b="1">
                <a:solidFill>
                  <a:schemeClr val="tx1"/>
                </a:solidFill>
              </a:rPr>
              <a:t>Long-term lifestyle modifications may help </a:t>
            </a:r>
            <a:br>
              <a:rPr lang="en-US" sz="1800" b="1">
                <a:solidFill>
                  <a:schemeClr val="tx1"/>
                </a:solidFill>
              </a:rPr>
            </a:br>
            <a:r>
              <a:rPr lang="en-US" sz="1800" b="1">
                <a:solidFill>
                  <a:schemeClr val="tx1"/>
                </a:solidFill>
              </a:rPr>
              <a:t>ameliorate risks of ESRD associated with obesity</a:t>
            </a:r>
            <a:r>
              <a:rPr lang="en-US" sz="1800" b="1" baseline="30000">
                <a:solidFill>
                  <a:schemeClr val="tx1"/>
                </a:solidFill>
              </a:rPr>
              <a:t>3</a:t>
            </a:r>
            <a:endParaRPr lang="en-US" sz="1800" b="1">
              <a:solidFill>
                <a:schemeClr val="tx1"/>
              </a:solidFill>
            </a:endParaRPr>
          </a:p>
        </p:txBody>
      </p:sp>
    </p:spTree>
    <p:extLst>
      <p:ext uri="{BB962C8B-B14F-4D97-AF65-F5344CB8AC3E}">
        <p14:creationId xmlns:p14="http://schemas.microsoft.com/office/powerpoint/2010/main" val="41359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e-DE" sz="800">
                <a:ea typeface="ITC Avant Garde Gothic Std Book" charset="0"/>
              </a:rPr>
              <a:t> BMI, body mass index; eGFR, estimated glomerular filtration rate; ESRD, end-stage renal disease; LKD, living kidney donor. </a:t>
            </a:r>
          </a:p>
          <a:p>
            <a:pPr marL="0" marR="0" lvl="0" indent="0" algn="l" defTabSz="914400" rtl="0" eaLnBrk="1" fontAlgn="base" latinLnBrk="0" hangingPunct="1">
              <a:lnSpc>
                <a:spcPct val="100000"/>
              </a:lnSpc>
              <a:spcBef>
                <a:spcPct val="0"/>
              </a:spcBef>
              <a:spcAft>
                <a:spcPct val="0"/>
              </a:spcAft>
              <a:buClrTx/>
              <a:buSzTx/>
              <a:buFontTx/>
              <a:buNone/>
              <a:tabLst/>
              <a:defRPr/>
            </a:pPr>
            <a:r>
              <a:rPr lang="de-DE" sz="800">
                <a:solidFill>
                  <a:srgbClr val="000000"/>
                </a:solidFill>
                <a:ea typeface="ITC Avant Garde Gothic Std Book" charset="0"/>
              </a:rPr>
              <a:t>*</a:t>
            </a: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The base-case scenario for the 15-year projected risk is the following: an </a:t>
            </a: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age-specific eGFR (114, 106, 98, 90, 82, 74, and 66 mL per minute per 1.73 m</a:t>
            </a:r>
            <a:r>
              <a:rPr kumimoji="0" lang="en-US" sz="800" b="0" i="0" u="none" strike="noStrike" kern="1200" cap="none" spc="0" normalizeH="0" baseline="30000" noProof="0">
                <a:ln>
                  <a:noFill/>
                </a:ln>
                <a:solidFill>
                  <a:srgbClr val="000000"/>
                </a:solidFill>
                <a:effectLst/>
                <a:uLnTx/>
                <a:uFillTx/>
                <a:latin typeface="Arial" pitchFamily="34" charset="0"/>
                <a:ea typeface="ITC Avant Garde Gothic Std Book" charset="0"/>
                <a:cs typeface="Arial" pitchFamily="34" charset="0"/>
              </a:rPr>
              <a:t>2</a:t>
            </a: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 for an age of 20, 30, 40, 50, 60, 70, and 80 years,</a:t>
            </a:r>
            <a:b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b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 respectively), systolic blood pressure of 120 mm Hg, a urinary albumin-to-creatinine ratio of 4, a BMI of 26, and no diabetes mellitus or use of antihypertensive medication. </a:t>
            </a:r>
            <a:endPar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1"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 1. </a:t>
            </a: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Grams ME, et al. </a:t>
            </a:r>
            <a:r>
              <a:rPr kumimoji="0" lang="de-DE" sz="800" b="0" i="1"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N Engl J Med</a:t>
            </a: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 2016;374(5):411-421. </a:t>
            </a:r>
            <a:r>
              <a:rPr kumimoji="0" lang="de-DE" sz="800" b="1"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2. </a:t>
            </a: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Lentine KL, et al. </a:t>
            </a:r>
            <a:r>
              <a:rPr kumimoji="0" lang="de-DE" sz="800" b="0" i="1"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Transplantation</a:t>
            </a: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 2017;101(8S suppl 1):S1-S109. </a:t>
            </a:r>
            <a:endPar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sz="2400"/>
              <a:t>Tools Are Now Available to Help Evaluate the Baseline Risk of ESRD Prior to Donation</a:t>
            </a:r>
            <a:endParaRPr lang="en-US"/>
          </a:p>
        </p:txBody>
      </p:sp>
      <p:sp>
        <p:nvSpPr>
          <p:cNvPr id="152" name="Content Placeholder 2">
            <a:extLst>
              <a:ext uri="{FF2B5EF4-FFF2-40B4-BE49-F238E27FC236}">
                <a16:creationId xmlns:a16="http://schemas.microsoft.com/office/drawing/2014/main" id="{17FD26CA-FBA7-4121-AF73-92432C9FA0F5}"/>
              </a:ext>
            </a:extLst>
          </p:cNvPr>
          <p:cNvSpPr txBox="1">
            <a:spLocks/>
          </p:cNvSpPr>
          <p:nvPr/>
        </p:nvSpPr>
        <p:spPr bwMode="auto">
          <a:xfrm>
            <a:off x="866775" y="1124988"/>
            <a:ext cx="10273293" cy="1325735"/>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marR="0" lvl="0" indent="-231775"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rPr>
              <a:t>A tool to </a:t>
            </a:r>
            <a:r>
              <a:rPr kumimoji="0" lang="en-US" sz="1600" b="0" i="0" u="none" strike="noStrike" kern="1200" cap="none" spc="0" normalizeH="0" baseline="0" noProof="0">
                <a:ln>
                  <a:noFill/>
                </a:ln>
                <a:effectLst/>
                <a:uLnTx/>
                <a:uFillTx/>
                <a:latin typeface="Arial"/>
                <a:ea typeface="+mn-ea"/>
              </a:rPr>
              <a:t>help</a:t>
            </a:r>
            <a:r>
              <a:rPr kumimoji="0" lang="en-US" sz="1600" b="0" i="0" u="none" strike="noStrike" kern="1200" cap="none" spc="0" normalizeH="0" baseline="0" noProof="0">
                <a:ln>
                  <a:noFill/>
                </a:ln>
                <a:solidFill>
                  <a:srgbClr val="000000"/>
                </a:solidFill>
                <a:effectLst/>
                <a:uLnTx/>
                <a:uFillTx/>
                <a:latin typeface="Arial"/>
                <a:ea typeface="+mn-ea"/>
              </a:rPr>
              <a:t> predict LKD candidates’ long-term risk of ESRD in the absence of kidney donation could help make the criteria by which a candidate is accepted or declined more empirical and transparent</a:t>
            </a:r>
            <a:r>
              <a:rPr kumimoji="0" lang="en-US" sz="1600" b="0" i="0" u="none" strike="noStrike" kern="1200" cap="none" spc="0" normalizeH="0" baseline="30000" noProof="0">
                <a:ln>
                  <a:noFill/>
                </a:ln>
                <a:solidFill>
                  <a:srgbClr val="000000"/>
                </a:solidFill>
                <a:effectLst/>
                <a:uLnTx/>
                <a:uFillTx/>
                <a:latin typeface="Arial"/>
                <a:ea typeface="+mn-ea"/>
              </a:rPr>
              <a:t>1</a:t>
            </a:r>
          </a:p>
          <a:p>
            <a:pPr marL="231775" marR="0" lvl="0" indent="-231775"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rPr>
              <a:t>Johns Hopkins University developed an online risk tool (</a:t>
            </a:r>
            <a:r>
              <a:rPr kumimoji="0" lang="en-US" sz="1600" b="0" i="0" strike="noStrike" kern="1200" cap="none" spc="0" normalizeH="0" baseline="0" noProof="0">
                <a:ln>
                  <a:noFill/>
                </a:ln>
                <a:solidFill>
                  <a:srgbClr val="000000"/>
                </a:solidFill>
                <a:effectLst/>
                <a:uLnTx/>
                <a:uFillTx/>
                <a:latin typeface="Arial"/>
                <a:ea typeface="+mn-ea"/>
              </a:rPr>
              <a:t>www.transplantmodels.com/esrdrisk) </a:t>
            </a:r>
            <a:r>
              <a:rPr kumimoji="0" lang="en-US" sz="1600" b="0" i="0" u="none" strike="noStrike" kern="1200" cap="none" spc="0" normalizeH="0" baseline="0" noProof="0">
                <a:ln>
                  <a:noFill/>
                </a:ln>
                <a:solidFill>
                  <a:srgbClr val="000000"/>
                </a:solidFill>
                <a:effectLst/>
                <a:uLnTx/>
                <a:uFillTx/>
                <a:latin typeface="Arial"/>
                <a:ea typeface="+mn-ea"/>
              </a:rPr>
              <a:t>to help evaluate LKD candidates and quantify the pretransplant risk of ESRD based on demographic and health characteristics</a:t>
            </a:r>
            <a:r>
              <a:rPr kumimoji="0" lang="en-US" sz="1600" b="0" i="0" u="none" strike="noStrike" kern="1200" cap="none" spc="0" normalizeH="0" baseline="30000" noProof="0">
                <a:ln>
                  <a:noFill/>
                </a:ln>
                <a:solidFill>
                  <a:srgbClr val="000000"/>
                </a:solidFill>
                <a:effectLst/>
                <a:uLnTx/>
                <a:uFillTx/>
                <a:latin typeface="Arial"/>
                <a:ea typeface="+mn-ea"/>
              </a:rPr>
              <a:t>1,2</a:t>
            </a:r>
            <a:endParaRPr kumimoji="0" lang="en-US" sz="1800" b="0" i="0" u="none" strike="noStrike" kern="1200" cap="none" spc="0" normalizeH="0" baseline="30000" noProof="0">
              <a:ln>
                <a:noFill/>
              </a:ln>
              <a:solidFill>
                <a:srgbClr val="000000"/>
              </a:solidFill>
              <a:effectLst/>
              <a:uLnTx/>
              <a:uFillTx/>
              <a:latin typeface="Arial"/>
              <a:ea typeface="+mn-ea"/>
            </a:endParaRPr>
          </a:p>
        </p:txBody>
      </p:sp>
      <p:sp>
        <p:nvSpPr>
          <p:cNvPr id="153" name="TextBox 152">
            <a:extLst>
              <a:ext uri="{FF2B5EF4-FFF2-40B4-BE49-F238E27FC236}">
                <a16:creationId xmlns:a16="http://schemas.microsoft.com/office/drawing/2014/main" id="{A0204432-04E1-41F8-9D0F-52C5FD76C17E}"/>
              </a:ext>
            </a:extLst>
          </p:cNvPr>
          <p:cNvSpPr txBox="1"/>
          <p:nvPr/>
        </p:nvSpPr>
        <p:spPr>
          <a:xfrm>
            <a:off x="2421314" y="2410791"/>
            <a:ext cx="815890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180B4"/>
                </a:solidFill>
                <a:effectLst/>
                <a:uLnTx/>
                <a:uFillTx/>
                <a:latin typeface="Arial" pitchFamily="34" charset="0"/>
                <a:ea typeface="+mn-ea"/>
                <a:cs typeface="Arial" pitchFamily="34" charset="0"/>
              </a:rPr>
              <a:t>Projections of the Incidence of ESRD in the United States According to </a:t>
            </a:r>
            <a:br>
              <a:rPr kumimoji="0" lang="en-US" sz="1400" b="1" i="0" u="none" strike="noStrike" kern="1200" cap="none" spc="0" normalizeH="0" baseline="0" noProof="0">
                <a:ln>
                  <a:noFill/>
                </a:ln>
                <a:solidFill>
                  <a:srgbClr val="0180B4"/>
                </a:solidFill>
                <a:effectLst/>
                <a:uLnTx/>
                <a:uFillTx/>
                <a:latin typeface="Arial" pitchFamily="34" charset="0"/>
                <a:ea typeface="+mn-ea"/>
                <a:cs typeface="Arial" pitchFamily="34" charset="0"/>
              </a:rPr>
            </a:br>
            <a:r>
              <a:rPr kumimoji="0" lang="en-US" sz="1400" b="1" i="0" u="none" strike="noStrike" kern="1200" cap="none" spc="0" normalizeH="0" baseline="0" noProof="0">
                <a:ln>
                  <a:noFill/>
                </a:ln>
                <a:solidFill>
                  <a:srgbClr val="0180B4"/>
                </a:solidFill>
                <a:effectLst/>
                <a:uLnTx/>
                <a:uFillTx/>
                <a:latin typeface="Arial" pitchFamily="34" charset="0"/>
                <a:ea typeface="+mn-ea"/>
                <a:cs typeface="Arial" pitchFamily="34" charset="0"/>
              </a:rPr>
              <a:t>Age, Race, and Sex for the Base-Case Scenario</a:t>
            </a:r>
            <a:r>
              <a:rPr kumimoji="0" lang="en-US" sz="1400" b="1" i="0" u="none" strike="noStrike" kern="1200" cap="none" spc="0" normalizeH="0" baseline="30000" noProof="0">
                <a:ln>
                  <a:noFill/>
                </a:ln>
                <a:solidFill>
                  <a:srgbClr val="0180B4"/>
                </a:solidFill>
                <a:effectLst/>
                <a:uLnTx/>
                <a:uFillTx/>
                <a:latin typeface="Arial" pitchFamily="34" charset="0"/>
                <a:ea typeface="+mn-ea"/>
                <a:cs typeface="Arial" pitchFamily="34" charset="0"/>
              </a:rPr>
              <a:t>1</a:t>
            </a:r>
          </a:p>
        </p:txBody>
      </p:sp>
      <p:sp>
        <p:nvSpPr>
          <p:cNvPr id="154" name="TextBox 153">
            <a:extLst>
              <a:ext uri="{FF2B5EF4-FFF2-40B4-BE49-F238E27FC236}">
                <a16:creationId xmlns:a16="http://schemas.microsoft.com/office/drawing/2014/main" id="{930CB970-3B0C-444D-A66B-DE23F865A6F0}"/>
              </a:ext>
            </a:extLst>
          </p:cNvPr>
          <p:cNvSpPr txBox="1"/>
          <p:nvPr/>
        </p:nvSpPr>
        <p:spPr>
          <a:xfrm>
            <a:off x="2460107" y="3120425"/>
            <a:ext cx="373930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Lifetime Projected Incidence of ESRD</a:t>
            </a:r>
          </a:p>
        </p:txBody>
      </p:sp>
      <p:grpSp>
        <p:nvGrpSpPr>
          <p:cNvPr id="155" name="Group 154">
            <a:extLst>
              <a:ext uri="{FF2B5EF4-FFF2-40B4-BE49-F238E27FC236}">
                <a16:creationId xmlns:a16="http://schemas.microsoft.com/office/drawing/2014/main" id="{DBAD3156-9B92-418D-B849-0D0479977F21}"/>
              </a:ext>
            </a:extLst>
          </p:cNvPr>
          <p:cNvGrpSpPr/>
          <p:nvPr/>
        </p:nvGrpSpPr>
        <p:grpSpPr>
          <a:xfrm>
            <a:off x="2292516" y="3367145"/>
            <a:ext cx="3701666" cy="2386466"/>
            <a:chOff x="5018455" y="3557651"/>
            <a:chExt cx="3701666" cy="2386466"/>
          </a:xfrm>
        </p:grpSpPr>
        <p:sp>
          <p:nvSpPr>
            <p:cNvPr id="156" name="TextBox 155">
              <a:extLst>
                <a:ext uri="{FF2B5EF4-FFF2-40B4-BE49-F238E27FC236}">
                  <a16:creationId xmlns:a16="http://schemas.microsoft.com/office/drawing/2014/main" id="{2BFBEF56-9F4F-4ADD-9F11-030A95BA666C}"/>
                </a:ext>
              </a:extLst>
            </p:cNvPr>
            <p:cNvSpPr txBox="1"/>
            <p:nvPr/>
          </p:nvSpPr>
          <p:spPr>
            <a:xfrm>
              <a:off x="5269559" y="3572973"/>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1.6</a:t>
              </a:r>
            </a:p>
          </p:txBody>
        </p:sp>
        <p:sp>
          <p:nvSpPr>
            <p:cNvPr id="157" name="TextBox 156">
              <a:extLst>
                <a:ext uri="{FF2B5EF4-FFF2-40B4-BE49-F238E27FC236}">
                  <a16:creationId xmlns:a16="http://schemas.microsoft.com/office/drawing/2014/main" id="{279F784C-DBDF-4EC0-813E-AFDF95C53696}"/>
                </a:ext>
              </a:extLst>
            </p:cNvPr>
            <p:cNvSpPr txBox="1"/>
            <p:nvPr/>
          </p:nvSpPr>
          <p:spPr>
            <a:xfrm>
              <a:off x="5269559" y="3810698"/>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1.4</a:t>
              </a:r>
            </a:p>
          </p:txBody>
        </p:sp>
        <p:sp>
          <p:nvSpPr>
            <p:cNvPr id="158" name="TextBox 157">
              <a:extLst>
                <a:ext uri="{FF2B5EF4-FFF2-40B4-BE49-F238E27FC236}">
                  <a16:creationId xmlns:a16="http://schemas.microsoft.com/office/drawing/2014/main" id="{A0A9CC0B-AFE8-4AF6-B609-33FF2A3671D1}"/>
                </a:ext>
              </a:extLst>
            </p:cNvPr>
            <p:cNvSpPr txBox="1"/>
            <p:nvPr/>
          </p:nvSpPr>
          <p:spPr>
            <a:xfrm>
              <a:off x="5269559" y="4048423"/>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1.2</a:t>
              </a:r>
            </a:p>
          </p:txBody>
        </p:sp>
        <p:sp>
          <p:nvSpPr>
            <p:cNvPr id="159" name="TextBox 158">
              <a:extLst>
                <a:ext uri="{FF2B5EF4-FFF2-40B4-BE49-F238E27FC236}">
                  <a16:creationId xmlns:a16="http://schemas.microsoft.com/office/drawing/2014/main" id="{FF9F58AA-C36C-44EC-8FF4-453875068CF0}"/>
                </a:ext>
              </a:extLst>
            </p:cNvPr>
            <p:cNvSpPr txBox="1"/>
            <p:nvPr/>
          </p:nvSpPr>
          <p:spPr>
            <a:xfrm>
              <a:off x="5269559" y="4286148"/>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p>
          </p:txBody>
        </p:sp>
        <p:sp>
          <p:nvSpPr>
            <p:cNvPr id="160" name="TextBox 159">
              <a:extLst>
                <a:ext uri="{FF2B5EF4-FFF2-40B4-BE49-F238E27FC236}">
                  <a16:creationId xmlns:a16="http://schemas.microsoft.com/office/drawing/2014/main" id="{9FA292B7-8461-4F63-91E4-07D4F449FE4C}"/>
                </a:ext>
              </a:extLst>
            </p:cNvPr>
            <p:cNvSpPr txBox="1"/>
            <p:nvPr/>
          </p:nvSpPr>
          <p:spPr>
            <a:xfrm>
              <a:off x="5269559" y="4523873"/>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0.8</a:t>
              </a:r>
            </a:p>
          </p:txBody>
        </p:sp>
        <p:sp>
          <p:nvSpPr>
            <p:cNvPr id="161" name="TextBox 160">
              <a:extLst>
                <a:ext uri="{FF2B5EF4-FFF2-40B4-BE49-F238E27FC236}">
                  <a16:creationId xmlns:a16="http://schemas.microsoft.com/office/drawing/2014/main" id="{0A599C73-E245-4807-B0A7-7167146B795C}"/>
                </a:ext>
              </a:extLst>
            </p:cNvPr>
            <p:cNvSpPr txBox="1"/>
            <p:nvPr/>
          </p:nvSpPr>
          <p:spPr>
            <a:xfrm>
              <a:off x="5269559" y="4761598"/>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0.6</a:t>
              </a:r>
            </a:p>
          </p:txBody>
        </p:sp>
        <p:sp>
          <p:nvSpPr>
            <p:cNvPr id="162" name="TextBox 161">
              <a:extLst>
                <a:ext uri="{FF2B5EF4-FFF2-40B4-BE49-F238E27FC236}">
                  <a16:creationId xmlns:a16="http://schemas.microsoft.com/office/drawing/2014/main" id="{A554F752-D3E7-4231-B139-FAFD9A0FE2EB}"/>
                </a:ext>
              </a:extLst>
            </p:cNvPr>
            <p:cNvSpPr txBox="1"/>
            <p:nvPr/>
          </p:nvSpPr>
          <p:spPr>
            <a:xfrm>
              <a:off x="5269559" y="4999323"/>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0.4</a:t>
              </a:r>
            </a:p>
          </p:txBody>
        </p:sp>
        <p:sp>
          <p:nvSpPr>
            <p:cNvPr id="163" name="TextBox 162">
              <a:extLst>
                <a:ext uri="{FF2B5EF4-FFF2-40B4-BE49-F238E27FC236}">
                  <a16:creationId xmlns:a16="http://schemas.microsoft.com/office/drawing/2014/main" id="{7956FBC0-B100-4E13-A714-166218708934}"/>
                </a:ext>
              </a:extLst>
            </p:cNvPr>
            <p:cNvSpPr txBox="1"/>
            <p:nvPr/>
          </p:nvSpPr>
          <p:spPr>
            <a:xfrm>
              <a:off x="5269559" y="5237048"/>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0.2</a:t>
              </a:r>
            </a:p>
          </p:txBody>
        </p:sp>
        <p:sp>
          <p:nvSpPr>
            <p:cNvPr id="164" name="TextBox 163">
              <a:extLst>
                <a:ext uri="{FF2B5EF4-FFF2-40B4-BE49-F238E27FC236}">
                  <a16:creationId xmlns:a16="http://schemas.microsoft.com/office/drawing/2014/main" id="{EFF79967-C55A-4305-A4AB-A30CC68040FA}"/>
                </a:ext>
              </a:extLst>
            </p:cNvPr>
            <p:cNvSpPr txBox="1"/>
            <p:nvPr/>
          </p:nvSpPr>
          <p:spPr>
            <a:xfrm>
              <a:off x="5269559" y="5474771"/>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0.0</a:t>
              </a:r>
            </a:p>
          </p:txBody>
        </p:sp>
        <p:sp>
          <p:nvSpPr>
            <p:cNvPr id="165" name="TextBox 164">
              <a:extLst>
                <a:ext uri="{FF2B5EF4-FFF2-40B4-BE49-F238E27FC236}">
                  <a16:creationId xmlns:a16="http://schemas.microsoft.com/office/drawing/2014/main" id="{2A2151E6-2200-44B5-BEBA-02DCA01F6433}"/>
                </a:ext>
              </a:extLst>
            </p:cNvPr>
            <p:cNvSpPr txBox="1"/>
            <p:nvPr/>
          </p:nvSpPr>
          <p:spPr>
            <a:xfrm rot="16200000">
              <a:off x="4676695" y="4494087"/>
              <a:ext cx="852798" cy="169277"/>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itchFamily="34" charset="0"/>
                  <a:ea typeface="+mn-ea"/>
                  <a:cs typeface="Arial" pitchFamily="34" charset="0"/>
                </a:rPr>
                <a:t>Incidence, %</a:t>
              </a:r>
            </a:p>
          </p:txBody>
        </p:sp>
        <p:cxnSp>
          <p:nvCxnSpPr>
            <p:cNvPr id="166" name="Straight Connector 165">
              <a:extLst>
                <a:ext uri="{FF2B5EF4-FFF2-40B4-BE49-F238E27FC236}">
                  <a16:creationId xmlns:a16="http://schemas.microsoft.com/office/drawing/2014/main" id="{6B4421A1-6F4E-4C15-8C2B-F96FC3749123}"/>
                </a:ext>
              </a:extLst>
            </p:cNvPr>
            <p:cNvCxnSpPr/>
            <p:nvPr/>
          </p:nvCxnSpPr>
          <p:spPr>
            <a:xfrm>
              <a:off x="5527733" y="3599674"/>
              <a:ext cx="0" cy="19529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401054AB-962E-4791-9A9E-25E657615F60}"/>
                </a:ext>
              </a:extLst>
            </p:cNvPr>
            <p:cNvCxnSpPr/>
            <p:nvPr/>
          </p:nvCxnSpPr>
          <p:spPr>
            <a:xfrm>
              <a:off x="5527733" y="5552601"/>
              <a:ext cx="31923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69EF91B-5CE3-4FB6-9135-D5CC0ED9058F}"/>
                </a:ext>
              </a:extLst>
            </p:cNvPr>
            <p:cNvCxnSpPr/>
            <p:nvPr/>
          </p:nvCxnSpPr>
          <p:spPr>
            <a:xfrm flipH="1">
              <a:off x="5478082" y="3649917"/>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B4E0855-E263-4267-9F63-5AC601D6AC19}"/>
                </a:ext>
              </a:extLst>
            </p:cNvPr>
            <p:cNvCxnSpPr/>
            <p:nvPr/>
          </p:nvCxnSpPr>
          <p:spPr>
            <a:xfrm flipH="1">
              <a:off x="5478082" y="3887752"/>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0486349F-BD7D-4F0D-81C5-9B5ED25B2305}"/>
                </a:ext>
              </a:extLst>
            </p:cNvPr>
            <p:cNvCxnSpPr/>
            <p:nvPr/>
          </p:nvCxnSpPr>
          <p:spPr>
            <a:xfrm flipH="1">
              <a:off x="5478082" y="4125588"/>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3A26703-927C-4A45-BB8A-B34618D0B531}"/>
                </a:ext>
              </a:extLst>
            </p:cNvPr>
            <p:cNvCxnSpPr/>
            <p:nvPr/>
          </p:nvCxnSpPr>
          <p:spPr>
            <a:xfrm flipH="1">
              <a:off x="5478082" y="4363424"/>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3BC813F-E809-43DD-B4AF-50B447D8B3F6}"/>
                </a:ext>
              </a:extLst>
            </p:cNvPr>
            <p:cNvCxnSpPr/>
            <p:nvPr/>
          </p:nvCxnSpPr>
          <p:spPr>
            <a:xfrm flipH="1">
              <a:off x="5478082" y="4601260"/>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662428C-92A4-4808-806B-2242C2A0D18F}"/>
                </a:ext>
              </a:extLst>
            </p:cNvPr>
            <p:cNvCxnSpPr/>
            <p:nvPr/>
          </p:nvCxnSpPr>
          <p:spPr>
            <a:xfrm flipH="1">
              <a:off x="5478082" y="4839096"/>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C561F18-6C5E-467E-BC61-563440CC1E9F}"/>
                </a:ext>
              </a:extLst>
            </p:cNvPr>
            <p:cNvCxnSpPr/>
            <p:nvPr/>
          </p:nvCxnSpPr>
          <p:spPr>
            <a:xfrm flipH="1">
              <a:off x="5478082" y="5076932"/>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82AE9C7-8887-492D-816D-919DBC92FD7B}"/>
                </a:ext>
              </a:extLst>
            </p:cNvPr>
            <p:cNvCxnSpPr/>
            <p:nvPr/>
          </p:nvCxnSpPr>
          <p:spPr>
            <a:xfrm flipH="1">
              <a:off x="5478082" y="5314768"/>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91D8521-4068-49D4-9538-673EE5644E35}"/>
                </a:ext>
              </a:extLst>
            </p:cNvPr>
            <p:cNvCxnSpPr/>
            <p:nvPr/>
          </p:nvCxnSpPr>
          <p:spPr>
            <a:xfrm flipH="1">
              <a:off x="5478082" y="5552601"/>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44A98AD-429F-47DC-A967-E63ED5B1B1BC}"/>
                </a:ext>
              </a:extLst>
            </p:cNvPr>
            <p:cNvCxnSpPr/>
            <p:nvPr/>
          </p:nvCxnSpPr>
          <p:spPr>
            <a:xfrm rot="5400000" flipH="1">
              <a:off x="5676685" y="5577427"/>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E933897-2E99-4C72-8930-F35C7807A122}"/>
                </a:ext>
              </a:extLst>
            </p:cNvPr>
            <p:cNvCxnSpPr/>
            <p:nvPr/>
          </p:nvCxnSpPr>
          <p:spPr>
            <a:xfrm rot="5400000" flipH="1">
              <a:off x="6156642" y="5577428"/>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9C083C2-A3F5-4C25-A9F1-C4FB048F1DDE}"/>
                </a:ext>
              </a:extLst>
            </p:cNvPr>
            <p:cNvCxnSpPr/>
            <p:nvPr/>
          </p:nvCxnSpPr>
          <p:spPr>
            <a:xfrm rot="5400000" flipH="1">
              <a:off x="6620048" y="5577429"/>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6C5246B-3AE3-47B6-A6CD-F13C47C8A2D5}"/>
                </a:ext>
              </a:extLst>
            </p:cNvPr>
            <p:cNvCxnSpPr/>
            <p:nvPr/>
          </p:nvCxnSpPr>
          <p:spPr>
            <a:xfrm rot="5400000" flipH="1">
              <a:off x="7091729" y="5577429"/>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E32A0EA-1603-4FD9-B0B6-40A704307D64}"/>
                </a:ext>
              </a:extLst>
            </p:cNvPr>
            <p:cNvCxnSpPr/>
            <p:nvPr/>
          </p:nvCxnSpPr>
          <p:spPr>
            <a:xfrm rot="5400000" flipH="1">
              <a:off x="7584098" y="5577429"/>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CB2CE85-123E-4D89-9681-E633502A16AC}"/>
                </a:ext>
              </a:extLst>
            </p:cNvPr>
            <p:cNvCxnSpPr/>
            <p:nvPr/>
          </p:nvCxnSpPr>
          <p:spPr>
            <a:xfrm rot="5400000" flipH="1">
              <a:off x="8043366" y="5577430"/>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C224145C-C341-4992-ACB5-DA17D5306A65}"/>
                </a:ext>
              </a:extLst>
            </p:cNvPr>
            <p:cNvCxnSpPr/>
            <p:nvPr/>
          </p:nvCxnSpPr>
          <p:spPr>
            <a:xfrm rot="5400000" flipH="1">
              <a:off x="8515046" y="5577431"/>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94FCEEE8-FD7F-439E-AAB0-CA78ECD8F3FE}"/>
                </a:ext>
              </a:extLst>
            </p:cNvPr>
            <p:cNvSpPr txBox="1"/>
            <p:nvPr/>
          </p:nvSpPr>
          <p:spPr>
            <a:xfrm>
              <a:off x="5634008"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p>
          </p:txBody>
        </p:sp>
        <p:sp>
          <p:nvSpPr>
            <p:cNvPr id="185" name="TextBox 184">
              <a:extLst>
                <a:ext uri="{FF2B5EF4-FFF2-40B4-BE49-F238E27FC236}">
                  <a16:creationId xmlns:a16="http://schemas.microsoft.com/office/drawing/2014/main" id="{ECE2BA28-DDA3-4F47-8F94-47E482CA8D80}"/>
                </a:ext>
              </a:extLst>
            </p:cNvPr>
            <p:cNvSpPr txBox="1"/>
            <p:nvPr/>
          </p:nvSpPr>
          <p:spPr>
            <a:xfrm>
              <a:off x="6106502"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30</a:t>
              </a:r>
            </a:p>
          </p:txBody>
        </p:sp>
        <p:sp>
          <p:nvSpPr>
            <p:cNvPr id="186" name="TextBox 185">
              <a:extLst>
                <a:ext uri="{FF2B5EF4-FFF2-40B4-BE49-F238E27FC236}">
                  <a16:creationId xmlns:a16="http://schemas.microsoft.com/office/drawing/2014/main" id="{23C859D5-18F7-4425-B024-81FA964FAD23}"/>
                </a:ext>
              </a:extLst>
            </p:cNvPr>
            <p:cNvSpPr txBox="1"/>
            <p:nvPr/>
          </p:nvSpPr>
          <p:spPr>
            <a:xfrm>
              <a:off x="6578996"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40</a:t>
              </a:r>
            </a:p>
          </p:txBody>
        </p:sp>
        <p:sp>
          <p:nvSpPr>
            <p:cNvPr id="187" name="TextBox 186">
              <a:extLst>
                <a:ext uri="{FF2B5EF4-FFF2-40B4-BE49-F238E27FC236}">
                  <a16:creationId xmlns:a16="http://schemas.microsoft.com/office/drawing/2014/main" id="{0D43EC32-27CB-4A56-9FB8-EF8843E3263C}"/>
                </a:ext>
              </a:extLst>
            </p:cNvPr>
            <p:cNvSpPr txBox="1"/>
            <p:nvPr/>
          </p:nvSpPr>
          <p:spPr>
            <a:xfrm>
              <a:off x="7051490"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50</a:t>
              </a:r>
            </a:p>
          </p:txBody>
        </p:sp>
        <p:sp>
          <p:nvSpPr>
            <p:cNvPr id="188" name="TextBox 187">
              <a:extLst>
                <a:ext uri="{FF2B5EF4-FFF2-40B4-BE49-F238E27FC236}">
                  <a16:creationId xmlns:a16="http://schemas.microsoft.com/office/drawing/2014/main" id="{170ACA6D-F686-4D7A-8C22-13D6D3B74545}"/>
                </a:ext>
              </a:extLst>
            </p:cNvPr>
            <p:cNvSpPr txBox="1"/>
            <p:nvPr/>
          </p:nvSpPr>
          <p:spPr>
            <a:xfrm>
              <a:off x="7523984"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60</a:t>
              </a:r>
            </a:p>
          </p:txBody>
        </p:sp>
        <p:sp>
          <p:nvSpPr>
            <p:cNvPr id="189" name="TextBox 188">
              <a:extLst>
                <a:ext uri="{FF2B5EF4-FFF2-40B4-BE49-F238E27FC236}">
                  <a16:creationId xmlns:a16="http://schemas.microsoft.com/office/drawing/2014/main" id="{3E1AE731-5D5A-4B89-BC24-3102E234E048}"/>
                </a:ext>
              </a:extLst>
            </p:cNvPr>
            <p:cNvSpPr txBox="1"/>
            <p:nvPr/>
          </p:nvSpPr>
          <p:spPr>
            <a:xfrm>
              <a:off x="7996478"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70</a:t>
              </a:r>
            </a:p>
          </p:txBody>
        </p:sp>
        <p:sp>
          <p:nvSpPr>
            <p:cNvPr id="190" name="TextBox 189">
              <a:extLst>
                <a:ext uri="{FF2B5EF4-FFF2-40B4-BE49-F238E27FC236}">
                  <a16:creationId xmlns:a16="http://schemas.microsoft.com/office/drawing/2014/main" id="{0667C9BC-A849-43A3-8CE9-C52C650AFA6F}"/>
                </a:ext>
              </a:extLst>
            </p:cNvPr>
            <p:cNvSpPr txBox="1"/>
            <p:nvPr/>
          </p:nvSpPr>
          <p:spPr>
            <a:xfrm>
              <a:off x="8468970" y="5618263"/>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80</a:t>
              </a:r>
            </a:p>
          </p:txBody>
        </p:sp>
        <p:sp>
          <p:nvSpPr>
            <p:cNvPr id="191" name="TextBox 190">
              <a:extLst>
                <a:ext uri="{FF2B5EF4-FFF2-40B4-BE49-F238E27FC236}">
                  <a16:creationId xmlns:a16="http://schemas.microsoft.com/office/drawing/2014/main" id="{69E9EE6D-ECA7-4D4C-B2FC-4F03C0A27657}"/>
                </a:ext>
              </a:extLst>
            </p:cNvPr>
            <p:cNvSpPr txBox="1"/>
            <p:nvPr/>
          </p:nvSpPr>
          <p:spPr>
            <a:xfrm>
              <a:off x="6767259" y="5774840"/>
              <a:ext cx="713336" cy="169277"/>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itchFamily="34" charset="0"/>
                  <a:ea typeface="+mn-ea"/>
                  <a:cs typeface="Arial" pitchFamily="34" charset="0"/>
                </a:rPr>
                <a:t>Age, years</a:t>
              </a:r>
            </a:p>
          </p:txBody>
        </p:sp>
        <p:grpSp>
          <p:nvGrpSpPr>
            <p:cNvPr id="192" name="Group 191">
              <a:extLst>
                <a:ext uri="{FF2B5EF4-FFF2-40B4-BE49-F238E27FC236}">
                  <a16:creationId xmlns:a16="http://schemas.microsoft.com/office/drawing/2014/main" id="{CBD62D04-79AC-4539-93F1-B66DC087C41B}"/>
                </a:ext>
              </a:extLst>
            </p:cNvPr>
            <p:cNvGrpSpPr/>
            <p:nvPr/>
          </p:nvGrpSpPr>
          <p:grpSpPr>
            <a:xfrm>
              <a:off x="5663532" y="3557651"/>
              <a:ext cx="2914328" cy="1877858"/>
              <a:chOff x="5663532" y="3557651"/>
              <a:chExt cx="2914328" cy="1877858"/>
            </a:xfrm>
          </p:grpSpPr>
          <p:sp>
            <p:nvSpPr>
              <p:cNvPr id="365" name="Isosceles Triangle 364">
                <a:extLst>
                  <a:ext uri="{FF2B5EF4-FFF2-40B4-BE49-F238E27FC236}">
                    <a16:creationId xmlns:a16="http://schemas.microsoft.com/office/drawing/2014/main" id="{80E60798-A403-4403-897B-411256552731}"/>
                  </a:ext>
                </a:extLst>
              </p:cNvPr>
              <p:cNvSpPr>
                <a:spLocks noChangeAspect="1"/>
              </p:cNvSpPr>
              <p:nvPr/>
            </p:nvSpPr>
            <p:spPr>
              <a:xfrm>
                <a:off x="5663532" y="3557651"/>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6" name="Isosceles Triangle 365">
                <a:extLst>
                  <a:ext uri="{FF2B5EF4-FFF2-40B4-BE49-F238E27FC236}">
                    <a16:creationId xmlns:a16="http://schemas.microsoft.com/office/drawing/2014/main" id="{A9E02937-5C68-4086-84A4-26839B0A1EB3}"/>
                  </a:ext>
                </a:extLst>
              </p:cNvPr>
              <p:cNvSpPr>
                <a:spLocks noChangeAspect="1"/>
              </p:cNvSpPr>
              <p:nvPr/>
            </p:nvSpPr>
            <p:spPr>
              <a:xfrm>
                <a:off x="6139351" y="3907607"/>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7" name="Isosceles Triangle 366">
                <a:extLst>
                  <a:ext uri="{FF2B5EF4-FFF2-40B4-BE49-F238E27FC236}">
                    <a16:creationId xmlns:a16="http://schemas.microsoft.com/office/drawing/2014/main" id="{8D06755F-BD5E-430A-93ED-E37A9F161C96}"/>
                  </a:ext>
                </a:extLst>
              </p:cNvPr>
              <p:cNvSpPr>
                <a:spLocks noChangeAspect="1"/>
              </p:cNvSpPr>
              <p:nvPr/>
            </p:nvSpPr>
            <p:spPr>
              <a:xfrm>
                <a:off x="6606895" y="4308362"/>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8" name="Isosceles Triangle 367">
                <a:extLst>
                  <a:ext uri="{FF2B5EF4-FFF2-40B4-BE49-F238E27FC236}">
                    <a16:creationId xmlns:a16="http://schemas.microsoft.com/office/drawing/2014/main" id="{6B9CF59E-EFB1-44D5-B3B3-F9875FEF2F22}"/>
                  </a:ext>
                </a:extLst>
              </p:cNvPr>
              <p:cNvSpPr>
                <a:spLocks noChangeAspect="1"/>
              </p:cNvSpPr>
              <p:nvPr/>
            </p:nvSpPr>
            <p:spPr>
              <a:xfrm>
                <a:off x="7082714" y="4711940"/>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9" name="Isosceles Triangle 368">
                <a:extLst>
                  <a:ext uri="{FF2B5EF4-FFF2-40B4-BE49-F238E27FC236}">
                    <a16:creationId xmlns:a16="http://schemas.microsoft.com/office/drawing/2014/main" id="{D5AB8197-64B3-4334-A580-5F63936DFF6A}"/>
                  </a:ext>
                </a:extLst>
              </p:cNvPr>
              <p:cNvSpPr>
                <a:spLocks noChangeAspect="1"/>
              </p:cNvSpPr>
              <p:nvPr/>
            </p:nvSpPr>
            <p:spPr>
              <a:xfrm>
                <a:off x="7554395" y="4923606"/>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0" name="Isosceles Triangle 369">
                <a:extLst>
                  <a:ext uri="{FF2B5EF4-FFF2-40B4-BE49-F238E27FC236}">
                    <a16:creationId xmlns:a16="http://schemas.microsoft.com/office/drawing/2014/main" id="{34EF15FE-497E-4EC3-A8D8-8423C55200B4}"/>
                  </a:ext>
                </a:extLst>
              </p:cNvPr>
              <p:cNvSpPr>
                <a:spLocks noChangeAspect="1"/>
              </p:cNvSpPr>
              <p:nvPr/>
            </p:nvSpPr>
            <p:spPr>
              <a:xfrm>
                <a:off x="8026076" y="5231229"/>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1" name="Isosceles Triangle 370">
                <a:extLst>
                  <a:ext uri="{FF2B5EF4-FFF2-40B4-BE49-F238E27FC236}">
                    <a16:creationId xmlns:a16="http://schemas.microsoft.com/office/drawing/2014/main" id="{FA927EE4-CC6D-4BBC-9F3F-4493070A95ED}"/>
                  </a:ext>
                </a:extLst>
              </p:cNvPr>
              <p:cNvSpPr>
                <a:spLocks noChangeAspect="1"/>
              </p:cNvSpPr>
              <p:nvPr/>
            </p:nvSpPr>
            <p:spPr>
              <a:xfrm>
                <a:off x="8497757" y="5355406"/>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2" name="Freeform 211">
                <a:extLst>
                  <a:ext uri="{FF2B5EF4-FFF2-40B4-BE49-F238E27FC236}">
                    <a16:creationId xmlns:a16="http://schemas.microsoft.com/office/drawing/2014/main" id="{A9BC268E-BEC5-43D4-BF4E-15ADB9CD49B0}"/>
                  </a:ext>
                </a:extLst>
              </p:cNvPr>
              <p:cNvSpPr/>
              <p:nvPr/>
            </p:nvSpPr>
            <p:spPr>
              <a:xfrm>
                <a:off x="5692626" y="3602750"/>
                <a:ext cx="2853324" cy="1802765"/>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49664 h 249664"/>
                  <a:gd name="connsiteX1" fmla="*/ 465667 w 2836333"/>
                  <a:gd name="connsiteY1" fmla="*/ 204508 h 249664"/>
                  <a:gd name="connsiteX2" fmla="*/ 931333 w 2836333"/>
                  <a:gd name="connsiteY2" fmla="*/ 133952 h 249664"/>
                  <a:gd name="connsiteX3" fmla="*/ 1418393 w 2836333"/>
                  <a:gd name="connsiteY3" fmla="*/ 0 h 249664"/>
                  <a:gd name="connsiteX4" fmla="*/ 1890888 w 2836333"/>
                  <a:gd name="connsiteY4" fmla="*/ 97264 h 249664"/>
                  <a:gd name="connsiteX5" fmla="*/ 2367843 w 2836333"/>
                  <a:gd name="connsiteY5" fmla="*/ 94441 h 249664"/>
                  <a:gd name="connsiteX6" fmla="*/ 2836333 w 2836333"/>
                  <a:gd name="connsiteY6" fmla="*/ 249663 h 249664"/>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7843 w 2836333"/>
                  <a:gd name="connsiteY5" fmla="*/ 146603 h 301826"/>
                  <a:gd name="connsiteX6" fmla="*/ 2836333 w 2836333"/>
                  <a:gd name="connsiteY6" fmla="*/ 301825 h 301826"/>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3383 w 2836333"/>
                  <a:gd name="connsiteY5" fmla="*/ 215740 h 301826"/>
                  <a:gd name="connsiteX6" fmla="*/ 2836333 w 2836333"/>
                  <a:gd name="connsiteY6" fmla="*/ 301825 h 301826"/>
                  <a:gd name="connsiteX0" fmla="*/ 0 w 2838564"/>
                  <a:gd name="connsiteY0" fmla="*/ 301826 h 301826"/>
                  <a:gd name="connsiteX1" fmla="*/ 465667 w 2838564"/>
                  <a:gd name="connsiteY1" fmla="*/ 256670 h 301826"/>
                  <a:gd name="connsiteX2" fmla="*/ 931333 w 2838564"/>
                  <a:gd name="connsiteY2" fmla="*/ 186114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65667 w 2838564"/>
                  <a:gd name="connsiteY1" fmla="*/ 256670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79049 w 2838564"/>
                  <a:gd name="connsiteY1" fmla="*/ 178612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9115 w 2847679"/>
                  <a:gd name="connsiteY0" fmla="*/ 301826 h 301826"/>
                  <a:gd name="connsiteX1" fmla="*/ 0 w 2847679"/>
                  <a:gd name="connsiteY1" fmla="*/ 266734 h 301826"/>
                  <a:gd name="connsiteX2" fmla="*/ 488164 w 2847679"/>
                  <a:gd name="connsiteY2" fmla="*/ 178612 h 301826"/>
                  <a:gd name="connsiteX3" fmla="*/ 938218 w 2847679"/>
                  <a:gd name="connsiteY3" fmla="*/ 92443 h 301826"/>
                  <a:gd name="connsiteX4" fmla="*/ 1427508 w 2847679"/>
                  <a:gd name="connsiteY4" fmla="*/ 52162 h 301826"/>
                  <a:gd name="connsiteX5" fmla="*/ 1895542 w 2847679"/>
                  <a:gd name="connsiteY5" fmla="*/ 0 h 301826"/>
                  <a:gd name="connsiteX6" fmla="*/ 2372498 w 2847679"/>
                  <a:gd name="connsiteY6" fmla="*/ 215740 h 301826"/>
                  <a:gd name="connsiteX7" fmla="*/ 2847679 w 2847679"/>
                  <a:gd name="connsiteY7" fmla="*/ 223766 h 301826"/>
                  <a:gd name="connsiteX0" fmla="*/ 0 w 2863096"/>
                  <a:gd name="connsiteY0" fmla="*/ 279523 h 279523"/>
                  <a:gd name="connsiteX1" fmla="*/ 15417 w 2863096"/>
                  <a:gd name="connsiteY1" fmla="*/ 266734 h 279523"/>
                  <a:gd name="connsiteX2" fmla="*/ 503581 w 2863096"/>
                  <a:gd name="connsiteY2" fmla="*/ 178612 h 279523"/>
                  <a:gd name="connsiteX3" fmla="*/ 953635 w 2863096"/>
                  <a:gd name="connsiteY3" fmla="*/ 92443 h 279523"/>
                  <a:gd name="connsiteX4" fmla="*/ 1442925 w 2863096"/>
                  <a:gd name="connsiteY4" fmla="*/ 52162 h 279523"/>
                  <a:gd name="connsiteX5" fmla="*/ 1910959 w 2863096"/>
                  <a:gd name="connsiteY5" fmla="*/ 0 h 279523"/>
                  <a:gd name="connsiteX6" fmla="*/ 2387915 w 2863096"/>
                  <a:gd name="connsiteY6" fmla="*/ 215740 h 279523"/>
                  <a:gd name="connsiteX7" fmla="*/ 2863096 w 2863096"/>
                  <a:gd name="connsiteY7" fmla="*/ 223766 h 279523"/>
                  <a:gd name="connsiteX0" fmla="*/ 0 w 2863096"/>
                  <a:gd name="connsiteY0" fmla="*/ 479901 h 479901"/>
                  <a:gd name="connsiteX1" fmla="*/ 15417 w 2863096"/>
                  <a:gd name="connsiteY1" fmla="*/ 467112 h 479901"/>
                  <a:gd name="connsiteX2" fmla="*/ 503581 w 2863096"/>
                  <a:gd name="connsiteY2" fmla="*/ 378990 h 479901"/>
                  <a:gd name="connsiteX3" fmla="*/ 953635 w 2863096"/>
                  <a:gd name="connsiteY3" fmla="*/ 292821 h 479901"/>
                  <a:gd name="connsiteX4" fmla="*/ 1442925 w 2863096"/>
                  <a:gd name="connsiteY4" fmla="*/ 252540 h 479901"/>
                  <a:gd name="connsiteX5" fmla="*/ 1908136 w 2863096"/>
                  <a:gd name="connsiteY5" fmla="*/ 0 h 479901"/>
                  <a:gd name="connsiteX6" fmla="*/ 2387915 w 2863096"/>
                  <a:gd name="connsiteY6" fmla="*/ 416118 h 479901"/>
                  <a:gd name="connsiteX7" fmla="*/ 2863096 w 2863096"/>
                  <a:gd name="connsiteY7" fmla="*/ 424144 h 479901"/>
                  <a:gd name="connsiteX0" fmla="*/ 0 w 2863096"/>
                  <a:gd name="connsiteY0" fmla="*/ 479901 h 479901"/>
                  <a:gd name="connsiteX1" fmla="*/ 15417 w 2863096"/>
                  <a:gd name="connsiteY1" fmla="*/ 467112 h 479901"/>
                  <a:gd name="connsiteX2" fmla="*/ 503581 w 2863096"/>
                  <a:gd name="connsiteY2" fmla="*/ 378990 h 479901"/>
                  <a:gd name="connsiteX3" fmla="*/ 953635 w 2863096"/>
                  <a:gd name="connsiteY3" fmla="*/ 292821 h 479901"/>
                  <a:gd name="connsiteX4" fmla="*/ 1442925 w 2863096"/>
                  <a:gd name="connsiteY4" fmla="*/ 252540 h 479901"/>
                  <a:gd name="connsiteX5" fmla="*/ 1908136 w 2863096"/>
                  <a:gd name="connsiteY5" fmla="*/ 0 h 479901"/>
                  <a:gd name="connsiteX6" fmla="*/ 2382271 w 2863096"/>
                  <a:gd name="connsiteY6" fmla="*/ 308873 h 479901"/>
                  <a:gd name="connsiteX7" fmla="*/ 2863096 w 2863096"/>
                  <a:gd name="connsiteY7" fmla="*/ 424144 h 479901"/>
                  <a:gd name="connsiteX0" fmla="*/ 0 w 2863096"/>
                  <a:gd name="connsiteY0" fmla="*/ 693027 h 693027"/>
                  <a:gd name="connsiteX1" fmla="*/ 15417 w 2863096"/>
                  <a:gd name="connsiteY1" fmla="*/ 680238 h 693027"/>
                  <a:gd name="connsiteX2" fmla="*/ 503581 w 2863096"/>
                  <a:gd name="connsiteY2" fmla="*/ 592116 h 693027"/>
                  <a:gd name="connsiteX3" fmla="*/ 953635 w 2863096"/>
                  <a:gd name="connsiteY3" fmla="*/ 505947 h 693027"/>
                  <a:gd name="connsiteX4" fmla="*/ 1442925 w 2863096"/>
                  <a:gd name="connsiteY4" fmla="*/ 0 h 693027"/>
                  <a:gd name="connsiteX5" fmla="*/ 1908136 w 2863096"/>
                  <a:gd name="connsiteY5" fmla="*/ 213126 h 693027"/>
                  <a:gd name="connsiteX6" fmla="*/ 2382271 w 2863096"/>
                  <a:gd name="connsiteY6" fmla="*/ 521999 h 693027"/>
                  <a:gd name="connsiteX7" fmla="*/ 2863096 w 2863096"/>
                  <a:gd name="connsiteY7" fmla="*/ 637270 h 693027"/>
                  <a:gd name="connsiteX0" fmla="*/ 0 w 2863096"/>
                  <a:gd name="connsiteY0" fmla="*/ 1107124 h 1107124"/>
                  <a:gd name="connsiteX1" fmla="*/ 15417 w 2863096"/>
                  <a:gd name="connsiteY1" fmla="*/ 1094335 h 1107124"/>
                  <a:gd name="connsiteX2" fmla="*/ 503581 w 2863096"/>
                  <a:gd name="connsiteY2" fmla="*/ 1006213 h 1107124"/>
                  <a:gd name="connsiteX3" fmla="*/ 962102 w 2863096"/>
                  <a:gd name="connsiteY3" fmla="*/ 0 h 1107124"/>
                  <a:gd name="connsiteX4" fmla="*/ 1442925 w 2863096"/>
                  <a:gd name="connsiteY4" fmla="*/ 414097 h 1107124"/>
                  <a:gd name="connsiteX5" fmla="*/ 1908136 w 2863096"/>
                  <a:gd name="connsiteY5" fmla="*/ 627223 h 1107124"/>
                  <a:gd name="connsiteX6" fmla="*/ 2382271 w 2863096"/>
                  <a:gd name="connsiteY6" fmla="*/ 936096 h 1107124"/>
                  <a:gd name="connsiteX7" fmla="*/ 2863096 w 2863096"/>
                  <a:gd name="connsiteY7" fmla="*/ 1051367 h 1107124"/>
                  <a:gd name="connsiteX0" fmla="*/ 0 w 2863096"/>
                  <a:gd name="connsiteY0" fmla="*/ 1509199 h 1509199"/>
                  <a:gd name="connsiteX1" fmla="*/ 15417 w 2863096"/>
                  <a:gd name="connsiteY1" fmla="*/ 1496410 h 1509199"/>
                  <a:gd name="connsiteX2" fmla="*/ 495114 w 2863096"/>
                  <a:gd name="connsiteY2" fmla="*/ 0 h 1509199"/>
                  <a:gd name="connsiteX3" fmla="*/ 962102 w 2863096"/>
                  <a:gd name="connsiteY3" fmla="*/ 402075 h 1509199"/>
                  <a:gd name="connsiteX4" fmla="*/ 1442925 w 2863096"/>
                  <a:gd name="connsiteY4" fmla="*/ 816172 h 1509199"/>
                  <a:gd name="connsiteX5" fmla="*/ 1908136 w 2863096"/>
                  <a:gd name="connsiteY5" fmla="*/ 1029298 h 1509199"/>
                  <a:gd name="connsiteX6" fmla="*/ 2382271 w 2863096"/>
                  <a:gd name="connsiteY6" fmla="*/ 1338171 h 1509199"/>
                  <a:gd name="connsiteX7" fmla="*/ 2863096 w 2863096"/>
                  <a:gd name="connsiteY7" fmla="*/ 1453442 h 1509199"/>
                  <a:gd name="connsiteX0" fmla="*/ 0 w 2863096"/>
                  <a:gd name="connsiteY0" fmla="*/ 1509199 h 1509199"/>
                  <a:gd name="connsiteX1" fmla="*/ 100084 w 2863096"/>
                  <a:gd name="connsiteY1" fmla="*/ 316721 h 1509199"/>
                  <a:gd name="connsiteX2" fmla="*/ 495114 w 2863096"/>
                  <a:gd name="connsiteY2" fmla="*/ 0 h 1509199"/>
                  <a:gd name="connsiteX3" fmla="*/ 962102 w 2863096"/>
                  <a:gd name="connsiteY3" fmla="*/ 402075 h 1509199"/>
                  <a:gd name="connsiteX4" fmla="*/ 1442925 w 2863096"/>
                  <a:gd name="connsiteY4" fmla="*/ 816172 h 1509199"/>
                  <a:gd name="connsiteX5" fmla="*/ 1908136 w 2863096"/>
                  <a:gd name="connsiteY5" fmla="*/ 1029298 h 1509199"/>
                  <a:gd name="connsiteX6" fmla="*/ 2382271 w 2863096"/>
                  <a:gd name="connsiteY6" fmla="*/ 1338171 h 1509199"/>
                  <a:gd name="connsiteX7" fmla="*/ 2863096 w 2863096"/>
                  <a:gd name="connsiteY7" fmla="*/ 1453442 h 1509199"/>
                  <a:gd name="connsiteX0" fmla="*/ 0 w 2763012"/>
                  <a:gd name="connsiteY0" fmla="*/ 316721 h 1453442"/>
                  <a:gd name="connsiteX1" fmla="*/ 395030 w 2763012"/>
                  <a:gd name="connsiteY1" fmla="*/ 0 h 1453442"/>
                  <a:gd name="connsiteX2" fmla="*/ 862018 w 2763012"/>
                  <a:gd name="connsiteY2" fmla="*/ 402075 h 1453442"/>
                  <a:gd name="connsiteX3" fmla="*/ 1342841 w 2763012"/>
                  <a:gd name="connsiteY3" fmla="*/ 816172 h 1453442"/>
                  <a:gd name="connsiteX4" fmla="*/ 1808052 w 2763012"/>
                  <a:gd name="connsiteY4" fmla="*/ 1029298 h 1453442"/>
                  <a:gd name="connsiteX5" fmla="*/ 2282187 w 2763012"/>
                  <a:gd name="connsiteY5" fmla="*/ 1338171 h 1453442"/>
                  <a:gd name="connsiteX6" fmla="*/ 2763012 w 2763012"/>
                  <a:gd name="connsiteY6" fmla="*/ 1453442 h 1453442"/>
                  <a:gd name="connsiteX0" fmla="*/ 0 w 2853324"/>
                  <a:gd name="connsiteY0" fmla="*/ 0 h 1802765"/>
                  <a:gd name="connsiteX1" fmla="*/ 485342 w 2853324"/>
                  <a:gd name="connsiteY1" fmla="*/ 349323 h 1802765"/>
                  <a:gd name="connsiteX2" fmla="*/ 952330 w 2853324"/>
                  <a:gd name="connsiteY2" fmla="*/ 751398 h 1802765"/>
                  <a:gd name="connsiteX3" fmla="*/ 1433153 w 2853324"/>
                  <a:gd name="connsiteY3" fmla="*/ 1165495 h 1802765"/>
                  <a:gd name="connsiteX4" fmla="*/ 1898364 w 2853324"/>
                  <a:gd name="connsiteY4" fmla="*/ 1378621 h 1802765"/>
                  <a:gd name="connsiteX5" fmla="*/ 2372499 w 2853324"/>
                  <a:gd name="connsiteY5" fmla="*/ 1687494 h 1802765"/>
                  <a:gd name="connsiteX6" fmla="*/ 2853324 w 2853324"/>
                  <a:gd name="connsiteY6" fmla="*/ 1802765 h 180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324" h="1802765">
                    <a:moveTo>
                      <a:pt x="0" y="0"/>
                    </a:moveTo>
                    <a:lnTo>
                      <a:pt x="485342" y="349323"/>
                    </a:lnTo>
                    <a:lnTo>
                      <a:pt x="952330" y="751398"/>
                    </a:lnTo>
                    <a:lnTo>
                      <a:pt x="1433153" y="1165495"/>
                    </a:lnTo>
                    <a:lnTo>
                      <a:pt x="1898364" y="1378621"/>
                    </a:lnTo>
                    <a:lnTo>
                      <a:pt x="2372499" y="1687494"/>
                    </a:lnTo>
                    <a:lnTo>
                      <a:pt x="2853324" y="1802765"/>
                    </a:lnTo>
                  </a:path>
                </a:pathLst>
              </a:custGeom>
              <a:ln w="19050">
                <a:solidFill>
                  <a:srgbClr val="E96F3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3" name="Group 192">
              <a:extLst>
                <a:ext uri="{FF2B5EF4-FFF2-40B4-BE49-F238E27FC236}">
                  <a16:creationId xmlns:a16="http://schemas.microsoft.com/office/drawing/2014/main" id="{3F2FF7EF-AC59-4453-9437-5D671924AFE2}"/>
                </a:ext>
              </a:extLst>
            </p:cNvPr>
            <p:cNvGrpSpPr/>
            <p:nvPr/>
          </p:nvGrpSpPr>
          <p:grpSpPr>
            <a:xfrm>
              <a:off x="5663532" y="4035639"/>
              <a:ext cx="2914328" cy="1474444"/>
              <a:chOff x="5663532" y="4035639"/>
              <a:chExt cx="2914328" cy="1474444"/>
            </a:xfrm>
          </p:grpSpPr>
          <p:sp>
            <p:nvSpPr>
              <p:cNvPr id="212" name="Freeform 213">
                <a:extLst>
                  <a:ext uri="{FF2B5EF4-FFF2-40B4-BE49-F238E27FC236}">
                    <a16:creationId xmlns:a16="http://schemas.microsoft.com/office/drawing/2014/main" id="{A3854818-7959-4E99-8151-E62331A53994}"/>
                  </a:ext>
                </a:extLst>
              </p:cNvPr>
              <p:cNvSpPr/>
              <p:nvPr/>
            </p:nvSpPr>
            <p:spPr>
              <a:xfrm>
                <a:off x="5699745" y="4085231"/>
                <a:ext cx="2843974" cy="1398344"/>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89942 h 289942"/>
                  <a:gd name="connsiteX1" fmla="*/ 465667 w 2836333"/>
                  <a:gd name="connsiteY1" fmla="*/ 244786 h 289942"/>
                  <a:gd name="connsiteX2" fmla="*/ 931333 w 2836333"/>
                  <a:gd name="connsiteY2" fmla="*/ 174230 h 289942"/>
                  <a:gd name="connsiteX3" fmla="*/ 1413933 w 2836333"/>
                  <a:gd name="connsiteY3" fmla="*/ 162942 h 289942"/>
                  <a:gd name="connsiteX4" fmla="*/ 1885794 w 2836333"/>
                  <a:gd name="connsiteY4" fmla="*/ 0 h 289942"/>
                  <a:gd name="connsiteX5" fmla="*/ 2367843 w 2836333"/>
                  <a:gd name="connsiteY5" fmla="*/ 134719 h 289942"/>
                  <a:gd name="connsiteX6" fmla="*/ 2836333 w 2836333"/>
                  <a:gd name="connsiteY6" fmla="*/ 289941 h 289942"/>
                  <a:gd name="connsiteX0" fmla="*/ 0 w 2836333"/>
                  <a:gd name="connsiteY0" fmla="*/ 544720 h 544720"/>
                  <a:gd name="connsiteX1" fmla="*/ 465667 w 2836333"/>
                  <a:gd name="connsiteY1" fmla="*/ 499564 h 544720"/>
                  <a:gd name="connsiteX2" fmla="*/ 931333 w 2836333"/>
                  <a:gd name="connsiteY2" fmla="*/ 429008 h 544720"/>
                  <a:gd name="connsiteX3" fmla="*/ 1413933 w 2836333"/>
                  <a:gd name="connsiteY3" fmla="*/ 0 h 544720"/>
                  <a:gd name="connsiteX4" fmla="*/ 1885794 w 2836333"/>
                  <a:gd name="connsiteY4" fmla="*/ 254778 h 544720"/>
                  <a:gd name="connsiteX5" fmla="*/ 2367843 w 2836333"/>
                  <a:gd name="connsiteY5" fmla="*/ 389497 h 544720"/>
                  <a:gd name="connsiteX6" fmla="*/ 2836333 w 2836333"/>
                  <a:gd name="connsiteY6" fmla="*/ 544719 h 544720"/>
                  <a:gd name="connsiteX0" fmla="*/ 0 w 2836333"/>
                  <a:gd name="connsiteY0" fmla="*/ 961341 h 961341"/>
                  <a:gd name="connsiteX1" fmla="*/ 465667 w 2836333"/>
                  <a:gd name="connsiteY1" fmla="*/ 916185 h 961341"/>
                  <a:gd name="connsiteX2" fmla="*/ 931333 w 2836333"/>
                  <a:gd name="connsiteY2" fmla="*/ 0 h 961341"/>
                  <a:gd name="connsiteX3" fmla="*/ 1413933 w 2836333"/>
                  <a:gd name="connsiteY3" fmla="*/ 416621 h 961341"/>
                  <a:gd name="connsiteX4" fmla="*/ 1885794 w 2836333"/>
                  <a:gd name="connsiteY4" fmla="*/ 671399 h 961341"/>
                  <a:gd name="connsiteX5" fmla="*/ 2367843 w 2836333"/>
                  <a:gd name="connsiteY5" fmla="*/ 806118 h 961341"/>
                  <a:gd name="connsiteX6" fmla="*/ 2836333 w 2836333"/>
                  <a:gd name="connsiteY6" fmla="*/ 961340 h 961341"/>
                  <a:gd name="connsiteX0" fmla="*/ 0 w 2836333"/>
                  <a:gd name="connsiteY0" fmla="*/ 1178604 h 1178604"/>
                  <a:gd name="connsiteX1" fmla="*/ 470762 w 2836333"/>
                  <a:gd name="connsiteY1" fmla="*/ 0 h 1178604"/>
                  <a:gd name="connsiteX2" fmla="*/ 931333 w 2836333"/>
                  <a:gd name="connsiteY2" fmla="*/ 217263 h 1178604"/>
                  <a:gd name="connsiteX3" fmla="*/ 1413933 w 2836333"/>
                  <a:gd name="connsiteY3" fmla="*/ 633884 h 1178604"/>
                  <a:gd name="connsiteX4" fmla="*/ 1885794 w 2836333"/>
                  <a:gd name="connsiteY4" fmla="*/ 888662 h 1178604"/>
                  <a:gd name="connsiteX5" fmla="*/ 2367843 w 2836333"/>
                  <a:gd name="connsiteY5" fmla="*/ 1023381 h 1178604"/>
                  <a:gd name="connsiteX6" fmla="*/ 2836333 w 2836333"/>
                  <a:gd name="connsiteY6" fmla="*/ 1178603 h 1178604"/>
                  <a:gd name="connsiteX0" fmla="*/ 0 w 2843974"/>
                  <a:gd name="connsiteY0" fmla="*/ 0 h 1398344"/>
                  <a:gd name="connsiteX1" fmla="*/ 478403 w 2843974"/>
                  <a:gd name="connsiteY1" fmla="*/ 219741 h 1398344"/>
                  <a:gd name="connsiteX2" fmla="*/ 938974 w 2843974"/>
                  <a:gd name="connsiteY2" fmla="*/ 437004 h 1398344"/>
                  <a:gd name="connsiteX3" fmla="*/ 1421574 w 2843974"/>
                  <a:gd name="connsiteY3" fmla="*/ 853625 h 1398344"/>
                  <a:gd name="connsiteX4" fmla="*/ 1893435 w 2843974"/>
                  <a:gd name="connsiteY4" fmla="*/ 1108403 h 1398344"/>
                  <a:gd name="connsiteX5" fmla="*/ 2375484 w 2843974"/>
                  <a:gd name="connsiteY5" fmla="*/ 1243122 h 1398344"/>
                  <a:gd name="connsiteX6" fmla="*/ 2843974 w 2843974"/>
                  <a:gd name="connsiteY6" fmla="*/ 1398344 h 1398344"/>
                  <a:gd name="connsiteX0" fmla="*/ 0 w 2843974"/>
                  <a:gd name="connsiteY0" fmla="*/ 0 h 1398344"/>
                  <a:gd name="connsiteX1" fmla="*/ 478403 w 2843974"/>
                  <a:gd name="connsiteY1" fmla="*/ 219741 h 1398344"/>
                  <a:gd name="connsiteX2" fmla="*/ 938974 w 2843974"/>
                  <a:gd name="connsiteY2" fmla="*/ 437004 h 1398344"/>
                  <a:gd name="connsiteX3" fmla="*/ 1421574 w 2843974"/>
                  <a:gd name="connsiteY3" fmla="*/ 853625 h 1398344"/>
                  <a:gd name="connsiteX4" fmla="*/ 1893435 w 2843974"/>
                  <a:gd name="connsiteY4" fmla="*/ 1108403 h 1398344"/>
                  <a:gd name="connsiteX5" fmla="*/ 2378031 w 2843974"/>
                  <a:gd name="connsiteY5" fmla="*/ 1258405 h 1398344"/>
                  <a:gd name="connsiteX6" fmla="*/ 2843974 w 2843974"/>
                  <a:gd name="connsiteY6" fmla="*/ 1398344 h 13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3974" h="1398344">
                    <a:moveTo>
                      <a:pt x="0" y="0"/>
                    </a:moveTo>
                    <a:lnTo>
                      <a:pt x="478403" y="219741"/>
                    </a:lnTo>
                    <a:lnTo>
                      <a:pt x="938974" y="437004"/>
                    </a:lnTo>
                    <a:lnTo>
                      <a:pt x="1421574" y="853625"/>
                    </a:lnTo>
                    <a:lnTo>
                      <a:pt x="1893435" y="1108403"/>
                    </a:lnTo>
                    <a:lnTo>
                      <a:pt x="2378031" y="1258405"/>
                    </a:lnTo>
                    <a:lnTo>
                      <a:pt x="2843974" y="1398344"/>
                    </a:lnTo>
                  </a:path>
                </a:pathLst>
              </a:cu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3" name="Isosceles Triangle 212">
                <a:extLst>
                  <a:ext uri="{FF2B5EF4-FFF2-40B4-BE49-F238E27FC236}">
                    <a16:creationId xmlns:a16="http://schemas.microsoft.com/office/drawing/2014/main" id="{539167D1-41AC-4504-ADDD-21601E886CF7}"/>
                  </a:ext>
                </a:extLst>
              </p:cNvPr>
              <p:cNvSpPr>
                <a:spLocks noChangeAspect="1"/>
              </p:cNvSpPr>
              <p:nvPr/>
            </p:nvSpPr>
            <p:spPr>
              <a:xfrm>
                <a:off x="5663532" y="4035639"/>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4" name="Isosceles Triangle 213">
                <a:extLst>
                  <a:ext uri="{FF2B5EF4-FFF2-40B4-BE49-F238E27FC236}">
                    <a16:creationId xmlns:a16="http://schemas.microsoft.com/office/drawing/2014/main" id="{3DE5269E-EFC6-4600-8897-AE2BBCF15A38}"/>
                  </a:ext>
                </a:extLst>
              </p:cNvPr>
              <p:cNvSpPr>
                <a:spLocks noChangeAspect="1"/>
              </p:cNvSpPr>
              <p:nvPr/>
            </p:nvSpPr>
            <p:spPr>
              <a:xfrm>
                <a:off x="6139351" y="4256938"/>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5" name="Isosceles Triangle 214">
                <a:extLst>
                  <a:ext uri="{FF2B5EF4-FFF2-40B4-BE49-F238E27FC236}">
                    <a16:creationId xmlns:a16="http://schemas.microsoft.com/office/drawing/2014/main" id="{F2C10CB3-0CCF-46DB-AF57-E7EA1186C0BD}"/>
                  </a:ext>
                </a:extLst>
              </p:cNvPr>
              <p:cNvSpPr>
                <a:spLocks noChangeAspect="1"/>
              </p:cNvSpPr>
              <p:nvPr/>
            </p:nvSpPr>
            <p:spPr>
              <a:xfrm>
                <a:off x="6606895" y="4482995"/>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1" name="Isosceles Triangle 360">
                <a:extLst>
                  <a:ext uri="{FF2B5EF4-FFF2-40B4-BE49-F238E27FC236}">
                    <a16:creationId xmlns:a16="http://schemas.microsoft.com/office/drawing/2014/main" id="{99FE6647-54E9-4AEA-9375-984DA50952A3}"/>
                  </a:ext>
                </a:extLst>
              </p:cNvPr>
              <p:cNvSpPr>
                <a:spLocks noChangeAspect="1"/>
              </p:cNvSpPr>
              <p:nvPr/>
            </p:nvSpPr>
            <p:spPr>
              <a:xfrm>
                <a:off x="7082714" y="4893420"/>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2" name="Isosceles Triangle 361">
                <a:extLst>
                  <a:ext uri="{FF2B5EF4-FFF2-40B4-BE49-F238E27FC236}">
                    <a16:creationId xmlns:a16="http://schemas.microsoft.com/office/drawing/2014/main" id="{924AE8D4-430A-4713-B5E7-16B64E672008}"/>
                  </a:ext>
                </a:extLst>
              </p:cNvPr>
              <p:cNvSpPr>
                <a:spLocks noChangeAspect="1"/>
              </p:cNvSpPr>
              <p:nvPr/>
            </p:nvSpPr>
            <p:spPr>
              <a:xfrm>
                <a:off x="7554395" y="5138609"/>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3" name="Isosceles Triangle 362">
                <a:extLst>
                  <a:ext uri="{FF2B5EF4-FFF2-40B4-BE49-F238E27FC236}">
                    <a16:creationId xmlns:a16="http://schemas.microsoft.com/office/drawing/2014/main" id="{6EB83EFC-F609-48BF-8FA8-7BDECB8FC817}"/>
                  </a:ext>
                </a:extLst>
              </p:cNvPr>
              <p:cNvSpPr>
                <a:spLocks noChangeAspect="1"/>
              </p:cNvSpPr>
              <p:nvPr/>
            </p:nvSpPr>
            <p:spPr>
              <a:xfrm>
                <a:off x="8026076" y="5289467"/>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4" name="Isosceles Triangle 363">
                <a:extLst>
                  <a:ext uri="{FF2B5EF4-FFF2-40B4-BE49-F238E27FC236}">
                    <a16:creationId xmlns:a16="http://schemas.microsoft.com/office/drawing/2014/main" id="{E672F39E-05D6-48D3-9428-E74209F09B09}"/>
                  </a:ext>
                </a:extLst>
              </p:cNvPr>
              <p:cNvSpPr>
                <a:spLocks noChangeAspect="1"/>
              </p:cNvSpPr>
              <p:nvPr/>
            </p:nvSpPr>
            <p:spPr>
              <a:xfrm>
                <a:off x="8497757" y="5429980"/>
                <a:ext cx="80103" cy="80103"/>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94" name="Group 193">
              <a:extLst>
                <a:ext uri="{FF2B5EF4-FFF2-40B4-BE49-F238E27FC236}">
                  <a16:creationId xmlns:a16="http://schemas.microsoft.com/office/drawing/2014/main" id="{625FE2CE-8D5C-4419-8EC5-E9F705BE28E8}"/>
                </a:ext>
              </a:extLst>
            </p:cNvPr>
            <p:cNvGrpSpPr/>
            <p:nvPr/>
          </p:nvGrpSpPr>
          <p:grpSpPr>
            <a:xfrm>
              <a:off x="5663532" y="4828223"/>
              <a:ext cx="2898307" cy="721711"/>
              <a:chOff x="5663532" y="4828223"/>
              <a:chExt cx="2898307" cy="721711"/>
            </a:xfrm>
          </p:grpSpPr>
          <p:sp>
            <p:nvSpPr>
              <p:cNvPr id="204" name="Oval 203">
                <a:extLst>
                  <a:ext uri="{FF2B5EF4-FFF2-40B4-BE49-F238E27FC236}">
                    <a16:creationId xmlns:a16="http://schemas.microsoft.com/office/drawing/2014/main" id="{656C3360-5EA9-4979-A22E-8A2CB26385BD}"/>
                  </a:ext>
                </a:extLst>
              </p:cNvPr>
              <p:cNvSpPr>
                <a:spLocks noChangeAspect="1"/>
              </p:cNvSpPr>
              <p:nvPr/>
            </p:nvSpPr>
            <p:spPr>
              <a:xfrm>
                <a:off x="5663532" y="4828223"/>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5" name="Oval 204">
                <a:extLst>
                  <a:ext uri="{FF2B5EF4-FFF2-40B4-BE49-F238E27FC236}">
                    <a16:creationId xmlns:a16="http://schemas.microsoft.com/office/drawing/2014/main" id="{87282957-298A-461E-9620-BB8BC8B0E0B2}"/>
                  </a:ext>
                </a:extLst>
              </p:cNvPr>
              <p:cNvSpPr>
                <a:spLocks noChangeAspect="1"/>
              </p:cNvSpPr>
              <p:nvPr/>
            </p:nvSpPr>
            <p:spPr>
              <a:xfrm>
                <a:off x="6139351" y="4882335"/>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6" name="Oval 205">
                <a:extLst>
                  <a:ext uri="{FF2B5EF4-FFF2-40B4-BE49-F238E27FC236}">
                    <a16:creationId xmlns:a16="http://schemas.microsoft.com/office/drawing/2014/main" id="{594DF72C-38C0-4E2D-A852-8D05C470B110}"/>
                  </a:ext>
                </a:extLst>
              </p:cNvPr>
              <p:cNvSpPr>
                <a:spLocks noChangeAspect="1"/>
              </p:cNvSpPr>
              <p:nvPr/>
            </p:nvSpPr>
            <p:spPr>
              <a:xfrm>
                <a:off x="6606895" y="5013776"/>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7" name="Oval 206">
                <a:extLst>
                  <a:ext uri="{FF2B5EF4-FFF2-40B4-BE49-F238E27FC236}">
                    <a16:creationId xmlns:a16="http://schemas.microsoft.com/office/drawing/2014/main" id="{C36E558A-B902-4099-A00B-B27C1E1728E7}"/>
                  </a:ext>
                </a:extLst>
              </p:cNvPr>
              <p:cNvSpPr>
                <a:spLocks noChangeAspect="1"/>
              </p:cNvSpPr>
              <p:nvPr/>
            </p:nvSpPr>
            <p:spPr>
              <a:xfrm>
                <a:off x="7082714" y="5151690"/>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8" name="Oval 207">
                <a:extLst>
                  <a:ext uri="{FF2B5EF4-FFF2-40B4-BE49-F238E27FC236}">
                    <a16:creationId xmlns:a16="http://schemas.microsoft.com/office/drawing/2014/main" id="{EAEF1E42-9388-432C-B4CD-EE0B901CA7E9}"/>
                  </a:ext>
                </a:extLst>
              </p:cNvPr>
              <p:cNvSpPr>
                <a:spLocks noChangeAspect="1"/>
              </p:cNvSpPr>
              <p:nvPr/>
            </p:nvSpPr>
            <p:spPr>
              <a:xfrm>
                <a:off x="7554395" y="5214958"/>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9" name="Oval 208">
                <a:extLst>
                  <a:ext uri="{FF2B5EF4-FFF2-40B4-BE49-F238E27FC236}">
                    <a16:creationId xmlns:a16="http://schemas.microsoft.com/office/drawing/2014/main" id="{EC530C58-1E6C-4EE0-AE78-5C5D941C8A44}"/>
                  </a:ext>
                </a:extLst>
              </p:cNvPr>
              <p:cNvSpPr>
                <a:spLocks noChangeAspect="1"/>
              </p:cNvSpPr>
              <p:nvPr/>
            </p:nvSpPr>
            <p:spPr>
              <a:xfrm>
                <a:off x="8026076" y="5346659"/>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0" name="Oval 209">
                <a:extLst>
                  <a:ext uri="{FF2B5EF4-FFF2-40B4-BE49-F238E27FC236}">
                    <a16:creationId xmlns:a16="http://schemas.microsoft.com/office/drawing/2014/main" id="{3E1E9128-939A-4F33-8436-AC6C516F5553}"/>
                  </a:ext>
                </a:extLst>
              </p:cNvPr>
              <p:cNvSpPr>
                <a:spLocks noChangeAspect="1"/>
              </p:cNvSpPr>
              <p:nvPr/>
            </p:nvSpPr>
            <p:spPr>
              <a:xfrm>
                <a:off x="8497757" y="5485852"/>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1" name="Freeform 249">
                <a:extLst>
                  <a:ext uri="{FF2B5EF4-FFF2-40B4-BE49-F238E27FC236}">
                    <a16:creationId xmlns:a16="http://schemas.microsoft.com/office/drawing/2014/main" id="{6A9ABEAE-3C81-4342-ACFE-9DC37FDFF9E0}"/>
                  </a:ext>
                </a:extLst>
              </p:cNvPr>
              <p:cNvSpPr/>
              <p:nvPr/>
            </p:nvSpPr>
            <p:spPr>
              <a:xfrm>
                <a:off x="5693263" y="4859858"/>
                <a:ext cx="2852833" cy="659887"/>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49664 h 249664"/>
                  <a:gd name="connsiteX1" fmla="*/ 465667 w 2836333"/>
                  <a:gd name="connsiteY1" fmla="*/ 204508 h 249664"/>
                  <a:gd name="connsiteX2" fmla="*/ 931333 w 2836333"/>
                  <a:gd name="connsiteY2" fmla="*/ 133952 h 249664"/>
                  <a:gd name="connsiteX3" fmla="*/ 1418393 w 2836333"/>
                  <a:gd name="connsiteY3" fmla="*/ 0 h 249664"/>
                  <a:gd name="connsiteX4" fmla="*/ 1890888 w 2836333"/>
                  <a:gd name="connsiteY4" fmla="*/ 97264 h 249664"/>
                  <a:gd name="connsiteX5" fmla="*/ 2367843 w 2836333"/>
                  <a:gd name="connsiteY5" fmla="*/ 94441 h 249664"/>
                  <a:gd name="connsiteX6" fmla="*/ 2836333 w 2836333"/>
                  <a:gd name="connsiteY6" fmla="*/ 249663 h 249664"/>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7843 w 2836333"/>
                  <a:gd name="connsiteY5" fmla="*/ 146603 h 301826"/>
                  <a:gd name="connsiteX6" fmla="*/ 2836333 w 2836333"/>
                  <a:gd name="connsiteY6" fmla="*/ 301825 h 301826"/>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3383 w 2836333"/>
                  <a:gd name="connsiteY5" fmla="*/ 215740 h 301826"/>
                  <a:gd name="connsiteX6" fmla="*/ 2836333 w 2836333"/>
                  <a:gd name="connsiteY6" fmla="*/ 301825 h 301826"/>
                  <a:gd name="connsiteX0" fmla="*/ 0 w 2838564"/>
                  <a:gd name="connsiteY0" fmla="*/ 301826 h 301826"/>
                  <a:gd name="connsiteX1" fmla="*/ 465667 w 2838564"/>
                  <a:gd name="connsiteY1" fmla="*/ 256670 h 301826"/>
                  <a:gd name="connsiteX2" fmla="*/ 931333 w 2838564"/>
                  <a:gd name="connsiteY2" fmla="*/ 186114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65667 w 2838564"/>
                  <a:gd name="connsiteY1" fmla="*/ 256670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79049 w 2838564"/>
                  <a:gd name="connsiteY1" fmla="*/ 178612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9115 w 2847679"/>
                  <a:gd name="connsiteY0" fmla="*/ 301826 h 301826"/>
                  <a:gd name="connsiteX1" fmla="*/ 0 w 2847679"/>
                  <a:gd name="connsiteY1" fmla="*/ 266734 h 301826"/>
                  <a:gd name="connsiteX2" fmla="*/ 488164 w 2847679"/>
                  <a:gd name="connsiteY2" fmla="*/ 178612 h 301826"/>
                  <a:gd name="connsiteX3" fmla="*/ 938218 w 2847679"/>
                  <a:gd name="connsiteY3" fmla="*/ 92443 h 301826"/>
                  <a:gd name="connsiteX4" fmla="*/ 1427508 w 2847679"/>
                  <a:gd name="connsiteY4" fmla="*/ 52162 h 301826"/>
                  <a:gd name="connsiteX5" fmla="*/ 1895542 w 2847679"/>
                  <a:gd name="connsiteY5" fmla="*/ 0 h 301826"/>
                  <a:gd name="connsiteX6" fmla="*/ 2372498 w 2847679"/>
                  <a:gd name="connsiteY6" fmla="*/ 215740 h 301826"/>
                  <a:gd name="connsiteX7" fmla="*/ 2847679 w 2847679"/>
                  <a:gd name="connsiteY7" fmla="*/ 223766 h 301826"/>
                  <a:gd name="connsiteX0" fmla="*/ 0 w 2863096"/>
                  <a:gd name="connsiteY0" fmla="*/ 279523 h 279523"/>
                  <a:gd name="connsiteX1" fmla="*/ 15417 w 2863096"/>
                  <a:gd name="connsiteY1" fmla="*/ 266734 h 279523"/>
                  <a:gd name="connsiteX2" fmla="*/ 503581 w 2863096"/>
                  <a:gd name="connsiteY2" fmla="*/ 178612 h 279523"/>
                  <a:gd name="connsiteX3" fmla="*/ 953635 w 2863096"/>
                  <a:gd name="connsiteY3" fmla="*/ 92443 h 279523"/>
                  <a:gd name="connsiteX4" fmla="*/ 1442925 w 2863096"/>
                  <a:gd name="connsiteY4" fmla="*/ 52162 h 279523"/>
                  <a:gd name="connsiteX5" fmla="*/ 1910959 w 2863096"/>
                  <a:gd name="connsiteY5" fmla="*/ 0 h 279523"/>
                  <a:gd name="connsiteX6" fmla="*/ 2387915 w 2863096"/>
                  <a:gd name="connsiteY6" fmla="*/ 215740 h 279523"/>
                  <a:gd name="connsiteX7" fmla="*/ 2863096 w 2863096"/>
                  <a:gd name="connsiteY7" fmla="*/ 223766 h 279523"/>
                  <a:gd name="connsiteX0" fmla="*/ 0 w 2863096"/>
                  <a:gd name="connsiteY0" fmla="*/ 279523 h 304410"/>
                  <a:gd name="connsiteX1" fmla="*/ 15417 w 2863096"/>
                  <a:gd name="connsiteY1" fmla="*/ 266734 h 304410"/>
                  <a:gd name="connsiteX2" fmla="*/ 503581 w 2863096"/>
                  <a:gd name="connsiteY2" fmla="*/ 178612 h 304410"/>
                  <a:gd name="connsiteX3" fmla="*/ 953635 w 2863096"/>
                  <a:gd name="connsiteY3" fmla="*/ 92443 h 304410"/>
                  <a:gd name="connsiteX4" fmla="*/ 1437192 w 2863096"/>
                  <a:gd name="connsiteY4" fmla="*/ 304410 h 304410"/>
                  <a:gd name="connsiteX5" fmla="*/ 1910959 w 2863096"/>
                  <a:gd name="connsiteY5" fmla="*/ 0 h 304410"/>
                  <a:gd name="connsiteX6" fmla="*/ 2387915 w 2863096"/>
                  <a:gd name="connsiteY6" fmla="*/ 215740 h 304410"/>
                  <a:gd name="connsiteX7" fmla="*/ 2863096 w 2863096"/>
                  <a:gd name="connsiteY7" fmla="*/ 223766 h 304410"/>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87915 w 2863096"/>
                  <a:gd name="connsiteY6" fmla="*/ 123297 h 211967"/>
                  <a:gd name="connsiteX7" fmla="*/ 2863096 w 2863096"/>
                  <a:gd name="connsiteY7" fmla="*/ 131323 h 211967"/>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73583 w 2863096"/>
                  <a:gd name="connsiteY6" fmla="*/ 200692 h 211967"/>
                  <a:gd name="connsiteX7" fmla="*/ 2863096 w 2863096"/>
                  <a:gd name="connsiteY7" fmla="*/ 131323 h 211967"/>
                  <a:gd name="connsiteX0" fmla="*/ 0 w 2865963"/>
                  <a:gd name="connsiteY0" fmla="*/ 187080 h 237382"/>
                  <a:gd name="connsiteX1" fmla="*/ 15417 w 2865963"/>
                  <a:gd name="connsiteY1" fmla="*/ 174291 h 237382"/>
                  <a:gd name="connsiteX2" fmla="*/ 503581 w 2865963"/>
                  <a:gd name="connsiteY2" fmla="*/ 86169 h 237382"/>
                  <a:gd name="connsiteX3" fmla="*/ 953635 w 2865963"/>
                  <a:gd name="connsiteY3" fmla="*/ 0 h 237382"/>
                  <a:gd name="connsiteX4" fmla="*/ 1437192 w 2865963"/>
                  <a:gd name="connsiteY4" fmla="*/ 211967 h 237382"/>
                  <a:gd name="connsiteX5" fmla="*/ 1916692 w 2865963"/>
                  <a:gd name="connsiteY5" fmla="*/ 179871 h 237382"/>
                  <a:gd name="connsiteX6" fmla="*/ 2373583 w 2865963"/>
                  <a:gd name="connsiteY6" fmla="*/ 200692 h 237382"/>
                  <a:gd name="connsiteX7" fmla="*/ 2865963 w 2865963"/>
                  <a:gd name="connsiteY7" fmla="*/ 237382 h 237382"/>
                  <a:gd name="connsiteX0" fmla="*/ 0 w 2865963"/>
                  <a:gd name="connsiteY0" fmla="*/ 100911 h 151213"/>
                  <a:gd name="connsiteX1" fmla="*/ 15417 w 2865963"/>
                  <a:gd name="connsiteY1" fmla="*/ 88122 h 151213"/>
                  <a:gd name="connsiteX2" fmla="*/ 503581 w 2865963"/>
                  <a:gd name="connsiteY2" fmla="*/ 0 h 151213"/>
                  <a:gd name="connsiteX3" fmla="*/ 956502 w 2865963"/>
                  <a:gd name="connsiteY3" fmla="*/ 140281 h 151213"/>
                  <a:gd name="connsiteX4" fmla="*/ 1437192 w 2865963"/>
                  <a:gd name="connsiteY4" fmla="*/ 125798 h 151213"/>
                  <a:gd name="connsiteX5" fmla="*/ 1916692 w 2865963"/>
                  <a:gd name="connsiteY5" fmla="*/ 93702 h 151213"/>
                  <a:gd name="connsiteX6" fmla="*/ 2373583 w 2865963"/>
                  <a:gd name="connsiteY6" fmla="*/ 114523 h 151213"/>
                  <a:gd name="connsiteX7" fmla="*/ 2865963 w 2865963"/>
                  <a:gd name="connsiteY7" fmla="*/ 151213 h 151213"/>
                  <a:gd name="connsiteX0" fmla="*/ 0 w 2865963"/>
                  <a:gd name="connsiteY0" fmla="*/ 12789 h 75266"/>
                  <a:gd name="connsiteX1" fmla="*/ 15417 w 2865963"/>
                  <a:gd name="connsiteY1" fmla="*/ 0 h 75266"/>
                  <a:gd name="connsiteX2" fmla="*/ 489248 w 2865963"/>
                  <a:gd name="connsiteY2" fmla="*/ 75266 h 75266"/>
                  <a:gd name="connsiteX3" fmla="*/ 956502 w 2865963"/>
                  <a:gd name="connsiteY3" fmla="*/ 52159 h 75266"/>
                  <a:gd name="connsiteX4" fmla="*/ 1437192 w 2865963"/>
                  <a:gd name="connsiteY4" fmla="*/ 37676 h 75266"/>
                  <a:gd name="connsiteX5" fmla="*/ 1916692 w 2865963"/>
                  <a:gd name="connsiteY5" fmla="*/ 5580 h 75266"/>
                  <a:gd name="connsiteX6" fmla="*/ 2373583 w 2865963"/>
                  <a:gd name="connsiteY6" fmla="*/ 26401 h 75266"/>
                  <a:gd name="connsiteX7" fmla="*/ 2865963 w 2865963"/>
                  <a:gd name="connsiteY7" fmla="*/ 63091 h 75266"/>
                  <a:gd name="connsiteX0" fmla="*/ 0 w 2865963"/>
                  <a:gd name="connsiteY0" fmla="*/ 7209 h 106211"/>
                  <a:gd name="connsiteX1" fmla="*/ 15417 w 2865963"/>
                  <a:gd name="connsiteY1" fmla="*/ 106211 h 106211"/>
                  <a:gd name="connsiteX2" fmla="*/ 489248 w 2865963"/>
                  <a:gd name="connsiteY2" fmla="*/ 69686 h 106211"/>
                  <a:gd name="connsiteX3" fmla="*/ 956502 w 2865963"/>
                  <a:gd name="connsiteY3" fmla="*/ 46579 h 106211"/>
                  <a:gd name="connsiteX4" fmla="*/ 1437192 w 2865963"/>
                  <a:gd name="connsiteY4" fmla="*/ 32096 h 106211"/>
                  <a:gd name="connsiteX5" fmla="*/ 1916692 w 2865963"/>
                  <a:gd name="connsiteY5" fmla="*/ 0 h 106211"/>
                  <a:gd name="connsiteX6" fmla="*/ 2373583 w 2865963"/>
                  <a:gd name="connsiteY6" fmla="*/ 20821 h 106211"/>
                  <a:gd name="connsiteX7" fmla="*/ 2865963 w 2865963"/>
                  <a:gd name="connsiteY7" fmla="*/ 57511 h 106211"/>
                  <a:gd name="connsiteX0" fmla="*/ 0 w 2850546"/>
                  <a:gd name="connsiteY0" fmla="*/ 106211 h 106211"/>
                  <a:gd name="connsiteX1" fmla="*/ 473831 w 2850546"/>
                  <a:gd name="connsiteY1" fmla="*/ 69686 h 106211"/>
                  <a:gd name="connsiteX2" fmla="*/ 941085 w 2850546"/>
                  <a:gd name="connsiteY2" fmla="*/ 46579 h 106211"/>
                  <a:gd name="connsiteX3" fmla="*/ 1421775 w 2850546"/>
                  <a:gd name="connsiteY3" fmla="*/ 32096 h 106211"/>
                  <a:gd name="connsiteX4" fmla="*/ 1901275 w 2850546"/>
                  <a:gd name="connsiteY4" fmla="*/ 0 h 106211"/>
                  <a:gd name="connsiteX5" fmla="*/ 2358166 w 2850546"/>
                  <a:gd name="connsiteY5" fmla="*/ 20821 h 106211"/>
                  <a:gd name="connsiteX6" fmla="*/ 2850546 w 2850546"/>
                  <a:gd name="connsiteY6" fmla="*/ 57511 h 106211"/>
                  <a:gd name="connsiteX0" fmla="*/ 0 w 2841947"/>
                  <a:gd name="connsiteY0" fmla="*/ 86146 h 86146"/>
                  <a:gd name="connsiteX1" fmla="*/ 465232 w 2841947"/>
                  <a:gd name="connsiteY1" fmla="*/ 69686 h 86146"/>
                  <a:gd name="connsiteX2" fmla="*/ 932486 w 2841947"/>
                  <a:gd name="connsiteY2" fmla="*/ 46579 h 86146"/>
                  <a:gd name="connsiteX3" fmla="*/ 1413176 w 2841947"/>
                  <a:gd name="connsiteY3" fmla="*/ 32096 h 86146"/>
                  <a:gd name="connsiteX4" fmla="*/ 1892676 w 2841947"/>
                  <a:gd name="connsiteY4" fmla="*/ 0 h 86146"/>
                  <a:gd name="connsiteX5" fmla="*/ 2349567 w 2841947"/>
                  <a:gd name="connsiteY5" fmla="*/ 20821 h 86146"/>
                  <a:gd name="connsiteX6" fmla="*/ 2841947 w 2841947"/>
                  <a:gd name="connsiteY6" fmla="*/ 57511 h 86146"/>
                  <a:gd name="connsiteX0" fmla="*/ 0 w 2855554"/>
                  <a:gd name="connsiteY0" fmla="*/ 0 h 119612"/>
                  <a:gd name="connsiteX1" fmla="*/ 478839 w 2855554"/>
                  <a:gd name="connsiteY1" fmla="*/ 119612 h 119612"/>
                  <a:gd name="connsiteX2" fmla="*/ 946093 w 2855554"/>
                  <a:gd name="connsiteY2" fmla="*/ 96505 h 119612"/>
                  <a:gd name="connsiteX3" fmla="*/ 1426783 w 2855554"/>
                  <a:gd name="connsiteY3" fmla="*/ 82022 h 119612"/>
                  <a:gd name="connsiteX4" fmla="*/ 1906283 w 2855554"/>
                  <a:gd name="connsiteY4" fmla="*/ 49926 h 119612"/>
                  <a:gd name="connsiteX5" fmla="*/ 2363174 w 2855554"/>
                  <a:gd name="connsiteY5" fmla="*/ 70747 h 119612"/>
                  <a:gd name="connsiteX6" fmla="*/ 2855554 w 2855554"/>
                  <a:gd name="connsiteY6" fmla="*/ 107437 h 119612"/>
                  <a:gd name="connsiteX0" fmla="*/ 0 w 2855554"/>
                  <a:gd name="connsiteY0" fmla="*/ 0 h 107437"/>
                  <a:gd name="connsiteX1" fmla="*/ 487003 w 2855554"/>
                  <a:gd name="connsiteY1" fmla="*/ 54298 h 107437"/>
                  <a:gd name="connsiteX2" fmla="*/ 946093 w 2855554"/>
                  <a:gd name="connsiteY2" fmla="*/ 96505 h 107437"/>
                  <a:gd name="connsiteX3" fmla="*/ 1426783 w 2855554"/>
                  <a:gd name="connsiteY3" fmla="*/ 82022 h 107437"/>
                  <a:gd name="connsiteX4" fmla="*/ 1906283 w 2855554"/>
                  <a:gd name="connsiteY4" fmla="*/ 49926 h 107437"/>
                  <a:gd name="connsiteX5" fmla="*/ 2363174 w 2855554"/>
                  <a:gd name="connsiteY5" fmla="*/ 70747 h 107437"/>
                  <a:gd name="connsiteX6" fmla="*/ 2855554 w 2855554"/>
                  <a:gd name="connsiteY6" fmla="*/ 107437 h 107437"/>
                  <a:gd name="connsiteX0" fmla="*/ 0 w 2855554"/>
                  <a:gd name="connsiteY0" fmla="*/ 0 h 180869"/>
                  <a:gd name="connsiteX1" fmla="*/ 487003 w 2855554"/>
                  <a:gd name="connsiteY1" fmla="*/ 54298 h 180869"/>
                  <a:gd name="connsiteX2" fmla="*/ 943371 w 2855554"/>
                  <a:gd name="connsiteY2" fmla="*/ 180869 h 180869"/>
                  <a:gd name="connsiteX3" fmla="*/ 1426783 w 2855554"/>
                  <a:gd name="connsiteY3" fmla="*/ 82022 h 180869"/>
                  <a:gd name="connsiteX4" fmla="*/ 1906283 w 2855554"/>
                  <a:gd name="connsiteY4" fmla="*/ 49926 h 180869"/>
                  <a:gd name="connsiteX5" fmla="*/ 2363174 w 2855554"/>
                  <a:gd name="connsiteY5" fmla="*/ 70747 h 180869"/>
                  <a:gd name="connsiteX6" fmla="*/ 2855554 w 2855554"/>
                  <a:gd name="connsiteY6" fmla="*/ 107437 h 180869"/>
                  <a:gd name="connsiteX0" fmla="*/ 0 w 2855554"/>
                  <a:gd name="connsiteY0" fmla="*/ 0 h 326950"/>
                  <a:gd name="connsiteX1" fmla="*/ 487003 w 2855554"/>
                  <a:gd name="connsiteY1" fmla="*/ 54298 h 326950"/>
                  <a:gd name="connsiteX2" fmla="*/ 943371 w 2855554"/>
                  <a:gd name="connsiteY2" fmla="*/ 180869 h 326950"/>
                  <a:gd name="connsiteX3" fmla="*/ 1421340 w 2855554"/>
                  <a:gd name="connsiteY3" fmla="*/ 326950 h 326950"/>
                  <a:gd name="connsiteX4" fmla="*/ 1906283 w 2855554"/>
                  <a:gd name="connsiteY4" fmla="*/ 49926 h 326950"/>
                  <a:gd name="connsiteX5" fmla="*/ 2363174 w 2855554"/>
                  <a:gd name="connsiteY5" fmla="*/ 70747 h 326950"/>
                  <a:gd name="connsiteX6" fmla="*/ 2855554 w 2855554"/>
                  <a:gd name="connsiteY6" fmla="*/ 107437 h 326950"/>
                  <a:gd name="connsiteX0" fmla="*/ 0 w 2855554"/>
                  <a:gd name="connsiteY0" fmla="*/ 0 h 384661"/>
                  <a:gd name="connsiteX1" fmla="*/ 487003 w 2855554"/>
                  <a:gd name="connsiteY1" fmla="*/ 54298 h 384661"/>
                  <a:gd name="connsiteX2" fmla="*/ 943371 w 2855554"/>
                  <a:gd name="connsiteY2" fmla="*/ 180869 h 384661"/>
                  <a:gd name="connsiteX3" fmla="*/ 1421340 w 2855554"/>
                  <a:gd name="connsiteY3" fmla="*/ 326950 h 384661"/>
                  <a:gd name="connsiteX4" fmla="*/ 1887233 w 2855554"/>
                  <a:gd name="connsiteY4" fmla="*/ 384661 h 384661"/>
                  <a:gd name="connsiteX5" fmla="*/ 2363174 w 2855554"/>
                  <a:gd name="connsiteY5" fmla="*/ 70747 h 384661"/>
                  <a:gd name="connsiteX6" fmla="*/ 2855554 w 2855554"/>
                  <a:gd name="connsiteY6" fmla="*/ 107437 h 384661"/>
                  <a:gd name="connsiteX0" fmla="*/ 0 w 2855554"/>
                  <a:gd name="connsiteY0" fmla="*/ 0 h 522504"/>
                  <a:gd name="connsiteX1" fmla="*/ 487003 w 2855554"/>
                  <a:gd name="connsiteY1" fmla="*/ 54298 h 522504"/>
                  <a:gd name="connsiteX2" fmla="*/ 943371 w 2855554"/>
                  <a:gd name="connsiteY2" fmla="*/ 180869 h 522504"/>
                  <a:gd name="connsiteX3" fmla="*/ 1421340 w 2855554"/>
                  <a:gd name="connsiteY3" fmla="*/ 326950 h 522504"/>
                  <a:gd name="connsiteX4" fmla="*/ 1887233 w 2855554"/>
                  <a:gd name="connsiteY4" fmla="*/ 384661 h 522504"/>
                  <a:gd name="connsiteX5" fmla="*/ 2365895 w 2855554"/>
                  <a:gd name="connsiteY5" fmla="*/ 522504 h 522504"/>
                  <a:gd name="connsiteX6" fmla="*/ 2855554 w 2855554"/>
                  <a:gd name="connsiteY6" fmla="*/ 107437 h 522504"/>
                  <a:gd name="connsiteX0" fmla="*/ 0 w 2852833"/>
                  <a:gd name="connsiteY0" fmla="*/ 0 h 659887"/>
                  <a:gd name="connsiteX1" fmla="*/ 487003 w 2852833"/>
                  <a:gd name="connsiteY1" fmla="*/ 54298 h 659887"/>
                  <a:gd name="connsiteX2" fmla="*/ 943371 w 2852833"/>
                  <a:gd name="connsiteY2" fmla="*/ 180869 h 659887"/>
                  <a:gd name="connsiteX3" fmla="*/ 1421340 w 2852833"/>
                  <a:gd name="connsiteY3" fmla="*/ 326950 h 659887"/>
                  <a:gd name="connsiteX4" fmla="*/ 1887233 w 2852833"/>
                  <a:gd name="connsiteY4" fmla="*/ 384661 h 659887"/>
                  <a:gd name="connsiteX5" fmla="*/ 2365895 w 2852833"/>
                  <a:gd name="connsiteY5" fmla="*/ 522504 h 659887"/>
                  <a:gd name="connsiteX6" fmla="*/ 2852833 w 2852833"/>
                  <a:gd name="connsiteY6" fmla="*/ 659887 h 65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2833" h="659887">
                    <a:moveTo>
                      <a:pt x="0" y="0"/>
                    </a:moveTo>
                    <a:lnTo>
                      <a:pt x="487003" y="54298"/>
                    </a:lnTo>
                    <a:lnTo>
                      <a:pt x="943371" y="180869"/>
                    </a:lnTo>
                    <a:lnTo>
                      <a:pt x="1421340" y="326950"/>
                    </a:lnTo>
                    <a:lnTo>
                      <a:pt x="1887233" y="384661"/>
                    </a:lnTo>
                    <a:lnTo>
                      <a:pt x="2365895" y="522504"/>
                    </a:lnTo>
                    <a:lnTo>
                      <a:pt x="2852833" y="659887"/>
                    </a:lnTo>
                  </a:path>
                </a:pathLst>
              </a:custGeom>
              <a:ln w="19050">
                <a:solidFill>
                  <a:srgbClr val="0180B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5" name="Group 194">
              <a:extLst>
                <a:ext uri="{FF2B5EF4-FFF2-40B4-BE49-F238E27FC236}">
                  <a16:creationId xmlns:a16="http://schemas.microsoft.com/office/drawing/2014/main" id="{E9260298-8F97-4D4B-AAB8-EF16442233E3}"/>
                </a:ext>
              </a:extLst>
            </p:cNvPr>
            <p:cNvGrpSpPr/>
            <p:nvPr/>
          </p:nvGrpSpPr>
          <p:grpSpPr>
            <a:xfrm>
              <a:off x="5663532" y="5066819"/>
              <a:ext cx="2903655" cy="471459"/>
              <a:chOff x="5663532" y="5066819"/>
              <a:chExt cx="2903655" cy="471459"/>
            </a:xfrm>
          </p:grpSpPr>
          <p:sp>
            <p:nvSpPr>
              <p:cNvPr id="196" name="Freeform 251">
                <a:extLst>
                  <a:ext uri="{FF2B5EF4-FFF2-40B4-BE49-F238E27FC236}">
                    <a16:creationId xmlns:a16="http://schemas.microsoft.com/office/drawing/2014/main" id="{4A34E0D8-99AF-4F7B-AAE5-82C4F491D0C4}"/>
                  </a:ext>
                </a:extLst>
              </p:cNvPr>
              <p:cNvSpPr/>
              <p:nvPr/>
            </p:nvSpPr>
            <p:spPr>
              <a:xfrm>
                <a:off x="5685482" y="5093290"/>
                <a:ext cx="2863336" cy="418288"/>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49664 h 249664"/>
                  <a:gd name="connsiteX1" fmla="*/ 465667 w 2836333"/>
                  <a:gd name="connsiteY1" fmla="*/ 204508 h 249664"/>
                  <a:gd name="connsiteX2" fmla="*/ 931333 w 2836333"/>
                  <a:gd name="connsiteY2" fmla="*/ 133952 h 249664"/>
                  <a:gd name="connsiteX3" fmla="*/ 1418393 w 2836333"/>
                  <a:gd name="connsiteY3" fmla="*/ 0 h 249664"/>
                  <a:gd name="connsiteX4" fmla="*/ 1890888 w 2836333"/>
                  <a:gd name="connsiteY4" fmla="*/ 97264 h 249664"/>
                  <a:gd name="connsiteX5" fmla="*/ 2367843 w 2836333"/>
                  <a:gd name="connsiteY5" fmla="*/ 94441 h 249664"/>
                  <a:gd name="connsiteX6" fmla="*/ 2836333 w 2836333"/>
                  <a:gd name="connsiteY6" fmla="*/ 249663 h 249664"/>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7843 w 2836333"/>
                  <a:gd name="connsiteY5" fmla="*/ 146603 h 301826"/>
                  <a:gd name="connsiteX6" fmla="*/ 2836333 w 2836333"/>
                  <a:gd name="connsiteY6" fmla="*/ 301825 h 301826"/>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3383 w 2836333"/>
                  <a:gd name="connsiteY5" fmla="*/ 215740 h 301826"/>
                  <a:gd name="connsiteX6" fmla="*/ 2836333 w 2836333"/>
                  <a:gd name="connsiteY6" fmla="*/ 301825 h 301826"/>
                  <a:gd name="connsiteX0" fmla="*/ 0 w 2838564"/>
                  <a:gd name="connsiteY0" fmla="*/ 301826 h 301826"/>
                  <a:gd name="connsiteX1" fmla="*/ 465667 w 2838564"/>
                  <a:gd name="connsiteY1" fmla="*/ 256670 h 301826"/>
                  <a:gd name="connsiteX2" fmla="*/ 931333 w 2838564"/>
                  <a:gd name="connsiteY2" fmla="*/ 186114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65667 w 2838564"/>
                  <a:gd name="connsiteY1" fmla="*/ 256670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79049 w 2838564"/>
                  <a:gd name="connsiteY1" fmla="*/ 178612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9115 w 2847679"/>
                  <a:gd name="connsiteY0" fmla="*/ 301826 h 301826"/>
                  <a:gd name="connsiteX1" fmla="*/ 0 w 2847679"/>
                  <a:gd name="connsiteY1" fmla="*/ 266734 h 301826"/>
                  <a:gd name="connsiteX2" fmla="*/ 488164 w 2847679"/>
                  <a:gd name="connsiteY2" fmla="*/ 178612 h 301826"/>
                  <a:gd name="connsiteX3" fmla="*/ 938218 w 2847679"/>
                  <a:gd name="connsiteY3" fmla="*/ 92443 h 301826"/>
                  <a:gd name="connsiteX4" fmla="*/ 1427508 w 2847679"/>
                  <a:gd name="connsiteY4" fmla="*/ 52162 h 301826"/>
                  <a:gd name="connsiteX5" fmla="*/ 1895542 w 2847679"/>
                  <a:gd name="connsiteY5" fmla="*/ 0 h 301826"/>
                  <a:gd name="connsiteX6" fmla="*/ 2372498 w 2847679"/>
                  <a:gd name="connsiteY6" fmla="*/ 215740 h 301826"/>
                  <a:gd name="connsiteX7" fmla="*/ 2847679 w 2847679"/>
                  <a:gd name="connsiteY7" fmla="*/ 223766 h 301826"/>
                  <a:gd name="connsiteX0" fmla="*/ 0 w 2863096"/>
                  <a:gd name="connsiteY0" fmla="*/ 279523 h 279523"/>
                  <a:gd name="connsiteX1" fmla="*/ 15417 w 2863096"/>
                  <a:gd name="connsiteY1" fmla="*/ 266734 h 279523"/>
                  <a:gd name="connsiteX2" fmla="*/ 503581 w 2863096"/>
                  <a:gd name="connsiteY2" fmla="*/ 178612 h 279523"/>
                  <a:gd name="connsiteX3" fmla="*/ 953635 w 2863096"/>
                  <a:gd name="connsiteY3" fmla="*/ 92443 h 279523"/>
                  <a:gd name="connsiteX4" fmla="*/ 1442925 w 2863096"/>
                  <a:gd name="connsiteY4" fmla="*/ 52162 h 279523"/>
                  <a:gd name="connsiteX5" fmla="*/ 1910959 w 2863096"/>
                  <a:gd name="connsiteY5" fmla="*/ 0 h 279523"/>
                  <a:gd name="connsiteX6" fmla="*/ 2387915 w 2863096"/>
                  <a:gd name="connsiteY6" fmla="*/ 215740 h 279523"/>
                  <a:gd name="connsiteX7" fmla="*/ 2863096 w 2863096"/>
                  <a:gd name="connsiteY7" fmla="*/ 223766 h 279523"/>
                  <a:gd name="connsiteX0" fmla="*/ 0 w 2863096"/>
                  <a:gd name="connsiteY0" fmla="*/ 279523 h 304410"/>
                  <a:gd name="connsiteX1" fmla="*/ 15417 w 2863096"/>
                  <a:gd name="connsiteY1" fmla="*/ 266734 h 304410"/>
                  <a:gd name="connsiteX2" fmla="*/ 503581 w 2863096"/>
                  <a:gd name="connsiteY2" fmla="*/ 178612 h 304410"/>
                  <a:gd name="connsiteX3" fmla="*/ 953635 w 2863096"/>
                  <a:gd name="connsiteY3" fmla="*/ 92443 h 304410"/>
                  <a:gd name="connsiteX4" fmla="*/ 1437192 w 2863096"/>
                  <a:gd name="connsiteY4" fmla="*/ 304410 h 304410"/>
                  <a:gd name="connsiteX5" fmla="*/ 1910959 w 2863096"/>
                  <a:gd name="connsiteY5" fmla="*/ 0 h 304410"/>
                  <a:gd name="connsiteX6" fmla="*/ 2387915 w 2863096"/>
                  <a:gd name="connsiteY6" fmla="*/ 215740 h 304410"/>
                  <a:gd name="connsiteX7" fmla="*/ 2863096 w 2863096"/>
                  <a:gd name="connsiteY7" fmla="*/ 223766 h 304410"/>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87915 w 2863096"/>
                  <a:gd name="connsiteY6" fmla="*/ 123297 h 211967"/>
                  <a:gd name="connsiteX7" fmla="*/ 2863096 w 2863096"/>
                  <a:gd name="connsiteY7" fmla="*/ 131323 h 211967"/>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73583 w 2863096"/>
                  <a:gd name="connsiteY6" fmla="*/ 200692 h 211967"/>
                  <a:gd name="connsiteX7" fmla="*/ 2863096 w 2863096"/>
                  <a:gd name="connsiteY7" fmla="*/ 131323 h 211967"/>
                  <a:gd name="connsiteX0" fmla="*/ 0 w 2865963"/>
                  <a:gd name="connsiteY0" fmla="*/ 187080 h 237382"/>
                  <a:gd name="connsiteX1" fmla="*/ 15417 w 2865963"/>
                  <a:gd name="connsiteY1" fmla="*/ 174291 h 237382"/>
                  <a:gd name="connsiteX2" fmla="*/ 503581 w 2865963"/>
                  <a:gd name="connsiteY2" fmla="*/ 86169 h 237382"/>
                  <a:gd name="connsiteX3" fmla="*/ 953635 w 2865963"/>
                  <a:gd name="connsiteY3" fmla="*/ 0 h 237382"/>
                  <a:gd name="connsiteX4" fmla="*/ 1437192 w 2865963"/>
                  <a:gd name="connsiteY4" fmla="*/ 211967 h 237382"/>
                  <a:gd name="connsiteX5" fmla="*/ 1916692 w 2865963"/>
                  <a:gd name="connsiteY5" fmla="*/ 179871 h 237382"/>
                  <a:gd name="connsiteX6" fmla="*/ 2373583 w 2865963"/>
                  <a:gd name="connsiteY6" fmla="*/ 200692 h 237382"/>
                  <a:gd name="connsiteX7" fmla="*/ 2865963 w 2865963"/>
                  <a:gd name="connsiteY7" fmla="*/ 237382 h 237382"/>
                  <a:gd name="connsiteX0" fmla="*/ 0 w 2865963"/>
                  <a:gd name="connsiteY0" fmla="*/ 100911 h 151213"/>
                  <a:gd name="connsiteX1" fmla="*/ 15417 w 2865963"/>
                  <a:gd name="connsiteY1" fmla="*/ 88122 h 151213"/>
                  <a:gd name="connsiteX2" fmla="*/ 503581 w 2865963"/>
                  <a:gd name="connsiteY2" fmla="*/ 0 h 151213"/>
                  <a:gd name="connsiteX3" fmla="*/ 956502 w 2865963"/>
                  <a:gd name="connsiteY3" fmla="*/ 140281 h 151213"/>
                  <a:gd name="connsiteX4" fmla="*/ 1437192 w 2865963"/>
                  <a:gd name="connsiteY4" fmla="*/ 125798 h 151213"/>
                  <a:gd name="connsiteX5" fmla="*/ 1916692 w 2865963"/>
                  <a:gd name="connsiteY5" fmla="*/ 93702 h 151213"/>
                  <a:gd name="connsiteX6" fmla="*/ 2373583 w 2865963"/>
                  <a:gd name="connsiteY6" fmla="*/ 114523 h 151213"/>
                  <a:gd name="connsiteX7" fmla="*/ 2865963 w 2865963"/>
                  <a:gd name="connsiteY7" fmla="*/ 151213 h 151213"/>
                  <a:gd name="connsiteX0" fmla="*/ 0 w 2865963"/>
                  <a:gd name="connsiteY0" fmla="*/ 12789 h 75266"/>
                  <a:gd name="connsiteX1" fmla="*/ 15417 w 2865963"/>
                  <a:gd name="connsiteY1" fmla="*/ 0 h 75266"/>
                  <a:gd name="connsiteX2" fmla="*/ 489248 w 2865963"/>
                  <a:gd name="connsiteY2" fmla="*/ 75266 h 75266"/>
                  <a:gd name="connsiteX3" fmla="*/ 956502 w 2865963"/>
                  <a:gd name="connsiteY3" fmla="*/ 52159 h 75266"/>
                  <a:gd name="connsiteX4" fmla="*/ 1437192 w 2865963"/>
                  <a:gd name="connsiteY4" fmla="*/ 37676 h 75266"/>
                  <a:gd name="connsiteX5" fmla="*/ 1916692 w 2865963"/>
                  <a:gd name="connsiteY5" fmla="*/ 5580 h 75266"/>
                  <a:gd name="connsiteX6" fmla="*/ 2373583 w 2865963"/>
                  <a:gd name="connsiteY6" fmla="*/ 26401 h 75266"/>
                  <a:gd name="connsiteX7" fmla="*/ 2865963 w 2865963"/>
                  <a:gd name="connsiteY7" fmla="*/ 63091 h 75266"/>
                  <a:gd name="connsiteX0" fmla="*/ 0 w 2865963"/>
                  <a:gd name="connsiteY0" fmla="*/ 7209 h 106211"/>
                  <a:gd name="connsiteX1" fmla="*/ 15417 w 2865963"/>
                  <a:gd name="connsiteY1" fmla="*/ 106211 h 106211"/>
                  <a:gd name="connsiteX2" fmla="*/ 489248 w 2865963"/>
                  <a:gd name="connsiteY2" fmla="*/ 69686 h 106211"/>
                  <a:gd name="connsiteX3" fmla="*/ 956502 w 2865963"/>
                  <a:gd name="connsiteY3" fmla="*/ 46579 h 106211"/>
                  <a:gd name="connsiteX4" fmla="*/ 1437192 w 2865963"/>
                  <a:gd name="connsiteY4" fmla="*/ 32096 h 106211"/>
                  <a:gd name="connsiteX5" fmla="*/ 1916692 w 2865963"/>
                  <a:gd name="connsiteY5" fmla="*/ 0 h 106211"/>
                  <a:gd name="connsiteX6" fmla="*/ 2373583 w 2865963"/>
                  <a:gd name="connsiteY6" fmla="*/ 20821 h 106211"/>
                  <a:gd name="connsiteX7" fmla="*/ 2865963 w 2865963"/>
                  <a:gd name="connsiteY7" fmla="*/ 57511 h 106211"/>
                  <a:gd name="connsiteX0" fmla="*/ 0 w 2850546"/>
                  <a:gd name="connsiteY0" fmla="*/ 106211 h 106211"/>
                  <a:gd name="connsiteX1" fmla="*/ 473831 w 2850546"/>
                  <a:gd name="connsiteY1" fmla="*/ 69686 h 106211"/>
                  <a:gd name="connsiteX2" fmla="*/ 941085 w 2850546"/>
                  <a:gd name="connsiteY2" fmla="*/ 46579 h 106211"/>
                  <a:gd name="connsiteX3" fmla="*/ 1421775 w 2850546"/>
                  <a:gd name="connsiteY3" fmla="*/ 32096 h 106211"/>
                  <a:gd name="connsiteX4" fmla="*/ 1901275 w 2850546"/>
                  <a:gd name="connsiteY4" fmla="*/ 0 h 106211"/>
                  <a:gd name="connsiteX5" fmla="*/ 2358166 w 2850546"/>
                  <a:gd name="connsiteY5" fmla="*/ 20821 h 106211"/>
                  <a:gd name="connsiteX6" fmla="*/ 2850546 w 2850546"/>
                  <a:gd name="connsiteY6" fmla="*/ 57511 h 106211"/>
                  <a:gd name="connsiteX0" fmla="*/ 0 w 2841947"/>
                  <a:gd name="connsiteY0" fmla="*/ 86146 h 86146"/>
                  <a:gd name="connsiteX1" fmla="*/ 465232 w 2841947"/>
                  <a:gd name="connsiteY1" fmla="*/ 69686 h 86146"/>
                  <a:gd name="connsiteX2" fmla="*/ 932486 w 2841947"/>
                  <a:gd name="connsiteY2" fmla="*/ 46579 h 86146"/>
                  <a:gd name="connsiteX3" fmla="*/ 1413176 w 2841947"/>
                  <a:gd name="connsiteY3" fmla="*/ 32096 h 86146"/>
                  <a:gd name="connsiteX4" fmla="*/ 1892676 w 2841947"/>
                  <a:gd name="connsiteY4" fmla="*/ 0 h 86146"/>
                  <a:gd name="connsiteX5" fmla="*/ 2349567 w 2841947"/>
                  <a:gd name="connsiteY5" fmla="*/ 20821 h 86146"/>
                  <a:gd name="connsiteX6" fmla="*/ 2841947 w 2841947"/>
                  <a:gd name="connsiteY6" fmla="*/ 57511 h 86146"/>
                  <a:gd name="connsiteX0" fmla="*/ 0 w 2841947"/>
                  <a:gd name="connsiteY0" fmla="*/ 102780 h 102780"/>
                  <a:gd name="connsiteX1" fmla="*/ 465232 w 2841947"/>
                  <a:gd name="connsiteY1" fmla="*/ 86320 h 102780"/>
                  <a:gd name="connsiteX2" fmla="*/ 932486 w 2841947"/>
                  <a:gd name="connsiteY2" fmla="*/ 63213 h 102780"/>
                  <a:gd name="connsiteX3" fmla="*/ 1413176 w 2841947"/>
                  <a:gd name="connsiteY3" fmla="*/ 0 h 102780"/>
                  <a:gd name="connsiteX4" fmla="*/ 1892676 w 2841947"/>
                  <a:gd name="connsiteY4" fmla="*/ 16634 h 102780"/>
                  <a:gd name="connsiteX5" fmla="*/ 2349567 w 2841947"/>
                  <a:gd name="connsiteY5" fmla="*/ 37455 h 102780"/>
                  <a:gd name="connsiteX6" fmla="*/ 2841947 w 2841947"/>
                  <a:gd name="connsiteY6" fmla="*/ 74145 h 102780"/>
                  <a:gd name="connsiteX0" fmla="*/ 0 w 2841947"/>
                  <a:gd name="connsiteY0" fmla="*/ 140608 h 140608"/>
                  <a:gd name="connsiteX1" fmla="*/ 465232 w 2841947"/>
                  <a:gd name="connsiteY1" fmla="*/ 124148 h 140608"/>
                  <a:gd name="connsiteX2" fmla="*/ 932486 w 2841947"/>
                  <a:gd name="connsiteY2" fmla="*/ 101041 h 140608"/>
                  <a:gd name="connsiteX3" fmla="*/ 1413176 w 2841947"/>
                  <a:gd name="connsiteY3" fmla="*/ 37828 h 140608"/>
                  <a:gd name="connsiteX4" fmla="*/ 1878343 w 2841947"/>
                  <a:gd name="connsiteY4" fmla="*/ 0 h 140608"/>
                  <a:gd name="connsiteX5" fmla="*/ 2349567 w 2841947"/>
                  <a:gd name="connsiteY5" fmla="*/ 75283 h 140608"/>
                  <a:gd name="connsiteX6" fmla="*/ 2841947 w 2841947"/>
                  <a:gd name="connsiteY6" fmla="*/ 111973 h 140608"/>
                  <a:gd name="connsiteX0" fmla="*/ 0 w 2841947"/>
                  <a:gd name="connsiteY0" fmla="*/ 140608 h 140608"/>
                  <a:gd name="connsiteX1" fmla="*/ 465232 w 2841947"/>
                  <a:gd name="connsiteY1" fmla="*/ 124148 h 140608"/>
                  <a:gd name="connsiteX2" fmla="*/ 932486 w 2841947"/>
                  <a:gd name="connsiteY2" fmla="*/ 101041 h 140608"/>
                  <a:gd name="connsiteX3" fmla="*/ 1413176 w 2841947"/>
                  <a:gd name="connsiteY3" fmla="*/ 37828 h 140608"/>
                  <a:gd name="connsiteX4" fmla="*/ 1878343 w 2841947"/>
                  <a:gd name="connsiteY4" fmla="*/ 0 h 140608"/>
                  <a:gd name="connsiteX5" fmla="*/ 2366765 w 2841947"/>
                  <a:gd name="connsiteY5" fmla="*/ 6488 h 140608"/>
                  <a:gd name="connsiteX6" fmla="*/ 2841947 w 2841947"/>
                  <a:gd name="connsiteY6" fmla="*/ 111973 h 140608"/>
                  <a:gd name="connsiteX0" fmla="*/ 0 w 2841947"/>
                  <a:gd name="connsiteY0" fmla="*/ 140608 h 140608"/>
                  <a:gd name="connsiteX1" fmla="*/ 465232 w 2841947"/>
                  <a:gd name="connsiteY1" fmla="*/ 124148 h 140608"/>
                  <a:gd name="connsiteX2" fmla="*/ 932486 w 2841947"/>
                  <a:gd name="connsiteY2" fmla="*/ 101041 h 140608"/>
                  <a:gd name="connsiteX3" fmla="*/ 1413176 w 2841947"/>
                  <a:gd name="connsiteY3" fmla="*/ 37828 h 140608"/>
                  <a:gd name="connsiteX4" fmla="*/ 1878343 w 2841947"/>
                  <a:gd name="connsiteY4" fmla="*/ 0 h 140608"/>
                  <a:gd name="connsiteX5" fmla="*/ 2361418 w 2841947"/>
                  <a:gd name="connsiteY5" fmla="*/ 46593 h 140608"/>
                  <a:gd name="connsiteX6" fmla="*/ 2841947 w 2841947"/>
                  <a:gd name="connsiteY6" fmla="*/ 111973 h 140608"/>
                  <a:gd name="connsiteX0" fmla="*/ 0 w 2841947"/>
                  <a:gd name="connsiteY0" fmla="*/ 241812 h 241812"/>
                  <a:gd name="connsiteX1" fmla="*/ 465232 w 2841947"/>
                  <a:gd name="connsiteY1" fmla="*/ 225352 h 241812"/>
                  <a:gd name="connsiteX2" fmla="*/ 932486 w 2841947"/>
                  <a:gd name="connsiteY2" fmla="*/ 202245 h 241812"/>
                  <a:gd name="connsiteX3" fmla="*/ 1415850 w 2841947"/>
                  <a:gd name="connsiteY3" fmla="*/ 0 h 241812"/>
                  <a:gd name="connsiteX4" fmla="*/ 1878343 w 2841947"/>
                  <a:gd name="connsiteY4" fmla="*/ 101204 h 241812"/>
                  <a:gd name="connsiteX5" fmla="*/ 2361418 w 2841947"/>
                  <a:gd name="connsiteY5" fmla="*/ 147797 h 241812"/>
                  <a:gd name="connsiteX6" fmla="*/ 2841947 w 2841947"/>
                  <a:gd name="connsiteY6" fmla="*/ 213177 h 241812"/>
                  <a:gd name="connsiteX0" fmla="*/ 0 w 2841947"/>
                  <a:gd name="connsiteY0" fmla="*/ 336346 h 336346"/>
                  <a:gd name="connsiteX1" fmla="*/ 465232 w 2841947"/>
                  <a:gd name="connsiteY1" fmla="*/ 319886 h 336346"/>
                  <a:gd name="connsiteX2" fmla="*/ 921792 w 2841947"/>
                  <a:gd name="connsiteY2" fmla="*/ 0 h 336346"/>
                  <a:gd name="connsiteX3" fmla="*/ 1415850 w 2841947"/>
                  <a:gd name="connsiteY3" fmla="*/ 94534 h 336346"/>
                  <a:gd name="connsiteX4" fmla="*/ 1878343 w 2841947"/>
                  <a:gd name="connsiteY4" fmla="*/ 195738 h 336346"/>
                  <a:gd name="connsiteX5" fmla="*/ 2361418 w 2841947"/>
                  <a:gd name="connsiteY5" fmla="*/ 242331 h 336346"/>
                  <a:gd name="connsiteX6" fmla="*/ 2841947 w 2841947"/>
                  <a:gd name="connsiteY6" fmla="*/ 307711 h 336346"/>
                  <a:gd name="connsiteX0" fmla="*/ 0 w 2841947"/>
                  <a:gd name="connsiteY0" fmla="*/ 446923 h 446923"/>
                  <a:gd name="connsiteX1" fmla="*/ 473254 w 2841947"/>
                  <a:gd name="connsiteY1" fmla="*/ 0 h 446923"/>
                  <a:gd name="connsiteX2" fmla="*/ 921792 w 2841947"/>
                  <a:gd name="connsiteY2" fmla="*/ 110577 h 446923"/>
                  <a:gd name="connsiteX3" fmla="*/ 1415850 w 2841947"/>
                  <a:gd name="connsiteY3" fmla="*/ 205111 h 446923"/>
                  <a:gd name="connsiteX4" fmla="*/ 1878343 w 2841947"/>
                  <a:gd name="connsiteY4" fmla="*/ 306315 h 446923"/>
                  <a:gd name="connsiteX5" fmla="*/ 2361418 w 2841947"/>
                  <a:gd name="connsiteY5" fmla="*/ 352908 h 446923"/>
                  <a:gd name="connsiteX6" fmla="*/ 2841947 w 2841947"/>
                  <a:gd name="connsiteY6" fmla="*/ 418288 h 446923"/>
                  <a:gd name="connsiteX0" fmla="*/ 0 w 2863336"/>
                  <a:gd name="connsiteY0" fmla="*/ 43196 h 418288"/>
                  <a:gd name="connsiteX1" fmla="*/ 494643 w 2863336"/>
                  <a:gd name="connsiteY1" fmla="*/ 0 h 418288"/>
                  <a:gd name="connsiteX2" fmla="*/ 943181 w 2863336"/>
                  <a:gd name="connsiteY2" fmla="*/ 110577 h 418288"/>
                  <a:gd name="connsiteX3" fmla="*/ 1437239 w 2863336"/>
                  <a:gd name="connsiteY3" fmla="*/ 205111 h 418288"/>
                  <a:gd name="connsiteX4" fmla="*/ 1899732 w 2863336"/>
                  <a:gd name="connsiteY4" fmla="*/ 306315 h 418288"/>
                  <a:gd name="connsiteX5" fmla="*/ 2382807 w 2863336"/>
                  <a:gd name="connsiteY5" fmla="*/ 352908 h 418288"/>
                  <a:gd name="connsiteX6" fmla="*/ 2863336 w 2863336"/>
                  <a:gd name="connsiteY6" fmla="*/ 418288 h 4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336" h="418288">
                    <a:moveTo>
                      <a:pt x="0" y="43196"/>
                    </a:moveTo>
                    <a:lnTo>
                      <a:pt x="494643" y="0"/>
                    </a:lnTo>
                    <a:lnTo>
                      <a:pt x="943181" y="110577"/>
                    </a:lnTo>
                    <a:lnTo>
                      <a:pt x="1437239" y="205111"/>
                    </a:lnTo>
                    <a:lnTo>
                      <a:pt x="1899732" y="306315"/>
                    </a:lnTo>
                    <a:lnTo>
                      <a:pt x="2382807" y="352908"/>
                    </a:lnTo>
                    <a:lnTo>
                      <a:pt x="2863336" y="418288"/>
                    </a:lnTo>
                  </a:path>
                </a:pathLst>
              </a:custGeom>
              <a:ln w="19050">
                <a:solidFill>
                  <a:srgbClr val="3BC5F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7" name="Oval 196">
                <a:extLst>
                  <a:ext uri="{FF2B5EF4-FFF2-40B4-BE49-F238E27FC236}">
                    <a16:creationId xmlns:a16="http://schemas.microsoft.com/office/drawing/2014/main" id="{30CB81AF-2A55-46E0-865F-DC6FE8C86D2F}"/>
                  </a:ext>
                </a:extLst>
              </p:cNvPr>
              <p:cNvSpPr>
                <a:spLocks noChangeAspect="1"/>
              </p:cNvSpPr>
              <p:nvPr/>
            </p:nvSpPr>
            <p:spPr>
              <a:xfrm>
                <a:off x="5663532" y="5099554"/>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8" name="Oval 197">
                <a:extLst>
                  <a:ext uri="{FF2B5EF4-FFF2-40B4-BE49-F238E27FC236}">
                    <a16:creationId xmlns:a16="http://schemas.microsoft.com/office/drawing/2014/main" id="{41F7DA6A-E27F-40A8-8D52-EADA68A16B3D}"/>
                  </a:ext>
                </a:extLst>
              </p:cNvPr>
              <p:cNvSpPr>
                <a:spLocks noChangeAspect="1"/>
              </p:cNvSpPr>
              <p:nvPr/>
            </p:nvSpPr>
            <p:spPr>
              <a:xfrm>
                <a:off x="6139351" y="5066819"/>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9" name="Oval 198">
                <a:extLst>
                  <a:ext uri="{FF2B5EF4-FFF2-40B4-BE49-F238E27FC236}">
                    <a16:creationId xmlns:a16="http://schemas.microsoft.com/office/drawing/2014/main" id="{119ACB6A-42D6-4E6F-9FA3-0781E413CC10}"/>
                  </a:ext>
                </a:extLst>
              </p:cNvPr>
              <p:cNvSpPr>
                <a:spLocks noChangeAspect="1"/>
              </p:cNvSpPr>
              <p:nvPr/>
            </p:nvSpPr>
            <p:spPr>
              <a:xfrm>
                <a:off x="6606895" y="5170947"/>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0" name="Oval 199">
                <a:extLst>
                  <a:ext uri="{FF2B5EF4-FFF2-40B4-BE49-F238E27FC236}">
                    <a16:creationId xmlns:a16="http://schemas.microsoft.com/office/drawing/2014/main" id="{709813CC-1162-4E5E-ADE5-1AC2D3952B8C}"/>
                  </a:ext>
                </a:extLst>
              </p:cNvPr>
              <p:cNvSpPr>
                <a:spLocks noChangeAspect="1"/>
              </p:cNvSpPr>
              <p:nvPr/>
            </p:nvSpPr>
            <p:spPr>
              <a:xfrm>
                <a:off x="7082714" y="5266689"/>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1" name="Oval 200">
                <a:extLst>
                  <a:ext uri="{FF2B5EF4-FFF2-40B4-BE49-F238E27FC236}">
                    <a16:creationId xmlns:a16="http://schemas.microsoft.com/office/drawing/2014/main" id="{4CE13BE1-1B1F-4249-9047-0365F616E5E1}"/>
                  </a:ext>
                </a:extLst>
              </p:cNvPr>
              <p:cNvSpPr>
                <a:spLocks noChangeAspect="1"/>
              </p:cNvSpPr>
              <p:nvPr/>
            </p:nvSpPr>
            <p:spPr>
              <a:xfrm>
                <a:off x="7554395" y="5361742"/>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2" name="Oval 201">
                <a:extLst>
                  <a:ext uri="{FF2B5EF4-FFF2-40B4-BE49-F238E27FC236}">
                    <a16:creationId xmlns:a16="http://schemas.microsoft.com/office/drawing/2014/main" id="{99425D0E-7233-4E2B-9F0B-637470442B2A}"/>
                  </a:ext>
                </a:extLst>
              </p:cNvPr>
              <p:cNvSpPr>
                <a:spLocks noChangeAspect="1"/>
              </p:cNvSpPr>
              <p:nvPr/>
            </p:nvSpPr>
            <p:spPr>
              <a:xfrm>
                <a:off x="8026076" y="5413427"/>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3" name="Oval 202">
                <a:extLst>
                  <a:ext uri="{FF2B5EF4-FFF2-40B4-BE49-F238E27FC236}">
                    <a16:creationId xmlns:a16="http://schemas.microsoft.com/office/drawing/2014/main" id="{FCE12D4D-1BA9-46BB-8829-1DFEDB86D45A}"/>
                  </a:ext>
                </a:extLst>
              </p:cNvPr>
              <p:cNvSpPr>
                <a:spLocks noChangeAspect="1"/>
              </p:cNvSpPr>
              <p:nvPr/>
            </p:nvSpPr>
            <p:spPr>
              <a:xfrm>
                <a:off x="8503105" y="5474196"/>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373" name="Group 372">
            <a:extLst>
              <a:ext uri="{FF2B5EF4-FFF2-40B4-BE49-F238E27FC236}">
                <a16:creationId xmlns:a16="http://schemas.microsoft.com/office/drawing/2014/main" id="{F2963384-7564-43FA-A1C8-F1E15BF74567}"/>
              </a:ext>
            </a:extLst>
          </p:cNvPr>
          <p:cNvGrpSpPr/>
          <p:nvPr/>
        </p:nvGrpSpPr>
        <p:grpSpPr>
          <a:xfrm>
            <a:off x="4853150" y="3637239"/>
            <a:ext cx="982753" cy="784830"/>
            <a:chOff x="1977755" y="3770159"/>
            <a:chExt cx="982753" cy="784830"/>
          </a:xfrm>
        </p:grpSpPr>
        <p:sp>
          <p:nvSpPr>
            <p:cNvPr id="374" name="TextBox 373">
              <a:extLst>
                <a:ext uri="{FF2B5EF4-FFF2-40B4-BE49-F238E27FC236}">
                  <a16:creationId xmlns:a16="http://schemas.microsoft.com/office/drawing/2014/main" id="{89D15225-029B-4107-8237-1A7461445C33}"/>
                </a:ext>
              </a:extLst>
            </p:cNvPr>
            <p:cNvSpPr txBox="1"/>
            <p:nvPr/>
          </p:nvSpPr>
          <p:spPr>
            <a:xfrm>
              <a:off x="2261599" y="3770159"/>
              <a:ext cx="698909" cy="78483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Black men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Black women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White men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White women</a:t>
              </a:r>
            </a:p>
          </p:txBody>
        </p:sp>
        <p:grpSp>
          <p:nvGrpSpPr>
            <p:cNvPr id="375" name="Group 374">
              <a:extLst>
                <a:ext uri="{FF2B5EF4-FFF2-40B4-BE49-F238E27FC236}">
                  <a16:creationId xmlns:a16="http://schemas.microsoft.com/office/drawing/2014/main" id="{C26D3716-C9CC-47A3-B683-C845583E26C3}"/>
                </a:ext>
              </a:extLst>
            </p:cNvPr>
            <p:cNvGrpSpPr/>
            <p:nvPr/>
          </p:nvGrpSpPr>
          <p:grpSpPr>
            <a:xfrm>
              <a:off x="1977755" y="4236467"/>
              <a:ext cx="227566" cy="66201"/>
              <a:chOff x="1977755" y="4265820"/>
              <a:chExt cx="227566" cy="66201"/>
            </a:xfrm>
          </p:grpSpPr>
          <p:cxnSp>
            <p:nvCxnSpPr>
              <p:cNvPr id="382" name="Straight Connector 381">
                <a:extLst>
                  <a:ext uri="{FF2B5EF4-FFF2-40B4-BE49-F238E27FC236}">
                    <a16:creationId xmlns:a16="http://schemas.microsoft.com/office/drawing/2014/main" id="{53AA1998-875B-4F88-997C-D43DB53D18F0}"/>
                  </a:ext>
                </a:extLst>
              </p:cNvPr>
              <p:cNvCxnSpPr/>
              <p:nvPr/>
            </p:nvCxnSpPr>
            <p:spPr>
              <a:xfrm>
                <a:off x="1977755" y="4300299"/>
                <a:ext cx="227566" cy="0"/>
              </a:xfrm>
              <a:prstGeom prst="line">
                <a:avLst/>
              </a:prstGeom>
              <a:ln w="19050">
                <a:solidFill>
                  <a:srgbClr val="0180B4"/>
                </a:solidFill>
              </a:ln>
            </p:spPr>
            <p:style>
              <a:lnRef idx="1">
                <a:schemeClr val="accent1"/>
              </a:lnRef>
              <a:fillRef idx="0">
                <a:schemeClr val="accent1"/>
              </a:fillRef>
              <a:effectRef idx="0">
                <a:schemeClr val="accent1"/>
              </a:effectRef>
              <a:fontRef idx="minor">
                <a:schemeClr val="tx1"/>
              </a:fontRef>
            </p:style>
          </p:cxnSp>
          <p:sp>
            <p:nvSpPr>
              <p:cNvPr id="383" name="Oval 382">
                <a:extLst>
                  <a:ext uri="{FF2B5EF4-FFF2-40B4-BE49-F238E27FC236}">
                    <a16:creationId xmlns:a16="http://schemas.microsoft.com/office/drawing/2014/main" id="{E49B7224-D991-43FE-A86F-7076C32E3E5E}"/>
                  </a:ext>
                </a:extLst>
              </p:cNvPr>
              <p:cNvSpPr/>
              <p:nvPr/>
            </p:nvSpPr>
            <p:spPr>
              <a:xfrm>
                <a:off x="2058438" y="4265820"/>
                <a:ext cx="66201" cy="66201"/>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76" name="Group 375">
              <a:extLst>
                <a:ext uri="{FF2B5EF4-FFF2-40B4-BE49-F238E27FC236}">
                  <a16:creationId xmlns:a16="http://schemas.microsoft.com/office/drawing/2014/main" id="{1F9A84D0-1B3C-4337-9A9A-339C69F3B64C}"/>
                </a:ext>
              </a:extLst>
            </p:cNvPr>
            <p:cNvGrpSpPr/>
            <p:nvPr/>
          </p:nvGrpSpPr>
          <p:grpSpPr>
            <a:xfrm>
              <a:off x="1977755" y="4443729"/>
              <a:ext cx="227566" cy="66201"/>
              <a:chOff x="1977755" y="4443729"/>
              <a:chExt cx="227566" cy="66201"/>
            </a:xfrm>
          </p:grpSpPr>
          <p:cxnSp>
            <p:nvCxnSpPr>
              <p:cNvPr id="380" name="Straight Connector 379">
                <a:extLst>
                  <a:ext uri="{FF2B5EF4-FFF2-40B4-BE49-F238E27FC236}">
                    <a16:creationId xmlns:a16="http://schemas.microsoft.com/office/drawing/2014/main" id="{9FA593B8-AF08-4E36-A69A-BA83B11A8311}"/>
                  </a:ext>
                </a:extLst>
              </p:cNvPr>
              <p:cNvCxnSpPr/>
              <p:nvPr/>
            </p:nvCxnSpPr>
            <p:spPr>
              <a:xfrm>
                <a:off x="1977755" y="4476829"/>
                <a:ext cx="227566" cy="0"/>
              </a:xfrm>
              <a:prstGeom prst="line">
                <a:avLst/>
              </a:prstGeom>
              <a:ln w="19050">
                <a:solidFill>
                  <a:srgbClr val="3BC5FE"/>
                </a:solidFill>
              </a:ln>
            </p:spPr>
            <p:style>
              <a:lnRef idx="1">
                <a:schemeClr val="accent1"/>
              </a:lnRef>
              <a:fillRef idx="0">
                <a:schemeClr val="accent1"/>
              </a:fillRef>
              <a:effectRef idx="0">
                <a:schemeClr val="accent1"/>
              </a:effectRef>
              <a:fontRef idx="minor">
                <a:schemeClr val="tx1"/>
              </a:fontRef>
            </p:style>
          </p:cxnSp>
          <p:sp>
            <p:nvSpPr>
              <p:cNvPr id="381" name="Oval 380">
                <a:extLst>
                  <a:ext uri="{FF2B5EF4-FFF2-40B4-BE49-F238E27FC236}">
                    <a16:creationId xmlns:a16="http://schemas.microsoft.com/office/drawing/2014/main" id="{FF7DCABE-7B6E-428C-93EF-482388E05CF4}"/>
                  </a:ext>
                </a:extLst>
              </p:cNvPr>
              <p:cNvSpPr/>
              <p:nvPr/>
            </p:nvSpPr>
            <p:spPr>
              <a:xfrm>
                <a:off x="2058438" y="4443729"/>
                <a:ext cx="66201" cy="66201"/>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77" name="Group 376">
              <a:extLst>
                <a:ext uri="{FF2B5EF4-FFF2-40B4-BE49-F238E27FC236}">
                  <a16:creationId xmlns:a16="http://schemas.microsoft.com/office/drawing/2014/main" id="{255998C6-DA60-4B2D-8CF4-C4BC71DA3213}"/>
                </a:ext>
              </a:extLst>
            </p:cNvPr>
            <p:cNvGrpSpPr/>
            <p:nvPr/>
          </p:nvGrpSpPr>
          <p:grpSpPr>
            <a:xfrm>
              <a:off x="1977755" y="3794137"/>
              <a:ext cx="227566" cy="80103"/>
              <a:chOff x="1977755" y="3794137"/>
              <a:chExt cx="227566" cy="80103"/>
            </a:xfrm>
          </p:grpSpPr>
          <p:cxnSp>
            <p:nvCxnSpPr>
              <p:cNvPr id="378" name="Straight Connector 377">
                <a:extLst>
                  <a:ext uri="{FF2B5EF4-FFF2-40B4-BE49-F238E27FC236}">
                    <a16:creationId xmlns:a16="http://schemas.microsoft.com/office/drawing/2014/main" id="{F2E7CB3B-9A1D-4B07-9E11-E59BDD9F89A3}"/>
                  </a:ext>
                </a:extLst>
              </p:cNvPr>
              <p:cNvCxnSpPr/>
              <p:nvPr/>
            </p:nvCxnSpPr>
            <p:spPr>
              <a:xfrm>
                <a:off x="1977755" y="3839651"/>
                <a:ext cx="227566" cy="0"/>
              </a:xfrm>
              <a:prstGeom prst="line">
                <a:avLst/>
              </a:prstGeom>
              <a:solidFill>
                <a:srgbClr val="E96F35"/>
              </a:solidFill>
              <a:ln w="19050">
                <a:solidFill>
                  <a:srgbClr val="E96F35"/>
                </a:solidFill>
              </a:ln>
            </p:spPr>
            <p:style>
              <a:lnRef idx="1">
                <a:schemeClr val="accent1"/>
              </a:lnRef>
              <a:fillRef idx="0">
                <a:schemeClr val="accent1"/>
              </a:fillRef>
              <a:effectRef idx="0">
                <a:schemeClr val="accent1"/>
              </a:effectRef>
              <a:fontRef idx="minor">
                <a:schemeClr val="tx1"/>
              </a:fontRef>
            </p:style>
          </p:cxnSp>
          <p:sp>
            <p:nvSpPr>
              <p:cNvPr id="379" name="Isosceles Triangle 378">
                <a:extLst>
                  <a:ext uri="{FF2B5EF4-FFF2-40B4-BE49-F238E27FC236}">
                    <a16:creationId xmlns:a16="http://schemas.microsoft.com/office/drawing/2014/main" id="{1DAA51CF-D84B-4AC7-8F84-31E268A63B67}"/>
                  </a:ext>
                </a:extLst>
              </p:cNvPr>
              <p:cNvSpPr>
                <a:spLocks noChangeAspect="1"/>
              </p:cNvSpPr>
              <p:nvPr/>
            </p:nvSpPr>
            <p:spPr>
              <a:xfrm>
                <a:off x="2051487" y="3794137"/>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384" name="Rectangle 383">
            <a:extLst>
              <a:ext uri="{FF2B5EF4-FFF2-40B4-BE49-F238E27FC236}">
                <a16:creationId xmlns:a16="http://schemas.microsoft.com/office/drawing/2014/main" id="{FA429C19-C739-4C9D-850A-3D4FC645B7AC}"/>
              </a:ext>
            </a:extLst>
          </p:cNvPr>
          <p:cNvSpPr/>
          <p:nvPr/>
        </p:nvSpPr>
        <p:spPr>
          <a:xfrm>
            <a:off x="2782452" y="5754575"/>
            <a:ext cx="7469724" cy="21544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From </a:t>
            </a:r>
            <a:r>
              <a:rPr kumimoji="0" lang="en-US" sz="800" b="0" i="1"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N Engl J Med</a:t>
            </a:r>
            <a:r>
              <a:rPr kumimoji="0" lang="en-US" sz="800" b="0" i="0"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 Grams ME, et al. 374(5), 411-421. © 2016 Massachusetts Medical Society. Reprinted with permission from Massachusetts Medical Society.</a:t>
            </a:r>
          </a:p>
        </p:txBody>
      </p:sp>
      <p:sp>
        <p:nvSpPr>
          <p:cNvPr id="385" name="TextBox 384">
            <a:extLst>
              <a:ext uri="{FF2B5EF4-FFF2-40B4-BE49-F238E27FC236}">
                <a16:creationId xmlns:a16="http://schemas.microsoft.com/office/drawing/2014/main" id="{D675FE6E-6EF4-48F9-9EA1-92AB0393DDB8}"/>
              </a:ext>
            </a:extLst>
          </p:cNvPr>
          <p:cNvSpPr txBox="1"/>
          <p:nvPr/>
        </p:nvSpPr>
        <p:spPr>
          <a:xfrm>
            <a:off x="6745697" y="3120425"/>
            <a:ext cx="373930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15-Year Projected Incidence of ESRD</a:t>
            </a:r>
            <a:r>
              <a:rPr lang="en-US" sz="1200" b="1">
                <a:solidFill>
                  <a:srgbClr val="000000"/>
                </a:solidFill>
              </a:rPr>
              <a:t>*</a:t>
            </a:r>
            <a:endParaRPr kumimoji="0" lang="en-US" sz="1200" b="1" i="0" u="none" strike="noStrike" kern="1200" cap="none" spc="0" normalizeH="0" noProof="0">
              <a:ln>
                <a:noFill/>
              </a:ln>
              <a:solidFill>
                <a:srgbClr val="000000"/>
              </a:solidFill>
              <a:effectLst/>
              <a:uLnTx/>
              <a:uFillTx/>
              <a:latin typeface="Arial" pitchFamily="34" charset="0"/>
              <a:ea typeface="+mn-ea"/>
              <a:cs typeface="Arial" pitchFamily="34" charset="0"/>
            </a:endParaRPr>
          </a:p>
        </p:txBody>
      </p:sp>
      <p:grpSp>
        <p:nvGrpSpPr>
          <p:cNvPr id="386" name="Group 385">
            <a:extLst>
              <a:ext uri="{FF2B5EF4-FFF2-40B4-BE49-F238E27FC236}">
                <a16:creationId xmlns:a16="http://schemas.microsoft.com/office/drawing/2014/main" id="{5F32E9F9-98A5-41FF-8972-F5C311E75193}"/>
              </a:ext>
            </a:extLst>
          </p:cNvPr>
          <p:cNvGrpSpPr/>
          <p:nvPr/>
        </p:nvGrpSpPr>
        <p:grpSpPr>
          <a:xfrm>
            <a:off x="7195590" y="4940402"/>
            <a:ext cx="2914328" cy="344907"/>
            <a:chOff x="1434991" y="5134705"/>
            <a:chExt cx="2914328" cy="344907"/>
          </a:xfrm>
        </p:grpSpPr>
        <p:sp>
          <p:nvSpPr>
            <p:cNvPr id="387" name="Isosceles Triangle 386">
              <a:extLst>
                <a:ext uri="{FF2B5EF4-FFF2-40B4-BE49-F238E27FC236}">
                  <a16:creationId xmlns:a16="http://schemas.microsoft.com/office/drawing/2014/main" id="{9AF71432-A322-4FD8-A406-2FBC97D05B9C}"/>
                </a:ext>
              </a:extLst>
            </p:cNvPr>
            <p:cNvSpPr>
              <a:spLocks noChangeAspect="1"/>
            </p:cNvSpPr>
            <p:nvPr/>
          </p:nvSpPr>
          <p:spPr>
            <a:xfrm>
              <a:off x="1434991" y="5399509"/>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8" name="Isosceles Triangle 387">
              <a:extLst>
                <a:ext uri="{FF2B5EF4-FFF2-40B4-BE49-F238E27FC236}">
                  <a16:creationId xmlns:a16="http://schemas.microsoft.com/office/drawing/2014/main" id="{0D5447A6-10FF-481D-8952-4CC3B7CCD0FD}"/>
                </a:ext>
              </a:extLst>
            </p:cNvPr>
            <p:cNvSpPr>
              <a:spLocks noChangeAspect="1"/>
            </p:cNvSpPr>
            <p:nvPr/>
          </p:nvSpPr>
          <p:spPr>
            <a:xfrm>
              <a:off x="1910810" y="5308482"/>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9" name="Isosceles Triangle 388">
              <a:extLst>
                <a:ext uri="{FF2B5EF4-FFF2-40B4-BE49-F238E27FC236}">
                  <a16:creationId xmlns:a16="http://schemas.microsoft.com/office/drawing/2014/main" id="{4ED4F760-A604-4EFC-B7BC-61BA7FA0A34A}"/>
                </a:ext>
              </a:extLst>
            </p:cNvPr>
            <p:cNvSpPr>
              <a:spLocks noChangeAspect="1"/>
            </p:cNvSpPr>
            <p:nvPr/>
          </p:nvSpPr>
          <p:spPr>
            <a:xfrm>
              <a:off x="2378354" y="5221594"/>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0" name="Isosceles Triangle 389">
              <a:extLst>
                <a:ext uri="{FF2B5EF4-FFF2-40B4-BE49-F238E27FC236}">
                  <a16:creationId xmlns:a16="http://schemas.microsoft.com/office/drawing/2014/main" id="{B122B3F3-6955-40C2-B9FD-783A5CBDF4D3}"/>
                </a:ext>
              </a:extLst>
            </p:cNvPr>
            <p:cNvSpPr>
              <a:spLocks noChangeAspect="1"/>
            </p:cNvSpPr>
            <p:nvPr/>
          </p:nvSpPr>
          <p:spPr>
            <a:xfrm>
              <a:off x="2854173" y="5184354"/>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1" name="Isosceles Triangle 390">
              <a:extLst>
                <a:ext uri="{FF2B5EF4-FFF2-40B4-BE49-F238E27FC236}">
                  <a16:creationId xmlns:a16="http://schemas.microsoft.com/office/drawing/2014/main" id="{D8BE704E-7E88-4341-8CB0-5698DFAE4380}"/>
                </a:ext>
              </a:extLst>
            </p:cNvPr>
            <p:cNvSpPr>
              <a:spLocks noChangeAspect="1"/>
            </p:cNvSpPr>
            <p:nvPr/>
          </p:nvSpPr>
          <p:spPr>
            <a:xfrm>
              <a:off x="3325854" y="5134705"/>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2" name="Isosceles Triangle 391">
              <a:extLst>
                <a:ext uri="{FF2B5EF4-FFF2-40B4-BE49-F238E27FC236}">
                  <a16:creationId xmlns:a16="http://schemas.microsoft.com/office/drawing/2014/main" id="{64866F20-949D-412F-B60D-C225AF45A484}"/>
                </a:ext>
              </a:extLst>
            </p:cNvPr>
            <p:cNvSpPr>
              <a:spLocks noChangeAspect="1"/>
            </p:cNvSpPr>
            <p:nvPr/>
          </p:nvSpPr>
          <p:spPr>
            <a:xfrm>
              <a:off x="3797535" y="5341582"/>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3" name="Isosceles Triangle 392">
              <a:extLst>
                <a:ext uri="{FF2B5EF4-FFF2-40B4-BE49-F238E27FC236}">
                  <a16:creationId xmlns:a16="http://schemas.microsoft.com/office/drawing/2014/main" id="{1E37D483-C996-414B-94A1-F71A3CC19432}"/>
                </a:ext>
              </a:extLst>
            </p:cNvPr>
            <p:cNvSpPr>
              <a:spLocks noChangeAspect="1"/>
            </p:cNvSpPr>
            <p:nvPr/>
          </p:nvSpPr>
          <p:spPr>
            <a:xfrm>
              <a:off x="4269216" y="5353995"/>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4" name="Freeform 94">
              <a:extLst>
                <a:ext uri="{FF2B5EF4-FFF2-40B4-BE49-F238E27FC236}">
                  <a16:creationId xmlns:a16="http://schemas.microsoft.com/office/drawing/2014/main" id="{F502F9D8-9549-4058-9AFA-E1E4D21C1E32}"/>
                </a:ext>
              </a:extLst>
            </p:cNvPr>
            <p:cNvSpPr/>
            <p:nvPr/>
          </p:nvSpPr>
          <p:spPr>
            <a:xfrm>
              <a:off x="1454313" y="5181751"/>
              <a:ext cx="2863096" cy="279523"/>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49664 h 249664"/>
                <a:gd name="connsiteX1" fmla="*/ 465667 w 2836333"/>
                <a:gd name="connsiteY1" fmla="*/ 204508 h 249664"/>
                <a:gd name="connsiteX2" fmla="*/ 931333 w 2836333"/>
                <a:gd name="connsiteY2" fmla="*/ 133952 h 249664"/>
                <a:gd name="connsiteX3" fmla="*/ 1418393 w 2836333"/>
                <a:gd name="connsiteY3" fmla="*/ 0 h 249664"/>
                <a:gd name="connsiteX4" fmla="*/ 1890888 w 2836333"/>
                <a:gd name="connsiteY4" fmla="*/ 97264 h 249664"/>
                <a:gd name="connsiteX5" fmla="*/ 2367843 w 2836333"/>
                <a:gd name="connsiteY5" fmla="*/ 94441 h 249664"/>
                <a:gd name="connsiteX6" fmla="*/ 2836333 w 2836333"/>
                <a:gd name="connsiteY6" fmla="*/ 249663 h 249664"/>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7843 w 2836333"/>
                <a:gd name="connsiteY5" fmla="*/ 146603 h 301826"/>
                <a:gd name="connsiteX6" fmla="*/ 2836333 w 2836333"/>
                <a:gd name="connsiteY6" fmla="*/ 301825 h 301826"/>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3383 w 2836333"/>
                <a:gd name="connsiteY5" fmla="*/ 215740 h 301826"/>
                <a:gd name="connsiteX6" fmla="*/ 2836333 w 2836333"/>
                <a:gd name="connsiteY6" fmla="*/ 301825 h 301826"/>
                <a:gd name="connsiteX0" fmla="*/ 0 w 2838564"/>
                <a:gd name="connsiteY0" fmla="*/ 301826 h 301826"/>
                <a:gd name="connsiteX1" fmla="*/ 465667 w 2838564"/>
                <a:gd name="connsiteY1" fmla="*/ 256670 h 301826"/>
                <a:gd name="connsiteX2" fmla="*/ 931333 w 2838564"/>
                <a:gd name="connsiteY2" fmla="*/ 186114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65667 w 2838564"/>
                <a:gd name="connsiteY1" fmla="*/ 256670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79049 w 2838564"/>
                <a:gd name="connsiteY1" fmla="*/ 178612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9115 w 2847679"/>
                <a:gd name="connsiteY0" fmla="*/ 301826 h 301826"/>
                <a:gd name="connsiteX1" fmla="*/ 0 w 2847679"/>
                <a:gd name="connsiteY1" fmla="*/ 266734 h 301826"/>
                <a:gd name="connsiteX2" fmla="*/ 488164 w 2847679"/>
                <a:gd name="connsiteY2" fmla="*/ 178612 h 301826"/>
                <a:gd name="connsiteX3" fmla="*/ 938218 w 2847679"/>
                <a:gd name="connsiteY3" fmla="*/ 92443 h 301826"/>
                <a:gd name="connsiteX4" fmla="*/ 1427508 w 2847679"/>
                <a:gd name="connsiteY4" fmla="*/ 52162 h 301826"/>
                <a:gd name="connsiteX5" fmla="*/ 1895542 w 2847679"/>
                <a:gd name="connsiteY5" fmla="*/ 0 h 301826"/>
                <a:gd name="connsiteX6" fmla="*/ 2372498 w 2847679"/>
                <a:gd name="connsiteY6" fmla="*/ 215740 h 301826"/>
                <a:gd name="connsiteX7" fmla="*/ 2847679 w 2847679"/>
                <a:gd name="connsiteY7" fmla="*/ 223766 h 301826"/>
                <a:gd name="connsiteX0" fmla="*/ 0 w 2863096"/>
                <a:gd name="connsiteY0" fmla="*/ 279523 h 279523"/>
                <a:gd name="connsiteX1" fmla="*/ 15417 w 2863096"/>
                <a:gd name="connsiteY1" fmla="*/ 266734 h 279523"/>
                <a:gd name="connsiteX2" fmla="*/ 503581 w 2863096"/>
                <a:gd name="connsiteY2" fmla="*/ 178612 h 279523"/>
                <a:gd name="connsiteX3" fmla="*/ 953635 w 2863096"/>
                <a:gd name="connsiteY3" fmla="*/ 92443 h 279523"/>
                <a:gd name="connsiteX4" fmla="*/ 1442925 w 2863096"/>
                <a:gd name="connsiteY4" fmla="*/ 52162 h 279523"/>
                <a:gd name="connsiteX5" fmla="*/ 1910959 w 2863096"/>
                <a:gd name="connsiteY5" fmla="*/ 0 h 279523"/>
                <a:gd name="connsiteX6" fmla="*/ 2387915 w 2863096"/>
                <a:gd name="connsiteY6" fmla="*/ 215740 h 279523"/>
                <a:gd name="connsiteX7" fmla="*/ 2863096 w 2863096"/>
                <a:gd name="connsiteY7" fmla="*/ 223766 h 2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3096" h="279523">
                  <a:moveTo>
                    <a:pt x="0" y="279523"/>
                  </a:moveTo>
                  <a:lnTo>
                    <a:pt x="15417" y="266734"/>
                  </a:lnTo>
                  <a:lnTo>
                    <a:pt x="503581" y="178612"/>
                  </a:lnTo>
                  <a:lnTo>
                    <a:pt x="953635" y="92443"/>
                  </a:lnTo>
                  <a:lnTo>
                    <a:pt x="1442925" y="52162"/>
                  </a:lnTo>
                  <a:lnTo>
                    <a:pt x="1910959" y="0"/>
                  </a:lnTo>
                  <a:lnTo>
                    <a:pt x="2387915" y="215740"/>
                  </a:lnTo>
                  <a:lnTo>
                    <a:pt x="2863096" y="223766"/>
                  </a:lnTo>
                </a:path>
              </a:pathLst>
            </a:custGeom>
            <a:ln w="19050">
              <a:solidFill>
                <a:srgbClr val="E96F3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95" name="TextBox 394">
            <a:extLst>
              <a:ext uri="{FF2B5EF4-FFF2-40B4-BE49-F238E27FC236}">
                <a16:creationId xmlns:a16="http://schemas.microsoft.com/office/drawing/2014/main" id="{A2B4D906-CE7A-4788-9A0A-FDE6C57728A1}"/>
              </a:ext>
            </a:extLst>
          </p:cNvPr>
          <p:cNvSpPr txBox="1"/>
          <p:nvPr/>
        </p:nvSpPr>
        <p:spPr>
          <a:xfrm>
            <a:off x="6801617" y="3378667"/>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1.6</a:t>
            </a:r>
          </a:p>
        </p:txBody>
      </p:sp>
      <p:sp>
        <p:nvSpPr>
          <p:cNvPr id="396" name="TextBox 395">
            <a:extLst>
              <a:ext uri="{FF2B5EF4-FFF2-40B4-BE49-F238E27FC236}">
                <a16:creationId xmlns:a16="http://schemas.microsoft.com/office/drawing/2014/main" id="{67EE8785-2DAF-4E29-9807-D4F58BF779FD}"/>
              </a:ext>
            </a:extLst>
          </p:cNvPr>
          <p:cNvSpPr txBox="1"/>
          <p:nvPr/>
        </p:nvSpPr>
        <p:spPr>
          <a:xfrm>
            <a:off x="6801617" y="3616392"/>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1.4</a:t>
            </a:r>
          </a:p>
        </p:txBody>
      </p:sp>
      <p:sp>
        <p:nvSpPr>
          <p:cNvPr id="397" name="TextBox 396">
            <a:extLst>
              <a:ext uri="{FF2B5EF4-FFF2-40B4-BE49-F238E27FC236}">
                <a16:creationId xmlns:a16="http://schemas.microsoft.com/office/drawing/2014/main" id="{523A671C-DE27-4A0D-BD93-0EB07A983D44}"/>
              </a:ext>
            </a:extLst>
          </p:cNvPr>
          <p:cNvSpPr txBox="1"/>
          <p:nvPr/>
        </p:nvSpPr>
        <p:spPr>
          <a:xfrm>
            <a:off x="6801617" y="3854117"/>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1.2</a:t>
            </a:r>
          </a:p>
        </p:txBody>
      </p:sp>
      <p:sp>
        <p:nvSpPr>
          <p:cNvPr id="398" name="TextBox 397">
            <a:extLst>
              <a:ext uri="{FF2B5EF4-FFF2-40B4-BE49-F238E27FC236}">
                <a16:creationId xmlns:a16="http://schemas.microsoft.com/office/drawing/2014/main" id="{C5E02CBA-BB1C-417D-806D-70D5FDBE44B4}"/>
              </a:ext>
            </a:extLst>
          </p:cNvPr>
          <p:cNvSpPr txBox="1"/>
          <p:nvPr/>
        </p:nvSpPr>
        <p:spPr>
          <a:xfrm>
            <a:off x="6801617" y="4091842"/>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1.0</a:t>
            </a:r>
          </a:p>
        </p:txBody>
      </p:sp>
      <p:sp>
        <p:nvSpPr>
          <p:cNvPr id="399" name="TextBox 398">
            <a:extLst>
              <a:ext uri="{FF2B5EF4-FFF2-40B4-BE49-F238E27FC236}">
                <a16:creationId xmlns:a16="http://schemas.microsoft.com/office/drawing/2014/main" id="{845FD60A-E066-4D18-83FF-84AD64A7F166}"/>
              </a:ext>
            </a:extLst>
          </p:cNvPr>
          <p:cNvSpPr txBox="1"/>
          <p:nvPr/>
        </p:nvSpPr>
        <p:spPr>
          <a:xfrm>
            <a:off x="6801617" y="4329567"/>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0.8</a:t>
            </a:r>
          </a:p>
        </p:txBody>
      </p:sp>
      <p:sp>
        <p:nvSpPr>
          <p:cNvPr id="400" name="TextBox 399">
            <a:extLst>
              <a:ext uri="{FF2B5EF4-FFF2-40B4-BE49-F238E27FC236}">
                <a16:creationId xmlns:a16="http://schemas.microsoft.com/office/drawing/2014/main" id="{59F8E638-087D-401D-80A5-134AC2F2C876}"/>
              </a:ext>
            </a:extLst>
          </p:cNvPr>
          <p:cNvSpPr txBox="1"/>
          <p:nvPr/>
        </p:nvSpPr>
        <p:spPr>
          <a:xfrm>
            <a:off x="6801617" y="4567292"/>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0.6</a:t>
            </a:r>
          </a:p>
        </p:txBody>
      </p:sp>
      <p:sp>
        <p:nvSpPr>
          <p:cNvPr id="401" name="TextBox 400">
            <a:extLst>
              <a:ext uri="{FF2B5EF4-FFF2-40B4-BE49-F238E27FC236}">
                <a16:creationId xmlns:a16="http://schemas.microsoft.com/office/drawing/2014/main" id="{7F5C2C13-0CCC-4164-90AC-811F44DAF8B7}"/>
              </a:ext>
            </a:extLst>
          </p:cNvPr>
          <p:cNvSpPr txBox="1"/>
          <p:nvPr/>
        </p:nvSpPr>
        <p:spPr>
          <a:xfrm>
            <a:off x="6801617" y="4805017"/>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0.4</a:t>
            </a:r>
          </a:p>
        </p:txBody>
      </p:sp>
      <p:sp>
        <p:nvSpPr>
          <p:cNvPr id="402" name="TextBox 401">
            <a:extLst>
              <a:ext uri="{FF2B5EF4-FFF2-40B4-BE49-F238E27FC236}">
                <a16:creationId xmlns:a16="http://schemas.microsoft.com/office/drawing/2014/main" id="{41F19509-E15A-4AA3-9F64-324E021F68BE}"/>
              </a:ext>
            </a:extLst>
          </p:cNvPr>
          <p:cNvSpPr txBox="1"/>
          <p:nvPr/>
        </p:nvSpPr>
        <p:spPr>
          <a:xfrm>
            <a:off x="6801617" y="5042742"/>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0.2</a:t>
            </a:r>
          </a:p>
        </p:txBody>
      </p:sp>
      <p:sp>
        <p:nvSpPr>
          <p:cNvPr id="403" name="TextBox 402">
            <a:extLst>
              <a:ext uri="{FF2B5EF4-FFF2-40B4-BE49-F238E27FC236}">
                <a16:creationId xmlns:a16="http://schemas.microsoft.com/office/drawing/2014/main" id="{2A5F136B-AB90-4F6A-8E33-6BC262436660}"/>
              </a:ext>
            </a:extLst>
          </p:cNvPr>
          <p:cNvSpPr txBox="1"/>
          <p:nvPr/>
        </p:nvSpPr>
        <p:spPr>
          <a:xfrm>
            <a:off x="6801617" y="5280465"/>
            <a:ext cx="176330" cy="153888"/>
          </a:xfrm>
          <a:prstGeom prst="rect">
            <a:avLst/>
          </a:prstGeom>
          <a:noFill/>
        </p:spPr>
        <p:txBody>
          <a:bodyPr wrap="none" lIns="0" tIns="0" rIns="0" bIns="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0.0</a:t>
            </a:r>
          </a:p>
        </p:txBody>
      </p:sp>
      <p:sp>
        <p:nvSpPr>
          <p:cNvPr id="404" name="TextBox 403">
            <a:extLst>
              <a:ext uri="{FF2B5EF4-FFF2-40B4-BE49-F238E27FC236}">
                <a16:creationId xmlns:a16="http://schemas.microsoft.com/office/drawing/2014/main" id="{D38CBDD2-DCB7-4EA1-916C-8878A4676CB4}"/>
              </a:ext>
            </a:extLst>
          </p:cNvPr>
          <p:cNvSpPr txBox="1"/>
          <p:nvPr/>
        </p:nvSpPr>
        <p:spPr>
          <a:xfrm rot="16200000">
            <a:off x="6208752" y="4299784"/>
            <a:ext cx="852798" cy="169277"/>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itchFamily="34" charset="0"/>
                <a:ea typeface="+mn-ea"/>
                <a:cs typeface="Arial" pitchFamily="34" charset="0"/>
              </a:rPr>
              <a:t>Incidence, %</a:t>
            </a:r>
          </a:p>
        </p:txBody>
      </p:sp>
      <p:grpSp>
        <p:nvGrpSpPr>
          <p:cNvPr id="405" name="Group 404">
            <a:extLst>
              <a:ext uri="{FF2B5EF4-FFF2-40B4-BE49-F238E27FC236}">
                <a16:creationId xmlns:a16="http://schemas.microsoft.com/office/drawing/2014/main" id="{24869F4D-60D0-4B47-8000-78F204290852}"/>
              </a:ext>
            </a:extLst>
          </p:cNvPr>
          <p:cNvGrpSpPr/>
          <p:nvPr/>
        </p:nvGrpSpPr>
        <p:grpSpPr>
          <a:xfrm>
            <a:off x="9207239" y="3614765"/>
            <a:ext cx="982753" cy="784830"/>
            <a:chOff x="1977755" y="3770159"/>
            <a:chExt cx="982753" cy="784830"/>
          </a:xfrm>
        </p:grpSpPr>
        <p:sp>
          <p:nvSpPr>
            <p:cNvPr id="406" name="TextBox 405">
              <a:extLst>
                <a:ext uri="{FF2B5EF4-FFF2-40B4-BE49-F238E27FC236}">
                  <a16:creationId xmlns:a16="http://schemas.microsoft.com/office/drawing/2014/main" id="{6576534A-507D-404F-A845-8BF839E70C35}"/>
                </a:ext>
              </a:extLst>
            </p:cNvPr>
            <p:cNvSpPr txBox="1"/>
            <p:nvPr/>
          </p:nvSpPr>
          <p:spPr>
            <a:xfrm>
              <a:off x="2261599" y="3770159"/>
              <a:ext cx="698909" cy="784830"/>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Black men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Black women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White men</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itchFamily="34" charset="0"/>
                  <a:ea typeface="+mn-ea"/>
                  <a:cs typeface="Arial" pitchFamily="34" charset="0"/>
                </a:rPr>
                <a:t>White women</a:t>
              </a:r>
            </a:p>
          </p:txBody>
        </p:sp>
        <p:grpSp>
          <p:nvGrpSpPr>
            <p:cNvPr id="407" name="Group 406">
              <a:extLst>
                <a:ext uri="{FF2B5EF4-FFF2-40B4-BE49-F238E27FC236}">
                  <a16:creationId xmlns:a16="http://schemas.microsoft.com/office/drawing/2014/main" id="{C6D81355-D432-4E4F-9687-3EEE7A979860}"/>
                </a:ext>
              </a:extLst>
            </p:cNvPr>
            <p:cNvGrpSpPr/>
            <p:nvPr/>
          </p:nvGrpSpPr>
          <p:grpSpPr>
            <a:xfrm>
              <a:off x="1977755" y="4236467"/>
              <a:ext cx="227566" cy="66201"/>
              <a:chOff x="1977755" y="4265820"/>
              <a:chExt cx="227566" cy="66201"/>
            </a:xfrm>
          </p:grpSpPr>
          <p:cxnSp>
            <p:nvCxnSpPr>
              <p:cNvPr id="415" name="Straight Connector 414">
                <a:extLst>
                  <a:ext uri="{FF2B5EF4-FFF2-40B4-BE49-F238E27FC236}">
                    <a16:creationId xmlns:a16="http://schemas.microsoft.com/office/drawing/2014/main" id="{A440BDC7-0587-4394-BCE6-64ACFFFF2E31}"/>
                  </a:ext>
                </a:extLst>
              </p:cNvPr>
              <p:cNvCxnSpPr/>
              <p:nvPr/>
            </p:nvCxnSpPr>
            <p:spPr>
              <a:xfrm>
                <a:off x="1977755" y="4300299"/>
                <a:ext cx="227566" cy="0"/>
              </a:xfrm>
              <a:prstGeom prst="line">
                <a:avLst/>
              </a:prstGeom>
              <a:ln w="19050">
                <a:solidFill>
                  <a:srgbClr val="0180B4"/>
                </a:solidFill>
              </a:ln>
            </p:spPr>
            <p:style>
              <a:lnRef idx="1">
                <a:schemeClr val="accent1"/>
              </a:lnRef>
              <a:fillRef idx="0">
                <a:schemeClr val="accent1"/>
              </a:fillRef>
              <a:effectRef idx="0">
                <a:schemeClr val="accent1"/>
              </a:effectRef>
              <a:fontRef idx="minor">
                <a:schemeClr val="tx1"/>
              </a:fontRef>
            </p:style>
          </p:cxnSp>
          <p:sp>
            <p:nvSpPr>
              <p:cNvPr id="416" name="Oval 415">
                <a:extLst>
                  <a:ext uri="{FF2B5EF4-FFF2-40B4-BE49-F238E27FC236}">
                    <a16:creationId xmlns:a16="http://schemas.microsoft.com/office/drawing/2014/main" id="{2216032E-7A74-4217-BFB8-E67FFB28C9DB}"/>
                  </a:ext>
                </a:extLst>
              </p:cNvPr>
              <p:cNvSpPr/>
              <p:nvPr/>
            </p:nvSpPr>
            <p:spPr>
              <a:xfrm>
                <a:off x="2058438" y="4265820"/>
                <a:ext cx="66201" cy="66201"/>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08" name="Group 407">
              <a:extLst>
                <a:ext uri="{FF2B5EF4-FFF2-40B4-BE49-F238E27FC236}">
                  <a16:creationId xmlns:a16="http://schemas.microsoft.com/office/drawing/2014/main" id="{CE2C85A1-5B02-45A9-BE65-16683E43199D}"/>
                </a:ext>
              </a:extLst>
            </p:cNvPr>
            <p:cNvGrpSpPr/>
            <p:nvPr/>
          </p:nvGrpSpPr>
          <p:grpSpPr>
            <a:xfrm>
              <a:off x="1977755" y="4443729"/>
              <a:ext cx="227566" cy="66201"/>
              <a:chOff x="1977755" y="4443729"/>
              <a:chExt cx="227566" cy="66201"/>
            </a:xfrm>
          </p:grpSpPr>
          <p:cxnSp>
            <p:nvCxnSpPr>
              <p:cNvPr id="413" name="Straight Connector 412">
                <a:extLst>
                  <a:ext uri="{FF2B5EF4-FFF2-40B4-BE49-F238E27FC236}">
                    <a16:creationId xmlns:a16="http://schemas.microsoft.com/office/drawing/2014/main" id="{607D8E1C-F493-47E3-BEFC-8B6B216B922E}"/>
                  </a:ext>
                </a:extLst>
              </p:cNvPr>
              <p:cNvCxnSpPr/>
              <p:nvPr/>
            </p:nvCxnSpPr>
            <p:spPr>
              <a:xfrm>
                <a:off x="1977755" y="4476829"/>
                <a:ext cx="227566" cy="0"/>
              </a:xfrm>
              <a:prstGeom prst="line">
                <a:avLst/>
              </a:prstGeom>
              <a:ln w="19050">
                <a:solidFill>
                  <a:srgbClr val="3BC5FE"/>
                </a:solidFill>
              </a:ln>
            </p:spPr>
            <p:style>
              <a:lnRef idx="1">
                <a:schemeClr val="accent1"/>
              </a:lnRef>
              <a:fillRef idx="0">
                <a:schemeClr val="accent1"/>
              </a:fillRef>
              <a:effectRef idx="0">
                <a:schemeClr val="accent1"/>
              </a:effectRef>
              <a:fontRef idx="minor">
                <a:schemeClr val="tx1"/>
              </a:fontRef>
            </p:style>
          </p:cxnSp>
          <p:sp>
            <p:nvSpPr>
              <p:cNvPr id="414" name="Oval 413">
                <a:extLst>
                  <a:ext uri="{FF2B5EF4-FFF2-40B4-BE49-F238E27FC236}">
                    <a16:creationId xmlns:a16="http://schemas.microsoft.com/office/drawing/2014/main" id="{142C8B55-3321-4EAA-B85B-2E1C08998806}"/>
                  </a:ext>
                </a:extLst>
              </p:cNvPr>
              <p:cNvSpPr/>
              <p:nvPr/>
            </p:nvSpPr>
            <p:spPr>
              <a:xfrm>
                <a:off x="2058438" y="4443729"/>
                <a:ext cx="66201" cy="66201"/>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409" name="Straight Connector 408">
              <a:extLst>
                <a:ext uri="{FF2B5EF4-FFF2-40B4-BE49-F238E27FC236}">
                  <a16:creationId xmlns:a16="http://schemas.microsoft.com/office/drawing/2014/main" id="{DD94F08F-7B08-4873-850E-16FD84B6AAFA}"/>
                </a:ext>
              </a:extLst>
            </p:cNvPr>
            <p:cNvCxnSpPr/>
            <p:nvPr/>
          </p:nvCxnSpPr>
          <p:spPr>
            <a:xfrm>
              <a:off x="1987281" y="4051162"/>
              <a:ext cx="227566" cy="0"/>
            </a:xfrm>
            <a:prstGeom prst="line">
              <a:avLst/>
            </a:prstGeom>
            <a:ln w="19050">
              <a:solidFill>
                <a:srgbClr val="767171"/>
              </a:solidFill>
              <a:prstDash val="solid"/>
            </a:ln>
          </p:spPr>
          <p:style>
            <a:lnRef idx="1">
              <a:schemeClr val="accent1"/>
            </a:lnRef>
            <a:fillRef idx="0">
              <a:schemeClr val="accent1"/>
            </a:fillRef>
            <a:effectRef idx="0">
              <a:schemeClr val="accent1"/>
            </a:effectRef>
            <a:fontRef idx="minor">
              <a:schemeClr val="tx1"/>
            </a:fontRef>
          </p:style>
        </p:cxnSp>
        <p:grpSp>
          <p:nvGrpSpPr>
            <p:cNvPr id="410" name="Group 409">
              <a:extLst>
                <a:ext uri="{FF2B5EF4-FFF2-40B4-BE49-F238E27FC236}">
                  <a16:creationId xmlns:a16="http://schemas.microsoft.com/office/drawing/2014/main" id="{F515782D-E76F-4295-9FF8-1A2E80ABB614}"/>
                </a:ext>
              </a:extLst>
            </p:cNvPr>
            <p:cNvGrpSpPr/>
            <p:nvPr/>
          </p:nvGrpSpPr>
          <p:grpSpPr>
            <a:xfrm>
              <a:off x="1977755" y="3794137"/>
              <a:ext cx="227566" cy="80103"/>
              <a:chOff x="1977755" y="3794137"/>
              <a:chExt cx="227566" cy="80103"/>
            </a:xfrm>
          </p:grpSpPr>
          <p:cxnSp>
            <p:nvCxnSpPr>
              <p:cNvPr id="411" name="Straight Connector 410">
                <a:extLst>
                  <a:ext uri="{FF2B5EF4-FFF2-40B4-BE49-F238E27FC236}">
                    <a16:creationId xmlns:a16="http://schemas.microsoft.com/office/drawing/2014/main" id="{EB565911-AE48-44DF-99AB-F32B816C6131}"/>
                  </a:ext>
                </a:extLst>
              </p:cNvPr>
              <p:cNvCxnSpPr/>
              <p:nvPr/>
            </p:nvCxnSpPr>
            <p:spPr>
              <a:xfrm>
                <a:off x="1977755" y="3839651"/>
                <a:ext cx="227566" cy="0"/>
              </a:xfrm>
              <a:prstGeom prst="line">
                <a:avLst/>
              </a:prstGeom>
              <a:solidFill>
                <a:srgbClr val="E96F35"/>
              </a:solidFill>
              <a:ln w="19050">
                <a:solidFill>
                  <a:srgbClr val="E96F35"/>
                </a:solidFill>
              </a:ln>
            </p:spPr>
            <p:style>
              <a:lnRef idx="1">
                <a:schemeClr val="accent1"/>
              </a:lnRef>
              <a:fillRef idx="0">
                <a:schemeClr val="accent1"/>
              </a:fillRef>
              <a:effectRef idx="0">
                <a:schemeClr val="accent1"/>
              </a:effectRef>
              <a:fontRef idx="minor">
                <a:schemeClr val="tx1"/>
              </a:fontRef>
            </p:style>
          </p:cxnSp>
          <p:sp>
            <p:nvSpPr>
              <p:cNvPr id="412" name="Isosceles Triangle 411">
                <a:extLst>
                  <a:ext uri="{FF2B5EF4-FFF2-40B4-BE49-F238E27FC236}">
                    <a16:creationId xmlns:a16="http://schemas.microsoft.com/office/drawing/2014/main" id="{6047EA85-148C-4AAD-9EE6-A7DC130E4473}"/>
                  </a:ext>
                </a:extLst>
              </p:cNvPr>
              <p:cNvSpPr>
                <a:spLocks noChangeAspect="1"/>
              </p:cNvSpPr>
              <p:nvPr/>
            </p:nvSpPr>
            <p:spPr>
              <a:xfrm>
                <a:off x="2051487" y="3794137"/>
                <a:ext cx="80103" cy="80103"/>
              </a:xfrm>
              <a:prstGeom prst="triangle">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cxnSp>
        <p:nvCxnSpPr>
          <p:cNvPr id="417" name="Straight Connector 416">
            <a:extLst>
              <a:ext uri="{FF2B5EF4-FFF2-40B4-BE49-F238E27FC236}">
                <a16:creationId xmlns:a16="http://schemas.microsoft.com/office/drawing/2014/main" id="{00DE9330-0209-4FCD-B748-8CA9BD3F4BF5}"/>
              </a:ext>
            </a:extLst>
          </p:cNvPr>
          <p:cNvCxnSpPr/>
          <p:nvPr/>
        </p:nvCxnSpPr>
        <p:spPr>
          <a:xfrm>
            <a:off x="7059791" y="3405371"/>
            <a:ext cx="0" cy="19529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A01CD8EE-A352-4124-9F1F-FF17422C08C4}"/>
              </a:ext>
            </a:extLst>
          </p:cNvPr>
          <p:cNvCxnSpPr/>
          <p:nvPr/>
        </p:nvCxnSpPr>
        <p:spPr>
          <a:xfrm>
            <a:off x="7059791" y="5358295"/>
            <a:ext cx="31923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2061BBF3-5502-4A39-83D6-B7A8AA084D52}"/>
              </a:ext>
            </a:extLst>
          </p:cNvPr>
          <p:cNvCxnSpPr/>
          <p:nvPr/>
        </p:nvCxnSpPr>
        <p:spPr>
          <a:xfrm flipH="1">
            <a:off x="7010143" y="3455611"/>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59176FF9-E97A-4304-94F3-91E43EEA3573}"/>
              </a:ext>
            </a:extLst>
          </p:cNvPr>
          <p:cNvCxnSpPr/>
          <p:nvPr/>
        </p:nvCxnSpPr>
        <p:spPr>
          <a:xfrm flipH="1">
            <a:off x="7010143" y="3693446"/>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4013884D-09ED-4FAC-8EC1-89CFB312A779}"/>
              </a:ext>
            </a:extLst>
          </p:cNvPr>
          <p:cNvCxnSpPr/>
          <p:nvPr/>
        </p:nvCxnSpPr>
        <p:spPr>
          <a:xfrm flipH="1">
            <a:off x="7010143" y="3931282"/>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998A95C9-D58B-4B7A-BDFF-3B4C25D24277}"/>
              </a:ext>
            </a:extLst>
          </p:cNvPr>
          <p:cNvCxnSpPr/>
          <p:nvPr/>
        </p:nvCxnSpPr>
        <p:spPr>
          <a:xfrm flipH="1">
            <a:off x="7010143" y="4169118"/>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F022B3B0-4AF3-4421-BDB4-78E4CDD1CD0B}"/>
              </a:ext>
            </a:extLst>
          </p:cNvPr>
          <p:cNvCxnSpPr/>
          <p:nvPr/>
        </p:nvCxnSpPr>
        <p:spPr>
          <a:xfrm flipH="1">
            <a:off x="7010143" y="4406954"/>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1321D8E8-85AF-4EF2-8029-A18E9E58D1D2}"/>
              </a:ext>
            </a:extLst>
          </p:cNvPr>
          <p:cNvCxnSpPr/>
          <p:nvPr/>
        </p:nvCxnSpPr>
        <p:spPr>
          <a:xfrm flipH="1">
            <a:off x="7010143" y="4644790"/>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63CD7AB6-A434-41DD-A86F-F18C9C82A068}"/>
              </a:ext>
            </a:extLst>
          </p:cNvPr>
          <p:cNvCxnSpPr/>
          <p:nvPr/>
        </p:nvCxnSpPr>
        <p:spPr>
          <a:xfrm flipH="1">
            <a:off x="7010143" y="4882626"/>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2190AFAD-EFA0-4AE9-A1AC-D1E921EE8BB6}"/>
              </a:ext>
            </a:extLst>
          </p:cNvPr>
          <p:cNvCxnSpPr/>
          <p:nvPr/>
        </p:nvCxnSpPr>
        <p:spPr>
          <a:xfrm flipH="1">
            <a:off x="7010143" y="5120462"/>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B679CC66-0E6D-4559-BF8F-3C5B155B7A54}"/>
              </a:ext>
            </a:extLst>
          </p:cNvPr>
          <p:cNvCxnSpPr/>
          <p:nvPr/>
        </p:nvCxnSpPr>
        <p:spPr>
          <a:xfrm flipH="1">
            <a:off x="7010143" y="5358295"/>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7864958A-0422-4A5B-A034-3313C5CF4BEE}"/>
              </a:ext>
            </a:extLst>
          </p:cNvPr>
          <p:cNvCxnSpPr/>
          <p:nvPr/>
        </p:nvCxnSpPr>
        <p:spPr>
          <a:xfrm rot="5400000" flipH="1">
            <a:off x="7208746" y="5383121"/>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8353551F-C983-4F66-8F1F-78AAABA868EE}"/>
              </a:ext>
            </a:extLst>
          </p:cNvPr>
          <p:cNvCxnSpPr/>
          <p:nvPr/>
        </p:nvCxnSpPr>
        <p:spPr>
          <a:xfrm rot="5400000" flipH="1">
            <a:off x="7688703" y="5383122"/>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F0CE76F0-2BC2-42A5-8C55-451634A1606F}"/>
              </a:ext>
            </a:extLst>
          </p:cNvPr>
          <p:cNvCxnSpPr/>
          <p:nvPr/>
        </p:nvCxnSpPr>
        <p:spPr>
          <a:xfrm rot="5400000" flipH="1">
            <a:off x="8152109" y="5383123"/>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5FB41667-7724-46C9-AF58-9E0771A30AD0}"/>
              </a:ext>
            </a:extLst>
          </p:cNvPr>
          <p:cNvCxnSpPr/>
          <p:nvPr/>
        </p:nvCxnSpPr>
        <p:spPr>
          <a:xfrm rot="5400000" flipH="1">
            <a:off x="8623790" y="5383123"/>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2A931B7C-5052-4D7D-A449-37AFF649DE15}"/>
              </a:ext>
            </a:extLst>
          </p:cNvPr>
          <p:cNvCxnSpPr/>
          <p:nvPr/>
        </p:nvCxnSpPr>
        <p:spPr>
          <a:xfrm rot="5400000" flipH="1">
            <a:off x="9116159" y="5383123"/>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2602C94C-AAB1-4A45-9D46-FECB2B3A5188}"/>
              </a:ext>
            </a:extLst>
          </p:cNvPr>
          <p:cNvCxnSpPr/>
          <p:nvPr/>
        </p:nvCxnSpPr>
        <p:spPr>
          <a:xfrm rot="5400000" flipH="1">
            <a:off x="9575427" y="5383124"/>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0A47BB68-0B20-48BD-8307-54DC897DD9A4}"/>
              </a:ext>
            </a:extLst>
          </p:cNvPr>
          <p:cNvCxnSpPr/>
          <p:nvPr/>
        </p:nvCxnSpPr>
        <p:spPr>
          <a:xfrm rot="5400000" flipH="1">
            <a:off x="10047107" y="5383125"/>
            <a:ext cx="496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5" name="TextBox 434">
            <a:extLst>
              <a:ext uri="{FF2B5EF4-FFF2-40B4-BE49-F238E27FC236}">
                <a16:creationId xmlns:a16="http://schemas.microsoft.com/office/drawing/2014/main" id="{C5DB7FF7-A843-4997-8B0E-70E9F9070B60}"/>
              </a:ext>
            </a:extLst>
          </p:cNvPr>
          <p:cNvSpPr txBox="1"/>
          <p:nvPr/>
        </p:nvSpPr>
        <p:spPr>
          <a:xfrm>
            <a:off x="7166066"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p>
        </p:txBody>
      </p:sp>
      <p:sp>
        <p:nvSpPr>
          <p:cNvPr id="436" name="TextBox 435">
            <a:extLst>
              <a:ext uri="{FF2B5EF4-FFF2-40B4-BE49-F238E27FC236}">
                <a16:creationId xmlns:a16="http://schemas.microsoft.com/office/drawing/2014/main" id="{C30A39A3-48A6-4488-8DDE-8696168B3BA6}"/>
              </a:ext>
            </a:extLst>
          </p:cNvPr>
          <p:cNvSpPr txBox="1"/>
          <p:nvPr/>
        </p:nvSpPr>
        <p:spPr>
          <a:xfrm>
            <a:off x="7638560"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30</a:t>
            </a:r>
          </a:p>
        </p:txBody>
      </p:sp>
      <p:sp>
        <p:nvSpPr>
          <p:cNvPr id="437" name="TextBox 436">
            <a:extLst>
              <a:ext uri="{FF2B5EF4-FFF2-40B4-BE49-F238E27FC236}">
                <a16:creationId xmlns:a16="http://schemas.microsoft.com/office/drawing/2014/main" id="{EEFDFA1F-2F6B-4B9B-93F9-FC6799E2146F}"/>
              </a:ext>
            </a:extLst>
          </p:cNvPr>
          <p:cNvSpPr txBox="1"/>
          <p:nvPr/>
        </p:nvSpPr>
        <p:spPr>
          <a:xfrm>
            <a:off x="8111054"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40</a:t>
            </a:r>
          </a:p>
        </p:txBody>
      </p:sp>
      <p:sp>
        <p:nvSpPr>
          <p:cNvPr id="438" name="TextBox 437">
            <a:extLst>
              <a:ext uri="{FF2B5EF4-FFF2-40B4-BE49-F238E27FC236}">
                <a16:creationId xmlns:a16="http://schemas.microsoft.com/office/drawing/2014/main" id="{CB6134ED-A799-4531-B335-1D5FBACC0A2B}"/>
              </a:ext>
            </a:extLst>
          </p:cNvPr>
          <p:cNvSpPr txBox="1"/>
          <p:nvPr/>
        </p:nvSpPr>
        <p:spPr>
          <a:xfrm>
            <a:off x="8583548"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50</a:t>
            </a:r>
          </a:p>
        </p:txBody>
      </p:sp>
      <p:sp>
        <p:nvSpPr>
          <p:cNvPr id="439" name="TextBox 438">
            <a:extLst>
              <a:ext uri="{FF2B5EF4-FFF2-40B4-BE49-F238E27FC236}">
                <a16:creationId xmlns:a16="http://schemas.microsoft.com/office/drawing/2014/main" id="{B399AE77-5D7A-4793-81CF-28BD228153C6}"/>
              </a:ext>
            </a:extLst>
          </p:cNvPr>
          <p:cNvSpPr txBox="1"/>
          <p:nvPr/>
        </p:nvSpPr>
        <p:spPr>
          <a:xfrm>
            <a:off x="9056042"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60</a:t>
            </a:r>
          </a:p>
        </p:txBody>
      </p:sp>
      <p:sp>
        <p:nvSpPr>
          <p:cNvPr id="440" name="TextBox 439">
            <a:extLst>
              <a:ext uri="{FF2B5EF4-FFF2-40B4-BE49-F238E27FC236}">
                <a16:creationId xmlns:a16="http://schemas.microsoft.com/office/drawing/2014/main" id="{69326981-4292-4834-8EAB-7F950CF83803}"/>
              </a:ext>
            </a:extLst>
          </p:cNvPr>
          <p:cNvSpPr txBox="1"/>
          <p:nvPr/>
        </p:nvSpPr>
        <p:spPr>
          <a:xfrm>
            <a:off x="9528536"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70</a:t>
            </a:r>
          </a:p>
        </p:txBody>
      </p:sp>
      <p:sp>
        <p:nvSpPr>
          <p:cNvPr id="441" name="TextBox 440">
            <a:extLst>
              <a:ext uri="{FF2B5EF4-FFF2-40B4-BE49-F238E27FC236}">
                <a16:creationId xmlns:a16="http://schemas.microsoft.com/office/drawing/2014/main" id="{CEEFBFD3-85B3-4E57-8F5E-BEE9EE82A3CF}"/>
              </a:ext>
            </a:extLst>
          </p:cNvPr>
          <p:cNvSpPr txBox="1"/>
          <p:nvPr/>
        </p:nvSpPr>
        <p:spPr>
          <a:xfrm>
            <a:off x="10001028" y="5423957"/>
            <a:ext cx="141064" cy="153888"/>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80</a:t>
            </a:r>
          </a:p>
        </p:txBody>
      </p:sp>
      <p:sp>
        <p:nvSpPr>
          <p:cNvPr id="442" name="TextBox 441">
            <a:extLst>
              <a:ext uri="{FF2B5EF4-FFF2-40B4-BE49-F238E27FC236}">
                <a16:creationId xmlns:a16="http://schemas.microsoft.com/office/drawing/2014/main" id="{EDB118F8-CB32-4F29-9F1A-93B65D18B233}"/>
              </a:ext>
            </a:extLst>
          </p:cNvPr>
          <p:cNvSpPr txBox="1"/>
          <p:nvPr/>
        </p:nvSpPr>
        <p:spPr>
          <a:xfrm>
            <a:off x="8299320" y="5580537"/>
            <a:ext cx="713337" cy="169277"/>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pitchFamily="34" charset="0"/>
                <a:ea typeface="+mn-ea"/>
                <a:cs typeface="Arial" pitchFamily="34" charset="0"/>
              </a:rPr>
              <a:t>Age, years</a:t>
            </a:r>
          </a:p>
        </p:txBody>
      </p:sp>
      <p:grpSp>
        <p:nvGrpSpPr>
          <p:cNvPr id="443" name="Group 442">
            <a:extLst>
              <a:ext uri="{FF2B5EF4-FFF2-40B4-BE49-F238E27FC236}">
                <a16:creationId xmlns:a16="http://schemas.microsoft.com/office/drawing/2014/main" id="{E382120B-03A6-4322-89E1-C9A625559368}"/>
              </a:ext>
            </a:extLst>
          </p:cNvPr>
          <p:cNvGrpSpPr/>
          <p:nvPr/>
        </p:nvGrpSpPr>
        <p:grpSpPr>
          <a:xfrm>
            <a:off x="7195590" y="5079546"/>
            <a:ext cx="2914328" cy="242449"/>
            <a:chOff x="1434991" y="5273849"/>
            <a:chExt cx="2914328" cy="242449"/>
          </a:xfrm>
        </p:grpSpPr>
        <p:sp>
          <p:nvSpPr>
            <p:cNvPr id="444" name="Freeform 78">
              <a:extLst>
                <a:ext uri="{FF2B5EF4-FFF2-40B4-BE49-F238E27FC236}">
                  <a16:creationId xmlns:a16="http://schemas.microsoft.com/office/drawing/2014/main" id="{1B332F8E-E121-40C6-A9BC-F9D230BA0D61}"/>
                </a:ext>
              </a:extLst>
            </p:cNvPr>
            <p:cNvSpPr/>
            <p:nvPr/>
          </p:nvSpPr>
          <p:spPr>
            <a:xfrm>
              <a:off x="1478845" y="5328355"/>
              <a:ext cx="2836333" cy="155223"/>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6333" h="155223">
                  <a:moveTo>
                    <a:pt x="0" y="155223"/>
                  </a:moveTo>
                  <a:lnTo>
                    <a:pt x="465667" y="110067"/>
                  </a:lnTo>
                  <a:lnTo>
                    <a:pt x="931333" y="39511"/>
                  </a:lnTo>
                  <a:lnTo>
                    <a:pt x="1413933" y="28223"/>
                  </a:lnTo>
                  <a:lnTo>
                    <a:pt x="1890888" y="2823"/>
                  </a:lnTo>
                  <a:lnTo>
                    <a:pt x="2367843" y="0"/>
                  </a:lnTo>
                  <a:lnTo>
                    <a:pt x="2836333" y="155222"/>
                  </a:lnTo>
                </a:path>
              </a:pathLst>
            </a:custGeom>
            <a:ln w="19050">
              <a:solidFill>
                <a:srgbClr val="76717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5" name="Isosceles Triangle 444">
              <a:extLst>
                <a:ext uri="{FF2B5EF4-FFF2-40B4-BE49-F238E27FC236}">
                  <a16:creationId xmlns:a16="http://schemas.microsoft.com/office/drawing/2014/main" id="{1EE32F4C-F29E-4186-86CD-7F60BE2E87CD}"/>
                </a:ext>
              </a:extLst>
            </p:cNvPr>
            <p:cNvSpPr>
              <a:spLocks noChangeAspect="1"/>
            </p:cNvSpPr>
            <p:nvPr/>
          </p:nvSpPr>
          <p:spPr>
            <a:xfrm>
              <a:off x="1434991" y="5436195"/>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6" name="Isosceles Triangle 445">
              <a:extLst>
                <a:ext uri="{FF2B5EF4-FFF2-40B4-BE49-F238E27FC236}">
                  <a16:creationId xmlns:a16="http://schemas.microsoft.com/office/drawing/2014/main" id="{660FB704-B004-4AB6-96F6-5AAB765D3260}"/>
                </a:ext>
              </a:extLst>
            </p:cNvPr>
            <p:cNvSpPr>
              <a:spLocks noChangeAspect="1"/>
            </p:cNvSpPr>
            <p:nvPr/>
          </p:nvSpPr>
          <p:spPr>
            <a:xfrm>
              <a:off x="1910810" y="5387504"/>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7" name="Isosceles Triangle 446">
              <a:extLst>
                <a:ext uri="{FF2B5EF4-FFF2-40B4-BE49-F238E27FC236}">
                  <a16:creationId xmlns:a16="http://schemas.microsoft.com/office/drawing/2014/main" id="{B6BC3941-D875-4D4D-9053-031581E7DB2E}"/>
                </a:ext>
              </a:extLst>
            </p:cNvPr>
            <p:cNvSpPr>
              <a:spLocks noChangeAspect="1"/>
            </p:cNvSpPr>
            <p:nvPr/>
          </p:nvSpPr>
          <p:spPr>
            <a:xfrm>
              <a:off x="2378354" y="5323194"/>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8" name="Isosceles Triangle 447">
              <a:extLst>
                <a:ext uri="{FF2B5EF4-FFF2-40B4-BE49-F238E27FC236}">
                  <a16:creationId xmlns:a16="http://schemas.microsoft.com/office/drawing/2014/main" id="{CC74B2C5-3A2C-4CD7-BE8F-01C5BBD3514A}"/>
                </a:ext>
              </a:extLst>
            </p:cNvPr>
            <p:cNvSpPr>
              <a:spLocks noChangeAspect="1"/>
            </p:cNvSpPr>
            <p:nvPr/>
          </p:nvSpPr>
          <p:spPr>
            <a:xfrm>
              <a:off x="2854173" y="5305710"/>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9" name="Isosceles Triangle 448">
              <a:extLst>
                <a:ext uri="{FF2B5EF4-FFF2-40B4-BE49-F238E27FC236}">
                  <a16:creationId xmlns:a16="http://schemas.microsoft.com/office/drawing/2014/main" id="{4ABD4686-4A2E-47B8-8FCD-F5662BAA65AF}"/>
                </a:ext>
              </a:extLst>
            </p:cNvPr>
            <p:cNvSpPr>
              <a:spLocks noChangeAspect="1"/>
            </p:cNvSpPr>
            <p:nvPr/>
          </p:nvSpPr>
          <p:spPr>
            <a:xfrm>
              <a:off x="3325854" y="5275816"/>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0" name="Isosceles Triangle 449">
              <a:extLst>
                <a:ext uri="{FF2B5EF4-FFF2-40B4-BE49-F238E27FC236}">
                  <a16:creationId xmlns:a16="http://schemas.microsoft.com/office/drawing/2014/main" id="{1B213488-7CDE-4600-ADCA-7239E4853065}"/>
                </a:ext>
              </a:extLst>
            </p:cNvPr>
            <p:cNvSpPr>
              <a:spLocks noChangeAspect="1"/>
            </p:cNvSpPr>
            <p:nvPr/>
          </p:nvSpPr>
          <p:spPr>
            <a:xfrm>
              <a:off x="3797535" y="5273849"/>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1" name="Isosceles Triangle 450">
              <a:extLst>
                <a:ext uri="{FF2B5EF4-FFF2-40B4-BE49-F238E27FC236}">
                  <a16:creationId xmlns:a16="http://schemas.microsoft.com/office/drawing/2014/main" id="{63A3E185-03F9-4C8F-98D5-286288147158}"/>
                </a:ext>
              </a:extLst>
            </p:cNvPr>
            <p:cNvSpPr>
              <a:spLocks noChangeAspect="1"/>
            </p:cNvSpPr>
            <p:nvPr/>
          </p:nvSpPr>
          <p:spPr>
            <a:xfrm>
              <a:off x="4269216" y="5424550"/>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52" name="Group 451">
            <a:extLst>
              <a:ext uri="{FF2B5EF4-FFF2-40B4-BE49-F238E27FC236}">
                <a16:creationId xmlns:a16="http://schemas.microsoft.com/office/drawing/2014/main" id="{1AF24B29-8A55-47E4-BE08-6250C7FB2086}"/>
              </a:ext>
            </a:extLst>
          </p:cNvPr>
          <p:cNvGrpSpPr/>
          <p:nvPr/>
        </p:nvGrpSpPr>
        <p:grpSpPr>
          <a:xfrm>
            <a:off x="7195593" y="5175461"/>
            <a:ext cx="2898307" cy="205619"/>
            <a:chOff x="1434991" y="5369764"/>
            <a:chExt cx="2898307" cy="205619"/>
          </a:xfrm>
        </p:grpSpPr>
        <p:sp>
          <p:nvSpPr>
            <p:cNvPr id="453" name="Freeform 105">
              <a:extLst>
                <a:ext uri="{FF2B5EF4-FFF2-40B4-BE49-F238E27FC236}">
                  <a16:creationId xmlns:a16="http://schemas.microsoft.com/office/drawing/2014/main" id="{6200754E-F72C-41A7-BC70-8FBCD334AF1D}"/>
                </a:ext>
              </a:extLst>
            </p:cNvPr>
            <p:cNvSpPr/>
            <p:nvPr/>
          </p:nvSpPr>
          <p:spPr>
            <a:xfrm>
              <a:off x="1478330" y="5399606"/>
              <a:ext cx="2841947" cy="140608"/>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49664 h 249664"/>
                <a:gd name="connsiteX1" fmla="*/ 465667 w 2836333"/>
                <a:gd name="connsiteY1" fmla="*/ 204508 h 249664"/>
                <a:gd name="connsiteX2" fmla="*/ 931333 w 2836333"/>
                <a:gd name="connsiteY2" fmla="*/ 133952 h 249664"/>
                <a:gd name="connsiteX3" fmla="*/ 1418393 w 2836333"/>
                <a:gd name="connsiteY3" fmla="*/ 0 h 249664"/>
                <a:gd name="connsiteX4" fmla="*/ 1890888 w 2836333"/>
                <a:gd name="connsiteY4" fmla="*/ 97264 h 249664"/>
                <a:gd name="connsiteX5" fmla="*/ 2367843 w 2836333"/>
                <a:gd name="connsiteY5" fmla="*/ 94441 h 249664"/>
                <a:gd name="connsiteX6" fmla="*/ 2836333 w 2836333"/>
                <a:gd name="connsiteY6" fmla="*/ 249663 h 249664"/>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7843 w 2836333"/>
                <a:gd name="connsiteY5" fmla="*/ 146603 h 301826"/>
                <a:gd name="connsiteX6" fmla="*/ 2836333 w 2836333"/>
                <a:gd name="connsiteY6" fmla="*/ 301825 h 301826"/>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3383 w 2836333"/>
                <a:gd name="connsiteY5" fmla="*/ 215740 h 301826"/>
                <a:gd name="connsiteX6" fmla="*/ 2836333 w 2836333"/>
                <a:gd name="connsiteY6" fmla="*/ 301825 h 301826"/>
                <a:gd name="connsiteX0" fmla="*/ 0 w 2838564"/>
                <a:gd name="connsiteY0" fmla="*/ 301826 h 301826"/>
                <a:gd name="connsiteX1" fmla="*/ 465667 w 2838564"/>
                <a:gd name="connsiteY1" fmla="*/ 256670 h 301826"/>
                <a:gd name="connsiteX2" fmla="*/ 931333 w 2838564"/>
                <a:gd name="connsiteY2" fmla="*/ 186114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65667 w 2838564"/>
                <a:gd name="connsiteY1" fmla="*/ 256670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79049 w 2838564"/>
                <a:gd name="connsiteY1" fmla="*/ 178612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9115 w 2847679"/>
                <a:gd name="connsiteY0" fmla="*/ 301826 h 301826"/>
                <a:gd name="connsiteX1" fmla="*/ 0 w 2847679"/>
                <a:gd name="connsiteY1" fmla="*/ 266734 h 301826"/>
                <a:gd name="connsiteX2" fmla="*/ 488164 w 2847679"/>
                <a:gd name="connsiteY2" fmla="*/ 178612 h 301826"/>
                <a:gd name="connsiteX3" fmla="*/ 938218 w 2847679"/>
                <a:gd name="connsiteY3" fmla="*/ 92443 h 301826"/>
                <a:gd name="connsiteX4" fmla="*/ 1427508 w 2847679"/>
                <a:gd name="connsiteY4" fmla="*/ 52162 h 301826"/>
                <a:gd name="connsiteX5" fmla="*/ 1895542 w 2847679"/>
                <a:gd name="connsiteY5" fmla="*/ 0 h 301826"/>
                <a:gd name="connsiteX6" fmla="*/ 2372498 w 2847679"/>
                <a:gd name="connsiteY6" fmla="*/ 215740 h 301826"/>
                <a:gd name="connsiteX7" fmla="*/ 2847679 w 2847679"/>
                <a:gd name="connsiteY7" fmla="*/ 223766 h 301826"/>
                <a:gd name="connsiteX0" fmla="*/ 0 w 2863096"/>
                <a:gd name="connsiteY0" fmla="*/ 279523 h 279523"/>
                <a:gd name="connsiteX1" fmla="*/ 15417 w 2863096"/>
                <a:gd name="connsiteY1" fmla="*/ 266734 h 279523"/>
                <a:gd name="connsiteX2" fmla="*/ 503581 w 2863096"/>
                <a:gd name="connsiteY2" fmla="*/ 178612 h 279523"/>
                <a:gd name="connsiteX3" fmla="*/ 953635 w 2863096"/>
                <a:gd name="connsiteY3" fmla="*/ 92443 h 279523"/>
                <a:gd name="connsiteX4" fmla="*/ 1442925 w 2863096"/>
                <a:gd name="connsiteY4" fmla="*/ 52162 h 279523"/>
                <a:gd name="connsiteX5" fmla="*/ 1910959 w 2863096"/>
                <a:gd name="connsiteY5" fmla="*/ 0 h 279523"/>
                <a:gd name="connsiteX6" fmla="*/ 2387915 w 2863096"/>
                <a:gd name="connsiteY6" fmla="*/ 215740 h 279523"/>
                <a:gd name="connsiteX7" fmla="*/ 2863096 w 2863096"/>
                <a:gd name="connsiteY7" fmla="*/ 223766 h 279523"/>
                <a:gd name="connsiteX0" fmla="*/ 0 w 2863096"/>
                <a:gd name="connsiteY0" fmla="*/ 279523 h 304410"/>
                <a:gd name="connsiteX1" fmla="*/ 15417 w 2863096"/>
                <a:gd name="connsiteY1" fmla="*/ 266734 h 304410"/>
                <a:gd name="connsiteX2" fmla="*/ 503581 w 2863096"/>
                <a:gd name="connsiteY2" fmla="*/ 178612 h 304410"/>
                <a:gd name="connsiteX3" fmla="*/ 953635 w 2863096"/>
                <a:gd name="connsiteY3" fmla="*/ 92443 h 304410"/>
                <a:gd name="connsiteX4" fmla="*/ 1437192 w 2863096"/>
                <a:gd name="connsiteY4" fmla="*/ 304410 h 304410"/>
                <a:gd name="connsiteX5" fmla="*/ 1910959 w 2863096"/>
                <a:gd name="connsiteY5" fmla="*/ 0 h 304410"/>
                <a:gd name="connsiteX6" fmla="*/ 2387915 w 2863096"/>
                <a:gd name="connsiteY6" fmla="*/ 215740 h 304410"/>
                <a:gd name="connsiteX7" fmla="*/ 2863096 w 2863096"/>
                <a:gd name="connsiteY7" fmla="*/ 223766 h 304410"/>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87915 w 2863096"/>
                <a:gd name="connsiteY6" fmla="*/ 123297 h 211967"/>
                <a:gd name="connsiteX7" fmla="*/ 2863096 w 2863096"/>
                <a:gd name="connsiteY7" fmla="*/ 131323 h 211967"/>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73583 w 2863096"/>
                <a:gd name="connsiteY6" fmla="*/ 200692 h 211967"/>
                <a:gd name="connsiteX7" fmla="*/ 2863096 w 2863096"/>
                <a:gd name="connsiteY7" fmla="*/ 131323 h 211967"/>
                <a:gd name="connsiteX0" fmla="*/ 0 w 2865963"/>
                <a:gd name="connsiteY0" fmla="*/ 187080 h 237382"/>
                <a:gd name="connsiteX1" fmla="*/ 15417 w 2865963"/>
                <a:gd name="connsiteY1" fmla="*/ 174291 h 237382"/>
                <a:gd name="connsiteX2" fmla="*/ 503581 w 2865963"/>
                <a:gd name="connsiteY2" fmla="*/ 86169 h 237382"/>
                <a:gd name="connsiteX3" fmla="*/ 953635 w 2865963"/>
                <a:gd name="connsiteY3" fmla="*/ 0 h 237382"/>
                <a:gd name="connsiteX4" fmla="*/ 1437192 w 2865963"/>
                <a:gd name="connsiteY4" fmla="*/ 211967 h 237382"/>
                <a:gd name="connsiteX5" fmla="*/ 1916692 w 2865963"/>
                <a:gd name="connsiteY5" fmla="*/ 179871 h 237382"/>
                <a:gd name="connsiteX6" fmla="*/ 2373583 w 2865963"/>
                <a:gd name="connsiteY6" fmla="*/ 200692 h 237382"/>
                <a:gd name="connsiteX7" fmla="*/ 2865963 w 2865963"/>
                <a:gd name="connsiteY7" fmla="*/ 237382 h 237382"/>
                <a:gd name="connsiteX0" fmla="*/ 0 w 2865963"/>
                <a:gd name="connsiteY0" fmla="*/ 100911 h 151213"/>
                <a:gd name="connsiteX1" fmla="*/ 15417 w 2865963"/>
                <a:gd name="connsiteY1" fmla="*/ 88122 h 151213"/>
                <a:gd name="connsiteX2" fmla="*/ 503581 w 2865963"/>
                <a:gd name="connsiteY2" fmla="*/ 0 h 151213"/>
                <a:gd name="connsiteX3" fmla="*/ 956502 w 2865963"/>
                <a:gd name="connsiteY3" fmla="*/ 140281 h 151213"/>
                <a:gd name="connsiteX4" fmla="*/ 1437192 w 2865963"/>
                <a:gd name="connsiteY4" fmla="*/ 125798 h 151213"/>
                <a:gd name="connsiteX5" fmla="*/ 1916692 w 2865963"/>
                <a:gd name="connsiteY5" fmla="*/ 93702 h 151213"/>
                <a:gd name="connsiteX6" fmla="*/ 2373583 w 2865963"/>
                <a:gd name="connsiteY6" fmla="*/ 114523 h 151213"/>
                <a:gd name="connsiteX7" fmla="*/ 2865963 w 2865963"/>
                <a:gd name="connsiteY7" fmla="*/ 151213 h 151213"/>
                <a:gd name="connsiteX0" fmla="*/ 0 w 2865963"/>
                <a:gd name="connsiteY0" fmla="*/ 12789 h 75266"/>
                <a:gd name="connsiteX1" fmla="*/ 15417 w 2865963"/>
                <a:gd name="connsiteY1" fmla="*/ 0 h 75266"/>
                <a:gd name="connsiteX2" fmla="*/ 489248 w 2865963"/>
                <a:gd name="connsiteY2" fmla="*/ 75266 h 75266"/>
                <a:gd name="connsiteX3" fmla="*/ 956502 w 2865963"/>
                <a:gd name="connsiteY3" fmla="*/ 52159 h 75266"/>
                <a:gd name="connsiteX4" fmla="*/ 1437192 w 2865963"/>
                <a:gd name="connsiteY4" fmla="*/ 37676 h 75266"/>
                <a:gd name="connsiteX5" fmla="*/ 1916692 w 2865963"/>
                <a:gd name="connsiteY5" fmla="*/ 5580 h 75266"/>
                <a:gd name="connsiteX6" fmla="*/ 2373583 w 2865963"/>
                <a:gd name="connsiteY6" fmla="*/ 26401 h 75266"/>
                <a:gd name="connsiteX7" fmla="*/ 2865963 w 2865963"/>
                <a:gd name="connsiteY7" fmla="*/ 63091 h 75266"/>
                <a:gd name="connsiteX0" fmla="*/ 0 w 2865963"/>
                <a:gd name="connsiteY0" fmla="*/ 7209 h 106211"/>
                <a:gd name="connsiteX1" fmla="*/ 15417 w 2865963"/>
                <a:gd name="connsiteY1" fmla="*/ 106211 h 106211"/>
                <a:gd name="connsiteX2" fmla="*/ 489248 w 2865963"/>
                <a:gd name="connsiteY2" fmla="*/ 69686 h 106211"/>
                <a:gd name="connsiteX3" fmla="*/ 956502 w 2865963"/>
                <a:gd name="connsiteY3" fmla="*/ 46579 h 106211"/>
                <a:gd name="connsiteX4" fmla="*/ 1437192 w 2865963"/>
                <a:gd name="connsiteY4" fmla="*/ 32096 h 106211"/>
                <a:gd name="connsiteX5" fmla="*/ 1916692 w 2865963"/>
                <a:gd name="connsiteY5" fmla="*/ 0 h 106211"/>
                <a:gd name="connsiteX6" fmla="*/ 2373583 w 2865963"/>
                <a:gd name="connsiteY6" fmla="*/ 20821 h 106211"/>
                <a:gd name="connsiteX7" fmla="*/ 2865963 w 2865963"/>
                <a:gd name="connsiteY7" fmla="*/ 57511 h 106211"/>
                <a:gd name="connsiteX0" fmla="*/ 0 w 2850546"/>
                <a:gd name="connsiteY0" fmla="*/ 106211 h 106211"/>
                <a:gd name="connsiteX1" fmla="*/ 473831 w 2850546"/>
                <a:gd name="connsiteY1" fmla="*/ 69686 h 106211"/>
                <a:gd name="connsiteX2" fmla="*/ 941085 w 2850546"/>
                <a:gd name="connsiteY2" fmla="*/ 46579 h 106211"/>
                <a:gd name="connsiteX3" fmla="*/ 1421775 w 2850546"/>
                <a:gd name="connsiteY3" fmla="*/ 32096 h 106211"/>
                <a:gd name="connsiteX4" fmla="*/ 1901275 w 2850546"/>
                <a:gd name="connsiteY4" fmla="*/ 0 h 106211"/>
                <a:gd name="connsiteX5" fmla="*/ 2358166 w 2850546"/>
                <a:gd name="connsiteY5" fmla="*/ 20821 h 106211"/>
                <a:gd name="connsiteX6" fmla="*/ 2850546 w 2850546"/>
                <a:gd name="connsiteY6" fmla="*/ 57511 h 106211"/>
                <a:gd name="connsiteX0" fmla="*/ 0 w 2841947"/>
                <a:gd name="connsiteY0" fmla="*/ 86146 h 86146"/>
                <a:gd name="connsiteX1" fmla="*/ 465232 w 2841947"/>
                <a:gd name="connsiteY1" fmla="*/ 69686 h 86146"/>
                <a:gd name="connsiteX2" fmla="*/ 932486 w 2841947"/>
                <a:gd name="connsiteY2" fmla="*/ 46579 h 86146"/>
                <a:gd name="connsiteX3" fmla="*/ 1413176 w 2841947"/>
                <a:gd name="connsiteY3" fmla="*/ 32096 h 86146"/>
                <a:gd name="connsiteX4" fmla="*/ 1892676 w 2841947"/>
                <a:gd name="connsiteY4" fmla="*/ 0 h 86146"/>
                <a:gd name="connsiteX5" fmla="*/ 2349567 w 2841947"/>
                <a:gd name="connsiteY5" fmla="*/ 20821 h 86146"/>
                <a:gd name="connsiteX6" fmla="*/ 2841947 w 2841947"/>
                <a:gd name="connsiteY6" fmla="*/ 57511 h 86146"/>
                <a:gd name="connsiteX0" fmla="*/ 0 w 2841947"/>
                <a:gd name="connsiteY0" fmla="*/ 102780 h 102780"/>
                <a:gd name="connsiteX1" fmla="*/ 465232 w 2841947"/>
                <a:gd name="connsiteY1" fmla="*/ 86320 h 102780"/>
                <a:gd name="connsiteX2" fmla="*/ 932486 w 2841947"/>
                <a:gd name="connsiteY2" fmla="*/ 63213 h 102780"/>
                <a:gd name="connsiteX3" fmla="*/ 1413176 w 2841947"/>
                <a:gd name="connsiteY3" fmla="*/ 0 h 102780"/>
                <a:gd name="connsiteX4" fmla="*/ 1892676 w 2841947"/>
                <a:gd name="connsiteY4" fmla="*/ 16634 h 102780"/>
                <a:gd name="connsiteX5" fmla="*/ 2349567 w 2841947"/>
                <a:gd name="connsiteY5" fmla="*/ 37455 h 102780"/>
                <a:gd name="connsiteX6" fmla="*/ 2841947 w 2841947"/>
                <a:gd name="connsiteY6" fmla="*/ 74145 h 102780"/>
                <a:gd name="connsiteX0" fmla="*/ 0 w 2841947"/>
                <a:gd name="connsiteY0" fmla="*/ 140608 h 140608"/>
                <a:gd name="connsiteX1" fmla="*/ 465232 w 2841947"/>
                <a:gd name="connsiteY1" fmla="*/ 124148 h 140608"/>
                <a:gd name="connsiteX2" fmla="*/ 932486 w 2841947"/>
                <a:gd name="connsiteY2" fmla="*/ 101041 h 140608"/>
                <a:gd name="connsiteX3" fmla="*/ 1413176 w 2841947"/>
                <a:gd name="connsiteY3" fmla="*/ 37828 h 140608"/>
                <a:gd name="connsiteX4" fmla="*/ 1878343 w 2841947"/>
                <a:gd name="connsiteY4" fmla="*/ 0 h 140608"/>
                <a:gd name="connsiteX5" fmla="*/ 2349567 w 2841947"/>
                <a:gd name="connsiteY5" fmla="*/ 75283 h 140608"/>
                <a:gd name="connsiteX6" fmla="*/ 2841947 w 2841947"/>
                <a:gd name="connsiteY6" fmla="*/ 111973 h 140608"/>
                <a:gd name="connsiteX0" fmla="*/ 0 w 2841947"/>
                <a:gd name="connsiteY0" fmla="*/ 140608 h 140608"/>
                <a:gd name="connsiteX1" fmla="*/ 465232 w 2841947"/>
                <a:gd name="connsiteY1" fmla="*/ 124148 h 140608"/>
                <a:gd name="connsiteX2" fmla="*/ 932486 w 2841947"/>
                <a:gd name="connsiteY2" fmla="*/ 101041 h 140608"/>
                <a:gd name="connsiteX3" fmla="*/ 1413176 w 2841947"/>
                <a:gd name="connsiteY3" fmla="*/ 37828 h 140608"/>
                <a:gd name="connsiteX4" fmla="*/ 1878343 w 2841947"/>
                <a:gd name="connsiteY4" fmla="*/ 0 h 140608"/>
                <a:gd name="connsiteX5" fmla="*/ 2366765 w 2841947"/>
                <a:gd name="connsiteY5" fmla="*/ 6488 h 140608"/>
                <a:gd name="connsiteX6" fmla="*/ 2841947 w 2841947"/>
                <a:gd name="connsiteY6" fmla="*/ 111973 h 1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1947" h="140608">
                  <a:moveTo>
                    <a:pt x="0" y="140608"/>
                  </a:moveTo>
                  <a:lnTo>
                    <a:pt x="465232" y="124148"/>
                  </a:lnTo>
                  <a:lnTo>
                    <a:pt x="932486" y="101041"/>
                  </a:lnTo>
                  <a:lnTo>
                    <a:pt x="1413176" y="37828"/>
                  </a:lnTo>
                  <a:lnTo>
                    <a:pt x="1878343" y="0"/>
                  </a:lnTo>
                  <a:lnTo>
                    <a:pt x="2366765" y="6488"/>
                  </a:lnTo>
                  <a:lnTo>
                    <a:pt x="2841947" y="111973"/>
                  </a:lnTo>
                </a:path>
              </a:pathLst>
            </a:custGeom>
            <a:ln w="19050">
              <a:solidFill>
                <a:srgbClr val="0180B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4" name="Oval 453">
              <a:extLst>
                <a:ext uri="{FF2B5EF4-FFF2-40B4-BE49-F238E27FC236}">
                  <a16:creationId xmlns:a16="http://schemas.microsoft.com/office/drawing/2014/main" id="{48F322C5-97C1-4D9C-8472-0F2844F8747C}"/>
                </a:ext>
              </a:extLst>
            </p:cNvPr>
            <p:cNvSpPr>
              <a:spLocks noChangeAspect="1"/>
            </p:cNvSpPr>
            <p:nvPr/>
          </p:nvSpPr>
          <p:spPr>
            <a:xfrm>
              <a:off x="1434991" y="5511301"/>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5" name="Oval 454">
              <a:extLst>
                <a:ext uri="{FF2B5EF4-FFF2-40B4-BE49-F238E27FC236}">
                  <a16:creationId xmlns:a16="http://schemas.microsoft.com/office/drawing/2014/main" id="{85DB5000-D239-46E0-B3E7-526C133004BF}"/>
                </a:ext>
              </a:extLst>
            </p:cNvPr>
            <p:cNvSpPr>
              <a:spLocks noChangeAspect="1"/>
            </p:cNvSpPr>
            <p:nvPr/>
          </p:nvSpPr>
          <p:spPr>
            <a:xfrm>
              <a:off x="1910810" y="5491935"/>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6" name="Oval 455">
              <a:extLst>
                <a:ext uri="{FF2B5EF4-FFF2-40B4-BE49-F238E27FC236}">
                  <a16:creationId xmlns:a16="http://schemas.microsoft.com/office/drawing/2014/main" id="{68B5D02C-0FAC-483B-BCFE-433332D128B0}"/>
                </a:ext>
              </a:extLst>
            </p:cNvPr>
            <p:cNvSpPr>
              <a:spLocks noChangeAspect="1"/>
            </p:cNvSpPr>
            <p:nvPr/>
          </p:nvSpPr>
          <p:spPr>
            <a:xfrm>
              <a:off x="2378354" y="5462378"/>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7" name="Oval 456">
              <a:extLst>
                <a:ext uri="{FF2B5EF4-FFF2-40B4-BE49-F238E27FC236}">
                  <a16:creationId xmlns:a16="http://schemas.microsoft.com/office/drawing/2014/main" id="{E8DA7104-9105-49F3-BBEF-60B0C09C61F5}"/>
                </a:ext>
              </a:extLst>
            </p:cNvPr>
            <p:cNvSpPr>
              <a:spLocks noChangeAspect="1"/>
            </p:cNvSpPr>
            <p:nvPr/>
          </p:nvSpPr>
          <p:spPr>
            <a:xfrm>
              <a:off x="2854173" y="5411067"/>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8" name="Oval 457">
              <a:extLst>
                <a:ext uri="{FF2B5EF4-FFF2-40B4-BE49-F238E27FC236}">
                  <a16:creationId xmlns:a16="http://schemas.microsoft.com/office/drawing/2014/main" id="{34D7E0ED-A47A-49EB-8236-BD4BE1C5DE4C}"/>
                </a:ext>
              </a:extLst>
            </p:cNvPr>
            <p:cNvSpPr>
              <a:spLocks noChangeAspect="1"/>
            </p:cNvSpPr>
            <p:nvPr/>
          </p:nvSpPr>
          <p:spPr>
            <a:xfrm>
              <a:off x="3325854" y="5369764"/>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9" name="Oval 458">
              <a:extLst>
                <a:ext uri="{FF2B5EF4-FFF2-40B4-BE49-F238E27FC236}">
                  <a16:creationId xmlns:a16="http://schemas.microsoft.com/office/drawing/2014/main" id="{4BD197C0-4185-4734-845F-EE6247778CD5}"/>
                </a:ext>
              </a:extLst>
            </p:cNvPr>
            <p:cNvSpPr>
              <a:spLocks noChangeAspect="1"/>
            </p:cNvSpPr>
            <p:nvPr/>
          </p:nvSpPr>
          <p:spPr>
            <a:xfrm>
              <a:off x="3797535" y="5375991"/>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0" name="Oval 459">
              <a:extLst>
                <a:ext uri="{FF2B5EF4-FFF2-40B4-BE49-F238E27FC236}">
                  <a16:creationId xmlns:a16="http://schemas.microsoft.com/office/drawing/2014/main" id="{EE522F49-4CD5-4D45-BD28-5A17726C4011}"/>
                </a:ext>
              </a:extLst>
            </p:cNvPr>
            <p:cNvSpPr>
              <a:spLocks noChangeAspect="1"/>
            </p:cNvSpPr>
            <p:nvPr/>
          </p:nvSpPr>
          <p:spPr>
            <a:xfrm>
              <a:off x="4269216" y="5471522"/>
              <a:ext cx="64082" cy="64082"/>
            </a:xfrm>
            <a:prstGeom prst="ellipse">
              <a:avLst/>
            </a:prstGeom>
            <a:solidFill>
              <a:srgbClr val="018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61" name="Group 460">
            <a:extLst>
              <a:ext uri="{FF2B5EF4-FFF2-40B4-BE49-F238E27FC236}">
                <a16:creationId xmlns:a16="http://schemas.microsoft.com/office/drawing/2014/main" id="{6AC7A704-F253-431C-BCDB-FF8ABAABA711}"/>
              </a:ext>
            </a:extLst>
          </p:cNvPr>
          <p:cNvGrpSpPr/>
          <p:nvPr/>
        </p:nvGrpSpPr>
        <p:grpSpPr>
          <a:xfrm>
            <a:off x="7195593" y="5235647"/>
            <a:ext cx="2909991" cy="145433"/>
            <a:chOff x="1434991" y="5429950"/>
            <a:chExt cx="2909991" cy="145433"/>
          </a:xfrm>
        </p:grpSpPr>
        <p:sp>
          <p:nvSpPr>
            <p:cNvPr id="462" name="Oval 461">
              <a:extLst>
                <a:ext uri="{FF2B5EF4-FFF2-40B4-BE49-F238E27FC236}">
                  <a16:creationId xmlns:a16="http://schemas.microsoft.com/office/drawing/2014/main" id="{31298AA5-3FA2-41F8-8196-10C59674211A}"/>
                </a:ext>
              </a:extLst>
            </p:cNvPr>
            <p:cNvSpPr>
              <a:spLocks noChangeAspect="1"/>
            </p:cNvSpPr>
            <p:nvPr/>
          </p:nvSpPr>
          <p:spPr>
            <a:xfrm>
              <a:off x="1434991" y="5511301"/>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3" name="Oval 462">
              <a:extLst>
                <a:ext uri="{FF2B5EF4-FFF2-40B4-BE49-F238E27FC236}">
                  <a16:creationId xmlns:a16="http://schemas.microsoft.com/office/drawing/2014/main" id="{30A689C9-82CD-4379-BCA3-E6E592FB98D4}"/>
                </a:ext>
              </a:extLst>
            </p:cNvPr>
            <p:cNvSpPr>
              <a:spLocks noChangeAspect="1"/>
            </p:cNvSpPr>
            <p:nvPr/>
          </p:nvSpPr>
          <p:spPr>
            <a:xfrm>
              <a:off x="1910810" y="5491935"/>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4" name="Oval 463">
              <a:extLst>
                <a:ext uri="{FF2B5EF4-FFF2-40B4-BE49-F238E27FC236}">
                  <a16:creationId xmlns:a16="http://schemas.microsoft.com/office/drawing/2014/main" id="{88CB905D-5AA9-4058-A2B5-5B8FE74B1C84}"/>
                </a:ext>
              </a:extLst>
            </p:cNvPr>
            <p:cNvSpPr>
              <a:spLocks noChangeAspect="1"/>
            </p:cNvSpPr>
            <p:nvPr/>
          </p:nvSpPr>
          <p:spPr>
            <a:xfrm>
              <a:off x="2378354" y="5470976"/>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5" name="Oval 464">
              <a:extLst>
                <a:ext uri="{FF2B5EF4-FFF2-40B4-BE49-F238E27FC236}">
                  <a16:creationId xmlns:a16="http://schemas.microsoft.com/office/drawing/2014/main" id="{BC1B8D84-A2A7-4DC9-8E03-5DC46B181A02}"/>
                </a:ext>
              </a:extLst>
            </p:cNvPr>
            <p:cNvSpPr>
              <a:spLocks noChangeAspect="1"/>
            </p:cNvSpPr>
            <p:nvPr/>
          </p:nvSpPr>
          <p:spPr>
            <a:xfrm>
              <a:off x="2854173" y="5448325"/>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6" name="Oval 465">
              <a:extLst>
                <a:ext uri="{FF2B5EF4-FFF2-40B4-BE49-F238E27FC236}">
                  <a16:creationId xmlns:a16="http://schemas.microsoft.com/office/drawing/2014/main" id="{6DE80601-92D9-4622-9C3C-C7B3155B7CD0}"/>
                </a:ext>
              </a:extLst>
            </p:cNvPr>
            <p:cNvSpPr>
              <a:spLocks noChangeAspect="1"/>
            </p:cNvSpPr>
            <p:nvPr/>
          </p:nvSpPr>
          <p:spPr>
            <a:xfrm>
              <a:off x="3325854" y="5429950"/>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7" name="Oval 466">
              <a:extLst>
                <a:ext uri="{FF2B5EF4-FFF2-40B4-BE49-F238E27FC236}">
                  <a16:creationId xmlns:a16="http://schemas.microsoft.com/office/drawing/2014/main" id="{23D0DE4C-FD36-4017-B610-8B5DB24C8D9C}"/>
                </a:ext>
              </a:extLst>
            </p:cNvPr>
            <p:cNvSpPr>
              <a:spLocks noChangeAspect="1"/>
            </p:cNvSpPr>
            <p:nvPr/>
          </p:nvSpPr>
          <p:spPr>
            <a:xfrm>
              <a:off x="3797535" y="5441909"/>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8" name="Oval 467">
              <a:extLst>
                <a:ext uri="{FF2B5EF4-FFF2-40B4-BE49-F238E27FC236}">
                  <a16:creationId xmlns:a16="http://schemas.microsoft.com/office/drawing/2014/main" id="{A8806DBC-6175-4751-A51A-0AD789F71C86}"/>
                </a:ext>
              </a:extLst>
            </p:cNvPr>
            <p:cNvSpPr>
              <a:spLocks noChangeAspect="1"/>
            </p:cNvSpPr>
            <p:nvPr/>
          </p:nvSpPr>
          <p:spPr>
            <a:xfrm>
              <a:off x="4280900" y="5485852"/>
              <a:ext cx="64082" cy="64082"/>
            </a:xfrm>
            <a:prstGeom prst="ellipse">
              <a:avLst/>
            </a:prstGeom>
            <a:solidFill>
              <a:srgbClr val="3BC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9" name="Freeform 103">
              <a:extLst>
                <a:ext uri="{FF2B5EF4-FFF2-40B4-BE49-F238E27FC236}">
                  <a16:creationId xmlns:a16="http://schemas.microsoft.com/office/drawing/2014/main" id="{E078E6CB-6709-4160-B39C-3DAE53B83A6F}"/>
                </a:ext>
              </a:extLst>
            </p:cNvPr>
            <p:cNvSpPr/>
            <p:nvPr/>
          </p:nvSpPr>
          <p:spPr>
            <a:xfrm>
              <a:off x="1478330" y="5454068"/>
              <a:ext cx="2841947" cy="86146"/>
            </a:xfrm>
            <a:custGeom>
              <a:avLst/>
              <a:gdLst>
                <a:gd name="connsiteX0" fmla="*/ 0 w 2847622"/>
                <a:gd name="connsiteY0" fmla="*/ 262467 h 262467"/>
                <a:gd name="connsiteX1" fmla="*/ 485422 w 2847622"/>
                <a:gd name="connsiteY1" fmla="*/ 177800 h 262467"/>
                <a:gd name="connsiteX2" fmla="*/ 953911 w 2847622"/>
                <a:gd name="connsiteY2" fmla="*/ 87489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85422 w 2847622"/>
                <a:gd name="connsiteY1" fmla="*/ 177800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47622"/>
                <a:gd name="connsiteY0" fmla="*/ 262467 h 262467"/>
                <a:gd name="connsiteX1" fmla="*/ 476956 w 2847622"/>
                <a:gd name="connsiteY1" fmla="*/ 251178 h 262467"/>
                <a:gd name="connsiteX2" fmla="*/ 942622 w 2847622"/>
                <a:gd name="connsiteY2" fmla="*/ 180622 h 262467"/>
                <a:gd name="connsiteX3" fmla="*/ 1433688 w 2847622"/>
                <a:gd name="connsiteY3" fmla="*/ 50800 h 262467"/>
                <a:gd name="connsiteX4" fmla="*/ 1896533 w 2847622"/>
                <a:gd name="connsiteY4" fmla="*/ 0 h 262467"/>
                <a:gd name="connsiteX5" fmla="*/ 2373488 w 2847622"/>
                <a:gd name="connsiteY5" fmla="*/ 203200 h 262467"/>
                <a:gd name="connsiteX6" fmla="*/ 2847622 w 2847622"/>
                <a:gd name="connsiteY6" fmla="*/ 225778 h 262467"/>
                <a:gd name="connsiteX0" fmla="*/ 0 w 2836333"/>
                <a:gd name="connsiteY0" fmla="*/ 296334 h 296334"/>
                <a:gd name="connsiteX1" fmla="*/ 465667 w 2836333"/>
                <a:gd name="connsiteY1" fmla="*/ 251178 h 296334"/>
                <a:gd name="connsiteX2" fmla="*/ 931333 w 2836333"/>
                <a:gd name="connsiteY2" fmla="*/ 180622 h 296334"/>
                <a:gd name="connsiteX3" fmla="*/ 1422399 w 2836333"/>
                <a:gd name="connsiteY3" fmla="*/ 50800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296334 h 296334"/>
                <a:gd name="connsiteX1" fmla="*/ 465667 w 2836333"/>
                <a:gd name="connsiteY1" fmla="*/ 251178 h 296334"/>
                <a:gd name="connsiteX2" fmla="*/ 931333 w 2836333"/>
                <a:gd name="connsiteY2" fmla="*/ 180622 h 296334"/>
                <a:gd name="connsiteX3" fmla="*/ 1413933 w 2836333"/>
                <a:gd name="connsiteY3" fmla="*/ 169334 h 296334"/>
                <a:gd name="connsiteX4" fmla="*/ 1885244 w 2836333"/>
                <a:gd name="connsiteY4" fmla="*/ 0 h 296334"/>
                <a:gd name="connsiteX5" fmla="*/ 2362199 w 2836333"/>
                <a:gd name="connsiteY5" fmla="*/ 203200 h 296334"/>
                <a:gd name="connsiteX6" fmla="*/ 2836333 w 2836333"/>
                <a:gd name="connsiteY6" fmla="*/ 225778 h 296334"/>
                <a:gd name="connsiteX0" fmla="*/ 0 w 2836333"/>
                <a:gd name="connsiteY0" fmla="*/ 152400 h 152400"/>
                <a:gd name="connsiteX1" fmla="*/ 465667 w 2836333"/>
                <a:gd name="connsiteY1" fmla="*/ 107244 h 152400"/>
                <a:gd name="connsiteX2" fmla="*/ 931333 w 2836333"/>
                <a:gd name="connsiteY2" fmla="*/ 36688 h 152400"/>
                <a:gd name="connsiteX3" fmla="*/ 1413933 w 2836333"/>
                <a:gd name="connsiteY3" fmla="*/ 25400 h 152400"/>
                <a:gd name="connsiteX4" fmla="*/ 1890888 w 2836333"/>
                <a:gd name="connsiteY4" fmla="*/ 0 h 152400"/>
                <a:gd name="connsiteX5" fmla="*/ 2362199 w 2836333"/>
                <a:gd name="connsiteY5" fmla="*/ 59266 h 152400"/>
                <a:gd name="connsiteX6" fmla="*/ 2836333 w 2836333"/>
                <a:gd name="connsiteY6" fmla="*/ 81844 h 152400"/>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84667 h 155223"/>
                <a:gd name="connsiteX0" fmla="*/ 0 w 2836333"/>
                <a:gd name="connsiteY0" fmla="*/ 155223 h 155223"/>
                <a:gd name="connsiteX1" fmla="*/ 465667 w 2836333"/>
                <a:gd name="connsiteY1" fmla="*/ 110067 h 155223"/>
                <a:gd name="connsiteX2" fmla="*/ 931333 w 2836333"/>
                <a:gd name="connsiteY2" fmla="*/ 39511 h 155223"/>
                <a:gd name="connsiteX3" fmla="*/ 1413933 w 2836333"/>
                <a:gd name="connsiteY3" fmla="*/ 28223 h 155223"/>
                <a:gd name="connsiteX4" fmla="*/ 1890888 w 2836333"/>
                <a:gd name="connsiteY4" fmla="*/ 2823 h 155223"/>
                <a:gd name="connsiteX5" fmla="*/ 2367843 w 2836333"/>
                <a:gd name="connsiteY5" fmla="*/ 0 h 155223"/>
                <a:gd name="connsiteX6" fmla="*/ 2836333 w 2836333"/>
                <a:gd name="connsiteY6" fmla="*/ 155222 h 155223"/>
                <a:gd name="connsiteX0" fmla="*/ 0 w 2836333"/>
                <a:gd name="connsiteY0" fmla="*/ 249664 h 249664"/>
                <a:gd name="connsiteX1" fmla="*/ 465667 w 2836333"/>
                <a:gd name="connsiteY1" fmla="*/ 204508 h 249664"/>
                <a:gd name="connsiteX2" fmla="*/ 931333 w 2836333"/>
                <a:gd name="connsiteY2" fmla="*/ 133952 h 249664"/>
                <a:gd name="connsiteX3" fmla="*/ 1418393 w 2836333"/>
                <a:gd name="connsiteY3" fmla="*/ 0 h 249664"/>
                <a:gd name="connsiteX4" fmla="*/ 1890888 w 2836333"/>
                <a:gd name="connsiteY4" fmla="*/ 97264 h 249664"/>
                <a:gd name="connsiteX5" fmla="*/ 2367843 w 2836333"/>
                <a:gd name="connsiteY5" fmla="*/ 94441 h 249664"/>
                <a:gd name="connsiteX6" fmla="*/ 2836333 w 2836333"/>
                <a:gd name="connsiteY6" fmla="*/ 249663 h 249664"/>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7843 w 2836333"/>
                <a:gd name="connsiteY5" fmla="*/ 146603 h 301826"/>
                <a:gd name="connsiteX6" fmla="*/ 2836333 w 2836333"/>
                <a:gd name="connsiteY6" fmla="*/ 301825 h 301826"/>
                <a:gd name="connsiteX0" fmla="*/ 0 w 2836333"/>
                <a:gd name="connsiteY0" fmla="*/ 301826 h 301826"/>
                <a:gd name="connsiteX1" fmla="*/ 465667 w 2836333"/>
                <a:gd name="connsiteY1" fmla="*/ 256670 h 301826"/>
                <a:gd name="connsiteX2" fmla="*/ 931333 w 2836333"/>
                <a:gd name="connsiteY2" fmla="*/ 186114 h 301826"/>
                <a:gd name="connsiteX3" fmla="*/ 1418393 w 2836333"/>
                <a:gd name="connsiteY3" fmla="*/ 52162 h 301826"/>
                <a:gd name="connsiteX4" fmla="*/ 1886427 w 2836333"/>
                <a:gd name="connsiteY4" fmla="*/ 0 h 301826"/>
                <a:gd name="connsiteX5" fmla="*/ 2363383 w 2836333"/>
                <a:gd name="connsiteY5" fmla="*/ 215740 h 301826"/>
                <a:gd name="connsiteX6" fmla="*/ 2836333 w 2836333"/>
                <a:gd name="connsiteY6" fmla="*/ 301825 h 301826"/>
                <a:gd name="connsiteX0" fmla="*/ 0 w 2838564"/>
                <a:gd name="connsiteY0" fmla="*/ 301826 h 301826"/>
                <a:gd name="connsiteX1" fmla="*/ 465667 w 2838564"/>
                <a:gd name="connsiteY1" fmla="*/ 256670 h 301826"/>
                <a:gd name="connsiteX2" fmla="*/ 931333 w 2838564"/>
                <a:gd name="connsiteY2" fmla="*/ 186114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65667 w 2838564"/>
                <a:gd name="connsiteY1" fmla="*/ 256670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0 w 2838564"/>
                <a:gd name="connsiteY0" fmla="*/ 301826 h 301826"/>
                <a:gd name="connsiteX1" fmla="*/ 479049 w 2838564"/>
                <a:gd name="connsiteY1" fmla="*/ 178612 h 301826"/>
                <a:gd name="connsiteX2" fmla="*/ 929103 w 2838564"/>
                <a:gd name="connsiteY2" fmla="*/ 92443 h 301826"/>
                <a:gd name="connsiteX3" fmla="*/ 1418393 w 2838564"/>
                <a:gd name="connsiteY3" fmla="*/ 52162 h 301826"/>
                <a:gd name="connsiteX4" fmla="*/ 1886427 w 2838564"/>
                <a:gd name="connsiteY4" fmla="*/ 0 h 301826"/>
                <a:gd name="connsiteX5" fmla="*/ 2363383 w 2838564"/>
                <a:gd name="connsiteY5" fmla="*/ 215740 h 301826"/>
                <a:gd name="connsiteX6" fmla="*/ 2838564 w 2838564"/>
                <a:gd name="connsiteY6" fmla="*/ 223766 h 301826"/>
                <a:gd name="connsiteX0" fmla="*/ 9115 w 2847679"/>
                <a:gd name="connsiteY0" fmla="*/ 301826 h 301826"/>
                <a:gd name="connsiteX1" fmla="*/ 0 w 2847679"/>
                <a:gd name="connsiteY1" fmla="*/ 266734 h 301826"/>
                <a:gd name="connsiteX2" fmla="*/ 488164 w 2847679"/>
                <a:gd name="connsiteY2" fmla="*/ 178612 h 301826"/>
                <a:gd name="connsiteX3" fmla="*/ 938218 w 2847679"/>
                <a:gd name="connsiteY3" fmla="*/ 92443 h 301826"/>
                <a:gd name="connsiteX4" fmla="*/ 1427508 w 2847679"/>
                <a:gd name="connsiteY4" fmla="*/ 52162 h 301826"/>
                <a:gd name="connsiteX5" fmla="*/ 1895542 w 2847679"/>
                <a:gd name="connsiteY5" fmla="*/ 0 h 301826"/>
                <a:gd name="connsiteX6" fmla="*/ 2372498 w 2847679"/>
                <a:gd name="connsiteY6" fmla="*/ 215740 h 301826"/>
                <a:gd name="connsiteX7" fmla="*/ 2847679 w 2847679"/>
                <a:gd name="connsiteY7" fmla="*/ 223766 h 301826"/>
                <a:gd name="connsiteX0" fmla="*/ 0 w 2863096"/>
                <a:gd name="connsiteY0" fmla="*/ 279523 h 279523"/>
                <a:gd name="connsiteX1" fmla="*/ 15417 w 2863096"/>
                <a:gd name="connsiteY1" fmla="*/ 266734 h 279523"/>
                <a:gd name="connsiteX2" fmla="*/ 503581 w 2863096"/>
                <a:gd name="connsiteY2" fmla="*/ 178612 h 279523"/>
                <a:gd name="connsiteX3" fmla="*/ 953635 w 2863096"/>
                <a:gd name="connsiteY3" fmla="*/ 92443 h 279523"/>
                <a:gd name="connsiteX4" fmla="*/ 1442925 w 2863096"/>
                <a:gd name="connsiteY4" fmla="*/ 52162 h 279523"/>
                <a:gd name="connsiteX5" fmla="*/ 1910959 w 2863096"/>
                <a:gd name="connsiteY5" fmla="*/ 0 h 279523"/>
                <a:gd name="connsiteX6" fmla="*/ 2387915 w 2863096"/>
                <a:gd name="connsiteY6" fmla="*/ 215740 h 279523"/>
                <a:gd name="connsiteX7" fmla="*/ 2863096 w 2863096"/>
                <a:gd name="connsiteY7" fmla="*/ 223766 h 279523"/>
                <a:gd name="connsiteX0" fmla="*/ 0 w 2863096"/>
                <a:gd name="connsiteY0" fmla="*/ 279523 h 304410"/>
                <a:gd name="connsiteX1" fmla="*/ 15417 w 2863096"/>
                <a:gd name="connsiteY1" fmla="*/ 266734 h 304410"/>
                <a:gd name="connsiteX2" fmla="*/ 503581 w 2863096"/>
                <a:gd name="connsiteY2" fmla="*/ 178612 h 304410"/>
                <a:gd name="connsiteX3" fmla="*/ 953635 w 2863096"/>
                <a:gd name="connsiteY3" fmla="*/ 92443 h 304410"/>
                <a:gd name="connsiteX4" fmla="*/ 1437192 w 2863096"/>
                <a:gd name="connsiteY4" fmla="*/ 304410 h 304410"/>
                <a:gd name="connsiteX5" fmla="*/ 1910959 w 2863096"/>
                <a:gd name="connsiteY5" fmla="*/ 0 h 304410"/>
                <a:gd name="connsiteX6" fmla="*/ 2387915 w 2863096"/>
                <a:gd name="connsiteY6" fmla="*/ 215740 h 304410"/>
                <a:gd name="connsiteX7" fmla="*/ 2863096 w 2863096"/>
                <a:gd name="connsiteY7" fmla="*/ 223766 h 304410"/>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87915 w 2863096"/>
                <a:gd name="connsiteY6" fmla="*/ 123297 h 211967"/>
                <a:gd name="connsiteX7" fmla="*/ 2863096 w 2863096"/>
                <a:gd name="connsiteY7" fmla="*/ 131323 h 211967"/>
                <a:gd name="connsiteX0" fmla="*/ 0 w 2863096"/>
                <a:gd name="connsiteY0" fmla="*/ 187080 h 211967"/>
                <a:gd name="connsiteX1" fmla="*/ 15417 w 2863096"/>
                <a:gd name="connsiteY1" fmla="*/ 174291 h 211967"/>
                <a:gd name="connsiteX2" fmla="*/ 503581 w 2863096"/>
                <a:gd name="connsiteY2" fmla="*/ 86169 h 211967"/>
                <a:gd name="connsiteX3" fmla="*/ 953635 w 2863096"/>
                <a:gd name="connsiteY3" fmla="*/ 0 h 211967"/>
                <a:gd name="connsiteX4" fmla="*/ 1437192 w 2863096"/>
                <a:gd name="connsiteY4" fmla="*/ 211967 h 211967"/>
                <a:gd name="connsiteX5" fmla="*/ 1916692 w 2863096"/>
                <a:gd name="connsiteY5" fmla="*/ 179871 h 211967"/>
                <a:gd name="connsiteX6" fmla="*/ 2373583 w 2863096"/>
                <a:gd name="connsiteY6" fmla="*/ 200692 h 211967"/>
                <a:gd name="connsiteX7" fmla="*/ 2863096 w 2863096"/>
                <a:gd name="connsiteY7" fmla="*/ 131323 h 211967"/>
                <a:gd name="connsiteX0" fmla="*/ 0 w 2865963"/>
                <a:gd name="connsiteY0" fmla="*/ 187080 h 237382"/>
                <a:gd name="connsiteX1" fmla="*/ 15417 w 2865963"/>
                <a:gd name="connsiteY1" fmla="*/ 174291 h 237382"/>
                <a:gd name="connsiteX2" fmla="*/ 503581 w 2865963"/>
                <a:gd name="connsiteY2" fmla="*/ 86169 h 237382"/>
                <a:gd name="connsiteX3" fmla="*/ 953635 w 2865963"/>
                <a:gd name="connsiteY3" fmla="*/ 0 h 237382"/>
                <a:gd name="connsiteX4" fmla="*/ 1437192 w 2865963"/>
                <a:gd name="connsiteY4" fmla="*/ 211967 h 237382"/>
                <a:gd name="connsiteX5" fmla="*/ 1916692 w 2865963"/>
                <a:gd name="connsiteY5" fmla="*/ 179871 h 237382"/>
                <a:gd name="connsiteX6" fmla="*/ 2373583 w 2865963"/>
                <a:gd name="connsiteY6" fmla="*/ 200692 h 237382"/>
                <a:gd name="connsiteX7" fmla="*/ 2865963 w 2865963"/>
                <a:gd name="connsiteY7" fmla="*/ 237382 h 237382"/>
                <a:gd name="connsiteX0" fmla="*/ 0 w 2865963"/>
                <a:gd name="connsiteY0" fmla="*/ 100911 h 151213"/>
                <a:gd name="connsiteX1" fmla="*/ 15417 w 2865963"/>
                <a:gd name="connsiteY1" fmla="*/ 88122 h 151213"/>
                <a:gd name="connsiteX2" fmla="*/ 503581 w 2865963"/>
                <a:gd name="connsiteY2" fmla="*/ 0 h 151213"/>
                <a:gd name="connsiteX3" fmla="*/ 956502 w 2865963"/>
                <a:gd name="connsiteY3" fmla="*/ 140281 h 151213"/>
                <a:gd name="connsiteX4" fmla="*/ 1437192 w 2865963"/>
                <a:gd name="connsiteY4" fmla="*/ 125798 h 151213"/>
                <a:gd name="connsiteX5" fmla="*/ 1916692 w 2865963"/>
                <a:gd name="connsiteY5" fmla="*/ 93702 h 151213"/>
                <a:gd name="connsiteX6" fmla="*/ 2373583 w 2865963"/>
                <a:gd name="connsiteY6" fmla="*/ 114523 h 151213"/>
                <a:gd name="connsiteX7" fmla="*/ 2865963 w 2865963"/>
                <a:gd name="connsiteY7" fmla="*/ 151213 h 151213"/>
                <a:gd name="connsiteX0" fmla="*/ 0 w 2865963"/>
                <a:gd name="connsiteY0" fmla="*/ 12789 h 75266"/>
                <a:gd name="connsiteX1" fmla="*/ 15417 w 2865963"/>
                <a:gd name="connsiteY1" fmla="*/ 0 h 75266"/>
                <a:gd name="connsiteX2" fmla="*/ 489248 w 2865963"/>
                <a:gd name="connsiteY2" fmla="*/ 75266 h 75266"/>
                <a:gd name="connsiteX3" fmla="*/ 956502 w 2865963"/>
                <a:gd name="connsiteY3" fmla="*/ 52159 h 75266"/>
                <a:gd name="connsiteX4" fmla="*/ 1437192 w 2865963"/>
                <a:gd name="connsiteY4" fmla="*/ 37676 h 75266"/>
                <a:gd name="connsiteX5" fmla="*/ 1916692 w 2865963"/>
                <a:gd name="connsiteY5" fmla="*/ 5580 h 75266"/>
                <a:gd name="connsiteX6" fmla="*/ 2373583 w 2865963"/>
                <a:gd name="connsiteY6" fmla="*/ 26401 h 75266"/>
                <a:gd name="connsiteX7" fmla="*/ 2865963 w 2865963"/>
                <a:gd name="connsiteY7" fmla="*/ 63091 h 75266"/>
                <a:gd name="connsiteX0" fmla="*/ 0 w 2865963"/>
                <a:gd name="connsiteY0" fmla="*/ 7209 h 106211"/>
                <a:gd name="connsiteX1" fmla="*/ 15417 w 2865963"/>
                <a:gd name="connsiteY1" fmla="*/ 106211 h 106211"/>
                <a:gd name="connsiteX2" fmla="*/ 489248 w 2865963"/>
                <a:gd name="connsiteY2" fmla="*/ 69686 h 106211"/>
                <a:gd name="connsiteX3" fmla="*/ 956502 w 2865963"/>
                <a:gd name="connsiteY3" fmla="*/ 46579 h 106211"/>
                <a:gd name="connsiteX4" fmla="*/ 1437192 w 2865963"/>
                <a:gd name="connsiteY4" fmla="*/ 32096 h 106211"/>
                <a:gd name="connsiteX5" fmla="*/ 1916692 w 2865963"/>
                <a:gd name="connsiteY5" fmla="*/ 0 h 106211"/>
                <a:gd name="connsiteX6" fmla="*/ 2373583 w 2865963"/>
                <a:gd name="connsiteY6" fmla="*/ 20821 h 106211"/>
                <a:gd name="connsiteX7" fmla="*/ 2865963 w 2865963"/>
                <a:gd name="connsiteY7" fmla="*/ 57511 h 106211"/>
                <a:gd name="connsiteX0" fmla="*/ 0 w 2850546"/>
                <a:gd name="connsiteY0" fmla="*/ 106211 h 106211"/>
                <a:gd name="connsiteX1" fmla="*/ 473831 w 2850546"/>
                <a:gd name="connsiteY1" fmla="*/ 69686 h 106211"/>
                <a:gd name="connsiteX2" fmla="*/ 941085 w 2850546"/>
                <a:gd name="connsiteY2" fmla="*/ 46579 h 106211"/>
                <a:gd name="connsiteX3" fmla="*/ 1421775 w 2850546"/>
                <a:gd name="connsiteY3" fmla="*/ 32096 h 106211"/>
                <a:gd name="connsiteX4" fmla="*/ 1901275 w 2850546"/>
                <a:gd name="connsiteY4" fmla="*/ 0 h 106211"/>
                <a:gd name="connsiteX5" fmla="*/ 2358166 w 2850546"/>
                <a:gd name="connsiteY5" fmla="*/ 20821 h 106211"/>
                <a:gd name="connsiteX6" fmla="*/ 2850546 w 2850546"/>
                <a:gd name="connsiteY6" fmla="*/ 57511 h 106211"/>
                <a:gd name="connsiteX0" fmla="*/ 0 w 2841947"/>
                <a:gd name="connsiteY0" fmla="*/ 86146 h 86146"/>
                <a:gd name="connsiteX1" fmla="*/ 465232 w 2841947"/>
                <a:gd name="connsiteY1" fmla="*/ 69686 h 86146"/>
                <a:gd name="connsiteX2" fmla="*/ 932486 w 2841947"/>
                <a:gd name="connsiteY2" fmla="*/ 46579 h 86146"/>
                <a:gd name="connsiteX3" fmla="*/ 1413176 w 2841947"/>
                <a:gd name="connsiteY3" fmla="*/ 32096 h 86146"/>
                <a:gd name="connsiteX4" fmla="*/ 1892676 w 2841947"/>
                <a:gd name="connsiteY4" fmla="*/ 0 h 86146"/>
                <a:gd name="connsiteX5" fmla="*/ 2349567 w 2841947"/>
                <a:gd name="connsiteY5" fmla="*/ 20821 h 86146"/>
                <a:gd name="connsiteX6" fmla="*/ 2841947 w 2841947"/>
                <a:gd name="connsiteY6" fmla="*/ 57511 h 8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1947" h="86146">
                  <a:moveTo>
                    <a:pt x="0" y="86146"/>
                  </a:moveTo>
                  <a:lnTo>
                    <a:pt x="465232" y="69686"/>
                  </a:lnTo>
                  <a:lnTo>
                    <a:pt x="932486" y="46579"/>
                  </a:lnTo>
                  <a:lnTo>
                    <a:pt x="1413176" y="32096"/>
                  </a:lnTo>
                  <a:lnTo>
                    <a:pt x="1892676" y="0"/>
                  </a:lnTo>
                  <a:lnTo>
                    <a:pt x="2349567" y="20821"/>
                  </a:lnTo>
                  <a:lnTo>
                    <a:pt x="2841947" y="57511"/>
                  </a:lnTo>
                </a:path>
              </a:pathLst>
            </a:custGeom>
            <a:ln w="19050">
              <a:solidFill>
                <a:srgbClr val="3BC5F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70" name="Straight Connector 469">
            <a:extLst>
              <a:ext uri="{FF2B5EF4-FFF2-40B4-BE49-F238E27FC236}">
                <a16:creationId xmlns:a16="http://schemas.microsoft.com/office/drawing/2014/main" id="{D5F501C4-28AA-4E0E-B8ED-E00A39A34F58}"/>
              </a:ext>
            </a:extLst>
          </p:cNvPr>
          <p:cNvCxnSpPr/>
          <p:nvPr/>
        </p:nvCxnSpPr>
        <p:spPr>
          <a:xfrm>
            <a:off x="4858598" y="3918487"/>
            <a:ext cx="227566" cy="0"/>
          </a:xfrm>
          <a:prstGeom prst="line">
            <a:avLst/>
          </a:prstGeom>
          <a:ln w="19050">
            <a:solidFill>
              <a:srgbClr val="767171"/>
            </a:solidFill>
            <a:prstDash val="solid"/>
          </a:ln>
        </p:spPr>
        <p:style>
          <a:lnRef idx="1">
            <a:schemeClr val="accent1"/>
          </a:lnRef>
          <a:fillRef idx="0">
            <a:schemeClr val="accent1"/>
          </a:fillRef>
          <a:effectRef idx="0">
            <a:schemeClr val="accent1"/>
          </a:effectRef>
          <a:fontRef idx="minor">
            <a:schemeClr val="tx1"/>
          </a:fontRef>
        </p:style>
      </p:cxnSp>
      <p:sp>
        <p:nvSpPr>
          <p:cNvPr id="471" name="Isosceles Triangle 470">
            <a:extLst>
              <a:ext uri="{FF2B5EF4-FFF2-40B4-BE49-F238E27FC236}">
                <a16:creationId xmlns:a16="http://schemas.microsoft.com/office/drawing/2014/main" id="{D7004168-ED1C-42AC-9B98-2B9C21CCF60F}"/>
              </a:ext>
            </a:extLst>
          </p:cNvPr>
          <p:cNvSpPr>
            <a:spLocks noChangeAspect="1"/>
          </p:cNvSpPr>
          <p:nvPr/>
        </p:nvSpPr>
        <p:spPr>
          <a:xfrm>
            <a:off x="4929644" y="3872324"/>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472" name="Isosceles Triangle 471">
            <a:extLst>
              <a:ext uri="{FF2B5EF4-FFF2-40B4-BE49-F238E27FC236}">
                <a16:creationId xmlns:a16="http://schemas.microsoft.com/office/drawing/2014/main" id="{2CF10EDB-F040-4D15-BB94-22670DCD6A12}"/>
              </a:ext>
            </a:extLst>
          </p:cNvPr>
          <p:cNvSpPr>
            <a:spLocks noChangeAspect="1"/>
          </p:cNvSpPr>
          <p:nvPr/>
        </p:nvSpPr>
        <p:spPr>
          <a:xfrm>
            <a:off x="9280970" y="3849100"/>
            <a:ext cx="80103" cy="80103"/>
          </a:xfrm>
          <a:prstGeom prst="triangle">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916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endParaRPr lang="de-DE" sz="800">
              <a:ea typeface="ITC Avant Garde Gothic Std Book" charset="0"/>
            </a:endParaRPr>
          </a:p>
          <a:p>
            <a:r>
              <a:rPr lang="de-DE" sz="800">
                <a:ea typeface="ITC Avant Garde Gothic Std Book" charset="0"/>
              </a:rPr>
              <a:t>ESRD, end-stage renal disease; IQR, interquartile range; LKD, living kidney donor.</a:t>
            </a:r>
          </a:p>
          <a:p>
            <a:r>
              <a:rPr lang="de-DE" sz="800">
                <a:ea typeface="ITC Avant Garde Gothic Std Book" charset="0"/>
              </a:rPr>
              <a:t>Massie AB, et al. </a:t>
            </a:r>
            <a:r>
              <a:rPr lang="de-DE" sz="800" i="1">
                <a:ea typeface="ITC Avant Garde Gothic Std Book" charset="0"/>
              </a:rPr>
              <a:t>J Am Soc Nephrol</a:t>
            </a:r>
            <a:r>
              <a:rPr lang="de-DE" sz="800">
                <a:ea typeface="ITC Avant Garde Gothic Std Book" charset="0"/>
              </a:rPr>
              <a:t>. 2017;28(9):2749-2755.  </a:t>
            </a:r>
            <a:endParaRPr lang="en-US"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sz="2400"/>
              <a:t>Tools to Help Evaluate the Postdonation Risk of ESRD in LKDs</a:t>
            </a:r>
            <a:endParaRPr lang="en-US" sz="3200"/>
          </a:p>
        </p:txBody>
      </p:sp>
      <p:sp>
        <p:nvSpPr>
          <p:cNvPr id="216" name="Content Placeholder 2">
            <a:extLst>
              <a:ext uri="{FF2B5EF4-FFF2-40B4-BE49-F238E27FC236}">
                <a16:creationId xmlns:a16="http://schemas.microsoft.com/office/drawing/2014/main" id="{9006E0D3-5EAA-4651-9A32-BD4C6936319D}"/>
              </a:ext>
            </a:extLst>
          </p:cNvPr>
          <p:cNvSpPr>
            <a:spLocks noGrp="1"/>
          </p:cNvSpPr>
          <p:nvPr>
            <p:ph idx="1"/>
          </p:nvPr>
        </p:nvSpPr>
        <p:spPr>
          <a:xfrm>
            <a:off x="791736" y="1206934"/>
            <a:ext cx="5803323" cy="4678363"/>
          </a:xfrm>
        </p:spPr>
        <p:txBody>
          <a:bodyPr/>
          <a:lstStyle/>
          <a:p>
            <a:pPr lvl="0"/>
            <a:r>
              <a:rPr lang="en-US" sz="1600"/>
              <a:t>True risk prediction for LKDs must also include absolute risk if the individual does donate their kidney</a:t>
            </a:r>
          </a:p>
          <a:p>
            <a:pPr lvl="0"/>
            <a:r>
              <a:rPr lang="en-US" sz="1600"/>
              <a:t>A prediction model has been constructed using national registry data to estimate the absolute risk of ESRD </a:t>
            </a:r>
          </a:p>
          <a:p>
            <a:pPr lvl="1"/>
            <a:r>
              <a:rPr lang="en-US" sz="1600"/>
              <a:t>The risk calculator can be found at www.transplantmodels.com/donesrd/</a:t>
            </a:r>
          </a:p>
          <a:p>
            <a:r>
              <a:rPr lang="en-US" sz="1600"/>
              <a:t>The full range of predicted 20-year risk of ESRD (per 10,000 donors) </a:t>
            </a:r>
            <a:r>
              <a:rPr lang="en-US" sz="1600" err="1"/>
              <a:t>postdonation</a:t>
            </a:r>
            <a:r>
              <a:rPr lang="en-US" sz="1600"/>
              <a:t> </a:t>
            </a:r>
            <a:r>
              <a:rPr lang="en-US" sz="1600" b="1">
                <a:solidFill>
                  <a:schemeClr val="accent1"/>
                </a:solidFill>
              </a:rPr>
              <a:t>was wide and varied according to donor characteristics</a:t>
            </a:r>
            <a:r>
              <a:rPr lang="en-US" sz="1600"/>
              <a:t>,                               with a median (IQR) of</a:t>
            </a:r>
          </a:p>
          <a:p>
            <a:pPr lvl="1">
              <a:lnSpc>
                <a:spcPct val="50000"/>
              </a:lnSpc>
              <a:tabLst>
                <a:tab pos="328295" algn="l"/>
              </a:tabLst>
            </a:pPr>
            <a:r>
              <a:rPr lang="en-US" sz="1600"/>
              <a:t>1 (1-2) cases per 10,000 donors at 5 years </a:t>
            </a:r>
          </a:p>
          <a:p>
            <a:pPr lvl="1">
              <a:lnSpc>
                <a:spcPct val="50000"/>
              </a:lnSpc>
              <a:tabLst>
                <a:tab pos="328295" algn="l"/>
              </a:tabLst>
            </a:pPr>
            <a:r>
              <a:rPr lang="en-US" sz="1600"/>
              <a:t>6 (4-11) cases per 10,000 at 10 years </a:t>
            </a:r>
          </a:p>
          <a:p>
            <a:pPr lvl="1">
              <a:lnSpc>
                <a:spcPct val="50000"/>
              </a:lnSpc>
              <a:tabLst>
                <a:tab pos="328295" algn="l"/>
              </a:tabLst>
            </a:pPr>
            <a:r>
              <a:rPr lang="en-US" sz="1600"/>
              <a:t>16 (10-29) cases per 10,000 at 15 years </a:t>
            </a:r>
          </a:p>
          <a:p>
            <a:pPr lvl="1">
              <a:lnSpc>
                <a:spcPct val="50000"/>
              </a:lnSpc>
              <a:tabLst>
                <a:tab pos="328295" algn="l"/>
              </a:tabLst>
            </a:pPr>
            <a:r>
              <a:rPr lang="en-US" sz="1600"/>
              <a:t>34 (20-59) cases per 10,000 at 20 years</a:t>
            </a:r>
          </a:p>
          <a:p>
            <a:endParaRPr lang="en-US" sz="1600"/>
          </a:p>
          <a:p>
            <a:pPr lvl="1"/>
            <a:endParaRPr lang="en-US" sz="1600" u="sng"/>
          </a:p>
          <a:p>
            <a:pPr>
              <a:spcBef>
                <a:spcPts val="1200"/>
              </a:spcBef>
              <a:spcAft>
                <a:spcPts val="0"/>
              </a:spcAft>
            </a:pPr>
            <a:endParaRPr lang="en-US" sz="1600"/>
          </a:p>
        </p:txBody>
      </p:sp>
      <p:sp>
        <p:nvSpPr>
          <p:cNvPr id="217" name="TextBox 216">
            <a:extLst>
              <a:ext uri="{FF2B5EF4-FFF2-40B4-BE49-F238E27FC236}">
                <a16:creationId xmlns:a16="http://schemas.microsoft.com/office/drawing/2014/main" id="{29C32671-1D84-4760-8758-D7CE549E97FC}"/>
              </a:ext>
            </a:extLst>
          </p:cNvPr>
          <p:cNvSpPr txBox="1"/>
          <p:nvPr/>
        </p:nvSpPr>
        <p:spPr>
          <a:xfrm>
            <a:off x="7743764" y="1055174"/>
            <a:ext cx="3953313" cy="584775"/>
          </a:xfrm>
          <a:prstGeom prst="rect">
            <a:avLst/>
          </a:prstGeom>
          <a:noFill/>
        </p:spPr>
        <p:txBody>
          <a:bodyPr wrap="square" rtlCol="0">
            <a:spAutoFit/>
          </a:bodyPr>
          <a:lstStyle/>
          <a:p>
            <a:pPr algn="ctr"/>
            <a:r>
              <a:rPr lang="en-US" sz="1600" b="1">
                <a:solidFill>
                  <a:schemeClr val="accent3"/>
                </a:solidFill>
              </a:rPr>
              <a:t>Distribution of Predicted ESRD in LKDs Postdonation </a:t>
            </a:r>
            <a:endParaRPr lang="en-US" sz="1600" b="1" baseline="30000">
              <a:solidFill>
                <a:schemeClr val="accent3"/>
              </a:solidFill>
            </a:endParaRPr>
          </a:p>
        </p:txBody>
      </p:sp>
      <p:sp>
        <p:nvSpPr>
          <p:cNvPr id="218" name="Rectangle 217">
            <a:extLst>
              <a:ext uri="{FF2B5EF4-FFF2-40B4-BE49-F238E27FC236}">
                <a16:creationId xmlns:a16="http://schemas.microsoft.com/office/drawing/2014/main" id="{C7F620AA-C67E-41DD-9593-F21A9C14D2C1}"/>
              </a:ext>
            </a:extLst>
          </p:cNvPr>
          <p:cNvSpPr/>
          <p:nvPr/>
        </p:nvSpPr>
        <p:spPr>
          <a:xfrm>
            <a:off x="7309964" y="5030069"/>
            <a:ext cx="4197907" cy="338554"/>
          </a:xfrm>
          <a:prstGeom prst="rect">
            <a:avLst/>
          </a:prstGeom>
        </p:spPr>
        <p:txBody>
          <a:bodyPr wrap="square">
            <a:spAutoFit/>
          </a:bodyPr>
          <a:lstStyle/>
          <a:p>
            <a:r>
              <a:rPr lang="en-US" sz="800">
                <a:solidFill>
                  <a:schemeClr val="bg1">
                    <a:lumMod val="50000"/>
                  </a:schemeClr>
                </a:solidFill>
              </a:rPr>
              <a:t>Republished with permission of</a:t>
            </a:r>
            <a:r>
              <a:rPr lang="de-DE" sz="800" i="1">
                <a:solidFill>
                  <a:schemeClr val="bg1">
                    <a:lumMod val="50000"/>
                  </a:schemeClr>
                </a:solidFill>
              </a:rPr>
              <a:t> J Am Soc Nephrol</a:t>
            </a:r>
            <a:r>
              <a:rPr lang="en-US" sz="800">
                <a:solidFill>
                  <a:schemeClr val="bg1">
                    <a:lumMod val="50000"/>
                  </a:schemeClr>
                </a:solidFill>
              </a:rPr>
              <a:t>, from Massie AB, et al. 28,9 © 2017; permission conveyed through Copyright Clearance Center, Inc.</a:t>
            </a:r>
          </a:p>
        </p:txBody>
      </p:sp>
      <p:grpSp>
        <p:nvGrpSpPr>
          <p:cNvPr id="220" name="Group 219">
            <a:extLst>
              <a:ext uri="{FF2B5EF4-FFF2-40B4-BE49-F238E27FC236}">
                <a16:creationId xmlns:a16="http://schemas.microsoft.com/office/drawing/2014/main" id="{F9A9F8B0-EE3D-4D81-AB1B-EB8A066E89FD}"/>
              </a:ext>
            </a:extLst>
          </p:cNvPr>
          <p:cNvGrpSpPr/>
          <p:nvPr/>
        </p:nvGrpSpPr>
        <p:grpSpPr>
          <a:xfrm>
            <a:off x="7461113" y="1820210"/>
            <a:ext cx="3738360" cy="2605297"/>
            <a:chOff x="5104794" y="1831232"/>
            <a:chExt cx="3723483" cy="2584789"/>
          </a:xfrm>
        </p:grpSpPr>
        <p:sp>
          <p:nvSpPr>
            <p:cNvPr id="221" name="Rectangle 5">
              <a:extLst>
                <a:ext uri="{FF2B5EF4-FFF2-40B4-BE49-F238E27FC236}">
                  <a16:creationId xmlns:a16="http://schemas.microsoft.com/office/drawing/2014/main" id="{5C6CBBF3-0989-4CF0-B0B7-4AB964EE30DC}"/>
                </a:ext>
              </a:extLst>
            </p:cNvPr>
            <p:cNvSpPr/>
            <p:nvPr/>
          </p:nvSpPr>
          <p:spPr>
            <a:xfrm>
              <a:off x="5459239" y="1920476"/>
              <a:ext cx="3282623" cy="2278546"/>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2" name="Straight Connector 221">
              <a:extLst>
                <a:ext uri="{FF2B5EF4-FFF2-40B4-BE49-F238E27FC236}">
                  <a16:creationId xmlns:a16="http://schemas.microsoft.com/office/drawing/2014/main" id="{EB069E0C-A9BD-458F-AFFE-9D7A5244E76E}"/>
                </a:ext>
              </a:extLst>
            </p:cNvPr>
            <p:cNvCxnSpPr>
              <a:cxnSpLocks/>
            </p:cNvCxnSpPr>
            <p:nvPr/>
          </p:nvCxnSpPr>
          <p:spPr>
            <a:xfrm flipH="1">
              <a:off x="5395057" y="1927094"/>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CD441D71-01FC-4E26-8EDE-7CE1932ABF41}"/>
                </a:ext>
              </a:extLst>
            </p:cNvPr>
            <p:cNvSpPr txBox="1"/>
            <p:nvPr/>
          </p:nvSpPr>
          <p:spPr>
            <a:xfrm>
              <a:off x="5104794" y="1831232"/>
              <a:ext cx="254877" cy="184666"/>
            </a:xfrm>
            <a:prstGeom prst="rect">
              <a:avLst/>
            </a:prstGeom>
            <a:noFill/>
          </p:spPr>
          <p:txBody>
            <a:bodyPr wrap="none" lIns="0" tIns="0" rIns="0" bIns="0" rtlCol="0" anchor="ctr" anchorCtr="0">
              <a:spAutoFit/>
            </a:bodyPr>
            <a:lstStyle/>
            <a:p>
              <a:pPr algn="r"/>
              <a:r>
                <a:rPr lang="en-US" sz="1200"/>
                <a:t>300</a:t>
              </a:r>
            </a:p>
          </p:txBody>
        </p:sp>
        <p:sp>
          <p:nvSpPr>
            <p:cNvPr id="224" name="TextBox 223">
              <a:extLst>
                <a:ext uri="{FF2B5EF4-FFF2-40B4-BE49-F238E27FC236}">
                  <a16:creationId xmlns:a16="http://schemas.microsoft.com/office/drawing/2014/main" id="{3CDA05A8-A8F8-43BF-A86C-3AE8594BE507}"/>
                </a:ext>
              </a:extLst>
            </p:cNvPr>
            <p:cNvSpPr txBox="1"/>
            <p:nvPr/>
          </p:nvSpPr>
          <p:spPr>
            <a:xfrm>
              <a:off x="5105807" y="3300598"/>
              <a:ext cx="253864" cy="183212"/>
            </a:xfrm>
            <a:prstGeom prst="rect">
              <a:avLst/>
            </a:prstGeom>
            <a:noFill/>
          </p:spPr>
          <p:txBody>
            <a:bodyPr wrap="none" lIns="0" tIns="0" rIns="0" bIns="0" rtlCol="0" anchor="ctr" anchorCtr="0">
              <a:spAutoFit/>
            </a:bodyPr>
            <a:lstStyle/>
            <a:p>
              <a:pPr algn="r"/>
              <a:r>
                <a:rPr lang="en-US" sz="1200"/>
                <a:t>100</a:t>
              </a:r>
            </a:p>
          </p:txBody>
        </p:sp>
        <p:cxnSp>
          <p:nvCxnSpPr>
            <p:cNvPr id="225" name="Straight Connector 224">
              <a:extLst>
                <a:ext uri="{FF2B5EF4-FFF2-40B4-BE49-F238E27FC236}">
                  <a16:creationId xmlns:a16="http://schemas.microsoft.com/office/drawing/2014/main" id="{28992851-5F06-4508-A6EB-B8F5CDC6AF68}"/>
                </a:ext>
              </a:extLst>
            </p:cNvPr>
            <p:cNvCxnSpPr>
              <a:cxnSpLocks/>
            </p:cNvCxnSpPr>
            <p:nvPr/>
          </p:nvCxnSpPr>
          <p:spPr>
            <a:xfrm flipH="1">
              <a:off x="5395057" y="3394382"/>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D4DB26B6-9F29-4FF3-A9A4-DA13697CEDE9}"/>
                </a:ext>
              </a:extLst>
            </p:cNvPr>
            <p:cNvCxnSpPr>
              <a:cxnSpLocks/>
            </p:cNvCxnSpPr>
            <p:nvPr/>
          </p:nvCxnSpPr>
          <p:spPr>
            <a:xfrm flipH="1">
              <a:off x="5395057" y="413078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F48D834B-0976-4484-BE74-29026A9B8F42}"/>
                </a:ext>
              </a:extLst>
            </p:cNvPr>
            <p:cNvSpPr txBox="1"/>
            <p:nvPr/>
          </p:nvSpPr>
          <p:spPr>
            <a:xfrm>
              <a:off x="5295976" y="4040748"/>
              <a:ext cx="84959" cy="184666"/>
            </a:xfrm>
            <a:prstGeom prst="rect">
              <a:avLst/>
            </a:prstGeom>
            <a:noFill/>
          </p:spPr>
          <p:txBody>
            <a:bodyPr wrap="none" lIns="0" tIns="0" rIns="0" bIns="0" rtlCol="0" anchor="ctr" anchorCtr="0">
              <a:spAutoFit/>
            </a:bodyPr>
            <a:lstStyle/>
            <a:p>
              <a:pPr algn="r"/>
              <a:r>
                <a:rPr lang="en-US" sz="1200"/>
                <a:t>0</a:t>
              </a:r>
            </a:p>
          </p:txBody>
        </p:sp>
        <p:cxnSp>
          <p:nvCxnSpPr>
            <p:cNvPr id="228" name="Straight Connector 227">
              <a:extLst>
                <a:ext uri="{FF2B5EF4-FFF2-40B4-BE49-F238E27FC236}">
                  <a16:creationId xmlns:a16="http://schemas.microsoft.com/office/drawing/2014/main" id="{E5734DC0-D732-41DA-9AD4-DAF349941E72}"/>
                </a:ext>
              </a:extLst>
            </p:cNvPr>
            <p:cNvCxnSpPr/>
            <p:nvPr/>
          </p:nvCxnSpPr>
          <p:spPr>
            <a:xfrm>
              <a:off x="552761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4BA2AE4F-B34F-4F72-B656-71BCC07304A2}"/>
                </a:ext>
              </a:extLst>
            </p:cNvPr>
            <p:cNvSpPr txBox="1"/>
            <p:nvPr/>
          </p:nvSpPr>
          <p:spPr>
            <a:xfrm>
              <a:off x="5486584" y="4231355"/>
              <a:ext cx="84959" cy="184666"/>
            </a:xfrm>
            <a:prstGeom prst="rect">
              <a:avLst/>
            </a:prstGeom>
            <a:noFill/>
          </p:spPr>
          <p:txBody>
            <a:bodyPr wrap="none" lIns="0" tIns="0" rIns="0" bIns="0" rtlCol="0" anchor="t" anchorCtr="0">
              <a:spAutoFit/>
            </a:bodyPr>
            <a:lstStyle/>
            <a:p>
              <a:pPr algn="ctr"/>
              <a:r>
                <a:rPr lang="en-US" sz="1200"/>
                <a:t>0</a:t>
              </a:r>
            </a:p>
          </p:txBody>
        </p:sp>
        <p:cxnSp>
          <p:nvCxnSpPr>
            <p:cNvPr id="230" name="Straight Connector 229">
              <a:extLst>
                <a:ext uri="{FF2B5EF4-FFF2-40B4-BE49-F238E27FC236}">
                  <a16:creationId xmlns:a16="http://schemas.microsoft.com/office/drawing/2014/main" id="{E8D21599-0286-4FAB-B311-1DCEBC921F0E}"/>
                </a:ext>
              </a:extLst>
            </p:cNvPr>
            <p:cNvCxnSpPr/>
            <p:nvPr/>
          </p:nvCxnSpPr>
          <p:spPr>
            <a:xfrm>
              <a:off x="6324627"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TextBox 230">
              <a:extLst>
                <a:ext uri="{FF2B5EF4-FFF2-40B4-BE49-F238E27FC236}">
                  <a16:creationId xmlns:a16="http://schemas.microsoft.com/office/drawing/2014/main" id="{3051BD5D-E219-46EC-8FD1-ACE280AB713F}"/>
                </a:ext>
              </a:extLst>
            </p:cNvPr>
            <p:cNvSpPr txBox="1"/>
            <p:nvPr/>
          </p:nvSpPr>
          <p:spPr>
            <a:xfrm>
              <a:off x="6283601" y="4231355"/>
              <a:ext cx="84959" cy="184666"/>
            </a:xfrm>
            <a:prstGeom prst="rect">
              <a:avLst/>
            </a:prstGeom>
            <a:noFill/>
          </p:spPr>
          <p:txBody>
            <a:bodyPr wrap="none" lIns="0" tIns="0" rIns="0" bIns="0" rtlCol="0" anchor="t" anchorCtr="0">
              <a:spAutoFit/>
            </a:bodyPr>
            <a:lstStyle/>
            <a:p>
              <a:pPr algn="ctr"/>
              <a:r>
                <a:rPr lang="en-US" sz="1200"/>
                <a:t>5</a:t>
              </a:r>
            </a:p>
          </p:txBody>
        </p:sp>
        <p:cxnSp>
          <p:nvCxnSpPr>
            <p:cNvPr id="232" name="Straight Connector 231">
              <a:extLst>
                <a:ext uri="{FF2B5EF4-FFF2-40B4-BE49-F238E27FC236}">
                  <a16:creationId xmlns:a16="http://schemas.microsoft.com/office/drawing/2014/main" id="{DD900598-5836-4B26-B613-B54EE2BC5BA5}"/>
                </a:ext>
              </a:extLst>
            </p:cNvPr>
            <p:cNvCxnSpPr/>
            <p:nvPr/>
          </p:nvCxnSpPr>
          <p:spPr>
            <a:xfrm>
              <a:off x="7127165"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A0B8DC95-DC4D-4079-9C91-3E4864F18819}"/>
                </a:ext>
              </a:extLst>
            </p:cNvPr>
            <p:cNvSpPr txBox="1"/>
            <p:nvPr/>
          </p:nvSpPr>
          <p:spPr>
            <a:xfrm>
              <a:off x="7043660" y="4231355"/>
              <a:ext cx="169918" cy="184666"/>
            </a:xfrm>
            <a:prstGeom prst="rect">
              <a:avLst/>
            </a:prstGeom>
            <a:noFill/>
          </p:spPr>
          <p:txBody>
            <a:bodyPr wrap="none" lIns="0" tIns="0" rIns="0" bIns="0" rtlCol="0" anchor="t" anchorCtr="0">
              <a:spAutoFit/>
            </a:bodyPr>
            <a:lstStyle/>
            <a:p>
              <a:pPr algn="ctr"/>
              <a:r>
                <a:rPr lang="en-US" sz="1200"/>
                <a:t>10</a:t>
              </a:r>
            </a:p>
          </p:txBody>
        </p:sp>
        <p:cxnSp>
          <p:nvCxnSpPr>
            <p:cNvPr id="234" name="Straight Connector 233">
              <a:extLst>
                <a:ext uri="{FF2B5EF4-FFF2-40B4-BE49-F238E27FC236}">
                  <a16:creationId xmlns:a16="http://schemas.microsoft.com/office/drawing/2014/main" id="{F3ABD31E-3A56-414A-A4FB-A33862060B69}"/>
                </a:ext>
              </a:extLst>
            </p:cNvPr>
            <p:cNvCxnSpPr/>
            <p:nvPr/>
          </p:nvCxnSpPr>
          <p:spPr>
            <a:xfrm>
              <a:off x="7936536"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B07FC976-C295-4B41-9697-E4C56744C121}"/>
                </a:ext>
              </a:extLst>
            </p:cNvPr>
            <p:cNvSpPr txBox="1"/>
            <p:nvPr/>
          </p:nvSpPr>
          <p:spPr>
            <a:xfrm>
              <a:off x="7853031" y="4231355"/>
              <a:ext cx="169918" cy="184666"/>
            </a:xfrm>
            <a:prstGeom prst="rect">
              <a:avLst/>
            </a:prstGeom>
            <a:noFill/>
          </p:spPr>
          <p:txBody>
            <a:bodyPr wrap="none" lIns="0" tIns="0" rIns="0" bIns="0" rtlCol="0" anchor="t" anchorCtr="0">
              <a:spAutoFit/>
            </a:bodyPr>
            <a:lstStyle/>
            <a:p>
              <a:pPr algn="ctr"/>
              <a:r>
                <a:rPr lang="en-US" sz="1200"/>
                <a:t>15</a:t>
              </a:r>
            </a:p>
          </p:txBody>
        </p:sp>
        <p:cxnSp>
          <p:nvCxnSpPr>
            <p:cNvPr id="236" name="Straight Connector 235">
              <a:extLst>
                <a:ext uri="{FF2B5EF4-FFF2-40B4-BE49-F238E27FC236}">
                  <a16:creationId xmlns:a16="http://schemas.microsoft.com/office/drawing/2014/main" id="{5290D33D-AB35-43C9-A688-846CA320BCE7}"/>
                </a:ext>
              </a:extLst>
            </p:cNvPr>
            <p:cNvCxnSpPr/>
            <p:nvPr/>
          </p:nvCxnSpPr>
          <p:spPr>
            <a:xfrm>
              <a:off x="8741864"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209CF90E-8876-4232-9092-35681268381A}"/>
                </a:ext>
              </a:extLst>
            </p:cNvPr>
            <p:cNvSpPr txBox="1"/>
            <p:nvPr/>
          </p:nvSpPr>
          <p:spPr>
            <a:xfrm>
              <a:off x="8658359" y="4231355"/>
              <a:ext cx="169918" cy="184666"/>
            </a:xfrm>
            <a:prstGeom prst="rect">
              <a:avLst/>
            </a:prstGeom>
            <a:noFill/>
          </p:spPr>
          <p:txBody>
            <a:bodyPr wrap="none" lIns="0" tIns="0" rIns="0" bIns="0" rtlCol="0" anchor="t" anchorCtr="0">
              <a:spAutoFit/>
            </a:bodyPr>
            <a:lstStyle/>
            <a:p>
              <a:pPr algn="ctr"/>
              <a:r>
                <a:rPr lang="en-US" sz="1200"/>
                <a:t>20</a:t>
              </a:r>
            </a:p>
          </p:txBody>
        </p:sp>
        <p:cxnSp>
          <p:nvCxnSpPr>
            <p:cNvPr id="238" name="Straight Connector 237">
              <a:extLst>
                <a:ext uri="{FF2B5EF4-FFF2-40B4-BE49-F238E27FC236}">
                  <a16:creationId xmlns:a16="http://schemas.microsoft.com/office/drawing/2014/main" id="{09FD6AD4-2212-452D-8927-7D036D03B642}"/>
                </a:ext>
              </a:extLst>
            </p:cNvPr>
            <p:cNvCxnSpPr>
              <a:cxnSpLocks/>
            </p:cNvCxnSpPr>
            <p:nvPr/>
          </p:nvCxnSpPr>
          <p:spPr>
            <a:xfrm flipH="1">
              <a:off x="5395057" y="266170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F8DDE369-DFE4-4F49-A04F-C70D6D8A6E90}"/>
                </a:ext>
              </a:extLst>
            </p:cNvPr>
            <p:cNvSpPr txBox="1"/>
            <p:nvPr/>
          </p:nvSpPr>
          <p:spPr>
            <a:xfrm>
              <a:off x="5105807" y="2569129"/>
              <a:ext cx="253864" cy="183212"/>
            </a:xfrm>
            <a:prstGeom prst="rect">
              <a:avLst/>
            </a:prstGeom>
            <a:noFill/>
          </p:spPr>
          <p:txBody>
            <a:bodyPr wrap="none" lIns="0" tIns="0" rIns="0" bIns="0" rtlCol="0" anchor="ctr" anchorCtr="0">
              <a:spAutoFit/>
            </a:bodyPr>
            <a:lstStyle/>
            <a:p>
              <a:pPr algn="r"/>
              <a:r>
                <a:rPr lang="en-US" sz="1200"/>
                <a:t>200</a:t>
              </a:r>
            </a:p>
          </p:txBody>
        </p:sp>
      </p:grpSp>
      <p:sp>
        <p:nvSpPr>
          <p:cNvPr id="240" name="Freeform: Shape 239">
            <a:extLst>
              <a:ext uri="{FF2B5EF4-FFF2-40B4-BE49-F238E27FC236}">
                <a16:creationId xmlns:a16="http://schemas.microsoft.com/office/drawing/2014/main" id="{76770403-7A7D-4ADC-8F54-A1E6C6EA0607}"/>
              </a:ext>
            </a:extLst>
          </p:cNvPr>
          <p:cNvSpPr/>
          <p:nvPr/>
        </p:nvSpPr>
        <p:spPr>
          <a:xfrm>
            <a:off x="7878670" y="4090217"/>
            <a:ext cx="3207231" cy="53419"/>
          </a:xfrm>
          <a:custGeom>
            <a:avLst/>
            <a:gdLst>
              <a:gd name="connsiteX0" fmla="*/ 0 w 8553893"/>
              <a:gd name="connsiteY0" fmla="*/ 138224 h 138224"/>
              <a:gd name="connsiteX1" fmla="*/ 8553893 w 8553893"/>
              <a:gd name="connsiteY1" fmla="*/ 0 h 138224"/>
              <a:gd name="connsiteX0" fmla="*/ 0 w 8553893"/>
              <a:gd name="connsiteY0" fmla="*/ 138224 h 138224"/>
              <a:gd name="connsiteX1" fmla="*/ 8553893 w 8553893"/>
              <a:gd name="connsiteY1" fmla="*/ 0 h 138224"/>
              <a:gd name="connsiteX0" fmla="*/ 0 w 8553893"/>
              <a:gd name="connsiteY0" fmla="*/ 138224 h 141915"/>
              <a:gd name="connsiteX1" fmla="*/ 8553893 w 8553893"/>
              <a:gd name="connsiteY1" fmla="*/ 0 h 141915"/>
            </a:gdLst>
            <a:ahLst/>
            <a:cxnLst>
              <a:cxn ang="0">
                <a:pos x="connsiteX0" y="connsiteY0"/>
              </a:cxn>
              <a:cxn ang="0">
                <a:pos x="connsiteX1" y="connsiteY1"/>
              </a:cxn>
            </a:cxnLst>
            <a:rect l="l" t="t" r="r" b="b"/>
            <a:pathLst>
              <a:path w="8553893" h="141915">
                <a:moveTo>
                  <a:pt x="0" y="138224"/>
                </a:moveTo>
                <a:cubicBezTo>
                  <a:pt x="2925726" y="155944"/>
                  <a:pt x="5686646" y="109870"/>
                  <a:pt x="8553893" y="0"/>
                </a:cubicBezTo>
              </a:path>
            </a:pathLst>
          </a:cu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B1C0BB7C-A2E4-4D86-82A1-411059625F81}"/>
              </a:ext>
            </a:extLst>
          </p:cNvPr>
          <p:cNvSpPr/>
          <p:nvPr/>
        </p:nvSpPr>
        <p:spPr>
          <a:xfrm>
            <a:off x="7874681" y="2137115"/>
            <a:ext cx="3223178" cy="2005128"/>
          </a:xfrm>
          <a:custGeom>
            <a:avLst/>
            <a:gdLst>
              <a:gd name="connsiteX0" fmla="*/ 0 w 8596423"/>
              <a:gd name="connsiteY0" fmla="*/ 5326912 h 5326912"/>
              <a:gd name="connsiteX1" fmla="*/ 988828 w 8596423"/>
              <a:gd name="connsiteY1" fmla="*/ 5326912 h 5326912"/>
              <a:gd name="connsiteX2" fmla="*/ 988828 w 8596423"/>
              <a:gd name="connsiteY2" fmla="*/ 5289698 h 5326912"/>
              <a:gd name="connsiteX3" fmla="*/ 1557669 w 8596423"/>
              <a:gd name="connsiteY3" fmla="*/ 5289698 h 5326912"/>
              <a:gd name="connsiteX4" fmla="*/ 1557669 w 8596423"/>
              <a:gd name="connsiteY4" fmla="*/ 5231219 h 5326912"/>
              <a:gd name="connsiteX5" fmla="*/ 1738423 w 8596423"/>
              <a:gd name="connsiteY5" fmla="*/ 5231219 h 5326912"/>
              <a:gd name="connsiteX6" fmla="*/ 1738423 w 8596423"/>
              <a:gd name="connsiteY6" fmla="*/ 5199321 h 5326912"/>
              <a:gd name="connsiteX7" fmla="*/ 1967023 w 8596423"/>
              <a:gd name="connsiteY7" fmla="*/ 5199321 h 5326912"/>
              <a:gd name="connsiteX8" fmla="*/ 1967023 w 8596423"/>
              <a:gd name="connsiteY8" fmla="*/ 5172740 h 5326912"/>
              <a:gd name="connsiteX9" fmla="*/ 2062716 w 8596423"/>
              <a:gd name="connsiteY9" fmla="*/ 5172740 h 5326912"/>
              <a:gd name="connsiteX10" fmla="*/ 2062716 w 8596423"/>
              <a:gd name="connsiteY10" fmla="*/ 5130209 h 5326912"/>
              <a:gd name="connsiteX11" fmla="*/ 2216888 w 8596423"/>
              <a:gd name="connsiteY11" fmla="*/ 5130209 h 5326912"/>
              <a:gd name="connsiteX12" fmla="*/ 2216888 w 8596423"/>
              <a:gd name="connsiteY12" fmla="*/ 5055781 h 5326912"/>
              <a:gd name="connsiteX13" fmla="*/ 2573079 w 8596423"/>
              <a:gd name="connsiteY13" fmla="*/ 5055781 h 5326912"/>
              <a:gd name="connsiteX14" fmla="*/ 2573079 w 8596423"/>
              <a:gd name="connsiteY14" fmla="*/ 4997302 h 5326912"/>
              <a:gd name="connsiteX15" fmla="*/ 2775097 w 8596423"/>
              <a:gd name="connsiteY15" fmla="*/ 4997302 h 5326912"/>
              <a:gd name="connsiteX16" fmla="*/ 2775097 w 8596423"/>
              <a:gd name="connsiteY16" fmla="*/ 4938823 h 5326912"/>
              <a:gd name="connsiteX17" fmla="*/ 2923953 w 8596423"/>
              <a:gd name="connsiteY17" fmla="*/ 4938823 h 5326912"/>
              <a:gd name="connsiteX18" fmla="*/ 2923953 w 8596423"/>
              <a:gd name="connsiteY18" fmla="*/ 4864395 h 5326912"/>
              <a:gd name="connsiteX19" fmla="*/ 3030279 w 8596423"/>
              <a:gd name="connsiteY19" fmla="*/ 4864395 h 5326912"/>
              <a:gd name="connsiteX20" fmla="*/ 3030279 w 8596423"/>
              <a:gd name="connsiteY20" fmla="*/ 4805916 h 5326912"/>
              <a:gd name="connsiteX21" fmla="*/ 3338623 w 8596423"/>
              <a:gd name="connsiteY21" fmla="*/ 4805916 h 5326912"/>
              <a:gd name="connsiteX22" fmla="*/ 3338623 w 8596423"/>
              <a:gd name="connsiteY22" fmla="*/ 4752753 h 5326912"/>
              <a:gd name="connsiteX23" fmla="*/ 3545958 w 8596423"/>
              <a:gd name="connsiteY23" fmla="*/ 4752753 h 5326912"/>
              <a:gd name="connsiteX24" fmla="*/ 3545958 w 8596423"/>
              <a:gd name="connsiteY24" fmla="*/ 4662377 h 5326912"/>
              <a:gd name="connsiteX25" fmla="*/ 3678865 w 8596423"/>
              <a:gd name="connsiteY25" fmla="*/ 4662377 h 5326912"/>
              <a:gd name="connsiteX26" fmla="*/ 3678865 w 8596423"/>
              <a:gd name="connsiteY26" fmla="*/ 4577316 h 5326912"/>
              <a:gd name="connsiteX27" fmla="*/ 3870251 w 8596423"/>
              <a:gd name="connsiteY27" fmla="*/ 4577316 h 5326912"/>
              <a:gd name="connsiteX28" fmla="*/ 3870251 w 8596423"/>
              <a:gd name="connsiteY28" fmla="*/ 4508205 h 5326912"/>
              <a:gd name="connsiteX29" fmla="*/ 4045688 w 8596423"/>
              <a:gd name="connsiteY29" fmla="*/ 4508205 h 5326912"/>
              <a:gd name="connsiteX30" fmla="*/ 4045688 w 8596423"/>
              <a:gd name="connsiteY30" fmla="*/ 4407195 h 5326912"/>
              <a:gd name="connsiteX31" fmla="*/ 4157330 w 8596423"/>
              <a:gd name="connsiteY31" fmla="*/ 4407195 h 5326912"/>
              <a:gd name="connsiteX32" fmla="*/ 4157330 w 8596423"/>
              <a:gd name="connsiteY32" fmla="*/ 4343400 h 5326912"/>
              <a:gd name="connsiteX33" fmla="*/ 4300869 w 8596423"/>
              <a:gd name="connsiteY33" fmla="*/ 4343400 h 5326912"/>
              <a:gd name="connsiteX34" fmla="*/ 4300869 w 8596423"/>
              <a:gd name="connsiteY34" fmla="*/ 4274288 h 5326912"/>
              <a:gd name="connsiteX35" fmla="*/ 4380614 w 8596423"/>
              <a:gd name="connsiteY35" fmla="*/ 4274288 h 5326912"/>
              <a:gd name="connsiteX36" fmla="*/ 4380614 w 8596423"/>
              <a:gd name="connsiteY36" fmla="*/ 4167963 h 5326912"/>
              <a:gd name="connsiteX37" fmla="*/ 4481623 w 8596423"/>
              <a:gd name="connsiteY37" fmla="*/ 4167963 h 5326912"/>
              <a:gd name="connsiteX38" fmla="*/ 4481623 w 8596423"/>
              <a:gd name="connsiteY38" fmla="*/ 4035056 h 5326912"/>
              <a:gd name="connsiteX39" fmla="*/ 4651744 w 8596423"/>
              <a:gd name="connsiteY39" fmla="*/ 4035056 h 5326912"/>
              <a:gd name="connsiteX40" fmla="*/ 4651744 w 8596423"/>
              <a:gd name="connsiteY40" fmla="*/ 3949995 h 5326912"/>
              <a:gd name="connsiteX41" fmla="*/ 4800600 w 8596423"/>
              <a:gd name="connsiteY41" fmla="*/ 3949995 h 5326912"/>
              <a:gd name="connsiteX42" fmla="*/ 4800600 w 8596423"/>
              <a:gd name="connsiteY42" fmla="*/ 3838353 h 5326912"/>
              <a:gd name="connsiteX43" fmla="*/ 4885660 w 8596423"/>
              <a:gd name="connsiteY43" fmla="*/ 3838353 h 5326912"/>
              <a:gd name="connsiteX44" fmla="*/ 4885660 w 8596423"/>
              <a:gd name="connsiteY44" fmla="*/ 3769242 h 5326912"/>
              <a:gd name="connsiteX45" fmla="*/ 5018567 w 8596423"/>
              <a:gd name="connsiteY45" fmla="*/ 3769242 h 5326912"/>
              <a:gd name="connsiteX46" fmla="*/ 5018567 w 8596423"/>
              <a:gd name="connsiteY46" fmla="*/ 3631019 h 5326912"/>
              <a:gd name="connsiteX47" fmla="*/ 5279065 w 8596423"/>
              <a:gd name="connsiteY47" fmla="*/ 3631019 h 5326912"/>
              <a:gd name="connsiteX48" fmla="*/ 5279065 w 8596423"/>
              <a:gd name="connsiteY48" fmla="*/ 3535326 h 5326912"/>
              <a:gd name="connsiteX49" fmla="*/ 5353493 w 8596423"/>
              <a:gd name="connsiteY49" fmla="*/ 3535326 h 5326912"/>
              <a:gd name="connsiteX50" fmla="*/ 5353493 w 8596423"/>
              <a:gd name="connsiteY50" fmla="*/ 3386470 h 5326912"/>
              <a:gd name="connsiteX51" fmla="*/ 5491716 w 8596423"/>
              <a:gd name="connsiteY51" fmla="*/ 3386470 h 5326912"/>
              <a:gd name="connsiteX52" fmla="*/ 5491716 w 8596423"/>
              <a:gd name="connsiteY52" fmla="*/ 3237614 h 5326912"/>
              <a:gd name="connsiteX53" fmla="*/ 5613990 w 8596423"/>
              <a:gd name="connsiteY53" fmla="*/ 3237614 h 5326912"/>
              <a:gd name="connsiteX54" fmla="*/ 5613990 w 8596423"/>
              <a:gd name="connsiteY54" fmla="*/ 3120656 h 5326912"/>
              <a:gd name="connsiteX55" fmla="*/ 5720316 w 8596423"/>
              <a:gd name="connsiteY55" fmla="*/ 3120656 h 5326912"/>
              <a:gd name="connsiteX56" fmla="*/ 5720316 w 8596423"/>
              <a:gd name="connsiteY56" fmla="*/ 3040912 h 5326912"/>
              <a:gd name="connsiteX57" fmla="*/ 5890437 w 8596423"/>
              <a:gd name="connsiteY57" fmla="*/ 3040912 h 5326912"/>
              <a:gd name="connsiteX58" fmla="*/ 5890437 w 8596423"/>
              <a:gd name="connsiteY58" fmla="*/ 2945219 h 5326912"/>
              <a:gd name="connsiteX59" fmla="*/ 6007395 w 8596423"/>
              <a:gd name="connsiteY59" fmla="*/ 2945219 h 5326912"/>
              <a:gd name="connsiteX60" fmla="*/ 6007395 w 8596423"/>
              <a:gd name="connsiteY60" fmla="*/ 2870791 h 5326912"/>
              <a:gd name="connsiteX61" fmla="*/ 6113721 w 8596423"/>
              <a:gd name="connsiteY61" fmla="*/ 2870791 h 5326912"/>
              <a:gd name="connsiteX62" fmla="*/ 6113721 w 8596423"/>
              <a:gd name="connsiteY62" fmla="*/ 2806995 h 5326912"/>
              <a:gd name="connsiteX63" fmla="*/ 6209414 w 8596423"/>
              <a:gd name="connsiteY63" fmla="*/ 2806995 h 5326912"/>
              <a:gd name="connsiteX64" fmla="*/ 6209414 w 8596423"/>
              <a:gd name="connsiteY64" fmla="*/ 2721935 h 5326912"/>
              <a:gd name="connsiteX65" fmla="*/ 6400800 w 8596423"/>
              <a:gd name="connsiteY65" fmla="*/ 2721935 h 5326912"/>
              <a:gd name="connsiteX66" fmla="*/ 6400800 w 8596423"/>
              <a:gd name="connsiteY66" fmla="*/ 2674088 h 5326912"/>
              <a:gd name="connsiteX67" fmla="*/ 6485860 w 8596423"/>
              <a:gd name="connsiteY67" fmla="*/ 2674088 h 5326912"/>
              <a:gd name="connsiteX68" fmla="*/ 6485860 w 8596423"/>
              <a:gd name="connsiteY68" fmla="*/ 2514600 h 5326912"/>
              <a:gd name="connsiteX69" fmla="*/ 6554972 w 8596423"/>
              <a:gd name="connsiteY69" fmla="*/ 2514600 h 5326912"/>
              <a:gd name="connsiteX70" fmla="*/ 6554972 w 8596423"/>
              <a:gd name="connsiteY70" fmla="*/ 2397642 h 5326912"/>
              <a:gd name="connsiteX71" fmla="*/ 6655981 w 8596423"/>
              <a:gd name="connsiteY71" fmla="*/ 2397642 h 5326912"/>
              <a:gd name="connsiteX72" fmla="*/ 6655981 w 8596423"/>
              <a:gd name="connsiteY72" fmla="*/ 2349795 h 5326912"/>
              <a:gd name="connsiteX73" fmla="*/ 6735725 w 8596423"/>
              <a:gd name="connsiteY73" fmla="*/ 2349795 h 5326912"/>
              <a:gd name="connsiteX74" fmla="*/ 6735725 w 8596423"/>
              <a:gd name="connsiteY74" fmla="*/ 2248786 h 5326912"/>
              <a:gd name="connsiteX75" fmla="*/ 6836735 w 8596423"/>
              <a:gd name="connsiteY75" fmla="*/ 2248786 h 5326912"/>
              <a:gd name="connsiteX76" fmla="*/ 6836735 w 8596423"/>
              <a:gd name="connsiteY76" fmla="*/ 2126512 h 5326912"/>
              <a:gd name="connsiteX77" fmla="*/ 6990907 w 8596423"/>
              <a:gd name="connsiteY77" fmla="*/ 2126512 h 5326912"/>
              <a:gd name="connsiteX78" fmla="*/ 6990907 w 8596423"/>
              <a:gd name="connsiteY78" fmla="*/ 2030819 h 5326912"/>
              <a:gd name="connsiteX79" fmla="*/ 7070651 w 8596423"/>
              <a:gd name="connsiteY79" fmla="*/ 2030819 h 5326912"/>
              <a:gd name="connsiteX80" fmla="*/ 7070651 w 8596423"/>
              <a:gd name="connsiteY80" fmla="*/ 1908544 h 5326912"/>
              <a:gd name="connsiteX81" fmla="*/ 7192925 w 8596423"/>
              <a:gd name="connsiteY81" fmla="*/ 1908544 h 5326912"/>
              <a:gd name="connsiteX82" fmla="*/ 7192925 w 8596423"/>
              <a:gd name="connsiteY82" fmla="*/ 1770321 h 5326912"/>
              <a:gd name="connsiteX83" fmla="*/ 7272669 w 8596423"/>
              <a:gd name="connsiteY83" fmla="*/ 1770321 h 5326912"/>
              <a:gd name="connsiteX84" fmla="*/ 7272669 w 8596423"/>
              <a:gd name="connsiteY84" fmla="*/ 1600200 h 5326912"/>
              <a:gd name="connsiteX85" fmla="*/ 7458739 w 8596423"/>
              <a:gd name="connsiteY85" fmla="*/ 1600200 h 5326912"/>
              <a:gd name="connsiteX86" fmla="*/ 7458739 w 8596423"/>
              <a:gd name="connsiteY86" fmla="*/ 1547037 h 5326912"/>
              <a:gd name="connsiteX87" fmla="*/ 7575697 w 8596423"/>
              <a:gd name="connsiteY87" fmla="*/ 1547037 h 5326912"/>
              <a:gd name="connsiteX88" fmla="*/ 7575697 w 8596423"/>
              <a:gd name="connsiteY88" fmla="*/ 1440712 h 5326912"/>
              <a:gd name="connsiteX89" fmla="*/ 7666074 w 8596423"/>
              <a:gd name="connsiteY89" fmla="*/ 1440712 h 5326912"/>
              <a:gd name="connsiteX90" fmla="*/ 7666074 w 8596423"/>
              <a:gd name="connsiteY90" fmla="*/ 1339702 h 5326912"/>
              <a:gd name="connsiteX91" fmla="*/ 7724553 w 8596423"/>
              <a:gd name="connsiteY91" fmla="*/ 1339702 h 5326912"/>
              <a:gd name="connsiteX92" fmla="*/ 7724553 w 8596423"/>
              <a:gd name="connsiteY92" fmla="*/ 1206795 h 5326912"/>
              <a:gd name="connsiteX93" fmla="*/ 7857460 w 8596423"/>
              <a:gd name="connsiteY93" fmla="*/ 1206795 h 5326912"/>
              <a:gd name="connsiteX94" fmla="*/ 7857460 w 8596423"/>
              <a:gd name="connsiteY94" fmla="*/ 1100470 h 5326912"/>
              <a:gd name="connsiteX95" fmla="*/ 7958469 w 8596423"/>
              <a:gd name="connsiteY95" fmla="*/ 1100470 h 5326912"/>
              <a:gd name="connsiteX96" fmla="*/ 7958469 w 8596423"/>
              <a:gd name="connsiteY96" fmla="*/ 983512 h 5326912"/>
              <a:gd name="connsiteX97" fmla="*/ 8032897 w 8596423"/>
              <a:gd name="connsiteY97" fmla="*/ 983512 h 5326912"/>
              <a:gd name="connsiteX98" fmla="*/ 8032897 w 8596423"/>
              <a:gd name="connsiteY98" fmla="*/ 824023 h 5326912"/>
              <a:gd name="connsiteX99" fmla="*/ 8096693 w 8596423"/>
              <a:gd name="connsiteY99" fmla="*/ 824023 h 5326912"/>
              <a:gd name="connsiteX100" fmla="*/ 8096693 w 8596423"/>
              <a:gd name="connsiteY100" fmla="*/ 707065 h 5326912"/>
              <a:gd name="connsiteX101" fmla="*/ 8261497 w 8596423"/>
              <a:gd name="connsiteY101" fmla="*/ 707065 h 5326912"/>
              <a:gd name="connsiteX102" fmla="*/ 8261497 w 8596423"/>
              <a:gd name="connsiteY102" fmla="*/ 563526 h 5326912"/>
              <a:gd name="connsiteX103" fmla="*/ 8330609 w 8596423"/>
              <a:gd name="connsiteY103" fmla="*/ 563526 h 5326912"/>
              <a:gd name="connsiteX104" fmla="*/ 8330609 w 8596423"/>
              <a:gd name="connsiteY104" fmla="*/ 435935 h 5326912"/>
              <a:gd name="connsiteX105" fmla="*/ 8420986 w 8596423"/>
              <a:gd name="connsiteY105" fmla="*/ 435935 h 5326912"/>
              <a:gd name="connsiteX106" fmla="*/ 8420986 w 8596423"/>
              <a:gd name="connsiteY106" fmla="*/ 239233 h 5326912"/>
              <a:gd name="connsiteX107" fmla="*/ 8548576 w 8596423"/>
              <a:gd name="connsiteY107" fmla="*/ 239233 h 5326912"/>
              <a:gd name="connsiteX108" fmla="*/ 8548576 w 8596423"/>
              <a:gd name="connsiteY108" fmla="*/ 101009 h 5326912"/>
              <a:gd name="connsiteX109" fmla="*/ 8596423 w 8596423"/>
              <a:gd name="connsiteY109" fmla="*/ 101009 h 5326912"/>
              <a:gd name="connsiteX110" fmla="*/ 8596423 w 8596423"/>
              <a:gd name="connsiteY110" fmla="*/ 0 h 532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8596423" h="5326912">
                <a:moveTo>
                  <a:pt x="0" y="5326912"/>
                </a:moveTo>
                <a:lnTo>
                  <a:pt x="988828" y="5326912"/>
                </a:lnTo>
                <a:lnTo>
                  <a:pt x="988828" y="5289698"/>
                </a:lnTo>
                <a:lnTo>
                  <a:pt x="1557669" y="5289698"/>
                </a:lnTo>
                <a:lnTo>
                  <a:pt x="1557669" y="5231219"/>
                </a:lnTo>
                <a:lnTo>
                  <a:pt x="1738423" y="5231219"/>
                </a:lnTo>
                <a:lnTo>
                  <a:pt x="1738423" y="5199321"/>
                </a:lnTo>
                <a:lnTo>
                  <a:pt x="1967023" y="5199321"/>
                </a:lnTo>
                <a:lnTo>
                  <a:pt x="1967023" y="5172740"/>
                </a:lnTo>
                <a:lnTo>
                  <a:pt x="2062716" y="5172740"/>
                </a:lnTo>
                <a:lnTo>
                  <a:pt x="2062716" y="5130209"/>
                </a:lnTo>
                <a:lnTo>
                  <a:pt x="2216888" y="5130209"/>
                </a:lnTo>
                <a:lnTo>
                  <a:pt x="2216888" y="5055781"/>
                </a:lnTo>
                <a:lnTo>
                  <a:pt x="2573079" y="5055781"/>
                </a:lnTo>
                <a:lnTo>
                  <a:pt x="2573079" y="4997302"/>
                </a:lnTo>
                <a:lnTo>
                  <a:pt x="2775097" y="4997302"/>
                </a:lnTo>
                <a:lnTo>
                  <a:pt x="2775097" y="4938823"/>
                </a:lnTo>
                <a:lnTo>
                  <a:pt x="2923953" y="4938823"/>
                </a:lnTo>
                <a:lnTo>
                  <a:pt x="2923953" y="4864395"/>
                </a:lnTo>
                <a:lnTo>
                  <a:pt x="3030279" y="4864395"/>
                </a:lnTo>
                <a:lnTo>
                  <a:pt x="3030279" y="4805916"/>
                </a:lnTo>
                <a:lnTo>
                  <a:pt x="3338623" y="4805916"/>
                </a:lnTo>
                <a:lnTo>
                  <a:pt x="3338623" y="4752753"/>
                </a:lnTo>
                <a:lnTo>
                  <a:pt x="3545958" y="4752753"/>
                </a:lnTo>
                <a:lnTo>
                  <a:pt x="3545958" y="4662377"/>
                </a:lnTo>
                <a:lnTo>
                  <a:pt x="3678865" y="4662377"/>
                </a:lnTo>
                <a:lnTo>
                  <a:pt x="3678865" y="4577316"/>
                </a:lnTo>
                <a:lnTo>
                  <a:pt x="3870251" y="4577316"/>
                </a:lnTo>
                <a:lnTo>
                  <a:pt x="3870251" y="4508205"/>
                </a:lnTo>
                <a:lnTo>
                  <a:pt x="4045688" y="4508205"/>
                </a:lnTo>
                <a:lnTo>
                  <a:pt x="4045688" y="4407195"/>
                </a:lnTo>
                <a:lnTo>
                  <a:pt x="4157330" y="4407195"/>
                </a:lnTo>
                <a:lnTo>
                  <a:pt x="4157330" y="4343400"/>
                </a:lnTo>
                <a:lnTo>
                  <a:pt x="4300869" y="4343400"/>
                </a:lnTo>
                <a:lnTo>
                  <a:pt x="4300869" y="4274288"/>
                </a:lnTo>
                <a:lnTo>
                  <a:pt x="4380614" y="4274288"/>
                </a:lnTo>
                <a:lnTo>
                  <a:pt x="4380614" y="4167963"/>
                </a:lnTo>
                <a:lnTo>
                  <a:pt x="4481623" y="4167963"/>
                </a:lnTo>
                <a:lnTo>
                  <a:pt x="4481623" y="4035056"/>
                </a:lnTo>
                <a:lnTo>
                  <a:pt x="4651744" y="4035056"/>
                </a:lnTo>
                <a:lnTo>
                  <a:pt x="4651744" y="3949995"/>
                </a:lnTo>
                <a:lnTo>
                  <a:pt x="4800600" y="3949995"/>
                </a:lnTo>
                <a:lnTo>
                  <a:pt x="4800600" y="3838353"/>
                </a:lnTo>
                <a:lnTo>
                  <a:pt x="4885660" y="3838353"/>
                </a:lnTo>
                <a:lnTo>
                  <a:pt x="4885660" y="3769242"/>
                </a:lnTo>
                <a:lnTo>
                  <a:pt x="5018567" y="3769242"/>
                </a:lnTo>
                <a:lnTo>
                  <a:pt x="5018567" y="3631019"/>
                </a:lnTo>
                <a:lnTo>
                  <a:pt x="5279065" y="3631019"/>
                </a:lnTo>
                <a:lnTo>
                  <a:pt x="5279065" y="3535326"/>
                </a:lnTo>
                <a:lnTo>
                  <a:pt x="5353493" y="3535326"/>
                </a:lnTo>
                <a:lnTo>
                  <a:pt x="5353493" y="3386470"/>
                </a:lnTo>
                <a:lnTo>
                  <a:pt x="5491716" y="3386470"/>
                </a:lnTo>
                <a:lnTo>
                  <a:pt x="5491716" y="3237614"/>
                </a:lnTo>
                <a:lnTo>
                  <a:pt x="5613990" y="3237614"/>
                </a:lnTo>
                <a:lnTo>
                  <a:pt x="5613990" y="3120656"/>
                </a:lnTo>
                <a:lnTo>
                  <a:pt x="5720316" y="3120656"/>
                </a:lnTo>
                <a:lnTo>
                  <a:pt x="5720316" y="3040912"/>
                </a:lnTo>
                <a:lnTo>
                  <a:pt x="5890437" y="3040912"/>
                </a:lnTo>
                <a:lnTo>
                  <a:pt x="5890437" y="2945219"/>
                </a:lnTo>
                <a:lnTo>
                  <a:pt x="6007395" y="2945219"/>
                </a:lnTo>
                <a:lnTo>
                  <a:pt x="6007395" y="2870791"/>
                </a:lnTo>
                <a:lnTo>
                  <a:pt x="6113721" y="2870791"/>
                </a:lnTo>
                <a:lnTo>
                  <a:pt x="6113721" y="2806995"/>
                </a:lnTo>
                <a:lnTo>
                  <a:pt x="6209414" y="2806995"/>
                </a:lnTo>
                <a:lnTo>
                  <a:pt x="6209414" y="2721935"/>
                </a:lnTo>
                <a:lnTo>
                  <a:pt x="6400800" y="2721935"/>
                </a:lnTo>
                <a:lnTo>
                  <a:pt x="6400800" y="2674088"/>
                </a:lnTo>
                <a:lnTo>
                  <a:pt x="6485860" y="2674088"/>
                </a:lnTo>
                <a:lnTo>
                  <a:pt x="6485860" y="2514600"/>
                </a:lnTo>
                <a:lnTo>
                  <a:pt x="6554972" y="2514600"/>
                </a:lnTo>
                <a:lnTo>
                  <a:pt x="6554972" y="2397642"/>
                </a:lnTo>
                <a:lnTo>
                  <a:pt x="6655981" y="2397642"/>
                </a:lnTo>
                <a:lnTo>
                  <a:pt x="6655981" y="2349795"/>
                </a:lnTo>
                <a:lnTo>
                  <a:pt x="6735725" y="2349795"/>
                </a:lnTo>
                <a:lnTo>
                  <a:pt x="6735725" y="2248786"/>
                </a:lnTo>
                <a:lnTo>
                  <a:pt x="6836735" y="2248786"/>
                </a:lnTo>
                <a:lnTo>
                  <a:pt x="6836735" y="2126512"/>
                </a:lnTo>
                <a:lnTo>
                  <a:pt x="6990907" y="2126512"/>
                </a:lnTo>
                <a:lnTo>
                  <a:pt x="6990907" y="2030819"/>
                </a:lnTo>
                <a:lnTo>
                  <a:pt x="7070651" y="2030819"/>
                </a:lnTo>
                <a:lnTo>
                  <a:pt x="7070651" y="1908544"/>
                </a:lnTo>
                <a:lnTo>
                  <a:pt x="7192925" y="1908544"/>
                </a:lnTo>
                <a:lnTo>
                  <a:pt x="7192925" y="1770321"/>
                </a:lnTo>
                <a:lnTo>
                  <a:pt x="7272669" y="1770321"/>
                </a:lnTo>
                <a:lnTo>
                  <a:pt x="7272669" y="1600200"/>
                </a:lnTo>
                <a:lnTo>
                  <a:pt x="7458739" y="1600200"/>
                </a:lnTo>
                <a:lnTo>
                  <a:pt x="7458739" y="1547037"/>
                </a:lnTo>
                <a:lnTo>
                  <a:pt x="7575697" y="1547037"/>
                </a:lnTo>
                <a:lnTo>
                  <a:pt x="7575697" y="1440712"/>
                </a:lnTo>
                <a:lnTo>
                  <a:pt x="7666074" y="1440712"/>
                </a:lnTo>
                <a:lnTo>
                  <a:pt x="7666074" y="1339702"/>
                </a:lnTo>
                <a:lnTo>
                  <a:pt x="7724553" y="1339702"/>
                </a:lnTo>
                <a:lnTo>
                  <a:pt x="7724553" y="1206795"/>
                </a:lnTo>
                <a:lnTo>
                  <a:pt x="7857460" y="1206795"/>
                </a:lnTo>
                <a:lnTo>
                  <a:pt x="7857460" y="1100470"/>
                </a:lnTo>
                <a:lnTo>
                  <a:pt x="7958469" y="1100470"/>
                </a:lnTo>
                <a:lnTo>
                  <a:pt x="7958469" y="983512"/>
                </a:lnTo>
                <a:lnTo>
                  <a:pt x="8032897" y="983512"/>
                </a:lnTo>
                <a:lnTo>
                  <a:pt x="8032897" y="824023"/>
                </a:lnTo>
                <a:lnTo>
                  <a:pt x="8096693" y="824023"/>
                </a:lnTo>
                <a:lnTo>
                  <a:pt x="8096693" y="707065"/>
                </a:lnTo>
                <a:lnTo>
                  <a:pt x="8261497" y="707065"/>
                </a:lnTo>
                <a:lnTo>
                  <a:pt x="8261497" y="563526"/>
                </a:lnTo>
                <a:lnTo>
                  <a:pt x="8330609" y="563526"/>
                </a:lnTo>
                <a:lnTo>
                  <a:pt x="8330609" y="435935"/>
                </a:lnTo>
                <a:lnTo>
                  <a:pt x="8420986" y="435935"/>
                </a:lnTo>
                <a:lnTo>
                  <a:pt x="8420986" y="239233"/>
                </a:lnTo>
                <a:lnTo>
                  <a:pt x="8548576" y="239233"/>
                </a:lnTo>
                <a:lnTo>
                  <a:pt x="8548576" y="101009"/>
                </a:lnTo>
                <a:lnTo>
                  <a:pt x="8596423" y="101009"/>
                </a:lnTo>
                <a:lnTo>
                  <a:pt x="8596423" y="0"/>
                </a:lnTo>
              </a:path>
            </a:pathLst>
          </a:cu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7355DE28-05A3-47C6-8405-85A9BBD4B3A1}"/>
              </a:ext>
            </a:extLst>
          </p:cNvPr>
          <p:cNvSpPr/>
          <p:nvPr/>
        </p:nvSpPr>
        <p:spPr>
          <a:xfrm>
            <a:off x="7874684" y="3992159"/>
            <a:ext cx="3219191" cy="148222"/>
          </a:xfrm>
          <a:custGeom>
            <a:avLst/>
            <a:gdLst>
              <a:gd name="connsiteX0" fmla="*/ 0 w 8585790"/>
              <a:gd name="connsiteY0" fmla="*/ 393404 h 393404"/>
              <a:gd name="connsiteX1" fmla="*/ 8585790 w 8585790"/>
              <a:gd name="connsiteY1" fmla="*/ 0 h 393404"/>
              <a:gd name="connsiteX0" fmla="*/ 0 w 8585790"/>
              <a:gd name="connsiteY0" fmla="*/ 393404 h 393404"/>
              <a:gd name="connsiteX1" fmla="*/ 8585790 w 8585790"/>
              <a:gd name="connsiteY1" fmla="*/ 0 h 393404"/>
              <a:gd name="connsiteX0" fmla="*/ 0 w 8585790"/>
              <a:gd name="connsiteY0" fmla="*/ 393404 h 393404"/>
              <a:gd name="connsiteX1" fmla="*/ 8585790 w 8585790"/>
              <a:gd name="connsiteY1" fmla="*/ 0 h 393404"/>
              <a:gd name="connsiteX0" fmla="*/ 0 w 8585790"/>
              <a:gd name="connsiteY0" fmla="*/ 393404 h 394003"/>
              <a:gd name="connsiteX1" fmla="*/ 8585790 w 8585790"/>
              <a:gd name="connsiteY1" fmla="*/ 0 h 394003"/>
              <a:gd name="connsiteX0" fmla="*/ 0 w 8585790"/>
              <a:gd name="connsiteY0" fmla="*/ 393404 h 393772"/>
              <a:gd name="connsiteX1" fmla="*/ 8585790 w 8585790"/>
              <a:gd name="connsiteY1" fmla="*/ 0 h 393772"/>
            </a:gdLst>
            <a:ahLst/>
            <a:cxnLst>
              <a:cxn ang="0">
                <a:pos x="connsiteX0" y="connsiteY0"/>
              </a:cxn>
              <a:cxn ang="0">
                <a:pos x="connsiteX1" y="connsiteY1"/>
              </a:cxn>
            </a:cxnLst>
            <a:rect l="l" t="t" r="r" b="b"/>
            <a:pathLst>
              <a:path w="8585790" h="393772">
                <a:moveTo>
                  <a:pt x="0" y="393404"/>
                </a:moveTo>
                <a:cubicBezTo>
                  <a:pt x="2899144" y="400492"/>
                  <a:pt x="5596270" y="306572"/>
                  <a:pt x="8585790" y="0"/>
                </a:cubicBezTo>
              </a:path>
            </a:pathLst>
          </a:cu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9C10315D-8C86-4C50-83BD-0F61B84F9EBF}"/>
              </a:ext>
            </a:extLst>
          </p:cNvPr>
          <p:cNvSpPr/>
          <p:nvPr/>
        </p:nvSpPr>
        <p:spPr>
          <a:xfrm>
            <a:off x="7876674" y="3673980"/>
            <a:ext cx="3215204" cy="468264"/>
          </a:xfrm>
          <a:custGeom>
            <a:avLst/>
            <a:gdLst>
              <a:gd name="connsiteX0" fmla="*/ 0 w 8575158"/>
              <a:gd name="connsiteY0" fmla="*/ 1244010 h 1244010"/>
              <a:gd name="connsiteX1" fmla="*/ 8575158 w 8575158"/>
              <a:gd name="connsiteY1" fmla="*/ 0 h 1244010"/>
              <a:gd name="connsiteX0" fmla="*/ 0 w 8575158"/>
              <a:gd name="connsiteY0" fmla="*/ 1244010 h 1255623"/>
              <a:gd name="connsiteX1" fmla="*/ 8575158 w 8575158"/>
              <a:gd name="connsiteY1" fmla="*/ 0 h 1255623"/>
              <a:gd name="connsiteX0" fmla="*/ 0 w 8575158"/>
              <a:gd name="connsiteY0" fmla="*/ 1244010 h 1253915"/>
              <a:gd name="connsiteX1" fmla="*/ 8575158 w 8575158"/>
              <a:gd name="connsiteY1" fmla="*/ 0 h 1253915"/>
              <a:gd name="connsiteX0" fmla="*/ 0 w 8575158"/>
              <a:gd name="connsiteY0" fmla="*/ 1244010 h 1244010"/>
              <a:gd name="connsiteX1" fmla="*/ 5709684 w 8575158"/>
              <a:gd name="connsiteY1" fmla="*/ 738963 h 1244010"/>
              <a:gd name="connsiteX2" fmla="*/ 8575158 w 8575158"/>
              <a:gd name="connsiteY2" fmla="*/ 0 h 1244010"/>
              <a:gd name="connsiteX0" fmla="*/ 0 w 8575158"/>
              <a:gd name="connsiteY0" fmla="*/ 1244010 h 1244010"/>
              <a:gd name="connsiteX1" fmla="*/ 5709684 w 8575158"/>
              <a:gd name="connsiteY1" fmla="*/ 738963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 name="connsiteX0" fmla="*/ 0 w 8575158"/>
              <a:gd name="connsiteY0" fmla="*/ 1244010 h 1244010"/>
              <a:gd name="connsiteX1" fmla="*/ 5672470 w 8575158"/>
              <a:gd name="connsiteY1" fmla="*/ 728330 h 1244010"/>
              <a:gd name="connsiteX2" fmla="*/ 8575158 w 8575158"/>
              <a:gd name="connsiteY2" fmla="*/ 0 h 1244010"/>
            </a:gdLst>
            <a:ahLst/>
            <a:cxnLst>
              <a:cxn ang="0">
                <a:pos x="connsiteX0" y="connsiteY0"/>
              </a:cxn>
              <a:cxn ang="0">
                <a:pos x="connsiteX1" y="connsiteY1"/>
              </a:cxn>
              <a:cxn ang="0">
                <a:pos x="connsiteX2" y="connsiteY2"/>
              </a:cxn>
            </a:cxnLst>
            <a:rect l="l" t="t" r="r" b="b"/>
            <a:pathLst>
              <a:path w="8575158" h="1244010">
                <a:moveTo>
                  <a:pt x="0" y="1244010"/>
                </a:moveTo>
                <a:cubicBezTo>
                  <a:pt x="1903228" y="1187303"/>
                  <a:pt x="4506818" y="1061181"/>
                  <a:pt x="5672470" y="728330"/>
                </a:cubicBezTo>
                <a:cubicBezTo>
                  <a:pt x="5974446" y="642101"/>
                  <a:pt x="7380767" y="515679"/>
                  <a:pt x="8575158" y="0"/>
                </a:cubicBezTo>
              </a:path>
            </a:pathLst>
          </a:cu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F4BFD8D7-5830-4755-B50F-95D4486FFC4F}"/>
              </a:ext>
            </a:extLst>
          </p:cNvPr>
          <p:cNvSpPr/>
          <p:nvPr/>
        </p:nvSpPr>
        <p:spPr>
          <a:xfrm>
            <a:off x="7868704" y="3876097"/>
            <a:ext cx="3231151" cy="266173"/>
          </a:xfrm>
          <a:custGeom>
            <a:avLst/>
            <a:gdLst>
              <a:gd name="connsiteX0" fmla="*/ 0 w 8617688"/>
              <a:gd name="connsiteY0" fmla="*/ 701748 h 701748"/>
              <a:gd name="connsiteX1" fmla="*/ 8617688 w 8617688"/>
              <a:gd name="connsiteY1" fmla="*/ 0 h 701748"/>
              <a:gd name="connsiteX0" fmla="*/ 0 w 8617688"/>
              <a:gd name="connsiteY0" fmla="*/ 701748 h 707839"/>
              <a:gd name="connsiteX1" fmla="*/ 8617688 w 8617688"/>
              <a:gd name="connsiteY1" fmla="*/ 0 h 707839"/>
              <a:gd name="connsiteX0" fmla="*/ 0 w 8617688"/>
              <a:gd name="connsiteY0" fmla="*/ 701748 h 707128"/>
              <a:gd name="connsiteX1" fmla="*/ 8617688 w 8617688"/>
              <a:gd name="connsiteY1" fmla="*/ 0 h 707128"/>
            </a:gdLst>
            <a:ahLst/>
            <a:cxnLst>
              <a:cxn ang="0">
                <a:pos x="connsiteX0" y="connsiteY0"/>
              </a:cxn>
              <a:cxn ang="0">
                <a:pos x="connsiteX1" y="connsiteY1"/>
              </a:cxn>
            </a:cxnLst>
            <a:rect l="l" t="t" r="r" b="b"/>
            <a:pathLst>
              <a:path w="8617688" h="707128">
                <a:moveTo>
                  <a:pt x="0" y="701748"/>
                </a:moveTo>
                <a:cubicBezTo>
                  <a:pt x="4276061" y="770860"/>
                  <a:pt x="7876953" y="154172"/>
                  <a:pt x="8617688" y="0"/>
                </a:cubicBez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6BA50C24-8441-40C5-A664-174839A5AB4D}"/>
              </a:ext>
            </a:extLst>
          </p:cNvPr>
          <p:cNvSpPr txBox="1"/>
          <p:nvPr/>
        </p:nvSpPr>
        <p:spPr>
          <a:xfrm>
            <a:off x="8683666" y="4421360"/>
            <a:ext cx="1659680" cy="276999"/>
          </a:xfrm>
          <a:prstGeom prst="rect">
            <a:avLst/>
          </a:prstGeom>
          <a:noFill/>
        </p:spPr>
        <p:txBody>
          <a:bodyPr wrap="square" rtlCol="0">
            <a:spAutoFit/>
          </a:bodyPr>
          <a:lstStyle/>
          <a:p>
            <a:pPr algn="ctr"/>
            <a:r>
              <a:rPr lang="en-US" sz="1200" b="1"/>
              <a:t>Years after donation</a:t>
            </a:r>
          </a:p>
        </p:txBody>
      </p:sp>
      <p:sp>
        <p:nvSpPr>
          <p:cNvPr id="246" name="TextBox 245">
            <a:extLst>
              <a:ext uri="{FF2B5EF4-FFF2-40B4-BE49-F238E27FC236}">
                <a16:creationId xmlns:a16="http://schemas.microsoft.com/office/drawing/2014/main" id="{D6EED389-C792-435F-A3CE-17229B7F6025}"/>
              </a:ext>
            </a:extLst>
          </p:cNvPr>
          <p:cNvSpPr txBox="1"/>
          <p:nvPr/>
        </p:nvSpPr>
        <p:spPr>
          <a:xfrm rot="16200000">
            <a:off x="6200475" y="3035981"/>
            <a:ext cx="2234212" cy="276999"/>
          </a:xfrm>
          <a:prstGeom prst="rect">
            <a:avLst/>
          </a:prstGeom>
          <a:noFill/>
        </p:spPr>
        <p:txBody>
          <a:bodyPr wrap="square" rtlCol="0">
            <a:spAutoFit/>
          </a:bodyPr>
          <a:lstStyle/>
          <a:p>
            <a:pPr algn="ctr"/>
            <a:r>
              <a:rPr lang="en-US" sz="1200" b="1"/>
              <a:t> ESRD per 10,000 donors</a:t>
            </a:r>
          </a:p>
        </p:txBody>
      </p:sp>
      <p:sp>
        <p:nvSpPr>
          <p:cNvPr id="247" name="TextBox 246">
            <a:extLst>
              <a:ext uri="{FF2B5EF4-FFF2-40B4-BE49-F238E27FC236}">
                <a16:creationId xmlns:a16="http://schemas.microsoft.com/office/drawing/2014/main" id="{CC57E153-0802-4AC0-92FE-E3A635D4103C}"/>
              </a:ext>
            </a:extLst>
          </p:cNvPr>
          <p:cNvSpPr txBox="1"/>
          <p:nvPr/>
        </p:nvSpPr>
        <p:spPr>
          <a:xfrm>
            <a:off x="7397907" y="4704519"/>
            <a:ext cx="2904641" cy="332399"/>
          </a:xfrm>
          <a:prstGeom prst="rect">
            <a:avLst/>
          </a:prstGeom>
          <a:noFill/>
        </p:spPr>
        <p:txBody>
          <a:bodyPr wrap="none" lIns="0" tIns="0" rIns="0" bIns="0" rtlCol="0" anchor="t" anchorCtr="0">
            <a:spAutoFit/>
          </a:bodyPr>
          <a:lstStyle/>
          <a:p>
            <a:pPr>
              <a:lnSpc>
                <a:spcPct val="90000"/>
              </a:lnSpc>
            </a:pPr>
            <a:r>
              <a:rPr lang="en-US" sz="800"/>
              <a:t>Predicted ESRD risk is calculated for each individual.</a:t>
            </a:r>
          </a:p>
          <a:p>
            <a:pPr>
              <a:lnSpc>
                <a:spcPct val="90000"/>
              </a:lnSpc>
            </a:pPr>
            <a:r>
              <a:rPr lang="en-US" sz="800"/>
              <a:t>50% of predicted survival curves fall between the dashed lines, </a:t>
            </a:r>
            <a:br>
              <a:rPr lang="en-US" sz="800"/>
            </a:br>
            <a:r>
              <a:rPr lang="en-US" sz="800"/>
              <a:t>but a few individuals have substantially higher predicted risk. </a:t>
            </a:r>
          </a:p>
        </p:txBody>
      </p:sp>
      <p:grpSp>
        <p:nvGrpSpPr>
          <p:cNvPr id="248" name="Group 247">
            <a:extLst>
              <a:ext uri="{FF2B5EF4-FFF2-40B4-BE49-F238E27FC236}">
                <a16:creationId xmlns:a16="http://schemas.microsoft.com/office/drawing/2014/main" id="{D7F2E895-27EB-4A35-9F37-E036989B7B66}"/>
              </a:ext>
            </a:extLst>
          </p:cNvPr>
          <p:cNvGrpSpPr/>
          <p:nvPr/>
        </p:nvGrpSpPr>
        <p:grpSpPr>
          <a:xfrm>
            <a:off x="7980311" y="1976168"/>
            <a:ext cx="1495889" cy="570712"/>
            <a:chOff x="6175948" y="2971746"/>
            <a:chExt cx="1495889" cy="570712"/>
          </a:xfrm>
        </p:grpSpPr>
        <p:sp>
          <p:nvSpPr>
            <p:cNvPr id="249" name="TextBox 248">
              <a:extLst>
                <a:ext uri="{FF2B5EF4-FFF2-40B4-BE49-F238E27FC236}">
                  <a16:creationId xmlns:a16="http://schemas.microsoft.com/office/drawing/2014/main" id="{1376B820-E336-4251-AED6-B1DD5331EEF5}"/>
                </a:ext>
              </a:extLst>
            </p:cNvPr>
            <p:cNvSpPr txBox="1"/>
            <p:nvPr/>
          </p:nvSpPr>
          <p:spPr>
            <a:xfrm>
              <a:off x="6418289" y="2971746"/>
              <a:ext cx="501740" cy="184666"/>
            </a:xfrm>
            <a:prstGeom prst="rect">
              <a:avLst/>
            </a:prstGeom>
            <a:noFill/>
          </p:spPr>
          <p:txBody>
            <a:bodyPr wrap="none" lIns="0" tIns="0" rIns="0" bIns="0" rtlCol="0" anchor="ctr" anchorCtr="0">
              <a:spAutoFit/>
            </a:bodyPr>
            <a:lstStyle/>
            <a:p>
              <a:r>
                <a:rPr lang="en-US" sz="1200"/>
                <a:t>Median</a:t>
              </a:r>
            </a:p>
          </p:txBody>
        </p:sp>
        <p:cxnSp>
          <p:nvCxnSpPr>
            <p:cNvPr id="250" name="Straight Connector 249">
              <a:extLst>
                <a:ext uri="{FF2B5EF4-FFF2-40B4-BE49-F238E27FC236}">
                  <a16:creationId xmlns:a16="http://schemas.microsoft.com/office/drawing/2014/main" id="{BE953915-DD01-4C54-80A1-8A2DD87AFAAE}"/>
                </a:ext>
              </a:extLst>
            </p:cNvPr>
            <p:cNvCxnSpPr/>
            <p:nvPr/>
          </p:nvCxnSpPr>
          <p:spPr>
            <a:xfrm flipH="1">
              <a:off x="6175948" y="3062990"/>
              <a:ext cx="2023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64F983E8-7CEC-4C2E-B0D0-34808F8337F3}"/>
                </a:ext>
              </a:extLst>
            </p:cNvPr>
            <p:cNvSpPr txBox="1"/>
            <p:nvPr/>
          </p:nvSpPr>
          <p:spPr>
            <a:xfrm>
              <a:off x="6418289" y="3156624"/>
              <a:ext cx="274114" cy="184666"/>
            </a:xfrm>
            <a:prstGeom prst="rect">
              <a:avLst/>
            </a:prstGeom>
            <a:noFill/>
          </p:spPr>
          <p:txBody>
            <a:bodyPr wrap="none" lIns="0" tIns="0" rIns="0" bIns="0" rtlCol="0" anchor="ctr" anchorCtr="0">
              <a:spAutoFit/>
            </a:bodyPr>
            <a:lstStyle/>
            <a:p>
              <a:r>
                <a:rPr lang="en-US" sz="1200"/>
                <a:t>IQR</a:t>
              </a:r>
            </a:p>
          </p:txBody>
        </p:sp>
        <p:cxnSp>
          <p:nvCxnSpPr>
            <p:cNvPr id="252" name="Straight Connector 251">
              <a:extLst>
                <a:ext uri="{FF2B5EF4-FFF2-40B4-BE49-F238E27FC236}">
                  <a16:creationId xmlns:a16="http://schemas.microsoft.com/office/drawing/2014/main" id="{5CE78D89-914E-401A-84A9-5B78C6C4902D}"/>
                </a:ext>
              </a:extLst>
            </p:cNvPr>
            <p:cNvCxnSpPr/>
            <p:nvPr/>
          </p:nvCxnSpPr>
          <p:spPr>
            <a:xfrm flipH="1">
              <a:off x="6175948" y="3247868"/>
              <a:ext cx="202367"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091E22F4-738F-4C19-9727-27814F47E3BE}"/>
                </a:ext>
              </a:extLst>
            </p:cNvPr>
            <p:cNvSpPr txBox="1"/>
            <p:nvPr/>
          </p:nvSpPr>
          <p:spPr>
            <a:xfrm>
              <a:off x="6418289" y="3357792"/>
              <a:ext cx="1253548" cy="184666"/>
            </a:xfrm>
            <a:prstGeom prst="rect">
              <a:avLst/>
            </a:prstGeom>
            <a:noFill/>
          </p:spPr>
          <p:txBody>
            <a:bodyPr wrap="none" lIns="0" tIns="0" rIns="0" bIns="0" rtlCol="0" anchor="ctr" anchorCtr="0">
              <a:spAutoFit/>
            </a:bodyPr>
            <a:lstStyle/>
            <a:p>
              <a:r>
                <a:rPr lang="en-US" sz="1200"/>
                <a:t>1st/99th percentile</a:t>
              </a:r>
            </a:p>
          </p:txBody>
        </p:sp>
        <p:cxnSp>
          <p:nvCxnSpPr>
            <p:cNvPr id="254" name="Straight Connector 253">
              <a:extLst>
                <a:ext uri="{FF2B5EF4-FFF2-40B4-BE49-F238E27FC236}">
                  <a16:creationId xmlns:a16="http://schemas.microsoft.com/office/drawing/2014/main" id="{4D57D748-A610-401D-BBEE-3E9D87E72E8F}"/>
                </a:ext>
              </a:extLst>
            </p:cNvPr>
            <p:cNvCxnSpPr/>
            <p:nvPr/>
          </p:nvCxnSpPr>
          <p:spPr>
            <a:xfrm flipH="1">
              <a:off x="6175948" y="3449036"/>
              <a:ext cx="202367" cy="0"/>
            </a:xfrm>
            <a:prstGeom prst="line">
              <a:avLst/>
            </a:prstGeom>
            <a:ln w="38100">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ectangle: Rounded Corners 43">
            <a:extLst>
              <a:ext uri="{FF2B5EF4-FFF2-40B4-BE49-F238E27FC236}">
                <a16:creationId xmlns:a16="http://schemas.microsoft.com/office/drawing/2014/main" id="{0CB3A52D-9E4E-4754-A713-147DA398F163}"/>
              </a:ext>
            </a:extLst>
          </p:cNvPr>
          <p:cNvSpPr/>
          <p:nvPr/>
        </p:nvSpPr>
        <p:spPr>
          <a:xfrm>
            <a:off x="1398272" y="5477414"/>
            <a:ext cx="9801201" cy="710379"/>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These tools may help improve the accuracy of long-term ESRD risk assessment and support LKD candidates in making educated decisions about donation</a:t>
            </a:r>
            <a:endParaRPr lang="en-US" sz="1600" b="1" strike="sngStrike">
              <a:solidFill>
                <a:schemeClr val="tx1"/>
              </a:solidFill>
            </a:endParaRPr>
          </a:p>
        </p:txBody>
      </p:sp>
    </p:spTree>
    <p:extLst>
      <p:ext uri="{BB962C8B-B14F-4D97-AF65-F5344CB8AC3E}">
        <p14:creationId xmlns:p14="http://schemas.microsoft.com/office/powerpoint/2010/main" val="201273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e-DE" sz="800">
                <a:ea typeface="ITC Avant Garde Gothic Std Book" charset="0"/>
              </a:rPr>
              <a:t>BMI, body mass index; ESRD, end-stage renal disease; GFR, glomerular filtration rate; KDIGO, Kidney Disease: Improving Global Outcomes; OPTN, Organ Procurement and Transplantation Network.</a:t>
            </a:r>
          </a:p>
          <a:p>
            <a:r>
              <a:rPr lang="de-DE" sz="800">
                <a:ea typeface="ITC Avant Garde Gothic Std Book" charset="0"/>
              </a:rPr>
              <a:t>For potential living donors without end organ disease or unacceptable lifetime risk of complications.</a:t>
            </a:r>
          </a:p>
          <a:p>
            <a:r>
              <a:rPr lang="de-DE" sz="800" b="1">
                <a:ea typeface="ITC Avant Garde Gothic Std Book" charset="0"/>
              </a:rPr>
              <a:t>1. </a:t>
            </a:r>
            <a:r>
              <a:rPr lang="de-DE" sz="800">
                <a:ea typeface="ITC Avant Garde Gothic Std Book" charset="0"/>
              </a:rPr>
              <a:t>Lentine KL, et al. </a:t>
            </a:r>
            <a:r>
              <a:rPr lang="de-DE" sz="800" i="1">
                <a:ea typeface="ITC Avant Garde Gothic Std Book" charset="0"/>
              </a:rPr>
              <a:t>Transplantation</a:t>
            </a:r>
            <a:r>
              <a:rPr lang="de-DE" sz="800">
                <a:ea typeface="ITC Avant Garde Gothic Std Book" charset="0"/>
              </a:rPr>
              <a:t>. 2017;101(8S suppl 1):S1-S109. </a:t>
            </a:r>
            <a:r>
              <a:rPr lang="de-DE" sz="800" b="1">
                <a:ea typeface="ITC Avant Garde Gothic Std Book" charset="0"/>
              </a:rPr>
              <a:t>2.</a:t>
            </a:r>
            <a:r>
              <a:rPr lang="de-DE" sz="800">
                <a:ea typeface="ITC Avant Garde Gothic Std Book" charset="0"/>
              </a:rPr>
              <a:t> Muzaale AD, et al. </a:t>
            </a:r>
            <a:r>
              <a:rPr lang="de-DE" sz="800" i="1">
                <a:ea typeface="ITC Avant Garde Gothic Std Book" charset="0"/>
              </a:rPr>
              <a:t>JAMA</a:t>
            </a:r>
            <a:r>
              <a:rPr lang="de-DE" sz="800">
                <a:ea typeface="ITC Avant Garde Gothic Std Book" charset="0"/>
              </a:rPr>
              <a:t>. 2014;311(6):579-586. </a:t>
            </a:r>
            <a:r>
              <a:rPr lang="de-DE" sz="800" b="1">
                <a:ea typeface="ITC Avant Garde Gothic Std Book" charset="0"/>
              </a:rPr>
              <a:t>3. </a:t>
            </a:r>
            <a:r>
              <a:rPr lang="de-DE" sz="800">
                <a:ea typeface="ITC Avant Garde Gothic Std Book" charset="0"/>
              </a:rPr>
              <a:t>Organ Procurement and Transplantation Network. Modify living donor exclusion criteria. Accessed October 8, 2024. https://optn.transplant.hrsa.gov/media/d2hlvxv1/policy-notice_modify-ld-excl-crit_ldc.pdf  </a:t>
            </a:r>
            <a:endParaRPr lang="en-US"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sz="2400"/>
              <a:t>Educating Living Kidney Donors About the Potential Risk of ESRD Can Help in the Decision-Making Process</a:t>
            </a:r>
            <a:endParaRPr lang="en-US" sz="3600"/>
          </a:p>
        </p:txBody>
      </p:sp>
      <p:sp>
        <p:nvSpPr>
          <p:cNvPr id="46" name="Content Placeholder 2">
            <a:extLst>
              <a:ext uri="{FF2B5EF4-FFF2-40B4-BE49-F238E27FC236}">
                <a16:creationId xmlns:a16="http://schemas.microsoft.com/office/drawing/2014/main" id="{045E7738-3714-4AAC-BD0D-E058C9E6D18C}"/>
              </a:ext>
            </a:extLst>
          </p:cNvPr>
          <p:cNvSpPr txBox="1">
            <a:spLocks/>
          </p:cNvSpPr>
          <p:nvPr/>
        </p:nvSpPr>
        <p:spPr bwMode="auto">
          <a:xfrm>
            <a:off x="609600" y="1170719"/>
            <a:ext cx="11300178" cy="4678363"/>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0"/>
              </a:spcAft>
              <a:buSzPct val="110000"/>
            </a:pPr>
            <a:r>
              <a:rPr lang="en-US" sz="1600"/>
              <a:t>In 2022, OPTN updated the living donor exclusion criteria to </a:t>
            </a:r>
            <a:r>
              <a:rPr lang="en-US" sz="1600" b="1">
                <a:solidFill>
                  <a:schemeClr val="accent1"/>
                </a:solidFill>
              </a:rPr>
              <a:t>remove type 2 diabetes as an absolute contraindication.*</a:t>
            </a:r>
            <a:r>
              <a:rPr lang="en-US" sz="1600"/>
              <a:t> As these criteria continue to evolve, transplant programs have a responsibility to </a:t>
            </a:r>
            <a:r>
              <a:rPr lang="en-US" sz="1600" b="1">
                <a:solidFill>
                  <a:schemeClr val="accent1"/>
                </a:solidFill>
              </a:rPr>
              <a:t>support donor candidates and ensure that they are aware of potential risks </a:t>
            </a:r>
            <a:r>
              <a:rPr lang="en-US" sz="1600"/>
              <a:t>as part of their decision-making process</a:t>
            </a:r>
            <a:r>
              <a:rPr lang="en-US" sz="1600" baseline="30000"/>
              <a:t>1-3</a:t>
            </a:r>
          </a:p>
          <a:p>
            <a:pPr>
              <a:spcBef>
                <a:spcPts val="1200"/>
              </a:spcBef>
              <a:spcAft>
                <a:spcPts val="0"/>
              </a:spcAft>
              <a:buSzPct val="110000"/>
            </a:pPr>
            <a:r>
              <a:rPr lang="en-US" sz="1600"/>
              <a:t>In 2017, KDIGO published clinical practice guidelines on the evaluation and care of living kidney donors, including weighing risks of ESRD</a:t>
            </a:r>
            <a:r>
              <a:rPr lang="en-US" sz="1600" baseline="30000"/>
              <a:t>1</a:t>
            </a:r>
          </a:p>
          <a:p>
            <a:endParaRPr lang="en-US" sz="1500" baseline="30000"/>
          </a:p>
        </p:txBody>
      </p:sp>
      <p:sp>
        <p:nvSpPr>
          <p:cNvPr id="47" name="TextBox 46">
            <a:extLst>
              <a:ext uri="{FF2B5EF4-FFF2-40B4-BE49-F238E27FC236}">
                <a16:creationId xmlns:a16="http://schemas.microsoft.com/office/drawing/2014/main" id="{29FD79C6-44C1-4225-8E9A-ED4252E0408F}"/>
              </a:ext>
            </a:extLst>
          </p:cNvPr>
          <p:cNvSpPr txBox="1"/>
          <p:nvPr/>
        </p:nvSpPr>
        <p:spPr>
          <a:xfrm>
            <a:off x="2396591" y="2418919"/>
            <a:ext cx="6813190" cy="461665"/>
          </a:xfrm>
          <a:prstGeom prst="rect">
            <a:avLst/>
          </a:prstGeom>
          <a:noFill/>
        </p:spPr>
        <p:txBody>
          <a:bodyPr wrap="square" rtlCol="0">
            <a:spAutoFit/>
          </a:bodyPr>
          <a:lstStyle/>
          <a:p>
            <a:pPr algn="ctr"/>
            <a:r>
              <a:rPr lang="en-US" sz="1200" b="1">
                <a:solidFill>
                  <a:schemeClr val="accent3"/>
                </a:solidFill>
                <a:ea typeface="Arial" charset="0"/>
              </a:rPr>
              <a:t>Framework to Accept or Decline Donor Candidates Based on Transplant Program’s Threshold of Acceptable Projected Lifetime Risk of Kidney Failure</a:t>
            </a:r>
            <a:r>
              <a:rPr lang="en-US" sz="1200" b="1" baseline="30000">
                <a:solidFill>
                  <a:schemeClr val="accent3"/>
                </a:solidFill>
                <a:ea typeface="Arial" charset="0"/>
              </a:rPr>
              <a:t>1</a:t>
            </a:r>
          </a:p>
        </p:txBody>
      </p:sp>
      <p:sp>
        <p:nvSpPr>
          <p:cNvPr id="48" name="Rectangle 47">
            <a:extLst>
              <a:ext uri="{FF2B5EF4-FFF2-40B4-BE49-F238E27FC236}">
                <a16:creationId xmlns:a16="http://schemas.microsoft.com/office/drawing/2014/main" id="{6108589C-AAFD-4C17-AE01-046BE170CE00}"/>
              </a:ext>
            </a:extLst>
          </p:cNvPr>
          <p:cNvSpPr/>
          <p:nvPr/>
        </p:nvSpPr>
        <p:spPr>
          <a:xfrm>
            <a:off x="2318180" y="6017440"/>
            <a:ext cx="6186723" cy="214397"/>
          </a:xfrm>
          <a:prstGeom prst="rect">
            <a:avLst/>
          </a:prstGeom>
        </p:spPr>
        <p:txBody>
          <a:bodyPr wrap="square">
            <a:spAutoFit/>
          </a:bodyPr>
          <a:lstStyle/>
          <a:p>
            <a:r>
              <a:rPr lang="de-DE" sz="800">
                <a:solidFill>
                  <a:schemeClr val="bg1">
                    <a:lumMod val="50000"/>
                  </a:schemeClr>
                </a:solidFill>
              </a:rPr>
              <a:t>Used with permission from Lentine KL, et al. </a:t>
            </a:r>
            <a:r>
              <a:rPr lang="de-DE" sz="800" i="1">
                <a:solidFill>
                  <a:schemeClr val="bg1">
                    <a:lumMod val="50000"/>
                  </a:schemeClr>
                </a:solidFill>
              </a:rPr>
              <a:t>Transplantation</a:t>
            </a:r>
            <a:r>
              <a:rPr lang="de-DE" sz="800">
                <a:solidFill>
                  <a:schemeClr val="bg1">
                    <a:lumMod val="50000"/>
                  </a:schemeClr>
                </a:solidFill>
              </a:rPr>
              <a:t>. 2017;101(8S suppl 1):S1-S109. </a:t>
            </a:r>
            <a:r>
              <a:rPr lang="en-US" sz="800">
                <a:solidFill>
                  <a:schemeClr val="bg1">
                    <a:lumMod val="50000"/>
                  </a:schemeClr>
                </a:solidFill>
              </a:rPr>
              <a:t>© 2017 Wolters Kluwer Health, Inc.</a:t>
            </a:r>
          </a:p>
        </p:txBody>
      </p:sp>
      <p:sp>
        <p:nvSpPr>
          <p:cNvPr id="49" name="Rectangle 48">
            <a:extLst>
              <a:ext uri="{FF2B5EF4-FFF2-40B4-BE49-F238E27FC236}">
                <a16:creationId xmlns:a16="http://schemas.microsoft.com/office/drawing/2014/main" id="{A6F2C8EF-AC4F-4B4A-9AF9-0DADC3097EF5}"/>
              </a:ext>
            </a:extLst>
          </p:cNvPr>
          <p:cNvSpPr/>
          <p:nvPr/>
        </p:nvSpPr>
        <p:spPr>
          <a:xfrm>
            <a:off x="7667052" y="3647220"/>
            <a:ext cx="276726" cy="21656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TextBox 49">
            <a:extLst>
              <a:ext uri="{FF2B5EF4-FFF2-40B4-BE49-F238E27FC236}">
                <a16:creationId xmlns:a16="http://schemas.microsoft.com/office/drawing/2014/main" id="{849E86C5-D41C-47E0-93C1-C8696178ACE8}"/>
              </a:ext>
            </a:extLst>
          </p:cNvPr>
          <p:cNvSpPr txBox="1"/>
          <p:nvPr/>
        </p:nvSpPr>
        <p:spPr>
          <a:xfrm>
            <a:off x="7923968" y="3555155"/>
            <a:ext cx="2903359" cy="461665"/>
          </a:xfrm>
          <a:prstGeom prst="rect">
            <a:avLst/>
          </a:prstGeom>
          <a:noFill/>
        </p:spPr>
        <p:txBody>
          <a:bodyPr wrap="none" rtlCol="0" anchor="t" anchorCtr="0">
            <a:spAutoFit/>
          </a:bodyPr>
          <a:lstStyle/>
          <a:p>
            <a:r>
              <a:rPr lang="en-US" sz="1200"/>
              <a:t>Donation-attributable risk (may vary by</a:t>
            </a:r>
            <a:br>
              <a:rPr lang="en-US" sz="1200"/>
            </a:br>
            <a:r>
              <a:rPr lang="en-US" sz="1200"/>
              <a:t>demographic and health characteristics)</a:t>
            </a:r>
          </a:p>
        </p:txBody>
      </p:sp>
      <p:sp>
        <p:nvSpPr>
          <p:cNvPr id="51" name="Rectangle 50">
            <a:extLst>
              <a:ext uri="{FF2B5EF4-FFF2-40B4-BE49-F238E27FC236}">
                <a16:creationId xmlns:a16="http://schemas.microsoft.com/office/drawing/2014/main" id="{E24B2BC3-DAE2-488D-90B9-46C707727A4A}"/>
              </a:ext>
            </a:extLst>
          </p:cNvPr>
          <p:cNvSpPr/>
          <p:nvPr/>
        </p:nvSpPr>
        <p:spPr>
          <a:xfrm>
            <a:off x="7667052" y="4186599"/>
            <a:ext cx="276726" cy="216568"/>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TextBox 51">
            <a:extLst>
              <a:ext uri="{FF2B5EF4-FFF2-40B4-BE49-F238E27FC236}">
                <a16:creationId xmlns:a16="http://schemas.microsoft.com/office/drawing/2014/main" id="{76C6066C-413F-4E94-9FE4-1E887567FAAE}"/>
              </a:ext>
            </a:extLst>
          </p:cNvPr>
          <p:cNvSpPr txBox="1"/>
          <p:nvPr/>
        </p:nvSpPr>
        <p:spPr>
          <a:xfrm>
            <a:off x="7923968" y="4100630"/>
            <a:ext cx="3007555" cy="646331"/>
          </a:xfrm>
          <a:prstGeom prst="rect">
            <a:avLst/>
          </a:prstGeom>
          <a:noFill/>
        </p:spPr>
        <p:txBody>
          <a:bodyPr wrap="none" rtlCol="0" anchor="t" anchorCtr="0">
            <a:spAutoFit/>
          </a:bodyPr>
          <a:lstStyle/>
          <a:p>
            <a:r>
              <a:rPr lang="en-US" sz="1200"/>
              <a:t>Aggregate risk related to health </a:t>
            </a:r>
            <a:br>
              <a:rPr lang="en-US" sz="1200"/>
            </a:br>
            <a:r>
              <a:rPr lang="en-US" sz="1200"/>
              <a:t>characteristics in the absence of donation</a:t>
            </a:r>
            <a:br>
              <a:rPr lang="en-US" sz="1200"/>
            </a:br>
            <a:r>
              <a:rPr lang="en-US" sz="1200"/>
              <a:t>(eg, GFR, blood pressure, BMI, smoking)</a:t>
            </a:r>
          </a:p>
        </p:txBody>
      </p:sp>
      <p:sp>
        <p:nvSpPr>
          <p:cNvPr id="53" name="Rectangle 52">
            <a:extLst>
              <a:ext uri="{FF2B5EF4-FFF2-40B4-BE49-F238E27FC236}">
                <a16:creationId xmlns:a16="http://schemas.microsoft.com/office/drawing/2014/main" id="{7B21E3D1-73C7-433A-BB0C-171726D54A76}"/>
              </a:ext>
            </a:extLst>
          </p:cNvPr>
          <p:cNvSpPr/>
          <p:nvPr/>
        </p:nvSpPr>
        <p:spPr>
          <a:xfrm>
            <a:off x="7667052" y="4890678"/>
            <a:ext cx="276726" cy="216568"/>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TextBox 53">
            <a:extLst>
              <a:ext uri="{FF2B5EF4-FFF2-40B4-BE49-F238E27FC236}">
                <a16:creationId xmlns:a16="http://schemas.microsoft.com/office/drawing/2014/main" id="{AD1E9779-57CA-49A5-943F-2FEEA0D6B084}"/>
              </a:ext>
            </a:extLst>
          </p:cNvPr>
          <p:cNvSpPr txBox="1"/>
          <p:nvPr/>
        </p:nvSpPr>
        <p:spPr>
          <a:xfrm>
            <a:off x="7923965" y="4804709"/>
            <a:ext cx="2725426" cy="461665"/>
          </a:xfrm>
          <a:prstGeom prst="rect">
            <a:avLst/>
          </a:prstGeom>
          <a:noFill/>
        </p:spPr>
        <p:txBody>
          <a:bodyPr wrap="none" rtlCol="0" anchor="t" anchorCtr="0">
            <a:spAutoFit/>
          </a:bodyPr>
          <a:lstStyle/>
          <a:p>
            <a:r>
              <a:rPr lang="en-US" sz="1200"/>
              <a:t>Demographic-related (age, sex, race)</a:t>
            </a:r>
            <a:br>
              <a:rPr lang="en-US" sz="1200"/>
            </a:br>
            <a:r>
              <a:rPr lang="en-US" sz="1200"/>
              <a:t>risk in the absence of donation</a:t>
            </a:r>
          </a:p>
        </p:txBody>
      </p:sp>
      <p:sp>
        <p:nvSpPr>
          <p:cNvPr id="55" name="TextBox 54">
            <a:extLst>
              <a:ext uri="{FF2B5EF4-FFF2-40B4-BE49-F238E27FC236}">
                <a16:creationId xmlns:a16="http://schemas.microsoft.com/office/drawing/2014/main" id="{A02A8906-CB9F-410B-B892-658C5B11C9C8}"/>
              </a:ext>
            </a:extLst>
          </p:cNvPr>
          <p:cNvSpPr txBox="1"/>
          <p:nvPr/>
        </p:nvSpPr>
        <p:spPr>
          <a:xfrm>
            <a:off x="2697478" y="5832588"/>
            <a:ext cx="834716" cy="184666"/>
          </a:xfrm>
          <a:prstGeom prst="rect">
            <a:avLst/>
          </a:prstGeom>
          <a:noFill/>
        </p:spPr>
        <p:txBody>
          <a:bodyPr wrap="none" lIns="0" tIns="0" rIns="0" bIns="0" rtlCol="0" anchor="t" anchorCtr="0">
            <a:spAutoFit/>
          </a:bodyPr>
          <a:lstStyle/>
          <a:p>
            <a:pPr algn="ctr"/>
            <a:r>
              <a:rPr lang="en-US" sz="1200"/>
              <a:t>Candidate A</a:t>
            </a:r>
          </a:p>
        </p:txBody>
      </p:sp>
      <p:sp>
        <p:nvSpPr>
          <p:cNvPr id="56" name="TextBox 55">
            <a:extLst>
              <a:ext uri="{FF2B5EF4-FFF2-40B4-BE49-F238E27FC236}">
                <a16:creationId xmlns:a16="http://schemas.microsoft.com/office/drawing/2014/main" id="{8A8A730A-56A8-4DD7-8F4F-858C7219DB18}"/>
              </a:ext>
            </a:extLst>
          </p:cNvPr>
          <p:cNvSpPr txBox="1"/>
          <p:nvPr/>
        </p:nvSpPr>
        <p:spPr>
          <a:xfrm>
            <a:off x="3784174" y="5832588"/>
            <a:ext cx="843180" cy="184666"/>
          </a:xfrm>
          <a:prstGeom prst="rect">
            <a:avLst/>
          </a:prstGeom>
          <a:noFill/>
        </p:spPr>
        <p:txBody>
          <a:bodyPr wrap="none" lIns="0" tIns="0" rIns="0" bIns="0" rtlCol="0" anchor="t" anchorCtr="0">
            <a:spAutoFit/>
          </a:bodyPr>
          <a:lstStyle/>
          <a:p>
            <a:pPr algn="ctr"/>
            <a:r>
              <a:rPr lang="en-US" sz="1200"/>
              <a:t>Candidate B</a:t>
            </a:r>
          </a:p>
        </p:txBody>
      </p:sp>
      <p:sp>
        <p:nvSpPr>
          <p:cNvPr id="57" name="TextBox 56">
            <a:extLst>
              <a:ext uri="{FF2B5EF4-FFF2-40B4-BE49-F238E27FC236}">
                <a16:creationId xmlns:a16="http://schemas.microsoft.com/office/drawing/2014/main" id="{EAE0EC7F-0C56-4255-9997-3522A10F9AF2}"/>
              </a:ext>
            </a:extLst>
          </p:cNvPr>
          <p:cNvSpPr txBox="1"/>
          <p:nvPr/>
        </p:nvSpPr>
        <p:spPr>
          <a:xfrm>
            <a:off x="4888863" y="5832588"/>
            <a:ext cx="843180" cy="184666"/>
          </a:xfrm>
          <a:prstGeom prst="rect">
            <a:avLst/>
          </a:prstGeom>
          <a:noFill/>
        </p:spPr>
        <p:txBody>
          <a:bodyPr wrap="none" lIns="0" tIns="0" rIns="0" bIns="0" rtlCol="0" anchor="t" anchorCtr="0">
            <a:spAutoFit/>
          </a:bodyPr>
          <a:lstStyle/>
          <a:p>
            <a:pPr algn="ctr"/>
            <a:r>
              <a:rPr lang="en-US" sz="1200"/>
              <a:t>Candidate C</a:t>
            </a:r>
          </a:p>
        </p:txBody>
      </p:sp>
      <p:sp>
        <p:nvSpPr>
          <p:cNvPr id="58" name="Rectangle 57">
            <a:extLst>
              <a:ext uri="{FF2B5EF4-FFF2-40B4-BE49-F238E27FC236}">
                <a16:creationId xmlns:a16="http://schemas.microsoft.com/office/drawing/2014/main" id="{F37DE4D7-847B-429B-B224-BC1FB968517A}"/>
              </a:ext>
            </a:extLst>
          </p:cNvPr>
          <p:cNvSpPr/>
          <p:nvPr/>
        </p:nvSpPr>
        <p:spPr>
          <a:xfrm>
            <a:off x="2773368" y="5763970"/>
            <a:ext cx="682943" cy="45719"/>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a:extLst>
              <a:ext uri="{FF2B5EF4-FFF2-40B4-BE49-F238E27FC236}">
                <a16:creationId xmlns:a16="http://schemas.microsoft.com/office/drawing/2014/main" id="{DE55DF3B-3DA0-42B2-9FAD-FE294B0FF94A}"/>
              </a:ext>
            </a:extLst>
          </p:cNvPr>
          <p:cNvSpPr/>
          <p:nvPr/>
        </p:nvSpPr>
        <p:spPr>
          <a:xfrm>
            <a:off x="2773368" y="5721108"/>
            <a:ext cx="682943" cy="45719"/>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9D9E2FDF-F847-4060-A73F-6719BBD55212}"/>
              </a:ext>
            </a:extLst>
          </p:cNvPr>
          <p:cNvSpPr/>
          <p:nvPr/>
        </p:nvSpPr>
        <p:spPr>
          <a:xfrm>
            <a:off x="2773368" y="5495364"/>
            <a:ext cx="682943" cy="22574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a:extLst>
              <a:ext uri="{FF2B5EF4-FFF2-40B4-BE49-F238E27FC236}">
                <a16:creationId xmlns:a16="http://schemas.microsoft.com/office/drawing/2014/main" id="{68F61723-4210-47C7-B0F1-DE71C7952C09}"/>
              </a:ext>
            </a:extLst>
          </p:cNvPr>
          <p:cNvSpPr/>
          <p:nvPr/>
        </p:nvSpPr>
        <p:spPr>
          <a:xfrm>
            <a:off x="3864296" y="5669672"/>
            <a:ext cx="682943" cy="140017"/>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a:extLst>
              <a:ext uri="{FF2B5EF4-FFF2-40B4-BE49-F238E27FC236}">
                <a16:creationId xmlns:a16="http://schemas.microsoft.com/office/drawing/2014/main" id="{74ADB1C4-596D-4C96-AB24-3E1BDB571FF9}"/>
              </a:ext>
            </a:extLst>
          </p:cNvPr>
          <p:cNvSpPr/>
          <p:nvPr/>
        </p:nvSpPr>
        <p:spPr>
          <a:xfrm>
            <a:off x="3864296" y="5541086"/>
            <a:ext cx="682943" cy="131443"/>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a:extLst>
              <a:ext uri="{FF2B5EF4-FFF2-40B4-BE49-F238E27FC236}">
                <a16:creationId xmlns:a16="http://schemas.microsoft.com/office/drawing/2014/main" id="{F7F282DB-F102-47F7-9144-005576CE5831}"/>
              </a:ext>
            </a:extLst>
          </p:cNvPr>
          <p:cNvSpPr/>
          <p:nvPr/>
        </p:nvSpPr>
        <p:spPr>
          <a:xfrm>
            <a:off x="3864296" y="4840997"/>
            <a:ext cx="682943" cy="70008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a:extLst>
              <a:ext uri="{FF2B5EF4-FFF2-40B4-BE49-F238E27FC236}">
                <a16:creationId xmlns:a16="http://schemas.microsoft.com/office/drawing/2014/main" id="{672E9CF8-D7F3-4D4B-AA85-B90CF94E84FB}"/>
              </a:ext>
            </a:extLst>
          </p:cNvPr>
          <p:cNvSpPr/>
          <p:nvPr/>
        </p:nvSpPr>
        <p:spPr>
          <a:xfrm>
            <a:off x="4968985" y="5472504"/>
            <a:ext cx="682943" cy="337185"/>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a:extLst>
              <a:ext uri="{FF2B5EF4-FFF2-40B4-BE49-F238E27FC236}">
                <a16:creationId xmlns:a16="http://schemas.microsoft.com/office/drawing/2014/main" id="{D03846C4-4D34-4AC2-8DF4-91DA45E8913F}"/>
              </a:ext>
            </a:extLst>
          </p:cNvPr>
          <p:cNvSpPr/>
          <p:nvPr/>
        </p:nvSpPr>
        <p:spPr>
          <a:xfrm>
            <a:off x="4968985" y="4635257"/>
            <a:ext cx="682943" cy="837247"/>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a:extLst>
              <a:ext uri="{FF2B5EF4-FFF2-40B4-BE49-F238E27FC236}">
                <a16:creationId xmlns:a16="http://schemas.microsoft.com/office/drawing/2014/main" id="{B616E54F-EEC6-4E11-83BB-846B6DCE2F98}"/>
              </a:ext>
            </a:extLst>
          </p:cNvPr>
          <p:cNvSpPr/>
          <p:nvPr/>
        </p:nvSpPr>
        <p:spPr>
          <a:xfrm>
            <a:off x="4968985" y="3291279"/>
            <a:ext cx="682943" cy="134683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7" name="Straight Connector 66">
            <a:extLst>
              <a:ext uri="{FF2B5EF4-FFF2-40B4-BE49-F238E27FC236}">
                <a16:creationId xmlns:a16="http://schemas.microsoft.com/office/drawing/2014/main" id="{16634532-6C2C-4085-B0E8-A2C5CE55B4F2}"/>
              </a:ext>
            </a:extLst>
          </p:cNvPr>
          <p:cNvCxnSpPr/>
          <p:nvPr/>
        </p:nvCxnSpPr>
        <p:spPr>
          <a:xfrm>
            <a:off x="2564130" y="5801114"/>
            <a:ext cx="32832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E7E0EED-3E15-4A7E-AC5D-4D2C77B5DF14}"/>
              </a:ext>
            </a:extLst>
          </p:cNvPr>
          <p:cNvSpPr txBox="1"/>
          <p:nvPr/>
        </p:nvSpPr>
        <p:spPr>
          <a:xfrm rot="16200000">
            <a:off x="791892" y="4370751"/>
            <a:ext cx="3045707" cy="184666"/>
          </a:xfrm>
          <a:prstGeom prst="rect">
            <a:avLst/>
          </a:prstGeom>
          <a:noFill/>
        </p:spPr>
        <p:txBody>
          <a:bodyPr wrap="none" lIns="0" tIns="0" rIns="0" bIns="0" rtlCol="0" anchor="t" anchorCtr="0">
            <a:spAutoFit/>
          </a:bodyPr>
          <a:lstStyle/>
          <a:p>
            <a:pPr algn="ctr"/>
            <a:r>
              <a:rPr lang="en-US" sz="1200" b="1"/>
              <a:t>Projected lifetime risk of kidney failure, %</a:t>
            </a:r>
          </a:p>
        </p:txBody>
      </p:sp>
      <p:cxnSp>
        <p:nvCxnSpPr>
          <p:cNvPr id="69" name="Straight Connector 68">
            <a:extLst>
              <a:ext uri="{FF2B5EF4-FFF2-40B4-BE49-F238E27FC236}">
                <a16:creationId xmlns:a16="http://schemas.microsoft.com/office/drawing/2014/main" id="{BD0A153B-99D6-4522-BE55-B6C096222072}"/>
              </a:ext>
            </a:extLst>
          </p:cNvPr>
          <p:cNvCxnSpPr/>
          <p:nvPr/>
        </p:nvCxnSpPr>
        <p:spPr>
          <a:xfrm flipH="1">
            <a:off x="2564735" y="4595097"/>
            <a:ext cx="3152273"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0" name="Right Brace 69">
            <a:extLst>
              <a:ext uri="{FF2B5EF4-FFF2-40B4-BE49-F238E27FC236}">
                <a16:creationId xmlns:a16="http://schemas.microsoft.com/office/drawing/2014/main" id="{E5E60945-FDA2-4616-94D7-FB2B9058F0A2}"/>
              </a:ext>
            </a:extLst>
          </p:cNvPr>
          <p:cNvSpPr/>
          <p:nvPr/>
        </p:nvSpPr>
        <p:spPr>
          <a:xfrm>
            <a:off x="5726938" y="3041342"/>
            <a:ext cx="152497" cy="1523679"/>
          </a:xfrm>
          <a:prstGeom prst="rightBrace">
            <a:avLst>
              <a:gd name="adj1" fmla="val 5212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ight Brace 70">
            <a:extLst>
              <a:ext uri="{FF2B5EF4-FFF2-40B4-BE49-F238E27FC236}">
                <a16:creationId xmlns:a16="http://schemas.microsoft.com/office/drawing/2014/main" id="{7A2A9170-DF30-475C-BCB2-593F71AEF24D}"/>
              </a:ext>
            </a:extLst>
          </p:cNvPr>
          <p:cNvSpPr/>
          <p:nvPr/>
        </p:nvSpPr>
        <p:spPr>
          <a:xfrm>
            <a:off x="5726938" y="4601551"/>
            <a:ext cx="152497" cy="1197359"/>
          </a:xfrm>
          <a:prstGeom prst="rightBrace">
            <a:avLst>
              <a:gd name="adj1" fmla="val 5212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71">
            <a:extLst>
              <a:ext uri="{FF2B5EF4-FFF2-40B4-BE49-F238E27FC236}">
                <a16:creationId xmlns:a16="http://schemas.microsoft.com/office/drawing/2014/main" id="{BF65C4C7-32CC-46E7-ADF0-ED711CD456C3}"/>
              </a:ext>
            </a:extLst>
          </p:cNvPr>
          <p:cNvSpPr txBox="1"/>
          <p:nvPr/>
        </p:nvSpPr>
        <p:spPr>
          <a:xfrm>
            <a:off x="2526292" y="4226882"/>
            <a:ext cx="2356414" cy="304699"/>
          </a:xfrm>
          <a:prstGeom prst="rect">
            <a:avLst/>
          </a:prstGeom>
          <a:noFill/>
        </p:spPr>
        <p:txBody>
          <a:bodyPr wrap="none" lIns="0" tIns="0" rIns="0" bIns="0" rtlCol="0" anchor="t" anchorCtr="0">
            <a:spAutoFit/>
          </a:bodyPr>
          <a:lstStyle/>
          <a:p>
            <a:pPr algn="ctr">
              <a:lnSpc>
                <a:spcPct val="90000"/>
              </a:lnSpc>
            </a:pPr>
            <a:r>
              <a:rPr lang="en-US" sz="1100" b="1">
                <a:latin typeface="+mn-lt"/>
              </a:rPr>
              <a:t>Transplant program’s threshold for</a:t>
            </a:r>
            <a:br>
              <a:rPr lang="en-US" sz="1100" b="1">
                <a:latin typeface="+mn-lt"/>
              </a:rPr>
            </a:br>
            <a:r>
              <a:rPr lang="en-US" sz="1100" b="1">
                <a:latin typeface="+mn-lt"/>
              </a:rPr>
              <a:t>acceptable postdonation risk</a:t>
            </a:r>
          </a:p>
        </p:txBody>
      </p:sp>
      <p:sp>
        <p:nvSpPr>
          <p:cNvPr id="2" name="Rectangle: Rounded Corners 1">
            <a:extLst>
              <a:ext uri="{FF2B5EF4-FFF2-40B4-BE49-F238E27FC236}">
                <a16:creationId xmlns:a16="http://schemas.microsoft.com/office/drawing/2014/main" id="{536AFE58-F689-B936-A50C-D4D63C6B70A2}"/>
              </a:ext>
            </a:extLst>
          </p:cNvPr>
          <p:cNvSpPr>
            <a:spLocks/>
          </p:cNvSpPr>
          <p:nvPr/>
        </p:nvSpPr>
        <p:spPr>
          <a:xfrm flipH="1" flipV="1">
            <a:off x="5891344" y="3436168"/>
            <a:ext cx="1413269" cy="734021"/>
          </a:xfrm>
          <a:prstGeom prst="roundRect">
            <a:avLst/>
          </a:prstGeom>
          <a:solidFill>
            <a:srgbClr val="E7F2FC"/>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512EEFB-1D0C-4C73-BA61-DC9238C41FC7}"/>
              </a:ext>
            </a:extLst>
          </p:cNvPr>
          <p:cNvSpPr txBox="1"/>
          <p:nvPr/>
        </p:nvSpPr>
        <p:spPr>
          <a:xfrm>
            <a:off x="5947744" y="3569494"/>
            <a:ext cx="1330589" cy="466281"/>
          </a:xfrm>
          <a:prstGeom prst="rect">
            <a:avLst/>
          </a:prstGeom>
          <a:noFill/>
          <a:ln>
            <a:noFill/>
          </a:ln>
        </p:spPr>
        <p:txBody>
          <a:bodyPr wrap="square" lIns="45720" tIns="45720" rIns="45720" bIns="45720" rtlCol="0" anchor="t" anchorCtr="0">
            <a:spAutoFit/>
          </a:bodyPr>
          <a:lstStyle/>
          <a:p>
            <a:pPr algn="ctr">
              <a:lnSpc>
                <a:spcPct val="90000"/>
              </a:lnSpc>
              <a:spcBef>
                <a:spcPts val="600"/>
              </a:spcBef>
            </a:pPr>
            <a:r>
              <a:rPr lang="en-US" sz="900" b="1">
                <a:latin typeface="+mj-lt"/>
              </a:rPr>
              <a:t>Transplant program declines donor candidate</a:t>
            </a:r>
          </a:p>
        </p:txBody>
      </p:sp>
      <p:sp>
        <p:nvSpPr>
          <p:cNvPr id="3" name="Rectangle: Rounded Corners 2">
            <a:extLst>
              <a:ext uri="{FF2B5EF4-FFF2-40B4-BE49-F238E27FC236}">
                <a16:creationId xmlns:a16="http://schemas.microsoft.com/office/drawing/2014/main" id="{9E54ECCD-52B5-3EE0-0C4B-5ABE2E727228}"/>
              </a:ext>
            </a:extLst>
          </p:cNvPr>
          <p:cNvSpPr>
            <a:spLocks/>
          </p:cNvSpPr>
          <p:nvPr/>
        </p:nvSpPr>
        <p:spPr>
          <a:xfrm flipH="1" flipV="1">
            <a:off x="5885634" y="4714346"/>
            <a:ext cx="1418980" cy="1006760"/>
          </a:xfrm>
          <a:prstGeom prst="roundRect">
            <a:avLst/>
          </a:prstGeom>
          <a:solidFill>
            <a:srgbClr val="E7F2FC"/>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6E4DE2AB-ED89-4F64-BA41-90684E2BDE95}"/>
              </a:ext>
            </a:extLst>
          </p:cNvPr>
          <p:cNvSpPr txBox="1"/>
          <p:nvPr/>
        </p:nvSpPr>
        <p:spPr>
          <a:xfrm>
            <a:off x="5960851" y="4763951"/>
            <a:ext cx="1343762" cy="923330"/>
          </a:xfrm>
          <a:prstGeom prst="rect">
            <a:avLst/>
          </a:prstGeom>
          <a:noFill/>
          <a:ln>
            <a:noFill/>
          </a:ln>
        </p:spPr>
        <p:txBody>
          <a:bodyPr wrap="square" lIns="45720" tIns="45720" rIns="45720" bIns="45720" rtlCol="0" anchor="t" anchorCtr="0">
            <a:spAutoFit/>
          </a:bodyPr>
          <a:lstStyle/>
          <a:p>
            <a:pPr indent="-115888">
              <a:spcBef>
                <a:spcPts val="0"/>
              </a:spcBef>
              <a:buFont typeface="+mj-lt"/>
              <a:buAutoNum type="arabicParenR"/>
            </a:pPr>
            <a:r>
              <a:rPr lang="en-US" sz="900" b="1">
                <a:latin typeface="+mj-lt"/>
              </a:rPr>
              <a:t>Transplant program accepts donor candidate</a:t>
            </a:r>
          </a:p>
          <a:p>
            <a:pPr indent="-115888">
              <a:spcBef>
                <a:spcPts val="0"/>
              </a:spcBef>
              <a:buFont typeface="+mj-lt"/>
              <a:buAutoNum type="arabicParenR"/>
            </a:pPr>
            <a:endParaRPr lang="en-US" sz="900" b="1">
              <a:latin typeface="+mj-lt"/>
            </a:endParaRPr>
          </a:p>
          <a:p>
            <a:pPr indent="-115888">
              <a:spcBef>
                <a:spcPts val="0"/>
              </a:spcBef>
              <a:buFont typeface="+mj-lt"/>
              <a:buAutoNum type="arabicParenR"/>
            </a:pPr>
            <a:r>
              <a:rPr lang="en-US" sz="900" b="1">
                <a:latin typeface="+mj-lt"/>
              </a:rPr>
              <a:t>Candidate decides whether to proceed</a:t>
            </a:r>
          </a:p>
        </p:txBody>
      </p:sp>
      <p:sp>
        <p:nvSpPr>
          <p:cNvPr id="4" name="TextBox 3">
            <a:extLst>
              <a:ext uri="{FF2B5EF4-FFF2-40B4-BE49-F238E27FC236}">
                <a16:creationId xmlns:a16="http://schemas.microsoft.com/office/drawing/2014/main" id="{74513DBB-2A73-143F-BA4D-7B12A4E8F888}"/>
              </a:ext>
            </a:extLst>
          </p:cNvPr>
          <p:cNvSpPr txBox="1"/>
          <p:nvPr/>
        </p:nvSpPr>
        <p:spPr>
          <a:xfrm>
            <a:off x="567267" y="6397745"/>
            <a:ext cx="184667" cy="215444"/>
          </a:xfrm>
          <a:prstGeom prst="rect">
            <a:avLst/>
          </a:prstGeom>
          <a:noFill/>
        </p:spPr>
        <p:txBody>
          <a:bodyPr wrap="square" rtlCol="0">
            <a:spAutoFit/>
          </a:bodyPr>
          <a:lstStyle/>
          <a:p>
            <a:r>
              <a:rPr lang="en-US" sz="800"/>
              <a:t>*</a:t>
            </a:r>
            <a:endParaRPr lang="en-US"/>
          </a:p>
        </p:txBody>
      </p:sp>
    </p:spTree>
    <p:extLst>
      <p:ext uri="{BB962C8B-B14F-4D97-AF65-F5344CB8AC3E}">
        <p14:creationId xmlns:p14="http://schemas.microsoft.com/office/powerpoint/2010/main" val="133316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8861-F9A5-4583-A4B2-787C7BCD4804}"/>
              </a:ext>
            </a:extLst>
          </p:cNvPr>
          <p:cNvSpPr>
            <a:spLocks noGrp="1"/>
          </p:cNvSpPr>
          <p:nvPr>
            <p:ph type="title"/>
          </p:nvPr>
        </p:nvSpPr>
        <p:spPr/>
        <p:txBody>
          <a:bodyPr/>
          <a:lstStyle/>
          <a:p>
            <a:r>
              <a:rPr lang="en-US"/>
              <a:t>Disclosure</a:t>
            </a:r>
          </a:p>
        </p:txBody>
      </p:sp>
      <p:sp>
        <p:nvSpPr>
          <p:cNvPr id="3" name="Content Placeholder 2">
            <a:extLst>
              <a:ext uri="{FF2B5EF4-FFF2-40B4-BE49-F238E27FC236}">
                <a16:creationId xmlns:a16="http://schemas.microsoft.com/office/drawing/2014/main" id="{3CBB972C-BA9E-4F55-8B96-CADEE4C2ABC7}"/>
              </a:ext>
            </a:extLst>
          </p:cNvPr>
          <p:cNvSpPr>
            <a:spLocks noGrp="1"/>
          </p:cNvSpPr>
          <p:nvPr>
            <p:ph idx="1"/>
          </p:nvPr>
        </p:nvSpPr>
        <p:spPr/>
        <p:txBody>
          <a:bodyPr/>
          <a:lstStyle/>
          <a:p>
            <a:pPr lvl="0"/>
            <a:r>
              <a:rPr lang="en-US"/>
              <a:t>This program is sponsored by Sanofi. I am being compensated and/or receiving an honorarium from Sanofi in connection with this presentation</a:t>
            </a:r>
          </a:p>
          <a:p>
            <a:r>
              <a:rPr lang="en-US"/>
              <a:t>The content contained in this presentation was developed by Sanofi and is not eligible for continuing medical education (CME) credits </a:t>
            </a:r>
          </a:p>
        </p:txBody>
      </p:sp>
    </p:spTree>
    <p:extLst>
      <p:ext uri="{BB962C8B-B14F-4D97-AF65-F5344CB8AC3E}">
        <p14:creationId xmlns:p14="http://schemas.microsoft.com/office/powerpoint/2010/main" val="188491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sz="3000"/>
              <a:t>Considering Other Risks of </a:t>
            </a:r>
            <a:br>
              <a:rPr lang="en-US" sz="3000"/>
            </a:br>
            <a:r>
              <a:rPr lang="en-US" sz="3000"/>
              <a:t>Living Kidney Donation</a:t>
            </a:r>
            <a:endParaRPr lang="en-US"/>
          </a:p>
        </p:txBody>
      </p:sp>
    </p:spTree>
    <p:extLst>
      <p:ext uri="{BB962C8B-B14F-4D97-AF65-F5344CB8AC3E}">
        <p14:creationId xmlns:p14="http://schemas.microsoft.com/office/powerpoint/2010/main" val="157109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9B5E-A2CB-428D-91D7-0DF0A3AF5151}"/>
              </a:ext>
            </a:extLst>
          </p:cNvPr>
          <p:cNvSpPr>
            <a:spLocks noGrp="1"/>
          </p:cNvSpPr>
          <p:nvPr>
            <p:ph type="title"/>
          </p:nvPr>
        </p:nvSpPr>
        <p:spPr/>
        <p:txBody>
          <a:bodyPr/>
          <a:lstStyle/>
          <a:p>
            <a:r>
              <a:rPr lang="en-US" sz="2400"/>
              <a:t>LKDs May Experience Negative Psychosocial Effects</a:t>
            </a:r>
          </a:p>
        </p:txBody>
      </p:sp>
      <p:sp>
        <p:nvSpPr>
          <p:cNvPr id="7" name="TextBox 6">
            <a:extLst>
              <a:ext uri="{FF2B5EF4-FFF2-40B4-BE49-F238E27FC236}">
                <a16:creationId xmlns:a16="http://schemas.microsoft.com/office/drawing/2014/main" id="{69F15EB4-E2FB-415B-8299-23C0E5A722B3}"/>
              </a:ext>
            </a:extLst>
          </p:cNvPr>
          <p:cNvSpPr txBox="1"/>
          <p:nvPr/>
        </p:nvSpPr>
        <p:spPr>
          <a:xfrm>
            <a:off x="600370" y="6046226"/>
            <a:ext cx="9762379" cy="811773"/>
          </a:xfrm>
          <a:prstGeom prst="rect">
            <a:avLst/>
          </a:prstGeom>
          <a:noFill/>
        </p:spPr>
        <p:txBody>
          <a:bodyPr wrap="square" rtlCol="0" anchor="b" anchorCtr="0">
            <a:noAutofit/>
          </a:bodyPr>
          <a:lstStyle/>
          <a:p>
            <a:r>
              <a:rPr lang="en-US" sz="800">
                <a:ea typeface="ITC Avant Garde Gothic Std Book" charset="0"/>
              </a:rPr>
              <a:t>LKD, living kidney donor.</a:t>
            </a:r>
            <a:br>
              <a:rPr lang="en-US" sz="800">
                <a:ea typeface="ITC Avant Garde Gothic Std Book" charset="0"/>
              </a:rPr>
            </a:br>
            <a:r>
              <a:rPr lang="en-US" sz="800">
                <a:ea typeface="ITC Avant Garde Gothic Std Book" charset="0"/>
              </a:rPr>
              <a:t>1. </a:t>
            </a:r>
            <a:r>
              <a:rPr lang="en-US" sz="800" err="1">
                <a:ea typeface="ITC Avant Garde Gothic Std Book" charset="0"/>
              </a:rPr>
              <a:t>Wirken</a:t>
            </a:r>
            <a:r>
              <a:rPr lang="en-US" sz="800">
                <a:ea typeface="ITC Avant Garde Gothic Std Book" charset="0"/>
              </a:rPr>
              <a:t> L, et al. </a:t>
            </a:r>
            <a:r>
              <a:rPr lang="en-US" sz="800" i="1">
                <a:ea typeface="ITC Avant Garde Gothic Std Book" charset="0"/>
              </a:rPr>
              <a:t>Am J Transplant</a:t>
            </a:r>
            <a:r>
              <a:rPr lang="en-US" sz="800">
                <a:ea typeface="ITC Avant Garde Gothic Std Book" charset="0"/>
              </a:rPr>
              <a:t>. 2015;15(12):3041-3054. </a:t>
            </a:r>
            <a:r>
              <a:rPr lang="en-US" sz="800" b="1">
                <a:ea typeface="ITC Avant Garde Gothic Std Book" charset="0"/>
              </a:rPr>
              <a:t>2. </a:t>
            </a:r>
            <a:r>
              <a:rPr lang="en-US" sz="800">
                <a:ea typeface="ITC Avant Garde Gothic Std Book" charset="0"/>
              </a:rPr>
              <a:t>Clemens KK, et al. </a:t>
            </a:r>
            <a:r>
              <a:rPr lang="en-US" sz="800" i="1">
                <a:ea typeface="ITC Avant Garde Gothic Std Book" charset="0"/>
              </a:rPr>
              <a:t>Am J Transplant</a:t>
            </a:r>
            <a:r>
              <a:rPr lang="en-US" sz="800" i="0">
                <a:ea typeface="ITC Avant Garde Gothic Std Book" charset="0"/>
              </a:rPr>
              <a:t>. 2006;6(12):2965-2977. </a:t>
            </a:r>
            <a:r>
              <a:rPr lang="en-US" sz="800" b="1" i="0">
                <a:ea typeface="ITC Avant Garde Gothic Std Book" charset="0"/>
              </a:rPr>
              <a:t>3. </a:t>
            </a:r>
            <a:r>
              <a:rPr lang="en-US" sz="800">
                <a:ea typeface="ITC Avant Garde Gothic Std Book" charset="0"/>
              </a:rPr>
              <a:t>Dew MA, </a:t>
            </a:r>
            <a:r>
              <a:rPr lang="en-US" sz="800" err="1">
                <a:ea typeface="ITC Avant Garde Gothic Std Book" charset="0"/>
              </a:rPr>
              <a:t>Myaskovsky</a:t>
            </a:r>
            <a:r>
              <a:rPr lang="en-US" sz="800">
                <a:ea typeface="ITC Avant Garde Gothic Std Book" charset="0"/>
              </a:rPr>
              <a:t> L, Steel JL, et al. </a:t>
            </a:r>
            <a:r>
              <a:rPr lang="en-US" sz="800" i="1">
                <a:ea typeface="ITC Avant Garde Gothic Std Book" charset="0"/>
              </a:rPr>
              <a:t>Curr Transplant Rep</a:t>
            </a:r>
            <a:r>
              <a:rPr lang="en-US" sz="800" i="0">
                <a:ea typeface="ITC Avant Garde Gothic Std Book" charset="0"/>
              </a:rPr>
              <a:t>. 2014;1(1):24-34.</a:t>
            </a:r>
            <a:endParaRPr lang="en-US" sz="800">
              <a:ea typeface="ITC Avant Garde Gothic Std Book" charset="0"/>
            </a:endParaRPr>
          </a:p>
          <a:p>
            <a:endParaRPr lang="en-US" sz="800">
              <a:ea typeface="ITC Avant Garde Gothic Std Book" charset="0"/>
            </a:endParaRPr>
          </a:p>
        </p:txBody>
      </p:sp>
      <p:sp>
        <p:nvSpPr>
          <p:cNvPr id="12" name="Content Placeholder 2">
            <a:extLst>
              <a:ext uri="{FF2B5EF4-FFF2-40B4-BE49-F238E27FC236}">
                <a16:creationId xmlns:a16="http://schemas.microsoft.com/office/drawing/2014/main" id="{C56B7069-A2F7-4884-A75D-455882459B2F}"/>
              </a:ext>
            </a:extLst>
          </p:cNvPr>
          <p:cNvSpPr txBox="1">
            <a:spLocks/>
          </p:cNvSpPr>
          <p:nvPr/>
        </p:nvSpPr>
        <p:spPr bwMode="auto">
          <a:xfrm>
            <a:off x="1394597" y="1991579"/>
            <a:ext cx="10220459" cy="2928031"/>
          </a:xfrm>
          <a:prstGeom prst="roundRect">
            <a:avLst>
              <a:gd name="adj" fmla="val 6671"/>
            </a:avLst>
          </a:prstGeom>
          <a:solidFill>
            <a:srgbClr val="FFFFFF"/>
          </a:solidFill>
          <a:ln w="25400" cap="flat" cmpd="sng" algn="ctr">
            <a:noFill/>
            <a:prstDash val="solid"/>
            <a:miter lim="800000"/>
            <a:headEnd/>
            <a:tailEnd/>
          </a:ln>
          <a:effectLst/>
        </p:spPr>
        <p:txBody>
          <a:bodyPr vert="horz" wrap="square" lIns="91440" tIns="0" rIns="91440" bIns="0" numCol="2" anchor="b"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dk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dk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R="0" latinLnBrk="0">
              <a:spcAft>
                <a:spcPts val="0"/>
              </a:spcAft>
              <a:defRPr/>
            </a:pPr>
            <a:r>
              <a:rPr lang="en-US">
                <a:solidFill>
                  <a:srgbClr val="000000"/>
                </a:solidFill>
              </a:rPr>
              <a:t>Worse physical health since donation</a:t>
            </a:r>
            <a:r>
              <a:rPr lang="en-US" baseline="30000">
                <a:solidFill>
                  <a:srgbClr val="000000"/>
                </a:solidFill>
              </a:rPr>
              <a:t>1</a:t>
            </a:r>
          </a:p>
          <a:p>
            <a:pPr>
              <a:spcAft>
                <a:spcPts val="0"/>
              </a:spcAft>
              <a:defRPr/>
            </a:pPr>
            <a:r>
              <a:rPr lang="en-US">
                <a:solidFill>
                  <a:srgbClr val="000000"/>
                </a:solidFill>
              </a:rPr>
              <a:t>Persistent fatigue and pain</a:t>
            </a:r>
            <a:r>
              <a:rPr lang="en-US" baseline="30000">
                <a:solidFill>
                  <a:srgbClr val="000000"/>
                </a:solidFill>
              </a:rPr>
              <a:t>1</a:t>
            </a:r>
            <a:endParaRPr lang="en-US">
              <a:solidFill>
                <a:srgbClr val="000000"/>
              </a:solidFill>
            </a:endParaRPr>
          </a:p>
          <a:p>
            <a:pPr>
              <a:spcAft>
                <a:spcPts val="0"/>
              </a:spcAft>
              <a:defRPr/>
            </a:pPr>
            <a:r>
              <a:rPr lang="en-US">
                <a:solidFill>
                  <a:srgbClr val="000000"/>
                </a:solidFill>
              </a:rPr>
              <a:t>Current or future health concerns as a result of donation</a:t>
            </a:r>
            <a:r>
              <a:rPr lang="en-US" baseline="30000">
                <a:solidFill>
                  <a:srgbClr val="000000"/>
                </a:solidFill>
              </a:rPr>
              <a:t>2,3</a:t>
            </a:r>
            <a:endParaRPr lang="en-US">
              <a:solidFill>
                <a:srgbClr val="000000"/>
              </a:solidFill>
            </a:endParaRPr>
          </a:p>
          <a:p>
            <a:pPr latinLnBrk="0">
              <a:spcAft>
                <a:spcPts val="0"/>
              </a:spcAft>
              <a:defRPr/>
            </a:pPr>
            <a:endParaRPr lang="en-US">
              <a:solidFill>
                <a:srgbClr val="000000"/>
              </a:solidFill>
            </a:endParaRPr>
          </a:p>
          <a:p>
            <a:pPr marL="0" indent="0" latinLnBrk="0">
              <a:spcAft>
                <a:spcPts val="0"/>
              </a:spcAft>
              <a:buNone/>
              <a:defRPr/>
            </a:pPr>
            <a:endParaRPr lang="en-US">
              <a:solidFill>
                <a:srgbClr val="000000"/>
              </a:solidFill>
            </a:endParaRPr>
          </a:p>
          <a:p>
            <a:pPr marL="0" indent="0" latinLnBrk="0">
              <a:spcAft>
                <a:spcPts val="0"/>
              </a:spcAft>
              <a:buNone/>
              <a:defRPr/>
            </a:pPr>
            <a:endParaRPr lang="en-US">
              <a:solidFill>
                <a:srgbClr val="000000"/>
              </a:solidFill>
            </a:endParaRPr>
          </a:p>
          <a:p>
            <a:pPr latinLnBrk="0">
              <a:spcAft>
                <a:spcPts val="0"/>
              </a:spcAft>
              <a:defRPr/>
            </a:pPr>
            <a:endParaRPr lang="en-US">
              <a:solidFill>
                <a:srgbClr val="000000"/>
              </a:solidFill>
            </a:endParaRPr>
          </a:p>
          <a:p>
            <a:pPr latinLnBrk="0">
              <a:spcAft>
                <a:spcPts val="0"/>
              </a:spcAft>
              <a:defRPr/>
            </a:pPr>
            <a:r>
              <a:rPr lang="en-US">
                <a:solidFill>
                  <a:srgbClr val="000000"/>
                </a:solidFill>
              </a:rPr>
              <a:t>Unfavorable changes in donor’s </a:t>
            </a:r>
            <a:br>
              <a:rPr lang="en-US">
                <a:solidFill>
                  <a:srgbClr val="000000"/>
                </a:solidFill>
              </a:rPr>
            </a:br>
            <a:r>
              <a:rPr lang="en-US">
                <a:solidFill>
                  <a:srgbClr val="000000"/>
                </a:solidFill>
              </a:rPr>
              <a:t>body image</a:t>
            </a:r>
            <a:r>
              <a:rPr lang="en-US" baseline="30000">
                <a:solidFill>
                  <a:srgbClr val="000000"/>
                </a:solidFill>
              </a:rPr>
              <a:t>2</a:t>
            </a:r>
          </a:p>
          <a:p>
            <a:pPr>
              <a:spcAft>
                <a:spcPts val="0"/>
              </a:spcAft>
              <a:defRPr/>
            </a:pPr>
            <a:r>
              <a:rPr lang="en-US">
                <a:solidFill>
                  <a:srgbClr val="000000"/>
                </a:solidFill>
              </a:rPr>
              <a:t>Worsened relationships with other </a:t>
            </a:r>
            <a:br>
              <a:rPr lang="en-US">
                <a:solidFill>
                  <a:srgbClr val="000000"/>
                </a:solidFill>
              </a:rPr>
            </a:br>
            <a:r>
              <a:rPr lang="en-US">
                <a:solidFill>
                  <a:srgbClr val="000000"/>
                </a:solidFill>
              </a:rPr>
              <a:t>family members</a:t>
            </a:r>
            <a:r>
              <a:rPr lang="en-US" baseline="30000">
                <a:solidFill>
                  <a:srgbClr val="000000"/>
                </a:solidFill>
              </a:rPr>
              <a:t>3</a:t>
            </a:r>
            <a:endParaRPr lang="en-US">
              <a:solidFill>
                <a:srgbClr val="000000"/>
              </a:solidFill>
            </a:endParaRPr>
          </a:p>
          <a:p>
            <a:pPr>
              <a:spcAft>
                <a:spcPts val="0"/>
              </a:spcAft>
              <a:defRPr/>
            </a:pPr>
            <a:r>
              <a:rPr lang="en-US">
                <a:solidFill>
                  <a:srgbClr val="000000"/>
                </a:solidFill>
              </a:rPr>
              <a:t>Elevated emotional distress and/or psychiatric disorders</a:t>
            </a:r>
            <a:r>
              <a:rPr lang="en-US" baseline="30000">
                <a:solidFill>
                  <a:srgbClr val="000000"/>
                </a:solidFill>
              </a:rPr>
              <a:t>2,3</a:t>
            </a:r>
            <a:endParaRPr lang="en-US">
              <a:solidFill>
                <a:srgbClr val="000000"/>
              </a:solidFill>
            </a:endParaRPr>
          </a:p>
          <a:p>
            <a:pPr>
              <a:spcAft>
                <a:spcPts val="0"/>
              </a:spcAft>
              <a:defRPr/>
            </a:pPr>
            <a:endParaRPr lang="en-US">
              <a:solidFill>
                <a:srgbClr val="000000"/>
              </a:solidFill>
            </a:endParaRPr>
          </a:p>
        </p:txBody>
      </p:sp>
      <p:sp>
        <p:nvSpPr>
          <p:cNvPr id="14" name="TextBox 13">
            <a:extLst>
              <a:ext uri="{FF2B5EF4-FFF2-40B4-BE49-F238E27FC236}">
                <a16:creationId xmlns:a16="http://schemas.microsoft.com/office/drawing/2014/main" id="{DDEA7664-5DAD-4B34-B186-B1DE496A3117}"/>
              </a:ext>
            </a:extLst>
          </p:cNvPr>
          <p:cNvSpPr txBox="1"/>
          <p:nvPr/>
        </p:nvSpPr>
        <p:spPr>
          <a:xfrm>
            <a:off x="1829247" y="1586295"/>
            <a:ext cx="8533503" cy="461665"/>
          </a:xfrm>
          <a:prstGeom prst="rect">
            <a:avLst/>
          </a:prstGeom>
          <a:noFill/>
        </p:spPr>
        <p:txBody>
          <a:bodyPr wrap="square" rtlCol="0">
            <a:spAutoFit/>
          </a:bodyPr>
          <a:lstStyle/>
          <a:p>
            <a:pPr algn="ctr"/>
            <a:r>
              <a:rPr lang="en-US" sz="2400" b="1">
                <a:solidFill>
                  <a:srgbClr val="0180B4"/>
                </a:solidFill>
              </a:rPr>
              <a:t>LKD Negative Experiences</a:t>
            </a:r>
            <a:endParaRPr lang="en-US" sz="2000" b="1">
              <a:solidFill>
                <a:srgbClr val="0180B4"/>
              </a:solidFill>
            </a:endParaRPr>
          </a:p>
        </p:txBody>
      </p:sp>
      <p:sp>
        <p:nvSpPr>
          <p:cNvPr id="15" name="Rectangle: Rounded Corners 14">
            <a:extLst>
              <a:ext uri="{FF2B5EF4-FFF2-40B4-BE49-F238E27FC236}">
                <a16:creationId xmlns:a16="http://schemas.microsoft.com/office/drawing/2014/main" id="{4D02CC23-357C-4AEF-9B77-A19FDB294854}"/>
              </a:ext>
            </a:extLst>
          </p:cNvPr>
          <p:cNvSpPr/>
          <p:nvPr/>
        </p:nvSpPr>
        <p:spPr>
          <a:xfrm>
            <a:off x="2959972" y="4997427"/>
            <a:ext cx="6272055" cy="81177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ts val="600"/>
              </a:spcBef>
              <a:spcAft>
                <a:spcPts val="800"/>
              </a:spcAft>
              <a:buClr>
                <a:srgbClr val="00AEEE"/>
              </a:buClr>
              <a:defRPr/>
            </a:pPr>
            <a:r>
              <a:rPr kumimoji="0" lang="en-US" sz="1600" b="1" i="0" u="non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Understanding both the positive and negative psychosocial effects of living kidney donation is important</a:t>
            </a:r>
            <a:r>
              <a:rPr lang="en-US" sz="1600" b="1" baseline="30000">
                <a:solidFill>
                  <a:srgbClr val="000000"/>
                </a:solidFill>
              </a:rPr>
              <a:t>3</a:t>
            </a:r>
            <a:endParaRPr lang="en-US" sz="1600" b="1">
              <a:solidFill>
                <a:srgbClr val="000000"/>
              </a:solidFill>
            </a:endParaRPr>
          </a:p>
        </p:txBody>
      </p:sp>
    </p:spTree>
    <p:extLst>
      <p:ext uri="{BB962C8B-B14F-4D97-AF65-F5344CB8AC3E}">
        <p14:creationId xmlns:p14="http://schemas.microsoft.com/office/powerpoint/2010/main" val="342808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a-DK" sz="800">
                <a:ea typeface="ITC Avant Garde Gothic Std Book" charset="0"/>
              </a:rPr>
              <a:t>aRR, adjusted relative risk; CI, confidence interval; GAD-2, generalized anxiety disorder 2 item; LKD, living kidney donor.</a:t>
            </a:r>
          </a:p>
          <a:p>
            <a:r>
              <a:rPr lang="da-DK" sz="800">
                <a:ea typeface="ITC Avant Garde Gothic Std Book" charset="0"/>
              </a:rPr>
              <a:t>Holscher CM, et al. </a:t>
            </a:r>
            <a:r>
              <a:rPr lang="da-DK" sz="800" i="1">
                <a:ea typeface="ITC Avant Garde Gothic Std Book" charset="0"/>
              </a:rPr>
              <a:t>BMC Nephrol</a:t>
            </a:r>
            <a:r>
              <a:rPr lang="da-DK" sz="800">
                <a:ea typeface="ITC Avant Garde Gothic Std Book" charset="0"/>
              </a:rPr>
              <a:t>. 2018;19(1):218. </a:t>
            </a:r>
            <a:r>
              <a:rPr lang="en-US" sz="800"/>
              <a:t>doi:10.1186/s12882-018-1024-0</a:t>
            </a:r>
            <a:endParaRPr lang="en-US"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Prevalence of Donor Regret Among Living Kidney Donors was 2.1%</a:t>
            </a:r>
          </a:p>
        </p:txBody>
      </p:sp>
      <p:sp>
        <p:nvSpPr>
          <p:cNvPr id="35" name="TextBox 34">
            <a:extLst>
              <a:ext uri="{FF2B5EF4-FFF2-40B4-BE49-F238E27FC236}">
                <a16:creationId xmlns:a16="http://schemas.microsoft.com/office/drawing/2014/main" id="{F09C5FA0-67A0-4844-8311-017CA5561B09}"/>
              </a:ext>
            </a:extLst>
          </p:cNvPr>
          <p:cNvSpPr txBox="1"/>
          <p:nvPr/>
        </p:nvSpPr>
        <p:spPr>
          <a:xfrm>
            <a:off x="888576" y="6154433"/>
            <a:ext cx="5952836" cy="281843"/>
          </a:xfrm>
          <a:prstGeom prst="rect">
            <a:avLst/>
          </a:prstGeom>
          <a:noFill/>
        </p:spPr>
        <p:txBody>
          <a:bodyPr wrap="none" rtlCol="0" anchor="b" anchorCtr="0">
            <a:noAutofit/>
          </a:bodyPr>
          <a:lstStyle/>
          <a:p>
            <a:endParaRPr lang="en-US" sz="800">
              <a:ea typeface="ITC Avant Garde Gothic Std Book" charset="0"/>
            </a:endParaRPr>
          </a:p>
        </p:txBody>
      </p:sp>
      <p:sp>
        <p:nvSpPr>
          <p:cNvPr id="12" name="Content Placeholder 2">
            <a:extLst>
              <a:ext uri="{FF2B5EF4-FFF2-40B4-BE49-F238E27FC236}">
                <a16:creationId xmlns:a16="http://schemas.microsoft.com/office/drawing/2014/main" id="{0D70B716-7E7E-4253-8C6E-F1E6806FE43D}"/>
              </a:ext>
            </a:extLst>
          </p:cNvPr>
          <p:cNvSpPr>
            <a:spLocks noGrp="1"/>
          </p:cNvSpPr>
          <p:nvPr>
            <p:ph idx="1"/>
          </p:nvPr>
        </p:nvSpPr>
        <p:spPr>
          <a:xfrm>
            <a:off x="952500" y="1206931"/>
            <a:ext cx="10629900" cy="4678363"/>
          </a:xfrm>
        </p:spPr>
        <p:txBody>
          <a:bodyPr/>
          <a:lstStyle/>
          <a:p>
            <a:r>
              <a:rPr lang="en-US" sz="1800" b="1">
                <a:solidFill>
                  <a:schemeClr val="accent1"/>
                </a:solidFill>
              </a:rPr>
              <a:t>2.1% of LKDs </a:t>
            </a:r>
            <a:r>
              <a:rPr lang="en-US" sz="1800"/>
              <a:t>reported regretting their donation, according to a questionnaire study </a:t>
            </a:r>
          </a:p>
          <a:p>
            <a:pPr>
              <a:spcBef>
                <a:spcPts val="0"/>
              </a:spcBef>
            </a:pPr>
            <a:r>
              <a:rPr lang="en-US" sz="1800"/>
              <a:t>Studies have reported that most LKDs would be willing to donate again, but </a:t>
            </a:r>
            <a:r>
              <a:rPr lang="en-US" sz="1800" b="1">
                <a:solidFill>
                  <a:schemeClr val="accent1"/>
                </a:solidFill>
              </a:rPr>
              <a:t>donors with negative psychosocial outcomes postdonation may be at higher risk for regret</a:t>
            </a:r>
          </a:p>
        </p:txBody>
      </p:sp>
      <p:sp>
        <p:nvSpPr>
          <p:cNvPr id="13" name="TextBox 12">
            <a:extLst>
              <a:ext uri="{FF2B5EF4-FFF2-40B4-BE49-F238E27FC236}">
                <a16:creationId xmlns:a16="http://schemas.microsoft.com/office/drawing/2014/main" id="{BBFB1F4D-034A-418C-B119-24AFB27699D3}"/>
              </a:ext>
            </a:extLst>
          </p:cNvPr>
          <p:cNvSpPr txBox="1"/>
          <p:nvPr/>
        </p:nvSpPr>
        <p:spPr>
          <a:xfrm>
            <a:off x="2373736" y="2268910"/>
            <a:ext cx="7444526" cy="535531"/>
          </a:xfrm>
          <a:prstGeom prst="rect">
            <a:avLst/>
          </a:prstGeom>
          <a:noFill/>
        </p:spPr>
        <p:txBody>
          <a:bodyPr wrap="square" rtlCol="0">
            <a:spAutoFit/>
          </a:bodyPr>
          <a:lstStyle/>
          <a:p>
            <a:pPr algn="ctr" eaLnBrk="0" hangingPunct="0">
              <a:lnSpc>
                <a:spcPct val="90000"/>
              </a:lnSpc>
            </a:pPr>
            <a:r>
              <a:rPr lang="en-US" sz="1600" b="1">
                <a:solidFill>
                  <a:srgbClr val="0180B4"/>
                </a:solidFill>
              </a:rPr>
              <a:t>Risk Factors Associated With Regret of Donation in LKDs</a:t>
            </a:r>
          </a:p>
          <a:p>
            <a:pPr algn="ctr" eaLnBrk="0" hangingPunct="0">
              <a:lnSpc>
                <a:spcPct val="90000"/>
              </a:lnSpc>
            </a:pPr>
            <a:r>
              <a:rPr lang="en-US" sz="1600" b="1">
                <a:solidFill>
                  <a:srgbClr val="0180B4"/>
                </a:solidFill>
              </a:rPr>
              <a:t>(N=825)</a:t>
            </a:r>
          </a:p>
        </p:txBody>
      </p:sp>
      <p:graphicFrame>
        <p:nvGraphicFramePr>
          <p:cNvPr id="15" name="Table 14">
            <a:extLst>
              <a:ext uri="{FF2B5EF4-FFF2-40B4-BE49-F238E27FC236}">
                <a16:creationId xmlns:a16="http://schemas.microsoft.com/office/drawing/2014/main" id="{921B0478-D396-41C2-A3E3-AECAC59CE9AD}"/>
              </a:ext>
            </a:extLst>
          </p:cNvPr>
          <p:cNvGraphicFramePr>
            <a:graphicFrameLocks noGrp="1"/>
          </p:cNvGraphicFramePr>
          <p:nvPr>
            <p:extLst>
              <p:ext uri="{D42A27DB-BD31-4B8C-83A1-F6EECF244321}">
                <p14:modId xmlns:p14="http://schemas.microsoft.com/office/powerpoint/2010/main" val="1647608791"/>
              </p:ext>
            </p:extLst>
          </p:nvPr>
        </p:nvGraphicFramePr>
        <p:xfrm>
          <a:off x="3290986" y="2804443"/>
          <a:ext cx="5610027" cy="2164080"/>
        </p:xfrm>
        <a:graphic>
          <a:graphicData uri="http://schemas.openxmlformats.org/drawingml/2006/table">
            <a:tbl>
              <a:tblPr firstRow="1" bandRow="1">
                <a:tableStyleId>{5C22544A-7EE6-4342-B048-85BDC9FD1C3A}</a:tableStyleId>
              </a:tblPr>
              <a:tblGrid>
                <a:gridCol w="2950029">
                  <a:extLst>
                    <a:ext uri="{9D8B030D-6E8A-4147-A177-3AD203B41FA5}">
                      <a16:colId xmlns:a16="http://schemas.microsoft.com/office/drawing/2014/main" val="20000"/>
                    </a:ext>
                  </a:extLst>
                </a:gridCol>
                <a:gridCol w="1669142">
                  <a:extLst>
                    <a:ext uri="{9D8B030D-6E8A-4147-A177-3AD203B41FA5}">
                      <a16:colId xmlns:a16="http://schemas.microsoft.com/office/drawing/2014/main" val="20001"/>
                    </a:ext>
                  </a:extLst>
                </a:gridCol>
                <a:gridCol w="990856">
                  <a:extLst>
                    <a:ext uri="{9D8B030D-6E8A-4147-A177-3AD203B41FA5}">
                      <a16:colId xmlns:a16="http://schemas.microsoft.com/office/drawing/2014/main" val="20003"/>
                    </a:ext>
                  </a:extLst>
                </a:gridCol>
              </a:tblGrid>
              <a:tr h="270002">
                <a:tc>
                  <a:txBody>
                    <a:bodyPr/>
                    <a:lstStyle/>
                    <a:p>
                      <a:r>
                        <a:rPr lang="en-US" sz="1400">
                          <a:solidFill>
                            <a:schemeClr val="bg2"/>
                          </a:solidFill>
                          <a:latin typeface="Arial" pitchFamily="34" charset="0"/>
                          <a:cs typeface="Arial" pitchFamily="34" charset="0"/>
                        </a:rPr>
                        <a:t>Risk Factor</a:t>
                      </a:r>
                    </a:p>
                  </a:txBody>
                  <a:tcPr anchor="ctr">
                    <a:solidFill>
                      <a:schemeClr val="accent3"/>
                    </a:solidFill>
                  </a:tcPr>
                </a:tc>
                <a:tc>
                  <a:txBody>
                    <a:bodyPr/>
                    <a:lstStyle/>
                    <a:p>
                      <a:pPr algn="ctr"/>
                      <a:r>
                        <a:rPr lang="en-US" sz="1400">
                          <a:latin typeface="Arial" pitchFamily="34" charset="0"/>
                          <a:cs typeface="Arial" pitchFamily="34" charset="0"/>
                        </a:rPr>
                        <a:t>aRR </a:t>
                      </a:r>
                      <a:br>
                        <a:rPr lang="en-US" sz="1400">
                          <a:latin typeface="Arial" pitchFamily="34" charset="0"/>
                          <a:cs typeface="Arial" pitchFamily="34" charset="0"/>
                        </a:rPr>
                      </a:br>
                      <a:r>
                        <a:rPr lang="en-US" sz="1400">
                          <a:latin typeface="Arial" pitchFamily="34" charset="0"/>
                          <a:cs typeface="Arial" pitchFamily="34" charset="0"/>
                        </a:rPr>
                        <a:t>(95% CI)</a:t>
                      </a:r>
                      <a:endParaRPr lang="en-US" sz="1400" baseline="30000">
                        <a:solidFill>
                          <a:schemeClr val="bg2"/>
                        </a:solidFill>
                        <a:latin typeface="Arial" pitchFamily="34" charset="0"/>
                        <a:cs typeface="Arial" pitchFamily="34" charset="0"/>
                      </a:endParaRPr>
                    </a:p>
                  </a:txBody>
                  <a:tcPr anchor="ctr">
                    <a:solidFill>
                      <a:schemeClr val="accent3"/>
                    </a:solidFill>
                  </a:tcPr>
                </a:tc>
                <a:tc>
                  <a:txBody>
                    <a:bodyPr/>
                    <a:lstStyle/>
                    <a:p>
                      <a:pPr algn="ctr"/>
                      <a:r>
                        <a:rPr lang="en-US" sz="1400" i="1">
                          <a:latin typeface="Arial" panose="020B0604020202020204" pitchFamily="34" charset="0"/>
                          <a:cs typeface="Arial" panose="020B0604020202020204" pitchFamily="34" charset="0"/>
                        </a:rPr>
                        <a:t>P</a:t>
                      </a:r>
                      <a:r>
                        <a:rPr lang="en-US" sz="1400">
                          <a:latin typeface="Arial" panose="020B0604020202020204" pitchFamily="34" charset="0"/>
                          <a:cs typeface="Arial" panose="020B0604020202020204" pitchFamily="34" charset="0"/>
                        </a:rPr>
                        <a:t> Value</a:t>
                      </a:r>
                      <a:endParaRPr lang="en-US" sz="1400">
                        <a:solidFill>
                          <a:schemeClr val="bg2"/>
                        </a:solidFill>
                        <a:latin typeface="Arial" panose="020B0604020202020204" pitchFamily="34" charset="0"/>
                        <a:cs typeface="Arial" panose="020B0604020202020204" pitchFamily="34" charset="0"/>
                      </a:endParaRPr>
                    </a:p>
                  </a:txBody>
                  <a:tcPr anchor="ctr">
                    <a:solidFill>
                      <a:schemeClr val="accent3"/>
                    </a:solidFill>
                  </a:tcPr>
                </a:tc>
                <a:extLst>
                  <a:ext uri="{0D108BD9-81ED-4DB2-BD59-A6C34878D82A}">
                    <a16:rowId xmlns:a16="http://schemas.microsoft.com/office/drawing/2014/main" val="10000"/>
                  </a:ext>
                </a:extLst>
              </a:tr>
              <a:tr h="142942">
                <a:tc>
                  <a:txBody>
                    <a:bodyPr/>
                    <a:lstStyle/>
                    <a:p>
                      <a:pPr algn="l"/>
                      <a:r>
                        <a:rPr lang="en-US" sz="1200" kern="1200">
                          <a:solidFill>
                            <a:schemeClr val="tx1"/>
                          </a:solidFill>
                          <a:latin typeface="Arial" pitchFamily="34" charset="0"/>
                          <a:cs typeface="Arial" pitchFamily="34" charset="0"/>
                        </a:rPr>
                        <a:t>Black</a:t>
                      </a:r>
                      <a:endParaRPr lang="en-US" sz="1200" kern="1200">
                        <a:solidFill>
                          <a:schemeClr val="tx1"/>
                        </a:solidFill>
                        <a:latin typeface="Arial" pitchFamily="34" charset="0"/>
                        <a:ea typeface="+mn-ea"/>
                        <a:cs typeface="Arial" pitchFamily="34" charset="0"/>
                      </a:endParaRPr>
                    </a:p>
                  </a:txBody>
                  <a:tcPr anchor="ctr"/>
                </a:tc>
                <a:tc>
                  <a:txBody>
                    <a:bodyPr/>
                    <a:lstStyle/>
                    <a:p>
                      <a:pPr algn="ctr"/>
                      <a:r>
                        <a:rPr lang="en-US" sz="1200" kern="1200">
                          <a:solidFill>
                            <a:schemeClr val="tx1"/>
                          </a:solidFill>
                          <a:latin typeface="Arial" pitchFamily="34" charset="0"/>
                          <a:cs typeface="Arial" pitchFamily="34" charset="0"/>
                        </a:rPr>
                        <a:t>3.78 </a:t>
                      </a:r>
                      <a:r>
                        <a:rPr lang="pl-PL" sz="1200" kern="1200">
                          <a:solidFill>
                            <a:schemeClr val="tx1"/>
                          </a:solidFill>
                          <a:latin typeface="Arial" pitchFamily="34" charset="0"/>
                          <a:cs typeface="Arial" pitchFamily="34" charset="0"/>
                        </a:rPr>
                        <a:t>(</a:t>
                      </a:r>
                      <a:r>
                        <a:rPr lang="en-US" sz="1200" kern="1200">
                          <a:solidFill>
                            <a:schemeClr val="tx1"/>
                          </a:solidFill>
                          <a:latin typeface="Arial" pitchFamily="34" charset="0"/>
                          <a:cs typeface="Arial" pitchFamily="34" charset="0"/>
                        </a:rPr>
                        <a:t>0.75-18.92</a:t>
                      </a:r>
                      <a:r>
                        <a:rPr lang="pl-PL" sz="1200" kern="1200">
                          <a:solidFill>
                            <a:schemeClr val="tx1"/>
                          </a:solidFill>
                          <a:latin typeface="Arial" pitchFamily="34" charset="0"/>
                          <a:cs typeface="Arial" pitchFamily="34" charset="0"/>
                        </a:rPr>
                        <a:t>)</a:t>
                      </a:r>
                      <a:endParaRPr lang="en-US" sz="1200" kern="1200">
                        <a:solidFill>
                          <a:schemeClr val="tx1"/>
                        </a:solidFill>
                        <a:latin typeface="Arial" pitchFamily="34" charset="0"/>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0.1</a:t>
                      </a:r>
                      <a:endParaRPr lang="en-US" sz="1200" kern="120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1"/>
                  </a:ext>
                </a:extLst>
              </a:tr>
              <a:tr h="142942">
                <a:tc>
                  <a:txBody>
                    <a:bodyPr/>
                    <a:lstStyle/>
                    <a:p>
                      <a:pPr marL="0" algn="l" defTabSz="914400" rtl="0" eaLnBrk="1" latinLnBrk="0" hangingPunct="1"/>
                      <a:r>
                        <a:rPr lang="en-US" sz="1200" kern="1200">
                          <a:solidFill>
                            <a:schemeClr val="tx1"/>
                          </a:solidFill>
                          <a:latin typeface="Arial" pitchFamily="34" charset="0"/>
                          <a:cs typeface="Arial" pitchFamily="34" charset="0"/>
                        </a:rPr>
                        <a:t>Age at survey completion (per 10 years)</a:t>
                      </a:r>
                      <a:endParaRPr lang="en-US" sz="1200" kern="1200">
                        <a:solidFill>
                          <a:schemeClr val="tx1"/>
                        </a:solidFill>
                        <a:latin typeface="Arial" pitchFamily="34" charset="0"/>
                        <a:ea typeface="+mn-ea"/>
                        <a:cs typeface="Arial" pitchFamily="34" charset="0"/>
                      </a:endParaRPr>
                    </a:p>
                  </a:txBody>
                  <a:tcPr anchor="ctr">
                    <a:lnB w="19050" cap="flat" cmpd="sng" algn="ctr">
                      <a:solidFill>
                        <a:srgbClr val="E96F35"/>
                      </a:solidFill>
                      <a:prstDash val="solid"/>
                      <a:round/>
                      <a:headEnd type="none" w="med" len="med"/>
                      <a:tailEnd type="none" w="med" len="med"/>
                    </a:lnB>
                  </a:tcPr>
                </a:tc>
                <a:tc>
                  <a:txBody>
                    <a:bodyPr/>
                    <a:lstStyle/>
                    <a:p>
                      <a:pPr algn="ctr"/>
                      <a:r>
                        <a:rPr lang="en-US" sz="1200">
                          <a:solidFill>
                            <a:schemeClr val="tx1"/>
                          </a:solidFill>
                          <a:latin typeface="Arial" pitchFamily="34" charset="0"/>
                          <a:cs typeface="Arial" pitchFamily="34" charset="0"/>
                        </a:rPr>
                        <a:t>0.98 (0.58-1.65)</a:t>
                      </a:r>
                    </a:p>
                  </a:txBody>
                  <a:tcPr anchor="ctr">
                    <a:lnB w="19050" cap="flat" cmpd="sng" algn="ctr">
                      <a:solidFill>
                        <a:srgbClr val="E96F3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0.9</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B w="19050" cap="flat" cmpd="sng" algn="ctr">
                      <a:solidFill>
                        <a:srgbClr val="E96F35"/>
                      </a:solidFill>
                      <a:prstDash val="solid"/>
                      <a:round/>
                      <a:headEnd type="none" w="med" len="med"/>
                      <a:tailEnd type="none" w="med" len="med"/>
                    </a:lnB>
                  </a:tcPr>
                </a:tc>
                <a:extLst>
                  <a:ext uri="{0D108BD9-81ED-4DB2-BD59-A6C34878D82A}">
                    <a16:rowId xmlns:a16="http://schemas.microsoft.com/office/drawing/2014/main" val="10002"/>
                  </a:ext>
                </a:extLst>
              </a:tr>
              <a:tr h="142942">
                <a:tc>
                  <a:txBody>
                    <a:bodyPr/>
                    <a:lstStyle/>
                    <a:p>
                      <a:pPr marL="0" lvl="0" indent="-282575" algn="l"/>
                      <a:r>
                        <a:rPr lang="en-US" sz="1200" kern="1200">
                          <a:solidFill>
                            <a:schemeClr val="tx1"/>
                          </a:solidFill>
                          <a:latin typeface="Arial" pitchFamily="34" charset="0"/>
                          <a:cs typeface="Arial" pitchFamily="34" charset="0"/>
                        </a:rPr>
                        <a:t>Positive GAD-2 screen</a:t>
                      </a:r>
                      <a:endParaRPr lang="en-US" sz="1200" kern="1200">
                        <a:solidFill>
                          <a:schemeClr val="tx1"/>
                        </a:solidFill>
                        <a:latin typeface="Arial" pitchFamily="34" charset="0"/>
                        <a:ea typeface="+mn-ea"/>
                        <a:cs typeface="Arial" pitchFamily="34" charset="0"/>
                      </a:endParaRPr>
                    </a:p>
                  </a:txBody>
                  <a:tcPr anchor="ctr">
                    <a:lnL w="19050" cap="flat" cmpd="sng" algn="ctr">
                      <a:solidFill>
                        <a:srgbClr val="E96F35"/>
                      </a:solidFill>
                      <a:prstDash val="solid"/>
                      <a:round/>
                      <a:headEnd type="none" w="med" len="med"/>
                      <a:tailEnd type="none" w="med" len="med"/>
                    </a:lnL>
                    <a:lnT w="19050" cap="flat" cmpd="sng" algn="ctr">
                      <a:solidFill>
                        <a:srgbClr val="E96F35"/>
                      </a:solidFill>
                      <a:prstDash val="solid"/>
                      <a:round/>
                      <a:headEnd type="none" w="med" len="med"/>
                      <a:tailEnd type="none" w="med" len="med"/>
                    </a:lnT>
                    <a:lnB w="19050" cap="flat" cmpd="sng" algn="ctr">
                      <a:solidFill>
                        <a:srgbClr val="E96F35"/>
                      </a:solidFill>
                      <a:prstDash val="solid"/>
                      <a:round/>
                      <a:headEnd type="none" w="med" len="med"/>
                      <a:tailEnd type="none" w="med" len="med"/>
                    </a:lnB>
                  </a:tcPr>
                </a:tc>
                <a:tc>
                  <a:txBody>
                    <a:bodyPr/>
                    <a:lstStyle/>
                    <a:p>
                      <a:pPr algn="ctr"/>
                      <a:r>
                        <a:rPr lang="en-US" sz="1200" kern="1200">
                          <a:solidFill>
                            <a:schemeClr val="tx1"/>
                          </a:solidFill>
                          <a:latin typeface="Arial" pitchFamily="34" charset="0"/>
                          <a:cs typeface="Arial" pitchFamily="34" charset="0"/>
                        </a:rPr>
                        <a:t>5.68 </a:t>
                      </a:r>
                      <a:r>
                        <a:rPr lang="pl-PL" sz="1200" kern="1200">
                          <a:solidFill>
                            <a:schemeClr val="tx1"/>
                          </a:solidFill>
                          <a:latin typeface="Arial" pitchFamily="34" charset="0"/>
                          <a:cs typeface="Arial" pitchFamily="34" charset="0"/>
                        </a:rPr>
                        <a:t>(</a:t>
                      </a:r>
                      <a:r>
                        <a:rPr lang="en-US" sz="1200" kern="1200">
                          <a:solidFill>
                            <a:schemeClr val="tx1"/>
                          </a:solidFill>
                          <a:latin typeface="Arial" pitchFamily="34" charset="0"/>
                          <a:cs typeface="Arial" pitchFamily="34" charset="0"/>
                        </a:rPr>
                        <a:t>1.20-26.90</a:t>
                      </a:r>
                      <a:r>
                        <a:rPr lang="pl-PL" sz="1200" kern="1200">
                          <a:solidFill>
                            <a:schemeClr val="tx1"/>
                          </a:solidFill>
                          <a:latin typeface="Arial" pitchFamily="34" charset="0"/>
                          <a:cs typeface="Arial" pitchFamily="34" charset="0"/>
                        </a:rPr>
                        <a:t>)</a:t>
                      </a:r>
                      <a:endParaRPr lang="en-US" sz="1200" kern="1200">
                        <a:solidFill>
                          <a:schemeClr val="tx1"/>
                        </a:solidFill>
                        <a:latin typeface="Arial" pitchFamily="34" charset="0"/>
                        <a:ea typeface="+mn-ea"/>
                        <a:cs typeface="Arial" pitchFamily="34" charset="0"/>
                      </a:endParaRPr>
                    </a:p>
                  </a:txBody>
                  <a:tcPr anchor="ctr">
                    <a:lnT w="19050" cap="flat" cmpd="sng" algn="ctr">
                      <a:solidFill>
                        <a:srgbClr val="E96F35"/>
                      </a:solidFill>
                      <a:prstDash val="solid"/>
                      <a:round/>
                      <a:headEnd type="none" w="med" len="med"/>
                      <a:tailEnd type="none" w="med" len="med"/>
                    </a:lnT>
                    <a:lnB w="19050" cap="flat" cmpd="sng" algn="ctr">
                      <a:solidFill>
                        <a:srgbClr val="E96F35"/>
                      </a:solidFill>
                      <a:prstDash val="solid"/>
                      <a:round/>
                      <a:headEnd type="none" w="med" len="med"/>
                      <a:tailEnd type="none" w="med" len="med"/>
                    </a:lnB>
                  </a:tcP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0.03</a:t>
                      </a:r>
                    </a:p>
                  </a:txBody>
                  <a:tcPr anchor="ctr">
                    <a:lnR w="19050" cap="flat" cmpd="sng" algn="ctr">
                      <a:solidFill>
                        <a:srgbClr val="E96F35"/>
                      </a:solidFill>
                      <a:prstDash val="solid"/>
                      <a:round/>
                      <a:headEnd type="none" w="med" len="med"/>
                      <a:tailEnd type="none" w="med" len="med"/>
                    </a:lnR>
                    <a:lnT w="19050" cap="flat" cmpd="sng" algn="ctr">
                      <a:solidFill>
                        <a:srgbClr val="E96F35"/>
                      </a:solidFill>
                      <a:prstDash val="solid"/>
                      <a:round/>
                      <a:headEnd type="none" w="med" len="med"/>
                      <a:tailEnd type="none" w="med" len="med"/>
                    </a:lnT>
                    <a:lnB w="19050" cap="flat" cmpd="sng" algn="ctr">
                      <a:solidFill>
                        <a:srgbClr val="E96F35"/>
                      </a:solidFill>
                      <a:prstDash val="solid"/>
                      <a:round/>
                      <a:headEnd type="none" w="med" len="med"/>
                      <a:tailEnd type="none" w="med" len="med"/>
                    </a:lnB>
                  </a:tcPr>
                </a:tc>
                <a:extLst>
                  <a:ext uri="{0D108BD9-81ED-4DB2-BD59-A6C34878D82A}">
                    <a16:rowId xmlns:a16="http://schemas.microsoft.com/office/drawing/2014/main" val="10003"/>
                  </a:ext>
                </a:extLst>
              </a:tr>
              <a:tr h="142942">
                <a:tc>
                  <a:txBody>
                    <a:bodyPr/>
                    <a:lstStyle/>
                    <a:p>
                      <a:pPr marL="0" lvl="0" indent="-282575" algn="l"/>
                      <a:r>
                        <a:rPr lang="en-US" sz="1200" kern="1200">
                          <a:solidFill>
                            <a:schemeClr val="tx1"/>
                          </a:solidFill>
                          <a:latin typeface="Arial" pitchFamily="34" charset="0"/>
                          <a:ea typeface="+mn-ea"/>
                          <a:cs typeface="Arial" pitchFamily="34" charset="0"/>
                        </a:rPr>
                        <a:t>Development of any comorbidity</a:t>
                      </a:r>
                    </a:p>
                  </a:txBody>
                  <a:tcPr anchor="ctr">
                    <a:lnT w="19050" cap="flat" cmpd="sng" algn="ctr">
                      <a:solidFill>
                        <a:srgbClr val="E96F35"/>
                      </a:solidFill>
                      <a:prstDash val="solid"/>
                      <a:round/>
                      <a:headEnd type="none" w="med" len="med"/>
                      <a:tailEnd type="none" w="med" len="med"/>
                    </a:lnT>
                  </a:tcPr>
                </a:tc>
                <a:tc>
                  <a:txBody>
                    <a:bodyPr/>
                    <a:lstStyle/>
                    <a:p>
                      <a:pPr algn="ctr"/>
                      <a:r>
                        <a:rPr lang="en-US" sz="1200" kern="1200">
                          <a:solidFill>
                            <a:schemeClr val="tx1"/>
                          </a:solidFill>
                          <a:latin typeface="Arial" pitchFamily="34" charset="0"/>
                          <a:ea typeface="+mn-ea"/>
                          <a:cs typeface="Arial" pitchFamily="34" charset="0"/>
                        </a:rPr>
                        <a:t>1.53 (0.35-6.74)</a:t>
                      </a:r>
                    </a:p>
                  </a:txBody>
                  <a:tcPr anchor="ctr">
                    <a:lnT w="19050" cap="flat" cmpd="sng" algn="ctr">
                      <a:solidFill>
                        <a:srgbClr val="E96F35"/>
                      </a:solidFill>
                      <a:prstDash val="solid"/>
                      <a:round/>
                      <a:headEnd type="none" w="med" len="med"/>
                      <a:tailEnd type="none" w="med" len="med"/>
                    </a:lnT>
                  </a:tcP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0.6</a:t>
                      </a:r>
                    </a:p>
                  </a:txBody>
                  <a:tcPr anchor="ctr">
                    <a:lnT w="19050" cap="flat" cmpd="sng" algn="ctr">
                      <a:solidFill>
                        <a:srgbClr val="E96F35"/>
                      </a:solidFill>
                      <a:prstDash val="solid"/>
                      <a:round/>
                      <a:headEnd type="none" w="med" len="med"/>
                      <a:tailEnd type="none" w="med" len="med"/>
                    </a:lnT>
                  </a:tcPr>
                </a:tc>
                <a:extLst>
                  <a:ext uri="{0D108BD9-81ED-4DB2-BD59-A6C34878D82A}">
                    <a16:rowId xmlns:a16="http://schemas.microsoft.com/office/drawing/2014/main" val="2703440716"/>
                  </a:ext>
                </a:extLst>
              </a:tr>
              <a:tr h="142942">
                <a:tc>
                  <a:txBody>
                    <a:bodyPr/>
                    <a:lstStyle/>
                    <a:p>
                      <a:pPr marL="0" lvl="0" indent="-282575" algn="l"/>
                      <a:r>
                        <a:rPr lang="en-US" sz="1200" kern="1200">
                          <a:solidFill>
                            <a:schemeClr val="tx1"/>
                          </a:solidFill>
                          <a:latin typeface="Arial" pitchFamily="34" charset="0"/>
                          <a:ea typeface="+mn-ea"/>
                          <a:cs typeface="Arial" pitchFamily="34" charset="0"/>
                        </a:rPr>
                        <a:t>Trouble obtaining or changing insurance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itchFamily="34" charset="0"/>
                          <a:ea typeface="+mn-ea"/>
                          <a:cs typeface="Arial" pitchFamily="34" charset="0"/>
                        </a:rPr>
                        <a:t>3.13 </a:t>
                      </a:r>
                      <a:r>
                        <a:rPr lang="pl-PL" sz="1200" kern="1200">
                          <a:solidFill>
                            <a:schemeClr val="tx1"/>
                          </a:solidFill>
                          <a:latin typeface="Arial" pitchFamily="34" charset="0"/>
                          <a:ea typeface="+mn-ea"/>
                          <a:cs typeface="Arial" pitchFamily="34" charset="0"/>
                        </a:rPr>
                        <a:t>(</a:t>
                      </a:r>
                      <a:r>
                        <a:rPr lang="en-US" sz="1200" kern="1200">
                          <a:solidFill>
                            <a:schemeClr val="tx1"/>
                          </a:solidFill>
                          <a:latin typeface="Arial" pitchFamily="34" charset="0"/>
                          <a:ea typeface="+mn-ea"/>
                          <a:cs typeface="Arial" pitchFamily="34" charset="0"/>
                        </a:rPr>
                        <a:t>0.75-12.98</a:t>
                      </a:r>
                      <a:r>
                        <a:rPr lang="pl-PL" sz="1200" kern="1200">
                          <a:solidFill>
                            <a:schemeClr val="tx1"/>
                          </a:solidFill>
                          <a:latin typeface="Arial" pitchFamily="34" charset="0"/>
                          <a:ea typeface="+mn-ea"/>
                          <a:cs typeface="Arial" pitchFamily="34" charset="0"/>
                        </a:rPr>
                        <a:t>)</a:t>
                      </a:r>
                      <a:endParaRPr lang="en-US" sz="1200" kern="1200">
                        <a:solidFill>
                          <a:schemeClr val="tx1"/>
                        </a:solidFill>
                        <a:latin typeface="Arial" pitchFamily="34" charset="0"/>
                        <a:ea typeface="+mn-ea"/>
                        <a:cs typeface="Arial" pitchFamily="34" charset="0"/>
                      </a:endParaRPr>
                    </a:p>
                  </a:txBody>
                  <a:tcPr anchor="ct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0.1</a:t>
                      </a:r>
                    </a:p>
                  </a:txBody>
                  <a:tcPr anchor="ctr"/>
                </a:tc>
                <a:extLst>
                  <a:ext uri="{0D108BD9-81ED-4DB2-BD59-A6C34878D82A}">
                    <a16:rowId xmlns:a16="http://schemas.microsoft.com/office/drawing/2014/main" val="3381444199"/>
                  </a:ext>
                </a:extLst>
              </a:tr>
              <a:tr h="142942">
                <a:tc>
                  <a:txBody>
                    <a:bodyPr/>
                    <a:lstStyle/>
                    <a:p>
                      <a:pPr marL="0" lvl="0" indent="-282575" algn="l"/>
                      <a:r>
                        <a:rPr lang="it-IT" sz="1200" kern="1200">
                          <a:solidFill>
                            <a:schemeClr val="tx1"/>
                          </a:solidFill>
                          <a:latin typeface="Arial" pitchFamily="34" charset="0"/>
                          <a:ea typeface="+mn-ea"/>
                          <a:cs typeface="Arial" pitchFamily="34" charset="0"/>
                        </a:rPr>
                        <a:t>Recipient graft loss</a:t>
                      </a:r>
                      <a:endParaRPr lang="en-US" sz="1200" kern="1200" baseline="30000">
                        <a:solidFill>
                          <a:schemeClr val="tx1"/>
                        </a:solidFill>
                        <a:latin typeface="Arial" pitchFamily="34" charset="0"/>
                        <a:ea typeface="+mn-ea"/>
                        <a:cs typeface="Arial" pitchFamily="34" charset="0"/>
                      </a:endParaRPr>
                    </a:p>
                  </a:txBody>
                  <a:tcPr anchor="ctr"/>
                </a:tc>
                <a:tc>
                  <a:txBody>
                    <a:bodyPr/>
                    <a:lstStyle/>
                    <a:p>
                      <a:pPr algn="ctr"/>
                      <a:r>
                        <a:rPr lang="en-US" sz="1200" kern="1200">
                          <a:solidFill>
                            <a:schemeClr val="tx1"/>
                          </a:solidFill>
                          <a:latin typeface="Arial" pitchFamily="34" charset="0"/>
                          <a:ea typeface="+mn-ea"/>
                          <a:cs typeface="Arial" pitchFamily="34" charset="0"/>
                        </a:rPr>
                        <a:t>4.59</a:t>
                      </a:r>
                      <a:r>
                        <a:rPr lang="pl-PL" sz="1200" kern="1200">
                          <a:solidFill>
                            <a:schemeClr val="tx1"/>
                          </a:solidFill>
                          <a:latin typeface="Arial" pitchFamily="34" charset="0"/>
                          <a:ea typeface="+mn-ea"/>
                          <a:cs typeface="Arial" pitchFamily="34" charset="0"/>
                        </a:rPr>
                        <a:t> (</a:t>
                      </a:r>
                      <a:r>
                        <a:rPr lang="en-US" sz="1200" kern="1200">
                          <a:solidFill>
                            <a:schemeClr val="tx1"/>
                          </a:solidFill>
                          <a:latin typeface="Arial" pitchFamily="34" charset="0"/>
                          <a:ea typeface="+mn-ea"/>
                          <a:cs typeface="Arial" pitchFamily="34" charset="0"/>
                        </a:rPr>
                        <a:t>0.57-36.81</a:t>
                      </a:r>
                      <a:r>
                        <a:rPr lang="pl-PL" sz="1200" kern="1200">
                          <a:solidFill>
                            <a:schemeClr val="tx1"/>
                          </a:solidFill>
                          <a:latin typeface="Arial" pitchFamily="34" charset="0"/>
                          <a:ea typeface="+mn-ea"/>
                          <a:cs typeface="Arial" pitchFamily="34" charset="0"/>
                        </a:rPr>
                        <a:t>)</a:t>
                      </a:r>
                      <a:endParaRPr lang="en-US" sz="1200" kern="1200">
                        <a:solidFill>
                          <a:schemeClr val="tx1"/>
                        </a:solidFill>
                        <a:latin typeface="Arial" pitchFamily="34" charset="0"/>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0.2</a:t>
                      </a:r>
                    </a:p>
                  </a:txBody>
                  <a:tcPr anchor="ctr"/>
                </a:tc>
                <a:extLst>
                  <a:ext uri="{0D108BD9-81ED-4DB2-BD59-A6C34878D82A}">
                    <a16:rowId xmlns:a16="http://schemas.microsoft.com/office/drawing/2014/main" val="3195649049"/>
                  </a:ext>
                </a:extLst>
              </a:tr>
            </a:tbl>
          </a:graphicData>
        </a:graphic>
      </p:graphicFrame>
      <p:sp>
        <p:nvSpPr>
          <p:cNvPr id="19" name="Rectangle: Rounded Corners 18">
            <a:extLst>
              <a:ext uri="{FF2B5EF4-FFF2-40B4-BE49-F238E27FC236}">
                <a16:creationId xmlns:a16="http://schemas.microsoft.com/office/drawing/2014/main" id="{5A18B2EF-E9D0-476A-ABDB-F39B4C5BCC7C}"/>
              </a:ext>
            </a:extLst>
          </p:cNvPr>
          <p:cNvSpPr/>
          <p:nvPr/>
        </p:nvSpPr>
        <p:spPr>
          <a:xfrm>
            <a:off x="1350265" y="5381556"/>
            <a:ext cx="9491468"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Although there is a low prevalence of anxiety, depression, and regret of donation </a:t>
            </a:r>
            <a:br>
              <a:rPr lang="en-US" sz="1600" b="1">
                <a:solidFill>
                  <a:schemeClr val="tx1"/>
                </a:solidFill>
              </a:rPr>
            </a:br>
            <a:r>
              <a:rPr lang="en-US" sz="1600" b="1">
                <a:solidFill>
                  <a:schemeClr val="tx1"/>
                </a:solidFill>
              </a:rPr>
              <a:t>among LKDs, these may be interrelated conditions</a:t>
            </a:r>
          </a:p>
        </p:txBody>
      </p:sp>
      <p:sp>
        <p:nvSpPr>
          <p:cNvPr id="14" name="Arrow: Down 13">
            <a:extLst>
              <a:ext uri="{FF2B5EF4-FFF2-40B4-BE49-F238E27FC236}">
                <a16:creationId xmlns:a16="http://schemas.microsoft.com/office/drawing/2014/main" id="{FD9A243F-A578-4D7C-8E2C-BC9138B105EF}"/>
              </a:ext>
            </a:extLst>
          </p:cNvPr>
          <p:cNvSpPr/>
          <p:nvPr/>
        </p:nvSpPr>
        <p:spPr>
          <a:xfrm rot="5400000">
            <a:off x="9830229" y="2494464"/>
            <a:ext cx="1141524" cy="2999956"/>
          </a:xfrm>
          <a:prstGeom prst="downArrow">
            <a:avLst>
              <a:gd name="adj1" fmla="val 67586"/>
              <a:gd name="adj2" fmla="val 6006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88C4DB0-E822-4A75-A137-13116DDDFA11}"/>
              </a:ext>
            </a:extLst>
          </p:cNvPr>
          <p:cNvSpPr txBox="1"/>
          <p:nvPr/>
        </p:nvSpPr>
        <p:spPr>
          <a:xfrm>
            <a:off x="9501293" y="3763609"/>
            <a:ext cx="2340409" cy="461665"/>
          </a:xfrm>
          <a:prstGeom prst="rect">
            <a:avLst/>
          </a:prstGeom>
          <a:noFill/>
        </p:spPr>
        <p:txBody>
          <a:bodyPr wrap="square">
            <a:spAutoFit/>
          </a:bodyPr>
          <a:lstStyle/>
          <a:p>
            <a:pPr marL="0" indent="0" algn="ctr">
              <a:buNone/>
            </a:pPr>
            <a:r>
              <a:rPr lang="en-US" sz="1200" b="1">
                <a:solidFill>
                  <a:schemeClr val="bg1"/>
                </a:solidFill>
              </a:rPr>
              <a:t>Subjects with anxiety were more likely to regret donation</a:t>
            </a:r>
          </a:p>
        </p:txBody>
      </p:sp>
    </p:spTree>
    <p:extLst>
      <p:ext uri="{BB962C8B-B14F-4D97-AF65-F5344CB8AC3E}">
        <p14:creationId xmlns:p14="http://schemas.microsoft.com/office/powerpoint/2010/main" val="162620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e-DE" sz="800">
                <a:ea typeface="ITC Avant Garde Gothic Std Book" charset="0"/>
              </a:rPr>
              <a:t>aRR, adjusted relative risk; CI, confidence interval; GAD-2, generalized anxiety disorder 2 item; LKD, living kidney donor; OPTN, Organ Procurement and Transplantation Network; PHQ-2, Patient Health Questionnaire-2. </a:t>
            </a:r>
            <a:endParaRPr lang="da-DK" sz="800">
              <a:ea typeface="ITC Avant Garde Gothic Std Book" charset="0"/>
            </a:endParaRPr>
          </a:p>
          <a:p>
            <a:r>
              <a:rPr lang="da-DK" sz="800">
                <a:ea typeface="ITC Avant Garde Gothic Std Book" charset="0"/>
              </a:rPr>
              <a:t>Holscher CM, et al. </a:t>
            </a:r>
            <a:r>
              <a:rPr lang="da-DK" sz="800" i="1">
                <a:ea typeface="ITC Avant Garde Gothic Std Book" charset="0"/>
              </a:rPr>
              <a:t>BMC Nephrol</a:t>
            </a:r>
            <a:r>
              <a:rPr lang="da-DK" sz="800">
                <a:ea typeface="ITC Avant Garde Gothic Std Book" charset="0"/>
              </a:rPr>
              <a:t>. 2018;19(1):218. </a:t>
            </a:r>
            <a:r>
              <a:rPr lang="en-US" sz="800"/>
              <a:t>doi:10.1186/s12882-018-1024-0</a:t>
            </a:r>
            <a:endParaRPr lang="en-US"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Anxiety and Depression May Occur in LKDs Postdonation</a:t>
            </a:r>
            <a:endParaRPr lang="en-US" sz="4400">
              <a:highlight>
                <a:srgbClr val="FFFF00"/>
              </a:highlight>
            </a:endParaRPr>
          </a:p>
        </p:txBody>
      </p:sp>
      <p:sp>
        <p:nvSpPr>
          <p:cNvPr id="35" name="TextBox 34">
            <a:extLst>
              <a:ext uri="{FF2B5EF4-FFF2-40B4-BE49-F238E27FC236}">
                <a16:creationId xmlns:a16="http://schemas.microsoft.com/office/drawing/2014/main" id="{F09C5FA0-67A0-4844-8311-017CA5561B09}"/>
              </a:ext>
            </a:extLst>
          </p:cNvPr>
          <p:cNvSpPr txBox="1"/>
          <p:nvPr/>
        </p:nvSpPr>
        <p:spPr>
          <a:xfrm>
            <a:off x="888576" y="6154433"/>
            <a:ext cx="5952836" cy="281843"/>
          </a:xfrm>
          <a:prstGeom prst="rect">
            <a:avLst/>
          </a:prstGeom>
          <a:noFill/>
        </p:spPr>
        <p:txBody>
          <a:bodyPr wrap="none" rtlCol="0" anchor="b" anchorCtr="0">
            <a:noAutofit/>
          </a:bodyPr>
          <a:lstStyle/>
          <a:p>
            <a:endParaRPr lang="en-US" sz="800">
              <a:ea typeface="ITC Avant Garde Gothic Std Book" charset="0"/>
            </a:endParaRPr>
          </a:p>
        </p:txBody>
      </p:sp>
      <p:sp>
        <p:nvSpPr>
          <p:cNvPr id="164" name="Content Placeholder 2">
            <a:extLst>
              <a:ext uri="{FF2B5EF4-FFF2-40B4-BE49-F238E27FC236}">
                <a16:creationId xmlns:a16="http://schemas.microsoft.com/office/drawing/2014/main" id="{150EE04A-C5C3-4CC9-BD8B-4F9D184EE2CF}"/>
              </a:ext>
            </a:extLst>
          </p:cNvPr>
          <p:cNvSpPr txBox="1">
            <a:spLocks/>
          </p:cNvSpPr>
          <p:nvPr/>
        </p:nvSpPr>
        <p:spPr bwMode="auto">
          <a:xfrm>
            <a:off x="794945" y="1084826"/>
            <a:ext cx="11074148" cy="470161"/>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800"/>
              </a:spcAft>
              <a:buClr>
                <a:srgbClr val="00AEEE"/>
              </a:buClr>
              <a:buSzPct val="110000"/>
              <a:buFont typeface="Arial"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LKDs may </a:t>
            </a:r>
            <a:r>
              <a:rPr kumimoji="0" lang="en-US" sz="15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experience anxiety and depression postdonation</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which can be associated with higher rates of disability, illness, and death </a:t>
            </a:r>
          </a:p>
          <a:p>
            <a:pPr marL="635000" marR="0" lvl="1" indent="-177800" algn="l" defTabSz="914400" rtl="0" eaLnBrk="0" fontAlgn="base" latinLnBrk="0" hangingPunct="0">
              <a:lnSpc>
                <a:spcPct val="90000"/>
              </a:lnSpc>
              <a:spcBef>
                <a:spcPct val="0"/>
              </a:spcBef>
              <a:spcAft>
                <a:spcPts val="0"/>
              </a:spcAft>
              <a:buClr>
                <a:srgbClr val="00AEEE"/>
              </a:buClr>
              <a:buSzTx/>
              <a:buFont typeface="Arial"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a study of 825 LKDs, 5.5% </a:t>
            </a:r>
            <a:r>
              <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(41/742)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screened positive for anxiety and 4.2% </a:t>
            </a:r>
            <a:r>
              <a:rPr kumimoji="0" lang="en-US" sz="15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(31/741)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depression</a:t>
            </a:r>
            <a:endParaRPr kumimoji="0" lang="en-US" sz="15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5" name="TextBox 164">
            <a:extLst>
              <a:ext uri="{FF2B5EF4-FFF2-40B4-BE49-F238E27FC236}">
                <a16:creationId xmlns:a16="http://schemas.microsoft.com/office/drawing/2014/main" id="{29A744FD-3752-4AED-B308-AC9A0760212C}"/>
              </a:ext>
            </a:extLst>
          </p:cNvPr>
          <p:cNvSpPr txBox="1"/>
          <p:nvPr/>
        </p:nvSpPr>
        <p:spPr>
          <a:xfrm>
            <a:off x="980293" y="5914435"/>
            <a:ext cx="5952836" cy="281843"/>
          </a:xfrm>
          <a:prstGeom prst="rect">
            <a:avLst/>
          </a:prstGeom>
          <a:noFill/>
        </p:spPr>
        <p:txBody>
          <a:bodyPr wrap="none" rtlCol="0" anchor="b" anchorCtr="0">
            <a:noAutofit/>
          </a:bodyPr>
          <a:lstStyle/>
          <a:p>
            <a:endParaRPr lang="en-US" sz="800">
              <a:solidFill>
                <a:srgbClr val="000000"/>
              </a:solidFill>
              <a:ea typeface="ITC Avant Garde Gothic Std Book" charset="0"/>
            </a:endParaRPr>
          </a:p>
        </p:txBody>
      </p:sp>
      <p:sp>
        <p:nvSpPr>
          <p:cNvPr id="166" name="TextBox 165">
            <a:extLst>
              <a:ext uri="{FF2B5EF4-FFF2-40B4-BE49-F238E27FC236}">
                <a16:creationId xmlns:a16="http://schemas.microsoft.com/office/drawing/2014/main" id="{103FA033-3B31-4A58-97B7-474557E9A460}"/>
              </a:ext>
            </a:extLst>
          </p:cNvPr>
          <p:cNvSpPr txBox="1"/>
          <p:nvPr/>
        </p:nvSpPr>
        <p:spPr>
          <a:xfrm>
            <a:off x="794945" y="1956948"/>
            <a:ext cx="1049509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180B4"/>
                </a:solidFill>
                <a:effectLst/>
                <a:uLnTx/>
                <a:uFillTx/>
              </a:rPr>
              <a:t>Risk Factors Associated With Positive GAD-2 Screening in LKDs</a:t>
            </a:r>
            <a:endParaRPr kumimoji="0" lang="en-US" sz="1400" b="1" i="0" u="none" strike="noStrike" kern="0" cap="none" spc="0" normalizeH="0" baseline="30000" noProof="0">
              <a:ln>
                <a:noFill/>
              </a:ln>
              <a:solidFill>
                <a:srgbClr val="0180B4"/>
              </a:solidFill>
              <a:effectLst/>
              <a:uLnTx/>
              <a:uFillTx/>
            </a:endParaRPr>
          </a:p>
        </p:txBody>
      </p:sp>
      <p:graphicFrame>
        <p:nvGraphicFramePr>
          <p:cNvPr id="167" name="Table 166">
            <a:extLst>
              <a:ext uri="{FF2B5EF4-FFF2-40B4-BE49-F238E27FC236}">
                <a16:creationId xmlns:a16="http://schemas.microsoft.com/office/drawing/2014/main" id="{CE283499-F5F1-4F8B-8DF1-193416E4073F}"/>
              </a:ext>
            </a:extLst>
          </p:cNvPr>
          <p:cNvGraphicFramePr>
            <a:graphicFrameLocks noGrp="1"/>
          </p:cNvGraphicFramePr>
          <p:nvPr>
            <p:extLst>
              <p:ext uri="{D42A27DB-BD31-4B8C-83A1-F6EECF244321}">
                <p14:modId xmlns:p14="http://schemas.microsoft.com/office/powerpoint/2010/main" val="1217409339"/>
              </p:ext>
            </p:extLst>
          </p:nvPr>
        </p:nvGraphicFramePr>
        <p:xfrm>
          <a:off x="2191512" y="2366281"/>
          <a:ext cx="7995042" cy="1859280"/>
        </p:xfrm>
        <a:graphic>
          <a:graphicData uri="http://schemas.openxmlformats.org/drawingml/2006/table">
            <a:tbl>
              <a:tblPr firstRow="1" bandRow="1"/>
              <a:tblGrid>
                <a:gridCol w="3780538">
                  <a:extLst>
                    <a:ext uri="{9D8B030D-6E8A-4147-A177-3AD203B41FA5}">
                      <a16:colId xmlns:a16="http://schemas.microsoft.com/office/drawing/2014/main" val="20000"/>
                    </a:ext>
                  </a:extLst>
                </a:gridCol>
                <a:gridCol w="2107252">
                  <a:extLst>
                    <a:ext uri="{9D8B030D-6E8A-4147-A177-3AD203B41FA5}">
                      <a16:colId xmlns:a16="http://schemas.microsoft.com/office/drawing/2014/main" val="20001"/>
                    </a:ext>
                  </a:extLst>
                </a:gridCol>
                <a:gridCol w="2107252">
                  <a:extLst>
                    <a:ext uri="{9D8B030D-6E8A-4147-A177-3AD203B41FA5}">
                      <a16:colId xmlns:a16="http://schemas.microsoft.com/office/drawing/2014/main" val="20003"/>
                    </a:ext>
                  </a:extLst>
                </a:gridCol>
              </a:tblGrid>
              <a:tr h="38036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sz="1300">
                          <a:solidFill>
                            <a:schemeClr val="bg2"/>
                          </a:solidFill>
                          <a:latin typeface="Arial" panose="020B0604020202020204" pitchFamily="34" charset="0"/>
                          <a:cs typeface="Arial" panose="020B0604020202020204" pitchFamily="34" charset="0"/>
                        </a:rPr>
                        <a:t>Risk Factor</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80B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300">
                          <a:latin typeface="Arial" panose="020B0604020202020204" pitchFamily="34" charset="0"/>
                          <a:cs typeface="Arial" panose="020B0604020202020204" pitchFamily="34" charset="0"/>
                        </a:rPr>
                        <a:t>aRR </a:t>
                      </a:r>
                      <a:br>
                        <a:rPr lang="en-US" sz="1300">
                          <a:latin typeface="Arial" panose="020B0604020202020204" pitchFamily="34" charset="0"/>
                          <a:cs typeface="Arial" panose="020B0604020202020204" pitchFamily="34" charset="0"/>
                        </a:rPr>
                      </a:br>
                      <a:r>
                        <a:rPr lang="en-US" sz="1300">
                          <a:latin typeface="Arial" panose="020B0604020202020204" pitchFamily="34" charset="0"/>
                          <a:cs typeface="Arial" panose="020B0604020202020204" pitchFamily="34" charset="0"/>
                        </a:rPr>
                        <a:t>(95% CI)</a:t>
                      </a:r>
                      <a:endParaRPr lang="en-US" sz="1300" baseline="30000">
                        <a:solidFill>
                          <a:schemeClr val="bg2"/>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80B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300" i="1">
                          <a:latin typeface="Arial" panose="020B0604020202020204" pitchFamily="34" charset="0"/>
                          <a:cs typeface="Arial" panose="020B0604020202020204" pitchFamily="34" charset="0"/>
                        </a:rPr>
                        <a:t>P</a:t>
                      </a:r>
                      <a:r>
                        <a:rPr lang="en-US" sz="1300">
                          <a:latin typeface="Arial" panose="020B0604020202020204" pitchFamily="34" charset="0"/>
                          <a:cs typeface="Arial" panose="020B0604020202020204" pitchFamily="34" charset="0"/>
                        </a:rPr>
                        <a:t> Value</a:t>
                      </a:r>
                      <a:endParaRPr lang="en-US" sz="1300">
                        <a:solidFill>
                          <a:schemeClr val="bg2"/>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80B4"/>
                    </a:solidFill>
                  </a:tcPr>
                </a:tc>
                <a:extLst>
                  <a:ext uri="{0D108BD9-81ED-4DB2-BD59-A6C34878D82A}">
                    <a16:rowId xmlns:a16="http://schemas.microsoft.com/office/drawing/2014/main" val="10000"/>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200" kern="1200">
                          <a:solidFill>
                            <a:schemeClr val="tx1"/>
                          </a:solidFill>
                          <a:latin typeface="Arial" panose="020B0604020202020204" pitchFamily="34" charset="0"/>
                          <a:cs typeface="Arial" panose="020B0604020202020204" pitchFamily="34" charset="0"/>
                        </a:rPr>
                        <a:t>Positive PHQ-2 screen</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pl-PL" sz="1200" kern="1200">
                          <a:solidFill>
                            <a:schemeClr val="tx1"/>
                          </a:solidFill>
                          <a:latin typeface="Arial" panose="020B0604020202020204" pitchFamily="34" charset="0"/>
                          <a:cs typeface="Arial" panose="020B0604020202020204" pitchFamily="34" charset="0"/>
                        </a:rPr>
                        <a:t>13.72 (6.78</a:t>
                      </a:r>
                      <a:r>
                        <a:rPr lang="en-US" sz="1200" kern="1200">
                          <a:solidFill>
                            <a:schemeClr val="tx1"/>
                          </a:solidFill>
                          <a:latin typeface="Arial" panose="020B0604020202020204" pitchFamily="34" charset="0"/>
                          <a:cs typeface="Arial" panose="020B0604020202020204" pitchFamily="34" charset="0"/>
                        </a:rPr>
                        <a:t>-</a:t>
                      </a:r>
                      <a:r>
                        <a:rPr lang="pl-PL" sz="1200" kern="1200">
                          <a:solidFill>
                            <a:schemeClr val="tx1"/>
                          </a:solidFill>
                          <a:latin typeface="Arial" panose="020B0604020202020204" pitchFamily="34" charset="0"/>
                          <a:cs typeface="Arial" panose="020B0604020202020204" pitchFamily="34" charset="0"/>
                        </a:rPr>
                        <a:t>27.74)</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&lt;0.001</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extLst>
                  <a:ext uri="{0D108BD9-81ED-4DB2-BD59-A6C34878D82A}">
                    <a16:rowId xmlns:a16="http://schemas.microsoft.com/office/drawing/2014/main" val="10001"/>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US" sz="1200" kern="1200">
                          <a:solidFill>
                            <a:schemeClr val="tx1"/>
                          </a:solidFill>
                          <a:latin typeface="Arial" panose="020B0604020202020204" pitchFamily="34" charset="0"/>
                          <a:cs typeface="Arial" panose="020B0604020202020204" pitchFamily="34" charset="0"/>
                        </a:rPr>
                        <a:t>Years since donation (by year)</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a:solidFill>
                            <a:schemeClr val="tx1"/>
                          </a:solidFill>
                          <a:latin typeface="Arial" panose="020B0604020202020204" pitchFamily="34" charset="0"/>
                          <a:cs typeface="Arial" panose="020B0604020202020204" pitchFamily="34" charset="0"/>
                        </a:rPr>
                        <a:t>0.93 (0.89-0.98)</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0.006</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20000"/>
                      </a:srgbClr>
                    </a:solidFill>
                  </a:tcPr>
                </a:tc>
                <a:extLst>
                  <a:ext uri="{0D108BD9-81ED-4DB2-BD59-A6C34878D82A}">
                    <a16:rowId xmlns:a16="http://schemas.microsoft.com/office/drawing/2014/main" val="10002"/>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en-US" sz="1200" kern="1200">
                          <a:solidFill>
                            <a:schemeClr val="tx1"/>
                          </a:solidFill>
                          <a:latin typeface="Arial" panose="020B0604020202020204" pitchFamily="34" charset="0"/>
                          <a:cs typeface="Arial" panose="020B0604020202020204" pitchFamily="34" charset="0"/>
                        </a:rPr>
                        <a:t>Married/living with a partner</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cs typeface="Arial" panose="020B0604020202020204" pitchFamily="34" charset="0"/>
                        </a:rPr>
                        <a:t>0.52</a:t>
                      </a:r>
                      <a:r>
                        <a:rPr lang="pl-PL" sz="1200" kern="1200">
                          <a:solidFill>
                            <a:schemeClr val="tx1"/>
                          </a:solidFill>
                          <a:latin typeface="Arial" panose="020B0604020202020204" pitchFamily="34" charset="0"/>
                          <a:cs typeface="Arial" panose="020B0604020202020204" pitchFamily="34" charset="0"/>
                        </a:rPr>
                        <a:t> (</a:t>
                      </a:r>
                      <a:r>
                        <a:rPr lang="en-US" sz="1200" kern="1200">
                          <a:solidFill>
                            <a:schemeClr val="tx1"/>
                          </a:solidFill>
                          <a:latin typeface="Arial" panose="020B0604020202020204" pitchFamily="34" charset="0"/>
                          <a:cs typeface="Arial" panose="020B0604020202020204" pitchFamily="34" charset="0"/>
                        </a:rPr>
                        <a:t>0.26-</a:t>
                      </a:r>
                      <a:r>
                        <a:rPr lang="pl-PL" sz="1200" kern="1200">
                          <a:solidFill>
                            <a:schemeClr val="tx1"/>
                          </a:solidFill>
                          <a:latin typeface="Arial" panose="020B0604020202020204" pitchFamily="34" charset="0"/>
                          <a:cs typeface="Arial" panose="020B0604020202020204" pitchFamily="34" charset="0"/>
                        </a:rPr>
                        <a:t>1.</a:t>
                      </a:r>
                      <a:r>
                        <a:rPr lang="en-US" sz="1200" kern="1200">
                          <a:solidFill>
                            <a:schemeClr val="tx1"/>
                          </a:solidFill>
                          <a:latin typeface="Arial" panose="020B0604020202020204" pitchFamily="34" charset="0"/>
                          <a:cs typeface="Arial" panose="020B0604020202020204" pitchFamily="34" charset="0"/>
                        </a:rPr>
                        <a:t>05</a:t>
                      </a:r>
                      <a:r>
                        <a:rPr lang="pl-PL" sz="1200" kern="1200">
                          <a:solidFill>
                            <a:schemeClr val="tx1"/>
                          </a:solidFill>
                          <a:latin typeface="Arial" panose="020B0604020202020204" pitchFamily="34" charset="0"/>
                          <a:cs typeface="Arial" panose="020B0604020202020204" pitchFamily="34" charset="0"/>
                        </a:rPr>
                        <a:t>)</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cs typeface="Arial" panose="020B0604020202020204" pitchFamily="34" charset="0"/>
                        </a:rPr>
                        <a:t>0.07</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extLst>
                  <a:ext uri="{0D108BD9-81ED-4DB2-BD59-A6C34878D82A}">
                    <a16:rowId xmlns:a16="http://schemas.microsoft.com/office/drawing/2014/main" val="10003"/>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en-US" sz="1200" kern="1200">
                          <a:solidFill>
                            <a:schemeClr val="tx1"/>
                          </a:solidFill>
                          <a:latin typeface="Arial" panose="020B0604020202020204" pitchFamily="34" charset="0"/>
                          <a:ea typeface="+mn-ea"/>
                          <a:cs typeface="Arial" panose="020B0604020202020204" pitchFamily="34" charset="0"/>
                        </a:rPr>
                        <a:t>Hypertension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ea typeface="+mn-ea"/>
                          <a:cs typeface="Arial" panose="020B0604020202020204" pitchFamily="34" charset="0"/>
                        </a:rPr>
                        <a:t>1.54 </a:t>
                      </a:r>
                      <a:r>
                        <a:rPr lang="pl-PL" sz="1200" kern="1200">
                          <a:solidFill>
                            <a:schemeClr val="tx1"/>
                          </a:solidFill>
                          <a:latin typeface="Arial" panose="020B0604020202020204" pitchFamily="34" charset="0"/>
                          <a:ea typeface="+mn-ea"/>
                          <a:cs typeface="Arial" panose="020B0604020202020204" pitchFamily="34" charset="0"/>
                        </a:rPr>
                        <a:t>(</a:t>
                      </a:r>
                      <a:r>
                        <a:rPr lang="en-US" sz="1200" kern="1200">
                          <a:solidFill>
                            <a:schemeClr val="tx1"/>
                          </a:solidFill>
                          <a:latin typeface="Arial" panose="020B0604020202020204" pitchFamily="34" charset="0"/>
                          <a:ea typeface="+mn-ea"/>
                          <a:cs typeface="Arial" panose="020B0604020202020204" pitchFamily="34" charset="0"/>
                        </a:rPr>
                        <a:t>0.96-2.48</a:t>
                      </a:r>
                      <a:r>
                        <a:rPr lang="pl-PL" sz="1200" kern="1200">
                          <a:solidFill>
                            <a:schemeClr val="tx1"/>
                          </a:solidFill>
                          <a:latin typeface="Arial" panose="020B0604020202020204" pitchFamily="34" charset="0"/>
                          <a:ea typeface="+mn-ea"/>
                          <a:cs typeface="Arial" panose="020B0604020202020204" pitchFamily="34" charset="0"/>
                        </a:rPr>
                        <a:t>)</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ea typeface="+mn-ea"/>
                          <a:cs typeface="Arial" panose="020B0604020202020204" pitchFamily="34" charset="0"/>
                        </a:rPr>
                        <a:t>0.08</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20000"/>
                      </a:srgbClr>
                    </a:solidFill>
                  </a:tcPr>
                </a:tc>
                <a:extLst>
                  <a:ext uri="{0D108BD9-81ED-4DB2-BD59-A6C34878D82A}">
                    <a16:rowId xmlns:a16="http://schemas.microsoft.com/office/drawing/2014/main" val="2703440716"/>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it-IT" sz="1200" kern="1200">
                          <a:solidFill>
                            <a:schemeClr val="tx1"/>
                          </a:solidFill>
                          <a:latin typeface="Arial" panose="020B0604020202020204" pitchFamily="34" charset="0"/>
                          <a:ea typeface="+mn-ea"/>
                          <a:cs typeface="Arial" panose="020B0604020202020204" pitchFamily="34" charset="0"/>
                        </a:rPr>
                        <a:t>Recipient alive</a:t>
                      </a:r>
                      <a:endParaRPr lang="en-US" sz="1200" kern="1200" baseline="300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ea typeface="+mn-ea"/>
                          <a:cs typeface="Arial" panose="020B0604020202020204" pitchFamily="34" charset="0"/>
                        </a:rPr>
                        <a:t>0.82</a:t>
                      </a:r>
                      <a:r>
                        <a:rPr lang="pl-PL" sz="1200" kern="1200">
                          <a:solidFill>
                            <a:schemeClr val="tx1"/>
                          </a:solidFill>
                          <a:latin typeface="Arial" panose="020B0604020202020204" pitchFamily="34" charset="0"/>
                          <a:ea typeface="+mn-ea"/>
                          <a:cs typeface="Arial" panose="020B0604020202020204" pitchFamily="34" charset="0"/>
                        </a:rPr>
                        <a:t> (</a:t>
                      </a:r>
                      <a:r>
                        <a:rPr lang="en-US" sz="1200" kern="1200">
                          <a:solidFill>
                            <a:schemeClr val="tx1"/>
                          </a:solidFill>
                          <a:latin typeface="Arial" panose="020B0604020202020204" pitchFamily="34" charset="0"/>
                          <a:ea typeface="+mn-ea"/>
                          <a:cs typeface="Arial" panose="020B0604020202020204" pitchFamily="34" charset="0"/>
                        </a:rPr>
                        <a:t>0.38-1.78</a:t>
                      </a:r>
                      <a:r>
                        <a:rPr lang="pl-PL" sz="1200" kern="1200">
                          <a:solidFill>
                            <a:schemeClr val="tx1"/>
                          </a:solidFill>
                          <a:latin typeface="Arial" panose="020B0604020202020204" pitchFamily="34" charset="0"/>
                          <a:ea typeface="+mn-ea"/>
                          <a:cs typeface="Arial" panose="020B0604020202020204" pitchFamily="34" charset="0"/>
                        </a:rPr>
                        <a:t>)</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0.6</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extLst>
                  <a:ext uri="{0D108BD9-81ED-4DB2-BD59-A6C34878D82A}">
                    <a16:rowId xmlns:a16="http://schemas.microsoft.com/office/drawing/2014/main" val="3195649049"/>
                  </a:ext>
                </a:extLst>
              </a:tr>
            </a:tbl>
          </a:graphicData>
        </a:graphic>
      </p:graphicFrame>
      <p:sp>
        <p:nvSpPr>
          <p:cNvPr id="168" name="TextBox 167">
            <a:extLst>
              <a:ext uri="{FF2B5EF4-FFF2-40B4-BE49-F238E27FC236}">
                <a16:creationId xmlns:a16="http://schemas.microsoft.com/office/drawing/2014/main" id="{F9912F3E-AFB8-4CFC-9BC4-2A594F66352F}"/>
              </a:ext>
            </a:extLst>
          </p:cNvPr>
          <p:cNvSpPr txBox="1"/>
          <p:nvPr/>
        </p:nvSpPr>
        <p:spPr>
          <a:xfrm>
            <a:off x="1073021" y="5723749"/>
            <a:ext cx="5952836" cy="281843"/>
          </a:xfrm>
          <a:prstGeom prst="rect">
            <a:avLst/>
          </a:prstGeom>
          <a:noFill/>
        </p:spPr>
        <p:txBody>
          <a:bodyPr wrap="none" rtlCol="0" anchor="b" anchorCtr="0">
            <a:noAutofit/>
          </a:bodyPr>
          <a:lstStyle/>
          <a:p>
            <a:endParaRPr lang="en-US" sz="800">
              <a:solidFill>
                <a:srgbClr val="000000"/>
              </a:solidFill>
              <a:ea typeface="ITC Avant Garde Gothic Std Book" charset="0"/>
            </a:endParaRPr>
          </a:p>
        </p:txBody>
      </p:sp>
      <p:sp>
        <p:nvSpPr>
          <p:cNvPr id="17" name="Rectangle: Rounded Corners 16">
            <a:extLst>
              <a:ext uri="{FF2B5EF4-FFF2-40B4-BE49-F238E27FC236}">
                <a16:creationId xmlns:a16="http://schemas.microsoft.com/office/drawing/2014/main" id="{4427A89A-0F03-417B-AF61-D679E362EDD4}"/>
              </a:ext>
            </a:extLst>
          </p:cNvPr>
          <p:cNvSpPr/>
          <p:nvPr/>
        </p:nvSpPr>
        <p:spPr>
          <a:xfrm>
            <a:off x="2048234" y="5460759"/>
            <a:ext cx="8540101"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chemeClr val="tx1"/>
                </a:solidFill>
                <a:effectLst/>
                <a:uLnTx/>
                <a:uFillTx/>
                <a:latin typeface="Arial" panose="020B0604020202020204"/>
                <a:ea typeface="+mn-ea"/>
                <a:cs typeface="+mn-cs"/>
              </a:rPr>
              <a:t>Psychological screening at follow-up may help support LKDs, particularly those with risk factors for anxiety and/or depression</a:t>
            </a:r>
            <a:endParaRPr kumimoji="0" lang="en-US" b="1" i="0" u="none" strike="noStrike" kern="0" cap="none" spc="0" normalizeH="0" baseline="30000" noProof="0">
              <a:ln>
                <a:noFill/>
              </a:ln>
              <a:solidFill>
                <a:schemeClr val="tx1"/>
              </a:solidFill>
              <a:effectLst/>
              <a:uLnTx/>
              <a:uFillTx/>
              <a:latin typeface="Arial" panose="020B0604020202020204"/>
              <a:ea typeface="+mn-ea"/>
              <a:cs typeface="+mn-cs"/>
            </a:endParaRPr>
          </a:p>
        </p:txBody>
      </p:sp>
      <p:sp>
        <p:nvSpPr>
          <p:cNvPr id="13" name="Content Placeholder 2">
            <a:extLst>
              <a:ext uri="{FF2B5EF4-FFF2-40B4-BE49-F238E27FC236}">
                <a16:creationId xmlns:a16="http://schemas.microsoft.com/office/drawing/2014/main" id="{39CEE5DB-A2B6-46EB-9DC8-767F3DDA78A7}"/>
              </a:ext>
            </a:extLst>
          </p:cNvPr>
          <p:cNvSpPr txBox="1">
            <a:spLocks/>
          </p:cNvSpPr>
          <p:nvPr/>
        </p:nvSpPr>
        <p:spPr bwMode="auto">
          <a:xfrm>
            <a:off x="888576" y="4448445"/>
            <a:ext cx="10602107" cy="281843"/>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00AEEE"/>
              </a:buClr>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positive </a:t>
            </a:r>
            <a:r>
              <a:rPr kumimoji="0" lang="fr-FR"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PHQ-2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depression screen was </a:t>
            </a:r>
            <a:r>
              <a:rPr kumimoji="0" lang="en-US" sz="15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more likely in LKDs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whose recipients experienced graft loss (</a:t>
            </a:r>
            <a:r>
              <a:rPr kumimoji="0" lang="en-US" sz="15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aRR</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=5.38 [95% CI, 1.29-22.32]; </a:t>
            </a:r>
            <a:r>
              <a:rPr kumimoji="0" lang="en-US" sz="15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=0.02)</a:t>
            </a:r>
          </a:p>
          <a:p>
            <a:pPr marL="228600" marR="0" lvl="0" indent="-228600" algn="l" defTabSz="914400" rtl="0" eaLnBrk="0" fontAlgn="base" latinLnBrk="0" hangingPunct="0">
              <a:lnSpc>
                <a:spcPct val="90000"/>
              </a:lnSpc>
              <a:spcBef>
                <a:spcPts val="0"/>
              </a:spcBef>
              <a:spcAft>
                <a:spcPts val="800"/>
              </a:spcAft>
              <a:buClr>
                <a:srgbClr val="00AEEE"/>
              </a:buClr>
              <a:buSzTx/>
              <a:buFont typeface="Arial" pitchFamily="34" charset="0"/>
              <a:buChar char="•"/>
              <a:tabLst/>
              <a:defRPr/>
            </a:pP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the United States, </a:t>
            </a:r>
            <a:r>
              <a:rPr kumimoji="0" lang="en-US" sz="15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predonation psychiatric assessments are mandated </a:t>
            </a:r>
            <a:r>
              <a:rPr kumimoji="0" lang="en-US"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by the OPTN for all LKDs</a:t>
            </a:r>
            <a:endParaRPr kumimoji="0" lang="en-US" sz="15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340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indent="0">
              <a:buNone/>
            </a:pPr>
            <a:endParaRPr lang="en-US" sz="800" b="0" i="0">
              <a:solidFill>
                <a:srgbClr val="212121"/>
              </a:solidFill>
              <a:effectLst/>
              <a:latin typeface="+mj-lt"/>
            </a:endParaRPr>
          </a:p>
          <a:p>
            <a:r>
              <a:rPr lang="de-DE" sz="800">
                <a:ea typeface="ITC Avant Garde Gothic Std Book" charset="0"/>
              </a:rPr>
              <a:t>LKD, living kidney donor.</a:t>
            </a:r>
          </a:p>
          <a:p>
            <a:r>
              <a:rPr lang="de-DE" sz="800">
                <a:ea typeface="ITC Avant Garde Gothic Std Book" charset="0"/>
              </a:rPr>
              <a:t>Holscher CM, et al. </a:t>
            </a:r>
            <a:r>
              <a:rPr lang="de-DE" sz="800" i="1">
                <a:ea typeface="ITC Avant Garde Gothic Std Book" charset="0"/>
              </a:rPr>
              <a:t>Transplantation.</a:t>
            </a:r>
            <a:r>
              <a:rPr lang="de-DE" sz="800">
                <a:ea typeface="ITC Avant Garde Gothic Std Book" charset="0"/>
              </a:rPr>
              <a:t> 2019;103(6):1216-1223</a:t>
            </a:r>
            <a:r>
              <a:rPr lang="de-DE" sz="800" b="1">
                <a:ea typeface="ITC Avant Garde Gothic Std Book" charset="0"/>
              </a:rPr>
              <a:t>.</a:t>
            </a:r>
            <a:endParaRPr lang="en-US"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The Risk of Medical Problems Increases as LKDs Grow Older</a:t>
            </a:r>
            <a:endParaRPr lang="en-US" sz="16600"/>
          </a:p>
        </p:txBody>
      </p:sp>
      <p:sp>
        <p:nvSpPr>
          <p:cNvPr id="7" name="Content Placeholder 2">
            <a:extLst>
              <a:ext uri="{FF2B5EF4-FFF2-40B4-BE49-F238E27FC236}">
                <a16:creationId xmlns:a16="http://schemas.microsoft.com/office/drawing/2014/main" id="{BF6E2B83-7CD0-4B97-A15D-DBEDA4F93EAC}"/>
              </a:ext>
            </a:extLst>
          </p:cNvPr>
          <p:cNvSpPr>
            <a:spLocks noGrp="1"/>
          </p:cNvSpPr>
          <p:nvPr>
            <p:ph idx="1"/>
          </p:nvPr>
        </p:nvSpPr>
        <p:spPr>
          <a:xfrm>
            <a:off x="609600" y="1136375"/>
            <a:ext cx="11232444" cy="963487"/>
          </a:xfrm>
        </p:spPr>
        <p:txBody>
          <a:bodyPr/>
          <a:lstStyle/>
          <a:p>
            <a:pPr lvl="0">
              <a:spcBef>
                <a:spcPts val="400"/>
              </a:spcBef>
              <a:spcAft>
                <a:spcPts val="400"/>
              </a:spcAft>
            </a:pPr>
            <a:r>
              <a:rPr lang="en-US" sz="1800"/>
              <a:t>In a US-based cohort study of 41,260 LKDs, it was found that the </a:t>
            </a:r>
            <a:r>
              <a:rPr lang="en-US" sz="1800" b="1">
                <a:solidFill>
                  <a:schemeClr val="accent1"/>
                </a:solidFill>
              </a:rPr>
              <a:t>incidence of developing hypertension and diabetes increased as months postdonation increased </a:t>
            </a:r>
          </a:p>
          <a:p>
            <a:pPr lvl="1">
              <a:spcBef>
                <a:spcPts val="400"/>
              </a:spcBef>
              <a:spcAft>
                <a:spcPts val="400"/>
              </a:spcAft>
            </a:pPr>
            <a:r>
              <a:rPr lang="en-US" sz="1600" b="1">
                <a:solidFill>
                  <a:schemeClr val="accent1"/>
                </a:solidFill>
              </a:rPr>
              <a:t>Donors who were older </a:t>
            </a:r>
            <a:r>
              <a:rPr lang="en-US" sz="1600"/>
              <a:t>at donation were more likely to develop hypertension and diabetes  </a:t>
            </a:r>
          </a:p>
        </p:txBody>
      </p:sp>
      <p:sp>
        <p:nvSpPr>
          <p:cNvPr id="67" name="Rectangle: Rounded Corners 66">
            <a:extLst>
              <a:ext uri="{FF2B5EF4-FFF2-40B4-BE49-F238E27FC236}">
                <a16:creationId xmlns:a16="http://schemas.microsoft.com/office/drawing/2014/main" id="{8C8CD87B-148E-45C5-AEAF-9D68B74AFBAC}"/>
              </a:ext>
            </a:extLst>
          </p:cNvPr>
          <p:cNvSpPr/>
          <p:nvPr/>
        </p:nvSpPr>
        <p:spPr>
          <a:xfrm>
            <a:off x="1398272" y="5478955"/>
            <a:ext cx="9395455"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Arial" panose="020B0604020202020204" pitchFamily="34" charset="0"/>
                <a:cs typeface="Arial" panose="020B0604020202020204" pitchFamily="34" charset="0"/>
              </a:rPr>
              <a:t>As donors age, they will be at an increased risk for medical problems. </a:t>
            </a:r>
            <a:br>
              <a:rPr lang="en-US" sz="1800" b="1">
                <a:solidFill>
                  <a:schemeClr val="tx1"/>
                </a:solidFill>
                <a:latin typeface="Arial" panose="020B0604020202020204" pitchFamily="34" charset="0"/>
                <a:cs typeface="Arial" panose="020B0604020202020204" pitchFamily="34" charset="0"/>
              </a:rPr>
            </a:br>
            <a:r>
              <a:rPr lang="en-US" sz="1800" b="1">
                <a:solidFill>
                  <a:schemeClr val="tx1"/>
                </a:solidFill>
                <a:latin typeface="Arial" panose="020B0604020202020204" pitchFamily="34" charset="0"/>
                <a:cs typeface="Arial" panose="020B0604020202020204" pitchFamily="34" charset="0"/>
              </a:rPr>
              <a:t>Routine follow-up will be important to preserve donor health and well-being  </a:t>
            </a:r>
          </a:p>
        </p:txBody>
      </p:sp>
      <p:sp>
        <p:nvSpPr>
          <p:cNvPr id="66" name="TextBox 65">
            <a:extLst>
              <a:ext uri="{FF2B5EF4-FFF2-40B4-BE49-F238E27FC236}">
                <a16:creationId xmlns:a16="http://schemas.microsoft.com/office/drawing/2014/main" id="{E2F14C9E-5FB6-47DF-B76C-4160C537F85E}"/>
              </a:ext>
            </a:extLst>
          </p:cNvPr>
          <p:cNvSpPr txBox="1"/>
          <p:nvPr/>
        </p:nvSpPr>
        <p:spPr>
          <a:xfrm>
            <a:off x="1965692" y="2170984"/>
            <a:ext cx="8948782" cy="338554"/>
          </a:xfrm>
          <a:prstGeom prst="rect">
            <a:avLst/>
          </a:prstGeom>
          <a:noFill/>
        </p:spPr>
        <p:txBody>
          <a:bodyPr wrap="square">
            <a:spAutoFit/>
          </a:bodyPr>
          <a:lstStyle/>
          <a:p>
            <a:pPr algn="ctr"/>
            <a:r>
              <a:rPr lang="en-US" sz="1600" b="1">
                <a:solidFill>
                  <a:schemeClr val="accent3"/>
                </a:solidFill>
              </a:rPr>
              <a:t>Postdonation Incidence of Hypertension and Diabetes per 10,000 LKDs</a:t>
            </a:r>
            <a:endParaRPr lang="en-US" sz="1600" b="1" baseline="30000">
              <a:solidFill>
                <a:schemeClr val="accent3"/>
              </a:solidFill>
            </a:endParaRPr>
          </a:p>
        </p:txBody>
      </p:sp>
      <p:sp>
        <p:nvSpPr>
          <p:cNvPr id="95" name="Rectangle 94">
            <a:extLst>
              <a:ext uri="{FF2B5EF4-FFF2-40B4-BE49-F238E27FC236}">
                <a16:creationId xmlns:a16="http://schemas.microsoft.com/office/drawing/2014/main" id="{9E1138A3-EF04-4D70-9879-46491628E6A7}"/>
              </a:ext>
            </a:extLst>
          </p:cNvPr>
          <p:cNvSpPr/>
          <p:nvPr/>
        </p:nvSpPr>
        <p:spPr>
          <a:xfrm>
            <a:off x="3011006" y="5207883"/>
            <a:ext cx="8163091"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lumMod val="50000"/>
                  </a:srgbClr>
                </a:solidFill>
                <a:effectLst/>
                <a:uLnTx/>
                <a:uFillTx/>
              </a:rPr>
              <a:t>Used with permission from </a:t>
            </a:r>
            <a:r>
              <a:rPr kumimoji="0" lang="en-US" sz="800" b="0" i="0" u="none" strike="noStrike" kern="0" cap="none" spc="0" normalizeH="0" baseline="0" noProof="0" err="1">
                <a:ln>
                  <a:noFill/>
                </a:ln>
                <a:solidFill>
                  <a:srgbClr val="FFFFFF">
                    <a:lumMod val="50000"/>
                  </a:srgbClr>
                </a:solidFill>
                <a:effectLst/>
                <a:uLnTx/>
                <a:uFillTx/>
              </a:rPr>
              <a:t>Holscher</a:t>
            </a:r>
            <a:r>
              <a:rPr kumimoji="0" lang="en-US" sz="800" b="0" i="0" u="none" strike="noStrike" kern="0" cap="none" spc="0" normalizeH="0" baseline="0" noProof="0">
                <a:ln>
                  <a:noFill/>
                </a:ln>
                <a:solidFill>
                  <a:srgbClr val="FFFFFF">
                    <a:lumMod val="50000"/>
                  </a:srgbClr>
                </a:solidFill>
                <a:effectLst/>
                <a:uLnTx/>
                <a:uFillTx/>
              </a:rPr>
              <a:t> CM, et al. </a:t>
            </a:r>
            <a:r>
              <a:rPr kumimoji="0" lang="en-US" sz="800" b="0" i="1" u="none" strike="noStrike" kern="0" cap="none" spc="0" normalizeH="0" baseline="0" noProof="0">
                <a:ln>
                  <a:noFill/>
                </a:ln>
                <a:solidFill>
                  <a:srgbClr val="FFFFFF">
                    <a:lumMod val="50000"/>
                  </a:srgbClr>
                </a:solidFill>
                <a:effectLst/>
                <a:uLnTx/>
                <a:uFillTx/>
              </a:rPr>
              <a:t>Transplantation. </a:t>
            </a:r>
            <a:r>
              <a:rPr kumimoji="0" lang="en-US" sz="800" b="0" i="0" u="none" strike="noStrike" kern="0" cap="none" spc="0" normalizeH="0" baseline="0" noProof="0">
                <a:ln>
                  <a:noFill/>
                </a:ln>
                <a:solidFill>
                  <a:srgbClr val="FFFFFF">
                    <a:lumMod val="50000"/>
                  </a:srgbClr>
                </a:solidFill>
                <a:effectLst/>
                <a:uLnTx/>
                <a:uFillTx/>
              </a:rPr>
              <a:t>2019;103(6):1216-1223. © 2018 Wolters Kluwer Health, Inc. </a:t>
            </a:r>
          </a:p>
        </p:txBody>
      </p:sp>
      <p:grpSp>
        <p:nvGrpSpPr>
          <p:cNvPr id="48" name="Group 47">
            <a:extLst>
              <a:ext uri="{FF2B5EF4-FFF2-40B4-BE49-F238E27FC236}">
                <a16:creationId xmlns:a16="http://schemas.microsoft.com/office/drawing/2014/main" id="{A34ADCCF-CE4B-8261-BEBC-A9AD130E89A0}"/>
              </a:ext>
            </a:extLst>
          </p:cNvPr>
          <p:cNvGrpSpPr>
            <a:grpSpLocks noChangeAspect="1"/>
          </p:cNvGrpSpPr>
          <p:nvPr/>
        </p:nvGrpSpPr>
        <p:grpSpPr>
          <a:xfrm>
            <a:off x="1885287" y="2519163"/>
            <a:ext cx="3840325" cy="2652813"/>
            <a:chOff x="2111389" y="2870692"/>
            <a:chExt cx="4083943" cy="2821098"/>
          </a:xfrm>
        </p:grpSpPr>
        <p:sp>
          <p:nvSpPr>
            <p:cNvPr id="49" name="TextBox 48">
              <a:extLst>
                <a:ext uri="{FF2B5EF4-FFF2-40B4-BE49-F238E27FC236}">
                  <a16:creationId xmlns:a16="http://schemas.microsoft.com/office/drawing/2014/main" id="{390EC7AB-4EBE-D7CF-E5EE-ACD6FA8185E0}"/>
                </a:ext>
              </a:extLst>
            </p:cNvPr>
            <p:cNvSpPr txBox="1"/>
            <p:nvPr/>
          </p:nvSpPr>
          <p:spPr>
            <a:xfrm>
              <a:off x="2711836" y="2870692"/>
              <a:ext cx="3261416" cy="331588"/>
            </a:xfrm>
            <a:prstGeom prst="rect">
              <a:avLst/>
            </a:prstGeom>
            <a:noFill/>
          </p:spPr>
          <p:txBody>
            <a:bodyPr wrap="square" rtlCol="0">
              <a:spAutoFit/>
            </a:bodyPr>
            <a:lstStyle/>
            <a:p>
              <a:pPr algn="ctr"/>
              <a:r>
                <a:rPr lang="en-US" sz="1200" b="1"/>
                <a:t>Hypertension</a:t>
              </a:r>
              <a:endParaRPr lang="en-US" sz="1200" b="1" baseline="30000"/>
            </a:p>
          </p:txBody>
        </p:sp>
        <p:grpSp>
          <p:nvGrpSpPr>
            <p:cNvPr id="50" name="Group 49">
              <a:extLst>
                <a:ext uri="{FF2B5EF4-FFF2-40B4-BE49-F238E27FC236}">
                  <a16:creationId xmlns:a16="http://schemas.microsoft.com/office/drawing/2014/main" id="{13F65E38-2A70-C7FC-35D0-42B7B127D6C3}"/>
                </a:ext>
              </a:extLst>
            </p:cNvPr>
            <p:cNvGrpSpPr/>
            <p:nvPr/>
          </p:nvGrpSpPr>
          <p:grpSpPr>
            <a:xfrm>
              <a:off x="2523928" y="3079021"/>
              <a:ext cx="3420071" cy="2260953"/>
              <a:chOff x="5070988" y="2052801"/>
              <a:chExt cx="3757925" cy="2393029"/>
            </a:xfrm>
          </p:grpSpPr>
          <p:sp>
            <p:nvSpPr>
              <p:cNvPr id="73" name="Rectangle 5">
                <a:extLst>
                  <a:ext uri="{FF2B5EF4-FFF2-40B4-BE49-F238E27FC236}">
                    <a16:creationId xmlns:a16="http://schemas.microsoft.com/office/drawing/2014/main" id="{798673BA-4CE6-59D1-85BE-2D17DA6CB4DF}"/>
                  </a:ext>
                </a:extLst>
              </p:cNvPr>
              <p:cNvSpPr/>
              <p:nvPr/>
            </p:nvSpPr>
            <p:spPr>
              <a:xfrm>
                <a:off x="5459240" y="2159668"/>
                <a:ext cx="3269670" cy="2039353"/>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74" name="Straight Connector 73">
                <a:extLst>
                  <a:ext uri="{FF2B5EF4-FFF2-40B4-BE49-F238E27FC236}">
                    <a16:creationId xmlns:a16="http://schemas.microsoft.com/office/drawing/2014/main" id="{FAB9D543-B8F4-D489-E355-A6C7BB2427B8}"/>
                  </a:ext>
                </a:extLst>
              </p:cNvPr>
              <p:cNvCxnSpPr>
                <a:cxnSpLocks/>
              </p:cNvCxnSpPr>
              <p:nvPr/>
            </p:nvCxnSpPr>
            <p:spPr>
              <a:xfrm flipH="1">
                <a:off x="5395057" y="2157743"/>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0693E86-399B-286D-A6A0-29ABC328DC08}"/>
                  </a:ext>
                </a:extLst>
              </p:cNvPr>
              <p:cNvSpPr txBox="1"/>
              <p:nvPr/>
            </p:nvSpPr>
            <p:spPr>
              <a:xfrm>
                <a:off x="5070988" y="2052801"/>
                <a:ext cx="309947" cy="214475"/>
              </a:xfrm>
              <a:prstGeom prst="rect">
                <a:avLst/>
              </a:prstGeom>
              <a:noFill/>
            </p:spPr>
            <p:txBody>
              <a:bodyPr wrap="none" lIns="0" tIns="0" rIns="0" bIns="0" rtlCol="0" anchor="ctr" anchorCtr="0">
                <a:spAutoFit/>
              </a:bodyPr>
              <a:lstStyle/>
              <a:p>
                <a:pPr algn="r"/>
                <a:r>
                  <a:rPr lang="en-US" sz="1100"/>
                  <a:t>400</a:t>
                </a:r>
              </a:p>
            </p:txBody>
          </p:sp>
          <p:cxnSp>
            <p:nvCxnSpPr>
              <p:cNvPr id="76" name="Straight Connector 75">
                <a:extLst>
                  <a:ext uri="{FF2B5EF4-FFF2-40B4-BE49-F238E27FC236}">
                    <a16:creationId xmlns:a16="http://schemas.microsoft.com/office/drawing/2014/main" id="{585EC1F5-C910-C020-3A35-AB75F34BAE55}"/>
                  </a:ext>
                </a:extLst>
              </p:cNvPr>
              <p:cNvCxnSpPr>
                <a:cxnSpLocks/>
              </p:cNvCxnSpPr>
              <p:nvPr/>
            </p:nvCxnSpPr>
            <p:spPr>
              <a:xfrm flipH="1">
                <a:off x="5395057" y="3151042"/>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D02F863-F610-7ECF-11E3-A021A6472412}"/>
                  </a:ext>
                </a:extLst>
              </p:cNvPr>
              <p:cNvSpPr txBox="1"/>
              <p:nvPr/>
            </p:nvSpPr>
            <p:spPr>
              <a:xfrm>
                <a:off x="5070989" y="3046100"/>
                <a:ext cx="309947" cy="214475"/>
              </a:xfrm>
              <a:prstGeom prst="rect">
                <a:avLst/>
              </a:prstGeom>
              <a:noFill/>
            </p:spPr>
            <p:txBody>
              <a:bodyPr wrap="none" lIns="0" tIns="0" rIns="0" bIns="0" rtlCol="0" anchor="ctr" anchorCtr="0">
                <a:spAutoFit/>
              </a:bodyPr>
              <a:lstStyle/>
              <a:p>
                <a:pPr algn="r"/>
                <a:r>
                  <a:rPr lang="en-US" sz="1100"/>
                  <a:t>200</a:t>
                </a:r>
              </a:p>
            </p:txBody>
          </p:sp>
          <p:cxnSp>
            <p:nvCxnSpPr>
              <p:cNvPr id="78" name="Straight Connector 77">
                <a:extLst>
                  <a:ext uri="{FF2B5EF4-FFF2-40B4-BE49-F238E27FC236}">
                    <a16:creationId xmlns:a16="http://schemas.microsoft.com/office/drawing/2014/main" id="{E8E09D3E-F5B9-CA63-3DCF-B9E2A98F4903}"/>
                  </a:ext>
                </a:extLst>
              </p:cNvPr>
              <p:cNvCxnSpPr>
                <a:cxnSpLocks/>
              </p:cNvCxnSpPr>
              <p:nvPr/>
            </p:nvCxnSpPr>
            <p:spPr>
              <a:xfrm flipH="1">
                <a:off x="5395057" y="3635699"/>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677A350-B3AD-BB94-BF38-BBE459687EF1}"/>
                  </a:ext>
                </a:extLst>
              </p:cNvPr>
              <p:cNvSpPr txBox="1"/>
              <p:nvPr/>
            </p:nvSpPr>
            <p:spPr>
              <a:xfrm>
                <a:off x="5070989" y="3530755"/>
                <a:ext cx="309947" cy="214475"/>
              </a:xfrm>
              <a:prstGeom prst="rect">
                <a:avLst/>
              </a:prstGeom>
              <a:noFill/>
            </p:spPr>
            <p:txBody>
              <a:bodyPr wrap="none" lIns="0" tIns="0" rIns="0" bIns="0" rtlCol="0" anchor="ctr" anchorCtr="0">
                <a:spAutoFit/>
              </a:bodyPr>
              <a:lstStyle/>
              <a:p>
                <a:pPr algn="r"/>
                <a:r>
                  <a:rPr lang="en-US" sz="1100"/>
                  <a:t>100</a:t>
                </a:r>
              </a:p>
            </p:txBody>
          </p:sp>
          <p:cxnSp>
            <p:nvCxnSpPr>
              <p:cNvPr id="80" name="Straight Connector 79">
                <a:extLst>
                  <a:ext uri="{FF2B5EF4-FFF2-40B4-BE49-F238E27FC236}">
                    <a16:creationId xmlns:a16="http://schemas.microsoft.com/office/drawing/2014/main" id="{80A328DA-B706-412A-12BB-2339C233E259}"/>
                  </a:ext>
                </a:extLst>
              </p:cNvPr>
              <p:cNvCxnSpPr>
                <a:cxnSpLocks/>
              </p:cNvCxnSpPr>
              <p:nvPr/>
            </p:nvCxnSpPr>
            <p:spPr>
              <a:xfrm flipH="1">
                <a:off x="5395057" y="413078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DA1CBA7-3DEC-AC6B-18B8-F6BC81DD8781}"/>
                  </a:ext>
                </a:extLst>
              </p:cNvPr>
              <p:cNvSpPr txBox="1"/>
              <p:nvPr/>
            </p:nvSpPr>
            <p:spPr>
              <a:xfrm>
                <a:off x="5277620" y="4012676"/>
                <a:ext cx="103316" cy="214475"/>
              </a:xfrm>
              <a:prstGeom prst="rect">
                <a:avLst/>
              </a:prstGeom>
              <a:noFill/>
            </p:spPr>
            <p:txBody>
              <a:bodyPr wrap="none" lIns="0" tIns="0" rIns="0" bIns="0" rtlCol="0" anchor="ctr" anchorCtr="0">
                <a:spAutoFit/>
              </a:bodyPr>
              <a:lstStyle/>
              <a:p>
                <a:pPr algn="r"/>
                <a:r>
                  <a:rPr lang="en-US" sz="1100"/>
                  <a:t>0</a:t>
                </a:r>
              </a:p>
            </p:txBody>
          </p:sp>
          <p:cxnSp>
            <p:nvCxnSpPr>
              <p:cNvPr id="82" name="Straight Connector 81">
                <a:extLst>
                  <a:ext uri="{FF2B5EF4-FFF2-40B4-BE49-F238E27FC236}">
                    <a16:creationId xmlns:a16="http://schemas.microsoft.com/office/drawing/2014/main" id="{7A3E2396-69D3-84B4-1E05-56CBAFC634BC}"/>
                  </a:ext>
                </a:extLst>
              </p:cNvPr>
              <p:cNvCxnSpPr/>
              <p:nvPr/>
            </p:nvCxnSpPr>
            <p:spPr>
              <a:xfrm>
                <a:off x="552761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F845833-5904-7A7A-8918-9F21C1BA2166}"/>
                  </a:ext>
                </a:extLst>
              </p:cNvPr>
              <p:cNvSpPr txBox="1"/>
              <p:nvPr/>
            </p:nvSpPr>
            <p:spPr>
              <a:xfrm>
                <a:off x="5477405" y="4231355"/>
                <a:ext cx="103316" cy="214475"/>
              </a:xfrm>
              <a:prstGeom prst="rect">
                <a:avLst/>
              </a:prstGeom>
              <a:noFill/>
            </p:spPr>
            <p:txBody>
              <a:bodyPr wrap="none" lIns="0" tIns="0" rIns="0" bIns="0" rtlCol="0" anchor="t" anchorCtr="0">
                <a:spAutoFit/>
              </a:bodyPr>
              <a:lstStyle/>
              <a:p>
                <a:pPr algn="ctr"/>
                <a:r>
                  <a:rPr lang="en-US" sz="1100"/>
                  <a:t>0</a:t>
                </a:r>
              </a:p>
            </p:txBody>
          </p:sp>
          <p:cxnSp>
            <p:nvCxnSpPr>
              <p:cNvPr id="84" name="Straight Connector 83">
                <a:extLst>
                  <a:ext uri="{FF2B5EF4-FFF2-40B4-BE49-F238E27FC236}">
                    <a16:creationId xmlns:a16="http://schemas.microsoft.com/office/drawing/2014/main" id="{8316B3BE-7516-4A3A-BD60-D99B8EAECBAE}"/>
                  </a:ext>
                </a:extLst>
              </p:cNvPr>
              <p:cNvCxnSpPr/>
              <p:nvPr/>
            </p:nvCxnSpPr>
            <p:spPr>
              <a:xfrm>
                <a:off x="6324627"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30C9AD1F-2AB5-8256-E1EB-8E18F213EABD}"/>
                  </a:ext>
                </a:extLst>
              </p:cNvPr>
              <p:cNvSpPr txBox="1"/>
              <p:nvPr/>
            </p:nvSpPr>
            <p:spPr>
              <a:xfrm>
                <a:off x="6274423" y="4231356"/>
                <a:ext cx="103316" cy="214474"/>
              </a:xfrm>
              <a:prstGeom prst="rect">
                <a:avLst/>
              </a:prstGeom>
              <a:noFill/>
            </p:spPr>
            <p:txBody>
              <a:bodyPr wrap="none" lIns="0" tIns="0" rIns="0" bIns="0" rtlCol="0" anchor="t" anchorCtr="0">
                <a:spAutoFit/>
              </a:bodyPr>
              <a:lstStyle/>
              <a:p>
                <a:pPr algn="ctr"/>
                <a:r>
                  <a:rPr lang="en-US" sz="1100"/>
                  <a:t>6</a:t>
                </a:r>
              </a:p>
            </p:txBody>
          </p:sp>
          <p:cxnSp>
            <p:nvCxnSpPr>
              <p:cNvPr id="86" name="Straight Connector 85">
                <a:extLst>
                  <a:ext uri="{FF2B5EF4-FFF2-40B4-BE49-F238E27FC236}">
                    <a16:creationId xmlns:a16="http://schemas.microsoft.com/office/drawing/2014/main" id="{3C854F3C-693D-9773-AE8B-811DC545548A}"/>
                  </a:ext>
                </a:extLst>
              </p:cNvPr>
              <p:cNvCxnSpPr/>
              <p:nvPr/>
            </p:nvCxnSpPr>
            <p:spPr>
              <a:xfrm>
                <a:off x="7127165"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6CFC821-BFC0-0850-FC04-91CC1AFA3F7D}"/>
                  </a:ext>
                </a:extLst>
              </p:cNvPr>
              <p:cNvSpPr txBox="1"/>
              <p:nvPr/>
            </p:nvSpPr>
            <p:spPr>
              <a:xfrm>
                <a:off x="7025302" y="4231356"/>
                <a:ext cx="206630" cy="214474"/>
              </a:xfrm>
              <a:prstGeom prst="rect">
                <a:avLst/>
              </a:prstGeom>
              <a:noFill/>
            </p:spPr>
            <p:txBody>
              <a:bodyPr wrap="none" lIns="0" tIns="0" rIns="0" bIns="0" rtlCol="0" anchor="t" anchorCtr="0">
                <a:spAutoFit/>
              </a:bodyPr>
              <a:lstStyle/>
              <a:p>
                <a:pPr algn="ctr"/>
                <a:r>
                  <a:rPr lang="en-US" sz="1100"/>
                  <a:t>12</a:t>
                </a:r>
              </a:p>
            </p:txBody>
          </p:sp>
          <p:cxnSp>
            <p:nvCxnSpPr>
              <p:cNvPr id="88" name="Straight Connector 87">
                <a:extLst>
                  <a:ext uri="{FF2B5EF4-FFF2-40B4-BE49-F238E27FC236}">
                    <a16:creationId xmlns:a16="http://schemas.microsoft.com/office/drawing/2014/main" id="{C4AD637B-24B6-0AE5-73E3-708DA880502A}"/>
                  </a:ext>
                </a:extLst>
              </p:cNvPr>
              <p:cNvCxnSpPr/>
              <p:nvPr/>
            </p:nvCxnSpPr>
            <p:spPr>
              <a:xfrm>
                <a:off x="8724144"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F80E2F6-2A33-7AB5-6CBC-FC2A8850EAC8}"/>
                  </a:ext>
                </a:extLst>
              </p:cNvPr>
              <p:cNvSpPr txBox="1"/>
              <p:nvPr/>
            </p:nvSpPr>
            <p:spPr>
              <a:xfrm>
                <a:off x="8622283" y="4231356"/>
                <a:ext cx="206630" cy="214474"/>
              </a:xfrm>
              <a:prstGeom prst="rect">
                <a:avLst/>
              </a:prstGeom>
              <a:noFill/>
            </p:spPr>
            <p:txBody>
              <a:bodyPr wrap="none" lIns="0" tIns="0" rIns="0" bIns="0" rtlCol="0" anchor="t" anchorCtr="0">
                <a:spAutoFit/>
              </a:bodyPr>
              <a:lstStyle/>
              <a:p>
                <a:pPr algn="ctr"/>
                <a:r>
                  <a:rPr lang="en-US" sz="1100"/>
                  <a:t>24</a:t>
                </a:r>
              </a:p>
            </p:txBody>
          </p:sp>
          <p:cxnSp>
            <p:nvCxnSpPr>
              <p:cNvPr id="90" name="Straight Connector 89">
                <a:extLst>
                  <a:ext uri="{FF2B5EF4-FFF2-40B4-BE49-F238E27FC236}">
                    <a16:creationId xmlns:a16="http://schemas.microsoft.com/office/drawing/2014/main" id="{E80FD5A3-BDC9-B26B-D05D-AC78F928BCD2}"/>
                  </a:ext>
                </a:extLst>
              </p:cNvPr>
              <p:cNvCxnSpPr>
                <a:cxnSpLocks/>
              </p:cNvCxnSpPr>
              <p:nvPr/>
            </p:nvCxnSpPr>
            <p:spPr>
              <a:xfrm flipH="1">
                <a:off x="5395057" y="2658050"/>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8423242D-094D-E66B-5706-36A335B16C82}"/>
                  </a:ext>
                </a:extLst>
              </p:cNvPr>
              <p:cNvSpPr txBox="1"/>
              <p:nvPr/>
            </p:nvSpPr>
            <p:spPr>
              <a:xfrm>
                <a:off x="5070989" y="2553108"/>
                <a:ext cx="309947" cy="214474"/>
              </a:xfrm>
              <a:prstGeom prst="rect">
                <a:avLst/>
              </a:prstGeom>
              <a:noFill/>
            </p:spPr>
            <p:txBody>
              <a:bodyPr wrap="none" lIns="0" tIns="0" rIns="0" bIns="0" rtlCol="0" anchor="ctr" anchorCtr="0">
                <a:spAutoFit/>
              </a:bodyPr>
              <a:lstStyle/>
              <a:p>
                <a:pPr algn="r"/>
                <a:r>
                  <a:rPr lang="en-US" sz="1100"/>
                  <a:t>300</a:t>
                </a:r>
              </a:p>
            </p:txBody>
          </p:sp>
        </p:grpSp>
        <p:sp>
          <p:nvSpPr>
            <p:cNvPr id="51" name="TextBox 50">
              <a:extLst>
                <a:ext uri="{FF2B5EF4-FFF2-40B4-BE49-F238E27FC236}">
                  <a16:creationId xmlns:a16="http://schemas.microsoft.com/office/drawing/2014/main" id="{A24458B5-B823-D584-BCCC-94AAB14B41B6}"/>
                </a:ext>
              </a:extLst>
            </p:cNvPr>
            <p:cNvSpPr txBox="1"/>
            <p:nvPr/>
          </p:nvSpPr>
          <p:spPr>
            <a:xfrm>
              <a:off x="3414868" y="5397219"/>
              <a:ext cx="1990356" cy="294571"/>
            </a:xfrm>
            <a:prstGeom prst="rect">
              <a:avLst/>
            </a:prstGeom>
            <a:noFill/>
          </p:spPr>
          <p:txBody>
            <a:bodyPr wrap="square" rtlCol="0">
              <a:spAutoFit/>
            </a:bodyPr>
            <a:lstStyle/>
            <a:p>
              <a:pPr algn="ctr"/>
              <a:r>
                <a:rPr lang="en-US" sz="1200" b="1"/>
                <a:t>Months postdonation</a:t>
              </a:r>
            </a:p>
          </p:txBody>
        </p:sp>
        <p:sp>
          <p:nvSpPr>
            <p:cNvPr id="52" name="TextBox 51">
              <a:extLst>
                <a:ext uri="{FF2B5EF4-FFF2-40B4-BE49-F238E27FC236}">
                  <a16:creationId xmlns:a16="http://schemas.microsoft.com/office/drawing/2014/main" id="{EAF2B956-A8F8-D966-57C8-371DF4121E04}"/>
                </a:ext>
              </a:extLst>
            </p:cNvPr>
            <p:cNvSpPr txBox="1"/>
            <p:nvPr/>
          </p:nvSpPr>
          <p:spPr>
            <a:xfrm rot="16200000">
              <a:off x="1143748" y="3838335"/>
              <a:ext cx="2487930" cy="552648"/>
            </a:xfrm>
            <a:prstGeom prst="rect">
              <a:avLst/>
            </a:prstGeom>
            <a:noFill/>
          </p:spPr>
          <p:txBody>
            <a:bodyPr wrap="square" rtlCol="0">
              <a:spAutoFit/>
            </a:bodyPr>
            <a:lstStyle/>
            <a:p>
              <a:pPr algn="ctr"/>
              <a:r>
                <a:rPr lang="en-US" sz="1200" b="1"/>
                <a:t> Incidence per 10,000 donors</a:t>
              </a:r>
            </a:p>
          </p:txBody>
        </p:sp>
        <p:grpSp>
          <p:nvGrpSpPr>
            <p:cNvPr id="53" name="Group 52">
              <a:extLst>
                <a:ext uri="{FF2B5EF4-FFF2-40B4-BE49-F238E27FC236}">
                  <a16:creationId xmlns:a16="http://schemas.microsoft.com/office/drawing/2014/main" id="{AEE69DEB-57B9-6E57-6F51-FA93D4CAE34B}"/>
                </a:ext>
              </a:extLst>
            </p:cNvPr>
            <p:cNvGrpSpPr/>
            <p:nvPr/>
          </p:nvGrpSpPr>
          <p:grpSpPr>
            <a:xfrm>
              <a:off x="3603023" y="4656078"/>
              <a:ext cx="133940" cy="102395"/>
              <a:chOff x="3598357" y="3886844"/>
              <a:chExt cx="133940" cy="267881"/>
            </a:xfrm>
          </p:grpSpPr>
          <p:cxnSp>
            <p:nvCxnSpPr>
              <p:cNvPr id="70" name="Straight Connector 69">
                <a:extLst>
                  <a:ext uri="{FF2B5EF4-FFF2-40B4-BE49-F238E27FC236}">
                    <a16:creationId xmlns:a16="http://schemas.microsoft.com/office/drawing/2014/main" id="{8385FD2F-4174-7043-B9E9-41B9E5987C97}"/>
                  </a:ext>
                </a:extLst>
              </p:cNvPr>
              <p:cNvCxnSpPr/>
              <p:nvPr/>
            </p:nvCxnSpPr>
            <p:spPr>
              <a:xfrm>
                <a:off x="3598357" y="3886844"/>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D2129E-D3E0-5B0A-6987-4DA3C716A99D}"/>
                  </a:ext>
                </a:extLst>
              </p:cNvPr>
              <p:cNvCxnSpPr/>
              <p:nvPr/>
            </p:nvCxnSpPr>
            <p:spPr>
              <a:xfrm>
                <a:off x="3598357" y="4152149"/>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DA743F7-3EFE-6A06-27C0-82AE98A60823}"/>
                  </a:ext>
                </a:extLst>
              </p:cNvPr>
              <p:cNvCxnSpPr/>
              <p:nvPr/>
            </p:nvCxnSpPr>
            <p:spPr>
              <a:xfrm>
                <a:off x="3665327" y="3886844"/>
                <a:ext cx="0" cy="267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Oval 53">
              <a:extLst>
                <a:ext uri="{FF2B5EF4-FFF2-40B4-BE49-F238E27FC236}">
                  <a16:creationId xmlns:a16="http://schemas.microsoft.com/office/drawing/2014/main" id="{BD9B4970-945A-13E7-F33B-DDC33ABAC94F}"/>
                </a:ext>
              </a:extLst>
            </p:cNvPr>
            <p:cNvSpPr>
              <a:spLocks noChangeAspect="1"/>
            </p:cNvSpPr>
            <p:nvPr/>
          </p:nvSpPr>
          <p:spPr>
            <a:xfrm>
              <a:off x="3637728" y="4673698"/>
              <a:ext cx="64008" cy="64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55" name="TextBox 54">
              <a:extLst>
                <a:ext uri="{FF2B5EF4-FFF2-40B4-BE49-F238E27FC236}">
                  <a16:creationId xmlns:a16="http://schemas.microsoft.com/office/drawing/2014/main" id="{96DA8A9C-C465-50AC-1D07-8ED0599D3219}"/>
                </a:ext>
              </a:extLst>
            </p:cNvPr>
            <p:cNvSpPr txBox="1"/>
            <p:nvPr/>
          </p:nvSpPr>
          <p:spPr>
            <a:xfrm>
              <a:off x="3747647" y="4602078"/>
              <a:ext cx="188053" cy="202637"/>
            </a:xfrm>
            <a:prstGeom prst="rect">
              <a:avLst/>
            </a:prstGeom>
            <a:noFill/>
          </p:spPr>
          <p:txBody>
            <a:bodyPr wrap="none" lIns="0" tIns="0" rIns="0" bIns="0" rtlCol="0" anchor="ctr" anchorCtr="0">
              <a:spAutoFit/>
            </a:bodyPr>
            <a:lstStyle/>
            <a:p>
              <a:r>
                <a:rPr lang="en-US" sz="1100" b="1"/>
                <a:t>74</a:t>
              </a:r>
            </a:p>
          </p:txBody>
        </p:sp>
        <p:grpSp>
          <p:nvGrpSpPr>
            <p:cNvPr id="56" name="Group 55">
              <a:extLst>
                <a:ext uri="{FF2B5EF4-FFF2-40B4-BE49-F238E27FC236}">
                  <a16:creationId xmlns:a16="http://schemas.microsoft.com/office/drawing/2014/main" id="{780AFE51-615B-6CAB-64D4-2B1AB6A040FF}"/>
                </a:ext>
              </a:extLst>
            </p:cNvPr>
            <p:cNvGrpSpPr/>
            <p:nvPr/>
          </p:nvGrpSpPr>
          <p:grpSpPr>
            <a:xfrm>
              <a:off x="4326923" y="4220311"/>
              <a:ext cx="133940" cy="142875"/>
              <a:chOff x="3598357" y="3886844"/>
              <a:chExt cx="133940" cy="267881"/>
            </a:xfrm>
          </p:grpSpPr>
          <p:cxnSp>
            <p:nvCxnSpPr>
              <p:cNvPr id="65" name="Straight Connector 64">
                <a:extLst>
                  <a:ext uri="{FF2B5EF4-FFF2-40B4-BE49-F238E27FC236}">
                    <a16:creationId xmlns:a16="http://schemas.microsoft.com/office/drawing/2014/main" id="{DDE67228-6A85-E35F-281F-EBE08E72C50E}"/>
                  </a:ext>
                </a:extLst>
              </p:cNvPr>
              <p:cNvCxnSpPr/>
              <p:nvPr/>
            </p:nvCxnSpPr>
            <p:spPr>
              <a:xfrm>
                <a:off x="3598357" y="3886844"/>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B5D4E9B-22DF-0EAC-F8C1-3BD920923057}"/>
                  </a:ext>
                </a:extLst>
              </p:cNvPr>
              <p:cNvCxnSpPr/>
              <p:nvPr/>
            </p:nvCxnSpPr>
            <p:spPr>
              <a:xfrm>
                <a:off x="3598357" y="4152149"/>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48E0D2C-A02C-5FA4-AB67-12C564C2CABD}"/>
                  </a:ext>
                </a:extLst>
              </p:cNvPr>
              <p:cNvCxnSpPr/>
              <p:nvPr/>
            </p:nvCxnSpPr>
            <p:spPr>
              <a:xfrm>
                <a:off x="3665327" y="3886844"/>
                <a:ext cx="0" cy="267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id="{4257EE83-B0AE-F534-F2AA-B81EEB5E4D5F}"/>
                </a:ext>
              </a:extLst>
            </p:cNvPr>
            <p:cNvSpPr>
              <a:spLocks noChangeAspect="1"/>
            </p:cNvSpPr>
            <p:nvPr/>
          </p:nvSpPr>
          <p:spPr>
            <a:xfrm>
              <a:off x="4361628" y="4264123"/>
              <a:ext cx="64008" cy="64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58" name="TextBox 57">
              <a:extLst>
                <a:ext uri="{FF2B5EF4-FFF2-40B4-BE49-F238E27FC236}">
                  <a16:creationId xmlns:a16="http://schemas.microsoft.com/office/drawing/2014/main" id="{5325102C-5B7D-E5BB-A063-2B4172D9C146}"/>
                </a:ext>
              </a:extLst>
            </p:cNvPr>
            <p:cNvSpPr txBox="1"/>
            <p:nvPr/>
          </p:nvSpPr>
          <p:spPr>
            <a:xfrm>
              <a:off x="4465451" y="4186407"/>
              <a:ext cx="282081" cy="202637"/>
            </a:xfrm>
            <a:prstGeom prst="rect">
              <a:avLst/>
            </a:prstGeom>
            <a:noFill/>
          </p:spPr>
          <p:txBody>
            <a:bodyPr wrap="none" lIns="0" tIns="0" rIns="0" bIns="0" rtlCol="0" anchor="ctr" anchorCtr="0">
              <a:spAutoFit/>
            </a:bodyPr>
            <a:lstStyle/>
            <a:p>
              <a:r>
                <a:rPr lang="en-US" sz="1100" b="1"/>
                <a:t>162</a:t>
              </a:r>
            </a:p>
          </p:txBody>
        </p:sp>
        <p:grpSp>
          <p:nvGrpSpPr>
            <p:cNvPr id="59" name="Group 58">
              <a:extLst>
                <a:ext uri="{FF2B5EF4-FFF2-40B4-BE49-F238E27FC236}">
                  <a16:creationId xmlns:a16="http://schemas.microsoft.com/office/drawing/2014/main" id="{FA802525-D713-9FF6-2C73-99C27DAB9020}"/>
                </a:ext>
              </a:extLst>
            </p:cNvPr>
            <p:cNvGrpSpPr/>
            <p:nvPr/>
          </p:nvGrpSpPr>
          <p:grpSpPr>
            <a:xfrm>
              <a:off x="5774723" y="3503551"/>
              <a:ext cx="133940" cy="197644"/>
              <a:chOff x="3598357" y="3886844"/>
              <a:chExt cx="133940" cy="267881"/>
            </a:xfrm>
          </p:grpSpPr>
          <p:cxnSp>
            <p:nvCxnSpPr>
              <p:cNvPr id="62" name="Straight Connector 61">
                <a:extLst>
                  <a:ext uri="{FF2B5EF4-FFF2-40B4-BE49-F238E27FC236}">
                    <a16:creationId xmlns:a16="http://schemas.microsoft.com/office/drawing/2014/main" id="{09940BAA-D533-0B0D-A43C-449DC69923B9}"/>
                  </a:ext>
                </a:extLst>
              </p:cNvPr>
              <p:cNvCxnSpPr/>
              <p:nvPr/>
            </p:nvCxnSpPr>
            <p:spPr>
              <a:xfrm>
                <a:off x="3598357" y="3886844"/>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8526779-B918-E866-9E49-927D41B05693}"/>
                  </a:ext>
                </a:extLst>
              </p:cNvPr>
              <p:cNvCxnSpPr/>
              <p:nvPr/>
            </p:nvCxnSpPr>
            <p:spPr>
              <a:xfrm>
                <a:off x="3598357" y="4152149"/>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72DA13-8F2B-4F04-6837-56A73A920D0E}"/>
                  </a:ext>
                </a:extLst>
              </p:cNvPr>
              <p:cNvCxnSpPr/>
              <p:nvPr/>
            </p:nvCxnSpPr>
            <p:spPr>
              <a:xfrm>
                <a:off x="3665327" y="3886844"/>
                <a:ext cx="0" cy="267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0" name="Oval 59">
              <a:extLst>
                <a:ext uri="{FF2B5EF4-FFF2-40B4-BE49-F238E27FC236}">
                  <a16:creationId xmlns:a16="http://schemas.microsoft.com/office/drawing/2014/main" id="{0A176A33-61AB-4052-BFF8-EEF383DBE0DA}"/>
                </a:ext>
              </a:extLst>
            </p:cNvPr>
            <p:cNvSpPr>
              <a:spLocks noChangeAspect="1"/>
            </p:cNvSpPr>
            <p:nvPr/>
          </p:nvSpPr>
          <p:spPr>
            <a:xfrm>
              <a:off x="5809428" y="3573560"/>
              <a:ext cx="64008" cy="64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61" name="TextBox 60">
              <a:extLst>
                <a:ext uri="{FF2B5EF4-FFF2-40B4-BE49-F238E27FC236}">
                  <a16:creationId xmlns:a16="http://schemas.microsoft.com/office/drawing/2014/main" id="{20FCBD70-08F2-417A-3873-8391F19FB32B}"/>
                </a:ext>
              </a:extLst>
            </p:cNvPr>
            <p:cNvSpPr txBox="1"/>
            <p:nvPr/>
          </p:nvSpPr>
          <p:spPr>
            <a:xfrm>
              <a:off x="5913251" y="3495844"/>
              <a:ext cx="282081" cy="202637"/>
            </a:xfrm>
            <a:prstGeom prst="rect">
              <a:avLst/>
            </a:prstGeom>
            <a:noFill/>
          </p:spPr>
          <p:txBody>
            <a:bodyPr wrap="none" lIns="0" tIns="0" rIns="0" bIns="0" rtlCol="0" anchor="ctr" anchorCtr="0">
              <a:spAutoFit/>
            </a:bodyPr>
            <a:lstStyle/>
            <a:p>
              <a:r>
                <a:rPr lang="en-US" sz="1100" b="1"/>
                <a:t>310</a:t>
              </a:r>
            </a:p>
          </p:txBody>
        </p:sp>
      </p:grpSp>
      <p:grpSp>
        <p:nvGrpSpPr>
          <p:cNvPr id="92" name="Group 91">
            <a:extLst>
              <a:ext uri="{FF2B5EF4-FFF2-40B4-BE49-F238E27FC236}">
                <a16:creationId xmlns:a16="http://schemas.microsoft.com/office/drawing/2014/main" id="{F46B7A2C-673F-36B0-0C28-83145A41709E}"/>
              </a:ext>
            </a:extLst>
          </p:cNvPr>
          <p:cNvGrpSpPr>
            <a:grpSpLocks noChangeAspect="1"/>
          </p:cNvGrpSpPr>
          <p:nvPr/>
        </p:nvGrpSpPr>
        <p:grpSpPr>
          <a:xfrm>
            <a:off x="6331224" y="2494643"/>
            <a:ext cx="3866264" cy="2682410"/>
            <a:chOff x="6276392" y="2874944"/>
            <a:chExt cx="3889154" cy="2698294"/>
          </a:xfrm>
        </p:grpSpPr>
        <p:grpSp>
          <p:nvGrpSpPr>
            <p:cNvPr id="93" name="Group 92">
              <a:extLst>
                <a:ext uri="{FF2B5EF4-FFF2-40B4-BE49-F238E27FC236}">
                  <a16:creationId xmlns:a16="http://schemas.microsoft.com/office/drawing/2014/main" id="{DA98867F-2BA2-2E81-7ACD-8BEB88BF51AA}"/>
                </a:ext>
              </a:extLst>
            </p:cNvPr>
            <p:cNvGrpSpPr/>
            <p:nvPr/>
          </p:nvGrpSpPr>
          <p:grpSpPr>
            <a:xfrm>
              <a:off x="6276392" y="2874944"/>
              <a:ext cx="3789692" cy="2698294"/>
              <a:chOff x="6276392" y="2874944"/>
              <a:chExt cx="3789692" cy="2698294"/>
            </a:xfrm>
          </p:grpSpPr>
          <p:sp>
            <p:nvSpPr>
              <p:cNvPr id="198" name="TextBox 197">
                <a:extLst>
                  <a:ext uri="{FF2B5EF4-FFF2-40B4-BE49-F238E27FC236}">
                    <a16:creationId xmlns:a16="http://schemas.microsoft.com/office/drawing/2014/main" id="{9A7430A5-AA2E-62ED-919E-70D4BA112F7D}"/>
                  </a:ext>
                </a:extLst>
              </p:cNvPr>
              <p:cNvSpPr txBox="1"/>
              <p:nvPr/>
            </p:nvSpPr>
            <p:spPr>
              <a:xfrm>
                <a:off x="6804668" y="2874944"/>
                <a:ext cx="3261416" cy="313655"/>
              </a:xfrm>
              <a:prstGeom prst="rect">
                <a:avLst/>
              </a:prstGeom>
              <a:noFill/>
            </p:spPr>
            <p:txBody>
              <a:bodyPr wrap="square" rtlCol="0">
                <a:spAutoFit/>
              </a:bodyPr>
              <a:lstStyle/>
              <a:p>
                <a:pPr algn="ctr"/>
                <a:r>
                  <a:rPr lang="en-US" sz="1200" b="1"/>
                  <a:t>Diabetes</a:t>
                </a:r>
                <a:endParaRPr lang="en-US" sz="1200" b="1" baseline="30000"/>
              </a:p>
            </p:txBody>
          </p:sp>
          <p:grpSp>
            <p:nvGrpSpPr>
              <p:cNvPr id="199" name="Group 198">
                <a:extLst>
                  <a:ext uri="{FF2B5EF4-FFF2-40B4-BE49-F238E27FC236}">
                    <a16:creationId xmlns:a16="http://schemas.microsoft.com/office/drawing/2014/main" id="{78049A29-0918-1D68-92F5-EE6D1BE9EE84}"/>
                  </a:ext>
                </a:extLst>
              </p:cNvPr>
              <p:cNvGrpSpPr/>
              <p:nvPr/>
            </p:nvGrpSpPr>
            <p:grpSpPr>
              <a:xfrm>
                <a:off x="6694266" y="3088752"/>
                <a:ext cx="3310787" cy="2244516"/>
                <a:chOff x="5185479" y="2058600"/>
                <a:chExt cx="3637846" cy="2375631"/>
              </a:xfrm>
            </p:grpSpPr>
            <p:sp>
              <p:nvSpPr>
                <p:cNvPr id="202" name="Rectangle 5">
                  <a:extLst>
                    <a:ext uri="{FF2B5EF4-FFF2-40B4-BE49-F238E27FC236}">
                      <a16:creationId xmlns:a16="http://schemas.microsoft.com/office/drawing/2014/main" id="{C68250BF-AB07-0845-C691-4E0C7D6107E6}"/>
                    </a:ext>
                  </a:extLst>
                </p:cNvPr>
                <p:cNvSpPr/>
                <p:nvPr/>
              </p:nvSpPr>
              <p:spPr>
                <a:xfrm>
                  <a:off x="5459240" y="2159668"/>
                  <a:ext cx="3269670" cy="2039353"/>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p>
              </p:txBody>
            </p:sp>
            <p:cxnSp>
              <p:nvCxnSpPr>
                <p:cNvPr id="203" name="Straight Connector 202">
                  <a:extLst>
                    <a:ext uri="{FF2B5EF4-FFF2-40B4-BE49-F238E27FC236}">
                      <a16:creationId xmlns:a16="http://schemas.microsoft.com/office/drawing/2014/main" id="{E5E334D9-1BD9-BF00-59F2-F6D589DDB19B}"/>
                    </a:ext>
                  </a:extLst>
                </p:cNvPr>
                <p:cNvCxnSpPr>
                  <a:cxnSpLocks/>
                </p:cNvCxnSpPr>
                <p:nvPr/>
              </p:nvCxnSpPr>
              <p:spPr>
                <a:xfrm flipH="1">
                  <a:off x="5395057" y="2157743"/>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F36F33DD-7B33-6C70-77D5-AAC9EDE5B63C}"/>
                    </a:ext>
                  </a:extLst>
                </p:cNvPr>
                <p:cNvSpPr txBox="1"/>
                <p:nvPr/>
              </p:nvSpPr>
              <p:spPr>
                <a:xfrm>
                  <a:off x="5185479" y="2058600"/>
                  <a:ext cx="195455" cy="202875"/>
                </a:xfrm>
                <a:prstGeom prst="rect">
                  <a:avLst/>
                </a:prstGeom>
                <a:noFill/>
              </p:spPr>
              <p:txBody>
                <a:bodyPr wrap="none" lIns="0" tIns="0" rIns="0" bIns="0" rtlCol="0" anchor="ctr" anchorCtr="0">
                  <a:spAutoFit/>
                </a:bodyPr>
                <a:lstStyle/>
                <a:p>
                  <a:pPr algn="r"/>
                  <a:r>
                    <a:rPr lang="en-US" sz="1100"/>
                    <a:t>20</a:t>
                  </a:r>
                </a:p>
              </p:txBody>
            </p:sp>
            <p:cxnSp>
              <p:nvCxnSpPr>
                <p:cNvPr id="205" name="Straight Connector 204">
                  <a:extLst>
                    <a:ext uri="{FF2B5EF4-FFF2-40B4-BE49-F238E27FC236}">
                      <a16:creationId xmlns:a16="http://schemas.microsoft.com/office/drawing/2014/main" id="{3D1782C2-811C-9D87-8E4F-5B6C273B0D21}"/>
                    </a:ext>
                  </a:extLst>
                </p:cNvPr>
                <p:cNvCxnSpPr>
                  <a:cxnSpLocks/>
                </p:cNvCxnSpPr>
                <p:nvPr/>
              </p:nvCxnSpPr>
              <p:spPr>
                <a:xfrm flipH="1">
                  <a:off x="5395057" y="3148403"/>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5C1E5670-2430-C587-3CC1-D826F5D152F4}"/>
                    </a:ext>
                  </a:extLst>
                </p:cNvPr>
                <p:cNvSpPr txBox="1"/>
                <p:nvPr/>
              </p:nvSpPr>
              <p:spPr>
                <a:xfrm>
                  <a:off x="5185480" y="3049259"/>
                  <a:ext cx="195455" cy="202875"/>
                </a:xfrm>
                <a:prstGeom prst="rect">
                  <a:avLst/>
                </a:prstGeom>
                <a:noFill/>
              </p:spPr>
              <p:txBody>
                <a:bodyPr wrap="none" lIns="0" tIns="0" rIns="0" bIns="0" rtlCol="0" anchor="ctr" anchorCtr="0">
                  <a:spAutoFit/>
                </a:bodyPr>
                <a:lstStyle/>
                <a:p>
                  <a:pPr algn="r"/>
                  <a:r>
                    <a:rPr lang="en-US" sz="1100"/>
                    <a:t>10</a:t>
                  </a:r>
                </a:p>
              </p:txBody>
            </p:sp>
            <p:cxnSp>
              <p:nvCxnSpPr>
                <p:cNvPr id="207" name="Straight Connector 206">
                  <a:extLst>
                    <a:ext uri="{FF2B5EF4-FFF2-40B4-BE49-F238E27FC236}">
                      <a16:creationId xmlns:a16="http://schemas.microsoft.com/office/drawing/2014/main" id="{9A28D061-B714-5665-8818-62CC5832806A}"/>
                    </a:ext>
                  </a:extLst>
                </p:cNvPr>
                <p:cNvCxnSpPr>
                  <a:cxnSpLocks/>
                </p:cNvCxnSpPr>
                <p:nvPr/>
              </p:nvCxnSpPr>
              <p:spPr>
                <a:xfrm flipH="1">
                  <a:off x="5395057" y="364098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84BB22F4-7976-8B5F-1670-6244E7DE1A8F}"/>
                    </a:ext>
                  </a:extLst>
                </p:cNvPr>
                <p:cNvSpPr txBox="1"/>
                <p:nvPr/>
              </p:nvSpPr>
              <p:spPr>
                <a:xfrm>
                  <a:off x="5283208" y="3541845"/>
                  <a:ext cx="97729" cy="202875"/>
                </a:xfrm>
                <a:prstGeom prst="rect">
                  <a:avLst/>
                </a:prstGeom>
                <a:noFill/>
              </p:spPr>
              <p:txBody>
                <a:bodyPr wrap="none" lIns="0" tIns="0" rIns="0" bIns="0" rtlCol="0" anchor="ctr" anchorCtr="0">
                  <a:spAutoFit/>
                </a:bodyPr>
                <a:lstStyle/>
                <a:p>
                  <a:pPr algn="r"/>
                  <a:r>
                    <a:rPr lang="en-US" sz="1100"/>
                    <a:t>5</a:t>
                  </a:r>
                </a:p>
              </p:txBody>
            </p:sp>
            <p:cxnSp>
              <p:nvCxnSpPr>
                <p:cNvPr id="209" name="Straight Connector 208">
                  <a:extLst>
                    <a:ext uri="{FF2B5EF4-FFF2-40B4-BE49-F238E27FC236}">
                      <a16:creationId xmlns:a16="http://schemas.microsoft.com/office/drawing/2014/main" id="{0E06C70D-4BAF-72DE-5CFB-2B1C1605F09B}"/>
                    </a:ext>
                  </a:extLst>
                </p:cNvPr>
                <p:cNvCxnSpPr>
                  <a:cxnSpLocks/>
                </p:cNvCxnSpPr>
                <p:nvPr/>
              </p:nvCxnSpPr>
              <p:spPr>
                <a:xfrm flipH="1">
                  <a:off x="5395057" y="413078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5FEA2130-8A3D-1286-4F5B-73A7B17A2EEA}"/>
                    </a:ext>
                  </a:extLst>
                </p:cNvPr>
                <p:cNvSpPr txBox="1"/>
                <p:nvPr/>
              </p:nvSpPr>
              <p:spPr>
                <a:xfrm>
                  <a:off x="5283208" y="4018476"/>
                  <a:ext cx="97729" cy="202875"/>
                </a:xfrm>
                <a:prstGeom prst="rect">
                  <a:avLst/>
                </a:prstGeom>
                <a:noFill/>
              </p:spPr>
              <p:txBody>
                <a:bodyPr wrap="none" lIns="0" tIns="0" rIns="0" bIns="0" rtlCol="0" anchor="ctr" anchorCtr="0">
                  <a:spAutoFit/>
                </a:bodyPr>
                <a:lstStyle/>
                <a:p>
                  <a:pPr algn="r"/>
                  <a:r>
                    <a:rPr lang="en-US" sz="1100"/>
                    <a:t>0</a:t>
                  </a:r>
                </a:p>
              </p:txBody>
            </p:sp>
            <p:cxnSp>
              <p:nvCxnSpPr>
                <p:cNvPr id="211" name="Straight Connector 210">
                  <a:extLst>
                    <a:ext uri="{FF2B5EF4-FFF2-40B4-BE49-F238E27FC236}">
                      <a16:creationId xmlns:a16="http://schemas.microsoft.com/office/drawing/2014/main" id="{2D882C90-1F15-9885-5A4D-F1EC88DEB27B}"/>
                    </a:ext>
                  </a:extLst>
                </p:cNvPr>
                <p:cNvCxnSpPr/>
                <p:nvPr/>
              </p:nvCxnSpPr>
              <p:spPr>
                <a:xfrm>
                  <a:off x="552761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3681A886-F514-37AE-A730-8ED76A5F8EFC}"/>
                    </a:ext>
                  </a:extLst>
                </p:cNvPr>
                <p:cNvSpPr txBox="1"/>
                <p:nvPr/>
              </p:nvSpPr>
              <p:spPr>
                <a:xfrm>
                  <a:off x="5490313" y="4231356"/>
                  <a:ext cx="77501" cy="202875"/>
                </a:xfrm>
                <a:prstGeom prst="rect">
                  <a:avLst/>
                </a:prstGeom>
                <a:noFill/>
              </p:spPr>
              <p:txBody>
                <a:bodyPr wrap="square" lIns="0" tIns="0" rIns="0" bIns="0" rtlCol="0" anchor="t" anchorCtr="0">
                  <a:spAutoFit/>
                </a:bodyPr>
                <a:lstStyle/>
                <a:p>
                  <a:pPr algn="ctr"/>
                  <a:r>
                    <a:rPr lang="en-US" sz="1100"/>
                    <a:t>0</a:t>
                  </a:r>
                </a:p>
              </p:txBody>
            </p:sp>
            <p:cxnSp>
              <p:nvCxnSpPr>
                <p:cNvPr id="213" name="Straight Connector 212">
                  <a:extLst>
                    <a:ext uri="{FF2B5EF4-FFF2-40B4-BE49-F238E27FC236}">
                      <a16:creationId xmlns:a16="http://schemas.microsoft.com/office/drawing/2014/main" id="{59C03D08-E98C-CAD3-9EA5-5E89A9361DB8}"/>
                    </a:ext>
                  </a:extLst>
                </p:cNvPr>
                <p:cNvCxnSpPr/>
                <p:nvPr/>
              </p:nvCxnSpPr>
              <p:spPr>
                <a:xfrm>
                  <a:off x="6324627"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4" name="TextBox 213">
                  <a:extLst>
                    <a:ext uri="{FF2B5EF4-FFF2-40B4-BE49-F238E27FC236}">
                      <a16:creationId xmlns:a16="http://schemas.microsoft.com/office/drawing/2014/main" id="{35057200-F4CE-9B01-E3F8-420CA6D8339B}"/>
                    </a:ext>
                  </a:extLst>
                </p:cNvPr>
                <p:cNvSpPr txBox="1"/>
                <p:nvPr/>
              </p:nvSpPr>
              <p:spPr>
                <a:xfrm>
                  <a:off x="6277218" y="4231355"/>
                  <a:ext cx="97729" cy="202875"/>
                </a:xfrm>
                <a:prstGeom prst="rect">
                  <a:avLst/>
                </a:prstGeom>
                <a:noFill/>
              </p:spPr>
              <p:txBody>
                <a:bodyPr wrap="none" lIns="0" tIns="0" rIns="0" bIns="0" rtlCol="0" anchor="t" anchorCtr="0">
                  <a:spAutoFit/>
                </a:bodyPr>
                <a:lstStyle/>
                <a:p>
                  <a:pPr algn="ctr"/>
                  <a:r>
                    <a:rPr lang="en-US" sz="1100"/>
                    <a:t>6</a:t>
                  </a:r>
                </a:p>
              </p:txBody>
            </p:sp>
            <p:cxnSp>
              <p:nvCxnSpPr>
                <p:cNvPr id="215" name="Straight Connector 214">
                  <a:extLst>
                    <a:ext uri="{FF2B5EF4-FFF2-40B4-BE49-F238E27FC236}">
                      <a16:creationId xmlns:a16="http://schemas.microsoft.com/office/drawing/2014/main" id="{0B6A2958-08E3-B463-5696-156AD5203470}"/>
                    </a:ext>
                  </a:extLst>
                </p:cNvPr>
                <p:cNvCxnSpPr/>
                <p:nvPr/>
              </p:nvCxnSpPr>
              <p:spPr>
                <a:xfrm>
                  <a:off x="7127165"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46DE13C5-9C97-26D4-8AE6-A0D9914CE095}"/>
                    </a:ext>
                  </a:extLst>
                </p:cNvPr>
                <p:cNvSpPr txBox="1"/>
                <p:nvPr/>
              </p:nvSpPr>
              <p:spPr>
                <a:xfrm>
                  <a:off x="7030891" y="4231355"/>
                  <a:ext cx="195455" cy="202875"/>
                </a:xfrm>
                <a:prstGeom prst="rect">
                  <a:avLst/>
                </a:prstGeom>
                <a:noFill/>
              </p:spPr>
              <p:txBody>
                <a:bodyPr wrap="none" lIns="0" tIns="0" rIns="0" bIns="0" rtlCol="0" anchor="t" anchorCtr="0">
                  <a:spAutoFit/>
                </a:bodyPr>
                <a:lstStyle/>
                <a:p>
                  <a:pPr algn="ctr"/>
                  <a:r>
                    <a:rPr lang="en-US" sz="1100"/>
                    <a:t>12</a:t>
                  </a:r>
                </a:p>
              </p:txBody>
            </p:sp>
            <p:cxnSp>
              <p:nvCxnSpPr>
                <p:cNvPr id="217" name="Straight Connector 216">
                  <a:extLst>
                    <a:ext uri="{FF2B5EF4-FFF2-40B4-BE49-F238E27FC236}">
                      <a16:creationId xmlns:a16="http://schemas.microsoft.com/office/drawing/2014/main" id="{9E1766E9-87E6-E1AF-ECCF-1A9E0D7AB3F9}"/>
                    </a:ext>
                  </a:extLst>
                </p:cNvPr>
                <p:cNvCxnSpPr/>
                <p:nvPr/>
              </p:nvCxnSpPr>
              <p:spPr>
                <a:xfrm>
                  <a:off x="8724144"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1DE59C68-9C3C-5796-F223-3580B1E7BE78}"/>
                    </a:ext>
                  </a:extLst>
                </p:cNvPr>
                <p:cNvSpPr txBox="1"/>
                <p:nvPr/>
              </p:nvSpPr>
              <p:spPr>
                <a:xfrm>
                  <a:off x="8627870" y="4231355"/>
                  <a:ext cx="195455" cy="202875"/>
                </a:xfrm>
                <a:prstGeom prst="rect">
                  <a:avLst/>
                </a:prstGeom>
                <a:noFill/>
              </p:spPr>
              <p:txBody>
                <a:bodyPr wrap="none" lIns="0" tIns="0" rIns="0" bIns="0" rtlCol="0" anchor="t" anchorCtr="0">
                  <a:spAutoFit/>
                </a:bodyPr>
                <a:lstStyle/>
                <a:p>
                  <a:pPr algn="ctr"/>
                  <a:r>
                    <a:rPr lang="en-US" sz="1100"/>
                    <a:t>24</a:t>
                  </a:r>
                </a:p>
              </p:txBody>
            </p:sp>
            <p:cxnSp>
              <p:nvCxnSpPr>
                <p:cNvPr id="219" name="Straight Connector 218">
                  <a:extLst>
                    <a:ext uri="{FF2B5EF4-FFF2-40B4-BE49-F238E27FC236}">
                      <a16:creationId xmlns:a16="http://schemas.microsoft.com/office/drawing/2014/main" id="{87FBAED2-A6B7-5198-1BDC-15B2A9D6BD97}"/>
                    </a:ext>
                  </a:extLst>
                </p:cNvPr>
                <p:cNvCxnSpPr>
                  <a:cxnSpLocks/>
                </p:cNvCxnSpPr>
                <p:nvPr/>
              </p:nvCxnSpPr>
              <p:spPr>
                <a:xfrm flipH="1">
                  <a:off x="5395057" y="2650121"/>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E067EAF2-F70A-0490-BD8A-957128052A43}"/>
                    </a:ext>
                  </a:extLst>
                </p:cNvPr>
                <p:cNvSpPr txBox="1"/>
                <p:nvPr/>
              </p:nvSpPr>
              <p:spPr>
                <a:xfrm>
                  <a:off x="5185480" y="2550979"/>
                  <a:ext cx="195455" cy="202875"/>
                </a:xfrm>
                <a:prstGeom prst="rect">
                  <a:avLst/>
                </a:prstGeom>
                <a:noFill/>
              </p:spPr>
              <p:txBody>
                <a:bodyPr wrap="none" lIns="0" tIns="0" rIns="0" bIns="0" rtlCol="0" anchor="ctr" anchorCtr="0">
                  <a:spAutoFit/>
                </a:bodyPr>
                <a:lstStyle/>
                <a:p>
                  <a:pPr algn="r"/>
                  <a:r>
                    <a:rPr lang="en-US" sz="1100"/>
                    <a:t>15</a:t>
                  </a:r>
                </a:p>
              </p:txBody>
            </p:sp>
          </p:grpSp>
          <p:sp>
            <p:nvSpPr>
              <p:cNvPr id="200" name="TextBox 199">
                <a:extLst>
                  <a:ext uri="{FF2B5EF4-FFF2-40B4-BE49-F238E27FC236}">
                    <a16:creationId xmlns:a16="http://schemas.microsoft.com/office/drawing/2014/main" id="{31EF675A-0AB9-959C-749C-33BD81C8392B}"/>
                  </a:ext>
                </a:extLst>
              </p:cNvPr>
              <p:cNvSpPr txBox="1"/>
              <p:nvPr/>
            </p:nvSpPr>
            <p:spPr>
              <a:xfrm>
                <a:off x="7468567" y="5294599"/>
                <a:ext cx="1990356" cy="278639"/>
              </a:xfrm>
              <a:prstGeom prst="rect">
                <a:avLst/>
              </a:prstGeom>
              <a:noFill/>
            </p:spPr>
            <p:txBody>
              <a:bodyPr wrap="square" rtlCol="0">
                <a:spAutoFit/>
              </a:bodyPr>
              <a:lstStyle/>
              <a:p>
                <a:pPr algn="ctr"/>
                <a:r>
                  <a:rPr lang="en-US" sz="1200" b="1"/>
                  <a:t>Months postdonation</a:t>
                </a:r>
              </a:p>
            </p:txBody>
          </p:sp>
          <p:sp>
            <p:nvSpPr>
              <p:cNvPr id="201" name="TextBox 200">
                <a:extLst>
                  <a:ext uri="{FF2B5EF4-FFF2-40B4-BE49-F238E27FC236}">
                    <a16:creationId xmlns:a16="http://schemas.microsoft.com/office/drawing/2014/main" id="{23A9F996-F121-EE66-C5EC-5D8A7A1EBF1F}"/>
                  </a:ext>
                </a:extLst>
              </p:cNvPr>
              <p:cNvSpPr txBox="1"/>
              <p:nvPr/>
            </p:nvSpPr>
            <p:spPr>
              <a:xfrm rot="16200000">
                <a:off x="5334725" y="3898453"/>
                <a:ext cx="2406091" cy="522758"/>
              </a:xfrm>
              <a:prstGeom prst="rect">
                <a:avLst/>
              </a:prstGeom>
              <a:noFill/>
            </p:spPr>
            <p:txBody>
              <a:bodyPr wrap="square" rtlCol="0">
                <a:spAutoFit/>
              </a:bodyPr>
              <a:lstStyle/>
              <a:p>
                <a:pPr algn="ctr"/>
                <a:r>
                  <a:rPr lang="en-US" sz="1200" b="1"/>
                  <a:t> Incidence per 10,000 donors</a:t>
                </a:r>
              </a:p>
            </p:txBody>
          </p:sp>
        </p:grpSp>
        <p:grpSp>
          <p:nvGrpSpPr>
            <p:cNvPr id="94" name="Group 93">
              <a:extLst>
                <a:ext uri="{FF2B5EF4-FFF2-40B4-BE49-F238E27FC236}">
                  <a16:creationId xmlns:a16="http://schemas.microsoft.com/office/drawing/2014/main" id="{D3D55E5B-9040-D6C7-02E8-C0CEB5A8052A}"/>
                </a:ext>
              </a:extLst>
            </p:cNvPr>
            <p:cNvGrpSpPr/>
            <p:nvPr/>
          </p:nvGrpSpPr>
          <p:grpSpPr>
            <a:xfrm>
              <a:off x="7672673" y="4585102"/>
              <a:ext cx="133940" cy="370912"/>
              <a:chOff x="3598357" y="3886844"/>
              <a:chExt cx="133940" cy="267881"/>
            </a:xfrm>
          </p:grpSpPr>
          <p:cxnSp>
            <p:nvCxnSpPr>
              <p:cNvPr id="195" name="Straight Connector 194">
                <a:extLst>
                  <a:ext uri="{FF2B5EF4-FFF2-40B4-BE49-F238E27FC236}">
                    <a16:creationId xmlns:a16="http://schemas.microsoft.com/office/drawing/2014/main" id="{78DD435F-68E1-5362-0F8B-7AAF9E9D5FAC}"/>
                  </a:ext>
                </a:extLst>
              </p:cNvPr>
              <p:cNvCxnSpPr/>
              <p:nvPr/>
            </p:nvCxnSpPr>
            <p:spPr>
              <a:xfrm>
                <a:off x="3598357" y="3886844"/>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E31E7B1-D508-EF4B-AAEB-D042BBCCFE77}"/>
                  </a:ext>
                </a:extLst>
              </p:cNvPr>
              <p:cNvCxnSpPr/>
              <p:nvPr/>
            </p:nvCxnSpPr>
            <p:spPr>
              <a:xfrm>
                <a:off x="3598357" y="4152149"/>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49DA3629-F717-C05D-EAAD-B3C1BC9DD84D}"/>
                  </a:ext>
                </a:extLst>
              </p:cNvPr>
              <p:cNvCxnSpPr/>
              <p:nvPr/>
            </p:nvCxnSpPr>
            <p:spPr>
              <a:xfrm>
                <a:off x="3665327" y="3886844"/>
                <a:ext cx="0" cy="267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Oval 95">
              <a:extLst>
                <a:ext uri="{FF2B5EF4-FFF2-40B4-BE49-F238E27FC236}">
                  <a16:creationId xmlns:a16="http://schemas.microsoft.com/office/drawing/2014/main" id="{4E460E7C-AF0C-B656-6F26-BCCB07B9C8AF}"/>
                </a:ext>
              </a:extLst>
            </p:cNvPr>
            <p:cNvSpPr>
              <a:spLocks noChangeAspect="1"/>
            </p:cNvSpPr>
            <p:nvPr/>
          </p:nvSpPr>
          <p:spPr>
            <a:xfrm>
              <a:off x="7709759" y="4835113"/>
              <a:ext cx="64008" cy="64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7" name="TextBox 96">
              <a:extLst>
                <a:ext uri="{FF2B5EF4-FFF2-40B4-BE49-F238E27FC236}">
                  <a16:creationId xmlns:a16="http://schemas.microsoft.com/office/drawing/2014/main" id="{F45395C0-306C-9B4F-C4AC-25E7BC47B70A}"/>
                </a:ext>
              </a:extLst>
            </p:cNvPr>
            <p:cNvSpPr txBox="1"/>
            <p:nvPr/>
          </p:nvSpPr>
          <p:spPr>
            <a:xfrm>
              <a:off x="7811201" y="4762877"/>
              <a:ext cx="88942" cy="191678"/>
            </a:xfrm>
            <a:prstGeom prst="rect">
              <a:avLst/>
            </a:prstGeom>
            <a:noFill/>
          </p:spPr>
          <p:txBody>
            <a:bodyPr wrap="none" lIns="0" tIns="0" rIns="0" bIns="0" rtlCol="0" anchor="ctr" anchorCtr="0">
              <a:spAutoFit/>
            </a:bodyPr>
            <a:lstStyle/>
            <a:p>
              <a:r>
                <a:rPr lang="en-US" sz="1100" b="1"/>
                <a:t>2</a:t>
              </a:r>
            </a:p>
          </p:txBody>
        </p:sp>
        <p:grpSp>
          <p:nvGrpSpPr>
            <p:cNvPr id="98" name="Group 97">
              <a:extLst>
                <a:ext uri="{FF2B5EF4-FFF2-40B4-BE49-F238E27FC236}">
                  <a16:creationId xmlns:a16="http://schemas.microsoft.com/office/drawing/2014/main" id="{1F600D33-B512-0567-6419-C1386349F45D}"/>
                </a:ext>
              </a:extLst>
            </p:cNvPr>
            <p:cNvGrpSpPr/>
            <p:nvPr/>
          </p:nvGrpSpPr>
          <p:grpSpPr>
            <a:xfrm>
              <a:off x="8396573" y="4207894"/>
              <a:ext cx="133940" cy="471487"/>
              <a:chOff x="3598357" y="3886844"/>
              <a:chExt cx="133940" cy="267881"/>
            </a:xfrm>
          </p:grpSpPr>
          <p:cxnSp>
            <p:nvCxnSpPr>
              <p:cNvPr id="192" name="Straight Connector 191">
                <a:extLst>
                  <a:ext uri="{FF2B5EF4-FFF2-40B4-BE49-F238E27FC236}">
                    <a16:creationId xmlns:a16="http://schemas.microsoft.com/office/drawing/2014/main" id="{5AD5BA3E-1A6E-8AA0-EDAE-73E0A1EFCA24}"/>
                  </a:ext>
                </a:extLst>
              </p:cNvPr>
              <p:cNvCxnSpPr/>
              <p:nvPr/>
            </p:nvCxnSpPr>
            <p:spPr>
              <a:xfrm>
                <a:off x="3598357" y="3886844"/>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73533A75-16F4-846F-4EC2-ACF11580AB8A}"/>
                  </a:ext>
                </a:extLst>
              </p:cNvPr>
              <p:cNvCxnSpPr/>
              <p:nvPr/>
            </p:nvCxnSpPr>
            <p:spPr>
              <a:xfrm>
                <a:off x="3598357" y="4152149"/>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FD94B85-FA80-0867-AC39-EEA901F7ABDD}"/>
                  </a:ext>
                </a:extLst>
              </p:cNvPr>
              <p:cNvCxnSpPr/>
              <p:nvPr/>
            </p:nvCxnSpPr>
            <p:spPr>
              <a:xfrm>
                <a:off x="3665327" y="3886844"/>
                <a:ext cx="0" cy="267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Oval 183">
              <a:extLst>
                <a:ext uri="{FF2B5EF4-FFF2-40B4-BE49-F238E27FC236}">
                  <a16:creationId xmlns:a16="http://schemas.microsoft.com/office/drawing/2014/main" id="{CDA8F28D-E017-1031-B131-DA978EF7D786}"/>
                </a:ext>
              </a:extLst>
            </p:cNvPr>
            <p:cNvSpPr>
              <a:spLocks noChangeAspect="1"/>
            </p:cNvSpPr>
            <p:nvPr/>
          </p:nvSpPr>
          <p:spPr>
            <a:xfrm>
              <a:off x="8431278" y="4458875"/>
              <a:ext cx="64008" cy="64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85" name="TextBox 184">
              <a:extLst>
                <a:ext uri="{FF2B5EF4-FFF2-40B4-BE49-F238E27FC236}">
                  <a16:creationId xmlns:a16="http://schemas.microsoft.com/office/drawing/2014/main" id="{738B2D8D-542C-B31C-1A59-E1675E6B2782}"/>
                </a:ext>
              </a:extLst>
            </p:cNvPr>
            <p:cNvSpPr txBox="1"/>
            <p:nvPr/>
          </p:nvSpPr>
          <p:spPr>
            <a:xfrm>
              <a:off x="8535101" y="4386640"/>
              <a:ext cx="88942" cy="191678"/>
            </a:xfrm>
            <a:prstGeom prst="rect">
              <a:avLst/>
            </a:prstGeom>
            <a:noFill/>
          </p:spPr>
          <p:txBody>
            <a:bodyPr wrap="none" lIns="0" tIns="0" rIns="0" bIns="0" rtlCol="0" anchor="ctr" anchorCtr="0">
              <a:spAutoFit/>
            </a:bodyPr>
            <a:lstStyle/>
            <a:p>
              <a:r>
                <a:rPr lang="en-US" sz="1100" b="1"/>
                <a:t>6</a:t>
              </a:r>
            </a:p>
          </p:txBody>
        </p:sp>
        <p:grpSp>
          <p:nvGrpSpPr>
            <p:cNvPr id="186" name="Group 185">
              <a:extLst>
                <a:ext uri="{FF2B5EF4-FFF2-40B4-BE49-F238E27FC236}">
                  <a16:creationId xmlns:a16="http://schemas.microsoft.com/office/drawing/2014/main" id="{7A40DD00-7707-481A-08DE-EE52F0CDAA47}"/>
                </a:ext>
              </a:extLst>
            </p:cNvPr>
            <p:cNvGrpSpPr/>
            <p:nvPr/>
          </p:nvGrpSpPr>
          <p:grpSpPr>
            <a:xfrm>
              <a:off x="9849136" y="3186335"/>
              <a:ext cx="133940" cy="842962"/>
              <a:chOff x="3598357" y="3886844"/>
              <a:chExt cx="133940" cy="267881"/>
            </a:xfrm>
          </p:grpSpPr>
          <p:cxnSp>
            <p:nvCxnSpPr>
              <p:cNvPr id="189" name="Straight Connector 188">
                <a:extLst>
                  <a:ext uri="{FF2B5EF4-FFF2-40B4-BE49-F238E27FC236}">
                    <a16:creationId xmlns:a16="http://schemas.microsoft.com/office/drawing/2014/main" id="{B3DCCA4C-CBEA-6F7E-47CE-421F8D562764}"/>
                  </a:ext>
                </a:extLst>
              </p:cNvPr>
              <p:cNvCxnSpPr/>
              <p:nvPr/>
            </p:nvCxnSpPr>
            <p:spPr>
              <a:xfrm>
                <a:off x="3598357" y="3886844"/>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E40B3ABF-45A2-3A48-BCD8-D3ECA9D56C5F}"/>
                  </a:ext>
                </a:extLst>
              </p:cNvPr>
              <p:cNvCxnSpPr/>
              <p:nvPr/>
            </p:nvCxnSpPr>
            <p:spPr>
              <a:xfrm>
                <a:off x="3598357" y="4152149"/>
                <a:ext cx="13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39E9A2F-AEA2-0934-1DEA-840E2B969ED2}"/>
                  </a:ext>
                </a:extLst>
              </p:cNvPr>
              <p:cNvCxnSpPr/>
              <p:nvPr/>
            </p:nvCxnSpPr>
            <p:spPr>
              <a:xfrm>
                <a:off x="3665327" y="3886844"/>
                <a:ext cx="0" cy="267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7" name="Oval 186">
              <a:extLst>
                <a:ext uri="{FF2B5EF4-FFF2-40B4-BE49-F238E27FC236}">
                  <a16:creationId xmlns:a16="http://schemas.microsoft.com/office/drawing/2014/main" id="{B52A8866-0485-77C1-111B-881492AB9BE4}"/>
                </a:ext>
              </a:extLst>
            </p:cNvPr>
            <p:cNvSpPr>
              <a:spLocks noChangeAspect="1"/>
            </p:cNvSpPr>
            <p:nvPr/>
          </p:nvSpPr>
          <p:spPr>
            <a:xfrm>
              <a:off x="9886222" y="3620675"/>
              <a:ext cx="64008" cy="6400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88" name="TextBox 187">
              <a:extLst>
                <a:ext uri="{FF2B5EF4-FFF2-40B4-BE49-F238E27FC236}">
                  <a16:creationId xmlns:a16="http://schemas.microsoft.com/office/drawing/2014/main" id="{284728A5-7305-9D01-BC52-9388F25A3B37}"/>
                </a:ext>
              </a:extLst>
            </p:cNvPr>
            <p:cNvSpPr txBox="1"/>
            <p:nvPr/>
          </p:nvSpPr>
          <p:spPr>
            <a:xfrm>
              <a:off x="9987664" y="3548440"/>
              <a:ext cx="177882" cy="191678"/>
            </a:xfrm>
            <a:prstGeom prst="rect">
              <a:avLst/>
            </a:prstGeom>
            <a:noFill/>
          </p:spPr>
          <p:txBody>
            <a:bodyPr wrap="none" lIns="0" tIns="0" rIns="0" bIns="0" rtlCol="0" anchor="ctr" anchorCtr="0">
              <a:spAutoFit/>
            </a:bodyPr>
            <a:lstStyle/>
            <a:p>
              <a:r>
                <a:rPr lang="en-US" sz="1100" b="1"/>
                <a:t>15</a:t>
              </a:r>
            </a:p>
          </p:txBody>
        </p:sp>
      </p:grpSp>
    </p:spTree>
    <p:extLst>
      <p:ext uri="{BB962C8B-B14F-4D97-AF65-F5344CB8AC3E}">
        <p14:creationId xmlns:p14="http://schemas.microsoft.com/office/powerpoint/2010/main" val="3334613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de-DE" sz="800"/>
              <a:t>ESRD, end-stage renal disease.</a:t>
            </a:r>
          </a:p>
          <a:p>
            <a:r>
              <a:rPr lang="de-DE" sz="800" b="1">
                <a:ea typeface="ITC Avant Garde Gothic Std Book" charset="0"/>
              </a:rPr>
              <a:t>1. </a:t>
            </a:r>
            <a:r>
              <a:rPr lang="de-DE" sz="800">
                <a:ea typeface="ITC Avant Garde Gothic Std Book" charset="0"/>
              </a:rPr>
              <a:t>Holscher CM, et al. </a:t>
            </a:r>
            <a:r>
              <a:rPr lang="de-DE" sz="800" i="1">
                <a:ea typeface="ITC Avant Garde Gothic Std Book" charset="0"/>
              </a:rPr>
              <a:t>Transplantation.</a:t>
            </a:r>
            <a:r>
              <a:rPr lang="de-DE" sz="800">
                <a:ea typeface="ITC Avant Garde Gothic Std Book" charset="0"/>
              </a:rPr>
              <a:t> 2019;103(6):1216-1223. </a:t>
            </a:r>
            <a:r>
              <a:rPr lang="de-DE" sz="800" b="1">
                <a:ea typeface="ITC Avant Garde Gothic Std Book" charset="0"/>
              </a:rPr>
              <a:t>2. </a:t>
            </a:r>
            <a:r>
              <a:rPr lang="en-US" sz="800"/>
              <a:t>Al </a:t>
            </a:r>
            <a:r>
              <a:rPr lang="en-US" sz="800" err="1"/>
              <a:t>Ammary</a:t>
            </a:r>
            <a:r>
              <a:rPr lang="en-US" sz="800"/>
              <a:t> F, et al. </a:t>
            </a:r>
            <a:r>
              <a:rPr lang="en-US" sz="800" i="1"/>
              <a:t>Clin J Am Soc Nephrol</a:t>
            </a:r>
            <a:r>
              <a:rPr lang="en-US" sz="800"/>
              <a:t>. 2019;14(7):1048-1055. </a:t>
            </a:r>
            <a:endParaRPr kumimoji="0" lang="en-US" sz="800" b="0" i="0" u="none" strike="noStrike" kern="1200" cap="none" spc="0" normalizeH="0" baseline="0" noProof="0">
              <a:ln>
                <a:noFill/>
              </a:ln>
              <a:effectLst/>
              <a:uLnTx/>
              <a:uFillTx/>
              <a:latin typeface="Arial" pitchFamily="34" charset="0"/>
              <a:ea typeface="ITC Avant Garde Gothic Std Book" charset="0"/>
              <a:cs typeface="Arial" pitchFamily="34"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sz="2400"/>
              <a:t>Development of Hypertension Is Common in Living Kidney Donors </a:t>
            </a:r>
            <a:br>
              <a:rPr lang="en-US" sz="2400"/>
            </a:br>
            <a:r>
              <a:rPr lang="en-US" sz="2400"/>
              <a:t>Postdonation</a:t>
            </a:r>
            <a:endParaRPr lang="en-US" sz="4000"/>
          </a:p>
        </p:txBody>
      </p:sp>
      <p:sp>
        <p:nvSpPr>
          <p:cNvPr id="34" name="Content Placeholder 2">
            <a:extLst>
              <a:ext uri="{FF2B5EF4-FFF2-40B4-BE49-F238E27FC236}">
                <a16:creationId xmlns:a16="http://schemas.microsoft.com/office/drawing/2014/main" id="{C5F96232-5D18-4962-9CF4-95E0606B489B}"/>
              </a:ext>
            </a:extLst>
          </p:cNvPr>
          <p:cNvSpPr>
            <a:spLocks noGrp="1"/>
          </p:cNvSpPr>
          <p:nvPr>
            <p:ph idx="1"/>
          </p:nvPr>
        </p:nvSpPr>
        <p:spPr>
          <a:xfrm>
            <a:off x="714375" y="1233077"/>
            <a:ext cx="3806183" cy="4395531"/>
          </a:xfrm>
        </p:spPr>
        <p:txBody>
          <a:bodyPr/>
          <a:lstStyle/>
          <a:p>
            <a:pPr>
              <a:spcAft>
                <a:spcPts val="600"/>
              </a:spcAft>
            </a:pPr>
            <a:r>
              <a:rPr lang="en-US" sz="1600"/>
              <a:t>Within 2 years of nephrectomy, </a:t>
            </a:r>
            <a:r>
              <a:rPr lang="en-US" sz="1600" b="1">
                <a:solidFill>
                  <a:schemeClr val="accent1"/>
                </a:solidFill>
              </a:rPr>
              <a:t>3.1% of living kidney donors developed hypertension and 0.15% developed new-onset diabetes</a:t>
            </a:r>
            <a:r>
              <a:rPr lang="en-US" sz="1600"/>
              <a:t>, both of which are predominant but manageable causes of postdonation ESRD</a:t>
            </a:r>
            <a:r>
              <a:rPr lang="en-US" sz="1600" baseline="30000"/>
              <a:t>1</a:t>
            </a:r>
            <a:endParaRPr lang="en-US" sz="1600"/>
          </a:p>
          <a:p>
            <a:pPr>
              <a:spcAft>
                <a:spcPts val="600"/>
              </a:spcAft>
            </a:pPr>
            <a:r>
              <a:rPr lang="en-US" sz="1600"/>
              <a:t>An analysis of 24,533 older (aged ≥50 years) living kidney donors found that, while the </a:t>
            </a:r>
            <a:r>
              <a:rPr lang="en-US" sz="1600" b="1">
                <a:solidFill>
                  <a:schemeClr val="accent1"/>
                </a:solidFill>
              </a:rPr>
              <a:t>risk of ESRD was higher in donors with vs without hypertension</a:t>
            </a:r>
            <a:r>
              <a:rPr lang="en-US" sz="1600"/>
              <a:t>, the absolute risk was low and there was no increase in mortality risk 15 years postdonation</a:t>
            </a:r>
            <a:r>
              <a:rPr lang="en-US" sz="1600" baseline="30000"/>
              <a:t>2</a:t>
            </a:r>
            <a:endParaRPr lang="en-US" sz="1600"/>
          </a:p>
        </p:txBody>
      </p:sp>
      <p:sp>
        <p:nvSpPr>
          <p:cNvPr id="35" name="TextBox 34">
            <a:extLst>
              <a:ext uri="{FF2B5EF4-FFF2-40B4-BE49-F238E27FC236}">
                <a16:creationId xmlns:a16="http://schemas.microsoft.com/office/drawing/2014/main" id="{F09C5FA0-67A0-4844-8311-017CA5561B09}"/>
              </a:ext>
            </a:extLst>
          </p:cNvPr>
          <p:cNvSpPr txBox="1"/>
          <p:nvPr/>
        </p:nvSpPr>
        <p:spPr>
          <a:xfrm>
            <a:off x="888576" y="6154433"/>
            <a:ext cx="5952836" cy="281843"/>
          </a:xfrm>
          <a:prstGeom prst="rect">
            <a:avLst/>
          </a:prstGeom>
          <a:noFill/>
        </p:spPr>
        <p:txBody>
          <a:bodyPr wrap="none" rtlCol="0" anchor="b" anchorCtr="0">
            <a:noAutofit/>
          </a:bodyPr>
          <a:lstStyle/>
          <a:p>
            <a:endParaRPr lang="en-US" sz="800">
              <a:ea typeface="ITC Avant Garde Gothic Std Book" charset="0"/>
            </a:endParaRPr>
          </a:p>
        </p:txBody>
      </p:sp>
      <p:sp>
        <p:nvSpPr>
          <p:cNvPr id="36" name="TextBox 35">
            <a:extLst>
              <a:ext uri="{FF2B5EF4-FFF2-40B4-BE49-F238E27FC236}">
                <a16:creationId xmlns:a16="http://schemas.microsoft.com/office/drawing/2014/main" id="{454CB86E-1433-46D5-BF47-95EA1917A067}"/>
              </a:ext>
            </a:extLst>
          </p:cNvPr>
          <p:cNvSpPr txBox="1"/>
          <p:nvPr/>
        </p:nvSpPr>
        <p:spPr>
          <a:xfrm>
            <a:off x="5436004" y="1161734"/>
            <a:ext cx="6442141" cy="523220"/>
          </a:xfrm>
          <a:prstGeom prst="rect">
            <a:avLst/>
          </a:prstGeom>
          <a:noFill/>
        </p:spPr>
        <p:txBody>
          <a:bodyPr wrap="square" rtlCol="0">
            <a:spAutoFit/>
          </a:bodyPr>
          <a:lstStyle/>
          <a:p>
            <a:pPr algn="ctr"/>
            <a:r>
              <a:rPr lang="en-US" sz="1400" b="1">
                <a:solidFill>
                  <a:schemeClr val="accent3"/>
                </a:solidFill>
              </a:rPr>
              <a:t>Incidence of Hypertension and Diabetes per 10,000 Living Kidney Donors at 6 Months, 1 Year, and 2 Years Postdonation</a:t>
            </a:r>
            <a:r>
              <a:rPr lang="en-US" sz="1400" b="1" baseline="30000">
                <a:solidFill>
                  <a:schemeClr val="accent3"/>
                </a:solidFill>
              </a:rPr>
              <a:t>1</a:t>
            </a:r>
          </a:p>
        </p:txBody>
      </p:sp>
      <p:sp>
        <p:nvSpPr>
          <p:cNvPr id="152" name="Rectangle: Rounded Corners 151">
            <a:extLst>
              <a:ext uri="{FF2B5EF4-FFF2-40B4-BE49-F238E27FC236}">
                <a16:creationId xmlns:a16="http://schemas.microsoft.com/office/drawing/2014/main" id="{9AEA05FE-057F-46ED-962C-5F450E8CC554}"/>
              </a:ext>
            </a:extLst>
          </p:cNvPr>
          <p:cNvSpPr/>
          <p:nvPr/>
        </p:nvSpPr>
        <p:spPr>
          <a:xfrm>
            <a:off x="1297447" y="5174078"/>
            <a:ext cx="9597106" cy="724118"/>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Early postdonation care for donors should emphasize healthy lifestyle practices, management of modifiable risk factors (</a:t>
            </a:r>
            <a:r>
              <a:rPr lang="en-US" sz="1600" b="1" err="1">
                <a:solidFill>
                  <a:schemeClr val="tx1"/>
                </a:solidFill>
              </a:rPr>
              <a:t>eg</a:t>
            </a:r>
            <a:r>
              <a:rPr lang="en-US" sz="1600" b="1">
                <a:solidFill>
                  <a:schemeClr val="tx1"/>
                </a:solidFill>
              </a:rPr>
              <a:t>, obesity), and early detection/management of comorbidities</a:t>
            </a:r>
            <a:r>
              <a:rPr lang="en-US" sz="1600" b="1" baseline="30000">
                <a:solidFill>
                  <a:schemeClr val="tx1"/>
                </a:solidFill>
              </a:rPr>
              <a:t>1</a:t>
            </a:r>
            <a:endParaRPr lang="en-US" sz="1600" b="1">
              <a:solidFill>
                <a:schemeClr val="tx1"/>
              </a:solidFill>
            </a:endParaRPr>
          </a:p>
        </p:txBody>
      </p:sp>
      <p:graphicFrame>
        <p:nvGraphicFramePr>
          <p:cNvPr id="153" name="Table 152">
            <a:extLst>
              <a:ext uri="{FF2B5EF4-FFF2-40B4-BE49-F238E27FC236}">
                <a16:creationId xmlns:a16="http://schemas.microsoft.com/office/drawing/2014/main" id="{141653C8-2757-49A4-8C31-B4DF92A501C0}"/>
              </a:ext>
            </a:extLst>
          </p:cNvPr>
          <p:cNvGraphicFramePr>
            <a:graphicFrameLocks noGrp="1"/>
          </p:cNvGraphicFramePr>
          <p:nvPr>
            <p:extLst>
              <p:ext uri="{D42A27DB-BD31-4B8C-83A1-F6EECF244321}">
                <p14:modId xmlns:p14="http://schemas.microsoft.com/office/powerpoint/2010/main" val="3817841100"/>
              </p:ext>
            </p:extLst>
          </p:nvPr>
        </p:nvGraphicFramePr>
        <p:xfrm>
          <a:off x="5598968" y="1692933"/>
          <a:ext cx="5937955" cy="3017520"/>
        </p:xfrm>
        <a:graphic>
          <a:graphicData uri="http://schemas.openxmlformats.org/drawingml/2006/table">
            <a:tbl>
              <a:tblPr firstRow="1" bandRow="1"/>
              <a:tblGrid>
                <a:gridCol w="1878438">
                  <a:extLst>
                    <a:ext uri="{9D8B030D-6E8A-4147-A177-3AD203B41FA5}">
                      <a16:colId xmlns:a16="http://schemas.microsoft.com/office/drawing/2014/main" val="20000"/>
                    </a:ext>
                  </a:extLst>
                </a:gridCol>
                <a:gridCol w="1262729">
                  <a:extLst>
                    <a:ext uri="{9D8B030D-6E8A-4147-A177-3AD203B41FA5}">
                      <a16:colId xmlns:a16="http://schemas.microsoft.com/office/drawing/2014/main" val="20001"/>
                    </a:ext>
                  </a:extLst>
                </a:gridCol>
                <a:gridCol w="1481880">
                  <a:extLst>
                    <a:ext uri="{9D8B030D-6E8A-4147-A177-3AD203B41FA5}">
                      <a16:colId xmlns:a16="http://schemas.microsoft.com/office/drawing/2014/main" val="20003"/>
                    </a:ext>
                  </a:extLst>
                </a:gridCol>
                <a:gridCol w="1314908">
                  <a:extLst>
                    <a:ext uri="{9D8B030D-6E8A-4147-A177-3AD203B41FA5}">
                      <a16:colId xmlns:a16="http://schemas.microsoft.com/office/drawing/2014/main" val="1586818910"/>
                    </a:ext>
                  </a:extLst>
                </a:gridCol>
              </a:tblGrid>
              <a:tr h="38036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300">
                        <a:solidFill>
                          <a:schemeClr val="bg2"/>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80B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a:latin typeface="Arial" panose="020B0604020202020204" pitchFamily="34" charset="0"/>
                          <a:cs typeface="Arial" panose="020B0604020202020204" pitchFamily="34" charset="0"/>
                        </a:rPr>
                        <a:t>Complete Case Estimate</a:t>
                      </a:r>
                      <a:endParaRPr lang="en-US" sz="1200" baseline="30000">
                        <a:solidFill>
                          <a:schemeClr val="bg2"/>
                        </a:solidFill>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80B4"/>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200" b="1" kern="1200">
                          <a:solidFill>
                            <a:schemeClr val="lt1"/>
                          </a:solidFill>
                          <a:latin typeface="Arial" panose="020B0604020202020204" pitchFamily="34" charset="0"/>
                          <a:ea typeface="+mn-ea"/>
                          <a:cs typeface="Arial" panose="020B0604020202020204" pitchFamily="34" charset="0"/>
                        </a:rPr>
                        <a:t>Estimate by Inverse Probability Weighting</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80B4"/>
                    </a:solidFill>
                  </a:tcPr>
                </a:tc>
                <a:tc>
                  <a:txBody>
                    <a:bodyPr/>
                    <a:lstStyle/>
                    <a:p>
                      <a:pPr marL="0" algn="ctr" defTabSz="914400" rtl="0" eaLnBrk="1" latinLnBrk="0" hangingPunct="1"/>
                      <a:r>
                        <a:rPr lang="en-US" sz="1200" b="1" kern="1200">
                          <a:solidFill>
                            <a:schemeClr val="lt1"/>
                          </a:solidFill>
                          <a:latin typeface="Arial" panose="020B0604020202020204" pitchFamily="34" charset="0"/>
                          <a:ea typeface="+mn-ea"/>
                          <a:cs typeface="Arial" panose="020B0604020202020204" pitchFamily="34" charset="0"/>
                        </a:rPr>
                        <a:t>Estimate by Multiple Imputation</a:t>
                      </a:r>
                    </a:p>
                  </a:txBody>
                  <a:tcPr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180B4"/>
                    </a:solidFill>
                  </a:tcPr>
                </a:tc>
                <a:extLst>
                  <a:ext uri="{0D108BD9-81ED-4DB2-BD59-A6C34878D82A}">
                    <a16:rowId xmlns:a16="http://schemas.microsoft.com/office/drawing/2014/main" val="10000"/>
                  </a:ext>
                </a:extLst>
              </a:tr>
              <a:tr h="201372">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US" sz="1200" b="1" kern="1200">
                          <a:solidFill>
                            <a:schemeClr val="tx1"/>
                          </a:solidFill>
                          <a:latin typeface="Arial" panose="020B0604020202020204" pitchFamily="34" charset="0"/>
                          <a:ea typeface="+mn-ea"/>
                          <a:cs typeface="Arial" panose="020B0604020202020204" pitchFamily="34" charset="0"/>
                        </a:rPr>
                        <a:t>New-onset hypertension</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AEEE">
                        <a:tint val="4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EEE">
                        <a:tint val="40000"/>
                      </a:srgbClr>
                    </a:solidFill>
                  </a:tcPr>
                </a:tc>
                <a:extLst>
                  <a:ext uri="{0D108BD9-81ED-4DB2-BD59-A6C34878D82A}">
                    <a16:rowId xmlns:a16="http://schemas.microsoft.com/office/drawing/2014/main" val="10001"/>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algn="l" defTabSz="914400" rtl="0" eaLnBrk="1" latinLnBrk="0" hangingPunct="1"/>
                      <a:r>
                        <a:rPr lang="en-US" sz="1200" kern="1200">
                          <a:solidFill>
                            <a:schemeClr val="tx1"/>
                          </a:solidFill>
                          <a:latin typeface="Arial" panose="020B0604020202020204" pitchFamily="34" charset="0"/>
                          <a:ea typeface="+mn-ea"/>
                          <a:cs typeface="Arial" panose="020B0604020202020204" pitchFamily="34" charset="0"/>
                        </a:rPr>
                        <a:t>6 months postdonation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a:solidFill>
                            <a:schemeClr val="tx1"/>
                          </a:solidFill>
                          <a:latin typeface="Arial" panose="020B0604020202020204" pitchFamily="34" charset="0"/>
                          <a:cs typeface="Arial" panose="020B0604020202020204" pitchFamily="34" charset="0"/>
                        </a:rPr>
                        <a:t>74</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cs typeface="Arial" panose="020B0604020202020204" pitchFamily="34" charset="0"/>
                        </a:rPr>
                        <a:t>98</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78</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extLst>
                  <a:ext uri="{0D108BD9-81ED-4DB2-BD59-A6C34878D82A}">
                    <a16:rowId xmlns:a16="http://schemas.microsoft.com/office/drawing/2014/main" val="10002"/>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en-US" sz="1200" kern="1200">
                          <a:solidFill>
                            <a:schemeClr val="tx1"/>
                          </a:solidFill>
                          <a:latin typeface="Arial" panose="020B0604020202020204" pitchFamily="34" charset="0"/>
                          <a:ea typeface="+mn-ea"/>
                          <a:cs typeface="Arial" panose="020B0604020202020204" pitchFamily="34" charset="0"/>
                        </a:rPr>
                        <a:t>1 year postdonation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cs typeface="Arial" panose="020B0604020202020204" pitchFamily="34" charset="0"/>
                        </a:rPr>
                        <a:t>162</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cs typeface="Arial" panose="020B0604020202020204" pitchFamily="34" charset="0"/>
                        </a:rPr>
                        <a:t>200</a:t>
                      </a: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164</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extLst>
                  <a:ext uri="{0D108BD9-81ED-4DB2-BD59-A6C34878D82A}">
                    <a16:rowId xmlns:a16="http://schemas.microsoft.com/office/drawing/2014/main" val="10003"/>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en-US" sz="1200" kern="1200">
                          <a:solidFill>
                            <a:schemeClr val="tx1"/>
                          </a:solidFill>
                          <a:latin typeface="Arial" panose="020B0604020202020204" pitchFamily="34" charset="0"/>
                          <a:ea typeface="+mn-ea"/>
                          <a:cs typeface="Arial" panose="020B0604020202020204" pitchFamily="34" charset="0"/>
                        </a:rPr>
                        <a:t>2 years postdonation</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ea typeface="+mn-ea"/>
                          <a:cs typeface="Arial" panose="020B0604020202020204" pitchFamily="34" charset="0"/>
                        </a:rPr>
                        <a:t>310</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200" kern="1200">
                          <a:solidFill>
                            <a:schemeClr val="tx1"/>
                          </a:solidFill>
                          <a:latin typeface="Arial" panose="020B0604020202020204" pitchFamily="34" charset="0"/>
                          <a:ea typeface="+mn-ea"/>
                          <a:cs typeface="Arial" panose="020B0604020202020204" pitchFamily="34" charset="0"/>
                        </a:rPr>
                        <a:t>362</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7F2FC"/>
                    </a:solidFill>
                  </a:tcP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319</a:t>
                      </a: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extLst>
                  <a:ext uri="{0D108BD9-81ED-4DB2-BD59-A6C34878D82A}">
                    <a16:rowId xmlns:a16="http://schemas.microsoft.com/office/drawing/2014/main" val="2703440716"/>
                  </a:ext>
                </a:extLst>
              </a:tr>
              <a:tr h="201372">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it-IT" sz="1200" b="1" kern="1200">
                          <a:solidFill>
                            <a:schemeClr val="tx1"/>
                          </a:solidFill>
                          <a:latin typeface="Arial" panose="020B0604020202020204" pitchFamily="34" charset="0"/>
                          <a:ea typeface="+mn-ea"/>
                          <a:cs typeface="Arial" panose="020B0604020202020204" pitchFamily="34" charset="0"/>
                        </a:rPr>
                        <a:t>New-onset diabetes</a:t>
                      </a:r>
                      <a:endParaRPr lang="en-US" sz="1200" b="1" kern="1200" baseline="30000">
                        <a:solidFill>
                          <a:schemeClr val="tx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EEE">
                        <a:tint val="4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EEE">
                        <a:tint val="4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EEE">
                        <a:tint val="40000"/>
                      </a:srgb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AEEE">
                        <a:tint val="40000"/>
                      </a:srgbClr>
                    </a:solidFill>
                  </a:tcPr>
                </a:tc>
                <a:extLst>
                  <a:ext uri="{0D108BD9-81ED-4DB2-BD59-A6C34878D82A}">
                    <a16:rowId xmlns:a16="http://schemas.microsoft.com/office/drawing/2014/main" val="3195649049"/>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defTabSz="914400" rtl="0" eaLnBrk="1" latinLnBrk="0" hangingPunct="1"/>
                      <a:r>
                        <a:rPr lang="en-US" sz="1200" kern="1200">
                          <a:solidFill>
                            <a:schemeClr val="tx1"/>
                          </a:solidFill>
                          <a:latin typeface="Arial" panose="020B0604020202020204" pitchFamily="34" charset="0"/>
                          <a:ea typeface="+mn-ea"/>
                          <a:cs typeface="Arial" panose="020B0604020202020204" pitchFamily="34" charset="0"/>
                        </a:rPr>
                        <a:t>6 months postdonation</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tc>
                  <a:txBody>
                    <a:bodyPr/>
                    <a:lstStyle/>
                    <a:p>
                      <a:pPr marL="0" lvl="0" indent="-282575" algn="ctr" defTabSz="914400" rtl="0" eaLnBrk="1" latinLnBrk="0" hangingPunct="1"/>
                      <a:r>
                        <a:rPr lang="en-US" sz="1200" kern="120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tc>
                  <a:txBody>
                    <a:bodyPr/>
                    <a:lstStyle/>
                    <a:p>
                      <a:pPr marL="0" marR="0" lvl="0" indent="-282575"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tc>
                  <a:txBody>
                    <a:bodyPr/>
                    <a:lstStyle/>
                    <a:p>
                      <a:pPr marL="0" marR="0" lvl="0" indent="-282575"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extLst>
                  <a:ext uri="{0D108BD9-81ED-4DB2-BD59-A6C34878D82A}">
                    <a16:rowId xmlns:a16="http://schemas.microsoft.com/office/drawing/2014/main" val="17457207"/>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en-US" sz="1200" kern="1200">
                          <a:solidFill>
                            <a:schemeClr val="tx1"/>
                          </a:solidFill>
                          <a:latin typeface="Arial" panose="020B0604020202020204" pitchFamily="34" charset="0"/>
                          <a:ea typeface="+mn-ea"/>
                          <a:cs typeface="Arial" panose="020B0604020202020204" pitchFamily="34" charset="0"/>
                        </a:rPr>
                        <a:t>1 year postdonation</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6</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6</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F2FC"/>
                    </a:solidFill>
                  </a:tcPr>
                </a:tc>
                <a:extLst>
                  <a:ext uri="{0D108BD9-81ED-4DB2-BD59-A6C34878D82A}">
                    <a16:rowId xmlns:a16="http://schemas.microsoft.com/office/drawing/2014/main" val="1572717375"/>
                  </a:ext>
                </a:extLst>
              </a:tr>
              <a:tr h="20137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lvl="0" indent="-282575" algn="l"/>
                      <a:r>
                        <a:rPr lang="en-US" sz="1200" kern="1200">
                          <a:solidFill>
                            <a:schemeClr val="tx1"/>
                          </a:solidFill>
                          <a:latin typeface="Arial" panose="020B0604020202020204" pitchFamily="34" charset="0"/>
                          <a:ea typeface="+mn-ea"/>
                          <a:cs typeface="Arial" panose="020B0604020202020204" pitchFamily="34" charset="0"/>
                        </a:rPr>
                        <a:t>2 years postdonation</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2FC"/>
                    </a:solidFill>
                  </a:tcPr>
                </a:tc>
                <a:tc>
                  <a:txBody>
                    <a:bodyPr/>
                    <a:lstStyle/>
                    <a:p>
                      <a:pPr algn="ctr"/>
                      <a:r>
                        <a:rPr lang="en-US" sz="1200" kern="1200">
                          <a:solidFill>
                            <a:schemeClr val="tx1"/>
                          </a:solidFill>
                          <a:latin typeface="Arial" panose="020B0604020202020204" pitchFamily="34" charset="0"/>
                          <a:ea typeface="+mn-ea"/>
                          <a:cs typeface="Arial" panose="020B0604020202020204" pitchFamily="34" charset="0"/>
                        </a:rPr>
                        <a:t>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2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15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2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Arial" panose="020B0604020202020204" pitchFamily="34" charset="0"/>
                          <a:ea typeface="+mn-ea"/>
                          <a:cs typeface="Arial" panose="020B0604020202020204" pitchFamily="34" charset="0"/>
                        </a:rPr>
                        <a:t>15</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F2FC"/>
                    </a:solidFill>
                  </a:tcPr>
                </a:tc>
                <a:extLst>
                  <a:ext uri="{0D108BD9-81ED-4DB2-BD59-A6C34878D82A}">
                    <a16:rowId xmlns:a16="http://schemas.microsoft.com/office/drawing/2014/main" val="1938779973"/>
                  </a:ext>
                </a:extLst>
              </a:tr>
            </a:tbl>
          </a:graphicData>
        </a:graphic>
      </p:graphicFrame>
      <p:sp>
        <p:nvSpPr>
          <p:cNvPr id="3" name="TextBox 2">
            <a:extLst>
              <a:ext uri="{FF2B5EF4-FFF2-40B4-BE49-F238E27FC236}">
                <a16:creationId xmlns:a16="http://schemas.microsoft.com/office/drawing/2014/main" id="{178D83FD-546B-A269-D24A-624CB62ED764}"/>
              </a:ext>
            </a:extLst>
          </p:cNvPr>
          <p:cNvSpPr txBox="1"/>
          <p:nvPr/>
        </p:nvSpPr>
        <p:spPr>
          <a:xfrm>
            <a:off x="5598968" y="4667150"/>
            <a:ext cx="6096000" cy="215444"/>
          </a:xfrm>
          <a:prstGeom prst="rect">
            <a:avLst/>
          </a:prstGeom>
          <a:noFill/>
        </p:spPr>
        <p:txBody>
          <a:bodyPr wrap="square">
            <a:spAutoFit/>
          </a:bodyPr>
          <a:lstStyle/>
          <a:p>
            <a:pPr fontAlgn="auto">
              <a:spcBef>
                <a:spcPts val="0"/>
              </a:spcBef>
              <a:spcAft>
                <a:spcPts val="0"/>
              </a:spcAft>
              <a:defRPr/>
            </a:pPr>
            <a:r>
              <a:rPr lang="de-DE" sz="800" kern="0">
                <a:solidFill>
                  <a:srgbClr val="FFFFFF">
                    <a:lumMod val="50000"/>
                  </a:srgbClr>
                </a:solidFill>
              </a:rPr>
              <a:t>Used with permission from Holscher CM, et al. </a:t>
            </a:r>
            <a:r>
              <a:rPr lang="de-DE" sz="800" i="1" kern="0">
                <a:solidFill>
                  <a:srgbClr val="FFFFFF">
                    <a:lumMod val="50000"/>
                  </a:srgbClr>
                </a:solidFill>
              </a:rPr>
              <a:t>Transplantation</a:t>
            </a:r>
            <a:r>
              <a:rPr lang="de-DE" sz="800" kern="0">
                <a:solidFill>
                  <a:srgbClr val="FFFFFF">
                    <a:lumMod val="50000"/>
                  </a:srgbClr>
                </a:solidFill>
              </a:rPr>
              <a:t> 2019;103:1216-1223.</a:t>
            </a:r>
            <a:r>
              <a:rPr lang="en-US" sz="800" kern="0">
                <a:solidFill>
                  <a:srgbClr val="FFFFFF">
                    <a:lumMod val="50000"/>
                  </a:srgbClr>
                </a:solidFill>
              </a:rPr>
              <a:t> © 2019 Wolters Kluwer Health, Inc.</a:t>
            </a:r>
          </a:p>
        </p:txBody>
      </p:sp>
    </p:spTree>
    <p:extLst>
      <p:ext uri="{BB962C8B-B14F-4D97-AF65-F5344CB8AC3E}">
        <p14:creationId xmlns:p14="http://schemas.microsoft.com/office/powerpoint/2010/main" val="128239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a:defRPr/>
            </a:pPr>
            <a:r>
              <a:rPr lang="de-DE" sz="800">
                <a:ea typeface="ITC Avant Garde Gothic Std Book" charset="0"/>
              </a:rPr>
              <a:t>LKD, living kidney donor.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Ruck JM, et al. </a:t>
            </a:r>
            <a:r>
              <a:rPr kumimoji="0" lang="de-DE" sz="800" b="0" i="1"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Am J Transplant</a:t>
            </a:r>
            <a:r>
              <a:rPr kumimoji="0" lang="de-DE"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 2018;18(3):715-719.</a:t>
            </a:r>
            <a:endPar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Perceived Financial Burden May Be Another Consequence to Living Kidney Donation</a:t>
            </a:r>
            <a:endParaRPr lang="en-US" sz="5400"/>
          </a:p>
        </p:txBody>
      </p:sp>
      <p:sp>
        <p:nvSpPr>
          <p:cNvPr id="35" name="TextBox 34">
            <a:extLst>
              <a:ext uri="{FF2B5EF4-FFF2-40B4-BE49-F238E27FC236}">
                <a16:creationId xmlns:a16="http://schemas.microsoft.com/office/drawing/2014/main" id="{F09C5FA0-67A0-4844-8311-017CA5561B09}"/>
              </a:ext>
            </a:extLst>
          </p:cNvPr>
          <p:cNvSpPr txBox="1"/>
          <p:nvPr/>
        </p:nvSpPr>
        <p:spPr>
          <a:xfrm>
            <a:off x="888576" y="6154433"/>
            <a:ext cx="5952836" cy="281843"/>
          </a:xfrm>
          <a:prstGeom prst="rect">
            <a:avLst/>
          </a:prstGeom>
          <a:noFill/>
        </p:spPr>
        <p:txBody>
          <a:bodyPr wrap="non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endParaRPr>
          </a:p>
        </p:txBody>
      </p:sp>
      <p:sp>
        <p:nvSpPr>
          <p:cNvPr id="19" name="Content Placeholder 2">
            <a:extLst>
              <a:ext uri="{FF2B5EF4-FFF2-40B4-BE49-F238E27FC236}">
                <a16:creationId xmlns:a16="http://schemas.microsoft.com/office/drawing/2014/main" id="{312CC944-9BC9-46B4-80C5-3FC04715FD42}"/>
              </a:ext>
            </a:extLst>
          </p:cNvPr>
          <p:cNvSpPr>
            <a:spLocks noGrp="1"/>
          </p:cNvSpPr>
          <p:nvPr>
            <p:ph idx="1"/>
          </p:nvPr>
        </p:nvSpPr>
        <p:spPr>
          <a:xfrm>
            <a:off x="609600" y="1015019"/>
            <a:ext cx="10972800" cy="962404"/>
          </a:xfrm>
        </p:spPr>
        <p:txBody>
          <a:bodyPr/>
          <a:lstStyle/>
          <a:p>
            <a:r>
              <a:rPr lang="en-US" sz="1600"/>
              <a:t>LKD candidates who were more likely to perceive donation as a financial burden were</a:t>
            </a:r>
            <a:r>
              <a:rPr lang="en-US" sz="1600">
                <a:solidFill>
                  <a:srgbClr val="FF0000"/>
                </a:solidFill>
              </a:rPr>
              <a:t> </a:t>
            </a:r>
            <a:r>
              <a:rPr lang="en-US" sz="1600" b="1">
                <a:solidFill>
                  <a:schemeClr val="accent1"/>
                </a:solidFill>
              </a:rPr>
              <a:t>more likely to rent their home</a:t>
            </a:r>
            <a:r>
              <a:rPr lang="en-US" sz="1600"/>
              <a:t>, had a </a:t>
            </a:r>
            <a:r>
              <a:rPr lang="en-US" sz="1600" b="1">
                <a:solidFill>
                  <a:schemeClr val="accent1"/>
                </a:solidFill>
              </a:rPr>
              <a:t>lower individual household income </a:t>
            </a:r>
            <a:r>
              <a:rPr lang="en-US" sz="1600"/>
              <a:t>overall and relative to ZIP code median, and were </a:t>
            </a:r>
            <a:r>
              <a:rPr lang="en-US" sz="1600" b="1">
                <a:solidFill>
                  <a:schemeClr val="accent1"/>
                </a:solidFill>
              </a:rPr>
              <a:t>more likely to be concerned about predonation costs</a:t>
            </a:r>
          </a:p>
          <a:p>
            <a:pPr lvl="5">
              <a:spcBef>
                <a:spcPts val="1200"/>
              </a:spcBef>
            </a:pPr>
            <a:endParaRPr lang="en-US" sz="1200"/>
          </a:p>
        </p:txBody>
      </p:sp>
      <p:sp>
        <p:nvSpPr>
          <p:cNvPr id="20" name="TextBox 19">
            <a:extLst>
              <a:ext uri="{FF2B5EF4-FFF2-40B4-BE49-F238E27FC236}">
                <a16:creationId xmlns:a16="http://schemas.microsoft.com/office/drawing/2014/main" id="{6D72181C-936C-4637-A2E0-6F58D85370E9}"/>
              </a:ext>
            </a:extLst>
          </p:cNvPr>
          <p:cNvSpPr txBox="1"/>
          <p:nvPr/>
        </p:nvSpPr>
        <p:spPr>
          <a:xfrm>
            <a:off x="1322415" y="5951757"/>
            <a:ext cx="5952836" cy="281843"/>
          </a:xfrm>
          <a:prstGeom prst="rect">
            <a:avLst/>
          </a:prstGeom>
          <a:noFill/>
        </p:spPr>
        <p:txBody>
          <a:bodyPr wrap="non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endParaRPr>
          </a:p>
        </p:txBody>
      </p:sp>
      <p:sp>
        <p:nvSpPr>
          <p:cNvPr id="21" name="TextBox 20">
            <a:extLst>
              <a:ext uri="{FF2B5EF4-FFF2-40B4-BE49-F238E27FC236}">
                <a16:creationId xmlns:a16="http://schemas.microsoft.com/office/drawing/2014/main" id="{9E97B6DB-BB84-4859-BBC9-0CEC7CFCA673}"/>
              </a:ext>
            </a:extLst>
          </p:cNvPr>
          <p:cNvSpPr txBox="1"/>
          <p:nvPr/>
        </p:nvSpPr>
        <p:spPr>
          <a:xfrm>
            <a:off x="2589086" y="1956957"/>
            <a:ext cx="701383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180B4"/>
                </a:solidFill>
                <a:effectLst/>
                <a:uLnTx/>
                <a:uFillTx/>
                <a:latin typeface="Arial" pitchFamily="34" charset="0"/>
                <a:ea typeface="+mn-ea"/>
                <a:cs typeface="Arial" pitchFamily="34" charset="0"/>
              </a:rPr>
              <a:t>Factors Associated With Perceived Donation-Related Financial Burden </a:t>
            </a:r>
            <a:endParaRPr kumimoji="0" lang="en-US" sz="1600" b="1" i="0" u="none" strike="noStrike" kern="1200" cap="none" spc="0" normalizeH="0" baseline="30000" noProof="0">
              <a:ln>
                <a:noFill/>
              </a:ln>
              <a:solidFill>
                <a:srgbClr val="0180B4"/>
              </a:solidFill>
              <a:effectLst/>
              <a:uLnTx/>
              <a:uFillTx/>
              <a:latin typeface="Arial" pitchFamily="34" charset="0"/>
              <a:ea typeface="+mn-ea"/>
              <a:cs typeface="Arial" pitchFamily="34" charset="0"/>
            </a:endParaRPr>
          </a:p>
        </p:txBody>
      </p:sp>
      <p:sp>
        <p:nvSpPr>
          <p:cNvPr id="22" name="Rectangle 21">
            <a:extLst>
              <a:ext uri="{FF2B5EF4-FFF2-40B4-BE49-F238E27FC236}">
                <a16:creationId xmlns:a16="http://schemas.microsoft.com/office/drawing/2014/main" id="{D3CCA84D-F8E0-46FB-BEA9-5F5934B78ED2}"/>
              </a:ext>
            </a:extLst>
          </p:cNvPr>
          <p:cNvSpPr/>
          <p:nvPr/>
        </p:nvSpPr>
        <p:spPr>
          <a:xfrm>
            <a:off x="2458720" y="5158109"/>
            <a:ext cx="4966977" cy="21544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Used with permission from Ruck JM, et al. </a:t>
            </a:r>
            <a:r>
              <a:rPr kumimoji="0" lang="en-US" sz="800" b="0" i="1"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Am J Transplant.</a:t>
            </a:r>
            <a:r>
              <a:rPr kumimoji="0" lang="en-US" sz="800" b="0" i="0"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 2018;715-719. © 2018 John Wiley and Sons.</a:t>
            </a:r>
          </a:p>
        </p:txBody>
      </p:sp>
      <p:grpSp>
        <p:nvGrpSpPr>
          <p:cNvPr id="24" name="Group 23">
            <a:extLst>
              <a:ext uri="{FF2B5EF4-FFF2-40B4-BE49-F238E27FC236}">
                <a16:creationId xmlns:a16="http://schemas.microsoft.com/office/drawing/2014/main" id="{80E4B11F-E5AF-4D8A-9096-17989F442FAC}"/>
              </a:ext>
            </a:extLst>
          </p:cNvPr>
          <p:cNvGrpSpPr/>
          <p:nvPr/>
        </p:nvGrpSpPr>
        <p:grpSpPr>
          <a:xfrm>
            <a:off x="2386258" y="2402808"/>
            <a:ext cx="5104695" cy="2697770"/>
            <a:chOff x="862255" y="2473072"/>
            <a:chExt cx="5104695" cy="2697770"/>
          </a:xfrm>
        </p:grpSpPr>
        <p:sp>
          <p:nvSpPr>
            <p:cNvPr id="26" name="TextBox 25">
              <a:extLst>
                <a:ext uri="{FF2B5EF4-FFF2-40B4-BE49-F238E27FC236}">
                  <a16:creationId xmlns:a16="http://schemas.microsoft.com/office/drawing/2014/main" id="{AB0769D9-0B35-40BC-AF87-B0F4BDDB5DD2}"/>
                </a:ext>
              </a:extLst>
            </p:cNvPr>
            <p:cNvSpPr txBox="1"/>
            <p:nvPr/>
          </p:nvSpPr>
          <p:spPr>
            <a:xfrm>
              <a:off x="1378969" y="4761877"/>
              <a:ext cx="70532"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0</a:t>
              </a:r>
            </a:p>
          </p:txBody>
        </p:sp>
        <p:sp>
          <p:nvSpPr>
            <p:cNvPr id="27" name="TextBox 26">
              <a:extLst>
                <a:ext uri="{FF2B5EF4-FFF2-40B4-BE49-F238E27FC236}">
                  <a16:creationId xmlns:a16="http://schemas.microsoft.com/office/drawing/2014/main" id="{F8396913-DA51-4544-BDC8-679F7DD704A0}"/>
                </a:ext>
              </a:extLst>
            </p:cNvPr>
            <p:cNvSpPr txBox="1"/>
            <p:nvPr/>
          </p:nvSpPr>
          <p:spPr>
            <a:xfrm>
              <a:off x="1799850" y="4909232"/>
              <a:ext cx="623568" cy="130805"/>
            </a:xfrm>
            <a:prstGeom prst="rect">
              <a:avLst/>
            </a:prstGeom>
            <a:noFill/>
          </p:spPr>
          <p:txBody>
            <a:bodyPr wrap="none" lIns="0" tIns="0" rIns="0" bIns="0" rtlCol="0" anchor="t" anchorCtr="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Rent home</a:t>
              </a:r>
            </a:p>
          </p:txBody>
        </p:sp>
        <p:cxnSp>
          <p:nvCxnSpPr>
            <p:cNvPr id="28" name="Straight Connector 27">
              <a:extLst>
                <a:ext uri="{FF2B5EF4-FFF2-40B4-BE49-F238E27FC236}">
                  <a16:creationId xmlns:a16="http://schemas.microsoft.com/office/drawing/2014/main" id="{0F3BCFF2-4B14-4C0E-85F6-6505D2CF757F}"/>
                </a:ext>
              </a:extLst>
            </p:cNvPr>
            <p:cNvCxnSpPr>
              <a:cxnSpLocks/>
            </p:cNvCxnSpPr>
            <p:nvPr/>
          </p:nvCxnSpPr>
          <p:spPr>
            <a:xfrm flipH="1">
              <a:off x="1509040" y="4833904"/>
              <a:ext cx="58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799172B-E4D7-4431-B99E-8B421A21793F}"/>
                </a:ext>
              </a:extLst>
            </p:cNvPr>
            <p:cNvSpPr txBox="1"/>
            <p:nvPr/>
          </p:nvSpPr>
          <p:spPr>
            <a:xfrm>
              <a:off x="1308437" y="4304677"/>
              <a:ext cx="14106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p>
          </p:txBody>
        </p:sp>
        <p:cxnSp>
          <p:nvCxnSpPr>
            <p:cNvPr id="30" name="Straight Connector 29">
              <a:extLst>
                <a:ext uri="{FF2B5EF4-FFF2-40B4-BE49-F238E27FC236}">
                  <a16:creationId xmlns:a16="http://schemas.microsoft.com/office/drawing/2014/main" id="{B5E7D04D-5003-46BD-BE06-D22476AAAB4E}"/>
                </a:ext>
              </a:extLst>
            </p:cNvPr>
            <p:cNvCxnSpPr>
              <a:cxnSpLocks/>
            </p:cNvCxnSpPr>
            <p:nvPr/>
          </p:nvCxnSpPr>
          <p:spPr>
            <a:xfrm flipH="1">
              <a:off x="1509040" y="4376704"/>
              <a:ext cx="58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7BAF74-E0FD-4F4B-B5C2-441238F10313}"/>
                </a:ext>
              </a:extLst>
            </p:cNvPr>
            <p:cNvSpPr txBox="1"/>
            <p:nvPr/>
          </p:nvSpPr>
          <p:spPr>
            <a:xfrm>
              <a:off x="1308437" y="3847477"/>
              <a:ext cx="14106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40</a:t>
              </a:r>
            </a:p>
          </p:txBody>
        </p:sp>
        <p:cxnSp>
          <p:nvCxnSpPr>
            <p:cNvPr id="32" name="Straight Connector 31">
              <a:extLst>
                <a:ext uri="{FF2B5EF4-FFF2-40B4-BE49-F238E27FC236}">
                  <a16:creationId xmlns:a16="http://schemas.microsoft.com/office/drawing/2014/main" id="{C24CF996-CBE7-412D-B013-8A8355FF2963}"/>
                </a:ext>
              </a:extLst>
            </p:cNvPr>
            <p:cNvCxnSpPr>
              <a:cxnSpLocks/>
            </p:cNvCxnSpPr>
            <p:nvPr/>
          </p:nvCxnSpPr>
          <p:spPr>
            <a:xfrm flipH="1">
              <a:off x="1509040" y="3919504"/>
              <a:ext cx="58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C48D196-C7B0-4D40-9CB6-67E58BCBF79F}"/>
                </a:ext>
              </a:extLst>
            </p:cNvPr>
            <p:cNvSpPr txBox="1"/>
            <p:nvPr/>
          </p:nvSpPr>
          <p:spPr>
            <a:xfrm>
              <a:off x="1308437" y="3381862"/>
              <a:ext cx="14106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60</a:t>
              </a:r>
            </a:p>
          </p:txBody>
        </p:sp>
        <p:cxnSp>
          <p:nvCxnSpPr>
            <p:cNvPr id="34" name="Straight Connector 33">
              <a:extLst>
                <a:ext uri="{FF2B5EF4-FFF2-40B4-BE49-F238E27FC236}">
                  <a16:creationId xmlns:a16="http://schemas.microsoft.com/office/drawing/2014/main" id="{712E1135-7D85-4B79-B419-B45B439DB22B}"/>
                </a:ext>
              </a:extLst>
            </p:cNvPr>
            <p:cNvCxnSpPr>
              <a:cxnSpLocks/>
            </p:cNvCxnSpPr>
            <p:nvPr/>
          </p:nvCxnSpPr>
          <p:spPr>
            <a:xfrm flipH="1">
              <a:off x="1509040" y="3453889"/>
              <a:ext cx="58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01CEBC3-3403-4521-8B7B-13B585A5F9D4}"/>
                </a:ext>
              </a:extLst>
            </p:cNvPr>
            <p:cNvSpPr txBox="1"/>
            <p:nvPr/>
          </p:nvSpPr>
          <p:spPr>
            <a:xfrm>
              <a:off x="1308437" y="2927467"/>
              <a:ext cx="141064"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80</a:t>
              </a:r>
            </a:p>
          </p:txBody>
        </p:sp>
        <p:cxnSp>
          <p:nvCxnSpPr>
            <p:cNvPr id="37" name="Straight Connector 36">
              <a:extLst>
                <a:ext uri="{FF2B5EF4-FFF2-40B4-BE49-F238E27FC236}">
                  <a16:creationId xmlns:a16="http://schemas.microsoft.com/office/drawing/2014/main" id="{D986B7A7-B0B7-4B4B-956A-A797312D24CB}"/>
                </a:ext>
              </a:extLst>
            </p:cNvPr>
            <p:cNvCxnSpPr>
              <a:cxnSpLocks/>
            </p:cNvCxnSpPr>
            <p:nvPr/>
          </p:nvCxnSpPr>
          <p:spPr>
            <a:xfrm flipH="1">
              <a:off x="1509040" y="2999494"/>
              <a:ext cx="58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8AD662-B540-4793-9D0B-57030A069E17}"/>
                </a:ext>
              </a:extLst>
            </p:cNvPr>
            <p:cNvSpPr txBox="1"/>
            <p:nvPr/>
          </p:nvSpPr>
          <p:spPr>
            <a:xfrm>
              <a:off x="1237905" y="2473072"/>
              <a:ext cx="211596" cy="153888"/>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100</a:t>
              </a:r>
            </a:p>
          </p:txBody>
        </p:sp>
        <p:cxnSp>
          <p:nvCxnSpPr>
            <p:cNvPr id="39" name="Straight Connector 38">
              <a:extLst>
                <a:ext uri="{FF2B5EF4-FFF2-40B4-BE49-F238E27FC236}">
                  <a16:creationId xmlns:a16="http://schemas.microsoft.com/office/drawing/2014/main" id="{5C0DE538-DDC4-497E-8AEC-BEC40F33CC61}"/>
                </a:ext>
              </a:extLst>
            </p:cNvPr>
            <p:cNvCxnSpPr>
              <a:cxnSpLocks/>
            </p:cNvCxnSpPr>
            <p:nvPr/>
          </p:nvCxnSpPr>
          <p:spPr>
            <a:xfrm flipH="1">
              <a:off x="1509040" y="2545099"/>
              <a:ext cx="58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83A87F4-E929-4DD9-9A39-24FCCF560ADC}"/>
                </a:ext>
              </a:extLst>
            </p:cNvPr>
            <p:cNvSpPr txBox="1"/>
            <p:nvPr/>
          </p:nvSpPr>
          <p:spPr>
            <a:xfrm>
              <a:off x="2646507" y="4909232"/>
              <a:ext cx="1056378" cy="261610"/>
            </a:xfrm>
            <a:prstGeom prst="rect">
              <a:avLst/>
            </a:prstGeom>
            <a:noFill/>
          </p:spPr>
          <p:txBody>
            <a:bodyPr wrap="none" lIns="0" tIns="0" rIns="0" bIns="0" rtlCol="0" anchor="t" anchorCtr="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Household income</a:t>
              </a:r>
              <a:b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&lt;$60,000</a:t>
              </a:r>
            </a:p>
          </p:txBody>
        </p:sp>
        <p:sp>
          <p:nvSpPr>
            <p:cNvPr id="41" name="TextBox 40">
              <a:extLst>
                <a:ext uri="{FF2B5EF4-FFF2-40B4-BE49-F238E27FC236}">
                  <a16:creationId xmlns:a16="http://schemas.microsoft.com/office/drawing/2014/main" id="{C58D6A98-78A1-41D0-86D2-C22334A442ED}"/>
                </a:ext>
              </a:extLst>
            </p:cNvPr>
            <p:cNvSpPr txBox="1"/>
            <p:nvPr/>
          </p:nvSpPr>
          <p:spPr>
            <a:xfrm>
              <a:off x="3785305" y="4909232"/>
              <a:ext cx="955390" cy="261610"/>
            </a:xfrm>
            <a:prstGeom prst="rect">
              <a:avLst/>
            </a:prstGeom>
            <a:noFill/>
          </p:spPr>
          <p:txBody>
            <a:bodyPr wrap="none" lIns="0" tIns="0" rIns="0" bIns="0" rtlCol="0" anchor="t" anchorCtr="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Predonation cost</a:t>
              </a:r>
              <a:b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concerns</a:t>
              </a:r>
            </a:p>
          </p:txBody>
        </p:sp>
        <p:sp>
          <p:nvSpPr>
            <p:cNvPr id="42" name="TextBox 41">
              <a:extLst>
                <a:ext uri="{FF2B5EF4-FFF2-40B4-BE49-F238E27FC236}">
                  <a16:creationId xmlns:a16="http://schemas.microsoft.com/office/drawing/2014/main" id="{BECA00F3-5466-4BC5-94AD-2726A43B9176}"/>
                </a:ext>
              </a:extLst>
            </p:cNvPr>
            <p:cNvSpPr txBox="1"/>
            <p:nvPr/>
          </p:nvSpPr>
          <p:spPr>
            <a:xfrm>
              <a:off x="4869603" y="4909232"/>
              <a:ext cx="963405" cy="261610"/>
            </a:xfrm>
            <a:prstGeom prst="rect">
              <a:avLst/>
            </a:prstGeom>
            <a:noFill/>
          </p:spPr>
          <p:txBody>
            <a:bodyPr wrap="none" lIns="0" tIns="0" rIns="0" bIns="0" rtlCol="0" anchor="t" anchorCtr="0">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Income above</a:t>
              </a:r>
              <a:b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br>
              <a:r>
                <a:rPr kumimoji="0" 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rPr>
                <a:t>ZIP code median</a:t>
              </a:r>
            </a:p>
          </p:txBody>
        </p:sp>
        <p:sp>
          <p:nvSpPr>
            <p:cNvPr id="43" name="Rectangle 42">
              <a:extLst>
                <a:ext uri="{FF2B5EF4-FFF2-40B4-BE49-F238E27FC236}">
                  <a16:creationId xmlns:a16="http://schemas.microsoft.com/office/drawing/2014/main" id="{966C7D2B-230E-45D0-BECB-3A08D9D7160F}"/>
                </a:ext>
              </a:extLst>
            </p:cNvPr>
            <p:cNvSpPr/>
            <p:nvPr/>
          </p:nvSpPr>
          <p:spPr>
            <a:xfrm>
              <a:off x="1834410" y="3526816"/>
              <a:ext cx="238417" cy="130989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4995CAC5-E3DF-47FE-9700-1D34B3DAAB52}"/>
                </a:ext>
              </a:extLst>
            </p:cNvPr>
            <p:cNvSpPr/>
            <p:nvPr/>
          </p:nvSpPr>
          <p:spPr>
            <a:xfrm>
              <a:off x="2145754" y="4463656"/>
              <a:ext cx="238417" cy="373053"/>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43941D19-F335-449B-BEFB-DDD6F40AA981}"/>
                </a:ext>
              </a:extLst>
            </p:cNvPr>
            <p:cNvSpPr/>
            <p:nvPr/>
          </p:nvSpPr>
          <p:spPr>
            <a:xfrm>
              <a:off x="2908690" y="2867664"/>
              <a:ext cx="238417" cy="196904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3F48B244-A07E-4284-9412-3E509C9EF0C0}"/>
                </a:ext>
              </a:extLst>
            </p:cNvPr>
            <p:cNvSpPr/>
            <p:nvPr/>
          </p:nvSpPr>
          <p:spPr>
            <a:xfrm>
              <a:off x="3220034" y="4373900"/>
              <a:ext cx="238417" cy="462810"/>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79EE19E1-E580-4D32-B43F-3AA6BAB54445}"/>
                </a:ext>
              </a:extLst>
            </p:cNvPr>
            <p:cNvSpPr/>
            <p:nvPr/>
          </p:nvSpPr>
          <p:spPr>
            <a:xfrm>
              <a:off x="3988579" y="3852186"/>
              <a:ext cx="238417" cy="98452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997F7485-27E9-499A-A857-9F795A09DE99}"/>
                </a:ext>
              </a:extLst>
            </p:cNvPr>
            <p:cNvSpPr/>
            <p:nvPr/>
          </p:nvSpPr>
          <p:spPr>
            <a:xfrm>
              <a:off x="4299923" y="4671219"/>
              <a:ext cx="238417" cy="165490"/>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1E965FD0-4D39-4355-B73B-B35AA02AAA1A}"/>
                </a:ext>
              </a:extLst>
            </p:cNvPr>
            <p:cNvSpPr/>
            <p:nvPr/>
          </p:nvSpPr>
          <p:spPr>
            <a:xfrm>
              <a:off x="5068469" y="4514144"/>
              <a:ext cx="238417" cy="32256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FB2B6675-6200-4C7B-A81F-648496FEFC66}"/>
                </a:ext>
              </a:extLst>
            </p:cNvPr>
            <p:cNvSpPr/>
            <p:nvPr/>
          </p:nvSpPr>
          <p:spPr>
            <a:xfrm>
              <a:off x="5379813" y="3187424"/>
              <a:ext cx="238417" cy="1649286"/>
            </a:xfrm>
            <a:prstGeom prst="rect">
              <a:avLst/>
            </a:prstGeom>
            <a:solidFill>
              <a:srgbClr val="E96F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
              <a:extLst>
                <a:ext uri="{FF2B5EF4-FFF2-40B4-BE49-F238E27FC236}">
                  <a16:creationId xmlns:a16="http://schemas.microsoft.com/office/drawing/2014/main" id="{5D530192-A0CD-466F-BA0B-46D84F950E0C}"/>
                </a:ext>
              </a:extLst>
            </p:cNvPr>
            <p:cNvSpPr/>
            <p:nvPr/>
          </p:nvSpPr>
          <p:spPr>
            <a:xfrm>
              <a:off x="1570325" y="2541150"/>
              <a:ext cx="4331369" cy="2292015"/>
            </a:xfrm>
            <a:custGeom>
              <a:avLst/>
              <a:gdLst>
                <a:gd name="connsiteX0" fmla="*/ 0 w 4331369"/>
                <a:gd name="connsiteY0" fmla="*/ 0 h 2292015"/>
                <a:gd name="connsiteX1" fmla="*/ 4331369 w 4331369"/>
                <a:gd name="connsiteY1" fmla="*/ 0 h 2292015"/>
                <a:gd name="connsiteX2" fmla="*/ 4331369 w 4331369"/>
                <a:gd name="connsiteY2" fmla="*/ 2292015 h 2292015"/>
                <a:gd name="connsiteX3" fmla="*/ 0 w 4331369"/>
                <a:gd name="connsiteY3" fmla="*/ 2292015 h 2292015"/>
                <a:gd name="connsiteX4" fmla="*/ 0 w 4331369"/>
                <a:gd name="connsiteY4" fmla="*/ 0 h 2292015"/>
                <a:gd name="connsiteX0" fmla="*/ 0 w 4331369"/>
                <a:gd name="connsiteY0" fmla="*/ 0 h 2292015"/>
                <a:gd name="connsiteX1" fmla="*/ 4331369 w 4331369"/>
                <a:gd name="connsiteY1" fmla="*/ 0 h 2292015"/>
                <a:gd name="connsiteX2" fmla="*/ 4331369 w 4331369"/>
                <a:gd name="connsiteY2" fmla="*/ 2292015 h 2292015"/>
                <a:gd name="connsiteX3" fmla="*/ 0 w 4331369"/>
                <a:gd name="connsiteY3" fmla="*/ 2292015 h 2292015"/>
                <a:gd name="connsiteX4" fmla="*/ 0 w 4331369"/>
                <a:gd name="connsiteY4" fmla="*/ 0 h 2292015"/>
                <a:gd name="connsiteX0" fmla="*/ 4331369 w 4422809"/>
                <a:gd name="connsiteY0" fmla="*/ 0 h 2292015"/>
                <a:gd name="connsiteX1" fmla="*/ 4331369 w 4422809"/>
                <a:gd name="connsiteY1" fmla="*/ 2292015 h 2292015"/>
                <a:gd name="connsiteX2" fmla="*/ 0 w 4422809"/>
                <a:gd name="connsiteY2" fmla="*/ 2292015 h 2292015"/>
                <a:gd name="connsiteX3" fmla="*/ 0 w 4422809"/>
                <a:gd name="connsiteY3" fmla="*/ 0 h 2292015"/>
                <a:gd name="connsiteX4" fmla="*/ 4422809 w 4422809"/>
                <a:gd name="connsiteY4" fmla="*/ 91440 h 2292015"/>
                <a:gd name="connsiteX0" fmla="*/ 4331369 w 4331369"/>
                <a:gd name="connsiteY0" fmla="*/ 0 h 2292015"/>
                <a:gd name="connsiteX1" fmla="*/ 4331369 w 4331369"/>
                <a:gd name="connsiteY1" fmla="*/ 2292015 h 2292015"/>
                <a:gd name="connsiteX2" fmla="*/ 0 w 4331369"/>
                <a:gd name="connsiteY2" fmla="*/ 2292015 h 2292015"/>
                <a:gd name="connsiteX3" fmla="*/ 0 w 4331369"/>
                <a:gd name="connsiteY3" fmla="*/ 0 h 2292015"/>
                <a:gd name="connsiteX0" fmla="*/ 4331369 w 4331369"/>
                <a:gd name="connsiteY0" fmla="*/ 2292015 h 2292015"/>
                <a:gd name="connsiteX1" fmla="*/ 0 w 4331369"/>
                <a:gd name="connsiteY1" fmla="*/ 2292015 h 2292015"/>
                <a:gd name="connsiteX2" fmla="*/ 0 w 4331369"/>
                <a:gd name="connsiteY2" fmla="*/ 0 h 2292015"/>
              </a:gdLst>
              <a:ahLst/>
              <a:cxnLst>
                <a:cxn ang="0">
                  <a:pos x="connsiteX0" y="connsiteY0"/>
                </a:cxn>
                <a:cxn ang="0">
                  <a:pos x="connsiteX1" y="connsiteY1"/>
                </a:cxn>
                <a:cxn ang="0">
                  <a:pos x="connsiteX2" y="connsiteY2"/>
                </a:cxn>
              </a:cxnLst>
              <a:rect l="l" t="t" r="r" b="b"/>
              <a:pathLst>
                <a:path w="4331369" h="2292015">
                  <a:moveTo>
                    <a:pt x="4331369" y="2292015"/>
                  </a:moveTo>
                  <a:lnTo>
                    <a:pt x="0" y="2292015"/>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2" name="Group 51">
              <a:extLst>
                <a:ext uri="{FF2B5EF4-FFF2-40B4-BE49-F238E27FC236}">
                  <a16:creationId xmlns:a16="http://schemas.microsoft.com/office/drawing/2014/main" id="{CA1B0825-2CAA-4F1F-BCD0-6EBBE6A56A3C}"/>
                </a:ext>
              </a:extLst>
            </p:cNvPr>
            <p:cNvGrpSpPr/>
            <p:nvPr/>
          </p:nvGrpSpPr>
          <p:grpSpPr>
            <a:xfrm>
              <a:off x="4461944" y="2641679"/>
              <a:ext cx="1505006" cy="375488"/>
              <a:chOff x="4461944" y="2446171"/>
              <a:chExt cx="1505006" cy="375488"/>
            </a:xfrm>
          </p:grpSpPr>
          <p:sp>
            <p:nvSpPr>
              <p:cNvPr id="58" name="TextBox 57">
                <a:extLst>
                  <a:ext uri="{FF2B5EF4-FFF2-40B4-BE49-F238E27FC236}">
                    <a16:creationId xmlns:a16="http://schemas.microsoft.com/office/drawing/2014/main" id="{9ADB4D3F-5CCA-4BA2-9C22-9BF46B75B330}"/>
                  </a:ext>
                </a:extLst>
              </p:cNvPr>
              <p:cNvSpPr txBox="1"/>
              <p:nvPr/>
            </p:nvSpPr>
            <p:spPr>
              <a:xfrm>
                <a:off x="4647678" y="2636993"/>
                <a:ext cx="131927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defRPr/>
                </a:pPr>
                <a:r>
                  <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t>No financial burden</a:t>
                </a:r>
              </a:p>
            </p:txBody>
          </p:sp>
          <p:sp>
            <p:nvSpPr>
              <p:cNvPr id="55" name="Rectangle 54">
                <a:extLst>
                  <a:ext uri="{FF2B5EF4-FFF2-40B4-BE49-F238E27FC236}">
                    <a16:creationId xmlns:a16="http://schemas.microsoft.com/office/drawing/2014/main" id="{16407FB5-A8D0-4E7E-B520-E2E71300BED3}"/>
                  </a:ext>
                </a:extLst>
              </p:cNvPr>
              <p:cNvSpPr/>
              <p:nvPr/>
            </p:nvSpPr>
            <p:spPr>
              <a:xfrm>
                <a:off x="4464544" y="2446171"/>
                <a:ext cx="138363" cy="12633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8F08764C-9C7B-4452-81C1-220B329AFE2C}"/>
                  </a:ext>
                </a:extLst>
              </p:cNvPr>
              <p:cNvSpPr/>
              <p:nvPr/>
            </p:nvSpPr>
            <p:spPr>
              <a:xfrm>
                <a:off x="4461944" y="2673940"/>
                <a:ext cx="138363" cy="126332"/>
              </a:xfrm>
              <a:prstGeom prst="rect">
                <a:avLst/>
              </a:prstGeom>
              <a:solidFill>
                <a:srgbClr val="E96F35"/>
              </a:solidFill>
              <a:ln w="12700">
                <a:solidFill>
                  <a:srgbClr val="E96F3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EF3EE87A-67DF-493A-85A9-1256603A2C81}"/>
                </a:ext>
              </a:extLst>
            </p:cNvPr>
            <p:cNvSpPr txBox="1"/>
            <p:nvPr/>
          </p:nvSpPr>
          <p:spPr>
            <a:xfrm rot="16200000">
              <a:off x="-157485" y="3549580"/>
              <a:ext cx="231648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 Percentage of participants</a:t>
              </a:r>
            </a:p>
          </p:txBody>
        </p:sp>
      </p:grpSp>
      <p:sp>
        <p:nvSpPr>
          <p:cNvPr id="59" name="TextBox 58">
            <a:extLst>
              <a:ext uri="{FF2B5EF4-FFF2-40B4-BE49-F238E27FC236}">
                <a16:creationId xmlns:a16="http://schemas.microsoft.com/office/drawing/2014/main" id="{AA0A8E6F-3807-4ACB-A46A-586185AB7726}"/>
              </a:ext>
            </a:extLst>
          </p:cNvPr>
          <p:cNvSpPr txBox="1"/>
          <p:nvPr/>
        </p:nvSpPr>
        <p:spPr>
          <a:xfrm>
            <a:off x="3309629" y="3246849"/>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57</a:t>
            </a:r>
          </a:p>
        </p:txBody>
      </p:sp>
      <p:sp>
        <p:nvSpPr>
          <p:cNvPr id="60" name="TextBox 59">
            <a:extLst>
              <a:ext uri="{FF2B5EF4-FFF2-40B4-BE49-F238E27FC236}">
                <a16:creationId xmlns:a16="http://schemas.microsoft.com/office/drawing/2014/main" id="{B3B86482-6254-43C2-8108-76DB6B00579D}"/>
              </a:ext>
            </a:extLst>
          </p:cNvPr>
          <p:cNvSpPr txBox="1"/>
          <p:nvPr/>
        </p:nvSpPr>
        <p:spPr>
          <a:xfrm>
            <a:off x="3622333" y="4186403"/>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16</a:t>
            </a:r>
          </a:p>
        </p:txBody>
      </p:sp>
      <p:sp>
        <p:nvSpPr>
          <p:cNvPr id="61" name="TextBox 60">
            <a:extLst>
              <a:ext uri="{FF2B5EF4-FFF2-40B4-BE49-F238E27FC236}">
                <a16:creationId xmlns:a16="http://schemas.microsoft.com/office/drawing/2014/main" id="{043663FD-CAB6-492E-83F8-D6CB8DFD15DD}"/>
              </a:ext>
            </a:extLst>
          </p:cNvPr>
          <p:cNvSpPr txBox="1"/>
          <p:nvPr/>
        </p:nvSpPr>
        <p:spPr>
          <a:xfrm>
            <a:off x="4393362" y="2581631"/>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86</a:t>
            </a:r>
          </a:p>
        </p:txBody>
      </p:sp>
      <p:sp>
        <p:nvSpPr>
          <p:cNvPr id="62" name="TextBox 61">
            <a:extLst>
              <a:ext uri="{FF2B5EF4-FFF2-40B4-BE49-F238E27FC236}">
                <a16:creationId xmlns:a16="http://schemas.microsoft.com/office/drawing/2014/main" id="{9A0287FA-C6AD-4964-9B4C-0DD5AF5CA94E}"/>
              </a:ext>
            </a:extLst>
          </p:cNvPr>
          <p:cNvSpPr txBox="1"/>
          <p:nvPr/>
        </p:nvSpPr>
        <p:spPr>
          <a:xfrm>
            <a:off x="4684800" y="4084525"/>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20</a:t>
            </a:r>
          </a:p>
        </p:txBody>
      </p:sp>
      <p:sp>
        <p:nvSpPr>
          <p:cNvPr id="63" name="TextBox 62">
            <a:extLst>
              <a:ext uri="{FF2B5EF4-FFF2-40B4-BE49-F238E27FC236}">
                <a16:creationId xmlns:a16="http://schemas.microsoft.com/office/drawing/2014/main" id="{82CF9F4A-FC46-4F4E-95F7-F78B6B1DBEC0}"/>
              </a:ext>
            </a:extLst>
          </p:cNvPr>
          <p:cNvSpPr txBox="1"/>
          <p:nvPr/>
        </p:nvSpPr>
        <p:spPr>
          <a:xfrm>
            <a:off x="5450511" y="3549019"/>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43</a:t>
            </a:r>
          </a:p>
        </p:txBody>
      </p:sp>
      <p:sp>
        <p:nvSpPr>
          <p:cNvPr id="64" name="TextBox 63">
            <a:extLst>
              <a:ext uri="{FF2B5EF4-FFF2-40B4-BE49-F238E27FC236}">
                <a16:creationId xmlns:a16="http://schemas.microsoft.com/office/drawing/2014/main" id="{6E202AEA-1BDD-4D49-A7C8-42A10D747C69}"/>
              </a:ext>
            </a:extLst>
          </p:cNvPr>
          <p:cNvSpPr txBox="1"/>
          <p:nvPr/>
        </p:nvSpPr>
        <p:spPr>
          <a:xfrm>
            <a:off x="5804171" y="4402737"/>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7</a:t>
            </a:r>
          </a:p>
        </p:txBody>
      </p:sp>
      <p:sp>
        <p:nvSpPr>
          <p:cNvPr id="65" name="TextBox 64">
            <a:extLst>
              <a:ext uri="{FF2B5EF4-FFF2-40B4-BE49-F238E27FC236}">
                <a16:creationId xmlns:a16="http://schemas.microsoft.com/office/drawing/2014/main" id="{670DAEBB-4F14-4A1E-90BF-755DEF0BB5DA}"/>
              </a:ext>
            </a:extLst>
          </p:cNvPr>
          <p:cNvSpPr txBox="1"/>
          <p:nvPr/>
        </p:nvSpPr>
        <p:spPr>
          <a:xfrm>
            <a:off x="6517539" y="4218309"/>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14</a:t>
            </a:r>
          </a:p>
        </p:txBody>
      </p:sp>
      <p:sp>
        <p:nvSpPr>
          <p:cNvPr id="66" name="TextBox 65">
            <a:extLst>
              <a:ext uri="{FF2B5EF4-FFF2-40B4-BE49-F238E27FC236}">
                <a16:creationId xmlns:a16="http://schemas.microsoft.com/office/drawing/2014/main" id="{B4B90957-E90F-4293-990F-3C9D29A81F26}"/>
              </a:ext>
            </a:extLst>
          </p:cNvPr>
          <p:cNvSpPr txBox="1"/>
          <p:nvPr/>
        </p:nvSpPr>
        <p:spPr>
          <a:xfrm>
            <a:off x="6840334" y="2913833"/>
            <a:ext cx="777427"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itchFamily="34" charset="0"/>
                <a:ea typeface="+mn-ea"/>
                <a:cs typeface="Arial" pitchFamily="34" charset="0"/>
              </a:rPr>
              <a:t>72</a:t>
            </a:r>
          </a:p>
        </p:txBody>
      </p:sp>
      <p:sp>
        <p:nvSpPr>
          <p:cNvPr id="67" name="Rectangle: Rounded Corners 66">
            <a:extLst>
              <a:ext uri="{FF2B5EF4-FFF2-40B4-BE49-F238E27FC236}">
                <a16:creationId xmlns:a16="http://schemas.microsoft.com/office/drawing/2014/main" id="{BDA1A18C-452A-4880-93CB-CC1AF2DDD1F8}"/>
              </a:ext>
            </a:extLst>
          </p:cNvPr>
          <p:cNvSpPr/>
          <p:nvPr/>
        </p:nvSpPr>
        <p:spPr>
          <a:xfrm>
            <a:off x="7696006" y="2921401"/>
            <a:ext cx="2730759" cy="510900"/>
          </a:xfrm>
          <a:prstGeom prst="roundRect">
            <a:avLst/>
          </a:prstGeom>
          <a:solidFill>
            <a:srgbClr val="004E72"/>
          </a:solidFill>
          <a:ln>
            <a:solidFill>
              <a:srgbClr val="0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Adjusted higher risk of perceived financial burden is</a:t>
            </a:r>
          </a:p>
        </p:txBody>
      </p:sp>
      <p:sp>
        <p:nvSpPr>
          <p:cNvPr id="68" name="Rounded Rectangle 2">
            <a:extLst>
              <a:ext uri="{FF2B5EF4-FFF2-40B4-BE49-F238E27FC236}">
                <a16:creationId xmlns:a16="http://schemas.microsoft.com/office/drawing/2014/main" id="{CC35E8F6-C018-4307-BEE2-3C5C900E06E4}"/>
              </a:ext>
            </a:extLst>
          </p:cNvPr>
          <p:cNvSpPr/>
          <p:nvPr/>
        </p:nvSpPr>
        <p:spPr>
          <a:xfrm>
            <a:off x="7743753" y="3493344"/>
            <a:ext cx="2708475" cy="1088384"/>
          </a:xfrm>
          <a:prstGeom prst="roundRect">
            <a:avLst/>
          </a:prstGeom>
          <a:solidFill>
            <a:srgbClr val="004E72"/>
          </a:solidFill>
          <a:ln w="3175">
            <a:solidFill>
              <a:schemeClr val="bg2">
                <a:lumMod val="50000"/>
              </a:schemeClr>
            </a:solidFill>
          </a:ln>
          <a:effectLst>
            <a:outerShdw blurRad="50800" dist="38100" dir="8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marR="0" lvl="1" indent="-341313" algn="ctr" defTabSz="9144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a:ln>
                <a:noFill/>
              </a:ln>
              <a:solidFill>
                <a:srgbClr val="004E72"/>
              </a:solidFill>
              <a:effectLst/>
              <a:uLnTx/>
              <a:uFillTx/>
              <a:latin typeface="Arial" panose="020B0604020202020204" pitchFamily="34" charset="0"/>
              <a:ea typeface="+mn-ea"/>
              <a:cs typeface="Arial" panose="020B0604020202020204" pitchFamily="34" charset="0"/>
            </a:endParaRPr>
          </a:p>
        </p:txBody>
      </p:sp>
      <p:sp>
        <p:nvSpPr>
          <p:cNvPr id="69" name="Rounded Rectangle 2">
            <a:extLst>
              <a:ext uri="{FF2B5EF4-FFF2-40B4-BE49-F238E27FC236}">
                <a16:creationId xmlns:a16="http://schemas.microsoft.com/office/drawing/2014/main" id="{7BD51477-3530-43E3-B1AF-5794D319987A}"/>
              </a:ext>
            </a:extLst>
          </p:cNvPr>
          <p:cNvSpPr/>
          <p:nvPr/>
        </p:nvSpPr>
        <p:spPr>
          <a:xfrm>
            <a:off x="7689782" y="3493160"/>
            <a:ext cx="2681874" cy="1043295"/>
          </a:xfrm>
          <a:prstGeom prst="roundRect">
            <a:avLst/>
          </a:prstGeom>
          <a:solidFill>
            <a:schemeClr val="bg1"/>
          </a:solidFill>
          <a:ln w="3175">
            <a:solidFill>
              <a:srgbClr val="004E7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1" indent="-168275" algn="l" defTabSz="914400" rtl="0" eaLnBrk="1" fontAlgn="base" latinLnBrk="0" hangingPunct="1">
              <a:lnSpc>
                <a:spcPct val="100000"/>
              </a:lnSpc>
              <a:spcBef>
                <a:spcPts val="1200"/>
              </a:spcBef>
              <a:spcAft>
                <a:spcPct val="0"/>
              </a:spcAft>
              <a:buClr>
                <a:srgbClr val="00AEEE"/>
              </a:buClr>
              <a:buSzTx/>
              <a:buFont typeface="Arial" panose="020B0604020202020204" pitchFamily="34" charset="0"/>
              <a:buChar char="•"/>
              <a:tabLst/>
              <a:defRPr/>
            </a:pPr>
            <a:r>
              <a:rPr kumimoji="0" lang="en-US" sz="1400" b="1" i="0" u="none" strike="noStrike" kern="1200" cap="none" spc="0" normalizeH="0" baseline="0" noProof="0">
                <a:ln>
                  <a:noFill/>
                </a:ln>
                <a:solidFill>
                  <a:srgbClr val="004E72"/>
                </a:solidFill>
                <a:effectLst/>
                <a:uLnTx/>
                <a:uFillTx/>
                <a:latin typeface="Arial"/>
                <a:ea typeface="+mn-ea"/>
                <a:cs typeface="+mn-cs"/>
              </a:rPr>
              <a:t>3.7-fold</a:t>
            </a:r>
            <a:r>
              <a:rPr kumimoji="0" lang="en-US" sz="1400" b="0" i="0" u="none" strike="noStrike" kern="1200" cap="none" spc="0" normalizeH="0" baseline="0" noProof="0">
                <a:ln>
                  <a:noFill/>
                </a:ln>
                <a:solidFill>
                  <a:srgbClr val="000000"/>
                </a:solidFill>
                <a:effectLst/>
                <a:uLnTx/>
                <a:uFillTx/>
                <a:latin typeface="Arial"/>
                <a:ea typeface="+mn-ea"/>
                <a:cs typeface="+mn-cs"/>
              </a:rPr>
              <a:t> for predonation cost concerns</a:t>
            </a:r>
          </a:p>
          <a:p>
            <a:pPr marL="228600" marR="0" lvl="1" indent="-168275" algn="l" defTabSz="914400" rtl="0" eaLnBrk="1" fontAlgn="base" latinLnBrk="0" hangingPunct="1">
              <a:lnSpc>
                <a:spcPct val="100000"/>
              </a:lnSpc>
              <a:spcBef>
                <a:spcPts val="600"/>
              </a:spcBef>
              <a:spcAft>
                <a:spcPct val="0"/>
              </a:spcAft>
              <a:buClr>
                <a:srgbClr val="00AEEE"/>
              </a:buClr>
              <a:buSzTx/>
              <a:buFont typeface="Arial" panose="020B0604020202020204" pitchFamily="34" charset="0"/>
              <a:buChar char="•"/>
              <a:tabLst/>
              <a:defRPr/>
            </a:pPr>
            <a:r>
              <a:rPr kumimoji="0" lang="en-US" sz="1400" b="1" i="0" u="none" strike="noStrike" kern="1200" cap="none" spc="0" normalizeH="0" baseline="0" noProof="0">
                <a:ln>
                  <a:noFill/>
                </a:ln>
                <a:solidFill>
                  <a:srgbClr val="004E72"/>
                </a:solidFill>
                <a:effectLst/>
                <a:uLnTx/>
                <a:uFillTx/>
                <a:latin typeface="Arial"/>
                <a:ea typeface="+mn-ea"/>
                <a:cs typeface="+mn-cs"/>
              </a:rPr>
              <a:t>10.6‐fold </a:t>
            </a:r>
            <a:r>
              <a:rPr kumimoji="0" lang="en-US" sz="1400" b="0" i="0" u="none" strike="noStrike" kern="1200" cap="none" spc="0" normalizeH="0" baseline="0" noProof="0">
                <a:ln>
                  <a:noFill/>
                </a:ln>
                <a:solidFill>
                  <a:srgbClr val="000000"/>
                </a:solidFill>
                <a:effectLst/>
                <a:uLnTx/>
                <a:uFillTx/>
                <a:latin typeface="Arial"/>
                <a:ea typeface="+mn-ea"/>
                <a:cs typeface="+mn-cs"/>
              </a:rPr>
              <a:t>for household income &lt;$60,000 </a:t>
            </a:r>
            <a:endParaRPr kumimoji="0" lang="en-US" sz="1400" b="0" i="0" u="none" strike="noStrike" kern="1200" cap="none" spc="0" normalizeH="0" baseline="30000" noProof="0">
              <a:ln>
                <a:noFill/>
              </a:ln>
              <a:solidFill>
                <a:srgbClr val="000000"/>
              </a:solidFill>
              <a:effectLst/>
              <a:uLnTx/>
              <a:uFillTx/>
              <a:latin typeface="Arial"/>
              <a:ea typeface="+mn-ea"/>
              <a:cs typeface="+mn-cs"/>
            </a:endParaRPr>
          </a:p>
        </p:txBody>
      </p:sp>
      <p:sp>
        <p:nvSpPr>
          <p:cNvPr id="70" name="Rectangle: Rounded Corners 69">
            <a:extLst>
              <a:ext uri="{FF2B5EF4-FFF2-40B4-BE49-F238E27FC236}">
                <a16:creationId xmlns:a16="http://schemas.microsoft.com/office/drawing/2014/main" id="{F50DE090-7423-43F3-B9BF-029A66AC37A7}"/>
              </a:ext>
            </a:extLst>
          </p:cNvPr>
          <p:cNvSpPr/>
          <p:nvPr/>
        </p:nvSpPr>
        <p:spPr>
          <a:xfrm>
            <a:off x="1727696" y="5476661"/>
            <a:ext cx="9000484"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Transplant centers can use these factors to </a:t>
            </a:r>
            <a:r>
              <a:rPr kumimoji="0" lang="en-US" sz="1500" b="1" i="0" u="none" strike="noStrike" kern="1200" cap="none" spc="0" normalizeH="0" baseline="0" noProof="0">
                <a:ln>
                  <a:noFill/>
                </a:ln>
                <a:solidFill>
                  <a:schemeClr val="tx1"/>
                </a:solidFill>
                <a:effectLst/>
                <a:uLnTx/>
                <a:uFillTx/>
                <a:latin typeface="Arial"/>
                <a:ea typeface="+mn-ea"/>
                <a:cs typeface="+mn-cs"/>
              </a:rPr>
              <a:t>help</a:t>
            </a:r>
            <a:r>
              <a:rPr kumimoji="0" lang="en-US" sz="1500" b="1" i="0" u="none" strike="noStrike" kern="1200" cap="none" spc="0" normalizeH="0" baseline="0" noProof="0">
                <a:ln>
                  <a:noFill/>
                </a:ln>
                <a:solidFill>
                  <a:srgbClr val="000000"/>
                </a:solidFill>
                <a:effectLst/>
                <a:uLnTx/>
                <a:uFillTx/>
                <a:latin typeface="Arial"/>
                <a:ea typeface="+mn-ea"/>
                <a:cs typeface="+mn-cs"/>
              </a:rPr>
              <a:t> identify potential donors at higher risk </a:t>
            </a:r>
            <a:br>
              <a:rPr kumimoji="0" lang="en-US" sz="1500" b="1" i="0" u="none" strike="noStrike" kern="1200" cap="none" spc="0" normalizeH="0" baseline="0" noProof="0">
                <a:ln>
                  <a:noFill/>
                </a:ln>
                <a:solidFill>
                  <a:srgbClr val="000000"/>
                </a:solidFill>
                <a:effectLst/>
                <a:uLnTx/>
                <a:uFillTx/>
                <a:latin typeface="Arial"/>
                <a:ea typeface="+mn-ea"/>
                <a:cs typeface="+mn-cs"/>
              </a:rPr>
            </a:br>
            <a:r>
              <a:rPr kumimoji="0" lang="en-US" sz="1500" b="1" i="0" u="none" strike="noStrike" kern="1200" cap="none" spc="0" normalizeH="0" baseline="0" noProof="0">
                <a:ln>
                  <a:noFill/>
                </a:ln>
                <a:solidFill>
                  <a:srgbClr val="000000"/>
                </a:solidFill>
                <a:effectLst/>
                <a:uLnTx/>
                <a:uFillTx/>
                <a:latin typeface="Arial"/>
                <a:ea typeface="+mn-ea"/>
                <a:cs typeface="+mn-cs"/>
              </a:rPr>
              <a:t>of perceived financial burden</a:t>
            </a:r>
            <a:r>
              <a:rPr kumimoji="0" lang="en-US" sz="1500" b="1" i="0" u="none" strike="noStrike" kern="1200" cap="none" spc="0" normalizeH="0" baseline="0" noProof="0">
                <a:ln>
                  <a:noFill/>
                </a:ln>
                <a:solidFill>
                  <a:srgbClr val="FF0000"/>
                </a:solidFill>
                <a:effectLst/>
                <a:uLnTx/>
                <a:uFillTx/>
                <a:latin typeface="Arial"/>
                <a:ea typeface="+mn-ea"/>
                <a:cs typeface="+mn-cs"/>
              </a:rPr>
              <a:t> </a:t>
            </a:r>
            <a:r>
              <a:rPr kumimoji="0" lang="en-US" sz="1500" b="1" i="0" u="none" strike="noStrike" kern="1200" cap="none" spc="0" normalizeH="0" baseline="0" noProof="0">
                <a:ln>
                  <a:noFill/>
                </a:ln>
                <a:solidFill>
                  <a:schemeClr val="tx1"/>
                </a:solidFill>
                <a:effectLst/>
                <a:uLnTx/>
                <a:uFillTx/>
                <a:latin typeface="Arial"/>
                <a:ea typeface="+mn-ea"/>
                <a:cs typeface="+mn-cs"/>
              </a:rPr>
              <a:t>to </a:t>
            </a:r>
            <a:r>
              <a:rPr lang="en-US" sz="1500" b="1">
                <a:solidFill>
                  <a:schemeClr val="tx1"/>
                </a:solidFill>
                <a:latin typeface="Arial"/>
              </a:rPr>
              <a:t>help inform them of financial support resources</a:t>
            </a:r>
            <a:endParaRPr kumimoji="0" lang="en-US" sz="1500" b="1" i="0" u="none" strike="noStrike" kern="1200" cap="none" spc="0" normalizeH="0" baseline="0" noProof="0">
              <a:ln>
                <a:noFill/>
              </a:ln>
              <a:solidFill>
                <a:schemeClr val="tx1"/>
              </a:solidFill>
              <a:effectLst/>
              <a:uLnTx/>
              <a:uFillTx/>
              <a:latin typeface="Arial"/>
              <a:ea typeface="+mn-ea"/>
              <a:cs typeface="+mn-cs"/>
            </a:endParaRPr>
          </a:p>
        </p:txBody>
      </p:sp>
      <p:sp>
        <p:nvSpPr>
          <p:cNvPr id="2" name="TextBox 1">
            <a:extLst>
              <a:ext uri="{FF2B5EF4-FFF2-40B4-BE49-F238E27FC236}">
                <a16:creationId xmlns:a16="http://schemas.microsoft.com/office/drawing/2014/main" id="{B6E2A950-A594-9038-559B-1FB7B8901D50}"/>
              </a:ext>
            </a:extLst>
          </p:cNvPr>
          <p:cNvSpPr txBox="1"/>
          <p:nvPr/>
        </p:nvSpPr>
        <p:spPr>
          <a:xfrm>
            <a:off x="6171681" y="2538949"/>
            <a:ext cx="113172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defRPr/>
            </a:pPr>
            <a:r>
              <a:rPr lang="en-US" sz="1200">
                <a:solidFill>
                  <a:srgbClr val="000000"/>
                </a:solidFill>
              </a:rPr>
              <a:t>Financial burden</a:t>
            </a: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26555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5864412"/>
            <a:ext cx="10254558" cy="994334"/>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Lato" panose="020F0502020204030203"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AST, American Society of Transplantation; LDCOE, Living Donor Circle of Excellence; LKD, living kidney donor.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800" b="1"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1. </a:t>
            </a: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Delmonico FL, et al. </a:t>
            </a:r>
            <a:r>
              <a:rPr kumimoji="0" lang="en-US" sz="800" b="0" i="1" u="none" strike="noStrike" kern="1200" cap="none" spc="0" normalizeH="0" baseline="0" noProof="0">
                <a:ln>
                  <a:noFill/>
                </a:ln>
                <a:solidFill>
                  <a:srgbClr val="212121"/>
                </a:solidFill>
                <a:effectLst/>
                <a:uLnTx/>
                <a:uFillTx/>
                <a:latin typeface="Arial"/>
                <a:ea typeface="+mn-ea"/>
                <a:cs typeface="Arial" pitchFamily="34" charset="0"/>
              </a:rPr>
              <a:t>Am J Transplant</a:t>
            </a: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 2015;15(5):1187-1191. </a:t>
            </a:r>
            <a:r>
              <a:rPr kumimoji="0" lang="de-DE" sz="800" b="1"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2. </a:t>
            </a:r>
            <a:r>
              <a:rPr kumimoji="0" lang="de-DE" sz="800" b="0"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Nonprofit financial aid programs for living donors. American Society of Transplantation. Accessed October 9, 2024. https://www.livingdonortoolkit.com/financial-toolkit/nonprofit-financial-aid-programs-living-donors </a:t>
            </a:r>
            <a:r>
              <a:rPr kumimoji="0" lang="de-DE" sz="800" b="1"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3. </a:t>
            </a:r>
            <a:r>
              <a:rPr kumimoji="0" lang="de-DE" sz="800" b="0"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Living donation resources. National Kidney Foundation. Accessed October 9, 2024. https://www.kidney.org/patients/resources_LivingDonation </a:t>
            </a:r>
            <a:r>
              <a:rPr kumimoji="0" lang="de-DE" sz="800" b="1"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4. </a:t>
            </a:r>
            <a:r>
              <a:rPr kumimoji="0" lang="de-DE" sz="800" b="0"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Federal and state laws about living donation. American Society of Transplantation. Accessed October 9, 2024. https://www.livingdonortoolkit.com/financial-toolkit/federal-and-state-laws-about-living-donation </a:t>
            </a:r>
            <a:r>
              <a:rPr kumimoji="0" lang="de-DE" sz="800" b="1"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5. </a:t>
            </a:r>
            <a:r>
              <a:rPr kumimoji="0" lang="en-US" sz="800" b="0"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AST announces new living donor circle of excellence program. </a:t>
            </a:r>
            <a:r>
              <a:rPr kumimoji="0" lang="de-DE" sz="800" b="0"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Accessed October 9, 2024.</a:t>
            </a:r>
            <a:r>
              <a:rPr kumimoji="0" lang="en-US" sz="800" b="0" i="0" u="none" strike="noStrike" kern="1200" cap="none" spc="0" normalizeH="0" baseline="0" noProof="0">
                <a:ln>
                  <a:noFill/>
                </a:ln>
                <a:solidFill>
                  <a:srgbClr val="000000"/>
                </a:solidFill>
                <a:effectLst/>
                <a:uLnTx/>
                <a:uFillTx/>
                <a:latin typeface="Arial"/>
                <a:ea typeface="ITC Avant Garde Gothic Std Book" charset="0"/>
                <a:cs typeface="Arial" pitchFamily="34" charset="0"/>
              </a:rPr>
              <a:t> https://www.kidney.org/get-involved/circle-excellence</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pPr>
              <a:tabLst>
                <a:tab pos="7146925" algn="l"/>
              </a:tabLst>
            </a:pPr>
            <a:r>
              <a:rPr lang="en-US" sz="2400"/>
              <a:t>Financial Assistance May Be Available to Help LKDs Achieve Financial Neutrality </a:t>
            </a:r>
            <a:endParaRPr lang="en-US" sz="6000"/>
          </a:p>
        </p:txBody>
      </p:sp>
      <p:sp>
        <p:nvSpPr>
          <p:cNvPr id="70" name="Content Placeholder 2">
            <a:extLst>
              <a:ext uri="{FF2B5EF4-FFF2-40B4-BE49-F238E27FC236}">
                <a16:creationId xmlns:a16="http://schemas.microsoft.com/office/drawing/2014/main" id="{EE640DF9-9D08-4160-A3B2-735D09338D16}"/>
              </a:ext>
            </a:extLst>
          </p:cNvPr>
          <p:cNvSpPr>
            <a:spLocks noGrp="1"/>
          </p:cNvSpPr>
          <p:nvPr>
            <p:ph idx="1"/>
          </p:nvPr>
        </p:nvSpPr>
        <p:spPr>
          <a:xfrm>
            <a:off x="656061" y="1016128"/>
            <a:ext cx="6066882" cy="5117500"/>
          </a:xfrm>
        </p:spPr>
        <p:txBody>
          <a:bodyPr/>
          <a:lstStyle/>
          <a:p>
            <a:pPr>
              <a:lnSpc>
                <a:spcPct val="100000"/>
              </a:lnSpc>
              <a:spcBef>
                <a:spcPts val="200"/>
              </a:spcBef>
              <a:spcAft>
                <a:spcPts val="200"/>
              </a:spcAft>
            </a:pPr>
            <a:r>
              <a:rPr lang="en-US" sz="1500"/>
              <a:t>The </a:t>
            </a:r>
            <a:r>
              <a:rPr lang="en-US" sz="1500" b="1">
                <a:solidFill>
                  <a:schemeClr val="accent1"/>
                </a:solidFill>
              </a:rPr>
              <a:t>National Organ Transplant Act (NOTA) of 1984 outlawed the buying and selling of organs</a:t>
            </a:r>
            <a:r>
              <a:rPr lang="en-US" sz="1500"/>
              <a:t>, thus eliminating financial benefits from organ donation. However, </a:t>
            </a:r>
            <a:r>
              <a:rPr lang="en-US" sz="1500" b="1">
                <a:solidFill>
                  <a:schemeClr val="accent1"/>
                </a:solidFill>
              </a:rPr>
              <a:t>donations can remain financially neutral</a:t>
            </a:r>
            <a:r>
              <a:rPr lang="en-US" sz="1500" b="1"/>
              <a:t>,</a:t>
            </a:r>
            <a:r>
              <a:rPr lang="en-US" sz="1500" b="1">
                <a:solidFill>
                  <a:schemeClr val="accent1"/>
                </a:solidFill>
              </a:rPr>
              <a:t> </a:t>
            </a:r>
            <a:r>
              <a:rPr lang="en-US" sz="1500"/>
              <a:t>without imposing financial burdens on LKDs</a:t>
            </a:r>
            <a:r>
              <a:rPr lang="en-US" sz="1500" baseline="30000"/>
              <a:t>1</a:t>
            </a:r>
            <a:r>
              <a:rPr lang="en-US" sz="1500"/>
              <a:t> </a:t>
            </a:r>
          </a:p>
          <a:p>
            <a:pPr>
              <a:lnSpc>
                <a:spcPct val="100000"/>
              </a:lnSpc>
              <a:spcBef>
                <a:spcPts val="200"/>
              </a:spcBef>
              <a:spcAft>
                <a:spcPts val="200"/>
              </a:spcAft>
            </a:pPr>
            <a:r>
              <a:rPr lang="en-US" sz="1500"/>
              <a:t>Various resources are available for LKDs to achieve </a:t>
            </a:r>
            <a:br>
              <a:rPr lang="en-US" sz="1500"/>
            </a:br>
            <a:r>
              <a:rPr lang="en-US" sz="1500"/>
              <a:t>financial neutrality</a:t>
            </a:r>
            <a:r>
              <a:rPr lang="en-US" sz="1500" baseline="30000"/>
              <a:t>2,3</a:t>
            </a:r>
            <a:endParaRPr lang="en-US" sz="1500"/>
          </a:p>
          <a:p>
            <a:pPr lvl="1">
              <a:lnSpc>
                <a:spcPct val="100000"/>
              </a:lnSpc>
              <a:spcBef>
                <a:spcPts val="200"/>
              </a:spcBef>
              <a:spcAft>
                <a:spcPts val="200"/>
              </a:spcAft>
            </a:pPr>
            <a:r>
              <a:rPr lang="en-US" sz="1500" b="1">
                <a:solidFill>
                  <a:schemeClr val="accent1"/>
                </a:solidFill>
              </a:rPr>
              <a:t>The National Living Donor Assistance Center</a:t>
            </a:r>
            <a:r>
              <a:rPr lang="en-US" sz="1500"/>
              <a:t> helps cover travel and lodging expenses for eligible donors, up to $6,000</a:t>
            </a:r>
          </a:p>
          <a:p>
            <a:pPr lvl="1">
              <a:lnSpc>
                <a:spcPct val="100000"/>
              </a:lnSpc>
              <a:spcBef>
                <a:spcPts val="200"/>
              </a:spcBef>
              <a:spcAft>
                <a:spcPts val="200"/>
              </a:spcAft>
            </a:pPr>
            <a:r>
              <a:rPr lang="en-US" sz="1500" b="1">
                <a:solidFill>
                  <a:schemeClr val="accent1"/>
                </a:solidFill>
              </a:rPr>
              <a:t>The National Foundation for Transplants </a:t>
            </a:r>
            <a:r>
              <a:rPr lang="en-US" sz="1500"/>
              <a:t>offers fundraising assistance for LKDs to help with medical and </a:t>
            </a:r>
            <a:br>
              <a:rPr lang="en-US" sz="1500"/>
            </a:br>
            <a:r>
              <a:rPr lang="en-US" sz="1500"/>
              <a:t>nonmedical expenses</a:t>
            </a:r>
          </a:p>
          <a:p>
            <a:pPr lvl="1">
              <a:lnSpc>
                <a:spcPct val="100000"/>
              </a:lnSpc>
              <a:spcBef>
                <a:spcPts val="200"/>
              </a:spcBef>
              <a:spcAft>
                <a:spcPts val="200"/>
              </a:spcAft>
            </a:pPr>
            <a:r>
              <a:rPr lang="en-US" sz="1500" b="1">
                <a:solidFill>
                  <a:schemeClr val="accent1"/>
                </a:solidFill>
              </a:rPr>
              <a:t>The American Transplant Foundation </a:t>
            </a:r>
            <a:r>
              <a:rPr lang="en-US" sz="1500"/>
              <a:t>offers grants to </a:t>
            </a:r>
            <a:br>
              <a:rPr lang="en-US" sz="1500"/>
            </a:br>
            <a:r>
              <a:rPr lang="en-US" sz="1500"/>
              <a:t>eligible donors </a:t>
            </a:r>
          </a:p>
          <a:p>
            <a:pPr>
              <a:lnSpc>
                <a:spcPct val="100000"/>
              </a:lnSpc>
              <a:spcBef>
                <a:spcPts val="200"/>
              </a:spcBef>
              <a:spcAft>
                <a:spcPts val="200"/>
              </a:spcAft>
            </a:pPr>
            <a:r>
              <a:rPr lang="en-US" sz="1500"/>
              <a:t>Additionally, there are federal and state laws being proposed around tax deductions, paid leave, and disability programs that help would support living donation</a:t>
            </a:r>
            <a:r>
              <a:rPr lang="en-US" sz="1500" baseline="30000"/>
              <a:t>4</a:t>
            </a:r>
          </a:p>
          <a:p>
            <a:pPr>
              <a:lnSpc>
                <a:spcPct val="100000"/>
              </a:lnSpc>
              <a:spcBef>
                <a:spcPts val="200"/>
              </a:spcBef>
              <a:spcAft>
                <a:spcPts val="200"/>
              </a:spcAft>
            </a:pPr>
            <a:r>
              <a:rPr lang="en-US" sz="1500"/>
              <a:t>In 2020, </a:t>
            </a:r>
            <a:r>
              <a:rPr lang="en-US" sz="1500" b="1">
                <a:solidFill>
                  <a:schemeClr val="accent1"/>
                </a:solidFill>
              </a:rPr>
              <a:t>AST introduced the</a:t>
            </a:r>
            <a:r>
              <a:rPr lang="en-US" sz="1500"/>
              <a:t> </a:t>
            </a:r>
            <a:r>
              <a:rPr lang="en-US" sz="1500" b="1">
                <a:solidFill>
                  <a:schemeClr val="accent1"/>
                </a:solidFill>
              </a:rPr>
              <a:t>LDCOE program </a:t>
            </a:r>
            <a:r>
              <a:rPr lang="en-US" sz="1500"/>
              <a:t>to recognize employers who help eliminate barriers to living donation by providing salary support to their employees who choose to be </a:t>
            </a:r>
            <a:br>
              <a:rPr lang="en-US" sz="1500"/>
            </a:br>
            <a:r>
              <a:rPr lang="en-US" sz="1500"/>
              <a:t>a living donor</a:t>
            </a:r>
            <a:r>
              <a:rPr lang="en-US" sz="1500" baseline="30000"/>
              <a:t>5</a:t>
            </a:r>
            <a:endParaRPr lang="en-US" sz="1500"/>
          </a:p>
        </p:txBody>
      </p:sp>
      <p:pic>
        <p:nvPicPr>
          <p:cNvPr id="71" name="Picture 70">
            <a:extLst>
              <a:ext uri="{FF2B5EF4-FFF2-40B4-BE49-F238E27FC236}">
                <a16:creationId xmlns:a16="http://schemas.microsoft.com/office/drawing/2014/main" id="{CD865112-901B-413B-A3B7-9760CE3B41BF}"/>
              </a:ext>
            </a:extLst>
          </p:cNvPr>
          <p:cNvPicPr>
            <a:picLocks noChangeAspect="1"/>
          </p:cNvPicPr>
          <p:nvPr/>
        </p:nvPicPr>
        <p:blipFill>
          <a:blip r:embed="rId3"/>
          <a:stretch>
            <a:fillRect/>
          </a:stretch>
        </p:blipFill>
        <p:spPr>
          <a:xfrm>
            <a:off x="6937897" y="916778"/>
            <a:ext cx="4865062" cy="2052075"/>
          </a:xfrm>
          <a:prstGeom prst="rect">
            <a:avLst/>
          </a:prstGeom>
        </p:spPr>
      </p:pic>
      <p:pic>
        <p:nvPicPr>
          <p:cNvPr id="72" name="Picture 71">
            <a:extLst>
              <a:ext uri="{FF2B5EF4-FFF2-40B4-BE49-F238E27FC236}">
                <a16:creationId xmlns:a16="http://schemas.microsoft.com/office/drawing/2014/main" id="{2A0C42EB-8009-4DFB-8768-08A66457704D}"/>
              </a:ext>
            </a:extLst>
          </p:cNvPr>
          <p:cNvPicPr>
            <a:picLocks noChangeAspect="1"/>
          </p:cNvPicPr>
          <p:nvPr/>
        </p:nvPicPr>
        <p:blipFill>
          <a:blip r:embed="rId4"/>
          <a:stretch>
            <a:fillRect/>
          </a:stretch>
        </p:blipFill>
        <p:spPr>
          <a:xfrm>
            <a:off x="6848711" y="3178420"/>
            <a:ext cx="5053873" cy="1719386"/>
          </a:xfrm>
          <a:prstGeom prst="rect">
            <a:avLst/>
          </a:prstGeom>
        </p:spPr>
      </p:pic>
      <p:sp>
        <p:nvSpPr>
          <p:cNvPr id="73" name="TextBox 72">
            <a:extLst>
              <a:ext uri="{FF2B5EF4-FFF2-40B4-BE49-F238E27FC236}">
                <a16:creationId xmlns:a16="http://schemas.microsoft.com/office/drawing/2014/main" id="{1DC5C8E2-A131-4375-9D59-373FA09A078F}"/>
              </a:ext>
            </a:extLst>
          </p:cNvPr>
          <p:cNvSpPr txBox="1"/>
          <p:nvPr/>
        </p:nvSpPr>
        <p:spPr>
          <a:xfrm>
            <a:off x="8899279" y="4790084"/>
            <a:ext cx="3171825"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rPr>
              <a:t>https://www.americantransplantfoundation.org/programs/pap/  </a:t>
            </a:r>
          </a:p>
        </p:txBody>
      </p:sp>
      <p:sp>
        <p:nvSpPr>
          <p:cNvPr id="10" name="TextBox 9">
            <a:extLst>
              <a:ext uri="{FF2B5EF4-FFF2-40B4-BE49-F238E27FC236}">
                <a16:creationId xmlns:a16="http://schemas.microsoft.com/office/drawing/2014/main" id="{2F9047F3-0FA1-4A9D-BB3E-ED149ED3485D}"/>
              </a:ext>
            </a:extLst>
          </p:cNvPr>
          <p:cNvSpPr txBox="1"/>
          <p:nvPr/>
        </p:nvSpPr>
        <p:spPr>
          <a:xfrm>
            <a:off x="9810750" y="2852598"/>
            <a:ext cx="1937554"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rPr>
              <a:t>https://www.livingdonorassistance.org/</a:t>
            </a:r>
          </a:p>
        </p:txBody>
      </p:sp>
      <p:pic>
        <p:nvPicPr>
          <p:cNvPr id="1026" name="Picture 2" descr="Join The Circle Of Excellence">
            <a:extLst>
              <a:ext uri="{FF2B5EF4-FFF2-40B4-BE49-F238E27FC236}">
                <a16:creationId xmlns:a16="http://schemas.microsoft.com/office/drawing/2014/main" id="{4866C21E-5C2E-4FE5-A8A9-723A7390863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58" t="8913" r="25542" b="8326"/>
          <a:stretch/>
        </p:blipFill>
        <p:spPr bwMode="auto">
          <a:xfrm>
            <a:off x="6724975" y="4892081"/>
            <a:ext cx="1371588" cy="124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820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a:solidFill>
                  <a:schemeClr val="bg1"/>
                </a:solidFill>
              </a:rPr>
              <a:t>Follow-Up Can be Critical in Managing </a:t>
            </a:r>
            <a:br>
              <a:rPr lang="en-US">
                <a:solidFill>
                  <a:schemeClr val="bg1"/>
                </a:solidFill>
              </a:rPr>
            </a:br>
            <a:r>
              <a:rPr lang="en-US">
                <a:solidFill>
                  <a:schemeClr val="bg1"/>
                </a:solidFill>
              </a:rPr>
              <a:t>Living Kidney Donors</a:t>
            </a:r>
          </a:p>
        </p:txBody>
      </p:sp>
    </p:spTree>
    <p:extLst>
      <p:ext uri="{BB962C8B-B14F-4D97-AF65-F5344CB8AC3E}">
        <p14:creationId xmlns:p14="http://schemas.microsoft.com/office/powerpoint/2010/main" val="2161430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indent="0">
              <a:buNone/>
            </a:pPr>
            <a:endParaRPr lang="en-US" sz="800" b="0" i="0">
              <a:solidFill>
                <a:srgbClr val="212121"/>
              </a:solidFill>
              <a:effectLst/>
              <a:latin typeface="+mj-lt"/>
            </a:endParaRPr>
          </a:p>
          <a:p>
            <a:r>
              <a:rPr lang="en-US" sz="800">
                <a:ea typeface="ITC Avant Garde Gothic Std Book" charset="0"/>
              </a:rPr>
              <a:t>LKD, living kidney donor; OPTN, </a:t>
            </a:r>
            <a:r>
              <a:rPr lang="de-DE" sz="800">
                <a:ea typeface="ITC Avant Garde Gothic Std Book" charset="0"/>
              </a:rPr>
              <a:t>Organ Procurement and Transplantation Network; SRTR, </a:t>
            </a:r>
            <a:r>
              <a:rPr lang="en-US" sz="800" b="0" i="0">
                <a:solidFill>
                  <a:srgbClr val="212121"/>
                </a:solidFill>
                <a:effectLst/>
                <a:latin typeface="+mj-lt"/>
              </a:rPr>
              <a:t>Scientific Registry of Transplant Recipients; </a:t>
            </a:r>
            <a:r>
              <a:rPr lang="en-US" sz="800">
                <a:ea typeface="ITC Avant Garde Gothic Std Book" charset="0"/>
              </a:rPr>
              <a:t>UNOS</a:t>
            </a:r>
            <a:r>
              <a:rPr lang="en-US" sz="800"/>
              <a:t>, United Network for Organ Sharing. </a:t>
            </a:r>
          </a:p>
          <a:p>
            <a:r>
              <a:rPr lang="en-US" sz="800" b="1">
                <a:ea typeface="ITC Avant Garde Gothic Std Book" charset="0"/>
              </a:rPr>
              <a:t>1. </a:t>
            </a:r>
            <a:r>
              <a:rPr lang="en-US" sz="800">
                <a:ea typeface="ITC Avant Garde Gothic Std Book" charset="0"/>
              </a:rPr>
              <a:t>Henderson ML, et al. </a:t>
            </a:r>
            <a:r>
              <a:rPr lang="en-US" sz="800" i="1">
                <a:ea typeface="ITC Avant Garde Gothic Std Book" charset="0"/>
              </a:rPr>
              <a:t>Am J Transplant. </a:t>
            </a:r>
            <a:r>
              <a:rPr lang="en-US" sz="800">
                <a:ea typeface="ITC Avant Garde Gothic Std Book" charset="0"/>
              </a:rPr>
              <a:t>2017;17(12):3131-3140. </a:t>
            </a:r>
            <a:r>
              <a:rPr lang="en-US" sz="800" b="1">
                <a:ea typeface="ITC Avant Garde Gothic Std Book" charset="0"/>
              </a:rPr>
              <a:t>2. </a:t>
            </a:r>
            <a:r>
              <a:rPr lang="en-US" sz="800">
                <a:ea typeface="ITC Avant Garde Gothic Std Book" charset="0"/>
              </a:rPr>
              <a:t>Kulkarni S, et al. </a:t>
            </a:r>
            <a:r>
              <a:rPr lang="de-DE" sz="800" i="1">
                <a:ea typeface="ITC Avant Garde Gothic Std Book" charset="0"/>
              </a:rPr>
              <a:t>Am J Transplant.</a:t>
            </a:r>
            <a:r>
              <a:rPr lang="de-DE" sz="800">
                <a:ea typeface="ITC Avant Garde Gothic Std Book" charset="0"/>
              </a:rPr>
              <a:t> 2016;16(12):3385-3391. </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Transplant Centers Are Required to Collect Follow-Up Data on LKDs for           2 Years</a:t>
            </a:r>
            <a:endParaRPr lang="en-US" sz="9600"/>
          </a:p>
        </p:txBody>
      </p:sp>
      <p:sp>
        <p:nvSpPr>
          <p:cNvPr id="7" name="Content Placeholder 2">
            <a:extLst>
              <a:ext uri="{FF2B5EF4-FFF2-40B4-BE49-F238E27FC236}">
                <a16:creationId xmlns:a16="http://schemas.microsoft.com/office/drawing/2014/main" id="{AD3FB322-D327-422E-8362-0CBA8FF48F4A}"/>
              </a:ext>
            </a:extLst>
          </p:cNvPr>
          <p:cNvSpPr>
            <a:spLocks noGrp="1"/>
          </p:cNvSpPr>
          <p:nvPr>
            <p:ph idx="1"/>
          </p:nvPr>
        </p:nvSpPr>
        <p:spPr>
          <a:xfrm>
            <a:off x="800100" y="1206934"/>
            <a:ext cx="5248347" cy="4678363"/>
          </a:xfrm>
        </p:spPr>
        <p:txBody>
          <a:bodyPr/>
          <a:lstStyle/>
          <a:p>
            <a:r>
              <a:rPr lang="en-US" sz="1800">
                <a:ea typeface="ITC Avant Garde Gothic Std Book" charset="0"/>
              </a:rPr>
              <a:t>In 2013, the OPTN/UNOS mandated that transplant centers meet thresholds for collecting and reporting clinical and laboratory data for LKDs at </a:t>
            </a:r>
            <a:r>
              <a:rPr lang="en-US" sz="1800" b="1">
                <a:solidFill>
                  <a:schemeClr val="accent1"/>
                </a:solidFill>
                <a:ea typeface="ITC Avant Garde Gothic Std Book" charset="0"/>
              </a:rPr>
              <a:t>6 months, 1 year, and </a:t>
            </a:r>
            <a:br>
              <a:rPr lang="en-US" sz="1800" b="1">
                <a:solidFill>
                  <a:schemeClr val="accent1"/>
                </a:solidFill>
                <a:ea typeface="ITC Avant Garde Gothic Std Book" charset="0"/>
              </a:rPr>
            </a:br>
            <a:r>
              <a:rPr lang="en-US" sz="1800" b="1">
                <a:solidFill>
                  <a:schemeClr val="accent1"/>
                </a:solidFill>
                <a:ea typeface="ITC Avant Garde Gothic Std Book" charset="0"/>
              </a:rPr>
              <a:t>2 years postdonation</a:t>
            </a:r>
            <a:r>
              <a:rPr lang="en-US" sz="1800" baseline="30000">
                <a:ea typeface="ITC Avant Garde Gothic Std Book" charset="0"/>
              </a:rPr>
              <a:t>1</a:t>
            </a:r>
          </a:p>
          <a:p>
            <a:r>
              <a:rPr lang="en-US" sz="1800"/>
              <a:t>An analysis of SRTR data for 31,615 LKDs found that complete and timely follow-up </a:t>
            </a:r>
            <a:r>
              <a:rPr lang="en-US" sz="1800" b="1">
                <a:solidFill>
                  <a:schemeClr val="accent1"/>
                </a:solidFill>
              </a:rPr>
              <a:t>significantly increased from 33% in 2013 to 54% in 2015</a:t>
            </a:r>
            <a:r>
              <a:rPr lang="en-US" sz="1800" baseline="30000"/>
              <a:t>1</a:t>
            </a:r>
          </a:p>
          <a:p>
            <a:r>
              <a:rPr lang="en-US" sz="1800"/>
              <a:t>This increase was observed even though only </a:t>
            </a:r>
            <a:r>
              <a:rPr lang="en-US" sz="1800" b="1">
                <a:solidFill>
                  <a:schemeClr val="accent1"/>
                </a:solidFill>
              </a:rPr>
              <a:t>43% of centers were compliant</a:t>
            </a:r>
            <a:r>
              <a:rPr lang="en-US" sz="1800" baseline="30000"/>
              <a:t>1</a:t>
            </a:r>
          </a:p>
          <a:p>
            <a:endParaRPr lang="en-US" sz="1600" baseline="30000"/>
          </a:p>
        </p:txBody>
      </p:sp>
      <p:sp>
        <p:nvSpPr>
          <p:cNvPr id="8" name="TextBox 7">
            <a:extLst>
              <a:ext uri="{FF2B5EF4-FFF2-40B4-BE49-F238E27FC236}">
                <a16:creationId xmlns:a16="http://schemas.microsoft.com/office/drawing/2014/main" id="{30968DDA-8A12-43C0-9D6D-04163DA24B8B}"/>
              </a:ext>
            </a:extLst>
          </p:cNvPr>
          <p:cNvSpPr txBox="1"/>
          <p:nvPr/>
        </p:nvSpPr>
        <p:spPr>
          <a:xfrm>
            <a:off x="6740086" y="1098545"/>
            <a:ext cx="5248347" cy="738664"/>
          </a:xfrm>
          <a:prstGeom prst="rect">
            <a:avLst/>
          </a:prstGeom>
          <a:noFill/>
        </p:spPr>
        <p:txBody>
          <a:bodyPr wrap="square" rtlCol="0">
            <a:spAutoFit/>
          </a:bodyPr>
          <a:lstStyle/>
          <a:p>
            <a:pPr algn="ctr"/>
            <a:r>
              <a:rPr lang="en-US" sz="1400" b="1">
                <a:solidFill>
                  <a:schemeClr val="accent3"/>
                </a:solidFill>
              </a:rPr>
              <a:t>Proportions of Complete and Timely Clinical and Laboratory Follow-Up in LKDs</a:t>
            </a:r>
            <a:br>
              <a:rPr lang="en-US" sz="1400" b="1">
                <a:solidFill>
                  <a:schemeClr val="accent3"/>
                </a:solidFill>
              </a:rPr>
            </a:br>
            <a:r>
              <a:rPr lang="en-US" sz="1400" b="1">
                <a:solidFill>
                  <a:schemeClr val="accent3"/>
                </a:solidFill>
              </a:rPr>
              <a:t>Before and After Policy Implementation</a:t>
            </a:r>
            <a:r>
              <a:rPr lang="en-US" sz="1400" b="1" baseline="30000">
                <a:solidFill>
                  <a:schemeClr val="accent3"/>
                </a:solidFill>
              </a:rPr>
              <a:t>1</a:t>
            </a:r>
          </a:p>
        </p:txBody>
      </p:sp>
      <p:graphicFrame>
        <p:nvGraphicFramePr>
          <p:cNvPr id="9" name="Chart 8">
            <a:extLst>
              <a:ext uri="{FF2B5EF4-FFF2-40B4-BE49-F238E27FC236}">
                <a16:creationId xmlns:a16="http://schemas.microsoft.com/office/drawing/2014/main" id="{4B51CB70-DA62-4579-9EE1-16B6725508AC}"/>
              </a:ext>
            </a:extLst>
          </p:cNvPr>
          <p:cNvGraphicFramePr/>
          <p:nvPr>
            <p:extLst>
              <p:ext uri="{D42A27DB-BD31-4B8C-83A1-F6EECF244321}">
                <p14:modId xmlns:p14="http://schemas.microsoft.com/office/powerpoint/2010/main" val="176250386"/>
              </p:ext>
            </p:extLst>
          </p:nvPr>
        </p:nvGraphicFramePr>
        <p:xfrm>
          <a:off x="7348690" y="2165168"/>
          <a:ext cx="3922982" cy="27292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FC5DB01-F358-47B9-A2C5-E9589B4FB05D}"/>
              </a:ext>
            </a:extLst>
          </p:cNvPr>
          <p:cNvSpPr txBox="1"/>
          <p:nvPr/>
        </p:nvSpPr>
        <p:spPr>
          <a:xfrm>
            <a:off x="8627039" y="4868654"/>
            <a:ext cx="1659680" cy="276999"/>
          </a:xfrm>
          <a:prstGeom prst="rect">
            <a:avLst/>
          </a:prstGeom>
          <a:noFill/>
        </p:spPr>
        <p:txBody>
          <a:bodyPr wrap="square" rtlCol="0">
            <a:spAutoFit/>
          </a:bodyPr>
          <a:lstStyle/>
          <a:p>
            <a:pPr algn="ctr"/>
            <a:r>
              <a:rPr lang="en-US" sz="1200" b="1"/>
              <a:t>Time</a:t>
            </a:r>
          </a:p>
        </p:txBody>
      </p:sp>
      <p:sp>
        <p:nvSpPr>
          <p:cNvPr id="11" name="TextBox 10">
            <a:extLst>
              <a:ext uri="{FF2B5EF4-FFF2-40B4-BE49-F238E27FC236}">
                <a16:creationId xmlns:a16="http://schemas.microsoft.com/office/drawing/2014/main" id="{D0D80C4F-54BF-4D85-B2ED-50390F87B5F0}"/>
              </a:ext>
            </a:extLst>
          </p:cNvPr>
          <p:cNvSpPr txBox="1"/>
          <p:nvPr/>
        </p:nvSpPr>
        <p:spPr>
          <a:xfrm rot="16200000">
            <a:off x="6009181" y="3283777"/>
            <a:ext cx="2353967" cy="461665"/>
          </a:xfrm>
          <a:prstGeom prst="rect">
            <a:avLst/>
          </a:prstGeom>
          <a:noFill/>
        </p:spPr>
        <p:txBody>
          <a:bodyPr wrap="square" rtlCol="0">
            <a:spAutoFit/>
          </a:bodyPr>
          <a:lstStyle/>
          <a:p>
            <a:pPr algn="ctr"/>
            <a:r>
              <a:rPr lang="en-US" sz="1200" b="1"/>
              <a:t>Percentage of complete clinical and laboratory data</a:t>
            </a:r>
          </a:p>
        </p:txBody>
      </p:sp>
      <p:sp>
        <p:nvSpPr>
          <p:cNvPr id="12" name="TextBox 45">
            <a:extLst>
              <a:ext uri="{FF2B5EF4-FFF2-40B4-BE49-F238E27FC236}">
                <a16:creationId xmlns:a16="http://schemas.microsoft.com/office/drawing/2014/main" id="{FE3F7BD7-283B-4379-B35F-89843EB3FD7B}"/>
              </a:ext>
            </a:extLst>
          </p:cNvPr>
          <p:cNvSpPr txBox="1"/>
          <p:nvPr/>
        </p:nvSpPr>
        <p:spPr>
          <a:xfrm>
            <a:off x="9765873" y="2066695"/>
            <a:ext cx="1582484" cy="53860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600"/>
              </a:spcBef>
            </a:pPr>
            <a:r>
              <a:rPr lang="en-US" sz="1200"/>
              <a:t>Pre-implementation</a:t>
            </a:r>
          </a:p>
          <a:p>
            <a:pPr>
              <a:spcBef>
                <a:spcPts val="600"/>
              </a:spcBef>
            </a:pPr>
            <a:r>
              <a:rPr lang="en-US" sz="1200"/>
              <a:t>Post-implementation</a:t>
            </a:r>
          </a:p>
        </p:txBody>
      </p:sp>
      <p:sp>
        <p:nvSpPr>
          <p:cNvPr id="13" name="Rectangle 12">
            <a:extLst>
              <a:ext uri="{FF2B5EF4-FFF2-40B4-BE49-F238E27FC236}">
                <a16:creationId xmlns:a16="http://schemas.microsoft.com/office/drawing/2014/main" id="{25F35ECD-7E03-4BD9-BD88-71281E46C038}"/>
              </a:ext>
            </a:extLst>
          </p:cNvPr>
          <p:cNvSpPr/>
          <p:nvPr/>
        </p:nvSpPr>
        <p:spPr>
          <a:xfrm>
            <a:off x="9547242" y="2384643"/>
            <a:ext cx="247752" cy="126455"/>
          </a:xfrm>
          <a:prstGeom prst="rect">
            <a:avLst/>
          </a:prstGeom>
          <a:solidFill>
            <a:srgbClr val="00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49EA19-97F0-4765-A90E-8A37E41D5370}"/>
              </a:ext>
            </a:extLst>
          </p:cNvPr>
          <p:cNvSpPr/>
          <p:nvPr/>
        </p:nvSpPr>
        <p:spPr>
          <a:xfrm>
            <a:off x="9547242" y="2156112"/>
            <a:ext cx="247752" cy="126455"/>
          </a:xfrm>
          <a:prstGeom prst="rect">
            <a:avLst/>
          </a:prstGeom>
          <a:solidFill>
            <a:srgbClr val="E96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7D7000F-642E-41F9-A598-CB1EC38C720F}"/>
              </a:ext>
            </a:extLst>
          </p:cNvPr>
          <p:cNvSpPr/>
          <p:nvPr/>
        </p:nvSpPr>
        <p:spPr>
          <a:xfrm>
            <a:off x="1922333" y="5355357"/>
            <a:ext cx="8442444"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Arial" panose="020B0604020202020204" pitchFamily="34" charset="0"/>
                <a:cs typeface="Arial" panose="020B0604020202020204" pitchFamily="34" charset="0"/>
              </a:rPr>
              <a:t>Increasing compliance with follow-up may enhance </a:t>
            </a:r>
            <a:br>
              <a:rPr lang="en-US" sz="1800" b="1">
                <a:solidFill>
                  <a:schemeClr val="tx1"/>
                </a:solidFill>
                <a:latin typeface="Arial" panose="020B0604020202020204" pitchFamily="34" charset="0"/>
                <a:cs typeface="Arial" panose="020B0604020202020204" pitchFamily="34" charset="0"/>
              </a:rPr>
            </a:br>
            <a:r>
              <a:rPr lang="en-US" sz="1800" b="1">
                <a:solidFill>
                  <a:schemeClr val="tx1"/>
                </a:solidFill>
                <a:latin typeface="Arial" panose="020B0604020202020204" pitchFamily="34" charset="0"/>
                <a:cs typeface="Arial" panose="020B0604020202020204" pitchFamily="34" charset="0"/>
              </a:rPr>
              <a:t>living kidney donor outcomes</a:t>
            </a:r>
            <a:r>
              <a:rPr lang="en-US" sz="1800" b="1" baseline="30000">
                <a:solidFill>
                  <a:schemeClr val="tx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86787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Objectives</a:t>
            </a:r>
          </a:p>
        </p:txBody>
      </p:sp>
      <p:sp>
        <p:nvSpPr>
          <p:cNvPr id="3" name="Content Placeholder 2"/>
          <p:cNvSpPr>
            <a:spLocks noGrp="1"/>
          </p:cNvSpPr>
          <p:nvPr>
            <p:ph idx="1"/>
          </p:nvPr>
        </p:nvSpPr>
        <p:spPr>
          <a:xfrm>
            <a:off x="869550" y="1088135"/>
            <a:ext cx="5288071" cy="4678363"/>
          </a:xfrm>
        </p:spPr>
        <p:txBody>
          <a:bodyPr/>
          <a:lstStyle/>
          <a:p>
            <a:r>
              <a:rPr lang="en-US"/>
              <a:t>Discuss steps that can be taken within the transplant community to help support living kidney donors</a:t>
            </a:r>
          </a:p>
          <a:p>
            <a:r>
              <a:rPr lang="en-US"/>
              <a:t>Review available tools to evaluate the risk of ESRD for living kidney donors and how they can facilitate the donor-evaluation process</a:t>
            </a:r>
          </a:p>
          <a:p>
            <a:r>
              <a:rPr kumimoji="0" lang="en-US" sz="2400" b="0" i="0" u="none" strike="noStrike" kern="1200" cap="none" spc="0" normalizeH="0" baseline="0" noProof="0">
                <a:ln>
                  <a:noFill/>
                </a:ln>
                <a:effectLst/>
                <a:uLnTx/>
                <a:uFillTx/>
                <a:latin typeface="Arial"/>
                <a:ea typeface="+mn-ea"/>
              </a:rPr>
              <a:t>Highlight transplant center practices and their impact on the number of living kidney donor transplants</a:t>
            </a:r>
          </a:p>
          <a:p>
            <a:pPr marL="0" indent="0">
              <a:buNone/>
            </a:pPr>
            <a:endParaRPr lang="en-US"/>
          </a:p>
        </p:txBody>
      </p:sp>
      <p:sp>
        <p:nvSpPr>
          <p:cNvPr id="4" name="Content Placeholder 2">
            <a:extLst>
              <a:ext uri="{FF2B5EF4-FFF2-40B4-BE49-F238E27FC236}">
                <a16:creationId xmlns:a16="http://schemas.microsoft.com/office/drawing/2014/main" id="{2789A741-B338-4641-8649-7C4AD40B16AA}"/>
              </a:ext>
            </a:extLst>
          </p:cNvPr>
          <p:cNvSpPr txBox="1">
            <a:spLocks/>
          </p:cNvSpPr>
          <p:nvPr/>
        </p:nvSpPr>
        <p:spPr bwMode="auto">
          <a:xfrm>
            <a:off x="6540137" y="1088135"/>
            <a:ext cx="5288071" cy="4678363"/>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AEEE"/>
              </a:buClr>
              <a:defRPr/>
            </a:pPr>
            <a:r>
              <a:rPr lang="en-US"/>
              <a:t>Emphasize the importance of follow-up with living kidney donors</a:t>
            </a:r>
            <a:endParaRPr kumimoji="0" lang="en-US" sz="3200" b="0" i="0" u="none" strike="noStrike" kern="1200" cap="none" spc="0" normalizeH="0" baseline="0" noProof="0">
              <a:ln>
                <a:noFill/>
              </a:ln>
              <a:solidFill>
                <a:srgbClr val="000000"/>
              </a:solidFill>
              <a:effectLst/>
              <a:uLnTx/>
              <a:uFillTx/>
              <a:latin typeface="Arial"/>
              <a:ea typeface="+mn-ea"/>
            </a:endParaRPr>
          </a:p>
          <a:p>
            <a:pPr marL="231775" marR="0" lvl="0" indent="-231775"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2400" b="0" i="0" u="none" strike="noStrike" kern="1200" cap="none" spc="0" normalizeH="0" baseline="0" noProof="0">
                <a:ln>
                  <a:noFill/>
                </a:ln>
                <a:solidFill>
                  <a:srgbClr val="000000"/>
                </a:solidFill>
                <a:effectLst/>
                <a:uLnTx/>
                <a:uFillTx/>
                <a:latin typeface="Arial"/>
                <a:ea typeface="+mn-ea"/>
              </a:rPr>
              <a:t>Understand the role of genetic testing in the living kidney donor- evaluation process</a:t>
            </a:r>
          </a:p>
          <a:p>
            <a:pPr>
              <a:buClr>
                <a:srgbClr val="00AEEE"/>
              </a:buClr>
              <a:defRPr/>
            </a:pPr>
            <a:r>
              <a:rPr lang="en-US"/>
              <a:t>Identify gaps in the living kidney donor-evaluation process and discuss opportunities to improve</a:t>
            </a:r>
          </a:p>
          <a:p>
            <a:pPr>
              <a:buClr>
                <a:srgbClr val="00AEEE"/>
              </a:buClr>
              <a:defRPr/>
            </a:pPr>
            <a:r>
              <a:rPr lang="en-US"/>
              <a:t>Assess the impact of kidney paired donations on transplant trends at your institution</a:t>
            </a:r>
          </a:p>
        </p:txBody>
      </p:sp>
      <p:sp>
        <p:nvSpPr>
          <p:cNvPr id="5" name="TextBox 4">
            <a:extLst>
              <a:ext uri="{FF2B5EF4-FFF2-40B4-BE49-F238E27FC236}">
                <a16:creationId xmlns:a16="http://schemas.microsoft.com/office/drawing/2014/main" id="{34E5FAD3-0CDE-E8DA-1E2E-F44DE972D6F3}"/>
              </a:ext>
            </a:extLst>
          </p:cNvPr>
          <p:cNvSpPr txBox="1"/>
          <p:nvPr/>
        </p:nvSpPr>
        <p:spPr>
          <a:xfrm>
            <a:off x="609600" y="6046972"/>
            <a:ext cx="9978736" cy="811773"/>
          </a:xfrm>
          <a:prstGeom prst="rect">
            <a:avLst/>
          </a:prstGeom>
          <a:noFill/>
        </p:spPr>
        <p:txBody>
          <a:bodyPr wrap="square" rtlCol="0" anchor="b" anchorCtr="0">
            <a:noAutofit/>
          </a:bodyPr>
          <a:lstStyle/>
          <a:p>
            <a:r>
              <a:rPr lang="en-US" sz="800">
                <a:ea typeface="ITC Avant Garde Gothic Std Book" charset="0"/>
              </a:rPr>
              <a:t>ESRD, end stage renal disease</a:t>
            </a:r>
            <a:r>
              <a:rPr lang="de-DE" sz="800">
                <a:ea typeface="ITC Avant Garde Gothic Std Book" charset="0"/>
              </a:rPr>
              <a:t>.</a:t>
            </a:r>
            <a:endParaRPr lang="en-US" sz="800">
              <a:ea typeface="ITC Avant Garde Gothic Std Book" charset="0"/>
            </a:endParaRPr>
          </a:p>
        </p:txBody>
      </p:sp>
    </p:spTree>
    <p:custDataLst>
      <p:tags r:id="rId1"/>
    </p:custDataLst>
    <p:extLst>
      <p:ext uri="{BB962C8B-B14F-4D97-AF65-F5344CB8AC3E}">
        <p14:creationId xmlns:p14="http://schemas.microsoft.com/office/powerpoint/2010/main" val="177144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indent="0">
              <a:buNone/>
            </a:pPr>
            <a:r>
              <a:rPr lang="en-US" sz="800" b="0" i="0">
                <a:effectLst/>
              </a:rPr>
              <a:t>CI, confidence interval; LDF, living donor follow-up; OPTN, Organ Procurement and Transplantation Network; SRTR, Scientific Registry of Transplant Recipients; UNOS, United Network for Organ Sharing. </a:t>
            </a:r>
          </a:p>
          <a:p>
            <a:r>
              <a:rPr lang="en-US" sz="800">
                <a:ea typeface="ITC Avant Garde Gothic Std Book" charset="0"/>
              </a:rPr>
              <a:t>Henderson ML, et al. </a:t>
            </a:r>
            <a:r>
              <a:rPr lang="en-US" sz="800" i="1">
                <a:ea typeface="ITC Avant Garde Gothic Std Book" charset="0"/>
              </a:rPr>
              <a:t>Am J Transplant. </a:t>
            </a:r>
            <a:r>
              <a:rPr lang="en-US" sz="800">
                <a:ea typeface="ITC Avant Garde Gothic Std Book" charset="0"/>
              </a:rPr>
              <a:t>2017;17(12):3131-3140</a:t>
            </a:r>
            <a:r>
              <a:rPr lang="en-US" sz="800" i="1">
                <a:ea typeface="ITC Avant Garde Gothic Std Book" charset="0"/>
              </a:rPr>
              <a:t>.</a:t>
            </a:r>
            <a:r>
              <a:rPr lang="de-DE" sz="800">
                <a:ea typeface="ITC Avant Garde Gothic Std Book" charset="0"/>
              </a:rPr>
              <a:t> </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Transplant Centers Have Significant Variability in LDF</a:t>
            </a:r>
            <a:endParaRPr lang="en-US" sz="11500"/>
          </a:p>
        </p:txBody>
      </p:sp>
      <p:sp>
        <p:nvSpPr>
          <p:cNvPr id="17" name="Content Placeholder 2">
            <a:extLst>
              <a:ext uri="{FF2B5EF4-FFF2-40B4-BE49-F238E27FC236}">
                <a16:creationId xmlns:a16="http://schemas.microsoft.com/office/drawing/2014/main" id="{674DB90F-E31E-40AE-91ED-F41F83379307}"/>
              </a:ext>
            </a:extLst>
          </p:cNvPr>
          <p:cNvSpPr>
            <a:spLocks noGrp="1"/>
          </p:cNvSpPr>
          <p:nvPr>
            <p:ph idx="1"/>
          </p:nvPr>
        </p:nvSpPr>
        <p:spPr>
          <a:xfrm>
            <a:off x="892304" y="1206934"/>
            <a:ext cx="11142380" cy="1313180"/>
          </a:xfrm>
        </p:spPr>
        <p:txBody>
          <a:bodyPr wrap="square">
            <a:spAutoFit/>
          </a:bodyPr>
          <a:lstStyle/>
          <a:p>
            <a:pPr>
              <a:spcBef>
                <a:spcPts val="0"/>
              </a:spcBef>
            </a:pPr>
            <a:r>
              <a:rPr lang="en-US" sz="1600">
                <a:ea typeface="ITC Avant Garde Gothic Std Book" charset="0"/>
              </a:rPr>
              <a:t>Analysis of </a:t>
            </a:r>
            <a:r>
              <a:rPr lang="en-US" sz="1600"/>
              <a:t>SRTR data </a:t>
            </a:r>
            <a:r>
              <a:rPr lang="en-US" sz="1600">
                <a:ea typeface="ITC Avant Garde Gothic Std Book" charset="0"/>
              </a:rPr>
              <a:t>also showed that the odds of non-timely or incomplete LDF at 6 months </a:t>
            </a:r>
            <a:r>
              <a:rPr lang="en-US" sz="1600" b="1">
                <a:solidFill>
                  <a:schemeClr val="accent1"/>
                </a:solidFill>
                <a:ea typeface="ITC Avant Garde Gothic Std Book" charset="0"/>
              </a:rPr>
              <a:t>varied significantly  </a:t>
            </a:r>
            <a:r>
              <a:rPr lang="en-US" sz="1600">
                <a:ea typeface="ITC Avant Garde Gothic Std Book" charset="0"/>
              </a:rPr>
              <a:t>by transplant center</a:t>
            </a:r>
          </a:p>
          <a:p>
            <a:pPr>
              <a:spcBef>
                <a:spcPts val="0"/>
              </a:spcBef>
            </a:pPr>
            <a:r>
              <a:rPr lang="en-US" sz="1600">
                <a:ea typeface="ITC Avant Garde Gothic Std Book" charset="0"/>
              </a:rPr>
              <a:t>For 6-month LDF, center-level variation accounted for </a:t>
            </a:r>
            <a:r>
              <a:rPr lang="en-US" sz="1600" b="1">
                <a:solidFill>
                  <a:schemeClr val="accent1"/>
                </a:solidFill>
                <a:ea typeface="ITC Avant Garde Gothic Std Book" charset="0"/>
              </a:rPr>
              <a:t>19% of the variance in the non-timely or incomplete submission </a:t>
            </a:r>
            <a:r>
              <a:rPr lang="en-US" sz="1600">
                <a:ea typeface="ITC Avant Garde Gothic Std Book" charset="0"/>
              </a:rPr>
              <a:t>of clinical data (interclass correlation=0.19 [95% CI, 0.15-0.24])</a:t>
            </a:r>
          </a:p>
          <a:p>
            <a:pPr>
              <a:spcBef>
                <a:spcPts val="0"/>
              </a:spcBef>
            </a:pPr>
            <a:r>
              <a:rPr lang="en-US" sz="1600"/>
              <a:t>Overall, in this study, </a:t>
            </a:r>
            <a:r>
              <a:rPr lang="en-US" sz="1600" b="1">
                <a:solidFill>
                  <a:schemeClr val="accent1"/>
                </a:solidFill>
              </a:rPr>
              <a:t>57% of centers </a:t>
            </a:r>
            <a:r>
              <a:rPr lang="en-US" sz="1600"/>
              <a:t>did not meet the national reporting thresholds in the 2013 OPTN/UNOS mandate</a:t>
            </a:r>
          </a:p>
        </p:txBody>
      </p:sp>
      <p:sp>
        <p:nvSpPr>
          <p:cNvPr id="18" name="TextBox 17">
            <a:extLst>
              <a:ext uri="{FF2B5EF4-FFF2-40B4-BE49-F238E27FC236}">
                <a16:creationId xmlns:a16="http://schemas.microsoft.com/office/drawing/2014/main" id="{EFB3C8A2-1D84-48E1-A268-0709145AD33D}"/>
              </a:ext>
            </a:extLst>
          </p:cNvPr>
          <p:cNvSpPr txBox="1"/>
          <p:nvPr/>
        </p:nvSpPr>
        <p:spPr>
          <a:xfrm>
            <a:off x="4242881" y="2872411"/>
            <a:ext cx="4163438" cy="523220"/>
          </a:xfrm>
          <a:prstGeom prst="rect">
            <a:avLst/>
          </a:prstGeom>
          <a:noFill/>
        </p:spPr>
        <p:txBody>
          <a:bodyPr wrap="square" rtlCol="0">
            <a:spAutoFit/>
          </a:bodyPr>
          <a:lstStyle/>
          <a:p>
            <a:pPr algn="ctr"/>
            <a:r>
              <a:rPr lang="en-US" sz="1400" b="1">
                <a:solidFill>
                  <a:srgbClr val="0180B4"/>
                </a:solidFill>
              </a:rPr>
              <a:t>Transplant</a:t>
            </a:r>
            <a:r>
              <a:rPr lang="en-US" sz="1400" b="1">
                <a:solidFill>
                  <a:schemeClr val="accent3"/>
                </a:solidFill>
              </a:rPr>
              <a:t> Center Variability in </a:t>
            </a:r>
            <a:br>
              <a:rPr lang="en-US" sz="1400" b="1">
                <a:solidFill>
                  <a:schemeClr val="accent3"/>
                </a:solidFill>
              </a:rPr>
            </a:br>
            <a:r>
              <a:rPr lang="en-US" sz="1400" b="1">
                <a:solidFill>
                  <a:schemeClr val="accent3"/>
                </a:solidFill>
              </a:rPr>
              <a:t>Non-Timely or Incomplete LDF Clinical Data</a:t>
            </a:r>
            <a:endParaRPr lang="en-US" sz="1400" b="1" baseline="30000">
              <a:solidFill>
                <a:schemeClr val="accent3"/>
              </a:solidFill>
            </a:endParaRPr>
          </a:p>
        </p:txBody>
      </p:sp>
      <p:sp>
        <p:nvSpPr>
          <p:cNvPr id="19" name="TextBox 18">
            <a:extLst>
              <a:ext uri="{FF2B5EF4-FFF2-40B4-BE49-F238E27FC236}">
                <a16:creationId xmlns:a16="http://schemas.microsoft.com/office/drawing/2014/main" id="{EB136300-A1CC-4AE9-9E37-0216611AD035}"/>
              </a:ext>
            </a:extLst>
          </p:cNvPr>
          <p:cNvSpPr txBox="1"/>
          <p:nvPr/>
        </p:nvSpPr>
        <p:spPr>
          <a:xfrm>
            <a:off x="1945200" y="5289098"/>
            <a:ext cx="5877971" cy="375548"/>
          </a:xfrm>
          <a:prstGeom prst="rect">
            <a:avLst/>
          </a:prstGeom>
          <a:noFill/>
        </p:spPr>
        <p:txBody>
          <a:bodyPr wrap="none" rtlCol="0">
            <a:noAutofit/>
          </a:bodyPr>
          <a:lstStyle/>
          <a:p>
            <a:endParaRPr lang="de-DE" sz="800">
              <a:ea typeface="ITC Avant Garde Gothic Std Book" charset="0"/>
            </a:endParaRPr>
          </a:p>
        </p:txBody>
      </p:sp>
      <p:sp>
        <p:nvSpPr>
          <p:cNvPr id="20" name="TextBox 19">
            <a:extLst>
              <a:ext uri="{FF2B5EF4-FFF2-40B4-BE49-F238E27FC236}">
                <a16:creationId xmlns:a16="http://schemas.microsoft.com/office/drawing/2014/main" id="{8348CC63-8735-4A18-909B-417F45736C34}"/>
              </a:ext>
            </a:extLst>
          </p:cNvPr>
          <p:cNvSpPr txBox="1"/>
          <p:nvPr/>
        </p:nvSpPr>
        <p:spPr>
          <a:xfrm>
            <a:off x="5746834" y="5943462"/>
            <a:ext cx="1659680" cy="276999"/>
          </a:xfrm>
          <a:prstGeom prst="rect">
            <a:avLst/>
          </a:prstGeom>
          <a:noFill/>
        </p:spPr>
        <p:txBody>
          <a:bodyPr wrap="square" rtlCol="0">
            <a:spAutoFit/>
          </a:bodyPr>
          <a:lstStyle/>
          <a:p>
            <a:pPr algn="ctr"/>
            <a:r>
              <a:rPr lang="en-US" sz="1200" b="1"/>
              <a:t>Transplant center</a:t>
            </a:r>
          </a:p>
        </p:txBody>
      </p:sp>
      <p:sp>
        <p:nvSpPr>
          <p:cNvPr id="21" name="TextBox 20">
            <a:extLst>
              <a:ext uri="{FF2B5EF4-FFF2-40B4-BE49-F238E27FC236}">
                <a16:creationId xmlns:a16="http://schemas.microsoft.com/office/drawing/2014/main" id="{B4444FEA-3449-47F3-9B5E-4F7C30958D54}"/>
              </a:ext>
            </a:extLst>
          </p:cNvPr>
          <p:cNvSpPr txBox="1"/>
          <p:nvPr/>
        </p:nvSpPr>
        <p:spPr>
          <a:xfrm rot="16200000">
            <a:off x="1109304" y="4551295"/>
            <a:ext cx="2863190" cy="461665"/>
          </a:xfrm>
          <a:prstGeom prst="rect">
            <a:avLst/>
          </a:prstGeom>
          <a:noFill/>
        </p:spPr>
        <p:txBody>
          <a:bodyPr wrap="square" rtlCol="0">
            <a:spAutoFit/>
          </a:bodyPr>
          <a:lstStyle/>
          <a:p>
            <a:pPr algn="ctr"/>
            <a:r>
              <a:rPr lang="en-US" sz="1200" b="1"/>
              <a:t>Predicted probability of non-timely or incomplete submission</a:t>
            </a:r>
          </a:p>
        </p:txBody>
      </p:sp>
      <p:pic>
        <p:nvPicPr>
          <p:cNvPr id="22" name="Picture 21">
            <a:extLst>
              <a:ext uri="{FF2B5EF4-FFF2-40B4-BE49-F238E27FC236}">
                <a16:creationId xmlns:a16="http://schemas.microsoft.com/office/drawing/2014/main" id="{EDD7C442-E58B-419D-9E8E-DD575CD6FB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0685" y="3607892"/>
            <a:ext cx="6705600" cy="2324100"/>
          </a:xfrm>
          <a:prstGeom prst="rect">
            <a:avLst/>
          </a:prstGeom>
        </p:spPr>
      </p:pic>
      <p:sp>
        <p:nvSpPr>
          <p:cNvPr id="23" name="TextBox 22">
            <a:extLst>
              <a:ext uri="{FF2B5EF4-FFF2-40B4-BE49-F238E27FC236}">
                <a16:creationId xmlns:a16="http://schemas.microsoft.com/office/drawing/2014/main" id="{3B126D1B-C609-4B24-9033-A7E198083331}"/>
              </a:ext>
            </a:extLst>
          </p:cNvPr>
          <p:cNvSpPr txBox="1"/>
          <p:nvPr/>
        </p:nvSpPr>
        <p:spPr>
          <a:xfrm>
            <a:off x="2805718" y="3508484"/>
            <a:ext cx="391133" cy="184666"/>
          </a:xfrm>
          <a:prstGeom prst="rect">
            <a:avLst/>
          </a:prstGeom>
          <a:noFill/>
        </p:spPr>
        <p:txBody>
          <a:bodyPr wrap="none" lIns="0" tIns="0" rIns="0" bIns="0" rtlCol="0" anchor="ctr" anchorCtr="0">
            <a:spAutoFit/>
          </a:bodyPr>
          <a:lstStyle/>
          <a:p>
            <a:pPr algn="r"/>
            <a:r>
              <a:rPr lang="en-US" sz="1200"/>
              <a:t>100%</a:t>
            </a:r>
          </a:p>
        </p:txBody>
      </p:sp>
      <p:sp>
        <p:nvSpPr>
          <p:cNvPr id="24" name="TextBox 23">
            <a:extLst>
              <a:ext uri="{FF2B5EF4-FFF2-40B4-BE49-F238E27FC236}">
                <a16:creationId xmlns:a16="http://schemas.microsoft.com/office/drawing/2014/main" id="{09C7ABFC-C39F-497F-BF48-2EB1B0D8160E}"/>
              </a:ext>
            </a:extLst>
          </p:cNvPr>
          <p:cNvSpPr txBox="1"/>
          <p:nvPr/>
        </p:nvSpPr>
        <p:spPr>
          <a:xfrm>
            <a:off x="2890678" y="3962247"/>
            <a:ext cx="306173" cy="184666"/>
          </a:xfrm>
          <a:prstGeom prst="rect">
            <a:avLst/>
          </a:prstGeom>
          <a:noFill/>
        </p:spPr>
        <p:txBody>
          <a:bodyPr wrap="none" lIns="0" tIns="0" rIns="0" bIns="0" rtlCol="0" anchor="ctr" anchorCtr="0">
            <a:spAutoFit/>
          </a:bodyPr>
          <a:lstStyle/>
          <a:p>
            <a:pPr algn="r"/>
            <a:r>
              <a:rPr lang="en-US" sz="1200"/>
              <a:t>80%</a:t>
            </a:r>
          </a:p>
        </p:txBody>
      </p:sp>
      <p:sp>
        <p:nvSpPr>
          <p:cNvPr id="26" name="TextBox 25">
            <a:extLst>
              <a:ext uri="{FF2B5EF4-FFF2-40B4-BE49-F238E27FC236}">
                <a16:creationId xmlns:a16="http://schemas.microsoft.com/office/drawing/2014/main" id="{2360DB7D-A5F2-4773-803C-FC8E81166CA1}"/>
              </a:ext>
            </a:extLst>
          </p:cNvPr>
          <p:cNvSpPr txBox="1"/>
          <p:nvPr/>
        </p:nvSpPr>
        <p:spPr>
          <a:xfrm>
            <a:off x="2890678" y="4409133"/>
            <a:ext cx="306173" cy="184666"/>
          </a:xfrm>
          <a:prstGeom prst="rect">
            <a:avLst/>
          </a:prstGeom>
          <a:noFill/>
        </p:spPr>
        <p:txBody>
          <a:bodyPr wrap="none" lIns="0" tIns="0" rIns="0" bIns="0" rtlCol="0" anchor="ctr" anchorCtr="0">
            <a:spAutoFit/>
          </a:bodyPr>
          <a:lstStyle/>
          <a:p>
            <a:pPr algn="r"/>
            <a:r>
              <a:rPr lang="en-US" sz="1200"/>
              <a:t>60%</a:t>
            </a:r>
          </a:p>
        </p:txBody>
      </p:sp>
      <p:sp>
        <p:nvSpPr>
          <p:cNvPr id="27" name="TextBox 26">
            <a:extLst>
              <a:ext uri="{FF2B5EF4-FFF2-40B4-BE49-F238E27FC236}">
                <a16:creationId xmlns:a16="http://schemas.microsoft.com/office/drawing/2014/main" id="{43CEA252-4EA1-40B5-B9C7-EC9238C2459A}"/>
              </a:ext>
            </a:extLst>
          </p:cNvPr>
          <p:cNvSpPr txBox="1"/>
          <p:nvPr/>
        </p:nvSpPr>
        <p:spPr>
          <a:xfrm>
            <a:off x="2890678" y="4862896"/>
            <a:ext cx="306173" cy="184666"/>
          </a:xfrm>
          <a:prstGeom prst="rect">
            <a:avLst/>
          </a:prstGeom>
          <a:noFill/>
        </p:spPr>
        <p:txBody>
          <a:bodyPr wrap="none" lIns="0" tIns="0" rIns="0" bIns="0" rtlCol="0" anchor="ctr" anchorCtr="0">
            <a:spAutoFit/>
          </a:bodyPr>
          <a:lstStyle/>
          <a:p>
            <a:pPr algn="r"/>
            <a:r>
              <a:rPr lang="en-US" sz="1200"/>
              <a:t>40%</a:t>
            </a:r>
          </a:p>
        </p:txBody>
      </p:sp>
      <p:sp>
        <p:nvSpPr>
          <p:cNvPr id="28" name="TextBox 27">
            <a:extLst>
              <a:ext uri="{FF2B5EF4-FFF2-40B4-BE49-F238E27FC236}">
                <a16:creationId xmlns:a16="http://schemas.microsoft.com/office/drawing/2014/main" id="{828B3092-482A-4BA7-BD6F-D1BA5554BB8C}"/>
              </a:ext>
            </a:extLst>
          </p:cNvPr>
          <p:cNvSpPr txBox="1"/>
          <p:nvPr/>
        </p:nvSpPr>
        <p:spPr>
          <a:xfrm>
            <a:off x="2890678" y="5316658"/>
            <a:ext cx="306173" cy="184666"/>
          </a:xfrm>
          <a:prstGeom prst="rect">
            <a:avLst/>
          </a:prstGeom>
          <a:noFill/>
        </p:spPr>
        <p:txBody>
          <a:bodyPr wrap="none" lIns="0" tIns="0" rIns="0" bIns="0" rtlCol="0" anchor="ctr" anchorCtr="0">
            <a:spAutoFit/>
          </a:bodyPr>
          <a:lstStyle/>
          <a:p>
            <a:pPr algn="r"/>
            <a:r>
              <a:rPr lang="en-US" sz="1200"/>
              <a:t>20%</a:t>
            </a:r>
          </a:p>
        </p:txBody>
      </p:sp>
      <p:sp>
        <p:nvSpPr>
          <p:cNvPr id="29" name="TextBox 28">
            <a:extLst>
              <a:ext uri="{FF2B5EF4-FFF2-40B4-BE49-F238E27FC236}">
                <a16:creationId xmlns:a16="http://schemas.microsoft.com/office/drawing/2014/main" id="{BDAE617E-77A1-4DAA-99A8-DF63CB4200C1}"/>
              </a:ext>
            </a:extLst>
          </p:cNvPr>
          <p:cNvSpPr txBox="1"/>
          <p:nvPr/>
        </p:nvSpPr>
        <p:spPr>
          <a:xfrm>
            <a:off x="2975634" y="5770421"/>
            <a:ext cx="221214" cy="184666"/>
          </a:xfrm>
          <a:prstGeom prst="rect">
            <a:avLst/>
          </a:prstGeom>
          <a:noFill/>
        </p:spPr>
        <p:txBody>
          <a:bodyPr wrap="none" lIns="0" tIns="0" rIns="0" bIns="0" rtlCol="0" anchor="ctr" anchorCtr="0">
            <a:spAutoFit/>
          </a:bodyPr>
          <a:lstStyle/>
          <a:p>
            <a:pPr algn="r"/>
            <a:r>
              <a:rPr lang="en-US" sz="1200"/>
              <a:t>0%</a:t>
            </a:r>
          </a:p>
        </p:txBody>
      </p:sp>
      <p:sp>
        <p:nvSpPr>
          <p:cNvPr id="30" name="Rectangle 5">
            <a:extLst>
              <a:ext uri="{FF2B5EF4-FFF2-40B4-BE49-F238E27FC236}">
                <a16:creationId xmlns:a16="http://schemas.microsoft.com/office/drawing/2014/main" id="{7DD6C7A1-7529-49ED-A0EC-6C6745960510}"/>
              </a:ext>
            </a:extLst>
          </p:cNvPr>
          <p:cNvSpPr/>
          <p:nvPr/>
        </p:nvSpPr>
        <p:spPr>
          <a:xfrm>
            <a:off x="3331495" y="3600808"/>
            <a:ext cx="6632590" cy="2342653"/>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9B8D6BDB-3033-49C2-B039-2FD28BD9D348}"/>
              </a:ext>
            </a:extLst>
          </p:cNvPr>
          <p:cNvCxnSpPr>
            <a:cxnSpLocks/>
          </p:cNvCxnSpPr>
          <p:nvPr/>
        </p:nvCxnSpPr>
        <p:spPr>
          <a:xfrm flipH="1">
            <a:off x="3267057" y="3607477"/>
            <a:ext cx="63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607BD6-F43E-4A59-A5CF-980DFDF7F2FC}"/>
              </a:ext>
            </a:extLst>
          </p:cNvPr>
          <p:cNvCxnSpPr>
            <a:cxnSpLocks/>
          </p:cNvCxnSpPr>
          <p:nvPr/>
        </p:nvCxnSpPr>
        <p:spPr>
          <a:xfrm flipH="1">
            <a:off x="3267057" y="5420309"/>
            <a:ext cx="63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A32C09-31C5-42CE-8056-E0A1C0902EE8}"/>
              </a:ext>
            </a:extLst>
          </p:cNvPr>
          <p:cNvCxnSpPr>
            <a:cxnSpLocks/>
          </p:cNvCxnSpPr>
          <p:nvPr/>
        </p:nvCxnSpPr>
        <p:spPr>
          <a:xfrm flipH="1">
            <a:off x="3267057" y="5873517"/>
            <a:ext cx="63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9B579A0-3B77-4B63-A599-E3A02028A95A}"/>
              </a:ext>
            </a:extLst>
          </p:cNvPr>
          <p:cNvCxnSpPr>
            <a:cxnSpLocks/>
          </p:cNvCxnSpPr>
          <p:nvPr/>
        </p:nvCxnSpPr>
        <p:spPr>
          <a:xfrm flipH="1">
            <a:off x="3267057" y="4513893"/>
            <a:ext cx="63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17B2E5D-D3A8-41E5-A5F2-33123493139B}"/>
              </a:ext>
            </a:extLst>
          </p:cNvPr>
          <p:cNvCxnSpPr>
            <a:cxnSpLocks/>
          </p:cNvCxnSpPr>
          <p:nvPr/>
        </p:nvCxnSpPr>
        <p:spPr>
          <a:xfrm flipH="1">
            <a:off x="3267057" y="4967101"/>
            <a:ext cx="63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272690-3EAC-420B-BB47-0C3A9D6D1895}"/>
              </a:ext>
            </a:extLst>
          </p:cNvPr>
          <p:cNvCxnSpPr>
            <a:cxnSpLocks/>
          </p:cNvCxnSpPr>
          <p:nvPr/>
        </p:nvCxnSpPr>
        <p:spPr>
          <a:xfrm flipH="1">
            <a:off x="3267057" y="4060685"/>
            <a:ext cx="636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D561AA-59DF-1A46-036C-9FB355D05A6B}"/>
              </a:ext>
            </a:extLst>
          </p:cNvPr>
          <p:cNvSpPr txBox="1"/>
          <p:nvPr/>
        </p:nvSpPr>
        <p:spPr>
          <a:xfrm>
            <a:off x="3167031" y="6189233"/>
            <a:ext cx="6797054" cy="246221"/>
          </a:xfrm>
          <a:prstGeom prst="rect">
            <a:avLst/>
          </a:prstGeom>
          <a:noFill/>
        </p:spPr>
        <p:txBody>
          <a:bodyPr wrap="none" rtlCol="0">
            <a:spAutoFit/>
          </a:bodyPr>
          <a:lstStyle/>
          <a:p>
            <a:r>
              <a:rPr lang="en-US" sz="1000">
                <a:solidFill>
                  <a:schemeClr val="bg1">
                    <a:lumMod val="50000"/>
                  </a:schemeClr>
                </a:solidFill>
              </a:rPr>
              <a:t>Used with permission from Henderson ML, et al. </a:t>
            </a:r>
            <a:r>
              <a:rPr lang="en-US" sz="1000" i="1">
                <a:solidFill>
                  <a:schemeClr val="bg1">
                    <a:lumMod val="50000"/>
                  </a:schemeClr>
                </a:solidFill>
              </a:rPr>
              <a:t>Am J Transplant</a:t>
            </a:r>
            <a:r>
              <a:rPr lang="en-US" sz="1000">
                <a:solidFill>
                  <a:schemeClr val="bg1">
                    <a:lumMod val="50000"/>
                  </a:schemeClr>
                </a:solidFill>
              </a:rPr>
              <a:t>. 2017;17:3131-3140</a:t>
            </a:r>
            <a:r>
              <a:rPr lang="de-DE" sz="1000">
                <a:solidFill>
                  <a:schemeClr val="bg1">
                    <a:lumMod val="50000"/>
                  </a:schemeClr>
                </a:solidFill>
              </a:rPr>
              <a:t>. </a:t>
            </a:r>
            <a:r>
              <a:rPr lang="en-US" sz="1000">
                <a:solidFill>
                  <a:schemeClr val="bg1">
                    <a:lumMod val="50000"/>
                  </a:schemeClr>
                </a:solidFill>
              </a:rPr>
              <a:t>© 2017 John Wiley and Sons. </a:t>
            </a:r>
          </a:p>
        </p:txBody>
      </p:sp>
    </p:spTree>
    <p:extLst>
      <p:ext uri="{BB962C8B-B14F-4D97-AF65-F5344CB8AC3E}">
        <p14:creationId xmlns:p14="http://schemas.microsoft.com/office/powerpoint/2010/main" val="84436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indent="0">
              <a:buNone/>
            </a:pPr>
            <a:r>
              <a:rPr lang="en-US" sz="800" b="0" i="0">
                <a:solidFill>
                  <a:srgbClr val="212121"/>
                </a:solidFill>
                <a:effectLst/>
              </a:rPr>
              <a:t>LKD, living kidney donor.</a:t>
            </a:r>
          </a:p>
          <a:p>
            <a:r>
              <a:rPr lang="en-US" sz="800" b="1">
                <a:ea typeface="ITC Avant Garde Gothic Std Book" charset="0"/>
              </a:rPr>
              <a:t>1. </a:t>
            </a:r>
            <a:r>
              <a:rPr lang="en-US" sz="800">
                <a:ea typeface="ITC Avant Garde Gothic Std Book" charset="0"/>
              </a:rPr>
              <a:t>Eno AK, et al. </a:t>
            </a:r>
            <a:r>
              <a:rPr lang="en-US" sz="800" i="1">
                <a:ea typeface="ITC Avant Garde Gothic Std Book" charset="0"/>
              </a:rPr>
              <a:t>JMIR </a:t>
            </a:r>
            <a:r>
              <a:rPr lang="en-US" sz="800" i="1" err="1">
                <a:ea typeface="ITC Avant Garde Gothic Std Book" charset="0"/>
              </a:rPr>
              <a:t>Mhealth</a:t>
            </a:r>
            <a:r>
              <a:rPr lang="en-US" sz="800" i="1">
                <a:ea typeface="ITC Avant Garde Gothic Std Book" charset="0"/>
              </a:rPr>
              <a:t> </a:t>
            </a:r>
            <a:r>
              <a:rPr lang="en-US" sz="800" i="1" err="1">
                <a:ea typeface="ITC Avant Garde Gothic Std Book" charset="0"/>
              </a:rPr>
              <a:t>Uhealth</a:t>
            </a:r>
            <a:r>
              <a:rPr lang="en-US" sz="800" i="1">
                <a:ea typeface="ITC Avant Garde Gothic Std Book" charset="0"/>
              </a:rPr>
              <a:t>. </a:t>
            </a:r>
            <a:r>
              <a:rPr lang="en-US" sz="800">
                <a:ea typeface="ITC Avant Garde Gothic Std Book" charset="0"/>
              </a:rPr>
              <a:t>2018;6(10):e11192. </a:t>
            </a:r>
            <a:r>
              <a:rPr lang="en-US" sz="800"/>
              <a:t>doi:10.2196/11192 </a:t>
            </a:r>
            <a:r>
              <a:rPr lang="en-US" sz="800" b="1">
                <a:ea typeface="ITC Avant Garde Gothic Std Book" charset="0"/>
              </a:rPr>
              <a:t>2. </a:t>
            </a:r>
            <a:r>
              <a:rPr lang="en-US" sz="800">
                <a:ea typeface="ITC Avant Garde Gothic Std Book" charset="0"/>
              </a:rPr>
              <a:t>Ruck JM, et al. </a:t>
            </a:r>
            <a:r>
              <a:rPr lang="en-US" sz="800" i="1">
                <a:ea typeface="ITC Avant Garde Gothic Std Book" charset="0"/>
              </a:rPr>
              <a:t>Clin Transplant</a:t>
            </a:r>
            <a:r>
              <a:rPr lang="en-US" sz="800">
                <a:ea typeface="ITC Avant Garde Gothic Std Book" charset="0"/>
              </a:rPr>
              <a:t>. 2018;32(2). doi:10.1111/ctr.13184 </a:t>
            </a:r>
            <a:endParaRPr lang="de-DE"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Electronic Mobile Messaging May Be a Useful Tool for Follow-Up of LKDs</a:t>
            </a:r>
            <a:endParaRPr lang="en-US" sz="16600"/>
          </a:p>
        </p:txBody>
      </p:sp>
      <p:sp>
        <p:nvSpPr>
          <p:cNvPr id="74" name="Content Placeholder 2">
            <a:extLst>
              <a:ext uri="{FF2B5EF4-FFF2-40B4-BE49-F238E27FC236}">
                <a16:creationId xmlns:a16="http://schemas.microsoft.com/office/drawing/2014/main" id="{D3F84780-C481-4CE6-81E2-60003D4C50FC}"/>
              </a:ext>
            </a:extLst>
          </p:cNvPr>
          <p:cNvSpPr txBox="1">
            <a:spLocks/>
          </p:cNvSpPr>
          <p:nvPr/>
        </p:nvSpPr>
        <p:spPr bwMode="auto">
          <a:xfrm>
            <a:off x="825761" y="1206934"/>
            <a:ext cx="5363901" cy="4678363"/>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In-person follow-up for LKDs </a:t>
            </a:r>
            <a:r>
              <a:rPr lang="en-US" sz="1600">
                <a:solidFill>
                  <a:srgbClr val="000000"/>
                </a:solidFill>
              </a:rPr>
              <a:t>presents a number </a:t>
            </a:r>
            <a:br>
              <a:rPr lang="en-US" sz="1600">
                <a:solidFill>
                  <a:srgbClr val="000000"/>
                </a:solidFill>
              </a:rPr>
            </a:br>
            <a:r>
              <a:rPr lang="en-US" sz="1600">
                <a:solidFill>
                  <a:srgbClr val="000000"/>
                </a:solidFill>
              </a:rPr>
              <a:t>of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challenges</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1</a:t>
            </a:r>
          </a:p>
          <a:p>
            <a:pPr marL="228600" marR="0" lvl="0" indent="-228600"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Electronic mobile messaging may be a useful tool to reduce the burden of follow-up among LKDs postdonation, for donors and centers</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1,2</a:t>
            </a:r>
          </a:p>
          <a:p>
            <a:pPr marL="635000" marR="0" lvl="1" indent="-177800" algn="l" defTabSz="914400" rtl="0" eaLnBrk="0" fontAlgn="base" latinLnBrk="0" hangingPunct="0">
              <a:lnSpc>
                <a:spcPct val="90000"/>
              </a:lnSpc>
              <a:spcBef>
                <a:spcPct val="0"/>
              </a:spcBef>
              <a:spcAft>
                <a:spcPts val="800"/>
              </a:spcAft>
              <a:buClr>
                <a:srgbClr val="00AEEE"/>
              </a:buClr>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Text messaging had </a:t>
            </a: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consistently higher response rates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up to </a:t>
            </a: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24 months postdonation</a:t>
            </a:r>
            <a:r>
              <a:rPr kumimoji="0" lang="en-US" sz="1600" b="1" i="1"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 </a:t>
            </a: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vs email</a:t>
            </a:r>
            <a:r>
              <a:rPr kumimoji="0" lang="en-US" sz="1600" b="1" i="0" u="none" strike="noStrike" kern="1200" cap="none" spc="0" normalizeH="0" baseline="0" noProof="0">
                <a:ln>
                  <a:noFill/>
                </a:ln>
                <a:solidFill>
                  <a:srgbClr val="004E72"/>
                </a:solidFill>
                <a:effectLst/>
                <a:uLnTx/>
                <a:uFillTx/>
                <a:latin typeface="Arial" panose="020B0604020202020204" pitchFamily="34" charset="0"/>
                <a:ea typeface="ITC Avant Garde Gothic Std Book" charset="0"/>
                <a:cs typeface="Arial" panose="020B0604020202020204" pitchFamily="34" charset="0"/>
              </a:rPr>
              <a: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in a study of 67 LKDs</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2</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 </a:t>
            </a:r>
            <a:endPar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endParaRPr>
          </a:p>
          <a:p>
            <a:pPr marL="635000" marR="0" lvl="1" indent="-177800" algn="l" defTabSz="914400" rtl="0" eaLnBrk="0" fontAlgn="base" latinLnBrk="0" hangingPunct="0">
              <a:lnSpc>
                <a:spcPct val="90000"/>
              </a:lnSpc>
              <a:spcBef>
                <a:spcPct val="0"/>
              </a:spcBef>
              <a:spcAft>
                <a:spcPts val="800"/>
              </a:spcAft>
              <a:buClr>
                <a:srgbClr val="00AEEE"/>
              </a:buClr>
              <a:buSzTx/>
              <a:buFont typeface="Arial" pitchFamily="34" charset="0"/>
              <a:buChar char="–"/>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94% of 100 LKDs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surveyed </a:t>
            </a: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owned a smartphone</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1</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 </a:t>
            </a:r>
          </a:p>
          <a:p>
            <a:pPr marL="635000" marR="0" lvl="1" indent="-177800" algn="l" defTabSz="914400" rtl="0" eaLnBrk="0" fontAlgn="base" latinLnBrk="0" hangingPunct="0">
              <a:lnSpc>
                <a:spcPct val="90000"/>
              </a:lnSpc>
              <a:spcBef>
                <a:spcPct val="0"/>
              </a:spcBef>
              <a:spcAft>
                <a:spcPts val="800"/>
              </a:spcAft>
              <a:buClr>
                <a:srgbClr val="00AEEE"/>
              </a:buClr>
              <a:buSzTx/>
              <a:buFont typeface="Arial" pitchFamily="34" charset="0"/>
              <a:buChar char="–"/>
              <a:tabLst/>
              <a:defRPr/>
            </a:pP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79%</a:t>
            </a: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of smartphone-owning participants </a:t>
            </a:r>
            <a:r>
              <a:rPr kumimoji="0" lang="en-US" sz="1600" i="0" u="none" strike="noStrike" kern="1200" cap="none" spc="0" normalizeH="0" baseline="0" noProof="0">
                <a:ln>
                  <a:noFill/>
                </a:ln>
                <a:effectLst/>
                <a:uLnTx/>
                <a:uFillTx/>
                <a:latin typeface="Arial" panose="020B0604020202020204" pitchFamily="34" charset="0"/>
                <a:ea typeface="ITC Avant Garde Gothic Std Book" charset="0"/>
                <a:cs typeface="Arial" panose="020B0604020202020204" pitchFamily="34" charset="0"/>
              </a:rPr>
              <a:t>perceived that it would be </a:t>
            </a:r>
            <a:r>
              <a:rPr kumimoji="0" lang="en-US" sz="1600" b="1"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useful to access LKD resources and complete their required postdonation follow-up</a:t>
            </a:r>
            <a:r>
              <a:rPr kumimoji="0" lang="en-US" sz="1600" b="0" i="0" u="none" strike="noStrike" kern="1200" cap="none" spc="0" normalizeH="0" baseline="0" noProof="0">
                <a:ln>
                  <a:noFill/>
                </a:ln>
                <a:solidFill>
                  <a:schemeClr val="accent1"/>
                </a:solidFill>
                <a:effectLst/>
                <a:uLnTx/>
                <a:uFillTx/>
                <a:latin typeface="Arial" panose="020B0604020202020204" pitchFamily="34" charset="0"/>
                <a:ea typeface="ITC Avant Garde Gothic Std Book" charset="0"/>
                <a:cs typeface="Arial" panose="020B0604020202020204" pitchFamily="34" charset="0"/>
              </a:rPr>
              <a: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with resources on their smartphones</a:t>
            </a:r>
            <a:r>
              <a:rPr kumimoji="0" lang="en-US" sz="1600" b="0" i="0" u="none" strike="noStrike" kern="1200" cap="none" spc="0" normalizeH="0" baseline="30000" noProof="0">
                <a:ln>
                  <a:noFill/>
                </a:ln>
                <a:solidFill>
                  <a:srgbClr val="000000"/>
                </a:solidFill>
                <a:effectLst/>
                <a:uLnTx/>
                <a:uFillTx/>
                <a:latin typeface="Arial" panose="020B0604020202020204" pitchFamily="34" charset="0"/>
                <a:ea typeface="ITC Avant Garde Gothic Std Book" charset="0"/>
                <a:cs typeface="Arial" panose="020B0604020202020204" pitchFamily="34" charset="0"/>
              </a:rPr>
              <a:t>1</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160E9DF9-039B-4525-BD62-2218072AFE1F}"/>
              </a:ext>
            </a:extLst>
          </p:cNvPr>
          <p:cNvSpPr txBox="1"/>
          <p:nvPr/>
        </p:nvSpPr>
        <p:spPr>
          <a:xfrm>
            <a:off x="7631598" y="1187596"/>
            <a:ext cx="406447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180B4"/>
                </a:solidFill>
                <a:effectLst/>
                <a:uLnTx/>
                <a:uFillTx/>
              </a:rPr>
              <a:t>Response Rate by Contact Method </a:t>
            </a:r>
            <a:br>
              <a:rPr kumimoji="0" lang="en-US" sz="1400" b="1" i="0" u="none" strike="noStrike" kern="0" cap="none" spc="0" normalizeH="0" baseline="0" noProof="0">
                <a:ln>
                  <a:noFill/>
                </a:ln>
                <a:solidFill>
                  <a:srgbClr val="0180B4"/>
                </a:solidFill>
                <a:effectLst/>
                <a:uLnTx/>
                <a:uFillTx/>
              </a:rPr>
            </a:br>
            <a:r>
              <a:rPr kumimoji="0" lang="en-US" sz="1400" b="1" i="0" u="none" strike="noStrike" kern="0" cap="none" spc="0" normalizeH="0" baseline="0" noProof="0">
                <a:ln>
                  <a:noFill/>
                </a:ln>
                <a:solidFill>
                  <a:srgbClr val="0180B4"/>
                </a:solidFill>
                <a:effectLst/>
                <a:uLnTx/>
                <a:uFillTx/>
              </a:rPr>
              <a:t>For LKDs</a:t>
            </a:r>
            <a:r>
              <a:rPr kumimoji="0" lang="en-US" sz="1400" b="1" i="0" u="none" strike="noStrike" kern="0" cap="none" spc="0" normalizeH="0" baseline="30000" noProof="0">
                <a:ln>
                  <a:noFill/>
                </a:ln>
                <a:solidFill>
                  <a:srgbClr val="0180B4"/>
                </a:solidFill>
                <a:effectLst/>
                <a:uLnTx/>
                <a:uFillTx/>
              </a:rPr>
              <a:t>2</a:t>
            </a:r>
          </a:p>
        </p:txBody>
      </p:sp>
      <p:sp>
        <p:nvSpPr>
          <p:cNvPr id="77" name="TextBox 76">
            <a:extLst>
              <a:ext uri="{FF2B5EF4-FFF2-40B4-BE49-F238E27FC236}">
                <a16:creationId xmlns:a16="http://schemas.microsoft.com/office/drawing/2014/main" id="{F1DE3991-6497-4BF6-9463-6C0DBAB05127}"/>
              </a:ext>
            </a:extLst>
          </p:cNvPr>
          <p:cNvSpPr txBox="1"/>
          <p:nvPr/>
        </p:nvSpPr>
        <p:spPr>
          <a:xfrm>
            <a:off x="8511881" y="4322549"/>
            <a:ext cx="222329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rPr>
              <a:t>Months since donation</a:t>
            </a:r>
          </a:p>
        </p:txBody>
      </p:sp>
      <p:sp>
        <p:nvSpPr>
          <p:cNvPr id="78" name="TextBox 77">
            <a:extLst>
              <a:ext uri="{FF2B5EF4-FFF2-40B4-BE49-F238E27FC236}">
                <a16:creationId xmlns:a16="http://schemas.microsoft.com/office/drawing/2014/main" id="{D09489DB-9AEE-476D-B800-950E252BBE72}"/>
              </a:ext>
            </a:extLst>
          </p:cNvPr>
          <p:cNvSpPr txBox="1"/>
          <p:nvPr/>
        </p:nvSpPr>
        <p:spPr>
          <a:xfrm rot="16200000">
            <a:off x="6099240" y="2780760"/>
            <a:ext cx="284777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rPr>
              <a:t> Percent response rate</a:t>
            </a:r>
          </a:p>
        </p:txBody>
      </p:sp>
      <p:grpSp>
        <p:nvGrpSpPr>
          <p:cNvPr id="79" name="Group 78">
            <a:extLst>
              <a:ext uri="{FF2B5EF4-FFF2-40B4-BE49-F238E27FC236}">
                <a16:creationId xmlns:a16="http://schemas.microsoft.com/office/drawing/2014/main" id="{AD41E664-B062-47D0-A4E1-02868C95EB06}"/>
              </a:ext>
            </a:extLst>
          </p:cNvPr>
          <p:cNvGrpSpPr/>
          <p:nvPr/>
        </p:nvGrpSpPr>
        <p:grpSpPr>
          <a:xfrm>
            <a:off x="7631598" y="1711338"/>
            <a:ext cx="3875705" cy="2578926"/>
            <a:chOff x="5187595" y="2159668"/>
            <a:chExt cx="3541315" cy="2203152"/>
          </a:xfrm>
        </p:grpSpPr>
        <p:sp>
          <p:nvSpPr>
            <p:cNvPr id="80" name="Rectangle 5">
              <a:extLst>
                <a:ext uri="{FF2B5EF4-FFF2-40B4-BE49-F238E27FC236}">
                  <a16:creationId xmlns:a16="http://schemas.microsoft.com/office/drawing/2014/main" id="{D4BCE60B-2283-4CBC-849B-6D07497554D6}"/>
                </a:ext>
              </a:extLst>
            </p:cNvPr>
            <p:cNvSpPr/>
            <p:nvPr/>
          </p:nvSpPr>
          <p:spPr>
            <a:xfrm>
              <a:off x="5459240" y="2159668"/>
              <a:ext cx="3269670" cy="2039353"/>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cap="flat" cmpd="sng" algn="ctr">
              <a:solidFill>
                <a:srgbClr val="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81" name="Straight Connector 80">
              <a:extLst>
                <a:ext uri="{FF2B5EF4-FFF2-40B4-BE49-F238E27FC236}">
                  <a16:creationId xmlns:a16="http://schemas.microsoft.com/office/drawing/2014/main" id="{8951B380-59AD-4294-B6F9-0E9BE70FA644}"/>
                </a:ext>
              </a:extLst>
            </p:cNvPr>
            <p:cNvCxnSpPr>
              <a:cxnSpLocks/>
            </p:cNvCxnSpPr>
            <p:nvPr/>
          </p:nvCxnSpPr>
          <p:spPr>
            <a:xfrm flipH="1">
              <a:off x="5395057" y="2986848"/>
              <a:ext cx="63375" cy="0"/>
            </a:xfrm>
            <a:prstGeom prst="line">
              <a:avLst/>
            </a:prstGeom>
            <a:noFill/>
            <a:ln w="12700" cap="flat" cmpd="sng" algn="ctr">
              <a:solidFill>
                <a:srgbClr val="000000"/>
              </a:solidFill>
              <a:prstDash val="solid"/>
            </a:ln>
            <a:effectLst/>
          </p:spPr>
        </p:cxnSp>
        <p:sp>
          <p:nvSpPr>
            <p:cNvPr id="82" name="TextBox 81">
              <a:extLst>
                <a:ext uri="{FF2B5EF4-FFF2-40B4-BE49-F238E27FC236}">
                  <a16:creationId xmlns:a16="http://schemas.microsoft.com/office/drawing/2014/main" id="{19016BCC-CC7F-4B29-A96A-FE7790D44C80}"/>
                </a:ext>
              </a:extLst>
            </p:cNvPr>
            <p:cNvSpPr txBox="1"/>
            <p:nvPr/>
          </p:nvSpPr>
          <p:spPr>
            <a:xfrm>
              <a:off x="5252042" y="2923410"/>
              <a:ext cx="128893" cy="131465"/>
            </a:xfrm>
            <a:prstGeom prst="rect">
              <a:avLst/>
            </a:prstGeom>
            <a:noFill/>
          </p:spPr>
          <p:txBody>
            <a:bodyPr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60</a:t>
              </a:r>
            </a:p>
          </p:txBody>
        </p:sp>
        <p:cxnSp>
          <p:nvCxnSpPr>
            <p:cNvPr id="83" name="Straight Connector 82">
              <a:extLst>
                <a:ext uri="{FF2B5EF4-FFF2-40B4-BE49-F238E27FC236}">
                  <a16:creationId xmlns:a16="http://schemas.microsoft.com/office/drawing/2014/main" id="{12B3FE0B-3264-423C-9F15-2D5B992313D3}"/>
                </a:ext>
              </a:extLst>
            </p:cNvPr>
            <p:cNvCxnSpPr>
              <a:cxnSpLocks/>
            </p:cNvCxnSpPr>
            <p:nvPr/>
          </p:nvCxnSpPr>
          <p:spPr>
            <a:xfrm flipH="1">
              <a:off x="5395057" y="3369998"/>
              <a:ext cx="63375" cy="0"/>
            </a:xfrm>
            <a:prstGeom prst="line">
              <a:avLst/>
            </a:prstGeom>
            <a:noFill/>
            <a:ln w="12700" cap="flat" cmpd="sng" algn="ctr">
              <a:solidFill>
                <a:srgbClr val="000000"/>
              </a:solidFill>
              <a:prstDash val="solid"/>
            </a:ln>
            <a:effectLst/>
          </p:spPr>
        </p:cxnSp>
        <p:sp>
          <p:nvSpPr>
            <p:cNvPr id="84" name="TextBox 83">
              <a:extLst>
                <a:ext uri="{FF2B5EF4-FFF2-40B4-BE49-F238E27FC236}">
                  <a16:creationId xmlns:a16="http://schemas.microsoft.com/office/drawing/2014/main" id="{D179AE87-B8F7-4DE4-BE11-880AAAEA6F6A}"/>
                </a:ext>
              </a:extLst>
            </p:cNvPr>
            <p:cNvSpPr txBox="1"/>
            <p:nvPr/>
          </p:nvSpPr>
          <p:spPr>
            <a:xfrm>
              <a:off x="5252042" y="3306560"/>
              <a:ext cx="128893" cy="131465"/>
            </a:xfrm>
            <a:prstGeom prst="rect">
              <a:avLst/>
            </a:prstGeom>
            <a:noFill/>
          </p:spPr>
          <p:txBody>
            <a:bodyPr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40</a:t>
              </a:r>
            </a:p>
          </p:txBody>
        </p:sp>
        <p:cxnSp>
          <p:nvCxnSpPr>
            <p:cNvPr id="85" name="Straight Connector 84">
              <a:extLst>
                <a:ext uri="{FF2B5EF4-FFF2-40B4-BE49-F238E27FC236}">
                  <a16:creationId xmlns:a16="http://schemas.microsoft.com/office/drawing/2014/main" id="{1B277A81-C5E9-4718-952A-CE9194D0A541}"/>
                </a:ext>
              </a:extLst>
            </p:cNvPr>
            <p:cNvCxnSpPr>
              <a:cxnSpLocks/>
            </p:cNvCxnSpPr>
            <p:nvPr/>
          </p:nvCxnSpPr>
          <p:spPr>
            <a:xfrm flipH="1">
              <a:off x="5395057" y="3745876"/>
              <a:ext cx="63375" cy="0"/>
            </a:xfrm>
            <a:prstGeom prst="line">
              <a:avLst/>
            </a:prstGeom>
            <a:noFill/>
            <a:ln w="12700" cap="flat" cmpd="sng" algn="ctr">
              <a:solidFill>
                <a:srgbClr val="000000"/>
              </a:solidFill>
              <a:prstDash val="solid"/>
            </a:ln>
            <a:effectLst/>
          </p:spPr>
        </p:cxnSp>
        <p:sp>
          <p:nvSpPr>
            <p:cNvPr id="86" name="TextBox 85">
              <a:extLst>
                <a:ext uri="{FF2B5EF4-FFF2-40B4-BE49-F238E27FC236}">
                  <a16:creationId xmlns:a16="http://schemas.microsoft.com/office/drawing/2014/main" id="{375C9DB8-590E-47E3-8FBE-33E6EA3E16C4}"/>
                </a:ext>
              </a:extLst>
            </p:cNvPr>
            <p:cNvSpPr txBox="1"/>
            <p:nvPr/>
          </p:nvSpPr>
          <p:spPr>
            <a:xfrm>
              <a:off x="5252042" y="3682435"/>
              <a:ext cx="128893" cy="131465"/>
            </a:xfrm>
            <a:prstGeom prst="rect">
              <a:avLst/>
            </a:prstGeom>
            <a:noFill/>
          </p:spPr>
          <p:txBody>
            <a:bodyPr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20</a:t>
              </a:r>
            </a:p>
          </p:txBody>
        </p:sp>
        <p:cxnSp>
          <p:nvCxnSpPr>
            <p:cNvPr id="87" name="Straight Connector 86">
              <a:extLst>
                <a:ext uri="{FF2B5EF4-FFF2-40B4-BE49-F238E27FC236}">
                  <a16:creationId xmlns:a16="http://schemas.microsoft.com/office/drawing/2014/main" id="{C0997F57-E10D-4EDE-867E-D1CC087AD68C}"/>
                </a:ext>
              </a:extLst>
            </p:cNvPr>
            <p:cNvCxnSpPr>
              <a:cxnSpLocks/>
            </p:cNvCxnSpPr>
            <p:nvPr/>
          </p:nvCxnSpPr>
          <p:spPr>
            <a:xfrm flipH="1">
              <a:off x="5395057" y="4130787"/>
              <a:ext cx="63375" cy="0"/>
            </a:xfrm>
            <a:prstGeom prst="line">
              <a:avLst/>
            </a:prstGeom>
            <a:noFill/>
            <a:ln w="12700" cap="flat" cmpd="sng" algn="ctr">
              <a:solidFill>
                <a:srgbClr val="000000"/>
              </a:solidFill>
              <a:prstDash val="solid"/>
            </a:ln>
            <a:effectLst/>
          </p:spPr>
        </p:cxnSp>
        <p:sp>
          <p:nvSpPr>
            <p:cNvPr id="88" name="TextBox 87">
              <a:extLst>
                <a:ext uri="{FF2B5EF4-FFF2-40B4-BE49-F238E27FC236}">
                  <a16:creationId xmlns:a16="http://schemas.microsoft.com/office/drawing/2014/main" id="{D39F58DB-8E10-4F6C-B3A5-743BCA818932}"/>
                </a:ext>
              </a:extLst>
            </p:cNvPr>
            <p:cNvSpPr txBox="1"/>
            <p:nvPr/>
          </p:nvSpPr>
          <p:spPr>
            <a:xfrm>
              <a:off x="5316488" y="4067348"/>
              <a:ext cx="64447" cy="131465"/>
            </a:xfrm>
            <a:prstGeom prst="rect">
              <a:avLst/>
            </a:prstGeom>
            <a:noFill/>
          </p:spPr>
          <p:txBody>
            <a:bodyPr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0</a:t>
              </a:r>
            </a:p>
          </p:txBody>
        </p:sp>
        <p:cxnSp>
          <p:nvCxnSpPr>
            <p:cNvPr id="89" name="Straight Connector 88">
              <a:extLst>
                <a:ext uri="{FF2B5EF4-FFF2-40B4-BE49-F238E27FC236}">
                  <a16:creationId xmlns:a16="http://schemas.microsoft.com/office/drawing/2014/main" id="{9E89BAEA-72BE-435C-8A74-8D22CCF16C08}"/>
                </a:ext>
              </a:extLst>
            </p:cNvPr>
            <p:cNvCxnSpPr/>
            <p:nvPr/>
          </p:nvCxnSpPr>
          <p:spPr>
            <a:xfrm>
              <a:off x="5527610" y="4195937"/>
              <a:ext cx="0" cy="51516"/>
            </a:xfrm>
            <a:prstGeom prst="line">
              <a:avLst/>
            </a:prstGeom>
            <a:noFill/>
            <a:ln w="12700" cap="flat" cmpd="sng" algn="ctr">
              <a:solidFill>
                <a:srgbClr val="000000"/>
              </a:solidFill>
              <a:prstDash val="solid"/>
            </a:ln>
            <a:effectLst/>
          </p:spPr>
        </p:cxnSp>
        <p:sp>
          <p:nvSpPr>
            <p:cNvPr id="90" name="TextBox 89">
              <a:extLst>
                <a:ext uri="{FF2B5EF4-FFF2-40B4-BE49-F238E27FC236}">
                  <a16:creationId xmlns:a16="http://schemas.microsoft.com/office/drawing/2014/main" id="{937B2442-AF78-493E-8C62-D75F3D268372}"/>
                </a:ext>
              </a:extLst>
            </p:cNvPr>
            <p:cNvSpPr txBox="1"/>
            <p:nvPr/>
          </p:nvSpPr>
          <p:spPr>
            <a:xfrm>
              <a:off x="5496839" y="4231355"/>
              <a:ext cx="64447" cy="131465"/>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0</a:t>
              </a:r>
            </a:p>
          </p:txBody>
        </p:sp>
        <p:cxnSp>
          <p:nvCxnSpPr>
            <p:cNvPr id="91" name="Straight Connector 90">
              <a:extLst>
                <a:ext uri="{FF2B5EF4-FFF2-40B4-BE49-F238E27FC236}">
                  <a16:creationId xmlns:a16="http://schemas.microsoft.com/office/drawing/2014/main" id="{26D7551E-FA19-4F89-BE0D-FA30580D968B}"/>
                </a:ext>
              </a:extLst>
            </p:cNvPr>
            <p:cNvCxnSpPr/>
            <p:nvPr/>
          </p:nvCxnSpPr>
          <p:spPr>
            <a:xfrm>
              <a:off x="6274522" y="4195937"/>
              <a:ext cx="0" cy="51516"/>
            </a:xfrm>
            <a:prstGeom prst="line">
              <a:avLst/>
            </a:prstGeom>
            <a:noFill/>
            <a:ln w="12700" cap="flat" cmpd="sng" algn="ctr">
              <a:solidFill>
                <a:srgbClr val="000000"/>
              </a:solidFill>
              <a:prstDash val="solid"/>
            </a:ln>
            <a:effectLst/>
          </p:spPr>
        </p:cxnSp>
        <p:sp>
          <p:nvSpPr>
            <p:cNvPr id="92" name="TextBox 91">
              <a:extLst>
                <a:ext uri="{FF2B5EF4-FFF2-40B4-BE49-F238E27FC236}">
                  <a16:creationId xmlns:a16="http://schemas.microsoft.com/office/drawing/2014/main" id="{776A0F73-63A9-47DE-BFCC-9B1D0D7F6B58}"/>
                </a:ext>
              </a:extLst>
            </p:cNvPr>
            <p:cNvSpPr txBox="1"/>
            <p:nvPr/>
          </p:nvSpPr>
          <p:spPr>
            <a:xfrm>
              <a:off x="6243754" y="4231355"/>
              <a:ext cx="64447" cy="131465"/>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6</a:t>
              </a:r>
            </a:p>
          </p:txBody>
        </p:sp>
        <p:cxnSp>
          <p:nvCxnSpPr>
            <p:cNvPr id="93" name="Straight Connector 92">
              <a:extLst>
                <a:ext uri="{FF2B5EF4-FFF2-40B4-BE49-F238E27FC236}">
                  <a16:creationId xmlns:a16="http://schemas.microsoft.com/office/drawing/2014/main" id="{7E3EB073-08F7-4E52-AA4F-6E9D86E2D80E}"/>
                </a:ext>
              </a:extLst>
            </p:cNvPr>
            <p:cNvCxnSpPr/>
            <p:nvPr/>
          </p:nvCxnSpPr>
          <p:spPr>
            <a:xfrm>
              <a:off x="7017358" y="4195937"/>
              <a:ext cx="0" cy="51516"/>
            </a:xfrm>
            <a:prstGeom prst="line">
              <a:avLst/>
            </a:prstGeom>
            <a:noFill/>
            <a:ln w="12700" cap="flat" cmpd="sng" algn="ctr">
              <a:solidFill>
                <a:srgbClr val="000000"/>
              </a:solidFill>
              <a:prstDash val="solid"/>
            </a:ln>
            <a:effectLst/>
          </p:spPr>
        </p:cxnSp>
        <p:sp>
          <p:nvSpPr>
            <p:cNvPr id="94" name="TextBox 93">
              <a:extLst>
                <a:ext uri="{FF2B5EF4-FFF2-40B4-BE49-F238E27FC236}">
                  <a16:creationId xmlns:a16="http://schemas.microsoft.com/office/drawing/2014/main" id="{EB675AC6-7650-4A6B-88EE-0AAED18B5C8F}"/>
                </a:ext>
              </a:extLst>
            </p:cNvPr>
            <p:cNvSpPr txBox="1"/>
            <p:nvPr/>
          </p:nvSpPr>
          <p:spPr>
            <a:xfrm>
              <a:off x="6954363" y="4231355"/>
              <a:ext cx="128893" cy="131465"/>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12</a:t>
              </a:r>
            </a:p>
          </p:txBody>
        </p:sp>
        <p:cxnSp>
          <p:nvCxnSpPr>
            <p:cNvPr id="95" name="Straight Connector 94">
              <a:extLst>
                <a:ext uri="{FF2B5EF4-FFF2-40B4-BE49-F238E27FC236}">
                  <a16:creationId xmlns:a16="http://schemas.microsoft.com/office/drawing/2014/main" id="{8D5F222D-24C9-4B29-94E6-A11F97A9AFB5}"/>
                </a:ext>
              </a:extLst>
            </p:cNvPr>
            <p:cNvCxnSpPr/>
            <p:nvPr/>
          </p:nvCxnSpPr>
          <p:spPr>
            <a:xfrm>
              <a:off x="7760813" y="4195937"/>
              <a:ext cx="0" cy="51516"/>
            </a:xfrm>
            <a:prstGeom prst="line">
              <a:avLst/>
            </a:prstGeom>
            <a:noFill/>
            <a:ln w="12700" cap="flat" cmpd="sng" algn="ctr">
              <a:solidFill>
                <a:srgbClr val="000000"/>
              </a:solidFill>
              <a:prstDash val="solid"/>
            </a:ln>
            <a:effectLst/>
          </p:spPr>
        </p:cxnSp>
        <p:sp>
          <p:nvSpPr>
            <p:cNvPr id="96" name="TextBox 95">
              <a:extLst>
                <a:ext uri="{FF2B5EF4-FFF2-40B4-BE49-F238E27FC236}">
                  <a16:creationId xmlns:a16="http://schemas.microsoft.com/office/drawing/2014/main" id="{37D52E4E-F4E1-4B1C-B35C-F270F0754F9A}"/>
                </a:ext>
              </a:extLst>
            </p:cNvPr>
            <p:cNvSpPr txBox="1"/>
            <p:nvPr/>
          </p:nvSpPr>
          <p:spPr>
            <a:xfrm>
              <a:off x="7697818" y="4231355"/>
              <a:ext cx="128893" cy="131465"/>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18</a:t>
              </a:r>
            </a:p>
          </p:txBody>
        </p:sp>
        <p:cxnSp>
          <p:nvCxnSpPr>
            <p:cNvPr id="97" name="Straight Connector 96">
              <a:extLst>
                <a:ext uri="{FF2B5EF4-FFF2-40B4-BE49-F238E27FC236}">
                  <a16:creationId xmlns:a16="http://schemas.microsoft.com/office/drawing/2014/main" id="{CF40C399-162C-42B8-9B1A-224629493785}"/>
                </a:ext>
              </a:extLst>
            </p:cNvPr>
            <p:cNvCxnSpPr>
              <a:cxnSpLocks/>
            </p:cNvCxnSpPr>
            <p:nvPr/>
          </p:nvCxnSpPr>
          <p:spPr>
            <a:xfrm flipH="1">
              <a:off x="5395057" y="2608878"/>
              <a:ext cx="63375" cy="0"/>
            </a:xfrm>
            <a:prstGeom prst="line">
              <a:avLst/>
            </a:prstGeom>
            <a:noFill/>
            <a:ln w="12700" cap="flat" cmpd="sng" algn="ctr">
              <a:solidFill>
                <a:srgbClr val="000000"/>
              </a:solidFill>
              <a:prstDash val="solid"/>
            </a:ln>
            <a:effectLst/>
          </p:spPr>
        </p:cxnSp>
        <p:sp>
          <p:nvSpPr>
            <p:cNvPr id="98" name="TextBox 97">
              <a:extLst>
                <a:ext uri="{FF2B5EF4-FFF2-40B4-BE49-F238E27FC236}">
                  <a16:creationId xmlns:a16="http://schemas.microsoft.com/office/drawing/2014/main" id="{9DDD4F92-0463-43D1-A08A-1FBCCA60497D}"/>
                </a:ext>
              </a:extLst>
            </p:cNvPr>
            <p:cNvSpPr txBox="1"/>
            <p:nvPr/>
          </p:nvSpPr>
          <p:spPr>
            <a:xfrm>
              <a:off x="5252042" y="2545439"/>
              <a:ext cx="128893" cy="131465"/>
            </a:xfrm>
            <a:prstGeom prst="rect">
              <a:avLst/>
            </a:prstGeom>
            <a:noFill/>
          </p:spPr>
          <p:txBody>
            <a:bodyPr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80</a:t>
              </a:r>
            </a:p>
          </p:txBody>
        </p:sp>
        <p:cxnSp>
          <p:nvCxnSpPr>
            <p:cNvPr id="99" name="Straight Connector 98">
              <a:extLst>
                <a:ext uri="{FF2B5EF4-FFF2-40B4-BE49-F238E27FC236}">
                  <a16:creationId xmlns:a16="http://schemas.microsoft.com/office/drawing/2014/main" id="{10B1A73D-7D28-4A8B-9EAA-58BC4888D81B}"/>
                </a:ext>
              </a:extLst>
            </p:cNvPr>
            <p:cNvCxnSpPr>
              <a:cxnSpLocks/>
            </p:cNvCxnSpPr>
            <p:nvPr/>
          </p:nvCxnSpPr>
          <p:spPr>
            <a:xfrm flipH="1">
              <a:off x="5395057" y="2229600"/>
              <a:ext cx="63375" cy="0"/>
            </a:xfrm>
            <a:prstGeom prst="line">
              <a:avLst/>
            </a:prstGeom>
            <a:noFill/>
            <a:ln w="12700" cap="flat" cmpd="sng" algn="ctr">
              <a:solidFill>
                <a:srgbClr val="000000"/>
              </a:solidFill>
              <a:prstDash val="solid"/>
            </a:ln>
            <a:effectLst/>
          </p:spPr>
        </p:cxnSp>
        <p:sp>
          <p:nvSpPr>
            <p:cNvPr id="100" name="TextBox 99">
              <a:extLst>
                <a:ext uri="{FF2B5EF4-FFF2-40B4-BE49-F238E27FC236}">
                  <a16:creationId xmlns:a16="http://schemas.microsoft.com/office/drawing/2014/main" id="{E7047E20-66EB-41AC-9366-121BAF0EF5B4}"/>
                </a:ext>
              </a:extLst>
            </p:cNvPr>
            <p:cNvSpPr txBox="1"/>
            <p:nvPr/>
          </p:nvSpPr>
          <p:spPr>
            <a:xfrm>
              <a:off x="5187595" y="2166161"/>
              <a:ext cx="193340" cy="131465"/>
            </a:xfrm>
            <a:prstGeom prst="rect">
              <a:avLst/>
            </a:prstGeom>
            <a:noFill/>
          </p:spPr>
          <p:txBody>
            <a:bodyPr wrap="none" lIns="0" tIns="0" rIns="0" bIns="0" rtlCol="0" anchor="ctr"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100</a:t>
              </a:r>
            </a:p>
          </p:txBody>
        </p:sp>
        <p:cxnSp>
          <p:nvCxnSpPr>
            <p:cNvPr id="101" name="Straight Connector 100">
              <a:extLst>
                <a:ext uri="{FF2B5EF4-FFF2-40B4-BE49-F238E27FC236}">
                  <a16:creationId xmlns:a16="http://schemas.microsoft.com/office/drawing/2014/main" id="{9C366448-06DC-4EAF-8295-4BDB78354520}"/>
                </a:ext>
              </a:extLst>
            </p:cNvPr>
            <p:cNvCxnSpPr/>
            <p:nvPr/>
          </p:nvCxnSpPr>
          <p:spPr>
            <a:xfrm>
              <a:off x="8517301" y="4195937"/>
              <a:ext cx="0" cy="51516"/>
            </a:xfrm>
            <a:prstGeom prst="line">
              <a:avLst/>
            </a:prstGeom>
            <a:noFill/>
            <a:ln w="12700" cap="flat" cmpd="sng" algn="ctr">
              <a:solidFill>
                <a:srgbClr val="000000"/>
              </a:solidFill>
              <a:prstDash val="solid"/>
            </a:ln>
            <a:effectLst/>
          </p:spPr>
        </p:cxnSp>
        <p:sp>
          <p:nvSpPr>
            <p:cNvPr id="102" name="TextBox 101">
              <a:extLst>
                <a:ext uri="{FF2B5EF4-FFF2-40B4-BE49-F238E27FC236}">
                  <a16:creationId xmlns:a16="http://schemas.microsoft.com/office/drawing/2014/main" id="{B67A9304-313F-49EA-B4B7-B3AA8E902276}"/>
                </a:ext>
              </a:extLst>
            </p:cNvPr>
            <p:cNvSpPr txBox="1"/>
            <p:nvPr/>
          </p:nvSpPr>
          <p:spPr>
            <a:xfrm>
              <a:off x="8454307" y="4231355"/>
              <a:ext cx="128893" cy="131465"/>
            </a:xfrm>
            <a:prstGeom prst="rect">
              <a:avLst/>
            </a:prstGeom>
            <a:noFill/>
          </p:spPr>
          <p:txBody>
            <a:bodyPr wrap="non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24</a:t>
              </a:r>
            </a:p>
          </p:txBody>
        </p:sp>
      </p:grpSp>
      <p:sp>
        <p:nvSpPr>
          <p:cNvPr id="103" name="Diamond 102">
            <a:extLst>
              <a:ext uri="{FF2B5EF4-FFF2-40B4-BE49-F238E27FC236}">
                <a16:creationId xmlns:a16="http://schemas.microsoft.com/office/drawing/2014/main" id="{9E64C5F1-E7DC-4656-B1F8-FE045230A559}"/>
              </a:ext>
            </a:extLst>
          </p:cNvPr>
          <p:cNvSpPr/>
          <p:nvPr/>
        </p:nvSpPr>
        <p:spPr>
          <a:xfrm>
            <a:off x="7976920" y="1857697"/>
            <a:ext cx="119922" cy="119922"/>
          </a:xfrm>
          <a:prstGeom prst="diamond">
            <a:avLst/>
          </a:prstGeom>
          <a:solidFill>
            <a:srgbClr val="E96F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4" name="Diamond 103">
            <a:extLst>
              <a:ext uri="{FF2B5EF4-FFF2-40B4-BE49-F238E27FC236}">
                <a16:creationId xmlns:a16="http://schemas.microsoft.com/office/drawing/2014/main" id="{8BEE9B3F-E599-40ED-B130-60FD95150376}"/>
              </a:ext>
            </a:extLst>
          </p:cNvPr>
          <p:cNvSpPr/>
          <p:nvPr/>
        </p:nvSpPr>
        <p:spPr>
          <a:xfrm>
            <a:off x="8079353" y="2010722"/>
            <a:ext cx="119922" cy="119922"/>
          </a:xfrm>
          <a:prstGeom prst="diamond">
            <a:avLst/>
          </a:prstGeom>
          <a:solidFill>
            <a:srgbClr val="E96F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5" name="Diamond 104">
            <a:extLst>
              <a:ext uri="{FF2B5EF4-FFF2-40B4-BE49-F238E27FC236}">
                <a16:creationId xmlns:a16="http://schemas.microsoft.com/office/drawing/2014/main" id="{A4857AE7-8988-4A56-89AF-44807F414EB9}"/>
              </a:ext>
            </a:extLst>
          </p:cNvPr>
          <p:cNvSpPr/>
          <p:nvPr/>
        </p:nvSpPr>
        <p:spPr>
          <a:xfrm>
            <a:off x="8756409" y="2155627"/>
            <a:ext cx="119922" cy="119922"/>
          </a:xfrm>
          <a:prstGeom prst="diamond">
            <a:avLst/>
          </a:prstGeom>
          <a:solidFill>
            <a:srgbClr val="E96F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6" name="Diamond 105">
            <a:extLst>
              <a:ext uri="{FF2B5EF4-FFF2-40B4-BE49-F238E27FC236}">
                <a16:creationId xmlns:a16="http://schemas.microsoft.com/office/drawing/2014/main" id="{B7DB024B-A310-4F47-9BCB-17845826CE39}"/>
              </a:ext>
            </a:extLst>
          </p:cNvPr>
          <p:cNvSpPr/>
          <p:nvPr/>
        </p:nvSpPr>
        <p:spPr>
          <a:xfrm>
            <a:off x="9573373" y="2352998"/>
            <a:ext cx="119922" cy="119922"/>
          </a:xfrm>
          <a:prstGeom prst="diamond">
            <a:avLst/>
          </a:prstGeom>
          <a:solidFill>
            <a:srgbClr val="E96F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7" name="Diamond 106">
            <a:extLst>
              <a:ext uri="{FF2B5EF4-FFF2-40B4-BE49-F238E27FC236}">
                <a16:creationId xmlns:a16="http://schemas.microsoft.com/office/drawing/2014/main" id="{802EBC70-85AC-43A3-BE4A-E2860D4305D1}"/>
              </a:ext>
            </a:extLst>
          </p:cNvPr>
          <p:cNvSpPr/>
          <p:nvPr/>
        </p:nvSpPr>
        <p:spPr>
          <a:xfrm>
            <a:off x="11212298" y="2352998"/>
            <a:ext cx="119922" cy="119922"/>
          </a:xfrm>
          <a:prstGeom prst="diamond">
            <a:avLst/>
          </a:prstGeom>
          <a:solidFill>
            <a:srgbClr val="E96F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8" name="Diamond 107">
            <a:extLst>
              <a:ext uri="{FF2B5EF4-FFF2-40B4-BE49-F238E27FC236}">
                <a16:creationId xmlns:a16="http://schemas.microsoft.com/office/drawing/2014/main" id="{A855A126-51E2-4E40-950B-744D90BAF120}"/>
              </a:ext>
            </a:extLst>
          </p:cNvPr>
          <p:cNvSpPr/>
          <p:nvPr/>
        </p:nvSpPr>
        <p:spPr>
          <a:xfrm>
            <a:off x="8344180" y="3279889"/>
            <a:ext cx="119922" cy="119922"/>
          </a:xfrm>
          <a:prstGeom prst="diamond">
            <a:avLst/>
          </a:prstGeom>
          <a:solidFill>
            <a:srgbClr val="E96F3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9" name="Rectangle 108">
            <a:extLst>
              <a:ext uri="{FF2B5EF4-FFF2-40B4-BE49-F238E27FC236}">
                <a16:creationId xmlns:a16="http://schemas.microsoft.com/office/drawing/2014/main" id="{69AC9533-EBBA-49AC-AFC3-2775C9FACAA7}"/>
              </a:ext>
            </a:extLst>
          </p:cNvPr>
          <p:cNvSpPr/>
          <p:nvPr/>
        </p:nvSpPr>
        <p:spPr>
          <a:xfrm>
            <a:off x="7991911" y="1797737"/>
            <a:ext cx="91440" cy="91440"/>
          </a:xfrm>
          <a:prstGeom prst="rect">
            <a:avLst/>
          </a:prstGeom>
          <a:solidFill>
            <a:srgbClr val="00AE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0" name="Rectangle 109">
            <a:extLst>
              <a:ext uri="{FF2B5EF4-FFF2-40B4-BE49-F238E27FC236}">
                <a16:creationId xmlns:a16="http://schemas.microsoft.com/office/drawing/2014/main" id="{1312C3A7-24EF-4834-99E5-5474471AC7E2}"/>
              </a:ext>
            </a:extLst>
          </p:cNvPr>
          <p:cNvSpPr/>
          <p:nvPr/>
        </p:nvSpPr>
        <p:spPr>
          <a:xfrm>
            <a:off x="8089348" y="1872688"/>
            <a:ext cx="91440" cy="91440"/>
          </a:xfrm>
          <a:prstGeom prst="rect">
            <a:avLst/>
          </a:prstGeom>
          <a:solidFill>
            <a:srgbClr val="00AE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1" name="Rectangle 110">
            <a:extLst>
              <a:ext uri="{FF2B5EF4-FFF2-40B4-BE49-F238E27FC236}">
                <a16:creationId xmlns:a16="http://schemas.microsoft.com/office/drawing/2014/main" id="{E4D4490B-84A2-4656-AC7D-DD02359E73C0}"/>
              </a:ext>
            </a:extLst>
          </p:cNvPr>
          <p:cNvSpPr/>
          <p:nvPr/>
        </p:nvSpPr>
        <p:spPr>
          <a:xfrm>
            <a:off x="8768903" y="2102537"/>
            <a:ext cx="91440" cy="91440"/>
          </a:xfrm>
          <a:prstGeom prst="rect">
            <a:avLst/>
          </a:prstGeom>
          <a:solidFill>
            <a:srgbClr val="00AE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2" name="Rectangle 111">
            <a:extLst>
              <a:ext uri="{FF2B5EF4-FFF2-40B4-BE49-F238E27FC236}">
                <a16:creationId xmlns:a16="http://schemas.microsoft.com/office/drawing/2014/main" id="{98DFEB03-7EDD-4F6D-A83C-17277CE81344}"/>
              </a:ext>
            </a:extLst>
          </p:cNvPr>
          <p:cNvSpPr/>
          <p:nvPr/>
        </p:nvSpPr>
        <p:spPr>
          <a:xfrm>
            <a:off x="9588365" y="2115029"/>
            <a:ext cx="91440" cy="91440"/>
          </a:xfrm>
          <a:prstGeom prst="rect">
            <a:avLst/>
          </a:prstGeom>
          <a:solidFill>
            <a:srgbClr val="00AE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3" name="Rectangle 112">
            <a:extLst>
              <a:ext uri="{FF2B5EF4-FFF2-40B4-BE49-F238E27FC236}">
                <a16:creationId xmlns:a16="http://schemas.microsoft.com/office/drawing/2014/main" id="{0899C771-B1D0-4859-98B3-ED8B67F8F230}"/>
              </a:ext>
            </a:extLst>
          </p:cNvPr>
          <p:cNvSpPr/>
          <p:nvPr/>
        </p:nvSpPr>
        <p:spPr>
          <a:xfrm>
            <a:off x="11224791" y="2174990"/>
            <a:ext cx="91440" cy="91440"/>
          </a:xfrm>
          <a:prstGeom prst="rect">
            <a:avLst/>
          </a:prstGeom>
          <a:solidFill>
            <a:srgbClr val="00AE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BE3DB312-3315-47A3-86A0-74E4711F963F}"/>
              </a:ext>
            </a:extLst>
          </p:cNvPr>
          <p:cNvSpPr/>
          <p:nvPr/>
        </p:nvSpPr>
        <p:spPr>
          <a:xfrm>
            <a:off x="8358421" y="3481195"/>
            <a:ext cx="91440" cy="91440"/>
          </a:xfrm>
          <a:prstGeom prst="rect">
            <a:avLst/>
          </a:prstGeom>
          <a:solidFill>
            <a:srgbClr val="00AEE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5" name="Isosceles Triangle 114">
            <a:extLst>
              <a:ext uri="{FF2B5EF4-FFF2-40B4-BE49-F238E27FC236}">
                <a16:creationId xmlns:a16="http://schemas.microsoft.com/office/drawing/2014/main" id="{BBCBAF65-438D-4583-BC84-881D78C17936}"/>
              </a:ext>
            </a:extLst>
          </p:cNvPr>
          <p:cNvSpPr/>
          <p:nvPr/>
        </p:nvSpPr>
        <p:spPr>
          <a:xfrm>
            <a:off x="7991912" y="1937645"/>
            <a:ext cx="91440" cy="91440"/>
          </a:xfrm>
          <a:prstGeom prst="triangle">
            <a:avLst/>
          </a:prstGeom>
          <a:solidFill>
            <a:srgbClr val="004E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6" name="Isosceles Triangle 115">
            <a:extLst>
              <a:ext uri="{FF2B5EF4-FFF2-40B4-BE49-F238E27FC236}">
                <a16:creationId xmlns:a16="http://schemas.microsoft.com/office/drawing/2014/main" id="{1A016BCE-2808-4C65-9CE4-2DC3DDD666CA}"/>
              </a:ext>
            </a:extLst>
          </p:cNvPr>
          <p:cNvSpPr/>
          <p:nvPr/>
        </p:nvSpPr>
        <p:spPr>
          <a:xfrm>
            <a:off x="8091847" y="2164996"/>
            <a:ext cx="91440" cy="91440"/>
          </a:xfrm>
          <a:prstGeom prst="triangle">
            <a:avLst/>
          </a:prstGeom>
          <a:solidFill>
            <a:srgbClr val="004E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7" name="Isosceles Triangle 116">
            <a:extLst>
              <a:ext uri="{FF2B5EF4-FFF2-40B4-BE49-F238E27FC236}">
                <a16:creationId xmlns:a16="http://schemas.microsoft.com/office/drawing/2014/main" id="{A913F9F6-E81F-45EA-A6A9-B6AF6EB19688}"/>
              </a:ext>
            </a:extLst>
          </p:cNvPr>
          <p:cNvSpPr/>
          <p:nvPr/>
        </p:nvSpPr>
        <p:spPr>
          <a:xfrm>
            <a:off x="8768902" y="2244944"/>
            <a:ext cx="91440" cy="91440"/>
          </a:xfrm>
          <a:prstGeom prst="triangle">
            <a:avLst/>
          </a:prstGeom>
          <a:solidFill>
            <a:srgbClr val="004E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8" name="Isosceles Triangle 117">
            <a:extLst>
              <a:ext uri="{FF2B5EF4-FFF2-40B4-BE49-F238E27FC236}">
                <a16:creationId xmlns:a16="http://schemas.microsoft.com/office/drawing/2014/main" id="{C27C2C69-F720-4F0A-BD98-735FDE03EEDD}"/>
              </a:ext>
            </a:extLst>
          </p:cNvPr>
          <p:cNvSpPr/>
          <p:nvPr/>
        </p:nvSpPr>
        <p:spPr>
          <a:xfrm>
            <a:off x="9585866" y="2617199"/>
            <a:ext cx="91440" cy="91440"/>
          </a:xfrm>
          <a:prstGeom prst="triangle">
            <a:avLst/>
          </a:prstGeom>
          <a:solidFill>
            <a:srgbClr val="004E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19" name="Isosceles Triangle 118">
            <a:extLst>
              <a:ext uri="{FF2B5EF4-FFF2-40B4-BE49-F238E27FC236}">
                <a16:creationId xmlns:a16="http://schemas.microsoft.com/office/drawing/2014/main" id="{4AB42AE6-9A67-46D9-8EA0-864E775CDD24}"/>
              </a:ext>
            </a:extLst>
          </p:cNvPr>
          <p:cNvSpPr/>
          <p:nvPr/>
        </p:nvSpPr>
        <p:spPr>
          <a:xfrm>
            <a:off x="11229787" y="2544747"/>
            <a:ext cx="91440" cy="91440"/>
          </a:xfrm>
          <a:prstGeom prst="triangle">
            <a:avLst/>
          </a:prstGeom>
          <a:solidFill>
            <a:srgbClr val="004E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0" name="Isosceles Triangle 119">
            <a:extLst>
              <a:ext uri="{FF2B5EF4-FFF2-40B4-BE49-F238E27FC236}">
                <a16:creationId xmlns:a16="http://schemas.microsoft.com/office/drawing/2014/main" id="{52769403-B0E3-47CE-A940-72AE31FDAA84}"/>
              </a:ext>
            </a:extLst>
          </p:cNvPr>
          <p:cNvSpPr/>
          <p:nvPr/>
        </p:nvSpPr>
        <p:spPr>
          <a:xfrm>
            <a:off x="8358421" y="3654019"/>
            <a:ext cx="91440" cy="91440"/>
          </a:xfrm>
          <a:prstGeom prst="triangle">
            <a:avLst/>
          </a:prstGeom>
          <a:solidFill>
            <a:srgbClr val="004E7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1" name="TextBox 120">
            <a:extLst>
              <a:ext uri="{FF2B5EF4-FFF2-40B4-BE49-F238E27FC236}">
                <a16:creationId xmlns:a16="http://schemas.microsoft.com/office/drawing/2014/main" id="{F0AA1EC5-FF46-4753-B26A-A541394459A7}"/>
              </a:ext>
            </a:extLst>
          </p:cNvPr>
          <p:cNvSpPr txBox="1"/>
          <p:nvPr/>
        </p:nvSpPr>
        <p:spPr>
          <a:xfrm>
            <a:off x="8509335" y="3245964"/>
            <a:ext cx="485710"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Overall</a:t>
            </a:r>
          </a:p>
        </p:txBody>
      </p:sp>
      <p:sp>
        <p:nvSpPr>
          <p:cNvPr id="122" name="TextBox 121">
            <a:extLst>
              <a:ext uri="{FF2B5EF4-FFF2-40B4-BE49-F238E27FC236}">
                <a16:creationId xmlns:a16="http://schemas.microsoft.com/office/drawing/2014/main" id="{B033392E-6B51-48E7-8117-93F33E295EA0}"/>
              </a:ext>
            </a:extLst>
          </p:cNvPr>
          <p:cNvSpPr txBox="1"/>
          <p:nvPr/>
        </p:nvSpPr>
        <p:spPr>
          <a:xfrm>
            <a:off x="8509335" y="3426437"/>
            <a:ext cx="282706"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Text</a:t>
            </a:r>
          </a:p>
        </p:txBody>
      </p:sp>
      <p:sp>
        <p:nvSpPr>
          <p:cNvPr id="123" name="TextBox 122">
            <a:extLst>
              <a:ext uri="{FF2B5EF4-FFF2-40B4-BE49-F238E27FC236}">
                <a16:creationId xmlns:a16="http://schemas.microsoft.com/office/drawing/2014/main" id="{38DE758F-3D44-49D4-9CB2-2B2411E6D341}"/>
              </a:ext>
            </a:extLst>
          </p:cNvPr>
          <p:cNvSpPr txBox="1"/>
          <p:nvPr/>
        </p:nvSpPr>
        <p:spPr>
          <a:xfrm>
            <a:off x="8509335" y="3606911"/>
            <a:ext cx="383118"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rPr>
              <a:t>Email</a:t>
            </a:r>
          </a:p>
        </p:txBody>
      </p:sp>
      <p:sp>
        <p:nvSpPr>
          <p:cNvPr id="124" name="Rectangle 123">
            <a:extLst>
              <a:ext uri="{FF2B5EF4-FFF2-40B4-BE49-F238E27FC236}">
                <a16:creationId xmlns:a16="http://schemas.microsoft.com/office/drawing/2014/main" id="{FE893730-FA92-4BA4-A7F1-4A0D0C6DEB69}"/>
              </a:ext>
            </a:extLst>
          </p:cNvPr>
          <p:cNvSpPr/>
          <p:nvPr/>
        </p:nvSpPr>
        <p:spPr>
          <a:xfrm>
            <a:off x="7928006" y="4584766"/>
            <a:ext cx="3535722"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FFFFFF">
                    <a:lumMod val="50000"/>
                  </a:srgbClr>
                </a:solidFill>
                <a:effectLst/>
                <a:uLnTx/>
                <a:uFillTx/>
              </a:rPr>
              <a:t>Used with permission from Ruck JM, et al. </a:t>
            </a:r>
            <a:r>
              <a:rPr kumimoji="0" lang="en-US" sz="800" b="0" i="1" u="none" strike="noStrike" kern="0" cap="none" spc="0" normalizeH="0" baseline="0" noProof="0">
                <a:ln>
                  <a:noFill/>
                </a:ln>
                <a:solidFill>
                  <a:srgbClr val="FFFFFF">
                    <a:lumMod val="50000"/>
                  </a:srgbClr>
                </a:solidFill>
                <a:effectLst/>
                <a:uLnTx/>
                <a:uFillTx/>
              </a:rPr>
              <a:t>Clin Transplant</a:t>
            </a:r>
            <a:r>
              <a:rPr kumimoji="0" lang="en-US" sz="800" b="0" i="0" u="none" strike="noStrike" kern="0" cap="none" spc="0" normalizeH="0" baseline="0" noProof="0">
                <a:ln>
                  <a:noFill/>
                </a:ln>
                <a:solidFill>
                  <a:srgbClr val="FFFFFF">
                    <a:lumMod val="50000"/>
                  </a:srgbClr>
                </a:solidFill>
                <a:effectLst/>
                <a:uLnTx/>
                <a:uFillTx/>
              </a:rPr>
              <a:t>. 2018;32(2). </a:t>
            </a:r>
            <a:br>
              <a:rPr kumimoji="0" lang="en-US" sz="800" b="0" i="0" u="none" strike="noStrike" kern="0" cap="none" spc="0" normalizeH="0" baseline="0" noProof="0">
                <a:ln>
                  <a:noFill/>
                </a:ln>
                <a:solidFill>
                  <a:srgbClr val="FFFFFF">
                    <a:lumMod val="50000"/>
                  </a:srgbClr>
                </a:solidFill>
                <a:effectLst/>
                <a:uLnTx/>
                <a:uFillTx/>
              </a:rPr>
            </a:br>
            <a:r>
              <a:rPr kumimoji="0" lang="en-US" sz="800" b="0" i="0" u="none" strike="noStrike" kern="0" cap="none" spc="0" normalizeH="0" baseline="0" noProof="0">
                <a:ln>
                  <a:noFill/>
                </a:ln>
                <a:solidFill>
                  <a:srgbClr val="FFFFFF">
                    <a:lumMod val="50000"/>
                  </a:srgbClr>
                </a:solidFill>
                <a:effectLst/>
                <a:uLnTx/>
                <a:uFillTx/>
              </a:rPr>
              <a:t>© 2018 John Wiley and Sons.</a:t>
            </a:r>
          </a:p>
        </p:txBody>
      </p:sp>
      <p:sp>
        <p:nvSpPr>
          <p:cNvPr id="56" name="Rectangle: Rounded Corners 55">
            <a:extLst>
              <a:ext uri="{FF2B5EF4-FFF2-40B4-BE49-F238E27FC236}">
                <a16:creationId xmlns:a16="http://schemas.microsoft.com/office/drawing/2014/main" id="{7CC8AA96-4870-424D-A8A6-DFCA2979EAB9}"/>
              </a:ext>
            </a:extLst>
          </p:cNvPr>
          <p:cNvSpPr/>
          <p:nvPr/>
        </p:nvSpPr>
        <p:spPr>
          <a:xfrm>
            <a:off x="1865296" y="5377185"/>
            <a:ext cx="9345528"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chemeClr val="tx1"/>
                </a:solidFill>
                <a:effectLst/>
                <a:uLnTx/>
                <a:uFillTx/>
                <a:latin typeface="Arial" panose="020B0604020202020204"/>
                <a:ea typeface="+mn-ea"/>
                <a:cs typeface="Arial" panose="020B0604020202020204" pitchFamily="34" charset="0"/>
              </a:rPr>
              <a:t>Electronic messaging tools may facilitate follow-up and help improve communication between LKDs and transplant centers</a:t>
            </a:r>
            <a:r>
              <a:rPr kumimoji="0" lang="en-US" b="1" i="0" u="none" strike="noStrike" kern="0" cap="none" spc="0" normalizeH="0" baseline="30000" noProof="0">
                <a:ln>
                  <a:noFill/>
                </a:ln>
                <a:solidFill>
                  <a:schemeClr val="tx1"/>
                </a:solidFill>
                <a:effectLst/>
                <a:uLnTx/>
                <a:uFillTx/>
                <a:latin typeface="Arial" panose="020B0604020202020204"/>
                <a:ea typeface="ITC Avant Garde Gothic Std Book" charset="0"/>
                <a:cs typeface="+mn-cs"/>
              </a:rPr>
              <a:t>1</a:t>
            </a:r>
            <a:endParaRPr kumimoji="0" lang="en-US" b="1" i="0" u="none" strike="noStrike" kern="0" cap="none" spc="0" normalizeH="0" baseline="30000" noProof="0">
              <a:ln>
                <a:noFill/>
              </a:ln>
              <a:solidFill>
                <a:schemeClr val="tx1"/>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4160664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LKD, living kidney donor; OPTN</a:t>
            </a:r>
            <a:r>
              <a:rPr lang="en-US" sz="800" b="0" i="0">
                <a:solidFill>
                  <a:srgbClr val="212121"/>
                </a:solidFill>
                <a:effectLst/>
                <a:latin typeface="+mj-lt"/>
              </a:rPr>
              <a:t>, Organ Procurement and Transplantation Network</a:t>
            </a: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1. </a:t>
            </a: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Procedures to collect postdonation follow-up data from living donors. Organ Procurement and Transplantation Network. Accessed October 9, 2024.</a:t>
            </a:r>
            <a:b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b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https://optn.transplant.hrsa.gov/professionals/by-topic/guidance/procedures-to-collect-post-donation-follow-up-data-from-living-donors/#rec3/ </a:t>
            </a:r>
            <a:b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br>
            <a:r>
              <a:rPr kumimoji="0" lang="en-US" sz="800" b="1"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2. </a:t>
            </a:r>
            <a:r>
              <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rPr>
              <a:t>Levan ML, et al. </a:t>
            </a:r>
            <a:r>
              <a:rPr kumimoji="0" lang="en-US" sz="800" b="0" i="1" u="none" strike="noStrike" kern="1200" cap="none" spc="0" normalizeH="0" baseline="0" noProof="0">
                <a:ln>
                  <a:noFill/>
                </a:ln>
                <a:solidFill>
                  <a:srgbClr val="000000"/>
                </a:solidFill>
                <a:effectLst/>
                <a:uLnTx/>
                <a:uFillTx/>
                <a:latin typeface="Arial" pitchFamily="34" charset="0"/>
                <a:ea typeface="+mn-ea"/>
                <a:cs typeface="Arial" pitchFamily="34" charset="0"/>
              </a:rPr>
              <a:t>BMC Nephrol</a:t>
            </a:r>
            <a:r>
              <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rPr>
              <a:t>. 2020;21(1):465. doi:10.1186/s12882-020-02117-9 </a:t>
            </a:r>
            <a:r>
              <a:rPr kumimoji="0" lang="en-US" sz="800" b="1" i="0" u="none" strike="noStrike" kern="1200" cap="none" spc="0" normalizeH="0" baseline="0" noProof="0">
                <a:ln>
                  <a:noFill/>
                </a:ln>
                <a:solidFill>
                  <a:srgbClr val="000000"/>
                </a:solidFill>
                <a:effectLst/>
                <a:uLnTx/>
                <a:uFillTx/>
                <a:latin typeface="Arial" pitchFamily="34" charset="0"/>
                <a:ea typeface="+mn-ea"/>
                <a:cs typeface="Arial" pitchFamily="34" charset="0"/>
              </a:rPr>
              <a:t>3. </a:t>
            </a:r>
            <a:r>
              <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rPr>
              <a:t>Henderson ML, et al. </a:t>
            </a:r>
            <a:r>
              <a:rPr kumimoji="0" lang="en-US" sz="800" b="0" i="1" u="none" strike="noStrike" kern="1200" cap="none" spc="0" normalizeH="0" baseline="0" noProof="0">
                <a:ln>
                  <a:noFill/>
                </a:ln>
                <a:solidFill>
                  <a:srgbClr val="000000"/>
                </a:solidFill>
                <a:effectLst/>
                <a:uLnTx/>
                <a:uFillTx/>
                <a:latin typeface="Arial" pitchFamily="34" charset="0"/>
                <a:ea typeface="+mn-ea"/>
                <a:cs typeface="Arial" pitchFamily="34" charset="0"/>
              </a:rPr>
              <a:t>JMIR Res </a:t>
            </a:r>
            <a:r>
              <a:rPr kumimoji="0" lang="en-US" sz="800" b="0" i="1" u="none" strike="noStrike" kern="1200" cap="none" spc="0" normalizeH="0" baseline="0" noProof="0" err="1">
                <a:ln>
                  <a:noFill/>
                </a:ln>
                <a:solidFill>
                  <a:srgbClr val="000000"/>
                </a:solidFill>
                <a:effectLst/>
                <a:uLnTx/>
                <a:uFillTx/>
                <a:latin typeface="Arial" pitchFamily="34" charset="0"/>
                <a:ea typeface="+mn-ea"/>
                <a:cs typeface="Arial" pitchFamily="34" charset="0"/>
              </a:rPr>
              <a:t>Protoc</a:t>
            </a:r>
            <a:r>
              <a:rPr kumimoji="0" lang="en-US" sz="800" b="0" i="1" u="none" strike="noStrike" kern="1200" cap="none" spc="0" normalizeH="0" baseline="0" noProof="0">
                <a:ln>
                  <a:noFill/>
                </a:ln>
                <a:solidFill>
                  <a:srgbClr val="000000"/>
                </a:solidFill>
                <a:effectLst/>
                <a:uLnTx/>
                <a:uFillTx/>
                <a:latin typeface="Arial" pitchFamily="34" charset="0"/>
                <a:ea typeface="+mn-ea"/>
                <a:cs typeface="Arial" pitchFamily="34" charset="0"/>
              </a:rPr>
              <a:t>. </a:t>
            </a:r>
            <a:r>
              <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rPr>
              <a:t>2019;8(1):e11000. doi:10.2196/11000 </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kumimoji="0" lang="en-US" sz="2600" b="1" i="0" u="none" strike="noStrike" kern="1200" cap="none" spc="0" normalizeH="0" baseline="0" noProof="0">
                <a:ln>
                  <a:noFill/>
                </a:ln>
                <a:solidFill>
                  <a:srgbClr val="006195"/>
                </a:solidFill>
                <a:effectLst/>
                <a:uLnTx/>
                <a:uFillTx/>
                <a:latin typeface="Arial" panose="020B0604020202020204" pitchFamily="34" charset="0"/>
                <a:ea typeface="+mj-ea"/>
                <a:cs typeface="Arial" panose="020B0604020202020204" pitchFamily="34" charset="0"/>
              </a:rPr>
              <a:t>Methods to Help Improve Postdonation Follow-Up Compliance in LKDs</a:t>
            </a:r>
            <a:endParaRPr lang="en-US" sz="16600"/>
          </a:p>
        </p:txBody>
      </p:sp>
      <p:sp>
        <p:nvSpPr>
          <p:cNvPr id="58" name="Content Placeholder 2">
            <a:extLst>
              <a:ext uri="{FF2B5EF4-FFF2-40B4-BE49-F238E27FC236}">
                <a16:creationId xmlns:a16="http://schemas.microsoft.com/office/drawing/2014/main" id="{B0EA2E91-555C-4D0D-8E16-F77F932B92DF}"/>
              </a:ext>
            </a:extLst>
          </p:cNvPr>
          <p:cNvSpPr txBox="1">
            <a:spLocks/>
          </p:cNvSpPr>
          <p:nvPr/>
        </p:nvSpPr>
        <p:spPr bwMode="auto">
          <a:xfrm>
            <a:off x="609601" y="1206932"/>
            <a:ext cx="5409126" cy="2041062"/>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a guidance document, the OPTN provides strategic recommendations to maintain contact with LKDs to help facilitate timely postdonation follow-ups</a:t>
            </a:r>
            <a:r>
              <a:rPr kumimoji="0" 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Studies are currently being conducted to assess novel strategies to improve adherence with postdonation follow-ups in LKDs, including</a:t>
            </a:r>
            <a:r>
              <a:rPr kumimoji="0" lang="en-US" sz="18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2,3</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600"/>
              </a:spcBef>
              <a:spcAft>
                <a:spcPts val="800"/>
              </a:spcAft>
              <a:buClr>
                <a:srgbClr val="00AEEE"/>
              </a:buClr>
              <a:buSzTx/>
              <a:buFont typeface="Arial" pitchFamily="34" charset="0"/>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59" name="Table 4">
            <a:extLst>
              <a:ext uri="{FF2B5EF4-FFF2-40B4-BE49-F238E27FC236}">
                <a16:creationId xmlns:a16="http://schemas.microsoft.com/office/drawing/2014/main" id="{EFFC5359-2AC1-4C95-A7F2-222E7979DEB5}"/>
              </a:ext>
            </a:extLst>
          </p:cNvPr>
          <p:cNvGraphicFramePr>
            <a:graphicFrameLocks noGrp="1"/>
          </p:cNvGraphicFramePr>
          <p:nvPr>
            <p:extLst>
              <p:ext uri="{D42A27DB-BD31-4B8C-83A1-F6EECF244321}">
                <p14:modId xmlns:p14="http://schemas.microsoft.com/office/powerpoint/2010/main" val="3357096193"/>
              </p:ext>
            </p:extLst>
          </p:nvPr>
        </p:nvGraphicFramePr>
        <p:xfrm>
          <a:off x="6131668" y="1687634"/>
          <a:ext cx="5818701" cy="3444272"/>
        </p:xfrm>
        <a:graphic>
          <a:graphicData uri="http://schemas.openxmlformats.org/drawingml/2006/table">
            <a:tbl>
              <a:tblPr firstRow="1" bandRow="1">
                <a:effectLst>
                  <a:outerShdw blurRad="50800" dist="38100" dir="5400000" algn="t" rotWithShape="0">
                    <a:prstClr val="black">
                      <a:alpha val="40000"/>
                    </a:prstClr>
                  </a:outerShdw>
                </a:effectLst>
              </a:tblPr>
              <a:tblGrid>
                <a:gridCol w="1939567">
                  <a:extLst>
                    <a:ext uri="{9D8B030D-6E8A-4147-A177-3AD203B41FA5}">
                      <a16:colId xmlns:a16="http://schemas.microsoft.com/office/drawing/2014/main" val="1902586871"/>
                    </a:ext>
                  </a:extLst>
                </a:gridCol>
                <a:gridCol w="1939567">
                  <a:extLst>
                    <a:ext uri="{9D8B030D-6E8A-4147-A177-3AD203B41FA5}">
                      <a16:colId xmlns:a16="http://schemas.microsoft.com/office/drawing/2014/main" val="1793855060"/>
                    </a:ext>
                  </a:extLst>
                </a:gridCol>
                <a:gridCol w="1939567">
                  <a:extLst>
                    <a:ext uri="{9D8B030D-6E8A-4147-A177-3AD203B41FA5}">
                      <a16:colId xmlns:a16="http://schemas.microsoft.com/office/drawing/2014/main" val="2861661316"/>
                    </a:ext>
                  </a:extLst>
                </a:gridCol>
              </a:tblGrid>
              <a:tr h="159785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0" i="0" kern="1200">
                          <a:solidFill>
                            <a:schemeClr val="dk1"/>
                          </a:solidFill>
                          <a:effectLst/>
                          <a:latin typeface="+mn-lt"/>
                          <a:ea typeface="+mn-ea"/>
                          <a:cs typeface="+mn-cs"/>
                        </a:rPr>
                        <a:t>Use not only regular mail and telephone contacts, but also emails and texts to communicate </a:t>
                      </a:r>
                    </a:p>
                    <a:p>
                      <a:pPr algn="ctr"/>
                      <a:r>
                        <a:rPr lang="en-US" sz="1400" b="0" i="0" kern="1200">
                          <a:solidFill>
                            <a:schemeClr val="dk1"/>
                          </a:solidFill>
                          <a:effectLst/>
                          <a:latin typeface="+mn-lt"/>
                          <a:ea typeface="+mn-ea"/>
                          <a:cs typeface="+mn-cs"/>
                        </a:rPr>
                        <a:t>with donors</a:t>
                      </a:r>
                      <a:endParaRPr lang="en-US" sz="1400"/>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BE3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mn-lt"/>
                          <a:ea typeface="+mn-ea"/>
                          <a:cs typeface="+mn-cs"/>
                        </a:rPr>
                        <a:t>Consider calling donors using a cell phone rather than the medical center’s </a:t>
                      </a:r>
                      <a:br>
                        <a:rPr lang="en-US" sz="1400" b="0" i="0" kern="1200">
                          <a:solidFill>
                            <a:schemeClr val="dk1"/>
                          </a:solidFill>
                          <a:effectLst/>
                          <a:latin typeface="+mn-lt"/>
                          <a:ea typeface="+mn-ea"/>
                          <a:cs typeface="+mn-cs"/>
                        </a:rPr>
                      </a:br>
                      <a:r>
                        <a:rPr lang="en-US" sz="1400" b="0" i="0" kern="1200">
                          <a:solidFill>
                            <a:schemeClr val="dk1"/>
                          </a:solidFill>
                          <a:effectLst/>
                          <a:latin typeface="+mn-lt"/>
                          <a:ea typeface="+mn-ea"/>
                          <a:cs typeface="+mn-cs"/>
                        </a:rPr>
                        <a:t>main line </a:t>
                      </a:r>
                      <a:endParaRPr lang="en-US" sz="140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D5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mn-lt"/>
                          <a:ea typeface="+mn-ea"/>
                          <a:cs typeface="+mn-cs"/>
                        </a:rPr>
                        <a:t>Use internet search strategies to </a:t>
                      </a:r>
                      <a:br>
                        <a:rPr lang="en-US" sz="1400" b="0" i="0" kern="1200">
                          <a:solidFill>
                            <a:schemeClr val="dk1"/>
                          </a:solidFill>
                          <a:effectLst/>
                          <a:latin typeface="+mn-lt"/>
                          <a:ea typeface="+mn-ea"/>
                          <a:cs typeface="+mn-cs"/>
                        </a:rPr>
                      </a:br>
                      <a:r>
                        <a:rPr lang="en-US" sz="1400" b="0" i="0" kern="1200">
                          <a:solidFill>
                            <a:schemeClr val="dk1"/>
                          </a:solidFill>
                          <a:effectLst/>
                          <a:latin typeface="+mn-lt"/>
                          <a:ea typeface="+mn-ea"/>
                          <a:cs typeface="+mn-cs"/>
                        </a:rPr>
                        <a:t>locate difficult-to-find donors</a:t>
                      </a:r>
                      <a:endParaRPr lang="en-US" sz="1400"/>
                    </a:p>
                    <a:p>
                      <a:pPr algn="ctr"/>
                      <a:endParaRPr lang="en-US" sz="140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2"/>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E3F8"/>
                    </a:solidFill>
                  </a:tcPr>
                </a:tc>
                <a:extLst>
                  <a:ext uri="{0D108BD9-81ED-4DB2-BD59-A6C34878D82A}">
                    <a16:rowId xmlns:a16="http://schemas.microsoft.com/office/drawing/2014/main" val="3037493865"/>
                  </a:ext>
                </a:extLst>
              </a:tr>
              <a:tr h="184641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Arial" panose="020B0604020202020204"/>
                          <a:ea typeface="+mn-ea"/>
                          <a:cs typeface="+mn-cs"/>
                        </a:rPr>
                        <a:t>Develop plans for repeated attempts at contact that span at least 1 month and potentially several months</a:t>
                      </a:r>
                      <a:endParaRPr lang="en-US" sz="140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1D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b="0" i="0" kern="1200">
                          <a:solidFill>
                            <a:schemeClr val="dk1"/>
                          </a:solidFill>
                          <a:effectLst/>
                          <a:latin typeface="+mn-lt"/>
                          <a:ea typeface="+mn-ea"/>
                          <a:cs typeface="+mn-cs"/>
                        </a:rPr>
                        <a:t>If the donor misses an appointment unexpectedly, try to reach the donor within 24 hours to reschedule the appointment</a:t>
                      </a:r>
                      <a:endParaRPr lang="en-US" sz="1400"/>
                    </a:p>
                  </a:txBody>
                  <a:tcPr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BE3F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mn-lt"/>
                          <a:ea typeface="+mn-ea"/>
                          <a:cs typeface="+mn-cs"/>
                        </a:rPr>
                        <a:t>Routinely review and update donors’ contact information each time they are successfully contacted </a:t>
                      </a:r>
                      <a:br>
                        <a:rPr lang="en-US" sz="1400" b="0" i="0" kern="1200">
                          <a:solidFill>
                            <a:schemeClr val="dk1"/>
                          </a:solidFill>
                          <a:effectLst/>
                          <a:latin typeface="+mn-lt"/>
                          <a:ea typeface="+mn-ea"/>
                          <a:cs typeface="+mn-cs"/>
                        </a:rPr>
                      </a:br>
                      <a:r>
                        <a:rPr lang="en-US" sz="1400" b="0" i="0" kern="1200">
                          <a:solidFill>
                            <a:schemeClr val="dk1"/>
                          </a:solidFill>
                          <a:effectLst/>
                          <a:latin typeface="+mn-lt"/>
                          <a:ea typeface="+mn-ea"/>
                          <a:cs typeface="+mn-cs"/>
                        </a:rPr>
                        <a:t>postdonation</a:t>
                      </a:r>
                      <a:endParaRPr lang="en-US" sz="1400"/>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1D5F5"/>
                    </a:solidFill>
                  </a:tcPr>
                </a:tc>
                <a:extLst>
                  <a:ext uri="{0D108BD9-81ED-4DB2-BD59-A6C34878D82A}">
                    <a16:rowId xmlns:a16="http://schemas.microsoft.com/office/drawing/2014/main" val="1041778744"/>
                  </a:ext>
                </a:extLst>
              </a:tr>
            </a:tbl>
          </a:graphicData>
        </a:graphic>
      </p:graphicFrame>
      <p:sp>
        <p:nvSpPr>
          <p:cNvPr id="18" name="TextBox 17">
            <a:extLst>
              <a:ext uri="{FF2B5EF4-FFF2-40B4-BE49-F238E27FC236}">
                <a16:creationId xmlns:a16="http://schemas.microsoft.com/office/drawing/2014/main" id="{F4036FF3-7BF9-4706-91FC-C475525C9D15}"/>
              </a:ext>
            </a:extLst>
          </p:cNvPr>
          <p:cNvSpPr txBox="1"/>
          <p:nvPr/>
        </p:nvSpPr>
        <p:spPr>
          <a:xfrm>
            <a:off x="753470" y="4895761"/>
            <a:ext cx="2379197" cy="978729"/>
          </a:xfrm>
          <a:prstGeom prst="rect">
            <a:avLst/>
          </a:prstGeom>
          <a:noFill/>
        </p:spPr>
        <p:txBody>
          <a:bodyPr wrap="square">
            <a:spAutoFit/>
          </a:bodyPr>
          <a:lstStyle/>
          <a:p>
            <a:pPr marL="457200" marR="0" lvl="1" indent="0" algn="l" defTabSz="914400" rtl="0" eaLnBrk="0" fontAlgn="base" latinLnBrk="0" hangingPunct="0">
              <a:lnSpc>
                <a:spcPct val="90000"/>
              </a:lnSpc>
              <a:spcBef>
                <a:spcPct val="0"/>
              </a:spcBef>
              <a:spcAft>
                <a:spcPct val="0"/>
              </a:spcAft>
              <a:buClr>
                <a:srgbClr val="00AEEE"/>
              </a:buClr>
              <a:buSzTx/>
              <a:buFontTx/>
              <a:buNone/>
              <a:tabLst/>
              <a:defRPr/>
            </a:pPr>
            <a:r>
              <a:rPr lang="en-US" sz="1600" b="1">
                <a:solidFill>
                  <a:srgbClr val="006195"/>
                </a:solidFill>
                <a:ea typeface="+mj-ea"/>
              </a:rPr>
              <a:t>Whether</a:t>
            </a:r>
            <a:r>
              <a:rPr kumimoji="0" lang="en-US" sz="1600" b="1" i="0" u="none" strike="noStrike" kern="1200" cap="none" spc="0" normalizeH="0" baseline="0" noProof="0">
                <a:ln>
                  <a:noFill/>
                </a:ln>
                <a:solidFill>
                  <a:srgbClr val="FF0000"/>
                </a:solidFill>
                <a:effectLst/>
                <a:uLnTx/>
                <a:uFillTx/>
                <a:latin typeface="Arial" pitchFamily="34" charset="0"/>
                <a:ea typeface="+mn-ea"/>
                <a:cs typeface="Arial" pitchFamily="34" charset="0"/>
              </a:rPr>
              <a:t> </a:t>
            </a:r>
            <a:r>
              <a:rPr lang="en-US" sz="1600" b="1">
                <a:solidFill>
                  <a:srgbClr val="006195"/>
                </a:solidFill>
                <a:ea typeface="+mj-ea"/>
              </a:rPr>
              <a:t>financial incentives can help promote compliance </a:t>
            </a:r>
          </a:p>
        </p:txBody>
      </p:sp>
      <p:sp>
        <p:nvSpPr>
          <p:cNvPr id="20" name="TextBox 19">
            <a:extLst>
              <a:ext uri="{FF2B5EF4-FFF2-40B4-BE49-F238E27FC236}">
                <a16:creationId xmlns:a16="http://schemas.microsoft.com/office/drawing/2014/main" id="{33CDEC6E-9287-4CBF-8313-1942DC59008A}"/>
              </a:ext>
            </a:extLst>
          </p:cNvPr>
          <p:cNvSpPr txBox="1"/>
          <p:nvPr/>
        </p:nvSpPr>
        <p:spPr>
          <a:xfrm>
            <a:off x="3027424" y="4852898"/>
            <a:ext cx="2600325" cy="1200329"/>
          </a:xfrm>
          <a:prstGeom prst="rect">
            <a:avLst/>
          </a:prstGeom>
          <a:noFill/>
        </p:spPr>
        <p:txBody>
          <a:bodyPr wrap="square">
            <a:spAutoFit/>
          </a:bodyPr>
          <a:lstStyle/>
          <a:p>
            <a:pPr marL="457200" marR="0" lvl="1" indent="0" algn="l" defTabSz="914400" rtl="0" eaLnBrk="0" fontAlgn="base" latinLnBrk="0" hangingPunct="0">
              <a:lnSpc>
                <a:spcPct val="90000"/>
              </a:lnSpc>
              <a:spcBef>
                <a:spcPct val="0"/>
              </a:spcBef>
              <a:spcAft>
                <a:spcPct val="0"/>
              </a:spcAft>
              <a:buClr>
                <a:srgbClr val="00AEEE"/>
              </a:buClr>
              <a:buSzTx/>
              <a:buFontTx/>
              <a:buNone/>
              <a:tabLst/>
              <a:defRPr/>
            </a:pPr>
            <a:r>
              <a:rPr lang="en-US" sz="1600" b="1">
                <a:solidFill>
                  <a:srgbClr val="006195"/>
                </a:solidFill>
                <a:ea typeface="+mj-ea"/>
              </a:rPr>
              <a:t>Whether using a mobile health app can help improve compliance and </a:t>
            </a:r>
            <a:r>
              <a:rPr lang="en-US" sz="1600" b="1" err="1">
                <a:solidFill>
                  <a:srgbClr val="006195"/>
                </a:solidFill>
                <a:ea typeface="+mj-ea"/>
              </a:rPr>
              <a:t>postdonation</a:t>
            </a:r>
            <a:r>
              <a:rPr lang="en-US" sz="1600" b="1">
                <a:solidFill>
                  <a:srgbClr val="006195"/>
                </a:solidFill>
                <a:ea typeface="+mj-ea"/>
              </a:rPr>
              <a:t> care</a:t>
            </a:r>
          </a:p>
        </p:txBody>
      </p:sp>
      <p:grpSp>
        <p:nvGrpSpPr>
          <p:cNvPr id="2" name="Group 1">
            <a:extLst>
              <a:ext uri="{FF2B5EF4-FFF2-40B4-BE49-F238E27FC236}">
                <a16:creationId xmlns:a16="http://schemas.microsoft.com/office/drawing/2014/main" id="{5D101C41-B4FC-B555-F842-186B78EBAF99}"/>
              </a:ext>
            </a:extLst>
          </p:cNvPr>
          <p:cNvGrpSpPr/>
          <p:nvPr/>
        </p:nvGrpSpPr>
        <p:grpSpPr>
          <a:xfrm>
            <a:off x="3990227" y="3763443"/>
            <a:ext cx="674717" cy="978730"/>
            <a:chOff x="4169121" y="513567"/>
            <a:chExt cx="3835048" cy="6244225"/>
          </a:xfrm>
          <a:solidFill>
            <a:schemeClr val="accent3"/>
          </a:solidFill>
        </p:grpSpPr>
        <p:sp>
          <p:nvSpPr>
            <p:cNvPr id="3" name="Freeform: Shape 2">
              <a:extLst>
                <a:ext uri="{FF2B5EF4-FFF2-40B4-BE49-F238E27FC236}">
                  <a16:creationId xmlns:a16="http://schemas.microsoft.com/office/drawing/2014/main" id="{CACD5713-285A-02CF-1C50-546D54930E02}"/>
                </a:ext>
              </a:extLst>
            </p:cNvPr>
            <p:cNvSpPr/>
            <p:nvPr/>
          </p:nvSpPr>
          <p:spPr>
            <a:xfrm>
              <a:off x="4872626" y="513567"/>
              <a:ext cx="2160738" cy="4459266"/>
            </a:xfrm>
            <a:custGeom>
              <a:avLst/>
              <a:gdLst>
                <a:gd name="connsiteX0" fmla="*/ 1080370 w 2160738"/>
                <a:gd name="connsiteY0" fmla="*/ 3883069 h 4459266"/>
                <a:gd name="connsiteX1" fmla="*/ 873690 w 2160738"/>
                <a:gd name="connsiteY1" fmla="*/ 4089749 h 4459266"/>
                <a:gd name="connsiteX2" fmla="*/ 1080370 w 2160738"/>
                <a:gd name="connsiteY2" fmla="*/ 4296429 h 4459266"/>
                <a:gd name="connsiteX3" fmla="*/ 1287050 w 2160738"/>
                <a:gd name="connsiteY3" fmla="*/ 4089749 h 4459266"/>
                <a:gd name="connsiteX4" fmla="*/ 1080370 w 2160738"/>
                <a:gd name="connsiteY4" fmla="*/ 3883069 h 4459266"/>
                <a:gd name="connsiteX5" fmla="*/ 175363 w 2160738"/>
                <a:gd name="connsiteY5" fmla="*/ 3123203 h 4459266"/>
                <a:gd name="connsiteX6" fmla="*/ 175363 w 2160738"/>
                <a:gd name="connsiteY6" fmla="*/ 3162922 h 4459266"/>
                <a:gd name="connsiteX7" fmla="*/ 147222 w 2160738"/>
                <a:gd name="connsiteY7" fmla="*/ 3139953 h 4459266"/>
                <a:gd name="connsiteX8" fmla="*/ 1979111 w 2160738"/>
                <a:gd name="connsiteY8" fmla="*/ 2351508 h 4459266"/>
                <a:gd name="connsiteX9" fmla="*/ 2151900 w 2160738"/>
                <a:gd name="connsiteY9" fmla="*/ 2762926 h 4459266"/>
                <a:gd name="connsiteX10" fmla="*/ 2160738 w 2160738"/>
                <a:gd name="connsiteY10" fmla="*/ 2779177 h 4459266"/>
                <a:gd name="connsiteX11" fmla="*/ 2160738 w 2160738"/>
                <a:gd name="connsiteY11" fmla="*/ 4099136 h 4459266"/>
                <a:gd name="connsiteX12" fmla="*/ 1800608 w 2160738"/>
                <a:gd name="connsiteY12" fmla="*/ 4459266 h 4459266"/>
                <a:gd name="connsiteX13" fmla="*/ 360130 w 2160738"/>
                <a:gd name="connsiteY13" fmla="*/ 4459266 h 4459266"/>
                <a:gd name="connsiteX14" fmla="*/ 219952 w 2160738"/>
                <a:gd name="connsiteY14" fmla="*/ 4430965 h 4459266"/>
                <a:gd name="connsiteX15" fmla="*/ 210596 w 2160738"/>
                <a:gd name="connsiteY15" fmla="*/ 4425887 h 4459266"/>
                <a:gd name="connsiteX16" fmla="*/ 237496 w 2160738"/>
                <a:gd name="connsiteY16" fmla="*/ 4408060 h 4459266"/>
                <a:gd name="connsiteX17" fmla="*/ 288632 w 2160738"/>
                <a:gd name="connsiteY17" fmla="*/ 4356884 h 4459266"/>
                <a:gd name="connsiteX18" fmla="*/ 237777 w 2160738"/>
                <a:gd name="connsiteY18" fmla="*/ 3854349 h 4459266"/>
                <a:gd name="connsiteX19" fmla="*/ 195752 w 2160738"/>
                <a:gd name="connsiteY19" fmla="*/ 3820048 h 4459266"/>
                <a:gd name="connsiteX20" fmla="*/ 225874 w 2160738"/>
                <a:gd name="connsiteY20" fmla="*/ 3800086 h 4459266"/>
                <a:gd name="connsiteX21" fmla="*/ 280887 w 2160738"/>
                <a:gd name="connsiteY21" fmla="*/ 3745031 h 4459266"/>
                <a:gd name="connsiteX22" fmla="*/ 297281 w 2160738"/>
                <a:gd name="connsiteY22" fmla="*/ 3720230 h 4459266"/>
                <a:gd name="connsiteX23" fmla="*/ 1979111 w 2160738"/>
                <a:gd name="connsiteY23" fmla="*/ 3720230 h 4459266"/>
                <a:gd name="connsiteX24" fmla="*/ 842750 w 2160738"/>
                <a:gd name="connsiteY24" fmla="*/ 270627 h 4459266"/>
                <a:gd name="connsiteX25" fmla="*/ 799123 w 2160738"/>
                <a:gd name="connsiteY25" fmla="*/ 299545 h 4459266"/>
                <a:gd name="connsiteX26" fmla="*/ 795402 w 2160738"/>
                <a:gd name="connsiteY26" fmla="*/ 317975 h 4459266"/>
                <a:gd name="connsiteX27" fmla="*/ 799123 w 2160738"/>
                <a:gd name="connsiteY27" fmla="*/ 336404 h 4459266"/>
                <a:gd name="connsiteX28" fmla="*/ 842750 w 2160738"/>
                <a:gd name="connsiteY28" fmla="*/ 365322 h 4459266"/>
                <a:gd name="connsiteX29" fmla="*/ 1317989 w 2160738"/>
                <a:gd name="connsiteY29" fmla="*/ 365323 h 4459266"/>
                <a:gd name="connsiteX30" fmla="*/ 1365337 w 2160738"/>
                <a:gd name="connsiteY30" fmla="*/ 317975 h 4459266"/>
                <a:gd name="connsiteX31" fmla="*/ 1365338 w 2160738"/>
                <a:gd name="connsiteY31" fmla="*/ 317975 h 4459266"/>
                <a:gd name="connsiteX32" fmla="*/ 1317990 w 2160738"/>
                <a:gd name="connsiteY32" fmla="*/ 270627 h 4459266"/>
                <a:gd name="connsiteX33" fmla="*/ 360130 w 2160738"/>
                <a:gd name="connsiteY33" fmla="*/ 0 h 4459266"/>
                <a:gd name="connsiteX34" fmla="*/ 1800608 w 2160738"/>
                <a:gd name="connsiteY34" fmla="*/ 0 h 4459266"/>
                <a:gd name="connsiteX35" fmla="*/ 2160738 w 2160738"/>
                <a:gd name="connsiteY35" fmla="*/ 360130 h 4459266"/>
                <a:gd name="connsiteX36" fmla="*/ 2160738 w 2160738"/>
                <a:gd name="connsiteY36" fmla="*/ 1268741 h 4459266"/>
                <a:gd name="connsiteX37" fmla="*/ 2057868 w 2160738"/>
                <a:gd name="connsiteY37" fmla="*/ 1324684 h 4459266"/>
                <a:gd name="connsiteX38" fmla="*/ 1979388 w 2160738"/>
                <a:gd name="connsiteY38" fmla="*/ 1388972 h 4459266"/>
                <a:gd name="connsiteX39" fmla="*/ 1979111 w 2160738"/>
                <a:gd name="connsiteY39" fmla="*/ 1389293 h 4459266"/>
                <a:gd name="connsiteX40" fmla="*/ 1979111 w 2160738"/>
                <a:gd name="connsiteY40" fmla="*/ 526093 h 4459266"/>
                <a:gd name="connsiteX41" fmla="*/ 175363 w 2160738"/>
                <a:gd name="connsiteY41" fmla="*/ 526093 h 4459266"/>
                <a:gd name="connsiteX42" fmla="*/ 175363 w 2160738"/>
                <a:gd name="connsiteY42" fmla="*/ 2409416 h 4459266"/>
                <a:gd name="connsiteX43" fmla="*/ 0 w 2160738"/>
                <a:gd name="connsiteY43" fmla="*/ 2251561 h 4459266"/>
                <a:gd name="connsiteX44" fmla="*/ 0 w 2160738"/>
                <a:gd name="connsiteY44" fmla="*/ 360130 h 4459266"/>
                <a:gd name="connsiteX45" fmla="*/ 360130 w 2160738"/>
                <a:gd name="connsiteY45" fmla="*/ 0 h 4459266"/>
                <a:gd name="connsiteX0" fmla="*/ 1080370 w 2160738"/>
                <a:gd name="connsiteY0" fmla="*/ 3883069 h 4459266"/>
                <a:gd name="connsiteX1" fmla="*/ 873690 w 2160738"/>
                <a:gd name="connsiteY1" fmla="*/ 4089749 h 4459266"/>
                <a:gd name="connsiteX2" fmla="*/ 1080370 w 2160738"/>
                <a:gd name="connsiteY2" fmla="*/ 4296429 h 4459266"/>
                <a:gd name="connsiteX3" fmla="*/ 1287050 w 2160738"/>
                <a:gd name="connsiteY3" fmla="*/ 4089749 h 4459266"/>
                <a:gd name="connsiteX4" fmla="*/ 1080370 w 2160738"/>
                <a:gd name="connsiteY4" fmla="*/ 3883069 h 4459266"/>
                <a:gd name="connsiteX5" fmla="*/ 147222 w 2160738"/>
                <a:gd name="connsiteY5" fmla="*/ 3139953 h 4459266"/>
                <a:gd name="connsiteX6" fmla="*/ 175363 w 2160738"/>
                <a:gd name="connsiteY6" fmla="*/ 3162922 h 4459266"/>
                <a:gd name="connsiteX7" fmla="*/ 147222 w 2160738"/>
                <a:gd name="connsiteY7" fmla="*/ 3139953 h 4459266"/>
                <a:gd name="connsiteX8" fmla="*/ 1979111 w 2160738"/>
                <a:gd name="connsiteY8" fmla="*/ 2351508 h 4459266"/>
                <a:gd name="connsiteX9" fmla="*/ 2151900 w 2160738"/>
                <a:gd name="connsiteY9" fmla="*/ 2762926 h 4459266"/>
                <a:gd name="connsiteX10" fmla="*/ 2160738 w 2160738"/>
                <a:gd name="connsiteY10" fmla="*/ 2779177 h 4459266"/>
                <a:gd name="connsiteX11" fmla="*/ 2160738 w 2160738"/>
                <a:gd name="connsiteY11" fmla="*/ 4099136 h 4459266"/>
                <a:gd name="connsiteX12" fmla="*/ 1800608 w 2160738"/>
                <a:gd name="connsiteY12" fmla="*/ 4459266 h 4459266"/>
                <a:gd name="connsiteX13" fmla="*/ 360130 w 2160738"/>
                <a:gd name="connsiteY13" fmla="*/ 4459266 h 4459266"/>
                <a:gd name="connsiteX14" fmla="*/ 219952 w 2160738"/>
                <a:gd name="connsiteY14" fmla="*/ 4430965 h 4459266"/>
                <a:gd name="connsiteX15" fmla="*/ 210596 w 2160738"/>
                <a:gd name="connsiteY15" fmla="*/ 4425887 h 4459266"/>
                <a:gd name="connsiteX16" fmla="*/ 237496 w 2160738"/>
                <a:gd name="connsiteY16" fmla="*/ 4408060 h 4459266"/>
                <a:gd name="connsiteX17" fmla="*/ 288632 w 2160738"/>
                <a:gd name="connsiteY17" fmla="*/ 4356884 h 4459266"/>
                <a:gd name="connsiteX18" fmla="*/ 237777 w 2160738"/>
                <a:gd name="connsiteY18" fmla="*/ 3854349 h 4459266"/>
                <a:gd name="connsiteX19" fmla="*/ 195752 w 2160738"/>
                <a:gd name="connsiteY19" fmla="*/ 3820048 h 4459266"/>
                <a:gd name="connsiteX20" fmla="*/ 225874 w 2160738"/>
                <a:gd name="connsiteY20" fmla="*/ 3800086 h 4459266"/>
                <a:gd name="connsiteX21" fmla="*/ 280887 w 2160738"/>
                <a:gd name="connsiteY21" fmla="*/ 3745031 h 4459266"/>
                <a:gd name="connsiteX22" fmla="*/ 297281 w 2160738"/>
                <a:gd name="connsiteY22" fmla="*/ 3720230 h 4459266"/>
                <a:gd name="connsiteX23" fmla="*/ 1979111 w 2160738"/>
                <a:gd name="connsiteY23" fmla="*/ 3720230 h 4459266"/>
                <a:gd name="connsiteX24" fmla="*/ 1979111 w 2160738"/>
                <a:gd name="connsiteY24" fmla="*/ 2351508 h 4459266"/>
                <a:gd name="connsiteX25" fmla="*/ 842750 w 2160738"/>
                <a:gd name="connsiteY25" fmla="*/ 270627 h 4459266"/>
                <a:gd name="connsiteX26" fmla="*/ 799123 w 2160738"/>
                <a:gd name="connsiteY26" fmla="*/ 299545 h 4459266"/>
                <a:gd name="connsiteX27" fmla="*/ 795402 w 2160738"/>
                <a:gd name="connsiteY27" fmla="*/ 317975 h 4459266"/>
                <a:gd name="connsiteX28" fmla="*/ 799123 w 2160738"/>
                <a:gd name="connsiteY28" fmla="*/ 336404 h 4459266"/>
                <a:gd name="connsiteX29" fmla="*/ 842750 w 2160738"/>
                <a:gd name="connsiteY29" fmla="*/ 365322 h 4459266"/>
                <a:gd name="connsiteX30" fmla="*/ 1317989 w 2160738"/>
                <a:gd name="connsiteY30" fmla="*/ 365323 h 4459266"/>
                <a:gd name="connsiteX31" fmla="*/ 1365337 w 2160738"/>
                <a:gd name="connsiteY31" fmla="*/ 317975 h 4459266"/>
                <a:gd name="connsiteX32" fmla="*/ 1365338 w 2160738"/>
                <a:gd name="connsiteY32" fmla="*/ 317975 h 4459266"/>
                <a:gd name="connsiteX33" fmla="*/ 1317990 w 2160738"/>
                <a:gd name="connsiteY33" fmla="*/ 270627 h 4459266"/>
                <a:gd name="connsiteX34" fmla="*/ 842750 w 2160738"/>
                <a:gd name="connsiteY34" fmla="*/ 270627 h 4459266"/>
                <a:gd name="connsiteX35" fmla="*/ 360130 w 2160738"/>
                <a:gd name="connsiteY35" fmla="*/ 0 h 4459266"/>
                <a:gd name="connsiteX36" fmla="*/ 1800608 w 2160738"/>
                <a:gd name="connsiteY36" fmla="*/ 0 h 4459266"/>
                <a:gd name="connsiteX37" fmla="*/ 2160738 w 2160738"/>
                <a:gd name="connsiteY37" fmla="*/ 360130 h 4459266"/>
                <a:gd name="connsiteX38" fmla="*/ 2160738 w 2160738"/>
                <a:gd name="connsiteY38" fmla="*/ 1268741 h 4459266"/>
                <a:gd name="connsiteX39" fmla="*/ 2057868 w 2160738"/>
                <a:gd name="connsiteY39" fmla="*/ 1324684 h 4459266"/>
                <a:gd name="connsiteX40" fmla="*/ 1979388 w 2160738"/>
                <a:gd name="connsiteY40" fmla="*/ 1388972 h 4459266"/>
                <a:gd name="connsiteX41" fmla="*/ 1979111 w 2160738"/>
                <a:gd name="connsiteY41" fmla="*/ 1389293 h 4459266"/>
                <a:gd name="connsiteX42" fmla="*/ 1979111 w 2160738"/>
                <a:gd name="connsiteY42" fmla="*/ 526093 h 4459266"/>
                <a:gd name="connsiteX43" fmla="*/ 175363 w 2160738"/>
                <a:gd name="connsiteY43" fmla="*/ 526093 h 4459266"/>
                <a:gd name="connsiteX44" fmla="*/ 175363 w 2160738"/>
                <a:gd name="connsiteY44" fmla="*/ 2409416 h 4459266"/>
                <a:gd name="connsiteX45" fmla="*/ 0 w 2160738"/>
                <a:gd name="connsiteY45" fmla="*/ 2251561 h 4459266"/>
                <a:gd name="connsiteX46" fmla="*/ 0 w 2160738"/>
                <a:gd name="connsiteY46" fmla="*/ 360130 h 4459266"/>
                <a:gd name="connsiteX47" fmla="*/ 360130 w 2160738"/>
                <a:gd name="connsiteY47" fmla="*/ 0 h 4459266"/>
                <a:gd name="connsiteX0" fmla="*/ 1080370 w 2160738"/>
                <a:gd name="connsiteY0" fmla="*/ 3883069 h 4459266"/>
                <a:gd name="connsiteX1" fmla="*/ 873690 w 2160738"/>
                <a:gd name="connsiteY1" fmla="*/ 4089749 h 4459266"/>
                <a:gd name="connsiteX2" fmla="*/ 1080370 w 2160738"/>
                <a:gd name="connsiteY2" fmla="*/ 4296429 h 4459266"/>
                <a:gd name="connsiteX3" fmla="*/ 1287050 w 2160738"/>
                <a:gd name="connsiteY3" fmla="*/ 4089749 h 4459266"/>
                <a:gd name="connsiteX4" fmla="*/ 1080370 w 2160738"/>
                <a:gd name="connsiteY4" fmla="*/ 3883069 h 4459266"/>
                <a:gd name="connsiteX5" fmla="*/ 1979111 w 2160738"/>
                <a:gd name="connsiteY5" fmla="*/ 2351508 h 4459266"/>
                <a:gd name="connsiteX6" fmla="*/ 2151900 w 2160738"/>
                <a:gd name="connsiteY6" fmla="*/ 2762926 h 4459266"/>
                <a:gd name="connsiteX7" fmla="*/ 2160738 w 2160738"/>
                <a:gd name="connsiteY7" fmla="*/ 2779177 h 4459266"/>
                <a:gd name="connsiteX8" fmla="*/ 2160738 w 2160738"/>
                <a:gd name="connsiteY8" fmla="*/ 4099136 h 4459266"/>
                <a:gd name="connsiteX9" fmla="*/ 1800608 w 2160738"/>
                <a:gd name="connsiteY9" fmla="*/ 4459266 h 4459266"/>
                <a:gd name="connsiteX10" fmla="*/ 360130 w 2160738"/>
                <a:gd name="connsiteY10" fmla="*/ 4459266 h 4459266"/>
                <a:gd name="connsiteX11" fmla="*/ 219952 w 2160738"/>
                <a:gd name="connsiteY11" fmla="*/ 4430965 h 4459266"/>
                <a:gd name="connsiteX12" fmla="*/ 210596 w 2160738"/>
                <a:gd name="connsiteY12" fmla="*/ 4425887 h 4459266"/>
                <a:gd name="connsiteX13" fmla="*/ 237496 w 2160738"/>
                <a:gd name="connsiteY13" fmla="*/ 4408060 h 4459266"/>
                <a:gd name="connsiteX14" fmla="*/ 288632 w 2160738"/>
                <a:gd name="connsiteY14" fmla="*/ 4356884 h 4459266"/>
                <a:gd name="connsiteX15" fmla="*/ 237777 w 2160738"/>
                <a:gd name="connsiteY15" fmla="*/ 3854349 h 4459266"/>
                <a:gd name="connsiteX16" fmla="*/ 195752 w 2160738"/>
                <a:gd name="connsiteY16" fmla="*/ 3820048 h 4459266"/>
                <a:gd name="connsiteX17" fmla="*/ 225874 w 2160738"/>
                <a:gd name="connsiteY17" fmla="*/ 3800086 h 4459266"/>
                <a:gd name="connsiteX18" fmla="*/ 280887 w 2160738"/>
                <a:gd name="connsiteY18" fmla="*/ 3745031 h 4459266"/>
                <a:gd name="connsiteX19" fmla="*/ 297281 w 2160738"/>
                <a:gd name="connsiteY19" fmla="*/ 3720230 h 4459266"/>
                <a:gd name="connsiteX20" fmla="*/ 1979111 w 2160738"/>
                <a:gd name="connsiteY20" fmla="*/ 3720230 h 4459266"/>
                <a:gd name="connsiteX21" fmla="*/ 1979111 w 2160738"/>
                <a:gd name="connsiteY21" fmla="*/ 2351508 h 4459266"/>
                <a:gd name="connsiteX22" fmla="*/ 842750 w 2160738"/>
                <a:gd name="connsiteY22" fmla="*/ 270627 h 4459266"/>
                <a:gd name="connsiteX23" fmla="*/ 799123 w 2160738"/>
                <a:gd name="connsiteY23" fmla="*/ 299545 h 4459266"/>
                <a:gd name="connsiteX24" fmla="*/ 795402 w 2160738"/>
                <a:gd name="connsiteY24" fmla="*/ 317975 h 4459266"/>
                <a:gd name="connsiteX25" fmla="*/ 799123 w 2160738"/>
                <a:gd name="connsiteY25" fmla="*/ 336404 h 4459266"/>
                <a:gd name="connsiteX26" fmla="*/ 842750 w 2160738"/>
                <a:gd name="connsiteY26" fmla="*/ 365322 h 4459266"/>
                <a:gd name="connsiteX27" fmla="*/ 1317989 w 2160738"/>
                <a:gd name="connsiteY27" fmla="*/ 365323 h 4459266"/>
                <a:gd name="connsiteX28" fmla="*/ 1365337 w 2160738"/>
                <a:gd name="connsiteY28" fmla="*/ 317975 h 4459266"/>
                <a:gd name="connsiteX29" fmla="*/ 1365338 w 2160738"/>
                <a:gd name="connsiteY29" fmla="*/ 317975 h 4459266"/>
                <a:gd name="connsiteX30" fmla="*/ 1317990 w 2160738"/>
                <a:gd name="connsiteY30" fmla="*/ 270627 h 4459266"/>
                <a:gd name="connsiteX31" fmla="*/ 842750 w 2160738"/>
                <a:gd name="connsiteY31" fmla="*/ 270627 h 4459266"/>
                <a:gd name="connsiteX32" fmla="*/ 360130 w 2160738"/>
                <a:gd name="connsiteY32" fmla="*/ 0 h 4459266"/>
                <a:gd name="connsiteX33" fmla="*/ 1800608 w 2160738"/>
                <a:gd name="connsiteY33" fmla="*/ 0 h 4459266"/>
                <a:gd name="connsiteX34" fmla="*/ 2160738 w 2160738"/>
                <a:gd name="connsiteY34" fmla="*/ 360130 h 4459266"/>
                <a:gd name="connsiteX35" fmla="*/ 2160738 w 2160738"/>
                <a:gd name="connsiteY35" fmla="*/ 1268741 h 4459266"/>
                <a:gd name="connsiteX36" fmla="*/ 2057868 w 2160738"/>
                <a:gd name="connsiteY36" fmla="*/ 1324684 h 4459266"/>
                <a:gd name="connsiteX37" fmla="*/ 1979388 w 2160738"/>
                <a:gd name="connsiteY37" fmla="*/ 1388972 h 4459266"/>
                <a:gd name="connsiteX38" fmla="*/ 1979111 w 2160738"/>
                <a:gd name="connsiteY38" fmla="*/ 1389293 h 4459266"/>
                <a:gd name="connsiteX39" fmla="*/ 1979111 w 2160738"/>
                <a:gd name="connsiteY39" fmla="*/ 526093 h 4459266"/>
                <a:gd name="connsiteX40" fmla="*/ 175363 w 2160738"/>
                <a:gd name="connsiteY40" fmla="*/ 526093 h 4459266"/>
                <a:gd name="connsiteX41" fmla="*/ 175363 w 2160738"/>
                <a:gd name="connsiteY41" fmla="*/ 2409416 h 4459266"/>
                <a:gd name="connsiteX42" fmla="*/ 0 w 2160738"/>
                <a:gd name="connsiteY42" fmla="*/ 2251561 h 4459266"/>
                <a:gd name="connsiteX43" fmla="*/ 0 w 2160738"/>
                <a:gd name="connsiteY43" fmla="*/ 360130 h 4459266"/>
                <a:gd name="connsiteX44" fmla="*/ 360130 w 2160738"/>
                <a:gd name="connsiteY44" fmla="*/ 0 h 44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60738" h="4459266">
                  <a:moveTo>
                    <a:pt x="1080370" y="3883069"/>
                  </a:moveTo>
                  <a:cubicBezTo>
                    <a:pt x="966224" y="3883069"/>
                    <a:pt x="873690" y="3975603"/>
                    <a:pt x="873690" y="4089749"/>
                  </a:cubicBezTo>
                  <a:cubicBezTo>
                    <a:pt x="873690" y="4203895"/>
                    <a:pt x="966224" y="4296429"/>
                    <a:pt x="1080370" y="4296429"/>
                  </a:cubicBezTo>
                  <a:cubicBezTo>
                    <a:pt x="1194516" y="4296429"/>
                    <a:pt x="1287050" y="4203895"/>
                    <a:pt x="1287050" y="4089749"/>
                  </a:cubicBezTo>
                  <a:cubicBezTo>
                    <a:pt x="1287050" y="3975603"/>
                    <a:pt x="1194516" y="3883069"/>
                    <a:pt x="1080370" y="3883069"/>
                  </a:cubicBezTo>
                  <a:close/>
                  <a:moveTo>
                    <a:pt x="1979111" y="2351508"/>
                  </a:moveTo>
                  <a:lnTo>
                    <a:pt x="2151900" y="2762926"/>
                  </a:lnTo>
                  <a:lnTo>
                    <a:pt x="2160738" y="2779177"/>
                  </a:lnTo>
                  <a:lnTo>
                    <a:pt x="2160738" y="4099136"/>
                  </a:lnTo>
                  <a:cubicBezTo>
                    <a:pt x="2160738" y="4298030"/>
                    <a:pt x="1999502" y="4459266"/>
                    <a:pt x="1800608" y="4459266"/>
                  </a:cubicBezTo>
                  <a:lnTo>
                    <a:pt x="360130" y="4459266"/>
                  </a:lnTo>
                  <a:cubicBezTo>
                    <a:pt x="310407" y="4459266"/>
                    <a:pt x="263037" y="4449189"/>
                    <a:pt x="219952" y="4430965"/>
                  </a:cubicBezTo>
                  <a:lnTo>
                    <a:pt x="210596" y="4425887"/>
                  </a:lnTo>
                  <a:lnTo>
                    <a:pt x="237496" y="4408060"/>
                  </a:lnTo>
                  <a:cubicBezTo>
                    <a:pt x="255883" y="4393056"/>
                    <a:pt x="273041" y="4375986"/>
                    <a:pt x="288632" y="4356884"/>
                  </a:cubicBezTo>
                  <a:cubicBezTo>
                    <a:pt x="413360" y="4204069"/>
                    <a:pt x="390591" y="3979077"/>
                    <a:pt x="237777" y="3854349"/>
                  </a:cubicBezTo>
                  <a:lnTo>
                    <a:pt x="195752" y="3820048"/>
                  </a:lnTo>
                  <a:lnTo>
                    <a:pt x="225874" y="3800086"/>
                  </a:lnTo>
                  <a:cubicBezTo>
                    <a:pt x="245655" y="3783945"/>
                    <a:pt x="264114" y="3765581"/>
                    <a:pt x="280887" y="3745031"/>
                  </a:cubicBezTo>
                  <a:lnTo>
                    <a:pt x="297281" y="3720230"/>
                  </a:lnTo>
                  <a:lnTo>
                    <a:pt x="1979111" y="3720230"/>
                  </a:lnTo>
                  <a:lnTo>
                    <a:pt x="1979111" y="2351508"/>
                  </a:lnTo>
                  <a:close/>
                  <a:moveTo>
                    <a:pt x="842750" y="270627"/>
                  </a:moveTo>
                  <a:cubicBezTo>
                    <a:pt x="823138" y="270627"/>
                    <a:pt x="806311" y="282551"/>
                    <a:pt x="799123" y="299545"/>
                  </a:cubicBezTo>
                  <a:lnTo>
                    <a:pt x="795402" y="317975"/>
                  </a:lnTo>
                  <a:lnTo>
                    <a:pt x="799123" y="336404"/>
                  </a:lnTo>
                  <a:cubicBezTo>
                    <a:pt x="806311" y="353398"/>
                    <a:pt x="823138" y="365322"/>
                    <a:pt x="842750" y="365322"/>
                  </a:cubicBezTo>
                  <a:lnTo>
                    <a:pt x="1317989" y="365323"/>
                  </a:lnTo>
                  <a:cubicBezTo>
                    <a:pt x="1344139" y="365323"/>
                    <a:pt x="1365337" y="344125"/>
                    <a:pt x="1365337" y="317975"/>
                  </a:cubicBezTo>
                  <a:lnTo>
                    <a:pt x="1365338" y="317975"/>
                  </a:lnTo>
                  <a:cubicBezTo>
                    <a:pt x="1365338" y="291825"/>
                    <a:pt x="1344140" y="270627"/>
                    <a:pt x="1317990" y="270627"/>
                  </a:cubicBezTo>
                  <a:lnTo>
                    <a:pt x="842750" y="270627"/>
                  </a:lnTo>
                  <a:close/>
                  <a:moveTo>
                    <a:pt x="360130" y="0"/>
                  </a:moveTo>
                  <a:lnTo>
                    <a:pt x="1800608" y="0"/>
                  </a:lnTo>
                  <a:cubicBezTo>
                    <a:pt x="1999502" y="0"/>
                    <a:pt x="2160738" y="161236"/>
                    <a:pt x="2160738" y="360130"/>
                  </a:cubicBezTo>
                  <a:lnTo>
                    <a:pt x="2160738" y="1268741"/>
                  </a:lnTo>
                  <a:lnTo>
                    <a:pt x="2057868" y="1324684"/>
                  </a:lnTo>
                  <a:cubicBezTo>
                    <a:pt x="2029599" y="1344002"/>
                    <a:pt x="2003391" y="1365547"/>
                    <a:pt x="1979388" y="1388972"/>
                  </a:cubicBezTo>
                  <a:lnTo>
                    <a:pt x="1979111" y="1389293"/>
                  </a:lnTo>
                  <a:lnTo>
                    <a:pt x="1979111" y="526093"/>
                  </a:lnTo>
                  <a:lnTo>
                    <a:pt x="175363" y="526093"/>
                  </a:lnTo>
                  <a:lnTo>
                    <a:pt x="175363" y="2409416"/>
                  </a:lnTo>
                  <a:lnTo>
                    <a:pt x="0" y="2251561"/>
                  </a:lnTo>
                  <a:lnTo>
                    <a:pt x="0" y="360130"/>
                  </a:lnTo>
                  <a:cubicBezTo>
                    <a:pt x="0" y="161236"/>
                    <a:pt x="161236" y="0"/>
                    <a:pt x="360130"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reeform: Shape 3">
              <a:extLst>
                <a:ext uri="{FF2B5EF4-FFF2-40B4-BE49-F238E27FC236}">
                  <a16:creationId xmlns:a16="http://schemas.microsoft.com/office/drawing/2014/main" id="{E2F365E1-BF5F-C954-6C54-918A3589A0DC}"/>
                </a:ext>
              </a:extLst>
            </p:cNvPr>
            <p:cNvSpPr/>
            <p:nvPr/>
          </p:nvSpPr>
          <p:spPr>
            <a:xfrm>
              <a:off x="4715954" y="1916482"/>
              <a:ext cx="3288215" cy="4841310"/>
            </a:xfrm>
            <a:custGeom>
              <a:avLst/>
              <a:gdLst>
                <a:gd name="connsiteX0" fmla="*/ 2467723 w 3288215"/>
                <a:gd name="connsiteY0" fmla="*/ 0 h 4841310"/>
                <a:gd name="connsiteX1" fmla="*/ 3112813 w 3288215"/>
                <a:gd name="connsiteY1" fmla="*/ 1572017 h 4841310"/>
                <a:gd name="connsiteX2" fmla="*/ 3288178 w 3288215"/>
                <a:gd name="connsiteY2" fmla="*/ 2417523 h 4841310"/>
                <a:gd name="connsiteX3" fmla="*/ 3094024 w 3288215"/>
                <a:gd name="connsiteY3" fmla="*/ 3713967 h 4841310"/>
                <a:gd name="connsiteX4" fmla="*/ 3087761 w 3288215"/>
                <a:gd name="connsiteY4" fmla="*/ 4841310 h 4841310"/>
                <a:gd name="connsiteX5" fmla="*/ 995914 w 3288215"/>
                <a:gd name="connsiteY5" fmla="*/ 4835047 h 4841310"/>
                <a:gd name="connsiteX6" fmla="*/ 901969 w 3288215"/>
                <a:gd name="connsiteY6" fmla="*/ 4271376 h 4841310"/>
                <a:gd name="connsiteX7" fmla="*/ 35251 w 3288215"/>
                <a:gd name="connsiteY7" fmla="*/ 3100425 h 4841310"/>
                <a:gd name="connsiteX8" fmla="*/ 0 w 3288215"/>
                <a:gd name="connsiteY8" fmla="*/ 3042441 h 4841310"/>
                <a:gd name="connsiteX9" fmla="*/ 2040 w 3288215"/>
                <a:gd name="connsiteY9" fmla="*/ 3043789 h 4841310"/>
                <a:gd name="connsiteX10" fmla="*/ 135625 w 3288215"/>
                <a:gd name="connsiteY10" fmla="*/ 3083105 h 4841310"/>
                <a:gd name="connsiteX11" fmla="*/ 163243 w 3288215"/>
                <a:gd name="connsiteY11" fmla="*/ 3082959 h 4841310"/>
                <a:gd name="connsiteX12" fmla="*/ 250471 w 3288215"/>
                <a:gd name="connsiteY12" fmla="*/ 3154929 h 4841310"/>
                <a:gd name="connsiteX13" fmla="*/ 583867 w 3288215"/>
                <a:gd name="connsiteY13" fmla="*/ 3256767 h 4841310"/>
                <a:gd name="connsiteX14" fmla="*/ 1896475 w 3288215"/>
                <a:gd name="connsiteY14" fmla="*/ 3256767 h 4841310"/>
                <a:gd name="connsiteX15" fmla="*/ 2492774 w 3288215"/>
                <a:gd name="connsiteY15" fmla="*/ 2660468 h 4841310"/>
                <a:gd name="connsiteX16" fmla="*/ 2492774 w 3288215"/>
                <a:gd name="connsiteY16" fmla="*/ 1460596 h 4841310"/>
                <a:gd name="connsiteX17" fmla="*/ 2482646 w 3288215"/>
                <a:gd name="connsiteY17" fmla="*/ 1360128 h 4841310"/>
                <a:gd name="connsiteX18" fmla="*/ 2185887 w 3288215"/>
                <a:gd name="connsiteY18" fmla="*/ 407096 h 4841310"/>
                <a:gd name="connsiteX19" fmla="*/ 2467723 w 3288215"/>
                <a:gd name="connsiteY19" fmla="*/ 0 h 484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88215" h="4841310">
                  <a:moveTo>
                    <a:pt x="2467723" y="0"/>
                  </a:moveTo>
                  <a:cubicBezTo>
                    <a:pt x="2682753" y="524006"/>
                    <a:pt x="2885257" y="972855"/>
                    <a:pt x="3112813" y="1572017"/>
                  </a:cubicBezTo>
                  <a:cubicBezTo>
                    <a:pt x="3249555" y="1974937"/>
                    <a:pt x="3271965" y="2060885"/>
                    <a:pt x="3288178" y="2417523"/>
                  </a:cubicBezTo>
                  <a:cubicBezTo>
                    <a:pt x="3291310" y="2486417"/>
                    <a:pt x="3096276" y="3308630"/>
                    <a:pt x="3094024" y="3713967"/>
                  </a:cubicBezTo>
                  <a:cubicBezTo>
                    <a:pt x="3091936" y="4089748"/>
                    <a:pt x="3089849" y="4465529"/>
                    <a:pt x="3087761" y="4841310"/>
                  </a:cubicBezTo>
                  <a:lnTo>
                    <a:pt x="995914" y="4835047"/>
                  </a:lnTo>
                  <a:lnTo>
                    <a:pt x="901969" y="4271376"/>
                  </a:lnTo>
                  <a:cubicBezTo>
                    <a:pt x="543933" y="3867672"/>
                    <a:pt x="257825" y="3459174"/>
                    <a:pt x="35251" y="3100425"/>
                  </a:cubicBezTo>
                  <a:lnTo>
                    <a:pt x="0" y="3042441"/>
                  </a:lnTo>
                  <a:lnTo>
                    <a:pt x="2040" y="3043789"/>
                  </a:lnTo>
                  <a:cubicBezTo>
                    <a:pt x="44291" y="3065931"/>
                    <a:pt x="89722" y="3078945"/>
                    <a:pt x="135625" y="3083105"/>
                  </a:cubicBezTo>
                  <a:lnTo>
                    <a:pt x="163243" y="3082959"/>
                  </a:lnTo>
                  <a:lnTo>
                    <a:pt x="250471" y="3154929"/>
                  </a:lnTo>
                  <a:cubicBezTo>
                    <a:pt x="345641" y="3219224"/>
                    <a:pt x="460370" y="3256767"/>
                    <a:pt x="583867" y="3256767"/>
                  </a:cubicBezTo>
                  <a:lnTo>
                    <a:pt x="1896475" y="3256767"/>
                  </a:lnTo>
                  <a:cubicBezTo>
                    <a:pt x="2225802" y="3256767"/>
                    <a:pt x="2492774" y="2989795"/>
                    <a:pt x="2492774" y="2660468"/>
                  </a:cubicBezTo>
                  <a:lnTo>
                    <a:pt x="2492774" y="1460596"/>
                  </a:lnTo>
                  <a:lnTo>
                    <a:pt x="2482646" y="1360128"/>
                  </a:lnTo>
                  <a:cubicBezTo>
                    <a:pt x="2383726" y="1032012"/>
                    <a:pt x="2190862" y="660056"/>
                    <a:pt x="2185887" y="407096"/>
                  </a:cubicBezTo>
                  <a:cubicBezTo>
                    <a:pt x="2180912" y="154136"/>
                    <a:pt x="2269394" y="120040"/>
                    <a:pt x="2467723"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Freeform: Shape 4">
              <a:extLst>
                <a:ext uri="{FF2B5EF4-FFF2-40B4-BE49-F238E27FC236}">
                  <a16:creationId xmlns:a16="http://schemas.microsoft.com/office/drawing/2014/main" id="{0FF2F2B1-BF8B-2DFD-F1E8-8EBBFE2C7AA9}"/>
                </a:ext>
              </a:extLst>
            </p:cNvPr>
            <p:cNvSpPr/>
            <p:nvPr/>
          </p:nvSpPr>
          <p:spPr>
            <a:xfrm rot="18692869">
              <a:off x="4483035" y="4026211"/>
              <a:ext cx="397310" cy="874675"/>
            </a:xfrm>
            <a:custGeom>
              <a:avLst/>
              <a:gdLst>
                <a:gd name="connsiteX0" fmla="*/ 254284 w 397310"/>
                <a:gd name="connsiteY0" fmla="*/ 11231 h 874675"/>
                <a:gd name="connsiteX1" fmla="*/ 265454 w 397310"/>
                <a:gd name="connsiteY1" fmla="*/ 286192 h 874675"/>
                <a:gd name="connsiteX2" fmla="*/ 388931 w 397310"/>
                <a:gd name="connsiteY2" fmla="*/ 553098 h 874675"/>
                <a:gd name="connsiteX3" fmla="*/ 397310 w 397310"/>
                <a:gd name="connsiteY3" fmla="*/ 559458 h 874675"/>
                <a:gd name="connsiteX4" fmla="*/ 397310 w 397310"/>
                <a:gd name="connsiteY4" fmla="*/ 676020 h 874675"/>
                <a:gd name="connsiteX5" fmla="*/ 198655 w 397310"/>
                <a:gd name="connsiteY5" fmla="*/ 874675 h 874675"/>
                <a:gd name="connsiteX6" fmla="*/ 0 w 397310"/>
                <a:gd name="connsiteY6" fmla="*/ 676020 h 874675"/>
                <a:gd name="connsiteX7" fmla="*/ 0 w 397310"/>
                <a:gd name="connsiteY7" fmla="*/ 198655 h 874675"/>
                <a:gd name="connsiteX8" fmla="*/ 198655 w 397310"/>
                <a:gd name="connsiteY8" fmla="*/ 0 h 8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310" h="874675">
                  <a:moveTo>
                    <a:pt x="254284" y="11231"/>
                  </a:moveTo>
                  <a:lnTo>
                    <a:pt x="265454" y="286192"/>
                  </a:lnTo>
                  <a:cubicBezTo>
                    <a:pt x="269761" y="392209"/>
                    <a:pt x="316633" y="486444"/>
                    <a:pt x="388931" y="553098"/>
                  </a:cubicBezTo>
                  <a:lnTo>
                    <a:pt x="397310" y="559458"/>
                  </a:lnTo>
                  <a:lnTo>
                    <a:pt x="397310" y="676020"/>
                  </a:lnTo>
                  <a:cubicBezTo>
                    <a:pt x="397310" y="785734"/>
                    <a:pt x="308369" y="874675"/>
                    <a:pt x="198655" y="874675"/>
                  </a:cubicBezTo>
                  <a:cubicBezTo>
                    <a:pt x="88941" y="874675"/>
                    <a:pt x="0" y="785734"/>
                    <a:pt x="0" y="676020"/>
                  </a:cubicBezTo>
                  <a:lnTo>
                    <a:pt x="0" y="198655"/>
                  </a:lnTo>
                  <a:cubicBezTo>
                    <a:pt x="0" y="88941"/>
                    <a:pt x="88941" y="0"/>
                    <a:pt x="198655"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2B6110EF-9B01-B0A1-787F-C5943A61731C}"/>
                </a:ext>
              </a:extLst>
            </p:cNvPr>
            <p:cNvSpPr/>
            <p:nvPr/>
          </p:nvSpPr>
          <p:spPr>
            <a:xfrm rot="18240000">
              <a:off x="5006645" y="1417953"/>
              <a:ext cx="841131" cy="135995"/>
            </a:xfrm>
            <a:prstGeom prst="roundRect">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F5A9D165-9B9F-8F19-8DAB-A6A722B71354}"/>
                </a:ext>
              </a:extLst>
            </p:cNvPr>
            <p:cNvSpPr/>
            <p:nvPr/>
          </p:nvSpPr>
          <p:spPr>
            <a:xfrm rot="18240000">
              <a:off x="4841764" y="1708360"/>
              <a:ext cx="1534148" cy="150167"/>
            </a:xfrm>
            <a:prstGeom prst="roundRect">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19EB0363-880F-79E0-046F-8BDFEC280040}"/>
                </a:ext>
              </a:extLst>
            </p:cNvPr>
            <p:cNvSpPr/>
            <p:nvPr/>
          </p:nvSpPr>
          <p:spPr>
            <a:xfrm rot="18755594">
              <a:off x="4461833" y="3383613"/>
              <a:ext cx="413551" cy="909344"/>
            </a:xfrm>
            <a:custGeom>
              <a:avLst/>
              <a:gdLst>
                <a:gd name="connsiteX0" fmla="*/ 288519 w 413551"/>
                <a:gd name="connsiteY0" fmla="*/ 17097 h 909344"/>
                <a:gd name="connsiteX1" fmla="*/ 290356 w 413551"/>
                <a:gd name="connsiteY1" fmla="*/ 192233 h 909344"/>
                <a:gd name="connsiteX2" fmla="*/ 365231 w 413551"/>
                <a:gd name="connsiteY2" fmla="*/ 428460 h 909344"/>
                <a:gd name="connsiteX3" fmla="*/ 413551 w 413551"/>
                <a:gd name="connsiteY3" fmla="*/ 485788 h 909344"/>
                <a:gd name="connsiteX4" fmla="*/ 413551 w 413551"/>
                <a:gd name="connsiteY4" fmla="*/ 702568 h 909344"/>
                <a:gd name="connsiteX5" fmla="*/ 206775 w 413551"/>
                <a:gd name="connsiteY5" fmla="*/ 909344 h 909344"/>
                <a:gd name="connsiteX6" fmla="*/ 206776 w 413551"/>
                <a:gd name="connsiteY6" fmla="*/ 909343 h 909344"/>
                <a:gd name="connsiteX7" fmla="*/ 0 w 413551"/>
                <a:gd name="connsiteY7" fmla="*/ 702567 h 909344"/>
                <a:gd name="connsiteX8" fmla="*/ 0 w 413551"/>
                <a:gd name="connsiteY8" fmla="*/ 206776 h 909344"/>
                <a:gd name="connsiteX9" fmla="*/ 206776 w 413551"/>
                <a:gd name="connsiteY9" fmla="*/ 0 h 909344"/>
                <a:gd name="connsiteX10" fmla="*/ 287262 w 413551"/>
                <a:gd name="connsiteY10" fmla="*/ 16250 h 9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551" h="909344">
                  <a:moveTo>
                    <a:pt x="288519" y="17097"/>
                  </a:moveTo>
                  <a:lnTo>
                    <a:pt x="290356" y="192233"/>
                  </a:lnTo>
                  <a:cubicBezTo>
                    <a:pt x="291277" y="280018"/>
                    <a:pt x="318819" y="361290"/>
                    <a:pt x="365231" y="428460"/>
                  </a:cubicBezTo>
                  <a:lnTo>
                    <a:pt x="413551" y="485788"/>
                  </a:lnTo>
                  <a:lnTo>
                    <a:pt x="413551" y="702568"/>
                  </a:lnTo>
                  <a:cubicBezTo>
                    <a:pt x="413551" y="816767"/>
                    <a:pt x="320974" y="909344"/>
                    <a:pt x="206775" y="909344"/>
                  </a:cubicBezTo>
                  <a:lnTo>
                    <a:pt x="206776" y="909343"/>
                  </a:lnTo>
                  <a:cubicBezTo>
                    <a:pt x="92577" y="909343"/>
                    <a:pt x="0" y="816766"/>
                    <a:pt x="0" y="702567"/>
                  </a:cubicBezTo>
                  <a:lnTo>
                    <a:pt x="0" y="206776"/>
                  </a:lnTo>
                  <a:cubicBezTo>
                    <a:pt x="0" y="92577"/>
                    <a:pt x="92577" y="0"/>
                    <a:pt x="206776" y="0"/>
                  </a:cubicBezTo>
                  <a:cubicBezTo>
                    <a:pt x="235326" y="0"/>
                    <a:pt x="262524" y="5786"/>
                    <a:pt x="287262" y="1625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0055FB1F-48A2-7406-55AF-1FC2A225114C}"/>
                </a:ext>
              </a:extLst>
            </p:cNvPr>
            <p:cNvSpPr/>
            <p:nvPr/>
          </p:nvSpPr>
          <p:spPr>
            <a:xfrm rot="18887850">
              <a:off x="4419463" y="2653501"/>
              <a:ext cx="454667" cy="955351"/>
            </a:xfrm>
            <a:prstGeom prst="roundRect">
              <a:avLst>
                <a:gd name="adj" fmla="val 50000"/>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209D895E-EFB7-B75B-808D-15AA9D999BB2}"/>
                </a:ext>
              </a:extLst>
            </p:cNvPr>
            <p:cNvSpPr/>
            <p:nvPr/>
          </p:nvSpPr>
          <p:spPr>
            <a:xfrm rot="17740167">
              <a:off x="4293634" y="1933566"/>
              <a:ext cx="476980" cy="581781"/>
            </a:xfrm>
            <a:custGeom>
              <a:avLst/>
              <a:gdLst>
                <a:gd name="connsiteX0" fmla="*/ 458238 w 476980"/>
                <a:gd name="connsiteY0" fmla="*/ 145659 h 581781"/>
                <a:gd name="connsiteX1" fmla="*/ 476980 w 476980"/>
                <a:gd name="connsiteY1" fmla="*/ 238490 h 581781"/>
                <a:gd name="connsiteX2" fmla="*/ 476980 w 476980"/>
                <a:gd name="connsiteY2" fmla="*/ 352539 h 581781"/>
                <a:gd name="connsiteX3" fmla="*/ 0 w 476980"/>
                <a:gd name="connsiteY3" fmla="*/ 581781 h 581781"/>
                <a:gd name="connsiteX4" fmla="*/ 0 w 476980"/>
                <a:gd name="connsiteY4" fmla="*/ 238490 h 581781"/>
                <a:gd name="connsiteX5" fmla="*/ 238490 w 476980"/>
                <a:gd name="connsiteY5" fmla="*/ 0 h 581781"/>
                <a:gd name="connsiteX6" fmla="*/ 458238 w 476980"/>
                <a:gd name="connsiteY6" fmla="*/ 145659 h 58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980" h="581781">
                  <a:moveTo>
                    <a:pt x="458238" y="145659"/>
                  </a:moveTo>
                  <a:cubicBezTo>
                    <a:pt x="470306" y="174192"/>
                    <a:pt x="476980" y="205562"/>
                    <a:pt x="476980" y="238490"/>
                  </a:cubicBezTo>
                  <a:lnTo>
                    <a:pt x="476980" y="352539"/>
                  </a:lnTo>
                  <a:lnTo>
                    <a:pt x="0" y="581781"/>
                  </a:lnTo>
                  <a:lnTo>
                    <a:pt x="0" y="238490"/>
                  </a:lnTo>
                  <a:cubicBezTo>
                    <a:pt x="0" y="106776"/>
                    <a:pt x="106776" y="0"/>
                    <a:pt x="238490" y="0"/>
                  </a:cubicBezTo>
                  <a:cubicBezTo>
                    <a:pt x="337275" y="0"/>
                    <a:pt x="422033" y="60061"/>
                    <a:pt x="458238" y="14565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4" name="Graphic 13">
            <a:extLst>
              <a:ext uri="{FF2B5EF4-FFF2-40B4-BE49-F238E27FC236}">
                <a16:creationId xmlns:a16="http://schemas.microsoft.com/office/drawing/2014/main" id="{60DF62AC-5011-2878-7B15-3A433120B240}"/>
              </a:ext>
            </a:extLst>
          </p:cNvPr>
          <p:cNvGrpSpPr/>
          <p:nvPr/>
        </p:nvGrpSpPr>
        <p:grpSpPr>
          <a:xfrm>
            <a:off x="1423339" y="3819647"/>
            <a:ext cx="1025573" cy="877168"/>
            <a:chOff x="4116303" y="1239252"/>
            <a:chExt cx="1998603" cy="1626770"/>
          </a:xfrm>
          <a:solidFill>
            <a:schemeClr val="accent2"/>
          </a:solidFill>
        </p:grpSpPr>
        <p:sp>
          <p:nvSpPr>
            <p:cNvPr id="15" name="Freeform: Shape 14">
              <a:extLst>
                <a:ext uri="{FF2B5EF4-FFF2-40B4-BE49-F238E27FC236}">
                  <a16:creationId xmlns:a16="http://schemas.microsoft.com/office/drawing/2014/main" id="{0CA9AE0F-44DB-0C58-649E-1C966445D879}"/>
                </a:ext>
              </a:extLst>
            </p:cNvPr>
            <p:cNvSpPr/>
            <p:nvPr/>
          </p:nvSpPr>
          <p:spPr>
            <a:xfrm>
              <a:off x="5007773" y="1305393"/>
              <a:ext cx="1115499" cy="1417614"/>
            </a:xfrm>
            <a:custGeom>
              <a:avLst/>
              <a:gdLst>
                <a:gd name="connsiteX0" fmla="*/ 1113408 w 1115499"/>
                <a:gd name="connsiteY0" fmla="*/ 692167 h 1417613"/>
                <a:gd name="connsiteX1" fmla="*/ 711828 w 1115499"/>
                <a:gd name="connsiteY1" fmla="*/ 34254 h 1417613"/>
                <a:gd name="connsiteX2" fmla="*/ 663490 w 1115499"/>
                <a:gd name="connsiteY2" fmla="*/ 22634 h 1417613"/>
                <a:gd name="connsiteX3" fmla="*/ 508714 w 1115499"/>
                <a:gd name="connsiteY3" fmla="*/ 117220 h 1417613"/>
                <a:gd name="connsiteX4" fmla="*/ 801765 w 1115499"/>
                <a:gd name="connsiteY4" fmla="*/ 410271 h 1417613"/>
                <a:gd name="connsiteX5" fmla="*/ 801765 w 1115499"/>
                <a:gd name="connsiteY5" fmla="*/ 618032 h 1417613"/>
                <a:gd name="connsiteX6" fmla="*/ 17430 w 1115499"/>
                <a:gd name="connsiteY6" fmla="*/ 1402368 h 1417613"/>
                <a:gd name="connsiteX7" fmla="*/ 1101788 w 1115499"/>
                <a:gd name="connsiteY7" fmla="*/ 740505 h 1417613"/>
                <a:gd name="connsiteX8" fmla="*/ 1113408 w 1115499"/>
                <a:gd name="connsiteY8" fmla="*/ 692167 h 14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499" h="1417613">
                  <a:moveTo>
                    <a:pt x="1113408" y="692167"/>
                  </a:moveTo>
                  <a:lnTo>
                    <a:pt x="711828" y="34254"/>
                  </a:lnTo>
                  <a:cubicBezTo>
                    <a:pt x="701835" y="17754"/>
                    <a:pt x="679990" y="12409"/>
                    <a:pt x="663490" y="22634"/>
                  </a:cubicBezTo>
                  <a:lnTo>
                    <a:pt x="508714" y="117220"/>
                  </a:lnTo>
                  <a:lnTo>
                    <a:pt x="801765" y="410271"/>
                  </a:lnTo>
                  <a:cubicBezTo>
                    <a:pt x="858935" y="467440"/>
                    <a:pt x="859167" y="560631"/>
                    <a:pt x="801765" y="618032"/>
                  </a:cubicBezTo>
                  <a:lnTo>
                    <a:pt x="17430" y="1402368"/>
                  </a:lnTo>
                  <a:lnTo>
                    <a:pt x="1101788" y="740505"/>
                  </a:lnTo>
                  <a:cubicBezTo>
                    <a:pt x="1118288" y="730279"/>
                    <a:pt x="1123401" y="708667"/>
                    <a:pt x="1113408" y="692167"/>
                  </a:cubicBez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 name="Freeform: Shape 16">
              <a:extLst>
                <a:ext uri="{FF2B5EF4-FFF2-40B4-BE49-F238E27FC236}">
                  <a16:creationId xmlns:a16="http://schemas.microsoft.com/office/drawing/2014/main" id="{9EE1C7B5-3849-C8BC-7E01-7DB31F184C69}"/>
                </a:ext>
              </a:extLst>
            </p:cNvPr>
            <p:cNvSpPr/>
            <p:nvPr/>
          </p:nvSpPr>
          <p:spPr>
            <a:xfrm>
              <a:off x="4098815" y="1221822"/>
              <a:ext cx="1650009" cy="1650010"/>
            </a:xfrm>
            <a:custGeom>
              <a:avLst/>
              <a:gdLst>
                <a:gd name="connsiteX0" fmla="*/ 1631708 w 1650009"/>
                <a:gd name="connsiteY0" fmla="*/ 572623 h 1650009"/>
                <a:gd name="connsiteX1" fmla="*/ 1086740 w 1650009"/>
                <a:gd name="connsiteY1" fmla="*/ 27655 h 1650009"/>
                <a:gd name="connsiteX2" fmla="*/ 1061874 w 1650009"/>
                <a:gd name="connsiteY2" fmla="*/ 17430 h 1650009"/>
                <a:gd name="connsiteX3" fmla="*/ 1037008 w 1650009"/>
                <a:gd name="connsiteY3" fmla="*/ 27655 h 1650009"/>
                <a:gd name="connsiteX4" fmla="*/ 27713 w 1650009"/>
                <a:gd name="connsiteY4" fmla="*/ 1036950 h 1650009"/>
                <a:gd name="connsiteX5" fmla="*/ 27713 w 1650009"/>
                <a:gd name="connsiteY5" fmla="*/ 1086682 h 1650009"/>
                <a:gd name="connsiteX6" fmla="*/ 572681 w 1650009"/>
                <a:gd name="connsiteY6" fmla="*/ 1631650 h 1650009"/>
                <a:gd name="connsiteX7" fmla="*/ 597547 w 1650009"/>
                <a:gd name="connsiteY7" fmla="*/ 1641876 h 1650009"/>
                <a:gd name="connsiteX8" fmla="*/ 622414 w 1650009"/>
                <a:gd name="connsiteY8" fmla="*/ 1631650 h 1650009"/>
                <a:gd name="connsiteX9" fmla="*/ 1631708 w 1650009"/>
                <a:gd name="connsiteY9" fmla="*/ 622356 h 1650009"/>
                <a:gd name="connsiteX10" fmla="*/ 1631708 w 1650009"/>
                <a:gd name="connsiteY10" fmla="*/ 572623 h 1650009"/>
                <a:gd name="connsiteX11" fmla="*/ 597547 w 1650009"/>
                <a:gd name="connsiteY11" fmla="*/ 1445966 h 1650009"/>
                <a:gd name="connsiteX12" fmla="*/ 213630 w 1650009"/>
                <a:gd name="connsiteY12" fmla="*/ 1061816 h 1650009"/>
                <a:gd name="connsiteX13" fmla="*/ 446955 w 1650009"/>
                <a:gd name="connsiteY13" fmla="*/ 828491 h 1650009"/>
                <a:gd name="connsiteX14" fmla="*/ 561991 w 1650009"/>
                <a:gd name="connsiteY14" fmla="*/ 1095049 h 1650009"/>
                <a:gd name="connsiteX15" fmla="*/ 833197 w 1650009"/>
                <a:gd name="connsiteY15" fmla="*/ 1210317 h 1650009"/>
                <a:gd name="connsiteX16" fmla="*/ 597547 w 1650009"/>
                <a:gd name="connsiteY16" fmla="*/ 1445966 h 1650009"/>
                <a:gd name="connsiteX17" fmla="*/ 995409 w 1650009"/>
                <a:gd name="connsiteY17" fmla="*/ 1011386 h 1650009"/>
                <a:gd name="connsiteX18" fmla="*/ 946606 w 1650009"/>
                <a:gd name="connsiteY18" fmla="*/ 962583 h 1650009"/>
                <a:gd name="connsiteX19" fmla="*/ 892458 w 1650009"/>
                <a:gd name="connsiteY19" fmla="*/ 992097 h 1650009"/>
                <a:gd name="connsiteX20" fmla="*/ 813908 w 1650009"/>
                <a:gd name="connsiteY20" fmla="*/ 1001161 h 1650009"/>
                <a:gd name="connsiteX21" fmla="*/ 812978 w 1650009"/>
                <a:gd name="connsiteY21" fmla="*/ 929118 h 1650009"/>
                <a:gd name="connsiteX22" fmla="*/ 915930 w 1650009"/>
                <a:gd name="connsiteY22" fmla="*/ 899371 h 1650009"/>
                <a:gd name="connsiteX23" fmla="*/ 932662 w 1650009"/>
                <a:gd name="connsiteY23" fmla="*/ 860097 h 1650009"/>
                <a:gd name="connsiteX24" fmla="*/ 917556 w 1650009"/>
                <a:gd name="connsiteY24" fmla="*/ 821751 h 1650009"/>
                <a:gd name="connsiteX25" fmla="*/ 887345 w 1650009"/>
                <a:gd name="connsiteY25" fmla="*/ 806646 h 1650009"/>
                <a:gd name="connsiteX26" fmla="*/ 837845 w 1650009"/>
                <a:gd name="connsiteY26" fmla="*/ 816406 h 1650009"/>
                <a:gd name="connsiteX27" fmla="*/ 744886 w 1650009"/>
                <a:gd name="connsiteY27" fmla="*/ 844061 h 1650009"/>
                <a:gd name="connsiteX28" fmla="*/ 694224 w 1650009"/>
                <a:gd name="connsiteY28" fmla="*/ 840343 h 1650009"/>
                <a:gd name="connsiteX29" fmla="*/ 654252 w 1650009"/>
                <a:gd name="connsiteY29" fmla="*/ 815941 h 1650009"/>
                <a:gd name="connsiteX30" fmla="*/ 626365 w 1650009"/>
                <a:gd name="connsiteY30" fmla="*/ 746920 h 1650009"/>
                <a:gd name="connsiteX31" fmla="*/ 656808 w 1650009"/>
                <a:gd name="connsiteY31" fmla="*/ 673250 h 1650009"/>
                <a:gd name="connsiteX32" fmla="*/ 627062 w 1650009"/>
                <a:gd name="connsiteY32" fmla="*/ 643504 h 1650009"/>
                <a:gd name="connsiteX33" fmla="*/ 662153 w 1650009"/>
                <a:gd name="connsiteY33" fmla="*/ 608180 h 1650009"/>
                <a:gd name="connsiteX34" fmla="*/ 694224 w 1650009"/>
                <a:gd name="connsiteY34" fmla="*/ 640250 h 1650009"/>
                <a:gd name="connsiteX35" fmla="*/ 736753 w 1650009"/>
                <a:gd name="connsiteY35" fmla="*/ 620961 h 1650009"/>
                <a:gd name="connsiteX36" fmla="*/ 791365 w 1650009"/>
                <a:gd name="connsiteY36" fmla="*/ 615849 h 1650009"/>
                <a:gd name="connsiteX37" fmla="*/ 790436 w 1650009"/>
                <a:gd name="connsiteY37" fmla="*/ 687194 h 1650009"/>
                <a:gd name="connsiteX38" fmla="*/ 716069 w 1650009"/>
                <a:gd name="connsiteY38" fmla="*/ 710666 h 1650009"/>
                <a:gd name="connsiteX39" fmla="*/ 700499 w 1650009"/>
                <a:gd name="connsiteY39" fmla="*/ 741342 h 1650009"/>
                <a:gd name="connsiteX40" fmla="*/ 709097 w 1650009"/>
                <a:gd name="connsiteY40" fmla="*/ 767835 h 1650009"/>
                <a:gd name="connsiteX41" fmla="*/ 733731 w 1650009"/>
                <a:gd name="connsiteY41" fmla="*/ 776666 h 1650009"/>
                <a:gd name="connsiteX42" fmla="*/ 782767 w 1650009"/>
                <a:gd name="connsiteY42" fmla="*/ 763420 h 1650009"/>
                <a:gd name="connsiteX43" fmla="*/ 869218 w 1650009"/>
                <a:gd name="connsiteY43" fmla="*/ 735765 h 1650009"/>
                <a:gd name="connsiteX44" fmla="*/ 921972 w 1650009"/>
                <a:gd name="connsiteY44" fmla="*/ 741342 h 1650009"/>
                <a:gd name="connsiteX45" fmla="*/ 968451 w 1650009"/>
                <a:gd name="connsiteY45" fmla="*/ 771321 h 1650009"/>
                <a:gd name="connsiteX46" fmla="*/ 998662 w 1650009"/>
                <a:gd name="connsiteY46" fmla="*/ 819195 h 1650009"/>
                <a:gd name="connsiteX47" fmla="*/ 1004472 w 1650009"/>
                <a:gd name="connsiteY47" fmla="*/ 870322 h 1650009"/>
                <a:gd name="connsiteX48" fmla="*/ 980536 w 1650009"/>
                <a:gd name="connsiteY48" fmla="*/ 926097 h 1650009"/>
                <a:gd name="connsiteX49" fmla="*/ 1030501 w 1650009"/>
                <a:gd name="connsiteY49" fmla="*/ 976062 h 1650009"/>
                <a:gd name="connsiteX50" fmla="*/ 995409 w 1650009"/>
                <a:gd name="connsiteY50" fmla="*/ 1011386 h 1650009"/>
                <a:gd name="connsiteX51" fmla="*/ 1235706 w 1650009"/>
                <a:gd name="connsiteY51" fmla="*/ 807807 h 1650009"/>
                <a:gd name="connsiteX52" fmla="*/ 1120438 w 1650009"/>
                <a:gd name="connsiteY52" fmla="*/ 536602 h 1650009"/>
                <a:gd name="connsiteX53" fmla="*/ 853880 w 1650009"/>
                <a:gd name="connsiteY53" fmla="*/ 421566 h 1650009"/>
                <a:gd name="connsiteX54" fmla="*/ 1061642 w 1650009"/>
                <a:gd name="connsiteY54" fmla="*/ 213804 h 1650009"/>
                <a:gd name="connsiteX55" fmla="*/ 1445792 w 1650009"/>
                <a:gd name="connsiteY55" fmla="*/ 597954 h 1650009"/>
                <a:gd name="connsiteX56" fmla="*/ 1235706 w 1650009"/>
                <a:gd name="connsiteY56" fmla="*/ 807807 h 165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50009" h="1650009">
                  <a:moveTo>
                    <a:pt x="1631708" y="572623"/>
                  </a:moveTo>
                  <a:lnTo>
                    <a:pt x="1086740" y="27655"/>
                  </a:lnTo>
                  <a:cubicBezTo>
                    <a:pt x="1079769" y="20916"/>
                    <a:pt x="1070938" y="17430"/>
                    <a:pt x="1061874" y="17430"/>
                  </a:cubicBezTo>
                  <a:cubicBezTo>
                    <a:pt x="1052811" y="17430"/>
                    <a:pt x="1043747" y="20916"/>
                    <a:pt x="1037008" y="27655"/>
                  </a:cubicBezTo>
                  <a:lnTo>
                    <a:pt x="27713" y="1036950"/>
                  </a:lnTo>
                  <a:cubicBezTo>
                    <a:pt x="14002" y="1050661"/>
                    <a:pt x="14002" y="1072971"/>
                    <a:pt x="27713" y="1086682"/>
                  </a:cubicBezTo>
                  <a:lnTo>
                    <a:pt x="572681" y="1631650"/>
                  </a:lnTo>
                  <a:cubicBezTo>
                    <a:pt x="579421" y="1638390"/>
                    <a:pt x="588484" y="1641876"/>
                    <a:pt x="597547" y="1641876"/>
                  </a:cubicBezTo>
                  <a:cubicBezTo>
                    <a:pt x="606611" y="1641876"/>
                    <a:pt x="615674" y="1638390"/>
                    <a:pt x="622414" y="1631650"/>
                  </a:cubicBezTo>
                  <a:lnTo>
                    <a:pt x="1631708" y="622356"/>
                  </a:lnTo>
                  <a:cubicBezTo>
                    <a:pt x="1645420" y="608877"/>
                    <a:pt x="1645420" y="586334"/>
                    <a:pt x="1631708" y="572623"/>
                  </a:cubicBezTo>
                  <a:close/>
                  <a:moveTo>
                    <a:pt x="597547" y="1445966"/>
                  </a:moveTo>
                  <a:lnTo>
                    <a:pt x="213630" y="1061816"/>
                  </a:lnTo>
                  <a:lnTo>
                    <a:pt x="446955" y="828491"/>
                  </a:lnTo>
                  <a:cubicBezTo>
                    <a:pt x="449976" y="925400"/>
                    <a:pt x="488089" y="1021147"/>
                    <a:pt x="561991" y="1095049"/>
                  </a:cubicBezTo>
                  <a:cubicBezTo>
                    <a:pt x="637055" y="1170112"/>
                    <a:pt x="734893" y="1208458"/>
                    <a:pt x="833197" y="1210317"/>
                  </a:cubicBezTo>
                  <a:lnTo>
                    <a:pt x="597547" y="1445966"/>
                  </a:lnTo>
                  <a:close/>
                  <a:moveTo>
                    <a:pt x="995409" y="1011386"/>
                  </a:moveTo>
                  <a:lnTo>
                    <a:pt x="946606" y="962583"/>
                  </a:lnTo>
                  <a:cubicBezTo>
                    <a:pt x="928479" y="976992"/>
                    <a:pt x="910352" y="986985"/>
                    <a:pt x="892458" y="992097"/>
                  </a:cubicBezTo>
                  <a:cubicBezTo>
                    <a:pt x="868056" y="999069"/>
                    <a:pt x="841795" y="1002090"/>
                    <a:pt x="813908" y="1001161"/>
                  </a:cubicBezTo>
                  <a:lnTo>
                    <a:pt x="812978" y="929118"/>
                  </a:lnTo>
                  <a:cubicBezTo>
                    <a:pt x="860155" y="930512"/>
                    <a:pt x="894549" y="920752"/>
                    <a:pt x="915930" y="899371"/>
                  </a:cubicBezTo>
                  <a:cubicBezTo>
                    <a:pt x="926852" y="888449"/>
                    <a:pt x="932430" y="875435"/>
                    <a:pt x="932662" y="860097"/>
                  </a:cubicBezTo>
                  <a:cubicBezTo>
                    <a:pt x="932894" y="844758"/>
                    <a:pt x="928014" y="831977"/>
                    <a:pt x="917556" y="821751"/>
                  </a:cubicBezTo>
                  <a:cubicBezTo>
                    <a:pt x="908958" y="813153"/>
                    <a:pt x="898965" y="808040"/>
                    <a:pt x="887345" y="806646"/>
                  </a:cubicBezTo>
                  <a:cubicBezTo>
                    <a:pt x="875725" y="805251"/>
                    <a:pt x="859225" y="808505"/>
                    <a:pt x="837845" y="816406"/>
                  </a:cubicBezTo>
                  <a:cubicBezTo>
                    <a:pt x="794387" y="832441"/>
                    <a:pt x="763246" y="841505"/>
                    <a:pt x="744886" y="844061"/>
                  </a:cubicBezTo>
                  <a:cubicBezTo>
                    <a:pt x="726295" y="846385"/>
                    <a:pt x="709562" y="845223"/>
                    <a:pt x="694224" y="840343"/>
                  </a:cubicBezTo>
                  <a:cubicBezTo>
                    <a:pt x="678886" y="835463"/>
                    <a:pt x="665639" y="827329"/>
                    <a:pt x="654252" y="815941"/>
                  </a:cubicBezTo>
                  <a:cubicBezTo>
                    <a:pt x="635428" y="797117"/>
                    <a:pt x="626132" y="774110"/>
                    <a:pt x="626365" y="746920"/>
                  </a:cubicBezTo>
                  <a:cubicBezTo>
                    <a:pt x="626597" y="719730"/>
                    <a:pt x="636822" y="695096"/>
                    <a:pt x="656808" y="673250"/>
                  </a:cubicBezTo>
                  <a:lnTo>
                    <a:pt x="627062" y="643504"/>
                  </a:lnTo>
                  <a:lnTo>
                    <a:pt x="662153" y="608180"/>
                  </a:lnTo>
                  <a:lnTo>
                    <a:pt x="694224" y="640250"/>
                  </a:lnTo>
                  <a:cubicBezTo>
                    <a:pt x="709097" y="630954"/>
                    <a:pt x="723274" y="624680"/>
                    <a:pt x="736753" y="620961"/>
                  </a:cubicBezTo>
                  <a:cubicBezTo>
                    <a:pt x="749999" y="617475"/>
                    <a:pt x="768358" y="615616"/>
                    <a:pt x="791365" y="615849"/>
                  </a:cubicBezTo>
                  <a:lnTo>
                    <a:pt x="790436" y="687194"/>
                  </a:lnTo>
                  <a:cubicBezTo>
                    <a:pt x="756971" y="686729"/>
                    <a:pt x="732105" y="694398"/>
                    <a:pt x="716069" y="710666"/>
                  </a:cubicBezTo>
                  <a:cubicBezTo>
                    <a:pt x="706541" y="720194"/>
                    <a:pt x="701428" y="730420"/>
                    <a:pt x="700499" y="741342"/>
                  </a:cubicBezTo>
                  <a:cubicBezTo>
                    <a:pt x="699569" y="752265"/>
                    <a:pt x="702590" y="761096"/>
                    <a:pt x="709097" y="767835"/>
                  </a:cubicBezTo>
                  <a:cubicBezTo>
                    <a:pt x="714675" y="773413"/>
                    <a:pt x="722809" y="776434"/>
                    <a:pt x="733731" y="776666"/>
                  </a:cubicBezTo>
                  <a:cubicBezTo>
                    <a:pt x="744422" y="777131"/>
                    <a:pt x="760922" y="772716"/>
                    <a:pt x="782767" y="763420"/>
                  </a:cubicBezTo>
                  <a:cubicBezTo>
                    <a:pt x="822042" y="747152"/>
                    <a:pt x="850859" y="738089"/>
                    <a:pt x="869218" y="735765"/>
                  </a:cubicBezTo>
                  <a:cubicBezTo>
                    <a:pt x="887577" y="733673"/>
                    <a:pt x="905239" y="735532"/>
                    <a:pt x="921972" y="741342"/>
                  </a:cubicBezTo>
                  <a:cubicBezTo>
                    <a:pt x="938704" y="747152"/>
                    <a:pt x="954275" y="757145"/>
                    <a:pt x="968451" y="771321"/>
                  </a:cubicBezTo>
                  <a:cubicBezTo>
                    <a:pt x="982627" y="785498"/>
                    <a:pt x="992620" y="801300"/>
                    <a:pt x="998662" y="819195"/>
                  </a:cubicBezTo>
                  <a:cubicBezTo>
                    <a:pt x="1004705" y="837089"/>
                    <a:pt x="1006796" y="854054"/>
                    <a:pt x="1004472" y="870322"/>
                  </a:cubicBezTo>
                  <a:cubicBezTo>
                    <a:pt x="1002148" y="886590"/>
                    <a:pt x="994247" y="905181"/>
                    <a:pt x="980536" y="926097"/>
                  </a:cubicBezTo>
                  <a:lnTo>
                    <a:pt x="1030501" y="976062"/>
                  </a:lnTo>
                  <a:lnTo>
                    <a:pt x="995409" y="1011386"/>
                  </a:lnTo>
                  <a:close/>
                  <a:moveTo>
                    <a:pt x="1235706" y="807807"/>
                  </a:moveTo>
                  <a:cubicBezTo>
                    <a:pt x="1233615" y="709504"/>
                    <a:pt x="1195502" y="611666"/>
                    <a:pt x="1120438" y="536602"/>
                  </a:cubicBezTo>
                  <a:cubicBezTo>
                    <a:pt x="1046536" y="462700"/>
                    <a:pt x="950557" y="424587"/>
                    <a:pt x="853880" y="421566"/>
                  </a:cubicBezTo>
                  <a:lnTo>
                    <a:pt x="1061642" y="213804"/>
                  </a:lnTo>
                  <a:lnTo>
                    <a:pt x="1445792" y="597954"/>
                  </a:lnTo>
                  <a:lnTo>
                    <a:pt x="1235706" y="807807"/>
                  </a:lnTo>
                  <a:close/>
                </a:path>
              </a:pathLst>
            </a:custGeom>
            <a:grpFill/>
            <a:ln w="952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sp>
        <p:nvSpPr>
          <p:cNvPr id="21" name="TextBox 20">
            <a:extLst>
              <a:ext uri="{FF2B5EF4-FFF2-40B4-BE49-F238E27FC236}">
                <a16:creationId xmlns:a16="http://schemas.microsoft.com/office/drawing/2014/main" id="{9347E821-2174-4F40-966A-CF9A1968D20F}"/>
              </a:ext>
            </a:extLst>
          </p:cNvPr>
          <p:cNvSpPr txBox="1"/>
          <p:nvPr/>
        </p:nvSpPr>
        <p:spPr>
          <a:xfrm>
            <a:off x="6873408" y="1238038"/>
            <a:ext cx="406447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180B4"/>
                </a:solidFill>
                <a:effectLst/>
                <a:uLnTx/>
                <a:uFillTx/>
                <a:latin typeface="Arial" pitchFamily="34" charset="0"/>
                <a:ea typeface="+mn-ea"/>
                <a:cs typeface="Arial" pitchFamily="34" charset="0"/>
              </a:rPr>
              <a:t>Key OPTN Recommendations</a:t>
            </a:r>
            <a:r>
              <a:rPr kumimoji="0" lang="en-US" sz="1400" b="1" i="0" u="none" strike="noStrike" kern="1200" cap="none" spc="0" normalizeH="0" baseline="30000" noProof="0">
                <a:ln>
                  <a:noFill/>
                </a:ln>
                <a:solidFill>
                  <a:srgbClr val="0180B4"/>
                </a:solidFill>
                <a:effectLst/>
                <a:uLnTx/>
                <a:uFillTx/>
                <a:latin typeface="Arial" pitchFamily="34" charset="0"/>
                <a:ea typeface="+mn-ea"/>
                <a:cs typeface="Arial" pitchFamily="34" charset="0"/>
              </a:rPr>
              <a:t>1</a:t>
            </a:r>
            <a:r>
              <a:rPr kumimoji="0" lang="en-US" sz="1400" b="1" i="0" u="none" strike="noStrike" kern="1200" cap="none" spc="0" normalizeH="0" baseline="0" noProof="0">
                <a:ln>
                  <a:noFill/>
                </a:ln>
                <a:solidFill>
                  <a:srgbClr val="0180B4"/>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325535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Down 12">
            <a:extLst>
              <a:ext uri="{FF2B5EF4-FFF2-40B4-BE49-F238E27FC236}">
                <a16:creationId xmlns:a16="http://schemas.microsoft.com/office/drawing/2014/main" id="{E4DA936E-30DC-4266-B3D0-0C4CC1C786FC}"/>
              </a:ext>
            </a:extLst>
          </p:cNvPr>
          <p:cNvSpPr/>
          <p:nvPr/>
        </p:nvSpPr>
        <p:spPr>
          <a:xfrm rot="5400000">
            <a:off x="9898393" y="3281623"/>
            <a:ext cx="1141524" cy="2999956"/>
          </a:xfrm>
          <a:prstGeom prst="downArrow">
            <a:avLst>
              <a:gd name="adj1" fmla="val 67586"/>
              <a:gd name="adj2" fmla="val 6006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indent="0">
              <a:buNone/>
            </a:pPr>
            <a:endParaRPr lang="en-US" sz="800" b="0" i="0">
              <a:solidFill>
                <a:srgbClr val="212121"/>
              </a:solidFill>
              <a:effectLst/>
              <a:latin typeface="+mj-lt"/>
            </a:endParaRPr>
          </a:p>
          <a:p>
            <a:r>
              <a:rPr lang="en-US" sz="800">
                <a:ea typeface="ITC Avant Garde Gothic Std Book" charset="0"/>
              </a:rPr>
              <a:t>LKD, living kidney donor; PCP, primary care physician.</a:t>
            </a:r>
          </a:p>
          <a:p>
            <a:r>
              <a:rPr lang="en-US" sz="800" err="1">
                <a:ea typeface="ITC Avant Garde Gothic Std Book" charset="0"/>
              </a:rPr>
              <a:t>Alejo</a:t>
            </a:r>
            <a:r>
              <a:rPr lang="en-US" sz="800">
                <a:ea typeface="ITC Avant Garde Gothic Std Book" charset="0"/>
              </a:rPr>
              <a:t> JL, et al. </a:t>
            </a:r>
            <a:r>
              <a:rPr lang="en-US" sz="800" i="1">
                <a:ea typeface="ITC Avant Garde Gothic Std Book" charset="0"/>
              </a:rPr>
              <a:t>Clin Transplant</a:t>
            </a:r>
            <a:r>
              <a:rPr lang="en-US" sz="800">
                <a:ea typeface="ITC Avant Garde Gothic Std Book" charset="0"/>
              </a:rPr>
              <a:t>. 2017;31(7). doi:10.1111/ctr.12992</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Annual Primary Care Physician Visits Are Important to Monitor LKDs Postdonation</a:t>
            </a:r>
            <a:endParaRPr lang="en-US" sz="13800"/>
          </a:p>
        </p:txBody>
      </p:sp>
      <p:graphicFrame>
        <p:nvGraphicFramePr>
          <p:cNvPr id="38" name="Table 37">
            <a:extLst>
              <a:ext uri="{FF2B5EF4-FFF2-40B4-BE49-F238E27FC236}">
                <a16:creationId xmlns:a16="http://schemas.microsoft.com/office/drawing/2014/main" id="{7CDE89E9-12ED-42D5-A408-BB667D8832EB}"/>
              </a:ext>
            </a:extLst>
          </p:cNvPr>
          <p:cNvGraphicFramePr>
            <a:graphicFrameLocks noGrp="1"/>
          </p:cNvGraphicFramePr>
          <p:nvPr>
            <p:extLst>
              <p:ext uri="{D42A27DB-BD31-4B8C-83A1-F6EECF244321}">
                <p14:modId xmlns:p14="http://schemas.microsoft.com/office/powerpoint/2010/main" val="3935304385"/>
              </p:ext>
            </p:extLst>
          </p:nvPr>
        </p:nvGraphicFramePr>
        <p:xfrm>
          <a:off x="3038953" y="2288163"/>
          <a:ext cx="5884506" cy="2743200"/>
        </p:xfrm>
        <a:graphic>
          <a:graphicData uri="http://schemas.openxmlformats.org/drawingml/2006/table">
            <a:tbl>
              <a:tblPr firstRow="1" bandRow="1">
                <a:tableStyleId>{5C22544A-7EE6-4342-B048-85BDC9FD1C3A}</a:tableStyleId>
              </a:tblPr>
              <a:tblGrid>
                <a:gridCol w="2717074">
                  <a:extLst>
                    <a:ext uri="{9D8B030D-6E8A-4147-A177-3AD203B41FA5}">
                      <a16:colId xmlns:a16="http://schemas.microsoft.com/office/drawing/2014/main" val="2091996027"/>
                    </a:ext>
                  </a:extLst>
                </a:gridCol>
                <a:gridCol w="1515292">
                  <a:extLst>
                    <a:ext uri="{9D8B030D-6E8A-4147-A177-3AD203B41FA5}">
                      <a16:colId xmlns:a16="http://schemas.microsoft.com/office/drawing/2014/main" val="3255996483"/>
                    </a:ext>
                  </a:extLst>
                </a:gridCol>
                <a:gridCol w="1652140">
                  <a:extLst>
                    <a:ext uri="{9D8B030D-6E8A-4147-A177-3AD203B41FA5}">
                      <a16:colId xmlns:a16="http://schemas.microsoft.com/office/drawing/2014/main" val="2805644917"/>
                    </a:ext>
                  </a:extLst>
                </a:gridCol>
              </a:tblGrid>
              <a:tr h="370840">
                <a:tc>
                  <a:txBody>
                    <a:bodyPr/>
                    <a:lstStyle/>
                    <a:p>
                      <a:endParaRPr lang="en-US" sz="1400"/>
                    </a:p>
                  </a:txBody>
                  <a:tcPr anchor="ctr"/>
                </a:tc>
                <a:tc>
                  <a:txBody>
                    <a:bodyPr/>
                    <a:lstStyle/>
                    <a:p>
                      <a:pPr algn="ctr"/>
                      <a:r>
                        <a:rPr lang="en-US" sz="1400"/>
                        <a:t>Odds Ratio</a:t>
                      </a:r>
                    </a:p>
                  </a:txBody>
                  <a:tcPr anchor="ctr"/>
                </a:tc>
                <a:tc>
                  <a:txBody>
                    <a:bodyPr/>
                    <a:lstStyle/>
                    <a:p>
                      <a:pPr algn="ctr"/>
                      <a:r>
                        <a:rPr lang="en-US" sz="1400" i="1"/>
                        <a:t>P</a:t>
                      </a:r>
                      <a:r>
                        <a:rPr lang="en-US" sz="1400"/>
                        <a:t> Value</a:t>
                      </a:r>
                    </a:p>
                  </a:txBody>
                  <a:tcPr anchor="ctr"/>
                </a:tc>
                <a:extLst>
                  <a:ext uri="{0D108BD9-81ED-4DB2-BD59-A6C34878D82A}">
                    <a16:rowId xmlns:a16="http://schemas.microsoft.com/office/drawing/2014/main" val="3328738302"/>
                  </a:ext>
                </a:extLst>
              </a:tr>
              <a:tr h="370840">
                <a:tc>
                  <a:txBody>
                    <a:bodyPr/>
                    <a:lstStyle/>
                    <a:p>
                      <a:r>
                        <a:rPr lang="en-US" sz="1400"/>
                        <a:t>Male</a:t>
                      </a:r>
                    </a:p>
                  </a:txBody>
                  <a:tcPr/>
                </a:tc>
                <a:tc>
                  <a:txBody>
                    <a:bodyPr/>
                    <a:lstStyle/>
                    <a:p>
                      <a:pPr algn="ctr"/>
                      <a:r>
                        <a:rPr lang="en-US" sz="1400"/>
                        <a:t>1.1</a:t>
                      </a:r>
                    </a:p>
                  </a:txBody>
                  <a:tcPr anchor="ctr"/>
                </a:tc>
                <a:tc>
                  <a:txBody>
                    <a:bodyPr/>
                    <a:lstStyle/>
                    <a:p>
                      <a:pPr algn="ctr"/>
                      <a:r>
                        <a:rPr lang="en-US" sz="1400"/>
                        <a:t>0.6</a:t>
                      </a:r>
                    </a:p>
                  </a:txBody>
                  <a:tcPr anchor="ctr"/>
                </a:tc>
                <a:extLst>
                  <a:ext uri="{0D108BD9-81ED-4DB2-BD59-A6C34878D82A}">
                    <a16:rowId xmlns:a16="http://schemas.microsoft.com/office/drawing/2014/main" val="2244257097"/>
                  </a:ext>
                </a:extLst>
              </a:tr>
              <a:tr h="370840">
                <a:tc>
                  <a:txBody>
                    <a:bodyPr/>
                    <a:lstStyle/>
                    <a:p>
                      <a:r>
                        <a:rPr lang="en-US" sz="1400"/>
                        <a:t>Less than college education</a:t>
                      </a:r>
                    </a:p>
                  </a:txBody>
                  <a:tcPr/>
                </a:tc>
                <a:tc>
                  <a:txBody>
                    <a:bodyPr/>
                    <a:lstStyle/>
                    <a:p>
                      <a:pPr algn="ctr"/>
                      <a:r>
                        <a:rPr lang="en-US" sz="1400"/>
                        <a:t>1.8</a:t>
                      </a:r>
                    </a:p>
                  </a:txBody>
                  <a:tcPr anchor="ctr"/>
                </a:tc>
                <a:tc>
                  <a:txBody>
                    <a:bodyPr/>
                    <a:lstStyle/>
                    <a:p>
                      <a:pPr algn="ctr"/>
                      <a:r>
                        <a:rPr lang="en-US" sz="1400"/>
                        <a:t>&lt;0.01</a:t>
                      </a:r>
                    </a:p>
                  </a:txBody>
                  <a:tcPr anchor="ctr"/>
                </a:tc>
                <a:extLst>
                  <a:ext uri="{0D108BD9-81ED-4DB2-BD59-A6C34878D82A}">
                    <a16:rowId xmlns:a16="http://schemas.microsoft.com/office/drawing/2014/main" val="3436840983"/>
                  </a:ext>
                </a:extLst>
              </a:tr>
              <a:tr h="370840">
                <a:tc>
                  <a:txBody>
                    <a:bodyPr/>
                    <a:lstStyle/>
                    <a:p>
                      <a:r>
                        <a:rPr lang="en-US" sz="1400"/>
                        <a:t>Black</a:t>
                      </a:r>
                    </a:p>
                  </a:txBody>
                  <a:tcPr/>
                </a:tc>
                <a:tc>
                  <a:txBody>
                    <a:bodyPr/>
                    <a:lstStyle/>
                    <a:p>
                      <a:pPr algn="ctr"/>
                      <a:r>
                        <a:rPr lang="en-US" sz="1400"/>
                        <a:t>1.6</a:t>
                      </a:r>
                    </a:p>
                  </a:txBody>
                  <a:tcPr anchor="ctr"/>
                </a:tc>
                <a:tc>
                  <a:txBody>
                    <a:bodyPr/>
                    <a:lstStyle/>
                    <a:p>
                      <a:pPr algn="ctr"/>
                      <a:r>
                        <a:rPr lang="en-US" sz="1400"/>
                        <a:t>0.1</a:t>
                      </a:r>
                    </a:p>
                  </a:txBody>
                  <a:tcPr anchor="ctr"/>
                </a:tc>
                <a:extLst>
                  <a:ext uri="{0D108BD9-81ED-4DB2-BD59-A6C34878D82A}">
                    <a16:rowId xmlns:a16="http://schemas.microsoft.com/office/drawing/2014/main" val="4033934994"/>
                  </a:ext>
                </a:extLst>
              </a:tr>
              <a:tr h="370840">
                <a:tc>
                  <a:txBody>
                    <a:bodyPr/>
                    <a:lstStyle/>
                    <a:p>
                      <a:r>
                        <a:rPr lang="en-US" sz="1400"/>
                        <a:t>Smoking history</a:t>
                      </a:r>
                    </a:p>
                  </a:txBody>
                  <a:tcPr/>
                </a:tc>
                <a:tc>
                  <a:txBody>
                    <a:bodyPr/>
                    <a:lstStyle/>
                    <a:p>
                      <a:pPr algn="ctr"/>
                      <a:r>
                        <a:rPr lang="en-US" sz="1400"/>
                        <a:t>1.1</a:t>
                      </a:r>
                    </a:p>
                  </a:txBody>
                  <a:tcPr anchor="ctr"/>
                </a:tc>
                <a:tc>
                  <a:txBody>
                    <a:bodyPr/>
                    <a:lstStyle/>
                    <a:p>
                      <a:pPr algn="ctr"/>
                      <a:r>
                        <a:rPr lang="en-US" sz="1400"/>
                        <a:t>0.7</a:t>
                      </a:r>
                    </a:p>
                  </a:txBody>
                  <a:tcPr anchor="ctr"/>
                </a:tc>
                <a:extLst>
                  <a:ext uri="{0D108BD9-81ED-4DB2-BD59-A6C34878D82A}">
                    <a16:rowId xmlns:a16="http://schemas.microsoft.com/office/drawing/2014/main" val="1691048193"/>
                  </a:ext>
                </a:extLst>
              </a:tr>
              <a:tr h="370840">
                <a:tc>
                  <a:txBody>
                    <a:bodyPr/>
                    <a:lstStyle/>
                    <a:p>
                      <a:r>
                        <a:rPr lang="en-US" sz="1400"/>
                        <a:t>Time to follow-up (per year)</a:t>
                      </a:r>
                    </a:p>
                  </a:txBody>
                  <a:tcPr>
                    <a:lnB w="12700" cmpd="sng">
                      <a:noFill/>
                    </a:lnB>
                  </a:tcPr>
                </a:tc>
                <a:tc>
                  <a:txBody>
                    <a:bodyPr/>
                    <a:lstStyle/>
                    <a:p>
                      <a:pPr algn="ctr"/>
                      <a:r>
                        <a:rPr lang="en-US" sz="1400"/>
                        <a:t>1.0</a:t>
                      </a:r>
                    </a:p>
                  </a:txBody>
                  <a:tcPr anchor="ctr">
                    <a:lnB w="12700" cmpd="sng">
                      <a:noFill/>
                    </a:lnB>
                  </a:tcPr>
                </a:tc>
                <a:tc>
                  <a:txBody>
                    <a:bodyPr/>
                    <a:lstStyle/>
                    <a:p>
                      <a:pPr algn="ctr"/>
                      <a:r>
                        <a:rPr lang="en-US" sz="1400"/>
                        <a:t>0.08</a:t>
                      </a:r>
                    </a:p>
                  </a:txBody>
                  <a:tcPr anchor="ctr">
                    <a:lnB w="12700" cmpd="sng">
                      <a:noFill/>
                    </a:lnB>
                  </a:tcPr>
                </a:tc>
                <a:extLst>
                  <a:ext uri="{0D108BD9-81ED-4DB2-BD59-A6C34878D82A}">
                    <a16:rowId xmlns:a16="http://schemas.microsoft.com/office/drawing/2014/main" val="404942784"/>
                  </a:ext>
                </a:extLst>
              </a:tr>
              <a:tr h="370840">
                <a:tc>
                  <a:txBody>
                    <a:bodyPr/>
                    <a:lstStyle/>
                    <a:p>
                      <a:r>
                        <a:rPr lang="en-US" sz="1400"/>
                        <a:t>Fewer than annual PCP visits before donation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a:t>14.4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a:t>&lt;0.001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38855104"/>
                  </a:ext>
                </a:extLst>
              </a:tr>
            </a:tbl>
          </a:graphicData>
        </a:graphic>
      </p:graphicFrame>
      <p:sp>
        <p:nvSpPr>
          <p:cNvPr id="39" name="TextBox 38">
            <a:extLst>
              <a:ext uri="{FF2B5EF4-FFF2-40B4-BE49-F238E27FC236}">
                <a16:creationId xmlns:a16="http://schemas.microsoft.com/office/drawing/2014/main" id="{AFE75C75-ACAD-4879-8C09-5D066C5D72FA}"/>
              </a:ext>
            </a:extLst>
          </p:cNvPr>
          <p:cNvSpPr txBox="1"/>
          <p:nvPr/>
        </p:nvSpPr>
        <p:spPr>
          <a:xfrm>
            <a:off x="3038953" y="1708060"/>
            <a:ext cx="5884504" cy="584775"/>
          </a:xfrm>
          <a:prstGeom prst="rect">
            <a:avLst/>
          </a:prstGeom>
          <a:noFill/>
        </p:spPr>
        <p:txBody>
          <a:bodyPr wrap="square" rtlCol="0">
            <a:spAutoFit/>
          </a:bodyPr>
          <a:lstStyle/>
          <a:p>
            <a:pPr algn="ctr"/>
            <a:r>
              <a:rPr lang="en-US" sz="1600" b="1">
                <a:solidFill>
                  <a:schemeClr val="accent3"/>
                </a:solidFill>
              </a:rPr>
              <a:t>Risk of Having Fewer-Than-Annual PCP Visits </a:t>
            </a:r>
            <a:br>
              <a:rPr lang="en-US" sz="1600" b="1">
                <a:solidFill>
                  <a:schemeClr val="accent3"/>
                </a:solidFill>
              </a:rPr>
            </a:br>
            <a:r>
              <a:rPr lang="en-US" sz="1600" b="1">
                <a:solidFill>
                  <a:schemeClr val="accent3"/>
                </a:solidFill>
              </a:rPr>
              <a:t>Postdonation With Predonation PCP Visit Frequency</a:t>
            </a:r>
          </a:p>
        </p:txBody>
      </p:sp>
      <p:sp>
        <p:nvSpPr>
          <p:cNvPr id="41" name="Rectangle 40">
            <a:extLst>
              <a:ext uri="{FF2B5EF4-FFF2-40B4-BE49-F238E27FC236}">
                <a16:creationId xmlns:a16="http://schemas.microsoft.com/office/drawing/2014/main" id="{95A7D096-E125-4009-8CC1-A88E12BB0161}"/>
              </a:ext>
            </a:extLst>
          </p:cNvPr>
          <p:cNvSpPr/>
          <p:nvPr/>
        </p:nvSpPr>
        <p:spPr>
          <a:xfrm>
            <a:off x="3038955" y="4531163"/>
            <a:ext cx="5884505" cy="500203"/>
          </a:xfrm>
          <a:prstGeom prst="rect">
            <a:avLst/>
          </a:prstGeom>
          <a:noFill/>
          <a:ln>
            <a:solidFill>
              <a:srgbClr val="E96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2">
            <a:extLst>
              <a:ext uri="{FF2B5EF4-FFF2-40B4-BE49-F238E27FC236}">
                <a16:creationId xmlns:a16="http://schemas.microsoft.com/office/drawing/2014/main" id="{B5622F0B-6E8E-47C0-B449-4634429892E9}"/>
              </a:ext>
            </a:extLst>
          </p:cNvPr>
          <p:cNvSpPr>
            <a:spLocks noGrp="1"/>
          </p:cNvSpPr>
          <p:nvPr>
            <p:ph idx="1"/>
          </p:nvPr>
        </p:nvSpPr>
        <p:spPr>
          <a:xfrm>
            <a:off x="892304" y="1168834"/>
            <a:ext cx="10626468" cy="443198"/>
          </a:xfrm>
        </p:spPr>
        <p:txBody>
          <a:bodyPr wrap="square">
            <a:spAutoFit/>
          </a:bodyPr>
          <a:lstStyle/>
          <a:p>
            <a:r>
              <a:rPr lang="en-US" sz="1600">
                <a:latin typeface="Arial" panose="020B0604020202020204" pitchFamily="34" charset="0"/>
                <a:cs typeface="Arial" panose="020B0604020202020204" pitchFamily="34" charset="0"/>
              </a:rPr>
              <a:t>Postdonation counseling can be helpful to promote the health of all LKDs, but especially LKDs at </a:t>
            </a:r>
            <a:r>
              <a:rPr lang="en-US" sz="1600" b="1">
                <a:solidFill>
                  <a:schemeClr val="accent1"/>
                </a:solidFill>
                <a:latin typeface="Arial" panose="020B0604020202020204" pitchFamily="34" charset="0"/>
                <a:cs typeface="Arial" panose="020B0604020202020204" pitchFamily="34" charset="0"/>
              </a:rPr>
              <a:t>increased risk of not receiving regular monitoring</a:t>
            </a:r>
            <a:endParaRPr lang="en-US" sz="1600" b="1" baseline="30000">
              <a:solidFill>
                <a:schemeClr val="accent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F257939E-4604-4C5B-B95A-37C9C2FBEEAB}"/>
              </a:ext>
            </a:extLst>
          </p:cNvPr>
          <p:cNvSpPr/>
          <p:nvPr/>
        </p:nvSpPr>
        <p:spPr>
          <a:xfrm>
            <a:off x="1981917" y="5475866"/>
            <a:ext cx="8766048"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New, non-traditional follow-up methods may be needed to ensure LKDs receive appropriate postdonation monitoring and care  </a:t>
            </a:r>
            <a:endParaRPr lang="en-US" b="1" baseline="300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F5DB24E-D19A-4E84-887E-719818D95B54}"/>
              </a:ext>
            </a:extLst>
          </p:cNvPr>
          <p:cNvSpPr txBox="1"/>
          <p:nvPr/>
        </p:nvSpPr>
        <p:spPr>
          <a:xfrm>
            <a:off x="9213977" y="4451380"/>
            <a:ext cx="2896899" cy="646331"/>
          </a:xfrm>
          <a:prstGeom prst="rect">
            <a:avLst/>
          </a:prstGeom>
          <a:noFill/>
        </p:spPr>
        <p:txBody>
          <a:bodyPr wrap="square">
            <a:spAutoFit/>
          </a:bodyPr>
          <a:lstStyle/>
          <a:p>
            <a:pPr marL="0" indent="0" algn="ctr">
              <a:buNone/>
            </a:pPr>
            <a:r>
              <a:rPr lang="en-US" sz="1200" b="1">
                <a:solidFill>
                  <a:schemeClr val="bg1"/>
                </a:solidFill>
              </a:rPr>
              <a:t>Predonation PCP visit frequency  was the strongest predictor of </a:t>
            </a:r>
            <a:br>
              <a:rPr lang="en-US" sz="1200" b="1">
                <a:solidFill>
                  <a:schemeClr val="bg1"/>
                </a:solidFill>
              </a:rPr>
            </a:br>
            <a:r>
              <a:rPr lang="en-US" sz="1200" b="1">
                <a:solidFill>
                  <a:schemeClr val="bg1"/>
                </a:solidFill>
              </a:rPr>
              <a:t>postdonation PCP visit frequency</a:t>
            </a:r>
          </a:p>
        </p:txBody>
      </p:sp>
    </p:spTree>
    <p:extLst>
      <p:ext uri="{BB962C8B-B14F-4D97-AF65-F5344CB8AC3E}">
        <p14:creationId xmlns:p14="http://schemas.microsoft.com/office/powerpoint/2010/main" val="1138087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a:t>Genetic Testing in Living Kidney Donor Risk Assessment </a:t>
            </a:r>
          </a:p>
        </p:txBody>
      </p:sp>
    </p:spTree>
    <p:extLst>
      <p:ext uri="{BB962C8B-B14F-4D97-AF65-F5344CB8AC3E}">
        <p14:creationId xmlns:p14="http://schemas.microsoft.com/office/powerpoint/2010/main" val="3782468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en-US" sz="800" b="0" i="0">
                <a:solidFill>
                  <a:srgbClr val="212121"/>
                </a:solidFill>
                <a:effectLst/>
                <a:latin typeface="+mj-lt"/>
              </a:rPr>
              <a:t>CKD, chronic kidney disease; ESRD, end-stage renal disease; LKD, living kidney donor.</a:t>
            </a:r>
          </a:p>
          <a:p>
            <a:r>
              <a:rPr lang="en-US" sz="800" b="0" i="0" err="1">
                <a:solidFill>
                  <a:srgbClr val="212121"/>
                </a:solidFill>
                <a:effectLst/>
                <a:latin typeface="+mj-lt"/>
              </a:rPr>
              <a:t>Caliskan</a:t>
            </a:r>
            <a:r>
              <a:rPr lang="en-US" sz="800" b="0" i="0">
                <a:solidFill>
                  <a:srgbClr val="212121"/>
                </a:solidFill>
                <a:effectLst/>
                <a:latin typeface="+mj-lt"/>
              </a:rPr>
              <a:t> Y, et al. </a:t>
            </a:r>
            <a:r>
              <a:rPr lang="en-US" sz="800" b="0" i="1">
                <a:solidFill>
                  <a:srgbClr val="212121"/>
                </a:solidFill>
                <a:effectLst/>
                <a:latin typeface="+mj-lt"/>
              </a:rPr>
              <a:t>Curr Transplant Rep</a:t>
            </a:r>
            <a:r>
              <a:rPr lang="en-US" sz="800" b="0" i="0">
                <a:solidFill>
                  <a:srgbClr val="212121"/>
                </a:solidFill>
                <a:effectLst/>
                <a:latin typeface="+mj-lt"/>
              </a:rPr>
              <a:t>. 2022;9(2):127-142.</a:t>
            </a:r>
            <a:endParaRPr lang="en-US" sz="800">
              <a:latin typeface="+mj-lt"/>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Benefits and Risks of Genetic Testing in LKDs</a:t>
            </a:r>
            <a:endParaRPr lang="en-US" sz="6600"/>
          </a:p>
        </p:txBody>
      </p:sp>
      <p:sp>
        <p:nvSpPr>
          <p:cNvPr id="35" name="TextBox 34">
            <a:extLst>
              <a:ext uri="{FF2B5EF4-FFF2-40B4-BE49-F238E27FC236}">
                <a16:creationId xmlns:a16="http://schemas.microsoft.com/office/drawing/2014/main" id="{F09C5FA0-67A0-4844-8311-017CA5561B09}"/>
              </a:ext>
            </a:extLst>
          </p:cNvPr>
          <p:cNvSpPr txBox="1"/>
          <p:nvPr/>
        </p:nvSpPr>
        <p:spPr>
          <a:xfrm>
            <a:off x="888576" y="6127763"/>
            <a:ext cx="5952836" cy="281843"/>
          </a:xfrm>
          <a:prstGeom prst="rect">
            <a:avLst/>
          </a:prstGeom>
          <a:noFill/>
        </p:spPr>
        <p:txBody>
          <a:bodyPr wrap="none" rtlCol="0" anchor="b" anchorCtr="0">
            <a:noAutofit/>
          </a:bodyPr>
          <a:lstStyle/>
          <a:p>
            <a:endParaRPr lang="en-US" sz="800">
              <a:ea typeface="ITC Avant Garde Gothic Std Book" charset="0"/>
            </a:endParaRPr>
          </a:p>
        </p:txBody>
      </p:sp>
      <p:sp>
        <p:nvSpPr>
          <p:cNvPr id="13" name="TextBox 12">
            <a:extLst>
              <a:ext uri="{FF2B5EF4-FFF2-40B4-BE49-F238E27FC236}">
                <a16:creationId xmlns:a16="http://schemas.microsoft.com/office/drawing/2014/main" id="{08B43233-3DAD-407E-90F0-03F6C4A6E353}"/>
              </a:ext>
            </a:extLst>
          </p:cNvPr>
          <p:cNvSpPr txBox="1"/>
          <p:nvPr/>
        </p:nvSpPr>
        <p:spPr>
          <a:xfrm>
            <a:off x="2663855" y="1120896"/>
            <a:ext cx="6325507" cy="338554"/>
          </a:xfrm>
          <a:prstGeom prst="rect">
            <a:avLst/>
          </a:prstGeom>
          <a:noFill/>
        </p:spPr>
        <p:txBody>
          <a:bodyPr wrap="square" rtlCol="0">
            <a:spAutoFit/>
          </a:bodyPr>
          <a:lstStyle/>
          <a:p>
            <a:pPr algn="ctr"/>
            <a:r>
              <a:rPr lang="en-US" sz="1600" b="1">
                <a:solidFill>
                  <a:schemeClr val="accent3"/>
                </a:solidFill>
              </a:rPr>
              <a:t>Key Benefits and Risks of Genetic Testing </a:t>
            </a:r>
          </a:p>
        </p:txBody>
      </p:sp>
      <p:graphicFrame>
        <p:nvGraphicFramePr>
          <p:cNvPr id="14" name="Table 5">
            <a:extLst>
              <a:ext uri="{FF2B5EF4-FFF2-40B4-BE49-F238E27FC236}">
                <a16:creationId xmlns:a16="http://schemas.microsoft.com/office/drawing/2014/main" id="{0B73D176-CA57-4DCF-9EE4-83266DA5BEEF}"/>
              </a:ext>
            </a:extLst>
          </p:cNvPr>
          <p:cNvGraphicFramePr>
            <a:graphicFrameLocks noGrp="1"/>
          </p:cNvGraphicFramePr>
          <p:nvPr>
            <p:extLst>
              <p:ext uri="{D42A27DB-BD31-4B8C-83A1-F6EECF244321}">
                <p14:modId xmlns:p14="http://schemas.microsoft.com/office/powerpoint/2010/main" val="3582875342"/>
              </p:ext>
            </p:extLst>
          </p:nvPr>
        </p:nvGraphicFramePr>
        <p:xfrm>
          <a:off x="1115043" y="1579891"/>
          <a:ext cx="4663440" cy="1737360"/>
        </p:xfrm>
        <a:graphic>
          <a:graphicData uri="http://schemas.openxmlformats.org/drawingml/2006/table">
            <a:tbl>
              <a:tblPr firstRow="1" bandRow="1">
                <a:tableStyleId>{5C22544A-7EE6-4342-B048-85BDC9FD1C3A}</a:tableStyleId>
              </a:tblPr>
              <a:tblGrid>
                <a:gridCol w="4663440">
                  <a:extLst>
                    <a:ext uri="{9D8B030D-6E8A-4147-A177-3AD203B41FA5}">
                      <a16:colId xmlns:a16="http://schemas.microsoft.com/office/drawing/2014/main" val="3838511763"/>
                    </a:ext>
                  </a:extLst>
                </a:gridCol>
              </a:tblGrid>
              <a:tr h="149963">
                <a:tc>
                  <a:txBody>
                    <a:bodyPr/>
                    <a:lstStyle/>
                    <a:p>
                      <a:pPr algn="ctr"/>
                      <a:r>
                        <a:rPr lang="en-US" sz="1600"/>
                        <a:t>Benefits</a:t>
                      </a:r>
                      <a:endParaRPr lang="en-US" sz="1800"/>
                    </a:p>
                  </a:txBody>
                  <a:tcPr anchor="ctr">
                    <a:lnB w="12700" cap="flat" cmpd="sng" algn="ctr">
                      <a:noFill/>
                      <a:prstDash val="solid"/>
                      <a:round/>
                      <a:headEnd type="none" w="med" len="med"/>
                      <a:tailEnd type="none" w="med" len="med"/>
                    </a:lnB>
                    <a:solidFill>
                      <a:srgbClr val="00AEEE"/>
                    </a:solidFill>
                  </a:tcPr>
                </a:tc>
                <a:extLst>
                  <a:ext uri="{0D108BD9-81ED-4DB2-BD59-A6C34878D82A}">
                    <a16:rowId xmlns:a16="http://schemas.microsoft.com/office/drawing/2014/main" val="1602456914"/>
                  </a:ext>
                </a:extLst>
              </a:tr>
              <a:tr h="278787">
                <a:tc>
                  <a:txBody>
                    <a:bodyPr/>
                    <a:lstStyle/>
                    <a:p>
                      <a:r>
                        <a:rPr lang="en-US" sz="1600">
                          <a:solidFill>
                            <a:schemeClr val="bg2">
                              <a:lumMod val="10000"/>
                            </a:schemeClr>
                          </a:solidFill>
                        </a:rPr>
                        <a:t>Assessing potential risks of inherited kidney disease, such as the risk of CKD or ESRD following donation</a:t>
                      </a:r>
                    </a:p>
                  </a:txBody>
                  <a:tcPr anchor="ctr">
                    <a:lnT w="12700" cap="flat" cmpd="sng" algn="ctr">
                      <a:noFill/>
                      <a:prstDash val="solid"/>
                      <a:round/>
                      <a:headEnd type="none" w="med" len="med"/>
                      <a:tailEnd type="none" w="med" len="med"/>
                    </a:lnT>
                    <a:solidFill>
                      <a:srgbClr val="E7F2FC"/>
                    </a:solidFill>
                  </a:tcPr>
                </a:tc>
                <a:extLst>
                  <a:ext uri="{0D108BD9-81ED-4DB2-BD59-A6C34878D82A}">
                    <a16:rowId xmlns:a16="http://schemas.microsoft.com/office/drawing/2014/main" val="2639698305"/>
                  </a:ext>
                </a:extLst>
              </a:tr>
              <a:tr h="0">
                <a:tc>
                  <a:txBody>
                    <a:bodyPr/>
                    <a:lstStyle/>
                    <a:p>
                      <a:r>
                        <a:rPr lang="en-US" sz="1600">
                          <a:solidFill>
                            <a:schemeClr val="bg2">
                              <a:lumMod val="10000"/>
                            </a:schemeClr>
                          </a:solidFill>
                        </a:rPr>
                        <a:t>Improving safety of kidney donation through precision medicine testing</a:t>
                      </a:r>
                    </a:p>
                  </a:txBody>
                  <a:tcPr anchor="ctr">
                    <a:solidFill>
                      <a:srgbClr val="E7F2FC"/>
                    </a:solidFill>
                  </a:tcPr>
                </a:tc>
                <a:extLst>
                  <a:ext uri="{0D108BD9-81ED-4DB2-BD59-A6C34878D82A}">
                    <a16:rowId xmlns:a16="http://schemas.microsoft.com/office/drawing/2014/main" val="266475482"/>
                  </a:ext>
                </a:extLst>
              </a:tr>
            </a:tbl>
          </a:graphicData>
        </a:graphic>
      </p:graphicFrame>
      <p:graphicFrame>
        <p:nvGraphicFramePr>
          <p:cNvPr id="15" name="Table 14">
            <a:extLst>
              <a:ext uri="{FF2B5EF4-FFF2-40B4-BE49-F238E27FC236}">
                <a16:creationId xmlns:a16="http://schemas.microsoft.com/office/drawing/2014/main" id="{D725CB56-85D5-4A13-8AD9-11C36DB551DB}"/>
              </a:ext>
            </a:extLst>
          </p:cNvPr>
          <p:cNvGraphicFramePr>
            <a:graphicFrameLocks noGrp="1"/>
          </p:cNvGraphicFramePr>
          <p:nvPr>
            <p:extLst>
              <p:ext uri="{D42A27DB-BD31-4B8C-83A1-F6EECF244321}">
                <p14:modId xmlns:p14="http://schemas.microsoft.com/office/powerpoint/2010/main" val="2091569954"/>
              </p:ext>
            </p:extLst>
          </p:nvPr>
        </p:nvGraphicFramePr>
        <p:xfrm>
          <a:off x="5874735" y="1579891"/>
          <a:ext cx="4663440" cy="2072640"/>
        </p:xfrm>
        <a:graphic>
          <a:graphicData uri="http://schemas.openxmlformats.org/drawingml/2006/table">
            <a:tbl>
              <a:tblPr firstRow="1" bandRow="1">
                <a:tableStyleId>{F5AB1C69-6EDB-4FF4-983F-18BD219EF322}</a:tableStyleId>
              </a:tblPr>
              <a:tblGrid>
                <a:gridCol w="4663440">
                  <a:extLst>
                    <a:ext uri="{9D8B030D-6E8A-4147-A177-3AD203B41FA5}">
                      <a16:colId xmlns:a16="http://schemas.microsoft.com/office/drawing/2014/main" val="3838511763"/>
                    </a:ext>
                  </a:extLst>
                </a:gridCol>
              </a:tblGrid>
              <a:tr h="189447">
                <a:tc>
                  <a:txBody>
                    <a:bodyPr/>
                    <a:lstStyle/>
                    <a:p>
                      <a:pPr algn="ctr"/>
                      <a:r>
                        <a:rPr lang="en-US" sz="1600"/>
                        <a:t>Risks</a:t>
                      </a:r>
                      <a:endParaRPr lang="en-US" sz="1800"/>
                    </a:p>
                  </a:txBody>
                  <a:tcPr anchor="ctr">
                    <a:lnB w="12700" cap="flat" cmpd="sng" algn="ctr">
                      <a:noFill/>
                      <a:prstDash val="solid"/>
                      <a:round/>
                      <a:headEnd type="none" w="med" len="med"/>
                      <a:tailEnd type="none" w="med" len="med"/>
                    </a:lnB>
                    <a:solidFill>
                      <a:srgbClr val="0180B4"/>
                    </a:solidFill>
                  </a:tcPr>
                </a:tc>
                <a:extLst>
                  <a:ext uri="{0D108BD9-81ED-4DB2-BD59-A6C34878D82A}">
                    <a16:rowId xmlns:a16="http://schemas.microsoft.com/office/drawing/2014/main" val="1602456914"/>
                  </a:ext>
                </a:extLst>
              </a:tr>
              <a:tr h="292781">
                <a:tc>
                  <a:txBody>
                    <a:bodyPr/>
                    <a:lstStyle/>
                    <a:p>
                      <a:r>
                        <a:rPr lang="en-US" sz="1600">
                          <a:solidFill>
                            <a:schemeClr val="bg2">
                              <a:lumMod val="10000"/>
                            </a:schemeClr>
                          </a:solidFill>
                        </a:rPr>
                        <a:t>Reducing opportunities for living donation in those who may never develop CKD</a:t>
                      </a:r>
                    </a:p>
                  </a:txBody>
                  <a:tcPr anchor="ctr">
                    <a:lnT w="12700" cap="flat" cmpd="sng" algn="ctr">
                      <a:noFill/>
                      <a:prstDash val="solid"/>
                      <a:round/>
                      <a:headEnd type="none" w="med" len="med"/>
                      <a:tailEnd type="none" w="med" len="med"/>
                    </a:lnT>
                    <a:solidFill>
                      <a:srgbClr val="CBE3F8"/>
                    </a:solidFill>
                  </a:tcPr>
                </a:tc>
                <a:extLst>
                  <a:ext uri="{0D108BD9-81ED-4DB2-BD59-A6C34878D82A}">
                    <a16:rowId xmlns:a16="http://schemas.microsoft.com/office/drawing/2014/main" val="2639698305"/>
                  </a:ext>
                </a:extLst>
              </a:tr>
              <a:tr h="292781">
                <a:tc>
                  <a:txBody>
                    <a:bodyPr/>
                    <a:lstStyle/>
                    <a:p>
                      <a:r>
                        <a:rPr lang="en-US" sz="1600">
                          <a:solidFill>
                            <a:schemeClr val="bg2">
                              <a:lumMod val="10000"/>
                            </a:schemeClr>
                          </a:solidFill>
                        </a:rPr>
                        <a:t>Increasing the cost of donor evaluation/motivate need for additional testing </a:t>
                      </a:r>
                    </a:p>
                  </a:txBody>
                  <a:tcPr anchor="ctr">
                    <a:solidFill>
                      <a:srgbClr val="CBE3F8"/>
                    </a:solidFill>
                  </a:tcPr>
                </a:tc>
                <a:extLst>
                  <a:ext uri="{0D108BD9-81ED-4DB2-BD59-A6C34878D82A}">
                    <a16:rowId xmlns:a16="http://schemas.microsoft.com/office/drawing/2014/main" val="266475482"/>
                  </a:ext>
                </a:extLst>
              </a:tr>
              <a:tr h="292781">
                <a:tc>
                  <a:txBody>
                    <a:bodyPr/>
                    <a:lstStyle/>
                    <a:p>
                      <a:r>
                        <a:rPr lang="en-US" sz="1600">
                          <a:solidFill>
                            <a:schemeClr val="bg2">
                              <a:lumMod val="10000"/>
                            </a:schemeClr>
                          </a:solidFill>
                        </a:rPr>
                        <a:t>Creating potential for center paternalism based on genetic test results </a:t>
                      </a:r>
                    </a:p>
                  </a:txBody>
                  <a:tcPr anchor="ctr">
                    <a:solidFill>
                      <a:srgbClr val="CBE3F8"/>
                    </a:solidFill>
                  </a:tcPr>
                </a:tc>
                <a:extLst>
                  <a:ext uri="{0D108BD9-81ED-4DB2-BD59-A6C34878D82A}">
                    <a16:rowId xmlns:a16="http://schemas.microsoft.com/office/drawing/2014/main" val="1548953847"/>
                  </a:ext>
                </a:extLst>
              </a:tr>
            </a:tbl>
          </a:graphicData>
        </a:graphic>
      </p:graphicFrame>
      <p:sp>
        <p:nvSpPr>
          <p:cNvPr id="2" name="Content Placeholder 2">
            <a:extLst>
              <a:ext uri="{FF2B5EF4-FFF2-40B4-BE49-F238E27FC236}">
                <a16:creationId xmlns:a16="http://schemas.microsoft.com/office/drawing/2014/main" id="{6F5AE3CC-1AB1-DBEE-2B26-3EF4DC53600F}"/>
              </a:ext>
            </a:extLst>
          </p:cNvPr>
          <p:cNvSpPr txBox="1">
            <a:spLocks/>
          </p:cNvSpPr>
          <p:nvPr/>
        </p:nvSpPr>
        <p:spPr bwMode="auto">
          <a:xfrm>
            <a:off x="1016472" y="4192859"/>
            <a:ext cx="10427183" cy="108525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800"/>
              <a:t>Selection of testing modalities may depend on the donor’s</a:t>
            </a:r>
            <a:r>
              <a:rPr lang="en-US" sz="1800" b="1">
                <a:solidFill>
                  <a:schemeClr val="accent1"/>
                </a:solidFill>
              </a:rPr>
              <a:t> </a:t>
            </a:r>
            <a:r>
              <a:rPr lang="en-US" sz="1800"/>
              <a:t>clinical picture, preferences, insurance coverage, and out-of-pocket costs</a:t>
            </a:r>
          </a:p>
        </p:txBody>
      </p:sp>
      <p:sp>
        <p:nvSpPr>
          <p:cNvPr id="3" name="Rectangle: Rounded Corners 2">
            <a:extLst>
              <a:ext uri="{FF2B5EF4-FFF2-40B4-BE49-F238E27FC236}">
                <a16:creationId xmlns:a16="http://schemas.microsoft.com/office/drawing/2014/main" id="{7ACB15B4-31BA-18F1-3AC3-26B3B6760BFD}"/>
              </a:ext>
            </a:extLst>
          </p:cNvPr>
          <p:cNvSpPr/>
          <p:nvPr/>
        </p:nvSpPr>
        <p:spPr>
          <a:xfrm>
            <a:off x="1871342" y="5441607"/>
            <a:ext cx="8449315" cy="69568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A deeper understanding of the benefits and logistics of genetic testing is needed to advance the implementation of genetic testing in CKD</a:t>
            </a:r>
          </a:p>
        </p:txBody>
      </p:sp>
    </p:spTree>
    <p:extLst>
      <p:ext uri="{BB962C8B-B14F-4D97-AF65-F5344CB8AC3E}">
        <p14:creationId xmlns:p14="http://schemas.microsoft.com/office/powerpoint/2010/main" val="3515313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90B7-E3E3-0A00-8B0F-32C79A096D89}"/>
              </a:ext>
            </a:extLst>
          </p:cNvPr>
          <p:cNvSpPr>
            <a:spLocks noGrp="1"/>
          </p:cNvSpPr>
          <p:nvPr>
            <p:ph type="title"/>
          </p:nvPr>
        </p:nvSpPr>
        <p:spPr/>
        <p:txBody>
          <a:bodyPr/>
          <a:lstStyle/>
          <a:p>
            <a:r>
              <a:rPr lang="en-US"/>
              <a:t>Genetic Evaluation Is Increasingly Used to</a:t>
            </a:r>
            <a:br>
              <a:rPr lang="en-US"/>
            </a:br>
            <a:r>
              <a:rPr lang="en-US"/>
              <a:t>Identify Inherited Kidney Disease in Potential Candidates</a:t>
            </a:r>
          </a:p>
        </p:txBody>
      </p:sp>
      <p:sp>
        <p:nvSpPr>
          <p:cNvPr id="3" name="Content Placeholder 2">
            <a:extLst>
              <a:ext uri="{FF2B5EF4-FFF2-40B4-BE49-F238E27FC236}">
                <a16:creationId xmlns:a16="http://schemas.microsoft.com/office/drawing/2014/main" id="{0489AFB0-9D78-D7A1-77E8-380D6E0D2CC1}"/>
              </a:ext>
            </a:extLst>
          </p:cNvPr>
          <p:cNvSpPr>
            <a:spLocks noGrp="1"/>
          </p:cNvSpPr>
          <p:nvPr>
            <p:ph idx="1"/>
          </p:nvPr>
        </p:nvSpPr>
        <p:spPr>
          <a:xfrm>
            <a:off x="1069848" y="1088137"/>
            <a:ext cx="10582574" cy="4351828"/>
          </a:xfrm>
        </p:spPr>
        <p:txBody>
          <a:bodyPr/>
          <a:lstStyle/>
          <a:p>
            <a:r>
              <a:rPr lang="en-US" sz="2000"/>
              <a:t>Recent advances in sequencing technology have highlighted the importance of genetics in kidney diseases</a:t>
            </a:r>
            <a:r>
              <a:rPr lang="en-US" sz="2000" baseline="30000"/>
              <a:t>1</a:t>
            </a:r>
            <a:r>
              <a:rPr lang="en-US" sz="2000"/>
              <a:t>  </a:t>
            </a:r>
          </a:p>
          <a:p>
            <a:pPr marL="0" indent="0">
              <a:buNone/>
            </a:pPr>
            <a:endParaRPr lang="en-US" sz="2000"/>
          </a:p>
          <a:p>
            <a:pPr marL="0" indent="0">
              <a:buNone/>
            </a:pPr>
            <a:endParaRPr lang="en-US" sz="2000"/>
          </a:p>
        </p:txBody>
      </p:sp>
      <p:sp>
        <p:nvSpPr>
          <p:cNvPr id="4" name="TextBox 3">
            <a:extLst>
              <a:ext uri="{FF2B5EF4-FFF2-40B4-BE49-F238E27FC236}">
                <a16:creationId xmlns:a16="http://schemas.microsoft.com/office/drawing/2014/main" id="{F27E8633-4FAD-DBE3-CE71-D67A18A5550F}"/>
              </a:ext>
            </a:extLst>
          </p:cNvPr>
          <p:cNvSpPr txBox="1"/>
          <p:nvPr/>
        </p:nvSpPr>
        <p:spPr>
          <a:xfrm>
            <a:off x="546749" y="6034585"/>
            <a:ext cx="9978736" cy="811773"/>
          </a:xfrm>
          <a:prstGeom prst="rect">
            <a:avLst/>
          </a:prstGeom>
          <a:noFill/>
        </p:spPr>
        <p:txBody>
          <a:bodyPr wrap="square" rtlCol="0" anchor="b" anchorCtr="0">
            <a:noAutofit/>
          </a:bodyPr>
          <a:lstStyle/>
          <a:p>
            <a:r>
              <a:rPr lang="en-US" sz="800" i="0" err="1">
                <a:solidFill>
                  <a:srgbClr val="212121"/>
                </a:solidFill>
                <a:effectLst/>
                <a:latin typeface="+mj-lt"/>
              </a:rPr>
              <a:t>aHUS</a:t>
            </a:r>
            <a:r>
              <a:rPr lang="en-US" sz="800" i="0">
                <a:solidFill>
                  <a:srgbClr val="212121"/>
                </a:solidFill>
                <a:effectLst/>
                <a:latin typeface="+mj-lt"/>
              </a:rPr>
              <a:t>, Atypical Hemolytic Uremic Syndrome; APOL1, apolipoprotein L1; LKD, living kidney donor.   </a:t>
            </a:r>
          </a:p>
          <a:p>
            <a:r>
              <a:rPr lang="en-US" sz="800" b="1" i="0">
                <a:solidFill>
                  <a:srgbClr val="212121"/>
                </a:solidFill>
                <a:effectLst/>
                <a:latin typeface="+mj-lt"/>
              </a:rPr>
              <a:t>1. </a:t>
            </a:r>
            <a:r>
              <a:rPr lang="en-US" sz="800" b="0" i="0" err="1">
                <a:solidFill>
                  <a:srgbClr val="212121"/>
                </a:solidFill>
                <a:effectLst/>
              </a:rPr>
              <a:t>Caliskan</a:t>
            </a:r>
            <a:r>
              <a:rPr lang="en-US" sz="800" b="0" i="0">
                <a:solidFill>
                  <a:srgbClr val="212121"/>
                </a:solidFill>
                <a:effectLst/>
              </a:rPr>
              <a:t> Y, et al. </a:t>
            </a:r>
            <a:r>
              <a:rPr lang="en-US" sz="800" b="0" i="1">
                <a:solidFill>
                  <a:srgbClr val="212121"/>
                </a:solidFill>
                <a:effectLst/>
              </a:rPr>
              <a:t>Curr Transplant Rep</a:t>
            </a:r>
            <a:r>
              <a:rPr lang="en-US" sz="800" b="0" i="0">
                <a:solidFill>
                  <a:srgbClr val="212121"/>
                </a:solidFill>
                <a:effectLst/>
              </a:rPr>
              <a:t>. 2022;9(2):127-142. </a:t>
            </a:r>
            <a:r>
              <a:rPr lang="en-US" sz="800" b="1" i="0">
                <a:solidFill>
                  <a:srgbClr val="212121"/>
                </a:solidFill>
                <a:effectLst/>
                <a:latin typeface="+mj-lt"/>
              </a:rPr>
              <a:t>2. </a:t>
            </a:r>
            <a:r>
              <a:rPr lang="en-US" sz="800" b="0" i="0">
                <a:solidFill>
                  <a:srgbClr val="212121"/>
                </a:solidFill>
                <a:effectLst/>
                <a:latin typeface="+mj-lt"/>
              </a:rPr>
              <a:t>Thomas CP, et al. </a:t>
            </a:r>
            <a:r>
              <a:rPr lang="en-US" sz="800" b="0" i="1">
                <a:solidFill>
                  <a:srgbClr val="212121"/>
                </a:solidFill>
                <a:effectLst/>
                <a:latin typeface="+mj-lt"/>
              </a:rPr>
              <a:t>Am J Transplant. </a:t>
            </a:r>
            <a:r>
              <a:rPr lang="en-US" sz="800" b="0" i="0">
                <a:solidFill>
                  <a:srgbClr val="212121"/>
                </a:solidFill>
                <a:effectLst/>
                <a:latin typeface="+mj-lt"/>
              </a:rPr>
              <a:t>2023;23(5):597-607. </a:t>
            </a:r>
            <a:r>
              <a:rPr lang="en-US" sz="800" b="1" i="0">
                <a:solidFill>
                  <a:srgbClr val="212121"/>
                </a:solidFill>
                <a:effectLst/>
              </a:rPr>
              <a:t>3. </a:t>
            </a:r>
            <a:r>
              <a:rPr lang="en-US" sz="800" b="0" i="0" err="1">
                <a:solidFill>
                  <a:srgbClr val="212121"/>
                </a:solidFill>
                <a:effectLst/>
                <a:latin typeface="+mj-lt"/>
              </a:rPr>
              <a:t>Lentine</a:t>
            </a:r>
            <a:r>
              <a:rPr lang="en-US" sz="800" b="0" i="0">
                <a:solidFill>
                  <a:srgbClr val="212121"/>
                </a:solidFill>
                <a:effectLst/>
                <a:latin typeface="+mj-lt"/>
              </a:rPr>
              <a:t> KL, et al. </a:t>
            </a:r>
            <a:r>
              <a:rPr lang="en-US" sz="800" b="0" i="1">
                <a:solidFill>
                  <a:srgbClr val="212121"/>
                </a:solidFill>
                <a:effectLst/>
                <a:latin typeface="+mj-lt"/>
              </a:rPr>
              <a:t>Transplantation. </a:t>
            </a:r>
            <a:r>
              <a:rPr lang="en-US" sz="800" b="0" i="0">
                <a:solidFill>
                  <a:srgbClr val="212121"/>
                </a:solidFill>
                <a:effectLst/>
                <a:latin typeface="+mj-lt"/>
              </a:rPr>
              <a:t>2017;101(8S suppl 1):S1-S109. </a:t>
            </a:r>
            <a:endParaRPr lang="en-US" sz="800">
              <a:latin typeface="+mj-lt"/>
            </a:endParaRPr>
          </a:p>
        </p:txBody>
      </p:sp>
      <p:sp>
        <p:nvSpPr>
          <p:cNvPr id="11" name="Rectangle: Rounded Corners 10">
            <a:extLst>
              <a:ext uri="{FF2B5EF4-FFF2-40B4-BE49-F238E27FC236}">
                <a16:creationId xmlns:a16="http://schemas.microsoft.com/office/drawing/2014/main" id="{BE129D7B-A818-4D97-953C-02716B0DC6D1}"/>
              </a:ext>
            </a:extLst>
          </p:cNvPr>
          <p:cNvSpPr/>
          <p:nvPr/>
        </p:nvSpPr>
        <p:spPr>
          <a:xfrm>
            <a:off x="1975037" y="5550035"/>
            <a:ext cx="8449315" cy="69568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Genetic testing may help further risk stratification, facilitating LKD assessment and informing the candidate’s decision to proceed with donation</a:t>
            </a:r>
            <a:r>
              <a:rPr lang="en-US" sz="1600" b="1" baseline="30000">
                <a:solidFill>
                  <a:schemeClr val="tx1"/>
                </a:solidFill>
              </a:rPr>
              <a:t>1</a:t>
            </a:r>
            <a:r>
              <a:rPr lang="en-US" sz="1600" b="1">
                <a:solidFill>
                  <a:schemeClr val="tx1"/>
                </a:solidFill>
              </a:rPr>
              <a:t>  </a:t>
            </a:r>
          </a:p>
        </p:txBody>
      </p:sp>
      <p:sp>
        <p:nvSpPr>
          <p:cNvPr id="9" name="TextBox 8">
            <a:extLst>
              <a:ext uri="{FF2B5EF4-FFF2-40B4-BE49-F238E27FC236}">
                <a16:creationId xmlns:a16="http://schemas.microsoft.com/office/drawing/2014/main" id="{6BFF416E-9B5D-43B1-0E4B-05C494EE0CB3}"/>
              </a:ext>
            </a:extLst>
          </p:cNvPr>
          <p:cNvSpPr txBox="1"/>
          <p:nvPr/>
        </p:nvSpPr>
        <p:spPr>
          <a:xfrm>
            <a:off x="1873905" y="1720772"/>
            <a:ext cx="8651580" cy="646331"/>
          </a:xfrm>
          <a:prstGeom prst="rect">
            <a:avLst/>
          </a:prstGeom>
          <a:noFill/>
        </p:spPr>
        <p:txBody>
          <a:bodyPr wrap="square" rtlCol="0">
            <a:spAutoFit/>
          </a:bodyPr>
          <a:lstStyle/>
          <a:p>
            <a:pPr algn="ctr"/>
            <a:r>
              <a:rPr lang="en-US" b="1">
                <a:solidFill>
                  <a:schemeClr val="accent3"/>
                </a:solidFill>
              </a:rPr>
              <a:t>Who Should Get Tested?</a:t>
            </a:r>
          </a:p>
          <a:p>
            <a:pPr algn="ctr"/>
            <a:r>
              <a:rPr lang="en-US" b="1">
                <a:solidFill>
                  <a:schemeClr val="accent3"/>
                </a:solidFill>
              </a:rPr>
              <a:t>Living Donor Candidates With…</a:t>
            </a:r>
          </a:p>
        </p:txBody>
      </p:sp>
      <p:sp>
        <p:nvSpPr>
          <p:cNvPr id="10" name="Rectangle: Rounded Corners 9">
            <a:extLst>
              <a:ext uri="{FF2B5EF4-FFF2-40B4-BE49-F238E27FC236}">
                <a16:creationId xmlns:a16="http://schemas.microsoft.com/office/drawing/2014/main" id="{B6292072-2090-D069-8DFA-D6C77E04AA4B}"/>
              </a:ext>
            </a:extLst>
          </p:cNvPr>
          <p:cNvSpPr/>
          <p:nvPr/>
        </p:nvSpPr>
        <p:spPr>
          <a:xfrm>
            <a:off x="1873906" y="2494507"/>
            <a:ext cx="4273948" cy="1402636"/>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At least 1 first-degree relative with </a:t>
            </a:r>
            <a:r>
              <a:rPr lang="en-US" sz="1700" b="1"/>
              <a:t>known or suspected </a:t>
            </a:r>
            <a:br>
              <a:rPr lang="en-US" sz="1700" b="1"/>
            </a:br>
            <a:r>
              <a:rPr lang="en-US" sz="1700" b="1"/>
              <a:t>genetic kidney disease</a:t>
            </a:r>
            <a:r>
              <a:rPr lang="en-US" sz="1400" b="1"/>
              <a:t> </a:t>
            </a:r>
            <a:br>
              <a:rPr lang="en-US" sz="1400" b="1"/>
            </a:br>
            <a:r>
              <a:rPr lang="en-US" sz="1300"/>
              <a:t>(including early onset, extra-renal features, multiple family members, cystic disease, and </a:t>
            </a:r>
            <a:r>
              <a:rPr lang="en-US" sz="1300" err="1"/>
              <a:t>aHUS</a:t>
            </a:r>
            <a:r>
              <a:rPr lang="en-US" sz="1300"/>
              <a:t>)</a:t>
            </a:r>
            <a:r>
              <a:rPr lang="en-US" sz="1300" baseline="30000"/>
              <a:t>1,2</a:t>
            </a:r>
            <a:endParaRPr lang="en-US" sz="1300"/>
          </a:p>
        </p:txBody>
      </p:sp>
      <p:sp>
        <p:nvSpPr>
          <p:cNvPr id="12" name="Rectangle: Rounded Corners 11">
            <a:extLst>
              <a:ext uri="{FF2B5EF4-FFF2-40B4-BE49-F238E27FC236}">
                <a16:creationId xmlns:a16="http://schemas.microsoft.com/office/drawing/2014/main" id="{510513F4-56F9-098B-6EDC-F327BB450CD2}"/>
              </a:ext>
            </a:extLst>
          </p:cNvPr>
          <p:cNvSpPr/>
          <p:nvPr/>
        </p:nvSpPr>
        <p:spPr>
          <a:xfrm>
            <a:off x="6255237" y="2496314"/>
            <a:ext cx="4270248" cy="13990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A family history of kidney disease with </a:t>
            </a:r>
            <a:r>
              <a:rPr lang="en-US" sz="1700" b="1"/>
              <a:t>unknown etiology</a:t>
            </a:r>
            <a:r>
              <a:rPr lang="en-US" sz="1700" b="1" baseline="30000"/>
              <a:t>2</a:t>
            </a:r>
            <a:endParaRPr lang="en-US" sz="1700" b="1"/>
          </a:p>
        </p:txBody>
      </p:sp>
      <p:sp>
        <p:nvSpPr>
          <p:cNvPr id="13" name="Rectangle: Rounded Corners 12">
            <a:extLst>
              <a:ext uri="{FF2B5EF4-FFF2-40B4-BE49-F238E27FC236}">
                <a16:creationId xmlns:a16="http://schemas.microsoft.com/office/drawing/2014/main" id="{90384274-9356-81AF-8630-6783898135A5}"/>
              </a:ext>
            </a:extLst>
          </p:cNvPr>
          <p:cNvSpPr/>
          <p:nvPr/>
        </p:nvSpPr>
        <p:spPr>
          <a:xfrm>
            <a:off x="1873905" y="4021792"/>
            <a:ext cx="4273947" cy="13990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a:t>At least 1 family member with </a:t>
            </a:r>
          </a:p>
          <a:p>
            <a:pPr algn="ctr"/>
            <a:r>
              <a:rPr lang="en-US" sz="1700" b="1"/>
              <a:t>the high-risk </a:t>
            </a:r>
            <a:r>
              <a:rPr lang="en-US" sz="1700" b="1" i="1">
                <a:solidFill>
                  <a:schemeClr val="bg1"/>
                </a:solidFill>
              </a:rPr>
              <a:t>APOL1</a:t>
            </a:r>
            <a:r>
              <a:rPr lang="en-US" sz="1700" b="1">
                <a:solidFill>
                  <a:schemeClr val="bg1"/>
                </a:solidFill>
              </a:rPr>
              <a:t> alleles</a:t>
            </a:r>
            <a:r>
              <a:rPr lang="en-US" sz="1700" b="1" baseline="30000">
                <a:solidFill>
                  <a:schemeClr val="bg1"/>
                </a:solidFill>
              </a:rPr>
              <a:t>2</a:t>
            </a:r>
            <a:endParaRPr lang="en-US" sz="1700" b="1">
              <a:solidFill>
                <a:schemeClr val="bg1"/>
              </a:solidFill>
            </a:endParaRPr>
          </a:p>
        </p:txBody>
      </p:sp>
      <p:sp>
        <p:nvSpPr>
          <p:cNvPr id="14" name="Rectangle: Rounded Corners 13">
            <a:extLst>
              <a:ext uri="{FF2B5EF4-FFF2-40B4-BE49-F238E27FC236}">
                <a16:creationId xmlns:a16="http://schemas.microsoft.com/office/drawing/2014/main" id="{AFB7DC26-63FE-9D04-9563-DC0C0BF510CF}"/>
              </a:ext>
            </a:extLst>
          </p:cNvPr>
          <p:cNvSpPr/>
          <p:nvPr/>
        </p:nvSpPr>
        <p:spPr>
          <a:xfrm>
            <a:off x="6255237" y="4019995"/>
            <a:ext cx="4270248" cy="1399032"/>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a:t>Sub-Saharan African ancestors </a:t>
            </a:r>
            <a:r>
              <a:rPr lang="en-US" sz="1700"/>
              <a:t>(</a:t>
            </a:r>
            <a:r>
              <a:rPr lang="en-US" sz="1700" i="1"/>
              <a:t>APOL1</a:t>
            </a:r>
            <a:r>
              <a:rPr lang="en-US" sz="1700"/>
              <a:t> genotyping)</a:t>
            </a:r>
            <a:r>
              <a:rPr lang="en-US" sz="1700" baseline="30000"/>
              <a:t>3</a:t>
            </a:r>
            <a:endParaRPr lang="en-US" sz="1700" b="1"/>
          </a:p>
        </p:txBody>
      </p:sp>
    </p:spTree>
    <p:extLst>
      <p:ext uri="{BB962C8B-B14F-4D97-AF65-F5344CB8AC3E}">
        <p14:creationId xmlns:p14="http://schemas.microsoft.com/office/powerpoint/2010/main" val="2816636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6318-A3A1-4972-807A-D5493473B8A5}"/>
              </a:ext>
            </a:extLst>
          </p:cNvPr>
          <p:cNvSpPr>
            <a:spLocks noGrp="1"/>
          </p:cNvSpPr>
          <p:nvPr>
            <p:ph type="title"/>
          </p:nvPr>
        </p:nvSpPr>
        <p:spPr/>
        <p:txBody>
          <a:bodyPr/>
          <a:lstStyle/>
          <a:p>
            <a:r>
              <a:rPr lang="en-US" sz="2400"/>
              <a:t>Prospective Data Are Needed to Better Understand the Role of </a:t>
            </a:r>
            <a:r>
              <a:rPr lang="en-US" sz="2400" i="1"/>
              <a:t>APOL1</a:t>
            </a:r>
            <a:r>
              <a:rPr lang="en-US" sz="2400"/>
              <a:t> Genetic Testing in LKD Evaluations </a:t>
            </a:r>
          </a:p>
        </p:txBody>
      </p:sp>
      <p:sp>
        <p:nvSpPr>
          <p:cNvPr id="3" name="Content Placeholder 2">
            <a:extLst>
              <a:ext uri="{FF2B5EF4-FFF2-40B4-BE49-F238E27FC236}">
                <a16:creationId xmlns:a16="http://schemas.microsoft.com/office/drawing/2014/main" id="{26CB7C72-2676-4FFB-82EB-4D9C170772E0}"/>
              </a:ext>
            </a:extLst>
          </p:cNvPr>
          <p:cNvSpPr>
            <a:spLocks noGrp="1"/>
          </p:cNvSpPr>
          <p:nvPr>
            <p:ph idx="1"/>
          </p:nvPr>
        </p:nvSpPr>
        <p:spPr>
          <a:xfrm>
            <a:off x="761999" y="1167159"/>
            <a:ext cx="11243188" cy="4678363"/>
          </a:xfrm>
        </p:spPr>
        <p:txBody>
          <a:bodyPr/>
          <a:lstStyle/>
          <a:p>
            <a:pPr>
              <a:spcBef>
                <a:spcPts val="400"/>
              </a:spcBef>
              <a:spcAft>
                <a:spcPts val="400"/>
              </a:spcAft>
            </a:pPr>
            <a:r>
              <a:rPr lang="en-US" sz="1600"/>
              <a:t>Retrospective data have shown that the </a:t>
            </a:r>
            <a:r>
              <a:rPr lang="en-US" sz="1600" b="1">
                <a:solidFill>
                  <a:schemeClr val="accent1"/>
                </a:solidFill>
              </a:rPr>
              <a:t>presence of 2 </a:t>
            </a:r>
            <a:r>
              <a:rPr lang="en-US" sz="1600" b="1" i="1">
                <a:solidFill>
                  <a:schemeClr val="accent1"/>
                </a:solidFill>
              </a:rPr>
              <a:t>APOL1</a:t>
            </a:r>
            <a:r>
              <a:rPr lang="en-US" sz="1600" b="1">
                <a:solidFill>
                  <a:schemeClr val="accent1"/>
                </a:solidFill>
              </a:rPr>
              <a:t> gene renal-risk variants </a:t>
            </a:r>
            <a:r>
              <a:rPr lang="en-US" sz="1600"/>
              <a:t>contributes to LKDs of African ancestry having a </a:t>
            </a:r>
            <a:r>
              <a:rPr lang="en-US" sz="1600" b="1">
                <a:solidFill>
                  <a:schemeClr val="accent1"/>
                </a:solidFill>
              </a:rPr>
              <a:t>higher risk of developing ESRD </a:t>
            </a:r>
            <a:r>
              <a:rPr lang="en-US" sz="1600"/>
              <a:t>compared with demographically matched healthy non-donors</a:t>
            </a:r>
            <a:r>
              <a:rPr lang="en-US" sz="1600" baseline="30000"/>
              <a:t>1</a:t>
            </a:r>
            <a:endParaRPr lang="en-US" sz="1600"/>
          </a:p>
          <a:p>
            <a:pPr>
              <a:spcBef>
                <a:spcPts val="400"/>
              </a:spcBef>
              <a:spcAft>
                <a:spcPts val="400"/>
              </a:spcAft>
            </a:pPr>
            <a:r>
              <a:rPr lang="en-US" sz="1600"/>
              <a:t>Due to a lack of prospective data, the role of </a:t>
            </a:r>
            <a:r>
              <a:rPr lang="en-US" sz="1600" i="1"/>
              <a:t>APOL1 </a:t>
            </a:r>
            <a:r>
              <a:rPr lang="en-US" sz="1600"/>
              <a:t>genotyping in LKD evaluation </a:t>
            </a:r>
            <a:r>
              <a:rPr lang="en-US" sz="1600" b="1">
                <a:solidFill>
                  <a:schemeClr val="accent1"/>
                </a:solidFill>
              </a:rPr>
              <a:t>remains uncertain</a:t>
            </a:r>
            <a:r>
              <a:rPr lang="en-US" sz="1600" baseline="30000"/>
              <a:t>2</a:t>
            </a:r>
            <a:r>
              <a:rPr lang="en-US" sz="1600"/>
              <a:t> </a:t>
            </a:r>
          </a:p>
          <a:p>
            <a:pPr lvl="1">
              <a:spcBef>
                <a:spcPts val="400"/>
              </a:spcBef>
              <a:spcAft>
                <a:spcPts val="400"/>
              </a:spcAft>
            </a:pPr>
            <a:r>
              <a:rPr lang="en-US" sz="1400"/>
              <a:t>However, it is generally recommended to </a:t>
            </a:r>
            <a:r>
              <a:rPr lang="en-US" sz="1400" b="1">
                <a:solidFill>
                  <a:schemeClr val="accent1"/>
                </a:solidFill>
              </a:rPr>
              <a:t>inform all LKD candidates of appropriate ancestry about the </a:t>
            </a:r>
            <a:r>
              <a:rPr lang="en-US" sz="1400" b="1" i="1">
                <a:solidFill>
                  <a:schemeClr val="accent1"/>
                </a:solidFill>
              </a:rPr>
              <a:t>APOL1 </a:t>
            </a:r>
            <a:r>
              <a:rPr lang="en-US" sz="1400" b="1">
                <a:solidFill>
                  <a:schemeClr val="accent1"/>
                </a:solidFill>
              </a:rPr>
              <a:t>gene and the potential risk of renal disease</a:t>
            </a:r>
          </a:p>
          <a:p>
            <a:pPr lvl="1">
              <a:spcBef>
                <a:spcPts val="400"/>
              </a:spcBef>
              <a:spcAft>
                <a:spcPts val="400"/>
              </a:spcAft>
            </a:pPr>
            <a:r>
              <a:rPr lang="en-US" sz="1400"/>
              <a:t>If genetic testing is deemed appropriate, it should only be offered following genetic counseling </a:t>
            </a:r>
          </a:p>
          <a:p>
            <a:pPr>
              <a:spcBef>
                <a:spcPts val="400"/>
              </a:spcBef>
              <a:spcAft>
                <a:spcPts val="400"/>
              </a:spcAft>
            </a:pPr>
            <a:endParaRPr lang="en-US" sz="1800"/>
          </a:p>
        </p:txBody>
      </p:sp>
      <p:pic>
        <p:nvPicPr>
          <p:cNvPr id="1026" name="Picture 2">
            <a:extLst>
              <a:ext uri="{FF2B5EF4-FFF2-40B4-BE49-F238E27FC236}">
                <a16:creationId xmlns:a16="http://schemas.microsoft.com/office/drawing/2014/main" id="{E601D103-D9FA-4737-8C3A-80F3EE96C4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7283" y="3221112"/>
            <a:ext cx="7246193" cy="2958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E98DFD-7E0E-472C-9379-E28FDAE4A02A}"/>
              </a:ext>
            </a:extLst>
          </p:cNvPr>
          <p:cNvSpPr txBox="1"/>
          <p:nvPr/>
        </p:nvSpPr>
        <p:spPr>
          <a:xfrm>
            <a:off x="2308577" y="2848164"/>
            <a:ext cx="7574846"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180B4"/>
                </a:solidFill>
                <a:effectLst/>
                <a:uLnTx/>
                <a:uFillTx/>
                <a:latin typeface="Arial" pitchFamily="34" charset="0"/>
                <a:ea typeface="+mn-ea"/>
                <a:cs typeface="Arial" pitchFamily="34" charset="0"/>
              </a:rPr>
              <a:t>Frequencies of </a:t>
            </a:r>
            <a:r>
              <a:rPr kumimoji="0" lang="en-US" sz="1600" b="1" i="1" u="none" strike="noStrike" kern="1200" cap="none" spc="0" normalizeH="0" baseline="0" noProof="0">
                <a:ln>
                  <a:noFill/>
                </a:ln>
                <a:solidFill>
                  <a:srgbClr val="0180B4"/>
                </a:solidFill>
                <a:effectLst/>
                <a:uLnTx/>
                <a:uFillTx/>
                <a:latin typeface="Arial" pitchFamily="34" charset="0"/>
                <a:ea typeface="+mn-ea"/>
                <a:cs typeface="Arial" pitchFamily="34" charset="0"/>
              </a:rPr>
              <a:t>APOL1 </a:t>
            </a:r>
            <a:r>
              <a:rPr kumimoji="0" lang="en-US" sz="1600" b="1" i="0" u="none" strike="noStrike" kern="1200" cap="none" spc="0" normalizeH="0" baseline="0" noProof="0">
                <a:ln>
                  <a:noFill/>
                </a:ln>
                <a:solidFill>
                  <a:srgbClr val="0180B4"/>
                </a:solidFill>
                <a:effectLst/>
                <a:uLnTx/>
                <a:uFillTx/>
                <a:latin typeface="Arial" pitchFamily="34" charset="0"/>
                <a:ea typeface="+mn-ea"/>
                <a:cs typeface="Arial" pitchFamily="34" charset="0"/>
              </a:rPr>
              <a:t>Renal-Risk Variants</a:t>
            </a:r>
            <a:r>
              <a:rPr kumimoji="0" lang="en-US" sz="1600" b="1" i="0" u="none" strike="noStrike" kern="1200" cap="none" spc="0" normalizeH="0" baseline="30000" noProof="0">
                <a:ln>
                  <a:noFill/>
                </a:ln>
                <a:solidFill>
                  <a:srgbClr val="0180B4"/>
                </a:solidFill>
                <a:effectLst/>
                <a:uLnTx/>
                <a:uFillTx/>
                <a:latin typeface="Arial" pitchFamily="34" charset="0"/>
                <a:ea typeface="+mn-ea"/>
                <a:cs typeface="Arial" pitchFamily="34" charset="0"/>
              </a:rPr>
              <a:t>3</a:t>
            </a:r>
            <a:r>
              <a:rPr kumimoji="0" lang="en-US" sz="1600" b="1" i="0" u="none" strike="noStrike" kern="1200" cap="none" spc="0" normalizeH="0" baseline="0" noProof="0">
                <a:ln>
                  <a:noFill/>
                </a:ln>
                <a:solidFill>
                  <a:srgbClr val="0180B4"/>
                </a:solidFill>
                <a:effectLst/>
                <a:uLnTx/>
                <a:uFillTx/>
                <a:latin typeface="Arial" pitchFamily="34" charset="0"/>
                <a:ea typeface="+mn-ea"/>
                <a:cs typeface="Arial" pitchFamily="34" charset="0"/>
              </a:rPr>
              <a:t> </a:t>
            </a:r>
            <a:endParaRPr kumimoji="0" lang="en-US" sz="1600" b="1" i="0" u="none" strike="noStrike" kern="1200" cap="none" spc="0" normalizeH="0" baseline="30000" noProof="0">
              <a:ln>
                <a:noFill/>
              </a:ln>
              <a:solidFill>
                <a:srgbClr val="0180B4"/>
              </a:solidFill>
              <a:effectLst/>
              <a:uLnTx/>
              <a:uFillTx/>
              <a:latin typeface="Arial" pitchFamily="34" charset="0"/>
              <a:ea typeface="+mn-ea"/>
              <a:cs typeface="Arial" pitchFamily="34" charset="0"/>
            </a:endParaRPr>
          </a:p>
        </p:txBody>
      </p:sp>
      <p:sp>
        <p:nvSpPr>
          <p:cNvPr id="6" name="TextBox 5">
            <a:extLst>
              <a:ext uri="{FF2B5EF4-FFF2-40B4-BE49-F238E27FC236}">
                <a16:creationId xmlns:a16="http://schemas.microsoft.com/office/drawing/2014/main" id="{FB3632C2-B68E-4477-B898-AB752F9CE838}"/>
              </a:ext>
            </a:extLst>
          </p:cNvPr>
          <p:cNvSpPr txBox="1"/>
          <p:nvPr/>
        </p:nvSpPr>
        <p:spPr>
          <a:xfrm>
            <a:off x="665018" y="6049193"/>
            <a:ext cx="9978736" cy="811773"/>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effectLst/>
              <a:uLnTx/>
              <a:uFillTx/>
              <a:latin typeface="Arial"/>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a:ln>
                  <a:noFill/>
                </a:ln>
                <a:effectLst/>
                <a:uLnTx/>
                <a:uFillTx/>
                <a:latin typeface="Arial"/>
                <a:ea typeface="+mn-ea"/>
                <a:cs typeface="Arial" pitchFamily="34" charset="0"/>
              </a:rPr>
              <a:t>APOL1</a:t>
            </a:r>
            <a:r>
              <a:rPr kumimoji="0" lang="en-US" sz="800" b="0" i="0" u="none" strike="noStrike" kern="1200" cap="none" spc="0" normalizeH="0" baseline="0" noProof="0">
                <a:ln>
                  <a:noFill/>
                </a:ln>
                <a:effectLst/>
                <a:uLnTx/>
                <a:uFillTx/>
                <a:latin typeface="Arial"/>
                <a:ea typeface="+mn-ea"/>
                <a:cs typeface="Arial" pitchFamily="34" charset="0"/>
              </a:rPr>
              <a:t>, apolipoprotein L1; ATG, Antigua and Barbuda; DR, Dominican Republic; ESRD, end-stage renal disease; LKD, living kidney donor; TTO, Trinidad and Tobago; US, United States.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212121"/>
                </a:solidFill>
                <a:effectLst/>
                <a:uLnTx/>
                <a:uFillTx/>
                <a:latin typeface="Arial"/>
                <a:ea typeface="+mn-ea"/>
                <a:cs typeface="Arial" pitchFamily="34" charset="0"/>
              </a:rPr>
              <a:t>1. </a:t>
            </a:r>
            <a:r>
              <a:rPr kumimoji="0" lang="en-US" sz="800" b="0" i="0" u="none" strike="noStrike" kern="120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Doshi MD, et al. </a:t>
            </a:r>
            <a:r>
              <a:rPr kumimoji="0" lang="en-US" sz="800" b="0" i="1" u="none" strike="noStrike" kern="120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Transplantation</a:t>
            </a:r>
            <a:r>
              <a:rPr kumimoji="0" lang="en-US" sz="800" b="0" i="0" u="none" strike="noStrike" kern="120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 2021;105(10):2132-2134. </a:t>
            </a:r>
            <a:r>
              <a:rPr kumimoji="0" lang="en-US" sz="800" b="1" i="0" u="none" strike="noStrike" kern="1200" cap="none" spc="0" normalizeH="0" baseline="0" noProof="0">
                <a:ln>
                  <a:noFill/>
                </a:ln>
                <a:solidFill>
                  <a:srgbClr val="212121"/>
                </a:solidFill>
                <a:effectLst/>
                <a:uLnTx/>
                <a:uFillTx/>
                <a:latin typeface="Arial"/>
                <a:ea typeface="+mn-ea"/>
                <a:cs typeface="Arial" pitchFamily="34" charset="0"/>
              </a:rPr>
              <a:t>2. </a:t>
            </a:r>
            <a:r>
              <a:rPr kumimoji="0" lang="en-US" sz="800" b="0" i="0" u="none" strike="noStrike" kern="1200" cap="none" spc="0" normalizeH="0" baseline="0" noProof="0" err="1">
                <a:ln>
                  <a:noFill/>
                </a:ln>
                <a:solidFill>
                  <a:srgbClr val="212121"/>
                </a:solidFill>
                <a:effectLst/>
                <a:uLnTx/>
                <a:uFillTx/>
                <a:latin typeface="Arial"/>
                <a:ea typeface="+mn-ea"/>
                <a:cs typeface="Arial" pitchFamily="34" charset="0"/>
              </a:rPr>
              <a:t>Caliskan</a:t>
            </a: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 Y, et al. </a:t>
            </a:r>
            <a:r>
              <a:rPr kumimoji="0" lang="en-US" sz="800" b="0" i="1" u="none" strike="noStrike" kern="1200" cap="none" spc="0" normalizeH="0" baseline="0" noProof="0">
                <a:ln>
                  <a:noFill/>
                </a:ln>
                <a:solidFill>
                  <a:srgbClr val="212121"/>
                </a:solidFill>
                <a:effectLst/>
                <a:uLnTx/>
                <a:uFillTx/>
                <a:latin typeface="Arial"/>
                <a:ea typeface="+mn-ea"/>
                <a:cs typeface="Arial" pitchFamily="34" charset="0"/>
              </a:rPr>
              <a:t>Curr Transplant Rep</a:t>
            </a: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 2022;9(2):127-142. </a:t>
            </a:r>
            <a:r>
              <a:rPr kumimoji="0" lang="en-US" sz="800" b="1" i="0" u="none" strike="noStrike" kern="1200" cap="none" spc="0" normalizeH="0" baseline="0" noProof="0">
                <a:ln>
                  <a:noFill/>
                </a:ln>
                <a:solidFill>
                  <a:srgbClr val="212121"/>
                </a:solidFill>
                <a:effectLst/>
                <a:uLnTx/>
                <a:uFillTx/>
                <a:latin typeface="Arial"/>
                <a:ea typeface="+mn-ea"/>
                <a:cs typeface="Arial" pitchFamily="34" charset="0"/>
              </a:rPr>
              <a:t>3. </a:t>
            </a:r>
            <a:r>
              <a:rPr kumimoji="0" lang="en-US" sz="800" b="0" i="0" u="none" strike="noStrike" kern="120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Nadkarni GN, et al. </a:t>
            </a:r>
            <a:r>
              <a:rPr kumimoji="0" lang="en-US" sz="800" b="0" i="1" u="none" strike="noStrike" kern="120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N Engl J Med</a:t>
            </a:r>
            <a:r>
              <a:rPr kumimoji="0" lang="en-US" sz="800" b="0" i="0" u="none" strike="noStrike" kern="120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 2018;379(26):2571-2572. </a:t>
            </a:r>
            <a:r>
              <a:rPr kumimoji="0" lang="en-US" sz="800" b="0" i="0" u="none" strike="noStrike" kern="1200" cap="none" spc="0" normalizeH="0" baseline="0" noProof="0">
                <a:ln>
                  <a:noFill/>
                </a:ln>
                <a:solidFill>
                  <a:srgbClr val="212121"/>
                </a:solidFill>
                <a:effectLst/>
                <a:uLnTx/>
                <a:uFillTx/>
                <a:latin typeface="Arial"/>
                <a:ea typeface="+mn-ea"/>
                <a:cs typeface="Arial" pitchFamily="34" charset="0"/>
              </a:rPr>
              <a:t> </a:t>
            </a:r>
            <a:endParaRPr kumimoji="0" lang="en-US" sz="800" b="0" i="0"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8" name="Rectangle 7">
            <a:extLst>
              <a:ext uri="{FF2B5EF4-FFF2-40B4-BE49-F238E27FC236}">
                <a16:creationId xmlns:a16="http://schemas.microsoft.com/office/drawing/2014/main" id="{52AD493A-415F-4D39-B58E-59E3766F1168}"/>
              </a:ext>
            </a:extLst>
          </p:cNvPr>
          <p:cNvSpPr/>
          <p:nvPr/>
        </p:nvSpPr>
        <p:spPr>
          <a:xfrm>
            <a:off x="2537451" y="6179974"/>
            <a:ext cx="8106303" cy="21544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From Nadkarni GN, et al</a:t>
            </a:r>
            <a:r>
              <a:rPr kumimoji="0" lang="en-US" sz="800" b="0" i="1"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 N Engl J Med. </a:t>
            </a:r>
            <a:r>
              <a:rPr kumimoji="0" lang="en-US" sz="800" b="0" i="0" u="none" strike="noStrike" kern="1200" cap="none" spc="0" normalizeH="0" baseline="0" noProof="0">
                <a:ln>
                  <a:noFill/>
                </a:ln>
                <a:solidFill>
                  <a:srgbClr val="FFFFFF">
                    <a:lumMod val="50000"/>
                  </a:srgbClr>
                </a:solidFill>
                <a:effectLst/>
                <a:uLnTx/>
                <a:uFillTx/>
                <a:latin typeface="Arial" pitchFamily="34" charset="0"/>
                <a:ea typeface="+mn-ea"/>
                <a:cs typeface="Arial" pitchFamily="34" charset="0"/>
              </a:rPr>
              <a:t>2018;379(26):2571-2572. A more detailed map is available at http://APOL1.org. opens in new tab</a:t>
            </a:r>
          </a:p>
        </p:txBody>
      </p:sp>
    </p:spTree>
    <p:extLst>
      <p:ext uri="{BB962C8B-B14F-4D97-AF65-F5344CB8AC3E}">
        <p14:creationId xmlns:p14="http://schemas.microsoft.com/office/powerpoint/2010/main" val="1860634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5ACB4E93-B713-4A52-A750-1E2F62CF4735}"/>
              </a:ext>
            </a:extLst>
          </p:cNvPr>
          <p:cNvSpPr/>
          <p:nvPr/>
        </p:nvSpPr>
        <p:spPr>
          <a:xfrm>
            <a:off x="1981198" y="1859036"/>
            <a:ext cx="8217929" cy="3252967"/>
          </a:xfrm>
          <a:prstGeom prst="roundRect">
            <a:avLst>
              <a:gd name="adj" fmla="val 814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588548" y="5933525"/>
            <a:ext cx="9978736" cy="811773"/>
          </a:xfrm>
          <a:prstGeom prst="rect">
            <a:avLst/>
          </a:prstGeom>
          <a:noFill/>
        </p:spPr>
        <p:txBody>
          <a:bodyPr wrap="square" rtlCol="0" anchor="b" anchorCtr="0">
            <a:noAutofit/>
          </a:bodyPr>
          <a:lstStyle/>
          <a:p>
            <a:pPr marL="0" indent="0">
              <a:buNone/>
            </a:pPr>
            <a:endParaRPr lang="en-US" sz="800" b="0" i="0">
              <a:solidFill>
                <a:srgbClr val="212121"/>
              </a:solidFill>
              <a:effectLst/>
              <a:latin typeface="+mj-lt"/>
            </a:endParaRPr>
          </a:p>
          <a:p>
            <a:pPr marL="0" indent="0">
              <a:buNone/>
            </a:pPr>
            <a:r>
              <a:rPr lang="en-US" sz="800" b="0" i="0" err="1">
                <a:solidFill>
                  <a:srgbClr val="212121"/>
                </a:solidFill>
                <a:effectLst/>
                <a:latin typeface="+mj-lt"/>
              </a:rPr>
              <a:t>Caliskan</a:t>
            </a:r>
            <a:r>
              <a:rPr lang="en-US" sz="800" b="0" i="0">
                <a:solidFill>
                  <a:srgbClr val="212121"/>
                </a:solidFill>
                <a:effectLst/>
                <a:latin typeface="+mj-lt"/>
              </a:rPr>
              <a:t> Y, et al. </a:t>
            </a:r>
            <a:r>
              <a:rPr lang="en-US" sz="800" b="0" i="1">
                <a:solidFill>
                  <a:srgbClr val="212121"/>
                </a:solidFill>
                <a:effectLst/>
                <a:latin typeface="+mj-lt"/>
              </a:rPr>
              <a:t>Curr Transplant Rep</a:t>
            </a:r>
            <a:r>
              <a:rPr lang="en-US" sz="800" b="0" i="0">
                <a:solidFill>
                  <a:srgbClr val="212121"/>
                </a:solidFill>
                <a:effectLst/>
                <a:latin typeface="+mj-lt"/>
              </a:rPr>
              <a:t>. 2022;9(2):127-142. </a:t>
            </a:r>
            <a:endParaRPr lang="en-US" sz="800">
              <a:latin typeface="+mj-lt"/>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Broad Utilization of Genetic Testing in Transplant Evaluation Is Associated With Various Challenges </a:t>
            </a:r>
            <a:endParaRPr lang="en-US" sz="8800"/>
          </a:p>
        </p:txBody>
      </p:sp>
      <p:sp>
        <p:nvSpPr>
          <p:cNvPr id="19" name="Content Placeholder 2">
            <a:extLst>
              <a:ext uri="{FF2B5EF4-FFF2-40B4-BE49-F238E27FC236}">
                <a16:creationId xmlns:a16="http://schemas.microsoft.com/office/drawing/2014/main" id="{CB20553A-9D51-4231-AF15-BBA63B7AFF0D}"/>
              </a:ext>
            </a:extLst>
          </p:cNvPr>
          <p:cNvSpPr txBox="1">
            <a:spLocks/>
          </p:cNvSpPr>
          <p:nvPr/>
        </p:nvSpPr>
        <p:spPr bwMode="auto">
          <a:xfrm>
            <a:off x="609600" y="1206931"/>
            <a:ext cx="11315700" cy="604969"/>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800"/>
              </a:spcAft>
              <a:buClr>
                <a:srgbClr val="00AEEE"/>
              </a:buClr>
              <a:buSzTx/>
              <a:buFont typeface="Arial" pitchFamily="34" charset="0"/>
              <a:buChar char="•"/>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While genetic testing is becoming a more familiar tool in nephrology practice, there is </a:t>
            </a:r>
            <a:r>
              <a:rPr kumimoji="0" lang="en-US"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still </a:t>
            </a:r>
            <a:r>
              <a:rPr kumimoji="0" lang="en-US"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limited evidence regarding best practices and clinical application of actionable genetic findings</a:t>
            </a:r>
          </a:p>
        </p:txBody>
      </p:sp>
      <p:sp>
        <p:nvSpPr>
          <p:cNvPr id="9" name="Rectangle: Rounded Corners 8">
            <a:extLst>
              <a:ext uri="{FF2B5EF4-FFF2-40B4-BE49-F238E27FC236}">
                <a16:creationId xmlns:a16="http://schemas.microsoft.com/office/drawing/2014/main" id="{5514EC22-3B2F-4EA2-AD03-139550E564E3}"/>
              </a:ext>
            </a:extLst>
          </p:cNvPr>
          <p:cNvSpPr/>
          <p:nvPr/>
        </p:nvSpPr>
        <p:spPr>
          <a:xfrm>
            <a:off x="1767208" y="5383945"/>
            <a:ext cx="9000484" cy="81177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0" fontAlgn="base" latinLnBrk="0" hangingPunct="0">
              <a:lnSpc>
                <a:spcPct val="90000"/>
              </a:lnSpc>
              <a:spcBef>
                <a:spcPts val="600"/>
              </a:spcBef>
              <a:spcAft>
                <a:spcPts val="800"/>
              </a:spcAft>
              <a:buClr>
                <a:srgbClr val="00AEEE"/>
              </a:buClr>
              <a:buSzTx/>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Routine use of genetic testing in transplant evaluation is associated with technical, logistical, and ethical challenges that need to be addressed for wider implementation  </a:t>
            </a:r>
          </a:p>
        </p:txBody>
      </p:sp>
      <p:sp>
        <p:nvSpPr>
          <p:cNvPr id="5" name="TextBox 4">
            <a:extLst>
              <a:ext uri="{FF2B5EF4-FFF2-40B4-BE49-F238E27FC236}">
                <a16:creationId xmlns:a16="http://schemas.microsoft.com/office/drawing/2014/main" id="{BEBFB081-11E3-C14E-1306-151062D40B75}"/>
              </a:ext>
            </a:extLst>
          </p:cNvPr>
          <p:cNvSpPr txBox="1"/>
          <p:nvPr/>
        </p:nvSpPr>
        <p:spPr>
          <a:xfrm>
            <a:off x="3142202" y="2529955"/>
            <a:ext cx="5937496" cy="338554"/>
          </a:xfrm>
          <a:prstGeom prst="rect">
            <a:avLst/>
          </a:prstGeom>
          <a:noFill/>
        </p:spPr>
        <p:txBody>
          <a:bodyPr wrap="square">
            <a:spAutoFit/>
          </a:bodyPr>
          <a:lstStyle/>
          <a:p>
            <a:r>
              <a:rPr lang="en-US" sz="1600"/>
              <a:t>Maintaining an up-to-date list of nephropathy-associated genes</a:t>
            </a:r>
          </a:p>
        </p:txBody>
      </p:sp>
      <p:sp>
        <p:nvSpPr>
          <p:cNvPr id="7" name="TextBox 6">
            <a:extLst>
              <a:ext uri="{FF2B5EF4-FFF2-40B4-BE49-F238E27FC236}">
                <a16:creationId xmlns:a16="http://schemas.microsoft.com/office/drawing/2014/main" id="{C4F464B0-1EC4-A2A3-4D9D-947569584527}"/>
              </a:ext>
            </a:extLst>
          </p:cNvPr>
          <p:cNvSpPr txBox="1"/>
          <p:nvPr/>
        </p:nvSpPr>
        <p:spPr>
          <a:xfrm>
            <a:off x="3142202" y="2923479"/>
            <a:ext cx="5937496" cy="338554"/>
          </a:xfrm>
          <a:prstGeom prst="rect">
            <a:avLst/>
          </a:prstGeom>
          <a:noFill/>
        </p:spPr>
        <p:txBody>
          <a:bodyPr wrap="square">
            <a:spAutoFit/>
          </a:bodyPr>
          <a:lstStyle/>
          <a:p>
            <a:r>
              <a:rPr lang="en-US" sz="1600"/>
              <a:t>Establishing best practice guidelines </a:t>
            </a:r>
          </a:p>
        </p:txBody>
      </p:sp>
      <p:sp>
        <p:nvSpPr>
          <p:cNvPr id="8" name="TextBox 7">
            <a:extLst>
              <a:ext uri="{FF2B5EF4-FFF2-40B4-BE49-F238E27FC236}">
                <a16:creationId xmlns:a16="http://schemas.microsoft.com/office/drawing/2014/main" id="{39C729AB-59EA-3E18-725A-9B808F1EC5D2}"/>
              </a:ext>
            </a:extLst>
          </p:cNvPr>
          <p:cNvSpPr txBox="1"/>
          <p:nvPr/>
        </p:nvSpPr>
        <p:spPr>
          <a:xfrm>
            <a:off x="3142202" y="3251191"/>
            <a:ext cx="6681336" cy="584775"/>
          </a:xfrm>
          <a:prstGeom prst="rect">
            <a:avLst/>
          </a:prstGeom>
          <a:noFill/>
        </p:spPr>
        <p:txBody>
          <a:bodyPr wrap="square">
            <a:spAutoFit/>
          </a:bodyPr>
          <a:lstStyle/>
          <a:p>
            <a:r>
              <a:rPr lang="en-US" sz="1600"/>
              <a:t>Obtaining third-party payor coverage for necessary follow-up care associated with detecting medically actionable genetic findings</a:t>
            </a:r>
          </a:p>
        </p:txBody>
      </p:sp>
      <p:sp>
        <p:nvSpPr>
          <p:cNvPr id="10" name="TextBox 9">
            <a:extLst>
              <a:ext uri="{FF2B5EF4-FFF2-40B4-BE49-F238E27FC236}">
                <a16:creationId xmlns:a16="http://schemas.microsoft.com/office/drawing/2014/main" id="{1ED52BF9-F940-54DB-7598-3CED50D839F9}"/>
              </a:ext>
            </a:extLst>
          </p:cNvPr>
          <p:cNvSpPr txBox="1"/>
          <p:nvPr/>
        </p:nvSpPr>
        <p:spPr>
          <a:xfrm>
            <a:off x="3142202" y="3817636"/>
            <a:ext cx="7332609" cy="338554"/>
          </a:xfrm>
          <a:prstGeom prst="rect">
            <a:avLst/>
          </a:prstGeom>
          <a:noFill/>
        </p:spPr>
        <p:txBody>
          <a:bodyPr wrap="square">
            <a:spAutoFit/>
          </a:bodyPr>
          <a:lstStyle/>
          <a:p>
            <a:r>
              <a:rPr lang="en-US" sz="1600"/>
              <a:t>Addressing physician knowledge gaps </a:t>
            </a:r>
          </a:p>
        </p:txBody>
      </p:sp>
      <p:sp>
        <p:nvSpPr>
          <p:cNvPr id="11" name="TextBox 10">
            <a:extLst>
              <a:ext uri="{FF2B5EF4-FFF2-40B4-BE49-F238E27FC236}">
                <a16:creationId xmlns:a16="http://schemas.microsoft.com/office/drawing/2014/main" id="{C9CEE942-A904-C98F-FD86-F7CD5D650DC0}"/>
              </a:ext>
            </a:extLst>
          </p:cNvPr>
          <p:cNvSpPr txBox="1"/>
          <p:nvPr/>
        </p:nvSpPr>
        <p:spPr>
          <a:xfrm>
            <a:off x="3142202" y="4226193"/>
            <a:ext cx="6575546" cy="338554"/>
          </a:xfrm>
          <a:prstGeom prst="rect">
            <a:avLst/>
          </a:prstGeom>
          <a:noFill/>
        </p:spPr>
        <p:txBody>
          <a:bodyPr wrap="square">
            <a:spAutoFit/>
          </a:bodyPr>
          <a:lstStyle/>
          <a:p>
            <a:r>
              <a:rPr lang="en-US" sz="1600"/>
              <a:t>Developing decision support tools for electronic health records</a:t>
            </a:r>
          </a:p>
        </p:txBody>
      </p:sp>
      <p:sp>
        <p:nvSpPr>
          <p:cNvPr id="12" name="TextBox 11">
            <a:extLst>
              <a:ext uri="{FF2B5EF4-FFF2-40B4-BE49-F238E27FC236}">
                <a16:creationId xmlns:a16="http://schemas.microsoft.com/office/drawing/2014/main" id="{B6DEADDB-48DA-452F-1E39-7D95954709ED}"/>
              </a:ext>
            </a:extLst>
          </p:cNvPr>
          <p:cNvSpPr txBox="1"/>
          <p:nvPr/>
        </p:nvSpPr>
        <p:spPr>
          <a:xfrm>
            <a:off x="3142202" y="4683899"/>
            <a:ext cx="6972260" cy="338554"/>
          </a:xfrm>
          <a:prstGeom prst="rect">
            <a:avLst/>
          </a:prstGeom>
          <a:noFill/>
        </p:spPr>
        <p:txBody>
          <a:bodyPr wrap="square">
            <a:spAutoFit/>
          </a:bodyPr>
          <a:lstStyle/>
          <a:p>
            <a:r>
              <a:rPr lang="en-US" sz="1600"/>
              <a:t>Identifying long-term effects of genetic findings on </a:t>
            </a:r>
            <a:r>
              <a:rPr lang="en-US" sz="1600" err="1"/>
              <a:t>nephrologic</a:t>
            </a:r>
            <a:r>
              <a:rPr lang="en-US" sz="1600"/>
              <a:t> care</a:t>
            </a:r>
          </a:p>
        </p:txBody>
      </p:sp>
      <p:grpSp>
        <p:nvGrpSpPr>
          <p:cNvPr id="3" name="Group 2">
            <a:extLst>
              <a:ext uri="{FF2B5EF4-FFF2-40B4-BE49-F238E27FC236}">
                <a16:creationId xmlns:a16="http://schemas.microsoft.com/office/drawing/2014/main" id="{1F7CFB25-42BB-1EAA-7E32-35D06621D41C}"/>
              </a:ext>
            </a:extLst>
          </p:cNvPr>
          <p:cNvGrpSpPr/>
          <p:nvPr/>
        </p:nvGrpSpPr>
        <p:grpSpPr>
          <a:xfrm>
            <a:off x="2727703" y="2473358"/>
            <a:ext cx="364633" cy="361015"/>
            <a:chOff x="2828925" y="2706112"/>
            <a:chExt cx="464378" cy="460240"/>
          </a:xfrm>
        </p:grpSpPr>
        <p:sp>
          <p:nvSpPr>
            <p:cNvPr id="32" name="TextBox 31">
              <a:extLst>
                <a:ext uri="{FF2B5EF4-FFF2-40B4-BE49-F238E27FC236}">
                  <a16:creationId xmlns:a16="http://schemas.microsoft.com/office/drawing/2014/main" id="{8B8AB31D-7DD6-B0C9-3935-49D110998345}"/>
                </a:ext>
              </a:extLst>
            </p:cNvPr>
            <p:cNvSpPr txBox="1"/>
            <p:nvPr/>
          </p:nvSpPr>
          <p:spPr>
            <a:xfrm>
              <a:off x="2828925" y="2797020"/>
              <a:ext cx="397704" cy="369332"/>
            </a:xfrm>
            <a:prstGeom prst="rect">
              <a:avLst/>
            </a:prstGeom>
            <a:noFill/>
            <a:ln w="28575">
              <a:solidFill>
                <a:schemeClr val="accent5"/>
              </a:solidFill>
            </a:ln>
          </p:spPr>
          <p:txBody>
            <a:bodyPr wrap="square" rtlCol="0">
              <a:spAutoFit/>
            </a:bodyPr>
            <a:lstStyle/>
            <a:p>
              <a:endParaRPr lang="en-US"/>
            </a:p>
          </p:txBody>
        </p:sp>
        <p:sp>
          <p:nvSpPr>
            <p:cNvPr id="33" name="Freeform 21">
              <a:extLst>
                <a:ext uri="{FF2B5EF4-FFF2-40B4-BE49-F238E27FC236}">
                  <a16:creationId xmlns:a16="http://schemas.microsoft.com/office/drawing/2014/main" id="{43B04DA7-2F68-F05F-89CF-03148E694BF9}"/>
                </a:ext>
              </a:extLst>
            </p:cNvPr>
            <p:cNvSpPr/>
            <p:nvPr/>
          </p:nvSpPr>
          <p:spPr>
            <a:xfrm>
              <a:off x="2895600" y="2706112"/>
              <a:ext cx="397703" cy="411263"/>
            </a:xfrm>
            <a:custGeom>
              <a:avLst/>
              <a:gdLst>
                <a:gd name="connsiteX0" fmla="*/ 0 w 1037345"/>
                <a:gd name="connsiteY0" fmla="*/ 338098 h 729983"/>
                <a:gd name="connsiteX1" fmla="*/ 238205 w 1037345"/>
                <a:gd name="connsiteY1" fmla="*/ 199785 h 729983"/>
                <a:gd name="connsiteX2" fmla="*/ 376518 w 1037345"/>
                <a:gd name="connsiteY2" fmla="*/ 530199 h 729983"/>
                <a:gd name="connsiteX3" fmla="*/ 906716 w 1037345"/>
                <a:gd name="connsiteY3" fmla="*/ 0 h 729983"/>
                <a:gd name="connsiteX4" fmla="*/ 1037345 w 1037345"/>
                <a:gd name="connsiteY4" fmla="*/ 376518 h 729983"/>
                <a:gd name="connsiteX5" fmla="*/ 307361 w 1037345"/>
                <a:gd name="connsiteY5" fmla="*/ 729983 h 729983"/>
                <a:gd name="connsiteX6" fmla="*/ 0 w 1037345"/>
                <a:gd name="connsiteY6" fmla="*/ 338098 h 729983"/>
                <a:gd name="connsiteX0" fmla="*/ 0 w 1065935"/>
                <a:gd name="connsiteY0" fmla="*/ 338098 h 729983"/>
                <a:gd name="connsiteX1" fmla="*/ 238205 w 1065935"/>
                <a:gd name="connsiteY1" fmla="*/ 19978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65935"/>
                <a:gd name="connsiteY0" fmla="*/ 338098 h 729983"/>
                <a:gd name="connsiteX1" fmla="*/ 266794 w 1065935"/>
                <a:gd name="connsiteY1" fmla="*/ 27869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23050"/>
                <a:gd name="connsiteY0" fmla="*/ 436737 h 729983"/>
                <a:gd name="connsiteX1" fmla="*/ 223909 w 1023050"/>
                <a:gd name="connsiteY1" fmla="*/ 278695 h 729983"/>
                <a:gd name="connsiteX2" fmla="*/ 333633 w 1023050"/>
                <a:gd name="connsiteY2" fmla="*/ 530199 h 729983"/>
                <a:gd name="connsiteX3" fmla="*/ 863831 w 1023050"/>
                <a:gd name="connsiteY3" fmla="*/ 0 h 729983"/>
                <a:gd name="connsiteX4" fmla="*/ 1023050 w 1023050"/>
                <a:gd name="connsiteY4" fmla="*/ 238425 h 729983"/>
                <a:gd name="connsiteX5" fmla="*/ 264476 w 1023050"/>
                <a:gd name="connsiteY5" fmla="*/ 729983 h 729983"/>
                <a:gd name="connsiteX6" fmla="*/ 0 w 1023050"/>
                <a:gd name="connsiteY6" fmla="*/ 436737 h 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050" h="729983">
                  <a:moveTo>
                    <a:pt x="0" y="436737"/>
                  </a:moveTo>
                  <a:lnTo>
                    <a:pt x="223909" y="278695"/>
                  </a:lnTo>
                  <a:lnTo>
                    <a:pt x="333633" y="530199"/>
                  </a:lnTo>
                  <a:lnTo>
                    <a:pt x="863831" y="0"/>
                  </a:lnTo>
                  <a:lnTo>
                    <a:pt x="1023050" y="238425"/>
                  </a:lnTo>
                  <a:lnTo>
                    <a:pt x="264476" y="729983"/>
                  </a:lnTo>
                  <a:lnTo>
                    <a:pt x="0" y="4367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D8988EBD-81F9-C63A-5B6C-8DF730DCAE38}"/>
              </a:ext>
            </a:extLst>
          </p:cNvPr>
          <p:cNvGrpSpPr/>
          <p:nvPr/>
        </p:nvGrpSpPr>
        <p:grpSpPr>
          <a:xfrm>
            <a:off x="2727703" y="2874536"/>
            <a:ext cx="364633" cy="361015"/>
            <a:chOff x="2828925" y="2706112"/>
            <a:chExt cx="464378" cy="460240"/>
          </a:xfrm>
        </p:grpSpPr>
        <p:sp>
          <p:nvSpPr>
            <p:cNvPr id="30" name="TextBox 29">
              <a:extLst>
                <a:ext uri="{FF2B5EF4-FFF2-40B4-BE49-F238E27FC236}">
                  <a16:creationId xmlns:a16="http://schemas.microsoft.com/office/drawing/2014/main" id="{83D5407A-D3ED-C802-B6CB-099D9E4631EB}"/>
                </a:ext>
              </a:extLst>
            </p:cNvPr>
            <p:cNvSpPr txBox="1"/>
            <p:nvPr/>
          </p:nvSpPr>
          <p:spPr>
            <a:xfrm>
              <a:off x="2828925" y="2797020"/>
              <a:ext cx="397704" cy="369332"/>
            </a:xfrm>
            <a:prstGeom prst="rect">
              <a:avLst/>
            </a:prstGeom>
            <a:noFill/>
            <a:ln w="28575">
              <a:solidFill>
                <a:schemeClr val="accent5"/>
              </a:solidFill>
            </a:ln>
          </p:spPr>
          <p:txBody>
            <a:bodyPr wrap="square" rtlCol="0">
              <a:spAutoFit/>
            </a:bodyPr>
            <a:lstStyle/>
            <a:p>
              <a:endParaRPr lang="en-US"/>
            </a:p>
          </p:txBody>
        </p:sp>
        <p:sp>
          <p:nvSpPr>
            <p:cNvPr id="31" name="Freeform 21">
              <a:extLst>
                <a:ext uri="{FF2B5EF4-FFF2-40B4-BE49-F238E27FC236}">
                  <a16:creationId xmlns:a16="http://schemas.microsoft.com/office/drawing/2014/main" id="{C999221A-D8C3-40E1-9E6E-602469FFA5A8}"/>
                </a:ext>
              </a:extLst>
            </p:cNvPr>
            <p:cNvSpPr/>
            <p:nvPr/>
          </p:nvSpPr>
          <p:spPr>
            <a:xfrm>
              <a:off x="2895600" y="2706112"/>
              <a:ext cx="397703" cy="411263"/>
            </a:xfrm>
            <a:custGeom>
              <a:avLst/>
              <a:gdLst>
                <a:gd name="connsiteX0" fmla="*/ 0 w 1037345"/>
                <a:gd name="connsiteY0" fmla="*/ 338098 h 729983"/>
                <a:gd name="connsiteX1" fmla="*/ 238205 w 1037345"/>
                <a:gd name="connsiteY1" fmla="*/ 199785 h 729983"/>
                <a:gd name="connsiteX2" fmla="*/ 376518 w 1037345"/>
                <a:gd name="connsiteY2" fmla="*/ 530199 h 729983"/>
                <a:gd name="connsiteX3" fmla="*/ 906716 w 1037345"/>
                <a:gd name="connsiteY3" fmla="*/ 0 h 729983"/>
                <a:gd name="connsiteX4" fmla="*/ 1037345 w 1037345"/>
                <a:gd name="connsiteY4" fmla="*/ 376518 h 729983"/>
                <a:gd name="connsiteX5" fmla="*/ 307361 w 1037345"/>
                <a:gd name="connsiteY5" fmla="*/ 729983 h 729983"/>
                <a:gd name="connsiteX6" fmla="*/ 0 w 1037345"/>
                <a:gd name="connsiteY6" fmla="*/ 338098 h 729983"/>
                <a:gd name="connsiteX0" fmla="*/ 0 w 1065935"/>
                <a:gd name="connsiteY0" fmla="*/ 338098 h 729983"/>
                <a:gd name="connsiteX1" fmla="*/ 238205 w 1065935"/>
                <a:gd name="connsiteY1" fmla="*/ 19978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65935"/>
                <a:gd name="connsiteY0" fmla="*/ 338098 h 729983"/>
                <a:gd name="connsiteX1" fmla="*/ 266794 w 1065935"/>
                <a:gd name="connsiteY1" fmla="*/ 27869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23050"/>
                <a:gd name="connsiteY0" fmla="*/ 436737 h 729983"/>
                <a:gd name="connsiteX1" fmla="*/ 223909 w 1023050"/>
                <a:gd name="connsiteY1" fmla="*/ 278695 h 729983"/>
                <a:gd name="connsiteX2" fmla="*/ 333633 w 1023050"/>
                <a:gd name="connsiteY2" fmla="*/ 530199 h 729983"/>
                <a:gd name="connsiteX3" fmla="*/ 863831 w 1023050"/>
                <a:gd name="connsiteY3" fmla="*/ 0 h 729983"/>
                <a:gd name="connsiteX4" fmla="*/ 1023050 w 1023050"/>
                <a:gd name="connsiteY4" fmla="*/ 238425 h 729983"/>
                <a:gd name="connsiteX5" fmla="*/ 264476 w 1023050"/>
                <a:gd name="connsiteY5" fmla="*/ 729983 h 729983"/>
                <a:gd name="connsiteX6" fmla="*/ 0 w 1023050"/>
                <a:gd name="connsiteY6" fmla="*/ 436737 h 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050" h="729983">
                  <a:moveTo>
                    <a:pt x="0" y="436737"/>
                  </a:moveTo>
                  <a:lnTo>
                    <a:pt x="223909" y="278695"/>
                  </a:lnTo>
                  <a:lnTo>
                    <a:pt x="333633" y="530199"/>
                  </a:lnTo>
                  <a:lnTo>
                    <a:pt x="863831" y="0"/>
                  </a:lnTo>
                  <a:lnTo>
                    <a:pt x="1023050" y="238425"/>
                  </a:lnTo>
                  <a:lnTo>
                    <a:pt x="264476" y="729983"/>
                  </a:lnTo>
                  <a:lnTo>
                    <a:pt x="0" y="4367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8C940124-070C-0A69-745D-D18263F9C8A4}"/>
              </a:ext>
            </a:extLst>
          </p:cNvPr>
          <p:cNvGrpSpPr/>
          <p:nvPr/>
        </p:nvGrpSpPr>
        <p:grpSpPr>
          <a:xfrm>
            <a:off x="2727703" y="3313302"/>
            <a:ext cx="364633" cy="361015"/>
            <a:chOff x="2828925" y="2706112"/>
            <a:chExt cx="464378" cy="460240"/>
          </a:xfrm>
        </p:grpSpPr>
        <p:sp>
          <p:nvSpPr>
            <p:cNvPr id="28" name="TextBox 27">
              <a:extLst>
                <a:ext uri="{FF2B5EF4-FFF2-40B4-BE49-F238E27FC236}">
                  <a16:creationId xmlns:a16="http://schemas.microsoft.com/office/drawing/2014/main" id="{6A75CDDF-F71E-B026-DF04-8D8C4C527A28}"/>
                </a:ext>
              </a:extLst>
            </p:cNvPr>
            <p:cNvSpPr txBox="1"/>
            <p:nvPr/>
          </p:nvSpPr>
          <p:spPr>
            <a:xfrm>
              <a:off x="2828925" y="2797020"/>
              <a:ext cx="397704" cy="369332"/>
            </a:xfrm>
            <a:prstGeom prst="rect">
              <a:avLst/>
            </a:prstGeom>
            <a:noFill/>
            <a:ln w="28575">
              <a:solidFill>
                <a:schemeClr val="accent5"/>
              </a:solidFill>
            </a:ln>
          </p:spPr>
          <p:txBody>
            <a:bodyPr wrap="square" rtlCol="0">
              <a:spAutoFit/>
            </a:bodyPr>
            <a:lstStyle/>
            <a:p>
              <a:endParaRPr lang="en-US"/>
            </a:p>
          </p:txBody>
        </p:sp>
        <p:sp>
          <p:nvSpPr>
            <p:cNvPr id="29" name="Freeform 21">
              <a:extLst>
                <a:ext uri="{FF2B5EF4-FFF2-40B4-BE49-F238E27FC236}">
                  <a16:creationId xmlns:a16="http://schemas.microsoft.com/office/drawing/2014/main" id="{18C324DE-F8A2-0386-002F-74BBB4A8E4C7}"/>
                </a:ext>
              </a:extLst>
            </p:cNvPr>
            <p:cNvSpPr/>
            <p:nvPr/>
          </p:nvSpPr>
          <p:spPr>
            <a:xfrm>
              <a:off x="2895600" y="2706112"/>
              <a:ext cx="397703" cy="411263"/>
            </a:xfrm>
            <a:custGeom>
              <a:avLst/>
              <a:gdLst>
                <a:gd name="connsiteX0" fmla="*/ 0 w 1037345"/>
                <a:gd name="connsiteY0" fmla="*/ 338098 h 729983"/>
                <a:gd name="connsiteX1" fmla="*/ 238205 w 1037345"/>
                <a:gd name="connsiteY1" fmla="*/ 199785 h 729983"/>
                <a:gd name="connsiteX2" fmla="*/ 376518 w 1037345"/>
                <a:gd name="connsiteY2" fmla="*/ 530199 h 729983"/>
                <a:gd name="connsiteX3" fmla="*/ 906716 w 1037345"/>
                <a:gd name="connsiteY3" fmla="*/ 0 h 729983"/>
                <a:gd name="connsiteX4" fmla="*/ 1037345 w 1037345"/>
                <a:gd name="connsiteY4" fmla="*/ 376518 h 729983"/>
                <a:gd name="connsiteX5" fmla="*/ 307361 w 1037345"/>
                <a:gd name="connsiteY5" fmla="*/ 729983 h 729983"/>
                <a:gd name="connsiteX6" fmla="*/ 0 w 1037345"/>
                <a:gd name="connsiteY6" fmla="*/ 338098 h 729983"/>
                <a:gd name="connsiteX0" fmla="*/ 0 w 1065935"/>
                <a:gd name="connsiteY0" fmla="*/ 338098 h 729983"/>
                <a:gd name="connsiteX1" fmla="*/ 238205 w 1065935"/>
                <a:gd name="connsiteY1" fmla="*/ 19978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65935"/>
                <a:gd name="connsiteY0" fmla="*/ 338098 h 729983"/>
                <a:gd name="connsiteX1" fmla="*/ 266794 w 1065935"/>
                <a:gd name="connsiteY1" fmla="*/ 27869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23050"/>
                <a:gd name="connsiteY0" fmla="*/ 436737 h 729983"/>
                <a:gd name="connsiteX1" fmla="*/ 223909 w 1023050"/>
                <a:gd name="connsiteY1" fmla="*/ 278695 h 729983"/>
                <a:gd name="connsiteX2" fmla="*/ 333633 w 1023050"/>
                <a:gd name="connsiteY2" fmla="*/ 530199 h 729983"/>
                <a:gd name="connsiteX3" fmla="*/ 863831 w 1023050"/>
                <a:gd name="connsiteY3" fmla="*/ 0 h 729983"/>
                <a:gd name="connsiteX4" fmla="*/ 1023050 w 1023050"/>
                <a:gd name="connsiteY4" fmla="*/ 238425 h 729983"/>
                <a:gd name="connsiteX5" fmla="*/ 264476 w 1023050"/>
                <a:gd name="connsiteY5" fmla="*/ 729983 h 729983"/>
                <a:gd name="connsiteX6" fmla="*/ 0 w 1023050"/>
                <a:gd name="connsiteY6" fmla="*/ 436737 h 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050" h="729983">
                  <a:moveTo>
                    <a:pt x="0" y="436737"/>
                  </a:moveTo>
                  <a:lnTo>
                    <a:pt x="223909" y="278695"/>
                  </a:lnTo>
                  <a:lnTo>
                    <a:pt x="333633" y="530199"/>
                  </a:lnTo>
                  <a:lnTo>
                    <a:pt x="863831" y="0"/>
                  </a:lnTo>
                  <a:lnTo>
                    <a:pt x="1023050" y="238425"/>
                  </a:lnTo>
                  <a:lnTo>
                    <a:pt x="264476" y="729983"/>
                  </a:lnTo>
                  <a:lnTo>
                    <a:pt x="0" y="4367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D7564B32-A3B5-F5CD-CEA1-297F79586E65}"/>
              </a:ext>
            </a:extLst>
          </p:cNvPr>
          <p:cNvGrpSpPr/>
          <p:nvPr/>
        </p:nvGrpSpPr>
        <p:grpSpPr>
          <a:xfrm>
            <a:off x="2727703" y="3767632"/>
            <a:ext cx="364633" cy="361015"/>
            <a:chOff x="2828925" y="2706112"/>
            <a:chExt cx="464378" cy="460240"/>
          </a:xfrm>
        </p:grpSpPr>
        <p:sp>
          <p:nvSpPr>
            <p:cNvPr id="26" name="TextBox 25">
              <a:extLst>
                <a:ext uri="{FF2B5EF4-FFF2-40B4-BE49-F238E27FC236}">
                  <a16:creationId xmlns:a16="http://schemas.microsoft.com/office/drawing/2014/main" id="{F49FDF22-D368-6635-DAAE-BB97B5D2C758}"/>
                </a:ext>
              </a:extLst>
            </p:cNvPr>
            <p:cNvSpPr txBox="1"/>
            <p:nvPr/>
          </p:nvSpPr>
          <p:spPr>
            <a:xfrm>
              <a:off x="2828925" y="2797020"/>
              <a:ext cx="397704" cy="369332"/>
            </a:xfrm>
            <a:prstGeom prst="rect">
              <a:avLst/>
            </a:prstGeom>
            <a:noFill/>
            <a:ln w="28575">
              <a:solidFill>
                <a:schemeClr val="accent5"/>
              </a:solidFill>
            </a:ln>
          </p:spPr>
          <p:txBody>
            <a:bodyPr wrap="square" rtlCol="0">
              <a:spAutoFit/>
            </a:bodyPr>
            <a:lstStyle/>
            <a:p>
              <a:endParaRPr lang="en-US"/>
            </a:p>
          </p:txBody>
        </p:sp>
        <p:sp>
          <p:nvSpPr>
            <p:cNvPr id="27" name="Freeform 21">
              <a:extLst>
                <a:ext uri="{FF2B5EF4-FFF2-40B4-BE49-F238E27FC236}">
                  <a16:creationId xmlns:a16="http://schemas.microsoft.com/office/drawing/2014/main" id="{C65A9638-BA8E-7E5A-F57C-4FC8E9D943E9}"/>
                </a:ext>
              </a:extLst>
            </p:cNvPr>
            <p:cNvSpPr/>
            <p:nvPr/>
          </p:nvSpPr>
          <p:spPr>
            <a:xfrm>
              <a:off x="2895600" y="2706112"/>
              <a:ext cx="397703" cy="411263"/>
            </a:xfrm>
            <a:custGeom>
              <a:avLst/>
              <a:gdLst>
                <a:gd name="connsiteX0" fmla="*/ 0 w 1037345"/>
                <a:gd name="connsiteY0" fmla="*/ 338098 h 729983"/>
                <a:gd name="connsiteX1" fmla="*/ 238205 w 1037345"/>
                <a:gd name="connsiteY1" fmla="*/ 199785 h 729983"/>
                <a:gd name="connsiteX2" fmla="*/ 376518 w 1037345"/>
                <a:gd name="connsiteY2" fmla="*/ 530199 h 729983"/>
                <a:gd name="connsiteX3" fmla="*/ 906716 w 1037345"/>
                <a:gd name="connsiteY3" fmla="*/ 0 h 729983"/>
                <a:gd name="connsiteX4" fmla="*/ 1037345 w 1037345"/>
                <a:gd name="connsiteY4" fmla="*/ 376518 h 729983"/>
                <a:gd name="connsiteX5" fmla="*/ 307361 w 1037345"/>
                <a:gd name="connsiteY5" fmla="*/ 729983 h 729983"/>
                <a:gd name="connsiteX6" fmla="*/ 0 w 1037345"/>
                <a:gd name="connsiteY6" fmla="*/ 338098 h 729983"/>
                <a:gd name="connsiteX0" fmla="*/ 0 w 1065935"/>
                <a:gd name="connsiteY0" fmla="*/ 338098 h 729983"/>
                <a:gd name="connsiteX1" fmla="*/ 238205 w 1065935"/>
                <a:gd name="connsiteY1" fmla="*/ 19978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65935"/>
                <a:gd name="connsiteY0" fmla="*/ 338098 h 729983"/>
                <a:gd name="connsiteX1" fmla="*/ 266794 w 1065935"/>
                <a:gd name="connsiteY1" fmla="*/ 27869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23050"/>
                <a:gd name="connsiteY0" fmla="*/ 436737 h 729983"/>
                <a:gd name="connsiteX1" fmla="*/ 223909 w 1023050"/>
                <a:gd name="connsiteY1" fmla="*/ 278695 h 729983"/>
                <a:gd name="connsiteX2" fmla="*/ 333633 w 1023050"/>
                <a:gd name="connsiteY2" fmla="*/ 530199 h 729983"/>
                <a:gd name="connsiteX3" fmla="*/ 863831 w 1023050"/>
                <a:gd name="connsiteY3" fmla="*/ 0 h 729983"/>
                <a:gd name="connsiteX4" fmla="*/ 1023050 w 1023050"/>
                <a:gd name="connsiteY4" fmla="*/ 238425 h 729983"/>
                <a:gd name="connsiteX5" fmla="*/ 264476 w 1023050"/>
                <a:gd name="connsiteY5" fmla="*/ 729983 h 729983"/>
                <a:gd name="connsiteX6" fmla="*/ 0 w 1023050"/>
                <a:gd name="connsiteY6" fmla="*/ 436737 h 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050" h="729983">
                  <a:moveTo>
                    <a:pt x="0" y="436737"/>
                  </a:moveTo>
                  <a:lnTo>
                    <a:pt x="223909" y="278695"/>
                  </a:lnTo>
                  <a:lnTo>
                    <a:pt x="333633" y="530199"/>
                  </a:lnTo>
                  <a:lnTo>
                    <a:pt x="863831" y="0"/>
                  </a:lnTo>
                  <a:lnTo>
                    <a:pt x="1023050" y="238425"/>
                  </a:lnTo>
                  <a:lnTo>
                    <a:pt x="264476" y="729983"/>
                  </a:lnTo>
                  <a:lnTo>
                    <a:pt x="0" y="4367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6A5CBCDB-DAD3-C126-FF69-5BD836800784}"/>
              </a:ext>
            </a:extLst>
          </p:cNvPr>
          <p:cNvGrpSpPr/>
          <p:nvPr/>
        </p:nvGrpSpPr>
        <p:grpSpPr>
          <a:xfrm>
            <a:off x="2727703" y="4199043"/>
            <a:ext cx="364633" cy="361015"/>
            <a:chOff x="2828925" y="2706112"/>
            <a:chExt cx="464378" cy="460240"/>
          </a:xfrm>
        </p:grpSpPr>
        <p:sp>
          <p:nvSpPr>
            <p:cNvPr id="23" name="TextBox 22">
              <a:extLst>
                <a:ext uri="{FF2B5EF4-FFF2-40B4-BE49-F238E27FC236}">
                  <a16:creationId xmlns:a16="http://schemas.microsoft.com/office/drawing/2014/main" id="{AF614B38-EDFA-5D9E-A3A0-E2CD5C7C3936}"/>
                </a:ext>
              </a:extLst>
            </p:cNvPr>
            <p:cNvSpPr txBox="1"/>
            <p:nvPr/>
          </p:nvSpPr>
          <p:spPr>
            <a:xfrm>
              <a:off x="2828925" y="2797020"/>
              <a:ext cx="397704" cy="369332"/>
            </a:xfrm>
            <a:prstGeom prst="rect">
              <a:avLst/>
            </a:prstGeom>
            <a:noFill/>
            <a:ln w="28575">
              <a:solidFill>
                <a:schemeClr val="accent5"/>
              </a:solidFill>
            </a:ln>
          </p:spPr>
          <p:txBody>
            <a:bodyPr wrap="square" rtlCol="0">
              <a:spAutoFit/>
            </a:bodyPr>
            <a:lstStyle/>
            <a:p>
              <a:endParaRPr lang="en-US"/>
            </a:p>
          </p:txBody>
        </p:sp>
        <p:sp>
          <p:nvSpPr>
            <p:cNvPr id="24" name="Freeform 21">
              <a:extLst>
                <a:ext uri="{FF2B5EF4-FFF2-40B4-BE49-F238E27FC236}">
                  <a16:creationId xmlns:a16="http://schemas.microsoft.com/office/drawing/2014/main" id="{B08A9BBC-873A-7991-24AC-D49465144806}"/>
                </a:ext>
              </a:extLst>
            </p:cNvPr>
            <p:cNvSpPr/>
            <p:nvPr/>
          </p:nvSpPr>
          <p:spPr>
            <a:xfrm>
              <a:off x="2895600" y="2706112"/>
              <a:ext cx="397703" cy="411263"/>
            </a:xfrm>
            <a:custGeom>
              <a:avLst/>
              <a:gdLst>
                <a:gd name="connsiteX0" fmla="*/ 0 w 1037345"/>
                <a:gd name="connsiteY0" fmla="*/ 338098 h 729983"/>
                <a:gd name="connsiteX1" fmla="*/ 238205 w 1037345"/>
                <a:gd name="connsiteY1" fmla="*/ 199785 h 729983"/>
                <a:gd name="connsiteX2" fmla="*/ 376518 w 1037345"/>
                <a:gd name="connsiteY2" fmla="*/ 530199 h 729983"/>
                <a:gd name="connsiteX3" fmla="*/ 906716 w 1037345"/>
                <a:gd name="connsiteY3" fmla="*/ 0 h 729983"/>
                <a:gd name="connsiteX4" fmla="*/ 1037345 w 1037345"/>
                <a:gd name="connsiteY4" fmla="*/ 376518 h 729983"/>
                <a:gd name="connsiteX5" fmla="*/ 307361 w 1037345"/>
                <a:gd name="connsiteY5" fmla="*/ 729983 h 729983"/>
                <a:gd name="connsiteX6" fmla="*/ 0 w 1037345"/>
                <a:gd name="connsiteY6" fmla="*/ 338098 h 729983"/>
                <a:gd name="connsiteX0" fmla="*/ 0 w 1065935"/>
                <a:gd name="connsiteY0" fmla="*/ 338098 h 729983"/>
                <a:gd name="connsiteX1" fmla="*/ 238205 w 1065935"/>
                <a:gd name="connsiteY1" fmla="*/ 19978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65935"/>
                <a:gd name="connsiteY0" fmla="*/ 338098 h 729983"/>
                <a:gd name="connsiteX1" fmla="*/ 266794 w 1065935"/>
                <a:gd name="connsiteY1" fmla="*/ 27869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23050"/>
                <a:gd name="connsiteY0" fmla="*/ 436737 h 729983"/>
                <a:gd name="connsiteX1" fmla="*/ 223909 w 1023050"/>
                <a:gd name="connsiteY1" fmla="*/ 278695 h 729983"/>
                <a:gd name="connsiteX2" fmla="*/ 333633 w 1023050"/>
                <a:gd name="connsiteY2" fmla="*/ 530199 h 729983"/>
                <a:gd name="connsiteX3" fmla="*/ 863831 w 1023050"/>
                <a:gd name="connsiteY3" fmla="*/ 0 h 729983"/>
                <a:gd name="connsiteX4" fmla="*/ 1023050 w 1023050"/>
                <a:gd name="connsiteY4" fmla="*/ 238425 h 729983"/>
                <a:gd name="connsiteX5" fmla="*/ 264476 w 1023050"/>
                <a:gd name="connsiteY5" fmla="*/ 729983 h 729983"/>
                <a:gd name="connsiteX6" fmla="*/ 0 w 1023050"/>
                <a:gd name="connsiteY6" fmla="*/ 436737 h 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050" h="729983">
                  <a:moveTo>
                    <a:pt x="0" y="436737"/>
                  </a:moveTo>
                  <a:lnTo>
                    <a:pt x="223909" y="278695"/>
                  </a:lnTo>
                  <a:lnTo>
                    <a:pt x="333633" y="530199"/>
                  </a:lnTo>
                  <a:lnTo>
                    <a:pt x="863831" y="0"/>
                  </a:lnTo>
                  <a:lnTo>
                    <a:pt x="1023050" y="238425"/>
                  </a:lnTo>
                  <a:lnTo>
                    <a:pt x="264476" y="729983"/>
                  </a:lnTo>
                  <a:lnTo>
                    <a:pt x="0" y="4367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6F36DC1B-C787-5294-E3D1-54E4870FD309}"/>
              </a:ext>
            </a:extLst>
          </p:cNvPr>
          <p:cNvGrpSpPr/>
          <p:nvPr/>
        </p:nvGrpSpPr>
        <p:grpSpPr>
          <a:xfrm>
            <a:off x="2727703" y="4630761"/>
            <a:ext cx="364633" cy="361015"/>
            <a:chOff x="2828925" y="2706112"/>
            <a:chExt cx="464378" cy="460240"/>
          </a:xfrm>
        </p:grpSpPr>
        <p:sp>
          <p:nvSpPr>
            <p:cNvPr id="21" name="TextBox 20">
              <a:extLst>
                <a:ext uri="{FF2B5EF4-FFF2-40B4-BE49-F238E27FC236}">
                  <a16:creationId xmlns:a16="http://schemas.microsoft.com/office/drawing/2014/main" id="{87E08BDE-AE2D-7387-EE5B-AF1705C2FF72}"/>
                </a:ext>
              </a:extLst>
            </p:cNvPr>
            <p:cNvSpPr txBox="1"/>
            <p:nvPr/>
          </p:nvSpPr>
          <p:spPr>
            <a:xfrm>
              <a:off x="2828925" y="2797020"/>
              <a:ext cx="397704" cy="369332"/>
            </a:xfrm>
            <a:prstGeom prst="rect">
              <a:avLst/>
            </a:prstGeom>
            <a:noFill/>
            <a:ln w="28575">
              <a:solidFill>
                <a:schemeClr val="accent5"/>
              </a:solidFill>
            </a:ln>
          </p:spPr>
          <p:txBody>
            <a:bodyPr wrap="square" rtlCol="0">
              <a:spAutoFit/>
            </a:bodyPr>
            <a:lstStyle/>
            <a:p>
              <a:endParaRPr lang="en-US"/>
            </a:p>
          </p:txBody>
        </p:sp>
        <p:sp>
          <p:nvSpPr>
            <p:cNvPr id="22" name="Freeform 21">
              <a:extLst>
                <a:ext uri="{FF2B5EF4-FFF2-40B4-BE49-F238E27FC236}">
                  <a16:creationId xmlns:a16="http://schemas.microsoft.com/office/drawing/2014/main" id="{967929E6-64B4-E731-71CF-C39E840E83F3}"/>
                </a:ext>
              </a:extLst>
            </p:cNvPr>
            <p:cNvSpPr/>
            <p:nvPr/>
          </p:nvSpPr>
          <p:spPr>
            <a:xfrm>
              <a:off x="2895600" y="2706112"/>
              <a:ext cx="397703" cy="411263"/>
            </a:xfrm>
            <a:custGeom>
              <a:avLst/>
              <a:gdLst>
                <a:gd name="connsiteX0" fmla="*/ 0 w 1037345"/>
                <a:gd name="connsiteY0" fmla="*/ 338098 h 729983"/>
                <a:gd name="connsiteX1" fmla="*/ 238205 w 1037345"/>
                <a:gd name="connsiteY1" fmla="*/ 199785 h 729983"/>
                <a:gd name="connsiteX2" fmla="*/ 376518 w 1037345"/>
                <a:gd name="connsiteY2" fmla="*/ 530199 h 729983"/>
                <a:gd name="connsiteX3" fmla="*/ 906716 w 1037345"/>
                <a:gd name="connsiteY3" fmla="*/ 0 h 729983"/>
                <a:gd name="connsiteX4" fmla="*/ 1037345 w 1037345"/>
                <a:gd name="connsiteY4" fmla="*/ 376518 h 729983"/>
                <a:gd name="connsiteX5" fmla="*/ 307361 w 1037345"/>
                <a:gd name="connsiteY5" fmla="*/ 729983 h 729983"/>
                <a:gd name="connsiteX6" fmla="*/ 0 w 1037345"/>
                <a:gd name="connsiteY6" fmla="*/ 338098 h 729983"/>
                <a:gd name="connsiteX0" fmla="*/ 0 w 1065935"/>
                <a:gd name="connsiteY0" fmla="*/ 338098 h 729983"/>
                <a:gd name="connsiteX1" fmla="*/ 238205 w 1065935"/>
                <a:gd name="connsiteY1" fmla="*/ 19978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65935"/>
                <a:gd name="connsiteY0" fmla="*/ 338098 h 729983"/>
                <a:gd name="connsiteX1" fmla="*/ 266794 w 1065935"/>
                <a:gd name="connsiteY1" fmla="*/ 278695 h 729983"/>
                <a:gd name="connsiteX2" fmla="*/ 376518 w 1065935"/>
                <a:gd name="connsiteY2" fmla="*/ 530199 h 729983"/>
                <a:gd name="connsiteX3" fmla="*/ 906716 w 1065935"/>
                <a:gd name="connsiteY3" fmla="*/ 0 h 729983"/>
                <a:gd name="connsiteX4" fmla="*/ 1065935 w 1065935"/>
                <a:gd name="connsiteY4" fmla="*/ 238425 h 729983"/>
                <a:gd name="connsiteX5" fmla="*/ 307361 w 1065935"/>
                <a:gd name="connsiteY5" fmla="*/ 729983 h 729983"/>
                <a:gd name="connsiteX6" fmla="*/ 0 w 1065935"/>
                <a:gd name="connsiteY6" fmla="*/ 338098 h 729983"/>
                <a:gd name="connsiteX0" fmla="*/ 0 w 1023050"/>
                <a:gd name="connsiteY0" fmla="*/ 436737 h 729983"/>
                <a:gd name="connsiteX1" fmla="*/ 223909 w 1023050"/>
                <a:gd name="connsiteY1" fmla="*/ 278695 h 729983"/>
                <a:gd name="connsiteX2" fmla="*/ 333633 w 1023050"/>
                <a:gd name="connsiteY2" fmla="*/ 530199 h 729983"/>
                <a:gd name="connsiteX3" fmla="*/ 863831 w 1023050"/>
                <a:gd name="connsiteY3" fmla="*/ 0 h 729983"/>
                <a:gd name="connsiteX4" fmla="*/ 1023050 w 1023050"/>
                <a:gd name="connsiteY4" fmla="*/ 238425 h 729983"/>
                <a:gd name="connsiteX5" fmla="*/ 264476 w 1023050"/>
                <a:gd name="connsiteY5" fmla="*/ 729983 h 729983"/>
                <a:gd name="connsiteX6" fmla="*/ 0 w 1023050"/>
                <a:gd name="connsiteY6" fmla="*/ 436737 h 72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050" h="729983">
                  <a:moveTo>
                    <a:pt x="0" y="436737"/>
                  </a:moveTo>
                  <a:lnTo>
                    <a:pt x="223909" y="278695"/>
                  </a:lnTo>
                  <a:lnTo>
                    <a:pt x="333633" y="530199"/>
                  </a:lnTo>
                  <a:lnTo>
                    <a:pt x="863831" y="0"/>
                  </a:lnTo>
                  <a:lnTo>
                    <a:pt x="1023050" y="238425"/>
                  </a:lnTo>
                  <a:lnTo>
                    <a:pt x="264476" y="729983"/>
                  </a:lnTo>
                  <a:lnTo>
                    <a:pt x="0" y="4367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2" name="Rectangle: Top Corners Rounded 41">
            <a:extLst>
              <a:ext uri="{FF2B5EF4-FFF2-40B4-BE49-F238E27FC236}">
                <a16:creationId xmlns:a16="http://schemas.microsoft.com/office/drawing/2014/main" id="{50B206E8-B331-4AC1-8916-066B9E0B80B3}"/>
              </a:ext>
            </a:extLst>
          </p:cNvPr>
          <p:cNvSpPr/>
          <p:nvPr/>
        </p:nvSpPr>
        <p:spPr>
          <a:xfrm rot="10800000">
            <a:off x="1981196" y="1859038"/>
            <a:ext cx="8217928" cy="563450"/>
          </a:xfrm>
          <a:prstGeom prst="round2SameRect">
            <a:avLst>
              <a:gd name="adj1" fmla="val 0"/>
              <a:gd name="adj2" fmla="val 4149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0B19E56-A4DC-473D-A10B-CECF8D95E797}"/>
              </a:ext>
            </a:extLst>
          </p:cNvPr>
          <p:cNvSpPr txBox="1"/>
          <p:nvPr/>
        </p:nvSpPr>
        <p:spPr>
          <a:xfrm>
            <a:off x="2743670" y="1940904"/>
            <a:ext cx="7001936" cy="369332"/>
          </a:xfrm>
          <a:prstGeom prst="rect">
            <a:avLst/>
          </a:prstGeom>
          <a:solidFill>
            <a:schemeClr val="accent3"/>
          </a:solidFill>
        </p:spPr>
        <p:txBody>
          <a:bodyPr wrap="square">
            <a:spAutoFit/>
          </a:bodyPr>
          <a:lstStyle/>
          <a:p>
            <a:pPr algn="ctr"/>
            <a:r>
              <a:rPr lang="en-US" sz="1800" b="1">
                <a:solidFill>
                  <a:schemeClr val="bg1"/>
                </a:solidFill>
              </a:rPr>
              <a:t>Considerations for Implementation of Genetic Testing</a:t>
            </a:r>
          </a:p>
        </p:txBody>
      </p:sp>
    </p:spTree>
    <p:extLst>
      <p:ext uri="{BB962C8B-B14F-4D97-AF65-F5344CB8AC3E}">
        <p14:creationId xmlns:p14="http://schemas.microsoft.com/office/powerpoint/2010/main" val="1804972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a:t>Opportunities to Bridge Gaps in Living Kidney Donations  </a:t>
            </a:r>
          </a:p>
        </p:txBody>
      </p:sp>
    </p:spTree>
    <p:extLst>
      <p:ext uri="{BB962C8B-B14F-4D97-AF65-F5344CB8AC3E}">
        <p14:creationId xmlns:p14="http://schemas.microsoft.com/office/powerpoint/2010/main" val="261046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Positive Experiences and Risks of LDKT</a:t>
            </a:r>
          </a:p>
        </p:txBody>
      </p:sp>
      <p:sp>
        <p:nvSpPr>
          <p:cNvPr id="5" name="TextBox 4">
            <a:extLst>
              <a:ext uri="{FF2B5EF4-FFF2-40B4-BE49-F238E27FC236}">
                <a16:creationId xmlns:a16="http://schemas.microsoft.com/office/drawing/2014/main" id="{34E5FAD3-0CDE-E8DA-1E2E-F44DE972D6F3}"/>
              </a:ext>
            </a:extLst>
          </p:cNvPr>
          <p:cNvSpPr txBox="1"/>
          <p:nvPr/>
        </p:nvSpPr>
        <p:spPr>
          <a:xfrm>
            <a:off x="609600" y="6046972"/>
            <a:ext cx="9978736" cy="811773"/>
          </a:xfrm>
          <a:prstGeom prst="rect">
            <a:avLst/>
          </a:prstGeom>
          <a:noFill/>
        </p:spPr>
        <p:txBody>
          <a:bodyPr wrap="square" rtlCol="0" anchor="b" anchorCtr="0">
            <a:noAutofit/>
          </a:bodyPr>
          <a:lstStyle/>
          <a:p>
            <a:r>
              <a:rPr lang="en-US" sz="800">
                <a:ea typeface="ITC Avant Garde Gothic Std Book" charset="0"/>
              </a:rPr>
              <a:t>LDKT, living donor kidney transplant; LKD, living kidney donor.</a:t>
            </a:r>
          </a:p>
        </p:txBody>
      </p:sp>
      <p:sp>
        <p:nvSpPr>
          <p:cNvPr id="7" name="Content Placeholder 2">
            <a:extLst>
              <a:ext uri="{FF2B5EF4-FFF2-40B4-BE49-F238E27FC236}">
                <a16:creationId xmlns:a16="http://schemas.microsoft.com/office/drawing/2014/main" id="{E78D919C-4ACE-A956-7B3C-CC6B51D2418B}"/>
              </a:ext>
            </a:extLst>
          </p:cNvPr>
          <p:cNvSpPr>
            <a:spLocks noGrp="1"/>
          </p:cNvSpPr>
          <p:nvPr>
            <p:ph idx="1"/>
          </p:nvPr>
        </p:nvSpPr>
        <p:spPr>
          <a:xfrm>
            <a:off x="762000" y="1088136"/>
            <a:ext cx="10535265" cy="4678363"/>
          </a:xfrm>
        </p:spPr>
        <p:txBody>
          <a:bodyPr/>
          <a:lstStyle/>
          <a:p>
            <a:pPr>
              <a:lnSpc>
                <a:spcPct val="100000"/>
              </a:lnSpc>
              <a:spcBef>
                <a:spcPct val="0"/>
              </a:spcBef>
              <a:spcAft>
                <a:spcPct val="0"/>
              </a:spcAft>
            </a:pPr>
            <a:r>
              <a:rPr kumimoji="0" lang="en-US" altLang="en-US" sz="2400" b="0" i="0" u="none" strike="noStrike" cap="none" normalizeH="0" baseline="0">
                <a:ln>
                  <a:noFill/>
                </a:ln>
                <a:solidFill>
                  <a:schemeClr val="tx1"/>
                </a:solidFill>
                <a:effectLst/>
                <a:latin typeface="Arial" panose="020B0604020202020204" pitchFamily="34" charset="0"/>
              </a:rPr>
              <a:t>LKDs may have many positive experiences, but there are also potential risks involved</a:t>
            </a:r>
          </a:p>
          <a:p>
            <a:pPr lvl="0"/>
            <a:r>
              <a:rPr lang="en-US"/>
              <a:t>Throughout today’s discussion, we will review both the potential positive outcomes and risks associated with LDKT</a:t>
            </a:r>
          </a:p>
        </p:txBody>
      </p:sp>
    </p:spTree>
    <p:custDataLst>
      <p:tags r:id="rId1"/>
    </p:custDataLst>
    <p:extLst>
      <p:ext uri="{BB962C8B-B14F-4D97-AF65-F5344CB8AC3E}">
        <p14:creationId xmlns:p14="http://schemas.microsoft.com/office/powerpoint/2010/main" val="285201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en-US" sz="800" b="0" i="0">
                <a:effectLst/>
              </a:rPr>
              <a:t>CI, confidence interval; </a:t>
            </a:r>
            <a:r>
              <a:rPr lang="de-DE" sz="800">
                <a:ea typeface="ITC Avant Garde Gothic Std Book" charset="0"/>
              </a:rPr>
              <a:t>LDKT, living donor kidney transplant; LKD, living kidney donor.</a:t>
            </a:r>
          </a:p>
          <a:p>
            <a:r>
              <a:rPr lang="de-DE" sz="800" b="1">
                <a:ea typeface="ITC Avant Garde Gothic Std Book" charset="0"/>
              </a:rPr>
              <a:t>1. </a:t>
            </a:r>
            <a:r>
              <a:rPr lang="de-DE" sz="800">
                <a:ea typeface="ITC Avant Garde Gothic Std Book" charset="0"/>
              </a:rPr>
              <a:t>Purnell TS, et al.</a:t>
            </a:r>
            <a:r>
              <a:rPr lang="en-US" sz="800">
                <a:ea typeface="ITC Avant Garde Gothic Std Book" charset="0"/>
              </a:rPr>
              <a:t> </a:t>
            </a:r>
            <a:r>
              <a:rPr lang="de-DE" sz="800" i="1">
                <a:ea typeface="ITC Avant Garde Gothic Std Book" charset="0"/>
              </a:rPr>
              <a:t>JAMA. </a:t>
            </a:r>
            <a:r>
              <a:rPr lang="de-DE" sz="800">
                <a:ea typeface="ITC Avant Garde Gothic Std Book" charset="0"/>
              </a:rPr>
              <a:t>2018;319(1):49-61. </a:t>
            </a:r>
            <a:r>
              <a:rPr lang="de-DE" sz="800" b="1">
                <a:ea typeface="ITC Avant Garde Gothic Std Book" charset="0"/>
              </a:rPr>
              <a:t>2. </a:t>
            </a:r>
            <a:r>
              <a:rPr lang="de-DE" sz="800">
                <a:ea typeface="ITC Avant Garde Gothic Std Book" charset="0"/>
              </a:rPr>
              <a:t>Lentine KL, et al. </a:t>
            </a:r>
            <a:r>
              <a:rPr lang="de-DE" sz="800" i="1">
                <a:ea typeface="ITC Avant Garde Gothic Std Book" charset="0"/>
              </a:rPr>
              <a:t>Am J Transplant. </a:t>
            </a:r>
            <a:r>
              <a:rPr lang="de-DE" sz="800">
                <a:ea typeface="ITC Avant Garde Gothic Std Book" charset="0"/>
              </a:rPr>
              <a:t>2022;22(suppl 2):21-136. </a:t>
            </a:r>
            <a:endParaRPr lang="en-US" sz="800">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a:t>Racial and Ethnic Disparities Exist With Living </a:t>
            </a:r>
            <a:br>
              <a:rPr lang="en-US"/>
            </a:br>
            <a:r>
              <a:rPr lang="en-US"/>
              <a:t>Kidney Donation</a:t>
            </a:r>
          </a:p>
        </p:txBody>
      </p:sp>
      <p:sp>
        <p:nvSpPr>
          <p:cNvPr id="7" name="Content Placeholder 2">
            <a:extLst>
              <a:ext uri="{FF2B5EF4-FFF2-40B4-BE49-F238E27FC236}">
                <a16:creationId xmlns:a16="http://schemas.microsoft.com/office/drawing/2014/main" id="{83334BE2-4175-45C4-83C9-F487828CC2AD}"/>
              </a:ext>
            </a:extLst>
          </p:cNvPr>
          <p:cNvSpPr>
            <a:spLocks noGrp="1"/>
          </p:cNvSpPr>
          <p:nvPr>
            <p:ph idx="1"/>
          </p:nvPr>
        </p:nvSpPr>
        <p:spPr>
          <a:xfrm>
            <a:off x="609600" y="1349278"/>
            <a:ext cx="11365282" cy="5230974"/>
          </a:xfrm>
        </p:spPr>
        <p:txBody>
          <a:bodyPr/>
          <a:lstStyle/>
          <a:p>
            <a:pPr>
              <a:lnSpc>
                <a:spcPct val="100000"/>
              </a:lnSpc>
              <a:spcBef>
                <a:spcPts val="0"/>
              </a:spcBef>
              <a:spcAft>
                <a:spcPts val="600"/>
              </a:spcAft>
            </a:pPr>
            <a:r>
              <a:rPr lang="en-US" sz="1600"/>
              <a:t>Numbers of Black, Hispanic, or Asian LKDs have remained stable over the last 10 years and are </a:t>
            </a:r>
            <a:r>
              <a:rPr lang="en-US" sz="1600" b="1">
                <a:solidFill>
                  <a:schemeClr val="accent1"/>
                </a:solidFill>
              </a:rPr>
              <a:t>substantially lower </a:t>
            </a:r>
            <a:r>
              <a:rPr lang="en-US" sz="1600"/>
              <a:t>than their White counterparts</a:t>
            </a:r>
            <a:r>
              <a:rPr lang="en-US" sz="1600" baseline="30000"/>
              <a:t>1,2</a:t>
            </a:r>
          </a:p>
          <a:p>
            <a:pPr>
              <a:lnSpc>
                <a:spcPct val="100000"/>
              </a:lnSpc>
              <a:spcBef>
                <a:spcPts val="0"/>
              </a:spcBef>
              <a:spcAft>
                <a:spcPts val="600"/>
              </a:spcAft>
            </a:pPr>
            <a:r>
              <a:rPr lang="en-US" sz="1600"/>
              <a:t>Over the past 2 decades, increased attention and efforts have aimed to reduce racial/ethnic disparities in LDKTs within the United States</a:t>
            </a:r>
            <a:r>
              <a:rPr lang="en-US" sz="1600" baseline="30000"/>
              <a:t>1</a:t>
            </a:r>
          </a:p>
          <a:p>
            <a:pPr>
              <a:lnSpc>
                <a:spcPct val="100000"/>
              </a:lnSpc>
              <a:spcBef>
                <a:spcPts val="0"/>
              </a:spcBef>
              <a:spcAft>
                <a:spcPts val="600"/>
              </a:spcAft>
            </a:pPr>
            <a:r>
              <a:rPr lang="en-US" sz="1600"/>
              <a:t>Compared with receipt of LDKTs among White patients, </a:t>
            </a:r>
            <a:r>
              <a:rPr lang="en-US" sz="1600" b="1">
                <a:solidFill>
                  <a:schemeClr val="accent1"/>
                </a:solidFill>
              </a:rPr>
              <a:t>the incidence of living kidney donation among other races has continued to decrease over time</a:t>
            </a:r>
            <a:r>
              <a:rPr lang="en-US" sz="1600" baseline="30000"/>
              <a:t>1</a:t>
            </a:r>
            <a:endParaRPr lang="en-US" sz="1600"/>
          </a:p>
        </p:txBody>
      </p:sp>
      <p:sp>
        <p:nvSpPr>
          <p:cNvPr id="8" name="TextBox 7">
            <a:extLst>
              <a:ext uri="{FF2B5EF4-FFF2-40B4-BE49-F238E27FC236}">
                <a16:creationId xmlns:a16="http://schemas.microsoft.com/office/drawing/2014/main" id="{42242AEF-496D-4513-B8E9-4BAC2BEB964B}"/>
              </a:ext>
            </a:extLst>
          </p:cNvPr>
          <p:cNvSpPr txBox="1"/>
          <p:nvPr/>
        </p:nvSpPr>
        <p:spPr>
          <a:xfrm>
            <a:off x="1337802" y="5332969"/>
            <a:ext cx="4788811" cy="175753"/>
          </a:xfrm>
          <a:prstGeom prst="rect">
            <a:avLst/>
          </a:prstGeom>
          <a:noFill/>
        </p:spPr>
        <p:txBody>
          <a:bodyPr wrap="none" rtlCol="0">
            <a:noAutofit/>
          </a:bodyPr>
          <a:lstStyle/>
          <a:p>
            <a:endParaRPr lang="en-US" sz="800"/>
          </a:p>
        </p:txBody>
      </p:sp>
      <p:sp>
        <p:nvSpPr>
          <p:cNvPr id="12" name="Rectangle: Rounded Corners 11">
            <a:extLst>
              <a:ext uri="{FF2B5EF4-FFF2-40B4-BE49-F238E27FC236}">
                <a16:creationId xmlns:a16="http://schemas.microsoft.com/office/drawing/2014/main" id="{DD8EADE3-92AB-4755-96FC-D95A65A6DB97}"/>
              </a:ext>
            </a:extLst>
          </p:cNvPr>
          <p:cNvSpPr/>
          <p:nvPr/>
        </p:nvSpPr>
        <p:spPr>
          <a:xfrm>
            <a:off x="7008983" y="3460011"/>
            <a:ext cx="4689904" cy="235865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These findings suggest that other national evidence-based strategies are needed to more effectively address racial/ethnic disparities</a:t>
            </a:r>
            <a:r>
              <a:rPr lang="en-US" sz="2000" b="1" baseline="30000">
                <a:solidFill>
                  <a:schemeClr val="tx1"/>
                </a:solidFill>
              </a:rPr>
              <a:t>1</a:t>
            </a:r>
            <a:endParaRPr lang="en-US" sz="2000" b="1">
              <a:solidFill>
                <a:schemeClr val="tx1"/>
              </a:solidFill>
            </a:endParaRPr>
          </a:p>
        </p:txBody>
      </p:sp>
      <p:sp>
        <p:nvSpPr>
          <p:cNvPr id="3" name="Content Placeholder 2">
            <a:extLst>
              <a:ext uri="{FF2B5EF4-FFF2-40B4-BE49-F238E27FC236}">
                <a16:creationId xmlns:a16="http://schemas.microsoft.com/office/drawing/2014/main" id="{7BC8CB41-B825-6CAA-8089-4D6B6C809F88}"/>
              </a:ext>
            </a:extLst>
          </p:cNvPr>
          <p:cNvSpPr txBox="1">
            <a:spLocks/>
          </p:cNvSpPr>
          <p:nvPr/>
        </p:nvSpPr>
        <p:spPr bwMode="auto">
          <a:xfrm>
            <a:off x="762000" y="3306870"/>
            <a:ext cx="7357533" cy="3425781"/>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spcBef>
                <a:spcPts val="0"/>
              </a:spcBef>
            </a:pPr>
            <a:r>
              <a:rPr lang="en-US" sz="1600"/>
              <a:t>From 1995 to 1999, the adjusted sub hazard ratio was:</a:t>
            </a:r>
          </a:p>
          <a:p>
            <a:pPr lvl="2">
              <a:lnSpc>
                <a:spcPct val="100000"/>
              </a:lnSpc>
              <a:spcBef>
                <a:spcPts val="0"/>
              </a:spcBef>
            </a:pPr>
            <a:r>
              <a:rPr lang="en-US" sz="1600"/>
              <a:t>Black patients: 0.45 (95% CI, 0.42-0.48) </a:t>
            </a:r>
          </a:p>
          <a:p>
            <a:pPr lvl="2">
              <a:lnSpc>
                <a:spcPct val="100000"/>
              </a:lnSpc>
              <a:spcBef>
                <a:spcPts val="0"/>
              </a:spcBef>
            </a:pPr>
            <a:r>
              <a:rPr lang="en-US" sz="1600"/>
              <a:t>Hispanic patients: 0.83 (95% CI, 0.77-0.88) </a:t>
            </a:r>
          </a:p>
          <a:p>
            <a:pPr lvl="2">
              <a:lnSpc>
                <a:spcPct val="100000"/>
              </a:lnSpc>
              <a:spcBef>
                <a:spcPts val="0"/>
              </a:spcBef>
            </a:pPr>
            <a:r>
              <a:rPr lang="en-US" sz="1600"/>
              <a:t>Asian patients: 0.56 (95% CI, 0.50-0.63)</a:t>
            </a:r>
          </a:p>
          <a:p>
            <a:pPr lvl="1">
              <a:lnSpc>
                <a:spcPct val="100000"/>
              </a:lnSpc>
              <a:spcBef>
                <a:spcPts val="0"/>
              </a:spcBef>
            </a:pPr>
            <a:r>
              <a:rPr lang="en-US" sz="1600"/>
              <a:t>From 2010 to 2014, the adjusted sub hazard ratio was:</a:t>
            </a:r>
          </a:p>
          <a:p>
            <a:pPr lvl="2">
              <a:lnSpc>
                <a:spcPct val="100000"/>
              </a:lnSpc>
              <a:spcBef>
                <a:spcPts val="0"/>
              </a:spcBef>
            </a:pPr>
            <a:r>
              <a:rPr lang="en-US" sz="1600"/>
              <a:t>Black patients: 0.27 (95% CI, 0.26-0.28) </a:t>
            </a:r>
          </a:p>
          <a:p>
            <a:pPr lvl="2">
              <a:lnSpc>
                <a:spcPct val="100000"/>
              </a:lnSpc>
              <a:spcBef>
                <a:spcPts val="0"/>
              </a:spcBef>
            </a:pPr>
            <a:r>
              <a:rPr lang="en-US" sz="1600"/>
              <a:t>Hispanic patients: 0.52 (95% CI, 0.50-0.54) </a:t>
            </a:r>
          </a:p>
          <a:p>
            <a:pPr lvl="2">
              <a:lnSpc>
                <a:spcPct val="100000"/>
              </a:lnSpc>
              <a:spcBef>
                <a:spcPts val="0"/>
              </a:spcBef>
            </a:pPr>
            <a:r>
              <a:rPr lang="en-US" sz="1600"/>
              <a:t>Asian patients: 0.42 (95% CI, 0.39-0.45) </a:t>
            </a:r>
          </a:p>
        </p:txBody>
      </p:sp>
    </p:spTree>
    <p:extLst>
      <p:ext uri="{BB962C8B-B14F-4D97-AF65-F5344CB8AC3E}">
        <p14:creationId xmlns:p14="http://schemas.microsoft.com/office/powerpoint/2010/main" val="1989797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en-US" sz="800" b="0" i="0">
                <a:effectLst/>
              </a:rPr>
              <a:t>CI, confidence interval; </a:t>
            </a:r>
            <a:r>
              <a:rPr lang="de-DE" sz="800">
                <a:ea typeface="ITC Avant Garde Gothic Std Book" charset="0"/>
              </a:rPr>
              <a:t>eGFR, estimated glomerular filtration rate; HR, hazard ratio; LDKT, living donor kidney transplant; LKD, living kidney donor; OPTN, Organ Procurement and Transplantation Network.</a:t>
            </a:r>
          </a:p>
          <a:p>
            <a:r>
              <a:rPr lang="en-US" sz="800" b="1">
                <a:ea typeface="ITC Avant Garde Gothic Std Book" charset="0"/>
              </a:rPr>
              <a:t>1. </a:t>
            </a:r>
            <a:r>
              <a:rPr lang="en-US" sz="800">
                <a:ea typeface="ITC Avant Garde Gothic Std Book" charset="0"/>
              </a:rPr>
              <a:t>Kumar K, et al. </a:t>
            </a:r>
            <a:r>
              <a:rPr lang="en-US" sz="800" i="1">
                <a:ea typeface="ITC Avant Garde Gothic Std Book" charset="0"/>
              </a:rPr>
              <a:t>Clin Transplant</a:t>
            </a:r>
            <a:r>
              <a:rPr lang="en-US" sz="800">
                <a:ea typeface="ITC Avant Garde Gothic Std Book" charset="0"/>
              </a:rPr>
              <a:t>. </a:t>
            </a:r>
            <a:r>
              <a:rPr lang="en-US" sz="800"/>
              <a:t>2018;32(7):e13291. doi:10.1111/ctr.13291 </a:t>
            </a:r>
            <a:r>
              <a:rPr lang="en-US" sz="800" b="1"/>
              <a:t>2. </a:t>
            </a:r>
            <a:r>
              <a:rPr lang="en-US" sz="800"/>
              <a:t>Organ Procurement and Transplantation Network. Establish OPTN requirement for race-neutral estimated glomerular filtration rate (eGFR) calculations. Accessed July 25, 2022. https://optn.transplant.hrsa.gov/media/xn3nhhjr/policy-notice_establish-optn-req-for-race-neutral-egfr-calcls_mac.pdf</a:t>
            </a:r>
            <a:br>
              <a:rPr lang="en-US" sz="800"/>
            </a:br>
            <a:r>
              <a:rPr lang="en-US" sz="800" b="1"/>
              <a:t>3. </a:t>
            </a:r>
            <a:r>
              <a:rPr lang="en-US" sz="800">
                <a:ea typeface="ITC Avant Garde Gothic Std Book" charset="0"/>
              </a:rPr>
              <a:t>Waterman AD, et al. </a:t>
            </a:r>
            <a:r>
              <a:rPr lang="en-US" sz="800" i="1">
                <a:ea typeface="ITC Avant Garde Gothic Std Book" charset="0"/>
              </a:rPr>
              <a:t>Clin J Am Soc Nephrol</a:t>
            </a:r>
            <a:r>
              <a:rPr lang="en-US" sz="800">
                <a:ea typeface="ITC Avant Garde Gothic Std Book" charset="0"/>
              </a:rPr>
              <a:t>. 2013;8(6):995-1002.</a:t>
            </a:r>
            <a:r>
              <a:rPr lang="en-US" sz="800"/>
              <a:t> </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a:t>The Evaluation Process May Also Contribute to the Racial Disparities in Living Kidney Donation</a:t>
            </a:r>
          </a:p>
        </p:txBody>
      </p:sp>
      <p:sp>
        <p:nvSpPr>
          <p:cNvPr id="8" name="TextBox 7">
            <a:extLst>
              <a:ext uri="{FF2B5EF4-FFF2-40B4-BE49-F238E27FC236}">
                <a16:creationId xmlns:a16="http://schemas.microsoft.com/office/drawing/2014/main" id="{42242AEF-496D-4513-B8E9-4BAC2BEB964B}"/>
              </a:ext>
            </a:extLst>
          </p:cNvPr>
          <p:cNvSpPr txBox="1"/>
          <p:nvPr/>
        </p:nvSpPr>
        <p:spPr>
          <a:xfrm>
            <a:off x="1337802" y="5332969"/>
            <a:ext cx="4788811" cy="175753"/>
          </a:xfrm>
          <a:prstGeom prst="rect">
            <a:avLst/>
          </a:prstGeom>
          <a:noFill/>
        </p:spPr>
        <p:txBody>
          <a:bodyPr wrap="none" rtlCol="0">
            <a:noAutofit/>
          </a:bodyPr>
          <a:lstStyle/>
          <a:p>
            <a:endParaRPr lang="en-US" sz="800"/>
          </a:p>
        </p:txBody>
      </p:sp>
      <p:sp>
        <p:nvSpPr>
          <p:cNvPr id="13" name="Content Placeholder 2">
            <a:extLst>
              <a:ext uri="{FF2B5EF4-FFF2-40B4-BE49-F238E27FC236}">
                <a16:creationId xmlns:a16="http://schemas.microsoft.com/office/drawing/2014/main" id="{1956DC30-1829-437F-A856-71CEE36ED4F8}"/>
              </a:ext>
            </a:extLst>
          </p:cNvPr>
          <p:cNvSpPr txBox="1">
            <a:spLocks/>
          </p:cNvSpPr>
          <p:nvPr/>
        </p:nvSpPr>
        <p:spPr bwMode="auto">
          <a:xfrm>
            <a:off x="853386" y="1286867"/>
            <a:ext cx="5185828" cy="4095365"/>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spcAft>
                <a:spcPts val="0"/>
              </a:spcAft>
            </a:pPr>
            <a:r>
              <a:rPr lang="en-US" sz="1600"/>
              <a:t>The evaluation of potential LKDs involves a complex, multistep screening process and medical examinations that may be a </a:t>
            </a:r>
            <a:r>
              <a:rPr lang="en-US" sz="1600" b="1">
                <a:solidFill>
                  <a:schemeClr val="accent1"/>
                </a:solidFill>
              </a:rPr>
              <a:t>source of racial disparities in LDKTs</a:t>
            </a:r>
            <a:r>
              <a:rPr lang="en-US" sz="1600" baseline="30000"/>
              <a:t>1</a:t>
            </a:r>
            <a:endParaRPr lang="en-US" sz="1600"/>
          </a:p>
          <a:p>
            <a:pPr lvl="1">
              <a:spcBef>
                <a:spcPts val="1200"/>
              </a:spcBef>
              <a:spcAft>
                <a:spcPts val="0"/>
              </a:spcAft>
            </a:pPr>
            <a:r>
              <a:rPr lang="en-US" sz="1400"/>
              <a:t>Compared with non-Black donor candidates, Black donor candidates experienced </a:t>
            </a:r>
            <a:r>
              <a:rPr lang="en-US" sz="1400" b="1">
                <a:solidFill>
                  <a:schemeClr val="accent1"/>
                </a:solidFill>
              </a:rPr>
              <a:t>longer delays </a:t>
            </a:r>
            <a:r>
              <a:rPr lang="en-US" sz="1400"/>
              <a:t>following referral and during the evaluation process </a:t>
            </a:r>
            <a:r>
              <a:rPr lang="en-US" sz="1400" b="1">
                <a:solidFill>
                  <a:schemeClr val="accent1"/>
                </a:solidFill>
              </a:rPr>
              <a:t>and were less</a:t>
            </a:r>
            <a:r>
              <a:rPr lang="en-US" sz="1400" b="1" baseline="30000">
                <a:solidFill>
                  <a:schemeClr val="accent1"/>
                </a:solidFill>
              </a:rPr>
              <a:t> </a:t>
            </a:r>
            <a:r>
              <a:rPr lang="en-US" sz="1400" b="1">
                <a:solidFill>
                  <a:schemeClr val="accent1"/>
                </a:solidFill>
              </a:rPr>
              <a:t>likely to progress</a:t>
            </a:r>
            <a:r>
              <a:rPr lang="en-US" sz="1400"/>
              <a:t> through the evaluation process </a:t>
            </a:r>
          </a:p>
          <a:p>
            <a:pPr>
              <a:spcBef>
                <a:spcPts val="1200"/>
              </a:spcBef>
              <a:spcAft>
                <a:spcPts val="0"/>
              </a:spcAft>
            </a:pPr>
            <a:r>
              <a:rPr lang="en-US" sz="1600"/>
              <a:t>In a recent policy change, OPTN now requires the use of </a:t>
            </a:r>
            <a:r>
              <a:rPr lang="en-US" sz="1600" b="1">
                <a:solidFill>
                  <a:schemeClr val="accent1"/>
                </a:solidFill>
              </a:rPr>
              <a:t>race-neutral eGFR calculations</a:t>
            </a:r>
            <a:r>
              <a:rPr lang="en-US" sz="1600"/>
              <a:t> to more accurately estimate eGFR values and reduce existing disparities</a:t>
            </a:r>
            <a:r>
              <a:rPr lang="en-US" sz="1600" baseline="30000"/>
              <a:t>2</a:t>
            </a:r>
            <a:r>
              <a:rPr lang="en-US" sz="1600"/>
              <a:t> </a:t>
            </a:r>
          </a:p>
        </p:txBody>
      </p:sp>
      <p:sp>
        <p:nvSpPr>
          <p:cNvPr id="14" name="TextBox 13">
            <a:extLst>
              <a:ext uri="{FF2B5EF4-FFF2-40B4-BE49-F238E27FC236}">
                <a16:creationId xmlns:a16="http://schemas.microsoft.com/office/drawing/2014/main" id="{125E4EDD-D2FC-4627-B752-06AB7C98FAAB}"/>
              </a:ext>
            </a:extLst>
          </p:cNvPr>
          <p:cNvSpPr txBox="1"/>
          <p:nvPr/>
        </p:nvSpPr>
        <p:spPr>
          <a:xfrm>
            <a:off x="5913448" y="1238789"/>
            <a:ext cx="6949775" cy="523220"/>
          </a:xfrm>
          <a:prstGeom prst="rect">
            <a:avLst/>
          </a:prstGeom>
          <a:noFill/>
        </p:spPr>
        <p:txBody>
          <a:bodyPr wrap="square" rtlCol="0">
            <a:spAutoFit/>
          </a:bodyPr>
          <a:lstStyle/>
          <a:p>
            <a:pPr algn="ctr"/>
            <a:r>
              <a:rPr lang="en-US" sz="1400" b="1">
                <a:solidFill>
                  <a:schemeClr val="accent3"/>
                </a:solidFill>
                <a:ea typeface="Arial" charset="0"/>
              </a:rPr>
              <a:t>Cumulative Incidence of Donation: Time From Donor</a:t>
            </a:r>
            <a:br>
              <a:rPr lang="en-US" sz="1400" b="1">
                <a:solidFill>
                  <a:schemeClr val="accent3"/>
                </a:solidFill>
                <a:ea typeface="Arial" charset="0"/>
              </a:rPr>
            </a:br>
            <a:r>
              <a:rPr lang="en-US" sz="1400" b="1">
                <a:solidFill>
                  <a:schemeClr val="accent3"/>
                </a:solidFill>
                <a:ea typeface="Arial" charset="0"/>
              </a:rPr>
              <a:t> Candidate Referral to Donation by Race</a:t>
            </a:r>
            <a:r>
              <a:rPr lang="en-US" sz="1400" b="1" baseline="30000">
                <a:solidFill>
                  <a:schemeClr val="accent3"/>
                </a:solidFill>
                <a:ea typeface="Arial" charset="0"/>
              </a:rPr>
              <a:t>1</a:t>
            </a:r>
            <a:r>
              <a:rPr lang="en-US" sz="1400" b="1">
                <a:solidFill>
                  <a:schemeClr val="accent3"/>
                </a:solidFill>
                <a:ea typeface="Arial" charset="0"/>
              </a:rPr>
              <a:t> </a:t>
            </a:r>
            <a:endParaRPr lang="en-US" sz="1400" b="1" baseline="30000">
              <a:solidFill>
                <a:schemeClr val="accent3"/>
              </a:solidFill>
              <a:ea typeface="Arial" charset="0"/>
            </a:endParaRPr>
          </a:p>
        </p:txBody>
      </p:sp>
      <p:sp>
        <p:nvSpPr>
          <p:cNvPr id="15" name="Freeform: Shape 14">
            <a:extLst>
              <a:ext uri="{FF2B5EF4-FFF2-40B4-BE49-F238E27FC236}">
                <a16:creationId xmlns:a16="http://schemas.microsoft.com/office/drawing/2014/main" id="{830368DF-F995-40D9-A6A5-323B7F79F78C}"/>
              </a:ext>
            </a:extLst>
          </p:cNvPr>
          <p:cNvSpPr/>
          <p:nvPr/>
        </p:nvSpPr>
        <p:spPr>
          <a:xfrm>
            <a:off x="7355258" y="2452625"/>
            <a:ext cx="4082440" cy="1279740"/>
          </a:xfrm>
          <a:custGeom>
            <a:avLst/>
            <a:gdLst>
              <a:gd name="connsiteX0" fmla="*/ 0 w 10875264"/>
              <a:gd name="connsiteY0" fmla="*/ 2651760 h 2651760"/>
              <a:gd name="connsiteX1" fmla="*/ 743712 w 10875264"/>
              <a:gd name="connsiteY1" fmla="*/ 2651760 h 2651760"/>
              <a:gd name="connsiteX2" fmla="*/ 743712 w 10875264"/>
              <a:gd name="connsiteY2" fmla="*/ 2615184 h 2651760"/>
              <a:gd name="connsiteX3" fmla="*/ 1505712 w 10875264"/>
              <a:gd name="connsiteY3" fmla="*/ 2615184 h 2651760"/>
              <a:gd name="connsiteX4" fmla="*/ 1505712 w 10875264"/>
              <a:gd name="connsiteY4" fmla="*/ 2578608 h 2651760"/>
              <a:gd name="connsiteX5" fmla="*/ 1688592 w 10875264"/>
              <a:gd name="connsiteY5" fmla="*/ 2578608 h 2651760"/>
              <a:gd name="connsiteX6" fmla="*/ 1688592 w 10875264"/>
              <a:gd name="connsiteY6" fmla="*/ 2560320 h 2651760"/>
              <a:gd name="connsiteX7" fmla="*/ 1786128 w 10875264"/>
              <a:gd name="connsiteY7" fmla="*/ 2560320 h 2651760"/>
              <a:gd name="connsiteX8" fmla="*/ 1786128 w 10875264"/>
              <a:gd name="connsiteY8" fmla="*/ 2529840 h 2651760"/>
              <a:gd name="connsiteX9" fmla="*/ 1932432 w 10875264"/>
              <a:gd name="connsiteY9" fmla="*/ 2529840 h 2651760"/>
              <a:gd name="connsiteX10" fmla="*/ 1932432 w 10875264"/>
              <a:gd name="connsiteY10" fmla="*/ 2511552 h 2651760"/>
              <a:gd name="connsiteX11" fmla="*/ 2115312 w 10875264"/>
              <a:gd name="connsiteY11" fmla="*/ 2511552 h 2651760"/>
              <a:gd name="connsiteX12" fmla="*/ 2115312 w 10875264"/>
              <a:gd name="connsiteY12" fmla="*/ 2481072 h 2651760"/>
              <a:gd name="connsiteX13" fmla="*/ 2310384 w 10875264"/>
              <a:gd name="connsiteY13" fmla="*/ 2481072 h 2651760"/>
              <a:gd name="connsiteX14" fmla="*/ 2310384 w 10875264"/>
              <a:gd name="connsiteY14" fmla="*/ 2456688 h 2651760"/>
              <a:gd name="connsiteX15" fmla="*/ 2554224 w 10875264"/>
              <a:gd name="connsiteY15" fmla="*/ 2456688 h 2651760"/>
              <a:gd name="connsiteX16" fmla="*/ 2554224 w 10875264"/>
              <a:gd name="connsiteY16" fmla="*/ 2414016 h 2651760"/>
              <a:gd name="connsiteX17" fmla="*/ 2633472 w 10875264"/>
              <a:gd name="connsiteY17" fmla="*/ 2414016 h 2651760"/>
              <a:gd name="connsiteX18" fmla="*/ 2633472 w 10875264"/>
              <a:gd name="connsiteY18" fmla="*/ 2371344 h 2651760"/>
              <a:gd name="connsiteX19" fmla="*/ 2694432 w 10875264"/>
              <a:gd name="connsiteY19" fmla="*/ 2371344 h 2651760"/>
              <a:gd name="connsiteX20" fmla="*/ 2694432 w 10875264"/>
              <a:gd name="connsiteY20" fmla="*/ 2328672 h 2651760"/>
              <a:gd name="connsiteX21" fmla="*/ 2798064 w 10875264"/>
              <a:gd name="connsiteY21" fmla="*/ 2328672 h 2651760"/>
              <a:gd name="connsiteX22" fmla="*/ 2798064 w 10875264"/>
              <a:gd name="connsiteY22" fmla="*/ 2328672 h 2651760"/>
              <a:gd name="connsiteX23" fmla="*/ 2926080 w 10875264"/>
              <a:gd name="connsiteY23" fmla="*/ 2328672 h 2651760"/>
              <a:gd name="connsiteX24" fmla="*/ 2926080 w 10875264"/>
              <a:gd name="connsiteY24" fmla="*/ 2261616 h 2651760"/>
              <a:gd name="connsiteX25" fmla="*/ 2987040 w 10875264"/>
              <a:gd name="connsiteY25" fmla="*/ 2261616 h 2651760"/>
              <a:gd name="connsiteX26" fmla="*/ 2987040 w 10875264"/>
              <a:gd name="connsiteY26" fmla="*/ 2225040 h 2651760"/>
              <a:gd name="connsiteX27" fmla="*/ 3054096 w 10875264"/>
              <a:gd name="connsiteY27" fmla="*/ 2225040 h 2651760"/>
              <a:gd name="connsiteX28" fmla="*/ 3054096 w 10875264"/>
              <a:gd name="connsiteY28" fmla="*/ 2182368 h 2651760"/>
              <a:gd name="connsiteX29" fmla="*/ 3139440 w 10875264"/>
              <a:gd name="connsiteY29" fmla="*/ 2182368 h 2651760"/>
              <a:gd name="connsiteX30" fmla="*/ 3139440 w 10875264"/>
              <a:gd name="connsiteY30" fmla="*/ 2121408 h 2651760"/>
              <a:gd name="connsiteX31" fmla="*/ 3206496 w 10875264"/>
              <a:gd name="connsiteY31" fmla="*/ 2121408 h 2651760"/>
              <a:gd name="connsiteX32" fmla="*/ 3206496 w 10875264"/>
              <a:gd name="connsiteY32" fmla="*/ 2121408 h 2651760"/>
              <a:gd name="connsiteX33" fmla="*/ 3316224 w 10875264"/>
              <a:gd name="connsiteY33" fmla="*/ 2121408 h 2651760"/>
              <a:gd name="connsiteX34" fmla="*/ 3316224 w 10875264"/>
              <a:gd name="connsiteY34" fmla="*/ 2029968 h 2651760"/>
              <a:gd name="connsiteX35" fmla="*/ 3505200 w 10875264"/>
              <a:gd name="connsiteY35" fmla="*/ 2029968 h 2651760"/>
              <a:gd name="connsiteX36" fmla="*/ 3505200 w 10875264"/>
              <a:gd name="connsiteY36" fmla="*/ 1993392 h 2651760"/>
              <a:gd name="connsiteX37" fmla="*/ 3633216 w 10875264"/>
              <a:gd name="connsiteY37" fmla="*/ 1993392 h 2651760"/>
              <a:gd name="connsiteX38" fmla="*/ 3633216 w 10875264"/>
              <a:gd name="connsiteY38" fmla="*/ 1956816 h 2651760"/>
              <a:gd name="connsiteX39" fmla="*/ 3675888 w 10875264"/>
              <a:gd name="connsiteY39" fmla="*/ 1956816 h 2651760"/>
              <a:gd name="connsiteX40" fmla="*/ 3675888 w 10875264"/>
              <a:gd name="connsiteY40" fmla="*/ 1901952 h 2651760"/>
              <a:gd name="connsiteX41" fmla="*/ 3755136 w 10875264"/>
              <a:gd name="connsiteY41" fmla="*/ 1901952 h 2651760"/>
              <a:gd name="connsiteX42" fmla="*/ 3755136 w 10875264"/>
              <a:gd name="connsiteY42" fmla="*/ 1865376 h 2651760"/>
              <a:gd name="connsiteX43" fmla="*/ 3968496 w 10875264"/>
              <a:gd name="connsiteY43" fmla="*/ 1865376 h 2651760"/>
              <a:gd name="connsiteX44" fmla="*/ 3968496 w 10875264"/>
              <a:gd name="connsiteY44" fmla="*/ 1828800 h 2651760"/>
              <a:gd name="connsiteX45" fmla="*/ 4059936 w 10875264"/>
              <a:gd name="connsiteY45" fmla="*/ 1828800 h 2651760"/>
              <a:gd name="connsiteX46" fmla="*/ 4059936 w 10875264"/>
              <a:gd name="connsiteY46" fmla="*/ 1810512 h 2651760"/>
              <a:gd name="connsiteX47" fmla="*/ 4120896 w 10875264"/>
              <a:gd name="connsiteY47" fmla="*/ 1810512 h 2651760"/>
              <a:gd name="connsiteX48" fmla="*/ 4120896 w 10875264"/>
              <a:gd name="connsiteY48" fmla="*/ 1749552 h 2651760"/>
              <a:gd name="connsiteX49" fmla="*/ 4395216 w 10875264"/>
              <a:gd name="connsiteY49" fmla="*/ 1749552 h 2651760"/>
              <a:gd name="connsiteX50" fmla="*/ 4395216 w 10875264"/>
              <a:gd name="connsiteY50" fmla="*/ 1700784 h 2651760"/>
              <a:gd name="connsiteX51" fmla="*/ 4486656 w 10875264"/>
              <a:gd name="connsiteY51" fmla="*/ 1700784 h 2651760"/>
              <a:gd name="connsiteX52" fmla="*/ 4486656 w 10875264"/>
              <a:gd name="connsiteY52" fmla="*/ 1658112 h 2651760"/>
              <a:gd name="connsiteX53" fmla="*/ 4535424 w 10875264"/>
              <a:gd name="connsiteY53" fmla="*/ 1658112 h 2651760"/>
              <a:gd name="connsiteX54" fmla="*/ 4535424 w 10875264"/>
              <a:gd name="connsiteY54" fmla="*/ 1633728 h 2651760"/>
              <a:gd name="connsiteX55" fmla="*/ 4809744 w 10875264"/>
              <a:gd name="connsiteY55" fmla="*/ 1633728 h 2651760"/>
              <a:gd name="connsiteX56" fmla="*/ 4809744 w 10875264"/>
              <a:gd name="connsiteY56" fmla="*/ 1572768 h 2651760"/>
              <a:gd name="connsiteX57" fmla="*/ 4962144 w 10875264"/>
              <a:gd name="connsiteY57" fmla="*/ 1572768 h 2651760"/>
              <a:gd name="connsiteX58" fmla="*/ 4962144 w 10875264"/>
              <a:gd name="connsiteY58" fmla="*/ 1524000 h 2651760"/>
              <a:gd name="connsiteX59" fmla="*/ 5205984 w 10875264"/>
              <a:gd name="connsiteY59" fmla="*/ 1524000 h 2651760"/>
              <a:gd name="connsiteX60" fmla="*/ 5205984 w 10875264"/>
              <a:gd name="connsiteY60" fmla="*/ 1493520 h 2651760"/>
              <a:gd name="connsiteX61" fmla="*/ 5425440 w 10875264"/>
              <a:gd name="connsiteY61" fmla="*/ 1493520 h 2651760"/>
              <a:gd name="connsiteX62" fmla="*/ 5425440 w 10875264"/>
              <a:gd name="connsiteY62" fmla="*/ 1450848 h 2651760"/>
              <a:gd name="connsiteX63" fmla="*/ 5504688 w 10875264"/>
              <a:gd name="connsiteY63" fmla="*/ 1450848 h 2651760"/>
              <a:gd name="connsiteX64" fmla="*/ 5504688 w 10875264"/>
              <a:gd name="connsiteY64" fmla="*/ 1365504 h 2651760"/>
              <a:gd name="connsiteX65" fmla="*/ 5608320 w 10875264"/>
              <a:gd name="connsiteY65" fmla="*/ 1365504 h 2651760"/>
              <a:gd name="connsiteX66" fmla="*/ 5608320 w 10875264"/>
              <a:gd name="connsiteY66" fmla="*/ 1292352 h 2651760"/>
              <a:gd name="connsiteX67" fmla="*/ 5693664 w 10875264"/>
              <a:gd name="connsiteY67" fmla="*/ 1292352 h 2651760"/>
              <a:gd name="connsiteX68" fmla="*/ 5693664 w 10875264"/>
              <a:gd name="connsiteY68" fmla="*/ 1249680 h 2651760"/>
              <a:gd name="connsiteX69" fmla="*/ 5760720 w 10875264"/>
              <a:gd name="connsiteY69" fmla="*/ 1249680 h 2651760"/>
              <a:gd name="connsiteX70" fmla="*/ 5760720 w 10875264"/>
              <a:gd name="connsiteY70" fmla="*/ 1249680 h 2651760"/>
              <a:gd name="connsiteX71" fmla="*/ 5827776 w 10875264"/>
              <a:gd name="connsiteY71" fmla="*/ 1249680 h 2651760"/>
              <a:gd name="connsiteX72" fmla="*/ 5827776 w 10875264"/>
              <a:gd name="connsiteY72" fmla="*/ 1152144 h 2651760"/>
              <a:gd name="connsiteX73" fmla="*/ 5907024 w 10875264"/>
              <a:gd name="connsiteY73" fmla="*/ 1152144 h 2651760"/>
              <a:gd name="connsiteX74" fmla="*/ 5907024 w 10875264"/>
              <a:gd name="connsiteY74" fmla="*/ 1078992 h 2651760"/>
              <a:gd name="connsiteX75" fmla="*/ 6004560 w 10875264"/>
              <a:gd name="connsiteY75" fmla="*/ 1078992 h 2651760"/>
              <a:gd name="connsiteX76" fmla="*/ 6004560 w 10875264"/>
              <a:gd name="connsiteY76" fmla="*/ 1054608 h 2651760"/>
              <a:gd name="connsiteX77" fmla="*/ 6126480 w 10875264"/>
              <a:gd name="connsiteY77" fmla="*/ 1054608 h 2651760"/>
              <a:gd name="connsiteX78" fmla="*/ 6126480 w 10875264"/>
              <a:gd name="connsiteY78" fmla="*/ 1018032 h 2651760"/>
              <a:gd name="connsiteX79" fmla="*/ 6181344 w 10875264"/>
              <a:gd name="connsiteY79" fmla="*/ 1018032 h 2651760"/>
              <a:gd name="connsiteX80" fmla="*/ 6181344 w 10875264"/>
              <a:gd name="connsiteY80" fmla="*/ 981456 h 2651760"/>
              <a:gd name="connsiteX81" fmla="*/ 6242304 w 10875264"/>
              <a:gd name="connsiteY81" fmla="*/ 981456 h 2651760"/>
              <a:gd name="connsiteX82" fmla="*/ 6242304 w 10875264"/>
              <a:gd name="connsiteY82" fmla="*/ 938784 h 2651760"/>
              <a:gd name="connsiteX83" fmla="*/ 6388608 w 10875264"/>
              <a:gd name="connsiteY83" fmla="*/ 938784 h 2651760"/>
              <a:gd name="connsiteX84" fmla="*/ 6388608 w 10875264"/>
              <a:gd name="connsiteY84" fmla="*/ 914400 h 2651760"/>
              <a:gd name="connsiteX85" fmla="*/ 6669024 w 10875264"/>
              <a:gd name="connsiteY85" fmla="*/ 914400 h 2651760"/>
              <a:gd name="connsiteX86" fmla="*/ 6669024 w 10875264"/>
              <a:gd name="connsiteY86" fmla="*/ 883920 h 2651760"/>
              <a:gd name="connsiteX87" fmla="*/ 6833616 w 10875264"/>
              <a:gd name="connsiteY87" fmla="*/ 883920 h 2651760"/>
              <a:gd name="connsiteX88" fmla="*/ 6833616 w 10875264"/>
              <a:gd name="connsiteY88" fmla="*/ 883920 h 2651760"/>
              <a:gd name="connsiteX89" fmla="*/ 7199376 w 10875264"/>
              <a:gd name="connsiteY89" fmla="*/ 883920 h 2651760"/>
              <a:gd name="connsiteX90" fmla="*/ 7199376 w 10875264"/>
              <a:gd name="connsiteY90" fmla="*/ 804672 h 2651760"/>
              <a:gd name="connsiteX91" fmla="*/ 7290816 w 10875264"/>
              <a:gd name="connsiteY91" fmla="*/ 804672 h 2651760"/>
              <a:gd name="connsiteX92" fmla="*/ 7290816 w 10875264"/>
              <a:gd name="connsiteY92" fmla="*/ 743712 h 2651760"/>
              <a:gd name="connsiteX93" fmla="*/ 7363968 w 10875264"/>
              <a:gd name="connsiteY93" fmla="*/ 743712 h 2651760"/>
              <a:gd name="connsiteX94" fmla="*/ 7363968 w 10875264"/>
              <a:gd name="connsiteY94" fmla="*/ 707136 h 2651760"/>
              <a:gd name="connsiteX95" fmla="*/ 7443216 w 10875264"/>
              <a:gd name="connsiteY95" fmla="*/ 707136 h 2651760"/>
              <a:gd name="connsiteX96" fmla="*/ 7443216 w 10875264"/>
              <a:gd name="connsiteY96" fmla="*/ 573024 h 2651760"/>
              <a:gd name="connsiteX97" fmla="*/ 7687056 w 10875264"/>
              <a:gd name="connsiteY97" fmla="*/ 573024 h 2651760"/>
              <a:gd name="connsiteX98" fmla="*/ 7687056 w 10875264"/>
              <a:gd name="connsiteY98" fmla="*/ 536448 h 2651760"/>
              <a:gd name="connsiteX99" fmla="*/ 8199120 w 10875264"/>
              <a:gd name="connsiteY99" fmla="*/ 536448 h 2651760"/>
              <a:gd name="connsiteX100" fmla="*/ 8199120 w 10875264"/>
              <a:gd name="connsiteY100" fmla="*/ 481584 h 2651760"/>
              <a:gd name="connsiteX101" fmla="*/ 9052560 w 10875264"/>
              <a:gd name="connsiteY101" fmla="*/ 481584 h 2651760"/>
              <a:gd name="connsiteX102" fmla="*/ 9052560 w 10875264"/>
              <a:gd name="connsiteY102" fmla="*/ 432816 h 2651760"/>
              <a:gd name="connsiteX103" fmla="*/ 9156192 w 10875264"/>
              <a:gd name="connsiteY103" fmla="*/ 432816 h 2651760"/>
              <a:gd name="connsiteX104" fmla="*/ 9156192 w 10875264"/>
              <a:gd name="connsiteY104" fmla="*/ 371856 h 2651760"/>
              <a:gd name="connsiteX105" fmla="*/ 9259824 w 10875264"/>
              <a:gd name="connsiteY105" fmla="*/ 371856 h 2651760"/>
              <a:gd name="connsiteX106" fmla="*/ 9259824 w 10875264"/>
              <a:gd name="connsiteY106" fmla="*/ 292608 h 2651760"/>
              <a:gd name="connsiteX107" fmla="*/ 9735312 w 10875264"/>
              <a:gd name="connsiteY107" fmla="*/ 292608 h 2651760"/>
              <a:gd name="connsiteX108" fmla="*/ 9735312 w 10875264"/>
              <a:gd name="connsiteY108" fmla="*/ 237744 h 2651760"/>
              <a:gd name="connsiteX109" fmla="*/ 9875520 w 10875264"/>
              <a:gd name="connsiteY109" fmla="*/ 237744 h 2651760"/>
              <a:gd name="connsiteX110" fmla="*/ 9875520 w 10875264"/>
              <a:gd name="connsiteY110" fmla="*/ 146304 h 2651760"/>
              <a:gd name="connsiteX111" fmla="*/ 10021824 w 10875264"/>
              <a:gd name="connsiteY111" fmla="*/ 146304 h 2651760"/>
              <a:gd name="connsiteX112" fmla="*/ 10021824 w 10875264"/>
              <a:gd name="connsiteY112" fmla="*/ 67056 h 2651760"/>
              <a:gd name="connsiteX113" fmla="*/ 10783824 w 10875264"/>
              <a:gd name="connsiteY113" fmla="*/ 67056 h 2651760"/>
              <a:gd name="connsiteX114" fmla="*/ 10783824 w 10875264"/>
              <a:gd name="connsiteY114" fmla="*/ 0 h 2651760"/>
              <a:gd name="connsiteX115" fmla="*/ 10875264 w 10875264"/>
              <a:gd name="connsiteY115"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0875264" h="2651760">
                <a:moveTo>
                  <a:pt x="0" y="2651760"/>
                </a:moveTo>
                <a:lnTo>
                  <a:pt x="743712" y="2651760"/>
                </a:lnTo>
                <a:lnTo>
                  <a:pt x="743712" y="2615184"/>
                </a:lnTo>
                <a:lnTo>
                  <a:pt x="1505712" y="2615184"/>
                </a:lnTo>
                <a:lnTo>
                  <a:pt x="1505712" y="2578608"/>
                </a:lnTo>
                <a:lnTo>
                  <a:pt x="1688592" y="2578608"/>
                </a:lnTo>
                <a:lnTo>
                  <a:pt x="1688592" y="2560320"/>
                </a:lnTo>
                <a:lnTo>
                  <a:pt x="1786128" y="2560320"/>
                </a:lnTo>
                <a:lnTo>
                  <a:pt x="1786128" y="2529840"/>
                </a:lnTo>
                <a:lnTo>
                  <a:pt x="1932432" y="2529840"/>
                </a:lnTo>
                <a:lnTo>
                  <a:pt x="1932432" y="2511552"/>
                </a:lnTo>
                <a:lnTo>
                  <a:pt x="2115312" y="2511552"/>
                </a:lnTo>
                <a:lnTo>
                  <a:pt x="2115312" y="2481072"/>
                </a:lnTo>
                <a:lnTo>
                  <a:pt x="2310384" y="2481072"/>
                </a:lnTo>
                <a:lnTo>
                  <a:pt x="2310384" y="2456688"/>
                </a:lnTo>
                <a:lnTo>
                  <a:pt x="2554224" y="2456688"/>
                </a:lnTo>
                <a:lnTo>
                  <a:pt x="2554224" y="2414016"/>
                </a:lnTo>
                <a:lnTo>
                  <a:pt x="2633472" y="2414016"/>
                </a:lnTo>
                <a:lnTo>
                  <a:pt x="2633472" y="2371344"/>
                </a:lnTo>
                <a:lnTo>
                  <a:pt x="2694432" y="2371344"/>
                </a:lnTo>
                <a:lnTo>
                  <a:pt x="2694432" y="2328672"/>
                </a:lnTo>
                <a:lnTo>
                  <a:pt x="2798064" y="2328672"/>
                </a:lnTo>
                <a:lnTo>
                  <a:pt x="2798064" y="2328672"/>
                </a:lnTo>
                <a:lnTo>
                  <a:pt x="2926080" y="2328672"/>
                </a:lnTo>
                <a:lnTo>
                  <a:pt x="2926080" y="2261616"/>
                </a:lnTo>
                <a:lnTo>
                  <a:pt x="2987040" y="2261616"/>
                </a:lnTo>
                <a:lnTo>
                  <a:pt x="2987040" y="2225040"/>
                </a:lnTo>
                <a:lnTo>
                  <a:pt x="3054096" y="2225040"/>
                </a:lnTo>
                <a:lnTo>
                  <a:pt x="3054096" y="2182368"/>
                </a:lnTo>
                <a:lnTo>
                  <a:pt x="3139440" y="2182368"/>
                </a:lnTo>
                <a:lnTo>
                  <a:pt x="3139440" y="2121408"/>
                </a:lnTo>
                <a:lnTo>
                  <a:pt x="3206496" y="2121408"/>
                </a:lnTo>
                <a:lnTo>
                  <a:pt x="3206496" y="2121408"/>
                </a:lnTo>
                <a:lnTo>
                  <a:pt x="3316224" y="2121408"/>
                </a:lnTo>
                <a:lnTo>
                  <a:pt x="3316224" y="2029968"/>
                </a:lnTo>
                <a:lnTo>
                  <a:pt x="3505200" y="2029968"/>
                </a:lnTo>
                <a:lnTo>
                  <a:pt x="3505200" y="1993392"/>
                </a:lnTo>
                <a:lnTo>
                  <a:pt x="3633216" y="1993392"/>
                </a:lnTo>
                <a:lnTo>
                  <a:pt x="3633216" y="1956816"/>
                </a:lnTo>
                <a:lnTo>
                  <a:pt x="3675888" y="1956816"/>
                </a:lnTo>
                <a:lnTo>
                  <a:pt x="3675888" y="1901952"/>
                </a:lnTo>
                <a:lnTo>
                  <a:pt x="3755136" y="1901952"/>
                </a:lnTo>
                <a:lnTo>
                  <a:pt x="3755136" y="1865376"/>
                </a:lnTo>
                <a:lnTo>
                  <a:pt x="3968496" y="1865376"/>
                </a:lnTo>
                <a:lnTo>
                  <a:pt x="3968496" y="1828800"/>
                </a:lnTo>
                <a:lnTo>
                  <a:pt x="4059936" y="1828800"/>
                </a:lnTo>
                <a:lnTo>
                  <a:pt x="4059936" y="1810512"/>
                </a:lnTo>
                <a:lnTo>
                  <a:pt x="4120896" y="1810512"/>
                </a:lnTo>
                <a:lnTo>
                  <a:pt x="4120896" y="1749552"/>
                </a:lnTo>
                <a:lnTo>
                  <a:pt x="4395216" y="1749552"/>
                </a:lnTo>
                <a:lnTo>
                  <a:pt x="4395216" y="1700784"/>
                </a:lnTo>
                <a:lnTo>
                  <a:pt x="4486656" y="1700784"/>
                </a:lnTo>
                <a:lnTo>
                  <a:pt x="4486656" y="1658112"/>
                </a:lnTo>
                <a:lnTo>
                  <a:pt x="4535424" y="1658112"/>
                </a:lnTo>
                <a:lnTo>
                  <a:pt x="4535424" y="1633728"/>
                </a:lnTo>
                <a:lnTo>
                  <a:pt x="4809744" y="1633728"/>
                </a:lnTo>
                <a:lnTo>
                  <a:pt x="4809744" y="1572768"/>
                </a:lnTo>
                <a:lnTo>
                  <a:pt x="4962144" y="1572768"/>
                </a:lnTo>
                <a:lnTo>
                  <a:pt x="4962144" y="1524000"/>
                </a:lnTo>
                <a:lnTo>
                  <a:pt x="5205984" y="1524000"/>
                </a:lnTo>
                <a:lnTo>
                  <a:pt x="5205984" y="1493520"/>
                </a:lnTo>
                <a:lnTo>
                  <a:pt x="5425440" y="1493520"/>
                </a:lnTo>
                <a:lnTo>
                  <a:pt x="5425440" y="1450848"/>
                </a:lnTo>
                <a:lnTo>
                  <a:pt x="5504688" y="1450848"/>
                </a:lnTo>
                <a:lnTo>
                  <a:pt x="5504688" y="1365504"/>
                </a:lnTo>
                <a:lnTo>
                  <a:pt x="5608320" y="1365504"/>
                </a:lnTo>
                <a:lnTo>
                  <a:pt x="5608320" y="1292352"/>
                </a:lnTo>
                <a:lnTo>
                  <a:pt x="5693664" y="1292352"/>
                </a:lnTo>
                <a:lnTo>
                  <a:pt x="5693664" y="1249680"/>
                </a:lnTo>
                <a:lnTo>
                  <a:pt x="5760720" y="1249680"/>
                </a:lnTo>
                <a:lnTo>
                  <a:pt x="5760720" y="1249680"/>
                </a:lnTo>
                <a:lnTo>
                  <a:pt x="5827776" y="1249680"/>
                </a:lnTo>
                <a:lnTo>
                  <a:pt x="5827776" y="1152144"/>
                </a:lnTo>
                <a:lnTo>
                  <a:pt x="5907024" y="1152144"/>
                </a:lnTo>
                <a:lnTo>
                  <a:pt x="5907024" y="1078992"/>
                </a:lnTo>
                <a:lnTo>
                  <a:pt x="6004560" y="1078992"/>
                </a:lnTo>
                <a:lnTo>
                  <a:pt x="6004560" y="1054608"/>
                </a:lnTo>
                <a:lnTo>
                  <a:pt x="6126480" y="1054608"/>
                </a:lnTo>
                <a:lnTo>
                  <a:pt x="6126480" y="1018032"/>
                </a:lnTo>
                <a:lnTo>
                  <a:pt x="6181344" y="1018032"/>
                </a:lnTo>
                <a:lnTo>
                  <a:pt x="6181344" y="981456"/>
                </a:lnTo>
                <a:lnTo>
                  <a:pt x="6242304" y="981456"/>
                </a:lnTo>
                <a:lnTo>
                  <a:pt x="6242304" y="938784"/>
                </a:lnTo>
                <a:lnTo>
                  <a:pt x="6388608" y="938784"/>
                </a:lnTo>
                <a:lnTo>
                  <a:pt x="6388608" y="914400"/>
                </a:lnTo>
                <a:lnTo>
                  <a:pt x="6669024" y="914400"/>
                </a:lnTo>
                <a:lnTo>
                  <a:pt x="6669024" y="883920"/>
                </a:lnTo>
                <a:lnTo>
                  <a:pt x="6833616" y="883920"/>
                </a:lnTo>
                <a:lnTo>
                  <a:pt x="6833616" y="883920"/>
                </a:lnTo>
                <a:lnTo>
                  <a:pt x="7199376" y="883920"/>
                </a:lnTo>
                <a:lnTo>
                  <a:pt x="7199376" y="804672"/>
                </a:lnTo>
                <a:lnTo>
                  <a:pt x="7290816" y="804672"/>
                </a:lnTo>
                <a:lnTo>
                  <a:pt x="7290816" y="743712"/>
                </a:lnTo>
                <a:lnTo>
                  <a:pt x="7363968" y="743712"/>
                </a:lnTo>
                <a:lnTo>
                  <a:pt x="7363968" y="707136"/>
                </a:lnTo>
                <a:lnTo>
                  <a:pt x="7443216" y="707136"/>
                </a:lnTo>
                <a:lnTo>
                  <a:pt x="7443216" y="573024"/>
                </a:lnTo>
                <a:lnTo>
                  <a:pt x="7687056" y="573024"/>
                </a:lnTo>
                <a:lnTo>
                  <a:pt x="7687056" y="536448"/>
                </a:lnTo>
                <a:lnTo>
                  <a:pt x="8199120" y="536448"/>
                </a:lnTo>
                <a:lnTo>
                  <a:pt x="8199120" y="481584"/>
                </a:lnTo>
                <a:lnTo>
                  <a:pt x="9052560" y="481584"/>
                </a:lnTo>
                <a:lnTo>
                  <a:pt x="9052560" y="432816"/>
                </a:lnTo>
                <a:lnTo>
                  <a:pt x="9156192" y="432816"/>
                </a:lnTo>
                <a:lnTo>
                  <a:pt x="9156192" y="371856"/>
                </a:lnTo>
                <a:lnTo>
                  <a:pt x="9259824" y="371856"/>
                </a:lnTo>
                <a:lnTo>
                  <a:pt x="9259824" y="292608"/>
                </a:lnTo>
                <a:lnTo>
                  <a:pt x="9735312" y="292608"/>
                </a:lnTo>
                <a:lnTo>
                  <a:pt x="9735312" y="237744"/>
                </a:lnTo>
                <a:lnTo>
                  <a:pt x="9875520" y="237744"/>
                </a:lnTo>
                <a:lnTo>
                  <a:pt x="9875520" y="146304"/>
                </a:lnTo>
                <a:lnTo>
                  <a:pt x="10021824" y="146304"/>
                </a:lnTo>
                <a:lnTo>
                  <a:pt x="10021824" y="67056"/>
                </a:lnTo>
                <a:lnTo>
                  <a:pt x="10783824" y="67056"/>
                </a:lnTo>
                <a:lnTo>
                  <a:pt x="10783824" y="0"/>
                </a:lnTo>
                <a:lnTo>
                  <a:pt x="10875264" y="0"/>
                </a:lnTo>
              </a:path>
            </a:pathLst>
          </a:cu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28C17F9-399E-45DE-988A-5912E5C5AA89}"/>
              </a:ext>
            </a:extLst>
          </p:cNvPr>
          <p:cNvSpPr/>
          <p:nvPr/>
        </p:nvSpPr>
        <p:spPr>
          <a:xfrm>
            <a:off x="7355125" y="3106884"/>
            <a:ext cx="4066422" cy="623689"/>
          </a:xfrm>
          <a:custGeom>
            <a:avLst/>
            <a:gdLst>
              <a:gd name="connsiteX0" fmla="*/ 0 w 10832592"/>
              <a:gd name="connsiteY0" fmla="*/ 1292352 h 1292352"/>
              <a:gd name="connsiteX1" fmla="*/ 2249424 w 10832592"/>
              <a:gd name="connsiteY1" fmla="*/ 1292352 h 1292352"/>
              <a:gd name="connsiteX2" fmla="*/ 2249424 w 10832592"/>
              <a:gd name="connsiteY2" fmla="*/ 1194816 h 1292352"/>
              <a:gd name="connsiteX3" fmla="*/ 2737104 w 10832592"/>
              <a:gd name="connsiteY3" fmla="*/ 1194816 h 1292352"/>
              <a:gd name="connsiteX4" fmla="*/ 2737104 w 10832592"/>
              <a:gd name="connsiteY4" fmla="*/ 1115568 h 1292352"/>
              <a:gd name="connsiteX5" fmla="*/ 3633216 w 10832592"/>
              <a:gd name="connsiteY5" fmla="*/ 1115568 h 1292352"/>
              <a:gd name="connsiteX6" fmla="*/ 3633216 w 10832592"/>
              <a:gd name="connsiteY6" fmla="*/ 1078992 h 1292352"/>
              <a:gd name="connsiteX7" fmla="*/ 4078224 w 10832592"/>
              <a:gd name="connsiteY7" fmla="*/ 1078992 h 1292352"/>
              <a:gd name="connsiteX8" fmla="*/ 4078224 w 10832592"/>
              <a:gd name="connsiteY8" fmla="*/ 999744 h 1292352"/>
              <a:gd name="connsiteX9" fmla="*/ 4242816 w 10832592"/>
              <a:gd name="connsiteY9" fmla="*/ 999744 h 1292352"/>
              <a:gd name="connsiteX10" fmla="*/ 4242816 w 10832592"/>
              <a:gd name="connsiteY10" fmla="*/ 944880 h 1292352"/>
              <a:gd name="connsiteX11" fmla="*/ 4901184 w 10832592"/>
              <a:gd name="connsiteY11" fmla="*/ 944880 h 1292352"/>
              <a:gd name="connsiteX12" fmla="*/ 4901184 w 10832592"/>
              <a:gd name="connsiteY12" fmla="*/ 822960 h 1292352"/>
              <a:gd name="connsiteX13" fmla="*/ 5303520 w 10832592"/>
              <a:gd name="connsiteY13" fmla="*/ 822960 h 1292352"/>
              <a:gd name="connsiteX14" fmla="*/ 5303520 w 10832592"/>
              <a:gd name="connsiteY14" fmla="*/ 725424 h 1292352"/>
              <a:gd name="connsiteX15" fmla="*/ 5858256 w 10832592"/>
              <a:gd name="connsiteY15" fmla="*/ 725424 h 1292352"/>
              <a:gd name="connsiteX16" fmla="*/ 5858256 w 10832592"/>
              <a:gd name="connsiteY16" fmla="*/ 566928 h 1292352"/>
              <a:gd name="connsiteX17" fmla="*/ 7284720 w 10832592"/>
              <a:gd name="connsiteY17" fmla="*/ 566928 h 1292352"/>
              <a:gd name="connsiteX18" fmla="*/ 7284720 w 10832592"/>
              <a:gd name="connsiteY18" fmla="*/ 457200 h 1292352"/>
              <a:gd name="connsiteX19" fmla="*/ 7339584 w 10832592"/>
              <a:gd name="connsiteY19" fmla="*/ 463296 h 1292352"/>
              <a:gd name="connsiteX20" fmla="*/ 7760208 w 10832592"/>
              <a:gd name="connsiteY20" fmla="*/ 463296 h 1292352"/>
              <a:gd name="connsiteX21" fmla="*/ 7760208 w 10832592"/>
              <a:gd name="connsiteY21" fmla="*/ 347472 h 1292352"/>
              <a:gd name="connsiteX22" fmla="*/ 8656320 w 10832592"/>
              <a:gd name="connsiteY22" fmla="*/ 347472 h 1292352"/>
              <a:gd name="connsiteX23" fmla="*/ 8656320 w 10832592"/>
              <a:gd name="connsiteY23" fmla="*/ 182880 h 1292352"/>
              <a:gd name="connsiteX24" fmla="*/ 10198608 w 10832592"/>
              <a:gd name="connsiteY24" fmla="*/ 182880 h 1292352"/>
              <a:gd name="connsiteX25" fmla="*/ 10198608 w 10832592"/>
              <a:gd name="connsiteY25" fmla="*/ 0 h 1292352"/>
              <a:gd name="connsiteX26" fmla="*/ 10832592 w 10832592"/>
              <a:gd name="connsiteY26" fmla="*/ 0 h 12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32592" h="1292352">
                <a:moveTo>
                  <a:pt x="0" y="1292352"/>
                </a:moveTo>
                <a:lnTo>
                  <a:pt x="2249424" y="1292352"/>
                </a:lnTo>
                <a:lnTo>
                  <a:pt x="2249424" y="1194816"/>
                </a:lnTo>
                <a:lnTo>
                  <a:pt x="2737104" y="1194816"/>
                </a:lnTo>
                <a:lnTo>
                  <a:pt x="2737104" y="1115568"/>
                </a:lnTo>
                <a:lnTo>
                  <a:pt x="3633216" y="1115568"/>
                </a:lnTo>
                <a:lnTo>
                  <a:pt x="3633216" y="1078992"/>
                </a:lnTo>
                <a:lnTo>
                  <a:pt x="4078224" y="1078992"/>
                </a:lnTo>
                <a:lnTo>
                  <a:pt x="4078224" y="999744"/>
                </a:lnTo>
                <a:lnTo>
                  <a:pt x="4242816" y="999744"/>
                </a:lnTo>
                <a:lnTo>
                  <a:pt x="4242816" y="944880"/>
                </a:lnTo>
                <a:lnTo>
                  <a:pt x="4901184" y="944880"/>
                </a:lnTo>
                <a:lnTo>
                  <a:pt x="4901184" y="822960"/>
                </a:lnTo>
                <a:lnTo>
                  <a:pt x="5303520" y="822960"/>
                </a:lnTo>
                <a:lnTo>
                  <a:pt x="5303520" y="725424"/>
                </a:lnTo>
                <a:lnTo>
                  <a:pt x="5858256" y="725424"/>
                </a:lnTo>
                <a:lnTo>
                  <a:pt x="5858256" y="566928"/>
                </a:lnTo>
                <a:lnTo>
                  <a:pt x="7284720" y="566928"/>
                </a:lnTo>
                <a:lnTo>
                  <a:pt x="7284720" y="457200"/>
                </a:lnTo>
                <a:lnTo>
                  <a:pt x="7339584" y="463296"/>
                </a:lnTo>
                <a:lnTo>
                  <a:pt x="7760208" y="463296"/>
                </a:lnTo>
                <a:lnTo>
                  <a:pt x="7760208" y="347472"/>
                </a:lnTo>
                <a:lnTo>
                  <a:pt x="8656320" y="347472"/>
                </a:lnTo>
                <a:lnTo>
                  <a:pt x="8656320" y="182880"/>
                </a:lnTo>
                <a:lnTo>
                  <a:pt x="10198608" y="182880"/>
                </a:lnTo>
                <a:lnTo>
                  <a:pt x="10198608" y="0"/>
                </a:lnTo>
                <a:lnTo>
                  <a:pt x="10832592" y="0"/>
                </a:lnTo>
              </a:path>
            </a:pathLst>
          </a:custGeom>
          <a:noFill/>
          <a:ln w="19050">
            <a:solidFill>
              <a:srgbClr val="E96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D8D5793-A901-44C5-9B46-D4859B72BE92}"/>
              </a:ext>
            </a:extLst>
          </p:cNvPr>
          <p:cNvSpPr txBox="1"/>
          <p:nvPr/>
        </p:nvSpPr>
        <p:spPr>
          <a:xfrm>
            <a:off x="8582591" y="4090268"/>
            <a:ext cx="1659680" cy="246221"/>
          </a:xfrm>
          <a:prstGeom prst="rect">
            <a:avLst/>
          </a:prstGeom>
          <a:noFill/>
        </p:spPr>
        <p:txBody>
          <a:bodyPr wrap="square" rtlCol="0">
            <a:spAutoFit/>
          </a:bodyPr>
          <a:lstStyle/>
          <a:p>
            <a:pPr algn="ctr"/>
            <a:r>
              <a:rPr lang="en-US" sz="1000" b="1"/>
              <a:t>Months</a:t>
            </a:r>
          </a:p>
        </p:txBody>
      </p:sp>
      <p:sp>
        <p:nvSpPr>
          <p:cNvPr id="19" name="TextBox 18">
            <a:extLst>
              <a:ext uri="{FF2B5EF4-FFF2-40B4-BE49-F238E27FC236}">
                <a16:creationId xmlns:a16="http://schemas.microsoft.com/office/drawing/2014/main" id="{6AA18FD3-3460-41B3-9B39-17F6CD09343D}"/>
              </a:ext>
            </a:extLst>
          </p:cNvPr>
          <p:cNvSpPr txBox="1"/>
          <p:nvPr/>
        </p:nvSpPr>
        <p:spPr>
          <a:xfrm rot="16200000">
            <a:off x="5729283" y="2773475"/>
            <a:ext cx="1880133" cy="400110"/>
          </a:xfrm>
          <a:prstGeom prst="rect">
            <a:avLst/>
          </a:prstGeom>
          <a:noFill/>
        </p:spPr>
        <p:txBody>
          <a:bodyPr wrap="square" rtlCol="0">
            <a:spAutoFit/>
          </a:bodyPr>
          <a:lstStyle/>
          <a:p>
            <a:pPr algn="ctr"/>
            <a:r>
              <a:rPr lang="en-US" sz="1000" b="1"/>
              <a:t> Cumulative percentage </a:t>
            </a:r>
          </a:p>
          <a:p>
            <a:pPr algn="ctr"/>
            <a:r>
              <a:rPr lang="en-US" sz="1000" b="1"/>
              <a:t>of donation</a:t>
            </a:r>
          </a:p>
        </p:txBody>
      </p:sp>
      <p:grpSp>
        <p:nvGrpSpPr>
          <p:cNvPr id="20" name="Group 19">
            <a:extLst>
              <a:ext uri="{FF2B5EF4-FFF2-40B4-BE49-F238E27FC236}">
                <a16:creationId xmlns:a16="http://schemas.microsoft.com/office/drawing/2014/main" id="{C3FD81BD-35C6-41EC-A0C2-0F38F5EE6603}"/>
              </a:ext>
            </a:extLst>
          </p:cNvPr>
          <p:cNvGrpSpPr/>
          <p:nvPr/>
        </p:nvGrpSpPr>
        <p:grpSpPr>
          <a:xfrm>
            <a:off x="7021125" y="2031982"/>
            <a:ext cx="4476395" cy="2009119"/>
            <a:chOff x="5270306" y="3099621"/>
            <a:chExt cx="3510606" cy="1225609"/>
          </a:xfrm>
        </p:grpSpPr>
        <p:sp>
          <p:nvSpPr>
            <p:cNvPr id="21" name="Rectangle 5">
              <a:extLst>
                <a:ext uri="{FF2B5EF4-FFF2-40B4-BE49-F238E27FC236}">
                  <a16:creationId xmlns:a16="http://schemas.microsoft.com/office/drawing/2014/main" id="{0607E476-975F-4877-8596-94933448FED6}"/>
                </a:ext>
              </a:extLst>
            </p:cNvPr>
            <p:cNvSpPr/>
            <p:nvPr/>
          </p:nvSpPr>
          <p:spPr>
            <a:xfrm>
              <a:off x="5472554" y="3139729"/>
              <a:ext cx="3256356" cy="1051560"/>
            </a:xfrm>
            <a:custGeom>
              <a:avLst/>
              <a:gdLst>
                <a:gd name="connsiteX0" fmla="*/ 0 w 3269670"/>
                <a:gd name="connsiteY0" fmla="*/ 0 h 2039353"/>
                <a:gd name="connsiteX1" fmla="*/ 3269670 w 3269670"/>
                <a:gd name="connsiteY1" fmla="*/ 0 h 2039353"/>
                <a:gd name="connsiteX2" fmla="*/ 3269670 w 3269670"/>
                <a:gd name="connsiteY2" fmla="*/ 2039353 h 2039353"/>
                <a:gd name="connsiteX3" fmla="*/ 0 w 3269670"/>
                <a:gd name="connsiteY3" fmla="*/ 2039353 h 2039353"/>
                <a:gd name="connsiteX4" fmla="*/ 0 w 3269670"/>
                <a:gd name="connsiteY4" fmla="*/ 0 h 2039353"/>
                <a:gd name="connsiteX0" fmla="*/ 3269670 w 3361110"/>
                <a:gd name="connsiteY0" fmla="*/ 0 h 2039353"/>
                <a:gd name="connsiteX1" fmla="*/ 3269670 w 3361110"/>
                <a:gd name="connsiteY1" fmla="*/ 2039353 h 2039353"/>
                <a:gd name="connsiteX2" fmla="*/ 0 w 3361110"/>
                <a:gd name="connsiteY2" fmla="*/ 2039353 h 2039353"/>
                <a:gd name="connsiteX3" fmla="*/ 0 w 3361110"/>
                <a:gd name="connsiteY3" fmla="*/ 0 h 2039353"/>
                <a:gd name="connsiteX4" fmla="*/ 3361110 w 3361110"/>
                <a:gd name="connsiteY4" fmla="*/ 91440 h 2039353"/>
                <a:gd name="connsiteX0" fmla="*/ 3269670 w 3269670"/>
                <a:gd name="connsiteY0" fmla="*/ 0 h 2039353"/>
                <a:gd name="connsiteX1" fmla="*/ 3269670 w 3269670"/>
                <a:gd name="connsiteY1" fmla="*/ 2039353 h 2039353"/>
                <a:gd name="connsiteX2" fmla="*/ 0 w 3269670"/>
                <a:gd name="connsiteY2" fmla="*/ 2039353 h 2039353"/>
                <a:gd name="connsiteX3" fmla="*/ 0 w 3269670"/>
                <a:gd name="connsiteY3" fmla="*/ 0 h 2039353"/>
                <a:gd name="connsiteX0" fmla="*/ 3269670 w 3269670"/>
                <a:gd name="connsiteY0" fmla="*/ 2039353 h 2039353"/>
                <a:gd name="connsiteX1" fmla="*/ 0 w 3269670"/>
                <a:gd name="connsiteY1" fmla="*/ 2039353 h 2039353"/>
                <a:gd name="connsiteX2" fmla="*/ 0 w 3269670"/>
                <a:gd name="connsiteY2" fmla="*/ 0 h 2039353"/>
              </a:gdLst>
              <a:ahLst/>
              <a:cxnLst>
                <a:cxn ang="0">
                  <a:pos x="connsiteX0" y="connsiteY0"/>
                </a:cxn>
                <a:cxn ang="0">
                  <a:pos x="connsiteX1" y="connsiteY1"/>
                </a:cxn>
                <a:cxn ang="0">
                  <a:pos x="connsiteX2" y="connsiteY2"/>
                </a:cxn>
              </a:cxnLst>
              <a:rect l="l" t="t" r="r" b="b"/>
              <a:pathLst>
                <a:path w="3269670" h="2039353">
                  <a:moveTo>
                    <a:pt x="3269670" y="2039353"/>
                  </a:moveTo>
                  <a:lnTo>
                    <a:pt x="0" y="2039353"/>
                  </a:ln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p>
          </p:txBody>
        </p:sp>
        <p:cxnSp>
          <p:nvCxnSpPr>
            <p:cNvPr id="22" name="Straight Connector 21">
              <a:extLst>
                <a:ext uri="{FF2B5EF4-FFF2-40B4-BE49-F238E27FC236}">
                  <a16:creationId xmlns:a16="http://schemas.microsoft.com/office/drawing/2014/main" id="{CF20AF2A-6564-4F4B-92B7-83E815414367}"/>
                </a:ext>
              </a:extLst>
            </p:cNvPr>
            <p:cNvCxnSpPr>
              <a:cxnSpLocks/>
            </p:cNvCxnSpPr>
            <p:nvPr/>
          </p:nvCxnSpPr>
          <p:spPr>
            <a:xfrm flipH="1">
              <a:off x="5407497" y="3144265"/>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E5362A3-9C0E-4725-906B-7C1FF4CAD7BF}"/>
                </a:ext>
              </a:extLst>
            </p:cNvPr>
            <p:cNvSpPr txBox="1"/>
            <p:nvPr/>
          </p:nvSpPr>
          <p:spPr>
            <a:xfrm>
              <a:off x="5270306" y="3099621"/>
              <a:ext cx="110629" cy="93875"/>
            </a:xfrm>
            <a:prstGeom prst="rect">
              <a:avLst/>
            </a:prstGeom>
            <a:noFill/>
          </p:spPr>
          <p:txBody>
            <a:bodyPr wrap="none" lIns="0" tIns="0" rIns="0" bIns="0" rtlCol="0" anchor="ctr" anchorCtr="0">
              <a:spAutoFit/>
            </a:bodyPr>
            <a:lstStyle/>
            <a:p>
              <a:pPr algn="r"/>
              <a:r>
                <a:rPr lang="en-US" sz="1000"/>
                <a:t>50</a:t>
              </a:r>
            </a:p>
          </p:txBody>
        </p:sp>
        <p:cxnSp>
          <p:nvCxnSpPr>
            <p:cNvPr id="24" name="Straight Connector 23">
              <a:extLst>
                <a:ext uri="{FF2B5EF4-FFF2-40B4-BE49-F238E27FC236}">
                  <a16:creationId xmlns:a16="http://schemas.microsoft.com/office/drawing/2014/main" id="{92266F99-BA5C-4E31-B656-D181D81BBDD8}"/>
                </a:ext>
              </a:extLst>
            </p:cNvPr>
            <p:cNvCxnSpPr>
              <a:cxnSpLocks/>
            </p:cNvCxnSpPr>
            <p:nvPr/>
          </p:nvCxnSpPr>
          <p:spPr>
            <a:xfrm flipH="1">
              <a:off x="5407497" y="3638814"/>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BAF52CF-94A1-4ABB-B9EA-1758CFAFDDD2}"/>
                </a:ext>
              </a:extLst>
            </p:cNvPr>
            <p:cNvSpPr txBox="1"/>
            <p:nvPr/>
          </p:nvSpPr>
          <p:spPr>
            <a:xfrm>
              <a:off x="5270306" y="3594170"/>
              <a:ext cx="110629" cy="93875"/>
            </a:xfrm>
            <a:prstGeom prst="rect">
              <a:avLst/>
            </a:prstGeom>
            <a:noFill/>
          </p:spPr>
          <p:txBody>
            <a:bodyPr wrap="none" lIns="0" tIns="0" rIns="0" bIns="0" rtlCol="0" anchor="ctr" anchorCtr="0">
              <a:spAutoFit/>
            </a:bodyPr>
            <a:lstStyle/>
            <a:p>
              <a:pPr algn="r"/>
              <a:r>
                <a:rPr lang="en-US" sz="1000"/>
                <a:t>25</a:t>
              </a:r>
            </a:p>
          </p:txBody>
        </p:sp>
        <p:cxnSp>
          <p:nvCxnSpPr>
            <p:cNvPr id="27" name="Straight Connector 26">
              <a:extLst>
                <a:ext uri="{FF2B5EF4-FFF2-40B4-BE49-F238E27FC236}">
                  <a16:creationId xmlns:a16="http://schemas.microsoft.com/office/drawing/2014/main" id="{C18A3A40-2D09-43F7-85AA-F9ED251B7421}"/>
                </a:ext>
              </a:extLst>
            </p:cNvPr>
            <p:cNvCxnSpPr>
              <a:cxnSpLocks/>
            </p:cNvCxnSpPr>
            <p:nvPr/>
          </p:nvCxnSpPr>
          <p:spPr>
            <a:xfrm flipH="1">
              <a:off x="5407497" y="4130787"/>
              <a:ext cx="633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CD4BECB-2132-4919-A6C0-93A6D4250F69}"/>
                </a:ext>
              </a:extLst>
            </p:cNvPr>
            <p:cNvSpPr txBox="1"/>
            <p:nvPr/>
          </p:nvSpPr>
          <p:spPr>
            <a:xfrm>
              <a:off x="5325621" y="4086143"/>
              <a:ext cx="55315" cy="93875"/>
            </a:xfrm>
            <a:prstGeom prst="rect">
              <a:avLst/>
            </a:prstGeom>
            <a:noFill/>
          </p:spPr>
          <p:txBody>
            <a:bodyPr wrap="none" lIns="0" tIns="0" rIns="0" bIns="0" rtlCol="0" anchor="ctr" anchorCtr="0">
              <a:spAutoFit/>
            </a:bodyPr>
            <a:lstStyle/>
            <a:p>
              <a:pPr algn="r"/>
              <a:r>
                <a:rPr lang="en-US" sz="1000"/>
                <a:t>0</a:t>
              </a:r>
            </a:p>
          </p:txBody>
        </p:sp>
        <p:cxnSp>
          <p:nvCxnSpPr>
            <p:cNvPr id="29" name="Straight Connector 28">
              <a:extLst>
                <a:ext uri="{FF2B5EF4-FFF2-40B4-BE49-F238E27FC236}">
                  <a16:creationId xmlns:a16="http://schemas.microsoft.com/office/drawing/2014/main" id="{979A4F11-2450-4EB3-810C-6FCC742F0DEC}"/>
                </a:ext>
              </a:extLst>
            </p:cNvPr>
            <p:cNvCxnSpPr/>
            <p:nvPr/>
          </p:nvCxnSpPr>
          <p:spPr>
            <a:xfrm>
              <a:off x="552761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D6681B-42BA-4D73-B46E-77FA10C3C986}"/>
                </a:ext>
              </a:extLst>
            </p:cNvPr>
            <p:cNvSpPr txBox="1"/>
            <p:nvPr/>
          </p:nvSpPr>
          <p:spPr>
            <a:xfrm>
              <a:off x="5501406" y="4231355"/>
              <a:ext cx="55315" cy="93875"/>
            </a:xfrm>
            <a:prstGeom prst="rect">
              <a:avLst/>
            </a:prstGeom>
            <a:noFill/>
          </p:spPr>
          <p:txBody>
            <a:bodyPr wrap="none" lIns="0" tIns="0" rIns="0" bIns="0" rtlCol="0" anchor="t" anchorCtr="0">
              <a:spAutoFit/>
            </a:bodyPr>
            <a:lstStyle/>
            <a:p>
              <a:pPr algn="ctr"/>
              <a:r>
                <a:rPr lang="en-US" sz="1000"/>
                <a:t>0</a:t>
              </a:r>
            </a:p>
          </p:txBody>
        </p:sp>
        <p:cxnSp>
          <p:nvCxnSpPr>
            <p:cNvPr id="31" name="Straight Connector 30">
              <a:extLst>
                <a:ext uri="{FF2B5EF4-FFF2-40B4-BE49-F238E27FC236}">
                  <a16:creationId xmlns:a16="http://schemas.microsoft.com/office/drawing/2014/main" id="{8E89513B-D568-4142-B9FE-0CD5853314E0}"/>
                </a:ext>
              </a:extLst>
            </p:cNvPr>
            <p:cNvCxnSpPr/>
            <p:nvPr/>
          </p:nvCxnSpPr>
          <p:spPr>
            <a:xfrm>
              <a:off x="606337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41926A3-87C9-4464-8216-B458068E4877}"/>
                </a:ext>
              </a:extLst>
            </p:cNvPr>
            <p:cNvSpPr txBox="1"/>
            <p:nvPr/>
          </p:nvSpPr>
          <p:spPr>
            <a:xfrm>
              <a:off x="6037166" y="4231355"/>
              <a:ext cx="55315" cy="93875"/>
            </a:xfrm>
            <a:prstGeom prst="rect">
              <a:avLst/>
            </a:prstGeom>
            <a:noFill/>
          </p:spPr>
          <p:txBody>
            <a:bodyPr wrap="none" lIns="0" tIns="0" rIns="0" bIns="0" rtlCol="0" anchor="t" anchorCtr="0">
              <a:spAutoFit/>
            </a:bodyPr>
            <a:lstStyle/>
            <a:p>
              <a:pPr algn="ctr"/>
              <a:r>
                <a:rPr lang="en-US" sz="1000"/>
                <a:t>4</a:t>
              </a:r>
            </a:p>
          </p:txBody>
        </p:sp>
        <p:cxnSp>
          <p:nvCxnSpPr>
            <p:cNvPr id="33" name="Straight Connector 32">
              <a:extLst>
                <a:ext uri="{FF2B5EF4-FFF2-40B4-BE49-F238E27FC236}">
                  <a16:creationId xmlns:a16="http://schemas.microsoft.com/office/drawing/2014/main" id="{685F6B0A-6E12-424D-8F48-E91AC72D6DBC}"/>
                </a:ext>
              </a:extLst>
            </p:cNvPr>
            <p:cNvCxnSpPr/>
            <p:nvPr/>
          </p:nvCxnSpPr>
          <p:spPr>
            <a:xfrm>
              <a:off x="659398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0371CF3-0B47-4752-85F3-5AF23DDA420C}"/>
                </a:ext>
              </a:extLst>
            </p:cNvPr>
            <p:cNvSpPr txBox="1"/>
            <p:nvPr/>
          </p:nvSpPr>
          <p:spPr>
            <a:xfrm>
              <a:off x="6567776" y="4231355"/>
              <a:ext cx="55315" cy="93875"/>
            </a:xfrm>
            <a:prstGeom prst="rect">
              <a:avLst/>
            </a:prstGeom>
            <a:noFill/>
          </p:spPr>
          <p:txBody>
            <a:bodyPr wrap="none" lIns="0" tIns="0" rIns="0" bIns="0" rtlCol="0" anchor="t" anchorCtr="0">
              <a:spAutoFit/>
            </a:bodyPr>
            <a:lstStyle/>
            <a:p>
              <a:pPr algn="ctr"/>
              <a:r>
                <a:rPr lang="en-US" sz="1000"/>
                <a:t>8</a:t>
              </a:r>
            </a:p>
          </p:txBody>
        </p:sp>
        <p:cxnSp>
          <p:nvCxnSpPr>
            <p:cNvPr id="35" name="Straight Connector 34">
              <a:extLst>
                <a:ext uri="{FF2B5EF4-FFF2-40B4-BE49-F238E27FC236}">
                  <a16:creationId xmlns:a16="http://schemas.microsoft.com/office/drawing/2014/main" id="{1609AEFF-4445-4980-A2B2-6C7BF1C73EAD}"/>
                </a:ext>
              </a:extLst>
            </p:cNvPr>
            <p:cNvCxnSpPr/>
            <p:nvPr/>
          </p:nvCxnSpPr>
          <p:spPr>
            <a:xfrm>
              <a:off x="7127165"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5AE0CFC-6F28-49C0-8E7C-84EC50A2E28E}"/>
                </a:ext>
              </a:extLst>
            </p:cNvPr>
            <p:cNvSpPr txBox="1"/>
            <p:nvPr/>
          </p:nvSpPr>
          <p:spPr>
            <a:xfrm>
              <a:off x="7073305" y="4231355"/>
              <a:ext cx="110629" cy="93875"/>
            </a:xfrm>
            <a:prstGeom prst="rect">
              <a:avLst/>
            </a:prstGeom>
            <a:noFill/>
          </p:spPr>
          <p:txBody>
            <a:bodyPr wrap="none" lIns="0" tIns="0" rIns="0" bIns="0" rtlCol="0" anchor="t" anchorCtr="0">
              <a:spAutoFit/>
            </a:bodyPr>
            <a:lstStyle/>
            <a:p>
              <a:pPr algn="ctr"/>
              <a:r>
                <a:rPr lang="en-US" sz="1000"/>
                <a:t>12</a:t>
              </a:r>
            </a:p>
          </p:txBody>
        </p:sp>
        <p:cxnSp>
          <p:nvCxnSpPr>
            <p:cNvPr id="37" name="Straight Connector 36">
              <a:extLst>
                <a:ext uri="{FF2B5EF4-FFF2-40B4-BE49-F238E27FC236}">
                  <a16:creationId xmlns:a16="http://schemas.microsoft.com/office/drawing/2014/main" id="{225120AC-85C1-48D1-A2AD-73FB772A4B3F}"/>
                </a:ext>
              </a:extLst>
            </p:cNvPr>
            <p:cNvCxnSpPr/>
            <p:nvPr/>
          </p:nvCxnSpPr>
          <p:spPr>
            <a:xfrm>
              <a:off x="7660350"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1AE0622-ABA1-45E2-BCBA-C1B578991079}"/>
                </a:ext>
              </a:extLst>
            </p:cNvPr>
            <p:cNvSpPr txBox="1"/>
            <p:nvPr/>
          </p:nvSpPr>
          <p:spPr>
            <a:xfrm>
              <a:off x="7606489" y="4231355"/>
              <a:ext cx="110629" cy="93875"/>
            </a:xfrm>
            <a:prstGeom prst="rect">
              <a:avLst/>
            </a:prstGeom>
            <a:noFill/>
          </p:spPr>
          <p:txBody>
            <a:bodyPr wrap="none" lIns="0" tIns="0" rIns="0" bIns="0" rtlCol="0" anchor="t" anchorCtr="0">
              <a:spAutoFit/>
            </a:bodyPr>
            <a:lstStyle/>
            <a:p>
              <a:pPr algn="ctr"/>
              <a:r>
                <a:rPr lang="en-US" sz="1000"/>
                <a:t>16</a:t>
              </a:r>
            </a:p>
          </p:txBody>
        </p:sp>
        <p:cxnSp>
          <p:nvCxnSpPr>
            <p:cNvPr id="39" name="Straight Connector 38">
              <a:extLst>
                <a:ext uri="{FF2B5EF4-FFF2-40B4-BE49-F238E27FC236}">
                  <a16:creationId xmlns:a16="http://schemas.microsoft.com/office/drawing/2014/main" id="{1ED2D058-B2EC-4DF9-A687-9E506FDD878E}"/>
                </a:ext>
              </a:extLst>
            </p:cNvPr>
            <p:cNvCxnSpPr/>
            <p:nvPr/>
          </p:nvCxnSpPr>
          <p:spPr>
            <a:xfrm>
              <a:off x="8188383"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E65E6D8-B10F-480B-B664-BD79A587335D}"/>
                </a:ext>
              </a:extLst>
            </p:cNvPr>
            <p:cNvSpPr txBox="1"/>
            <p:nvPr/>
          </p:nvSpPr>
          <p:spPr>
            <a:xfrm>
              <a:off x="8134522" y="4231355"/>
              <a:ext cx="110629" cy="93875"/>
            </a:xfrm>
            <a:prstGeom prst="rect">
              <a:avLst/>
            </a:prstGeom>
            <a:noFill/>
          </p:spPr>
          <p:txBody>
            <a:bodyPr wrap="none" lIns="0" tIns="0" rIns="0" bIns="0" rtlCol="0" anchor="t" anchorCtr="0">
              <a:spAutoFit/>
            </a:bodyPr>
            <a:lstStyle/>
            <a:p>
              <a:pPr algn="ctr"/>
              <a:r>
                <a:rPr lang="en-US" sz="1000"/>
                <a:t>20</a:t>
              </a:r>
            </a:p>
          </p:txBody>
        </p:sp>
        <p:cxnSp>
          <p:nvCxnSpPr>
            <p:cNvPr id="41" name="Straight Connector 40">
              <a:extLst>
                <a:ext uri="{FF2B5EF4-FFF2-40B4-BE49-F238E27FC236}">
                  <a16:creationId xmlns:a16="http://schemas.microsoft.com/office/drawing/2014/main" id="{BF659C06-779F-4DFD-9E3B-0BCA0CDA156C}"/>
                </a:ext>
              </a:extLst>
            </p:cNvPr>
            <p:cNvCxnSpPr/>
            <p:nvPr/>
          </p:nvCxnSpPr>
          <p:spPr>
            <a:xfrm>
              <a:off x="8724144" y="4195937"/>
              <a:ext cx="0" cy="515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86F4B9-95E9-464C-B2C9-2636101621EF}"/>
                </a:ext>
              </a:extLst>
            </p:cNvPr>
            <p:cNvSpPr txBox="1"/>
            <p:nvPr/>
          </p:nvSpPr>
          <p:spPr>
            <a:xfrm>
              <a:off x="8670283" y="4231355"/>
              <a:ext cx="110629" cy="93875"/>
            </a:xfrm>
            <a:prstGeom prst="rect">
              <a:avLst/>
            </a:prstGeom>
            <a:noFill/>
          </p:spPr>
          <p:txBody>
            <a:bodyPr wrap="none" lIns="0" tIns="0" rIns="0" bIns="0" rtlCol="0" anchor="t" anchorCtr="0">
              <a:spAutoFit/>
            </a:bodyPr>
            <a:lstStyle/>
            <a:p>
              <a:pPr algn="ctr"/>
              <a:r>
                <a:rPr lang="en-US" sz="1000"/>
                <a:t>24</a:t>
              </a:r>
            </a:p>
          </p:txBody>
        </p:sp>
      </p:grpSp>
      <p:grpSp>
        <p:nvGrpSpPr>
          <p:cNvPr id="43" name="Group 42">
            <a:extLst>
              <a:ext uri="{FF2B5EF4-FFF2-40B4-BE49-F238E27FC236}">
                <a16:creationId xmlns:a16="http://schemas.microsoft.com/office/drawing/2014/main" id="{61F15EBB-8A3C-4455-83BB-3265699FA386}"/>
              </a:ext>
            </a:extLst>
          </p:cNvPr>
          <p:cNvGrpSpPr/>
          <p:nvPr/>
        </p:nvGrpSpPr>
        <p:grpSpPr>
          <a:xfrm>
            <a:off x="7488888" y="2164103"/>
            <a:ext cx="1093703" cy="338766"/>
            <a:chOff x="6175948" y="3091914"/>
            <a:chExt cx="1093703" cy="338766"/>
          </a:xfrm>
        </p:grpSpPr>
        <p:sp>
          <p:nvSpPr>
            <p:cNvPr id="44" name="TextBox 43">
              <a:extLst>
                <a:ext uri="{FF2B5EF4-FFF2-40B4-BE49-F238E27FC236}">
                  <a16:creationId xmlns:a16="http://schemas.microsoft.com/office/drawing/2014/main" id="{9AF01D48-55F5-4625-B42E-686C4B601949}"/>
                </a:ext>
              </a:extLst>
            </p:cNvPr>
            <p:cNvSpPr txBox="1"/>
            <p:nvPr/>
          </p:nvSpPr>
          <p:spPr>
            <a:xfrm>
              <a:off x="6418289" y="3091914"/>
              <a:ext cx="851362" cy="153888"/>
            </a:xfrm>
            <a:prstGeom prst="rect">
              <a:avLst/>
            </a:prstGeom>
            <a:noFill/>
          </p:spPr>
          <p:txBody>
            <a:bodyPr wrap="square" lIns="0" tIns="0" rIns="0" bIns="0" rtlCol="0" anchor="ctr" anchorCtr="0">
              <a:spAutoFit/>
            </a:bodyPr>
            <a:lstStyle/>
            <a:p>
              <a:r>
                <a:rPr lang="en-US" sz="1000"/>
                <a:t>Non-Black</a:t>
              </a:r>
            </a:p>
          </p:txBody>
        </p:sp>
        <p:cxnSp>
          <p:nvCxnSpPr>
            <p:cNvPr id="45" name="Straight Connector 44">
              <a:extLst>
                <a:ext uri="{FF2B5EF4-FFF2-40B4-BE49-F238E27FC236}">
                  <a16:creationId xmlns:a16="http://schemas.microsoft.com/office/drawing/2014/main" id="{DDA3137D-C553-41D7-A839-88FA19F0B101}"/>
                </a:ext>
              </a:extLst>
            </p:cNvPr>
            <p:cNvCxnSpPr/>
            <p:nvPr/>
          </p:nvCxnSpPr>
          <p:spPr>
            <a:xfrm flipH="1">
              <a:off x="6175948" y="3167770"/>
              <a:ext cx="202367"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AE0805E-5B78-4CA3-93ED-1DB9754297DF}"/>
                </a:ext>
              </a:extLst>
            </p:cNvPr>
            <p:cNvSpPr txBox="1"/>
            <p:nvPr/>
          </p:nvSpPr>
          <p:spPr>
            <a:xfrm>
              <a:off x="6418289" y="3276792"/>
              <a:ext cx="312586" cy="153888"/>
            </a:xfrm>
            <a:prstGeom prst="rect">
              <a:avLst/>
            </a:prstGeom>
            <a:noFill/>
          </p:spPr>
          <p:txBody>
            <a:bodyPr wrap="none" lIns="0" tIns="0" rIns="0" bIns="0" rtlCol="0" anchor="ctr" anchorCtr="0">
              <a:spAutoFit/>
            </a:bodyPr>
            <a:lstStyle/>
            <a:p>
              <a:r>
                <a:rPr lang="en-US" sz="1000"/>
                <a:t>Black</a:t>
              </a:r>
            </a:p>
          </p:txBody>
        </p:sp>
        <p:cxnSp>
          <p:nvCxnSpPr>
            <p:cNvPr id="47" name="Straight Connector 46">
              <a:extLst>
                <a:ext uri="{FF2B5EF4-FFF2-40B4-BE49-F238E27FC236}">
                  <a16:creationId xmlns:a16="http://schemas.microsoft.com/office/drawing/2014/main" id="{9B7F8632-A4BA-446C-9346-3DAC74C3C64A}"/>
                </a:ext>
              </a:extLst>
            </p:cNvPr>
            <p:cNvCxnSpPr/>
            <p:nvPr/>
          </p:nvCxnSpPr>
          <p:spPr>
            <a:xfrm flipH="1">
              <a:off x="6175948" y="3352648"/>
              <a:ext cx="202367" cy="0"/>
            </a:xfrm>
            <a:prstGeom prst="line">
              <a:avLst/>
            </a:prstGeom>
            <a:ln w="19050">
              <a:solidFill>
                <a:srgbClr val="E96F35"/>
              </a:solidFill>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ABE96431-4EF6-4EE3-A7E1-BBAB9481BBBC}"/>
              </a:ext>
            </a:extLst>
          </p:cNvPr>
          <p:cNvSpPr txBox="1"/>
          <p:nvPr/>
        </p:nvSpPr>
        <p:spPr>
          <a:xfrm>
            <a:off x="9951642" y="3548599"/>
            <a:ext cx="1779333" cy="123111"/>
          </a:xfrm>
          <a:prstGeom prst="rect">
            <a:avLst/>
          </a:prstGeom>
          <a:noFill/>
        </p:spPr>
        <p:txBody>
          <a:bodyPr wrap="none" lIns="0" tIns="0" rIns="0" bIns="0" rtlCol="0" anchor="ctr" anchorCtr="0">
            <a:spAutoFit/>
          </a:bodyPr>
          <a:lstStyle/>
          <a:p>
            <a:r>
              <a:rPr lang="en-US" sz="800"/>
              <a:t>HR=0.41 (95% CI, 0.27-0.79); </a:t>
            </a:r>
            <a:r>
              <a:rPr lang="en-US" sz="800" i="1"/>
              <a:t>P</a:t>
            </a:r>
            <a:r>
              <a:rPr lang="en-US" sz="800"/>
              <a:t>&lt;0.001</a:t>
            </a:r>
          </a:p>
        </p:txBody>
      </p:sp>
      <p:sp>
        <p:nvSpPr>
          <p:cNvPr id="50" name="Rectangle 49">
            <a:extLst>
              <a:ext uri="{FF2B5EF4-FFF2-40B4-BE49-F238E27FC236}">
                <a16:creationId xmlns:a16="http://schemas.microsoft.com/office/drawing/2014/main" id="{8ECDE08D-2147-4B73-B5D4-648004A71474}"/>
              </a:ext>
            </a:extLst>
          </p:cNvPr>
          <p:cNvSpPr/>
          <p:nvPr/>
        </p:nvSpPr>
        <p:spPr>
          <a:xfrm>
            <a:off x="6727226" y="4385154"/>
            <a:ext cx="5185828" cy="215444"/>
          </a:xfrm>
          <a:prstGeom prst="rect">
            <a:avLst/>
          </a:prstGeom>
        </p:spPr>
        <p:txBody>
          <a:bodyPr wrap="square">
            <a:spAutoFit/>
          </a:bodyPr>
          <a:lstStyle/>
          <a:p>
            <a:pPr eaLnBrk="0" hangingPunct="0"/>
            <a:r>
              <a:rPr lang="en-US" sz="800">
                <a:solidFill>
                  <a:schemeClr val="bg1">
                    <a:lumMod val="50000"/>
                  </a:schemeClr>
                </a:solidFill>
              </a:rPr>
              <a:t>Used with permission from Kumar K, et al. </a:t>
            </a:r>
            <a:r>
              <a:rPr lang="en-US" sz="800" i="1">
                <a:solidFill>
                  <a:schemeClr val="bg1">
                    <a:lumMod val="50000"/>
                  </a:schemeClr>
                </a:solidFill>
              </a:rPr>
              <a:t>Clin Transplant</a:t>
            </a:r>
            <a:r>
              <a:rPr lang="en-US" sz="800">
                <a:solidFill>
                  <a:schemeClr val="bg1">
                    <a:lumMod val="50000"/>
                  </a:schemeClr>
                </a:solidFill>
              </a:rPr>
              <a:t>. 2018;32(7): e13291. © 2018 John Wiley and Sons.</a:t>
            </a:r>
          </a:p>
        </p:txBody>
      </p:sp>
      <p:sp>
        <p:nvSpPr>
          <p:cNvPr id="51" name="Rectangle: Rounded Corners 50">
            <a:extLst>
              <a:ext uri="{FF2B5EF4-FFF2-40B4-BE49-F238E27FC236}">
                <a16:creationId xmlns:a16="http://schemas.microsoft.com/office/drawing/2014/main" id="{4CBB28CF-CBE1-4B5C-86A0-A04AE043048A}"/>
              </a:ext>
            </a:extLst>
          </p:cNvPr>
          <p:cNvSpPr/>
          <p:nvPr/>
        </p:nvSpPr>
        <p:spPr>
          <a:xfrm>
            <a:off x="2245259" y="4978777"/>
            <a:ext cx="8314653" cy="695031"/>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Standardizing the evaluation process for all LKD candidates across centers may help increase LDKTs overall while also reducing racial disparities</a:t>
            </a:r>
            <a:r>
              <a:rPr lang="en-US" sz="1600" b="1" baseline="30000">
                <a:solidFill>
                  <a:schemeClr val="tx1"/>
                </a:solidFill>
              </a:rPr>
              <a:t>1,3</a:t>
            </a:r>
          </a:p>
        </p:txBody>
      </p:sp>
    </p:spTree>
    <p:extLst>
      <p:ext uri="{BB962C8B-B14F-4D97-AF65-F5344CB8AC3E}">
        <p14:creationId xmlns:p14="http://schemas.microsoft.com/office/powerpoint/2010/main" val="382215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5AE02F0-99B8-4D8D-086A-943B6B7B52E6}"/>
              </a:ext>
            </a:extLst>
          </p:cNvPr>
          <p:cNvSpPr>
            <a:spLocks noGrp="1"/>
          </p:cNvSpPr>
          <p:nvPr>
            <p:ph type="title"/>
          </p:nvPr>
        </p:nvSpPr>
        <p:spPr>
          <a:xfrm>
            <a:off x="762000" y="0"/>
            <a:ext cx="11430000" cy="963613"/>
          </a:xfrm>
        </p:spPr>
        <p:txBody>
          <a:bodyPr/>
          <a:lstStyle/>
          <a:p>
            <a:r>
              <a:rPr lang="en-US" sz="2300"/>
              <a:t>The Kidney Paired Donation Program Allows Kidney Transplant Candidates With Incompatible but Willing Donors to Receive a Living Donor Kidney Transplant</a:t>
            </a:r>
          </a:p>
        </p:txBody>
      </p:sp>
      <p:sp>
        <p:nvSpPr>
          <p:cNvPr id="12" name="TextBox 11">
            <a:extLst>
              <a:ext uri="{FF2B5EF4-FFF2-40B4-BE49-F238E27FC236}">
                <a16:creationId xmlns:a16="http://schemas.microsoft.com/office/drawing/2014/main" id="{20A74238-2556-9658-ADA2-FD612BA6F138}"/>
              </a:ext>
            </a:extLst>
          </p:cNvPr>
          <p:cNvSpPr txBox="1"/>
          <p:nvPr/>
        </p:nvSpPr>
        <p:spPr>
          <a:xfrm>
            <a:off x="780887" y="1059216"/>
            <a:ext cx="3180633" cy="369332"/>
          </a:xfrm>
          <a:prstGeom prst="rect">
            <a:avLst/>
          </a:prstGeom>
          <a:noFill/>
        </p:spPr>
        <p:txBody>
          <a:bodyPr wrap="square" rtlCol="0">
            <a:spAutoFit/>
          </a:bodyPr>
          <a:lstStyle/>
          <a:p>
            <a:pPr algn="ctr"/>
            <a:r>
              <a:rPr lang="en-US" b="1">
                <a:solidFill>
                  <a:schemeClr val="accent3"/>
                </a:solidFill>
                <a:ea typeface="Arial" charset="0"/>
              </a:rPr>
              <a:t>Kidney Paired Donation</a:t>
            </a:r>
            <a:endParaRPr lang="en-US" b="1" baseline="30000">
              <a:solidFill>
                <a:schemeClr val="accent3"/>
              </a:solidFill>
              <a:ea typeface="Arial" charset="0"/>
            </a:endParaRPr>
          </a:p>
        </p:txBody>
      </p:sp>
      <p:sp>
        <p:nvSpPr>
          <p:cNvPr id="17" name="TextBox 16">
            <a:extLst>
              <a:ext uri="{FF2B5EF4-FFF2-40B4-BE49-F238E27FC236}">
                <a16:creationId xmlns:a16="http://schemas.microsoft.com/office/drawing/2014/main" id="{E088CDCC-66AE-88F9-A2DD-4C7740A75EB2}"/>
              </a:ext>
            </a:extLst>
          </p:cNvPr>
          <p:cNvSpPr txBox="1"/>
          <p:nvPr/>
        </p:nvSpPr>
        <p:spPr>
          <a:xfrm>
            <a:off x="612332" y="6357344"/>
            <a:ext cx="9978736" cy="369332"/>
          </a:xfrm>
          <a:prstGeom prst="rect">
            <a:avLst/>
          </a:prstGeom>
          <a:noFill/>
        </p:spPr>
        <p:txBody>
          <a:bodyPr wrap="square" rtlCol="0" anchor="b" anchorCtr="0">
            <a:noAutofit/>
          </a:bodyPr>
          <a:lstStyle/>
          <a:p>
            <a:pPr fontAlgn="auto">
              <a:spcBef>
                <a:spcPts val="0"/>
              </a:spcBef>
              <a:spcAft>
                <a:spcPts val="0"/>
              </a:spcAft>
              <a:defRPr/>
            </a:pPr>
            <a:r>
              <a:rPr kumimoji="0" lang="en-US" sz="800" b="0" i="0" u="none" strike="noStrike" kern="1200" cap="none" spc="0" normalizeH="0" baseline="0" noProof="0">
                <a:ln>
                  <a:noFill/>
                </a:ln>
                <a:solidFill>
                  <a:srgbClr val="000000"/>
                </a:solidFill>
                <a:effectLst/>
                <a:uLnTx/>
                <a:uFillTx/>
                <a:latin typeface="Arial"/>
                <a:ea typeface="+mn-ea"/>
                <a:cs typeface="+mn-cs"/>
              </a:rPr>
              <a:t>KPD, kidney paired donation. </a:t>
            </a:r>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1. </a:t>
            </a:r>
            <a:r>
              <a:rPr kumimoji="0" lang="en-US" sz="800" b="0" i="0" u="none" strike="noStrike" kern="1200" cap="none" spc="0" normalizeH="0" baseline="0" noProof="0">
                <a:ln>
                  <a:noFill/>
                </a:ln>
                <a:solidFill>
                  <a:srgbClr val="000000"/>
                </a:solidFill>
                <a:effectLst/>
                <a:uLnTx/>
                <a:uFillTx/>
                <a:latin typeface="Arial"/>
                <a:ea typeface="+mn-ea"/>
                <a:cs typeface="+mn-cs"/>
              </a:rPr>
              <a:t>Garg N, et al. </a:t>
            </a:r>
            <a:r>
              <a:rPr kumimoji="0" lang="en-US" sz="800" b="0" i="1" u="none" strike="noStrike" kern="1200" cap="none" spc="0" normalizeH="0" baseline="0" noProof="0">
                <a:ln>
                  <a:noFill/>
                </a:ln>
                <a:solidFill>
                  <a:srgbClr val="000000"/>
                </a:solidFill>
                <a:effectLst/>
                <a:uLnTx/>
                <a:uFillTx/>
                <a:latin typeface="Arial"/>
                <a:ea typeface="+mn-ea"/>
                <a:cs typeface="+mn-cs"/>
              </a:rPr>
              <a:t>Am J Transplant. </a:t>
            </a:r>
            <a:r>
              <a:rPr kumimoji="0" lang="en-US" sz="800" b="0" i="0" u="none" strike="noStrike" kern="1200" cap="none" spc="0" normalizeH="0" baseline="0" noProof="0">
                <a:ln>
                  <a:noFill/>
                </a:ln>
                <a:solidFill>
                  <a:srgbClr val="000000"/>
                </a:solidFill>
                <a:effectLst/>
                <a:uLnTx/>
                <a:uFillTx/>
                <a:latin typeface="Arial"/>
                <a:ea typeface="+mn-ea"/>
                <a:cs typeface="+mn-cs"/>
              </a:rPr>
              <a:t>2024;24(1):46-56. </a:t>
            </a:r>
            <a:r>
              <a:rPr kumimoji="0" lang="en-US" sz="800" b="1" i="0" u="none" strike="noStrike" kern="1200" cap="none" spc="0" normalizeH="0" baseline="0" noProof="0">
                <a:ln>
                  <a:noFill/>
                </a:ln>
                <a:solidFill>
                  <a:srgbClr val="000000"/>
                </a:solidFill>
                <a:effectLst/>
                <a:uLnTx/>
                <a:uFillTx/>
                <a:latin typeface="Arial"/>
                <a:ea typeface="+mn-ea"/>
                <a:cs typeface="+mn-cs"/>
              </a:rPr>
              <a:t>2. </a:t>
            </a:r>
            <a:r>
              <a:rPr kumimoji="0" lang="en-US" sz="800" b="0" i="0" u="none" strike="noStrike" kern="1200" cap="none" spc="0" normalizeH="0" baseline="0" noProof="0">
                <a:ln>
                  <a:noFill/>
                </a:ln>
                <a:solidFill>
                  <a:srgbClr val="000000"/>
                </a:solidFill>
                <a:effectLst/>
                <a:uLnTx/>
                <a:uFillTx/>
                <a:latin typeface="Arial"/>
                <a:ea typeface="+mn-ea"/>
                <a:cs typeface="+mn-cs"/>
              </a:rPr>
              <a:t>Chipman V, et al. </a:t>
            </a:r>
            <a:r>
              <a:rPr kumimoji="0" lang="en-US" sz="800" b="0" i="1" u="none" strike="noStrike" kern="1200" cap="none" spc="0" normalizeH="0" baseline="0" noProof="0">
                <a:ln>
                  <a:noFill/>
                </a:ln>
                <a:solidFill>
                  <a:srgbClr val="000000"/>
                </a:solidFill>
                <a:effectLst/>
                <a:uLnTx/>
                <a:uFillTx/>
                <a:latin typeface="Arial"/>
                <a:ea typeface="+mn-ea"/>
                <a:cs typeface="+mn-cs"/>
              </a:rPr>
              <a:t>Am J Transplant. </a:t>
            </a:r>
            <a:r>
              <a:rPr kumimoji="0" lang="en-US" sz="800" b="0" i="0" u="none" strike="noStrike" kern="1200" cap="none" spc="0" normalizeH="0" baseline="0" noProof="0">
                <a:ln>
                  <a:noFill/>
                </a:ln>
                <a:solidFill>
                  <a:srgbClr val="000000"/>
                </a:solidFill>
                <a:effectLst/>
                <a:uLnTx/>
                <a:uFillTx/>
                <a:latin typeface="Arial"/>
                <a:ea typeface="+mn-ea"/>
                <a:cs typeface="+mn-cs"/>
              </a:rPr>
              <a:t>2022;22(1):266-273. </a:t>
            </a:r>
          </a:p>
        </p:txBody>
      </p:sp>
      <p:sp>
        <p:nvSpPr>
          <p:cNvPr id="34" name="TextBox 33">
            <a:extLst>
              <a:ext uri="{FF2B5EF4-FFF2-40B4-BE49-F238E27FC236}">
                <a16:creationId xmlns:a16="http://schemas.microsoft.com/office/drawing/2014/main" id="{450826F6-B761-F08A-069D-C3BF98156B2D}"/>
              </a:ext>
            </a:extLst>
          </p:cNvPr>
          <p:cNvSpPr txBox="1"/>
          <p:nvPr/>
        </p:nvSpPr>
        <p:spPr>
          <a:xfrm>
            <a:off x="4278365" y="1672789"/>
            <a:ext cx="7571378" cy="2431435"/>
          </a:xfrm>
          <a:prstGeom prst="rect">
            <a:avLst/>
          </a:prstGeom>
          <a:noFill/>
        </p:spPr>
        <p:txBody>
          <a:bodyPr wrap="square">
            <a:spAutoFit/>
          </a:bodyPr>
          <a:lstStyle/>
          <a:p>
            <a:pPr marL="285750" indent="-285750">
              <a:spcAft>
                <a:spcPts val="1200"/>
              </a:spcAft>
              <a:buClr>
                <a:schemeClr val="accent1"/>
              </a:buClr>
              <a:buFont typeface="Arial" panose="020B0604020202020204" pitchFamily="34" charset="0"/>
              <a:buChar char="•"/>
            </a:pPr>
            <a:r>
              <a:rPr lang="en-US" sz="1600"/>
              <a:t>An opportunity for a transplant candidate to be matched with a suitable donor</a:t>
            </a:r>
          </a:p>
          <a:p>
            <a:pPr marL="285750" indent="-285750">
              <a:spcAft>
                <a:spcPts val="1200"/>
              </a:spcAft>
              <a:buClr>
                <a:schemeClr val="accent1"/>
              </a:buClr>
              <a:buFont typeface="Arial" panose="020B0604020202020204" pitchFamily="34" charset="0"/>
              <a:buChar char="•"/>
            </a:pPr>
            <a:r>
              <a:rPr lang="en-US" sz="1600"/>
              <a:t>The recipient in the original compatible pair may receive a higher quality kidney than they would have received from their original donor</a:t>
            </a:r>
          </a:p>
          <a:p>
            <a:pPr marL="285750" indent="-285750">
              <a:spcAft>
                <a:spcPts val="1200"/>
              </a:spcAft>
              <a:buClr>
                <a:schemeClr val="accent1"/>
              </a:buClr>
              <a:buFont typeface="Arial" panose="020B0604020202020204" pitchFamily="34" charset="0"/>
              <a:buChar char="•"/>
            </a:pPr>
            <a:r>
              <a:rPr lang="en-US" sz="1600"/>
              <a:t>The donor is prioritized in the unlikely event that they need a kidney transplant</a:t>
            </a:r>
          </a:p>
          <a:p>
            <a:pPr marL="285750" indent="-285750">
              <a:spcAft>
                <a:spcPts val="1200"/>
              </a:spcAft>
              <a:buClr>
                <a:schemeClr val="accent1"/>
              </a:buClr>
              <a:buFont typeface="Arial" panose="020B0604020202020204" pitchFamily="34" charset="0"/>
              <a:buChar char="•"/>
            </a:pPr>
            <a:r>
              <a:rPr lang="en-US" sz="1600"/>
              <a:t>KPD programs may provide a number of other benefits and protections for living donors (</a:t>
            </a:r>
            <a:r>
              <a:rPr lang="en-US" sz="1600" err="1"/>
              <a:t>eg</a:t>
            </a:r>
            <a:r>
              <a:rPr lang="en-US" sz="1600"/>
              <a:t>, reimbursement for lost wages)</a:t>
            </a:r>
          </a:p>
          <a:p>
            <a:pPr marL="285750" indent="-285750">
              <a:spcAft>
                <a:spcPts val="1200"/>
              </a:spcAft>
              <a:buClr>
                <a:schemeClr val="accent1"/>
              </a:buClr>
              <a:buFont typeface="Arial" panose="020B0604020202020204" pitchFamily="34" charset="0"/>
              <a:buChar char="•"/>
            </a:pPr>
            <a:r>
              <a:rPr lang="en-US" sz="1600"/>
              <a:t>Centers that participate in KPD do more overall transplants</a:t>
            </a:r>
          </a:p>
        </p:txBody>
      </p:sp>
      <p:sp>
        <p:nvSpPr>
          <p:cNvPr id="36" name="TextBox 35">
            <a:extLst>
              <a:ext uri="{FF2B5EF4-FFF2-40B4-BE49-F238E27FC236}">
                <a16:creationId xmlns:a16="http://schemas.microsoft.com/office/drawing/2014/main" id="{4EF2978D-EE50-6D19-A342-82691F8D6AE5}"/>
              </a:ext>
            </a:extLst>
          </p:cNvPr>
          <p:cNvSpPr txBox="1"/>
          <p:nvPr/>
        </p:nvSpPr>
        <p:spPr>
          <a:xfrm>
            <a:off x="5955478" y="1133535"/>
            <a:ext cx="4397025" cy="369332"/>
          </a:xfrm>
          <a:prstGeom prst="rect">
            <a:avLst/>
          </a:prstGeom>
          <a:noFill/>
        </p:spPr>
        <p:txBody>
          <a:bodyPr wrap="square" rtlCol="0">
            <a:spAutoFit/>
          </a:bodyPr>
          <a:lstStyle/>
          <a:p>
            <a:pPr algn="ctr"/>
            <a:r>
              <a:rPr lang="en-US" b="1">
                <a:solidFill>
                  <a:schemeClr val="accent3"/>
                </a:solidFill>
                <a:ea typeface="Arial" charset="0"/>
              </a:rPr>
              <a:t>Benefits of Kidney Paired Donation</a:t>
            </a:r>
            <a:r>
              <a:rPr lang="en-US" b="1" baseline="30000">
                <a:solidFill>
                  <a:schemeClr val="accent3"/>
                </a:solidFill>
                <a:ea typeface="Arial" charset="0"/>
              </a:rPr>
              <a:t>1</a:t>
            </a:r>
          </a:p>
        </p:txBody>
      </p:sp>
      <p:grpSp>
        <p:nvGrpSpPr>
          <p:cNvPr id="43" name="Group 42">
            <a:extLst>
              <a:ext uri="{FF2B5EF4-FFF2-40B4-BE49-F238E27FC236}">
                <a16:creationId xmlns:a16="http://schemas.microsoft.com/office/drawing/2014/main" id="{467134CA-30A0-780D-2A60-D0D12457FB35}"/>
              </a:ext>
            </a:extLst>
          </p:cNvPr>
          <p:cNvGrpSpPr/>
          <p:nvPr/>
        </p:nvGrpSpPr>
        <p:grpSpPr>
          <a:xfrm>
            <a:off x="1097732" y="1428548"/>
            <a:ext cx="2546944" cy="4094529"/>
            <a:chOff x="1948632" y="1622607"/>
            <a:chExt cx="2546944" cy="4094529"/>
          </a:xfrm>
        </p:grpSpPr>
        <p:pic>
          <p:nvPicPr>
            <p:cNvPr id="11" name="Picture 2">
              <a:extLst>
                <a:ext uri="{FF2B5EF4-FFF2-40B4-BE49-F238E27FC236}">
                  <a16:creationId xmlns:a16="http://schemas.microsoft.com/office/drawing/2014/main" id="{CA53FAD8-336E-1A73-C6F3-794F9BE2E9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8632" y="1649557"/>
              <a:ext cx="2546944" cy="406757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9AECD69E-2FFB-FA47-C70C-BEC260517F56}"/>
                </a:ext>
              </a:extLst>
            </p:cNvPr>
            <p:cNvSpPr/>
            <p:nvPr/>
          </p:nvSpPr>
          <p:spPr>
            <a:xfrm>
              <a:off x="2781300" y="1622607"/>
              <a:ext cx="749300" cy="6167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6359F1B2-83A8-2AA3-CB13-EA55F544111C}"/>
              </a:ext>
            </a:extLst>
          </p:cNvPr>
          <p:cNvSpPr txBox="1"/>
          <p:nvPr/>
        </p:nvSpPr>
        <p:spPr>
          <a:xfrm>
            <a:off x="1379948" y="1455498"/>
            <a:ext cx="1308100" cy="523220"/>
          </a:xfrm>
          <a:prstGeom prst="rect">
            <a:avLst/>
          </a:prstGeom>
          <a:noFill/>
        </p:spPr>
        <p:txBody>
          <a:bodyPr wrap="square" rtlCol="0">
            <a:spAutoFit/>
          </a:bodyPr>
          <a:lstStyle/>
          <a:p>
            <a:pPr algn="r"/>
            <a:r>
              <a:rPr lang="en-US" sz="1400"/>
              <a:t>Incompatible kidney donor</a:t>
            </a:r>
          </a:p>
        </p:txBody>
      </p:sp>
      <p:sp>
        <p:nvSpPr>
          <p:cNvPr id="2" name="Rectangle: Rounded Corners 1">
            <a:extLst>
              <a:ext uri="{FF2B5EF4-FFF2-40B4-BE49-F238E27FC236}">
                <a16:creationId xmlns:a16="http://schemas.microsoft.com/office/drawing/2014/main" id="{EF2BBE2A-76AA-F878-4AC3-E9A19FD1C27E}"/>
              </a:ext>
            </a:extLst>
          </p:cNvPr>
          <p:cNvSpPr/>
          <p:nvPr/>
        </p:nvSpPr>
        <p:spPr>
          <a:xfrm>
            <a:off x="2625090" y="5523077"/>
            <a:ext cx="7680960" cy="731520"/>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While donor, recipient, and transplant-center motivations may vary, the entry of compatible pairs into exchange programs </a:t>
            </a:r>
            <a:r>
              <a:rPr kumimoji="0" lang="en-US" sz="1500" b="1" i="0" u="none" strike="noStrike" kern="1200" cap="none" spc="0" normalizeH="0" baseline="0" noProof="0">
                <a:ln>
                  <a:noFill/>
                </a:ln>
                <a:solidFill>
                  <a:schemeClr val="tx1"/>
                </a:solidFill>
                <a:effectLst/>
                <a:uLnTx/>
                <a:uFillTx/>
                <a:latin typeface="Arial"/>
                <a:ea typeface="+mn-ea"/>
                <a:cs typeface="+mn-cs"/>
              </a:rPr>
              <a:t>may</a:t>
            </a:r>
            <a:r>
              <a:rPr kumimoji="0" lang="en-US" sz="1500" b="1" i="0" u="none" strike="noStrike" kern="1200" cap="none" spc="0" normalizeH="0" baseline="0" noProof="0">
                <a:ln>
                  <a:noFill/>
                </a:ln>
                <a:solidFill>
                  <a:srgbClr val="000000"/>
                </a:solidFill>
                <a:effectLst/>
                <a:uLnTx/>
                <a:uFillTx/>
                <a:latin typeface="Arial"/>
                <a:ea typeface="+mn-ea"/>
                <a:cs typeface="+mn-cs"/>
              </a:rPr>
              <a:t> create system-wide benefits</a:t>
            </a:r>
            <a:r>
              <a:rPr lang="en-US" sz="1500" b="1" baseline="30000">
                <a:solidFill>
                  <a:srgbClr val="000000"/>
                </a:solidFill>
                <a:latin typeface="Arial"/>
              </a:rPr>
              <a:t>2</a:t>
            </a:r>
            <a:endParaRPr kumimoji="0" lang="en-US" sz="1500" b="1"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3BB1E9CA-85AB-4ACB-7132-901FE6234A45}"/>
              </a:ext>
            </a:extLst>
          </p:cNvPr>
          <p:cNvSpPr txBox="1"/>
          <p:nvPr/>
        </p:nvSpPr>
        <p:spPr>
          <a:xfrm>
            <a:off x="4278365" y="4324945"/>
            <a:ext cx="7571377" cy="323165"/>
          </a:xfrm>
          <a:prstGeom prst="rect">
            <a:avLst/>
          </a:prstGeom>
          <a:noFill/>
        </p:spPr>
        <p:txBody>
          <a:bodyPr wrap="square">
            <a:spAutoFit/>
          </a:bodyPr>
          <a:lstStyle/>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As of 2021, 1 in every 5 living donor transplants was done via KPD</a:t>
            </a:r>
            <a:r>
              <a:rPr kumimoji="0" lang="en-US" sz="1500" b="1" i="0" u="none" strike="noStrike" kern="1200" cap="none" spc="0" normalizeH="0" baseline="30000" noProof="0">
                <a:ln>
                  <a:noFill/>
                </a:ln>
                <a:solidFill>
                  <a:srgbClr val="000000"/>
                </a:solidFill>
                <a:effectLst/>
                <a:uLnTx/>
                <a:uFillTx/>
                <a:latin typeface="Arial"/>
                <a:ea typeface="+mn-ea"/>
                <a:cs typeface="+mn-cs"/>
              </a:rPr>
              <a:t>1</a:t>
            </a:r>
            <a:endParaRPr kumimoji="0" lang="en-US" sz="1500" b="1"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29781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5AE02F0-99B8-4D8D-086A-943B6B7B52E6}"/>
              </a:ext>
            </a:extLst>
          </p:cNvPr>
          <p:cNvSpPr>
            <a:spLocks noGrp="1"/>
          </p:cNvSpPr>
          <p:nvPr>
            <p:ph type="title"/>
          </p:nvPr>
        </p:nvSpPr>
        <p:spPr>
          <a:xfrm>
            <a:off x="762000" y="0"/>
            <a:ext cx="11279436" cy="963613"/>
          </a:xfrm>
        </p:spPr>
        <p:txBody>
          <a:bodyPr/>
          <a:lstStyle/>
          <a:p>
            <a:r>
              <a:rPr lang="en-US" sz="2400"/>
              <a:t>An Increasing Proportion of KPD Transplants Are Going to Non-White, Sensitized and Highly Sensitized Recipients</a:t>
            </a:r>
          </a:p>
        </p:txBody>
      </p:sp>
      <p:sp>
        <p:nvSpPr>
          <p:cNvPr id="17" name="TextBox 16">
            <a:extLst>
              <a:ext uri="{FF2B5EF4-FFF2-40B4-BE49-F238E27FC236}">
                <a16:creationId xmlns:a16="http://schemas.microsoft.com/office/drawing/2014/main" id="{E088CDCC-66AE-88F9-A2DD-4C7740A75EB2}"/>
              </a:ext>
            </a:extLst>
          </p:cNvPr>
          <p:cNvSpPr txBox="1"/>
          <p:nvPr/>
        </p:nvSpPr>
        <p:spPr>
          <a:xfrm>
            <a:off x="609600" y="6488668"/>
            <a:ext cx="9978736" cy="369332"/>
          </a:xfrm>
          <a:prstGeom prst="rect">
            <a:avLst/>
          </a:prstGeom>
          <a:noFill/>
        </p:spPr>
        <p:txBody>
          <a:bodyPr wrap="square" rtlCol="0" anchor="b" anchorCtr="0">
            <a:noAutofit/>
          </a:bodyPr>
          <a:lstStyle/>
          <a:p>
            <a:pPr lvl="0" fontAlgn="auto">
              <a:spcBef>
                <a:spcPts val="0"/>
              </a:spcBef>
              <a:spcAft>
                <a:spcPts val="0"/>
              </a:spcAft>
              <a:defRPr/>
            </a:pPr>
            <a:r>
              <a:rPr kumimoji="0" lang="en-US" sz="800" b="0" i="0" u="none" strike="noStrike" kern="1200" cap="none" spc="0" normalizeH="0" baseline="0" noProof="0">
                <a:ln>
                  <a:noFill/>
                </a:ln>
                <a:effectLst/>
                <a:uLnTx/>
                <a:uFillTx/>
                <a:latin typeface="Arial"/>
                <a:ea typeface="+mn-ea"/>
                <a:cs typeface="+mn-cs"/>
              </a:rPr>
              <a:t>KPD, kidney paired donation; LD, living donor; LDKT, living donor kidney transplants. </a:t>
            </a:r>
            <a:endParaRPr lang="en-US" sz="800"/>
          </a:p>
          <a:p>
            <a:pPr lvl="0" fontAlgn="auto">
              <a:spcBef>
                <a:spcPts val="0"/>
              </a:spcBef>
              <a:spcAft>
                <a:spcPts val="0"/>
              </a:spcAft>
              <a:defRPr/>
            </a:pPr>
            <a:r>
              <a:rPr kumimoji="0" lang="en-US" sz="800" b="0" i="0" u="none" strike="noStrike" kern="1200" cap="none" spc="0" normalizeH="0" baseline="0" noProof="0">
                <a:ln>
                  <a:noFill/>
                </a:ln>
                <a:effectLst/>
                <a:uLnTx/>
                <a:uFillTx/>
                <a:latin typeface="Arial"/>
                <a:ea typeface="+mn-ea"/>
                <a:cs typeface="+mn-cs"/>
              </a:rPr>
              <a:t>Garg N, et al. </a:t>
            </a:r>
            <a:r>
              <a:rPr kumimoji="0" lang="en-US" sz="800" b="0" i="1" u="none" strike="noStrike" kern="1200" cap="none" spc="0" normalizeH="0" baseline="0" noProof="0">
                <a:ln>
                  <a:noFill/>
                </a:ln>
                <a:effectLst/>
                <a:uLnTx/>
                <a:uFillTx/>
                <a:latin typeface="Arial"/>
                <a:ea typeface="+mn-ea"/>
                <a:cs typeface="+mn-cs"/>
              </a:rPr>
              <a:t>Am J Transplant. </a:t>
            </a:r>
            <a:r>
              <a:rPr kumimoji="0" lang="en-US" sz="800" b="0" i="0" u="none" strike="noStrike" kern="1200" cap="none" spc="0" normalizeH="0" baseline="0" noProof="0">
                <a:ln>
                  <a:noFill/>
                </a:ln>
                <a:effectLst/>
                <a:uLnTx/>
                <a:uFillTx/>
                <a:latin typeface="Arial"/>
                <a:ea typeface="+mn-ea"/>
                <a:cs typeface="+mn-cs"/>
              </a:rPr>
              <a:t>2024;24(1):46-56.</a:t>
            </a:r>
          </a:p>
        </p:txBody>
      </p:sp>
      <p:sp>
        <p:nvSpPr>
          <p:cNvPr id="14" name="TextBox 13">
            <a:extLst>
              <a:ext uri="{FF2B5EF4-FFF2-40B4-BE49-F238E27FC236}">
                <a16:creationId xmlns:a16="http://schemas.microsoft.com/office/drawing/2014/main" id="{F24249C3-F53B-97CA-B92B-C7950448BCA1}"/>
              </a:ext>
            </a:extLst>
          </p:cNvPr>
          <p:cNvSpPr txBox="1"/>
          <p:nvPr/>
        </p:nvSpPr>
        <p:spPr>
          <a:xfrm>
            <a:off x="1278760" y="2463910"/>
            <a:ext cx="4754880"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Proportion of KPD Transplants </a:t>
            </a:r>
            <a:r>
              <a:rPr lang="en-US" sz="1100" b="1">
                <a:solidFill>
                  <a:schemeClr val="accent3"/>
                </a:solidFill>
              </a:rPr>
              <a:t>G</a:t>
            </a:r>
            <a:r>
              <a:rPr kumimoji="0" lang="en-US" sz="1100" b="1" i="0" u="none" strike="noStrike" kern="1200" cap="none" spc="0" normalizeH="0" baseline="0" noProof="0" err="1">
                <a:ln>
                  <a:noFill/>
                </a:ln>
                <a:solidFill>
                  <a:schemeClr val="accent3"/>
                </a:solidFill>
                <a:effectLst/>
                <a:uLnTx/>
                <a:uFillTx/>
                <a:latin typeface="Arial" pitchFamily="34" charset="0"/>
                <a:ea typeface="+mn-ea"/>
                <a:cs typeface="Arial" pitchFamily="34" charset="0"/>
              </a:rPr>
              <a:t>oing</a:t>
            </a: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 to </a:t>
            </a:r>
            <a:r>
              <a:rPr lang="en-US" sz="1100" b="1">
                <a:solidFill>
                  <a:schemeClr val="accent3"/>
                </a:solidFill>
              </a:rPr>
              <a:t>D</a:t>
            </a:r>
            <a:r>
              <a:rPr kumimoji="0" lang="en-US" sz="1100" b="1" i="0" u="none" strike="noStrike" kern="1200" cap="none" spc="0" normalizeH="0" baseline="0" noProof="0" err="1">
                <a:ln>
                  <a:noFill/>
                </a:ln>
                <a:solidFill>
                  <a:schemeClr val="accent3"/>
                </a:solidFill>
                <a:effectLst/>
                <a:uLnTx/>
                <a:uFillTx/>
                <a:latin typeface="Arial" pitchFamily="34" charset="0"/>
                <a:ea typeface="+mn-ea"/>
                <a:cs typeface="Arial" pitchFamily="34" charset="0"/>
              </a:rPr>
              <a:t>ifferent</a:t>
            </a: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 </a:t>
            </a:r>
            <a:r>
              <a:rPr lang="en-US" sz="1100" b="1">
                <a:solidFill>
                  <a:schemeClr val="accent3"/>
                </a:solidFill>
              </a:rPr>
              <a:t>R</a:t>
            </a: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aces</a:t>
            </a:r>
          </a:p>
        </p:txBody>
      </p:sp>
      <p:sp>
        <p:nvSpPr>
          <p:cNvPr id="21" name="TextBox 20">
            <a:extLst>
              <a:ext uri="{FF2B5EF4-FFF2-40B4-BE49-F238E27FC236}">
                <a16:creationId xmlns:a16="http://schemas.microsoft.com/office/drawing/2014/main" id="{C825AE95-986B-FE20-1EC1-18B06D4DA760}"/>
              </a:ext>
            </a:extLst>
          </p:cNvPr>
          <p:cNvSpPr txBox="1"/>
          <p:nvPr/>
        </p:nvSpPr>
        <p:spPr>
          <a:xfrm>
            <a:off x="6634636" y="2463910"/>
            <a:ext cx="5557363"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Proportion of Sensitized and Highly </a:t>
            </a:r>
            <a:r>
              <a:rPr lang="en-US" sz="1100" b="1">
                <a:solidFill>
                  <a:schemeClr val="accent3"/>
                </a:solidFill>
              </a:rPr>
              <a:t>S</a:t>
            </a:r>
            <a:r>
              <a:rPr kumimoji="0" lang="en-US" sz="1100" b="1" i="0" u="none" strike="noStrike" kern="1200" cap="none" spc="0" normalizeH="0" baseline="0" noProof="0" err="1">
                <a:ln>
                  <a:noFill/>
                </a:ln>
                <a:solidFill>
                  <a:schemeClr val="accent3"/>
                </a:solidFill>
                <a:effectLst/>
                <a:uLnTx/>
                <a:uFillTx/>
                <a:latin typeface="Arial" pitchFamily="34" charset="0"/>
                <a:ea typeface="+mn-ea"/>
                <a:cs typeface="Arial" pitchFamily="34" charset="0"/>
              </a:rPr>
              <a:t>ensitized</a:t>
            </a: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 LD Recipients </a:t>
            </a:r>
            <a:r>
              <a:rPr lang="en-US" sz="1100" b="1">
                <a:solidFill>
                  <a:schemeClr val="accent3"/>
                </a:solidFill>
              </a:rPr>
              <a:t>T</a:t>
            </a:r>
            <a:r>
              <a:rPr kumimoji="0" lang="en-US" sz="1100" b="1" i="0" u="none" strike="noStrike" kern="1200" cap="none" spc="0" normalizeH="0" baseline="0" noProof="0">
                <a:ln>
                  <a:noFill/>
                </a:ln>
                <a:solidFill>
                  <a:schemeClr val="accent3"/>
                </a:solidFill>
                <a:effectLst/>
                <a:uLnTx/>
                <a:uFillTx/>
                <a:latin typeface="Arial" pitchFamily="34" charset="0"/>
                <a:ea typeface="+mn-ea"/>
                <a:cs typeface="Arial" pitchFamily="34" charset="0"/>
              </a:rPr>
              <a:t>hat Are via KPD</a:t>
            </a:r>
          </a:p>
        </p:txBody>
      </p:sp>
      <p:sp>
        <p:nvSpPr>
          <p:cNvPr id="23" name="TextBox 22">
            <a:extLst>
              <a:ext uri="{FF2B5EF4-FFF2-40B4-BE49-F238E27FC236}">
                <a16:creationId xmlns:a16="http://schemas.microsoft.com/office/drawing/2014/main" id="{A041CE15-D199-CD12-C384-9F31BE7F2AB6}"/>
              </a:ext>
            </a:extLst>
          </p:cNvPr>
          <p:cNvSpPr txBox="1"/>
          <p:nvPr/>
        </p:nvSpPr>
        <p:spPr>
          <a:xfrm>
            <a:off x="6630737" y="1663100"/>
            <a:ext cx="5274862" cy="584775"/>
          </a:xfrm>
          <a:prstGeom prst="rect">
            <a:avLst/>
          </a:prstGeom>
          <a:noFill/>
        </p:spPr>
        <p:txBody>
          <a:bodyPr wrap="square" rtlCol="0">
            <a:spAutoFit/>
          </a:bodyPr>
          <a:lstStyle>
            <a:defPPr>
              <a:defRPr lang="en-US"/>
            </a:defPPr>
            <a:lvl1pPr marL="285750" marR="0" lvl="0" indent="-285750" defTabSz="914400" eaLnBrk="1" latinLnBrk="0" hangingPunct="1">
              <a:lnSpc>
                <a:spcPct val="100000"/>
              </a:lnSpc>
              <a:buClr>
                <a:schemeClr val="accent1"/>
              </a:buClr>
              <a:buSzTx/>
              <a:buFont typeface="Arial" panose="020B0604020202020204" pitchFamily="34" charset="0"/>
              <a:buChar char="•"/>
              <a:tabLst/>
              <a:defRPr sz="1600"/>
            </a:lvl1pPr>
          </a:lstStyle>
          <a:p>
            <a:r>
              <a:rPr lang="en-US"/>
              <a:t>At least 50% of the LDKTs in </a:t>
            </a:r>
            <a:r>
              <a:rPr lang="en-US" b="1">
                <a:solidFill>
                  <a:schemeClr val="accent1"/>
                </a:solidFill>
              </a:rPr>
              <a:t>sensitized and highly sensitized recipients </a:t>
            </a:r>
            <a:r>
              <a:rPr lang="en-US"/>
              <a:t>in 2021 were via KPD</a:t>
            </a:r>
          </a:p>
        </p:txBody>
      </p:sp>
      <p:sp>
        <p:nvSpPr>
          <p:cNvPr id="33" name="TextBox 32">
            <a:extLst>
              <a:ext uri="{FF2B5EF4-FFF2-40B4-BE49-F238E27FC236}">
                <a16:creationId xmlns:a16="http://schemas.microsoft.com/office/drawing/2014/main" id="{47578176-A284-26F2-2D67-57A9DAF47491}"/>
              </a:ext>
            </a:extLst>
          </p:cNvPr>
          <p:cNvSpPr txBox="1"/>
          <p:nvPr/>
        </p:nvSpPr>
        <p:spPr>
          <a:xfrm>
            <a:off x="890337" y="1663100"/>
            <a:ext cx="5334000" cy="584775"/>
          </a:xfrm>
          <a:prstGeom prst="rect">
            <a:avLst/>
          </a:prstGeom>
          <a:noFill/>
        </p:spPr>
        <p:txBody>
          <a:bodyPr wrap="square" rtlCol="0">
            <a:spAutoFit/>
          </a:bodyPr>
          <a:lstStyle/>
          <a:p>
            <a:pPr marL="285750" marR="0" lvl="0" indent="-285750" defTabSz="914400" rtl="0" eaLnBrk="1" fontAlgn="base" latinLnBrk="0" hangingPunct="1">
              <a:lnSpc>
                <a:spcPct val="100000"/>
              </a:lnSpc>
              <a:spcBef>
                <a:spcPct val="0"/>
              </a:spcBef>
              <a:spcAft>
                <a:spcPct val="0"/>
              </a:spcAft>
              <a:buClr>
                <a:schemeClr val="accent1"/>
              </a:buClr>
              <a:buSzTx/>
              <a:buFont typeface="Arial" panose="020B0604020202020204" pitchFamily="34" charset="0"/>
              <a:buChar char="•"/>
              <a:tabLst/>
              <a:defRPr/>
            </a:pPr>
            <a:r>
              <a:rPr lang="en-US" sz="1600" b="1">
                <a:solidFill>
                  <a:schemeClr val="accent1"/>
                </a:solidFill>
              </a:rPr>
              <a:t>Minority populations </a:t>
            </a:r>
            <a:r>
              <a:rPr lang="en-US" sz="1600"/>
              <a:t>were not further disadvantaged in KPD compared to their White counterparts</a:t>
            </a:r>
          </a:p>
        </p:txBody>
      </p:sp>
      <p:sp>
        <p:nvSpPr>
          <p:cNvPr id="2" name="Rectangle: Rounded Corners 1">
            <a:extLst>
              <a:ext uri="{FF2B5EF4-FFF2-40B4-BE49-F238E27FC236}">
                <a16:creationId xmlns:a16="http://schemas.microsoft.com/office/drawing/2014/main" id="{BC20E8FF-4924-D408-768F-9630DA58B3B5}"/>
              </a:ext>
            </a:extLst>
          </p:cNvPr>
          <p:cNvSpPr/>
          <p:nvPr/>
        </p:nvSpPr>
        <p:spPr>
          <a:xfrm>
            <a:off x="1669312" y="5666850"/>
            <a:ext cx="8325293" cy="67659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KPD maximizes utilization of potential donors and </a:t>
            </a:r>
            <a:r>
              <a:rPr kumimoji="0" lang="en-US" sz="1500" b="1" i="0" u="none" strike="noStrike" kern="1200" cap="none" spc="0" normalizeH="0" baseline="0" noProof="0">
                <a:ln>
                  <a:noFill/>
                </a:ln>
                <a:solidFill>
                  <a:schemeClr val="tx1"/>
                </a:solidFill>
                <a:effectLst/>
                <a:uLnTx/>
                <a:uFillTx/>
                <a:latin typeface="Arial"/>
                <a:ea typeface="+mn-ea"/>
                <a:cs typeface="+mn-cs"/>
              </a:rPr>
              <a:t>helps to overcome </a:t>
            </a:r>
            <a:r>
              <a:rPr kumimoji="0" lang="en-US" sz="1500" b="1" i="0" u="none" strike="noStrike" kern="1200" cap="none" spc="0" normalizeH="0" baseline="0" noProof="0">
                <a:ln>
                  <a:noFill/>
                </a:ln>
                <a:solidFill>
                  <a:srgbClr val="000000"/>
                </a:solidFill>
                <a:effectLst/>
                <a:uLnTx/>
                <a:uFillTx/>
                <a:latin typeface="Arial"/>
                <a:ea typeface="+mn-ea"/>
                <a:cs typeface="+mn-cs"/>
              </a:rPr>
              <a:t>barriers for minority and sensitized kidney transplant recipients</a:t>
            </a:r>
          </a:p>
        </p:txBody>
      </p:sp>
      <p:sp>
        <p:nvSpPr>
          <p:cNvPr id="6" name="TextBox 5">
            <a:extLst>
              <a:ext uri="{FF2B5EF4-FFF2-40B4-BE49-F238E27FC236}">
                <a16:creationId xmlns:a16="http://schemas.microsoft.com/office/drawing/2014/main" id="{DA8B6940-8E00-0597-6FA2-4682DF5822F2}"/>
              </a:ext>
            </a:extLst>
          </p:cNvPr>
          <p:cNvSpPr txBox="1"/>
          <p:nvPr/>
        </p:nvSpPr>
        <p:spPr>
          <a:xfrm>
            <a:off x="810966" y="1199743"/>
            <a:ext cx="10826742" cy="369332"/>
          </a:xfrm>
          <a:prstGeom prst="rect">
            <a:avLst/>
          </a:prstGeom>
          <a:noFill/>
        </p:spPr>
        <p:txBody>
          <a:bodyPr wrap="square" rtlCol="0">
            <a:spAutoFit/>
          </a:bodyPr>
          <a:lstStyle/>
          <a:p>
            <a:r>
              <a:rPr lang="en-US" b="1">
                <a:solidFill>
                  <a:schemeClr val="accent3"/>
                </a:solidFill>
                <a:ea typeface="Arial" charset="0"/>
              </a:rPr>
              <a:t>Trends in KPD in the United States using national registry data from </a:t>
            </a:r>
            <a:r>
              <a:rPr lang="en-US" b="1">
                <a:solidFill>
                  <a:schemeClr val="accent3"/>
                </a:solidFill>
              </a:rPr>
              <a:t>2006 to April 8, 2022</a:t>
            </a:r>
            <a:r>
              <a:rPr lang="en-US" b="1">
                <a:solidFill>
                  <a:schemeClr val="accent3"/>
                </a:solidFill>
                <a:ea typeface="Arial" charset="0"/>
              </a:rPr>
              <a:t>… </a:t>
            </a:r>
          </a:p>
        </p:txBody>
      </p:sp>
      <p:grpSp>
        <p:nvGrpSpPr>
          <p:cNvPr id="66" name="Group 65">
            <a:extLst>
              <a:ext uri="{FF2B5EF4-FFF2-40B4-BE49-F238E27FC236}">
                <a16:creationId xmlns:a16="http://schemas.microsoft.com/office/drawing/2014/main" id="{56C15041-DD61-C185-BA6B-707C853AF45A}"/>
              </a:ext>
            </a:extLst>
          </p:cNvPr>
          <p:cNvGrpSpPr/>
          <p:nvPr/>
        </p:nvGrpSpPr>
        <p:grpSpPr>
          <a:xfrm>
            <a:off x="691431" y="2692790"/>
            <a:ext cx="5866690" cy="2567856"/>
            <a:chOff x="691431" y="2692790"/>
            <a:chExt cx="5866690" cy="2567856"/>
          </a:xfrm>
        </p:grpSpPr>
        <p:grpSp>
          <p:nvGrpSpPr>
            <p:cNvPr id="28" name="Group 27">
              <a:extLst>
                <a:ext uri="{FF2B5EF4-FFF2-40B4-BE49-F238E27FC236}">
                  <a16:creationId xmlns:a16="http://schemas.microsoft.com/office/drawing/2014/main" id="{7B5F631B-A6C9-C80A-7922-F8E7A1FF8C9F}"/>
                </a:ext>
              </a:extLst>
            </p:cNvPr>
            <p:cNvGrpSpPr/>
            <p:nvPr/>
          </p:nvGrpSpPr>
          <p:grpSpPr>
            <a:xfrm>
              <a:off x="691431" y="2739942"/>
              <a:ext cx="5702057" cy="1958668"/>
              <a:chOff x="691431" y="2739942"/>
              <a:chExt cx="5702057" cy="1958668"/>
            </a:xfrm>
          </p:grpSpPr>
          <p:pic>
            <p:nvPicPr>
              <p:cNvPr id="13" name="Picture 12">
                <a:extLst>
                  <a:ext uri="{FF2B5EF4-FFF2-40B4-BE49-F238E27FC236}">
                    <a16:creationId xmlns:a16="http://schemas.microsoft.com/office/drawing/2014/main" id="{33332F91-376E-3FE6-E859-F59F472CC8F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3066" t="11269" b="16111"/>
              <a:stretch/>
            </p:blipFill>
            <p:spPr>
              <a:xfrm>
                <a:off x="1086772" y="2739942"/>
                <a:ext cx="5306716" cy="1958668"/>
              </a:xfrm>
              <a:prstGeom prst="rect">
                <a:avLst/>
              </a:prstGeom>
            </p:spPr>
          </p:pic>
          <p:sp>
            <p:nvSpPr>
              <p:cNvPr id="9" name="TextBox 8">
                <a:extLst>
                  <a:ext uri="{FF2B5EF4-FFF2-40B4-BE49-F238E27FC236}">
                    <a16:creationId xmlns:a16="http://schemas.microsoft.com/office/drawing/2014/main" id="{07E75E6E-F846-D3FA-AFB3-A5E0C882034C}"/>
                  </a:ext>
                </a:extLst>
              </p:cNvPr>
              <p:cNvSpPr txBox="1"/>
              <p:nvPr/>
            </p:nvSpPr>
            <p:spPr>
              <a:xfrm rot="16200000">
                <a:off x="464292" y="3620969"/>
                <a:ext cx="700500" cy="246221"/>
              </a:xfrm>
              <a:prstGeom prst="rect">
                <a:avLst/>
              </a:prstGeom>
              <a:noFill/>
            </p:spPr>
            <p:txBody>
              <a:bodyPr wrap="square" rtlCol="0">
                <a:spAutoFit/>
              </a:bodyPr>
              <a:lstStyle/>
              <a:p>
                <a:pPr algn="ctr"/>
                <a:r>
                  <a:rPr lang="en-US" sz="1000" b="1"/>
                  <a:t> Percent </a:t>
                </a:r>
              </a:p>
            </p:txBody>
          </p:sp>
        </p:grpSp>
        <p:grpSp>
          <p:nvGrpSpPr>
            <p:cNvPr id="31" name="Group 30">
              <a:extLst>
                <a:ext uri="{FF2B5EF4-FFF2-40B4-BE49-F238E27FC236}">
                  <a16:creationId xmlns:a16="http://schemas.microsoft.com/office/drawing/2014/main" id="{A0370C71-8F19-D459-D123-63E047562E66}"/>
                </a:ext>
              </a:extLst>
            </p:cNvPr>
            <p:cNvGrpSpPr/>
            <p:nvPr/>
          </p:nvGrpSpPr>
          <p:grpSpPr>
            <a:xfrm>
              <a:off x="875816" y="2692790"/>
              <a:ext cx="300082" cy="2093159"/>
              <a:chOff x="875816" y="2692790"/>
              <a:chExt cx="300082" cy="2093159"/>
            </a:xfrm>
          </p:grpSpPr>
          <p:sp>
            <p:nvSpPr>
              <p:cNvPr id="3" name="TextBox 2">
                <a:extLst>
                  <a:ext uri="{FF2B5EF4-FFF2-40B4-BE49-F238E27FC236}">
                    <a16:creationId xmlns:a16="http://schemas.microsoft.com/office/drawing/2014/main" id="{FB228F03-8521-158C-6C8F-6D3C682EFD87}"/>
                  </a:ext>
                </a:extLst>
              </p:cNvPr>
              <p:cNvSpPr txBox="1"/>
              <p:nvPr/>
            </p:nvSpPr>
            <p:spPr>
              <a:xfrm>
                <a:off x="875816" y="2692790"/>
                <a:ext cx="300082" cy="215444"/>
              </a:xfrm>
              <a:prstGeom prst="rect">
                <a:avLst/>
              </a:prstGeom>
              <a:noFill/>
            </p:spPr>
            <p:txBody>
              <a:bodyPr wrap="none" rtlCol="0" anchor="ctr">
                <a:spAutoFit/>
              </a:bodyPr>
              <a:lstStyle/>
              <a:p>
                <a:pPr algn="r"/>
                <a:r>
                  <a:rPr lang="en-US" sz="800"/>
                  <a:t>80</a:t>
                </a:r>
              </a:p>
            </p:txBody>
          </p:sp>
          <p:sp>
            <p:nvSpPr>
              <p:cNvPr id="4" name="TextBox 3">
                <a:extLst>
                  <a:ext uri="{FF2B5EF4-FFF2-40B4-BE49-F238E27FC236}">
                    <a16:creationId xmlns:a16="http://schemas.microsoft.com/office/drawing/2014/main" id="{13661E0D-9C6A-2B25-0C31-82D917C3EEBB}"/>
                  </a:ext>
                </a:extLst>
              </p:cNvPr>
              <p:cNvSpPr txBox="1"/>
              <p:nvPr/>
            </p:nvSpPr>
            <p:spPr>
              <a:xfrm>
                <a:off x="875816" y="2928536"/>
                <a:ext cx="300082" cy="215444"/>
              </a:xfrm>
              <a:prstGeom prst="rect">
                <a:avLst/>
              </a:prstGeom>
              <a:noFill/>
            </p:spPr>
            <p:txBody>
              <a:bodyPr wrap="none" rtlCol="0" anchor="ctr">
                <a:spAutoFit/>
              </a:bodyPr>
              <a:lstStyle/>
              <a:p>
                <a:pPr algn="r"/>
                <a:r>
                  <a:rPr lang="en-US" sz="800"/>
                  <a:t>70</a:t>
                </a:r>
              </a:p>
            </p:txBody>
          </p:sp>
          <p:sp>
            <p:nvSpPr>
              <p:cNvPr id="5" name="TextBox 4">
                <a:extLst>
                  <a:ext uri="{FF2B5EF4-FFF2-40B4-BE49-F238E27FC236}">
                    <a16:creationId xmlns:a16="http://schemas.microsoft.com/office/drawing/2014/main" id="{DFEB7C08-EEE7-E1E9-5828-956199CCA53E}"/>
                  </a:ext>
                </a:extLst>
              </p:cNvPr>
              <p:cNvSpPr txBox="1"/>
              <p:nvPr/>
            </p:nvSpPr>
            <p:spPr>
              <a:xfrm>
                <a:off x="875816" y="3162486"/>
                <a:ext cx="300082" cy="215444"/>
              </a:xfrm>
              <a:prstGeom prst="rect">
                <a:avLst/>
              </a:prstGeom>
              <a:noFill/>
            </p:spPr>
            <p:txBody>
              <a:bodyPr wrap="none" rtlCol="0" anchor="ctr">
                <a:spAutoFit/>
              </a:bodyPr>
              <a:lstStyle/>
              <a:p>
                <a:pPr algn="r"/>
                <a:r>
                  <a:rPr lang="en-US" sz="800"/>
                  <a:t>60</a:t>
                </a:r>
              </a:p>
            </p:txBody>
          </p:sp>
          <p:sp>
            <p:nvSpPr>
              <p:cNvPr id="8" name="TextBox 7">
                <a:extLst>
                  <a:ext uri="{FF2B5EF4-FFF2-40B4-BE49-F238E27FC236}">
                    <a16:creationId xmlns:a16="http://schemas.microsoft.com/office/drawing/2014/main" id="{8CF56B4D-2A68-8880-4115-24C1E5E2E79E}"/>
                  </a:ext>
                </a:extLst>
              </p:cNvPr>
              <p:cNvSpPr txBox="1"/>
              <p:nvPr/>
            </p:nvSpPr>
            <p:spPr>
              <a:xfrm>
                <a:off x="875816" y="3397300"/>
                <a:ext cx="300082" cy="215444"/>
              </a:xfrm>
              <a:prstGeom prst="rect">
                <a:avLst/>
              </a:prstGeom>
              <a:noFill/>
            </p:spPr>
            <p:txBody>
              <a:bodyPr wrap="none" rtlCol="0" anchor="ctr">
                <a:spAutoFit/>
              </a:bodyPr>
              <a:lstStyle/>
              <a:p>
                <a:pPr algn="r"/>
                <a:r>
                  <a:rPr lang="en-US" sz="800"/>
                  <a:t>50</a:t>
                </a:r>
              </a:p>
            </p:txBody>
          </p:sp>
          <p:sp>
            <p:nvSpPr>
              <p:cNvPr id="15" name="TextBox 14">
                <a:extLst>
                  <a:ext uri="{FF2B5EF4-FFF2-40B4-BE49-F238E27FC236}">
                    <a16:creationId xmlns:a16="http://schemas.microsoft.com/office/drawing/2014/main" id="{8699A7D6-C735-3431-3E60-3889A5CCB259}"/>
                  </a:ext>
                </a:extLst>
              </p:cNvPr>
              <p:cNvSpPr txBox="1"/>
              <p:nvPr/>
            </p:nvSpPr>
            <p:spPr>
              <a:xfrm>
                <a:off x="875816" y="3632114"/>
                <a:ext cx="300082" cy="215444"/>
              </a:xfrm>
              <a:prstGeom prst="rect">
                <a:avLst/>
              </a:prstGeom>
              <a:noFill/>
            </p:spPr>
            <p:txBody>
              <a:bodyPr wrap="none" rtlCol="0" anchor="ctr">
                <a:spAutoFit/>
              </a:bodyPr>
              <a:lstStyle/>
              <a:p>
                <a:pPr algn="r"/>
                <a:r>
                  <a:rPr lang="en-US" sz="800"/>
                  <a:t>40</a:t>
                </a:r>
              </a:p>
            </p:txBody>
          </p:sp>
          <p:sp>
            <p:nvSpPr>
              <p:cNvPr id="24" name="TextBox 23">
                <a:extLst>
                  <a:ext uri="{FF2B5EF4-FFF2-40B4-BE49-F238E27FC236}">
                    <a16:creationId xmlns:a16="http://schemas.microsoft.com/office/drawing/2014/main" id="{AF3D4FF9-CC69-FC92-F0C0-C40EBF3BDA87}"/>
                  </a:ext>
                </a:extLst>
              </p:cNvPr>
              <p:cNvSpPr txBox="1"/>
              <p:nvPr/>
            </p:nvSpPr>
            <p:spPr>
              <a:xfrm>
                <a:off x="875816" y="3864549"/>
                <a:ext cx="300082" cy="215444"/>
              </a:xfrm>
              <a:prstGeom prst="rect">
                <a:avLst/>
              </a:prstGeom>
              <a:noFill/>
            </p:spPr>
            <p:txBody>
              <a:bodyPr wrap="none" rtlCol="0" anchor="ctr">
                <a:spAutoFit/>
              </a:bodyPr>
              <a:lstStyle/>
              <a:p>
                <a:pPr algn="r"/>
                <a:r>
                  <a:rPr lang="en-US" sz="800"/>
                  <a:t>30</a:t>
                </a:r>
              </a:p>
            </p:txBody>
          </p:sp>
          <p:sp>
            <p:nvSpPr>
              <p:cNvPr id="25" name="TextBox 24">
                <a:extLst>
                  <a:ext uri="{FF2B5EF4-FFF2-40B4-BE49-F238E27FC236}">
                    <a16:creationId xmlns:a16="http://schemas.microsoft.com/office/drawing/2014/main" id="{A8FB3CC8-7622-7B08-241F-9E92202184FB}"/>
                  </a:ext>
                </a:extLst>
              </p:cNvPr>
              <p:cNvSpPr txBox="1"/>
              <p:nvPr/>
            </p:nvSpPr>
            <p:spPr>
              <a:xfrm>
                <a:off x="875816" y="4100661"/>
                <a:ext cx="300082" cy="215444"/>
              </a:xfrm>
              <a:prstGeom prst="rect">
                <a:avLst/>
              </a:prstGeom>
              <a:noFill/>
            </p:spPr>
            <p:txBody>
              <a:bodyPr wrap="none" rtlCol="0" anchor="ctr">
                <a:spAutoFit/>
              </a:bodyPr>
              <a:lstStyle/>
              <a:p>
                <a:pPr algn="r"/>
                <a:r>
                  <a:rPr lang="en-US" sz="800"/>
                  <a:t>20</a:t>
                </a:r>
              </a:p>
            </p:txBody>
          </p:sp>
          <p:sp>
            <p:nvSpPr>
              <p:cNvPr id="29" name="TextBox 28">
                <a:extLst>
                  <a:ext uri="{FF2B5EF4-FFF2-40B4-BE49-F238E27FC236}">
                    <a16:creationId xmlns:a16="http://schemas.microsoft.com/office/drawing/2014/main" id="{D9752754-B085-A3D2-513F-B8EF33C99ECB}"/>
                  </a:ext>
                </a:extLst>
              </p:cNvPr>
              <p:cNvSpPr txBox="1"/>
              <p:nvPr/>
            </p:nvSpPr>
            <p:spPr>
              <a:xfrm>
                <a:off x="875816" y="4336773"/>
                <a:ext cx="300082" cy="215444"/>
              </a:xfrm>
              <a:prstGeom prst="rect">
                <a:avLst/>
              </a:prstGeom>
              <a:noFill/>
            </p:spPr>
            <p:txBody>
              <a:bodyPr wrap="none" rtlCol="0" anchor="ctr">
                <a:spAutoFit/>
              </a:bodyPr>
              <a:lstStyle/>
              <a:p>
                <a:pPr algn="r"/>
                <a:r>
                  <a:rPr lang="en-US" sz="800"/>
                  <a:t>10</a:t>
                </a:r>
              </a:p>
            </p:txBody>
          </p:sp>
          <p:sp>
            <p:nvSpPr>
              <p:cNvPr id="30" name="TextBox 29">
                <a:extLst>
                  <a:ext uri="{FF2B5EF4-FFF2-40B4-BE49-F238E27FC236}">
                    <a16:creationId xmlns:a16="http://schemas.microsoft.com/office/drawing/2014/main" id="{6C645396-AEE1-CFC6-E513-AC2F2C5E92E4}"/>
                  </a:ext>
                </a:extLst>
              </p:cNvPr>
              <p:cNvSpPr txBox="1"/>
              <p:nvPr/>
            </p:nvSpPr>
            <p:spPr>
              <a:xfrm>
                <a:off x="933524" y="4570505"/>
                <a:ext cx="242374" cy="215444"/>
              </a:xfrm>
              <a:prstGeom prst="rect">
                <a:avLst/>
              </a:prstGeom>
              <a:noFill/>
            </p:spPr>
            <p:txBody>
              <a:bodyPr wrap="none" rtlCol="0" anchor="ctr">
                <a:spAutoFit/>
              </a:bodyPr>
              <a:lstStyle/>
              <a:p>
                <a:pPr algn="r"/>
                <a:r>
                  <a:rPr lang="en-US" sz="800"/>
                  <a:t>0</a:t>
                </a:r>
              </a:p>
            </p:txBody>
          </p:sp>
        </p:grpSp>
        <p:grpSp>
          <p:nvGrpSpPr>
            <p:cNvPr id="49" name="Group 48">
              <a:extLst>
                <a:ext uri="{FF2B5EF4-FFF2-40B4-BE49-F238E27FC236}">
                  <a16:creationId xmlns:a16="http://schemas.microsoft.com/office/drawing/2014/main" id="{099CFFFC-54F3-6212-B355-F5DAB7F78A7D}"/>
                </a:ext>
              </a:extLst>
            </p:cNvPr>
            <p:cNvGrpSpPr/>
            <p:nvPr/>
          </p:nvGrpSpPr>
          <p:grpSpPr>
            <a:xfrm>
              <a:off x="1109854" y="4689456"/>
              <a:ext cx="5350867" cy="215444"/>
              <a:chOff x="1109854" y="4667940"/>
              <a:chExt cx="5350867" cy="215444"/>
            </a:xfrm>
          </p:grpSpPr>
          <p:sp>
            <p:nvSpPr>
              <p:cNvPr id="32" name="TextBox 31">
                <a:extLst>
                  <a:ext uri="{FF2B5EF4-FFF2-40B4-BE49-F238E27FC236}">
                    <a16:creationId xmlns:a16="http://schemas.microsoft.com/office/drawing/2014/main" id="{F505D299-E6C4-904B-61C3-66DF73501180}"/>
                  </a:ext>
                </a:extLst>
              </p:cNvPr>
              <p:cNvSpPr txBox="1"/>
              <p:nvPr/>
            </p:nvSpPr>
            <p:spPr>
              <a:xfrm>
                <a:off x="1109854" y="4667940"/>
                <a:ext cx="394980" cy="215444"/>
              </a:xfrm>
              <a:prstGeom prst="rect">
                <a:avLst/>
              </a:prstGeom>
              <a:noFill/>
            </p:spPr>
            <p:txBody>
              <a:bodyPr wrap="none" rtlCol="0" anchor="t">
                <a:spAutoFit/>
              </a:bodyPr>
              <a:lstStyle/>
              <a:p>
                <a:pPr algn="ctr"/>
                <a:r>
                  <a:rPr lang="en-US" sz="800" spc="-40"/>
                  <a:t>2006</a:t>
                </a:r>
              </a:p>
            </p:txBody>
          </p:sp>
          <p:sp>
            <p:nvSpPr>
              <p:cNvPr id="34" name="TextBox 33">
                <a:extLst>
                  <a:ext uri="{FF2B5EF4-FFF2-40B4-BE49-F238E27FC236}">
                    <a16:creationId xmlns:a16="http://schemas.microsoft.com/office/drawing/2014/main" id="{4A251214-D145-6F21-9249-21625E35F06B}"/>
                  </a:ext>
                </a:extLst>
              </p:cNvPr>
              <p:cNvSpPr txBox="1"/>
              <p:nvPr/>
            </p:nvSpPr>
            <p:spPr>
              <a:xfrm>
                <a:off x="1440246" y="4667940"/>
                <a:ext cx="394980" cy="215444"/>
              </a:xfrm>
              <a:prstGeom prst="rect">
                <a:avLst/>
              </a:prstGeom>
              <a:noFill/>
            </p:spPr>
            <p:txBody>
              <a:bodyPr wrap="none" rtlCol="0" anchor="t">
                <a:spAutoFit/>
              </a:bodyPr>
              <a:lstStyle/>
              <a:p>
                <a:pPr algn="ctr"/>
                <a:r>
                  <a:rPr lang="en-US" sz="800" spc="-40"/>
                  <a:t>2007</a:t>
                </a:r>
              </a:p>
            </p:txBody>
          </p:sp>
          <p:sp>
            <p:nvSpPr>
              <p:cNvPr id="35" name="TextBox 34">
                <a:extLst>
                  <a:ext uri="{FF2B5EF4-FFF2-40B4-BE49-F238E27FC236}">
                    <a16:creationId xmlns:a16="http://schemas.microsoft.com/office/drawing/2014/main" id="{A9BFB106-27F8-1365-1FD6-9CCFF8CD6118}"/>
                  </a:ext>
                </a:extLst>
              </p:cNvPr>
              <p:cNvSpPr txBox="1"/>
              <p:nvPr/>
            </p:nvSpPr>
            <p:spPr>
              <a:xfrm>
                <a:off x="1770638" y="4667940"/>
                <a:ext cx="394980" cy="215444"/>
              </a:xfrm>
              <a:prstGeom prst="rect">
                <a:avLst/>
              </a:prstGeom>
              <a:noFill/>
            </p:spPr>
            <p:txBody>
              <a:bodyPr wrap="none" rtlCol="0" anchor="t">
                <a:spAutoFit/>
              </a:bodyPr>
              <a:lstStyle/>
              <a:p>
                <a:pPr algn="ctr"/>
                <a:r>
                  <a:rPr lang="en-US" sz="800" spc="-40"/>
                  <a:t>2008</a:t>
                </a:r>
              </a:p>
            </p:txBody>
          </p:sp>
          <p:sp>
            <p:nvSpPr>
              <p:cNvPr id="36" name="TextBox 35">
                <a:extLst>
                  <a:ext uri="{FF2B5EF4-FFF2-40B4-BE49-F238E27FC236}">
                    <a16:creationId xmlns:a16="http://schemas.microsoft.com/office/drawing/2014/main" id="{D2E68A23-1714-B644-F11F-E6A528C666F2}"/>
                  </a:ext>
                </a:extLst>
              </p:cNvPr>
              <p:cNvSpPr txBox="1"/>
              <p:nvPr/>
            </p:nvSpPr>
            <p:spPr>
              <a:xfrm>
                <a:off x="2101030" y="4667940"/>
                <a:ext cx="394980" cy="215444"/>
              </a:xfrm>
              <a:prstGeom prst="rect">
                <a:avLst/>
              </a:prstGeom>
              <a:noFill/>
            </p:spPr>
            <p:txBody>
              <a:bodyPr wrap="none" rtlCol="0" anchor="t">
                <a:spAutoFit/>
              </a:bodyPr>
              <a:lstStyle/>
              <a:p>
                <a:pPr algn="ctr"/>
                <a:r>
                  <a:rPr lang="en-US" sz="800" spc="-40"/>
                  <a:t>2009</a:t>
                </a:r>
              </a:p>
            </p:txBody>
          </p:sp>
          <p:sp>
            <p:nvSpPr>
              <p:cNvPr id="37" name="TextBox 36">
                <a:extLst>
                  <a:ext uri="{FF2B5EF4-FFF2-40B4-BE49-F238E27FC236}">
                    <a16:creationId xmlns:a16="http://schemas.microsoft.com/office/drawing/2014/main" id="{B8498056-F9F9-6E5D-8EE6-6F1E231863FE}"/>
                  </a:ext>
                </a:extLst>
              </p:cNvPr>
              <p:cNvSpPr txBox="1"/>
              <p:nvPr/>
            </p:nvSpPr>
            <p:spPr>
              <a:xfrm>
                <a:off x="2431422" y="4667940"/>
                <a:ext cx="394980" cy="215444"/>
              </a:xfrm>
              <a:prstGeom prst="rect">
                <a:avLst/>
              </a:prstGeom>
              <a:noFill/>
            </p:spPr>
            <p:txBody>
              <a:bodyPr wrap="none" rtlCol="0" anchor="t">
                <a:spAutoFit/>
              </a:bodyPr>
              <a:lstStyle/>
              <a:p>
                <a:pPr algn="ctr"/>
                <a:r>
                  <a:rPr lang="en-US" sz="800" spc="-40"/>
                  <a:t>2010</a:t>
                </a:r>
              </a:p>
            </p:txBody>
          </p:sp>
          <p:sp>
            <p:nvSpPr>
              <p:cNvPr id="38" name="TextBox 37">
                <a:extLst>
                  <a:ext uri="{FF2B5EF4-FFF2-40B4-BE49-F238E27FC236}">
                    <a16:creationId xmlns:a16="http://schemas.microsoft.com/office/drawing/2014/main" id="{6C353142-5660-C4F1-7CEF-BE57D29E336C}"/>
                  </a:ext>
                </a:extLst>
              </p:cNvPr>
              <p:cNvSpPr txBox="1"/>
              <p:nvPr/>
            </p:nvSpPr>
            <p:spPr>
              <a:xfrm>
                <a:off x="2761814" y="4667940"/>
                <a:ext cx="394980" cy="215444"/>
              </a:xfrm>
              <a:prstGeom prst="rect">
                <a:avLst/>
              </a:prstGeom>
              <a:noFill/>
            </p:spPr>
            <p:txBody>
              <a:bodyPr wrap="none" rtlCol="0" anchor="t">
                <a:spAutoFit/>
              </a:bodyPr>
              <a:lstStyle/>
              <a:p>
                <a:pPr algn="ctr"/>
                <a:r>
                  <a:rPr lang="en-US" sz="800" spc="-40"/>
                  <a:t>2011</a:t>
                </a:r>
              </a:p>
            </p:txBody>
          </p:sp>
          <p:sp>
            <p:nvSpPr>
              <p:cNvPr id="39" name="TextBox 38">
                <a:extLst>
                  <a:ext uri="{FF2B5EF4-FFF2-40B4-BE49-F238E27FC236}">
                    <a16:creationId xmlns:a16="http://schemas.microsoft.com/office/drawing/2014/main" id="{411094EF-68F7-2D08-DA5A-B0677430FF2F}"/>
                  </a:ext>
                </a:extLst>
              </p:cNvPr>
              <p:cNvSpPr txBox="1"/>
              <p:nvPr/>
            </p:nvSpPr>
            <p:spPr>
              <a:xfrm>
                <a:off x="3092206" y="4667940"/>
                <a:ext cx="394980" cy="215444"/>
              </a:xfrm>
              <a:prstGeom prst="rect">
                <a:avLst/>
              </a:prstGeom>
              <a:noFill/>
            </p:spPr>
            <p:txBody>
              <a:bodyPr wrap="none" rtlCol="0" anchor="t">
                <a:spAutoFit/>
              </a:bodyPr>
              <a:lstStyle/>
              <a:p>
                <a:pPr algn="ctr"/>
                <a:r>
                  <a:rPr lang="en-US" sz="800" spc="-40"/>
                  <a:t>2012</a:t>
                </a:r>
              </a:p>
            </p:txBody>
          </p:sp>
          <p:sp>
            <p:nvSpPr>
              <p:cNvPr id="40" name="TextBox 39">
                <a:extLst>
                  <a:ext uri="{FF2B5EF4-FFF2-40B4-BE49-F238E27FC236}">
                    <a16:creationId xmlns:a16="http://schemas.microsoft.com/office/drawing/2014/main" id="{62D688CB-1FE7-8015-3DB7-D47F5D554BBF}"/>
                  </a:ext>
                </a:extLst>
              </p:cNvPr>
              <p:cNvSpPr txBox="1"/>
              <p:nvPr/>
            </p:nvSpPr>
            <p:spPr>
              <a:xfrm>
                <a:off x="3422598" y="4667940"/>
                <a:ext cx="394980" cy="215444"/>
              </a:xfrm>
              <a:prstGeom prst="rect">
                <a:avLst/>
              </a:prstGeom>
              <a:noFill/>
            </p:spPr>
            <p:txBody>
              <a:bodyPr wrap="none" rtlCol="0" anchor="t">
                <a:spAutoFit/>
              </a:bodyPr>
              <a:lstStyle/>
              <a:p>
                <a:pPr algn="ctr"/>
                <a:r>
                  <a:rPr lang="en-US" sz="800" spc="-40"/>
                  <a:t>2013</a:t>
                </a:r>
              </a:p>
            </p:txBody>
          </p:sp>
          <p:sp>
            <p:nvSpPr>
              <p:cNvPr id="41" name="TextBox 40">
                <a:extLst>
                  <a:ext uri="{FF2B5EF4-FFF2-40B4-BE49-F238E27FC236}">
                    <a16:creationId xmlns:a16="http://schemas.microsoft.com/office/drawing/2014/main" id="{8787CDCF-A13A-4A22-B967-BBD6F6F48D57}"/>
                  </a:ext>
                </a:extLst>
              </p:cNvPr>
              <p:cNvSpPr txBox="1"/>
              <p:nvPr/>
            </p:nvSpPr>
            <p:spPr>
              <a:xfrm>
                <a:off x="3752990" y="4667940"/>
                <a:ext cx="394980" cy="215444"/>
              </a:xfrm>
              <a:prstGeom prst="rect">
                <a:avLst/>
              </a:prstGeom>
              <a:noFill/>
            </p:spPr>
            <p:txBody>
              <a:bodyPr wrap="none" rtlCol="0" anchor="t">
                <a:spAutoFit/>
              </a:bodyPr>
              <a:lstStyle/>
              <a:p>
                <a:pPr algn="ctr"/>
                <a:r>
                  <a:rPr lang="en-US" sz="800" spc="-40"/>
                  <a:t>2014</a:t>
                </a:r>
              </a:p>
            </p:txBody>
          </p:sp>
          <p:sp>
            <p:nvSpPr>
              <p:cNvPr id="42" name="TextBox 41">
                <a:extLst>
                  <a:ext uri="{FF2B5EF4-FFF2-40B4-BE49-F238E27FC236}">
                    <a16:creationId xmlns:a16="http://schemas.microsoft.com/office/drawing/2014/main" id="{2890CA59-FFE2-6794-E097-2B794158AAB1}"/>
                  </a:ext>
                </a:extLst>
              </p:cNvPr>
              <p:cNvSpPr txBox="1"/>
              <p:nvPr/>
            </p:nvSpPr>
            <p:spPr>
              <a:xfrm>
                <a:off x="4083382" y="4667940"/>
                <a:ext cx="394980" cy="215444"/>
              </a:xfrm>
              <a:prstGeom prst="rect">
                <a:avLst/>
              </a:prstGeom>
              <a:noFill/>
            </p:spPr>
            <p:txBody>
              <a:bodyPr wrap="none" rtlCol="0" anchor="t">
                <a:spAutoFit/>
              </a:bodyPr>
              <a:lstStyle/>
              <a:p>
                <a:pPr algn="ctr"/>
                <a:r>
                  <a:rPr lang="en-US" sz="800" spc="-40"/>
                  <a:t>2015</a:t>
                </a:r>
              </a:p>
            </p:txBody>
          </p:sp>
          <p:sp>
            <p:nvSpPr>
              <p:cNvPr id="43" name="TextBox 42">
                <a:extLst>
                  <a:ext uri="{FF2B5EF4-FFF2-40B4-BE49-F238E27FC236}">
                    <a16:creationId xmlns:a16="http://schemas.microsoft.com/office/drawing/2014/main" id="{F8CF6886-CB30-79F5-D5C4-5EA7B5713BD6}"/>
                  </a:ext>
                </a:extLst>
              </p:cNvPr>
              <p:cNvSpPr txBox="1"/>
              <p:nvPr/>
            </p:nvSpPr>
            <p:spPr>
              <a:xfrm>
                <a:off x="4413774" y="4667940"/>
                <a:ext cx="394980" cy="215444"/>
              </a:xfrm>
              <a:prstGeom prst="rect">
                <a:avLst/>
              </a:prstGeom>
              <a:noFill/>
            </p:spPr>
            <p:txBody>
              <a:bodyPr wrap="none" rtlCol="0" anchor="t">
                <a:spAutoFit/>
              </a:bodyPr>
              <a:lstStyle/>
              <a:p>
                <a:pPr algn="ctr"/>
                <a:r>
                  <a:rPr lang="en-US" sz="800" spc="-40"/>
                  <a:t>2016</a:t>
                </a:r>
              </a:p>
            </p:txBody>
          </p:sp>
          <p:sp>
            <p:nvSpPr>
              <p:cNvPr id="44" name="TextBox 43">
                <a:extLst>
                  <a:ext uri="{FF2B5EF4-FFF2-40B4-BE49-F238E27FC236}">
                    <a16:creationId xmlns:a16="http://schemas.microsoft.com/office/drawing/2014/main" id="{F41E18E7-44E7-96D5-5DF0-7BBBC6FF0245}"/>
                  </a:ext>
                </a:extLst>
              </p:cNvPr>
              <p:cNvSpPr txBox="1"/>
              <p:nvPr/>
            </p:nvSpPr>
            <p:spPr>
              <a:xfrm>
                <a:off x="4744166" y="4667940"/>
                <a:ext cx="394980" cy="215444"/>
              </a:xfrm>
              <a:prstGeom prst="rect">
                <a:avLst/>
              </a:prstGeom>
              <a:noFill/>
            </p:spPr>
            <p:txBody>
              <a:bodyPr wrap="none" rtlCol="0" anchor="t">
                <a:spAutoFit/>
              </a:bodyPr>
              <a:lstStyle/>
              <a:p>
                <a:pPr algn="ctr"/>
                <a:r>
                  <a:rPr lang="en-US" sz="800" spc="-40"/>
                  <a:t>2017</a:t>
                </a:r>
              </a:p>
            </p:txBody>
          </p:sp>
          <p:sp>
            <p:nvSpPr>
              <p:cNvPr id="45" name="TextBox 44">
                <a:extLst>
                  <a:ext uri="{FF2B5EF4-FFF2-40B4-BE49-F238E27FC236}">
                    <a16:creationId xmlns:a16="http://schemas.microsoft.com/office/drawing/2014/main" id="{4D58566D-A5EB-34FC-45E8-199ABB54C2B1}"/>
                  </a:ext>
                </a:extLst>
              </p:cNvPr>
              <p:cNvSpPr txBox="1"/>
              <p:nvPr/>
            </p:nvSpPr>
            <p:spPr>
              <a:xfrm>
                <a:off x="5074558" y="4667940"/>
                <a:ext cx="394980" cy="215444"/>
              </a:xfrm>
              <a:prstGeom prst="rect">
                <a:avLst/>
              </a:prstGeom>
              <a:noFill/>
            </p:spPr>
            <p:txBody>
              <a:bodyPr wrap="none" rtlCol="0" anchor="t">
                <a:spAutoFit/>
              </a:bodyPr>
              <a:lstStyle/>
              <a:p>
                <a:pPr algn="ctr"/>
                <a:r>
                  <a:rPr lang="en-US" sz="800" spc="-40"/>
                  <a:t>2018</a:t>
                </a:r>
              </a:p>
            </p:txBody>
          </p:sp>
          <p:sp>
            <p:nvSpPr>
              <p:cNvPr id="46" name="TextBox 45">
                <a:extLst>
                  <a:ext uri="{FF2B5EF4-FFF2-40B4-BE49-F238E27FC236}">
                    <a16:creationId xmlns:a16="http://schemas.microsoft.com/office/drawing/2014/main" id="{6426F626-817F-F7B8-3FBB-74AE347FA3B9}"/>
                  </a:ext>
                </a:extLst>
              </p:cNvPr>
              <p:cNvSpPr txBox="1"/>
              <p:nvPr/>
            </p:nvSpPr>
            <p:spPr>
              <a:xfrm>
                <a:off x="5404950" y="4667940"/>
                <a:ext cx="394980" cy="215444"/>
              </a:xfrm>
              <a:prstGeom prst="rect">
                <a:avLst/>
              </a:prstGeom>
              <a:noFill/>
            </p:spPr>
            <p:txBody>
              <a:bodyPr wrap="none" rtlCol="0" anchor="t">
                <a:spAutoFit/>
              </a:bodyPr>
              <a:lstStyle/>
              <a:p>
                <a:pPr algn="ctr"/>
                <a:r>
                  <a:rPr lang="en-US" sz="800" spc="-40"/>
                  <a:t>2019</a:t>
                </a:r>
              </a:p>
            </p:txBody>
          </p:sp>
          <p:sp>
            <p:nvSpPr>
              <p:cNvPr id="47" name="TextBox 46">
                <a:extLst>
                  <a:ext uri="{FF2B5EF4-FFF2-40B4-BE49-F238E27FC236}">
                    <a16:creationId xmlns:a16="http://schemas.microsoft.com/office/drawing/2014/main" id="{3C84BF2F-11E7-0E88-DFA9-C1594AC168E7}"/>
                  </a:ext>
                </a:extLst>
              </p:cNvPr>
              <p:cNvSpPr txBox="1"/>
              <p:nvPr/>
            </p:nvSpPr>
            <p:spPr>
              <a:xfrm>
                <a:off x="5735342" y="4667940"/>
                <a:ext cx="394980" cy="215444"/>
              </a:xfrm>
              <a:prstGeom prst="rect">
                <a:avLst/>
              </a:prstGeom>
              <a:noFill/>
            </p:spPr>
            <p:txBody>
              <a:bodyPr wrap="none" rtlCol="0" anchor="t">
                <a:spAutoFit/>
              </a:bodyPr>
              <a:lstStyle/>
              <a:p>
                <a:pPr algn="ctr"/>
                <a:r>
                  <a:rPr lang="en-US" sz="800" spc="-40"/>
                  <a:t>2020</a:t>
                </a:r>
              </a:p>
            </p:txBody>
          </p:sp>
          <p:sp>
            <p:nvSpPr>
              <p:cNvPr id="48" name="TextBox 47">
                <a:extLst>
                  <a:ext uri="{FF2B5EF4-FFF2-40B4-BE49-F238E27FC236}">
                    <a16:creationId xmlns:a16="http://schemas.microsoft.com/office/drawing/2014/main" id="{9FB0CE10-7F05-C8CB-65ED-5A78602138A6}"/>
                  </a:ext>
                </a:extLst>
              </p:cNvPr>
              <p:cNvSpPr txBox="1"/>
              <p:nvPr/>
            </p:nvSpPr>
            <p:spPr>
              <a:xfrm>
                <a:off x="6065741" y="4667940"/>
                <a:ext cx="394980" cy="215444"/>
              </a:xfrm>
              <a:prstGeom prst="rect">
                <a:avLst/>
              </a:prstGeom>
              <a:noFill/>
            </p:spPr>
            <p:txBody>
              <a:bodyPr wrap="none" rtlCol="0" anchor="t">
                <a:spAutoFit/>
              </a:bodyPr>
              <a:lstStyle/>
              <a:p>
                <a:pPr algn="ctr"/>
                <a:r>
                  <a:rPr lang="en-US" sz="800" spc="-40"/>
                  <a:t>2021</a:t>
                </a:r>
              </a:p>
            </p:txBody>
          </p:sp>
        </p:grpSp>
        <p:grpSp>
          <p:nvGrpSpPr>
            <p:cNvPr id="65" name="Group 64">
              <a:extLst>
                <a:ext uri="{FF2B5EF4-FFF2-40B4-BE49-F238E27FC236}">
                  <a16:creationId xmlns:a16="http://schemas.microsoft.com/office/drawing/2014/main" id="{F0E097C6-4069-95AF-2360-D636F88AE203}"/>
                </a:ext>
              </a:extLst>
            </p:cNvPr>
            <p:cNvGrpSpPr/>
            <p:nvPr/>
          </p:nvGrpSpPr>
          <p:grpSpPr>
            <a:xfrm>
              <a:off x="944167" y="4977507"/>
              <a:ext cx="5613954" cy="283139"/>
              <a:chOff x="833155" y="4977507"/>
              <a:chExt cx="5613954" cy="283139"/>
            </a:xfrm>
          </p:grpSpPr>
          <p:sp>
            <p:nvSpPr>
              <p:cNvPr id="50" name="TextBox 49">
                <a:extLst>
                  <a:ext uri="{FF2B5EF4-FFF2-40B4-BE49-F238E27FC236}">
                    <a16:creationId xmlns:a16="http://schemas.microsoft.com/office/drawing/2014/main" id="{E3912ADA-6488-DD72-BAD7-96D15E50401D}"/>
                  </a:ext>
                </a:extLst>
              </p:cNvPr>
              <p:cNvSpPr txBox="1"/>
              <p:nvPr/>
            </p:nvSpPr>
            <p:spPr>
              <a:xfrm>
                <a:off x="2403805" y="5004983"/>
                <a:ext cx="1235275" cy="110800"/>
              </a:xfrm>
              <a:prstGeom prst="rect">
                <a:avLst/>
              </a:prstGeom>
              <a:solidFill>
                <a:schemeClr val="bg1"/>
              </a:solidFill>
            </p:spPr>
            <p:txBody>
              <a:bodyPr wrap="none" lIns="45720" tIns="9144" rIns="45720" bIns="9144" rtlCol="0" anchor="t">
                <a:spAutoFit/>
              </a:bodyPr>
              <a:lstStyle/>
              <a:p>
                <a:r>
                  <a:rPr lang="en-US" sz="600" b="1"/>
                  <a:t>Non-White KPD (p-trend=0.002)</a:t>
                </a:r>
              </a:p>
            </p:txBody>
          </p:sp>
          <p:sp>
            <p:nvSpPr>
              <p:cNvPr id="51" name="TextBox 50">
                <a:extLst>
                  <a:ext uri="{FF2B5EF4-FFF2-40B4-BE49-F238E27FC236}">
                    <a16:creationId xmlns:a16="http://schemas.microsoft.com/office/drawing/2014/main" id="{906192A4-6ECB-6F4B-45A3-5F9C3733D8BD}"/>
                  </a:ext>
                </a:extLst>
              </p:cNvPr>
              <p:cNvSpPr txBox="1"/>
              <p:nvPr/>
            </p:nvSpPr>
            <p:spPr>
              <a:xfrm>
                <a:off x="1077056" y="5004983"/>
                <a:ext cx="1060547" cy="110800"/>
              </a:xfrm>
              <a:prstGeom prst="rect">
                <a:avLst/>
              </a:prstGeom>
              <a:solidFill>
                <a:schemeClr val="bg1"/>
              </a:solidFill>
            </p:spPr>
            <p:txBody>
              <a:bodyPr wrap="none" lIns="45720" tIns="9144" rIns="45720" bIns="9144" rtlCol="0" anchor="t">
                <a:spAutoFit/>
              </a:bodyPr>
              <a:lstStyle/>
              <a:p>
                <a:r>
                  <a:rPr lang="en-US" sz="600" b="1"/>
                  <a:t>White KPD (p-trend=0.002)</a:t>
                </a:r>
              </a:p>
            </p:txBody>
          </p:sp>
          <p:sp>
            <p:nvSpPr>
              <p:cNvPr id="52" name="TextBox 51">
                <a:extLst>
                  <a:ext uri="{FF2B5EF4-FFF2-40B4-BE49-F238E27FC236}">
                    <a16:creationId xmlns:a16="http://schemas.microsoft.com/office/drawing/2014/main" id="{A8314441-A6A8-050D-B619-4FB9A07DD06C}"/>
                  </a:ext>
                </a:extLst>
              </p:cNvPr>
              <p:cNvSpPr txBox="1"/>
              <p:nvPr/>
            </p:nvSpPr>
            <p:spPr>
              <a:xfrm>
                <a:off x="1077056" y="5149846"/>
                <a:ext cx="1073371" cy="110800"/>
              </a:xfrm>
              <a:prstGeom prst="rect">
                <a:avLst/>
              </a:prstGeom>
              <a:solidFill>
                <a:schemeClr val="bg1"/>
              </a:solidFill>
            </p:spPr>
            <p:txBody>
              <a:bodyPr wrap="none" lIns="45720" tIns="9144" rIns="45720" bIns="9144" rtlCol="0" anchor="t">
                <a:spAutoFit/>
              </a:bodyPr>
              <a:lstStyle/>
              <a:p>
                <a:r>
                  <a:rPr lang="en-US" sz="600" b="1"/>
                  <a:t>White Direct (p-trend=0.42)</a:t>
                </a:r>
              </a:p>
            </p:txBody>
          </p:sp>
          <p:sp>
            <p:nvSpPr>
              <p:cNvPr id="53" name="TextBox 52">
                <a:extLst>
                  <a:ext uri="{FF2B5EF4-FFF2-40B4-BE49-F238E27FC236}">
                    <a16:creationId xmlns:a16="http://schemas.microsoft.com/office/drawing/2014/main" id="{80507539-337C-E9DB-979B-FC5EF298343A}"/>
                  </a:ext>
                </a:extLst>
              </p:cNvPr>
              <p:cNvSpPr txBox="1"/>
              <p:nvPr/>
            </p:nvSpPr>
            <p:spPr>
              <a:xfrm>
                <a:off x="2403805" y="5149846"/>
                <a:ext cx="1248099" cy="110800"/>
              </a:xfrm>
              <a:prstGeom prst="rect">
                <a:avLst/>
              </a:prstGeom>
              <a:solidFill>
                <a:schemeClr val="bg1"/>
              </a:solidFill>
            </p:spPr>
            <p:txBody>
              <a:bodyPr wrap="none" lIns="45720" tIns="9144" rIns="45720" bIns="9144" rtlCol="0" anchor="t">
                <a:spAutoFit/>
              </a:bodyPr>
              <a:lstStyle/>
              <a:p>
                <a:r>
                  <a:rPr lang="en-US" sz="600" b="1"/>
                  <a:t>Non-White Direct (p-trend=0.42)</a:t>
                </a:r>
              </a:p>
            </p:txBody>
          </p:sp>
          <p:sp>
            <p:nvSpPr>
              <p:cNvPr id="54" name="TextBox 53">
                <a:extLst>
                  <a:ext uri="{FF2B5EF4-FFF2-40B4-BE49-F238E27FC236}">
                    <a16:creationId xmlns:a16="http://schemas.microsoft.com/office/drawing/2014/main" id="{145FC354-C67E-C3CF-4C22-FFD0D57B4884}"/>
                  </a:ext>
                </a:extLst>
              </p:cNvPr>
              <p:cNvSpPr txBox="1"/>
              <p:nvPr/>
            </p:nvSpPr>
            <p:spPr>
              <a:xfrm>
                <a:off x="3872027" y="5004983"/>
                <a:ext cx="1015663" cy="110800"/>
              </a:xfrm>
              <a:prstGeom prst="rect">
                <a:avLst/>
              </a:prstGeom>
              <a:solidFill>
                <a:schemeClr val="bg1"/>
              </a:solidFill>
            </p:spPr>
            <p:txBody>
              <a:bodyPr wrap="none" lIns="45720" tIns="9144" rIns="45720" bIns="9144" rtlCol="0" anchor="t">
                <a:spAutoFit/>
              </a:bodyPr>
              <a:lstStyle/>
              <a:p>
                <a:r>
                  <a:rPr lang="en-US" sz="600" b="1"/>
                  <a:t>Black KPD (p-trend=0.40)</a:t>
                </a:r>
              </a:p>
            </p:txBody>
          </p:sp>
          <p:sp>
            <p:nvSpPr>
              <p:cNvPr id="55" name="TextBox 54">
                <a:extLst>
                  <a:ext uri="{FF2B5EF4-FFF2-40B4-BE49-F238E27FC236}">
                    <a16:creationId xmlns:a16="http://schemas.microsoft.com/office/drawing/2014/main" id="{AA3ADAED-7C6B-09C6-76A2-5279065FA391}"/>
                  </a:ext>
                </a:extLst>
              </p:cNvPr>
              <p:cNvSpPr txBox="1"/>
              <p:nvPr/>
            </p:nvSpPr>
            <p:spPr>
              <a:xfrm>
                <a:off x="3872027" y="5149846"/>
                <a:ext cx="1115049" cy="110800"/>
              </a:xfrm>
              <a:prstGeom prst="rect">
                <a:avLst/>
              </a:prstGeom>
              <a:solidFill>
                <a:schemeClr val="bg1"/>
              </a:solidFill>
            </p:spPr>
            <p:txBody>
              <a:bodyPr wrap="none" lIns="45720" tIns="9144" rIns="45720" bIns="9144" rtlCol="0" anchor="t">
                <a:spAutoFit/>
              </a:bodyPr>
              <a:lstStyle/>
              <a:p>
                <a:r>
                  <a:rPr lang="en-US" sz="600" b="1"/>
                  <a:t>Black Direct (p-trend=0.001)</a:t>
                </a:r>
              </a:p>
            </p:txBody>
          </p:sp>
          <p:sp>
            <p:nvSpPr>
              <p:cNvPr id="56" name="TextBox 55">
                <a:extLst>
                  <a:ext uri="{FF2B5EF4-FFF2-40B4-BE49-F238E27FC236}">
                    <a16:creationId xmlns:a16="http://schemas.microsoft.com/office/drawing/2014/main" id="{A59DC509-247C-C1D7-6F9F-D5D2003DF986}"/>
                  </a:ext>
                </a:extLst>
              </p:cNvPr>
              <p:cNvSpPr txBox="1"/>
              <p:nvPr/>
            </p:nvSpPr>
            <p:spPr>
              <a:xfrm>
                <a:off x="5218246" y="5004983"/>
                <a:ext cx="1129476" cy="110800"/>
              </a:xfrm>
              <a:prstGeom prst="rect">
                <a:avLst/>
              </a:prstGeom>
              <a:solidFill>
                <a:schemeClr val="bg1"/>
              </a:solidFill>
            </p:spPr>
            <p:txBody>
              <a:bodyPr wrap="none" lIns="45720" tIns="9144" rIns="45720" bIns="9144" rtlCol="0" anchor="t">
                <a:spAutoFit/>
              </a:bodyPr>
              <a:lstStyle/>
              <a:p>
                <a:r>
                  <a:rPr lang="en-US" sz="600" b="1"/>
                  <a:t>Hispanic KPD (p-trend=0.31)</a:t>
                </a:r>
              </a:p>
            </p:txBody>
          </p:sp>
          <p:sp>
            <p:nvSpPr>
              <p:cNvPr id="57" name="TextBox 56">
                <a:extLst>
                  <a:ext uri="{FF2B5EF4-FFF2-40B4-BE49-F238E27FC236}">
                    <a16:creationId xmlns:a16="http://schemas.microsoft.com/office/drawing/2014/main" id="{BEEF0823-D8AC-0309-28D8-7C725ED5C548}"/>
                  </a:ext>
                </a:extLst>
              </p:cNvPr>
              <p:cNvSpPr txBox="1"/>
              <p:nvPr/>
            </p:nvSpPr>
            <p:spPr>
              <a:xfrm>
                <a:off x="5218246" y="5149846"/>
                <a:ext cx="1228863" cy="110800"/>
              </a:xfrm>
              <a:prstGeom prst="rect">
                <a:avLst/>
              </a:prstGeom>
              <a:solidFill>
                <a:schemeClr val="bg1"/>
              </a:solidFill>
            </p:spPr>
            <p:txBody>
              <a:bodyPr wrap="none" lIns="45720" tIns="9144" rIns="45720" bIns="9144" rtlCol="0" anchor="t">
                <a:spAutoFit/>
              </a:bodyPr>
              <a:lstStyle/>
              <a:p>
                <a:r>
                  <a:rPr lang="en-US" sz="600" b="1"/>
                  <a:t>Hispanic Direct (p-trend=0.009)</a:t>
                </a:r>
              </a:p>
            </p:txBody>
          </p:sp>
          <p:pic>
            <p:nvPicPr>
              <p:cNvPr id="58" name="Picture 57">
                <a:extLst>
                  <a:ext uri="{FF2B5EF4-FFF2-40B4-BE49-F238E27FC236}">
                    <a16:creationId xmlns:a16="http://schemas.microsoft.com/office/drawing/2014/main" id="{F6A562C8-39FE-8D85-F374-9632DDB95C14}"/>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833155" y="4980133"/>
                <a:ext cx="248784" cy="265151"/>
              </a:xfrm>
              <a:prstGeom prst="rect">
                <a:avLst/>
              </a:prstGeom>
            </p:spPr>
          </p:pic>
          <p:pic>
            <p:nvPicPr>
              <p:cNvPr id="59" name="Picture 58">
                <a:extLst>
                  <a:ext uri="{FF2B5EF4-FFF2-40B4-BE49-F238E27FC236}">
                    <a16:creationId xmlns:a16="http://schemas.microsoft.com/office/drawing/2014/main" id="{BB12CC67-5EB4-5DC2-2983-739805C9FF9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72596" t="90169" r="23301"/>
              <a:stretch/>
            </p:blipFill>
            <p:spPr>
              <a:xfrm>
                <a:off x="4997440" y="4977507"/>
                <a:ext cx="224590" cy="265151"/>
              </a:xfrm>
              <a:prstGeom prst="rect">
                <a:avLst/>
              </a:prstGeom>
            </p:spPr>
          </p:pic>
          <p:pic>
            <p:nvPicPr>
              <p:cNvPr id="60" name="Picture 59">
                <a:extLst>
                  <a:ext uri="{FF2B5EF4-FFF2-40B4-BE49-F238E27FC236}">
                    <a16:creationId xmlns:a16="http://schemas.microsoft.com/office/drawing/2014/main" id="{3BD6CAE1-89F0-C96C-4DFE-C4E6C1D8A6B1}"/>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p:blipFill>
            <p:spPr>
              <a:xfrm>
                <a:off x="2153761" y="4982148"/>
                <a:ext cx="256674" cy="265151"/>
              </a:xfrm>
              <a:prstGeom prst="rect">
                <a:avLst/>
              </a:prstGeom>
            </p:spPr>
          </p:pic>
          <p:pic>
            <p:nvPicPr>
              <p:cNvPr id="61" name="Picture 60">
                <a:extLst>
                  <a:ext uri="{FF2B5EF4-FFF2-40B4-BE49-F238E27FC236}">
                    <a16:creationId xmlns:a16="http://schemas.microsoft.com/office/drawing/2014/main" id="{8B76C459-4BA7-5DF5-5F9C-6342239543E3}"/>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rcRect/>
              <a:stretch/>
            </p:blipFill>
            <p:spPr>
              <a:xfrm>
                <a:off x="3630156" y="4980193"/>
                <a:ext cx="247006" cy="265151"/>
              </a:xfrm>
              <a:prstGeom prst="rect">
                <a:avLst/>
              </a:prstGeom>
            </p:spPr>
          </p:pic>
        </p:grpSp>
      </p:grpSp>
      <p:grpSp>
        <p:nvGrpSpPr>
          <p:cNvPr id="67" name="Group 66">
            <a:extLst>
              <a:ext uri="{FF2B5EF4-FFF2-40B4-BE49-F238E27FC236}">
                <a16:creationId xmlns:a16="http://schemas.microsoft.com/office/drawing/2014/main" id="{7F419B3A-E445-44E5-C731-CFD4223982FB}"/>
              </a:ext>
            </a:extLst>
          </p:cNvPr>
          <p:cNvGrpSpPr/>
          <p:nvPr/>
        </p:nvGrpSpPr>
        <p:grpSpPr>
          <a:xfrm>
            <a:off x="6785488" y="2701744"/>
            <a:ext cx="5164961" cy="2690597"/>
            <a:chOff x="6785488" y="2701744"/>
            <a:chExt cx="5164961" cy="2690597"/>
          </a:xfrm>
        </p:grpSpPr>
        <p:grpSp>
          <p:nvGrpSpPr>
            <p:cNvPr id="27" name="Group 26">
              <a:extLst>
                <a:ext uri="{FF2B5EF4-FFF2-40B4-BE49-F238E27FC236}">
                  <a16:creationId xmlns:a16="http://schemas.microsoft.com/office/drawing/2014/main" id="{E6365082-ABA5-6873-506D-7F5D33042C2F}"/>
                </a:ext>
              </a:extLst>
            </p:cNvPr>
            <p:cNvGrpSpPr/>
            <p:nvPr/>
          </p:nvGrpSpPr>
          <p:grpSpPr>
            <a:xfrm>
              <a:off x="6785488" y="2704774"/>
              <a:ext cx="5164961" cy="2341359"/>
              <a:chOff x="6823588" y="2723824"/>
              <a:chExt cx="5164961" cy="2341359"/>
            </a:xfrm>
          </p:grpSpPr>
          <p:sp>
            <p:nvSpPr>
              <p:cNvPr id="10" name="TextBox 9">
                <a:extLst>
                  <a:ext uri="{FF2B5EF4-FFF2-40B4-BE49-F238E27FC236}">
                    <a16:creationId xmlns:a16="http://schemas.microsoft.com/office/drawing/2014/main" id="{621C84AA-9488-FD9F-30B6-C4D978592FD7}"/>
                  </a:ext>
                </a:extLst>
              </p:cNvPr>
              <p:cNvSpPr txBox="1"/>
              <p:nvPr/>
            </p:nvSpPr>
            <p:spPr>
              <a:xfrm rot="16200000">
                <a:off x="6639281" y="3859653"/>
                <a:ext cx="522501" cy="153888"/>
              </a:xfrm>
              <a:prstGeom prst="rect">
                <a:avLst/>
              </a:prstGeom>
              <a:solidFill>
                <a:schemeClr val="bg1"/>
              </a:solidFill>
            </p:spPr>
            <p:txBody>
              <a:bodyPr wrap="square" lIns="0" tIns="0" rIns="0" bIns="0" rtlCol="0">
                <a:spAutoFit/>
              </a:bodyPr>
              <a:lstStyle/>
              <a:p>
                <a:pPr algn="ctr"/>
                <a:r>
                  <a:rPr lang="en-US" sz="1000" b="1"/>
                  <a:t>Percent </a:t>
                </a:r>
              </a:p>
            </p:txBody>
          </p:sp>
          <p:grpSp>
            <p:nvGrpSpPr>
              <p:cNvPr id="26" name="Group 25">
                <a:extLst>
                  <a:ext uri="{FF2B5EF4-FFF2-40B4-BE49-F238E27FC236}">
                    <a16:creationId xmlns:a16="http://schemas.microsoft.com/office/drawing/2014/main" id="{90073312-4510-30AF-997C-4EABE339D5DF}"/>
                  </a:ext>
                </a:extLst>
              </p:cNvPr>
              <p:cNvGrpSpPr/>
              <p:nvPr/>
            </p:nvGrpSpPr>
            <p:grpSpPr>
              <a:xfrm>
                <a:off x="7219484" y="2723824"/>
                <a:ext cx="4769065" cy="2341359"/>
                <a:chOff x="7219484" y="2723824"/>
                <a:chExt cx="4769065" cy="2341359"/>
              </a:xfrm>
            </p:grpSpPr>
            <p:grpSp>
              <p:nvGrpSpPr>
                <p:cNvPr id="22" name="Group 21">
                  <a:extLst>
                    <a:ext uri="{FF2B5EF4-FFF2-40B4-BE49-F238E27FC236}">
                      <a16:creationId xmlns:a16="http://schemas.microsoft.com/office/drawing/2014/main" id="{9FC58207-251B-556C-60FC-39B44939DAA1}"/>
                    </a:ext>
                  </a:extLst>
                </p:cNvPr>
                <p:cNvGrpSpPr/>
                <p:nvPr/>
              </p:nvGrpSpPr>
              <p:grpSpPr>
                <a:xfrm>
                  <a:off x="7219484" y="2723824"/>
                  <a:ext cx="4648015" cy="2341359"/>
                  <a:chOff x="7219484" y="2723824"/>
                  <a:chExt cx="4648015" cy="2341359"/>
                </a:xfrm>
              </p:grpSpPr>
              <p:pic>
                <p:nvPicPr>
                  <p:cNvPr id="19" name="Picture 18">
                    <a:extLst>
                      <a:ext uri="{FF2B5EF4-FFF2-40B4-BE49-F238E27FC236}">
                        <a16:creationId xmlns:a16="http://schemas.microsoft.com/office/drawing/2014/main" id="{E4D833DD-5865-0101-DBAA-00913DA632A8}"/>
                      </a:ext>
                    </a:extLst>
                  </p:cNvPr>
                  <p:cNvPicPr>
                    <a:picLocks noChangeAspect="1"/>
                  </p:cNvPicPr>
                  <p:nvPr/>
                </p:nvPicPr>
                <p:blipFill rotWithShape="1">
                  <a:blip r:embed="rId11">
                    <a:extLst>
                      <a:ext uri="{BEBA8EAE-BF5A-486C-A8C5-ECC9F3942E4B}">
                        <a14:imgProps xmlns:a14="http://schemas.microsoft.com/office/drawing/2010/main">
                          <a14:imgLayer r:embed="rId12">
                            <a14:imgEffect>
                              <a14:brightnessContrast contrast="-40000"/>
                            </a14:imgEffect>
                          </a14:imgLayer>
                        </a14:imgProps>
                      </a:ext>
                    </a:extLst>
                  </a:blip>
                  <a:srcRect l="5589" t="9917" b="8816"/>
                  <a:stretch/>
                </p:blipFill>
                <p:spPr>
                  <a:xfrm>
                    <a:off x="7219484" y="2723824"/>
                    <a:ext cx="4648015" cy="2341359"/>
                  </a:xfrm>
                  <a:prstGeom prst="rect">
                    <a:avLst/>
                  </a:prstGeom>
                </p:spPr>
              </p:pic>
              <p:grpSp>
                <p:nvGrpSpPr>
                  <p:cNvPr id="20" name="Group 19">
                    <a:extLst>
                      <a:ext uri="{FF2B5EF4-FFF2-40B4-BE49-F238E27FC236}">
                        <a16:creationId xmlns:a16="http://schemas.microsoft.com/office/drawing/2014/main" id="{DCE11192-E53D-97D8-3639-1D75DE30BFDA}"/>
                      </a:ext>
                    </a:extLst>
                  </p:cNvPr>
                  <p:cNvGrpSpPr/>
                  <p:nvPr/>
                </p:nvGrpSpPr>
                <p:grpSpPr>
                  <a:xfrm>
                    <a:off x="11077575" y="3022521"/>
                    <a:ext cx="766763" cy="282654"/>
                    <a:chOff x="11077575" y="3022521"/>
                    <a:chExt cx="766763" cy="282654"/>
                  </a:xfrm>
                </p:grpSpPr>
                <p:sp>
                  <p:nvSpPr>
                    <p:cNvPr id="12" name="Rectangle 11">
                      <a:extLst>
                        <a:ext uri="{FF2B5EF4-FFF2-40B4-BE49-F238E27FC236}">
                          <a16:creationId xmlns:a16="http://schemas.microsoft.com/office/drawing/2014/main" id="{AA6C4D7A-8E44-6F94-C8A2-3B7649B8EC31}"/>
                        </a:ext>
                      </a:extLst>
                    </p:cNvPr>
                    <p:cNvSpPr/>
                    <p:nvPr/>
                  </p:nvSpPr>
                  <p:spPr>
                    <a:xfrm>
                      <a:off x="11110913" y="3022521"/>
                      <a:ext cx="733425" cy="123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8F6CA4D-FE72-E931-CB8D-DFCF2A7A8EC9}"/>
                        </a:ext>
                      </a:extLst>
                    </p:cNvPr>
                    <p:cNvSpPr/>
                    <p:nvPr/>
                  </p:nvSpPr>
                  <p:spPr>
                    <a:xfrm>
                      <a:off x="11077575" y="3152775"/>
                      <a:ext cx="709613" cy="152400"/>
                    </a:xfrm>
                    <a:custGeom>
                      <a:avLst/>
                      <a:gdLst>
                        <a:gd name="connsiteX0" fmla="*/ 66675 w 709613"/>
                        <a:gd name="connsiteY0" fmla="*/ 35719 h 152400"/>
                        <a:gd name="connsiteX1" fmla="*/ 0 w 709613"/>
                        <a:gd name="connsiteY1" fmla="*/ 152400 h 152400"/>
                        <a:gd name="connsiteX2" fmla="*/ 709613 w 709613"/>
                        <a:gd name="connsiteY2" fmla="*/ 147638 h 152400"/>
                        <a:gd name="connsiteX3" fmla="*/ 702469 w 709613"/>
                        <a:gd name="connsiteY3" fmla="*/ 4763 h 152400"/>
                        <a:gd name="connsiteX4" fmla="*/ 114300 w 709613"/>
                        <a:gd name="connsiteY4" fmla="*/ 0 h 152400"/>
                        <a:gd name="connsiteX5" fmla="*/ 66675 w 709613"/>
                        <a:gd name="connsiteY5" fmla="*/ 3571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13" h="152400">
                          <a:moveTo>
                            <a:pt x="66675" y="35719"/>
                          </a:moveTo>
                          <a:lnTo>
                            <a:pt x="0" y="152400"/>
                          </a:lnTo>
                          <a:lnTo>
                            <a:pt x="709613" y="147638"/>
                          </a:lnTo>
                          <a:lnTo>
                            <a:pt x="702469" y="4763"/>
                          </a:lnTo>
                          <a:lnTo>
                            <a:pt x="114300" y="0"/>
                          </a:lnTo>
                          <a:lnTo>
                            <a:pt x="66675" y="3571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a:extLst>
                    <a:ext uri="{FF2B5EF4-FFF2-40B4-BE49-F238E27FC236}">
                      <a16:creationId xmlns:a16="http://schemas.microsoft.com/office/drawing/2014/main" id="{496BFECA-4081-233F-712D-EC114158063E}"/>
                    </a:ext>
                  </a:extLst>
                </p:cNvPr>
                <p:cNvSpPr txBox="1"/>
                <p:nvPr/>
              </p:nvSpPr>
              <p:spPr>
                <a:xfrm>
                  <a:off x="10936977" y="2971733"/>
                  <a:ext cx="850211" cy="138499"/>
                </a:xfrm>
                <a:prstGeom prst="rect">
                  <a:avLst/>
                </a:prstGeom>
                <a:solidFill>
                  <a:schemeClr val="bg1"/>
                </a:solidFill>
              </p:spPr>
              <p:txBody>
                <a:bodyPr wrap="square" lIns="0" tIns="0" rIns="0" bIns="0" rtlCol="0">
                  <a:spAutoFit/>
                </a:bodyPr>
                <a:lstStyle/>
                <a:p>
                  <a:r>
                    <a:rPr lang="en-US" sz="900" b="1">
                      <a:solidFill>
                        <a:schemeClr val="accent6"/>
                      </a:solidFill>
                    </a:rPr>
                    <a:t>p-trend=0.0003</a:t>
                  </a:r>
                </a:p>
              </p:txBody>
            </p:sp>
            <p:sp>
              <p:nvSpPr>
                <p:cNvPr id="16" name="TextBox 15">
                  <a:extLst>
                    <a:ext uri="{FF2B5EF4-FFF2-40B4-BE49-F238E27FC236}">
                      <a16:creationId xmlns:a16="http://schemas.microsoft.com/office/drawing/2014/main" id="{E8040D65-31AD-0E8F-CA5E-8FED30B092D3}"/>
                    </a:ext>
                  </a:extLst>
                </p:cNvPr>
                <p:cNvSpPr txBox="1"/>
                <p:nvPr/>
              </p:nvSpPr>
              <p:spPr>
                <a:xfrm>
                  <a:off x="11138338" y="3241479"/>
                  <a:ext cx="850211" cy="138499"/>
                </a:xfrm>
                <a:prstGeom prst="rect">
                  <a:avLst/>
                </a:prstGeom>
                <a:solidFill>
                  <a:schemeClr val="bg1"/>
                </a:solidFill>
              </p:spPr>
              <p:txBody>
                <a:bodyPr wrap="square" lIns="0" tIns="0" rIns="0" bIns="0" rtlCol="0">
                  <a:spAutoFit/>
                </a:bodyPr>
                <a:lstStyle/>
                <a:p>
                  <a:r>
                    <a:rPr lang="en-US" sz="900" b="1"/>
                    <a:t>p-trend=0.001</a:t>
                  </a:r>
                </a:p>
              </p:txBody>
            </p:sp>
          </p:grpSp>
        </p:grpSp>
        <p:grpSp>
          <p:nvGrpSpPr>
            <p:cNvPr id="77" name="Group 76">
              <a:extLst>
                <a:ext uri="{FF2B5EF4-FFF2-40B4-BE49-F238E27FC236}">
                  <a16:creationId xmlns:a16="http://schemas.microsoft.com/office/drawing/2014/main" id="{04F69A77-D83D-81F6-57D1-1DE7C8AA86EB}"/>
                </a:ext>
              </a:extLst>
            </p:cNvPr>
            <p:cNvGrpSpPr/>
            <p:nvPr/>
          </p:nvGrpSpPr>
          <p:grpSpPr>
            <a:xfrm>
              <a:off x="6932513" y="2701744"/>
              <a:ext cx="300082" cy="2427191"/>
              <a:chOff x="6932513" y="2701744"/>
              <a:chExt cx="300082" cy="2427191"/>
            </a:xfrm>
          </p:grpSpPr>
          <p:sp>
            <p:nvSpPr>
              <p:cNvPr id="69" name="TextBox 68">
                <a:extLst>
                  <a:ext uri="{FF2B5EF4-FFF2-40B4-BE49-F238E27FC236}">
                    <a16:creationId xmlns:a16="http://schemas.microsoft.com/office/drawing/2014/main" id="{EB97EE43-5F4A-FF3B-FFB6-0621E6233439}"/>
                  </a:ext>
                </a:extLst>
              </p:cNvPr>
              <p:cNvSpPr txBox="1"/>
              <p:nvPr/>
            </p:nvSpPr>
            <p:spPr>
              <a:xfrm>
                <a:off x="6932513" y="2701744"/>
                <a:ext cx="300082" cy="215444"/>
              </a:xfrm>
              <a:prstGeom prst="rect">
                <a:avLst/>
              </a:prstGeom>
              <a:noFill/>
            </p:spPr>
            <p:txBody>
              <a:bodyPr wrap="none" rtlCol="0" anchor="ctr">
                <a:spAutoFit/>
              </a:bodyPr>
              <a:lstStyle/>
              <a:p>
                <a:pPr algn="r"/>
                <a:r>
                  <a:rPr lang="en-US" sz="800"/>
                  <a:t>60</a:t>
                </a:r>
              </a:p>
            </p:txBody>
          </p:sp>
          <p:sp>
            <p:nvSpPr>
              <p:cNvPr id="70" name="TextBox 69">
                <a:extLst>
                  <a:ext uri="{FF2B5EF4-FFF2-40B4-BE49-F238E27FC236}">
                    <a16:creationId xmlns:a16="http://schemas.microsoft.com/office/drawing/2014/main" id="{49990CB4-B4A3-1E8E-43DB-9EC95708EFE4}"/>
                  </a:ext>
                </a:extLst>
              </p:cNvPr>
              <p:cNvSpPr txBox="1"/>
              <p:nvPr/>
            </p:nvSpPr>
            <p:spPr>
              <a:xfrm>
                <a:off x="6932513" y="3070514"/>
                <a:ext cx="300082" cy="215444"/>
              </a:xfrm>
              <a:prstGeom prst="rect">
                <a:avLst/>
              </a:prstGeom>
              <a:noFill/>
            </p:spPr>
            <p:txBody>
              <a:bodyPr wrap="none" rtlCol="0" anchor="ctr">
                <a:spAutoFit/>
              </a:bodyPr>
              <a:lstStyle/>
              <a:p>
                <a:pPr algn="r"/>
                <a:r>
                  <a:rPr lang="en-US" sz="800"/>
                  <a:t>50</a:t>
                </a:r>
              </a:p>
            </p:txBody>
          </p:sp>
          <p:sp>
            <p:nvSpPr>
              <p:cNvPr id="71" name="TextBox 70">
                <a:extLst>
                  <a:ext uri="{FF2B5EF4-FFF2-40B4-BE49-F238E27FC236}">
                    <a16:creationId xmlns:a16="http://schemas.microsoft.com/office/drawing/2014/main" id="{38CA215B-E2E7-6099-B5BA-76E14D4F893F}"/>
                  </a:ext>
                </a:extLst>
              </p:cNvPr>
              <p:cNvSpPr txBox="1"/>
              <p:nvPr/>
            </p:nvSpPr>
            <p:spPr>
              <a:xfrm>
                <a:off x="6932513" y="3436371"/>
                <a:ext cx="300082" cy="215444"/>
              </a:xfrm>
              <a:prstGeom prst="rect">
                <a:avLst/>
              </a:prstGeom>
              <a:noFill/>
            </p:spPr>
            <p:txBody>
              <a:bodyPr wrap="none" rtlCol="0" anchor="ctr">
                <a:spAutoFit/>
              </a:bodyPr>
              <a:lstStyle/>
              <a:p>
                <a:pPr algn="r"/>
                <a:r>
                  <a:rPr lang="en-US" sz="800"/>
                  <a:t>40</a:t>
                </a:r>
              </a:p>
            </p:txBody>
          </p:sp>
          <p:sp>
            <p:nvSpPr>
              <p:cNvPr id="72" name="TextBox 71">
                <a:extLst>
                  <a:ext uri="{FF2B5EF4-FFF2-40B4-BE49-F238E27FC236}">
                    <a16:creationId xmlns:a16="http://schemas.microsoft.com/office/drawing/2014/main" id="{5A931E8A-99DE-3C04-2D2E-097FFED9E74A}"/>
                  </a:ext>
                </a:extLst>
              </p:cNvPr>
              <p:cNvSpPr txBox="1"/>
              <p:nvPr/>
            </p:nvSpPr>
            <p:spPr>
              <a:xfrm>
                <a:off x="6932513" y="3808584"/>
                <a:ext cx="300082" cy="215444"/>
              </a:xfrm>
              <a:prstGeom prst="rect">
                <a:avLst/>
              </a:prstGeom>
              <a:noFill/>
            </p:spPr>
            <p:txBody>
              <a:bodyPr wrap="none" rtlCol="0" anchor="ctr">
                <a:spAutoFit/>
              </a:bodyPr>
              <a:lstStyle/>
              <a:p>
                <a:pPr algn="r"/>
                <a:r>
                  <a:rPr lang="en-US" sz="800"/>
                  <a:t>30</a:t>
                </a:r>
              </a:p>
            </p:txBody>
          </p:sp>
          <p:sp>
            <p:nvSpPr>
              <p:cNvPr id="73" name="TextBox 72">
                <a:extLst>
                  <a:ext uri="{FF2B5EF4-FFF2-40B4-BE49-F238E27FC236}">
                    <a16:creationId xmlns:a16="http://schemas.microsoft.com/office/drawing/2014/main" id="{3BE7D6E0-155A-6722-3F82-8D79A4F13F7C}"/>
                  </a:ext>
                </a:extLst>
              </p:cNvPr>
              <p:cNvSpPr txBox="1"/>
              <p:nvPr/>
            </p:nvSpPr>
            <p:spPr>
              <a:xfrm>
                <a:off x="6932513" y="4175738"/>
                <a:ext cx="300082" cy="215444"/>
              </a:xfrm>
              <a:prstGeom prst="rect">
                <a:avLst/>
              </a:prstGeom>
              <a:noFill/>
            </p:spPr>
            <p:txBody>
              <a:bodyPr wrap="none" rtlCol="0" anchor="ctr">
                <a:spAutoFit/>
              </a:bodyPr>
              <a:lstStyle/>
              <a:p>
                <a:pPr algn="r"/>
                <a:r>
                  <a:rPr lang="en-US" sz="800"/>
                  <a:t>20</a:t>
                </a:r>
              </a:p>
            </p:txBody>
          </p:sp>
          <p:sp>
            <p:nvSpPr>
              <p:cNvPr id="74" name="TextBox 73">
                <a:extLst>
                  <a:ext uri="{FF2B5EF4-FFF2-40B4-BE49-F238E27FC236}">
                    <a16:creationId xmlns:a16="http://schemas.microsoft.com/office/drawing/2014/main" id="{F5FCB8FF-33C9-4719-7D94-F6BDB133C05A}"/>
                  </a:ext>
                </a:extLst>
              </p:cNvPr>
              <p:cNvSpPr txBox="1"/>
              <p:nvPr/>
            </p:nvSpPr>
            <p:spPr>
              <a:xfrm>
                <a:off x="6932513" y="4542894"/>
                <a:ext cx="300082" cy="215444"/>
              </a:xfrm>
              <a:prstGeom prst="rect">
                <a:avLst/>
              </a:prstGeom>
              <a:noFill/>
            </p:spPr>
            <p:txBody>
              <a:bodyPr wrap="none" rtlCol="0" anchor="ctr">
                <a:spAutoFit/>
              </a:bodyPr>
              <a:lstStyle/>
              <a:p>
                <a:pPr algn="r"/>
                <a:r>
                  <a:rPr lang="en-US" sz="800"/>
                  <a:t>10</a:t>
                </a:r>
              </a:p>
            </p:txBody>
          </p:sp>
          <p:sp>
            <p:nvSpPr>
              <p:cNvPr id="75" name="TextBox 74">
                <a:extLst>
                  <a:ext uri="{FF2B5EF4-FFF2-40B4-BE49-F238E27FC236}">
                    <a16:creationId xmlns:a16="http://schemas.microsoft.com/office/drawing/2014/main" id="{59DB3A8D-171F-8BE2-5E73-E415906D5009}"/>
                  </a:ext>
                </a:extLst>
              </p:cNvPr>
              <p:cNvSpPr txBox="1"/>
              <p:nvPr/>
            </p:nvSpPr>
            <p:spPr>
              <a:xfrm>
                <a:off x="6990221" y="4913491"/>
                <a:ext cx="242374" cy="215444"/>
              </a:xfrm>
              <a:prstGeom prst="rect">
                <a:avLst/>
              </a:prstGeom>
              <a:noFill/>
            </p:spPr>
            <p:txBody>
              <a:bodyPr wrap="none" rtlCol="0" anchor="ctr">
                <a:spAutoFit/>
              </a:bodyPr>
              <a:lstStyle/>
              <a:p>
                <a:pPr algn="r"/>
                <a:r>
                  <a:rPr lang="en-US" sz="800"/>
                  <a:t>0</a:t>
                </a:r>
              </a:p>
            </p:txBody>
          </p:sp>
        </p:grpSp>
        <p:grpSp>
          <p:nvGrpSpPr>
            <p:cNvPr id="95" name="Group 94">
              <a:extLst>
                <a:ext uri="{FF2B5EF4-FFF2-40B4-BE49-F238E27FC236}">
                  <a16:creationId xmlns:a16="http://schemas.microsoft.com/office/drawing/2014/main" id="{25752A7A-89D6-B09B-B00C-66445B554B05}"/>
                </a:ext>
              </a:extLst>
            </p:cNvPr>
            <p:cNvGrpSpPr/>
            <p:nvPr/>
          </p:nvGrpSpPr>
          <p:grpSpPr>
            <a:xfrm>
              <a:off x="7166217" y="5004986"/>
              <a:ext cx="4075256" cy="215444"/>
              <a:chOff x="7170450" y="5079221"/>
              <a:chExt cx="4075256" cy="215444"/>
            </a:xfrm>
          </p:grpSpPr>
          <p:sp>
            <p:nvSpPr>
              <p:cNvPr id="78" name="TextBox 77">
                <a:extLst>
                  <a:ext uri="{FF2B5EF4-FFF2-40B4-BE49-F238E27FC236}">
                    <a16:creationId xmlns:a16="http://schemas.microsoft.com/office/drawing/2014/main" id="{31D91FA2-58F8-2967-CBBB-98C76283C375}"/>
                  </a:ext>
                </a:extLst>
              </p:cNvPr>
              <p:cNvSpPr txBox="1"/>
              <p:nvPr/>
            </p:nvSpPr>
            <p:spPr>
              <a:xfrm>
                <a:off x="7170450" y="5079221"/>
                <a:ext cx="287801" cy="215444"/>
              </a:xfrm>
              <a:prstGeom prst="rect">
                <a:avLst/>
              </a:prstGeom>
              <a:noFill/>
            </p:spPr>
            <p:txBody>
              <a:bodyPr wrap="square" lIns="0" rIns="0" rtlCol="0" anchor="t">
                <a:spAutoFit/>
              </a:bodyPr>
              <a:lstStyle/>
              <a:p>
                <a:pPr algn="ctr"/>
                <a:r>
                  <a:rPr lang="en-US" sz="800" spc="-40"/>
                  <a:t>2006</a:t>
                </a:r>
              </a:p>
            </p:txBody>
          </p:sp>
          <p:sp>
            <p:nvSpPr>
              <p:cNvPr id="79" name="TextBox 78">
                <a:extLst>
                  <a:ext uri="{FF2B5EF4-FFF2-40B4-BE49-F238E27FC236}">
                    <a16:creationId xmlns:a16="http://schemas.microsoft.com/office/drawing/2014/main" id="{B09FF967-4FFD-D496-D835-12F6E14E9E15}"/>
                  </a:ext>
                </a:extLst>
              </p:cNvPr>
              <p:cNvSpPr txBox="1"/>
              <p:nvPr/>
            </p:nvSpPr>
            <p:spPr>
              <a:xfrm>
                <a:off x="7422947" y="5079221"/>
                <a:ext cx="287801" cy="215444"/>
              </a:xfrm>
              <a:prstGeom prst="rect">
                <a:avLst/>
              </a:prstGeom>
              <a:noFill/>
            </p:spPr>
            <p:txBody>
              <a:bodyPr wrap="square" lIns="0" rIns="0" rtlCol="0" anchor="t">
                <a:spAutoFit/>
              </a:bodyPr>
              <a:lstStyle/>
              <a:p>
                <a:pPr algn="ctr"/>
                <a:r>
                  <a:rPr lang="en-US" sz="800" spc="-40"/>
                  <a:t>2007</a:t>
                </a:r>
              </a:p>
            </p:txBody>
          </p:sp>
          <p:sp>
            <p:nvSpPr>
              <p:cNvPr id="80" name="TextBox 79">
                <a:extLst>
                  <a:ext uri="{FF2B5EF4-FFF2-40B4-BE49-F238E27FC236}">
                    <a16:creationId xmlns:a16="http://schemas.microsoft.com/office/drawing/2014/main" id="{07D60D18-48AD-1411-2915-D18DCE85226C}"/>
                  </a:ext>
                </a:extLst>
              </p:cNvPr>
              <p:cNvSpPr txBox="1"/>
              <p:nvPr/>
            </p:nvSpPr>
            <p:spPr>
              <a:xfrm>
                <a:off x="7675444" y="5079221"/>
                <a:ext cx="287801" cy="215444"/>
              </a:xfrm>
              <a:prstGeom prst="rect">
                <a:avLst/>
              </a:prstGeom>
              <a:noFill/>
            </p:spPr>
            <p:txBody>
              <a:bodyPr wrap="square" lIns="0" rIns="0" rtlCol="0" anchor="t">
                <a:spAutoFit/>
              </a:bodyPr>
              <a:lstStyle/>
              <a:p>
                <a:pPr algn="ctr"/>
                <a:r>
                  <a:rPr lang="en-US" sz="800" spc="-40"/>
                  <a:t>2008</a:t>
                </a:r>
              </a:p>
            </p:txBody>
          </p:sp>
          <p:sp>
            <p:nvSpPr>
              <p:cNvPr id="81" name="TextBox 80">
                <a:extLst>
                  <a:ext uri="{FF2B5EF4-FFF2-40B4-BE49-F238E27FC236}">
                    <a16:creationId xmlns:a16="http://schemas.microsoft.com/office/drawing/2014/main" id="{A8ED7711-8771-1BD3-5631-BA8865F6B7EE}"/>
                  </a:ext>
                </a:extLst>
              </p:cNvPr>
              <p:cNvSpPr txBox="1"/>
              <p:nvPr/>
            </p:nvSpPr>
            <p:spPr>
              <a:xfrm>
                <a:off x="7927941" y="5079221"/>
                <a:ext cx="287801" cy="215444"/>
              </a:xfrm>
              <a:prstGeom prst="rect">
                <a:avLst/>
              </a:prstGeom>
              <a:noFill/>
            </p:spPr>
            <p:txBody>
              <a:bodyPr wrap="square" lIns="0" rIns="0" rtlCol="0" anchor="t">
                <a:spAutoFit/>
              </a:bodyPr>
              <a:lstStyle/>
              <a:p>
                <a:pPr algn="ctr"/>
                <a:r>
                  <a:rPr lang="en-US" sz="800" spc="-40"/>
                  <a:t>2009</a:t>
                </a:r>
              </a:p>
            </p:txBody>
          </p:sp>
          <p:sp>
            <p:nvSpPr>
              <p:cNvPr id="82" name="TextBox 81">
                <a:extLst>
                  <a:ext uri="{FF2B5EF4-FFF2-40B4-BE49-F238E27FC236}">
                    <a16:creationId xmlns:a16="http://schemas.microsoft.com/office/drawing/2014/main" id="{AE0EEEE4-DA22-E323-F3B8-80217F091AF0}"/>
                  </a:ext>
                </a:extLst>
              </p:cNvPr>
              <p:cNvSpPr txBox="1"/>
              <p:nvPr/>
            </p:nvSpPr>
            <p:spPr>
              <a:xfrm>
                <a:off x="8180438" y="5079221"/>
                <a:ext cx="287801" cy="215444"/>
              </a:xfrm>
              <a:prstGeom prst="rect">
                <a:avLst/>
              </a:prstGeom>
              <a:noFill/>
            </p:spPr>
            <p:txBody>
              <a:bodyPr wrap="square" lIns="0" rIns="0" rtlCol="0" anchor="t">
                <a:spAutoFit/>
              </a:bodyPr>
              <a:lstStyle/>
              <a:p>
                <a:pPr algn="ctr"/>
                <a:r>
                  <a:rPr lang="en-US" sz="800" spc="-40"/>
                  <a:t>2010</a:t>
                </a:r>
              </a:p>
            </p:txBody>
          </p:sp>
          <p:sp>
            <p:nvSpPr>
              <p:cNvPr id="83" name="TextBox 82">
                <a:extLst>
                  <a:ext uri="{FF2B5EF4-FFF2-40B4-BE49-F238E27FC236}">
                    <a16:creationId xmlns:a16="http://schemas.microsoft.com/office/drawing/2014/main" id="{2A48B158-9466-4CF6-9802-EF635347804D}"/>
                  </a:ext>
                </a:extLst>
              </p:cNvPr>
              <p:cNvSpPr txBox="1"/>
              <p:nvPr/>
            </p:nvSpPr>
            <p:spPr>
              <a:xfrm>
                <a:off x="8432935" y="5079221"/>
                <a:ext cx="287801" cy="215444"/>
              </a:xfrm>
              <a:prstGeom prst="rect">
                <a:avLst/>
              </a:prstGeom>
              <a:noFill/>
            </p:spPr>
            <p:txBody>
              <a:bodyPr wrap="square" lIns="0" rIns="0" rtlCol="0" anchor="t">
                <a:spAutoFit/>
              </a:bodyPr>
              <a:lstStyle/>
              <a:p>
                <a:pPr algn="ctr"/>
                <a:r>
                  <a:rPr lang="en-US" sz="800" spc="-40"/>
                  <a:t>2011</a:t>
                </a:r>
              </a:p>
            </p:txBody>
          </p:sp>
          <p:sp>
            <p:nvSpPr>
              <p:cNvPr id="84" name="TextBox 83">
                <a:extLst>
                  <a:ext uri="{FF2B5EF4-FFF2-40B4-BE49-F238E27FC236}">
                    <a16:creationId xmlns:a16="http://schemas.microsoft.com/office/drawing/2014/main" id="{4C7D22F5-BC32-E6FD-2A8B-524D67B7BF5A}"/>
                  </a:ext>
                </a:extLst>
              </p:cNvPr>
              <p:cNvSpPr txBox="1"/>
              <p:nvPr/>
            </p:nvSpPr>
            <p:spPr>
              <a:xfrm>
                <a:off x="8685432" y="5079221"/>
                <a:ext cx="287801" cy="215444"/>
              </a:xfrm>
              <a:prstGeom prst="rect">
                <a:avLst/>
              </a:prstGeom>
              <a:noFill/>
            </p:spPr>
            <p:txBody>
              <a:bodyPr wrap="square" lIns="0" rIns="0" rtlCol="0" anchor="t">
                <a:spAutoFit/>
              </a:bodyPr>
              <a:lstStyle/>
              <a:p>
                <a:pPr algn="ctr"/>
                <a:r>
                  <a:rPr lang="en-US" sz="800" spc="-40"/>
                  <a:t>2012</a:t>
                </a:r>
              </a:p>
            </p:txBody>
          </p:sp>
          <p:sp>
            <p:nvSpPr>
              <p:cNvPr id="85" name="TextBox 84">
                <a:extLst>
                  <a:ext uri="{FF2B5EF4-FFF2-40B4-BE49-F238E27FC236}">
                    <a16:creationId xmlns:a16="http://schemas.microsoft.com/office/drawing/2014/main" id="{7EF32C3A-88FC-BB14-E944-F7A753289861}"/>
                  </a:ext>
                </a:extLst>
              </p:cNvPr>
              <p:cNvSpPr txBox="1"/>
              <p:nvPr/>
            </p:nvSpPr>
            <p:spPr>
              <a:xfrm>
                <a:off x="8937929" y="5079221"/>
                <a:ext cx="287801" cy="215444"/>
              </a:xfrm>
              <a:prstGeom prst="rect">
                <a:avLst/>
              </a:prstGeom>
              <a:noFill/>
            </p:spPr>
            <p:txBody>
              <a:bodyPr wrap="square" lIns="0" rIns="0" rtlCol="0" anchor="t">
                <a:spAutoFit/>
              </a:bodyPr>
              <a:lstStyle/>
              <a:p>
                <a:pPr algn="ctr"/>
                <a:r>
                  <a:rPr lang="en-US" sz="800" spc="-40"/>
                  <a:t>2013</a:t>
                </a:r>
              </a:p>
            </p:txBody>
          </p:sp>
          <p:sp>
            <p:nvSpPr>
              <p:cNvPr id="86" name="TextBox 85">
                <a:extLst>
                  <a:ext uri="{FF2B5EF4-FFF2-40B4-BE49-F238E27FC236}">
                    <a16:creationId xmlns:a16="http://schemas.microsoft.com/office/drawing/2014/main" id="{5F7B145F-9CAF-3373-D9A6-8515118CA1EE}"/>
                  </a:ext>
                </a:extLst>
              </p:cNvPr>
              <p:cNvSpPr txBox="1"/>
              <p:nvPr/>
            </p:nvSpPr>
            <p:spPr>
              <a:xfrm>
                <a:off x="9190426" y="5079221"/>
                <a:ext cx="287801" cy="215444"/>
              </a:xfrm>
              <a:prstGeom prst="rect">
                <a:avLst/>
              </a:prstGeom>
              <a:noFill/>
            </p:spPr>
            <p:txBody>
              <a:bodyPr wrap="square" lIns="0" rIns="0" rtlCol="0" anchor="t">
                <a:spAutoFit/>
              </a:bodyPr>
              <a:lstStyle/>
              <a:p>
                <a:pPr algn="ctr"/>
                <a:r>
                  <a:rPr lang="en-US" sz="800" spc="-40"/>
                  <a:t>2014</a:t>
                </a:r>
              </a:p>
            </p:txBody>
          </p:sp>
          <p:sp>
            <p:nvSpPr>
              <p:cNvPr id="87" name="TextBox 86">
                <a:extLst>
                  <a:ext uri="{FF2B5EF4-FFF2-40B4-BE49-F238E27FC236}">
                    <a16:creationId xmlns:a16="http://schemas.microsoft.com/office/drawing/2014/main" id="{B0EE094D-6C83-D256-622F-573DA28C6604}"/>
                  </a:ext>
                </a:extLst>
              </p:cNvPr>
              <p:cNvSpPr txBox="1"/>
              <p:nvPr/>
            </p:nvSpPr>
            <p:spPr>
              <a:xfrm>
                <a:off x="9442923" y="5079221"/>
                <a:ext cx="287801" cy="215444"/>
              </a:xfrm>
              <a:prstGeom prst="rect">
                <a:avLst/>
              </a:prstGeom>
              <a:noFill/>
            </p:spPr>
            <p:txBody>
              <a:bodyPr wrap="square" lIns="0" rIns="0" rtlCol="0" anchor="t">
                <a:spAutoFit/>
              </a:bodyPr>
              <a:lstStyle/>
              <a:p>
                <a:pPr algn="ctr"/>
                <a:r>
                  <a:rPr lang="en-US" sz="800" spc="-40"/>
                  <a:t>2015</a:t>
                </a:r>
              </a:p>
            </p:txBody>
          </p:sp>
          <p:sp>
            <p:nvSpPr>
              <p:cNvPr id="88" name="TextBox 87">
                <a:extLst>
                  <a:ext uri="{FF2B5EF4-FFF2-40B4-BE49-F238E27FC236}">
                    <a16:creationId xmlns:a16="http://schemas.microsoft.com/office/drawing/2014/main" id="{97B8FA84-6A07-D09A-8BB8-667280D715A2}"/>
                  </a:ext>
                </a:extLst>
              </p:cNvPr>
              <p:cNvSpPr txBox="1"/>
              <p:nvPr/>
            </p:nvSpPr>
            <p:spPr>
              <a:xfrm>
                <a:off x="9695420" y="5079221"/>
                <a:ext cx="287801" cy="215444"/>
              </a:xfrm>
              <a:prstGeom prst="rect">
                <a:avLst/>
              </a:prstGeom>
              <a:noFill/>
            </p:spPr>
            <p:txBody>
              <a:bodyPr wrap="square" lIns="0" rIns="0" rtlCol="0" anchor="t">
                <a:spAutoFit/>
              </a:bodyPr>
              <a:lstStyle/>
              <a:p>
                <a:pPr algn="ctr"/>
                <a:r>
                  <a:rPr lang="en-US" sz="800" spc="-40"/>
                  <a:t>2016</a:t>
                </a:r>
              </a:p>
            </p:txBody>
          </p:sp>
          <p:sp>
            <p:nvSpPr>
              <p:cNvPr id="89" name="TextBox 88">
                <a:extLst>
                  <a:ext uri="{FF2B5EF4-FFF2-40B4-BE49-F238E27FC236}">
                    <a16:creationId xmlns:a16="http://schemas.microsoft.com/office/drawing/2014/main" id="{9E7B939D-0E43-D3EF-C269-8D361EA88D0C}"/>
                  </a:ext>
                </a:extLst>
              </p:cNvPr>
              <p:cNvSpPr txBox="1"/>
              <p:nvPr/>
            </p:nvSpPr>
            <p:spPr>
              <a:xfrm>
                <a:off x="9947917" y="5079221"/>
                <a:ext cx="287801" cy="215444"/>
              </a:xfrm>
              <a:prstGeom prst="rect">
                <a:avLst/>
              </a:prstGeom>
              <a:noFill/>
            </p:spPr>
            <p:txBody>
              <a:bodyPr wrap="square" lIns="0" rIns="0" rtlCol="0" anchor="t">
                <a:spAutoFit/>
              </a:bodyPr>
              <a:lstStyle/>
              <a:p>
                <a:pPr algn="ctr"/>
                <a:r>
                  <a:rPr lang="en-US" sz="800" spc="-40"/>
                  <a:t>2017</a:t>
                </a:r>
              </a:p>
            </p:txBody>
          </p:sp>
          <p:sp>
            <p:nvSpPr>
              <p:cNvPr id="90" name="TextBox 89">
                <a:extLst>
                  <a:ext uri="{FF2B5EF4-FFF2-40B4-BE49-F238E27FC236}">
                    <a16:creationId xmlns:a16="http://schemas.microsoft.com/office/drawing/2014/main" id="{7326F430-639A-1ABA-B0C0-E3EDCE2AEE34}"/>
                  </a:ext>
                </a:extLst>
              </p:cNvPr>
              <p:cNvSpPr txBox="1"/>
              <p:nvPr/>
            </p:nvSpPr>
            <p:spPr>
              <a:xfrm>
                <a:off x="10200414" y="5079221"/>
                <a:ext cx="287801" cy="215444"/>
              </a:xfrm>
              <a:prstGeom prst="rect">
                <a:avLst/>
              </a:prstGeom>
              <a:noFill/>
            </p:spPr>
            <p:txBody>
              <a:bodyPr wrap="square" lIns="0" rIns="0" rtlCol="0" anchor="t">
                <a:spAutoFit/>
              </a:bodyPr>
              <a:lstStyle/>
              <a:p>
                <a:pPr algn="ctr"/>
                <a:r>
                  <a:rPr lang="en-US" sz="800" spc="-40"/>
                  <a:t>2018</a:t>
                </a:r>
              </a:p>
            </p:txBody>
          </p:sp>
          <p:sp>
            <p:nvSpPr>
              <p:cNvPr id="91" name="TextBox 90">
                <a:extLst>
                  <a:ext uri="{FF2B5EF4-FFF2-40B4-BE49-F238E27FC236}">
                    <a16:creationId xmlns:a16="http://schemas.microsoft.com/office/drawing/2014/main" id="{1E978073-8337-4A4D-05E1-18200051A271}"/>
                  </a:ext>
                </a:extLst>
              </p:cNvPr>
              <p:cNvSpPr txBox="1"/>
              <p:nvPr/>
            </p:nvSpPr>
            <p:spPr>
              <a:xfrm>
                <a:off x="10452911" y="5079221"/>
                <a:ext cx="287801" cy="215444"/>
              </a:xfrm>
              <a:prstGeom prst="rect">
                <a:avLst/>
              </a:prstGeom>
              <a:noFill/>
            </p:spPr>
            <p:txBody>
              <a:bodyPr wrap="square" lIns="0" rIns="0" rtlCol="0" anchor="t">
                <a:spAutoFit/>
              </a:bodyPr>
              <a:lstStyle/>
              <a:p>
                <a:pPr algn="ctr"/>
                <a:r>
                  <a:rPr lang="en-US" sz="800" spc="-40"/>
                  <a:t>2019</a:t>
                </a:r>
              </a:p>
            </p:txBody>
          </p:sp>
          <p:sp>
            <p:nvSpPr>
              <p:cNvPr id="92" name="TextBox 91">
                <a:extLst>
                  <a:ext uri="{FF2B5EF4-FFF2-40B4-BE49-F238E27FC236}">
                    <a16:creationId xmlns:a16="http://schemas.microsoft.com/office/drawing/2014/main" id="{B839A8E8-6AF9-AA65-6009-CEC195A2BA74}"/>
                  </a:ext>
                </a:extLst>
              </p:cNvPr>
              <p:cNvSpPr txBox="1"/>
              <p:nvPr/>
            </p:nvSpPr>
            <p:spPr>
              <a:xfrm>
                <a:off x="10705408" y="5079221"/>
                <a:ext cx="287801" cy="215444"/>
              </a:xfrm>
              <a:prstGeom prst="rect">
                <a:avLst/>
              </a:prstGeom>
              <a:noFill/>
            </p:spPr>
            <p:txBody>
              <a:bodyPr wrap="square" lIns="0" rIns="0" rtlCol="0" anchor="t">
                <a:spAutoFit/>
              </a:bodyPr>
              <a:lstStyle/>
              <a:p>
                <a:pPr algn="ctr"/>
                <a:r>
                  <a:rPr lang="en-US" sz="800" spc="-40"/>
                  <a:t>2020</a:t>
                </a:r>
              </a:p>
            </p:txBody>
          </p:sp>
          <p:sp>
            <p:nvSpPr>
              <p:cNvPr id="93" name="TextBox 92">
                <a:extLst>
                  <a:ext uri="{FF2B5EF4-FFF2-40B4-BE49-F238E27FC236}">
                    <a16:creationId xmlns:a16="http://schemas.microsoft.com/office/drawing/2014/main" id="{DEEE8AC3-7D45-2CD3-F836-C328A116AECA}"/>
                  </a:ext>
                </a:extLst>
              </p:cNvPr>
              <p:cNvSpPr txBox="1"/>
              <p:nvPr/>
            </p:nvSpPr>
            <p:spPr>
              <a:xfrm>
                <a:off x="10957905" y="5079221"/>
                <a:ext cx="287801" cy="215444"/>
              </a:xfrm>
              <a:prstGeom prst="rect">
                <a:avLst/>
              </a:prstGeom>
              <a:noFill/>
            </p:spPr>
            <p:txBody>
              <a:bodyPr wrap="square" lIns="0" rIns="0" rtlCol="0" anchor="t">
                <a:spAutoFit/>
              </a:bodyPr>
              <a:lstStyle/>
              <a:p>
                <a:pPr algn="ctr"/>
                <a:r>
                  <a:rPr lang="en-US" sz="800" spc="-40"/>
                  <a:t>2021</a:t>
                </a:r>
              </a:p>
            </p:txBody>
          </p:sp>
        </p:grpSp>
        <p:grpSp>
          <p:nvGrpSpPr>
            <p:cNvPr id="64" name="Group 63">
              <a:extLst>
                <a:ext uri="{FF2B5EF4-FFF2-40B4-BE49-F238E27FC236}">
                  <a16:creationId xmlns:a16="http://schemas.microsoft.com/office/drawing/2014/main" id="{9D9A4B48-18C0-E451-DA7C-47C1A56D39A7}"/>
                </a:ext>
              </a:extLst>
            </p:cNvPr>
            <p:cNvGrpSpPr/>
            <p:nvPr/>
          </p:nvGrpSpPr>
          <p:grpSpPr>
            <a:xfrm>
              <a:off x="8206171" y="5274099"/>
              <a:ext cx="2430913" cy="118242"/>
              <a:chOff x="7959012" y="5338772"/>
              <a:chExt cx="2430913" cy="118242"/>
            </a:xfrm>
          </p:grpSpPr>
          <p:grpSp>
            <p:nvGrpSpPr>
              <p:cNvPr id="62" name="Group 61">
                <a:extLst>
                  <a:ext uri="{FF2B5EF4-FFF2-40B4-BE49-F238E27FC236}">
                    <a16:creationId xmlns:a16="http://schemas.microsoft.com/office/drawing/2014/main" id="{FEF39A25-81D3-BE42-CBEF-54AE4CBD003F}"/>
                  </a:ext>
                </a:extLst>
              </p:cNvPr>
              <p:cNvGrpSpPr/>
              <p:nvPr/>
            </p:nvGrpSpPr>
            <p:grpSpPr>
              <a:xfrm>
                <a:off x="7959012" y="5340087"/>
                <a:ext cx="980714" cy="116927"/>
                <a:chOff x="7965099" y="5454204"/>
                <a:chExt cx="980714" cy="116927"/>
              </a:xfrm>
            </p:grpSpPr>
            <p:pic>
              <p:nvPicPr>
                <p:cNvPr id="97" name="Picture 96">
                  <a:extLst>
                    <a:ext uri="{FF2B5EF4-FFF2-40B4-BE49-F238E27FC236}">
                      <a16:creationId xmlns:a16="http://schemas.microsoft.com/office/drawing/2014/main" id="{ACB9865E-DB17-2C75-22F3-0E25F1FF99AC}"/>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l="9635" t="38190" r="66741" b="-20606"/>
                <a:stretch/>
              </p:blipFill>
              <p:spPr>
                <a:xfrm>
                  <a:off x="7965099" y="5467638"/>
                  <a:ext cx="191724" cy="103493"/>
                </a:xfrm>
                <a:prstGeom prst="rect">
                  <a:avLst/>
                </a:prstGeom>
              </p:spPr>
            </p:pic>
            <p:sp>
              <p:nvSpPr>
                <p:cNvPr id="98" name="TextBox 97">
                  <a:extLst>
                    <a:ext uri="{FF2B5EF4-FFF2-40B4-BE49-F238E27FC236}">
                      <a16:creationId xmlns:a16="http://schemas.microsoft.com/office/drawing/2014/main" id="{6F4EB6D8-4345-640D-B44C-3D1C864C7311}"/>
                    </a:ext>
                  </a:extLst>
                </p:cNvPr>
                <p:cNvSpPr txBox="1"/>
                <p:nvPr/>
              </p:nvSpPr>
              <p:spPr>
                <a:xfrm>
                  <a:off x="8167395" y="5454204"/>
                  <a:ext cx="778418" cy="110800"/>
                </a:xfrm>
                <a:prstGeom prst="rect">
                  <a:avLst/>
                </a:prstGeom>
                <a:noFill/>
              </p:spPr>
              <p:txBody>
                <a:bodyPr wrap="none" lIns="45720" tIns="9144" rIns="45720" bIns="9144" rtlCol="0" anchor="t">
                  <a:spAutoFit/>
                </a:bodyPr>
                <a:lstStyle/>
                <a:p>
                  <a:r>
                    <a:rPr lang="en-US" sz="600" b="1"/>
                    <a:t>% of LD Sensitized</a:t>
                  </a:r>
                </a:p>
              </p:txBody>
            </p:sp>
          </p:grpSp>
          <p:grpSp>
            <p:nvGrpSpPr>
              <p:cNvPr id="63" name="Group 62">
                <a:extLst>
                  <a:ext uri="{FF2B5EF4-FFF2-40B4-BE49-F238E27FC236}">
                    <a16:creationId xmlns:a16="http://schemas.microsoft.com/office/drawing/2014/main" id="{175DB781-2893-8D28-BE44-A55DB41EB48F}"/>
                  </a:ext>
                </a:extLst>
              </p:cNvPr>
              <p:cNvGrpSpPr/>
              <p:nvPr/>
            </p:nvGrpSpPr>
            <p:grpSpPr>
              <a:xfrm>
                <a:off x="9150958" y="5338772"/>
                <a:ext cx="1238967" cy="112115"/>
                <a:chOff x="9157045" y="5452889"/>
                <a:chExt cx="1238967" cy="112115"/>
              </a:xfrm>
            </p:grpSpPr>
            <p:pic>
              <p:nvPicPr>
                <p:cNvPr id="96" name="Picture 95">
                  <a:extLst>
                    <a:ext uri="{FF2B5EF4-FFF2-40B4-BE49-F238E27FC236}">
                      <a16:creationId xmlns:a16="http://schemas.microsoft.com/office/drawing/2014/main" id="{230D6355-8C95-51CE-097D-3D9F268F7E70}"/>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rightnessContrast contrast="-40000"/>
                          </a14:imgEffect>
                        </a14:imgLayer>
                      </a14:imgProps>
                    </a:ext>
                    <a:ext uri="{28A0092B-C50C-407E-A947-70E740481C1C}">
                      <a14:useLocalDpi xmlns:a14="http://schemas.microsoft.com/office/drawing/2010/main"/>
                    </a:ext>
                  </a:extLst>
                </a:blip>
                <a:srcRect t="24834" r="79959" b="-13068"/>
                <a:stretch/>
              </p:blipFill>
              <p:spPr>
                <a:xfrm>
                  <a:off x="9157045" y="5452889"/>
                  <a:ext cx="191724" cy="110801"/>
                </a:xfrm>
                <a:prstGeom prst="rect">
                  <a:avLst/>
                </a:prstGeom>
              </p:spPr>
            </p:pic>
            <p:sp>
              <p:nvSpPr>
                <p:cNvPr id="100" name="TextBox 99">
                  <a:extLst>
                    <a:ext uri="{FF2B5EF4-FFF2-40B4-BE49-F238E27FC236}">
                      <a16:creationId xmlns:a16="http://schemas.microsoft.com/office/drawing/2014/main" id="{CD667225-058B-6403-3A5A-B4E323133DF1}"/>
                    </a:ext>
                  </a:extLst>
                </p:cNvPr>
                <p:cNvSpPr txBox="1"/>
                <p:nvPr/>
              </p:nvSpPr>
              <p:spPr>
                <a:xfrm>
                  <a:off x="9362716" y="5454204"/>
                  <a:ext cx="1033296" cy="110800"/>
                </a:xfrm>
                <a:prstGeom prst="rect">
                  <a:avLst/>
                </a:prstGeom>
                <a:noFill/>
              </p:spPr>
              <p:txBody>
                <a:bodyPr wrap="none" lIns="45720" tIns="9144" rIns="45720" bIns="9144" rtlCol="0" anchor="t">
                  <a:spAutoFit/>
                </a:bodyPr>
                <a:lstStyle/>
                <a:p>
                  <a:r>
                    <a:rPr lang="en-US" sz="600" b="1"/>
                    <a:t>% of LD Highly Sensitized</a:t>
                  </a:r>
                </a:p>
              </p:txBody>
            </p:sp>
          </p:grpSp>
        </p:grpSp>
      </p:grpSp>
    </p:spTree>
    <p:extLst>
      <p:ext uri="{BB962C8B-B14F-4D97-AF65-F5344CB8AC3E}">
        <p14:creationId xmlns:p14="http://schemas.microsoft.com/office/powerpoint/2010/main" val="1295891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609600" y="2"/>
            <a:ext cx="11582400" cy="963487"/>
          </a:xfrm>
        </p:spPr>
        <p:txBody>
          <a:bodyPr/>
          <a:lstStyle/>
          <a:p>
            <a:r>
              <a:rPr lang="en-US" sz="2400"/>
              <a:t>While Donation by Biologically Related Individuals Has Decreased Over Time, Kidney Paired Donation Has Increased</a:t>
            </a:r>
          </a:p>
        </p:txBody>
      </p:sp>
      <p:sp>
        <p:nvSpPr>
          <p:cNvPr id="8" name="TextBox 7">
            <a:extLst>
              <a:ext uri="{FF2B5EF4-FFF2-40B4-BE49-F238E27FC236}">
                <a16:creationId xmlns:a16="http://schemas.microsoft.com/office/drawing/2014/main" id="{42242AEF-496D-4513-B8E9-4BAC2BEB964B}"/>
              </a:ext>
            </a:extLst>
          </p:cNvPr>
          <p:cNvSpPr txBox="1"/>
          <p:nvPr/>
        </p:nvSpPr>
        <p:spPr>
          <a:xfrm>
            <a:off x="1337802" y="5083337"/>
            <a:ext cx="4788811" cy="175753"/>
          </a:xfrm>
          <a:prstGeom prst="rect">
            <a:avLst/>
          </a:prstGeom>
          <a:noFill/>
        </p:spPr>
        <p:txBody>
          <a:bodyPr wrap="non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2" name="TextBox 51">
            <a:extLst>
              <a:ext uri="{FF2B5EF4-FFF2-40B4-BE49-F238E27FC236}">
                <a16:creationId xmlns:a16="http://schemas.microsoft.com/office/drawing/2014/main" id="{3BD6B0B7-8200-4D18-92A1-F22BCAF4A9A0}"/>
              </a:ext>
            </a:extLst>
          </p:cNvPr>
          <p:cNvSpPr txBox="1"/>
          <p:nvPr/>
        </p:nvSpPr>
        <p:spPr>
          <a:xfrm>
            <a:off x="5935804" y="1092454"/>
            <a:ext cx="546377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180B4"/>
                </a:solidFill>
                <a:effectLst/>
                <a:uLnTx/>
                <a:uFillTx/>
                <a:latin typeface="Arial" pitchFamily="34" charset="0"/>
                <a:ea typeface="Arial" charset="0"/>
                <a:cs typeface="Arial" pitchFamily="34" charset="0"/>
              </a:rPr>
              <a:t>Annual Number of LKDs in the United States </a:t>
            </a:r>
            <a:br>
              <a:rPr kumimoji="0" lang="en-US" sz="1400" b="1" i="0" u="none" strike="noStrike" kern="1200" cap="none" spc="0" normalizeH="0" baseline="0" noProof="0">
                <a:ln>
                  <a:noFill/>
                </a:ln>
                <a:solidFill>
                  <a:srgbClr val="0180B4"/>
                </a:solidFill>
                <a:effectLst/>
                <a:uLnTx/>
                <a:uFillTx/>
                <a:latin typeface="Arial" pitchFamily="34" charset="0"/>
                <a:ea typeface="Arial" charset="0"/>
                <a:cs typeface="Arial" pitchFamily="34" charset="0"/>
              </a:rPr>
            </a:br>
            <a:r>
              <a:rPr lang="en-US" sz="1400" b="1">
                <a:solidFill>
                  <a:srgbClr val="0180B4"/>
                </a:solidFill>
                <a:ea typeface="Arial" charset="0"/>
              </a:rPr>
              <a:t>F</a:t>
            </a:r>
            <a:r>
              <a:rPr kumimoji="0" lang="en-US" sz="1400" b="1" i="0" u="none" strike="noStrike" kern="1200" cap="none" spc="0" normalizeH="0" baseline="0" noProof="0">
                <a:ln>
                  <a:noFill/>
                </a:ln>
                <a:solidFill>
                  <a:srgbClr val="0180B4"/>
                </a:solidFill>
                <a:effectLst/>
                <a:uLnTx/>
                <a:uFillTx/>
                <a:latin typeface="Arial" pitchFamily="34" charset="0"/>
                <a:ea typeface="Arial" charset="0"/>
                <a:cs typeface="Arial" pitchFamily="34" charset="0"/>
              </a:rPr>
              <a:t>rom 2014 to 2019</a:t>
            </a:r>
            <a:endParaRPr kumimoji="0" lang="en-US" sz="1400" b="1" i="0" u="none" strike="noStrike" kern="1200" cap="none" spc="0" normalizeH="0" baseline="30000" noProof="0">
              <a:ln>
                <a:noFill/>
              </a:ln>
              <a:solidFill>
                <a:srgbClr val="0180B4"/>
              </a:solidFill>
              <a:effectLst/>
              <a:uLnTx/>
              <a:uFillTx/>
              <a:latin typeface="Arial" pitchFamily="34" charset="0"/>
              <a:ea typeface="Arial" charset="0"/>
              <a:cs typeface="Arial" pitchFamily="34" charset="0"/>
            </a:endParaRPr>
          </a:p>
        </p:txBody>
      </p:sp>
      <p:sp>
        <p:nvSpPr>
          <p:cNvPr id="193" name="Rectangle: Rounded Corners 192">
            <a:extLst>
              <a:ext uri="{FF2B5EF4-FFF2-40B4-BE49-F238E27FC236}">
                <a16:creationId xmlns:a16="http://schemas.microsoft.com/office/drawing/2014/main" id="{76AF540D-A07C-4AF1-A11D-5C578311D0A5}"/>
              </a:ext>
            </a:extLst>
          </p:cNvPr>
          <p:cNvSpPr/>
          <p:nvPr/>
        </p:nvSpPr>
        <p:spPr>
          <a:xfrm>
            <a:off x="1706118" y="5655702"/>
            <a:ext cx="8766048" cy="676592"/>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Arial"/>
                <a:ea typeface="+mn-ea"/>
                <a:cs typeface="+mn-cs"/>
              </a:rPr>
              <a:t>The entry of compatible pairs into exchange programs can </a:t>
            </a:r>
            <a:r>
              <a:rPr lang="en-US" sz="1500" b="1">
                <a:solidFill>
                  <a:schemeClr val="tx1"/>
                </a:solidFill>
                <a:latin typeface="Arial"/>
              </a:rPr>
              <a:t>help</a:t>
            </a:r>
            <a:r>
              <a:rPr lang="en-US" sz="1500" b="1">
                <a:solidFill>
                  <a:srgbClr val="000000"/>
                </a:solidFill>
                <a:latin typeface="Arial"/>
              </a:rPr>
              <a:t> </a:t>
            </a:r>
            <a:r>
              <a:rPr kumimoji="0" lang="en-US" sz="1500" b="1" i="0" u="none" strike="noStrike" kern="1200" cap="none" spc="0" normalizeH="0" baseline="0" noProof="0">
                <a:ln>
                  <a:noFill/>
                </a:ln>
                <a:solidFill>
                  <a:srgbClr val="000000"/>
                </a:solidFill>
                <a:effectLst/>
                <a:uLnTx/>
                <a:uFillTx/>
                <a:latin typeface="Arial"/>
                <a:ea typeface="+mn-ea"/>
                <a:cs typeface="+mn-cs"/>
              </a:rPr>
              <a:t>create system-wide benefits</a:t>
            </a:r>
            <a:r>
              <a:rPr kumimoji="0" lang="en-US" sz="1500" b="1" i="0" u="none" strike="noStrike" kern="1200" cap="none" spc="0" normalizeH="0" baseline="30000" noProof="0">
                <a:ln>
                  <a:noFill/>
                </a:ln>
                <a:solidFill>
                  <a:srgbClr val="000000"/>
                </a:solidFill>
                <a:effectLst/>
                <a:uLnTx/>
                <a:uFillTx/>
                <a:latin typeface="Arial"/>
                <a:ea typeface="+mn-ea"/>
                <a:cs typeface="+mn-cs"/>
              </a:rPr>
              <a:t>2</a:t>
            </a:r>
          </a:p>
        </p:txBody>
      </p:sp>
      <p:sp>
        <p:nvSpPr>
          <p:cNvPr id="10" name="Content Placeholder 9">
            <a:extLst>
              <a:ext uri="{FF2B5EF4-FFF2-40B4-BE49-F238E27FC236}">
                <a16:creationId xmlns:a16="http://schemas.microsoft.com/office/drawing/2014/main" id="{5F31FE4B-9C5E-8976-935C-E3418B6EBEB1}"/>
              </a:ext>
            </a:extLst>
          </p:cNvPr>
          <p:cNvSpPr>
            <a:spLocks noGrp="1"/>
          </p:cNvSpPr>
          <p:nvPr>
            <p:ph idx="1"/>
          </p:nvPr>
        </p:nvSpPr>
        <p:spPr>
          <a:xfrm>
            <a:off x="690624" y="1691515"/>
            <a:ext cx="5521448" cy="3437736"/>
          </a:xfrm>
        </p:spPr>
        <p:txBody>
          <a:bodyPr/>
          <a:lstStyle/>
          <a:p>
            <a:pPr eaLnBrk="1" hangingPunct="1">
              <a:lnSpc>
                <a:spcPct val="100000"/>
              </a:lnSpc>
              <a:spcBef>
                <a:spcPts val="800"/>
              </a:spcBef>
              <a:spcAft>
                <a:spcPts val="0"/>
              </a:spcAf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Arial" pitchFamily="34" charset="0"/>
              </a:rPr>
              <a:t>Between 2005 and 2017, there was a decline in the annual number of LKDs in the United States, driven by the </a:t>
            </a:r>
            <a:r>
              <a:rPr kumimoji="0" lang="en-US" sz="1600" b="1" i="0" u="none" strike="noStrike" kern="1200" cap="none" spc="0" normalizeH="0" baseline="0" noProof="0">
                <a:ln>
                  <a:noFill/>
                </a:ln>
                <a:solidFill>
                  <a:schemeClr val="accent1"/>
                </a:solidFill>
                <a:effectLst/>
                <a:uLnTx/>
                <a:uFillTx/>
                <a:latin typeface="Arial" pitchFamily="34" charset="0"/>
                <a:ea typeface="+mn-ea"/>
                <a:cs typeface="Arial" pitchFamily="34" charset="0"/>
              </a:rPr>
              <a:t>decline in biologically related donors</a:t>
            </a:r>
            <a:r>
              <a:rPr kumimoji="0" lang="en-US" sz="1800" b="1" i="0" u="none" strike="noStrike" kern="1200" cap="none" spc="0" normalizeH="0" baseline="30000" noProof="0">
                <a:ln>
                  <a:noFill/>
                </a:ln>
                <a:solidFill>
                  <a:schemeClr val="accent1"/>
                </a:solidFill>
                <a:effectLst/>
                <a:uLnTx/>
                <a:uFillTx/>
                <a:ea typeface="+mn-ea"/>
                <a:cs typeface="Arial" pitchFamily="34" charset="0"/>
              </a:rPr>
              <a:t>1</a:t>
            </a:r>
            <a:endParaRPr lang="en-US" sz="900" b="1">
              <a:solidFill>
                <a:schemeClr val="accent1"/>
              </a:solidFill>
            </a:endParaRPr>
          </a:p>
          <a:p>
            <a:pPr eaLnBrk="1" hangingPunct="1">
              <a:lnSpc>
                <a:spcPct val="100000"/>
              </a:lnSpc>
              <a:spcBef>
                <a:spcPts val="800"/>
              </a:spcBef>
              <a:spcAft>
                <a:spcPts val="0"/>
              </a:spcAf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Arial" pitchFamily="34" charset="0"/>
              </a:rPr>
              <a:t>Between </a:t>
            </a:r>
            <a:r>
              <a:rPr lang="en-US" sz="1600">
                <a:solidFill>
                  <a:srgbClr val="000000"/>
                </a:solidFill>
                <a:latin typeface="Arial" pitchFamily="34" charset="0"/>
                <a:cs typeface="Arial" pitchFamily="34" charset="0"/>
              </a:rPr>
              <a:t>2017 to 2019, there has been a sustained increase in the </a:t>
            </a:r>
            <a:r>
              <a:rPr kumimoji="0" lang="en-US" sz="1600" b="0" i="0" u="none" strike="noStrike" kern="1200" cap="none" spc="0" normalizeH="0" baseline="0" noProof="0">
                <a:ln>
                  <a:noFill/>
                </a:ln>
                <a:solidFill>
                  <a:srgbClr val="000000"/>
                </a:solidFill>
                <a:effectLst/>
                <a:uLnTx/>
                <a:uFillTx/>
                <a:latin typeface="Arial" pitchFamily="34" charset="0"/>
                <a:ea typeface="+mn-ea"/>
                <a:cs typeface="Arial" pitchFamily="34" charset="0"/>
              </a:rPr>
              <a:t>overall number of donors, driven predominantly by the</a:t>
            </a:r>
            <a:r>
              <a:rPr kumimoji="0" lang="en-US" sz="1600" b="1" i="0" u="none" strike="noStrike" kern="1200" cap="none" spc="0" normalizeH="0" baseline="0" noProof="0">
                <a:ln>
                  <a:noFill/>
                </a:ln>
                <a:solidFill>
                  <a:schemeClr val="accent1"/>
                </a:solidFill>
                <a:effectLst/>
                <a:uLnTx/>
                <a:uFillTx/>
                <a:latin typeface="Arial" pitchFamily="34" charset="0"/>
                <a:ea typeface="+mn-ea"/>
                <a:cs typeface="Arial" pitchFamily="34" charset="0"/>
              </a:rPr>
              <a:t> increase in KPD and </a:t>
            </a:r>
            <a:br>
              <a:rPr kumimoji="0" lang="en-US" sz="1600" b="1" i="0" u="none" strike="noStrike" kern="1200" cap="none" spc="0" normalizeH="0" baseline="0" noProof="0">
                <a:ln>
                  <a:noFill/>
                </a:ln>
                <a:solidFill>
                  <a:schemeClr val="accent1"/>
                </a:solidFill>
                <a:effectLst/>
                <a:uLnTx/>
                <a:uFillTx/>
                <a:latin typeface="Arial" pitchFamily="34" charset="0"/>
                <a:ea typeface="+mn-ea"/>
                <a:cs typeface="Arial" pitchFamily="34" charset="0"/>
              </a:rPr>
            </a:br>
            <a:r>
              <a:rPr kumimoji="0" lang="en-US" sz="1600" b="1" i="0" u="none" strike="noStrike" kern="1200" cap="none" spc="0" normalizeH="0" baseline="0" noProof="0">
                <a:ln>
                  <a:noFill/>
                </a:ln>
                <a:solidFill>
                  <a:schemeClr val="accent1"/>
                </a:solidFill>
                <a:effectLst/>
                <a:uLnTx/>
                <a:uFillTx/>
                <a:latin typeface="Arial" pitchFamily="34" charset="0"/>
                <a:ea typeface="+mn-ea"/>
                <a:cs typeface="Arial" pitchFamily="34" charset="0"/>
              </a:rPr>
              <a:t>unrelated donors</a:t>
            </a:r>
            <a:r>
              <a:rPr kumimoji="0" lang="en-US" sz="1600" b="1" i="0" u="none" strike="noStrike" kern="1200" cap="none" spc="0" normalizeH="0" baseline="30000" noProof="0">
                <a:ln>
                  <a:noFill/>
                </a:ln>
                <a:solidFill>
                  <a:schemeClr val="accent1"/>
                </a:solidFill>
                <a:effectLst/>
                <a:uLnTx/>
                <a:uFillTx/>
                <a:ea typeface="+mn-ea"/>
                <a:cs typeface="Arial" pitchFamily="34" charset="0"/>
              </a:rPr>
              <a:t>1</a:t>
            </a:r>
            <a:endParaRPr lang="en-US" sz="800" b="1">
              <a:solidFill>
                <a:schemeClr val="accent1"/>
              </a:solidFill>
            </a:endParaRPr>
          </a:p>
          <a:p>
            <a:pPr eaLnBrk="1" hangingPunct="1">
              <a:lnSpc>
                <a:spcPct val="100000"/>
              </a:lnSpc>
              <a:spcBef>
                <a:spcPts val="800"/>
              </a:spcBef>
              <a:spcAft>
                <a:spcPts val="0"/>
              </a:spcAft>
              <a:defRPr/>
            </a:pPr>
            <a:r>
              <a:rPr kumimoji="0" lang="en-US" sz="1600" b="0" i="0" u="none" strike="noStrike" kern="1200" cap="none" spc="0" normalizeH="0" baseline="0" noProof="0">
                <a:ln>
                  <a:noFill/>
                </a:ln>
                <a:solidFill>
                  <a:srgbClr val="000000"/>
                </a:solidFill>
                <a:effectLst/>
                <a:uLnTx/>
                <a:uFillTx/>
                <a:latin typeface="Arial" pitchFamily="34" charset="0"/>
                <a:ea typeface="+mn-ea"/>
                <a:cs typeface="Arial" pitchFamily="34" charset="0"/>
              </a:rPr>
              <a:t>From 2014 to 2019</a:t>
            </a:r>
            <a:r>
              <a:rPr kumimoji="0" lang="en-US" sz="1600" i="0" u="none" strike="noStrike" kern="1200" cap="none" spc="0" normalizeH="0" baseline="30000" noProof="0">
                <a:ln>
                  <a:noFill/>
                </a:ln>
                <a:effectLst/>
                <a:uLnTx/>
                <a:uFillTx/>
                <a:ea typeface="+mn-ea"/>
                <a:cs typeface="Arial" pitchFamily="34" charset="0"/>
              </a:rPr>
              <a:t>1</a:t>
            </a:r>
            <a:endParaRPr kumimoji="0" lang="en-US" sz="1600" i="0" u="none" strike="noStrike" kern="1200" cap="none" spc="0" normalizeH="0" baseline="0" noProof="0">
              <a:ln>
                <a:noFill/>
              </a:ln>
              <a:effectLst/>
              <a:uLnTx/>
              <a:uFillTx/>
              <a:latin typeface="Arial" pitchFamily="34" charset="0"/>
              <a:ea typeface="+mn-ea"/>
              <a:cs typeface="Arial" pitchFamily="34" charset="0"/>
            </a:endParaRPr>
          </a:p>
          <a:p>
            <a:pPr lvl="1" eaLnBrk="1" hangingPunct="1">
              <a:lnSpc>
                <a:spcPct val="100000"/>
              </a:lnSpc>
              <a:spcBef>
                <a:spcPts val="800"/>
              </a:spcBef>
              <a:spcAft>
                <a:spcPts val="0"/>
              </a:spcAft>
              <a:buFont typeface="Arial" panose="020B0604020202020204" pitchFamily="34" charset="0"/>
              <a:buChar char="•"/>
              <a:defRPr/>
            </a:pPr>
            <a:r>
              <a:rPr lang="en-US" sz="1400">
                <a:solidFill>
                  <a:srgbClr val="000000"/>
                </a:solidFill>
                <a:latin typeface="Arial" pitchFamily="34" charset="0"/>
                <a:cs typeface="Arial" pitchFamily="34" charset="0"/>
              </a:rPr>
              <a:t>R</a:t>
            </a:r>
            <a:r>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elated donors declined </a:t>
            </a:r>
            <a:r>
              <a:rPr lang="en-US" sz="1400">
                <a:solidFill>
                  <a:srgbClr val="000000"/>
                </a:solidFill>
                <a:latin typeface="Arial" pitchFamily="34" charset="0"/>
                <a:cs typeface="Arial" pitchFamily="34" charset="0"/>
              </a:rPr>
              <a:t>by </a:t>
            </a:r>
            <a:r>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4% </a:t>
            </a:r>
          </a:p>
          <a:p>
            <a:pPr lvl="1" eaLnBrk="1" hangingPunct="1">
              <a:lnSpc>
                <a:spcPct val="100000"/>
              </a:lnSpc>
              <a:spcBef>
                <a:spcPts val="80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Unrelated donors increased by 38% </a:t>
            </a:r>
          </a:p>
          <a:p>
            <a:pPr lvl="1" eaLnBrk="1" hangingPunct="1">
              <a:lnSpc>
                <a:spcPct val="100000"/>
              </a:lnSpc>
              <a:spcBef>
                <a:spcPts val="800"/>
              </a:spcBef>
              <a:spcAft>
                <a:spcPts val="0"/>
              </a:spcAft>
              <a:buFont typeface="Arial" panose="020B0604020202020204" pitchFamily="34" charset="0"/>
              <a:buChar char="•"/>
              <a:defRPr/>
            </a:pPr>
            <a:r>
              <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rPr>
              <a:t>Paired donors increased by 94% </a:t>
            </a:r>
          </a:p>
        </p:txBody>
      </p:sp>
      <p:pic>
        <p:nvPicPr>
          <p:cNvPr id="3" name="Picture 2">
            <a:extLst>
              <a:ext uri="{FF2B5EF4-FFF2-40B4-BE49-F238E27FC236}">
                <a16:creationId xmlns:a16="http://schemas.microsoft.com/office/drawing/2014/main" id="{DE4C75EE-27BB-6E30-8402-3A6F52099E7A}"/>
              </a:ext>
            </a:extLst>
          </p:cNvPr>
          <p:cNvPicPr>
            <a:picLocks noChangeAspect="1"/>
          </p:cNvPicPr>
          <p:nvPr/>
        </p:nvPicPr>
        <p:blipFill rotWithShape="1">
          <a:blip r:embed="rId3"/>
          <a:srcRect l="11877"/>
          <a:stretch/>
        </p:blipFill>
        <p:spPr>
          <a:xfrm>
            <a:off x="7559662" y="1634401"/>
            <a:ext cx="2761336" cy="3804957"/>
          </a:xfrm>
          <a:prstGeom prst="rect">
            <a:avLst/>
          </a:prstGeom>
        </p:spPr>
      </p:pic>
      <p:sp>
        <p:nvSpPr>
          <p:cNvPr id="4" name="TextBox 3">
            <a:extLst>
              <a:ext uri="{FF2B5EF4-FFF2-40B4-BE49-F238E27FC236}">
                <a16:creationId xmlns:a16="http://schemas.microsoft.com/office/drawing/2014/main" id="{6774F17A-EB91-DC5E-BEEB-4030F0A630CF}"/>
              </a:ext>
            </a:extLst>
          </p:cNvPr>
          <p:cNvSpPr txBox="1"/>
          <p:nvPr/>
        </p:nvSpPr>
        <p:spPr>
          <a:xfrm rot="16200000">
            <a:off x="6504587" y="3459937"/>
            <a:ext cx="1110882" cy="153888"/>
          </a:xfrm>
          <a:prstGeom prst="rect">
            <a:avLst/>
          </a:prstGeom>
          <a:noFill/>
        </p:spPr>
        <p:txBody>
          <a:bodyPr wrap="none" lIns="0" tIns="0" rIns="0" bIns="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itchFamily="34" charset="0"/>
                <a:ea typeface="+mn-ea"/>
                <a:cs typeface="Arial" pitchFamily="34" charset="0"/>
              </a:rPr>
              <a:t>Number of donors</a:t>
            </a:r>
          </a:p>
        </p:txBody>
      </p:sp>
      <p:sp>
        <p:nvSpPr>
          <p:cNvPr id="2" name="TextBox 1">
            <a:extLst>
              <a:ext uri="{FF2B5EF4-FFF2-40B4-BE49-F238E27FC236}">
                <a16:creationId xmlns:a16="http://schemas.microsoft.com/office/drawing/2014/main" id="{9B1763A3-49BE-EC5D-5737-FBAD560B9125}"/>
              </a:ext>
            </a:extLst>
          </p:cNvPr>
          <p:cNvSpPr txBox="1"/>
          <p:nvPr/>
        </p:nvSpPr>
        <p:spPr>
          <a:xfrm>
            <a:off x="5981704" y="5391239"/>
            <a:ext cx="5937844" cy="215444"/>
          </a:xfrm>
          <a:prstGeom prst="rect">
            <a:avLst/>
          </a:prstGeom>
          <a:noFill/>
        </p:spPr>
        <p:txBody>
          <a:bodyPr wrap="none" rtlCol="0">
            <a:spAutoFit/>
          </a:bodyPr>
          <a:lstStyle/>
          <a:p>
            <a:r>
              <a:rPr kumimoji="0" lang="de-DE" sz="800" b="0" i="0" u="none" kern="1200" cap="none" spc="0" normalizeH="0" baseline="0" noProof="0">
                <a:ln>
                  <a:noFill/>
                </a:ln>
                <a:solidFill>
                  <a:srgbClr val="FFFFFF">
                    <a:lumMod val="50000"/>
                  </a:srgbClr>
                </a:solidFill>
                <a:effectLst/>
                <a:uLnTx/>
                <a:uFillTx/>
                <a:latin typeface="Arial" pitchFamily="34" charset="0"/>
                <a:ea typeface="ITC Avant Garde Gothic Std Book" charset="0"/>
                <a:cs typeface="Arial" pitchFamily="34" charset="0"/>
              </a:rPr>
              <a:t>Figures </a:t>
            </a:r>
            <a:r>
              <a:rPr kumimoji="0" lang="en-US" sz="800" b="0" i="0" u="none" kern="1200" cap="none" spc="0" normalizeH="0" baseline="0" noProof="0">
                <a:ln>
                  <a:noFill/>
                </a:ln>
                <a:solidFill>
                  <a:srgbClr val="FFFFFF">
                    <a:lumMod val="50000"/>
                  </a:srgbClr>
                </a:solidFill>
                <a:effectLst/>
                <a:uLnTx/>
                <a:uFillTx/>
                <a:latin typeface="Arial" pitchFamily="34" charset="0"/>
                <a:ea typeface="+mn-ea"/>
                <a:cs typeface="Arial" pitchFamily="34" charset="0"/>
              </a:rPr>
              <a:t>used with permission from Al </a:t>
            </a:r>
            <a:r>
              <a:rPr kumimoji="0" lang="en-US" sz="800" b="0" i="0" u="none" kern="1200" cap="none" spc="0" normalizeH="0" baseline="0" noProof="0" err="1">
                <a:ln>
                  <a:noFill/>
                </a:ln>
                <a:solidFill>
                  <a:srgbClr val="FFFFFF">
                    <a:lumMod val="50000"/>
                  </a:srgbClr>
                </a:solidFill>
                <a:effectLst/>
                <a:uLnTx/>
                <a:uFillTx/>
                <a:latin typeface="Arial" pitchFamily="34" charset="0"/>
                <a:ea typeface="+mn-ea"/>
                <a:cs typeface="Arial" pitchFamily="34" charset="0"/>
              </a:rPr>
              <a:t>Ammary</a:t>
            </a:r>
            <a:r>
              <a:rPr kumimoji="0" lang="en-US" sz="800" b="0" i="0" u="none" kern="1200" cap="none" spc="0" normalizeH="0" baseline="0" noProof="0">
                <a:ln>
                  <a:noFill/>
                </a:ln>
                <a:solidFill>
                  <a:srgbClr val="FFFFFF">
                    <a:lumMod val="50000"/>
                  </a:srgbClr>
                </a:solidFill>
                <a:effectLst/>
                <a:uLnTx/>
                <a:uFillTx/>
                <a:latin typeface="Arial" pitchFamily="34" charset="0"/>
                <a:ea typeface="+mn-ea"/>
                <a:cs typeface="Arial" pitchFamily="34" charset="0"/>
              </a:rPr>
              <a:t> F, et al. A</a:t>
            </a:r>
            <a:r>
              <a:rPr kumimoji="0" lang="en-US" sz="800" b="0" i="1" u="none" kern="1200" cap="none" spc="0" normalizeH="0" baseline="0" noProof="0">
                <a:ln>
                  <a:noFill/>
                </a:ln>
                <a:solidFill>
                  <a:srgbClr val="FFFFFF">
                    <a:lumMod val="50000"/>
                  </a:srgbClr>
                </a:solidFill>
                <a:effectLst/>
                <a:uLnTx/>
                <a:uFillTx/>
                <a:latin typeface="Arial" pitchFamily="34" charset="0"/>
                <a:ea typeface="+mn-ea"/>
                <a:cs typeface="Arial" pitchFamily="34" charset="0"/>
              </a:rPr>
              <a:t>m J Transplant. </a:t>
            </a:r>
            <a:r>
              <a:rPr kumimoji="0" lang="en-US" sz="800" b="0" i="0" u="none" kern="1200" cap="none" spc="0" normalizeH="0" baseline="0" noProof="0">
                <a:ln>
                  <a:noFill/>
                </a:ln>
                <a:solidFill>
                  <a:srgbClr val="FFFFFF">
                    <a:lumMod val="50000"/>
                  </a:srgbClr>
                </a:solidFill>
                <a:effectLst/>
                <a:uLnTx/>
                <a:uFillTx/>
                <a:latin typeface="Arial" pitchFamily="34" charset="0"/>
                <a:ea typeface="+mn-ea"/>
                <a:cs typeface="Arial" pitchFamily="34" charset="0"/>
              </a:rPr>
              <a:t>2019;19(9):2614-2621. © 2019 John Wiley and Sons.</a:t>
            </a:r>
          </a:p>
        </p:txBody>
      </p:sp>
      <p:sp>
        <p:nvSpPr>
          <p:cNvPr id="5" name="TextBox 4">
            <a:extLst>
              <a:ext uri="{FF2B5EF4-FFF2-40B4-BE49-F238E27FC236}">
                <a16:creationId xmlns:a16="http://schemas.microsoft.com/office/drawing/2014/main" id="{1E242D84-8BAA-1C48-B3AE-A46184788692}"/>
              </a:ext>
            </a:extLst>
          </p:cNvPr>
          <p:cNvSpPr txBox="1"/>
          <p:nvPr/>
        </p:nvSpPr>
        <p:spPr>
          <a:xfrm>
            <a:off x="609600" y="6046972"/>
            <a:ext cx="9978736" cy="811773"/>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effectLst/>
                <a:uLnTx/>
                <a:uFillTx/>
                <a:latin typeface="Arial" pitchFamily="34" charset="0"/>
                <a:ea typeface="ITC Avant Garde Gothic Std Book" charset="0"/>
                <a:cs typeface="Arial" pitchFamily="34" charset="0"/>
              </a:rPr>
              <a:t>KPD, kidney paired donor; LKD, living kidney donor.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effectLst/>
                <a:uLnTx/>
                <a:uFillTx/>
                <a:latin typeface="Arial" pitchFamily="34" charset="0"/>
                <a:ea typeface="ITC Avant Garde Gothic Std Book" charset="0"/>
                <a:cs typeface="Arial" pitchFamily="34" charset="0"/>
              </a:rPr>
              <a:t>1. Al </a:t>
            </a:r>
            <a:r>
              <a:rPr kumimoji="0" lang="en-US" sz="800" b="0" i="0" u="none" strike="noStrike" kern="1200" cap="none" spc="0" normalizeH="0" baseline="0" noProof="0" err="1">
                <a:ln>
                  <a:noFill/>
                </a:ln>
                <a:effectLst/>
                <a:uLnTx/>
                <a:uFillTx/>
                <a:latin typeface="Arial" pitchFamily="34" charset="0"/>
                <a:ea typeface="ITC Avant Garde Gothic Std Book" charset="0"/>
                <a:cs typeface="Arial" pitchFamily="34" charset="0"/>
              </a:rPr>
              <a:t>Ammary</a:t>
            </a:r>
            <a:r>
              <a:rPr kumimoji="0" lang="en-US" sz="800" b="0" i="0" u="none" strike="noStrike" kern="1200" cap="none" spc="0" normalizeH="0" baseline="0" noProof="0">
                <a:ln>
                  <a:noFill/>
                </a:ln>
                <a:effectLst/>
                <a:uLnTx/>
                <a:uFillTx/>
                <a:latin typeface="Arial" pitchFamily="34" charset="0"/>
                <a:ea typeface="ITC Avant Garde Gothic Std Book" charset="0"/>
                <a:cs typeface="Arial" pitchFamily="34" charset="0"/>
              </a:rPr>
              <a:t> F, et al. </a:t>
            </a:r>
            <a:r>
              <a:rPr kumimoji="0" lang="de-DE" sz="800" b="0" i="1" u="none" strike="noStrike" kern="1200" cap="none" spc="0" normalizeH="0" baseline="0" noProof="0">
                <a:ln>
                  <a:noFill/>
                </a:ln>
                <a:effectLst/>
                <a:uLnTx/>
                <a:uFillTx/>
                <a:latin typeface="Arial" pitchFamily="34" charset="0"/>
                <a:ea typeface="ITC Avant Garde Gothic Std Book" charset="0"/>
                <a:cs typeface="Arial" pitchFamily="34" charset="0"/>
              </a:rPr>
              <a:t>Am J Transplant. </a:t>
            </a: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2020;20(12):3590-3598. 2. </a:t>
            </a:r>
            <a:r>
              <a:rPr kumimoji="0" lang="en-US" sz="800" b="0" i="0" u="none" strike="noStrike" kern="1200" cap="none" spc="0" normalizeH="0" baseline="0" noProof="0">
                <a:ln>
                  <a:noFill/>
                </a:ln>
                <a:effectLst/>
                <a:uLnTx/>
                <a:uFillTx/>
                <a:latin typeface="Arial" pitchFamily="34" charset="0"/>
                <a:ea typeface="ITC Avant Garde Gothic Std Book" charset="0"/>
                <a:cs typeface="Arial" pitchFamily="34" charset="0"/>
              </a:rPr>
              <a:t>Chipman V, et al. </a:t>
            </a:r>
            <a:r>
              <a:rPr kumimoji="0" lang="de-DE" sz="800" b="0" i="1" u="none" strike="noStrike" kern="1200" cap="none" spc="0" normalizeH="0" baseline="0" noProof="0">
                <a:ln>
                  <a:noFill/>
                </a:ln>
                <a:effectLst/>
                <a:uLnTx/>
                <a:uFillTx/>
                <a:latin typeface="Arial" pitchFamily="34" charset="0"/>
                <a:ea typeface="ITC Avant Garde Gothic Std Book" charset="0"/>
                <a:cs typeface="Arial" pitchFamily="34" charset="0"/>
              </a:rPr>
              <a:t>Am J Transplant. </a:t>
            </a:r>
            <a:r>
              <a:rPr kumimoji="0" lang="de-DE" sz="800" b="0" i="0" u="none" strike="noStrike" kern="1200" cap="none" spc="0" normalizeH="0" baseline="0" noProof="0">
                <a:ln>
                  <a:noFill/>
                </a:ln>
                <a:effectLst/>
                <a:uLnTx/>
                <a:uFillTx/>
                <a:latin typeface="Arial" pitchFamily="34" charset="0"/>
                <a:ea typeface="ITC Avant Garde Gothic Std Book" charset="0"/>
                <a:cs typeface="Arial" pitchFamily="34" charset="0"/>
              </a:rPr>
              <a:t>2022;22(1):266-273.</a:t>
            </a:r>
          </a:p>
        </p:txBody>
      </p:sp>
    </p:spTree>
    <p:extLst>
      <p:ext uri="{BB962C8B-B14F-4D97-AF65-F5344CB8AC3E}">
        <p14:creationId xmlns:p14="http://schemas.microsoft.com/office/powerpoint/2010/main" val="1997528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a:extLst>
              <a:ext uri="{FF2B5EF4-FFF2-40B4-BE49-F238E27FC236}">
                <a16:creationId xmlns:a16="http://schemas.microsoft.com/office/drawing/2014/main" id="{7D8CDD68-48C2-427F-B251-24EDD010A4CA}"/>
              </a:ext>
            </a:extLst>
          </p:cNvPr>
          <p:cNvSpPr txBox="1">
            <a:spLocks/>
          </p:cNvSpPr>
          <p:nvPr/>
        </p:nvSpPr>
        <p:spPr bwMode="auto">
          <a:xfrm>
            <a:off x="797680" y="1010026"/>
            <a:ext cx="11123387" cy="4961115"/>
          </a:xfrm>
          <a:prstGeom prst="rect">
            <a:avLst/>
          </a:prstGeom>
          <a:noFill/>
          <a:ln w="9525">
            <a:noFill/>
            <a:miter lim="800000"/>
            <a:headEnd/>
            <a:tailEnd/>
          </a:ln>
        </p:spPr>
        <p:txBody>
          <a:bodyPr vert="horz" wrap="square" lIns="91440" tIns="0" rIns="91440" bIns="0" numCol="1" anchor="t" anchorCtr="0" compatLnSpc="1">
            <a:prstTxWarp prst="textNoShape">
              <a:avLst/>
            </a:prstTxWarp>
            <a:normAutofit fontScale="85000" lnSpcReduction="20000"/>
          </a:bodyPr>
          <a:lstStyle>
            <a:lvl1pPr marL="228600" indent="-22860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35000" indent="-17780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917575"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320800" indent="-198438"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608138" indent="-137160" algn="l" rtl="0" eaLnBrk="0" fontAlgn="base" hangingPunct="0">
              <a:lnSpc>
                <a:spcPct val="90000"/>
              </a:lnSpc>
              <a:spcBef>
                <a:spcPct val="0"/>
              </a:spcBef>
              <a:spcAft>
                <a:spcPts val="800"/>
              </a:spcAft>
              <a:buClr>
                <a:schemeClr val="accent1"/>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Clr>
                <a:srgbClr val="00AEEE"/>
              </a:buClr>
              <a:defRPr/>
            </a:pPr>
            <a:r>
              <a:rPr lang="en-US" sz="2100"/>
              <a:t>Many donors feel </a:t>
            </a:r>
            <a:r>
              <a:rPr lang="en-US" sz="2100" b="1">
                <a:solidFill>
                  <a:schemeClr val="accent1"/>
                </a:solidFill>
              </a:rPr>
              <a:t>a deep sense of fulfillment</a:t>
            </a:r>
            <a:r>
              <a:rPr lang="en-US" sz="2100"/>
              <a:t>,</a:t>
            </a:r>
            <a:r>
              <a:rPr lang="en-US" sz="2100" b="1"/>
              <a:t> </a:t>
            </a:r>
            <a:r>
              <a:rPr lang="en-US" sz="2100"/>
              <a:t>with little to no regret about donating, and would make the same decision to donate again</a:t>
            </a:r>
            <a:r>
              <a:rPr lang="en-US" sz="2100" baseline="30000">
                <a:solidFill>
                  <a:srgbClr val="000000"/>
                </a:solidFill>
              </a:rPr>
              <a:t>1-3</a:t>
            </a:r>
          </a:p>
          <a:p>
            <a:pPr>
              <a:lnSpc>
                <a:spcPct val="100000"/>
              </a:lnSpc>
              <a:buClr>
                <a:srgbClr val="00AEEE"/>
              </a:buClr>
              <a:defRPr/>
            </a:pPr>
            <a:r>
              <a:rPr lang="en-US" sz="2100" b="1">
                <a:solidFill>
                  <a:schemeClr val="accent1"/>
                </a:solidFill>
              </a:rPr>
              <a:t>A balanced risk-benefit evaluation </a:t>
            </a:r>
            <a:r>
              <a:rPr lang="en-US" sz="2100">
                <a:solidFill>
                  <a:srgbClr val="000000"/>
                </a:solidFill>
              </a:rPr>
              <a:t>may help transplant centers in assessing LKDs</a:t>
            </a:r>
            <a:r>
              <a:rPr lang="en-US" sz="2100" baseline="30000">
                <a:solidFill>
                  <a:srgbClr val="000000"/>
                </a:solidFill>
              </a:rPr>
              <a:t>4</a:t>
            </a:r>
          </a:p>
          <a:p>
            <a:pPr>
              <a:lnSpc>
                <a:spcPct val="100000"/>
              </a:lnSpc>
              <a:buClr>
                <a:srgbClr val="00AEEE"/>
              </a:buClr>
              <a:defRPr/>
            </a:pPr>
            <a:r>
              <a:rPr lang="en-US" sz="2100" b="1">
                <a:solidFill>
                  <a:schemeClr val="accent1"/>
                </a:solidFill>
              </a:rPr>
              <a:t>Educating donors </a:t>
            </a:r>
            <a:r>
              <a:rPr lang="en-US" sz="2100">
                <a:solidFill>
                  <a:srgbClr val="000000"/>
                </a:solidFill>
              </a:rPr>
              <a:t>about the risk of ESRD and </a:t>
            </a:r>
            <a:r>
              <a:rPr lang="en-US" sz="2100" b="1">
                <a:solidFill>
                  <a:schemeClr val="accent1"/>
                </a:solidFill>
              </a:rPr>
              <a:t>providing accurate risk estimates </a:t>
            </a:r>
            <a:r>
              <a:rPr lang="en-US" sz="2100"/>
              <a:t>may</a:t>
            </a:r>
            <a:r>
              <a:rPr lang="en-US" sz="2100">
                <a:solidFill>
                  <a:srgbClr val="000000"/>
                </a:solidFill>
              </a:rPr>
              <a:t> help inform decisions during donor evaluation</a:t>
            </a:r>
            <a:r>
              <a:rPr lang="en-US" sz="2100" baseline="30000">
                <a:solidFill>
                  <a:srgbClr val="000000"/>
                </a:solidFill>
              </a:rPr>
              <a:t>5,6</a:t>
            </a:r>
          </a:p>
          <a:p>
            <a:pPr>
              <a:lnSpc>
                <a:spcPct val="100000"/>
              </a:lnSpc>
              <a:buClr>
                <a:srgbClr val="00AEEE"/>
              </a:buClr>
              <a:defRPr/>
            </a:pPr>
            <a:r>
              <a:rPr lang="en-US" sz="2100" b="1">
                <a:solidFill>
                  <a:schemeClr val="accent1"/>
                </a:solidFill>
              </a:rPr>
              <a:t>Postdonation follow-up </a:t>
            </a:r>
            <a:r>
              <a:rPr lang="en-US" sz="2100">
                <a:solidFill>
                  <a:srgbClr val="000000"/>
                </a:solidFill>
              </a:rPr>
              <a:t>of living kidney donors is critical to </a:t>
            </a:r>
            <a:r>
              <a:rPr lang="en-US" sz="2100" b="1">
                <a:solidFill>
                  <a:schemeClr val="accent1"/>
                </a:solidFill>
              </a:rPr>
              <a:t>ensure early detection </a:t>
            </a:r>
            <a:r>
              <a:rPr lang="en-US" sz="2100">
                <a:solidFill>
                  <a:srgbClr val="000000"/>
                </a:solidFill>
              </a:rPr>
              <a:t>of any health concerns and subsequent clinical management</a:t>
            </a:r>
            <a:r>
              <a:rPr lang="en-US" sz="2100" baseline="30000">
                <a:solidFill>
                  <a:srgbClr val="000000"/>
                </a:solidFill>
              </a:rPr>
              <a:t>7</a:t>
            </a:r>
          </a:p>
          <a:p>
            <a:pPr>
              <a:lnSpc>
                <a:spcPct val="100000"/>
              </a:lnSpc>
              <a:buClr>
                <a:srgbClr val="00AEEE"/>
              </a:buClr>
              <a:defRPr/>
            </a:pPr>
            <a:r>
              <a:rPr lang="en-US" sz="2100" b="1">
                <a:solidFill>
                  <a:schemeClr val="accent1"/>
                </a:solidFill>
              </a:rPr>
              <a:t>Electronic messaging tools </a:t>
            </a:r>
            <a:r>
              <a:rPr lang="en-US" sz="2100">
                <a:solidFill>
                  <a:srgbClr val="000000"/>
                </a:solidFill>
              </a:rPr>
              <a:t>may facilitate follow-up and help improve communication between living kidney donors and transplant centers</a:t>
            </a:r>
            <a:r>
              <a:rPr lang="en-US" sz="2100" baseline="30000">
                <a:solidFill>
                  <a:srgbClr val="000000"/>
                </a:solidFill>
              </a:rPr>
              <a:t>8</a:t>
            </a:r>
          </a:p>
          <a:p>
            <a:pPr marL="228600" marR="0" lvl="0" indent="-228600" algn="l" defTabSz="914400" rtl="0" eaLnBrk="0" fontAlgn="base" latinLnBrk="0" hangingPunct="0">
              <a:lnSpc>
                <a:spcPct val="100000"/>
              </a:lnSpc>
              <a:spcBef>
                <a:spcPts val="600"/>
              </a:spcBef>
              <a:spcAft>
                <a:spcPts val="800"/>
              </a:spcAft>
              <a:buClr>
                <a:srgbClr val="00AEEE"/>
              </a:buClr>
              <a:buSzTx/>
              <a:buFont typeface="Arial" pitchFamily="34" charset="0"/>
              <a:buChar char="•"/>
              <a:tabLst/>
              <a:defRPr/>
            </a:pP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Incorporating </a:t>
            </a:r>
            <a:r>
              <a:rPr kumimoji="0" lang="en-US" sz="21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genetic testing </a:t>
            </a: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the living kidney donor evaluation process may help </a:t>
            </a:r>
            <a:r>
              <a:rPr kumimoji="0" lang="en-US" sz="21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assess the risk of kidney diseases</a:t>
            </a:r>
            <a:r>
              <a:rPr kumimoji="0" lang="en-US" sz="210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r>
              <a:rPr kumimoji="0" lang="en-US" sz="21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 </a:t>
            </a: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including CKD and ESRD, postdonation; however, additional challenges will need to be addressed to facilitate the implementation of genetic testing in transplant practice</a:t>
            </a:r>
            <a:r>
              <a:rPr lang="en-US" sz="2100" baseline="30000">
                <a:solidFill>
                  <a:srgbClr val="000000"/>
                </a:solidFill>
              </a:rPr>
              <a:t>9</a:t>
            </a:r>
            <a:endParaRPr kumimoji="0" lang="en-US" sz="21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00000"/>
              </a:lnSpc>
              <a:buClr>
                <a:srgbClr val="00AEEE"/>
              </a:buClr>
              <a:defRPr/>
            </a:pP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Racial disparities in the evaluation process might account for the </a:t>
            </a:r>
            <a:r>
              <a:rPr kumimoji="0" lang="en-US" sz="21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substantially lower numbers </a:t>
            </a:r>
            <a:r>
              <a:rPr kumimoji="0" lang="en-US" sz="2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of Black, Hispanic, or Asian living kidney donors vs White living kidney donors</a:t>
            </a:r>
            <a:r>
              <a:rPr kumimoji="0" lang="en-US" sz="21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10,11</a:t>
            </a:r>
          </a:p>
          <a:p>
            <a:pPr>
              <a:lnSpc>
                <a:spcPct val="100000"/>
              </a:lnSpc>
              <a:buClr>
                <a:srgbClr val="00AEEE"/>
              </a:buClr>
              <a:defRPr/>
            </a:pPr>
            <a:r>
              <a:rPr kumimoji="0" lang="en-US" sz="2100" b="0" i="0" u="none" strike="noStrike" kern="1200" cap="none" spc="0" normalizeH="0" noProof="0">
                <a:ln>
                  <a:noFill/>
                </a:ln>
                <a:effectLst/>
                <a:uLnTx/>
                <a:uFillTx/>
                <a:latin typeface="Arial" panose="020B0604020202020204" pitchFamily="34" charset="0"/>
                <a:ea typeface="+mn-ea"/>
                <a:cs typeface="Arial" panose="020B0604020202020204" pitchFamily="34" charset="0"/>
              </a:rPr>
              <a:t>Kidney paired donation </a:t>
            </a:r>
            <a:r>
              <a:rPr kumimoji="0" lang="en-US" sz="2100" b="1" i="0" u="none" strike="noStrike" kern="1200" cap="none" spc="0" normalizeH="0" noProof="0">
                <a:ln>
                  <a:noFill/>
                </a:ln>
                <a:solidFill>
                  <a:schemeClr val="accent1"/>
                </a:solidFill>
                <a:effectLst/>
                <a:uLnTx/>
                <a:uFillTx/>
                <a:latin typeface="Arial" panose="020B0604020202020204" pitchFamily="34" charset="0"/>
                <a:ea typeface="+mn-ea"/>
                <a:cs typeface="Arial" panose="020B0604020202020204" pitchFamily="34" charset="0"/>
              </a:rPr>
              <a:t>maximizes utilization </a:t>
            </a:r>
            <a:r>
              <a:rPr kumimoji="0" lang="en-US" sz="2100" b="0" i="0" u="none" strike="noStrike" kern="1200" cap="none" spc="0" normalizeH="0" noProof="0">
                <a:ln>
                  <a:noFill/>
                </a:ln>
                <a:effectLst/>
                <a:uLnTx/>
                <a:uFillTx/>
                <a:latin typeface="Arial" panose="020B0604020202020204" pitchFamily="34" charset="0"/>
                <a:ea typeface="+mn-ea"/>
                <a:cs typeface="Arial" panose="020B0604020202020204" pitchFamily="34" charset="0"/>
              </a:rPr>
              <a:t>of potential donors and helps </a:t>
            </a:r>
            <a:r>
              <a:rPr kumimoji="0" lang="en-US" sz="2100" b="1" i="0" u="none" strike="noStrike" kern="1200" cap="none" spc="0" normalizeH="0" noProof="0">
                <a:ln>
                  <a:noFill/>
                </a:ln>
                <a:solidFill>
                  <a:schemeClr val="accent1"/>
                </a:solidFill>
                <a:effectLst/>
                <a:uLnTx/>
                <a:uFillTx/>
                <a:latin typeface="Arial" panose="020B0604020202020204" pitchFamily="34" charset="0"/>
                <a:ea typeface="+mn-ea"/>
                <a:cs typeface="Arial" panose="020B0604020202020204" pitchFamily="34" charset="0"/>
              </a:rPr>
              <a:t>overcome barriers </a:t>
            </a:r>
            <a:r>
              <a:rPr kumimoji="0" lang="en-US" sz="2100" b="0" i="0" u="none" strike="noStrike" kern="1200" cap="none" spc="0" normalizeH="0" noProof="0">
                <a:ln>
                  <a:noFill/>
                </a:ln>
                <a:effectLst/>
                <a:uLnTx/>
                <a:uFillTx/>
                <a:latin typeface="Arial" panose="020B0604020202020204" pitchFamily="34" charset="0"/>
                <a:ea typeface="+mn-ea"/>
                <a:cs typeface="Arial" panose="020B0604020202020204" pitchFamily="34" charset="0"/>
              </a:rPr>
              <a:t>for sensitized kidney transplant recipients</a:t>
            </a:r>
            <a:r>
              <a:rPr lang="en-US" sz="2100" baseline="30000">
                <a:solidFill>
                  <a:srgbClr val="000000"/>
                </a:solidFill>
              </a:rPr>
              <a:t>12</a:t>
            </a:r>
            <a:endParaRPr kumimoji="0" lang="en-US" sz="2100" b="0" i="0" u="none" strike="noStrike" kern="1200" cap="none" spc="0" normalizeH="0" noProof="0">
              <a:ln>
                <a:noFill/>
              </a:ln>
              <a:effectLst/>
              <a:uLnTx/>
              <a:uFillTx/>
              <a:latin typeface="Arial" panose="020B0604020202020204" pitchFamily="34" charset="0"/>
              <a:ea typeface="+mn-ea"/>
              <a:cs typeface="Arial" panose="020B0604020202020204" pitchFamily="34" charset="0"/>
            </a:endParaRPr>
          </a:p>
          <a:p>
            <a:pPr marL="0" indent="0">
              <a:buClr>
                <a:srgbClr val="00AEEE"/>
              </a:buClr>
              <a:buNone/>
              <a:defRPr/>
            </a:pPr>
            <a:endParaRPr kumimoji="0" lang="en-US" sz="2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17680"/>
            <a:ext cx="9978736" cy="811773"/>
          </a:xfrm>
          <a:prstGeom prst="rect">
            <a:avLst/>
          </a:prstGeom>
          <a:noFill/>
        </p:spPr>
        <p:txBody>
          <a:bodyPr wrap="square" rtlCol="0" anchor="b" anchorCtr="0">
            <a:noAutofit/>
          </a:bodyPr>
          <a:lstStyle/>
          <a:p>
            <a:r>
              <a:rPr kumimoji="0" lang="en-US" sz="800" b="0" i="0" u="none" strike="noStrike" kern="1200" cap="none" spc="0" normalizeH="0" baseline="0" noProof="0">
                <a:ln>
                  <a:noFill/>
                </a:ln>
                <a:solidFill>
                  <a:srgbClr val="000000"/>
                </a:solidFill>
                <a:effectLst/>
                <a:uLnTx/>
                <a:uFillTx/>
                <a:latin typeface="+mn-lt"/>
                <a:ea typeface="ITC Avant Garde Gothic Std Book" charset="0"/>
                <a:cs typeface="Arial" pitchFamily="34" charset="0"/>
              </a:rPr>
              <a:t>CKD, chronic kidney disease; ESRD, end-stage renal disease; LKD, living kidney donor. </a:t>
            </a:r>
            <a:endParaRPr lang="en-US" sz="800" b="0" i="0">
              <a:solidFill>
                <a:srgbClr val="212121"/>
              </a:solidFill>
              <a:effectLst/>
              <a:latin typeface="+mn-lt"/>
            </a:endParaRPr>
          </a:p>
          <a:p>
            <a:pPr>
              <a:defRPr/>
            </a:pPr>
            <a:r>
              <a:rPr lang="en-US" sz="800" b="1">
                <a:latin typeface="+mn-lt"/>
                <a:ea typeface="ITC Avant Garde Gothic Std Book" charset="0"/>
              </a:rPr>
              <a:t>1. </a:t>
            </a:r>
            <a:r>
              <a:rPr lang="en-US" sz="800">
                <a:latin typeface="+mn-lt"/>
                <a:ea typeface="ITC Avant Garde Gothic Std Book" charset="0"/>
              </a:rPr>
              <a:t>Dew MA. Accessed August 30, 2024. https://www.livingdonortoolkit.com/sites/default/files/pdf/Chapter%2013%20%20Psychosocial%20Risks%20of%20kidney%20donation_0.pdf  </a:t>
            </a:r>
            <a:r>
              <a:rPr lang="en-US" sz="800" b="1">
                <a:latin typeface="+mn-lt"/>
                <a:ea typeface="ITC Avant Garde Gothic Std Book" charset="0"/>
              </a:rPr>
              <a:t>2. </a:t>
            </a:r>
            <a:r>
              <a:rPr lang="de-DE" sz="800">
                <a:ea typeface="ITC Avant Garde Gothic Std Book" charset="0"/>
              </a:rPr>
              <a:t>Cazauvieilh, V, et al. </a:t>
            </a:r>
            <a:r>
              <a:rPr lang="de-DE" sz="800" i="1">
                <a:ea typeface="ITC Avant Garde Gothic Std Book" charset="0"/>
              </a:rPr>
              <a:t>Transpl Int</a:t>
            </a:r>
            <a:r>
              <a:rPr lang="de-DE" sz="800">
                <a:ea typeface="ITC Avant Garde Gothic Std Book" charset="0"/>
              </a:rPr>
              <a:t>. 2023;36:11827. doi:10.3389/ti.2023.11827 </a:t>
            </a:r>
            <a:r>
              <a:rPr lang="de-DE" sz="800" b="1">
                <a:ea typeface="ITC Avant Garde Gothic Std Book" charset="0"/>
              </a:rPr>
              <a:t>3. </a:t>
            </a:r>
            <a:r>
              <a:rPr lang="de-DE" sz="800">
                <a:ea typeface="ITC Avant Garde Gothic Std Book" charset="0"/>
              </a:rPr>
              <a:t>Wadstöm J, et al. </a:t>
            </a:r>
            <a:r>
              <a:rPr lang="de-DE" sz="800" i="1">
                <a:ea typeface="ITC Avant Garde Gothic Std Book" charset="0"/>
              </a:rPr>
              <a:t>Ann Transplant</a:t>
            </a:r>
            <a:r>
              <a:rPr lang="de-DE" sz="800">
                <a:ea typeface="ITC Avant Garde Gothic Std Book" charset="0"/>
              </a:rPr>
              <a:t>. 2019;24:234-241. </a:t>
            </a:r>
            <a:r>
              <a:rPr lang="de-DE" sz="800" b="1">
                <a:ea typeface="ITC Avant Garde Gothic Std Book" charset="0"/>
              </a:rPr>
              <a:t>4.</a:t>
            </a:r>
            <a:r>
              <a:rPr lang="en-US" sz="800" b="1">
                <a:latin typeface="+mn-lt"/>
                <a:ea typeface="ITC Avant Garde Gothic Std Book" charset="0"/>
              </a:rPr>
              <a:t> </a:t>
            </a:r>
            <a:r>
              <a:rPr lang="de-DE" sz="800">
                <a:latin typeface="+mn-lt"/>
                <a:ea typeface="ITC Avant Garde Gothic Std Book" charset="0"/>
              </a:rPr>
              <a:t>Van Pilsum Rasmussen SE, et al. </a:t>
            </a:r>
            <a:r>
              <a:rPr lang="de-DE" sz="800" i="1">
                <a:latin typeface="+mn-lt"/>
                <a:ea typeface="ITC Avant Garde Gothic Std Book" charset="0"/>
              </a:rPr>
              <a:t>Am J Transplant</a:t>
            </a:r>
            <a:r>
              <a:rPr lang="de-DE" sz="800">
                <a:latin typeface="+mn-lt"/>
                <a:ea typeface="ITC Avant Garde Gothic Std Book" charset="0"/>
              </a:rPr>
              <a:t>. 2017;17(10):2567-2571. </a:t>
            </a:r>
            <a:r>
              <a:rPr lang="de-DE" sz="800" b="1">
                <a:latin typeface="+mn-lt"/>
                <a:ea typeface="ITC Avant Garde Gothic Std Book" charset="0"/>
              </a:rPr>
              <a:t>5. </a:t>
            </a:r>
            <a:r>
              <a:rPr lang="de-DE" sz="800">
                <a:latin typeface="+mn-lt"/>
                <a:ea typeface="ITC Avant Garde Gothic Std Book" charset="0"/>
              </a:rPr>
              <a:t>Muzaale AD, et al. </a:t>
            </a:r>
            <a:r>
              <a:rPr lang="de-DE" sz="800" i="1">
                <a:latin typeface="+mn-lt"/>
                <a:ea typeface="ITC Avant Garde Gothic Std Book" charset="0"/>
              </a:rPr>
              <a:t>JAMA.</a:t>
            </a:r>
            <a:r>
              <a:rPr lang="de-DE" sz="800">
                <a:latin typeface="+mn-lt"/>
                <a:ea typeface="ITC Avant Garde Gothic Std Book" charset="0"/>
              </a:rPr>
              <a:t> 2014;311(6):579-586. </a:t>
            </a:r>
            <a:r>
              <a:rPr lang="en-US" sz="800" b="1">
                <a:latin typeface="+mn-lt"/>
                <a:ea typeface="ITC Avant Garde Gothic Std Book" charset="0"/>
              </a:rPr>
              <a:t>6. </a:t>
            </a:r>
            <a:r>
              <a:rPr lang="de-DE" sz="800">
                <a:latin typeface="+mn-lt"/>
                <a:ea typeface="ITC Avant Garde Gothic Std Book" charset="0"/>
              </a:rPr>
              <a:t>Massie AB, et al. </a:t>
            </a:r>
            <a:r>
              <a:rPr lang="de-DE" sz="800" i="1">
                <a:latin typeface="+mn-lt"/>
                <a:ea typeface="ITC Avant Garde Gothic Std Book" charset="0"/>
              </a:rPr>
              <a:t>J Am Soc Nephrol</a:t>
            </a:r>
            <a:r>
              <a:rPr lang="de-DE" sz="800">
                <a:latin typeface="+mn-lt"/>
                <a:ea typeface="ITC Avant Garde Gothic Std Book" charset="0"/>
              </a:rPr>
              <a:t>. 2017;28(9):2749-2755. </a:t>
            </a:r>
            <a:r>
              <a:rPr lang="de-DE" sz="800" b="1">
                <a:latin typeface="+mn-lt"/>
                <a:ea typeface="ITC Avant Garde Gothic Std Book" charset="0"/>
              </a:rPr>
              <a:t>7. </a:t>
            </a:r>
            <a:r>
              <a:rPr lang="en-US" sz="800" err="1">
                <a:latin typeface="+mn-lt"/>
                <a:ea typeface="ITC Avant Garde Gothic Std Book" charset="0"/>
              </a:rPr>
              <a:t>Alejo</a:t>
            </a:r>
            <a:r>
              <a:rPr lang="en-US" sz="800">
                <a:latin typeface="+mn-lt"/>
                <a:ea typeface="ITC Avant Garde Gothic Std Book" charset="0"/>
              </a:rPr>
              <a:t> JL, et al. </a:t>
            </a:r>
            <a:r>
              <a:rPr lang="en-US" sz="800" i="1">
                <a:latin typeface="+mn-lt"/>
                <a:ea typeface="ITC Avant Garde Gothic Std Book" charset="0"/>
              </a:rPr>
              <a:t>Clin Transplant</a:t>
            </a:r>
            <a:r>
              <a:rPr lang="en-US" sz="800">
                <a:latin typeface="+mn-lt"/>
                <a:ea typeface="ITC Avant Garde Gothic Std Book" charset="0"/>
              </a:rPr>
              <a:t>. 2017;31(7). </a:t>
            </a:r>
            <a:r>
              <a:rPr lang="en-US" sz="800">
                <a:latin typeface="+mn-lt"/>
              </a:rPr>
              <a:t>doi:10.1111/ctr.12992</a:t>
            </a:r>
            <a:r>
              <a:rPr lang="de-DE" sz="800" b="1">
                <a:latin typeface="+mn-lt"/>
                <a:ea typeface="ITC Avant Garde Gothic Std Book" charset="0"/>
              </a:rPr>
              <a:t> 8.</a:t>
            </a:r>
            <a:r>
              <a:rPr lang="en-US" sz="800">
                <a:latin typeface="+mn-lt"/>
                <a:ea typeface="ITC Avant Garde Gothic Std Book" charset="0"/>
              </a:rPr>
              <a:t> Eno AK, et al. </a:t>
            </a:r>
            <a:r>
              <a:rPr lang="en-US" sz="800" i="1">
                <a:latin typeface="+mn-lt"/>
                <a:ea typeface="ITC Avant Garde Gothic Std Book" charset="0"/>
              </a:rPr>
              <a:t>JMIR </a:t>
            </a:r>
            <a:r>
              <a:rPr lang="en-US" sz="800" i="1" err="1">
                <a:latin typeface="+mn-lt"/>
                <a:ea typeface="ITC Avant Garde Gothic Std Book" charset="0"/>
              </a:rPr>
              <a:t>Mhealth</a:t>
            </a:r>
            <a:r>
              <a:rPr lang="en-US" sz="800" i="1">
                <a:latin typeface="+mn-lt"/>
                <a:ea typeface="ITC Avant Garde Gothic Std Book" charset="0"/>
              </a:rPr>
              <a:t> </a:t>
            </a:r>
            <a:r>
              <a:rPr lang="en-US" sz="800" i="1" err="1">
                <a:latin typeface="+mn-lt"/>
                <a:ea typeface="ITC Avant Garde Gothic Std Book" charset="0"/>
              </a:rPr>
              <a:t>Uhealth</a:t>
            </a:r>
            <a:r>
              <a:rPr lang="en-US" sz="800" i="1">
                <a:latin typeface="+mn-lt"/>
                <a:ea typeface="ITC Avant Garde Gothic Std Book" charset="0"/>
              </a:rPr>
              <a:t>. </a:t>
            </a:r>
            <a:r>
              <a:rPr lang="en-US" sz="800">
                <a:latin typeface="+mn-lt"/>
                <a:ea typeface="ITC Avant Garde Gothic Std Book" charset="0"/>
              </a:rPr>
              <a:t>2018;6(10):e11192. </a:t>
            </a:r>
            <a:r>
              <a:rPr lang="en-US" sz="800">
                <a:latin typeface="+mn-lt"/>
              </a:rPr>
              <a:t>doi:10.2196/11192</a:t>
            </a:r>
            <a:r>
              <a:rPr lang="en-US" sz="800">
                <a:solidFill>
                  <a:srgbClr val="212121"/>
                </a:solidFill>
                <a:latin typeface="+mn-lt"/>
              </a:rPr>
              <a:t> </a:t>
            </a:r>
            <a:r>
              <a:rPr lang="en-US" sz="800" b="1">
                <a:solidFill>
                  <a:srgbClr val="212121"/>
                </a:solidFill>
                <a:latin typeface="+mn-lt"/>
              </a:rPr>
              <a:t>9</a:t>
            </a:r>
            <a:r>
              <a:rPr lang="de-DE" sz="800" b="1">
                <a:latin typeface="+mn-lt"/>
                <a:ea typeface="ITC Avant Garde Gothic Std Book" charset="0"/>
              </a:rPr>
              <a:t>. </a:t>
            </a:r>
            <a:r>
              <a:rPr lang="en-US" sz="800" b="0" i="0" err="1">
                <a:solidFill>
                  <a:srgbClr val="212121"/>
                </a:solidFill>
                <a:effectLst/>
                <a:latin typeface="+mn-lt"/>
              </a:rPr>
              <a:t>Caliskan</a:t>
            </a:r>
            <a:r>
              <a:rPr lang="en-US" sz="800" b="0" i="0">
                <a:solidFill>
                  <a:srgbClr val="212121"/>
                </a:solidFill>
                <a:effectLst/>
                <a:latin typeface="+mn-lt"/>
              </a:rPr>
              <a:t> Y, et al. </a:t>
            </a:r>
            <a:r>
              <a:rPr lang="en-US" sz="800" b="0" i="1">
                <a:solidFill>
                  <a:srgbClr val="212121"/>
                </a:solidFill>
                <a:effectLst/>
                <a:latin typeface="+mn-lt"/>
              </a:rPr>
              <a:t>Curr Transplant Rep</a:t>
            </a:r>
            <a:r>
              <a:rPr lang="en-US" sz="800" b="0" i="0">
                <a:solidFill>
                  <a:srgbClr val="212121"/>
                </a:solidFill>
                <a:effectLst/>
                <a:latin typeface="+mn-lt"/>
              </a:rPr>
              <a:t>. 2022;9(2):127-142.</a:t>
            </a:r>
            <a:r>
              <a:rPr lang="de-DE" sz="800" b="1" i="0">
                <a:solidFill>
                  <a:srgbClr val="212121"/>
                </a:solidFill>
                <a:effectLst/>
                <a:latin typeface="+mn-lt"/>
              </a:rPr>
              <a:t> </a:t>
            </a:r>
            <a:r>
              <a:rPr lang="en-US" sz="800" b="1" i="0">
                <a:solidFill>
                  <a:srgbClr val="212121"/>
                </a:solidFill>
                <a:effectLst/>
                <a:latin typeface="+mn-lt"/>
              </a:rPr>
              <a:t>10</a:t>
            </a:r>
            <a:r>
              <a:rPr lang="en-US" sz="800" b="1">
                <a:latin typeface="+mn-lt"/>
              </a:rPr>
              <a:t>.</a:t>
            </a:r>
            <a:r>
              <a:rPr lang="en-US" sz="800">
                <a:latin typeface="+mn-lt"/>
              </a:rPr>
              <a:t> </a:t>
            </a:r>
            <a:r>
              <a:rPr lang="de-DE" sz="800">
                <a:latin typeface="+mn-lt"/>
                <a:ea typeface="ITC Avant Garde Gothic Std Book" charset="0"/>
              </a:rPr>
              <a:t>Purnell TS, et al.</a:t>
            </a:r>
            <a:r>
              <a:rPr lang="en-US" sz="800">
                <a:latin typeface="+mn-lt"/>
                <a:ea typeface="ITC Avant Garde Gothic Std Book" charset="0"/>
              </a:rPr>
              <a:t> </a:t>
            </a:r>
            <a:r>
              <a:rPr lang="de-DE" sz="800" i="1">
                <a:latin typeface="+mn-lt"/>
                <a:ea typeface="ITC Avant Garde Gothic Std Book" charset="0"/>
              </a:rPr>
              <a:t>JAMA. </a:t>
            </a:r>
            <a:r>
              <a:rPr lang="de-DE" sz="800">
                <a:latin typeface="+mn-lt"/>
                <a:ea typeface="ITC Avant Garde Gothic Std Book" charset="0"/>
              </a:rPr>
              <a:t>2018;319(1):49-61. </a:t>
            </a:r>
            <a:r>
              <a:rPr lang="de-DE" sz="800" b="1">
                <a:latin typeface="+mn-lt"/>
                <a:ea typeface="ITC Avant Garde Gothic Std Book" charset="0"/>
              </a:rPr>
              <a:t>11. </a:t>
            </a:r>
            <a:r>
              <a:rPr lang="en-US" sz="800">
                <a:latin typeface="+mn-lt"/>
                <a:ea typeface="ITC Avant Garde Gothic Std Book" charset="0"/>
              </a:rPr>
              <a:t>Kumar K, et al. </a:t>
            </a:r>
            <a:r>
              <a:rPr lang="en-US" sz="800" i="1">
                <a:latin typeface="+mn-lt"/>
                <a:ea typeface="ITC Avant Garde Gothic Std Book" charset="0"/>
              </a:rPr>
              <a:t>Clin Transplant</a:t>
            </a:r>
            <a:r>
              <a:rPr lang="en-US" sz="800">
                <a:latin typeface="+mn-lt"/>
                <a:ea typeface="ITC Avant Garde Gothic Std Book" charset="0"/>
              </a:rPr>
              <a:t>. </a:t>
            </a:r>
            <a:r>
              <a:rPr lang="en-US" sz="800">
                <a:latin typeface="+mn-lt"/>
              </a:rPr>
              <a:t>2018;32(7):e13291. doi:10.1111/ctr.13291 </a:t>
            </a:r>
            <a:r>
              <a:rPr lang="en-US" sz="800" b="1">
                <a:latin typeface="+mn-lt"/>
              </a:rPr>
              <a:t>12.</a:t>
            </a:r>
            <a:r>
              <a:rPr lang="en-US" sz="800">
                <a:latin typeface="+mn-lt"/>
              </a:rPr>
              <a:t> </a:t>
            </a:r>
            <a:r>
              <a:rPr lang="en-US" sz="800">
                <a:solidFill>
                  <a:srgbClr val="000000"/>
                </a:solidFill>
                <a:effectLst/>
                <a:latin typeface="+mn-lt"/>
              </a:rPr>
              <a:t>Garg N, et al. </a:t>
            </a:r>
            <a:r>
              <a:rPr lang="en-US" sz="800" i="1">
                <a:solidFill>
                  <a:srgbClr val="000000"/>
                </a:solidFill>
                <a:effectLst/>
                <a:latin typeface="+mn-lt"/>
              </a:rPr>
              <a:t>Am J Transplant. </a:t>
            </a:r>
            <a:r>
              <a:rPr lang="en-US" sz="800">
                <a:solidFill>
                  <a:srgbClr val="000000"/>
                </a:solidFill>
                <a:effectLst/>
                <a:latin typeface="+mn-lt"/>
              </a:rPr>
              <a:t>2024;24(1):46-56. </a:t>
            </a:r>
            <a:endParaRPr lang="en-US" sz="800">
              <a:latin typeface="+mn-lt"/>
              <a:ea typeface="ITC Avant Garde Gothic Std Book" charset="0"/>
            </a:endParaRP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a:xfrm>
            <a:off x="573741" y="0"/>
            <a:ext cx="11582400" cy="963487"/>
          </a:xfrm>
        </p:spPr>
        <p:txBody>
          <a:bodyPr/>
          <a:lstStyle/>
          <a:p>
            <a:r>
              <a:rPr lang="en-US" sz="2400"/>
              <a:t>Summary</a:t>
            </a:r>
            <a:endParaRPr lang="en-US" sz="19900"/>
          </a:p>
        </p:txBody>
      </p:sp>
    </p:spTree>
    <p:extLst>
      <p:ext uri="{BB962C8B-B14F-4D97-AF65-F5344CB8AC3E}">
        <p14:creationId xmlns:p14="http://schemas.microsoft.com/office/powerpoint/2010/main" val="349349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C776-C56F-4EA2-AA64-04F07293F8B2}"/>
              </a:ext>
            </a:extLst>
          </p:cNvPr>
          <p:cNvSpPr>
            <a:spLocks noGrp="1"/>
          </p:cNvSpPr>
          <p:nvPr>
            <p:ph type="title"/>
          </p:nvPr>
        </p:nvSpPr>
        <p:spPr/>
        <p:txBody>
          <a:bodyPr/>
          <a:lstStyle/>
          <a:p>
            <a:r>
              <a:rPr lang="en-US"/>
              <a:t>Moving Forward: The Impact of Living Kidney Donation</a:t>
            </a:r>
          </a:p>
        </p:txBody>
      </p:sp>
      <p:sp>
        <p:nvSpPr>
          <p:cNvPr id="8" name="Rectangle: Rounded Corners 7">
            <a:extLst>
              <a:ext uri="{FF2B5EF4-FFF2-40B4-BE49-F238E27FC236}">
                <a16:creationId xmlns:a16="http://schemas.microsoft.com/office/drawing/2014/main" id="{2711392C-5661-4923-8FB1-E52826530215}"/>
              </a:ext>
            </a:extLst>
          </p:cNvPr>
          <p:cNvSpPr/>
          <p:nvPr/>
        </p:nvSpPr>
        <p:spPr>
          <a:xfrm>
            <a:off x="1182255" y="1018447"/>
            <a:ext cx="10178472" cy="5228879"/>
          </a:xfrm>
          <a:prstGeom prst="roundRect">
            <a:avLst>
              <a:gd name="adj" fmla="val 1245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F7BA06-B2F9-26BA-F5FA-884F9E9F7286}"/>
              </a:ext>
            </a:extLst>
          </p:cNvPr>
          <p:cNvSpPr txBox="1">
            <a:spLocks/>
          </p:cNvSpPr>
          <p:nvPr/>
        </p:nvSpPr>
        <p:spPr bwMode="auto">
          <a:xfrm>
            <a:off x="1539174" y="1286139"/>
            <a:ext cx="9688945" cy="4693493"/>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lvl1pPr marL="231775" indent="-231775" algn="l" rtl="0" eaLnBrk="0" fontAlgn="base" hangingPunct="0">
              <a:lnSpc>
                <a:spcPct val="90000"/>
              </a:lnSpc>
              <a:spcBef>
                <a:spcPts val="600"/>
              </a:spcBef>
              <a:spcAft>
                <a:spcPts val="800"/>
              </a:spcAft>
              <a:buClr>
                <a:schemeClr val="accent1"/>
              </a:buClr>
              <a:buFont typeface="Arial" pitchFamily="34" charset="0"/>
              <a:buChar char="•"/>
              <a:defRPr lang="en-US" sz="2400" kern="1200" baseline="0" dirty="0" smtClean="0">
                <a:solidFill>
                  <a:schemeClr val="tx1"/>
                </a:solidFill>
                <a:latin typeface="+mn-lt"/>
                <a:ea typeface="+mn-ea"/>
                <a:cs typeface="ITC Avant Garde Std Bk"/>
              </a:defRPr>
            </a:lvl1pPr>
            <a:lvl2pPr marL="738188" indent="-280988" algn="l" rtl="0" eaLnBrk="0" fontAlgn="base" hangingPunct="0">
              <a:lnSpc>
                <a:spcPct val="90000"/>
              </a:lnSpc>
              <a:spcBef>
                <a:spcPts val="600"/>
              </a:spcBef>
              <a:spcAft>
                <a:spcPts val="800"/>
              </a:spcAft>
              <a:buClr>
                <a:schemeClr val="accent1"/>
              </a:buClr>
              <a:buFont typeface="Arial" pitchFamily="34" charset="0"/>
              <a:buChar char="–"/>
              <a:defRPr sz="2200" kern="1200">
                <a:solidFill>
                  <a:schemeClr val="tx1"/>
                </a:solidFill>
                <a:latin typeface="+mn-lt"/>
                <a:ea typeface="+mn-ea"/>
                <a:cs typeface="ITC Avant Garde Std Bk"/>
              </a:defRPr>
            </a:lvl2pPr>
            <a:lvl3pPr marL="917575"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3pPr>
            <a:lvl4pPr marL="125888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4pPr>
            <a:lvl5pPr marL="1608138" indent="-137160" algn="l" rtl="0" eaLnBrk="0" fontAlgn="base" hangingPunct="0">
              <a:lnSpc>
                <a:spcPct val="90000"/>
              </a:lnSpc>
              <a:spcBef>
                <a:spcPts val="600"/>
              </a:spcBef>
              <a:spcAft>
                <a:spcPts val="800"/>
              </a:spcAft>
              <a:buClr>
                <a:schemeClr val="accent1"/>
              </a:buClr>
              <a:buFont typeface="Arial" pitchFamily="34" charset="0"/>
              <a:buChar char="»"/>
              <a:defRPr sz="2000" kern="1200">
                <a:solidFill>
                  <a:schemeClr val="tx1"/>
                </a:solidFill>
                <a:latin typeface="+mn-lt"/>
                <a:ea typeface="+mn-ea"/>
                <a:cs typeface="ITC Avant Garde Std B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What role do you and your center play in increasing LDKTs at your center?</a:t>
            </a:r>
          </a:p>
          <a:p>
            <a:r>
              <a:rPr lang="en-US" sz="2000"/>
              <a:t>What are some ways you and your center can support living donations and living kidney donors?</a:t>
            </a:r>
          </a:p>
          <a:p>
            <a:r>
              <a:rPr lang="en-US" sz="2000"/>
              <a:t>How do you educate living kidney donors about the risk of ESRD?</a:t>
            </a:r>
          </a:p>
          <a:p>
            <a:r>
              <a:rPr lang="en-US" sz="2000"/>
              <a:t>How does your center support living kidney donors who need financial assistance?</a:t>
            </a:r>
          </a:p>
          <a:p>
            <a:r>
              <a:rPr lang="en-US" sz="2000"/>
              <a:t>What role does your center play in postdonation follow-up of living kidney donors?</a:t>
            </a:r>
          </a:p>
          <a:p>
            <a:r>
              <a:rPr lang="en-US" sz="2000"/>
              <a:t>Does your center use genetic testing for living kidney donors? If so, how is genetic testing used at your center?</a:t>
            </a:r>
          </a:p>
          <a:p>
            <a:r>
              <a:rPr lang="en-US" sz="2000"/>
              <a:t>What does your center do to overcome the racial and ethnic disparities related to living kidney donation?</a:t>
            </a:r>
          </a:p>
          <a:p>
            <a:r>
              <a:rPr lang="en-US" sz="2000"/>
              <a:t>If your center participates in a KPD, has it enabled you to do more transplants? If not, what barriers prevent your center from participating in a KPD?</a:t>
            </a:r>
          </a:p>
          <a:p>
            <a:pPr marL="0" indent="0">
              <a:buNone/>
            </a:pPr>
            <a:endParaRPr lang="en-US" sz="2000"/>
          </a:p>
        </p:txBody>
      </p:sp>
      <p:sp>
        <p:nvSpPr>
          <p:cNvPr id="4" name="TextBox 3">
            <a:extLst>
              <a:ext uri="{FF2B5EF4-FFF2-40B4-BE49-F238E27FC236}">
                <a16:creationId xmlns:a16="http://schemas.microsoft.com/office/drawing/2014/main" id="{B6AEB7CB-4347-F3D9-18B2-83B1BE278E87}"/>
              </a:ext>
            </a:extLst>
          </p:cNvPr>
          <p:cNvSpPr txBox="1"/>
          <p:nvPr/>
        </p:nvSpPr>
        <p:spPr>
          <a:xfrm>
            <a:off x="609600" y="6046972"/>
            <a:ext cx="9978736" cy="811773"/>
          </a:xfrm>
          <a:prstGeom prst="rect">
            <a:avLst/>
          </a:prstGeom>
          <a:noFill/>
        </p:spPr>
        <p:txBody>
          <a:bodyPr wrap="square" rtlCol="0" anchor="b"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itchFamily="34" charset="0"/>
                <a:ea typeface="ITC Avant Garde Gothic Std Book" charset="0"/>
                <a:cs typeface="Arial" pitchFamily="34" charset="0"/>
              </a:rPr>
              <a:t>ESRD, end-stage renal disease; KPD, kidney paired donor; LDKT, living donor kidney transplant. </a:t>
            </a:r>
          </a:p>
        </p:txBody>
      </p:sp>
    </p:spTree>
    <p:extLst>
      <p:ext uri="{BB962C8B-B14F-4D97-AF65-F5344CB8AC3E}">
        <p14:creationId xmlns:p14="http://schemas.microsoft.com/office/powerpoint/2010/main" val="183668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Arial" pitchFamily="34" charset="0"/>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marL="0" indent="0">
              <a:buNone/>
            </a:pPr>
            <a:endParaRPr lang="en-US" sz="800" b="0" i="0">
              <a:solidFill>
                <a:srgbClr val="212121"/>
              </a:solidFill>
              <a:effectLst/>
              <a:latin typeface="+mj-lt"/>
            </a:endParaRPr>
          </a:p>
          <a:p>
            <a:pPr>
              <a:defRPr/>
            </a:pPr>
            <a:r>
              <a:rPr lang="en-US" sz="800">
                <a:ea typeface="ITC Avant Garde Gothic Std Book" charset="0"/>
              </a:rPr>
              <a:t>© 2025 Sanofi. All Rights Reserved. </a:t>
            </a:r>
          </a:p>
          <a:p>
            <a:pPr algn="l"/>
            <a:r>
              <a:rPr lang="en-US" sz="800" b="0" i="0" u="none" strike="noStrike" baseline="0">
                <a:latin typeface="Arial" panose="020B0604020202020204" pitchFamily="34" charset="0"/>
              </a:rPr>
              <a:t>MAT-US-2016153-v4.0-01/2025</a:t>
            </a:r>
            <a:endParaRPr lang="en-US" sz="100">
              <a:ea typeface="ITC Avant Garde Gothic Std Book" charset="0"/>
            </a:endParaRPr>
          </a:p>
        </p:txBody>
      </p:sp>
    </p:spTree>
    <p:extLst>
      <p:ext uri="{BB962C8B-B14F-4D97-AF65-F5344CB8AC3E}">
        <p14:creationId xmlns:p14="http://schemas.microsoft.com/office/powerpoint/2010/main" val="109258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175-15CF-4809-AAEF-5C39C8B84CB6}"/>
              </a:ext>
            </a:extLst>
          </p:cNvPr>
          <p:cNvSpPr>
            <a:spLocks noGrp="1"/>
          </p:cNvSpPr>
          <p:nvPr>
            <p:ph type="title"/>
          </p:nvPr>
        </p:nvSpPr>
        <p:spPr/>
        <p:txBody>
          <a:bodyPr/>
          <a:lstStyle/>
          <a:p>
            <a:r>
              <a:rPr lang="en-US"/>
              <a:t>Exploring the Considerations </a:t>
            </a:r>
            <a:br>
              <a:rPr lang="en-US"/>
            </a:br>
            <a:r>
              <a:rPr lang="en-US"/>
              <a:t>of Living Kidney Donation</a:t>
            </a:r>
          </a:p>
        </p:txBody>
      </p:sp>
    </p:spTree>
    <p:extLst>
      <p:ext uri="{BB962C8B-B14F-4D97-AF65-F5344CB8AC3E}">
        <p14:creationId xmlns:p14="http://schemas.microsoft.com/office/powerpoint/2010/main" val="162377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pPr fontAlgn="auto">
              <a:spcBef>
                <a:spcPts val="0"/>
              </a:spcBef>
              <a:spcAft>
                <a:spcPts val="0"/>
              </a:spcAft>
              <a:defRPr/>
            </a:pPr>
            <a:r>
              <a:rPr lang="en-US" sz="800">
                <a:ea typeface="ITC Avant Garde Gothic Std Book" charset="0"/>
              </a:rPr>
              <a:t>Why I became a living organ donor. </a:t>
            </a:r>
            <a:r>
              <a:rPr lang="en-US" sz="800" err="1">
                <a:ea typeface="ITC Avant Garde Gothic Std Book" charset="0"/>
              </a:rPr>
              <a:t>NewYork</a:t>
            </a:r>
            <a:r>
              <a:rPr lang="en-US" sz="800">
                <a:ea typeface="ITC Avant Garde Gothic Std Book" charset="0"/>
              </a:rPr>
              <a:t>-Presbyterian Health Matters. April 19, 2021. </a:t>
            </a:r>
            <a:r>
              <a:rPr lang="en-US" sz="800"/>
              <a:t>Accessed October 8, 2024. </a:t>
            </a:r>
            <a:r>
              <a:rPr lang="en-US" sz="800">
                <a:ea typeface="ITC Avant Garde Gothic Std Book" charset="0"/>
              </a:rPr>
              <a:t>https://healthmatters.nyp.org/why-i-became-a-donor/</a:t>
            </a:r>
          </a:p>
        </p:txBody>
      </p:sp>
      <p:grpSp>
        <p:nvGrpSpPr>
          <p:cNvPr id="4" name="Group 3">
            <a:extLst>
              <a:ext uri="{FF2B5EF4-FFF2-40B4-BE49-F238E27FC236}">
                <a16:creationId xmlns:a16="http://schemas.microsoft.com/office/drawing/2014/main" id="{FF56D0D8-9351-4E34-AEA9-527F13AAC7D5}"/>
              </a:ext>
            </a:extLst>
          </p:cNvPr>
          <p:cNvGrpSpPr/>
          <p:nvPr/>
        </p:nvGrpSpPr>
        <p:grpSpPr>
          <a:xfrm>
            <a:off x="1543841" y="1499732"/>
            <a:ext cx="9276797" cy="3430856"/>
            <a:chOff x="2054591" y="1750744"/>
            <a:chExt cx="8489584" cy="2616461"/>
          </a:xfrm>
        </p:grpSpPr>
        <p:sp>
          <p:nvSpPr>
            <p:cNvPr id="20" name="Rounded Rectangle 2">
              <a:extLst>
                <a:ext uri="{FF2B5EF4-FFF2-40B4-BE49-F238E27FC236}">
                  <a16:creationId xmlns:a16="http://schemas.microsoft.com/office/drawing/2014/main" id="{3648540E-9040-49DD-A94D-DDF8A1C5EB13}"/>
                </a:ext>
              </a:extLst>
            </p:cNvPr>
            <p:cNvSpPr/>
            <p:nvPr/>
          </p:nvSpPr>
          <p:spPr>
            <a:xfrm>
              <a:off x="2054591" y="1765032"/>
              <a:ext cx="8489584" cy="2602173"/>
            </a:xfrm>
            <a:prstGeom prst="roundRect">
              <a:avLst/>
            </a:prstGeom>
            <a:solidFill>
              <a:srgbClr val="004E72"/>
            </a:solidFill>
            <a:ln w="3175">
              <a:solidFill>
                <a:schemeClr val="bg2">
                  <a:lumMod val="50000"/>
                </a:schemeClr>
              </a:solidFill>
            </a:ln>
            <a:effectLst>
              <a:outerShdw blurRad="50800" dist="38100" dir="8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lvl="1" indent="-341313" algn="ctr"/>
              <a:endParaRPr lang="en-US" i="1">
                <a:solidFill>
                  <a:srgbClr val="004E72"/>
                </a:solidFill>
                <a:latin typeface="Arial" panose="020B0604020202020204" pitchFamily="34" charset="0"/>
                <a:cs typeface="Arial" panose="020B0604020202020204" pitchFamily="34" charset="0"/>
              </a:endParaRPr>
            </a:p>
          </p:txBody>
        </p:sp>
        <p:sp>
          <p:nvSpPr>
            <p:cNvPr id="21" name="Rounded Rectangle 2">
              <a:extLst>
                <a:ext uri="{FF2B5EF4-FFF2-40B4-BE49-F238E27FC236}">
                  <a16:creationId xmlns:a16="http://schemas.microsoft.com/office/drawing/2014/main" id="{2E3D937F-6496-4DC9-8278-57348742690C}"/>
                </a:ext>
              </a:extLst>
            </p:cNvPr>
            <p:cNvSpPr/>
            <p:nvPr/>
          </p:nvSpPr>
          <p:spPr>
            <a:xfrm>
              <a:off x="2057403" y="1750744"/>
              <a:ext cx="8406205" cy="2494373"/>
            </a:xfrm>
            <a:prstGeom prst="roundRect">
              <a:avLst/>
            </a:prstGeom>
            <a:solidFill>
              <a:schemeClr val="bg1"/>
            </a:solidFill>
            <a:ln w="3175">
              <a:solidFill>
                <a:srgbClr val="004E7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1313" lvl="1" indent="-341313" algn="ctr">
                <a:spcBef>
                  <a:spcPts val="600"/>
                </a:spcBef>
                <a:spcAft>
                  <a:spcPts val="600"/>
                </a:spcAft>
              </a:pPr>
              <a:endParaRPr lang="en-US" sz="1100" b="1" i="1">
                <a:solidFill>
                  <a:srgbClr val="004E72"/>
                </a:solidFill>
                <a:latin typeface="Arial" panose="020B0604020202020204" pitchFamily="34" charset="0"/>
                <a:cs typeface="Arial" panose="020B0604020202020204" pitchFamily="34" charset="0"/>
              </a:endParaRPr>
            </a:p>
            <a:p>
              <a:pPr marL="341313" lvl="1" indent="-341313" algn="ctr">
                <a:spcBef>
                  <a:spcPts val="600"/>
                </a:spcBef>
                <a:spcAft>
                  <a:spcPts val="600"/>
                </a:spcAft>
              </a:pPr>
              <a:r>
                <a:rPr lang="en-US" sz="2800" b="1" i="1">
                  <a:solidFill>
                    <a:srgbClr val="004E72"/>
                  </a:solidFill>
                  <a:latin typeface="Arial" panose="020B0604020202020204" pitchFamily="34" charset="0"/>
                  <a:cs typeface="Arial" panose="020B0604020202020204" pitchFamily="34" charset="0"/>
                </a:rPr>
                <a:t>“</a:t>
              </a:r>
              <a:r>
                <a:rPr lang="en-US" sz="2800" b="1" i="1">
                  <a:solidFill>
                    <a:schemeClr val="accent4"/>
                  </a:solidFill>
                  <a:latin typeface="Arial" panose="020B0604020202020204" pitchFamily="34" charset="0"/>
                  <a:cs typeface="Arial" panose="020B0604020202020204" pitchFamily="34" charset="0"/>
                </a:rPr>
                <a:t>Donating your kidney to someone where you can leverage your one kidney to help all these other people, that’s really compelling.”</a:t>
              </a:r>
            </a:p>
            <a:p>
              <a:pPr marL="0" lvl="1" algn="r"/>
              <a:endParaRPr lang="en-US" sz="1600" b="1" i="1">
                <a:solidFill>
                  <a:srgbClr val="004E72"/>
                </a:solidFill>
                <a:latin typeface="Arial" panose="020B0604020202020204" pitchFamily="34" charset="0"/>
                <a:cs typeface="Arial" panose="020B0604020202020204" pitchFamily="34" charset="0"/>
              </a:endParaRPr>
            </a:p>
            <a:p>
              <a:pPr marL="0" lvl="1" algn="r"/>
              <a:r>
                <a:rPr lang="en-US" sz="1600" b="1" i="1">
                  <a:solidFill>
                    <a:srgbClr val="004E72"/>
                  </a:solidFill>
                  <a:latin typeface="Arial" panose="020B0604020202020204" pitchFamily="34" charset="0"/>
                  <a:cs typeface="Arial" panose="020B0604020202020204" pitchFamily="34" charset="0"/>
                </a:rPr>
                <a:t>- Ned Brooks</a:t>
              </a:r>
              <a:r>
                <a:rPr lang="en-US" sz="1600" i="1">
                  <a:solidFill>
                    <a:srgbClr val="004E72"/>
                  </a:solidFill>
                  <a:latin typeface="Arial" panose="020B0604020202020204" pitchFamily="34" charset="0"/>
                  <a:cs typeface="Arial" panose="020B0604020202020204" pitchFamily="34" charset="0"/>
                </a:rPr>
                <a:t>, organ donor</a:t>
              </a:r>
            </a:p>
            <a:p>
              <a:pPr marL="0" lvl="1" algn="r"/>
              <a:endParaRPr lang="en-US" sz="1600" i="1">
                <a:solidFill>
                  <a:srgbClr val="004E7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5157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EAFDCE-E2A6-4766-ACAE-A77420B76EFB}"/>
              </a:ext>
            </a:extLst>
          </p:cNvPr>
          <p:cNvSpPr txBox="1"/>
          <p:nvPr/>
        </p:nvSpPr>
        <p:spPr>
          <a:xfrm>
            <a:off x="609600" y="6046970"/>
            <a:ext cx="8766048" cy="811773"/>
          </a:xfrm>
          <a:prstGeom prst="rect">
            <a:avLst/>
          </a:prstGeom>
          <a:noFill/>
        </p:spPr>
        <p:txBody>
          <a:bodyPr wrap="square"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a:ln>
                <a:noFill/>
              </a:ln>
              <a:solidFill>
                <a:srgbClr val="000000"/>
              </a:solidFill>
              <a:effectLst/>
              <a:uLnTx/>
              <a:uFillTx/>
              <a:latin typeface="Arial"/>
              <a:ea typeface="+mn-ea"/>
              <a:cs typeface="+mn-cs"/>
            </a:endParaRPr>
          </a:p>
        </p:txBody>
      </p:sp>
      <p:sp>
        <p:nvSpPr>
          <p:cNvPr id="25" name="TextBox 24">
            <a:extLst>
              <a:ext uri="{FF2B5EF4-FFF2-40B4-BE49-F238E27FC236}">
                <a16:creationId xmlns:a16="http://schemas.microsoft.com/office/drawing/2014/main" id="{5C6245A5-EA8E-4EDD-BE51-435E10E28D44}"/>
              </a:ext>
            </a:extLst>
          </p:cNvPr>
          <p:cNvSpPr txBox="1"/>
          <p:nvPr/>
        </p:nvSpPr>
        <p:spPr>
          <a:xfrm>
            <a:off x="609600" y="6046972"/>
            <a:ext cx="9978736" cy="811773"/>
          </a:xfrm>
          <a:prstGeom prst="rect">
            <a:avLst/>
          </a:prstGeom>
          <a:noFill/>
        </p:spPr>
        <p:txBody>
          <a:bodyPr wrap="square" rtlCol="0" anchor="b" anchorCtr="0">
            <a:noAutofit/>
          </a:bodyPr>
          <a:lstStyle/>
          <a:p>
            <a:r>
              <a:rPr lang="en-US" sz="800">
                <a:ea typeface="ITC Avant Garde Gothic Std Book" charset="0"/>
              </a:rPr>
              <a:t>ESRD, end stage renal disease; LDKT, living donor kidney transplant; </a:t>
            </a:r>
            <a:r>
              <a:rPr lang="de-DE" sz="800">
                <a:ea typeface="ITC Avant Garde Gothic Std Book" charset="0"/>
              </a:rPr>
              <a:t>OPTN, Organ Procurement and Transplantation Network.</a:t>
            </a:r>
            <a:br>
              <a:rPr lang="en-US" sz="800">
                <a:ea typeface="ITC Avant Garde Gothic Std Book" charset="0"/>
              </a:rPr>
            </a:br>
            <a:r>
              <a:rPr lang="en-US" sz="800" b="1">
                <a:ea typeface="ITC Avant Garde Gothic Std Book" charset="0"/>
              </a:rPr>
              <a:t>1. </a:t>
            </a:r>
            <a:r>
              <a:rPr lang="en-US" sz="800"/>
              <a:t>National Institute of Diabetes and Digestive and Kidney Diseases</a:t>
            </a:r>
            <a:r>
              <a:rPr lang="en-US" sz="800" i="1"/>
              <a:t>. 2023 Annual Data Report</a:t>
            </a:r>
            <a:r>
              <a:rPr lang="en-US" sz="800"/>
              <a:t>. National Institutes of Health; 2023. Accessed August 20, 2024. https://usrds-adr.niddk.nih.gov/2023</a:t>
            </a:r>
            <a:r>
              <a:rPr lang="en-US" sz="800">
                <a:ea typeface="ITC Avant Garde Gothic Std Book" charset="0"/>
              </a:rPr>
              <a:t> </a:t>
            </a:r>
            <a:r>
              <a:rPr lang="en-US" sz="800" b="1">
                <a:ea typeface="ITC Avant Garde Gothic Std Book" charset="0"/>
              </a:rPr>
              <a:t>2. </a:t>
            </a:r>
            <a:r>
              <a:rPr lang="en-US" sz="800">
                <a:ea typeface="ITC Avant Garde Gothic Std Book" charset="0"/>
              </a:rPr>
              <a:t>Rudow DL, et al. </a:t>
            </a:r>
            <a:r>
              <a:rPr lang="en-US" sz="800" i="1">
                <a:ea typeface="ITC Avant Garde Gothic Std Book" charset="0"/>
              </a:rPr>
              <a:t>Am J Transplant. </a:t>
            </a:r>
            <a:r>
              <a:rPr lang="en-US" sz="800">
                <a:ea typeface="ITC Avant Garde Gothic Std Book" charset="0"/>
              </a:rPr>
              <a:t>2015;15(4):914-922.</a:t>
            </a:r>
            <a:r>
              <a:rPr lang="en-US" sz="800" b="1">
                <a:ea typeface="ITC Avant Garde Gothic Std Book" charset="0"/>
              </a:rPr>
              <a:t> 3. </a:t>
            </a:r>
            <a:r>
              <a:rPr lang="en-US" sz="800">
                <a:ea typeface="ITC Avant Garde Gothic Std Book" charset="0"/>
              </a:rPr>
              <a:t>Organ donation statistics. Health Resources &amp; Service Administration. March 2024. Accessed August 21, 2024. https://www.organdonor.gov/learn/organ-donation-statistics.</a:t>
            </a:r>
            <a:r>
              <a:rPr lang="de-DE" sz="800">
                <a:ea typeface="ITC Avant Garde Gothic Std Book" charset="0"/>
              </a:rPr>
              <a:t> </a:t>
            </a:r>
            <a:r>
              <a:rPr lang="en-US" sz="800" b="1">
                <a:ea typeface="ITC Avant Garde Gothic Std Book" charset="0"/>
              </a:rPr>
              <a:t>4. </a:t>
            </a:r>
            <a:r>
              <a:rPr lang="en-US" sz="800">
                <a:ea typeface="ITC Avant Garde Gothic Std Book" charset="0"/>
              </a:rPr>
              <a:t>National Kidney Foundation. The Kidney Transplant Waitlist. Accessed August 21, 2024. https://www.kidney.org/kidney-topics/kidney-transplant-waitlist</a:t>
            </a:r>
          </a:p>
        </p:txBody>
      </p:sp>
      <p:sp>
        <p:nvSpPr>
          <p:cNvPr id="6" name="Title 1">
            <a:extLst>
              <a:ext uri="{FF2B5EF4-FFF2-40B4-BE49-F238E27FC236}">
                <a16:creationId xmlns:a16="http://schemas.microsoft.com/office/drawing/2014/main" id="{3A454C6B-0666-4771-A089-1796C68BE4BF}"/>
              </a:ext>
            </a:extLst>
          </p:cNvPr>
          <p:cNvSpPr>
            <a:spLocks noGrp="1"/>
          </p:cNvSpPr>
          <p:nvPr>
            <p:ph type="title"/>
          </p:nvPr>
        </p:nvSpPr>
        <p:spPr/>
        <p:txBody>
          <a:bodyPr/>
          <a:lstStyle/>
          <a:p>
            <a:r>
              <a:rPr lang="en-US"/>
              <a:t>LDKT Is Associated With Greater 5-Year Patient Survival </a:t>
            </a:r>
            <a:br>
              <a:rPr lang="en-US"/>
            </a:br>
            <a:r>
              <a:rPr lang="en-US"/>
              <a:t>Than Other Approaches</a:t>
            </a:r>
          </a:p>
        </p:txBody>
      </p:sp>
      <p:sp>
        <p:nvSpPr>
          <p:cNvPr id="8" name="TextBox 7">
            <a:extLst>
              <a:ext uri="{FF2B5EF4-FFF2-40B4-BE49-F238E27FC236}">
                <a16:creationId xmlns:a16="http://schemas.microsoft.com/office/drawing/2014/main" id="{42242AEF-496D-4513-B8E9-4BAC2BEB964B}"/>
              </a:ext>
            </a:extLst>
          </p:cNvPr>
          <p:cNvSpPr txBox="1"/>
          <p:nvPr/>
        </p:nvSpPr>
        <p:spPr>
          <a:xfrm>
            <a:off x="1337802" y="5142965"/>
            <a:ext cx="4788811" cy="175753"/>
          </a:xfrm>
          <a:prstGeom prst="rect">
            <a:avLst/>
          </a:prstGeom>
          <a:noFill/>
        </p:spPr>
        <p:txBody>
          <a:bodyPr wrap="none" rtlCol="0">
            <a:noAutofit/>
          </a:bodyPr>
          <a:lstStyle/>
          <a:p>
            <a:endParaRPr lang="en-US" sz="800"/>
          </a:p>
        </p:txBody>
      </p:sp>
      <p:sp>
        <p:nvSpPr>
          <p:cNvPr id="11" name="TextBox 10">
            <a:extLst>
              <a:ext uri="{FF2B5EF4-FFF2-40B4-BE49-F238E27FC236}">
                <a16:creationId xmlns:a16="http://schemas.microsoft.com/office/drawing/2014/main" id="{59248355-9342-445D-8200-0D64351CB006}"/>
              </a:ext>
            </a:extLst>
          </p:cNvPr>
          <p:cNvSpPr txBox="1"/>
          <p:nvPr/>
        </p:nvSpPr>
        <p:spPr>
          <a:xfrm>
            <a:off x="1223857" y="1252924"/>
            <a:ext cx="6029940" cy="646331"/>
          </a:xfrm>
          <a:prstGeom prst="rect">
            <a:avLst/>
          </a:prstGeom>
          <a:noFill/>
        </p:spPr>
        <p:txBody>
          <a:bodyPr wrap="square" rtlCol="0">
            <a:spAutoFit/>
          </a:bodyPr>
          <a:lstStyle/>
          <a:p>
            <a:pPr algn="ctr"/>
            <a:r>
              <a:rPr lang="en-US" b="1">
                <a:solidFill>
                  <a:schemeClr val="accent3"/>
                </a:solidFill>
                <a:ea typeface="Arial" charset="0"/>
              </a:rPr>
              <a:t>Adjusted 5-Year Survival of Incident ESRD Patients After Onset of ESRD in 2017</a:t>
            </a:r>
            <a:r>
              <a:rPr lang="en-US" b="1" baseline="30000">
                <a:solidFill>
                  <a:schemeClr val="accent3"/>
                </a:solidFill>
                <a:ea typeface="Arial" charset="0"/>
              </a:rPr>
              <a:t>1</a:t>
            </a:r>
          </a:p>
        </p:txBody>
      </p:sp>
      <p:sp>
        <p:nvSpPr>
          <p:cNvPr id="12" name="Rectangle: Rounded Corners 11">
            <a:extLst>
              <a:ext uri="{FF2B5EF4-FFF2-40B4-BE49-F238E27FC236}">
                <a16:creationId xmlns:a16="http://schemas.microsoft.com/office/drawing/2014/main" id="{DD8EADE3-92AB-4755-96FC-D95A65A6DB97}"/>
              </a:ext>
            </a:extLst>
          </p:cNvPr>
          <p:cNvSpPr/>
          <p:nvPr/>
        </p:nvSpPr>
        <p:spPr>
          <a:xfrm>
            <a:off x="1076325" y="5187827"/>
            <a:ext cx="6858000" cy="791167"/>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LDKT is the preferred treatment approach for many patients with ESRD, but is limited by availability of donors</a:t>
            </a:r>
            <a:r>
              <a:rPr lang="en-US" b="1" baseline="30000">
                <a:solidFill>
                  <a:schemeClr val="tx1"/>
                </a:solidFill>
              </a:rPr>
              <a:t>2</a:t>
            </a:r>
          </a:p>
        </p:txBody>
      </p:sp>
      <p:grpSp>
        <p:nvGrpSpPr>
          <p:cNvPr id="64" name="Group 63">
            <a:extLst>
              <a:ext uri="{FF2B5EF4-FFF2-40B4-BE49-F238E27FC236}">
                <a16:creationId xmlns:a16="http://schemas.microsoft.com/office/drawing/2014/main" id="{3EF22413-D944-E8D3-DBED-C89E99703331}"/>
              </a:ext>
            </a:extLst>
          </p:cNvPr>
          <p:cNvGrpSpPr/>
          <p:nvPr/>
        </p:nvGrpSpPr>
        <p:grpSpPr>
          <a:xfrm>
            <a:off x="8119956" y="1252921"/>
            <a:ext cx="3574228" cy="4368268"/>
            <a:chOff x="8119956" y="1442925"/>
            <a:chExt cx="3574228" cy="4368268"/>
          </a:xfrm>
        </p:grpSpPr>
        <p:grpSp>
          <p:nvGrpSpPr>
            <p:cNvPr id="18" name="Group 17">
              <a:extLst>
                <a:ext uri="{FF2B5EF4-FFF2-40B4-BE49-F238E27FC236}">
                  <a16:creationId xmlns:a16="http://schemas.microsoft.com/office/drawing/2014/main" id="{135B3AE0-9F30-AE0E-FAC8-6F3E27203AE2}"/>
                </a:ext>
              </a:extLst>
            </p:cNvPr>
            <p:cNvGrpSpPr/>
            <p:nvPr/>
          </p:nvGrpSpPr>
          <p:grpSpPr>
            <a:xfrm>
              <a:off x="8119956" y="2187149"/>
              <a:ext cx="3574228" cy="3624044"/>
              <a:chOff x="8119956" y="2187149"/>
              <a:chExt cx="3574228" cy="3624044"/>
            </a:xfrm>
          </p:grpSpPr>
          <p:sp>
            <p:nvSpPr>
              <p:cNvPr id="9" name="Rectangle: Rounded Corners 8">
                <a:extLst>
                  <a:ext uri="{FF2B5EF4-FFF2-40B4-BE49-F238E27FC236}">
                    <a16:creationId xmlns:a16="http://schemas.microsoft.com/office/drawing/2014/main" id="{AF07D16C-879F-4E64-52E1-53DD3AE720B2}"/>
                  </a:ext>
                </a:extLst>
              </p:cNvPr>
              <p:cNvSpPr/>
              <p:nvPr/>
            </p:nvSpPr>
            <p:spPr>
              <a:xfrm flipH="1" flipV="1">
                <a:off x="8119956" y="2187149"/>
                <a:ext cx="3533602" cy="3624044"/>
              </a:xfrm>
              <a:prstGeom prst="roundRect">
                <a:avLst/>
              </a:prstGeom>
              <a:solidFill>
                <a:srgbClr val="E7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ADC7F20-81C7-F757-3EF6-64A92181B694}"/>
                  </a:ext>
                </a:extLst>
              </p:cNvPr>
              <p:cNvSpPr txBox="1"/>
              <p:nvPr/>
            </p:nvSpPr>
            <p:spPr>
              <a:xfrm>
                <a:off x="8142274" y="2263106"/>
                <a:ext cx="3488965" cy="1138773"/>
              </a:xfrm>
              <a:prstGeom prst="rect">
                <a:avLst/>
              </a:prstGeom>
              <a:noFill/>
            </p:spPr>
            <p:txBody>
              <a:bodyPr wrap="square" rtlCol="0">
                <a:spAutoFit/>
              </a:bodyPr>
              <a:lstStyle/>
              <a:p>
                <a:pPr algn="ctr"/>
                <a:r>
                  <a:rPr lang="en-US"/>
                  <a:t>There are nearly</a:t>
                </a:r>
              </a:p>
              <a:p>
                <a:pPr algn="ctr"/>
                <a:r>
                  <a:rPr lang="en-US" sz="3200" b="1">
                    <a:solidFill>
                      <a:schemeClr val="accent4"/>
                    </a:solidFill>
                  </a:rPr>
                  <a:t>90,000</a:t>
                </a:r>
              </a:p>
              <a:p>
                <a:pPr algn="ctr"/>
                <a:r>
                  <a:rPr lang="en-US"/>
                  <a:t>people waiting for a kidney</a:t>
                </a:r>
                <a:r>
                  <a:rPr lang="en-US" baseline="30000">
                    <a:ea typeface="Arial" charset="0"/>
                  </a:rPr>
                  <a:t>3</a:t>
                </a:r>
                <a:r>
                  <a:rPr lang="en-US"/>
                  <a:t> </a:t>
                </a:r>
                <a:endParaRPr lang="en-US" baseline="30000"/>
              </a:p>
            </p:txBody>
          </p:sp>
          <p:sp>
            <p:nvSpPr>
              <p:cNvPr id="17" name="TextBox 16">
                <a:extLst>
                  <a:ext uri="{FF2B5EF4-FFF2-40B4-BE49-F238E27FC236}">
                    <a16:creationId xmlns:a16="http://schemas.microsoft.com/office/drawing/2014/main" id="{259EAF33-CEE3-628C-4FB2-FC0A57A890EF}"/>
                  </a:ext>
                </a:extLst>
              </p:cNvPr>
              <p:cNvSpPr txBox="1"/>
              <p:nvPr/>
            </p:nvSpPr>
            <p:spPr>
              <a:xfrm>
                <a:off x="8205219" y="4489987"/>
                <a:ext cx="3488965" cy="1283428"/>
              </a:xfrm>
              <a:prstGeom prst="rect">
                <a:avLst/>
              </a:prstGeom>
              <a:noFill/>
            </p:spPr>
            <p:txBody>
              <a:bodyPr wrap="square" rtlCol="0">
                <a:spAutoFit/>
              </a:bodyPr>
              <a:lstStyle/>
              <a:p>
                <a:pPr algn="ctr">
                  <a:lnSpc>
                    <a:spcPct val="90000"/>
                  </a:lnSpc>
                  <a:spcBef>
                    <a:spcPts val="0"/>
                  </a:spcBef>
                </a:pPr>
                <a:r>
                  <a:rPr lang="en-US"/>
                  <a:t>It can take </a:t>
                </a:r>
              </a:p>
              <a:p>
                <a:pPr algn="ctr">
                  <a:lnSpc>
                    <a:spcPct val="90000"/>
                  </a:lnSpc>
                  <a:spcBef>
                    <a:spcPts val="0"/>
                  </a:spcBef>
                </a:pPr>
                <a:r>
                  <a:rPr lang="en-US" sz="3200" b="1">
                    <a:solidFill>
                      <a:schemeClr val="accent4"/>
                    </a:solidFill>
                  </a:rPr>
                  <a:t>3-5 years</a:t>
                </a:r>
              </a:p>
              <a:p>
                <a:pPr algn="ctr">
                  <a:lnSpc>
                    <a:spcPct val="90000"/>
                  </a:lnSpc>
                  <a:spcBef>
                    <a:spcPts val="0"/>
                  </a:spcBef>
                </a:pPr>
                <a:r>
                  <a:rPr lang="en-US"/>
                  <a:t>to receive a deceased donor kidney</a:t>
                </a:r>
                <a:r>
                  <a:rPr lang="en-US" baseline="30000"/>
                  <a:t>4</a:t>
                </a:r>
                <a:endParaRPr lang="en-US"/>
              </a:p>
            </p:txBody>
          </p:sp>
          <p:sp>
            <p:nvSpPr>
              <p:cNvPr id="23" name="Arrow: Down 22">
                <a:extLst>
                  <a:ext uri="{FF2B5EF4-FFF2-40B4-BE49-F238E27FC236}">
                    <a16:creationId xmlns:a16="http://schemas.microsoft.com/office/drawing/2014/main" id="{49879712-AB2B-ECDE-5491-ED03E2C74476}"/>
                  </a:ext>
                </a:extLst>
              </p:cNvPr>
              <p:cNvSpPr/>
              <p:nvPr/>
            </p:nvSpPr>
            <p:spPr>
              <a:xfrm>
                <a:off x="9343777" y="3492493"/>
                <a:ext cx="1211847" cy="930620"/>
              </a:xfrm>
              <a:prstGeom prst="downArrow">
                <a:avLst>
                  <a:gd name="adj1" fmla="val 52695"/>
                  <a:gd name="adj2" fmla="val 55264"/>
                </a:avLst>
              </a:prstGeom>
              <a:gradFill flip="none" rotWithShape="1">
                <a:gsLst>
                  <a:gs pos="0">
                    <a:schemeClr val="accent1">
                      <a:lumMod val="20000"/>
                      <a:lumOff val="80000"/>
                    </a:schemeClr>
                  </a:gs>
                  <a:gs pos="13000">
                    <a:schemeClr val="accent5">
                      <a:lumMod val="20000"/>
                      <a:lumOff val="80000"/>
                    </a:schemeClr>
                  </a:gs>
                </a:gsLst>
                <a:lin ang="0" scaled="1"/>
                <a:tileRect/>
              </a:gra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45F2E6A9-FE52-CEC3-EC95-64B6DA2E9A04}"/>
                </a:ext>
              </a:extLst>
            </p:cNvPr>
            <p:cNvSpPr txBox="1"/>
            <p:nvPr/>
          </p:nvSpPr>
          <p:spPr>
            <a:xfrm>
              <a:off x="8352104" y="1442925"/>
              <a:ext cx="3039508" cy="646331"/>
            </a:xfrm>
            <a:prstGeom prst="rect">
              <a:avLst/>
            </a:prstGeom>
            <a:noFill/>
          </p:spPr>
          <p:txBody>
            <a:bodyPr wrap="square" rtlCol="0">
              <a:spAutoFit/>
            </a:bodyPr>
            <a:lstStyle/>
            <a:p>
              <a:pPr algn="ctr"/>
              <a:r>
                <a:rPr lang="en-US" b="1">
                  <a:solidFill>
                    <a:schemeClr val="accent3"/>
                  </a:solidFill>
                  <a:ea typeface="Arial" charset="0"/>
                </a:rPr>
                <a:t>Based on OPTN Data as of March 2024</a:t>
              </a:r>
              <a:endParaRPr lang="en-US" b="1" baseline="30000">
                <a:solidFill>
                  <a:schemeClr val="accent3"/>
                </a:solidFill>
                <a:ea typeface="Arial" charset="0"/>
              </a:endParaRPr>
            </a:p>
          </p:txBody>
        </p:sp>
      </p:grpSp>
      <p:grpSp>
        <p:nvGrpSpPr>
          <p:cNvPr id="4" name="Group 3">
            <a:extLst>
              <a:ext uri="{FF2B5EF4-FFF2-40B4-BE49-F238E27FC236}">
                <a16:creationId xmlns:a16="http://schemas.microsoft.com/office/drawing/2014/main" id="{912CF8F6-929B-1058-05FA-4336BAB6B827}"/>
              </a:ext>
            </a:extLst>
          </p:cNvPr>
          <p:cNvGrpSpPr/>
          <p:nvPr/>
        </p:nvGrpSpPr>
        <p:grpSpPr>
          <a:xfrm>
            <a:off x="964744" y="1753096"/>
            <a:ext cx="6655256" cy="3229689"/>
            <a:chOff x="964744" y="1753096"/>
            <a:chExt cx="6655256" cy="3229689"/>
          </a:xfrm>
        </p:grpSpPr>
        <p:sp>
          <p:nvSpPr>
            <p:cNvPr id="20" name="TextBox 19">
              <a:extLst>
                <a:ext uri="{FF2B5EF4-FFF2-40B4-BE49-F238E27FC236}">
                  <a16:creationId xmlns:a16="http://schemas.microsoft.com/office/drawing/2014/main" id="{D8A5EFD6-0A5E-6E73-9291-36017B7FD323}"/>
                </a:ext>
              </a:extLst>
            </p:cNvPr>
            <p:cNvSpPr txBox="1"/>
            <p:nvPr/>
          </p:nvSpPr>
          <p:spPr>
            <a:xfrm rot="16200000">
              <a:off x="190269" y="3065299"/>
              <a:ext cx="1825949"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Survival probability, %</a:t>
              </a:r>
            </a:p>
          </p:txBody>
        </p:sp>
        <p:graphicFrame>
          <p:nvGraphicFramePr>
            <p:cNvPr id="21" name="Chart 20">
              <a:extLst>
                <a:ext uri="{FF2B5EF4-FFF2-40B4-BE49-F238E27FC236}">
                  <a16:creationId xmlns:a16="http://schemas.microsoft.com/office/drawing/2014/main" id="{4C0762B5-35CF-C8E8-3F80-AEE55C6D4458}"/>
                </a:ext>
              </a:extLst>
            </p:cNvPr>
            <p:cNvGraphicFramePr/>
            <p:nvPr>
              <p:extLst>
                <p:ext uri="{D42A27DB-BD31-4B8C-83A1-F6EECF244321}">
                  <p14:modId xmlns:p14="http://schemas.microsoft.com/office/powerpoint/2010/main" val="853034975"/>
                </p:ext>
              </p:extLst>
            </p:nvPr>
          </p:nvGraphicFramePr>
          <p:xfrm>
            <a:off x="1076325" y="1753096"/>
            <a:ext cx="6543675" cy="3162299"/>
          </p:xfrm>
          <a:graphic>
            <a:graphicData uri="http://schemas.openxmlformats.org/drawingml/2006/chart">
              <c:chart xmlns:c="http://schemas.openxmlformats.org/drawingml/2006/chart" xmlns:r="http://schemas.openxmlformats.org/officeDocument/2006/relationships" r:id="rId3"/>
            </a:graphicData>
          </a:graphic>
        </p:graphicFrame>
        <p:grpSp>
          <p:nvGrpSpPr>
            <p:cNvPr id="76" name="Group 75">
              <a:extLst>
                <a:ext uri="{FF2B5EF4-FFF2-40B4-BE49-F238E27FC236}">
                  <a16:creationId xmlns:a16="http://schemas.microsoft.com/office/drawing/2014/main" id="{9C67AA94-FDC9-C294-0820-90F24BE650D5}"/>
                </a:ext>
              </a:extLst>
            </p:cNvPr>
            <p:cNvGrpSpPr/>
            <p:nvPr/>
          </p:nvGrpSpPr>
          <p:grpSpPr>
            <a:xfrm>
              <a:off x="1444117" y="4454101"/>
              <a:ext cx="5991122" cy="272199"/>
              <a:chOff x="1413163" y="4445496"/>
              <a:chExt cx="5991122" cy="272199"/>
            </a:xfrm>
          </p:grpSpPr>
          <p:sp>
            <p:nvSpPr>
              <p:cNvPr id="22" name="TextBox 21">
                <a:extLst>
                  <a:ext uri="{FF2B5EF4-FFF2-40B4-BE49-F238E27FC236}">
                    <a16:creationId xmlns:a16="http://schemas.microsoft.com/office/drawing/2014/main" id="{E83D7BE5-D60D-197B-2F6F-298668941C24}"/>
                  </a:ext>
                </a:extLst>
              </p:cNvPr>
              <p:cNvSpPr txBox="1"/>
              <p:nvPr/>
            </p:nvSpPr>
            <p:spPr>
              <a:xfrm>
                <a:off x="1413163" y="4471474"/>
                <a:ext cx="384464" cy="246221"/>
              </a:xfrm>
              <a:prstGeom prst="rect">
                <a:avLst/>
              </a:prstGeom>
              <a:noFill/>
            </p:spPr>
            <p:txBody>
              <a:bodyPr wrap="square" rtlCol="0">
                <a:spAutoFit/>
              </a:bodyPr>
              <a:lstStyle/>
              <a:p>
                <a:pPr algn="ctr"/>
                <a:r>
                  <a:rPr lang="en-US" sz="1000">
                    <a:solidFill>
                      <a:schemeClr val="tx1">
                        <a:lumMod val="65000"/>
                        <a:lumOff val="35000"/>
                      </a:schemeClr>
                    </a:solidFill>
                  </a:rPr>
                  <a:t>0</a:t>
                </a:r>
              </a:p>
            </p:txBody>
          </p:sp>
          <p:cxnSp>
            <p:nvCxnSpPr>
              <p:cNvPr id="65" name="Straight Connector 64">
                <a:extLst>
                  <a:ext uri="{FF2B5EF4-FFF2-40B4-BE49-F238E27FC236}">
                    <a16:creationId xmlns:a16="http://schemas.microsoft.com/office/drawing/2014/main" id="{0D72A5FF-09AD-8050-4C02-4D1F7F764CF3}"/>
                  </a:ext>
                </a:extLst>
              </p:cNvPr>
              <p:cNvCxnSpPr>
                <a:cxnSpLocks/>
              </p:cNvCxnSpPr>
              <p:nvPr/>
            </p:nvCxnSpPr>
            <p:spPr>
              <a:xfrm>
                <a:off x="2727895" y="4445496"/>
                <a:ext cx="0" cy="635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D8B93A-F56D-7497-74CC-828F6C9FC695}"/>
                  </a:ext>
                </a:extLst>
              </p:cNvPr>
              <p:cNvCxnSpPr>
                <a:cxnSpLocks/>
              </p:cNvCxnSpPr>
              <p:nvPr/>
            </p:nvCxnSpPr>
            <p:spPr>
              <a:xfrm>
                <a:off x="1606550" y="4445496"/>
                <a:ext cx="0" cy="635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DA046B1-59C3-207B-7235-592491E7812A}"/>
                  </a:ext>
                </a:extLst>
              </p:cNvPr>
              <p:cNvCxnSpPr>
                <a:cxnSpLocks/>
              </p:cNvCxnSpPr>
              <p:nvPr/>
            </p:nvCxnSpPr>
            <p:spPr>
              <a:xfrm>
                <a:off x="3850947" y="4445496"/>
                <a:ext cx="0" cy="635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1D76E7F-3B20-C88B-0586-0749FF7DC7AB}"/>
                  </a:ext>
                </a:extLst>
              </p:cNvPr>
              <p:cNvCxnSpPr>
                <a:cxnSpLocks/>
              </p:cNvCxnSpPr>
              <p:nvPr/>
            </p:nvCxnSpPr>
            <p:spPr>
              <a:xfrm>
                <a:off x="4970828" y="4445496"/>
                <a:ext cx="0" cy="635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48891F4-F775-7393-4F62-71AA56ACE4B7}"/>
                  </a:ext>
                </a:extLst>
              </p:cNvPr>
              <p:cNvCxnSpPr>
                <a:cxnSpLocks/>
              </p:cNvCxnSpPr>
              <p:nvPr/>
            </p:nvCxnSpPr>
            <p:spPr>
              <a:xfrm>
                <a:off x="6091276" y="4445496"/>
                <a:ext cx="0" cy="635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D13053-BD37-426E-ADBB-90C58F03347B}"/>
                  </a:ext>
                </a:extLst>
              </p:cNvPr>
              <p:cNvCxnSpPr>
                <a:cxnSpLocks/>
              </p:cNvCxnSpPr>
              <p:nvPr/>
            </p:nvCxnSpPr>
            <p:spPr>
              <a:xfrm>
                <a:off x="7212053" y="4446570"/>
                <a:ext cx="0" cy="635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C3F38B8-147F-10DD-CCD0-F9E04B5C9424}"/>
                  </a:ext>
                </a:extLst>
              </p:cNvPr>
              <p:cNvSpPr txBox="1"/>
              <p:nvPr/>
            </p:nvSpPr>
            <p:spPr>
              <a:xfrm>
                <a:off x="2515339" y="4471474"/>
                <a:ext cx="422924" cy="246221"/>
              </a:xfrm>
              <a:prstGeom prst="rect">
                <a:avLst/>
              </a:prstGeom>
              <a:noFill/>
            </p:spPr>
            <p:txBody>
              <a:bodyPr wrap="square" rtlCol="0">
                <a:spAutoFit/>
              </a:bodyPr>
              <a:lstStyle/>
              <a:p>
                <a:pPr algn="ctr"/>
                <a:r>
                  <a:rPr lang="en-US" sz="1000">
                    <a:solidFill>
                      <a:schemeClr val="tx1">
                        <a:lumMod val="65000"/>
                        <a:lumOff val="35000"/>
                      </a:schemeClr>
                    </a:solidFill>
                  </a:rPr>
                  <a:t>1</a:t>
                </a:r>
              </a:p>
            </p:txBody>
          </p:sp>
          <p:sp>
            <p:nvSpPr>
              <p:cNvPr id="72" name="TextBox 71">
                <a:extLst>
                  <a:ext uri="{FF2B5EF4-FFF2-40B4-BE49-F238E27FC236}">
                    <a16:creationId xmlns:a16="http://schemas.microsoft.com/office/drawing/2014/main" id="{8D93567E-BAB0-A2B3-F436-4C427C339D12}"/>
                  </a:ext>
                </a:extLst>
              </p:cNvPr>
              <p:cNvSpPr txBox="1"/>
              <p:nvPr/>
            </p:nvSpPr>
            <p:spPr>
              <a:xfrm>
                <a:off x="3664192" y="4471474"/>
                <a:ext cx="384464" cy="246221"/>
              </a:xfrm>
              <a:prstGeom prst="rect">
                <a:avLst/>
              </a:prstGeom>
              <a:noFill/>
            </p:spPr>
            <p:txBody>
              <a:bodyPr wrap="square" rtlCol="0">
                <a:spAutoFit/>
              </a:bodyPr>
              <a:lstStyle/>
              <a:p>
                <a:pPr algn="ctr"/>
                <a:r>
                  <a:rPr lang="en-US" sz="1000">
                    <a:solidFill>
                      <a:schemeClr val="tx1">
                        <a:lumMod val="65000"/>
                        <a:lumOff val="35000"/>
                      </a:schemeClr>
                    </a:solidFill>
                  </a:rPr>
                  <a:t>2</a:t>
                </a:r>
              </a:p>
            </p:txBody>
          </p:sp>
          <p:sp>
            <p:nvSpPr>
              <p:cNvPr id="73" name="TextBox 72">
                <a:extLst>
                  <a:ext uri="{FF2B5EF4-FFF2-40B4-BE49-F238E27FC236}">
                    <a16:creationId xmlns:a16="http://schemas.microsoft.com/office/drawing/2014/main" id="{BD7894DD-26C8-131D-07CD-C3BBFE6DE294}"/>
                  </a:ext>
                </a:extLst>
              </p:cNvPr>
              <p:cNvSpPr txBox="1"/>
              <p:nvPr/>
            </p:nvSpPr>
            <p:spPr>
              <a:xfrm>
                <a:off x="4780328" y="4471474"/>
                <a:ext cx="384464" cy="246221"/>
              </a:xfrm>
              <a:prstGeom prst="rect">
                <a:avLst/>
              </a:prstGeom>
              <a:noFill/>
            </p:spPr>
            <p:txBody>
              <a:bodyPr wrap="square" rtlCol="0">
                <a:spAutoFit/>
              </a:bodyPr>
              <a:lstStyle/>
              <a:p>
                <a:pPr algn="ctr"/>
                <a:r>
                  <a:rPr lang="en-US" sz="1000">
                    <a:solidFill>
                      <a:schemeClr val="tx1">
                        <a:lumMod val="65000"/>
                        <a:lumOff val="35000"/>
                      </a:schemeClr>
                    </a:solidFill>
                  </a:rPr>
                  <a:t>3</a:t>
                </a:r>
              </a:p>
            </p:txBody>
          </p:sp>
          <p:sp>
            <p:nvSpPr>
              <p:cNvPr id="74" name="TextBox 73">
                <a:extLst>
                  <a:ext uri="{FF2B5EF4-FFF2-40B4-BE49-F238E27FC236}">
                    <a16:creationId xmlns:a16="http://schemas.microsoft.com/office/drawing/2014/main" id="{E090C976-FCCA-7628-3C32-204989F58907}"/>
                  </a:ext>
                </a:extLst>
              </p:cNvPr>
              <p:cNvSpPr txBox="1"/>
              <p:nvPr/>
            </p:nvSpPr>
            <p:spPr>
              <a:xfrm>
                <a:off x="5890356" y="4471474"/>
                <a:ext cx="384464" cy="246221"/>
              </a:xfrm>
              <a:prstGeom prst="rect">
                <a:avLst/>
              </a:prstGeom>
              <a:noFill/>
            </p:spPr>
            <p:txBody>
              <a:bodyPr wrap="square" rtlCol="0">
                <a:spAutoFit/>
              </a:bodyPr>
              <a:lstStyle/>
              <a:p>
                <a:pPr algn="ctr"/>
                <a:r>
                  <a:rPr lang="en-US" sz="1000">
                    <a:solidFill>
                      <a:schemeClr val="tx1">
                        <a:lumMod val="65000"/>
                        <a:lumOff val="35000"/>
                      </a:schemeClr>
                    </a:solidFill>
                  </a:rPr>
                  <a:t>4</a:t>
                </a:r>
              </a:p>
            </p:txBody>
          </p:sp>
          <p:sp>
            <p:nvSpPr>
              <p:cNvPr id="75" name="TextBox 74">
                <a:extLst>
                  <a:ext uri="{FF2B5EF4-FFF2-40B4-BE49-F238E27FC236}">
                    <a16:creationId xmlns:a16="http://schemas.microsoft.com/office/drawing/2014/main" id="{AE3D14A3-E839-BA33-A2DA-239C438C1A04}"/>
                  </a:ext>
                </a:extLst>
              </p:cNvPr>
              <p:cNvSpPr txBox="1"/>
              <p:nvPr/>
            </p:nvSpPr>
            <p:spPr>
              <a:xfrm>
                <a:off x="7019821" y="4470509"/>
                <a:ext cx="384464" cy="246221"/>
              </a:xfrm>
              <a:prstGeom prst="rect">
                <a:avLst/>
              </a:prstGeom>
              <a:noFill/>
            </p:spPr>
            <p:txBody>
              <a:bodyPr wrap="square" rtlCol="0">
                <a:spAutoFit/>
              </a:bodyPr>
              <a:lstStyle/>
              <a:p>
                <a:pPr algn="ctr"/>
                <a:r>
                  <a:rPr lang="en-US" sz="1000">
                    <a:solidFill>
                      <a:schemeClr val="tx1">
                        <a:lumMod val="65000"/>
                        <a:lumOff val="35000"/>
                      </a:schemeClr>
                    </a:solidFill>
                  </a:rPr>
                  <a:t>5</a:t>
                </a:r>
              </a:p>
            </p:txBody>
          </p:sp>
        </p:grpSp>
        <p:sp>
          <p:nvSpPr>
            <p:cNvPr id="19" name="TextBox 18">
              <a:extLst>
                <a:ext uri="{FF2B5EF4-FFF2-40B4-BE49-F238E27FC236}">
                  <a16:creationId xmlns:a16="http://schemas.microsoft.com/office/drawing/2014/main" id="{81BCA8F8-81BA-C3A5-7967-35E17E35F869}"/>
                </a:ext>
              </a:extLst>
            </p:cNvPr>
            <p:cNvSpPr txBox="1"/>
            <p:nvPr/>
          </p:nvSpPr>
          <p:spPr>
            <a:xfrm>
              <a:off x="3512229" y="4705786"/>
              <a:ext cx="1901033"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itchFamily="34" charset="0"/>
                  <a:ea typeface="+mn-ea"/>
                  <a:cs typeface="Arial" pitchFamily="34" charset="0"/>
                </a:rPr>
                <a:t>Years from ESRD onset</a:t>
              </a:r>
            </a:p>
          </p:txBody>
        </p:sp>
      </p:grpSp>
    </p:spTree>
    <p:extLst>
      <p:ext uri="{BB962C8B-B14F-4D97-AF65-F5344CB8AC3E}">
        <p14:creationId xmlns:p14="http://schemas.microsoft.com/office/powerpoint/2010/main" val="6743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9B5E-A2CB-428D-91D7-0DF0A3AF5151}"/>
              </a:ext>
            </a:extLst>
          </p:cNvPr>
          <p:cNvSpPr>
            <a:spLocks noGrp="1"/>
          </p:cNvSpPr>
          <p:nvPr>
            <p:ph type="title"/>
          </p:nvPr>
        </p:nvSpPr>
        <p:spPr/>
        <p:txBody>
          <a:bodyPr/>
          <a:lstStyle/>
          <a:p>
            <a:r>
              <a:rPr lang="en-US"/>
              <a:t>Many Living Kidney Donors May Experience Positive Psychosocial Effects</a:t>
            </a:r>
          </a:p>
        </p:txBody>
      </p:sp>
      <p:sp>
        <p:nvSpPr>
          <p:cNvPr id="10" name="Content Placeholder 2">
            <a:extLst>
              <a:ext uri="{FF2B5EF4-FFF2-40B4-BE49-F238E27FC236}">
                <a16:creationId xmlns:a16="http://schemas.microsoft.com/office/drawing/2014/main" id="{8019C675-FE93-4642-E72E-3C64C60CDB93}"/>
              </a:ext>
            </a:extLst>
          </p:cNvPr>
          <p:cNvSpPr>
            <a:spLocks noGrp="1"/>
          </p:cNvSpPr>
          <p:nvPr>
            <p:ph idx="1"/>
          </p:nvPr>
        </p:nvSpPr>
        <p:spPr>
          <a:xfrm>
            <a:off x="1069975" y="1150338"/>
            <a:ext cx="10582275" cy="1509780"/>
          </a:xfrm>
        </p:spPr>
        <p:txBody>
          <a:bodyPr/>
          <a:lstStyle/>
          <a:p>
            <a:pPr>
              <a:lnSpc>
                <a:spcPct val="100000"/>
              </a:lnSpc>
            </a:pPr>
            <a:r>
              <a:rPr lang="en-US" sz="2000"/>
              <a:t>In a study of 56 participants, several l</a:t>
            </a:r>
            <a:r>
              <a:rPr lang="en-US" sz="2000" noProof="0" err="1"/>
              <a:t>iving</a:t>
            </a:r>
            <a:r>
              <a:rPr lang="en-US" sz="2000" noProof="0"/>
              <a:t> kidney donors report having positive </a:t>
            </a:r>
            <a:r>
              <a:rPr lang="en-US" sz="2000"/>
              <a:t>effects</a:t>
            </a:r>
            <a:r>
              <a:rPr lang="en-US" sz="2000" noProof="0"/>
              <a:t> associated with their organ donation experience</a:t>
            </a:r>
            <a:r>
              <a:rPr lang="en-US" sz="2000" baseline="30000" noProof="0"/>
              <a:t>1</a:t>
            </a:r>
          </a:p>
          <a:p>
            <a:pPr lvl="0"/>
            <a:r>
              <a:rPr lang="en-US" sz="2000"/>
              <a:t>Many donors feel a deep sense of fulfillment, with little to no regret about donating, and would make the same decision to donate again</a:t>
            </a:r>
            <a:r>
              <a:rPr lang="en-US" sz="2000" baseline="30000"/>
              <a:t>2-4</a:t>
            </a:r>
            <a:endParaRPr lang="en-US" sz="2000"/>
          </a:p>
          <a:p>
            <a:pPr>
              <a:lnSpc>
                <a:spcPct val="100000"/>
              </a:lnSpc>
            </a:pPr>
            <a:endParaRPr lang="en-US" sz="2000" baseline="30000" noProof="0"/>
          </a:p>
        </p:txBody>
      </p:sp>
      <p:sp>
        <p:nvSpPr>
          <p:cNvPr id="12" name="TextBox 11">
            <a:extLst>
              <a:ext uri="{FF2B5EF4-FFF2-40B4-BE49-F238E27FC236}">
                <a16:creationId xmlns:a16="http://schemas.microsoft.com/office/drawing/2014/main" id="{0A967FFB-0A2B-0200-06E9-07BAD7661ABC}"/>
              </a:ext>
            </a:extLst>
          </p:cNvPr>
          <p:cNvSpPr txBox="1"/>
          <p:nvPr/>
        </p:nvSpPr>
        <p:spPr>
          <a:xfrm>
            <a:off x="607479" y="6046226"/>
            <a:ext cx="9208655" cy="811773"/>
          </a:xfrm>
          <a:prstGeom prst="rect">
            <a:avLst/>
          </a:prstGeom>
          <a:noFill/>
        </p:spPr>
        <p:txBody>
          <a:bodyPr wrap="square" rtlCol="0" anchor="b" anchorCtr="0">
            <a:noAutofit/>
          </a:bodyPr>
          <a:lstStyle/>
          <a:p>
            <a:r>
              <a:rPr lang="de-DE" sz="800" b="1">
                <a:ea typeface="ITC Avant Garde Gothic Std Book" charset="0"/>
              </a:rPr>
              <a:t>1. </a:t>
            </a:r>
            <a:r>
              <a:rPr lang="de-DE" sz="800">
                <a:ea typeface="ITC Avant Garde Gothic Std Book" charset="0"/>
              </a:rPr>
              <a:t>Van Pilsum Rasmussen SE, et al. </a:t>
            </a:r>
            <a:r>
              <a:rPr lang="de-DE" sz="800" i="1">
                <a:ea typeface="ITC Avant Garde Gothic Std Book" charset="0"/>
              </a:rPr>
              <a:t>Transplant Direct</a:t>
            </a:r>
            <a:r>
              <a:rPr lang="de-DE" sz="800">
                <a:ea typeface="ITC Avant Garde Gothic Std Book" charset="0"/>
              </a:rPr>
              <a:t>. 2020;6(12):e626. doi:10.1097/TXD.0000000000001068 </a:t>
            </a:r>
            <a:r>
              <a:rPr lang="en-US" sz="800" b="1">
                <a:ea typeface="ITC Avant Garde Gothic Std Book" charset="0"/>
              </a:rPr>
              <a:t>2. </a:t>
            </a:r>
            <a:r>
              <a:rPr lang="en-US" sz="800">
                <a:ea typeface="ITC Avant Garde Gothic Std Book" charset="0"/>
              </a:rPr>
              <a:t>Dew MA. Accessed August 30, 2024. https://www.livingdonortoolkit.com/sites/default/files/pdf/Chapter%2013%20%20Psychosocial%20Risks%20of%20kidney%20donation_0.pdf </a:t>
            </a:r>
            <a:r>
              <a:rPr lang="de-DE" sz="800" b="1">
                <a:ea typeface="ITC Avant Garde Gothic Std Book" charset="0"/>
              </a:rPr>
              <a:t>3. </a:t>
            </a:r>
            <a:r>
              <a:rPr lang="de-DE" sz="800">
                <a:ea typeface="ITC Avant Garde Gothic Std Book" charset="0"/>
              </a:rPr>
              <a:t>Cazauvieilh V, et al. </a:t>
            </a:r>
            <a:r>
              <a:rPr lang="de-DE" sz="800" i="1">
                <a:ea typeface="ITC Avant Garde Gothic Std Book" charset="0"/>
              </a:rPr>
              <a:t>Transpl Int</a:t>
            </a:r>
            <a:r>
              <a:rPr lang="de-DE" sz="800">
                <a:ea typeface="ITC Avant Garde Gothic Std Book" charset="0"/>
              </a:rPr>
              <a:t>. 2023;36:11827. doi:10.3389/ti.2023.11827 </a:t>
            </a:r>
            <a:r>
              <a:rPr lang="de-DE" sz="800" b="1">
                <a:ea typeface="ITC Avant Garde Gothic Std Book" charset="0"/>
              </a:rPr>
              <a:t>4. </a:t>
            </a:r>
            <a:r>
              <a:rPr lang="de-DE" sz="800">
                <a:ea typeface="ITC Avant Garde Gothic Std Book" charset="0"/>
              </a:rPr>
              <a:t>Wadstöm J, et al. </a:t>
            </a:r>
            <a:r>
              <a:rPr lang="de-DE" sz="800" i="1">
                <a:ea typeface="ITC Avant Garde Gothic Std Book" charset="0"/>
              </a:rPr>
              <a:t>Ann Transplant</a:t>
            </a:r>
            <a:r>
              <a:rPr lang="de-DE" sz="800">
                <a:ea typeface="ITC Avant Garde Gothic Std Book" charset="0"/>
              </a:rPr>
              <a:t>. 2019;24:234-241. </a:t>
            </a:r>
            <a:endParaRPr lang="en-US" sz="800">
              <a:ea typeface="ITC Avant Garde Gothic Std Book" charset="0"/>
            </a:endParaRPr>
          </a:p>
        </p:txBody>
      </p:sp>
      <p:sp>
        <p:nvSpPr>
          <p:cNvPr id="14" name="TextBox 13">
            <a:extLst>
              <a:ext uri="{FF2B5EF4-FFF2-40B4-BE49-F238E27FC236}">
                <a16:creationId xmlns:a16="http://schemas.microsoft.com/office/drawing/2014/main" id="{CFFF537E-1A27-C3FF-4D3B-E348C992DF22}"/>
              </a:ext>
            </a:extLst>
          </p:cNvPr>
          <p:cNvSpPr txBox="1"/>
          <p:nvPr/>
        </p:nvSpPr>
        <p:spPr>
          <a:xfrm>
            <a:off x="2883038" y="2557868"/>
            <a:ext cx="6824132" cy="400110"/>
          </a:xfrm>
          <a:prstGeom prst="rect">
            <a:avLst/>
          </a:prstGeom>
          <a:noFill/>
        </p:spPr>
        <p:txBody>
          <a:bodyPr wrap="square" rtlCol="0">
            <a:spAutoFit/>
          </a:bodyPr>
          <a:lstStyle/>
          <a:p>
            <a:pPr algn="ctr"/>
            <a:r>
              <a:rPr lang="en-US" sz="2000" b="1">
                <a:solidFill>
                  <a:schemeClr val="accent3"/>
                </a:solidFill>
                <a:latin typeface="+mn-lt"/>
              </a:rPr>
              <a:t>Main Considerations</a:t>
            </a:r>
            <a:r>
              <a:rPr lang="en-US" sz="2000" b="1" baseline="30000">
                <a:solidFill>
                  <a:schemeClr val="accent3"/>
                </a:solidFill>
                <a:latin typeface="+mn-lt"/>
              </a:rPr>
              <a:t>1</a:t>
            </a:r>
            <a:endParaRPr lang="en-US" sz="2000" b="1">
              <a:solidFill>
                <a:schemeClr val="accent3"/>
              </a:solidFill>
              <a:latin typeface="+mn-lt"/>
            </a:endParaRPr>
          </a:p>
        </p:txBody>
      </p:sp>
      <p:graphicFrame>
        <p:nvGraphicFramePr>
          <p:cNvPr id="4" name="Table 3">
            <a:extLst>
              <a:ext uri="{FF2B5EF4-FFF2-40B4-BE49-F238E27FC236}">
                <a16:creationId xmlns:a16="http://schemas.microsoft.com/office/drawing/2014/main" id="{D9B3E79F-4597-0A8C-B0FC-29338CC6C3A2}"/>
              </a:ext>
            </a:extLst>
          </p:cNvPr>
          <p:cNvGraphicFramePr>
            <a:graphicFrameLocks noGrp="1"/>
          </p:cNvGraphicFramePr>
          <p:nvPr>
            <p:extLst>
              <p:ext uri="{D42A27DB-BD31-4B8C-83A1-F6EECF244321}">
                <p14:modId xmlns:p14="http://schemas.microsoft.com/office/powerpoint/2010/main" val="980933137"/>
              </p:ext>
            </p:extLst>
          </p:nvPr>
        </p:nvGraphicFramePr>
        <p:xfrm>
          <a:off x="1069975" y="3069849"/>
          <a:ext cx="10602913" cy="2514600"/>
        </p:xfrm>
        <a:graphic>
          <a:graphicData uri="http://schemas.openxmlformats.org/drawingml/2006/table">
            <a:tbl>
              <a:tblPr firstRow="1" bandRow="1">
                <a:tableStyleId>{5C22544A-7EE6-4342-B048-85BDC9FD1C3A}</a:tableStyleId>
              </a:tblPr>
              <a:tblGrid>
                <a:gridCol w="3927793">
                  <a:extLst>
                    <a:ext uri="{9D8B030D-6E8A-4147-A177-3AD203B41FA5}">
                      <a16:colId xmlns:a16="http://schemas.microsoft.com/office/drawing/2014/main" val="22025149"/>
                    </a:ext>
                  </a:extLst>
                </a:gridCol>
                <a:gridCol w="3200400">
                  <a:extLst>
                    <a:ext uri="{9D8B030D-6E8A-4147-A177-3AD203B41FA5}">
                      <a16:colId xmlns:a16="http://schemas.microsoft.com/office/drawing/2014/main" val="940417157"/>
                    </a:ext>
                  </a:extLst>
                </a:gridCol>
                <a:gridCol w="3474720">
                  <a:extLst>
                    <a:ext uri="{9D8B030D-6E8A-4147-A177-3AD203B41FA5}">
                      <a16:colId xmlns:a16="http://schemas.microsoft.com/office/drawing/2014/main" val="3123665675"/>
                    </a:ext>
                  </a:extLst>
                </a:gridCol>
              </a:tblGrid>
              <a:tr h="457200">
                <a:tc>
                  <a:txBody>
                    <a:bodyPr/>
                    <a:lstStyle/>
                    <a:p>
                      <a:pPr algn="ctr"/>
                      <a:r>
                        <a:rPr lang="en-US"/>
                        <a:t>Health and wellness</a:t>
                      </a:r>
                    </a:p>
                  </a:txBody>
                  <a:tcPr anchor="ctr">
                    <a:lnB w="12700" cap="flat" cmpd="sng" algn="ctr">
                      <a:noFill/>
                      <a:prstDash val="solid"/>
                      <a:round/>
                      <a:headEnd type="none" w="med" len="med"/>
                      <a:tailEnd type="none" w="med" len="med"/>
                    </a:lnB>
                    <a:solidFill>
                      <a:srgbClr val="0180B4"/>
                    </a:solidFill>
                  </a:tcPr>
                </a:tc>
                <a:tc>
                  <a:txBody>
                    <a:bodyPr/>
                    <a:lstStyle/>
                    <a:p>
                      <a:pPr algn="ctr"/>
                      <a:r>
                        <a:rPr lang="en-US"/>
                        <a:t>Time and financial</a:t>
                      </a:r>
                    </a:p>
                  </a:txBody>
                  <a:tcPr anchor="ctr">
                    <a:lnB w="12700" cap="flat" cmpd="sng" algn="ctr">
                      <a:noFill/>
                      <a:prstDash val="solid"/>
                      <a:round/>
                      <a:headEnd type="none" w="med" len="med"/>
                      <a:tailEnd type="none" w="med" len="med"/>
                    </a:lnB>
                    <a:solidFill>
                      <a:srgbClr val="0180B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Interpersonal</a:t>
                      </a:r>
                    </a:p>
                  </a:txBody>
                  <a:tcPr anchor="ctr">
                    <a:lnB w="12700" cap="flat" cmpd="sng" algn="ctr">
                      <a:noFill/>
                      <a:prstDash val="solid"/>
                      <a:round/>
                      <a:headEnd type="none" w="med" len="med"/>
                      <a:tailEnd type="none" w="med" len="med"/>
                    </a:lnB>
                    <a:solidFill>
                      <a:srgbClr val="0180B4"/>
                    </a:solidFill>
                  </a:tcPr>
                </a:tc>
                <a:extLst>
                  <a:ext uri="{0D108BD9-81ED-4DB2-BD59-A6C34878D82A}">
                    <a16:rowId xmlns:a16="http://schemas.microsoft.com/office/drawing/2014/main" val="1899844690"/>
                  </a:ext>
                </a:extLst>
              </a:tr>
              <a:tr h="370840">
                <a:tc>
                  <a:txBody>
                    <a:bodyPr/>
                    <a:lstStyle/>
                    <a:p>
                      <a:pPr marL="231775" indent="-231775">
                        <a:spcAft>
                          <a:spcPts val="600"/>
                        </a:spcAft>
                        <a:buFont typeface="Arial" panose="020B0604020202020204" pitchFamily="34" charset="0"/>
                        <a:buChar char="•"/>
                      </a:pPr>
                      <a:r>
                        <a:rPr lang="en-US" sz="1700">
                          <a:solidFill>
                            <a:schemeClr val="tx1"/>
                          </a:solidFill>
                        </a:rPr>
                        <a:t>More proactive about health</a:t>
                      </a:r>
                    </a:p>
                    <a:p>
                      <a:pPr marL="231775" indent="-231775">
                        <a:spcAft>
                          <a:spcPts val="600"/>
                        </a:spcAft>
                        <a:buFont typeface="Arial" panose="020B0604020202020204" pitchFamily="34" charset="0"/>
                        <a:buChar char="•"/>
                      </a:pPr>
                      <a:r>
                        <a:rPr lang="en-US" sz="1700">
                          <a:solidFill>
                            <a:schemeClr val="tx1"/>
                          </a:solidFill>
                        </a:rPr>
                        <a:t>Reduced stress/worry about transplant recipient</a:t>
                      </a:r>
                    </a:p>
                    <a:p>
                      <a:pPr marL="231775" indent="-231775">
                        <a:spcAft>
                          <a:spcPts val="600"/>
                        </a:spcAft>
                        <a:buFont typeface="Arial" panose="020B0604020202020204" pitchFamily="34" charset="0"/>
                        <a:buChar char="•"/>
                      </a:pPr>
                      <a:r>
                        <a:rPr lang="en-US" sz="1700">
                          <a:solidFill>
                            <a:schemeClr val="tx1"/>
                          </a:solidFill>
                        </a:rPr>
                        <a:t>Emotional or mental effects (e.g., personal growth, particularly their relationship with the recipient)</a:t>
                      </a:r>
                    </a:p>
                  </a:txBody>
                  <a:tcPr>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E7F2FC"/>
                    </a:solidFill>
                  </a:tcPr>
                </a:tc>
                <a:tc>
                  <a:txBody>
                    <a:bodyPr/>
                    <a:lstStyle/>
                    <a:p>
                      <a:pPr marL="231775" indent="-231775">
                        <a:spcAft>
                          <a:spcPts val="600"/>
                        </a:spcAft>
                        <a:buFont typeface="Arial" panose="020B0604020202020204" pitchFamily="34" charset="0"/>
                        <a:buChar char="•"/>
                      </a:pPr>
                      <a:r>
                        <a:rPr lang="en-US" sz="1700">
                          <a:solidFill>
                            <a:schemeClr val="tx1"/>
                          </a:solidFill>
                        </a:rPr>
                        <a:t>Reduced caregiving burden for donors in interdependent relationships with their recipients</a:t>
                      </a:r>
                    </a:p>
                    <a:p>
                      <a:pPr marL="231775" indent="-231775">
                        <a:spcAft>
                          <a:spcPts val="600"/>
                        </a:spcAft>
                        <a:buFont typeface="Arial" panose="020B0604020202020204" pitchFamily="34" charset="0"/>
                        <a:buChar char="•"/>
                      </a:pPr>
                      <a:r>
                        <a:rPr lang="en-US" sz="1700">
                          <a:solidFill>
                            <a:schemeClr val="tx1"/>
                          </a:solidFill>
                        </a:rPr>
                        <a:t>Return to normalcy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E7F2FC"/>
                    </a:solidFill>
                  </a:tcPr>
                </a:tc>
                <a:tc>
                  <a:txBody>
                    <a:bodyPr/>
                    <a:lstStyle/>
                    <a:p>
                      <a:pPr marL="231775" indent="-231775">
                        <a:spcAft>
                          <a:spcPts val="600"/>
                        </a:spcAft>
                        <a:buFont typeface="Arial" panose="020B0604020202020204" pitchFamily="34" charset="0"/>
                        <a:buChar char="•"/>
                      </a:pPr>
                      <a:r>
                        <a:rPr lang="en-US" sz="1700">
                          <a:solidFill>
                            <a:schemeClr val="tx1"/>
                          </a:solidFill>
                        </a:rPr>
                        <a:t>Help the recipient</a:t>
                      </a:r>
                    </a:p>
                    <a:p>
                      <a:pPr marL="231775" indent="-231775">
                        <a:spcAft>
                          <a:spcPts val="600"/>
                        </a:spcAft>
                        <a:buFont typeface="Arial" panose="020B0604020202020204" pitchFamily="34" charset="0"/>
                        <a:buChar char="•"/>
                      </a:pPr>
                      <a:r>
                        <a:rPr lang="en-US" sz="1700">
                          <a:solidFill>
                            <a:schemeClr val="tx1"/>
                          </a:solidFill>
                        </a:rPr>
                        <a:t>In instances where the donor is a family member, may create a closer relationship between recipient and family</a:t>
                      </a:r>
                    </a:p>
                    <a:p>
                      <a:pPr marL="231775" indent="-231775">
                        <a:spcAft>
                          <a:spcPts val="600"/>
                        </a:spcAft>
                        <a:buFont typeface="Arial" panose="020B0604020202020204" pitchFamily="34" charset="0"/>
                        <a:buChar char="•"/>
                      </a:pPr>
                      <a:r>
                        <a:rPr lang="en-US" sz="1700">
                          <a:solidFill>
                            <a:schemeClr val="tx1"/>
                          </a:solidFill>
                        </a:rPr>
                        <a:t>Sense of courage, confidence, and resilience</a:t>
                      </a:r>
                    </a:p>
                  </a:txBody>
                  <a:tcPr>
                    <a:lnL w="1905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rgbClr val="E7F2FC"/>
                    </a:solidFill>
                  </a:tcPr>
                </a:tc>
                <a:extLst>
                  <a:ext uri="{0D108BD9-81ED-4DB2-BD59-A6C34878D82A}">
                    <a16:rowId xmlns:a16="http://schemas.microsoft.com/office/drawing/2014/main" val="3233549441"/>
                  </a:ext>
                </a:extLst>
              </a:tr>
            </a:tbl>
          </a:graphicData>
        </a:graphic>
      </p:graphicFrame>
    </p:spTree>
    <p:extLst>
      <p:ext uri="{BB962C8B-B14F-4D97-AF65-F5344CB8AC3E}">
        <p14:creationId xmlns:p14="http://schemas.microsoft.com/office/powerpoint/2010/main" val="194527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1858-F47A-BCF0-35C8-298B1B4C1C26}"/>
              </a:ext>
            </a:extLst>
          </p:cNvPr>
          <p:cNvSpPr>
            <a:spLocks noGrp="1"/>
          </p:cNvSpPr>
          <p:nvPr>
            <p:ph type="title"/>
          </p:nvPr>
        </p:nvSpPr>
        <p:spPr/>
        <p:txBody>
          <a:bodyPr/>
          <a:lstStyle/>
          <a:p>
            <a:r>
              <a:rPr lang="en-US"/>
              <a:t>Prior Living Kidney Donors Receive Waitlist Prioritization If They Require a Kidney Transplant </a:t>
            </a:r>
          </a:p>
        </p:txBody>
      </p:sp>
      <p:sp>
        <p:nvSpPr>
          <p:cNvPr id="3" name="Content Placeholder 2">
            <a:extLst>
              <a:ext uri="{FF2B5EF4-FFF2-40B4-BE49-F238E27FC236}">
                <a16:creationId xmlns:a16="http://schemas.microsoft.com/office/drawing/2014/main" id="{F9F76451-C6AB-9C98-B4CA-56A268B7DBE7}"/>
              </a:ext>
            </a:extLst>
          </p:cNvPr>
          <p:cNvSpPr>
            <a:spLocks noGrp="1"/>
          </p:cNvSpPr>
          <p:nvPr>
            <p:ph idx="1"/>
          </p:nvPr>
        </p:nvSpPr>
        <p:spPr>
          <a:xfrm>
            <a:off x="1069848" y="1088137"/>
            <a:ext cx="10582574" cy="2253621"/>
          </a:xfrm>
        </p:spPr>
        <p:txBody>
          <a:bodyPr/>
          <a:lstStyle/>
          <a:p>
            <a:r>
              <a:rPr lang="en-US" sz="2000"/>
              <a:t>PLDs began receiving priority, regardless of waiting time, over most other local candidates on the OPTN kidney waiting list in September 1996</a:t>
            </a:r>
          </a:p>
          <a:p>
            <a:pPr lvl="1"/>
            <a:r>
              <a:rPr lang="en-US" sz="2000"/>
              <a:t>PLDs are allowed to receive this priority more than once, if needed </a:t>
            </a:r>
          </a:p>
          <a:p>
            <a:r>
              <a:rPr lang="en-US" sz="2200"/>
              <a:t>Based on data from the OPTN on PLDs who were added to the kidney waiting list and received PLD priority between January 1, 2010, and July 31, 2015, in the United States</a:t>
            </a:r>
          </a:p>
        </p:txBody>
      </p:sp>
      <p:sp>
        <p:nvSpPr>
          <p:cNvPr id="4" name="TextBox 3">
            <a:extLst>
              <a:ext uri="{FF2B5EF4-FFF2-40B4-BE49-F238E27FC236}">
                <a16:creationId xmlns:a16="http://schemas.microsoft.com/office/drawing/2014/main" id="{22E1F445-3AA9-BA27-F972-9C27E014F7CF}"/>
              </a:ext>
            </a:extLst>
          </p:cNvPr>
          <p:cNvSpPr txBox="1"/>
          <p:nvPr/>
        </p:nvSpPr>
        <p:spPr>
          <a:xfrm>
            <a:off x="609600" y="6046972"/>
            <a:ext cx="9978736" cy="811773"/>
          </a:xfrm>
          <a:prstGeom prst="rect">
            <a:avLst/>
          </a:prstGeom>
          <a:noFill/>
        </p:spPr>
        <p:txBody>
          <a:bodyPr wrap="square" rtlCol="0" anchor="b" anchorCtr="0">
            <a:noAutofit/>
          </a:bodyPr>
          <a:lstStyle/>
          <a:p>
            <a:r>
              <a:rPr lang="en-US" sz="800">
                <a:ea typeface="ITC Avant Garde Gothic Std Book" charset="0"/>
              </a:rPr>
              <a:t>CI, confidence interval; OPTN, Organ Procurement and Transplantation Network; PLD, prior living donor.</a:t>
            </a:r>
          </a:p>
          <a:p>
            <a:pPr indent="-914400"/>
            <a:r>
              <a:rPr lang="en-US" sz="800">
                <a:ea typeface="ITC Avant Garde Gothic Std Book" charset="0"/>
              </a:rPr>
              <a:t>T</a:t>
            </a:r>
            <a:r>
              <a:rPr lang="en-US" sz="800"/>
              <a:t>he Kaplan-Meier median waiting time spent in active status with PLD priority (</a:t>
            </a:r>
            <a:r>
              <a:rPr lang="en-US" sz="800" err="1"/>
              <a:t>ie</a:t>
            </a:r>
            <a:r>
              <a:rPr lang="en-US" sz="800"/>
              <a:t>, excluding all time in inactive status or without PLD priority).</a:t>
            </a:r>
          </a:p>
          <a:p>
            <a:pPr indent="-914400"/>
            <a:r>
              <a:rPr lang="en-US" sz="800" err="1"/>
              <a:t>Wainright</a:t>
            </a:r>
            <a:r>
              <a:rPr lang="en-US" sz="800"/>
              <a:t> JL, et al. </a:t>
            </a:r>
            <a:r>
              <a:rPr lang="en-US" sz="800" i="1"/>
              <a:t>Clin J Am Soc Nephrol. </a:t>
            </a:r>
            <a:r>
              <a:rPr lang="en-US" sz="800"/>
              <a:t>2016;11(11):2047-2052.</a:t>
            </a:r>
          </a:p>
          <a:p>
            <a:endParaRPr lang="en-US" sz="800">
              <a:ea typeface="ITC Avant Garde Gothic Std Book" charset="0"/>
            </a:endParaRPr>
          </a:p>
        </p:txBody>
      </p:sp>
      <p:sp>
        <p:nvSpPr>
          <p:cNvPr id="5" name="Rectangle: Rounded Corners 4">
            <a:extLst>
              <a:ext uri="{FF2B5EF4-FFF2-40B4-BE49-F238E27FC236}">
                <a16:creationId xmlns:a16="http://schemas.microsoft.com/office/drawing/2014/main" id="{934AF627-7F7F-9794-12A6-6F51A990DF43}"/>
              </a:ext>
            </a:extLst>
          </p:cNvPr>
          <p:cNvSpPr/>
          <p:nvPr/>
        </p:nvSpPr>
        <p:spPr>
          <a:xfrm>
            <a:off x="2582546" y="5290031"/>
            <a:ext cx="7026908" cy="715796"/>
          </a:xfrm>
          <a:prstGeom prst="roundRect">
            <a:avLst/>
          </a:prstGeom>
          <a:solidFill>
            <a:schemeClr val="bg1"/>
          </a:solidFill>
          <a:ln>
            <a:solidFill>
              <a:srgbClr val="007F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a:solidFill>
                  <a:schemeClr val="tx1"/>
                </a:solidFill>
              </a:rPr>
              <a:t>Data have shown that PLDs’ priority on the waiting list is notably shorter than those of comparable non-PLD candidates</a:t>
            </a:r>
          </a:p>
        </p:txBody>
      </p:sp>
      <p:sp>
        <p:nvSpPr>
          <p:cNvPr id="7" name="TextBox 6">
            <a:extLst>
              <a:ext uri="{FF2B5EF4-FFF2-40B4-BE49-F238E27FC236}">
                <a16:creationId xmlns:a16="http://schemas.microsoft.com/office/drawing/2014/main" id="{BBB59834-171A-5DD5-B5AF-5C7D980C7CE5}"/>
              </a:ext>
            </a:extLst>
          </p:cNvPr>
          <p:cNvSpPr txBox="1"/>
          <p:nvPr/>
        </p:nvSpPr>
        <p:spPr>
          <a:xfrm>
            <a:off x="1371767" y="3341758"/>
            <a:ext cx="9978736" cy="707886"/>
          </a:xfrm>
          <a:prstGeom prst="rect">
            <a:avLst/>
          </a:prstGeom>
          <a:noFill/>
        </p:spPr>
        <p:txBody>
          <a:bodyPr wrap="square">
            <a:spAutoFit/>
          </a:bodyPr>
          <a:lstStyle/>
          <a:p>
            <a:pPr marL="457200" lvl="1" indent="0" algn="ctr">
              <a:buNone/>
            </a:pPr>
            <a:r>
              <a:rPr lang="en-US" sz="2000" b="1">
                <a:solidFill>
                  <a:schemeClr val="accent3"/>
                </a:solidFill>
              </a:rPr>
              <a:t>After PLDs received their PLD priority, the waiting time spent before deceased donor transplant was </a:t>
            </a:r>
          </a:p>
        </p:txBody>
      </p:sp>
      <p:sp>
        <p:nvSpPr>
          <p:cNvPr id="8" name="TextBox 7">
            <a:extLst>
              <a:ext uri="{FF2B5EF4-FFF2-40B4-BE49-F238E27FC236}">
                <a16:creationId xmlns:a16="http://schemas.microsoft.com/office/drawing/2014/main" id="{E95CAF74-9B75-FAE8-5944-4FCC267C4EF6}"/>
              </a:ext>
            </a:extLst>
          </p:cNvPr>
          <p:cNvSpPr txBox="1"/>
          <p:nvPr/>
        </p:nvSpPr>
        <p:spPr>
          <a:xfrm>
            <a:off x="4540250" y="4049644"/>
            <a:ext cx="4000500" cy="861774"/>
          </a:xfrm>
          <a:prstGeom prst="rect">
            <a:avLst/>
          </a:prstGeom>
          <a:noFill/>
        </p:spPr>
        <p:txBody>
          <a:bodyPr wrap="square">
            <a:spAutoFit/>
          </a:bodyPr>
          <a:lstStyle/>
          <a:p>
            <a:pPr marL="457200" lvl="1" indent="0" algn="ctr">
              <a:buNone/>
            </a:pPr>
            <a:r>
              <a:rPr lang="en-US" sz="3200" b="1">
                <a:solidFill>
                  <a:schemeClr val="tx2"/>
                </a:solidFill>
              </a:rPr>
              <a:t>23 days* </a:t>
            </a:r>
          </a:p>
          <a:p>
            <a:pPr marL="457200" lvl="1" indent="0" algn="ctr">
              <a:buNone/>
            </a:pPr>
            <a:r>
              <a:rPr lang="en-US"/>
              <a:t>(95% CI, 20-30)</a:t>
            </a:r>
          </a:p>
        </p:txBody>
      </p:sp>
      <p:sp>
        <p:nvSpPr>
          <p:cNvPr id="6" name="TextBox 5">
            <a:extLst>
              <a:ext uri="{FF2B5EF4-FFF2-40B4-BE49-F238E27FC236}">
                <a16:creationId xmlns:a16="http://schemas.microsoft.com/office/drawing/2014/main" id="{F811DC99-59CC-490A-EF3F-C1005847FCB1}"/>
              </a:ext>
            </a:extLst>
          </p:cNvPr>
          <p:cNvSpPr txBox="1"/>
          <p:nvPr/>
        </p:nvSpPr>
        <p:spPr>
          <a:xfrm>
            <a:off x="568726" y="6400999"/>
            <a:ext cx="178986" cy="215444"/>
          </a:xfrm>
          <a:prstGeom prst="rect">
            <a:avLst/>
          </a:prstGeom>
          <a:noFill/>
        </p:spPr>
        <p:txBody>
          <a:bodyPr wrap="square" rtlCol="0">
            <a:spAutoFit/>
          </a:bodyPr>
          <a:lstStyle/>
          <a:p>
            <a:r>
              <a:rPr lang="en-US" sz="800"/>
              <a:t>*</a:t>
            </a:r>
            <a:endParaRPr lang="en-US"/>
          </a:p>
        </p:txBody>
      </p:sp>
    </p:spTree>
    <p:extLst>
      <p:ext uri="{BB962C8B-B14F-4D97-AF65-F5344CB8AC3E}">
        <p14:creationId xmlns:p14="http://schemas.microsoft.com/office/powerpoint/2010/main" val="25912240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 name="ISPRING_RESOURCE_PATHS_HASH" val="f645bc77e5d595f1ec2933605447f6dc987ab4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37">
      <a:dk1>
        <a:srgbClr val="000000"/>
      </a:dk1>
      <a:lt1>
        <a:srgbClr val="FFFFFF"/>
      </a:lt1>
      <a:dk2>
        <a:srgbClr val="004997"/>
      </a:dk2>
      <a:lt2>
        <a:srgbClr val="E7E6E6"/>
      </a:lt2>
      <a:accent1>
        <a:srgbClr val="00AEEE"/>
      </a:accent1>
      <a:accent2>
        <a:srgbClr val="006195"/>
      </a:accent2>
      <a:accent3>
        <a:srgbClr val="0180B4"/>
      </a:accent3>
      <a:accent4>
        <a:srgbClr val="004E72"/>
      </a:accent4>
      <a:accent5>
        <a:srgbClr val="626365"/>
      </a:accent5>
      <a:accent6>
        <a:srgbClr val="77787B"/>
      </a:accent6>
      <a:hlink>
        <a:srgbClr val="00000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Template 7-8">
  <a:themeElements>
    <a:clrScheme name="Custom 1">
      <a:dk1>
        <a:srgbClr val="000000"/>
      </a:dk1>
      <a:lt1>
        <a:srgbClr val="FFFFFF"/>
      </a:lt1>
      <a:dk2>
        <a:srgbClr val="004997"/>
      </a:dk2>
      <a:lt2>
        <a:srgbClr val="E7E6E6"/>
      </a:lt2>
      <a:accent1>
        <a:srgbClr val="00AEEE"/>
      </a:accent1>
      <a:accent2>
        <a:srgbClr val="006195"/>
      </a:accent2>
      <a:accent3>
        <a:srgbClr val="0180B4"/>
      </a:accent3>
      <a:accent4>
        <a:srgbClr val="004E72"/>
      </a:accent4>
      <a:accent5>
        <a:srgbClr val="626365"/>
      </a:accent5>
      <a:accent6>
        <a:srgbClr val="77787B"/>
      </a:accent6>
      <a:hlink>
        <a:srgbClr val="DCDDDD"/>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7-8">
  <a:themeElements>
    <a:clrScheme name="Custom 1">
      <a:dk1>
        <a:srgbClr val="000000"/>
      </a:dk1>
      <a:lt1>
        <a:srgbClr val="FFFFFF"/>
      </a:lt1>
      <a:dk2>
        <a:srgbClr val="004997"/>
      </a:dk2>
      <a:lt2>
        <a:srgbClr val="E7E6E6"/>
      </a:lt2>
      <a:accent1>
        <a:srgbClr val="00AEEE"/>
      </a:accent1>
      <a:accent2>
        <a:srgbClr val="006195"/>
      </a:accent2>
      <a:accent3>
        <a:srgbClr val="0180B4"/>
      </a:accent3>
      <a:accent4>
        <a:srgbClr val="004E72"/>
      </a:accent4>
      <a:accent5>
        <a:srgbClr val="626365"/>
      </a:accent5>
      <a:accent6>
        <a:srgbClr val="77787B"/>
      </a:accent6>
      <a:hlink>
        <a:srgbClr val="DCDDDD"/>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rtlCol="0">
        <a:spAutoFit/>
      </a:bodyPr>
      <a:lstStyle>
        <a:defPPr>
          <a:defRPr sz="1000" dirty="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1C87E0904A41BB6B841441A29593" ma:contentTypeVersion="13" ma:contentTypeDescription="Create a new document." ma:contentTypeScope="" ma:versionID="ee1ad547528ade8de48896479b181bf0">
  <xsd:schema xmlns:xsd="http://www.w3.org/2001/XMLSchema" xmlns:xs="http://www.w3.org/2001/XMLSchema" xmlns:p="http://schemas.microsoft.com/office/2006/metadata/properties" xmlns:ns2="2e10057f-a14e-434c-abac-bfc089cb10ed" xmlns:ns3="cdd6bacb-b016-4a2f-81ec-4edeacbb41c9" targetNamespace="http://schemas.microsoft.com/office/2006/metadata/properties" ma:root="true" ma:fieldsID="64dc90fc02c639e4ec5ce5ccc28f4d37" ns2:_="" ns3:_="">
    <xsd:import namespace="2e10057f-a14e-434c-abac-bfc089cb10ed"/>
    <xsd:import namespace="cdd6bacb-b016-4a2f-81ec-4edeacbb41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057f-a14e-434c-abac-bfc089cb1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d6bacb-b016-4a2f-81ec-4edeacbb41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1F142-4D73-4092-B0EF-7B09F83D9D2C}">
  <ds:schemaRef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cdd6bacb-b016-4a2f-81ec-4edeacbb41c9"/>
    <ds:schemaRef ds:uri="http://purl.org/dc/dcmitype/"/>
    <ds:schemaRef ds:uri="2e10057f-a14e-434c-abac-bfc089cb10ed"/>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823DCBA7-32F6-4FC8-BF75-F927D2E2AE3A}">
  <ds:schemaRefs>
    <ds:schemaRef ds:uri="http://schemas.microsoft.com/sharepoint/v3/contenttype/forms"/>
  </ds:schemaRefs>
</ds:datastoreItem>
</file>

<file path=customXml/itemProps3.xml><?xml version="1.0" encoding="utf-8"?>
<ds:datastoreItem xmlns:ds="http://schemas.openxmlformats.org/officeDocument/2006/customXml" ds:itemID="{8397E849-77ED-434A-92A1-B42E5102D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057f-a14e-434c-abac-bfc089cb10ed"/>
    <ds:schemaRef ds:uri="cdd6bacb-b016-4a2f-81ec-4edeacbb4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e3dcb88-8425-4e1d-b1a3-bd5572915bbc}" enabled="1" method="Privileged" siteId="{aca3c8d6-aa71-4e1a-a10e-03572fc58c0b}" removed="0"/>
</clbl:labelList>
</file>

<file path=docProps/app.xml><?xml version="1.0" encoding="utf-8"?>
<Properties xmlns="http://schemas.openxmlformats.org/officeDocument/2006/extended-properties" xmlns:vt="http://schemas.openxmlformats.org/officeDocument/2006/docPropsVTypes">
  <Template/>
  <TotalTime>10</TotalTime>
  <Words>17297</Words>
  <Application>Microsoft Office PowerPoint</Application>
  <PresentationFormat>Widescreen</PresentationFormat>
  <Paragraphs>1261</Paragraphs>
  <Slides>47</Slides>
  <Notes>47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Aptos</vt:lpstr>
      <vt:lpstr>Arial</vt:lpstr>
      <vt:lpstr>Calibri</vt:lpstr>
      <vt:lpstr>ITC Avant Garde Gothic Std Book</vt:lpstr>
      <vt:lpstr>ITC Avant Garde Std Bk</vt:lpstr>
      <vt:lpstr>Lato</vt:lpstr>
      <vt:lpstr>System Font Regular</vt:lpstr>
      <vt:lpstr>Univers LT Std 57 Cn</vt:lpstr>
      <vt:lpstr>Wingdings</vt:lpstr>
      <vt:lpstr>1_Office Theme</vt:lpstr>
      <vt:lpstr>2_Template 7-8</vt:lpstr>
      <vt:lpstr>Template 7-8</vt:lpstr>
      <vt:lpstr>Empowering Living Kidney Donors: Enhancing Education and Risk Assessment</vt:lpstr>
      <vt:lpstr>Disclosure</vt:lpstr>
      <vt:lpstr>Program Objectives</vt:lpstr>
      <vt:lpstr>Positive Experiences and Risks of LDKT</vt:lpstr>
      <vt:lpstr>Exploring the Considerations  of Living Kidney Donation</vt:lpstr>
      <vt:lpstr>PowerPoint Presentation</vt:lpstr>
      <vt:lpstr>LDKT Is Associated With Greater 5-Year Patient Survival  Than Other Approaches</vt:lpstr>
      <vt:lpstr>Many Living Kidney Donors May Experience Positive Psychosocial Effects</vt:lpstr>
      <vt:lpstr>Prior Living Kidney Donors Receive Waitlist Prioritization If They Require a Kidney Transplant </vt:lpstr>
      <vt:lpstr>How to Support the Needs of Living Kidney Donors </vt:lpstr>
      <vt:lpstr>Possible Risk-Benefit Framework Considerations</vt:lpstr>
      <vt:lpstr>Living Kidney Donors:  Ways to Evaluate the Risk of ESRD</vt:lpstr>
      <vt:lpstr>Perioperative Mortality Risk Is Low for Living Kidney Donors  </vt:lpstr>
      <vt:lpstr>The Risk of ESRD in Living Kidney Donors</vt:lpstr>
      <vt:lpstr>Estimated Risk of ESRD in Living Kidney Donors Varies According to Donor Characteristics</vt:lpstr>
      <vt:lpstr>Obesity Is a Risk Factor for ESRD</vt:lpstr>
      <vt:lpstr>Tools Are Now Available to Help Evaluate the Baseline Risk of ESRD Prior to Donation</vt:lpstr>
      <vt:lpstr>Tools to Help Evaluate the Postdonation Risk of ESRD in LKDs</vt:lpstr>
      <vt:lpstr>Educating Living Kidney Donors About the Potential Risk of ESRD Can Help in the Decision-Making Process</vt:lpstr>
      <vt:lpstr>Considering Other Risks of  Living Kidney Donation</vt:lpstr>
      <vt:lpstr>LKDs May Experience Negative Psychosocial Effects</vt:lpstr>
      <vt:lpstr>Prevalence of Donor Regret Among Living Kidney Donors was 2.1%</vt:lpstr>
      <vt:lpstr>Anxiety and Depression May Occur in LKDs Postdonation</vt:lpstr>
      <vt:lpstr>The Risk of Medical Problems Increases as LKDs Grow Older</vt:lpstr>
      <vt:lpstr>Development of Hypertension Is Common in Living Kidney Donors  Postdonation</vt:lpstr>
      <vt:lpstr>Perceived Financial Burden May Be Another Consequence to Living Kidney Donation</vt:lpstr>
      <vt:lpstr>Financial Assistance May Be Available to Help LKDs Achieve Financial Neutrality </vt:lpstr>
      <vt:lpstr>Follow-Up Can be Critical in Managing  Living Kidney Donors</vt:lpstr>
      <vt:lpstr>Transplant Centers Are Required to Collect Follow-Up Data on LKDs for           2 Years</vt:lpstr>
      <vt:lpstr>Transplant Centers Have Significant Variability in LDF</vt:lpstr>
      <vt:lpstr>Electronic Mobile Messaging May Be a Useful Tool for Follow-Up of LKDs</vt:lpstr>
      <vt:lpstr>Methods to Help Improve Postdonation Follow-Up Compliance in LKDs</vt:lpstr>
      <vt:lpstr>Annual Primary Care Physician Visits Are Important to Monitor LKDs Postdonation</vt:lpstr>
      <vt:lpstr>Genetic Testing in Living Kidney Donor Risk Assessment </vt:lpstr>
      <vt:lpstr>Benefits and Risks of Genetic Testing in LKDs</vt:lpstr>
      <vt:lpstr>Genetic Evaluation Is Increasingly Used to Identify Inherited Kidney Disease in Potential Candidates</vt:lpstr>
      <vt:lpstr>Prospective Data Are Needed to Better Understand the Role of APOL1 Genetic Testing in LKD Evaluations </vt:lpstr>
      <vt:lpstr>Broad Utilization of Genetic Testing in Transplant Evaluation Is Associated With Various Challenges </vt:lpstr>
      <vt:lpstr>Opportunities to Bridge Gaps in Living Kidney Donations  </vt:lpstr>
      <vt:lpstr>Racial and Ethnic Disparities Exist With Living  Kidney Donation</vt:lpstr>
      <vt:lpstr>The Evaluation Process May Also Contribute to the Racial Disparities in Living Kidney Donation</vt:lpstr>
      <vt:lpstr>The Kidney Paired Donation Program Allows Kidney Transplant Candidates With Incompatible but Willing Donors to Receive a Living Donor Kidney Transplant</vt:lpstr>
      <vt:lpstr>An Increasing Proportion of KPD Transplants Are Going to Non-White, Sensitized and Highly Sensitized Recipients</vt:lpstr>
      <vt:lpstr>While Donation by Biologically Related Individuals Has Decreased Over Time, Kidney Paired Donation Has Increased</vt:lpstr>
      <vt:lpstr>Summary</vt:lpstr>
      <vt:lpstr>Moving Forward: The Impact of Living Kidney Donation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Access to Kidney Transplantation</dc:title>
  <dc:creator>Lara Primak</dc:creator>
  <cp:keywords/>
  <cp:lastModifiedBy>Martinez, Veronica Ann /US</cp:lastModifiedBy>
  <cp:revision>5</cp:revision>
  <cp:lastPrinted>2024-12-16T22:09:30Z</cp:lastPrinted>
  <dcterms:created xsi:type="dcterms:W3CDTF">2012-10-26T20:20:12Z</dcterms:created>
  <dcterms:modified xsi:type="dcterms:W3CDTF">2026-01-06T15:58:58Z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0x01010098DA1C87E0904A41BB6B841441A29593</vt:lpwstr>
  </property>
  <property fmtid="{D5CDD505-2E9C-101B-9397-08002B2CF9AE}" pid="3" name="TaxKeyword">
    <vt:lpwstr/>
  </property>
  <property fmtid="{D5CDD505-2E9C-101B-9397-08002B2CF9AE}" pid="4" name="Job Number">
    <vt:lpwstr>648;#9529-03|852238f5-88d5-4600-b381-8894d06b2004</vt:lpwstr>
  </property>
  <property fmtid="{D5CDD505-2E9C-101B-9397-08002B2CF9AE}" pid="5" name="_NewReviewCycle">
    <vt:lpwstr/>
  </property>
  <property fmtid="{D5CDD505-2E9C-101B-9397-08002B2CF9AE}" pid="6" name="ArticulateGUID">
    <vt:lpwstr>F1EAA4A1-2D68-43DD-BC7B-C26A7DDB43E2</vt:lpwstr>
  </property>
  <property fmtid="{D5CDD505-2E9C-101B-9397-08002B2CF9AE}" pid="7" name="ArticulatePath">
    <vt:lpwstr>Changes in Kidney Allocation</vt:lpwstr>
  </property>
  <property fmtid="{D5CDD505-2E9C-101B-9397-08002B2CF9AE}" pid="8" name="MediaServiceImageTags">
    <vt:lpwstr/>
  </property>
  <property fmtid="{D5CDD505-2E9C-101B-9397-08002B2CF9AE}" pid="9" name="MSIP_Label_9e3dcb88-8425-4e1d-b1a3-bd5572915bbc_Enabled">
    <vt:lpwstr>true</vt:lpwstr>
  </property>
  <property fmtid="{D5CDD505-2E9C-101B-9397-08002B2CF9AE}" pid="10" name="MSIP_Label_9e3dcb88-8425-4e1d-b1a3-bd5572915bbc_SetDate">
    <vt:lpwstr>2024-07-10T15:50:04Z</vt:lpwstr>
  </property>
  <property fmtid="{D5CDD505-2E9C-101B-9397-08002B2CF9AE}" pid="11" name="MSIP_Label_9e3dcb88-8425-4e1d-b1a3-bd5572915bbc_Method">
    <vt:lpwstr>Privileged</vt:lpwstr>
  </property>
  <property fmtid="{D5CDD505-2E9C-101B-9397-08002B2CF9AE}" pid="12" name="MSIP_Label_9e3dcb88-8425-4e1d-b1a3-bd5572915bbc_Name">
    <vt:lpwstr>Internal</vt:lpwstr>
  </property>
  <property fmtid="{D5CDD505-2E9C-101B-9397-08002B2CF9AE}" pid="13" name="MSIP_Label_9e3dcb88-8425-4e1d-b1a3-bd5572915bbc_SiteId">
    <vt:lpwstr>aca3c8d6-aa71-4e1a-a10e-03572fc58c0b</vt:lpwstr>
  </property>
  <property fmtid="{D5CDD505-2E9C-101B-9397-08002B2CF9AE}" pid="14" name="MSIP_Label_9e3dcb88-8425-4e1d-b1a3-bd5572915bbc_ActionId">
    <vt:lpwstr>ec222f03-9ad4-494a-b6a9-c137798dbfa6</vt:lpwstr>
  </property>
  <property fmtid="{D5CDD505-2E9C-101B-9397-08002B2CF9AE}" pid="15" name="MSIP_Label_9e3dcb88-8425-4e1d-b1a3-bd5572915bbc_ContentBits">
    <vt:lpwstr>1</vt:lpwstr>
  </property>
  <property fmtid="{D5CDD505-2E9C-101B-9397-08002B2CF9AE}" pid="16" name="ClassificationContentMarkingHeaderLocations">
    <vt:lpwstr>1_Office Theme:3\2_Template 7-8:4\Template 7-8:3</vt:lpwstr>
  </property>
  <property fmtid="{D5CDD505-2E9C-101B-9397-08002B2CF9AE}" pid="17" name="ClassificationContentMarkingHeaderText">
    <vt:lpwstr>Internal</vt:lpwstr>
  </property>
</Properties>
</file>