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56" r:id="rId3"/>
    <p:sldId id="279" r:id="rId4"/>
    <p:sldId id="280" r:id="rId5"/>
    <p:sldId id="258" r:id="rId6"/>
    <p:sldId id="259" r:id="rId7"/>
    <p:sldId id="260" r:id="rId8"/>
    <p:sldId id="269" r:id="rId9"/>
    <p:sldId id="261" r:id="rId10"/>
    <p:sldId id="262" r:id="rId11"/>
    <p:sldId id="270" r:id="rId12"/>
    <p:sldId id="283" r:id="rId13"/>
    <p:sldId id="263" r:id="rId14"/>
    <p:sldId id="273" r:id="rId15"/>
    <p:sldId id="274" r:id="rId16"/>
    <p:sldId id="271" r:id="rId17"/>
    <p:sldId id="266" r:id="rId18"/>
    <p:sldId id="276" r:id="rId19"/>
    <p:sldId id="277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0"/>
    <p:restoredTop sz="94638"/>
  </p:normalViewPr>
  <p:slideViewPr>
    <p:cSldViewPr snapToGrid="0">
      <p:cViewPr varScale="1">
        <p:scale>
          <a:sx n="100" d="100"/>
          <a:sy n="100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1046D-7B7C-4CE4-813A-8B7750FD29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794B3F-AC1F-4713-A1EB-DD9DA7C38975}">
      <dgm:prSet/>
      <dgm:spPr/>
      <dgm:t>
        <a:bodyPr/>
        <a:lstStyle/>
        <a:p>
          <a:r>
            <a:rPr lang="en-US" dirty="0"/>
            <a:t>Safeguard all Personally Identifiable Information (PII)</a:t>
          </a:r>
        </a:p>
      </dgm:t>
    </dgm:pt>
    <dgm:pt modelId="{82923E9B-727C-4AD9-B5A1-36ED2773C110}" type="parTrans" cxnId="{1CF1DDA4-9531-4A03-B224-262935A4810E}">
      <dgm:prSet/>
      <dgm:spPr/>
      <dgm:t>
        <a:bodyPr/>
        <a:lstStyle/>
        <a:p>
          <a:endParaRPr lang="en-US"/>
        </a:p>
      </dgm:t>
    </dgm:pt>
    <dgm:pt modelId="{6C6C6A88-95A7-4428-ABE8-BE4EE68A1E53}" type="sibTrans" cxnId="{1CF1DDA4-9531-4A03-B224-262935A4810E}">
      <dgm:prSet/>
      <dgm:spPr/>
      <dgm:t>
        <a:bodyPr/>
        <a:lstStyle/>
        <a:p>
          <a:endParaRPr lang="en-US"/>
        </a:p>
      </dgm:t>
    </dgm:pt>
    <dgm:pt modelId="{96487DCF-88D6-4B4F-B0BF-CAA8538C2169}">
      <dgm:prSet/>
      <dgm:spPr/>
      <dgm:t>
        <a:bodyPr/>
        <a:lstStyle/>
        <a:p>
          <a:r>
            <a:rPr lang="en-US" dirty="0"/>
            <a:t>Follow Eye Spy procedures when teleworking, using mobile devices, and engaging with</a:t>
          </a:r>
          <a:br>
            <a:rPr lang="en-US" dirty="0"/>
          </a:br>
          <a:r>
            <a:rPr lang="en-US" dirty="0"/>
            <a:t>cloud technologies</a:t>
          </a:r>
        </a:p>
      </dgm:t>
    </dgm:pt>
    <dgm:pt modelId="{21DED0FA-CDE6-4806-BA93-0340C236639E}" type="parTrans" cxnId="{0BD89E32-D58D-4F9C-9E94-5DC69D965F46}">
      <dgm:prSet/>
      <dgm:spPr/>
      <dgm:t>
        <a:bodyPr/>
        <a:lstStyle/>
        <a:p>
          <a:endParaRPr lang="en-US"/>
        </a:p>
      </dgm:t>
    </dgm:pt>
    <dgm:pt modelId="{19CEE3E4-7EF0-46A4-860A-BDAAA13F1FE0}" type="sibTrans" cxnId="{0BD89E32-D58D-4F9C-9E94-5DC69D965F46}">
      <dgm:prSet/>
      <dgm:spPr/>
      <dgm:t>
        <a:bodyPr/>
        <a:lstStyle/>
        <a:p>
          <a:endParaRPr lang="en-US"/>
        </a:p>
      </dgm:t>
    </dgm:pt>
    <dgm:pt modelId="{740AA267-64D3-4A04-BFBB-4E156D39E1B9}">
      <dgm:prSet/>
      <dgm:spPr/>
      <dgm:t>
        <a:bodyPr/>
        <a:lstStyle/>
        <a:p>
          <a:r>
            <a:rPr lang="en-US" dirty="0"/>
            <a:t>Protect PII from disclosure to unauthorized individuals</a:t>
          </a:r>
        </a:p>
      </dgm:t>
    </dgm:pt>
    <dgm:pt modelId="{1E430651-AD67-4AA5-A952-F6240A133AD4}" type="parTrans" cxnId="{D24CEA51-080D-48A8-9447-1F15062BCA17}">
      <dgm:prSet/>
      <dgm:spPr/>
      <dgm:t>
        <a:bodyPr/>
        <a:lstStyle/>
        <a:p>
          <a:endParaRPr lang="en-US"/>
        </a:p>
      </dgm:t>
    </dgm:pt>
    <dgm:pt modelId="{CE86860A-7CD6-4856-A27E-4AB35499A9EF}" type="sibTrans" cxnId="{D24CEA51-080D-48A8-9447-1F15062BCA17}">
      <dgm:prSet/>
      <dgm:spPr/>
      <dgm:t>
        <a:bodyPr/>
        <a:lstStyle/>
        <a:p>
          <a:endParaRPr lang="en-US"/>
        </a:p>
      </dgm:t>
    </dgm:pt>
    <dgm:pt modelId="{58CEF23A-6534-42FB-9A5D-4737B21FCA4E}">
      <dgm:prSet/>
      <dgm:spPr/>
      <dgm:t>
        <a:bodyPr/>
        <a:lstStyle/>
        <a:p>
          <a:r>
            <a:rPr lang="en-US" dirty="0"/>
            <a:t>Comply with the provisions of the Privacy Act, Office of Management and budget (OMB) Directives, and Eye Spy regulations</a:t>
          </a:r>
        </a:p>
      </dgm:t>
    </dgm:pt>
    <dgm:pt modelId="{B2FC0221-6701-400B-AAA7-1A3B7117596B}" type="parTrans" cxnId="{5247D01E-52D3-41E4-B9A6-DC21841420E5}">
      <dgm:prSet/>
      <dgm:spPr/>
      <dgm:t>
        <a:bodyPr/>
        <a:lstStyle/>
        <a:p>
          <a:endParaRPr lang="en-US"/>
        </a:p>
      </dgm:t>
    </dgm:pt>
    <dgm:pt modelId="{B3C4DD49-B158-4C7C-88F0-EA0A4B287600}" type="sibTrans" cxnId="{5247D01E-52D3-41E4-B9A6-DC21841420E5}">
      <dgm:prSet/>
      <dgm:spPr/>
      <dgm:t>
        <a:bodyPr/>
        <a:lstStyle/>
        <a:p>
          <a:endParaRPr lang="en-US"/>
        </a:p>
      </dgm:t>
    </dgm:pt>
    <dgm:pt modelId="{9E2A8A7B-7D86-E948-9D7C-6C01B6B53A97}" type="pres">
      <dgm:prSet presAssocID="{3531046D-7B7C-4CE4-813A-8B7750FD29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598F9F-572A-3343-9E64-0F5064AF70D9}" type="pres">
      <dgm:prSet presAssocID="{DD794B3F-AC1F-4713-A1EB-DD9DA7C38975}" presName="hierRoot1" presStyleCnt="0"/>
      <dgm:spPr/>
    </dgm:pt>
    <dgm:pt modelId="{8843774E-9C40-1F46-BB2A-615B49D5730E}" type="pres">
      <dgm:prSet presAssocID="{DD794B3F-AC1F-4713-A1EB-DD9DA7C38975}" presName="composite" presStyleCnt="0"/>
      <dgm:spPr/>
    </dgm:pt>
    <dgm:pt modelId="{00329A09-C523-DA48-82BF-FF0085347E1B}" type="pres">
      <dgm:prSet presAssocID="{DD794B3F-AC1F-4713-A1EB-DD9DA7C38975}" presName="background" presStyleLbl="node0" presStyleIdx="0" presStyleCnt="4"/>
      <dgm:spPr/>
    </dgm:pt>
    <dgm:pt modelId="{343585E5-9A43-F44E-A911-B96E70B81C21}" type="pres">
      <dgm:prSet presAssocID="{DD794B3F-AC1F-4713-A1EB-DD9DA7C38975}" presName="text" presStyleLbl="fgAcc0" presStyleIdx="0" presStyleCnt="4">
        <dgm:presLayoutVars>
          <dgm:chPref val="3"/>
        </dgm:presLayoutVars>
      </dgm:prSet>
      <dgm:spPr/>
    </dgm:pt>
    <dgm:pt modelId="{1D022B94-6B9D-5446-AFC0-E02D4AE23BF1}" type="pres">
      <dgm:prSet presAssocID="{DD794B3F-AC1F-4713-A1EB-DD9DA7C38975}" presName="hierChild2" presStyleCnt="0"/>
      <dgm:spPr/>
    </dgm:pt>
    <dgm:pt modelId="{99DCA7D2-7821-2E42-89BA-E1B8435E87C9}" type="pres">
      <dgm:prSet presAssocID="{96487DCF-88D6-4B4F-B0BF-CAA8538C2169}" presName="hierRoot1" presStyleCnt="0"/>
      <dgm:spPr/>
    </dgm:pt>
    <dgm:pt modelId="{E2308D8B-15D6-CF46-AAC3-C31F2042B9DA}" type="pres">
      <dgm:prSet presAssocID="{96487DCF-88D6-4B4F-B0BF-CAA8538C2169}" presName="composite" presStyleCnt="0"/>
      <dgm:spPr/>
    </dgm:pt>
    <dgm:pt modelId="{AD47823A-E63D-AF42-B14B-2677CE07247A}" type="pres">
      <dgm:prSet presAssocID="{96487DCF-88D6-4B4F-B0BF-CAA8538C2169}" presName="background" presStyleLbl="node0" presStyleIdx="1" presStyleCnt="4"/>
      <dgm:spPr/>
    </dgm:pt>
    <dgm:pt modelId="{EB976607-04CB-494B-8A8F-655B58CED567}" type="pres">
      <dgm:prSet presAssocID="{96487DCF-88D6-4B4F-B0BF-CAA8538C2169}" presName="text" presStyleLbl="fgAcc0" presStyleIdx="1" presStyleCnt="4">
        <dgm:presLayoutVars>
          <dgm:chPref val="3"/>
        </dgm:presLayoutVars>
      </dgm:prSet>
      <dgm:spPr/>
    </dgm:pt>
    <dgm:pt modelId="{698C602D-257F-544F-B8B2-EED9537BBDAA}" type="pres">
      <dgm:prSet presAssocID="{96487DCF-88D6-4B4F-B0BF-CAA8538C2169}" presName="hierChild2" presStyleCnt="0"/>
      <dgm:spPr/>
    </dgm:pt>
    <dgm:pt modelId="{F518268A-EFCF-BE47-9C9A-AC2E16E95773}" type="pres">
      <dgm:prSet presAssocID="{740AA267-64D3-4A04-BFBB-4E156D39E1B9}" presName="hierRoot1" presStyleCnt="0"/>
      <dgm:spPr/>
    </dgm:pt>
    <dgm:pt modelId="{EF97AB2C-A755-B14F-B688-9E95EC3F0FC8}" type="pres">
      <dgm:prSet presAssocID="{740AA267-64D3-4A04-BFBB-4E156D39E1B9}" presName="composite" presStyleCnt="0"/>
      <dgm:spPr/>
    </dgm:pt>
    <dgm:pt modelId="{A8B1B168-31B4-9F46-B111-D1A42554AAFB}" type="pres">
      <dgm:prSet presAssocID="{740AA267-64D3-4A04-BFBB-4E156D39E1B9}" presName="background" presStyleLbl="node0" presStyleIdx="2" presStyleCnt="4"/>
      <dgm:spPr/>
    </dgm:pt>
    <dgm:pt modelId="{E0F9E573-FE47-F14B-A4D2-FFA6EC706166}" type="pres">
      <dgm:prSet presAssocID="{740AA267-64D3-4A04-BFBB-4E156D39E1B9}" presName="text" presStyleLbl="fgAcc0" presStyleIdx="2" presStyleCnt="4">
        <dgm:presLayoutVars>
          <dgm:chPref val="3"/>
        </dgm:presLayoutVars>
      </dgm:prSet>
      <dgm:spPr/>
    </dgm:pt>
    <dgm:pt modelId="{624AC1F2-95D6-4548-8B53-2A66FB677223}" type="pres">
      <dgm:prSet presAssocID="{740AA267-64D3-4A04-BFBB-4E156D39E1B9}" presName="hierChild2" presStyleCnt="0"/>
      <dgm:spPr/>
    </dgm:pt>
    <dgm:pt modelId="{5F893533-FAA3-1D4A-9F9F-2586522CFBC5}" type="pres">
      <dgm:prSet presAssocID="{58CEF23A-6534-42FB-9A5D-4737B21FCA4E}" presName="hierRoot1" presStyleCnt="0"/>
      <dgm:spPr/>
    </dgm:pt>
    <dgm:pt modelId="{98717E76-08AF-8744-B9AE-D5DE260A9E84}" type="pres">
      <dgm:prSet presAssocID="{58CEF23A-6534-42FB-9A5D-4737B21FCA4E}" presName="composite" presStyleCnt="0"/>
      <dgm:spPr/>
    </dgm:pt>
    <dgm:pt modelId="{0D52761E-356F-0947-BBE5-7606E351A3EC}" type="pres">
      <dgm:prSet presAssocID="{58CEF23A-6534-42FB-9A5D-4737B21FCA4E}" presName="background" presStyleLbl="node0" presStyleIdx="3" presStyleCnt="4"/>
      <dgm:spPr/>
    </dgm:pt>
    <dgm:pt modelId="{FF33C385-3382-7047-B596-AF2A991FFDFB}" type="pres">
      <dgm:prSet presAssocID="{58CEF23A-6534-42FB-9A5D-4737B21FCA4E}" presName="text" presStyleLbl="fgAcc0" presStyleIdx="3" presStyleCnt="4">
        <dgm:presLayoutVars>
          <dgm:chPref val="3"/>
        </dgm:presLayoutVars>
      </dgm:prSet>
      <dgm:spPr/>
    </dgm:pt>
    <dgm:pt modelId="{4E2BA83E-40F6-0641-B9C8-DE46F1DF9873}" type="pres">
      <dgm:prSet presAssocID="{58CEF23A-6534-42FB-9A5D-4737B21FCA4E}" presName="hierChild2" presStyleCnt="0"/>
      <dgm:spPr/>
    </dgm:pt>
  </dgm:ptLst>
  <dgm:cxnLst>
    <dgm:cxn modelId="{5247D01E-52D3-41E4-B9A6-DC21841420E5}" srcId="{3531046D-7B7C-4CE4-813A-8B7750FD2925}" destId="{58CEF23A-6534-42FB-9A5D-4737B21FCA4E}" srcOrd="3" destOrd="0" parTransId="{B2FC0221-6701-400B-AAA7-1A3B7117596B}" sibTransId="{B3C4DD49-B158-4C7C-88F0-EA0A4B287600}"/>
    <dgm:cxn modelId="{6499AC2A-B045-0740-985E-0FF08DF248F5}" type="presOf" srcId="{96487DCF-88D6-4B4F-B0BF-CAA8538C2169}" destId="{EB976607-04CB-494B-8A8F-655B58CED567}" srcOrd="0" destOrd="0" presId="urn:microsoft.com/office/officeart/2005/8/layout/hierarchy1"/>
    <dgm:cxn modelId="{2BFAFB2F-0151-BE4E-AC74-F45B4A8C0414}" type="presOf" srcId="{3531046D-7B7C-4CE4-813A-8B7750FD2925}" destId="{9E2A8A7B-7D86-E948-9D7C-6C01B6B53A97}" srcOrd="0" destOrd="0" presId="urn:microsoft.com/office/officeart/2005/8/layout/hierarchy1"/>
    <dgm:cxn modelId="{0BD89E32-D58D-4F9C-9E94-5DC69D965F46}" srcId="{3531046D-7B7C-4CE4-813A-8B7750FD2925}" destId="{96487DCF-88D6-4B4F-B0BF-CAA8538C2169}" srcOrd="1" destOrd="0" parTransId="{21DED0FA-CDE6-4806-BA93-0340C236639E}" sibTransId="{19CEE3E4-7EF0-46A4-860A-BDAAA13F1FE0}"/>
    <dgm:cxn modelId="{D24CEA51-080D-48A8-9447-1F15062BCA17}" srcId="{3531046D-7B7C-4CE4-813A-8B7750FD2925}" destId="{740AA267-64D3-4A04-BFBB-4E156D39E1B9}" srcOrd="2" destOrd="0" parTransId="{1E430651-AD67-4AA5-A952-F6240A133AD4}" sibTransId="{CE86860A-7CD6-4856-A27E-4AB35499A9EF}"/>
    <dgm:cxn modelId="{6367F561-08A1-4146-94F6-07CAFC87A953}" type="presOf" srcId="{DD794B3F-AC1F-4713-A1EB-DD9DA7C38975}" destId="{343585E5-9A43-F44E-A911-B96E70B81C21}" srcOrd="0" destOrd="0" presId="urn:microsoft.com/office/officeart/2005/8/layout/hierarchy1"/>
    <dgm:cxn modelId="{E6CD9D7E-79C4-C249-8D97-F3B4FD90D199}" type="presOf" srcId="{58CEF23A-6534-42FB-9A5D-4737B21FCA4E}" destId="{FF33C385-3382-7047-B596-AF2A991FFDFB}" srcOrd="0" destOrd="0" presId="urn:microsoft.com/office/officeart/2005/8/layout/hierarchy1"/>
    <dgm:cxn modelId="{BB7C9995-2B06-1647-B7EB-DCACF9D9A055}" type="presOf" srcId="{740AA267-64D3-4A04-BFBB-4E156D39E1B9}" destId="{E0F9E573-FE47-F14B-A4D2-FFA6EC706166}" srcOrd="0" destOrd="0" presId="urn:microsoft.com/office/officeart/2005/8/layout/hierarchy1"/>
    <dgm:cxn modelId="{1CF1DDA4-9531-4A03-B224-262935A4810E}" srcId="{3531046D-7B7C-4CE4-813A-8B7750FD2925}" destId="{DD794B3F-AC1F-4713-A1EB-DD9DA7C38975}" srcOrd="0" destOrd="0" parTransId="{82923E9B-727C-4AD9-B5A1-36ED2773C110}" sibTransId="{6C6C6A88-95A7-4428-ABE8-BE4EE68A1E53}"/>
    <dgm:cxn modelId="{9DA6FF3B-89E9-8644-A2AC-E7BC0EDA6B8D}" type="presParOf" srcId="{9E2A8A7B-7D86-E948-9D7C-6C01B6B53A97}" destId="{0D598F9F-572A-3343-9E64-0F5064AF70D9}" srcOrd="0" destOrd="0" presId="urn:microsoft.com/office/officeart/2005/8/layout/hierarchy1"/>
    <dgm:cxn modelId="{82FF7841-E8B8-4045-8BDF-76E1E9774964}" type="presParOf" srcId="{0D598F9F-572A-3343-9E64-0F5064AF70D9}" destId="{8843774E-9C40-1F46-BB2A-615B49D5730E}" srcOrd="0" destOrd="0" presId="urn:microsoft.com/office/officeart/2005/8/layout/hierarchy1"/>
    <dgm:cxn modelId="{FBAABB60-A289-2044-9A2C-43605473B846}" type="presParOf" srcId="{8843774E-9C40-1F46-BB2A-615B49D5730E}" destId="{00329A09-C523-DA48-82BF-FF0085347E1B}" srcOrd="0" destOrd="0" presId="urn:microsoft.com/office/officeart/2005/8/layout/hierarchy1"/>
    <dgm:cxn modelId="{77D42608-AC62-EE4A-BF85-7A9075BF3891}" type="presParOf" srcId="{8843774E-9C40-1F46-BB2A-615B49D5730E}" destId="{343585E5-9A43-F44E-A911-B96E70B81C21}" srcOrd="1" destOrd="0" presId="urn:microsoft.com/office/officeart/2005/8/layout/hierarchy1"/>
    <dgm:cxn modelId="{24943FA7-DFD2-BD45-BE74-10782319A1F0}" type="presParOf" srcId="{0D598F9F-572A-3343-9E64-0F5064AF70D9}" destId="{1D022B94-6B9D-5446-AFC0-E02D4AE23BF1}" srcOrd="1" destOrd="0" presId="urn:microsoft.com/office/officeart/2005/8/layout/hierarchy1"/>
    <dgm:cxn modelId="{397B6116-1EDD-F544-B9D2-A7D8019FF42A}" type="presParOf" srcId="{9E2A8A7B-7D86-E948-9D7C-6C01B6B53A97}" destId="{99DCA7D2-7821-2E42-89BA-E1B8435E87C9}" srcOrd="1" destOrd="0" presId="urn:microsoft.com/office/officeart/2005/8/layout/hierarchy1"/>
    <dgm:cxn modelId="{1612AA8C-243F-6948-AFE6-6E7C8237540D}" type="presParOf" srcId="{99DCA7D2-7821-2E42-89BA-E1B8435E87C9}" destId="{E2308D8B-15D6-CF46-AAC3-C31F2042B9DA}" srcOrd="0" destOrd="0" presId="urn:microsoft.com/office/officeart/2005/8/layout/hierarchy1"/>
    <dgm:cxn modelId="{CB8647DC-7AE6-0C4C-A173-1510D24E562E}" type="presParOf" srcId="{E2308D8B-15D6-CF46-AAC3-C31F2042B9DA}" destId="{AD47823A-E63D-AF42-B14B-2677CE07247A}" srcOrd="0" destOrd="0" presId="urn:microsoft.com/office/officeart/2005/8/layout/hierarchy1"/>
    <dgm:cxn modelId="{56D6BB21-3C0B-0F4F-B207-67C22E6E5C2F}" type="presParOf" srcId="{E2308D8B-15D6-CF46-AAC3-C31F2042B9DA}" destId="{EB976607-04CB-494B-8A8F-655B58CED567}" srcOrd="1" destOrd="0" presId="urn:microsoft.com/office/officeart/2005/8/layout/hierarchy1"/>
    <dgm:cxn modelId="{9D93EE89-28A7-0A49-835D-2467326455F5}" type="presParOf" srcId="{99DCA7D2-7821-2E42-89BA-E1B8435E87C9}" destId="{698C602D-257F-544F-B8B2-EED9537BBDAA}" srcOrd="1" destOrd="0" presId="urn:microsoft.com/office/officeart/2005/8/layout/hierarchy1"/>
    <dgm:cxn modelId="{85D22B11-5675-DB41-8623-81F601DBFC8B}" type="presParOf" srcId="{9E2A8A7B-7D86-E948-9D7C-6C01B6B53A97}" destId="{F518268A-EFCF-BE47-9C9A-AC2E16E95773}" srcOrd="2" destOrd="0" presId="urn:microsoft.com/office/officeart/2005/8/layout/hierarchy1"/>
    <dgm:cxn modelId="{EE2C5C4E-0DFD-A94E-8405-2F9FCD12B634}" type="presParOf" srcId="{F518268A-EFCF-BE47-9C9A-AC2E16E95773}" destId="{EF97AB2C-A755-B14F-B688-9E95EC3F0FC8}" srcOrd="0" destOrd="0" presId="urn:microsoft.com/office/officeart/2005/8/layout/hierarchy1"/>
    <dgm:cxn modelId="{08768091-5879-B949-A4C7-C95583B147F4}" type="presParOf" srcId="{EF97AB2C-A755-B14F-B688-9E95EC3F0FC8}" destId="{A8B1B168-31B4-9F46-B111-D1A42554AAFB}" srcOrd="0" destOrd="0" presId="urn:microsoft.com/office/officeart/2005/8/layout/hierarchy1"/>
    <dgm:cxn modelId="{EB6445B4-63DC-2C48-800A-BE3A5932E6DC}" type="presParOf" srcId="{EF97AB2C-A755-B14F-B688-9E95EC3F0FC8}" destId="{E0F9E573-FE47-F14B-A4D2-FFA6EC706166}" srcOrd="1" destOrd="0" presId="urn:microsoft.com/office/officeart/2005/8/layout/hierarchy1"/>
    <dgm:cxn modelId="{FF77CCDC-5765-AC4C-9354-FEA85DC20BAA}" type="presParOf" srcId="{F518268A-EFCF-BE47-9C9A-AC2E16E95773}" destId="{624AC1F2-95D6-4548-8B53-2A66FB677223}" srcOrd="1" destOrd="0" presId="urn:microsoft.com/office/officeart/2005/8/layout/hierarchy1"/>
    <dgm:cxn modelId="{4A5F4181-89EE-4C4E-BC25-42A6A831312C}" type="presParOf" srcId="{9E2A8A7B-7D86-E948-9D7C-6C01B6B53A97}" destId="{5F893533-FAA3-1D4A-9F9F-2586522CFBC5}" srcOrd="3" destOrd="0" presId="urn:microsoft.com/office/officeart/2005/8/layout/hierarchy1"/>
    <dgm:cxn modelId="{B96E6204-AC84-D546-BBD1-7FC1384C3C98}" type="presParOf" srcId="{5F893533-FAA3-1D4A-9F9F-2586522CFBC5}" destId="{98717E76-08AF-8744-B9AE-D5DE260A9E84}" srcOrd="0" destOrd="0" presId="urn:microsoft.com/office/officeart/2005/8/layout/hierarchy1"/>
    <dgm:cxn modelId="{EE04827C-3B0F-D640-A6D8-C182DC6E72A4}" type="presParOf" srcId="{98717E76-08AF-8744-B9AE-D5DE260A9E84}" destId="{0D52761E-356F-0947-BBE5-7606E351A3EC}" srcOrd="0" destOrd="0" presId="urn:microsoft.com/office/officeart/2005/8/layout/hierarchy1"/>
    <dgm:cxn modelId="{C3CA8CF8-DB49-6B47-B553-F0E437032F9B}" type="presParOf" srcId="{98717E76-08AF-8744-B9AE-D5DE260A9E84}" destId="{FF33C385-3382-7047-B596-AF2A991FFDFB}" srcOrd="1" destOrd="0" presId="urn:microsoft.com/office/officeart/2005/8/layout/hierarchy1"/>
    <dgm:cxn modelId="{6422B69C-EC0F-E345-A8D3-62F37DC4C46A}" type="presParOf" srcId="{5F893533-FAA3-1D4A-9F9F-2586522CFBC5}" destId="{4E2BA83E-40F6-0641-B9C8-DE46F1DF98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29A09-C523-DA48-82BF-FF0085347E1B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85E5-9A43-F44E-A911-B96E70B81C21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Safeguard all Personally Identifiable Information (PII)</a:t>
          </a:r>
        </a:p>
      </dsp:txBody>
      <dsp:txXfrm>
        <a:off x="284635" y="1070626"/>
        <a:ext cx="2090204" cy="1297804"/>
      </dsp:txXfrm>
    </dsp:sp>
    <dsp:sp modelId="{AD47823A-E63D-AF42-B14B-2677CE07247A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76607-04CB-494B-8A8F-655B58CED567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Follow Eye Spy procedures when teleworking, using mobile devices, and engaging with</a:t>
          </a:r>
          <a:br>
            <a:rPr lang="en-US" sz="1400" kern="1200" dirty="0"/>
          </a:br>
          <a:r>
            <a:rPr lang="en-US" sz="1400" kern="1200" dirty="0"/>
            <a:t>cloud technologies</a:t>
          </a:r>
        </a:p>
      </dsp:txBody>
      <dsp:txXfrm>
        <a:off x="2938029" y="1070626"/>
        <a:ext cx="2090204" cy="1297804"/>
      </dsp:txXfrm>
    </dsp:sp>
    <dsp:sp modelId="{A8B1B168-31B4-9F46-B111-D1A42554AAFB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9E573-FE47-F14B-A4D2-FFA6EC706166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Protect PII from disclosure to unauthorized individuals</a:t>
          </a:r>
        </a:p>
      </dsp:txBody>
      <dsp:txXfrm>
        <a:off x="5591423" y="1070626"/>
        <a:ext cx="2090204" cy="1297804"/>
      </dsp:txXfrm>
    </dsp:sp>
    <dsp:sp modelId="{0D52761E-356F-0947-BBE5-7606E351A3EC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3C385-3382-7047-B596-AF2A991FFDFB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Comply with the provisions of the Privacy Act, Office of Management and budget (OMB) Directives, and Eye Spy regulations</a:t>
          </a:r>
        </a:p>
      </dsp:txBody>
      <dsp:txXfrm>
        <a:off x="8244817" y="1070626"/>
        <a:ext cx="2090204" cy="129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A01E-ED53-0ED1-37ED-A516678BC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2A8CB-9840-FD5C-ED4E-700A78F08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82102-BBD7-1633-2F8C-B716117E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062D-450C-F383-936D-923324AA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2EFA-05EF-14BE-E974-844491B3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46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1A51-582B-062F-3C96-6AB9EF30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851C5-91CE-A044-952A-812CFA5FB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71E6-4AE6-B386-D96F-AE9B0187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1B80-8C6B-17FD-AEB6-C86A2F05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1B08-D8E0-7095-1C63-CC957A2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195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1BFE9-CDBD-BF70-58FF-CA1CBEEE0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9E6BA-4C14-9449-B8A9-3EFFB5DCC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0A686-AAA7-BB83-0F88-69037B81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0C5D-6173-9F70-54FD-D5B106F5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CE3E3-4D3E-FF2B-61DF-5C392C67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384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06DC8-6DA0-E662-6C0D-4CFACDBA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CCC4-D1C1-126C-D238-2E6286EF2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A670C-CA14-10A6-2629-9E31D454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1589-94B3-FB8B-AE58-75404985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B690-F4BD-44A2-EA1F-32563C0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35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FC78-2AF6-1F24-B5F6-7687D624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12AAC-1F68-E14A-59F4-18102265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93F8-BF22-F85C-C74B-7B4F4541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4BD6-05D5-727B-3CE1-0D14D8D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7468-FF62-9FA8-C5B8-8EB554AC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18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37E4-BE73-DA84-9F47-EF44FEB6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81E4-15B9-B754-A1DF-B041E44E0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9BE9-3516-7294-5664-09E81AFD8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F5FC7-8FA1-FAB6-DA5D-1F082DC6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F651D-DFFC-2DBC-F8FB-D226078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B2F1D-159B-F9C9-2037-7627B1D8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00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102C-373A-4308-2479-A90CB725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CD489-0067-3CF4-9742-00B6931CB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D6CA1-6A54-B047-FA8C-96414979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CCB0A-2BFC-D319-EF2B-87F958F3C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E600F-0867-E6EF-7E6F-6976741DF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C969C-58B9-D491-1836-EEB81A58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2E8A6-86D0-5F56-D2A6-4C7CF7C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826F1-8A47-EACE-9780-BFAA4469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80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0B88-E6F7-BA42-7D69-AB2655D7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2C0B8-9DA8-648F-50A0-01E08D65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7EE29-6C62-08E2-0590-9077766E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6DC1F-4EE9-84CC-B731-E3F9E88A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66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FB7A1-2A04-3FCC-E034-AA4A25E9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FB008-C68D-64B9-0C29-FF2CE91E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486C-8858-4284-C6EC-5CB6C47F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90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7481-9B16-D15D-D159-B66A4749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94C46-4ECA-CA68-4F91-CAE7A79D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FF3F-90BC-31E9-07F5-C10D1D564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ED3A-FB77-5693-33F6-9C03A620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D6E8E-A09E-9F4A-ABAC-E5CAE03F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28FB-573B-6426-ACC5-F8C61B7A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493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BB75-B40F-48DC-7F6C-4A5AD6E7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770368-384A-8DE4-B1A9-DE780EF36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575E0-FC05-BF2A-7971-5CD5E9F07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D323-79F5-369F-3AD1-72CA74F1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51CDB-3B8E-B449-0177-A94966AE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D8780-40A2-292F-1342-1BF3B56B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06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9D1E7-81F5-9073-ABE2-D1F05B74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75C9B-4180-5876-9306-07D1AF16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84B7-DBB9-115A-444D-D1DD42B65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7FDD-720E-574A-A9B6-150FB5302E57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2525-44FD-FA8F-A34E-72D75995B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B02B-0D7A-5A2B-8EC2-5F9BF7C3D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0B7B-433E-2B49-962D-C4F20DA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0CB60-54FA-66B9-5DE5-0E4007E0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100"/>
              <a:t>Welcome to Cybersecurity and Privacy Basics!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BF7D-52C6-06C9-C21A-C83AB0E5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Before we begin:</a:t>
            </a:r>
          </a:p>
          <a:p>
            <a:r>
              <a:rPr lang="en-US" sz="2000" dirty="0"/>
              <a:t>Access your participant guide and have it on hand for this session</a:t>
            </a:r>
          </a:p>
          <a:p>
            <a:r>
              <a:rPr lang="en-US" sz="2000" dirty="0"/>
              <a:t>Go to the </a:t>
            </a:r>
            <a:r>
              <a:rPr lang="en-US" sz="2000" dirty="0" err="1"/>
              <a:t>Menti</a:t>
            </a:r>
            <a:r>
              <a:rPr lang="en-US" sz="2000" dirty="0"/>
              <a:t> URL in the chat and anonymously include your answers to the question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Laptop Secure">
            <a:extLst>
              <a:ext uri="{FF2B5EF4-FFF2-40B4-BE49-F238E27FC236}">
                <a16:creationId xmlns:a16="http://schemas.microsoft.com/office/drawing/2014/main" id="{EA0FD5F4-6C54-8F6D-8D91-1C9FB4E6C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373" y="1186882"/>
            <a:ext cx="4235516" cy="423551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808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EB35-4930-71B7-9848-B7B7F012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Protect CUI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1FA0-41B3-8E11-8CFB-92853E21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01" y="1165987"/>
            <a:ext cx="5604636" cy="1122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Limited Dissemination Markings to clarify the type of CUI you may share and with whom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3A3FA2-B97E-8EDA-17FD-0565AB02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6916"/>
              </p:ext>
            </p:extLst>
          </p:nvPr>
        </p:nvGraphicFramePr>
        <p:xfrm>
          <a:off x="1290900" y="2038999"/>
          <a:ext cx="5604637" cy="3710820"/>
        </p:xfrm>
        <a:graphic>
          <a:graphicData uri="http://schemas.openxmlformats.org/drawingml/2006/table">
            <a:tbl>
              <a:tblPr firstRow="1" bandRow="1"/>
              <a:tblGrid>
                <a:gridCol w="1464063">
                  <a:extLst>
                    <a:ext uri="{9D8B030D-6E8A-4147-A177-3AD203B41FA5}">
                      <a16:colId xmlns:a16="http://schemas.microsoft.com/office/drawing/2014/main" val="3312317877"/>
                    </a:ext>
                  </a:extLst>
                </a:gridCol>
                <a:gridCol w="4140574">
                  <a:extLst>
                    <a:ext uri="{9D8B030D-6E8A-4147-A177-3AD203B41FA5}">
                      <a16:colId xmlns:a16="http://schemas.microsoft.com/office/drawing/2014/main" val="227563008"/>
                    </a:ext>
                  </a:extLst>
                </a:gridCol>
              </a:tblGrid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Marking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 as pertains to X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7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21578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NOFORN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foreign dissemination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2250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 ONLY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Federal Employees Only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53624"/>
                  </a:ext>
                </a:extLst>
              </a:tr>
              <a:tr h="51394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FEDCON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Federal Employees and Contractors Only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0293" marR="120293" marT="120293" marB="12029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63660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NOCON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dissemination to Contractors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324489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 ONLY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Dissemination List Controlled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09450"/>
                  </a:ext>
                </a:extLst>
              </a:tr>
              <a:tr h="65449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 TO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Authorized for release to certain nationals only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77232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DISPLAY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Display Only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366" marR="150366" marT="75184" marB="7518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86226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4E7EB8-BDF8-7223-1D3E-0AC8A2DDE62B}"/>
              </a:ext>
            </a:extLst>
          </p:cNvPr>
          <p:cNvSpPr txBox="1">
            <a:spLocks/>
          </p:cNvSpPr>
          <p:nvPr/>
        </p:nvSpPr>
        <p:spPr>
          <a:xfrm>
            <a:off x="8029292" y="3653777"/>
            <a:ext cx="2384510" cy="146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Protected by restrictions of how, who, and when information can be shared and used</a:t>
            </a:r>
          </a:p>
        </p:txBody>
      </p:sp>
    </p:spTree>
    <p:extLst>
      <p:ext uri="{BB962C8B-B14F-4D97-AF65-F5344CB8AC3E}">
        <p14:creationId xmlns:p14="http://schemas.microsoft.com/office/powerpoint/2010/main" val="1446796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94B8A-7665-D32E-75E1-725149FC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Knowledge Check #2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window with a multiple choice question will pop up on your screen. Choose the correct answer.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342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1188637"/>
            <a:ext cx="4546725" cy="1642850"/>
          </a:xfrm>
        </p:spPr>
        <p:txBody>
          <a:bodyPr>
            <a:normAutofit/>
          </a:bodyPr>
          <a:lstStyle/>
          <a:p>
            <a:r>
              <a:rPr lang="en-US" sz="5400" dirty="0"/>
              <a:t>Q&amp;A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FCE00782-2306-304F-34A3-ED2C75FA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5240" y="1336782"/>
            <a:ext cx="4164244" cy="416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Please use the raise hand function to ask questions or make comments. You can also include your question / comment in the chat.</a:t>
            </a:r>
          </a:p>
        </p:txBody>
      </p:sp>
    </p:spTree>
    <p:extLst>
      <p:ext uri="{BB962C8B-B14F-4D97-AF65-F5344CB8AC3E}">
        <p14:creationId xmlns:p14="http://schemas.microsoft.com/office/powerpoint/2010/main" val="41738790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96067D-0B4D-9572-F911-ABCB8A34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3" y="525433"/>
            <a:ext cx="3874124" cy="24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7B140BF2-D2E0-A0EE-C975-A841222D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54" y="3083795"/>
            <a:ext cx="3874123" cy="32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ight Triangle 512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38233-147B-A990-F397-C9127661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4600"/>
              <a:t>Personally Identifiable Information (PII)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4E88-6388-9B91-403B-DDC78998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/>
          </a:bodyPr>
          <a:lstStyle/>
          <a:p>
            <a:r>
              <a:rPr lang="en-US" sz="2400"/>
              <a:t>Any information that can be used to distinguish a person’s identity (alone or when combined with other personally identifying information)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819B6-A1F9-6EC0-66CB-602200B96574}"/>
              </a:ext>
            </a:extLst>
          </p:cNvPr>
          <p:cNvSpPr txBox="1"/>
          <p:nvPr/>
        </p:nvSpPr>
        <p:spPr>
          <a:xfrm>
            <a:off x="1152144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281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ight Triangle 512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38233-147B-A990-F397-C9127661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4600" dirty="0"/>
              <a:t>Sensitive PII (SPII)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4E88-6388-9B91-403B-DDC78998F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Subset of PII that should not be made public</a:t>
            </a:r>
          </a:p>
          <a:p>
            <a:r>
              <a:rPr lang="en-US" sz="2400" dirty="0"/>
              <a:t>If SPII is lost, compromised, or disclosed without authorization, the person can experience substantial harm, embarrassment, inconvenience, or unfairness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819B6-A1F9-6EC0-66CB-602200B96574}"/>
              </a:ext>
            </a:extLst>
          </p:cNvPr>
          <p:cNvSpPr txBox="1"/>
          <p:nvPr/>
        </p:nvSpPr>
        <p:spPr>
          <a:xfrm>
            <a:off x="1152144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A computer with a graph on the screen&#10;&#10;Description automatically generated">
            <a:extLst>
              <a:ext uri="{FF2B5EF4-FFF2-40B4-BE49-F238E27FC236}">
                <a16:creationId xmlns:a16="http://schemas.microsoft.com/office/drawing/2014/main" id="{261A8210-02BD-E99D-3F37-99792FDA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23" y="623864"/>
            <a:ext cx="4041701" cy="2878837"/>
          </a:xfrm>
          <a:prstGeom prst="rect">
            <a:avLst/>
          </a:prstGeom>
        </p:spPr>
      </p:pic>
      <p:pic>
        <p:nvPicPr>
          <p:cNvPr id="12" name="Picture 11" descr="A close-up of a stethoscope and a computer&#10;&#10;Description automatically generated">
            <a:extLst>
              <a:ext uri="{FF2B5EF4-FFF2-40B4-BE49-F238E27FC236}">
                <a16:creationId xmlns:a16="http://schemas.microsoft.com/office/drawing/2014/main" id="{1FF680CD-4BBA-3128-8909-9B45916A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23" y="3536689"/>
            <a:ext cx="4041701" cy="26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298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AFDE0-BBC8-91E7-A4D2-E837984D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Sensitive PII (SPII)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Employee Badge">
            <a:extLst>
              <a:ext uri="{FF2B5EF4-FFF2-40B4-BE49-F238E27FC236}">
                <a16:creationId xmlns:a16="http://schemas.microsoft.com/office/drawing/2014/main" id="{48772FBB-52F2-7C6C-9C3A-B36106ECC855}"/>
              </a:ext>
            </a:extLst>
          </p:cNvPr>
          <p:cNvSpPr/>
          <p:nvPr/>
        </p:nvSpPr>
        <p:spPr>
          <a:xfrm>
            <a:off x="1032753" y="2859489"/>
            <a:ext cx="1098562" cy="109856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22DCB9-7B49-D0D2-CC9B-577B694BDA82}"/>
              </a:ext>
            </a:extLst>
          </p:cNvPr>
          <p:cNvGrpSpPr/>
          <p:nvPr/>
        </p:nvGrpSpPr>
        <p:grpSpPr>
          <a:xfrm>
            <a:off x="1032753" y="4107783"/>
            <a:ext cx="3138750" cy="470812"/>
            <a:chOff x="393" y="1682896"/>
            <a:chExt cx="3138750" cy="4708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A2039FF-3B27-4BE1-31A7-1413F68F0997}"/>
                </a:ext>
              </a:extLst>
            </p:cNvPr>
            <p:cNvSpPr/>
            <p:nvPr/>
          </p:nvSpPr>
          <p:spPr>
            <a:xfrm>
              <a:off x="393" y="1682896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1ECB51-DF4B-A95E-FA8D-CB1D5ED727A2}"/>
                </a:ext>
              </a:extLst>
            </p:cNvPr>
            <p:cNvSpPr txBox="1"/>
            <p:nvPr/>
          </p:nvSpPr>
          <p:spPr>
            <a:xfrm>
              <a:off x="393" y="1682896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/>
                <a:t>Category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C6F38F-BD41-666E-A0FA-89A127BB01B3}"/>
              </a:ext>
            </a:extLst>
          </p:cNvPr>
          <p:cNvGrpSpPr/>
          <p:nvPr/>
        </p:nvGrpSpPr>
        <p:grpSpPr>
          <a:xfrm>
            <a:off x="1032753" y="4648238"/>
            <a:ext cx="3138750" cy="1693383"/>
            <a:chOff x="393" y="2223351"/>
            <a:chExt cx="3138750" cy="16933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057D55-8591-4555-D234-3984CC60EDD6}"/>
                </a:ext>
              </a:extLst>
            </p:cNvPr>
            <p:cNvSpPr/>
            <p:nvPr/>
          </p:nvSpPr>
          <p:spPr>
            <a:xfrm>
              <a:off x="393" y="2223351"/>
              <a:ext cx="3138750" cy="1693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A05EE5-86EA-7F9E-E211-2BE054672425}"/>
                </a:ext>
              </a:extLst>
            </p:cNvPr>
            <p:cNvSpPr txBox="1"/>
            <p:nvPr/>
          </p:nvSpPr>
          <p:spPr>
            <a:xfrm>
              <a:off x="393" y="2223351"/>
              <a:ext cx="3138750" cy="169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Social Security number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Driver’s license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State identification number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Passport number</a:t>
              </a:r>
            </a:p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Biometric identifiers</a:t>
              </a:r>
            </a:p>
          </p:txBody>
        </p:sp>
      </p:grpSp>
      <p:sp>
        <p:nvSpPr>
          <p:cNvPr id="9" name="Rectangle 8" descr="Stethoscope">
            <a:extLst>
              <a:ext uri="{FF2B5EF4-FFF2-40B4-BE49-F238E27FC236}">
                <a16:creationId xmlns:a16="http://schemas.microsoft.com/office/drawing/2014/main" id="{B7F0C99F-9AFF-4D7B-AFC5-5196974C9FDE}"/>
              </a:ext>
            </a:extLst>
          </p:cNvPr>
          <p:cNvSpPr/>
          <p:nvPr/>
        </p:nvSpPr>
        <p:spPr>
          <a:xfrm>
            <a:off x="4720785" y="2859489"/>
            <a:ext cx="1098562" cy="109856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6E513-C4DB-865D-ABBD-BEDACEA2AD9D}"/>
              </a:ext>
            </a:extLst>
          </p:cNvPr>
          <p:cNvGrpSpPr/>
          <p:nvPr/>
        </p:nvGrpSpPr>
        <p:grpSpPr>
          <a:xfrm>
            <a:off x="4720785" y="4107783"/>
            <a:ext cx="3138750" cy="470812"/>
            <a:chOff x="3688425" y="1682896"/>
            <a:chExt cx="3138750" cy="47081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AC4644C-9FA2-E5B9-4DEB-4929E7A2DE02}"/>
                </a:ext>
              </a:extLst>
            </p:cNvPr>
            <p:cNvSpPr/>
            <p:nvPr/>
          </p:nvSpPr>
          <p:spPr>
            <a:xfrm>
              <a:off x="3688425" y="1682896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BA6F1D-A0E6-36FA-BE42-F870DB9A3F44}"/>
                </a:ext>
              </a:extLst>
            </p:cNvPr>
            <p:cNvSpPr txBox="1"/>
            <p:nvPr/>
          </p:nvSpPr>
          <p:spPr>
            <a:xfrm>
              <a:off x="3688425" y="1682896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/>
                <a:t>Category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301AD4-819B-8E7E-9A4E-E1946778476A}"/>
              </a:ext>
            </a:extLst>
          </p:cNvPr>
          <p:cNvGrpSpPr/>
          <p:nvPr/>
        </p:nvGrpSpPr>
        <p:grpSpPr>
          <a:xfrm>
            <a:off x="4720785" y="4648238"/>
            <a:ext cx="3138750" cy="1693383"/>
            <a:chOff x="3688425" y="2223351"/>
            <a:chExt cx="3138750" cy="169338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1ECC1B-ACEF-1A3D-6556-CAE628779268}"/>
                </a:ext>
              </a:extLst>
            </p:cNvPr>
            <p:cNvSpPr/>
            <p:nvPr/>
          </p:nvSpPr>
          <p:spPr>
            <a:xfrm>
              <a:off x="3688425" y="2223351"/>
              <a:ext cx="3138750" cy="1693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27718F-469C-A0AE-06F0-03EE2A363C54}"/>
                </a:ext>
              </a:extLst>
            </p:cNvPr>
            <p:cNvSpPr txBox="1"/>
            <p:nvPr/>
          </p:nvSpPr>
          <p:spPr>
            <a:xfrm>
              <a:off x="3688425" y="2223351"/>
              <a:ext cx="3138750" cy="169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Medical information</a:t>
              </a:r>
            </a:p>
          </p:txBody>
        </p:sp>
      </p:grpSp>
      <p:sp>
        <p:nvSpPr>
          <p:cNvPr id="12" name="Rectangle 11" descr="Money">
            <a:extLst>
              <a:ext uri="{FF2B5EF4-FFF2-40B4-BE49-F238E27FC236}">
                <a16:creationId xmlns:a16="http://schemas.microsoft.com/office/drawing/2014/main" id="{D4CFC467-79DA-231F-4FDF-DFF0A88C199B}"/>
              </a:ext>
            </a:extLst>
          </p:cNvPr>
          <p:cNvSpPr/>
          <p:nvPr/>
        </p:nvSpPr>
        <p:spPr>
          <a:xfrm>
            <a:off x="8408816" y="2859489"/>
            <a:ext cx="1098562" cy="109856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C99F0-979A-B539-21E7-3633EFC33934}"/>
              </a:ext>
            </a:extLst>
          </p:cNvPr>
          <p:cNvGrpSpPr/>
          <p:nvPr/>
        </p:nvGrpSpPr>
        <p:grpSpPr>
          <a:xfrm>
            <a:off x="8408816" y="4107783"/>
            <a:ext cx="3138750" cy="470812"/>
            <a:chOff x="7376456" y="1682896"/>
            <a:chExt cx="3138750" cy="4708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4D1638-2FAB-CA9D-BF86-D80CAF64CD33}"/>
                </a:ext>
              </a:extLst>
            </p:cNvPr>
            <p:cNvSpPr/>
            <p:nvPr/>
          </p:nvSpPr>
          <p:spPr>
            <a:xfrm>
              <a:off x="7376456" y="1682896"/>
              <a:ext cx="3138750" cy="4708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14C91B-18FC-6111-ADF4-297192B786D3}"/>
                </a:ext>
              </a:extLst>
            </p:cNvPr>
            <p:cNvSpPr txBox="1"/>
            <p:nvPr/>
          </p:nvSpPr>
          <p:spPr>
            <a:xfrm>
              <a:off x="7376456" y="1682896"/>
              <a:ext cx="3138750" cy="470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3000" kern="1200"/>
                <a:t>Category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84A185-4CEF-9A86-841D-57CF63CC756A}"/>
              </a:ext>
            </a:extLst>
          </p:cNvPr>
          <p:cNvGrpSpPr/>
          <p:nvPr/>
        </p:nvGrpSpPr>
        <p:grpSpPr>
          <a:xfrm>
            <a:off x="8408816" y="4648238"/>
            <a:ext cx="3138750" cy="1693383"/>
            <a:chOff x="7376456" y="2223351"/>
            <a:chExt cx="3138750" cy="16933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0A5613-D61A-0A9F-401B-7666A59F491A}"/>
                </a:ext>
              </a:extLst>
            </p:cNvPr>
            <p:cNvSpPr/>
            <p:nvPr/>
          </p:nvSpPr>
          <p:spPr>
            <a:xfrm>
              <a:off x="7376456" y="2223351"/>
              <a:ext cx="3138750" cy="1693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B15701-F414-135A-2E67-57415371E10E}"/>
                </a:ext>
              </a:extLst>
            </p:cNvPr>
            <p:cNvSpPr txBox="1"/>
            <p:nvPr/>
          </p:nvSpPr>
          <p:spPr>
            <a:xfrm>
              <a:off x="7376456" y="2223351"/>
              <a:ext cx="3138750" cy="169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Financial account information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1CBC97-2D4C-F706-D189-8C20E0595D44}"/>
              </a:ext>
            </a:extLst>
          </p:cNvPr>
          <p:cNvCxnSpPr>
            <a:cxnSpLocks/>
          </p:cNvCxnSpPr>
          <p:nvPr/>
        </p:nvCxnSpPr>
        <p:spPr>
          <a:xfrm>
            <a:off x="4063809" y="3007040"/>
            <a:ext cx="0" cy="301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61C54A-362E-2EA0-5450-172A0FD94073}"/>
              </a:ext>
            </a:extLst>
          </p:cNvPr>
          <p:cNvCxnSpPr>
            <a:cxnSpLocks/>
          </p:cNvCxnSpPr>
          <p:nvPr/>
        </p:nvCxnSpPr>
        <p:spPr>
          <a:xfrm>
            <a:off x="8046262" y="3007040"/>
            <a:ext cx="0" cy="301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10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94B8A-7665-D32E-75E1-725149FC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Knowledge Check #3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window with a multiple choice question will pop up on your screen. Choose the correct answer.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469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EB35-4930-71B7-9848-B7B7F012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Autofit/>
          </a:bodyPr>
          <a:lstStyle/>
          <a:p>
            <a:pPr algn="r"/>
            <a:r>
              <a:rPr lang="en-US" sz="4200" dirty="0"/>
              <a:t>Sanctions for Misuse of PII and SPII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1FA0-41B3-8E11-8CFB-92853E21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You may be charged with criminal penalties under the Privacy Act if you:</a:t>
            </a:r>
          </a:p>
          <a:p>
            <a:pPr lvl="1"/>
            <a:r>
              <a:rPr lang="en-US" sz="2000" dirty="0"/>
              <a:t>Knowingly and willfully disclose PII to any unauthorized person</a:t>
            </a:r>
          </a:p>
          <a:p>
            <a:pPr lvl="1"/>
            <a:r>
              <a:rPr lang="en-US" sz="2000" dirty="0"/>
              <a:t>Maintain a system of records without meeting the public notice requirements</a:t>
            </a:r>
          </a:p>
          <a:p>
            <a:pPr lvl="1"/>
            <a:r>
              <a:rPr lang="en-US" sz="2000" dirty="0"/>
              <a:t>Request or obtain privacy-protected information concerning an individual from an agency record under false pretenses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0498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EB35-4930-71B7-9848-B7B7F012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Sanctions for Misuse of PII and SPII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1FA0-41B3-8E11-8CFB-92853E21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You may be charged with Civil Penalties under the Privacy Act if you:</a:t>
            </a:r>
          </a:p>
          <a:p>
            <a:pPr lvl="1"/>
            <a:r>
              <a:rPr lang="en-US" sz="2000" dirty="0"/>
              <a:t>Unlawfully refuse to amend or grant access for a record after receiving a proper request</a:t>
            </a:r>
          </a:p>
          <a:p>
            <a:pPr lvl="1"/>
            <a:r>
              <a:rPr lang="en-US" sz="2000" dirty="0"/>
              <a:t>Fail to comply and maintain accurate, relevant, timely, and complete records in a manner consistent with the Privacy Act provision or Eye Spy rules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2562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Summary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At the end of this lesson, you will now be able to:</a:t>
            </a:r>
          </a:p>
          <a:p>
            <a:pPr lvl="1"/>
            <a:r>
              <a:rPr lang="en-US" sz="1800" dirty="0"/>
              <a:t>Determine Privacy Act requirements</a:t>
            </a:r>
          </a:p>
          <a:p>
            <a:pPr lvl="1"/>
            <a:r>
              <a:rPr lang="en-US" sz="1800" dirty="0"/>
              <a:t>Identify CUI, PII, and SPII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Laptop Secure">
            <a:extLst>
              <a:ext uri="{FF2B5EF4-FFF2-40B4-BE49-F238E27FC236}">
                <a16:creationId xmlns:a16="http://schemas.microsoft.com/office/drawing/2014/main" id="{FCE00782-2306-304F-34A3-ED2C75FA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837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CE45E-A503-13C7-9042-067DDA21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464652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Cybersecurity and Privacy Basics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8EBAF888-96D9-8629-E0FC-72FC21F13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980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246" y="1188637"/>
            <a:ext cx="4546725" cy="1642850"/>
          </a:xfrm>
        </p:spPr>
        <p:txBody>
          <a:bodyPr>
            <a:normAutofit/>
          </a:bodyPr>
          <a:lstStyle/>
          <a:p>
            <a:r>
              <a:rPr lang="en-US" sz="5400" dirty="0"/>
              <a:t>Q&amp;A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FCE00782-2306-304F-34A3-ED2C75FA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85240" y="1336782"/>
            <a:ext cx="4164244" cy="416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932" y="3086513"/>
            <a:ext cx="3630543" cy="20565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Please use the raise hand function to ask questions or make comments. You can also include your question / comment in the chat.</a:t>
            </a:r>
          </a:p>
        </p:txBody>
      </p:sp>
    </p:spTree>
    <p:extLst>
      <p:ext uri="{BB962C8B-B14F-4D97-AF65-F5344CB8AC3E}">
        <p14:creationId xmlns:p14="http://schemas.microsoft.com/office/powerpoint/2010/main" val="12140679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en-US" sz="6000"/>
              <a:t>Session Agenda</a:t>
            </a:r>
          </a:p>
        </p:txBody>
      </p:sp>
      <p:pic>
        <p:nvPicPr>
          <p:cNvPr id="16" name="Graphic 15" descr="Laptop Secure">
            <a:extLst>
              <a:ext uri="{FF2B5EF4-FFF2-40B4-BE49-F238E27FC236}">
                <a16:creationId xmlns:a16="http://schemas.microsoft.com/office/drawing/2014/main" id="{50432DFB-03C9-9476-2844-FD023402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Learning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Overview of Cybersecurity</a:t>
            </a:r>
            <a:br>
              <a:rPr lang="en-US" sz="2000" dirty="0"/>
            </a:br>
            <a:r>
              <a:rPr lang="en-US" sz="2000" dirty="0"/>
              <a:t>and 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Privacy Act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CUI, PII, SPII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Sanctions for Misuse of PII and SPII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75278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/>
              <a:t>Guideline: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Please save questions for designated Q&amp;A sections. You can also include your question  / comment in the chat at any time.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Raised hand outline">
            <a:extLst>
              <a:ext uri="{FF2B5EF4-FFF2-40B4-BE49-F238E27FC236}">
                <a16:creationId xmlns:a16="http://schemas.microsoft.com/office/drawing/2014/main" id="{FCE00782-2306-304F-34A3-ED2C75FA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81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6053-5A6D-5E14-EE5A-F770B3D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E4F8-C7FF-E20C-9740-C42C2E87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By the end of this lesson, you will be able to:</a:t>
            </a:r>
          </a:p>
          <a:p>
            <a:pPr lvl="1"/>
            <a:r>
              <a:rPr lang="en-US" dirty="0"/>
              <a:t>Determine Privacy Act requirements</a:t>
            </a:r>
          </a:p>
          <a:p>
            <a:pPr lvl="1"/>
            <a:r>
              <a:rPr lang="en-US" dirty="0"/>
              <a:t>Identify CUI, PII, and SPII</a:t>
            </a:r>
          </a:p>
        </p:txBody>
      </p:sp>
    </p:spTree>
    <p:extLst>
      <p:ext uri="{BB962C8B-B14F-4D97-AF65-F5344CB8AC3E}">
        <p14:creationId xmlns:p14="http://schemas.microsoft.com/office/powerpoint/2010/main" val="244344831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9" name="Right Triangle 104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1DE81-F005-C21B-846A-31AF00B3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Cybersecurity and Privacy</a:t>
            </a:r>
          </a:p>
        </p:txBody>
      </p:sp>
      <p:pic>
        <p:nvPicPr>
          <p:cNvPr id="1026" name="Picture 2" descr="A triangle with different colored text&#10;&#10;Description automatically generated with medium confidence">
            <a:extLst>
              <a:ext uri="{FF2B5EF4-FFF2-40B4-BE49-F238E27FC236}">
                <a16:creationId xmlns:a16="http://schemas.microsoft.com/office/drawing/2014/main" id="{7F58DD17-96B4-FC10-6BD4-46B0A11D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355" y="1266742"/>
            <a:ext cx="4877041" cy="43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03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AFDE0-BBC8-91E7-A4D2-E837984D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Privacy Act Requirements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0D7855-9DD6-A8EC-006D-254B1B4AD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4052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626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329A09-C523-DA48-82BF-FF008534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0329A09-C523-DA48-82BF-FF008534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0329A09-C523-DA48-82BF-FF008534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3585E5-9A43-F44E-A911-B96E70B81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343585E5-9A43-F44E-A911-B96E70B81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343585E5-9A43-F44E-A911-B96E70B81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47823A-E63D-AF42-B14B-2677CE07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D47823A-E63D-AF42-B14B-2677CE07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D47823A-E63D-AF42-B14B-2677CE072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76607-04CB-494B-8A8F-655B58C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EB976607-04CB-494B-8A8F-655B58C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B976607-04CB-494B-8A8F-655B58C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1B168-31B4-9F46-B111-D1A42554A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8B1B168-31B4-9F46-B111-D1A42554A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8B1B168-31B4-9F46-B111-D1A42554A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F9E573-FE47-F14B-A4D2-FFA6EC70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0F9E573-FE47-F14B-A4D2-FFA6EC70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0F9E573-FE47-F14B-A4D2-FFA6EC70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52761E-356F-0947-BBE5-7606E351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D52761E-356F-0947-BBE5-7606E351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D52761E-356F-0947-BBE5-7606E351A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33C385-3382-7047-B596-AF2A991FF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F33C385-3382-7047-B596-AF2A991FF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F33C385-3382-7047-B596-AF2A991FF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94B8A-7665-D32E-75E1-725149FC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Knowledge Check #1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window with a multiple response question will pop up on your screen. Choose the correct answer(s).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3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04C4F-CEBB-76FE-59DD-E2E21285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Controlled Unclassified Information (CUI)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F304-B916-88DE-165A-79416569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Formerly known as Sensitive</a:t>
            </a:r>
            <a:br>
              <a:rPr lang="en-US" sz="2400" dirty="0"/>
            </a:br>
            <a:r>
              <a:rPr lang="en-US" sz="2400" dirty="0"/>
              <a:t>But Unclassified</a:t>
            </a:r>
          </a:p>
          <a:p>
            <a:r>
              <a:rPr lang="en-US" sz="2400" dirty="0"/>
              <a:t>Information that has a degree of confidentiality that could adversely affect national interests, the operation of Eye Spy, or you the professional if the information is lost, misused, accessed without authorization, or modified</a:t>
            </a:r>
          </a:p>
        </p:txBody>
      </p:sp>
    </p:spTree>
    <p:extLst>
      <p:ext uri="{BB962C8B-B14F-4D97-AF65-F5344CB8AC3E}">
        <p14:creationId xmlns:p14="http://schemas.microsoft.com/office/powerpoint/2010/main" val="42426058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683</Words>
  <Application>Microsoft Macintosh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Welcome to Cybersecurity and Privacy Basics!</vt:lpstr>
      <vt:lpstr>Cybersecurity and Privacy Basics</vt:lpstr>
      <vt:lpstr>Session Agenda</vt:lpstr>
      <vt:lpstr>Guideline:</vt:lpstr>
      <vt:lpstr>Learning Objectives</vt:lpstr>
      <vt:lpstr>Cybersecurity and Privacy</vt:lpstr>
      <vt:lpstr>Privacy Act Requirements</vt:lpstr>
      <vt:lpstr>Knowledge Check #1 A window with a multiple response question will pop up on your screen. Choose the correct answer(s).</vt:lpstr>
      <vt:lpstr>Controlled Unclassified Information (CUI)</vt:lpstr>
      <vt:lpstr>How to Protect CUI</vt:lpstr>
      <vt:lpstr>Knowledge Check #2 A window with a multiple choice question will pop up on your screen. Choose the correct answer.</vt:lpstr>
      <vt:lpstr>Q&amp;A</vt:lpstr>
      <vt:lpstr>Personally Identifiable Information (PII)</vt:lpstr>
      <vt:lpstr>Sensitive PII (SPII)</vt:lpstr>
      <vt:lpstr>Sensitive PII (SPII)</vt:lpstr>
      <vt:lpstr>Knowledge Check #3 A window with a multiple choice question will pop up on your screen. Choose the correct answer.</vt:lpstr>
      <vt:lpstr>Sanctions for Misuse of PII and SPII</vt:lpstr>
      <vt:lpstr>Sanctions for Misuse of PII and SPII</vt:lpstr>
      <vt:lpstr>Summary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and Privacy Basics</dc:title>
  <dc:creator>Jamae S</dc:creator>
  <cp:lastModifiedBy>Jamae S</cp:lastModifiedBy>
  <cp:revision>20</cp:revision>
  <dcterms:created xsi:type="dcterms:W3CDTF">2023-10-20T21:44:20Z</dcterms:created>
  <dcterms:modified xsi:type="dcterms:W3CDTF">2023-10-21T19:27:14Z</dcterms:modified>
</cp:coreProperties>
</file>